
<file path=[Content_Types].xml><?xml version="1.0" encoding="utf-8"?>
<Types xmlns="http://schemas.openxmlformats.org/package/2006/content-types">
  <Default Extension="png" ContentType="image/png"/>
  <Default Extension="jfif" ContentType="image/jpe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8"/>
  </p:notesMasterIdLst>
  <p:sldIdLst>
    <p:sldId id="342" r:id="rId2"/>
    <p:sldId id="262" r:id="rId3"/>
    <p:sldId id="263" r:id="rId4"/>
    <p:sldId id="264" r:id="rId5"/>
    <p:sldId id="265" r:id="rId6"/>
    <p:sldId id="356" r:id="rId7"/>
    <p:sldId id="357" r:id="rId8"/>
    <p:sldId id="358" r:id="rId9"/>
    <p:sldId id="359" r:id="rId10"/>
    <p:sldId id="360" r:id="rId11"/>
    <p:sldId id="361" r:id="rId12"/>
    <p:sldId id="362" r:id="rId13"/>
    <p:sldId id="355" r:id="rId14"/>
    <p:sldId id="257" r:id="rId15"/>
    <p:sldId id="258" r:id="rId16"/>
    <p:sldId id="259" r:id="rId17"/>
    <p:sldId id="260" r:id="rId18"/>
    <p:sldId id="261" r:id="rId19"/>
    <p:sldId id="266" r:id="rId20"/>
    <p:sldId id="267" r:id="rId21"/>
    <p:sldId id="268" r:id="rId22"/>
    <p:sldId id="269" r:id="rId23"/>
    <p:sldId id="343" r:id="rId24"/>
    <p:sldId id="344" r:id="rId25"/>
    <p:sldId id="345" r:id="rId26"/>
    <p:sldId id="270" r:id="rId27"/>
    <p:sldId id="285" r:id="rId28"/>
    <p:sldId id="282" r:id="rId29"/>
    <p:sldId id="283" r:id="rId30"/>
    <p:sldId id="272" r:id="rId31"/>
    <p:sldId id="273" r:id="rId32"/>
    <p:sldId id="274" r:id="rId33"/>
    <p:sldId id="275" r:id="rId34"/>
    <p:sldId id="276" r:id="rId35"/>
    <p:sldId id="277" r:id="rId36"/>
    <p:sldId id="278" r:id="rId37"/>
    <p:sldId id="279" r:id="rId38"/>
    <p:sldId id="280" r:id="rId39"/>
    <p:sldId id="284" r:id="rId40"/>
    <p:sldId id="286" r:id="rId41"/>
    <p:sldId id="287" r:id="rId42"/>
    <p:sldId id="288" r:id="rId43"/>
    <p:sldId id="289" r:id="rId44"/>
    <p:sldId id="290" r:id="rId45"/>
    <p:sldId id="346" r:id="rId46"/>
    <p:sldId id="347" r:id="rId47"/>
    <p:sldId id="348" r:id="rId48"/>
    <p:sldId id="350" r:id="rId49"/>
    <p:sldId id="351" r:id="rId50"/>
    <p:sldId id="349" r:id="rId51"/>
    <p:sldId id="297" r:id="rId52"/>
    <p:sldId id="298" r:id="rId53"/>
    <p:sldId id="352" r:id="rId54"/>
    <p:sldId id="353" r:id="rId55"/>
    <p:sldId id="354"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41" r:id="rId78"/>
    <p:sldId id="339"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40"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e.Prusky" initials="J" lastIdx="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75819" autoAdjust="0"/>
  </p:normalViewPr>
  <p:slideViewPr>
    <p:cSldViewPr snapToGrid="0">
      <p:cViewPr varScale="1">
        <p:scale>
          <a:sx n="52" d="100"/>
          <a:sy n="52" d="100"/>
        </p:scale>
        <p:origin x="1278"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F4CB0-D555-42B0-883A-53EEF646A77A}" type="datetimeFigureOut">
              <a:rPr lang="en-US" smtClean="0"/>
              <a:t>10/28/2019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84070-7A54-4724-87EA-E2CB999F1A6A}" type="slidenum">
              <a:rPr lang="en-US" smtClean="0"/>
              <a:t>‹#›</a:t>
            </a:fld>
            <a:endParaRPr lang="en-US"/>
          </a:p>
        </p:txBody>
      </p:sp>
    </p:spTree>
    <p:extLst>
      <p:ext uri="{BB962C8B-B14F-4D97-AF65-F5344CB8AC3E}">
        <p14:creationId xmlns:p14="http://schemas.microsoft.com/office/powerpoint/2010/main" val="2677419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My</a:t>
            </a:r>
            <a:r>
              <a:rPr lang="en-US" baseline="0" dirty="0" smtClean="0"/>
              <a:t> background</a:t>
            </a:r>
          </a:p>
          <a:p>
            <a:r>
              <a:rPr lang="en-US" baseline="0" dirty="0" smtClean="0"/>
              <a:t>-came to NGS from the USACE Pittsburgh where I spent 9 years in all phases from budgeting, planning, performing, and processing, of deformation</a:t>
            </a:r>
            <a:endParaRPr lang="en-US" dirty="0"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6C3BD8-B2E5-4319-9CBE-B60D43F31E5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468771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r>
              <a:rPr lang="en-US" dirty="0" smtClean="0"/>
              <a:t>We can’t “spin straw into gold”.</a:t>
            </a:r>
          </a:p>
          <a:p>
            <a:pPr lvl="0" rtl="0">
              <a:spcBef>
                <a:spcPts val="0"/>
              </a:spcBef>
              <a:buNone/>
            </a:pPr>
            <a:r>
              <a:rPr lang="en-US" dirty="0" smtClean="0"/>
              <a:t>-but</a:t>
            </a:r>
            <a:r>
              <a:rPr lang="en-US" baseline="0" dirty="0" smtClean="0"/>
              <a:t> if that’s what everyone wanted then I bet Mark could program us all right out of existence</a:t>
            </a:r>
            <a:endParaRPr dirty="0"/>
          </a:p>
        </p:txBody>
      </p:sp>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855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-orange box highlights on the OPUS upload where the user keys in a “project id”</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1637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-be careful when using this, many folks experience their profile options being used even though they don’t select it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850400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OPUS-RTK/RTN … it’s coming, planned release date of Jan 2020.  I’ve seen the Development/Alpha version</a:t>
            </a:r>
          </a:p>
          <a:p>
            <a:r>
              <a:rPr lang="en-US" altLang="en-US" dirty="0" smtClean="0"/>
              <a:t>1 - Download RTN data from a data collector to software. </a:t>
            </a:r>
          </a:p>
          <a:p>
            <a:r>
              <a:rPr lang="en-US" altLang="en-US" dirty="0" smtClean="0"/>
              <a:t>2 - Then, identify which base stations were chosen by the RTN as references during the survey.  </a:t>
            </a:r>
          </a:p>
          <a:p>
            <a:r>
              <a:rPr lang="en-US" altLang="en-US" dirty="0" smtClean="0"/>
              <a:t>3 - Go download the static data logged at the RTN base stations on the day(s) of the RTN survey.  </a:t>
            </a:r>
          </a:p>
          <a:p>
            <a:r>
              <a:rPr lang="en-US" altLang="en-US" dirty="0" smtClean="0"/>
              <a:t>4 - Upload this static data,</a:t>
            </a:r>
            <a:r>
              <a:rPr lang="en-US" altLang="en-US" baseline="0" dirty="0" smtClean="0"/>
              <a:t> </a:t>
            </a:r>
            <a:r>
              <a:rPr lang="en-US" altLang="en-US" dirty="0" smtClean="0"/>
              <a:t>preferably as 24-h files, to OPUS-Projects.</a:t>
            </a:r>
          </a:p>
          <a:p>
            <a:endParaRPr lang="en-US"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55241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-planned rollout date of Jan 2020.  </a:t>
            </a:r>
          </a:p>
          <a:p>
            <a:r>
              <a:rPr lang="en-US" altLang="en-US" dirty="0" smtClean="0"/>
              <a:t>-I said</a:t>
            </a:r>
            <a:r>
              <a:rPr lang="en-US" altLang="en-US" baseline="0" dirty="0" smtClean="0"/>
              <a:t> RTN vectors a lot there, so really important to keep in mind that to do any of this, you will need to be logging your vectors!</a:t>
            </a:r>
          </a:p>
          <a:p>
            <a:r>
              <a:rPr lang="en-US" altLang="en-US" baseline="0" dirty="0" smtClean="0"/>
              <a:t>-if you’re using the ODOT network, or the KYCORS, and all you’re doing id </a:t>
            </a:r>
            <a:endParaRPr lang="en-US"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602872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ea typeface="ＭＳ Ｐゴシック" panose="020B0600070205080204" pitchFamily="34" charset="-128"/>
              </a:rPr>
              <a:t>This</a:t>
            </a:r>
            <a:r>
              <a:rPr lang="en-US" altLang="en-US" baseline="0" dirty="0" smtClean="0">
                <a:latin typeface="Arial" panose="020B0604020202020204" pitchFamily="34" charset="0"/>
                <a:ea typeface="ＭＳ Ｐゴシック" panose="020B0600070205080204" pitchFamily="34" charset="-128"/>
              </a:rPr>
              <a:t> is not an exhaustive list of NGS programs</a:t>
            </a:r>
            <a:endParaRPr lang="en-US" altLang="en-US" dirty="0" smtClean="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19</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94851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a:r>
            <a:r>
              <a:rPr lang="en-US" sz="1200" dirty="0" smtClean="0"/>
              <a:t>The focus of this program is </a:t>
            </a:r>
            <a:r>
              <a:rPr lang="en-US" sz="1200" b="1" dirty="0" smtClean="0"/>
              <a:t>vertical datum transformations</a:t>
            </a:r>
            <a:r>
              <a:rPr lang="en-US" sz="1200" b="0" dirty="0" smtClean="0"/>
              <a:t>,</a:t>
            </a:r>
            <a:r>
              <a:rPr lang="en-US" sz="1200" b="0" baseline="0" dirty="0" smtClean="0"/>
              <a:t> especially transforming among water levels and geodetic</a:t>
            </a:r>
            <a:endParaRPr lang="en-US" sz="1200" b="1" dirty="0" smtClean="0"/>
          </a:p>
          <a:p>
            <a:r>
              <a:rPr lang="en-US" baseline="0" dirty="0" smtClean="0"/>
              <a:t>-But it handles some horizontal conversions and transformations</a:t>
            </a:r>
          </a:p>
          <a:p>
            <a:r>
              <a:rPr lang="en-US" baseline="0" dirty="0" smtClean="0"/>
              <a:t>-Matter of fact, the newest version, v4.0, includes distinct options for the different realizations of NAD83</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20</a:t>
            </a:fld>
            <a:endParaRPr lang="en-US"/>
          </a:p>
        </p:txBody>
      </p:sp>
    </p:spTree>
    <p:extLst>
      <p:ext uri="{BB962C8B-B14F-4D97-AF65-F5344CB8AC3E}">
        <p14:creationId xmlns:p14="http://schemas.microsoft.com/office/powerpoint/2010/main" val="3496406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-the download version is a zip file that you extract, then just run the executable</a:t>
            </a:r>
          </a:p>
          <a:p>
            <a:r>
              <a:rPr lang="en-US" baseline="0" dirty="0" smtClean="0"/>
              <a:t>-requires some version of Java on the computer, full details on the website, there in red text</a:t>
            </a:r>
          </a:p>
          <a:p>
            <a:r>
              <a:rPr lang="en-US" baseline="0" dirty="0" smtClean="0"/>
              <a:t>-I’ve always been able to use it pretty easily, even on DoD machines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a:t>
            </a:fld>
            <a:endParaRPr lang="en-US"/>
          </a:p>
        </p:txBody>
      </p:sp>
    </p:spTree>
    <p:extLst>
      <p:ext uri="{BB962C8B-B14F-4D97-AF65-F5344CB8AC3E}">
        <p14:creationId xmlns:p14="http://schemas.microsoft.com/office/powerpoint/2010/main" val="1422489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-cool thing about </a:t>
            </a:r>
            <a:r>
              <a:rPr lang="en-US" baseline="0" dirty="0" err="1" smtClean="0"/>
              <a:t>vdatum</a:t>
            </a:r>
            <a:r>
              <a:rPr lang="en-US" baseline="0" dirty="0" smtClean="0"/>
              <a:t> is that it incorporates the HTDP (</a:t>
            </a:r>
            <a:r>
              <a:rPr lang="en-US" baseline="0" dirty="0" err="1" smtClean="0"/>
              <a:t>Horzontal</a:t>
            </a:r>
            <a:r>
              <a:rPr lang="en-US" baseline="0" dirty="0" smtClean="0"/>
              <a:t> Time Dependent Positioning) software</a:t>
            </a:r>
          </a:p>
          <a:p>
            <a:r>
              <a:rPr lang="en-US" baseline="0" dirty="0" smtClean="0"/>
              <a:t>-might not be something most surveyors, in this region anyway, are paying a whole lot of attention to</a:t>
            </a:r>
          </a:p>
          <a:p>
            <a:r>
              <a:rPr lang="en-US" baseline="0" dirty="0" smtClean="0"/>
              <a:t>-but don’t those decimal year things look familiar?</a:t>
            </a:r>
          </a:p>
          <a:p>
            <a:r>
              <a:rPr lang="en-US" baseline="0" dirty="0" smtClean="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22</a:t>
            </a:fld>
            <a:endParaRPr lang="en-US"/>
          </a:p>
        </p:txBody>
      </p:sp>
    </p:spTree>
    <p:extLst>
      <p:ext uri="{BB962C8B-B14F-4D97-AF65-F5344CB8AC3E}">
        <p14:creationId xmlns:p14="http://schemas.microsoft.com/office/powerpoint/2010/main" val="2630736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-cool thing about </a:t>
            </a:r>
            <a:r>
              <a:rPr lang="en-US" baseline="0" dirty="0" err="1" smtClean="0"/>
              <a:t>vdatum</a:t>
            </a:r>
            <a:r>
              <a:rPr lang="en-US" baseline="0" dirty="0" smtClean="0"/>
              <a:t> is that it incorporates the HTDP (</a:t>
            </a:r>
            <a:r>
              <a:rPr lang="en-US" baseline="0" dirty="0" err="1" smtClean="0"/>
              <a:t>Horzontal</a:t>
            </a:r>
            <a:r>
              <a:rPr lang="en-US" baseline="0" dirty="0" smtClean="0"/>
              <a:t> Time Dependent Positioning) software</a:t>
            </a:r>
          </a:p>
          <a:p>
            <a:r>
              <a:rPr lang="en-US" baseline="0" dirty="0" smtClean="0"/>
              <a:t>-might not be something most surveyors, in this region anyway, are paying a whole lot of attention to</a:t>
            </a:r>
          </a:p>
          <a:p>
            <a:r>
              <a:rPr lang="en-US" baseline="0" dirty="0" smtClean="0"/>
              <a:t>-but don’t those decimal year things look familiar?</a:t>
            </a:r>
          </a:p>
          <a:p>
            <a:r>
              <a:rPr lang="en-US" baseline="0" dirty="0" smtClean="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23</a:t>
            </a:fld>
            <a:endParaRPr lang="en-US"/>
          </a:p>
        </p:txBody>
      </p:sp>
    </p:spTree>
    <p:extLst>
      <p:ext uri="{BB962C8B-B14F-4D97-AF65-F5344CB8AC3E}">
        <p14:creationId xmlns:p14="http://schemas.microsoft.com/office/powerpoint/2010/main" val="219220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ea typeface="ＭＳ Ｐゴシック" panose="020B0600070205080204" pitchFamily="34" charset="-128"/>
              </a:rPr>
              <a:t>This</a:t>
            </a:r>
            <a:r>
              <a:rPr lang="en-US" altLang="en-US" baseline="0" dirty="0" smtClean="0">
                <a:latin typeface="Arial" panose="020B0604020202020204" pitchFamily="34" charset="0"/>
                <a:ea typeface="ＭＳ Ｐゴシック" panose="020B0600070205080204" pitchFamily="34" charset="-128"/>
              </a:rPr>
              <a:t> is not an exhaustive list of NGS programs</a:t>
            </a:r>
            <a:endParaRPr lang="en-US" altLang="en-US" dirty="0" smtClean="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7D198DFF-37DE-4FAA-9E29-95275F2A0D3E}"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64454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-cool thing about </a:t>
            </a:r>
            <a:r>
              <a:rPr lang="en-US" baseline="0" dirty="0" err="1" smtClean="0"/>
              <a:t>vdatum</a:t>
            </a:r>
            <a:r>
              <a:rPr lang="en-US" baseline="0" dirty="0" smtClean="0"/>
              <a:t> is that it incorporates the HTDP (</a:t>
            </a:r>
            <a:r>
              <a:rPr lang="en-US" baseline="0" dirty="0" err="1" smtClean="0"/>
              <a:t>Horzontal</a:t>
            </a:r>
            <a:r>
              <a:rPr lang="en-US" baseline="0" dirty="0" smtClean="0"/>
              <a:t> Time Dependent Positioning) software</a:t>
            </a:r>
          </a:p>
          <a:p>
            <a:r>
              <a:rPr lang="en-US" baseline="0" dirty="0" smtClean="0"/>
              <a:t>-might not be something most surveyors, in this region anyway, are paying a whole lot of attention to</a:t>
            </a:r>
          </a:p>
          <a:p>
            <a:r>
              <a:rPr lang="en-US" baseline="0" dirty="0" smtClean="0"/>
              <a:t>-but don’t those decimal year things look familiar?</a:t>
            </a:r>
          </a:p>
          <a:p>
            <a:r>
              <a:rPr lang="en-US" baseline="0" dirty="0" smtClean="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24</a:t>
            </a:fld>
            <a:endParaRPr lang="en-US"/>
          </a:p>
        </p:txBody>
      </p:sp>
    </p:spTree>
    <p:extLst>
      <p:ext uri="{BB962C8B-B14F-4D97-AF65-F5344CB8AC3E}">
        <p14:creationId xmlns:p14="http://schemas.microsoft.com/office/powerpoint/2010/main" val="1123199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-cool thing about </a:t>
            </a:r>
            <a:r>
              <a:rPr lang="en-US" baseline="0" dirty="0" err="1" smtClean="0"/>
              <a:t>vdatum</a:t>
            </a:r>
            <a:r>
              <a:rPr lang="en-US" baseline="0" dirty="0" smtClean="0"/>
              <a:t> is that it incorporates the HTDP (</a:t>
            </a:r>
            <a:r>
              <a:rPr lang="en-US" baseline="0" dirty="0" err="1" smtClean="0"/>
              <a:t>Horzontal</a:t>
            </a:r>
            <a:r>
              <a:rPr lang="en-US" baseline="0" dirty="0" smtClean="0"/>
              <a:t> Time Dependent Positioning) software</a:t>
            </a:r>
          </a:p>
          <a:p>
            <a:r>
              <a:rPr lang="en-US" baseline="0" dirty="0" smtClean="0"/>
              <a:t>-might not be something most surveyors, in this region anyway, are paying a whole lot of attention to</a:t>
            </a:r>
          </a:p>
          <a:p>
            <a:r>
              <a:rPr lang="en-US" baseline="0" dirty="0" smtClean="0"/>
              <a:t>-but don’t those decimal year things look familiar?</a:t>
            </a:r>
          </a:p>
          <a:p>
            <a:r>
              <a:rPr lang="en-US" baseline="0" dirty="0" smtClean="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25</a:t>
            </a:fld>
            <a:endParaRPr lang="en-US"/>
          </a:p>
        </p:txBody>
      </p:sp>
    </p:spTree>
    <p:extLst>
      <p:ext uri="{BB962C8B-B14F-4D97-AF65-F5344CB8AC3E}">
        <p14:creationId xmlns:p14="http://schemas.microsoft.com/office/powerpoint/2010/main" val="2701063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-the download version is a zip file that you extract, then just run the executable</a:t>
            </a:r>
          </a:p>
          <a:p>
            <a:r>
              <a:rPr lang="en-US" baseline="0" dirty="0" smtClean="0"/>
              <a:t>-requires some version of Java</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26</a:t>
            </a:fld>
            <a:endParaRPr lang="en-US"/>
          </a:p>
        </p:txBody>
      </p:sp>
    </p:spTree>
    <p:extLst>
      <p:ext uri="{BB962C8B-B14F-4D97-AF65-F5344CB8AC3E}">
        <p14:creationId xmlns:p14="http://schemas.microsoft.com/office/powerpoint/2010/main" val="4083030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-the</a:t>
            </a:r>
            <a:r>
              <a:rPr lang="en-US" baseline="0" dirty="0" smtClean="0"/>
              <a:t> new coordinate types, along with methodologies and more are covered in Blueprint Part 3</a:t>
            </a:r>
          </a:p>
          <a:p>
            <a:r>
              <a:rPr lang="en-US" baseline="0" dirty="0" smtClean="0"/>
              <a:t>-both of which are on our website and very easy to find via search engine, contact me if you can’t find it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27</a:t>
            </a:fld>
            <a:endParaRPr lang="en-US"/>
          </a:p>
        </p:txBody>
      </p:sp>
    </p:spTree>
    <p:extLst>
      <p:ext uri="{BB962C8B-B14F-4D97-AF65-F5344CB8AC3E}">
        <p14:creationId xmlns:p14="http://schemas.microsoft.com/office/powerpoint/2010/main" val="974136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NSRS Modernization team believes that it is “unlikely”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a:r>
            <a:r>
              <a:rPr lang="en-US" sz="1200" dirty="0" smtClean="0">
                <a:latin typeface="Cambria" panose="02040503050406030204" pitchFamily="18" charset="0"/>
                <a:ea typeface="Cambria" panose="02040503050406030204" pitchFamily="18" charset="0"/>
              </a:rPr>
              <a:t>above items are geometric only, the Geoid Monitoring Service (</a:t>
            </a:r>
            <a:r>
              <a:rPr lang="en-US" sz="1200" dirty="0" err="1" smtClean="0">
                <a:latin typeface="Cambria" panose="02040503050406030204" pitchFamily="18" charset="0"/>
                <a:ea typeface="Cambria" panose="02040503050406030204" pitchFamily="18" charset="0"/>
              </a:rPr>
              <a:t>GeMS</a:t>
            </a:r>
            <a:r>
              <a:rPr lang="en-US" sz="1200" dirty="0" smtClean="0">
                <a:latin typeface="Cambria" panose="02040503050406030204" pitchFamily="18" charset="0"/>
                <a:ea typeface="Cambria" panose="02040503050406030204" pitchFamily="18" charset="0"/>
              </a:rPr>
              <a:t>) will address geopotential</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30</a:t>
            </a:fld>
            <a:endParaRPr lang="en-US"/>
          </a:p>
        </p:txBody>
      </p:sp>
    </p:spTree>
    <p:extLst>
      <p:ext uri="{BB962C8B-B14F-4D97-AF65-F5344CB8AC3E}">
        <p14:creationId xmlns:p14="http://schemas.microsoft.com/office/powerpoint/2010/main" val="3314248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33</a:t>
            </a:fld>
            <a:endParaRPr lang="en-US"/>
          </a:p>
        </p:txBody>
      </p:sp>
    </p:spTree>
    <p:extLst>
      <p:ext uri="{BB962C8B-B14F-4D97-AF65-F5344CB8AC3E}">
        <p14:creationId xmlns:p14="http://schemas.microsoft.com/office/powerpoint/2010/main" val="470067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-but</a:t>
            </a:r>
            <a:r>
              <a:rPr lang="en-US" baseline="0" dirty="0" smtClean="0"/>
              <a:t> we don’t want to do this.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34</a:t>
            </a:fld>
            <a:endParaRPr lang="en-US"/>
          </a:p>
        </p:txBody>
      </p:sp>
    </p:spTree>
    <p:extLst>
      <p:ext uri="{BB962C8B-B14F-4D97-AF65-F5344CB8AC3E}">
        <p14:creationId xmlns:p14="http://schemas.microsoft.com/office/powerpoint/2010/main" val="1340216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Confidential</a:t>
            </a:r>
            <a:endParaRPr lang="en-US"/>
          </a:p>
        </p:txBody>
      </p:sp>
      <p:sp>
        <p:nvSpPr>
          <p:cNvPr id="5" name="Slide Number Placeholder 4"/>
          <p:cNvSpPr>
            <a:spLocks noGrp="1"/>
          </p:cNvSpPr>
          <p:nvPr>
            <p:ph type="sldNum" sz="quarter" idx="11"/>
          </p:nvPr>
        </p:nvSpPr>
        <p:spPr/>
        <p:txBody>
          <a:bodyPr/>
          <a:lstStyle/>
          <a:p>
            <a:fld id="{0DB5857B-6BAE-944B-AAB1-ECC8570D1349}" type="slidenum">
              <a:rPr lang="en-US" smtClean="0"/>
              <a:t>35</a:t>
            </a:fld>
            <a:endParaRPr lang="en-US"/>
          </a:p>
        </p:txBody>
      </p:sp>
    </p:spTree>
    <p:extLst>
      <p:ext uri="{BB962C8B-B14F-4D97-AF65-F5344CB8AC3E}">
        <p14:creationId xmlns:p14="http://schemas.microsoft.com/office/powerpoint/2010/main" val="1681939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-one thing very important to note,</a:t>
            </a:r>
            <a:r>
              <a:rPr lang="en-US" baseline="0" dirty="0" smtClean="0"/>
              <a:t> look at those error bars and how they expand over time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37</a:t>
            </a:fld>
            <a:endParaRPr lang="en-US"/>
          </a:p>
        </p:txBody>
      </p:sp>
    </p:spTree>
    <p:extLst>
      <p:ext uri="{BB962C8B-B14F-4D97-AF65-F5344CB8AC3E}">
        <p14:creationId xmlns:p14="http://schemas.microsoft.com/office/powerpoint/2010/main" val="154519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where else but the federal government</a:t>
            </a:r>
            <a:r>
              <a:rPr lang="en-US" baseline="0" dirty="0" smtClean="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41</a:t>
            </a:fld>
            <a:endParaRPr lang="en-US"/>
          </a:p>
        </p:txBody>
      </p:sp>
    </p:spTree>
    <p:extLst>
      <p:ext uri="{BB962C8B-B14F-4D97-AF65-F5344CB8AC3E}">
        <p14:creationId xmlns:p14="http://schemas.microsoft.com/office/powerpoint/2010/main" val="95578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Who’s used OPUS in the past year?  Then this looks familiar huh?</a:t>
            </a:r>
          </a:p>
          <a:p>
            <a:r>
              <a:rPr lang="en-US" baseline="0" dirty="0" smtClean="0"/>
              <a:t>Anyone noticed this message I have circled up there?</a:t>
            </a:r>
          </a:p>
          <a:p>
            <a:r>
              <a:rPr lang="en-US" baseline="0" dirty="0" smtClean="0"/>
              <a:t>Anyone know what it means or did everyone just ignore it and click upload?</a:t>
            </a:r>
          </a:p>
          <a:p>
            <a:r>
              <a:rPr lang="en-US" baseline="0" dirty="0" smtClean="0"/>
              <a:t>Ok, we’ll be talking about that message later.</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951400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-is</a:t>
            </a:r>
            <a:r>
              <a:rPr lang="en-US" baseline="0" dirty="0" smtClean="0"/>
              <a:t> this necessary or does Dr. Dru just like to name things??</a:t>
            </a:r>
          </a:p>
          <a:p>
            <a:r>
              <a:rPr lang="en-US" baseline="0" dirty="0" smtClean="0"/>
              <a:t>-it is necessary to accomplish what the community said they wanted during the early time period of public presentations on the new </a:t>
            </a:r>
            <a:r>
              <a:rPr lang="en-US" baseline="0" dirty="0" err="1" smtClean="0"/>
              <a:t>datums</a:t>
            </a:r>
            <a:endParaRPr lang="en-US"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44</a:t>
            </a:fld>
            <a:endParaRPr lang="en-US"/>
          </a:p>
        </p:txBody>
      </p:sp>
    </p:spTree>
    <p:extLst>
      <p:ext uri="{BB962C8B-B14F-4D97-AF65-F5344CB8AC3E}">
        <p14:creationId xmlns:p14="http://schemas.microsoft.com/office/powerpoint/2010/main" val="3184574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a:t>
            </a:r>
            <a:r>
              <a:rPr lang="en-US" dirty="0" err="1" smtClean="0"/>
              <a:t>whats</a:t>
            </a:r>
            <a:r>
              <a:rPr lang="en-US" dirty="0" smtClean="0"/>
              <a:t> NCAT again?  The NGS </a:t>
            </a:r>
            <a:r>
              <a:rPr lang="en-US" dirty="0" err="1" smtClean="0"/>
              <a:t>Coordiante</a:t>
            </a:r>
            <a:r>
              <a:rPr lang="en-US" dirty="0" smtClean="0"/>
              <a:t> Conversion and Transformation</a:t>
            </a:r>
            <a:r>
              <a:rPr lang="en-US" baseline="0" dirty="0" smtClean="0"/>
              <a:t> Tool, it’s online now with fully NADCON functionality and VERTCON currently in Development.  I’ve seen that, it’s nice additions.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551142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-example … OPUS</a:t>
            </a:r>
            <a:r>
              <a:rPr lang="en-US" baseline="0" dirty="0" smtClean="0"/>
              <a:t> Static or Rapid Static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01162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-leveling projects</a:t>
            </a:r>
            <a:r>
              <a:rPr lang="en-US" baseline="0" dirty="0" smtClean="0"/>
              <a:t> to be submitted for inclusion in the NSRS will require GNSS ties</a:t>
            </a:r>
          </a:p>
          <a:p>
            <a:r>
              <a:rPr lang="en-US" baseline="0" dirty="0" smtClean="0"/>
              <a:t>-perhaps any leveling you do in the future OPUS tool for that, no final decision made yet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05041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it all starts</a:t>
            </a:r>
            <a:r>
              <a:rPr lang="en-US" baseline="0" dirty="0" smtClean="0"/>
              <a:t> and ends with OPUS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51</a:t>
            </a:fld>
            <a:endParaRPr lang="en-US"/>
          </a:p>
        </p:txBody>
      </p:sp>
    </p:spTree>
    <p:extLst>
      <p:ext uri="{BB962C8B-B14F-4D97-AF65-F5344CB8AC3E}">
        <p14:creationId xmlns:p14="http://schemas.microsoft.com/office/powerpoint/2010/main" val="2185403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52</a:t>
            </a:fld>
            <a:endParaRPr lang="en-US"/>
          </a:p>
        </p:txBody>
      </p:sp>
    </p:spTree>
    <p:extLst>
      <p:ext uri="{BB962C8B-B14F-4D97-AF65-F5344CB8AC3E}">
        <p14:creationId xmlns:p14="http://schemas.microsoft.com/office/powerpoint/2010/main" val="2154515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48386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77125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-INCLUDES A DIRECT PHOTO UPLOAD</a:t>
            </a:r>
          </a:p>
          <a:p>
            <a:r>
              <a:rPr lang="en-US" dirty="0" smtClean="0"/>
              <a:t>--CURRENTLY HAVE A FEATURE TO SEARCH</a:t>
            </a:r>
            <a:r>
              <a:rPr lang="en-US" baseline="0" dirty="0" smtClean="0"/>
              <a:t> YOUR CURRENT AREA</a:t>
            </a:r>
            <a:endParaRPr lang="en-US" dirty="0"/>
          </a:p>
        </p:txBody>
      </p:sp>
      <p:sp>
        <p:nvSpPr>
          <p:cNvPr id="4" name="Slide Number Placeholder 3"/>
          <p:cNvSpPr>
            <a:spLocks noGrp="1"/>
          </p:cNvSpPr>
          <p:nvPr>
            <p:ph type="sldNum" sz="quarter" idx="10"/>
          </p:nvPr>
        </p:nvSpPr>
        <p:spPr/>
        <p:txBody>
          <a:bodyPr/>
          <a:lstStyle/>
          <a:p>
            <a:fld id="{95784070-7A54-4724-87EA-E2CB999F1A6A}" type="slidenum">
              <a:rPr lang="en-US" smtClean="0"/>
              <a:t>56</a:t>
            </a:fld>
            <a:endParaRPr lang="en-US"/>
          </a:p>
        </p:txBody>
      </p:sp>
    </p:spTree>
    <p:extLst>
      <p:ext uri="{BB962C8B-B14F-4D97-AF65-F5344CB8AC3E}">
        <p14:creationId xmlns:p14="http://schemas.microsoft.com/office/powerpoint/2010/main" val="2876911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list of the things that have occurred in the SPCS2022 Project</a:t>
            </a:r>
          </a:p>
          <a:p>
            <a:pPr marL="171450" indent="-171450">
              <a:buFont typeface="Arial" panose="020B0604020202020204" pitchFamily="34" charset="0"/>
              <a:buChar char="•"/>
            </a:pPr>
            <a:r>
              <a:rPr lang="en-US" dirty="0"/>
              <a:t>Currently in process of finalizing the SPCS2022 Policy &amp; Procedures, with goal of publishing them in March 2019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338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So while we’re on the OPUS homepage I just want to point out the OPUS Team has a lot of great information on here in the “about OPUS” section.</a:t>
            </a:r>
          </a:p>
          <a:p>
            <a:r>
              <a:rPr lang="en-US" baseline="0" dirty="0" smtClean="0"/>
              <a:t>Just click there, and for example under Solution Format there is a nice interactive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4171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lot of information is available on the NGS website, including:</a:t>
            </a:r>
          </a:p>
          <a:p>
            <a:pPr marL="628650" lvl="1" indent="-171450">
              <a:buFont typeface="Arial" panose="020B0604020202020204" pitchFamily="34" charset="0"/>
              <a:buChar char="•"/>
            </a:pPr>
            <a:r>
              <a:rPr lang="en-US" dirty="0"/>
              <a:t>2022 policy changes</a:t>
            </a:r>
          </a:p>
          <a:p>
            <a:pPr marL="628650" lvl="1" indent="-171450">
              <a:buFont typeface="Arial" panose="020B0604020202020204" pitchFamily="34" charset="0"/>
              <a:buChar char="•"/>
            </a:pPr>
            <a:r>
              <a:rPr lang="en-US" dirty="0"/>
              <a:t>Supporting information (old policy and manuals, new report on SPCS history)</a:t>
            </a:r>
          </a:p>
          <a:p>
            <a:pPr marL="628650" lvl="1" indent="-171450">
              <a:buFont typeface="Arial" panose="020B0604020202020204" pitchFamily="34" charset="0"/>
              <a:buChar char="•"/>
            </a:pPr>
            <a:r>
              <a:rPr lang="en-US" dirty="0"/>
              <a:t>Maps of preliminary SPCS2022 designs available for download</a:t>
            </a:r>
          </a:p>
          <a:p>
            <a:pPr marL="1085850" lvl="2" indent="-171450">
              <a:buFont typeface="Arial" panose="020B0604020202020204" pitchFamily="34" charset="0"/>
              <a:buChar char="•"/>
            </a:pPr>
            <a:r>
              <a:rPr lang="en-US" dirty="0"/>
              <a:t>Not all states yet available, but designs are in progress</a:t>
            </a:r>
          </a:p>
          <a:p>
            <a:pPr marL="1085850" lvl="2" indent="-171450">
              <a:buFont typeface="Arial" panose="020B0604020202020204" pitchFamily="34" charset="0"/>
              <a:buChar char="•"/>
            </a:pPr>
            <a:r>
              <a:rPr lang="en-US" dirty="0"/>
              <a:t>Includes maps of existing SPCS 83 for comparison</a:t>
            </a:r>
          </a:p>
        </p:txBody>
      </p:sp>
      <p:sp>
        <p:nvSpPr>
          <p:cNvPr id="4" name="Slide Number Placeholder 3"/>
          <p:cNvSpPr>
            <a:spLocks noGrp="1"/>
          </p:cNvSpPr>
          <p:nvPr>
            <p:ph type="sldNum" sz="quarter" idx="5"/>
          </p:nvPr>
        </p:nvSpPr>
        <p:spPr/>
        <p:txBody>
          <a:bodyPr/>
          <a:lstStyle/>
          <a:p>
            <a:fld id="{0D46DE8B-F250-4584-83EE-1EA3792DC8CC}" type="slidenum">
              <a:rPr lang="en-US" smtClean="0"/>
              <a:t>59</a:t>
            </a:fld>
            <a:endParaRPr lang="en-US" dirty="0"/>
          </a:p>
        </p:txBody>
      </p:sp>
    </p:spTree>
    <p:extLst>
      <p:ext uri="{BB962C8B-B14F-4D97-AF65-F5344CB8AC3E}">
        <p14:creationId xmlns:p14="http://schemas.microsoft.com/office/powerpoint/2010/main" val="1336893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684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735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310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fld id="{0D46DE8B-F250-4584-83EE-1EA3792DC8CC}" type="slidenum">
              <a:rPr lang="en-US" smtClean="0"/>
              <a:t>63</a:t>
            </a:fld>
            <a:endParaRPr lang="en-US" dirty="0"/>
          </a:p>
        </p:txBody>
      </p:sp>
    </p:spTree>
    <p:extLst>
      <p:ext uri="{BB962C8B-B14F-4D97-AF65-F5344CB8AC3E}">
        <p14:creationId xmlns:p14="http://schemas.microsoft.com/office/powerpoint/2010/main" val="1594300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Will go over main general characteristics of SPCS2022 (not enough time to go into detail)</a:t>
            </a:r>
          </a:p>
          <a:p>
            <a:pPr marL="628650" lvl="1" indent="-171450">
              <a:buFont typeface="Arial" panose="020B0604020202020204" pitchFamily="34" charset="0"/>
              <a:buChar char="•"/>
            </a:pPr>
            <a:r>
              <a:rPr lang="en-US" dirty="0"/>
              <a:t>This is based on final SPCS2022 Policy &amp; Procedures (not yet published but most decisions have been made on content)</a:t>
            </a:r>
          </a:p>
          <a:p>
            <a:pPr marL="628650" lvl="1" indent="-171450">
              <a:buFont typeface="Arial" panose="020B0604020202020204" pitchFamily="34" charset="0"/>
              <a:buChar char="•"/>
            </a:pPr>
            <a:r>
              <a:rPr lang="en-US" dirty="0"/>
              <a:t>Final policy &amp; procedures created based in part on public response to the FRN</a:t>
            </a:r>
          </a:p>
          <a:p>
            <a:pPr marL="171450" lvl="0" indent="-171450">
              <a:buFont typeface="Arial" panose="020B0604020202020204" pitchFamily="34" charset="0"/>
              <a:buChar char="•"/>
            </a:pPr>
            <a:r>
              <a:rPr lang="en-US" dirty="0"/>
              <a:t>A key element of SPCS2022 is linear distortion (“scale error”) design requirements</a:t>
            </a:r>
          </a:p>
          <a:p>
            <a:pPr marL="628650" lvl="1" indent="-171450">
              <a:buFont typeface="Arial" panose="020B0604020202020204" pitchFamily="34" charset="0"/>
              <a:buChar char="•"/>
            </a:pPr>
            <a:r>
              <a:rPr lang="en-US" dirty="0"/>
              <a:t>Linear distortion is the difference between a “grid” distance (between the projected coordinates of a pair of points) and the true horizontal “ground” distance (at the topographic surface of the Earth)</a:t>
            </a:r>
          </a:p>
          <a:p>
            <a:pPr marL="628650" lvl="1" indent="-171450">
              <a:buFont typeface="Arial" panose="020B0604020202020204" pitchFamily="34" charset="0"/>
              <a:buChar char="•"/>
            </a:pPr>
            <a:r>
              <a:rPr lang="en-US" dirty="0"/>
              <a:t>SPC2022 zones are designed to minimize linear distortion at the topographic surface, NOT at the ellipsoid surface (as was done for SPCS 83 and 27)</a:t>
            </a:r>
          </a:p>
          <a:p>
            <a:pPr marL="171450" lvl="0" indent="-171450">
              <a:buFont typeface="Arial" panose="020B0604020202020204" pitchFamily="34" charset="0"/>
              <a:buChar char="•"/>
            </a:pPr>
            <a:r>
              <a:rPr lang="en-US" dirty="0"/>
              <a:t>Other relevant characteristics are listed; each will be discussed in this presentation</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64</a:t>
            </a:fld>
            <a:endParaRPr lang="en-US" dirty="0"/>
          </a:p>
        </p:txBody>
      </p:sp>
    </p:spTree>
    <p:extLst>
      <p:ext uri="{BB962C8B-B14F-4D97-AF65-F5344CB8AC3E}">
        <p14:creationId xmlns:p14="http://schemas.microsoft.com/office/powerpoint/2010/main" val="3919711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-This is the base format of this type of non-intersecting conformal map projection</a:t>
            </a:r>
          </a:p>
          <a:p>
            <a:r>
              <a:rPr lang="en-US" dirty="0" smtClean="0"/>
              <a:t>-Note the</a:t>
            </a:r>
            <a:r>
              <a:rPr lang="en-US" baseline="0" dirty="0" smtClean="0"/>
              <a:t> yellow dots indicated where grid = ground, so let’s look back at the small-zone LDP format, and notice the abundance of yellow dots.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67</a:t>
            </a:fld>
            <a:endParaRPr lang="en-US"/>
          </a:p>
        </p:txBody>
      </p:sp>
    </p:spTree>
    <p:extLst>
      <p:ext uri="{BB962C8B-B14F-4D97-AF65-F5344CB8AC3E}">
        <p14:creationId xmlns:p14="http://schemas.microsoft.com/office/powerpoint/2010/main" val="1055612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7C3F9A3-1875-461D-BED2-1C4D2A8FC31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4294172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7C3F9A3-1875-461D-BED2-1C4D2A8FC31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3464586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-kind of like…</a:t>
            </a:r>
          </a:p>
          <a:p>
            <a:endParaRPr lang="en-US" dirty="0" smtClean="0"/>
          </a:p>
          <a:p>
            <a:r>
              <a:rPr lang="en-US" dirty="0" smtClean="0"/>
              <a:t>-but in all seriousness, NGS</a:t>
            </a:r>
            <a:r>
              <a:rPr lang="en-US" baseline="0" dirty="0" smtClean="0"/>
              <a:t> will be here to assist you if you’re struggling </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77</a:t>
            </a:fld>
            <a:endParaRPr lang="en-US"/>
          </a:p>
        </p:txBody>
      </p:sp>
    </p:spTree>
    <p:extLst>
      <p:ext uri="{BB962C8B-B14F-4D97-AF65-F5344CB8AC3E}">
        <p14:creationId xmlns:p14="http://schemas.microsoft.com/office/powerpoint/2010/main" val="12752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Currently 4 types of OPUS.</a:t>
            </a:r>
          </a:p>
          <a:p>
            <a:r>
              <a:rPr lang="en-US" baseline="0" dirty="0" smtClean="0"/>
              <a:t>*OPUS only supports GPS constellation data, last I talked to the OPUS developer the plan for incorporation of other constellations is Jan 2021.</a:t>
            </a:r>
          </a:p>
          <a:p>
            <a:r>
              <a:rPr lang="en-US" baseline="0" dirty="0" smtClean="0"/>
              <a:t>Rapid Static – f</a:t>
            </a:r>
            <a:r>
              <a:rPr lang="en-US" sz="1200" b="0" i="0" kern="1200" dirty="0" smtClean="0">
                <a:solidFill>
                  <a:schemeClr val="tx1"/>
                </a:solidFill>
                <a:effectLst/>
                <a:latin typeface="+mn-lt"/>
                <a:ea typeface="+mn-ea"/>
                <a:cs typeface="+mn-cs"/>
              </a:rPr>
              <a:t>iles </a:t>
            </a:r>
            <a:r>
              <a:rPr lang="en-US" baseline="0" dirty="0" smtClean="0"/>
              <a:t>uploaded </a:t>
            </a:r>
            <a:r>
              <a:rPr lang="en-US" sz="1200" b="0" i="0" kern="1200" dirty="0" smtClean="0">
                <a:solidFill>
                  <a:schemeClr val="tx1"/>
                </a:solidFill>
                <a:effectLst/>
                <a:latin typeface="+mn-lt"/>
                <a:ea typeface="+mn-ea"/>
                <a:cs typeface="+mn-cs"/>
              </a:rPr>
              <a:t>that are 15 minutes to 2 hours in duration are processed using an NGS software called “RSGPS”</a:t>
            </a:r>
          </a:p>
          <a:p>
            <a:r>
              <a:rPr lang="en-US" baseline="0" dirty="0" smtClean="0"/>
              <a:t>Static - files that are 2 to 48 hours in duration are processed using an NGS software called PAGES Your coordinates are the average of three independent, single-baseline solutions,</a:t>
            </a:r>
          </a:p>
          <a:p>
            <a:r>
              <a:rPr lang="en-US" baseline="0" dirty="0" smtClean="0"/>
              <a:t>OP and Beta OP - these are not a different processing software, just a way to tie multiple OPUS-Static solutions together and use least squares methods to adjust them all as a coherent network</a:t>
            </a:r>
          </a:p>
          <a:p>
            <a:r>
              <a:rPr lang="en-US" baseline="0" dirty="0" smtClean="0"/>
              <a:t>**the Beta serves as a testing bed for the developers to roll out new features or improvements and get feedback from users</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33350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note,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80</a:t>
            </a:fld>
            <a:endParaRPr lang="en-US" dirty="0"/>
          </a:p>
        </p:txBody>
      </p:sp>
    </p:spTree>
    <p:extLst>
      <p:ext uri="{BB962C8B-B14F-4D97-AF65-F5344CB8AC3E}">
        <p14:creationId xmlns:p14="http://schemas.microsoft.com/office/powerpoint/2010/main" val="1426530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step away from surveying and consider the Big Picture.</a:t>
            </a:r>
          </a:p>
          <a:p>
            <a:pPr marL="171450" indent="-171450">
              <a:buFont typeface="Arial" panose="020B0604020202020204" pitchFamily="34" charset="0"/>
              <a:buChar char="•"/>
            </a:pPr>
            <a:r>
              <a:rPr lang="en-US" dirty="0"/>
              <a:t>This is about much more than surveying.  When reading about the U.S. history of weights and measures, the words “science” and “industry” are often used together.  And together they mean commerce.  Business.  Trade.  Efficiency.  Money.  That’s really what this is about.  All of those things are facilitated by uniform standards (and compromised without standards).</a:t>
            </a:r>
          </a:p>
          <a:p>
            <a:pPr marL="171450" indent="-171450">
              <a:buFont typeface="Arial" panose="020B0604020202020204" pitchFamily="34" charset="0"/>
              <a:buChar char="•"/>
            </a:pPr>
            <a:r>
              <a:rPr lang="en-US" dirty="0"/>
              <a:t>As stated earlier, change is an integral part of progress.  We cannot stand still.</a:t>
            </a:r>
          </a:p>
          <a:p>
            <a:pPr marL="171450" indent="-171450">
              <a:buFont typeface="Arial" panose="020B0604020202020204" pitchFamily="34" charset="0"/>
              <a:buChar char="•"/>
            </a:pPr>
            <a:r>
              <a:rPr lang="en-US" dirty="0"/>
              <a:t>This is also about the law, because there is a powerful legal basis for weights and measures.  We did not get here by accident.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47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the National Institute of Standards and Technology (NIST) is responsible for defining and establishing standards.  It is within their authority.</a:t>
            </a:r>
          </a:p>
          <a:p>
            <a:pPr marL="171450" indent="-171450">
              <a:buFont typeface="Arial" panose="020B0604020202020204" pitchFamily="34" charset="0"/>
              <a:buChar char="•"/>
            </a:pPr>
            <a:r>
              <a:rPr lang="en-US" dirty="0"/>
              <a:t>NIST is a bureau of the Department of Commerce (DOC)</a:t>
            </a:r>
          </a:p>
          <a:p>
            <a:pPr marL="171450" indent="-171450">
              <a:buFont typeface="Arial" panose="020B0604020202020204" pitchFamily="34" charset="0"/>
              <a:buChar char="•"/>
            </a:pPr>
            <a:r>
              <a:rPr lang="en-US" dirty="0"/>
              <a:t>The National Oceanic and Atmospheric Administration (NOAA) is also a bureau of DOC.</a:t>
            </a:r>
          </a:p>
          <a:p>
            <a:pPr marL="171450" indent="-171450">
              <a:buFont typeface="Arial" panose="020B0604020202020204" pitchFamily="34" charset="0"/>
              <a:buChar char="•"/>
            </a:pPr>
            <a:r>
              <a:rPr lang="en-US" dirty="0"/>
              <a:t>The National Geodetic Survey (NGS) is a program office in NOAA.  It’s actually within the National Ocean Service (NOS) in NOAA.</a:t>
            </a:r>
          </a:p>
          <a:p>
            <a:pPr marL="628650" lvl="1" indent="-171450">
              <a:buFont typeface="Arial" panose="020B0604020202020204" pitchFamily="34" charset="0"/>
              <a:buChar char="•"/>
            </a:pPr>
            <a:r>
              <a:rPr lang="en-US" dirty="0"/>
              <a:t>It may seem odd to show NGS here along with NIST, but there is a reason for it, as you will soon see.</a:t>
            </a:r>
          </a:p>
        </p:txBody>
      </p:sp>
      <p:sp>
        <p:nvSpPr>
          <p:cNvPr id="4" name="Slide Number Placeholder 3"/>
          <p:cNvSpPr>
            <a:spLocks noGrp="1"/>
          </p:cNvSpPr>
          <p:nvPr>
            <p:ph type="sldNum" sz="quarter" idx="5"/>
          </p:nvPr>
        </p:nvSpPr>
        <p:spPr/>
        <p:txBody>
          <a:bodyPr/>
          <a:lstStyle/>
          <a:p>
            <a:fld id="{A2FED2CC-BADC-4677-8145-F4A6E1426BC2}" type="slidenum">
              <a:rPr lang="en-US" smtClean="0"/>
              <a:t>82</a:t>
            </a:fld>
            <a:endParaRPr lang="en-US" dirty="0"/>
          </a:p>
        </p:txBody>
      </p:sp>
    </p:spTree>
    <p:extLst>
      <p:ext uri="{BB962C8B-B14F-4D97-AF65-F5344CB8AC3E}">
        <p14:creationId xmlns:p14="http://schemas.microsoft.com/office/powerpoint/2010/main" val="18644466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authority of Congress is given in the U.S. Constitution, Article I, Section 8, Clause 5.</a:t>
            </a:r>
          </a:p>
          <a:p>
            <a:pPr marL="628650" lvl="1" indent="-171450">
              <a:buFont typeface="Arial" panose="020B0604020202020204" pitchFamily="34" charset="0"/>
              <a:buChar char="•"/>
            </a:pPr>
            <a:r>
              <a:rPr lang="en-US" dirty="0"/>
              <a:t>Congress delegated its power to the Office of Weights and Measures in the Department of the Treasury.</a:t>
            </a:r>
          </a:p>
          <a:p>
            <a:pPr marL="628650" lvl="1" indent="-171450">
              <a:buFont typeface="Arial" panose="020B0604020202020204" pitchFamily="34" charset="0"/>
              <a:buChar char="•"/>
            </a:pPr>
            <a:r>
              <a:rPr lang="en-US" dirty="0"/>
              <a:t>NBS then got this authority as the successor to the Weights and Measures, and NBS became part of DOC.</a:t>
            </a:r>
          </a:p>
          <a:p>
            <a:pPr marL="171450" indent="-171450">
              <a:buFont typeface="Arial" panose="020B0604020202020204" pitchFamily="34" charset="0"/>
              <a:buChar char="•"/>
            </a:pPr>
            <a:r>
              <a:rPr lang="en-US" dirty="0"/>
              <a:t>Why was something like standards of weights and measures so important that it was specifically listed as a congressional power in the Constitution?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Because standards for weights and measures are tightly connected to commerce, including coining of money. We’re going to come back to this near the end of the presentation.</a:t>
            </a:r>
          </a:p>
          <a:p>
            <a:pPr marL="628650" lvl="1" indent="-171450">
              <a:buFont typeface="Arial" panose="020B0604020202020204" pitchFamily="34" charset="0"/>
              <a:buChar char="•"/>
            </a:pPr>
            <a:r>
              <a:rPr lang="en-US" dirty="0"/>
              <a:t>In short, it was to avoid the “toothbrush problem”…</a:t>
            </a:r>
          </a:p>
        </p:txBody>
      </p:sp>
      <p:sp>
        <p:nvSpPr>
          <p:cNvPr id="4" name="Slide Number Placeholder 3"/>
          <p:cNvSpPr>
            <a:spLocks noGrp="1"/>
          </p:cNvSpPr>
          <p:nvPr>
            <p:ph type="sldNum" sz="quarter" idx="5"/>
          </p:nvPr>
        </p:nvSpPr>
        <p:spPr/>
        <p:txBody>
          <a:bodyPr/>
          <a:lstStyle/>
          <a:p>
            <a:fld id="{A2FED2CC-BADC-4677-8145-F4A6E1426BC2}" type="slidenum">
              <a:rPr lang="en-US" smtClean="0"/>
              <a:t>83</a:t>
            </a:fld>
            <a:endParaRPr lang="en-US" dirty="0"/>
          </a:p>
        </p:txBody>
      </p:sp>
    </p:spTree>
    <p:extLst>
      <p:ext uri="{BB962C8B-B14F-4D97-AF65-F5344CB8AC3E}">
        <p14:creationId xmlns:p14="http://schemas.microsoft.com/office/powerpoint/2010/main" val="20610488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does not good to have a bunch of conflicting standards.  That’s the same as having no standards at all.</a:t>
            </a:r>
          </a:p>
        </p:txBody>
      </p:sp>
      <p:sp>
        <p:nvSpPr>
          <p:cNvPr id="4" name="Slide Number Placeholder 3"/>
          <p:cNvSpPr>
            <a:spLocks noGrp="1"/>
          </p:cNvSpPr>
          <p:nvPr>
            <p:ph type="sldNum" sz="quarter" idx="5"/>
          </p:nvPr>
        </p:nvSpPr>
        <p:spPr/>
        <p:txBody>
          <a:bodyPr/>
          <a:lstStyle/>
          <a:p>
            <a:fld id="{A2FED2CC-BADC-4677-8145-F4A6E1426BC2}" type="slidenum">
              <a:rPr lang="en-US" smtClean="0"/>
              <a:t>84</a:t>
            </a:fld>
            <a:endParaRPr lang="en-US" dirty="0"/>
          </a:p>
        </p:txBody>
      </p:sp>
    </p:spTree>
    <p:extLst>
      <p:ext uri="{BB962C8B-B14F-4D97-AF65-F5344CB8AC3E}">
        <p14:creationId xmlns:p14="http://schemas.microsoft.com/office/powerpoint/2010/main" val="42259778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increasing measurement precision and global trade, it became necessary to adopt a more precise definition of the foot, and one that agreed with international usage.</a:t>
            </a:r>
          </a:p>
          <a:p>
            <a:pPr marL="628650" lvl="1" indent="-171450">
              <a:buFont typeface="Arial" panose="020B0604020202020204" pitchFamily="34" charset="0"/>
              <a:buChar char="•"/>
            </a:pPr>
            <a:r>
              <a:rPr lang="en-US" dirty="0"/>
              <a:t>A motivation for a new definition of the foot was in gage-block standardization for precise machine shop work used by industry.  It was a practical solution to a practical problem.  Note this has nothing whatsoever to do with surveying.</a:t>
            </a:r>
          </a:p>
          <a:p>
            <a:pPr marL="171450" lvl="0" indent="-171450">
              <a:buFont typeface="Arial" panose="020B0604020202020204" pitchFamily="34" charset="0"/>
              <a:buChar char="•"/>
            </a:pPr>
            <a:r>
              <a:rPr lang="en-US" dirty="0"/>
              <a:t>The new (international) foot definition was 1 ft = 0.3048 m (exact), and is the same to this day (it will not change).  The adoption of the ift was a gradual process (as such things often are):</a:t>
            </a:r>
          </a:p>
          <a:p>
            <a:pPr marL="628650" lvl="1" indent="-171450">
              <a:buFont typeface="Arial" panose="020B0604020202020204" pitchFamily="34" charset="0"/>
              <a:buChar char="•"/>
            </a:pPr>
            <a:r>
              <a:rPr lang="en-US" dirty="0"/>
              <a:t>1933.  Adopted by </a:t>
            </a:r>
            <a:r>
              <a:rPr lang="en-US" sz="1200" kern="1200" dirty="0">
                <a:solidFill>
                  <a:schemeClr val="tx1"/>
                </a:solidFill>
                <a:effectLst/>
                <a:latin typeface="+mn-lt"/>
                <a:ea typeface="+mn-ea"/>
                <a:cs typeface="+mn-cs"/>
              </a:rPr>
              <a:t>American Standards Association, now American National Standards Institute (ANSI).</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1952.  </a:t>
            </a:r>
            <a:r>
              <a:rPr lang="en-US" dirty="0"/>
              <a:t>Adopted by </a:t>
            </a:r>
            <a:r>
              <a:rPr lang="en-US" sz="1200" kern="1200" dirty="0">
                <a:solidFill>
                  <a:schemeClr val="tx1"/>
                </a:solidFill>
                <a:effectLst/>
                <a:latin typeface="+mn-lt"/>
                <a:ea typeface="+mn-ea"/>
                <a:cs typeface="+mn-cs"/>
              </a:rPr>
              <a:t>National Advisory Committee for Aeronautics, now National Aeronautics and Space Administration (NASA).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1954.  Adopted International Nautical Mile as exactly 1852 m.  This is not related specifically to ift, but shows overall move toward adopting “exact” (non-ratio) relationships to the meter.</a:t>
            </a:r>
          </a:p>
          <a:p>
            <a:pPr marL="171450" lvl="0" indent="-171450">
              <a:buFont typeface="Arial" panose="020B0604020202020204" pitchFamily="34" charset="0"/>
              <a:buChar char="•"/>
            </a:pPr>
            <a:r>
              <a:rPr lang="en-US" kern="1200" dirty="0">
                <a:solidFill>
                  <a:schemeClr val="tx1"/>
                </a:solidFill>
                <a:effectLst/>
                <a:latin typeface="+mn-lt"/>
                <a:ea typeface="+mn-ea"/>
                <a:cs typeface="+mn-cs"/>
              </a:rPr>
              <a:t>1959.  NSB officially adopts ift for the entire U.S., with one little notable exception…</a:t>
            </a:r>
          </a:p>
        </p:txBody>
      </p:sp>
      <p:sp>
        <p:nvSpPr>
          <p:cNvPr id="4" name="Slide Number Placeholder 3"/>
          <p:cNvSpPr>
            <a:spLocks noGrp="1"/>
          </p:cNvSpPr>
          <p:nvPr>
            <p:ph type="sldNum" sz="quarter" idx="10"/>
          </p:nvPr>
        </p:nvSpPr>
        <p:spPr/>
        <p:txBody>
          <a:bodyPr/>
          <a:lstStyle/>
          <a:p>
            <a:fld id="{ADB50007-6DAA-40A7-BB94-072BAD43B908}" type="slidenum">
              <a:rPr lang="en-US" smtClean="0"/>
              <a:t>85</a:t>
            </a:fld>
            <a:endParaRPr lang="en-US" dirty="0"/>
          </a:p>
        </p:txBody>
      </p:sp>
    </p:spTree>
    <p:extLst>
      <p:ext uri="{BB962C8B-B14F-4D97-AF65-F5344CB8AC3E}">
        <p14:creationId xmlns:p14="http://schemas.microsoft.com/office/powerpoint/2010/main" val="13926353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Federal Register Notice (1959) establishing ift and (temporary) sft</a:t>
            </a:r>
          </a:p>
          <a:p>
            <a:pPr marL="628650" lvl="1" indent="-171450">
              <a:buFont typeface="Arial" panose="020B0604020202020204" pitchFamily="34" charset="0"/>
              <a:buChar char="•"/>
            </a:pPr>
            <a:r>
              <a:rPr lang="en-US" dirty="0"/>
              <a:t>Official adoption of ift (1  ft = 0.3048 m) nationwide.</a:t>
            </a:r>
          </a:p>
          <a:p>
            <a:pPr marL="628650" lvl="1" indent="-171450">
              <a:buFont typeface="Arial" panose="020B0604020202020204" pitchFamily="34" charset="0"/>
              <a:buChar char="•"/>
            </a:pPr>
            <a:r>
              <a:rPr lang="en-US" b="1" i="1" dirty="0"/>
              <a:t>Temporary</a:t>
            </a:r>
            <a:r>
              <a:rPr lang="en-US" dirty="0"/>
              <a:t> exception granted for geodetic surveys (including State Plane coordinates), to accommodate C&amp;GS.</a:t>
            </a:r>
          </a:p>
          <a:p>
            <a:pPr marL="628650" lvl="1" indent="-171450">
              <a:buFont typeface="Arial" panose="020B0604020202020204" pitchFamily="34" charset="0"/>
              <a:buChar char="•"/>
            </a:pPr>
            <a:r>
              <a:rPr lang="en-US" b="1" i="1" dirty="0"/>
              <a:t>Mandates</a:t>
            </a:r>
            <a:r>
              <a:rPr lang="en-US" dirty="0"/>
              <a:t> that ift shall be adopted after readjustment of U.S. geodetic network. This is not a “recommendation” or a “suggestion.”  At the time this was published, “shall” was used in legal documents as mandatory (nowadays the usage of “shall” as mandatory is discouraged in legal documents).  </a:t>
            </a:r>
          </a:p>
          <a:p>
            <a:pPr marL="628650" lvl="1" indent="-171450">
              <a:buFont typeface="Arial" panose="020B0604020202020204" pitchFamily="34" charset="0"/>
              <a:buChar char="•"/>
            </a:pPr>
            <a:r>
              <a:rPr lang="en-US" dirty="0"/>
              <a:t>Co-issued and signed by NBS and C&amp;GS directors.</a:t>
            </a:r>
          </a:p>
          <a:p>
            <a:pPr marL="628650" lvl="1" indent="-171450">
              <a:buFont typeface="Arial" panose="020B0604020202020204" pitchFamily="34" charset="0"/>
              <a:buChar char="•"/>
            </a:pPr>
            <a:r>
              <a:rPr lang="en-US" dirty="0"/>
              <a:t>This FRN delayed full adoption of the ift, and promoted continued use of the sft for all surveying (not just geodetic surveys), and it is how we got into the situation we are in today.</a:t>
            </a:r>
          </a:p>
        </p:txBody>
      </p:sp>
      <p:sp>
        <p:nvSpPr>
          <p:cNvPr id="4" name="Slide Number Placeholder 3"/>
          <p:cNvSpPr>
            <a:spLocks noGrp="1"/>
          </p:cNvSpPr>
          <p:nvPr>
            <p:ph type="sldNum" sz="quarter" idx="10"/>
          </p:nvPr>
        </p:nvSpPr>
        <p:spPr/>
        <p:txBody>
          <a:bodyPr/>
          <a:lstStyle/>
          <a:p>
            <a:fld id="{ADB50007-6DAA-40A7-BB94-072BAD43B908}" type="slidenum">
              <a:rPr lang="en-US" smtClean="0"/>
              <a:t>86</a:t>
            </a:fld>
            <a:endParaRPr lang="en-US" dirty="0"/>
          </a:p>
        </p:txBody>
      </p:sp>
    </p:spTree>
    <p:extLst>
      <p:ext uri="{BB962C8B-B14F-4D97-AF65-F5344CB8AC3E}">
        <p14:creationId xmlns:p14="http://schemas.microsoft.com/office/powerpoint/2010/main" val="1231243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Other FRNs relevant to the ift vs. sft issue:</a:t>
            </a:r>
          </a:p>
          <a:p>
            <a:pPr marL="628650" lvl="1" indent="-171450">
              <a:buFont typeface="Arial" panose="020B0604020202020204" pitchFamily="34" charset="0"/>
              <a:buChar char="•"/>
            </a:pPr>
            <a:r>
              <a:rPr lang="en-US" dirty="0"/>
              <a:t>1975.  Distinguishes between ift and sft, and gives both an exact (1200/3937 m) and approximate (0.304 800 61 m) definition of the sft.  It states that the ift is used for “engineering” and the sft is used for “mapping and land measurement”, which by itself creates problems (since engineering and surveying are often done together for projects, so which should be used?).  It also provides a clarification that the metric equivalents given in a previous (1968) FRN are approximate for lengths based on the sft.  It gives an example of the U.S. survey mile = 1.609 347 km </a:t>
            </a:r>
            <a:r>
              <a:rPr lang="en-US" i="1" dirty="0"/>
              <a:t>approximately</a:t>
            </a:r>
            <a:r>
              <a:rPr lang="en-US" dirty="0"/>
              <a:t>, and the international mile = 1.609 344 km </a:t>
            </a:r>
            <a:r>
              <a:rPr lang="en-US" i="1" dirty="0"/>
              <a:t>exactly</a:t>
            </a:r>
            <a:r>
              <a:rPr lang="en-US" dirty="0"/>
              <a:t>. </a:t>
            </a:r>
          </a:p>
          <a:p>
            <a:pPr marL="628650" lvl="1" indent="-171450">
              <a:buFont typeface="Arial" panose="020B0604020202020204" pitchFamily="34" charset="0"/>
              <a:buChar char="•"/>
            </a:pPr>
            <a:r>
              <a:rPr lang="en-US" dirty="0"/>
              <a:t>1977.  NGS policy on publication of plane coordinates based on NAD 83, stating that NGS will officially adopt the metric system.  This effectively (but probably inadvertently) allowed NGS to side step the requirement of ending use of the sft, as required in the 1959 FRN.</a:t>
            </a:r>
          </a:p>
          <a:p>
            <a:pPr marL="628650" lvl="1" indent="-171450">
              <a:buFont typeface="Arial" panose="020B0604020202020204" pitchFamily="34" charset="0"/>
              <a:buChar char="•"/>
            </a:pPr>
            <a:r>
              <a:rPr lang="en-US" dirty="0"/>
              <a:t>1988.  Proposal by NBS and NOAA/NGS to permanently retain U.S. survey foot for all surveying and mapping, pending analysis of public comment.  It appears such a decision was never made.</a:t>
            </a:r>
          </a:p>
          <a:p>
            <a:pPr marL="628650" lvl="1" indent="-171450">
              <a:buFont typeface="Arial" panose="020B0604020202020204" pitchFamily="34" charset="0"/>
              <a:buChar char="•"/>
            </a:pPr>
            <a:r>
              <a:rPr lang="en-US" dirty="0"/>
              <a:t>1989. NGS announces adoption of NAD 83, with reference to publication of plane coordinates in 1977 FRN (and use of the metric system).</a:t>
            </a:r>
          </a:p>
          <a:p>
            <a:pPr marL="628650" lvl="1" indent="-171450">
              <a:buFont typeface="Arial" panose="020B0604020202020204" pitchFamily="34" charset="0"/>
              <a:buChar char="•"/>
            </a:pPr>
            <a:r>
              <a:rPr lang="en-US" dirty="0"/>
              <a:t>1990.  A major FRN issued by NIST to reaffirm use and interpretation of the metric system (SI) in the U.S., partly in response to federal legislation on the metric system since the previous NIST FRN on this topic in 1982.  Includes tables and descriptions that define the SI in the U.S.  Does NOT include conversions between SI and U.S. customary units.</a:t>
            </a:r>
          </a:p>
          <a:p>
            <a:pPr marL="171450" lvl="0" indent="-171450">
              <a:buFont typeface="Arial" panose="020B0604020202020204" pitchFamily="34" charset="0"/>
              <a:buChar char="•"/>
            </a:pPr>
            <a:r>
              <a:rPr lang="en-US" u="sng" dirty="0"/>
              <a:t>NOTE</a:t>
            </a:r>
            <a:r>
              <a:rPr lang="en-US" dirty="0"/>
              <a:t>:  In the webinar, I inadvertently mischaracterized the 1975 FR as saying the ift was “exact” and the sft was “approximate.”  What that FRN actually says is that conversions in a previous (1968) FRN were only for the ift, and were therefore approximate for sft conversions.  The 1975 FRN provides the exact sft conversions as a correction/clarification to the 1968 FRN.  My apologies for any confusion this may have caused.</a:t>
            </a:r>
          </a:p>
        </p:txBody>
      </p:sp>
      <p:sp>
        <p:nvSpPr>
          <p:cNvPr id="4" name="Slide Number Placeholder 3"/>
          <p:cNvSpPr>
            <a:spLocks noGrp="1"/>
          </p:cNvSpPr>
          <p:nvPr>
            <p:ph type="sldNum" sz="quarter" idx="10"/>
          </p:nvPr>
        </p:nvSpPr>
        <p:spPr/>
        <p:txBody>
          <a:bodyPr/>
          <a:lstStyle/>
          <a:p>
            <a:fld id="{ADB50007-6DAA-40A7-BB94-072BAD43B908}" type="slidenum">
              <a:rPr lang="en-US" smtClean="0"/>
              <a:t>87</a:t>
            </a:fld>
            <a:endParaRPr lang="en-US" dirty="0"/>
          </a:p>
        </p:txBody>
      </p:sp>
    </p:spTree>
    <p:extLst>
      <p:ext uri="{BB962C8B-B14F-4D97-AF65-F5344CB8AC3E}">
        <p14:creationId xmlns:p14="http://schemas.microsoft.com/office/powerpoint/2010/main" val="2250563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Despite the mandate of the 1959 FRN, and the change to a new datum in 1986, NGS allowed states to choose whether they want State Plane coordinates in feet, including which type of foot.</a:t>
            </a:r>
          </a:p>
          <a:p>
            <a:pPr marL="171450" indent="-171450">
              <a:buFont typeface="Arial" panose="020B0604020202020204" pitchFamily="34" charset="0"/>
              <a:buChar char="•"/>
            </a:pPr>
            <a:r>
              <a:rPr lang="en-US" dirty="0"/>
              <a:t>Over time various states have taken actions to select the foot they want to use.  Of the 40 states that have selected the sft, 28 have done so in statute, and 12 have done so by working with NGS to issue an FRN (the latest being in 2009, for Utah).  So the situation with the 40 “green” states is more complicated than it appears.</a:t>
            </a:r>
          </a:p>
          <a:p>
            <a:pPr marL="171450" lvl="0" indent="-171450">
              <a:buFont typeface="Arial" panose="020B0604020202020204" pitchFamily="34" charset="0"/>
              <a:buChar char="•"/>
            </a:pPr>
            <a:r>
              <a:rPr lang="en-US" dirty="0"/>
              <a:t>Simply put, this is again chaos, just as it was before the Mendenhall Order of 1893.  This is exactly the type of situation our five heroes wanted to avoid, having different standards of measure for different parts of the U.S.  It is far worse than this map indicates, since jurisdictions within a state use a different foot than on this map.  For example, Hawaii shows no foot selection (not even SPCS 83 legislation), yet it uses sft for most areas but ift on military bases.  Arizona is shown as an ift state, yet the National Park Service uses sft within Arizona.  It is a complete mess.  There is no way for me to know for sure, but it is my opinion that our heroes would be spinning in their graves if they saw this.</a:t>
            </a:r>
          </a:p>
          <a:p>
            <a:pPr marL="0" lvl="0" indent="0">
              <a:buFont typeface="Arial" panose="020B0604020202020204" pitchFamily="34" charset="0"/>
              <a:buNone/>
            </a:pPr>
            <a:endParaRPr lang="en-US" dirty="0"/>
          </a:p>
          <a:p>
            <a:pPr marL="171450" indent="-171450">
              <a:buFont typeface="Arial" panose="020B0604020202020204" pitchFamily="34" charset="0"/>
              <a:buChar char="•"/>
            </a:pPr>
            <a:r>
              <a:rPr lang="en-US" u="sng" dirty="0"/>
              <a:t>Addendum</a:t>
            </a:r>
            <a:r>
              <a:rPr lang="en-US" dirty="0"/>
              <a:t>:  Some surveyors look at the CONUS map and ask why NGS is proposing the ift rather than the sft, since more states have officially selected the sft for SPCS 83 (40 vs. 6).  It seems a reasonable question, but it is flawed, for the following reasons:</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Minority vs. majority</a:t>
            </a:r>
            <a:r>
              <a:rPr lang="en-US" sz="1200" kern="1200" dirty="0">
                <a:solidFill>
                  <a:schemeClr val="tx1"/>
                </a:solidFill>
                <a:effectLst/>
                <a:latin typeface="+mn-lt"/>
                <a:ea typeface="+mn-ea"/>
                <a:cs typeface="+mn-cs"/>
              </a:rPr>
              <a:t>.  This is not an issue of a minority overruling a majority.  Although most states have adopted the sft (for SPCS 83), it’s important to recognize that surveying and mapping represents only a tiny fraction of overall economic activity in the U.S.  Other major parts of the U.S. economy make use of the ift.  For example, one of the reasons the ift was adopted in 1959 was for standardizing gauge blocks (the primary means of length standardization used by industry).  So surveying is actually a small part of this issue.  Because of that, there is essentially no chance that NIST will go back to the sft definition for the entire U.S.  If there is going to be one foot, it will certainly be 1 ft = 0.3048 m (exact).</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Uniformity</a:t>
            </a:r>
            <a:r>
              <a:rPr lang="en-US" sz="1200" kern="1200" dirty="0">
                <a:solidFill>
                  <a:schemeClr val="tx1"/>
                </a:solidFill>
                <a:effectLst/>
                <a:latin typeface="+mn-lt"/>
                <a:ea typeface="+mn-ea"/>
                <a:cs typeface="+mn-cs"/>
              </a:rPr>
              <a:t>.  For standards to be useful, they must be uniform.  That is why Congress is empowered by the U.S. Constitution to establish standards of weights and measures.  Having two concurrent nearly identical definitions of the foot is inconsistent with the very idea of standards.  And it is bad for business (i.e., commerce).  Keeping the sft for surveying and mapping while using the ift for everything else would perpetuate the inconsistency.</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Original intent</a:t>
            </a:r>
            <a:r>
              <a:rPr lang="en-US" sz="1200" kern="1200" dirty="0">
                <a:solidFill>
                  <a:schemeClr val="tx1"/>
                </a:solidFill>
                <a:effectLst/>
                <a:latin typeface="+mn-lt"/>
                <a:ea typeface="+mn-ea"/>
                <a:cs typeface="+mn-cs"/>
              </a:rPr>
              <a:t>.  In the 1959 FRN that announced nationwide adoption of the ift, the previous foot was named the sft with the intent that it be temporary.  It was an accommodation by NBS to C&amp;GS, exclusively for geodetic work.  The 1959 FRN mandated that the ift be adopted after readjustment of the U.S. geodetic networks.  That occurred in 1986 with the change from NAD 27 to NAD 83.  So use of the sft was supposed to end at that time, but it did not.  It appears the main reason is that NGS side-stepped the issue by going metric in 1977, perhaps in the hope that the entire nation would go metric.  Instead the “temporary” sft became embedded as part of how SPCS 83 is used (but not in how SPCS 83 is defined – the definitions for every zone are metric).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SPCS 83 vs. SPCS2022</a:t>
            </a:r>
            <a:r>
              <a:rPr lang="en-US" sz="1200" kern="1200" dirty="0">
                <a:solidFill>
                  <a:schemeClr val="tx1"/>
                </a:solidFill>
                <a:effectLst/>
                <a:latin typeface="+mn-lt"/>
                <a:ea typeface="+mn-ea"/>
                <a:cs typeface="+mn-cs"/>
              </a:rPr>
              <a:t>.  In those states where the sft is specified (by state statute or FRN), it is associated with SPCS 83.  Such specifications will not apply for SPCS2022.  A state could legislate sft for SPCS2022, but if NIST mandates use of the ift, that would likely override state statute, per the U.S. Constitution.</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Authority</a:t>
            </a:r>
            <a:r>
              <a:rPr lang="en-US" sz="1200" kern="1200" dirty="0">
                <a:solidFill>
                  <a:schemeClr val="tx1"/>
                </a:solidFill>
                <a:effectLst/>
                <a:latin typeface="+mn-lt"/>
                <a:ea typeface="+mn-ea"/>
                <a:cs typeface="+mn-cs"/>
              </a:rPr>
              <a:t>.  Only NIST has the authority to deprecate the sft, not NGS.  In the end, the fate of the sft will be up to NIST.  The reason NGS is involved is that the existence of the sft is due entirely to NIST accommodating NGS in 1959.  Because of that, NGS bears responsibility in trying to resolve the issue, as we should have done in 1986, and NGS will work with NIST to that end.  If the decision is to deprecate the sft after 2022, it will be announced in an FRN, and NGS will also take other steps to inform our customers.  But NGS will continue to support the sft for legacy applications in SPCS 83 and 27 in our products and services.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88</a:t>
            </a:fld>
            <a:endParaRPr lang="en-US" dirty="0"/>
          </a:p>
        </p:txBody>
      </p:sp>
    </p:spTree>
    <p:extLst>
      <p:ext uri="{BB962C8B-B14F-4D97-AF65-F5344CB8AC3E}">
        <p14:creationId xmlns:p14="http://schemas.microsoft.com/office/powerpoint/2010/main" val="9974933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nearly 100 years of relative order in standards of measure (from the Mendenhall Order of 1893 to release of NAD 83 in 1986), a new chaotic situation was created by perpetuating the sft.</a:t>
            </a:r>
          </a:p>
          <a:p>
            <a:pPr marL="171450" indent="-171450">
              <a:buFont typeface="Arial" panose="020B0604020202020204" pitchFamily="34" charset="0"/>
              <a:buChar char="•"/>
            </a:pPr>
            <a:r>
              <a:rPr lang="en-US" dirty="0"/>
              <a:t>Despite a misguided effort in the 1988 FRN to make the sft “official”, it is still an unofficial nominally “temporary” unit, stuck in standards “limbo”</a:t>
            </a:r>
          </a:p>
          <a:p>
            <a:pPr marL="628650" lvl="1" indent="-171450">
              <a:buFont typeface="Arial" panose="020B0604020202020204" pitchFamily="34" charset="0"/>
              <a:buChar char="•"/>
            </a:pPr>
            <a:r>
              <a:rPr lang="en-US" dirty="0"/>
              <a:t>Latest NIST publication that discusses this (2008) notes that sft is still used, even though it has not been officially and permanently adopted.</a:t>
            </a:r>
          </a:p>
          <a:p>
            <a:pPr marL="628650" lvl="1" indent="-171450">
              <a:buFont typeface="Arial" panose="020B0604020202020204" pitchFamily="34" charset="0"/>
              <a:buChar char="•"/>
            </a:pPr>
            <a:r>
              <a:rPr lang="en-US" dirty="0"/>
              <a:t>Saying that ift is used for engineering and sft for surveying and mapping is absurd.  The two are not mutually exclusive.  Surveying is almost always a part of civil engineering projects.</a:t>
            </a:r>
          </a:p>
        </p:txBody>
      </p:sp>
      <p:sp>
        <p:nvSpPr>
          <p:cNvPr id="4" name="Slide Number Placeholder 3"/>
          <p:cNvSpPr>
            <a:spLocks noGrp="1"/>
          </p:cNvSpPr>
          <p:nvPr>
            <p:ph type="sldNum" sz="quarter" idx="5"/>
          </p:nvPr>
        </p:nvSpPr>
        <p:spPr/>
        <p:txBody>
          <a:bodyPr/>
          <a:lstStyle/>
          <a:p>
            <a:fld id="{A2FED2CC-BADC-4677-8145-F4A6E1426BC2}" type="slidenum">
              <a:rPr lang="en-US" smtClean="0"/>
              <a:t>89</a:t>
            </a:fld>
            <a:endParaRPr lang="en-US" dirty="0"/>
          </a:p>
        </p:txBody>
      </p:sp>
    </p:spTree>
    <p:extLst>
      <p:ext uri="{BB962C8B-B14F-4D97-AF65-F5344CB8AC3E}">
        <p14:creationId xmlns:p14="http://schemas.microsoft.com/office/powerpoint/2010/main" val="100908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OPUS solutions are independent</a:t>
            </a:r>
            <a:r>
              <a:rPr lang="en-US" baseline="0" dirty="0" smtClean="0"/>
              <a:t> of each other, but they may be indirectly related …</a:t>
            </a:r>
          </a:p>
          <a:p>
            <a:pPr marL="171450" indent="-171450">
              <a:buFont typeface="Arial" pitchFamily="34" charset="0"/>
              <a:buChar char="•"/>
            </a:pPr>
            <a:r>
              <a:rPr lang="en-US" baseline="0" dirty="0" smtClean="0"/>
              <a:t>Marks might “share” their environment (similar atmosphere over both).</a:t>
            </a:r>
          </a:p>
          <a:p>
            <a:pPr marL="171450" indent="-171450">
              <a:buFont typeface="Arial" pitchFamily="34" charset="0"/>
              <a:buChar char="•"/>
            </a:pPr>
            <a:r>
              <a:rPr lang="en-US" baseline="0" dirty="0" smtClean="0"/>
              <a:t>Data might “share” the same GNSS constellation geometry.</a:t>
            </a:r>
          </a:p>
          <a:p>
            <a:pPr marL="171450" indent="-171450">
              <a:buFont typeface="Arial" pitchFamily="34" charset="0"/>
              <a:buChar char="•"/>
            </a:pPr>
            <a:r>
              <a:rPr lang="en-US" baseline="0" dirty="0" smtClean="0"/>
              <a:t>OPUS solutions may “share” some or all of the same CORS.</a:t>
            </a:r>
          </a:p>
          <a:p>
            <a:pPr marL="171450" indent="-171450">
              <a:buFont typeface="Arial" pitchFamily="34" charset="0"/>
              <a:buChar char="•"/>
            </a:pPr>
            <a:r>
              <a:rPr lang="en-US" baseline="0" dirty="0" smtClean="0"/>
              <a:t>Etc.</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These correlations can increase with project size.</a:t>
            </a:r>
          </a:p>
          <a:p>
            <a:endParaRPr lang="en-US" baseline="0" dirty="0" smtClean="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2013-08-07</a:t>
            </a:r>
            <a:endParaRPr lang="en-US" dirty="0"/>
          </a:p>
        </p:txBody>
      </p:sp>
      <p:sp>
        <p:nvSpPr>
          <p:cNvPr id="6" name="Footer Placeholder 5"/>
          <p:cNvSpPr>
            <a:spLocks noGrp="1"/>
          </p:cNvSpPr>
          <p:nvPr>
            <p:ph type="ftr" sz="quarter" idx="12"/>
          </p:nvPr>
        </p:nvSpPr>
        <p:spPr/>
        <p:txBody>
          <a:bodyPr/>
          <a:lstStyle/>
          <a:p>
            <a:pPr>
              <a:defRPr/>
            </a:pPr>
            <a:r>
              <a:rPr lang="en-US" smtClean="0"/>
              <a:t>Introduction</a:t>
            </a:r>
            <a:endParaRPr lang="en-US"/>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7</a:t>
            </a:fld>
            <a:endParaRPr lang="en-US"/>
          </a:p>
        </p:txBody>
      </p:sp>
    </p:spTree>
    <p:extLst>
      <p:ext uri="{BB962C8B-B14F-4D97-AF65-F5344CB8AC3E}">
        <p14:creationId xmlns:p14="http://schemas.microsoft.com/office/powerpoint/2010/main" val="35654009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must take the bulk of responsibility for this situation.  </a:t>
            </a:r>
          </a:p>
          <a:p>
            <a:pPr marL="628650" lvl="1" indent="-171450">
              <a:buFont typeface="Arial" panose="020B0604020202020204" pitchFamily="34" charset="0"/>
              <a:buChar char="•"/>
            </a:pPr>
            <a:r>
              <a:rPr lang="en-US" dirty="0"/>
              <a:t>NBS (NIST) accommodated us in 1959.  Yes, NIST allowed it, but it was at the behest of NGS.</a:t>
            </a:r>
          </a:p>
          <a:p>
            <a:pPr marL="628650" lvl="1" indent="-171450">
              <a:buFont typeface="Arial" panose="020B0604020202020204" pitchFamily="34" charset="0"/>
              <a:buChar char="•"/>
            </a:pPr>
            <a:r>
              <a:rPr lang="en-US" dirty="0"/>
              <a:t>NGS perpetuated the problem by avoiding the required remedy in 1986.</a:t>
            </a:r>
          </a:p>
          <a:p>
            <a:pPr marL="171450" lvl="0" indent="-171450">
              <a:buFont typeface="Arial" panose="020B0604020202020204" pitchFamily="34" charset="0"/>
              <a:buChar char="•"/>
            </a:pPr>
            <a:r>
              <a:rPr lang="en-US" dirty="0"/>
              <a:t>We just recently perpetuated it again, in 2016, when we helped write template draft NSRS (National Spatial Reference System) legislation or “model law.”</a:t>
            </a:r>
          </a:p>
          <a:p>
            <a:pPr marL="628650" lvl="1" indent="-171450">
              <a:buFont typeface="Arial" panose="020B0604020202020204" pitchFamily="34" charset="0"/>
              <a:buChar char="•"/>
            </a:pPr>
            <a:r>
              <a:rPr lang="en-US" dirty="0"/>
              <a:t>Done cooperatively with NSPS and AAGS (American Association for Geodetic Surveying)</a:t>
            </a:r>
          </a:p>
          <a:p>
            <a:pPr marL="628650" lvl="1" indent="-171450">
              <a:buFont typeface="Arial" panose="020B0604020202020204" pitchFamily="34" charset="0"/>
              <a:buChar char="•"/>
            </a:pPr>
            <a:r>
              <a:rPr lang="en-US" dirty="0"/>
              <a:t>Explicitly allows selection of ift or sft for those states that want SPCS coordinates in feet.</a:t>
            </a:r>
          </a:p>
          <a:p>
            <a:pPr marL="628650" lvl="1" indent="-171450">
              <a:buFont typeface="Arial" panose="020B0604020202020204" pitchFamily="34" charset="0"/>
              <a:buChar char="•"/>
            </a:pPr>
            <a:r>
              <a:rPr lang="en-US" dirty="0"/>
              <a:t>This was a mistake.  NGS went along with this mechanically because we had become inured to the absurd existence of dual feet.  The idea of getting rid of the sft did not even occur to us at the time this draft legislation was prepared.  Now we want to fix the problem we created.</a:t>
            </a:r>
          </a:p>
        </p:txBody>
      </p:sp>
      <p:sp>
        <p:nvSpPr>
          <p:cNvPr id="4" name="Slide Number Placeholder 3"/>
          <p:cNvSpPr>
            <a:spLocks noGrp="1"/>
          </p:cNvSpPr>
          <p:nvPr>
            <p:ph type="sldNum" sz="quarter" idx="5"/>
          </p:nvPr>
        </p:nvSpPr>
        <p:spPr/>
        <p:txBody>
          <a:bodyPr/>
          <a:lstStyle/>
          <a:p>
            <a:fld id="{A2FED2CC-BADC-4677-8145-F4A6E1426BC2}" type="slidenum">
              <a:rPr lang="en-US" smtClean="0"/>
              <a:t>90</a:t>
            </a:fld>
            <a:endParaRPr lang="en-US" dirty="0"/>
          </a:p>
        </p:txBody>
      </p:sp>
    </p:spTree>
    <p:extLst>
      <p:ext uri="{BB962C8B-B14F-4D97-AF65-F5344CB8AC3E}">
        <p14:creationId xmlns:p14="http://schemas.microsoft.com/office/powerpoint/2010/main" val="16241824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five options for moving forward:</a:t>
            </a:r>
          </a:p>
          <a:p>
            <a:pPr marL="628650" lvl="1" indent="-171450">
              <a:buFont typeface="Arial" panose="020B0604020202020204" pitchFamily="34" charset="0"/>
              <a:buChar char="•"/>
            </a:pPr>
            <a:r>
              <a:rPr lang="en-US" b="1" i="1" u="none" dirty="0"/>
              <a:t>Do nothing</a:t>
            </a:r>
            <a:r>
              <a:rPr lang="en-US" dirty="0"/>
              <a:t>.  This one is interesting, because a number of people have recently proposed a solution where NGS just goes metric, and every state uses whatever foot they want.  What they don’t seem to realize is that is exactly what we are doing now!  NGS went metric in 1977.  But customers wanted to get coordinates in feet, so we provided them.  Which meant we had to make sure and give them the type of foot they wanted (even though some locations within sates use a different foot than other parts of states, as mentioned previously).  The same thing would most definitely happen again for SPCS2022 if we tried to only give metric coordinates.  So the situation would be exactly the same as now.</a:t>
            </a:r>
          </a:p>
          <a:p>
            <a:pPr marL="628650" lvl="1" indent="-171450">
              <a:buFont typeface="Arial" panose="020B0604020202020204" pitchFamily="34" charset="0"/>
              <a:buChar char="•"/>
            </a:pPr>
            <a:r>
              <a:rPr lang="en-US" b="1" i="1" dirty="0"/>
              <a:t>Officially adopt U.S. survey foot for specific things</a:t>
            </a:r>
            <a:r>
              <a:rPr lang="en-US" dirty="0"/>
              <a:t>.  This was what was proposed in the 1988 FRN.  It would formally perpetuate a dual foot system in the U.S., making it even more entrenched.  We would be stuck with a dual foot anti-standard.</a:t>
            </a:r>
          </a:p>
          <a:p>
            <a:pPr marL="628650" lvl="1" indent="-171450">
              <a:buFont typeface="Arial" panose="020B0604020202020204" pitchFamily="34" charset="0"/>
              <a:buChar char="•"/>
            </a:pPr>
            <a:r>
              <a:rPr lang="en-US" b="1" i="1" dirty="0"/>
              <a:t>Use international foot for everything</a:t>
            </a:r>
            <a:r>
              <a:rPr lang="en-US" dirty="0"/>
              <a:t>.  This is what NGS proposes.  Only one foot after 2022, with same definition as ift.  It is the only viable means of using a single foot definition for future work.  Legacy work will always use appropriate units (of which there are many </a:t>
            </a:r>
            <a:r>
              <a:rPr lang="en-US" dirty="0" smtClean="0"/>
              <a:t>types such as chains and rods).</a:t>
            </a:r>
            <a:endParaRPr lang="en-US" dirty="0"/>
          </a:p>
          <a:p>
            <a:pPr marL="628650" lvl="1" indent="-171450">
              <a:buFont typeface="Arial" panose="020B0604020202020204" pitchFamily="34" charset="0"/>
              <a:buChar char="•"/>
            </a:pPr>
            <a:r>
              <a:rPr lang="en-US" b="1" i="1" dirty="0"/>
              <a:t>Use U.S. survey foot for everything</a:t>
            </a:r>
            <a:r>
              <a:rPr lang="en-US" dirty="0"/>
              <a:t>.  As discussed previously, this is extremely unlikely, so much so that it’s safe to say it is impossible.  The ift is simply too well established in a vast majority of the economy.  Surveying is a tiny minority, so it is not reasonable to expect the sft to prevail, even if the sft is used for surveying in most states.</a:t>
            </a:r>
          </a:p>
          <a:p>
            <a:pPr marL="628650" lvl="1" indent="-171450">
              <a:buFont typeface="Arial" panose="020B0604020202020204" pitchFamily="34" charset="0"/>
              <a:buChar char="•"/>
            </a:pPr>
            <a:r>
              <a:rPr lang="en-US" b="1" i="1" dirty="0"/>
              <a:t>Go entirely metric</a:t>
            </a:r>
            <a:r>
              <a:rPr lang="en-US" dirty="0"/>
              <a:t>.  This is my personal very strong preference!  This is also the preference of most (all?) people at NGS and NIST.  But alas it appears much too big a lift for NGS, and even for NIST at this time.  Maybe some day in the not-too-distance future (but remember what happened when we tried to go metric in the late 70s).  At least SPCS2022 parameters will all be defined in meters!  On a positive note, of the people who have provided feedback so far on this topic, more are in favor of going metric than are of keeping the sft (although a large majority opted for the ift).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91</a:t>
            </a:fld>
            <a:endParaRPr lang="en-US" dirty="0"/>
          </a:p>
        </p:txBody>
      </p:sp>
    </p:spTree>
    <p:extLst>
      <p:ext uri="{BB962C8B-B14F-4D97-AF65-F5344CB8AC3E}">
        <p14:creationId xmlns:p14="http://schemas.microsoft.com/office/powerpoint/2010/main" val="2678599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proposes that there be only ONE official definition of the foot after 2022, and if done will be accomplished through NIST.</a:t>
            </a:r>
          </a:p>
          <a:p>
            <a:pPr marL="628650" lvl="1" indent="-171450">
              <a:buFont typeface="Arial" panose="020B0604020202020204" pitchFamily="34" charset="0"/>
              <a:buChar char="•"/>
            </a:pPr>
            <a:r>
              <a:rPr lang="en-US" dirty="0"/>
              <a:t>Considering getting rid of word “international”, and just call it the “foot” (that is how it is handled in some software, such Esri’s).  People just seem to not like the “international” label.  Maybe call if the “American freedom foot.”  But seriously, dropping a descriptor solidifies the idea that there is only one foot in the U.S.  Keeping the descriptor implies there is more than one foot.</a:t>
            </a:r>
          </a:p>
          <a:p>
            <a:pPr marL="628650" lvl="1" indent="-171450">
              <a:buFont typeface="Arial" panose="020B0604020202020204" pitchFamily="34" charset="0"/>
              <a:buChar char="•"/>
            </a:pPr>
            <a:r>
              <a:rPr lang="en-US" dirty="0"/>
              <a:t>Have NO option for sft after 2022.  It will only be used for the past (legacy applications).</a:t>
            </a:r>
          </a:p>
          <a:p>
            <a:pPr marL="171450" lvl="0" indent="-171450">
              <a:buFont typeface="Arial" panose="020B0604020202020204" pitchFamily="34" charset="0"/>
              <a:buChar char="•"/>
            </a:pPr>
            <a:r>
              <a:rPr lang="en-US" dirty="0"/>
              <a:t>NGS will help!  </a:t>
            </a:r>
          </a:p>
          <a:p>
            <a:pPr marL="628650" lvl="1" indent="-171450">
              <a:buFont typeface="Arial" panose="020B0604020202020204" pitchFamily="34" charset="0"/>
              <a:buChar char="•"/>
            </a:pPr>
            <a:r>
              <a:rPr lang="en-US" dirty="0"/>
              <a:t>We will try to make the change as simple and painless as possible.</a:t>
            </a:r>
          </a:p>
          <a:p>
            <a:pPr marL="628650" lvl="1" indent="-171450">
              <a:buFont typeface="Arial" panose="020B0604020202020204" pitchFamily="34" charset="0"/>
              <a:buChar char="•"/>
            </a:pPr>
            <a:r>
              <a:rPr lang="en-US" dirty="0"/>
              <a:t>Our products and services will automatically support backward compatibility.</a:t>
            </a:r>
          </a:p>
          <a:p>
            <a:pPr marL="171450" lvl="0" indent="-171450">
              <a:buFont typeface="Arial" panose="020B0604020202020204" pitchFamily="34" charset="0"/>
              <a:buChar char="•"/>
            </a:pPr>
            <a:r>
              <a:rPr lang="en-US" dirty="0"/>
              <a:t>Idea here is that we are trying to make things better by fixing a long-standing problem for the future (not the past).  Yes, there will be some difficulties.  But at least they will diminish over time.  If we do nothing, these problems will never go away.</a:t>
            </a:r>
          </a:p>
          <a:p>
            <a:pPr marL="171450" indent="-171450">
              <a:buFont typeface="Arial" panose="020B0604020202020204" pitchFamily="34" charset="0"/>
              <a:buChar char="•"/>
            </a:pPr>
            <a:r>
              <a:rPr lang="en-US" dirty="0"/>
              <a:t>If you think changing from sft to ift is a big problem, then perhaps you don’t quite understand the other changes that are coming in 2022:</a:t>
            </a:r>
          </a:p>
          <a:p>
            <a:pPr marL="628650" lvl="1" indent="-171450">
              <a:buFont typeface="Arial" panose="020B0604020202020204" pitchFamily="34" charset="0"/>
              <a:buChar char="•"/>
            </a:pPr>
            <a:r>
              <a:rPr lang="en-US" dirty="0"/>
              <a:t>The change from sft to ift is really just a small (2 ppm) scale change.  That is smaller than the change in scale for SPCS2022 zones, and that is only PART of the change that will occur for State Plane.</a:t>
            </a:r>
          </a:p>
          <a:p>
            <a:pPr marL="628650" lvl="1" indent="-171450">
              <a:buFont typeface="Arial" panose="020B0604020202020204" pitchFamily="34" charset="0"/>
              <a:buChar char="•"/>
            </a:pPr>
            <a:r>
              <a:rPr lang="en-US" dirty="0"/>
              <a:t>Coordinates in NSRS2022 will change with time.  In fact, the entire frame will be time-dependent.  Assumptions about control coordinates never changing will have to be abandoned.</a:t>
            </a:r>
          </a:p>
          <a:p>
            <a:pPr marL="628650" lvl="1" indent="-171450">
              <a:buFont typeface="Arial" panose="020B0604020202020204" pitchFamily="34" charset="0"/>
              <a:buChar char="•"/>
            </a:pPr>
            <a:r>
              <a:rPr lang="en-US" dirty="0"/>
              <a:t>The “vertical” datum will be replaced with a geopotential datum based on a gravimetric geoid (rather than leveling).  This, too, will have a time-dependent component.</a:t>
            </a:r>
          </a:p>
          <a:p>
            <a:pPr marL="628650" lvl="1" indent="-171450">
              <a:buFont typeface="Arial" panose="020B0604020202020204" pitchFamily="34" charset="0"/>
              <a:buChar char="•"/>
            </a:pPr>
            <a:r>
              <a:rPr lang="en-US" dirty="0"/>
              <a:t>There will be changes in how GNSS, leveling, and total station survey surveys are performed, reduced, processed, and adjusted.</a:t>
            </a:r>
          </a:p>
          <a:p>
            <a:pPr marL="628650" lvl="1" indent="-171450">
              <a:buFont typeface="Arial" panose="020B0604020202020204" pitchFamily="34" charset="0"/>
              <a:buChar char="•"/>
            </a:pPr>
            <a:r>
              <a:rPr lang="en-US" dirty="0"/>
              <a:t>By comparison, the change from sft to ift is so miniscule that it is well within the noise of the other changes.</a:t>
            </a:r>
          </a:p>
          <a:p>
            <a:pPr marL="628650" lvl="1" indent="-171450">
              <a:buFont typeface="Arial" panose="020B0604020202020204" pitchFamily="34" charset="0"/>
              <a:buChar char="•"/>
            </a:pPr>
            <a:r>
              <a:rPr lang="en-US" dirty="0"/>
              <a:t>In short, if you think the change in foot definition is too difficult, then its hard to see how you could deal with these other much larger and vastly more complex changes.</a:t>
            </a:r>
          </a:p>
        </p:txBody>
      </p:sp>
      <p:sp>
        <p:nvSpPr>
          <p:cNvPr id="4" name="Slide Number Placeholder 3"/>
          <p:cNvSpPr>
            <a:spLocks noGrp="1"/>
          </p:cNvSpPr>
          <p:nvPr>
            <p:ph type="sldNum" sz="quarter" idx="5"/>
          </p:nvPr>
        </p:nvSpPr>
        <p:spPr/>
        <p:txBody>
          <a:bodyPr/>
          <a:lstStyle/>
          <a:p>
            <a:fld id="{A2FED2CC-BADC-4677-8145-F4A6E1426BC2}" type="slidenum">
              <a:rPr lang="en-US" smtClean="0"/>
              <a:t>92</a:t>
            </a:fld>
            <a:endParaRPr lang="en-US" dirty="0"/>
          </a:p>
        </p:txBody>
      </p:sp>
    </p:spTree>
    <p:extLst>
      <p:ext uri="{BB962C8B-B14F-4D97-AF65-F5344CB8AC3E}">
        <p14:creationId xmlns:p14="http://schemas.microsoft.com/office/powerpoint/2010/main" val="15511940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of course reasons for keeping the “old” foot.  Let’s talk about those.</a:t>
            </a:r>
          </a:p>
          <a:p>
            <a:pPr marL="171450" indent="-171450">
              <a:buFont typeface="Arial" panose="020B0604020202020204" pitchFamily="34" charset="0"/>
              <a:buChar char="•"/>
            </a:pPr>
            <a:r>
              <a:rPr lang="en-US" dirty="0"/>
              <a:t>Keep using sft because it is used for a large volume of existing records and data.</a:t>
            </a:r>
          </a:p>
          <a:p>
            <a:pPr marL="628650" lvl="1" indent="-171450">
              <a:buFont typeface="Arial" panose="020B0604020202020204" pitchFamily="34" charset="0"/>
              <a:buChar char="•"/>
            </a:pPr>
            <a:r>
              <a:rPr lang="en-US" dirty="0"/>
              <a:t>This is true, there is a huge amount if information in sft.  That would have to be dealt with if a change is made.  It can be handled through metadata and most times simply by context (e.g., before a certain date,  you know it is sft).</a:t>
            </a:r>
          </a:p>
          <a:p>
            <a:pPr marL="628650" lvl="1" indent="-171450">
              <a:buFont typeface="Arial" panose="020B0604020202020204" pitchFamily="34" charset="0"/>
              <a:buChar char="•"/>
            </a:pPr>
            <a:r>
              <a:rPr lang="en-US" dirty="0"/>
              <a:t>But mean weakness is that this is a circular argument.  Because such data will always exist, this problem never goes away.  With such logic we could have never moved ahead from the old Troughton scale, or made the switch from NAD 27 to NAD 83.</a:t>
            </a:r>
          </a:p>
          <a:p>
            <a:pPr marL="628650" lvl="1" indent="-171450">
              <a:buFont typeface="Arial" panose="020B0604020202020204" pitchFamily="34" charset="0"/>
              <a:buChar char="•"/>
            </a:pPr>
            <a:r>
              <a:rPr lang="en-US" dirty="0"/>
              <a:t>This point of view is pretty much how we got in this sft/ift mess in the first place (through the 1959 FRN “exception” for geodetic surveys).  That shows how problematic this is, because there is now FAR more data in sft than there was in 1959.  The problem just gets worse with time.</a:t>
            </a:r>
          </a:p>
          <a:p>
            <a:pPr marL="171450" lvl="0" indent="-171450">
              <a:buFont typeface="Arial" panose="020B0604020202020204" pitchFamily="34" charset="0"/>
              <a:buChar char="•"/>
            </a:pPr>
            <a:r>
              <a:rPr lang="en-US" dirty="0"/>
              <a:t>Keep using sft because it is specified in state statute (and FRNs).</a:t>
            </a:r>
          </a:p>
          <a:p>
            <a:pPr marL="628650" lvl="1" indent="-171450">
              <a:buFont typeface="Arial" panose="020B0604020202020204" pitchFamily="34" charset="0"/>
              <a:buChar char="•"/>
            </a:pPr>
            <a:r>
              <a:rPr lang="en-US" dirty="0"/>
              <a:t>This is also true, but it’s not really relevant, since the statute and FRNs are explicitly for SPCS 83.  That means they won’t apply to SPCS2022.</a:t>
            </a:r>
          </a:p>
          <a:p>
            <a:pPr marL="628650" lvl="1" indent="-171450">
              <a:buFont typeface="Arial" panose="020B0604020202020204" pitchFamily="34" charset="0"/>
              <a:buChar char="•"/>
            </a:pPr>
            <a:r>
              <a:rPr lang="en-US" dirty="0"/>
              <a:t>On a positive note, new statute for 2022 could create a new precedent for adopting the new foot (but my opinion is it is better to leave technical details such as linear units out of statute and place them where they are easier to manage, such as in state administrative rules).</a:t>
            </a:r>
          </a:p>
          <a:p>
            <a:pPr marL="171450" lvl="0" indent="-171450">
              <a:buFont typeface="Arial" panose="020B0604020202020204" pitchFamily="34" charset="0"/>
              <a:buChar char="•"/>
            </a:pPr>
            <a:r>
              <a:rPr lang="en-US" dirty="0"/>
              <a:t>Keep using sft because it’s needed to convey real property, since deeds are in sft.  This comes up now and again, so let’s take a closer look…</a:t>
            </a:r>
          </a:p>
        </p:txBody>
      </p:sp>
      <p:sp>
        <p:nvSpPr>
          <p:cNvPr id="4" name="Slide Number Placeholder 3"/>
          <p:cNvSpPr>
            <a:spLocks noGrp="1"/>
          </p:cNvSpPr>
          <p:nvPr>
            <p:ph type="sldNum" sz="quarter" idx="5"/>
          </p:nvPr>
        </p:nvSpPr>
        <p:spPr/>
        <p:txBody>
          <a:bodyPr/>
          <a:lstStyle/>
          <a:p>
            <a:fld id="{A2FED2CC-BADC-4677-8145-F4A6E1426BC2}" type="slidenum">
              <a:rPr lang="en-US" smtClean="0"/>
              <a:t>93</a:t>
            </a:fld>
            <a:endParaRPr lang="en-US" dirty="0"/>
          </a:p>
        </p:txBody>
      </p:sp>
    </p:spTree>
    <p:extLst>
      <p:ext uri="{BB962C8B-B14F-4D97-AF65-F5344CB8AC3E}">
        <p14:creationId xmlns:p14="http://schemas.microsoft.com/office/powerpoint/2010/main" val="12260908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sft/ift issue is really a </a:t>
            </a:r>
            <a:r>
              <a:rPr lang="en-US" b="1" i="1" dirty="0"/>
              <a:t>coordinate</a:t>
            </a:r>
            <a:r>
              <a:rPr lang="en-US" dirty="0"/>
              <a:t> problem, whereas deeds are concerned with </a:t>
            </a:r>
            <a:r>
              <a:rPr lang="en-US" b="1" i="1" dirty="0"/>
              <a:t>distances</a:t>
            </a:r>
            <a:r>
              <a:rPr lang="en-US" b="0" i="0" dirty="0"/>
              <a:t>.</a:t>
            </a:r>
            <a:endParaRPr lang="en-US" b="1" i="1" dirty="0"/>
          </a:p>
          <a:p>
            <a:pPr marL="628650" lvl="1" indent="-171450">
              <a:buFont typeface="Arial" panose="020B0604020202020204" pitchFamily="34" charset="0"/>
              <a:buChar char="•"/>
            </a:pPr>
            <a:r>
              <a:rPr lang="en-US" dirty="0"/>
              <a:t>Of course, a coordinate is a distance, but it is a special type of distance, from an origin of a coordinate system that is usually very far from a survey site (especially for State Plane and UTM systems).</a:t>
            </a:r>
          </a:p>
          <a:p>
            <a:pPr marL="628650" lvl="1" indent="-171450">
              <a:buFont typeface="Arial" panose="020B0604020202020204" pitchFamily="34" charset="0"/>
              <a:buChar char="•"/>
            </a:pPr>
            <a:r>
              <a:rPr lang="en-US" dirty="0"/>
              <a:t>The distances on a deed are almost always short (usually less than 1 mile), and are given between real or computed objects that represent or reference property corners.</a:t>
            </a:r>
          </a:p>
          <a:p>
            <a:pPr marL="171450" lvl="0" indent="-171450">
              <a:buFont typeface="Arial" panose="020B0604020202020204" pitchFamily="34" charset="0"/>
              <a:buChar char="•"/>
            </a:pPr>
            <a:r>
              <a:rPr lang="en-US" dirty="0"/>
              <a:t>There are much bigger issues with distances than whether it is given in ift or sft.</a:t>
            </a:r>
          </a:p>
          <a:p>
            <a:pPr marL="628650" lvl="1" indent="-171450">
              <a:buFont typeface="Arial" panose="020B0604020202020204" pitchFamily="34" charset="0"/>
              <a:buChar char="•"/>
            </a:pPr>
            <a:r>
              <a:rPr lang="en-US" dirty="0"/>
              <a:t>The ift and sft differ by 2 ppm = 0.01 ft/mile.  That difference is smaller than the accuracy of a boundary survey.  I would argue that there is probably not a single boundary survey in the U.S. that has been performed to that accuracy, for all the distances on the survey.  That’s an easy statement to make, because most surveys include some truly short distances (note that 2 ppm is 0.0001 ft in 200 ft).  Also, the foot definition varied by much more than 2 ppm before 1893, so this becomes even less relevant for records prior to 1893.</a:t>
            </a:r>
          </a:p>
          <a:p>
            <a:pPr marL="628650" lvl="1" indent="-171450">
              <a:buFont typeface="Arial" panose="020B0604020202020204" pitchFamily="34" charset="0"/>
              <a:buChar char="•"/>
            </a:pPr>
            <a:r>
              <a:rPr lang="en-US" dirty="0"/>
              <a:t>In many areas, surveyors must contend with versions of the “same” unit that differ vastly more than the ift and sft.  This includes different versions of the chain, but also the “arpent” (with versions that differ by up to 7 ft/mile), the “vara” (can vary by up to 30 ft/mile), and especially the “rod” or “pole” or “perch”, which can vary tremendously, up to 1760 ft/mile.  So clearly surveyors must understand the context of the distances given on a deed, in situations that far exceed the difference between ift and sft.</a:t>
            </a:r>
          </a:p>
          <a:p>
            <a:pPr marL="171450" lvl="0" indent="-171450">
              <a:buFont typeface="Arial" panose="020B0604020202020204" pitchFamily="34" charset="0"/>
              <a:buChar char="•"/>
            </a:pPr>
            <a:r>
              <a:rPr lang="en-US" dirty="0"/>
              <a:t>For long distances (greater than a mile), bigger problems come into play than the 2 ppm difference between ift and sft.  In such cases, what is even meant by a horizontal ground distance?  Does it curve with the Earth?  If so, how is that calculated (there is more than one way)?  If it is a projected distance (e.g. State Plane), how much does the combined factor vary along the line?  What is the difference in the height of the line end points?  These types of issues typically introduce more than 2 ppm systematic differences in “distance.”  In other words, the ift/sft is nit really relevant for long distances, either.</a:t>
            </a:r>
          </a:p>
        </p:txBody>
      </p:sp>
      <p:sp>
        <p:nvSpPr>
          <p:cNvPr id="4" name="Slide Number Placeholder 3"/>
          <p:cNvSpPr>
            <a:spLocks noGrp="1"/>
          </p:cNvSpPr>
          <p:nvPr>
            <p:ph type="sldNum" sz="quarter" idx="5"/>
          </p:nvPr>
        </p:nvSpPr>
        <p:spPr/>
        <p:txBody>
          <a:bodyPr/>
          <a:lstStyle/>
          <a:p>
            <a:fld id="{A2FED2CC-BADC-4677-8145-F4A6E1426BC2}" type="slidenum">
              <a:rPr lang="en-US" smtClean="0"/>
              <a:t>94</a:t>
            </a:fld>
            <a:endParaRPr lang="en-US" dirty="0"/>
          </a:p>
        </p:txBody>
      </p:sp>
    </p:spTree>
    <p:extLst>
      <p:ext uri="{BB962C8B-B14F-4D97-AF65-F5344CB8AC3E}">
        <p14:creationId xmlns:p14="http://schemas.microsoft.com/office/powerpoint/2010/main" val="7761318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closing, I want to reiterate that NGS essentially created this problem, and now we want to help fix it.  Yes, we are coming at this some 30+ years late, but there is no better time to do this than when we are updating the entire NSRS.  A change in the foot definition will be a minor part of the overall changes that will occur when we make the transition to a modernized NSRS in 2022.  NGS will do everything we can to make a foot change – and all the other 2022 changes – as simple and painless as possible.  Remember, the idea here is not change for its own sake, but change to make things better.  And these changes will make things better.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encourage you to provide questions and comments to NGS.Feedback@noaa.gov.  If this change for the foot goes forward, there will also be opportunities for comments as part of issuing an FRN.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 remind you, again, that this is about the future, not the past.  The past will always exist and will not change.  But the future is something we can change, and make better.  Please remember our heroes, and the incredible work they put into establishing standards for weights and measures.  Their eyes were also on the future, and we are the beneficiaries of their vision.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those of you who are surveyors (as I am), this is more than about how you practice surveying today, wherever you may work, and whatever type of surveying you do. For those who want to retain the U.S. survey foot, I implore you to please consider the larger picture, and the future.  That future will be inherited by the young surveyors, GIS professionals, and all other U.S. citizens.  We should strive to do well by them, and for them.</a:t>
            </a:r>
          </a:p>
          <a:p>
            <a:endParaRPr lang="en-US" dirty="0"/>
          </a:p>
        </p:txBody>
      </p:sp>
      <p:sp>
        <p:nvSpPr>
          <p:cNvPr id="4" name="Slide Number Placeholder 3"/>
          <p:cNvSpPr>
            <a:spLocks noGrp="1"/>
          </p:cNvSpPr>
          <p:nvPr>
            <p:ph type="sldNum" sz="quarter" idx="10"/>
          </p:nvPr>
        </p:nvSpPr>
        <p:spPr/>
        <p:txBody>
          <a:bodyPr/>
          <a:lstStyle/>
          <a:p>
            <a:fld id="{A2FED2CC-BADC-4677-8145-F4A6E1426BC2}" type="slidenum">
              <a:rPr lang="en-US" smtClean="0"/>
              <a:t>95</a:t>
            </a:fld>
            <a:endParaRPr lang="en-US" dirty="0"/>
          </a:p>
        </p:txBody>
      </p:sp>
    </p:spTree>
    <p:extLst>
      <p:ext uri="{BB962C8B-B14F-4D97-AF65-F5344CB8AC3E}">
        <p14:creationId xmlns:p14="http://schemas.microsoft.com/office/powerpoint/2010/main" val="24130082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96</a:t>
            </a:fld>
            <a:endParaRPr lang="en-US" smtClean="0"/>
          </a:p>
        </p:txBody>
      </p:sp>
    </p:spTree>
    <p:extLst>
      <p:ext uri="{BB962C8B-B14F-4D97-AF65-F5344CB8AC3E}">
        <p14:creationId xmlns:p14="http://schemas.microsoft.com/office/powerpoint/2010/main" val="3327441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Combining your data logically can improve results:</a:t>
            </a:r>
          </a:p>
          <a:p>
            <a:pPr marL="171450" indent="-171450">
              <a:buFont typeface="Arial" pitchFamily="34" charset="0"/>
              <a:buChar char="•"/>
            </a:pPr>
            <a:r>
              <a:rPr lang="en-US" baseline="0" dirty="0" smtClean="0"/>
              <a:t>Neutral atmosphere (</a:t>
            </a:r>
            <a:r>
              <a:rPr lang="en-US" baseline="0" dirty="0" err="1" smtClean="0"/>
              <a:t>tropo</a:t>
            </a:r>
            <a:r>
              <a:rPr lang="en-US" baseline="0" dirty="0" smtClean="0"/>
              <a:t>) corrections can be improved which, in turn, can help with other things like phase ambiguity resolution.</a:t>
            </a:r>
          </a:p>
          <a:p>
            <a:pPr marL="171450" indent="-171450">
              <a:buFont typeface="Arial" pitchFamily="34" charset="0"/>
              <a:buChar char="•"/>
            </a:pPr>
            <a:r>
              <a:rPr lang="en-US" baseline="0" dirty="0" smtClean="0"/>
              <a:t>Common mode effects, like baselines connecting the same CORS common to different marks, can be de-correlated.</a:t>
            </a:r>
          </a:p>
          <a:p>
            <a:pPr marL="171450" indent="-171450">
              <a:buFont typeface="Arial" pitchFamily="34" charset="0"/>
              <a:buChar char="•"/>
            </a:pPr>
            <a:endParaRPr lang="en-US" baseline="0" dirty="0" smtClean="0"/>
          </a:p>
          <a:p>
            <a:r>
              <a:rPr lang="en-US" baseline="0" dirty="0" smtClean="0"/>
              <a:t>OPUS Projects tries to logically group data together:</a:t>
            </a:r>
          </a:p>
          <a:p>
            <a:pPr marL="171450" indent="-171450">
              <a:buFont typeface="Arial" pitchFamily="34" charset="0"/>
              <a:buChar char="•"/>
            </a:pPr>
            <a:r>
              <a:rPr lang="en-US" baseline="0" dirty="0" smtClean="0"/>
              <a:t>Data from the same mark are associated with that mark.</a:t>
            </a:r>
          </a:p>
          <a:p>
            <a:pPr marL="171450" indent="-171450">
              <a:buFont typeface="Arial" pitchFamily="34" charset="0"/>
              <a:buChar char="•"/>
            </a:pPr>
            <a:r>
              <a:rPr lang="en-US" baseline="0" dirty="0" smtClean="0"/>
              <a:t>Marks simultaneously occupied are grouped into sessions. Session processing improve consistency and accuracy.</a:t>
            </a:r>
            <a:endParaRPr lang="en-US" dirty="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2013-08-07</a:t>
            </a:r>
            <a:endParaRPr lang="en-US" dirty="0"/>
          </a:p>
        </p:txBody>
      </p:sp>
      <p:sp>
        <p:nvSpPr>
          <p:cNvPr id="6" name="Footer Placeholder 5"/>
          <p:cNvSpPr>
            <a:spLocks noGrp="1"/>
          </p:cNvSpPr>
          <p:nvPr>
            <p:ph type="ftr" sz="quarter" idx="12"/>
          </p:nvPr>
        </p:nvSpPr>
        <p:spPr/>
        <p:txBody>
          <a:bodyPr/>
          <a:lstStyle/>
          <a:p>
            <a:pPr>
              <a:defRPr/>
            </a:pPr>
            <a:r>
              <a:rPr lang="en-US" smtClean="0"/>
              <a:t>Introduction</a:t>
            </a:r>
            <a:endParaRPr lang="en-US"/>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8</a:t>
            </a:fld>
            <a:endParaRPr lang="en-US"/>
          </a:p>
        </p:txBody>
      </p:sp>
    </p:spTree>
    <p:extLst>
      <p:ext uri="{BB962C8B-B14F-4D97-AF65-F5344CB8AC3E}">
        <p14:creationId xmlns:p14="http://schemas.microsoft.com/office/powerpoint/2010/main" val="1331369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concepts can be extended to other marks and other sessions.</a:t>
            </a:r>
            <a:endParaRPr lang="en-US" dirty="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2013-08-07</a:t>
            </a:r>
            <a:endParaRPr lang="en-US" dirty="0"/>
          </a:p>
        </p:txBody>
      </p:sp>
      <p:sp>
        <p:nvSpPr>
          <p:cNvPr id="6" name="Footer Placeholder 5"/>
          <p:cNvSpPr>
            <a:spLocks noGrp="1"/>
          </p:cNvSpPr>
          <p:nvPr>
            <p:ph type="ftr" sz="quarter" idx="12"/>
          </p:nvPr>
        </p:nvSpPr>
        <p:spPr/>
        <p:txBody>
          <a:bodyPr/>
          <a:lstStyle/>
          <a:p>
            <a:pPr>
              <a:defRPr/>
            </a:pPr>
            <a:r>
              <a:rPr lang="en-US" smtClean="0"/>
              <a:t>Introduction</a:t>
            </a:r>
            <a:endParaRPr lang="en-US"/>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9</a:t>
            </a:fld>
            <a:endParaRPr lang="en-US"/>
          </a:p>
        </p:txBody>
      </p:sp>
    </p:spTree>
    <p:extLst>
      <p:ext uri="{BB962C8B-B14F-4D97-AF65-F5344CB8AC3E}">
        <p14:creationId xmlns:p14="http://schemas.microsoft.com/office/powerpoint/2010/main" val="505933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Ultimately, combining session solutions into an adjustment can improve accuracy for the entire network.</a:t>
            </a:r>
            <a:endParaRPr lang="en-US" dirty="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2013-08-07</a:t>
            </a:r>
            <a:endParaRPr lang="en-US" dirty="0"/>
          </a:p>
        </p:txBody>
      </p:sp>
      <p:sp>
        <p:nvSpPr>
          <p:cNvPr id="6" name="Footer Placeholder 5"/>
          <p:cNvSpPr>
            <a:spLocks noGrp="1"/>
          </p:cNvSpPr>
          <p:nvPr>
            <p:ph type="ftr" sz="quarter" idx="12"/>
          </p:nvPr>
        </p:nvSpPr>
        <p:spPr/>
        <p:txBody>
          <a:bodyPr/>
          <a:lstStyle/>
          <a:p>
            <a:pPr>
              <a:defRPr/>
            </a:pPr>
            <a:r>
              <a:rPr lang="en-US" smtClean="0"/>
              <a:t>Introduction</a:t>
            </a:r>
            <a:endParaRPr lang="en-US"/>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10</a:t>
            </a:fld>
            <a:endParaRPr lang="en-US"/>
          </a:p>
        </p:txBody>
      </p:sp>
    </p:spTree>
    <p:extLst>
      <p:ext uri="{BB962C8B-B14F-4D97-AF65-F5344CB8AC3E}">
        <p14:creationId xmlns:p14="http://schemas.microsoft.com/office/powerpoint/2010/main" val="2218051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183552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1249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43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smtClean="0"/>
              <a:t>Title = 32 </a:t>
            </a:r>
            <a:r>
              <a:rPr lang="en-US" dirty="0" err="1" smtClean="0"/>
              <a:t>pt</a:t>
            </a:r>
            <a:r>
              <a:rPr lang="en-US" dirty="0" smtClean="0"/>
              <a:t> Calibri</a:t>
            </a:r>
            <a:endParaRPr lang="en-US" dirty="0"/>
          </a:p>
        </p:txBody>
      </p:sp>
    </p:spTree>
    <p:extLst>
      <p:ext uri="{BB962C8B-B14F-4D97-AF65-F5344CB8AC3E}">
        <p14:creationId xmlns:p14="http://schemas.microsoft.com/office/powerpoint/2010/main" val="126008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smtClean="0"/>
              <a:t>Text = 28 </a:t>
            </a:r>
            <a:r>
              <a:rPr lang="en-US" dirty="0" err="1" smtClean="0"/>
              <a:t>pt</a:t>
            </a:r>
            <a:r>
              <a:rPr lang="en-US" dirty="0" smtClean="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smtClean="0"/>
              <a:t>Title = 32 </a:t>
            </a:r>
            <a:r>
              <a:rPr lang="en-US" dirty="0" err="1" smtClean="0"/>
              <a:t>pt</a:t>
            </a:r>
            <a:r>
              <a:rPr lang="en-US" dirty="0" smtClean="0"/>
              <a:t> Calibri</a:t>
            </a:r>
            <a:endParaRPr lang="en-US" dirty="0"/>
          </a:p>
        </p:txBody>
      </p:sp>
    </p:spTree>
    <p:extLst>
      <p:ext uri="{BB962C8B-B14F-4D97-AF65-F5344CB8AC3E}">
        <p14:creationId xmlns:p14="http://schemas.microsoft.com/office/powerpoint/2010/main" val="403984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3387855"/>
            <a:ext cx="9144000" cy="3470275"/>
          </a:xfrm>
          <a:custGeom>
            <a:avLst/>
            <a:gdLst/>
            <a:ahLst/>
            <a:cxnLst/>
            <a:rect l="l" t="t" r="r" b="b"/>
            <a:pathLst>
              <a:path w="9144000" h="3470275">
                <a:moveTo>
                  <a:pt x="4572000" y="0"/>
                </a:moveTo>
                <a:lnTo>
                  <a:pt x="4523440" y="209"/>
                </a:lnTo>
                <a:lnTo>
                  <a:pt x="4474980" y="837"/>
                </a:lnTo>
                <a:lnTo>
                  <a:pt x="4426623" y="1880"/>
                </a:lnTo>
                <a:lnTo>
                  <a:pt x="4378369" y="3338"/>
                </a:lnTo>
                <a:lnTo>
                  <a:pt x="4330220" y="5209"/>
                </a:lnTo>
                <a:lnTo>
                  <a:pt x="4282178" y="7491"/>
                </a:lnTo>
                <a:lnTo>
                  <a:pt x="4234245" y="10183"/>
                </a:lnTo>
                <a:lnTo>
                  <a:pt x="4186423" y="13282"/>
                </a:lnTo>
                <a:lnTo>
                  <a:pt x="4138713" y="16786"/>
                </a:lnTo>
                <a:lnTo>
                  <a:pt x="4091117" y="20695"/>
                </a:lnTo>
                <a:lnTo>
                  <a:pt x="4043636" y="25007"/>
                </a:lnTo>
                <a:lnTo>
                  <a:pt x="3996273" y="29719"/>
                </a:lnTo>
                <a:lnTo>
                  <a:pt x="3949029" y="34830"/>
                </a:lnTo>
                <a:lnTo>
                  <a:pt x="3901906" y="40339"/>
                </a:lnTo>
                <a:lnTo>
                  <a:pt x="3854905" y="46243"/>
                </a:lnTo>
                <a:lnTo>
                  <a:pt x="3808029" y="52541"/>
                </a:lnTo>
                <a:lnTo>
                  <a:pt x="3761278" y="59231"/>
                </a:lnTo>
                <a:lnTo>
                  <a:pt x="3714656" y="66311"/>
                </a:lnTo>
                <a:lnTo>
                  <a:pt x="3668163" y="73780"/>
                </a:lnTo>
                <a:lnTo>
                  <a:pt x="3621801" y="81636"/>
                </a:lnTo>
                <a:lnTo>
                  <a:pt x="3575572" y="89878"/>
                </a:lnTo>
                <a:lnTo>
                  <a:pt x="3529478" y="98503"/>
                </a:lnTo>
                <a:lnTo>
                  <a:pt x="3483520" y="107509"/>
                </a:lnTo>
                <a:lnTo>
                  <a:pt x="3437701" y="116896"/>
                </a:lnTo>
                <a:lnTo>
                  <a:pt x="3392021" y="126661"/>
                </a:lnTo>
                <a:lnTo>
                  <a:pt x="3346483" y="136803"/>
                </a:lnTo>
                <a:lnTo>
                  <a:pt x="3301088" y="147320"/>
                </a:lnTo>
                <a:lnTo>
                  <a:pt x="3255838" y="158210"/>
                </a:lnTo>
                <a:lnTo>
                  <a:pt x="3210735" y="169471"/>
                </a:lnTo>
                <a:lnTo>
                  <a:pt x="3165781" y="181102"/>
                </a:lnTo>
                <a:lnTo>
                  <a:pt x="3120976" y="193102"/>
                </a:lnTo>
                <a:lnTo>
                  <a:pt x="3076324" y="205467"/>
                </a:lnTo>
                <a:lnTo>
                  <a:pt x="3031825" y="218198"/>
                </a:lnTo>
                <a:lnTo>
                  <a:pt x="2987482" y="231291"/>
                </a:lnTo>
                <a:lnTo>
                  <a:pt x="2943296" y="244745"/>
                </a:lnTo>
                <a:lnTo>
                  <a:pt x="2899269" y="258559"/>
                </a:lnTo>
                <a:lnTo>
                  <a:pt x="2855402" y="272730"/>
                </a:lnTo>
                <a:lnTo>
                  <a:pt x="2811698" y="287258"/>
                </a:lnTo>
                <a:lnTo>
                  <a:pt x="2768158" y="302139"/>
                </a:lnTo>
                <a:lnTo>
                  <a:pt x="2724783" y="317374"/>
                </a:lnTo>
                <a:lnTo>
                  <a:pt x="2681576" y="332959"/>
                </a:lnTo>
                <a:lnTo>
                  <a:pt x="2638538" y="348893"/>
                </a:lnTo>
                <a:lnTo>
                  <a:pt x="2595672" y="365175"/>
                </a:lnTo>
                <a:lnTo>
                  <a:pt x="2552978" y="381802"/>
                </a:lnTo>
                <a:lnTo>
                  <a:pt x="2510458" y="398774"/>
                </a:lnTo>
                <a:lnTo>
                  <a:pt x="2468114" y="416088"/>
                </a:lnTo>
                <a:lnTo>
                  <a:pt x="2425949" y="433742"/>
                </a:lnTo>
                <a:lnTo>
                  <a:pt x="2383963" y="451735"/>
                </a:lnTo>
                <a:lnTo>
                  <a:pt x="2342158" y="470065"/>
                </a:lnTo>
                <a:lnTo>
                  <a:pt x="2300536" y="488730"/>
                </a:lnTo>
                <a:lnTo>
                  <a:pt x="2259099" y="507730"/>
                </a:lnTo>
                <a:lnTo>
                  <a:pt x="2217849" y="527061"/>
                </a:lnTo>
                <a:lnTo>
                  <a:pt x="2176787" y="546722"/>
                </a:lnTo>
                <a:lnTo>
                  <a:pt x="2135915" y="566712"/>
                </a:lnTo>
                <a:lnTo>
                  <a:pt x="2095234" y="587028"/>
                </a:lnTo>
                <a:lnTo>
                  <a:pt x="2054747" y="607670"/>
                </a:lnTo>
                <a:lnTo>
                  <a:pt x="2014455" y="628635"/>
                </a:lnTo>
                <a:lnTo>
                  <a:pt x="1974360" y="649921"/>
                </a:lnTo>
                <a:lnTo>
                  <a:pt x="1934464" y="671528"/>
                </a:lnTo>
                <a:lnTo>
                  <a:pt x="1894767" y="693452"/>
                </a:lnTo>
                <a:lnTo>
                  <a:pt x="1855273" y="715694"/>
                </a:lnTo>
                <a:lnTo>
                  <a:pt x="1815983" y="738249"/>
                </a:lnTo>
                <a:lnTo>
                  <a:pt x="1776898" y="761118"/>
                </a:lnTo>
                <a:lnTo>
                  <a:pt x="1738021" y="784298"/>
                </a:lnTo>
                <a:lnTo>
                  <a:pt x="1699352" y="807788"/>
                </a:lnTo>
                <a:lnTo>
                  <a:pt x="1660895" y="831586"/>
                </a:lnTo>
                <a:lnTo>
                  <a:pt x="1622649" y="855689"/>
                </a:lnTo>
                <a:lnTo>
                  <a:pt x="1584618" y="880097"/>
                </a:lnTo>
                <a:lnTo>
                  <a:pt x="1546803" y="904808"/>
                </a:lnTo>
                <a:lnTo>
                  <a:pt x="1509205" y="929820"/>
                </a:lnTo>
                <a:lnTo>
                  <a:pt x="1471826" y="955131"/>
                </a:lnTo>
                <a:lnTo>
                  <a:pt x="1434669" y="980739"/>
                </a:lnTo>
                <a:lnTo>
                  <a:pt x="1397735" y="1006644"/>
                </a:lnTo>
                <a:lnTo>
                  <a:pt x="1361025" y="1032842"/>
                </a:lnTo>
                <a:lnTo>
                  <a:pt x="1324541" y="1059333"/>
                </a:lnTo>
                <a:lnTo>
                  <a:pt x="1288285" y="1086115"/>
                </a:lnTo>
                <a:lnTo>
                  <a:pt x="1252259" y="1113185"/>
                </a:lnTo>
                <a:lnTo>
                  <a:pt x="1216464" y="1140543"/>
                </a:lnTo>
                <a:lnTo>
                  <a:pt x="1180903" y="1168186"/>
                </a:lnTo>
                <a:lnTo>
                  <a:pt x="1145576" y="1196113"/>
                </a:lnTo>
                <a:lnTo>
                  <a:pt x="1110486" y="1224322"/>
                </a:lnTo>
                <a:lnTo>
                  <a:pt x="1075634" y="1252811"/>
                </a:lnTo>
                <a:lnTo>
                  <a:pt x="1041023" y="1281579"/>
                </a:lnTo>
                <a:lnTo>
                  <a:pt x="1006653" y="1310624"/>
                </a:lnTo>
                <a:lnTo>
                  <a:pt x="972527" y="1339944"/>
                </a:lnTo>
                <a:lnTo>
                  <a:pt x="938646" y="1369537"/>
                </a:lnTo>
                <a:lnTo>
                  <a:pt x="905012" y="1399403"/>
                </a:lnTo>
                <a:lnTo>
                  <a:pt x="871627" y="1429538"/>
                </a:lnTo>
                <a:lnTo>
                  <a:pt x="838492" y="1459941"/>
                </a:lnTo>
                <a:lnTo>
                  <a:pt x="805609" y="1490611"/>
                </a:lnTo>
                <a:lnTo>
                  <a:pt x="772980" y="1521546"/>
                </a:lnTo>
                <a:lnTo>
                  <a:pt x="740607" y="1552744"/>
                </a:lnTo>
                <a:lnTo>
                  <a:pt x="708491" y="1584204"/>
                </a:lnTo>
                <a:lnTo>
                  <a:pt x="676635" y="1615923"/>
                </a:lnTo>
                <a:lnTo>
                  <a:pt x="645039" y="1647900"/>
                </a:lnTo>
                <a:lnTo>
                  <a:pt x="613705" y="1680134"/>
                </a:lnTo>
                <a:lnTo>
                  <a:pt x="582636" y="1712622"/>
                </a:lnTo>
                <a:lnTo>
                  <a:pt x="551833" y="1745363"/>
                </a:lnTo>
                <a:lnTo>
                  <a:pt x="521298" y="1778354"/>
                </a:lnTo>
                <a:lnTo>
                  <a:pt x="491032" y="1811596"/>
                </a:lnTo>
                <a:lnTo>
                  <a:pt x="461037" y="1845085"/>
                </a:lnTo>
                <a:lnTo>
                  <a:pt x="431315" y="1878819"/>
                </a:lnTo>
                <a:lnTo>
                  <a:pt x="401868" y="1912799"/>
                </a:lnTo>
                <a:lnTo>
                  <a:pt x="372697" y="1947020"/>
                </a:lnTo>
                <a:lnTo>
                  <a:pt x="343804" y="1981482"/>
                </a:lnTo>
                <a:lnTo>
                  <a:pt x="315191" y="2016184"/>
                </a:lnTo>
                <a:lnTo>
                  <a:pt x="286860" y="2051123"/>
                </a:lnTo>
                <a:lnTo>
                  <a:pt x="258812" y="2086297"/>
                </a:lnTo>
                <a:lnTo>
                  <a:pt x="231049" y="2121705"/>
                </a:lnTo>
                <a:lnTo>
                  <a:pt x="203572" y="2157346"/>
                </a:lnTo>
                <a:lnTo>
                  <a:pt x="176384" y="2193217"/>
                </a:lnTo>
                <a:lnTo>
                  <a:pt x="149487" y="2229316"/>
                </a:lnTo>
                <a:lnTo>
                  <a:pt x="122881" y="2265643"/>
                </a:lnTo>
                <a:lnTo>
                  <a:pt x="96569" y="2302195"/>
                </a:lnTo>
                <a:lnTo>
                  <a:pt x="70552" y="2338970"/>
                </a:lnTo>
                <a:lnTo>
                  <a:pt x="44832" y="2375968"/>
                </a:lnTo>
                <a:lnTo>
                  <a:pt x="19411" y="2413185"/>
                </a:lnTo>
                <a:lnTo>
                  <a:pt x="0" y="3470146"/>
                </a:lnTo>
                <a:lnTo>
                  <a:pt x="9144000" y="3470146"/>
                </a:lnTo>
                <a:lnTo>
                  <a:pt x="9144000" y="2442078"/>
                </a:lnTo>
                <a:lnTo>
                  <a:pt x="9124571" y="2413123"/>
                </a:lnTo>
                <a:lnTo>
                  <a:pt x="9099152" y="2375907"/>
                </a:lnTo>
                <a:lnTo>
                  <a:pt x="9073434" y="2338911"/>
                </a:lnTo>
                <a:lnTo>
                  <a:pt x="9047419" y="2302137"/>
                </a:lnTo>
                <a:lnTo>
                  <a:pt x="9021109" y="2265587"/>
                </a:lnTo>
                <a:lnTo>
                  <a:pt x="8994505" y="2229262"/>
                </a:lnTo>
                <a:lnTo>
                  <a:pt x="8967609" y="2193163"/>
                </a:lnTo>
                <a:lnTo>
                  <a:pt x="8940424" y="2157294"/>
                </a:lnTo>
                <a:lnTo>
                  <a:pt x="8912949" y="2121655"/>
                </a:lnTo>
                <a:lnTo>
                  <a:pt x="8885188" y="2086248"/>
                </a:lnTo>
                <a:lnTo>
                  <a:pt x="8857142" y="2051075"/>
                </a:lnTo>
                <a:lnTo>
                  <a:pt x="8828813" y="2016138"/>
                </a:lnTo>
                <a:lnTo>
                  <a:pt x="8800202" y="1981437"/>
                </a:lnTo>
                <a:lnTo>
                  <a:pt x="8771311" y="1946976"/>
                </a:lnTo>
                <a:lnTo>
                  <a:pt x="8742143" y="1912756"/>
                </a:lnTo>
                <a:lnTo>
                  <a:pt x="8712698" y="1878778"/>
                </a:lnTo>
                <a:lnTo>
                  <a:pt x="8682978" y="1845045"/>
                </a:lnTo>
                <a:lnTo>
                  <a:pt x="8652985" y="1811557"/>
                </a:lnTo>
                <a:lnTo>
                  <a:pt x="8622721" y="1778317"/>
                </a:lnTo>
                <a:lnTo>
                  <a:pt x="8592188" y="1745326"/>
                </a:lnTo>
                <a:lnTo>
                  <a:pt x="8561387" y="1712586"/>
                </a:lnTo>
                <a:lnTo>
                  <a:pt x="8530320" y="1680099"/>
                </a:lnTo>
                <a:lnTo>
                  <a:pt x="8498989" y="1647867"/>
                </a:lnTo>
                <a:lnTo>
                  <a:pt x="8467395" y="1615891"/>
                </a:lnTo>
                <a:lnTo>
                  <a:pt x="8435540" y="1584173"/>
                </a:lnTo>
                <a:lnTo>
                  <a:pt x="8403426" y="1552714"/>
                </a:lnTo>
                <a:lnTo>
                  <a:pt x="8371055" y="1521517"/>
                </a:lnTo>
                <a:lnTo>
                  <a:pt x="8338428" y="1490583"/>
                </a:lnTo>
                <a:lnTo>
                  <a:pt x="8305548" y="1459914"/>
                </a:lnTo>
                <a:lnTo>
                  <a:pt x="8272415" y="1429511"/>
                </a:lnTo>
                <a:lnTo>
                  <a:pt x="8239031" y="1399377"/>
                </a:lnTo>
                <a:lnTo>
                  <a:pt x="8205399" y="1369513"/>
                </a:lnTo>
                <a:lnTo>
                  <a:pt x="8171520" y="1339920"/>
                </a:lnTo>
                <a:lnTo>
                  <a:pt x="8137396" y="1310601"/>
                </a:lnTo>
                <a:lnTo>
                  <a:pt x="8103028" y="1281557"/>
                </a:lnTo>
                <a:lnTo>
                  <a:pt x="8068418" y="1252790"/>
                </a:lnTo>
                <a:lnTo>
                  <a:pt x="8033568" y="1224301"/>
                </a:lnTo>
                <a:lnTo>
                  <a:pt x="7998480" y="1196093"/>
                </a:lnTo>
                <a:lnTo>
                  <a:pt x="7963155" y="1168167"/>
                </a:lnTo>
                <a:lnTo>
                  <a:pt x="7927595" y="1140524"/>
                </a:lnTo>
                <a:lnTo>
                  <a:pt x="7891802" y="1113167"/>
                </a:lnTo>
                <a:lnTo>
                  <a:pt x="7855777" y="1086098"/>
                </a:lnTo>
                <a:lnTo>
                  <a:pt x="7819523" y="1059317"/>
                </a:lnTo>
                <a:lnTo>
                  <a:pt x="7783041" y="1032827"/>
                </a:lnTo>
                <a:lnTo>
                  <a:pt x="7746332" y="1006629"/>
                </a:lnTo>
                <a:lnTo>
                  <a:pt x="7709399" y="980725"/>
                </a:lnTo>
                <a:lnTo>
                  <a:pt x="7672243" y="955117"/>
                </a:lnTo>
                <a:lnTo>
                  <a:pt x="7634866" y="929807"/>
                </a:lnTo>
                <a:lnTo>
                  <a:pt x="7597270" y="904795"/>
                </a:lnTo>
                <a:lnTo>
                  <a:pt x="7559456" y="880085"/>
                </a:lnTo>
                <a:lnTo>
                  <a:pt x="7521426" y="855678"/>
                </a:lnTo>
                <a:lnTo>
                  <a:pt x="7483181" y="831574"/>
                </a:lnTo>
                <a:lnTo>
                  <a:pt x="7444725" y="807777"/>
                </a:lnTo>
                <a:lnTo>
                  <a:pt x="7406057" y="784288"/>
                </a:lnTo>
                <a:lnTo>
                  <a:pt x="7367181" y="761108"/>
                </a:lnTo>
                <a:lnTo>
                  <a:pt x="7328097" y="738240"/>
                </a:lnTo>
                <a:lnTo>
                  <a:pt x="7288807" y="715685"/>
                </a:lnTo>
                <a:lnTo>
                  <a:pt x="7249314" y="693444"/>
                </a:lnTo>
                <a:lnTo>
                  <a:pt x="7209619" y="671520"/>
                </a:lnTo>
                <a:lnTo>
                  <a:pt x="7169723" y="649914"/>
                </a:lnTo>
                <a:lnTo>
                  <a:pt x="7129629" y="628628"/>
                </a:lnTo>
                <a:lnTo>
                  <a:pt x="7089338" y="607663"/>
                </a:lnTo>
                <a:lnTo>
                  <a:pt x="7048851" y="587022"/>
                </a:lnTo>
                <a:lnTo>
                  <a:pt x="7008171" y="566706"/>
                </a:lnTo>
                <a:lnTo>
                  <a:pt x="6967299" y="546716"/>
                </a:lnTo>
                <a:lnTo>
                  <a:pt x="6926238" y="527055"/>
                </a:lnTo>
                <a:lnTo>
                  <a:pt x="6884987" y="507724"/>
                </a:lnTo>
                <a:lnTo>
                  <a:pt x="6843551" y="488726"/>
                </a:lnTo>
                <a:lnTo>
                  <a:pt x="6801929" y="470060"/>
                </a:lnTo>
                <a:lnTo>
                  <a:pt x="6760125" y="451731"/>
                </a:lnTo>
                <a:lnTo>
                  <a:pt x="6718139" y="433738"/>
                </a:lnTo>
                <a:lnTo>
                  <a:pt x="6675973" y="416084"/>
                </a:lnTo>
                <a:lnTo>
                  <a:pt x="6633629" y="398770"/>
                </a:lnTo>
                <a:lnTo>
                  <a:pt x="6591110" y="381799"/>
                </a:lnTo>
                <a:lnTo>
                  <a:pt x="6548415" y="365172"/>
                </a:lnTo>
                <a:lnTo>
                  <a:pt x="6505548" y="348890"/>
                </a:lnTo>
                <a:lnTo>
                  <a:pt x="6462510" y="332956"/>
                </a:lnTo>
                <a:lnTo>
                  <a:pt x="6419303" y="317371"/>
                </a:lnTo>
                <a:lnTo>
                  <a:pt x="6375928" y="302137"/>
                </a:lnTo>
                <a:lnTo>
                  <a:pt x="6332387" y="287255"/>
                </a:lnTo>
                <a:lnTo>
                  <a:pt x="6288682" y="272728"/>
                </a:lnTo>
                <a:lnTo>
                  <a:pt x="6244814" y="258557"/>
                </a:lnTo>
                <a:lnTo>
                  <a:pt x="6200786" y="244743"/>
                </a:lnTo>
                <a:lnTo>
                  <a:pt x="6156599" y="231289"/>
                </a:lnTo>
                <a:lnTo>
                  <a:pt x="6112255" y="218196"/>
                </a:lnTo>
                <a:lnTo>
                  <a:pt x="6067755" y="205466"/>
                </a:lnTo>
                <a:lnTo>
                  <a:pt x="6023102" y="193101"/>
                </a:lnTo>
                <a:lnTo>
                  <a:pt x="5978297" y="181101"/>
                </a:lnTo>
                <a:lnTo>
                  <a:pt x="5933341" y="169470"/>
                </a:lnTo>
                <a:lnTo>
                  <a:pt x="5888236" y="158209"/>
                </a:lnTo>
                <a:lnTo>
                  <a:pt x="5842985" y="147319"/>
                </a:lnTo>
                <a:lnTo>
                  <a:pt x="5797589" y="136802"/>
                </a:lnTo>
                <a:lnTo>
                  <a:pt x="5752049" y="126661"/>
                </a:lnTo>
                <a:lnTo>
                  <a:pt x="5706367" y="116896"/>
                </a:lnTo>
                <a:lnTo>
                  <a:pt x="5660546" y="107509"/>
                </a:lnTo>
                <a:lnTo>
                  <a:pt x="5614586" y="98502"/>
                </a:lnTo>
                <a:lnTo>
                  <a:pt x="5568490" y="89877"/>
                </a:lnTo>
                <a:lnTo>
                  <a:pt x="5522259" y="81636"/>
                </a:lnTo>
                <a:lnTo>
                  <a:pt x="5475895" y="73780"/>
                </a:lnTo>
                <a:lnTo>
                  <a:pt x="5429400" y="66311"/>
                </a:lnTo>
                <a:lnTo>
                  <a:pt x="5382775" y="59230"/>
                </a:lnTo>
                <a:lnTo>
                  <a:pt x="5336023" y="52540"/>
                </a:lnTo>
                <a:lnTo>
                  <a:pt x="5289144" y="46243"/>
                </a:lnTo>
                <a:lnTo>
                  <a:pt x="5242141" y="40339"/>
                </a:lnTo>
                <a:lnTo>
                  <a:pt x="5195015" y="34830"/>
                </a:lnTo>
                <a:lnTo>
                  <a:pt x="5147768" y="29719"/>
                </a:lnTo>
                <a:lnTo>
                  <a:pt x="5100402" y="25007"/>
                </a:lnTo>
                <a:lnTo>
                  <a:pt x="5052918" y="20695"/>
                </a:lnTo>
                <a:lnTo>
                  <a:pt x="5005319" y="16786"/>
                </a:lnTo>
                <a:lnTo>
                  <a:pt x="4957605" y="13282"/>
                </a:lnTo>
                <a:lnTo>
                  <a:pt x="4909780" y="10183"/>
                </a:lnTo>
                <a:lnTo>
                  <a:pt x="4861843" y="7491"/>
                </a:lnTo>
                <a:lnTo>
                  <a:pt x="4813798" y="5209"/>
                </a:lnTo>
                <a:lnTo>
                  <a:pt x="4765646" y="3338"/>
                </a:lnTo>
                <a:lnTo>
                  <a:pt x="4717388" y="1880"/>
                </a:lnTo>
                <a:lnTo>
                  <a:pt x="4669026" y="837"/>
                </a:lnTo>
                <a:lnTo>
                  <a:pt x="4620563" y="209"/>
                </a:lnTo>
                <a:lnTo>
                  <a:pt x="4572000" y="0"/>
                </a:lnTo>
                <a:close/>
              </a:path>
            </a:pathLst>
          </a:custGeom>
          <a:solidFill>
            <a:srgbClr val="FFFFFF"/>
          </a:solidFill>
        </p:spPr>
        <p:txBody>
          <a:bodyPr wrap="square" lIns="0" tIns="0" rIns="0" bIns="0" rtlCol="0"/>
          <a:lstStyle/>
          <a:p>
            <a:endParaRPr/>
          </a:p>
        </p:txBody>
      </p:sp>
      <p:sp>
        <p:nvSpPr>
          <p:cNvPr id="18" name="bk object 18"/>
          <p:cNvSpPr/>
          <p:nvPr/>
        </p:nvSpPr>
        <p:spPr>
          <a:xfrm>
            <a:off x="0" y="3391282"/>
            <a:ext cx="9144000" cy="3466719"/>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0" y="3391280"/>
            <a:ext cx="9144000" cy="2446020"/>
          </a:xfrm>
          <a:custGeom>
            <a:avLst/>
            <a:gdLst/>
            <a:ahLst/>
            <a:cxnLst/>
            <a:rect l="l" t="t" r="r" b="b"/>
            <a:pathLst>
              <a:path w="9144000" h="2446020">
                <a:moveTo>
                  <a:pt x="9144000" y="2445675"/>
                </a:moveTo>
                <a:lnTo>
                  <a:pt x="9122205" y="2413185"/>
                </a:lnTo>
                <a:lnTo>
                  <a:pt x="9096793" y="2375968"/>
                </a:lnTo>
                <a:lnTo>
                  <a:pt x="9071082" y="2338970"/>
                </a:lnTo>
                <a:lnTo>
                  <a:pt x="9045074" y="2302195"/>
                </a:lnTo>
                <a:lnTo>
                  <a:pt x="9018771" y="2265643"/>
                </a:lnTo>
                <a:lnTo>
                  <a:pt x="8992174" y="2229316"/>
                </a:lnTo>
                <a:lnTo>
                  <a:pt x="8965286" y="2193217"/>
                </a:lnTo>
                <a:lnTo>
                  <a:pt x="8938107" y="2157346"/>
                </a:lnTo>
                <a:lnTo>
                  <a:pt x="8910640" y="2121705"/>
                </a:lnTo>
                <a:lnTo>
                  <a:pt x="8882886" y="2086297"/>
                </a:lnTo>
                <a:lnTo>
                  <a:pt x="8854848" y="2051123"/>
                </a:lnTo>
                <a:lnTo>
                  <a:pt x="8826526" y="2016184"/>
                </a:lnTo>
                <a:lnTo>
                  <a:pt x="8797922" y="1981482"/>
                </a:lnTo>
                <a:lnTo>
                  <a:pt x="8769039" y="1947020"/>
                </a:lnTo>
                <a:lnTo>
                  <a:pt x="8739878" y="1912799"/>
                </a:lnTo>
                <a:lnTo>
                  <a:pt x="8710441" y="1878819"/>
                </a:lnTo>
                <a:lnTo>
                  <a:pt x="8680729" y="1845085"/>
                </a:lnTo>
                <a:lnTo>
                  <a:pt x="8650744" y="1811596"/>
                </a:lnTo>
                <a:lnTo>
                  <a:pt x="8620488" y="1778354"/>
                </a:lnTo>
                <a:lnTo>
                  <a:pt x="8589963" y="1745363"/>
                </a:lnTo>
                <a:lnTo>
                  <a:pt x="8559170" y="1712622"/>
                </a:lnTo>
                <a:lnTo>
                  <a:pt x="8528111" y="1680134"/>
                </a:lnTo>
                <a:lnTo>
                  <a:pt x="8496788" y="1647900"/>
                </a:lnTo>
                <a:lnTo>
                  <a:pt x="8465202" y="1615923"/>
                </a:lnTo>
                <a:lnTo>
                  <a:pt x="8433356" y="1584204"/>
                </a:lnTo>
                <a:lnTo>
                  <a:pt x="8401251" y="1552744"/>
                </a:lnTo>
                <a:lnTo>
                  <a:pt x="8368888" y="1521546"/>
                </a:lnTo>
                <a:lnTo>
                  <a:pt x="8336270" y="1490611"/>
                </a:lnTo>
                <a:lnTo>
                  <a:pt x="8303398" y="1459941"/>
                </a:lnTo>
                <a:lnTo>
                  <a:pt x="8270273" y="1429538"/>
                </a:lnTo>
                <a:lnTo>
                  <a:pt x="8236899" y="1399403"/>
                </a:lnTo>
                <a:lnTo>
                  <a:pt x="8203276" y="1369537"/>
                </a:lnTo>
                <a:lnTo>
                  <a:pt x="8169405" y="1339944"/>
                </a:lnTo>
                <a:lnTo>
                  <a:pt x="8135290" y="1310624"/>
                </a:lnTo>
                <a:lnTo>
                  <a:pt x="8100931" y="1281579"/>
                </a:lnTo>
                <a:lnTo>
                  <a:pt x="8066330" y="1252811"/>
                </a:lnTo>
                <a:lnTo>
                  <a:pt x="8031490" y="1224322"/>
                </a:lnTo>
                <a:lnTo>
                  <a:pt x="7996411" y="1196113"/>
                </a:lnTo>
                <a:lnTo>
                  <a:pt x="7961095" y="1168186"/>
                </a:lnTo>
                <a:lnTo>
                  <a:pt x="7925544" y="1140543"/>
                </a:lnTo>
                <a:lnTo>
                  <a:pt x="7889761" y="1113185"/>
                </a:lnTo>
                <a:lnTo>
                  <a:pt x="7853746" y="1086115"/>
                </a:lnTo>
                <a:lnTo>
                  <a:pt x="7817501" y="1059333"/>
                </a:lnTo>
                <a:lnTo>
                  <a:pt x="7781028" y="1032842"/>
                </a:lnTo>
                <a:lnTo>
                  <a:pt x="7744330" y="1006644"/>
                </a:lnTo>
                <a:lnTo>
                  <a:pt x="7707406" y="980739"/>
                </a:lnTo>
                <a:lnTo>
                  <a:pt x="7670260" y="955131"/>
                </a:lnTo>
                <a:lnTo>
                  <a:pt x="7632893" y="929820"/>
                </a:lnTo>
                <a:lnTo>
                  <a:pt x="7595306" y="904808"/>
                </a:lnTo>
                <a:lnTo>
                  <a:pt x="7557502" y="880097"/>
                </a:lnTo>
                <a:lnTo>
                  <a:pt x="7519482" y="855689"/>
                </a:lnTo>
                <a:lnTo>
                  <a:pt x="7481248" y="831586"/>
                </a:lnTo>
                <a:lnTo>
                  <a:pt x="7442802" y="807788"/>
                </a:lnTo>
                <a:lnTo>
                  <a:pt x="7404144" y="784298"/>
                </a:lnTo>
                <a:lnTo>
                  <a:pt x="7365278" y="761118"/>
                </a:lnTo>
                <a:lnTo>
                  <a:pt x="7326205" y="738249"/>
                </a:lnTo>
                <a:lnTo>
                  <a:pt x="7286926" y="715694"/>
                </a:lnTo>
                <a:lnTo>
                  <a:pt x="7247443" y="693452"/>
                </a:lnTo>
                <a:lnTo>
                  <a:pt x="7207758" y="671528"/>
                </a:lnTo>
                <a:lnTo>
                  <a:pt x="7167873" y="649921"/>
                </a:lnTo>
                <a:lnTo>
                  <a:pt x="7127790" y="628635"/>
                </a:lnTo>
                <a:lnTo>
                  <a:pt x="7087509" y="607670"/>
                </a:lnTo>
                <a:lnTo>
                  <a:pt x="7047033" y="587028"/>
                </a:lnTo>
                <a:lnTo>
                  <a:pt x="7006364" y="566712"/>
                </a:lnTo>
                <a:lnTo>
                  <a:pt x="6965504" y="546722"/>
                </a:lnTo>
                <a:lnTo>
                  <a:pt x="6924453" y="527061"/>
                </a:lnTo>
                <a:lnTo>
                  <a:pt x="6883214" y="507730"/>
                </a:lnTo>
                <a:lnTo>
                  <a:pt x="6841788" y="488730"/>
                </a:lnTo>
                <a:lnTo>
                  <a:pt x="6800178" y="470065"/>
                </a:lnTo>
                <a:lnTo>
                  <a:pt x="6758384" y="451735"/>
                </a:lnTo>
                <a:lnTo>
                  <a:pt x="6716410" y="433742"/>
                </a:lnTo>
                <a:lnTo>
                  <a:pt x="6674255" y="416088"/>
                </a:lnTo>
                <a:lnTo>
                  <a:pt x="6631923" y="398774"/>
                </a:lnTo>
                <a:lnTo>
                  <a:pt x="6589415" y="381802"/>
                </a:lnTo>
                <a:lnTo>
                  <a:pt x="6546732" y="365175"/>
                </a:lnTo>
                <a:lnTo>
                  <a:pt x="6503876" y="348893"/>
                </a:lnTo>
                <a:lnTo>
                  <a:pt x="6460850" y="332959"/>
                </a:lnTo>
                <a:lnTo>
                  <a:pt x="6417654" y="317374"/>
                </a:lnTo>
                <a:lnTo>
                  <a:pt x="6374291" y="302139"/>
                </a:lnTo>
                <a:lnTo>
                  <a:pt x="6330761" y="287258"/>
                </a:lnTo>
                <a:lnTo>
                  <a:pt x="6287068" y="272730"/>
                </a:lnTo>
                <a:lnTo>
                  <a:pt x="6243213" y="258559"/>
                </a:lnTo>
                <a:lnTo>
                  <a:pt x="6199197" y="244745"/>
                </a:lnTo>
                <a:lnTo>
                  <a:pt x="6155022" y="231291"/>
                </a:lnTo>
                <a:lnTo>
                  <a:pt x="6110689" y="218198"/>
                </a:lnTo>
                <a:lnTo>
                  <a:pt x="6066202" y="205467"/>
                </a:lnTo>
                <a:lnTo>
                  <a:pt x="6021560" y="193102"/>
                </a:lnTo>
                <a:lnTo>
                  <a:pt x="5976767" y="181102"/>
                </a:lnTo>
                <a:lnTo>
                  <a:pt x="5931823" y="169471"/>
                </a:lnTo>
                <a:lnTo>
                  <a:pt x="5886731" y="158210"/>
                </a:lnTo>
                <a:lnTo>
                  <a:pt x="5841492" y="147320"/>
                </a:lnTo>
                <a:lnTo>
                  <a:pt x="5796108" y="136803"/>
                </a:lnTo>
                <a:lnTo>
                  <a:pt x="5750581" y="126661"/>
                </a:lnTo>
                <a:lnTo>
                  <a:pt x="5704912" y="116896"/>
                </a:lnTo>
                <a:lnTo>
                  <a:pt x="5659103" y="107509"/>
                </a:lnTo>
                <a:lnTo>
                  <a:pt x="5613156" y="98503"/>
                </a:lnTo>
                <a:lnTo>
                  <a:pt x="5567072" y="89878"/>
                </a:lnTo>
                <a:lnTo>
                  <a:pt x="5520854" y="81636"/>
                </a:lnTo>
                <a:lnTo>
                  <a:pt x="5474503" y="73780"/>
                </a:lnTo>
                <a:lnTo>
                  <a:pt x="5428020" y="66311"/>
                </a:lnTo>
                <a:lnTo>
                  <a:pt x="5381408" y="59231"/>
                </a:lnTo>
                <a:lnTo>
                  <a:pt x="5334668" y="52541"/>
                </a:lnTo>
                <a:lnTo>
                  <a:pt x="5287802" y="46243"/>
                </a:lnTo>
                <a:lnTo>
                  <a:pt x="5240812" y="40339"/>
                </a:lnTo>
                <a:lnTo>
                  <a:pt x="5193699" y="34830"/>
                </a:lnTo>
                <a:lnTo>
                  <a:pt x="5146465" y="29719"/>
                </a:lnTo>
                <a:lnTo>
                  <a:pt x="5099112" y="25007"/>
                </a:lnTo>
                <a:lnTo>
                  <a:pt x="5051641" y="20695"/>
                </a:lnTo>
                <a:lnTo>
                  <a:pt x="5004055" y="16786"/>
                </a:lnTo>
                <a:lnTo>
                  <a:pt x="4956355" y="13282"/>
                </a:lnTo>
                <a:lnTo>
                  <a:pt x="4908542" y="10183"/>
                </a:lnTo>
                <a:lnTo>
                  <a:pt x="4860619" y="7491"/>
                </a:lnTo>
                <a:lnTo>
                  <a:pt x="4812587" y="5209"/>
                </a:lnTo>
                <a:lnTo>
                  <a:pt x="4764448" y="3338"/>
                </a:lnTo>
                <a:lnTo>
                  <a:pt x="4716204" y="1880"/>
                </a:lnTo>
                <a:lnTo>
                  <a:pt x="4667856" y="837"/>
                </a:lnTo>
                <a:lnTo>
                  <a:pt x="4619406" y="209"/>
                </a:lnTo>
                <a:lnTo>
                  <a:pt x="4570855" y="0"/>
                </a:lnTo>
                <a:lnTo>
                  <a:pt x="4522309" y="209"/>
                </a:lnTo>
                <a:lnTo>
                  <a:pt x="4473863" y="837"/>
                </a:lnTo>
                <a:lnTo>
                  <a:pt x="4425519" y="1880"/>
                </a:lnTo>
                <a:lnTo>
                  <a:pt x="4377278" y="3338"/>
                </a:lnTo>
                <a:lnTo>
                  <a:pt x="4329143" y="5209"/>
                </a:lnTo>
                <a:lnTo>
                  <a:pt x="4281115" y="7491"/>
                </a:lnTo>
                <a:lnTo>
                  <a:pt x="4233195" y="10183"/>
                </a:lnTo>
                <a:lnTo>
                  <a:pt x="4185386" y="13282"/>
                </a:lnTo>
                <a:lnTo>
                  <a:pt x="4137689" y="16786"/>
                </a:lnTo>
                <a:lnTo>
                  <a:pt x="4090106" y="20695"/>
                </a:lnTo>
                <a:lnTo>
                  <a:pt x="4042639" y="25007"/>
                </a:lnTo>
                <a:lnTo>
                  <a:pt x="3995289" y="29719"/>
                </a:lnTo>
                <a:lnTo>
                  <a:pt x="3948058" y="34830"/>
                </a:lnTo>
                <a:lnTo>
                  <a:pt x="3900948" y="40339"/>
                </a:lnTo>
                <a:lnTo>
                  <a:pt x="3853960" y="46243"/>
                </a:lnTo>
                <a:lnTo>
                  <a:pt x="3807097" y="52540"/>
                </a:lnTo>
                <a:lnTo>
                  <a:pt x="3760360" y="59230"/>
                </a:lnTo>
                <a:lnTo>
                  <a:pt x="3713751" y="66311"/>
                </a:lnTo>
                <a:lnTo>
                  <a:pt x="3667271" y="73780"/>
                </a:lnTo>
                <a:lnTo>
                  <a:pt x="3620922" y="81636"/>
                </a:lnTo>
                <a:lnTo>
                  <a:pt x="3574706" y="89877"/>
                </a:lnTo>
                <a:lnTo>
                  <a:pt x="3528625" y="98502"/>
                </a:lnTo>
                <a:lnTo>
                  <a:pt x="3482680" y="107509"/>
                </a:lnTo>
                <a:lnTo>
                  <a:pt x="3436873" y="116896"/>
                </a:lnTo>
                <a:lnTo>
                  <a:pt x="3391206" y="126661"/>
                </a:lnTo>
                <a:lnTo>
                  <a:pt x="3345681" y="136802"/>
                </a:lnTo>
                <a:lnTo>
                  <a:pt x="3300299" y="147319"/>
                </a:lnTo>
                <a:lnTo>
                  <a:pt x="3255062" y="158209"/>
                </a:lnTo>
                <a:lnTo>
                  <a:pt x="3209972" y="169470"/>
                </a:lnTo>
                <a:lnTo>
                  <a:pt x="3165030" y="181101"/>
                </a:lnTo>
                <a:lnTo>
                  <a:pt x="3120238" y="193101"/>
                </a:lnTo>
                <a:lnTo>
                  <a:pt x="3075599" y="205466"/>
                </a:lnTo>
                <a:lnTo>
                  <a:pt x="3031113" y="218196"/>
                </a:lnTo>
                <a:lnTo>
                  <a:pt x="2986782" y="231289"/>
                </a:lnTo>
                <a:lnTo>
                  <a:pt x="2942608" y="244743"/>
                </a:lnTo>
                <a:lnTo>
                  <a:pt x="2898594" y="258557"/>
                </a:lnTo>
                <a:lnTo>
                  <a:pt x="2854740" y="272728"/>
                </a:lnTo>
                <a:lnTo>
                  <a:pt x="2811048" y="287255"/>
                </a:lnTo>
                <a:lnTo>
                  <a:pt x="2767520" y="302137"/>
                </a:lnTo>
                <a:lnTo>
                  <a:pt x="2724158" y="317371"/>
                </a:lnTo>
                <a:lnTo>
                  <a:pt x="2680963" y="332956"/>
                </a:lnTo>
                <a:lnTo>
                  <a:pt x="2637938" y="348890"/>
                </a:lnTo>
                <a:lnTo>
                  <a:pt x="2595083" y="365172"/>
                </a:lnTo>
                <a:lnTo>
                  <a:pt x="2552401" y="381799"/>
                </a:lnTo>
                <a:lnTo>
                  <a:pt x="2509894" y="398770"/>
                </a:lnTo>
                <a:lnTo>
                  <a:pt x="2467562" y="416084"/>
                </a:lnTo>
                <a:lnTo>
                  <a:pt x="2425409" y="433738"/>
                </a:lnTo>
                <a:lnTo>
                  <a:pt x="2383435" y="451731"/>
                </a:lnTo>
                <a:lnTo>
                  <a:pt x="2341642" y="470060"/>
                </a:lnTo>
                <a:lnTo>
                  <a:pt x="2300032" y="488726"/>
                </a:lnTo>
                <a:lnTo>
                  <a:pt x="2258607" y="507724"/>
                </a:lnTo>
                <a:lnTo>
                  <a:pt x="2217369" y="527055"/>
                </a:lnTo>
                <a:lnTo>
                  <a:pt x="2176318" y="546716"/>
                </a:lnTo>
                <a:lnTo>
                  <a:pt x="2135458" y="566706"/>
                </a:lnTo>
                <a:lnTo>
                  <a:pt x="2094789" y="587022"/>
                </a:lnTo>
                <a:lnTo>
                  <a:pt x="2054314" y="607663"/>
                </a:lnTo>
                <a:lnTo>
                  <a:pt x="2014033" y="628628"/>
                </a:lnTo>
                <a:lnTo>
                  <a:pt x="1973950" y="649914"/>
                </a:lnTo>
                <a:lnTo>
                  <a:pt x="1934065" y="671520"/>
                </a:lnTo>
                <a:lnTo>
                  <a:pt x="1894380" y="693444"/>
                </a:lnTo>
                <a:lnTo>
                  <a:pt x="1854898" y="715685"/>
                </a:lnTo>
                <a:lnTo>
                  <a:pt x="1815619" y="738240"/>
                </a:lnTo>
                <a:lnTo>
                  <a:pt x="1776546" y="761108"/>
                </a:lnTo>
                <a:lnTo>
                  <a:pt x="1737679" y="784288"/>
                </a:lnTo>
                <a:lnTo>
                  <a:pt x="1699022" y="807777"/>
                </a:lnTo>
                <a:lnTo>
                  <a:pt x="1660575" y="831574"/>
                </a:lnTo>
                <a:lnTo>
                  <a:pt x="1622341" y="855678"/>
                </a:lnTo>
                <a:lnTo>
                  <a:pt x="1584321" y="880085"/>
                </a:lnTo>
                <a:lnTo>
                  <a:pt x="1546516" y="904795"/>
                </a:lnTo>
                <a:lnTo>
                  <a:pt x="1508930" y="929807"/>
                </a:lnTo>
                <a:lnTo>
                  <a:pt x="1471562" y="955117"/>
                </a:lnTo>
                <a:lnTo>
                  <a:pt x="1434416" y="980725"/>
                </a:lnTo>
                <a:lnTo>
                  <a:pt x="1397492" y="1006629"/>
                </a:lnTo>
                <a:lnTo>
                  <a:pt x="1360793" y="1032827"/>
                </a:lnTo>
                <a:lnTo>
                  <a:pt x="1324319" y="1059317"/>
                </a:lnTo>
                <a:lnTo>
                  <a:pt x="1288074" y="1086098"/>
                </a:lnTo>
                <a:lnTo>
                  <a:pt x="1252059" y="1113167"/>
                </a:lnTo>
                <a:lnTo>
                  <a:pt x="1216274" y="1140524"/>
                </a:lnTo>
                <a:lnTo>
                  <a:pt x="1180723" y="1168167"/>
                </a:lnTo>
                <a:lnTo>
                  <a:pt x="1145407" y="1196093"/>
                </a:lnTo>
                <a:lnTo>
                  <a:pt x="1110327" y="1224301"/>
                </a:lnTo>
                <a:lnTo>
                  <a:pt x="1075486" y="1252790"/>
                </a:lnTo>
                <a:lnTo>
                  <a:pt x="1040885" y="1281557"/>
                </a:lnTo>
                <a:lnTo>
                  <a:pt x="1006525" y="1310601"/>
                </a:lnTo>
                <a:lnTo>
                  <a:pt x="972409" y="1339920"/>
                </a:lnTo>
                <a:lnTo>
                  <a:pt x="938538" y="1369513"/>
                </a:lnTo>
                <a:lnTo>
                  <a:pt x="904913" y="1399377"/>
                </a:lnTo>
                <a:lnTo>
                  <a:pt x="871538" y="1429511"/>
                </a:lnTo>
                <a:lnTo>
                  <a:pt x="838413" y="1459914"/>
                </a:lnTo>
                <a:lnTo>
                  <a:pt x="805540" y="1490583"/>
                </a:lnTo>
                <a:lnTo>
                  <a:pt x="772921" y="1521517"/>
                </a:lnTo>
                <a:lnTo>
                  <a:pt x="740557" y="1552714"/>
                </a:lnTo>
                <a:lnTo>
                  <a:pt x="708451" y="1584173"/>
                </a:lnTo>
                <a:lnTo>
                  <a:pt x="676603" y="1615891"/>
                </a:lnTo>
                <a:lnTo>
                  <a:pt x="645017" y="1647867"/>
                </a:lnTo>
                <a:lnTo>
                  <a:pt x="613693" y="1680099"/>
                </a:lnTo>
                <a:lnTo>
                  <a:pt x="582633" y="1712586"/>
                </a:lnTo>
                <a:lnTo>
                  <a:pt x="551839" y="1745326"/>
                </a:lnTo>
                <a:lnTo>
                  <a:pt x="521312" y="1778317"/>
                </a:lnTo>
                <a:lnTo>
                  <a:pt x="491055" y="1811557"/>
                </a:lnTo>
                <a:lnTo>
                  <a:pt x="461069" y="1845045"/>
                </a:lnTo>
                <a:lnTo>
                  <a:pt x="431356" y="1878778"/>
                </a:lnTo>
                <a:lnTo>
                  <a:pt x="401917" y="1912756"/>
                </a:lnTo>
                <a:lnTo>
                  <a:pt x="372755" y="1946976"/>
                </a:lnTo>
                <a:lnTo>
                  <a:pt x="343871" y="1981437"/>
                </a:lnTo>
                <a:lnTo>
                  <a:pt x="315266" y="2016138"/>
                </a:lnTo>
                <a:lnTo>
                  <a:pt x="286943" y="2051075"/>
                </a:lnTo>
                <a:lnTo>
                  <a:pt x="258903" y="2086248"/>
                </a:lnTo>
                <a:lnTo>
                  <a:pt x="231148" y="2121655"/>
                </a:lnTo>
                <a:lnTo>
                  <a:pt x="203680" y="2157294"/>
                </a:lnTo>
                <a:lnTo>
                  <a:pt x="176500" y="2193163"/>
                </a:lnTo>
                <a:lnTo>
                  <a:pt x="149610" y="2229262"/>
                </a:lnTo>
                <a:lnTo>
                  <a:pt x="123012" y="2265587"/>
                </a:lnTo>
                <a:lnTo>
                  <a:pt x="96707" y="2302137"/>
                </a:lnTo>
                <a:lnTo>
                  <a:pt x="70698" y="2338911"/>
                </a:lnTo>
                <a:lnTo>
                  <a:pt x="44986" y="2375907"/>
                </a:lnTo>
                <a:lnTo>
                  <a:pt x="19572" y="2413123"/>
                </a:lnTo>
                <a:lnTo>
                  <a:pt x="0" y="2442299"/>
                </a:lnTo>
              </a:path>
            </a:pathLst>
          </a:custGeom>
          <a:ln w="25146">
            <a:solidFill>
              <a:srgbClr val="0099CC"/>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95581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17860" y="6656388"/>
            <a:ext cx="1828800" cy="182562"/>
          </a:xfrm>
        </p:spPr>
        <p:txBody>
          <a:bodyPr/>
          <a:lstStyle>
            <a:lvl1pPr>
              <a:defRPr/>
            </a:lvl1pPr>
          </a:lstStyle>
          <a:p>
            <a:pPr>
              <a:defRPr/>
            </a:pPr>
            <a:fld id="{EECFE7DD-BFE8-4466-B837-BC66D83EA7C5}" type="datetime4">
              <a:rPr lang="en-US" altLang="en-US"/>
              <a:pPr>
                <a:defRPr/>
              </a:pPr>
              <a:t>28 October, 2019</a:t>
            </a:fld>
            <a:endParaRPr lang="en-US" altLang="en-US" dirty="0"/>
          </a:p>
        </p:txBody>
      </p:sp>
      <p:sp>
        <p:nvSpPr>
          <p:cNvPr id="6" name="Slide Number Placeholder 7"/>
          <p:cNvSpPr>
            <a:spLocks noGrp="1"/>
          </p:cNvSpPr>
          <p:nvPr>
            <p:ph type="sldNum" sz="quarter" idx="11"/>
          </p:nvPr>
        </p:nvSpPr>
        <p:spPr>
          <a:xfrm>
            <a:off x="17861" y="6475413"/>
            <a:ext cx="364331" cy="182562"/>
          </a:xfrm>
        </p:spPr>
        <p:txBody>
          <a:bodyPr/>
          <a:lstStyle>
            <a:lvl1pPr>
              <a:defRPr/>
            </a:lvl1pPr>
          </a:lstStyle>
          <a:p>
            <a:pPr>
              <a:defRPr/>
            </a:pPr>
            <a:fld id="{5402DB8B-DA84-4D8E-9C3D-ACFD8BC52A2D}" type="slidenum">
              <a:rPr lang="en-US" altLang="en-US"/>
              <a:pPr>
                <a:defRPr/>
              </a:pPr>
              <a:t>‹#›</a:t>
            </a:fld>
            <a:endParaRPr lang="en-US" altLang="en-US" dirty="0"/>
          </a:p>
        </p:txBody>
      </p:sp>
    </p:spTree>
    <p:extLst>
      <p:ext uri="{BB962C8B-B14F-4D97-AF65-F5344CB8AC3E}">
        <p14:creationId xmlns:p14="http://schemas.microsoft.com/office/powerpoint/2010/main" val="17775123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905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49087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1191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607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4357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227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8543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046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34320865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5.xml"/><Relationship Id="rId16" Type="http://schemas.openxmlformats.org/officeDocument/2006/relationships/image" Target="../media/image18.png"/><Relationship Id="rId20" Type="http://schemas.openxmlformats.org/officeDocument/2006/relationships/image" Target="../media/image22.jfif"/><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jfif"/><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hyperlink" Target="https://vdatum.noaa.gov/welcome.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beta.ngs.noaa.gov/cgi-bin/recvy_entry_www.pr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ninjaworldamouthfulofmanythings.blogspot.com/2012/01/big-deals-and-great-discounts.html" TargetMode="Externa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3.png"/></Relationships>
</file>

<file path=ppt/slides/_rels/slide6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7.emf"/><Relationship Id="rId5" Type="http://schemas.openxmlformats.org/officeDocument/2006/relationships/oleObject" Target="../embeddings/oleObject2.bin"/><Relationship Id="rId4" Type="http://schemas.openxmlformats.org/officeDocument/2006/relationships/image" Target="../media/image66.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geodesy.noaa.gov/PUBS_LIB/FedRegister/FRdoc59-5442.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mailto:NGS.Feedback@noaa.gov"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57196" y="1230356"/>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NSRS </a:t>
            </a:r>
            <a:r>
              <a:rPr kumimoji="0" lang="en-US" sz="6000" b="0" i="0" u="none" strike="noStrike" kern="1200" cap="none" spc="0" normalizeH="0" baseline="0" noProof="0" dirty="0" smtClean="0">
                <a:ln>
                  <a:noFill/>
                </a:ln>
                <a:solidFill>
                  <a:prstClr val="black"/>
                </a:solidFill>
                <a:effectLst/>
                <a:uLnTx/>
                <a:uFillTx/>
                <a:latin typeface="Times New Roman" pitchFamily="18" charset="0"/>
                <a:ea typeface="ＭＳ Ｐゴシック" pitchFamily="34" charset="-128"/>
                <a:cs typeface="Times New Roman" pitchFamily="18" charset="0"/>
              </a:rPr>
              <a:t>Modernization II</a:t>
            </a:r>
            <a:endParaRPr kumimoji="0" lang="en-US" sz="60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endParaRPr>
          </a:p>
        </p:txBody>
      </p:sp>
      <p:sp>
        <p:nvSpPr>
          <p:cNvPr id="6" name="TextBox 1"/>
          <p:cNvSpPr txBox="1">
            <a:spLocks noChangeArrowheads="1"/>
          </p:cNvSpPr>
          <p:nvPr/>
        </p:nvSpPr>
        <p:spPr bwMode="auto">
          <a:xfrm>
            <a:off x="218365" y="3903587"/>
            <a:ext cx="870727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Jeff Jalbrzikowski, P.S., GISP</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Appalachian Regional Geodetic </a:t>
            </a:r>
            <a:r>
              <a:rPr kumimoji="0" lang="en-GB" sz="2800" b="1" i="0" u="none" strike="noStrike" kern="1200" cap="none" spc="0" normalizeH="0" baseline="0" noProof="0" dirty="0" smtClean="0">
                <a:ln>
                  <a:noFill/>
                </a:ln>
                <a:solidFill>
                  <a:prstClr val="black"/>
                </a:solidFill>
                <a:effectLst/>
                <a:uLnTx/>
                <a:uFillTx/>
                <a:latin typeface="Times New Roman" pitchFamily="18" charset="0"/>
                <a:ea typeface="ＭＳ Ｐゴシック" pitchFamily="34" charset="-128"/>
                <a:cs typeface="+mn-cs"/>
              </a:rPr>
              <a:t>Advisor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240-988-5486</a:t>
            </a:r>
          </a:p>
        </p:txBody>
      </p:sp>
      <p:sp>
        <p:nvSpPr>
          <p:cNvPr id="5" name="Content Placeholder 2"/>
          <p:cNvSpPr txBox="1">
            <a:spLocks/>
          </p:cNvSpPr>
          <p:nvPr/>
        </p:nvSpPr>
        <p:spPr bwMode="auto">
          <a:xfrm>
            <a:off x="218365" y="2484345"/>
            <a:ext cx="8707271" cy="8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4000" b="0"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PLSO </a:t>
            </a:r>
            <a:r>
              <a:rPr kumimoji="0" lang="en-GB" sz="40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Fall Seminar</a:t>
            </a:r>
            <a:endParaRPr kumimoji="0" lang="en-GB" sz="4000" b="0"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28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October </a:t>
            </a:r>
            <a:r>
              <a:rPr kumimoji="0" lang="en-GB" sz="2800" b="0"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2019</a:t>
            </a:r>
          </a:p>
        </p:txBody>
      </p:sp>
    </p:spTree>
    <p:extLst>
      <p:ext uri="{BB962C8B-B14F-4D97-AF65-F5344CB8AC3E}">
        <p14:creationId xmlns:p14="http://schemas.microsoft.com/office/powerpoint/2010/main" val="644806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Arrow Connector 92"/>
          <p:cNvCxnSpPr/>
          <p:nvPr/>
        </p:nvCxnSpPr>
        <p:spPr>
          <a:xfrm rot="16200000" flipH="1">
            <a:off x="7186867" y="5243698"/>
            <a:ext cx="1749312" cy="4237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6200000" flipH="1">
            <a:off x="4922013" y="4898262"/>
            <a:ext cx="2365354" cy="4595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6200000" flipH="1">
            <a:off x="1717881" y="4924218"/>
            <a:ext cx="2362942" cy="20205"/>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78" name="Title 1"/>
          <p:cNvSpPr>
            <a:spLocks noGrp="1"/>
          </p:cNvSpPr>
          <p:nvPr>
            <p:ph type="title"/>
          </p:nvPr>
        </p:nvSpPr>
        <p:spPr>
          <a:xfrm>
            <a:off x="457200" y="69367"/>
            <a:ext cx="8229600" cy="1143000"/>
          </a:xfrm>
        </p:spPr>
        <p:txBody>
          <a:bodyPr/>
          <a:lstStyle/>
          <a:p>
            <a:pPr eaLnBrk="1" hangingPunct="1"/>
            <a:r>
              <a:rPr lang="en-US" sz="4800" dirty="0" smtClean="0"/>
              <a:t>Why complicate OPUS?</a:t>
            </a:r>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69" name="Rectangle 68"/>
          <p:cNvSpPr/>
          <p:nvPr/>
        </p:nvSpPr>
        <p:spPr>
          <a:xfrm>
            <a:off x="2825812" y="6163294"/>
            <a:ext cx="178645" cy="154981"/>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6042087" y="6163294"/>
            <a:ext cx="168707" cy="151806"/>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TextBox 73"/>
          <p:cNvSpPr txBox="1">
            <a:spLocks noChangeArrowheads="1"/>
          </p:cNvSpPr>
          <p:nvPr/>
        </p:nvSpPr>
        <p:spPr bwMode="auto">
          <a:xfrm>
            <a:off x="315913" y="6088088"/>
            <a:ext cx="2224087" cy="369887"/>
          </a:xfrm>
          <a:prstGeom prst="rect">
            <a:avLst/>
          </a:prstGeom>
          <a:noFill/>
          <a:ln w="9525">
            <a:noFill/>
            <a:miter lim="800000"/>
            <a:headEnd/>
            <a:tailEnd/>
          </a:ln>
        </p:spPr>
        <p:txBody>
          <a:bodyPr wrap="none">
            <a:spAutoFit/>
          </a:bodyPr>
          <a:lstStyle/>
          <a:p>
            <a:r>
              <a:rPr lang="en-US">
                <a:solidFill>
                  <a:srgbClr val="00B050"/>
                </a:solidFill>
              </a:rPr>
              <a:t>network adjustment</a:t>
            </a:r>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97"/>
          <p:cNvGrpSpPr>
            <a:grpSpLocks/>
          </p:cNvGrpSpPr>
          <p:nvPr/>
        </p:nvGrpSpPr>
        <p:grpSpPr bwMode="auto">
          <a:xfrm>
            <a:off x="2758092" y="4120743"/>
            <a:ext cx="5447755" cy="292309"/>
            <a:chOff x="2758008" y="4120794"/>
            <a:chExt cx="5447497" cy="292988"/>
          </a:xfrm>
        </p:grpSpPr>
        <p:grpSp>
          <p:nvGrpSpPr>
            <p:cNvPr id="11" name="Group 53"/>
            <p:cNvGrpSpPr>
              <a:grpSpLocks/>
            </p:cNvGrpSpPr>
            <p:nvPr/>
          </p:nvGrpSpPr>
          <p:grpSpPr bwMode="auto">
            <a:xfrm>
              <a:off x="2758008" y="4135117"/>
              <a:ext cx="5118840" cy="278665"/>
              <a:chOff x="2758007" y="4135122"/>
              <a:chExt cx="5118839"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58007"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95" name="Rectangle 94"/>
          <p:cNvSpPr/>
          <p:nvPr/>
        </p:nvSpPr>
        <p:spPr>
          <a:xfrm>
            <a:off x="7984039" y="6187044"/>
            <a:ext cx="169924" cy="139169"/>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074207" cy="461665"/>
            <a:chOff x="1921827" y="1109354"/>
            <a:chExt cx="5074207" cy="461665"/>
          </a:xfrm>
        </p:grpSpPr>
        <p:grpSp>
          <p:nvGrpSpPr>
            <p:cNvPr id="15"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20"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22"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
        <p:nvSpPr>
          <p:cNvPr id="108" name="TextBox 107"/>
          <p:cNvSpPr txBox="1">
            <a:spLocks noChangeArrowheads="1"/>
          </p:cNvSpPr>
          <p:nvPr/>
        </p:nvSpPr>
        <p:spPr bwMode="auto">
          <a:xfrm>
            <a:off x="295275" y="4081628"/>
            <a:ext cx="1415772"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002</a:t>
            </a:r>
            <a:endParaRPr lang="en-US" dirty="0">
              <a:solidFill>
                <a:schemeClr val="tx2"/>
              </a:solidFill>
            </a:endParaRPr>
          </a:p>
        </p:txBody>
      </p:sp>
      <p:sp>
        <p:nvSpPr>
          <p:cNvPr id="109" name="TextBox 108"/>
          <p:cNvSpPr txBox="1">
            <a:spLocks noChangeArrowheads="1"/>
          </p:cNvSpPr>
          <p:nvPr/>
        </p:nvSpPr>
        <p:spPr bwMode="auto">
          <a:xfrm>
            <a:off x="295275" y="5290934"/>
            <a:ext cx="1197764"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N</a:t>
            </a:r>
            <a:endParaRPr lang="en-US" dirty="0">
              <a:solidFill>
                <a:schemeClr val="tx2"/>
              </a:solidFill>
            </a:endParaRPr>
          </a:p>
        </p:txBody>
      </p:sp>
      <p:cxnSp>
        <p:nvCxnSpPr>
          <p:cNvPr id="110" name="Straight Arrow Connector 109"/>
          <p:cNvCxnSpPr/>
          <p:nvPr/>
        </p:nvCxnSpPr>
        <p:spPr bwMode="auto">
          <a:xfrm flipV="1">
            <a:off x="3108758" y="6245176"/>
            <a:ext cx="4754562" cy="0"/>
          </a:xfrm>
          <a:prstGeom prst="straightConnector1">
            <a:avLst/>
          </a:prstGeom>
          <a:ln w="38100">
            <a:solidFill>
              <a:srgbClr val="00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26874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882" y="1125151"/>
            <a:ext cx="8538359" cy="2520578"/>
          </a:xfrm>
        </p:spPr>
        <p:txBody>
          <a:bodyPr/>
          <a:lstStyle/>
          <a:p>
            <a:pPr marL="2862263" indent="-2279650" eaLnBrk="1" hangingPunct="1">
              <a:buNone/>
              <a:tabLst>
                <a:tab pos="2624138" algn="l"/>
              </a:tabLst>
              <a:defRPr/>
            </a:pPr>
            <a:r>
              <a:rPr lang="en-US" sz="2400" b="1" dirty="0" smtClean="0">
                <a:solidFill>
                  <a:schemeClr val="bg1">
                    <a:lumMod val="50000"/>
                  </a:schemeClr>
                </a:solidFill>
              </a:rPr>
              <a:t>OPUS solutions	</a:t>
            </a:r>
            <a:r>
              <a:rPr lang="en-US" sz="2400" dirty="0" smtClean="0">
                <a:solidFill>
                  <a:schemeClr val="bg1">
                    <a:lumMod val="50000"/>
                  </a:schemeClr>
                </a:solidFill>
              </a:rPr>
              <a:t>= pretty good, but each treated as independent and assumes “perfect” CORS.</a:t>
            </a:r>
          </a:p>
          <a:p>
            <a:pPr marL="2862263" indent="-2279650" eaLnBrk="1" hangingPunct="1">
              <a:buNone/>
              <a:tabLst>
                <a:tab pos="2624138" algn="l"/>
              </a:tabLst>
              <a:defRPr/>
            </a:pPr>
            <a:r>
              <a:rPr lang="en-US" sz="2400" b="1" dirty="0" smtClean="0">
                <a:solidFill>
                  <a:schemeClr val="tx2"/>
                </a:solidFill>
              </a:rPr>
              <a:t>Sessions	</a:t>
            </a:r>
            <a:r>
              <a:rPr lang="en-US" sz="2400" dirty="0" smtClean="0">
                <a:solidFill>
                  <a:schemeClr val="tx2"/>
                </a:solidFill>
              </a:rPr>
              <a:t>= simultaneously-observed marks processed together in sessions increases consistency. </a:t>
            </a:r>
          </a:p>
          <a:p>
            <a:pPr marL="2862263" indent="-2279650" eaLnBrk="1" hangingPunct="1">
              <a:buNone/>
              <a:tabLst>
                <a:tab pos="2624138" algn="l"/>
              </a:tabLst>
              <a:defRPr/>
            </a:pPr>
            <a:r>
              <a:rPr lang="en-US" sz="2400" b="1" dirty="0" smtClean="0">
                <a:solidFill>
                  <a:srgbClr val="00B050"/>
                </a:solidFill>
              </a:rPr>
              <a:t>Adjustments</a:t>
            </a:r>
            <a:r>
              <a:rPr lang="en-US" sz="2400" dirty="0" smtClean="0">
                <a:solidFill>
                  <a:srgbClr val="00B050"/>
                </a:solidFill>
              </a:rPr>
              <a:t>	= interlinking sessions through network adjustments increases accuracy.</a:t>
            </a:r>
            <a:endParaRPr lang="en-US" sz="2400" dirty="0"/>
          </a:p>
        </p:txBody>
      </p:sp>
      <p:sp>
        <p:nvSpPr>
          <p:cNvPr id="3078" name="Title 1"/>
          <p:cNvSpPr>
            <a:spLocks noGrp="1"/>
          </p:cNvSpPr>
          <p:nvPr>
            <p:ph type="title"/>
          </p:nvPr>
        </p:nvSpPr>
        <p:spPr>
          <a:xfrm>
            <a:off x="457200" y="181333"/>
            <a:ext cx="8229600" cy="1143000"/>
          </a:xfrm>
        </p:spPr>
        <p:txBody>
          <a:bodyPr/>
          <a:lstStyle/>
          <a:p>
            <a:pPr eaLnBrk="1" hangingPunct="1"/>
            <a:r>
              <a:rPr lang="en-US" dirty="0" smtClean="0"/>
              <a:t>What’s in it for me?</a:t>
            </a:r>
          </a:p>
        </p:txBody>
      </p:sp>
      <p:grpSp>
        <p:nvGrpSpPr>
          <p:cNvPr id="48" name="Group 47"/>
          <p:cNvGrpSpPr/>
          <p:nvPr/>
        </p:nvGrpSpPr>
        <p:grpSpPr>
          <a:xfrm>
            <a:off x="1163774" y="3693226"/>
            <a:ext cx="6911447" cy="2766951"/>
            <a:chOff x="1199392" y="3693226"/>
            <a:chExt cx="6911447" cy="2766951"/>
          </a:xfrm>
        </p:grpSpPr>
        <p:pic>
          <p:nvPicPr>
            <p:cNvPr id="46" name="Picture 45"/>
            <p:cNvPicPr/>
            <p:nvPr/>
          </p:nvPicPr>
          <p:blipFill>
            <a:blip r:embed="rId2" cstate="print"/>
            <a:srcRect l="760" t="11094" r="64134" b="46615"/>
            <a:stretch>
              <a:fillRect/>
            </a:stretch>
          </p:blipFill>
          <p:spPr bwMode="auto">
            <a:xfrm>
              <a:off x="1199392" y="3693226"/>
              <a:ext cx="2743200" cy="2707574"/>
            </a:xfrm>
            <a:prstGeom prst="rect">
              <a:avLst/>
            </a:prstGeom>
            <a:noFill/>
          </p:spPr>
        </p:pic>
        <p:pic>
          <p:nvPicPr>
            <p:cNvPr id="47" name="Picture 46"/>
            <p:cNvPicPr/>
            <p:nvPr/>
          </p:nvPicPr>
          <p:blipFill>
            <a:blip r:embed="rId2" cstate="print"/>
            <a:srcRect l="760" t="56384" r="52254" b="398"/>
            <a:stretch>
              <a:fillRect/>
            </a:stretch>
          </p:blipFill>
          <p:spPr bwMode="auto">
            <a:xfrm>
              <a:off x="4439391" y="3693226"/>
              <a:ext cx="3671448" cy="2766951"/>
            </a:xfrm>
            <a:prstGeom prst="rect">
              <a:avLst/>
            </a:prstGeom>
            <a:noFill/>
          </p:spPr>
        </p:pic>
      </p:grpSp>
      <p:sp>
        <p:nvSpPr>
          <p:cNvPr id="49" name="Oval 48"/>
          <p:cNvSpPr/>
          <p:nvPr/>
        </p:nvSpPr>
        <p:spPr>
          <a:xfrm>
            <a:off x="568040" y="1246911"/>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568040" y="206432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68040" y="2857996"/>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6364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p:txBody>
          <a:bodyPr/>
          <a:lstStyle/>
          <a:p>
            <a:pPr marL="336550" indent="-336550"/>
            <a:r>
              <a:rPr lang="en-US" sz="3600" dirty="0" smtClean="0"/>
              <a:t>Do we </a:t>
            </a:r>
            <a:r>
              <a:rPr lang="en-US" sz="3600" i="1" dirty="0" smtClean="0"/>
              <a:t>really</a:t>
            </a:r>
            <a:r>
              <a:rPr lang="en-US" sz="3600" dirty="0" smtClean="0"/>
              <a:t> need another OPUS flavor?</a:t>
            </a:r>
          </a:p>
        </p:txBody>
      </p:sp>
      <p:sp>
        <p:nvSpPr>
          <p:cNvPr id="16" name="Content Placeholder 15"/>
          <p:cNvSpPr>
            <a:spLocks noGrp="1"/>
          </p:cNvSpPr>
          <p:nvPr>
            <p:ph idx="1"/>
          </p:nvPr>
        </p:nvSpPr>
        <p:spPr/>
        <p:txBody>
          <a:bodyPr/>
          <a:lstStyle/>
          <a:p>
            <a:pPr marL="463550" indent="-463550">
              <a:buFont typeface="Arial" pitchFamily="34" charset="0"/>
              <a:buChar char="•"/>
              <a:defRPr/>
            </a:pPr>
            <a:r>
              <a:rPr lang="en-US" sz="2800" dirty="0" smtClean="0"/>
              <a:t>The practical answer is probably yes. </a:t>
            </a:r>
            <a:br>
              <a:rPr lang="en-US" sz="2800" dirty="0" smtClean="0"/>
            </a:br>
            <a:r>
              <a:rPr lang="en-US" sz="2800" dirty="0" smtClean="0"/>
              <a:t>The NGS and other groups have a history of projects whose specifications can’t be entirely supported by OPUS.</a:t>
            </a:r>
          </a:p>
          <a:p>
            <a:pPr marL="463550" indent="-463550">
              <a:buFont typeface="Arial" pitchFamily="34" charset="0"/>
              <a:buChar char="•"/>
              <a:defRPr/>
            </a:pPr>
            <a:endParaRPr lang="en-US" sz="2800" dirty="0" smtClean="0"/>
          </a:p>
          <a:p>
            <a:pPr marL="463550" indent="-463550">
              <a:buFont typeface="Arial" pitchFamily="34" charset="0"/>
              <a:buChar char="•"/>
              <a:defRPr/>
            </a:pPr>
            <a:r>
              <a:rPr lang="en-US" sz="2800" dirty="0" smtClean="0"/>
              <a:t>The academic answer is probably yes.</a:t>
            </a:r>
            <a:br>
              <a:rPr lang="en-US" sz="2800" dirty="0" smtClean="0"/>
            </a:br>
            <a:r>
              <a:rPr lang="en-US" sz="2800" dirty="0" smtClean="0"/>
              <a:t>As good as OPUS does, and that is </a:t>
            </a:r>
            <a:r>
              <a:rPr lang="en-US" sz="2800" u="sng" dirty="0" smtClean="0"/>
              <a:t>very</a:t>
            </a:r>
            <a:r>
              <a:rPr lang="en-US" sz="2800" dirty="0" smtClean="0"/>
              <a:t> good indeed, sacrificing simplicity for flexibility can improve results.</a:t>
            </a:r>
          </a:p>
          <a:p>
            <a:pPr>
              <a:buFont typeface="Arial" pitchFamily="34" charset="0"/>
              <a:buChar char="•"/>
              <a:defRPr/>
            </a:pPr>
            <a:endParaRPr lang="en-US" dirty="0"/>
          </a:p>
        </p:txBody>
      </p:sp>
    </p:spTree>
    <p:extLst>
      <p:ext uri="{BB962C8B-B14F-4D97-AF65-F5344CB8AC3E}">
        <p14:creationId xmlns:p14="http://schemas.microsoft.com/office/powerpoint/2010/main" val="1851550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p:nvPr/>
        </p:nvSpPr>
        <p:spPr>
          <a:xfrm>
            <a:off x="81975" y="367522"/>
            <a:ext cx="8975400" cy="792300"/>
          </a:xfrm>
          <a:prstGeom prst="rect">
            <a:avLst/>
          </a:prstGeom>
          <a:noFill/>
          <a:ln>
            <a:noFill/>
          </a:ln>
        </p:spPr>
        <p:txBody>
          <a:bodyPr wrap="square" lIns="91425" tIns="45700" rIns="91425" bIns="45700" anchor="t" anchorCtr="0">
            <a:noAutofit/>
          </a:bodyPr>
          <a:lstStyle/>
          <a:p>
            <a:pPr marL="0" marR="0" lvl="0" indent="-69850" algn="ctr" rtl="0">
              <a:spcBef>
                <a:spcPts val="0"/>
              </a:spcBef>
              <a:spcAft>
                <a:spcPts val="0"/>
              </a:spcAft>
              <a:buClr>
                <a:schemeClr val="dk1"/>
              </a:buClr>
              <a:buSzPct val="30555"/>
              <a:buFont typeface="Arial"/>
              <a:buNone/>
            </a:pPr>
            <a:r>
              <a:rPr lang="en-US" sz="4800" dirty="0">
                <a:solidFill>
                  <a:schemeClr val="dk1"/>
                </a:solidFill>
                <a:latin typeface="Cambria" panose="02040503050406030204" pitchFamily="18" charset="0"/>
                <a:ea typeface="Cambria" panose="02040503050406030204" pitchFamily="18" charset="0"/>
                <a:cs typeface="Times New Roman"/>
                <a:sym typeface="Times New Roman"/>
              </a:rPr>
              <a:t>OPUS-Projects can’t </a:t>
            </a:r>
            <a:r>
              <a:rPr lang="en-US" sz="4800" dirty="0" smtClean="0">
                <a:solidFill>
                  <a:schemeClr val="dk1"/>
                </a:solidFill>
                <a:latin typeface="Cambria" panose="02040503050406030204" pitchFamily="18" charset="0"/>
                <a:ea typeface="Cambria" panose="02040503050406030204" pitchFamily="18" charset="0"/>
                <a:cs typeface="Times New Roman"/>
                <a:sym typeface="Times New Roman"/>
              </a:rPr>
              <a:t>work magic.</a:t>
            </a:r>
            <a:endParaRPr lang="en-US" sz="4800" dirty="0">
              <a:solidFill>
                <a:schemeClr val="dk1"/>
              </a:solidFill>
              <a:latin typeface="Cambria" panose="02040503050406030204" pitchFamily="18" charset="0"/>
              <a:ea typeface="Cambria" panose="02040503050406030204" pitchFamily="18" charset="0"/>
              <a:cs typeface="Times New Roman"/>
              <a:sym typeface="Times New Roman"/>
            </a:endParaRPr>
          </a:p>
          <a:p>
            <a:pPr marL="0" marR="0" lvl="0" indent="-69850" rtl="0">
              <a:spcBef>
                <a:spcPts val="0"/>
              </a:spcBef>
              <a:spcAft>
                <a:spcPts val="0"/>
              </a:spcAft>
              <a:buClr>
                <a:schemeClr val="dk1"/>
              </a:buClr>
              <a:buFont typeface="Arial"/>
              <a:buNone/>
            </a:pPr>
            <a:endParaRPr sz="3600" dirty="0">
              <a:solidFill>
                <a:schemeClr val="dk1"/>
              </a:solidFill>
              <a:latin typeface="Times New Roman"/>
              <a:ea typeface="Times New Roman"/>
              <a:cs typeface="Times New Roman"/>
              <a:sym typeface="Times New Roman"/>
            </a:endParaRPr>
          </a:p>
          <a:p>
            <a:pPr marL="0" marR="0" lvl="0" indent="0" rtl="0">
              <a:spcBef>
                <a:spcPts val="0"/>
              </a:spcBef>
              <a:spcAft>
                <a:spcPts val="0"/>
              </a:spcAft>
              <a:buNone/>
            </a:pPr>
            <a:endParaRPr sz="3600" dirty="0">
              <a:solidFill>
                <a:schemeClr val="dk1"/>
              </a:solidFill>
              <a:latin typeface="Times New Roman"/>
              <a:ea typeface="Times New Roman"/>
              <a:cs typeface="Times New Roman"/>
              <a:sym typeface="Times New Roman"/>
            </a:endParaRPr>
          </a:p>
        </p:txBody>
      </p:sp>
      <p:sp>
        <p:nvSpPr>
          <p:cNvPr id="385" name="Shape 385"/>
          <p:cNvSpPr txBox="1"/>
          <p:nvPr/>
        </p:nvSpPr>
        <p:spPr>
          <a:xfrm>
            <a:off x="81975" y="1514385"/>
            <a:ext cx="8975400" cy="5004000"/>
          </a:xfrm>
          <a:prstGeom prst="rect">
            <a:avLst/>
          </a:prstGeom>
          <a:noFill/>
          <a:ln>
            <a:noFill/>
          </a:ln>
        </p:spPr>
        <p:txBody>
          <a:bodyPr wrap="square" lIns="91425" tIns="45700" rIns="91425" bIns="45700" anchor="t" anchorCtr="0">
            <a:noAutofit/>
          </a:bodyPr>
          <a:lstStyle/>
          <a:p>
            <a:pPr marL="466725" lvl="1" indent="-381000">
              <a:buClr>
                <a:schemeClr val="dk1"/>
              </a:buClr>
              <a:buSzPct val="100000"/>
              <a:buFont typeface="Arial" panose="020B0604020202020204" pitchFamily="34" charset="0"/>
              <a:buChar char="•"/>
            </a:pPr>
            <a:r>
              <a:rPr lang="en-US" sz="2800" dirty="0" smtClean="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a project plan obsolete.</a:t>
            </a:r>
          </a:p>
          <a:p>
            <a:pPr marL="466725" lvl="1" indent="-381000">
              <a:spcBef>
                <a:spcPts val="1000"/>
              </a:spcBef>
              <a:buClr>
                <a:schemeClr val="dk1"/>
              </a:buClr>
              <a:buSzPct val="100000"/>
              <a:buFont typeface="Arial" panose="020B0604020202020204" pitchFamily="34" charset="0"/>
              <a:buChar char="•"/>
            </a:pPr>
            <a:r>
              <a:rPr lang="en-US" sz="2800" dirty="0" smtClean="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field logs obsolete.</a:t>
            </a:r>
          </a:p>
          <a:p>
            <a:pPr marL="466725" lvl="1" indent="-381000">
              <a:spcBef>
                <a:spcPts val="1000"/>
              </a:spcBef>
              <a:buClr>
                <a:schemeClr val="dk1"/>
              </a:buClr>
              <a:buSzPct val="100000"/>
              <a:buFont typeface="Arial" panose="020B0604020202020204" pitchFamily="34" charset="0"/>
              <a:buChar char="•"/>
            </a:pPr>
            <a:r>
              <a:rPr lang="en-US" sz="2800" dirty="0" smtClean="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mark descriptions obsolete.</a:t>
            </a:r>
          </a:p>
          <a:p>
            <a:pPr marL="466725" lvl="1" indent="-381000">
              <a:spcBef>
                <a:spcPts val="1000"/>
              </a:spcBef>
              <a:buClr>
                <a:schemeClr val="dk1"/>
              </a:buClr>
              <a:buSzPct val="100000"/>
              <a:buFont typeface="Arial" panose="020B0604020202020204" pitchFamily="34" charset="0"/>
              <a:buChar char="•"/>
            </a:pPr>
            <a:r>
              <a:rPr lang="en-US" sz="2800" dirty="0" smtClean="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mark photos obsolete.</a:t>
            </a:r>
          </a:p>
          <a:p>
            <a:pPr marL="466725" lvl="1" indent="-381000">
              <a:spcBef>
                <a:spcPts val="1000"/>
              </a:spcBef>
              <a:buClr>
                <a:schemeClr val="dk1"/>
              </a:buClr>
              <a:buSzPct val="100000"/>
              <a:buFont typeface="Arial" panose="020B0604020202020204" pitchFamily="34" charset="0"/>
              <a:buChar char="•"/>
            </a:pPr>
            <a:r>
              <a:rPr lang="en-US" sz="2800" dirty="0" smtClean="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a:t>
            </a:r>
            <a:r>
              <a:rPr lang="en-US" sz="2800" dirty="0" smtClean="0">
                <a:solidFill>
                  <a:schemeClr val="dk1"/>
                </a:solidFill>
                <a:latin typeface="Cambria" panose="02040503050406030204" pitchFamily="18" charset="0"/>
                <a:ea typeface="Cambria" panose="02040503050406030204" pitchFamily="18" charset="0"/>
                <a:cs typeface="Times New Roman"/>
                <a:sym typeface="Times New Roman"/>
              </a:rPr>
              <a:t>remove sky obstructions.</a:t>
            </a:r>
            <a:endParaRPr lang="en-US" sz="2800" dirty="0">
              <a:solidFill>
                <a:schemeClr val="dk1"/>
              </a:solidFill>
              <a:latin typeface="Cambria" panose="02040503050406030204" pitchFamily="18" charset="0"/>
              <a:ea typeface="Cambria" panose="02040503050406030204" pitchFamily="18" charset="0"/>
              <a:cs typeface="Times New Roman"/>
              <a:sym typeface="Times New Roman"/>
            </a:endParaRPr>
          </a:p>
          <a:p>
            <a:pPr marL="466725" lvl="1" indent="-381000">
              <a:spcBef>
                <a:spcPts val="1000"/>
              </a:spcBef>
              <a:buClr>
                <a:schemeClr val="dk1"/>
              </a:buClr>
              <a:buSzPct val="100000"/>
              <a:buFont typeface="Arial" panose="020B0604020202020204" pitchFamily="34" charset="0"/>
              <a:buChar char="•"/>
            </a:pPr>
            <a:r>
              <a:rPr lang="en-US" sz="2800" dirty="0" smtClean="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bad data good.</a:t>
            </a:r>
          </a:p>
          <a:p>
            <a:pPr marL="466725" lvl="1" indent="-381000">
              <a:spcBef>
                <a:spcPts val="1000"/>
              </a:spcBef>
              <a:buClr>
                <a:schemeClr val="dk1"/>
              </a:buClr>
              <a:buSzPct val="100000"/>
              <a:buFont typeface="Arial" panose="020B0604020202020204" pitchFamily="34" charset="0"/>
              <a:buChar char="•"/>
            </a:pPr>
            <a:r>
              <a:rPr lang="en-US" sz="2800" dirty="0" smtClean="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processing decisions as well as you.</a:t>
            </a:r>
          </a:p>
          <a:p>
            <a:pPr marL="466725" lvl="1" indent="-381000">
              <a:spcBef>
                <a:spcPts val="1000"/>
              </a:spcBef>
              <a:buClr>
                <a:schemeClr val="dk1"/>
              </a:buClr>
              <a:buSzPct val="100000"/>
              <a:buFont typeface="Arial" panose="020B0604020202020204" pitchFamily="34" charset="0"/>
              <a:buChar char="•"/>
            </a:pPr>
            <a:r>
              <a:rPr lang="en-US" sz="2800" dirty="0" smtClean="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quality control processing results as well as </a:t>
            </a:r>
            <a:r>
              <a:rPr lang="en-US" sz="2800" dirty="0" smtClean="0">
                <a:solidFill>
                  <a:schemeClr val="dk1"/>
                </a:solidFill>
                <a:latin typeface="Cambria" panose="02040503050406030204" pitchFamily="18" charset="0"/>
                <a:ea typeface="Cambria" panose="02040503050406030204" pitchFamily="18" charset="0"/>
                <a:cs typeface="Times New Roman"/>
                <a:sym typeface="Times New Roman"/>
              </a:rPr>
              <a:t>you, the Professional Surveyor</a:t>
            </a:r>
            <a:endParaRPr lang="en-US" sz="2800" dirty="0">
              <a:solidFill>
                <a:schemeClr val="dk1"/>
              </a:solidFill>
              <a:latin typeface="Cambria" panose="02040503050406030204" pitchFamily="18" charset="0"/>
              <a:ea typeface="Cambria" panose="02040503050406030204" pitchFamily="18" charset="0"/>
              <a:cs typeface="Times New Roman"/>
              <a:sym typeface="Times New Roman"/>
            </a:endParaRPr>
          </a:p>
        </p:txBody>
      </p:sp>
      <p:sp>
        <p:nvSpPr>
          <p:cNvPr id="2" name="Slide Number Placeholder 1"/>
          <p:cNvSpPr>
            <a:spLocks noGrp="1"/>
          </p:cNvSpPr>
          <p:nvPr>
            <p:ph type="sldNum" idx="4294967295"/>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13</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79586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875" y="345815"/>
            <a:ext cx="8896350" cy="805079"/>
          </a:xfrm>
        </p:spPr>
        <p:txBody>
          <a:bodyPr/>
          <a:lstStyle/>
          <a:p>
            <a:r>
              <a:rPr lang="en-US" sz="4600" dirty="0" smtClean="0">
                <a:latin typeface="Cambria" panose="02040503050406030204" pitchFamily="18" charset="0"/>
                <a:ea typeface="Cambria" panose="02040503050406030204" pitchFamily="18" charset="0"/>
              </a:rPr>
              <a:t>OPUS Projects – enter a Project ID</a:t>
            </a:r>
            <a:endParaRPr lang="en-US" sz="4600" dirty="0">
              <a:latin typeface="Cambria" panose="02040503050406030204" pitchFamily="18" charset="0"/>
              <a:ea typeface="Cambria" panose="02040503050406030204" pitchFamily="18"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648" y="1148492"/>
            <a:ext cx="7920704" cy="5709508"/>
          </a:xfrm>
        </p:spPr>
      </p:pic>
      <p:sp>
        <p:nvSpPr>
          <p:cNvPr id="6" name="Rounded Rectangle 5"/>
          <p:cNvSpPr/>
          <p:nvPr/>
        </p:nvSpPr>
        <p:spPr>
          <a:xfrm>
            <a:off x="2779414" y="5062215"/>
            <a:ext cx="2408222" cy="380245"/>
          </a:xfrm>
          <a:prstGeom prst="roundRect">
            <a:avLst/>
          </a:prstGeom>
          <a:solidFill>
            <a:srgbClr val="FFC000">
              <a:alpha val="45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a:off x="792480" y="4575259"/>
            <a:ext cx="1832486" cy="1328899"/>
            <a:chOff x="792480" y="4937207"/>
            <a:chExt cx="1832486" cy="1328899"/>
          </a:xfrm>
        </p:grpSpPr>
        <p:sp>
          <p:nvSpPr>
            <p:cNvPr id="10" name="Right Arrow 9"/>
            <p:cNvSpPr/>
            <p:nvPr/>
          </p:nvSpPr>
          <p:spPr>
            <a:xfrm>
              <a:off x="792480" y="4937207"/>
              <a:ext cx="1832486" cy="132889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bwMode="auto">
            <a:xfrm>
              <a:off x="823236" y="5257798"/>
              <a:ext cx="1463040" cy="628650"/>
            </a:xfrm>
            <a:prstGeom prst="rect">
              <a:avLst/>
            </a:prstGeom>
            <a:noFill/>
            <a:ln w="9525">
              <a:noFill/>
              <a:miter lim="800000"/>
              <a:headEnd/>
              <a:tailEnd/>
            </a:ln>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Project ID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for OP</a:t>
              </a:r>
              <a:endPar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grpSp>
      <p:sp>
        <p:nvSpPr>
          <p:cNvPr id="2" name="Oval 1"/>
          <p:cNvSpPr/>
          <p:nvPr/>
        </p:nvSpPr>
        <p:spPr>
          <a:xfrm>
            <a:off x="2624966" y="2819400"/>
            <a:ext cx="765934" cy="428625"/>
          </a:xfrm>
          <a:prstGeom prst="ellipse">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0922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3000"/>
                            </p:stCondLst>
                            <p:childTnLst>
                              <p:par>
                                <p:cTn id="9" presetID="32" presetClass="emph" presetSubtype="0" repeatCount="indefinite" fill="hold" grpId="0" nodeType="after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4000"/>
                            </p:stCondLst>
                            <p:childTnLst>
                              <p:par>
                                <p:cTn id="16" presetID="2" presetClass="entr" presetSubtype="8" fill="hold" nodeType="afterEffect">
                                  <p:stCondLst>
                                    <p:cond delay="20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650" y="345815"/>
            <a:ext cx="8648700" cy="805079"/>
          </a:xfrm>
        </p:spPr>
        <p:txBody>
          <a:bodyPr/>
          <a:lstStyle/>
          <a:p>
            <a:r>
              <a:rPr lang="en-US" sz="4800" dirty="0" smtClean="0">
                <a:latin typeface="Cambria" panose="02040503050406030204" pitchFamily="18" charset="0"/>
                <a:ea typeface="Cambria" panose="02040503050406030204" pitchFamily="18" charset="0"/>
              </a:rPr>
              <a:t>a note on OPUS </a:t>
            </a:r>
            <a:r>
              <a:rPr lang="en-US" sz="4800" dirty="0">
                <a:latin typeface="Cambria" panose="02040503050406030204" pitchFamily="18" charset="0"/>
                <a:ea typeface="Cambria" panose="02040503050406030204" pitchFamily="18" charset="0"/>
              </a:rPr>
              <a:t>“my profile</a:t>
            </a:r>
            <a:r>
              <a:rPr lang="en-US" sz="4800" dirty="0" smtClean="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648" y="1148492"/>
            <a:ext cx="7920704" cy="5709508"/>
          </a:xfrm>
        </p:spPr>
      </p:pic>
      <p:sp>
        <p:nvSpPr>
          <p:cNvPr id="6" name="Rounded Rectangle 5"/>
          <p:cNvSpPr/>
          <p:nvPr/>
        </p:nvSpPr>
        <p:spPr>
          <a:xfrm>
            <a:off x="2779414" y="5411537"/>
            <a:ext cx="2408222" cy="380245"/>
          </a:xfrm>
          <a:prstGeom prst="roundRect">
            <a:avLst/>
          </a:prstGeom>
          <a:solidFill>
            <a:srgbClr val="FFC000">
              <a:alpha val="45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792480" y="4937209"/>
            <a:ext cx="1832486" cy="1328899"/>
            <a:chOff x="792480" y="4937207"/>
            <a:chExt cx="1832486" cy="1328899"/>
          </a:xfrm>
        </p:grpSpPr>
        <p:sp>
          <p:nvSpPr>
            <p:cNvPr id="9" name="Right Arrow 8"/>
            <p:cNvSpPr/>
            <p:nvPr/>
          </p:nvSpPr>
          <p:spPr>
            <a:xfrm>
              <a:off x="792480" y="4937207"/>
              <a:ext cx="1832486" cy="132889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bwMode="auto">
            <a:xfrm>
              <a:off x="870861" y="5390611"/>
              <a:ext cx="1463040" cy="43088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 careful!</a:t>
              </a:r>
            </a:p>
          </p:txBody>
        </p:sp>
      </p:grpSp>
      <p:sp>
        <p:nvSpPr>
          <p:cNvPr id="8" name="Oval 7"/>
          <p:cNvSpPr/>
          <p:nvPr/>
        </p:nvSpPr>
        <p:spPr>
          <a:xfrm>
            <a:off x="2624966" y="2819400"/>
            <a:ext cx="765934" cy="428625"/>
          </a:xfrm>
          <a:prstGeom prst="ellipse">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37782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8" fill="hold" nodeType="afterEffect">
                                  <p:stCondLst>
                                    <p:cond delay="20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825" y="364865"/>
            <a:ext cx="8915400" cy="805079"/>
          </a:xfrm>
        </p:spPr>
        <p:txBody>
          <a:bodyPr/>
          <a:lstStyle/>
          <a:p>
            <a:r>
              <a:rPr lang="en-US" sz="5000" dirty="0" smtClean="0">
                <a:latin typeface="Cambria" panose="02040503050406030204" pitchFamily="18" charset="0"/>
                <a:ea typeface="Cambria" panose="02040503050406030204" pitchFamily="18" charset="0"/>
              </a:rPr>
              <a:t>Online Positioning User Service</a:t>
            </a:r>
            <a:endParaRPr lang="en-US" sz="5000" dirty="0">
              <a:latin typeface="Cambria" panose="02040503050406030204" pitchFamily="18" charset="0"/>
              <a:ea typeface="Cambria" panose="02040503050406030204" pitchFamily="18" charset="0"/>
            </a:endParaRPr>
          </a:p>
        </p:txBody>
      </p:sp>
      <p:sp>
        <p:nvSpPr>
          <p:cNvPr id="4" name="object 4"/>
          <p:cNvSpPr txBox="1"/>
          <p:nvPr/>
        </p:nvSpPr>
        <p:spPr>
          <a:xfrm>
            <a:off x="0" y="2158449"/>
            <a:ext cx="9144000" cy="2325423"/>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5000" b="1" i="0" u="none" strike="noStrike" kern="1200" cap="none" spc="0" normalizeH="0" baseline="0" noProof="0" dirty="0" smtClean="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But wait… there’s more!</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endParaRPr kumimoji="0" lang="en-US" sz="5000" b="1" i="0" u="none" strike="noStrike" kern="1200" cap="none" spc="0" normalizeH="0" baseline="0" noProof="0" dirty="0" smtClean="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5000" b="1" i="0" u="none" strike="noStrike" kern="1200" cap="none" spc="0" normalizeH="0" baseline="0" noProof="0" dirty="0" smtClean="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Coming soon…</a:t>
            </a:r>
            <a:endParaRPr kumimoji="0"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8517302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1042818"/>
            <a:ext cx="9144000" cy="685800"/>
          </a:xfrm>
        </p:spPr>
        <p:txBody>
          <a:bodyPr>
            <a:normAutofit/>
          </a:bodyPr>
          <a:lstStyle/>
          <a:p>
            <a:pPr eaLnBrk="1" hangingPunct="1">
              <a:defRPr/>
            </a:pPr>
            <a:r>
              <a:rPr lang="en-US" altLang="en-US" sz="3200" dirty="0"/>
              <a:t>Hybrid </a:t>
            </a:r>
            <a:r>
              <a:rPr lang="en-US" altLang="en-US" sz="3200" dirty="0" smtClean="0"/>
              <a:t>Control Networks = </a:t>
            </a:r>
            <a:r>
              <a:rPr lang="en-US" altLang="en-US" sz="3200" dirty="0"/>
              <a:t>Static + </a:t>
            </a:r>
            <a:r>
              <a:rPr lang="en-US" altLang="en-US" sz="3200" dirty="0" smtClean="0"/>
              <a:t>RTK/RTN </a:t>
            </a:r>
            <a:endParaRPr lang="en-US" altLang="en-US" sz="3200" dirty="0"/>
          </a:p>
        </p:txBody>
      </p:sp>
      <p:sp>
        <p:nvSpPr>
          <p:cNvPr id="7" name="Title 1"/>
          <p:cNvSpPr txBox="1">
            <a:spLocks/>
          </p:cNvSpPr>
          <p:nvPr/>
        </p:nvSpPr>
        <p:spPr bwMode="auto">
          <a:xfrm>
            <a:off x="0" y="342857"/>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OPUS </a:t>
            </a:r>
            <a:r>
              <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for </a:t>
            </a:r>
            <a:r>
              <a:rPr kumimoji="0" lang="en-US" alt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RTK/RTN-GNSS</a:t>
            </a:r>
            <a:endPar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416" y="1796527"/>
            <a:ext cx="9122827" cy="46167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50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342857"/>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OPUS </a:t>
            </a:r>
            <a:r>
              <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for </a:t>
            </a:r>
            <a:r>
              <a:rPr kumimoji="0" lang="en-US" alt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RTK/RTN-GNSS</a:t>
            </a:r>
            <a:endPar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6" name="Content Placeholder 2"/>
          <p:cNvSpPr>
            <a:spLocks noGrp="1"/>
          </p:cNvSpPr>
          <p:nvPr>
            <p:ph idx="1"/>
          </p:nvPr>
        </p:nvSpPr>
        <p:spPr>
          <a:xfrm>
            <a:off x="126999" y="1812681"/>
            <a:ext cx="9017001" cy="4910504"/>
          </a:xfrm>
        </p:spPr>
        <p:txBody>
          <a:bodyPr/>
          <a:lstStyle/>
          <a:p>
            <a:pPr marL="228600" indent="-228600"/>
            <a:r>
              <a:rPr lang="en-US" altLang="en-US" sz="3200" dirty="0"/>
              <a:t>Run least squares adjustment(s) of the combined </a:t>
            </a:r>
            <a:r>
              <a:rPr lang="en-US" altLang="en-US" sz="3200" dirty="0" smtClean="0"/>
              <a:t>Static and </a:t>
            </a:r>
            <a:r>
              <a:rPr lang="en-US" altLang="en-US" sz="3200" dirty="0"/>
              <a:t>RTN vectors </a:t>
            </a:r>
            <a:endParaRPr lang="en-US" altLang="en-US" sz="3200" dirty="0" smtClean="0"/>
          </a:p>
          <a:p>
            <a:pPr marL="228600" indent="-228600"/>
            <a:r>
              <a:rPr lang="en-US" altLang="en-US" sz="3200" dirty="0" smtClean="0"/>
              <a:t>Hold NCN CORS </a:t>
            </a:r>
            <a:r>
              <a:rPr lang="en-US" altLang="en-US" sz="3200" dirty="0"/>
              <a:t>(and possibly other published </a:t>
            </a:r>
            <a:r>
              <a:rPr lang="en-US" altLang="en-US" sz="3200" dirty="0" smtClean="0"/>
              <a:t>coordinates) </a:t>
            </a:r>
            <a:r>
              <a:rPr lang="en-US" altLang="en-US" sz="3200" dirty="0"/>
              <a:t>in </a:t>
            </a:r>
            <a:r>
              <a:rPr lang="en-US" altLang="en-US" sz="3200" dirty="0" smtClean="0"/>
              <a:t>adjustments</a:t>
            </a:r>
            <a:endParaRPr lang="en-US" altLang="en-US" sz="3200" dirty="0"/>
          </a:p>
          <a:p>
            <a:pPr marL="228600" indent="-228600"/>
            <a:r>
              <a:rPr lang="en-US" altLang="en-US" sz="3200" dirty="0"/>
              <a:t>Check quality of results</a:t>
            </a:r>
          </a:p>
          <a:p>
            <a:pPr marL="228600" indent="-228600"/>
            <a:r>
              <a:rPr lang="en-US" altLang="en-US" sz="3200" dirty="0"/>
              <a:t>Submit survey project to NGS for review and publication in national </a:t>
            </a:r>
            <a:r>
              <a:rPr lang="en-US" altLang="en-US" sz="3200" dirty="0" smtClean="0"/>
              <a:t>database</a:t>
            </a:r>
            <a:endParaRPr lang="en-US" altLang="en-US" sz="3200" dirty="0"/>
          </a:p>
        </p:txBody>
      </p:sp>
      <p:sp>
        <p:nvSpPr>
          <p:cNvPr id="8" name="Title 1"/>
          <p:cNvSpPr>
            <a:spLocks noGrp="1"/>
          </p:cNvSpPr>
          <p:nvPr>
            <p:ph type="title"/>
          </p:nvPr>
        </p:nvSpPr>
        <p:spPr>
          <a:xfrm>
            <a:off x="0" y="1042818"/>
            <a:ext cx="9144000" cy="685800"/>
          </a:xfrm>
        </p:spPr>
        <p:txBody>
          <a:bodyPr>
            <a:normAutofit/>
          </a:bodyPr>
          <a:lstStyle/>
          <a:p>
            <a:pPr eaLnBrk="1" hangingPunct="1">
              <a:defRPr/>
            </a:pPr>
            <a:r>
              <a:rPr lang="en-US" altLang="en-US" sz="3200" i="1" dirty="0" smtClean="0"/>
              <a:t>“What’s the benefit?”</a:t>
            </a:r>
            <a:r>
              <a:rPr lang="en-US" altLang="en-US" sz="3200" dirty="0" smtClean="0"/>
              <a:t> they say…</a:t>
            </a:r>
            <a:endParaRPr lang="en-US" altLang="en-US" sz="3200" dirty="0"/>
          </a:p>
        </p:txBody>
      </p:sp>
      <p:sp>
        <p:nvSpPr>
          <p:cNvPr id="9" name="Rectangle 8"/>
          <p:cNvSpPr/>
          <p:nvPr/>
        </p:nvSpPr>
        <p:spPr>
          <a:xfrm>
            <a:off x="126999" y="4536769"/>
            <a:ext cx="8877301" cy="115283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itle 1"/>
          <p:cNvSpPr txBox="1">
            <a:spLocks/>
          </p:cNvSpPr>
          <p:nvPr/>
        </p:nvSpPr>
        <p:spPr bwMode="auto">
          <a:xfrm>
            <a:off x="-6351" y="590301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Times New Roman" pitchFamily="18" charset="0"/>
                <a:ea typeface="ＭＳ Ｐゴシック" charset="0"/>
                <a:cs typeface="Times New Roman" pitchFamily="18" charset="0"/>
              </a:rPr>
              <a:t>…you’ll be able to Bluebook RTK/RTN data!</a:t>
            </a:r>
            <a:endParaRPr kumimoji="0" lang="en-US" altLang="en-US" sz="32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endParaRPr>
          </a:p>
        </p:txBody>
      </p:sp>
    </p:spTree>
    <p:extLst>
      <p:ext uri="{BB962C8B-B14F-4D97-AF65-F5344CB8AC3E}">
        <p14:creationId xmlns:p14="http://schemas.microsoft.com/office/powerpoint/2010/main" val="1425983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42" presetClass="entr" presetSubtype="0" fill="hold" grpId="0" nodeType="afterEffect">
                                  <p:stCondLst>
                                    <p:cond delay="3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4349751" y="3021203"/>
            <a:ext cx="1741165" cy="1146445"/>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846338" y="1284010"/>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16744" y="31009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904573"/>
            <a:ext cx="1221581" cy="453628"/>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10090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90457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633217" y="1593568"/>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CORS</a:t>
                </a: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10090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90457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90219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err="1">
                  <a:solidFill>
                    <a:prstClr val="black">
                      <a:hueOff val="0"/>
                      <a:satOff val="0"/>
                      <a:lumOff val="0"/>
                      <a:alphaOff val="0"/>
                    </a:prstClr>
                  </a:solidFill>
                  <a:latin typeface="Arial Black" panose="020B0A04020102020204" pitchFamily="34" charset="0"/>
                </a:rPr>
                <a:t>VDatum</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3" y="5102102"/>
            <a:ext cx="1428750" cy="452438"/>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3020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1021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1235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National Shoreline</a:t>
              </a:r>
            </a:p>
          </p:txBody>
        </p:sp>
      </p:grpSp>
      <p:grpSp>
        <p:nvGrpSpPr>
          <p:cNvPr id="17425" name="Group 3"/>
          <p:cNvGrpSpPr>
            <a:grpSpLocks/>
          </p:cNvGrpSpPr>
          <p:nvPr/>
        </p:nvGrpSpPr>
        <p:grpSpPr bwMode="auto">
          <a:xfrm>
            <a:off x="4490716" y="3100904"/>
            <a:ext cx="1468041" cy="835819"/>
            <a:chOff x="4296092" y="3733800"/>
            <a:chExt cx="1957388" cy="1114425"/>
          </a:xfrm>
        </p:grpSpPr>
        <p:sp>
          <p:nvSpPr>
            <p:cNvPr id="17430"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17426" name="Group 4"/>
          <p:cNvGrpSpPr>
            <a:grpSpLocks/>
          </p:cNvGrpSpPr>
          <p:nvPr/>
        </p:nvGrpSpPr>
        <p:grpSpPr bwMode="auto">
          <a:xfrm>
            <a:off x="3140549" y="4302003"/>
            <a:ext cx="1221581" cy="841772"/>
            <a:chOff x="3429000" y="5213350"/>
            <a:chExt cx="1628775" cy="1122363"/>
          </a:xfrm>
        </p:grpSpPr>
        <p:sp>
          <p:nvSpPr>
            <p:cNvPr id="17428" name="Rounded Rectangle 37"/>
            <p:cNvSpPr>
              <a:spLocks noChangeArrowheads="1"/>
            </p:cNvSpPr>
            <p:nvPr/>
          </p:nvSpPr>
          <p:spPr bwMode="auto">
            <a:xfrm>
              <a:off x="3429000" y="5213350"/>
              <a:ext cx="1628775" cy="1122363"/>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pic>
          <p:nvPicPr>
            <p:cNvPr id="1742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5257800"/>
              <a:ext cx="1476375" cy="1017587"/>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7427" name="TextBox 3"/>
          <p:cNvSpPr txBox="1">
            <a:spLocks noChangeArrowheads="1"/>
          </p:cNvSpPr>
          <p:nvPr/>
        </p:nvSpPr>
        <p:spPr bwMode="auto">
          <a:xfrm>
            <a:off x="1838004" y="2799677"/>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5" cstate="print">
            <a:extLst>
              <a:ext uri="{28A0092B-C50C-407E-A947-70E740481C1C}">
                <a14:useLocalDpi xmlns:a14="http://schemas.microsoft.com/office/drawing/2010/main" val="0"/>
              </a:ext>
            </a:extLst>
          </a:blip>
          <a:stretch>
            <a:fillRect/>
          </a:stretch>
        </p:blipFill>
        <p:spPr>
          <a:xfrm>
            <a:off x="3197699" y="4310834"/>
            <a:ext cx="1105751" cy="832945"/>
          </a:xfrm>
        </p:spPr>
      </p:pic>
      <p:sp>
        <p:nvSpPr>
          <p:cNvPr id="4" name="Title 3"/>
          <p:cNvSpPr>
            <a:spLocks noGrp="1"/>
          </p:cNvSpPr>
          <p:nvPr>
            <p:ph type="title"/>
          </p:nvPr>
        </p:nvSpPr>
        <p:spPr/>
        <p:txBody>
          <a:bodyPr/>
          <a:lstStyle/>
          <a:p>
            <a:r>
              <a:rPr lang="en-US" b="1" dirty="0" smtClean="0">
                <a:solidFill>
                  <a:schemeClr val="accent1">
                    <a:lumMod val="75000"/>
                  </a:schemeClr>
                </a:solidFill>
              </a:rPr>
              <a:t>NGS Overview</a:t>
            </a:r>
            <a:endParaRPr lang="en-US" b="1" dirty="0">
              <a:solidFill>
                <a:schemeClr val="accent1">
                  <a:lumMod val="75000"/>
                </a:schemeClr>
              </a:solidFill>
            </a:endParaRPr>
          </a:p>
        </p:txBody>
      </p:sp>
      <p:sp>
        <p:nvSpPr>
          <p:cNvPr id="5" name="Rounded Rectangle 4"/>
          <p:cNvSpPr/>
          <p:nvPr/>
        </p:nvSpPr>
        <p:spPr>
          <a:xfrm>
            <a:off x="6120677" y="4284340"/>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02530" y="4308148"/>
            <a:ext cx="1052815" cy="930926"/>
          </a:xfrm>
          <a:prstGeom prst="rect">
            <a:avLst/>
          </a:prstGeom>
        </p:spPr>
      </p:pic>
      <p:grpSp>
        <p:nvGrpSpPr>
          <p:cNvPr id="62" name="Group 46"/>
          <p:cNvGrpSpPr>
            <a:grpSpLocks/>
          </p:cNvGrpSpPr>
          <p:nvPr/>
        </p:nvGrpSpPr>
        <p:grpSpPr bwMode="auto">
          <a:xfrm>
            <a:off x="5972194" y="52215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5279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05491" y="5635920"/>
            <a:ext cx="1218362" cy="769085"/>
          </a:xfrm>
          <a:prstGeom prst="rect">
            <a:avLst/>
          </a:prstGeom>
        </p:spPr>
      </p:pic>
      <p:grpSp>
        <p:nvGrpSpPr>
          <p:cNvPr id="70" name="Group 38"/>
          <p:cNvGrpSpPr>
            <a:grpSpLocks/>
          </p:cNvGrpSpPr>
          <p:nvPr/>
        </p:nvGrpSpPr>
        <p:grpSpPr bwMode="auto">
          <a:xfrm>
            <a:off x="1608209" y="64406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780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02273" y="4371092"/>
            <a:ext cx="1234513" cy="697238"/>
          </a:xfrm>
          <a:prstGeom prst="rect">
            <a:avLst/>
          </a:prstGeom>
        </p:spPr>
      </p:pic>
      <p:sp>
        <p:nvSpPr>
          <p:cNvPr id="75" name="Rounded Rectangle 74"/>
          <p:cNvSpPr/>
          <p:nvPr/>
        </p:nvSpPr>
        <p:spPr>
          <a:xfrm>
            <a:off x="3084393" y="55545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40549" y="5635920"/>
            <a:ext cx="1170611" cy="674137"/>
          </a:xfrm>
          <a:prstGeom prst="rect">
            <a:avLst/>
          </a:prstGeom>
        </p:spPr>
      </p:pic>
      <p:sp>
        <p:nvSpPr>
          <p:cNvPr id="76" name="Rectangle 75"/>
          <p:cNvSpPr/>
          <p:nvPr/>
        </p:nvSpPr>
        <p:spPr bwMode="auto">
          <a:xfrm>
            <a:off x="3055817" y="64296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5279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34483" y="5594904"/>
            <a:ext cx="1057251" cy="791918"/>
          </a:xfrm>
          <a:prstGeom prst="rect">
            <a:avLst/>
          </a:prstGeom>
        </p:spPr>
      </p:pic>
      <p:sp>
        <p:nvSpPr>
          <p:cNvPr id="79" name="Rectangle 78"/>
          <p:cNvSpPr/>
          <p:nvPr/>
        </p:nvSpPr>
        <p:spPr bwMode="auto">
          <a:xfrm>
            <a:off x="4489081" y="64141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5466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1" cstate="print">
            <a:extLst>
              <a:ext uri="{28A0092B-C50C-407E-A947-70E740481C1C}">
                <a14:useLocalDpi xmlns:a14="http://schemas.microsoft.com/office/drawing/2010/main" val="0"/>
              </a:ext>
            </a:extLst>
          </a:blip>
          <a:srcRect r="33509" b="52492"/>
          <a:stretch/>
        </p:blipFill>
        <p:spPr>
          <a:xfrm>
            <a:off x="6169010" y="5565249"/>
            <a:ext cx="1103486" cy="851228"/>
          </a:xfrm>
          <a:prstGeom prst="rect">
            <a:avLst/>
          </a:prstGeom>
        </p:spPr>
      </p:pic>
      <p:sp>
        <p:nvSpPr>
          <p:cNvPr id="82" name="Rectangle 81"/>
          <p:cNvSpPr/>
          <p:nvPr/>
        </p:nvSpPr>
        <p:spPr bwMode="auto">
          <a:xfrm>
            <a:off x="6034953" y="64296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Outreach/COMET</a:t>
            </a:r>
          </a:p>
        </p:txBody>
      </p:sp>
    </p:spTree>
    <p:extLst>
      <p:ext uri="{BB962C8B-B14F-4D97-AF65-F5344CB8AC3E}">
        <p14:creationId xmlns:p14="http://schemas.microsoft.com/office/powerpoint/2010/main" val="339526264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059305" y="3021203"/>
            <a:ext cx="1302825" cy="1146445"/>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411" name="TextBox 3"/>
          <p:cNvSpPr txBox="1">
            <a:spLocks noChangeArrowheads="1"/>
          </p:cNvSpPr>
          <p:nvPr/>
        </p:nvSpPr>
        <p:spPr bwMode="auto">
          <a:xfrm>
            <a:off x="1846338" y="1284010"/>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0000"/>
                </a:solidFill>
                <a:effectLst/>
                <a:uLnTx/>
                <a:uFillTx/>
                <a:latin typeface="Arial Black" panose="020B0A04020102020204" pitchFamily="34" charset="0"/>
                <a:ea typeface="ＭＳ Ｐゴシック" panose="020B0600070205080204" pitchFamily="34" charset="-128"/>
                <a:cs typeface="+mn-cs"/>
              </a:rPr>
              <a:t>Modernizing the NSRS</a:t>
            </a:r>
          </a:p>
        </p:txBody>
      </p:sp>
      <p:sp>
        <p:nvSpPr>
          <p:cNvPr id="17412" name="Rounded Rectangle 9"/>
          <p:cNvSpPr>
            <a:spLocks noChangeArrowheads="1"/>
          </p:cNvSpPr>
          <p:nvPr/>
        </p:nvSpPr>
        <p:spPr bwMode="auto">
          <a:xfrm>
            <a:off x="3216744" y="31009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7413" name="Group 10"/>
          <p:cNvGrpSpPr>
            <a:grpSpLocks/>
          </p:cNvGrpSpPr>
          <p:nvPr/>
        </p:nvGrpSpPr>
        <p:grpSpPr bwMode="auto">
          <a:xfrm>
            <a:off x="3095305" y="3904573"/>
            <a:ext cx="1221581" cy="453628"/>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OPUS</a:t>
              </a:r>
            </a:p>
          </p:txBody>
        </p:sp>
      </p:grpSp>
      <p:sp>
        <p:nvSpPr>
          <p:cNvPr id="17414" name="Rounded Rectangle 21"/>
          <p:cNvSpPr>
            <a:spLocks noChangeArrowheads="1"/>
          </p:cNvSpPr>
          <p:nvPr/>
        </p:nvSpPr>
        <p:spPr bwMode="auto">
          <a:xfrm>
            <a:off x="6223073" y="310090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7415" name="Group 22"/>
          <p:cNvGrpSpPr>
            <a:grpSpLocks/>
          </p:cNvGrpSpPr>
          <p:nvPr/>
        </p:nvGrpSpPr>
        <p:grpSpPr bwMode="auto">
          <a:xfrm>
            <a:off x="5994476" y="390457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Orbit Data</a:t>
              </a:r>
            </a:p>
          </p:txBody>
        </p:sp>
      </p:grpSp>
      <p:grpSp>
        <p:nvGrpSpPr>
          <p:cNvPr id="17416" name="Group 49"/>
          <p:cNvGrpSpPr>
            <a:grpSpLocks/>
          </p:cNvGrpSpPr>
          <p:nvPr/>
        </p:nvGrpSpPr>
        <p:grpSpPr bwMode="auto">
          <a:xfrm>
            <a:off x="1633217" y="1593568"/>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CORS</a:t>
                </a: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ECO</a:t>
                </a:r>
              </a:p>
            </p:txBody>
          </p:sp>
        </p:grpSp>
      </p:grpSp>
      <p:sp>
        <p:nvSpPr>
          <p:cNvPr id="17417" name="Rounded Rectangle 29"/>
          <p:cNvSpPr>
            <a:spLocks noChangeArrowheads="1"/>
          </p:cNvSpPr>
          <p:nvPr/>
        </p:nvSpPr>
        <p:spPr bwMode="auto">
          <a:xfrm>
            <a:off x="1711799" y="310090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7418" name="Group 30"/>
          <p:cNvGrpSpPr>
            <a:grpSpLocks/>
          </p:cNvGrpSpPr>
          <p:nvPr/>
        </p:nvGrpSpPr>
        <p:grpSpPr bwMode="auto">
          <a:xfrm>
            <a:off x="1579634" y="390457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ASP</a:t>
              </a:r>
            </a:p>
          </p:txBody>
        </p:sp>
      </p:grpSp>
      <p:grpSp>
        <p:nvGrpSpPr>
          <p:cNvPr id="17419" name="Group 34"/>
          <p:cNvGrpSpPr>
            <a:grpSpLocks/>
          </p:cNvGrpSpPr>
          <p:nvPr/>
        </p:nvGrpSpPr>
        <p:grpSpPr bwMode="auto">
          <a:xfrm>
            <a:off x="4593111" y="390219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err="1">
                  <a:ln>
                    <a:noFill/>
                  </a:ln>
                  <a:solidFill>
                    <a:prstClr val="black">
                      <a:hueOff val="0"/>
                      <a:satOff val="0"/>
                      <a:lumOff val="0"/>
                      <a:alphaOff val="0"/>
                    </a:prstClr>
                  </a:solidFill>
                  <a:effectLst/>
                  <a:uLnTx/>
                  <a:uFillTx/>
                  <a:latin typeface="Arial Black" panose="020B0A04020102020204" pitchFamily="34" charset="0"/>
                  <a:ea typeface="+mn-ea"/>
                  <a:cs typeface="+mn-cs"/>
                </a:rPr>
                <a:t>VDatum</a:t>
              </a:r>
              <a:endPar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endParaRPr>
            </a:p>
          </p:txBody>
        </p:sp>
      </p:grpSp>
      <p:grpSp>
        <p:nvGrpSpPr>
          <p:cNvPr id="17420" name="Group 38"/>
          <p:cNvGrpSpPr>
            <a:grpSpLocks/>
          </p:cNvGrpSpPr>
          <p:nvPr/>
        </p:nvGrpSpPr>
        <p:grpSpPr bwMode="auto">
          <a:xfrm>
            <a:off x="3083393" y="5102102"/>
            <a:ext cx="1428750" cy="452438"/>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l"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Geodetic Advisors</a:t>
              </a:r>
            </a:p>
          </p:txBody>
        </p:sp>
      </p:grpSp>
      <p:sp>
        <p:nvSpPr>
          <p:cNvPr id="17421" name="Rounded Rectangle 41"/>
          <p:cNvSpPr>
            <a:spLocks noChangeArrowheads="1"/>
          </p:cNvSpPr>
          <p:nvPr/>
        </p:nvSpPr>
        <p:spPr bwMode="auto">
          <a:xfrm>
            <a:off x="4569299" y="43020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7422" name="Group 42"/>
          <p:cNvGrpSpPr>
            <a:grpSpLocks/>
          </p:cNvGrpSpPr>
          <p:nvPr/>
        </p:nvGrpSpPr>
        <p:grpSpPr bwMode="auto">
          <a:xfrm>
            <a:off x="4454993" y="51021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ERI</a:t>
              </a:r>
            </a:p>
          </p:txBody>
        </p:sp>
      </p:grpSp>
      <p:grpSp>
        <p:nvGrpSpPr>
          <p:cNvPr id="17424" name="Group 46"/>
          <p:cNvGrpSpPr>
            <a:grpSpLocks/>
          </p:cNvGrpSpPr>
          <p:nvPr/>
        </p:nvGrpSpPr>
        <p:grpSpPr bwMode="auto">
          <a:xfrm>
            <a:off x="1540343" y="51235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National Shoreline</a:t>
              </a:r>
            </a:p>
          </p:txBody>
        </p:sp>
      </p:grpSp>
      <p:grpSp>
        <p:nvGrpSpPr>
          <p:cNvPr id="17425" name="Group 3"/>
          <p:cNvGrpSpPr>
            <a:grpSpLocks/>
          </p:cNvGrpSpPr>
          <p:nvPr/>
        </p:nvGrpSpPr>
        <p:grpSpPr bwMode="auto">
          <a:xfrm>
            <a:off x="4490716" y="3100904"/>
            <a:ext cx="1468041" cy="835819"/>
            <a:chOff x="4296092" y="3733800"/>
            <a:chExt cx="1957388" cy="1114425"/>
          </a:xfrm>
        </p:grpSpPr>
        <p:sp>
          <p:nvSpPr>
            <p:cNvPr id="17430"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7431"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17426" name="Group 4"/>
          <p:cNvGrpSpPr>
            <a:grpSpLocks/>
          </p:cNvGrpSpPr>
          <p:nvPr/>
        </p:nvGrpSpPr>
        <p:grpSpPr bwMode="auto">
          <a:xfrm>
            <a:off x="3140549" y="4302003"/>
            <a:ext cx="1221581" cy="841772"/>
            <a:chOff x="3429000" y="5213350"/>
            <a:chExt cx="1628775" cy="1122363"/>
          </a:xfrm>
        </p:grpSpPr>
        <p:sp>
          <p:nvSpPr>
            <p:cNvPr id="17428" name="Rounded Rectangle 37"/>
            <p:cNvSpPr>
              <a:spLocks noChangeArrowheads="1"/>
            </p:cNvSpPr>
            <p:nvPr/>
          </p:nvSpPr>
          <p:spPr bwMode="auto">
            <a:xfrm>
              <a:off x="3429000" y="5213350"/>
              <a:ext cx="1628775" cy="1122363"/>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742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5257800"/>
              <a:ext cx="1476375" cy="1017587"/>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7427" name="TextBox 3"/>
          <p:cNvSpPr txBox="1">
            <a:spLocks noChangeArrowheads="1"/>
          </p:cNvSpPr>
          <p:nvPr/>
        </p:nvSpPr>
        <p:spPr bwMode="auto">
          <a:xfrm>
            <a:off x="1838004" y="2799677"/>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0000"/>
                </a:solidFill>
                <a:effectLst/>
                <a:uLnTx/>
                <a:uFillTx/>
                <a:latin typeface="Arial Black" panose="020B0A04020102020204" pitchFamily="34" charset="0"/>
                <a:ea typeface="ＭＳ Ｐゴシック" panose="020B0600070205080204" pitchFamily="34" charset="-128"/>
                <a:cs typeface="+mn-cs"/>
              </a:rPr>
              <a:t>NGS Products and Services</a:t>
            </a:r>
          </a:p>
        </p:txBody>
      </p:sp>
      <p:pic>
        <p:nvPicPr>
          <p:cNvPr id="57" name="Content Placeholder 3"/>
          <p:cNvPicPr>
            <a:picLocks noGrp="1" noChangeAspect="1"/>
          </p:cNvPicPr>
          <p:nvPr>
            <p:ph idx="1"/>
          </p:nvPr>
        </p:nvPicPr>
        <p:blipFill>
          <a:blip r:embed="rId15" cstate="print">
            <a:extLst>
              <a:ext uri="{28A0092B-C50C-407E-A947-70E740481C1C}">
                <a14:useLocalDpi xmlns:a14="http://schemas.microsoft.com/office/drawing/2010/main" val="0"/>
              </a:ext>
            </a:extLst>
          </a:blip>
          <a:stretch>
            <a:fillRect/>
          </a:stretch>
        </p:blipFill>
        <p:spPr>
          <a:xfrm>
            <a:off x="3197699" y="4310834"/>
            <a:ext cx="1105751" cy="832945"/>
          </a:xfrm>
        </p:spPr>
      </p:pic>
      <p:sp>
        <p:nvSpPr>
          <p:cNvPr id="4" name="Title 3"/>
          <p:cNvSpPr>
            <a:spLocks noGrp="1"/>
          </p:cNvSpPr>
          <p:nvPr>
            <p:ph type="title"/>
          </p:nvPr>
        </p:nvSpPr>
        <p:spPr/>
        <p:txBody>
          <a:bodyPr/>
          <a:lstStyle/>
          <a:p>
            <a:r>
              <a:rPr lang="en-US" b="1" dirty="0" smtClean="0">
                <a:solidFill>
                  <a:schemeClr val="accent1">
                    <a:lumMod val="75000"/>
                  </a:schemeClr>
                </a:solidFill>
              </a:rPr>
              <a:t>NGS Overview</a:t>
            </a:r>
            <a:endParaRPr lang="en-US" b="1" dirty="0">
              <a:solidFill>
                <a:schemeClr val="accent1">
                  <a:lumMod val="75000"/>
                </a:schemeClr>
              </a:solidFill>
            </a:endParaRPr>
          </a:p>
        </p:txBody>
      </p:sp>
      <p:sp>
        <p:nvSpPr>
          <p:cNvPr id="5" name="Rounded Rectangle 4"/>
          <p:cNvSpPr/>
          <p:nvPr/>
        </p:nvSpPr>
        <p:spPr>
          <a:xfrm>
            <a:off x="6120677" y="4284340"/>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02530" y="4308148"/>
            <a:ext cx="1052815" cy="930926"/>
          </a:xfrm>
          <a:prstGeom prst="rect">
            <a:avLst/>
          </a:prstGeom>
        </p:spPr>
      </p:pic>
      <p:grpSp>
        <p:nvGrpSpPr>
          <p:cNvPr id="62" name="Group 46"/>
          <p:cNvGrpSpPr>
            <a:grpSpLocks/>
          </p:cNvGrpSpPr>
          <p:nvPr/>
        </p:nvGrpSpPr>
        <p:grpSpPr bwMode="auto">
          <a:xfrm>
            <a:off x="5972194" y="52215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Antenna Calibrations</a:t>
              </a:r>
            </a:p>
          </p:txBody>
        </p:sp>
      </p:grpSp>
      <p:sp>
        <p:nvSpPr>
          <p:cNvPr id="65" name="Rounded Rectangle 64"/>
          <p:cNvSpPr/>
          <p:nvPr/>
        </p:nvSpPr>
        <p:spPr>
          <a:xfrm>
            <a:off x="1654645" y="55279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05491" y="5635920"/>
            <a:ext cx="1218362" cy="769085"/>
          </a:xfrm>
          <a:prstGeom prst="rect">
            <a:avLst/>
          </a:prstGeom>
        </p:spPr>
      </p:pic>
      <p:grpSp>
        <p:nvGrpSpPr>
          <p:cNvPr id="70" name="Group 38"/>
          <p:cNvGrpSpPr>
            <a:grpSpLocks/>
          </p:cNvGrpSpPr>
          <p:nvPr/>
        </p:nvGrpSpPr>
        <p:grpSpPr bwMode="auto">
          <a:xfrm>
            <a:off x="1608209" y="64406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NCAT</a:t>
              </a:r>
            </a:p>
          </p:txBody>
        </p:sp>
      </p:grpSp>
      <p:sp>
        <p:nvSpPr>
          <p:cNvPr id="73" name="Rounded Rectangle 72"/>
          <p:cNvSpPr/>
          <p:nvPr/>
        </p:nvSpPr>
        <p:spPr>
          <a:xfrm>
            <a:off x="1664562" y="42780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02273" y="4371092"/>
            <a:ext cx="1234513" cy="697238"/>
          </a:xfrm>
          <a:prstGeom prst="rect">
            <a:avLst/>
          </a:prstGeom>
        </p:spPr>
      </p:pic>
      <p:sp>
        <p:nvSpPr>
          <p:cNvPr id="75" name="Rounded Rectangle 74"/>
          <p:cNvSpPr/>
          <p:nvPr/>
        </p:nvSpPr>
        <p:spPr>
          <a:xfrm>
            <a:off x="3084393" y="55545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40549" y="5635920"/>
            <a:ext cx="1170611" cy="674137"/>
          </a:xfrm>
          <a:prstGeom prst="rect">
            <a:avLst/>
          </a:prstGeom>
        </p:spPr>
      </p:pic>
      <p:sp>
        <p:nvSpPr>
          <p:cNvPr id="76" name="Rectangle 75"/>
          <p:cNvSpPr/>
          <p:nvPr/>
        </p:nvSpPr>
        <p:spPr bwMode="auto">
          <a:xfrm>
            <a:off x="3055817" y="64296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CUSP</a:t>
            </a:r>
          </a:p>
        </p:txBody>
      </p:sp>
      <p:sp>
        <p:nvSpPr>
          <p:cNvPr id="78" name="Rounded Rectangle 77"/>
          <p:cNvSpPr/>
          <p:nvPr/>
        </p:nvSpPr>
        <p:spPr>
          <a:xfrm>
            <a:off x="4535339" y="55279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34483" y="5594904"/>
            <a:ext cx="1057251" cy="791918"/>
          </a:xfrm>
          <a:prstGeom prst="rect">
            <a:avLst/>
          </a:prstGeom>
        </p:spPr>
      </p:pic>
      <p:sp>
        <p:nvSpPr>
          <p:cNvPr id="79" name="Rectangle 78"/>
          <p:cNvSpPr/>
          <p:nvPr/>
        </p:nvSpPr>
        <p:spPr bwMode="auto">
          <a:xfrm>
            <a:off x="4489081" y="64141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CBL</a:t>
            </a:r>
          </a:p>
        </p:txBody>
      </p:sp>
      <p:sp>
        <p:nvSpPr>
          <p:cNvPr id="81" name="Rounded Rectangle 80"/>
          <p:cNvSpPr/>
          <p:nvPr/>
        </p:nvSpPr>
        <p:spPr>
          <a:xfrm>
            <a:off x="6065288" y="55466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rotWithShape="1">
          <a:blip r:embed="rId21" cstate="print">
            <a:extLst>
              <a:ext uri="{28A0092B-C50C-407E-A947-70E740481C1C}">
                <a14:useLocalDpi xmlns:a14="http://schemas.microsoft.com/office/drawing/2010/main" val="0"/>
              </a:ext>
            </a:extLst>
          </a:blip>
          <a:srcRect r="33509" b="52492"/>
          <a:stretch/>
        </p:blipFill>
        <p:spPr>
          <a:xfrm>
            <a:off x="6169010" y="5565249"/>
            <a:ext cx="1103486" cy="851228"/>
          </a:xfrm>
          <a:prstGeom prst="rect">
            <a:avLst/>
          </a:prstGeom>
        </p:spPr>
      </p:pic>
      <p:sp>
        <p:nvSpPr>
          <p:cNvPr id="82" name="Rectangle 81"/>
          <p:cNvSpPr/>
          <p:nvPr/>
        </p:nvSpPr>
        <p:spPr bwMode="auto">
          <a:xfrm>
            <a:off x="6034953" y="64296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Arial Black" panose="020B0A04020102020204" pitchFamily="34" charset="0"/>
                <a:ea typeface="+mn-ea"/>
                <a:cs typeface="+mn-cs"/>
              </a:rPr>
              <a:t>Outreach/COMET</a:t>
            </a:r>
          </a:p>
        </p:txBody>
      </p:sp>
    </p:spTree>
    <p:extLst>
      <p:ext uri="{BB962C8B-B14F-4D97-AF65-F5344CB8AC3E}">
        <p14:creationId xmlns:p14="http://schemas.microsoft.com/office/powerpoint/2010/main" val="188610531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5815"/>
            <a:ext cx="8229600" cy="805079"/>
          </a:xfrm>
        </p:spPr>
        <p:txBody>
          <a:bodyPr/>
          <a:lstStyle/>
          <a:p>
            <a:r>
              <a:rPr lang="en-US" dirty="0" smtClean="0"/>
              <a:t>NOAA </a:t>
            </a:r>
            <a:r>
              <a:rPr lang="en-US" dirty="0" err="1" smtClean="0"/>
              <a:t>VDatum</a:t>
            </a:r>
            <a:r>
              <a:rPr lang="en-US" dirty="0" smtClean="0"/>
              <a:t> - online</a:t>
            </a:r>
            <a:endParaRPr lang="en-US" dirty="0"/>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168758"/>
            <a:ext cx="9144000" cy="5235984"/>
          </a:xfrm>
        </p:spPr>
      </p:pic>
    </p:spTree>
    <p:extLst>
      <p:ext uri="{BB962C8B-B14F-4D97-AF65-F5344CB8AC3E}">
        <p14:creationId xmlns:p14="http://schemas.microsoft.com/office/powerpoint/2010/main" val="214688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5815"/>
            <a:ext cx="8229600" cy="805079"/>
          </a:xfrm>
        </p:spPr>
        <p:txBody>
          <a:bodyPr/>
          <a:lstStyle/>
          <a:p>
            <a:r>
              <a:rPr lang="en-US" dirty="0" smtClean="0"/>
              <a:t>NOAA </a:t>
            </a:r>
            <a:r>
              <a:rPr lang="en-US" dirty="0" err="1" smtClean="0"/>
              <a:t>VDatum</a:t>
            </a:r>
            <a:r>
              <a:rPr lang="en-US" dirty="0" smtClean="0"/>
              <a:t> - download</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69293"/>
            <a:ext cx="9144000" cy="5344555"/>
          </a:xfrm>
        </p:spPr>
      </p:pic>
    </p:spTree>
    <p:extLst>
      <p:ext uri="{BB962C8B-B14F-4D97-AF65-F5344CB8AC3E}">
        <p14:creationId xmlns:p14="http://schemas.microsoft.com/office/powerpoint/2010/main" val="819065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5815"/>
            <a:ext cx="8229600" cy="805079"/>
          </a:xfrm>
        </p:spPr>
        <p:txBody>
          <a:bodyPr/>
          <a:lstStyle/>
          <a:p>
            <a:r>
              <a:rPr lang="en-US" dirty="0" smtClean="0"/>
              <a:t>NOAA </a:t>
            </a:r>
            <a:r>
              <a:rPr lang="en-US" dirty="0" err="1" smtClean="0"/>
              <a:t>VDatum</a:t>
            </a:r>
            <a:r>
              <a:rPr lang="en-US" dirty="0" smtClean="0"/>
              <a:t> - download</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3178" y="-20132"/>
            <a:ext cx="8377644" cy="6868355"/>
          </a:xfrm>
        </p:spPr>
      </p:pic>
      <p:pic>
        <p:nvPicPr>
          <p:cNvPr id="4"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8312" t="65010" r="30293" b="19088"/>
          <a:stretch/>
        </p:blipFill>
        <p:spPr bwMode="auto">
          <a:xfrm>
            <a:off x="1079500" y="4445001"/>
            <a:ext cx="51435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1862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84" y="490194"/>
            <a:ext cx="9151284" cy="5843049"/>
          </a:xfrm>
        </p:spPr>
      </p:pic>
    </p:spTree>
    <p:extLst>
      <p:ext uri="{BB962C8B-B14F-4D97-AF65-F5344CB8AC3E}">
        <p14:creationId xmlns:p14="http://schemas.microsoft.com/office/powerpoint/2010/main" val="2608396120"/>
      </p:ext>
    </p:extLst>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28556" r="67060" b="39984"/>
          <a:stretch/>
        </p:blipFill>
        <p:spPr>
          <a:xfrm>
            <a:off x="0" y="141401"/>
            <a:ext cx="9144000" cy="5576085"/>
          </a:xfrm>
        </p:spPr>
      </p:pic>
    </p:spTree>
    <p:extLst>
      <p:ext uri="{BB962C8B-B14F-4D97-AF65-F5344CB8AC3E}">
        <p14:creationId xmlns:p14="http://schemas.microsoft.com/office/powerpoint/2010/main" val="4246925755"/>
      </p:ext>
    </p:extLst>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56850" t="66561" r="10210" b="1979"/>
          <a:stretch/>
        </p:blipFill>
        <p:spPr>
          <a:xfrm>
            <a:off x="-29104" y="141402"/>
            <a:ext cx="9173104" cy="5593833"/>
          </a:xfrm>
        </p:spPr>
      </p:pic>
    </p:spTree>
    <p:extLst>
      <p:ext uri="{BB962C8B-B14F-4D97-AF65-F5344CB8AC3E}">
        <p14:creationId xmlns:p14="http://schemas.microsoft.com/office/powerpoint/2010/main" val="2186774785"/>
      </p:ext>
    </p:extLst>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457200" y="2985593"/>
            <a:ext cx="8229600" cy="80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6000" dirty="0"/>
              <a:t>vdatum.noaa.gov</a:t>
            </a:r>
          </a:p>
        </p:txBody>
      </p:sp>
      <p:sp>
        <p:nvSpPr>
          <p:cNvPr id="3" name="Title 2"/>
          <p:cNvSpPr>
            <a:spLocks noGrp="1"/>
          </p:cNvSpPr>
          <p:nvPr>
            <p:ph type="title"/>
          </p:nvPr>
        </p:nvSpPr>
        <p:spPr>
          <a:xfrm>
            <a:off x="457200" y="345815"/>
            <a:ext cx="8229600" cy="805079"/>
          </a:xfrm>
        </p:spPr>
        <p:txBody>
          <a:bodyPr/>
          <a:lstStyle/>
          <a:p>
            <a:r>
              <a:rPr lang="en-US" dirty="0" smtClean="0"/>
              <a:t>NOAA </a:t>
            </a:r>
            <a:r>
              <a:rPr lang="en-US" dirty="0" err="1" smtClean="0"/>
              <a:t>VDatum</a:t>
            </a:r>
            <a:r>
              <a:rPr lang="en-US" dirty="0" smtClean="0"/>
              <a:t> Website</a:t>
            </a:r>
            <a:endParaRPr lang="en-US" dirty="0"/>
          </a:p>
        </p:txBody>
      </p:sp>
    </p:spTree>
    <p:extLst>
      <p:ext uri="{BB962C8B-B14F-4D97-AF65-F5344CB8AC3E}">
        <p14:creationId xmlns:p14="http://schemas.microsoft.com/office/powerpoint/2010/main" val="2201069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919" t="2642" r="3003" b="48544"/>
          <a:stretch/>
        </p:blipFill>
        <p:spPr>
          <a:xfrm>
            <a:off x="455237" y="1181100"/>
            <a:ext cx="8233528" cy="5588000"/>
          </a:xfrm>
          <a:prstGeom prst="rect">
            <a:avLst/>
          </a:prstGeom>
          <a:ln w="38100">
            <a:solidFill>
              <a:srgbClr val="FF0000"/>
            </a:solidFill>
          </a:ln>
        </p:spPr>
      </p:pic>
      <p:sp>
        <p:nvSpPr>
          <p:cNvPr id="2" name="object 2"/>
          <p:cNvSpPr txBox="1">
            <a:spLocks noGrp="1"/>
          </p:cNvSpPr>
          <p:nvPr>
            <p:ph type="title"/>
          </p:nvPr>
        </p:nvSpPr>
        <p:spPr>
          <a:xfrm>
            <a:off x="1" y="397762"/>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solidFill>
                  <a:schemeClr val="tx2">
                    <a:lumMod val="75000"/>
                  </a:schemeClr>
                </a:solidFill>
                <a:latin typeface="Cambria" panose="02040503050406030204" pitchFamily="18" charset="0"/>
                <a:cs typeface="Calibri"/>
              </a:rPr>
              <a:t>Blueprint for 2022, Part 3</a:t>
            </a:r>
            <a:endParaRPr dirty="0">
              <a:solidFill>
                <a:schemeClr val="tx2">
                  <a:lumMod val="75000"/>
                </a:schemeClr>
              </a:solidFill>
              <a:latin typeface="Cambria" panose="02040503050406030204" pitchFamily="18" charset="0"/>
              <a:cs typeface="Calibri"/>
            </a:endParaRPr>
          </a:p>
        </p:txBody>
      </p:sp>
    </p:spTree>
    <p:extLst>
      <p:ext uri="{BB962C8B-B14F-4D97-AF65-F5344CB8AC3E}">
        <p14:creationId xmlns:p14="http://schemas.microsoft.com/office/powerpoint/2010/main" val="3676414952"/>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38150"/>
            <a:ext cx="9144000" cy="2552700"/>
          </a:xfrm>
        </p:spPr>
        <p:txBody>
          <a:bodyPr/>
          <a:lstStyle/>
          <a:p>
            <a:pPr marL="16933">
              <a:spcBef>
                <a:spcPts val="0"/>
              </a:spcBef>
              <a:buSzPct val="159375"/>
              <a:tabLst>
                <a:tab pos="397077" algn="l"/>
                <a:tab pos="397923" algn="l"/>
              </a:tabLst>
            </a:pPr>
            <a:r>
              <a:rPr lang="en-US" sz="5400" b="1" spc="-20" dirty="0" smtClean="0">
                <a:solidFill>
                  <a:srgbClr val="C00000"/>
                </a:solidFill>
                <a:uFill>
                  <a:solidFill>
                    <a:srgbClr val="C00000"/>
                  </a:solidFill>
                </a:uFill>
                <a:latin typeface="Cambria" panose="02040503050406030204" pitchFamily="18" charset="0"/>
                <a:cs typeface="Arial Black"/>
              </a:rPr>
              <a:t>EPP2022</a:t>
            </a:r>
            <a:br>
              <a:rPr lang="en-US" sz="5400" b="1" spc="-20" dirty="0" smtClean="0">
                <a:solidFill>
                  <a:srgbClr val="C00000"/>
                </a:solidFill>
                <a:uFill>
                  <a:solidFill>
                    <a:srgbClr val="C00000"/>
                  </a:solidFill>
                </a:uFill>
                <a:latin typeface="Cambria" panose="02040503050406030204" pitchFamily="18" charset="0"/>
                <a:cs typeface="Arial Black"/>
              </a:rPr>
            </a:br>
            <a:r>
              <a:rPr lang="en-US" sz="5400" b="1" spc="-20" dirty="0" smtClean="0">
                <a:solidFill>
                  <a:srgbClr val="C00000"/>
                </a:solidFill>
                <a:uFill>
                  <a:solidFill>
                    <a:srgbClr val="C00000"/>
                  </a:solidFill>
                </a:uFill>
                <a:latin typeface="Cambria" panose="02040503050406030204" pitchFamily="18" charset="0"/>
                <a:cs typeface="Arial Black"/>
              </a:rPr>
              <a:t>IFVM2022</a:t>
            </a:r>
            <a:endParaRPr lang="en-US" sz="5400" b="1" spc="-20" dirty="0">
              <a:solidFill>
                <a:srgbClr val="C00000"/>
              </a:solidFill>
              <a:uFill>
                <a:solidFill>
                  <a:srgbClr val="C00000"/>
                </a:solidFill>
              </a:uFill>
              <a:latin typeface="Cambria" panose="02040503050406030204" pitchFamily="18" charset="0"/>
              <a:cs typeface="Arial Black"/>
            </a:endParaRPr>
          </a:p>
        </p:txBody>
      </p:sp>
      <p:sp>
        <p:nvSpPr>
          <p:cNvPr id="4" name="TextBox 3"/>
          <p:cNvSpPr txBox="1"/>
          <p:nvPr/>
        </p:nvSpPr>
        <p:spPr bwMode="auto">
          <a:xfrm>
            <a:off x="-942975" y="5973491"/>
            <a:ext cx="11010899" cy="553998"/>
          </a:xfrm>
          <a:prstGeom prst="rect">
            <a:avLst/>
          </a:prstGeom>
          <a:noFill/>
          <a:ln w="9525">
            <a:noFill/>
            <a:miter lim="800000"/>
            <a:headEnd/>
            <a:tailEnd/>
          </a:ln>
        </p:spPr>
        <p:txBody>
          <a:bodyPr wrap="square" rtlCol="0">
            <a:spAutoFit/>
          </a:bodyPr>
          <a:lstStyle/>
          <a:p>
            <a:pPr algn="ctr"/>
            <a:r>
              <a:rPr lang="en-US" sz="3000" i="1" spc="-20" dirty="0">
                <a:solidFill>
                  <a:prstClr val="black"/>
                </a:solidFill>
                <a:uFill>
                  <a:solidFill>
                    <a:srgbClr val="000000"/>
                  </a:solidFill>
                </a:uFill>
                <a:latin typeface="Cambria" panose="02040503050406030204" pitchFamily="18" charset="0"/>
                <a:cs typeface="Calibri"/>
              </a:rPr>
              <a:t>They work together to account for the Drift…</a:t>
            </a:r>
            <a:endParaRPr lang="en-US" sz="2400" dirty="0"/>
          </a:p>
        </p:txBody>
      </p:sp>
      <p:sp>
        <p:nvSpPr>
          <p:cNvPr id="5" name="Title 2"/>
          <p:cNvSpPr txBox="1">
            <a:spLocks/>
          </p:cNvSpPr>
          <p:nvPr/>
        </p:nvSpPr>
        <p:spPr bwMode="auto">
          <a:xfrm>
            <a:off x="1" y="3187545"/>
            <a:ext cx="9144000" cy="232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latin typeface="Cambria" panose="02040503050406030204" pitchFamily="18" charset="0"/>
                <a:ea typeface="Cambria" panose="02040503050406030204" pitchFamily="18" charset="0"/>
              </a:rPr>
              <a:t>Two </a:t>
            </a:r>
            <a:r>
              <a:rPr lang="en-US" dirty="0">
                <a:latin typeface="Cambria" panose="02040503050406030204" pitchFamily="18" charset="0"/>
                <a:ea typeface="Cambria" panose="02040503050406030204" pitchFamily="18" charset="0"/>
              </a:rPr>
              <a:t>new tools </a:t>
            </a:r>
            <a:r>
              <a:rPr lang="en-US" dirty="0" smtClean="0">
                <a:latin typeface="Cambria" panose="02040503050406030204" pitchFamily="18" charset="0"/>
                <a:ea typeface="Cambria" panose="02040503050406030204" pitchFamily="18" charset="0"/>
              </a:rPr>
              <a:t>that will </a:t>
            </a:r>
            <a:r>
              <a:rPr lang="en-US" dirty="0">
                <a:latin typeface="Cambria" panose="02040503050406030204" pitchFamily="18" charset="0"/>
                <a:ea typeface="Cambria" panose="02040503050406030204" pitchFamily="18" charset="0"/>
              </a:rPr>
              <a:t>make time dependent geodetic control </a:t>
            </a:r>
            <a:r>
              <a:rPr lang="en-US" dirty="0" smtClean="0">
                <a:latin typeface="Cambria" panose="02040503050406030204" pitchFamily="18" charset="0"/>
                <a:ea typeface="Cambria" panose="02040503050406030204" pitchFamily="18" charset="0"/>
              </a:rPr>
              <a:t>practical</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2444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lstStyle/>
          <a:p>
            <a:r>
              <a:rPr lang="en-US" sz="4000" dirty="0" smtClean="0">
                <a:latin typeface="Cambria" panose="02040503050406030204" pitchFamily="18" charset="0"/>
                <a:ea typeface="Cambria" panose="02040503050406030204" pitchFamily="18" charset="0"/>
              </a:rPr>
              <a:t>Example of application of EPP and IFVM</a:t>
            </a:r>
            <a:endParaRPr lang="en-US" sz="40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1" y="1310894"/>
            <a:ext cx="6642101" cy="1690661"/>
          </a:xfrm>
        </p:spPr>
        <p:txBody>
          <a:bodyPr/>
          <a:lstStyle/>
          <a:p>
            <a:r>
              <a:rPr lang="en-US" sz="2400" dirty="0">
                <a:latin typeface="Cambria" panose="02040503050406030204" pitchFamily="18" charset="0"/>
                <a:ea typeface="Cambria" panose="02040503050406030204" pitchFamily="18" charset="0"/>
              </a:rPr>
              <a:t>It’s 2039 and you are working in San Diego using NATRF2022 </a:t>
            </a:r>
          </a:p>
          <a:p>
            <a:r>
              <a:rPr lang="en-US" sz="2400" dirty="0" smtClean="0">
                <a:latin typeface="Cambria" panose="02040503050406030204" pitchFamily="18" charset="0"/>
                <a:ea typeface="Cambria" panose="02040503050406030204" pitchFamily="18" charset="0"/>
              </a:rPr>
              <a:t>And you want to </a:t>
            </a:r>
            <a:r>
              <a:rPr lang="en-US" sz="2400" dirty="0">
                <a:latin typeface="Cambria" panose="02040503050406030204" pitchFamily="18" charset="0"/>
                <a:ea typeface="Cambria" panose="02040503050406030204" pitchFamily="18" charset="0"/>
              </a:rPr>
              <a:t>compare your work </a:t>
            </a:r>
            <a:r>
              <a:rPr lang="en-US" sz="2400" dirty="0" smtClean="0">
                <a:latin typeface="Cambria" panose="02040503050406030204" pitchFamily="18" charset="0"/>
                <a:ea typeface="Cambria" panose="02040503050406030204" pitchFamily="18" charset="0"/>
              </a:rPr>
              <a:t>to another survey from 2028</a:t>
            </a:r>
            <a:endParaRPr lang="en-US" sz="2000" dirty="0">
              <a:latin typeface="Cambria" panose="02040503050406030204" pitchFamily="18" charset="0"/>
              <a:ea typeface="Cambria" panose="02040503050406030204" pitchFamily="18" charset="0"/>
            </a:endParaRPr>
          </a:p>
        </p:txBody>
      </p:sp>
      <p:sp>
        <p:nvSpPr>
          <p:cNvPr id="19" name="Cloud 18"/>
          <p:cNvSpPr/>
          <p:nvPr/>
        </p:nvSpPr>
        <p:spPr>
          <a:xfrm>
            <a:off x="6081732" y="1266112"/>
            <a:ext cx="2935267" cy="1440261"/>
          </a:xfrm>
          <a:prstGeom prst="cloud">
            <a:avLst/>
          </a:prstGeom>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Important:  This slide only covers </a:t>
            </a:r>
            <a:r>
              <a:rPr lang="en-US" i="1" dirty="0" smtClean="0">
                <a:solidFill>
                  <a:schemeClr val="tx1"/>
                </a:solidFill>
              </a:rPr>
              <a:t>geometric</a:t>
            </a:r>
            <a:r>
              <a:rPr lang="en-US" dirty="0" smtClean="0">
                <a:solidFill>
                  <a:schemeClr val="tx1"/>
                </a:solidFill>
              </a:rPr>
              <a:t> coordinates.  </a:t>
            </a:r>
            <a:endParaRPr lang="en-US" dirty="0">
              <a:solidFill>
                <a:schemeClr val="tx1"/>
              </a:solidFill>
            </a:endParaRPr>
          </a:p>
        </p:txBody>
      </p:sp>
      <p:sp>
        <p:nvSpPr>
          <p:cNvPr id="33" name="Rectangle 32"/>
          <p:cNvSpPr/>
          <p:nvPr/>
        </p:nvSpPr>
        <p:spPr>
          <a:xfrm>
            <a:off x="7567125"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7030A0"/>
                </a:solidFill>
              </a:rPr>
              <a:t>NATRF2022</a:t>
            </a:r>
          </a:p>
          <a:p>
            <a:pPr algn="ctr"/>
            <a:r>
              <a:rPr lang="en-US" dirty="0" smtClean="0">
                <a:solidFill>
                  <a:srgbClr val="FF0000"/>
                </a:solidFill>
              </a:rPr>
              <a:t>ep. 2028.048</a:t>
            </a:r>
            <a:endParaRPr lang="en-US" dirty="0">
              <a:solidFill>
                <a:srgbClr val="FF0000"/>
              </a:solidFill>
            </a:endParaRPr>
          </a:p>
        </p:txBody>
      </p:sp>
      <p:sp>
        <p:nvSpPr>
          <p:cNvPr id="35" name="Rectangle 34"/>
          <p:cNvSpPr/>
          <p:nvPr/>
        </p:nvSpPr>
        <p:spPr>
          <a:xfrm>
            <a:off x="139700"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B0F0"/>
                </a:solidFill>
              </a:rPr>
              <a:t>PATRF2022</a:t>
            </a:r>
          </a:p>
          <a:p>
            <a:pPr algn="ctr"/>
            <a:r>
              <a:rPr lang="en-US" dirty="0" smtClean="0">
                <a:solidFill>
                  <a:srgbClr val="FF0000"/>
                </a:solidFill>
              </a:rPr>
              <a:t>ep. 2028.048</a:t>
            </a:r>
            <a:endParaRPr lang="en-US" dirty="0">
              <a:solidFill>
                <a:srgbClr val="FF0000"/>
              </a:solidFill>
            </a:endParaRPr>
          </a:p>
        </p:txBody>
      </p:sp>
      <p:sp>
        <p:nvSpPr>
          <p:cNvPr id="36" name="Rectangle 35"/>
          <p:cNvSpPr/>
          <p:nvPr/>
        </p:nvSpPr>
        <p:spPr>
          <a:xfrm>
            <a:off x="3853412"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ITRF2014</a:t>
            </a:r>
          </a:p>
          <a:p>
            <a:pPr algn="ctr"/>
            <a:r>
              <a:rPr lang="en-US" dirty="0" smtClean="0">
                <a:solidFill>
                  <a:srgbClr val="FF0000"/>
                </a:solidFill>
              </a:rPr>
              <a:t>ep. 2028.048</a:t>
            </a:r>
            <a:endParaRPr lang="en-US" dirty="0">
              <a:solidFill>
                <a:srgbClr val="FF0000"/>
              </a:solidFill>
            </a:endParaRPr>
          </a:p>
        </p:txBody>
      </p:sp>
      <p:sp>
        <p:nvSpPr>
          <p:cNvPr id="38" name="Rectangle 37"/>
          <p:cNvSpPr/>
          <p:nvPr/>
        </p:nvSpPr>
        <p:spPr>
          <a:xfrm>
            <a:off x="7567125" y="5700697"/>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7030A0"/>
                </a:solidFill>
              </a:rPr>
              <a:t>NATRF2022</a:t>
            </a:r>
          </a:p>
          <a:p>
            <a:pPr algn="ctr"/>
            <a:r>
              <a:rPr lang="en-US" dirty="0" smtClean="0">
                <a:solidFill>
                  <a:srgbClr val="00B050"/>
                </a:solidFill>
              </a:rPr>
              <a:t>ep. 2039.704</a:t>
            </a:r>
            <a:endParaRPr lang="en-US" dirty="0">
              <a:solidFill>
                <a:srgbClr val="00B050"/>
              </a:solidFill>
            </a:endParaRPr>
          </a:p>
        </p:txBody>
      </p:sp>
      <p:sp>
        <p:nvSpPr>
          <p:cNvPr id="39" name="Rectangle 38"/>
          <p:cNvSpPr/>
          <p:nvPr/>
        </p:nvSpPr>
        <p:spPr>
          <a:xfrm>
            <a:off x="3853412" y="5700699"/>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ITRF2014</a:t>
            </a:r>
          </a:p>
          <a:p>
            <a:pPr algn="ctr"/>
            <a:r>
              <a:rPr lang="en-US" dirty="0" smtClean="0">
                <a:solidFill>
                  <a:srgbClr val="00B050"/>
                </a:solidFill>
              </a:rPr>
              <a:t>ep. 2039.704</a:t>
            </a:r>
            <a:endParaRPr lang="en-US" dirty="0">
              <a:solidFill>
                <a:srgbClr val="00B050"/>
              </a:solidFill>
            </a:endParaRPr>
          </a:p>
        </p:txBody>
      </p:sp>
      <p:sp>
        <p:nvSpPr>
          <p:cNvPr id="41" name="Rectangle 40"/>
          <p:cNvSpPr/>
          <p:nvPr/>
        </p:nvSpPr>
        <p:spPr>
          <a:xfrm>
            <a:off x="139700" y="5700698"/>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B0F0"/>
                </a:solidFill>
              </a:rPr>
              <a:t>PATRF2022</a:t>
            </a:r>
          </a:p>
          <a:p>
            <a:pPr algn="ctr"/>
            <a:r>
              <a:rPr lang="en-US" dirty="0" smtClean="0">
                <a:solidFill>
                  <a:srgbClr val="00B050"/>
                </a:solidFill>
              </a:rPr>
              <a:t>ep. 2039.704</a:t>
            </a:r>
            <a:endParaRPr lang="en-US" dirty="0">
              <a:solidFill>
                <a:srgbClr val="00B050"/>
              </a:solidFill>
            </a:endParaRPr>
          </a:p>
        </p:txBody>
      </p:sp>
      <p:sp>
        <p:nvSpPr>
          <p:cNvPr id="42" name="Flowchart: Data 41"/>
          <p:cNvSpPr/>
          <p:nvPr/>
        </p:nvSpPr>
        <p:spPr>
          <a:xfrm>
            <a:off x="2098302" y="3695853"/>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(PA)</a:t>
            </a:r>
            <a:endParaRPr lang="en-US" sz="1600" dirty="0">
              <a:solidFill>
                <a:schemeClr val="tx1"/>
              </a:solidFill>
            </a:endParaRPr>
          </a:p>
        </p:txBody>
      </p:sp>
      <p:sp>
        <p:nvSpPr>
          <p:cNvPr id="44" name="Flowchart: Data 43"/>
          <p:cNvSpPr/>
          <p:nvPr/>
        </p:nvSpPr>
        <p:spPr>
          <a:xfrm>
            <a:off x="5844719" y="3707252"/>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(NA)</a:t>
            </a:r>
            <a:endParaRPr lang="en-US" sz="1600" dirty="0">
              <a:solidFill>
                <a:schemeClr val="tx1"/>
              </a:solidFill>
            </a:endParaRPr>
          </a:p>
        </p:txBody>
      </p:sp>
      <p:sp>
        <p:nvSpPr>
          <p:cNvPr id="45" name="Flowchart: Data 44"/>
          <p:cNvSpPr/>
          <p:nvPr/>
        </p:nvSpPr>
        <p:spPr>
          <a:xfrm>
            <a:off x="5844719"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(NA)</a:t>
            </a:r>
            <a:endParaRPr lang="en-US" sz="1600" dirty="0">
              <a:solidFill>
                <a:schemeClr val="tx1"/>
              </a:solidFill>
            </a:endParaRPr>
          </a:p>
        </p:txBody>
      </p:sp>
      <p:sp>
        <p:nvSpPr>
          <p:cNvPr id="47" name="Flowchart: Data 46"/>
          <p:cNvSpPr/>
          <p:nvPr/>
        </p:nvSpPr>
        <p:spPr>
          <a:xfrm>
            <a:off x="2098302"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(PA)</a:t>
            </a:r>
            <a:endParaRPr lang="en-US" sz="1600" dirty="0">
              <a:solidFill>
                <a:schemeClr val="tx1"/>
              </a:solidFill>
            </a:endParaRPr>
          </a:p>
        </p:txBody>
      </p:sp>
      <p:sp>
        <p:nvSpPr>
          <p:cNvPr id="48" name="Oval 47"/>
          <p:cNvSpPr/>
          <p:nvPr/>
        </p:nvSpPr>
        <p:spPr>
          <a:xfrm>
            <a:off x="139700" y="4664075"/>
            <a:ext cx="1449875" cy="616744"/>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IFVM2022</a:t>
            </a:r>
          </a:p>
          <a:p>
            <a:pPr algn="ctr"/>
            <a:r>
              <a:rPr lang="en-US" sz="1400" dirty="0" smtClean="0">
                <a:solidFill>
                  <a:schemeClr val="tx1"/>
                </a:solidFill>
              </a:rPr>
              <a:t>(PA)</a:t>
            </a:r>
            <a:endParaRPr lang="en-US" sz="1400" dirty="0">
              <a:solidFill>
                <a:schemeClr val="tx1"/>
              </a:solidFill>
            </a:endParaRPr>
          </a:p>
        </p:txBody>
      </p:sp>
      <p:sp>
        <p:nvSpPr>
          <p:cNvPr id="50" name="Oval 49"/>
          <p:cNvSpPr/>
          <p:nvPr/>
        </p:nvSpPr>
        <p:spPr>
          <a:xfrm>
            <a:off x="7567125" y="4719320"/>
            <a:ext cx="1449875" cy="561498"/>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IFVM2022</a:t>
            </a:r>
          </a:p>
          <a:p>
            <a:pPr algn="ctr"/>
            <a:r>
              <a:rPr lang="en-US" sz="1400" dirty="0" smtClean="0">
                <a:solidFill>
                  <a:schemeClr val="tx1"/>
                </a:solidFill>
              </a:rPr>
              <a:t>(NA)</a:t>
            </a:r>
            <a:endParaRPr lang="en-US" sz="1400" dirty="0">
              <a:solidFill>
                <a:schemeClr val="tx1"/>
              </a:solidFill>
            </a:endParaRPr>
          </a:p>
        </p:txBody>
      </p:sp>
      <p:cxnSp>
        <p:nvCxnSpPr>
          <p:cNvPr id="51" name="Straight Arrow Connector 50"/>
          <p:cNvCxnSpPr>
            <a:stCxn id="35" idx="3"/>
            <a:endCxn id="42" idx="2"/>
          </p:cNvCxnSpPr>
          <p:nvPr/>
        </p:nvCxnSpPr>
        <p:spPr>
          <a:xfrm flipV="1">
            <a:off x="1589574"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2" idx="5"/>
            <a:endCxn id="36" idx="1"/>
          </p:cNvCxnSpPr>
          <p:nvPr/>
        </p:nvCxnSpPr>
        <p:spPr>
          <a:xfrm>
            <a:off x="3220047"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4" idx="2"/>
            <a:endCxn id="36" idx="3"/>
          </p:cNvCxnSpPr>
          <p:nvPr/>
        </p:nvCxnSpPr>
        <p:spPr>
          <a:xfrm flipH="1" flipV="1">
            <a:off x="5303288" y="4007878"/>
            <a:ext cx="66607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33" idx="1"/>
            <a:endCxn id="44" idx="5"/>
          </p:cNvCxnSpPr>
          <p:nvPr/>
        </p:nvCxnSpPr>
        <p:spPr>
          <a:xfrm flipH="1">
            <a:off x="6966465" y="4007878"/>
            <a:ext cx="60066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0" idx="0"/>
            <a:endCxn id="33" idx="2"/>
          </p:cNvCxnSpPr>
          <p:nvPr/>
        </p:nvCxnSpPr>
        <p:spPr>
          <a:xfrm flipV="1">
            <a:off x="8292062" y="4308502"/>
            <a:ext cx="0" cy="4108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0" idx="4"/>
            <a:endCxn id="38" idx="0"/>
          </p:cNvCxnSpPr>
          <p:nvPr/>
        </p:nvCxnSpPr>
        <p:spPr>
          <a:xfrm>
            <a:off x="8292062" y="5280818"/>
            <a:ext cx="0"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8" idx="0"/>
            <a:endCxn id="35" idx="2"/>
          </p:cNvCxnSpPr>
          <p:nvPr/>
        </p:nvCxnSpPr>
        <p:spPr>
          <a:xfrm flipH="1" flipV="1">
            <a:off x="864638" y="4308501"/>
            <a:ext cx="1" cy="3555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4"/>
            <a:endCxn id="41" idx="0"/>
          </p:cNvCxnSpPr>
          <p:nvPr/>
        </p:nvCxnSpPr>
        <p:spPr>
          <a:xfrm flipH="1">
            <a:off x="864638" y="5280819"/>
            <a:ext cx="1"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41" idx="3"/>
            <a:endCxn id="47" idx="2"/>
          </p:cNvCxnSpPr>
          <p:nvPr/>
        </p:nvCxnSpPr>
        <p:spPr>
          <a:xfrm flipV="1">
            <a:off x="1589574" y="5995622"/>
            <a:ext cx="633366" cy="57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7" idx="5"/>
            <a:endCxn id="39" idx="1"/>
          </p:cNvCxnSpPr>
          <p:nvPr/>
        </p:nvCxnSpPr>
        <p:spPr>
          <a:xfrm>
            <a:off x="3220047" y="5995621"/>
            <a:ext cx="633366"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39" idx="3"/>
            <a:endCxn id="45" idx="2"/>
          </p:cNvCxnSpPr>
          <p:nvPr/>
        </p:nvCxnSpPr>
        <p:spPr>
          <a:xfrm flipV="1">
            <a:off x="5303288" y="5995621"/>
            <a:ext cx="666071"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38" idx="1"/>
            <a:endCxn id="45" idx="5"/>
          </p:cNvCxnSpPr>
          <p:nvPr/>
        </p:nvCxnSpPr>
        <p:spPr>
          <a:xfrm flipH="1" flipV="1">
            <a:off x="6966465" y="5995621"/>
            <a:ext cx="600661"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368300" y="2990348"/>
            <a:ext cx="8407400" cy="41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smtClean="0">
                <a:latin typeface="Cambria" panose="02040503050406030204" pitchFamily="18" charset="0"/>
                <a:ea typeface="Cambria" panose="02040503050406030204" pitchFamily="18" charset="0"/>
              </a:rPr>
              <a:t>…the catch is, that survey was done in PATRF2022</a:t>
            </a:r>
            <a:endParaRPr lang="en-US" sz="2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855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nodeType="with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3" grpId="0" animBg="1"/>
      <p:bldP spid="35" grpId="0" animBg="1"/>
      <p:bldP spid="36" grpId="0" animBg="1"/>
      <p:bldP spid="38" grpId="0" animBg="1"/>
      <p:bldP spid="39" grpId="0" animBg="1"/>
      <p:bldP spid="41" grpId="0" animBg="1"/>
      <p:bldP spid="42" grpId="0" animBg="1"/>
      <p:bldP spid="44" grpId="0" animBg="1"/>
      <p:bldP spid="45" grpId="0" animBg="1"/>
      <p:bldP spid="47" grpId="0" animBg="1"/>
      <p:bldP spid="48" grpId="0" animBg="1"/>
      <p:bldP spid="50"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Clipping"/>
          <p:cNvPicPr>
            <a:picLocks noChangeAspect="1"/>
          </p:cNvPicPr>
          <p:nvPr/>
        </p:nvPicPr>
        <p:blipFill rotWithShape="1">
          <a:blip r:embed="rId3">
            <a:extLst>
              <a:ext uri="{28A0092B-C50C-407E-A947-70E740481C1C}">
                <a14:useLocalDpi xmlns:a14="http://schemas.microsoft.com/office/drawing/2010/main" val="0"/>
              </a:ext>
            </a:extLst>
          </a:blip>
          <a:srcRect b="23585"/>
          <a:stretch/>
        </p:blipFill>
        <p:spPr>
          <a:xfrm>
            <a:off x="0" y="0"/>
            <a:ext cx="9144000" cy="6865257"/>
          </a:xfrm>
          <a:prstGeom prst="rect">
            <a:avLst/>
          </a:prstGeom>
        </p:spPr>
      </p:pic>
      <p:sp>
        <p:nvSpPr>
          <p:cNvPr id="13" name="Rounded Rectangle 12"/>
          <p:cNvSpPr/>
          <p:nvPr/>
        </p:nvSpPr>
        <p:spPr>
          <a:xfrm>
            <a:off x="2324100" y="1074420"/>
            <a:ext cx="6751319" cy="1356360"/>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91425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latin typeface="Cambria" panose="02040503050406030204" pitchFamily="18" charset="0"/>
                <a:ea typeface="Cambria" panose="02040503050406030204" pitchFamily="18" charset="0"/>
              </a:rPr>
              <a:t>Daily Epochs?!?</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326994"/>
            <a:ext cx="9144000" cy="5531005"/>
          </a:xfrm>
        </p:spPr>
        <p:txBody>
          <a:bodyPr/>
          <a:lstStyle/>
          <a:p>
            <a:r>
              <a:rPr lang="en-US" sz="2800" dirty="0">
                <a:latin typeface="Cambria" panose="02040503050406030204" pitchFamily="18" charset="0"/>
                <a:ea typeface="Cambria" panose="02040503050406030204" pitchFamily="18" charset="0"/>
              </a:rPr>
              <a:t>It seems unlikely that the majority of surveyors will embrace </a:t>
            </a:r>
            <a:r>
              <a:rPr lang="en-US" sz="2800" dirty="0" smtClean="0">
                <a:latin typeface="Cambria" panose="02040503050406030204" pitchFamily="18" charset="0"/>
                <a:ea typeface="Cambria" panose="02040503050406030204" pitchFamily="18" charset="0"/>
              </a:rPr>
              <a:t>these </a:t>
            </a:r>
            <a:r>
              <a:rPr lang="en-US" sz="2800" dirty="0">
                <a:latin typeface="Cambria" panose="02040503050406030204" pitchFamily="18" charset="0"/>
                <a:ea typeface="Cambria" panose="02040503050406030204" pitchFamily="18" charset="0"/>
              </a:rPr>
              <a:t>(e.g. </a:t>
            </a:r>
            <a:r>
              <a:rPr lang="en-US" sz="2800" dirty="0">
                <a:solidFill>
                  <a:srgbClr val="FF0000"/>
                </a:solidFill>
                <a:latin typeface="Cambria" panose="02040503050406030204" pitchFamily="18" charset="0"/>
                <a:ea typeface="Cambria" panose="02040503050406030204" pitchFamily="18" charset="0"/>
              </a:rPr>
              <a:t>2028.048</a:t>
            </a:r>
            <a:r>
              <a:rPr lang="en-US" sz="2800" dirty="0">
                <a:latin typeface="Cambria" panose="02040503050406030204" pitchFamily="18" charset="0"/>
                <a:ea typeface="Cambria" panose="02040503050406030204" pitchFamily="18" charset="0"/>
              </a:rPr>
              <a:t>, </a:t>
            </a:r>
            <a:r>
              <a:rPr lang="en-US" sz="2800" dirty="0">
                <a:solidFill>
                  <a:srgbClr val="00B050"/>
                </a:solidFill>
                <a:latin typeface="Cambria" panose="02040503050406030204" pitchFamily="18" charset="0"/>
                <a:ea typeface="Cambria" panose="02040503050406030204" pitchFamily="18" charset="0"/>
              </a:rPr>
              <a:t>2039.074</a:t>
            </a:r>
            <a:r>
              <a:rPr lang="en-US" sz="2800" dirty="0">
                <a:latin typeface="Cambria" panose="02040503050406030204" pitchFamily="18" charset="0"/>
                <a:ea typeface="Cambria" panose="02040503050406030204" pitchFamily="18" charset="0"/>
              </a:rPr>
              <a:t> from last slide)</a:t>
            </a:r>
          </a:p>
          <a:p>
            <a:pPr>
              <a:spcBef>
                <a:spcPts val="1200"/>
              </a:spcBef>
            </a:pPr>
            <a:r>
              <a:rPr lang="en-US" sz="2800" dirty="0">
                <a:latin typeface="Cambria" panose="02040503050406030204" pitchFamily="18" charset="0"/>
                <a:ea typeface="Cambria" panose="02040503050406030204" pitchFamily="18" charset="0"/>
              </a:rPr>
              <a:t>To mitigate that, NGS will issue “snapshots” of the </a:t>
            </a:r>
            <a:r>
              <a:rPr lang="en-US" sz="2800" dirty="0" smtClean="0">
                <a:latin typeface="Cambria" panose="02040503050406030204" pitchFamily="18" charset="0"/>
                <a:ea typeface="Cambria" panose="02040503050406030204" pitchFamily="18" charset="0"/>
              </a:rPr>
              <a:t>NSRS every </a:t>
            </a:r>
            <a:r>
              <a:rPr lang="en-US" sz="2800" dirty="0">
                <a:latin typeface="Cambria" panose="02040503050406030204" pitchFamily="18" charset="0"/>
                <a:ea typeface="Cambria" panose="02040503050406030204" pitchFamily="18" charset="0"/>
              </a:rPr>
              <a:t>five years</a:t>
            </a:r>
          </a:p>
          <a:p>
            <a:pPr lvl="1"/>
            <a:r>
              <a:rPr lang="en-US" sz="2400" dirty="0">
                <a:latin typeface="Cambria" panose="02040503050406030204" pitchFamily="18" charset="0"/>
                <a:ea typeface="Cambria" panose="02040503050406030204" pitchFamily="18" charset="0"/>
              </a:rPr>
              <a:t>We’re calling these </a:t>
            </a:r>
            <a:r>
              <a:rPr lang="en-US" sz="2400" b="1" dirty="0">
                <a:latin typeface="Cambria" panose="02040503050406030204" pitchFamily="18" charset="0"/>
                <a:ea typeface="Cambria" panose="02040503050406030204" pitchFamily="18" charset="0"/>
              </a:rPr>
              <a:t>Reference Epochs</a:t>
            </a:r>
          </a:p>
          <a:p>
            <a:pPr lvl="1"/>
            <a:r>
              <a:rPr lang="en-US" sz="2400" dirty="0" smtClean="0">
                <a:latin typeface="Cambria" panose="02040503050406030204" pitchFamily="18" charset="0"/>
                <a:ea typeface="Cambria" panose="02040503050406030204" pitchFamily="18" charset="0"/>
              </a:rPr>
              <a:t>These </a:t>
            </a:r>
            <a:r>
              <a:rPr lang="en-US" sz="2400" dirty="0">
                <a:latin typeface="Cambria" panose="02040503050406030204" pitchFamily="18" charset="0"/>
                <a:ea typeface="Cambria" panose="02040503050406030204" pitchFamily="18" charset="0"/>
              </a:rPr>
              <a:t>will be </a:t>
            </a:r>
            <a:r>
              <a:rPr lang="en-US" sz="2400" b="1" dirty="0">
                <a:latin typeface="Cambria" panose="02040503050406030204" pitchFamily="18" charset="0"/>
                <a:ea typeface="Cambria" panose="02040503050406030204" pitchFamily="18" charset="0"/>
              </a:rPr>
              <a:t>estimates of coordinates at specific 5 year intervals</a:t>
            </a:r>
            <a:r>
              <a:rPr lang="en-US" sz="2400" dirty="0">
                <a:latin typeface="Cambria" panose="02040503050406030204" pitchFamily="18" charset="0"/>
                <a:ea typeface="Cambria" panose="02040503050406030204" pitchFamily="18" charset="0"/>
              </a:rPr>
              <a:t> - based on historic </a:t>
            </a:r>
            <a:r>
              <a:rPr lang="en-US" sz="2400" dirty="0" smtClean="0">
                <a:latin typeface="Cambria" panose="02040503050406030204" pitchFamily="18" charset="0"/>
                <a:ea typeface="Cambria" panose="02040503050406030204" pitchFamily="18" charset="0"/>
              </a:rPr>
              <a:t>coordinates </a:t>
            </a:r>
            <a:r>
              <a:rPr lang="en-US" sz="2400" dirty="0">
                <a:latin typeface="Cambria" panose="02040503050406030204" pitchFamily="18" charset="0"/>
                <a:ea typeface="Cambria" panose="02040503050406030204" pitchFamily="18" charset="0"/>
              </a:rPr>
              <a:t>and the IFVM2022</a:t>
            </a:r>
          </a:p>
          <a:p>
            <a:pPr>
              <a:spcBef>
                <a:spcPts val="1200"/>
              </a:spcBef>
            </a:pPr>
            <a:r>
              <a:rPr lang="en-US" sz="2800" dirty="0" smtClean="0">
                <a:latin typeface="Cambria" panose="02040503050406030204" pitchFamily="18" charset="0"/>
                <a:ea typeface="Cambria" panose="02040503050406030204" pitchFamily="18" charset="0"/>
              </a:rPr>
              <a:t>Beginning </a:t>
            </a:r>
            <a:r>
              <a:rPr lang="en-US" sz="2800" dirty="0">
                <a:latin typeface="Cambria" panose="02040503050406030204" pitchFamily="18" charset="0"/>
                <a:ea typeface="Cambria" panose="02040503050406030204" pitchFamily="18" charset="0"/>
              </a:rPr>
              <a:t>with 2020.00</a:t>
            </a:r>
          </a:p>
          <a:p>
            <a:pPr lvl="1"/>
            <a:r>
              <a:rPr lang="en-US" sz="2400" dirty="0">
                <a:latin typeface="Cambria" panose="02040503050406030204" pitchFamily="18" charset="0"/>
                <a:ea typeface="Cambria" panose="02040503050406030204" pitchFamily="18" charset="0"/>
              </a:rPr>
              <a:t>Each “snapshot” will be published 2-3 years after the reference </a:t>
            </a:r>
            <a:r>
              <a:rPr lang="en-US" sz="2400" dirty="0" smtClean="0">
                <a:latin typeface="Cambria" panose="02040503050406030204" pitchFamily="18" charset="0"/>
                <a:ea typeface="Cambria" panose="02040503050406030204" pitchFamily="18" charset="0"/>
              </a:rPr>
              <a:t>epoch, so the </a:t>
            </a:r>
            <a:r>
              <a:rPr lang="en-US" sz="2400" dirty="0">
                <a:latin typeface="Cambria" panose="02040503050406030204" pitchFamily="18" charset="0"/>
                <a:ea typeface="Cambria" panose="02040503050406030204" pitchFamily="18" charset="0"/>
              </a:rPr>
              <a:t>2020.00 Reference Epoch Coordinates get published by the end of calendar year </a:t>
            </a:r>
            <a:r>
              <a:rPr lang="en-US" sz="2400" dirty="0" smtClean="0">
                <a:latin typeface="Cambria" panose="02040503050406030204" pitchFamily="18" charset="0"/>
                <a:ea typeface="Cambria" panose="02040503050406030204" pitchFamily="18" charset="0"/>
              </a:rPr>
              <a:t>2022… thus the name/date of 2022</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588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3400" y="2724150"/>
            <a:ext cx="8229600" cy="1143000"/>
          </a:xfrm>
        </p:spPr>
        <p:txBody>
          <a:bodyPr>
            <a:normAutofit fontScale="90000"/>
          </a:bodyPr>
          <a:lstStyle/>
          <a:p>
            <a:r>
              <a:rPr lang="en-US" dirty="0" smtClean="0"/>
              <a:t>Reference Epoch Coordinates</a:t>
            </a:r>
            <a:br>
              <a:rPr lang="en-US" dirty="0" smtClean="0"/>
            </a:br>
            <a:r>
              <a:rPr lang="en-US" dirty="0" smtClean="0"/>
              <a:t>from</a:t>
            </a:r>
            <a:br>
              <a:rPr lang="en-US" dirty="0" smtClean="0"/>
            </a:br>
            <a:r>
              <a:rPr lang="en-US" dirty="0" smtClean="0"/>
              <a:t>Time-Dependent Coordinates</a:t>
            </a:r>
            <a:endParaRPr lang="en-US" dirty="0"/>
          </a:p>
        </p:txBody>
      </p:sp>
    </p:spTree>
    <p:extLst>
      <p:ext uri="{BB962C8B-B14F-4D97-AF65-F5344CB8AC3E}">
        <p14:creationId xmlns:p14="http://schemas.microsoft.com/office/powerpoint/2010/main" val="2253203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267460" y="1461248"/>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267460" y="5740013"/>
            <a:ext cx="7658826" cy="16627"/>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72787" y="558723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53442" y="5927889"/>
            <a:ext cx="838691"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1990</a:t>
            </a:r>
            <a:endParaRPr lang="en-US" b="1" dirty="0">
              <a:solidFill>
                <a:prstClr val="black"/>
              </a:solidFill>
              <a:latin typeface="Verdana" pitchFamily="34" charset="0"/>
            </a:endParaRPr>
          </a:p>
        </p:txBody>
      </p:sp>
      <p:cxnSp>
        <p:nvCxnSpPr>
          <p:cNvPr id="44" name="Straight Connector 43"/>
          <p:cNvCxnSpPr/>
          <p:nvPr/>
        </p:nvCxnSpPr>
        <p:spPr>
          <a:xfrm>
            <a:off x="2717397" y="558723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41623" y="21470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32662" y="279249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23692" y="343795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14731" y="408341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23698" y="472886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14737" y="537432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5218" y="529589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45218" y="466836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45218" y="4004978"/>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45218" y="335055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45218" y="272302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45218" y="205963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83" name="TextBox 82"/>
          <p:cNvSpPr txBox="1"/>
          <p:nvPr/>
        </p:nvSpPr>
        <p:spPr>
          <a:xfrm>
            <a:off x="248131" y="1238942"/>
            <a:ext cx="587020"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84" name="TextBox 83"/>
          <p:cNvSpPr txBox="1"/>
          <p:nvPr/>
        </p:nvSpPr>
        <p:spPr>
          <a:xfrm>
            <a:off x="3961897" y="6229563"/>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
        <p:nvSpPr>
          <p:cNvPr id="110" name="Oval 109"/>
          <p:cNvSpPr/>
          <p:nvPr/>
        </p:nvSpPr>
        <p:spPr>
          <a:xfrm>
            <a:off x="1896587" y="4186504"/>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2541243" y="3980344"/>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502437" y="3030779"/>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805086" y="3116320"/>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2" name="TextBox 1"/>
          <p:cNvSpPr txBox="1"/>
          <p:nvPr/>
        </p:nvSpPr>
        <p:spPr>
          <a:xfrm>
            <a:off x="2142441" y="924277"/>
            <a:ext cx="5434052" cy="1631216"/>
          </a:xfrm>
          <a:prstGeom prst="rect">
            <a:avLst/>
          </a:prstGeom>
          <a:noFill/>
        </p:spPr>
        <p:txBody>
          <a:bodyPr wrap="none" rtlCol="0">
            <a:spAutoFit/>
          </a:bodyPr>
          <a:lstStyle/>
          <a:p>
            <a:pPr eaLnBrk="0" hangingPunct="0"/>
            <a:r>
              <a:rPr lang="en-US" sz="2000" b="1" dirty="0">
                <a:solidFill>
                  <a:prstClr val="black"/>
                </a:solidFill>
                <a:latin typeface="+mj-lt"/>
              </a:rPr>
              <a:t>Assume “h” was determined four different times:</a:t>
            </a:r>
          </a:p>
          <a:p>
            <a:pPr eaLnBrk="0" hangingPunct="0"/>
            <a:r>
              <a:rPr lang="en-US" sz="2000" b="1" dirty="0">
                <a:solidFill>
                  <a:prstClr val="black"/>
                </a:solidFill>
                <a:latin typeface="+mj-lt"/>
              </a:rPr>
              <a:t>	1990:  2.100</a:t>
            </a:r>
          </a:p>
          <a:p>
            <a:pPr eaLnBrk="0" hangingPunct="0"/>
            <a:r>
              <a:rPr lang="en-US" sz="2000" b="1" dirty="0">
                <a:solidFill>
                  <a:prstClr val="black"/>
                </a:solidFill>
                <a:latin typeface="+mj-lt"/>
              </a:rPr>
              <a:t>	1994:  2.110</a:t>
            </a:r>
          </a:p>
          <a:p>
            <a:pPr eaLnBrk="0" hangingPunct="0"/>
            <a:r>
              <a:rPr lang="en-US" sz="2000" b="1" dirty="0">
                <a:solidFill>
                  <a:prstClr val="black"/>
                </a:solidFill>
                <a:latin typeface="+mj-lt"/>
              </a:rPr>
              <a:t>	2002:  2.190</a:t>
            </a:r>
          </a:p>
          <a:p>
            <a:pPr eaLnBrk="0" hangingPunct="0"/>
            <a:r>
              <a:rPr lang="en-US" sz="2000" b="1" dirty="0">
                <a:solidFill>
                  <a:prstClr val="black"/>
                </a:solidFill>
                <a:latin typeface="+mj-lt"/>
              </a:rPr>
              <a:t>	2009:  2.180</a:t>
            </a:r>
          </a:p>
        </p:txBody>
      </p:sp>
      <p:cxnSp>
        <p:nvCxnSpPr>
          <p:cNvPr id="71" name="Straight Connector 70"/>
          <p:cNvCxnSpPr/>
          <p:nvPr/>
        </p:nvCxnSpPr>
        <p:spPr>
          <a:xfrm>
            <a:off x="3462007" y="558162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3163" y="559791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7773" y="559230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93128" y="55982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7738" y="55926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8894" y="560893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23504" y="560332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6631" y="5922281"/>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‘95</a:t>
            </a:r>
            <a:endParaRPr lang="en-US" b="1" dirty="0">
              <a:solidFill>
                <a:prstClr val="black"/>
              </a:solidFill>
              <a:latin typeface="Verdana" pitchFamily="34" charset="0"/>
            </a:endParaRPr>
          </a:p>
        </p:txBody>
      </p:sp>
      <p:sp>
        <p:nvSpPr>
          <p:cNvPr id="96" name="TextBox 95"/>
          <p:cNvSpPr txBox="1"/>
          <p:nvPr/>
        </p:nvSpPr>
        <p:spPr>
          <a:xfrm>
            <a:off x="3133288" y="591033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‘00</a:t>
            </a:r>
            <a:endParaRPr lang="en-US" b="1" dirty="0">
              <a:solidFill>
                <a:prstClr val="black"/>
              </a:solidFill>
              <a:latin typeface="Verdana" pitchFamily="34" charset="0"/>
            </a:endParaRPr>
          </a:p>
        </p:txBody>
      </p:sp>
      <p:sp>
        <p:nvSpPr>
          <p:cNvPr id="97" name="TextBox 96"/>
          <p:cNvSpPr txBox="1"/>
          <p:nvPr/>
        </p:nvSpPr>
        <p:spPr>
          <a:xfrm>
            <a:off x="3892396" y="5922281"/>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‘05</a:t>
            </a:r>
            <a:endParaRPr lang="en-US" b="1" dirty="0">
              <a:solidFill>
                <a:prstClr val="black"/>
              </a:solidFill>
              <a:latin typeface="Verdana" pitchFamily="34" charset="0"/>
            </a:endParaRPr>
          </a:p>
        </p:txBody>
      </p:sp>
      <p:sp>
        <p:nvSpPr>
          <p:cNvPr id="98" name="TextBox 97"/>
          <p:cNvSpPr txBox="1"/>
          <p:nvPr/>
        </p:nvSpPr>
        <p:spPr>
          <a:xfrm>
            <a:off x="4619053" y="591949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‘10</a:t>
            </a:r>
            <a:endParaRPr lang="en-US" b="1" dirty="0">
              <a:solidFill>
                <a:prstClr val="black"/>
              </a:solidFill>
              <a:latin typeface="Verdana" pitchFamily="34" charset="0"/>
            </a:endParaRPr>
          </a:p>
        </p:txBody>
      </p:sp>
      <p:sp>
        <p:nvSpPr>
          <p:cNvPr id="99" name="TextBox 98"/>
          <p:cNvSpPr txBox="1"/>
          <p:nvPr/>
        </p:nvSpPr>
        <p:spPr>
          <a:xfrm>
            <a:off x="5372070" y="591033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‘15</a:t>
            </a:r>
            <a:endParaRPr lang="en-US" b="1" dirty="0">
              <a:solidFill>
                <a:prstClr val="black"/>
              </a:solidFill>
              <a:latin typeface="Verdana" pitchFamily="34" charset="0"/>
            </a:endParaRPr>
          </a:p>
        </p:txBody>
      </p:sp>
      <p:sp>
        <p:nvSpPr>
          <p:cNvPr id="100" name="TextBox 99"/>
          <p:cNvSpPr txBox="1"/>
          <p:nvPr/>
        </p:nvSpPr>
        <p:spPr>
          <a:xfrm>
            <a:off x="6130373" y="591033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‘20</a:t>
            </a:r>
            <a:endParaRPr lang="en-US" b="1" dirty="0">
              <a:solidFill>
                <a:prstClr val="black"/>
              </a:solidFill>
              <a:latin typeface="Verdana" pitchFamily="34" charset="0"/>
            </a:endParaRPr>
          </a:p>
        </p:txBody>
      </p:sp>
      <p:sp>
        <p:nvSpPr>
          <p:cNvPr id="101" name="TextBox 100"/>
          <p:cNvSpPr txBox="1"/>
          <p:nvPr/>
        </p:nvSpPr>
        <p:spPr>
          <a:xfrm>
            <a:off x="6892106" y="591033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‘25</a:t>
            </a:r>
            <a:endParaRPr lang="en-US" b="1" dirty="0">
              <a:solidFill>
                <a:prstClr val="black"/>
              </a:solidFill>
              <a:latin typeface="Verdana" pitchFamily="34" charset="0"/>
            </a:endParaRPr>
          </a:p>
        </p:txBody>
      </p:sp>
      <p:sp>
        <p:nvSpPr>
          <p:cNvPr id="102" name="TextBox 101"/>
          <p:cNvSpPr txBox="1"/>
          <p:nvPr/>
        </p:nvSpPr>
        <p:spPr>
          <a:xfrm>
            <a:off x="7608626" y="592788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‘30</a:t>
            </a:r>
            <a:endParaRPr lang="en-US" b="1" dirty="0">
              <a:solidFill>
                <a:prstClr val="black"/>
              </a:solidFill>
              <a:latin typeface="Verdana" pitchFamily="34" charset="0"/>
            </a:endParaRPr>
          </a:p>
        </p:txBody>
      </p:sp>
      <p:sp>
        <p:nvSpPr>
          <p:cNvPr id="16" name="Freeform 15"/>
          <p:cNvSpPr/>
          <p:nvPr/>
        </p:nvSpPr>
        <p:spPr>
          <a:xfrm>
            <a:off x="1761677" y="1363788"/>
            <a:ext cx="804825" cy="2698519"/>
          </a:xfrm>
          <a:custGeom>
            <a:avLst/>
            <a:gdLst>
              <a:gd name="connsiteX0" fmla="*/ 804825 w 804825"/>
              <a:gd name="connsiteY0" fmla="*/ 76505 h 2698519"/>
              <a:gd name="connsiteX1" fmla="*/ 44661 w 804825"/>
              <a:gd name="connsiteY1" fmla="*/ 329893 h 2698519"/>
              <a:gd name="connsiteX2" fmla="*/ 154829 w 804825"/>
              <a:gd name="connsiteY2" fmla="*/ 2698519 h 2698519"/>
            </a:gdLst>
            <a:ahLst/>
            <a:cxnLst>
              <a:cxn ang="0">
                <a:pos x="connsiteX0" y="connsiteY0"/>
              </a:cxn>
              <a:cxn ang="0">
                <a:pos x="connsiteX1" y="connsiteY1"/>
              </a:cxn>
              <a:cxn ang="0">
                <a:pos x="connsiteX2" y="connsiteY2"/>
              </a:cxn>
            </a:cxnLst>
            <a:rect l="l" t="t" r="r" b="b"/>
            <a:pathLst>
              <a:path w="804825" h="2698519">
                <a:moveTo>
                  <a:pt x="804825" y="76505"/>
                </a:moveTo>
                <a:cubicBezTo>
                  <a:pt x="478909" y="-15302"/>
                  <a:pt x="152994" y="-107109"/>
                  <a:pt x="44661" y="329893"/>
                </a:cubicBezTo>
                <a:cubicBezTo>
                  <a:pt x="-63672" y="766895"/>
                  <a:pt x="45578" y="1732707"/>
                  <a:pt x="154829" y="2698519"/>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2213744" y="1595562"/>
            <a:ext cx="396824" cy="2290475"/>
          </a:xfrm>
          <a:custGeom>
            <a:avLst/>
            <a:gdLst>
              <a:gd name="connsiteX0" fmla="*/ 396824 w 396824"/>
              <a:gd name="connsiteY0" fmla="*/ 120153 h 2290475"/>
              <a:gd name="connsiteX1" fmla="*/ 217 w 396824"/>
              <a:gd name="connsiteY1" fmla="*/ 241338 h 2290475"/>
              <a:gd name="connsiteX2" fmla="*/ 352757 w 396824"/>
              <a:gd name="connsiteY2" fmla="*/ 2290475 h 2290475"/>
            </a:gdLst>
            <a:ahLst/>
            <a:cxnLst>
              <a:cxn ang="0">
                <a:pos x="connsiteX0" y="connsiteY0"/>
              </a:cxn>
              <a:cxn ang="0">
                <a:pos x="connsiteX1" y="connsiteY1"/>
              </a:cxn>
              <a:cxn ang="0">
                <a:pos x="connsiteX2" y="connsiteY2"/>
              </a:cxn>
            </a:cxnLst>
            <a:rect l="l" t="t" r="r" b="b"/>
            <a:pathLst>
              <a:path w="396824" h="2290475">
                <a:moveTo>
                  <a:pt x="396824" y="120153"/>
                </a:moveTo>
                <a:cubicBezTo>
                  <a:pt x="202192" y="-115"/>
                  <a:pt x="7561" y="-120382"/>
                  <a:pt x="217" y="241338"/>
                </a:cubicBezTo>
                <a:cubicBezTo>
                  <a:pt x="-7127" y="603058"/>
                  <a:pt x="172815" y="1446766"/>
                  <a:pt x="352757" y="2290475"/>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2454045" y="2008383"/>
            <a:ext cx="927704" cy="1018338"/>
          </a:xfrm>
          <a:custGeom>
            <a:avLst/>
            <a:gdLst>
              <a:gd name="connsiteX0" fmla="*/ 200591 w 927704"/>
              <a:gd name="connsiteY0" fmla="*/ 15803 h 1018338"/>
              <a:gd name="connsiteX1" fmla="*/ 35338 w 927704"/>
              <a:gd name="connsiteY1" fmla="*/ 59870 h 1018338"/>
              <a:gd name="connsiteX2" fmla="*/ 90422 w 927704"/>
              <a:gd name="connsiteY2" fmla="*/ 500545 h 1018338"/>
              <a:gd name="connsiteX3" fmla="*/ 927704 w 927704"/>
              <a:gd name="connsiteY3" fmla="*/ 1018338 h 1018338"/>
            </a:gdLst>
            <a:ahLst/>
            <a:cxnLst>
              <a:cxn ang="0">
                <a:pos x="connsiteX0" y="connsiteY0"/>
              </a:cxn>
              <a:cxn ang="0">
                <a:pos x="connsiteX1" y="connsiteY1"/>
              </a:cxn>
              <a:cxn ang="0">
                <a:pos x="connsiteX2" y="connsiteY2"/>
              </a:cxn>
              <a:cxn ang="0">
                <a:pos x="connsiteX3" y="connsiteY3"/>
              </a:cxn>
            </a:cxnLst>
            <a:rect l="l" t="t" r="r" b="b"/>
            <a:pathLst>
              <a:path w="927704" h="1018338">
                <a:moveTo>
                  <a:pt x="200591" y="15803"/>
                </a:moveTo>
                <a:cubicBezTo>
                  <a:pt x="127145" y="-2559"/>
                  <a:pt x="53699" y="-20920"/>
                  <a:pt x="35338" y="59870"/>
                </a:cubicBezTo>
                <a:cubicBezTo>
                  <a:pt x="16977" y="140660"/>
                  <a:pt x="-58306" y="340800"/>
                  <a:pt x="90422" y="500545"/>
                </a:cubicBezTo>
                <a:cubicBezTo>
                  <a:pt x="239150" y="660290"/>
                  <a:pt x="583427" y="839314"/>
                  <a:pt x="927704" y="1018338"/>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4040688" y="2325251"/>
            <a:ext cx="1012292" cy="679436"/>
          </a:xfrm>
          <a:custGeom>
            <a:avLst/>
            <a:gdLst>
              <a:gd name="connsiteX0" fmla="*/ 0 w 492426"/>
              <a:gd name="connsiteY0" fmla="*/ 7407 h 679436"/>
              <a:gd name="connsiteX1" fmla="*/ 462708 w 492426"/>
              <a:gd name="connsiteY1" fmla="*/ 95542 h 679436"/>
              <a:gd name="connsiteX2" fmla="*/ 407624 w 492426"/>
              <a:gd name="connsiteY2" fmla="*/ 679436 h 679436"/>
            </a:gdLst>
            <a:ahLst/>
            <a:cxnLst>
              <a:cxn ang="0">
                <a:pos x="connsiteX0" y="connsiteY0"/>
              </a:cxn>
              <a:cxn ang="0">
                <a:pos x="connsiteX1" y="connsiteY1"/>
              </a:cxn>
              <a:cxn ang="0">
                <a:pos x="connsiteX2" y="connsiteY2"/>
              </a:cxn>
            </a:cxnLst>
            <a:rect l="l" t="t" r="r" b="b"/>
            <a:pathLst>
              <a:path w="492426" h="679436">
                <a:moveTo>
                  <a:pt x="0" y="7407"/>
                </a:moveTo>
                <a:cubicBezTo>
                  <a:pt x="197385" y="-4528"/>
                  <a:pt x="394771" y="-16463"/>
                  <a:pt x="462708" y="95542"/>
                </a:cubicBezTo>
                <a:cubicBezTo>
                  <a:pt x="530645" y="207547"/>
                  <a:pt x="469134" y="443491"/>
                  <a:pt x="407624" y="679436"/>
                </a:cubicBezTo>
              </a:path>
            </a:pathLst>
          </a:custGeom>
          <a:noFill/>
          <a:ln>
            <a:solidFill>
              <a:schemeClr val="tx1"/>
            </a:solidFill>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17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265493" y="1462870"/>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265493" y="5741635"/>
            <a:ext cx="7662244" cy="1754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70820" y="55888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51475" y="5929511"/>
            <a:ext cx="838691"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1990</a:t>
            </a:r>
            <a:endParaRPr lang="en-US" b="1" dirty="0">
              <a:solidFill>
                <a:prstClr val="black"/>
              </a:solidFill>
              <a:latin typeface="Verdana" pitchFamily="34" charset="0"/>
            </a:endParaRPr>
          </a:p>
        </p:txBody>
      </p:sp>
      <p:cxnSp>
        <p:nvCxnSpPr>
          <p:cNvPr id="44" name="Straight Connector 43"/>
          <p:cNvCxnSpPr/>
          <p:nvPr/>
        </p:nvCxnSpPr>
        <p:spPr>
          <a:xfrm>
            <a:off x="2715430" y="55888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39656" y="214865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30695" y="27941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21725" y="3439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12764" y="408503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21731" y="47304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12770" y="537595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7185" y="5297518"/>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47185" y="4669988"/>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47185" y="4006600"/>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47185" y="335217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47185" y="272464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47185" y="2061258"/>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110" name="Oval 109"/>
          <p:cNvSpPr/>
          <p:nvPr/>
        </p:nvSpPr>
        <p:spPr>
          <a:xfrm>
            <a:off x="1894620" y="4188126"/>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2539276" y="3981966"/>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500470" y="3032401"/>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803119" y="311794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3460040" y="558324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196" y="559953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5806" y="559392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91161" y="55998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5771" y="559426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6927" y="561055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21537" y="560494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4664" y="5923903"/>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‘95</a:t>
            </a:r>
            <a:endParaRPr lang="en-US" b="1" dirty="0">
              <a:solidFill>
                <a:prstClr val="black"/>
              </a:solidFill>
              <a:latin typeface="Verdana" pitchFamily="34" charset="0"/>
            </a:endParaRPr>
          </a:p>
        </p:txBody>
      </p:sp>
      <p:sp>
        <p:nvSpPr>
          <p:cNvPr id="96" name="TextBox 95"/>
          <p:cNvSpPr txBox="1"/>
          <p:nvPr/>
        </p:nvSpPr>
        <p:spPr>
          <a:xfrm>
            <a:off x="3131321" y="591195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‘00</a:t>
            </a:r>
            <a:endParaRPr lang="en-US" b="1" dirty="0">
              <a:solidFill>
                <a:prstClr val="black"/>
              </a:solidFill>
              <a:latin typeface="Verdana" pitchFamily="34" charset="0"/>
            </a:endParaRPr>
          </a:p>
        </p:txBody>
      </p:sp>
      <p:sp>
        <p:nvSpPr>
          <p:cNvPr id="97" name="TextBox 96"/>
          <p:cNvSpPr txBox="1"/>
          <p:nvPr/>
        </p:nvSpPr>
        <p:spPr>
          <a:xfrm>
            <a:off x="3890429" y="5923903"/>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‘05</a:t>
            </a:r>
            <a:endParaRPr lang="en-US" b="1" dirty="0">
              <a:solidFill>
                <a:prstClr val="black"/>
              </a:solidFill>
              <a:latin typeface="Verdana" pitchFamily="34" charset="0"/>
            </a:endParaRPr>
          </a:p>
        </p:txBody>
      </p:sp>
      <p:sp>
        <p:nvSpPr>
          <p:cNvPr id="98" name="TextBox 97"/>
          <p:cNvSpPr txBox="1"/>
          <p:nvPr/>
        </p:nvSpPr>
        <p:spPr>
          <a:xfrm>
            <a:off x="4617086" y="5921121"/>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‘10</a:t>
            </a:r>
            <a:endParaRPr lang="en-US" b="1" dirty="0">
              <a:solidFill>
                <a:prstClr val="black"/>
              </a:solidFill>
              <a:latin typeface="Verdana" pitchFamily="34" charset="0"/>
            </a:endParaRPr>
          </a:p>
        </p:txBody>
      </p:sp>
      <p:sp>
        <p:nvSpPr>
          <p:cNvPr id="99" name="TextBox 98"/>
          <p:cNvSpPr txBox="1"/>
          <p:nvPr/>
        </p:nvSpPr>
        <p:spPr>
          <a:xfrm>
            <a:off x="5370103" y="591195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‘15</a:t>
            </a:r>
            <a:endParaRPr lang="en-US" b="1" dirty="0">
              <a:solidFill>
                <a:prstClr val="black"/>
              </a:solidFill>
              <a:latin typeface="Verdana" pitchFamily="34" charset="0"/>
            </a:endParaRPr>
          </a:p>
        </p:txBody>
      </p:sp>
      <p:sp>
        <p:nvSpPr>
          <p:cNvPr id="100" name="TextBox 99"/>
          <p:cNvSpPr txBox="1"/>
          <p:nvPr/>
        </p:nvSpPr>
        <p:spPr>
          <a:xfrm>
            <a:off x="6128406" y="591195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‘20</a:t>
            </a:r>
            <a:endParaRPr lang="en-US" b="1" dirty="0">
              <a:solidFill>
                <a:prstClr val="black"/>
              </a:solidFill>
              <a:latin typeface="Verdana" pitchFamily="34" charset="0"/>
            </a:endParaRPr>
          </a:p>
        </p:txBody>
      </p:sp>
      <p:sp>
        <p:nvSpPr>
          <p:cNvPr id="101" name="TextBox 100"/>
          <p:cNvSpPr txBox="1"/>
          <p:nvPr/>
        </p:nvSpPr>
        <p:spPr>
          <a:xfrm>
            <a:off x="6890139" y="591195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‘25</a:t>
            </a:r>
            <a:endParaRPr lang="en-US" b="1" dirty="0">
              <a:solidFill>
                <a:prstClr val="black"/>
              </a:solidFill>
              <a:latin typeface="Verdana" pitchFamily="34" charset="0"/>
            </a:endParaRPr>
          </a:p>
        </p:txBody>
      </p:sp>
      <p:sp>
        <p:nvSpPr>
          <p:cNvPr id="102" name="TextBox 101"/>
          <p:cNvSpPr txBox="1"/>
          <p:nvPr/>
        </p:nvSpPr>
        <p:spPr>
          <a:xfrm>
            <a:off x="7606659" y="5929511"/>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‘30</a:t>
            </a:r>
            <a:endParaRPr lang="en-US" b="1" dirty="0">
              <a:solidFill>
                <a:prstClr val="black"/>
              </a:solidFill>
              <a:latin typeface="Verdana" pitchFamily="34" charset="0"/>
            </a:endParaRPr>
          </a:p>
        </p:txBody>
      </p:sp>
      <p:grpSp>
        <p:nvGrpSpPr>
          <p:cNvPr id="46" name="Group 45"/>
          <p:cNvGrpSpPr/>
          <p:nvPr/>
        </p:nvGrpSpPr>
        <p:grpSpPr>
          <a:xfrm>
            <a:off x="2492654" y="3745677"/>
            <a:ext cx="251010" cy="645458"/>
            <a:chOff x="2492188" y="1990165"/>
            <a:chExt cx="349623" cy="1004048"/>
          </a:xfrm>
          <a:solidFill>
            <a:srgbClr val="00B050"/>
          </a:solidFill>
        </p:grpSpPr>
        <p:cxnSp>
          <p:nvCxnSpPr>
            <p:cNvPr id="47" name="Straight Connector 46"/>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753814" y="2880378"/>
            <a:ext cx="251010" cy="609599"/>
            <a:chOff x="2492188" y="1990165"/>
            <a:chExt cx="349623" cy="1004048"/>
          </a:xfrm>
          <a:solidFill>
            <a:srgbClr val="00B050"/>
          </a:solidFill>
        </p:grpSpPr>
        <p:cxnSp>
          <p:nvCxnSpPr>
            <p:cNvPr id="51" name="Straight Connector 50"/>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857818" y="3763603"/>
            <a:ext cx="251010" cy="959223"/>
            <a:chOff x="2492188" y="1990165"/>
            <a:chExt cx="349623" cy="1004048"/>
          </a:xfrm>
          <a:solidFill>
            <a:srgbClr val="00B050"/>
          </a:solidFill>
        </p:grpSpPr>
        <p:cxnSp>
          <p:nvCxnSpPr>
            <p:cNvPr id="55" name="Straight Connector 54"/>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459690" y="2846389"/>
            <a:ext cx="251010" cy="510992"/>
            <a:chOff x="2492188" y="1990165"/>
            <a:chExt cx="349623" cy="1004048"/>
          </a:xfrm>
          <a:solidFill>
            <a:srgbClr val="00B050"/>
          </a:solidFill>
        </p:grpSpPr>
        <p:cxnSp>
          <p:nvCxnSpPr>
            <p:cNvPr id="59" name="Straight Connector 58"/>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974387" y="3738974"/>
            <a:ext cx="5203091" cy="1384995"/>
          </a:xfrm>
          <a:prstGeom prst="rect">
            <a:avLst/>
          </a:prstGeom>
          <a:noFill/>
        </p:spPr>
        <p:txBody>
          <a:bodyPr wrap="none" rtlCol="0">
            <a:spAutoFit/>
          </a:bodyPr>
          <a:lstStyle/>
          <a:p>
            <a:r>
              <a:rPr lang="en-US" sz="2000" b="1" dirty="0"/>
              <a:t>In the modernized NSRS these time-dependent</a:t>
            </a:r>
          </a:p>
          <a:p>
            <a:r>
              <a:rPr lang="en-US" sz="2000" b="1" dirty="0"/>
              <a:t>coordinates, estimated at the actual date when</a:t>
            </a:r>
          </a:p>
          <a:p>
            <a:r>
              <a:rPr lang="en-US" sz="2000" b="1" dirty="0"/>
              <a:t>the surveys took place, will be called </a:t>
            </a:r>
          </a:p>
          <a:p>
            <a:r>
              <a:rPr lang="en-US" sz="2200" b="1" dirty="0">
                <a:solidFill>
                  <a:srgbClr val="00B050"/>
                </a:solidFill>
              </a:rPr>
              <a:t>Final Discrete Coordinates</a:t>
            </a:r>
            <a:endParaRPr lang="en-US" sz="2200" b="1" dirty="0"/>
          </a:p>
        </p:txBody>
      </p:sp>
      <p:sp>
        <p:nvSpPr>
          <p:cNvPr id="70" name="TextBox 69"/>
          <p:cNvSpPr txBox="1"/>
          <p:nvPr/>
        </p:nvSpPr>
        <p:spPr>
          <a:xfrm>
            <a:off x="1661505" y="618123"/>
            <a:ext cx="6147837" cy="1938992"/>
          </a:xfrm>
          <a:prstGeom prst="rect">
            <a:avLst/>
          </a:prstGeom>
          <a:noFill/>
        </p:spPr>
        <p:txBody>
          <a:bodyPr wrap="none" rtlCol="0">
            <a:spAutoFit/>
          </a:bodyPr>
          <a:lstStyle/>
          <a:p>
            <a:pPr eaLnBrk="0" hangingPunct="0"/>
            <a:r>
              <a:rPr lang="en-US" sz="2000" b="1" dirty="0">
                <a:solidFill>
                  <a:prstClr val="black"/>
                </a:solidFill>
                <a:latin typeface="+mj-lt"/>
              </a:rPr>
              <a:t>All measurements have error.  Shown here are the same</a:t>
            </a:r>
          </a:p>
          <a:p>
            <a:pPr eaLnBrk="0" hangingPunct="0"/>
            <a:r>
              <a:rPr lang="en-US" sz="2000" b="1" dirty="0">
                <a:solidFill>
                  <a:prstClr val="black"/>
                </a:solidFill>
                <a:latin typeface="+mj-lt"/>
              </a:rPr>
              <a:t>Values of “h”, but with their error estimates.</a:t>
            </a:r>
          </a:p>
          <a:p>
            <a:pPr eaLnBrk="0" hangingPunct="0"/>
            <a:r>
              <a:rPr lang="en-US" sz="2000" b="1" dirty="0">
                <a:solidFill>
                  <a:prstClr val="black"/>
                </a:solidFill>
                <a:latin typeface="+mj-lt"/>
              </a:rPr>
              <a:t>	1990:  2.100 </a:t>
            </a:r>
            <a:r>
              <a:rPr lang="en-US" sz="2000" b="1" dirty="0">
                <a:solidFill>
                  <a:srgbClr val="FF0000"/>
                </a:solidFill>
                <a:latin typeface="+mj-lt"/>
              </a:rPr>
              <a:t>+/- 0.0375 (3.75 cm)</a:t>
            </a:r>
          </a:p>
          <a:p>
            <a:pPr eaLnBrk="0" hangingPunct="0"/>
            <a:r>
              <a:rPr lang="en-US" sz="2000" b="1" dirty="0">
                <a:solidFill>
                  <a:prstClr val="black"/>
                </a:solidFill>
                <a:latin typeface="+mj-lt"/>
              </a:rPr>
              <a:t>	1994:  2.110 </a:t>
            </a:r>
            <a:r>
              <a:rPr lang="en-US" sz="2000" b="1" dirty="0">
                <a:solidFill>
                  <a:srgbClr val="FF0000"/>
                </a:solidFill>
                <a:latin typeface="+mj-lt"/>
              </a:rPr>
              <a:t>+/- 0.0250 (2.50 cm)</a:t>
            </a:r>
          </a:p>
          <a:p>
            <a:pPr eaLnBrk="0" hangingPunct="0"/>
            <a:r>
              <a:rPr lang="en-US" sz="2000" b="1" dirty="0">
                <a:solidFill>
                  <a:prstClr val="black"/>
                </a:solidFill>
                <a:latin typeface="+mj-lt"/>
              </a:rPr>
              <a:t>	2002:  2.190 </a:t>
            </a:r>
            <a:r>
              <a:rPr lang="en-US" sz="2000" b="1" dirty="0">
                <a:solidFill>
                  <a:srgbClr val="FF0000"/>
                </a:solidFill>
                <a:latin typeface="+mj-lt"/>
              </a:rPr>
              <a:t>+/- 0.0200 (2.00 cm)</a:t>
            </a:r>
          </a:p>
          <a:p>
            <a:pPr eaLnBrk="0" hangingPunct="0"/>
            <a:r>
              <a:rPr lang="en-US" sz="2000" b="1" dirty="0">
                <a:solidFill>
                  <a:prstClr val="black"/>
                </a:solidFill>
                <a:latin typeface="+mj-lt"/>
              </a:rPr>
              <a:t>	2009:  2.180 </a:t>
            </a:r>
            <a:r>
              <a:rPr lang="en-US" sz="2000" b="1" dirty="0">
                <a:solidFill>
                  <a:srgbClr val="FF0000"/>
                </a:solidFill>
                <a:latin typeface="+mj-lt"/>
              </a:rPr>
              <a:t>+/- 0.0250 (2.50 cm)</a:t>
            </a:r>
          </a:p>
        </p:txBody>
      </p:sp>
      <p:sp>
        <p:nvSpPr>
          <p:cNvPr id="82" name="TextBox 81"/>
          <p:cNvSpPr txBox="1"/>
          <p:nvPr/>
        </p:nvSpPr>
        <p:spPr>
          <a:xfrm>
            <a:off x="248131" y="1238942"/>
            <a:ext cx="587020"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85" name="TextBox 84"/>
          <p:cNvSpPr txBox="1"/>
          <p:nvPr/>
        </p:nvSpPr>
        <p:spPr>
          <a:xfrm>
            <a:off x="3961897" y="6229563"/>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Tree>
    <p:extLst>
      <p:ext uri="{BB962C8B-B14F-4D97-AF65-F5344CB8AC3E}">
        <p14:creationId xmlns:p14="http://schemas.microsoft.com/office/powerpoint/2010/main" val="132738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262228" y="1460876"/>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262228" y="5739641"/>
            <a:ext cx="7662672" cy="1754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6755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48210" y="5927517"/>
            <a:ext cx="838691"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1990</a:t>
            </a:r>
            <a:endParaRPr lang="en-US" b="1" dirty="0">
              <a:solidFill>
                <a:prstClr val="black"/>
              </a:solidFill>
              <a:latin typeface="Verdana" pitchFamily="34" charset="0"/>
            </a:endParaRPr>
          </a:p>
        </p:txBody>
      </p:sp>
      <p:cxnSp>
        <p:nvCxnSpPr>
          <p:cNvPr id="44" name="Straight Connector 43"/>
          <p:cNvCxnSpPr/>
          <p:nvPr/>
        </p:nvCxnSpPr>
        <p:spPr>
          <a:xfrm>
            <a:off x="271216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36391" y="214666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27430" y="279212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18460" y="3437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09499" y="408303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18466" y="472849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09505" y="537395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0450" y="529552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50450" y="466799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50450" y="400460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50450" y="335018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50450" y="272265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50450" y="205926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110" name="Oval 109"/>
          <p:cNvSpPr/>
          <p:nvPr/>
        </p:nvSpPr>
        <p:spPr>
          <a:xfrm>
            <a:off x="1891355" y="418613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3456775" y="558125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197931" y="559754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2541" y="559193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87896" y="559787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2506" y="559226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3662" y="560855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18272" y="560295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1399" y="592190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‘95</a:t>
            </a:r>
            <a:endParaRPr lang="en-US" b="1" dirty="0">
              <a:solidFill>
                <a:prstClr val="black"/>
              </a:solidFill>
              <a:latin typeface="Verdana" pitchFamily="34" charset="0"/>
            </a:endParaRPr>
          </a:p>
        </p:txBody>
      </p:sp>
      <p:sp>
        <p:nvSpPr>
          <p:cNvPr id="96" name="TextBox 95"/>
          <p:cNvSpPr txBox="1"/>
          <p:nvPr/>
        </p:nvSpPr>
        <p:spPr>
          <a:xfrm>
            <a:off x="3128056"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‘00</a:t>
            </a:r>
            <a:endParaRPr lang="en-US" b="1" dirty="0">
              <a:solidFill>
                <a:prstClr val="black"/>
              </a:solidFill>
              <a:latin typeface="Verdana" pitchFamily="34" charset="0"/>
            </a:endParaRPr>
          </a:p>
        </p:txBody>
      </p:sp>
      <p:sp>
        <p:nvSpPr>
          <p:cNvPr id="97" name="TextBox 96"/>
          <p:cNvSpPr txBox="1"/>
          <p:nvPr/>
        </p:nvSpPr>
        <p:spPr>
          <a:xfrm>
            <a:off x="3887164" y="592190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‘05</a:t>
            </a:r>
            <a:endParaRPr lang="en-US" b="1" dirty="0">
              <a:solidFill>
                <a:prstClr val="black"/>
              </a:solidFill>
              <a:latin typeface="Verdana" pitchFamily="34" charset="0"/>
            </a:endParaRPr>
          </a:p>
        </p:txBody>
      </p:sp>
      <p:sp>
        <p:nvSpPr>
          <p:cNvPr id="98" name="TextBox 97"/>
          <p:cNvSpPr txBox="1"/>
          <p:nvPr/>
        </p:nvSpPr>
        <p:spPr>
          <a:xfrm>
            <a:off x="4613821" y="591912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‘10</a:t>
            </a:r>
            <a:endParaRPr lang="en-US" b="1" dirty="0">
              <a:solidFill>
                <a:prstClr val="black"/>
              </a:solidFill>
              <a:latin typeface="Verdana" pitchFamily="34" charset="0"/>
            </a:endParaRPr>
          </a:p>
        </p:txBody>
      </p:sp>
      <p:sp>
        <p:nvSpPr>
          <p:cNvPr id="99" name="TextBox 98"/>
          <p:cNvSpPr txBox="1"/>
          <p:nvPr/>
        </p:nvSpPr>
        <p:spPr>
          <a:xfrm>
            <a:off x="5366838"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‘15</a:t>
            </a:r>
            <a:endParaRPr lang="en-US" b="1" dirty="0">
              <a:solidFill>
                <a:prstClr val="black"/>
              </a:solidFill>
              <a:latin typeface="Verdana" pitchFamily="34" charset="0"/>
            </a:endParaRPr>
          </a:p>
        </p:txBody>
      </p:sp>
      <p:sp>
        <p:nvSpPr>
          <p:cNvPr id="100" name="TextBox 99"/>
          <p:cNvSpPr txBox="1"/>
          <p:nvPr/>
        </p:nvSpPr>
        <p:spPr>
          <a:xfrm>
            <a:off x="6125141"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‘20</a:t>
            </a:r>
            <a:endParaRPr lang="en-US" b="1" dirty="0">
              <a:solidFill>
                <a:prstClr val="black"/>
              </a:solidFill>
              <a:latin typeface="Verdana" pitchFamily="34" charset="0"/>
            </a:endParaRPr>
          </a:p>
        </p:txBody>
      </p:sp>
      <p:sp>
        <p:nvSpPr>
          <p:cNvPr id="101" name="TextBox 100"/>
          <p:cNvSpPr txBox="1"/>
          <p:nvPr/>
        </p:nvSpPr>
        <p:spPr>
          <a:xfrm>
            <a:off x="6886874"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‘25</a:t>
            </a:r>
            <a:endParaRPr lang="en-US" b="1" dirty="0">
              <a:solidFill>
                <a:prstClr val="black"/>
              </a:solidFill>
              <a:latin typeface="Verdana" pitchFamily="34" charset="0"/>
            </a:endParaRPr>
          </a:p>
        </p:txBody>
      </p:sp>
      <p:sp>
        <p:nvSpPr>
          <p:cNvPr id="102" name="TextBox 101"/>
          <p:cNvSpPr txBox="1"/>
          <p:nvPr/>
        </p:nvSpPr>
        <p:spPr>
          <a:xfrm>
            <a:off x="7603394" y="592751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‘30</a:t>
            </a:r>
            <a:endParaRPr lang="en-US" b="1" dirty="0">
              <a:solidFill>
                <a:prstClr val="black"/>
              </a:solidFill>
              <a:latin typeface="Verdana" pitchFamily="34" charset="0"/>
            </a:endParaRPr>
          </a:p>
        </p:txBody>
      </p:sp>
      <p:sp>
        <p:nvSpPr>
          <p:cNvPr id="62" name="TextBox 1"/>
          <p:cNvSpPr txBox="1">
            <a:spLocks noChangeArrowheads="1"/>
          </p:cNvSpPr>
          <p:nvPr/>
        </p:nvSpPr>
        <p:spPr bwMode="auto">
          <a:xfrm>
            <a:off x="1731364" y="1253785"/>
            <a:ext cx="6186908" cy="106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2000" dirty="0">
                <a:latin typeface="+mn-lt"/>
              </a:rPr>
              <a:t>In </a:t>
            </a:r>
            <a:r>
              <a:rPr lang="en-US" altLang="en-US" sz="2000" i="1" u="sng" dirty="0">
                <a:latin typeface="+mn-lt"/>
              </a:rPr>
              <a:t>today’s</a:t>
            </a:r>
            <a:r>
              <a:rPr lang="en-US" altLang="en-US" sz="2000" i="1" dirty="0">
                <a:latin typeface="+mn-lt"/>
              </a:rPr>
              <a:t> </a:t>
            </a:r>
            <a:r>
              <a:rPr lang="en-US" altLang="en-US" sz="2000" dirty="0">
                <a:latin typeface="+mn-lt"/>
              </a:rPr>
              <a:t>NSRS, a height is held fixed until replaced.  So plotting the height of these </a:t>
            </a:r>
            <a:r>
              <a:rPr lang="en-US" altLang="en-US" sz="2200" dirty="0">
                <a:solidFill>
                  <a:srgbClr val="00B050"/>
                </a:solidFill>
                <a:latin typeface="+mn-lt"/>
              </a:rPr>
              <a:t>Final Discrete Coordinates</a:t>
            </a:r>
            <a:r>
              <a:rPr lang="en-US" altLang="en-US" sz="2200" dirty="0">
                <a:latin typeface="+mn-lt"/>
              </a:rPr>
              <a:t> </a:t>
            </a:r>
            <a:r>
              <a:rPr lang="en-US" altLang="en-US" sz="2000" dirty="0">
                <a:latin typeface="+mn-lt"/>
              </a:rPr>
              <a:t>as seen on a datasheet over time would look like this:</a:t>
            </a:r>
          </a:p>
          <a:p>
            <a:pPr eaLnBrk="1" hangingPunct="1"/>
            <a:r>
              <a:rPr lang="en-US" altLang="en-US" dirty="0"/>
              <a:t>	</a:t>
            </a:r>
          </a:p>
        </p:txBody>
      </p:sp>
      <p:cxnSp>
        <p:nvCxnSpPr>
          <p:cNvPr id="70" name="Straight Connector 69"/>
          <p:cNvCxnSpPr/>
          <p:nvPr/>
        </p:nvCxnSpPr>
        <p:spPr>
          <a:xfrm>
            <a:off x="2043756" y="4248150"/>
            <a:ext cx="5508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613478" y="4035714"/>
            <a:ext cx="979487" cy="79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574391" y="3065141"/>
            <a:ext cx="1297930" cy="190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872321" y="3183183"/>
            <a:ext cx="2489200" cy="6350"/>
          </a:xfrm>
          <a:prstGeom prst="lin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1" name="Oval 110"/>
          <p:cNvSpPr/>
          <p:nvPr/>
        </p:nvSpPr>
        <p:spPr>
          <a:xfrm>
            <a:off x="2536011" y="397997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497205" y="3030407"/>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799854" y="3115948"/>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47" name="TextBox 46"/>
          <p:cNvSpPr txBox="1"/>
          <p:nvPr/>
        </p:nvSpPr>
        <p:spPr>
          <a:xfrm>
            <a:off x="248131" y="1238942"/>
            <a:ext cx="587020"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48" name="TextBox 47"/>
          <p:cNvSpPr txBox="1"/>
          <p:nvPr/>
        </p:nvSpPr>
        <p:spPr>
          <a:xfrm>
            <a:off x="3961897" y="6229563"/>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Tree>
    <p:extLst>
      <p:ext uri="{BB962C8B-B14F-4D97-AF65-F5344CB8AC3E}">
        <p14:creationId xmlns:p14="http://schemas.microsoft.com/office/powerpoint/2010/main" val="2003502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262228" y="1460876"/>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262228" y="5721709"/>
            <a:ext cx="7662672"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6755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48210" y="5927517"/>
            <a:ext cx="838691"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1990</a:t>
            </a:r>
            <a:endParaRPr lang="en-US" b="1" dirty="0">
              <a:solidFill>
                <a:prstClr val="black"/>
              </a:solidFill>
              <a:latin typeface="Verdana" pitchFamily="34" charset="0"/>
            </a:endParaRPr>
          </a:p>
        </p:txBody>
      </p:sp>
      <p:cxnSp>
        <p:nvCxnSpPr>
          <p:cNvPr id="44" name="Straight Connector 43"/>
          <p:cNvCxnSpPr/>
          <p:nvPr/>
        </p:nvCxnSpPr>
        <p:spPr>
          <a:xfrm>
            <a:off x="271216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36391" y="214666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27430" y="279212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18460" y="3437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09499" y="408303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18466" y="472849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09505" y="537395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0450" y="529552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50450" y="466799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50450" y="400460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50450" y="335018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50450" y="272265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50450" y="205926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110" name="Oval 109"/>
          <p:cNvSpPr/>
          <p:nvPr/>
        </p:nvSpPr>
        <p:spPr>
          <a:xfrm>
            <a:off x="1891355" y="418613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2536011" y="397997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497205" y="3030407"/>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799854" y="3115948"/>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3456775" y="558125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197931" y="559754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2541" y="559193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87896" y="559787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2506" y="559226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3662" y="560855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18272" y="560295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1399" y="592190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‘95</a:t>
            </a:r>
            <a:endParaRPr lang="en-US" b="1" dirty="0">
              <a:solidFill>
                <a:prstClr val="black"/>
              </a:solidFill>
              <a:latin typeface="Verdana" pitchFamily="34" charset="0"/>
            </a:endParaRPr>
          </a:p>
        </p:txBody>
      </p:sp>
      <p:sp>
        <p:nvSpPr>
          <p:cNvPr id="96" name="TextBox 95"/>
          <p:cNvSpPr txBox="1"/>
          <p:nvPr/>
        </p:nvSpPr>
        <p:spPr>
          <a:xfrm>
            <a:off x="3128056"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‘00</a:t>
            </a:r>
            <a:endParaRPr lang="en-US" b="1" dirty="0">
              <a:solidFill>
                <a:prstClr val="black"/>
              </a:solidFill>
              <a:latin typeface="Verdana" pitchFamily="34" charset="0"/>
            </a:endParaRPr>
          </a:p>
        </p:txBody>
      </p:sp>
      <p:sp>
        <p:nvSpPr>
          <p:cNvPr id="97" name="TextBox 96"/>
          <p:cNvSpPr txBox="1"/>
          <p:nvPr/>
        </p:nvSpPr>
        <p:spPr>
          <a:xfrm>
            <a:off x="3887164" y="592190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‘05</a:t>
            </a:r>
            <a:endParaRPr lang="en-US" b="1" dirty="0">
              <a:solidFill>
                <a:prstClr val="black"/>
              </a:solidFill>
              <a:latin typeface="Verdana" pitchFamily="34" charset="0"/>
            </a:endParaRPr>
          </a:p>
        </p:txBody>
      </p:sp>
      <p:sp>
        <p:nvSpPr>
          <p:cNvPr id="98" name="TextBox 97"/>
          <p:cNvSpPr txBox="1"/>
          <p:nvPr/>
        </p:nvSpPr>
        <p:spPr>
          <a:xfrm>
            <a:off x="4613821" y="591912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‘10</a:t>
            </a:r>
            <a:endParaRPr lang="en-US" b="1" dirty="0">
              <a:solidFill>
                <a:prstClr val="black"/>
              </a:solidFill>
              <a:latin typeface="Verdana" pitchFamily="34" charset="0"/>
            </a:endParaRPr>
          </a:p>
        </p:txBody>
      </p:sp>
      <p:sp>
        <p:nvSpPr>
          <p:cNvPr id="99" name="TextBox 98"/>
          <p:cNvSpPr txBox="1"/>
          <p:nvPr/>
        </p:nvSpPr>
        <p:spPr>
          <a:xfrm>
            <a:off x="5366838"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‘15</a:t>
            </a:r>
            <a:endParaRPr lang="en-US" b="1" dirty="0">
              <a:solidFill>
                <a:prstClr val="black"/>
              </a:solidFill>
              <a:latin typeface="Verdana" pitchFamily="34" charset="0"/>
            </a:endParaRPr>
          </a:p>
        </p:txBody>
      </p:sp>
      <p:sp>
        <p:nvSpPr>
          <p:cNvPr id="100" name="TextBox 99"/>
          <p:cNvSpPr txBox="1"/>
          <p:nvPr/>
        </p:nvSpPr>
        <p:spPr>
          <a:xfrm>
            <a:off x="6125141"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‘20</a:t>
            </a:r>
            <a:endParaRPr lang="en-US" b="1" dirty="0">
              <a:solidFill>
                <a:prstClr val="black"/>
              </a:solidFill>
              <a:latin typeface="Verdana" pitchFamily="34" charset="0"/>
            </a:endParaRPr>
          </a:p>
        </p:txBody>
      </p:sp>
      <p:sp>
        <p:nvSpPr>
          <p:cNvPr id="101" name="TextBox 100"/>
          <p:cNvSpPr txBox="1"/>
          <p:nvPr/>
        </p:nvSpPr>
        <p:spPr>
          <a:xfrm>
            <a:off x="6886874"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‘25</a:t>
            </a:r>
            <a:endParaRPr lang="en-US" b="1" dirty="0">
              <a:solidFill>
                <a:prstClr val="black"/>
              </a:solidFill>
              <a:latin typeface="Verdana" pitchFamily="34" charset="0"/>
            </a:endParaRPr>
          </a:p>
        </p:txBody>
      </p:sp>
      <p:sp>
        <p:nvSpPr>
          <p:cNvPr id="102" name="TextBox 101"/>
          <p:cNvSpPr txBox="1"/>
          <p:nvPr/>
        </p:nvSpPr>
        <p:spPr>
          <a:xfrm>
            <a:off x="7603394" y="592751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‘30</a:t>
            </a:r>
            <a:endParaRPr lang="en-US" b="1" dirty="0">
              <a:solidFill>
                <a:prstClr val="black"/>
              </a:solidFill>
              <a:latin typeface="Verdana" pitchFamily="34" charset="0"/>
            </a:endParaRPr>
          </a:p>
        </p:txBody>
      </p:sp>
      <p:grpSp>
        <p:nvGrpSpPr>
          <p:cNvPr id="46" name="Group 45"/>
          <p:cNvGrpSpPr/>
          <p:nvPr/>
        </p:nvGrpSpPr>
        <p:grpSpPr>
          <a:xfrm>
            <a:off x="2489389" y="3743683"/>
            <a:ext cx="251010" cy="645458"/>
            <a:chOff x="2492188" y="1990165"/>
            <a:chExt cx="349623" cy="1004048"/>
          </a:xfrm>
          <a:solidFill>
            <a:srgbClr val="00B050"/>
          </a:solidFill>
        </p:grpSpPr>
        <p:cxnSp>
          <p:nvCxnSpPr>
            <p:cNvPr id="47" name="Straight Connector 46"/>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750549" y="2878384"/>
            <a:ext cx="251010" cy="609599"/>
            <a:chOff x="2492188" y="1990165"/>
            <a:chExt cx="349623" cy="1004048"/>
          </a:xfrm>
          <a:solidFill>
            <a:srgbClr val="00B050"/>
          </a:solidFill>
        </p:grpSpPr>
        <p:cxnSp>
          <p:nvCxnSpPr>
            <p:cNvPr id="51" name="Straight Connector 50"/>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854553" y="3761609"/>
            <a:ext cx="251010" cy="959223"/>
            <a:chOff x="2492188" y="1990165"/>
            <a:chExt cx="349623" cy="1004048"/>
          </a:xfrm>
          <a:solidFill>
            <a:srgbClr val="00B050"/>
          </a:solidFill>
        </p:grpSpPr>
        <p:cxnSp>
          <p:nvCxnSpPr>
            <p:cNvPr id="55" name="Straight Connector 54"/>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456425" y="2844395"/>
            <a:ext cx="251010" cy="510992"/>
            <a:chOff x="2492188" y="1990165"/>
            <a:chExt cx="349623" cy="1004048"/>
          </a:xfrm>
          <a:solidFill>
            <a:srgbClr val="00B050"/>
          </a:solidFill>
        </p:grpSpPr>
        <p:cxnSp>
          <p:nvCxnSpPr>
            <p:cNvPr id="59" name="Straight Connector 58"/>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1506815" y="745402"/>
            <a:ext cx="6177460" cy="707886"/>
          </a:xfrm>
          <a:prstGeom prst="rect">
            <a:avLst/>
          </a:prstGeom>
          <a:noFill/>
        </p:spPr>
        <p:txBody>
          <a:bodyPr wrap="none" rtlCol="0">
            <a:spAutoFit/>
          </a:bodyPr>
          <a:lstStyle/>
          <a:p>
            <a:r>
              <a:rPr lang="en-US" sz="2000" b="1" dirty="0"/>
              <a:t>In the </a:t>
            </a:r>
            <a:r>
              <a:rPr lang="en-US" sz="2000" b="1" i="1" dirty="0"/>
              <a:t>modernized</a:t>
            </a:r>
            <a:r>
              <a:rPr lang="en-US" sz="2000" b="1" dirty="0"/>
              <a:t> NSRS we will also have an estimate of</a:t>
            </a:r>
          </a:p>
          <a:p>
            <a:r>
              <a:rPr lang="en-US" sz="2000" b="1" dirty="0"/>
              <a:t>crustal motion from </a:t>
            </a:r>
            <a:r>
              <a:rPr lang="en-US" sz="2000" b="1" dirty="0">
                <a:solidFill>
                  <a:srgbClr val="FF0000"/>
                </a:solidFill>
              </a:rPr>
              <a:t>IFVM2022</a:t>
            </a:r>
          </a:p>
        </p:txBody>
      </p:sp>
      <p:sp>
        <p:nvSpPr>
          <p:cNvPr id="4" name="Freeform 3"/>
          <p:cNvSpPr/>
          <p:nvPr/>
        </p:nvSpPr>
        <p:spPr>
          <a:xfrm>
            <a:off x="1321547" y="2898815"/>
            <a:ext cx="4356847" cy="1699709"/>
          </a:xfrm>
          <a:custGeom>
            <a:avLst/>
            <a:gdLst>
              <a:gd name="connsiteX0" fmla="*/ 0 w 6981713"/>
              <a:gd name="connsiteY0" fmla="*/ 2796989 h 2796989"/>
              <a:gd name="connsiteX1" fmla="*/ 666974 w 6981713"/>
              <a:gd name="connsiteY1" fmla="*/ 2710927 h 2796989"/>
              <a:gd name="connsiteX2" fmla="*/ 1968649 w 6981713"/>
              <a:gd name="connsiteY2" fmla="*/ 2323652 h 2796989"/>
              <a:gd name="connsiteX3" fmla="*/ 2452744 w 6981713"/>
              <a:gd name="connsiteY3" fmla="*/ 2140772 h 2796989"/>
              <a:gd name="connsiteX4" fmla="*/ 3431689 w 6981713"/>
              <a:gd name="connsiteY4" fmla="*/ 1635163 h 2796989"/>
              <a:gd name="connsiteX5" fmla="*/ 4120179 w 6981713"/>
              <a:gd name="connsiteY5" fmla="*/ 1204857 h 2796989"/>
              <a:gd name="connsiteX6" fmla="*/ 4356847 w 6981713"/>
              <a:gd name="connsiteY6" fmla="*/ 1097280 h 2796989"/>
              <a:gd name="connsiteX7" fmla="*/ 4959275 w 6981713"/>
              <a:gd name="connsiteY7" fmla="*/ 699247 h 2796989"/>
              <a:gd name="connsiteX8" fmla="*/ 5529431 w 6981713"/>
              <a:gd name="connsiteY8" fmla="*/ 419549 h 2796989"/>
              <a:gd name="connsiteX9" fmla="*/ 6099586 w 6981713"/>
              <a:gd name="connsiteY9" fmla="*/ 182880 h 2796989"/>
              <a:gd name="connsiteX10" fmla="*/ 6691257 w 6981713"/>
              <a:gd name="connsiteY10" fmla="*/ 53789 h 2796989"/>
              <a:gd name="connsiteX11" fmla="*/ 6981713 w 6981713"/>
              <a:gd name="connsiteY11" fmla="*/ 0 h 2796989"/>
              <a:gd name="connsiteX0" fmla="*/ 0 w 6691257"/>
              <a:gd name="connsiteY0" fmla="*/ 2743200 h 2743200"/>
              <a:gd name="connsiteX1" fmla="*/ 666974 w 6691257"/>
              <a:gd name="connsiteY1" fmla="*/ 2657138 h 2743200"/>
              <a:gd name="connsiteX2" fmla="*/ 1968649 w 6691257"/>
              <a:gd name="connsiteY2" fmla="*/ 2269863 h 2743200"/>
              <a:gd name="connsiteX3" fmla="*/ 2452744 w 6691257"/>
              <a:gd name="connsiteY3" fmla="*/ 2086983 h 2743200"/>
              <a:gd name="connsiteX4" fmla="*/ 3431689 w 6691257"/>
              <a:gd name="connsiteY4" fmla="*/ 1581374 h 2743200"/>
              <a:gd name="connsiteX5" fmla="*/ 4120179 w 6691257"/>
              <a:gd name="connsiteY5" fmla="*/ 1151068 h 2743200"/>
              <a:gd name="connsiteX6" fmla="*/ 4356847 w 6691257"/>
              <a:gd name="connsiteY6" fmla="*/ 1043491 h 2743200"/>
              <a:gd name="connsiteX7" fmla="*/ 4959275 w 6691257"/>
              <a:gd name="connsiteY7" fmla="*/ 645458 h 2743200"/>
              <a:gd name="connsiteX8" fmla="*/ 5529431 w 6691257"/>
              <a:gd name="connsiteY8" fmla="*/ 365760 h 2743200"/>
              <a:gd name="connsiteX9" fmla="*/ 6099586 w 6691257"/>
              <a:gd name="connsiteY9" fmla="*/ 129091 h 2743200"/>
              <a:gd name="connsiteX10" fmla="*/ 6691257 w 6691257"/>
              <a:gd name="connsiteY10" fmla="*/ 0 h 2743200"/>
              <a:gd name="connsiteX0" fmla="*/ 0 w 6099586"/>
              <a:gd name="connsiteY0" fmla="*/ 2614109 h 2614109"/>
              <a:gd name="connsiteX1" fmla="*/ 666974 w 6099586"/>
              <a:gd name="connsiteY1" fmla="*/ 2528047 h 2614109"/>
              <a:gd name="connsiteX2" fmla="*/ 1968649 w 6099586"/>
              <a:gd name="connsiteY2" fmla="*/ 2140772 h 2614109"/>
              <a:gd name="connsiteX3" fmla="*/ 2452744 w 6099586"/>
              <a:gd name="connsiteY3" fmla="*/ 1957892 h 2614109"/>
              <a:gd name="connsiteX4" fmla="*/ 3431689 w 6099586"/>
              <a:gd name="connsiteY4" fmla="*/ 1452283 h 2614109"/>
              <a:gd name="connsiteX5" fmla="*/ 4120179 w 6099586"/>
              <a:gd name="connsiteY5" fmla="*/ 1021977 h 2614109"/>
              <a:gd name="connsiteX6" fmla="*/ 4356847 w 6099586"/>
              <a:gd name="connsiteY6" fmla="*/ 914400 h 2614109"/>
              <a:gd name="connsiteX7" fmla="*/ 4959275 w 6099586"/>
              <a:gd name="connsiteY7" fmla="*/ 516367 h 2614109"/>
              <a:gd name="connsiteX8" fmla="*/ 5529431 w 6099586"/>
              <a:gd name="connsiteY8" fmla="*/ 236669 h 2614109"/>
              <a:gd name="connsiteX9" fmla="*/ 6099586 w 6099586"/>
              <a:gd name="connsiteY9" fmla="*/ 0 h 2614109"/>
              <a:gd name="connsiteX0" fmla="*/ 0 w 5529431"/>
              <a:gd name="connsiteY0" fmla="*/ 2377440 h 2377440"/>
              <a:gd name="connsiteX1" fmla="*/ 666974 w 5529431"/>
              <a:gd name="connsiteY1" fmla="*/ 2291378 h 2377440"/>
              <a:gd name="connsiteX2" fmla="*/ 1968649 w 5529431"/>
              <a:gd name="connsiteY2" fmla="*/ 1904103 h 2377440"/>
              <a:gd name="connsiteX3" fmla="*/ 2452744 w 5529431"/>
              <a:gd name="connsiteY3" fmla="*/ 1721223 h 2377440"/>
              <a:gd name="connsiteX4" fmla="*/ 3431689 w 5529431"/>
              <a:gd name="connsiteY4" fmla="*/ 1215614 h 2377440"/>
              <a:gd name="connsiteX5" fmla="*/ 4120179 w 5529431"/>
              <a:gd name="connsiteY5" fmla="*/ 785308 h 2377440"/>
              <a:gd name="connsiteX6" fmla="*/ 4356847 w 5529431"/>
              <a:gd name="connsiteY6" fmla="*/ 677731 h 2377440"/>
              <a:gd name="connsiteX7" fmla="*/ 4959275 w 5529431"/>
              <a:gd name="connsiteY7" fmla="*/ 279698 h 2377440"/>
              <a:gd name="connsiteX8" fmla="*/ 5529431 w 5529431"/>
              <a:gd name="connsiteY8" fmla="*/ 0 h 2377440"/>
              <a:gd name="connsiteX0" fmla="*/ 0 w 4959275"/>
              <a:gd name="connsiteY0" fmla="*/ 2097742 h 2097742"/>
              <a:gd name="connsiteX1" fmla="*/ 666974 w 4959275"/>
              <a:gd name="connsiteY1" fmla="*/ 2011680 h 2097742"/>
              <a:gd name="connsiteX2" fmla="*/ 1968649 w 4959275"/>
              <a:gd name="connsiteY2" fmla="*/ 1624405 h 2097742"/>
              <a:gd name="connsiteX3" fmla="*/ 2452744 w 4959275"/>
              <a:gd name="connsiteY3" fmla="*/ 1441525 h 2097742"/>
              <a:gd name="connsiteX4" fmla="*/ 3431689 w 4959275"/>
              <a:gd name="connsiteY4" fmla="*/ 935916 h 2097742"/>
              <a:gd name="connsiteX5" fmla="*/ 4120179 w 4959275"/>
              <a:gd name="connsiteY5" fmla="*/ 505610 h 2097742"/>
              <a:gd name="connsiteX6" fmla="*/ 4356847 w 4959275"/>
              <a:gd name="connsiteY6" fmla="*/ 398033 h 2097742"/>
              <a:gd name="connsiteX7" fmla="*/ 4959275 w 4959275"/>
              <a:gd name="connsiteY7" fmla="*/ 0 h 2097742"/>
              <a:gd name="connsiteX0" fmla="*/ 0 w 4356847"/>
              <a:gd name="connsiteY0" fmla="*/ 1699709 h 1699709"/>
              <a:gd name="connsiteX1" fmla="*/ 666974 w 4356847"/>
              <a:gd name="connsiteY1" fmla="*/ 1613647 h 1699709"/>
              <a:gd name="connsiteX2" fmla="*/ 1968649 w 4356847"/>
              <a:gd name="connsiteY2" fmla="*/ 1226372 h 1699709"/>
              <a:gd name="connsiteX3" fmla="*/ 2452744 w 4356847"/>
              <a:gd name="connsiteY3" fmla="*/ 1043492 h 1699709"/>
              <a:gd name="connsiteX4" fmla="*/ 3431689 w 4356847"/>
              <a:gd name="connsiteY4" fmla="*/ 537883 h 1699709"/>
              <a:gd name="connsiteX5" fmla="*/ 4120179 w 4356847"/>
              <a:gd name="connsiteY5" fmla="*/ 107577 h 1699709"/>
              <a:gd name="connsiteX6" fmla="*/ 4356847 w 4356847"/>
              <a:gd name="connsiteY6" fmla="*/ 0 h 169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6847" h="1699709">
                <a:moveTo>
                  <a:pt x="0" y="1699709"/>
                </a:moveTo>
                <a:cubicBezTo>
                  <a:pt x="169433" y="1696122"/>
                  <a:pt x="338866" y="1692536"/>
                  <a:pt x="666974" y="1613647"/>
                </a:cubicBezTo>
                <a:cubicBezTo>
                  <a:pt x="995082" y="1534757"/>
                  <a:pt x="1671021" y="1321398"/>
                  <a:pt x="1968649" y="1226372"/>
                </a:cubicBezTo>
                <a:cubicBezTo>
                  <a:pt x="2266277" y="1131346"/>
                  <a:pt x="2208904" y="1158240"/>
                  <a:pt x="2452744" y="1043492"/>
                </a:cubicBezTo>
                <a:cubicBezTo>
                  <a:pt x="2696584" y="928744"/>
                  <a:pt x="3153783" y="693869"/>
                  <a:pt x="3431689" y="537883"/>
                </a:cubicBezTo>
                <a:cubicBezTo>
                  <a:pt x="3709595" y="381897"/>
                  <a:pt x="3965986" y="197224"/>
                  <a:pt x="4120179" y="107577"/>
                </a:cubicBezTo>
                <a:cubicBezTo>
                  <a:pt x="4274372" y="17930"/>
                  <a:pt x="4216998" y="84268"/>
                  <a:pt x="4356847" y="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613821" y="4156743"/>
            <a:ext cx="4643898" cy="1077218"/>
          </a:xfrm>
          <a:prstGeom prst="rect">
            <a:avLst/>
          </a:prstGeom>
          <a:noFill/>
        </p:spPr>
        <p:txBody>
          <a:bodyPr wrap="square" rtlCol="0">
            <a:spAutoFit/>
          </a:bodyPr>
          <a:lstStyle/>
          <a:p>
            <a:r>
              <a:rPr lang="en-US" sz="2000" b="1" dirty="0"/>
              <a:t>Combining </a:t>
            </a:r>
            <a:r>
              <a:rPr lang="en-US" sz="2200" b="1" dirty="0">
                <a:solidFill>
                  <a:srgbClr val="00B050"/>
                </a:solidFill>
              </a:rPr>
              <a:t>Final Discrete Coordinates </a:t>
            </a:r>
          </a:p>
          <a:p>
            <a:r>
              <a:rPr lang="en-US" sz="2000" b="1" dirty="0"/>
              <a:t>with IFVM2022 allows NGS to </a:t>
            </a:r>
            <a:r>
              <a:rPr lang="en-US" sz="2000" b="1" i="1" dirty="0"/>
              <a:t>estimate</a:t>
            </a:r>
            <a:r>
              <a:rPr lang="en-US" sz="2000" b="1" dirty="0"/>
              <a:t> </a:t>
            </a:r>
            <a:r>
              <a:rPr lang="en-US" sz="2200" b="1" dirty="0">
                <a:solidFill>
                  <a:srgbClr val="FF0000"/>
                </a:solidFill>
              </a:rPr>
              <a:t>Reference Epoch Coordinates</a:t>
            </a:r>
          </a:p>
        </p:txBody>
      </p:sp>
      <p:sp>
        <p:nvSpPr>
          <p:cNvPr id="70" name="Oval 69"/>
          <p:cNvSpPr/>
          <p:nvPr/>
        </p:nvSpPr>
        <p:spPr>
          <a:xfrm>
            <a:off x="6359928" y="238645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7064294" y="205930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81" name="Oval 80"/>
          <p:cNvSpPr/>
          <p:nvPr/>
        </p:nvSpPr>
        <p:spPr>
          <a:xfrm>
            <a:off x="7821504" y="181611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2" name="Freeform 1"/>
          <p:cNvSpPr/>
          <p:nvPr/>
        </p:nvSpPr>
        <p:spPr>
          <a:xfrm>
            <a:off x="915377" y="736113"/>
            <a:ext cx="7596554" cy="3669323"/>
          </a:xfrm>
          <a:custGeom>
            <a:avLst/>
            <a:gdLst>
              <a:gd name="connsiteX0" fmla="*/ 0 w 7596554"/>
              <a:gd name="connsiteY0" fmla="*/ 3669323 h 3669323"/>
              <a:gd name="connsiteX1" fmla="*/ 644769 w 7596554"/>
              <a:gd name="connsiteY1" fmla="*/ 3622430 h 3669323"/>
              <a:gd name="connsiteX2" fmla="*/ 1336431 w 7596554"/>
              <a:gd name="connsiteY2" fmla="*/ 3446584 h 3669323"/>
              <a:gd name="connsiteX3" fmla="*/ 1922585 w 7596554"/>
              <a:gd name="connsiteY3" fmla="*/ 3235569 h 3669323"/>
              <a:gd name="connsiteX4" fmla="*/ 2743200 w 7596554"/>
              <a:gd name="connsiteY4" fmla="*/ 2930769 h 3669323"/>
              <a:gd name="connsiteX5" fmla="*/ 3305908 w 7596554"/>
              <a:gd name="connsiteY5" fmla="*/ 2684584 h 3669323"/>
              <a:gd name="connsiteX6" fmla="*/ 3868615 w 7596554"/>
              <a:gd name="connsiteY6" fmla="*/ 2344615 h 3669323"/>
              <a:gd name="connsiteX7" fmla="*/ 4196861 w 7596554"/>
              <a:gd name="connsiteY7" fmla="*/ 2157046 h 3669323"/>
              <a:gd name="connsiteX8" fmla="*/ 4560277 w 7596554"/>
              <a:gd name="connsiteY8" fmla="*/ 2004646 h 3669323"/>
              <a:gd name="connsiteX9" fmla="*/ 4712677 w 7596554"/>
              <a:gd name="connsiteY9" fmla="*/ 1910861 h 3669323"/>
              <a:gd name="connsiteX10" fmla="*/ 5615354 w 7596554"/>
              <a:gd name="connsiteY10" fmla="*/ 1184030 h 3669323"/>
              <a:gd name="connsiteX11" fmla="*/ 6283569 w 7596554"/>
              <a:gd name="connsiteY11" fmla="*/ 762000 h 3669323"/>
              <a:gd name="connsiteX12" fmla="*/ 7092461 w 7596554"/>
              <a:gd name="connsiteY12" fmla="*/ 269630 h 3669323"/>
              <a:gd name="connsiteX13" fmla="*/ 7596554 w 7596554"/>
              <a:gd name="connsiteY13" fmla="*/ 0 h 36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96554" h="3669323">
                <a:moveTo>
                  <a:pt x="0" y="3669323"/>
                </a:moveTo>
                <a:cubicBezTo>
                  <a:pt x="211015" y="3664438"/>
                  <a:pt x="422031" y="3659553"/>
                  <a:pt x="644769" y="3622430"/>
                </a:cubicBezTo>
                <a:cubicBezTo>
                  <a:pt x="867507" y="3585307"/>
                  <a:pt x="1123462" y="3511061"/>
                  <a:pt x="1336431" y="3446584"/>
                </a:cubicBezTo>
                <a:cubicBezTo>
                  <a:pt x="1549400" y="3382107"/>
                  <a:pt x="1922585" y="3235569"/>
                  <a:pt x="1922585" y="3235569"/>
                </a:cubicBezTo>
                <a:cubicBezTo>
                  <a:pt x="2157046" y="3149600"/>
                  <a:pt x="2512646" y="3022600"/>
                  <a:pt x="2743200" y="2930769"/>
                </a:cubicBezTo>
                <a:cubicBezTo>
                  <a:pt x="2973754" y="2838938"/>
                  <a:pt x="3118339" y="2782276"/>
                  <a:pt x="3305908" y="2684584"/>
                </a:cubicBezTo>
                <a:cubicBezTo>
                  <a:pt x="3493477" y="2586892"/>
                  <a:pt x="3720123" y="2432538"/>
                  <a:pt x="3868615" y="2344615"/>
                </a:cubicBezTo>
                <a:cubicBezTo>
                  <a:pt x="4017107" y="2256692"/>
                  <a:pt x="4081584" y="2213707"/>
                  <a:pt x="4196861" y="2157046"/>
                </a:cubicBezTo>
                <a:cubicBezTo>
                  <a:pt x="4312138" y="2100385"/>
                  <a:pt x="4474308" y="2045677"/>
                  <a:pt x="4560277" y="2004646"/>
                </a:cubicBezTo>
                <a:cubicBezTo>
                  <a:pt x="4646246" y="1963615"/>
                  <a:pt x="4536831" y="2047630"/>
                  <a:pt x="4712677" y="1910861"/>
                </a:cubicBezTo>
                <a:cubicBezTo>
                  <a:pt x="4888523" y="1774092"/>
                  <a:pt x="5353539" y="1375507"/>
                  <a:pt x="5615354" y="1184030"/>
                </a:cubicBezTo>
                <a:cubicBezTo>
                  <a:pt x="5877169" y="992553"/>
                  <a:pt x="6037385" y="914400"/>
                  <a:pt x="6283569" y="762000"/>
                </a:cubicBezTo>
                <a:cubicBezTo>
                  <a:pt x="6529754" y="609600"/>
                  <a:pt x="6873630" y="396630"/>
                  <a:pt x="7092461" y="269630"/>
                </a:cubicBezTo>
                <a:cubicBezTo>
                  <a:pt x="7311292" y="142630"/>
                  <a:pt x="7453923" y="71315"/>
                  <a:pt x="7596554" y="0"/>
                </a:cubicBezTo>
              </a:path>
            </a:pathLst>
          </a:custGeom>
          <a:noFill/>
          <a:ln>
            <a:solidFill>
              <a:srgbClr val="FF0000"/>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1442916" y="2541465"/>
            <a:ext cx="7760677" cy="2321170"/>
          </a:xfrm>
          <a:custGeom>
            <a:avLst/>
            <a:gdLst>
              <a:gd name="connsiteX0" fmla="*/ 0 w 7760677"/>
              <a:gd name="connsiteY0" fmla="*/ 2321170 h 2321170"/>
              <a:gd name="connsiteX1" fmla="*/ 679939 w 7760677"/>
              <a:gd name="connsiteY1" fmla="*/ 2215662 h 2321170"/>
              <a:gd name="connsiteX2" fmla="*/ 1336431 w 7760677"/>
              <a:gd name="connsiteY2" fmla="*/ 2028093 h 2321170"/>
              <a:gd name="connsiteX3" fmla="*/ 2074985 w 7760677"/>
              <a:gd name="connsiteY3" fmla="*/ 1770185 h 2321170"/>
              <a:gd name="connsiteX4" fmla="*/ 2661139 w 7760677"/>
              <a:gd name="connsiteY4" fmla="*/ 1535723 h 2321170"/>
              <a:gd name="connsiteX5" fmla="*/ 3341077 w 7760677"/>
              <a:gd name="connsiteY5" fmla="*/ 1172308 h 2321170"/>
              <a:gd name="connsiteX6" fmla="*/ 3962400 w 7760677"/>
              <a:gd name="connsiteY6" fmla="*/ 785447 h 2321170"/>
              <a:gd name="connsiteX7" fmla="*/ 4314093 w 7760677"/>
              <a:gd name="connsiteY7" fmla="*/ 574431 h 2321170"/>
              <a:gd name="connsiteX8" fmla="*/ 4818185 w 7760677"/>
              <a:gd name="connsiteY8" fmla="*/ 445477 h 2321170"/>
              <a:gd name="connsiteX9" fmla="*/ 5791200 w 7760677"/>
              <a:gd name="connsiteY9" fmla="*/ 257908 h 2321170"/>
              <a:gd name="connsiteX10" fmla="*/ 6541477 w 7760677"/>
              <a:gd name="connsiteY10" fmla="*/ 128954 h 2321170"/>
              <a:gd name="connsiteX11" fmla="*/ 7760677 w 7760677"/>
              <a:gd name="connsiteY11" fmla="*/ 0 h 232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60677" h="2321170">
                <a:moveTo>
                  <a:pt x="0" y="2321170"/>
                </a:moveTo>
                <a:cubicBezTo>
                  <a:pt x="228600" y="2292839"/>
                  <a:pt x="457201" y="2264508"/>
                  <a:pt x="679939" y="2215662"/>
                </a:cubicBezTo>
                <a:cubicBezTo>
                  <a:pt x="902678" y="2166816"/>
                  <a:pt x="1103923" y="2102339"/>
                  <a:pt x="1336431" y="2028093"/>
                </a:cubicBezTo>
                <a:cubicBezTo>
                  <a:pt x="1568939" y="1953847"/>
                  <a:pt x="1854200" y="1852247"/>
                  <a:pt x="2074985" y="1770185"/>
                </a:cubicBezTo>
                <a:cubicBezTo>
                  <a:pt x="2295770" y="1688123"/>
                  <a:pt x="2450124" y="1635369"/>
                  <a:pt x="2661139" y="1535723"/>
                </a:cubicBezTo>
                <a:cubicBezTo>
                  <a:pt x="2872154" y="1436077"/>
                  <a:pt x="3124200" y="1297354"/>
                  <a:pt x="3341077" y="1172308"/>
                </a:cubicBezTo>
                <a:cubicBezTo>
                  <a:pt x="3557954" y="1047262"/>
                  <a:pt x="3800231" y="885093"/>
                  <a:pt x="3962400" y="785447"/>
                </a:cubicBezTo>
                <a:cubicBezTo>
                  <a:pt x="4124569" y="685801"/>
                  <a:pt x="4171462" y="631093"/>
                  <a:pt x="4314093" y="574431"/>
                </a:cubicBezTo>
                <a:cubicBezTo>
                  <a:pt x="4456724" y="517769"/>
                  <a:pt x="4572001" y="498231"/>
                  <a:pt x="4818185" y="445477"/>
                </a:cubicBezTo>
                <a:cubicBezTo>
                  <a:pt x="5064369" y="392723"/>
                  <a:pt x="5503985" y="310662"/>
                  <a:pt x="5791200" y="257908"/>
                </a:cubicBezTo>
                <a:cubicBezTo>
                  <a:pt x="6078415" y="205154"/>
                  <a:pt x="6213231" y="171939"/>
                  <a:pt x="6541477" y="128954"/>
                </a:cubicBezTo>
                <a:cubicBezTo>
                  <a:pt x="6869723" y="85969"/>
                  <a:pt x="7315200" y="42984"/>
                  <a:pt x="7760677" y="0"/>
                </a:cubicBezTo>
              </a:path>
            </a:pathLst>
          </a:custGeom>
          <a:noFill/>
          <a:ln>
            <a:solidFill>
              <a:srgbClr val="FF0000"/>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p:cNvSpPr txBox="1"/>
          <p:nvPr/>
        </p:nvSpPr>
        <p:spPr>
          <a:xfrm>
            <a:off x="248131" y="1238942"/>
            <a:ext cx="587020"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92" name="TextBox 91"/>
          <p:cNvSpPr txBox="1"/>
          <p:nvPr/>
        </p:nvSpPr>
        <p:spPr>
          <a:xfrm>
            <a:off x="3961897" y="6229563"/>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Tree>
    <p:extLst>
      <p:ext uri="{BB962C8B-B14F-4D97-AF65-F5344CB8AC3E}">
        <p14:creationId xmlns:p14="http://schemas.microsoft.com/office/powerpoint/2010/main" val="34049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300"/>
                                  </p:stCondLst>
                                  <p:childTnLst>
                                    <p:set>
                                      <p:cBhvr>
                                        <p:cTn id="18" dur="1" fill="hold">
                                          <p:stCondLst>
                                            <p:cond delay="0"/>
                                          </p:stCondLst>
                                        </p:cTn>
                                        <p:tgtEl>
                                          <p:spTgt spid="72"/>
                                        </p:tgtEl>
                                        <p:attrNameLst>
                                          <p:attrName>style.visibility</p:attrName>
                                        </p:attrNameLst>
                                      </p:cBhvr>
                                      <p:to>
                                        <p:strVal val="visible"/>
                                      </p:to>
                                    </p:set>
                                  </p:childTnLst>
                                </p:cTn>
                              </p:par>
                            </p:childTnLst>
                          </p:cTn>
                        </p:par>
                        <p:par>
                          <p:cTn id="19" fill="hold">
                            <p:stCondLst>
                              <p:cond delay="300"/>
                            </p:stCondLst>
                            <p:childTnLst>
                              <p:par>
                                <p:cTn id="20" presetID="1" presetClass="entr" presetSubtype="0" fill="hold" grpId="0" nodeType="afterEffect">
                                  <p:stCondLst>
                                    <p:cond delay="300"/>
                                  </p:stCondLst>
                                  <p:childTnLst>
                                    <p:set>
                                      <p:cBhvr>
                                        <p:cTn id="21"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0" grpId="0" animBg="1"/>
      <p:bldP spid="72" grpId="0" animBg="1"/>
      <p:bldP spid="81"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262228" y="1460876"/>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262228" y="5721709"/>
            <a:ext cx="7662672"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6755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48210" y="5927517"/>
            <a:ext cx="838691"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1990</a:t>
            </a:r>
            <a:endParaRPr lang="en-US" b="1" dirty="0">
              <a:solidFill>
                <a:prstClr val="black"/>
              </a:solidFill>
              <a:latin typeface="Verdana" pitchFamily="34" charset="0"/>
            </a:endParaRPr>
          </a:p>
        </p:txBody>
      </p:sp>
      <p:cxnSp>
        <p:nvCxnSpPr>
          <p:cNvPr id="44" name="Straight Connector 43"/>
          <p:cNvCxnSpPr/>
          <p:nvPr/>
        </p:nvCxnSpPr>
        <p:spPr>
          <a:xfrm>
            <a:off x="271216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36391" y="214666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27430" y="279212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18460" y="3437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09499" y="408303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18466" y="472849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09505" y="537395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0450" y="529552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50450" y="466799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50450" y="400460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50450" y="335018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50450" y="272265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50450" y="205926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110" name="Oval 109"/>
          <p:cNvSpPr/>
          <p:nvPr/>
        </p:nvSpPr>
        <p:spPr>
          <a:xfrm>
            <a:off x="1891355" y="418613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2536011" y="397997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497205" y="3030407"/>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799854" y="3115948"/>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3456775" y="558125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197931" y="559754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2541" y="559193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87896" y="559787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2506" y="559226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3662" y="560855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18272" y="560295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1399" y="592190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‘95</a:t>
            </a:r>
            <a:endParaRPr lang="en-US" b="1" dirty="0">
              <a:solidFill>
                <a:prstClr val="black"/>
              </a:solidFill>
              <a:latin typeface="Verdana" pitchFamily="34" charset="0"/>
            </a:endParaRPr>
          </a:p>
        </p:txBody>
      </p:sp>
      <p:sp>
        <p:nvSpPr>
          <p:cNvPr id="96" name="TextBox 95"/>
          <p:cNvSpPr txBox="1"/>
          <p:nvPr/>
        </p:nvSpPr>
        <p:spPr>
          <a:xfrm>
            <a:off x="3128056"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‘00</a:t>
            </a:r>
            <a:endParaRPr lang="en-US" b="1" dirty="0">
              <a:solidFill>
                <a:prstClr val="black"/>
              </a:solidFill>
              <a:latin typeface="Verdana" pitchFamily="34" charset="0"/>
            </a:endParaRPr>
          </a:p>
        </p:txBody>
      </p:sp>
      <p:sp>
        <p:nvSpPr>
          <p:cNvPr id="97" name="TextBox 96"/>
          <p:cNvSpPr txBox="1"/>
          <p:nvPr/>
        </p:nvSpPr>
        <p:spPr>
          <a:xfrm>
            <a:off x="3887164" y="592190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‘05</a:t>
            </a:r>
            <a:endParaRPr lang="en-US" b="1" dirty="0">
              <a:solidFill>
                <a:prstClr val="black"/>
              </a:solidFill>
              <a:latin typeface="Verdana" pitchFamily="34" charset="0"/>
            </a:endParaRPr>
          </a:p>
        </p:txBody>
      </p:sp>
      <p:sp>
        <p:nvSpPr>
          <p:cNvPr id="98" name="TextBox 97"/>
          <p:cNvSpPr txBox="1"/>
          <p:nvPr/>
        </p:nvSpPr>
        <p:spPr>
          <a:xfrm>
            <a:off x="4613821" y="591912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‘10</a:t>
            </a:r>
            <a:endParaRPr lang="en-US" b="1" dirty="0">
              <a:solidFill>
                <a:prstClr val="black"/>
              </a:solidFill>
              <a:latin typeface="Verdana" pitchFamily="34" charset="0"/>
            </a:endParaRPr>
          </a:p>
        </p:txBody>
      </p:sp>
      <p:sp>
        <p:nvSpPr>
          <p:cNvPr id="99" name="TextBox 98"/>
          <p:cNvSpPr txBox="1"/>
          <p:nvPr/>
        </p:nvSpPr>
        <p:spPr>
          <a:xfrm>
            <a:off x="5366838"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‘15</a:t>
            </a:r>
            <a:endParaRPr lang="en-US" b="1" dirty="0">
              <a:solidFill>
                <a:prstClr val="black"/>
              </a:solidFill>
              <a:latin typeface="Verdana" pitchFamily="34" charset="0"/>
            </a:endParaRPr>
          </a:p>
        </p:txBody>
      </p:sp>
      <p:sp>
        <p:nvSpPr>
          <p:cNvPr id="100" name="TextBox 99"/>
          <p:cNvSpPr txBox="1"/>
          <p:nvPr/>
        </p:nvSpPr>
        <p:spPr>
          <a:xfrm>
            <a:off x="6125141"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‘20</a:t>
            </a:r>
            <a:endParaRPr lang="en-US" b="1" dirty="0">
              <a:solidFill>
                <a:prstClr val="black"/>
              </a:solidFill>
              <a:latin typeface="Verdana" pitchFamily="34" charset="0"/>
            </a:endParaRPr>
          </a:p>
        </p:txBody>
      </p:sp>
      <p:sp>
        <p:nvSpPr>
          <p:cNvPr id="101" name="TextBox 100"/>
          <p:cNvSpPr txBox="1"/>
          <p:nvPr/>
        </p:nvSpPr>
        <p:spPr>
          <a:xfrm>
            <a:off x="6886874"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‘25</a:t>
            </a:r>
            <a:endParaRPr lang="en-US" b="1" dirty="0">
              <a:solidFill>
                <a:prstClr val="black"/>
              </a:solidFill>
              <a:latin typeface="Verdana" pitchFamily="34" charset="0"/>
            </a:endParaRPr>
          </a:p>
        </p:txBody>
      </p:sp>
      <p:sp>
        <p:nvSpPr>
          <p:cNvPr id="102" name="TextBox 101"/>
          <p:cNvSpPr txBox="1"/>
          <p:nvPr/>
        </p:nvSpPr>
        <p:spPr>
          <a:xfrm>
            <a:off x="7603394" y="592751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‘30</a:t>
            </a:r>
            <a:endParaRPr lang="en-US" b="1" dirty="0">
              <a:solidFill>
                <a:prstClr val="black"/>
              </a:solidFill>
              <a:latin typeface="Verdana" pitchFamily="34" charset="0"/>
            </a:endParaRPr>
          </a:p>
        </p:txBody>
      </p:sp>
      <p:grpSp>
        <p:nvGrpSpPr>
          <p:cNvPr id="46" name="Group 45"/>
          <p:cNvGrpSpPr/>
          <p:nvPr/>
        </p:nvGrpSpPr>
        <p:grpSpPr>
          <a:xfrm>
            <a:off x="2489389" y="3743683"/>
            <a:ext cx="251010" cy="645458"/>
            <a:chOff x="2492188" y="1990165"/>
            <a:chExt cx="349623" cy="1004048"/>
          </a:xfrm>
          <a:solidFill>
            <a:srgbClr val="00B050"/>
          </a:solidFill>
        </p:grpSpPr>
        <p:cxnSp>
          <p:nvCxnSpPr>
            <p:cNvPr id="47" name="Straight Connector 46"/>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750549" y="2878384"/>
            <a:ext cx="251010" cy="609599"/>
            <a:chOff x="2492188" y="1990165"/>
            <a:chExt cx="349623" cy="1004048"/>
          </a:xfrm>
          <a:solidFill>
            <a:srgbClr val="00B050"/>
          </a:solidFill>
        </p:grpSpPr>
        <p:cxnSp>
          <p:nvCxnSpPr>
            <p:cNvPr id="51" name="Straight Connector 50"/>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854553" y="3761609"/>
            <a:ext cx="251010" cy="959223"/>
            <a:chOff x="2492188" y="1990165"/>
            <a:chExt cx="349623" cy="1004048"/>
          </a:xfrm>
          <a:solidFill>
            <a:srgbClr val="00B050"/>
          </a:solidFill>
        </p:grpSpPr>
        <p:cxnSp>
          <p:nvCxnSpPr>
            <p:cNvPr id="55" name="Straight Connector 54"/>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456425" y="2844395"/>
            <a:ext cx="251010" cy="510992"/>
            <a:chOff x="2492188" y="1990165"/>
            <a:chExt cx="349623" cy="1004048"/>
          </a:xfrm>
          <a:solidFill>
            <a:srgbClr val="00B050"/>
          </a:solidFill>
        </p:grpSpPr>
        <p:cxnSp>
          <p:nvCxnSpPr>
            <p:cNvPr id="59" name="Straight Connector 58"/>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3" name="Oval 62"/>
          <p:cNvSpPr/>
          <p:nvPr/>
        </p:nvSpPr>
        <p:spPr>
          <a:xfrm>
            <a:off x="6359928" y="238645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7064294" y="205930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7821504" y="181611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20" name="TextBox 119"/>
          <p:cNvSpPr txBox="1"/>
          <p:nvPr/>
        </p:nvSpPr>
        <p:spPr>
          <a:xfrm>
            <a:off x="4572428" y="3972316"/>
            <a:ext cx="4466992" cy="1323439"/>
          </a:xfrm>
          <a:prstGeom prst="rect">
            <a:avLst/>
          </a:prstGeom>
          <a:noFill/>
        </p:spPr>
        <p:txBody>
          <a:bodyPr wrap="none" rtlCol="0">
            <a:spAutoFit/>
          </a:bodyPr>
          <a:lstStyle/>
          <a:p>
            <a:r>
              <a:rPr lang="en-US" sz="2000" b="1" dirty="0" smtClean="0"/>
              <a:t>This </a:t>
            </a:r>
            <a:r>
              <a:rPr lang="en-US" sz="2000" b="1" dirty="0"/>
              <a:t>will allow for the elimination of a </a:t>
            </a:r>
          </a:p>
          <a:p>
            <a:r>
              <a:rPr lang="en-US" sz="2000" b="1" dirty="0"/>
              <a:t>stand-alone “NADCON” product for </a:t>
            </a:r>
          </a:p>
          <a:p>
            <a:r>
              <a:rPr lang="en-US" sz="2000" b="1" dirty="0"/>
              <a:t>coordinates after 2020.0, instead relying</a:t>
            </a:r>
          </a:p>
          <a:p>
            <a:r>
              <a:rPr lang="en-US" sz="2000" b="1" dirty="0"/>
              <a:t>entirely upon IFVM2022</a:t>
            </a:r>
          </a:p>
        </p:txBody>
      </p:sp>
      <p:sp>
        <p:nvSpPr>
          <p:cNvPr id="121" name="Freeform 120"/>
          <p:cNvSpPr/>
          <p:nvPr/>
        </p:nvSpPr>
        <p:spPr>
          <a:xfrm>
            <a:off x="1321547" y="2898815"/>
            <a:ext cx="4356847" cy="1699709"/>
          </a:xfrm>
          <a:custGeom>
            <a:avLst/>
            <a:gdLst>
              <a:gd name="connsiteX0" fmla="*/ 0 w 6981713"/>
              <a:gd name="connsiteY0" fmla="*/ 2796989 h 2796989"/>
              <a:gd name="connsiteX1" fmla="*/ 666974 w 6981713"/>
              <a:gd name="connsiteY1" fmla="*/ 2710927 h 2796989"/>
              <a:gd name="connsiteX2" fmla="*/ 1968649 w 6981713"/>
              <a:gd name="connsiteY2" fmla="*/ 2323652 h 2796989"/>
              <a:gd name="connsiteX3" fmla="*/ 2452744 w 6981713"/>
              <a:gd name="connsiteY3" fmla="*/ 2140772 h 2796989"/>
              <a:gd name="connsiteX4" fmla="*/ 3431689 w 6981713"/>
              <a:gd name="connsiteY4" fmla="*/ 1635163 h 2796989"/>
              <a:gd name="connsiteX5" fmla="*/ 4120179 w 6981713"/>
              <a:gd name="connsiteY5" fmla="*/ 1204857 h 2796989"/>
              <a:gd name="connsiteX6" fmla="*/ 4356847 w 6981713"/>
              <a:gd name="connsiteY6" fmla="*/ 1097280 h 2796989"/>
              <a:gd name="connsiteX7" fmla="*/ 4959275 w 6981713"/>
              <a:gd name="connsiteY7" fmla="*/ 699247 h 2796989"/>
              <a:gd name="connsiteX8" fmla="*/ 5529431 w 6981713"/>
              <a:gd name="connsiteY8" fmla="*/ 419549 h 2796989"/>
              <a:gd name="connsiteX9" fmla="*/ 6099586 w 6981713"/>
              <a:gd name="connsiteY9" fmla="*/ 182880 h 2796989"/>
              <a:gd name="connsiteX10" fmla="*/ 6691257 w 6981713"/>
              <a:gd name="connsiteY10" fmla="*/ 53789 h 2796989"/>
              <a:gd name="connsiteX11" fmla="*/ 6981713 w 6981713"/>
              <a:gd name="connsiteY11" fmla="*/ 0 h 2796989"/>
              <a:gd name="connsiteX0" fmla="*/ 0 w 6691257"/>
              <a:gd name="connsiteY0" fmla="*/ 2743200 h 2743200"/>
              <a:gd name="connsiteX1" fmla="*/ 666974 w 6691257"/>
              <a:gd name="connsiteY1" fmla="*/ 2657138 h 2743200"/>
              <a:gd name="connsiteX2" fmla="*/ 1968649 w 6691257"/>
              <a:gd name="connsiteY2" fmla="*/ 2269863 h 2743200"/>
              <a:gd name="connsiteX3" fmla="*/ 2452744 w 6691257"/>
              <a:gd name="connsiteY3" fmla="*/ 2086983 h 2743200"/>
              <a:gd name="connsiteX4" fmla="*/ 3431689 w 6691257"/>
              <a:gd name="connsiteY4" fmla="*/ 1581374 h 2743200"/>
              <a:gd name="connsiteX5" fmla="*/ 4120179 w 6691257"/>
              <a:gd name="connsiteY5" fmla="*/ 1151068 h 2743200"/>
              <a:gd name="connsiteX6" fmla="*/ 4356847 w 6691257"/>
              <a:gd name="connsiteY6" fmla="*/ 1043491 h 2743200"/>
              <a:gd name="connsiteX7" fmla="*/ 4959275 w 6691257"/>
              <a:gd name="connsiteY7" fmla="*/ 645458 h 2743200"/>
              <a:gd name="connsiteX8" fmla="*/ 5529431 w 6691257"/>
              <a:gd name="connsiteY8" fmla="*/ 365760 h 2743200"/>
              <a:gd name="connsiteX9" fmla="*/ 6099586 w 6691257"/>
              <a:gd name="connsiteY9" fmla="*/ 129091 h 2743200"/>
              <a:gd name="connsiteX10" fmla="*/ 6691257 w 6691257"/>
              <a:gd name="connsiteY10" fmla="*/ 0 h 2743200"/>
              <a:gd name="connsiteX0" fmla="*/ 0 w 6099586"/>
              <a:gd name="connsiteY0" fmla="*/ 2614109 h 2614109"/>
              <a:gd name="connsiteX1" fmla="*/ 666974 w 6099586"/>
              <a:gd name="connsiteY1" fmla="*/ 2528047 h 2614109"/>
              <a:gd name="connsiteX2" fmla="*/ 1968649 w 6099586"/>
              <a:gd name="connsiteY2" fmla="*/ 2140772 h 2614109"/>
              <a:gd name="connsiteX3" fmla="*/ 2452744 w 6099586"/>
              <a:gd name="connsiteY3" fmla="*/ 1957892 h 2614109"/>
              <a:gd name="connsiteX4" fmla="*/ 3431689 w 6099586"/>
              <a:gd name="connsiteY4" fmla="*/ 1452283 h 2614109"/>
              <a:gd name="connsiteX5" fmla="*/ 4120179 w 6099586"/>
              <a:gd name="connsiteY5" fmla="*/ 1021977 h 2614109"/>
              <a:gd name="connsiteX6" fmla="*/ 4356847 w 6099586"/>
              <a:gd name="connsiteY6" fmla="*/ 914400 h 2614109"/>
              <a:gd name="connsiteX7" fmla="*/ 4959275 w 6099586"/>
              <a:gd name="connsiteY7" fmla="*/ 516367 h 2614109"/>
              <a:gd name="connsiteX8" fmla="*/ 5529431 w 6099586"/>
              <a:gd name="connsiteY8" fmla="*/ 236669 h 2614109"/>
              <a:gd name="connsiteX9" fmla="*/ 6099586 w 6099586"/>
              <a:gd name="connsiteY9" fmla="*/ 0 h 2614109"/>
              <a:gd name="connsiteX0" fmla="*/ 0 w 5529431"/>
              <a:gd name="connsiteY0" fmla="*/ 2377440 h 2377440"/>
              <a:gd name="connsiteX1" fmla="*/ 666974 w 5529431"/>
              <a:gd name="connsiteY1" fmla="*/ 2291378 h 2377440"/>
              <a:gd name="connsiteX2" fmla="*/ 1968649 w 5529431"/>
              <a:gd name="connsiteY2" fmla="*/ 1904103 h 2377440"/>
              <a:gd name="connsiteX3" fmla="*/ 2452744 w 5529431"/>
              <a:gd name="connsiteY3" fmla="*/ 1721223 h 2377440"/>
              <a:gd name="connsiteX4" fmla="*/ 3431689 w 5529431"/>
              <a:gd name="connsiteY4" fmla="*/ 1215614 h 2377440"/>
              <a:gd name="connsiteX5" fmla="*/ 4120179 w 5529431"/>
              <a:gd name="connsiteY5" fmla="*/ 785308 h 2377440"/>
              <a:gd name="connsiteX6" fmla="*/ 4356847 w 5529431"/>
              <a:gd name="connsiteY6" fmla="*/ 677731 h 2377440"/>
              <a:gd name="connsiteX7" fmla="*/ 4959275 w 5529431"/>
              <a:gd name="connsiteY7" fmla="*/ 279698 h 2377440"/>
              <a:gd name="connsiteX8" fmla="*/ 5529431 w 5529431"/>
              <a:gd name="connsiteY8" fmla="*/ 0 h 2377440"/>
              <a:gd name="connsiteX0" fmla="*/ 0 w 4959275"/>
              <a:gd name="connsiteY0" fmla="*/ 2097742 h 2097742"/>
              <a:gd name="connsiteX1" fmla="*/ 666974 w 4959275"/>
              <a:gd name="connsiteY1" fmla="*/ 2011680 h 2097742"/>
              <a:gd name="connsiteX2" fmla="*/ 1968649 w 4959275"/>
              <a:gd name="connsiteY2" fmla="*/ 1624405 h 2097742"/>
              <a:gd name="connsiteX3" fmla="*/ 2452744 w 4959275"/>
              <a:gd name="connsiteY3" fmla="*/ 1441525 h 2097742"/>
              <a:gd name="connsiteX4" fmla="*/ 3431689 w 4959275"/>
              <a:gd name="connsiteY4" fmla="*/ 935916 h 2097742"/>
              <a:gd name="connsiteX5" fmla="*/ 4120179 w 4959275"/>
              <a:gd name="connsiteY5" fmla="*/ 505610 h 2097742"/>
              <a:gd name="connsiteX6" fmla="*/ 4356847 w 4959275"/>
              <a:gd name="connsiteY6" fmla="*/ 398033 h 2097742"/>
              <a:gd name="connsiteX7" fmla="*/ 4959275 w 4959275"/>
              <a:gd name="connsiteY7" fmla="*/ 0 h 2097742"/>
              <a:gd name="connsiteX0" fmla="*/ 0 w 4356847"/>
              <a:gd name="connsiteY0" fmla="*/ 1699709 h 1699709"/>
              <a:gd name="connsiteX1" fmla="*/ 666974 w 4356847"/>
              <a:gd name="connsiteY1" fmla="*/ 1613647 h 1699709"/>
              <a:gd name="connsiteX2" fmla="*/ 1968649 w 4356847"/>
              <a:gd name="connsiteY2" fmla="*/ 1226372 h 1699709"/>
              <a:gd name="connsiteX3" fmla="*/ 2452744 w 4356847"/>
              <a:gd name="connsiteY3" fmla="*/ 1043492 h 1699709"/>
              <a:gd name="connsiteX4" fmla="*/ 3431689 w 4356847"/>
              <a:gd name="connsiteY4" fmla="*/ 537883 h 1699709"/>
              <a:gd name="connsiteX5" fmla="*/ 4120179 w 4356847"/>
              <a:gd name="connsiteY5" fmla="*/ 107577 h 1699709"/>
              <a:gd name="connsiteX6" fmla="*/ 4356847 w 4356847"/>
              <a:gd name="connsiteY6" fmla="*/ 0 h 169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6847" h="1699709">
                <a:moveTo>
                  <a:pt x="0" y="1699709"/>
                </a:moveTo>
                <a:cubicBezTo>
                  <a:pt x="169433" y="1696122"/>
                  <a:pt x="338866" y="1692536"/>
                  <a:pt x="666974" y="1613647"/>
                </a:cubicBezTo>
                <a:cubicBezTo>
                  <a:pt x="995082" y="1534757"/>
                  <a:pt x="1671021" y="1321398"/>
                  <a:pt x="1968649" y="1226372"/>
                </a:cubicBezTo>
                <a:cubicBezTo>
                  <a:pt x="2266277" y="1131346"/>
                  <a:pt x="2208904" y="1158240"/>
                  <a:pt x="2452744" y="1043492"/>
                </a:cubicBezTo>
                <a:cubicBezTo>
                  <a:pt x="2696584" y="928744"/>
                  <a:pt x="3153783" y="693869"/>
                  <a:pt x="3431689" y="537883"/>
                </a:cubicBezTo>
                <a:cubicBezTo>
                  <a:pt x="3709595" y="381897"/>
                  <a:pt x="3965986" y="197224"/>
                  <a:pt x="4120179" y="107577"/>
                </a:cubicBezTo>
                <a:cubicBezTo>
                  <a:pt x="4274372" y="17930"/>
                  <a:pt x="4216998" y="84268"/>
                  <a:pt x="4356847" y="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Freeform 107"/>
          <p:cNvSpPr/>
          <p:nvPr/>
        </p:nvSpPr>
        <p:spPr>
          <a:xfrm>
            <a:off x="915377" y="736113"/>
            <a:ext cx="7596554" cy="3669323"/>
          </a:xfrm>
          <a:custGeom>
            <a:avLst/>
            <a:gdLst>
              <a:gd name="connsiteX0" fmla="*/ 0 w 7596554"/>
              <a:gd name="connsiteY0" fmla="*/ 3669323 h 3669323"/>
              <a:gd name="connsiteX1" fmla="*/ 644769 w 7596554"/>
              <a:gd name="connsiteY1" fmla="*/ 3622430 h 3669323"/>
              <a:gd name="connsiteX2" fmla="*/ 1336431 w 7596554"/>
              <a:gd name="connsiteY2" fmla="*/ 3446584 h 3669323"/>
              <a:gd name="connsiteX3" fmla="*/ 1922585 w 7596554"/>
              <a:gd name="connsiteY3" fmla="*/ 3235569 h 3669323"/>
              <a:gd name="connsiteX4" fmla="*/ 2743200 w 7596554"/>
              <a:gd name="connsiteY4" fmla="*/ 2930769 h 3669323"/>
              <a:gd name="connsiteX5" fmla="*/ 3305908 w 7596554"/>
              <a:gd name="connsiteY5" fmla="*/ 2684584 h 3669323"/>
              <a:gd name="connsiteX6" fmla="*/ 3868615 w 7596554"/>
              <a:gd name="connsiteY6" fmla="*/ 2344615 h 3669323"/>
              <a:gd name="connsiteX7" fmla="*/ 4196861 w 7596554"/>
              <a:gd name="connsiteY7" fmla="*/ 2157046 h 3669323"/>
              <a:gd name="connsiteX8" fmla="*/ 4560277 w 7596554"/>
              <a:gd name="connsiteY8" fmla="*/ 2004646 h 3669323"/>
              <a:gd name="connsiteX9" fmla="*/ 4712677 w 7596554"/>
              <a:gd name="connsiteY9" fmla="*/ 1910861 h 3669323"/>
              <a:gd name="connsiteX10" fmla="*/ 5615354 w 7596554"/>
              <a:gd name="connsiteY10" fmla="*/ 1184030 h 3669323"/>
              <a:gd name="connsiteX11" fmla="*/ 6283569 w 7596554"/>
              <a:gd name="connsiteY11" fmla="*/ 762000 h 3669323"/>
              <a:gd name="connsiteX12" fmla="*/ 7092461 w 7596554"/>
              <a:gd name="connsiteY12" fmla="*/ 269630 h 3669323"/>
              <a:gd name="connsiteX13" fmla="*/ 7596554 w 7596554"/>
              <a:gd name="connsiteY13" fmla="*/ 0 h 36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96554" h="3669323">
                <a:moveTo>
                  <a:pt x="0" y="3669323"/>
                </a:moveTo>
                <a:cubicBezTo>
                  <a:pt x="211015" y="3664438"/>
                  <a:pt x="422031" y="3659553"/>
                  <a:pt x="644769" y="3622430"/>
                </a:cubicBezTo>
                <a:cubicBezTo>
                  <a:pt x="867507" y="3585307"/>
                  <a:pt x="1123462" y="3511061"/>
                  <a:pt x="1336431" y="3446584"/>
                </a:cubicBezTo>
                <a:cubicBezTo>
                  <a:pt x="1549400" y="3382107"/>
                  <a:pt x="1922585" y="3235569"/>
                  <a:pt x="1922585" y="3235569"/>
                </a:cubicBezTo>
                <a:cubicBezTo>
                  <a:pt x="2157046" y="3149600"/>
                  <a:pt x="2512646" y="3022600"/>
                  <a:pt x="2743200" y="2930769"/>
                </a:cubicBezTo>
                <a:cubicBezTo>
                  <a:pt x="2973754" y="2838938"/>
                  <a:pt x="3118339" y="2782276"/>
                  <a:pt x="3305908" y="2684584"/>
                </a:cubicBezTo>
                <a:cubicBezTo>
                  <a:pt x="3493477" y="2586892"/>
                  <a:pt x="3720123" y="2432538"/>
                  <a:pt x="3868615" y="2344615"/>
                </a:cubicBezTo>
                <a:cubicBezTo>
                  <a:pt x="4017107" y="2256692"/>
                  <a:pt x="4081584" y="2213707"/>
                  <a:pt x="4196861" y="2157046"/>
                </a:cubicBezTo>
                <a:cubicBezTo>
                  <a:pt x="4312138" y="2100385"/>
                  <a:pt x="4474308" y="2045677"/>
                  <a:pt x="4560277" y="2004646"/>
                </a:cubicBezTo>
                <a:cubicBezTo>
                  <a:pt x="4646246" y="1963615"/>
                  <a:pt x="4536831" y="2047630"/>
                  <a:pt x="4712677" y="1910861"/>
                </a:cubicBezTo>
                <a:cubicBezTo>
                  <a:pt x="4888523" y="1774092"/>
                  <a:pt x="5353539" y="1375507"/>
                  <a:pt x="5615354" y="1184030"/>
                </a:cubicBezTo>
                <a:cubicBezTo>
                  <a:pt x="5877169" y="992553"/>
                  <a:pt x="6037385" y="914400"/>
                  <a:pt x="6283569" y="762000"/>
                </a:cubicBezTo>
                <a:cubicBezTo>
                  <a:pt x="6529754" y="609600"/>
                  <a:pt x="6873630" y="396630"/>
                  <a:pt x="7092461" y="269630"/>
                </a:cubicBezTo>
                <a:cubicBezTo>
                  <a:pt x="7311292" y="142630"/>
                  <a:pt x="7453923" y="71315"/>
                  <a:pt x="7596554" y="0"/>
                </a:cubicBezTo>
              </a:path>
            </a:pathLst>
          </a:custGeom>
          <a:noFill/>
          <a:ln>
            <a:solidFill>
              <a:srgbClr val="FF0000"/>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Freeform 108"/>
          <p:cNvSpPr/>
          <p:nvPr/>
        </p:nvSpPr>
        <p:spPr>
          <a:xfrm>
            <a:off x="1442916" y="2541465"/>
            <a:ext cx="7760677" cy="2321170"/>
          </a:xfrm>
          <a:custGeom>
            <a:avLst/>
            <a:gdLst>
              <a:gd name="connsiteX0" fmla="*/ 0 w 7760677"/>
              <a:gd name="connsiteY0" fmla="*/ 2321170 h 2321170"/>
              <a:gd name="connsiteX1" fmla="*/ 679939 w 7760677"/>
              <a:gd name="connsiteY1" fmla="*/ 2215662 h 2321170"/>
              <a:gd name="connsiteX2" fmla="*/ 1336431 w 7760677"/>
              <a:gd name="connsiteY2" fmla="*/ 2028093 h 2321170"/>
              <a:gd name="connsiteX3" fmla="*/ 2074985 w 7760677"/>
              <a:gd name="connsiteY3" fmla="*/ 1770185 h 2321170"/>
              <a:gd name="connsiteX4" fmla="*/ 2661139 w 7760677"/>
              <a:gd name="connsiteY4" fmla="*/ 1535723 h 2321170"/>
              <a:gd name="connsiteX5" fmla="*/ 3341077 w 7760677"/>
              <a:gd name="connsiteY5" fmla="*/ 1172308 h 2321170"/>
              <a:gd name="connsiteX6" fmla="*/ 3962400 w 7760677"/>
              <a:gd name="connsiteY6" fmla="*/ 785447 h 2321170"/>
              <a:gd name="connsiteX7" fmla="*/ 4314093 w 7760677"/>
              <a:gd name="connsiteY7" fmla="*/ 574431 h 2321170"/>
              <a:gd name="connsiteX8" fmla="*/ 4818185 w 7760677"/>
              <a:gd name="connsiteY8" fmla="*/ 445477 h 2321170"/>
              <a:gd name="connsiteX9" fmla="*/ 5791200 w 7760677"/>
              <a:gd name="connsiteY9" fmla="*/ 257908 h 2321170"/>
              <a:gd name="connsiteX10" fmla="*/ 6541477 w 7760677"/>
              <a:gd name="connsiteY10" fmla="*/ 128954 h 2321170"/>
              <a:gd name="connsiteX11" fmla="*/ 7760677 w 7760677"/>
              <a:gd name="connsiteY11" fmla="*/ 0 h 232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60677" h="2321170">
                <a:moveTo>
                  <a:pt x="0" y="2321170"/>
                </a:moveTo>
                <a:cubicBezTo>
                  <a:pt x="228600" y="2292839"/>
                  <a:pt x="457201" y="2264508"/>
                  <a:pt x="679939" y="2215662"/>
                </a:cubicBezTo>
                <a:cubicBezTo>
                  <a:pt x="902678" y="2166816"/>
                  <a:pt x="1103923" y="2102339"/>
                  <a:pt x="1336431" y="2028093"/>
                </a:cubicBezTo>
                <a:cubicBezTo>
                  <a:pt x="1568939" y="1953847"/>
                  <a:pt x="1854200" y="1852247"/>
                  <a:pt x="2074985" y="1770185"/>
                </a:cubicBezTo>
                <a:cubicBezTo>
                  <a:pt x="2295770" y="1688123"/>
                  <a:pt x="2450124" y="1635369"/>
                  <a:pt x="2661139" y="1535723"/>
                </a:cubicBezTo>
                <a:cubicBezTo>
                  <a:pt x="2872154" y="1436077"/>
                  <a:pt x="3124200" y="1297354"/>
                  <a:pt x="3341077" y="1172308"/>
                </a:cubicBezTo>
                <a:cubicBezTo>
                  <a:pt x="3557954" y="1047262"/>
                  <a:pt x="3800231" y="885093"/>
                  <a:pt x="3962400" y="785447"/>
                </a:cubicBezTo>
                <a:cubicBezTo>
                  <a:pt x="4124569" y="685801"/>
                  <a:pt x="4171462" y="631093"/>
                  <a:pt x="4314093" y="574431"/>
                </a:cubicBezTo>
                <a:cubicBezTo>
                  <a:pt x="4456724" y="517769"/>
                  <a:pt x="4572001" y="498231"/>
                  <a:pt x="4818185" y="445477"/>
                </a:cubicBezTo>
                <a:cubicBezTo>
                  <a:pt x="5064369" y="392723"/>
                  <a:pt x="5503985" y="310662"/>
                  <a:pt x="5791200" y="257908"/>
                </a:cubicBezTo>
                <a:cubicBezTo>
                  <a:pt x="6078415" y="205154"/>
                  <a:pt x="6213231" y="171939"/>
                  <a:pt x="6541477" y="128954"/>
                </a:cubicBezTo>
                <a:cubicBezTo>
                  <a:pt x="6869723" y="85969"/>
                  <a:pt x="7315200" y="42984"/>
                  <a:pt x="7760677" y="0"/>
                </a:cubicBezTo>
              </a:path>
            </a:pathLst>
          </a:custGeom>
          <a:noFill/>
          <a:ln>
            <a:solidFill>
              <a:srgbClr val="FF0000"/>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a:off x="248131" y="1238942"/>
            <a:ext cx="587020"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85" name="TextBox 84"/>
          <p:cNvSpPr txBox="1"/>
          <p:nvPr/>
        </p:nvSpPr>
        <p:spPr>
          <a:xfrm>
            <a:off x="3961897" y="6229563"/>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
        <p:nvSpPr>
          <p:cNvPr id="90" name="TextBox 89"/>
          <p:cNvSpPr txBox="1"/>
          <p:nvPr/>
        </p:nvSpPr>
        <p:spPr>
          <a:xfrm>
            <a:off x="1770359" y="735204"/>
            <a:ext cx="5192255" cy="830997"/>
          </a:xfrm>
          <a:prstGeom prst="rect">
            <a:avLst/>
          </a:prstGeom>
          <a:noFill/>
        </p:spPr>
        <p:txBody>
          <a:bodyPr wrap="none" rtlCol="0">
            <a:spAutoFit/>
          </a:bodyPr>
          <a:lstStyle/>
          <a:p>
            <a:r>
              <a:rPr lang="en-US" sz="2400" b="1" dirty="0"/>
              <a:t>The IFVM2022 model will (statistically) </a:t>
            </a:r>
          </a:p>
          <a:p>
            <a:r>
              <a:rPr lang="en-US" sz="2400" b="1" dirty="0"/>
              <a:t>match reference epoch coordinates</a:t>
            </a:r>
            <a:r>
              <a:rPr lang="en-US" sz="2400" b="1" dirty="0" smtClean="0"/>
              <a:t>.</a:t>
            </a:r>
            <a:endParaRPr lang="en-US" sz="2400" b="1" dirty="0"/>
          </a:p>
        </p:txBody>
      </p:sp>
    </p:spTree>
    <p:extLst>
      <p:ext uri="{BB962C8B-B14F-4D97-AF65-F5344CB8AC3E}">
        <p14:creationId xmlns:p14="http://schemas.microsoft.com/office/powerpoint/2010/main" val="209298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9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266196" y="1459288"/>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266196" y="5720121"/>
            <a:ext cx="7662672"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71523" y="55852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52178" y="5925929"/>
            <a:ext cx="838691"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1990</a:t>
            </a:r>
            <a:endParaRPr lang="en-US" b="1" dirty="0">
              <a:solidFill>
                <a:prstClr val="black"/>
              </a:solidFill>
              <a:latin typeface="Verdana" pitchFamily="34" charset="0"/>
            </a:endParaRPr>
          </a:p>
        </p:txBody>
      </p:sp>
      <p:cxnSp>
        <p:nvCxnSpPr>
          <p:cNvPr id="44" name="Straight Connector 43"/>
          <p:cNvCxnSpPr/>
          <p:nvPr/>
        </p:nvCxnSpPr>
        <p:spPr>
          <a:xfrm>
            <a:off x="2716133" y="55852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40359" y="214507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31398" y="279053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22428" y="34359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13467" y="408145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22434" y="47269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13473" y="537236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6482" y="529393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46482" y="466640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46482" y="4003018"/>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46482" y="334859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46482" y="272106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46482" y="205767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110" name="Oval 109"/>
          <p:cNvSpPr/>
          <p:nvPr/>
        </p:nvSpPr>
        <p:spPr>
          <a:xfrm>
            <a:off x="1895323" y="4184544"/>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2539979" y="3978384"/>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501173" y="3028819"/>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803822" y="3114360"/>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3460743" y="557966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899" y="5595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6509" y="559034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91864" y="55962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6474" y="559068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7630" y="56069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22240" y="560136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5367" y="5920321"/>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‘95</a:t>
            </a:r>
            <a:endParaRPr lang="en-US" b="1" dirty="0">
              <a:solidFill>
                <a:prstClr val="black"/>
              </a:solidFill>
              <a:latin typeface="Verdana" pitchFamily="34" charset="0"/>
            </a:endParaRPr>
          </a:p>
        </p:txBody>
      </p:sp>
      <p:sp>
        <p:nvSpPr>
          <p:cNvPr id="96" name="TextBox 95"/>
          <p:cNvSpPr txBox="1"/>
          <p:nvPr/>
        </p:nvSpPr>
        <p:spPr>
          <a:xfrm>
            <a:off x="3132024" y="590837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‘00</a:t>
            </a:r>
            <a:endParaRPr lang="en-US" b="1" dirty="0">
              <a:solidFill>
                <a:prstClr val="black"/>
              </a:solidFill>
              <a:latin typeface="Verdana" pitchFamily="34" charset="0"/>
            </a:endParaRPr>
          </a:p>
        </p:txBody>
      </p:sp>
      <p:sp>
        <p:nvSpPr>
          <p:cNvPr id="97" name="TextBox 96"/>
          <p:cNvSpPr txBox="1"/>
          <p:nvPr/>
        </p:nvSpPr>
        <p:spPr>
          <a:xfrm>
            <a:off x="3891132" y="5920321"/>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‘05</a:t>
            </a:r>
            <a:endParaRPr lang="en-US" b="1" dirty="0">
              <a:solidFill>
                <a:prstClr val="black"/>
              </a:solidFill>
              <a:latin typeface="Verdana" pitchFamily="34" charset="0"/>
            </a:endParaRPr>
          </a:p>
        </p:txBody>
      </p:sp>
      <p:sp>
        <p:nvSpPr>
          <p:cNvPr id="98" name="TextBox 97"/>
          <p:cNvSpPr txBox="1"/>
          <p:nvPr/>
        </p:nvSpPr>
        <p:spPr>
          <a:xfrm>
            <a:off x="4617789" y="591753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‘10</a:t>
            </a:r>
            <a:endParaRPr lang="en-US" b="1" dirty="0">
              <a:solidFill>
                <a:prstClr val="black"/>
              </a:solidFill>
              <a:latin typeface="Verdana" pitchFamily="34" charset="0"/>
            </a:endParaRPr>
          </a:p>
        </p:txBody>
      </p:sp>
      <p:sp>
        <p:nvSpPr>
          <p:cNvPr id="99" name="TextBox 98"/>
          <p:cNvSpPr txBox="1"/>
          <p:nvPr/>
        </p:nvSpPr>
        <p:spPr>
          <a:xfrm>
            <a:off x="5370806" y="590837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‘15</a:t>
            </a:r>
            <a:endParaRPr lang="en-US" b="1" dirty="0">
              <a:solidFill>
                <a:prstClr val="black"/>
              </a:solidFill>
              <a:latin typeface="Verdana" pitchFamily="34" charset="0"/>
            </a:endParaRPr>
          </a:p>
        </p:txBody>
      </p:sp>
      <p:sp>
        <p:nvSpPr>
          <p:cNvPr id="100" name="TextBox 99"/>
          <p:cNvSpPr txBox="1"/>
          <p:nvPr/>
        </p:nvSpPr>
        <p:spPr>
          <a:xfrm>
            <a:off x="6129109" y="590837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‘20</a:t>
            </a:r>
            <a:endParaRPr lang="en-US" b="1" dirty="0">
              <a:solidFill>
                <a:prstClr val="black"/>
              </a:solidFill>
              <a:latin typeface="Verdana" pitchFamily="34" charset="0"/>
            </a:endParaRPr>
          </a:p>
        </p:txBody>
      </p:sp>
      <p:sp>
        <p:nvSpPr>
          <p:cNvPr id="101" name="TextBox 100"/>
          <p:cNvSpPr txBox="1"/>
          <p:nvPr/>
        </p:nvSpPr>
        <p:spPr>
          <a:xfrm>
            <a:off x="6890842" y="590837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‘25</a:t>
            </a:r>
            <a:endParaRPr lang="en-US" b="1" dirty="0">
              <a:solidFill>
                <a:prstClr val="black"/>
              </a:solidFill>
              <a:latin typeface="Verdana" pitchFamily="34" charset="0"/>
            </a:endParaRPr>
          </a:p>
        </p:txBody>
      </p:sp>
      <p:sp>
        <p:nvSpPr>
          <p:cNvPr id="102" name="TextBox 101"/>
          <p:cNvSpPr txBox="1"/>
          <p:nvPr/>
        </p:nvSpPr>
        <p:spPr>
          <a:xfrm>
            <a:off x="7607362" y="592592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‘30</a:t>
            </a:r>
            <a:endParaRPr lang="en-US" b="1" dirty="0">
              <a:solidFill>
                <a:prstClr val="black"/>
              </a:solidFill>
              <a:latin typeface="Verdana" pitchFamily="34" charset="0"/>
            </a:endParaRPr>
          </a:p>
        </p:txBody>
      </p:sp>
      <p:grpSp>
        <p:nvGrpSpPr>
          <p:cNvPr id="46" name="Group 45"/>
          <p:cNvGrpSpPr/>
          <p:nvPr/>
        </p:nvGrpSpPr>
        <p:grpSpPr>
          <a:xfrm>
            <a:off x="2493357" y="3742095"/>
            <a:ext cx="251010" cy="645458"/>
            <a:chOff x="2492188" y="1990165"/>
            <a:chExt cx="349623" cy="1004048"/>
          </a:xfrm>
          <a:solidFill>
            <a:srgbClr val="00B050"/>
          </a:solidFill>
        </p:grpSpPr>
        <p:cxnSp>
          <p:nvCxnSpPr>
            <p:cNvPr id="47" name="Straight Connector 46"/>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754517" y="2876796"/>
            <a:ext cx="251010" cy="609599"/>
            <a:chOff x="2492188" y="1990165"/>
            <a:chExt cx="349623" cy="1004048"/>
          </a:xfrm>
          <a:solidFill>
            <a:srgbClr val="00B050"/>
          </a:solidFill>
        </p:grpSpPr>
        <p:cxnSp>
          <p:nvCxnSpPr>
            <p:cNvPr id="51" name="Straight Connector 50"/>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858521" y="3760021"/>
            <a:ext cx="251010" cy="959223"/>
            <a:chOff x="2492188" y="1990165"/>
            <a:chExt cx="349623" cy="1004048"/>
          </a:xfrm>
          <a:solidFill>
            <a:srgbClr val="00B050"/>
          </a:solidFill>
        </p:grpSpPr>
        <p:cxnSp>
          <p:nvCxnSpPr>
            <p:cNvPr id="55" name="Straight Connector 54"/>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460393" y="2842807"/>
            <a:ext cx="251010" cy="510992"/>
            <a:chOff x="2492188" y="1990165"/>
            <a:chExt cx="349623" cy="1004048"/>
          </a:xfrm>
          <a:solidFill>
            <a:srgbClr val="00B050"/>
          </a:solidFill>
        </p:grpSpPr>
        <p:cxnSp>
          <p:nvCxnSpPr>
            <p:cNvPr id="59" name="Straight Connector 58"/>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3" name="Oval 62"/>
          <p:cNvSpPr/>
          <p:nvPr/>
        </p:nvSpPr>
        <p:spPr>
          <a:xfrm>
            <a:off x="6363896" y="238487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7068262" y="2057712"/>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7825472" y="1814523"/>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93" name="Group 92"/>
          <p:cNvGrpSpPr/>
          <p:nvPr/>
        </p:nvGrpSpPr>
        <p:grpSpPr>
          <a:xfrm>
            <a:off x="7783536" y="1002161"/>
            <a:ext cx="251010" cy="1685362"/>
            <a:chOff x="2492188" y="1990165"/>
            <a:chExt cx="349623" cy="1004048"/>
          </a:xfrm>
        </p:grpSpPr>
        <p:cxnSp>
          <p:nvCxnSpPr>
            <p:cNvPr id="94" name="Straight Connector 9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6332519" y="1861805"/>
            <a:ext cx="251010" cy="1147481"/>
            <a:chOff x="2492188" y="1990165"/>
            <a:chExt cx="349623" cy="1004048"/>
          </a:xfrm>
        </p:grpSpPr>
        <p:cxnSp>
          <p:nvCxnSpPr>
            <p:cNvPr id="106" name="Straight Connector 10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30608" y="1449906"/>
            <a:ext cx="251010" cy="1371598"/>
            <a:chOff x="2492188" y="1990165"/>
            <a:chExt cx="349623" cy="1004048"/>
          </a:xfrm>
        </p:grpSpPr>
        <p:cxnSp>
          <p:nvCxnSpPr>
            <p:cNvPr id="114" name="Straight Connector 11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1" name="Freeform 80"/>
          <p:cNvSpPr/>
          <p:nvPr/>
        </p:nvSpPr>
        <p:spPr>
          <a:xfrm>
            <a:off x="1325516" y="1799945"/>
            <a:ext cx="6981713" cy="2796989"/>
          </a:xfrm>
          <a:custGeom>
            <a:avLst/>
            <a:gdLst>
              <a:gd name="connsiteX0" fmla="*/ 0 w 6981713"/>
              <a:gd name="connsiteY0" fmla="*/ 2796989 h 2796989"/>
              <a:gd name="connsiteX1" fmla="*/ 666974 w 6981713"/>
              <a:gd name="connsiteY1" fmla="*/ 2710927 h 2796989"/>
              <a:gd name="connsiteX2" fmla="*/ 1968649 w 6981713"/>
              <a:gd name="connsiteY2" fmla="*/ 2323652 h 2796989"/>
              <a:gd name="connsiteX3" fmla="*/ 2452744 w 6981713"/>
              <a:gd name="connsiteY3" fmla="*/ 2140772 h 2796989"/>
              <a:gd name="connsiteX4" fmla="*/ 3431689 w 6981713"/>
              <a:gd name="connsiteY4" fmla="*/ 1635163 h 2796989"/>
              <a:gd name="connsiteX5" fmla="*/ 4120179 w 6981713"/>
              <a:gd name="connsiteY5" fmla="*/ 1204857 h 2796989"/>
              <a:gd name="connsiteX6" fmla="*/ 4356847 w 6981713"/>
              <a:gd name="connsiteY6" fmla="*/ 1097280 h 2796989"/>
              <a:gd name="connsiteX7" fmla="*/ 4959275 w 6981713"/>
              <a:gd name="connsiteY7" fmla="*/ 699247 h 2796989"/>
              <a:gd name="connsiteX8" fmla="*/ 5529431 w 6981713"/>
              <a:gd name="connsiteY8" fmla="*/ 419549 h 2796989"/>
              <a:gd name="connsiteX9" fmla="*/ 6099586 w 6981713"/>
              <a:gd name="connsiteY9" fmla="*/ 182880 h 2796989"/>
              <a:gd name="connsiteX10" fmla="*/ 6691257 w 6981713"/>
              <a:gd name="connsiteY10" fmla="*/ 53789 h 2796989"/>
              <a:gd name="connsiteX11" fmla="*/ 6981713 w 6981713"/>
              <a:gd name="connsiteY11" fmla="*/ 0 h 279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81713" h="2796989">
                <a:moveTo>
                  <a:pt x="0" y="2796989"/>
                </a:moveTo>
                <a:cubicBezTo>
                  <a:pt x="169433" y="2793402"/>
                  <a:pt x="338866" y="2789816"/>
                  <a:pt x="666974" y="2710927"/>
                </a:cubicBezTo>
                <a:cubicBezTo>
                  <a:pt x="995082" y="2632037"/>
                  <a:pt x="1671021" y="2418678"/>
                  <a:pt x="1968649" y="2323652"/>
                </a:cubicBezTo>
                <a:cubicBezTo>
                  <a:pt x="2266277" y="2228626"/>
                  <a:pt x="2208904" y="2255520"/>
                  <a:pt x="2452744" y="2140772"/>
                </a:cubicBezTo>
                <a:cubicBezTo>
                  <a:pt x="2696584" y="2026024"/>
                  <a:pt x="3153783" y="1791149"/>
                  <a:pt x="3431689" y="1635163"/>
                </a:cubicBezTo>
                <a:cubicBezTo>
                  <a:pt x="3709595" y="1479177"/>
                  <a:pt x="3965986" y="1294504"/>
                  <a:pt x="4120179" y="1204857"/>
                </a:cubicBezTo>
                <a:cubicBezTo>
                  <a:pt x="4274372" y="1115210"/>
                  <a:pt x="4216998" y="1181548"/>
                  <a:pt x="4356847" y="1097280"/>
                </a:cubicBezTo>
                <a:cubicBezTo>
                  <a:pt x="4496696" y="1013012"/>
                  <a:pt x="4763844" y="812202"/>
                  <a:pt x="4959275" y="699247"/>
                </a:cubicBezTo>
                <a:cubicBezTo>
                  <a:pt x="5154706" y="586292"/>
                  <a:pt x="5339379" y="505610"/>
                  <a:pt x="5529431" y="419549"/>
                </a:cubicBezTo>
                <a:cubicBezTo>
                  <a:pt x="5719483" y="333488"/>
                  <a:pt x="5905948" y="243840"/>
                  <a:pt x="6099586" y="182880"/>
                </a:cubicBezTo>
                <a:cubicBezTo>
                  <a:pt x="6293224" y="121920"/>
                  <a:pt x="6544236" y="84269"/>
                  <a:pt x="6691257" y="53789"/>
                </a:cubicBezTo>
                <a:cubicBezTo>
                  <a:pt x="6838278" y="23309"/>
                  <a:pt x="6909995" y="11654"/>
                  <a:pt x="6981713" y="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TextBox 119"/>
          <p:cNvSpPr txBox="1"/>
          <p:nvPr/>
        </p:nvSpPr>
        <p:spPr>
          <a:xfrm>
            <a:off x="1613048" y="769046"/>
            <a:ext cx="6004529" cy="707886"/>
          </a:xfrm>
          <a:prstGeom prst="rect">
            <a:avLst/>
          </a:prstGeom>
          <a:noFill/>
        </p:spPr>
        <p:txBody>
          <a:bodyPr wrap="none" rtlCol="0">
            <a:spAutoFit/>
          </a:bodyPr>
          <a:lstStyle/>
          <a:p>
            <a:r>
              <a:rPr lang="en-US" sz="2000" b="1" dirty="0"/>
              <a:t>In the absence of new survey data, error estimates will</a:t>
            </a:r>
          </a:p>
          <a:p>
            <a:r>
              <a:rPr lang="en-US" sz="2000" b="1" dirty="0"/>
              <a:t>grow through time.</a:t>
            </a:r>
          </a:p>
        </p:txBody>
      </p:sp>
      <p:sp>
        <p:nvSpPr>
          <p:cNvPr id="82" name="Freeform 81"/>
          <p:cNvSpPr/>
          <p:nvPr/>
        </p:nvSpPr>
        <p:spPr>
          <a:xfrm>
            <a:off x="919345" y="734525"/>
            <a:ext cx="7596554" cy="3669323"/>
          </a:xfrm>
          <a:custGeom>
            <a:avLst/>
            <a:gdLst>
              <a:gd name="connsiteX0" fmla="*/ 0 w 7596554"/>
              <a:gd name="connsiteY0" fmla="*/ 3669323 h 3669323"/>
              <a:gd name="connsiteX1" fmla="*/ 644769 w 7596554"/>
              <a:gd name="connsiteY1" fmla="*/ 3622430 h 3669323"/>
              <a:gd name="connsiteX2" fmla="*/ 1336431 w 7596554"/>
              <a:gd name="connsiteY2" fmla="*/ 3446584 h 3669323"/>
              <a:gd name="connsiteX3" fmla="*/ 1922585 w 7596554"/>
              <a:gd name="connsiteY3" fmla="*/ 3235569 h 3669323"/>
              <a:gd name="connsiteX4" fmla="*/ 2743200 w 7596554"/>
              <a:gd name="connsiteY4" fmla="*/ 2930769 h 3669323"/>
              <a:gd name="connsiteX5" fmla="*/ 3305908 w 7596554"/>
              <a:gd name="connsiteY5" fmla="*/ 2684584 h 3669323"/>
              <a:gd name="connsiteX6" fmla="*/ 3868615 w 7596554"/>
              <a:gd name="connsiteY6" fmla="*/ 2344615 h 3669323"/>
              <a:gd name="connsiteX7" fmla="*/ 4196861 w 7596554"/>
              <a:gd name="connsiteY7" fmla="*/ 2157046 h 3669323"/>
              <a:gd name="connsiteX8" fmla="*/ 4560277 w 7596554"/>
              <a:gd name="connsiteY8" fmla="*/ 2004646 h 3669323"/>
              <a:gd name="connsiteX9" fmla="*/ 4712677 w 7596554"/>
              <a:gd name="connsiteY9" fmla="*/ 1910861 h 3669323"/>
              <a:gd name="connsiteX10" fmla="*/ 5615354 w 7596554"/>
              <a:gd name="connsiteY10" fmla="*/ 1184030 h 3669323"/>
              <a:gd name="connsiteX11" fmla="*/ 6283569 w 7596554"/>
              <a:gd name="connsiteY11" fmla="*/ 762000 h 3669323"/>
              <a:gd name="connsiteX12" fmla="*/ 7092461 w 7596554"/>
              <a:gd name="connsiteY12" fmla="*/ 269630 h 3669323"/>
              <a:gd name="connsiteX13" fmla="*/ 7596554 w 7596554"/>
              <a:gd name="connsiteY13" fmla="*/ 0 h 36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96554" h="3669323">
                <a:moveTo>
                  <a:pt x="0" y="3669323"/>
                </a:moveTo>
                <a:cubicBezTo>
                  <a:pt x="211015" y="3664438"/>
                  <a:pt x="422031" y="3659553"/>
                  <a:pt x="644769" y="3622430"/>
                </a:cubicBezTo>
                <a:cubicBezTo>
                  <a:pt x="867507" y="3585307"/>
                  <a:pt x="1123462" y="3511061"/>
                  <a:pt x="1336431" y="3446584"/>
                </a:cubicBezTo>
                <a:cubicBezTo>
                  <a:pt x="1549400" y="3382107"/>
                  <a:pt x="1922585" y="3235569"/>
                  <a:pt x="1922585" y="3235569"/>
                </a:cubicBezTo>
                <a:cubicBezTo>
                  <a:pt x="2157046" y="3149600"/>
                  <a:pt x="2512646" y="3022600"/>
                  <a:pt x="2743200" y="2930769"/>
                </a:cubicBezTo>
                <a:cubicBezTo>
                  <a:pt x="2973754" y="2838938"/>
                  <a:pt x="3118339" y="2782276"/>
                  <a:pt x="3305908" y="2684584"/>
                </a:cubicBezTo>
                <a:cubicBezTo>
                  <a:pt x="3493477" y="2586892"/>
                  <a:pt x="3720123" y="2432538"/>
                  <a:pt x="3868615" y="2344615"/>
                </a:cubicBezTo>
                <a:cubicBezTo>
                  <a:pt x="4017107" y="2256692"/>
                  <a:pt x="4081584" y="2213707"/>
                  <a:pt x="4196861" y="2157046"/>
                </a:cubicBezTo>
                <a:cubicBezTo>
                  <a:pt x="4312138" y="2100385"/>
                  <a:pt x="4474308" y="2045677"/>
                  <a:pt x="4560277" y="2004646"/>
                </a:cubicBezTo>
                <a:cubicBezTo>
                  <a:pt x="4646246" y="1963615"/>
                  <a:pt x="4536831" y="2047630"/>
                  <a:pt x="4712677" y="1910861"/>
                </a:cubicBezTo>
                <a:cubicBezTo>
                  <a:pt x="4888523" y="1774092"/>
                  <a:pt x="5353539" y="1375507"/>
                  <a:pt x="5615354" y="1184030"/>
                </a:cubicBezTo>
                <a:cubicBezTo>
                  <a:pt x="5877169" y="992553"/>
                  <a:pt x="6037385" y="914400"/>
                  <a:pt x="6283569" y="762000"/>
                </a:cubicBezTo>
                <a:cubicBezTo>
                  <a:pt x="6529754" y="609600"/>
                  <a:pt x="6873630" y="396630"/>
                  <a:pt x="7092461" y="269630"/>
                </a:cubicBezTo>
                <a:cubicBezTo>
                  <a:pt x="7311292" y="142630"/>
                  <a:pt x="7453923" y="71315"/>
                  <a:pt x="7596554" y="0"/>
                </a:cubicBezTo>
              </a:path>
            </a:pathLst>
          </a:custGeom>
          <a:noFill/>
          <a:ln>
            <a:solidFill>
              <a:srgbClr val="FF0000"/>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Freeform 84"/>
          <p:cNvSpPr/>
          <p:nvPr/>
        </p:nvSpPr>
        <p:spPr>
          <a:xfrm>
            <a:off x="1446884" y="2539877"/>
            <a:ext cx="7760677" cy="2321170"/>
          </a:xfrm>
          <a:custGeom>
            <a:avLst/>
            <a:gdLst>
              <a:gd name="connsiteX0" fmla="*/ 0 w 7760677"/>
              <a:gd name="connsiteY0" fmla="*/ 2321170 h 2321170"/>
              <a:gd name="connsiteX1" fmla="*/ 679939 w 7760677"/>
              <a:gd name="connsiteY1" fmla="*/ 2215662 h 2321170"/>
              <a:gd name="connsiteX2" fmla="*/ 1336431 w 7760677"/>
              <a:gd name="connsiteY2" fmla="*/ 2028093 h 2321170"/>
              <a:gd name="connsiteX3" fmla="*/ 2074985 w 7760677"/>
              <a:gd name="connsiteY3" fmla="*/ 1770185 h 2321170"/>
              <a:gd name="connsiteX4" fmla="*/ 2661139 w 7760677"/>
              <a:gd name="connsiteY4" fmla="*/ 1535723 h 2321170"/>
              <a:gd name="connsiteX5" fmla="*/ 3341077 w 7760677"/>
              <a:gd name="connsiteY5" fmla="*/ 1172308 h 2321170"/>
              <a:gd name="connsiteX6" fmla="*/ 3962400 w 7760677"/>
              <a:gd name="connsiteY6" fmla="*/ 785447 h 2321170"/>
              <a:gd name="connsiteX7" fmla="*/ 4314093 w 7760677"/>
              <a:gd name="connsiteY7" fmla="*/ 574431 h 2321170"/>
              <a:gd name="connsiteX8" fmla="*/ 4818185 w 7760677"/>
              <a:gd name="connsiteY8" fmla="*/ 445477 h 2321170"/>
              <a:gd name="connsiteX9" fmla="*/ 5791200 w 7760677"/>
              <a:gd name="connsiteY9" fmla="*/ 257908 h 2321170"/>
              <a:gd name="connsiteX10" fmla="*/ 6541477 w 7760677"/>
              <a:gd name="connsiteY10" fmla="*/ 128954 h 2321170"/>
              <a:gd name="connsiteX11" fmla="*/ 7760677 w 7760677"/>
              <a:gd name="connsiteY11" fmla="*/ 0 h 232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60677" h="2321170">
                <a:moveTo>
                  <a:pt x="0" y="2321170"/>
                </a:moveTo>
                <a:cubicBezTo>
                  <a:pt x="228600" y="2292839"/>
                  <a:pt x="457201" y="2264508"/>
                  <a:pt x="679939" y="2215662"/>
                </a:cubicBezTo>
                <a:cubicBezTo>
                  <a:pt x="902678" y="2166816"/>
                  <a:pt x="1103923" y="2102339"/>
                  <a:pt x="1336431" y="2028093"/>
                </a:cubicBezTo>
                <a:cubicBezTo>
                  <a:pt x="1568939" y="1953847"/>
                  <a:pt x="1854200" y="1852247"/>
                  <a:pt x="2074985" y="1770185"/>
                </a:cubicBezTo>
                <a:cubicBezTo>
                  <a:pt x="2295770" y="1688123"/>
                  <a:pt x="2450124" y="1635369"/>
                  <a:pt x="2661139" y="1535723"/>
                </a:cubicBezTo>
                <a:cubicBezTo>
                  <a:pt x="2872154" y="1436077"/>
                  <a:pt x="3124200" y="1297354"/>
                  <a:pt x="3341077" y="1172308"/>
                </a:cubicBezTo>
                <a:cubicBezTo>
                  <a:pt x="3557954" y="1047262"/>
                  <a:pt x="3800231" y="885093"/>
                  <a:pt x="3962400" y="785447"/>
                </a:cubicBezTo>
                <a:cubicBezTo>
                  <a:pt x="4124569" y="685801"/>
                  <a:pt x="4171462" y="631093"/>
                  <a:pt x="4314093" y="574431"/>
                </a:cubicBezTo>
                <a:cubicBezTo>
                  <a:pt x="4456724" y="517769"/>
                  <a:pt x="4572001" y="498231"/>
                  <a:pt x="4818185" y="445477"/>
                </a:cubicBezTo>
                <a:cubicBezTo>
                  <a:pt x="5064369" y="392723"/>
                  <a:pt x="5503985" y="310662"/>
                  <a:pt x="5791200" y="257908"/>
                </a:cubicBezTo>
                <a:cubicBezTo>
                  <a:pt x="6078415" y="205154"/>
                  <a:pt x="6213231" y="171939"/>
                  <a:pt x="6541477" y="128954"/>
                </a:cubicBezTo>
                <a:cubicBezTo>
                  <a:pt x="6869723" y="85969"/>
                  <a:pt x="7315200" y="42984"/>
                  <a:pt x="7760677" y="0"/>
                </a:cubicBezTo>
              </a:path>
            </a:pathLst>
          </a:custGeom>
          <a:noFill/>
          <a:ln>
            <a:solidFill>
              <a:srgbClr val="FF0000"/>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p:cNvSpPr txBox="1"/>
          <p:nvPr/>
        </p:nvSpPr>
        <p:spPr>
          <a:xfrm>
            <a:off x="248131" y="1238942"/>
            <a:ext cx="587020"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92" name="TextBox 91"/>
          <p:cNvSpPr txBox="1"/>
          <p:nvPr/>
        </p:nvSpPr>
        <p:spPr>
          <a:xfrm>
            <a:off x="3961897" y="6229563"/>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Tree>
    <p:extLst>
      <p:ext uri="{BB962C8B-B14F-4D97-AF65-F5344CB8AC3E}">
        <p14:creationId xmlns:p14="http://schemas.microsoft.com/office/powerpoint/2010/main" val="423978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0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Straight Connector 84"/>
          <p:cNvCxnSpPr/>
          <p:nvPr/>
        </p:nvCxnSpPr>
        <p:spPr>
          <a:xfrm>
            <a:off x="2613478" y="4035714"/>
            <a:ext cx="979487" cy="79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3574391" y="3065141"/>
            <a:ext cx="1297930" cy="190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4872321" y="3169629"/>
            <a:ext cx="3710638" cy="13555"/>
          </a:xfrm>
          <a:prstGeom prst="lin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262228" y="1460876"/>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262228" y="5721709"/>
            <a:ext cx="7662672"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6755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48210" y="5927517"/>
            <a:ext cx="838691"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1990</a:t>
            </a:r>
            <a:endParaRPr lang="en-US" b="1" dirty="0">
              <a:solidFill>
                <a:prstClr val="black"/>
              </a:solidFill>
              <a:latin typeface="Verdana" pitchFamily="34" charset="0"/>
            </a:endParaRPr>
          </a:p>
        </p:txBody>
      </p:sp>
      <p:cxnSp>
        <p:nvCxnSpPr>
          <p:cNvPr id="44" name="Straight Connector 43"/>
          <p:cNvCxnSpPr/>
          <p:nvPr/>
        </p:nvCxnSpPr>
        <p:spPr>
          <a:xfrm>
            <a:off x="271216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36391" y="214666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27430" y="279212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18460" y="3437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09499" y="408303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18466" y="472849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09505" y="537395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0450" y="529552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50450" y="466799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50450" y="400460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50450" y="335018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50450" y="272265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50450" y="205926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110" name="Oval 109"/>
          <p:cNvSpPr/>
          <p:nvPr/>
        </p:nvSpPr>
        <p:spPr>
          <a:xfrm>
            <a:off x="1891355" y="418613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2536011" y="397997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497205" y="3030407"/>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799854" y="3115948"/>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3456775" y="558125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197931" y="559754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2541" y="559193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87896" y="559787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2506" y="559226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3662" y="560855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18272" y="560295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1399" y="592190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‘95</a:t>
            </a:r>
            <a:endParaRPr lang="en-US" b="1" dirty="0">
              <a:solidFill>
                <a:prstClr val="black"/>
              </a:solidFill>
              <a:latin typeface="Verdana" pitchFamily="34" charset="0"/>
            </a:endParaRPr>
          </a:p>
        </p:txBody>
      </p:sp>
      <p:sp>
        <p:nvSpPr>
          <p:cNvPr id="96" name="TextBox 95"/>
          <p:cNvSpPr txBox="1"/>
          <p:nvPr/>
        </p:nvSpPr>
        <p:spPr>
          <a:xfrm>
            <a:off x="3128056"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‘00</a:t>
            </a:r>
            <a:endParaRPr lang="en-US" b="1" dirty="0">
              <a:solidFill>
                <a:prstClr val="black"/>
              </a:solidFill>
              <a:latin typeface="Verdana" pitchFamily="34" charset="0"/>
            </a:endParaRPr>
          </a:p>
        </p:txBody>
      </p:sp>
      <p:sp>
        <p:nvSpPr>
          <p:cNvPr id="97" name="TextBox 96"/>
          <p:cNvSpPr txBox="1"/>
          <p:nvPr/>
        </p:nvSpPr>
        <p:spPr>
          <a:xfrm>
            <a:off x="3887164" y="592190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‘05</a:t>
            </a:r>
            <a:endParaRPr lang="en-US" b="1" dirty="0">
              <a:solidFill>
                <a:prstClr val="black"/>
              </a:solidFill>
              <a:latin typeface="Verdana" pitchFamily="34" charset="0"/>
            </a:endParaRPr>
          </a:p>
        </p:txBody>
      </p:sp>
      <p:sp>
        <p:nvSpPr>
          <p:cNvPr id="98" name="TextBox 97"/>
          <p:cNvSpPr txBox="1"/>
          <p:nvPr/>
        </p:nvSpPr>
        <p:spPr>
          <a:xfrm>
            <a:off x="4613821" y="591912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‘10</a:t>
            </a:r>
            <a:endParaRPr lang="en-US" b="1" dirty="0">
              <a:solidFill>
                <a:prstClr val="black"/>
              </a:solidFill>
              <a:latin typeface="Verdana" pitchFamily="34" charset="0"/>
            </a:endParaRPr>
          </a:p>
        </p:txBody>
      </p:sp>
      <p:sp>
        <p:nvSpPr>
          <p:cNvPr id="99" name="TextBox 98"/>
          <p:cNvSpPr txBox="1"/>
          <p:nvPr/>
        </p:nvSpPr>
        <p:spPr>
          <a:xfrm>
            <a:off x="5366838"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‘15</a:t>
            </a:r>
            <a:endParaRPr lang="en-US" b="1" dirty="0">
              <a:solidFill>
                <a:prstClr val="black"/>
              </a:solidFill>
              <a:latin typeface="Verdana" pitchFamily="34" charset="0"/>
            </a:endParaRPr>
          </a:p>
        </p:txBody>
      </p:sp>
      <p:sp>
        <p:nvSpPr>
          <p:cNvPr id="100" name="TextBox 99"/>
          <p:cNvSpPr txBox="1"/>
          <p:nvPr/>
        </p:nvSpPr>
        <p:spPr>
          <a:xfrm>
            <a:off x="6125141"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‘20</a:t>
            </a:r>
            <a:endParaRPr lang="en-US" b="1" dirty="0">
              <a:solidFill>
                <a:prstClr val="black"/>
              </a:solidFill>
              <a:latin typeface="Verdana" pitchFamily="34" charset="0"/>
            </a:endParaRPr>
          </a:p>
        </p:txBody>
      </p:sp>
      <p:sp>
        <p:nvSpPr>
          <p:cNvPr id="101" name="TextBox 100"/>
          <p:cNvSpPr txBox="1"/>
          <p:nvPr/>
        </p:nvSpPr>
        <p:spPr>
          <a:xfrm>
            <a:off x="6886874" y="590996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‘25</a:t>
            </a:r>
            <a:endParaRPr lang="en-US" b="1" dirty="0">
              <a:solidFill>
                <a:prstClr val="black"/>
              </a:solidFill>
              <a:latin typeface="Verdana" pitchFamily="34" charset="0"/>
            </a:endParaRPr>
          </a:p>
        </p:txBody>
      </p:sp>
      <p:sp>
        <p:nvSpPr>
          <p:cNvPr id="102" name="TextBox 101"/>
          <p:cNvSpPr txBox="1"/>
          <p:nvPr/>
        </p:nvSpPr>
        <p:spPr>
          <a:xfrm>
            <a:off x="7603394" y="592751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‘30</a:t>
            </a:r>
            <a:endParaRPr lang="en-US" b="1" dirty="0">
              <a:solidFill>
                <a:prstClr val="black"/>
              </a:solidFill>
              <a:latin typeface="Verdana" pitchFamily="34" charset="0"/>
            </a:endParaRPr>
          </a:p>
        </p:txBody>
      </p:sp>
      <p:grpSp>
        <p:nvGrpSpPr>
          <p:cNvPr id="46" name="Group 45"/>
          <p:cNvGrpSpPr/>
          <p:nvPr/>
        </p:nvGrpSpPr>
        <p:grpSpPr>
          <a:xfrm>
            <a:off x="2489389" y="3743683"/>
            <a:ext cx="251010" cy="645458"/>
            <a:chOff x="2492188" y="1990165"/>
            <a:chExt cx="349623" cy="1004048"/>
          </a:xfrm>
          <a:solidFill>
            <a:srgbClr val="00B050"/>
          </a:solidFill>
        </p:grpSpPr>
        <p:cxnSp>
          <p:nvCxnSpPr>
            <p:cNvPr id="47" name="Straight Connector 46"/>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750549" y="2878384"/>
            <a:ext cx="251010" cy="609599"/>
            <a:chOff x="2492188" y="1990165"/>
            <a:chExt cx="349623" cy="1004048"/>
          </a:xfrm>
          <a:solidFill>
            <a:srgbClr val="00B050"/>
          </a:solidFill>
        </p:grpSpPr>
        <p:cxnSp>
          <p:nvCxnSpPr>
            <p:cNvPr id="51" name="Straight Connector 50"/>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854553" y="3761609"/>
            <a:ext cx="251010" cy="959223"/>
            <a:chOff x="2492188" y="1990165"/>
            <a:chExt cx="349623" cy="1004048"/>
          </a:xfrm>
          <a:solidFill>
            <a:srgbClr val="00B050"/>
          </a:solidFill>
        </p:grpSpPr>
        <p:cxnSp>
          <p:nvCxnSpPr>
            <p:cNvPr id="55" name="Straight Connector 54"/>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456425" y="2844395"/>
            <a:ext cx="251010" cy="510992"/>
            <a:chOff x="2492188" y="1990165"/>
            <a:chExt cx="349623" cy="1004048"/>
          </a:xfrm>
          <a:solidFill>
            <a:srgbClr val="00B050"/>
          </a:solidFill>
        </p:grpSpPr>
        <p:cxnSp>
          <p:nvCxnSpPr>
            <p:cNvPr id="59" name="Straight Connector 58"/>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3" name="Oval 62"/>
          <p:cNvSpPr/>
          <p:nvPr/>
        </p:nvSpPr>
        <p:spPr>
          <a:xfrm>
            <a:off x="6359928" y="238645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7064294" y="205930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7821504" y="181611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93" name="Group 92"/>
          <p:cNvGrpSpPr/>
          <p:nvPr/>
        </p:nvGrpSpPr>
        <p:grpSpPr>
          <a:xfrm>
            <a:off x="7779568" y="1003749"/>
            <a:ext cx="251010" cy="1685362"/>
            <a:chOff x="2492188" y="1990165"/>
            <a:chExt cx="349623" cy="1004048"/>
          </a:xfrm>
        </p:grpSpPr>
        <p:cxnSp>
          <p:nvCxnSpPr>
            <p:cNvPr id="94" name="Straight Connector 9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6328551" y="1863393"/>
            <a:ext cx="251010" cy="1147481"/>
            <a:chOff x="2492188" y="1990165"/>
            <a:chExt cx="349623" cy="1004048"/>
          </a:xfrm>
        </p:grpSpPr>
        <p:cxnSp>
          <p:nvCxnSpPr>
            <p:cNvPr id="106" name="Straight Connector 10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26640" y="1451494"/>
            <a:ext cx="251010" cy="1371598"/>
            <a:chOff x="2492188" y="1990165"/>
            <a:chExt cx="349623" cy="1004048"/>
          </a:xfrm>
        </p:grpSpPr>
        <p:cxnSp>
          <p:nvCxnSpPr>
            <p:cNvPr id="114" name="Straight Connector 11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1" name="Freeform 80"/>
          <p:cNvSpPr/>
          <p:nvPr/>
        </p:nvSpPr>
        <p:spPr>
          <a:xfrm>
            <a:off x="1321548" y="1801533"/>
            <a:ext cx="6981713" cy="2796989"/>
          </a:xfrm>
          <a:custGeom>
            <a:avLst/>
            <a:gdLst>
              <a:gd name="connsiteX0" fmla="*/ 0 w 6981713"/>
              <a:gd name="connsiteY0" fmla="*/ 2796989 h 2796989"/>
              <a:gd name="connsiteX1" fmla="*/ 666974 w 6981713"/>
              <a:gd name="connsiteY1" fmla="*/ 2710927 h 2796989"/>
              <a:gd name="connsiteX2" fmla="*/ 1968649 w 6981713"/>
              <a:gd name="connsiteY2" fmla="*/ 2323652 h 2796989"/>
              <a:gd name="connsiteX3" fmla="*/ 2452744 w 6981713"/>
              <a:gd name="connsiteY3" fmla="*/ 2140772 h 2796989"/>
              <a:gd name="connsiteX4" fmla="*/ 3431689 w 6981713"/>
              <a:gd name="connsiteY4" fmla="*/ 1635163 h 2796989"/>
              <a:gd name="connsiteX5" fmla="*/ 4120179 w 6981713"/>
              <a:gd name="connsiteY5" fmla="*/ 1204857 h 2796989"/>
              <a:gd name="connsiteX6" fmla="*/ 4356847 w 6981713"/>
              <a:gd name="connsiteY6" fmla="*/ 1097280 h 2796989"/>
              <a:gd name="connsiteX7" fmla="*/ 4959275 w 6981713"/>
              <a:gd name="connsiteY7" fmla="*/ 699247 h 2796989"/>
              <a:gd name="connsiteX8" fmla="*/ 5529431 w 6981713"/>
              <a:gd name="connsiteY8" fmla="*/ 419549 h 2796989"/>
              <a:gd name="connsiteX9" fmla="*/ 6099586 w 6981713"/>
              <a:gd name="connsiteY9" fmla="*/ 182880 h 2796989"/>
              <a:gd name="connsiteX10" fmla="*/ 6691257 w 6981713"/>
              <a:gd name="connsiteY10" fmla="*/ 53789 h 2796989"/>
              <a:gd name="connsiteX11" fmla="*/ 6981713 w 6981713"/>
              <a:gd name="connsiteY11" fmla="*/ 0 h 279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81713" h="2796989">
                <a:moveTo>
                  <a:pt x="0" y="2796989"/>
                </a:moveTo>
                <a:cubicBezTo>
                  <a:pt x="169433" y="2793402"/>
                  <a:pt x="338866" y="2789816"/>
                  <a:pt x="666974" y="2710927"/>
                </a:cubicBezTo>
                <a:cubicBezTo>
                  <a:pt x="995082" y="2632037"/>
                  <a:pt x="1671021" y="2418678"/>
                  <a:pt x="1968649" y="2323652"/>
                </a:cubicBezTo>
                <a:cubicBezTo>
                  <a:pt x="2266277" y="2228626"/>
                  <a:pt x="2208904" y="2255520"/>
                  <a:pt x="2452744" y="2140772"/>
                </a:cubicBezTo>
                <a:cubicBezTo>
                  <a:pt x="2696584" y="2026024"/>
                  <a:pt x="3153783" y="1791149"/>
                  <a:pt x="3431689" y="1635163"/>
                </a:cubicBezTo>
                <a:cubicBezTo>
                  <a:pt x="3709595" y="1479177"/>
                  <a:pt x="3965986" y="1294504"/>
                  <a:pt x="4120179" y="1204857"/>
                </a:cubicBezTo>
                <a:cubicBezTo>
                  <a:pt x="4274372" y="1115210"/>
                  <a:pt x="4216998" y="1181548"/>
                  <a:pt x="4356847" y="1097280"/>
                </a:cubicBezTo>
                <a:cubicBezTo>
                  <a:pt x="4496696" y="1013012"/>
                  <a:pt x="4763844" y="812202"/>
                  <a:pt x="4959275" y="699247"/>
                </a:cubicBezTo>
                <a:cubicBezTo>
                  <a:pt x="5154706" y="586292"/>
                  <a:pt x="5339379" y="505610"/>
                  <a:pt x="5529431" y="419549"/>
                </a:cubicBezTo>
                <a:cubicBezTo>
                  <a:pt x="5719483" y="333488"/>
                  <a:pt x="5905948" y="243840"/>
                  <a:pt x="6099586" y="182880"/>
                </a:cubicBezTo>
                <a:cubicBezTo>
                  <a:pt x="6293224" y="121920"/>
                  <a:pt x="6544236" y="84269"/>
                  <a:pt x="6691257" y="53789"/>
                </a:cubicBezTo>
                <a:cubicBezTo>
                  <a:pt x="6838278" y="23309"/>
                  <a:pt x="6909995" y="11654"/>
                  <a:pt x="6981713" y="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Connector 81"/>
          <p:cNvCxnSpPr/>
          <p:nvPr/>
        </p:nvCxnSpPr>
        <p:spPr>
          <a:xfrm>
            <a:off x="2043756" y="4248150"/>
            <a:ext cx="5508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04535" y="1161470"/>
            <a:ext cx="6096000" cy="923330"/>
          </a:xfrm>
          <a:prstGeom prst="rect">
            <a:avLst/>
          </a:prstGeom>
        </p:spPr>
        <p:txBody>
          <a:bodyPr>
            <a:spAutoFit/>
          </a:bodyPr>
          <a:lstStyle/>
          <a:p>
            <a:pPr eaLnBrk="0" hangingPunct="0"/>
            <a:r>
              <a:rPr lang="en-US" b="1" dirty="0">
                <a:solidFill>
                  <a:prstClr val="black"/>
                </a:solidFill>
                <a:latin typeface="Verdana" pitchFamily="34" charset="0"/>
              </a:rPr>
              <a:t>The (in)ability of current approach to </a:t>
            </a:r>
          </a:p>
          <a:p>
            <a:pPr eaLnBrk="0" hangingPunct="0"/>
            <a:r>
              <a:rPr lang="en-US" b="1" dirty="0">
                <a:solidFill>
                  <a:prstClr val="black"/>
                </a:solidFill>
                <a:latin typeface="Verdana" pitchFamily="34" charset="0"/>
              </a:rPr>
              <a:t>properly inform users of the height of</a:t>
            </a:r>
          </a:p>
          <a:p>
            <a:pPr eaLnBrk="0" hangingPunct="0"/>
            <a:r>
              <a:rPr lang="en-US" b="1" dirty="0">
                <a:solidFill>
                  <a:prstClr val="black"/>
                </a:solidFill>
                <a:latin typeface="Verdana" pitchFamily="34" charset="0"/>
              </a:rPr>
              <a:t>this mark can be seen in </a:t>
            </a:r>
            <a:r>
              <a:rPr lang="en-US" b="1" dirty="0" smtClean="0">
                <a:solidFill>
                  <a:srgbClr val="00B0F0"/>
                </a:solidFill>
                <a:latin typeface="Verdana" pitchFamily="34" charset="0"/>
              </a:rPr>
              <a:t>blue</a:t>
            </a:r>
            <a:r>
              <a:rPr lang="en-US" b="1" dirty="0" smtClean="0">
                <a:solidFill>
                  <a:prstClr val="black"/>
                </a:solidFill>
                <a:latin typeface="Verdana" pitchFamily="34" charset="0"/>
              </a:rPr>
              <a:t>.</a:t>
            </a:r>
            <a:endParaRPr lang="en-US" b="1" dirty="0">
              <a:solidFill>
                <a:prstClr val="black"/>
              </a:solidFill>
              <a:latin typeface="Verdana" pitchFamily="34" charset="0"/>
            </a:endParaRPr>
          </a:p>
        </p:txBody>
      </p:sp>
      <p:cxnSp>
        <p:nvCxnSpPr>
          <p:cNvPr id="92" name="Straight Connector 91"/>
          <p:cNvCxnSpPr/>
          <p:nvPr/>
        </p:nvCxnSpPr>
        <p:spPr>
          <a:xfrm flipH="1">
            <a:off x="6450840" y="2456126"/>
            <a:ext cx="1" cy="74390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148929" y="2112722"/>
            <a:ext cx="1" cy="107046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7905074" y="1862274"/>
            <a:ext cx="4535" cy="1322042"/>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582634" y="3084003"/>
            <a:ext cx="10330" cy="951709"/>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873519" y="3161073"/>
            <a:ext cx="5238" cy="211564"/>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2613478" y="4019831"/>
            <a:ext cx="6805" cy="324884"/>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81" idx="1"/>
          </p:cNvCxnSpPr>
          <p:nvPr/>
        </p:nvCxnSpPr>
        <p:spPr>
          <a:xfrm flipH="1">
            <a:off x="1988522" y="4226571"/>
            <a:ext cx="767" cy="285888"/>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22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lstStyle/>
          <a:p>
            <a:r>
              <a:rPr lang="en-US" sz="4000" dirty="0" smtClean="0">
                <a:latin typeface="Cambria" panose="02040503050406030204" pitchFamily="18" charset="0"/>
                <a:ea typeface="Cambria" panose="02040503050406030204" pitchFamily="18" charset="0"/>
              </a:rPr>
              <a:t>EPP and IFVM with Reference Epochs</a:t>
            </a:r>
            <a:endParaRPr lang="en-US" sz="40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1" y="1310894"/>
            <a:ext cx="6642101" cy="1690661"/>
          </a:xfrm>
        </p:spPr>
        <p:txBody>
          <a:bodyPr/>
          <a:lstStyle/>
          <a:p>
            <a:r>
              <a:rPr lang="en-US" sz="2400" dirty="0">
                <a:latin typeface="Cambria" panose="02040503050406030204" pitchFamily="18" charset="0"/>
                <a:ea typeface="Cambria" panose="02040503050406030204" pitchFamily="18" charset="0"/>
              </a:rPr>
              <a:t>It’s 2039 and you are working in San Diego using NATRF2022 </a:t>
            </a:r>
            <a:r>
              <a:rPr lang="en-US" sz="2400" dirty="0" smtClean="0">
                <a:latin typeface="Cambria" panose="02040503050406030204" pitchFamily="18" charset="0"/>
                <a:ea typeface="Cambria" panose="02040503050406030204" pitchFamily="18" charset="0"/>
              </a:rPr>
              <a:t>(</a:t>
            </a:r>
            <a:r>
              <a:rPr lang="en-US" sz="2400" b="1" dirty="0" smtClean="0">
                <a:latin typeface="Cambria" panose="02040503050406030204" pitchFamily="18" charset="0"/>
                <a:ea typeface="Cambria" panose="02040503050406030204" pitchFamily="18" charset="0"/>
              </a:rPr>
              <a:t>epoch </a:t>
            </a:r>
            <a:r>
              <a:rPr lang="en-US" sz="2400" b="1" dirty="0">
                <a:latin typeface="Cambria" panose="02040503050406030204" pitchFamily="18" charset="0"/>
                <a:ea typeface="Cambria" panose="02040503050406030204" pitchFamily="18" charset="0"/>
              </a:rPr>
              <a:t>2035.00</a:t>
            </a:r>
            <a:r>
              <a:rPr lang="en-US" sz="2400" dirty="0">
                <a:latin typeface="Cambria" panose="02040503050406030204" pitchFamily="18" charset="0"/>
                <a:ea typeface="Cambria" panose="02040503050406030204" pitchFamily="18" charset="0"/>
              </a:rPr>
              <a:t>)</a:t>
            </a:r>
          </a:p>
          <a:p>
            <a:r>
              <a:rPr lang="en-US" sz="2400" dirty="0" smtClean="0">
                <a:latin typeface="Cambria" panose="02040503050406030204" pitchFamily="18" charset="0"/>
                <a:ea typeface="Cambria" panose="02040503050406030204" pitchFamily="18" charset="0"/>
              </a:rPr>
              <a:t>And you need to </a:t>
            </a:r>
            <a:r>
              <a:rPr lang="en-US" sz="2400" dirty="0">
                <a:latin typeface="Cambria" panose="02040503050406030204" pitchFamily="18" charset="0"/>
                <a:ea typeface="Cambria" panose="02040503050406030204" pitchFamily="18" charset="0"/>
              </a:rPr>
              <a:t>compare your work </a:t>
            </a:r>
            <a:r>
              <a:rPr lang="en-US" sz="2400" dirty="0" smtClean="0">
                <a:latin typeface="Cambria" panose="02040503050406030204" pitchFamily="18" charset="0"/>
                <a:ea typeface="Cambria" panose="02040503050406030204" pitchFamily="18" charset="0"/>
              </a:rPr>
              <a:t>to another survey from 2028</a:t>
            </a:r>
            <a:endParaRPr lang="en-US" sz="2000" dirty="0">
              <a:latin typeface="Cambria" panose="02040503050406030204" pitchFamily="18" charset="0"/>
              <a:ea typeface="Cambria" panose="02040503050406030204" pitchFamily="18" charset="0"/>
            </a:endParaRPr>
          </a:p>
        </p:txBody>
      </p:sp>
      <p:sp>
        <p:nvSpPr>
          <p:cNvPr id="19" name="Cloud 18"/>
          <p:cNvSpPr/>
          <p:nvPr/>
        </p:nvSpPr>
        <p:spPr>
          <a:xfrm>
            <a:off x="6081732" y="1266112"/>
            <a:ext cx="2935267" cy="1440261"/>
          </a:xfrm>
          <a:prstGeom prst="cloud">
            <a:avLst/>
          </a:prstGeom>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Important:  This slide only covers </a:t>
            </a:r>
            <a:r>
              <a:rPr lang="en-US" i="1" dirty="0" smtClean="0">
                <a:solidFill>
                  <a:schemeClr val="tx1"/>
                </a:solidFill>
              </a:rPr>
              <a:t>geometric</a:t>
            </a:r>
            <a:r>
              <a:rPr lang="en-US" dirty="0" smtClean="0">
                <a:solidFill>
                  <a:schemeClr val="tx1"/>
                </a:solidFill>
              </a:rPr>
              <a:t> coordinates.  </a:t>
            </a:r>
            <a:endParaRPr lang="en-US" dirty="0">
              <a:solidFill>
                <a:schemeClr val="tx1"/>
              </a:solidFill>
            </a:endParaRPr>
          </a:p>
        </p:txBody>
      </p:sp>
      <p:sp>
        <p:nvSpPr>
          <p:cNvPr id="33" name="Rectangle 32"/>
          <p:cNvSpPr/>
          <p:nvPr/>
        </p:nvSpPr>
        <p:spPr>
          <a:xfrm>
            <a:off x="7567125"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7030A0"/>
                </a:solidFill>
              </a:rPr>
              <a:t>NATRF2022</a:t>
            </a:r>
          </a:p>
          <a:p>
            <a:pPr algn="ctr"/>
            <a:r>
              <a:rPr lang="en-US" dirty="0" smtClean="0">
                <a:solidFill>
                  <a:srgbClr val="FF0000"/>
                </a:solidFill>
              </a:rPr>
              <a:t>ep. 2025.00</a:t>
            </a:r>
            <a:endParaRPr lang="en-US" dirty="0">
              <a:solidFill>
                <a:srgbClr val="FF0000"/>
              </a:solidFill>
            </a:endParaRPr>
          </a:p>
        </p:txBody>
      </p:sp>
      <p:sp>
        <p:nvSpPr>
          <p:cNvPr id="35" name="Rectangle 34"/>
          <p:cNvSpPr/>
          <p:nvPr/>
        </p:nvSpPr>
        <p:spPr>
          <a:xfrm>
            <a:off x="139700"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B0F0"/>
                </a:solidFill>
              </a:rPr>
              <a:t>PATRF2022</a:t>
            </a:r>
          </a:p>
          <a:p>
            <a:pPr algn="ctr"/>
            <a:r>
              <a:rPr lang="en-US" dirty="0" smtClean="0">
                <a:solidFill>
                  <a:srgbClr val="FF0000"/>
                </a:solidFill>
              </a:rPr>
              <a:t>ep. 2025.00</a:t>
            </a:r>
            <a:endParaRPr lang="en-US" dirty="0">
              <a:solidFill>
                <a:srgbClr val="FF0000"/>
              </a:solidFill>
            </a:endParaRPr>
          </a:p>
        </p:txBody>
      </p:sp>
      <p:sp>
        <p:nvSpPr>
          <p:cNvPr id="36" name="Rectangle 35"/>
          <p:cNvSpPr/>
          <p:nvPr/>
        </p:nvSpPr>
        <p:spPr>
          <a:xfrm>
            <a:off x="3853412"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ITRF2014</a:t>
            </a:r>
          </a:p>
          <a:p>
            <a:pPr algn="ctr"/>
            <a:r>
              <a:rPr lang="en-US" dirty="0" smtClean="0">
                <a:solidFill>
                  <a:srgbClr val="FF0000"/>
                </a:solidFill>
              </a:rPr>
              <a:t>ep. 2025.00</a:t>
            </a:r>
            <a:endParaRPr lang="en-US" dirty="0">
              <a:solidFill>
                <a:srgbClr val="FF0000"/>
              </a:solidFill>
            </a:endParaRPr>
          </a:p>
        </p:txBody>
      </p:sp>
      <p:sp>
        <p:nvSpPr>
          <p:cNvPr id="38" name="Rectangle 37"/>
          <p:cNvSpPr/>
          <p:nvPr/>
        </p:nvSpPr>
        <p:spPr>
          <a:xfrm>
            <a:off x="7567125" y="5700697"/>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7030A0"/>
                </a:solidFill>
              </a:rPr>
              <a:t>NATRF2022</a:t>
            </a:r>
          </a:p>
          <a:p>
            <a:pPr algn="ctr"/>
            <a:r>
              <a:rPr lang="en-US" dirty="0" smtClean="0">
                <a:solidFill>
                  <a:srgbClr val="00B050"/>
                </a:solidFill>
              </a:rPr>
              <a:t>ep. 2035.00</a:t>
            </a:r>
            <a:endParaRPr lang="en-US" dirty="0">
              <a:solidFill>
                <a:srgbClr val="00B050"/>
              </a:solidFill>
            </a:endParaRPr>
          </a:p>
        </p:txBody>
      </p:sp>
      <p:sp>
        <p:nvSpPr>
          <p:cNvPr id="39" name="Rectangle 38"/>
          <p:cNvSpPr/>
          <p:nvPr/>
        </p:nvSpPr>
        <p:spPr>
          <a:xfrm>
            <a:off x="3853412" y="5700699"/>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ITRF2014</a:t>
            </a:r>
          </a:p>
          <a:p>
            <a:pPr algn="ctr"/>
            <a:r>
              <a:rPr lang="en-US" dirty="0" smtClean="0">
                <a:solidFill>
                  <a:srgbClr val="00B050"/>
                </a:solidFill>
              </a:rPr>
              <a:t>ep. 2035.00</a:t>
            </a:r>
            <a:endParaRPr lang="en-US" dirty="0">
              <a:solidFill>
                <a:srgbClr val="00B050"/>
              </a:solidFill>
            </a:endParaRPr>
          </a:p>
        </p:txBody>
      </p:sp>
      <p:sp>
        <p:nvSpPr>
          <p:cNvPr id="41" name="Rectangle 40"/>
          <p:cNvSpPr/>
          <p:nvPr/>
        </p:nvSpPr>
        <p:spPr>
          <a:xfrm>
            <a:off x="139700" y="5700698"/>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B0F0"/>
                </a:solidFill>
              </a:rPr>
              <a:t>PATRF2022</a:t>
            </a:r>
          </a:p>
          <a:p>
            <a:pPr algn="ctr"/>
            <a:r>
              <a:rPr lang="en-US" dirty="0" smtClean="0">
                <a:solidFill>
                  <a:srgbClr val="00B050"/>
                </a:solidFill>
              </a:rPr>
              <a:t>ep. 2035.00</a:t>
            </a:r>
            <a:endParaRPr lang="en-US" dirty="0">
              <a:solidFill>
                <a:srgbClr val="00B050"/>
              </a:solidFill>
            </a:endParaRPr>
          </a:p>
        </p:txBody>
      </p:sp>
      <p:sp>
        <p:nvSpPr>
          <p:cNvPr id="42" name="Flowchart: Data 41"/>
          <p:cNvSpPr/>
          <p:nvPr/>
        </p:nvSpPr>
        <p:spPr>
          <a:xfrm>
            <a:off x="2098302" y="3695853"/>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(PA)</a:t>
            </a:r>
            <a:endParaRPr lang="en-US" sz="1600" dirty="0">
              <a:solidFill>
                <a:schemeClr val="tx1"/>
              </a:solidFill>
            </a:endParaRPr>
          </a:p>
        </p:txBody>
      </p:sp>
      <p:sp>
        <p:nvSpPr>
          <p:cNvPr id="44" name="Flowchart: Data 43"/>
          <p:cNvSpPr/>
          <p:nvPr/>
        </p:nvSpPr>
        <p:spPr>
          <a:xfrm>
            <a:off x="5844719" y="3707252"/>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(NA)</a:t>
            </a:r>
            <a:endParaRPr lang="en-US" sz="1600" dirty="0">
              <a:solidFill>
                <a:schemeClr val="tx1"/>
              </a:solidFill>
            </a:endParaRPr>
          </a:p>
        </p:txBody>
      </p:sp>
      <p:sp>
        <p:nvSpPr>
          <p:cNvPr id="45" name="Flowchart: Data 44"/>
          <p:cNvSpPr/>
          <p:nvPr/>
        </p:nvSpPr>
        <p:spPr>
          <a:xfrm>
            <a:off x="5844719"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(NA)</a:t>
            </a:r>
            <a:endParaRPr lang="en-US" sz="1600" dirty="0">
              <a:solidFill>
                <a:schemeClr val="tx1"/>
              </a:solidFill>
            </a:endParaRPr>
          </a:p>
        </p:txBody>
      </p:sp>
      <p:sp>
        <p:nvSpPr>
          <p:cNvPr id="47" name="Flowchart: Data 46"/>
          <p:cNvSpPr/>
          <p:nvPr/>
        </p:nvSpPr>
        <p:spPr>
          <a:xfrm>
            <a:off x="2098302"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(PA)</a:t>
            </a:r>
            <a:endParaRPr lang="en-US" sz="1600" dirty="0">
              <a:solidFill>
                <a:schemeClr val="tx1"/>
              </a:solidFill>
            </a:endParaRPr>
          </a:p>
        </p:txBody>
      </p:sp>
      <p:sp>
        <p:nvSpPr>
          <p:cNvPr id="48" name="Oval 47"/>
          <p:cNvSpPr/>
          <p:nvPr/>
        </p:nvSpPr>
        <p:spPr>
          <a:xfrm>
            <a:off x="139700" y="4686935"/>
            <a:ext cx="1449875" cy="616744"/>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IFVM2022</a:t>
            </a:r>
          </a:p>
          <a:p>
            <a:pPr algn="ctr"/>
            <a:r>
              <a:rPr lang="en-US" sz="1400" dirty="0" smtClean="0">
                <a:solidFill>
                  <a:schemeClr val="tx1"/>
                </a:solidFill>
              </a:rPr>
              <a:t>(PA)</a:t>
            </a:r>
            <a:endParaRPr lang="en-US" sz="1400" dirty="0">
              <a:solidFill>
                <a:schemeClr val="tx1"/>
              </a:solidFill>
            </a:endParaRPr>
          </a:p>
        </p:txBody>
      </p:sp>
      <p:sp>
        <p:nvSpPr>
          <p:cNvPr id="50" name="Oval 49"/>
          <p:cNvSpPr/>
          <p:nvPr/>
        </p:nvSpPr>
        <p:spPr>
          <a:xfrm>
            <a:off x="7567125" y="4719320"/>
            <a:ext cx="1449875" cy="561498"/>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IFVM2022</a:t>
            </a:r>
          </a:p>
          <a:p>
            <a:pPr algn="ctr"/>
            <a:r>
              <a:rPr lang="en-US" sz="1400" dirty="0" smtClean="0">
                <a:solidFill>
                  <a:schemeClr val="tx1"/>
                </a:solidFill>
              </a:rPr>
              <a:t>(NA)</a:t>
            </a:r>
            <a:endParaRPr lang="en-US" sz="1400" dirty="0">
              <a:solidFill>
                <a:schemeClr val="tx1"/>
              </a:solidFill>
            </a:endParaRPr>
          </a:p>
        </p:txBody>
      </p:sp>
      <p:cxnSp>
        <p:nvCxnSpPr>
          <p:cNvPr id="51" name="Straight Arrow Connector 50"/>
          <p:cNvCxnSpPr>
            <a:stCxn id="35" idx="3"/>
            <a:endCxn id="42" idx="2"/>
          </p:cNvCxnSpPr>
          <p:nvPr/>
        </p:nvCxnSpPr>
        <p:spPr>
          <a:xfrm flipV="1">
            <a:off x="1589574"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2" idx="5"/>
            <a:endCxn id="36" idx="1"/>
          </p:cNvCxnSpPr>
          <p:nvPr/>
        </p:nvCxnSpPr>
        <p:spPr>
          <a:xfrm>
            <a:off x="3220047"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4" idx="2"/>
            <a:endCxn id="36" idx="3"/>
          </p:cNvCxnSpPr>
          <p:nvPr/>
        </p:nvCxnSpPr>
        <p:spPr>
          <a:xfrm flipH="1" flipV="1">
            <a:off x="5303288" y="4007878"/>
            <a:ext cx="66607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33" idx="1"/>
            <a:endCxn id="44" idx="5"/>
          </p:cNvCxnSpPr>
          <p:nvPr/>
        </p:nvCxnSpPr>
        <p:spPr>
          <a:xfrm flipH="1">
            <a:off x="6966465" y="4007878"/>
            <a:ext cx="60066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0" idx="0"/>
            <a:endCxn id="33" idx="2"/>
          </p:cNvCxnSpPr>
          <p:nvPr/>
        </p:nvCxnSpPr>
        <p:spPr>
          <a:xfrm flipV="1">
            <a:off x="8292062" y="4308502"/>
            <a:ext cx="0" cy="4108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0" idx="4"/>
            <a:endCxn id="38" idx="0"/>
          </p:cNvCxnSpPr>
          <p:nvPr/>
        </p:nvCxnSpPr>
        <p:spPr>
          <a:xfrm>
            <a:off x="8292062" y="5280818"/>
            <a:ext cx="0"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8" idx="0"/>
            <a:endCxn id="35" idx="2"/>
          </p:cNvCxnSpPr>
          <p:nvPr/>
        </p:nvCxnSpPr>
        <p:spPr>
          <a:xfrm flipH="1" flipV="1">
            <a:off x="864637" y="4308502"/>
            <a:ext cx="1" cy="37843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4"/>
            <a:endCxn id="41" idx="0"/>
          </p:cNvCxnSpPr>
          <p:nvPr/>
        </p:nvCxnSpPr>
        <p:spPr>
          <a:xfrm flipH="1">
            <a:off x="864637" y="5303679"/>
            <a:ext cx="1" cy="3970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41" idx="3"/>
            <a:endCxn id="47" idx="2"/>
          </p:cNvCxnSpPr>
          <p:nvPr/>
        </p:nvCxnSpPr>
        <p:spPr>
          <a:xfrm flipV="1">
            <a:off x="1589574" y="5995622"/>
            <a:ext cx="633366" cy="57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7" idx="5"/>
            <a:endCxn id="39" idx="1"/>
          </p:cNvCxnSpPr>
          <p:nvPr/>
        </p:nvCxnSpPr>
        <p:spPr>
          <a:xfrm>
            <a:off x="3220047" y="5995621"/>
            <a:ext cx="633366"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39" idx="3"/>
            <a:endCxn id="45" idx="2"/>
          </p:cNvCxnSpPr>
          <p:nvPr/>
        </p:nvCxnSpPr>
        <p:spPr>
          <a:xfrm flipV="1">
            <a:off x="5303288" y="5995621"/>
            <a:ext cx="666071"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38" idx="1"/>
            <a:endCxn id="45" idx="5"/>
          </p:cNvCxnSpPr>
          <p:nvPr/>
        </p:nvCxnSpPr>
        <p:spPr>
          <a:xfrm flipH="1" flipV="1">
            <a:off x="6966465" y="5995621"/>
            <a:ext cx="600661"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139699" y="2990348"/>
            <a:ext cx="8877299" cy="41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300" dirty="0" smtClean="0">
                <a:latin typeface="Cambria" panose="02040503050406030204" pitchFamily="18" charset="0"/>
                <a:ea typeface="Cambria" panose="02040503050406030204" pitchFamily="18" charset="0"/>
              </a:rPr>
              <a:t>…the catch is, that survey was done in PATRF2022 (</a:t>
            </a:r>
            <a:r>
              <a:rPr lang="en-US" sz="2300" b="1" dirty="0" smtClean="0">
                <a:latin typeface="Cambria" panose="02040503050406030204" pitchFamily="18" charset="0"/>
                <a:ea typeface="Cambria" panose="02040503050406030204" pitchFamily="18" charset="0"/>
              </a:rPr>
              <a:t>epoch 2025.00</a:t>
            </a:r>
            <a:r>
              <a:rPr lang="en-US" sz="2300" dirty="0" smtClean="0">
                <a:latin typeface="Cambria" panose="02040503050406030204" pitchFamily="18" charset="0"/>
                <a:ea typeface="Cambria" panose="02040503050406030204" pitchFamily="18" charset="0"/>
              </a:rPr>
              <a:t>)</a:t>
            </a:r>
            <a:endParaRPr lang="en-US" sz="2300" dirty="0">
              <a:latin typeface="Cambria" panose="02040503050406030204" pitchFamily="18" charset="0"/>
              <a:ea typeface="Cambria" panose="02040503050406030204" pitchFamily="18" charset="0"/>
            </a:endParaRPr>
          </a:p>
        </p:txBody>
      </p:sp>
      <p:sp>
        <p:nvSpPr>
          <p:cNvPr id="31" name="TextBox 30"/>
          <p:cNvSpPr txBox="1"/>
          <p:nvPr/>
        </p:nvSpPr>
        <p:spPr>
          <a:xfrm>
            <a:off x="1957132" y="4817083"/>
            <a:ext cx="5133970" cy="369332"/>
          </a:xfrm>
          <a:prstGeom prst="rect">
            <a:avLst/>
          </a:prstGeom>
          <a:solidFill>
            <a:srgbClr val="00B0F0"/>
          </a:solidFill>
        </p:spPr>
        <p:txBody>
          <a:bodyPr wrap="none" rtlCol="0">
            <a:spAutoFit/>
          </a:bodyPr>
          <a:lstStyle/>
          <a:p>
            <a:r>
              <a:rPr lang="en-US" dirty="0" smtClean="0"/>
              <a:t>This would’ve been a NADCON function in the past</a:t>
            </a:r>
            <a:endParaRPr lang="en-US" dirty="0"/>
          </a:p>
        </p:txBody>
      </p:sp>
      <p:cxnSp>
        <p:nvCxnSpPr>
          <p:cNvPr id="32" name="Straight Arrow Connector 31"/>
          <p:cNvCxnSpPr>
            <a:stCxn id="31" idx="3"/>
            <a:endCxn id="50" idx="2"/>
          </p:cNvCxnSpPr>
          <p:nvPr/>
        </p:nvCxnSpPr>
        <p:spPr>
          <a:xfrm flipV="1">
            <a:off x="7091102" y="5000069"/>
            <a:ext cx="476023" cy="1680"/>
          </a:xfrm>
          <a:prstGeom prst="straightConnector1">
            <a:avLst/>
          </a:prstGeom>
          <a:ln>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31" idx="1"/>
            <a:endCxn id="48" idx="6"/>
          </p:cNvCxnSpPr>
          <p:nvPr/>
        </p:nvCxnSpPr>
        <p:spPr>
          <a:xfrm flipH="1" flipV="1">
            <a:off x="1589575" y="4995307"/>
            <a:ext cx="367557" cy="6442"/>
          </a:xfrm>
          <a:prstGeom prst="straightConnector1">
            <a:avLst/>
          </a:prstGeom>
          <a:ln>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476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nodeType="with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500"/>
                                        <p:tgtEl>
                                          <p:spTgt spid="63"/>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3" grpId="0" animBg="1"/>
      <p:bldP spid="35" grpId="0" animBg="1"/>
      <p:bldP spid="36" grpId="0" animBg="1"/>
      <p:bldP spid="38" grpId="0" animBg="1"/>
      <p:bldP spid="39" grpId="0" animBg="1"/>
      <p:bldP spid="41" grpId="0" animBg="1"/>
      <p:bldP spid="42" grpId="0" animBg="1"/>
      <p:bldP spid="44" grpId="0" animBg="1"/>
      <p:bldP spid="45" grpId="0" animBg="1"/>
      <p:bldP spid="47" grpId="0" animBg="1"/>
      <p:bldP spid="48" grpId="0" animBg="1"/>
      <p:bldP spid="50" grpId="0" animBg="1"/>
      <p:bldP spid="30"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4C870FB">
            <a:hlinkClick r:id="" action="ppaction://media"/>
          </p:cNvPr>
          <p:cNvPicPr>
            <a:picLocks noChangeAspect="1"/>
          </p:cNvPicPr>
          <p:nvPr>
            <a:videoFile r:link="rId1"/>
            <p:extLst>
              <p:ext uri="{DAA4B4D4-6D71-4841-9C94-3DE7FCFB9230}">
                <p14:media xmlns:p14="http://schemas.microsoft.com/office/powerpoint/2010/main" r:embed="rId2">
                  <p14:trim st="1633" end="1655.2"/>
                </p14:media>
              </p:ext>
            </p:extLst>
          </p:nvPr>
        </p:nvPicPr>
        <p:blipFill rotWithShape="1">
          <a:blip r:embed="rId5"/>
          <a:srcRect t="1" b="35299"/>
          <a:stretch/>
        </p:blipFill>
        <p:spPr>
          <a:xfrm>
            <a:off x="0" y="0"/>
            <a:ext cx="9144000" cy="6858000"/>
          </a:xfrm>
          <a:prstGeom prst="rect">
            <a:avLst/>
          </a:prstGeom>
        </p:spPr>
      </p:pic>
      <p:sp>
        <p:nvSpPr>
          <p:cNvPr id="5" name="Rounded Rectangle 4"/>
          <p:cNvSpPr/>
          <p:nvPr/>
        </p:nvSpPr>
        <p:spPr>
          <a:xfrm>
            <a:off x="1" y="3848100"/>
            <a:ext cx="1211579" cy="388620"/>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413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2000"/>
                                  </p:stCondLst>
                                  <p:childTnLst>
                                    <p:cmd type="call" cmd="togglePause">
                                      <p:cBhvr>
                                        <p:cTn id="6" dur="1" fill="hold"/>
                                        <p:tgtEl>
                                          <p:spTgt spid="14"/>
                                        </p:tgtEl>
                                      </p:cBhvr>
                                    </p:cmd>
                                  </p:childTnLst>
                                </p:cTn>
                              </p:par>
                            </p:childTnLst>
                          </p:cTn>
                        </p:par>
                        <p:par>
                          <p:cTn id="7" fill="hold">
                            <p:stCondLst>
                              <p:cond delay="2000"/>
                            </p:stCondLst>
                            <p:childTnLst>
                              <p:par>
                                <p:cTn id="8" presetID="10" presetClass="exit" presetSubtype="0" fill="hold" grpId="0" nodeType="afterEffect">
                                  <p:stCondLst>
                                    <p:cond delay="250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4"/>
                </p:tgtEl>
              </p:cMediaNode>
            </p:video>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9364"/>
            <a:ext cx="9144000" cy="1143000"/>
          </a:xfrm>
        </p:spPr>
        <p:txBody>
          <a:bodyPr/>
          <a:lstStyle/>
          <a:p>
            <a:r>
              <a:rPr lang="en-US" dirty="0" smtClean="0">
                <a:latin typeface="Cambria" panose="02040503050406030204" pitchFamily="18" charset="0"/>
                <a:ea typeface="Cambria" panose="02040503050406030204" pitchFamily="18" charset="0"/>
              </a:rPr>
              <a:t>Let’s look at some new terminology</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06207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0038"/>
            <a:ext cx="9144000" cy="1143000"/>
          </a:xfrm>
        </p:spPr>
        <p:txBody>
          <a:bodyPr/>
          <a:lstStyle/>
          <a:p>
            <a:r>
              <a:rPr lang="en-US" sz="4800" dirty="0" smtClean="0">
                <a:latin typeface="Cambria" panose="02040503050406030204" pitchFamily="18" charset="0"/>
                <a:ea typeface="Cambria" panose="02040503050406030204" pitchFamily="18" charset="0"/>
              </a:rPr>
              <a:t>The NOAA CORS Network (NCN)</a:t>
            </a:r>
            <a:endParaRPr lang="en-US" sz="48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638304"/>
            <a:ext cx="9144000" cy="4525963"/>
          </a:xfrm>
        </p:spPr>
        <p:txBody>
          <a:bodyPr/>
          <a:lstStyle/>
          <a:p>
            <a:r>
              <a:rPr lang="en-US" dirty="0" smtClean="0">
                <a:latin typeface="Cambria" panose="02040503050406030204" pitchFamily="18" charset="0"/>
                <a:ea typeface="Cambria" panose="02040503050406030204" pitchFamily="18" charset="0"/>
              </a:rPr>
              <a:t>As of 2019, this is the official </a:t>
            </a:r>
            <a:r>
              <a:rPr lang="en-US" u="sng" dirty="0" smtClean="0">
                <a:latin typeface="Cambria" panose="02040503050406030204" pitchFamily="18" charset="0"/>
                <a:ea typeface="Cambria" panose="02040503050406030204" pitchFamily="18" charset="0"/>
              </a:rPr>
              <a:t>name of the network </a:t>
            </a:r>
            <a:r>
              <a:rPr lang="en-US" dirty="0" smtClean="0">
                <a:latin typeface="Cambria" panose="02040503050406030204" pitchFamily="18" charset="0"/>
                <a:ea typeface="Cambria" panose="02040503050406030204" pitchFamily="18" charset="0"/>
              </a:rPr>
              <a:t>managed at NGS</a:t>
            </a:r>
          </a:p>
          <a:p>
            <a:pPr lvl="1"/>
            <a:r>
              <a:rPr lang="en-US" dirty="0" smtClean="0">
                <a:latin typeface="Cambria" panose="02040503050406030204" pitchFamily="18" charset="0"/>
                <a:ea typeface="Cambria" panose="02040503050406030204" pitchFamily="18" charset="0"/>
              </a:rPr>
              <a:t>Historically referred to as “CORS” or “the CORS”</a:t>
            </a:r>
          </a:p>
          <a:p>
            <a:pPr marL="457200" lvl="1" indent="0">
              <a:buNone/>
            </a:pP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6762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Cambria" panose="02040503050406030204" pitchFamily="18" charset="0"/>
                <a:ea typeface="Cambria" panose="02040503050406030204" pitchFamily="18" charset="0"/>
              </a:rPr>
              <a:t>GPS Month</a:t>
            </a:r>
            <a:endParaRPr lang="en-US" sz="54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r>
              <a:rPr lang="en-US" dirty="0" smtClean="0">
                <a:latin typeface="Cambria" panose="02040503050406030204" pitchFamily="18" charset="0"/>
                <a:ea typeface="Cambria" panose="02040503050406030204" pitchFamily="18" charset="0"/>
              </a:rPr>
              <a:t>A span of four consecutive GPS weeks, where the first GPS week in the GPS month is an integer multiple of 4</a:t>
            </a:r>
          </a:p>
          <a:p>
            <a:endParaRPr lang="en-US" dirty="0" smtClean="0">
              <a:latin typeface="Cambria" panose="02040503050406030204" pitchFamily="18" charset="0"/>
              <a:ea typeface="Cambria" panose="02040503050406030204" pitchFamily="18" charset="0"/>
            </a:endParaRPr>
          </a:p>
          <a:p>
            <a:pPr lvl="1"/>
            <a:r>
              <a:rPr lang="en-US" dirty="0" smtClean="0">
                <a:latin typeface="Cambria" panose="02040503050406030204" pitchFamily="18" charset="0"/>
                <a:ea typeface="Cambria" panose="02040503050406030204" pitchFamily="18" charset="0"/>
              </a:rPr>
              <a:t>GPS Month 0 = GPS Weeks 0, 1, 2 and 3</a:t>
            </a:r>
          </a:p>
          <a:p>
            <a:pPr lvl="1"/>
            <a:r>
              <a:rPr lang="en-US" dirty="0" smtClean="0">
                <a:latin typeface="Cambria" panose="02040503050406030204" pitchFamily="18" charset="0"/>
                <a:ea typeface="Cambria" panose="02040503050406030204" pitchFamily="18" charset="0"/>
              </a:rPr>
              <a:t>GPS Month 1 = GPS Weeks 4, 5, 6 and 7</a:t>
            </a:r>
          </a:p>
          <a:p>
            <a:pPr lvl="1"/>
            <a:r>
              <a:rPr lang="en-US" dirty="0" smtClean="0">
                <a:latin typeface="Cambria" panose="02040503050406030204" pitchFamily="18" charset="0"/>
                <a:ea typeface="Cambria" panose="02040503050406030204" pitchFamily="18" charset="0"/>
              </a:rPr>
              <a:t>GPS Month 2 = GPS Weeks 8, 9, 10, and 11</a:t>
            </a:r>
          </a:p>
          <a:p>
            <a:pPr lvl="1"/>
            <a:r>
              <a:rPr lang="en-US" dirty="0" smtClean="0">
                <a:latin typeface="Cambria" panose="02040503050406030204" pitchFamily="18" charset="0"/>
                <a:ea typeface="Cambria" panose="02040503050406030204" pitchFamily="18" charset="0"/>
              </a:rPr>
              <a:t>Etc.</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48201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9364"/>
            <a:ext cx="8229600" cy="1143000"/>
          </a:xfrm>
        </p:spPr>
        <p:txBody>
          <a:bodyPr/>
          <a:lstStyle/>
          <a:p>
            <a:r>
              <a:rPr lang="en-US" dirty="0" smtClean="0">
                <a:latin typeface="Cambria" panose="02040503050406030204" pitchFamily="18" charset="0"/>
                <a:ea typeface="Cambria" panose="02040503050406030204" pitchFamily="18" charset="0"/>
              </a:rPr>
              <a:t>New Types of Coordinates</a:t>
            </a:r>
            <a:endParaRPr lang="en-US" dirty="0">
              <a:latin typeface="Cambria" panose="02040503050406030204" pitchFamily="18" charset="0"/>
              <a:ea typeface="Cambria" panose="02040503050406030204" pitchFamily="18" charset="0"/>
            </a:endParaRPr>
          </a:p>
        </p:txBody>
      </p:sp>
      <p:sp>
        <p:nvSpPr>
          <p:cNvPr id="6" name="Slide Number Placeholder 5"/>
          <p:cNvSpPr>
            <a:spLocks noGrp="1"/>
          </p:cNvSpPr>
          <p:nvPr>
            <p:ph type="sldNum" sz="quarter" idx="4294967295"/>
          </p:nvPr>
        </p:nvSpPr>
        <p:spPr/>
        <p:txBody>
          <a:bodyPr/>
          <a:lstStyle/>
          <a:p>
            <a:pPr>
              <a:defRPr/>
            </a:pPr>
            <a:fld id="{EB6791C4-DF4E-4C17-A41C-B2BEB15390BD}" type="slidenum">
              <a:rPr lang="en-US" smtClean="0"/>
              <a:pPr>
                <a:defRPr/>
              </a:pPr>
              <a:t>43</a:t>
            </a:fld>
            <a:endParaRPr lang="en-US" dirty="0"/>
          </a:p>
        </p:txBody>
      </p:sp>
    </p:spTree>
    <p:extLst>
      <p:ext uri="{BB962C8B-B14F-4D97-AF65-F5344CB8AC3E}">
        <p14:creationId xmlns:p14="http://schemas.microsoft.com/office/powerpoint/2010/main" val="12044652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72985745"/>
              </p:ext>
            </p:extLst>
          </p:nvPr>
        </p:nvGraphicFramePr>
        <p:xfrm>
          <a:off x="-1" y="1449804"/>
          <a:ext cx="9144000" cy="4271546"/>
        </p:xfrm>
        <a:graphic>
          <a:graphicData uri="http://schemas.openxmlformats.org/drawingml/2006/table">
            <a:tbl>
              <a:tblPr firstRow="1" bandRow="1">
                <a:tableStyleId>{5C22544A-7EE6-4342-B048-85BDC9FD1C3A}</a:tableStyleId>
              </a:tblPr>
              <a:tblGrid>
                <a:gridCol w="1452237">
                  <a:extLst>
                    <a:ext uri="{9D8B030D-6E8A-4147-A177-3AD203B41FA5}">
                      <a16:colId xmlns:a16="http://schemas.microsoft.com/office/drawing/2014/main" val="3072164736"/>
                    </a:ext>
                  </a:extLst>
                </a:gridCol>
                <a:gridCol w="1513384">
                  <a:extLst>
                    <a:ext uri="{9D8B030D-6E8A-4147-A177-3AD203B41FA5}">
                      <a16:colId xmlns:a16="http://schemas.microsoft.com/office/drawing/2014/main" val="2891838301"/>
                    </a:ext>
                  </a:extLst>
                </a:gridCol>
                <a:gridCol w="6178379">
                  <a:extLst>
                    <a:ext uri="{9D8B030D-6E8A-4147-A177-3AD203B41FA5}">
                      <a16:colId xmlns:a16="http://schemas.microsoft.com/office/drawing/2014/main" val="3937670442"/>
                    </a:ext>
                  </a:extLst>
                </a:gridCol>
              </a:tblGrid>
              <a:tr h="461546">
                <a:tc>
                  <a:txBody>
                    <a:bodyPr/>
                    <a:lstStyle/>
                    <a:p>
                      <a:r>
                        <a:rPr lang="en-US" sz="2000" dirty="0" smtClean="0"/>
                        <a:t>Name</a:t>
                      </a:r>
                      <a:endParaRPr lang="en-US" sz="2000" dirty="0"/>
                    </a:p>
                  </a:txBody>
                  <a:tcPr/>
                </a:tc>
                <a:tc>
                  <a:txBody>
                    <a:bodyPr/>
                    <a:lstStyle/>
                    <a:p>
                      <a:r>
                        <a:rPr lang="en-US" sz="2000" dirty="0" smtClean="0"/>
                        <a:t>Generally </a:t>
                      </a:r>
                      <a:r>
                        <a:rPr lang="en-US" sz="2000" baseline="0" dirty="0" smtClean="0"/>
                        <a:t>on…</a:t>
                      </a:r>
                      <a:endParaRPr lang="en-US" sz="2000" dirty="0"/>
                    </a:p>
                  </a:txBody>
                  <a:tcPr/>
                </a:tc>
                <a:tc>
                  <a:txBody>
                    <a:bodyPr/>
                    <a:lstStyle/>
                    <a:p>
                      <a:r>
                        <a:rPr lang="en-US" sz="2000" dirty="0" smtClean="0"/>
                        <a:t>Description</a:t>
                      </a:r>
                      <a:endParaRPr lang="en-US" sz="2000" dirty="0"/>
                    </a:p>
                  </a:txBody>
                  <a:tcPr/>
                </a:tc>
                <a:extLst>
                  <a:ext uri="{0D108BD9-81ED-4DB2-BD59-A6C34878D82A}">
                    <a16:rowId xmlns:a16="http://schemas.microsoft.com/office/drawing/2014/main" val="2586128047"/>
                  </a:ext>
                </a:extLst>
              </a:tr>
              <a:tr h="461546">
                <a:tc>
                  <a:txBody>
                    <a:bodyPr/>
                    <a:lstStyle/>
                    <a:p>
                      <a:r>
                        <a:rPr lang="en-US" sz="2000" dirty="0" smtClean="0"/>
                        <a:t>Reported</a:t>
                      </a:r>
                      <a:endParaRPr lang="en-US" sz="2000" dirty="0"/>
                    </a:p>
                  </a:txBody>
                  <a:tcPr/>
                </a:tc>
                <a:tc>
                  <a:txBody>
                    <a:bodyPr/>
                    <a:lstStyle/>
                    <a:p>
                      <a:r>
                        <a:rPr lang="en-US" sz="2000" dirty="0" smtClean="0"/>
                        <a:t>Passive</a:t>
                      </a:r>
                      <a:endParaRPr lang="en-US" sz="2000" dirty="0"/>
                    </a:p>
                  </a:txBody>
                  <a:tcPr/>
                </a:tc>
                <a:tc>
                  <a:txBody>
                    <a:bodyPr/>
                    <a:lstStyle/>
                    <a:p>
                      <a:r>
                        <a:rPr lang="en-US" sz="2000" dirty="0" smtClean="0"/>
                        <a:t>“Quick and Dirty”.  Smartphone</a:t>
                      </a:r>
                      <a:r>
                        <a:rPr lang="en-US" sz="2000" baseline="0" dirty="0" smtClean="0"/>
                        <a:t> accuracy.  (aka HD_HELD)</a:t>
                      </a:r>
                      <a:endParaRPr lang="en-US" sz="2000" dirty="0"/>
                    </a:p>
                  </a:txBody>
                  <a:tcPr/>
                </a:tc>
                <a:extLst>
                  <a:ext uri="{0D108BD9-81ED-4DB2-BD59-A6C34878D82A}">
                    <a16:rowId xmlns:a16="http://schemas.microsoft.com/office/drawing/2014/main" val="2595401024"/>
                  </a:ext>
                </a:extLst>
              </a:tr>
              <a:tr h="461546">
                <a:tc>
                  <a:txBody>
                    <a:bodyPr/>
                    <a:lstStyle/>
                    <a:p>
                      <a:r>
                        <a:rPr lang="en-US" sz="2000" dirty="0" smtClean="0"/>
                        <a:t>Preliminary</a:t>
                      </a:r>
                      <a:endParaRPr lang="en-US" sz="2000" dirty="0"/>
                    </a:p>
                  </a:txBody>
                  <a:tcPr/>
                </a:tc>
                <a:tc>
                  <a:txBody>
                    <a:bodyPr/>
                    <a:lstStyle/>
                    <a:p>
                      <a:r>
                        <a:rPr lang="en-US" sz="2000" dirty="0" smtClean="0"/>
                        <a:t>Passive</a:t>
                      </a:r>
                      <a:endParaRPr lang="en-US" sz="2000" dirty="0"/>
                    </a:p>
                  </a:txBody>
                  <a:tcPr/>
                </a:tc>
                <a:tc>
                  <a:txBody>
                    <a:bodyPr/>
                    <a:lstStyle/>
                    <a:p>
                      <a:r>
                        <a:rPr lang="en-US" sz="2000" dirty="0" smtClean="0">
                          <a:solidFill>
                            <a:srgbClr val="FF0000"/>
                          </a:solidFill>
                        </a:rPr>
                        <a:t>Computed by you with OPUS </a:t>
                      </a:r>
                      <a:r>
                        <a:rPr lang="en-US" sz="2000" dirty="0" smtClean="0"/>
                        <a:t>using your data.  Unchecked by NGS.</a:t>
                      </a:r>
                      <a:endParaRPr lang="en-US" sz="2000" dirty="0"/>
                    </a:p>
                  </a:txBody>
                  <a:tcPr/>
                </a:tc>
                <a:extLst>
                  <a:ext uri="{0D108BD9-81ED-4DB2-BD59-A6C34878D82A}">
                    <a16:rowId xmlns:a16="http://schemas.microsoft.com/office/drawing/2014/main" val="2027725360"/>
                  </a:ext>
                </a:extLst>
              </a:tr>
              <a:tr h="670690">
                <a:tc>
                  <a:txBody>
                    <a:bodyPr/>
                    <a:lstStyle/>
                    <a:p>
                      <a:r>
                        <a:rPr lang="en-US" sz="2000" dirty="0" smtClean="0"/>
                        <a:t>Final Discrete</a:t>
                      </a:r>
                      <a:endParaRPr lang="en-US" sz="2000" dirty="0"/>
                    </a:p>
                  </a:txBody>
                  <a:tcPr/>
                </a:tc>
                <a:tc>
                  <a:txBody>
                    <a:bodyPr/>
                    <a:lstStyle/>
                    <a:p>
                      <a:r>
                        <a:rPr lang="en-US" sz="2000" dirty="0" smtClean="0"/>
                        <a:t>Passive</a:t>
                      </a:r>
                      <a:endParaRPr lang="en-US" sz="2000" dirty="0"/>
                    </a:p>
                  </a:txBody>
                  <a:tcPr/>
                </a:tc>
                <a:tc>
                  <a:txBody>
                    <a:bodyPr/>
                    <a:lstStyle/>
                    <a:p>
                      <a:r>
                        <a:rPr lang="en-US" sz="2000" b="1" dirty="0" smtClean="0">
                          <a:solidFill>
                            <a:srgbClr val="00B050"/>
                          </a:solidFill>
                        </a:rPr>
                        <a:t>Most</a:t>
                      </a:r>
                      <a:r>
                        <a:rPr lang="en-US" sz="2000" b="1" baseline="0" dirty="0" smtClean="0">
                          <a:solidFill>
                            <a:srgbClr val="00B050"/>
                          </a:solidFill>
                        </a:rPr>
                        <a:t> accurate</a:t>
                      </a:r>
                      <a:r>
                        <a:rPr lang="en-US" sz="2000" baseline="0" dirty="0" smtClean="0"/>
                        <a:t>.  Time-dependent.  Computed by NGS </a:t>
                      </a:r>
                      <a:r>
                        <a:rPr lang="en-US" sz="2000" baseline="0" dirty="0" smtClean="0">
                          <a:solidFill>
                            <a:srgbClr val="FF0000"/>
                          </a:solidFill>
                        </a:rPr>
                        <a:t>every four weeks</a:t>
                      </a:r>
                      <a:r>
                        <a:rPr lang="en-US" sz="2000" baseline="0" dirty="0" smtClean="0"/>
                        <a:t>.</a:t>
                      </a:r>
                      <a:endParaRPr lang="en-US" sz="2000" dirty="0"/>
                    </a:p>
                  </a:txBody>
                  <a:tcPr/>
                </a:tc>
                <a:extLst>
                  <a:ext uri="{0D108BD9-81ED-4DB2-BD59-A6C34878D82A}">
                    <a16:rowId xmlns:a16="http://schemas.microsoft.com/office/drawing/2014/main" val="24415257"/>
                  </a:ext>
                </a:extLst>
              </a:tr>
              <a:tr h="670690">
                <a:tc>
                  <a:txBody>
                    <a:bodyPr/>
                    <a:lstStyle/>
                    <a:p>
                      <a:r>
                        <a:rPr lang="en-US" sz="2000" dirty="0" smtClean="0"/>
                        <a:t>Final Running</a:t>
                      </a:r>
                      <a:endParaRPr lang="en-US" sz="2000" dirty="0"/>
                    </a:p>
                  </a:txBody>
                  <a:tcPr/>
                </a:tc>
                <a:tc>
                  <a:txBody>
                    <a:bodyPr/>
                    <a:lstStyle/>
                    <a:p>
                      <a:r>
                        <a:rPr lang="en-US" sz="2000" dirty="0" smtClean="0"/>
                        <a:t>CORS</a:t>
                      </a:r>
                      <a:endParaRPr lang="en-US" sz="2000" dirty="0"/>
                    </a:p>
                  </a:txBody>
                  <a:tcPr/>
                </a:tc>
                <a:tc>
                  <a:txBody>
                    <a:bodyPr/>
                    <a:lstStyle/>
                    <a:p>
                      <a:r>
                        <a:rPr lang="en-US" sz="2000" dirty="0" smtClean="0"/>
                        <a:t>Continuous</a:t>
                      </a:r>
                      <a:r>
                        <a:rPr lang="en-US" sz="2000" baseline="0" dirty="0" smtClean="0"/>
                        <a:t> time-dependent CORS coordinates.  Checked by NGS </a:t>
                      </a:r>
                      <a:r>
                        <a:rPr lang="en-US" sz="2000" baseline="0" dirty="0" smtClean="0">
                          <a:solidFill>
                            <a:srgbClr val="FF0000"/>
                          </a:solidFill>
                        </a:rPr>
                        <a:t>every day</a:t>
                      </a:r>
                      <a:r>
                        <a:rPr lang="en-US" sz="2000" baseline="0" dirty="0" smtClean="0"/>
                        <a:t>.</a:t>
                      </a:r>
                      <a:endParaRPr lang="en-US" sz="2000" dirty="0"/>
                    </a:p>
                  </a:txBody>
                  <a:tcPr/>
                </a:tc>
                <a:extLst>
                  <a:ext uri="{0D108BD9-81ED-4DB2-BD59-A6C34878D82A}">
                    <a16:rowId xmlns:a16="http://schemas.microsoft.com/office/drawing/2014/main" val="1453036895"/>
                  </a:ext>
                </a:extLst>
              </a:tr>
              <a:tr h="796642">
                <a:tc>
                  <a:txBody>
                    <a:bodyPr/>
                    <a:lstStyle/>
                    <a:p>
                      <a:r>
                        <a:rPr lang="en-US" sz="2000" dirty="0" smtClean="0"/>
                        <a:t>Reference Epoch</a:t>
                      </a:r>
                      <a:endParaRPr lang="en-US" sz="2000" dirty="0"/>
                    </a:p>
                  </a:txBody>
                  <a:tcPr/>
                </a:tc>
                <a:tc>
                  <a:txBody>
                    <a:bodyPr/>
                    <a:lstStyle/>
                    <a:p>
                      <a:r>
                        <a:rPr lang="en-US" sz="2000" dirty="0" smtClean="0"/>
                        <a:t>Passive and CORS</a:t>
                      </a:r>
                      <a:endParaRPr lang="en-US" sz="2000" dirty="0"/>
                    </a:p>
                  </a:txBody>
                  <a:tcPr/>
                </a:tc>
                <a:tc>
                  <a:txBody>
                    <a:bodyPr/>
                    <a:lstStyle/>
                    <a:p>
                      <a:r>
                        <a:rPr lang="en-US" sz="2000" dirty="0" smtClean="0"/>
                        <a:t>Modeled</a:t>
                      </a:r>
                      <a:r>
                        <a:rPr lang="en-US" sz="2000" baseline="0" dirty="0" smtClean="0"/>
                        <a:t> from Final Discrete, Final Running, IFVM2022 and </a:t>
                      </a:r>
                      <a:r>
                        <a:rPr lang="en-US" sz="2000" baseline="0" dirty="0" err="1" smtClean="0"/>
                        <a:t>GeMS</a:t>
                      </a:r>
                      <a:r>
                        <a:rPr lang="en-US" sz="2000" baseline="0" dirty="0" smtClean="0"/>
                        <a:t>.</a:t>
                      </a:r>
                    </a:p>
                    <a:p>
                      <a:r>
                        <a:rPr lang="en-US" sz="2000" baseline="0" dirty="0" smtClean="0"/>
                        <a:t>Computed by NGS </a:t>
                      </a:r>
                      <a:r>
                        <a:rPr lang="en-US" sz="2000" baseline="0" dirty="0" smtClean="0">
                          <a:solidFill>
                            <a:srgbClr val="FF0000"/>
                          </a:solidFill>
                        </a:rPr>
                        <a:t>every five years</a:t>
                      </a:r>
                      <a:r>
                        <a:rPr lang="en-US" sz="2000" baseline="0" dirty="0" smtClean="0"/>
                        <a:t>.</a:t>
                      </a:r>
                      <a:endParaRPr lang="en-US" sz="2000" dirty="0"/>
                    </a:p>
                  </a:txBody>
                  <a:tcPr/>
                </a:tc>
                <a:extLst>
                  <a:ext uri="{0D108BD9-81ED-4DB2-BD59-A6C34878D82A}">
                    <a16:rowId xmlns:a16="http://schemas.microsoft.com/office/drawing/2014/main" val="380763562"/>
                  </a:ext>
                </a:extLst>
              </a:tr>
            </a:tbl>
          </a:graphicData>
        </a:graphic>
      </p:graphicFrame>
      <p:sp>
        <p:nvSpPr>
          <p:cNvPr id="2" name="Title 1"/>
          <p:cNvSpPr>
            <a:spLocks noGrp="1"/>
          </p:cNvSpPr>
          <p:nvPr>
            <p:ph type="title"/>
          </p:nvPr>
        </p:nvSpPr>
        <p:spPr>
          <a:xfrm>
            <a:off x="0" y="274638"/>
            <a:ext cx="9144000" cy="1143000"/>
          </a:xfrm>
        </p:spPr>
        <p:txBody>
          <a:bodyPr/>
          <a:lstStyle/>
          <a:p>
            <a:r>
              <a:rPr lang="en-US" sz="3600" dirty="0">
                <a:latin typeface="Cambria" panose="02040503050406030204" pitchFamily="18" charset="0"/>
                <a:ea typeface="Cambria" panose="02040503050406030204" pitchFamily="18" charset="0"/>
              </a:rPr>
              <a:t>F</a:t>
            </a:r>
            <a:r>
              <a:rPr lang="en-US" sz="3600" dirty="0" smtClean="0">
                <a:latin typeface="Cambria" panose="02040503050406030204" pitchFamily="18" charset="0"/>
                <a:ea typeface="Cambria" panose="02040503050406030204" pitchFamily="18" charset="0"/>
              </a:rPr>
              <a:t>ive types of coordinates in Modernized NSRS</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98096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latin typeface="Cambria" panose="02040503050406030204" pitchFamily="18" charset="0"/>
                <a:ea typeface="Cambria" panose="02040503050406030204" pitchFamily="18" charset="0"/>
              </a:rPr>
              <a:t>Coordinates </a:t>
            </a:r>
            <a:r>
              <a:rPr lang="en-US" sz="4800" dirty="0">
                <a:latin typeface="Cambria" panose="02040503050406030204" pitchFamily="18" charset="0"/>
                <a:ea typeface="Cambria" panose="02040503050406030204" pitchFamily="18" charset="0"/>
              </a:rPr>
              <a:t>- Reported</a:t>
            </a:r>
          </a:p>
        </p:txBody>
      </p:sp>
      <p:sp>
        <p:nvSpPr>
          <p:cNvPr id="3" name="Content Placeholder 2"/>
          <p:cNvSpPr>
            <a:spLocks noGrp="1"/>
          </p:cNvSpPr>
          <p:nvPr>
            <p:ph idx="1"/>
          </p:nvPr>
        </p:nvSpPr>
        <p:spPr>
          <a:xfrm>
            <a:off x="0" y="1600204"/>
            <a:ext cx="9010650" cy="5003797"/>
          </a:xfrm>
        </p:spPr>
        <p:txBody>
          <a:bodyPr/>
          <a:lstStyle/>
          <a:p>
            <a:pPr marL="228600" indent="0">
              <a:buNone/>
            </a:pPr>
            <a:r>
              <a:rPr lang="en-US" sz="3600" b="1" u="sng" dirty="0">
                <a:latin typeface="Cambria" panose="02040503050406030204" pitchFamily="18" charset="0"/>
                <a:ea typeface="Cambria" panose="02040503050406030204" pitchFamily="18" charset="0"/>
              </a:rPr>
              <a:t>Reported</a:t>
            </a:r>
            <a:endParaRPr lang="en-US" dirty="0">
              <a:latin typeface="Cambria" panose="02040503050406030204" pitchFamily="18" charset="0"/>
              <a:ea typeface="Cambria" panose="02040503050406030204" pitchFamily="18" charset="0"/>
            </a:endParaRPr>
          </a:p>
          <a:p>
            <a:pPr lvl="1"/>
            <a:r>
              <a:rPr lang="en-US" i="1" dirty="0">
                <a:latin typeface="Cambria" panose="02040503050406030204" pitchFamily="18" charset="0"/>
                <a:ea typeface="Cambria" panose="02040503050406030204" pitchFamily="18" charset="0"/>
              </a:rPr>
              <a:t>“These are from any source where the coordinate is directly reported to NGS </a:t>
            </a:r>
            <a:r>
              <a:rPr lang="en-US" i="1" u="sng" dirty="0">
                <a:latin typeface="Cambria" panose="02040503050406030204" pitchFamily="18" charset="0"/>
                <a:ea typeface="Cambria" panose="02040503050406030204" pitchFamily="18" charset="0"/>
              </a:rPr>
              <a:t>without the data necessary for NGS to replicate the coordinate</a:t>
            </a:r>
            <a:r>
              <a:rPr lang="en-US" i="1" dirty="0">
                <a:latin typeface="Cambria" panose="02040503050406030204" pitchFamily="18" charset="0"/>
                <a:ea typeface="Cambria" panose="02040503050406030204" pitchFamily="18" charset="0"/>
              </a:rPr>
              <a:t>.”</a:t>
            </a:r>
          </a:p>
          <a:p>
            <a:pPr lvl="2"/>
            <a:r>
              <a:rPr lang="en-US" dirty="0">
                <a:latin typeface="Cambria" panose="02040503050406030204" pitchFamily="18" charset="0"/>
                <a:ea typeface="Cambria" panose="02040503050406030204" pitchFamily="18" charset="0"/>
              </a:rPr>
              <a:t>Scaled</a:t>
            </a:r>
          </a:p>
          <a:p>
            <a:pPr lvl="2"/>
            <a:r>
              <a:rPr lang="en-US" dirty="0">
                <a:latin typeface="Cambria" panose="02040503050406030204" pitchFamily="18" charset="0"/>
                <a:ea typeface="Cambria" panose="02040503050406030204" pitchFamily="18" charset="0"/>
              </a:rPr>
              <a:t>From NCAT or </a:t>
            </a:r>
            <a:r>
              <a:rPr lang="en-US" dirty="0" err="1">
                <a:latin typeface="Cambria" panose="02040503050406030204" pitchFamily="18" charset="0"/>
                <a:ea typeface="Cambria" panose="02040503050406030204" pitchFamily="18" charset="0"/>
              </a:rPr>
              <a:t>Vdatum</a:t>
            </a:r>
            <a:endParaRPr lang="en-US" dirty="0">
              <a:latin typeface="Cambria" panose="02040503050406030204" pitchFamily="18" charset="0"/>
              <a:ea typeface="Cambria" panose="02040503050406030204" pitchFamily="18" charset="0"/>
            </a:endParaRPr>
          </a:p>
          <a:p>
            <a:pPr lvl="2"/>
            <a:r>
              <a:rPr lang="en-US" dirty="0">
                <a:latin typeface="Cambria" panose="02040503050406030204" pitchFamily="18" charset="0"/>
                <a:ea typeface="Cambria" panose="02040503050406030204" pitchFamily="18" charset="0"/>
              </a:rPr>
              <a:t>Hand Held (HD_HELD) / Smartphone</a:t>
            </a:r>
          </a:p>
          <a:p>
            <a:pPr lvl="2"/>
            <a:r>
              <a:rPr lang="en-US" dirty="0">
                <a:latin typeface="Cambria" panose="02040503050406030204" pitchFamily="18" charset="0"/>
                <a:ea typeface="Cambria" panose="02040503050406030204" pitchFamily="18" charset="0"/>
              </a:rPr>
              <a:t>Reported directly from </a:t>
            </a:r>
            <a:r>
              <a:rPr lang="en-US" dirty="0" smtClean="0">
                <a:latin typeface="Cambria" panose="02040503050406030204" pitchFamily="18" charset="0"/>
                <a:ea typeface="Cambria" panose="02040503050406030204" pitchFamily="18" charset="0"/>
              </a:rPr>
              <a:t>RTK/RTN </a:t>
            </a:r>
            <a:r>
              <a:rPr lang="en-US" dirty="0">
                <a:latin typeface="Cambria" panose="02040503050406030204" pitchFamily="18" charset="0"/>
                <a:ea typeface="Cambria" panose="02040503050406030204" pitchFamily="18" charset="0"/>
              </a:rPr>
              <a:t>rover </a:t>
            </a:r>
            <a:r>
              <a:rPr lang="en-US" i="1" dirty="0">
                <a:latin typeface="Cambria" panose="02040503050406030204" pitchFamily="18" charset="0"/>
                <a:ea typeface="Cambria" panose="02040503050406030204" pitchFamily="18" charset="0"/>
              </a:rPr>
              <a:t>without data files</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22889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Reported Coordinates</a:t>
            </a:r>
            <a:endParaRPr lang="en-US" dirty="0"/>
          </a:p>
        </p:txBody>
      </p:sp>
      <p:pic>
        <p:nvPicPr>
          <p:cNvPr id="7" name="Content Placeholder 6"/>
          <p:cNvPicPr>
            <a:picLocks noGrp="1" noChangeAspect="1"/>
          </p:cNvPicPr>
          <p:nvPr>
            <p:ph idx="1"/>
          </p:nvPr>
        </p:nvPicPr>
        <p:blipFill>
          <a:blip r:embed="rId2"/>
          <a:stretch>
            <a:fillRect/>
          </a:stretch>
        </p:blipFill>
        <p:spPr>
          <a:xfrm>
            <a:off x="0" y="1756147"/>
            <a:ext cx="3356789" cy="4177456"/>
          </a:xfrm>
          <a:prstGeom prst="rect">
            <a:avLst/>
          </a:prstGeom>
        </p:spPr>
      </p:pic>
      <p:pic>
        <p:nvPicPr>
          <p:cNvPr id="8" name="Picture 7"/>
          <p:cNvPicPr>
            <a:picLocks noChangeAspect="1"/>
          </p:cNvPicPr>
          <p:nvPr/>
        </p:nvPicPr>
        <p:blipFill>
          <a:blip r:embed="rId3"/>
          <a:stretch>
            <a:fillRect/>
          </a:stretch>
        </p:blipFill>
        <p:spPr>
          <a:xfrm>
            <a:off x="3604247" y="1392204"/>
            <a:ext cx="5354998" cy="4905342"/>
          </a:xfrm>
          <a:prstGeom prst="rect">
            <a:avLst/>
          </a:prstGeom>
        </p:spPr>
      </p:pic>
      <p:sp>
        <p:nvSpPr>
          <p:cNvPr id="9" name="Rectangle 8"/>
          <p:cNvSpPr/>
          <p:nvPr/>
        </p:nvSpPr>
        <p:spPr>
          <a:xfrm>
            <a:off x="6809836" y="3794258"/>
            <a:ext cx="1737265" cy="517392"/>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2087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Coordinates - Preliminary</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600204"/>
            <a:ext cx="8991600" cy="4525963"/>
          </a:xfrm>
        </p:spPr>
        <p:txBody>
          <a:bodyPr/>
          <a:lstStyle/>
          <a:p>
            <a:pPr marL="228600" indent="0">
              <a:buNone/>
            </a:pPr>
            <a:r>
              <a:rPr lang="en-US" sz="3600" b="1" u="sng" dirty="0">
                <a:latin typeface="Cambria" panose="02040503050406030204" pitchFamily="18" charset="0"/>
                <a:ea typeface="Cambria" panose="02040503050406030204" pitchFamily="18" charset="0"/>
              </a:rPr>
              <a:t>Preliminary</a:t>
            </a:r>
            <a:endParaRPr lang="en-US" sz="3600" dirty="0">
              <a:latin typeface="Cambria" panose="02040503050406030204" pitchFamily="18" charset="0"/>
              <a:ea typeface="Cambria" panose="02040503050406030204" pitchFamily="18" charset="0"/>
            </a:endParaRPr>
          </a:p>
          <a:p>
            <a:pPr lvl="1"/>
            <a:r>
              <a:rPr lang="en-US" sz="3200" i="1" dirty="0">
                <a:latin typeface="Cambria" panose="02040503050406030204" pitchFamily="18" charset="0"/>
                <a:ea typeface="Cambria" panose="02040503050406030204" pitchFamily="18" charset="0"/>
              </a:rPr>
              <a:t>“These are coordinates </a:t>
            </a:r>
            <a:r>
              <a:rPr lang="en-US" sz="3200" i="1" u="sng" dirty="0">
                <a:latin typeface="Cambria" panose="02040503050406030204" pitchFamily="18" charset="0"/>
                <a:ea typeface="Cambria" panose="02040503050406030204" pitchFamily="18" charset="0"/>
              </a:rPr>
              <a:t>at survey epoch</a:t>
            </a:r>
            <a:r>
              <a:rPr lang="en-US" sz="3200" i="1" dirty="0">
                <a:latin typeface="Cambria" panose="02040503050406030204" pitchFamily="18" charset="0"/>
                <a:ea typeface="Cambria" panose="02040503050406030204" pitchFamily="18" charset="0"/>
              </a:rPr>
              <a:t> that have been computed from OPUS, but </a:t>
            </a:r>
            <a:r>
              <a:rPr lang="en-US" sz="3200" i="1" u="sng" dirty="0">
                <a:latin typeface="Cambria" panose="02040503050406030204" pitchFamily="18" charset="0"/>
                <a:ea typeface="Cambria" panose="02040503050406030204" pitchFamily="18" charset="0"/>
              </a:rPr>
              <a:t>not yet quality checked</a:t>
            </a:r>
            <a:r>
              <a:rPr lang="en-US" sz="3200" i="1" dirty="0">
                <a:latin typeface="Cambria" panose="02040503050406030204" pitchFamily="18" charset="0"/>
                <a:ea typeface="Cambria" panose="02040503050406030204" pitchFamily="18" charset="0"/>
              </a:rPr>
              <a:t> and loaded into the National Spatial Reference System Database (NSRS DB).”</a:t>
            </a:r>
          </a:p>
          <a:p>
            <a:pPr lvl="2"/>
            <a:r>
              <a:rPr lang="en-US" sz="2800" i="1" dirty="0">
                <a:latin typeface="Cambria" panose="02040503050406030204" pitchFamily="18" charset="0"/>
                <a:ea typeface="Cambria" panose="02040503050406030204" pitchFamily="18" charset="0"/>
              </a:rPr>
              <a:t>User-computed</a:t>
            </a:r>
            <a:r>
              <a:rPr lang="en-US" sz="2800" dirty="0">
                <a:latin typeface="Cambria" panose="02040503050406030204" pitchFamily="18" charset="0"/>
                <a:ea typeface="Cambria" panose="02040503050406030204" pitchFamily="18" charset="0"/>
              </a:rPr>
              <a:t> values, such as they might get today from either OPUS-S or OPUS-Projects</a:t>
            </a:r>
          </a:p>
          <a:p>
            <a:pPr lvl="2"/>
            <a:r>
              <a:rPr lang="en-US" sz="2800" dirty="0">
                <a:solidFill>
                  <a:srgbClr val="FF0000"/>
                </a:solidFill>
                <a:latin typeface="Cambria" panose="02040503050406030204" pitchFamily="18" charset="0"/>
                <a:ea typeface="Cambria" panose="02040503050406030204" pitchFamily="18" charset="0"/>
              </a:rPr>
              <a:t>“Preliminary” coordinates are the </a:t>
            </a:r>
            <a:r>
              <a:rPr lang="en-US" sz="2800" b="1" i="1" u="sng" dirty="0">
                <a:solidFill>
                  <a:srgbClr val="FF0000"/>
                </a:solidFill>
                <a:latin typeface="Cambria" panose="02040503050406030204" pitchFamily="18" charset="0"/>
                <a:ea typeface="Cambria" panose="02040503050406030204" pitchFamily="18" charset="0"/>
              </a:rPr>
              <a:t>only</a:t>
            </a:r>
            <a:r>
              <a:rPr lang="en-US" sz="2800" dirty="0">
                <a:solidFill>
                  <a:srgbClr val="FF0000"/>
                </a:solidFill>
                <a:latin typeface="Cambria" panose="02040503050406030204" pitchFamily="18" charset="0"/>
                <a:ea typeface="Cambria" panose="02040503050406030204" pitchFamily="18" charset="0"/>
              </a:rPr>
              <a:t> coordinates a user will get directly from OPUS</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59856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Coordinates – Final Discrete</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511301"/>
            <a:ext cx="9144000" cy="5257799"/>
          </a:xfrm>
        </p:spPr>
        <p:txBody>
          <a:bodyPr/>
          <a:lstStyle/>
          <a:p>
            <a:pPr marL="228600" indent="0">
              <a:buNone/>
            </a:pPr>
            <a:r>
              <a:rPr lang="en-US" sz="3600" b="1" u="sng" dirty="0">
                <a:latin typeface="Cambria" panose="02040503050406030204" pitchFamily="18" charset="0"/>
                <a:ea typeface="Cambria" panose="02040503050406030204" pitchFamily="18" charset="0"/>
              </a:rPr>
              <a:t>Final Discrete</a:t>
            </a:r>
            <a:endParaRPr lang="en-US" sz="3600" dirty="0">
              <a:latin typeface="Cambria" panose="02040503050406030204" pitchFamily="18" charset="0"/>
              <a:ea typeface="Cambria" panose="02040503050406030204" pitchFamily="18" charset="0"/>
            </a:endParaRPr>
          </a:p>
          <a:p>
            <a:pPr lvl="1"/>
            <a:r>
              <a:rPr lang="en-US" i="1" dirty="0">
                <a:latin typeface="Cambria" panose="02040503050406030204" pitchFamily="18" charset="0"/>
                <a:ea typeface="Cambria" panose="02040503050406030204" pitchFamily="18" charset="0"/>
              </a:rPr>
              <a:t>“These are coordinates </a:t>
            </a:r>
            <a:r>
              <a:rPr lang="en-US" i="1" u="sng" dirty="0">
                <a:latin typeface="Cambria" panose="02040503050406030204" pitchFamily="18" charset="0"/>
                <a:ea typeface="Cambria" panose="02040503050406030204" pitchFamily="18" charset="0"/>
              </a:rPr>
              <a:t>computed by NGS</a:t>
            </a:r>
            <a:r>
              <a:rPr lang="en-US" i="1" dirty="0">
                <a:latin typeface="Cambria" panose="02040503050406030204" pitchFamily="18" charset="0"/>
                <a:ea typeface="Cambria" panose="02040503050406030204" pitchFamily="18" charset="0"/>
              </a:rPr>
              <a:t> using submitted data and metadata, checked and adjusted and </a:t>
            </a:r>
            <a:r>
              <a:rPr lang="en-US" i="1" u="sng" dirty="0">
                <a:latin typeface="Cambria" panose="02040503050406030204" pitchFamily="18" charset="0"/>
                <a:ea typeface="Cambria" panose="02040503050406030204" pitchFamily="18" charset="0"/>
              </a:rPr>
              <a:t>referenced to a single survey epoch</a:t>
            </a:r>
            <a:r>
              <a:rPr lang="en-US" i="1" dirty="0">
                <a:latin typeface="Cambria" panose="02040503050406030204" pitchFamily="18" charset="0"/>
                <a:ea typeface="Cambria" panose="02040503050406030204" pitchFamily="18" charset="0"/>
              </a:rPr>
              <a:t>.” </a:t>
            </a:r>
          </a:p>
          <a:p>
            <a:pPr lvl="2"/>
            <a:r>
              <a:rPr lang="en-US" dirty="0">
                <a:latin typeface="Cambria" panose="02040503050406030204" pitchFamily="18" charset="0"/>
                <a:ea typeface="Cambria" panose="02040503050406030204" pitchFamily="18" charset="0"/>
              </a:rPr>
              <a:t>Represent the best </a:t>
            </a:r>
            <a:r>
              <a:rPr lang="en-US" i="1" dirty="0">
                <a:latin typeface="Cambria" panose="02040503050406030204" pitchFamily="18" charset="0"/>
                <a:ea typeface="Cambria" panose="02040503050406030204" pitchFamily="18" charset="0"/>
              </a:rPr>
              <a:t>estimates</a:t>
            </a:r>
            <a:r>
              <a:rPr lang="en-US" dirty="0">
                <a:latin typeface="Cambria" panose="02040503050406030204" pitchFamily="18" charset="0"/>
                <a:ea typeface="Cambria" panose="02040503050406030204" pitchFamily="18" charset="0"/>
              </a:rPr>
              <a:t> of the time-dependent coordinates at any mark</a:t>
            </a:r>
          </a:p>
          <a:p>
            <a:pPr lvl="2"/>
            <a:r>
              <a:rPr lang="en-US" dirty="0">
                <a:latin typeface="Cambria" panose="02040503050406030204" pitchFamily="18" charset="0"/>
                <a:ea typeface="Cambria" panose="02040503050406030204" pitchFamily="18" charset="0"/>
              </a:rPr>
              <a:t>Survey epochs:</a:t>
            </a:r>
          </a:p>
          <a:p>
            <a:pPr lvl="3"/>
            <a:r>
              <a:rPr lang="en-US" sz="1800" dirty="0" smtClean="0">
                <a:latin typeface="Cambria" panose="02040503050406030204" pitchFamily="18" charset="0"/>
                <a:ea typeface="Cambria" panose="02040503050406030204" pitchFamily="18" charset="0"/>
              </a:rPr>
              <a:t>GNSS:  Each GPS Month</a:t>
            </a:r>
          </a:p>
          <a:p>
            <a:pPr lvl="4"/>
            <a:r>
              <a:rPr lang="en-US" sz="1800" dirty="0">
                <a:latin typeface="Cambria" panose="02040503050406030204" pitchFamily="18" charset="0"/>
                <a:ea typeface="Cambria" panose="02040503050406030204" pitchFamily="18" charset="0"/>
              </a:rPr>
              <a:t>Stand-alone occupations, RTK/RTN, Campaigns, </a:t>
            </a:r>
            <a:r>
              <a:rPr lang="en-US" sz="1800" dirty="0" err="1" smtClean="0">
                <a:latin typeface="Cambria" panose="02040503050406030204" pitchFamily="18" charset="0"/>
                <a:ea typeface="Cambria" panose="02040503050406030204" pitchFamily="18" charset="0"/>
              </a:rPr>
              <a:t>etc</a:t>
            </a:r>
            <a:endParaRPr lang="en-US" sz="1800" dirty="0" smtClean="0">
              <a:latin typeface="Cambria" panose="02040503050406030204" pitchFamily="18" charset="0"/>
              <a:ea typeface="Cambria" panose="02040503050406030204" pitchFamily="18" charset="0"/>
            </a:endParaRPr>
          </a:p>
          <a:p>
            <a:pPr lvl="3"/>
            <a:r>
              <a:rPr lang="en-US" sz="1800" dirty="0" smtClean="0">
                <a:latin typeface="Cambria" panose="02040503050406030204" pitchFamily="18" charset="0"/>
                <a:ea typeface="Cambria" panose="02040503050406030204" pitchFamily="18" charset="0"/>
              </a:rPr>
              <a:t>Leveling:  Annually</a:t>
            </a:r>
          </a:p>
          <a:p>
            <a:pPr lvl="4"/>
            <a:r>
              <a:rPr lang="en-US" sz="1800" dirty="0" smtClean="0">
                <a:latin typeface="Cambria" panose="02040503050406030204" pitchFamily="18" charset="0"/>
                <a:ea typeface="Cambria" panose="02040503050406030204" pitchFamily="18" charset="0"/>
              </a:rPr>
              <a:t>Orthometric heights:  Leveling will be adjusted to GNSS-based orthometric heights</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02160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74638"/>
            <a:ext cx="8915400" cy="1143000"/>
          </a:xfrm>
        </p:spPr>
        <p:txBody>
          <a:bodyPr/>
          <a:lstStyle/>
          <a:p>
            <a:r>
              <a:rPr lang="en-US" dirty="0" smtClean="0">
                <a:latin typeface="Cambria" panose="02040503050406030204" pitchFamily="18" charset="0"/>
                <a:ea typeface="Cambria" panose="02040503050406030204" pitchFamily="18" charset="0"/>
              </a:rPr>
              <a:t>Coordinates – Final Running</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600204"/>
            <a:ext cx="9055100" cy="4525963"/>
          </a:xfrm>
        </p:spPr>
        <p:txBody>
          <a:bodyPr/>
          <a:lstStyle/>
          <a:p>
            <a:pPr marL="228600" indent="0">
              <a:buNone/>
            </a:pPr>
            <a:r>
              <a:rPr lang="en-US" sz="3600" b="1" u="sng" dirty="0">
                <a:latin typeface="Cambria" panose="02040503050406030204" pitchFamily="18" charset="0"/>
                <a:ea typeface="Cambria" panose="02040503050406030204" pitchFamily="18" charset="0"/>
              </a:rPr>
              <a:t>Final Running</a:t>
            </a:r>
            <a:endParaRPr lang="en-US" sz="3600" dirty="0">
              <a:latin typeface="Cambria" panose="02040503050406030204" pitchFamily="18" charset="0"/>
              <a:ea typeface="Cambria" panose="02040503050406030204" pitchFamily="18" charset="0"/>
            </a:endParaRPr>
          </a:p>
          <a:p>
            <a:pPr lvl="1"/>
            <a:r>
              <a:rPr lang="en-US" sz="3600" i="1" dirty="0">
                <a:latin typeface="Cambria" panose="02040503050406030204" pitchFamily="18" charset="0"/>
                <a:ea typeface="Cambria" panose="02040503050406030204" pitchFamily="18" charset="0"/>
              </a:rPr>
              <a:t>“Of all types of coordinates on a mark, these are the only ones which will have a coordinate at any time.”</a:t>
            </a:r>
          </a:p>
          <a:p>
            <a:pPr lvl="2"/>
            <a:r>
              <a:rPr lang="en-US" sz="3200" dirty="0">
                <a:latin typeface="Cambria" panose="02040503050406030204" pitchFamily="18" charset="0"/>
                <a:ea typeface="Cambria" panose="02040503050406030204" pitchFamily="18" charset="0"/>
              </a:rPr>
              <a:t>Generally will only be available at each CORS</a:t>
            </a:r>
          </a:p>
          <a:p>
            <a:pPr lvl="3"/>
            <a:r>
              <a:rPr lang="en-US" sz="2800" dirty="0">
                <a:latin typeface="Cambria" panose="02040503050406030204" pitchFamily="18" charset="0"/>
                <a:ea typeface="Cambria" panose="02040503050406030204" pitchFamily="18" charset="0"/>
              </a:rPr>
              <a:t>Also being called the </a:t>
            </a:r>
            <a:r>
              <a:rPr lang="en-US" sz="2800" u="sng" dirty="0">
                <a:latin typeface="Cambria" panose="02040503050406030204" pitchFamily="18" charset="0"/>
                <a:ea typeface="Cambria" panose="02040503050406030204" pitchFamily="18" charset="0"/>
              </a:rPr>
              <a:t>coordinate function</a:t>
            </a:r>
          </a:p>
          <a:p>
            <a:pPr lvl="3"/>
            <a:r>
              <a:rPr lang="en-US" sz="2800" dirty="0">
                <a:latin typeface="Cambria" panose="02040503050406030204" pitchFamily="18" charset="0"/>
                <a:ea typeface="Cambria" panose="02040503050406030204" pitchFamily="18" charset="0"/>
              </a:rPr>
              <a:t>Which will be generated by a “fit” to daily processed data</a:t>
            </a:r>
          </a:p>
        </p:txBody>
      </p:sp>
    </p:spTree>
    <p:extLst>
      <p:ext uri="{BB962C8B-B14F-4D97-AF65-F5344CB8AC3E}">
        <p14:creationId xmlns:p14="http://schemas.microsoft.com/office/powerpoint/2010/main" val="3550835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825" y="364865"/>
            <a:ext cx="8915400" cy="805079"/>
          </a:xfrm>
        </p:spPr>
        <p:txBody>
          <a:bodyPr/>
          <a:lstStyle/>
          <a:p>
            <a:r>
              <a:rPr lang="en-US" sz="5000" dirty="0" smtClean="0">
                <a:latin typeface="Cambria" panose="02040503050406030204" pitchFamily="18" charset="0"/>
                <a:ea typeface="Cambria" panose="02040503050406030204" pitchFamily="18" charset="0"/>
              </a:rPr>
              <a:t>Online Positioning User Service</a:t>
            </a:r>
            <a:endParaRPr lang="en-US" sz="5000" dirty="0">
              <a:latin typeface="Cambria" panose="02040503050406030204" pitchFamily="18" charset="0"/>
              <a:ea typeface="Cambria" panose="02040503050406030204" pitchFamily="18" charset="0"/>
            </a:endParaRPr>
          </a:p>
        </p:txBody>
      </p:sp>
      <p:sp>
        <p:nvSpPr>
          <p:cNvPr id="2" name="Content Placeholder 1"/>
          <p:cNvSpPr>
            <a:spLocks noGrp="1"/>
          </p:cNvSpPr>
          <p:nvPr>
            <p:ph idx="1"/>
          </p:nvPr>
        </p:nvSpPr>
        <p:spPr>
          <a:xfrm>
            <a:off x="457200" y="1174703"/>
            <a:ext cx="8229600" cy="5361905"/>
          </a:xfrm>
        </p:spPr>
        <p:txBody>
          <a:bodyPr/>
          <a:lstStyle/>
          <a:p>
            <a:pPr marL="457200" lvl="1" indent="0">
              <a:spcBef>
                <a:spcPts val="0"/>
              </a:spcBef>
              <a:spcAft>
                <a:spcPts val="300"/>
              </a:spcAft>
              <a:buNone/>
            </a:pPr>
            <a:r>
              <a:rPr lang="en-US" dirty="0" smtClean="0">
                <a:latin typeface="Cambria" panose="02040503050406030204" pitchFamily="18" charset="0"/>
                <a:ea typeface="Cambria" panose="02040503050406030204" pitchFamily="18" charset="0"/>
              </a:rPr>
              <a:t>OPUS Rapid Static  (OPUS-RS)</a:t>
            </a:r>
          </a:p>
          <a:p>
            <a:pPr lvl="3">
              <a:spcBef>
                <a:spcPts val="0"/>
              </a:spcBef>
              <a:spcAft>
                <a:spcPts val="300"/>
              </a:spcAft>
            </a:pPr>
            <a:r>
              <a:rPr lang="en-US" dirty="0">
                <a:latin typeface="Cambria" panose="02040503050406030204" pitchFamily="18" charset="0"/>
                <a:ea typeface="Cambria" panose="02040503050406030204" pitchFamily="18" charset="0"/>
              </a:rPr>
              <a:t>d</a:t>
            </a:r>
            <a:r>
              <a:rPr lang="en-US" dirty="0" smtClean="0">
                <a:latin typeface="Cambria" panose="02040503050406030204" pitchFamily="18" charset="0"/>
                <a:ea typeface="Cambria" panose="02040503050406030204" pitchFamily="18" charset="0"/>
              </a:rPr>
              <a:t>ual frequency receiver data</a:t>
            </a:r>
          </a:p>
          <a:p>
            <a:pPr lvl="3">
              <a:spcBef>
                <a:spcPts val="0"/>
              </a:spcBef>
              <a:spcAft>
                <a:spcPts val="300"/>
              </a:spcAft>
            </a:pPr>
            <a:r>
              <a:rPr lang="en-US" dirty="0" smtClean="0">
                <a:latin typeface="Cambria" panose="02040503050406030204" pitchFamily="18" charset="0"/>
                <a:ea typeface="Cambria" panose="02040503050406030204" pitchFamily="18" charset="0"/>
              </a:rPr>
              <a:t>static sessions only</a:t>
            </a:r>
          </a:p>
          <a:p>
            <a:pPr lvl="3">
              <a:spcBef>
                <a:spcPts val="0"/>
              </a:spcBef>
              <a:spcAft>
                <a:spcPts val="300"/>
              </a:spcAft>
            </a:pPr>
            <a:r>
              <a:rPr lang="en-US" dirty="0" smtClean="0">
                <a:latin typeface="Cambria" panose="02040503050406030204" pitchFamily="18" charset="0"/>
                <a:ea typeface="Cambria" panose="02040503050406030204" pitchFamily="18" charset="0"/>
              </a:rPr>
              <a:t>30 seconds epoch rate (aka recording interval)</a:t>
            </a:r>
            <a:endParaRPr lang="en-US" dirty="0">
              <a:latin typeface="Cambria" panose="02040503050406030204" pitchFamily="18" charset="0"/>
              <a:ea typeface="Cambria" panose="02040503050406030204" pitchFamily="18" charset="0"/>
            </a:endParaRPr>
          </a:p>
          <a:p>
            <a:pPr lvl="3">
              <a:spcBef>
                <a:spcPts val="0"/>
              </a:spcBef>
              <a:spcAft>
                <a:spcPts val="300"/>
              </a:spcAft>
            </a:pPr>
            <a:r>
              <a:rPr lang="en-US" dirty="0" smtClean="0">
                <a:latin typeface="Cambria" panose="02040503050406030204" pitchFamily="18" charset="0"/>
                <a:ea typeface="Cambria" panose="02040503050406030204" pitchFamily="18" charset="0"/>
              </a:rPr>
              <a:t>15 minutes to 2 hours of GPS data</a:t>
            </a:r>
          </a:p>
          <a:p>
            <a:pPr marL="457200" lvl="1" indent="0">
              <a:spcBef>
                <a:spcPts val="0"/>
              </a:spcBef>
              <a:spcAft>
                <a:spcPts val="300"/>
              </a:spcAft>
              <a:buNone/>
            </a:pPr>
            <a:r>
              <a:rPr lang="en-US" dirty="0" smtClean="0">
                <a:latin typeface="Cambria" panose="02040503050406030204" pitchFamily="18" charset="0"/>
                <a:ea typeface="Cambria" panose="02040503050406030204" pitchFamily="18" charset="0"/>
              </a:rPr>
              <a:t>OPUS Static  (OPUS-S)</a:t>
            </a:r>
          </a:p>
          <a:p>
            <a:pPr lvl="3">
              <a:spcBef>
                <a:spcPts val="0"/>
              </a:spcBef>
              <a:spcAft>
                <a:spcPts val="300"/>
              </a:spcAft>
            </a:pPr>
            <a:r>
              <a:rPr lang="en-US" dirty="0">
                <a:latin typeface="Cambria" panose="02040503050406030204" pitchFamily="18" charset="0"/>
                <a:ea typeface="Cambria" panose="02040503050406030204" pitchFamily="18" charset="0"/>
              </a:rPr>
              <a:t>s</a:t>
            </a:r>
            <a:r>
              <a:rPr lang="en-US" dirty="0" smtClean="0">
                <a:latin typeface="Cambria" panose="02040503050406030204" pitchFamily="18" charset="0"/>
                <a:ea typeface="Cambria" panose="02040503050406030204" pitchFamily="18" charset="0"/>
              </a:rPr>
              <a:t>ame requirements as above</a:t>
            </a:r>
          </a:p>
          <a:p>
            <a:pPr lvl="3">
              <a:spcBef>
                <a:spcPts val="0"/>
              </a:spcBef>
              <a:spcAft>
                <a:spcPts val="300"/>
              </a:spcAft>
            </a:pPr>
            <a:r>
              <a:rPr lang="en-US" dirty="0" smtClean="0">
                <a:latin typeface="Cambria" panose="02040503050406030204" pitchFamily="18" charset="0"/>
                <a:ea typeface="Cambria" panose="02040503050406030204" pitchFamily="18" charset="0"/>
              </a:rPr>
              <a:t>2 to 48 hours of GPS data</a:t>
            </a:r>
          </a:p>
          <a:p>
            <a:pPr marL="457200" lvl="1" indent="0">
              <a:spcBef>
                <a:spcPts val="0"/>
              </a:spcBef>
              <a:spcAft>
                <a:spcPts val="300"/>
              </a:spcAft>
              <a:buNone/>
            </a:pPr>
            <a:r>
              <a:rPr lang="en-US" dirty="0" smtClean="0">
                <a:latin typeface="Cambria" panose="02040503050406030204" pitchFamily="18" charset="0"/>
                <a:ea typeface="Cambria" panose="02040503050406030204" pitchFamily="18" charset="0"/>
              </a:rPr>
              <a:t>OPUS Projects  (OP)</a:t>
            </a:r>
          </a:p>
          <a:p>
            <a:pPr lvl="3">
              <a:spcBef>
                <a:spcPts val="0"/>
              </a:spcBef>
              <a:spcAft>
                <a:spcPts val="300"/>
              </a:spcAft>
            </a:pPr>
            <a:r>
              <a:rPr lang="en-US" dirty="0" smtClean="0">
                <a:latin typeface="Cambria" panose="02040503050406030204" pitchFamily="18" charset="0"/>
                <a:ea typeface="Cambria" panose="02040503050406030204" pitchFamily="18" charset="0"/>
              </a:rPr>
              <a:t>adds session processing and network adjustment</a:t>
            </a:r>
          </a:p>
          <a:p>
            <a:pPr lvl="3">
              <a:spcBef>
                <a:spcPts val="0"/>
              </a:spcBef>
              <a:spcAft>
                <a:spcPts val="300"/>
              </a:spcAft>
            </a:pPr>
            <a:r>
              <a:rPr lang="en-US" dirty="0" smtClean="0">
                <a:latin typeface="Cambria" panose="02040503050406030204" pitchFamily="18" charset="0"/>
                <a:ea typeface="Cambria" panose="02040503050406030204" pitchFamily="18" charset="0"/>
              </a:rPr>
              <a:t>training by NGS required</a:t>
            </a:r>
            <a:r>
              <a:rPr lang="en-US" dirty="0">
                <a:latin typeface="Cambria" panose="02040503050406030204" pitchFamily="18" charset="0"/>
                <a:ea typeface="Cambria" panose="02040503050406030204" pitchFamily="18" charset="0"/>
              </a:rPr>
              <a:t>;</a:t>
            </a:r>
            <a:r>
              <a:rPr lang="en-US" dirty="0" smtClean="0">
                <a:latin typeface="Cambria" panose="02040503050406030204" pitchFamily="18" charset="0"/>
                <a:ea typeface="Cambria" panose="02040503050406030204" pitchFamily="18" charset="0"/>
              </a:rPr>
              <a:t> typically 12 hours</a:t>
            </a:r>
          </a:p>
          <a:p>
            <a:pPr lvl="3">
              <a:spcBef>
                <a:spcPts val="0"/>
              </a:spcBef>
              <a:spcAft>
                <a:spcPts val="300"/>
              </a:spcAft>
            </a:pPr>
            <a:r>
              <a:rPr lang="en-US" dirty="0">
                <a:latin typeface="Cambria" panose="02040503050406030204" pitchFamily="18" charset="0"/>
                <a:ea typeface="Cambria" panose="02040503050406030204" pitchFamily="18" charset="0"/>
              </a:rPr>
              <a:t>f</a:t>
            </a:r>
            <a:r>
              <a:rPr lang="en-US" dirty="0" smtClean="0">
                <a:latin typeface="Cambria" panose="02040503050406030204" pitchFamily="18" charset="0"/>
                <a:ea typeface="Cambria" panose="02040503050406030204" pitchFamily="18" charset="0"/>
              </a:rPr>
              <a:t>iles uploaded to OPUS with a “Project ID” keyed in Options</a:t>
            </a:r>
          </a:p>
          <a:p>
            <a:pPr marL="457200" lvl="1" indent="0">
              <a:spcBef>
                <a:spcPts val="0"/>
              </a:spcBef>
              <a:spcAft>
                <a:spcPts val="300"/>
              </a:spcAft>
              <a:buNone/>
            </a:pPr>
            <a:r>
              <a:rPr lang="en-US" dirty="0" smtClean="0">
                <a:latin typeface="Cambria" panose="02040503050406030204" pitchFamily="18" charset="0"/>
                <a:ea typeface="Cambria" panose="02040503050406030204" pitchFamily="18" charset="0"/>
              </a:rPr>
              <a:t>Beta OPUS Projects (BOP)</a:t>
            </a:r>
          </a:p>
          <a:p>
            <a:pPr lvl="3">
              <a:spcBef>
                <a:spcPts val="0"/>
              </a:spcBef>
              <a:spcAft>
                <a:spcPts val="600"/>
              </a:spcAft>
            </a:pPr>
            <a:r>
              <a:rPr lang="en-US" dirty="0" smtClean="0">
                <a:latin typeface="Cambria" panose="02040503050406030204" pitchFamily="18" charset="0"/>
                <a:ea typeface="Cambria" panose="02040503050406030204" pitchFamily="18" charset="0"/>
              </a:rPr>
              <a:t>enhancements and added features</a:t>
            </a:r>
            <a:endParaRPr lang="en-US" dirty="0">
              <a:latin typeface="Cambria" panose="02040503050406030204" pitchFamily="18" charset="0"/>
              <a:ea typeface="Cambria" panose="02040503050406030204" pitchFamily="18" charset="0"/>
            </a:endParaRPr>
          </a:p>
        </p:txBody>
      </p:sp>
      <p:grpSp>
        <p:nvGrpSpPr>
          <p:cNvPr id="6" name="Group 5"/>
          <p:cNvGrpSpPr/>
          <p:nvPr/>
        </p:nvGrpSpPr>
        <p:grpSpPr>
          <a:xfrm>
            <a:off x="178509" y="3219450"/>
            <a:ext cx="723900" cy="2901651"/>
            <a:chOff x="171450" y="3343274"/>
            <a:chExt cx="723900" cy="2789719"/>
          </a:xfrm>
        </p:grpSpPr>
        <p:sp>
          <p:nvSpPr>
            <p:cNvPr id="4" name="Curved Right Arrow 3"/>
            <p:cNvSpPr/>
            <p:nvPr/>
          </p:nvSpPr>
          <p:spPr>
            <a:xfrm>
              <a:off x="361950" y="3343274"/>
              <a:ext cx="533400" cy="1318689"/>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Curved Right Arrow 4"/>
            <p:cNvSpPr/>
            <p:nvPr/>
          </p:nvSpPr>
          <p:spPr>
            <a:xfrm>
              <a:off x="171450" y="3343274"/>
              <a:ext cx="723900" cy="2789719"/>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723303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20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Coordinates – Reference Epoch</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600204"/>
            <a:ext cx="9144000" cy="5029197"/>
          </a:xfrm>
        </p:spPr>
        <p:txBody>
          <a:bodyPr/>
          <a:lstStyle/>
          <a:p>
            <a:pPr marL="228600" indent="0">
              <a:buNone/>
            </a:pPr>
            <a:r>
              <a:rPr lang="en-US" sz="3600" b="1" u="sng" dirty="0">
                <a:latin typeface="Cambria" panose="02040503050406030204" pitchFamily="18" charset="0"/>
                <a:ea typeface="Cambria" panose="02040503050406030204" pitchFamily="18" charset="0"/>
              </a:rPr>
              <a:t>Reference Epoch</a:t>
            </a:r>
            <a:endParaRPr lang="en-US" sz="3600" dirty="0">
              <a:latin typeface="Cambria" panose="02040503050406030204" pitchFamily="18" charset="0"/>
              <a:ea typeface="Cambria" panose="02040503050406030204" pitchFamily="18" charset="0"/>
            </a:endParaRPr>
          </a:p>
          <a:p>
            <a:pPr lvl="1"/>
            <a:r>
              <a:rPr lang="en-US" i="1" dirty="0">
                <a:latin typeface="Cambria" panose="02040503050406030204" pitchFamily="18" charset="0"/>
                <a:ea typeface="Cambria" panose="02040503050406030204" pitchFamily="18" charset="0"/>
              </a:rPr>
              <a:t>“These are coordinates which have been </a:t>
            </a:r>
            <a:r>
              <a:rPr lang="en-US" i="1" u="sng" dirty="0">
                <a:latin typeface="Cambria" panose="02040503050406030204" pitchFamily="18" charset="0"/>
                <a:ea typeface="Cambria" panose="02040503050406030204" pitchFamily="18" charset="0"/>
              </a:rPr>
              <a:t>estimated by NGS</a:t>
            </a:r>
            <a:r>
              <a:rPr lang="en-US" i="1" dirty="0">
                <a:latin typeface="Cambria" panose="02040503050406030204" pitchFamily="18" charset="0"/>
                <a:ea typeface="Cambria" panose="02040503050406030204" pitchFamily="18" charset="0"/>
              </a:rPr>
              <a:t>, from time-dependent (final discrete and final running) coordinates, </a:t>
            </a:r>
            <a:r>
              <a:rPr lang="en-US" i="1" u="sng" dirty="0">
                <a:latin typeface="Cambria" panose="02040503050406030204" pitchFamily="18" charset="0"/>
                <a:ea typeface="Cambria" panose="02040503050406030204" pitchFamily="18" charset="0"/>
              </a:rPr>
              <a:t>at an </a:t>
            </a:r>
            <a:r>
              <a:rPr lang="en-US" b="1" u="sng" dirty="0">
                <a:latin typeface="Cambria" panose="02040503050406030204" pitchFamily="18" charset="0"/>
                <a:ea typeface="Cambria" panose="02040503050406030204" pitchFamily="18" charset="0"/>
              </a:rPr>
              <a:t>Official NSRS Reference Epoch (ONRE)</a:t>
            </a:r>
            <a:r>
              <a:rPr lang="en-US" i="1" dirty="0">
                <a:latin typeface="Cambria" panose="02040503050406030204" pitchFamily="18" charset="0"/>
                <a:ea typeface="Cambria" panose="02040503050406030204" pitchFamily="18" charset="0"/>
              </a:rPr>
              <a:t>”</a:t>
            </a:r>
          </a:p>
          <a:p>
            <a:pPr lvl="2"/>
            <a:r>
              <a:rPr lang="en-US" dirty="0">
                <a:latin typeface="Cambria" panose="02040503050406030204" pitchFamily="18" charset="0"/>
                <a:ea typeface="Cambria" panose="02040503050406030204" pitchFamily="18" charset="0"/>
              </a:rPr>
              <a:t>NAD 83(2011) epoch 2010.00 </a:t>
            </a:r>
            <a:r>
              <a:rPr lang="en-US" dirty="0" smtClean="0">
                <a:latin typeface="Cambria" panose="02040503050406030204" pitchFamily="18" charset="0"/>
                <a:ea typeface="Cambria" panose="02040503050406030204" pitchFamily="18" charset="0"/>
              </a:rPr>
              <a:t>would (</a:t>
            </a:r>
            <a:r>
              <a:rPr lang="en-US" dirty="0" err="1" smtClean="0">
                <a:latin typeface="Cambria" panose="02040503050406030204" pitchFamily="18" charset="0"/>
                <a:ea typeface="Cambria" panose="02040503050406030204" pitchFamily="18" charset="0"/>
              </a:rPr>
              <a:t>kinda</a:t>
            </a:r>
            <a:r>
              <a:rPr lang="en-US" dirty="0" smtClean="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fall under this category</a:t>
            </a:r>
          </a:p>
          <a:p>
            <a:pPr lvl="2"/>
            <a:r>
              <a:rPr lang="en-US" dirty="0">
                <a:latin typeface="Cambria" panose="02040503050406030204" pitchFamily="18" charset="0"/>
                <a:ea typeface="Cambria" panose="02040503050406030204" pitchFamily="18" charset="0"/>
              </a:rPr>
              <a:t>These will be computed by NGS every 5 years</a:t>
            </a:r>
          </a:p>
          <a:p>
            <a:pPr lvl="3"/>
            <a:r>
              <a:rPr lang="en-US" dirty="0">
                <a:latin typeface="Cambria" panose="02040503050406030204" pitchFamily="18" charset="0"/>
                <a:ea typeface="Cambria" panose="02040503050406030204" pitchFamily="18" charset="0"/>
              </a:rPr>
              <a:t>On a schedule 2-3 years past </a:t>
            </a:r>
            <a:r>
              <a:rPr lang="en-US" b="1" dirty="0">
                <a:latin typeface="Cambria" panose="02040503050406030204" pitchFamily="18" charset="0"/>
                <a:ea typeface="Cambria" panose="02040503050406030204" pitchFamily="18" charset="0"/>
              </a:rPr>
              <a:t>ONRE</a:t>
            </a:r>
          </a:p>
          <a:p>
            <a:pPr lvl="4"/>
            <a:r>
              <a:rPr lang="en-US" dirty="0">
                <a:latin typeface="Cambria" panose="02040503050406030204" pitchFamily="18" charset="0"/>
                <a:ea typeface="Cambria" panose="02040503050406030204" pitchFamily="18" charset="0"/>
              </a:rPr>
              <a:t>2020.00 coordinates will be computed in CY 2022</a:t>
            </a:r>
          </a:p>
          <a:p>
            <a:pPr lvl="4"/>
            <a:r>
              <a:rPr lang="en-US" dirty="0">
                <a:latin typeface="Cambria" panose="02040503050406030204" pitchFamily="18" charset="0"/>
                <a:ea typeface="Cambria" panose="02040503050406030204" pitchFamily="18" charset="0"/>
              </a:rPr>
              <a:t>2025.00 coordinates will be computed in CY 2027</a:t>
            </a:r>
          </a:p>
        </p:txBody>
      </p:sp>
    </p:spTree>
    <p:extLst>
      <p:ext uri="{BB962C8B-B14F-4D97-AF65-F5344CB8AC3E}">
        <p14:creationId xmlns:p14="http://schemas.microsoft.com/office/powerpoint/2010/main" val="36524477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Using the modernized NSRS</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190500" y="1600204"/>
            <a:ext cx="8763000" cy="4525963"/>
          </a:xfrm>
        </p:spPr>
        <p:txBody>
          <a:bodyPr/>
          <a:lstStyle/>
          <a:p>
            <a:r>
              <a:rPr lang="en-US" dirty="0">
                <a:latin typeface="Cambria" panose="02040503050406030204" pitchFamily="18" charset="0"/>
                <a:ea typeface="Cambria" panose="02040503050406030204" pitchFamily="18" charset="0"/>
              </a:rPr>
              <a:t>OPUS</a:t>
            </a:r>
          </a:p>
          <a:p>
            <a:pPr lvl="1"/>
            <a:r>
              <a:rPr lang="en-US" b="1" i="1" dirty="0">
                <a:latin typeface="Cambria" panose="02040503050406030204" pitchFamily="18" charset="0"/>
                <a:ea typeface="Cambria" panose="02040503050406030204" pitchFamily="18" charset="0"/>
              </a:rPr>
              <a:t>Guidance</a:t>
            </a:r>
            <a:r>
              <a:rPr lang="en-US" dirty="0">
                <a:latin typeface="Cambria" panose="02040503050406030204" pitchFamily="18" charset="0"/>
                <a:ea typeface="Cambria" panose="02040503050406030204" pitchFamily="18" charset="0"/>
              </a:rPr>
              <a:t> (such as pre-selected CORSs and assistance in locating marks in project areas)</a:t>
            </a:r>
          </a:p>
          <a:p>
            <a:pPr lvl="1"/>
            <a:r>
              <a:rPr lang="en-US" b="1" i="1" dirty="0">
                <a:latin typeface="Cambria" panose="02040503050406030204" pitchFamily="18" charset="0"/>
                <a:ea typeface="Cambria" panose="02040503050406030204" pitchFamily="18" charset="0"/>
              </a:rPr>
              <a:t>Users will decide </a:t>
            </a:r>
            <a:r>
              <a:rPr lang="en-US" dirty="0">
                <a:latin typeface="Cambria" panose="02040503050406030204" pitchFamily="18" charset="0"/>
                <a:ea typeface="Cambria" panose="02040503050406030204" pitchFamily="18" charset="0"/>
              </a:rPr>
              <a:t>what control to hold fixed and what epochs they wish to set for the adjustment</a:t>
            </a:r>
          </a:p>
          <a:p>
            <a:pPr lvl="2"/>
            <a:r>
              <a:rPr lang="en-US" dirty="0">
                <a:latin typeface="Cambria" panose="02040503050406030204" pitchFamily="18" charset="0"/>
                <a:ea typeface="Cambria" panose="02040503050406030204" pitchFamily="18" charset="0"/>
              </a:rPr>
              <a:t>“Preliminary coordinates”</a:t>
            </a:r>
          </a:p>
          <a:p>
            <a:pPr lvl="1"/>
            <a:r>
              <a:rPr lang="en-US" dirty="0">
                <a:latin typeface="Cambria" panose="02040503050406030204" pitchFamily="18" charset="0"/>
                <a:ea typeface="Cambria" panose="02040503050406030204" pitchFamily="18" charset="0"/>
              </a:rPr>
              <a:t>If submitted to NGS (aka “Shared”), we will harvest your raw </a:t>
            </a:r>
            <a:r>
              <a:rPr lang="en-US" dirty="0" smtClean="0">
                <a:latin typeface="Cambria" panose="02040503050406030204" pitchFamily="18" charset="0"/>
                <a:ea typeface="Cambria" panose="02040503050406030204" pitchFamily="18" charset="0"/>
              </a:rPr>
              <a:t>GNSS data </a:t>
            </a:r>
            <a:r>
              <a:rPr lang="en-US" dirty="0">
                <a:latin typeface="Cambria" panose="02040503050406030204" pitchFamily="18" charset="0"/>
                <a:ea typeface="Cambria" panose="02040503050406030204" pitchFamily="18" charset="0"/>
              </a:rPr>
              <a:t>and use it to compute Final Discrete coordinates</a:t>
            </a:r>
          </a:p>
        </p:txBody>
      </p:sp>
    </p:spTree>
    <p:extLst>
      <p:ext uri="{BB962C8B-B14F-4D97-AF65-F5344CB8AC3E}">
        <p14:creationId xmlns:p14="http://schemas.microsoft.com/office/powerpoint/2010/main" val="15358033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Using the modernized NSRS</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228600" y="1417639"/>
            <a:ext cx="8782050" cy="5287962"/>
          </a:xfrm>
        </p:spPr>
        <p:txBody>
          <a:bodyPr/>
          <a:lstStyle/>
          <a:p>
            <a:r>
              <a:rPr lang="en-US" sz="3600" dirty="0">
                <a:latin typeface="Cambria" panose="02040503050406030204" pitchFamily="18" charset="0"/>
                <a:ea typeface="Cambria" panose="02040503050406030204" pitchFamily="18" charset="0"/>
              </a:rPr>
              <a:t>GNSS is your only entry (for now)</a:t>
            </a:r>
          </a:p>
          <a:p>
            <a:pPr lvl="1"/>
            <a:r>
              <a:rPr lang="en-US" sz="3200" dirty="0">
                <a:latin typeface="Cambria" panose="02040503050406030204" pitchFamily="18" charset="0"/>
                <a:ea typeface="Cambria" panose="02040503050406030204" pitchFamily="18" charset="0"/>
              </a:rPr>
              <a:t>Leveling and Classical/TS surveys will need some GNSS if you wish to submit your survey to NGS for inclusion in the NSRS database</a:t>
            </a:r>
          </a:p>
          <a:p>
            <a:pPr lvl="2"/>
            <a:r>
              <a:rPr lang="en-US" sz="2800" dirty="0">
                <a:latin typeface="Cambria" panose="02040503050406030204" pitchFamily="18" charset="0"/>
                <a:ea typeface="Cambria" panose="02040503050406030204" pitchFamily="18" charset="0"/>
              </a:rPr>
              <a:t>Some GNSS = RTK or RTN is fine</a:t>
            </a:r>
          </a:p>
          <a:p>
            <a:pPr lvl="2"/>
            <a:r>
              <a:rPr lang="en-US" sz="2800" dirty="0">
                <a:latin typeface="Cambria" panose="02040503050406030204" pitchFamily="18" charset="0"/>
                <a:ea typeface="Cambria" panose="02040503050406030204" pitchFamily="18" charset="0"/>
              </a:rPr>
              <a:t>No decision yet on whether </a:t>
            </a:r>
            <a:r>
              <a:rPr lang="en-US" sz="2800" dirty="0" smtClean="0">
                <a:latin typeface="Cambria" panose="02040503050406030204" pitchFamily="18" charset="0"/>
                <a:ea typeface="Cambria" panose="02040503050406030204" pitchFamily="18" charset="0"/>
              </a:rPr>
              <a:t>OP </a:t>
            </a:r>
            <a:r>
              <a:rPr lang="en-US" sz="2800" dirty="0">
                <a:latin typeface="Cambria" panose="02040503050406030204" pitchFamily="18" charset="0"/>
                <a:ea typeface="Cambria" panose="02040503050406030204" pitchFamily="18" charset="0"/>
              </a:rPr>
              <a:t>will operate if projects have no GNSS</a:t>
            </a:r>
          </a:p>
          <a:p>
            <a:pPr lvl="3"/>
            <a:r>
              <a:rPr lang="en-US" sz="2400" dirty="0">
                <a:latin typeface="Cambria" panose="02040503050406030204" pitchFamily="18" charset="0"/>
                <a:ea typeface="Cambria" panose="02040503050406030204" pitchFamily="18" charset="0"/>
              </a:rPr>
              <a:t>If it does, this tends to encourage reliance upon passive control </a:t>
            </a:r>
          </a:p>
          <a:p>
            <a:pPr lvl="4"/>
            <a:r>
              <a:rPr lang="en-US" sz="2400" dirty="0">
                <a:latin typeface="Cambria" panose="02040503050406030204" pitchFamily="18" charset="0"/>
                <a:ea typeface="Cambria" panose="02040503050406030204" pitchFamily="18" charset="0"/>
              </a:rPr>
              <a:t>which is “so 90’s” …1890s </a:t>
            </a:r>
            <a:r>
              <a:rPr lang="en-US" sz="2400" dirty="0" err="1">
                <a:latin typeface="Cambria" panose="02040503050406030204" pitchFamily="18" charset="0"/>
                <a:ea typeface="Cambria" panose="02040503050406030204" pitchFamily="18" charset="0"/>
              </a:rPr>
              <a:t>brah</a:t>
            </a:r>
            <a:r>
              <a:rPr lang="en-US"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317614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74638"/>
            <a:ext cx="9029700" cy="1143000"/>
          </a:xfrm>
        </p:spPr>
        <p:txBody>
          <a:bodyPr/>
          <a:lstStyle/>
          <a:p>
            <a:r>
              <a:rPr lang="en-US" sz="4000" dirty="0" smtClean="0">
                <a:latin typeface="Cambria" panose="02040503050406030204" pitchFamily="18" charset="0"/>
                <a:ea typeface="Cambria" panose="02040503050406030204" pitchFamily="18" charset="0"/>
              </a:rPr>
              <a:t>So much more to NSRS Modernization!</a:t>
            </a:r>
            <a:endParaRPr lang="en-US" sz="40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266700" y="1206504"/>
            <a:ext cx="8699500" cy="5397496"/>
          </a:xfrm>
        </p:spPr>
        <p:txBody>
          <a:bodyPr/>
          <a:lstStyle/>
          <a:p>
            <a:r>
              <a:rPr lang="en-US" sz="2700" dirty="0">
                <a:latin typeface="Cambria" panose="02040503050406030204" pitchFamily="18" charset="0"/>
                <a:ea typeface="Cambria" panose="02040503050406030204" pitchFamily="18" charset="0"/>
              </a:rPr>
              <a:t>New version of PAGES</a:t>
            </a:r>
          </a:p>
          <a:p>
            <a:pPr lvl="1"/>
            <a:r>
              <a:rPr lang="en-US" sz="2200" dirty="0">
                <a:latin typeface="Cambria" panose="02040503050406030204" pitchFamily="18" charset="0"/>
                <a:ea typeface="Cambria" panose="02040503050406030204" pitchFamily="18" charset="0"/>
              </a:rPr>
              <a:t>Multi-Constellation </a:t>
            </a:r>
            <a:r>
              <a:rPr lang="en-US" sz="2200" dirty="0">
                <a:latin typeface="Cambria" panose="02040503050406030204" pitchFamily="18" charset="0"/>
                <a:ea typeface="Cambria" panose="02040503050406030204" pitchFamily="18" charset="0"/>
                <a:sym typeface="Wingdings" panose="05000000000000000000" pitchFamily="2" charset="2"/>
              </a:rPr>
              <a:t> </a:t>
            </a:r>
            <a:r>
              <a:rPr lang="en-US" sz="2200" dirty="0">
                <a:latin typeface="Cambria" panose="02040503050406030204" pitchFamily="18" charset="0"/>
                <a:ea typeface="Cambria" panose="02040503050406030204" pitchFamily="18" charset="0"/>
              </a:rPr>
              <a:t>GPS, Galileo, GLONASS, </a:t>
            </a:r>
            <a:r>
              <a:rPr lang="en-US" sz="2200" dirty="0" err="1">
                <a:latin typeface="Cambria" panose="02040503050406030204" pitchFamily="18" charset="0"/>
                <a:ea typeface="Cambria" panose="02040503050406030204" pitchFamily="18" charset="0"/>
              </a:rPr>
              <a:t>Beidou</a:t>
            </a:r>
            <a:r>
              <a:rPr lang="en-US" sz="2200" dirty="0">
                <a:latin typeface="Cambria" panose="02040503050406030204" pitchFamily="18" charset="0"/>
                <a:ea typeface="Cambria" panose="02040503050406030204" pitchFamily="18" charset="0"/>
              </a:rPr>
              <a:t>, QZSS, etc.</a:t>
            </a:r>
          </a:p>
          <a:p>
            <a:pPr lvl="1"/>
            <a:r>
              <a:rPr lang="en-US" sz="2200" dirty="0">
                <a:latin typeface="Cambria" panose="02040503050406030204" pitchFamily="18" charset="0"/>
                <a:ea typeface="Cambria" panose="02040503050406030204" pitchFamily="18" charset="0"/>
              </a:rPr>
              <a:t>Target: 15 minute occupations</a:t>
            </a:r>
          </a:p>
          <a:p>
            <a:r>
              <a:rPr lang="en-US" sz="2700" dirty="0">
                <a:latin typeface="Cambria" panose="02040503050406030204" pitchFamily="18" charset="0"/>
                <a:ea typeface="Cambria" panose="02040503050406030204" pitchFamily="18" charset="0"/>
              </a:rPr>
              <a:t>OPUS expansion plan</a:t>
            </a:r>
          </a:p>
          <a:p>
            <a:pPr lvl="1"/>
            <a:r>
              <a:rPr lang="en-US" sz="2200" dirty="0">
                <a:latin typeface="Cambria" panose="02040503050406030204" pitchFamily="18" charset="0"/>
                <a:ea typeface="Cambria" panose="02040503050406030204" pitchFamily="18" charset="0"/>
              </a:rPr>
              <a:t>RTK/RTN:  </a:t>
            </a:r>
            <a:r>
              <a:rPr lang="en-US" sz="2200" dirty="0" smtClean="0">
                <a:latin typeface="Cambria" panose="02040503050406030204" pitchFamily="18" charset="0"/>
                <a:ea typeface="Cambria" panose="02040503050406030204" pitchFamily="18" charset="0"/>
              </a:rPr>
              <a:t>2020 rollout, already mentioned</a:t>
            </a:r>
            <a:endParaRPr lang="en-US" sz="2200" dirty="0">
              <a:latin typeface="Cambria" panose="02040503050406030204" pitchFamily="18" charset="0"/>
              <a:ea typeface="Cambria" panose="02040503050406030204" pitchFamily="18" charset="0"/>
            </a:endParaRPr>
          </a:p>
          <a:p>
            <a:pPr lvl="1"/>
            <a:r>
              <a:rPr lang="en-US" sz="2200" dirty="0">
                <a:latin typeface="Cambria" panose="02040503050406030204" pitchFamily="18" charset="0"/>
                <a:ea typeface="Cambria" panose="02040503050406030204" pitchFamily="18" charset="0"/>
              </a:rPr>
              <a:t>Leveling, Classical, Gravity: 2020-2025</a:t>
            </a:r>
          </a:p>
          <a:p>
            <a:pPr lvl="1"/>
            <a:r>
              <a:rPr lang="en-US" sz="2200" dirty="0">
                <a:latin typeface="Cambria" panose="02040503050406030204" pitchFamily="18" charset="0"/>
                <a:ea typeface="Cambria" panose="02040503050406030204" pitchFamily="18" charset="0"/>
              </a:rPr>
              <a:t>Fully integrated (GPS projects with leveling and gravity?  No problem!)</a:t>
            </a:r>
          </a:p>
          <a:p>
            <a:pPr lvl="1"/>
            <a:r>
              <a:rPr lang="en-US" sz="2200" dirty="0">
                <a:latin typeface="Cambria" panose="02040503050406030204" pitchFamily="18" charset="0"/>
                <a:ea typeface="Cambria" panose="02040503050406030204" pitchFamily="18" charset="0"/>
              </a:rPr>
              <a:t>Ease of submission to NGS for inclusion in the NSRS</a:t>
            </a:r>
          </a:p>
          <a:p>
            <a:r>
              <a:rPr lang="en-US" sz="2700" dirty="0">
                <a:latin typeface="Cambria" panose="02040503050406030204" pitchFamily="18" charset="0"/>
                <a:ea typeface="Cambria" panose="02040503050406030204" pitchFamily="18" charset="0"/>
              </a:rPr>
              <a:t>New Mark Recovery Tool</a:t>
            </a:r>
          </a:p>
          <a:p>
            <a:pPr lvl="1"/>
            <a:r>
              <a:rPr lang="en-US" sz="2200" dirty="0" smtClean="0">
                <a:latin typeface="Cambria" panose="02040503050406030204" pitchFamily="18" charset="0"/>
                <a:ea typeface="Cambria" panose="02040503050406030204" pitchFamily="18" charset="0"/>
              </a:rPr>
              <a:t>mentioned earlier, search: “NGS mark recovery” and go to Beta </a:t>
            </a:r>
            <a:endParaRPr lang="en-US" sz="2200" u="sng" dirty="0" smtClean="0">
              <a:latin typeface="Cambria" panose="02040503050406030204" pitchFamily="18" charset="0"/>
              <a:ea typeface="Cambria" panose="02040503050406030204" pitchFamily="18" charset="0"/>
            </a:endParaRPr>
          </a:p>
          <a:p>
            <a:r>
              <a:rPr lang="en-US" sz="2700" dirty="0" smtClean="0">
                <a:latin typeface="Cambria" panose="02040503050406030204" pitchFamily="18" charset="0"/>
                <a:ea typeface="Cambria" panose="02040503050406030204" pitchFamily="18" charset="0"/>
              </a:rPr>
              <a:t>Fully </a:t>
            </a:r>
            <a:r>
              <a:rPr lang="en-US" sz="2700" dirty="0">
                <a:latin typeface="Cambria" panose="02040503050406030204" pitchFamily="18" charset="0"/>
                <a:ea typeface="Cambria" panose="02040503050406030204" pitchFamily="18" charset="0"/>
              </a:rPr>
              <a:t>integrated toolkit</a:t>
            </a:r>
          </a:p>
          <a:p>
            <a:pPr lvl="1"/>
            <a:r>
              <a:rPr lang="en-US" sz="2200" dirty="0">
                <a:latin typeface="Cambria" panose="02040503050406030204" pitchFamily="18" charset="0"/>
                <a:ea typeface="Cambria" panose="02040503050406030204" pitchFamily="18" charset="0"/>
              </a:rPr>
              <a:t>NCAT and </a:t>
            </a:r>
            <a:r>
              <a:rPr lang="en-US" sz="2200" dirty="0" err="1" smtClean="0">
                <a:latin typeface="Cambria" panose="02040503050406030204" pitchFamily="18" charset="0"/>
                <a:ea typeface="Cambria" panose="02040503050406030204" pitchFamily="18" charset="0"/>
              </a:rPr>
              <a:t>VDatum</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54447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Shape 329"/>
          <p:cNvSpPr/>
          <p:nvPr/>
        </p:nvSpPr>
        <p:spPr>
          <a:xfrm>
            <a:off x="2242475"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a:t>GPS survey </a:t>
            </a:r>
          </a:p>
          <a:p>
            <a:pPr marL="457200" lvl="0" indent="-228600" rtl="0">
              <a:spcBef>
                <a:spcPts val="0"/>
              </a:spcBef>
              <a:buChar char="●"/>
            </a:pPr>
            <a:r>
              <a:rPr lang="en-US"/>
              <a:t>data files</a:t>
            </a:r>
          </a:p>
          <a:p>
            <a:pPr marL="457200" lvl="0" indent="-228600" rtl="0">
              <a:spcBef>
                <a:spcPts val="0"/>
              </a:spcBef>
              <a:buChar char="●"/>
            </a:pPr>
            <a:r>
              <a:rPr lang="en-US"/>
              <a:t>photos</a:t>
            </a:r>
          </a:p>
          <a:p>
            <a:pPr marL="457200" lvl="0" indent="-228600" rtl="0">
              <a:spcBef>
                <a:spcPts val="0"/>
              </a:spcBef>
              <a:buChar char="●"/>
            </a:pPr>
            <a:r>
              <a:rPr lang="en-US"/>
              <a:t>descriptions</a:t>
            </a:r>
          </a:p>
          <a:p>
            <a:pPr marL="457200" lvl="0" indent="-228600" rtl="0">
              <a:spcBef>
                <a:spcPts val="0"/>
              </a:spcBef>
              <a:buChar char="●"/>
            </a:pPr>
            <a:r>
              <a:rPr lang="en-US"/>
              <a:t>etc.</a:t>
            </a:r>
          </a:p>
        </p:txBody>
      </p:sp>
      <p:sp>
        <p:nvSpPr>
          <p:cNvPr id="330" name="Shape 330"/>
          <p:cNvSpPr/>
          <p:nvPr/>
        </p:nvSpPr>
        <p:spPr>
          <a:xfrm>
            <a:off x="4047100" y="1141350"/>
            <a:ext cx="1596300" cy="1902300"/>
          </a:xfrm>
          <a:prstGeom prst="rect">
            <a:avLst/>
          </a:prstGeom>
          <a:solidFill>
            <a:srgbClr val="FFF2CC"/>
          </a:solidFill>
          <a:ln w="38100"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Process data using vendor software or PAGE-NT.</a:t>
            </a:r>
          </a:p>
        </p:txBody>
      </p:sp>
      <p:sp>
        <p:nvSpPr>
          <p:cNvPr id="331" name="Shape 331"/>
          <p:cNvSpPr/>
          <p:nvPr/>
        </p:nvSpPr>
        <p:spPr>
          <a:xfrm>
            <a:off x="5851725" y="1141350"/>
            <a:ext cx="1596300" cy="1902300"/>
          </a:xfrm>
          <a:prstGeom prst="rect">
            <a:avLst/>
          </a:prstGeom>
          <a:solidFill>
            <a:srgbClr val="FFF2CC"/>
          </a:solidFill>
          <a:ln w="38100"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Construct bluebook files using software and editor.</a:t>
            </a:r>
          </a:p>
          <a:p>
            <a:pPr lvl="0" algn="ctr" rtl="0">
              <a:spcBef>
                <a:spcPts val="0"/>
              </a:spcBef>
              <a:buClr>
                <a:schemeClr val="dk1"/>
              </a:buClr>
              <a:buFont typeface="Arial"/>
              <a:buNone/>
            </a:pPr>
            <a:r>
              <a:rPr lang="en-US">
                <a:solidFill>
                  <a:schemeClr val="dk1"/>
                </a:solidFill>
              </a:rPr>
              <a:t>Run ADJUST.</a:t>
            </a:r>
          </a:p>
        </p:txBody>
      </p:sp>
      <p:sp>
        <p:nvSpPr>
          <p:cNvPr id="332" name="Shape 332"/>
          <p:cNvSpPr/>
          <p:nvPr/>
        </p:nvSpPr>
        <p:spPr>
          <a:xfrm>
            <a:off x="437850"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sz="1200"/>
              <a:t>geodesy.noaa.gov/ project_tracking/</a:t>
            </a:r>
          </a:p>
        </p:txBody>
      </p:sp>
      <p:sp>
        <p:nvSpPr>
          <p:cNvPr id="333" name="Shape 333"/>
          <p:cNvSpPr/>
          <p:nvPr/>
        </p:nvSpPr>
        <p:spPr>
          <a:xfrm>
            <a:off x="7784575" y="2802500"/>
            <a:ext cx="10131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review and publish to IDB</a:t>
            </a:r>
          </a:p>
        </p:txBody>
      </p:sp>
      <p:cxnSp>
        <p:nvCxnSpPr>
          <p:cNvPr id="334" name="Shape 334"/>
          <p:cNvCxnSpPr>
            <a:stCxn id="329" idx="3"/>
            <a:endCxn id="330" idx="1"/>
          </p:cNvCxnSpPr>
          <p:nvPr/>
        </p:nvCxnSpPr>
        <p:spPr>
          <a:xfrm>
            <a:off x="3838775"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35" name="Shape 335"/>
          <p:cNvCxnSpPr>
            <a:stCxn id="332" idx="3"/>
            <a:endCxn id="329" idx="1"/>
          </p:cNvCxnSpPr>
          <p:nvPr/>
        </p:nvCxnSpPr>
        <p:spPr>
          <a:xfrm>
            <a:off x="2034150"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36" name="Shape 336"/>
          <p:cNvCxnSpPr>
            <a:stCxn id="330" idx="3"/>
            <a:endCxn id="331" idx="1"/>
          </p:cNvCxnSpPr>
          <p:nvPr/>
        </p:nvCxnSpPr>
        <p:spPr>
          <a:xfrm>
            <a:off x="5643400"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37" name="Shape 337"/>
          <p:cNvCxnSpPr>
            <a:stCxn id="331" idx="2"/>
            <a:endCxn id="333" idx="1"/>
          </p:cNvCxnSpPr>
          <p:nvPr/>
        </p:nvCxnSpPr>
        <p:spPr>
          <a:xfrm>
            <a:off x="6649875" y="3043650"/>
            <a:ext cx="1134600" cy="710100"/>
          </a:xfrm>
          <a:prstGeom prst="straightConnector1">
            <a:avLst/>
          </a:prstGeom>
          <a:noFill/>
          <a:ln w="9525" cap="flat" cmpd="sng">
            <a:solidFill>
              <a:srgbClr val="000000"/>
            </a:solidFill>
            <a:prstDash val="solid"/>
            <a:round/>
            <a:headEnd type="none" w="lg" len="lg"/>
            <a:tailEnd type="triangle" w="lg" len="lg"/>
          </a:ln>
        </p:spPr>
      </p:cxnSp>
      <p:sp>
        <p:nvSpPr>
          <p:cNvPr id="338" name="Shape 338"/>
          <p:cNvSpPr txBox="1"/>
          <p:nvPr/>
        </p:nvSpPr>
        <p:spPr>
          <a:xfrm>
            <a:off x="0" y="330200"/>
            <a:ext cx="9144000" cy="792300"/>
          </a:xfrm>
          <a:prstGeom prst="rect">
            <a:avLst/>
          </a:prstGeom>
          <a:noFill/>
          <a:ln>
            <a:noFill/>
          </a:ln>
        </p:spPr>
        <p:txBody>
          <a:bodyPr wrap="square" lIns="91425" tIns="45700" rIns="91425" bIns="45700" anchor="t" anchorCtr="0">
            <a:noAutofit/>
          </a:bodyPr>
          <a:lstStyle/>
          <a:p>
            <a:pPr lvl="0" algn="ctr" rtl="0">
              <a:spcBef>
                <a:spcPts val="0"/>
              </a:spcBef>
              <a:buClr>
                <a:schemeClr val="dk1"/>
              </a:buClr>
              <a:buSzPct val="30555"/>
              <a:buFont typeface="Arial"/>
              <a:buNone/>
            </a:pPr>
            <a:r>
              <a:rPr lang="en-US" sz="3600" dirty="0" smtClean="0">
                <a:solidFill>
                  <a:schemeClr val="dk1"/>
                </a:solidFill>
                <a:latin typeface="Cambria" panose="02040503050406030204" pitchFamily="18" charset="0"/>
                <a:ea typeface="Cambria" panose="02040503050406030204" pitchFamily="18" charset="0"/>
                <a:cs typeface="Times New Roman"/>
                <a:sym typeface="Times New Roman"/>
              </a:rPr>
              <a:t>Bluebooking a Project now</a:t>
            </a:r>
            <a:endParaRPr lang="en-US" sz="3600" dirty="0">
              <a:solidFill>
                <a:schemeClr val="dk1"/>
              </a:solidFill>
              <a:latin typeface="Cambria" panose="02040503050406030204" pitchFamily="18" charset="0"/>
              <a:ea typeface="Cambria" panose="02040503050406030204" pitchFamily="18" charset="0"/>
              <a:cs typeface="Times New Roman"/>
              <a:sym typeface="Times New Roman"/>
            </a:endParaRPr>
          </a:p>
        </p:txBody>
      </p:sp>
      <p:sp>
        <p:nvSpPr>
          <p:cNvPr id="2" name="Slide Number Placeholder 1"/>
          <p:cNvSpPr>
            <a:spLocks noGrp="1"/>
          </p:cNvSpPr>
          <p:nvPr>
            <p:ph type="sldNum" idx="4294967295"/>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54</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311455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Shape 344"/>
          <p:cNvSpPr/>
          <p:nvPr/>
        </p:nvSpPr>
        <p:spPr>
          <a:xfrm>
            <a:off x="7784575" y="2802500"/>
            <a:ext cx="10131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review and publish to IDB</a:t>
            </a:r>
          </a:p>
        </p:txBody>
      </p:sp>
      <p:sp>
        <p:nvSpPr>
          <p:cNvPr id="345" name="Shape 345"/>
          <p:cNvSpPr/>
          <p:nvPr/>
        </p:nvSpPr>
        <p:spPr>
          <a:xfrm>
            <a:off x="4047100" y="4494150"/>
            <a:ext cx="1596300" cy="1902300"/>
          </a:xfrm>
          <a:prstGeom prst="rect">
            <a:avLst/>
          </a:prstGeom>
          <a:solidFill>
            <a:srgbClr val="D9EAD3"/>
          </a:solidFill>
          <a:ln w="38100" cap="flat" cmpd="sng">
            <a:solidFill>
              <a:srgbClr val="274E13"/>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Upload to OPUS-Projects</a:t>
            </a:r>
          </a:p>
        </p:txBody>
      </p:sp>
      <p:cxnSp>
        <p:nvCxnSpPr>
          <p:cNvPr id="346" name="Shape 346"/>
          <p:cNvCxnSpPr>
            <a:stCxn id="347" idx="2"/>
            <a:endCxn id="345" idx="0"/>
          </p:cNvCxnSpPr>
          <p:nvPr/>
        </p:nvCxnSpPr>
        <p:spPr>
          <a:xfrm>
            <a:off x="3040625" y="3043650"/>
            <a:ext cx="1804500" cy="1450500"/>
          </a:xfrm>
          <a:prstGeom prst="straightConnector1">
            <a:avLst/>
          </a:prstGeom>
          <a:noFill/>
          <a:ln w="9525" cap="flat" cmpd="sng">
            <a:solidFill>
              <a:srgbClr val="000000"/>
            </a:solidFill>
            <a:prstDash val="solid"/>
            <a:round/>
            <a:headEnd type="none" w="lg" len="lg"/>
            <a:tailEnd type="triangle" w="lg" len="lg"/>
          </a:ln>
        </p:spPr>
      </p:cxnSp>
      <p:cxnSp>
        <p:nvCxnSpPr>
          <p:cNvPr id="348" name="Shape 348"/>
          <p:cNvCxnSpPr>
            <a:stCxn id="345" idx="3"/>
            <a:endCxn id="349" idx="1"/>
          </p:cNvCxnSpPr>
          <p:nvPr/>
        </p:nvCxnSpPr>
        <p:spPr>
          <a:xfrm>
            <a:off x="5643400" y="54453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50" name="Shape 350"/>
          <p:cNvCxnSpPr>
            <a:stCxn id="349" idx="0"/>
            <a:endCxn id="344" idx="1"/>
          </p:cNvCxnSpPr>
          <p:nvPr/>
        </p:nvCxnSpPr>
        <p:spPr>
          <a:xfrm rot="10800000" flipH="1">
            <a:off x="6649874" y="3753750"/>
            <a:ext cx="1134600" cy="740400"/>
          </a:xfrm>
          <a:prstGeom prst="straightConnector1">
            <a:avLst/>
          </a:prstGeom>
          <a:noFill/>
          <a:ln w="9525" cap="flat" cmpd="sng">
            <a:solidFill>
              <a:srgbClr val="000000"/>
            </a:solidFill>
            <a:prstDash val="solid"/>
            <a:round/>
            <a:headEnd type="none" w="lg" len="lg"/>
            <a:tailEnd type="triangle" w="lg" len="lg"/>
          </a:ln>
        </p:spPr>
      </p:cxnSp>
      <p:sp>
        <p:nvSpPr>
          <p:cNvPr id="349" name="Shape 349"/>
          <p:cNvSpPr/>
          <p:nvPr/>
        </p:nvSpPr>
        <p:spPr>
          <a:xfrm>
            <a:off x="5851724" y="4494150"/>
            <a:ext cx="1596300" cy="1902300"/>
          </a:xfrm>
          <a:prstGeom prst="rect">
            <a:avLst/>
          </a:prstGeom>
          <a:solidFill>
            <a:srgbClr val="D9EAD3"/>
          </a:solidFill>
          <a:ln w="38100" cap="flat" cmpd="sng">
            <a:solidFill>
              <a:srgbClr val="274E13"/>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Process in OPUS-Projects</a:t>
            </a:r>
          </a:p>
        </p:txBody>
      </p:sp>
      <p:sp>
        <p:nvSpPr>
          <p:cNvPr id="347" name="Shape 347"/>
          <p:cNvSpPr/>
          <p:nvPr/>
        </p:nvSpPr>
        <p:spPr>
          <a:xfrm>
            <a:off x="2242475"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dirty="0"/>
              <a:t>GPS </a:t>
            </a:r>
            <a:r>
              <a:rPr lang="en-US" dirty="0" smtClean="0"/>
              <a:t>survey</a:t>
            </a:r>
            <a:endParaRPr lang="en-US" dirty="0"/>
          </a:p>
          <a:p>
            <a:pPr marL="457200" lvl="0" indent="-228600" rtl="0">
              <a:spcBef>
                <a:spcPts val="0"/>
              </a:spcBef>
              <a:buChar char="●"/>
            </a:pPr>
            <a:r>
              <a:rPr lang="en-US" dirty="0"/>
              <a:t>data files</a:t>
            </a:r>
          </a:p>
          <a:p>
            <a:pPr marL="457200" lvl="0" indent="-228600" rtl="0">
              <a:spcBef>
                <a:spcPts val="0"/>
              </a:spcBef>
              <a:buChar char="●"/>
            </a:pPr>
            <a:r>
              <a:rPr lang="en-US" dirty="0"/>
              <a:t>photos</a:t>
            </a:r>
          </a:p>
          <a:p>
            <a:pPr marL="457200" lvl="0" indent="-228600" rtl="0">
              <a:spcBef>
                <a:spcPts val="0"/>
              </a:spcBef>
              <a:buChar char="●"/>
            </a:pPr>
            <a:r>
              <a:rPr lang="en-US" dirty="0"/>
              <a:t>descriptions</a:t>
            </a:r>
          </a:p>
          <a:p>
            <a:pPr marL="457200" lvl="0" indent="-228600" rtl="0">
              <a:spcBef>
                <a:spcPts val="0"/>
              </a:spcBef>
              <a:buChar char="●"/>
            </a:pPr>
            <a:r>
              <a:rPr lang="en-US" dirty="0"/>
              <a:t>etc.</a:t>
            </a:r>
          </a:p>
        </p:txBody>
      </p:sp>
      <p:sp>
        <p:nvSpPr>
          <p:cNvPr id="351" name="Shape 351"/>
          <p:cNvSpPr/>
          <p:nvPr/>
        </p:nvSpPr>
        <p:spPr>
          <a:xfrm>
            <a:off x="4047100" y="1141350"/>
            <a:ext cx="1596300" cy="1902300"/>
          </a:xfrm>
          <a:prstGeom prst="rect">
            <a:avLst/>
          </a:prstGeom>
          <a:solidFill>
            <a:srgbClr val="F3F3F3"/>
          </a:solidFill>
          <a:ln w="9525" cap="flat" cmpd="sng">
            <a:solidFill>
              <a:srgbClr val="D9D9D9"/>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Clr>
                <a:srgbClr val="000000"/>
              </a:buClr>
              <a:buFont typeface="Arial"/>
              <a:buNone/>
            </a:pPr>
            <a:r>
              <a:rPr lang="en-US">
                <a:solidFill>
                  <a:srgbClr val="CCCCCC"/>
                </a:solidFill>
              </a:rPr>
              <a:t>Process data using vendor software or PAGE-NT.</a:t>
            </a:r>
          </a:p>
        </p:txBody>
      </p:sp>
      <p:sp>
        <p:nvSpPr>
          <p:cNvPr id="352" name="Shape 352"/>
          <p:cNvSpPr/>
          <p:nvPr/>
        </p:nvSpPr>
        <p:spPr>
          <a:xfrm>
            <a:off x="5851725" y="1141350"/>
            <a:ext cx="1596300" cy="1902300"/>
          </a:xfrm>
          <a:prstGeom prst="rect">
            <a:avLst/>
          </a:prstGeom>
          <a:solidFill>
            <a:srgbClr val="F3F3F3"/>
          </a:solidFill>
          <a:ln w="9525" cap="flat" cmpd="sng">
            <a:solidFill>
              <a:srgbClr val="D9D9D9"/>
            </a:solidFill>
            <a:prstDash val="solid"/>
            <a:round/>
            <a:headEnd type="none" w="med" len="med"/>
            <a:tailEnd type="none" w="med" len="med"/>
          </a:ln>
        </p:spPr>
        <p:txBody>
          <a:bodyPr wrap="square" lIns="91425" tIns="91425" rIns="91425" bIns="91425" anchor="ctr" anchorCtr="0">
            <a:noAutofit/>
          </a:bodyPr>
          <a:lstStyle/>
          <a:p>
            <a:pPr lvl="0" algn="ctr">
              <a:spcBef>
                <a:spcPts val="0"/>
              </a:spcBef>
              <a:buClr>
                <a:schemeClr val="dk1"/>
              </a:buClr>
              <a:buFont typeface="Arial"/>
              <a:buNone/>
            </a:pPr>
            <a:r>
              <a:rPr lang="en-US">
                <a:solidFill>
                  <a:srgbClr val="CCCCCC"/>
                </a:solidFill>
              </a:rPr>
              <a:t>Construct bluebook files using software and editor.</a:t>
            </a:r>
          </a:p>
          <a:p>
            <a:pPr lvl="0" algn="ctr">
              <a:spcBef>
                <a:spcPts val="0"/>
              </a:spcBef>
              <a:buClr>
                <a:schemeClr val="dk1"/>
              </a:buClr>
              <a:buFont typeface="Arial"/>
              <a:buNone/>
            </a:pPr>
            <a:r>
              <a:rPr lang="en-US">
                <a:solidFill>
                  <a:srgbClr val="CCCCCC"/>
                </a:solidFill>
              </a:rPr>
              <a:t>Run ADJUST.</a:t>
            </a:r>
          </a:p>
          <a:p>
            <a:pPr lvl="0" rtl="0">
              <a:spcBef>
                <a:spcPts val="0"/>
              </a:spcBef>
              <a:buClr>
                <a:srgbClr val="000000"/>
              </a:buClr>
              <a:buFont typeface="Arial"/>
              <a:buNone/>
            </a:pPr>
            <a:endParaRPr>
              <a:solidFill>
                <a:srgbClr val="CCCCCC"/>
              </a:solidFill>
            </a:endParaRPr>
          </a:p>
        </p:txBody>
      </p:sp>
      <p:sp>
        <p:nvSpPr>
          <p:cNvPr id="353" name="Shape 353"/>
          <p:cNvSpPr/>
          <p:nvPr/>
        </p:nvSpPr>
        <p:spPr>
          <a:xfrm>
            <a:off x="437850"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sz="1200"/>
              <a:t>geodesy.noaa.gov/ project_tracking/</a:t>
            </a:r>
          </a:p>
        </p:txBody>
      </p:sp>
      <p:cxnSp>
        <p:nvCxnSpPr>
          <p:cNvPr id="354" name="Shape 354"/>
          <p:cNvCxnSpPr>
            <a:stCxn id="347" idx="3"/>
            <a:endCxn id="351" idx="1"/>
          </p:cNvCxnSpPr>
          <p:nvPr/>
        </p:nvCxnSpPr>
        <p:spPr>
          <a:xfrm>
            <a:off x="3838775" y="2092500"/>
            <a:ext cx="208200" cy="0"/>
          </a:xfrm>
          <a:prstGeom prst="straightConnector1">
            <a:avLst/>
          </a:prstGeom>
          <a:noFill/>
          <a:ln w="9525" cap="flat" cmpd="sng">
            <a:solidFill>
              <a:srgbClr val="CCCCCC"/>
            </a:solidFill>
            <a:prstDash val="solid"/>
            <a:round/>
            <a:headEnd type="none" w="lg" len="lg"/>
            <a:tailEnd type="triangle" w="lg" len="lg"/>
          </a:ln>
        </p:spPr>
      </p:cxnSp>
      <p:cxnSp>
        <p:nvCxnSpPr>
          <p:cNvPr id="355" name="Shape 355"/>
          <p:cNvCxnSpPr>
            <a:stCxn id="353" idx="3"/>
            <a:endCxn id="347" idx="1"/>
          </p:cNvCxnSpPr>
          <p:nvPr/>
        </p:nvCxnSpPr>
        <p:spPr>
          <a:xfrm>
            <a:off x="2034150"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56" name="Shape 356"/>
          <p:cNvCxnSpPr>
            <a:stCxn id="351" idx="3"/>
            <a:endCxn id="352" idx="1"/>
          </p:cNvCxnSpPr>
          <p:nvPr/>
        </p:nvCxnSpPr>
        <p:spPr>
          <a:xfrm>
            <a:off x="5643400" y="2092500"/>
            <a:ext cx="208200" cy="0"/>
          </a:xfrm>
          <a:prstGeom prst="straightConnector1">
            <a:avLst/>
          </a:prstGeom>
          <a:noFill/>
          <a:ln w="9525" cap="flat" cmpd="sng">
            <a:solidFill>
              <a:srgbClr val="CCCCCC"/>
            </a:solidFill>
            <a:prstDash val="solid"/>
            <a:round/>
            <a:headEnd type="none" w="lg" len="lg"/>
            <a:tailEnd type="triangle" w="lg" len="lg"/>
          </a:ln>
        </p:spPr>
      </p:cxnSp>
      <p:cxnSp>
        <p:nvCxnSpPr>
          <p:cNvPr id="357" name="Shape 357"/>
          <p:cNvCxnSpPr>
            <a:stCxn id="352" idx="2"/>
          </p:cNvCxnSpPr>
          <p:nvPr/>
        </p:nvCxnSpPr>
        <p:spPr>
          <a:xfrm>
            <a:off x="6649875" y="3043650"/>
            <a:ext cx="1134600" cy="710100"/>
          </a:xfrm>
          <a:prstGeom prst="straightConnector1">
            <a:avLst/>
          </a:prstGeom>
          <a:noFill/>
          <a:ln w="9525" cap="flat" cmpd="sng">
            <a:solidFill>
              <a:srgbClr val="CCCCCC"/>
            </a:solidFill>
            <a:prstDash val="solid"/>
            <a:round/>
            <a:headEnd type="none" w="lg" len="lg"/>
            <a:tailEnd type="triangle" w="lg" len="lg"/>
          </a:ln>
        </p:spPr>
      </p:cxnSp>
      <p:sp>
        <p:nvSpPr>
          <p:cNvPr id="2" name="Slide Number Placeholder 1"/>
          <p:cNvSpPr>
            <a:spLocks noGrp="1"/>
          </p:cNvSpPr>
          <p:nvPr>
            <p:ph type="sldNum" idx="4294967295"/>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55</a:t>
            </a:fld>
            <a:endParaRPr lang="en-US" sz="1200" b="0" i="0" u="none" strike="noStrike" cap="none">
              <a:solidFill>
                <a:srgbClr val="888888"/>
              </a:solidFill>
              <a:latin typeface="Calibri"/>
              <a:ea typeface="Calibri"/>
              <a:cs typeface="Calibri"/>
              <a:sym typeface="Calibri"/>
            </a:endParaRPr>
          </a:p>
        </p:txBody>
      </p:sp>
      <p:sp>
        <p:nvSpPr>
          <p:cNvPr id="18" name="Shape 338"/>
          <p:cNvSpPr txBox="1"/>
          <p:nvPr/>
        </p:nvSpPr>
        <p:spPr>
          <a:xfrm>
            <a:off x="0" y="330200"/>
            <a:ext cx="9144000" cy="792300"/>
          </a:xfrm>
          <a:prstGeom prst="rect">
            <a:avLst/>
          </a:prstGeom>
          <a:noFill/>
          <a:ln>
            <a:noFill/>
          </a:ln>
        </p:spPr>
        <p:txBody>
          <a:bodyPr wrap="square" lIns="91425" tIns="45700" rIns="91425" bIns="45700" anchor="t" anchorCtr="0">
            <a:noAutofit/>
          </a:bodyPr>
          <a:lstStyle/>
          <a:p>
            <a:pPr lvl="0" algn="ctr" rtl="0">
              <a:spcBef>
                <a:spcPts val="0"/>
              </a:spcBef>
              <a:buClr>
                <a:schemeClr val="dk1"/>
              </a:buClr>
              <a:buSzPct val="30555"/>
              <a:buFont typeface="Arial"/>
              <a:buNone/>
            </a:pPr>
            <a:r>
              <a:rPr lang="en-US" sz="3600" dirty="0" smtClean="0">
                <a:solidFill>
                  <a:schemeClr val="dk1"/>
                </a:solidFill>
                <a:latin typeface="Cambria" panose="02040503050406030204" pitchFamily="18" charset="0"/>
                <a:ea typeface="Cambria" panose="02040503050406030204" pitchFamily="18" charset="0"/>
                <a:cs typeface="Times New Roman"/>
                <a:sym typeface="Times New Roman"/>
              </a:rPr>
              <a:t>Bluebooking with OPUS Projects in the future</a:t>
            </a:r>
            <a:endParaRPr lang="en-US" sz="3600" dirty="0">
              <a:solidFill>
                <a:schemeClr val="dk1"/>
              </a:solidFill>
              <a:latin typeface="Cambria" panose="02040503050406030204" pitchFamily="18" charset="0"/>
              <a:ea typeface="Cambria" panose="02040503050406030204" pitchFamily="18" charset="0"/>
              <a:cs typeface="Times New Roman"/>
              <a:sym typeface="Times New Roman"/>
            </a:endParaRPr>
          </a:p>
        </p:txBody>
      </p:sp>
      <p:sp>
        <p:nvSpPr>
          <p:cNvPr id="19" name="Shape 338"/>
          <p:cNvSpPr txBox="1"/>
          <p:nvPr/>
        </p:nvSpPr>
        <p:spPr>
          <a:xfrm>
            <a:off x="190763" y="4312500"/>
            <a:ext cx="3565650" cy="1132799"/>
          </a:xfrm>
          <a:prstGeom prst="rect">
            <a:avLst/>
          </a:prstGeom>
          <a:noFill/>
          <a:ln>
            <a:noFill/>
          </a:ln>
        </p:spPr>
        <p:txBody>
          <a:bodyPr wrap="square" lIns="91425" tIns="45700" rIns="91425" bIns="45700" anchor="t" anchorCtr="0">
            <a:noAutofit/>
          </a:bodyPr>
          <a:lstStyle/>
          <a:p>
            <a:pPr lvl="0" algn="ctr" rtl="0">
              <a:spcBef>
                <a:spcPts val="0"/>
              </a:spcBef>
              <a:buClr>
                <a:schemeClr val="dk1"/>
              </a:buClr>
              <a:buSzPct val="30555"/>
              <a:buFont typeface="Arial"/>
              <a:buNone/>
            </a:pPr>
            <a:r>
              <a:rPr lang="en-US" sz="3200" i="1" dirty="0" smtClean="0">
                <a:solidFill>
                  <a:schemeClr val="dk1"/>
                </a:solidFill>
                <a:latin typeface="Cambria" panose="02040503050406030204" pitchFamily="18" charset="0"/>
                <a:ea typeface="Cambria" panose="02040503050406030204" pitchFamily="18" charset="0"/>
                <a:cs typeface="Times New Roman"/>
                <a:sym typeface="Times New Roman"/>
              </a:rPr>
              <a:t>Available now, with certain caveats</a:t>
            </a:r>
            <a:endParaRPr lang="en-US" sz="3200" i="1" dirty="0">
              <a:solidFill>
                <a:schemeClr val="dk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24568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75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9144000" cy="1143000"/>
          </a:xfrm>
        </p:spPr>
        <p:txBody>
          <a:bodyPr/>
          <a:lstStyle/>
          <a:p>
            <a:r>
              <a:rPr lang="en-US" sz="4000" dirty="0" smtClean="0">
                <a:latin typeface="Cambria" panose="02040503050406030204" pitchFamily="18" charset="0"/>
                <a:ea typeface="Cambria" panose="02040503050406030204" pitchFamily="18" charset="0"/>
              </a:rPr>
              <a:t>Mobile-enabled Mark Recovery website </a:t>
            </a:r>
            <a:endParaRPr lang="en-US" sz="40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171450" y="1265238"/>
            <a:ext cx="8782050" cy="5300663"/>
          </a:xfrm>
        </p:spPr>
        <p:txBody>
          <a:bodyPr/>
          <a:lstStyle/>
          <a:p>
            <a:r>
              <a:rPr lang="en-US" sz="3600" dirty="0" smtClean="0">
                <a:latin typeface="Cambria" panose="02040503050406030204" pitchFamily="18" charset="0"/>
                <a:ea typeface="Cambria" panose="02040503050406030204" pitchFamily="18" charset="0"/>
              </a:rPr>
              <a:t>use your smartphone to submit recovery</a:t>
            </a:r>
          </a:p>
          <a:p>
            <a:r>
              <a:rPr lang="en-US" sz="3600" dirty="0" smtClean="0">
                <a:latin typeface="Cambria" panose="02040503050406030204" pitchFamily="18" charset="0"/>
                <a:ea typeface="Cambria" panose="02040503050406030204" pitchFamily="18" charset="0"/>
              </a:rPr>
              <a:t>Any </a:t>
            </a:r>
            <a:r>
              <a:rPr lang="en-US" sz="3600" dirty="0">
                <a:latin typeface="Cambria" panose="02040503050406030204" pitchFamily="18" charset="0"/>
                <a:ea typeface="Cambria" panose="02040503050406030204" pitchFamily="18" charset="0"/>
              </a:rPr>
              <a:t>major search engine: </a:t>
            </a:r>
            <a:endParaRPr lang="en-US" sz="3600" dirty="0" smtClean="0">
              <a:latin typeface="Cambria" panose="02040503050406030204" pitchFamily="18" charset="0"/>
              <a:ea typeface="Cambria" panose="02040503050406030204" pitchFamily="18" charset="0"/>
            </a:endParaRPr>
          </a:p>
          <a:p>
            <a:pPr marL="457200" lvl="1" indent="0">
              <a:buNone/>
            </a:pPr>
            <a:r>
              <a:rPr lang="en-US" sz="3600" dirty="0" smtClean="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NGS survey Mark Recovery</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endParaRPr lang="en-US" u="sng" dirty="0">
              <a:latin typeface="Cambria" panose="02040503050406030204" pitchFamily="18" charset="0"/>
              <a:ea typeface="Cambria" panose="02040503050406030204" pitchFamily="18" charset="0"/>
            </a:endParaRPr>
          </a:p>
          <a:p>
            <a:pPr marL="0" indent="0" algn="ctr">
              <a:buNone/>
            </a:pPr>
            <a:r>
              <a:rPr lang="en-US" dirty="0" smtClean="0">
                <a:latin typeface="Cambria" panose="02040503050406030204" pitchFamily="18" charset="0"/>
                <a:ea typeface="Cambria" panose="02040503050406030204" pitchFamily="18" charset="0"/>
                <a:hlinkClick r:id="rId3"/>
              </a:rPr>
              <a:t>beta.ngs.noaa.gov/</a:t>
            </a:r>
            <a:r>
              <a:rPr lang="en-US" dirty="0" err="1" smtClean="0">
                <a:latin typeface="Cambria" panose="02040503050406030204" pitchFamily="18" charset="0"/>
                <a:ea typeface="Cambria" panose="02040503050406030204" pitchFamily="18" charset="0"/>
                <a:hlinkClick r:id="rId3"/>
              </a:rPr>
              <a:t>cgi</a:t>
            </a:r>
            <a:r>
              <a:rPr lang="en-US" dirty="0" smtClean="0">
                <a:latin typeface="Cambria" panose="02040503050406030204" pitchFamily="18" charset="0"/>
                <a:ea typeface="Cambria" panose="02040503050406030204" pitchFamily="18" charset="0"/>
                <a:hlinkClick r:id="rId3"/>
              </a:rPr>
              <a:t>-bin/</a:t>
            </a:r>
            <a:r>
              <a:rPr lang="en-US" dirty="0" err="1" smtClean="0">
                <a:latin typeface="Cambria" panose="02040503050406030204" pitchFamily="18" charset="0"/>
                <a:ea typeface="Cambria" panose="02040503050406030204" pitchFamily="18" charset="0"/>
                <a:hlinkClick r:id="rId3"/>
              </a:rPr>
              <a:t>recvy_entry_www.prl</a:t>
            </a:r>
            <a:endParaRPr lang="en-US" dirty="0">
              <a:latin typeface="Cambria" panose="02040503050406030204" pitchFamily="18" charset="0"/>
              <a:ea typeface="Cambria" panose="02040503050406030204" pitchFamily="18" charset="0"/>
            </a:endParaRPr>
          </a:p>
          <a:p>
            <a:pPr marL="0" indent="0" algn="ctr">
              <a:buNone/>
            </a:pPr>
            <a:endParaRPr lang="en-US" sz="3600" u="sng" dirty="0">
              <a:latin typeface="Cambria" panose="02040503050406030204" pitchFamily="18" charset="0"/>
              <a:ea typeface="Cambria" panose="02040503050406030204" pitchFamily="18" charset="0"/>
            </a:endParaRPr>
          </a:p>
          <a:p>
            <a:pPr marL="0" indent="0" algn="ctr">
              <a:buNone/>
            </a:pPr>
            <a:r>
              <a:rPr lang="en-US" sz="3600" dirty="0">
                <a:latin typeface="Cambria" panose="02040503050406030204" pitchFamily="18" charset="0"/>
                <a:ea typeface="Cambria" panose="02040503050406030204" pitchFamily="18" charset="0"/>
              </a:rPr>
              <a:t>Try it out! Give us feedback!</a:t>
            </a:r>
          </a:p>
          <a:p>
            <a:pPr marL="0" indent="0" algn="ctr">
              <a:buNone/>
            </a:pPr>
            <a:r>
              <a:rPr lang="en-US" sz="3600" dirty="0">
                <a:solidFill>
                  <a:srgbClr val="FF0000"/>
                </a:solidFill>
                <a:latin typeface="Cambria" panose="02040503050406030204" pitchFamily="18" charset="0"/>
                <a:ea typeface="Cambria" panose="02040503050406030204" pitchFamily="18" charset="0"/>
              </a:rPr>
              <a:t>NGS.Feedback@noaa.gov</a:t>
            </a:r>
          </a:p>
          <a:p>
            <a:pPr lvl="1"/>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1208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0" y="1575239"/>
            <a:ext cx="9144000" cy="2971753"/>
          </a:xfrm>
          <a:prstGeom prst="rect">
            <a:avLst/>
          </a:prstGeom>
        </p:spPr>
        <p:txBody>
          <a:bodyPr vert="horz" wrap="square" lIns="0" tIns="16933" rIns="0" bIns="0" rtlCol="0">
            <a:spAutoFit/>
          </a:bodyPr>
          <a:lstStyle/>
          <a:p>
            <a:pPr marL="16933" algn="ctr">
              <a:buSzPct val="159375"/>
              <a:tabLst>
                <a:tab pos="397077" algn="l"/>
                <a:tab pos="397923" algn="l"/>
              </a:tabLst>
            </a:pPr>
            <a:r>
              <a:rPr lang="en-US" sz="4800" b="1" dirty="0">
                <a:solidFill>
                  <a:srgbClr val="1F497D"/>
                </a:solidFill>
                <a:uFill>
                  <a:solidFill>
                    <a:srgbClr val="1F497D"/>
                  </a:solidFill>
                </a:uFill>
                <a:latin typeface="Cambria" panose="02040503050406030204" pitchFamily="18" charset="0"/>
                <a:cs typeface="Arial"/>
              </a:rPr>
              <a:t>State Plane Coordinate System </a:t>
            </a:r>
            <a:r>
              <a:rPr sz="4800" b="1" spc="-7" dirty="0">
                <a:solidFill>
                  <a:srgbClr val="1F497D"/>
                </a:solidFill>
                <a:uFill>
                  <a:solidFill>
                    <a:srgbClr val="1F497D"/>
                  </a:solidFill>
                </a:uFill>
                <a:latin typeface="Cambria" panose="02040503050406030204" pitchFamily="18" charset="0"/>
                <a:cs typeface="Arial"/>
              </a:rPr>
              <a:t>of</a:t>
            </a:r>
            <a:r>
              <a:rPr sz="4800" b="1" spc="-33" dirty="0">
                <a:solidFill>
                  <a:srgbClr val="1F497D"/>
                </a:solidFill>
                <a:uFill>
                  <a:solidFill>
                    <a:srgbClr val="1F497D"/>
                  </a:solidFill>
                </a:uFill>
                <a:latin typeface="Cambria" panose="02040503050406030204" pitchFamily="18" charset="0"/>
                <a:cs typeface="Arial"/>
              </a:rPr>
              <a:t> </a:t>
            </a:r>
            <a:r>
              <a:rPr sz="4800" b="1" spc="-7" dirty="0">
                <a:solidFill>
                  <a:srgbClr val="1F497D"/>
                </a:solidFill>
                <a:uFill>
                  <a:solidFill>
                    <a:srgbClr val="1F497D"/>
                  </a:solidFill>
                </a:uFill>
                <a:latin typeface="Cambria" panose="02040503050406030204" pitchFamily="18" charset="0"/>
                <a:cs typeface="Arial"/>
              </a:rPr>
              <a:t>2022</a:t>
            </a:r>
            <a:r>
              <a:rPr lang="en-US" sz="4800" b="1" spc="-7" dirty="0">
                <a:solidFill>
                  <a:srgbClr val="1F497D"/>
                </a:solidFill>
                <a:uFill>
                  <a:solidFill>
                    <a:srgbClr val="1F497D"/>
                  </a:solidFill>
                </a:uFill>
                <a:latin typeface="Cambria" panose="02040503050406030204" pitchFamily="18" charset="0"/>
                <a:cs typeface="Arial"/>
              </a:rPr>
              <a:t> </a:t>
            </a:r>
          </a:p>
          <a:p>
            <a:pPr marL="16933" algn="ctr">
              <a:buSzPct val="159375"/>
              <a:tabLst>
                <a:tab pos="397077" algn="l"/>
                <a:tab pos="397923" algn="l"/>
              </a:tabLst>
            </a:pPr>
            <a:endParaRPr lang="en-US" sz="4800" b="1" spc="-7" dirty="0">
              <a:solidFill>
                <a:srgbClr val="1F497D"/>
              </a:solidFill>
              <a:uFill>
                <a:solidFill>
                  <a:srgbClr val="1F497D"/>
                </a:solidFill>
              </a:uFill>
              <a:latin typeface="Cambria" panose="02040503050406030204" pitchFamily="18" charset="0"/>
              <a:cs typeface="Arial"/>
            </a:endParaRPr>
          </a:p>
          <a:p>
            <a:pPr marL="16933" algn="ctr">
              <a:buSzPct val="159375"/>
              <a:tabLst>
                <a:tab pos="397077" algn="l"/>
                <a:tab pos="397923" algn="l"/>
              </a:tabLst>
            </a:pPr>
            <a:r>
              <a:rPr sz="4800" b="1" spc="-20" dirty="0">
                <a:solidFill>
                  <a:srgbClr val="C00000"/>
                </a:solidFill>
                <a:uFill>
                  <a:solidFill>
                    <a:srgbClr val="C00000"/>
                  </a:solidFill>
                </a:uFill>
                <a:latin typeface="Cambria" panose="02040503050406030204" pitchFamily="18" charset="0"/>
                <a:cs typeface="Arial Black"/>
              </a:rPr>
              <a:t>(</a:t>
            </a:r>
            <a:r>
              <a:rPr lang="en-US" sz="4800" b="1" spc="-20" dirty="0">
                <a:solidFill>
                  <a:srgbClr val="C00000"/>
                </a:solidFill>
                <a:uFill>
                  <a:solidFill>
                    <a:srgbClr val="C00000"/>
                  </a:solidFill>
                </a:uFill>
                <a:latin typeface="Cambria" panose="02040503050406030204" pitchFamily="18" charset="0"/>
                <a:cs typeface="Arial Black"/>
              </a:rPr>
              <a:t>SPCS</a:t>
            </a:r>
            <a:r>
              <a:rPr sz="4800" b="1" spc="-20" dirty="0">
                <a:solidFill>
                  <a:srgbClr val="C00000"/>
                </a:solidFill>
                <a:uFill>
                  <a:solidFill>
                    <a:srgbClr val="C00000"/>
                  </a:solidFill>
                </a:uFill>
                <a:latin typeface="Cambria" panose="02040503050406030204" pitchFamily="18" charset="0"/>
                <a:cs typeface="Arial Black"/>
              </a:rPr>
              <a:t>2022)</a:t>
            </a:r>
            <a:endParaRPr sz="4800" dirty="0">
              <a:latin typeface="Cambria" panose="02040503050406030204" pitchFamily="18" charset="0"/>
              <a:cs typeface="Arial Black"/>
            </a:endParaRPr>
          </a:p>
        </p:txBody>
      </p:sp>
    </p:spTree>
    <p:extLst>
      <p:ext uri="{BB962C8B-B14F-4D97-AF65-F5344CB8AC3E}">
        <p14:creationId xmlns:p14="http://schemas.microsoft.com/office/powerpoint/2010/main" val="2896503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677982-F074-4922-BC50-603197419449}"/>
              </a:ext>
            </a:extLst>
          </p:cNvPr>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SPCS2022 activity over the last year</a:t>
            </a:r>
          </a:p>
        </p:txBody>
      </p:sp>
      <p:sp>
        <p:nvSpPr>
          <p:cNvPr id="6" name="Content Placeholder 5">
            <a:extLst>
              <a:ext uri="{FF2B5EF4-FFF2-40B4-BE49-F238E27FC236}">
                <a16:creationId xmlns:a16="http://schemas.microsoft.com/office/drawing/2014/main" id="{7B4662A4-0928-4F3E-AF0B-1D9E38F2772C}"/>
              </a:ext>
            </a:extLst>
          </p:cNvPr>
          <p:cNvSpPr>
            <a:spLocks noGrp="1"/>
          </p:cNvSpPr>
          <p:nvPr>
            <p:ph idx="1"/>
          </p:nvPr>
        </p:nvSpPr>
        <p:spPr>
          <a:xfrm>
            <a:off x="0" y="1600200"/>
            <a:ext cx="9429750" cy="4754880"/>
          </a:xfrm>
        </p:spPr>
        <p:txBody>
          <a:bodyPr>
            <a:noAutofit/>
          </a:bodyPr>
          <a:lstStyle/>
          <a:p>
            <a:r>
              <a:rPr lang="en-US" sz="3100" dirty="0">
                <a:latin typeface="Cambria" panose="02040503050406030204" pitchFamily="18" charset="0"/>
                <a:ea typeface="Cambria" panose="02040503050406030204" pitchFamily="18" charset="0"/>
              </a:rPr>
              <a:t>Publish State Plane history report:  </a:t>
            </a:r>
            <a:r>
              <a:rPr lang="en-US" sz="31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March 6</a:t>
            </a:r>
          </a:p>
          <a:p>
            <a:r>
              <a:rPr lang="en-US" sz="3100" dirty="0">
                <a:latin typeface="Cambria" panose="02040503050406030204" pitchFamily="18" charset="0"/>
                <a:ea typeface="Cambria" panose="02040503050406030204" pitchFamily="18" charset="0"/>
              </a:rPr>
              <a:t>Webinars on </a:t>
            </a:r>
            <a:r>
              <a:rPr lang="en-US" sz="31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March 8</a:t>
            </a:r>
            <a:r>
              <a:rPr lang="en-US" sz="3100" dirty="0">
                <a:latin typeface="Cambria" panose="02040503050406030204" pitchFamily="18" charset="0"/>
                <a:ea typeface="Cambria" panose="02040503050406030204" pitchFamily="18" charset="0"/>
              </a:rPr>
              <a:t> and </a:t>
            </a:r>
            <a:r>
              <a:rPr lang="en-US" sz="31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April 12</a:t>
            </a:r>
            <a:endParaRPr lang="en-US" sz="3100" dirty="0">
              <a:latin typeface="Cambria" panose="02040503050406030204" pitchFamily="18" charset="0"/>
              <a:ea typeface="Cambria" panose="02040503050406030204" pitchFamily="18" charset="0"/>
            </a:endParaRPr>
          </a:p>
          <a:p>
            <a:r>
              <a:rPr lang="en-US" sz="3100" dirty="0">
                <a:latin typeface="Cambria" panose="02040503050406030204" pitchFamily="18" charset="0"/>
                <a:ea typeface="Cambria" panose="02040503050406030204" pitchFamily="18" charset="0"/>
              </a:rPr>
              <a:t>Launch new SPCS web pages:  </a:t>
            </a:r>
            <a:r>
              <a:rPr lang="en-US" sz="31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March 19</a:t>
            </a:r>
          </a:p>
          <a:p>
            <a:r>
              <a:rPr lang="en-US" sz="3100" dirty="0">
                <a:latin typeface="Cambria" panose="02040503050406030204" pitchFamily="18" charset="0"/>
                <a:ea typeface="Cambria" panose="02040503050406030204" pitchFamily="18" charset="0"/>
              </a:rPr>
              <a:t>Publish Federal Register Notice (FRN) and draft SPCS2022 Policy &amp; Procedures:  </a:t>
            </a:r>
            <a:r>
              <a:rPr lang="en-US" sz="31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April 18</a:t>
            </a:r>
          </a:p>
          <a:p>
            <a:r>
              <a:rPr lang="en-US" sz="3100" dirty="0">
                <a:latin typeface="Cambria" panose="02040503050406030204" pitchFamily="18" charset="0"/>
                <a:ea typeface="Cambria" panose="02040503050406030204" pitchFamily="18" charset="0"/>
              </a:rPr>
              <a:t>FRN response deadline:  </a:t>
            </a:r>
            <a:r>
              <a:rPr lang="en-US" sz="31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August 31</a:t>
            </a:r>
          </a:p>
          <a:p>
            <a:r>
              <a:rPr lang="en-US" sz="3100" dirty="0">
                <a:latin typeface="Cambria" panose="02040503050406030204" pitchFamily="18" charset="0"/>
                <a:ea typeface="Cambria" panose="02040503050406030204" pitchFamily="18" charset="0"/>
              </a:rPr>
              <a:t>Provide first preliminary design maps:  </a:t>
            </a:r>
            <a:r>
              <a:rPr lang="en-US" sz="31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October 11</a:t>
            </a:r>
          </a:p>
          <a:p>
            <a:r>
              <a:rPr lang="en-US" sz="3100" dirty="0">
                <a:latin typeface="Cambria" panose="02040503050406030204" pitchFamily="18" charset="0"/>
                <a:ea typeface="Cambria" panose="02040503050406030204" pitchFamily="18" charset="0"/>
              </a:rPr>
              <a:t>Finalizing policy &amp; procedures:  </a:t>
            </a:r>
            <a:r>
              <a:rPr lang="en-US" sz="31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May 5</a:t>
            </a:r>
            <a:endParaRPr lang="en-US" sz="31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094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AFCBC-A0DE-41BA-ADA9-C912DACAE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471" y="44933"/>
            <a:ext cx="5980041" cy="6766560"/>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CC5DC2D5-7B37-42DF-94B2-41CCE947D4E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3552577" y="2510177"/>
            <a:ext cx="276149" cy="365760"/>
          </a:xfrm>
          <a:prstGeom prst="rect">
            <a:avLst/>
          </a:prstGeom>
        </p:spPr>
      </p:pic>
      <p:sp>
        <p:nvSpPr>
          <p:cNvPr id="12" name="Slide Number Placeholder 3">
            <a:extLst>
              <a:ext uri="{FF2B5EF4-FFF2-40B4-BE49-F238E27FC236}">
                <a16:creationId xmlns:a16="http://schemas.microsoft.com/office/drawing/2014/main" id="{DA637F1C-1578-4261-ABF5-57E8277CD686}"/>
              </a:ext>
            </a:extLst>
          </p:cNvPr>
          <p:cNvSpPr>
            <a:spLocks noGrp="1"/>
          </p:cNvSpPr>
          <p:nvPr>
            <p:ph type="sldNum" sz="quarter" idx="4294967295"/>
          </p:nvPr>
        </p:nvSpPr>
        <p:spPr/>
        <p:txBody>
          <a:bodyPr/>
          <a:lstStyle/>
          <a:p>
            <a:pPr defTabSz="914400">
              <a:defRPr/>
            </a:pPr>
            <a:fld id="{C92D6AEA-48A7-924D-9406-EC6E0EBC20ED}" type="slidenum">
              <a:rPr lang="en-US">
                <a:solidFill>
                  <a:prstClr val="black">
                    <a:tint val="75000"/>
                  </a:prstClr>
                </a:solidFill>
                <a:latin typeface="Calibri"/>
              </a:rPr>
              <a:pPr defTabSz="914400">
                <a:defRPr/>
              </a:pPr>
              <a:t>59</a:t>
            </a:fld>
            <a:endParaRPr lang="en-US" dirty="0">
              <a:solidFill>
                <a:prstClr val="black">
                  <a:tint val="75000"/>
                </a:prstClr>
              </a:solidFill>
              <a:latin typeface="Calibri"/>
            </a:endParaRPr>
          </a:p>
        </p:txBody>
      </p:sp>
      <p:pic>
        <p:nvPicPr>
          <p:cNvPr id="21" name="Picture 20">
            <a:extLst>
              <a:ext uri="{FF2B5EF4-FFF2-40B4-BE49-F238E27FC236}">
                <a16:creationId xmlns:a16="http://schemas.microsoft.com/office/drawing/2014/main" id="{417529EA-2E94-4E68-83A7-3841467C8A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01" y="88905"/>
            <a:ext cx="5486400" cy="6191549"/>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EFEDDE52-243A-4158-A509-AFDEAF77C79E}"/>
              </a:ext>
            </a:extLst>
          </p:cNvPr>
          <p:cNvSpPr txBox="1"/>
          <p:nvPr/>
        </p:nvSpPr>
        <p:spPr>
          <a:xfrm>
            <a:off x="6000733" y="-35477"/>
            <a:ext cx="3038243" cy="523220"/>
          </a:xfrm>
          <a:prstGeom prst="rect">
            <a:avLst/>
          </a:prstGeom>
          <a:noFill/>
        </p:spPr>
        <p:txBody>
          <a:bodyPr wrap="square" rtlCol="0">
            <a:spAutoFit/>
          </a:bodyPr>
          <a:lstStyle/>
          <a:p>
            <a:pPr algn="r">
              <a:defRPr/>
            </a:pPr>
            <a:r>
              <a:rPr lang="en-US" sz="2800" b="1" dirty="0">
                <a:solidFill>
                  <a:srgbClr val="C00000"/>
                </a:solidFill>
                <a:latin typeface="Calibri"/>
                <a:ea typeface="ＭＳ Ｐゴシック" charset="0"/>
              </a:rPr>
              <a:t>geodesy.noaa.gov</a:t>
            </a:r>
          </a:p>
        </p:txBody>
      </p:sp>
    </p:spTree>
    <p:extLst>
      <p:ext uri="{BB962C8B-B14F-4D97-AF65-F5344CB8AC3E}">
        <p14:creationId xmlns:p14="http://schemas.microsoft.com/office/powerpoint/2010/main" val="207195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500" fill="hold"/>
                                        <p:tgtEl>
                                          <p:spTgt spid="18"/>
                                        </p:tgtEl>
                                        <p:attrNameLst>
                                          <p:attrName>ppt_w</p:attrName>
                                        </p:attrNameLst>
                                      </p:cBhvr>
                                      <p:tavLst>
                                        <p:tav tm="0">
                                          <p:val>
                                            <p:fltVal val="0"/>
                                          </p:val>
                                        </p:tav>
                                        <p:tav tm="100000">
                                          <p:val>
                                            <p:strVal val="#ppt_w"/>
                                          </p:val>
                                        </p:tav>
                                      </p:tavLst>
                                    </p:anim>
                                    <p:anim calcmode="lin" valueType="num">
                                      <p:cBhvr>
                                        <p:cTn id="17" dur="1500" fill="hold"/>
                                        <p:tgtEl>
                                          <p:spTgt spid="18"/>
                                        </p:tgtEl>
                                        <p:attrNameLst>
                                          <p:attrName>ppt_h</p:attrName>
                                        </p:attrNameLst>
                                      </p:cBhvr>
                                      <p:tavLst>
                                        <p:tav tm="0">
                                          <p:val>
                                            <p:fltVal val="0"/>
                                          </p:val>
                                        </p:tav>
                                        <p:tav tm="100000">
                                          <p:val>
                                            <p:strVal val="#ppt_h"/>
                                          </p:val>
                                        </p:tav>
                                      </p:tavLst>
                                    </p:anim>
                                    <p:anim calcmode="lin" valueType="num">
                                      <p:cBhvr>
                                        <p:cTn id="18" dur="15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9" dur="15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p:txBody>
          <a:bodyPr/>
          <a:lstStyle/>
          <a:p>
            <a:r>
              <a:rPr lang="en-US" sz="4000" dirty="0" smtClean="0"/>
              <a:t>What is OPUS Projects?</a:t>
            </a:r>
          </a:p>
        </p:txBody>
      </p:sp>
      <p:sp>
        <p:nvSpPr>
          <p:cNvPr id="16" name="Content Placeholder 15"/>
          <p:cNvSpPr>
            <a:spLocks noGrp="1"/>
          </p:cNvSpPr>
          <p:nvPr>
            <p:ph idx="1"/>
          </p:nvPr>
        </p:nvSpPr>
        <p:spPr/>
        <p:txBody>
          <a:bodyPr/>
          <a:lstStyle/>
          <a:p>
            <a:pPr marL="3175" indent="-3175">
              <a:buFont typeface="Arial" pitchFamily="34" charset="0"/>
              <a:buNone/>
              <a:defRPr/>
            </a:pPr>
            <a:r>
              <a:rPr lang="en-US" sz="2800" dirty="0" smtClean="0"/>
              <a:t>OPUS Projects offers Web-based access to simple visualization, management and processing tools for multiple marks and multiple occupations. Some of its advantages include:</a:t>
            </a:r>
          </a:p>
          <a:p>
            <a:pPr marL="285750" indent="-285750">
              <a:buFont typeface="Arial" pitchFamily="34" charset="0"/>
              <a:buChar char="•"/>
              <a:defRPr/>
            </a:pPr>
            <a:r>
              <a:rPr lang="en-US" sz="2800" dirty="0" smtClean="0"/>
              <a:t>Data uploading through OPUS.</a:t>
            </a:r>
          </a:p>
          <a:p>
            <a:pPr marL="285750" indent="-285750">
              <a:buFont typeface="Arial" pitchFamily="34" charset="0"/>
              <a:buChar char="•"/>
              <a:defRPr/>
            </a:pPr>
            <a:r>
              <a:rPr lang="en-US" sz="2800" dirty="0" smtClean="0"/>
              <a:t>Processing using the PAGES software.</a:t>
            </a:r>
          </a:p>
          <a:p>
            <a:pPr marL="285750" indent="-285750">
              <a:buFont typeface="Arial" pitchFamily="34" charset="0"/>
              <a:buChar char="•"/>
              <a:defRPr/>
            </a:pPr>
            <a:r>
              <a:rPr lang="en-US" sz="2800" dirty="0" smtClean="0"/>
              <a:t>Graphical visualization and management aids.</a:t>
            </a:r>
          </a:p>
          <a:p>
            <a:pPr marL="285750" indent="-285750">
              <a:buFont typeface="Arial" pitchFamily="34" charset="0"/>
              <a:buChar char="•"/>
              <a:defRPr/>
            </a:pPr>
            <a:r>
              <a:rPr lang="en-US" sz="2800" dirty="0" smtClean="0"/>
              <a:t>Limited support of </a:t>
            </a:r>
            <a:r>
              <a:rPr lang="en-US" sz="2800" dirty="0" err="1" smtClean="0"/>
              <a:t>bluebooking</a:t>
            </a:r>
            <a:r>
              <a:rPr lang="en-US" sz="2800" dirty="0" smtClean="0"/>
              <a:t>.</a:t>
            </a:r>
            <a:endParaRPr lang="en-US" sz="2800" dirty="0"/>
          </a:p>
        </p:txBody>
      </p:sp>
    </p:spTree>
    <p:extLst>
      <p:ext uri="{BB962C8B-B14F-4D97-AF65-F5344CB8AC3E}">
        <p14:creationId xmlns:p14="http://schemas.microsoft.com/office/powerpoint/2010/main" val="40495538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200" y="1463038"/>
            <a:ext cx="8229600" cy="5212082"/>
          </a:xfrm>
        </p:spPr>
        <p:txBody>
          <a:bodyPr>
            <a:normAutofit fontScale="85000" lnSpcReduction="10000"/>
          </a:bodyPr>
          <a:lstStyle/>
          <a:p>
            <a:pPr marL="0" indent="0">
              <a:buNone/>
            </a:pPr>
            <a:r>
              <a:rPr lang="en-US" b="1" i="1" dirty="0">
                <a:latin typeface="Cambria" panose="02040503050406030204" pitchFamily="18" charset="0"/>
                <a:ea typeface="Cambria" panose="02040503050406030204" pitchFamily="18" charset="0"/>
              </a:rPr>
              <a:t>Summary of main things that did </a:t>
            </a:r>
            <a:r>
              <a:rPr lang="en-US" b="1" dirty="0">
                <a:latin typeface="Cambria" panose="02040503050406030204" pitchFamily="18" charset="0"/>
                <a:ea typeface="Cambria" panose="02040503050406030204" pitchFamily="18" charset="0"/>
              </a:rPr>
              <a:t>NOT</a:t>
            </a:r>
            <a:r>
              <a:rPr lang="en-US" b="1" i="1" dirty="0">
                <a:latin typeface="Cambria" panose="02040503050406030204" pitchFamily="18" charset="0"/>
                <a:ea typeface="Cambria" panose="02040503050406030204" pitchFamily="18" charset="0"/>
              </a:rPr>
              <a:t> change</a:t>
            </a:r>
          </a:p>
          <a:p>
            <a:r>
              <a:rPr lang="en-US" b="1" dirty="0">
                <a:latin typeface="Cambria" panose="02040503050406030204" pitchFamily="18" charset="0"/>
                <a:ea typeface="Cambria" panose="02040503050406030204" pitchFamily="18" charset="0"/>
              </a:rPr>
              <a:t>Policy</a:t>
            </a:r>
            <a:endParaRPr lang="en-US"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Limited to LCC, TM, and OM projections</a:t>
            </a:r>
          </a:p>
          <a:p>
            <a:pPr lvl="1"/>
            <a:r>
              <a:rPr lang="en-US" dirty="0">
                <a:latin typeface="Cambria" panose="02040503050406030204" pitchFamily="18" charset="0"/>
                <a:ea typeface="Cambria" panose="02040503050406030204" pitchFamily="18" charset="0"/>
              </a:rPr>
              <a:t>Zones designed to reduce distortion at ground</a:t>
            </a:r>
          </a:p>
          <a:p>
            <a:pPr lvl="1"/>
            <a:r>
              <a:rPr lang="en-US" dirty="0">
                <a:latin typeface="Cambria" panose="02040503050406030204" pitchFamily="18" charset="0"/>
                <a:ea typeface="Cambria" panose="02040503050406030204" pitchFamily="18" charset="0"/>
              </a:rPr>
              <a:t>Default zones designed by NGS if no consensus input </a:t>
            </a:r>
          </a:p>
          <a:p>
            <a:pPr lvl="1"/>
            <a:r>
              <a:rPr lang="en-US" dirty="0">
                <a:latin typeface="Cambria" panose="02040503050406030204" pitchFamily="18" charset="0"/>
                <a:ea typeface="Cambria" panose="02040503050406030204" pitchFamily="18" charset="0"/>
              </a:rPr>
              <a:t>Parameters in meters, but feet allowed for output</a:t>
            </a:r>
          </a:p>
          <a:p>
            <a:r>
              <a:rPr lang="en-US" b="1" dirty="0">
                <a:latin typeface="Cambria" panose="02040503050406030204" pitchFamily="18" charset="0"/>
                <a:ea typeface="Cambria" panose="02040503050406030204" pitchFamily="18" charset="0"/>
              </a:rPr>
              <a:t>Procedures</a:t>
            </a:r>
            <a:endParaRPr lang="en-US"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Stakeholders must submit requests/proposals</a:t>
            </a:r>
          </a:p>
          <a:p>
            <a:pPr lvl="1"/>
            <a:r>
              <a:rPr lang="en-US" dirty="0">
                <a:latin typeface="Cambria" panose="02040503050406030204" pitchFamily="18" charset="0"/>
                <a:ea typeface="Cambria" panose="02040503050406030204" pitchFamily="18" charset="0"/>
              </a:rPr>
              <a:t>1-parallel LCC and local OM projection definitions</a:t>
            </a:r>
          </a:p>
          <a:p>
            <a:pPr lvl="1"/>
            <a:r>
              <a:rPr lang="en-US" dirty="0">
                <a:latin typeface="Cambria" panose="02040503050406030204" pitchFamily="18" charset="0"/>
                <a:ea typeface="Cambria" panose="02040503050406030204" pitchFamily="18" charset="0"/>
              </a:rPr>
              <a:t>Specified a linear distortion design criterion</a:t>
            </a:r>
          </a:p>
          <a:p>
            <a:pPr lvl="1"/>
            <a:r>
              <a:rPr lang="en-US" dirty="0">
                <a:latin typeface="Cambria" panose="02040503050406030204" pitchFamily="18" charset="0"/>
                <a:ea typeface="Cambria" panose="02040503050406030204" pitchFamily="18" charset="0"/>
              </a:rPr>
              <a:t>Limit NGS designs to minimum of ±50 ppm</a:t>
            </a:r>
          </a:p>
          <a:p>
            <a:pPr lvl="1"/>
            <a:r>
              <a:rPr lang="en-US" dirty="0">
                <a:latin typeface="Cambria" panose="02040503050406030204" pitchFamily="18" charset="0"/>
                <a:ea typeface="Cambria" panose="02040503050406030204" pitchFamily="18" charset="0"/>
              </a:rPr>
              <a:t>50 km min zone size for height range of 250 m or </a:t>
            </a:r>
            <a:r>
              <a:rPr lang="en-US" dirty="0" smtClean="0">
                <a:latin typeface="Cambria" panose="02040503050406030204" pitchFamily="18" charset="0"/>
                <a:ea typeface="Cambria" panose="02040503050406030204" pitchFamily="18" charset="0"/>
              </a:rPr>
              <a:t>less</a:t>
            </a:r>
            <a:endParaRPr lang="en-US" b="1" i="1" dirty="0">
              <a:latin typeface="Cambria" panose="02040503050406030204" pitchFamily="18" charset="0"/>
              <a:ea typeface="Cambria" panose="02040503050406030204" pitchFamily="18" charset="0"/>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4000" dirty="0">
                <a:solidFill>
                  <a:prstClr val="white"/>
                </a:solidFill>
                <a:effectLst>
                  <a:outerShdw blurRad="38100" dist="38100" dir="2700000" algn="tl">
                    <a:srgbClr val="000000">
                      <a:alpha val="43137"/>
                    </a:srgbClr>
                  </a:outerShdw>
                </a:effectLst>
                <a:latin typeface="Calibri"/>
              </a:rPr>
              <a:t>SPCS2022 Policy &amp; Procedures</a:t>
            </a:r>
          </a:p>
        </p:txBody>
      </p:sp>
    </p:spTree>
    <p:extLst>
      <p:ext uri="{BB962C8B-B14F-4D97-AF65-F5344CB8AC3E}">
        <p14:creationId xmlns:p14="http://schemas.microsoft.com/office/powerpoint/2010/main" val="398780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199" y="1463040"/>
            <a:ext cx="8596860" cy="4744123"/>
          </a:xfrm>
        </p:spPr>
        <p:txBody>
          <a:bodyPr>
            <a:normAutofit fontScale="85000" lnSpcReduction="10000"/>
          </a:bodyPr>
          <a:lstStyle/>
          <a:p>
            <a:pPr marL="0" indent="0">
              <a:buNone/>
            </a:pPr>
            <a:r>
              <a:rPr lang="en-US" b="1" i="1" dirty="0">
                <a:latin typeface="Cambria" panose="02040503050406030204" pitchFamily="18" charset="0"/>
                <a:ea typeface="Cambria" panose="02040503050406030204" pitchFamily="18" charset="0"/>
              </a:rPr>
              <a:t>Summary of main changes</a:t>
            </a:r>
          </a:p>
          <a:p>
            <a:r>
              <a:rPr lang="en-US" dirty="0">
                <a:latin typeface="Cambria" panose="02040503050406030204" pitchFamily="18" charset="0"/>
                <a:ea typeface="Cambria" panose="02040503050406030204" pitchFamily="18" charset="0"/>
              </a:rPr>
              <a:t>Allow “special use” zones</a:t>
            </a:r>
          </a:p>
          <a:p>
            <a:pPr lvl="1"/>
            <a:r>
              <a:rPr lang="en-US" dirty="0">
                <a:latin typeface="Cambria" panose="02040503050406030204" pitchFamily="18" charset="0"/>
                <a:ea typeface="Cambria" panose="02040503050406030204" pitchFamily="18" charset="0"/>
              </a:rPr>
              <a:t>But only for zone areas in more than 1 state</a:t>
            </a:r>
          </a:p>
          <a:p>
            <a:r>
              <a:rPr lang="en-US" dirty="0">
                <a:latin typeface="Cambria" panose="02040503050406030204" pitchFamily="18" charset="0"/>
                <a:ea typeface="Cambria" panose="02040503050406030204" pitchFamily="18" charset="0"/>
              </a:rPr>
              <a:t>NGS will design statewide zone for every state</a:t>
            </a:r>
          </a:p>
          <a:p>
            <a:pPr lvl="1"/>
            <a:r>
              <a:rPr lang="en-US" dirty="0">
                <a:latin typeface="Cambria" panose="02040503050406030204" pitchFamily="18" charset="0"/>
                <a:ea typeface="Cambria" panose="02040503050406030204" pitchFamily="18" charset="0"/>
              </a:rPr>
              <a:t>Also will design default zones if no consensus stakeholder request for something different</a:t>
            </a:r>
          </a:p>
          <a:p>
            <a:r>
              <a:rPr lang="en-US" dirty="0">
                <a:latin typeface="Cambria" panose="02040503050406030204" pitchFamily="18" charset="0"/>
                <a:ea typeface="Cambria" panose="02040503050406030204" pitchFamily="18" charset="0"/>
              </a:rPr>
              <a:t>Allow max of 3 “layers” (1 statewide + 2 multi-zone)</a:t>
            </a:r>
          </a:p>
          <a:p>
            <a:pPr lvl="1"/>
            <a:r>
              <a:rPr lang="en-US" dirty="0">
                <a:latin typeface="Cambria" panose="02040503050406030204" pitchFamily="18" charset="0"/>
                <a:ea typeface="Cambria" panose="02040503050406030204" pitchFamily="18" charset="0"/>
              </a:rPr>
              <a:t>But most states will have 1 or 2 layers</a:t>
            </a:r>
          </a:p>
          <a:p>
            <a:r>
              <a:rPr lang="en-US" dirty="0">
                <a:latin typeface="Cambria" panose="02040503050406030204" pitchFamily="18" charset="0"/>
                <a:ea typeface="Cambria" panose="02040503050406030204" pitchFamily="18" charset="0"/>
              </a:rPr>
              <a:t>Added requirement that all zones be unique</a:t>
            </a:r>
          </a:p>
          <a:p>
            <a:r>
              <a:rPr lang="en-US" dirty="0">
                <a:latin typeface="Cambria" panose="02040503050406030204" pitchFamily="18" charset="0"/>
                <a:ea typeface="Cambria" panose="02040503050406030204" pitchFamily="18" charset="0"/>
              </a:rPr>
              <a:t>Zones within a layer cannot overlap</a:t>
            </a:r>
          </a:p>
          <a:p>
            <a:r>
              <a:rPr lang="en-US" dirty="0">
                <a:latin typeface="Cambria" panose="02040503050406030204" pitchFamily="18" charset="0"/>
                <a:ea typeface="Cambria" panose="02040503050406030204" pitchFamily="18" charset="0"/>
              </a:rPr>
              <a:t>Require positive east longitudes</a:t>
            </a:r>
          </a:p>
          <a:p>
            <a:endParaRPr lang="en-US" b="1" i="1" dirty="0">
              <a:latin typeface="Cambria" panose="020405030504060302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4294967295"/>
          </p:nvPr>
        </p:nvSpPr>
        <p:spPr/>
        <p:txBody>
          <a:bodyPr/>
          <a:lstStyle/>
          <a:p>
            <a:pPr defTabSz="914400">
              <a:defRPr/>
            </a:pPr>
            <a:fld id="{BF6EBFE9-79BB-431F-AEDF-EF334E7ED36B}" type="slidenum">
              <a:rPr lang="en-US">
                <a:solidFill>
                  <a:prstClr val="black">
                    <a:tint val="75000"/>
                  </a:prstClr>
                </a:solidFill>
                <a:latin typeface="Calibri"/>
              </a:rPr>
              <a:pPr defTabSz="914400">
                <a:defRPr/>
              </a:pPr>
              <a:t>61</a:t>
            </a:fld>
            <a:endParaRPr lang="en-US" dirty="0">
              <a:solidFill>
                <a:prstClr val="black">
                  <a:tint val="75000"/>
                </a:prstClr>
              </a:solidFill>
              <a:latin typeface="Calibri"/>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4000" b="1" i="1" dirty="0">
                <a:solidFill>
                  <a:prstClr val="white"/>
                </a:solidFill>
                <a:effectLst>
                  <a:outerShdw blurRad="38100" dist="38100" dir="2700000" algn="tl">
                    <a:srgbClr val="000000">
                      <a:alpha val="43137"/>
                    </a:srgbClr>
                  </a:outerShdw>
                </a:effectLst>
                <a:latin typeface="Calibri"/>
              </a:rPr>
              <a:t>Changes</a:t>
            </a:r>
            <a:r>
              <a:rPr lang="en-US" sz="4000" dirty="0">
                <a:solidFill>
                  <a:prstClr val="white"/>
                </a:solidFill>
                <a:effectLst>
                  <a:outerShdw blurRad="38100" dist="38100" dir="2700000" algn="tl">
                    <a:srgbClr val="000000">
                      <a:alpha val="43137"/>
                    </a:srgbClr>
                  </a:outerShdw>
                </a:effectLst>
                <a:latin typeface="Calibri"/>
              </a:rPr>
              <a:t> to SPCS2022 Policies</a:t>
            </a:r>
          </a:p>
        </p:txBody>
      </p:sp>
    </p:spTree>
    <p:extLst>
      <p:ext uri="{BB962C8B-B14F-4D97-AF65-F5344CB8AC3E}">
        <p14:creationId xmlns:p14="http://schemas.microsoft.com/office/powerpoint/2010/main" val="231726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238127" y="1463038"/>
            <a:ext cx="8905875" cy="4878002"/>
          </a:xfrm>
        </p:spPr>
        <p:txBody>
          <a:bodyPr>
            <a:noAutofit/>
          </a:bodyPr>
          <a:lstStyle/>
          <a:p>
            <a:pPr marL="0" indent="0">
              <a:buNone/>
            </a:pPr>
            <a:r>
              <a:rPr lang="en-US" sz="2800" b="1" i="1" dirty="0">
                <a:latin typeface="Cambria" panose="02040503050406030204" pitchFamily="18" charset="0"/>
                <a:ea typeface="Cambria" panose="02040503050406030204" pitchFamily="18" charset="0"/>
              </a:rPr>
              <a:t>Summary of main changes</a:t>
            </a:r>
          </a:p>
          <a:p>
            <a:r>
              <a:rPr lang="en-US" sz="2800" dirty="0">
                <a:latin typeface="Cambria" panose="02040503050406030204" pitchFamily="18" charset="0"/>
                <a:ea typeface="Cambria" panose="02040503050406030204" pitchFamily="18" charset="0"/>
              </a:rPr>
              <a:t>Delayed deadlines by 3 months</a:t>
            </a:r>
          </a:p>
          <a:p>
            <a:r>
              <a:rPr lang="en-US" sz="2800" dirty="0">
                <a:latin typeface="Cambria" panose="02040503050406030204" pitchFamily="18" charset="0"/>
                <a:ea typeface="Cambria" panose="02040503050406030204" pitchFamily="18" charset="0"/>
              </a:rPr>
              <a:t>Removed “contributing partner” category</a:t>
            </a:r>
          </a:p>
          <a:p>
            <a:r>
              <a:rPr lang="en-US" sz="2800" dirty="0">
                <a:latin typeface="Cambria" panose="02040503050406030204" pitchFamily="18" charset="0"/>
                <a:ea typeface="Cambria" panose="02040503050406030204" pitchFamily="18" charset="0"/>
              </a:rPr>
              <a:t>Moved submittal details to fillable forms</a:t>
            </a:r>
          </a:p>
          <a:p>
            <a:r>
              <a:rPr lang="en-US" sz="2800" dirty="0">
                <a:latin typeface="Cambria" panose="02040503050406030204" pitchFamily="18" charset="0"/>
                <a:ea typeface="Cambria" panose="02040503050406030204" pitchFamily="18" charset="0"/>
              </a:rPr>
              <a:t>Added section on zones numbers and names</a:t>
            </a:r>
          </a:p>
          <a:p>
            <a:r>
              <a:rPr lang="en-US" sz="2800" dirty="0">
                <a:latin typeface="Cambria" panose="02040503050406030204" pitchFamily="18" charset="0"/>
                <a:ea typeface="Cambria" panose="02040503050406030204" pitchFamily="18" charset="0"/>
              </a:rPr>
              <a:t>Added details on </a:t>
            </a:r>
            <a:r>
              <a:rPr lang="en-US" sz="2800" b="1" dirty="0">
                <a:latin typeface="Cambria" panose="02040503050406030204" pitchFamily="18" charset="0"/>
                <a:ea typeface="Cambria" panose="02040503050406030204" pitchFamily="18" charset="0"/>
              </a:rPr>
              <a:t>linear distortion design criterion</a:t>
            </a:r>
          </a:p>
          <a:p>
            <a:r>
              <a:rPr lang="en-US" sz="2800" dirty="0">
                <a:latin typeface="Cambria" panose="02040503050406030204" pitchFamily="18" charset="0"/>
                <a:ea typeface="Cambria" panose="02040503050406030204" pitchFamily="18" charset="0"/>
              </a:rPr>
              <a:t>Removed minimum distortion limit</a:t>
            </a:r>
          </a:p>
          <a:p>
            <a:r>
              <a:rPr lang="en-US" sz="2800" dirty="0">
                <a:latin typeface="Cambria" panose="02040503050406030204" pitchFamily="18" charset="0"/>
                <a:ea typeface="Cambria" panose="02040503050406030204" pitchFamily="18" charset="0"/>
              </a:rPr>
              <a:t>Added 10 km min zone size for height range &gt; 250m</a:t>
            </a:r>
            <a:endParaRPr lang="en-US" sz="2800" b="1" i="1" dirty="0">
              <a:latin typeface="Cambria" panose="02040503050406030204" pitchFamily="18" charset="0"/>
              <a:ea typeface="Cambria" panose="02040503050406030204" pitchFamily="18" charset="0"/>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4000" b="1" i="1" dirty="0">
                <a:solidFill>
                  <a:prstClr val="white"/>
                </a:solidFill>
                <a:effectLst>
                  <a:outerShdw blurRad="38100" dist="38100" dir="2700000" algn="tl">
                    <a:srgbClr val="000000">
                      <a:alpha val="43137"/>
                    </a:srgbClr>
                  </a:outerShdw>
                </a:effectLst>
                <a:latin typeface="Calibri"/>
              </a:rPr>
              <a:t>Changes</a:t>
            </a:r>
            <a:r>
              <a:rPr lang="en-US" sz="4000" dirty="0">
                <a:solidFill>
                  <a:prstClr val="white"/>
                </a:solidFill>
                <a:effectLst>
                  <a:outerShdw blurRad="38100" dist="38100" dir="2700000" algn="tl">
                    <a:srgbClr val="000000">
                      <a:alpha val="43137"/>
                    </a:srgbClr>
                  </a:outerShdw>
                </a:effectLst>
                <a:latin typeface="Calibri"/>
              </a:rPr>
              <a:t> to SPCS2022 Procedures</a:t>
            </a:r>
          </a:p>
        </p:txBody>
      </p:sp>
    </p:spTree>
    <p:extLst>
      <p:ext uri="{BB962C8B-B14F-4D97-AF65-F5344CB8AC3E}">
        <p14:creationId xmlns:p14="http://schemas.microsoft.com/office/powerpoint/2010/main" val="410627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4E3A-7694-48B2-857A-5D46EE907A04}"/>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SPCS2022 stakeholders</a:t>
            </a:r>
          </a:p>
        </p:txBody>
      </p:sp>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0" y="1234439"/>
            <a:ext cx="9144000" cy="4754880"/>
          </a:xfrm>
        </p:spPr>
        <p:txBody>
          <a:bodyPr>
            <a:noAutofit/>
          </a:bodyPr>
          <a:lstStyle/>
          <a:p>
            <a:r>
              <a:rPr lang="en-US" b="1" dirty="0">
                <a:latin typeface="Cambria" panose="02040503050406030204" pitchFamily="18" charset="0"/>
                <a:ea typeface="Cambria" panose="02040503050406030204" pitchFamily="18" charset="0"/>
              </a:rPr>
              <a:t>State groups </a:t>
            </a:r>
            <a:r>
              <a:rPr lang="en-US" dirty="0">
                <a:latin typeface="Cambria" panose="02040503050406030204" pitchFamily="18" charset="0"/>
                <a:ea typeface="Cambria" panose="02040503050406030204" pitchFamily="18" charset="0"/>
              </a:rPr>
              <a:t>that formally interface with NGS</a:t>
            </a:r>
          </a:p>
          <a:p>
            <a:pPr lvl="1"/>
            <a:r>
              <a:rPr lang="en-US" dirty="0">
                <a:latin typeface="Cambria" panose="02040503050406030204" pitchFamily="18" charset="0"/>
                <a:ea typeface="Cambria" panose="02040503050406030204" pitchFamily="18" charset="0"/>
              </a:rPr>
              <a:t>Departments of transportation</a:t>
            </a:r>
          </a:p>
          <a:p>
            <a:pPr lvl="1"/>
            <a:r>
              <a:rPr lang="en-US" dirty="0">
                <a:latin typeface="Cambria" panose="02040503050406030204" pitchFamily="18" charset="0"/>
                <a:ea typeface="Cambria" panose="02040503050406030204" pitchFamily="18" charset="0"/>
              </a:rPr>
              <a:t>Cartographer/GIS office</a:t>
            </a:r>
          </a:p>
          <a:p>
            <a:pPr lvl="1"/>
            <a:r>
              <a:rPr lang="en-US" dirty="0">
                <a:latin typeface="Cambria" panose="02040503050406030204" pitchFamily="18" charset="0"/>
                <a:ea typeface="Cambria" panose="02040503050406030204" pitchFamily="18" charset="0"/>
              </a:rPr>
              <a:t>Professional surveying, engineering, GIS societies</a:t>
            </a:r>
          </a:p>
          <a:p>
            <a:pPr lvl="1"/>
            <a:r>
              <a:rPr lang="en-US" dirty="0">
                <a:latin typeface="Cambria" panose="02040503050406030204" pitchFamily="18" charset="0"/>
                <a:ea typeface="Cambria" panose="02040503050406030204" pitchFamily="18" charset="0"/>
              </a:rPr>
              <a:t>Colleges/universities with geospatial curriculum</a:t>
            </a:r>
          </a:p>
          <a:p>
            <a:r>
              <a:rPr lang="en-US" dirty="0">
                <a:latin typeface="Cambria" panose="02040503050406030204" pitchFamily="18" charset="0"/>
                <a:ea typeface="Cambria" panose="02040503050406030204" pitchFamily="18" charset="0"/>
              </a:rPr>
              <a:t>Can submit </a:t>
            </a:r>
            <a:r>
              <a:rPr lang="en-US" b="1" i="1" dirty="0">
                <a:latin typeface="Cambria" panose="02040503050406030204" pitchFamily="18" charset="0"/>
                <a:ea typeface="Cambria" panose="02040503050406030204" pitchFamily="18" charset="0"/>
              </a:rPr>
              <a:t>requests</a:t>
            </a:r>
            <a:r>
              <a:rPr lang="en-US" dirty="0">
                <a:latin typeface="Cambria" panose="02040503050406030204" pitchFamily="18" charset="0"/>
                <a:ea typeface="Cambria" panose="02040503050406030204" pitchFamily="18" charset="0"/>
              </a:rPr>
              <a:t> and </a:t>
            </a:r>
            <a:r>
              <a:rPr lang="en-US" b="1" i="1" dirty="0">
                <a:latin typeface="Cambria" panose="02040503050406030204" pitchFamily="18" charset="0"/>
                <a:ea typeface="Cambria" panose="02040503050406030204" pitchFamily="18" charset="0"/>
              </a:rPr>
              <a:t>proposals</a:t>
            </a:r>
            <a:r>
              <a:rPr lang="en-US" dirty="0">
                <a:latin typeface="Cambria" panose="02040503050406030204" pitchFamily="18" charset="0"/>
                <a:ea typeface="Cambria" panose="02040503050406030204" pitchFamily="18" charset="0"/>
              </a:rPr>
              <a:t> for designs</a:t>
            </a:r>
          </a:p>
          <a:p>
            <a:pPr lvl="1"/>
            <a:r>
              <a:rPr lang="en-US" b="1" i="1" dirty="0">
                <a:latin typeface="Cambria" panose="02040503050406030204" pitchFamily="18" charset="0"/>
                <a:ea typeface="Cambria" panose="02040503050406030204" pitchFamily="18" charset="0"/>
              </a:rPr>
              <a:t>Requests</a:t>
            </a:r>
            <a:r>
              <a:rPr lang="en-US" dirty="0">
                <a:latin typeface="Cambria" panose="02040503050406030204" pitchFamily="18" charset="0"/>
                <a:ea typeface="Cambria" panose="02040503050406030204" pitchFamily="18" charset="0"/>
              </a:rPr>
              <a:t> are for designs by NGS</a:t>
            </a:r>
          </a:p>
          <a:p>
            <a:pPr lvl="1"/>
            <a:r>
              <a:rPr lang="en-US" b="1" i="1" dirty="0">
                <a:latin typeface="Cambria" panose="02040503050406030204" pitchFamily="18" charset="0"/>
                <a:ea typeface="Cambria" panose="02040503050406030204" pitchFamily="18" charset="0"/>
              </a:rPr>
              <a:t>Proposals</a:t>
            </a:r>
            <a:r>
              <a:rPr lang="en-US" dirty="0">
                <a:latin typeface="Cambria" panose="02040503050406030204" pitchFamily="18" charset="0"/>
                <a:ea typeface="Cambria" panose="02040503050406030204" pitchFamily="18" charset="0"/>
              </a:rPr>
              <a:t> are designs by stakeholders</a:t>
            </a:r>
          </a:p>
          <a:p>
            <a:r>
              <a:rPr lang="en-US" dirty="0">
                <a:latin typeface="Cambria" panose="02040503050406030204" pitchFamily="18" charset="0"/>
                <a:ea typeface="Cambria" panose="02040503050406030204" pitchFamily="18" charset="0"/>
              </a:rPr>
              <a:t>Stakeholder input must be </a:t>
            </a:r>
            <a:r>
              <a:rPr lang="en-US" b="1" i="1" dirty="0">
                <a:latin typeface="Cambria" panose="02040503050406030204" pitchFamily="18" charset="0"/>
                <a:ea typeface="Cambria" panose="02040503050406030204" pitchFamily="18" charset="0"/>
              </a:rPr>
              <a:t>unanimous</a:t>
            </a:r>
          </a:p>
        </p:txBody>
      </p:sp>
    </p:spTree>
    <p:extLst>
      <p:ext uri="{BB962C8B-B14F-4D97-AF65-F5344CB8AC3E}">
        <p14:creationId xmlns:p14="http://schemas.microsoft.com/office/powerpoint/2010/main" val="78475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9143-C990-4523-B1D6-DCA28082B9D6}"/>
              </a:ext>
            </a:extLst>
          </p:cNvPr>
          <p:cNvSpPr>
            <a:spLocks noGrp="1"/>
          </p:cNvSpPr>
          <p:nvPr>
            <p:ph type="title"/>
          </p:nvPr>
        </p:nvSpPr>
        <p:spPr>
          <a:xfrm>
            <a:off x="0" y="365760"/>
            <a:ext cx="9144000" cy="914400"/>
          </a:xfrm>
        </p:spPr>
        <p:txBody>
          <a:bodyPr/>
          <a:lstStyle/>
          <a:p>
            <a:r>
              <a:rPr lang="en-US" dirty="0">
                <a:latin typeface="Cambria" panose="02040503050406030204" pitchFamily="18" charset="0"/>
                <a:ea typeface="Cambria" panose="02040503050406030204" pitchFamily="18" charset="0"/>
              </a:rPr>
              <a:t>General SPCS2022 characteristics</a:t>
            </a:r>
            <a:endParaRPr lang="en-US" i="1"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7CA7FF94-EB8A-4847-95E8-1B09AA81B68D}"/>
              </a:ext>
            </a:extLst>
          </p:cNvPr>
          <p:cNvSpPr>
            <a:spLocks noGrp="1"/>
          </p:cNvSpPr>
          <p:nvPr>
            <p:ph idx="1"/>
          </p:nvPr>
        </p:nvSpPr>
        <p:spPr>
          <a:xfrm>
            <a:off x="0" y="1209040"/>
            <a:ext cx="9144000" cy="4988966"/>
          </a:xfrm>
        </p:spPr>
        <p:txBody>
          <a:bodyPr>
            <a:noAutofit/>
          </a:bodyPr>
          <a:lstStyle/>
          <a:p>
            <a:r>
              <a:rPr lang="en-US" dirty="0">
                <a:latin typeface="Cambria" panose="02040503050406030204" pitchFamily="18" charset="0"/>
                <a:ea typeface="Cambria" panose="02040503050406030204" pitchFamily="18" charset="0"/>
              </a:rPr>
              <a:t>Distortion design requirements</a:t>
            </a:r>
          </a:p>
          <a:p>
            <a:pPr lvl="1"/>
            <a:r>
              <a:rPr lang="en-US" b="1" i="1" dirty="0">
                <a:latin typeface="Cambria" panose="02040503050406030204" pitchFamily="18" charset="0"/>
                <a:ea typeface="Cambria" panose="02040503050406030204" pitchFamily="18" charset="0"/>
              </a:rPr>
              <a:t>Linear distortion </a:t>
            </a:r>
            <a:r>
              <a:rPr lang="en-US" dirty="0">
                <a:latin typeface="Cambria" panose="02040503050406030204" pitchFamily="18" charset="0"/>
                <a:ea typeface="Cambria" panose="02040503050406030204" pitchFamily="18" charset="0"/>
              </a:rPr>
              <a:t>minimized at topographic surface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a:t>
            </a:r>
            <a:r>
              <a:rPr lang="en-US" b="1" dirty="0">
                <a:latin typeface="Cambria" panose="02040503050406030204" pitchFamily="18" charset="0"/>
                <a:ea typeface="Cambria" panose="02040503050406030204" pitchFamily="18" charset="0"/>
              </a:rPr>
              <a:t>not</a:t>
            </a:r>
            <a:r>
              <a:rPr lang="en-US" dirty="0">
                <a:latin typeface="Cambria" panose="02040503050406030204" pitchFamily="18" charset="0"/>
                <a:ea typeface="Cambria" panose="02040503050406030204" pitchFamily="18" charset="0"/>
              </a:rPr>
              <a:t> at ellipsoid surface)</a:t>
            </a:r>
          </a:p>
          <a:p>
            <a:pPr lvl="1"/>
            <a:r>
              <a:rPr lang="en-US" b="1" i="1" dirty="0">
                <a:latin typeface="Cambria" panose="02040503050406030204" pitchFamily="18" charset="0"/>
                <a:ea typeface="Cambria" panose="02040503050406030204" pitchFamily="18" charset="0"/>
              </a:rPr>
              <a:t>Purpose:  </a:t>
            </a:r>
            <a:r>
              <a:rPr lang="en-US" dirty="0">
                <a:latin typeface="Cambria" panose="02040503050406030204" pitchFamily="18" charset="0"/>
                <a:ea typeface="Cambria" panose="02040503050406030204" pitchFamily="18" charset="0"/>
              </a:rPr>
              <a:t>to reduce difference between </a:t>
            </a:r>
            <a:r>
              <a:rPr lang="en-US" dirty="0" smtClean="0">
                <a:latin typeface="Cambria" panose="02040503050406030204" pitchFamily="18" charset="0"/>
                <a:ea typeface="Cambria" panose="02040503050406030204" pitchFamily="18" charset="0"/>
              </a:rPr>
              <a:t>projected </a:t>
            </a:r>
            <a:r>
              <a:rPr lang="en-US" dirty="0">
                <a:latin typeface="Cambria" panose="02040503050406030204" pitchFamily="18" charset="0"/>
                <a:ea typeface="Cambria" panose="02040503050406030204" pitchFamily="18" charset="0"/>
              </a:rPr>
              <a:t>“grid” and actual “ground” distances</a:t>
            </a:r>
          </a:p>
          <a:p>
            <a:r>
              <a:rPr lang="en-US" dirty="0">
                <a:latin typeface="Cambria" panose="02040503050406030204" pitchFamily="18" charset="0"/>
                <a:ea typeface="Cambria" panose="02040503050406030204" pitchFamily="18" charset="0"/>
              </a:rPr>
              <a:t>Other characteristics</a:t>
            </a:r>
          </a:p>
          <a:p>
            <a:pPr lvl="1"/>
            <a:r>
              <a:rPr lang="en-US" dirty="0">
                <a:latin typeface="Cambria" panose="02040503050406030204" pitchFamily="18" charset="0"/>
                <a:ea typeface="Cambria" panose="02040503050406030204" pitchFamily="18" charset="0"/>
              </a:rPr>
              <a:t>Default designs (if no consensus stakeholder input)</a:t>
            </a:r>
          </a:p>
          <a:p>
            <a:pPr lvl="1"/>
            <a:r>
              <a:rPr lang="en-US" dirty="0">
                <a:latin typeface="Cambria" panose="02040503050406030204" pitchFamily="18" charset="0"/>
                <a:ea typeface="Cambria" panose="02040503050406030204" pitchFamily="18" charset="0"/>
              </a:rPr>
              <a:t>Statewide and “layered” zones</a:t>
            </a:r>
          </a:p>
          <a:p>
            <a:pPr lvl="1"/>
            <a:r>
              <a:rPr lang="en-US" dirty="0">
                <a:latin typeface="Cambria" panose="02040503050406030204" pitchFamily="18" charset="0"/>
                <a:ea typeface="Cambria" panose="02040503050406030204" pitchFamily="18" charset="0"/>
              </a:rPr>
              <a:t>Positive east longitudes</a:t>
            </a:r>
          </a:p>
          <a:p>
            <a:pPr lvl="1"/>
            <a:r>
              <a:rPr lang="en-US" dirty="0">
                <a:latin typeface="Cambria" panose="02040503050406030204" pitchFamily="18" charset="0"/>
                <a:ea typeface="Cambria" panose="02040503050406030204" pitchFamily="18" charset="0"/>
              </a:rPr>
              <a:t>Low-distortion projections (LDPs)</a:t>
            </a:r>
          </a:p>
          <a:p>
            <a:pPr lvl="1"/>
            <a:r>
              <a:rPr lang="en-US" dirty="0">
                <a:latin typeface="Cambria" panose="02040503050406030204" pitchFamily="18" charset="0"/>
                <a:ea typeface="Cambria" panose="02040503050406030204" pitchFamily="18" charset="0"/>
              </a:rPr>
              <a:t>“Special use” zones</a:t>
            </a:r>
          </a:p>
        </p:txBody>
      </p:sp>
    </p:spTree>
    <p:extLst>
      <p:ext uri="{BB962C8B-B14F-4D97-AF65-F5344CB8AC3E}">
        <p14:creationId xmlns:p14="http://schemas.microsoft.com/office/powerpoint/2010/main" val="90120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398522"/>
            <a:ext cx="9144000" cy="3459479"/>
          </a:xfrm>
          <a:custGeom>
            <a:avLst/>
            <a:gdLst/>
            <a:ahLst/>
            <a:cxnLst/>
            <a:rect l="l" t="t" r="r" b="b"/>
            <a:pathLst>
              <a:path w="9144000" h="3459479">
                <a:moveTo>
                  <a:pt x="4567428" y="0"/>
                </a:moveTo>
                <a:lnTo>
                  <a:pt x="4518868" y="209"/>
                </a:lnTo>
                <a:lnTo>
                  <a:pt x="4470409" y="837"/>
                </a:lnTo>
                <a:lnTo>
                  <a:pt x="4422051" y="1880"/>
                </a:lnTo>
                <a:lnTo>
                  <a:pt x="4373797" y="3338"/>
                </a:lnTo>
                <a:lnTo>
                  <a:pt x="4325648" y="5209"/>
                </a:lnTo>
                <a:lnTo>
                  <a:pt x="4277607" y="7491"/>
                </a:lnTo>
                <a:lnTo>
                  <a:pt x="4229674" y="10183"/>
                </a:lnTo>
                <a:lnTo>
                  <a:pt x="4181851" y="13282"/>
                </a:lnTo>
                <a:lnTo>
                  <a:pt x="4134141" y="16786"/>
                </a:lnTo>
                <a:lnTo>
                  <a:pt x="4086545" y="20695"/>
                </a:lnTo>
                <a:lnTo>
                  <a:pt x="4039064" y="25007"/>
                </a:lnTo>
                <a:lnTo>
                  <a:pt x="3991701" y="29719"/>
                </a:lnTo>
                <a:lnTo>
                  <a:pt x="3944457" y="34830"/>
                </a:lnTo>
                <a:lnTo>
                  <a:pt x="3897334" y="40339"/>
                </a:lnTo>
                <a:lnTo>
                  <a:pt x="3850333" y="46243"/>
                </a:lnTo>
                <a:lnTo>
                  <a:pt x="3803457" y="52541"/>
                </a:lnTo>
                <a:lnTo>
                  <a:pt x="3756707" y="59231"/>
                </a:lnTo>
                <a:lnTo>
                  <a:pt x="3710084" y="66311"/>
                </a:lnTo>
                <a:lnTo>
                  <a:pt x="3663591" y="73780"/>
                </a:lnTo>
                <a:lnTo>
                  <a:pt x="3617229" y="81636"/>
                </a:lnTo>
                <a:lnTo>
                  <a:pt x="3571000" y="89878"/>
                </a:lnTo>
                <a:lnTo>
                  <a:pt x="3524906" y="98503"/>
                </a:lnTo>
                <a:lnTo>
                  <a:pt x="3478949" y="107509"/>
                </a:lnTo>
                <a:lnTo>
                  <a:pt x="3433129" y="116896"/>
                </a:lnTo>
                <a:lnTo>
                  <a:pt x="3387449" y="126661"/>
                </a:lnTo>
                <a:lnTo>
                  <a:pt x="3341911" y="136803"/>
                </a:lnTo>
                <a:lnTo>
                  <a:pt x="3296516" y="147320"/>
                </a:lnTo>
                <a:lnTo>
                  <a:pt x="3251266" y="158210"/>
                </a:lnTo>
                <a:lnTo>
                  <a:pt x="3206163" y="169471"/>
                </a:lnTo>
                <a:lnTo>
                  <a:pt x="3161209" y="181102"/>
                </a:lnTo>
                <a:lnTo>
                  <a:pt x="3116405" y="193102"/>
                </a:lnTo>
                <a:lnTo>
                  <a:pt x="3071752" y="205467"/>
                </a:lnTo>
                <a:lnTo>
                  <a:pt x="3027254" y="218198"/>
                </a:lnTo>
                <a:lnTo>
                  <a:pt x="2982910" y="231291"/>
                </a:lnTo>
                <a:lnTo>
                  <a:pt x="2938724" y="244745"/>
                </a:lnTo>
                <a:lnTo>
                  <a:pt x="2894697" y="258559"/>
                </a:lnTo>
                <a:lnTo>
                  <a:pt x="2850830" y="272730"/>
                </a:lnTo>
                <a:lnTo>
                  <a:pt x="2807126" y="287258"/>
                </a:lnTo>
                <a:lnTo>
                  <a:pt x="2763586" y="302139"/>
                </a:lnTo>
                <a:lnTo>
                  <a:pt x="2720211" y="317374"/>
                </a:lnTo>
                <a:lnTo>
                  <a:pt x="2677004" y="332959"/>
                </a:lnTo>
                <a:lnTo>
                  <a:pt x="2633967" y="348893"/>
                </a:lnTo>
                <a:lnTo>
                  <a:pt x="2591100" y="365175"/>
                </a:lnTo>
                <a:lnTo>
                  <a:pt x="2548406" y="381802"/>
                </a:lnTo>
                <a:lnTo>
                  <a:pt x="2505886" y="398774"/>
                </a:lnTo>
                <a:lnTo>
                  <a:pt x="2463542" y="416088"/>
                </a:lnTo>
                <a:lnTo>
                  <a:pt x="2421377" y="433742"/>
                </a:lnTo>
                <a:lnTo>
                  <a:pt x="2379391" y="451735"/>
                </a:lnTo>
                <a:lnTo>
                  <a:pt x="2337586" y="470065"/>
                </a:lnTo>
                <a:lnTo>
                  <a:pt x="2295964" y="488730"/>
                </a:lnTo>
                <a:lnTo>
                  <a:pt x="2254527" y="507730"/>
                </a:lnTo>
                <a:lnTo>
                  <a:pt x="2213277" y="527061"/>
                </a:lnTo>
                <a:lnTo>
                  <a:pt x="2172215" y="546722"/>
                </a:lnTo>
                <a:lnTo>
                  <a:pt x="2131343" y="566712"/>
                </a:lnTo>
                <a:lnTo>
                  <a:pt x="2090662" y="587028"/>
                </a:lnTo>
                <a:lnTo>
                  <a:pt x="2050175" y="607670"/>
                </a:lnTo>
                <a:lnTo>
                  <a:pt x="2009883" y="628635"/>
                </a:lnTo>
                <a:lnTo>
                  <a:pt x="1969788" y="649921"/>
                </a:lnTo>
                <a:lnTo>
                  <a:pt x="1929892" y="671528"/>
                </a:lnTo>
                <a:lnTo>
                  <a:pt x="1890196" y="693452"/>
                </a:lnTo>
                <a:lnTo>
                  <a:pt x="1850702" y="715694"/>
                </a:lnTo>
                <a:lnTo>
                  <a:pt x="1811411" y="738249"/>
                </a:lnTo>
                <a:lnTo>
                  <a:pt x="1772327" y="761118"/>
                </a:lnTo>
                <a:lnTo>
                  <a:pt x="1733449" y="784298"/>
                </a:lnTo>
                <a:lnTo>
                  <a:pt x="1694781" y="807788"/>
                </a:lnTo>
                <a:lnTo>
                  <a:pt x="1656323" y="831586"/>
                </a:lnTo>
                <a:lnTo>
                  <a:pt x="1618077" y="855689"/>
                </a:lnTo>
                <a:lnTo>
                  <a:pt x="1580046" y="880097"/>
                </a:lnTo>
                <a:lnTo>
                  <a:pt x="1542231" y="904808"/>
                </a:lnTo>
                <a:lnTo>
                  <a:pt x="1504633" y="929820"/>
                </a:lnTo>
                <a:lnTo>
                  <a:pt x="1467255" y="955131"/>
                </a:lnTo>
                <a:lnTo>
                  <a:pt x="1430097" y="980739"/>
                </a:lnTo>
                <a:lnTo>
                  <a:pt x="1393163" y="1006644"/>
                </a:lnTo>
                <a:lnTo>
                  <a:pt x="1356453" y="1032842"/>
                </a:lnTo>
                <a:lnTo>
                  <a:pt x="1319969" y="1059333"/>
                </a:lnTo>
                <a:lnTo>
                  <a:pt x="1283713" y="1086115"/>
                </a:lnTo>
                <a:lnTo>
                  <a:pt x="1247687" y="1113185"/>
                </a:lnTo>
                <a:lnTo>
                  <a:pt x="1211892" y="1140543"/>
                </a:lnTo>
                <a:lnTo>
                  <a:pt x="1176331" y="1168186"/>
                </a:lnTo>
                <a:lnTo>
                  <a:pt x="1141004" y="1196113"/>
                </a:lnTo>
                <a:lnTo>
                  <a:pt x="1105914" y="1224322"/>
                </a:lnTo>
                <a:lnTo>
                  <a:pt x="1071063" y="1252811"/>
                </a:lnTo>
                <a:lnTo>
                  <a:pt x="1036451" y="1281579"/>
                </a:lnTo>
                <a:lnTo>
                  <a:pt x="1002081" y="1310624"/>
                </a:lnTo>
                <a:lnTo>
                  <a:pt x="967955" y="1339944"/>
                </a:lnTo>
                <a:lnTo>
                  <a:pt x="934074" y="1369537"/>
                </a:lnTo>
                <a:lnTo>
                  <a:pt x="900440" y="1399403"/>
                </a:lnTo>
                <a:lnTo>
                  <a:pt x="867055" y="1429538"/>
                </a:lnTo>
                <a:lnTo>
                  <a:pt x="833920" y="1459941"/>
                </a:lnTo>
                <a:lnTo>
                  <a:pt x="801037" y="1490611"/>
                </a:lnTo>
                <a:lnTo>
                  <a:pt x="768409" y="1521546"/>
                </a:lnTo>
                <a:lnTo>
                  <a:pt x="736035" y="1552744"/>
                </a:lnTo>
                <a:lnTo>
                  <a:pt x="703920" y="1584204"/>
                </a:lnTo>
                <a:lnTo>
                  <a:pt x="672063" y="1615923"/>
                </a:lnTo>
                <a:lnTo>
                  <a:pt x="640467" y="1647900"/>
                </a:lnTo>
                <a:lnTo>
                  <a:pt x="609134" y="1680134"/>
                </a:lnTo>
                <a:lnTo>
                  <a:pt x="578065" y="1712622"/>
                </a:lnTo>
                <a:lnTo>
                  <a:pt x="547261" y="1745363"/>
                </a:lnTo>
                <a:lnTo>
                  <a:pt x="516726" y="1778354"/>
                </a:lnTo>
                <a:lnTo>
                  <a:pt x="486460" y="1811596"/>
                </a:lnTo>
                <a:lnTo>
                  <a:pt x="456465" y="1845085"/>
                </a:lnTo>
                <a:lnTo>
                  <a:pt x="426744" y="1878819"/>
                </a:lnTo>
                <a:lnTo>
                  <a:pt x="397296" y="1912799"/>
                </a:lnTo>
                <a:lnTo>
                  <a:pt x="368125" y="1947020"/>
                </a:lnTo>
                <a:lnTo>
                  <a:pt x="339233" y="1981482"/>
                </a:lnTo>
                <a:lnTo>
                  <a:pt x="310620" y="2016184"/>
                </a:lnTo>
                <a:lnTo>
                  <a:pt x="282288" y="2051123"/>
                </a:lnTo>
                <a:lnTo>
                  <a:pt x="254240" y="2086297"/>
                </a:lnTo>
                <a:lnTo>
                  <a:pt x="226477" y="2121705"/>
                </a:lnTo>
                <a:lnTo>
                  <a:pt x="199001" y="2157346"/>
                </a:lnTo>
                <a:lnTo>
                  <a:pt x="171813" y="2193217"/>
                </a:lnTo>
                <a:lnTo>
                  <a:pt x="144915" y="2229316"/>
                </a:lnTo>
                <a:lnTo>
                  <a:pt x="118309" y="2265643"/>
                </a:lnTo>
                <a:lnTo>
                  <a:pt x="91997" y="2302195"/>
                </a:lnTo>
                <a:lnTo>
                  <a:pt x="65980" y="2338970"/>
                </a:lnTo>
                <a:lnTo>
                  <a:pt x="40260" y="2375968"/>
                </a:lnTo>
                <a:lnTo>
                  <a:pt x="14839" y="2413185"/>
                </a:lnTo>
                <a:lnTo>
                  <a:pt x="0" y="2435300"/>
                </a:lnTo>
                <a:lnTo>
                  <a:pt x="0" y="3459479"/>
                </a:lnTo>
                <a:lnTo>
                  <a:pt x="9144000" y="3459479"/>
                </a:lnTo>
                <a:lnTo>
                  <a:pt x="9144000" y="2448892"/>
                </a:lnTo>
                <a:lnTo>
                  <a:pt x="9119999" y="2413123"/>
                </a:lnTo>
                <a:lnTo>
                  <a:pt x="9094580" y="2375907"/>
                </a:lnTo>
                <a:lnTo>
                  <a:pt x="9068862" y="2338911"/>
                </a:lnTo>
                <a:lnTo>
                  <a:pt x="9042847" y="2302137"/>
                </a:lnTo>
                <a:lnTo>
                  <a:pt x="9016537" y="2265587"/>
                </a:lnTo>
                <a:lnTo>
                  <a:pt x="8989933" y="2229262"/>
                </a:lnTo>
                <a:lnTo>
                  <a:pt x="8963038" y="2193163"/>
                </a:lnTo>
                <a:lnTo>
                  <a:pt x="8935852" y="2157294"/>
                </a:lnTo>
                <a:lnTo>
                  <a:pt x="8908377" y="2121655"/>
                </a:lnTo>
                <a:lnTo>
                  <a:pt x="8880616" y="2086248"/>
                </a:lnTo>
                <a:lnTo>
                  <a:pt x="8852570" y="2051075"/>
                </a:lnTo>
                <a:lnTo>
                  <a:pt x="8824241" y="2016138"/>
                </a:lnTo>
                <a:lnTo>
                  <a:pt x="8795630" y="1981437"/>
                </a:lnTo>
                <a:lnTo>
                  <a:pt x="8766740" y="1946976"/>
                </a:lnTo>
                <a:lnTo>
                  <a:pt x="8737571" y="1912756"/>
                </a:lnTo>
                <a:lnTo>
                  <a:pt x="8708126" y="1878778"/>
                </a:lnTo>
                <a:lnTo>
                  <a:pt x="8678406" y="1845045"/>
                </a:lnTo>
                <a:lnTo>
                  <a:pt x="8648413" y="1811557"/>
                </a:lnTo>
                <a:lnTo>
                  <a:pt x="8618149" y="1778317"/>
                </a:lnTo>
                <a:lnTo>
                  <a:pt x="8587616" y="1745326"/>
                </a:lnTo>
                <a:lnTo>
                  <a:pt x="8556815" y="1712586"/>
                </a:lnTo>
                <a:lnTo>
                  <a:pt x="8525748" y="1680099"/>
                </a:lnTo>
                <a:lnTo>
                  <a:pt x="8494417" y="1647867"/>
                </a:lnTo>
                <a:lnTo>
                  <a:pt x="8462823" y="1615891"/>
                </a:lnTo>
                <a:lnTo>
                  <a:pt x="8430968" y="1584173"/>
                </a:lnTo>
                <a:lnTo>
                  <a:pt x="8398854" y="1552714"/>
                </a:lnTo>
                <a:lnTo>
                  <a:pt x="8366483" y="1521517"/>
                </a:lnTo>
                <a:lnTo>
                  <a:pt x="8333856" y="1490583"/>
                </a:lnTo>
                <a:lnTo>
                  <a:pt x="8300976" y="1459914"/>
                </a:lnTo>
                <a:lnTo>
                  <a:pt x="8267843" y="1429511"/>
                </a:lnTo>
                <a:lnTo>
                  <a:pt x="8234459" y="1399377"/>
                </a:lnTo>
                <a:lnTo>
                  <a:pt x="8200827" y="1369513"/>
                </a:lnTo>
                <a:lnTo>
                  <a:pt x="8166948" y="1339920"/>
                </a:lnTo>
                <a:lnTo>
                  <a:pt x="8132824" y="1310601"/>
                </a:lnTo>
                <a:lnTo>
                  <a:pt x="8098456" y="1281557"/>
                </a:lnTo>
                <a:lnTo>
                  <a:pt x="8063846" y="1252790"/>
                </a:lnTo>
                <a:lnTo>
                  <a:pt x="8028996" y="1224301"/>
                </a:lnTo>
                <a:lnTo>
                  <a:pt x="7993908" y="1196093"/>
                </a:lnTo>
                <a:lnTo>
                  <a:pt x="7958583" y="1168167"/>
                </a:lnTo>
                <a:lnTo>
                  <a:pt x="7923023" y="1140524"/>
                </a:lnTo>
                <a:lnTo>
                  <a:pt x="7887230" y="1113167"/>
                </a:lnTo>
                <a:lnTo>
                  <a:pt x="7851206" y="1086098"/>
                </a:lnTo>
                <a:lnTo>
                  <a:pt x="7814951" y="1059317"/>
                </a:lnTo>
                <a:lnTo>
                  <a:pt x="7778469" y="1032827"/>
                </a:lnTo>
                <a:lnTo>
                  <a:pt x="7741760" y="1006629"/>
                </a:lnTo>
                <a:lnTo>
                  <a:pt x="7704827" y="980725"/>
                </a:lnTo>
                <a:lnTo>
                  <a:pt x="7667671" y="955117"/>
                </a:lnTo>
                <a:lnTo>
                  <a:pt x="7630294" y="929807"/>
                </a:lnTo>
                <a:lnTo>
                  <a:pt x="7592698" y="904795"/>
                </a:lnTo>
                <a:lnTo>
                  <a:pt x="7554884" y="880085"/>
                </a:lnTo>
                <a:lnTo>
                  <a:pt x="7516854" y="855678"/>
                </a:lnTo>
                <a:lnTo>
                  <a:pt x="7478609" y="831574"/>
                </a:lnTo>
                <a:lnTo>
                  <a:pt x="7440153" y="807777"/>
                </a:lnTo>
                <a:lnTo>
                  <a:pt x="7401485" y="784288"/>
                </a:lnTo>
                <a:lnTo>
                  <a:pt x="7362609" y="761108"/>
                </a:lnTo>
                <a:lnTo>
                  <a:pt x="7323525" y="738240"/>
                </a:lnTo>
                <a:lnTo>
                  <a:pt x="7284236" y="715685"/>
                </a:lnTo>
                <a:lnTo>
                  <a:pt x="7244742" y="693444"/>
                </a:lnTo>
                <a:lnTo>
                  <a:pt x="7205047" y="671520"/>
                </a:lnTo>
                <a:lnTo>
                  <a:pt x="7165151" y="649914"/>
                </a:lnTo>
                <a:lnTo>
                  <a:pt x="7125057" y="628628"/>
                </a:lnTo>
                <a:lnTo>
                  <a:pt x="7084766" y="607663"/>
                </a:lnTo>
                <a:lnTo>
                  <a:pt x="7044279" y="587022"/>
                </a:lnTo>
                <a:lnTo>
                  <a:pt x="7003599" y="566706"/>
                </a:lnTo>
                <a:lnTo>
                  <a:pt x="6962727" y="546716"/>
                </a:lnTo>
                <a:lnTo>
                  <a:pt x="6921666" y="527055"/>
                </a:lnTo>
                <a:lnTo>
                  <a:pt x="6880416" y="507724"/>
                </a:lnTo>
                <a:lnTo>
                  <a:pt x="6838979" y="488726"/>
                </a:lnTo>
                <a:lnTo>
                  <a:pt x="6797357" y="470060"/>
                </a:lnTo>
                <a:lnTo>
                  <a:pt x="6755553" y="451731"/>
                </a:lnTo>
                <a:lnTo>
                  <a:pt x="6713567" y="433738"/>
                </a:lnTo>
                <a:lnTo>
                  <a:pt x="6671401" y="416084"/>
                </a:lnTo>
                <a:lnTo>
                  <a:pt x="6629058" y="398770"/>
                </a:lnTo>
                <a:lnTo>
                  <a:pt x="6586538" y="381799"/>
                </a:lnTo>
                <a:lnTo>
                  <a:pt x="6543843" y="365172"/>
                </a:lnTo>
                <a:lnTo>
                  <a:pt x="6500976" y="348890"/>
                </a:lnTo>
                <a:lnTo>
                  <a:pt x="6457938" y="332956"/>
                </a:lnTo>
                <a:lnTo>
                  <a:pt x="6414731" y="317371"/>
                </a:lnTo>
                <a:lnTo>
                  <a:pt x="6371356" y="302137"/>
                </a:lnTo>
                <a:lnTo>
                  <a:pt x="6327815" y="287255"/>
                </a:lnTo>
                <a:lnTo>
                  <a:pt x="6284110" y="272728"/>
                </a:lnTo>
                <a:lnTo>
                  <a:pt x="6240243" y="258557"/>
                </a:lnTo>
                <a:lnTo>
                  <a:pt x="6196215" y="244743"/>
                </a:lnTo>
                <a:lnTo>
                  <a:pt x="6152028" y="231289"/>
                </a:lnTo>
                <a:lnTo>
                  <a:pt x="6107683" y="218196"/>
                </a:lnTo>
                <a:lnTo>
                  <a:pt x="6063184" y="205466"/>
                </a:lnTo>
                <a:lnTo>
                  <a:pt x="6018530" y="193101"/>
                </a:lnTo>
                <a:lnTo>
                  <a:pt x="5973725" y="181101"/>
                </a:lnTo>
                <a:lnTo>
                  <a:pt x="5928769" y="169470"/>
                </a:lnTo>
                <a:lnTo>
                  <a:pt x="5883664" y="158209"/>
                </a:lnTo>
                <a:lnTo>
                  <a:pt x="5838413" y="147319"/>
                </a:lnTo>
                <a:lnTo>
                  <a:pt x="5793017" y="136802"/>
                </a:lnTo>
                <a:lnTo>
                  <a:pt x="5747477" y="126661"/>
                </a:lnTo>
                <a:lnTo>
                  <a:pt x="5701796" y="116896"/>
                </a:lnTo>
                <a:lnTo>
                  <a:pt x="5655974" y="107509"/>
                </a:lnTo>
                <a:lnTo>
                  <a:pt x="5610015" y="98502"/>
                </a:lnTo>
                <a:lnTo>
                  <a:pt x="5563918" y="89877"/>
                </a:lnTo>
                <a:lnTo>
                  <a:pt x="5517688" y="81636"/>
                </a:lnTo>
                <a:lnTo>
                  <a:pt x="5471324" y="73780"/>
                </a:lnTo>
                <a:lnTo>
                  <a:pt x="5424828" y="66311"/>
                </a:lnTo>
                <a:lnTo>
                  <a:pt x="5378204" y="59230"/>
                </a:lnTo>
                <a:lnTo>
                  <a:pt x="5331451" y="52540"/>
                </a:lnTo>
                <a:lnTo>
                  <a:pt x="5284572" y="46243"/>
                </a:lnTo>
                <a:lnTo>
                  <a:pt x="5237569" y="40339"/>
                </a:lnTo>
                <a:lnTo>
                  <a:pt x="5190443" y="34830"/>
                </a:lnTo>
                <a:lnTo>
                  <a:pt x="5143196" y="29719"/>
                </a:lnTo>
                <a:lnTo>
                  <a:pt x="5095830" y="25007"/>
                </a:lnTo>
                <a:lnTo>
                  <a:pt x="5048346" y="20695"/>
                </a:lnTo>
                <a:lnTo>
                  <a:pt x="5000747" y="16786"/>
                </a:lnTo>
                <a:lnTo>
                  <a:pt x="4953033" y="13282"/>
                </a:lnTo>
                <a:lnTo>
                  <a:pt x="4905208" y="10183"/>
                </a:lnTo>
                <a:lnTo>
                  <a:pt x="4857271" y="7491"/>
                </a:lnTo>
                <a:lnTo>
                  <a:pt x="4809226" y="5209"/>
                </a:lnTo>
                <a:lnTo>
                  <a:pt x="4761074" y="3338"/>
                </a:lnTo>
                <a:lnTo>
                  <a:pt x="4712816" y="1880"/>
                </a:lnTo>
                <a:lnTo>
                  <a:pt x="4664455" y="837"/>
                </a:lnTo>
                <a:lnTo>
                  <a:pt x="4615991" y="209"/>
                </a:lnTo>
                <a:lnTo>
                  <a:pt x="4567428" y="0"/>
                </a:lnTo>
                <a:close/>
              </a:path>
            </a:pathLst>
          </a:custGeom>
          <a:solidFill>
            <a:srgbClr val="FFFFFF"/>
          </a:solidFill>
        </p:spPr>
        <p:txBody>
          <a:bodyPr wrap="square" lIns="0" tIns="0" rIns="0" bIns="0" rtlCol="0"/>
          <a:lstStyle/>
          <a:p>
            <a:endParaRPr/>
          </a:p>
        </p:txBody>
      </p:sp>
      <p:sp>
        <p:nvSpPr>
          <p:cNvPr id="4" name="object 4"/>
          <p:cNvSpPr/>
          <p:nvPr/>
        </p:nvSpPr>
        <p:spPr>
          <a:xfrm>
            <a:off x="0" y="3396618"/>
            <a:ext cx="9144000" cy="346138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3396618"/>
            <a:ext cx="9144000" cy="2453005"/>
          </a:xfrm>
          <a:custGeom>
            <a:avLst/>
            <a:gdLst/>
            <a:ahLst/>
            <a:cxnLst/>
            <a:rect l="l" t="t" r="r" b="b"/>
            <a:pathLst>
              <a:path w="9144000" h="2453004">
                <a:moveTo>
                  <a:pt x="9144000" y="2452524"/>
                </a:moveTo>
                <a:lnTo>
                  <a:pt x="9117634" y="2413185"/>
                </a:lnTo>
                <a:lnTo>
                  <a:pt x="9092222" y="2375968"/>
                </a:lnTo>
                <a:lnTo>
                  <a:pt x="9066511" y="2338970"/>
                </a:lnTo>
                <a:lnTo>
                  <a:pt x="9040503" y="2302195"/>
                </a:lnTo>
                <a:lnTo>
                  <a:pt x="9014200" y="2265643"/>
                </a:lnTo>
                <a:lnTo>
                  <a:pt x="8987603" y="2229316"/>
                </a:lnTo>
                <a:lnTo>
                  <a:pt x="8960715" y="2193217"/>
                </a:lnTo>
                <a:lnTo>
                  <a:pt x="8933536" y="2157346"/>
                </a:lnTo>
                <a:lnTo>
                  <a:pt x="8906069" y="2121705"/>
                </a:lnTo>
                <a:lnTo>
                  <a:pt x="8878315" y="2086297"/>
                </a:lnTo>
                <a:lnTo>
                  <a:pt x="8850276" y="2051123"/>
                </a:lnTo>
                <a:lnTo>
                  <a:pt x="8821955" y="2016184"/>
                </a:lnTo>
                <a:lnTo>
                  <a:pt x="8793351" y="1981482"/>
                </a:lnTo>
                <a:lnTo>
                  <a:pt x="8764468" y="1947020"/>
                </a:lnTo>
                <a:lnTo>
                  <a:pt x="8735307" y="1912799"/>
                </a:lnTo>
                <a:lnTo>
                  <a:pt x="8705870" y="1878819"/>
                </a:lnTo>
                <a:lnTo>
                  <a:pt x="8676158" y="1845085"/>
                </a:lnTo>
                <a:lnTo>
                  <a:pt x="8646173" y="1811596"/>
                </a:lnTo>
                <a:lnTo>
                  <a:pt x="8615917" y="1778354"/>
                </a:lnTo>
                <a:lnTo>
                  <a:pt x="8585392" y="1745363"/>
                </a:lnTo>
                <a:lnTo>
                  <a:pt x="8554599" y="1712622"/>
                </a:lnTo>
                <a:lnTo>
                  <a:pt x="8523540" y="1680134"/>
                </a:lnTo>
                <a:lnTo>
                  <a:pt x="8492217" y="1647900"/>
                </a:lnTo>
                <a:lnTo>
                  <a:pt x="8460631" y="1615923"/>
                </a:lnTo>
                <a:lnTo>
                  <a:pt x="8428785" y="1584204"/>
                </a:lnTo>
                <a:lnTo>
                  <a:pt x="8396680" y="1552744"/>
                </a:lnTo>
                <a:lnTo>
                  <a:pt x="8364317" y="1521546"/>
                </a:lnTo>
                <a:lnTo>
                  <a:pt x="8331699" y="1490611"/>
                </a:lnTo>
                <a:lnTo>
                  <a:pt x="8298827" y="1459941"/>
                </a:lnTo>
                <a:lnTo>
                  <a:pt x="8265702" y="1429538"/>
                </a:lnTo>
                <a:lnTo>
                  <a:pt x="8232328" y="1399403"/>
                </a:lnTo>
                <a:lnTo>
                  <a:pt x="8198704" y="1369537"/>
                </a:lnTo>
                <a:lnTo>
                  <a:pt x="8164834" y="1339944"/>
                </a:lnTo>
                <a:lnTo>
                  <a:pt x="8130719" y="1310624"/>
                </a:lnTo>
                <a:lnTo>
                  <a:pt x="8096360" y="1281579"/>
                </a:lnTo>
                <a:lnTo>
                  <a:pt x="8061759" y="1252811"/>
                </a:lnTo>
                <a:lnTo>
                  <a:pt x="8026918" y="1224322"/>
                </a:lnTo>
                <a:lnTo>
                  <a:pt x="7991839" y="1196113"/>
                </a:lnTo>
                <a:lnTo>
                  <a:pt x="7956524" y="1168186"/>
                </a:lnTo>
                <a:lnTo>
                  <a:pt x="7920973" y="1140543"/>
                </a:lnTo>
                <a:lnTo>
                  <a:pt x="7885190" y="1113185"/>
                </a:lnTo>
                <a:lnTo>
                  <a:pt x="7849175" y="1086115"/>
                </a:lnTo>
                <a:lnTo>
                  <a:pt x="7812930" y="1059333"/>
                </a:lnTo>
                <a:lnTo>
                  <a:pt x="7776457" y="1032842"/>
                </a:lnTo>
                <a:lnTo>
                  <a:pt x="7739759" y="1006644"/>
                </a:lnTo>
                <a:lnTo>
                  <a:pt x="7702835" y="980739"/>
                </a:lnTo>
                <a:lnTo>
                  <a:pt x="7665689" y="955131"/>
                </a:lnTo>
                <a:lnTo>
                  <a:pt x="7628322" y="929820"/>
                </a:lnTo>
                <a:lnTo>
                  <a:pt x="7590735" y="904808"/>
                </a:lnTo>
                <a:lnTo>
                  <a:pt x="7552931" y="880097"/>
                </a:lnTo>
                <a:lnTo>
                  <a:pt x="7514911" y="855689"/>
                </a:lnTo>
                <a:lnTo>
                  <a:pt x="7476677" y="831586"/>
                </a:lnTo>
                <a:lnTo>
                  <a:pt x="7438231" y="807788"/>
                </a:lnTo>
                <a:lnTo>
                  <a:pt x="7399573" y="784298"/>
                </a:lnTo>
                <a:lnTo>
                  <a:pt x="7360707" y="761118"/>
                </a:lnTo>
                <a:lnTo>
                  <a:pt x="7321634" y="738249"/>
                </a:lnTo>
                <a:lnTo>
                  <a:pt x="7282355" y="715694"/>
                </a:lnTo>
                <a:lnTo>
                  <a:pt x="7242872" y="693452"/>
                </a:lnTo>
                <a:lnTo>
                  <a:pt x="7203187" y="671528"/>
                </a:lnTo>
                <a:lnTo>
                  <a:pt x="7163302" y="649921"/>
                </a:lnTo>
                <a:lnTo>
                  <a:pt x="7123219" y="628635"/>
                </a:lnTo>
                <a:lnTo>
                  <a:pt x="7082938" y="607670"/>
                </a:lnTo>
                <a:lnTo>
                  <a:pt x="7042462" y="587028"/>
                </a:lnTo>
                <a:lnTo>
                  <a:pt x="7001793" y="566712"/>
                </a:lnTo>
                <a:lnTo>
                  <a:pt x="6960932" y="546722"/>
                </a:lnTo>
                <a:lnTo>
                  <a:pt x="6919882" y="527061"/>
                </a:lnTo>
                <a:lnTo>
                  <a:pt x="6878643" y="507730"/>
                </a:lnTo>
                <a:lnTo>
                  <a:pt x="6837217" y="488730"/>
                </a:lnTo>
                <a:lnTo>
                  <a:pt x="6795607" y="470065"/>
                </a:lnTo>
                <a:lnTo>
                  <a:pt x="6753813" y="451735"/>
                </a:lnTo>
                <a:lnTo>
                  <a:pt x="6711839" y="433742"/>
                </a:lnTo>
                <a:lnTo>
                  <a:pt x="6669684" y="416088"/>
                </a:lnTo>
                <a:lnTo>
                  <a:pt x="6627352" y="398774"/>
                </a:lnTo>
                <a:lnTo>
                  <a:pt x="6584844" y="381802"/>
                </a:lnTo>
                <a:lnTo>
                  <a:pt x="6542161" y="365175"/>
                </a:lnTo>
                <a:lnTo>
                  <a:pt x="6499305" y="348893"/>
                </a:lnTo>
                <a:lnTo>
                  <a:pt x="6456279" y="332959"/>
                </a:lnTo>
                <a:lnTo>
                  <a:pt x="6413083" y="317374"/>
                </a:lnTo>
                <a:lnTo>
                  <a:pt x="6369720" y="302139"/>
                </a:lnTo>
                <a:lnTo>
                  <a:pt x="6326190" y="287258"/>
                </a:lnTo>
                <a:lnTo>
                  <a:pt x="6282497" y="272730"/>
                </a:lnTo>
                <a:lnTo>
                  <a:pt x="6238642" y="258559"/>
                </a:lnTo>
                <a:lnTo>
                  <a:pt x="6194626" y="244745"/>
                </a:lnTo>
                <a:lnTo>
                  <a:pt x="6150451" y="231291"/>
                </a:lnTo>
                <a:lnTo>
                  <a:pt x="6106118" y="218198"/>
                </a:lnTo>
                <a:lnTo>
                  <a:pt x="6061631" y="205467"/>
                </a:lnTo>
                <a:lnTo>
                  <a:pt x="6016989" y="193102"/>
                </a:lnTo>
                <a:lnTo>
                  <a:pt x="5972196" y="181102"/>
                </a:lnTo>
                <a:lnTo>
                  <a:pt x="5927252" y="169471"/>
                </a:lnTo>
                <a:lnTo>
                  <a:pt x="5882160" y="158210"/>
                </a:lnTo>
                <a:lnTo>
                  <a:pt x="5836921" y="147320"/>
                </a:lnTo>
                <a:lnTo>
                  <a:pt x="5791537" y="136803"/>
                </a:lnTo>
                <a:lnTo>
                  <a:pt x="5746010" y="126661"/>
                </a:lnTo>
                <a:lnTo>
                  <a:pt x="5700341" y="116896"/>
                </a:lnTo>
                <a:lnTo>
                  <a:pt x="5654532" y="107509"/>
                </a:lnTo>
                <a:lnTo>
                  <a:pt x="5608585" y="98503"/>
                </a:lnTo>
                <a:lnTo>
                  <a:pt x="5562501" y="89878"/>
                </a:lnTo>
                <a:lnTo>
                  <a:pt x="5516283" y="81636"/>
                </a:lnTo>
                <a:lnTo>
                  <a:pt x="5469932" y="73780"/>
                </a:lnTo>
                <a:lnTo>
                  <a:pt x="5423449" y="66311"/>
                </a:lnTo>
                <a:lnTo>
                  <a:pt x="5376837" y="59231"/>
                </a:lnTo>
                <a:lnTo>
                  <a:pt x="5330097" y="52541"/>
                </a:lnTo>
                <a:lnTo>
                  <a:pt x="5283231" y="46243"/>
                </a:lnTo>
                <a:lnTo>
                  <a:pt x="5236241" y="40339"/>
                </a:lnTo>
                <a:lnTo>
                  <a:pt x="5189128" y="34830"/>
                </a:lnTo>
                <a:lnTo>
                  <a:pt x="5141894" y="29719"/>
                </a:lnTo>
                <a:lnTo>
                  <a:pt x="5094541" y="25007"/>
                </a:lnTo>
                <a:lnTo>
                  <a:pt x="5047070" y="20695"/>
                </a:lnTo>
                <a:lnTo>
                  <a:pt x="4999484" y="16786"/>
                </a:lnTo>
                <a:lnTo>
                  <a:pt x="4951784" y="13282"/>
                </a:lnTo>
                <a:lnTo>
                  <a:pt x="4903971" y="10183"/>
                </a:lnTo>
                <a:lnTo>
                  <a:pt x="4856048" y="7491"/>
                </a:lnTo>
                <a:lnTo>
                  <a:pt x="4808016" y="5209"/>
                </a:lnTo>
                <a:lnTo>
                  <a:pt x="4759877" y="3338"/>
                </a:lnTo>
                <a:lnTo>
                  <a:pt x="4711633" y="1880"/>
                </a:lnTo>
                <a:lnTo>
                  <a:pt x="4663285" y="837"/>
                </a:lnTo>
                <a:lnTo>
                  <a:pt x="4614835" y="209"/>
                </a:lnTo>
                <a:lnTo>
                  <a:pt x="4566284" y="0"/>
                </a:lnTo>
                <a:lnTo>
                  <a:pt x="4517738" y="209"/>
                </a:lnTo>
                <a:lnTo>
                  <a:pt x="4469292" y="837"/>
                </a:lnTo>
                <a:lnTo>
                  <a:pt x="4420948" y="1880"/>
                </a:lnTo>
                <a:lnTo>
                  <a:pt x="4372707" y="3338"/>
                </a:lnTo>
                <a:lnTo>
                  <a:pt x="4324572" y="5209"/>
                </a:lnTo>
                <a:lnTo>
                  <a:pt x="4276544" y="7491"/>
                </a:lnTo>
                <a:lnTo>
                  <a:pt x="4228624" y="10183"/>
                </a:lnTo>
                <a:lnTo>
                  <a:pt x="4180815" y="13282"/>
                </a:lnTo>
                <a:lnTo>
                  <a:pt x="4133118" y="16786"/>
                </a:lnTo>
                <a:lnTo>
                  <a:pt x="4085535" y="20695"/>
                </a:lnTo>
                <a:lnTo>
                  <a:pt x="4038068" y="25007"/>
                </a:lnTo>
                <a:lnTo>
                  <a:pt x="3990718" y="29719"/>
                </a:lnTo>
                <a:lnTo>
                  <a:pt x="3943487" y="34830"/>
                </a:lnTo>
                <a:lnTo>
                  <a:pt x="3896377" y="40339"/>
                </a:lnTo>
                <a:lnTo>
                  <a:pt x="3849389" y="46243"/>
                </a:lnTo>
                <a:lnTo>
                  <a:pt x="3802526" y="52540"/>
                </a:lnTo>
                <a:lnTo>
                  <a:pt x="3755789" y="59230"/>
                </a:lnTo>
                <a:lnTo>
                  <a:pt x="3709179" y="66311"/>
                </a:lnTo>
                <a:lnTo>
                  <a:pt x="3662700" y="73780"/>
                </a:lnTo>
                <a:lnTo>
                  <a:pt x="3616351" y="81636"/>
                </a:lnTo>
                <a:lnTo>
                  <a:pt x="3570135" y="89877"/>
                </a:lnTo>
                <a:lnTo>
                  <a:pt x="3524054" y="98502"/>
                </a:lnTo>
                <a:lnTo>
                  <a:pt x="3478109" y="107509"/>
                </a:lnTo>
                <a:lnTo>
                  <a:pt x="3432302" y="116896"/>
                </a:lnTo>
                <a:lnTo>
                  <a:pt x="3386635" y="126661"/>
                </a:lnTo>
                <a:lnTo>
                  <a:pt x="3341110" y="136802"/>
                </a:lnTo>
                <a:lnTo>
                  <a:pt x="3295728" y="147319"/>
                </a:lnTo>
                <a:lnTo>
                  <a:pt x="3250491" y="158209"/>
                </a:lnTo>
                <a:lnTo>
                  <a:pt x="3205401" y="169470"/>
                </a:lnTo>
                <a:lnTo>
                  <a:pt x="3160459" y="181101"/>
                </a:lnTo>
                <a:lnTo>
                  <a:pt x="3115667" y="193101"/>
                </a:lnTo>
                <a:lnTo>
                  <a:pt x="3071028" y="205466"/>
                </a:lnTo>
                <a:lnTo>
                  <a:pt x="3026542" y="218196"/>
                </a:lnTo>
                <a:lnTo>
                  <a:pt x="2982211" y="231289"/>
                </a:lnTo>
                <a:lnTo>
                  <a:pt x="2938037" y="244743"/>
                </a:lnTo>
                <a:lnTo>
                  <a:pt x="2894023" y="258557"/>
                </a:lnTo>
                <a:lnTo>
                  <a:pt x="2850169" y="272728"/>
                </a:lnTo>
                <a:lnTo>
                  <a:pt x="2806477" y="287255"/>
                </a:lnTo>
                <a:lnTo>
                  <a:pt x="2762949" y="302137"/>
                </a:lnTo>
                <a:lnTo>
                  <a:pt x="2719587" y="317371"/>
                </a:lnTo>
                <a:lnTo>
                  <a:pt x="2676392" y="332956"/>
                </a:lnTo>
                <a:lnTo>
                  <a:pt x="2633367" y="348890"/>
                </a:lnTo>
                <a:lnTo>
                  <a:pt x="2590512" y="365172"/>
                </a:lnTo>
                <a:lnTo>
                  <a:pt x="2547830" y="381799"/>
                </a:lnTo>
                <a:lnTo>
                  <a:pt x="2505323" y="398770"/>
                </a:lnTo>
                <a:lnTo>
                  <a:pt x="2462991" y="416084"/>
                </a:lnTo>
                <a:lnTo>
                  <a:pt x="2420838" y="433738"/>
                </a:lnTo>
                <a:lnTo>
                  <a:pt x="2378864" y="451731"/>
                </a:lnTo>
                <a:lnTo>
                  <a:pt x="2337071" y="470060"/>
                </a:lnTo>
                <a:lnTo>
                  <a:pt x="2295461" y="488726"/>
                </a:lnTo>
                <a:lnTo>
                  <a:pt x="2254036" y="507724"/>
                </a:lnTo>
                <a:lnTo>
                  <a:pt x="2212798" y="527055"/>
                </a:lnTo>
                <a:lnTo>
                  <a:pt x="2171747" y="546716"/>
                </a:lnTo>
                <a:lnTo>
                  <a:pt x="2130887" y="566706"/>
                </a:lnTo>
                <a:lnTo>
                  <a:pt x="2090218" y="587022"/>
                </a:lnTo>
                <a:lnTo>
                  <a:pt x="2049743" y="607663"/>
                </a:lnTo>
                <a:lnTo>
                  <a:pt x="2009462" y="628628"/>
                </a:lnTo>
                <a:lnTo>
                  <a:pt x="1969379" y="649914"/>
                </a:lnTo>
                <a:lnTo>
                  <a:pt x="1929494" y="671520"/>
                </a:lnTo>
                <a:lnTo>
                  <a:pt x="1889809" y="693444"/>
                </a:lnTo>
                <a:lnTo>
                  <a:pt x="1850327" y="715685"/>
                </a:lnTo>
                <a:lnTo>
                  <a:pt x="1811048" y="738240"/>
                </a:lnTo>
                <a:lnTo>
                  <a:pt x="1771974" y="761108"/>
                </a:lnTo>
                <a:lnTo>
                  <a:pt x="1733108" y="784288"/>
                </a:lnTo>
                <a:lnTo>
                  <a:pt x="1694451" y="807777"/>
                </a:lnTo>
                <a:lnTo>
                  <a:pt x="1656004" y="831574"/>
                </a:lnTo>
                <a:lnTo>
                  <a:pt x="1617770" y="855678"/>
                </a:lnTo>
                <a:lnTo>
                  <a:pt x="1579750" y="880085"/>
                </a:lnTo>
                <a:lnTo>
                  <a:pt x="1541945" y="904795"/>
                </a:lnTo>
                <a:lnTo>
                  <a:pt x="1504359" y="929807"/>
                </a:lnTo>
                <a:lnTo>
                  <a:pt x="1466991" y="955117"/>
                </a:lnTo>
                <a:lnTo>
                  <a:pt x="1429845" y="980725"/>
                </a:lnTo>
                <a:lnTo>
                  <a:pt x="1392921" y="1006629"/>
                </a:lnTo>
                <a:lnTo>
                  <a:pt x="1356222" y="1032827"/>
                </a:lnTo>
                <a:lnTo>
                  <a:pt x="1319748" y="1059317"/>
                </a:lnTo>
                <a:lnTo>
                  <a:pt x="1283503" y="1086098"/>
                </a:lnTo>
                <a:lnTo>
                  <a:pt x="1247488" y="1113167"/>
                </a:lnTo>
                <a:lnTo>
                  <a:pt x="1211703" y="1140524"/>
                </a:lnTo>
                <a:lnTo>
                  <a:pt x="1176152" y="1168167"/>
                </a:lnTo>
                <a:lnTo>
                  <a:pt x="1140836" y="1196093"/>
                </a:lnTo>
                <a:lnTo>
                  <a:pt x="1105756" y="1224301"/>
                </a:lnTo>
                <a:lnTo>
                  <a:pt x="1070915" y="1252790"/>
                </a:lnTo>
                <a:lnTo>
                  <a:pt x="1036314" y="1281557"/>
                </a:lnTo>
                <a:lnTo>
                  <a:pt x="1001954" y="1310601"/>
                </a:lnTo>
                <a:lnTo>
                  <a:pt x="967838" y="1339920"/>
                </a:lnTo>
                <a:lnTo>
                  <a:pt x="933967" y="1369513"/>
                </a:lnTo>
                <a:lnTo>
                  <a:pt x="900342" y="1399377"/>
                </a:lnTo>
                <a:lnTo>
                  <a:pt x="866967" y="1429511"/>
                </a:lnTo>
                <a:lnTo>
                  <a:pt x="833842" y="1459914"/>
                </a:lnTo>
                <a:lnTo>
                  <a:pt x="800969" y="1490583"/>
                </a:lnTo>
                <a:lnTo>
                  <a:pt x="768350" y="1521517"/>
                </a:lnTo>
                <a:lnTo>
                  <a:pt x="735986" y="1552714"/>
                </a:lnTo>
                <a:lnTo>
                  <a:pt x="703880" y="1584173"/>
                </a:lnTo>
                <a:lnTo>
                  <a:pt x="672032" y="1615891"/>
                </a:lnTo>
                <a:lnTo>
                  <a:pt x="640446" y="1647867"/>
                </a:lnTo>
                <a:lnTo>
                  <a:pt x="609122" y="1680099"/>
                </a:lnTo>
                <a:lnTo>
                  <a:pt x="578062" y="1712586"/>
                </a:lnTo>
                <a:lnTo>
                  <a:pt x="547267" y="1745326"/>
                </a:lnTo>
                <a:lnTo>
                  <a:pt x="516741" y="1778317"/>
                </a:lnTo>
                <a:lnTo>
                  <a:pt x="486484" y="1811557"/>
                </a:lnTo>
                <a:lnTo>
                  <a:pt x="456498" y="1845045"/>
                </a:lnTo>
                <a:lnTo>
                  <a:pt x="426785" y="1878778"/>
                </a:lnTo>
                <a:lnTo>
                  <a:pt x="397346" y="1912756"/>
                </a:lnTo>
                <a:lnTo>
                  <a:pt x="368184" y="1946976"/>
                </a:lnTo>
                <a:lnTo>
                  <a:pt x="339300" y="1981437"/>
                </a:lnTo>
                <a:lnTo>
                  <a:pt x="310695" y="2016138"/>
                </a:lnTo>
                <a:lnTo>
                  <a:pt x="282372" y="2051075"/>
                </a:lnTo>
                <a:lnTo>
                  <a:pt x="254332" y="2086248"/>
                </a:lnTo>
                <a:lnTo>
                  <a:pt x="226577" y="2121655"/>
                </a:lnTo>
                <a:lnTo>
                  <a:pt x="199109" y="2157294"/>
                </a:lnTo>
                <a:lnTo>
                  <a:pt x="171929" y="2193163"/>
                </a:lnTo>
                <a:lnTo>
                  <a:pt x="145039" y="2229262"/>
                </a:lnTo>
                <a:lnTo>
                  <a:pt x="118441" y="2265587"/>
                </a:lnTo>
                <a:lnTo>
                  <a:pt x="92136" y="2302137"/>
                </a:lnTo>
                <a:lnTo>
                  <a:pt x="66127" y="2338911"/>
                </a:lnTo>
                <a:lnTo>
                  <a:pt x="40415" y="2375907"/>
                </a:lnTo>
                <a:lnTo>
                  <a:pt x="15001" y="2413123"/>
                </a:lnTo>
                <a:lnTo>
                  <a:pt x="0" y="2435485"/>
                </a:lnTo>
              </a:path>
            </a:pathLst>
          </a:custGeom>
          <a:ln w="25146">
            <a:solidFill>
              <a:srgbClr val="0099CC"/>
            </a:solidFill>
          </a:ln>
        </p:spPr>
        <p:txBody>
          <a:bodyPr wrap="square" lIns="0" tIns="0" rIns="0" bIns="0" rtlCol="0"/>
          <a:lstStyle/>
          <a:p>
            <a:endParaRPr/>
          </a:p>
        </p:txBody>
      </p:sp>
      <p:sp>
        <p:nvSpPr>
          <p:cNvPr id="6" name="object 6"/>
          <p:cNvSpPr/>
          <p:nvPr/>
        </p:nvSpPr>
        <p:spPr>
          <a:xfrm>
            <a:off x="5276619" y="3699130"/>
            <a:ext cx="1122045" cy="3159125"/>
          </a:xfrm>
          <a:custGeom>
            <a:avLst/>
            <a:gdLst/>
            <a:ahLst/>
            <a:cxnLst/>
            <a:rect l="l" t="t" r="r" b="b"/>
            <a:pathLst>
              <a:path w="1122045" h="3159125">
                <a:moveTo>
                  <a:pt x="1121642" y="0"/>
                </a:moveTo>
                <a:lnTo>
                  <a:pt x="0" y="3158870"/>
                </a:lnTo>
              </a:path>
            </a:pathLst>
          </a:custGeom>
          <a:ln w="25146">
            <a:solidFill>
              <a:srgbClr val="6D6D6D"/>
            </a:solidFill>
            <a:prstDash val="sysDot"/>
          </a:ln>
        </p:spPr>
        <p:txBody>
          <a:bodyPr wrap="square" lIns="0" tIns="0" rIns="0" bIns="0" rtlCol="0"/>
          <a:lstStyle/>
          <a:p>
            <a:endParaRPr/>
          </a:p>
        </p:txBody>
      </p:sp>
      <p:sp>
        <p:nvSpPr>
          <p:cNvPr id="7" name="object 7"/>
          <p:cNvSpPr/>
          <p:nvPr/>
        </p:nvSpPr>
        <p:spPr>
          <a:xfrm>
            <a:off x="4915816" y="3478910"/>
            <a:ext cx="590550" cy="3379470"/>
          </a:xfrm>
          <a:custGeom>
            <a:avLst/>
            <a:gdLst/>
            <a:ahLst/>
            <a:cxnLst/>
            <a:rect l="l" t="t" r="r" b="b"/>
            <a:pathLst>
              <a:path w="590550" h="3379470">
                <a:moveTo>
                  <a:pt x="590268" y="0"/>
                </a:moveTo>
                <a:lnTo>
                  <a:pt x="0" y="3379089"/>
                </a:lnTo>
              </a:path>
            </a:pathLst>
          </a:custGeom>
          <a:ln w="25146">
            <a:solidFill>
              <a:srgbClr val="6D6D6D"/>
            </a:solidFill>
            <a:prstDash val="sysDot"/>
          </a:ln>
        </p:spPr>
        <p:txBody>
          <a:bodyPr wrap="square" lIns="0" tIns="0" rIns="0" bIns="0" rtlCol="0"/>
          <a:lstStyle/>
          <a:p>
            <a:endParaRPr/>
          </a:p>
        </p:txBody>
      </p:sp>
      <p:sp>
        <p:nvSpPr>
          <p:cNvPr id="8" name="object 8"/>
          <p:cNvSpPr/>
          <p:nvPr/>
        </p:nvSpPr>
        <p:spPr>
          <a:xfrm>
            <a:off x="5843788" y="4083177"/>
            <a:ext cx="1772285" cy="2774950"/>
          </a:xfrm>
          <a:custGeom>
            <a:avLst/>
            <a:gdLst/>
            <a:ahLst/>
            <a:cxnLst/>
            <a:rect l="l" t="t" r="r" b="b"/>
            <a:pathLst>
              <a:path w="1772284" h="2774950">
                <a:moveTo>
                  <a:pt x="1772086" y="0"/>
                </a:moveTo>
                <a:lnTo>
                  <a:pt x="0" y="2774823"/>
                </a:lnTo>
              </a:path>
            </a:pathLst>
          </a:custGeom>
          <a:ln w="25146">
            <a:solidFill>
              <a:srgbClr val="6D6D6D"/>
            </a:solidFill>
            <a:prstDash val="sysDot"/>
          </a:ln>
        </p:spPr>
        <p:txBody>
          <a:bodyPr wrap="square" lIns="0" tIns="0" rIns="0" bIns="0" rtlCol="0"/>
          <a:lstStyle/>
          <a:p>
            <a:endParaRPr/>
          </a:p>
        </p:txBody>
      </p:sp>
      <p:sp>
        <p:nvSpPr>
          <p:cNvPr id="9" name="object 9"/>
          <p:cNvSpPr/>
          <p:nvPr/>
        </p:nvSpPr>
        <p:spPr>
          <a:xfrm>
            <a:off x="6167941" y="4097656"/>
            <a:ext cx="2210435" cy="2760345"/>
          </a:xfrm>
          <a:custGeom>
            <a:avLst/>
            <a:gdLst/>
            <a:ahLst/>
            <a:cxnLst/>
            <a:rect l="l" t="t" r="r" b="b"/>
            <a:pathLst>
              <a:path w="2210434" h="2760345">
                <a:moveTo>
                  <a:pt x="0" y="2760345"/>
                </a:moveTo>
                <a:lnTo>
                  <a:pt x="2209932" y="0"/>
                </a:lnTo>
              </a:path>
            </a:pathLst>
          </a:custGeom>
          <a:ln w="25146">
            <a:solidFill>
              <a:srgbClr val="6D6D6D"/>
            </a:solidFill>
            <a:prstDash val="sysDot"/>
          </a:ln>
        </p:spPr>
        <p:txBody>
          <a:bodyPr wrap="square" lIns="0" tIns="0" rIns="0" bIns="0" rtlCol="0"/>
          <a:lstStyle/>
          <a:p>
            <a:endParaRPr/>
          </a:p>
        </p:txBody>
      </p:sp>
      <p:sp>
        <p:nvSpPr>
          <p:cNvPr id="10" name="object 10"/>
          <p:cNvSpPr txBox="1"/>
          <p:nvPr/>
        </p:nvSpPr>
        <p:spPr>
          <a:xfrm>
            <a:off x="7040626" y="3206496"/>
            <a:ext cx="1887220" cy="482600"/>
          </a:xfrm>
          <a:prstGeom prst="rect">
            <a:avLst/>
          </a:prstGeom>
        </p:spPr>
        <p:txBody>
          <a:bodyPr vert="horz" wrap="square" lIns="0" tIns="12700" rIns="0" bIns="0" rtlCol="0">
            <a:spAutoFit/>
          </a:bodyPr>
          <a:lstStyle/>
          <a:p>
            <a:pPr marL="12700" marR="5080" indent="108585">
              <a:spcBef>
                <a:spcPts val="100"/>
              </a:spcBef>
            </a:pPr>
            <a:r>
              <a:rPr sz="1500" b="1" spc="-5" dirty="0">
                <a:latin typeface="Verdana"/>
                <a:cs typeface="Verdana"/>
              </a:rPr>
              <a:t>Grid distance &gt;  ellipsoid</a:t>
            </a:r>
            <a:r>
              <a:rPr sz="1500" b="1" spc="-40" dirty="0">
                <a:latin typeface="Verdana"/>
                <a:cs typeface="Verdana"/>
              </a:rPr>
              <a:t> </a:t>
            </a:r>
            <a:r>
              <a:rPr sz="1500" b="1" spc="-5" dirty="0">
                <a:latin typeface="Verdana"/>
                <a:cs typeface="Verdana"/>
              </a:rPr>
              <a:t>distance</a:t>
            </a:r>
            <a:endParaRPr sz="1500">
              <a:latin typeface="Verdana"/>
              <a:cs typeface="Verdana"/>
            </a:endParaRPr>
          </a:p>
        </p:txBody>
      </p:sp>
      <p:sp>
        <p:nvSpPr>
          <p:cNvPr id="11" name="object 11"/>
          <p:cNvSpPr txBox="1"/>
          <p:nvPr/>
        </p:nvSpPr>
        <p:spPr>
          <a:xfrm>
            <a:off x="4003486" y="1706308"/>
            <a:ext cx="1124585" cy="482600"/>
          </a:xfrm>
          <a:prstGeom prst="rect">
            <a:avLst/>
          </a:prstGeom>
        </p:spPr>
        <p:txBody>
          <a:bodyPr vert="horz" wrap="square" lIns="0" tIns="12700" rIns="0" bIns="0" rtlCol="0">
            <a:spAutoFit/>
          </a:bodyPr>
          <a:lstStyle/>
          <a:p>
            <a:pPr marL="345440" marR="5080" indent="-333375">
              <a:spcBef>
                <a:spcPts val="100"/>
              </a:spcBef>
            </a:pPr>
            <a:r>
              <a:rPr sz="1500" b="1" spc="-5" dirty="0">
                <a:latin typeface="Verdana"/>
                <a:cs typeface="Verdana"/>
              </a:rPr>
              <a:t>P</a:t>
            </a:r>
            <a:r>
              <a:rPr sz="1500" b="1" spc="-10" dirty="0">
                <a:latin typeface="Verdana"/>
                <a:cs typeface="Verdana"/>
              </a:rPr>
              <a:t>r</a:t>
            </a:r>
            <a:r>
              <a:rPr sz="1500" b="1" dirty="0">
                <a:latin typeface="Verdana"/>
                <a:cs typeface="Verdana"/>
              </a:rPr>
              <a:t>oj</a:t>
            </a:r>
            <a:r>
              <a:rPr sz="1500" b="1" spc="-5" dirty="0">
                <a:latin typeface="Verdana"/>
                <a:cs typeface="Verdana"/>
              </a:rPr>
              <a:t>ect</a:t>
            </a:r>
            <a:r>
              <a:rPr sz="1500" b="1" spc="-10" dirty="0">
                <a:latin typeface="Verdana"/>
                <a:cs typeface="Verdana"/>
              </a:rPr>
              <a:t>i</a:t>
            </a:r>
            <a:r>
              <a:rPr sz="1500" b="1" dirty="0">
                <a:latin typeface="Verdana"/>
                <a:cs typeface="Verdana"/>
              </a:rPr>
              <a:t>o</a:t>
            </a:r>
            <a:r>
              <a:rPr sz="1500" b="1" spc="-5" dirty="0">
                <a:latin typeface="Verdana"/>
                <a:cs typeface="Verdana"/>
              </a:rPr>
              <a:t>n  axis</a:t>
            </a:r>
            <a:endParaRPr sz="1500">
              <a:latin typeface="Verdana"/>
              <a:cs typeface="Verdana"/>
            </a:endParaRPr>
          </a:p>
        </p:txBody>
      </p:sp>
      <p:sp>
        <p:nvSpPr>
          <p:cNvPr id="12" name="object 12"/>
          <p:cNvSpPr/>
          <p:nvPr/>
        </p:nvSpPr>
        <p:spPr>
          <a:xfrm>
            <a:off x="8390572" y="4097654"/>
            <a:ext cx="566420" cy="0"/>
          </a:xfrm>
          <a:custGeom>
            <a:avLst/>
            <a:gdLst/>
            <a:ahLst/>
            <a:cxnLst/>
            <a:rect l="l" t="t" r="r" b="b"/>
            <a:pathLst>
              <a:path w="566420">
                <a:moveTo>
                  <a:pt x="0" y="0"/>
                </a:moveTo>
                <a:lnTo>
                  <a:pt x="566356" y="0"/>
                </a:lnTo>
              </a:path>
            </a:pathLst>
          </a:custGeom>
          <a:ln w="63246">
            <a:solidFill>
              <a:srgbClr val="00B050"/>
            </a:solidFill>
          </a:ln>
        </p:spPr>
        <p:txBody>
          <a:bodyPr wrap="square" lIns="0" tIns="0" rIns="0" bIns="0" rtlCol="0"/>
          <a:lstStyle/>
          <a:p>
            <a:endParaRPr/>
          </a:p>
        </p:txBody>
      </p:sp>
      <p:sp>
        <p:nvSpPr>
          <p:cNvPr id="13" name="object 13"/>
          <p:cNvSpPr/>
          <p:nvPr/>
        </p:nvSpPr>
        <p:spPr>
          <a:xfrm>
            <a:off x="6251702" y="4097654"/>
            <a:ext cx="1324610" cy="0"/>
          </a:xfrm>
          <a:custGeom>
            <a:avLst/>
            <a:gdLst/>
            <a:ahLst/>
            <a:cxnLst/>
            <a:rect l="l" t="t" r="r" b="b"/>
            <a:pathLst>
              <a:path w="1324609">
                <a:moveTo>
                  <a:pt x="0" y="0"/>
                </a:moveTo>
                <a:lnTo>
                  <a:pt x="1324482" y="0"/>
                </a:lnTo>
              </a:path>
            </a:pathLst>
          </a:custGeom>
          <a:ln w="63246">
            <a:solidFill>
              <a:srgbClr val="00B050"/>
            </a:solidFill>
          </a:ln>
        </p:spPr>
        <p:txBody>
          <a:bodyPr wrap="square" lIns="0" tIns="0" rIns="0" bIns="0" rtlCol="0"/>
          <a:lstStyle/>
          <a:p>
            <a:endParaRPr/>
          </a:p>
        </p:txBody>
      </p:sp>
      <p:sp>
        <p:nvSpPr>
          <p:cNvPr id="14" name="object 14"/>
          <p:cNvSpPr/>
          <p:nvPr/>
        </p:nvSpPr>
        <p:spPr>
          <a:xfrm>
            <a:off x="177927" y="4097654"/>
            <a:ext cx="5200650" cy="0"/>
          </a:xfrm>
          <a:custGeom>
            <a:avLst/>
            <a:gdLst/>
            <a:ahLst/>
            <a:cxnLst/>
            <a:rect l="l" t="t" r="r" b="b"/>
            <a:pathLst>
              <a:path w="5200650">
                <a:moveTo>
                  <a:pt x="0" y="0"/>
                </a:moveTo>
                <a:lnTo>
                  <a:pt x="5200650" y="0"/>
                </a:lnTo>
              </a:path>
            </a:pathLst>
          </a:custGeom>
          <a:ln w="63246">
            <a:solidFill>
              <a:srgbClr val="00B050"/>
            </a:solidFill>
          </a:ln>
        </p:spPr>
        <p:txBody>
          <a:bodyPr wrap="square" lIns="0" tIns="0" rIns="0" bIns="0" rtlCol="0"/>
          <a:lstStyle/>
          <a:p>
            <a:endParaRPr/>
          </a:p>
        </p:txBody>
      </p:sp>
      <p:sp>
        <p:nvSpPr>
          <p:cNvPr id="15" name="object 15"/>
          <p:cNvSpPr/>
          <p:nvPr/>
        </p:nvSpPr>
        <p:spPr>
          <a:xfrm>
            <a:off x="7576186" y="4097654"/>
            <a:ext cx="814705" cy="0"/>
          </a:xfrm>
          <a:custGeom>
            <a:avLst/>
            <a:gdLst/>
            <a:ahLst/>
            <a:cxnLst/>
            <a:rect l="l" t="t" r="r" b="b"/>
            <a:pathLst>
              <a:path w="814704">
                <a:moveTo>
                  <a:pt x="0" y="0"/>
                </a:moveTo>
                <a:lnTo>
                  <a:pt x="814387" y="0"/>
                </a:lnTo>
              </a:path>
            </a:pathLst>
          </a:custGeom>
          <a:ln w="101346">
            <a:solidFill>
              <a:srgbClr val="FF0000"/>
            </a:solidFill>
          </a:ln>
        </p:spPr>
        <p:txBody>
          <a:bodyPr wrap="square" lIns="0" tIns="0" rIns="0" bIns="0" rtlCol="0"/>
          <a:lstStyle/>
          <a:p>
            <a:endParaRPr/>
          </a:p>
        </p:txBody>
      </p:sp>
      <p:sp>
        <p:nvSpPr>
          <p:cNvPr id="16" name="object 16"/>
          <p:cNvSpPr/>
          <p:nvPr/>
        </p:nvSpPr>
        <p:spPr>
          <a:xfrm>
            <a:off x="5378579" y="4097654"/>
            <a:ext cx="873125" cy="0"/>
          </a:xfrm>
          <a:custGeom>
            <a:avLst/>
            <a:gdLst/>
            <a:ahLst/>
            <a:cxnLst/>
            <a:rect l="l" t="t" r="r" b="b"/>
            <a:pathLst>
              <a:path w="873125">
                <a:moveTo>
                  <a:pt x="0" y="0"/>
                </a:moveTo>
                <a:lnTo>
                  <a:pt x="873125" y="0"/>
                </a:lnTo>
              </a:path>
            </a:pathLst>
          </a:custGeom>
          <a:ln w="101346">
            <a:solidFill>
              <a:srgbClr val="FF0000"/>
            </a:solidFill>
          </a:ln>
        </p:spPr>
        <p:txBody>
          <a:bodyPr wrap="square" lIns="0" tIns="0" rIns="0" bIns="0" rtlCol="0"/>
          <a:lstStyle/>
          <a:p>
            <a:endParaRPr/>
          </a:p>
        </p:txBody>
      </p:sp>
      <p:sp>
        <p:nvSpPr>
          <p:cNvPr id="17" name="object 17"/>
          <p:cNvSpPr/>
          <p:nvPr/>
        </p:nvSpPr>
        <p:spPr>
          <a:xfrm>
            <a:off x="5504874" y="3479084"/>
            <a:ext cx="893444" cy="219710"/>
          </a:xfrm>
          <a:custGeom>
            <a:avLst/>
            <a:gdLst/>
            <a:ahLst/>
            <a:cxnLst/>
            <a:rect l="l" t="t" r="r" b="b"/>
            <a:pathLst>
              <a:path w="893445" h="219710">
                <a:moveTo>
                  <a:pt x="0" y="0"/>
                </a:moveTo>
                <a:lnTo>
                  <a:pt x="50501" y="8240"/>
                </a:lnTo>
                <a:lnTo>
                  <a:pt x="100914" y="16949"/>
                </a:lnTo>
                <a:lnTo>
                  <a:pt x="151237" y="26126"/>
                </a:lnTo>
                <a:lnTo>
                  <a:pt x="201465" y="35771"/>
                </a:lnTo>
                <a:lnTo>
                  <a:pt x="251596" y="45883"/>
                </a:lnTo>
                <a:lnTo>
                  <a:pt x="301626" y="56460"/>
                </a:lnTo>
                <a:lnTo>
                  <a:pt x="351552" y="67503"/>
                </a:lnTo>
                <a:lnTo>
                  <a:pt x="401371" y="79010"/>
                </a:lnTo>
                <a:lnTo>
                  <a:pt x="451080" y="90981"/>
                </a:lnTo>
                <a:lnTo>
                  <a:pt x="500675" y="103414"/>
                </a:lnTo>
                <a:lnTo>
                  <a:pt x="550152" y="116309"/>
                </a:lnTo>
                <a:lnTo>
                  <a:pt x="599510" y="129666"/>
                </a:lnTo>
                <a:lnTo>
                  <a:pt x="648744" y="143482"/>
                </a:lnTo>
                <a:lnTo>
                  <a:pt x="697852" y="157758"/>
                </a:lnTo>
                <a:lnTo>
                  <a:pt x="746829" y="172493"/>
                </a:lnTo>
                <a:lnTo>
                  <a:pt x="795673" y="187686"/>
                </a:lnTo>
                <a:lnTo>
                  <a:pt x="844381" y="203336"/>
                </a:lnTo>
                <a:lnTo>
                  <a:pt x="892949" y="219443"/>
                </a:lnTo>
              </a:path>
            </a:pathLst>
          </a:custGeom>
          <a:ln w="88900">
            <a:solidFill>
              <a:srgbClr val="FF66FF"/>
            </a:solidFill>
          </a:ln>
        </p:spPr>
        <p:txBody>
          <a:bodyPr wrap="square" lIns="0" tIns="0" rIns="0" bIns="0" rtlCol="0"/>
          <a:lstStyle/>
          <a:p>
            <a:endParaRPr/>
          </a:p>
        </p:txBody>
      </p:sp>
      <p:sp>
        <p:nvSpPr>
          <p:cNvPr id="18" name="object 18"/>
          <p:cNvSpPr/>
          <p:nvPr/>
        </p:nvSpPr>
        <p:spPr>
          <a:xfrm>
            <a:off x="7522010" y="4250619"/>
            <a:ext cx="480059" cy="349885"/>
          </a:xfrm>
          <a:custGeom>
            <a:avLst/>
            <a:gdLst/>
            <a:ahLst/>
            <a:cxnLst/>
            <a:rect l="l" t="t" r="r" b="b"/>
            <a:pathLst>
              <a:path w="480059" h="349885">
                <a:moveTo>
                  <a:pt x="0" y="0"/>
                </a:moveTo>
                <a:lnTo>
                  <a:pt x="41379" y="27137"/>
                </a:lnTo>
                <a:lnTo>
                  <a:pt x="82507" y="54644"/>
                </a:lnTo>
                <a:lnTo>
                  <a:pt x="123382" y="82519"/>
                </a:lnTo>
                <a:lnTo>
                  <a:pt x="164002" y="110759"/>
                </a:lnTo>
                <a:lnTo>
                  <a:pt x="204364" y="139362"/>
                </a:lnTo>
                <a:lnTo>
                  <a:pt x="244465" y="168328"/>
                </a:lnTo>
                <a:lnTo>
                  <a:pt x="284303" y="197655"/>
                </a:lnTo>
                <a:lnTo>
                  <a:pt x="323876" y="227340"/>
                </a:lnTo>
                <a:lnTo>
                  <a:pt x="363181" y="257382"/>
                </a:lnTo>
                <a:lnTo>
                  <a:pt x="402215" y="287779"/>
                </a:lnTo>
                <a:lnTo>
                  <a:pt x="440976" y="318529"/>
                </a:lnTo>
                <a:lnTo>
                  <a:pt x="479463" y="349631"/>
                </a:lnTo>
              </a:path>
            </a:pathLst>
          </a:custGeom>
          <a:ln w="88900">
            <a:solidFill>
              <a:srgbClr val="FF66FF"/>
            </a:solidFill>
          </a:ln>
        </p:spPr>
        <p:txBody>
          <a:bodyPr wrap="square" lIns="0" tIns="0" rIns="0" bIns="0" rtlCol="0"/>
          <a:lstStyle/>
          <a:p>
            <a:endParaRPr/>
          </a:p>
        </p:txBody>
      </p:sp>
      <p:sp>
        <p:nvSpPr>
          <p:cNvPr id="19" name="object 19"/>
          <p:cNvSpPr/>
          <p:nvPr/>
        </p:nvSpPr>
        <p:spPr>
          <a:xfrm>
            <a:off x="7933304" y="3778379"/>
            <a:ext cx="127000" cy="275081"/>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flipH="1">
            <a:off x="4521711" y="2228850"/>
            <a:ext cx="45719" cy="4629530"/>
          </a:xfrm>
          <a:custGeom>
            <a:avLst/>
            <a:gdLst/>
            <a:ahLst/>
            <a:cxnLst/>
            <a:rect l="l" t="t" r="r" b="b"/>
            <a:pathLst>
              <a:path h="2101850">
                <a:moveTo>
                  <a:pt x="0" y="0"/>
                </a:moveTo>
                <a:lnTo>
                  <a:pt x="0" y="2101596"/>
                </a:lnTo>
              </a:path>
            </a:pathLst>
          </a:custGeom>
          <a:ln w="32004">
            <a:solidFill>
              <a:srgbClr val="000000"/>
            </a:solidFill>
            <a:prstDash val="lgDashDot"/>
          </a:ln>
        </p:spPr>
        <p:txBody>
          <a:bodyPr wrap="square" lIns="0" tIns="0" rIns="0" bIns="0" rtlCol="0"/>
          <a:lstStyle/>
          <a:p>
            <a:endParaRPr/>
          </a:p>
        </p:txBody>
      </p:sp>
      <p:sp>
        <p:nvSpPr>
          <p:cNvPr id="21" name="object 21"/>
          <p:cNvSpPr txBox="1">
            <a:spLocks noGrp="1"/>
          </p:cNvSpPr>
          <p:nvPr>
            <p:ph type="title"/>
          </p:nvPr>
        </p:nvSpPr>
        <p:spPr>
          <a:xfrm>
            <a:off x="1608996" y="183895"/>
            <a:ext cx="5926455" cy="33020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z="2000" b="1" spc="-5" dirty="0">
                <a:solidFill>
                  <a:srgbClr val="FFFFFF"/>
                </a:solidFill>
                <a:latin typeface="Verdana"/>
                <a:cs typeface="Verdana"/>
              </a:rPr>
              <a:t>Linear distortion </a:t>
            </a:r>
            <a:r>
              <a:rPr sz="2000" b="1" i="1" spc="-5" dirty="0">
                <a:solidFill>
                  <a:srgbClr val="FFFFFF"/>
                </a:solidFill>
                <a:latin typeface="Verdana"/>
                <a:cs typeface="Verdana"/>
              </a:rPr>
              <a:t>with respect to</a:t>
            </a:r>
            <a:r>
              <a:rPr sz="2000" b="1" i="1" spc="85" dirty="0">
                <a:solidFill>
                  <a:srgbClr val="FFFFFF"/>
                </a:solidFill>
                <a:latin typeface="Verdana"/>
                <a:cs typeface="Verdana"/>
              </a:rPr>
              <a:t> </a:t>
            </a:r>
            <a:r>
              <a:rPr sz="2000" b="1" i="1" spc="-5" dirty="0">
                <a:solidFill>
                  <a:srgbClr val="FFFFFF"/>
                </a:solidFill>
                <a:latin typeface="Verdana"/>
                <a:cs typeface="Verdana"/>
              </a:rPr>
              <a:t>ellipsoid</a:t>
            </a:r>
            <a:endParaRPr sz="2000">
              <a:latin typeface="Verdana"/>
              <a:cs typeface="Verdana"/>
            </a:endParaRPr>
          </a:p>
        </p:txBody>
      </p:sp>
      <p:sp>
        <p:nvSpPr>
          <p:cNvPr id="22" name="object 22"/>
          <p:cNvSpPr txBox="1"/>
          <p:nvPr/>
        </p:nvSpPr>
        <p:spPr>
          <a:xfrm>
            <a:off x="7030909" y="5989383"/>
            <a:ext cx="1887220" cy="482600"/>
          </a:xfrm>
          <a:prstGeom prst="rect">
            <a:avLst/>
          </a:prstGeom>
        </p:spPr>
        <p:txBody>
          <a:bodyPr vert="horz" wrap="square" lIns="0" tIns="12700" rIns="0" bIns="0" rtlCol="0">
            <a:spAutoFit/>
          </a:bodyPr>
          <a:lstStyle/>
          <a:p>
            <a:pPr marL="12700" marR="5080" indent="108585">
              <a:spcBef>
                <a:spcPts val="100"/>
              </a:spcBef>
            </a:pPr>
            <a:r>
              <a:rPr sz="1500" b="1" spc="-5" dirty="0">
                <a:latin typeface="Verdana"/>
                <a:cs typeface="Verdana"/>
              </a:rPr>
              <a:t>Grid distance &lt;  ellipsoid</a:t>
            </a:r>
            <a:r>
              <a:rPr sz="1500" b="1" spc="-40" dirty="0">
                <a:latin typeface="Verdana"/>
                <a:cs typeface="Verdana"/>
              </a:rPr>
              <a:t> </a:t>
            </a:r>
            <a:r>
              <a:rPr sz="1500" b="1" spc="-5" dirty="0">
                <a:latin typeface="Verdana"/>
                <a:cs typeface="Verdana"/>
              </a:rPr>
              <a:t>distance</a:t>
            </a:r>
            <a:endParaRPr sz="1500">
              <a:latin typeface="Verdana"/>
              <a:cs typeface="Verdana"/>
            </a:endParaRPr>
          </a:p>
        </p:txBody>
      </p:sp>
      <p:sp>
        <p:nvSpPr>
          <p:cNvPr id="23" name="object 23"/>
          <p:cNvSpPr/>
          <p:nvPr/>
        </p:nvSpPr>
        <p:spPr>
          <a:xfrm>
            <a:off x="5844679" y="4218611"/>
            <a:ext cx="1229360" cy="1882775"/>
          </a:xfrm>
          <a:custGeom>
            <a:avLst/>
            <a:gdLst/>
            <a:ahLst/>
            <a:cxnLst/>
            <a:rect l="l" t="t" r="r" b="b"/>
            <a:pathLst>
              <a:path w="1229359" h="1882775">
                <a:moveTo>
                  <a:pt x="1229347" y="1882343"/>
                </a:moveTo>
                <a:lnTo>
                  <a:pt x="0" y="0"/>
                </a:lnTo>
              </a:path>
            </a:pathLst>
          </a:custGeom>
          <a:ln w="22098">
            <a:solidFill>
              <a:srgbClr val="000000"/>
            </a:solidFill>
          </a:ln>
        </p:spPr>
        <p:txBody>
          <a:bodyPr wrap="square" lIns="0" tIns="0" rIns="0" bIns="0" rtlCol="0"/>
          <a:lstStyle/>
          <a:p>
            <a:endParaRPr/>
          </a:p>
        </p:txBody>
      </p:sp>
      <p:sp>
        <p:nvSpPr>
          <p:cNvPr id="24" name="object 24"/>
          <p:cNvSpPr/>
          <p:nvPr/>
        </p:nvSpPr>
        <p:spPr>
          <a:xfrm>
            <a:off x="5803007" y="4154801"/>
            <a:ext cx="122605" cy="141058"/>
          </a:xfrm>
          <a:prstGeom prst="rect">
            <a:avLst/>
          </a:prstGeom>
          <a:blipFill>
            <a:blip r:embed="rId5" cstate="print"/>
            <a:stretch>
              <a:fillRect/>
            </a:stretch>
          </a:blipFill>
        </p:spPr>
        <p:txBody>
          <a:bodyPr wrap="square" lIns="0" tIns="0" rIns="0" bIns="0" rtlCol="0"/>
          <a:lstStyle/>
          <a:p>
            <a:endParaRPr/>
          </a:p>
        </p:txBody>
      </p:sp>
      <p:sp>
        <p:nvSpPr>
          <p:cNvPr id="25" name="object 25"/>
          <p:cNvSpPr txBox="1"/>
          <p:nvPr/>
        </p:nvSpPr>
        <p:spPr>
          <a:xfrm>
            <a:off x="8088503" y="4405058"/>
            <a:ext cx="925194" cy="482600"/>
          </a:xfrm>
          <a:prstGeom prst="rect">
            <a:avLst/>
          </a:prstGeom>
        </p:spPr>
        <p:txBody>
          <a:bodyPr vert="horz" wrap="square" lIns="0" tIns="12700" rIns="0" bIns="0" rtlCol="0">
            <a:spAutoFit/>
          </a:bodyPr>
          <a:lstStyle/>
          <a:p>
            <a:pPr marL="12700" marR="5080">
              <a:spcBef>
                <a:spcPts val="100"/>
              </a:spcBef>
            </a:pPr>
            <a:r>
              <a:rPr sz="1500" b="1" spc="-5" dirty="0">
                <a:latin typeface="Verdana"/>
                <a:cs typeface="Verdana"/>
              </a:rPr>
              <a:t>E</a:t>
            </a:r>
            <a:r>
              <a:rPr sz="1500" b="1" spc="-10" dirty="0">
                <a:latin typeface="Verdana"/>
                <a:cs typeface="Verdana"/>
              </a:rPr>
              <a:t>lli</a:t>
            </a:r>
            <a:r>
              <a:rPr sz="1500" b="1" spc="-5" dirty="0">
                <a:latin typeface="Verdana"/>
                <a:cs typeface="Verdana"/>
              </a:rPr>
              <a:t>p</a:t>
            </a:r>
            <a:r>
              <a:rPr sz="1500" b="1" spc="-10" dirty="0">
                <a:latin typeface="Verdana"/>
                <a:cs typeface="Verdana"/>
              </a:rPr>
              <a:t>s</a:t>
            </a:r>
            <a:r>
              <a:rPr sz="1500" b="1" dirty="0">
                <a:latin typeface="Verdana"/>
                <a:cs typeface="Verdana"/>
              </a:rPr>
              <a:t>o</a:t>
            </a:r>
            <a:r>
              <a:rPr sz="1500" b="1" spc="-10" dirty="0">
                <a:latin typeface="Verdana"/>
                <a:cs typeface="Verdana"/>
              </a:rPr>
              <a:t>id  </a:t>
            </a:r>
            <a:r>
              <a:rPr sz="1500" b="1" spc="-5" dirty="0">
                <a:latin typeface="Verdana"/>
                <a:cs typeface="Verdana"/>
              </a:rPr>
              <a:t>di</a:t>
            </a:r>
            <a:r>
              <a:rPr sz="1500" b="1" spc="-10" dirty="0">
                <a:latin typeface="Verdana"/>
                <a:cs typeface="Verdana"/>
              </a:rPr>
              <a:t>s</a:t>
            </a:r>
            <a:r>
              <a:rPr sz="1500" b="1" spc="-5" dirty="0">
                <a:latin typeface="Verdana"/>
                <a:cs typeface="Verdana"/>
              </a:rPr>
              <a:t>tance</a:t>
            </a:r>
            <a:endParaRPr sz="1500">
              <a:latin typeface="Verdana"/>
              <a:cs typeface="Verdana"/>
            </a:endParaRPr>
          </a:p>
        </p:txBody>
      </p:sp>
      <p:sp>
        <p:nvSpPr>
          <p:cNvPr id="26" name="object 26"/>
          <p:cNvSpPr txBox="1"/>
          <p:nvPr/>
        </p:nvSpPr>
        <p:spPr>
          <a:xfrm>
            <a:off x="5568378" y="3001645"/>
            <a:ext cx="925194" cy="482600"/>
          </a:xfrm>
          <a:prstGeom prst="rect">
            <a:avLst/>
          </a:prstGeom>
        </p:spPr>
        <p:txBody>
          <a:bodyPr vert="horz" wrap="square" lIns="0" tIns="12700" rIns="0" bIns="0" rtlCol="0">
            <a:spAutoFit/>
          </a:bodyPr>
          <a:lstStyle/>
          <a:p>
            <a:pPr marL="12700" marR="5080">
              <a:spcBef>
                <a:spcPts val="100"/>
              </a:spcBef>
            </a:pPr>
            <a:r>
              <a:rPr sz="1500" b="1" spc="-5" dirty="0">
                <a:latin typeface="Verdana"/>
                <a:cs typeface="Verdana"/>
              </a:rPr>
              <a:t>E</a:t>
            </a:r>
            <a:r>
              <a:rPr sz="1500" b="1" spc="-10" dirty="0">
                <a:latin typeface="Verdana"/>
                <a:cs typeface="Verdana"/>
              </a:rPr>
              <a:t>lli</a:t>
            </a:r>
            <a:r>
              <a:rPr sz="1500" b="1" spc="-5" dirty="0">
                <a:latin typeface="Verdana"/>
                <a:cs typeface="Verdana"/>
              </a:rPr>
              <a:t>p</a:t>
            </a:r>
            <a:r>
              <a:rPr sz="1500" b="1" spc="-10" dirty="0">
                <a:latin typeface="Verdana"/>
                <a:cs typeface="Verdana"/>
              </a:rPr>
              <a:t>s</a:t>
            </a:r>
            <a:r>
              <a:rPr sz="1500" b="1" dirty="0">
                <a:latin typeface="Verdana"/>
                <a:cs typeface="Verdana"/>
              </a:rPr>
              <a:t>o</a:t>
            </a:r>
            <a:r>
              <a:rPr sz="1500" b="1" spc="-10" dirty="0">
                <a:latin typeface="Verdana"/>
                <a:cs typeface="Verdana"/>
              </a:rPr>
              <a:t>id  </a:t>
            </a:r>
            <a:r>
              <a:rPr sz="1500" b="1" spc="-5" dirty="0">
                <a:latin typeface="Verdana"/>
                <a:cs typeface="Verdana"/>
              </a:rPr>
              <a:t>di</a:t>
            </a:r>
            <a:r>
              <a:rPr sz="1500" b="1" spc="-10" dirty="0">
                <a:latin typeface="Verdana"/>
                <a:cs typeface="Verdana"/>
              </a:rPr>
              <a:t>s</a:t>
            </a:r>
            <a:r>
              <a:rPr sz="1500" b="1" spc="-5" dirty="0">
                <a:latin typeface="Verdana"/>
                <a:cs typeface="Verdana"/>
              </a:rPr>
              <a:t>tance</a:t>
            </a:r>
            <a:endParaRPr sz="1500">
              <a:latin typeface="Verdana"/>
              <a:cs typeface="Verdana"/>
            </a:endParaRPr>
          </a:p>
        </p:txBody>
      </p:sp>
      <p:sp>
        <p:nvSpPr>
          <p:cNvPr id="27" name="object 27"/>
          <p:cNvSpPr/>
          <p:nvPr/>
        </p:nvSpPr>
        <p:spPr>
          <a:xfrm>
            <a:off x="741558" y="3789809"/>
            <a:ext cx="126999" cy="274319"/>
          </a:xfrm>
          <a:prstGeom prst="rect">
            <a:avLst/>
          </a:prstGeom>
          <a:blipFill>
            <a:blip r:embed="rId6" cstate="print"/>
            <a:stretch>
              <a:fillRect/>
            </a:stretch>
          </a:blipFill>
        </p:spPr>
        <p:txBody>
          <a:bodyPr wrap="square" lIns="0" tIns="0" rIns="0" bIns="0" rtlCol="0"/>
          <a:lstStyle/>
          <a:p>
            <a:endParaRPr/>
          </a:p>
        </p:txBody>
      </p:sp>
      <p:sp>
        <p:nvSpPr>
          <p:cNvPr id="28" name="object 28"/>
          <p:cNvSpPr txBox="1"/>
          <p:nvPr/>
        </p:nvSpPr>
        <p:spPr>
          <a:xfrm>
            <a:off x="248858" y="3035046"/>
            <a:ext cx="1124585" cy="711200"/>
          </a:xfrm>
          <a:prstGeom prst="rect">
            <a:avLst/>
          </a:prstGeom>
        </p:spPr>
        <p:txBody>
          <a:bodyPr vert="horz" wrap="square" lIns="0" tIns="12700" rIns="0" bIns="0" rtlCol="0">
            <a:spAutoFit/>
          </a:bodyPr>
          <a:lstStyle/>
          <a:p>
            <a:pPr marL="12700" marR="5080" algn="ctr">
              <a:spcBef>
                <a:spcPts val="100"/>
              </a:spcBef>
            </a:pPr>
            <a:r>
              <a:rPr sz="1500" b="1" spc="-5" dirty="0">
                <a:latin typeface="Verdana"/>
                <a:cs typeface="Verdana"/>
              </a:rPr>
              <a:t>P</a:t>
            </a:r>
            <a:r>
              <a:rPr sz="1500" b="1" spc="-10" dirty="0">
                <a:latin typeface="Verdana"/>
                <a:cs typeface="Verdana"/>
              </a:rPr>
              <a:t>r</a:t>
            </a:r>
            <a:r>
              <a:rPr sz="1500" b="1" dirty="0">
                <a:latin typeface="Verdana"/>
                <a:cs typeface="Verdana"/>
              </a:rPr>
              <a:t>oj</a:t>
            </a:r>
            <a:r>
              <a:rPr sz="1500" b="1" spc="-5" dirty="0">
                <a:latin typeface="Verdana"/>
                <a:cs typeface="Verdana"/>
              </a:rPr>
              <a:t>ect</a:t>
            </a:r>
            <a:r>
              <a:rPr sz="1500" b="1" spc="-10" dirty="0">
                <a:latin typeface="Verdana"/>
                <a:cs typeface="Verdana"/>
              </a:rPr>
              <a:t>i</a:t>
            </a:r>
            <a:r>
              <a:rPr sz="1500" b="1" dirty="0">
                <a:latin typeface="Verdana"/>
                <a:cs typeface="Verdana"/>
              </a:rPr>
              <a:t>o</a:t>
            </a:r>
            <a:r>
              <a:rPr sz="1500" b="1" spc="-5" dirty="0">
                <a:latin typeface="Verdana"/>
                <a:cs typeface="Verdana"/>
              </a:rPr>
              <a:t>n  surface  (secant)</a:t>
            </a:r>
            <a:endParaRPr sz="1500">
              <a:latin typeface="Verdana"/>
              <a:cs typeface="Verdana"/>
            </a:endParaRPr>
          </a:p>
        </p:txBody>
      </p:sp>
      <p:sp>
        <p:nvSpPr>
          <p:cNvPr id="29" name="object 29"/>
          <p:cNvSpPr txBox="1"/>
          <p:nvPr/>
        </p:nvSpPr>
        <p:spPr>
          <a:xfrm>
            <a:off x="-44796" y="5570741"/>
            <a:ext cx="4104004" cy="1243930"/>
          </a:xfrm>
          <a:prstGeom prst="rect">
            <a:avLst/>
          </a:prstGeom>
        </p:spPr>
        <p:txBody>
          <a:bodyPr vert="horz" wrap="square" lIns="0" tIns="12700" rIns="0" bIns="0" rtlCol="0">
            <a:spAutoFit/>
          </a:bodyPr>
          <a:lstStyle/>
          <a:p>
            <a:pPr marL="304800" marR="5080" indent="635" algn="ctr">
              <a:spcBef>
                <a:spcPts val="835"/>
              </a:spcBef>
            </a:pPr>
            <a:r>
              <a:rPr sz="2000" b="1" i="1" spc="-5" dirty="0">
                <a:latin typeface="Verdana"/>
                <a:cs typeface="Verdana"/>
              </a:rPr>
              <a:t>This design approach  used for SPCS 27 </a:t>
            </a:r>
            <a:r>
              <a:rPr sz="2000" b="1" i="1" spc="-10" dirty="0">
                <a:latin typeface="Verdana"/>
                <a:cs typeface="Verdana"/>
              </a:rPr>
              <a:t>and </a:t>
            </a:r>
            <a:r>
              <a:rPr sz="2000" b="1" i="1" spc="-5" dirty="0">
                <a:latin typeface="Verdana"/>
                <a:cs typeface="Verdana"/>
              </a:rPr>
              <a:t>83  (minimizes distortion with  respect to</a:t>
            </a:r>
            <a:r>
              <a:rPr sz="2000" b="1" i="1" dirty="0">
                <a:latin typeface="Verdana"/>
                <a:cs typeface="Verdana"/>
              </a:rPr>
              <a:t> </a:t>
            </a:r>
            <a:r>
              <a:rPr sz="2000" b="1" i="1" spc="-5" dirty="0">
                <a:latin typeface="Verdana"/>
                <a:cs typeface="Verdana"/>
              </a:rPr>
              <a:t>ellipsoid)</a:t>
            </a:r>
            <a:endParaRPr sz="2000" dirty="0">
              <a:latin typeface="Verdana"/>
              <a:cs typeface="Verdana"/>
            </a:endParaRPr>
          </a:p>
        </p:txBody>
      </p:sp>
      <p:sp>
        <p:nvSpPr>
          <p:cNvPr id="30" name="object 30"/>
          <p:cNvSpPr/>
          <p:nvPr/>
        </p:nvSpPr>
        <p:spPr>
          <a:xfrm>
            <a:off x="1177812" y="4639132"/>
            <a:ext cx="94615" cy="251460"/>
          </a:xfrm>
          <a:custGeom>
            <a:avLst/>
            <a:gdLst/>
            <a:ahLst/>
            <a:cxnLst/>
            <a:rect l="l" t="t" r="r" b="b"/>
            <a:pathLst>
              <a:path w="94615" h="251460">
                <a:moveTo>
                  <a:pt x="94348" y="251002"/>
                </a:moveTo>
                <a:lnTo>
                  <a:pt x="0" y="0"/>
                </a:lnTo>
              </a:path>
            </a:pathLst>
          </a:custGeom>
          <a:ln w="22098">
            <a:solidFill>
              <a:srgbClr val="000000"/>
            </a:solidFill>
          </a:ln>
        </p:spPr>
        <p:txBody>
          <a:bodyPr wrap="square" lIns="0" tIns="0" rIns="0" bIns="0" rtlCol="0"/>
          <a:lstStyle/>
          <a:p>
            <a:endParaRPr/>
          </a:p>
        </p:txBody>
      </p:sp>
      <p:sp>
        <p:nvSpPr>
          <p:cNvPr id="31" name="object 31"/>
          <p:cNvSpPr/>
          <p:nvPr/>
        </p:nvSpPr>
        <p:spPr>
          <a:xfrm>
            <a:off x="1136241" y="4567816"/>
            <a:ext cx="118884" cy="141211"/>
          </a:xfrm>
          <a:prstGeom prst="rect">
            <a:avLst/>
          </a:prstGeom>
          <a:blipFill>
            <a:blip r:embed="rId7" cstate="print"/>
            <a:stretch>
              <a:fillRect/>
            </a:stretch>
          </a:blipFill>
        </p:spPr>
        <p:txBody>
          <a:bodyPr wrap="square" lIns="0" tIns="0" rIns="0" bIns="0" rtlCol="0"/>
          <a:lstStyle/>
          <a:p>
            <a:endParaRPr/>
          </a:p>
        </p:txBody>
      </p:sp>
      <p:sp>
        <p:nvSpPr>
          <p:cNvPr id="32" name="object 29"/>
          <p:cNvSpPr txBox="1"/>
          <p:nvPr/>
        </p:nvSpPr>
        <p:spPr>
          <a:xfrm>
            <a:off x="1207049" y="4902679"/>
            <a:ext cx="4104004" cy="567975"/>
          </a:xfrm>
          <a:prstGeom prst="rect">
            <a:avLst/>
          </a:prstGeom>
        </p:spPr>
        <p:txBody>
          <a:bodyPr vert="horz" wrap="square" lIns="0" tIns="12700" rIns="0" bIns="0" rtlCol="0">
            <a:noAutofit/>
          </a:bodyPr>
          <a:lstStyle/>
          <a:p>
            <a:pPr marL="67310" marR="3183890" indent="-55244">
              <a:spcBef>
                <a:spcPts val="100"/>
              </a:spcBef>
            </a:pPr>
            <a:r>
              <a:rPr sz="1500" b="1" spc="-5" dirty="0">
                <a:latin typeface="Verdana"/>
                <a:cs typeface="Verdana"/>
              </a:rPr>
              <a:t>E</a:t>
            </a:r>
            <a:r>
              <a:rPr sz="1500" b="1" spc="-10" dirty="0">
                <a:latin typeface="Verdana"/>
                <a:cs typeface="Verdana"/>
              </a:rPr>
              <a:t>lli</a:t>
            </a:r>
            <a:r>
              <a:rPr sz="1500" b="1" spc="-5" dirty="0">
                <a:latin typeface="Verdana"/>
                <a:cs typeface="Verdana"/>
              </a:rPr>
              <a:t>p</a:t>
            </a:r>
            <a:r>
              <a:rPr sz="1500" b="1" spc="-10" dirty="0">
                <a:latin typeface="Verdana"/>
                <a:cs typeface="Verdana"/>
              </a:rPr>
              <a:t>s</a:t>
            </a:r>
            <a:r>
              <a:rPr sz="1500" b="1" dirty="0">
                <a:latin typeface="Verdana"/>
                <a:cs typeface="Verdana"/>
              </a:rPr>
              <a:t>o</a:t>
            </a:r>
            <a:r>
              <a:rPr sz="1500" b="1" spc="-10" dirty="0">
                <a:latin typeface="Verdana"/>
                <a:cs typeface="Verdana"/>
              </a:rPr>
              <a:t>id  </a:t>
            </a:r>
            <a:r>
              <a:rPr sz="1500" b="1" spc="-5" dirty="0">
                <a:latin typeface="Verdana"/>
                <a:cs typeface="Verdana"/>
              </a:rPr>
              <a:t>surface</a:t>
            </a:r>
          </a:p>
          <a:p>
            <a:pPr marL="304800" marR="5080" indent="635" algn="ctr">
              <a:spcBef>
                <a:spcPts val="835"/>
              </a:spcBef>
            </a:pPr>
            <a:endParaRPr sz="2000" dirty="0">
              <a:latin typeface="Verdana"/>
              <a:cs typeface="Verdana"/>
            </a:endParaRPr>
          </a:p>
        </p:txBody>
      </p:sp>
    </p:spTree>
    <p:extLst>
      <p:ext uri="{BB962C8B-B14F-4D97-AF65-F5344CB8AC3E}">
        <p14:creationId xmlns:p14="http://schemas.microsoft.com/office/powerpoint/2010/main" val="667809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387855"/>
            <a:ext cx="9144000" cy="3470275"/>
          </a:xfrm>
          <a:custGeom>
            <a:avLst/>
            <a:gdLst/>
            <a:ahLst/>
            <a:cxnLst/>
            <a:rect l="l" t="t" r="r" b="b"/>
            <a:pathLst>
              <a:path w="9144000" h="3470275">
                <a:moveTo>
                  <a:pt x="4572000" y="0"/>
                </a:moveTo>
                <a:lnTo>
                  <a:pt x="4523440" y="209"/>
                </a:lnTo>
                <a:lnTo>
                  <a:pt x="4474980" y="837"/>
                </a:lnTo>
                <a:lnTo>
                  <a:pt x="4426623" y="1880"/>
                </a:lnTo>
                <a:lnTo>
                  <a:pt x="4378369" y="3338"/>
                </a:lnTo>
                <a:lnTo>
                  <a:pt x="4330220" y="5209"/>
                </a:lnTo>
                <a:lnTo>
                  <a:pt x="4282178" y="7491"/>
                </a:lnTo>
                <a:lnTo>
                  <a:pt x="4234245" y="10183"/>
                </a:lnTo>
                <a:lnTo>
                  <a:pt x="4186423" y="13282"/>
                </a:lnTo>
                <a:lnTo>
                  <a:pt x="4138713" y="16786"/>
                </a:lnTo>
                <a:lnTo>
                  <a:pt x="4091117" y="20695"/>
                </a:lnTo>
                <a:lnTo>
                  <a:pt x="4043636" y="25007"/>
                </a:lnTo>
                <a:lnTo>
                  <a:pt x="3996273" y="29719"/>
                </a:lnTo>
                <a:lnTo>
                  <a:pt x="3949029" y="34830"/>
                </a:lnTo>
                <a:lnTo>
                  <a:pt x="3901906" y="40339"/>
                </a:lnTo>
                <a:lnTo>
                  <a:pt x="3854905" y="46243"/>
                </a:lnTo>
                <a:lnTo>
                  <a:pt x="3808029" y="52541"/>
                </a:lnTo>
                <a:lnTo>
                  <a:pt x="3761278" y="59231"/>
                </a:lnTo>
                <a:lnTo>
                  <a:pt x="3714656" y="66311"/>
                </a:lnTo>
                <a:lnTo>
                  <a:pt x="3668163" y="73780"/>
                </a:lnTo>
                <a:lnTo>
                  <a:pt x="3621801" y="81636"/>
                </a:lnTo>
                <a:lnTo>
                  <a:pt x="3575572" y="89878"/>
                </a:lnTo>
                <a:lnTo>
                  <a:pt x="3529478" y="98503"/>
                </a:lnTo>
                <a:lnTo>
                  <a:pt x="3483520" y="107509"/>
                </a:lnTo>
                <a:lnTo>
                  <a:pt x="3437701" y="116896"/>
                </a:lnTo>
                <a:lnTo>
                  <a:pt x="3392021" y="126661"/>
                </a:lnTo>
                <a:lnTo>
                  <a:pt x="3346483" y="136803"/>
                </a:lnTo>
                <a:lnTo>
                  <a:pt x="3301088" y="147320"/>
                </a:lnTo>
                <a:lnTo>
                  <a:pt x="3255838" y="158210"/>
                </a:lnTo>
                <a:lnTo>
                  <a:pt x="3210735" y="169471"/>
                </a:lnTo>
                <a:lnTo>
                  <a:pt x="3165781" y="181102"/>
                </a:lnTo>
                <a:lnTo>
                  <a:pt x="3120976" y="193102"/>
                </a:lnTo>
                <a:lnTo>
                  <a:pt x="3076324" y="205467"/>
                </a:lnTo>
                <a:lnTo>
                  <a:pt x="3031825" y="218198"/>
                </a:lnTo>
                <a:lnTo>
                  <a:pt x="2987482" y="231291"/>
                </a:lnTo>
                <a:lnTo>
                  <a:pt x="2943296" y="244745"/>
                </a:lnTo>
                <a:lnTo>
                  <a:pt x="2899269" y="258559"/>
                </a:lnTo>
                <a:lnTo>
                  <a:pt x="2855402" y="272730"/>
                </a:lnTo>
                <a:lnTo>
                  <a:pt x="2811698" y="287258"/>
                </a:lnTo>
                <a:lnTo>
                  <a:pt x="2768158" y="302139"/>
                </a:lnTo>
                <a:lnTo>
                  <a:pt x="2724783" y="317374"/>
                </a:lnTo>
                <a:lnTo>
                  <a:pt x="2681576" y="332959"/>
                </a:lnTo>
                <a:lnTo>
                  <a:pt x="2638538" y="348893"/>
                </a:lnTo>
                <a:lnTo>
                  <a:pt x="2595672" y="365175"/>
                </a:lnTo>
                <a:lnTo>
                  <a:pt x="2552978" y="381802"/>
                </a:lnTo>
                <a:lnTo>
                  <a:pt x="2510458" y="398774"/>
                </a:lnTo>
                <a:lnTo>
                  <a:pt x="2468114" y="416088"/>
                </a:lnTo>
                <a:lnTo>
                  <a:pt x="2425949" y="433742"/>
                </a:lnTo>
                <a:lnTo>
                  <a:pt x="2383963" y="451735"/>
                </a:lnTo>
                <a:lnTo>
                  <a:pt x="2342158" y="470065"/>
                </a:lnTo>
                <a:lnTo>
                  <a:pt x="2300536" y="488730"/>
                </a:lnTo>
                <a:lnTo>
                  <a:pt x="2259099" y="507730"/>
                </a:lnTo>
                <a:lnTo>
                  <a:pt x="2217849" y="527061"/>
                </a:lnTo>
                <a:lnTo>
                  <a:pt x="2176787" y="546722"/>
                </a:lnTo>
                <a:lnTo>
                  <a:pt x="2135915" y="566712"/>
                </a:lnTo>
                <a:lnTo>
                  <a:pt x="2095234" y="587028"/>
                </a:lnTo>
                <a:lnTo>
                  <a:pt x="2054747" y="607670"/>
                </a:lnTo>
                <a:lnTo>
                  <a:pt x="2014455" y="628635"/>
                </a:lnTo>
                <a:lnTo>
                  <a:pt x="1974360" y="649921"/>
                </a:lnTo>
                <a:lnTo>
                  <a:pt x="1934464" y="671528"/>
                </a:lnTo>
                <a:lnTo>
                  <a:pt x="1894767" y="693452"/>
                </a:lnTo>
                <a:lnTo>
                  <a:pt x="1855273" y="715694"/>
                </a:lnTo>
                <a:lnTo>
                  <a:pt x="1815983" y="738249"/>
                </a:lnTo>
                <a:lnTo>
                  <a:pt x="1776898" y="761118"/>
                </a:lnTo>
                <a:lnTo>
                  <a:pt x="1738021" y="784298"/>
                </a:lnTo>
                <a:lnTo>
                  <a:pt x="1699352" y="807788"/>
                </a:lnTo>
                <a:lnTo>
                  <a:pt x="1660895" y="831586"/>
                </a:lnTo>
                <a:lnTo>
                  <a:pt x="1622649" y="855689"/>
                </a:lnTo>
                <a:lnTo>
                  <a:pt x="1584618" y="880097"/>
                </a:lnTo>
                <a:lnTo>
                  <a:pt x="1546803" y="904808"/>
                </a:lnTo>
                <a:lnTo>
                  <a:pt x="1509205" y="929820"/>
                </a:lnTo>
                <a:lnTo>
                  <a:pt x="1471826" y="955131"/>
                </a:lnTo>
                <a:lnTo>
                  <a:pt x="1434669" y="980739"/>
                </a:lnTo>
                <a:lnTo>
                  <a:pt x="1397735" y="1006644"/>
                </a:lnTo>
                <a:lnTo>
                  <a:pt x="1361025" y="1032842"/>
                </a:lnTo>
                <a:lnTo>
                  <a:pt x="1324541" y="1059333"/>
                </a:lnTo>
                <a:lnTo>
                  <a:pt x="1288285" y="1086115"/>
                </a:lnTo>
                <a:lnTo>
                  <a:pt x="1252259" y="1113185"/>
                </a:lnTo>
                <a:lnTo>
                  <a:pt x="1216464" y="1140543"/>
                </a:lnTo>
                <a:lnTo>
                  <a:pt x="1180903" y="1168186"/>
                </a:lnTo>
                <a:lnTo>
                  <a:pt x="1145576" y="1196113"/>
                </a:lnTo>
                <a:lnTo>
                  <a:pt x="1110486" y="1224322"/>
                </a:lnTo>
                <a:lnTo>
                  <a:pt x="1075634" y="1252811"/>
                </a:lnTo>
                <a:lnTo>
                  <a:pt x="1041023" y="1281579"/>
                </a:lnTo>
                <a:lnTo>
                  <a:pt x="1006653" y="1310624"/>
                </a:lnTo>
                <a:lnTo>
                  <a:pt x="972527" y="1339944"/>
                </a:lnTo>
                <a:lnTo>
                  <a:pt x="938646" y="1369537"/>
                </a:lnTo>
                <a:lnTo>
                  <a:pt x="905012" y="1399403"/>
                </a:lnTo>
                <a:lnTo>
                  <a:pt x="871627" y="1429538"/>
                </a:lnTo>
                <a:lnTo>
                  <a:pt x="838492" y="1459941"/>
                </a:lnTo>
                <a:lnTo>
                  <a:pt x="805609" y="1490611"/>
                </a:lnTo>
                <a:lnTo>
                  <a:pt x="772980" y="1521546"/>
                </a:lnTo>
                <a:lnTo>
                  <a:pt x="740607" y="1552744"/>
                </a:lnTo>
                <a:lnTo>
                  <a:pt x="708491" y="1584204"/>
                </a:lnTo>
                <a:lnTo>
                  <a:pt x="676635" y="1615923"/>
                </a:lnTo>
                <a:lnTo>
                  <a:pt x="645039" y="1647900"/>
                </a:lnTo>
                <a:lnTo>
                  <a:pt x="613705" y="1680134"/>
                </a:lnTo>
                <a:lnTo>
                  <a:pt x="582636" y="1712622"/>
                </a:lnTo>
                <a:lnTo>
                  <a:pt x="551833" y="1745363"/>
                </a:lnTo>
                <a:lnTo>
                  <a:pt x="521298" y="1778354"/>
                </a:lnTo>
                <a:lnTo>
                  <a:pt x="491032" y="1811596"/>
                </a:lnTo>
                <a:lnTo>
                  <a:pt x="461037" y="1845085"/>
                </a:lnTo>
                <a:lnTo>
                  <a:pt x="431315" y="1878819"/>
                </a:lnTo>
                <a:lnTo>
                  <a:pt x="401868" y="1912799"/>
                </a:lnTo>
                <a:lnTo>
                  <a:pt x="372697" y="1947020"/>
                </a:lnTo>
                <a:lnTo>
                  <a:pt x="343804" y="1981482"/>
                </a:lnTo>
                <a:lnTo>
                  <a:pt x="315191" y="2016184"/>
                </a:lnTo>
                <a:lnTo>
                  <a:pt x="286860" y="2051123"/>
                </a:lnTo>
                <a:lnTo>
                  <a:pt x="258812" y="2086297"/>
                </a:lnTo>
                <a:lnTo>
                  <a:pt x="231049" y="2121705"/>
                </a:lnTo>
                <a:lnTo>
                  <a:pt x="203572" y="2157346"/>
                </a:lnTo>
                <a:lnTo>
                  <a:pt x="176384" y="2193217"/>
                </a:lnTo>
                <a:lnTo>
                  <a:pt x="149487" y="2229316"/>
                </a:lnTo>
                <a:lnTo>
                  <a:pt x="122881" y="2265643"/>
                </a:lnTo>
                <a:lnTo>
                  <a:pt x="96569" y="2302195"/>
                </a:lnTo>
                <a:lnTo>
                  <a:pt x="70552" y="2338970"/>
                </a:lnTo>
                <a:lnTo>
                  <a:pt x="44832" y="2375968"/>
                </a:lnTo>
                <a:lnTo>
                  <a:pt x="19411" y="2413185"/>
                </a:lnTo>
                <a:lnTo>
                  <a:pt x="0" y="3470146"/>
                </a:lnTo>
                <a:lnTo>
                  <a:pt x="9144000" y="3470146"/>
                </a:lnTo>
                <a:lnTo>
                  <a:pt x="9144000" y="2442078"/>
                </a:lnTo>
                <a:lnTo>
                  <a:pt x="9124571" y="2413123"/>
                </a:lnTo>
                <a:lnTo>
                  <a:pt x="9099152" y="2375907"/>
                </a:lnTo>
                <a:lnTo>
                  <a:pt x="9073434" y="2338911"/>
                </a:lnTo>
                <a:lnTo>
                  <a:pt x="9047419" y="2302137"/>
                </a:lnTo>
                <a:lnTo>
                  <a:pt x="9021109" y="2265587"/>
                </a:lnTo>
                <a:lnTo>
                  <a:pt x="8994505" y="2229262"/>
                </a:lnTo>
                <a:lnTo>
                  <a:pt x="8967609" y="2193163"/>
                </a:lnTo>
                <a:lnTo>
                  <a:pt x="8940424" y="2157294"/>
                </a:lnTo>
                <a:lnTo>
                  <a:pt x="8912949" y="2121655"/>
                </a:lnTo>
                <a:lnTo>
                  <a:pt x="8885188" y="2086248"/>
                </a:lnTo>
                <a:lnTo>
                  <a:pt x="8857142" y="2051075"/>
                </a:lnTo>
                <a:lnTo>
                  <a:pt x="8828813" y="2016138"/>
                </a:lnTo>
                <a:lnTo>
                  <a:pt x="8800202" y="1981437"/>
                </a:lnTo>
                <a:lnTo>
                  <a:pt x="8771311" y="1946976"/>
                </a:lnTo>
                <a:lnTo>
                  <a:pt x="8742143" y="1912756"/>
                </a:lnTo>
                <a:lnTo>
                  <a:pt x="8712698" y="1878778"/>
                </a:lnTo>
                <a:lnTo>
                  <a:pt x="8682978" y="1845045"/>
                </a:lnTo>
                <a:lnTo>
                  <a:pt x="8652985" y="1811557"/>
                </a:lnTo>
                <a:lnTo>
                  <a:pt x="8622721" y="1778317"/>
                </a:lnTo>
                <a:lnTo>
                  <a:pt x="8592188" y="1745326"/>
                </a:lnTo>
                <a:lnTo>
                  <a:pt x="8561387" y="1712586"/>
                </a:lnTo>
                <a:lnTo>
                  <a:pt x="8530320" y="1680099"/>
                </a:lnTo>
                <a:lnTo>
                  <a:pt x="8498989" y="1647867"/>
                </a:lnTo>
                <a:lnTo>
                  <a:pt x="8467395" y="1615891"/>
                </a:lnTo>
                <a:lnTo>
                  <a:pt x="8435540" y="1584173"/>
                </a:lnTo>
                <a:lnTo>
                  <a:pt x="8403426" y="1552714"/>
                </a:lnTo>
                <a:lnTo>
                  <a:pt x="8371055" y="1521517"/>
                </a:lnTo>
                <a:lnTo>
                  <a:pt x="8338428" y="1490583"/>
                </a:lnTo>
                <a:lnTo>
                  <a:pt x="8305548" y="1459914"/>
                </a:lnTo>
                <a:lnTo>
                  <a:pt x="8272415" y="1429511"/>
                </a:lnTo>
                <a:lnTo>
                  <a:pt x="8239031" y="1399377"/>
                </a:lnTo>
                <a:lnTo>
                  <a:pt x="8205399" y="1369513"/>
                </a:lnTo>
                <a:lnTo>
                  <a:pt x="8171520" y="1339920"/>
                </a:lnTo>
                <a:lnTo>
                  <a:pt x="8137396" y="1310601"/>
                </a:lnTo>
                <a:lnTo>
                  <a:pt x="8103028" y="1281557"/>
                </a:lnTo>
                <a:lnTo>
                  <a:pt x="8068418" y="1252790"/>
                </a:lnTo>
                <a:lnTo>
                  <a:pt x="8033568" y="1224301"/>
                </a:lnTo>
                <a:lnTo>
                  <a:pt x="7998480" y="1196093"/>
                </a:lnTo>
                <a:lnTo>
                  <a:pt x="7963155" y="1168167"/>
                </a:lnTo>
                <a:lnTo>
                  <a:pt x="7927595" y="1140524"/>
                </a:lnTo>
                <a:lnTo>
                  <a:pt x="7891802" y="1113167"/>
                </a:lnTo>
                <a:lnTo>
                  <a:pt x="7855777" y="1086098"/>
                </a:lnTo>
                <a:lnTo>
                  <a:pt x="7819523" y="1059317"/>
                </a:lnTo>
                <a:lnTo>
                  <a:pt x="7783041" y="1032827"/>
                </a:lnTo>
                <a:lnTo>
                  <a:pt x="7746332" y="1006629"/>
                </a:lnTo>
                <a:lnTo>
                  <a:pt x="7709399" y="980725"/>
                </a:lnTo>
                <a:lnTo>
                  <a:pt x="7672243" y="955117"/>
                </a:lnTo>
                <a:lnTo>
                  <a:pt x="7634866" y="929807"/>
                </a:lnTo>
                <a:lnTo>
                  <a:pt x="7597270" y="904795"/>
                </a:lnTo>
                <a:lnTo>
                  <a:pt x="7559456" y="880085"/>
                </a:lnTo>
                <a:lnTo>
                  <a:pt x="7521426" y="855678"/>
                </a:lnTo>
                <a:lnTo>
                  <a:pt x="7483181" y="831574"/>
                </a:lnTo>
                <a:lnTo>
                  <a:pt x="7444725" y="807777"/>
                </a:lnTo>
                <a:lnTo>
                  <a:pt x="7406057" y="784288"/>
                </a:lnTo>
                <a:lnTo>
                  <a:pt x="7367181" y="761108"/>
                </a:lnTo>
                <a:lnTo>
                  <a:pt x="7328097" y="738240"/>
                </a:lnTo>
                <a:lnTo>
                  <a:pt x="7288807" y="715685"/>
                </a:lnTo>
                <a:lnTo>
                  <a:pt x="7249314" y="693444"/>
                </a:lnTo>
                <a:lnTo>
                  <a:pt x="7209619" y="671520"/>
                </a:lnTo>
                <a:lnTo>
                  <a:pt x="7169723" y="649914"/>
                </a:lnTo>
                <a:lnTo>
                  <a:pt x="7129629" y="628628"/>
                </a:lnTo>
                <a:lnTo>
                  <a:pt x="7089338" y="607663"/>
                </a:lnTo>
                <a:lnTo>
                  <a:pt x="7048851" y="587022"/>
                </a:lnTo>
                <a:lnTo>
                  <a:pt x="7008171" y="566706"/>
                </a:lnTo>
                <a:lnTo>
                  <a:pt x="6967299" y="546716"/>
                </a:lnTo>
                <a:lnTo>
                  <a:pt x="6926238" y="527055"/>
                </a:lnTo>
                <a:lnTo>
                  <a:pt x="6884987" y="507724"/>
                </a:lnTo>
                <a:lnTo>
                  <a:pt x="6843551" y="488726"/>
                </a:lnTo>
                <a:lnTo>
                  <a:pt x="6801929" y="470060"/>
                </a:lnTo>
                <a:lnTo>
                  <a:pt x="6760125" y="451731"/>
                </a:lnTo>
                <a:lnTo>
                  <a:pt x="6718139" y="433738"/>
                </a:lnTo>
                <a:lnTo>
                  <a:pt x="6675973" y="416084"/>
                </a:lnTo>
                <a:lnTo>
                  <a:pt x="6633629" y="398770"/>
                </a:lnTo>
                <a:lnTo>
                  <a:pt x="6591110" y="381799"/>
                </a:lnTo>
                <a:lnTo>
                  <a:pt x="6548415" y="365172"/>
                </a:lnTo>
                <a:lnTo>
                  <a:pt x="6505548" y="348890"/>
                </a:lnTo>
                <a:lnTo>
                  <a:pt x="6462510" y="332956"/>
                </a:lnTo>
                <a:lnTo>
                  <a:pt x="6419303" y="317371"/>
                </a:lnTo>
                <a:lnTo>
                  <a:pt x="6375928" y="302137"/>
                </a:lnTo>
                <a:lnTo>
                  <a:pt x="6332387" y="287255"/>
                </a:lnTo>
                <a:lnTo>
                  <a:pt x="6288682" y="272728"/>
                </a:lnTo>
                <a:lnTo>
                  <a:pt x="6244814" y="258557"/>
                </a:lnTo>
                <a:lnTo>
                  <a:pt x="6200786" y="244743"/>
                </a:lnTo>
                <a:lnTo>
                  <a:pt x="6156599" y="231289"/>
                </a:lnTo>
                <a:lnTo>
                  <a:pt x="6112255" y="218196"/>
                </a:lnTo>
                <a:lnTo>
                  <a:pt x="6067755" y="205466"/>
                </a:lnTo>
                <a:lnTo>
                  <a:pt x="6023102" y="193101"/>
                </a:lnTo>
                <a:lnTo>
                  <a:pt x="5978297" y="181101"/>
                </a:lnTo>
                <a:lnTo>
                  <a:pt x="5933341" y="169470"/>
                </a:lnTo>
                <a:lnTo>
                  <a:pt x="5888236" y="158209"/>
                </a:lnTo>
                <a:lnTo>
                  <a:pt x="5842985" y="147319"/>
                </a:lnTo>
                <a:lnTo>
                  <a:pt x="5797589" y="136802"/>
                </a:lnTo>
                <a:lnTo>
                  <a:pt x="5752049" y="126661"/>
                </a:lnTo>
                <a:lnTo>
                  <a:pt x="5706367" y="116896"/>
                </a:lnTo>
                <a:lnTo>
                  <a:pt x="5660546" y="107509"/>
                </a:lnTo>
                <a:lnTo>
                  <a:pt x="5614586" y="98502"/>
                </a:lnTo>
                <a:lnTo>
                  <a:pt x="5568490" y="89877"/>
                </a:lnTo>
                <a:lnTo>
                  <a:pt x="5522259" y="81636"/>
                </a:lnTo>
                <a:lnTo>
                  <a:pt x="5475895" y="73780"/>
                </a:lnTo>
                <a:lnTo>
                  <a:pt x="5429400" y="66311"/>
                </a:lnTo>
                <a:lnTo>
                  <a:pt x="5382775" y="59230"/>
                </a:lnTo>
                <a:lnTo>
                  <a:pt x="5336023" y="52540"/>
                </a:lnTo>
                <a:lnTo>
                  <a:pt x="5289144" y="46243"/>
                </a:lnTo>
                <a:lnTo>
                  <a:pt x="5242141" y="40339"/>
                </a:lnTo>
                <a:lnTo>
                  <a:pt x="5195015" y="34830"/>
                </a:lnTo>
                <a:lnTo>
                  <a:pt x="5147768" y="29719"/>
                </a:lnTo>
                <a:lnTo>
                  <a:pt x="5100402" y="25007"/>
                </a:lnTo>
                <a:lnTo>
                  <a:pt x="5052918" y="20695"/>
                </a:lnTo>
                <a:lnTo>
                  <a:pt x="5005319" y="16786"/>
                </a:lnTo>
                <a:lnTo>
                  <a:pt x="4957605" y="13282"/>
                </a:lnTo>
                <a:lnTo>
                  <a:pt x="4909780" y="10183"/>
                </a:lnTo>
                <a:lnTo>
                  <a:pt x="4861843" y="7491"/>
                </a:lnTo>
                <a:lnTo>
                  <a:pt x="4813798" y="5209"/>
                </a:lnTo>
                <a:lnTo>
                  <a:pt x="4765646" y="3338"/>
                </a:lnTo>
                <a:lnTo>
                  <a:pt x="4717388" y="1880"/>
                </a:lnTo>
                <a:lnTo>
                  <a:pt x="4669026" y="837"/>
                </a:lnTo>
                <a:lnTo>
                  <a:pt x="4620563" y="209"/>
                </a:lnTo>
                <a:lnTo>
                  <a:pt x="4572000" y="0"/>
                </a:lnTo>
                <a:close/>
              </a:path>
            </a:pathLst>
          </a:custGeom>
          <a:solidFill>
            <a:srgbClr val="FFFFFF"/>
          </a:solidFill>
        </p:spPr>
        <p:txBody>
          <a:bodyPr wrap="square" lIns="0" tIns="0" rIns="0" bIns="0" rtlCol="0"/>
          <a:lstStyle/>
          <a:p>
            <a:endParaRPr/>
          </a:p>
        </p:txBody>
      </p:sp>
      <p:sp>
        <p:nvSpPr>
          <p:cNvPr id="4" name="object 4"/>
          <p:cNvSpPr/>
          <p:nvPr/>
        </p:nvSpPr>
        <p:spPr>
          <a:xfrm>
            <a:off x="0" y="3391282"/>
            <a:ext cx="9144000" cy="346671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3391280"/>
            <a:ext cx="9144000" cy="2446020"/>
          </a:xfrm>
          <a:custGeom>
            <a:avLst/>
            <a:gdLst/>
            <a:ahLst/>
            <a:cxnLst/>
            <a:rect l="l" t="t" r="r" b="b"/>
            <a:pathLst>
              <a:path w="9144000" h="2446020">
                <a:moveTo>
                  <a:pt x="9144000" y="2445675"/>
                </a:moveTo>
                <a:lnTo>
                  <a:pt x="9122205" y="2413185"/>
                </a:lnTo>
                <a:lnTo>
                  <a:pt x="9096793" y="2375968"/>
                </a:lnTo>
                <a:lnTo>
                  <a:pt x="9071082" y="2338970"/>
                </a:lnTo>
                <a:lnTo>
                  <a:pt x="9045074" y="2302195"/>
                </a:lnTo>
                <a:lnTo>
                  <a:pt x="9018771" y="2265643"/>
                </a:lnTo>
                <a:lnTo>
                  <a:pt x="8992174" y="2229316"/>
                </a:lnTo>
                <a:lnTo>
                  <a:pt x="8965286" y="2193217"/>
                </a:lnTo>
                <a:lnTo>
                  <a:pt x="8938107" y="2157346"/>
                </a:lnTo>
                <a:lnTo>
                  <a:pt x="8910640" y="2121705"/>
                </a:lnTo>
                <a:lnTo>
                  <a:pt x="8882886" y="2086297"/>
                </a:lnTo>
                <a:lnTo>
                  <a:pt x="8854848" y="2051123"/>
                </a:lnTo>
                <a:lnTo>
                  <a:pt x="8826526" y="2016184"/>
                </a:lnTo>
                <a:lnTo>
                  <a:pt x="8797922" y="1981482"/>
                </a:lnTo>
                <a:lnTo>
                  <a:pt x="8769039" y="1947020"/>
                </a:lnTo>
                <a:lnTo>
                  <a:pt x="8739878" y="1912799"/>
                </a:lnTo>
                <a:lnTo>
                  <a:pt x="8710441" y="1878819"/>
                </a:lnTo>
                <a:lnTo>
                  <a:pt x="8680729" y="1845085"/>
                </a:lnTo>
                <a:lnTo>
                  <a:pt x="8650744" y="1811596"/>
                </a:lnTo>
                <a:lnTo>
                  <a:pt x="8620488" y="1778354"/>
                </a:lnTo>
                <a:lnTo>
                  <a:pt x="8589963" y="1745363"/>
                </a:lnTo>
                <a:lnTo>
                  <a:pt x="8559170" y="1712622"/>
                </a:lnTo>
                <a:lnTo>
                  <a:pt x="8528111" y="1680134"/>
                </a:lnTo>
                <a:lnTo>
                  <a:pt x="8496788" y="1647900"/>
                </a:lnTo>
                <a:lnTo>
                  <a:pt x="8465202" y="1615923"/>
                </a:lnTo>
                <a:lnTo>
                  <a:pt x="8433356" y="1584204"/>
                </a:lnTo>
                <a:lnTo>
                  <a:pt x="8401251" y="1552744"/>
                </a:lnTo>
                <a:lnTo>
                  <a:pt x="8368888" y="1521546"/>
                </a:lnTo>
                <a:lnTo>
                  <a:pt x="8336270" y="1490611"/>
                </a:lnTo>
                <a:lnTo>
                  <a:pt x="8303398" y="1459941"/>
                </a:lnTo>
                <a:lnTo>
                  <a:pt x="8270273" y="1429538"/>
                </a:lnTo>
                <a:lnTo>
                  <a:pt x="8236899" y="1399403"/>
                </a:lnTo>
                <a:lnTo>
                  <a:pt x="8203276" y="1369537"/>
                </a:lnTo>
                <a:lnTo>
                  <a:pt x="8169405" y="1339944"/>
                </a:lnTo>
                <a:lnTo>
                  <a:pt x="8135290" y="1310624"/>
                </a:lnTo>
                <a:lnTo>
                  <a:pt x="8100931" y="1281579"/>
                </a:lnTo>
                <a:lnTo>
                  <a:pt x="8066330" y="1252811"/>
                </a:lnTo>
                <a:lnTo>
                  <a:pt x="8031490" y="1224322"/>
                </a:lnTo>
                <a:lnTo>
                  <a:pt x="7996411" y="1196113"/>
                </a:lnTo>
                <a:lnTo>
                  <a:pt x="7961095" y="1168186"/>
                </a:lnTo>
                <a:lnTo>
                  <a:pt x="7925544" y="1140543"/>
                </a:lnTo>
                <a:lnTo>
                  <a:pt x="7889761" y="1113185"/>
                </a:lnTo>
                <a:lnTo>
                  <a:pt x="7853746" y="1086115"/>
                </a:lnTo>
                <a:lnTo>
                  <a:pt x="7817501" y="1059333"/>
                </a:lnTo>
                <a:lnTo>
                  <a:pt x="7781028" y="1032842"/>
                </a:lnTo>
                <a:lnTo>
                  <a:pt x="7744330" y="1006644"/>
                </a:lnTo>
                <a:lnTo>
                  <a:pt x="7707406" y="980739"/>
                </a:lnTo>
                <a:lnTo>
                  <a:pt x="7670260" y="955131"/>
                </a:lnTo>
                <a:lnTo>
                  <a:pt x="7632893" y="929820"/>
                </a:lnTo>
                <a:lnTo>
                  <a:pt x="7595306" y="904808"/>
                </a:lnTo>
                <a:lnTo>
                  <a:pt x="7557502" y="880097"/>
                </a:lnTo>
                <a:lnTo>
                  <a:pt x="7519482" y="855689"/>
                </a:lnTo>
                <a:lnTo>
                  <a:pt x="7481248" y="831586"/>
                </a:lnTo>
                <a:lnTo>
                  <a:pt x="7442802" y="807788"/>
                </a:lnTo>
                <a:lnTo>
                  <a:pt x="7404144" y="784298"/>
                </a:lnTo>
                <a:lnTo>
                  <a:pt x="7365278" y="761118"/>
                </a:lnTo>
                <a:lnTo>
                  <a:pt x="7326205" y="738249"/>
                </a:lnTo>
                <a:lnTo>
                  <a:pt x="7286926" y="715694"/>
                </a:lnTo>
                <a:lnTo>
                  <a:pt x="7247443" y="693452"/>
                </a:lnTo>
                <a:lnTo>
                  <a:pt x="7207758" y="671528"/>
                </a:lnTo>
                <a:lnTo>
                  <a:pt x="7167873" y="649921"/>
                </a:lnTo>
                <a:lnTo>
                  <a:pt x="7127790" y="628635"/>
                </a:lnTo>
                <a:lnTo>
                  <a:pt x="7087509" y="607670"/>
                </a:lnTo>
                <a:lnTo>
                  <a:pt x="7047033" y="587028"/>
                </a:lnTo>
                <a:lnTo>
                  <a:pt x="7006364" y="566712"/>
                </a:lnTo>
                <a:lnTo>
                  <a:pt x="6965504" y="546722"/>
                </a:lnTo>
                <a:lnTo>
                  <a:pt x="6924453" y="527061"/>
                </a:lnTo>
                <a:lnTo>
                  <a:pt x="6883214" y="507730"/>
                </a:lnTo>
                <a:lnTo>
                  <a:pt x="6841788" y="488730"/>
                </a:lnTo>
                <a:lnTo>
                  <a:pt x="6800178" y="470065"/>
                </a:lnTo>
                <a:lnTo>
                  <a:pt x="6758384" y="451735"/>
                </a:lnTo>
                <a:lnTo>
                  <a:pt x="6716410" y="433742"/>
                </a:lnTo>
                <a:lnTo>
                  <a:pt x="6674255" y="416088"/>
                </a:lnTo>
                <a:lnTo>
                  <a:pt x="6631923" y="398774"/>
                </a:lnTo>
                <a:lnTo>
                  <a:pt x="6589415" y="381802"/>
                </a:lnTo>
                <a:lnTo>
                  <a:pt x="6546732" y="365175"/>
                </a:lnTo>
                <a:lnTo>
                  <a:pt x="6503876" y="348893"/>
                </a:lnTo>
                <a:lnTo>
                  <a:pt x="6460850" y="332959"/>
                </a:lnTo>
                <a:lnTo>
                  <a:pt x="6417654" y="317374"/>
                </a:lnTo>
                <a:lnTo>
                  <a:pt x="6374291" y="302139"/>
                </a:lnTo>
                <a:lnTo>
                  <a:pt x="6330761" y="287258"/>
                </a:lnTo>
                <a:lnTo>
                  <a:pt x="6287068" y="272730"/>
                </a:lnTo>
                <a:lnTo>
                  <a:pt x="6243213" y="258559"/>
                </a:lnTo>
                <a:lnTo>
                  <a:pt x="6199197" y="244745"/>
                </a:lnTo>
                <a:lnTo>
                  <a:pt x="6155022" y="231291"/>
                </a:lnTo>
                <a:lnTo>
                  <a:pt x="6110689" y="218198"/>
                </a:lnTo>
                <a:lnTo>
                  <a:pt x="6066202" y="205467"/>
                </a:lnTo>
                <a:lnTo>
                  <a:pt x="6021560" y="193102"/>
                </a:lnTo>
                <a:lnTo>
                  <a:pt x="5976767" y="181102"/>
                </a:lnTo>
                <a:lnTo>
                  <a:pt x="5931823" y="169471"/>
                </a:lnTo>
                <a:lnTo>
                  <a:pt x="5886731" y="158210"/>
                </a:lnTo>
                <a:lnTo>
                  <a:pt x="5841492" y="147320"/>
                </a:lnTo>
                <a:lnTo>
                  <a:pt x="5796108" y="136803"/>
                </a:lnTo>
                <a:lnTo>
                  <a:pt x="5750581" y="126661"/>
                </a:lnTo>
                <a:lnTo>
                  <a:pt x="5704912" y="116896"/>
                </a:lnTo>
                <a:lnTo>
                  <a:pt x="5659103" y="107509"/>
                </a:lnTo>
                <a:lnTo>
                  <a:pt x="5613156" y="98503"/>
                </a:lnTo>
                <a:lnTo>
                  <a:pt x="5567072" y="89878"/>
                </a:lnTo>
                <a:lnTo>
                  <a:pt x="5520854" y="81636"/>
                </a:lnTo>
                <a:lnTo>
                  <a:pt x="5474503" y="73780"/>
                </a:lnTo>
                <a:lnTo>
                  <a:pt x="5428020" y="66311"/>
                </a:lnTo>
                <a:lnTo>
                  <a:pt x="5381408" y="59231"/>
                </a:lnTo>
                <a:lnTo>
                  <a:pt x="5334668" y="52541"/>
                </a:lnTo>
                <a:lnTo>
                  <a:pt x="5287802" y="46243"/>
                </a:lnTo>
                <a:lnTo>
                  <a:pt x="5240812" y="40339"/>
                </a:lnTo>
                <a:lnTo>
                  <a:pt x="5193699" y="34830"/>
                </a:lnTo>
                <a:lnTo>
                  <a:pt x="5146465" y="29719"/>
                </a:lnTo>
                <a:lnTo>
                  <a:pt x="5099112" y="25007"/>
                </a:lnTo>
                <a:lnTo>
                  <a:pt x="5051641" y="20695"/>
                </a:lnTo>
                <a:lnTo>
                  <a:pt x="5004055" y="16786"/>
                </a:lnTo>
                <a:lnTo>
                  <a:pt x="4956355" y="13282"/>
                </a:lnTo>
                <a:lnTo>
                  <a:pt x="4908542" y="10183"/>
                </a:lnTo>
                <a:lnTo>
                  <a:pt x="4860619" y="7491"/>
                </a:lnTo>
                <a:lnTo>
                  <a:pt x="4812587" y="5209"/>
                </a:lnTo>
                <a:lnTo>
                  <a:pt x="4764448" y="3338"/>
                </a:lnTo>
                <a:lnTo>
                  <a:pt x="4716204" y="1880"/>
                </a:lnTo>
                <a:lnTo>
                  <a:pt x="4667856" y="837"/>
                </a:lnTo>
                <a:lnTo>
                  <a:pt x="4619406" y="209"/>
                </a:lnTo>
                <a:lnTo>
                  <a:pt x="4570855" y="0"/>
                </a:lnTo>
                <a:lnTo>
                  <a:pt x="4522309" y="209"/>
                </a:lnTo>
                <a:lnTo>
                  <a:pt x="4473863" y="837"/>
                </a:lnTo>
                <a:lnTo>
                  <a:pt x="4425519" y="1880"/>
                </a:lnTo>
                <a:lnTo>
                  <a:pt x="4377278" y="3338"/>
                </a:lnTo>
                <a:lnTo>
                  <a:pt x="4329143" y="5209"/>
                </a:lnTo>
                <a:lnTo>
                  <a:pt x="4281115" y="7491"/>
                </a:lnTo>
                <a:lnTo>
                  <a:pt x="4233195" y="10183"/>
                </a:lnTo>
                <a:lnTo>
                  <a:pt x="4185386" y="13282"/>
                </a:lnTo>
                <a:lnTo>
                  <a:pt x="4137689" y="16786"/>
                </a:lnTo>
                <a:lnTo>
                  <a:pt x="4090106" y="20695"/>
                </a:lnTo>
                <a:lnTo>
                  <a:pt x="4042639" y="25007"/>
                </a:lnTo>
                <a:lnTo>
                  <a:pt x="3995289" y="29719"/>
                </a:lnTo>
                <a:lnTo>
                  <a:pt x="3948058" y="34830"/>
                </a:lnTo>
                <a:lnTo>
                  <a:pt x="3900948" y="40339"/>
                </a:lnTo>
                <a:lnTo>
                  <a:pt x="3853960" y="46243"/>
                </a:lnTo>
                <a:lnTo>
                  <a:pt x="3807097" y="52540"/>
                </a:lnTo>
                <a:lnTo>
                  <a:pt x="3760360" y="59230"/>
                </a:lnTo>
                <a:lnTo>
                  <a:pt x="3713751" y="66311"/>
                </a:lnTo>
                <a:lnTo>
                  <a:pt x="3667271" y="73780"/>
                </a:lnTo>
                <a:lnTo>
                  <a:pt x="3620922" y="81636"/>
                </a:lnTo>
                <a:lnTo>
                  <a:pt x="3574706" y="89877"/>
                </a:lnTo>
                <a:lnTo>
                  <a:pt x="3528625" y="98502"/>
                </a:lnTo>
                <a:lnTo>
                  <a:pt x="3482680" y="107509"/>
                </a:lnTo>
                <a:lnTo>
                  <a:pt x="3436873" y="116896"/>
                </a:lnTo>
                <a:lnTo>
                  <a:pt x="3391206" y="126661"/>
                </a:lnTo>
                <a:lnTo>
                  <a:pt x="3345681" y="136802"/>
                </a:lnTo>
                <a:lnTo>
                  <a:pt x="3300299" y="147319"/>
                </a:lnTo>
                <a:lnTo>
                  <a:pt x="3255062" y="158209"/>
                </a:lnTo>
                <a:lnTo>
                  <a:pt x="3209972" y="169470"/>
                </a:lnTo>
                <a:lnTo>
                  <a:pt x="3165030" y="181101"/>
                </a:lnTo>
                <a:lnTo>
                  <a:pt x="3120238" y="193101"/>
                </a:lnTo>
                <a:lnTo>
                  <a:pt x="3075599" y="205466"/>
                </a:lnTo>
                <a:lnTo>
                  <a:pt x="3031113" y="218196"/>
                </a:lnTo>
                <a:lnTo>
                  <a:pt x="2986782" y="231289"/>
                </a:lnTo>
                <a:lnTo>
                  <a:pt x="2942608" y="244743"/>
                </a:lnTo>
                <a:lnTo>
                  <a:pt x="2898594" y="258557"/>
                </a:lnTo>
                <a:lnTo>
                  <a:pt x="2854740" y="272728"/>
                </a:lnTo>
                <a:lnTo>
                  <a:pt x="2811048" y="287255"/>
                </a:lnTo>
                <a:lnTo>
                  <a:pt x="2767520" y="302137"/>
                </a:lnTo>
                <a:lnTo>
                  <a:pt x="2724158" y="317371"/>
                </a:lnTo>
                <a:lnTo>
                  <a:pt x="2680963" y="332956"/>
                </a:lnTo>
                <a:lnTo>
                  <a:pt x="2637938" y="348890"/>
                </a:lnTo>
                <a:lnTo>
                  <a:pt x="2595083" y="365172"/>
                </a:lnTo>
                <a:lnTo>
                  <a:pt x="2552401" y="381799"/>
                </a:lnTo>
                <a:lnTo>
                  <a:pt x="2509894" y="398770"/>
                </a:lnTo>
                <a:lnTo>
                  <a:pt x="2467562" y="416084"/>
                </a:lnTo>
                <a:lnTo>
                  <a:pt x="2425409" y="433738"/>
                </a:lnTo>
                <a:lnTo>
                  <a:pt x="2383435" y="451731"/>
                </a:lnTo>
                <a:lnTo>
                  <a:pt x="2341642" y="470060"/>
                </a:lnTo>
                <a:lnTo>
                  <a:pt x="2300032" y="488726"/>
                </a:lnTo>
                <a:lnTo>
                  <a:pt x="2258607" y="507724"/>
                </a:lnTo>
                <a:lnTo>
                  <a:pt x="2217369" y="527055"/>
                </a:lnTo>
                <a:lnTo>
                  <a:pt x="2176318" y="546716"/>
                </a:lnTo>
                <a:lnTo>
                  <a:pt x="2135458" y="566706"/>
                </a:lnTo>
                <a:lnTo>
                  <a:pt x="2094789" y="587022"/>
                </a:lnTo>
                <a:lnTo>
                  <a:pt x="2054314" y="607663"/>
                </a:lnTo>
                <a:lnTo>
                  <a:pt x="2014033" y="628628"/>
                </a:lnTo>
                <a:lnTo>
                  <a:pt x="1973950" y="649914"/>
                </a:lnTo>
                <a:lnTo>
                  <a:pt x="1934065" y="671520"/>
                </a:lnTo>
                <a:lnTo>
                  <a:pt x="1894380" y="693444"/>
                </a:lnTo>
                <a:lnTo>
                  <a:pt x="1854898" y="715685"/>
                </a:lnTo>
                <a:lnTo>
                  <a:pt x="1815619" y="738240"/>
                </a:lnTo>
                <a:lnTo>
                  <a:pt x="1776546" y="761108"/>
                </a:lnTo>
                <a:lnTo>
                  <a:pt x="1737679" y="784288"/>
                </a:lnTo>
                <a:lnTo>
                  <a:pt x="1699022" y="807777"/>
                </a:lnTo>
                <a:lnTo>
                  <a:pt x="1660575" y="831574"/>
                </a:lnTo>
                <a:lnTo>
                  <a:pt x="1622341" y="855678"/>
                </a:lnTo>
                <a:lnTo>
                  <a:pt x="1584321" y="880085"/>
                </a:lnTo>
                <a:lnTo>
                  <a:pt x="1546516" y="904795"/>
                </a:lnTo>
                <a:lnTo>
                  <a:pt x="1508930" y="929807"/>
                </a:lnTo>
                <a:lnTo>
                  <a:pt x="1471562" y="955117"/>
                </a:lnTo>
                <a:lnTo>
                  <a:pt x="1434416" y="980725"/>
                </a:lnTo>
                <a:lnTo>
                  <a:pt x="1397492" y="1006629"/>
                </a:lnTo>
                <a:lnTo>
                  <a:pt x="1360793" y="1032827"/>
                </a:lnTo>
                <a:lnTo>
                  <a:pt x="1324319" y="1059317"/>
                </a:lnTo>
                <a:lnTo>
                  <a:pt x="1288074" y="1086098"/>
                </a:lnTo>
                <a:lnTo>
                  <a:pt x="1252059" y="1113167"/>
                </a:lnTo>
                <a:lnTo>
                  <a:pt x="1216274" y="1140524"/>
                </a:lnTo>
                <a:lnTo>
                  <a:pt x="1180723" y="1168167"/>
                </a:lnTo>
                <a:lnTo>
                  <a:pt x="1145407" y="1196093"/>
                </a:lnTo>
                <a:lnTo>
                  <a:pt x="1110327" y="1224301"/>
                </a:lnTo>
                <a:lnTo>
                  <a:pt x="1075486" y="1252790"/>
                </a:lnTo>
                <a:lnTo>
                  <a:pt x="1040885" y="1281557"/>
                </a:lnTo>
                <a:lnTo>
                  <a:pt x="1006525" y="1310601"/>
                </a:lnTo>
                <a:lnTo>
                  <a:pt x="972409" y="1339920"/>
                </a:lnTo>
                <a:lnTo>
                  <a:pt x="938538" y="1369513"/>
                </a:lnTo>
                <a:lnTo>
                  <a:pt x="904913" y="1399377"/>
                </a:lnTo>
                <a:lnTo>
                  <a:pt x="871538" y="1429511"/>
                </a:lnTo>
                <a:lnTo>
                  <a:pt x="838413" y="1459914"/>
                </a:lnTo>
                <a:lnTo>
                  <a:pt x="805540" y="1490583"/>
                </a:lnTo>
                <a:lnTo>
                  <a:pt x="772921" y="1521517"/>
                </a:lnTo>
                <a:lnTo>
                  <a:pt x="740557" y="1552714"/>
                </a:lnTo>
                <a:lnTo>
                  <a:pt x="708451" y="1584173"/>
                </a:lnTo>
                <a:lnTo>
                  <a:pt x="676603" y="1615891"/>
                </a:lnTo>
                <a:lnTo>
                  <a:pt x="645017" y="1647867"/>
                </a:lnTo>
                <a:lnTo>
                  <a:pt x="613693" y="1680099"/>
                </a:lnTo>
                <a:lnTo>
                  <a:pt x="582633" y="1712586"/>
                </a:lnTo>
                <a:lnTo>
                  <a:pt x="551839" y="1745326"/>
                </a:lnTo>
                <a:lnTo>
                  <a:pt x="521312" y="1778317"/>
                </a:lnTo>
                <a:lnTo>
                  <a:pt x="491055" y="1811557"/>
                </a:lnTo>
                <a:lnTo>
                  <a:pt x="461069" y="1845045"/>
                </a:lnTo>
                <a:lnTo>
                  <a:pt x="431356" y="1878778"/>
                </a:lnTo>
                <a:lnTo>
                  <a:pt x="401917" y="1912756"/>
                </a:lnTo>
                <a:lnTo>
                  <a:pt x="372755" y="1946976"/>
                </a:lnTo>
                <a:lnTo>
                  <a:pt x="343871" y="1981437"/>
                </a:lnTo>
                <a:lnTo>
                  <a:pt x="315266" y="2016138"/>
                </a:lnTo>
                <a:lnTo>
                  <a:pt x="286943" y="2051075"/>
                </a:lnTo>
                <a:lnTo>
                  <a:pt x="258903" y="2086248"/>
                </a:lnTo>
                <a:lnTo>
                  <a:pt x="231148" y="2121655"/>
                </a:lnTo>
                <a:lnTo>
                  <a:pt x="203680" y="2157294"/>
                </a:lnTo>
                <a:lnTo>
                  <a:pt x="176500" y="2193163"/>
                </a:lnTo>
                <a:lnTo>
                  <a:pt x="149610" y="2229262"/>
                </a:lnTo>
                <a:lnTo>
                  <a:pt x="123012" y="2265587"/>
                </a:lnTo>
                <a:lnTo>
                  <a:pt x="96707" y="2302137"/>
                </a:lnTo>
                <a:lnTo>
                  <a:pt x="70698" y="2338911"/>
                </a:lnTo>
                <a:lnTo>
                  <a:pt x="44986" y="2375907"/>
                </a:lnTo>
                <a:lnTo>
                  <a:pt x="19572" y="2413123"/>
                </a:lnTo>
                <a:lnTo>
                  <a:pt x="0" y="2442299"/>
                </a:lnTo>
              </a:path>
            </a:pathLst>
          </a:custGeom>
          <a:ln w="25146">
            <a:solidFill>
              <a:srgbClr val="0099CC"/>
            </a:solidFill>
          </a:ln>
        </p:spPr>
        <p:txBody>
          <a:bodyPr wrap="square" lIns="0" tIns="0" rIns="0" bIns="0" rtlCol="0"/>
          <a:lstStyle/>
          <a:p>
            <a:endParaRPr/>
          </a:p>
        </p:txBody>
      </p:sp>
      <p:sp>
        <p:nvSpPr>
          <p:cNvPr id="6" name="object 6"/>
          <p:cNvSpPr/>
          <p:nvPr/>
        </p:nvSpPr>
        <p:spPr>
          <a:xfrm>
            <a:off x="4824827" y="2154556"/>
            <a:ext cx="598805" cy="4703445"/>
          </a:xfrm>
          <a:custGeom>
            <a:avLst/>
            <a:gdLst/>
            <a:ahLst/>
            <a:cxnLst/>
            <a:rect l="l" t="t" r="r" b="b"/>
            <a:pathLst>
              <a:path w="598804" h="4703445">
                <a:moveTo>
                  <a:pt x="598518" y="0"/>
                </a:moveTo>
                <a:lnTo>
                  <a:pt x="0" y="4703445"/>
                </a:lnTo>
              </a:path>
            </a:pathLst>
          </a:custGeom>
          <a:ln w="25146">
            <a:solidFill>
              <a:srgbClr val="808080"/>
            </a:solidFill>
            <a:prstDash val="sysDot"/>
          </a:ln>
        </p:spPr>
        <p:txBody>
          <a:bodyPr wrap="square" lIns="0" tIns="0" rIns="0" bIns="0" rtlCol="0"/>
          <a:lstStyle/>
          <a:p>
            <a:endParaRPr/>
          </a:p>
        </p:txBody>
      </p:sp>
      <p:sp>
        <p:nvSpPr>
          <p:cNvPr id="7" name="object 7"/>
          <p:cNvSpPr/>
          <p:nvPr/>
        </p:nvSpPr>
        <p:spPr>
          <a:xfrm>
            <a:off x="2277238" y="3001136"/>
            <a:ext cx="1511935" cy="3856990"/>
          </a:xfrm>
          <a:custGeom>
            <a:avLst/>
            <a:gdLst/>
            <a:ahLst/>
            <a:cxnLst/>
            <a:rect l="l" t="t" r="r" b="b"/>
            <a:pathLst>
              <a:path w="1511935" h="3856990">
                <a:moveTo>
                  <a:pt x="0" y="0"/>
                </a:moveTo>
                <a:lnTo>
                  <a:pt x="1511572" y="3856863"/>
                </a:lnTo>
              </a:path>
            </a:pathLst>
          </a:custGeom>
          <a:ln w="25146">
            <a:solidFill>
              <a:srgbClr val="808080"/>
            </a:solidFill>
            <a:prstDash val="sysDot"/>
          </a:ln>
        </p:spPr>
        <p:txBody>
          <a:bodyPr wrap="square" lIns="0" tIns="0" rIns="0" bIns="0" rtlCol="0"/>
          <a:lstStyle/>
          <a:p>
            <a:endParaRPr/>
          </a:p>
        </p:txBody>
      </p:sp>
      <p:sp>
        <p:nvSpPr>
          <p:cNvPr id="8" name="object 8"/>
          <p:cNvSpPr txBox="1"/>
          <p:nvPr/>
        </p:nvSpPr>
        <p:spPr>
          <a:xfrm>
            <a:off x="2168272" y="1563433"/>
            <a:ext cx="1124585" cy="482600"/>
          </a:xfrm>
          <a:prstGeom prst="rect">
            <a:avLst/>
          </a:prstGeom>
        </p:spPr>
        <p:txBody>
          <a:bodyPr vert="horz" wrap="square" lIns="0" tIns="12700" rIns="0" bIns="0" rtlCol="0">
            <a:spAutoFit/>
          </a:bodyPr>
          <a:lstStyle/>
          <a:p>
            <a:pPr marL="345440" marR="5080" indent="-333375">
              <a:spcBef>
                <a:spcPts val="100"/>
              </a:spcBef>
            </a:pPr>
            <a:r>
              <a:rPr sz="1500" b="1" spc="-5" dirty="0">
                <a:latin typeface="Verdana"/>
                <a:cs typeface="Verdana"/>
              </a:rPr>
              <a:t>P</a:t>
            </a:r>
            <a:r>
              <a:rPr sz="1500" b="1" spc="-10" dirty="0">
                <a:latin typeface="Verdana"/>
                <a:cs typeface="Verdana"/>
              </a:rPr>
              <a:t>r</a:t>
            </a:r>
            <a:r>
              <a:rPr sz="1500" b="1" dirty="0">
                <a:latin typeface="Verdana"/>
                <a:cs typeface="Verdana"/>
              </a:rPr>
              <a:t>oj</a:t>
            </a:r>
            <a:r>
              <a:rPr sz="1500" b="1" spc="-5" dirty="0">
                <a:latin typeface="Verdana"/>
                <a:cs typeface="Verdana"/>
              </a:rPr>
              <a:t>ect</a:t>
            </a:r>
            <a:r>
              <a:rPr sz="1500" b="1" spc="-10" dirty="0">
                <a:latin typeface="Verdana"/>
                <a:cs typeface="Verdana"/>
              </a:rPr>
              <a:t>i</a:t>
            </a:r>
            <a:r>
              <a:rPr sz="1500" b="1" dirty="0">
                <a:latin typeface="Verdana"/>
                <a:cs typeface="Verdana"/>
              </a:rPr>
              <a:t>o</a:t>
            </a:r>
            <a:r>
              <a:rPr sz="1500" b="1" spc="-5" dirty="0">
                <a:latin typeface="Verdana"/>
                <a:cs typeface="Verdana"/>
              </a:rPr>
              <a:t>n  axis</a:t>
            </a:r>
            <a:endParaRPr sz="1500">
              <a:latin typeface="Verdana"/>
              <a:cs typeface="Verdana"/>
            </a:endParaRPr>
          </a:p>
        </p:txBody>
      </p:sp>
      <p:sp>
        <p:nvSpPr>
          <p:cNvPr id="9" name="object 9"/>
          <p:cNvSpPr txBox="1">
            <a:spLocks noGrp="1"/>
          </p:cNvSpPr>
          <p:nvPr>
            <p:ph type="title"/>
          </p:nvPr>
        </p:nvSpPr>
        <p:spPr>
          <a:xfrm>
            <a:off x="645574" y="183895"/>
            <a:ext cx="7853045" cy="33020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z="2000" b="1" spc="-5" dirty="0">
                <a:solidFill>
                  <a:srgbClr val="FFFFFF"/>
                </a:solidFill>
                <a:latin typeface="Verdana"/>
                <a:cs typeface="Verdana"/>
              </a:rPr>
              <a:t>Changing projection axis to reduce distortion</a:t>
            </a:r>
            <a:r>
              <a:rPr sz="2000" b="1" spc="114" dirty="0">
                <a:solidFill>
                  <a:srgbClr val="FFFFFF"/>
                </a:solidFill>
                <a:latin typeface="Verdana"/>
                <a:cs typeface="Verdana"/>
              </a:rPr>
              <a:t> </a:t>
            </a:r>
            <a:r>
              <a:rPr sz="2000" b="1" spc="-5" dirty="0">
                <a:solidFill>
                  <a:srgbClr val="FFFFFF"/>
                </a:solidFill>
                <a:latin typeface="Verdana"/>
                <a:cs typeface="Verdana"/>
              </a:rPr>
              <a:t>variation</a:t>
            </a:r>
            <a:endParaRPr sz="2000">
              <a:latin typeface="Verdana"/>
              <a:cs typeface="Verdana"/>
            </a:endParaRPr>
          </a:p>
        </p:txBody>
      </p:sp>
      <p:sp>
        <p:nvSpPr>
          <p:cNvPr id="10" name="object 10"/>
          <p:cNvSpPr/>
          <p:nvPr/>
        </p:nvSpPr>
        <p:spPr>
          <a:xfrm>
            <a:off x="179453" y="1629536"/>
            <a:ext cx="7196455" cy="1885950"/>
          </a:xfrm>
          <a:custGeom>
            <a:avLst/>
            <a:gdLst/>
            <a:ahLst/>
            <a:cxnLst/>
            <a:rect l="l" t="t" r="r" b="b"/>
            <a:pathLst>
              <a:path w="7196455" h="1885950">
                <a:moveTo>
                  <a:pt x="0" y="1885950"/>
                </a:moveTo>
                <a:lnTo>
                  <a:pt x="7196328" y="0"/>
                </a:lnTo>
              </a:path>
            </a:pathLst>
          </a:custGeom>
          <a:ln w="63246">
            <a:solidFill>
              <a:srgbClr val="00B050"/>
            </a:solidFill>
          </a:ln>
        </p:spPr>
        <p:txBody>
          <a:bodyPr wrap="square" lIns="0" tIns="0" rIns="0" bIns="0" rtlCol="0"/>
          <a:lstStyle/>
          <a:p>
            <a:endParaRPr/>
          </a:p>
        </p:txBody>
      </p:sp>
      <p:sp>
        <p:nvSpPr>
          <p:cNvPr id="11" name="object 11"/>
          <p:cNvSpPr/>
          <p:nvPr/>
        </p:nvSpPr>
        <p:spPr>
          <a:xfrm>
            <a:off x="233311" y="2792300"/>
            <a:ext cx="1828137" cy="592090"/>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814641" y="4924170"/>
            <a:ext cx="925194" cy="482600"/>
          </a:xfrm>
          <a:prstGeom prst="rect">
            <a:avLst/>
          </a:prstGeom>
        </p:spPr>
        <p:txBody>
          <a:bodyPr vert="horz" wrap="square" lIns="0" tIns="12700" rIns="0" bIns="0" rtlCol="0">
            <a:spAutoFit/>
          </a:bodyPr>
          <a:lstStyle/>
          <a:p>
            <a:pPr marL="67310" marR="5080" indent="-55244">
              <a:spcBef>
                <a:spcPts val="100"/>
              </a:spcBef>
            </a:pPr>
            <a:r>
              <a:rPr sz="1500" b="1" spc="-5" dirty="0">
                <a:latin typeface="Verdana"/>
                <a:cs typeface="Verdana"/>
              </a:rPr>
              <a:t>E</a:t>
            </a:r>
            <a:r>
              <a:rPr sz="1500" b="1" spc="-10" dirty="0">
                <a:latin typeface="Verdana"/>
                <a:cs typeface="Verdana"/>
              </a:rPr>
              <a:t>lli</a:t>
            </a:r>
            <a:r>
              <a:rPr sz="1500" b="1" spc="-5" dirty="0">
                <a:latin typeface="Verdana"/>
                <a:cs typeface="Verdana"/>
              </a:rPr>
              <a:t>p</a:t>
            </a:r>
            <a:r>
              <a:rPr sz="1500" b="1" spc="-10" dirty="0">
                <a:latin typeface="Verdana"/>
                <a:cs typeface="Verdana"/>
              </a:rPr>
              <a:t>s</a:t>
            </a:r>
            <a:r>
              <a:rPr sz="1500" b="1" dirty="0">
                <a:latin typeface="Verdana"/>
                <a:cs typeface="Verdana"/>
              </a:rPr>
              <a:t>o</a:t>
            </a:r>
            <a:r>
              <a:rPr sz="1500" b="1" spc="-10" dirty="0">
                <a:latin typeface="Verdana"/>
                <a:cs typeface="Verdana"/>
              </a:rPr>
              <a:t>id  </a:t>
            </a:r>
            <a:r>
              <a:rPr sz="1500" b="1" spc="-5" dirty="0">
                <a:latin typeface="Verdana"/>
                <a:cs typeface="Verdana"/>
              </a:rPr>
              <a:t>surface</a:t>
            </a:r>
            <a:endParaRPr sz="1500">
              <a:latin typeface="Verdana"/>
              <a:cs typeface="Verdana"/>
            </a:endParaRPr>
          </a:p>
        </p:txBody>
      </p:sp>
      <p:sp>
        <p:nvSpPr>
          <p:cNvPr id="13" name="object 13"/>
          <p:cNvSpPr/>
          <p:nvPr/>
        </p:nvSpPr>
        <p:spPr>
          <a:xfrm>
            <a:off x="1177812" y="4639132"/>
            <a:ext cx="94615" cy="251460"/>
          </a:xfrm>
          <a:custGeom>
            <a:avLst/>
            <a:gdLst/>
            <a:ahLst/>
            <a:cxnLst/>
            <a:rect l="l" t="t" r="r" b="b"/>
            <a:pathLst>
              <a:path w="94615" h="251460">
                <a:moveTo>
                  <a:pt x="94348" y="251002"/>
                </a:moveTo>
                <a:lnTo>
                  <a:pt x="0" y="0"/>
                </a:lnTo>
              </a:path>
            </a:pathLst>
          </a:custGeom>
          <a:ln w="22098">
            <a:solidFill>
              <a:srgbClr val="000000"/>
            </a:solidFill>
          </a:ln>
        </p:spPr>
        <p:txBody>
          <a:bodyPr wrap="square" lIns="0" tIns="0" rIns="0" bIns="0" rtlCol="0"/>
          <a:lstStyle/>
          <a:p>
            <a:endParaRPr/>
          </a:p>
        </p:txBody>
      </p:sp>
      <p:sp>
        <p:nvSpPr>
          <p:cNvPr id="14" name="object 14"/>
          <p:cNvSpPr/>
          <p:nvPr/>
        </p:nvSpPr>
        <p:spPr>
          <a:xfrm>
            <a:off x="1136241" y="4567816"/>
            <a:ext cx="118884" cy="141211"/>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5180076" y="2105405"/>
            <a:ext cx="156210" cy="156972"/>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2785872" y="2076450"/>
            <a:ext cx="1256030" cy="4781550"/>
          </a:xfrm>
          <a:custGeom>
            <a:avLst/>
            <a:gdLst/>
            <a:ahLst/>
            <a:cxnLst/>
            <a:rect l="l" t="t" r="r" b="b"/>
            <a:pathLst>
              <a:path w="1256029" h="4781550">
                <a:moveTo>
                  <a:pt x="0" y="0"/>
                </a:moveTo>
                <a:lnTo>
                  <a:pt x="1255793" y="4781549"/>
                </a:lnTo>
              </a:path>
            </a:pathLst>
          </a:custGeom>
          <a:ln w="32004">
            <a:solidFill>
              <a:srgbClr val="000000"/>
            </a:solidFill>
            <a:prstDash val="lgDashDot"/>
          </a:ln>
        </p:spPr>
        <p:txBody>
          <a:bodyPr wrap="square" lIns="0" tIns="0" rIns="0" bIns="0" rtlCol="0"/>
          <a:lstStyle/>
          <a:p>
            <a:endParaRPr/>
          </a:p>
        </p:txBody>
      </p:sp>
      <p:sp>
        <p:nvSpPr>
          <p:cNvPr id="17" name="object 17"/>
          <p:cNvSpPr/>
          <p:nvPr/>
        </p:nvSpPr>
        <p:spPr>
          <a:xfrm>
            <a:off x="4574285" y="2269235"/>
            <a:ext cx="155448" cy="155448"/>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4180332" y="2366010"/>
            <a:ext cx="156972" cy="156972"/>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3653028" y="2503932"/>
            <a:ext cx="155448" cy="155448"/>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3065526" y="2663953"/>
            <a:ext cx="156210" cy="156209"/>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2318004" y="2854453"/>
            <a:ext cx="155448" cy="156209"/>
          </a:xfrm>
          <a:prstGeom prst="rect">
            <a:avLst/>
          </a:prstGeom>
          <a:blipFill>
            <a:blip r:embed="rId11" cstate="print"/>
            <a:stretch>
              <a:fillRect/>
            </a:stretch>
          </a:blipFill>
        </p:spPr>
        <p:txBody>
          <a:bodyPr wrap="square" lIns="0" tIns="0" rIns="0" bIns="0" rtlCol="0"/>
          <a:lstStyle/>
          <a:p>
            <a:endParaRPr/>
          </a:p>
        </p:txBody>
      </p:sp>
      <p:sp>
        <p:nvSpPr>
          <p:cNvPr id="22" name="object 22"/>
          <p:cNvSpPr txBox="1"/>
          <p:nvPr/>
        </p:nvSpPr>
        <p:spPr>
          <a:xfrm>
            <a:off x="5645532" y="2602104"/>
            <a:ext cx="342265" cy="452755"/>
          </a:xfrm>
          <a:prstGeom prst="rect">
            <a:avLst/>
          </a:prstGeom>
        </p:spPr>
        <p:txBody>
          <a:bodyPr vert="horz" wrap="square" lIns="0" tIns="12700" rIns="0" bIns="0" rtlCol="0">
            <a:spAutoFit/>
          </a:bodyPr>
          <a:lstStyle/>
          <a:p>
            <a:pPr marL="12700">
              <a:spcBef>
                <a:spcPts val="100"/>
              </a:spcBef>
            </a:pPr>
            <a:r>
              <a:rPr sz="2800" b="1" i="1" dirty="0">
                <a:latin typeface="Times New Roman"/>
                <a:cs typeface="Times New Roman"/>
              </a:rPr>
              <a:t>h</a:t>
            </a:r>
            <a:r>
              <a:rPr sz="2775" b="1" i="1" baseline="-21021" dirty="0">
                <a:latin typeface="Times New Roman"/>
                <a:cs typeface="Times New Roman"/>
              </a:rPr>
              <a:t>2</a:t>
            </a:r>
            <a:endParaRPr sz="2775" baseline="-21021">
              <a:latin typeface="Times New Roman"/>
              <a:cs typeface="Times New Roman"/>
            </a:endParaRPr>
          </a:p>
        </p:txBody>
      </p:sp>
      <p:sp>
        <p:nvSpPr>
          <p:cNvPr id="23" name="object 23"/>
          <p:cNvSpPr/>
          <p:nvPr/>
        </p:nvSpPr>
        <p:spPr>
          <a:xfrm>
            <a:off x="5322079" y="2154190"/>
            <a:ext cx="264160" cy="1295400"/>
          </a:xfrm>
          <a:custGeom>
            <a:avLst/>
            <a:gdLst/>
            <a:ahLst/>
            <a:cxnLst/>
            <a:rect l="l" t="t" r="r" b="b"/>
            <a:pathLst>
              <a:path w="264160" h="1295400">
                <a:moveTo>
                  <a:pt x="161798" y="0"/>
                </a:moveTo>
                <a:lnTo>
                  <a:pt x="197210" y="5653"/>
                </a:lnTo>
                <a:lnTo>
                  <a:pt x="225844" y="12553"/>
                </a:lnTo>
                <a:lnTo>
                  <a:pt x="244819" y="19845"/>
                </a:lnTo>
                <a:lnTo>
                  <a:pt x="251256" y="26670"/>
                </a:lnTo>
                <a:lnTo>
                  <a:pt x="174167" y="642048"/>
                </a:lnTo>
                <a:lnTo>
                  <a:pt x="180603" y="648873"/>
                </a:lnTo>
                <a:lnTo>
                  <a:pt x="199574" y="656164"/>
                </a:lnTo>
                <a:lnTo>
                  <a:pt x="228203" y="663065"/>
                </a:lnTo>
                <a:lnTo>
                  <a:pt x="263613" y="668718"/>
                </a:lnTo>
                <a:lnTo>
                  <a:pt x="227902" y="665457"/>
                </a:lnTo>
                <a:lnTo>
                  <a:pt x="198453" y="665081"/>
                </a:lnTo>
                <a:lnTo>
                  <a:pt x="178267" y="667470"/>
                </a:lnTo>
                <a:lnTo>
                  <a:pt x="170345" y="672503"/>
                </a:lnTo>
                <a:lnTo>
                  <a:pt x="93268" y="1287868"/>
                </a:lnTo>
                <a:lnTo>
                  <a:pt x="85346" y="1292896"/>
                </a:lnTo>
                <a:lnTo>
                  <a:pt x="65160" y="1295285"/>
                </a:lnTo>
                <a:lnTo>
                  <a:pt x="35711" y="1294912"/>
                </a:lnTo>
                <a:lnTo>
                  <a:pt x="0" y="1291653"/>
                </a:lnTo>
              </a:path>
            </a:pathLst>
          </a:custGeom>
          <a:ln w="19050">
            <a:solidFill>
              <a:srgbClr val="0E0E0E"/>
            </a:solidFill>
          </a:ln>
        </p:spPr>
        <p:txBody>
          <a:bodyPr wrap="square" lIns="0" tIns="0" rIns="0" bIns="0" rtlCol="0"/>
          <a:lstStyle/>
          <a:p>
            <a:endParaRPr/>
          </a:p>
        </p:txBody>
      </p:sp>
      <p:sp>
        <p:nvSpPr>
          <p:cNvPr id="24" name="object 24"/>
          <p:cNvSpPr txBox="1"/>
          <p:nvPr/>
        </p:nvSpPr>
        <p:spPr>
          <a:xfrm>
            <a:off x="1845057" y="3297430"/>
            <a:ext cx="342265" cy="452755"/>
          </a:xfrm>
          <a:prstGeom prst="rect">
            <a:avLst/>
          </a:prstGeom>
        </p:spPr>
        <p:txBody>
          <a:bodyPr vert="horz" wrap="square" lIns="0" tIns="12700" rIns="0" bIns="0" rtlCol="0">
            <a:spAutoFit/>
          </a:bodyPr>
          <a:lstStyle/>
          <a:p>
            <a:pPr marL="12700">
              <a:spcBef>
                <a:spcPts val="100"/>
              </a:spcBef>
            </a:pPr>
            <a:r>
              <a:rPr sz="2800" b="1" i="1" dirty="0">
                <a:latin typeface="Times New Roman"/>
                <a:cs typeface="Times New Roman"/>
              </a:rPr>
              <a:t>h</a:t>
            </a:r>
            <a:r>
              <a:rPr sz="2775" b="1" i="1" baseline="-21021" dirty="0">
                <a:latin typeface="Times New Roman"/>
                <a:cs typeface="Times New Roman"/>
              </a:rPr>
              <a:t>1</a:t>
            </a:r>
            <a:endParaRPr sz="2775" baseline="-21021">
              <a:latin typeface="Times New Roman"/>
              <a:cs typeface="Times New Roman"/>
            </a:endParaRPr>
          </a:p>
        </p:txBody>
      </p:sp>
      <p:sp>
        <p:nvSpPr>
          <p:cNvPr id="25" name="object 25"/>
          <p:cNvSpPr/>
          <p:nvPr/>
        </p:nvSpPr>
        <p:spPr>
          <a:xfrm>
            <a:off x="2135954" y="3008719"/>
            <a:ext cx="386080" cy="804545"/>
          </a:xfrm>
          <a:custGeom>
            <a:avLst/>
            <a:gdLst/>
            <a:ahLst/>
            <a:cxnLst/>
            <a:rect l="l" t="t" r="r" b="b"/>
            <a:pathLst>
              <a:path w="386080" h="804545">
                <a:moveTo>
                  <a:pt x="385864" y="781888"/>
                </a:moveTo>
                <a:lnTo>
                  <a:pt x="352345" y="793736"/>
                </a:lnTo>
                <a:lnTo>
                  <a:pt x="324140" y="801287"/>
                </a:lnTo>
                <a:lnTo>
                  <a:pt x="304162" y="803923"/>
                </a:lnTo>
                <a:lnTo>
                  <a:pt x="295325" y="801027"/>
                </a:lnTo>
                <a:lnTo>
                  <a:pt x="153212" y="438416"/>
                </a:lnTo>
                <a:lnTo>
                  <a:pt x="144375" y="435520"/>
                </a:lnTo>
                <a:lnTo>
                  <a:pt x="124398" y="438156"/>
                </a:lnTo>
                <a:lnTo>
                  <a:pt x="96193" y="445706"/>
                </a:lnTo>
                <a:lnTo>
                  <a:pt x="62674" y="457555"/>
                </a:lnTo>
                <a:lnTo>
                  <a:pt x="95319" y="443480"/>
                </a:lnTo>
                <a:lnTo>
                  <a:pt x="121143" y="429856"/>
                </a:lnTo>
                <a:lnTo>
                  <a:pt x="137592" y="418214"/>
                </a:lnTo>
                <a:lnTo>
                  <a:pt x="142113" y="410083"/>
                </a:lnTo>
                <a:lnTo>
                  <a:pt x="0" y="47472"/>
                </a:lnTo>
                <a:lnTo>
                  <a:pt x="4520" y="39342"/>
                </a:lnTo>
                <a:lnTo>
                  <a:pt x="20969" y="27703"/>
                </a:lnTo>
                <a:lnTo>
                  <a:pt x="46793" y="14080"/>
                </a:lnTo>
                <a:lnTo>
                  <a:pt x="79438" y="0"/>
                </a:lnTo>
              </a:path>
            </a:pathLst>
          </a:custGeom>
          <a:ln w="19049">
            <a:solidFill>
              <a:srgbClr val="0E0E0E"/>
            </a:solidFill>
          </a:ln>
        </p:spPr>
        <p:txBody>
          <a:bodyPr wrap="square" lIns="0" tIns="0" rIns="0" bIns="0" rtlCol="0"/>
          <a:lstStyle/>
          <a:p>
            <a:endParaRPr/>
          </a:p>
        </p:txBody>
      </p:sp>
      <p:sp>
        <p:nvSpPr>
          <p:cNvPr id="26" name="object 26"/>
          <p:cNvSpPr/>
          <p:nvPr/>
        </p:nvSpPr>
        <p:spPr>
          <a:xfrm>
            <a:off x="5877841" y="1741553"/>
            <a:ext cx="278765" cy="565785"/>
          </a:xfrm>
          <a:custGeom>
            <a:avLst/>
            <a:gdLst/>
            <a:ahLst/>
            <a:cxnLst/>
            <a:rect l="l" t="t" r="r" b="b"/>
            <a:pathLst>
              <a:path w="278764" h="565785">
                <a:moveTo>
                  <a:pt x="278739" y="0"/>
                </a:moveTo>
                <a:lnTo>
                  <a:pt x="0" y="565632"/>
                </a:lnTo>
              </a:path>
            </a:pathLst>
          </a:custGeom>
          <a:ln w="22098">
            <a:solidFill>
              <a:srgbClr val="000000"/>
            </a:solidFill>
          </a:ln>
        </p:spPr>
        <p:txBody>
          <a:bodyPr wrap="square" lIns="0" tIns="0" rIns="0" bIns="0" rtlCol="0"/>
          <a:lstStyle/>
          <a:p>
            <a:endParaRPr/>
          </a:p>
        </p:txBody>
      </p:sp>
      <p:sp>
        <p:nvSpPr>
          <p:cNvPr id="27" name="object 27"/>
          <p:cNvSpPr/>
          <p:nvPr/>
        </p:nvSpPr>
        <p:spPr>
          <a:xfrm>
            <a:off x="5843332" y="2233547"/>
            <a:ext cx="113918" cy="141986"/>
          </a:xfrm>
          <a:prstGeom prst="rect">
            <a:avLst/>
          </a:prstGeom>
          <a:blipFill>
            <a:blip r:embed="rId12" cstate="print"/>
            <a:stretch>
              <a:fillRect/>
            </a:stretch>
          </a:blipFill>
        </p:spPr>
        <p:txBody>
          <a:bodyPr wrap="square" lIns="0" tIns="0" rIns="0" bIns="0" rtlCol="0"/>
          <a:lstStyle/>
          <a:p>
            <a:endParaRPr/>
          </a:p>
        </p:txBody>
      </p:sp>
      <p:sp>
        <p:nvSpPr>
          <p:cNvPr id="28" name="object 28"/>
          <p:cNvSpPr txBox="1"/>
          <p:nvPr/>
        </p:nvSpPr>
        <p:spPr>
          <a:xfrm>
            <a:off x="3511391" y="1364996"/>
            <a:ext cx="1751964" cy="711200"/>
          </a:xfrm>
          <a:prstGeom prst="rect">
            <a:avLst/>
          </a:prstGeom>
        </p:spPr>
        <p:txBody>
          <a:bodyPr vert="horz" wrap="square" lIns="0" tIns="12700" rIns="0" bIns="0" rtlCol="0">
            <a:spAutoFit/>
          </a:bodyPr>
          <a:lstStyle/>
          <a:p>
            <a:pPr marL="12700" marR="5080" indent="40640" algn="just">
              <a:spcBef>
                <a:spcPts val="100"/>
              </a:spcBef>
            </a:pPr>
            <a:r>
              <a:rPr sz="1500" b="1" spc="-5" dirty="0">
                <a:latin typeface="Verdana"/>
                <a:cs typeface="Verdana"/>
              </a:rPr>
              <a:t>Grid distance =  ground</a:t>
            </a:r>
            <a:r>
              <a:rPr sz="1500" b="1" spc="-65" dirty="0">
                <a:latin typeface="Verdana"/>
                <a:cs typeface="Verdana"/>
              </a:rPr>
              <a:t> </a:t>
            </a:r>
            <a:r>
              <a:rPr sz="1500" b="1" spc="-5" dirty="0">
                <a:latin typeface="Verdana"/>
                <a:cs typeface="Verdana"/>
              </a:rPr>
              <a:t>distance  </a:t>
            </a:r>
            <a:r>
              <a:rPr sz="1500" b="1" i="1" dirty="0">
                <a:latin typeface="Verdana"/>
                <a:cs typeface="Verdana"/>
              </a:rPr>
              <a:t>at </a:t>
            </a:r>
            <a:r>
              <a:rPr sz="1500" b="1" i="1" spc="-5" dirty="0">
                <a:latin typeface="Verdana"/>
                <a:cs typeface="Verdana"/>
              </a:rPr>
              <a:t>many</a:t>
            </a:r>
            <a:r>
              <a:rPr sz="1500" b="1" i="1" spc="-50" dirty="0">
                <a:latin typeface="Verdana"/>
                <a:cs typeface="Verdana"/>
              </a:rPr>
              <a:t> </a:t>
            </a:r>
            <a:r>
              <a:rPr sz="1500" b="1" i="1" spc="-5" dirty="0">
                <a:latin typeface="Verdana"/>
                <a:cs typeface="Verdana"/>
              </a:rPr>
              <a:t>points</a:t>
            </a:r>
            <a:endParaRPr sz="1500">
              <a:latin typeface="Verdana"/>
              <a:cs typeface="Verdana"/>
            </a:endParaRPr>
          </a:p>
        </p:txBody>
      </p:sp>
      <p:sp>
        <p:nvSpPr>
          <p:cNvPr id="29" name="object 29"/>
          <p:cNvSpPr/>
          <p:nvPr/>
        </p:nvSpPr>
        <p:spPr>
          <a:xfrm>
            <a:off x="4791457" y="3696463"/>
            <a:ext cx="4283963" cy="1821179"/>
          </a:xfrm>
          <a:prstGeom prst="rect">
            <a:avLst/>
          </a:prstGeom>
          <a:blipFill>
            <a:blip r:embed="rId13" cstate="print"/>
            <a:stretch>
              <a:fillRect/>
            </a:stretch>
          </a:blipFill>
        </p:spPr>
        <p:txBody>
          <a:bodyPr wrap="square" lIns="0" tIns="0" rIns="0" bIns="0" rtlCol="0"/>
          <a:lstStyle/>
          <a:p>
            <a:endParaRPr/>
          </a:p>
        </p:txBody>
      </p:sp>
      <p:sp>
        <p:nvSpPr>
          <p:cNvPr id="30" name="object 30"/>
          <p:cNvSpPr/>
          <p:nvPr/>
        </p:nvSpPr>
        <p:spPr>
          <a:xfrm>
            <a:off x="4735070" y="3688843"/>
            <a:ext cx="4364735" cy="1914143"/>
          </a:xfrm>
          <a:prstGeom prst="rect">
            <a:avLst/>
          </a:prstGeom>
          <a:blipFill>
            <a:blip r:embed="rId14" cstate="print"/>
            <a:stretch>
              <a:fillRect/>
            </a:stretch>
          </a:blipFill>
        </p:spPr>
        <p:txBody>
          <a:bodyPr wrap="square" lIns="0" tIns="0" rIns="0" bIns="0" rtlCol="0"/>
          <a:lstStyle/>
          <a:p>
            <a:endParaRPr/>
          </a:p>
        </p:txBody>
      </p:sp>
      <p:sp>
        <p:nvSpPr>
          <p:cNvPr id="31" name="object 31"/>
          <p:cNvSpPr txBox="1"/>
          <p:nvPr/>
        </p:nvSpPr>
        <p:spPr>
          <a:xfrm>
            <a:off x="4821556" y="3726560"/>
            <a:ext cx="4170679" cy="1708150"/>
          </a:xfrm>
          <a:prstGeom prst="rect">
            <a:avLst/>
          </a:prstGeom>
          <a:solidFill>
            <a:srgbClr val="FFFFFF"/>
          </a:solidFill>
          <a:ln w="9905">
            <a:solidFill>
              <a:srgbClr val="000000"/>
            </a:solidFill>
          </a:ln>
        </p:spPr>
        <p:txBody>
          <a:bodyPr vert="horz" wrap="square" lIns="0" tIns="43180" rIns="0" bIns="0" rtlCol="0">
            <a:spAutoFit/>
          </a:bodyPr>
          <a:lstStyle/>
          <a:p>
            <a:pPr marL="90805" marR="511809">
              <a:spcBef>
                <a:spcPts val="340"/>
              </a:spcBef>
            </a:pPr>
            <a:r>
              <a:rPr sz="1500" b="1" spc="-5" dirty="0">
                <a:solidFill>
                  <a:srgbClr val="C00000"/>
                </a:solidFill>
                <a:latin typeface="Verdana"/>
                <a:cs typeface="Verdana"/>
              </a:rPr>
              <a:t>Only way </a:t>
            </a:r>
            <a:r>
              <a:rPr sz="1500" b="1" dirty="0">
                <a:solidFill>
                  <a:srgbClr val="C00000"/>
                </a:solidFill>
                <a:latin typeface="Verdana"/>
                <a:cs typeface="Verdana"/>
              </a:rPr>
              <a:t>to </a:t>
            </a:r>
            <a:r>
              <a:rPr sz="1500" b="1" spc="-5" dirty="0">
                <a:solidFill>
                  <a:srgbClr val="C00000"/>
                </a:solidFill>
                <a:latin typeface="Verdana"/>
                <a:cs typeface="Verdana"/>
              </a:rPr>
              <a:t>reduce </a:t>
            </a:r>
            <a:r>
              <a:rPr sz="1500" b="1" i="1" spc="-5" dirty="0">
                <a:solidFill>
                  <a:srgbClr val="C00000"/>
                </a:solidFill>
                <a:latin typeface="Verdana"/>
                <a:cs typeface="Verdana"/>
              </a:rPr>
              <a:t>variation </a:t>
            </a:r>
            <a:r>
              <a:rPr sz="1500" b="1" spc="-10" dirty="0">
                <a:solidFill>
                  <a:srgbClr val="C00000"/>
                </a:solidFill>
                <a:latin typeface="Verdana"/>
                <a:cs typeface="Verdana"/>
              </a:rPr>
              <a:t>in  </a:t>
            </a:r>
            <a:r>
              <a:rPr sz="1500" b="1" spc="-5" dirty="0">
                <a:solidFill>
                  <a:srgbClr val="C00000"/>
                </a:solidFill>
                <a:latin typeface="Verdana"/>
                <a:cs typeface="Verdana"/>
              </a:rPr>
              <a:t>distortion is </a:t>
            </a:r>
            <a:r>
              <a:rPr sz="1500" b="1" dirty="0">
                <a:solidFill>
                  <a:srgbClr val="C00000"/>
                </a:solidFill>
                <a:latin typeface="Verdana"/>
                <a:cs typeface="Verdana"/>
              </a:rPr>
              <a:t>to </a:t>
            </a:r>
            <a:r>
              <a:rPr sz="1500" b="1" spc="-5" dirty="0">
                <a:solidFill>
                  <a:srgbClr val="C00000"/>
                </a:solidFill>
                <a:latin typeface="Verdana"/>
                <a:cs typeface="Verdana"/>
              </a:rPr>
              <a:t>change projection  axis</a:t>
            </a:r>
            <a:r>
              <a:rPr sz="1500" b="1" spc="-10" dirty="0">
                <a:solidFill>
                  <a:srgbClr val="C00000"/>
                </a:solidFill>
                <a:latin typeface="Verdana"/>
                <a:cs typeface="Verdana"/>
              </a:rPr>
              <a:t> </a:t>
            </a:r>
            <a:r>
              <a:rPr sz="1500" b="1" spc="-5" dirty="0">
                <a:solidFill>
                  <a:srgbClr val="C00000"/>
                </a:solidFill>
                <a:latin typeface="Verdana"/>
                <a:cs typeface="Verdana"/>
              </a:rPr>
              <a:t>location.</a:t>
            </a:r>
            <a:endParaRPr sz="1500">
              <a:latin typeface="Verdana"/>
              <a:cs typeface="Verdana"/>
            </a:endParaRPr>
          </a:p>
          <a:p>
            <a:pPr marL="90805" marR="142240">
              <a:lnSpc>
                <a:spcPct val="98600"/>
              </a:lnSpc>
              <a:spcBef>
                <a:spcPts val="1225"/>
              </a:spcBef>
              <a:tabLst>
                <a:tab pos="1603375" algn="l"/>
              </a:tabLst>
            </a:pPr>
            <a:r>
              <a:rPr sz="1500" b="1" spc="-5" dirty="0">
                <a:solidFill>
                  <a:srgbClr val="C00000"/>
                </a:solidFill>
                <a:latin typeface="Verdana"/>
                <a:cs typeface="Verdana"/>
              </a:rPr>
              <a:t>IMPORTANT:	For large areas, there  is no single defining ellipsoid height,  </a:t>
            </a:r>
            <a:r>
              <a:rPr sz="2000" b="1" i="1" spc="-5" dirty="0">
                <a:solidFill>
                  <a:srgbClr val="C00000"/>
                </a:solidFill>
                <a:latin typeface="Times New Roman"/>
                <a:cs typeface="Times New Roman"/>
              </a:rPr>
              <a:t>h</a:t>
            </a:r>
            <a:r>
              <a:rPr sz="1500" b="1" spc="-5" dirty="0">
                <a:solidFill>
                  <a:srgbClr val="C00000"/>
                </a:solidFill>
                <a:latin typeface="Verdana"/>
                <a:cs typeface="Verdana"/>
              </a:rPr>
              <a:t>, for scaling the</a:t>
            </a:r>
            <a:r>
              <a:rPr sz="1500" b="1" dirty="0">
                <a:solidFill>
                  <a:srgbClr val="C00000"/>
                </a:solidFill>
                <a:latin typeface="Verdana"/>
                <a:cs typeface="Verdana"/>
              </a:rPr>
              <a:t> </a:t>
            </a:r>
            <a:r>
              <a:rPr sz="1500" b="1" spc="-5" dirty="0">
                <a:solidFill>
                  <a:srgbClr val="C00000"/>
                </a:solidFill>
                <a:latin typeface="Verdana"/>
                <a:cs typeface="Verdana"/>
              </a:rPr>
              <a:t>projection.</a:t>
            </a:r>
            <a:endParaRPr sz="1500">
              <a:latin typeface="Verdana"/>
              <a:cs typeface="Verdana"/>
            </a:endParaRPr>
          </a:p>
        </p:txBody>
      </p:sp>
      <p:sp>
        <p:nvSpPr>
          <p:cNvPr id="32" name="object 32"/>
          <p:cNvSpPr txBox="1"/>
          <p:nvPr/>
        </p:nvSpPr>
        <p:spPr>
          <a:xfrm>
            <a:off x="6736082" y="2068258"/>
            <a:ext cx="2003425" cy="1264920"/>
          </a:xfrm>
          <a:prstGeom prst="rect">
            <a:avLst/>
          </a:prstGeom>
        </p:spPr>
        <p:txBody>
          <a:bodyPr vert="horz" wrap="square" lIns="0" tIns="12700" rIns="0" bIns="0" rtlCol="0">
            <a:spAutoFit/>
          </a:bodyPr>
          <a:lstStyle/>
          <a:p>
            <a:pPr marL="12700" marR="5080" algn="ctr">
              <a:spcBef>
                <a:spcPts val="100"/>
              </a:spcBef>
            </a:pPr>
            <a:r>
              <a:rPr b="1" spc="-5" dirty="0">
                <a:latin typeface="Verdana"/>
                <a:cs typeface="Verdana"/>
              </a:rPr>
              <a:t>Ellipsoid</a:t>
            </a:r>
            <a:r>
              <a:rPr b="1" spc="-65" dirty="0">
                <a:latin typeface="Verdana"/>
                <a:cs typeface="Verdana"/>
              </a:rPr>
              <a:t> </a:t>
            </a:r>
            <a:r>
              <a:rPr b="1" spc="-5" dirty="0">
                <a:latin typeface="Verdana"/>
                <a:cs typeface="Verdana"/>
              </a:rPr>
              <a:t>height  of surface not  constant:</a:t>
            </a:r>
            <a:endParaRPr>
              <a:latin typeface="Verdana"/>
              <a:cs typeface="Verdana"/>
            </a:endParaRPr>
          </a:p>
          <a:p>
            <a:pPr marL="635" algn="ctr">
              <a:lnSpc>
                <a:spcPts val="3279"/>
              </a:lnSpc>
            </a:pPr>
            <a:r>
              <a:rPr sz="2800" b="1" i="1" dirty="0">
                <a:latin typeface="Times New Roman"/>
                <a:cs typeface="Times New Roman"/>
              </a:rPr>
              <a:t>h</a:t>
            </a:r>
            <a:r>
              <a:rPr sz="2775" b="1" i="1" baseline="-21021" dirty="0">
                <a:latin typeface="Times New Roman"/>
                <a:cs typeface="Times New Roman"/>
              </a:rPr>
              <a:t>1 </a:t>
            </a:r>
            <a:r>
              <a:rPr sz="2800" b="1" i="1" dirty="0">
                <a:latin typeface="Times New Roman"/>
                <a:cs typeface="Times New Roman"/>
              </a:rPr>
              <a:t>≠</a:t>
            </a:r>
            <a:r>
              <a:rPr sz="2800" b="1" i="1" spc="-170" dirty="0">
                <a:latin typeface="Times New Roman"/>
                <a:cs typeface="Times New Roman"/>
              </a:rPr>
              <a:t> </a:t>
            </a:r>
            <a:r>
              <a:rPr sz="2800" b="1" i="1" dirty="0">
                <a:latin typeface="Times New Roman"/>
                <a:cs typeface="Times New Roman"/>
              </a:rPr>
              <a:t>h</a:t>
            </a:r>
            <a:r>
              <a:rPr sz="2775" b="1" i="1" baseline="-21021" dirty="0">
                <a:latin typeface="Times New Roman"/>
                <a:cs typeface="Times New Roman"/>
              </a:rPr>
              <a:t>2</a:t>
            </a:r>
            <a:endParaRPr sz="2775" baseline="-21021">
              <a:latin typeface="Times New Roman"/>
              <a:cs typeface="Times New Roman"/>
            </a:endParaRPr>
          </a:p>
        </p:txBody>
      </p:sp>
      <p:sp>
        <p:nvSpPr>
          <p:cNvPr id="33" name="object 33"/>
          <p:cNvSpPr txBox="1"/>
          <p:nvPr/>
        </p:nvSpPr>
        <p:spPr>
          <a:xfrm>
            <a:off x="5598255" y="1203071"/>
            <a:ext cx="1351280" cy="482600"/>
          </a:xfrm>
          <a:prstGeom prst="rect">
            <a:avLst/>
          </a:prstGeom>
        </p:spPr>
        <p:txBody>
          <a:bodyPr vert="horz" wrap="square" lIns="0" tIns="12700" rIns="0" bIns="0" rtlCol="0">
            <a:spAutoFit/>
          </a:bodyPr>
          <a:lstStyle/>
          <a:p>
            <a:pPr marL="280670" marR="5080" indent="-268605">
              <a:spcBef>
                <a:spcPts val="100"/>
              </a:spcBef>
            </a:pPr>
            <a:r>
              <a:rPr sz="1500" b="1" spc="-5" dirty="0">
                <a:latin typeface="Verdana"/>
                <a:cs typeface="Verdana"/>
              </a:rPr>
              <a:t>T</a:t>
            </a:r>
            <a:r>
              <a:rPr sz="1500" b="1" dirty="0">
                <a:latin typeface="Verdana"/>
                <a:cs typeface="Verdana"/>
              </a:rPr>
              <a:t>o</a:t>
            </a:r>
            <a:r>
              <a:rPr sz="1500" b="1" spc="-5" dirty="0">
                <a:latin typeface="Verdana"/>
                <a:cs typeface="Verdana"/>
              </a:rPr>
              <a:t>p</a:t>
            </a:r>
            <a:r>
              <a:rPr sz="1500" b="1" dirty="0">
                <a:latin typeface="Verdana"/>
                <a:cs typeface="Verdana"/>
              </a:rPr>
              <a:t>o</a:t>
            </a:r>
            <a:r>
              <a:rPr sz="1500" b="1" spc="-5" dirty="0">
                <a:latin typeface="Verdana"/>
                <a:cs typeface="Verdana"/>
              </a:rPr>
              <a:t>g</a:t>
            </a:r>
            <a:r>
              <a:rPr sz="1500" b="1" spc="-10" dirty="0">
                <a:latin typeface="Verdana"/>
                <a:cs typeface="Verdana"/>
              </a:rPr>
              <a:t>r</a:t>
            </a:r>
            <a:r>
              <a:rPr sz="1500" b="1" spc="-5" dirty="0">
                <a:latin typeface="Verdana"/>
                <a:cs typeface="Verdana"/>
              </a:rPr>
              <a:t>aph</a:t>
            </a:r>
            <a:r>
              <a:rPr sz="1500" b="1" spc="-10" dirty="0">
                <a:latin typeface="Verdana"/>
                <a:cs typeface="Verdana"/>
              </a:rPr>
              <a:t>i</a:t>
            </a:r>
            <a:r>
              <a:rPr sz="1500" b="1" spc="-5" dirty="0">
                <a:latin typeface="Verdana"/>
                <a:cs typeface="Verdana"/>
              </a:rPr>
              <a:t>c  surface</a:t>
            </a:r>
            <a:endParaRPr sz="1500">
              <a:latin typeface="Verdana"/>
              <a:cs typeface="Verdana"/>
            </a:endParaRPr>
          </a:p>
        </p:txBody>
      </p:sp>
      <p:sp>
        <p:nvSpPr>
          <p:cNvPr id="34" name="object 34"/>
          <p:cNvSpPr txBox="1"/>
          <p:nvPr/>
        </p:nvSpPr>
        <p:spPr>
          <a:xfrm>
            <a:off x="5000805" y="5522658"/>
            <a:ext cx="3811904" cy="1244600"/>
          </a:xfrm>
          <a:prstGeom prst="rect">
            <a:avLst/>
          </a:prstGeom>
        </p:spPr>
        <p:txBody>
          <a:bodyPr vert="horz" wrap="square" lIns="0" tIns="12065" rIns="0" bIns="0" rtlCol="0">
            <a:spAutoFit/>
          </a:bodyPr>
          <a:lstStyle/>
          <a:p>
            <a:pPr marL="12700" marR="5080" indent="-1270" algn="ctr">
              <a:spcBef>
                <a:spcPts val="95"/>
              </a:spcBef>
            </a:pPr>
            <a:r>
              <a:rPr sz="2000" b="1" i="1" spc="-5" dirty="0">
                <a:latin typeface="Verdana"/>
                <a:cs typeface="Verdana"/>
              </a:rPr>
              <a:t>This design approach is  being used for SPCS2022  (minimizes distortion with  respect to topography)</a:t>
            </a:r>
            <a:endParaRPr sz="2000">
              <a:latin typeface="Verdana"/>
              <a:cs typeface="Verdana"/>
            </a:endParaRPr>
          </a:p>
        </p:txBody>
      </p:sp>
    </p:spTree>
    <p:extLst>
      <p:ext uri="{BB962C8B-B14F-4D97-AF65-F5344CB8AC3E}">
        <p14:creationId xmlns:p14="http://schemas.microsoft.com/office/powerpoint/2010/main" val="2105824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73806" y="2691002"/>
            <a:ext cx="539115" cy="4167504"/>
          </a:xfrm>
          <a:custGeom>
            <a:avLst/>
            <a:gdLst/>
            <a:ahLst/>
            <a:cxnLst/>
            <a:rect l="l" t="t" r="r" b="b"/>
            <a:pathLst>
              <a:path w="539114" h="4167504">
                <a:moveTo>
                  <a:pt x="0" y="0"/>
                </a:moveTo>
                <a:lnTo>
                  <a:pt x="538854" y="4166996"/>
                </a:lnTo>
              </a:path>
            </a:pathLst>
          </a:custGeom>
          <a:ln w="25146">
            <a:solidFill>
              <a:srgbClr val="A7A8A7"/>
            </a:solidFill>
            <a:prstDash val="sysDot"/>
          </a:ln>
        </p:spPr>
        <p:txBody>
          <a:bodyPr wrap="square" lIns="0" tIns="0" rIns="0" bIns="0" rtlCol="0"/>
          <a:lstStyle/>
          <a:p>
            <a:endParaRPr/>
          </a:p>
        </p:txBody>
      </p:sp>
      <p:sp>
        <p:nvSpPr>
          <p:cNvPr id="3" name="object 3"/>
          <p:cNvSpPr/>
          <p:nvPr/>
        </p:nvSpPr>
        <p:spPr>
          <a:xfrm>
            <a:off x="2713103" y="2700910"/>
            <a:ext cx="1255395" cy="4157345"/>
          </a:xfrm>
          <a:custGeom>
            <a:avLst/>
            <a:gdLst/>
            <a:ahLst/>
            <a:cxnLst/>
            <a:rect l="l" t="t" r="r" b="b"/>
            <a:pathLst>
              <a:path w="1255395" h="4157345">
                <a:moveTo>
                  <a:pt x="0" y="0"/>
                </a:moveTo>
                <a:lnTo>
                  <a:pt x="1254849" y="4157090"/>
                </a:lnTo>
              </a:path>
            </a:pathLst>
          </a:custGeom>
          <a:ln w="25146">
            <a:solidFill>
              <a:srgbClr val="A7A8A7"/>
            </a:solidFill>
            <a:prstDash val="sysDot"/>
          </a:ln>
        </p:spPr>
        <p:txBody>
          <a:bodyPr wrap="square" lIns="0" tIns="0" rIns="0" bIns="0" rtlCol="0"/>
          <a:lstStyle/>
          <a:p>
            <a:endParaRPr/>
          </a:p>
        </p:txBody>
      </p:sp>
      <p:sp>
        <p:nvSpPr>
          <p:cNvPr id="4" name="object 4"/>
          <p:cNvSpPr txBox="1"/>
          <p:nvPr/>
        </p:nvSpPr>
        <p:spPr>
          <a:xfrm>
            <a:off x="4011360" y="1693608"/>
            <a:ext cx="1124585" cy="482600"/>
          </a:xfrm>
          <a:prstGeom prst="rect">
            <a:avLst/>
          </a:prstGeom>
        </p:spPr>
        <p:txBody>
          <a:bodyPr vert="horz" wrap="square" lIns="0" tIns="12700" rIns="0" bIns="0" rtlCol="0">
            <a:spAutoFit/>
          </a:bodyPr>
          <a:lstStyle/>
          <a:p>
            <a:pPr marL="345440" marR="5080" indent="-333375">
              <a:spcBef>
                <a:spcPts val="100"/>
              </a:spcBef>
            </a:pPr>
            <a:r>
              <a:rPr sz="1500" b="1" spc="-5" dirty="0">
                <a:latin typeface="Verdana"/>
                <a:cs typeface="Verdana"/>
              </a:rPr>
              <a:t>P</a:t>
            </a:r>
            <a:r>
              <a:rPr sz="1500" b="1" spc="-10" dirty="0">
                <a:latin typeface="Verdana"/>
                <a:cs typeface="Verdana"/>
              </a:rPr>
              <a:t>r</a:t>
            </a:r>
            <a:r>
              <a:rPr sz="1500" b="1" dirty="0">
                <a:latin typeface="Verdana"/>
                <a:cs typeface="Verdana"/>
              </a:rPr>
              <a:t>oj</a:t>
            </a:r>
            <a:r>
              <a:rPr sz="1500" b="1" spc="-5" dirty="0">
                <a:latin typeface="Verdana"/>
                <a:cs typeface="Verdana"/>
              </a:rPr>
              <a:t>ect</a:t>
            </a:r>
            <a:r>
              <a:rPr sz="1500" b="1" spc="-10" dirty="0">
                <a:latin typeface="Verdana"/>
                <a:cs typeface="Verdana"/>
              </a:rPr>
              <a:t>i</a:t>
            </a:r>
            <a:r>
              <a:rPr sz="1500" b="1" dirty="0">
                <a:latin typeface="Verdana"/>
                <a:cs typeface="Verdana"/>
              </a:rPr>
              <a:t>o</a:t>
            </a:r>
            <a:r>
              <a:rPr sz="1500" b="1" spc="-5" dirty="0">
                <a:latin typeface="Verdana"/>
                <a:cs typeface="Verdana"/>
              </a:rPr>
              <a:t>n  axis</a:t>
            </a:r>
            <a:endParaRPr sz="1500">
              <a:latin typeface="Verdana"/>
              <a:cs typeface="Verdana"/>
            </a:endParaRPr>
          </a:p>
        </p:txBody>
      </p:sp>
      <p:sp>
        <p:nvSpPr>
          <p:cNvPr id="5" name="object 5"/>
          <p:cNvSpPr/>
          <p:nvPr/>
        </p:nvSpPr>
        <p:spPr>
          <a:xfrm>
            <a:off x="4572000" y="2224279"/>
            <a:ext cx="0" cy="435609"/>
          </a:xfrm>
          <a:custGeom>
            <a:avLst/>
            <a:gdLst/>
            <a:ahLst/>
            <a:cxnLst/>
            <a:rect l="l" t="t" r="r" b="b"/>
            <a:pathLst>
              <a:path h="435610">
                <a:moveTo>
                  <a:pt x="0" y="0"/>
                </a:moveTo>
                <a:lnTo>
                  <a:pt x="0" y="435101"/>
                </a:lnTo>
              </a:path>
            </a:pathLst>
          </a:custGeom>
          <a:ln w="32003">
            <a:solidFill>
              <a:srgbClr val="000000"/>
            </a:solidFill>
            <a:prstDash val="lgDashDot"/>
          </a:ln>
        </p:spPr>
        <p:txBody>
          <a:bodyPr wrap="square" lIns="0" tIns="0" rIns="0" bIns="0" rtlCol="0"/>
          <a:lstStyle/>
          <a:p>
            <a:endParaRPr/>
          </a:p>
        </p:txBody>
      </p:sp>
      <p:sp>
        <p:nvSpPr>
          <p:cNvPr id="6" name="object 6"/>
          <p:cNvSpPr/>
          <p:nvPr/>
        </p:nvSpPr>
        <p:spPr>
          <a:xfrm>
            <a:off x="4572001" y="2722626"/>
            <a:ext cx="91185" cy="4135880"/>
          </a:xfrm>
          <a:custGeom>
            <a:avLst/>
            <a:gdLst/>
            <a:ahLst/>
            <a:cxnLst/>
            <a:rect l="l" t="t" r="r" b="b"/>
            <a:pathLst>
              <a:path h="1603375">
                <a:moveTo>
                  <a:pt x="0" y="0"/>
                </a:moveTo>
                <a:lnTo>
                  <a:pt x="0" y="1603247"/>
                </a:lnTo>
              </a:path>
            </a:pathLst>
          </a:custGeom>
          <a:ln w="32003">
            <a:solidFill>
              <a:srgbClr val="000000"/>
            </a:solidFill>
            <a:prstDash val="lgDashDot"/>
          </a:ln>
        </p:spPr>
        <p:txBody>
          <a:bodyPr wrap="square" lIns="0" tIns="0" rIns="0" bIns="0" rtlCol="0"/>
          <a:lstStyle/>
          <a:p>
            <a:endParaRPr/>
          </a:p>
        </p:txBody>
      </p:sp>
      <p:sp>
        <p:nvSpPr>
          <p:cNvPr id="7" name="object 7"/>
          <p:cNvSpPr txBox="1">
            <a:spLocks noGrp="1"/>
          </p:cNvSpPr>
          <p:nvPr>
            <p:ph type="title"/>
          </p:nvPr>
        </p:nvSpPr>
        <p:spPr>
          <a:xfrm>
            <a:off x="1322230" y="183895"/>
            <a:ext cx="6499225" cy="33020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z="2000" b="1" spc="-5" dirty="0">
                <a:solidFill>
                  <a:srgbClr val="FFFFFF"/>
                </a:solidFill>
                <a:latin typeface="Verdana"/>
                <a:cs typeface="Verdana"/>
              </a:rPr>
              <a:t>“Non-intersecting” conformal </a:t>
            </a:r>
            <a:r>
              <a:rPr sz="2000" b="1" spc="-10" dirty="0">
                <a:solidFill>
                  <a:srgbClr val="FFFFFF"/>
                </a:solidFill>
                <a:latin typeface="Verdana"/>
                <a:cs typeface="Verdana"/>
              </a:rPr>
              <a:t>map</a:t>
            </a:r>
            <a:r>
              <a:rPr sz="2000" b="1" spc="50" dirty="0">
                <a:solidFill>
                  <a:srgbClr val="FFFFFF"/>
                </a:solidFill>
                <a:latin typeface="Verdana"/>
                <a:cs typeface="Verdana"/>
              </a:rPr>
              <a:t> </a:t>
            </a:r>
            <a:r>
              <a:rPr sz="2000" b="1" spc="-5" dirty="0">
                <a:solidFill>
                  <a:srgbClr val="FFFFFF"/>
                </a:solidFill>
                <a:latin typeface="Verdana"/>
                <a:cs typeface="Verdana"/>
              </a:rPr>
              <a:t>projection</a:t>
            </a:r>
            <a:endParaRPr sz="2000">
              <a:latin typeface="Verdana"/>
              <a:cs typeface="Verdana"/>
            </a:endParaRPr>
          </a:p>
        </p:txBody>
      </p:sp>
      <p:sp>
        <p:nvSpPr>
          <p:cNvPr id="8" name="object 8"/>
          <p:cNvSpPr/>
          <p:nvPr/>
        </p:nvSpPr>
        <p:spPr>
          <a:xfrm>
            <a:off x="3780347" y="2691002"/>
            <a:ext cx="5178425" cy="0"/>
          </a:xfrm>
          <a:custGeom>
            <a:avLst/>
            <a:gdLst/>
            <a:ahLst/>
            <a:cxnLst/>
            <a:rect l="l" t="t" r="r" b="b"/>
            <a:pathLst>
              <a:path w="5178425">
                <a:moveTo>
                  <a:pt x="0" y="0"/>
                </a:moveTo>
                <a:lnTo>
                  <a:pt x="5178107" y="0"/>
                </a:lnTo>
              </a:path>
            </a:pathLst>
          </a:custGeom>
          <a:ln w="63246">
            <a:solidFill>
              <a:srgbClr val="00B050"/>
            </a:solidFill>
          </a:ln>
        </p:spPr>
        <p:txBody>
          <a:bodyPr wrap="square" lIns="0" tIns="0" rIns="0" bIns="0" rtlCol="0"/>
          <a:lstStyle/>
          <a:p>
            <a:endParaRPr/>
          </a:p>
        </p:txBody>
      </p:sp>
      <p:sp>
        <p:nvSpPr>
          <p:cNvPr id="9" name="object 9"/>
          <p:cNvSpPr/>
          <p:nvPr/>
        </p:nvSpPr>
        <p:spPr>
          <a:xfrm>
            <a:off x="179451" y="2691002"/>
            <a:ext cx="2504440" cy="0"/>
          </a:xfrm>
          <a:custGeom>
            <a:avLst/>
            <a:gdLst/>
            <a:ahLst/>
            <a:cxnLst/>
            <a:rect l="l" t="t" r="r" b="b"/>
            <a:pathLst>
              <a:path w="2504440">
                <a:moveTo>
                  <a:pt x="0" y="0"/>
                </a:moveTo>
                <a:lnTo>
                  <a:pt x="2503932" y="0"/>
                </a:lnTo>
              </a:path>
            </a:pathLst>
          </a:custGeom>
          <a:ln w="63246">
            <a:solidFill>
              <a:srgbClr val="00B050"/>
            </a:solidFill>
          </a:ln>
        </p:spPr>
        <p:txBody>
          <a:bodyPr wrap="square" lIns="0" tIns="0" rIns="0" bIns="0" rtlCol="0"/>
          <a:lstStyle/>
          <a:p>
            <a:endParaRPr/>
          </a:p>
        </p:txBody>
      </p:sp>
      <p:sp>
        <p:nvSpPr>
          <p:cNvPr id="10" name="object 10"/>
          <p:cNvSpPr txBox="1"/>
          <p:nvPr/>
        </p:nvSpPr>
        <p:spPr>
          <a:xfrm>
            <a:off x="189866" y="2371472"/>
            <a:ext cx="1946275" cy="259045"/>
          </a:xfrm>
          <a:prstGeom prst="rect">
            <a:avLst/>
          </a:prstGeom>
        </p:spPr>
        <p:txBody>
          <a:bodyPr vert="horz" wrap="square" lIns="0" tIns="12700" rIns="0" bIns="0" rtlCol="0">
            <a:spAutoFit/>
          </a:bodyPr>
          <a:lstStyle/>
          <a:p>
            <a:pPr marL="12700">
              <a:spcBef>
                <a:spcPts val="100"/>
              </a:spcBef>
            </a:pPr>
            <a:r>
              <a:rPr sz="1600" b="1" i="1" spc="-5" dirty="0">
                <a:latin typeface="Verdana"/>
                <a:cs typeface="Verdana"/>
              </a:rPr>
              <a:t>Non-intersecting</a:t>
            </a:r>
            <a:endParaRPr sz="1600">
              <a:latin typeface="Verdana"/>
              <a:cs typeface="Verdana"/>
            </a:endParaRPr>
          </a:p>
        </p:txBody>
      </p:sp>
      <p:sp>
        <p:nvSpPr>
          <p:cNvPr id="11" name="object 11"/>
          <p:cNvSpPr/>
          <p:nvPr/>
        </p:nvSpPr>
        <p:spPr>
          <a:xfrm>
            <a:off x="2683382" y="2683382"/>
            <a:ext cx="1097280" cy="0"/>
          </a:xfrm>
          <a:custGeom>
            <a:avLst/>
            <a:gdLst/>
            <a:ahLst/>
            <a:cxnLst/>
            <a:rect l="l" t="t" r="r" b="b"/>
            <a:pathLst>
              <a:path w="1097279">
                <a:moveTo>
                  <a:pt x="0" y="0"/>
                </a:moveTo>
                <a:lnTo>
                  <a:pt x="1096962" y="0"/>
                </a:lnTo>
              </a:path>
            </a:pathLst>
          </a:custGeom>
          <a:ln w="101346">
            <a:solidFill>
              <a:srgbClr val="FF0000"/>
            </a:solidFill>
          </a:ln>
        </p:spPr>
        <p:txBody>
          <a:bodyPr wrap="square" lIns="0" tIns="0" rIns="0" bIns="0" rtlCol="0"/>
          <a:lstStyle/>
          <a:p>
            <a:endParaRPr/>
          </a:p>
        </p:txBody>
      </p:sp>
      <p:sp>
        <p:nvSpPr>
          <p:cNvPr id="12" name="object 12"/>
          <p:cNvSpPr txBox="1"/>
          <p:nvPr/>
        </p:nvSpPr>
        <p:spPr>
          <a:xfrm>
            <a:off x="814641" y="4924170"/>
            <a:ext cx="925194" cy="482600"/>
          </a:xfrm>
          <a:prstGeom prst="rect">
            <a:avLst/>
          </a:prstGeom>
        </p:spPr>
        <p:txBody>
          <a:bodyPr vert="horz" wrap="square" lIns="0" tIns="12700" rIns="0" bIns="0" rtlCol="0">
            <a:spAutoFit/>
          </a:bodyPr>
          <a:lstStyle/>
          <a:p>
            <a:pPr marL="67310" marR="5080" indent="-55244">
              <a:spcBef>
                <a:spcPts val="100"/>
              </a:spcBef>
            </a:pPr>
            <a:r>
              <a:rPr sz="1500" b="1" spc="-5" dirty="0">
                <a:latin typeface="Verdana"/>
                <a:cs typeface="Verdana"/>
              </a:rPr>
              <a:t>E</a:t>
            </a:r>
            <a:r>
              <a:rPr sz="1500" b="1" spc="-10" dirty="0">
                <a:latin typeface="Verdana"/>
                <a:cs typeface="Verdana"/>
              </a:rPr>
              <a:t>lli</a:t>
            </a:r>
            <a:r>
              <a:rPr sz="1500" b="1" spc="-5" dirty="0">
                <a:latin typeface="Verdana"/>
                <a:cs typeface="Verdana"/>
              </a:rPr>
              <a:t>p</a:t>
            </a:r>
            <a:r>
              <a:rPr sz="1500" b="1" spc="-10" dirty="0">
                <a:latin typeface="Verdana"/>
                <a:cs typeface="Verdana"/>
              </a:rPr>
              <a:t>s</a:t>
            </a:r>
            <a:r>
              <a:rPr sz="1500" b="1" dirty="0">
                <a:latin typeface="Verdana"/>
                <a:cs typeface="Verdana"/>
              </a:rPr>
              <a:t>o</a:t>
            </a:r>
            <a:r>
              <a:rPr sz="1500" b="1" spc="-10" dirty="0">
                <a:latin typeface="Verdana"/>
                <a:cs typeface="Verdana"/>
              </a:rPr>
              <a:t>id  </a:t>
            </a:r>
            <a:r>
              <a:rPr sz="1500" b="1" spc="-5" dirty="0">
                <a:latin typeface="Verdana"/>
                <a:cs typeface="Verdana"/>
              </a:rPr>
              <a:t>surface</a:t>
            </a:r>
            <a:endParaRPr sz="1500">
              <a:latin typeface="Verdana"/>
              <a:cs typeface="Verdana"/>
            </a:endParaRPr>
          </a:p>
        </p:txBody>
      </p:sp>
      <p:sp>
        <p:nvSpPr>
          <p:cNvPr id="13" name="object 13"/>
          <p:cNvSpPr/>
          <p:nvPr/>
        </p:nvSpPr>
        <p:spPr>
          <a:xfrm>
            <a:off x="1177812" y="4639132"/>
            <a:ext cx="94615" cy="251460"/>
          </a:xfrm>
          <a:custGeom>
            <a:avLst/>
            <a:gdLst/>
            <a:ahLst/>
            <a:cxnLst/>
            <a:rect l="l" t="t" r="r" b="b"/>
            <a:pathLst>
              <a:path w="94615" h="251460">
                <a:moveTo>
                  <a:pt x="94348" y="251002"/>
                </a:moveTo>
                <a:lnTo>
                  <a:pt x="0" y="0"/>
                </a:lnTo>
              </a:path>
            </a:pathLst>
          </a:custGeom>
          <a:ln w="22098">
            <a:solidFill>
              <a:srgbClr val="000000"/>
            </a:solidFill>
          </a:ln>
        </p:spPr>
        <p:txBody>
          <a:bodyPr wrap="square" lIns="0" tIns="0" rIns="0" bIns="0" rtlCol="0"/>
          <a:lstStyle/>
          <a:p>
            <a:endParaRPr/>
          </a:p>
        </p:txBody>
      </p:sp>
      <p:sp>
        <p:nvSpPr>
          <p:cNvPr id="14" name="object 14"/>
          <p:cNvSpPr/>
          <p:nvPr/>
        </p:nvSpPr>
        <p:spPr>
          <a:xfrm>
            <a:off x="1136241" y="4567816"/>
            <a:ext cx="118884" cy="141211"/>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4791457" y="3740660"/>
            <a:ext cx="4283963" cy="1283207"/>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4773167" y="3733040"/>
            <a:ext cx="4370832" cy="1341881"/>
          </a:xfrm>
          <a:prstGeom prst="rect">
            <a:avLst/>
          </a:prstGeom>
          <a:blipFill>
            <a:blip r:embed="rId5" cstate="print"/>
            <a:stretch>
              <a:fillRect/>
            </a:stretch>
          </a:blipFill>
        </p:spPr>
        <p:txBody>
          <a:bodyPr wrap="square" lIns="0" tIns="0" rIns="0" bIns="0" rtlCol="0"/>
          <a:lstStyle/>
          <a:p>
            <a:endParaRPr/>
          </a:p>
        </p:txBody>
      </p:sp>
      <p:sp>
        <p:nvSpPr>
          <p:cNvPr id="17" name="object 17"/>
          <p:cNvSpPr txBox="1"/>
          <p:nvPr/>
        </p:nvSpPr>
        <p:spPr>
          <a:xfrm>
            <a:off x="4821556" y="3770759"/>
            <a:ext cx="4170679" cy="1121461"/>
          </a:xfrm>
          <a:prstGeom prst="rect">
            <a:avLst/>
          </a:prstGeom>
          <a:solidFill>
            <a:srgbClr val="FFFFFF"/>
          </a:solidFill>
          <a:ln w="9905">
            <a:solidFill>
              <a:srgbClr val="000000"/>
            </a:solidFill>
          </a:ln>
        </p:spPr>
        <p:txBody>
          <a:bodyPr vert="horz" wrap="square" lIns="0" tIns="43815" rIns="0" bIns="0" rtlCol="0">
            <a:spAutoFit/>
          </a:bodyPr>
          <a:lstStyle/>
          <a:p>
            <a:pPr marL="90805" marR="92075">
              <a:spcBef>
                <a:spcPts val="345"/>
              </a:spcBef>
            </a:pPr>
            <a:r>
              <a:rPr sz="1500" b="1" spc="-5" dirty="0">
                <a:solidFill>
                  <a:srgbClr val="C00000"/>
                </a:solidFill>
                <a:latin typeface="Verdana"/>
                <a:cs typeface="Verdana"/>
              </a:rPr>
              <a:t>Purpose is </a:t>
            </a:r>
            <a:r>
              <a:rPr sz="1500" b="1" dirty="0">
                <a:solidFill>
                  <a:srgbClr val="C00000"/>
                </a:solidFill>
                <a:latin typeface="Verdana"/>
                <a:cs typeface="Verdana"/>
              </a:rPr>
              <a:t>to </a:t>
            </a:r>
            <a:r>
              <a:rPr sz="1500" b="1" spc="-5" dirty="0">
                <a:solidFill>
                  <a:srgbClr val="C00000"/>
                </a:solidFill>
                <a:latin typeface="Verdana"/>
                <a:cs typeface="Verdana"/>
              </a:rPr>
              <a:t>reduce linear distortion  </a:t>
            </a:r>
            <a:r>
              <a:rPr sz="1500" b="1" dirty="0">
                <a:solidFill>
                  <a:srgbClr val="C00000"/>
                </a:solidFill>
                <a:latin typeface="Verdana"/>
                <a:cs typeface="Verdana"/>
              </a:rPr>
              <a:t>at </a:t>
            </a:r>
            <a:r>
              <a:rPr sz="1500" b="1" spc="-5" dirty="0">
                <a:solidFill>
                  <a:srgbClr val="C00000"/>
                </a:solidFill>
                <a:latin typeface="Verdana"/>
                <a:cs typeface="Verdana"/>
              </a:rPr>
              <a:t>“ground” (topographic</a:t>
            </a:r>
            <a:r>
              <a:rPr sz="1500" b="1" spc="-20" dirty="0">
                <a:solidFill>
                  <a:srgbClr val="C00000"/>
                </a:solidFill>
                <a:latin typeface="Verdana"/>
                <a:cs typeface="Verdana"/>
              </a:rPr>
              <a:t> </a:t>
            </a:r>
            <a:r>
              <a:rPr sz="1500" b="1" spc="-5" dirty="0">
                <a:solidFill>
                  <a:srgbClr val="C00000"/>
                </a:solidFill>
                <a:latin typeface="Verdana"/>
                <a:cs typeface="Verdana"/>
              </a:rPr>
              <a:t>surface).</a:t>
            </a:r>
            <a:endParaRPr sz="1500">
              <a:latin typeface="Verdana"/>
              <a:cs typeface="Verdana"/>
            </a:endParaRPr>
          </a:p>
          <a:p>
            <a:pPr marL="90805" marR="198755">
              <a:spcBef>
                <a:spcPts val="1200"/>
              </a:spcBef>
            </a:pPr>
            <a:r>
              <a:rPr sz="1500" b="1" spc="-5" dirty="0">
                <a:solidFill>
                  <a:srgbClr val="C00000"/>
                </a:solidFill>
                <a:latin typeface="Verdana"/>
                <a:cs typeface="Verdana"/>
              </a:rPr>
              <a:t>But distortion can vary considerably  across area of</a:t>
            </a:r>
            <a:r>
              <a:rPr sz="1500" b="1" dirty="0">
                <a:solidFill>
                  <a:srgbClr val="C00000"/>
                </a:solidFill>
                <a:latin typeface="Verdana"/>
                <a:cs typeface="Verdana"/>
              </a:rPr>
              <a:t> </a:t>
            </a:r>
            <a:r>
              <a:rPr sz="1500" b="1" spc="-5" dirty="0">
                <a:solidFill>
                  <a:srgbClr val="C00000"/>
                </a:solidFill>
                <a:latin typeface="Verdana"/>
                <a:cs typeface="Verdana"/>
              </a:rPr>
              <a:t>interest.</a:t>
            </a:r>
            <a:endParaRPr sz="1500">
              <a:latin typeface="Verdana"/>
              <a:cs typeface="Verdana"/>
            </a:endParaRPr>
          </a:p>
        </p:txBody>
      </p:sp>
      <p:sp>
        <p:nvSpPr>
          <p:cNvPr id="18" name="object 18"/>
          <p:cNvSpPr/>
          <p:nvPr/>
        </p:nvSpPr>
        <p:spPr>
          <a:xfrm>
            <a:off x="3140201" y="2613660"/>
            <a:ext cx="156210" cy="156972"/>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6264402" y="2613660"/>
            <a:ext cx="156210" cy="156972"/>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2950082" y="2216278"/>
            <a:ext cx="193040" cy="324485"/>
          </a:xfrm>
          <a:custGeom>
            <a:avLst/>
            <a:gdLst/>
            <a:ahLst/>
            <a:cxnLst/>
            <a:rect l="l" t="t" r="r" b="b"/>
            <a:pathLst>
              <a:path w="193039" h="324485">
                <a:moveTo>
                  <a:pt x="0" y="0"/>
                </a:moveTo>
                <a:lnTo>
                  <a:pt x="192684" y="323900"/>
                </a:lnTo>
              </a:path>
            </a:pathLst>
          </a:custGeom>
          <a:ln w="22098">
            <a:solidFill>
              <a:srgbClr val="000000"/>
            </a:solidFill>
          </a:ln>
        </p:spPr>
        <p:txBody>
          <a:bodyPr wrap="square" lIns="0" tIns="0" rIns="0" bIns="0" rtlCol="0"/>
          <a:lstStyle/>
          <a:p>
            <a:endParaRPr/>
          </a:p>
        </p:txBody>
      </p:sp>
      <p:sp>
        <p:nvSpPr>
          <p:cNvPr id="21" name="object 21"/>
          <p:cNvSpPr/>
          <p:nvPr/>
        </p:nvSpPr>
        <p:spPr>
          <a:xfrm>
            <a:off x="3062231" y="2464048"/>
            <a:ext cx="119494" cy="141617"/>
          </a:xfrm>
          <a:prstGeom prst="rect">
            <a:avLst/>
          </a:prstGeom>
          <a:blipFill>
            <a:blip r:embed="rId7" cstate="print"/>
            <a:stretch>
              <a:fillRect/>
            </a:stretch>
          </a:blipFill>
        </p:spPr>
        <p:txBody>
          <a:bodyPr wrap="square" lIns="0" tIns="0" rIns="0" bIns="0" rtlCol="0"/>
          <a:lstStyle/>
          <a:p>
            <a:endParaRPr/>
          </a:p>
        </p:txBody>
      </p:sp>
      <p:sp>
        <p:nvSpPr>
          <p:cNvPr id="22" name="object 22"/>
          <p:cNvSpPr txBox="1"/>
          <p:nvPr/>
        </p:nvSpPr>
        <p:spPr>
          <a:xfrm>
            <a:off x="1902460" y="1479296"/>
            <a:ext cx="1751964" cy="711200"/>
          </a:xfrm>
          <a:prstGeom prst="rect">
            <a:avLst/>
          </a:prstGeom>
        </p:spPr>
        <p:txBody>
          <a:bodyPr vert="horz" wrap="square" lIns="0" tIns="12700" rIns="0" bIns="0" rtlCol="0">
            <a:spAutoFit/>
          </a:bodyPr>
          <a:lstStyle/>
          <a:p>
            <a:pPr marL="12700" marR="5080" indent="-635" algn="ctr">
              <a:spcBef>
                <a:spcPts val="100"/>
              </a:spcBef>
            </a:pPr>
            <a:r>
              <a:rPr sz="1500" b="1" spc="-5" dirty="0">
                <a:latin typeface="Verdana"/>
                <a:cs typeface="Verdana"/>
              </a:rPr>
              <a:t>Grid distance =  ground</a:t>
            </a:r>
            <a:r>
              <a:rPr sz="1500" b="1" spc="-65" dirty="0">
                <a:latin typeface="Verdana"/>
                <a:cs typeface="Verdana"/>
              </a:rPr>
              <a:t> </a:t>
            </a:r>
            <a:r>
              <a:rPr sz="1500" b="1" spc="-5" dirty="0">
                <a:latin typeface="Verdana"/>
                <a:cs typeface="Verdana"/>
              </a:rPr>
              <a:t>distance  </a:t>
            </a:r>
            <a:r>
              <a:rPr sz="1500" b="1" i="1" dirty="0">
                <a:latin typeface="Verdana"/>
                <a:cs typeface="Verdana"/>
              </a:rPr>
              <a:t>at a</a:t>
            </a:r>
            <a:r>
              <a:rPr sz="1500" b="1" i="1" spc="-30" dirty="0">
                <a:latin typeface="Verdana"/>
                <a:cs typeface="Verdana"/>
              </a:rPr>
              <a:t> </a:t>
            </a:r>
            <a:r>
              <a:rPr sz="1500" b="1" i="1" spc="-5" dirty="0">
                <a:latin typeface="Verdana"/>
                <a:cs typeface="Verdana"/>
              </a:rPr>
              <a:t>point</a:t>
            </a:r>
            <a:endParaRPr sz="1500">
              <a:latin typeface="Verdana"/>
              <a:cs typeface="Verdana"/>
            </a:endParaRPr>
          </a:p>
        </p:txBody>
      </p:sp>
      <p:sp>
        <p:nvSpPr>
          <p:cNvPr id="23" name="object 23"/>
          <p:cNvSpPr/>
          <p:nvPr/>
        </p:nvSpPr>
        <p:spPr>
          <a:xfrm>
            <a:off x="6443408" y="2249804"/>
            <a:ext cx="308610" cy="311150"/>
          </a:xfrm>
          <a:custGeom>
            <a:avLst/>
            <a:gdLst/>
            <a:ahLst/>
            <a:cxnLst/>
            <a:rect l="l" t="t" r="r" b="b"/>
            <a:pathLst>
              <a:path w="308609" h="311150">
                <a:moveTo>
                  <a:pt x="308292" y="0"/>
                </a:moveTo>
                <a:lnTo>
                  <a:pt x="0" y="310896"/>
                </a:lnTo>
              </a:path>
            </a:pathLst>
          </a:custGeom>
          <a:ln w="22098">
            <a:solidFill>
              <a:srgbClr val="000000"/>
            </a:solidFill>
          </a:ln>
        </p:spPr>
        <p:txBody>
          <a:bodyPr wrap="square" lIns="0" tIns="0" rIns="0" bIns="0" rtlCol="0"/>
          <a:lstStyle/>
          <a:p>
            <a:endParaRPr/>
          </a:p>
        </p:txBody>
      </p:sp>
      <p:sp>
        <p:nvSpPr>
          <p:cNvPr id="24" name="object 24"/>
          <p:cNvSpPr/>
          <p:nvPr/>
        </p:nvSpPr>
        <p:spPr>
          <a:xfrm>
            <a:off x="6389746" y="2479910"/>
            <a:ext cx="134620" cy="135255"/>
          </a:xfrm>
          <a:custGeom>
            <a:avLst/>
            <a:gdLst/>
            <a:ahLst/>
            <a:cxnLst/>
            <a:rect l="l" t="t" r="r" b="b"/>
            <a:pathLst>
              <a:path w="134620" h="135255">
                <a:moveTo>
                  <a:pt x="44335" y="0"/>
                </a:moveTo>
                <a:lnTo>
                  <a:pt x="0" y="134899"/>
                </a:lnTo>
                <a:lnTo>
                  <a:pt x="134518" y="89420"/>
                </a:lnTo>
                <a:lnTo>
                  <a:pt x="53657" y="80784"/>
                </a:lnTo>
                <a:lnTo>
                  <a:pt x="44335" y="0"/>
                </a:lnTo>
                <a:close/>
              </a:path>
            </a:pathLst>
          </a:custGeom>
          <a:solidFill>
            <a:srgbClr val="000000"/>
          </a:solidFill>
        </p:spPr>
        <p:txBody>
          <a:bodyPr wrap="square" lIns="0" tIns="0" rIns="0" bIns="0" rtlCol="0"/>
          <a:lstStyle/>
          <a:p>
            <a:endParaRPr/>
          </a:p>
        </p:txBody>
      </p:sp>
      <p:sp>
        <p:nvSpPr>
          <p:cNvPr id="25" name="object 25"/>
          <p:cNvSpPr txBox="1"/>
          <p:nvPr/>
        </p:nvSpPr>
        <p:spPr>
          <a:xfrm>
            <a:off x="1331215" y="2787396"/>
            <a:ext cx="2092325" cy="711200"/>
          </a:xfrm>
          <a:prstGeom prst="rect">
            <a:avLst/>
          </a:prstGeom>
        </p:spPr>
        <p:txBody>
          <a:bodyPr vert="horz" wrap="square" lIns="0" tIns="12700" rIns="0" bIns="0" rtlCol="0">
            <a:spAutoFit/>
          </a:bodyPr>
          <a:lstStyle/>
          <a:p>
            <a:pPr marL="12700" marR="5080" indent="421640" algn="r">
              <a:spcBef>
                <a:spcPts val="100"/>
              </a:spcBef>
            </a:pPr>
            <a:r>
              <a:rPr sz="1500" b="1" spc="-5" dirty="0">
                <a:latin typeface="Verdana"/>
                <a:cs typeface="Verdana"/>
              </a:rPr>
              <a:t>Grid</a:t>
            </a:r>
            <a:r>
              <a:rPr sz="1500" b="1" spc="-30" dirty="0">
                <a:latin typeface="Verdana"/>
                <a:cs typeface="Verdana"/>
              </a:rPr>
              <a:t> </a:t>
            </a:r>
            <a:r>
              <a:rPr sz="1500" b="1" spc="-5" dirty="0">
                <a:latin typeface="Verdana"/>
                <a:cs typeface="Verdana"/>
              </a:rPr>
              <a:t>distance</a:t>
            </a:r>
            <a:r>
              <a:rPr sz="1500" b="1" spc="-25" dirty="0">
                <a:latin typeface="Verdana"/>
                <a:cs typeface="Verdana"/>
              </a:rPr>
              <a:t> </a:t>
            </a:r>
            <a:r>
              <a:rPr sz="1500" b="1" dirty="0">
                <a:latin typeface="Verdana"/>
                <a:cs typeface="Verdana"/>
              </a:rPr>
              <a:t>≈  </a:t>
            </a:r>
            <a:r>
              <a:rPr sz="1500" b="1" spc="-5" dirty="0">
                <a:latin typeface="Verdana"/>
                <a:cs typeface="Verdana"/>
              </a:rPr>
              <a:t>ground</a:t>
            </a:r>
            <a:r>
              <a:rPr sz="1500" b="1" spc="-65" dirty="0">
                <a:latin typeface="Verdana"/>
                <a:cs typeface="Verdana"/>
              </a:rPr>
              <a:t> </a:t>
            </a:r>
            <a:r>
              <a:rPr sz="1500" b="1" spc="-5" dirty="0">
                <a:latin typeface="Verdana"/>
                <a:cs typeface="Verdana"/>
              </a:rPr>
              <a:t>distance  </a:t>
            </a:r>
            <a:r>
              <a:rPr sz="1500" b="1" i="1" spc="-5" dirty="0">
                <a:latin typeface="Verdana"/>
                <a:cs typeface="Verdana"/>
              </a:rPr>
              <a:t>over finite</a:t>
            </a:r>
            <a:r>
              <a:rPr sz="1500" b="1" i="1" spc="-30" dirty="0">
                <a:latin typeface="Verdana"/>
                <a:cs typeface="Verdana"/>
              </a:rPr>
              <a:t> </a:t>
            </a:r>
            <a:r>
              <a:rPr sz="1500" b="1" i="1" spc="-5" dirty="0">
                <a:latin typeface="Verdana"/>
                <a:cs typeface="Verdana"/>
              </a:rPr>
              <a:t>distance</a:t>
            </a:r>
            <a:endParaRPr sz="1500">
              <a:latin typeface="Verdana"/>
              <a:cs typeface="Verdana"/>
            </a:endParaRPr>
          </a:p>
        </p:txBody>
      </p:sp>
      <p:sp>
        <p:nvSpPr>
          <p:cNvPr id="26" name="object 26"/>
          <p:cNvSpPr txBox="1"/>
          <p:nvPr/>
        </p:nvSpPr>
        <p:spPr>
          <a:xfrm>
            <a:off x="5598225" y="1203007"/>
            <a:ext cx="2983865" cy="1281430"/>
          </a:xfrm>
          <a:prstGeom prst="rect">
            <a:avLst/>
          </a:prstGeom>
        </p:spPr>
        <p:txBody>
          <a:bodyPr vert="horz" wrap="square" lIns="0" tIns="12700" rIns="0" bIns="0" rtlCol="0">
            <a:spAutoFit/>
          </a:bodyPr>
          <a:lstStyle/>
          <a:p>
            <a:pPr marL="280670" marR="1637030" indent="-268605">
              <a:spcBef>
                <a:spcPts val="100"/>
              </a:spcBef>
            </a:pPr>
            <a:r>
              <a:rPr sz="1500" b="1" spc="-5" dirty="0">
                <a:latin typeface="Verdana"/>
                <a:cs typeface="Verdana"/>
              </a:rPr>
              <a:t>T</a:t>
            </a:r>
            <a:r>
              <a:rPr sz="1500" b="1" dirty="0">
                <a:latin typeface="Verdana"/>
                <a:cs typeface="Verdana"/>
              </a:rPr>
              <a:t>o</a:t>
            </a:r>
            <a:r>
              <a:rPr sz="1500" b="1" spc="-5" dirty="0">
                <a:latin typeface="Verdana"/>
                <a:cs typeface="Verdana"/>
              </a:rPr>
              <a:t>p</a:t>
            </a:r>
            <a:r>
              <a:rPr sz="1500" b="1" dirty="0">
                <a:latin typeface="Verdana"/>
                <a:cs typeface="Verdana"/>
              </a:rPr>
              <a:t>o</a:t>
            </a:r>
            <a:r>
              <a:rPr sz="1500" b="1" spc="-5" dirty="0">
                <a:latin typeface="Verdana"/>
                <a:cs typeface="Verdana"/>
              </a:rPr>
              <a:t>g</a:t>
            </a:r>
            <a:r>
              <a:rPr sz="1500" b="1" spc="-10" dirty="0">
                <a:latin typeface="Verdana"/>
                <a:cs typeface="Verdana"/>
              </a:rPr>
              <a:t>r</a:t>
            </a:r>
            <a:r>
              <a:rPr sz="1500" b="1" spc="-5" dirty="0">
                <a:latin typeface="Verdana"/>
                <a:cs typeface="Verdana"/>
              </a:rPr>
              <a:t>aph</a:t>
            </a:r>
            <a:r>
              <a:rPr sz="1500" b="1" spc="-10" dirty="0">
                <a:latin typeface="Verdana"/>
                <a:cs typeface="Verdana"/>
              </a:rPr>
              <a:t>i</a:t>
            </a:r>
            <a:r>
              <a:rPr sz="1500" b="1" spc="-5" dirty="0">
                <a:latin typeface="Verdana"/>
                <a:cs typeface="Verdana"/>
              </a:rPr>
              <a:t>c  surface</a:t>
            </a:r>
            <a:endParaRPr sz="1500">
              <a:latin typeface="Verdana"/>
              <a:cs typeface="Verdana"/>
            </a:endParaRPr>
          </a:p>
          <a:p>
            <a:pPr marL="1244600" marR="5080">
              <a:spcBef>
                <a:spcPts val="885"/>
              </a:spcBef>
            </a:pPr>
            <a:r>
              <a:rPr sz="1500" b="1" spc="-5" dirty="0">
                <a:latin typeface="Verdana"/>
                <a:cs typeface="Verdana"/>
              </a:rPr>
              <a:t>Grid distance =  ground</a:t>
            </a:r>
            <a:r>
              <a:rPr sz="1500" b="1" spc="-65" dirty="0">
                <a:latin typeface="Verdana"/>
                <a:cs typeface="Verdana"/>
              </a:rPr>
              <a:t> </a:t>
            </a:r>
            <a:r>
              <a:rPr sz="1500" b="1" spc="-5" dirty="0">
                <a:latin typeface="Verdana"/>
                <a:cs typeface="Verdana"/>
              </a:rPr>
              <a:t>distance  </a:t>
            </a:r>
            <a:r>
              <a:rPr sz="1500" b="1" i="1" dirty="0">
                <a:latin typeface="Verdana"/>
                <a:cs typeface="Verdana"/>
              </a:rPr>
              <a:t>at a</a:t>
            </a:r>
            <a:r>
              <a:rPr sz="1500" b="1" i="1" spc="-20" dirty="0">
                <a:latin typeface="Verdana"/>
                <a:cs typeface="Verdana"/>
              </a:rPr>
              <a:t> </a:t>
            </a:r>
            <a:r>
              <a:rPr sz="1500" b="1" i="1" spc="-5" dirty="0">
                <a:latin typeface="Verdana"/>
                <a:cs typeface="Verdana"/>
              </a:rPr>
              <a:t>point</a:t>
            </a:r>
            <a:endParaRPr sz="1500">
              <a:latin typeface="Verdana"/>
              <a:cs typeface="Verdana"/>
            </a:endParaRPr>
          </a:p>
        </p:txBody>
      </p:sp>
      <p:sp>
        <p:nvSpPr>
          <p:cNvPr id="27" name="object 27"/>
          <p:cNvSpPr/>
          <p:nvPr/>
        </p:nvSpPr>
        <p:spPr>
          <a:xfrm>
            <a:off x="5874260" y="1733932"/>
            <a:ext cx="245745" cy="572135"/>
          </a:xfrm>
          <a:custGeom>
            <a:avLst/>
            <a:gdLst/>
            <a:ahLst/>
            <a:cxnLst/>
            <a:rect l="l" t="t" r="r" b="b"/>
            <a:pathLst>
              <a:path w="245745" h="572135">
                <a:moveTo>
                  <a:pt x="245745" y="0"/>
                </a:moveTo>
                <a:lnTo>
                  <a:pt x="0" y="571601"/>
                </a:lnTo>
              </a:path>
            </a:pathLst>
          </a:custGeom>
          <a:ln w="22098">
            <a:solidFill>
              <a:srgbClr val="000000"/>
            </a:solidFill>
          </a:ln>
        </p:spPr>
        <p:txBody>
          <a:bodyPr wrap="square" lIns="0" tIns="0" rIns="0" bIns="0" rtlCol="0"/>
          <a:lstStyle/>
          <a:p>
            <a:endParaRPr/>
          </a:p>
        </p:txBody>
      </p:sp>
      <p:sp>
        <p:nvSpPr>
          <p:cNvPr id="28" name="object 28"/>
          <p:cNvSpPr/>
          <p:nvPr/>
        </p:nvSpPr>
        <p:spPr>
          <a:xfrm>
            <a:off x="5835975" y="2233786"/>
            <a:ext cx="116674" cy="141744"/>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184854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652" y="438531"/>
            <a:ext cx="8677275" cy="69596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pc="-25" dirty="0">
                <a:latin typeface="Cambria" panose="02040503050406030204" pitchFamily="18" charset="0"/>
                <a:ea typeface="Cambria" panose="02040503050406030204" pitchFamily="18" charset="0"/>
              </a:rPr>
              <a:t>Default </a:t>
            </a:r>
            <a:r>
              <a:rPr spc="-5" dirty="0">
                <a:latin typeface="Cambria" panose="02040503050406030204" pitchFamily="18" charset="0"/>
                <a:ea typeface="Cambria" panose="02040503050406030204" pitchFamily="18" charset="0"/>
              </a:rPr>
              <a:t>SPCS2022</a:t>
            </a:r>
            <a:r>
              <a:rPr spc="-15" dirty="0">
                <a:latin typeface="Cambria" panose="02040503050406030204" pitchFamily="18" charset="0"/>
                <a:ea typeface="Cambria" panose="02040503050406030204" pitchFamily="18" charset="0"/>
              </a:rPr>
              <a:t> </a:t>
            </a:r>
            <a:r>
              <a:rPr spc="-25" dirty="0">
                <a:latin typeface="Cambria" panose="02040503050406030204" pitchFamily="18" charset="0"/>
                <a:ea typeface="Cambria" panose="02040503050406030204" pitchFamily="18" charset="0"/>
              </a:rPr>
              <a:t>zones</a:t>
            </a:r>
            <a:endParaRPr dirty="0">
              <a:latin typeface="Cambria" panose="02040503050406030204" pitchFamily="18" charset="0"/>
              <a:ea typeface="Cambria" panose="02040503050406030204" pitchFamily="18" charset="0"/>
            </a:endParaRPr>
          </a:p>
        </p:txBody>
      </p:sp>
      <p:sp>
        <p:nvSpPr>
          <p:cNvPr id="3" name="object 3"/>
          <p:cNvSpPr txBox="1">
            <a:spLocks noGrp="1"/>
          </p:cNvSpPr>
          <p:nvPr>
            <p:ph type="body" idx="1"/>
          </p:nvPr>
        </p:nvSpPr>
        <p:spPr>
          <a:xfrm>
            <a:off x="0" y="1352554"/>
            <a:ext cx="9144000" cy="4832477"/>
          </a:xfrm>
          <a:prstGeom prst="rect">
            <a:avLst/>
          </a:prstGeom>
        </p:spPr>
        <p:txBody>
          <a:bodyPr vert="horz" wrap="square" lIns="0" tIns="62865" rIns="0" bIns="0" numCol="1" rtlCol="0" anchor="t" anchorCtr="0" compatLnSpc="1">
            <a:prstTxWarp prst="textNoShape">
              <a:avLst/>
            </a:prstTxWarp>
            <a:spAutoFit/>
          </a:bodyPr>
          <a:lstStyle/>
          <a:p>
            <a:pPr marL="380365">
              <a:spcBef>
                <a:spcPts val="495"/>
              </a:spcBef>
              <a:buFont typeface="Arial"/>
              <a:buChar char="•"/>
              <a:tabLst>
                <a:tab pos="379730" algn="l"/>
                <a:tab pos="380365" algn="l"/>
              </a:tabLst>
            </a:pPr>
            <a:r>
              <a:rPr spc="-135" dirty="0">
                <a:latin typeface="Cambria" panose="02040503050406030204" pitchFamily="18" charset="0"/>
                <a:ea typeface="Cambria" panose="02040503050406030204" pitchFamily="18" charset="0"/>
              </a:rPr>
              <a:t>To </a:t>
            </a:r>
            <a:r>
              <a:rPr spc="-10" dirty="0">
                <a:latin typeface="Cambria" panose="02040503050406030204" pitchFamily="18" charset="0"/>
                <a:ea typeface="Cambria" panose="02040503050406030204" pitchFamily="18" charset="0"/>
              </a:rPr>
              <a:t>ensure </a:t>
            </a:r>
            <a:r>
              <a:rPr b="1" i="1" dirty="0">
                <a:latin typeface="Cambria" panose="02040503050406030204" pitchFamily="18" charset="0"/>
                <a:ea typeface="Cambria" panose="02040503050406030204" pitchFamily="18" charset="0"/>
                <a:cs typeface="Calibri"/>
              </a:rPr>
              <a:t>all </a:t>
            </a:r>
            <a:r>
              <a:rPr spc="-25" dirty="0">
                <a:latin typeface="Cambria" panose="02040503050406030204" pitchFamily="18" charset="0"/>
                <a:ea typeface="Cambria" panose="02040503050406030204" pitchFamily="18" charset="0"/>
              </a:rPr>
              <a:t>states </a:t>
            </a:r>
            <a:r>
              <a:rPr dirty="0">
                <a:latin typeface="Cambria" panose="02040503050406030204" pitchFamily="18" charset="0"/>
                <a:ea typeface="Cambria" panose="02040503050406030204" pitchFamily="18" charset="0"/>
              </a:rPr>
              <a:t>and </a:t>
            </a:r>
            <a:r>
              <a:rPr spc="-15" dirty="0">
                <a:latin typeface="Cambria" panose="02040503050406030204" pitchFamily="18" charset="0"/>
                <a:ea typeface="Cambria" panose="02040503050406030204" pitchFamily="18" charset="0"/>
              </a:rPr>
              <a:t>U.S. </a:t>
            </a:r>
            <a:r>
              <a:rPr spc="-10" dirty="0">
                <a:latin typeface="Cambria" panose="02040503050406030204" pitchFamily="18" charset="0"/>
                <a:ea typeface="Cambria" panose="02040503050406030204" pitchFamily="18" charset="0"/>
              </a:rPr>
              <a:t>territories</a:t>
            </a:r>
            <a:r>
              <a:rPr spc="105" dirty="0">
                <a:latin typeface="Cambria" panose="02040503050406030204" pitchFamily="18" charset="0"/>
                <a:ea typeface="Cambria" panose="02040503050406030204" pitchFamily="18" charset="0"/>
              </a:rPr>
              <a:t> </a:t>
            </a:r>
            <a:r>
              <a:rPr spc="-20" dirty="0">
                <a:latin typeface="Cambria" panose="02040503050406030204" pitchFamily="18" charset="0"/>
                <a:ea typeface="Cambria" panose="02040503050406030204" pitchFamily="18" charset="0"/>
              </a:rPr>
              <a:t>covered</a:t>
            </a:r>
          </a:p>
          <a:p>
            <a:pPr marL="780415" lvl="1">
              <a:spcBef>
                <a:spcPts val="340"/>
              </a:spcBef>
              <a:buFont typeface="Arial"/>
              <a:buChar char="–"/>
              <a:tabLst>
                <a:tab pos="780415" algn="l"/>
              </a:tabLst>
            </a:pPr>
            <a:r>
              <a:rPr sz="2600" spc="-20" dirty="0">
                <a:latin typeface="Cambria" panose="02040503050406030204" pitchFamily="18" charset="0"/>
                <a:ea typeface="Cambria" panose="02040503050406030204" pitchFamily="18" charset="0"/>
                <a:cs typeface="Calibri"/>
              </a:rPr>
              <a:t>For </a:t>
            </a:r>
            <a:r>
              <a:rPr sz="2600" spc="-15" dirty="0">
                <a:latin typeface="Cambria" panose="02040503050406030204" pitchFamily="18" charset="0"/>
                <a:ea typeface="Cambria" panose="02040503050406030204" pitchFamily="18" charset="0"/>
                <a:cs typeface="Calibri"/>
              </a:rPr>
              <a:t>complete </a:t>
            </a:r>
            <a:r>
              <a:rPr sz="2600" spc="-30" dirty="0">
                <a:latin typeface="Cambria" panose="02040503050406030204" pitchFamily="18" charset="0"/>
                <a:ea typeface="Cambria" panose="02040503050406030204" pitchFamily="18" charset="0"/>
                <a:cs typeface="Calibri"/>
              </a:rPr>
              <a:t>system </a:t>
            </a:r>
            <a:r>
              <a:rPr sz="2600" spc="-5" dirty="0">
                <a:latin typeface="Cambria" panose="02040503050406030204" pitchFamily="18" charset="0"/>
                <a:ea typeface="Cambria" panose="02040503050406030204" pitchFamily="18" charset="0"/>
                <a:cs typeface="Calibri"/>
              </a:rPr>
              <a:t>if no </a:t>
            </a:r>
            <a:r>
              <a:rPr sz="2600" spc="-10" dirty="0">
                <a:latin typeface="Cambria" panose="02040503050406030204" pitchFamily="18" charset="0"/>
                <a:ea typeface="Cambria" panose="02040503050406030204" pitchFamily="18" charset="0"/>
                <a:cs typeface="Calibri"/>
              </a:rPr>
              <a:t>consensus </a:t>
            </a:r>
            <a:r>
              <a:rPr sz="2600" spc="-20" dirty="0">
                <a:latin typeface="Cambria" panose="02040503050406030204" pitchFamily="18" charset="0"/>
                <a:ea typeface="Cambria" panose="02040503050406030204" pitchFamily="18" charset="0"/>
                <a:cs typeface="Calibri"/>
              </a:rPr>
              <a:t>stakeholder</a:t>
            </a:r>
            <a:r>
              <a:rPr sz="2600" spc="150"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input</a:t>
            </a:r>
            <a:endParaRPr sz="2600" dirty="0">
              <a:latin typeface="Cambria" panose="02040503050406030204" pitchFamily="18" charset="0"/>
              <a:ea typeface="Cambria" panose="02040503050406030204" pitchFamily="18" charset="0"/>
              <a:cs typeface="Calibri"/>
            </a:endParaRPr>
          </a:p>
          <a:p>
            <a:pPr marL="780415" lvl="1">
              <a:spcBef>
                <a:spcPts val="310"/>
              </a:spcBef>
              <a:buFont typeface="Arial"/>
              <a:buChar char="–"/>
              <a:tabLst>
                <a:tab pos="780415" algn="l"/>
              </a:tabLst>
            </a:pPr>
            <a:r>
              <a:rPr sz="2600" spc="-5" dirty="0">
                <a:latin typeface="Cambria" panose="02040503050406030204" pitchFamily="18" charset="0"/>
                <a:ea typeface="Cambria" panose="02040503050406030204" pitchFamily="18" charset="0"/>
                <a:cs typeface="Calibri"/>
              </a:rPr>
              <a:t>Nearly same as SPCS 83 but with some</a:t>
            </a:r>
            <a:r>
              <a:rPr sz="2600" spc="15" dirty="0">
                <a:latin typeface="Cambria" panose="02040503050406030204" pitchFamily="18" charset="0"/>
                <a:ea typeface="Cambria" panose="02040503050406030204" pitchFamily="18" charset="0"/>
                <a:cs typeface="Calibri"/>
              </a:rPr>
              <a:t> </a:t>
            </a:r>
            <a:r>
              <a:rPr sz="2600" spc="-10" dirty="0">
                <a:latin typeface="Cambria" panose="02040503050406030204" pitchFamily="18" charset="0"/>
                <a:ea typeface="Cambria" panose="02040503050406030204" pitchFamily="18" charset="0"/>
                <a:cs typeface="Calibri"/>
              </a:rPr>
              <a:t>changes</a:t>
            </a:r>
            <a:endParaRPr sz="2600" dirty="0">
              <a:latin typeface="Cambria" panose="02040503050406030204" pitchFamily="18" charset="0"/>
              <a:ea typeface="Cambria" panose="02040503050406030204" pitchFamily="18" charset="0"/>
              <a:cs typeface="Calibri"/>
            </a:endParaRPr>
          </a:p>
          <a:p>
            <a:pPr marL="780415" lvl="1">
              <a:spcBef>
                <a:spcPts val="310"/>
              </a:spcBef>
              <a:buFont typeface="Arial"/>
              <a:buChar char="–"/>
              <a:tabLst>
                <a:tab pos="780415" algn="l"/>
              </a:tabLst>
            </a:pPr>
            <a:r>
              <a:rPr sz="2600" spc="-10" dirty="0">
                <a:latin typeface="Cambria" panose="02040503050406030204" pitchFamily="18" charset="0"/>
                <a:ea typeface="Cambria" panose="02040503050406030204" pitchFamily="18" charset="0"/>
                <a:cs typeface="Calibri"/>
              </a:rPr>
              <a:t>Almost </a:t>
            </a:r>
            <a:r>
              <a:rPr sz="2600" spc="-5" dirty="0">
                <a:latin typeface="Cambria" panose="02040503050406030204" pitchFamily="18" charset="0"/>
                <a:ea typeface="Cambria" panose="02040503050406030204" pitchFamily="18" charset="0"/>
                <a:cs typeface="Calibri"/>
              </a:rPr>
              <a:t>all </a:t>
            </a:r>
            <a:r>
              <a:rPr sz="2600" spc="-20" dirty="0">
                <a:latin typeface="Cambria" panose="02040503050406030204" pitchFamily="18" charset="0"/>
                <a:ea typeface="Cambria" panose="02040503050406030204" pitchFamily="18" charset="0"/>
                <a:cs typeface="Calibri"/>
              </a:rPr>
              <a:t>zone </a:t>
            </a:r>
            <a:r>
              <a:rPr sz="2600" spc="-10" dirty="0">
                <a:latin typeface="Cambria" panose="02040503050406030204" pitchFamily="18" charset="0"/>
                <a:ea typeface="Cambria" panose="02040503050406030204" pitchFamily="18" charset="0"/>
                <a:cs typeface="Calibri"/>
              </a:rPr>
              <a:t>projection </a:t>
            </a:r>
            <a:r>
              <a:rPr sz="2600" spc="-5" dirty="0">
                <a:latin typeface="Cambria" panose="02040503050406030204" pitchFamily="18" charset="0"/>
                <a:ea typeface="Cambria" panose="02040503050406030204" pitchFamily="18" charset="0"/>
                <a:cs typeface="Calibri"/>
              </a:rPr>
              <a:t>types and </a:t>
            </a:r>
            <a:r>
              <a:rPr sz="2600" spc="-20" dirty="0">
                <a:latin typeface="Cambria" panose="02040503050406030204" pitchFamily="18" charset="0"/>
                <a:ea typeface="Cambria" panose="02040503050406030204" pitchFamily="18" charset="0"/>
                <a:cs typeface="Calibri"/>
              </a:rPr>
              <a:t>extents </a:t>
            </a:r>
            <a:r>
              <a:rPr sz="2600" spc="-5" dirty="0">
                <a:latin typeface="Cambria" panose="02040503050406030204" pitchFamily="18" charset="0"/>
                <a:ea typeface="Cambria" panose="02040503050406030204" pitchFamily="18" charset="0"/>
                <a:cs typeface="Calibri"/>
              </a:rPr>
              <a:t>the</a:t>
            </a:r>
            <a:r>
              <a:rPr sz="2600" spc="75"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same</a:t>
            </a:r>
            <a:endParaRPr sz="2600" dirty="0">
              <a:latin typeface="Cambria" panose="02040503050406030204" pitchFamily="18" charset="0"/>
              <a:ea typeface="Cambria" panose="02040503050406030204" pitchFamily="18" charset="0"/>
              <a:cs typeface="Calibri"/>
            </a:endParaRPr>
          </a:p>
          <a:p>
            <a:pPr marL="24765" lvl="1">
              <a:spcBef>
                <a:spcPts val="30"/>
              </a:spcBef>
              <a:buFont typeface="Arial"/>
              <a:buChar char="–"/>
            </a:pPr>
            <a:endParaRPr sz="3250" dirty="0">
              <a:latin typeface="Cambria" panose="02040503050406030204" pitchFamily="18" charset="0"/>
              <a:ea typeface="Cambria" panose="02040503050406030204" pitchFamily="18" charset="0"/>
              <a:cs typeface="Times New Roman"/>
            </a:endParaRPr>
          </a:p>
          <a:p>
            <a:pPr marL="380365">
              <a:buFont typeface="Arial"/>
              <a:buChar char="•"/>
              <a:tabLst>
                <a:tab pos="379730" algn="l"/>
                <a:tab pos="380365" algn="l"/>
              </a:tabLst>
            </a:pPr>
            <a:r>
              <a:rPr dirty="0">
                <a:latin typeface="Cambria" panose="02040503050406030204" pitchFamily="18" charset="0"/>
                <a:ea typeface="Cambria" panose="02040503050406030204" pitchFamily="18" charset="0"/>
              </a:rPr>
              <a:t>Modify </a:t>
            </a:r>
            <a:r>
              <a:rPr spc="-15" dirty="0">
                <a:latin typeface="Cambria" panose="02040503050406030204" pitchFamily="18" charset="0"/>
                <a:ea typeface="Cambria" panose="02040503050406030204" pitchFamily="18" charset="0"/>
              </a:rPr>
              <a:t>existing zones </a:t>
            </a:r>
            <a:r>
              <a:rPr spc="-20" dirty="0">
                <a:latin typeface="Cambria" panose="02040503050406030204" pitchFamily="18" charset="0"/>
                <a:ea typeface="Cambria" panose="02040503050406030204" pitchFamily="18" charset="0"/>
              </a:rPr>
              <a:t>to </a:t>
            </a:r>
            <a:r>
              <a:rPr spc="-10" dirty="0">
                <a:latin typeface="Cambria" panose="02040503050406030204" pitchFamily="18" charset="0"/>
                <a:ea typeface="Cambria" panose="02040503050406030204" pitchFamily="18" charset="0"/>
              </a:rPr>
              <a:t>meet </a:t>
            </a:r>
            <a:r>
              <a:rPr spc="-5" dirty="0">
                <a:latin typeface="Cambria" panose="02040503050406030204" pitchFamily="18" charset="0"/>
                <a:ea typeface="Cambria" panose="02040503050406030204" pitchFamily="18" charset="0"/>
              </a:rPr>
              <a:t>SPCS2022</a:t>
            </a:r>
            <a:r>
              <a:rPr spc="5" dirty="0">
                <a:latin typeface="Cambria" panose="02040503050406030204" pitchFamily="18" charset="0"/>
                <a:ea typeface="Cambria" panose="02040503050406030204" pitchFamily="18" charset="0"/>
              </a:rPr>
              <a:t> </a:t>
            </a:r>
            <a:r>
              <a:rPr spc="-5" dirty="0">
                <a:latin typeface="Cambria" panose="02040503050406030204" pitchFamily="18" charset="0"/>
                <a:ea typeface="Cambria" panose="02040503050406030204" pitchFamily="18" charset="0"/>
              </a:rPr>
              <a:t>policy</a:t>
            </a:r>
          </a:p>
          <a:p>
            <a:pPr marL="780415" lvl="1">
              <a:spcBef>
                <a:spcPts val="340"/>
              </a:spcBef>
              <a:buFont typeface="Arial"/>
              <a:buChar char="–"/>
              <a:tabLst>
                <a:tab pos="780415" algn="l"/>
              </a:tabLst>
            </a:pPr>
            <a:r>
              <a:rPr sz="2600" spc="-10" dirty="0">
                <a:latin typeface="Cambria" panose="02040503050406030204" pitchFamily="18" charset="0"/>
                <a:ea typeface="Cambria" panose="02040503050406030204" pitchFamily="18" charset="0"/>
                <a:cs typeface="Calibri"/>
              </a:rPr>
              <a:t>Scale </a:t>
            </a:r>
            <a:r>
              <a:rPr sz="2600" spc="-15" dirty="0">
                <a:latin typeface="Cambria" panose="02040503050406030204" pitchFamily="18" charset="0"/>
                <a:ea typeface="Cambria" panose="02040503050406030204" pitchFamily="18" charset="0"/>
                <a:cs typeface="Calibri"/>
              </a:rPr>
              <a:t>redefined </a:t>
            </a:r>
            <a:r>
              <a:rPr sz="2600" spc="-5" dirty="0">
                <a:latin typeface="Cambria" panose="02040503050406030204" pitchFamily="18" charset="0"/>
                <a:ea typeface="Cambria" panose="02040503050406030204" pitchFamily="18" charset="0"/>
                <a:cs typeface="Calibri"/>
              </a:rPr>
              <a:t>with </a:t>
            </a:r>
            <a:r>
              <a:rPr sz="2600" spc="-10" dirty="0">
                <a:latin typeface="Cambria" panose="02040503050406030204" pitchFamily="18" charset="0"/>
                <a:ea typeface="Cambria" panose="02040503050406030204" pitchFamily="18" charset="0"/>
                <a:cs typeface="Calibri"/>
              </a:rPr>
              <a:t>respect </a:t>
            </a:r>
            <a:r>
              <a:rPr sz="2600" spc="-15" dirty="0">
                <a:latin typeface="Cambria" panose="02040503050406030204" pitchFamily="18" charset="0"/>
                <a:ea typeface="Cambria" panose="02040503050406030204" pitchFamily="18" charset="0"/>
                <a:cs typeface="Calibri"/>
              </a:rPr>
              <a:t>to </a:t>
            </a:r>
            <a:r>
              <a:rPr sz="2600" b="1" spc="-10" dirty="0">
                <a:latin typeface="Cambria" panose="02040503050406030204" pitchFamily="18" charset="0"/>
                <a:ea typeface="Cambria" panose="02040503050406030204" pitchFamily="18" charset="0"/>
                <a:cs typeface="Calibri"/>
              </a:rPr>
              <a:t>topographic</a:t>
            </a:r>
            <a:r>
              <a:rPr sz="2600" b="1" spc="75" dirty="0">
                <a:latin typeface="Cambria" panose="02040503050406030204" pitchFamily="18" charset="0"/>
                <a:ea typeface="Cambria" panose="02040503050406030204" pitchFamily="18" charset="0"/>
                <a:cs typeface="Calibri"/>
              </a:rPr>
              <a:t> </a:t>
            </a:r>
            <a:r>
              <a:rPr sz="2600" b="1" spc="-10" dirty="0">
                <a:latin typeface="Cambria" panose="02040503050406030204" pitchFamily="18" charset="0"/>
                <a:ea typeface="Cambria" panose="02040503050406030204" pitchFamily="18" charset="0"/>
                <a:cs typeface="Calibri"/>
              </a:rPr>
              <a:t>surface</a:t>
            </a:r>
            <a:endParaRPr sz="2600" dirty="0">
              <a:latin typeface="Cambria" panose="02040503050406030204" pitchFamily="18" charset="0"/>
              <a:ea typeface="Cambria" panose="02040503050406030204" pitchFamily="18" charset="0"/>
              <a:cs typeface="Calibri"/>
            </a:endParaRPr>
          </a:p>
          <a:p>
            <a:pPr marL="780415" lvl="1">
              <a:spcBef>
                <a:spcPts val="310"/>
              </a:spcBef>
              <a:buFont typeface="Arial"/>
              <a:buChar char="–"/>
              <a:tabLst>
                <a:tab pos="780415" algn="l"/>
              </a:tabLst>
            </a:pPr>
            <a:r>
              <a:rPr sz="2600" spc="-5" dirty="0">
                <a:latin typeface="Cambria" panose="02040503050406030204" pitchFamily="18" charset="0"/>
                <a:ea typeface="Cambria" panose="02040503050406030204" pitchFamily="18" charset="0"/>
                <a:cs typeface="Calibri"/>
              </a:rPr>
              <a:t>Use </a:t>
            </a:r>
            <a:r>
              <a:rPr sz="2600" spc="-10" dirty="0">
                <a:latin typeface="Cambria" panose="02040503050406030204" pitchFamily="18" charset="0"/>
                <a:ea typeface="Cambria" panose="02040503050406030204" pitchFamily="18" charset="0"/>
                <a:cs typeface="Calibri"/>
              </a:rPr>
              <a:t>1-parallel </a:t>
            </a:r>
            <a:r>
              <a:rPr sz="2600" spc="-5" dirty="0">
                <a:latin typeface="Cambria" panose="02040503050406030204" pitchFamily="18" charset="0"/>
                <a:ea typeface="Cambria" panose="02040503050406030204" pitchFamily="18" charset="0"/>
                <a:cs typeface="Calibri"/>
              </a:rPr>
              <a:t>Lambert and </a:t>
            </a:r>
            <a:r>
              <a:rPr sz="2600" spc="-10" dirty="0">
                <a:latin typeface="Cambria" panose="02040503050406030204" pitchFamily="18" charset="0"/>
                <a:ea typeface="Cambria" panose="02040503050406030204" pitchFamily="18" charset="0"/>
                <a:cs typeface="Calibri"/>
              </a:rPr>
              <a:t>local </a:t>
            </a:r>
            <a:r>
              <a:rPr sz="2600" spc="-5" dirty="0">
                <a:latin typeface="Cambria" panose="02040503050406030204" pitchFamily="18" charset="0"/>
                <a:ea typeface="Cambria" panose="02040503050406030204" pitchFamily="18" charset="0"/>
                <a:cs typeface="Calibri"/>
              </a:rPr>
              <a:t>Oblique</a:t>
            </a:r>
            <a:r>
              <a:rPr sz="2600" spc="50" dirty="0">
                <a:latin typeface="Cambria" panose="02040503050406030204" pitchFamily="18" charset="0"/>
                <a:ea typeface="Cambria" panose="02040503050406030204" pitchFamily="18" charset="0"/>
                <a:cs typeface="Calibri"/>
              </a:rPr>
              <a:t> </a:t>
            </a:r>
            <a:r>
              <a:rPr sz="2600" spc="-20" dirty="0">
                <a:latin typeface="Cambria" panose="02040503050406030204" pitchFamily="18" charset="0"/>
                <a:ea typeface="Cambria" panose="02040503050406030204" pitchFamily="18" charset="0"/>
                <a:cs typeface="Calibri"/>
              </a:rPr>
              <a:t>Mercator</a:t>
            </a:r>
            <a:endParaRPr sz="2600" dirty="0">
              <a:latin typeface="Cambria" panose="02040503050406030204" pitchFamily="18" charset="0"/>
              <a:ea typeface="Cambria" panose="02040503050406030204" pitchFamily="18" charset="0"/>
              <a:cs typeface="Calibri"/>
            </a:endParaRPr>
          </a:p>
          <a:p>
            <a:pPr marL="24765" lvl="1">
              <a:spcBef>
                <a:spcPts val="25"/>
              </a:spcBef>
              <a:buFont typeface="Arial"/>
              <a:buChar char="–"/>
            </a:pPr>
            <a:endParaRPr sz="3250" dirty="0">
              <a:latin typeface="Cambria" panose="02040503050406030204" pitchFamily="18" charset="0"/>
              <a:ea typeface="Cambria" panose="02040503050406030204" pitchFamily="18" charset="0"/>
              <a:cs typeface="Times New Roman"/>
            </a:endParaRPr>
          </a:p>
          <a:p>
            <a:pPr marL="380365">
              <a:spcBef>
                <a:spcPts val="5"/>
              </a:spcBef>
              <a:buFont typeface="Arial"/>
              <a:buChar char="•"/>
              <a:tabLst>
                <a:tab pos="379730" algn="l"/>
                <a:tab pos="380365" algn="l"/>
              </a:tabLst>
            </a:pPr>
            <a:r>
              <a:rPr lang="en-US" b="1" dirty="0" smtClean="0">
                <a:latin typeface="Cambria" panose="02040503050406030204" pitchFamily="18" charset="0"/>
                <a:ea typeface="Cambria" panose="02040503050406030204" pitchFamily="18" charset="0"/>
              </a:rPr>
              <a:t>NGS w</a:t>
            </a:r>
            <a:r>
              <a:rPr b="1" dirty="0" smtClean="0">
                <a:latin typeface="Cambria" panose="02040503050406030204" pitchFamily="18" charset="0"/>
                <a:ea typeface="Cambria" panose="02040503050406030204" pitchFamily="18" charset="0"/>
              </a:rPr>
              <a:t>ill </a:t>
            </a:r>
            <a:r>
              <a:rPr b="1" spc="-20" dirty="0">
                <a:latin typeface="Cambria" panose="02040503050406030204" pitchFamily="18" charset="0"/>
                <a:ea typeface="Cambria" panose="02040503050406030204" pitchFamily="18" charset="0"/>
              </a:rPr>
              <a:t>create </a:t>
            </a:r>
            <a:r>
              <a:rPr b="1" dirty="0">
                <a:latin typeface="Cambria" panose="02040503050406030204" pitchFamily="18" charset="0"/>
                <a:ea typeface="Cambria" panose="02040503050406030204" pitchFamily="18" charset="0"/>
              </a:rPr>
              <a:t>a </a:t>
            </a:r>
            <a:r>
              <a:rPr b="1" spc="-20" dirty="0">
                <a:latin typeface="Cambria" panose="02040503050406030204" pitchFamily="18" charset="0"/>
                <a:ea typeface="Cambria" panose="02040503050406030204" pitchFamily="18" charset="0"/>
              </a:rPr>
              <a:t>statewide zone </a:t>
            </a:r>
            <a:r>
              <a:rPr b="1" spc="-25" dirty="0">
                <a:latin typeface="Cambria" panose="02040503050406030204" pitchFamily="18" charset="0"/>
                <a:ea typeface="Cambria" panose="02040503050406030204" pitchFamily="18" charset="0"/>
              </a:rPr>
              <a:t>for </a:t>
            </a:r>
            <a:r>
              <a:rPr b="1" i="1" dirty="0">
                <a:latin typeface="Cambria" panose="02040503050406030204" pitchFamily="18" charset="0"/>
                <a:ea typeface="Cambria" panose="02040503050406030204" pitchFamily="18" charset="0"/>
                <a:cs typeface="Calibri"/>
              </a:rPr>
              <a:t>all</a:t>
            </a:r>
            <a:r>
              <a:rPr b="1" i="1" spc="-5" dirty="0">
                <a:latin typeface="Cambria" panose="02040503050406030204" pitchFamily="18" charset="0"/>
                <a:ea typeface="Cambria" panose="02040503050406030204" pitchFamily="18" charset="0"/>
                <a:cs typeface="Calibri"/>
              </a:rPr>
              <a:t> </a:t>
            </a:r>
            <a:r>
              <a:rPr b="1" spc="-25" dirty="0">
                <a:latin typeface="Cambria" panose="02040503050406030204" pitchFamily="18" charset="0"/>
                <a:ea typeface="Cambria" panose="02040503050406030204" pitchFamily="18" charset="0"/>
              </a:rPr>
              <a:t>states</a:t>
            </a:r>
          </a:p>
        </p:txBody>
      </p:sp>
    </p:spTree>
    <p:extLst>
      <p:ext uri="{BB962C8B-B14F-4D97-AF65-F5344CB8AC3E}">
        <p14:creationId xmlns:p14="http://schemas.microsoft.com/office/powerpoint/2010/main" val="42706131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2426" y="462343"/>
            <a:ext cx="8486774" cy="69596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pc="-20" dirty="0">
                <a:latin typeface="Cambria" panose="02040503050406030204" pitchFamily="18" charset="0"/>
                <a:ea typeface="Cambria" panose="02040503050406030204" pitchFamily="18" charset="0"/>
              </a:rPr>
              <a:t>Zone </a:t>
            </a:r>
            <a:r>
              <a:rPr spc="-30" dirty="0">
                <a:latin typeface="Cambria" panose="02040503050406030204" pitchFamily="18" charset="0"/>
                <a:ea typeface="Cambria" panose="02040503050406030204" pitchFamily="18" charset="0"/>
              </a:rPr>
              <a:t>“layers” </a:t>
            </a:r>
            <a:r>
              <a:rPr spc="-5" dirty="0">
                <a:latin typeface="Cambria" panose="02040503050406030204" pitchFamily="18" charset="0"/>
                <a:ea typeface="Cambria" panose="02040503050406030204" pitchFamily="18" charset="0"/>
              </a:rPr>
              <a:t>and</a:t>
            </a:r>
            <a:r>
              <a:rPr dirty="0">
                <a:latin typeface="Cambria" panose="02040503050406030204" pitchFamily="18" charset="0"/>
                <a:ea typeface="Cambria" panose="02040503050406030204" pitchFamily="18" charset="0"/>
              </a:rPr>
              <a:t> </a:t>
            </a:r>
            <a:r>
              <a:rPr spc="-25" dirty="0">
                <a:latin typeface="Cambria" panose="02040503050406030204" pitchFamily="18" charset="0"/>
                <a:ea typeface="Cambria" panose="02040503050406030204" pitchFamily="18" charset="0"/>
              </a:rPr>
              <a:t>LDPs</a:t>
            </a:r>
            <a:endParaRPr dirty="0">
              <a:latin typeface="Cambria" panose="02040503050406030204" pitchFamily="18" charset="0"/>
              <a:ea typeface="Cambria" panose="02040503050406030204" pitchFamily="18" charset="0"/>
            </a:endParaRPr>
          </a:p>
        </p:txBody>
      </p:sp>
      <p:sp>
        <p:nvSpPr>
          <p:cNvPr id="3" name="object 3"/>
          <p:cNvSpPr txBox="1"/>
          <p:nvPr/>
        </p:nvSpPr>
        <p:spPr>
          <a:xfrm>
            <a:off x="152400" y="1347860"/>
            <a:ext cx="8820150" cy="4626266"/>
          </a:xfrm>
          <a:prstGeom prst="rect">
            <a:avLst/>
          </a:prstGeom>
        </p:spPr>
        <p:txBody>
          <a:bodyPr vert="horz" wrap="square" lIns="0" tIns="62865" rIns="0" bIns="0" rtlCol="0">
            <a:spAutoFit/>
          </a:bodyPr>
          <a:lstStyle/>
          <a:p>
            <a:pPr marL="355600" indent="-342900">
              <a:spcBef>
                <a:spcPts val="495"/>
              </a:spcBef>
              <a:buFont typeface="Arial"/>
              <a:buChar char="•"/>
              <a:tabLst>
                <a:tab pos="354965" algn="l"/>
                <a:tab pos="355600" algn="l"/>
              </a:tabLst>
            </a:pPr>
            <a:r>
              <a:rPr sz="3000" spc="-15" dirty="0">
                <a:latin typeface="Cambria" panose="02040503050406030204" pitchFamily="18" charset="0"/>
                <a:ea typeface="Cambria" panose="02040503050406030204" pitchFamily="18" charset="0"/>
                <a:cs typeface="Calibri"/>
              </a:rPr>
              <a:t>Each </a:t>
            </a:r>
            <a:r>
              <a:rPr sz="3000" spc="-30" dirty="0">
                <a:latin typeface="Cambria" panose="02040503050406030204" pitchFamily="18" charset="0"/>
                <a:ea typeface="Cambria" panose="02040503050406030204" pitchFamily="18" charset="0"/>
                <a:cs typeface="Calibri"/>
              </a:rPr>
              <a:t>state </a:t>
            </a:r>
            <a:r>
              <a:rPr sz="3000" spc="-20" dirty="0">
                <a:latin typeface="Cambria" panose="02040503050406030204" pitchFamily="18" charset="0"/>
                <a:ea typeface="Cambria" panose="02040503050406030204" pitchFamily="18" charset="0"/>
                <a:cs typeface="Calibri"/>
              </a:rPr>
              <a:t>may have </a:t>
            </a:r>
            <a:r>
              <a:rPr sz="3000" spc="-15" dirty="0">
                <a:latin typeface="Cambria" panose="02040503050406030204" pitchFamily="18" charset="0"/>
                <a:ea typeface="Cambria" panose="02040503050406030204" pitchFamily="18" charset="0"/>
                <a:cs typeface="Calibri"/>
              </a:rPr>
              <a:t>max </a:t>
            </a:r>
            <a:r>
              <a:rPr sz="3000" dirty="0">
                <a:latin typeface="Cambria" panose="02040503050406030204" pitchFamily="18" charset="0"/>
                <a:ea typeface="Cambria" panose="02040503050406030204" pitchFamily="18" charset="0"/>
                <a:cs typeface="Calibri"/>
              </a:rPr>
              <a:t>of </a:t>
            </a:r>
            <a:r>
              <a:rPr sz="3000" b="1" i="1" spc="-5" dirty="0">
                <a:latin typeface="Cambria" panose="02040503050406030204" pitchFamily="18" charset="0"/>
                <a:ea typeface="Cambria" panose="02040503050406030204" pitchFamily="18" charset="0"/>
                <a:cs typeface="Calibri"/>
              </a:rPr>
              <a:t>THREE </a:t>
            </a:r>
            <a:r>
              <a:rPr sz="3000" spc="-20" dirty="0">
                <a:latin typeface="Cambria" panose="02040503050406030204" pitchFamily="18" charset="0"/>
                <a:ea typeface="Cambria" panose="02040503050406030204" pitchFamily="18" charset="0"/>
                <a:cs typeface="Calibri"/>
              </a:rPr>
              <a:t>zone “layers”</a:t>
            </a:r>
            <a:endParaRPr sz="3000" dirty="0">
              <a:latin typeface="Cambria" panose="02040503050406030204" pitchFamily="18" charset="0"/>
              <a:ea typeface="Cambria" panose="02040503050406030204" pitchFamily="18" charset="0"/>
              <a:cs typeface="Calibri"/>
            </a:endParaRPr>
          </a:p>
          <a:p>
            <a:pPr marL="755650" lvl="1" indent="-285750">
              <a:spcBef>
                <a:spcPts val="34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One </a:t>
            </a:r>
            <a:r>
              <a:rPr sz="2600" spc="-20" dirty="0">
                <a:latin typeface="Cambria" panose="02040503050406030204" pitchFamily="18" charset="0"/>
                <a:ea typeface="Cambria" panose="02040503050406030204" pitchFamily="18" charset="0"/>
                <a:cs typeface="Calibri"/>
              </a:rPr>
              <a:t>layer </a:t>
            </a:r>
            <a:r>
              <a:rPr sz="2600" i="1" spc="-10" dirty="0">
                <a:latin typeface="Cambria" panose="02040503050406030204" pitchFamily="18" charset="0"/>
                <a:ea typeface="Cambria" panose="02040503050406030204" pitchFamily="18" charset="0"/>
                <a:cs typeface="Calibri"/>
              </a:rPr>
              <a:t>must </a:t>
            </a:r>
            <a:r>
              <a:rPr sz="2600" spc="-5" dirty="0">
                <a:latin typeface="Cambria" panose="02040503050406030204" pitchFamily="18" charset="0"/>
                <a:ea typeface="Cambria" panose="02040503050406030204" pitchFamily="18" charset="0"/>
                <a:cs typeface="Calibri"/>
              </a:rPr>
              <a:t>be </a:t>
            </a:r>
            <a:r>
              <a:rPr sz="2600" spc="-20" dirty="0">
                <a:latin typeface="Cambria" panose="02040503050406030204" pitchFamily="18" charset="0"/>
                <a:ea typeface="Cambria" panose="02040503050406030204" pitchFamily="18" charset="0"/>
                <a:cs typeface="Calibri"/>
              </a:rPr>
              <a:t>statewide zone </a:t>
            </a:r>
            <a:r>
              <a:rPr sz="2600" spc="-5" dirty="0">
                <a:latin typeface="Cambria" panose="02040503050406030204" pitchFamily="18" charset="0"/>
                <a:ea typeface="Cambria" panose="02040503050406030204" pitchFamily="18" charset="0"/>
                <a:cs typeface="Calibri"/>
              </a:rPr>
              <a:t>(designed </a:t>
            </a:r>
            <a:r>
              <a:rPr sz="2600" spc="-10" dirty="0">
                <a:latin typeface="Cambria" panose="02040503050406030204" pitchFamily="18" charset="0"/>
                <a:ea typeface="Cambria" panose="02040503050406030204" pitchFamily="18" charset="0"/>
                <a:cs typeface="Calibri"/>
              </a:rPr>
              <a:t>by</a:t>
            </a:r>
            <a:r>
              <a:rPr sz="2600" spc="35"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NGS)</a:t>
            </a:r>
            <a:endParaRPr sz="2600" dirty="0">
              <a:latin typeface="Cambria" panose="02040503050406030204" pitchFamily="18" charset="0"/>
              <a:ea typeface="Cambria" panose="02040503050406030204" pitchFamily="18" charset="0"/>
              <a:cs typeface="Calibri"/>
            </a:endParaRPr>
          </a:p>
          <a:p>
            <a:pPr marL="755650" lvl="1" indent="-285750">
              <a:spcBef>
                <a:spcPts val="31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Other </a:t>
            </a:r>
            <a:r>
              <a:rPr sz="2600" spc="-25" dirty="0">
                <a:latin typeface="Cambria" panose="02040503050406030204" pitchFamily="18" charset="0"/>
                <a:ea typeface="Cambria" panose="02040503050406030204" pitchFamily="18" charset="0"/>
                <a:cs typeface="Calibri"/>
              </a:rPr>
              <a:t>layers </a:t>
            </a:r>
            <a:r>
              <a:rPr sz="2600" spc="-20" dirty="0">
                <a:latin typeface="Cambria" panose="02040503050406030204" pitchFamily="18" charset="0"/>
                <a:ea typeface="Cambria" panose="02040503050406030204" pitchFamily="18" charset="0"/>
                <a:cs typeface="Calibri"/>
              </a:rPr>
              <a:t>have </a:t>
            </a:r>
            <a:r>
              <a:rPr sz="2600" spc="-15" dirty="0">
                <a:latin typeface="Cambria" panose="02040503050406030204" pitchFamily="18" charset="0"/>
                <a:ea typeface="Cambria" panose="02040503050406030204" pitchFamily="18" charset="0"/>
                <a:cs typeface="Calibri"/>
              </a:rPr>
              <a:t>two </a:t>
            </a:r>
            <a:r>
              <a:rPr sz="2600" spc="-5" dirty="0">
                <a:latin typeface="Cambria" panose="02040503050406030204" pitchFamily="18" charset="0"/>
                <a:ea typeface="Cambria" panose="02040503050406030204" pitchFamily="18" charset="0"/>
                <a:cs typeface="Calibri"/>
              </a:rPr>
              <a:t>or </a:t>
            </a:r>
            <a:r>
              <a:rPr sz="2600" spc="-15" dirty="0">
                <a:latin typeface="Cambria" panose="02040503050406030204" pitchFamily="18" charset="0"/>
                <a:ea typeface="Cambria" panose="02040503050406030204" pitchFamily="18" charset="0"/>
                <a:cs typeface="Calibri"/>
              </a:rPr>
              <a:t>more </a:t>
            </a:r>
            <a:r>
              <a:rPr sz="2600" spc="-20" dirty="0">
                <a:latin typeface="Cambria" panose="02040503050406030204" pitchFamily="18" charset="0"/>
                <a:ea typeface="Cambria" panose="02040503050406030204" pitchFamily="18" charset="0"/>
                <a:cs typeface="Calibri"/>
              </a:rPr>
              <a:t>zones</a:t>
            </a:r>
            <a:r>
              <a:rPr sz="2600" spc="85" dirty="0">
                <a:latin typeface="Cambria" panose="02040503050406030204" pitchFamily="18" charset="0"/>
                <a:ea typeface="Cambria" panose="02040503050406030204" pitchFamily="18" charset="0"/>
                <a:cs typeface="Calibri"/>
              </a:rPr>
              <a:t> </a:t>
            </a:r>
            <a:r>
              <a:rPr sz="2600" spc="-10" dirty="0">
                <a:latin typeface="Cambria" panose="02040503050406030204" pitchFamily="18" charset="0"/>
                <a:ea typeface="Cambria" panose="02040503050406030204" pitchFamily="18" charset="0"/>
                <a:cs typeface="Calibri"/>
              </a:rPr>
              <a:t>(“multi-zone”)</a:t>
            </a:r>
            <a:endParaRPr sz="2600" dirty="0">
              <a:latin typeface="Cambria" panose="02040503050406030204" pitchFamily="18" charset="0"/>
              <a:ea typeface="Cambria" panose="02040503050406030204" pitchFamily="18" charset="0"/>
              <a:cs typeface="Calibri"/>
            </a:endParaRPr>
          </a:p>
          <a:p>
            <a:pPr marL="755650" lvl="1" indent="-285750">
              <a:spcBef>
                <a:spcPts val="31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Only one </a:t>
            </a:r>
            <a:r>
              <a:rPr sz="2600" spc="-20" dirty="0">
                <a:latin typeface="Cambria" panose="02040503050406030204" pitchFamily="18" charset="0"/>
                <a:ea typeface="Cambria" panose="02040503050406030204" pitchFamily="18" charset="0"/>
                <a:cs typeface="Calibri"/>
              </a:rPr>
              <a:t>layer </a:t>
            </a:r>
            <a:r>
              <a:rPr sz="2600" spc="-15" dirty="0">
                <a:latin typeface="Cambria" panose="02040503050406030204" pitchFamily="18" charset="0"/>
                <a:ea typeface="Cambria" panose="02040503050406030204" pitchFamily="18" charset="0"/>
                <a:cs typeface="Calibri"/>
              </a:rPr>
              <a:t>can </a:t>
            </a:r>
            <a:r>
              <a:rPr sz="2600" spc="-20" dirty="0">
                <a:latin typeface="Cambria" panose="02040503050406030204" pitchFamily="18" charset="0"/>
                <a:ea typeface="Cambria" panose="02040503050406030204" pitchFamily="18" charset="0"/>
                <a:cs typeface="Calibri"/>
              </a:rPr>
              <a:t>have </a:t>
            </a:r>
            <a:r>
              <a:rPr sz="2600" spc="-10" dirty="0">
                <a:latin typeface="Cambria" panose="02040503050406030204" pitchFamily="18" charset="0"/>
                <a:ea typeface="Cambria" panose="02040503050406030204" pitchFamily="18" charset="0"/>
                <a:cs typeface="Calibri"/>
              </a:rPr>
              <a:t>discontinuous</a:t>
            </a:r>
            <a:r>
              <a:rPr sz="2600" spc="65" dirty="0">
                <a:latin typeface="Cambria" panose="02040503050406030204" pitchFamily="18" charset="0"/>
                <a:ea typeface="Cambria" panose="02040503050406030204" pitchFamily="18" charset="0"/>
                <a:cs typeface="Calibri"/>
              </a:rPr>
              <a:t> </a:t>
            </a:r>
            <a:r>
              <a:rPr sz="2600" spc="-25" dirty="0">
                <a:latin typeface="Cambria" panose="02040503050406030204" pitchFamily="18" charset="0"/>
                <a:ea typeface="Cambria" panose="02040503050406030204" pitchFamily="18" charset="0"/>
                <a:cs typeface="Calibri"/>
              </a:rPr>
              <a:t>coverage</a:t>
            </a:r>
            <a:endParaRPr sz="2600" dirty="0">
              <a:latin typeface="Cambria" panose="02040503050406030204" pitchFamily="18" charset="0"/>
              <a:ea typeface="Cambria" panose="02040503050406030204" pitchFamily="18" charset="0"/>
              <a:cs typeface="Calibri"/>
            </a:endParaRPr>
          </a:p>
          <a:p>
            <a:pPr lvl="1">
              <a:spcBef>
                <a:spcPts val="40"/>
              </a:spcBef>
              <a:buFont typeface="Arial"/>
              <a:buChar char="–"/>
            </a:pPr>
            <a:endParaRPr sz="3700" dirty="0">
              <a:latin typeface="Cambria" panose="02040503050406030204" pitchFamily="18" charset="0"/>
              <a:ea typeface="Cambria" panose="02040503050406030204" pitchFamily="18" charset="0"/>
              <a:cs typeface="Times New Roman"/>
            </a:endParaRPr>
          </a:p>
          <a:p>
            <a:pPr marL="355600" indent="-342900">
              <a:buFont typeface="Arial"/>
              <a:buChar char="•"/>
              <a:tabLst>
                <a:tab pos="354965" algn="l"/>
                <a:tab pos="355600" algn="l"/>
              </a:tabLst>
            </a:pPr>
            <a:r>
              <a:rPr sz="3000" spc="-10" dirty="0">
                <a:latin typeface="Cambria" panose="02040503050406030204" pitchFamily="18" charset="0"/>
                <a:ea typeface="Cambria" panose="02040503050406030204" pitchFamily="18" charset="0"/>
                <a:cs typeface="Calibri"/>
              </a:rPr>
              <a:t>Multi-zone </a:t>
            </a:r>
            <a:r>
              <a:rPr sz="3000" spc="-20" dirty="0">
                <a:latin typeface="Cambria" panose="02040503050406030204" pitchFamily="18" charset="0"/>
                <a:ea typeface="Cambria" panose="02040503050406030204" pitchFamily="18" charset="0"/>
                <a:cs typeface="Calibri"/>
              </a:rPr>
              <a:t>layer </a:t>
            </a:r>
            <a:r>
              <a:rPr sz="3000" spc="-10" dirty="0">
                <a:latin typeface="Cambria" panose="02040503050406030204" pitchFamily="18" charset="0"/>
                <a:ea typeface="Cambria" panose="02040503050406030204" pitchFamily="18" charset="0"/>
                <a:cs typeface="Calibri"/>
              </a:rPr>
              <a:t>can consist </a:t>
            </a:r>
            <a:r>
              <a:rPr sz="3000" dirty="0">
                <a:latin typeface="Cambria" panose="02040503050406030204" pitchFamily="18" charset="0"/>
                <a:ea typeface="Cambria" panose="02040503050406030204" pitchFamily="18" charset="0"/>
                <a:cs typeface="Calibri"/>
              </a:rPr>
              <a:t>of</a:t>
            </a:r>
            <a:r>
              <a:rPr sz="3000" spc="-40" dirty="0">
                <a:latin typeface="Cambria" panose="02040503050406030204" pitchFamily="18" charset="0"/>
                <a:ea typeface="Cambria" panose="02040503050406030204" pitchFamily="18" charset="0"/>
                <a:cs typeface="Calibri"/>
              </a:rPr>
              <a:t> </a:t>
            </a:r>
            <a:r>
              <a:rPr sz="3000" spc="-15" dirty="0">
                <a:latin typeface="Cambria" panose="02040503050406030204" pitchFamily="18" charset="0"/>
                <a:ea typeface="Cambria" panose="02040503050406030204" pitchFamily="18" charset="0"/>
                <a:cs typeface="Calibri"/>
              </a:rPr>
              <a:t>LDPs</a:t>
            </a:r>
            <a:endParaRPr sz="3000" dirty="0">
              <a:latin typeface="Cambria" panose="02040503050406030204" pitchFamily="18" charset="0"/>
              <a:ea typeface="Cambria" panose="02040503050406030204" pitchFamily="18" charset="0"/>
              <a:cs typeface="Calibri"/>
            </a:endParaRPr>
          </a:p>
          <a:p>
            <a:pPr marL="755650" lvl="1" indent="-285750">
              <a:spcBef>
                <a:spcPts val="34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Designed </a:t>
            </a:r>
            <a:r>
              <a:rPr sz="2600" spc="-10" dirty="0">
                <a:latin typeface="Cambria" panose="02040503050406030204" pitchFamily="18" charset="0"/>
                <a:ea typeface="Cambria" panose="02040503050406030204" pitchFamily="18" charset="0"/>
                <a:cs typeface="Calibri"/>
              </a:rPr>
              <a:t>by </a:t>
            </a:r>
            <a:r>
              <a:rPr sz="2600" spc="-20" dirty="0">
                <a:latin typeface="Cambria" panose="02040503050406030204" pitchFamily="18" charset="0"/>
                <a:ea typeface="Cambria" panose="02040503050406030204" pitchFamily="18" charset="0"/>
                <a:cs typeface="Calibri"/>
              </a:rPr>
              <a:t>stakeholder “contributing</a:t>
            </a:r>
            <a:r>
              <a:rPr sz="2600" spc="50" dirty="0">
                <a:latin typeface="Cambria" panose="02040503050406030204" pitchFamily="18" charset="0"/>
                <a:ea typeface="Cambria" panose="02040503050406030204" pitchFamily="18" charset="0"/>
                <a:cs typeface="Calibri"/>
              </a:rPr>
              <a:t> </a:t>
            </a:r>
            <a:r>
              <a:rPr sz="2600" spc="-10" dirty="0">
                <a:latin typeface="Cambria" panose="02040503050406030204" pitchFamily="18" charset="0"/>
                <a:ea typeface="Cambria" panose="02040503050406030204" pitchFamily="18" charset="0"/>
                <a:cs typeface="Calibri"/>
              </a:rPr>
              <a:t>partners”</a:t>
            </a:r>
            <a:endParaRPr sz="2600" dirty="0">
              <a:latin typeface="Cambria" panose="02040503050406030204" pitchFamily="18" charset="0"/>
              <a:ea typeface="Cambria" panose="02040503050406030204" pitchFamily="18" charset="0"/>
              <a:cs typeface="Calibri"/>
            </a:endParaRPr>
          </a:p>
          <a:p>
            <a:pPr marL="755650" lvl="1" indent="-285750">
              <a:spcBef>
                <a:spcPts val="31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Minimum </a:t>
            </a:r>
            <a:r>
              <a:rPr sz="2600" spc="-20" dirty="0">
                <a:latin typeface="Cambria" panose="02040503050406030204" pitchFamily="18" charset="0"/>
                <a:ea typeface="Cambria" panose="02040503050406030204" pitchFamily="18" charset="0"/>
                <a:cs typeface="Calibri"/>
              </a:rPr>
              <a:t>zone </a:t>
            </a:r>
            <a:r>
              <a:rPr sz="2600" spc="-5" dirty="0">
                <a:latin typeface="Cambria" panose="02040503050406030204" pitchFamily="18" charset="0"/>
                <a:ea typeface="Cambria" panose="02040503050406030204" pitchFamily="18" charset="0"/>
                <a:cs typeface="Calibri"/>
              </a:rPr>
              <a:t>width 50 km (if </a:t>
            </a:r>
            <a:r>
              <a:rPr sz="2600" spc="-10" dirty="0">
                <a:latin typeface="Cambria" panose="02040503050406030204" pitchFamily="18" charset="0"/>
                <a:ea typeface="Cambria" panose="02040503050406030204" pitchFamily="18" charset="0"/>
                <a:cs typeface="Calibri"/>
              </a:rPr>
              <a:t>height </a:t>
            </a:r>
            <a:r>
              <a:rPr sz="2600" spc="-20" dirty="0">
                <a:latin typeface="Cambria" panose="02040503050406030204" pitchFamily="18" charset="0"/>
                <a:ea typeface="Cambria" panose="02040503050406030204" pitchFamily="18" charset="0"/>
                <a:cs typeface="Calibri"/>
              </a:rPr>
              <a:t>range </a:t>
            </a:r>
            <a:r>
              <a:rPr sz="2600" spc="-5" dirty="0">
                <a:latin typeface="Cambria" panose="02040503050406030204" pitchFamily="18" charset="0"/>
                <a:ea typeface="Cambria" panose="02040503050406030204" pitchFamily="18" charset="0"/>
                <a:cs typeface="Calibri"/>
              </a:rPr>
              <a:t>&lt; 250</a:t>
            </a:r>
            <a:r>
              <a:rPr sz="2600" spc="50"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m)</a:t>
            </a:r>
            <a:endParaRPr sz="2600" dirty="0">
              <a:latin typeface="Cambria" panose="02040503050406030204" pitchFamily="18" charset="0"/>
              <a:ea typeface="Cambria" panose="02040503050406030204" pitchFamily="18" charset="0"/>
              <a:cs typeface="Calibri"/>
            </a:endParaRPr>
          </a:p>
          <a:p>
            <a:pPr marL="3212465">
              <a:spcBef>
                <a:spcPts val="315"/>
              </a:spcBef>
            </a:pPr>
            <a:r>
              <a:rPr sz="2600" spc="-5" dirty="0">
                <a:latin typeface="Cambria" panose="02040503050406030204" pitchFamily="18" charset="0"/>
                <a:ea typeface="Cambria" panose="02040503050406030204" pitchFamily="18" charset="0"/>
                <a:cs typeface="Calibri"/>
              </a:rPr>
              <a:t>OR 10 km (if </a:t>
            </a:r>
            <a:r>
              <a:rPr sz="2600" spc="-10" dirty="0">
                <a:latin typeface="Cambria" panose="02040503050406030204" pitchFamily="18" charset="0"/>
                <a:ea typeface="Cambria" panose="02040503050406030204" pitchFamily="18" charset="0"/>
                <a:cs typeface="Calibri"/>
              </a:rPr>
              <a:t>height </a:t>
            </a:r>
            <a:r>
              <a:rPr sz="2600" spc="-20" dirty="0">
                <a:latin typeface="Cambria" panose="02040503050406030204" pitchFamily="18" charset="0"/>
                <a:ea typeface="Cambria" panose="02040503050406030204" pitchFamily="18" charset="0"/>
                <a:cs typeface="Calibri"/>
              </a:rPr>
              <a:t>range </a:t>
            </a:r>
            <a:r>
              <a:rPr sz="2600" spc="-5" dirty="0">
                <a:latin typeface="Cambria" panose="02040503050406030204" pitchFamily="18" charset="0"/>
                <a:ea typeface="Cambria" panose="02040503050406030204" pitchFamily="18" charset="0"/>
                <a:cs typeface="Calibri"/>
              </a:rPr>
              <a:t>&gt; 250</a:t>
            </a:r>
            <a:r>
              <a:rPr sz="2600" spc="10"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m)</a:t>
            </a:r>
            <a:endParaRPr sz="2600" dirty="0">
              <a:latin typeface="Cambria" panose="02040503050406030204" pitchFamily="18" charset="0"/>
              <a:ea typeface="Cambria" panose="02040503050406030204" pitchFamily="18" charset="0"/>
              <a:cs typeface="Calibri"/>
            </a:endParaRPr>
          </a:p>
          <a:p>
            <a:pPr marL="755650" lvl="1" indent="-285750">
              <a:spcBef>
                <a:spcPts val="31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LDP </a:t>
            </a:r>
            <a:r>
              <a:rPr sz="2600" spc="-25" dirty="0">
                <a:latin typeface="Cambria" panose="02040503050406030204" pitchFamily="18" charset="0"/>
                <a:ea typeface="Cambria" panose="02040503050406030204" pitchFamily="18" charset="0"/>
                <a:cs typeface="Calibri"/>
              </a:rPr>
              <a:t>coverage </a:t>
            </a:r>
            <a:r>
              <a:rPr sz="2600" spc="-15" dirty="0">
                <a:latin typeface="Cambria" panose="02040503050406030204" pitchFamily="18" charset="0"/>
                <a:ea typeface="Cambria" panose="02040503050406030204" pitchFamily="18" charset="0"/>
                <a:cs typeface="Calibri"/>
              </a:rPr>
              <a:t>can </a:t>
            </a:r>
            <a:r>
              <a:rPr sz="2600" spc="-5" dirty="0">
                <a:latin typeface="Cambria" panose="02040503050406030204" pitchFamily="18" charset="0"/>
                <a:ea typeface="Cambria" panose="02040503050406030204" pitchFamily="18" charset="0"/>
                <a:cs typeface="Calibri"/>
              </a:rPr>
              <a:t>be</a:t>
            </a:r>
            <a:r>
              <a:rPr sz="2600" spc="40" dirty="0">
                <a:latin typeface="Cambria" panose="02040503050406030204" pitchFamily="18" charset="0"/>
                <a:ea typeface="Cambria" panose="02040503050406030204" pitchFamily="18" charset="0"/>
                <a:cs typeface="Calibri"/>
              </a:rPr>
              <a:t> </a:t>
            </a:r>
            <a:r>
              <a:rPr sz="2600" spc="-10" dirty="0">
                <a:latin typeface="Cambria" panose="02040503050406030204" pitchFamily="18" charset="0"/>
                <a:ea typeface="Cambria" panose="02040503050406030204" pitchFamily="18" charset="0"/>
                <a:cs typeface="Calibri"/>
              </a:rPr>
              <a:t>discontinuous</a:t>
            </a:r>
            <a:endParaRPr sz="2600" dirty="0">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360436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61" name="Group 60"/>
          <p:cNvGrpSpPr/>
          <p:nvPr/>
        </p:nvGrpSpPr>
        <p:grpSpPr>
          <a:xfrm>
            <a:off x="1921827" y="1109354"/>
            <a:ext cx="5074207" cy="461665"/>
            <a:chOff x="1921827" y="1109354"/>
            <a:chExt cx="5074207" cy="461665"/>
          </a:xfrm>
        </p:grpSpPr>
        <p:grpSp>
          <p:nvGrpSpPr>
            <p:cNvPr id="58"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59"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60"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
        <p:nvSpPr>
          <p:cNvPr id="34" name="Title 1"/>
          <p:cNvSpPr>
            <a:spLocks noGrp="1"/>
          </p:cNvSpPr>
          <p:nvPr>
            <p:ph type="title"/>
          </p:nvPr>
        </p:nvSpPr>
        <p:spPr>
          <a:xfrm>
            <a:off x="457200" y="69367"/>
            <a:ext cx="8229600" cy="1143000"/>
          </a:xfrm>
        </p:spPr>
        <p:txBody>
          <a:bodyPr/>
          <a:lstStyle/>
          <a:p>
            <a:pPr eaLnBrk="1" hangingPunct="1"/>
            <a:r>
              <a:rPr lang="en-US" sz="4800" dirty="0" smtClean="0"/>
              <a:t>Why complicate OPUS?</a:t>
            </a:r>
          </a:p>
        </p:txBody>
      </p:sp>
    </p:spTree>
    <p:extLst>
      <p:ext uri="{BB962C8B-B14F-4D97-AF65-F5344CB8AC3E}">
        <p14:creationId xmlns:p14="http://schemas.microsoft.com/office/powerpoint/2010/main" val="17233030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p:txBody>
          <a:bodyPr/>
          <a:lstStyle/>
          <a:p>
            <a:r>
              <a:rPr lang="en-US" dirty="0"/>
              <a:t>Alaska statewide “base” layer</a:t>
            </a:r>
          </a:p>
        </p:txBody>
      </p:sp>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4294967295"/>
          </p:nvPr>
        </p:nvSpPr>
        <p:spPr/>
        <p:txBody>
          <a:bodyPr/>
          <a:lstStyle/>
          <a:p>
            <a:pPr>
              <a:defRPr/>
            </a:pPr>
            <a:fld id="{C92D6AEA-48A7-924D-9406-EC6E0EBC20ED}" type="slidenum">
              <a:rPr lang="en-US">
                <a:solidFill>
                  <a:prstClr val="black">
                    <a:tint val="75000"/>
                  </a:prstClr>
                </a:solidFill>
                <a:latin typeface="Calibri"/>
              </a:rPr>
              <a:pPr>
                <a:defRPr/>
              </a:pPr>
              <a:t>70</a:t>
            </a:fld>
            <a:endParaRPr lang="en-US" dirty="0">
              <a:solidFill>
                <a:prstClr val="black">
                  <a:tint val="75000"/>
                </a:prstClr>
              </a:solidFill>
              <a:latin typeface="Calibri"/>
            </a:endParaRPr>
          </a:p>
        </p:txBody>
      </p:sp>
      <p:pic>
        <p:nvPicPr>
          <p:cNvPr id="6" name="Picture 5">
            <a:extLst>
              <a:ext uri="{FF2B5EF4-FFF2-40B4-BE49-F238E27FC236}">
                <a16:creationId xmlns:a16="http://schemas.microsoft.com/office/drawing/2014/main" id="{07C49557-A2E6-4F89-9BA5-9B6AF30E899F}"/>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8BACA609-7B04-437B-BDF2-CDC9082CE003}"/>
              </a:ext>
            </a:extLst>
          </p:cNvPr>
          <p:cNvSpPr txBox="1"/>
          <p:nvPr/>
        </p:nvSpPr>
        <p:spPr>
          <a:xfrm>
            <a:off x="3553908" y="5646457"/>
            <a:ext cx="5392133" cy="1015663"/>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000" dirty="0">
                <a:solidFill>
                  <a:prstClr val="black"/>
                </a:solidFill>
                <a:latin typeface="Calibri" charset="0"/>
                <a:ea typeface="ＭＳ Ｐゴシック" charset="0"/>
              </a:rPr>
              <a:t>1.  Statewide layer</a:t>
            </a:r>
          </a:p>
          <a:p>
            <a:pPr marL="457200" indent="-457200">
              <a:buFontTx/>
              <a:buAutoNum type="arabicPeriod"/>
              <a:defRPr/>
            </a:pPr>
            <a:endParaRPr lang="en-US" sz="2000" dirty="0">
              <a:solidFill>
                <a:prstClr val="black"/>
              </a:solidFill>
              <a:latin typeface="Calibri" charset="0"/>
              <a:ea typeface="ＭＳ Ｐゴシック" charset="0"/>
            </a:endParaRPr>
          </a:p>
          <a:p>
            <a:pPr marL="457200" indent="-457200">
              <a:buFontTx/>
              <a:buAutoNum type="arabicPeriod"/>
              <a:defRPr/>
            </a:pPr>
            <a:endParaRPr lang="en-US" sz="2000" dirty="0">
              <a:solidFill>
                <a:prstClr val="black"/>
              </a:solidFill>
              <a:latin typeface="Calibri" charset="0"/>
              <a:ea typeface="ＭＳ Ｐゴシック" charset="0"/>
            </a:endParaRPr>
          </a:p>
        </p:txBody>
      </p:sp>
      <p:sp>
        <p:nvSpPr>
          <p:cNvPr id="8" name="TextBox 7">
            <a:extLst>
              <a:ext uri="{FF2B5EF4-FFF2-40B4-BE49-F238E27FC236}">
                <a16:creationId xmlns:a16="http://schemas.microsoft.com/office/drawing/2014/main" id="{F8F6416B-085E-4049-8EEC-64D4C5B4154B}"/>
              </a:ext>
            </a:extLst>
          </p:cNvPr>
          <p:cNvSpPr txBox="1"/>
          <p:nvPr/>
        </p:nvSpPr>
        <p:spPr>
          <a:xfrm>
            <a:off x="190110" y="180370"/>
            <a:ext cx="2930162" cy="523220"/>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800" b="1" i="1" dirty="0">
                <a:solidFill>
                  <a:prstClr val="black"/>
                </a:solidFill>
                <a:latin typeface="Calibri" charset="0"/>
                <a:ea typeface="ＭＳ Ｐゴシック" charset="0"/>
              </a:rPr>
              <a:t>Alaska zone layers</a:t>
            </a:r>
          </a:p>
        </p:txBody>
      </p:sp>
    </p:spTree>
    <p:extLst>
      <p:ext uri="{BB962C8B-B14F-4D97-AF65-F5344CB8AC3E}">
        <p14:creationId xmlns:p14="http://schemas.microsoft.com/office/powerpoint/2010/main" val="176582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a:xfrm>
            <a:off x="0" y="274638"/>
            <a:ext cx="9144000" cy="1143000"/>
          </a:xfrm>
        </p:spPr>
        <p:txBody>
          <a:bodyPr/>
          <a:lstStyle/>
          <a:p>
            <a:r>
              <a:rPr lang="en-US" dirty="0"/>
              <a:t>Alaska complete “intermediate” layer</a:t>
            </a:r>
          </a:p>
        </p:txBody>
      </p:sp>
      <p:pic>
        <p:nvPicPr>
          <p:cNvPr id="5" name="Picture 4">
            <a:extLst>
              <a:ext uri="{FF2B5EF4-FFF2-40B4-BE49-F238E27FC236}">
                <a16:creationId xmlns:a16="http://schemas.microsoft.com/office/drawing/2014/main" id="{E19FAC64-7A9B-4907-8759-CB391450357D}"/>
              </a:ext>
            </a:extLst>
          </p:cNvPr>
          <p:cNvPicPr>
            <a:picLocks noChangeAspect="1"/>
          </p:cNvPicPr>
          <p:nvPr/>
        </p:nvPicPr>
        <p:blipFill>
          <a:blip r:embed="rId2"/>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4294967295"/>
          </p:nvPr>
        </p:nvSpPr>
        <p:spPr/>
        <p:txBody>
          <a:bodyPr/>
          <a:lstStyle/>
          <a:p>
            <a:pPr>
              <a:defRPr/>
            </a:pPr>
            <a:fld id="{C92D6AEA-48A7-924D-9406-EC6E0EBC20ED}" type="slidenum">
              <a:rPr lang="en-US">
                <a:solidFill>
                  <a:prstClr val="black">
                    <a:tint val="75000"/>
                  </a:prstClr>
                </a:solidFill>
                <a:latin typeface="Calibri"/>
              </a:rPr>
              <a:pPr>
                <a:defRPr/>
              </a:pPr>
              <a:t>71</a:t>
            </a:fld>
            <a:endParaRPr lang="en-US" dirty="0">
              <a:solidFill>
                <a:prstClr val="black">
                  <a:tint val="75000"/>
                </a:prstClr>
              </a:solidFill>
              <a:latin typeface="Calibri"/>
            </a:endParaRPr>
          </a:p>
        </p:txBody>
      </p:sp>
      <p:sp>
        <p:nvSpPr>
          <p:cNvPr id="7" name="Slide Number Placeholder 3">
            <a:extLst>
              <a:ext uri="{FF2B5EF4-FFF2-40B4-BE49-F238E27FC236}">
                <a16:creationId xmlns:a16="http://schemas.microsoft.com/office/drawing/2014/main" id="{1F9072ED-7C0E-4B85-A309-434D595D8EBC}"/>
              </a:ext>
            </a:extLst>
          </p:cNvPr>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C92D6AEA-48A7-924D-9406-EC6E0EBC20ED}" type="slidenum">
              <a:rPr lang="en-US">
                <a:solidFill>
                  <a:prstClr val="black">
                    <a:tint val="75000"/>
                  </a:prstClr>
                </a:solidFill>
                <a:latin typeface="Calibri"/>
              </a:rPr>
              <a:pPr>
                <a:defRPr/>
              </a:pPr>
              <a:t>71</a:t>
            </a:fld>
            <a:endParaRPr lang="en-US" dirty="0">
              <a:solidFill>
                <a:prstClr val="black">
                  <a:tint val="75000"/>
                </a:prstClr>
              </a:solidFill>
              <a:latin typeface="Calibri"/>
            </a:endParaRPr>
          </a:p>
        </p:txBody>
      </p:sp>
      <p:sp>
        <p:nvSpPr>
          <p:cNvPr id="8" name="TextBox 7">
            <a:extLst>
              <a:ext uri="{FF2B5EF4-FFF2-40B4-BE49-F238E27FC236}">
                <a16:creationId xmlns:a16="http://schemas.microsoft.com/office/drawing/2014/main" id="{4333C8FE-B63E-4679-A727-CF0AEB17B151}"/>
              </a:ext>
            </a:extLst>
          </p:cNvPr>
          <p:cNvSpPr txBox="1"/>
          <p:nvPr/>
        </p:nvSpPr>
        <p:spPr>
          <a:xfrm>
            <a:off x="3553908" y="5646457"/>
            <a:ext cx="5392133" cy="1015663"/>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000" dirty="0">
                <a:solidFill>
                  <a:prstClr val="black"/>
                </a:solidFill>
                <a:latin typeface="Calibri" charset="0"/>
                <a:ea typeface="ＭＳ Ｐゴシック" charset="0"/>
              </a:rPr>
              <a:t>1.  Statewide layer</a:t>
            </a:r>
          </a:p>
          <a:p>
            <a:pPr>
              <a:defRPr/>
            </a:pPr>
            <a:r>
              <a:rPr lang="en-US" sz="2000" dirty="0">
                <a:solidFill>
                  <a:prstClr val="black"/>
                </a:solidFill>
                <a:latin typeface="Calibri" charset="0"/>
                <a:ea typeface="ＭＳ Ｐゴシック" charset="0"/>
              </a:rPr>
              <a:t>2. “Intermediate” layer (complete state coverage)</a:t>
            </a:r>
          </a:p>
          <a:p>
            <a:pPr marL="457200" indent="-457200">
              <a:buFontTx/>
              <a:buAutoNum type="arabicPeriod" startAt="2"/>
              <a:defRPr/>
            </a:pPr>
            <a:endParaRPr lang="en-US" sz="2000" dirty="0">
              <a:solidFill>
                <a:prstClr val="black"/>
              </a:solidFill>
              <a:latin typeface="Calibri" charset="0"/>
              <a:ea typeface="ＭＳ Ｐゴシック" charset="0"/>
            </a:endParaRPr>
          </a:p>
        </p:txBody>
      </p:sp>
      <p:sp>
        <p:nvSpPr>
          <p:cNvPr id="9" name="TextBox 8">
            <a:extLst>
              <a:ext uri="{FF2B5EF4-FFF2-40B4-BE49-F238E27FC236}">
                <a16:creationId xmlns:a16="http://schemas.microsoft.com/office/drawing/2014/main" id="{8628323C-C121-42D2-9DD3-80CC8DE187E4}"/>
              </a:ext>
            </a:extLst>
          </p:cNvPr>
          <p:cNvSpPr txBox="1"/>
          <p:nvPr/>
        </p:nvSpPr>
        <p:spPr>
          <a:xfrm>
            <a:off x="190110" y="180370"/>
            <a:ext cx="2930162" cy="523220"/>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800" b="1" i="1" dirty="0">
                <a:solidFill>
                  <a:prstClr val="black"/>
                </a:solidFill>
                <a:latin typeface="Calibri" charset="0"/>
                <a:ea typeface="ＭＳ Ｐゴシック" charset="0"/>
              </a:rPr>
              <a:t>Alaska zone layers</a:t>
            </a:r>
          </a:p>
        </p:txBody>
      </p:sp>
    </p:spTree>
    <p:extLst>
      <p:ext uri="{BB962C8B-B14F-4D97-AF65-F5344CB8AC3E}">
        <p14:creationId xmlns:p14="http://schemas.microsoft.com/office/powerpoint/2010/main" val="95519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a:xfrm>
            <a:off x="0" y="274638"/>
            <a:ext cx="9144000" cy="1143000"/>
          </a:xfrm>
        </p:spPr>
        <p:txBody>
          <a:bodyPr/>
          <a:lstStyle/>
          <a:p>
            <a:r>
              <a:rPr lang="en-US" dirty="0"/>
              <a:t>Alaska with </a:t>
            </a:r>
            <a:r>
              <a:rPr lang="en-US" b="1" dirty="0"/>
              <a:t>THREE</a:t>
            </a:r>
            <a:r>
              <a:rPr lang="en-US" dirty="0"/>
              <a:t> SPCS2022 layers</a:t>
            </a:r>
          </a:p>
        </p:txBody>
      </p:sp>
      <p:pic>
        <p:nvPicPr>
          <p:cNvPr id="5" name="Picture 4">
            <a:extLst>
              <a:ext uri="{FF2B5EF4-FFF2-40B4-BE49-F238E27FC236}">
                <a16:creationId xmlns:a16="http://schemas.microsoft.com/office/drawing/2014/main" id="{4A2319B0-25D5-4737-9CFB-57D45A1DFE4F}"/>
              </a:ext>
            </a:extLst>
          </p:cNvPr>
          <p:cNvPicPr>
            <a:picLocks noChangeAspect="1"/>
          </p:cNvPicPr>
          <p:nvPr/>
        </p:nvPicPr>
        <p:blipFill>
          <a:blip r:embed="rId2"/>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4294967295"/>
          </p:nvPr>
        </p:nvSpPr>
        <p:spPr/>
        <p:txBody>
          <a:bodyPr/>
          <a:lstStyle/>
          <a:p>
            <a:pPr>
              <a:defRPr/>
            </a:pPr>
            <a:fld id="{C92D6AEA-48A7-924D-9406-EC6E0EBC20ED}" type="slidenum">
              <a:rPr lang="en-US">
                <a:solidFill>
                  <a:prstClr val="black">
                    <a:tint val="75000"/>
                  </a:prstClr>
                </a:solidFill>
                <a:latin typeface="Calibri"/>
              </a:rPr>
              <a:pPr>
                <a:defRPr/>
              </a:pPr>
              <a:t>72</a:t>
            </a:fld>
            <a:endParaRPr lang="en-US" dirty="0">
              <a:solidFill>
                <a:prstClr val="black">
                  <a:tint val="75000"/>
                </a:prstClr>
              </a:solidFill>
              <a:latin typeface="Calibri"/>
            </a:endParaRPr>
          </a:p>
        </p:txBody>
      </p:sp>
      <p:sp>
        <p:nvSpPr>
          <p:cNvPr id="17" name="Slide Number Placeholder 3">
            <a:extLst>
              <a:ext uri="{FF2B5EF4-FFF2-40B4-BE49-F238E27FC236}">
                <a16:creationId xmlns:a16="http://schemas.microsoft.com/office/drawing/2014/main" id="{DBBE0D2F-31D2-4E7B-BCE1-0D1D75FC5EE8}"/>
              </a:ext>
            </a:extLst>
          </p:cNvPr>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C92D6AEA-48A7-924D-9406-EC6E0EBC20ED}" type="slidenum">
              <a:rPr lang="en-US">
                <a:solidFill>
                  <a:prstClr val="black">
                    <a:tint val="75000"/>
                  </a:prstClr>
                </a:solidFill>
                <a:latin typeface="Calibri"/>
              </a:rPr>
              <a:pPr>
                <a:defRPr/>
              </a:pPr>
              <a:t>72</a:t>
            </a:fld>
            <a:endParaRPr lang="en-US" dirty="0">
              <a:solidFill>
                <a:prstClr val="black">
                  <a:tint val="75000"/>
                </a:prstClr>
              </a:solidFill>
              <a:latin typeface="Calibri"/>
            </a:endParaRPr>
          </a:p>
        </p:txBody>
      </p:sp>
      <p:sp>
        <p:nvSpPr>
          <p:cNvPr id="18" name="TextBox 17">
            <a:extLst>
              <a:ext uri="{FF2B5EF4-FFF2-40B4-BE49-F238E27FC236}">
                <a16:creationId xmlns:a16="http://schemas.microsoft.com/office/drawing/2014/main" id="{A3C4E633-9C29-478C-9414-98790E8D6C03}"/>
              </a:ext>
            </a:extLst>
          </p:cNvPr>
          <p:cNvSpPr txBox="1"/>
          <p:nvPr/>
        </p:nvSpPr>
        <p:spPr>
          <a:xfrm>
            <a:off x="3553908" y="5646457"/>
            <a:ext cx="5392133" cy="1015663"/>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000" dirty="0">
                <a:solidFill>
                  <a:prstClr val="black"/>
                </a:solidFill>
                <a:latin typeface="Calibri" charset="0"/>
                <a:ea typeface="ＭＳ Ｐゴシック" charset="0"/>
              </a:rPr>
              <a:t>1.  Statewide layer</a:t>
            </a:r>
          </a:p>
          <a:p>
            <a:pPr>
              <a:defRPr/>
            </a:pPr>
            <a:r>
              <a:rPr lang="en-US" sz="2000" dirty="0">
                <a:solidFill>
                  <a:prstClr val="black"/>
                </a:solidFill>
                <a:latin typeface="Calibri" charset="0"/>
                <a:ea typeface="ＭＳ Ｐゴシック" charset="0"/>
              </a:rPr>
              <a:t>2. “Intermediate” layer (complete state coverage) </a:t>
            </a:r>
          </a:p>
          <a:p>
            <a:pPr>
              <a:defRPr/>
            </a:pPr>
            <a:r>
              <a:rPr lang="en-US" sz="2000" dirty="0">
                <a:solidFill>
                  <a:prstClr val="black"/>
                </a:solidFill>
                <a:latin typeface="Calibri" charset="0"/>
                <a:ea typeface="ＭＳ Ｐゴシック" charset="0"/>
              </a:rPr>
              <a:t>3.  LDP layer (partial state coverage)</a:t>
            </a:r>
          </a:p>
        </p:txBody>
      </p:sp>
      <p:sp>
        <p:nvSpPr>
          <p:cNvPr id="19" name="TextBox 18">
            <a:extLst>
              <a:ext uri="{FF2B5EF4-FFF2-40B4-BE49-F238E27FC236}">
                <a16:creationId xmlns:a16="http://schemas.microsoft.com/office/drawing/2014/main" id="{4BC52157-4782-4D80-8F31-B6E7ECA9E094}"/>
              </a:ext>
            </a:extLst>
          </p:cNvPr>
          <p:cNvSpPr txBox="1"/>
          <p:nvPr/>
        </p:nvSpPr>
        <p:spPr>
          <a:xfrm>
            <a:off x="190110" y="180370"/>
            <a:ext cx="2930162" cy="523220"/>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800" b="1" i="1" dirty="0">
                <a:solidFill>
                  <a:prstClr val="black"/>
                </a:solidFill>
                <a:latin typeface="Calibri" charset="0"/>
                <a:ea typeface="ＭＳ Ｐゴシック" charset="0"/>
              </a:rPr>
              <a:t>Alaska zone layers</a:t>
            </a:r>
          </a:p>
        </p:txBody>
      </p:sp>
      <p:pic>
        <p:nvPicPr>
          <p:cNvPr id="8" name="Picture 2" descr="Image result for like">
            <a:extLst>
              <a:ext uri="{FF2B5EF4-FFF2-40B4-BE49-F238E27FC236}">
                <a16:creationId xmlns:a16="http://schemas.microsoft.com/office/drawing/2014/main" id="{67EE86E9-6291-4D0A-9E5C-9CB1F0A0F9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415" y="2875886"/>
            <a:ext cx="1280160" cy="109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65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F2BF2E-8FC2-4A6E-9603-91ADC59AEA3E}"/>
              </a:ext>
            </a:extLst>
          </p:cNvPr>
          <p:cNvSpPr/>
          <p:nvPr/>
        </p:nvSpPr>
        <p:spPr>
          <a:xfrm>
            <a:off x="4572000" y="1097280"/>
            <a:ext cx="457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2" name="Rectangle 11">
            <a:extLst>
              <a:ext uri="{FF2B5EF4-FFF2-40B4-BE49-F238E27FC236}">
                <a16:creationId xmlns:a16="http://schemas.microsoft.com/office/drawing/2014/main" id="{55D61FDF-17E9-4F07-A6E6-05211269EC5F}"/>
              </a:ext>
            </a:extLst>
          </p:cNvPr>
          <p:cNvSpPr/>
          <p:nvPr/>
        </p:nvSpPr>
        <p:spPr>
          <a:xfrm>
            <a:off x="0" y="1097280"/>
            <a:ext cx="457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a:xfrm>
            <a:off x="457200" y="274640"/>
            <a:ext cx="8229600" cy="837273"/>
          </a:xfrm>
        </p:spPr>
        <p:txBody>
          <a:bodyPr/>
          <a:lstStyle/>
          <a:p>
            <a:r>
              <a:rPr lang="en-US" dirty="0"/>
              <a:t>Iowa with </a:t>
            </a:r>
            <a:r>
              <a:rPr lang="en-US" b="1" dirty="0"/>
              <a:t>TWO</a:t>
            </a:r>
            <a:r>
              <a:rPr lang="en-US" dirty="0"/>
              <a:t> SPCS2022 layers</a:t>
            </a:r>
          </a:p>
        </p:txBody>
      </p:sp>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4294967295"/>
          </p:nvPr>
        </p:nvSpPr>
        <p:spPr/>
        <p:txBody>
          <a:bodyPr/>
          <a:lstStyle/>
          <a:p>
            <a:pPr>
              <a:defRPr/>
            </a:pPr>
            <a:fld id="{C92D6AEA-48A7-924D-9406-EC6E0EBC20ED}" type="slidenum">
              <a:rPr lang="en-US">
                <a:solidFill>
                  <a:prstClr val="black">
                    <a:tint val="75000"/>
                  </a:prstClr>
                </a:solidFill>
                <a:latin typeface="Calibri"/>
              </a:rPr>
              <a:pPr>
                <a:defRPr/>
              </a:pPr>
              <a:t>73</a:t>
            </a:fld>
            <a:endParaRPr lang="en-US" dirty="0">
              <a:solidFill>
                <a:prstClr val="black">
                  <a:tint val="75000"/>
                </a:prstClr>
              </a:solidFill>
              <a:latin typeface="Calibri"/>
            </a:endParaRPr>
          </a:p>
        </p:txBody>
      </p:sp>
      <p:pic>
        <p:nvPicPr>
          <p:cNvPr id="5" name="Picture 4">
            <a:extLst>
              <a:ext uri="{FF2B5EF4-FFF2-40B4-BE49-F238E27FC236}">
                <a16:creationId xmlns:a16="http://schemas.microsoft.com/office/drawing/2014/main" id="{02E45A2E-1EFC-4B59-8DF3-FA4FFB246E90}"/>
              </a:ext>
            </a:extLst>
          </p:cNvPr>
          <p:cNvPicPr>
            <a:picLocks noChangeAspect="1"/>
          </p:cNvPicPr>
          <p:nvPr/>
        </p:nvPicPr>
        <p:blipFill rotWithShape="1">
          <a:blip r:embed="rId3"/>
          <a:srcRect t="3" b="27329"/>
          <a:stretch/>
        </p:blipFill>
        <p:spPr>
          <a:xfrm>
            <a:off x="1614224" y="4265221"/>
            <a:ext cx="4572000" cy="2491740"/>
          </a:xfrm>
          <a:prstGeom prst="rect">
            <a:avLst/>
          </a:prstGeom>
        </p:spPr>
      </p:pic>
      <p:pic>
        <p:nvPicPr>
          <p:cNvPr id="6" name="Picture 5">
            <a:extLst>
              <a:ext uri="{FF2B5EF4-FFF2-40B4-BE49-F238E27FC236}">
                <a16:creationId xmlns:a16="http://schemas.microsoft.com/office/drawing/2014/main" id="{75A2FF94-E0A7-4734-B1A3-C184C0EC6D45}"/>
              </a:ext>
            </a:extLst>
          </p:cNvPr>
          <p:cNvPicPr>
            <a:picLocks noChangeAspect="1"/>
          </p:cNvPicPr>
          <p:nvPr/>
        </p:nvPicPr>
        <p:blipFill rotWithShape="1">
          <a:blip r:embed="rId4"/>
          <a:srcRect t="41" b="27290"/>
          <a:stretch/>
        </p:blipFill>
        <p:spPr>
          <a:xfrm>
            <a:off x="0" y="1737362"/>
            <a:ext cx="4572000" cy="2491739"/>
          </a:xfrm>
          <a:prstGeom prst="rect">
            <a:avLst/>
          </a:prstGeom>
        </p:spPr>
      </p:pic>
      <p:pic>
        <p:nvPicPr>
          <p:cNvPr id="7" name="Picture 6">
            <a:extLst>
              <a:ext uri="{FF2B5EF4-FFF2-40B4-BE49-F238E27FC236}">
                <a16:creationId xmlns:a16="http://schemas.microsoft.com/office/drawing/2014/main" id="{35F3B219-2310-4B78-96C6-0EE656497AEF}"/>
              </a:ext>
            </a:extLst>
          </p:cNvPr>
          <p:cNvPicPr>
            <a:picLocks noChangeAspect="1"/>
          </p:cNvPicPr>
          <p:nvPr/>
        </p:nvPicPr>
        <p:blipFill rotWithShape="1">
          <a:blip r:embed="rId5"/>
          <a:srcRect t="-1" b="27334"/>
          <a:stretch/>
        </p:blipFill>
        <p:spPr>
          <a:xfrm>
            <a:off x="4572000" y="1735075"/>
            <a:ext cx="4572000" cy="2491739"/>
          </a:xfrm>
          <a:prstGeom prst="rect">
            <a:avLst/>
          </a:prstGeom>
        </p:spPr>
      </p:pic>
      <p:sp>
        <p:nvSpPr>
          <p:cNvPr id="3" name="TextBox 2">
            <a:extLst>
              <a:ext uri="{FF2B5EF4-FFF2-40B4-BE49-F238E27FC236}">
                <a16:creationId xmlns:a16="http://schemas.microsoft.com/office/drawing/2014/main" id="{3442637B-A411-4426-BF08-50F16E9E41A6}"/>
              </a:ext>
            </a:extLst>
          </p:cNvPr>
          <p:cNvSpPr txBox="1"/>
          <p:nvPr/>
        </p:nvSpPr>
        <p:spPr>
          <a:xfrm>
            <a:off x="1" y="4786690"/>
            <a:ext cx="1582270" cy="1569660"/>
          </a:xfrm>
          <a:prstGeom prst="rect">
            <a:avLst/>
          </a:prstGeom>
          <a:noFill/>
        </p:spPr>
        <p:txBody>
          <a:bodyPr wrap="square" rtlCol="0">
            <a:spAutoFit/>
          </a:bodyPr>
          <a:lstStyle/>
          <a:p>
            <a:pPr algn="r">
              <a:defRPr/>
            </a:pPr>
            <a:r>
              <a:rPr lang="en-US" sz="2400" b="1" dirty="0">
                <a:solidFill>
                  <a:prstClr val="black"/>
                </a:solidFill>
                <a:latin typeface="Calibri" charset="0"/>
                <a:ea typeface="ＭＳ Ｐゴシック" charset="0"/>
              </a:rPr>
              <a:t>Statewide layer for EVERY state</a:t>
            </a:r>
          </a:p>
        </p:txBody>
      </p:sp>
      <p:sp>
        <p:nvSpPr>
          <p:cNvPr id="8" name="TextBox 7">
            <a:extLst>
              <a:ext uri="{FF2B5EF4-FFF2-40B4-BE49-F238E27FC236}">
                <a16:creationId xmlns:a16="http://schemas.microsoft.com/office/drawing/2014/main" id="{F35BCB29-F685-406F-A9CD-A021B7195083}"/>
              </a:ext>
            </a:extLst>
          </p:cNvPr>
          <p:cNvSpPr txBox="1"/>
          <p:nvPr/>
        </p:nvSpPr>
        <p:spPr>
          <a:xfrm>
            <a:off x="0" y="1097282"/>
            <a:ext cx="4572000" cy="646331"/>
          </a:xfrm>
          <a:prstGeom prst="rect">
            <a:avLst/>
          </a:prstGeom>
          <a:noFill/>
        </p:spPr>
        <p:txBody>
          <a:bodyPr wrap="square" rtlCol="0">
            <a:spAutoFit/>
          </a:bodyPr>
          <a:lstStyle/>
          <a:p>
            <a:pPr algn="ctr">
              <a:defRPr/>
            </a:pPr>
            <a:r>
              <a:rPr lang="en-US" b="1" dirty="0">
                <a:solidFill>
                  <a:prstClr val="black"/>
                </a:solidFill>
                <a:latin typeface="Calibri" charset="0"/>
                <a:ea typeface="ＭＳ Ｐゴシック" charset="0"/>
              </a:rPr>
              <a:t>LDP multiple-zone layer</a:t>
            </a:r>
            <a:br>
              <a:rPr lang="en-US" b="1" dirty="0">
                <a:solidFill>
                  <a:prstClr val="black"/>
                </a:solidFill>
                <a:latin typeface="Calibri" charset="0"/>
                <a:ea typeface="ＭＳ Ｐゴシック" charset="0"/>
              </a:rPr>
            </a:br>
            <a:r>
              <a:rPr lang="en-US" b="1" i="1" dirty="0">
                <a:solidFill>
                  <a:prstClr val="black"/>
                </a:solidFill>
                <a:latin typeface="Calibri" charset="0"/>
                <a:ea typeface="ＭＳ Ｐゴシック" charset="0"/>
              </a:rPr>
              <a:t>(complete state coverage)</a:t>
            </a:r>
          </a:p>
        </p:txBody>
      </p:sp>
      <p:sp>
        <p:nvSpPr>
          <p:cNvPr id="9" name="TextBox 8">
            <a:extLst>
              <a:ext uri="{FF2B5EF4-FFF2-40B4-BE49-F238E27FC236}">
                <a16:creationId xmlns:a16="http://schemas.microsoft.com/office/drawing/2014/main" id="{9CFEAD6F-A8D4-4BA9-8DBC-9A04BF6FFF0D}"/>
              </a:ext>
            </a:extLst>
          </p:cNvPr>
          <p:cNvSpPr txBox="1"/>
          <p:nvPr/>
        </p:nvSpPr>
        <p:spPr>
          <a:xfrm>
            <a:off x="4571936" y="1097282"/>
            <a:ext cx="4572002" cy="646331"/>
          </a:xfrm>
          <a:prstGeom prst="rect">
            <a:avLst/>
          </a:prstGeom>
          <a:noFill/>
        </p:spPr>
        <p:txBody>
          <a:bodyPr wrap="square" rtlCol="0">
            <a:spAutoFit/>
          </a:bodyPr>
          <a:lstStyle/>
          <a:p>
            <a:pPr algn="ctr">
              <a:defRPr/>
            </a:pPr>
            <a:r>
              <a:rPr lang="en-US" b="1" dirty="0">
                <a:solidFill>
                  <a:prstClr val="black"/>
                </a:solidFill>
                <a:latin typeface="Calibri" charset="0"/>
                <a:ea typeface="ＭＳ Ｐゴシック" charset="0"/>
              </a:rPr>
              <a:t>SPCS 83-like multiple-zone layer</a:t>
            </a:r>
            <a:br>
              <a:rPr lang="en-US" b="1" dirty="0">
                <a:solidFill>
                  <a:prstClr val="black"/>
                </a:solidFill>
                <a:latin typeface="Calibri" charset="0"/>
                <a:ea typeface="ＭＳ Ｐゴシック" charset="0"/>
              </a:rPr>
            </a:br>
            <a:r>
              <a:rPr lang="en-US" b="1" i="1" dirty="0">
                <a:solidFill>
                  <a:prstClr val="black"/>
                </a:solidFill>
                <a:latin typeface="Calibri" charset="0"/>
                <a:ea typeface="ＭＳ Ｐゴシック" charset="0"/>
              </a:rPr>
              <a:t>(complete state coverage)</a:t>
            </a:r>
          </a:p>
        </p:txBody>
      </p:sp>
      <p:sp>
        <p:nvSpPr>
          <p:cNvPr id="10" name="TextBox 9">
            <a:extLst>
              <a:ext uri="{FF2B5EF4-FFF2-40B4-BE49-F238E27FC236}">
                <a16:creationId xmlns:a16="http://schemas.microsoft.com/office/drawing/2014/main" id="{FA8F474E-4A9D-4CEA-A91B-26640508AB15}"/>
              </a:ext>
            </a:extLst>
          </p:cNvPr>
          <p:cNvSpPr txBox="1"/>
          <p:nvPr/>
        </p:nvSpPr>
        <p:spPr>
          <a:xfrm>
            <a:off x="3927222" y="1219638"/>
            <a:ext cx="1289304" cy="707886"/>
          </a:xfrm>
          <a:prstGeom prst="rect">
            <a:avLst/>
          </a:prstGeom>
          <a:noFill/>
        </p:spPr>
        <p:txBody>
          <a:bodyPr wrap="square" rtlCol="0">
            <a:spAutoFit/>
          </a:bodyPr>
          <a:lstStyle/>
          <a:p>
            <a:pPr algn="ctr">
              <a:defRPr/>
            </a:pPr>
            <a:r>
              <a:rPr lang="en-US" sz="4000" b="1" i="1" dirty="0">
                <a:solidFill>
                  <a:prstClr val="black"/>
                </a:solidFill>
                <a:latin typeface="Calibri" charset="0"/>
                <a:ea typeface="ＭＳ Ｐゴシック" charset="0"/>
              </a:rPr>
              <a:t>OR</a:t>
            </a:r>
          </a:p>
        </p:txBody>
      </p:sp>
      <p:sp>
        <p:nvSpPr>
          <p:cNvPr id="11" name="Rectangle 10">
            <a:extLst>
              <a:ext uri="{FF2B5EF4-FFF2-40B4-BE49-F238E27FC236}">
                <a16:creationId xmlns:a16="http://schemas.microsoft.com/office/drawing/2014/main" id="{8478E84C-9CCD-44FD-9958-0114D615EFD1}"/>
              </a:ext>
            </a:extLst>
          </p:cNvPr>
          <p:cNvSpPr/>
          <p:nvPr/>
        </p:nvSpPr>
        <p:spPr>
          <a:xfrm>
            <a:off x="4572000" y="1751991"/>
            <a:ext cx="4572000" cy="2496312"/>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5" name="Rectangle 14">
            <a:extLst>
              <a:ext uri="{FF2B5EF4-FFF2-40B4-BE49-F238E27FC236}">
                <a16:creationId xmlns:a16="http://schemas.microsoft.com/office/drawing/2014/main" id="{0B83A716-38A5-4055-8C03-5FDFC469E06E}"/>
              </a:ext>
            </a:extLst>
          </p:cNvPr>
          <p:cNvSpPr/>
          <p:nvPr/>
        </p:nvSpPr>
        <p:spPr>
          <a:xfrm>
            <a:off x="5363852" y="1110155"/>
            <a:ext cx="3780148" cy="646025"/>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3" name="Cross 12">
            <a:extLst>
              <a:ext uri="{FF2B5EF4-FFF2-40B4-BE49-F238E27FC236}">
                <a16:creationId xmlns:a16="http://schemas.microsoft.com/office/drawing/2014/main" id="{C785A7EC-07F2-4488-8394-BE40A4C45B8D}"/>
              </a:ext>
            </a:extLst>
          </p:cNvPr>
          <p:cNvSpPr/>
          <p:nvPr/>
        </p:nvSpPr>
        <p:spPr>
          <a:xfrm rot="2700000">
            <a:off x="5823472" y="2130747"/>
            <a:ext cx="1828800" cy="1828800"/>
          </a:xfrm>
          <a:prstGeom prst="plus">
            <a:avLst>
              <a:gd name="adj" fmla="val 40743"/>
            </a:avLst>
          </a:prstGeom>
          <a:gradFill flip="none" rotWithShape="1">
            <a:gsLst>
              <a:gs pos="0">
                <a:srgbClr val="C00000"/>
              </a:gs>
              <a:gs pos="100000">
                <a:srgbClr val="FF0000"/>
              </a:gs>
            </a:gsLst>
            <a:lin ang="2700000" scaled="1"/>
            <a:tileRect/>
          </a:gra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EA12564-02C6-4447-9402-4B1005CB0C9A}"/>
              </a:ext>
            </a:extLst>
          </p:cNvPr>
          <p:cNvPicPr>
            <a:picLocks noChangeAspect="1"/>
          </p:cNvPicPr>
          <p:nvPr/>
        </p:nvPicPr>
        <p:blipFill rotWithShape="1">
          <a:blip r:embed="rId5"/>
          <a:srcRect l="66000" t="72627" r="2353"/>
          <a:stretch/>
        </p:blipFill>
        <p:spPr>
          <a:xfrm>
            <a:off x="6250133" y="4408724"/>
            <a:ext cx="2893869" cy="1877209"/>
          </a:xfrm>
          <a:prstGeom prst="rect">
            <a:avLst/>
          </a:prstGeom>
        </p:spPr>
      </p:pic>
    </p:spTree>
    <p:extLst>
      <p:ext uri="{BB962C8B-B14F-4D97-AF65-F5344CB8AC3E}">
        <p14:creationId xmlns:p14="http://schemas.microsoft.com/office/powerpoint/2010/main" val="33805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F2BF2E-8FC2-4A6E-9603-91ADC59AEA3E}"/>
              </a:ext>
            </a:extLst>
          </p:cNvPr>
          <p:cNvSpPr/>
          <p:nvPr/>
        </p:nvSpPr>
        <p:spPr>
          <a:xfrm>
            <a:off x="4572000" y="1097280"/>
            <a:ext cx="457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2" name="Rectangle 11">
            <a:extLst>
              <a:ext uri="{FF2B5EF4-FFF2-40B4-BE49-F238E27FC236}">
                <a16:creationId xmlns:a16="http://schemas.microsoft.com/office/drawing/2014/main" id="{55D61FDF-17E9-4F07-A6E6-05211269EC5F}"/>
              </a:ext>
            </a:extLst>
          </p:cNvPr>
          <p:cNvSpPr/>
          <p:nvPr/>
        </p:nvSpPr>
        <p:spPr>
          <a:xfrm>
            <a:off x="0" y="1097280"/>
            <a:ext cx="457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a:xfrm>
            <a:off x="457200" y="274640"/>
            <a:ext cx="8229600" cy="837273"/>
          </a:xfrm>
        </p:spPr>
        <p:txBody>
          <a:bodyPr/>
          <a:lstStyle/>
          <a:p>
            <a:r>
              <a:rPr lang="en-US" dirty="0"/>
              <a:t>Iowa with </a:t>
            </a:r>
            <a:r>
              <a:rPr lang="en-US" b="1" dirty="0"/>
              <a:t>TWO</a:t>
            </a:r>
            <a:r>
              <a:rPr lang="en-US" dirty="0"/>
              <a:t> SPCS2022 layers</a:t>
            </a:r>
          </a:p>
        </p:txBody>
      </p:sp>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4294967295"/>
          </p:nvPr>
        </p:nvSpPr>
        <p:spPr/>
        <p:txBody>
          <a:bodyPr/>
          <a:lstStyle/>
          <a:p>
            <a:pPr>
              <a:defRPr/>
            </a:pPr>
            <a:fld id="{C92D6AEA-48A7-924D-9406-EC6E0EBC20ED}" type="slidenum">
              <a:rPr lang="en-US">
                <a:solidFill>
                  <a:prstClr val="black">
                    <a:tint val="75000"/>
                  </a:prstClr>
                </a:solidFill>
                <a:latin typeface="Calibri"/>
              </a:rPr>
              <a:pPr>
                <a:defRPr/>
              </a:pPr>
              <a:t>74</a:t>
            </a:fld>
            <a:endParaRPr lang="en-US" dirty="0">
              <a:solidFill>
                <a:prstClr val="black">
                  <a:tint val="75000"/>
                </a:prstClr>
              </a:solidFill>
              <a:latin typeface="Calibri"/>
            </a:endParaRPr>
          </a:p>
        </p:txBody>
      </p:sp>
      <p:pic>
        <p:nvPicPr>
          <p:cNvPr id="5" name="Picture 4">
            <a:extLst>
              <a:ext uri="{FF2B5EF4-FFF2-40B4-BE49-F238E27FC236}">
                <a16:creationId xmlns:a16="http://schemas.microsoft.com/office/drawing/2014/main" id="{02E45A2E-1EFC-4B59-8DF3-FA4FFB246E90}"/>
              </a:ext>
            </a:extLst>
          </p:cNvPr>
          <p:cNvPicPr>
            <a:picLocks noChangeAspect="1"/>
          </p:cNvPicPr>
          <p:nvPr/>
        </p:nvPicPr>
        <p:blipFill rotWithShape="1">
          <a:blip r:embed="rId3"/>
          <a:srcRect t="3" b="27329"/>
          <a:stretch/>
        </p:blipFill>
        <p:spPr>
          <a:xfrm>
            <a:off x="1614224" y="4265221"/>
            <a:ext cx="4572000" cy="2491740"/>
          </a:xfrm>
          <a:prstGeom prst="rect">
            <a:avLst/>
          </a:prstGeom>
        </p:spPr>
      </p:pic>
      <p:pic>
        <p:nvPicPr>
          <p:cNvPr id="6" name="Picture 5">
            <a:extLst>
              <a:ext uri="{FF2B5EF4-FFF2-40B4-BE49-F238E27FC236}">
                <a16:creationId xmlns:a16="http://schemas.microsoft.com/office/drawing/2014/main" id="{75A2FF94-E0A7-4734-B1A3-C184C0EC6D45}"/>
              </a:ext>
            </a:extLst>
          </p:cNvPr>
          <p:cNvPicPr>
            <a:picLocks noChangeAspect="1"/>
          </p:cNvPicPr>
          <p:nvPr/>
        </p:nvPicPr>
        <p:blipFill rotWithShape="1">
          <a:blip r:embed="rId4"/>
          <a:srcRect t="41" b="27290"/>
          <a:stretch/>
        </p:blipFill>
        <p:spPr>
          <a:xfrm>
            <a:off x="0" y="1737362"/>
            <a:ext cx="4572000" cy="2491739"/>
          </a:xfrm>
          <a:prstGeom prst="rect">
            <a:avLst/>
          </a:prstGeom>
        </p:spPr>
      </p:pic>
      <p:pic>
        <p:nvPicPr>
          <p:cNvPr id="7" name="Picture 6">
            <a:extLst>
              <a:ext uri="{FF2B5EF4-FFF2-40B4-BE49-F238E27FC236}">
                <a16:creationId xmlns:a16="http://schemas.microsoft.com/office/drawing/2014/main" id="{35F3B219-2310-4B78-96C6-0EE656497AEF}"/>
              </a:ext>
            </a:extLst>
          </p:cNvPr>
          <p:cNvPicPr>
            <a:picLocks noChangeAspect="1"/>
          </p:cNvPicPr>
          <p:nvPr/>
        </p:nvPicPr>
        <p:blipFill rotWithShape="1">
          <a:blip r:embed="rId5"/>
          <a:srcRect t="-1" b="27334"/>
          <a:stretch/>
        </p:blipFill>
        <p:spPr>
          <a:xfrm>
            <a:off x="4572000" y="1735075"/>
            <a:ext cx="4572000" cy="2491739"/>
          </a:xfrm>
          <a:prstGeom prst="rect">
            <a:avLst/>
          </a:prstGeom>
        </p:spPr>
      </p:pic>
      <p:sp>
        <p:nvSpPr>
          <p:cNvPr id="3" name="TextBox 2">
            <a:extLst>
              <a:ext uri="{FF2B5EF4-FFF2-40B4-BE49-F238E27FC236}">
                <a16:creationId xmlns:a16="http://schemas.microsoft.com/office/drawing/2014/main" id="{3442637B-A411-4426-BF08-50F16E9E41A6}"/>
              </a:ext>
            </a:extLst>
          </p:cNvPr>
          <p:cNvSpPr txBox="1"/>
          <p:nvPr/>
        </p:nvSpPr>
        <p:spPr>
          <a:xfrm>
            <a:off x="1" y="4786690"/>
            <a:ext cx="1582270" cy="1569660"/>
          </a:xfrm>
          <a:prstGeom prst="rect">
            <a:avLst/>
          </a:prstGeom>
          <a:noFill/>
        </p:spPr>
        <p:txBody>
          <a:bodyPr wrap="square" rtlCol="0">
            <a:spAutoFit/>
          </a:bodyPr>
          <a:lstStyle/>
          <a:p>
            <a:pPr algn="r">
              <a:defRPr/>
            </a:pPr>
            <a:r>
              <a:rPr lang="en-US" sz="2400" b="1" dirty="0">
                <a:solidFill>
                  <a:prstClr val="black"/>
                </a:solidFill>
                <a:latin typeface="Calibri" charset="0"/>
                <a:ea typeface="ＭＳ Ｐゴシック" charset="0"/>
              </a:rPr>
              <a:t>Statewide layer for EVERY state</a:t>
            </a:r>
          </a:p>
        </p:txBody>
      </p:sp>
      <p:sp>
        <p:nvSpPr>
          <p:cNvPr id="8" name="TextBox 7">
            <a:extLst>
              <a:ext uri="{FF2B5EF4-FFF2-40B4-BE49-F238E27FC236}">
                <a16:creationId xmlns:a16="http://schemas.microsoft.com/office/drawing/2014/main" id="{F35BCB29-F685-406F-A9CD-A021B7195083}"/>
              </a:ext>
            </a:extLst>
          </p:cNvPr>
          <p:cNvSpPr txBox="1"/>
          <p:nvPr/>
        </p:nvSpPr>
        <p:spPr>
          <a:xfrm>
            <a:off x="0" y="1097282"/>
            <a:ext cx="4572000" cy="646331"/>
          </a:xfrm>
          <a:prstGeom prst="rect">
            <a:avLst/>
          </a:prstGeom>
          <a:noFill/>
        </p:spPr>
        <p:txBody>
          <a:bodyPr wrap="square" rtlCol="0">
            <a:spAutoFit/>
          </a:bodyPr>
          <a:lstStyle/>
          <a:p>
            <a:pPr algn="ctr">
              <a:defRPr/>
            </a:pPr>
            <a:r>
              <a:rPr lang="en-US" b="1" dirty="0">
                <a:solidFill>
                  <a:prstClr val="black"/>
                </a:solidFill>
                <a:latin typeface="Calibri" charset="0"/>
                <a:ea typeface="ＭＳ Ｐゴシック" charset="0"/>
              </a:rPr>
              <a:t>LDP multiple-zone layer</a:t>
            </a:r>
            <a:br>
              <a:rPr lang="en-US" b="1" dirty="0">
                <a:solidFill>
                  <a:prstClr val="black"/>
                </a:solidFill>
                <a:latin typeface="Calibri" charset="0"/>
                <a:ea typeface="ＭＳ Ｐゴシック" charset="0"/>
              </a:rPr>
            </a:br>
            <a:r>
              <a:rPr lang="en-US" b="1" i="1" dirty="0">
                <a:solidFill>
                  <a:prstClr val="black"/>
                </a:solidFill>
                <a:latin typeface="Calibri" charset="0"/>
                <a:ea typeface="ＭＳ Ｐゴシック" charset="0"/>
              </a:rPr>
              <a:t>(complete state coverage)</a:t>
            </a:r>
          </a:p>
        </p:txBody>
      </p:sp>
      <p:sp>
        <p:nvSpPr>
          <p:cNvPr id="9" name="TextBox 8">
            <a:extLst>
              <a:ext uri="{FF2B5EF4-FFF2-40B4-BE49-F238E27FC236}">
                <a16:creationId xmlns:a16="http://schemas.microsoft.com/office/drawing/2014/main" id="{9CFEAD6F-A8D4-4BA9-8DBC-9A04BF6FFF0D}"/>
              </a:ext>
            </a:extLst>
          </p:cNvPr>
          <p:cNvSpPr txBox="1"/>
          <p:nvPr/>
        </p:nvSpPr>
        <p:spPr>
          <a:xfrm>
            <a:off x="4571936" y="1097282"/>
            <a:ext cx="4572002" cy="646331"/>
          </a:xfrm>
          <a:prstGeom prst="rect">
            <a:avLst/>
          </a:prstGeom>
          <a:noFill/>
        </p:spPr>
        <p:txBody>
          <a:bodyPr wrap="square" rtlCol="0">
            <a:spAutoFit/>
          </a:bodyPr>
          <a:lstStyle/>
          <a:p>
            <a:pPr algn="ctr">
              <a:defRPr/>
            </a:pPr>
            <a:r>
              <a:rPr lang="en-US" b="1" dirty="0">
                <a:solidFill>
                  <a:prstClr val="black"/>
                </a:solidFill>
                <a:latin typeface="Calibri" charset="0"/>
                <a:ea typeface="ＭＳ Ｐゴシック" charset="0"/>
              </a:rPr>
              <a:t>SPCS 83-like multiple-zone layer</a:t>
            </a:r>
            <a:br>
              <a:rPr lang="en-US" b="1" dirty="0">
                <a:solidFill>
                  <a:prstClr val="black"/>
                </a:solidFill>
                <a:latin typeface="Calibri" charset="0"/>
                <a:ea typeface="ＭＳ Ｐゴシック" charset="0"/>
              </a:rPr>
            </a:br>
            <a:r>
              <a:rPr lang="en-US" b="1" i="1" dirty="0">
                <a:solidFill>
                  <a:prstClr val="black"/>
                </a:solidFill>
                <a:latin typeface="Calibri" charset="0"/>
                <a:ea typeface="ＭＳ Ｐゴシック" charset="0"/>
              </a:rPr>
              <a:t>(complete state coverage)</a:t>
            </a:r>
          </a:p>
        </p:txBody>
      </p:sp>
      <p:sp>
        <p:nvSpPr>
          <p:cNvPr id="10" name="TextBox 9">
            <a:extLst>
              <a:ext uri="{FF2B5EF4-FFF2-40B4-BE49-F238E27FC236}">
                <a16:creationId xmlns:a16="http://schemas.microsoft.com/office/drawing/2014/main" id="{FA8F474E-4A9D-4CEA-A91B-26640508AB15}"/>
              </a:ext>
            </a:extLst>
          </p:cNvPr>
          <p:cNvSpPr txBox="1"/>
          <p:nvPr/>
        </p:nvSpPr>
        <p:spPr>
          <a:xfrm>
            <a:off x="3927222" y="1219638"/>
            <a:ext cx="1289304" cy="707886"/>
          </a:xfrm>
          <a:prstGeom prst="rect">
            <a:avLst/>
          </a:prstGeom>
          <a:noFill/>
        </p:spPr>
        <p:txBody>
          <a:bodyPr wrap="square" rtlCol="0">
            <a:spAutoFit/>
          </a:bodyPr>
          <a:lstStyle/>
          <a:p>
            <a:pPr algn="ctr">
              <a:defRPr/>
            </a:pPr>
            <a:r>
              <a:rPr lang="en-US" sz="4000" b="1" i="1" dirty="0">
                <a:solidFill>
                  <a:prstClr val="black"/>
                </a:solidFill>
                <a:latin typeface="Calibri" charset="0"/>
                <a:ea typeface="ＭＳ Ｐゴシック" charset="0"/>
              </a:rPr>
              <a:t>OR</a:t>
            </a:r>
          </a:p>
        </p:txBody>
      </p:sp>
      <p:pic>
        <p:nvPicPr>
          <p:cNvPr id="16" name="Picture 15">
            <a:extLst>
              <a:ext uri="{FF2B5EF4-FFF2-40B4-BE49-F238E27FC236}">
                <a16:creationId xmlns:a16="http://schemas.microsoft.com/office/drawing/2014/main" id="{6EA12564-02C6-4447-9402-4B1005CB0C9A}"/>
              </a:ext>
            </a:extLst>
          </p:cNvPr>
          <p:cNvPicPr>
            <a:picLocks noChangeAspect="1"/>
          </p:cNvPicPr>
          <p:nvPr/>
        </p:nvPicPr>
        <p:blipFill rotWithShape="1">
          <a:blip r:embed="rId5"/>
          <a:srcRect l="66000" t="72627" r="2353"/>
          <a:stretch/>
        </p:blipFill>
        <p:spPr>
          <a:xfrm>
            <a:off x="6250133" y="4408724"/>
            <a:ext cx="2893869" cy="1877209"/>
          </a:xfrm>
          <a:prstGeom prst="rect">
            <a:avLst/>
          </a:prstGeom>
        </p:spPr>
      </p:pic>
      <p:sp>
        <p:nvSpPr>
          <p:cNvPr id="26" name="Rectangle 25">
            <a:extLst>
              <a:ext uri="{FF2B5EF4-FFF2-40B4-BE49-F238E27FC236}">
                <a16:creationId xmlns:a16="http://schemas.microsoft.com/office/drawing/2014/main" id="{8478E84C-9CCD-44FD-9958-0114D615EFD1}"/>
              </a:ext>
            </a:extLst>
          </p:cNvPr>
          <p:cNvSpPr/>
          <p:nvPr/>
        </p:nvSpPr>
        <p:spPr>
          <a:xfrm>
            <a:off x="16941" y="1751992"/>
            <a:ext cx="4572000" cy="2496312"/>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7" name="Rectangle 26">
            <a:extLst>
              <a:ext uri="{FF2B5EF4-FFF2-40B4-BE49-F238E27FC236}">
                <a16:creationId xmlns:a16="http://schemas.microsoft.com/office/drawing/2014/main" id="{0B83A716-38A5-4055-8C03-5FDFC469E06E}"/>
              </a:ext>
            </a:extLst>
          </p:cNvPr>
          <p:cNvSpPr/>
          <p:nvPr/>
        </p:nvSpPr>
        <p:spPr>
          <a:xfrm>
            <a:off x="808793" y="1110156"/>
            <a:ext cx="3442088" cy="646025"/>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8" name="Cross 27">
            <a:extLst>
              <a:ext uri="{FF2B5EF4-FFF2-40B4-BE49-F238E27FC236}">
                <a16:creationId xmlns:a16="http://schemas.microsoft.com/office/drawing/2014/main" id="{C785A7EC-07F2-4488-8394-BE40A4C45B8D}"/>
              </a:ext>
            </a:extLst>
          </p:cNvPr>
          <p:cNvSpPr/>
          <p:nvPr/>
        </p:nvSpPr>
        <p:spPr>
          <a:xfrm rot="2700000">
            <a:off x="1268413" y="2130748"/>
            <a:ext cx="1828800" cy="1828800"/>
          </a:xfrm>
          <a:prstGeom prst="plus">
            <a:avLst>
              <a:gd name="adj" fmla="val 40743"/>
            </a:avLst>
          </a:prstGeom>
          <a:gradFill flip="none" rotWithShape="1">
            <a:gsLst>
              <a:gs pos="0">
                <a:srgbClr val="C00000"/>
              </a:gs>
              <a:gs pos="100000">
                <a:srgbClr val="FF0000"/>
              </a:gs>
            </a:gsLst>
            <a:lin ang="2700000" scaled="1"/>
            <a:tileRect/>
          </a:gra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61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2" y="462343"/>
            <a:ext cx="8448675" cy="69596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pc="-5" dirty="0">
                <a:latin typeface="Cambria" panose="02040503050406030204" pitchFamily="18" charset="0"/>
                <a:ea typeface="Cambria" panose="02040503050406030204" pitchFamily="18" charset="0"/>
              </a:rPr>
              <a:t>SPCS2022</a:t>
            </a:r>
            <a:r>
              <a:rPr spc="-35" dirty="0">
                <a:latin typeface="Cambria" panose="02040503050406030204" pitchFamily="18" charset="0"/>
                <a:ea typeface="Cambria" panose="02040503050406030204" pitchFamily="18" charset="0"/>
              </a:rPr>
              <a:t> </a:t>
            </a:r>
            <a:r>
              <a:rPr spc="-10" dirty="0">
                <a:latin typeface="Cambria" panose="02040503050406030204" pitchFamily="18" charset="0"/>
                <a:ea typeface="Cambria" panose="02040503050406030204" pitchFamily="18" charset="0"/>
              </a:rPr>
              <a:t>deadlines</a:t>
            </a:r>
            <a:endParaRPr dirty="0">
              <a:latin typeface="Cambria" panose="02040503050406030204" pitchFamily="18" charset="0"/>
              <a:ea typeface="Cambria" panose="02040503050406030204" pitchFamily="18" charset="0"/>
            </a:endParaRPr>
          </a:p>
        </p:txBody>
      </p:sp>
      <p:sp>
        <p:nvSpPr>
          <p:cNvPr id="3" name="object 3"/>
          <p:cNvSpPr txBox="1"/>
          <p:nvPr/>
        </p:nvSpPr>
        <p:spPr>
          <a:xfrm>
            <a:off x="342902" y="1184318"/>
            <a:ext cx="8629648" cy="3633687"/>
          </a:xfrm>
          <a:prstGeom prst="rect">
            <a:avLst/>
          </a:prstGeom>
        </p:spPr>
        <p:txBody>
          <a:bodyPr vert="horz" wrap="square" lIns="0" tIns="108585" rIns="0" bIns="0" rtlCol="0">
            <a:spAutoFit/>
          </a:bodyPr>
          <a:lstStyle/>
          <a:p>
            <a:pPr marL="355600" indent="-342900">
              <a:spcBef>
                <a:spcPts val="855"/>
              </a:spcBef>
              <a:buFont typeface="Arial"/>
              <a:buChar char="•"/>
              <a:tabLst>
                <a:tab pos="354965" algn="l"/>
                <a:tab pos="355600" algn="l"/>
              </a:tabLst>
            </a:pPr>
            <a:r>
              <a:rPr sz="3000" b="1" spc="-5" dirty="0">
                <a:latin typeface="Cambria" panose="02040503050406030204" pitchFamily="18" charset="0"/>
                <a:ea typeface="Cambria" panose="02040503050406030204" pitchFamily="18" charset="0"/>
                <a:cs typeface="Calibri"/>
              </a:rPr>
              <a:t>Consensus </a:t>
            </a:r>
            <a:r>
              <a:rPr sz="3000" dirty="0">
                <a:latin typeface="Cambria" panose="02040503050406030204" pitchFamily="18" charset="0"/>
                <a:ea typeface="Cambria" panose="02040503050406030204" pitchFamily="18" charset="0"/>
                <a:cs typeface="Calibri"/>
              </a:rPr>
              <a:t>input </a:t>
            </a:r>
            <a:r>
              <a:rPr sz="3000" spc="-5" dirty="0">
                <a:latin typeface="Cambria" panose="02040503050406030204" pitchFamily="18" charset="0"/>
                <a:ea typeface="Cambria" panose="02040503050406030204" pitchFamily="18" charset="0"/>
                <a:cs typeface="Calibri"/>
              </a:rPr>
              <a:t>per SPCS2022</a:t>
            </a:r>
            <a:r>
              <a:rPr sz="3000" dirty="0">
                <a:latin typeface="Cambria" panose="02040503050406030204" pitchFamily="18" charset="0"/>
                <a:ea typeface="Cambria" panose="02040503050406030204" pitchFamily="18" charset="0"/>
                <a:cs typeface="Calibri"/>
              </a:rPr>
              <a:t> </a:t>
            </a:r>
            <a:r>
              <a:rPr sz="3000" spc="-15" dirty="0">
                <a:latin typeface="Cambria" panose="02040503050406030204" pitchFamily="18" charset="0"/>
                <a:ea typeface="Cambria" panose="02040503050406030204" pitchFamily="18" charset="0"/>
                <a:cs typeface="Calibri"/>
              </a:rPr>
              <a:t>procedures</a:t>
            </a:r>
            <a:endParaRPr sz="3000" dirty="0">
              <a:latin typeface="Cambria" panose="02040503050406030204" pitchFamily="18" charset="0"/>
              <a:ea typeface="Cambria" panose="02040503050406030204" pitchFamily="18" charset="0"/>
              <a:cs typeface="Calibri"/>
            </a:endParaRPr>
          </a:p>
          <a:p>
            <a:pPr marL="755650" lvl="1" indent="-285750">
              <a:spcBef>
                <a:spcPts val="650"/>
              </a:spcBef>
              <a:buFont typeface="Arial"/>
              <a:buChar char="–"/>
              <a:tabLst>
                <a:tab pos="755650" algn="l"/>
              </a:tabLst>
            </a:pPr>
            <a:r>
              <a:rPr sz="2600" b="1" i="1" spc="-15" dirty="0">
                <a:latin typeface="Cambria" panose="02040503050406030204" pitchFamily="18" charset="0"/>
                <a:ea typeface="Cambria" panose="02040503050406030204" pitchFamily="18" charset="0"/>
                <a:cs typeface="Calibri"/>
              </a:rPr>
              <a:t>Requests </a:t>
            </a:r>
            <a:r>
              <a:rPr sz="2600" spc="-25" dirty="0">
                <a:latin typeface="Cambria" panose="02040503050406030204" pitchFamily="18" charset="0"/>
                <a:ea typeface="Cambria" panose="02040503050406030204" pitchFamily="18" charset="0"/>
                <a:cs typeface="Calibri"/>
              </a:rPr>
              <a:t>for </a:t>
            </a:r>
            <a:r>
              <a:rPr sz="2600" spc="-5" dirty="0">
                <a:latin typeface="Cambria" panose="02040503050406030204" pitchFamily="18" charset="0"/>
                <a:ea typeface="Cambria" panose="02040503050406030204" pitchFamily="18" charset="0"/>
                <a:cs typeface="Calibri"/>
              </a:rPr>
              <a:t>designs done </a:t>
            </a:r>
            <a:r>
              <a:rPr sz="2600" spc="-10" dirty="0">
                <a:latin typeface="Cambria" panose="02040503050406030204" pitchFamily="18" charset="0"/>
                <a:ea typeface="Cambria" panose="02040503050406030204" pitchFamily="18" charset="0"/>
                <a:cs typeface="Calibri"/>
              </a:rPr>
              <a:t>by</a:t>
            </a:r>
            <a:r>
              <a:rPr sz="2600" spc="10"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NGS</a:t>
            </a:r>
            <a:endParaRPr sz="2600" dirty="0">
              <a:latin typeface="Cambria" panose="02040503050406030204" pitchFamily="18" charset="0"/>
              <a:ea typeface="Cambria" panose="02040503050406030204" pitchFamily="18" charset="0"/>
              <a:cs typeface="Calibri"/>
            </a:endParaRPr>
          </a:p>
          <a:p>
            <a:pPr marL="755650" lvl="1" indent="-285750">
              <a:spcBef>
                <a:spcPts val="625"/>
              </a:spcBef>
              <a:buFont typeface="Arial"/>
              <a:buChar char="–"/>
              <a:tabLst>
                <a:tab pos="755650" algn="l"/>
              </a:tabLst>
            </a:pPr>
            <a:r>
              <a:rPr sz="2600" b="1" i="1" spc="-5" dirty="0">
                <a:latin typeface="Cambria" panose="02040503050406030204" pitchFamily="18" charset="0"/>
                <a:ea typeface="Cambria" panose="02040503050406030204" pitchFamily="18" charset="0"/>
                <a:cs typeface="Calibri"/>
              </a:rPr>
              <a:t>Proposals </a:t>
            </a:r>
            <a:r>
              <a:rPr sz="2600" spc="-25" dirty="0">
                <a:latin typeface="Cambria" panose="02040503050406030204" pitchFamily="18" charset="0"/>
                <a:ea typeface="Cambria" panose="02040503050406030204" pitchFamily="18" charset="0"/>
                <a:cs typeface="Calibri"/>
              </a:rPr>
              <a:t>for </a:t>
            </a:r>
            <a:r>
              <a:rPr sz="2600" spc="-5" dirty="0">
                <a:latin typeface="Cambria" panose="02040503050406030204" pitchFamily="18" charset="0"/>
                <a:ea typeface="Cambria" panose="02040503050406030204" pitchFamily="18" charset="0"/>
                <a:cs typeface="Calibri"/>
              </a:rPr>
              <a:t>designs </a:t>
            </a:r>
            <a:r>
              <a:rPr sz="2600" spc="-10" dirty="0">
                <a:latin typeface="Cambria" panose="02040503050406030204" pitchFamily="18" charset="0"/>
                <a:ea typeface="Cambria" panose="02040503050406030204" pitchFamily="18" charset="0"/>
                <a:cs typeface="Calibri"/>
              </a:rPr>
              <a:t>by contributing</a:t>
            </a:r>
            <a:r>
              <a:rPr sz="2600" spc="50" dirty="0">
                <a:latin typeface="Cambria" panose="02040503050406030204" pitchFamily="18" charset="0"/>
                <a:ea typeface="Cambria" panose="02040503050406030204" pitchFamily="18" charset="0"/>
                <a:cs typeface="Calibri"/>
              </a:rPr>
              <a:t> </a:t>
            </a:r>
            <a:r>
              <a:rPr sz="2600" spc="-10" dirty="0">
                <a:latin typeface="Cambria" panose="02040503050406030204" pitchFamily="18" charset="0"/>
                <a:ea typeface="Cambria" panose="02040503050406030204" pitchFamily="18" charset="0"/>
                <a:cs typeface="Calibri"/>
              </a:rPr>
              <a:t>partners</a:t>
            </a:r>
            <a:endParaRPr sz="2600" dirty="0">
              <a:latin typeface="Cambria" panose="02040503050406030204" pitchFamily="18" charset="0"/>
              <a:ea typeface="Cambria" panose="02040503050406030204" pitchFamily="18" charset="0"/>
              <a:cs typeface="Calibri"/>
            </a:endParaRPr>
          </a:p>
          <a:p>
            <a:pPr marL="355600" indent="-342900">
              <a:spcBef>
                <a:spcPts val="690"/>
              </a:spcBef>
              <a:buFont typeface="Arial"/>
              <a:buChar char="•"/>
              <a:tabLst>
                <a:tab pos="354965" algn="l"/>
                <a:tab pos="355600" algn="l"/>
              </a:tabLst>
            </a:pPr>
            <a:r>
              <a:rPr sz="3000" spc="-15" dirty="0">
                <a:latin typeface="Cambria" panose="02040503050406030204" pitchFamily="18" charset="0"/>
                <a:ea typeface="Cambria" panose="02040503050406030204" pitchFamily="18" charset="0"/>
                <a:cs typeface="Calibri"/>
              </a:rPr>
              <a:t>Submittal </a:t>
            </a:r>
            <a:r>
              <a:rPr sz="3000" dirty="0">
                <a:latin typeface="Cambria" panose="02040503050406030204" pitchFamily="18" charset="0"/>
                <a:ea typeface="Cambria" panose="02040503050406030204" pitchFamily="18" charset="0"/>
                <a:cs typeface="Calibri"/>
              </a:rPr>
              <a:t>of </a:t>
            </a:r>
            <a:r>
              <a:rPr sz="3000" b="1" spc="-15" dirty="0">
                <a:latin typeface="Cambria" panose="02040503050406030204" pitchFamily="18" charset="0"/>
                <a:ea typeface="Cambria" panose="02040503050406030204" pitchFamily="18" charset="0"/>
                <a:cs typeface="Calibri"/>
              </a:rPr>
              <a:t>approved</a:t>
            </a:r>
            <a:r>
              <a:rPr sz="3000" b="1" spc="-10" dirty="0">
                <a:latin typeface="Cambria" panose="02040503050406030204" pitchFamily="18" charset="0"/>
                <a:ea typeface="Cambria" panose="02040503050406030204" pitchFamily="18" charset="0"/>
                <a:cs typeface="Calibri"/>
              </a:rPr>
              <a:t> </a:t>
            </a:r>
            <a:r>
              <a:rPr sz="3000" spc="-5" dirty="0">
                <a:latin typeface="Cambria" panose="02040503050406030204" pitchFamily="18" charset="0"/>
                <a:ea typeface="Cambria" panose="02040503050406030204" pitchFamily="18" charset="0"/>
                <a:cs typeface="Calibri"/>
              </a:rPr>
              <a:t>designs</a:t>
            </a:r>
            <a:endParaRPr sz="3000" dirty="0">
              <a:latin typeface="Cambria" panose="02040503050406030204" pitchFamily="18" charset="0"/>
              <a:ea typeface="Cambria" panose="02040503050406030204" pitchFamily="18" charset="0"/>
              <a:cs typeface="Calibri"/>
            </a:endParaRPr>
          </a:p>
          <a:p>
            <a:pPr marL="755650" lvl="1" indent="-285750">
              <a:spcBef>
                <a:spcPts val="655"/>
              </a:spcBef>
              <a:buFont typeface="Arial"/>
              <a:buChar char="–"/>
              <a:tabLst>
                <a:tab pos="755650" algn="l"/>
              </a:tabLst>
            </a:pPr>
            <a:r>
              <a:rPr sz="2600" spc="-10" dirty="0">
                <a:latin typeface="Cambria" panose="02040503050406030204" pitchFamily="18" charset="0"/>
                <a:ea typeface="Cambria" panose="02040503050406030204" pitchFamily="18" charset="0"/>
                <a:cs typeface="Calibri"/>
              </a:rPr>
              <a:t>Proposal must </a:t>
            </a:r>
            <a:r>
              <a:rPr sz="2600" spc="-20" dirty="0">
                <a:latin typeface="Cambria" panose="02040503050406030204" pitchFamily="18" charset="0"/>
                <a:ea typeface="Cambria" panose="02040503050406030204" pitchFamily="18" charset="0"/>
                <a:cs typeface="Calibri"/>
              </a:rPr>
              <a:t>first </a:t>
            </a:r>
            <a:r>
              <a:rPr sz="2600" spc="-5" dirty="0">
                <a:latin typeface="Cambria" panose="02040503050406030204" pitchFamily="18" charset="0"/>
                <a:ea typeface="Cambria" panose="02040503050406030204" pitchFamily="18" charset="0"/>
                <a:cs typeface="Calibri"/>
              </a:rPr>
              <a:t>be </a:t>
            </a:r>
            <a:r>
              <a:rPr sz="2600" spc="-15" dirty="0">
                <a:latin typeface="Cambria" panose="02040503050406030204" pitchFamily="18" charset="0"/>
                <a:ea typeface="Cambria" panose="02040503050406030204" pitchFamily="18" charset="0"/>
                <a:cs typeface="Calibri"/>
              </a:rPr>
              <a:t>approved </a:t>
            </a:r>
            <a:r>
              <a:rPr sz="2600" spc="-10" dirty="0">
                <a:latin typeface="Cambria" panose="02040503050406030204" pitchFamily="18" charset="0"/>
                <a:ea typeface="Cambria" panose="02040503050406030204" pitchFamily="18" charset="0"/>
                <a:cs typeface="Calibri"/>
              </a:rPr>
              <a:t>by</a:t>
            </a:r>
            <a:r>
              <a:rPr sz="2600" spc="35"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NGS</a:t>
            </a:r>
            <a:endParaRPr sz="2600" dirty="0">
              <a:latin typeface="Cambria" panose="02040503050406030204" pitchFamily="18" charset="0"/>
              <a:ea typeface="Cambria" panose="02040503050406030204" pitchFamily="18" charset="0"/>
              <a:cs typeface="Calibri"/>
            </a:endParaRPr>
          </a:p>
          <a:p>
            <a:pPr marL="755650" lvl="1" indent="-285750">
              <a:spcBef>
                <a:spcPts val="625"/>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Designs </a:t>
            </a:r>
            <a:r>
              <a:rPr sz="2600" spc="-10" dirty="0">
                <a:latin typeface="Cambria" panose="02040503050406030204" pitchFamily="18" charset="0"/>
                <a:ea typeface="Cambria" panose="02040503050406030204" pitchFamily="18" charset="0"/>
                <a:cs typeface="Calibri"/>
              </a:rPr>
              <a:t>must </a:t>
            </a:r>
            <a:r>
              <a:rPr sz="2600" spc="-5" dirty="0">
                <a:latin typeface="Cambria" panose="02040503050406030204" pitchFamily="18" charset="0"/>
                <a:ea typeface="Cambria" panose="02040503050406030204" pitchFamily="18" charset="0"/>
                <a:cs typeface="Calibri"/>
              </a:rPr>
              <a:t>be </a:t>
            </a:r>
            <a:r>
              <a:rPr sz="2600" spc="-15" dirty="0">
                <a:latin typeface="Cambria" panose="02040503050406030204" pitchFamily="18" charset="0"/>
                <a:ea typeface="Cambria" panose="02040503050406030204" pitchFamily="18" charset="0"/>
                <a:cs typeface="Calibri"/>
              </a:rPr>
              <a:t>complete </a:t>
            </a:r>
            <a:r>
              <a:rPr sz="2600" spc="-25" dirty="0">
                <a:latin typeface="Cambria" panose="02040503050406030204" pitchFamily="18" charset="0"/>
                <a:ea typeface="Cambria" panose="02040503050406030204" pitchFamily="18" charset="0"/>
                <a:cs typeface="Calibri"/>
              </a:rPr>
              <a:t>for </a:t>
            </a:r>
            <a:r>
              <a:rPr sz="2600" spc="-5" dirty="0">
                <a:latin typeface="Cambria" panose="02040503050406030204" pitchFamily="18" charset="0"/>
                <a:ea typeface="Cambria" panose="02040503050406030204" pitchFamily="18" charset="0"/>
                <a:cs typeface="Calibri"/>
              </a:rPr>
              <a:t>NGS </a:t>
            </a:r>
            <a:r>
              <a:rPr sz="2600" spc="-15" dirty="0">
                <a:latin typeface="Cambria" panose="02040503050406030204" pitchFamily="18" charset="0"/>
                <a:ea typeface="Cambria" panose="02040503050406030204" pitchFamily="18" charset="0"/>
                <a:cs typeface="Calibri"/>
              </a:rPr>
              <a:t>to</a:t>
            </a:r>
            <a:r>
              <a:rPr sz="2600" spc="50" dirty="0">
                <a:latin typeface="Cambria" panose="02040503050406030204" pitchFamily="18" charset="0"/>
                <a:ea typeface="Cambria" panose="02040503050406030204" pitchFamily="18" charset="0"/>
                <a:cs typeface="Calibri"/>
              </a:rPr>
              <a:t> </a:t>
            </a:r>
            <a:r>
              <a:rPr sz="2600" spc="-15" dirty="0">
                <a:latin typeface="Cambria" panose="02040503050406030204" pitchFamily="18" charset="0"/>
                <a:ea typeface="Cambria" panose="02040503050406030204" pitchFamily="18" charset="0"/>
                <a:cs typeface="Calibri"/>
              </a:rPr>
              <a:t>review</a:t>
            </a:r>
            <a:endParaRPr sz="2600" dirty="0">
              <a:latin typeface="Cambria" panose="02040503050406030204" pitchFamily="18" charset="0"/>
              <a:ea typeface="Cambria" panose="02040503050406030204" pitchFamily="18" charset="0"/>
              <a:cs typeface="Calibri"/>
            </a:endParaRPr>
          </a:p>
          <a:p>
            <a:pPr marL="355600" indent="-342900">
              <a:spcBef>
                <a:spcPts val="850"/>
              </a:spcBef>
              <a:buFont typeface="Arial"/>
              <a:buChar char="•"/>
              <a:tabLst>
                <a:tab pos="354965" algn="l"/>
                <a:tab pos="355600" algn="l"/>
              </a:tabLst>
            </a:pPr>
            <a:r>
              <a:rPr sz="3000" spc="-15" dirty="0">
                <a:latin typeface="Cambria" panose="02040503050406030204" pitchFamily="18" charset="0"/>
                <a:ea typeface="Cambria" panose="02040503050406030204" pitchFamily="18" charset="0"/>
                <a:cs typeface="Calibri"/>
              </a:rPr>
              <a:t>Later requests </a:t>
            </a:r>
            <a:r>
              <a:rPr sz="3000" spc="-5" dirty="0">
                <a:latin typeface="Cambria" panose="02040503050406030204" pitchFamily="18" charset="0"/>
                <a:ea typeface="Cambria" panose="02040503050406030204" pitchFamily="18" charset="0"/>
                <a:cs typeface="Calibri"/>
              </a:rPr>
              <a:t>will </a:t>
            </a:r>
            <a:r>
              <a:rPr sz="3000" dirty="0">
                <a:latin typeface="Cambria" panose="02040503050406030204" pitchFamily="18" charset="0"/>
                <a:ea typeface="Cambria" panose="02040503050406030204" pitchFamily="18" charset="0"/>
                <a:cs typeface="Calibri"/>
              </a:rPr>
              <a:t>be </a:t>
            </a:r>
            <a:r>
              <a:rPr sz="3000" spc="-25" dirty="0">
                <a:latin typeface="Cambria" panose="02040503050406030204" pitchFamily="18" charset="0"/>
                <a:ea typeface="Cambria" panose="02040503050406030204" pitchFamily="18" charset="0"/>
                <a:cs typeface="Calibri"/>
              </a:rPr>
              <a:t>for </a:t>
            </a:r>
            <a:r>
              <a:rPr sz="3000" b="1" i="1" dirty="0">
                <a:latin typeface="Cambria" panose="02040503050406030204" pitchFamily="18" charset="0"/>
                <a:ea typeface="Cambria" panose="02040503050406030204" pitchFamily="18" charset="0"/>
                <a:cs typeface="Calibri"/>
              </a:rPr>
              <a:t>changes </a:t>
            </a:r>
            <a:r>
              <a:rPr sz="3000" i="1" spc="-20" dirty="0">
                <a:latin typeface="Cambria" panose="02040503050406030204" pitchFamily="18" charset="0"/>
                <a:ea typeface="Cambria" panose="02040503050406030204" pitchFamily="18" charset="0"/>
                <a:cs typeface="Calibri"/>
              </a:rPr>
              <a:t>to</a:t>
            </a:r>
            <a:r>
              <a:rPr sz="3000" i="1" dirty="0">
                <a:latin typeface="Cambria" panose="02040503050406030204" pitchFamily="18" charset="0"/>
                <a:ea typeface="Cambria" panose="02040503050406030204" pitchFamily="18" charset="0"/>
                <a:cs typeface="Calibri"/>
              </a:rPr>
              <a:t> </a:t>
            </a:r>
            <a:r>
              <a:rPr sz="3000" spc="-5" dirty="0">
                <a:latin typeface="Cambria" panose="02040503050406030204" pitchFamily="18" charset="0"/>
                <a:ea typeface="Cambria" panose="02040503050406030204" pitchFamily="18" charset="0"/>
                <a:cs typeface="Calibri"/>
              </a:rPr>
              <a:t>SPCS2022</a:t>
            </a:r>
            <a:endParaRPr sz="3000" dirty="0">
              <a:latin typeface="Cambria" panose="02040503050406030204" pitchFamily="18" charset="0"/>
              <a:ea typeface="Cambria" panose="02040503050406030204" pitchFamily="18" charset="0"/>
              <a:cs typeface="Calibri"/>
            </a:endParaRPr>
          </a:p>
        </p:txBody>
      </p:sp>
      <p:sp>
        <p:nvSpPr>
          <p:cNvPr id="6" name="object 6"/>
          <p:cNvSpPr txBox="1"/>
          <p:nvPr/>
        </p:nvSpPr>
        <p:spPr>
          <a:xfrm>
            <a:off x="342902" y="5264277"/>
            <a:ext cx="8448675" cy="884858"/>
          </a:xfrm>
          <a:prstGeom prst="rect">
            <a:avLst/>
          </a:prstGeom>
          <a:ln w="19050">
            <a:solidFill>
              <a:srgbClr val="C00000"/>
            </a:solidFill>
          </a:ln>
        </p:spPr>
        <p:txBody>
          <a:bodyPr vert="horz" wrap="square" lIns="0" tIns="22860" rIns="0" bIns="0" rtlCol="0">
            <a:spAutoFit/>
          </a:bodyPr>
          <a:lstStyle/>
          <a:p>
            <a:pPr marL="90805">
              <a:spcBef>
                <a:spcPts val="180"/>
              </a:spcBef>
            </a:pPr>
            <a:r>
              <a:rPr sz="2800" spc="-10" dirty="0">
                <a:solidFill>
                  <a:srgbClr val="C00000"/>
                </a:solidFill>
                <a:latin typeface="Cambria" panose="02040503050406030204" pitchFamily="18" charset="0"/>
                <a:ea typeface="Cambria" panose="02040503050406030204" pitchFamily="18" charset="0"/>
                <a:cs typeface="Calibri"/>
              </a:rPr>
              <a:t>by </a:t>
            </a:r>
            <a:r>
              <a:rPr sz="2800" b="1" spc="-10" dirty="0">
                <a:solidFill>
                  <a:srgbClr val="C00000"/>
                </a:solidFill>
                <a:latin typeface="Cambria" panose="02040503050406030204" pitchFamily="18" charset="0"/>
                <a:ea typeface="Cambria" panose="02040503050406030204" pitchFamily="18" charset="0"/>
                <a:cs typeface="Calibri"/>
              </a:rPr>
              <a:t>March </a:t>
            </a:r>
            <a:r>
              <a:rPr sz="2800" b="1" dirty="0">
                <a:solidFill>
                  <a:srgbClr val="C00000"/>
                </a:solidFill>
                <a:latin typeface="Cambria" panose="02040503050406030204" pitchFamily="18" charset="0"/>
                <a:ea typeface="Cambria" panose="02040503050406030204" pitchFamily="18" charset="0"/>
                <a:cs typeface="Calibri"/>
              </a:rPr>
              <a:t>31, 2020 </a:t>
            </a:r>
            <a:r>
              <a:rPr sz="2800" spc="-25" dirty="0">
                <a:solidFill>
                  <a:srgbClr val="C00000"/>
                </a:solidFill>
                <a:latin typeface="Cambria" panose="02040503050406030204" pitchFamily="18" charset="0"/>
                <a:ea typeface="Cambria" panose="02040503050406030204" pitchFamily="18" charset="0"/>
                <a:cs typeface="Calibri"/>
              </a:rPr>
              <a:t>for </a:t>
            </a:r>
            <a:r>
              <a:rPr sz="2800" b="1" i="1" spc="-10" dirty="0">
                <a:solidFill>
                  <a:srgbClr val="C00000"/>
                </a:solidFill>
                <a:latin typeface="Cambria" panose="02040503050406030204" pitchFamily="18" charset="0"/>
                <a:ea typeface="Cambria" panose="02040503050406030204" pitchFamily="18" charset="0"/>
                <a:cs typeface="Calibri"/>
              </a:rPr>
              <a:t>requests </a:t>
            </a:r>
            <a:r>
              <a:rPr sz="2800" spc="-5" dirty="0">
                <a:solidFill>
                  <a:srgbClr val="C00000"/>
                </a:solidFill>
                <a:latin typeface="Cambria" panose="02040503050406030204" pitchFamily="18" charset="0"/>
                <a:ea typeface="Cambria" panose="02040503050406030204" pitchFamily="18" charset="0"/>
                <a:cs typeface="Calibri"/>
              </a:rPr>
              <a:t>and</a:t>
            </a:r>
            <a:r>
              <a:rPr sz="2800" spc="80" dirty="0">
                <a:solidFill>
                  <a:srgbClr val="C00000"/>
                </a:solidFill>
                <a:latin typeface="Cambria" panose="02040503050406030204" pitchFamily="18" charset="0"/>
                <a:ea typeface="Cambria" panose="02040503050406030204" pitchFamily="18" charset="0"/>
                <a:cs typeface="Calibri"/>
              </a:rPr>
              <a:t> </a:t>
            </a:r>
            <a:r>
              <a:rPr sz="2800" b="1" i="1" spc="-5" dirty="0">
                <a:solidFill>
                  <a:srgbClr val="C00000"/>
                </a:solidFill>
                <a:latin typeface="Cambria" panose="02040503050406030204" pitchFamily="18" charset="0"/>
                <a:ea typeface="Cambria" panose="02040503050406030204" pitchFamily="18" charset="0"/>
                <a:cs typeface="Calibri"/>
              </a:rPr>
              <a:t>proposals</a:t>
            </a:r>
            <a:endParaRPr sz="2800" dirty="0">
              <a:latin typeface="Cambria" panose="02040503050406030204" pitchFamily="18" charset="0"/>
              <a:ea typeface="Cambria" panose="02040503050406030204" pitchFamily="18" charset="0"/>
              <a:cs typeface="Calibri"/>
            </a:endParaRPr>
          </a:p>
          <a:p>
            <a:pPr marL="90170"/>
            <a:r>
              <a:rPr sz="2800" spc="-10" dirty="0">
                <a:solidFill>
                  <a:srgbClr val="C00000"/>
                </a:solidFill>
                <a:latin typeface="Cambria" panose="02040503050406030204" pitchFamily="18" charset="0"/>
                <a:ea typeface="Cambria" panose="02040503050406030204" pitchFamily="18" charset="0"/>
                <a:cs typeface="Calibri"/>
              </a:rPr>
              <a:t>by </a:t>
            </a:r>
            <a:r>
              <a:rPr sz="2800" b="1" spc="-10" dirty="0">
                <a:solidFill>
                  <a:srgbClr val="C00000"/>
                </a:solidFill>
                <a:latin typeface="Cambria" panose="02040503050406030204" pitchFamily="18" charset="0"/>
                <a:ea typeface="Cambria" panose="02040503050406030204" pitchFamily="18" charset="0"/>
                <a:cs typeface="Calibri"/>
              </a:rPr>
              <a:t>March </a:t>
            </a:r>
            <a:r>
              <a:rPr sz="2800" b="1" dirty="0">
                <a:solidFill>
                  <a:srgbClr val="C00000"/>
                </a:solidFill>
                <a:latin typeface="Cambria" panose="02040503050406030204" pitchFamily="18" charset="0"/>
                <a:ea typeface="Cambria" panose="02040503050406030204" pitchFamily="18" charset="0"/>
                <a:cs typeface="Calibri"/>
              </a:rPr>
              <a:t>31, 2021 </a:t>
            </a:r>
            <a:r>
              <a:rPr sz="2800" spc="-25" dirty="0">
                <a:solidFill>
                  <a:srgbClr val="C00000"/>
                </a:solidFill>
                <a:latin typeface="Cambria" panose="02040503050406030204" pitchFamily="18" charset="0"/>
                <a:ea typeface="Cambria" panose="02040503050406030204" pitchFamily="18" charset="0"/>
                <a:cs typeface="Calibri"/>
              </a:rPr>
              <a:t>for </a:t>
            </a:r>
            <a:r>
              <a:rPr sz="2800" b="1" i="1" spc="-10" dirty="0">
                <a:solidFill>
                  <a:srgbClr val="C00000"/>
                </a:solidFill>
                <a:latin typeface="Cambria" panose="02040503050406030204" pitchFamily="18" charset="0"/>
                <a:ea typeface="Cambria" panose="02040503050406030204" pitchFamily="18" charset="0"/>
                <a:cs typeface="Calibri"/>
              </a:rPr>
              <a:t>submittal </a:t>
            </a:r>
            <a:r>
              <a:rPr sz="2800" spc="-5" dirty="0">
                <a:solidFill>
                  <a:srgbClr val="C00000"/>
                </a:solidFill>
                <a:latin typeface="Cambria" panose="02040503050406030204" pitchFamily="18" charset="0"/>
                <a:ea typeface="Cambria" panose="02040503050406030204" pitchFamily="18" charset="0"/>
                <a:cs typeface="Calibri"/>
              </a:rPr>
              <a:t>of </a:t>
            </a:r>
            <a:r>
              <a:rPr sz="2800" b="1" i="1" spc="-5" dirty="0">
                <a:solidFill>
                  <a:srgbClr val="C00000"/>
                </a:solidFill>
                <a:latin typeface="Cambria" panose="02040503050406030204" pitchFamily="18" charset="0"/>
                <a:ea typeface="Cambria" panose="02040503050406030204" pitchFamily="18" charset="0"/>
                <a:cs typeface="Calibri"/>
              </a:rPr>
              <a:t>approved</a:t>
            </a:r>
            <a:r>
              <a:rPr sz="2800" b="1" i="1" spc="55" dirty="0">
                <a:solidFill>
                  <a:srgbClr val="C00000"/>
                </a:solidFill>
                <a:latin typeface="Cambria" panose="02040503050406030204" pitchFamily="18" charset="0"/>
                <a:ea typeface="Cambria" panose="02040503050406030204" pitchFamily="18" charset="0"/>
                <a:cs typeface="Calibri"/>
              </a:rPr>
              <a:t> </a:t>
            </a:r>
            <a:r>
              <a:rPr sz="2800" spc="-5" dirty="0">
                <a:solidFill>
                  <a:srgbClr val="C00000"/>
                </a:solidFill>
                <a:latin typeface="Cambria" panose="02040503050406030204" pitchFamily="18" charset="0"/>
                <a:ea typeface="Cambria" panose="02040503050406030204" pitchFamily="18" charset="0"/>
                <a:cs typeface="Calibri"/>
              </a:rPr>
              <a:t>designs</a:t>
            </a:r>
            <a:endParaRPr sz="2800" dirty="0">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4433620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4B98EE-3C72-4B87-96BB-952970120442}"/>
              </a:ext>
            </a:extLst>
          </p:cNvPr>
          <p:cNvSpPr/>
          <p:nvPr/>
        </p:nvSpPr>
        <p:spPr>
          <a:xfrm>
            <a:off x="217933" y="1235075"/>
            <a:ext cx="4229763" cy="5486400"/>
          </a:xfrm>
          <a:prstGeom prst="rect">
            <a:avLst/>
          </a:prstGeom>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8" name="Rectangle 7">
            <a:extLst>
              <a:ext uri="{FF2B5EF4-FFF2-40B4-BE49-F238E27FC236}">
                <a16:creationId xmlns:a16="http://schemas.microsoft.com/office/drawing/2014/main" id="{0197809C-579D-41C8-A9ED-F268A6A934B8}"/>
              </a:ext>
            </a:extLst>
          </p:cNvPr>
          <p:cNvSpPr/>
          <p:nvPr/>
        </p:nvSpPr>
        <p:spPr>
          <a:xfrm>
            <a:off x="4686965" y="1235075"/>
            <a:ext cx="4229763" cy="5486400"/>
          </a:xfrm>
          <a:prstGeom prst="rect">
            <a:avLst/>
          </a:prstGeom>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 name="Title 1">
            <a:extLst>
              <a:ext uri="{FF2B5EF4-FFF2-40B4-BE49-F238E27FC236}">
                <a16:creationId xmlns:a16="http://schemas.microsoft.com/office/drawing/2014/main" id="{2C43BE85-7295-4FFE-8B44-3BA645F1EBEA}"/>
              </a:ext>
            </a:extLst>
          </p:cNvPr>
          <p:cNvSpPr>
            <a:spLocks noGrp="1"/>
          </p:cNvSpPr>
          <p:nvPr>
            <p:ph type="title"/>
          </p:nvPr>
        </p:nvSpPr>
        <p:spPr/>
        <p:txBody>
          <a:bodyPr/>
          <a:lstStyle/>
          <a:p>
            <a:r>
              <a:rPr lang="en-US" dirty="0"/>
              <a:t>Fillable PDF stakeholder forms</a:t>
            </a:r>
          </a:p>
        </p:txBody>
      </p:sp>
      <p:sp>
        <p:nvSpPr>
          <p:cNvPr id="4" name="Slide Number Placeholder 3">
            <a:extLst>
              <a:ext uri="{FF2B5EF4-FFF2-40B4-BE49-F238E27FC236}">
                <a16:creationId xmlns:a16="http://schemas.microsoft.com/office/drawing/2014/main" id="{C863C3D2-1C5E-4F8E-B32E-296CD1A18457}"/>
              </a:ext>
            </a:extLst>
          </p:cNvPr>
          <p:cNvSpPr>
            <a:spLocks noGrp="1"/>
          </p:cNvSpPr>
          <p:nvPr>
            <p:ph type="sldNum" sz="quarter" idx="4294967295"/>
          </p:nvPr>
        </p:nvSpPr>
        <p:spPr/>
        <p:txBody>
          <a:bodyPr/>
          <a:lstStyle/>
          <a:p>
            <a:pPr defTabSz="914400">
              <a:defRPr/>
            </a:pPr>
            <a:fld id="{C92D6AEA-48A7-924D-9406-EC6E0EBC20ED}" type="slidenum">
              <a:rPr lang="en-US">
                <a:solidFill>
                  <a:prstClr val="black">
                    <a:tint val="75000"/>
                  </a:prstClr>
                </a:solidFill>
                <a:latin typeface="Calibri"/>
              </a:rPr>
              <a:pPr defTabSz="914400">
                <a:defRPr/>
              </a:pPr>
              <a:t>76</a:t>
            </a:fld>
            <a:endParaRPr lang="en-US" dirty="0">
              <a:solidFill>
                <a:prstClr val="black">
                  <a:tint val="75000"/>
                </a:prstClr>
              </a:solidFill>
              <a:latin typeface="Calibri"/>
            </a:endParaRPr>
          </a:p>
        </p:txBody>
      </p:sp>
      <p:graphicFrame>
        <p:nvGraphicFramePr>
          <p:cNvPr id="3" name="Object 2">
            <a:extLst>
              <a:ext uri="{FF2B5EF4-FFF2-40B4-BE49-F238E27FC236}">
                <a16:creationId xmlns:a16="http://schemas.microsoft.com/office/drawing/2014/main" id="{2D292864-C9BE-460B-9E05-5D3958A71AFF}"/>
              </a:ext>
            </a:extLst>
          </p:cNvPr>
          <p:cNvGraphicFramePr>
            <a:graphicFrameLocks noChangeAspect="1"/>
          </p:cNvGraphicFramePr>
          <p:nvPr>
            <p:extLst/>
          </p:nvPr>
        </p:nvGraphicFramePr>
        <p:xfrm>
          <a:off x="4696303" y="1235075"/>
          <a:ext cx="4239101" cy="5486400"/>
        </p:xfrm>
        <a:graphic>
          <a:graphicData uri="http://schemas.openxmlformats.org/presentationml/2006/ole">
            <mc:AlternateContent xmlns:mc="http://schemas.openxmlformats.org/markup-compatibility/2006">
              <mc:Choice xmlns:v="urn:schemas-microsoft-com:vml" Requires="v">
                <p:oleObj spid="_x0000_s1084" name="Acrobat Document" r:id="rId3" imgW="5829120" imgH="7543640" progId="AcroExch.Document.DC">
                  <p:embed/>
                </p:oleObj>
              </mc:Choice>
              <mc:Fallback>
                <p:oleObj name="Acrobat Document" r:id="rId3" imgW="5829120" imgH="7543640" progId="AcroExch.Document.DC">
                  <p:embed/>
                  <p:pic>
                    <p:nvPicPr>
                      <p:cNvPr id="3" name="Object 2">
                        <a:extLst>
                          <a:ext uri="{FF2B5EF4-FFF2-40B4-BE49-F238E27FC236}">
                            <a16:creationId xmlns:a16="http://schemas.microsoft.com/office/drawing/2014/main" id="{2D292864-C9BE-460B-9E05-5D3958A71AFF}"/>
                          </a:ext>
                        </a:extLst>
                      </p:cNvPr>
                      <p:cNvPicPr/>
                      <p:nvPr/>
                    </p:nvPicPr>
                    <p:blipFill>
                      <a:blip r:embed="rId4"/>
                      <a:stretch>
                        <a:fillRect/>
                      </a:stretch>
                    </p:blipFill>
                    <p:spPr>
                      <a:xfrm>
                        <a:off x="4696303" y="1235075"/>
                        <a:ext cx="4239101" cy="54864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DEFE726-95F8-4B9D-A1DA-4878D6386708}"/>
              </a:ext>
            </a:extLst>
          </p:cNvPr>
          <p:cNvGraphicFramePr>
            <a:graphicFrameLocks noChangeAspect="1"/>
          </p:cNvGraphicFramePr>
          <p:nvPr>
            <p:extLst/>
          </p:nvPr>
        </p:nvGraphicFramePr>
        <p:xfrm>
          <a:off x="217933" y="1235075"/>
          <a:ext cx="4239101" cy="5486400"/>
        </p:xfrm>
        <a:graphic>
          <a:graphicData uri="http://schemas.openxmlformats.org/presentationml/2006/ole">
            <mc:AlternateContent xmlns:mc="http://schemas.openxmlformats.org/markup-compatibility/2006">
              <mc:Choice xmlns:v="urn:schemas-microsoft-com:vml" Requires="v">
                <p:oleObj spid="_x0000_s1085" name="Acrobat Document" r:id="rId5" imgW="5829120" imgH="7543640" progId="AcroExch.Document.DC">
                  <p:embed/>
                </p:oleObj>
              </mc:Choice>
              <mc:Fallback>
                <p:oleObj name="Acrobat Document" r:id="rId5" imgW="5829120" imgH="7543640" progId="AcroExch.Document.DC">
                  <p:embed/>
                  <p:pic>
                    <p:nvPicPr>
                      <p:cNvPr id="10" name="Object 9">
                        <a:extLst>
                          <a:ext uri="{FF2B5EF4-FFF2-40B4-BE49-F238E27FC236}">
                            <a16:creationId xmlns:a16="http://schemas.microsoft.com/office/drawing/2014/main" id="{7DEFE726-95F8-4B9D-A1DA-4878D6386708}"/>
                          </a:ext>
                        </a:extLst>
                      </p:cNvPr>
                      <p:cNvPicPr/>
                      <p:nvPr/>
                    </p:nvPicPr>
                    <p:blipFill>
                      <a:blip r:embed="rId6"/>
                      <a:stretch>
                        <a:fillRect/>
                      </a:stretch>
                    </p:blipFill>
                    <p:spPr>
                      <a:xfrm>
                        <a:off x="217933" y="1235075"/>
                        <a:ext cx="4239101" cy="5486400"/>
                      </a:xfrm>
                      <a:prstGeom prst="rect">
                        <a:avLst/>
                      </a:prstGeom>
                    </p:spPr>
                  </p:pic>
                </p:oleObj>
              </mc:Fallback>
            </mc:AlternateContent>
          </a:graphicData>
        </a:graphic>
      </p:graphicFrame>
    </p:spTree>
    <p:extLst>
      <p:ext uri="{BB962C8B-B14F-4D97-AF65-F5344CB8AC3E}">
        <p14:creationId xmlns:p14="http://schemas.microsoft.com/office/powerpoint/2010/main" val="318600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0"/>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smtClean="0">
                <a:latin typeface="Cambria" panose="02040503050406030204" pitchFamily="18" charset="0"/>
                <a:cs typeface="Calibri"/>
              </a:rPr>
              <a:t>SPCS2022 in Ohio</a:t>
            </a:r>
            <a:endParaRPr sz="5400" dirty="0">
              <a:latin typeface="Cambria" panose="02040503050406030204" pitchFamily="18" charset="0"/>
              <a:cs typeface="Calibri"/>
            </a:endParaRPr>
          </a:p>
        </p:txBody>
      </p:sp>
      <p:sp>
        <p:nvSpPr>
          <p:cNvPr id="3" name="object 3"/>
          <p:cNvSpPr txBox="1"/>
          <p:nvPr/>
        </p:nvSpPr>
        <p:spPr>
          <a:xfrm>
            <a:off x="254977" y="1154359"/>
            <a:ext cx="8678008" cy="5517750"/>
          </a:xfrm>
          <a:prstGeom prst="rect">
            <a:avLst/>
          </a:prstGeom>
        </p:spPr>
        <p:txBody>
          <a:bodyPr vert="horz" wrap="square" lIns="0" tIns="130387" rIns="0" bIns="0" rtlCol="0">
            <a:spAutoFit/>
          </a:bodyPr>
          <a:lstStyle/>
          <a:p>
            <a:pPr marL="474121" indent="-457189">
              <a:spcBef>
                <a:spcPts val="893"/>
              </a:spcBef>
              <a:buSzPct val="90000"/>
              <a:buFont typeface="Arial"/>
              <a:buChar char="•"/>
            </a:pPr>
            <a:r>
              <a:rPr lang="en-US" sz="3400" spc="-13" dirty="0" smtClean="0">
                <a:uFill>
                  <a:solidFill>
                    <a:srgbClr val="000000"/>
                  </a:solidFill>
                </a:uFill>
                <a:latin typeface="Cambria" panose="02040503050406030204" pitchFamily="18" charset="0"/>
                <a:cs typeface="Calibri"/>
              </a:rPr>
              <a:t>ODOT has designed (and currently field-testing) a set of 88 county-based SPCS zones</a:t>
            </a:r>
          </a:p>
          <a:p>
            <a:pPr marL="931321" lvl="1" indent="-457189">
              <a:spcBef>
                <a:spcPts val="893"/>
              </a:spcBef>
              <a:buSzPct val="90000"/>
              <a:buFont typeface="Arial"/>
              <a:buChar char="•"/>
            </a:pPr>
            <a:r>
              <a:rPr lang="en-US" sz="2800" spc="-13" dirty="0" smtClean="0">
                <a:uFill>
                  <a:solidFill>
                    <a:srgbClr val="000000"/>
                  </a:solidFill>
                </a:uFill>
                <a:latin typeface="Cambria" panose="02040503050406030204" pitchFamily="18" charset="0"/>
                <a:cs typeface="Calibri"/>
              </a:rPr>
              <a:t>these will greatly reduce the difference between grid coordinates and “ground” coordinates</a:t>
            </a:r>
          </a:p>
          <a:p>
            <a:pPr marL="474121" indent="-457189">
              <a:spcBef>
                <a:spcPts val="893"/>
              </a:spcBef>
              <a:buSzPct val="90000"/>
              <a:buFont typeface="Arial"/>
              <a:buChar char="•"/>
            </a:pPr>
            <a:r>
              <a:rPr lang="en-US" sz="3400" spc="-13" dirty="0" smtClean="0">
                <a:uFill>
                  <a:solidFill>
                    <a:srgbClr val="000000"/>
                  </a:solidFill>
                </a:uFill>
                <a:latin typeface="Cambria" panose="02040503050406030204" pitchFamily="18" charset="0"/>
                <a:cs typeface="Calibri"/>
              </a:rPr>
              <a:t>NGS will design a single SPCS Zone that covers the entire State (eliminate N-S zones)</a:t>
            </a:r>
          </a:p>
          <a:p>
            <a:pPr marL="931321" lvl="1" indent="-457189">
              <a:spcBef>
                <a:spcPts val="893"/>
              </a:spcBef>
              <a:buSzPct val="90000"/>
              <a:buFont typeface="Arial"/>
              <a:buChar char="•"/>
            </a:pPr>
            <a:r>
              <a:rPr lang="en-US" sz="2800" spc="-13" dirty="0" smtClean="0">
                <a:uFill>
                  <a:solidFill>
                    <a:srgbClr val="000000"/>
                  </a:solidFill>
                </a:uFill>
                <a:latin typeface="Cambria" panose="02040503050406030204" pitchFamily="18" charset="0"/>
                <a:cs typeface="Calibri"/>
              </a:rPr>
              <a:t>this will enable state agencies to maintain all data within one zone</a:t>
            </a:r>
          </a:p>
          <a:p>
            <a:pPr marL="474121" indent="-457189">
              <a:spcBef>
                <a:spcPts val="893"/>
              </a:spcBef>
              <a:buSzPct val="90000"/>
              <a:buFont typeface="Arial"/>
              <a:buChar char="•"/>
            </a:pPr>
            <a:r>
              <a:rPr lang="en-US" sz="3600" spc="-13" dirty="0" smtClean="0">
                <a:uFill>
                  <a:solidFill>
                    <a:srgbClr val="000000"/>
                  </a:solidFill>
                </a:uFill>
                <a:latin typeface="Cambria" panose="02040503050406030204" pitchFamily="18" charset="0"/>
                <a:cs typeface="Calibri"/>
              </a:rPr>
              <a:t>If ODOT is approved, then organizations can choose what is best for their needs</a:t>
            </a:r>
          </a:p>
        </p:txBody>
      </p:sp>
      <p:sp>
        <p:nvSpPr>
          <p:cNvPr id="5" name="TextBox 4"/>
          <p:cNvSpPr txBox="1"/>
          <p:nvPr/>
        </p:nvSpPr>
        <p:spPr bwMode="auto">
          <a:xfrm>
            <a:off x="655554" y="1274884"/>
            <a:ext cx="8163131" cy="2007259"/>
          </a:xfrm>
          <a:prstGeom prst="rect">
            <a:avLst/>
          </a:prstGeom>
          <a:solidFill>
            <a:schemeClr val="bg1"/>
          </a:solidFill>
          <a:ln w="57150">
            <a:solidFill>
              <a:srgbClr val="FF0000"/>
            </a:solidFill>
            <a:miter lim="800000"/>
            <a:headEnd/>
            <a:tailEnd/>
          </a:ln>
        </p:spPr>
        <p:txBody>
          <a:bodyPr wrap="square" rtlCol="0">
            <a:noAutofit/>
          </a:bodyPr>
          <a:lstStyle/>
          <a:p>
            <a:pPr algn="ctr"/>
            <a:r>
              <a:rPr lang="en-US" sz="2400" dirty="0" smtClean="0">
                <a:latin typeface="Cambria" panose="02040503050406030204" pitchFamily="18" charset="0"/>
                <a:ea typeface="Cambria" panose="02040503050406030204" pitchFamily="18" charset="0"/>
              </a:rPr>
              <a:t>*I must mention, this is not yet a sure thing.*</a:t>
            </a:r>
          </a:p>
          <a:p>
            <a:pPr algn="ctr"/>
            <a:endParaRPr lang="en-US" sz="2400" dirty="0">
              <a:latin typeface="Cambria" panose="02040503050406030204" pitchFamily="18" charset="0"/>
              <a:ea typeface="Cambria" panose="02040503050406030204" pitchFamily="18" charset="0"/>
            </a:endParaRPr>
          </a:p>
          <a:p>
            <a:pPr algn="ctr"/>
            <a:r>
              <a:rPr lang="en-US" sz="2400" dirty="0" smtClean="0">
                <a:latin typeface="Cambria" panose="02040503050406030204" pitchFamily="18" charset="0"/>
                <a:ea typeface="Cambria" panose="02040503050406030204" pitchFamily="18" charset="0"/>
              </a:rPr>
              <a:t>This type of SPCS design does not comply with NGS Policy, which means an exception must be granted by our Director before this can become part of SPCS2022.</a:t>
            </a:r>
          </a:p>
          <a:p>
            <a:pPr algn="ct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864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5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0" y="1575239"/>
            <a:ext cx="9144000" cy="2971753"/>
          </a:xfrm>
          <a:prstGeom prst="rect">
            <a:avLst/>
          </a:prstGeom>
        </p:spPr>
        <p:txBody>
          <a:bodyPr vert="horz" wrap="square" lIns="0" tIns="16933" rIns="0" bIns="0" rtlCol="0">
            <a:spAutoFit/>
          </a:bodyPr>
          <a:lstStyle/>
          <a:p>
            <a:pPr marL="16933" algn="ctr">
              <a:buSzPct val="159375"/>
              <a:tabLst>
                <a:tab pos="397077" algn="l"/>
                <a:tab pos="397923" algn="l"/>
              </a:tabLst>
            </a:pPr>
            <a:r>
              <a:rPr lang="en-US" sz="4800" b="1" dirty="0">
                <a:solidFill>
                  <a:srgbClr val="1F497D"/>
                </a:solidFill>
                <a:uFill>
                  <a:solidFill>
                    <a:srgbClr val="1F497D"/>
                  </a:solidFill>
                </a:uFill>
                <a:latin typeface="Cambria" panose="02040503050406030204" pitchFamily="18" charset="0"/>
                <a:cs typeface="Arial"/>
              </a:rPr>
              <a:t>State Plane Coordinate System </a:t>
            </a:r>
            <a:r>
              <a:rPr sz="4800" b="1" spc="-7" dirty="0">
                <a:solidFill>
                  <a:srgbClr val="1F497D"/>
                </a:solidFill>
                <a:uFill>
                  <a:solidFill>
                    <a:srgbClr val="1F497D"/>
                  </a:solidFill>
                </a:uFill>
                <a:latin typeface="Cambria" panose="02040503050406030204" pitchFamily="18" charset="0"/>
                <a:cs typeface="Arial"/>
              </a:rPr>
              <a:t>of</a:t>
            </a:r>
            <a:r>
              <a:rPr sz="4800" b="1" spc="-33" dirty="0">
                <a:solidFill>
                  <a:srgbClr val="1F497D"/>
                </a:solidFill>
                <a:uFill>
                  <a:solidFill>
                    <a:srgbClr val="1F497D"/>
                  </a:solidFill>
                </a:uFill>
                <a:latin typeface="Cambria" panose="02040503050406030204" pitchFamily="18" charset="0"/>
                <a:cs typeface="Arial"/>
              </a:rPr>
              <a:t> </a:t>
            </a:r>
            <a:r>
              <a:rPr sz="4800" b="1" spc="-7" dirty="0">
                <a:solidFill>
                  <a:srgbClr val="1F497D"/>
                </a:solidFill>
                <a:uFill>
                  <a:solidFill>
                    <a:srgbClr val="1F497D"/>
                  </a:solidFill>
                </a:uFill>
                <a:latin typeface="Cambria" panose="02040503050406030204" pitchFamily="18" charset="0"/>
                <a:cs typeface="Arial"/>
              </a:rPr>
              <a:t>2022</a:t>
            </a:r>
            <a:r>
              <a:rPr lang="en-US" sz="4800" b="1" spc="-7" dirty="0">
                <a:solidFill>
                  <a:srgbClr val="1F497D"/>
                </a:solidFill>
                <a:uFill>
                  <a:solidFill>
                    <a:srgbClr val="1F497D"/>
                  </a:solidFill>
                </a:uFill>
                <a:latin typeface="Cambria" panose="02040503050406030204" pitchFamily="18" charset="0"/>
                <a:cs typeface="Arial"/>
              </a:rPr>
              <a:t> </a:t>
            </a:r>
          </a:p>
          <a:p>
            <a:pPr marL="16933" algn="ctr">
              <a:buSzPct val="159375"/>
              <a:tabLst>
                <a:tab pos="397077" algn="l"/>
                <a:tab pos="397923" algn="l"/>
              </a:tabLst>
            </a:pPr>
            <a:endParaRPr lang="en-US" sz="4800" b="1" spc="-7" dirty="0">
              <a:solidFill>
                <a:srgbClr val="1F497D"/>
              </a:solidFill>
              <a:uFill>
                <a:solidFill>
                  <a:srgbClr val="1F497D"/>
                </a:solidFill>
              </a:uFill>
              <a:latin typeface="Cambria" panose="02040503050406030204" pitchFamily="18" charset="0"/>
              <a:cs typeface="Arial"/>
            </a:endParaRPr>
          </a:p>
          <a:p>
            <a:pPr marL="16933" algn="ctr">
              <a:buSzPct val="159375"/>
              <a:tabLst>
                <a:tab pos="397077" algn="l"/>
                <a:tab pos="397923" algn="l"/>
              </a:tabLst>
            </a:pPr>
            <a:r>
              <a:rPr sz="4800" b="1" spc="-20" dirty="0">
                <a:solidFill>
                  <a:srgbClr val="C00000"/>
                </a:solidFill>
                <a:uFill>
                  <a:solidFill>
                    <a:srgbClr val="C00000"/>
                  </a:solidFill>
                </a:uFill>
                <a:latin typeface="Cambria" panose="02040503050406030204" pitchFamily="18" charset="0"/>
                <a:cs typeface="Arial Black"/>
              </a:rPr>
              <a:t>(</a:t>
            </a:r>
            <a:r>
              <a:rPr lang="en-US" sz="4800" b="1" spc="-20" dirty="0">
                <a:solidFill>
                  <a:srgbClr val="C00000"/>
                </a:solidFill>
                <a:uFill>
                  <a:solidFill>
                    <a:srgbClr val="C00000"/>
                  </a:solidFill>
                </a:uFill>
                <a:latin typeface="Cambria" panose="02040503050406030204" pitchFamily="18" charset="0"/>
                <a:cs typeface="Arial Black"/>
              </a:rPr>
              <a:t>SPCS</a:t>
            </a:r>
            <a:r>
              <a:rPr sz="4800" b="1" spc="-20" dirty="0">
                <a:solidFill>
                  <a:srgbClr val="C00000"/>
                </a:solidFill>
                <a:uFill>
                  <a:solidFill>
                    <a:srgbClr val="C00000"/>
                  </a:solidFill>
                </a:uFill>
                <a:latin typeface="Cambria" panose="02040503050406030204" pitchFamily="18" charset="0"/>
                <a:cs typeface="Arial Black"/>
              </a:rPr>
              <a:t>2022)</a:t>
            </a:r>
            <a:endParaRPr sz="4800" dirty="0">
              <a:latin typeface="Cambria" panose="02040503050406030204" pitchFamily="18" charset="0"/>
              <a:cs typeface="Arial Black"/>
            </a:endParaRPr>
          </a:p>
        </p:txBody>
      </p:sp>
    </p:spTree>
    <p:extLst>
      <p:ext uri="{BB962C8B-B14F-4D97-AF65-F5344CB8AC3E}">
        <p14:creationId xmlns:p14="http://schemas.microsoft.com/office/powerpoint/2010/main" val="1381889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0" y="1448239"/>
            <a:ext cx="9144000" cy="2725532"/>
          </a:xfrm>
          <a:prstGeom prst="rect">
            <a:avLst/>
          </a:prstGeom>
        </p:spPr>
        <p:txBody>
          <a:bodyPr vert="horz" wrap="square" lIns="0" tIns="16933" rIns="0" bIns="0" rtlCol="0">
            <a:spAutoFit/>
          </a:bodyPr>
          <a:lstStyle/>
          <a:p>
            <a:pPr marL="16933" algn="ctr">
              <a:buSzPct val="159375"/>
              <a:tabLst>
                <a:tab pos="397077" algn="l"/>
                <a:tab pos="397923" algn="l"/>
              </a:tabLst>
            </a:pPr>
            <a:r>
              <a:rPr lang="en-US" sz="4400" b="1" dirty="0">
                <a:solidFill>
                  <a:srgbClr val="1F497D"/>
                </a:solidFill>
                <a:uFill>
                  <a:solidFill>
                    <a:srgbClr val="1F497D"/>
                  </a:solidFill>
                </a:uFill>
                <a:latin typeface="Cambria" panose="02040503050406030204" pitchFamily="18" charset="0"/>
                <a:cs typeface="Arial"/>
              </a:rPr>
              <a:t>US Survey Foot</a:t>
            </a:r>
            <a:endParaRPr lang="en-US" sz="4400" b="1" spc="-7" dirty="0">
              <a:solidFill>
                <a:srgbClr val="1F497D"/>
              </a:solidFill>
              <a:uFill>
                <a:solidFill>
                  <a:srgbClr val="1F497D"/>
                </a:solidFill>
              </a:uFill>
              <a:latin typeface="Cambria" panose="02040503050406030204" pitchFamily="18" charset="0"/>
              <a:cs typeface="Arial"/>
            </a:endParaRPr>
          </a:p>
          <a:p>
            <a:pPr marL="16933" algn="ctr">
              <a:buSzPct val="159375"/>
              <a:tabLst>
                <a:tab pos="397077" algn="l"/>
                <a:tab pos="397923" algn="l"/>
              </a:tabLst>
            </a:pPr>
            <a:r>
              <a:rPr lang="en-US" sz="4400" b="1" spc="-7" dirty="0">
                <a:solidFill>
                  <a:srgbClr val="1F497D"/>
                </a:solidFill>
                <a:uFill>
                  <a:solidFill>
                    <a:srgbClr val="1F497D"/>
                  </a:solidFill>
                </a:uFill>
                <a:latin typeface="Cambria" panose="02040503050406030204" pitchFamily="18" charset="0"/>
                <a:cs typeface="Arial"/>
              </a:rPr>
              <a:t>and </a:t>
            </a:r>
          </a:p>
          <a:p>
            <a:pPr marL="16933" algn="ctr">
              <a:buSzPct val="159375"/>
              <a:tabLst>
                <a:tab pos="397077" algn="l"/>
                <a:tab pos="397923" algn="l"/>
              </a:tabLst>
            </a:pPr>
            <a:r>
              <a:rPr lang="en-US" sz="4400" b="1" spc="-7" dirty="0">
                <a:solidFill>
                  <a:srgbClr val="1F497D"/>
                </a:solidFill>
                <a:uFill>
                  <a:solidFill>
                    <a:srgbClr val="1F497D"/>
                  </a:solidFill>
                </a:uFill>
                <a:latin typeface="Cambria" panose="02040503050406030204" pitchFamily="18" charset="0"/>
                <a:cs typeface="Arial"/>
              </a:rPr>
              <a:t>International Foot</a:t>
            </a:r>
          </a:p>
          <a:p>
            <a:pPr marL="16933"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object 4"/>
          <p:cNvSpPr txBox="1"/>
          <p:nvPr/>
        </p:nvSpPr>
        <p:spPr>
          <a:xfrm>
            <a:off x="1739900" y="5755385"/>
            <a:ext cx="7404100" cy="694207"/>
          </a:xfrm>
          <a:prstGeom prst="rect">
            <a:avLst/>
          </a:prstGeom>
          <a:solidFill>
            <a:schemeClr val="bg1"/>
          </a:solidFill>
        </p:spPr>
        <p:txBody>
          <a:bodyPr vert="horz" wrap="square" lIns="0" tIns="16933" rIns="0" bIns="0" rtlCol="0">
            <a:spAutoFit/>
          </a:bodyPr>
          <a:lstStyle/>
          <a:p>
            <a:pPr marL="16933" algn="ctr">
              <a:buSzPct val="159375"/>
              <a:tabLst>
                <a:tab pos="397077" algn="l"/>
                <a:tab pos="397923" algn="l"/>
              </a:tabLst>
            </a:pPr>
            <a:r>
              <a:rPr lang="en-US" sz="4400" b="1" dirty="0">
                <a:solidFill>
                  <a:srgbClr val="1F497D"/>
                </a:solidFill>
                <a:uFill>
                  <a:solidFill>
                    <a:srgbClr val="1F497D"/>
                  </a:solidFill>
                </a:uFill>
                <a:latin typeface="Cambria" panose="02040503050406030204" pitchFamily="18" charset="0"/>
                <a:cs typeface="Arial"/>
              </a:rPr>
              <a:t>…or </a:t>
            </a:r>
            <a:r>
              <a:rPr lang="en-US" sz="4400" b="1" dirty="0" err="1">
                <a:solidFill>
                  <a:srgbClr val="1F497D"/>
                </a:solidFill>
                <a:uFill>
                  <a:solidFill>
                    <a:srgbClr val="1F497D"/>
                  </a:solidFill>
                </a:uFill>
                <a:latin typeface="Cambria" panose="02040503050406030204" pitchFamily="18" charset="0"/>
                <a:cs typeface="Arial"/>
              </a:rPr>
              <a:t>Feets</a:t>
            </a:r>
            <a:r>
              <a:rPr lang="en-US" sz="4400" b="1" dirty="0">
                <a:solidFill>
                  <a:srgbClr val="1F497D"/>
                </a:solidFill>
                <a:uFill>
                  <a:solidFill>
                    <a:srgbClr val="1F497D"/>
                  </a:solidFill>
                </a:uFill>
                <a:latin typeface="Cambria" panose="02040503050406030204" pitchFamily="18" charset="0"/>
                <a:cs typeface="Arial"/>
              </a:rPr>
              <a:t> Don’t Fail Me Now</a:t>
            </a:r>
            <a:endParaRPr lang="en-US" sz="4400" b="1" spc="-7" dirty="0">
              <a:solidFill>
                <a:srgbClr val="1F497D"/>
              </a:solidFill>
              <a:uFill>
                <a:solidFill>
                  <a:srgbClr val="1F497D"/>
                </a:solidFill>
              </a:uFill>
              <a:latin typeface="Cambria" panose="02040503050406030204" pitchFamily="18" charset="0"/>
              <a:cs typeface="Arial"/>
            </a:endParaRPr>
          </a:p>
        </p:txBody>
      </p:sp>
    </p:spTree>
    <p:extLst>
      <p:ext uri="{BB962C8B-B14F-4D97-AF65-F5344CB8AC3E}">
        <p14:creationId xmlns:p14="http://schemas.microsoft.com/office/powerpoint/2010/main" val="4209121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75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14" name="Group 60"/>
          <p:cNvGrpSpPr/>
          <p:nvPr/>
        </p:nvGrpSpPr>
        <p:grpSpPr>
          <a:xfrm>
            <a:off x="1921827" y="1109354"/>
            <a:ext cx="5074207" cy="461665"/>
            <a:chOff x="1921827" y="1109354"/>
            <a:chExt cx="5074207" cy="461665"/>
          </a:xfrm>
        </p:grpSpPr>
        <p:grpSp>
          <p:nvGrpSpPr>
            <p:cNvPr id="15"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20"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22"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
        <p:nvSpPr>
          <p:cNvPr id="38" name="Title 1"/>
          <p:cNvSpPr>
            <a:spLocks noGrp="1"/>
          </p:cNvSpPr>
          <p:nvPr>
            <p:ph type="title"/>
          </p:nvPr>
        </p:nvSpPr>
        <p:spPr>
          <a:xfrm>
            <a:off x="457200" y="69367"/>
            <a:ext cx="8229600" cy="1143000"/>
          </a:xfrm>
        </p:spPr>
        <p:txBody>
          <a:bodyPr/>
          <a:lstStyle/>
          <a:p>
            <a:pPr eaLnBrk="1" hangingPunct="1"/>
            <a:r>
              <a:rPr lang="en-US" sz="4800" dirty="0" smtClean="0"/>
              <a:t>Why complicate OPUS?</a:t>
            </a:r>
          </a:p>
        </p:txBody>
      </p:sp>
    </p:spTree>
    <p:extLst>
      <p:ext uri="{BB962C8B-B14F-4D97-AF65-F5344CB8AC3E}">
        <p14:creationId xmlns:p14="http://schemas.microsoft.com/office/powerpoint/2010/main" val="112220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rmAutofit/>
          </a:bodyPr>
          <a:lstStyle/>
          <a:p>
            <a:r>
              <a:rPr lang="en-US" b="1" dirty="0">
                <a:solidFill>
                  <a:schemeClr val="tx2">
                    <a:lumMod val="75000"/>
                  </a:schemeClr>
                </a:solidFill>
                <a:latin typeface="Cambria" panose="02040503050406030204" pitchFamily="18" charset="0"/>
                <a:ea typeface="Cambria" panose="02040503050406030204" pitchFamily="18" charset="0"/>
              </a:rPr>
              <a:t>Two versions of same unit in current use</a:t>
            </a:r>
          </a:p>
          <a:p>
            <a:pPr lvl="1"/>
            <a:r>
              <a:rPr lang="en-US" dirty="0">
                <a:solidFill>
                  <a:schemeClr val="tx2">
                    <a:lumMod val="75000"/>
                  </a:schemeClr>
                </a:solidFill>
                <a:latin typeface="Cambria" panose="02040503050406030204" pitchFamily="18" charset="0"/>
                <a:ea typeface="Cambria" panose="02040503050406030204" pitchFamily="18" charset="0"/>
              </a:rPr>
              <a:t>“New” international foot and “old” U.S. survey foot</a:t>
            </a:r>
          </a:p>
          <a:p>
            <a:pPr lvl="1"/>
            <a:r>
              <a:rPr lang="en-US" dirty="0">
                <a:solidFill>
                  <a:schemeClr val="tx2">
                    <a:lumMod val="75000"/>
                  </a:schemeClr>
                </a:solidFill>
                <a:latin typeface="Cambria" panose="02040503050406030204" pitchFamily="18" charset="0"/>
                <a:ea typeface="Cambria" panose="02040503050406030204" pitchFamily="18" charset="0"/>
              </a:rPr>
              <a:t>“New” shorter than “old” by 2 ppm (</a:t>
            </a:r>
            <a:r>
              <a:rPr lang="en-US" b="1" dirty="0">
                <a:solidFill>
                  <a:schemeClr val="tx2">
                    <a:lumMod val="75000"/>
                  </a:schemeClr>
                </a:solidFill>
                <a:latin typeface="Cambria" panose="02040503050406030204" pitchFamily="18" charset="0"/>
                <a:ea typeface="Cambria" panose="02040503050406030204" pitchFamily="18" charset="0"/>
              </a:rPr>
              <a:t>0.01 ft per mile</a:t>
            </a:r>
            <a:r>
              <a:rPr lang="en-US" dirty="0">
                <a:solidFill>
                  <a:schemeClr val="tx2">
                    <a:lumMod val="75000"/>
                  </a:schemeClr>
                </a:solidFill>
                <a:latin typeface="Cambria" panose="02040503050406030204" pitchFamily="18" charset="0"/>
                <a:ea typeface="Cambria" panose="02040503050406030204" pitchFamily="18" charset="0"/>
              </a:rPr>
              <a:t>)</a:t>
            </a:r>
          </a:p>
          <a:p>
            <a:pPr lvl="1"/>
            <a:r>
              <a:rPr lang="en-US" dirty="0">
                <a:solidFill>
                  <a:schemeClr val="tx2">
                    <a:lumMod val="75000"/>
                  </a:schemeClr>
                </a:solidFill>
                <a:latin typeface="Cambria" panose="02040503050406030204" pitchFamily="18" charset="0"/>
                <a:ea typeface="Cambria" panose="02040503050406030204" pitchFamily="18" charset="0"/>
              </a:rPr>
              <a:t>A </a:t>
            </a:r>
            <a:r>
              <a:rPr lang="en-US" b="1" i="1" dirty="0">
                <a:solidFill>
                  <a:schemeClr val="tx2">
                    <a:lumMod val="75000"/>
                  </a:schemeClr>
                </a:solidFill>
                <a:latin typeface="Cambria" panose="02040503050406030204" pitchFamily="18" charset="0"/>
                <a:ea typeface="Cambria" panose="02040503050406030204" pitchFamily="18" charset="0"/>
              </a:rPr>
              <a:t>real</a:t>
            </a:r>
            <a:r>
              <a:rPr lang="en-US" dirty="0">
                <a:solidFill>
                  <a:schemeClr val="tx2">
                    <a:lumMod val="75000"/>
                  </a:schemeClr>
                </a:solidFill>
                <a:latin typeface="Cambria" panose="02040503050406030204" pitchFamily="18" charset="0"/>
                <a:ea typeface="Cambria" panose="02040503050406030204" pitchFamily="18" charset="0"/>
              </a:rPr>
              <a:t> problem with </a:t>
            </a:r>
            <a:r>
              <a:rPr lang="en-US" b="1" i="1" dirty="0">
                <a:solidFill>
                  <a:schemeClr val="tx2">
                    <a:lumMod val="75000"/>
                  </a:schemeClr>
                </a:solidFill>
                <a:latin typeface="Cambria" panose="02040503050406030204" pitchFamily="18" charset="0"/>
                <a:ea typeface="Cambria" panose="02040503050406030204" pitchFamily="18" charset="0"/>
              </a:rPr>
              <a:t>real</a:t>
            </a:r>
            <a:r>
              <a:rPr lang="en-US" dirty="0">
                <a:solidFill>
                  <a:schemeClr val="tx2">
                    <a:lumMod val="75000"/>
                  </a:schemeClr>
                </a:solidFill>
                <a:latin typeface="Cambria" panose="02040503050406030204" pitchFamily="18" charset="0"/>
                <a:ea typeface="Cambria" panose="02040503050406030204" pitchFamily="18" charset="0"/>
              </a:rPr>
              <a:t> costs</a:t>
            </a:r>
          </a:p>
          <a:p>
            <a:r>
              <a:rPr lang="en-US" b="1" dirty="0">
                <a:solidFill>
                  <a:schemeClr val="tx2">
                    <a:lumMod val="75000"/>
                  </a:schemeClr>
                </a:solidFill>
                <a:latin typeface="Cambria" panose="02040503050406030204" pitchFamily="18" charset="0"/>
                <a:ea typeface="Cambria" panose="02040503050406030204" pitchFamily="18" charset="0"/>
              </a:rPr>
              <a:t>What’s in a name?</a:t>
            </a:r>
          </a:p>
          <a:p>
            <a:pPr lvl="1"/>
            <a:r>
              <a:rPr lang="en-US" dirty="0">
                <a:solidFill>
                  <a:schemeClr val="tx2">
                    <a:lumMod val="75000"/>
                  </a:schemeClr>
                </a:solidFill>
                <a:latin typeface="Cambria" panose="02040503050406030204" pitchFamily="18" charset="0"/>
                <a:ea typeface="Cambria" panose="02040503050406030204" pitchFamily="18" charset="0"/>
              </a:rPr>
              <a:t>“U.S. survey” versus “international”</a:t>
            </a:r>
          </a:p>
          <a:p>
            <a:r>
              <a:rPr lang="en-US" b="1" dirty="0">
                <a:solidFill>
                  <a:schemeClr val="tx2">
                    <a:lumMod val="75000"/>
                  </a:schemeClr>
                </a:solidFill>
                <a:latin typeface="Cambria" panose="02040503050406030204" pitchFamily="18" charset="0"/>
                <a:ea typeface="Cambria" panose="02040503050406030204" pitchFamily="18" charset="0"/>
              </a:rPr>
              <a:t>Who is using U.S. survey feet?</a:t>
            </a:r>
          </a:p>
          <a:p>
            <a:pPr lvl="1"/>
            <a:r>
              <a:rPr lang="en-US" dirty="0">
                <a:solidFill>
                  <a:schemeClr val="tx2">
                    <a:lumMod val="75000"/>
                  </a:schemeClr>
                </a:solidFill>
                <a:latin typeface="Cambria" panose="02040503050406030204" pitchFamily="18" charset="0"/>
                <a:ea typeface="Cambria" panose="02040503050406030204" pitchFamily="18" charset="0"/>
              </a:rPr>
              <a:t>Surveyors exclusively, in most (</a:t>
            </a:r>
            <a:r>
              <a:rPr lang="en-US" i="1" dirty="0">
                <a:solidFill>
                  <a:schemeClr val="tx2">
                    <a:lumMod val="75000"/>
                  </a:schemeClr>
                </a:solidFill>
                <a:latin typeface="Cambria" panose="02040503050406030204" pitchFamily="18" charset="0"/>
                <a:ea typeface="Cambria" panose="02040503050406030204" pitchFamily="18" charset="0"/>
              </a:rPr>
              <a:t>not all</a:t>
            </a:r>
            <a:r>
              <a:rPr lang="en-US" dirty="0">
                <a:solidFill>
                  <a:schemeClr val="tx2">
                    <a:lumMod val="75000"/>
                  </a:schemeClr>
                </a:solidFill>
                <a:latin typeface="Cambria" panose="02040503050406030204" pitchFamily="18" charset="0"/>
                <a:ea typeface="Cambria" panose="02040503050406030204" pitchFamily="18" charset="0"/>
              </a:rPr>
              <a:t>) states</a:t>
            </a:r>
          </a:p>
          <a:p>
            <a:pPr lvl="1"/>
            <a:r>
              <a:rPr lang="en-US" dirty="0">
                <a:solidFill>
                  <a:schemeClr val="tx2">
                    <a:lumMod val="75000"/>
                  </a:schemeClr>
                </a:solidFill>
                <a:latin typeface="Cambria" panose="02040503050406030204" pitchFamily="18" charset="0"/>
                <a:ea typeface="Cambria" panose="02040503050406030204" pitchFamily="18" charset="0"/>
              </a:rPr>
              <a:t>But it impacts everyone</a:t>
            </a:r>
          </a:p>
          <a:p>
            <a:endParaRPr lang="en-US" dirty="0">
              <a:solidFill>
                <a:schemeClr val="tx2">
                  <a:lumMod val="75000"/>
                </a:schemeClr>
              </a:solidFill>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The problem (and some questions)</a:t>
            </a:r>
          </a:p>
        </p:txBody>
      </p:sp>
    </p:spTree>
    <p:extLst>
      <p:ext uri="{BB962C8B-B14F-4D97-AF65-F5344CB8AC3E}">
        <p14:creationId xmlns:p14="http://schemas.microsoft.com/office/powerpoint/2010/main" val="230901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201" y="1463041"/>
            <a:ext cx="8363607" cy="4825617"/>
          </a:xfrm>
        </p:spPr>
        <p:txBody>
          <a:bodyPr>
            <a:normAutofit fontScale="92500" lnSpcReduction="20000"/>
          </a:bodyPr>
          <a:lstStyle/>
          <a:p>
            <a:r>
              <a:rPr lang="en-US" b="1" dirty="0">
                <a:solidFill>
                  <a:schemeClr val="tx2">
                    <a:lumMod val="75000"/>
                  </a:schemeClr>
                </a:solidFill>
                <a:latin typeface="Cambria" panose="02040503050406030204" pitchFamily="18" charset="0"/>
                <a:ea typeface="Cambria" panose="02040503050406030204" pitchFamily="18" charset="0"/>
              </a:rPr>
              <a:t>Science + Industry = COMMERCE</a:t>
            </a:r>
          </a:p>
          <a:p>
            <a:pPr lvl="1"/>
            <a:r>
              <a:rPr lang="en-US" dirty="0">
                <a:solidFill>
                  <a:schemeClr val="tx2">
                    <a:lumMod val="75000"/>
                  </a:schemeClr>
                </a:solidFill>
                <a:latin typeface="Cambria" panose="02040503050406030204" pitchFamily="18" charset="0"/>
                <a:ea typeface="Cambria" panose="02040503050406030204" pitchFamily="18" charset="0"/>
              </a:rPr>
              <a:t>Standards </a:t>
            </a:r>
            <a:r>
              <a:rPr lang="en-US" b="1" i="1" dirty="0">
                <a:solidFill>
                  <a:schemeClr val="tx2">
                    <a:lumMod val="75000"/>
                  </a:schemeClr>
                </a:solidFill>
                <a:latin typeface="Cambria" panose="02040503050406030204" pitchFamily="18" charset="0"/>
                <a:ea typeface="Cambria" panose="02040503050406030204" pitchFamily="18" charset="0"/>
              </a:rPr>
              <a:t>essential</a:t>
            </a:r>
          </a:p>
          <a:p>
            <a:pPr lvl="1"/>
            <a:r>
              <a:rPr lang="en-US" dirty="0">
                <a:solidFill>
                  <a:schemeClr val="tx2">
                    <a:lumMod val="75000"/>
                  </a:schemeClr>
                </a:solidFill>
                <a:latin typeface="Cambria" panose="02040503050406030204" pitchFamily="18" charset="0"/>
                <a:ea typeface="Cambria" panose="02040503050406030204" pitchFamily="18" charset="0"/>
              </a:rPr>
              <a:t>Without them we are lost</a:t>
            </a:r>
          </a:p>
          <a:p>
            <a:r>
              <a:rPr lang="en-US" b="1" dirty="0">
                <a:solidFill>
                  <a:schemeClr val="tx2">
                    <a:lumMod val="75000"/>
                  </a:schemeClr>
                </a:solidFill>
                <a:latin typeface="Cambria" panose="02040503050406030204" pitchFamily="18" charset="0"/>
                <a:ea typeface="Cambria" panose="02040503050406030204" pitchFamily="18" charset="0"/>
              </a:rPr>
              <a:t>A history of change</a:t>
            </a:r>
          </a:p>
          <a:p>
            <a:pPr lvl="1"/>
            <a:r>
              <a:rPr lang="en-US" dirty="0">
                <a:solidFill>
                  <a:schemeClr val="tx2">
                    <a:lumMod val="75000"/>
                  </a:schemeClr>
                </a:solidFill>
                <a:latin typeface="Cambria" panose="02040503050406030204" pitchFamily="18" charset="0"/>
                <a:ea typeface="Cambria" panose="02040503050406030204" pitchFamily="18" charset="0"/>
              </a:rPr>
              <a:t>Not for own sake, but to make things </a:t>
            </a:r>
            <a:r>
              <a:rPr lang="en-US" b="1" i="1" dirty="0">
                <a:solidFill>
                  <a:schemeClr val="tx2">
                    <a:lumMod val="75000"/>
                  </a:schemeClr>
                </a:solidFill>
                <a:latin typeface="Cambria" panose="02040503050406030204" pitchFamily="18" charset="0"/>
                <a:ea typeface="Cambria" panose="02040503050406030204" pitchFamily="18" charset="0"/>
              </a:rPr>
              <a:t>better</a:t>
            </a:r>
          </a:p>
          <a:p>
            <a:pPr lvl="1"/>
            <a:r>
              <a:rPr lang="en-US" dirty="0">
                <a:solidFill>
                  <a:schemeClr val="tx2">
                    <a:lumMod val="75000"/>
                  </a:schemeClr>
                </a:solidFill>
                <a:latin typeface="Cambria" panose="02040503050406030204" pitchFamily="18" charset="0"/>
                <a:ea typeface="Cambria" panose="02040503050406030204" pitchFamily="18" charset="0"/>
              </a:rPr>
              <a:t>Vital component of </a:t>
            </a:r>
            <a:r>
              <a:rPr lang="en-US" b="1" i="1" dirty="0">
                <a:solidFill>
                  <a:schemeClr val="tx2">
                    <a:lumMod val="75000"/>
                  </a:schemeClr>
                </a:solidFill>
                <a:latin typeface="Cambria" panose="02040503050406030204" pitchFamily="18" charset="0"/>
                <a:ea typeface="Cambria" panose="02040503050406030204" pitchFamily="18" charset="0"/>
              </a:rPr>
              <a:t>progress</a:t>
            </a:r>
          </a:p>
          <a:p>
            <a:r>
              <a:rPr lang="en-US" b="1" dirty="0">
                <a:solidFill>
                  <a:schemeClr val="tx2">
                    <a:lumMod val="75000"/>
                  </a:schemeClr>
                </a:solidFill>
                <a:latin typeface="Cambria" panose="02040503050406030204" pitchFamily="18" charset="0"/>
                <a:ea typeface="Cambria" panose="02040503050406030204" pitchFamily="18" charset="0"/>
              </a:rPr>
              <a:t>The law, and </a:t>
            </a:r>
            <a:r>
              <a:rPr lang="en-US" b="1" i="1" cap="all" dirty="0">
                <a:solidFill>
                  <a:schemeClr val="tx2">
                    <a:lumMod val="75000"/>
                  </a:schemeClr>
                </a:solidFill>
                <a:latin typeface="Cambria" panose="02040503050406030204" pitchFamily="18" charset="0"/>
                <a:ea typeface="Cambria" panose="02040503050406030204" pitchFamily="18" charset="0"/>
              </a:rPr>
              <a:t>standards </a:t>
            </a:r>
            <a:r>
              <a:rPr lang="en-US" b="1" i="1" dirty="0">
                <a:solidFill>
                  <a:schemeClr val="tx2">
                    <a:lumMod val="75000"/>
                  </a:schemeClr>
                </a:solidFill>
                <a:latin typeface="Cambria" panose="02040503050406030204" pitchFamily="18" charset="0"/>
                <a:ea typeface="Cambria" panose="02040503050406030204" pitchFamily="18" charset="0"/>
              </a:rPr>
              <a:t>for weights &amp; measures</a:t>
            </a:r>
          </a:p>
          <a:p>
            <a:pPr lvl="1"/>
            <a:r>
              <a:rPr lang="en-US" dirty="0">
                <a:solidFill>
                  <a:schemeClr val="tx2">
                    <a:lumMod val="75000"/>
                  </a:schemeClr>
                </a:solidFill>
                <a:latin typeface="Cambria" panose="02040503050406030204" pitchFamily="18" charset="0"/>
                <a:ea typeface="Cambria" panose="02040503050406030204" pitchFamily="18" charset="0"/>
              </a:rPr>
              <a:t>Taken for granted because things just “work”</a:t>
            </a:r>
          </a:p>
          <a:p>
            <a:pPr lvl="1"/>
            <a:r>
              <a:rPr lang="en-US" dirty="0">
                <a:solidFill>
                  <a:schemeClr val="tx2">
                    <a:lumMod val="75000"/>
                  </a:schemeClr>
                </a:solidFill>
                <a:latin typeface="Cambria" panose="02040503050406030204" pitchFamily="18" charset="0"/>
                <a:ea typeface="Cambria" panose="02040503050406030204" pitchFamily="18" charset="0"/>
              </a:rPr>
              <a:t>Many years of effort behind what we have today</a:t>
            </a:r>
          </a:p>
          <a:p>
            <a:pPr lvl="1"/>
            <a:r>
              <a:rPr lang="en-US" dirty="0">
                <a:solidFill>
                  <a:schemeClr val="tx2">
                    <a:lumMod val="75000"/>
                  </a:schemeClr>
                </a:solidFill>
                <a:latin typeface="Cambria" panose="02040503050406030204" pitchFamily="18" charset="0"/>
                <a:ea typeface="Cambria" panose="02040503050406030204" pitchFamily="18" charset="0"/>
              </a:rPr>
              <a:t>Legally binding and critical to functioning of society</a:t>
            </a:r>
          </a:p>
          <a:p>
            <a:endParaRPr lang="en-US" dirty="0">
              <a:solidFill>
                <a:schemeClr val="tx2">
                  <a:lumMod val="75000"/>
                </a:schemeClr>
              </a:solidFill>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What is this all about? </a:t>
            </a:r>
            <a:r>
              <a:rPr lang="en-US" sz="4000" b="1" i="1" dirty="0">
                <a:solidFill>
                  <a:schemeClr val="bg1"/>
                </a:solidFill>
                <a:latin typeface="Cambria" panose="02040503050406030204" pitchFamily="18" charset="0"/>
                <a:ea typeface="Cambria" panose="02040503050406030204" pitchFamily="18" charset="0"/>
              </a:rPr>
              <a:t>The Big Picture</a:t>
            </a:r>
            <a:endParaRPr lang="en-US" sz="4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74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896DFA-7A80-49F5-8C92-8D5F1E94B3A2}"/>
              </a:ext>
            </a:extLst>
          </p:cNvPr>
          <p:cNvSpPr txBox="1">
            <a:spLocks/>
          </p:cNvSpPr>
          <p:nvPr/>
        </p:nvSpPr>
        <p:spPr>
          <a:xfrm>
            <a:off x="0" y="477796"/>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rPr>
              <a:t>Who is responsible for standards?</a:t>
            </a:r>
          </a:p>
        </p:txBody>
      </p:sp>
      <p:cxnSp>
        <p:nvCxnSpPr>
          <p:cNvPr id="11" name="NGS Connector 10">
            <a:extLst>
              <a:ext uri="{FF2B5EF4-FFF2-40B4-BE49-F238E27FC236}">
                <a16:creationId xmlns:a16="http://schemas.microsoft.com/office/drawing/2014/main" id="{1EFF221F-9C2C-47FB-B912-CEC923E6192C}"/>
              </a:ext>
            </a:extLst>
          </p:cNvPr>
          <p:cNvCxnSpPr>
            <a:cxnSpLocks/>
          </p:cNvCxnSpPr>
          <p:nvPr/>
        </p:nvCxnSpPr>
        <p:spPr>
          <a:xfrm flipH="1">
            <a:off x="7142704" y="5179038"/>
            <a:ext cx="13" cy="18288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pic>
        <p:nvPicPr>
          <p:cNvPr id="7" name="NGS logo" descr="Image result for national geodetic survey">
            <a:extLst>
              <a:ext uri="{FF2B5EF4-FFF2-40B4-BE49-F238E27FC236}">
                <a16:creationId xmlns:a16="http://schemas.microsoft.com/office/drawing/2014/main" id="{4229D351-5C96-4FBF-AAF9-8E61A35D4B3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6902" y="5433199"/>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OAA connector">
            <a:extLst>
              <a:ext uri="{FF2B5EF4-FFF2-40B4-BE49-F238E27FC236}">
                <a16:creationId xmlns:a16="http://schemas.microsoft.com/office/drawing/2014/main" id="{CCBD645C-810C-43B8-9F27-6309FB71FC69}"/>
              </a:ext>
            </a:extLst>
          </p:cNvPr>
          <p:cNvGrpSpPr/>
          <p:nvPr/>
        </p:nvGrpSpPr>
        <p:grpSpPr>
          <a:xfrm>
            <a:off x="5496791" y="3302854"/>
            <a:ext cx="1645920" cy="182880"/>
            <a:chOff x="8412480" y="2468880"/>
            <a:chExt cx="182881" cy="370398"/>
          </a:xfrm>
        </p:grpSpPr>
        <p:cxnSp>
          <p:nvCxnSpPr>
            <p:cNvPr id="13" name="Straight Connector 12">
              <a:extLst>
                <a:ext uri="{FF2B5EF4-FFF2-40B4-BE49-F238E27FC236}">
                  <a16:creationId xmlns:a16="http://schemas.microsoft.com/office/drawing/2014/main" id="{26C529D3-3191-4303-81FA-4B95E2CBDD14}"/>
                </a:ext>
              </a:extLst>
            </p:cNvPr>
            <p:cNvCxnSpPr>
              <a:cxnSpLocks/>
            </p:cNvCxnSpPr>
            <p:nvPr/>
          </p:nvCxnSpPr>
          <p:spPr>
            <a:xfrm flipH="1">
              <a:off x="8595360" y="2473518"/>
              <a:ext cx="1" cy="36576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20C07E-3A9B-4B7C-ADB2-2CE88DEDA8D6}"/>
                </a:ext>
              </a:extLst>
            </p:cNvPr>
            <p:cNvCxnSpPr>
              <a:cxnSpLocks/>
            </p:cNvCxnSpPr>
            <p:nvPr/>
          </p:nvCxnSpPr>
          <p:spPr>
            <a:xfrm flipH="1">
              <a:off x="8412480" y="2468880"/>
              <a:ext cx="182880"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grpSp>
        <p:nvGrpSpPr>
          <p:cNvPr id="19" name="NIST connector">
            <a:extLst>
              <a:ext uri="{FF2B5EF4-FFF2-40B4-BE49-F238E27FC236}">
                <a16:creationId xmlns:a16="http://schemas.microsoft.com/office/drawing/2014/main" id="{8AC53BF7-E7A7-4C78-BDA1-DEC3AC398934}"/>
              </a:ext>
            </a:extLst>
          </p:cNvPr>
          <p:cNvGrpSpPr/>
          <p:nvPr/>
        </p:nvGrpSpPr>
        <p:grpSpPr>
          <a:xfrm>
            <a:off x="1808019" y="3302853"/>
            <a:ext cx="1713670" cy="640080"/>
            <a:chOff x="1943100" y="2262099"/>
            <a:chExt cx="1631373" cy="501883"/>
          </a:xfrm>
        </p:grpSpPr>
        <p:cxnSp>
          <p:nvCxnSpPr>
            <p:cNvPr id="9" name="Straight Connector 8">
              <a:extLst>
                <a:ext uri="{FF2B5EF4-FFF2-40B4-BE49-F238E27FC236}">
                  <a16:creationId xmlns:a16="http://schemas.microsoft.com/office/drawing/2014/main" id="{ED2E6A44-CE15-41E3-9421-B0C9D0BD4574}"/>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B61366-DA54-4041-B4E1-03D856697FC1}"/>
                </a:ext>
              </a:extLst>
            </p:cNvPr>
            <p:cNvCxnSpPr>
              <a:cxnSpLocks/>
            </p:cNvCxnSpPr>
            <p:nvPr/>
          </p:nvCxnSpPr>
          <p:spPr>
            <a:xfrm flipH="1">
              <a:off x="1943100" y="2262099"/>
              <a:ext cx="9" cy="501883"/>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pic>
        <p:nvPicPr>
          <p:cNvPr id="5" name="NIST logo" descr="Image result for nist">
            <a:extLst>
              <a:ext uri="{FF2B5EF4-FFF2-40B4-BE49-F238E27FC236}">
                <a16:creationId xmlns:a16="http://schemas.microsoft.com/office/drawing/2014/main" id="{89F08F8A-9879-4621-8810-89AD30BF77B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320" b="22317"/>
          <a:stretch/>
        </p:blipFill>
        <p:spPr bwMode="auto">
          <a:xfrm>
            <a:off x="573579" y="3920906"/>
            <a:ext cx="246888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 name="DOC logo" descr="Image result for department of commerce">
            <a:extLst>
              <a:ext uri="{FF2B5EF4-FFF2-40B4-BE49-F238E27FC236}">
                <a16:creationId xmlns:a16="http://schemas.microsoft.com/office/drawing/2014/main" id="{48F230E8-0015-40AD-A8CD-490A032E206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4840" y="238845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noaa">
            <a:extLst>
              <a:ext uri="{FF2B5EF4-FFF2-40B4-BE49-F238E27FC236}">
                <a16:creationId xmlns:a16="http://schemas.microsoft.com/office/drawing/2014/main" id="{8D73734E-740A-4116-A8F0-A780E21170E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5462" y="3555146"/>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FAB565DB-C914-4F0F-8888-CBE4D34D7C01}"/>
              </a:ext>
            </a:extLst>
          </p:cNvPr>
          <p:cNvSpPr txBox="1">
            <a:spLocks/>
          </p:cNvSpPr>
          <p:nvPr/>
        </p:nvSpPr>
        <p:spPr>
          <a:xfrm>
            <a:off x="457200" y="1371600"/>
            <a:ext cx="8229582" cy="1186642"/>
          </a:xfrm>
          <a:prstGeom prst="rect">
            <a:avLst/>
          </a:prstGeom>
        </p:spPr>
        <p:txBody>
          <a:bodyPr>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0"/>
              </a:spcBef>
              <a:buNone/>
            </a:pPr>
            <a:r>
              <a:rPr lang="en-US" b="1" dirty="0" smtClean="0">
                <a:solidFill>
                  <a:schemeClr val="tx2">
                    <a:lumMod val="75000"/>
                  </a:schemeClr>
                </a:solidFill>
              </a:rPr>
              <a:t>National </a:t>
            </a:r>
            <a:r>
              <a:rPr lang="en-US" b="1" dirty="0">
                <a:solidFill>
                  <a:schemeClr val="tx2">
                    <a:lumMod val="75000"/>
                  </a:schemeClr>
                </a:solidFill>
              </a:rPr>
              <a:t>Institute of Standards and Technology</a:t>
            </a:r>
          </a:p>
        </p:txBody>
      </p:sp>
    </p:spTree>
    <p:extLst>
      <p:ext uri="{BB962C8B-B14F-4D97-AF65-F5344CB8AC3E}">
        <p14:creationId xmlns:p14="http://schemas.microsoft.com/office/powerpoint/2010/main" val="368010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D38F35-92A5-4E07-98BD-419162AC4596}"/>
              </a:ext>
            </a:extLst>
          </p:cNvPr>
          <p:cNvSpPr txBox="1">
            <a:spLocks/>
          </p:cNvSpPr>
          <p:nvPr/>
        </p:nvSpPr>
        <p:spPr>
          <a:xfrm>
            <a:off x="0" y="477796"/>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rPr>
              <a:t>Congress is the Authority</a:t>
            </a:r>
          </a:p>
        </p:txBody>
      </p:sp>
      <p:pic>
        <p:nvPicPr>
          <p:cNvPr id="2050" name="Picture 2" descr="https://libertarianinstitute.org/wp-content/uploads/2018/11/congress006-1.jpg">
            <a:extLst>
              <a:ext uri="{FF2B5EF4-FFF2-40B4-BE49-F238E27FC236}">
                <a16:creationId xmlns:a16="http://schemas.microsoft.com/office/drawing/2014/main" id="{1044EEE3-E7D9-4659-9373-B3F6214AE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0159"/>
            <a:ext cx="9144000" cy="5086350"/>
          </a:xfrm>
          <a:prstGeom prst="rect">
            <a:avLst/>
          </a:prstGeom>
          <a:solidFill>
            <a:schemeClr val="bg1"/>
          </a:solidFill>
          <a:ln>
            <a:noFill/>
          </a:ln>
        </p:spPr>
      </p:pic>
      <p:sp>
        <p:nvSpPr>
          <p:cNvPr id="4" name="Rectangle 3">
            <a:extLst>
              <a:ext uri="{FF2B5EF4-FFF2-40B4-BE49-F238E27FC236}">
                <a16:creationId xmlns:a16="http://schemas.microsoft.com/office/drawing/2014/main" id="{7F949963-8BBF-45CA-94E5-B74C96DC6AB9}"/>
              </a:ext>
            </a:extLst>
          </p:cNvPr>
          <p:cNvSpPr/>
          <p:nvPr/>
        </p:nvSpPr>
        <p:spPr>
          <a:xfrm>
            <a:off x="0" y="1280161"/>
            <a:ext cx="9144000" cy="5100047"/>
          </a:xfrm>
          <a:prstGeom prst="rect">
            <a:avLst/>
          </a:prstGeom>
          <a:solidFill>
            <a:schemeClr val="tx1">
              <a:lumMod val="50000"/>
              <a:lumOff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D155260-DF62-4AD8-93FB-129EBD4BB1B7}"/>
              </a:ext>
            </a:extLst>
          </p:cNvPr>
          <p:cNvSpPr txBox="1"/>
          <p:nvPr/>
        </p:nvSpPr>
        <p:spPr bwMode="auto">
          <a:xfrm>
            <a:off x="415636" y="1555670"/>
            <a:ext cx="8443356" cy="3693319"/>
          </a:xfrm>
          <a:prstGeom prst="rect">
            <a:avLst/>
          </a:prstGeom>
          <a:noFill/>
          <a:ln w="9525" algn="ctr">
            <a:noFill/>
            <a:miter lim="800000"/>
            <a:headEnd/>
            <a:tailEnd/>
          </a:ln>
          <a:effectLst/>
        </p:spPr>
        <p:txBody>
          <a:bodyPr wrap="square" rtlCol="0">
            <a:spAutoFit/>
          </a:bodyPr>
          <a:lstStyle/>
          <a:p>
            <a:pPr algn="ctr">
              <a:spcBef>
                <a:spcPct val="50000"/>
              </a:spcBef>
            </a:pPr>
            <a:r>
              <a:rPr lang="en-US" sz="3200" b="1" dirty="0">
                <a:solidFill>
                  <a:schemeClr val="bg1"/>
                </a:solidFill>
                <a:effectLst>
                  <a:outerShdw blurRad="38100" dist="38100" dir="2700000" algn="tl">
                    <a:srgbClr val="000000"/>
                  </a:outerShdw>
                </a:effectLst>
                <a:cs typeface="Arial" pitchFamily="34" charset="0"/>
              </a:rPr>
              <a:t>Per the U.S. Constitution</a:t>
            </a:r>
            <a:br>
              <a:rPr lang="en-US" sz="3200" b="1" dirty="0">
                <a:solidFill>
                  <a:schemeClr val="bg1"/>
                </a:solidFill>
                <a:effectLst>
                  <a:outerShdw blurRad="38100" dist="38100" dir="2700000" algn="tl">
                    <a:srgbClr val="000000"/>
                  </a:outerShdw>
                </a:effectLst>
                <a:cs typeface="Arial" pitchFamily="34" charset="0"/>
              </a:rPr>
            </a:br>
            <a:r>
              <a:rPr lang="en-US" sz="3200" b="1" dirty="0">
                <a:solidFill>
                  <a:schemeClr val="bg1"/>
                </a:solidFill>
                <a:effectLst>
                  <a:outerShdw blurRad="38100" dist="38100" dir="2700000" algn="tl">
                    <a:srgbClr val="000000"/>
                  </a:outerShdw>
                </a:effectLst>
                <a:cs typeface="Arial" pitchFamily="34" charset="0"/>
              </a:rPr>
              <a:t>(Article I, Section 8, Clause 5)</a:t>
            </a:r>
          </a:p>
          <a:p>
            <a:pPr algn="ctr">
              <a:spcBef>
                <a:spcPct val="50000"/>
              </a:spcBef>
            </a:pPr>
            <a:r>
              <a:rPr lang="en-US" sz="3600" b="1" i="1" dirty="0">
                <a:solidFill>
                  <a:schemeClr val="bg1"/>
                </a:solidFill>
                <a:effectLst>
                  <a:outerShdw blurRad="38100" dist="38100" dir="2700000" algn="tl">
                    <a:srgbClr val="000000"/>
                  </a:outerShdw>
                </a:effectLst>
                <a:cs typeface="Arial" pitchFamily="34" charset="0"/>
              </a:rPr>
              <a:t>“The Congress shall have </a:t>
            </a:r>
            <a:br>
              <a:rPr lang="en-US" sz="3600" b="1" i="1" dirty="0">
                <a:solidFill>
                  <a:schemeClr val="bg1"/>
                </a:solidFill>
                <a:effectLst>
                  <a:outerShdw blurRad="38100" dist="38100" dir="2700000" algn="tl">
                    <a:srgbClr val="000000"/>
                  </a:outerShdw>
                </a:effectLst>
                <a:cs typeface="Arial" pitchFamily="34" charset="0"/>
              </a:rPr>
            </a:br>
            <a:r>
              <a:rPr lang="en-US" sz="3600" b="1" i="1" dirty="0">
                <a:solidFill>
                  <a:schemeClr val="bg1"/>
                </a:solidFill>
                <a:effectLst>
                  <a:outerShdw blurRad="38100" dist="38100" dir="2700000" algn="tl">
                    <a:srgbClr val="000000"/>
                  </a:outerShdw>
                </a:effectLst>
                <a:cs typeface="Arial" pitchFamily="34" charset="0"/>
              </a:rPr>
              <a:t>Power … To coin Money … </a:t>
            </a:r>
            <a:br>
              <a:rPr lang="en-US" sz="3600" b="1" i="1" dirty="0">
                <a:solidFill>
                  <a:schemeClr val="bg1"/>
                </a:solidFill>
                <a:effectLst>
                  <a:outerShdw blurRad="38100" dist="38100" dir="2700000" algn="tl">
                    <a:srgbClr val="000000"/>
                  </a:outerShdw>
                </a:effectLst>
                <a:cs typeface="Arial" pitchFamily="34" charset="0"/>
              </a:rPr>
            </a:br>
            <a:r>
              <a:rPr lang="en-US" sz="3600" b="1" i="1" dirty="0">
                <a:solidFill>
                  <a:schemeClr val="bg1"/>
                </a:solidFill>
                <a:effectLst>
                  <a:outerShdw blurRad="38100" dist="38100" dir="2700000" algn="tl">
                    <a:srgbClr val="000000"/>
                  </a:outerShdw>
                </a:effectLst>
                <a:cs typeface="Arial" pitchFamily="34" charset="0"/>
              </a:rPr>
              <a:t>and fix the Standard </a:t>
            </a:r>
            <a:br>
              <a:rPr lang="en-US" sz="3600" b="1" i="1" dirty="0">
                <a:solidFill>
                  <a:schemeClr val="bg1"/>
                </a:solidFill>
                <a:effectLst>
                  <a:outerShdw blurRad="38100" dist="38100" dir="2700000" algn="tl">
                    <a:srgbClr val="000000"/>
                  </a:outerShdw>
                </a:effectLst>
                <a:cs typeface="Arial" pitchFamily="34" charset="0"/>
              </a:rPr>
            </a:br>
            <a:r>
              <a:rPr lang="en-US" sz="3600" b="1" i="1" dirty="0">
                <a:solidFill>
                  <a:schemeClr val="bg1"/>
                </a:solidFill>
                <a:effectLst>
                  <a:outerShdw blurRad="38100" dist="38100" dir="2700000" algn="tl">
                    <a:srgbClr val="000000"/>
                  </a:outerShdw>
                </a:effectLst>
                <a:cs typeface="Arial" pitchFamily="34" charset="0"/>
              </a:rPr>
              <a:t>of Weights and Measures” </a:t>
            </a:r>
          </a:p>
        </p:txBody>
      </p:sp>
      <p:sp>
        <p:nvSpPr>
          <p:cNvPr id="3" name="TextBox 2">
            <a:extLst>
              <a:ext uri="{FF2B5EF4-FFF2-40B4-BE49-F238E27FC236}">
                <a16:creationId xmlns:a16="http://schemas.microsoft.com/office/drawing/2014/main" id="{E0670D5A-D9DE-40DD-8A6A-A4BB5F5FC6E1}"/>
              </a:ext>
            </a:extLst>
          </p:cNvPr>
          <p:cNvSpPr txBox="1"/>
          <p:nvPr/>
        </p:nvSpPr>
        <p:spPr bwMode="auto">
          <a:xfrm>
            <a:off x="670214" y="5577843"/>
            <a:ext cx="7803572" cy="584775"/>
          </a:xfrm>
          <a:prstGeom prst="rect">
            <a:avLst/>
          </a:prstGeom>
          <a:noFill/>
          <a:ln w="9525" algn="ctr">
            <a:noFill/>
            <a:miter lim="800000"/>
            <a:headEnd/>
            <a:tailEnd/>
          </a:ln>
          <a:effectLst/>
        </p:spPr>
        <p:txBody>
          <a:bodyPr wrap="square" rtlCol="0">
            <a:spAutoFit/>
          </a:bodyPr>
          <a:lstStyle/>
          <a:p>
            <a:pPr algn="ctr">
              <a:spcBef>
                <a:spcPct val="50000"/>
              </a:spcBef>
            </a:pPr>
            <a:r>
              <a:rPr lang="en-US" sz="3200" b="1" dirty="0">
                <a:solidFill>
                  <a:srgbClr val="FFFF00"/>
                </a:solidFill>
                <a:effectLst>
                  <a:outerShdw blurRad="38100" dist="38100" dir="2700000" algn="tl">
                    <a:srgbClr val="000000">
                      <a:alpha val="43137"/>
                    </a:srgbClr>
                  </a:outerShdw>
                </a:effectLst>
              </a:rPr>
              <a:t>Why?  To avoid the “toothbrush problem”</a:t>
            </a:r>
          </a:p>
        </p:txBody>
      </p:sp>
    </p:spTree>
    <p:extLst>
      <p:ext uri="{BB962C8B-B14F-4D97-AF65-F5344CB8AC3E}">
        <p14:creationId xmlns:p14="http://schemas.microsoft.com/office/powerpoint/2010/main" val="165389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D72699-55DD-194A-B1C4-A2E853B5A28F}"/>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rPr>
              <a:t>The trouble with standards…</a:t>
            </a:r>
          </a:p>
        </p:txBody>
      </p:sp>
      <p:pic>
        <p:nvPicPr>
          <p:cNvPr id="5" name="Picture 4" descr="http://beyondplm.com/wp-content/uploads/2016/01/standards-are-like-toothbrushes-plm-innovation-platform-1.jpg"/>
          <p:cNvPicPr>
            <a:picLocks noChangeAspect="1" noChangeArrowheads="1"/>
          </p:cNvPicPr>
          <p:nvPr/>
        </p:nvPicPr>
        <p:blipFill>
          <a:blip r:embed="rId3" cstate="print"/>
          <a:srcRect/>
          <a:stretch>
            <a:fillRect/>
          </a:stretch>
        </p:blipFill>
        <p:spPr bwMode="auto">
          <a:xfrm>
            <a:off x="914400" y="1142112"/>
            <a:ext cx="7315200" cy="5411875"/>
          </a:xfrm>
          <a:prstGeom prst="rect">
            <a:avLst/>
          </a:prstGeom>
          <a:noFill/>
          <a:effectLst>
            <a:outerShdw blurRad="63500" sx="102000" sy="102000" algn="ctr" rotWithShape="0">
              <a:prstClr val="black">
                <a:alpha val="40000"/>
              </a:prstClr>
            </a:outerShdw>
          </a:effectLst>
        </p:spPr>
      </p:pic>
      <p:sp>
        <p:nvSpPr>
          <p:cNvPr id="6" name="TextBox 5"/>
          <p:cNvSpPr txBox="1"/>
          <p:nvPr/>
        </p:nvSpPr>
        <p:spPr bwMode="auto">
          <a:xfrm>
            <a:off x="6228272" y="6519446"/>
            <a:ext cx="2915728" cy="338554"/>
          </a:xfrm>
          <a:prstGeom prst="rect">
            <a:avLst/>
          </a:prstGeom>
          <a:noFill/>
          <a:ln w="9525" algn="ctr">
            <a:noFill/>
            <a:miter lim="800000"/>
            <a:headEnd/>
            <a:tailEnd/>
          </a:ln>
          <a:effectLst/>
        </p:spPr>
        <p:txBody>
          <a:bodyPr wrap="square" rtlCol="0">
            <a:spAutoFit/>
          </a:bodyPr>
          <a:lstStyle/>
          <a:p>
            <a:pPr algn="r">
              <a:spcBef>
                <a:spcPct val="50000"/>
              </a:spcBef>
            </a:pPr>
            <a:r>
              <a:rPr lang="en-US" sz="1600" dirty="0">
                <a:cs typeface="Arial" pitchFamily="34" charset="0"/>
              </a:rPr>
              <a:t>Image from beyondplm.com</a:t>
            </a:r>
          </a:p>
        </p:txBody>
      </p:sp>
      <p:sp>
        <p:nvSpPr>
          <p:cNvPr id="7" name="TextBox 6"/>
          <p:cNvSpPr txBox="1"/>
          <p:nvPr/>
        </p:nvSpPr>
        <p:spPr bwMode="auto">
          <a:xfrm>
            <a:off x="914400" y="2819400"/>
            <a:ext cx="7315200" cy="1569660"/>
          </a:xfrm>
          <a:prstGeom prst="rect">
            <a:avLst/>
          </a:prstGeom>
          <a:noFill/>
          <a:ln w="9525" algn="ctr">
            <a:noFill/>
            <a:miter lim="800000"/>
            <a:headEnd/>
            <a:tailEnd/>
          </a:ln>
          <a:effectLst/>
        </p:spPr>
        <p:txBody>
          <a:bodyPr wrap="square" rtlCol="0">
            <a:spAutoFit/>
          </a:bodyPr>
          <a:lstStyle/>
          <a:p>
            <a:pPr algn="l">
              <a:spcBef>
                <a:spcPct val="50000"/>
              </a:spcBef>
            </a:pPr>
            <a:r>
              <a:rPr lang="en-US" sz="4800" b="1" i="1" dirty="0">
                <a:solidFill>
                  <a:srgbClr val="FFFF00"/>
                </a:solidFill>
                <a:effectLst>
                  <a:outerShdw blurRad="38100" dist="38100" dir="2700000" algn="tl">
                    <a:srgbClr val="000000"/>
                  </a:outerShdw>
                </a:effectLst>
                <a:cs typeface="Arial" pitchFamily="34" charset="0"/>
              </a:rPr>
              <a:t>Without uniformity, standards are useless</a:t>
            </a:r>
          </a:p>
        </p:txBody>
      </p:sp>
    </p:spTree>
    <p:extLst>
      <p:ext uri="{BB962C8B-B14F-4D97-AF65-F5344CB8AC3E}">
        <p14:creationId xmlns:p14="http://schemas.microsoft.com/office/powerpoint/2010/main" val="109877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4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83AC72B-D0CC-3446-8433-8144716C1D79}"/>
              </a:ext>
            </a:extLst>
          </p:cNvPr>
          <p:cNvSpPr/>
          <p:nvPr/>
        </p:nvSpPr>
        <p:spPr>
          <a:xfrm>
            <a:off x="90768" y="3765597"/>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72519" y="2374066"/>
            <a:ext cx="2471202" cy="983145"/>
          </a:xfrm>
          <a:prstGeom prst="rect">
            <a:avLst/>
          </a:prstGeom>
          <a:noFill/>
        </p:spPr>
        <p:txBody>
          <a:bodyPr wrap="square" rtlCol="0">
            <a:noAutofit/>
          </a:bodyPr>
          <a:lstStyle/>
          <a:p>
            <a:pPr algn="ctr">
              <a:lnSpc>
                <a:spcPts val="2400"/>
              </a:lnSpc>
            </a:pPr>
            <a:r>
              <a:rPr lang="en-US" sz="2400" b="1" dirty="0">
                <a:solidFill>
                  <a:schemeClr val="tx2"/>
                </a:solidFill>
              </a:rPr>
              <a:t>National Bureau of Standards created</a:t>
            </a:r>
          </a:p>
        </p:txBody>
      </p:sp>
      <p:sp>
        <p:nvSpPr>
          <p:cNvPr id="4" name="Oval 3"/>
          <p:cNvSpPr/>
          <p:nvPr/>
        </p:nvSpPr>
        <p:spPr>
          <a:xfrm>
            <a:off x="717312"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19" name="TextBox 18"/>
          <p:cNvSpPr txBox="1"/>
          <p:nvPr/>
        </p:nvSpPr>
        <p:spPr>
          <a:xfrm flipH="1">
            <a:off x="683246" y="3945910"/>
            <a:ext cx="959672" cy="523220"/>
          </a:xfrm>
          <a:prstGeom prst="rect">
            <a:avLst/>
          </a:prstGeom>
          <a:noFill/>
        </p:spPr>
        <p:txBody>
          <a:bodyPr wrap="square" rtlCol="0">
            <a:spAutoFit/>
          </a:bodyPr>
          <a:lstStyle/>
          <a:p>
            <a:pPr algn="ctr"/>
            <a:r>
              <a:rPr lang="en-US" sz="2800" b="1" dirty="0">
                <a:solidFill>
                  <a:srgbClr val="FEFEFE"/>
                </a:solidFill>
              </a:rPr>
              <a:t>1901</a:t>
            </a:r>
          </a:p>
        </p:txBody>
      </p:sp>
      <p:sp>
        <p:nvSpPr>
          <p:cNvPr id="22" name="Oval 21"/>
          <p:cNvSpPr/>
          <p:nvPr/>
        </p:nvSpPr>
        <p:spPr>
          <a:xfrm>
            <a:off x="7638277"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3" name="TextBox 22"/>
          <p:cNvSpPr txBox="1"/>
          <p:nvPr/>
        </p:nvSpPr>
        <p:spPr>
          <a:xfrm flipH="1">
            <a:off x="7604211" y="3945910"/>
            <a:ext cx="959672" cy="523220"/>
          </a:xfrm>
          <a:prstGeom prst="rect">
            <a:avLst/>
          </a:prstGeom>
          <a:noFill/>
        </p:spPr>
        <p:txBody>
          <a:bodyPr wrap="square" rtlCol="0">
            <a:spAutoFit/>
          </a:bodyPr>
          <a:lstStyle/>
          <a:p>
            <a:pPr algn="ctr"/>
            <a:r>
              <a:rPr lang="en-US" sz="2800" b="1" dirty="0">
                <a:solidFill>
                  <a:srgbClr val="FEFEFE"/>
                </a:solidFill>
              </a:rPr>
              <a:t>1959</a:t>
            </a:r>
          </a:p>
        </p:txBody>
      </p:sp>
      <p:sp>
        <p:nvSpPr>
          <p:cNvPr id="25" name="Oval 24"/>
          <p:cNvSpPr/>
          <p:nvPr/>
        </p:nvSpPr>
        <p:spPr>
          <a:xfrm>
            <a:off x="2744144"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6" name="TextBox 25"/>
          <p:cNvSpPr txBox="1"/>
          <p:nvPr/>
        </p:nvSpPr>
        <p:spPr>
          <a:xfrm flipH="1">
            <a:off x="2710078" y="3945910"/>
            <a:ext cx="959672" cy="523220"/>
          </a:xfrm>
          <a:prstGeom prst="rect">
            <a:avLst/>
          </a:prstGeom>
          <a:noFill/>
        </p:spPr>
        <p:txBody>
          <a:bodyPr wrap="square" rtlCol="0">
            <a:spAutoFit/>
          </a:bodyPr>
          <a:lstStyle/>
          <a:p>
            <a:pPr algn="ctr"/>
            <a:r>
              <a:rPr lang="en-US" sz="2800" b="1" dirty="0">
                <a:solidFill>
                  <a:srgbClr val="FEFEFE"/>
                </a:solidFill>
              </a:rPr>
              <a:t>1933</a:t>
            </a:r>
          </a:p>
        </p:txBody>
      </p:sp>
      <p:sp>
        <p:nvSpPr>
          <p:cNvPr id="28" name="Oval 27"/>
          <p:cNvSpPr/>
          <p:nvPr/>
        </p:nvSpPr>
        <p:spPr>
          <a:xfrm>
            <a:off x="5107001"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9" name="TextBox 28"/>
          <p:cNvSpPr txBox="1"/>
          <p:nvPr/>
        </p:nvSpPr>
        <p:spPr>
          <a:xfrm flipH="1">
            <a:off x="5089902" y="3945910"/>
            <a:ext cx="959672" cy="523220"/>
          </a:xfrm>
          <a:prstGeom prst="rect">
            <a:avLst/>
          </a:prstGeom>
          <a:noFill/>
        </p:spPr>
        <p:txBody>
          <a:bodyPr wrap="square" rtlCol="0">
            <a:spAutoFit/>
          </a:bodyPr>
          <a:lstStyle/>
          <a:p>
            <a:pPr algn="ctr"/>
            <a:r>
              <a:rPr lang="en-US" sz="2800" b="1" dirty="0">
                <a:solidFill>
                  <a:srgbClr val="FEFEFE"/>
                </a:solidFill>
              </a:rPr>
              <a:t>1952</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rPr>
              <a:t>A new foot for a new century</a:t>
            </a:r>
          </a:p>
        </p:txBody>
      </p:sp>
      <p:sp>
        <p:nvSpPr>
          <p:cNvPr id="37" name="Isosceles Triangle 36"/>
          <p:cNvSpPr/>
          <p:nvPr/>
        </p:nvSpPr>
        <p:spPr>
          <a:xfrm flipV="1">
            <a:off x="935364" y="3433721"/>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8" name="Rectangle 7">
            <a:extLst>
              <a:ext uri="{FF2B5EF4-FFF2-40B4-BE49-F238E27FC236}">
                <a16:creationId xmlns:a16="http://schemas.microsoft.com/office/drawing/2014/main" id="{F1070CB3-E0FA-9946-9E3E-7615A2159DF3}"/>
              </a:ext>
            </a:extLst>
          </p:cNvPr>
          <p:cNvSpPr/>
          <p:nvPr/>
        </p:nvSpPr>
        <p:spPr>
          <a:xfrm>
            <a:off x="340122" y="3371013"/>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36">
            <a:extLst>
              <a:ext uri="{FF2B5EF4-FFF2-40B4-BE49-F238E27FC236}">
                <a16:creationId xmlns:a16="http://schemas.microsoft.com/office/drawing/2014/main" id="{BB2060F4-41D2-714B-B70F-00898365E010}"/>
              </a:ext>
            </a:extLst>
          </p:cNvPr>
          <p:cNvSpPr/>
          <p:nvPr/>
        </p:nvSpPr>
        <p:spPr>
          <a:xfrm>
            <a:off x="2962196" y="4811501"/>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2366954" y="4988473"/>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080A505C-EBE6-2E40-A297-C8C37FF9CC08}"/>
              </a:ext>
            </a:extLst>
          </p:cNvPr>
          <p:cNvSpPr txBox="1"/>
          <p:nvPr/>
        </p:nvSpPr>
        <p:spPr>
          <a:xfrm>
            <a:off x="1954313" y="5058357"/>
            <a:ext cx="2471202" cy="1393701"/>
          </a:xfrm>
          <a:prstGeom prst="rect">
            <a:avLst/>
          </a:prstGeom>
          <a:noFill/>
        </p:spPr>
        <p:txBody>
          <a:bodyPr wrap="square" rtlCol="0">
            <a:noAutofit/>
          </a:bodyPr>
          <a:lstStyle/>
          <a:p>
            <a:pPr algn="ctr">
              <a:lnSpc>
                <a:spcPts val="2400"/>
              </a:lnSpc>
            </a:pPr>
            <a:r>
              <a:rPr lang="en-US" sz="2400" b="1" dirty="0">
                <a:solidFill>
                  <a:schemeClr val="tx2"/>
                </a:solidFill>
              </a:rPr>
              <a:t>New foot definition adopted by ANSI predecessor</a:t>
            </a:r>
          </a:p>
        </p:txBody>
      </p:sp>
      <p:sp>
        <p:nvSpPr>
          <p:cNvPr id="33" name="TextBox 32">
            <a:extLst>
              <a:ext uri="{FF2B5EF4-FFF2-40B4-BE49-F238E27FC236}">
                <a16:creationId xmlns:a16="http://schemas.microsoft.com/office/drawing/2014/main" id="{0B905E83-7C36-5349-AD24-69122DA59344}"/>
              </a:ext>
            </a:extLst>
          </p:cNvPr>
          <p:cNvSpPr txBox="1"/>
          <p:nvPr/>
        </p:nvSpPr>
        <p:spPr>
          <a:xfrm>
            <a:off x="4297330" y="2084940"/>
            <a:ext cx="2471202" cy="1280509"/>
          </a:xfrm>
          <a:prstGeom prst="rect">
            <a:avLst/>
          </a:prstGeom>
          <a:noFill/>
        </p:spPr>
        <p:txBody>
          <a:bodyPr wrap="square" rtlCol="0">
            <a:noAutofit/>
          </a:bodyPr>
          <a:lstStyle/>
          <a:p>
            <a:pPr algn="ctr">
              <a:lnSpc>
                <a:spcPts val="2400"/>
              </a:lnSpc>
            </a:pPr>
            <a:r>
              <a:rPr lang="en-US" sz="2400" b="1" dirty="0">
                <a:solidFill>
                  <a:schemeClr val="tx2"/>
                </a:solidFill>
              </a:rPr>
              <a:t>New foot definition adopted by NASA predecessor</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5325053" y="3429309"/>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4729811" y="3366601"/>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DF69DE8-1729-4F4B-A3A6-9ED56E738A93}"/>
              </a:ext>
            </a:extLst>
          </p:cNvPr>
          <p:cNvSpPr/>
          <p:nvPr/>
        </p:nvSpPr>
        <p:spPr>
          <a:xfrm>
            <a:off x="6231608" y="3763851"/>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6197542" y="3944164"/>
            <a:ext cx="959672" cy="523220"/>
          </a:xfrm>
          <a:prstGeom prst="rect">
            <a:avLst/>
          </a:prstGeom>
          <a:noFill/>
        </p:spPr>
        <p:txBody>
          <a:bodyPr wrap="square" rtlCol="0">
            <a:spAutoFit/>
          </a:bodyPr>
          <a:lstStyle/>
          <a:p>
            <a:pPr algn="ctr"/>
            <a:r>
              <a:rPr lang="en-US" sz="2800" b="1" dirty="0">
                <a:solidFill>
                  <a:srgbClr val="FEFEFE"/>
                </a:solidFill>
              </a:rPr>
              <a:t>1954</a:t>
            </a:r>
          </a:p>
        </p:txBody>
      </p:sp>
      <p:sp>
        <p:nvSpPr>
          <p:cNvPr id="47" name="Isosceles Triangle 36">
            <a:extLst>
              <a:ext uri="{FF2B5EF4-FFF2-40B4-BE49-F238E27FC236}">
                <a16:creationId xmlns:a16="http://schemas.microsoft.com/office/drawing/2014/main" id="{CA267BB3-00A1-374A-BBDA-A92073E261B3}"/>
              </a:ext>
            </a:extLst>
          </p:cNvPr>
          <p:cNvSpPr/>
          <p:nvPr/>
        </p:nvSpPr>
        <p:spPr>
          <a:xfrm>
            <a:off x="6449660" y="4809755"/>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48" name="Rectangle 47">
            <a:extLst>
              <a:ext uri="{FF2B5EF4-FFF2-40B4-BE49-F238E27FC236}">
                <a16:creationId xmlns:a16="http://schemas.microsoft.com/office/drawing/2014/main" id="{E317EC70-2626-2045-A026-125F43551797}"/>
              </a:ext>
            </a:extLst>
          </p:cNvPr>
          <p:cNvSpPr/>
          <p:nvPr/>
        </p:nvSpPr>
        <p:spPr>
          <a:xfrm flipV="1">
            <a:off x="5854418" y="4986727"/>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4B1BB11-62CC-184B-B106-4FBE10678FEB}"/>
              </a:ext>
            </a:extLst>
          </p:cNvPr>
          <p:cNvSpPr txBox="1"/>
          <p:nvPr/>
        </p:nvSpPr>
        <p:spPr>
          <a:xfrm>
            <a:off x="5631984" y="5065527"/>
            <a:ext cx="2090793" cy="1027159"/>
          </a:xfrm>
          <a:prstGeom prst="rect">
            <a:avLst/>
          </a:prstGeom>
          <a:noFill/>
        </p:spPr>
        <p:txBody>
          <a:bodyPr wrap="square" rtlCol="0">
            <a:noAutofit/>
          </a:bodyPr>
          <a:lstStyle/>
          <a:p>
            <a:pPr algn="ctr">
              <a:lnSpc>
                <a:spcPts val="2400"/>
              </a:lnSpc>
            </a:pPr>
            <a:r>
              <a:rPr lang="en-US" sz="2400" b="1" dirty="0">
                <a:solidFill>
                  <a:schemeClr val="tx2"/>
                </a:solidFill>
              </a:rPr>
              <a:t>International nautical mile</a:t>
            </a:r>
          </a:p>
        </p:txBody>
      </p:sp>
      <p:sp>
        <p:nvSpPr>
          <p:cNvPr id="34" name="TextBox 33">
            <a:extLst>
              <a:ext uri="{FF2B5EF4-FFF2-40B4-BE49-F238E27FC236}">
                <a16:creationId xmlns:a16="http://schemas.microsoft.com/office/drawing/2014/main" id="{303ECF53-166A-9B47-9245-A5B6F7ABEC78}"/>
              </a:ext>
            </a:extLst>
          </p:cNvPr>
          <p:cNvSpPr txBox="1"/>
          <p:nvPr/>
        </p:nvSpPr>
        <p:spPr>
          <a:xfrm>
            <a:off x="6848446" y="2371252"/>
            <a:ext cx="2471202" cy="991383"/>
          </a:xfrm>
          <a:prstGeom prst="rect">
            <a:avLst/>
          </a:prstGeom>
          <a:noFill/>
        </p:spPr>
        <p:txBody>
          <a:bodyPr wrap="square" rtlCol="0">
            <a:noAutofit/>
          </a:bodyPr>
          <a:lstStyle/>
          <a:p>
            <a:pPr algn="ctr">
              <a:lnSpc>
                <a:spcPts val="2400"/>
              </a:lnSpc>
            </a:pPr>
            <a:r>
              <a:rPr lang="en-US" sz="2400" b="1" dirty="0">
                <a:solidFill>
                  <a:schemeClr val="tx2"/>
                </a:solidFill>
              </a:rPr>
              <a:t>Adopted as “new” foot for entire U.S.</a:t>
            </a:r>
          </a:p>
        </p:txBody>
      </p:sp>
      <p:sp>
        <p:nvSpPr>
          <p:cNvPr id="38" name="Isosceles Triangle 36">
            <a:extLst>
              <a:ext uri="{FF2B5EF4-FFF2-40B4-BE49-F238E27FC236}">
                <a16:creationId xmlns:a16="http://schemas.microsoft.com/office/drawing/2014/main" id="{92948424-8096-184B-8133-B832CC40DD4A}"/>
              </a:ext>
            </a:extLst>
          </p:cNvPr>
          <p:cNvSpPr/>
          <p:nvPr/>
        </p:nvSpPr>
        <p:spPr>
          <a:xfrm flipV="1">
            <a:off x="7856329" y="3426495"/>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9" name="Rectangle 38">
            <a:extLst>
              <a:ext uri="{FF2B5EF4-FFF2-40B4-BE49-F238E27FC236}">
                <a16:creationId xmlns:a16="http://schemas.microsoft.com/office/drawing/2014/main" id="{A6C8B434-0733-CF4F-9FE9-20F0EF87865F}"/>
              </a:ext>
            </a:extLst>
          </p:cNvPr>
          <p:cNvSpPr/>
          <p:nvPr/>
        </p:nvSpPr>
        <p:spPr>
          <a:xfrm>
            <a:off x="7261087" y="3363787"/>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EBC10309-8680-CA48-B7A4-D2500D309424}"/>
              </a:ext>
            </a:extLst>
          </p:cNvPr>
          <p:cNvSpPr txBox="1"/>
          <p:nvPr/>
        </p:nvSpPr>
        <p:spPr>
          <a:xfrm>
            <a:off x="5604438" y="5659592"/>
            <a:ext cx="2145883" cy="369332"/>
          </a:xfrm>
          <a:prstGeom prst="rect">
            <a:avLst/>
          </a:prstGeom>
          <a:noFill/>
        </p:spPr>
        <p:txBody>
          <a:bodyPr wrap="square" rtlCol="0">
            <a:spAutoFit/>
          </a:bodyPr>
          <a:lstStyle/>
          <a:p>
            <a:pPr algn="ctr"/>
            <a:r>
              <a:rPr lang="en-US" i="1" dirty="0">
                <a:ln w="0"/>
                <a:solidFill>
                  <a:schemeClr val="accent6">
                    <a:lumMod val="75000"/>
                  </a:schemeClr>
                </a:solidFill>
                <a:effectLst>
                  <a:outerShdw blurRad="38100" dist="19050" dir="2700000" algn="tl" rotWithShape="0">
                    <a:schemeClr val="dk1">
                      <a:alpha val="40000"/>
                    </a:schemeClr>
                  </a:outerShdw>
                </a:effectLst>
              </a:rPr>
              <a:t>1,852 m exact</a:t>
            </a:r>
          </a:p>
        </p:txBody>
      </p:sp>
      <p:sp>
        <p:nvSpPr>
          <p:cNvPr id="40" name="TextBox 39">
            <a:extLst>
              <a:ext uri="{FF2B5EF4-FFF2-40B4-BE49-F238E27FC236}">
                <a16:creationId xmlns:a16="http://schemas.microsoft.com/office/drawing/2014/main" id="{DEBE8BBF-B374-C643-8FDB-14AFE1433D75}"/>
              </a:ext>
            </a:extLst>
          </p:cNvPr>
          <p:cNvSpPr txBox="1"/>
          <p:nvPr/>
        </p:nvSpPr>
        <p:spPr>
          <a:xfrm>
            <a:off x="7845135" y="4744289"/>
            <a:ext cx="1269850" cy="923330"/>
          </a:xfrm>
          <a:prstGeom prst="rect">
            <a:avLst/>
          </a:prstGeom>
          <a:noFill/>
        </p:spPr>
        <p:txBody>
          <a:bodyPr wrap="square" rtlCol="0">
            <a:spAutoFit/>
          </a:bodyPr>
          <a:lstStyle/>
          <a:p>
            <a:r>
              <a:rPr lang="en-US" i="1" dirty="0">
                <a:ln w="0"/>
                <a:solidFill>
                  <a:schemeClr val="accent6">
                    <a:lumMod val="75000"/>
                  </a:schemeClr>
                </a:solidFill>
                <a:effectLst>
                  <a:outerShdw blurRad="38100" dist="19050" dir="2700000" algn="tl" rotWithShape="0">
                    <a:schemeClr val="dk1">
                      <a:alpha val="40000"/>
                    </a:schemeClr>
                  </a:outerShdw>
                </a:effectLst>
              </a:rPr>
              <a:t>With one little exception…</a:t>
            </a:r>
          </a:p>
        </p:txBody>
      </p:sp>
      <p:sp>
        <p:nvSpPr>
          <p:cNvPr id="3" name="TextBox 2"/>
          <p:cNvSpPr txBox="1"/>
          <p:nvPr/>
        </p:nvSpPr>
        <p:spPr bwMode="auto">
          <a:xfrm>
            <a:off x="2" y="1432779"/>
            <a:ext cx="9143999" cy="584775"/>
          </a:xfrm>
          <a:prstGeom prst="rect">
            <a:avLst/>
          </a:prstGeom>
          <a:noFill/>
          <a:ln w="9525" algn="ctr">
            <a:noFill/>
            <a:miter lim="800000"/>
            <a:headEnd/>
            <a:tailEnd/>
          </a:ln>
          <a:effectLst/>
        </p:spPr>
        <p:txBody>
          <a:bodyPr wrap="square" rtlCol="0">
            <a:spAutoFit/>
          </a:bodyPr>
          <a:lstStyle/>
          <a:p>
            <a:pPr algn="ctr">
              <a:spcBef>
                <a:spcPct val="50000"/>
              </a:spcBef>
            </a:pPr>
            <a:r>
              <a:rPr lang="en-US" sz="3200" b="1" dirty="0"/>
              <a:t>1 foot = 0.3048 meter </a:t>
            </a:r>
            <a:r>
              <a:rPr lang="en-US" sz="3200" b="1" i="1" dirty="0"/>
              <a:t>exactly </a:t>
            </a:r>
            <a:r>
              <a:rPr lang="en-US" sz="3200" b="1" dirty="0"/>
              <a:t>(1 yard = 0.9144 m)</a:t>
            </a:r>
          </a:p>
        </p:txBody>
      </p:sp>
    </p:spTree>
    <p:extLst>
      <p:ext uri="{BB962C8B-B14F-4D97-AF65-F5344CB8AC3E}">
        <p14:creationId xmlns:p14="http://schemas.microsoft.com/office/powerpoint/2010/main" val="201938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6"/>
            <a:ext cx="9144000" cy="802365"/>
          </a:xfrm>
          <a:solidFill>
            <a:schemeClr val="accent1"/>
          </a:solidFill>
        </p:spPr>
        <p:txBody>
          <a:bodyPr/>
          <a:lstStyle/>
          <a:p>
            <a:pPr algn="l"/>
            <a:r>
              <a:rPr lang="en-US" sz="4000" b="1" dirty="0">
                <a:solidFill>
                  <a:schemeClr val="bg1"/>
                </a:solidFill>
                <a:latin typeface="Cambria" panose="02040503050406030204" pitchFamily="18" charset="0"/>
                <a:ea typeface="Cambria" panose="02040503050406030204" pitchFamily="18" charset="0"/>
              </a:rPr>
              <a:t>     Kicking the can (Federal Register)</a:t>
            </a:r>
          </a:p>
        </p:txBody>
      </p:sp>
      <p:sp>
        <p:nvSpPr>
          <p:cNvPr id="13" name="Content Placeholder 2">
            <a:extLst>
              <a:ext uri="{FF2B5EF4-FFF2-40B4-BE49-F238E27FC236}">
                <a16:creationId xmlns:a16="http://schemas.microsoft.com/office/drawing/2014/main" id="{77D4F32F-5CEA-0C41-BB04-26E88753A4FF}"/>
              </a:ext>
            </a:extLst>
          </p:cNvPr>
          <p:cNvSpPr>
            <a:spLocks noGrp="1"/>
          </p:cNvSpPr>
          <p:nvPr>
            <p:ph idx="1"/>
          </p:nvPr>
        </p:nvSpPr>
        <p:spPr>
          <a:xfrm>
            <a:off x="190500" y="1463040"/>
            <a:ext cx="8820150" cy="5212080"/>
          </a:xfrm>
        </p:spPr>
        <p:txBody>
          <a:bodyPr>
            <a:noAutofit/>
          </a:bodyPr>
          <a:lstStyle/>
          <a:p>
            <a:pPr marL="0" indent="0">
              <a:spcBef>
                <a:spcPts val="600"/>
              </a:spcBef>
              <a:spcAft>
                <a:spcPts val="600"/>
              </a:spcAft>
              <a:buNone/>
            </a:pPr>
            <a:r>
              <a:rPr lang="en-US" sz="2600" dirty="0">
                <a:latin typeface="Cambria" panose="02040503050406030204" pitchFamily="18" charset="0"/>
                <a:ea typeface="Cambria" panose="02040503050406030204" pitchFamily="18" charset="0"/>
              </a:rPr>
              <a:t>“Any data expressed in feet derived from and published as a result of </a:t>
            </a:r>
            <a:r>
              <a:rPr lang="en-US" sz="2600" b="1" i="1" dirty="0">
                <a:solidFill>
                  <a:srgbClr val="FF0000"/>
                </a:solidFill>
                <a:latin typeface="Cambria" panose="02040503050406030204" pitchFamily="18" charset="0"/>
                <a:ea typeface="Cambria" panose="02040503050406030204" pitchFamily="18" charset="0"/>
              </a:rPr>
              <a:t>geodetic surveys </a:t>
            </a:r>
            <a:r>
              <a:rPr lang="en-US" sz="2600" dirty="0">
                <a:latin typeface="Cambria" panose="02040503050406030204" pitchFamily="18" charset="0"/>
                <a:ea typeface="Cambria" panose="02040503050406030204" pitchFamily="18" charset="0"/>
              </a:rPr>
              <a:t>within the United States will continue to bear the following relationship as defined in 1893:</a:t>
            </a:r>
          </a:p>
          <a:p>
            <a:pPr marL="0" indent="0" algn="ctr">
              <a:spcBef>
                <a:spcPts val="600"/>
              </a:spcBef>
              <a:spcAft>
                <a:spcPts val="600"/>
              </a:spcAft>
              <a:buNone/>
            </a:pPr>
            <a:r>
              <a:rPr lang="en-US" sz="2600" dirty="0">
                <a:latin typeface="Cambria" panose="02040503050406030204" pitchFamily="18" charset="0"/>
                <a:ea typeface="Cambria" panose="02040503050406030204" pitchFamily="18" charset="0"/>
              </a:rPr>
              <a:t>1 foot = 1200/3937 meter</a:t>
            </a:r>
          </a:p>
          <a:p>
            <a:pPr marL="0" indent="0">
              <a:spcBef>
                <a:spcPts val="600"/>
              </a:spcBef>
              <a:spcAft>
                <a:spcPts val="600"/>
              </a:spcAft>
              <a:buNone/>
            </a:pPr>
            <a:r>
              <a:rPr lang="en-US" sz="2600" dirty="0">
                <a:latin typeface="Cambria" panose="02040503050406030204" pitchFamily="18" charset="0"/>
                <a:ea typeface="Cambria" panose="02040503050406030204" pitchFamily="18" charset="0"/>
              </a:rPr>
              <a:t>The foot unit defined by this equation shall be referred to as the </a:t>
            </a:r>
            <a:r>
              <a:rPr lang="en-US" sz="2600" b="1" dirty="0">
                <a:latin typeface="Cambria" panose="02040503050406030204" pitchFamily="18" charset="0"/>
                <a:ea typeface="Cambria" panose="02040503050406030204" pitchFamily="18" charset="0"/>
              </a:rPr>
              <a:t>U.S. Survey Foot </a:t>
            </a:r>
            <a:r>
              <a:rPr lang="en-US" sz="2600" dirty="0">
                <a:latin typeface="Cambria" panose="02040503050406030204" pitchFamily="18" charset="0"/>
                <a:ea typeface="Cambria" panose="02040503050406030204" pitchFamily="18" charset="0"/>
              </a:rPr>
              <a:t>and it shall continue to be used, for the purpose given herein, </a:t>
            </a:r>
            <a:r>
              <a:rPr lang="en-US" sz="2600" b="1" dirty="0">
                <a:solidFill>
                  <a:srgbClr val="FF0000"/>
                </a:solidFill>
                <a:latin typeface="Cambria" panose="02040503050406030204" pitchFamily="18" charset="0"/>
                <a:ea typeface="Cambria" panose="02040503050406030204" pitchFamily="18" charset="0"/>
              </a:rPr>
              <a:t>until such a time as it becomes desirable and expedient to readjust the basic geodetic survey networks in the United States, after which the ratio of a yard, equal to 0.9144 meter, </a:t>
            </a:r>
            <a:r>
              <a:rPr lang="en-US" sz="2600" b="1" i="1" dirty="0">
                <a:solidFill>
                  <a:srgbClr val="FF0000"/>
                </a:solidFill>
                <a:latin typeface="Cambria" panose="02040503050406030204" pitchFamily="18" charset="0"/>
                <a:ea typeface="Cambria" panose="02040503050406030204" pitchFamily="18" charset="0"/>
              </a:rPr>
              <a:t>shall apply</a:t>
            </a:r>
            <a:r>
              <a:rPr lang="en-US" sz="2600" dirty="0">
                <a:latin typeface="Cambria" panose="02040503050406030204" pitchFamily="18" charset="0"/>
                <a:ea typeface="Cambria" panose="02040503050406030204" pitchFamily="18" charset="0"/>
              </a:rPr>
              <a:t>.”</a:t>
            </a:r>
          </a:p>
          <a:p>
            <a:pPr marL="0" indent="0">
              <a:spcBef>
                <a:spcPts val="600"/>
              </a:spcBef>
              <a:spcAft>
                <a:spcPts val="600"/>
              </a:spcAft>
              <a:buNone/>
            </a:pPr>
            <a:r>
              <a:rPr lang="en-US" sz="1400" dirty="0">
                <a:latin typeface="Cambria" panose="02040503050406030204" pitchFamily="18" charset="0"/>
                <a:ea typeface="Cambria" panose="02040503050406030204" pitchFamily="18" charset="0"/>
                <a:hlinkClick r:id="rId3"/>
              </a:rPr>
              <a:t>https://geodesy.noaa.gov/PUBS_LIB/FedRegister/FRdoc59-5442.pdf</a:t>
            </a:r>
            <a:r>
              <a:rPr lang="en-US" sz="1400" dirty="0">
                <a:latin typeface="Cambria" panose="02040503050406030204" pitchFamily="18" charset="0"/>
                <a:ea typeface="Cambria" panose="02040503050406030204" pitchFamily="18" charset="0"/>
              </a:rPr>
              <a:t>  </a:t>
            </a:r>
          </a:p>
          <a:p>
            <a:pPr marL="0" indent="0">
              <a:spcBef>
                <a:spcPts val="1200"/>
              </a:spcBef>
              <a:spcAft>
                <a:spcPts val="600"/>
              </a:spcAft>
              <a:buNone/>
            </a:pPr>
            <a:r>
              <a:rPr lang="en-US" sz="1400" dirty="0">
                <a:latin typeface="Cambria" panose="02040503050406030204" pitchFamily="18" charset="0"/>
                <a:ea typeface="Cambria" panose="02040503050406030204" pitchFamily="18" charset="0"/>
              </a:rPr>
              <a:t>Signed by NBS and C&amp;GS directors, approved by Secretary of Commerce, June 25, 1959</a:t>
            </a:r>
          </a:p>
        </p:txBody>
      </p:sp>
    </p:spTree>
    <p:extLst>
      <p:ext uri="{BB962C8B-B14F-4D97-AF65-F5344CB8AC3E}">
        <p14:creationId xmlns:p14="http://schemas.microsoft.com/office/powerpoint/2010/main" val="64262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83AC72B-D0CC-3446-8433-8144716C1D79}"/>
              </a:ext>
            </a:extLst>
          </p:cNvPr>
          <p:cNvSpPr/>
          <p:nvPr/>
        </p:nvSpPr>
        <p:spPr>
          <a:xfrm>
            <a:off x="58110" y="3137790"/>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72519" y="2035631"/>
            <a:ext cx="2471202" cy="693773"/>
          </a:xfrm>
          <a:prstGeom prst="rect">
            <a:avLst/>
          </a:prstGeom>
          <a:noFill/>
        </p:spPr>
        <p:txBody>
          <a:bodyPr wrap="square" rtlCol="0">
            <a:noAutofit/>
          </a:bodyPr>
          <a:lstStyle/>
          <a:p>
            <a:pPr algn="ctr">
              <a:lnSpc>
                <a:spcPts val="2400"/>
              </a:lnSpc>
            </a:pPr>
            <a:r>
              <a:rPr lang="en-US" sz="2400" b="1" dirty="0">
                <a:solidFill>
                  <a:schemeClr val="tx2"/>
                </a:solidFill>
              </a:rPr>
              <a:t>International vs. U.S. Survey Foot</a:t>
            </a:r>
          </a:p>
        </p:txBody>
      </p:sp>
      <p:sp>
        <p:nvSpPr>
          <p:cNvPr id="4" name="Oval 3"/>
          <p:cNvSpPr/>
          <p:nvPr/>
        </p:nvSpPr>
        <p:spPr>
          <a:xfrm>
            <a:off x="717312"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19" name="TextBox 18"/>
          <p:cNvSpPr txBox="1"/>
          <p:nvPr/>
        </p:nvSpPr>
        <p:spPr>
          <a:xfrm flipH="1">
            <a:off x="683246" y="3318103"/>
            <a:ext cx="959672" cy="523220"/>
          </a:xfrm>
          <a:prstGeom prst="rect">
            <a:avLst/>
          </a:prstGeom>
          <a:noFill/>
        </p:spPr>
        <p:txBody>
          <a:bodyPr wrap="square" rtlCol="0">
            <a:spAutoFit/>
          </a:bodyPr>
          <a:lstStyle/>
          <a:p>
            <a:pPr algn="ctr"/>
            <a:r>
              <a:rPr lang="en-US" sz="2800" b="1" dirty="0">
                <a:solidFill>
                  <a:srgbClr val="FEFEFE"/>
                </a:solidFill>
              </a:rPr>
              <a:t>1975</a:t>
            </a:r>
          </a:p>
        </p:txBody>
      </p:sp>
      <p:sp>
        <p:nvSpPr>
          <p:cNvPr id="22" name="Oval 21"/>
          <p:cNvSpPr/>
          <p:nvPr/>
        </p:nvSpPr>
        <p:spPr>
          <a:xfrm>
            <a:off x="7638277"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3" name="TextBox 22"/>
          <p:cNvSpPr txBox="1"/>
          <p:nvPr/>
        </p:nvSpPr>
        <p:spPr>
          <a:xfrm flipH="1">
            <a:off x="7604211" y="3318103"/>
            <a:ext cx="959672" cy="523220"/>
          </a:xfrm>
          <a:prstGeom prst="rect">
            <a:avLst/>
          </a:prstGeom>
          <a:noFill/>
        </p:spPr>
        <p:txBody>
          <a:bodyPr wrap="square" rtlCol="0">
            <a:spAutoFit/>
          </a:bodyPr>
          <a:lstStyle/>
          <a:p>
            <a:pPr algn="ctr"/>
            <a:r>
              <a:rPr lang="en-US" sz="2800" b="1" dirty="0">
                <a:solidFill>
                  <a:srgbClr val="FEFEFE"/>
                </a:solidFill>
              </a:rPr>
              <a:t>1990</a:t>
            </a:r>
          </a:p>
        </p:txBody>
      </p:sp>
      <p:sp>
        <p:nvSpPr>
          <p:cNvPr id="25" name="Oval 24"/>
          <p:cNvSpPr/>
          <p:nvPr/>
        </p:nvSpPr>
        <p:spPr>
          <a:xfrm>
            <a:off x="2014796"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6" name="TextBox 25"/>
          <p:cNvSpPr txBox="1"/>
          <p:nvPr/>
        </p:nvSpPr>
        <p:spPr>
          <a:xfrm flipH="1">
            <a:off x="1980730" y="3318103"/>
            <a:ext cx="959672" cy="523220"/>
          </a:xfrm>
          <a:prstGeom prst="rect">
            <a:avLst/>
          </a:prstGeom>
          <a:noFill/>
        </p:spPr>
        <p:txBody>
          <a:bodyPr wrap="square" rtlCol="0">
            <a:spAutoFit/>
          </a:bodyPr>
          <a:lstStyle/>
          <a:p>
            <a:pPr algn="ctr"/>
            <a:r>
              <a:rPr lang="en-US" sz="2800" b="1" dirty="0">
                <a:solidFill>
                  <a:srgbClr val="FEFEFE"/>
                </a:solidFill>
              </a:rPr>
              <a:t>1977</a:t>
            </a:r>
          </a:p>
        </p:txBody>
      </p:sp>
      <p:sp>
        <p:nvSpPr>
          <p:cNvPr id="28" name="Oval 27"/>
          <p:cNvSpPr/>
          <p:nvPr/>
        </p:nvSpPr>
        <p:spPr>
          <a:xfrm>
            <a:off x="5422687"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9" name="TextBox 28"/>
          <p:cNvSpPr txBox="1"/>
          <p:nvPr/>
        </p:nvSpPr>
        <p:spPr>
          <a:xfrm flipH="1">
            <a:off x="5371369" y="3319272"/>
            <a:ext cx="959672" cy="523220"/>
          </a:xfrm>
          <a:prstGeom prst="rect">
            <a:avLst/>
          </a:prstGeom>
          <a:noFill/>
        </p:spPr>
        <p:txBody>
          <a:bodyPr wrap="square" rtlCol="0">
            <a:spAutoFit/>
          </a:bodyPr>
          <a:lstStyle/>
          <a:p>
            <a:pPr algn="ctr"/>
            <a:r>
              <a:rPr lang="en-US" sz="2800" b="1" dirty="0">
                <a:solidFill>
                  <a:srgbClr val="FEFEFE"/>
                </a:solidFill>
              </a:rPr>
              <a:t>1988</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rPr>
              <a:t>More Federal Register Notices</a:t>
            </a:r>
          </a:p>
        </p:txBody>
      </p:sp>
      <p:sp>
        <p:nvSpPr>
          <p:cNvPr id="37" name="Isosceles Triangle 36"/>
          <p:cNvSpPr/>
          <p:nvPr/>
        </p:nvSpPr>
        <p:spPr>
          <a:xfrm flipV="1">
            <a:off x="935364" y="280591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8" name="Rectangle 7">
            <a:extLst>
              <a:ext uri="{FF2B5EF4-FFF2-40B4-BE49-F238E27FC236}">
                <a16:creationId xmlns:a16="http://schemas.microsoft.com/office/drawing/2014/main" id="{F1070CB3-E0FA-9946-9E3E-7615A2159DF3}"/>
              </a:ext>
            </a:extLst>
          </p:cNvPr>
          <p:cNvSpPr/>
          <p:nvPr/>
        </p:nvSpPr>
        <p:spPr>
          <a:xfrm>
            <a:off x="340122" y="274320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36">
            <a:extLst>
              <a:ext uri="{FF2B5EF4-FFF2-40B4-BE49-F238E27FC236}">
                <a16:creationId xmlns:a16="http://schemas.microsoft.com/office/drawing/2014/main" id="{BB2060F4-41D2-714B-B70F-00898365E010}"/>
              </a:ext>
            </a:extLst>
          </p:cNvPr>
          <p:cNvSpPr/>
          <p:nvPr/>
        </p:nvSpPr>
        <p:spPr>
          <a:xfrm>
            <a:off x="2232848" y="418369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1637606" y="436066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080A505C-EBE6-2E40-A297-C8C37FF9CC08}"/>
              </a:ext>
            </a:extLst>
          </p:cNvPr>
          <p:cNvSpPr txBox="1"/>
          <p:nvPr/>
        </p:nvSpPr>
        <p:spPr>
          <a:xfrm>
            <a:off x="1318885" y="4430550"/>
            <a:ext cx="2305364" cy="1393701"/>
          </a:xfrm>
          <a:prstGeom prst="rect">
            <a:avLst/>
          </a:prstGeom>
          <a:noFill/>
        </p:spPr>
        <p:txBody>
          <a:bodyPr wrap="square" rtlCol="0">
            <a:noAutofit/>
          </a:bodyPr>
          <a:lstStyle/>
          <a:p>
            <a:pPr algn="ctr">
              <a:lnSpc>
                <a:spcPts val="2400"/>
              </a:lnSpc>
            </a:pPr>
            <a:r>
              <a:rPr lang="en-US" sz="2400" b="1" dirty="0">
                <a:solidFill>
                  <a:schemeClr val="tx2"/>
                </a:solidFill>
              </a:rPr>
              <a:t>NGS goes entirely metric (for NAD 83)</a:t>
            </a:r>
          </a:p>
        </p:txBody>
      </p:sp>
      <p:sp>
        <p:nvSpPr>
          <p:cNvPr id="33" name="TextBox 32">
            <a:extLst>
              <a:ext uri="{FF2B5EF4-FFF2-40B4-BE49-F238E27FC236}">
                <a16:creationId xmlns:a16="http://schemas.microsoft.com/office/drawing/2014/main" id="{0B905E83-7C36-5349-AD24-69122DA59344}"/>
              </a:ext>
            </a:extLst>
          </p:cNvPr>
          <p:cNvSpPr txBox="1"/>
          <p:nvPr/>
        </p:nvSpPr>
        <p:spPr>
          <a:xfrm>
            <a:off x="4613016" y="1736341"/>
            <a:ext cx="2471202" cy="1001301"/>
          </a:xfrm>
          <a:prstGeom prst="rect">
            <a:avLst/>
          </a:prstGeom>
          <a:noFill/>
        </p:spPr>
        <p:txBody>
          <a:bodyPr wrap="square" rtlCol="0">
            <a:noAutofit/>
          </a:bodyPr>
          <a:lstStyle/>
          <a:p>
            <a:pPr algn="ctr">
              <a:lnSpc>
                <a:spcPts val="2400"/>
              </a:lnSpc>
            </a:pPr>
            <a:r>
              <a:rPr lang="en-US" sz="2400" b="1" dirty="0">
                <a:solidFill>
                  <a:schemeClr val="tx2"/>
                </a:solidFill>
              </a:rPr>
              <a:t>Proposed permanent use of U.S. Survey Foot</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5640739" y="2801502"/>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5045497" y="2738794"/>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DF69DE8-1729-4F4B-A3A6-9ED56E738A93}"/>
              </a:ext>
            </a:extLst>
          </p:cNvPr>
          <p:cNvSpPr/>
          <p:nvPr/>
        </p:nvSpPr>
        <p:spPr>
          <a:xfrm>
            <a:off x="6547296" y="3136044"/>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6513230" y="3316357"/>
            <a:ext cx="959672" cy="523220"/>
          </a:xfrm>
          <a:prstGeom prst="rect">
            <a:avLst/>
          </a:prstGeom>
          <a:noFill/>
        </p:spPr>
        <p:txBody>
          <a:bodyPr wrap="square" rtlCol="0">
            <a:spAutoFit/>
          </a:bodyPr>
          <a:lstStyle/>
          <a:p>
            <a:pPr algn="ctr"/>
            <a:r>
              <a:rPr lang="en-US" sz="2800" b="1" dirty="0">
                <a:solidFill>
                  <a:srgbClr val="FEFEFE"/>
                </a:solidFill>
              </a:rPr>
              <a:t>1989</a:t>
            </a:r>
          </a:p>
        </p:txBody>
      </p:sp>
      <p:sp>
        <p:nvSpPr>
          <p:cNvPr id="47" name="Isosceles Triangle 36">
            <a:extLst>
              <a:ext uri="{FF2B5EF4-FFF2-40B4-BE49-F238E27FC236}">
                <a16:creationId xmlns:a16="http://schemas.microsoft.com/office/drawing/2014/main" id="{CA267BB3-00A1-374A-BBDA-A92073E261B3}"/>
              </a:ext>
            </a:extLst>
          </p:cNvPr>
          <p:cNvSpPr/>
          <p:nvPr/>
        </p:nvSpPr>
        <p:spPr>
          <a:xfrm>
            <a:off x="6765348" y="418194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48" name="Rectangle 47">
            <a:extLst>
              <a:ext uri="{FF2B5EF4-FFF2-40B4-BE49-F238E27FC236}">
                <a16:creationId xmlns:a16="http://schemas.microsoft.com/office/drawing/2014/main" id="{E317EC70-2626-2045-A026-125F43551797}"/>
              </a:ext>
            </a:extLst>
          </p:cNvPr>
          <p:cNvSpPr/>
          <p:nvPr/>
        </p:nvSpPr>
        <p:spPr>
          <a:xfrm flipV="1">
            <a:off x="6170106" y="435892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4B1BB11-62CC-184B-B106-4FBE10678FEB}"/>
              </a:ext>
            </a:extLst>
          </p:cNvPr>
          <p:cNvSpPr txBox="1"/>
          <p:nvPr/>
        </p:nvSpPr>
        <p:spPr>
          <a:xfrm>
            <a:off x="5947672" y="4437720"/>
            <a:ext cx="2090793" cy="1027159"/>
          </a:xfrm>
          <a:prstGeom prst="rect">
            <a:avLst/>
          </a:prstGeom>
          <a:noFill/>
        </p:spPr>
        <p:txBody>
          <a:bodyPr wrap="square" rtlCol="0">
            <a:noAutofit/>
          </a:bodyPr>
          <a:lstStyle/>
          <a:p>
            <a:pPr algn="ctr">
              <a:lnSpc>
                <a:spcPts val="2400"/>
              </a:lnSpc>
            </a:pPr>
            <a:r>
              <a:rPr lang="en-US" sz="2400" b="1" dirty="0">
                <a:solidFill>
                  <a:schemeClr val="tx2"/>
                </a:solidFill>
              </a:rPr>
              <a:t>NAD 83 announced</a:t>
            </a:r>
          </a:p>
        </p:txBody>
      </p:sp>
      <p:sp>
        <p:nvSpPr>
          <p:cNvPr id="34" name="TextBox 33">
            <a:extLst>
              <a:ext uri="{FF2B5EF4-FFF2-40B4-BE49-F238E27FC236}">
                <a16:creationId xmlns:a16="http://schemas.microsoft.com/office/drawing/2014/main" id="{303ECF53-166A-9B47-9245-A5B6F7ABEC78}"/>
              </a:ext>
            </a:extLst>
          </p:cNvPr>
          <p:cNvSpPr txBox="1"/>
          <p:nvPr/>
        </p:nvSpPr>
        <p:spPr>
          <a:xfrm>
            <a:off x="7010402" y="1743445"/>
            <a:ext cx="2076355" cy="991383"/>
          </a:xfrm>
          <a:prstGeom prst="rect">
            <a:avLst/>
          </a:prstGeom>
          <a:noFill/>
        </p:spPr>
        <p:txBody>
          <a:bodyPr wrap="square" rtlCol="0">
            <a:noAutofit/>
          </a:bodyPr>
          <a:lstStyle/>
          <a:p>
            <a:pPr algn="ctr">
              <a:lnSpc>
                <a:spcPts val="2400"/>
              </a:lnSpc>
            </a:pPr>
            <a:r>
              <a:rPr lang="en-US" sz="2400" b="1" dirty="0">
                <a:solidFill>
                  <a:schemeClr val="tx2"/>
                </a:solidFill>
              </a:rPr>
              <a:t>Restatement that metric used for U.S.</a:t>
            </a:r>
          </a:p>
        </p:txBody>
      </p:sp>
      <p:sp>
        <p:nvSpPr>
          <p:cNvPr id="38" name="Isosceles Triangle 36">
            <a:extLst>
              <a:ext uri="{FF2B5EF4-FFF2-40B4-BE49-F238E27FC236}">
                <a16:creationId xmlns:a16="http://schemas.microsoft.com/office/drawing/2014/main" id="{92948424-8096-184B-8133-B832CC40DD4A}"/>
              </a:ext>
            </a:extLst>
          </p:cNvPr>
          <p:cNvSpPr/>
          <p:nvPr/>
        </p:nvSpPr>
        <p:spPr>
          <a:xfrm flipV="1">
            <a:off x="7856329" y="279868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9" name="Rectangle 38">
            <a:extLst>
              <a:ext uri="{FF2B5EF4-FFF2-40B4-BE49-F238E27FC236}">
                <a16:creationId xmlns:a16="http://schemas.microsoft.com/office/drawing/2014/main" id="{A6C8B434-0733-CF4F-9FE9-20F0EF87865F}"/>
              </a:ext>
            </a:extLst>
          </p:cNvPr>
          <p:cNvSpPr/>
          <p:nvPr/>
        </p:nvSpPr>
        <p:spPr>
          <a:xfrm>
            <a:off x="7261087" y="273598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01A6BFD0-CBA3-1D42-81D8-776A38E2F912}"/>
              </a:ext>
            </a:extLst>
          </p:cNvPr>
          <p:cNvSpPr txBox="1"/>
          <p:nvPr/>
        </p:nvSpPr>
        <p:spPr>
          <a:xfrm>
            <a:off x="2610480" y="1661331"/>
            <a:ext cx="1865348" cy="1200329"/>
          </a:xfrm>
          <a:prstGeom prst="rect">
            <a:avLst/>
          </a:prstGeom>
          <a:noFill/>
        </p:spPr>
        <p:txBody>
          <a:bodyPr wrap="square" rtlCol="0">
            <a:spAutoFit/>
          </a:bodyPr>
          <a:lstStyle/>
          <a:p>
            <a:pPr algn="r"/>
            <a:r>
              <a:rPr lang="en-US" i="1" dirty="0">
                <a:ln w="0"/>
                <a:solidFill>
                  <a:schemeClr val="accent6">
                    <a:lumMod val="75000"/>
                  </a:schemeClr>
                </a:solidFill>
                <a:effectLst>
                  <a:outerShdw blurRad="38100" dist="19050" dir="2700000" algn="tl" rotWithShape="0">
                    <a:schemeClr val="dk1">
                      <a:alpha val="40000"/>
                    </a:schemeClr>
                  </a:outerShdw>
                </a:effectLst>
              </a:rPr>
              <a:t>Surveying and mapping only (pending analysis,  never resolved)</a:t>
            </a:r>
          </a:p>
        </p:txBody>
      </p:sp>
      <p:sp>
        <p:nvSpPr>
          <p:cNvPr id="43" name="Isosceles Triangle 36">
            <a:extLst>
              <a:ext uri="{FF2B5EF4-FFF2-40B4-BE49-F238E27FC236}">
                <a16:creationId xmlns:a16="http://schemas.microsoft.com/office/drawing/2014/main" id="{8FB8B43B-CB57-2449-86C0-9151886FD83A}"/>
              </a:ext>
            </a:extLst>
          </p:cNvPr>
          <p:cNvSpPr/>
          <p:nvPr/>
        </p:nvSpPr>
        <p:spPr>
          <a:xfrm rot="16200000" flipV="1">
            <a:off x="4407972" y="2216809"/>
            <a:ext cx="239486" cy="94838"/>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42" name="TextBox 41">
            <a:extLst>
              <a:ext uri="{FF2B5EF4-FFF2-40B4-BE49-F238E27FC236}">
                <a16:creationId xmlns:a16="http://schemas.microsoft.com/office/drawing/2014/main" id="{01A6BFD0-CBA3-1D42-81D8-776A38E2F912}"/>
              </a:ext>
            </a:extLst>
          </p:cNvPr>
          <p:cNvSpPr txBox="1"/>
          <p:nvPr/>
        </p:nvSpPr>
        <p:spPr>
          <a:xfrm>
            <a:off x="144593" y="5474793"/>
            <a:ext cx="3721352"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a:ln w="0"/>
                <a:solidFill>
                  <a:schemeClr val="accent6">
                    <a:lumMod val="75000"/>
                  </a:schemeClr>
                </a:solidFill>
                <a:effectLst>
                  <a:outerShdw blurRad="38100" dist="19050" dir="2700000" algn="tl" rotWithShape="0">
                    <a:schemeClr val="dk1">
                      <a:alpha val="40000"/>
                    </a:schemeClr>
                  </a:outerShdw>
                </a:effectLst>
              </a:rPr>
              <a:t>International foot used for “engineering”</a:t>
            </a:r>
          </a:p>
          <a:p>
            <a:pPr marL="285750" indent="-285750">
              <a:buFont typeface="Arial" panose="020B0604020202020204" pitchFamily="34" charset="0"/>
              <a:buChar char="•"/>
            </a:pPr>
            <a:r>
              <a:rPr lang="en-US" i="1" dirty="0">
                <a:ln w="0"/>
                <a:solidFill>
                  <a:schemeClr val="accent6">
                    <a:lumMod val="75000"/>
                  </a:schemeClr>
                </a:solidFill>
                <a:effectLst>
                  <a:outerShdw blurRad="38100" dist="19050" dir="2700000" algn="tl" rotWithShape="0">
                    <a:schemeClr val="dk1">
                      <a:alpha val="40000"/>
                    </a:schemeClr>
                  </a:outerShdw>
                </a:effectLst>
              </a:rPr>
              <a:t>U.S. survey foot used for “mapping and land measurement”</a:t>
            </a:r>
          </a:p>
        </p:txBody>
      </p:sp>
      <p:grpSp>
        <p:nvGrpSpPr>
          <p:cNvPr id="9" name="Group 8"/>
          <p:cNvGrpSpPr/>
          <p:nvPr/>
        </p:nvGrpSpPr>
        <p:grpSpPr>
          <a:xfrm>
            <a:off x="1038135" y="4114807"/>
            <a:ext cx="239486" cy="1302653"/>
            <a:chOff x="1038135" y="4114805"/>
            <a:chExt cx="239486" cy="1302653"/>
          </a:xfrm>
        </p:grpSpPr>
        <p:cxnSp>
          <p:nvCxnSpPr>
            <p:cNvPr id="7" name="Straight Connector 6"/>
            <p:cNvCxnSpPr/>
            <p:nvPr/>
          </p:nvCxnSpPr>
          <p:spPr>
            <a:xfrm>
              <a:off x="1157878" y="4162224"/>
              <a:ext cx="0" cy="1255234"/>
            </a:xfrm>
            <a:prstGeom prst="line">
              <a:avLst/>
            </a:prstGeom>
            <a:ln w="2540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46" name="Isosceles Triangle 36">
              <a:extLst>
                <a:ext uri="{FF2B5EF4-FFF2-40B4-BE49-F238E27FC236}">
                  <a16:creationId xmlns:a16="http://schemas.microsoft.com/office/drawing/2014/main" id="{8FB8B43B-CB57-2449-86C0-9151886FD83A}"/>
                </a:ext>
              </a:extLst>
            </p:cNvPr>
            <p:cNvSpPr/>
            <p:nvPr/>
          </p:nvSpPr>
          <p:spPr>
            <a:xfrm rot="10800000" flipV="1">
              <a:off x="1038135" y="4114805"/>
              <a:ext cx="239486" cy="94838"/>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grpSp>
      <p:sp>
        <p:nvSpPr>
          <p:cNvPr id="41" name="Rectangle 40">
            <a:extLst>
              <a:ext uri="{FF2B5EF4-FFF2-40B4-BE49-F238E27FC236}">
                <a16:creationId xmlns:a16="http://schemas.microsoft.com/office/drawing/2014/main" id="{6273ED0D-190A-490A-9C98-845DFBD5F9BC}"/>
              </a:ext>
            </a:extLst>
          </p:cNvPr>
          <p:cNvSpPr/>
          <p:nvPr/>
        </p:nvSpPr>
        <p:spPr>
          <a:xfrm>
            <a:off x="58110" y="5464877"/>
            <a:ext cx="3807835" cy="12552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895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030E9A-0344-465A-B9B3-8312B9684F0F}"/>
              </a:ext>
            </a:extLst>
          </p:cNvPr>
          <p:cNvPicPr>
            <a:picLocks noGrp="1" noChangeAspect="1"/>
          </p:cNvPicPr>
          <p:nvPr>
            <p:ph idx="1"/>
          </p:nvPr>
        </p:nvPicPr>
        <p:blipFill rotWithShape="1">
          <a:blip r:embed="rId3"/>
          <a:srcRect t="-86" b="24079"/>
          <a:stretch/>
        </p:blipFill>
        <p:spPr>
          <a:xfrm>
            <a:off x="1110835" y="2"/>
            <a:ext cx="6942657" cy="6807201"/>
          </a:xfrm>
          <a:effectLst/>
        </p:spPr>
      </p:pic>
    </p:spTree>
    <p:extLst>
      <p:ext uri="{BB962C8B-B14F-4D97-AF65-F5344CB8AC3E}">
        <p14:creationId xmlns:p14="http://schemas.microsoft.com/office/powerpoint/2010/main" val="407118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FEFFD0-D163-C440-9E2B-F721AA1592FE}"/>
              </a:ext>
            </a:extLst>
          </p:cNvPr>
          <p:cNvSpPr txBox="1">
            <a:spLocks/>
          </p:cNvSpPr>
          <p:nvPr/>
        </p:nvSpPr>
        <p:spPr bwMode="auto">
          <a:xfrm>
            <a:off x="0" y="477796"/>
            <a:ext cx="9144000" cy="802365"/>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rPr>
              <a:t> Out of order, </a:t>
            </a:r>
            <a:r>
              <a:rPr lang="en-US" sz="4000" b="1" i="1" dirty="0">
                <a:solidFill>
                  <a:schemeClr val="bg1"/>
                </a:solidFill>
              </a:rPr>
              <a:t>chaos</a:t>
            </a:r>
          </a:p>
        </p:txBody>
      </p:sp>
      <p:sp>
        <p:nvSpPr>
          <p:cNvPr id="3" name="Content Placeholder 2">
            <a:extLst>
              <a:ext uri="{FF2B5EF4-FFF2-40B4-BE49-F238E27FC236}">
                <a16:creationId xmlns:a16="http://schemas.microsoft.com/office/drawing/2014/main" id="{9B5ABA35-E277-4564-85E2-7209120F26D4}"/>
              </a:ext>
            </a:extLst>
          </p:cNvPr>
          <p:cNvSpPr>
            <a:spLocks noGrp="1"/>
          </p:cNvSpPr>
          <p:nvPr>
            <p:ph idx="1"/>
          </p:nvPr>
        </p:nvSpPr>
        <p:spPr>
          <a:xfrm>
            <a:off x="209550" y="1463040"/>
            <a:ext cx="5799776" cy="5261278"/>
          </a:xfrm>
        </p:spPr>
        <p:txBody>
          <a:bodyPr>
            <a:normAutofit/>
          </a:bodyPr>
          <a:lstStyle/>
          <a:p>
            <a:pPr marL="0" indent="0">
              <a:buNone/>
            </a:pPr>
            <a:r>
              <a:rPr lang="en-US" sz="2300" b="1" dirty="0">
                <a:solidFill>
                  <a:schemeClr val="tx2">
                    <a:lumMod val="75000"/>
                  </a:schemeClr>
                </a:solidFill>
                <a:latin typeface="Cambria" panose="02040503050406030204" pitchFamily="18" charset="0"/>
                <a:ea typeface="Cambria" panose="02040503050406030204" pitchFamily="18" charset="0"/>
              </a:rPr>
              <a:t>A foot still in limbo</a:t>
            </a:r>
          </a:p>
          <a:p>
            <a:pPr marL="0" indent="0">
              <a:buNone/>
            </a:pPr>
            <a:r>
              <a:rPr lang="en-US" sz="2300" b="1" dirty="0" smtClean="0">
                <a:solidFill>
                  <a:schemeClr val="tx2">
                    <a:lumMod val="75000"/>
                  </a:schemeClr>
                </a:solidFill>
                <a:latin typeface="Cambria" panose="02040503050406030204" pitchFamily="18" charset="0"/>
                <a:ea typeface="Cambria" panose="02040503050406030204" pitchFamily="18" charset="0"/>
              </a:rPr>
              <a:t>2008</a:t>
            </a:r>
            <a:r>
              <a:rPr lang="en-US" sz="2300" dirty="0" smtClean="0">
                <a:solidFill>
                  <a:schemeClr val="tx2">
                    <a:lumMod val="75000"/>
                  </a:schemeClr>
                </a:solidFill>
                <a:latin typeface="Cambria" panose="02040503050406030204" pitchFamily="18" charset="0"/>
                <a:ea typeface="Cambria" panose="02040503050406030204" pitchFamily="18" charset="0"/>
              </a:rPr>
              <a:t> - </a:t>
            </a:r>
            <a:r>
              <a:rPr lang="en-US" sz="2300" dirty="0">
                <a:solidFill>
                  <a:schemeClr val="tx2">
                    <a:lumMod val="75000"/>
                  </a:schemeClr>
                </a:solidFill>
                <a:latin typeface="Cambria" panose="02040503050406030204" pitchFamily="18" charset="0"/>
                <a:ea typeface="Cambria" panose="02040503050406030204" pitchFamily="18" charset="0"/>
              </a:rPr>
              <a:t>NIST “Guide to the </a:t>
            </a:r>
            <a:r>
              <a:rPr lang="en-US" sz="2300" dirty="0" smtClean="0">
                <a:solidFill>
                  <a:schemeClr val="tx2">
                    <a:lumMod val="75000"/>
                  </a:schemeClr>
                </a:solidFill>
                <a:latin typeface="Cambria" panose="02040503050406030204" pitchFamily="18" charset="0"/>
                <a:ea typeface="Cambria" panose="02040503050406030204" pitchFamily="18" charset="0"/>
              </a:rPr>
              <a:t/>
            </a:r>
            <a:br>
              <a:rPr lang="en-US" sz="2300" dirty="0" smtClean="0">
                <a:solidFill>
                  <a:schemeClr val="tx2">
                    <a:lumMod val="75000"/>
                  </a:schemeClr>
                </a:solidFill>
                <a:latin typeface="Cambria" panose="02040503050406030204" pitchFamily="18" charset="0"/>
                <a:ea typeface="Cambria" panose="02040503050406030204" pitchFamily="18" charset="0"/>
              </a:rPr>
            </a:br>
            <a:r>
              <a:rPr lang="en-US" sz="2300" dirty="0" smtClean="0">
                <a:solidFill>
                  <a:schemeClr val="tx2">
                    <a:lumMod val="75000"/>
                  </a:schemeClr>
                </a:solidFill>
                <a:latin typeface="Cambria" panose="02040503050406030204" pitchFamily="18" charset="0"/>
                <a:ea typeface="Cambria" panose="02040503050406030204" pitchFamily="18" charset="0"/>
              </a:rPr>
              <a:t>	  Use </a:t>
            </a:r>
            <a:r>
              <a:rPr lang="en-US" sz="2300" dirty="0">
                <a:solidFill>
                  <a:schemeClr val="tx2">
                    <a:lumMod val="75000"/>
                  </a:schemeClr>
                </a:solidFill>
                <a:latin typeface="Cambria" panose="02040503050406030204" pitchFamily="18" charset="0"/>
                <a:ea typeface="Cambria" panose="02040503050406030204" pitchFamily="18" charset="0"/>
              </a:rPr>
              <a:t>of the SI”</a:t>
            </a:r>
          </a:p>
          <a:p>
            <a:r>
              <a:rPr lang="en-US" sz="2300" dirty="0">
                <a:solidFill>
                  <a:schemeClr val="tx2">
                    <a:lumMod val="75000"/>
                  </a:schemeClr>
                </a:solidFill>
                <a:latin typeface="Cambria" panose="02040503050406030204" pitchFamily="18" charset="0"/>
                <a:ea typeface="Cambria" panose="02040503050406030204" pitchFamily="18" charset="0"/>
              </a:rPr>
              <a:t>U.S. survey foot </a:t>
            </a:r>
            <a:r>
              <a:rPr lang="en-US" sz="2300" i="1" dirty="0">
                <a:solidFill>
                  <a:schemeClr val="tx2">
                    <a:lumMod val="75000"/>
                  </a:schemeClr>
                </a:solidFill>
                <a:latin typeface="Cambria" panose="02040503050406030204" pitchFamily="18" charset="0"/>
                <a:ea typeface="Cambria" panose="02040503050406030204" pitchFamily="18" charset="0"/>
              </a:rPr>
              <a:t>still used </a:t>
            </a:r>
          </a:p>
          <a:p>
            <a:pPr lvl="1"/>
            <a:r>
              <a:rPr lang="en-US" sz="2300" dirty="0">
                <a:solidFill>
                  <a:schemeClr val="tx2">
                    <a:lumMod val="75000"/>
                  </a:schemeClr>
                </a:solidFill>
                <a:latin typeface="Cambria" panose="02040503050406030204" pitchFamily="18" charset="0"/>
                <a:ea typeface="Cambria" panose="02040503050406030204" pitchFamily="18" charset="0"/>
              </a:rPr>
              <a:t>but never </a:t>
            </a:r>
            <a:r>
              <a:rPr lang="en-US" sz="2300" b="1" dirty="0">
                <a:solidFill>
                  <a:schemeClr val="tx2">
                    <a:lumMod val="75000"/>
                  </a:schemeClr>
                </a:solidFill>
                <a:latin typeface="Cambria" panose="02040503050406030204" pitchFamily="18" charset="0"/>
                <a:ea typeface="Cambria" panose="02040503050406030204" pitchFamily="18" charset="0"/>
              </a:rPr>
              <a:t>officially</a:t>
            </a:r>
            <a:r>
              <a:rPr lang="en-US" sz="2300" dirty="0">
                <a:solidFill>
                  <a:schemeClr val="tx2">
                    <a:lumMod val="75000"/>
                  </a:schemeClr>
                </a:solidFill>
                <a:latin typeface="Cambria" panose="02040503050406030204" pitchFamily="18" charset="0"/>
                <a:ea typeface="Cambria" panose="02040503050406030204" pitchFamily="18" charset="0"/>
              </a:rPr>
              <a:t> permanently adopted</a:t>
            </a:r>
          </a:p>
          <a:p>
            <a:r>
              <a:rPr lang="en-US" sz="2300" dirty="0">
                <a:solidFill>
                  <a:schemeClr val="tx2">
                    <a:lumMod val="75000"/>
                  </a:schemeClr>
                </a:solidFill>
                <a:latin typeface="Cambria" panose="02040503050406030204" pitchFamily="18" charset="0"/>
                <a:ea typeface="Cambria" panose="02040503050406030204" pitchFamily="18" charset="0"/>
              </a:rPr>
              <a:t>Repeats 1975 FRN ideas </a:t>
            </a:r>
            <a:br>
              <a:rPr lang="en-US" sz="2300" dirty="0">
                <a:solidFill>
                  <a:schemeClr val="tx2">
                    <a:lumMod val="75000"/>
                  </a:schemeClr>
                </a:solidFill>
                <a:latin typeface="Cambria" panose="02040503050406030204" pitchFamily="18" charset="0"/>
                <a:ea typeface="Cambria" panose="02040503050406030204" pitchFamily="18" charset="0"/>
              </a:rPr>
            </a:br>
            <a:r>
              <a:rPr lang="en-US" sz="2300" dirty="0">
                <a:solidFill>
                  <a:schemeClr val="tx2">
                    <a:lumMod val="75000"/>
                  </a:schemeClr>
                </a:solidFill>
                <a:latin typeface="Cambria" panose="02040503050406030204" pitchFamily="18" charset="0"/>
                <a:ea typeface="Cambria" panose="02040503050406030204" pitchFamily="18" charset="0"/>
              </a:rPr>
              <a:t>about the two feet:</a:t>
            </a:r>
          </a:p>
          <a:p>
            <a:pPr lvl="1"/>
            <a:r>
              <a:rPr lang="en-US" sz="2300" dirty="0">
                <a:solidFill>
                  <a:schemeClr val="tx2">
                    <a:lumMod val="75000"/>
                  </a:schemeClr>
                </a:solidFill>
                <a:latin typeface="Cambria" panose="02040503050406030204" pitchFamily="18" charset="0"/>
                <a:ea typeface="Cambria" panose="02040503050406030204" pitchFamily="18" charset="0"/>
              </a:rPr>
              <a:t>International ft used for </a:t>
            </a:r>
            <a:r>
              <a:rPr lang="en-US" sz="2300" b="1" i="1" dirty="0">
                <a:solidFill>
                  <a:schemeClr val="tx2">
                    <a:lumMod val="75000"/>
                  </a:schemeClr>
                </a:solidFill>
                <a:latin typeface="Cambria" panose="02040503050406030204" pitchFamily="18" charset="0"/>
                <a:ea typeface="Cambria" panose="02040503050406030204" pitchFamily="18" charset="0"/>
              </a:rPr>
              <a:t>engineering</a:t>
            </a:r>
            <a:r>
              <a:rPr lang="en-US" sz="2300" dirty="0">
                <a:solidFill>
                  <a:schemeClr val="tx2">
                    <a:lumMod val="75000"/>
                  </a:schemeClr>
                </a:solidFill>
                <a:latin typeface="Cambria" panose="02040503050406030204" pitchFamily="18" charset="0"/>
                <a:ea typeface="Cambria" panose="02040503050406030204" pitchFamily="18" charset="0"/>
              </a:rPr>
              <a:t> </a:t>
            </a:r>
          </a:p>
          <a:p>
            <a:pPr lvl="1"/>
            <a:r>
              <a:rPr lang="en-US" sz="2300" dirty="0">
                <a:solidFill>
                  <a:schemeClr val="tx2">
                    <a:lumMod val="75000"/>
                  </a:schemeClr>
                </a:solidFill>
                <a:latin typeface="Cambria" panose="02040503050406030204" pitchFamily="18" charset="0"/>
                <a:ea typeface="Cambria" panose="02040503050406030204" pitchFamily="18" charset="0"/>
              </a:rPr>
              <a:t>U.S. ft used for </a:t>
            </a:r>
            <a:r>
              <a:rPr lang="en-US" sz="2300" b="1" i="1" dirty="0">
                <a:solidFill>
                  <a:schemeClr val="tx2">
                    <a:lumMod val="75000"/>
                  </a:schemeClr>
                </a:solidFill>
                <a:latin typeface="Cambria" panose="02040503050406030204" pitchFamily="18" charset="0"/>
                <a:ea typeface="Cambria" panose="02040503050406030204" pitchFamily="18" charset="0"/>
              </a:rPr>
              <a:t>surveying &amp; mapping</a:t>
            </a:r>
          </a:p>
          <a:p>
            <a:pPr marL="0" indent="0">
              <a:buNone/>
            </a:pPr>
            <a:r>
              <a:rPr lang="en-US" sz="2300" b="1" i="1" dirty="0">
                <a:solidFill>
                  <a:srgbClr val="C00000"/>
                </a:solidFill>
                <a:latin typeface="Cambria" panose="02040503050406030204" pitchFamily="18" charset="0"/>
                <a:ea typeface="Cambria" panose="02040503050406030204" pitchFamily="18" charset="0"/>
              </a:rPr>
              <a:t>At odds with very idea of “standards”</a:t>
            </a:r>
            <a:endParaRPr lang="en-US" sz="2300" i="1" dirty="0">
              <a:solidFill>
                <a:srgbClr val="C00000"/>
              </a:solidFill>
              <a:latin typeface="Cambria" panose="02040503050406030204" pitchFamily="18" charset="0"/>
              <a:ea typeface="Cambria" panose="02040503050406030204" pitchFamily="18" charset="0"/>
            </a:endParaRPr>
          </a:p>
          <a:p>
            <a:pPr marL="0" lvl="1" indent="0">
              <a:buNone/>
            </a:pPr>
            <a:endParaRPr lang="en-US" sz="2300" dirty="0">
              <a:solidFill>
                <a:schemeClr val="tx2">
                  <a:lumMod val="75000"/>
                </a:schemeClr>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BC4BD2F1-9B3C-41EE-943B-3E16D966A8A0}"/>
              </a:ext>
            </a:extLst>
          </p:cNvPr>
          <p:cNvSpPr/>
          <p:nvPr/>
        </p:nvSpPr>
        <p:spPr>
          <a:xfrm>
            <a:off x="137013" y="5481043"/>
            <a:ext cx="5273188" cy="565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3628390-40E8-4C0D-B44C-CFC0AD031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876" y="1463040"/>
            <a:ext cx="3017520" cy="39050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5699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97"/>
          <p:cNvGrpSpPr>
            <a:grpSpLocks/>
          </p:cNvGrpSpPr>
          <p:nvPr/>
        </p:nvGrpSpPr>
        <p:grpSpPr bwMode="auto">
          <a:xfrm>
            <a:off x="2744025" y="4120743"/>
            <a:ext cx="5461823" cy="292309"/>
            <a:chOff x="2743941" y="4120794"/>
            <a:chExt cx="5461564" cy="292988"/>
          </a:xfrm>
        </p:grpSpPr>
        <p:grpSp>
          <p:nvGrpSpPr>
            <p:cNvPr id="11" name="Group 53"/>
            <p:cNvGrpSpPr>
              <a:grpSpLocks/>
            </p:cNvGrpSpPr>
            <p:nvPr/>
          </p:nvGrpSpPr>
          <p:grpSpPr bwMode="auto">
            <a:xfrm>
              <a:off x="2743941" y="4135117"/>
              <a:ext cx="5132907" cy="278665"/>
              <a:chOff x="2743940" y="4135122"/>
              <a:chExt cx="5132906"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43940"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074207" cy="461665"/>
            <a:chOff x="1921827" y="1109354"/>
            <a:chExt cx="5074207" cy="461665"/>
          </a:xfrm>
        </p:grpSpPr>
        <p:grpSp>
          <p:nvGrpSpPr>
            <p:cNvPr id="15"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20"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22"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
        <p:nvSpPr>
          <p:cNvPr id="108" name="TextBox 107"/>
          <p:cNvSpPr txBox="1">
            <a:spLocks noChangeArrowheads="1"/>
          </p:cNvSpPr>
          <p:nvPr/>
        </p:nvSpPr>
        <p:spPr bwMode="auto">
          <a:xfrm>
            <a:off x="295275" y="4081628"/>
            <a:ext cx="1415772"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002</a:t>
            </a:r>
            <a:endParaRPr lang="en-US" dirty="0">
              <a:solidFill>
                <a:schemeClr val="tx2"/>
              </a:solidFill>
            </a:endParaRPr>
          </a:p>
        </p:txBody>
      </p:sp>
      <p:sp>
        <p:nvSpPr>
          <p:cNvPr id="109" name="TextBox 108"/>
          <p:cNvSpPr txBox="1">
            <a:spLocks noChangeArrowheads="1"/>
          </p:cNvSpPr>
          <p:nvPr/>
        </p:nvSpPr>
        <p:spPr bwMode="auto">
          <a:xfrm>
            <a:off x="295275" y="5290934"/>
            <a:ext cx="1197764"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N</a:t>
            </a:r>
            <a:endParaRPr lang="en-US" dirty="0">
              <a:solidFill>
                <a:schemeClr val="tx2"/>
              </a:solidFill>
            </a:endParaRPr>
          </a:p>
        </p:txBody>
      </p: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
        <p:nvSpPr>
          <p:cNvPr id="163" name="Title 1"/>
          <p:cNvSpPr>
            <a:spLocks noGrp="1"/>
          </p:cNvSpPr>
          <p:nvPr>
            <p:ph type="title"/>
          </p:nvPr>
        </p:nvSpPr>
        <p:spPr>
          <a:xfrm>
            <a:off x="457200" y="69367"/>
            <a:ext cx="8229600" cy="1143000"/>
          </a:xfrm>
        </p:spPr>
        <p:txBody>
          <a:bodyPr/>
          <a:lstStyle/>
          <a:p>
            <a:pPr eaLnBrk="1" hangingPunct="1"/>
            <a:r>
              <a:rPr lang="en-US" sz="4800" dirty="0" smtClean="0"/>
              <a:t>Why complicate OPUS?</a:t>
            </a:r>
          </a:p>
        </p:txBody>
      </p:sp>
    </p:spTree>
    <p:extLst>
      <p:ext uri="{BB962C8B-B14F-4D97-AF65-F5344CB8AC3E}">
        <p14:creationId xmlns:p14="http://schemas.microsoft.com/office/powerpoint/2010/main" val="2428034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3040"/>
            <a:ext cx="8557404" cy="4754880"/>
          </a:xfrm>
        </p:spPr>
        <p:txBody>
          <a:bodyPr>
            <a:normAutofit/>
          </a:bodyPr>
          <a:lstStyle/>
          <a:p>
            <a:r>
              <a:rPr lang="en-US" dirty="0">
                <a:solidFill>
                  <a:schemeClr val="tx2">
                    <a:lumMod val="75000"/>
                  </a:schemeClr>
                </a:solidFill>
                <a:latin typeface="Cambria" panose="02040503050406030204" pitchFamily="18" charset="0"/>
                <a:ea typeface="Cambria" panose="02040503050406030204" pitchFamily="18" charset="0"/>
              </a:rPr>
              <a:t>Problem created and perpetuated by NGS</a:t>
            </a:r>
          </a:p>
          <a:p>
            <a:r>
              <a:rPr lang="en-US" dirty="0">
                <a:solidFill>
                  <a:schemeClr val="tx2">
                    <a:lumMod val="75000"/>
                  </a:schemeClr>
                </a:solidFill>
                <a:latin typeface="Cambria" panose="02040503050406030204" pitchFamily="18" charset="0"/>
                <a:ea typeface="Cambria" panose="02040503050406030204" pitchFamily="18" charset="0"/>
              </a:rPr>
              <a:t>In 1959.  Then in 1986.  And again in 2016…</a:t>
            </a:r>
          </a:p>
          <a:p>
            <a:endParaRPr lang="en-US" dirty="0">
              <a:solidFill>
                <a:schemeClr val="tx2">
                  <a:lumMod val="75000"/>
                </a:schemeClr>
              </a:solidFill>
              <a:latin typeface="Cambria" panose="02040503050406030204" pitchFamily="18" charset="0"/>
              <a:ea typeface="Cambria" panose="02040503050406030204" pitchFamily="18" charset="0"/>
            </a:endParaRPr>
          </a:p>
          <a:p>
            <a:endParaRPr lang="en-US" dirty="0">
              <a:solidFill>
                <a:schemeClr val="tx2">
                  <a:lumMod val="75000"/>
                </a:schemeClr>
              </a:solidFill>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57A06B2D-47B2-794E-9350-B320D7CE9E67}"/>
              </a:ext>
            </a:extLst>
          </p:cNvPr>
          <p:cNvSpPr>
            <a:spLocks noGrp="1"/>
          </p:cNvSpPr>
          <p:nvPr>
            <p:ph type="title"/>
          </p:nvPr>
        </p:nvSpPr>
        <p:spPr>
          <a:xfrm>
            <a:off x="0" y="477796"/>
            <a:ext cx="9144000" cy="802365"/>
          </a:xfrm>
          <a:solidFill>
            <a:schemeClr val="accent1"/>
          </a:solidFill>
        </p:spPr>
        <p:txBody>
          <a:bodyPr/>
          <a:lstStyle/>
          <a:p>
            <a:r>
              <a:rPr lang="en-US" sz="4000" b="1" i="1" dirty="0">
                <a:solidFill>
                  <a:schemeClr val="bg1"/>
                </a:solidFill>
                <a:latin typeface="Cambria" panose="02040503050406030204" pitchFamily="18" charset="0"/>
                <a:ea typeface="Cambria" panose="02040503050406030204" pitchFamily="18" charset="0"/>
              </a:rPr>
              <a:t>Oops</a:t>
            </a:r>
            <a:r>
              <a:rPr lang="en-US" sz="4000" b="1" i="1" dirty="0">
                <a:solidFill>
                  <a:schemeClr val="bg1"/>
                </a:solidFill>
              </a:rPr>
              <a:t>!</a:t>
            </a: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320" y="2558385"/>
            <a:ext cx="8595360" cy="3979577"/>
          </a:xfrm>
          <a:prstGeom prst="rect">
            <a:avLst/>
          </a:prstGeom>
        </p:spPr>
      </p:pic>
    </p:spTree>
    <p:extLst>
      <p:ext uri="{BB962C8B-B14F-4D97-AF65-F5344CB8AC3E}">
        <p14:creationId xmlns:p14="http://schemas.microsoft.com/office/powerpoint/2010/main" val="364992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0CBEEF-76FB-4BFE-A941-429AA1DF47E5}"/>
              </a:ext>
            </a:extLst>
          </p:cNvPr>
          <p:cNvSpPr>
            <a:spLocks noGrp="1"/>
          </p:cNvSpPr>
          <p:nvPr>
            <p:ph idx="1"/>
          </p:nvPr>
        </p:nvSpPr>
        <p:spPr>
          <a:xfrm>
            <a:off x="228600" y="1463040"/>
            <a:ext cx="8915400" cy="4754880"/>
          </a:xfrm>
        </p:spPr>
        <p:txBody>
          <a:bodyPr>
            <a:noAutofit/>
          </a:bodyPr>
          <a:lstStyle/>
          <a:p>
            <a:r>
              <a:rPr lang="en-US" sz="2600" b="1" dirty="0">
                <a:solidFill>
                  <a:schemeClr val="tx2">
                    <a:lumMod val="75000"/>
                  </a:schemeClr>
                </a:solidFill>
                <a:latin typeface="Cambria" panose="02040503050406030204" pitchFamily="18" charset="0"/>
                <a:ea typeface="Cambria" panose="02040503050406030204" pitchFamily="18" charset="0"/>
              </a:rPr>
              <a:t>Do nothing </a:t>
            </a:r>
            <a:r>
              <a:rPr lang="en-US" sz="2600" dirty="0">
                <a:solidFill>
                  <a:schemeClr val="tx2">
                    <a:lumMod val="75000"/>
                  </a:schemeClr>
                </a:solidFill>
                <a:latin typeface="Cambria" panose="02040503050406030204" pitchFamily="18" charset="0"/>
                <a:ea typeface="Cambria" panose="02040503050406030204" pitchFamily="18" charset="0"/>
              </a:rPr>
              <a:t>(i.e., NGS stays “metric” only)</a:t>
            </a:r>
          </a:p>
          <a:p>
            <a:pPr lvl="1"/>
            <a:r>
              <a:rPr lang="en-US" sz="2600" dirty="0">
                <a:solidFill>
                  <a:schemeClr val="tx2">
                    <a:lumMod val="75000"/>
                  </a:schemeClr>
                </a:solidFill>
                <a:latin typeface="Cambria" panose="02040503050406030204" pitchFamily="18" charset="0"/>
                <a:ea typeface="Cambria" panose="02040503050406030204" pitchFamily="18" charset="0"/>
              </a:rPr>
              <a:t>States choose whatever foot they want</a:t>
            </a:r>
          </a:p>
          <a:p>
            <a:pPr lvl="1"/>
            <a:r>
              <a:rPr lang="en-US" sz="2600" dirty="0">
                <a:solidFill>
                  <a:schemeClr val="tx2">
                    <a:lumMod val="75000"/>
                  </a:schemeClr>
                </a:solidFill>
                <a:latin typeface="Cambria" panose="02040503050406030204" pitchFamily="18" charset="0"/>
                <a:ea typeface="Cambria" panose="02040503050406030204" pitchFamily="18" charset="0"/>
              </a:rPr>
              <a:t>The feet will creep back into NGS products &amp; services</a:t>
            </a:r>
          </a:p>
          <a:p>
            <a:r>
              <a:rPr lang="en-US" sz="2600" b="1" dirty="0">
                <a:solidFill>
                  <a:schemeClr val="tx2">
                    <a:lumMod val="75000"/>
                  </a:schemeClr>
                </a:solidFill>
                <a:latin typeface="Cambria" panose="02040503050406030204" pitchFamily="18" charset="0"/>
                <a:ea typeface="Cambria" panose="02040503050406030204" pitchFamily="18" charset="0"/>
              </a:rPr>
              <a:t>Officially adopt U.S. survey foot for specific things</a:t>
            </a:r>
          </a:p>
          <a:p>
            <a:pPr lvl="1"/>
            <a:r>
              <a:rPr lang="en-US" sz="2600" dirty="0">
                <a:solidFill>
                  <a:schemeClr val="tx2">
                    <a:lumMod val="75000"/>
                  </a:schemeClr>
                </a:solidFill>
                <a:latin typeface="Cambria" panose="02040503050406030204" pitchFamily="18" charset="0"/>
                <a:ea typeface="Cambria" panose="02040503050406030204" pitchFamily="18" charset="0"/>
              </a:rPr>
              <a:t>U.S. survey foot for surveying and mapping</a:t>
            </a:r>
          </a:p>
          <a:p>
            <a:pPr lvl="1"/>
            <a:r>
              <a:rPr lang="en-US" sz="2600" dirty="0">
                <a:solidFill>
                  <a:schemeClr val="tx2">
                    <a:lumMod val="75000"/>
                  </a:schemeClr>
                </a:solidFill>
                <a:latin typeface="Cambria" panose="02040503050406030204" pitchFamily="18" charset="0"/>
                <a:ea typeface="Cambria" panose="02040503050406030204" pitchFamily="18" charset="0"/>
              </a:rPr>
              <a:t>International foot for engineering (and everything else)</a:t>
            </a:r>
          </a:p>
          <a:p>
            <a:r>
              <a:rPr lang="en-US" sz="2600" b="1" dirty="0">
                <a:solidFill>
                  <a:schemeClr val="tx2">
                    <a:lumMod val="75000"/>
                  </a:schemeClr>
                </a:solidFill>
                <a:latin typeface="Cambria" panose="02040503050406030204" pitchFamily="18" charset="0"/>
                <a:ea typeface="Cambria" panose="02040503050406030204" pitchFamily="18" charset="0"/>
              </a:rPr>
              <a:t>Use international foot for everything</a:t>
            </a:r>
          </a:p>
          <a:p>
            <a:pPr lvl="1"/>
            <a:r>
              <a:rPr lang="en-US" sz="2600" dirty="0">
                <a:solidFill>
                  <a:schemeClr val="tx2">
                    <a:lumMod val="75000"/>
                  </a:schemeClr>
                </a:solidFill>
                <a:latin typeface="Cambria" panose="02040503050406030204" pitchFamily="18" charset="0"/>
                <a:ea typeface="Cambria" panose="02040503050406030204" pitchFamily="18" charset="0"/>
              </a:rPr>
              <a:t>Support only foot = 0.3048 meter after 2022, period</a:t>
            </a:r>
          </a:p>
          <a:p>
            <a:r>
              <a:rPr lang="en-US" sz="2600" b="1" dirty="0">
                <a:solidFill>
                  <a:schemeClr val="tx2">
                    <a:lumMod val="75000"/>
                  </a:schemeClr>
                </a:solidFill>
                <a:latin typeface="Cambria" panose="02040503050406030204" pitchFamily="18" charset="0"/>
                <a:ea typeface="Cambria" panose="02040503050406030204" pitchFamily="18" charset="0"/>
              </a:rPr>
              <a:t>Use U.S. survey foot for everything </a:t>
            </a:r>
            <a:r>
              <a:rPr lang="en-US" sz="2600" dirty="0">
                <a:solidFill>
                  <a:schemeClr val="tx2">
                    <a:lumMod val="75000"/>
                  </a:schemeClr>
                </a:solidFill>
                <a:latin typeface="Cambria" panose="02040503050406030204" pitchFamily="18" charset="0"/>
                <a:ea typeface="Cambria" panose="02040503050406030204" pitchFamily="18" charset="0"/>
              </a:rPr>
              <a:t>(highly unlikely)</a:t>
            </a:r>
          </a:p>
          <a:p>
            <a:r>
              <a:rPr lang="en-US" sz="2600" b="1" dirty="0">
                <a:solidFill>
                  <a:schemeClr val="tx2">
                    <a:lumMod val="75000"/>
                  </a:schemeClr>
                </a:solidFill>
                <a:latin typeface="Cambria" panose="02040503050406030204" pitchFamily="18" charset="0"/>
                <a:ea typeface="Cambria" panose="02040503050406030204" pitchFamily="18" charset="0"/>
              </a:rPr>
              <a:t>Go entirely metric </a:t>
            </a:r>
            <a:r>
              <a:rPr lang="en-US" sz="2600" dirty="0">
                <a:solidFill>
                  <a:schemeClr val="tx2">
                    <a:lumMod val="75000"/>
                  </a:schemeClr>
                </a:solidFill>
                <a:latin typeface="Cambria" panose="02040503050406030204" pitchFamily="18" charset="0"/>
                <a:ea typeface="Cambria" panose="02040503050406030204" pitchFamily="18" charset="0"/>
              </a:rPr>
              <a:t>(ideal situation, but also unlikely)</a:t>
            </a:r>
          </a:p>
          <a:p>
            <a:endParaRPr lang="en-US" sz="2600" dirty="0">
              <a:solidFill>
                <a:schemeClr val="tx2">
                  <a:lumMod val="75000"/>
                </a:schemeClr>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BEF92B54-C33A-4E08-9C03-7ECDE37C5D1F}"/>
              </a:ext>
            </a:extLst>
          </p:cNvPr>
          <p:cNvSpPr/>
          <p:nvPr/>
        </p:nvSpPr>
        <p:spPr>
          <a:xfrm>
            <a:off x="222250" y="4368800"/>
            <a:ext cx="8591910" cy="927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CD2EFE50-5FC9-B34E-99AC-0814D34A6B1A}"/>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What are the choices?</a:t>
            </a:r>
          </a:p>
        </p:txBody>
      </p:sp>
    </p:spTree>
    <p:extLst>
      <p:ext uri="{BB962C8B-B14F-4D97-AF65-F5344CB8AC3E}">
        <p14:creationId xmlns:p14="http://schemas.microsoft.com/office/powerpoint/2010/main" val="183790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463041"/>
            <a:ext cx="8782050" cy="5030227"/>
          </a:xfrm>
        </p:spPr>
        <p:txBody>
          <a:bodyPr>
            <a:noAutofit/>
          </a:bodyPr>
          <a:lstStyle/>
          <a:p>
            <a:r>
              <a:rPr lang="en-US" sz="2700" b="1" dirty="0">
                <a:solidFill>
                  <a:schemeClr val="tx2">
                    <a:lumMod val="75000"/>
                  </a:schemeClr>
                </a:solidFill>
                <a:latin typeface="Cambria" panose="02040503050406030204" pitchFamily="18" charset="0"/>
                <a:ea typeface="Cambria" panose="02040503050406030204" pitchFamily="18" charset="0"/>
              </a:rPr>
              <a:t>Only one foot after 2022 (1 foot = 0.3048 meter)</a:t>
            </a:r>
          </a:p>
          <a:p>
            <a:pPr lvl="1"/>
            <a:r>
              <a:rPr lang="en-US" sz="2700" dirty="0">
                <a:solidFill>
                  <a:schemeClr val="tx2">
                    <a:lumMod val="75000"/>
                  </a:schemeClr>
                </a:solidFill>
                <a:latin typeface="Cambria" panose="02040503050406030204" pitchFamily="18" charset="0"/>
                <a:ea typeface="Cambria" panose="02040503050406030204" pitchFamily="18" charset="0"/>
              </a:rPr>
              <a:t>Make official through NIST</a:t>
            </a:r>
          </a:p>
          <a:p>
            <a:pPr lvl="1"/>
            <a:r>
              <a:rPr lang="en-US" sz="2700" b="1" i="1" dirty="0">
                <a:solidFill>
                  <a:schemeClr val="tx2">
                    <a:lumMod val="75000"/>
                  </a:schemeClr>
                </a:solidFill>
                <a:latin typeface="Cambria" panose="02040503050406030204" pitchFamily="18" charset="0"/>
                <a:ea typeface="Cambria" panose="02040503050406030204" pitchFamily="18" charset="0"/>
              </a:rPr>
              <a:t>NO</a:t>
            </a:r>
            <a:r>
              <a:rPr lang="en-US" sz="2700" dirty="0">
                <a:solidFill>
                  <a:schemeClr val="tx2">
                    <a:lumMod val="75000"/>
                  </a:schemeClr>
                </a:solidFill>
                <a:latin typeface="Cambria" panose="02040503050406030204" pitchFamily="18" charset="0"/>
                <a:ea typeface="Cambria" panose="02040503050406030204" pitchFamily="18" charset="0"/>
              </a:rPr>
              <a:t> option for U.S. survey foot</a:t>
            </a:r>
          </a:p>
          <a:p>
            <a:r>
              <a:rPr lang="en-US" sz="2700" b="1" dirty="0">
                <a:solidFill>
                  <a:schemeClr val="tx2">
                    <a:lumMod val="75000"/>
                  </a:schemeClr>
                </a:solidFill>
                <a:latin typeface="Cambria" panose="02040503050406030204" pitchFamily="18" charset="0"/>
                <a:ea typeface="Cambria" panose="02040503050406030204" pitchFamily="18" charset="0"/>
              </a:rPr>
              <a:t>NGS will help with the transition</a:t>
            </a:r>
          </a:p>
          <a:p>
            <a:pPr lvl="1"/>
            <a:r>
              <a:rPr lang="en-US" sz="2700" dirty="0">
                <a:solidFill>
                  <a:schemeClr val="tx2">
                    <a:lumMod val="75000"/>
                  </a:schemeClr>
                </a:solidFill>
                <a:latin typeface="Cambria" panose="02040503050406030204" pitchFamily="18" charset="0"/>
                <a:ea typeface="Cambria" panose="02040503050406030204" pitchFamily="18" charset="0"/>
              </a:rPr>
              <a:t>Will fully support backward compatibility</a:t>
            </a:r>
          </a:p>
          <a:p>
            <a:pPr lvl="1"/>
            <a:r>
              <a:rPr lang="en-US" sz="2700" dirty="0">
                <a:solidFill>
                  <a:schemeClr val="tx2">
                    <a:lumMod val="75000"/>
                  </a:schemeClr>
                </a:solidFill>
                <a:latin typeface="Cambria" panose="02040503050406030204" pitchFamily="18" charset="0"/>
                <a:ea typeface="Cambria" panose="02040503050406030204" pitchFamily="18" charset="0"/>
              </a:rPr>
              <a:t>Use “correct” foot for SPCS 83 and SPCS 27</a:t>
            </a:r>
          </a:p>
          <a:p>
            <a:pPr lvl="1"/>
            <a:r>
              <a:rPr lang="en-US" sz="2700" dirty="0">
                <a:solidFill>
                  <a:schemeClr val="tx2">
                    <a:lumMod val="75000"/>
                  </a:schemeClr>
                </a:solidFill>
                <a:latin typeface="Cambria" panose="02040503050406030204" pitchFamily="18" charset="0"/>
                <a:ea typeface="Cambria" panose="02040503050406030204" pitchFamily="18" charset="0"/>
              </a:rPr>
              <a:t>Automatically done by NGS products and services</a:t>
            </a:r>
          </a:p>
          <a:p>
            <a:r>
              <a:rPr lang="en-US" sz="2700" b="1" dirty="0">
                <a:solidFill>
                  <a:schemeClr val="tx2">
                    <a:lumMod val="75000"/>
                  </a:schemeClr>
                </a:solidFill>
                <a:latin typeface="Cambria" panose="02040503050406030204" pitchFamily="18" charset="0"/>
                <a:ea typeface="Cambria" panose="02040503050406030204" pitchFamily="18" charset="0"/>
              </a:rPr>
              <a:t>Guiding </a:t>
            </a:r>
            <a:r>
              <a:rPr lang="en-US" sz="2700" b="1" dirty="0" smtClean="0">
                <a:solidFill>
                  <a:schemeClr val="tx2">
                    <a:lumMod val="75000"/>
                  </a:schemeClr>
                </a:solidFill>
                <a:latin typeface="Cambria" panose="02040503050406030204" pitchFamily="18" charset="0"/>
                <a:ea typeface="Cambria" panose="02040503050406030204" pitchFamily="18" charset="0"/>
              </a:rPr>
              <a:t>ideas</a:t>
            </a:r>
            <a:endParaRPr lang="en-US" sz="2700" dirty="0">
              <a:solidFill>
                <a:schemeClr val="tx2">
                  <a:lumMod val="75000"/>
                </a:schemeClr>
              </a:solidFill>
              <a:latin typeface="Cambria" panose="02040503050406030204" pitchFamily="18" charset="0"/>
              <a:ea typeface="Cambria" panose="02040503050406030204" pitchFamily="18" charset="0"/>
            </a:endParaRPr>
          </a:p>
          <a:p>
            <a:pPr lvl="1"/>
            <a:r>
              <a:rPr lang="en-US" sz="2700" dirty="0">
                <a:solidFill>
                  <a:schemeClr val="tx2">
                    <a:lumMod val="75000"/>
                  </a:schemeClr>
                </a:solidFill>
                <a:latin typeface="Cambria" panose="02040503050406030204" pitchFamily="18" charset="0"/>
                <a:ea typeface="Cambria" panose="02040503050406030204" pitchFamily="18" charset="0"/>
              </a:rPr>
              <a:t>Of all changes in 2022, this is the least </a:t>
            </a:r>
            <a:r>
              <a:rPr lang="en-US" sz="2700" dirty="0" smtClean="0">
                <a:solidFill>
                  <a:schemeClr val="tx2">
                    <a:lumMod val="75000"/>
                  </a:schemeClr>
                </a:solidFill>
                <a:latin typeface="Cambria" panose="02040503050406030204" pitchFamily="18" charset="0"/>
                <a:ea typeface="Cambria" panose="02040503050406030204" pitchFamily="18" charset="0"/>
              </a:rPr>
              <a:t>significant</a:t>
            </a:r>
            <a:endParaRPr lang="en-US" sz="2700" dirty="0">
              <a:solidFill>
                <a:schemeClr val="tx2">
                  <a:lumMod val="75000"/>
                </a:schemeClr>
              </a:solidFill>
              <a:latin typeface="Cambria" panose="02040503050406030204" pitchFamily="18" charset="0"/>
              <a:ea typeface="Cambria" panose="02040503050406030204" pitchFamily="18" charset="0"/>
            </a:endParaRPr>
          </a:p>
          <a:p>
            <a:pPr lvl="1"/>
            <a:r>
              <a:rPr lang="en-US" sz="2700" dirty="0">
                <a:solidFill>
                  <a:schemeClr val="tx2">
                    <a:lumMod val="75000"/>
                  </a:schemeClr>
                </a:solidFill>
                <a:latin typeface="Cambria" panose="02040503050406030204" pitchFamily="18" charset="0"/>
                <a:ea typeface="Cambria" panose="02040503050406030204" pitchFamily="18" charset="0"/>
              </a:rPr>
              <a:t>About the </a:t>
            </a:r>
            <a:r>
              <a:rPr lang="en-US" sz="2700" b="1" i="1" dirty="0">
                <a:solidFill>
                  <a:schemeClr val="tx2">
                    <a:lumMod val="75000"/>
                  </a:schemeClr>
                </a:solidFill>
                <a:latin typeface="Cambria" panose="02040503050406030204" pitchFamily="18" charset="0"/>
                <a:ea typeface="Cambria" panose="02040503050406030204" pitchFamily="18" charset="0"/>
              </a:rPr>
              <a:t>future</a:t>
            </a:r>
            <a:r>
              <a:rPr lang="en-US" sz="2700" dirty="0">
                <a:solidFill>
                  <a:schemeClr val="tx2">
                    <a:lumMod val="75000"/>
                  </a:schemeClr>
                </a:solidFill>
                <a:latin typeface="Cambria" panose="02040503050406030204" pitchFamily="18" charset="0"/>
                <a:ea typeface="Cambria" panose="02040503050406030204" pitchFamily="18" charset="0"/>
              </a:rPr>
              <a:t>, not the </a:t>
            </a:r>
            <a:r>
              <a:rPr lang="en-US" sz="2700" dirty="0" smtClean="0">
                <a:solidFill>
                  <a:schemeClr val="tx2">
                    <a:lumMod val="75000"/>
                  </a:schemeClr>
                </a:solidFill>
                <a:latin typeface="Cambria" panose="02040503050406030204" pitchFamily="18" charset="0"/>
                <a:ea typeface="Cambria" panose="02040503050406030204" pitchFamily="18" charset="0"/>
              </a:rPr>
              <a:t>past</a:t>
            </a:r>
            <a:endParaRPr lang="en-US" sz="2700" dirty="0">
              <a:solidFill>
                <a:schemeClr val="tx2">
                  <a:lumMod val="75000"/>
                </a:schemeClr>
              </a:solidFill>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57A06B2D-47B2-794E-9350-B320D7CE9E67}"/>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An NGS proposal</a:t>
            </a:r>
          </a:p>
        </p:txBody>
      </p:sp>
    </p:spTree>
    <p:extLst>
      <p:ext uri="{BB962C8B-B14F-4D97-AF65-F5344CB8AC3E}">
        <p14:creationId xmlns:p14="http://schemas.microsoft.com/office/powerpoint/2010/main" val="71701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4ACBB-9965-4F1C-AA79-55FC53022019}"/>
              </a:ext>
            </a:extLst>
          </p:cNvPr>
          <p:cNvSpPr>
            <a:spLocks noGrp="1"/>
          </p:cNvSpPr>
          <p:nvPr>
            <p:ph idx="1"/>
          </p:nvPr>
        </p:nvSpPr>
        <p:spPr>
          <a:xfrm>
            <a:off x="190500" y="1463042"/>
            <a:ext cx="8763000" cy="5001259"/>
          </a:xfrm>
        </p:spPr>
        <p:txBody>
          <a:bodyPr>
            <a:noAutofit/>
          </a:bodyPr>
          <a:lstStyle/>
          <a:p>
            <a:r>
              <a:rPr lang="en-US" sz="2800" b="1" dirty="0">
                <a:solidFill>
                  <a:schemeClr val="tx2">
                    <a:lumMod val="75000"/>
                  </a:schemeClr>
                </a:solidFill>
                <a:latin typeface="Cambria" panose="02040503050406030204" pitchFamily="18" charset="0"/>
                <a:ea typeface="Cambria" panose="02040503050406030204" pitchFamily="18" charset="0"/>
              </a:rPr>
              <a:t>Used for existing records and data</a:t>
            </a:r>
          </a:p>
          <a:p>
            <a:pPr lvl="1"/>
            <a:r>
              <a:rPr lang="en-US" dirty="0">
                <a:solidFill>
                  <a:schemeClr val="tx2">
                    <a:lumMod val="75000"/>
                  </a:schemeClr>
                </a:solidFill>
                <a:latin typeface="Cambria" panose="02040503050406030204" pitchFamily="18" charset="0"/>
                <a:ea typeface="Cambria" panose="02040503050406030204" pitchFamily="18" charset="0"/>
              </a:rPr>
              <a:t>Circular argument because issue never goes away</a:t>
            </a:r>
          </a:p>
          <a:p>
            <a:pPr lvl="1"/>
            <a:r>
              <a:rPr lang="en-US" dirty="0">
                <a:solidFill>
                  <a:schemeClr val="tx2">
                    <a:lumMod val="75000"/>
                  </a:schemeClr>
                </a:solidFill>
                <a:latin typeface="Cambria" panose="02040503050406030204" pitchFamily="18" charset="0"/>
                <a:ea typeface="Cambria" panose="02040503050406030204" pitchFamily="18" charset="0"/>
              </a:rPr>
              <a:t>Such logic means old foot will always be retained</a:t>
            </a:r>
          </a:p>
          <a:p>
            <a:pPr lvl="1"/>
            <a:r>
              <a:rPr lang="en-US" dirty="0">
                <a:solidFill>
                  <a:schemeClr val="tx2">
                    <a:lumMod val="75000"/>
                  </a:schemeClr>
                </a:solidFill>
                <a:latin typeface="Cambria" panose="02040503050406030204" pitchFamily="18" charset="0"/>
                <a:ea typeface="Cambria" panose="02040503050406030204" pitchFamily="18" charset="0"/>
              </a:rPr>
              <a:t>That’s how we got into this mess in the first place</a:t>
            </a:r>
          </a:p>
          <a:p>
            <a:r>
              <a:rPr lang="en-US" sz="2800" b="1" dirty="0">
                <a:solidFill>
                  <a:schemeClr val="tx2">
                    <a:lumMod val="75000"/>
                  </a:schemeClr>
                </a:solidFill>
                <a:latin typeface="Cambria" panose="02040503050406030204" pitchFamily="18" charset="0"/>
                <a:ea typeface="Cambria" panose="02040503050406030204" pitchFamily="18" charset="0"/>
              </a:rPr>
              <a:t>Old foot in state legislation</a:t>
            </a:r>
          </a:p>
          <a:p>
            <a:pPr lvl="1"/>
            <a:r>
              <a:rPr lang="en-US" dirty="0">
                <a:solidFill>
                  <a:schemeClr val="tx2">
                    <a:lumMod val="75000"/>
                  </a:schemeClr>
                </a:solidFill>
                <a:latin typeface="Cambria" panose="02040503050406030204" pitchFamily="18" charset="0"/>
                <a:ea typeface="Cambria" panose="02040503050406030204" pitchFamily="18" charset="0"/>
              </a:rPr>
              <a:t>But statute is usually (always?) tied to NAD 83</a:t>
            </a:r>
          </a:p>
          <a:p>
            <a:pPr lvl="1"/>
            <a:r>
              <a:rPr lang="en-US" b="1" i="1" dirty="0">
                <a:solidFill>
                  <a:schemeClr val="tx2">
                    <a:lumMod val="75000"/>
                  </a:schemeClr>
                </a:solidFill>
                <a:latin typeface="Cambria" panose="02040503050406030204" pitchFamily="18" charset="0"/>
                <a:ea typeface="Cambria" panose="02040503050406030204" pitchFamily="18" charset="0"/>
              </a:rPr>
              <a:t>New statute for 2022 could break that connection</a:t>
            </a:r>
          </a:p>
          <a:p>
            <a:r>
              <a:rPr lang="en-US" sz="2800" b="1" dirty="0">
                <a:solidFill>
                  <a:schemeClr val="tx2">
                    <a:lumMod val="75000"/>
                  </a:schemeClr>
                </a:solidFill>
                <a:latin typeface="Cambria" panose="02040503050406030204" pitchFamily="18" charset="0"/>
                <a:ea typeface="Cambria" panose="02040503050406030204" pitchFamily="18" charset="0"/>
              </a:rPr>
              <a:t>Necessary to convey real property…</a:t>
            </a:r>
          </a:p>
        </p:txBody>
      </p:sp>
      <p:sp>
        <p:nvSpPr>
          <p:cNvPr id="8" name="Title 1">
            <a:extLst>
              <a:ext uri="{FF2B5EF4-FFF2-40B4-BE49-F238E27FC236}">
                <a16:creationId xmlns:a16="http://schemas.microsoft.com/office/drawing/2014/main" id="{7A3C7522-6A36-F344-A17F-6DBD7AA33599}"/>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Arguments for keeping “old” foot</a:t>
            </a:r>
          </a:p>
        </p:txBody>
      </p:sp>
    </p:spTree>
    <p:extLst>
      <p:ext uri="{BB962C8B-B14F-4D97-AF65-F5344CB8AC3E}">
        <p14:creationId xmlns:p14="http://schemas.microsoft.com/office/powerpoint/2010/main" val="330847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4ACBB-9965-4F1C-AA79-55FC53022019}"/>
              </a:ext>
            </a:extLst>
          </p:cNvPr>
          <p:cNvSpPr>
            <a:spLocks noGrp="1"/>
          </p:cNvSpPr>
          <p:nvPr>
            <p:ph idx="1"/>
          </p:nvPr>
        </p:nvSpPr>
        <p:spPr>
          <a:xfrm>
            <a:off x="190500" y="1463040"/>
            <a:ext cx="8763000" cy="4754880"/>
          </a:xfrm>
        </p:spPr>
        <p:txBody>
          <a:bodyPr>
            <a:noAutofit/>
          </a:bodyPr>
          <a:lstStyle/>
          <a:p>
            <a:r>
              <a:rPr lang="en-US" sz="3600" dirty="0">
                <a:solidFill>
                  <a:schemeClr val="tx2">
                    <a:lumMod val="75000"/>
                  </a:schemeClr>
                </a:solidFill>
                <a:latin typeface="Cambria" panose="02040503050406030204" pitchFamily="18" charset="0"/>
                <a:ea typeface="Cambria" panose="02040503050406030204" pitchFamily="18" charset="0"/>
              </a:rPr>
              <a:t>Foot issue is a </a:t>
            </a:r>
            <a:r>
              <a:rPr lang="en-US" sz="3600" b="1" dirty="0">
                <a:solidFill>
                  <a:schemeClr val="tx2">
                    <a:lumMod val="75000"/>
                  </a:schemeClr>
                </a:solidFill>
                <a:latin typeface="Cambria" panose="02040503050406030204" pitchFamily="18" charset="0"/>
                <a:ea typeface="Cambria" panose="02040503050406030204" pitchFamily="18" charset="0"/>
              </a:rPr>
              <a:t>coordinate</a:t>
            </a:r>
            <a:r>
              <a:rPr lang="en-US" sz="3600" dirty="0">
                <a:solidFill>
                  <a:schemeClr val="tx2">
                    <a:lumMod val="75000"/>
                  </a:schemeClr>
                </a:solidFill>
                <a:latin typeface="Cambria" panose="02040503050406030204" pitchFamily="18" charset="0"/>
                <a:ea typeface="Cambria" panose="02040503050406030204" pitchFamily="18" charset="0"/>
              </a:rPr>
              <a:t> problem</a:t>
            </a:r>
          </a:p>
          <a:p>
            <a:r>
              <a:rPr lang="en-US" sz="3600" dirty="0">
                <a:solidFill>
                  <a:schemeClr val="tx2">
                    <a:lumMod val="75000"/>
                  </a:schemeClr>
                </a:solidFill>
                <a:latin typeface="Cambria" panose="02040503050406030204" pitchFamily="18" charset="0"/>
                <a:ea typeface="Cambria" panose="02040503050406030204" pitchFamily="18" charset="0"/>
              </a:rPr>
              <a:t>Deeds are concerned with </a:t>
            </a:r>
            <a:r>
              <a:rPr lang="en-US" sz="3600" b="1" dirty="0">
                <a:solidFill>
                  <a:schemeClr val="tx2">
                    <a:lumMod val="75000"/>
                  </a:schemeClr>
                </a:solidFill>
                <a:latin typeface="Cambria" panose="02040503050406030204" pitchFamily="18" charset="0"/>
                <a:ea typeface="Cambria" panose="02040503050406030204" pitchFamily="18" charset="0"/>
              </a:rPr>
              <a:t>distances</a:t>
            </a:r>
          </a:p>
          <a:p>
            <a:r>
              <a:rPr lang="en-US" sz="3600" dirty="0">
                <a:solidFill>
                  <a:schemeClr val="tx2">
                    <a:lumMod val="75000"/>
                  </a:schemeClr>
                </a:solidFill>
                <a:latin typeface="Cambria" panose="02040503050406030204" pitchFamily="18" charset="0"/>
                <a:ea typeface="Cambria" panose="02040503050406030204" pitchFamily="18" charset="0"/>
              </a:rPr>
              <a:t>Bigger issues with distances than type of foot </a:t>
            </a:r>
          </a:p>
          <a:p>
            <a:pPr lvl="1"/>
            <a:r>
              <a:rPr lang="en-US" i="1" dirty="0">
                <a:solidFill>
                  <a:schemeClr val="tx2">
                    <a:lumMod val="75000"/>
                  </a:schemeClr>
                </a:solidFill>
                <a:latin typeface="Cambria" panose="02040503050406030204" pitchFamily="18" charset="0"/>
                <a:ea typeface="Cambria" panose="02040503050406030204" pitchFamily="18" charset="0"/>
              </a:rPr>
              <a:t>U.S. survey vs. int’l foot:  </a:t>
            </a:r>
            <a:r>
              <a:rPr lang="en-US" dirty="0">
                <a:solidFill>
                  <a:schemeClr val="tx2">
                    <a:lumMod val="75000"/>
                  </a:schemeClr>
                </a:solidFill>
                <a:latin typeface="Cambria" panose="02040503050406030204" pitchFamily="18" charset="0"/>
                <a:ea typeface="Cambria" panose="02040503050406030204" pitchFamily="18" charset="0"/>
              </a:rPr>
              <a:t>2 ppm = </a:t>
            </a:r>
            <a:r>
              <a:rPr lang="en-US" b="1" dirty="0">
                <a:solidFill>
                  <a:schemeClr val="tx2">
                    <a:lumMod val="75000"/>
                  </a:schemeClr>
                </a:solidFill>
                <a:latin typeface="Cambria" panose="02040503050406030204" pitchFamily="18" charset="0"/>
                <a:ea typeface="Cambria" panose="02040503050406030204" pitchFamily="18" charset="0"/>
              </a:rPr>
              <a:t>±0.01 ft per mile</a:t>
            </a:r>
            <a:endParaRPr lang="en-US" dirty="0">
              <a:solidFill>
                <a:schemeClr val="tx2">
                  <a:lumMod val="75000"/>
                </a:schemeClr>
              </a:solidFill>
              <a:latin typeface="Cambria" panose="02040503050406030204" pitchFamily="18" charset="0"/>
              <a:ea typeface="Cambria" panose="02040503050406030204" pitchFamily="18" charset="0"/>
            </a:endParaRPr>
          </a:p>
          <a:p>
            <a:pPr lvl="2"/>
            <a:r>
              <a:rPr lang="en-US" dirty="0">
                <a:solidFill>
                  <a:schemeClr val="tx2">
                    <a:lumMod val="75000"/>
                  </a:schemeClr>
                </a:solidFill>
                <a:latin typeface="Cambria" panose="02040503050406030204" pitchFamily="18" charset="0"/>
                <a:ea typeface="Cambria" panose="02040503050406030204" pitchFamily="18" charset="0"/>
              </a:rPr>
              <a:t>“Standard” foot varied by tens of ppm before 1893</a:t>
            </a:r>
          </a:p>
        </p:txBody>
      </p:sp>
      <p:sp>
        <p:nvSpPr>
          <p:cNvPr id="8" name="Title 1">
            <a:extLst>
              <a:ext uri="{FF2B5EF4-FFF2-40B4-BE49-F238E27FC236}">
                <a16:creationId xmlns:a16="http://schemas.microsoft.com/office/drawing/2014/main" id="{7A3C7522-6A36-F344-A17F-6DBD7AA33599}"/>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Coordinates, deeds, and distances</a:t>
            </a:r>
          </a:p>
        </p:txBody>
      </p:sp>
    </p:spTree>
    <p:extLst>
      <p:ext uri="{BB962C8B-B14F-4D97-AF65-F5344CB8AC3E}">
        <p14:creationId xmlns:p14="http://schemas.microsoft.com/office/powerpoint/2010/main" val="429276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0" y="1463039"/>
            <a:ext cx="8953500" cy="5124029"/>
          </a:xfrm>
        </p:spPr>
        <p:txBody>
          <a:bodyPr>
            <a:noAutofit/>
          </a:bodyPr>
          <a:lstStyle/>
          <a:p>
            <a:r>
              <a:rPr lang="en-US" b="1" dirty="0">
                <a:solidFill>
                  <a:schemeClr val="tx2">
                    <a:lumMod val="75000"/>
                  </a:schemeClr>
                </a:solidFill>
                <a:latin typeface="Cambria" panose="02040503050406030204" pitchFamily="18" charset="0"/>
                <a:ea typeface="Cambria" panose="02040503050406030204" pitchFamily="18" charset="0"/>
              </a:rPr>
              <a:t>NGS created problem, will help fix it</a:t>
            </a:r>
          </a:p>
          <a:p>
            <a:pPr lvl="1"/>
            <a:r>
              <a:rPr lang="en-US" dirty="0">
                <a:solidFill>
                  <a:schemeClr val="tx2">
                    <a:lumMod val="75000"/>
                  </a:schemeClr>
                </a:solidFill>
                <a:latin typeface="Cambria" panose="02040503050406030204" pitchFamily="18" charset="0"/>
                <a:ea typeface="Cambria" panose="02040503050406030204" pitchFamily="18" charset="0"/>
              </a:rPr>
              <a:t>Fully support backward compatibility</a:t>
            </a:r>
          </a:p>
          <a:p>
            <a:pPr lvl="1"/>
            <a:r>
              <a:rPr lang="en-US" dirty="0">
                <a:solidFill>
                  <a:schemeClr val="tx2">
                    <a:lumMod val="75000"/>
                  </a:schemeClr>
                </a:solidFill>
                <a:latin typeface="Cambria" panose="02040503050406030204" pitchFamily="18" charset="0"/>
                <a:ea typeface="Cambria" panose="02040503050406030204" pitchFamily="18" charset="0"/>
              </a:rPr>
              <a:t>Will make simple and painless as possible</a:t>
            </a:r>
          </a:p>
          <a:p>
            <a:pPr lvl="1"/>
            <a:r>
              <a:rPr lang="en-US" dirty="0">
                <a:solidFill>
                  <a:schemeClr val="tx2">
                    <a:lumMod val="75000"/>
                  </a:schemeClr>
                </a:solidFill>
                <a:latin typeface="Cambria" panose="02040503050406030204" pitchFamily="18" charset="0"/>
                <a:ea typeface="Cambria" panose="02040503050406030204" pitchFamily="18" charset="0"/>
              </a:rPr>
              <a:t>Foot change minor compared to other 2022 changes</a:t>
            </a:r>
          </a:p>
          <a:p>
            <a:pPr lvl="1"/>
            <a:r>
              <a:rPr lang="en-US" dirty="0">
                <a:solidFill>
                  <a:schemeClr val="tx2">
                    <a:lumMod val="75000"/>
                  </a:schemeClr>
                </a:solidFill>
                <a:latin typeface="Cambria" panose="02040503050406030204" pitchFamily="18" charset="0"/>
                <a:ea typeface="Cambria" panose="02040503050406030204" pitchFamily="18" charset="0"/>
              </a:rPr>
              <a:t>Contact us at </a:t>
            </a:r>
            <a:r>
              <a:rPr lang="en-US" dirty="0">
                <a:solidFill>
                  <a:schemeClr val="tx2">
                    <a:lumMod val="75000"/>
                  </a:schemeClr>
                </a:solidFill>
                <a:latin typeface="Cambria" panose="02040503050406030204" pitchFamily="18" charset="0"/>
                <a:ea typeface="Cambria" panose="02040503050406030204" pitchFamily="18" charset="0"/>
                <a:hlinkClick r:id="rId3"/>
              </a:rPr>
              <a:t>NGS.Feedback@noaa.gov</a:t>
            </a:r>
            <a:r>
              <a:rPr lang="en-US" dirty="0">
                <a:solidFill>
                  <a:schemeClr val="tx2">
                    <a:lumMod val="75000"/>
                  </a:schemeClr>
                </a:solidFill>
                <a:latin typeface="Cambria" panose="02040503050406030204" pitchFamily="18" charset="0"/>
                <a:ea typeface="Cambria" panose="02040503050406030204" pitchFamily="18" charset="0"/>
              </a:rPr>
              <a:t> </a:t>
            </a:r>
          </a:p>
          <a:p>
            <a:r>
              <a:rPr lang="en-US" b="1" dirty="0">
                <a:solidFill>
                  <a:schemeClr val="tx2">
                    <a:lumMod val="75000"/>
                  </a:schemeClr>
                </a:solidFill>
                <a:latin typeface="Cambria" panose="02040503050406030204" pitchFamily="18" charset="0"/>
                <a:ea typeface="Cambria" panose="02040503050406030204" pitchFamily="18" charset="0"/>
              </a:rPr>
              <a:t>This is about the </a:t>
            </a:r>
            <a:r>
              <a:rPr lang="en-US" b="1" i="1" dirty="0">
                <a:solidFill>
                  <a:srgbClr val="C00000"/>
                </a:solidFill>
                <a:latin typeface="Cambria" panose="02040503050406030204" pitchFamily="18" charset="0"/>
                <a:ea typeface="Cambria" panose="02040503050406030204" pitchFamily="18" charset="0"/>
              </a:rPr>
              <a:t>future</a:t>
            </a:r>
          </a:p>
          <a:p>
            <a:pPr lvl="1"/>
            <a:r>
              <a:rPr lang="en-US" dirty="0">
                <a:solidFill>
                  <a:schemeClr val="tx2">
                    <a:lumMod val="75000"/>
                  </a:schemeClr>
                </a:solidFill>
                <a:latin typeface="Cambria" panose="02040503050406030204" pitchFamily="18" charset="0"/>
                <a:ea typeface="Cambria" panose="02040503050406030204" pitchFamily="18" charset="0"/>
              </a:rPr>
              <a:t>NSRS Modernization will bring many other changes</a:t>
            </a:r>
          </a:p>
          <a:p>
            <a:pPr lvl="1"/>
            <a:r>
              <a:rPr lang="en-US" dirty="0">
                <a:solidFill>
                  <a:schemeClr val="tx2">
                    <a:lumMod val="75000"/>
                  </a:schemeClr>
                </a:solidFill>
                <a:latin typeface="Cambria" panose="02040503050406030204" pitchFamily="18" charset="0"/>
                <a:ea typeface="Cambria" panose="02040503050406030204" pitchFamily="18" charset="0"/>
              </a:rPr>
              <a:t>Can we foster a more organized future for the next generation of younger professionals?</a:t>
            </a:r>
          </a:p>
        </p:txBody>
      </p:sp>
      <p:sp>
        <p:nvSpPr>
          <p:cNvPr id="7" name="Title 1">
            <a:extLst>
              <a:ext uri="{FF2B5EF4-FFF2-40B4-BE49-F238E27FC236}">
                <a16:creationId xmlns:a16="http://schemas.microsoft.com/office/drawing/2014/main" id="{79202733-C61A-D04A-8F2B-1605F78DB89B}"/>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In closing…</a:t>
            </a:r>
          </a:p>
        </p:txBody>
      </p:sp>
      <p:sp>
        <p:nvSpPr>
          <p:cNvPr id="2" name="Rectangle 1"/>
          <p:cNvSpPr/>
          <p:nvPr/>
        </p:nvSpPr>
        <p:spPr>
          <a:xfrm>
            <a:off x="171450" y="5207000"/>
            <a:ext cx="8782050" cy="1016000"/>
          </a:xfrm>
          <a:prstGeom prst="rect">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5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6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8000"/>
                            </p:stCondLst>
                            <p:childTnLst>
                              <p:par>
                                <p:cTn id="9" presetID="26" presetClass="emph" presetSubtype="0" repeatCount="indefinite" fill="hold" grpId="1" nodeType="afterEffect">
                                  <p:stCondLst>
                                    <p:cond delay="0"/>
                                  </p:stCondLst>
                                  <p:childTnLst>
                                    <p:animEffect transition="out" filter="fade">
                                      <p:cBhvr>
                                        <p:cTn id="10" dur="1000" tmFilter="0, 0; .2, .5; .8, .5; 1, 0"/>
                                        <p:tgtEl>
                                          <p:spTgt spid="2"/>
                                        </p:tgtEl>
                                      </p:cBhvr>
                                    </p:animEffect>
                                    <p:animScale>
                                      <p:cBhvr>
                                        <p:cTn id="11"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1034890"/>
            <a:ext cx="8707271" cy="11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cs typeface="Calibri"/>
                <a:hlinkClick r:id="rId3"/>
              </a:rPr>
              <a:t>https://www.ngs.noaa.gov/ADVISORS/</a:t>
            </a:r>
            <a:endParaRPr lang="en-US" sz="3200" spc="-7" dirty="0">
              <a:latin typeface="Cambria" panose="02040503050406030204" pitchFamily="18" charset="0"/>
              <a:cs typeface="Calibri"/>
            </a:endParaRPr>
          </a:p>
          <a:p>
            <a:pPr algn="ctr">
              <a:lnSpc>
                <a:spcPct val="95000"/>
              </a:lnSpc>
              <a:buClr>
                <a:srgbClr val="000000"/>
              </a:buClr>
              <a:buSzPct val="45000"/>
            </a:pPr>
            <a:r>
              <a:rPr lang="en-GB" sz="3200" dirty="0">
                <a:latin typeface="Times New Roman" pitchFamily="18" charset="0"/>
              </a:rPr>
              <a:t>-use any major search engine: “NGS advisors”</a:t>
            </a:r>
          </a:p>
        </p:txBody>
      </p:sp>
      <p:sp>
        <p:nvSpPr>
          <p:cNvPr id="6" name="TextBox 1"/>
          <p:cNvSpPr txBox="1">
            <a:spLocks noChangeArrowheads="1"/>
          </p:cNvSpPr>
          <p:nvPr/>
        </p:nvSpPr>
        <p:spPr bwMode="auto">
          <a:xfrm>
            <a:off x="218365" y="2792200"/>
            <a:ext cx="870727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2800" b="1" dirty="0">
                <a:latin typeface="Times New Roman" pitchFamily="18" charset="0"/>
              </a:rPr>
              <a:t>Jeff Jalbrzikowski, P.S., </a:t>
            </a:r>
            <a:r>
              <a:rPr lang="en-GB" sz="2800" b="1" dirty="0" smtClean="0">
                <a:latin typeface="Times New Roman" pitchFamily="18" charset="0"/>
              </a:rPr>
              <a:t>GISP</a:t>
            </a:r>
            <a:endParaRPr lang="en-GB" sz="2800" b="1" dirty="0">
              <a:latin typeface="Times New Roman" pitchFamily="18" charset="0"/>
            </a:endParaRPr>
          </a:p>
          <a:p>
            <a:pPr algn="ctr"/>
            <a:r>
              <a:rPr lang="en-GB" sz="2800" b="1" dirty="0">
                <a:latin typeface="Times New Roman" pitchFamily="18" charset="0"/>
              </a:rPr>
              <a:t>Appalachian Regional Geodetic Advisor</a:t>
            </a:r>
          </a:p>
          <a:p>
            <a:pPr algn="ctr"/>
            <a:endParaRPr lang="en-GB" sz="2800" b="1" dirty="0">
              <a:latin typeface="Times New Roman" pitchFamily="18" charset="0"/>
            </a:endParaRPr>
          </a:p>
          <a:p>
            <a:pPr algn="ctr"/>
            <a:r>
              <a:rPr lang="en-GB" sz="2800" b="1" dirty="0" smtClean="0">
                <a:latin typeface="Times New Roman" pitchFamily="18" charset="0"/>
              </a:rPr>
              <a:t>jeff.jalbrzikowski@noaa.gov</a:t>
            </a:r>
            <a:endParaRPr lang="en-GB" sz="2800" b="1" dirty="0">
              <a:latin typeface="Times New Roman" pitchFamily="18" charset="0"/>
            </a:endParaRPr>
          </a:p>
          <a:p>
            <a:pPr algn="ctr"/>
            <a:r>
              <a:rPr lang="en-GB" sz="2800" b="1" dirty="0">
                <a:latin typeface="Times New Roman" pitchFamily="18" charset="0"/>
              </a:rPr>
              <a:t>240-988-5486</a:t>
            </a:r>
          </a:p>
        </p:txBody>
      </p:sp>
    </p:spTree>
    <p:extLst>
      <p:ext uri="{BB962C8B-B14F-4D97-AF65-F5344CB8AC3E}">
        <p14:creationId xmlns:p14="http://schemas.microsoft.com/office/powerpoint/2010/main" val="400559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1485</TotalTime>
  <Words>10173</Words>
  <Application>Microsoft Office PowerPoint</Application>
  <PresentationFormat>On-screen Show (4:3)</PresentationFormat>
  <Paragraphs>1134</Paragraphs>
  <Slides>96</Slides>
  <Notes>66</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107" baseType="lpstr">
      <vt:lpstr>ＭＳ Ｐゴシック</vt:lpstr>
      <vt:lpstr>Arial</vt:lpstr>
      <vt:lpstr>Arial Black</vt:lpstr>
      <vt:lpstr>Calibri</vt:lpstr>
      <vt:lpstr>Cambria</vt:lpstr>
      <vt:lpstr>Gill Sans MT</vt:lpstr>
      <vt:lpstr>Times New Roman</vt:lpstr>
      <vt:lpstr>Verdana</vt:lpstr>
      <vt:lpstr>Wingdings</vt:lpstr>
      <vt:lpstr>NGS PowerPoint Template-geodesy.noaa.gov</vt:lpstr>
      <vt:lpstr>Acrobat Document</vt:lpstr>
      <vt:lpstr>PowerPoint Presentation</vt:lpstr>
      <vt:lpstr>NGS Overview</vt:lpstr>
      <vt:lpstr>PowerPoint Presentation</vt:lpstr>
      <vt:lpstr>PowerPoint Presentation</vt:lpstr>
      <vt:lpstr>Online Positioning User Service</vt:lpstr>
      <vt:lpstr>What is OPUS Projects?</vt:lpstr>
      <vt:lpstr>Why complicate OPUS?</vt:lpstr>
      <vt:lpstr>Why complicate OPUS?</vt:lpstr>
      <vt:lpstr>Why complicate OPUS?</vt:lpstr>
      <vt:lpstr>Why complicate OPUS?</vt:lpstr>
      <vt:lpstr>What’s in it for me?</vt:lpstr>
      <vt:lpstr>Do we really need another OPUS flavor?</vt:lpstr>
      <vt:lpstr>PowerPoint Presentation</vt:lpstr>
      <vt:lpstr>OPUS Projects – enter a Project ID</vt:lpstr>
      <vt:lpstr>a note on OPUS “my profile”</vt:lpstr>
      <vt:lpstr>Online Positioning User Service</vt:lpstr>
      <vt:lpstr>Hybrid Control Networks = Static + RTK/RTN </vt:lpstr>
      <vt:lpstr>“What’s the benefit?” they say…</vt:lpstr>
      <vt:lpstr>NGS Overview</vt:lpstr>
      <vt:lpstr>NOAA VDatum - online</vt:lpstr>
      <vt:lpstr>NOAA VDatum - download</vt:lpstr>
      <vt:lpstr>NOAA VDatum - download</vt:lpstr>
      <vt:lpstr>PowerPoint Presentation</vt:lpstr>
      <vt:lpstr>PowerPoint Presentation</vt:lpstr>
      <vt:lpstr>PowerPoint Presentation</vt:lpstr>
      <vt:lpstr>NOAA VDatum Website</vt:lpstr>
      <vt:lpstr>Blueprint for 2022, Part 3</vt:lpstr>
      <vt:lpstr>EPP2022 IFVM2022</vt:lpstr>
      <vt:lpstr>Example of application of EPP and IFVM</vt:lpstr>
      <vt:lpstr>Daily Epochs?!?</vt:lpstr>
      <vt:lpstr>Reference Epoch Coordinates from Time-Dependent Coordinates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EPP and IFVM with Reference Epochs</vt:lpstr>
      <vt:lpstr>Let’s look at some new terminology</vt:lpstr>
      <vt:lpstr>The NOAA CORS Network (NCN)</vt:lpstr>
      <vt:lpstr>GPS Month</vt:lpstr>
      <vt:lpstr>New Types of Coordinates</vt:lpstr>
      <vt:lpstr>Five types of coordinates in Modernized NSRS</vt:lpstr>
      <vt:lpstr>Coordinates - Reported</vt:lpstr>
      <vt:lpstr>Reported Coordinates</vt:lpstr>
      <vt:lpstr>Coordinates - Preliminary</vt:lpstr>
      <vt:lpstr>Coordinates – Final Discrete</vt:lpstr>
      <vt:lpstr>Coordinates – Final Running</vt:lpstr>
      <vt:lpstr>Coordinates – Reference Epoch</vt:lpstr>
      <vt:lpstr>Using the modernized NSRS</vt:lpstr>
      <vt:lpstr>Using the modernized NSRS</vt:lpstr>
      <vt:lpstr>So much more to NSRS Modernization!</vt:lpstr>
      <vt:lpstr>PowerPoint Presentation</vt:lpstr>
      <vt:lpstr>PowerPoint Presentation</vt:lpstr>
      <vt:lpstr>Mobile-enabled Mark Recovery website </vt:lpstr>
      <vt:lpstr>PowerPoint Presentation</vt:lpstr>
      <vt:lpstr>SPCS2022 activity over the last year</vt:lpstr>
      <vt:lpstr>PowerPoint Presentation</vt:lpstr>
      <vt:lpstr>PowerPoint Presentation</vt:lpstr>
      <vt:lpstr>PowerPoint Presentation</vt:lpstr>
      <vt:lpstr>PowerPoint Presentation</vt:lpstr>
      <vt:lpstr>SPCS2022 stakeholders</vt:lpstr>
      <vt:lpstr>General SPCS2022 characteristics</vt:lpstr>
      <vt:lpstr>Linear distortion with respect to ellipsoid</vt:lpstr>
      <vt:lpstr>Changing projection axis to reduce distortion variation</vt:lpstr>
      <vt:lpstr>“Non-intersecting” conformal map projection</vt:lpstr>
      <vt:lpstr>Default SPCS2022 zones</vt:lpstr>
      <vt:lpstr>Zone “layers” and LDPs</vt:lpstr>
      <vt:lpstr>Alaska statewide “base” layer</vt:lpstr>
      <vt:lpstr>Alaska complete “intermediate” layer</vt:lpstr>
      <vt:lpstr>Alaska with THREE SPCS2022 layers</vt:lpstr>
      <vt:lpstr>Iowa with TWO SPCS2022 layers</vt:lpstr>
      <vt:lpstr>Iowa with TWO SPCS2022 layers</vt:lpstr>
      <vt:lpstr>SPCS2022 deadlines</vt:lpstr>
      <vt:lpstr>Fillable PDF stakeholder forms</vt:lpstr>
      <vt:lpstr>SPCS2022 in Ohio</vt:lpstr>
      <vt:lpstr>PowerPoint Presentation</vt:lpstr>
      <vt:lpstr>PowerPoint Presentation</vt:lpstr>
      <vt:lpstr>The problem (and some questions)</vt:lpstr>
      <vt:lpstr>What is this all about? The Big Picture</vt:lpstr>
      <vt:lpstr>PowerPoint Presentation</vt:lpstr>
      <vt:lpstr>PowerPoint Presentation</vt:lpstr>
      <vt:lpstr>The trouble with standards…</vt:lpstr>
      <vt:lpstr>A new foot for a new century</vt:lpstr>
      <vt:lpstr>     Kicking the can (Federal Register)</vt:lpstr>
      <vt:lpstr>More Federal Register Notices</vt:lpstr>
      <vt:lpstr>PowerPoint Presentation</vt:lpstr>
      <vt:lpstr>PowerPoint Presentation</vt:lpstr>
      <vt:lpstr>Oops!</vt:lpstr>
      <vt:lpstr>What are the choices?</vt:lpstr>
      <vt:lpstr>An NGS proposal</vt:lpstr>
      <vt:lpstr>Arguments for keeping “old” foot</vt:lpstr>
      <vt:lpstr>Coordinates, deeds, and distances</vt:lpstr>
      <vt:lpstr>In closing…</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Jalbrzikowski</dc:creator>
  <cp:lastModifiedBy>Jeff Jalbrzikowski</cp:lastModifiedBy>
  <cp:revision>31</cp:revision>
  <dcterms:created xsi:type="dcterms:W3CDTF">2019-10-10T10:49:34Z</dcterms:created>
  <dcterms:modified xsi:type="dcterms:W3CDTF">2019-10-29T17:20:32Z</dcterms:modified>
</cp:coreProperties>
</file>