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4" r:id="rId6"/>
  </p:sldMasterIdLst>
  <p:notesMasterIdLst>
    <p:notesMasterId r:id="rId39"/>
  </p:notesMasterIdLst>
  <p:sldIdLst>
    <p:sldId id="256" r:id="rId7"/>
    <p:sldId id="259" r:id="rId8"/>
    <p:sldId id="258" r:id="rId9"/>
    <p:sldId id="305" r:id="rId10"/>
    <p:sldId id="306" r:id="rId11"/>
    <p:sldId id="261" r:id="rId12"/>
    <p:sldId id="296" r:id="rId13"/>
    <p:sldId id="299" r:id="rId14"/>
    <p:sldId id="300" r:id="rId15"/>
    <p:sldId id="262" r:id="rId16"/>
    <p:sldId id="263" r:id="rId17"/>
    <p:sldId id="264" r:id="rId18"/>
    <p:sldId id="266" r:id="rId19"/>
    <p:sldId id="284" r:id="rId20"/>
    <p:sldId id="286" r:id="rId21"/>
    <p:sldId id="287" r:id="rId22"/>
    <p:sldId id="288" r:id="rId23"/>
    <p:sldId id="289" r:id="rId24"/>
    <p:sldId id="290" r:id="rId25"/>
    <p:sldId id="291" r:id="rId26"/>
    <p:sldId id="301" r:id="rId27"/>
    <p:sldId id="292" r:id="rId28"/>
    <p:sldId id="304" r:id="rId29"/>
    <p:sldId id="309" r:id="rId30"/>
    <p:sldId id="294" r:id="rId31"/>
    <p:sldId id="293" r:id="rId32"/>
    <p:sldId id="302" r:id="rId33"/>
    <p:sldId id="310" r:id="rId34"/>
    <p:sldId id="295" r:id="rId35"/>
    <p:sldId id="303" r:id="rId36"/>
    <p:sldId id="307" r:id="rId37"/>
    <p:sldId id="30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6512" autoAdjust="0"/>
  </p:normalViewPr>
  <p:slideViewPr>
    <p:cSldViewPr snapToGrid="0">
      <p:cViewPr varScale="1">
        <p:scale>
          <a:sx n="100" d="100"/>
          <a:sy n="100"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gs-s-brunswick\ngs\shared\OPUS\dashboard\Usage.xlsx" TargetMode="External"/><Relationship Id="rId1" Type="http://schemas.openxmlformats.org/officeDocument/2006/relationships/image" Target="../media/image25.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2800" b="0" i="0" u="none" strike="noStrike" baseline="0">
                <a:solidFill>
                  <a:srgbClr val="000000"/>
                </a:solidFill>
                <a:latin typeface="Calibri"/>
                <a:cs typeface="Calibri"/>
              </a:rPr>
              <a:t>OPUS annual usage</a:t>
            </a:r>
            <a:endParaRPr lang="en-US" sz="1400" b="0" i="0" u="none" strike="noStrike" baseline="0">
              <a:solidFill>
                <a:srgbClr val="000000"/>
              </a:solidFill>
              <a:latin typeface="Calibri"/>
              <a:cs typeface="Calibri"/>
            </a:endParaRPr>
          </a:p>
          <a:p>
            <a:pPr>
              <a:defRPr sz="1000" b="0" i="0" u="none" strike="noStrike" baseline="0">
                <a:solidFill>
                  <a:srgbClr val="000000"/>
                </a:solidFill>
                <a:latin typeface="Calibri"/>
                <a:ea typeface="Calibri"/>
                <a:cs typeface="Calibri"/>
              </a:defRPr>
            </a:pPr>
            <a:r>
              <a:rPr lang="en-US" sz="1400" b="0" i="0" u="none" strike="noStrike" baseline="0">
                <a:solidFill>
                  <a:srgbClr val="000000"/>
                </a:solidFill>
                <a:latin typeface="Calibri"/>
                <a:cs typeface="Calibri"/>
              </a:rPr>
              <a:t>stacked bar graph, fiscal year totals</a:t>
            </a:r>
          </a:p>
        </c:rich>
      </c:tx>
      <c:layout>
        <c:manualLayout>
          <c:xMode val="edge"/>
          <c:yMode val="edge"/>
          <c:x val="0.3302413039348675"/>
          <c:y val="3.4482758620689655E-2"/>
        </c:manualLayout>
      </c:layout>
      <c:overlay val="1"/>
      <c:spPr>
        <a:noFill/>
      </c:spPr>
    </c:title>
    <c:autoTitleDeleted val="0"/>
    <c:plotArea>
      <c:layout>
        <c:manualLayout>
          <c:layoutTarget val="inner"/>
          <c:xMode val="edge"/>
          <c:yMode val="edge"/>
          <c:x val="8.3673469387755106E-2"/>
          <c:y val="2.1551724137931036E-2"/>
          <c:w val="0.87040816326530612"/>
          <c:h val="0.8864942528735632"/>
        </c:manualLayout>
      </c:layout>
      <c:barChart>
        <c:barDir val="col"/>
        <c:grouping val="stacked"/>
        <c:varyColors val="0"/>
        <c:ser>
          <c:idx val="1"/>
          <c:order val="0"/>
          <c:tx>
            <c:strRef>
              <c:f>stats!$B$26</c:f>
              <c:strCache>
                <c:ptCount val="1"/>
                <c:pt idx="0">
                  <c:v> OPUS-RS</c:v>
                </c:pt>
              </c:strCache>
            </c:strRef>
          </c:tx>
          <c:spPr>
            <a:solidFill>
              <a:schemeClr val="accent6">
                <a:lumMod val="75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258-4EA6-9773-F4B65E82F9CE}"/>
                </c:ext>
              </c:extLst>
            </c:dLbl>
            <c:dLbl>
              <c:idx val="1"/>
              <c:delete val="1"/>
              <c:extLst>
                <c:ext xmlns:c15="http://schemas.microsoft.com/office/drawing/2012/chart" uri="{CE6537A1-D6FC-4f65-9D91-7224C49458BB}"/>
                <c:ext xmlns:c16="http://schemas.microsoft.com/office/drawing/2014/chart" uri="{C3380CC4-5D6E-409C-BE32-E72D297353CC}">
                  <c16:uniqueId val="{00000001-A258-4EA6-9773-F4B65E82F9CE}"/>
                </c:ext>
              </c:extLst>
            </c:dLbl>
            <c:dLbl>
              <c:idx val="2"/>
              <c:delete val="1"/>
              <c:extLst>
                <c:ext xmlns:c15="http://schemas.microsoft.com/office/drawing/2012/chart" uri="{CE6537A1-D6FC-4f65-9D91-7224C49458BB}"/>
                <c:ext xmlns:c16="http://schemas.microsoft.com/office/drawing/2014/chart" uri="{C3380CC4-5D6E-409C-BE32-E72D297353CC}">
                  <c16:uniqueId val="{00000002-A258-4EA6-9773-F4B65E82F9CE}"/>
                </c:ext>
              </c:extLst>
            </c:dLbl>
            <c:dLbl>
              <c:idx val="3"/>
              <c:delete val="1"/>
              <c:extLst>
                <c:ext xmlns:c15="http://schemas.microsoft.com/office/drawing/2012/chart" uri="{CE6537A1-D6FC-4f65-9D91-7224C49458BB}"/>
                <c:ext xmlns:c16="http://schemas.microsoft.com/office/drawing/2014/chart" uri="{C3380CC4-5D6E-409C-BE32-E72D297353CC}">
                  <c16:uniqueId val="{00000003-A258-4EA6-9773-F4B65E82F9CE}"/>
                </c:ext>
              </c:extLst>
            </c:dLbl>
            <c:dLbl>
              <c:idx val="4"/>
              <c:delete val="1"/>
              <c:extLst>
                <c:ext xmlns:c15="http://schemas.microsoft.com/office/drawing/2012/chart" uri="{CE6537A1-D6FC-4f65-9D91-7224C49458BB}"/>
                <c:ext xmlns:c16="http://schemas.microsoft.com/office/drawing/2014/chart" uri="{C3380CC4-5D6E-409C-BE32-E72D297353CC}">
                  <c16:uniqueId val="{00000004-A258-4EA6-9773-F4B65E82F9CE}"/>
                </c:ext>
              </c:extLst>
            </c:dLbl>
            <c:spPr>
              <a:noFill/>
              <a:ln w="25400">
                <a:noFill/>
              </a:ln>
            </c:spPr>
            <c:txPr>
              <a:bodyPr wrap="square" lIns="38100" tIns="19050" rIns="38100" bIns="19050" anchor="ctr">
                <a:spAutoFit/>
              </a:bodyPr>
              <a:lstStyle/>
              <a:p>
                <a:pPr>
                  <a:defRPr sz="800" b="0" i="0" u="none" strike="noStrike" baseline="0">
                    <a:solidFill>
                      <a:srgbClr val="FFFFCC"/>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stats!$E$3:$X$3</c:f>
              <c:numCache>
                <c:formatCode>0</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stats!$E$26:$X$26</c:f>
              <c:numCache>
                <c:formatCode>#,##0</c:formatCode>
                <c:ptCount val="20"/>
                <c:pt idx="0">
                  <c:v>0</c:v>
                </c:pt>
                <c:pt idx="1">
                  <c:v>0</c:v>
                </c:pt>
                <c:pt idx="2">
                  <c:v>0</c:v>
                </c:pt>
                <c:pt idx="3">
                  <c:v>0</c:v>
                </c:pt>
                <c:pt idx="4">
                  <c:v>0</c:v>
                </c:pt>
                <c:pt idx="5">
                  <c:v>31770</c:v>
                </c:pt>
                <c:pt idx="6">
                  <c:v>72190</c:v>
                </c:pt>
                <c:pt idx="7">
                  <c:v>79284</c:v>
                </c:pt>
                <c:pt idx="8">
                  <c:v>100921</c:v>
                </c:pt>
                <c:pt idx="9">
                  <c:v>136168</c:v>
                </c:pt>
                <c:pt idx="10">
                  <c:v>136450</c:v>
                </c:pt>
                <c:pt idx="11">
                  <c:v>129218</c:v>
                </c:pt>
                <c:pt idx="12">
                  <c:v>134339</c:v>
                </c:pt>
                <c:pt idx="13">
                  <c:v>141988</c:v>
                </c:pt>
                <c:pt idx="14">
                  <c:v>129234</c:v>
                </c:pt>
                <c:pt idx="15">
                  <c:v>154958</c:v>
                </c:pt>
                <c:pt idx="16">
                  <c:v>118519</c:v>
                </c:pt>
                <c:pt idx="17">
                  <c:v>109894</c:v>
                </c:pt>
                <c:pt idx="18">
                  <c:v>158910</c:v>
                </c:pt>
                <c:pt idx="19">
                  <c:v>219083.99269720024</c:v>
                </c:pt>
              </c:numCache>
            </c:numRef>
          </c:val>
          <c:extLst>
            <c:ext xmlns:c16="http://schemas.microsoft.com/office/drawing/2014/chart" uri="{C3380CC4-5D6E-409C-BE32-E72D297353CC}">
              <c16:uniqueId val="{00000005-A258-4EA6-9773-F4B65E82F9CE}"/>
            </c:ext>
          </c:extLst>
        </c:ser>
        <c:ser>
          <c:idx val="0"/>
          <c:order val="1"/>
          <c:tx>
            <c:strRef>
              <c:f>stats!$B$28</c:f>
              <c:strCache>
                <c:ptCount val="1"/>
                <c:pt idx="0">
                  <c:v> OPUS-S (not shared)</c:v>
                </c:pt>
              </c:strCache>
            </c:strRef>
          </c:tx>
          <c:spPr>
            <a:solidFill>
              <a:srgbClr val="FFC000"/>
            </a:solidFill>
          </c:spPr>
          <c:invertIfNegative val="0"/>
          <c:dLbls>
            <c:spPr>
              <a:noFill/>
              <a:ln w="25400">
                <a:noFill/>
              </a:ln>
            </c:spPr>
            <c:txPr>
              <a:bodyPr wrap="square" lIns="38100" tIns="19050" rIns="38100" bIns="19050" anchor="ctr">
                <a:spAutoFit/>
              </a:bodyPr>
              <a:lstStyle/>
              <a:p>
                <a:pPr>
                  <a:defRPr sz="1000" b="0" i="0" u="none" strike="noStrike" baseline="0">
                    <a:solidFill>
                      <a:srgbClr val="993300"/>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stats!$E$3:$X$3</c:f>
              <c:numCache>
                <c:formatCode>0</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stats!$E$28:$X$28</c:f>
              <c:numCache>
                <c:formatCode>#,##0</c:formatCode>
                <c:ptCount val="20"/>
                <c:pt idx="0">
                  <c:v>5294</c:v>
                </c:pt>
                <c:pt idx="1">
                  <c:v>55540</c:v>
                </c:pt>
                <c:pt idx="2">
                  <c:v>98666</c:v>
                </c:pt>
                <c:pt idx="3">
                  <c:v>126058</c:v>
                </c:pt>
                <c:pt idx="4">
                  <c:v>165945</c:v>
                </c:pt>
                <c:pt idx="5">
                  <c:v>201550</c:v>
                </c:pt>
                <c:pt idx="6">
                  <c:v>181740</c:v>
                </c:pt>
                <c:pt idx="7">
                  <c:v>172485</c:v>
                </c:pt>
                <c:pt idx="8">
                  <c:v>170703</c:v>
                </c:pt>
                <c:pt idx="9">
                  <c:v>205551</c:v>
                </c:pt>
                <c:pt idx="10">
                  <c:v>285476</c:v>
                </c:pt>
                <c:pt idx="11">
                  <c:v>231098</c:v>
                </c:pt>
                <c:pt idx="12">
                  <c:v>256579</c:v>
                </c:pt>
                <c:pt idx="13">
                  <c:v>297521</c:v>
                </c:pt>
                <c:pt idx="14">
                  <c:v>311633</c:v>
                </c:pt>
                <c:pt idx="15">
                  <c:v>379271</c:v>
                </c:pt>
                <c:pt idx="16">
                  <c:v>524903</c:v>
                </c:pt>
                <c:pt idx="17">
                  <c:v>367760</c:v>
                </c:pt>
                <c:pt idx="18">
                  <c:v>883950</c:v>
                </c:pt>
                <c:pt idx="19">
                  <c:v>1282095.9572634681</c:v>
                </c:pt>
              </c:numCache>
            </c:numRef>
          </c:val>
          <c:extLst>
            <c:ext xmlns:c16="http://schemas.microsoft.com/office/drawing/2014/chart" uri="{C3380CC4-5D6E-409C-BE32-E72D297353CC}">
              <c16:uniqueId val="{00000006-A258-4EA6-9773-F4B65E82F9CE}"/>
            </c:ext>
          </c:extLst>
        </c:ser>
        <c:ser>
          <c:idx val="2"/>
          <c:order val="2"/>
          <c:tx>
            <c:strRef>
              <c:f>stats!$B$48</c:f>
              <c:strCache>
                <c:ptCount val="1"/>
                <c:pt idx="0">
                  <c:v>OPUS-S (solution shared)</c:v>
                </c:pt>
              </c:strCache>
            </c:strRef>
          </c:tx>
          <c:spPr>
            <a:solidFill>
              <a:srgbClr val="FF0000"/>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A258-4EA6-9773-F4B65E82F9CE}"/>
                </c:ext>
              </c:extLst>
            </c:dLbl>
            <c:dLbl>
              <c:idx val="3"/>
              <c:delete val="1"/>
              <c:extLst>
                <c:ext xmlns:c15="http://schemas.microsoft.com/office/drawing/2012/chart" uri="{CE6537A1-D6FC-4f65-9D91-7224C49458BB}"/>
                <c:ext xmlns:c16="http://schemas.microsoft.com/office/drawing/2014/chart" uri="{C3380CC4-5D6E-409C-BE32-E72D297353CC}">
                  <c16:uniqueId val="{00000008-A258-4EA6-9773-F4B65E82F9CE}"/>
                </c:ext>
              </c:extLst>
            </c:dLbl>
            <c:dLbl>
              <c:idx val="4"/>
              <c:delete val="1"/>
              <c:extLst>
                <c:ext xmlns:c15="http://schemas.microsoft.com/office/drawing/2012/chart" uri="{CE6537A1-D6FC-4f65-9D91-7224C49458BB}"/>
                <c:ext xmlns:c16="http://schemas.microsoft.com/office/drawing/2014/chart" uri="{C3380CC4-5D6E-409C-BE32-E72D297353CC}">
                  <c16:uniqueId val="{00000009-A258-4EA6-9773-F4B65E82F9CE}"/>
                </c:ext>
              </c:extLst>
            </c:dLbl>
            <c:dLbl>
              <c:idx val="5"/>
              <c:delete val="1"/>
              <c:extLst>
                <c:ext xmlns:c15="http://schemas.microsoft.com/office/drawing/2012/chart" uri="{CE6537A1-D6FC-4f65-9D91-7224C49458BB}"/>
                <c:ext xmlns:c16="http://schemas.microsoft.com/office/drawing/2014/chart" uri="{C3380CC4-5D6E-409C-BE32-E72D297353CC}">
                  <c16:uniqueId val="{0000000A-A258-4EA6-9773-F4B65E82F9CE}"/>
                </c:ext>
              </c:extLst>
            </c:dLbl>
            <c:spPr>
              <a:noFill/>
              <a:ln w="25400">
                <a:noFill/>
              </a:ln>
            </c:spPr>
            <c:txPr>
              <a:bodyPr wrap="square" lIns="38100" tIns="19050" rIns="38100" bIns="19050" anchor="ctr">
                <a:spAutoFit/>
              </a:bodyPr>
              <a:lstStyle/>
              <a:p>
                <a:pPr>
                  <a:defRPr sz="1000" b="0" i="0" u="none" strike="noStrike" baseline="0">
                    <a:solidFill>
                      <a:srgbClr val="FF0000"/>
                    </a:solidFill>
                    <a:latin typeface="Calibri"/>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stats!$E$3:$X$3</c:f>
              <c:numCache>
                <c:formatCode>0</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stats!$E$48:$X$48</c:f>
              <c:numCache>
                <c:formatCode>General</c:formatCode>
                <c:ptCount val="20"/>
                <c:pt idx="2" formatCode="#,##0">
                  <c:v>0</c:v>
                </c:pt>
                <c:pt idx="3" formatCode="#,##0">
                  <c:v>0</c:v>
                </c:pt>
                <c:pt idx="4" formatCode="#,##0">
                  <c:v>0</c:v>
                </c:pt>
                <c:pt idx="5" formatCode="#,##0">
                  <c:v>0</c:v>
                </c:pt>
                <c:pt idx="6" formatCode="#,##0">
                  <c:v>368</c:v>
                </c:pt>
                <c:pt idx="7" formatCode="#,##0">
                  <c:v>976</c:v>
                </c:pt>
                <c:pt idx="8" formatCode="#,##0">
                  <c:v>1727</c:v>
                </c:pt>
                <c:pt idx="9" formatCode="#,##0">
                  <c:v>1389</c:v>
                </c:pt>
                <c:pt idx="10" formatCode="#,##0">
                  <c:v>1123</c:v>
                </c:pt>
                <c:pt idx="11" formatCode="#,##0">
                  <c:v>1493</c:v>
                </c:pt>
                <c:pt idx="12" formatCode="#,##0">
                  <c:v>2117</c:v>
                </c:pt>
                <c:pt idx="13" formatCode="#,##0">
                  <c:v>1869</c:v>
                </c:pt>
                <c:pt idx="14" formatCode="#,##0">
                  <c:v>2440</c:v>
                </c:pt>
                <c:pt idx="15" formatCode="#,##0">
                  <c:v>2551</c:v>
                </c:pt>
                <c:pt idx="16" formatCode="#,##0">
                  <c:v>7242</c:v>
                </c:pt>
                <c:pt idx="17" formatCode="#,##0">
                  <c:v>3538</c:v>
                </c:pt>
                <c:pt idx="18" formatCode="#,##0">
                  <c:v>8496</c:v>
                </c:pt>
                <c:pt idx="19" formatCode="#,##0">
                  <c:v>9735.9996754666772</c:v>
                </c:pt>
              </c:numCache>
            </c:numRef>
          </c:val>
          <c:extLst>
            <c:ext xmlns:c16="http://schemas.microsoft.com/office/drawing/2014/chart" uri="{C3380CC4-5D6E-409C-BE32-E72D297353CC}">
              <c16:uniqueId val="{0000000B-A258-4EA6-9773-F4B65E82F9CE}"/>
            </c:ext>
          </c:extLst>
        </c:ser>
        <c:dLbls>
          <c:showLegendKey val="0"/>
          <c:showVal val="0"/>
          <c:showCatName val="0"/>
          <c:showSerName val="0"/>
          <c:showPercent val="0"/>
          <c:showBubbleSize val="0"/>
        </c:dLbls>
        <c:gapWidth val="30"/>
        <c:overlap val="100"/>
        <c:axId val="467712736"/>
        <c:axId val="1"/>
      </c:barChart>
      <c:catAx>
        <c:axId val="467712736"/>
        <c:scaling>
          <c:orientation val="minMax"/>
        </c:scaling>
        <c:delete val="0"/>
        <c:axPos val="b"/>
        <c:numFmt formatCode="General" sourceLinked="0"/>
        <c:majorTickMark val="cross"/>
        <c:minorTickMark val="cross"/>
        <c:tickLblPos val="nextTo"/>
        <c:spPr>
          <a:noFill/>
          <a:ln>
            <a:noFill/>
          </a:ln>
        </c:spPr>
        <c:txPr>
          <a:bodyPr rot="-5400000" vert="horz"/>
          <a:lstStyle/>
          <a:p>
            <a:pPr>
              <a:defRPr sz="14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3"/>
        <c:noMultiLvlLbl val="0"/>
      </c:catAx>
      <c:valAx>
        <c:axId val="1"/>
        <c:scaling>
          <c:orientation val="minMax"/>
        </c:scaling>
        <c:delete val="0"/>
        <c:axPos val="l"/>
        <c:majorGridlines>
          <c:spPr>
            <a:ln>
              <a:solidFill>
                <a:sysClr val="window" lastClr="FFFFFF">
                  <a:lumMod val="85000"/>
                </a:sysClr>
              </a:solidFill>
            </a:ln>
          </c:spPr>
        </c:majorGridlines>
        <c:title>
          <c:tx>
            <c:rich>
              <a:bodyPr rot="0" vert="horz"/>
              <a:lstStyle/>
              <a:p>
                <a:pPr algn="ctr">
                  <a:defRPr sz="1200" b="0" i="0" u="none" strike="noStrike" baseline="0">
                    <a:solidFill>
                      <a:srgbClr val="000000"/>
                    </a:solidFill>
                    <a:latin typeface="Arial"/>
                    <a:ea typeface="Arial"/>
                    <a:cs typeface="Arial"/>
                  </a:defRPr>
                </a:pPr>
                <a:r>
                  <a:rPr lang="en-US"/>
                  <a:t>OPUS solutions / year</a:t>
                </a:r>
              </a:p>
            </c:rich>
          </c:tx>
          <c:layout>
            <c:manualLayout>
              <c:xMode val="edge"/>
              <c:yMode val="edge"/>
              <c:x val="5.4419803029208506E-3"/>
              <c:y val="3.4525748936555342E-2"/>
            </c:manualLayout>
          </c:layout>
          <c:overlay val="0"/>
          <c:spPr>
            <a:solidFill>
              <a:sysClr val="window" lastClr="FFFFFF"/>
            </a:solidFill>
          </c:spPr>
        </c:title>
        <c:numFmt formatCode="#,##0_);[Red]\(#,##0\)" sourceLinked="0"/>
        <c:majorTickMark val="out"/>
        <c:minorTickMark val="none"/>
        <c:tickLblPos val="nextTo"/>
        <c:txPr>
          <a:bodyPr rot="0" vert="horz"/>
          <a:lstStyle/>
          <a:p>
            <a:pPr>
              <a:defRPr sz="1200" b="0" i="0" u="none" strike="noStrike" baseline="0">
                <a:solidFill>
                  <a:srgbClr val="000000"/>
                </a:solidFill>
                <a:latin typeface="Arial"/>
                <a:ea typeface="Arial"/>
                <a:cs typeface="Arial"/>
              </a:defRPr>
            </a:pPr>
            <a:endParaRPr lang="en-US"/>
          </a:p>
        </c:txPr>
        <c:crossAx val="467712736"/>
        <c:crosses val="autoZero"/>
        <c:crossBetween val="between"/>
      </c:valAx>
      <c:spPr>
        <a:blipFill dpi="0" rotWithShape="0">
          <a:blip xmlns:r="http://schemas.openxmlformats.org/officeDocument/2006/relationships" r:embed="rId1">
            <a:alphaModFix amt="16000"/>
          </a:blip>
          <a:srcRect/>
          <a:stretch>
            <a:fillRect/>
          </a:stretch>
        </a:blipFill>
        <a:ln w="25400">
          <a:noFill/>
        </a:ln>
      </c:spPr>
    </c:plotArea>
    <c:legend>
      <c:legendPos val="r"/>
      <c:layout>
        <c:manualLayout>
          <c:xMode val="edge"/>
          <c:yMode val="edge"/>
          <c:x val="9.1743119266055051E-2"/>
          <c:y val="0.46695402298850575"/>
          <c:w val="0.27013251783893988"/>
          <c:h val="0.16091954022988508"/>
        </c:manualLayout>
      </c:layout>
      <c:overlay val="0"/>
      <c:spPr>
        <a:solidFill>
          <a:schemeClr val="bg1"/>
        </a:solidFill>
      </c:spPr>
      <c:txPr>
        <a:bodyPr/>
        <a:lstStyle/>
        <a:p>
          <a:pPr>
            <a:defRPr sz="118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0.41132</cdr:x>
      <cdr:y>0.13142</cdr:y>
    </cdr:from>
    <cdr:to>
      <cdr:x>0.55182</cdr:x>
      <cdr:y>0.169</cdr:y>
    </cdr:to>
    <cdr:sp macro="" textlink="">
      <cdr:nvSpPr>
        <cdr:cNvPr id="2" name="TextBox 1"/>
        <cdr:cNvSpPr txBox="1"/>
      </cdr:nvSpPr>
      <cdr:spPr>
        <a:xfrm xmlns:a="http://schemas.openxmlformats.org/drawingml/2006/main">
          <a:off x="3843034" y="870532"/>
          <a:ext cx="1312714" cy="24893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a:solidFill>
                <a:schemeClr val="bg1">
                  <a:lumMod val="65000"/>
                </a:schemeClr>
              </a:solidFill>
            </a:rPr>
            <a:t>JGE,</a:t>
          </a:r>
          <a:r>
            <a:rPr lang="en-US" sz="1100" baseline="0">
              <a:solidFill>
                <a:schemeClr val="bg1">
                  <a:lumMod val="65000"/>
                </a:schemeClr>
              </a:solidFill>
            </a:rPr>
            <a:t> Dec 2020</a:t>
          </a:r>
          <a:endParaRPr lang="en-US" sz="1100">
            <a:solidFill>
              <a:schemeClr val="bg1">
                <a:lumMod val="65000"/>
              </a:schemeClr>
            </a:solidFill>
          </a:endParaRPr>
        </a:p>
      </cdr:txBody>
    </cdr:sp>
  </cdr:relSizeAnchor>
  <cdr:relSizeAnchor xmlns:cdr="http://schemas.openxmlformats.org/drawingml/2006/chartDrawing">
    <cdr:from>
      <cdr:x>0.9173</cdr:x>
      <cdr:y>0.02154</cdr:y>
    </cdr:from>
    <cdr:to>
      <cdr:x>0.96947</cdr:x>
      <cdr:y>0.9982</cdr:y>
    </cdr:to>
    <cdr:sp macro="" textlink="">
      <cdr:nvSpPr>
        <cdr:cNvPr id="3" name="Rectangle 2"/>
        <cdr:cNvSpPr/>
      </cdr:nvSpPr>
      <cdr:spPr>
        <a:xfrm xmlns:a="http://schemas.openxmlformats.org/drawingml/2006/main">
          <a:off x="8584380" y="142849"/>
          <a:ext cx="488223" cy="6476995"/>
        </a:xfrm>
        <a:prstGeom xmlns:a="http://schemas.openxmlformats.org/drawingml/2006/main" prst="rect">
          <a:avLst/>
        </a:prstGeom>
        <a:solidFill xmlns:a="http://schemas.openxmlformats.org/drawingml/2006/main">
          <a:schemeClr val="bg1">
            <a:alpha val="67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4000">
              <a:solidFill>
                <a:schemeClr val="bg1">
                  <a:lumMod val="95000"/>
                </a:schemeClr>
              </a:solidFill>
            </a:rPr>
            <a:t>p</a:t>
          </a:r>
          <a:br>
            <a:rPr lang="en-US" sz="4000">
              <a:solidFill>
                <a:schemeClr val="bg1">
                  <a:lumMod val="95000"/>
                </a:schemeClr>
              </a:solidFill>
            </a:rPr>
          </a:br>
          <a:r>
            <a:rPr lang="en-US" sz="4000">
              <a:solidFill>
                <a:schemeClr val="bg1">
                  <a:lumMod val="95000"/>
                </a:schemeClr>
              </a:solidFill>
            </a:rPr>
            <a:t>r</a:t>
          </a:r>
          <a:br>
            <a:rPr lang="en-US" sz="4000">
              <a:solidFill>
                <a:schemeClr val="bg1">
                  <a:lumMod val="95000"/>
                </a:schemeClr>
              </a:solidFill>
            </a:rPr>
          </a:br>
          <a:r>
            <a:rPr lang="en-US" sz="4000">
              <a:solidFill>
                <a:schemeClr val="bg1">
                  <a:lumMod val="95000"/>
                </a:schemeClr>
              </a:solidFill>
            </a:rPr>
            <a:t>o</a:t>
          </a:r>
          <a:br>
            <a:rPr lang="en-US" sz="4000">
              <a:solidFill>
                <a:schemeClr val="bg1">
                  <a:lumMod val="95000"/>
                </a:schemeClr>
              </a:solidFill>
            </a:rPr>
          </a:br>
          <a:r>
            <a:rPr lang="en-US" sz="4000">
              <a:solidFill>
                <a:schemeClr val="bg1">
                  <a:lumMod val="95000"/>
                </a:schemeClr>
              </a:solidFill>
            </a:rPr>
            <a:t>j</a:t>
          </a:r>
          <a:br>
            <a:rPr lang="en-US" sz="4000">
              <a:solidFill>
                <a:schemeClr val="bg1">
                  <a:lumMod val="95000"/>
                </a:schemeClr>
              </a:solidFill>
            </a:rPr>
          </a:br>
          <a:r>
            <a:rPr lang="en-US" sz="4000">
              <a:solidFill>
                <a:schemeClr val="bg1">
                  <a:lumMod val="95000"/>
                </a:schemeClr>
              </a:solidFill>
            </a:rPr>
            <a:t>e</a:t>
          </a:r>
          <a:br>
            <a:rPr lang="en-US" sz="4000">
              <a:solidFill>
                <a:schemeClr val="bg1">
                  <a:lumMod val="95000"/>
                </a:schemeClr>
              </a:solidFill>
            </a:rPr>
          </a:br>
          <a:r>
            <a:rPr lang="en-US" sz="4000">
              <a:solidFill>
                <a:schemeClr val="bg1">
                  <a:lumMod val="95000"/>
                </a:schemeClr>
              </a:solidFill>
            </a:rPr>
            <a:t>c</a:t>
          </a:r>
          <a:br>
            <a:rPr lang="en-US" sz="4000">
              <a:solidFill>
                <a:schemeClr val="bg1">
                  <a:lumMod val="95000"/>
                </a:schemeClr>
              </a:solidFill>
            </a:rPr>
          </a:br>
          <a:r>
            <a:rPr lang="en-US" sz="4000">
              <a:solidFill>
                <a:schemeClr val="bg1">
                  <a:lumMod val="95000"/>
                </a:schemeClr>
              </a:solidFill>
            </a:rPr>
            <a:t>t</a:t>
          </a:r>
          <a:br>
            <a:rPr lang="en-US" sz="4000">
              <a:solidFill>
                <a:schemeClr val="bg1">
                  <a:lumMod val="95000"/>
                </a:schemeClr>
              </a:solidFill>
            </a:rPr>
          </a:br>
          <a:r>
            <a:rPr lang="en-US" sz="4000">
              <a:solidFill>
                <a:schemeClr val="bg1">
                  <a:lumMod val="95000"/>
                </a:schemeClr>
              </a:solidFill>
            </a:rPr>
            <a:t>e</a:t>
          </a:r>
          <a:br>
            <a:rPr lang="en-US" sz="4000">
              <a:solidFill>
                <a:schemeClr val="bg1">
                  <a:lumMod val="95000"/>
                </a:schemeClr>
              </a:solidFill>
            </a:rPr>
          </a:br>
          <a:r>
            <a:rPr lang="en-US" sz="4000">
              <a:solidFill>
                <a:schemeClr val="bg1">
                  <a:lumMod val="95000"/>
                </a:schemeClr>
              </a:solidFill>
            </a:rPr>
            <a:t>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ECDE1-E4F8-4F35-B1BB-09347463758A}"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9D51B-A981-4BA7-B993-46CE10A285D1}" type="slidenum">
              <a:rPr lang="en-US" smtClean="0"/>
              <a:t>‹#›</a:t>
            </a:fld>
            <a:endParaRPr lang="en-US"/>
          </a:p>
        </p:txBody>
      </p:sp>
    </p:spTree>
    <p:extLst>
      <p:ext uri="{BB962C8B-B14F-4D97-AF65-F5344CB8AC3E}">
        <p14:creationId xmlns:p14="http://schemas.microsoft.com/office/powerpoint/2010/main" val="78511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OPUS today,</a:t>
            </a:r>
          </a:p>
          <a:p>
            <a:r>
              <a:rPr lang="en-US" dirty="0" smtClean="0"/>
              <a:t>OPUS: as the name suggests, is a service for positioning, designed</a:t>
            </a:r>
            <a:r>
              <a:rPr lang="en-US" baseline="0" dirty="0" smtClean="0"/>
              <a:t> for online users.</a:t>
            </a:r>
          </a:p>
          <a:p>
            <a:endParaRPr lang="en-US" baseline="0" dirty="0" smtClean="0"/>
          </a:p>
          <a:p>
            <a:r>
              <a:rPr lang="en-US" dirty="0" smtClean="0"/>
              <a:t>I’ll begin with a brief</a:t>
            </a:r>
            <a:r>
              <a:rPr lang="en-US" baseline="0" dirty="0" smtClean="0"/>
              <a:t> overview of what the service does now, describe some planned enhancements, then we’ll pivot, as this is a user forum, to answering your questions</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1</a:t>
            </a:fld>
            <a:endParaRPr lang="en-US"/>
          </a:p>
        </p:txBody>
      </p:sp>
    </p:spTree>
    <p:extLst>
      <p:ext uri="{BB962C8B-B14F-4D97-AF65-F5344CB8AC3E}">
        <p14:creationId xmlns:p14="http://schemas.microsoft.com/office/powerpoint/2010/main" val="99008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standard OPUS solution,</a:t>
            </a:r>
            <a:r>
              <a:rPr lang="en-US" baseline="0" dirty="0" smtClean="0"/>
              <a:t> one-page </a:t>
            </a:r>
            <a:r>
              <a:rPr lang="en-US" dirty="0" smtClean="0"/>
              <a:t>report.</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10</a:t>
            </a:fld>
            <a:endParaRPr lang="en-US"/>
          </a:p>
        </p:txBody>
      </p:sp>
    </p:spTree>
    <p:extLst>
      <p:ext uri="{BB962C8B-B14F-4D97-AF65-F5344CB8AC3E}">
        <p14:creationId xmlns:p14="http://schemas.microsoft.com/office/powerpoint/2010/main" val="79555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extended report, showing more detail about how the solution was derived,</a:t>
            </a:r>
            <a:r>
              <a:rPr lang="en-US" baseline="0" dirty="0" smtClean="0"/>
              <a:t> and providing SPCS values in feet.</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11</a:t>
            </a:fld>
            <a:endParaRPr lang="en-US"/>
          </a:p>
        </p:txBody>
      </p:sp>
    </p:spTree>
    <p:extLst>
      <p:ext uri="{BB962C8B-B14F-4D97-AF65-F5344CB8AC3E}">
        <p14:creationId xmlns:p14="http://schemas.microsoft.com/office/powerpoint/2010/main" val="385179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XML report, it parses the solution into values usable by machines.</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12</a:t>
            </a:fld>
            <a:endParaRPr lang="en-US"/>
          </a:p>
        </p:txBody>
      </p:sp>
    </p:spTree>
    <p:extLst>
      <p:ext uri="{BB962C8B-B14F-4D97-AF65-F5344CB8AC3E}">
        <p14:creationId xmlns:p14="http://schemas.microsoft.com/office/powerpoint/2010/main" val="198421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altLang="en-US" dirty="0" smtClean="0">
                <a:latin typeface="Arial" panose="020B0604020202020204" pitchFamily="34" charset="0"/>
              </a:rPr>
              <a:t>Antennas are the one area where OPUS users can force errors into their solutions.</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ANTENNA TYPE: </a:t>
            </a:r>
            <a:br>
              <a:rPr lang="en-US" altLang="en-US" dirty="0" smtClean="0">
                <a:latin typeface="Arial" panose="020B0604020202020204" pitchFamily="34" charset="0"/>
              </a:rPr>
            </a:br>
            <a:r>
              <a:rPr lang="en-US" altLang="en-US" dirty="0" smtClean="0">
                <a:latin typeface="Arial" panose="020B0604020202020204" pitchFamily="34" charset="0"/>
              </a:rPr>
              <a:t>GNSS antennas aren’t like survey telescopes, which have a point (reticule) where all measurements take place. The “phase center” measuring points of an antenna will wander as each satellite’s azimuth and elevation changes. These variations are unique for each model of antenna. OPUS mixes data from across long distances and from different antenna types (rover + CORS) so this is a source of error. However, the GNSS community has measured these phase center variations for many antenna types, a process known as “calibration” which measures the variations with respect to an antenna’s reference point, or ARP. You tell OPUS where the ARP is, and it will do the rest.</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ANTENNA HEIGHT: </a:t>
            </a:r>
          </a:p>
          <a:p>
            <a:pPr eaLnBrk="1" hangingPunct="1">
              <a:defRPr/>
            </a:pPr>
            <a:r>
              <a:rPr lang="en-US" altLang="en-US" dirty="0" smtClean="0">
                <a:latin typeface="Arial" panose="020B0604020202020204" pitchFamily="34" charset="0"/>
              </a:rPr>
              <a:t>The height of the antenna is measure vertically (not slant height) up from the from the mark, to the Antenna Reference Point which is almost always the center of the bottom-most, permanently attached piece of the antenna.  Some antennas have a short removable pipe or extension to them, these are NOT part of the antenna, and must be considered part of the tripod height.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If in doubt you can find photos and diagrams of each antenna (that we have calibrated) at the URL shown. </a:t>
            </a: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So if you leave the antenna height as “0” this will be the height  OPUS returns, of the antenna’s ARP.</a:t>
            </a:r>
          </a:p>
          <a:p>
            <a:pPr>
              <a:defRPr/>
            </a:pPr>
            <a:endParaRPr lang="en-US" dirty="0" smtClean="0"/>
          </a:p>
          <a:p>
            <a:pPr>
              <a:defRPr/>
            </a:pPr>
            <a:r>
              <a:rPr lang="en-US" dirty="0" smtClean="0"/>
              <a:t>Image posted as </a:t>
            </a:r>
            <a:r>
              <a:rPr lang="en-US" dirty="0" smtClean="0">
                <a:solidFill>
                  <a:schemeClr val="bg1">
                    <a:lumMod val="50000"/>
                  </a:schemeClr>
                </a:solidFill>
              </a:rPr>
              <a:t>http://geodesy.noaa.gov/sitemsgs/OPUS/about/images/ant_hgt_BBBK23.png</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20771D-5152-45EF-BA6A-4042F844C057}" type="slidenum">
              <a:rPr lang="en-US" altLang="en-US" smtClean="0">
                <a:solidFill>
                  <a:srgbClr val="000000"/>
                </a:solidFill>
              </a:rPr>
              <a:pPr/>
              <a:t>13</a:t>
            </a:fld>
            <a:endParaRPr lang="en-US" altLang="en-US" smtClean="0">
              <a:solidFill>
                <a:srgbClr val="000000"/>
              </a:solidFill>
            </a:endParaRPr>
          </a:p>
        </p:txBody>
      </p:sp>
    </p:spTree>
    <p:extLst>
      <p:ext uri="{BB962C8B-B14F-4D97-AF65-F5344CB8AC3E}">
        <p14:creationId xmlns:p14="http://schemas.microsoft.com/office/powerpoint/2010/main" val="119141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5BDE13-FC52-4F9B-9BD0-CF69C612424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16468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7191E9-34B1-492B-8EC7-2732F17AB3E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155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EC63DC-485E-426C-AE15-CD418E8B9FE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6688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4871E7-FDDA-4830-9268-469BC7AA0E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603151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6DC4B9-A8FB-44C9-9AC9-7087245B52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567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366E1B-7F6E-4BAC-86AA-AFFFD75894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61246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we are, I’m on the left, Dan and Dave will</a:t>
            </a:r>
            <a:r>
              <a:rPr lang="en-US" baseline="0" dirty="0" smtClean="0"/>
              <a:t> cut in as needed to correct me, and to answer your questions later.</a:t>
            </a:r>
            <a:br>
              <a:rPr lang="en-US" baseline="0" dirty="0" smtClean="0"/>
            </a:br>
            <a:r>
              <a:rPr lang="en-US" baseline="0" dirty="0" smtClean="0"/>
              <a:t/>
            </a:r>
            <a:br>
              <a:rPr lang="en-US" baseline="0" dirty="0" smtClean="0"/>
            </a:br>
            <a:r>
              <a:rPr lang="en-US" baseline="0" dirty="0" smtClean="0"/>
              <a:t>Thanks also to the folks in the Geodetic Services division for organizing and facilitating the webinar.</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OPUS Projects Manager Training</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2013-08-07</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Step 1 : Creating a Project</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14BAC-D2A3-4D4E-A2E1-A028F3BD480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76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list of six different enhancements</a:t>
            </a:r>
            <a:r>
              <a:rPr lang="en-US" baseline="0" dirty="0" smtClean="0"/>
              <a:t> to OPUS in various stages of planning, on the following slides we’ll address each one-by-one</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20</a:t>
            </a:fld>
            <a:endParaRPr lang="en-US"/>
          </a:p>
        </p:txBody>
      </p:sp>
    </p:spTree>
    <p:extLst>
      <p:ext uri="{BB962C8B-B14F-4D97-AF65-F5344CB8AC3E}">
        <p14:creationId xmlns:p14="http://schemas.microsoft.com/office/powerpoint/2010/main" val="397677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review OPUS as it is today, and the changes that have happened in the past year or</a:t>
            </a:r>
            <a:r>
              <a:rPr lang="en-US" baseline="0" dirty="0" smtClean="0"/>
              <a:t> so.</a:t>
            </a:r>
          </a:p>
          <a:p>
            <a:r>
              <a:rPr lang="en-US" baseline="0" dirty="0" smtClean="0"/>
              <a:t>The first three bullets show that NGS is really growing our recognition that OPUS is a flagship product, in terms of the value it brings to users, and the value it brings to our own initiatives, like the harvested solutions which improved GEOID18 and will underpin the NADCON follow-on Transformation Tool product. In recognition of this, we hired just in December three new geodesists with programming experience to carry OPUS forward.</a:t>
            </a:r>
          </a:p>
          <a:p>
            <a:endParaRPr lang="en-US" baseline="0" dirty="0" smtClean="0"/>
          </a:p>
          <a:p>
            <a:r>
              <a:rPr lang="en-US" baseline="0" dirty="0" smtClean="0"/>
              <a:t>We’ve followed evolving formats, allowing OPUS to use RINEX v.3, and export JSON for shared solutions and datasheet interactions. These feed new discovery portals for shared solutions.</a:t>
            </a:r>
          </a:p>
          <a:p>
            <a:endParaRPr lang="en-US" baseline="0" dirty="0" smtClean="0"/>
          </a:p>
          <a:p>
            <a:r>
              <a:rPr lang="en-US" baseline="0" dirty="0" smtClean="0"/>
              <a:t>We’ve gotten better at outreach, with canned lessons, and a focus on OPUS for this year’s webinars. </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21</a:t>
            </a:fld>
            <a:endParaRPr lang="en-US"/>
          </a:p>
        </p:txBody>
      </p:sp>
    </p:spTree>
    <p:extLst>
      <p:ext uri="{BB962C8B-B14F-4D97-AF65-F5344CB8AC3E}">
        <p14:creationId xmlns:p14="http://schemas.microsoft.com/office/powerpoint/2010/main" val="266574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change you should</a:t>
            </a:r>
            <a:r>
              <a:rPr lang="en-US" baseline="0" dirty="0" smtClean="0"/>
              <a:t> see to production OPUS can now be seen on BETA, in the –PROJECTS option.</a:t>
            </a:r>
          </a:p>
          <a:p>
            <a:endParaRPr lang="en-US" baseline="0" dirty="0" smtClean="0"/>
          </a:p>
          <a:p>
            <a:r>
              <a:rPr lang="en-US" baseline="0" dirty="0" smtClean="0"/>
              <a:t>Here we’ve added new controls that give your project a path to go somewhere, to create NGS datasheets.</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22</a:t>
            </a:fld>
            <a:endParaRPr lang="en-US"/>
          </a:p>
        </p:txBody>
      </p:sp>
    </p:spTree>
    <p:extLst>
      <p:ext uri="{BB962C8B-B14F-4D97-AF65-F5344CB8AC3E}">
        <p14:creationId xmlns:p14="http://schemas.microsoft.com/office/powerpoint/2010/main" val="136198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smtClean="0"/>
              <a:t>This </a:t>
            </a:r>
            <a:r>
              <a:rPr lang="en-US" baseline="0" dirty="0" smtClean="0"/>
              <a:t>has already simplified the creation of all the files needed to submit GPS survey projects to NGS.</a:t>
            </a:r>
          </a:p>
          <a:p>
            <a:pPr lvl="0" rtl="0">
              <a:spcBef>
                <a:spcPts val="0"/>
              </a:spcBef>
              <a:buNone/>
            </a:pPr>
            <a:endParaRPr lang="en-US" baseline="0" dirty="0" smtClean="0"/>
          </a:p>
          <a:p>
            <a:pPr lvl="0" rtl="0">
              <a:spcBef>
                <a:spcPts val="0"/>
              </a:spcBef>
              <a:buNone/>
            </a:pPr>
            <a:r>
              <a:rPr lang="en-US" baseline="0" dirty="0" smtClean="0"/>
              <a:t>For now, those </a:t>
            </a:r>
            <a:r>
              <a:rPr lang="en-US" baseline="0" dirty="0" err="1" smtClean="0"/>
              <a:t>bluebooking</a:t>
            </a:r>
            <a:r>
              <a:rPr lang="en-US" baseline="0" dirty="0" smtClean="0"/>
              <a:t> programs still exist, available for GPS projects processed outside of OPUS and still required for leveling projects.</a:t>
            </a:r>
          </a:p>
          <a:p>
            <a:pPr lvl="0" rtl="0">
              <a:spcBef>
                <a:spcPts val="0"/>
              </a:spcBef>
              <a:buNone/>
            </a:pPr>
            <a:endParaRPr lang="en-US" baseline="0" dirty="0" smtClean="0"/>
          </a:p>
          <a:p>
            <a:pPr lvl="0" rtl="0">
              <a:spcBef>
                <a:spcPts val="0"/>
              </a:spcBef>
              <a:buNone/>
            </a:pPr>
            <a:r>
              <a:rPr lang="en-US" baseline="0" dirty="0" smtClean="0"/>
              <a:t>After users have gotten used to this, and after we upgrade reference frames and databases, this should be the main way to contribute project data to NGS and maintain geodetic control datasheets.</a:t>
            </a:r>
            <a:endParaRPr dirty="0"/>
          </a:p>
        </p:txBody>
      </p:sp>
    </p:spTree>
    <p:extLst>
      <p:ext uri="{BB962C8B-B14F-4D97-AF65-F5344CB8AC3E}">
        <p14:creationId xmlns:p14="http://schemas.microsoft.com/office/powerpoint/2010/main" val="1616682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smtClean="0"/>
              <a:t>For more information, sign up for the webinar</a:t>
            </a:r>
            <a:r>
              <a:rPr lang="en-US" baseline="0" dirty="0" smtClean="0"/>
              <a:t> NEXT WEEK on this topic!</a:t>
            </a:r>
            <a:endParaRPr dirty="0"/>
          </a:p>
        </p:txBody>
      </p:sp>
    </p:spTree>
    <p:extLst>
      <p:ext uri="{BB962C8B-B14F-4D97-AF65-F5344CB8AC3E}">
        <p14:creationId xmlns:p14="http://schemas.microsoft.com/office/powerpoint/2010/main" val="393174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on, the next enhancement tackles the limitation of OPUS using only SOME of today’s abundance of navigation satellites.</a:t>
            </a:r>
          </a:p>
          <a:p>
            <a:r>
              <a:rPr lang="en-US" baseline="0" dirty="0" smtClean="0"/>
              <a:t>USA was the first in space with GPS, but now we could enjoy GLONASS, GALILEO, BEIDOU, etc.</a:t>
            </a:r>
          </a:p>
          <a:p>
            <a:endParaRPr lang="en-US" baseline="0" dirty="0" smtClean="0"/>
          </a:p>
          <a:p>
            <a:r>
              <a:rPr lang="en-US" baseline="0" dirty="0" smtClean="0"/>
              <a:t>Tracking more satellites was a not-insubstantial complication for the PAGES processing engine, the workhorse behind OPUS which determines the position of your data file.</a:t>
            </a:r>
          </a:p>
          <a:p>
            <a:r>
              <a:rPr lang="en-US" baseline="0" dirty="0" smtClean="0"/>
              <a:t>And that software is now 30-years old. We’ve rebuilt it from the ground up, engaging a whole new generation of programmers, with modern programming and modern inputs.</a:t>
            </a:r>
          </a:p>
          <a:p>
            <a:endParaRPr lang="en-US" baseline="0" dirty="0" smtClean="0"/>
          </a:p>
          <a:p>
            <a:r>
              <a:rPr lang="en-US" baseline="0" dirty="0" smtClean="0"/>
              <a:t>We are actively testing this now, using an instance running in the cloud. There is potential that this new –static processing will encroach on –rapid static preeminence for short duration observations.</a:t>
            </a:r>
          </a:p>
          <a:p>
            <a:endParaRPr lang="en-US" baseline="0" dirty="0" smtClean="0"/>
          </a:p>
          <a:p>
            <a:r>
              <a:rPr lang="en-US" baseline="0" dirty="0" smtClean="0"/>
              <a:t>Being modern, it lives for RINEX3 data. Also, the 3</a:t>
            </a:r>
            <a:r>
              <a:rPr lang="en-US" baseline="30000" dirty="0" smtClean="0"/>
              <a:t>rd</a:t>
            </a:r>
            <a:r>
              <a:rPr lang="en-US" baseline="0" dirty="0" smtClean="0"/>
              <a:t>-party tool OPUS relies on to convert vendor data formats to RINEX2 is slowly failing. OPUS will want you to provide a standard format, RINEX (or BINEX?) in the future.</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25</a:t>
            </a:fld>
            <a:endParaRPr lang="en-US"/>
          </a:p>
        </p:txBody>
      </p:sp>
    </p:spTree>
    <p:extLst>
      <p:ext uri="{BB962C8B-B14F-4D97-AF65-F5344CB8AC3E}">
        <p14:creationId xmlns:p14="http://schemas.microsoft.com/office/powerpoint/2010/main" val="195322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again,</a:t>
            </a:r>
            <a:r>
              <a:rPr lang="en-US" baseline="0" dirty="0" smtClean="0"/>
              <a:t> and back to OPUS projects,</a:t>
            </a:r>
          </a:p>
          <a:p>
            <a:r>
              <a:rPr lang="en-US" baseline="0" dirty="0" smtClean="0"/>
              <a:t>we should this year see in BETA OPUS the ability to ingest RTK type GNSS vector data into an OPUS project, bringing in a high-productivity technique.</a:t>
            </a:r>
          </a:p>
          <a:p>
            <a:endParaRPr lang="en-US" baseline="0" dirty="0" smtClean="0"/>
          </a:p>
          <a:p>
            <a:r>
              <a:rPr lang="en-US" baseline="0" dirty="0" smtClean="0"/>
              <a:t>This requires a new vector file, GVX, we’ve worked with many GPS vendors to provide an export capability</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26</a:t>
            </a:fld>
            <a:endParaRPr lang="en-US"/>
          </a:p>
        </p:txBody>
      </p:sp>
    </p:spTree>
    <p:extLst>
      <p:ext uri="{BB962C8B-B14F-4D97-AF65-F5344CB8AC3E}">
        <p14:creationId xmlns:p14="http://schemas.microsoft.com/office/powerpoint/2010/main" val="79362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D592BE9-A839-43A0-8DF4-CE3E762D15C6}" type="slidenum">
              <a:rPr kumimoji="0" lang="en-US" altLang="en-US" sz="1300" b="0" i="0" u="none" strike="noStrike" kern="1200" cap="none" spc="0" normalizeH="0" baseline="0" noProof="0" smtClean="0">
                <a:ln>
                  <a:noFill/>
                </a:ln>
                <a:solidFill>
                  <a:prstClr val="black"/>
                </a:solidFill>
                <a:effectLst/>
                <a:uLnTx/>
                <a:uFillTx/>
                <a:latin typeface="Gill Sans MT" panose="020B0502020104020203" pitchFamily="34" charset="0"/>
                <a:ea typeface="ＭＳ Ｐゴシック"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smtClean="0">
              <a:ln>
                <a:noFill/>
              </a:ln>
              <a:solidFill>
                <a:prstClr val="black"/>
              </a:solidFill>
              <a:effectLst/>
              <a:uLnTx/>
              <a:uFillTx/>
              <a:latin typeface="Gill Sans MT" panose="020B0502020104020203"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914615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64607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30</a:t>
            </a:fld>
            <a:endParaRPr lang="en-US"/>
          </a:p>
        </p:txBody>
      </p:sp>
    </p:spTree>
    <p:extLst>
      <p:ext uri="{BB962C8B-B14F-4D97-AF65-F5344CB8AC3E}">
        <p14:creationId xmlns:p14="http://schemas.microsoft.com/office/powerpoint/2010/main" val="411437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will ask most of the questions!</a:t>
            </a:r>
            <a:r>
              <a:rPr lang="en-US" baseline="0" dirty="0" smtClean="0"/>
              <a:t> You can start right now</a:t>
            </a:r>
            <a:br>
              <a:rPr lang="en-US" baseline="0" dirty="0" smtClean="0"/>
            </a:br>
            <a:r>
              <a:rPr lang="en-US" baseline="0" dirty="0" smtClean="0"/>
              <a:t>You should have a GoToMeeting control panel which looks like this on your screen; </a:t>
            </a:r>
          </a:p>
          <a:p>
            <a:r>
              <a:rPr lang="en-US" baseline="0" dirty="0" smtClean="0"/>
              <a:t>Use the QUESTION function on the bottom of that panel to send questions to us as they come to you.</a:t>
            </a:r>
          </a:p>
          <a:p>
            <a:endParaRPr lang="en-US" baseline="0" dirty="0" smtClean="0"/>
          </a:p>
          <a:p>
            <a:r>
              <a:rPr lang="en-US" baseline="0" dirty="0" smtClean="0"/>
              <a:t>We’ll harvest your questions while I’m speaking, then highlight the most popular seeming questions in part two.</a:t>
            </a:r>
          </a:p>
          <a:p>
            <a:r>
              <a:rPr lang="en-US" baseline="0" dirty="0" smtClean="0"/>
              <a:t>Later, we’ll try to send out answers to ALL the questions asked.</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3</a:t>
            </a:fld>
            <a:endParaRPr lang="en-US"/>
          </a:p>
        </p:txBody>
      </p:sp>
    </p:spTree>
    <p:extLst>
      <p:ext uri="{BB962C8B-B14F-4D97-AF65-F5344CB8AC3E}">
        <p14:creationId xmlns:p14="http://schemas.microsoft.com/office/powerpoint/2010/main" val="3849442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solidFill>
                  <a:srgbClr val="FF0000"/>
                </a:solidFill>
              </a:rPr>
              <a:t>OPUS coordinates</a:t>
            </a:r>
            <a:r>
              <a:rPr lang="en-US" sz="1200" dirty="0" smtClean="0"/>
              <a:t>.  These are coordinates computed by OPUS that have not been evaluated by anyone at NGS.  </a:t>
            </a:r>
          </a:p>
          <a:p>
            <a:r>
              <a:rPr lang="en-US" sz="1200" dirty="0" smtClean="0"/>
              <a:t>If a user restricts OPUS to only use </a:t>
            </a:r>
            <a:r>
              <a:rPr lang="en-US" sz="1200" b="1" dirty="0" smtClean="0">
                <a:solidFill>
                  <a:srgbClr val="FF0000"/>
                </a:solidFill>
              </a:rPr>
              <a:t>the constraints which OPUS recommends </a:t>
            </a:r>
            <a:r>
              <a:rPr lang="en-US" sz="1200" dirty="0" smtClean="0"/>
              <a:t>(specifically coordinates, weights, and other metadata pulled directly from the NSRS Database) then OPUS coordinates will have an additional label of “</a:t>
            </a:r>
            <a:r>
              <a:rPr lang="en-US" sz="1200" b="1" dirty="0" smtClean="0">
                <a:solidFill>
                  <a:srgbClr val="FF0000"/>
                </a:solidFill>
              </a:rPr>
              <a:t>tied to the NSRS</a:t>
            </a:r>
            <a:r>
              <a:rPr lang="en-US" sz="1200" dirty="0" smtClean="0"/>
              <a:t>”, but they are never “</a:t>
            </a:r>
            <a:r>
              <a:rPr lang="en-US" sz="1200" b="1" dirty="0" smtClean="0">
                <a:solidFill>
                  <a:srgbClr val="FF0000"/>
                </a:solidFill>
              </a:rPr>
              <a:t>part of the NSRS</a:t>
            </a:r>
            <a:r>
              <a:rPr lang="en-US" sz="1200" dirty="0" smtClean="0"/>
              <a:t>”.  </a:t>
            </a:r>
          </a:p>
          <a:p>
            <a:r>
              <a:rPr lang="en-US" sz="1200" u="sng" dirty="0" smtClean="0"/>
              <a:t>Only coordinates pulled directly out of the NSRS database are “part of the NSRS”</a:t>
            </a:r>
            <a:r>
              <a:rPr lang="en-US" sz="1200" dirty="0" smtClean="0"/>
              <a:t>.  </a:t>
            </a:r>
          </a:p>
          <a:p>
            <a:r>
              <a:rPr lang="en-US" sz="1200" dirty="0" smtClean="0"/>
              <a:t>If a user modifies any of the OPUS-recommended constraints, they will still be able to use OPUS for computations, but such computations will not carry the moniker “tied to the NSRS”. </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31</a:t>
            </a:fld>
            <a:endParaRPr lang="en-US" altLang="en-US"/>
          </a:p>
        </p:txBody>
      </p:sp>
    </p:spTree>
    <p:extLst>
      <p:ext uri="{BB962C8B-B14F-4D97-AF65-F5344CB8AC3E}">
        <p14:creationId xmlns:p14="http://schemas.microsoft.com/office/powerpoint/2010/main" val="1133344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While useful, </a:t>
            </a:r>
            <a:r>
              <a:rPr lang="en-US" sz="1200" b="1" dirty="0" smtClean="0">
                <a:solidFill>
                  <a:srgbClr val="FF0000"/>
                </a:solidFill>
              </a:rPr>
              <a:t>base station alignment is only half the story</a:t>
            </a:r>
            <a:r>
              <a:rPr lang="en-US" sz="1200" dirty="0" smtClean="0"/>
              <a:t>.  The real payoff is determining the alignment of the coordinates at a rover location, and this is where the second component would be implemented.  The most likely solution to this is not easy to automate, however.  It would likely require </a:t>
            </a:r>
            <a:r>
              <a:rPr lang="en-US" sz="1200" b="1" dirty="0" smtClean="0">
                <a:solidFill>
                  <a:srgbClr val="FF0000"/>
                </a:solidFill>
              </a:rPr>
              <a:t>two back-to-back occupations</a:t>
            </a:r>
            <a:r>
              <a:rPr lang="en-US" sz="1200" dirty="0" smtClean="0"/>
              <a:t> of some fiducial set of passive control within the RTN service range.  Those occupations would be of two different types.  </a:t>
            </a:r>
            <a:r>
              <a:rPr lang="en-US" sz="1200" b="1" dirty="0" smtClean="0">
                <a:solidFill>
                  <a:srgbClr val="FF0000"/>
                </a:solidFill>
              </a:rPr>
              <a:t>The first type would be a long session of static GNSS data collection using OPUS</a:t>
            </a:r>
            <a:r>
              <a:rPr lang="en-US" sz="1200" dirty="0" smtClean="0"/>
              <a:t> and relying on no parts of the RTN.  The second occupation would be with a rover, using RTN-provided data and software.  A comparison of the differences between the two coordinates at these fiducial points would yield a statistical look at the biases and standard deviations in the RTN.  That is, it would provide a quantification of the alignment of the RTN to the NSRS, at these fiducial marks.</a:t>
            </a:r>
          </a:p>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32</a:t>
            </a:fld>
            <a:endParaRPr lang="en-US" altLang="en-US"/>
          </a:p>
        </p:txBody>
      </p:sp>
    </p:spTree>
    <p:extLst>
      <p:ext uri="{BB962C8B-B14F-4D97-AF65-F5344CB8AC3E}">
        <p14:creationId xmlns:p14="http://schemas.microsoft.com/office/powerpoint/2010/main" val="267912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NGS</a:t>
            </a:r>
            <a:r>
              <a:rPr lang="en-US" baseline="0" dirty="0" smtClean="0"/>
              <a:t> modernization blueprints describe OPUS as a delivery mechanism for the same major product we’ve produced for 213 years, the National Spatial Reference System.</a:t>
            </a:r>
          </a:p>
          <a:p>
            <a:endParaRPr lang="en-US" baseline="0" dirty="0" smtClean="0"/>
          </a:p>
          <a:p>
            <a:r>
              <a:rPr lang="en-US" baseline="0" dirty="0" smtClean="0"/>
              <a:t>You should be familiar with our original method; </a:t>
            </a:r>
          </a:p>
          <a:p>
            <a:r>
              <a:rPr lang="en-US" baseline="0" dirty="0" smtClean="0"/>
              <a:t>We’d climb every mountain, set PERMANENT disks, make careful measurements to stars and surrounding monuments, agonize over gigantic adjustments and tiny biases, and produce PERMANENT datasheets. The combination of the item (disk) and datasheet values made up a PERMANENT datum. Our hope was, when we got to the last mountain, we’d be PERMANENTLY DONE.</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4</a:t>
            </a:fld>
            <a:endParaRPr lang="en-US"/>
          </a:p>
        </p:txBody>
      </p:sp>
    </p:spTree>
    <p:extLst>
      <p:ext uri="{BB962C8B-B14F-4D97-AF65-F5344CB8AC3E}">
        <p14:creationId xmlns:p14="http://schemas.microsoft.com/office/powerpoint/2010/main" val="40227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were cursed, or blessed with two complications: One, the world moves on, with better surveying techniques, and two, the world actually moves, quaking and shifting. PERMANENT = OBSOLETE. Our foundation cracked, and we found a better, faster, and simpler way to work.</a:t>
            </a:r>
            <a:endParaRPr lang="en-US" dirty="0" smtClean="0"/>
          </a:p>
          <a:p>
            <a:endParaRPr lang="en-US" dirty="0" smtClean="0"/>
          </a:p>
          <a:p>
            <a:r>
              <a:rPr lang="en-US" dirty="0" smtClean="0"/>
              <a:t>Here’s the modern</a:t>
            </a:r>
            <a:r>
              <a:rPr lang="en-US" baseline="0" dirty="0" smtClean="0"/>
              <a:t> construct. Some of our best geometric measurements come from permanent GNSS receivers; these are the new mountains.</a:t>
            </a:r>
          </a:p>
          <a:p>
            <a:r>
              <a:rPr lang="en-US" baseline="0" dirty="0" smtClean="0"/>
              <a:t>You access them not by climbing them, but by observing GNSS directly on your project site, wherever you need control, and tying your observations into our datum using any of several augmentation services, OPUS being one (we try to make it the best!) When we all share one datum, we can all be coordinated, in the purest sense of that phrase!</a:t>
            </a:r>
          </a:p>
          <a:p>
            <a:endParaRPr lang="en-US" baseline="0" dirty="0" smtClean="0"/>
          </a:p>
          <a:p>
            <a:r>
              <a:rPr lang="en-US" strike="sngStrike" baseline="0" dirty="0" smtClean="0"/>
              <a:t>The NSRS are not only the base stations and their coordinates, but their positional time series, unique mathematical functions describing their position changes through time, and the many geophysical models which make the magic happen.</a:t>
            </a:r>
          </a:p>
          <a:p>
            <a:endParaRPr lang="en-US" baseline="0" dirty="0" smtClean="0"/>
          </a:p>
          <a:p>
            <a:r>
              <a:rPr lang="en-US" baseline="0" dirty="0" smtClean="0"/>
              <a:t>The datasheet’ can be a solution report that, when OPUS senses you have met certain procedural and data quality metrics, claims you are TIED TO the NSRS.</a:t>
            </a:r>
          </a:p>
          <a:p>
            <a:r>
              <a:rPr lang="en-US" baseline="0" dirty="0" smtClean="0"/>
              <a:t>Users will contribute these solutions on permanent marks of public interest, so NGS can freshen the traditional datasheets with new observations. Lacking fresh observations, </a:t>
            </a:r>
            <a:r>
              <a:rPr lang="en-US" baseline="0" dirty="0" smtClean="0"/>
              <a:t>datasheet accuracy </a:t>
            </a:r>
            <a:r>
              <a:rPr lang="en-US" baseline="0" dirty="0" smtClean="0"/>
              <a:t>will erode over time.</a:t>
            </a:r>
            <a:endParaRPr lang="en-US" dirty="0"/>
          </a:p>
        </p:txBody>
      </p:sp>
      <p:sp>
        <p:nvSpPr>
          <p:cNvPr id="4" name="Slide Number Placeholder 3"/>
          <p:cNvSpPr>
            <a:spLocks noGrp="1"/>
          </p:cNvSpPr>
          <p:nvPr>
            <p:ph type="sldNum" sz="quarter" idx="10"/>
          </p:nvPr>
        </p:nvSpPr>
        <p:spPr/>
        <p:txBody>
          <a:bodyPr/>
          <a:lstStyle/>
          <a:p>
            <a:fld id="{3EA9D51B-A981-4BA7-B993-46CE10A285D1}" type="slidenum">
              <a:rPr lang="en-US" smtClean="0"/>
              <a:t>5</a:t>
            </a:fld>
            <a:endParaRPr lang="en-US"/>
          </a:p>
        </p:txBody>
      </p:sp>
    </p:spTree>
    <p:extLst>
      <p:ext uri="{BB962C8B-B14F-4D97-AF65-F5344CB8AC3E}">
        <p14:creationId xmlns:p14="http://schemas.microsoft.com/office/powerpoint/2010/main" val="109341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E1E5B3-5B58-4826-A453-DC31D116E7E0}" type="slidenum">
              <a:rPr lang="en-US" altLang="en-US" smtClean="0">
                <a:solidFill>
                  <a:srgbClr val="000000"/>
                </a:solidFill>
              </a:rPr>
              <a:pPr>
                <a:spcBef>
                  <a:spcPct val="0"/>
                </a:spcBef>
              </a:pPr>
              <a:t>6</a:t>
            </a:fld>
            <a:endParaRPr lang="en-US" altLang="en-US" smtClean="0">
              <a:solidFill>
                <a:srgbClr val="000000"/>
              </a:solidFill>
            </a:endParaRPr>
          </a:p>
        </p:txBody>
      </p:sp>
      <p:sp>
        <p:nvSpPr>
          <p:cNvPr id="108547" name="Rectangle 2"/>
          <p:cNvSpPr>
            <a:spLocks noGrp="1" noRot="1" noChangeAspect="1" noChangeArrowheads="1" noTextEdit="1"/>
          </p:cNvSpPr>
          <p:nvPr>
            <p:ph type="sldImg"/>
          </p:nvPr>
        </p:nvSpPr>
        <p:spPr>
          <a:xfrm>
            <a:off x="381000" y="687388"/>
            <a:ext cx="6096000" cy="3429000"/>
          </a:xfrm>
          <a:ln/>
        </p:spPr>
      </p:sp>
      <p:sp>
        <p:nvSpPr>
          <p:cNvPr id="108548"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Here’s a simple</a:t>
            </a:r>
            <a:r>
              <a:rPr lang="en-US" altLang="en-US" baseline="0" dirty="0" smtClean="0">
                <a:latin typeface="Arial" panose="020B0604020202020204" pitchFamily="34" charset="0"/>
              </a:rPr>
              <a:t> schematic. You we both have data. When you combine them in OPUS, your data align to the National Spatial Reference System.</a:t>
            </a:r>
          </a:p>
          <a:p>
            <a:pPr eaLnBrk="1" hangingPunct="1">
              <a:spcBef>
                <a:spcPct val="0"/>
              </a:spcBef>
            </a:pPr>
            <a:endParaRPr lang="en-US" altLang="en-US" baseline="0" dirty="0" smtClean="0">
              <a:latin typeface="Arial" panose="020B0604020202020204" pitchFamily="34" charset="0"/>
            </a:endParaRPr>
          </a:p>
          <a:p>
            <a:pPr eaLnBrk="1" hangingPunct="1">
              <a:spcBef>
                <a:spcPct val="0"/>
              </a:spcBef>
            </a:pPr>
            <a:r>
              <a:rPr lang="en-US" altLang="en-US" baseline="0" dirty="0" smtClean="0">
                <a:latin typeface="Arial" panose="020B0604020202020204" pitchFamily="34" charset="0"/>
              </a:rPr>
              <a:t>Adding mark information facilitates sharing and projects options.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9620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OPUS has grown to be quite popular over time.</a:t>
            </a:r>
          </a:p>
          <a:p>
            <a:endParaRPr lang="en-US" dirty="0"/>
          </a:p>
          <a:p>
            <a:r>
              <a:rPr lang="en-US" dirty="0"/>
              <a:t>OPUS </a:t>
            </a:r>
            <a:r>
              <a:rPr lang="en-US" dirty="0" smtClean="0"/>
              <a:t>now </a:t>
            </a:r>
            <a:r>
              <a:rPr lang="en-US" dirty="0"/>
              <a:t>serves over </a:t>
            </a:r>
            <a:r>
              <a:rPr lang="en-US" dirty="0" smtClean="0"/>
              <a:t>a million </a:t>
            </a:r>
            <a:r>
              <a:rPr lang="en-US" dirty="0"/>
              <a:t>data submissions per year</a:t>
            </a:r>
            <a:r>
              <a:rPr lang="en-US" dirty="0" smtClean="0"/>
              <a:t>!</a:t>
            </a:r>
          </a:p>
          <a:p>
            <a:endParaRPr lang="en-US" dirty="0" smtClean="0"/>
          </a:p>
          <a:p>
            <a:r>
              <a:rPr lang="en-US" dirty="0" smtClean="0"/>
              <a:t>Over 40,000 of those have been shared,</a:t>
            </a:r>
            <a:r>
              <a:rPr lang="en-US" baseline="0" dirty="0" smtClean="0"/>
              <a:t> improving datasheets and giving us the observations to improve height models such as GEOID18</a:t>
            </a:r>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7</a:t>
            </a:fld>
            <a:endParaRPr lang="en-US"/>
          </a:p>
        </p:txBody>
      </p:sp>
    </p:spTree>
    <p:extLst>
      <p:ext uri="{BB962C8B-B14F-4D97-AF65-F5344CB8AC3E}">
        <p14:creationId xmlns:p14="http://schemas.microsoft.com/office/powerpoint/2010/main" val="393583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08635E7-7D0E-4DFF-AB65-A481A716DBCC}"/>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76D7C4A7-B630-43DE-B956-AED6409C3B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The OPUS screen shows the minimum 6 inputs</a:t>
            </a:r>
            <a:r>
              <a:rPr lang="en-US" altLang="en-US" dirty="0" smtClean="0">
                <a:latin typeface="Times" panose="02020603050405020304" pitchFamily="18" charset="0"/>
              </a:rPr>
              <a:t>.</a:t>
            </a:r>
            <a:endParaRPr lang="en-US" altLang="en-US" dirty="0">
              <a:latin typeface="Times" panose="02020603050405020304" pitchFamily="18" charset="0"/>
            </a:endParaRPr>
          </a:p>
        </p:txBody>
      </p:sp>
      <p:sp>
        <p:nvSpPr>
          <p:cNvPr id="72708" name="Slide Number Placeholder 3">
            <a:extLst>
              <a:ext uri="{FF2B5EF4-FFF2-40B4-BE49-F238E27FC236}">
                <a16:creationId xmlns:a16="http://schemas.microsoft.com/office/drawing/2014/main" id="{1BF010E3-519F-4491-8A9C-BEDACF00E4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400" b="1">
                <a:solidFill>
                  <a:schemeClr val="tx1"/>
                </a:solidFill>
                <a:latin typeface="Verdana" panose="020B0604030504040204" pitchFamily="34" charset="0"/>
              </a:defRPr>
            </a:lvl1pPr>
            <a:lvl2pPr marL="742950" indent="-285750" defTabSz="931863">
              <a:defRPr sz="1400" b="1">
                <a:solidFill>
                  <a:schemeClr val="tx1"/>
                </a:solidFill>
                <a:latin typeface="Verdana" panose="020B0604030504040204" pitchFamily="34" charset="0"/>
              </a:defRPr>
            </a:lvl2pPr>
            <a:lvl3pPr marL="1143000" indent="-228600" defTabSz="931863">
              <a:defRPr sz="1400" b="1">
                <a:solidFill>
                  <a:schemeClr val="tx1"/>
                </a:solidFill>
                <a:latin typeface="Verdana" panose="020B0604030504040204" pitchFamily="34" charset="0"/>
              </a:defRPr>
            </a:lvl3pPr>
            <a:lvl4pPr marL="1600200" indent="-228600" defTabSz="931863">
              <a:defRPr sz="1400" b="1">
                <a:solidFill>
                  <a:schemeClr val="tx1"/>
                </a:solidFill>
                <a:latin typeface="Verdana" panose="020B0604030504040204" pitchFamily="34" charset="0"/>
              </a:defRPr>
            </a:lvl4pPr>
            <a:lvl5pPr marL="2057400" indent="-228600" defTabSz="931863">
              <a:defRPr sz="1400" b="1">
                <a:solidFill>
                  <a:schemeClr val="tx1"/>
                </a:solidFill>
                <a:latin typeface="Verdana" panose="020B0604030504040204" pitchFamily="34" charset="0"/>
              </a:defRPr>
            </a:lvl5pPr>
            <a:lvl6pPr marL="2514600" indent="-228600" algn="ctr" defTabSz="931863" eaLnBrk="0" fontAlgn="base" hangingPunct="0">
              <a:spcBef>
                <a:spcPct val="0"/>
              </a:spcBef>
              <a:spcAft>
                <a:spcPct val="0"/>
              </a:spcAft>
              <a:defRPr sz="1400" b="1">
                <a:solidFill>
                  <a:schemeClr val="tx1"/>
                </a:solidFill>
                <a:latin typeface="Verdana" panose="020B0604030504040204" pitchFamily="34" charset="0"/>
              </a:defRPr>
            </a:lvl6pPr>
            <a:lvl7pPr marL="2971800" indent="-228600" algn="ctr" defTabSz="931863" eaLnBrk="0" fontAlgn="base" hangingPunct="0">
              <a:spcBef>
                <a:spcPct val="0"/>
              </a:spcBef>
              <a:spcAft>
                <a:spcPct val="0"/>
              </a:spcAft>
              <a:defRPr sz="1400" b="1">
                <a:solidFill>
                  <a:schemeClr val="tx1"/>
                </a:solidFill>
                <a:latin typeface="Verdana" panose="020B0604030504040204" pitchFamily="34" charset="0"/>
              </a:defRPr>
            </a:lvl7pPr>
            <a:lvl8pPr marL="3429000" indent="-228600" algn="ctr" defTabSz="931863" eaLnBrk="0" fontAlgn="base" hangingPunct="0">
              <a:spcBef>
                <a:spcPct val="0"/>
              </a:spcBef>
              <a:spcAft>
                <a:spcPct val="0"/>
              </a:spcAft>
              <a:defRPr sz="1400" b="1">
                <a:solidFill>
                  <a:schemeClr val="tx1"/>
                </a:solidFill>
                <a:latin typeface="Verdana" panose="020B0604030504040204" pitchFamily="34" charset="0"/>
              </a:defRPr>
            </a:lvl8pPr>
            <a:lvl9pPr marL="3886200" indent="-228600" algn="ctr" defTabSz="931863" eaLnBrk="0" fontAlgn="base" hangingPunct="0">
              <a:spcBef>
                <a:spcPct val="0"/>
              </a:spcBef>
              <a:spcAft>
                <a:spcPct val="0"/>
              </a:spcAft>
              <a:defRPr sz="1400" b="1">
                <a:solidFill>
                  <a:schemeClr val="tx1"/>
                </a:solidFill>
                <a:latin typeface="Verdana" panose="020B0604030504040204" pitchFamily="34" charset="0"/>
              </a:defRPr>
            </a:lvl9pPr>
          </a:lstStyle>
          <a:p>
            <a:fld id="{6FFC0EAE-1A39-43A6-90C6-FD3DBB7EC9E9}" type="slidenum">
              <a:rPr lang="en-US" altLang="en-US" sz="1200"/>
              <a:pPr/>
              <a:t>8</a:t>
            </a:fld>
            <a:endParaRPr lang="en-US" altLang="en-US" sz="1200"/>
          </a:p>
        </p:txBody>
      </p:sp>
    </p:spTree>
    <p:extLst>
      <p:ext uri="{BB962C8B-B14F-4D97-AF65-F5344CB8AC3E}">
        <p14:creationId xmlns:p14="http://schemas.microsoft.com/office/powerpoint/2010/main" val="329453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 on the “Options” button. </a:t>
            </a:r>
          </a:p>
          <a:p>
            <a:r>
              <a:rPr lang="en-US" dirty="0"/>
              <a:t>The screen will telescope open to show the options.</a:t>
            </a:r>
          </a:p>
          <a:p>
            <a:r>
              <a:rPr lang="en-US" dirty="0"/>
              <a:t>The user can choose from the 6 options shown.</a:t>
            </a:r>
          </a:p>
          <a:p>
            <a:endParaRPr lang="en-US" dirty="0"/>
          </a:p>
          <a:p>
            <a:r>
              <a:rPr lang="en-US" dirty="0"/>
              <a:t>Output Format. Most users will choose “standard” but you could also try the “extended” output and examine the useful results found there.</a:t>
            </a:r>
          </a:p>
          <a:p>
            <a:endParaRPr lang="en-US" dirty="0"/>
          </a:p>
          <a:p>
            <a:r>
              <a:rPr lang="en-US" dirty="0"/>
              <a:t>Users may choose to specifically “include” or “exclude” one or more specified CORS in their submission. </a:t>
            </a:r>
          </a:p>
          <a:p>
            <a:r>
              <a:rPr lang="en-US" dirty="0"/>
              <a:t>Most users should leave the selections blank and allow OPUS to choose.</a:t>
            </a:r>
          </a:p>
          <a:p>
            <a:endParaRPr lang="en-US" dirty="0"/>
          </a:p>
          <a:p>
            <a:r>
              <a:rPr lang="en-US" dirty="0"/>
              <a:t>Similarly, allow OPUS to choose the SPCS (State Plane Coordinate System)</a:t>
            </a:r>
          </a:p>
          <a:p>
            <a:endParaRPr lang="en-US" dirty="0"/>
          </a:p>
          <a:p>
            <a:r>
              <a:rPr lang="en-US" dirty="0"/>
              <a:t>Leave the OPUS Projects Identifier blank (if the box is shown)</a:t>
            </a:r>
          </a:p>
          <a:p>
            <a:endParaRPr lang="en-US" dirty="0"/>
          </a:p>
          <a:p>
            <a:r>
              <a:rPr lang="en-US" dirty="0"/>
              <a:t>And do not choose to Set a User Profile.</a:t>
            </a:r>
          </a:p>
          <a:p>
            <a:endParaRPr lang="en-US" dirty="0"/>
          </a:p>
          <a:p>
            <a:r>
              <a:rPr lang="en-US" dirty="0"/>
              <a:t>Choose “Yes, Share”. This choice will enable the OPUS SHARE application</a:t>
            </a:r>
          </a:p>
          <a:p>
            <a:endParaRPr lang="en-US" dirty="0"/>
          </a:p>
          <a:p>
            <a:r>
              <a:rPr lang="en-US" dirty="0"/>
              <a:t>And finally, press “Upload to STATIC”</a:t>
            </a:r>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9</a:t>
            </a:fld>
            <a:endParaRPr lang="en-US"/>
          </a:p>
        </p:txBody>
      </p:sp>
    </p:spTree>
    <p:extLst>
      <p:ext uri="{BB962C8B-B14F-4D97-AF65-F5344CB8AC3E}">
        <p14:creationId xmlns:p14="http://schemas.microsoft.com/office/powerpoint/2010/main" val="159083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9FE013-896B-4065-8EEA-A444458B32A3}" type="datetimeFigureOut">
              <a:rPr lang="en-US"/>
              <a:pPr>
                <a:defRPr/>
              </a:pPr>
              <a:t>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8AAD4-A764-4F9F-91E2-FB1115457359}" type="slidenum">
              <a:rPr lang="en-US" altLang="en-US"/>
              <a:pPr>
                <a:defRPr/>
              </a:pPr>
              <a:t>‹#›</a:t>
            </a:fld>
            <a:endParaRPr lang="en-US" altLang="en-US"/>
          </a:p>
        </p:txBody>
      </p:sp>
    </p:spTree>
    <p:extLst>
      <p:ext uri="{BB962C8B-B14F-4D97-AF65-F5344CB8AC3E}">
        <p14:creationId xmlns:p14="http://schemas.microsoft.com/office/powerpoint/2010/main" val="234285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679C70-E92A-4126-B4DC-1E3C8053F53C}" type="datetimeFigureOut">
              <a:rPr lang="en-US"/>
              <a:pPr>
                <a:defRPr/>
              </a:pPr>
              <a:t>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49C46-5A9F-454A-9429-B516D2D45C70}" type="slidenum">
              <a:rPr lang="en-US" altLang="en-US"/>
              <a:pPr>
                <a:defRPr/>
              </a:pPr>
              <a:t>‹#›</a:t>
            </a:fld>
            <a:endParaRPr lang="en-US" altLang="en-US"/>
          </a:p>
        </p:txBody>
      </p:sp>
    </p:spTree>
    <p:extLst>
      <p:ext uri="{BB962C8B-B14F-4D97-AF65-F5344CB8AC3E}">
        <p14:creationId xmlns:p14="http://schemas.microsoft.com/office/powerpoint/2010/main" val="303584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515D35-1F37-485C-B494-5D857E81E7EE}" type="datetimeFigureOut">
              <a:rPr lang="en-US"/>
              <a:pPr>
                <a:defRPr/>
              </a:pPr>
              <a:t>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9CAE02-4EF1-4D0C-B9AC-1FAC58C29667}" type="slidenum">
              <a:rPr lang="en-US" altLang="en-US"/>
              <a:pPr>
                <a:defRPr/>
              </a:pPr>
              <a:t>‹#›</a:t>
            </a:fld>
            <a:endParaRPr lang="en-US" altLang="en-US"/>
          </a:p>
        </p:txBody>
      </p:sp>
    </p:spTree>
    <p:extLst>
      <p:ext uri="{BB962C8B-B14F-4D97-AF65-F5344CB8AC3E}">
        <p14:creationId xmlns:p14="http://schemas.microsoft.com/office/powerpoint/2010/main" val="163287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609600" y="1371600"/>
            <a:ext cx="10972800" cy="4343400"/>
          </a:xfrm>
        </p:spPr>
        <p:txBody>
          <a:bodyPr/>
          <a:lstStyle>
            <a:lvl1pPr marL="171450" indent="-171450">
              <a:buFont typeface="Arial"/>
              <a:buChar char="•"/>
              <a:defRPr sz="1500"/>
            </a:lvl1pPr>
            <a:lvl2pPr marL="342900" indent="-171450">
              <a:buFont typeface="Arial"/>
              <a:buChar char="•"/>
              <a:defRPr sz="1200"/>
            </a:lvl2pPr>
            <a:lvl3pPr marL="514350" indent="-171450">
              <a:buFont typeface="Arial"/>
              <a:buChar char="•"/>
              <a:defRPr/>
            </a:lvl3pPr>
            <a:lvl4pPr marL="685800" indent="-171450">
              <a:defRPr/>
            </a:lvl4pPr>
            <a:lvl5pPr marL="857250" indent="-1714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a:off x="23813" y="6656388"/>
            <a:ext cx="2438400" cy="182562"/>
          </a:xfrm>
        </p:spPr>
        <p:txBody>
          <a:bodyPr/>
          <a:lstStyle>
            <a:lvl1pPr>
              <a:defRPr/>
            </a:lvl1pPr>
          </a:lstStyle>
          <a:p>
            <a:pPr>
              <a:defRPr/>
            </a:pPr>
            <a:fld id="{EECFE7DD-BFE8-4466-B837-BC66D83EA7C5}" type="datetime4">
              <a:rPr lang="en-US" altLang="en-US"/>
              <a:pPr>
                <a:defRPr/>
              </a:pPr>
              <a:t>February 4, 2021</a:t>
            </a:fld>
            <a:endParaRPr lang="en-US" altLang="en-US" dirty="0"/>
          </a:p>
        </p:txBody>
      </p:sp>
      <p:sp>
        <p:nvSpPr>
          <p:cNvPr id="6" name="Slide Number Placeholder 7"/>
          <p:cNvSpPr>
            <a:spLocks noGrp="1"/>
          </p:cNvSpPr>
          <p:nvPr>
            <p:ph type="sldNum" sz="quarter" idx="11"/>
          </p:nvPr>
        </p:nvSpPr>
        <p:spPr>
          <a:xfrm>
            <a:off x="23815" y="6475413"/>
            <a:ext cx="485775" cy="182562"/>
          </a:xfrm>
        </p:spPr>
        <p:txBody>
          <a:bodyPr/>
          <a:lstStyle>
            <a:lvl1pPr>
              <a:defRPr/>
            </a:lvl1pPr>
          </a:lstStyle>
          <a:p>
            <a:pPr>
              <a:defRPr/>
            </a:pPr>
            <a:fld id="{5402DB8B-DA84-4D8E-9C3D-ACFD8BC52A2D}" type="slidenum">
              <a:rPr lang="en-US" altLang="en-US"/>
              <a:pPr>
                <a:defRPr/>
              </a:pPr>
              <a:t>‹#›</a:t>
            </a:fld>
            <a:endParaRPr lang="en-US" altLang="en-US" dirty="0"/>
          </a:p>
        </p:txBody>
      </p:sp>
    </p:spTree>
    <p:extLst>
      <p:ext uri="{BB962C8B-B14F-4D97-AF65-F5344CB8AC3E}">
        <p14:creationId xmlns:p14="http://schemas.microsoft.com/office/powerpoint/2010/main" val="22500049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defTabSz="685800">
              <a:defRPr b="1"/>
            </a:lvl1pPr>
          </a:lstStyle>
          <a:p>
            <a:pPr>
              <a:defRPr/>
            </a:pPr>
            <a:fld id="{21643733-1CB0-44D9-972F-407DDDFCEB84}" type="slidenum">
              <a:rPr lang="en-US" smtClean="0"/>
              <a:pPr>
                <a:defRPr/>
              </a:pPr>
              <a:t>‹#›</a:t>
            </a:fld>
            <a:endParaRPr lang="en-US" dirty="0"/>
          </a:p>
        </p:txBody>
      </p:sp>
    </p:spTree>
    <p:extLst>
      <p:ext uri="{BB962C8B-B14F-4D97-AF65-F5344CB8AC3E}">
        <p14:creationId xmlns:p14="http://schemas.microsoft.com/office/powerpoint/2010/main" val="1488921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endParaRPr lang="en-US" dirty="0"/>
          </a:p>
        </p:txBody>
      </p:sp>
      <p:sp>
        <p:nvSpPr>
          <p:cNvPr id="6" name="Slide Number Placeholder 5"/>
          <p:cNvSpPr>
            <a:spLocks noGrp="1"/>
          </p:cNvSpPr>
          <p:nvPr>
            <p:ph type="sldNum" sz="quarter" idx="12"/>
          </p:nvPr>
        </p:nvSpPr>
        <p:spPr/>
        <p:txBody>
          <a:bodyPr/>
          <a:lstStyle>
            <a:lvl1pPr defTabSz="685800">
              <a:defRPr b="1"/>
            </a:lvl1pPr>
          </a:lstStyle>
          <a:p>
            <a:pPr>
              <a:defRPr/>
            </a:pPr>
            <a:fld id="{E220C3D0-729A-4A15-8E23-72CBC95666E6}" type="slidenum">
              <a:rPr lang="en-US" smtClean="0"/>
              <a:pPr>
                <a:defRPr/>
              </a:pPr>
              <a:t>‹#›</a:t>
            </a:fld>
            <a:endParaRPr lang="en-US" dirty="0"/>
          </a:p>
        </p:txBody>
      </p:sp>
    </p:spTree>
    <p:extLst>
      <p:ext uri="{BB962C8B-B14F-4D97-AF65-F5344CB8AC3E}">
        <p14:creationId xmlns:p14="http://schemas.microsoft.com/office/powerpoint/2010/main" val="225904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03E0E8A-1D43-4D8D-AEAC-C018B329A72E}" type="slidenum">
              <a:rPr lang="en-US" smtClean="0"/>
              <a:pPr>
                <a:defRPr/>
              </a:pPr>
              <a:t>‹#›</a:t>
            </a:fld>
            <a:endParaRPr lang="en-US"/>
          </a:p>
        </p:txBody>
      </p:sp>
    </p:spTree>
    <p:extLst>
      <p:ext uri="{BB962C8B-B14F-4D97-AF65-F5344CB8AC3E}">
        <p14:creationId xmlns:p14="http://schemas.microsoft.com/office/powerpoint/2010/main" val="585411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A56B9845-AF16-48D3-AA2D-82A72C93CC55}" type="slidenum">
              <a:rPr lang="en-US" smtClean="0"/>
              <a:pPr>
                <a:defRPr/>
              </a:pPr>
              <a:t>‹#›</a:t>
            </a:fld>
            <a:endParaRPr lang="en-US"/>
          </a:p>
        </p:txBody>
      </p:sp>
    </p:spTree>
    <p:extLst>
      <p:ext uri="{BB962C8B-B14F-4D97-AF65-F5344CB8AC3E}">
        <p14:creationId xmlns:p14="http://schemas.microsoft.com/office/powerpoint/2010/main" val="557175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8"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9" name="Slide Number Placeholder 5"/>
          <p:cNvSpPr>
            <a:spLocks noGrp="1"/>
          </p:cNvSpPr>
          <p:nvPr>
            <p:ph type="sldNum" sz="quarter" idx="12"/>
          </p:nvPr>
        </p:nvSpPr>
        <p:spPr/>
        <p:txBody>
          <a:bodyPr/>
          <a:lstStyle>
            <a:lvl1pPr defTabSz="685800">
              <a:defRPr b="1"/>
            </a:lvl1pPr>
          </a:lstStyle>
          <a:p>
            <a:pPr>
              <a:defRPr/>
            </a:pPr>
            <a:fld id="{9ADC6C8E-76D2-41B8-9724-5169A0B08809}" type="slidenum">
              <a:rPr lang="en-US" smtClean="0"/>
              <a:pPr>
                <a:defRPr/>
              </a:pPr>
              <a:t>‹#›</a:t>
            </a:fld>
            <a:endParaRPr lang="en-US"/>
          </a:p>
        </p:txBody>
      </p:sp>
    </p:spTree>
    <p:extLst>
      <p:ext uri="{BB962C8B-B14F-4D97-AF65-F5344CB8AC3E}">
        <p14:creationId xmlns:p14="http://schemas.microsoft.com/office/powerpoint/2010/main" val="3784261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4"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5" name="Slide Number Placeholder 5"/>
          <p:cNvSpPr>
            <a:spLocks noGrp="1"/>
          </p:cNvSpPr>
          <p:nvPr>
            <p:ph type="sldNum" sz="quarter" idx="12"/>
          </p:nvPr>
        </p:nvSpPr>
        <p:spPr/>
        <p:txBody>
          <a:bodyPr/>
          <a:lstStyle>
            <a:lvl1pPr defTabSz="685800">
              <a:defRPr b="1"/>
            </a:lvl1pPr>
          </a:lstStyle>
          <a:p>
            <a:pPr>
              <a:defRPr/>
            </a:pPr>
            <a:fld id="{EB26A731-1E89-4A21-A26A-D51F11606EB3}" type="slidenum">
              <a:rPr lang="en-US" smtClean="0"/>
              <a:pPr>
                <a:defRPr/>
              </a:pPr>
              <a:t>‹#›</a:t>
            </a:fld>
            <a:endParaRPr lang="en-US"/>
          </a:p>
        </p:txBody>
      </p:sp>
    </p:spTree>
    <p:extLst>
      <p:ext uri="{BB962C8B-B14F-4D97-AF65-F5344CB8AC3E}">
        <p14:creationId xmlns:p14="http://schemas.microsoft.com/office/powerpoint/2010/main" val="79850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3"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4" name="Slide Number Placeholder 5"/>
          <p:cNvSpPr>
            <a:spLocks noGrp="1"/>
          </p:cNvSpPr>
          <p:nvPr>
            <p:ph type="sldNum" sz="quarter" idx="12"/>
          </p:nvPr>
        </p:nvSpPr>
        <p:spPr/>
        <p:txBody>
          <a:bodyPr/>
          <a:lstStyle>
            <a:lvl1pPr defTabSz="685800">
              <a:defRPr b="1"/>
            </a:lvl1pPr>
          </a:lstStyle>
          <a:p>
            <a:pPr>
              <a:defRPr/>
            </a:pPr>
            <a:fld id="{2842C21F-AE33-4746-B537-1CCBA51D5359}" type="slidenum">
              <a:rPr lang="en-US" smtClean="0"/>
              <a:pPr>
                <a:defRPr/>
              </a:pPr>
              <a:t>‹#›</a:t>
            </a:fld>
            <a:endParaRPr lang="en-US"/>
          </a:p>
        </p:txBody>
      </p:sp>
    </p:spTree>
    <p:extLst>
      <p:ext uri="{BB962C8B-B14F-4D97-AF65-F5344CB8AC3E}">
        <p14:creationId xmlns:p14="http://schemas.microsoft.com/office/powerpoint/2010/main" val="3270614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33EC84-EB62-4B3A-A0CE-917D551CCF77}" type="datetimeFigureOut">
              <a:rPr lang="en-US"/>
              <a:pPr>
                <a:defRPr/>
              </a:pPr>
              <a:t>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837862-33A4-4B80-8750-9EBE2FB5E0B8}" type="slidenum">
              <a:rPr lang="en-US" altLang="en-US"/>
              <a:pPr>
                <a:defRPr/>
              </a:pPr>
              <a:t>‹#›</a:t>
            </a:fld>
            <a:endParaRPr lang="en-US" altLang="en-US"/>
          </a:p>
        </p:txBody>
      </p:sp>
    </p:spTree>
    <p:extLst>
      <p:ext uri="{BB962C8B-B14F-4D97-AF65-F5344CB8AC3E}">
        <p14:creationId xmlns:p14="http://schemas.microsoft.com/office/powerpoint/2010/main" val="4249408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0AE80448-B2EE-43F8-B0AE-716061E9B969}" type="slidenum">
              <a:rPr lang="en-US" smtClean="0"/>
              <a:pPr>
                <a:defRPr/>
              </a:pPr>
              <a:t>‹#›</a:t>
            </a:fld>
            <a:endParaRPr lang="en-US"/>
          </a:p>
        </p:txBody>
      </p:sp>
    </p:spTree>
    <p:extLst>
      <p:ext uri="{BB962C8B-B14F-4D97-AF65-F5344CB8AC3E}">
        <p14:creationId xmlns:p14="http://schemas.microsoft.com/office/powerpoint/2010/main" val="4033302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6"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7" name="Slide Number Placeholder 5"/>
          <p:cNvSpPr>
            <a:spLocks noGrp="1"/>
          </p:cNvSpPr>
          <p:nvPr>
            <p:ph type="sldNum" sz="quarter" idx="12"/>
          </p:nvPr>
        </p:nvSpPr>
        <p:spPr/>
        <p:txBody>
          <a:bodyPr/>
          <a:lstStyle>
            <a:lvl1pPr defTabSz="685800">
              <a:defRPr b="1"/>
            </a:lvl1pPr>
          </a:lstStyle>
          <a:p>
            <a:pPr>
              <a:defRPr/>
            </a:pPr>
            <a:fld id="{01840401-0845-4AB3-BD82-79BDE7014F51}" type="slidenum">
              <a:rPr lang="en-US" smtClean="0"/>
              <a:pPr>
                <a:defRPr/>
              </a:pPr>
              <a:t>‹#›</a:t>
            </a:fld>
            <a:endParaRPr lang="en-US"/>
          </a:p>
        </p:txBody>
      </p:sp>
    </p:spTree>
    <p:extLst>
      <p:ext uri="{BB962C8B-B14F-4D97-AF65-F5344CB8AC3E}">
        <p14:creationId xmlns:p14="http://schemas.microsoft.com/office/powerpoint/2010/main" val="271416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9C0CCE2-8734-43BC-9DBB-BA3C6421B245}" type="slidenum">
              <a:rPr lang="en-US" smtClean="0"/>
              <a:pPr>
                <a:defRPr/>
              </a:pPr>
              <a:t>‹#›</a:t>
            </a:fld>
            <a:endParaRPr lang="en-US"/>
          </a:p>
        </p:txBody>
      </p:sp>
    </p:spTree>
    <p:extLst>
      <p:ext uri="{BB962C8B-B14F-4D97-AF65-F5344CB8AC3E}">
        <p14:creationId xmlns:p14="http://schemas.microsoft.com/office/powerpoint/2010/main" val="3011737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b="1"/>
            </a:lvl1pPr>
          </a:lstStyle>
          <a:p>
            <a:pPr>
              <a:defRPr/>
            </a:pPr>
            <a:r>
              <a:rPr lang="en-US"/>
              <a:t>June 25, 2020</a:t>
            </a:r>
            <a:endParaRPr lang="en-US" dirty="0"/>
          </a:p>
        </p:txBody>
      </p:sp>
      <p:sp>
        <p:nvSpPr>
          <p:cNvPr id="5" name="Footer Placeholder 4"/>
          <p:cNvSpPr>
            <a:spLocks noGrp="1"/>
          </p:cNvSpPr>
          <p:nvPr>
            <p:ph type="ftr" sz="quarter" idx="11"/>
          </p:nvPr>
        </p:nvSpPr>
        <p:spPr/>
        <p:txBody>
          <a:bodyPr/>
          <a:lstStyle>
            <a:lvl1pPr defTabSz="685800">
              <a:defRPr b="1"/>
            </a:lvl1pPr>
          </a:lstStyle>
          <a:p>
            <a:pPr>
              <a:defRPr/>
            </a:pPr>
            <a:r>
              <a:rPr lang="en-US"/>
              <a:t>How to Submit an OPUS Share Observation</a:t>
            </a:r>
          </a:p>
        </p:txBody>
      </p:sp>
      <p:sp>
        <p:nvSpPr>
          <p:cNvPr id="6" name="Slide Number Placeholder 5"/>
          <p:cNvSpPr>
            <a:spLocks noGrp="1"/>
          </p:cNvSpPr>
          <p:nvPr>
            <p:ph type="sldNum" sz="quarter" idx="12"/>
          </p:nvPr>
        </p:nvSpPr>
        <p:spPr/>
        <p:txBody>
          <a:bodyPr/>
          <a:lstStyle>
            <a:lvl1pPr defTabSz="685800">
              <a:defRPr b="1"/>
            </a:lvl1pPr>
          </a:lstStyle>
          <a:p>
            <a:pPr>
              <a:defRPr/>
            </a:pPr>
            <a:fld id="{95E922BD-AF8A-447D-8721-772F6E2713FD}" type="slidenum">
              <a:rPr lang="en-US" smtClean="0"/>
              <a:pPr>
                <a:defRPr/>
              </a:pPr>
              <a:t>‹#›</a:t>
            </a:fld>
            <a:endParaRPr lang="en-US"/>
          </a:p>
        </p:txBody>
      </p:sp>
    </p:spTree>
    <p:extLst>
      <p:ext uri="{BB962C8B-B14F-4D97-AF65-F5344CB8AC3E}">
        <p14:creationId xmlns:p14="http://schemas.microsoft.com/office/powerpoint/2010/main" val="2087044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E94DF-BEB1-4AB7-AE7E-73463CC20F10}" type="slidenum">
              <a:rPr lang="en-US" altLang="en-US"/>
              <a:pPr>
                <a:defRPr/>
              </a:pPr>
              <a:t>‹#›</a:t>
            </a:fld>
            <a:endParaRPr lang="en-US" altLang="en-US"/>
          </a:p>
        </p:txBody>
      </p:sp>
    </p:spTree>
    <p:extLst>
      <p:ext uri="{BB962C8B-B14F-4D97-AF65-F5344CB8AC3E}">
        <p14:creationId xmlns:p14="http://schemas.microsoft.com/office/powerpoint/2010/main" val="2770301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720679-2D5C-4B67-9DBD-747FB7C543B2}" type="slidenum">
              <a:rPr lang="en-US" altLang="en-US"/>
              <a:pPr>
                <a:defRPr/>
              </a:pPr>
              <a:t>‹#›</a:t>
            </a:fld>
            <a:endParaRPr lang="en-US" altLang="en-US"/>
          </a:p>
        </p:txBody>
      </p:sp>
    </p:spTree>
    <p:extLst>
      <p:ext uri="{BB962C8B-B14F-4D97-AF65-F5344CB8AC3E}">
        <p14:creationId xmlns:p14="http://schemas.microsoft.com/office/powerpoint/2010/main" val="298284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06CB3-718E-42EE-AFA2-1D5016D435BF}" type="slidenum">
              <a:rPr lang="en-US" altLang="en-US"/>
              <a:pPr>
                <a:defRPr/>
              </a:pPr>
              <a:t>‹#›</a:t>
            </a:fld>
            <a:endParaRPr lang="en-US" altLang="en-US"/>
          </a:p>
        </p:txBody>
      </p:sp>
    </p:spTree>
    <p:extLst>
      <p:ext uri="{BB962C8B-B14F-4D97-AF65-F5344CB8AC3E}">
        <p14:creationId xmlns:p14="http://schemas.microsoft.com/office/powerpoint/2010/main" val="3478665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45395-B1EF-410F-BC96-433CB406B348}" type="slidenum">
              <a:rPr lang="en-US" altLang="en-US"/>
              <a:pPr>
                <a:defRPr/>
              </a:pPr>
              <a:t>‹#›</a:t>
            </a:fld>
            <a:endParaRPr lang="en-US" altLang="en-US"/>
          </a:p>
        </p:txBody>
      </p:sp>
    </p:spTree>
    <p:extLst>
      <p:ext uri="{BB962C8B-B14F-4D97-AF65-F5344CB8AC3E}">
        <p14:creationId xmlns:p14="http://schemas.microsoft.com/office/powerpoint/2010/main" val="1510144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F37EF0-35A0-479F-9E18-51E19FB188D6}" type="slidenum">
              <a:rPr lang="en-US" altLang="en-US"/>
              <a:pPr>
                <a:defRPr/>
              </a:pPr>
              <a:t>‹#›</a:t>
            </a:fld>
            <a:endParaRPr lang="en-US" altLang="en-US"/>
          </a:p>
        </p:txBody>
      </p:sp>
    </p:spTree>
    <p:extLst>
      <p:ext uri="{BB962C8B-B14F-4D97-AF65-F5344CB8AC3E}">
        <p14:creationId xmlns:p14="http://schemas.microsoft.com/office/powerpoint/2010/main" val="267029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05731D-EADE-44E1-B006-05A8EFF5F2D8}" type="slidenum">
              <a:rPr lang="en-US" altLang="en-US"/>
              <a:pPr>
                <a:defRPr/>
              </a:pPr>
              <a:t>‹#›</a:t>
            </a:fld>
            <a:endParaRPr lang="en-US" altLang="en-US"/>
          </a:p>
        </p:txBody>
      </p:sp>
    </p:spTree>
    <p:extLst>
      <p:ext uri="{BB962C8B-B14F-4D97-AF65-F5344CB8AC3E}">
        <p14:creationId xmlns:p14="http://schemas.microsoft.com/office/powerpoint/2010/main" val="170206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42E86C-AE8D-4088-8AAF-2FEB226C7A82}" type="datetimeFigureOut">
              <a:rPr lang="en-US"/>
              <a:pPr>
                <a:defRPr/>
              </a:pPr>
              <a:t>2/4/2021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E4FECA-BAE9-4328-ACE8-272366D8A887}" type="slidenum">
              <a:rPr lang="en-US" altLang="en-US"/>
              <a:pPr>
                <a:defRPr/>
              </a:pPr>
              <a:t>‹#›</a:t>
            </a:fld>
            <a:endParaRPr lang="en-US" altLang="en-US"/>
          </a:p>
        </p:txBody>
      </p:sp>
    </p:spTree>
    <p:extLst>
      <p:ext uri="{BB962C8B-B14F-4D97-AF65-F5344CB8AC3E}">
        <p14:creationId xmlns:p14="http://schemas.microsoft.com/office/powerpoint/2010/main" val="3263010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19D1EC-FF30-467A-ADBA-34AC7B8CAC65}" type="slidenum">
              <a:rPr lang="en-US" altLang="en-US"/>
              <a:pPr>
                <a:defRPr/>
              </a:pPr>
              <a:t>‹#›</a:t>
            </a:fld>
            <a:endParaRPr lang="en-US" altLang="en-US"/>
          </a:p>
        </p:txBody>
      </p:sp>
    </p:spTree>
    <p:extLst>
      <p:ext uri="{BB962C8B-B14F-4D97-AF65-F5344CB8AC3E}">
        <p14:creationId xmlns:p14="http://schemas.microsoft.com/office/powerpoint/2010/main" val="15465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6237B4-810C-4B86-BACD-7581D0DE0476}" type="slidenum">
              <a:rPr lang="en-US" altLang="en-US"/>
              <a:pPr>
                <a:defRPr/>
              </a:pPr>
              <a:t>‹#›</a:t>
            </a:fld>
            <a:endParaRPr lang="en-US" altLang="en-US"/>
          </a:p>
        </p:txBody>
      </p:sp>
    </p:spTree>
    <p:extLst>
      <p:ext uri="{BB962C8B-B14F-4D97-AF65-F5344CB8AC3E}">
        <p14:creationId xmlns:p14="http://schemas.microsoft.com/office/powerpoint/2010/main" val="4143694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ED31E2-C186-411A-8C4E-7FD905E36B74}" type="slidenum">
              <a:rPr lang="en-US" altLang="en-US"/>
              <a:pPr>
                <a:defRPr/>
              </a:pPr>
              <a:t>‹#›</a:t>
            </a:fld>
            <a:endParaRPr lang="en-US" altLang="en-US"/>
          </a:p>
        </p:txBody>
      </p:sp>
    </p:spTree>
    <p:extLst>
      <p:ext uri="{BB962C8B-B14F-4D97-AF65-F5344CB8AC3E}">
        <p14:creationId xmlns:p14="http://schemas.microsoft.com/office/powerpoint/2010/main" val="2187684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68C36-BA9C-4DEE-86EB-1379D1DA8D3E}" type="slidenum">
              <a:rPr lang="en-US" altLang="en-US"/>
              <a:pPr>
                <a:defRPr/>
              </a:pPr>
              <a:t>‹#›</a:t>
            </a:fld>
            <a:endParaRPr lang="en-US" altLang="en-US"/>
          </a:p>
        </p:txBody>
      </p:sp>
    </p:spTree>
    <p:extLst>
      <p:ext uri="{BB962C8B-B14F-4D97-AF65-F5344CB8AC3E}">
        <p14:creationId xmlns:p14="http://schemas.microsoft.com/office/powerpoint/2010/main" val="415034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7758E-386B-439C-83EC-4BD91EFE51F8}" type="slidenum">
              <a:rPr lang="en-US" altLang="en-US"/>
              <a:pPr>
                <a:defRPr/>
              </a:pPr>
              <a:t>‹#›</a:t>
            </a:fld>
            <a:endParaRPr lang="en-US" altLang="en-US"/>
          </a:p>
        </p:txBody>
      </p:sp>
    </p:spTree>
    <p:extLst>
      <p:ext uri="{BB962C8B-B14F-4D97-AF65-F5344CB8AC3E}">
        <p14:creationId xmlns:p14="http://schemas.microsoft.com/office/powerpoint/2010/main" val="2863365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2F0559-C44C-4FFC-A20B-E0B1EA210BA7}" type="slidenum">
              <a:rPr lang="en-US" altLang="en-US"/>
              <a:pPr>
                <a:defRPr/>
              </a:pPr>
              <a:t>‹#›</a:t>
            </a:fld>
            <a:endParaRPr lang="en-US" altLang="en-US"/>
          </a:p>
        </p:txBody>
      </p:sp>
    </p:spTree>
    <p:extLst>
      <p:ext uri="{BB962C8B-B14F-4D97-AF65-F5344CB8AC3E}">
        <p14:creationId xmlns:p14="http://schemas.microsoft.com/office/powerpoint/2010/main" val="50281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9EBD98-CF7A-4346-B438-E0543614D6C6}" type="slidenum">
              <a:rPr lang="en-US" altLang="en-US"/>
              <a:pPr>
                <a:defRPr/>
              </a:pPr>
              <a:t>‹#›</a:t>
            </a:fld>
            <a:endParaRPr lang="en-US" altLang="en-US"/>
          </a:p>
        </p:txBody>
      </p:sp>
    </p:spTree>
    <p:extLst>
      <p:ext uri="{BB962C8B-B14F-4D97-AF65-F5344CB8AC3E}">
        <p14:creationId xmlns:p14="http://schemas.microsoft.com/office/powerpoint/2010/main" val="2538521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A622D-612F-4061-AA42-909F9D38F2B5}" type="slidenum">
              <a:rPr lang="en-US" altLang="en-US"/>
              <a:pPr>
                <a:defRPr/>
              </a:pPr>
              <a:t>‹#›</a:t>
            </a:fld>
            <a:endParaRPr lang="en-US" altLang="en-US"/>
          </a:p>
        </p:txBody>
      </p:sp>
    </p:spTree>
    <p:extLst>
      <p:ext uri="{BB962C8B-B14F-4D97-AF65-F5344CB8AC3E}">
        <p14:creationId xmlns:p14="http://schemas.microsoft.com/office/powerpoint/2010/main" val="546919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26EB7C-6A33-40D4-B0C1-0060A0AD55EB}" type="slidenum">
              <a:rPr lang="en-US" altLang="en-US"/>
              <a:pPr>
                <a:defRPr/>
              </a:pPr>
              <a:t>‹#›</a:t>
            </a:fld>
            <a:endParaRPr lang="en-US" altLang="en-US"/>
          </a:p>
        </p:txBody>
      </p:sp>
    </p:spTree>
    <p:extLst>
      <p:ext uri="{BB962C8B-B14F-4D97-AF65-F5344CB8AC3E}">
        <p14:creationId xmlns:p14="http://schemas.microsoft.com/office/powerpoint/2010/main" val="619647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7A3195-33E7-4DAC-8C06-92E0D06B78C1}" type="slidenum">
              <a:rPr lang="en-US" altLang="en-US"/>
              <a:pPr>
                <a:defRPr/>
              </a:pPr>
              <a:t>‹#›</a:t>
            </a:fld>
            <a:endParaRPr lang="en-US" altLang="en-US"/>
          </a:p>
        </p:txBody>
      </p:sp>
    </p:spTree>
    <p:extLst>
      <p:ext uri="{BB962C8B-B14F-4D97-AF65-F5344CB8AC3E}">
        <p14:creationId xmlns:p14="http://schemas.microsoft.com/office/powerpoint/2010/main" val="302627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801B17-B1AD-4140-92C5-F1D8852102D2}" type="datetimeFigureOut">
              <a:rPr lang="en-US"/>
              <a:pPr>
                <a:defRPr/>
              </a:pPr>
              <a:t>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5E01F9-78F0-459E-9B21-2C870C8C75F2}" type="slidenum">
              <a:rPr lang="en-US" altLang="en-US"/>
              <a:pPr>
                <a:defRPr/>
              </a:pPr>
              <a:t>‹#›</a:t>
            </a:fld>
            <a:endParaRPr lang="en-US" altLang="en-US"/>
          </a:p>
        </p:txBody>
      </p:sp>
    </p:spTree>
    <p:extLst>
      <p:ext uri="{BB962C8B-B14F-4D97-AF65-F5344CB8AC3E}">
        <p14:creationId xmlns:p14="http://schemas.microsoft.com/office/powerpoint/2010/main" val="4195994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C4A0E5-442D-493F-9C06-36674FB64C0B}" type="slidenum">
              <a:rPr lang="en-US" altLang="en-US"/>
              <a:pPr>
                <a:defRPr/>
              </a:pPr>
              <a:t>‹#›</a:t>
            </a:fld>
            <a:endParaRPr lang="en-US" altLang="en-US"/>
          </a:p>
        </p:txBody>
      </p:sp>
    </p:spTree>
    <p:extLst>
      <p:ext uri="{BB962C8B-B14F-4D97-AF65-F5344CB8AC3E}">
        <p14:creationId xmlns:p14="http://schemas.microsoft.com/office/powerpoint/2010/main" val="112853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A7A856-3C8C-4E69-BBF9-7B3EB1217E66}" type="slidenum">
              <a:rPr lang="en-US" altLang="en-US"/>
              <a:pPr>
                <a:defRPr/>
              </a:pPr>
              <a:t>‹#›</a:t>
            </a:fld>
            <a:endParaRPr lang="en-US" altLang="en-US"/>
          </a:p>
        </p:txBody>
      </p:sp>
    </p:spTree>
    <p:extLst>
      <p:ext uri="{BB962C8B-B14F-4D97-AF65-F5344CB8AC3E}">
        <p14:creationId xmlns:p14="http://schemas.microsoft.com/office/powerpoint/2010/main" val="3980610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19FC55-FB51-49D0-AB58-DA87C423F353}" type="slidenum">
              <a:rPr lang="en-US" altLang="en-US"/>
              <a:pPr>
                <a:defRPr/>
              </a:pPr>
              <a:t>‹#›</a:t>
            </a:fld>
            <a:endParaRPr lang="en-US" altLang="en-US"/>
          </a:p>
        </p:txBody>
      </p:sp>
    </p:spTree>
    <p:extLst>
      <p:ext uri="{BB962C8B-B14F-4D97-AF65-F5344CB8AC3E}">
        <p14:creationId xmlns:p14="http://schemas.microsoft.com/office/powerpoint/2010/main" val="3521019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3EFB52-2D44-4969-A019-4A1F739EB00E}" type="slidenum">
              <a:rPr lang="en-US" altLang="en-US"/>
              <a:pPr>
                <a:defRPr/>
              </a:pPr>
              <a:t>‹#›</a:t>
            </a:fld>
            <a:endParaRPr lang="en-US" altLang="en-US"/>
          </a:p>
        </p:txBody>
      </p:sp>
    </p:spTree>
    <p:extLst>
      <p:ext uri="{BB962C8B-B14F-4D97-AF65-F5344CB8AC3E}">
        <p14:creationId xmlns:p14="http://schemas.microsoft.com/office/powerpoint/2010/main" val="1589005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97806-340D-4945-8E98-E729FF9BC07F}" type="slidenum">
              <a:rPr lang="en-US" altLang="en-US"/>
              <a:pPr>
                <a:defRPr/>
              </a:pPr>
              <a:t>‹#›</a:t>
            </a:fld>
            <a:endParaRPr lang="en-US" altLang="en-US"/>
          </a:p>
        </p:txBody>
      </p:sp>
    </p:spTree>
    <p:extLst>
      <p:ext uri="{BB962C8B-B14F-4D97-AF65-F5344CB8AC3E}">
        <p14:creationId xmlns:p14="http://schemas.microsoft.com/office/powerpoint/2010/main" val="2236584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0C396-D8C7-44E4-9F3A-353506ACCBA6}" type="slidenum">
              <a:rPr lang="en-US" altLang="en-US"/>
              <a:pPr>
                <a:defRPr/>
              </a:pPr>
              <a:t>‹#›</a:t>
            </a:fld>
            <a:endParaRPr lang="en-US" altLang="en-US"/>
          </a:p>
        </p:txBody>
      </p:sp>
    </p:spTree>
    <p:extLst>
      <p:ext uri="{BB962C8B-B14F-4D97-AF65-F5344CB8AC3E}">
        <p14:creationId xmlns:p14="http://schemas.microsoft.com/office/powerpoint/2010/main" val="189198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913C2-CB24-4D5E-B588-E90A2BD3EE7D}" type="slidenum">
              <a:rPr lang="en-US" altLang="en-US"/>
              <a:pPr>
                <a:defRPr/>
              </a:pPr>
              <a:t>‹#›</a:t>
            </a:fld>
            <a:endParaRPr lang="en-US" altLang="en-US"/>
          </a:p>
        </p:txBody>
      </p:sp>
    </p:spTree>
    <p:extLst>
      <p:ext uri="{BB962C8B-B14F-4D97-AF65-F5344CB8AC3E}">
        <p14:creationId xmlns:p14="http://schemas.microsoft.com/office/powerpoint/2010/main" val="1034327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139DB9-77A2-41E5-8D1F-28224919E44D}" type="slidenum">
              <a:rPr lang="en-US" altLang="en-US"/>
              <a:pPr>
                <a:defRPr/>
              </a:pPr>
              <a:t>‹#›</a:t>
            </a:fld>
            <a:endParaRPr lang="en-US" altLang="en-US"/>
          </a:p>
        </p:txBody>
      </p:sp>
    </p:spTree>
    <p:extLst>
      <p:ext uri="{BB962C8B-B14F-4D97-AF65-F5344CB8AC3E}">
        <p14:creationId xmlns:p14="http://schemas.microsoft.com/office/powerpoint/2010/main" val="2804962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FDB2CD-5E82-41F6-8F59-B22A34A1ECCF}" type="slidenum">
              <a:rPr lang="en-US" altLang="en-US"/>
              <a:pPr>
                <a:defRPr/>
              </a:pPr>
              <a:t>‹#›</a:t>
            </a:fld>
            <a:endParaRPr lang="en-US" altLang="en-US"/>
          </a:p>
        </p:txBody>
      </p:sp>
    </p:spTree>
    <p:extLst>
      <p:ext uri="{BB962C8B-B14F-4D97-AF65-F5344CB8AC3E}">
        <p14:creationId xmlns:p14="http://schemas.microsoft.com/office/powerpoint/2010/main" val="223024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C528B6D-37EE-4EC8-B6E3-2F18EFA70592}" type="slidenum">
              <a:rPr lang="en-US" altLang="en-US"/>
              <a:pPr>
                <a:defRPr/>
              </a:pPr>
              <a:t>‹#›</a:t>
            </a:fld>
            <a:endParaRPr lang="en-US" altLang="en-US"/>
          </a:p>
        </p:txBody>
      </p:sp>
    </p:spTree>
    <p:extLst>
      <p:ext uri="{BB962C8B-B14F-4D97-AF65-F5344CB8AC3E}">
        <p14:creationId xmlns:p14="http://schemas.microsoft.com/office/powerpoint/2010/main" val="1905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43A4FA-E2AE-4FAA-A372-8294625F6F74}" type="datetimeFigureOut">
              <a:rPr lang="en-US"/>
              <a:pPr>
                <a:defRPr/>
              </a:pPr>
              <a:t>2/4/2021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B601B8-B69E-4D9A-A358-9196B7D1C7CA}" type="slidenum">
              <a:rPr lang="en-US" altLang="en-US"/>
              <a:pPr>
                <a:defRPr/>
              </a:pPr>
              <a:t>‹#›</a:t>
            </a:fld>
            <a:endParaRPr lang="en-US" altLang="en-US"/>
          </a:p>
        </p:txBody>
      </p:sp>
    </p:spTree>
    <p:extLst>
      <p:ext uri="{BB962C8B-B14F-4D97-AF65-F5344CB8AC3E}">
        <p14:creationId xmlns:p14="http://schemas.microsoft.com/office/powerpoint/2010/main" val="3429364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89FCA59-23E5-4157-BBDE-1985BE23493C}" type="slidenum">
              <a:rPr lang="en-US" altLang="en-US"/>
              <a:pPr>
                <a:defRPr/>
              </a:pPr>
              <a:t>‹#›</a:t>
            </a:fld>
            <a:endParaRPr lang="en-US" altLang="en-US"/>
          </a:p>
        </p:txBody>
      </p:sp>
    </p:spTree>
    <p:extLst>
      <p:ext uri="{BB962C8B-B14F-4D97-AF65-F5344CB8AC3E}">
        <p14:creationId xmlns:p14="http://schemas.microsoft.com/office/powerpoint/2010/main" val="1124391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C9E93BCC-1BD2-4C93-875F-CC34A8B6CE3A}" type="slidenum">
              <a:rPr lang="en-US" altLang="en-US"/>
              <a:pPr>
                <a:defRPr/>
              </a:pPr>
              <a:t>‹#›</a:t>
            </a:fld>
            <a:endParaRPr lang="en-US" altLang="en-US"/>
          </a:p>
        </p:txBody>
      </p:sp>
    </p:spTree>
    <p:extLst>
      <p:ext uri="{BB962C8B-B14F-4D97-AF65-F5344CB8AC3E}">
        <p14:creationId xmlns:p14="http://schemas.microsoft.com/office/powerpoint/2010/main" val="2387562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DA28132-D03D-47C7-9250-27D53B67D689}" type="slidenum">
              <a:rPr lang="en-US" altLang="en-US"/>
              <a:pPr>
                <a:defRPr/>
              </a:pPr>
              <a:t>‹#›</a:t>
            </a:fld>
            <a:endParaRPr lang="en-US" altLang="en-US"/>
          </a:p>
        </p:txBody>
      </p:sp>
    </p:spTree>
    <p:extLst>
      <p:ext uri="{BB962C8B-B14F-4D97-AF65-F5344CB8AC3E}">
        <p14:creationId xmlns:p14="http://schemas.microsoft.com/office/powerpoint/2010/main" val="4202679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5B7D3BF-488A-49BE-B949-29C72AEC1D7D}" type="slidenum">
              <a:rPr lang="en-US" altLang="en-US"/>
              <a:pPr>
                <a:defRPr/>
              </a:pPr>
              <a:t>‹#›</a:t>
            </a:fld>
            <a:endParaRPr lang="en-US" altLang="en-US"/>
          </a:p>
        </p:txBody>
      </p:sp>
    </p:spTree>
    <p:extLst>
      <p:ext uri="{BB962C8B-B14F-4D97-AF65-F5344CB8AC3E}">
        <p14:creationId xmlns:p14="http://schemas.microsoft.com/office/powerpoint/2010/main" val="2101817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2179393-D261-4A6E-BD45-2A0FB4A51B96}" type="slidenum">
              <a:rPr lang="en-US" altLang="en-US"/>
              <a:pPr>
                <a:defRPr/>
              </a:pPr>
              <a:t>‹#›</a:t>
            </a:fld>
            <a:endParaRPr lang="en-US" altLang="en-US"/>
          </a:p>
        </p:txBody>
      </p:sp>
    </p:spTree>
    <p:extLst>
      <p:ext uri="{BB962C8B-B14F-4D97-AF65-F5344CB8AC3E}">
        <p14:creationId xmlns:p14="http://schemas.microsoft.com/office/powerpoint/2010/main" val="2639030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3B88402C-ACA1-404D-B95E-FEE03FAB9B6F}" type="slidenum">
              <a:rPr lang="en-US" altLang="en-US"/>
              <a:pPr>
                <a:defRPr/>
              </a:pPr>
              <a:t>‹#›</a:t>
            </a:fld>
            <a:endParaRPr lang="en-US" altLang="en-US"/>
          </a:p>
        </p:txBody>
      </p:sp>
    </p:spTree>
    <p:extLst>
      <p:ext uri="{BB962C8B-B14F-4D97-AF65-F5344CB8AC3E}">
        <p14:creationId xmlns:p14="http://schemas.microsoft.com/office/powerpoint/2010/main" val="3216447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cs typeface="+mn-cs"/>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262047D7-FEBC-44C0-9C69-AF1A6FBB6010}" type="slidenum">
              <a:rPr lang="en-US" altLang="en-US"/>
              <a:pPr>
                <a:defRPr/>
              </a:pPr>
              <a:t>‹#›</a:t>
            </a:fld>
            <a:endParaRPr lang="en-US" altLang="en-US"/>
          </a:p>
        </p:txBody>
      </p:sp>
    </p:spTree>
    <p:extLst>
      <p:ext uri="{BB962C8B-B14F-4D97-AF65-F5344CB8AC3E}">
        <p14:creationId xmlns:p14="http://schemas.microsoft.com/office/powerpoint/2010/main" val="1612635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5355052-B643-4D21-8578-D12739CFD343}" type="slidenum">
              <a:rPr lang="en-US" altLang="en-US"/>
              <a:pPr>
                <a:defRPr/>
              </a:pPr>
              <a:t>‹#›</a:t>
            </a:fld>
            <a:endParaRPr lang="en-US" altLang="en-US"/>
          </a:p>
        </p:txBody>
      </p:sp>
    </p:spTree>
    <p:extLst>
      <p:ext uri="{BB962C8B-B14F-4D97-AF65-F5344CB8AC3E}">
        <p14:creationId xmlns:p14="http://schemas.microsoft.com/office/powerpoint/2010/main" val="3587446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5F75565-0A30-4FEF-A0B1-01225022323E}" type="slidenum">
              <a:rPr lang="en-US" altLang="en-US"/>
              <a:pPr>
                <a:defRPr/>
              </a:pPr>
              <a:t>‹#›</a:t>
            </a:fld>
            <a:endParaRPr lang="en-US" altLang="en-US"/>
          </a:p>
        </p:txBody>
      </p:sp>
    </p:spTree>
    <p:extLst>
      <p:ext uri="{BB962C8B-B14F-4D97-AF65-F5344CB8AC3E}">
        <p14:creationId xmlns:p14="http://schemas.microsoft.com/office/powerpoint/2010/main" val="4290559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02323FD4-14C3-4EB9-BC36-E36D1DB83759}" type="slidenum">
              <a:rPr lang="en-US" altLang="en-US"/>
              <a:pPr>
                <a:defRPr/>
              </a:pPr>
              <a:t>‹#›</a:t>
            </a:fld>
            <a:endParaRPr lang="en-US" altLang="en-US"/>
          </a:p>
        </p:txBody>
      </p:sp>
    </p:spTree>
    <p:extLst>
      <p:ext uri="{BB962C8B-B14F-4D97-AF65-F5344CB8AC3E}">
        <p14:creationId xmlns:p14="http://schemas.microsoft.com/office/powerpoint/2010/main" val="204733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C5F747-40AF-45BA-BD54-2D07DABE7C1D}" type="datetimeFigureOut">
              <a:rPr lang="en-US"/>
              <a:pPr>
                <a:defRPr/>
              </a:pPr>
              <a:t>2/4/2021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38D130-BF11-4510-A54D-3A7ED2042532}" type="slidenum">
              <a:rPr lang="en-US" altLang="en-US"/>
              <a:pPr>
                <a:defRPr/>
              </a:pPr>
              <a:t>‹#›</a:t>
            </a:fld>
            <a:endParaRPr lang="en-US" altLang="en-US"/>
          </a:p>
        </p:txBody>
      </p:sp>
    </p:spTree>
    <p:extLst>
      <p:ext uri="{BB962C8B-B14F-4D97-AF65-F5344CB8AC3E}">
        <p14:creationId xmlns:p14="http://schemas.microsoft.com/office/powerpoint/2010/main" val="1288891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0AC730DB-7E24-45FA-A074-B1B4098BE050}" type="slidenum">
              <a:rPr lang="en-US" altLang="en-US"/>
              <a:pPr>
                <a:defRPr/>
              </a:pPr>
              <a:t>‹#›</a:t>
            </a:fld>
            <a:endParaRPr lang="en-US" altLang="en-US"/>
          </a:p>
        </p:txBody>
      </p:sp>
    </p:spTree>
    <p:extLst>
      <p:ext uri="{BB962C8B-B14F-4D97-AF65-F5344CB8AC3E}">
        <p14:creationId xmlns:p14="http://schemas.microsoft.com/office/powerpoint/2010/main" val="2401627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0D9B31CC-8132-42AC-9AC0-9B3567A3DEE8}" type="slidenum">
              <a:rPr lang="en-US" altLang="en-US"/>
              <a:pPr>
                <a:defRPr/>
              </a:pPr>
              <a:t>‹#›</a:t>
            </a:fld>
            <a:endParaRPr lang="en-US" altLang="en-US"/>
          </a:p>
        </p:txBody>
      </p:sp>
    </p:spTree>
    <p:extLst>
      <p:ext uri="{BB962C8B-B14F-4D97-AF65-F5344CB8AC3E}">
        <p14:creationId xmlns:p14="http://schemas.microsoft.com/office/powerpoint/2010/main" val="1577615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A994E59D-8277-46AB-9E6D-197CB5FDFF5B}" type="slidenum">
              <a:rPr lang="en-US" altLang="en-US"/>
              <a:pPr>
                <a:defRPr/>
              </a:pPr>
              <a:t>‹#›</a:t>
            </a:fld>
            <a:endParaRPr lang="en-US" altLang="en-US"/>
          </a:p>
        </p:txBody>
      </p:sp>
    </p:spTree>
    <p:extLst>
      <p:ext uri="{BB962C8B-B14F-4D97-AF65-F5344CB8AC3E}">
        <p14:creationId xmlns:p14="http://schemas.microsoft.com/office/powerpoint/2010/main" val="3200061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AC42F01D-E90C-4CE8-8629-5D377641F343}" type="slidenum">
              <a:rPr lang="en-US" altLang="en-US"/>
              <a:pPr>
                <a:defRPr/>
              </a:pPr>
              <a:t>‹#›</a:t>
            </a:fld>
            <a:endParaRPr lang="en-US" altLang="en-US"/>
          </a:p>
        </p:txBody>
      </p:sp>
    </p:spTree>
    <p:extLst>
      <p:ext uri="{BB962C8B-B14F-4D97-AF65-F5344CB8AC3E}">
        <p14:creationId xmlns:p14="http://schemas.microsoft.com/office/powerpoint/2010/main" val="2897766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8CBFBC63-77AE-4628-8DDF-FC5527600EA9}" type="slidenum">
              <a:rPr lang="en-US" altLang="en-US"/>
              <a:pPr>
                <a:defRPr/>
              </a:pPr>
              <a:t>‹#›</a:t>
            </a:fld>
            <a:endParaRPr lang="en-US" altLang="en-US"/>
          </a:p>
        </p:txBody>
      </p:sp>
    </p:spTree>
    <p:extLst>
      <p:ext uri="{BB962C8B-B14F-4D97-AF65-F5344CB8AC3E}">
        <p14:creationId xmlns:p14="http://schemas.microsoft.com/office/powerpoint/2010/main" val="4231719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8A61B607-5588-471C-BBC8-63A6C3BA3210}" type="slidenum">
              <a:rPr lang="en-US" altLang="en-US"/>
              <a:pPr>
                <a:defRPr/>
              </a:pPr>
              <a:t>‹#›</a:t>
            </a:fld>
            <a:endParaRPr lang="en-US" altLang="en-US"/>
          </a:p>
        </p:txBody>
      </p:sp>
    </p:spTree>
    <p:extLst>
      <p:ext uri="{BB962C8B-B14F-4D97-AF65-F5344CB8AC3E}">
        <p14:creationId xmlns:p14="http://schemas.microsoft.com/office/powerpoint/2010/main" val="18824783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F16F2921-891E-472E-AFD3-4074B058FF52}" type="slidenum">
              <a:rPr lang="en-US" altLang="en-US"/>
              <a:pPr>
                <a:defRPr/>
              </a:pPr>
              <a:t>‹#›</a:t>
            </a:fld>
            <a:endParaRPr lang="en-US" altLang="en-US"/>
          </a:p>
        </p:txBody>
      </p:sp>
    </p:spTree>
    <p:extLst>
      <p:ext uri="{BB962C8B-B14F-4D97-AF65-F5344CB8AC3E}">
        <p14:creationId xmlns:p14="http://schemas.microsoft.com/office/powerpoint/2010/main" val="36662999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B5272AB3-CC40-49B0-81EE-070EE92D8DDF}" type="slidenum">
              <a:rPr lang="en-US" altLang="en-US"/>
              <a:pPr>
                <a:defRPr/>
              </a:pPr>
              <a:t>‹#›</a:t>
            </a:fld>
            <a:endParaRPr lang="en-US" altLang="en-US"/>
          </a:p>
        </p:txBody>
      </p:sp>
    </p:spTree>
    <p:extLst>
      <p:ext uri="{BB962C8B-B14F-4D97-AF65-F5344CB8AC3E}">
        <p14:creationId xmlns:p14="http://schemas.microsoft.com/office/powerpoint/2010/main" val="162557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Footer Placeholder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AABC0F46-9474-4693-8183-B84597ADE5B7}" type="slidenum">
              <a:rPr lang="en-US" altLang="en-US"/>
              <a:pPr>
                <a:defRPr/>
              </a:pPr>
              <a:t>‹#›</a:t>
            </a:fld>
            <a:endParaRPr lang="en-US" altLang="en-US"/>
          </a:p>
        </p:txBody>
      </p:sp>
    </p:spTree>
    <p:extLst>
      <p:ext uri="{BB962C8B-B14F-4D97-AF65-F5344CB8AC3E}">
        <p14:creationId xmlns:p14="http://schemas.microsoft.com/office/powerpoint/2010/main" val="1361095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CF417C2A-9CD7-4B08-923D-15B34A0235BE}" type="slidenum">
              <a:rPr lang="en-US" altLang="en-US"/>
              <a:pPr>
                <a:defRPr/>
              </a:pPr>
              <a:t>‹#›</a:t>
            </a:fld>
            <a:endParaRPr lang="en-US" altLang="en-US"/>
          </a:p>
        </p:txBody>
      </p:sp>
    </p:spTree>
    <p:extLst>
      <p:ext uri="{BB962C8B-B14F-4D97-AF65-F5344CB8AC3E}">
        <p14:creationId xmlns:p14="http://schemas.microsoft.com/office/powerpoint/2010/main" val="315835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197C3E-88C1-4B25-9710-4D827AEA579F}" type="datetimeFigureOut">
              <a:rPr lang="en-US"/>
              <a:pPr>
                <a:defRPr/>
              </a:pPr>
              <a:t>2/4/2021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B31840-6CC8-408B-8558-AB8A56437B58}" type="slidenum">
              <a:rPr lang="en-US" altLang="en-US"/>
              <a:pPr>
                <a:defRPr/>
              </a:pPr>
              <a:t>‹#›</a:t>
            </a:fld>
            <a:endParaRPr lang="en-US" altLang="en-US"/>
          </a:p>
        </p:txBody>
      </p:sp>
    </p:spTree>
    <p:extLst>
      <p:ext uri="{BB962C8B-B14F-4D97-AF65-F5344CB8AC3E}">
        <p14:creationId xmlns:p14="http://schemas.microsoft.com/office/powerpoint/2010/main" val="18113024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35B7B3A7-2DEC-49A0-95AA-B9DEB4C36CBD}" type="slidenum">
              <a:rPr lang="en-US" altLang="en-US"/>
              <a:pPr>
                <a:defRPr/>
              </a:pPr>
              <a:t>‹#›</a:t>
            </a:fld>
            <a:endParaRPr lang="en-US" altLang="en-US"/>
          </a:p>
        </p:txBody>
      </p:sp>
    </p:spTree>
    <p:extLst>
      <p:ext uri="{BB962C8B-B14F-4D97-AF65-F5344CB8AC3E}">
        <p14:creationId xmlns:p14="http://schemas.microsoft.com/office/powerpoint/2010/main" val="1145129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Bef>
                <a:spcPts val="0"/>
              </a:spcBef>
              <a:spcAft>
                <a:spcPts val="0"/>
              </a:spcAft>
              <a:defRPr>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ea typeface="ＭＳ Ｐゴシック" panose="020B0600070205080204" pitchFamily="34" charset="-128"/>
              </a:defRPr>
            </a:lvl1pPr>
          </a:lstStyle>
          <a:p>
            <a:pPr>
              <a:defRPr/>
            </a:pPr>
            <a:fld id="{03FED0D8-7CD9-412B-94DE-AEA57F38FF73}" type="slidenum">
              <a:rPr lang="en-US" altLang="en-US"/>
              <a:pPr>
                <a:defRPr/>
              </a:pPr>
              <a:t>‹#›</a:t>
            </a:fld>
            <a:endParaRPr lang="en-US" altLang="en-US"/>
          </a:p>
        </p:txBody>
      </p:sp>
    </p:spTree>
    <p:extLst>
      <p:ext uri="{BB962C8B-B14F-4D97-AF65-F5344CB8AC3E}">
        <p14:creationId xmlns:p14="http://schemas.microsoft.com/office/powerpoint/2010/main" val="351217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8879A2-27DE-48BD-96A4-7E051B3C5B72}" type="datetimeFigureOut">
              <a:rPr lang="en-US"/>
              <a:pPr>
                <a:defRPr/>
              </a:pPr>
              <a:t>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704E2C-7EA2-4362-93EC-1D77A72BD190}" type="slidenum">
              <a:rPr lang="en-US" altLang="en-US"/>
              <a:pPr>
                <a:defRPr/>
              </a:pPr>
              <a:t>‹#›</a:t>
            </a:fld>
            <a:endParaRPr lang="en-US" altLang="en-US"/>
          </a:p>
        </p:txBody>
      </p:sp>
    </p:spTree>
    <p:extLst>
      <p:ext uri="{BB962C8B-B14F-4D97-AF65-F5344CB8AC3E}">
        <p14:creationId xmlns:p14="http://schemas.microsoft.com/office/powerpoint/2010/main" val="397654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2C81C2-AEAE-4F9D-BA66-343842A75A83}" type="datetimeFigureOut">
              <a:rPr lang="en-US"/>
              <a:pPr>
                <a:defRPr/>
              </a:pPr>
              <a:t>2/4/2021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58ECC0-1EA4-4E63-B6BC-E4DEBEA73A07}" type="slidenum">
              <a:rPr lang="en-US" altLang="en-US"/>
              <a:pPr>
                <a:defRPr/>
              </a:pPr>
              <a:t>‹#›</a:t>
            </a:fld>
            <a:endParaRPr lang="en-US" altLang="en-US"/>
          </a:p>
        </p:txBody>
      </p:sp>
    </p:spTree>
    <p:extLst>
      <p:ext uri="{BB962C8B-B14F-4D97-AF65-F5344CB8AC3E}">
        <p14:creationId xmlns:p14="http://schemas.microsoft.com/office/powerpoint/2010/main" val="311728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1CDDA93F-A69C-4BC8-902F-22BEFBAC1E6D}" type="datetimeFigureOut">
              <a:rPr lang="en-US"/>
              <a:pPr>
                <a:defRPr/>
              </a:pPr>
              <a:t>2/4/2021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4286DA5-5F9D-4687-8EC0-09A5B96A1234}" type="slidenum">
              <a:rPr lang="en-US" altLang="en-US"/>
              <a:pPr>
                <a:defRPr/>
              </a:pPr>
              <a:t>‹#›</a:t>
            </a:fld>
            <a:endParaRPr lang="en-US" altLang="en-US"/>
          </a:p>
        </p:txBody>
      </p:sp>
    </p:spTree>
    <p:extLst>
      <p:ext uri="{BB962C8B-B14F-4D97-AF65-F5344CB8AC3E}">
        <p14:creationId xmlns:p14="http://schemas.microsoft.com/office/powerpoint/2010/main" val="211340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7"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June 25, 2020</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342900" fontAlgn="auto">
              <a:spcBef>
                <a:spcPts val="0"/>
              </a:spcBef>
              <a:spcAft>
                <a:spcPts val="0"/>
              </a:spcAft>
              <a:defRPr sz="900" b="0">
                <a:solidFill>
                  <a:prstClr val="black">
                    <a:tint val="75000"/>
                  </a:prstClr>
                </a:solidFill>
                <a:latin typeface="+mn-lt"/>
                <a:ea typeface="+mn-ea"/>
                <a:cs typeface="+mn-cs"/>
              </a:defRPr>
            </a:lvl1pPr>
          </a:lstStyle>
          <a:p>
            <a:pPr>
              <a:defRPr/>
            </a:pPr>
            <a:r>
              <a:rPr lang="en-US"/>
              <a:t>How to Submit an OPUS Share Observation</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defTabSz="342900">
              <a:defRPr sz="900" b="0">
                <a:solidFill>
                  <a:srgbClr val="898989"/>
                </a:solidFill>
                <a:latin typeface="Calibri" panose="020F0502020204030204" pitchFamily="34" charset="0"/>
              </a:defRPr>
            </a:lvl1pPr>
          </a:lstStyle>
          <a:p>
            <a:pPr>
              <a:defRPr/>
            </a:pPr>
            <a:fld id="{060AF921-C10B-4E99-87EC-945BB7E1916D}" type="slidenum">
              <a:rPr lang="en-US" smtClean="0"/>
              <a:pPr>
                <a:defRPr/>
              </a:pPr>
              <a:t>‹#›</a:t>
            </a:fld>
            <a:endParaRPr lang="en-US"/>
          </a:p>
        </p:txBody>
      </p:sp>
    </p:spTree>
    <p:extLst>
      <p:ext uri="{BB962C8B-B14F-4D97-AF65-F5344CB8AC3E}">
        <p14:creationId xmlns:p14="http://schemas.microsoft.com/office/powerpoint/2010/main" val="3049826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342900" rtl="0" eaLnBrk="1" fontAlgn="base" hangingPunct="1">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4B8E04-6F6D-476C-9910-40E6598BEAA2}" type="slidenum">
              <a:rPr lang="en-US" altLang="en-US"/>
              <a:pPr>
                <a:defRPr/>
              </a:pPr>
              <a:t>‹#›</a:t>
            </a:fld>
            <a:endParaRPr lang="en-US" altLang="en-US"/>
          </a:p>
        </p:txBody>
      </p:sp>
      <p:sp>
        <p:nvSpPr>
          <p:cNvPr id="1031" name="Text Box 7"/>
          <p:cNvSpPr txBox="1">
            <a:spLocks noChangeArrowheads="1"/>
          </p:cNvSpPr>
          <p:nvPr userDrawn="1"/>
        </p:nvSpPr>
        <p:spPr bwMode="auto">
          <a:xfrm>
            <a:off x="1198034" y="17367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2400" smtClean="0">
              <a:latin typeface="Times" pitchFamily="18" charset="0"/>
            </a:endParaRPr>
          </a:p>
        </p:txBody>
      </p:sp>
      <p:sp>
        <p:nvSpPr>
          <p:cNvPr id="1032" name="Text Box 8"/>
          <p:cNvSpPr txBox="1">
            <a:spLocks noChangeArrowheads="1"/>
          </p:cNvSpPr>
          <p:nvPr userDrawn="1"/>
        </p:nvSpPr>
        <p:spPr bwMode="auto">
          <a:xfrm>
            <a:off x="3149600" y="1600200"/>
            <a:ext cx="812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sz="2400" smtClean="0">
              <a:latin typeface="Times" pitchFamily="18" charset="0"/>
            </a:endParaRPr>
          </a:p>
        </p:txBody>
      </p:sp>
    </p:spTree>
    <p:extLst>
      <p:ext uri="{BB962C8B-B14F-4D97-AF65-F5344CB8AC3E}">
        <p14:creationId xmlns:p14="http://schemas.microsoft.com/office/powerpoint/2010/main" val="576386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1DD6BC7-D668-452A-9D67-E331A1982EA0}" type="slidenum">
              <a:rPr lang="en-US" altLang="en-US"/>
              <a:pPr>
                <a:defRPr/>
              </a:pPr>
              <a:t>‹#›</a:t>
            </a:fld>
            <a:endParaRPr lang="en-US" altLang="en-US"/>
          </a:p>
        </p:txBody>
      </p:sp>
      <p:sp>
        <p:nvSpPr>
          <p:cNvPr id="21511" name="Text Box 7"/>
          <p:cNvSpPr txBox="1">
            <a:spLocks noChangeArrowheads="1"/>
          </p:cNvSpPr>
          <p:nvPr userDrawn="1"/>
        </p:nvSpPr>
        <p:spPr bwMode="auto">
          <a:xfrm>
            <a:off x="1198034" y="17367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2400" smtClean="0">
              <a:solidFill>
                <a:srgbClr val="000000"/>
              </a:solidFill>
              <a:latin typeface="Times" pitchFamily="18" charset="0"/>
            </a:endParaRPr>
          </a:p>
        </p:txBody>
      </p:sp>
      <p:sp>
        <p:nvSpPr>
          <p:cNvPr id="21512" name="Text Box 8"/>
          <p:cNvSpPr txBox="1">
            <a:spLocks noChangeArrowheads="1"/>
          </p:cNvSpPr>
          <p:nvPr userDrawn="1"/>
        </p:nvSpPr>
        <p:spPr bwMode="auto">
          <a:xfrm>
            <a:off x="3149600" y="1600200"/>
            <a:ext cx="812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sz="2400" smtClean="0">
              <a:solidFill>
                <a:srgbClr val="000000"/>
              </a:solidFill>
              <a:latin typeface="Times" pitchFamily="18" charset="0"/>
            </a:endParaRPr>
          </a:p>
        </p:txBody>
      </p:sp>
    </p:spTree>
    <p:extLst>
      <p:ext uri="{BB962C8B-B14F-4D97-AF65-F5344CB8AC3E}">
        <p14:creationId xmlns:p14="http://schemas.microsoft.com/office/powerpoint/2010/main" val="359031140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pitchFamily="34" charset="0"/>
              </a:defRPr>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pitchFamily="34" charset="0"/>
              </a:defRPr>
            </a:lvl1pPr>
          </a:lstStyle>
          <a:p>
            <a:pPr>
              <a:defRPr/>
            </a:pPr>
            <a:endParaRPr lang="en-US"/>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434C918-10E3-48DA-B50A-9A3255D4B5DF}" type="slidenum">
              <a:rPr lang="en-US" altLang="en-US"/>
              <a:pPr>
                <a:defRPr/>
              </a:pPr>
              <a:t>‹#›</a:t>
            </a:fld>
            <a:endParaRPr lang="en-US" altLang="en-US"/>
          </a:p>
        </p:txBody>
      </p:sp>
      <p:sp>
        <p:nvSpPr>
          <p:cNvPr id="6151" name="Text Box 7"/>
          <p:cNvSpPr txBox="1">
            <a:spLocks noChangeArrowheads="1"/>
          </p:cNvSpPr>
          <p:nvPr userDrawn="1"/>
        </p:nvSpPr>
        <p:spPr bwMode="auto">
          <a:xfrm>
            <a:off x="1198034" y="17367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2400" smtClean="0">
              <a:solidFill>
                <a:srgbClr val="000000"/>
              </a:solidFill>
              <a:latin typeface="Times" pitchFamily="18" charset="0"/>
              <a:cs typeface="Arial" charset="0"/>
            </a:endParaRPr>
          </a:p>
        </p:txBody>
      </p:sp>
      <p:sp>
        <p:nvSpPr>
          <p:cNvPr id="6152" name="Text Box 8"/>
          <p:cNvSpPr txBox="1">
            <a:spLocks noChangeArrowheads="1"/>
          </p:cNvSpPr>
          <p:nvPr userDrawn="1"/>
        </p:nvSpPr>
        <p:spPr bwMode="auto">
          <a:xfrm>
            <a:off x="3149600" y="1600200"/>
            <a:ext cx="812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sz="2400" smtClean="0">
              <a:solidFill>
                <a:srgbClr val="000000"/>
              </a:solidFill>
              <a:latin typeface="Times" pitchFamily="18" charset="0"/>
              <a:cs typeface="Arial" charset="0"/>
            </a:endParaRPr>
          </a:p>
        </p:txBody>
      </p:sp>
    </p:spTree>
    <p:extLst>
      <p:ext uri="{BB962C8B-B14F-4D97-AF65-F5344CB8AC3E}">
        <p14:creationId xmlns:p14="http://schemas.microsoft.com/office/powerpoint/2010/main" val="15677181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latin typeface="Arial" charset="0"/>
                <a:ea typeface="+mn-ea"/>
                <a:cs typeface="Arial" pitchFamily="34" charset="0"/>
              </a:defRPr>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Arial" charset="0"/>
                <a:ea typeface="+mn-ea"/>
                <a:cs typeface="Arial" pitchFamily="34" charset="0"/>
              </a:defRPr>
            </a:lvl1pPr>
          </a:lstStyle>
          <a:p>
            <a:pPr>
              <a:defRPr/>
            </a:pPr>
            <a:endParaRPr lang="en-US"/>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3A3AA62F-1359-4CB6-BB1F-EE079C530AE8}" type="slidenum">
              <a:rPr lang="en-US" altLang="en-US"/>
              <a:pPr>
                <a:defRPr/>
              </a:pPr>
              <a:t>‹#›</a:t>
            </a:fld>
            <a:endParaRPr lang="en-US" altLang="en-US"/>
          </a:p>
        </p:txBody>
      </p:sp>
      <p:sp>
        <p:nvSpPr>
          <p:cNvPr id="5127" name="Text Box 7"/>
          <p:cNvSpPr txBox="1">
            <a:spLocks noChangeArrowheads="1"/>
          </p:cNvSpPr>
          <p:nvPr userDrawn="1"/>
        </p:nvSpPr>
        <p:spPr bwMode="auto">
          <a:xfrm>
            <a:off x="1198034" y="173672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2400" smtClean="0">
              <a:solidFill>
                <a:srgbClr val="000000"/>
              </a:solidFill>
              <a:latin typeface="Times" pitchFamily="18" charset="0"/>
              <a:cs typeface="Arial" pitchFamily="34" charset="0"/>
            </a:endParaRPr>
          </a:p>
        </p:txBody>
      </p:sp>
      <p:sp>
        <p:nvSpPr>
          <p:cNvPr id="5128" name="Text Box 8"/>
          <p:cNvSpPr txBox="1">
            <a:spLocks noChangeArrowheads="1"/>
          </p:cNvSpPr>
          <p:nvPr userDrawn="1"/>
        </p:nvSpPr>
        <p:spPr bwMode="auto">
          <a:xfrm>
            <a:off x="3149600" y="1600200"/>
            <a:ext cx="812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sz="2400" smtClean="0">
              <a:solidFill>
                <a:srgbClr val="000000"/>
              </a:solidFill>
              <a:latin typeface="Times" pitchFamily="18" charset="0"/>
              <a:cs typeface="Arial" pitchFamily="34" charset="0"/>
            </a:endParaRPr>
          </a:p>
        </p:txBody>
      </p:sp>
    </p:spTree>
    <p:extLst>
      <p:ext uri="{BB962C8B-B14F-4D97-AF65-F5344CB8AC3E}">
        <p14:creationId xmlns:p14="http://schemas.microsoft.com/office/powerpoint/2010/main" val="28576202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geodesy.noaa.gov/marks/recovery/"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geodesy.noaa.gov/marks/sharing/" TargetMode="External"/><Relationship Id="rId5" Type="http://schemas.openxmlformats.org/officeDocument/2006/relationships/hyperlink" Target="https://geodesy.noaa.gov/cgi-bin/ds_mark.prl?PidBox=UW5506" TargetMode="External"/><Relationship Id="rId4" Type="http://schemas.openxmlformats.org/officeDocument/2006/relationships/hyperlink" Target="https://geodesy.noaa.gov/datums/newdatum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geodesy.noaa.gov/ANTCAL/"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image" Target="../media/image36.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jpeg"/><Relationship Id="rId7" Type="http://schemas.openxmlformats.org/officeDocument/2006/relationships/hyperlink" Target="mailto:daniel.gillins@noaa.gov"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mailto:joe.evjen@noaa.gov" TargetMode="External"/><Relationship Id="rId5" Type="http://schemas.openxmlformats.org/officeDocument/2006/relationships/image" Target="../media/image4.jpeg"/><Relationship Id="rId4" Type="http://schemas.openxmlformats.org/officeDocument/2006/relationships/hyperlink" Target="mailto:dave.zenk@noaa.gov"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sites.google.com/a/noaa.gov/nos-ngs-geopro/goal-2-modernize-and-improve-the-national-spatial-reference-system/opus-for-everything" TargetMode="External"/><Relationship Id="rId3" Type="http://schemas.openxmlformats.org/officeDocument/2006/relationships/hyperlink" Target="https://geodesy.noaa.gov/OPUS/" TargetMode="External"/><Relationship Id="rId7" Type="http://schemas.openxmlformats.org/officeDocument/2006/relationships/hyperlink" Target="https://sites.google.com/a/noaa.gov/nos-ngs-geopro/goal-2-modernize-and-improve-the-national-spatial-reference-system/opus-rtk-gns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sites.google.com/a/noaa.gov/nos-ngs-geopro/goal-2-modernize-and-improve-the-national-spatial-reference-system/new-gnss-software" TargetMode="External"/><Relationship Id="rId5" Type="http://schemas.openxmlformats.org/officeDocument/2006/relationships/hyperlink" Target="https://sites.google.com/a/noaa.gov/nos-ngs-geopro/goal-2-modernize-and-improve-the-national-spatial-reference-system/opus-projects-4-0" TargetMode="External"/><Relationship Id="rId4" Type="http://schemas.openxmlformats.org/officeDocument/2006/relationships/hyperlink" Target="https://beta.ngs.noaa.gov/OPU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geodesy.noaa.gov/OPUS/" TargetMode="External"/><Relationship Id="rId7" Type="http://schemas.openxmlformats.org/officeDocument/2006/relationships/hyperlink" Target="https://noaa.maps.arcgis.com/apps/opsdashboard/index.html#/b3f9dcfde4c249bc9cd5817489c5d53c"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ngs.noaa.gov/web/science_edu/online_lessons/gnss-positioning.shtml" TargetMode="External"/><Relationship Id="rId5" Type="http://schemas.openxmlformats.org/officeDocument/2006/relationships/hyperlink" Target="https://www.ngs.noaa.gov/corbin/class_description/opus-share-tutorial/" TargetMode="External"/><Relationship Id="rId4" Type="http://schemas.openxmlformats.org/officeDocument/2006/relationships/hyperlink" Target="https://www.ngs.noaa.gov/web_services/opus-api.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eta.ngs.noaa.gov/OPU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3.png"/><Relationship Id="rId4" Type="http://schemas.openxmlformats.org/officeDocument/2006/relationships/hyperlink" Target="https://sites.google.com/a/noaa.gov/nos-ngs-geopro/goal-2-modernize-and-improve-the-national-spatial-reference-system/opus-projects-4-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beta.ngs.noaa.gov/OPU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geodesy.noaa.gov/web/science_edu/webinar_series/opus-adds-new-functionality.s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hyperlink" Target="https://sites.google.com/a/noaa.gov/nos-ngs-geopro/goal-2-modernize-and-improve-the-national-spatial-reference-system/new-gnss-softwar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hyperlink" Target="https://sites.google.com/a/noaa.gov/nos-ngs-geopro/goal-2-modernize-and-improve-the-national-spatial-reference-system/opus-rtk-gns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hyperlink" Target="https://www.ngs.noaa.gov/data/formats/GVX/index.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50.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sites.google.com/a/noaa.gov/nos-ngs-geopro/goal-2-modernize-and-improve-the-national-spatial-reference-system/opus-for-everythin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wmf"/><Relationship Id="rId11" Type="http://schemas.openxmlformats.org/officeDocument/2006/relationships/image" Target="../media/image22.jpeg"/><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jpeg"/><Relationship Id="rId9"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geodesy.noaa.gov/OP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684" y="851168"/>
            <a:ext cx="11427255" cy="5293757"/>
          </a:xfrm>
          <a:prstGeom prst="rect">
            <a:avLst/>
          </a:prstGeom>
          <a:noFill/>
        </p:spPr>
        <p:txBody>
          <a:bodyPr wrap="square" rtlCol="0">
            <a:spAutoFit/>
          </a:bodyPr>
          <a:lstStyle/>
          <a:p>
            <a:r>
              <a:rPr lang="en-US" sz="3600" b="1" dirty="0" smtClean="0"/>
              <a:t>OPUS User Forum – </a:t>
            </a:r>
          </a:p>
          <a:p>
            <a:r>
              <a:rPr lang="en-US" sz="3600" b="1" dirty="0" smtClean="0"/>
              <a:t>Overview of the NGS Online Positioning User Service: Where We Are and Where We’re Going</a:t>
            </a:r>
          </a:p>
          <a:p>
            <a:pPr algn="r"/>
            <a:endParaRPr lang="en-US" dirty="0" smtClean="0"/>
          </a:p>
          <a:p>
            <a:endParaRPr lang="en-US" dirty="0" smtClean="0"/>
          </a:p>
          <a:p>
            <a:pPr marL="285750" indent="-285750">
              <a:buFont typeface="Arial" panose="020B0604020202020204" pitchFamily="34" charset="0"/>
              <a:buChar char="•"/>
            </a:pPr>
            <a:r>
              <a:rPr lang="en-US" dirty="0" smtClean="0"/>
              <a:t>Brief update on Online Positioning User Service (OPUS) tools, including OPUS-S, OPUS-RS, and OPUS-Projects. </a:t>
            </a:r>
          </a:p>
          <a:p>
            <a:pPr marL="285750" indent="-285750">
              <a:buFont typeface="Arial" panose="020B0604020202020204" pitchFamily="34" charset="0"/>
              <a:buChar char="•"/>
            </a:pPr>
            <a:r>
              <a:rPr lang="en-US" sz="3200" dirty="0" smtClean="0"/>
              <a:t>Open question and answer period on any OPUS topics.</a:t>
            </a:r>
          </a:p>
          <a:p>
            <a:endParaRPr lang="en-US" sz="1400" dirty="0" smtClean="0">
              <a:solidFill>
                <a:schemeClr val="bg1">
                  <a:lumMod val="50000"/>
                </a:schemeClr>
              </a:solidFill>
              <a:latin typeface="Arial Narrow" panose="020B0606020202030204" pitchFamily="34" charset="0"/>
            </a:endParaRPr>
          </a:p>
          <a:p>
            <a:endParaRPr lang="en-US" sz="1400" dirty="0">
              <a:solidFill>
                <a:schemeClr val="bg1">
                  <a:lumMod val="50000"/>
                </a:schemeClr>
              </a:solidFill>
              <a:latin typeface="Arial Narrow" panose="020B0606020202030204" pitchFamily="34" charset="0"/>
            </a:endParaRPr>
          </a:p>
          <a:p>
            <a:endParaRPr lang="en-US" sz="1400" dirty="0" smtClean="0">
              <a:solidFill>
                <a:schemeClr val="bg1">
                  <a:lumMod val="50000"/>
                </a:schemeClr>
              </a:solidFill>
              <a:latin typeface="Arial Narrow" panose="020B0606020202030204" pitchFamily="34" charset="0"/>
            </a:endParaRPr>
          </a:p>
          <a:p>
            <a:endParaRPr lang="en-US" sz="1400" dirty="0">
              <a:solidFill>
                <a:schemeClr val="bg1">
                  <a:lumMod val="50000"/>
                </a:schemeClr>
              </a:solidFill>
              <a:latin typeface="Arial Narrow" panose="020B0606020202030204" pitchFamily="34" charset="0"/>
            </a:endParaRPr>
          </a:p>
          <a:p>
            <a:endParaRPr lang="en-US" sz="1400" dirty="0">
              <a:solidFill>
                <a:schemeClr val="bg1">
                  <a:lumMod val="50000"/>
                </a:schemeClr>
              </a:solidFill>
              <a:latin typeface="Arial Narrow" panose="020B0606020202030204" pitchFamily="34" charset="0"/>
            </a:endParaRPr>
          </a:p>
          <a:p>
            <a:pPr algn="r"/>
            <a:r>
              <a:rPr lang="en-US" sz="1400" dirty="0" smtClean="0">
                <a:solidFill>
                  <a:schemeClr val="bg1">
                    <a:lumMod val="50000"/>
                  </a:schemeClr>
                </a:solidFill>
                <a:latin typeface="Arial Narrow" panose="020B0606020202030204" pitchFamily="34" charset="0"/>
              </a:rPr>
              <a:t>February 3, 2020  |  2-3:30 pm</a:t>
            </a:r>
          </a:p>
          <a:p>
            <a:pPr algn="r"/>
            <a:r>
              <a:rPr lang="en-US" sz="1400" dirty="0" smtClean="0">
                <a:solidFill>
                  <a:schemeClr val="bg1">
                    <a:lumMod val="50000"/>
                  </a:schemeClr>
                </a:solidFill>
                <a:latin typeface="Arial Narrow" panose="020B0606020202030204" pitchFamily="34" charset="0"/>
              </a:rPr>
              <a:t>Content Rating: Intermediate- Prior knowledge of this topic is helpful.</a:t>
            </a:r>
          </a:p>
          <a:p>
            <a:pPr algn="r"/>
            <a:r>
              <a:rPr lang="en-US" sz="1400" dirty="0" smtClean="0">
                <a:solidFill>
                  <a:schemeClr val="bg1">
                    <a:lumMod val="50000"/>
                  </a:schemeClr>
                </a:solidFill>
                <a:latin typeface="Arial Narrow" panose="020B0606020202030204" pitchFamily="34" charset="0"/>
              </a:rPr>
              <a:t>Target Audience: OPUS Users</a:t>
            </a:r>
          </a:p>
          <a:p>
            <a:pPr algn="r"/>
            <a:r>
              <a:rPr lang="en-US" sz="1400" dirty="0" smtClean="0">
                <a:solidFill>
                  <a:schemeClr val="bg1">
                    <a:lumMod val="50000"/>
                  </a:schemeClr>
                </a:solidFill>
                <a:latin typeface="Arial Narrow" panose="020B0606020202030204" pitchFamily="34" charset="0"/>
              </a:rPr>
              <a:t>Certificate of Attendance: No</a:t>
            </a:r>
          </a:p>
          <a:p>
            <a:endParaRPr lang="en-US" dirty="0" smtClean="0"/>
          </a:p>
        </p:txBody>
      </p:sp>
      <p:pic>
        <p:nvPicPr>
          <p:cNvPr id="2050" name="Picture 2" descr="OPUS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07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95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286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5"/>
          <p:cNvSpPr>
            <a:spLocks noChangeArrowheads="1"/>
          </p:cNvSpPr>
          <p:nvPr/>
        </p:nvSpPr>
        <p:spPr bwMode="auto">
          <a:xfrm>
            <a:off x="5008564" y="138114"/>
            <a:ext cx="5659437" cy="6740525"/>
          </a:xfrm>
          <a:prstGeom prst="rect">
            <a:avLst/>
          </a:prstGeom>
          <a:solidFill>
            <a:schemeClr val="bg1">
              <a:lumMod val="95000"/>
              <a:alpha val="50000"/>
            </a:schemeClr>
          </a:solidFill>
          <a:ln>
            <a:solidFill>
              <a:schemeClr val="tx1"/>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NGS OPUS SOLUTION REPORT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All computed coordinate accuracies are listed as peak-to-peak values.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For additional information: https://www.ngs.noaa.gov/OPUS/about.jsp#accuracy</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USER: joe.evjen@noaa.gov                      DATE: December 05, 2016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RINEX FILE: 5947299r.16o                            TIME: 18:45:47 UTC</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SOFTWARE: page5  1209.04 master95.pl 160321      START: 2016/10/25  17:14:00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EPHEMERIS: igs19202.eph [precise]                  STOP: 2016/10/25  21:49:00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NAV FILE: brdc2990.16n                        OBS USED: 11436 / 12254   :  93%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ANT NAME: TRM57971.00     NONE             # FIXED AMB:    82 /    83   :  99%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ARP HEIGHT: 2.0                              OVERALL RMS: 0.010(m)</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REF FRAME: NAD_83(2011)(EPOCH:2010.0000)              IGS08 (EPOCH:2016.8164)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     -2833371.235(m)   0.013(m)          -2833372.332(m)   0.013(m)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Y:     -1541100.973(m)   0.015(m)          -1541099.963(m)   0.015(m)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Z:      5484647.219(m)   0.026(m)           5484647.459(m)   0.026(m)</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LAT:   59 42 33.45847      0.003(m)        59 42 33.44896      0.003(m)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 LON:  208 32 32.07518      0.007(m)       208 32 31.98492      0.007(m)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W LON:  151 27 27.92482      0.007(m)       151 27 28.01508      0.007(m)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EL HGT:          503.684(m)   0.032(m)               504.134(m)   0.032(m)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ORTHO HGT:          494.346(m)   0.055(m) [NAVD88 (Computed using GEOID12B)]</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UTM COORDINATES    STATE PLANE COORDINATES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UTM (Zone 05)         SPC (5004 AK 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Northing (Y) [meters]     6620045.124           636606.995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Easting (X)  [meters]      586771.176           417957.136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Convergence  [degrees]     1.33177427          -1.25880956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Point Scale                0.99969227           0.99998247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Combined Factor            0.99961346           0.99990364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US NATIONAL GRID DESIGNATOR: 5VNG8677120045(NAD 83)</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BASE STATIONS USED</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PID       DESIGNATION                        LATITUDE    LONGITUDE DISTANCE(m)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DM7460 AC61 CHICKENM61AK2006 CORS ARP      N640145.332 W1420432.948  688041.0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DP9272 MCES MCNEIL CANYON ELE CORS ARP     N594445.882 W1511528.107   11973.1</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DL7665 AC39 SHUYAKISSPAK2006 CORS ARP      N583634.993 W1522338.579  133691.6</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NEAREST NGS PUBLISHED CONTROL POINT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UW5506      LOOKOUT MTN                    N594233.480 W1512727.891       0.8</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2649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5008564" y="138114"/>
            <a:ext cx="5659437" cy="6740525"/>
          </a:xfrm>
          <a:prstGeom prst="rect">
            <a:avLst/>
          </a:prstGeom>
          <a:solidFill>
            <a:schemeClr val="bg1">
              <a:lumMod val="95000"/>
              <a:alpha val="50000"/>
            </a:schemeClr>
          </a:solidFill>
          <a:ln>
            <a:solidFill>
              <a:schemeClr val="tx1"/>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NGS OPUS SOLUTION REPORT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All computed coordinate accuracies are listed as peak-to-peak values.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For additional information: https://www.ngs.noaa.gov/OPUS/about.jsp#accuracy</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USER: joe.evjen@noaa.gov                      DATE: December 05, 2016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RINEX FILE: 5947299r.16o                            TIME: 18:45:47 UTC</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SOFTWARE: page5  1209.04 master95.pl 160321      START: 2016/10/25  17:14:00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EPHEMERIS: igs19202.eph [precise]                  STOP: 2016/10/25  21:49:00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NAV FILE: brdc2990.16n                        OBS USED: 11436 / 12254   :  93%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ANT NAME: TRM57971.00     NONE             # FIXED AMB:    82 /    83   :  99%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ARP HEIGHT: 2.0                              OVERALL RMS: 0.010(m)</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REF FRAME: NAD_83(2011)(EPOCH:2010.0000)              IGS08 (EPOCH:2016.8164)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     -2833371.235(m)   0.013(m)          -2833372.332(m)   0.013(m)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Y:     -1541100.973(m)   0.015(m)          -1541099.963(m)   0.015(m)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Z:      5484647.219(m)   0.026(m)           5484647.459(m)   0.026(m)</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LAT:   59 42 33.45847      0.003(m)        59 42 33.44896      0.003(m)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 LON:  208 32 32.07518      0.007(m)       208 32 31.98492      0.007(m)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W LON:  151 27 27.92482      0.007(m)       151 27 28.01508      0.007(m)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EL HGT:          503.684(m)   0.032(m)               504.134(m)   0.032(m)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ORTHO HGT:          494.346(m)   0.055(m) [NAVD88 (Computed using GEOID12B)]</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UTM COORDINATES    STATE PLANE COORDINATES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UTM (Zone 05)         SPC (5004 AK 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Northing (Y) [meters]     6620045.124           636606.995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Easting (X)  [meters]      586771.176           417957.136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Convergence  [degrees]     1.33177427          -1.25880956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Point Scale                0.99969227           0.99998247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Combined Factor            0.99961346           0.99990364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US NATIONAL GRID DESIGNATOR: 5VNG8677120045(NAD 83)</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BASE STATIONS USED</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PID       DESIGNATION                        LATITUDE    LONGITUDE DISTANCE(m)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DM7460 AC61 CHICKENM61AK2006 CORS ARP      N640145.332 W1420432.948  688041.0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DP9272 MCES MCNEIL CANYON ELE CORS ARP     N594445.882 W1511528.107   11973.1</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DL7665 AC39 SHUYAKISSPAK2006 CORS ARP      N583634.993 W1522338.579  133691.6</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NEAREST NGS PUBLISHED CONTROL POINT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UW5506      LOOKOUT MTN                    N594233.480 W1512727.891       0.8</a:t>
            </a:r>
            <a:endParaRPr lang="en-US" altLang="en-US" dirty="0">
              <a:latin typeface="Courier New" panose="02070309020205020404" pitchFamily="49" charset="0"/>
              <a:cs typeface="Courier New" panose="02070309020205020404" pitchFamily="49" charset="0"/>
            </a:endParaRPr>
          </a:p>
        </p:txBody>
      </p:sp>
      <p:pic>
        <p:nvPicPr>
          <p:cNvPr id="1105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762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ChangeArrowheads="1"/>
          </p:cNvSpPr>
          <p:nvPr/>
        </p:nvSpPr>
        <p:spPr bwMode="auto">
          <a:xfrm>
            <a:off x="5008564" y="492126"/>
            <a:ext cx="5659437" cy="8264525"/>
          </a:xfrm>
          <a:prstGeom prst="rect">
            <a:avLst/>
          </a:prstGeom>
          <a:solidFill>
            <a:schemeClr val="bg1">
              <a:lumMod val="95000"/>
            </a:schemeClr>
          </a:solidFill>
          <a:ln>
            <a:solidFill>
              <a:schemeClr val="tx2"/>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BASE STATION INFORMATION</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STATION NAME: ac61  a    1 (ChickenM61AK2006; Chicken, Alaska  United States)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MONUMENT: NO DOMES NUMBER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-2209480.5269  -1721530.0262   5711814.2289  MON @ 2005.0000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-0.0186        -0.0040        -0.0083  VEL (M/YR)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-0.0000         0.0000         0.0083  MON TO ARP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0.0012         0.0008         0.0860  ARP TO L1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0.0006        -0.0006         0.1184  ARP TO L2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-0.2198        -0.0473        -0.0981  VEL TIMES 11.8163 YRS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-0.0029        -0.0022         0.0075  MON TO ARP</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-0.0284        -0.0231         0.0778  ARP TO L1 PHASE CENTER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-2209480.7780  -1721530.0988   5711814.2161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-0.0000        -0.0000        -0.0000  + XYZ ADJUSTMENTS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-2209480.7780  -1721530.0988   5711814.2161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-2209480.7496  -1721530.0757   5711814.1383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-2209480.7468  -1721530.0735   5711814.1308  NEW MON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64  1 45.33033  217 55 26.94422    745.4942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64  1 45.33029  217 55 26.94417    745.4082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64  1 45.33029  217 55 26.94417    745.3999  NEW MON @ 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STATION NAME: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mces</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    1 (McNeil Canyon Elem.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Scho</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Homer, AK  USA)</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MONUMENT: NO DOMES NUMBER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-2824840.8189  -1549258.4719   5486650.1678  MON @ 2005.0000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-0.0232        -0.0041        -0.0130  VEL (M/YR)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-0.0000         0.0000         0.0083  MON TO ARP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0.0012         0.0008         0.0860  ARP TO L1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0.0006        -0.0006         0.1184  ARP TO L2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-0.2741        -0.0484        -0.1536  VEL TIMES 11.8163 YRS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-0.0037        -0.0020         0.0072  MON TO ARP</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-0.0367        -0.0210         0.0749  ARP TO L1 PHASE CENTER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-2824841.1335  -1549258.5434   5486650.0963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-0.0000        -0.0000        -0.0000  + XYZ ADJUSTMENTS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-2824841.1335  -1549258.5434   5486650.0962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-2824841.0967  -1549258.5223   5486650.0214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-2824841.0931  -1549258.5203   5486650.0142  NEW MON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44 45.87320  208 44 31.80206    430.7278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44 45.87317  208 44 31.80201    430.6418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44 45.87317  208 44 31.80201    430.6335  NEW MON @ 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STATION NAME: ac39  a    1 (ShuyakIsSPAK2006;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Shuayk</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Island, AK  United States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MONUMENT: NO DOMES NUMBER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-2951218.9388  -1543248.7520   5421552.8890  MON @ 2005.0000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-0.0217        -0.0021        -0.0123  VEL (M/YR)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-0.0000         0.0000         0.0083  MON TO ARP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0.0012         0.0008         0.0860  ARP TO L1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0.0006        -0.0006         0.1183  ARP TO L2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-0.2559        -0.0242        -0.1452  VEL TIMES 11.8163 YRS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-0.0038        -0.0020         0.0071  MON TO ARP</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-0.0385        -0.0210         0.0740  ARP TO L1 PHASE CENTER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-2951219.2370  -1543248.7992   5421552.8248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0.0000        -0.0000         0.0000  + XYZ ADJUSTMENTS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-2951219.2370  -1543248.7992   5421552.8248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-2951219.1986  -1543248.7782   5421552.7508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-2951219.1947  -1543248.7762   5421552.7437  NEW MON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58 36 34.98418  207 36 21.33266    157.2528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58 36 34.98414  207 36 21.33261    157.1668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58 36 34.98414  207 36 21.33261    157.1585  NEW MON @ 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p:txBody>
      </p:sp>
      <p:sp>
        <p:nvSpPr>
          <p:cNvPr id="10" name="Rectangle 15"/>
          <p:cNvSpPr>
            <a:spLocks noChangeArrowheads="1"/>
          </p:cNvSpPr>
          <p:nvPr/>
        </p:nvSpPr>
        <p:spPr bwMode="auto">
          <a:xfrm>
            <a:off x="4989514" y="752476"/>
            <a:ext cx="5659437" cy="8264525"/>
          </a:xfrm>
          <a:prstGeom prst="rect">
            <a:avLst/>
          </a:prstGeom>
          <a:solidFill>
            <a:schemeClr val="bg1">
              <a:lumMod val="95000"/>
            </a:schemeClr>
          </a:solidFill>
          <a:ln>
            <a:solidFill>
              <a:schemeClr val="tx2"/>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REMOTE STATION INFORMATION</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STATION NAME: 5947       1</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MONUMENT: NO DOMES NUMBER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-2833373.6381  -1541099.5299   5484646.1624  MON @ 2016.8162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-0.0011         0.0003         2.0000  MON TO ARP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0.0011        -0.0003         0.0668  ARP TO L1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NEU         0.0001         0.0007         0.0578  ARP TO L2 PHASE CENTER (M)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-0.8869        -0.4827         1.7264  MON TO ARP</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-0.0289        -0.0154         0.0582  ARP TO L1 PHASE CENTER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-2833374.5539  -1541100.0280   5484647.9470  L1 PHS CEN @ 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BASELINE NAME:   ac61  5947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1.3009        -0.4407         1.3082  + XYZ ADJUSTMENTS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-2833373.2529  -1541100.4687   5484649.2552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-2833373.2240  -1541100.4533   5484649.1970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-2833372.3372  -1541099.9706   5484647.4706  NEW MON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33.44892  208 32 31.98518    506.2152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33.44888  208 32 31.98520    506.1484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33.44892  208 32 31.98518    504.1484  NEW MON @ 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BASELINE NAME: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mces</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5947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1.3044        -0.4324         1.3009  + XYZ ADJUSTMENTS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-2833373.2495  -1541100.4604   5484649.2479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-2833373.2206  -1541100.4451   5484649.1897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-2833372.3337  -1541099.9623   5484647.4633  NEW MON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33.44899  208 32 31.98483    506.2054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33.44896  208 32 31.98484    506.1386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33.44899  208 32 31.98483    504.1386  NEW MON @ 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BASELINE NAME:   ac39  5947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1.3138        -0.4255         1.2820  + XYZ ADJUSTMENTS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-2833373.2400  -1541100.4535   5484649.2290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-2833373.2111  -1541100.4382   5484649.1708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XYZ  -2833372.3243  -1541099.9554   5484647.4444  NEW MON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33.44901  208 32 31.98473    506.1832  NEW L1 PHS CEN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33.44897  208 32 31.98475    506.1164  NEW ARP @ 2016.8164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LLH  59 42 33.44901  208 32 31.98473    504.1164  NEW MON @ 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p:txBody>
      </p:sp>
      <p:sp>
        <p:nvSpPr>
          <p:cNvPr id="9" name="Rectangle 15"/>
          <p:cNvSpPr>
            <a:spLocks noChangeArrowheads="1"/>
          </p:cNvSpPr>
          <p:nvPr/>
        </p:nvSpPr>
        <p:spPr bwMode="auto">
          <a:xfrm>
            <a:off x="4972050" y="1058864"/>
            <a:ext cx="5659438" cy="6878637"/>
          </a:xfrm>
          <a:prstGeom prst="rect">
            <a:avLst/>
          </a:prstGeom>
          <a:solidFill>
            <a:schemeClr val="bg1">
              <a:lumMod val="95000"/>
            </a:schemeClr>
          </a:solidFill>
          <a:ln>
            <a:solidFill>
              <a:schemeClr val="tx2"/>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G-FILES</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Axx20161025  161025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B201610251714  1610252148 1 page5 v1209.04IGS     126 1 2 27NGS   201612 5IFDDPX</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IIGS08_1918          IGS   20161009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C00090005 6238915904   10-1804301029    6 2271666602   18 X2996A5947X2996AAC61</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  1  2  7774339  1  3 -8228384  2  3 -8825965</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Axx20161025  161025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B201610251714  1610252148 1 page5 v1209.04IGS     126 1 2 27NGS   201612 5IFDDPX</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IIGS08_1918          IGS   20161009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C00090004   85312406   11  -81585580    6   20025510   18 X2996A5947X2996AMCES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  1  2  6928518  1  3 -9013819  2  3 -8288560</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Axx20161025  161025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B201610251714  1610252148 1 page5 v1209.04IGS     126 1 2 27NGS   201612 5IFDDPX</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IIGS08_1918          IGS   20161009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C00090002-1178468705    9  -21488208    5 -630947006   17 X2996A5947X2996AAC39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  1  2  8393794  1  3 -8142151  2  3 -8599565</a:t>
            </a:r>
            <a:br>
              <a:rPr lang="en-US" altLang="en-US" sz="900" b="1" dirty="0">
                <a:latin typeface="Courier New" panose="02070309020205020404" pitchFamily="49" charset="0"/>
                <a:ea typeface="Times New Roman" panose="02020603050405020304" pitchFamily="18" charset="0"/>
                <a:cs typeface="Courier New" panose="02070309020205020404" pitchFamily="49" charset="0"/>
              </a:rPr>
            </a:b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p:txBody>
      </p:sp>
      <p:sp>
        <p:nvSpPr>
          <p:cNvPr id="8" name="Rectangle 15"/>
          <p:cNvSpPr>
            <a:spLocks noChangeArrowheads="1"/>
          </p:cNvSpPr>
          <p:nvPr/>
        </p:nvSpPr>
        <p:spPr bwMode="auto">
          <a:xfrm>
            <a:off x="4953000" y="1365251"/>
            <a:ext cx="5659438" cy="7986713"/>
          </a:xfrm>
          <a:prstGeom prst="rect">
            <a:avLst/>
          </a:prstGeom>
          <a:solidFill>
            <a:schemeClr val="bg1">
              <a:lumMod val="95000"/>
            </a:schemeClr>
          </a:solidFill>
          <a:ln>
            <a:solidFill>
              <a:schemeClr val="tx2"/>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POST-FIT RMS BY SATELLITE VS. BASELINE</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OVERALL     02     05     07     08     09     10     11     13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ac61-5947|  0.010    ...  0.013  0.012  0.009    ...  0.007  0.012  0.017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15     16     18     20     21     24     25     26     27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ac61-5947|  0.011  0.008  0.007  0.008  0.017    ...  0.015  0.009  0.008</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28     29     30     31     32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ac61-5947|    ...  0.009    ...  0.014  0.026</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OVERALL     02     05     07     08     09     10     11     13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mces-5947|  0.010    ...  0.012  0.015  0.011    ...  0.009  0.015  0.019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15     16     18     20     21     25     26     27     28</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mces-5947|  0.014  0.009  0.008  0.008  0.016  0.013  0.006  0.009    ...</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29     30     31     32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mces-5947|  0.010    ...  0.015  0.015</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OVERALL     02     05     07     08     10     11     13     15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ac39-5947|  0.010    ...  0.013  0.014  0.008  0.007  0.016  0.017  0.014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16     18     20     21     25     26     27     28     29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ac39-5947|  0.008  0.008  0.009  0.017  0.011  0.006  0.008    ...  0.008</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30     31     32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ac39-5947|    ...  0.010  0.013</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OBS BY SATELLITE VS. BASELINE</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OVERALL     02     05     07     08     09     10     11     13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ac61-5947|   3756    ...    191    126    235    ...    289     20    231</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15     16     18     20     21     24     25     26     27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ac61-5947|    317    409    339    413     50    ...     58    343    393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28     29     30     31     32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ac61-5947|    ...    244    ...     56     42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OVERALL     02     05     07     08     09     10     11     13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mces-5947|   3783    ...    192    126    235    ...    292     53    185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15     16     18     20     21     25     26     27     28</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mces-5947|    317    458    363    388     57     49    353    411    ...</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29     30     31     32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mces-5947|    226    ...     59     19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OVERALL     02     05     07     08     10     11     13     15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ac39-5947|   3897    ...    190    126    235    299     40    231    300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16     18     20     21     25     26     27     28     29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ac39-5947|    457    366    412     58     59    366    411    ...    248</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30     31     32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ac39-5947|    ...     57     42</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Covariance Matrix for the xyz OPUS Position (meters^2).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0.0000005444     0.0000000277    -0.0000000893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0.0000000277     0.0000001911    -0.0000000499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-0.0000000893    -0.0000000499     0.0000021000</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Covariance Matrix for the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enu</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OPUS Position (meters^2).</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0.0000002485     0.0000001155    -0.0000000665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0.0000001155     0.0000008121     0.0000006550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-0.0000000665     0.0000006550     0.0000017750</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Horizontal network accuracy =    0.00187 meters.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Vertical network accuracy   =    0.00261 meters.</a:t>
            </a:r>
          </a:p>
        </p:txBody>
      </p:sp>
      <p:sp>
        <p:nvSpPr>
          <p:cNvPr id="6" name="Rectangle 15"/>
          <p:cNvSpPr>
            <a:spLocks noChangeArrowheads="1"/>
          </p:cNvSpPr>
          <p:nvPr/>
        </p:nvSpPr>
        <p:spPr bwMode="auto">
          <a:xfrm>
            <a:off x="4933951" y="1704975"/>
            <a:ext cx="5661025" cy="6878638"/>
          </a:xfrm>
          <a:prstGeom prst="rect">
            <a:avLst/>
          </a:prstGeom>
          <a:solidFill>
            <a:schemeClr val="bg1">
              <a:lumMod val="95000"/>
            </a:schemeClr>
          </a:solidFill>
          <a:ln>
            <a:solidFill>
              <a:schemeClr val="tx2"/>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Derivation of NAD 83 vector components</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Position of reference station ARP in NAD_83(2011)(EPOCH:2010.0000).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Xa</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Ya</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Za</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  -2209479.69965  -1721531.10138   5711813.88119    2010.00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  -2824840.00682  -1549259.54388   5486649.77518    2010.00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  -2951218.11931  -1543249.81594   5421552.49908    2010.00</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Position of reference station monument in NAD_83(2011)(EPOCH:2010.0000).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Xr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Yr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Zr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  -2209479.69675  -1721531.09918   5711813.87369    2010.00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  -2824840.00312  -1549259.54188   5486649.76798    2010.00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  -2951218.11551  -1543249.81394   5421552.49198    2010.00</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Velocity of reference station monument in NAD_83(2011)(EPOCH:2010.0000).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Vx</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yr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Vy</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yr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Vz</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yr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        -0.01860        -0.00400        -0.00830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        -0.00160        -0.00350        -0.00400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        -0.02170        -0.00210        -0.01230</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Vectors from unknown station monument to reference station monument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in NAD_83(2011)(EPOCH:2010.0000).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Xr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-X= DX(m)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Yr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-Y= DY(m)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Zr</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-Z= DZ(m)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AC61    623891.53825   -180430.12618    227166.65469    2010.00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MCES      8531.23188     -8158.56888      2002.54898    2010.00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AC39   -117846.88051     -2148.84094    -63094.72702    2010.00</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p:txBody>
      </p:sp>
      <p:sp>
        <p:nvSpPr>
          <p:cNvPr id="7" name="Rectangle 15"/>
          <p:cNvSpPr>
            <a:spLocks noChangeArrowheads="1"/>
          </p:cNvSpPr>
          <p:nvPr/>
        </p:nvSpPr>
        <p:spPr bwMode="auto">
          <a:xfrm>
            <a:off x="4906963" y="2032000"/>
            <a:ext cx="6076950" cy="3970338"/>
          </a:xfrm>
          <a:prstGeom prst="rect">
            <a:avLst/>
          </a:prstGeom>
          <a:solidFill>
            <a:schemeClr val="bg1">
              <a:lumMod val="95000"/>
            </a:schemeClr>
          </a:solidFill>
          <a:ln>
            <a:solidFill>
              <a:schemeClr val="tx2"/>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 New Reference Frame Preview **********</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We are replacing the nation’s NAD 83 and NAVD 88 </a:t>
            </a:r>
            <a:r>
              <a:rPr lang="en-US" altLang="en-US" sz="900" b="1" dirty="0" err="1">
                <a:latin typeface="Courier New" panose="02070309020205020404" pitchFamily="49" charset="0"/>
                <a:ea typeface="Times New Roman" panose="02020603050405020304" pitchFamily="18" charset="0"/>
                <a:cs typeface="Courier New" panose="02070309020205020404" pitchFamily="49" charset="0"/>
              </a:rPr>
              <a:t>datums</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to improve access and accuracy of the National Spatial Reference System. More at </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hlinkClick r:id="rId4"/>
              </a:rPr>
              <a:t>https://geodesy.noaa.gov/datums/newdatums/</a:t>
            </a: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Below are approximate coordinates for this solution in the new frames:</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APPROX ORTHO HGT:    493.329 (m) [PROTOTYPE (Computed using xGeoid16B,GRS80,IGS08)]</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This position and the above vector components were computed without any</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knowledge by the National Geodetic Survey regarding the equipment or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field operating procedures used.</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8002   Did you observe at LOOKOUT MTN?</a:t>
            </a:r>
            <a:br>
              <a:rPr lang="en-US" altLang="en-US" sz="900" b="1" dirty="0">
                <a:latin typeface="Courier New" panose="02070309020205020404" pitchFamily="49" charset="0"/>
                <a:ea typeface="Times New Roman" panose="02020603050405020304" pitchFamily="18" charset="0"/>
                <a:cs typeface="Courier New" panose="02070309020205020404" pitchFamily="49" charset="0"/>
              </a:rPr>
            </a:b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hlinkClick r:id="rId5"/>
              </a:rPr>
              <a:t>https://geodesy.noaa.gov/cgi-bin/ds_mark.prl?PidBox=UW5506</a:t>
            </a: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8002   To help maintain the NSRS database, please consider sharing either your</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8002      -- data &amp; recovery notes (see </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hlinkClick r:id="rId6"/>
              </a:rPr>
              <a:t>https://geodesy.noaa.gov/marks/sharing/</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8002      -- recovery notes only  (see </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hlinkClick r:id="rId7"/>
              </a:rPr>
              <a:t>https://geodesy.noaa.gov/marks/recovery/</a:t>
            </a: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40829327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9" grpId="0" animBg="1"/>
      <p:bldP spid="8"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5008564" y="138114"/>
            <a:ext cx="5659437" cy="6740525"/>
          </a:xfrm>
          <a:prstGeom prst="rect">
            <a:avLst/>
          </a:prstGeom>
          <a:solidFill>
            <a:schemeClr val="bg1">
              <a:lumMod val="95000"/>
              <a:alpha val="50000"/>
            </a:schemeClr>
          </a:solidFill>
          <a:ln>
            <a:solidFill>
              <a:schemeClr val="tx1"/>
            </a:solid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NGS OPUS SOLUTION REPORT</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All computed coordinate accuracies are listed as peak-to-peak values.</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For additional information: https://www.ngs.noaa.gov/OPUS/about.jsp#accuracy</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USER: </a:t>
            </a:r>
            <a:r>
              <a:rPr lang="en-US" altLang="en-US" sz="900" b="1" dirty="0">
                <a:solidFill>
                  <a:srgbClr val="00B050"/>
                </a:solidFill>
                <a:latin typeface="Courier New" panose="02070309020205020404" pitchFamily="49" charset="0"/>
                <a:ea typeface="Times New Roman" panose="02020603050405020304" pitchFamily="18" charset="0"/>
                <a:cs typeface="Courier New" panose="02070309020205020404" pitchFamily="49" charset="0"/>
              </a:rPr>
              <a:t>joe.evjen@noaa.gov </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DATE: December 05, 2016</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RINEX FILE: </a:t>
            </a:r>
            <a:r>
              <a:rPr lang="en-US" altLang="en-US" sz="900" b="1" dirty="0">
                <a:solidFill>
                  <a:srgbClr val="00B050"/>
                </a:solidFill>
                <a:latin typeface="Courier New" panose="02070309020205020404" pitchFamily="49" charset="0"/>
                <a:ea typeface="Times New Roman" panose="02020603050405020304" pitchFamily="18" charset="0"/>
                <a:cs typeface="Courier New" panose="02070309020205020404" pitchFamily="49" charset="0"/>
              </a:rPr>
              <a:t>5947299r.16o </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TIME: 18:45:47 UTC</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SOFTWARE: page5  1209.04 master95.pl 160321      START: 2016/10/25  17:14:00</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EPHEMERIS: igs19202.eph [precise]                  STOP: 2016/10/25  21:49:00</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NAV FILE: brdc2990.16n                        OBS USED: 11436 / 12254   :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93%</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ANT NAME: </a:t>
            </a:r>
            <a:r>
              <a:rPr lang="en-US" altLang="en-US" sz="900" b="1" dirty="0">
                <a:solidFill>
                  <a:srgbClr val="00B050"/>
                </a:solidFill>
                <a:latin typeface="Courier New" panose="02070309020205020404" pitchFamily="49" charset="0"/>
                <a:ea typeface="Times New Roman" panose="02020603050405020304" pitchFamily="18" charset="0"/>
                <a:cs typeface="Courier New" panose="02070309020205020404" pitchFamily="49" charset="0"/>
              </a:rPr>
              <a:t>TRM57971.00     NONE             </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FIXED AMB:    82 /    83   :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99%</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ARP HEIGHT: </a:t>
            </a:r>
            <a:r>
              <a:rPr lang="en-US" altLang="en-US" sz="900" b="1" dirty="0">
                <a:solidFill>
                  <a:srgbClr val="00B050"/>
                </a:solidFill>
                <a:latin typeface="Courier New" panose="02070309020205020404" pitchFamily="49" charset="0"/>
                <a:ea typeface="Times New Roman" panose="02020603050405020304" pitchFamily="18" charset="0"/>
                <a:cs typeface="Courier New" panose="02070309020205020404" pitchFamily="49" charset="0"/>
              </a:rPr>
              <a:t>2.0</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OVERALL RMS: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0.010</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REF FRAME: NAD_83(2011)(EPOCH:2010.0000)              IGS08 (EPOCH:2016.8164)</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X: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-2833371.235</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0.013</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-2833372.332</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0.013</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Y: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-1541100.973</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0.015</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-1541099.963</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0.015</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Z: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5484647.219</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0.026</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5484647.459</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0.026</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LAT: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59 42 33.45847</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0.003</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59 42 33.44896</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0.003</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E LON: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208 32 32.07518</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0.007</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208 32 31.98492</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0.007</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W LON: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151 27 27.92482</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0.007</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151 27 28.01508</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0.007</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EL HGT: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503.684</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0.032</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504.134</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0.032</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ORTHO HGT: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494.346</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0.055</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(m) [NAVD88 (Computed using GEOID12B)]</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UTM COORDINATES    STATE PLANE COORDINATES</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UTM (Zone 05)         SPC (5004 AK 4)</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Northing (Y) [meters]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6620045.124           636606.995</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Easting (X)  [meters]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586771.176           417957.136</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Convergence  [degrees]     1.33177427          -1.25880956</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Point Scale                0.99969227           0.99998247</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Combined Factor            0.99961346           0.99990364</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US NATIONAL GRID DESIGNATOR: </a:t>
            </a:r>
            <a:r>
              <a:rPr lang="en-US" altLang="en-US" sz="900" b="1" dirty="0">
                <a:solidFill>
                  <a:srgbClr val="C00000"/>
                </a:solidFill>
                <a:latin typeface="Courier New" panose="02070309020205020404" pitchFamily="49" charset="0"/>
                <a:ea typeface="Times New Roman" panose="02020603050405020304" pitchFamily="18" charset="0"/>
                <a:cs typeface="Courier New" panose="02070309020205020404" pitchFamily="49" charset="0"/>
              </a:rPr>
              <a:t>5VNG8677120045</a:t>
            </a: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(NAD 83)</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BASE STATIONS USED</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PID       DESIGNATION                        LATITUDE    LONGITUDE DISTANCE(m)</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DM7460 AC61 CHICKENM61AK2006 CORS ARP      N640145.332 W1420432.948  688041.0</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DP9272 MCES MCNEIL CANYON ELE CORS ARP     N594445.882 W1511528.107   11973.1</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DL7665 AC39 SHUYAKISSPAK2006 CORS ARP      N583634.993 W1522338.579  133691.6</a:t>
            </a:r>
          </a:p>
          <a:p>
            <a:pPr>
              <a:defRPr/>
            </a:pPr>
            <a:endPar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                 NEAREST NGS PUBLISHED CONTROL POINT</a:t>
            </a:r>
          </a:p>
          <a:p>
            <a:pPr>
              <a:defRPr/>
            </a:pPr>
            <a:r>
              <a:rPr lang="en-US" altLang="en-US" sz="900" b="1" dirty="0">
                <a:solidFill>
                  <a:schemeClr val="bg1">
                    <a:lumMod val="75000"/>
                  </a:schemeClr>
                </a:solidFill>
                <a:latin typeface="Courier New" panose="02070309020205020404" pitchFamily="49" charset="0"/>
                <a:ea typeface="Times New Roman" panose="02020603050405020304" pitchFamily="18" charset="0"/>
                <a:cs typeface="Courier New" panose="02070309020205020404" pitchFamily="49" charset="0"/>
              </a:rPr>
              <a:t>UW5506      LOOKOUT MTN                    N594233.480 W1512727.891       0.8</a:t>
            </a:r>
            <a:endParaRPr lang="en-US" altLang="en-US" dirty="0">
              <a:solidFill>
                <a:schemeClr val="bg1">
                  <a:lumMod val="75000"/>
                </a:schemeClr>
              </a:solidFill>
              <a:latin typeface="Courier New" panose="02070309020205020404" pitchFamily="49" charset="0"/>
              <a:cs typeface="Courier New" panose="02070309020205020404" pitchFamily="49" charset="0"/>
            </a:endParaRPr>
          </a:p>
        </p:txBody>
      </p:sp>
      <p:pic>
        <p:nvPicPr>
          <p:cNvPr id="1116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762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208463" y="1719263"/>
            <a:ext cx="6094412" cy="20891500"/>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&lt;?xml version="1.0" encoding="UTF-8"?&gt;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&lt;OPUS_SOLUTION&gt;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&lt;USER_INFORMATION&gt;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&lt;USER_EMAIL&gt;           </a:t>
            </a:r>
            <a:r>
              <a:rPr lang="en-US" altLang="en-US" sz="900" dirty="0">
                <a:solidFill>
                  <a:srgbClr val="00B050"/>
                </a:solidFill>
                <a:latin typeface="Courier New" panose="02070309020205020404" pitchFamily="49" charset="0"/>
                <a:cs typeface="Arial" panose="020B0604020202020204" pitchFamily="34" charset="0"/>
              </a:rPr>
              <a:t>joe.evjen@gmail.com</a:t>
            </a:r>
            <a:r>
              <a:rPr lang="en-US" altLang="en-US" sz="900" dirty="0">
                <a:solidFill>
                  <a:schemeClr val="bg1">
                    <a:lumMod val="65000"/>
                  </a:schemeClr>
                </a:solidFill>
                <a:latin typeface="Courier New" panose="02070309020205020404" pitchFamily="49" charset="0"/>
                <a:cs typeface="Arial" panose="020B0604020202020204" pitchFamily="34" charset="0"/>
              </a:rPr>
              <a:t>    &lt;/USER_EMAIL&gt;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&lt;SOLUTION_DATE&gt;        February 19, 2008      &lt;/SOLUTION_DATE&gt;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&lt;SOLUTION_TIME&gt;        01:16:22 UTC           &lt;/SOLUTION_TIME&gt;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&lt;RINEX_FILE_NAME&gt;      </a:t>
            </a:r>
            <a:r>
              <a:rPr lang="en-US" altLang="en-US" sz="900" dirty="0">
                <a:solidFill>
                  <a:srgbClr val="00B050"/>
                </a:solidFill>
                <a:latin typeface="Courier New" panose="02070309020205020404" pitchFamily="49" charset="0"/>
                <a:cs typeface="Arial" panose="020B0604020202020204" pitchFamily="34" charset="0"/>
              </a:rPr>
              <a:t>zzyy1500.07o </a:t>
            </a:r>
            <a:r>
              <a:rPr lang="en-US" altLang="en-US" sz="900" dirty="0">
                <a:solidFill>
                  <a:schemeClr val="bg1">
                    <a:lumMod val="65000"/>
                  </a:schemeClr>
                </a:solidFill>
                <a:latin typeface="Courier New" panose="02070309020205020404" pitchFamily="49" charset="0"/>
                <a:cs typeface="Arial" panose="020B0604020202020204" pitchFamily="34" charset="0"/>
              </a:rPr>
              <a:t>          &lt;/RINEX_FILE_NAME&gt;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&lt;/USER_INFORMATION&gt;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&lt;DATA_INFORMATION&gt;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&lt;SOFTWARE&gt;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&lt;PAGES_VERSION&gt;      page5  0612.06         &lt;/PAGES_VERSION&gt;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&lt;OPUS_VERSION&gt;       master3.pl             &lt;/OPUS_VERSION&gt;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&lt;/SOFTWARE&gt;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&lt;EMPHEMERIS&gt;           igs14293.eph [precise] &lt;/EMPHEMERIS&gt;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&lt;NAV_FILE&gt;             brdc1500.07n           &lt;/NAV_FILE&gt;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&lt;ANTENNA_NAME&gt;         </a:t>
            </a:r>
            <a:r>
              <a:rPr lang="en-US" altLang="en-US" sz="900" dirty="0">
                <a:solidFill>
                  <a:srgbClr val="00B050"/>
                </a:solidFill>
                <a:latin typeface="Courier New" panose="02070309020205020404" pitchFamily="49" charset="0"/>
                <a:cs typeface="Arial" panose="020B0604020202020204" pitchFamily="34" charset="0"/>
              </a:rPr>
              <a:t>TRM41249.00     NONE</a:t>
            </a:r>
            <a:r>
              <a:rPr lang="en-US" altLang="en-US" sz="900" dirty="0">
                <a:solidFill>
                  <a:schemeClr val="bg1">
                    <a:lumMod val="65000"/>
                  </a:schemeClr>
                </a:solidFill>
                <a:latin typeface="Courier New" panose="02070309020205020404" pitchFamily="49" charset="0"/>
                <a:cs typeface="Arial" panose="020B0604020202020204" pitchFamily="34" charset="0"/>
              </a:rPr>
              <a:t>   &lt;/ANTENNA_NAME&gt;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&lt;ARP_HEIGHT&gt;           </a:t>
            </a:r>
            <a:r>
              <a:rPr lang="en-US" altLang="en-US" sz="900" dirty="0">
                <a:solidFill>
                  <a:srgbClr val="00B050"/>
                </a:solidFill>
                <a:latin typeface="Courier New" panose="02070309020205020404" pitchFamily="49" charset="0"/>
                <a:cs typeface="Arial" panose="020B0604020202020204" pitchFamily="34" charset="0"/>
              </a:rPr>
              <a:t>0.0</a:t>
            </a:r>
            <a:r>
              <a:rPr lang="en-US" altLang="en-US" sz="900" dirty="0">
                <a:solidFill>
                  <a:schemeClr val="bg1">
                    <a:lumMod val="65000"/>
                  </a:schemeClr>
                </a:solidFill>
                <a:latin typeface="Courier New" panose="02070309020205020404" pitchFamily="49" charset="0"/>
                <a:cs typeface="Arial" panose="020B0604020202020204" pitchFamily="34" charset="0"/>
              </a:rPr>
              <a:t>                    &lt;/ARP_HEIGHT&gt;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&lt;START_TIME&gt;           2007/05/30  00:00:00   &lt;/START_TIME&gt;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&lt;END_TIME&gt;             2007/05/30  23:59:00   &lt;/END_TIME&gt;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&lt;OBS_USED&gt;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&lt;NUMBER_USED&gt;        52955                  &lt;/NUMBER_USED&gt;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&lt;TOTAL_OBS&gt;          55069                  &lt;/TOTAL_OBS&gt;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&lt;PERCENTAGE&gt;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96</a:t>
            </a:r>
            <a:r>
              <a:rPr lang="en-US" altLang="en-US" sz="900" dirty="0">
                <a:solidFill>
                  <a:schemeClr val="bg1">
                    <a:lumMod val="65000"/>
                  </a:schemeClr>
                </a:solidFill>
                <a:latin typeface="Courier New" panose="02070309020205020404" pitchFamily="49" charset="0"/>
                <a:cs typeface="Arial" panose="020B0604020202020204" pitchFamily="34" charset="0"/>
              </a:rPr>
              <a:t>                     &lt;/PERCENTAGE&gt;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&lt;/OBS_USED&gt;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&lt;FIXED_AMB&gt;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&lt;NUMBER_FIXED&gt;       218                    &lt;/NUMBER_FIXED&gt;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&lt;NUMBER_AMB&gt;         242                    &lt;/NUMBER_AMB&gt;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&lt;PERCENTAGE&gt;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90</a:t>
            </a:r>
            <a:r>
              <a:rPr lang="en-US" altLang="en-US" sz="900" dirty="0">
                <a:solidFill>
                  <a:schemeClr val="bg1">
                    <a:lumMod val="65000"/>
                  </a:schemeClr>
                </a:solidFill>
                <a:latin typeface="Courier New" panose="02070309020205020404" pitchFamily="49" charset="0"/>
                <a:cs typeface="Arial" panose="020B0604020202020204" pitchFamily="34" charset="0"/>
              </a:rPr>
              <a:t>                     &lt;/PERCENTAGE&gt;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&lt;/FIXED_AMB&gt;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&lt;OVERALL_RMS UNIT="m"&gt;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0.021</a:t>
            </a:r>
            <a:r>
              <a:rPr lang="en-US" altLang="en-US" sz="900" dirty="0">
                <a:solidFill>
                  <a:schemeClr val="bg1">
                    <a:lumMod val="65000"/>
                  </a:schemeClr>
                </a:solidFill>
                <a:latin typeface="Courier New" panose="02070309020205020404" pitchFamily="49" charset="0"/>
                <a:cs typeface="Arial" panose="020B0604020202020204" pitchFamily="34" charset="0"/>
              </a:rPr>
              <a:t>                  &lt;/OVERALL_RMS&gt;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&lt;/DATA_INFORMATION&gt;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&lt;POSITION&gt;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&lt;REF_FRAME&gt;            NAD_83(CORS96)         &lt;/REF_FRAME&gt;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&lt;EPOCH&gt;                2002.0000              &lt;/EPOCH&gt;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&lt;COORD_SET&gt;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&lt;RECT_COORD&gt;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&lt;COORDINATE AXIS="X" UNIT="m" UNCERTAINTY="0.003"&gt; </a:t>
            </a:r>
            <a:r>
              <a:rPr lang="en-US" altLang="en-US" sz="900" dirty="0">
                <a:solidFill>
                  <a:srgbClr val="C00000"/>
                </a:solidFill>
                <a:latin typeface="Courier New" panose="02070309020205020404" pitchFamily="49" charset="0"/>
                <a:cs typeface="Arial" panose="020B0604020202020204" pitchFamily="34" charset="0"/>
              </a:rPr>
              <a:t>-496255.901 </a:t>
            </a:r>
            <a:r>
              <a:rPr lang="en-US" altLang="en-US" sz="900" dirty="0">
                <a:solidFill>
                  <a:schemeClr val="bg1">
                    <a:lumMod val="65000"/>
                  </a:schemeClr>
                </a:solidFill>
                <a:latin typeface="Courier New" panose="02070309020205020404" pitchFamily="49" charset="0"/>
                <a:cs typeface="Arial" panose="020B0604020202020204" pitchFamily="34" charset="0"/>
              </a:rPr>
              <a:t>&lt;/COORDINATE&gt;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&lt;COORDINATE AXIS="Y" UNIT="m" UNCERTAINTY="0.022"&gt; </a:t>
            </a:r>
            <a:r>
              <a:rPr lang="en-US" altLang="en-US" sz="900" dirty="0">
                <a:solidFill>
                  <a:srgbClr val="C00000"/>
                </a:solidFill>
                <a:latin typeface="Courier New" panose="02070309020205020404" pitchFamily="49" charset="0"/>
                <a:cs typeface="Arial" panose="020B0604020202020204" pitchFamily="34" charset="0"/>
              </a:rPr>
              <a:t>-5510741.494 </a:t>
            </a:r>
            <a:r>
              <a:rPr lang="en-US" altLang="en-US" sz="900" dirty="0">
                <a:solidFill>
                  <a:schemeClr val="bg1">
                    <a:lumMod val="65000"/>
                  </a:schemeClr>
                </a:solidFill>
                <a:latin typeface="Courier New" panose="02070309020205020404" pitchFamily="49" charset="0"/>
                <a:cs typeface="Arial" panose="020B0604020202020204" pitchFamily="34" charset="0"/>
              </a:rPr>
              <a:t>&lt;/COORDINATE&gt;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&lt;COORDINATE AXIS="Z" UNIT="m" UNCERTAINTY="0.017"&gt; </a:t>
            </a:r>
            <a:r>
              <a:rPr lang="en-US" altLang="en-US" sz="900" dirty="0">
                <a:solidFill>
                  <a:srgbClr val="C00000"/>
                </a:solidFill>
                <a:latin typeface="Courier New" panose="02070309020205020404" pitchFamily="49" charset="0"/>
                <a:cs typeface="Arial" panose="020B0604020202020204" pitchFamily="34" charset="0"/>
              </a:rPr>
              <a:t>3162058.243</a:t>
            </a:r>
            <a:r>
              <a:rPr lang="en-US" altLang="en-US" sz="900" dirty="0">
                <a:solidFill>
                  <a:schemeClr val="bg1">
                    <a:lumMod val="65000"/>
                  </a:schemeClr>
                </a:solidFill>
                <a:latin typeface="Courier New" panose="02070309020205020404" pitchFamily="49" charset="0"/>
                <a:cs typeface="Arial" panose="020B0604020202020204" pitchFamily="34" charset="0"/>
              </a:rPr>
              <a:t> &lt;/COORDINATE&gt;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&lt;/RECT_COORD&gt;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&lt;ELLIP_COORD&gt;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&lt;LAT&gt;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&lt;DEGREES&gt; 29 &lt;/DEGREES&gt;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&lt;MINUTES&gt; 54 &lt;/MINUTES&gt;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&lt;SECONDS&gt; 48.44070 &lt;/SECONDS&gt;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&lt;UNCERTAINTY&gt; 0.003 &lt;/UNCERTAINTY&gt;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&lt;UNCERTAINTY_UNIT&gt;m &lt;/UNCERTAINTY_UNIT&gt;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 &lt;/LAT&gt;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&lt;EAST_LONG&gt;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&lt;DEGREES&gt;264 &lt;/DEGREES&gt;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&lt;MINUTES&gt;51&lt;/MINUTES&gt;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&lt;SECONDS&gt;15.31122&lt;/SECONDS&gt;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&lt;UNCERTAINTY&gt;0.002&lt;/UNCERTAINTY&gt;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&lt;UNCERTAINTY_UNIT&gt;m&lt;/UNCERTAINTY_UNIT&gt;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&lt;/EAST_LONG&gt;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&lt;EL_HEIGHT&gt;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&lt;VALUE&gt;-7.199&lt;/VALUE&gt;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&lt;UNCERTAINTY&gt;0.027&lt;/UNCERTAINTY&gt;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&lt;UNCERTAINTY_UNIT&gt;m&lt;/UNCERTAINTY_UNIT&gt;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&lt;/EL_HEIGHT&gt;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&lt;/ELLIP_COORD&gt;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&lt;/COORD_SET&gt;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&lt;/POSITION&gt;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&lt;POSITION&gt;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&lt;REF_FRAME&gt;ITRF00 (EPOCH:2007.4096)&lt;/REF_FRAME&gt;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&lt;EPOCH&gt;2007.4096&lt;/EPOCH&gt;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&lt;COORD_SET&gt;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&lt;RECT_COORD&gt;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&lt;COORDINATE AXIS="X" UNIT="m" UNCERTAINTY="0.003"&gt;-496256.585&lt;/COORDINATE&gt;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&lt;COORDINATE AXIS="Y" UNIT="m" UNCERTAINTY="0.022"&gt;-5510740.027&lt;/COORDINATE&gt;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&lt;COORDINATE AXIS="Z" UNIT="m" UNCERTAINTY="0.017"&gt;3162058.057&lt;/COORDINATE&gt;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&lt;/RECT_COORD&gt;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&lt;ELLIP_COORD&gt;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&lt;LAT&gt;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&lt;DEGREES&gt;29&lt;/DEGREES&gt;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&lt;MINUTES&gt;54&lt;/MINUTES&gt;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&lt;SECONDS&gt;48.45813&lt;/SECONDS&gt;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&lt;UNCERTAINTY&gt;0.003&lt;/UNCERTAINTY&gt;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&lt;UNCERTAINTY_UNIT&gt;m&lt;/UNCERTAINTY_UNIT&gt;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&lt;/LAT&gt;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&lt;EAST_LONG&gt;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&lt;DEGREES&gt;264&lt;/DEGREES&gt;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&lt;MINUTES&gt;51&lt;/MINUTES&gt;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&lt;SECONDS&gt;15.28092&lt;/SECONDS&gt;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&lt;UNCERTAINTY&gt;0.002&lt;/UNCERTAINTY&gt;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&lt;UNCERTAINTY_UNIT&gt;m&lt;/UNCERTAINTY_UNIT&gt;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&lt;/EAST_LONG&gt;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&lt;EL_HEIGHT&gt;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&lt;VALUE&gt;-8.505&lt;/VALUE&gt;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&lt;UNCERTAINTY&gt;0.027&lt;/UNCERTAINTY&gt;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&lt;UNCERTAINTY_UNIT&gt;m&lt;/UNCERTAINTY_UNIT&gt;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&lt;/EL_HEIGHT&gt;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&lt;/ELLIP_COORD&gt;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&lt;/COORD_SET&gt;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&lt;/POSITION&gt;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&lt;ORTHO_HGT UNCERTAINTY="0.037" UNIT="m" SOURCE="[Geoid03 NAVD88]"&gt;20.154&lt;/ORTHO_HGT&gt;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&lt;PLANE_COORD_INFO&gt;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&lt;PLANE_COORD_SPEC TYPE="UTM" ZONE="15"&gt;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&lt;NORTHING UNIT="m"&gt;3311130.625&lt;/NORTHING&gt;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&lt;EASTING UNIT="m"&gt;292843.826&lt;/EASTING&gt;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&lt;CONVERGENCE UNIT="</a:t>
            </a:r>
            <a:r>
              <a:rPr lang="en-US" altLang="en-US" sz="900" dirty="0" err="1">
                <a:solidFill>
                  <a:schemeClr val="bg1">
                    <a:lumMod val="65000"/>
                  </a:schemeClr>
                </a:solidFill>
                <a:latin typeface="Courier New" panose="02070309020205020404" pitchFamily="49" charset="0"/>
                <a:cs typeface="Arial" panose="020B0604020202020204" pitchFamily="34" charset="0"/>
              </a:rPr>
              <a:t>deg</a:t>
            </a:r>
            <a:r>
              <a:rPr lang="en-US" altLang="en-US" sz="900" dirty="0">
                <a:solidFill>
                  <a:schemeClr val="bg1">
                    <a:lumMod val="65000"/>
                  </a:schemeClr>
                </a:solidFill>
                <a:latin typeface="Courier New" panose="02070309020205020404" pitchFamily="49" charset="0"/>
                <a:cs typeface="Arial" panose="020B0604020202020204" pitchFamily="34" charset="0"/>
              </a:rPr>
              <a:t>"&gt;-1.07044705&lt;/CONVERGENCE&gt;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&lt;SCALE&gt;1.00012949&lt;/SCALE&gt;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&lt;CF&gt;1.00013062&lt;/CF&gt;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&lt;/PLANE_COORD_SPEC&gt;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&lt;PLANE_COORD_SPEC TYPE="SPC" ZONE="4204(TXSC </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&lt;NORTHING UNIT="m"&gt;4236668.327&lt;/NORTHING&gt;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&lt;EASTING UNIT="m"&gt;972105.452&lt;/EASTING&gt;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&lt;CONVERGENCE UNIT="</a:t>
            </a:r>
            <a:r>
              <a:rPr lang="en-US" altLang="en-US" sz="900" dirty="0" err="1">
                <a:solidFill>
                  <a:schemeClr val="bg1">
                    <a:lumMod val="65000"/>
                  </a:schemeClr>
                </a:solidFill>
                <a:latin typeface="Courier New" panose="02070309020205020404" pitchFamily="49" charset="0"/>
                <a:cs typeface="Arial" panose="020B0604020202020204" pitchFamily="34" charset="0"/>
              </a:rPr>
              <a:t>deg</a:t>
            </a:r>
            <a:r>
              <a:rPr lang="en-US" altLang="en-US" sz="900" dirty="0">
                <a:solidFill>
                  <a:schemeClr val="bg1">
                    <a:lumMod val="65000"/>
                  </a:schemeClr>
                </a:solidFill>
                <a:latin typeface="Courier New" panose="02070309020205020404" pitchFamily="49" charset="0"/>
                <a:cs typeface="Arial" panose="020B0604020202020204" pitchFamily="34" charset="0"/>
              </a:rPr>
              <a:t>"&gt;1.88824726&lt;/CONVERGENCE&gt;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&lt;SCALE&gt;0.99991407&lt;/SCALE&gt;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&lt;CF&gt;0.99991520&lt;/CF&gt;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&lt;/PLANE_COORD_SPEC&gt;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&lt;USNG&gt;15RTP9284411131(NAD 83)</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&lt;/USNG&gt;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&lt;/PLANE_COORD_INFO&gt;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&lt;BASE_STATION_USED&gt;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&lt;PID&gt;DE5999&lt;/PID&gt;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&lt;STATION_ID&gt;ADKS&lt;/STATION_ID&gt;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&lt;DESIGNATION&gt;ADDICKS 1795 CORS ARP&lt;/DESIGNATION&gt;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&lt;LATITUDE&gt;N294727.47185&lt;/LATITUDE&gt;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&lt;LONGITUDE&gt;W0953511.04262&lt;/LONGITUDE&gt;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&lt;DISTANCE&gt;44692.309&lt;/DISTANCE&gt;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&lt;/BASE_STATION_USED&gt;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&lt;BASE_STATION_USED&gt;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&lt;PID&gt;DJ8995&lt;/PID&gt;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&lt;STATION_ID&gt;ROD1&lt;/STATION_ID&gt;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&lt;DESIGNATION&gt;ROD1 CORS ARP&lt;/DESIGNATION&gt;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&lt;LATITUDE&gt;N300420.45377&lt;/LATITUDE&gt;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&lt;LONGITUDE&gt;W0953136.45801&lt;/LONGITUDE&gt;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&lt;DISTANCE&gt;40769.489&lt;/DISTANCE&gt;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&lt;/BASE_STATION_USED&gt;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&lt;BASE_STATION_USED&gt;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&lt;PID&gt;DH3612&lt;/PID&gt;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&lt;STATION_ID&gt;TXLI&lt;/STATION_ID&gt;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&lt;DESIGNATION&gt;LIBERTY CORS ARP&lt;/DESIGNATION&gt;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&lt;LATITUDE&gt;N300321.18092&lt;/LATITUDE&gt;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&lt;LONGITUDE&gt;W0944615.67967&lt;/LONGITUDE&gt;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&lt;DISTANCE&gt;39457.656&lt;/DISTANCE&gt;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&lt;/BASE_STATION_USED&gt;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&lt;NGS_PUBLISHED_CONTROL_POINT&gt;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&lt;PID&gt;AA9861&lt;/PID&gt;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&lt;DESIGNATION&gt;LAKE HOUSTON 2050 CORS L1 PHS &lt;/DESIGNATION&gt;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&lt;LATITUDE&gt;N295448.44005&lt;/LATITUDE&gt;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&lt;LONGITUDE&gt;W0950844.68949&lt;/LONGITUDE&gt;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&lt;DISTANCE&gt;0.000&lt;/DISTANCE&gt;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&lt;/NGS_PUBLISHED_CONTROL_POINT&gt;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&lt;NOTE&gt; This position and the above vector components were computed without any</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knowledge by the National Geodetic Survey regarding the </a:t>
            </a:r>
            <a:r>
              <a:rPr lang="en-US" altLang="en-US" sz="900" dirty="0" err="1">
                <a:solidFill>
                  <a:schemeClr val="bg1">
                    <a:lumMod val="65000"/>
                  </a:schemeClr>
                </a:solidFill>
                <a:latin typeface="Courier New" panose="02070309020205020404" pitchFamily="49" charset="0"/>
                <a:cs typeface="Arial" panose="020B0604020202020204" pitchFamily="34" charset="0"/>
              </a:rPr>
              <a:t>equiqment</a:t>
            </a:r>
            <a:r>
              <a:rPr lang="en-US" altLang="en-US" sz="900" dirty="0">
                <a:solidFill>
                  <a:schemeClr val="bg1">
                    <a:lumMod val="65000"/>
                  </a:schemeClr>
                </a:solidFill>
                <a:latin typeface="Courier New" panose="02070309020205020404" pitchFamily="49" charset="0"/>
                <a:cs typeface="Arial" panose="020B0604020202020204" pitchFamily="34" charset="0"/>
              </a:rPr>
              <a:t> or</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field operating procedure used. &lt;/NOTE&gt;</a:t>
            </a:r>
          </a:p>
          <a:p>
            <a:pPr eaLnBrk="1" hangingPunct="1">
              <a:defRPr/>
            </a:pPr>
            <a:r>
              <a:rPr lang="en-US" altLang="en-US" sz="900" dirty="0">
                <a:solidFill>
                  <a:schemeClr val="bg1">
                    <a:lumMod val="65000"/>
                  </a:schemeClr>
                </a:solidFill>
                <a:latin typeface="Courier New" panose="02070309020205020404" pitchFamily="49" charset="0"/>
                <a:cs typeface="Arial" panose="020B0604020202020204" pitchFamily="34" charset="0"/>
              </a:rPr>
              <a:t>&lt;/OPUS_SOLUTION&gt;</a:t>
            </a:r>
          </a:p>
          <a:p>
            <a:pPr eaLnBrk="1" hangingPunct="1">
              <a:spcBef>
                <a:spcPct val="50000"/>
              </a:spcBef>
              <a:defRPr/>
            </a:pPr>
            <a:endParaRPr lang="en-US" altLang="en-US" sz="900" dirty="0">
              <a:solidFill>
                <a:schemeClr val="bg1">
                  <a:lumMod val="65000"/>
                </a:schemeClr>
              </a:solidFill>
              <a:latin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val="527379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582" t="43090" r="48265" b="37707"/>
          <a:stretch/>
        </p:blipFill>
        <p:spPr>
          <a:xfrm>
            <a:off x="1673225" y="438150"/>
            <a:ext cx="5054600" cy="1498600"/>
          </a:xfrm>
          <a:prstGeom prst="rect">
            <a:avLst/>
          </a:prstGeom>
          <a:ln w="28575">
            <a:solidFill>
              <a:schemeClr val="accent5">
                <a:lumMod val="90000"/>
              </a:schemeClr>
            </a:solidFill>
          </a:ln>
        </p:spPr>
      </p:pic>
      <p:pic>
        <p:nvPicPr>
          <p:cNvPr id="113667" name="Picture 2" descr="http://www.ngs.noaa.gov/OPUS/getimage?imgType=horizon&amp;pid=BBBK23&amp;ts=09196144613"/>
          <p:cNvPicPr>
            <a:picLocks noChangeAspect="1" noChangeArrowheads="1"/>
          </p:cNvPicPr>
          <p:nvPr/>
        </p:nvPicPr>
        <p:blipFill>
          <a:blip r:embed="rId4">
            <a:extLst>
              <a:ext uri="{28A0092B-C50C-407E-A947-70E740481C1C}">
                <a14:useLocalDpi xmlns:a14="http://schemas.microsoft.com/office/drawing/2010/main" val="0"/>
              </a:ext>
            </a:extLst>
          </a:blip>
          <a:srcRect l="19057" t="9467" r="34875" b="7031"/>
          <a:stretch>
            <a:fillRect/>
          </a:stretch>
        </p:blipFill>
        <p:spPr bwMode="auto">
          <a:xfrm>
            <a:off x="5078413" y="981076"/>
            <a:ext cx="42164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a:stCxn id="67598" idx="0"/>
          </p:cNvCxnSpPr>
          <p:nvPr/>
        </p:nvCxnSpPr>
        <p:spPr>
          <a:xfrm flipV="1">
            <a:off x="5514975" y="1336675"/>
            <a:ext cx="2330450" cy="692150"/>
          </a:xfrm>
          <a:prstGeom prst="line">
            <a:avLst/>
          </a:prstGeom>
          <a:ln w="12700">
            <a:solidFill>
              <a:srgbClr val="FFFF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040689" y="5595938"/>
            <a:ext cx="1330325" cy="152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cxnSp>
        <p:nvCxnSpPr>
          <p:cNvPr id="7" name="Straight Connector 6"/>
          <p:cNvCxnSpPr/>
          <p:nvPr/>
        </p:nvCxnSpPr>
        <p:spPr>
          <a:xfrm>
            <a:off x="7253289" y="5681663"/>
            <a:ext cx="2701925"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67591" name="TextBox 3"/>
          <p:cNvSpPr txBox="1">
            <a:spLocks noChangeArrowheads="1"/>
          </p:cNvSpPr>
          <p:nvPr/>
        </p:nvSpPr>
        <p:spPr bwMode="auto">
          <a:xfrm>
            <a:off x="9861551" y="1228725"/>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C00000"/>
                </a:solidFill>
                <a:latin typeface="Arial" panose="020B0604020202020204" pitchFamily="34" charset="0"/>
              </a:rPr>
              <a:t>ARP</a:t>
            </a:r>
          </a:p>
        </p:txBody>
      </p:sp>
      <p:sp>
        <p:nvSpPr>
          <p:cNvPr id="113672" name="TextBox 8"/>
          <p:cNvSpPr txBox="1">
            <a:spLocks noChangeArrowheads="1"/>
          </p:cNvSpPr>
          <p:nvPr/>
        </p:nvSpPr>
        <p:spPr bwMode="auto">
          <a:xfrm>
            <a:off x="9861550" y="5497514"/>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C00000"/>
                </a:solidFill>
                <a:latin typeface="Arial" panose="020B0604020202020204" pitchFamily="34" charset="0"/>
              </a:rPr>
              <a:t>mark</a:t>
            </a:r>
          </a:p>
        </p:txBody>
      </p:sp>
      <p:cxnSp>
        <p:nvCxnSpPr>
          <p:cNvPr id="10" name="Straight Connector 9"/>
          <p:cNvCxnSpPr/>
          <p:nvPr/>
        </p:nvCxnSpPr>
        <p:spPr>
          <a:xfrm>
            <a:off x="9556750" y="1412875"/>
            <a:ext cx="0" cy="4268788"/>
          </a:xfrm>
          <a:prstGeom prst="line">
            <a:avLst/>
          </a:prstGeom>
          <a:ln w="1270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67594" name="TextBox 14"/>
          <p:cNvSpPr txBox="1">
            <a:spLocks noChangeArrowheads="1"/>
          </p:cNvSpPr>
          <p:nvPr/>
        </p:nvSpPr>
        <p:spPr bwMode="auto">
          <a:xfrm>
            <a:off x="5070475" y="1176338"/>
            <a:ext cx="2463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AFCA2"/>
                </a:solidFill>
                <a:latin typeface="Arial" panose="020B0604020202020204" pitchFamily="34" charset="0"/>
              </a:rPr>
              <a:t>rotate NRP to face true north</a:t>
            </a:r>
          </a:p>
        </p:txBody>
      </p:sp>
      <p:sp>
        <p:nvSpPr>
          <p:cNvPr id="67595" name="TextBox 15"/>
          <p:cNvSpPr txBox="1">
            <a:spLocks noChangeArrowheads="1"/>
          </p:cNvSpPr>
          <p:nvPr/>
        </p:nvSpPr>
        <p:spPr bwMode="auto">
          <a:xfrm rot="16200000">
            <a:off x="8323263" y="3254375"/>
            <a:ext cx="28940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a:solidFill>
                  <a:srgbClr val="C00000"/>
                </a:solidFill>
                <a:latin typeface="Arial" panose="020B0604020202020204" pitchFamily="34" charset="0"/>
              </a:rPr>
              <a:t>antenna height</a:t>
            </a:r>
          </a:p>
        </p:txBody>
      </p:sp>
      <p:cxnSp>
        <p:nvCxnSpPr>
          <p:cNvPr id="3" name="Straight Connector 2"/>
          <p:cNvCxnSpPr/>
          <p:nvPr/>
        </p:nvCxnSpPr>
        <p:spPr>
          <a:xfrm>
            <a:off x="7253289" y="1412875"/>
            <a:ext cx="2701925"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pic>
        <p:nvPicPr>
          <p:cNvPr id="67598" name="Picture 19" descr="http://www.pirate4x4.com/forum/attachments/general-chit-chat/956513d1373549899-cad-whores-north-arrows-norths.jpg"/>
          <p:cNvPicPr>
            <a:picLocks noChangeAspect="1" noChangeArrowheads="1"/>
          </p:cNvPicPr>
          <p:nvPr/>
        </p:nvPicPr>
        <p:blipFill>
          <a:blip r:embed="rId5">
            <a:extLst>
              <a:ext uri="{28A0092B-C50C-407E-A947-70E740481C1C}">
                <a14:useLocalDpi xmlns:a14="http://schemas.microsoft.com/office/drawing/2010/main" val="0"/>
              </a:ext>
            </a:extLst>
          </a:blip>
          <a:srcRect l="4099" t="13246" r="76704" b="11584"/>
          <a:stretch>
            <a:fillRect/>
          </a:stretch>
        </p:blipFill>
        <p:spPr bwMode="auto">
          <a:xfrm rot="15174729">
            <a:off x="6249194" y="775494"/>
            <a:ext cx="3825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8" name="TextBox 22"/>
          <p:cNvSpPr txBox="1">
            <a:spLocks noChangeArrowheads="1"/>
          </p:cNvSpPr>
          <p:nvPr/>
        </p:nvSpPr>
        <p:spPr bwMode="auto">
          <a:xfrm>
            <a:off x="7624764" y="6403975"/>
            <a:ext cx="116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rgbClr val="FFFF00"/>
                </a:solidFill>
                <a:latin typeface="Bradley Hand ITC" panose="03070402050302030203" pitchFamily="66" charset="0"/>
              </a:rPr>
              <a:t>JGE, 2015</a:t>
            </a:r>
          </a:p>
        </p:txBody>
      </p:sp>
      <p:sp>
        <p:nvSpPr>
          <p:cNvPr id="19" name="Text Box 10"/>
          <p:cNvSpPr txBox="1">
            <a:spLocks noChangeArrowheads="1"/>
          </p:cNvSpPr>
          <p:nvPr/>
        </p:nvSpPr>
        <p:spPr bwMode="auto">
          <a:xfrm>
            <a:off x="1524000" y="5851525"/>
            <a:ext cx="3371850" cy="96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a:solidFill>
                  <a:srgbClr val="1F497D"/>
                </a:solidFill>
                <a:latin typeface="Arial" panose="020B0604020202020204" pitchFamily="34" charset="0"/>
              </a:rPr>
              <a:t>For antenna calibrations, photos,</a:t>
            </a:r>
            <a:br>
              <a:rPr lang="en-US" altLang="en-US" sz="1400" b="1">
                <a:solidFill>
                  <a:srgbClr val="1F497D"/>
                </a:solidFill>
                <a:latin typeface="Arial" panose="020B0604020202020204" pitchFamily="34" charset="0"/>
              </a:rPr>
            </a:br>
            <a:r>
              <a:rPr lang="en-US" altLang="en-US" sz="1400" b="1">
                <a:solidFill>
                  <a:srgbClr val="1F497D"/>
                </a:solidFill>
                <a:latin typeface="Arial" panose="020B0604020202020204" pitchFamily="34" charset="0"/>
              </a:rPr>
              <a:t>ARP and NRP diagrams, see </a:t>
            </a:r>
            <a:r>
              <a:rPr lang="en-US" altLang="en-US" sz="1600" b="1">
                <a:solidFill>
                  <a:srgbClr val="1F497D"/>
                </a:solidFill>
                <a:latin typeface="Times New Roman" panose="02020603050405020304" pitchFamily="18" charset="0"/>
                <a:hlinkClick r:id="rId6"/>
              </a:rPr>
              <a:t>geodesy.noaa.gov/ANTCAL</a:t>
            </a:r>
            <a:r>
              <a:rPr lang="en-US" altLang="en-US" sz="2400" b="1">
                <a:solidFill>
                  <a:srgbClr val="1F497D"/>
                </a:solidFill>
                <a:latin typeface="Times New Roman" panose="02020603050405020304" pitchFamily="18" charset="0"/>
                <a:hlinkClick r:id="rId6"/>
              </a:rPr>
              <a:t>/</a:t>
            </a:r>
            <a:endParaRPr lang="en-US" altLang="en-US" sz="2400" b="1">
              <a:solidFill>
                <a:srgbClr val="1F497D"/>
              </a:solidFill>
              <a:latin typeface="Times New Roman" panose="02020603050405020304" pitchFamily="18" charset="0"/>
            </a:endParaRPr>
          </a:p>
        </p:txBody>
      </p:sp>
      <p:sp>
        <p:nvSpPr>
          <p:cNvPr id="113680" name="TextBox 3"/>
          <p:cNvSpPr txBox="1">
            <a:spLocks noChangeArrowheads="1"/>
          </p:cNvSpPr>
          <p:nvPr/>
        </p:nvSpPr>
        <p:spPr bwMode="auto">
          <a:xfrm>
            <a:off x="1790701" y="1936750"/>
            <a:ext cx="31988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a:solidFill>
                  <a:srgbClr val="1F497D"/>
                </a:solidFill>
                <a:latin typeface="Arial" panose="020B0604020202020204" pitchFamily="34" charset="0"/>
              </a:rPr>
              <a:t>antenna type &amp; hgt are important for accurate results</a:t>
            </a:r>
          </a:p>
        </p:txBody>
      </p:sp>
      <p:grpSp>
        <p:nvGrpSpPr>
          <p:cNvPr id="6" name="Group 5"/>
          <p:cNvGrpSpPr>
            <a:grpSpLocks/>
          </p:cNvGrpSpPr>
          <p:nvPr/>
        </p:nvGrpSpPr>
        <p:grpSpPr bwMode="auto">
          <a:xfrm>
            <a:off x="1522413" y="3255963"/>
            <a:ext cx="3556001" cy="2595562"/>
            <a:chOff x="-821" y="3255393"/>
            <a:chExt cx="3555174" cy="2596768"/>
          </a:xfrm>
        </p:grpSpPr>
        <p:pic>
          <p:nvPicPr>
            <p:cNvPr id="113682" name="Picture 17" descr="Image result for antenna calibration phase center variation"/>
            <p:cNvPicPr>
              <a:picLocks noChangeAspect="1" noChangeArrowheads="1"/>
            </p:cNvPicPr>
            <p:nvPr/>
          </p:nvPicPr>
          <p:blipFill>
            <a:blip r:embed="rId7">
              <a:extLst>
                <a:ext uri="{28A0092B-C50C-407E-A947-70E740481C1C}">
                  <a14:useLocalDpi xmlns:a14="http://schemas.microsoft.com/office/drawing/2010/main" val="0"/>
                </a:ext>
              </a:extLst>
            </a:blip>
            <a:srcRect l="-2" r="41565"/>
            <a:stretch>
              <a:fillRect/>
            </a:stretch>
          </p:blipFill>
          <p:spPr bwMode="auto">
            <a:xfrm>
              <a:off x="1" y="3255393"/>
              <a:ext cx="3554352" cy="259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3" name="TextBox 4"/>
            <p:cNvSpPr txBox="1">
              <a:spLocks noChangeArrowheads="1"/>
            </p:cNvSpPr>
            <p:nvPr/>
          </p:nvSpPr>
          <p:spPr bwMode="auto">
            <a:xfrm>
              <a:off x="-821" y="3524331"/>
              <a:ext cx="29892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2000">
                  <a:solidFill>
                    <a:srgbClr val="1F497D"/>
                  </a:solidFill>
                  <a:latin typeface="Arial" panose="020B0604020202020204" pitchFamily="34" charset="0"/>
                </a:rPr>
                <a:t>each type has unique biases</a:t>
              </a:r>
            </a:p>
          </p:txBody>
        </p:sp>
      </p:grpSp>
    </p:spTree>
    <p:extLst>
      <p:ext uri="{BB962C8B-B14F-4D97-AF65-F5344CB8AC3E}">
        <p14:creationId xmlns:p14="http://schemas.microsoft.com/office/powerpoint/2010/main" val="348674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ppt_w</p:attrName>
                                        </p:attrNameLst>
                                      </p:cBhvr>
                                      <p:tavLst>
                                        <p:tav tm="0">
                                          <p:val>
                                            <p:fltVal val="0"/>
                                          </p:val>
                                        </p:tav>
                                        <p:tav tm="100000">
                                          <p:val>
                                            <p:strVal val="#ppt_w"/>
                                          </p:val>
                                        </p:tav>
                                      </p:tavLst>
                                    </p:anim>
                                    <p:anim calcmode="lin" valueType="num">
                                      <p:cBhvr>
                                        <p:cTn id="14" dur="1000" fill="hold"/>
                                        <p:tgtEl>
                                          <p:spTgt spid="67594"/>
                                        </p:tgtEl>
                                        <p:attrNameLst>
                                          <p:attrName>ppt_h</p:attrName>
                                        </p:attrNameLst>
                                      </p:cBhvr>
                                      <p:tavLst>
                                        <p:tav tm="0">
                                          <p:val>
                                            <p:fltVal val="0"/>
                                          </p:val>
                                        </p:tav>
                                        <p:tav tm="100000">
                                          <p:val>
                                            <p:strVal val="#ppt_h"/>
                                          </p:val>
                                        </p:tav>
                                      </p:tavLst>
                                    </p:anim>
                                    <p:anim calcmode="lin" valueType="num">
                                      <p:cBhvr>
                                        <p:cTn id="15" dur="1000" fill="hold"/>
                                        <p:tgtEl>
                                          <p:spTgt spid="67594"/>
                                        </p:tgtEl>
                                        <p:attrNameLst>
                                          <p:attrName>style.rotation</p:attrName>
                                        </p:attrNameLst>
                                      </p:cBhvr>
                                      <p:tavLst>
                                        <p:tav tm="0">
                                          <p:val>
                                            <p:fltVal val="90"/>
                                          </p:val>
                                        </p:tav>
                                        <p:tav tm="100000">
                                          <p:val>
                                            <p:fltVal val="0"/>
                                          </p:val>
                                        </p:tav>
                                      </p:tavLst>
                                    </p:anim>
                                    <p:animEffect transition="in" filter="fade">
                                      <p:cBhvr>
                                        <p:cTn id="16" dur="1000"/>
                                        <p:tgtEl>
                                          <p:spTgt spid="67594"/>
                                        </p:tgtEl>
                                      </p:cBhvr>
                                    </p:animEffect>
                                  </p:childTnLst>
                                </p:cTn>
                              </p:par>
                              <p:par>
                                <p:cTn id="17" presetID="31" presetClass="entr" presetSubtype="0" fill="hold" nodeType="withEffect">
                                  <p:stCondLst>
                                    <p:cond delay="0"/>
                                  </p:stCondLst>
                                  <p:childTnLst>
                                    <p:set>
                                      <p:cBhvr>
                                        <p:cTn id="18" dur="1" fill="hold">
                                          <p:stCondLst>
                                            <p:cond delay="0"/>
                                          </p:stCondLst>
                                        </p:cTn>
                                        <p:tgtEl>
                                          <p:spTgt spid="67598"/>
                                        </p:tgtEl>
                                        <p:attrNameLst>
                                          <p:attrName>style.visibility</p:attrName>
                                        </p:attrNameLst>
                                      </p:cBhvr>
                                      <p:to>
                                        <p:strVal val="visible"/>
                                      </p:to>
                                    </p:set>
                                    <p:anim calcmode="lin" valueType="num">
                                      <p:cBhvr>
                                        <p:cTn id="19" dur="1000" fill="hold"/>
                                        <p:tgtEl>
                                          <p:spTgt spid="67598"/>
                                        </p:tgtEl>
                                        <p:attrNameLst>
                                          <p:attrName>ppt_w</p:attrName>
                                        </p:attrNameLst>
                                      </p:cBhvr>
                                      <p:tavLst>
                                        <p:tav tm="0">
                                          <p:val>
                                            <p:fltVal val="0"/>
                                          </p:val>
                                        </p:tav>
                                        <p:tav tm="100000">
                                          <p:val>
                                            <p:strVal val="#ppt_w"/>
                                          </p:val>
                                        </p:tav>
                                      </p:tavLst>
                                    </p:anim>
                                    <p:anim calcmode="lin" valueType="num">
                                      <p:cBhvr>
                                        <p:cTn id="20" dur="1000" fill="hold"/>
                                        <p:tgtEl>
                                          <p:spTgt spid="67598"/>
                                        </p:tgtEl>
                                        <p:attrNameLst>
                                          <p:attrName>ppt_h</p:attrName>
                                        </p:attrNameLst>
                                      </p:cBhvr>
                                      <p:tavLst>
                                        <p:tav tm="0">
                                          <p:val>
                                            <p:fltVal val="0"/>
                                          </p:val>
                                        </p:tav>
                                        <p:tav tm="100000">
                                          <p:val>
                                            <p:strVal val="#ppt_h"/>
                                          </p:val>
                                        </p:tav>
                                      </p:tavLst>
                                    </p:anim>
                                    <p:anim calcmode="lin" valueType="num">
                                      <p:cBhvr>
                                        <p:cTn id="21" dur="1000" fill="hold"/>
                                        <p:tgtEl>
                                          <p:spTgt spid="67598"/>
                                        </p:tgtEl>
                                        <p:attrNameLst>
                                          <p:attrName>style.rotation</p:attrName>
                                        </p:attrNameLst>
                                      </p:cBhvr>
                                      <p:tavLst>
                                        <p:tav tm="0">
                                          <p:val>
                                            <p:fltVal val="90"/>
                                          </p:val>
                                        </p:tav>
                                        <p:tav tm="100000">
                                          <p:val>
                                            <p:fltVal val="0"/>
                                          </p:val>
                                        </p:tav>
                                      </p:tavLst>
                                    </p:anim>
                                    <p:animEffect transition="in" filter="fade">
                                      <p:cBhvr>
                                        <p:cTn id="22" dur="1000"/>
                                        <p:tgtEl>
                                          <p:spTgt spid="67598"/>
                                        </p:tgtEl>
                                      </p:cBhvr>
                                    </p:animEffect>
                                  </p:childTnLst>
                                </p:cTn>
                              </p:par>
                              <p:par>
                                <p:cTn id="23" presetID="3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7595"/>
                                        </p:tgtEl>
                                        <p:attrNameLst>
                                          <p:attrName>style.visibility</p:attrName>
                                        </p:attrNameLst>
                                      </p:cBhvr>
                                      <p:to>
                                        <p:strVal val="visible"/>
                                      </p:to>
                                    </p:set>
                                    <p:animEffect transition="in" filter="wipe(down)">
                                      <p:cBhvr>
                                        <p:cTn id="36" dur="500"/>
                                        <p:tgtEl>
                                          <p:spTgt spid="67595"/>
                                        </p:tgtEl>
                                      </p:cBhvr>
                                    </p:animEffect>
                                  </p:childTnLst>
                                </p:cTn>
                              </p:par>
                            </p:childTnLst>
                          </p:cTn>
                        </p:par>
                        <p:par>
                          <p:cTn id="37" fill="hold" nodeType="after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500"/>
                                        <p:tgtEl>
                                          <p:spTgt spid="3"/>
                                        </p:tgtEl>
                                      </p:cBhvr>
                                    </p:animEffect>
                                  </p:childTnLst>
                                </p:cTn>
                              </p:par>
                            </p:childTnLst>
                          </p:cTn>
                        </p:par>
                        <p:par>
                          <p:cTn id="41" fill="hold" nodeType="afterGroup">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67591"/>
                                        </p:tgtEl>
                                        <p:attrNameLst>
                                          <p:attrName>style.visibility</p:attrName>
                                        </p:attrNameLst>
                                      </p:cBhvr>
                                      <p:to>
                                        <p:strVal val="visible"/>
                                      </p:to>
                                    </p:set>
                                    <p:animEffect transition="in" filter="wipe(up)">
                                      <p:cBhvr>
                                        <p:cTn id="44" dur="500"/>
                                        <p:tgtEl>
                                          <p:spTgt spid="67591"/>
                                        </p:tgtEl>
                                      </p:cBhvr>
                                    </p:animEffect>
                                  </p:childTnLst>
                                </p:cTn>
                              </p:par>
                            </p:childTnLst>
                          </p:cTn>
                        </p:par>
                        <p:par>
                          <p:cTn id="45" fill="hold" nodeType="afterGroup">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67594" grpId="0"/>
      <p:bldP spid="67595"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118786" name="Picture 20" descr="MCj043473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527" r="24901" b="71936"/>
          <a:stretch>
            <a:fillRect/>
          </a:stretch>
        </p:blipFill>
        <p:spPr>
          <a:xfrm>
            <a:off x="1524000" y="2239964"/>
            <a:ext cx="9144000" cy="4618037"/>
          </a:xfrm>
        </p:spPr>
      </p:pic>
      <p:sp>
        <p:nvSpPr>
          <p:cNvPr id="118787" name="Text Box 18"/>
          <p:cNvSpPr txBox="1">
            <a:spLocks noChangeArrowheads="1"/>
          </p:cNvSpPr>
          <p:nvPr/>
        </p:nvSpPr>
        <p:spPr bwMode="auto">
          <a:xfrm>
            <a:off x="1889126" y="163514"/>
            <a:ext cx="8302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a:solidFill>
                  <a:srgbClr val="FFFFFF"/>
                </a:solidFill>
                <a:ea typeface="MS PGothic" panose="020B0600070205080204" pitchFamily="34" charset="-128"/>
              </a:rPr>
              <a:t>Static: </a:t>
            </a:r>
            <a:r>
              <a:rPr lang="en-US" altLang="en-US" sz="2400">
                <a:solidFill>
                  <a:srgbClr val="FFFFFF"/>
                </a:solidFill>
                <a:ea typeface="MS PGothic" panose="020B0600070205080204" pitchFamily="34" charset="-128"/>
              </a:rPr>
              <a:t>OPUS determines your position with a differential GPS static solution, using hours of data.</a:t>
            </a:r>
          </a:p>
        </p:txBody>
      </p:sp>
      <p:sp>
        <p:nvSpPr>
          <p:cNvPr id="85011" name="Text Box 19"/>
          <p:cNvSpPr txBox="1">
            <a:spLocks noChangeArrowheads="1"/>
          </p:cNvSpPr>
          <p:nvPr/>
        </p:nvSpPr>
        <p:spPr bwMode="auto">
          <a:xfrm>
            <a:off x="1889126" y="1439863"/>
            <a:ext cx="84359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400">
                <a:solidFill>
                  <a:srgbClr val="FFFFFF"/>
                </a:solidFill>
                <a:ea typeface="MS PGothic" panose="020B0600070205080204" pitchFamily="34" charset="-128"/>
              </a:rPr>
              <a:t>This process is repeated 4x from other CORS.</a:t>
            </a:r>
          </a:p>
        </p:txBody>
      </p:sp>
      <p:pic>
        <p:nvPicPr>
          <p:cNvPr id="118789" name="Picture 20" descr="MCj04347380000[1]"/>
          <p:cNvPicPr>
            <a:picLocks noChangeAspect="1" noChangeArrowheads="1"/>
          </p:cNvPicPr>
          <p:nvPr/>
        </p:nvPicPr>
        <p:blipFill>
          <a:blip r:embed="rId3">
            <a:extLst>
              <a:ext uri="{28A0092B-C50C-407E-A947-70E740481C1C}">
                <a14:useLocalDpi xmlns:a14="http://schemas.microsoft.com/office/drawing/2010/main" val="0"/>
              </a:ext>
            </a:extLst>
          </a:blip>
          <a:srcRect l="19527" r="24901" b="71936"/>
          <a:stretch>
            <a:fillRect/>
          </a:stretch>
        </p:blipFill>
        <p:spPr bwMode="auto">
          <a:xfrm>
            <a:off x="1524000" y="2239964"/>
            <a:ext cx="91440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rc 31"/>
          <p:cNvSpPr/>
          <p:nvPr/>
        </p:nvSpPr>
        <p:spPr>
          <a:xfrm>
            <a:off x="822325" y="3108326"/>
            <a:ext cx="10642600" cy="6588125"/>
          </a:xfrm>
          <a:prstGeom prst="arc">
            <a:avLst>
              <a:gd name="adj1" fmla="val 11829667"/>
              <a:gd name="adj2" fmla="val 20473190"/>
            </a:avLst>
          </a:prstGeom>
          <a:ln w="177800">
            <a:solidFill>
              <a:srgbClr val="C2E9FA">
                <a:alpha val="51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52" name="AutoShape 5"/>
          <p:cNvSpPr>
            <a:spLocks noChangeArrowheads="1"/>
          </p:cNvSpPr>
          <p:nvPr/>
        </p:nvSpPr>
        <p:spPr bwMode="auto">
          <a:xfrm rot="767916">
            <a:off x="7888289" y="6005514"/>
            <a:ext cx="623887" cy="454025"/>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a typeface="ＭＳ Ｐゴシック" pitchFamily="34" charset="-128"/>
            </a:endParaRPr>
          </a:p>
        </p:txBody>
      </p:sp>
      <p:sp>
        <p:nvSpPr>
          <p:cNvPr id="33" name="AutoShape 5"/>
          <p:cNvSpPr>
            <a:spLocks noChangeArrowheads="1"/>
          </p:cNvSpPr>
          <p:nvPr/>
        </p:nvSpPr>
        <p:spPr bwMode="auto">
          <a:xfrm rot="767916">
            <a:off x="7454901" y="3359151"/>
            <a:ext cx="339725" cy="117475"/>
          </a:xfrm>
          <a:prstGeom prst="star5">
            <a:avLst/>
          </a:prstGeom>
          <a:solidFill>
            <a:schemeClr val="accent5"/>
          </a:solidFill>
          <a:ln w="9525">
            <a:solidFill>
              <a:srgbClr val="A27B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118793" name="AutoShape 3"/>
          <p:cNvSpPr>
            <a:spLocks noChangeArrowheads="1"/>
          </p:cNvSpPr>
          <p:nvPr/>
        </p:nvSpPr>
        <p:spPr bwMode="auto">
          <a:xfrm rot="1035962">
            <a:off x="6257925" y="3914776"/>
            <a:ext cx="522288" cy="195263"/>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57" name="Line 4"/>
          <p:cNvSpPr>
            <a:spLocks noChangeShapeType="1"/>
          </p:cNvSpPr>
          <p:nvPr/>
        </p:nvSpPr>
        <p:spPr bwMode="auto">
          <a:xfrm flipV="1">
            <a:off x="3327400" y="4041775"/>
            <a:ext cx="3221038" cy="744538"/>
          </a:xfrm>
          <a:prstGeom prst="line">
            <a:avLst/>
          </a:prstGeom>
          <a:noFill/>
          <a:ln w="158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8" name="Line 5"/>
          <p:cNvSpPr>
            <a:spLocks noChangeShapeType="1"/>
          </p:cNvSpPr>
          <p:nvPr/>
        </p:nvSpPr>
        <p:spPr bwMode="auto">
          <a:xfrm flipH="1">
            <a:off x="6564313" y="3887789"/>
            <a:ext cx="1674812" cy="149225"/>
          </a:xfrm>
          <a:prstGeom prst="line">
            <a:avLst/>
          </a:prstGeom>
          <a:noFill/>
          <a:ln w="15875">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59" name="Line 6"/>
          <p:cNvSpPr>
            <a:spLocks noChangeShapeType="1"/>
          </p:cNvSpPr>
          <p:nvPr/>
        </p:nvSpPr>
        <p:spPr bwMode="auto">
          <a:xfrm flipH="1" flipV="1">
            <a:off x="6562725" y="4056064"/>
            <a:ext cx="1263650" cy="960437"/>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 name="AutoShape 7"/>
          <p:cNvSpPr>
            <a:spLocks noChangeArrowheads="1"/>
          </p:cNvSpPr>
          <p:nvPr/>
        </p:nvSpPr>
        <p:spPr bwMode="auto">
          <a:xfrm rot="19908062">
            <a:off x="2940050" y="4665664"/>
            <a:ext cx="623888" cy="274637"/>
          </a:xfrm>
          <a:prstGeom prst="star5">
            <a:avLst/>
          </a:prstGeom>
          <a:solidFill>
            <a:schemeClr val="accent5"/>
          </a:solidFill>
          <a:ln w="9525">
            <a:solidFill>
              <a:srgbClr val="C0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61" name="AutoShape 8"/>
          <p:cNvSpPr>
            <a:spLocks noChangeArrowheads="1"/>
          </p:cNvSpPr>
          <p:nvPr/>
        </p:nvSpPr>
        <p:spPr bwMode="auto">
          <a:xfrm rot="798520">
            <a:off x="7507289" y="4816475"/>
            <a:ext cx="623887" cy="376238"/>
          </a:xfrm>
          <a:prstGeom prst="star5">
            <a:avLst/>
          </a:prstGeom>
          <a:solidFill>
            <a:schemeClr val="accent5"/>
          </a:solidFill>
          <a:ln w="9525">
            <a:solidFill>
              <a:srgbClr val="008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62" name="AutoShape 9"/>
          <p:cNvSpPr>
            <a:spLocks noChangeArrowheads="1"/>
          </p:cNvSpPr>
          <p:nvPr/>
        </p:nvSpPr>
        <p:spPr bwMode="auto">
          <a:xfrm rot="1097357">
            <a:off x="7920039" y="3824289"/>
            <a:ext cx="623887" cy="174625"/>
          </a:xfrm>
          <a:prstGeom prst="star5">
            <a:avLst/>
          </a:prstGeom>
          <a:solidFill>
            <a:schemeClr val="accent5"/>
          </a:solidFill>
          <a:ln w="9525">
            <a:solidFill>
              <a:srgbClr val="7030A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63" name="Line 10"/>
          <p:cNvSpPr>
            <a:spLocks noChangeShapeType="1"/>
          </p:cNvSpPr>
          <p:nvPr/>
        </p:nvSpPr>
        <p:spPr bwMode="auto">
          <a:xfrm flipH="1">
            <a:off x="3259138" y="2460626"/>
            <a:ext cx="2513012" cy="2339975"/>
          </a:xfrm>
          <a:prstGeom prst="line">
            <a:avLst/>
          </a:prstGeom>
          <a:noFill/>
          <a:ln w="34925" cap="rnd">
            <a:solidFill>
              <a:srgbClr val="C0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4" name="Line 11"/>
          <p:cNvSpPr>
            <a:spLocks noChangeShapeType="1"/>
          </p:cNvSpPr>
          <p:nvPr/>
        </p:nvSpPr>
        <p:spPr bwMode="auto">
          <a:xfrm>
            <a:off x="5757863" y="2438401"/>
            <a:ext cx="812800" cy="1573213"/>
          </a:xfrm>
          <a:prstGeom prst="line">
            <a:avLst/>
          </a:prstGeom>
          <a:noFill/>
          <a:ln w="31750" cap="rnd">
            <a:solidFill>
              <a:srgbClr val="C00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5" name="Line 12"/>
          <p:cNvSpPr>
            <a:spLocks noChangeShapeType="1"/>
          </p:cNvSpPr>
          <p:nvPr/>
        </p:nvSpPr>
        <p:spPr bwMode="auto">
          <a:xfrm>
            <a:off x="5761039" y="2443164"/>
            <a:ext cx="2071687" cy="2560637"/>
          </a:xfrm>
          <a:prstGeom prst="line">
            <a:avLst/>
          </a:prstGeom>
          <a:noFill/>
          <a:ln w="38100" cap="rnd">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6" name="Line 13"/>
          <p:cNvSpPr>
            <a:spLocks noChangeShapeType="1"/>
          </p:cNvSpPr>
          <p:nvPr/>
        </p:nvSpPr>
        <p:spPr bwMode="auto">
          <a:xfrm>
            <a:off x="5753101" y="2446338"/>
            <a:ext cx="2468563" cy="1460500"/>
          </a:xfrm>
          <a:prstGeom prst="line">
            <a:avLst/>
          </a:prstGeom>
          <a:noFill/>
          <a:ln w="34925" cap="rnd">
            <a:solidFill>
              <a:srgbClr val="7030A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7" name="Text Box 14"/>
          <p:cNvSpPr txBox="1">
            <a:spLocks noChangeArrowheads="1"/>
          </p:cNvSpPr>
          <p:nvPr/>
        </p:nvSpPr>
        <p:spPr bwMode="auto">
          <a:xfrm rot="20820000">
            <a:off x="3536950" y="4329114"/>
            <a:ext cx="111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600">
                <a:solidFill>
                  <a:srgbClr val="C00000"/>
                </a:solidFill>
              </a:rPr>
              <a:t>baseline 1</a:t>
            </a:r>
          </a:p>
        </p:txBody>
      </p:sp>
      <p:sp>
        <p:nvSpPr>
          <p:cNvPr id="68" name="Text Box 15"/>
          <p:cNvSpPr txBox="1">
            <a:spLocks noChangeArrowheads="1"/>
          </p:cNvSpPr>
          <p:nvPr/>
        </p:nvSpPr>
        <p:spPr bwMode="auto">
          <a:xfrm rot="2310538">
            <a:off x="6578600" y="4243389"/>
            <a:ext cx="1276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600">
                <a:solidFill>
                  <a:srgbClr val="008000"/>
                </a:solidFill>
              </a:rPr>
              <a:t>baseline 3</a:t>
            </a:r>
          </a:p>
        </p:txBody>
      </p:sp>
      <p:sp>
        <p:nvSpPr>
          <p:cNvPr id="69" name="Text Box 16"/>
          <p:cNvSpPr txBox="1">
            <a:spLocks noChangeArrowheads="1"/>
          </p:cNvSpPr>
          <p:nvPr/>
        </p:nvSpPr>
        <p:spPr bwMode="auto">
          <a:xfrm rot="21300000">
            <a:off x="6940551" y="3698876"/>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400">
                <a:solidFill>
                  <a:srgbClr val="7030A0"/>
                </a:solidFill>
              </a:rPr>
              <a:t>baseline 4</a:t>
            </a:r>
          </a:p>
        </p:txBody>
      </p:sp>
      <p:sp>
        <p:nvSpPr>
          <p:cNvPr id="70" name="Line 4"/>
          <p:cNvSpPr>
            <a:spLocks noChangeShapeType="1"/>
          </p:cNvSpPr>
          <p:nvPr/>
        </p:nvSpPr>
        <p:spPr bwMode="auto">
          <a:xfrm flipV="1">
            <a:off x="3405189" y="4105276"/>
            <a:ext cx="3114675" cy="1558925"/>
          </a:xfrm>
          <a:prstGeom prst="line">
            <a:avLst/>
          </a:prstGeom>
          <a:noFill/>
          <a:ln w="190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71" name="Text Box 14"/>
          <p:cNvSpPr txBox="1">
            <a:spLocks noChangeArrowheads="1"/>
          </p:cNvSpPr>
          <p:nvPr/>
        </p:nvSpPr>
        <p:spPr bwMode="auto">
          <a:xfrm rot="19883534">
            <a:off x="3514725" y="5295900"/>
            <a:ext cx="1119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600">
                <a:solidFill>
                  <a:srgbClr val="0E1E20"/>
                </a:solidFill>
              </a:rPr>
              <a:t>baseline 2</a:t>
            </a:r>
          </a:p>
        </p:txBody>
      </p:sp>
      <p:sp>
        <p:nvSpPr>
          <p:cNvPr id="72" name="Line 6"/>
          <p:cNvSpPr>
            <a:spLocks noChangeShapeType="1"/>
          </p:cNvSpPr>
          <p:nvPr/>
        </p:nvSpPr>
        <p:spPr bwMode="auto">
          <a:xfrm flipH="1">
            <a:off x="6570664" y="3392489"/>
            <a:ext cx="1030287" cy="649287"/>
          </a:xfrm>
          <a:prstGeom prst="line">
            <a:avLst/>
          </a:prstGeom>
          <a:noFill/>
          <a:ln w="12700">
            <a:solidFill>
              <a:srgbClr val="A27B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73" name="Text Box 15"/>
          <p:cNvSpPr txBox="1">
            <a:spLocks noChangeArrowheads="1"/>
          </p:cNvSpPr>
          <p:nvPr/>
        </p:nvSpPr>
        <p:spPr bwMode="auto">
          <a:xfrm rot="19860734">
            <a:off x="6608763" y="3486151"/>
            <a:ext cx="8810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A27B00"/>
                </a:solidFill>
              </a:rPr>
              <a:t>baseline 5</a:t>
            </a:r>
          </a:p>
        </p:txBody>
      </p:sp>
      <p:sp>
        <p:nvSpPr>
          <p:cNvPr id="74" name="AutoShape 5"/>
          <p:cNvSpPr>
            <a:spLocks noChangeArrowheads="1"/>
          </p:cNvSpPr>
          <p:nvPr/>
        </p:nvSpPr>
        <p:spPr bwMode="auto">
          <a:xfrm rot="19324793">
            <a:off x="3092450" y="5527675"/>
            <a:ext cx="623888" cy="274638"/>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75" name="Line 12"/>
          <p:cNvSpPr>
            <a:spLocks noChangeShapeType="1"/>
          </p:cNvSpPr>
          <p:nvPr/>
        </p:nvSpPr>
        <p:spPr bwMode="auto">
          <a:xfrm flipH="1">
            <a:off x="3405188" y="2460626"/>
            <a:ext cx="2355850" cy="3205163"/>
          </a:xfrm>
          <a:prstGeom prst="line">
            <a:avLst/>
          </a:prstGeom>
          <a:noFill/>
          <a:ln w="38100"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76" name="Line 12"/>
          <p:cNvSpPr>
            <a:spLocks noChangeShapeType="1"/>
          </p:cNvSpPr>
          <p:nvPr/>
        </p:nvSpPr>
        <p:spPr bwMode="auto">
          <a:xfrm>
            <a:off x="5772150" y="2460626"/>
            <a:ext cx="1828800" cy="931863"/>
          </a:xfrm>
          <a:prstGeom prst="line">
            <a:avLst/>
          </a:prstGeom>
          <a:noFill/>
          <a:ln w="25400" cap="rnd">
            <a:solidFill>
              <a:srgbClr val="A27B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77" name="Line 11"/>
          <p:cNvSpPr>
            <a:spLocks noChangeShapeType="1"/>
          </p:cNvSpPr>
          <p:nvPr/>
        </p:nvSpPr>
        <p:spPr bwMode="auto">
          <a:xfrm>
            <a:off x="5740400" y="2413001"/>
            <a:ext cx="812800" cy="1573213"/>
          </a:xfrm>
          <a:prstGeom prst="line">
            <a:avLst/>
          </a:prstGeom>
          <a:noFill/>
          <a:ln w="31750" cap="rnd">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78" name="Line 11"/>
          <p:cNvSpPr>
            <a:spLocks noChangeShapeType="1"/>
          </p:cNvSpPr>
          <p:nvPr/>
        </p:nvSpPr>
        <p:spPr bwMode="auto">
          <a:xfrm>
            <a:off x="5724525" y="2405063"/>
            <a:ext cx="812800" cy="1573212"/>
          </a:xfrm>
          <a:prstGeom prst="line">
            <a:avLst/>
          </a:prstGeom>
          <a:noFill/>
          <a:ln w="31750" cap="rnd">
            <a:solidFill>
              <a:schemeClr val="accent6">
                <a:lumMod val="75000"/>
              </a:schemeClr>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a:solidFill>
                <a:srgbClr val="000000"/>
              </a:solidFill>
              <a:latin typeface="Arial" charset="0"/>
            </a:endParaRPr>
          </a:p>
        </p:txBody>
      </p:sp>
      <p:sp>
        <p:nvSpPr>
          <p:cNvPr id="79" name="Line 11"/>
          <p:cNvSpPr>
            <a:spLocks noChangeShapeType="1"/>
          </p:cNvSpPr>
          <p:nvPr/>
        </p:nvSpPr>
        <p:spPr bwMode="auto">
          <a:xfrm>
            <a:off x="5732463" y="2438401"/>
            <a:ext cx="812800" cy="1573213"/>
          </a:xfrm>
          <a:prstGeom prst="line">
            <a:avLst/>
          </a:prstGeom>
          <a:noFill/>
          <a:ln w="31750" cap="rnd">
            <a:solidFill>
              <a:srgbClr val="A27B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 name="Line 11"/>
          <p:cNvSpPr>
            <a:spLocks noChangeShapeType="1"/>
          </p:cNvSpPr>
          <p:nvPr/>
        </p:nvSpPr>
        <p:spPr bwMode="auto">
          <a:xfrm>
            <a:off x="5799138" y="2493963"/>
            <a:ext cx="812800" cy="1573212"/>
          </a:xfrm>
          <a:prstGeom prst="line">
            <a:avLst/>
          </a:prstGeom>
          <a:noFill/>
          <a:ln w="31750" cap="rnd">
            <a:solidFill>
              <a:srgbClr val="00800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pic>
        <p:nvPicPr>
          <p:cNvPr id="81" name="Picture 17" descr="MCj043485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2227">
            <a:off x="5276850" y="1920875"/>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556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Scale>
                                      <p:cBhvr>
                                        <p:cTn id="7" dur="1500" decel="50000" fill="hold">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81"/>
                                        </p:tgtEl>
                                        <p:attrNameLst>
                                          <p:attrName>ppt_x</p:attrName>
                                          <p:attrName>ppt_y</p:attrName>
                                        </p:attrNameLst>
                                      </p:cBhvr>
                                    </p:animMotion>
                                    <p:animEffect transition="in" filter="fade">
                                      <p:cBhvr>
                                        <p:cTn id="9" dur="1500"/>
                                        <p:tgtEl>
                                          <p:spTgt spid="81"/>
                                        </p:tgtEl>
                                      </p:cBhvr>
                                    </p:animEffect>
                                  </p:childTnLst>
                                </p:cTn>
                              </p:par>
                              <p:par>
                                <p:cTn id="10" presetID="5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Scale>
                                      <p:cBhvr>
                                        <p:cTn id="12" dur="15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64"/>
                                        </p:tgtEl>
                                        <p:attrNameLst>
                                          <p:attrName>ppt_x</p:attrName>
                                          <p:attrName>ppt_y</p:attrName>
                                        </p:attrNameLst>
                                      </p:cBhvr>
                                    </p:animMotion>
                                    <p:animEffect transition="in" filter="fade">
                                      <p:cBhvr>
                                        <p:cTn id="14" dur="1500"/>
                                        <p:tgtEl>
                                          <p:spTgt spid="64"/>
                                        </p:tgtEl>
                                      </p:cBhvr>
                                    </p:animEffect>
                                  </p:childTnLst>
                                </p:cTn>
                              </p:par>
                              <p:par>
                                <p:cTn id="15" presetID="5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Scale>
                                      <p:cBhvr>
                                        <p:cTn id="17" dur="15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500" decel="50000" fill="hold">
                                          <p:stCondLst>
                                            <p:cond delay="0"/>
                                          </p:stCondLst>
                                        </p:cTn>
                                        <p:tgtEl>
                                          <p:spTgt spid="63"/>
                                        </p:tgtEl>
                                        <p:attrNameLst>
                                          <p:attrName>ppt_x</p:attrName>
                                          <p:attrName>ppt_y</p:attrName>
                                        </p:attrNameLst>
                                      </p:cBhvr>
                                    </p:animMotion>
                                    <p:animEffect transition="in" filter="fade">
                                      <p:cBhvr>
                                        <p:cTn id="19" dur="1500"/>
                                        <p:tgtEl>
                                          <p:spTgt spid="63"/>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up)">
                                      <p:cBhvr>
                                        <p:cTn id="32" dur="500"/>
                                        <p:tgtEl>
                                          <p:spTgt spid="7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5011"/>
                                        </p:tgtEl>
                                        <p:attrNameLst>
                                          <p:attrName>style.visibility</p:attrName>
                                        </p:attrNameLst>
                                      </p:cBhvr>
                                      <p:to>
                                        <p:strVal val="visible"/>
                                      </p:to>
                                    </p:set>
                                    <p:animEffect transition="in" filter="wipe(left)">
                                      <p:cBhvr>
                                        <p:cTn id="35" dur="500"/>
                                        <p:tgtEl>
                                          <p:spTgt spid="85011"/>
                                        </p:tgtEl>
                                      </p:cBhvr>
                                    </p:animEffect>
                                  </p:childTnLst>
                                </p:cTn>
                              </p:par>
                              <p:par>
                                <p:cTn id="36" presetID="22" presetClass="entr" presetSubtype="1"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up)">
                                      <p:cBhvr>
                                        <p:cTn id="38" dur="500"/>
                                        <p:tgtEl>
                                          <p:spTgt spid="78"/>
                                        </p:tgtEl>
                                      </p:cBhvr>
                                    </p:animEffect>
                                  </p:childTnLst>
                                </p:cTn>
                              </p:par>
                            </p:childTnLst>
                          </p:cTn>
                        </p:par>
                        <p:par>
                          <p:cTn id="39" fill="hold" nodeType="afterGroup">
                            <p:stCondLst>
                              <p:cond delay="500"/>
                            </p:stCondLst>
                            <p:childTnLst>
                              <p:par>
                                <p:cTn id="40" presetID="22" presetClass="entr" presetSubtype="8"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par>
                          <p:cTn id="43" fill="hold" nodeType="afterGroup">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left)">
                                      <p:cBhvr>
                                        <p:cTn id="46" dur="500"/>
                                        <p:tgtEl>
                                          <p:spTgt spid="71"/>
                                        </p:tgtEl>
                                      </p:cBhvr>
                                    </p:animEffect>
                                  </p:childTnLst>
                                </p:cTn>
                              </p:par>
                            </p:childTnLst>
                          </p:cTn>
                        </p:par>
                        <p:par>
                          <p:cTn id="47" fill="hold" nodeType="afterGroup">
                            <p:stCondLst>
                              <p:cond delay="1500"/>
                            </p:stCondLst>
                            <p:childTnLst>
                              <p:par>
                                <p:cTn id="48" presetID="22" presetClass="entr" presetSubtype="1" fill="hold" nodeType="afterEffect">
                                  <p:stCondLst>
                                    <p:cond delay="25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par>
                                <p:cTn id="51" presetID="22" presetClass="entr" presetSubtype="1"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500"/>
                                        <p:tgtEl>
                                          <p:spTgt spid="80"/>
                                        </p:tgtEl>
                                      </p:cBhvr>
                                    </p:animEffect>
                                  </p:childTnLst>
                                </p:cTn>
                              </p:par>
                            </p:childTnLst>
                          </p:cTn>
                        </p:par>
                        <p:par>
                          <p:cTn id="54" fill="hold" nodeType="afterGroup">
                            <p:stCondLst>
                              <p:cond delay="2250"/>
                            </p:stCondLst>
                            <p:childTnLst>
                              <p:par>
                                <p:cTn id="55" presetID="2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childTnLst>
                          </p:cTn>
                        </p:par>
                        <p:par>
                          <p:cTn id="58" fill="hold" nodeType="afterGroup">
                            <p:stCondLst>
                              <p:cond delay="2750"/>
                            </p:stCondLst>
                            <p:childTnLst>
                              <p:par>
                                <p:cTn id="59" presetID="22" presetClass="entr" presetSubtype="4"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wipe(down)">
                                      <p:cBhvr>
                                        <p:cTn id="61" dur="500"/>
                                        <p:tgtEl>
                                          <p:spTgt spid="68"/>
                                        </p:tgtEl>
                                      </p:cBhvr>
                                    </p:animEffect>
                                  </p:childTnLst>
                                </p:cTn>
                              </p:par>
                            </p:childTnLst>
                          </p:cTn>
                        </p:par>
                        <p:par>
                          <p:cTn id="62" fill="hold" nodeType="afterGroup">
                            <p:stCondLst>
                              <p:cond delay="3250"/>
                            </p:stCondLst>
                            <p:childTnLst>
                              <p:par>
                                <p:cTn id="63" presetID="22" presetClass="entr" presetSubtype="1" fill="hold" nodeType="afterEffect">
                                  <p:stCondLst>
                                    <p:cond delay="250"/>
                                  </p:stCondLst>
                                  <p:childTnLst>
                                    <p:set>
                                      <p:cBhvr>
                                        <p:cTn id="64" dur="1" fill="hold">
                                          <p:stCondLst>
                                            <p:cond delay="0"/>
                                          </p:stCondLst>
                                        </p:cTn>
                                        <p:tgtEl>
                                          <p:spTgt spid="66"/>
                                        </p:tgtEl>
                                        <p:attrNameLst>
                                          <p:attrName>style.visibility</p:attrName>
                                        </p:attrNameLst>
                                      </p:cBhvr>
                                      <p:to>
                                        <p:strVal val="visible"/>
                                      </p:to>
                                    </p:set>
                                    <p:animEffect transition="in" filter="wipe(up)">
                                      <p:cBhvr>
                                        <p:cTn id="65" dur="500"/>
                                        <p:tgtEl>
                                          <p:spTgt spid="66"/>
                                        </p:tgtEl>
                                      </p:cBhvr>
                                    </p:animEffect>
                                  </p:childTnLst>
                                </p:cTn>
                              </p:par>
                              <p:par>
                                <p:cTn id="66" presetID="22" presetClass="entr" presetSubtype="1"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up)">
                                      <p:cBhvr>
                                        <p:cTn id="68" dur="500"/>
                                        <p:tgtEl>
                                          <p:spTgt spid="77"/>
                                        </p:tgtEl>
                                      </p:cBhvr>
                                    </p:animEffect>
                                  </p:childTnLst>
                                </p:cTn>
                              </p:par>
                            </p:childTnLst>
                          </p:cTn>
                        </p:par>
                        <p:par>
                          <p:cTn id="69" fill="hold" nodeType="afterGroup">
                            <p:stCondLst>
                              <p:cond delay="4000"/>
                            </p:stCondLst>
                            <p:childTnLst>
                              <p:par>
                                <p:cTn id="70" presetID="22" presetClass="entr" presetSubtype="2"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right)">
                                      <p:cBhvr>
                                        <p:cTn id="72" dur="500"/>
                                        <p:tgtEl>
                                          <p:spTgt spid="58"/>
                                        </p:tgtEl>
                                      </p:cBhvr>
                                    </p:animEffect>
                                  </p:childTnLst>
                                </p:cTn>
                              </p:par>
                            </p:childTnLst>
                          </p:cTn>
                        </p:par>
                        <p:par>
                          <p:cTn id="73" fill="hold" nodeType="afterGroup">
                            <p:stCondLst>
                              <p:cond delay="4500"/>
                            </p:stCondLst>
                            <p:childTnLst>
                              <p:par>
                                <p:cTn id="74" presetID="22" presetClass="entr" presetSubtype="2"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right)">
                                      <p:cBhvr>
                                        <p:cTn id="76" dur="500"/>
                                        <p:tgtEl>
                                          <p:spTgt spid="69"/>
                                        </p:tgtEl>
                                      </p:cBhvr>
                                    </p:animEffect>
                                  </p:childTnLst>
                                </p:cTn>
                              </p:par>
                            </p:childTnLst>
                          </p:cTn>
                        </p:par>
                        <p:par>
                          <p:cTn id="77" fill="hold" nodeType="afterGroup">
                            <p:stCondLst>
                              <p:cond delay="5000"/>
                            </p:stCondLst>
                            <p:childTnLst>
                              <p:par>
                                <p:cTn id="78" presetID="22" presetClass="entr" presetSubtype="1" fill="hold" nodeType="afterEffect">
                                  <p:stCondLst>
                                    <p:cond delay="250"/>
                                  </p:stCondLst>
                                  <p:childTnLst>
                                    <p:set>
                                      <p:cBhvr>
                                        <p:cTn id="79" dur="1" fill="hold">
                                          <p:stCondLst>
                                            <p:cond delay="0"/>
                                          </p:stCondLst>
                                        </p:cTn>
                                        <p:tgtEl>
                                          <p:spTgt spid="76"/>
                                        </p:tgtEl>
                                        <p:attrNameLst>
                                          <p:attrName>style.visibility</p:attrName>
                                        </p:attrNameLst>
                                      </p:cBhvr>
                                      <p:to>
                                        <p:strVal val="visible"/>
                                      </p:to>
                                    </p:set>
                                    <p:animEffect transition="in" filter="wipe(up)">
                                      <p:cBhvr>
                                        <p:cTn id="80" dur="500"/>
                                        <p:tgtEl>
                                          <p:spTgt spid="76"/>
                                        </p:tgtEl>
                                      </p:cBhvr>
                                    </p:animEffect>
                                  </p:childTnLst>
                                </p:cTn>
                              </p:par>
                              <p:par>
                                <p:cTn id="81" presetID="22" presetClass="entr" presetSubtype="1"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500"/>
                                        <p:tgtEl>
                                          <p:spTgt spid="79"/>
                                        </p:tgtEl>
                                      </p:cBhvr>
                                    </p:animEffect>
                                  </p:childTnLst>
                                </p:cTn>
                              </p:par>
                            </p:childTnLst>
                          </p:cTn>
                        </p:par>
                        <p:par>
                          <p:cTn id="84" fill="hold" nodeType="afterGroup">
                            <p:stCondLst>
                              <p:cond delay="5750"/>
                            </p:stCondLst>
                            <p:childTnLst>
                              <p:par>
                                <p:cTn id="85" presetID="22" presetClass="entr" presetSubtype="2" fill="hold"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right)">
                                      <p:cBhvr>
                                        <p:cTn id="87" dur="500"/>
                                        <p:tgtEl>
                                          <p:spTgt spid="72"/>
                                        </p:tgtEl>
                                      </p:cBhvr>
                                    </p:animEffect>
                                  </p:childTnLst>
                                </p:cTn>
                              </p:par>
                            </p:childTnLst>
                          </p:cTn>
                        </p:par>
                        <p:par>
                          <p:cTn id="88" fill="hold" nodeType="afterGroup">
                            <p:stCondLst>
                              <p:cond delay="6250"/>
                            </p:stCondLst>
                            <p:childTnLst>
                              <p:par>
                                <p:cTn id="89" presetID="22" presetClass="entr" presetSubtype="2"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righ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1" grpId="0"/>
      <p:bldP spid="67" grpId="0"/>
      <p:bldP spid="68" grpId="0"/>
      <p:bldP spid="69" grpId="0"/>
      <p:bldP spid="71"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5" descr="http://etc.usf.edu/clipart/37600/37640/dimestack-05_37640_lg.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t="5447" r="2904"/>
          <a:stretch>
            <a:fillRect/>
          </a:stretch>
        </p:blipFill>
        <p:spPr bwMode="auto">
          <a:xfrm>
            <a:off x="1752600" y="0"/>
            <a:ext cx="86566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15"/>
          <p:cNvSpPr>
            <a:spLocks noChangeArrowheads="1"/>
          </p:cNvSpPr>
          <p:nvPr/>
        </p:nvSpPr>
        <p:spPr bwMode="auto">
          <a:xfrm>
            <a:off x="1519237" y="-11113"/>
            <a:ext cx="3544888" cy="860426"/>
          </a:xfrm>
          <a:prstGeom prst="rect">
            <a:avLst/>
          </a:prstGeom>
          <a:solidFill>
            <a:schemeClr val="bg1">
              <a:lumMod val="95000"/>
              <a:alpha val="50000"/>
            </a:schemeClr>
          </a:solidFill>
          <a:ln>
            <a:noFill/>
          </a:ln>
          <a:effectLst/>
        </p:spPr>
        <p:txBody>
          <a:bodyPr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1400" b="1" dirty="0">
                <a:solidFill>
                  <a:srgbClr val="F86B02"/>
                </a:solidFill>
                <a:latin typeface="Arial"/>
                <a:ea typeface="Times New Roman" panose="02020603050405020304" pitchFamily="18" charset="0"/>
                <a:cs typeface="Courier New" panose="02070309020205020404" pitchFamily="49" charset="0"/>
              </a:rPr>
              <a:t>“peak to peak” error ranges, explained:</a:t>
            </a:r>
          </a:p>
          <a:p>
            <a:pPr eaLnBrk="0" fontAlgn="base" hangingPunct="0">
              <a:spcBef>
                <a:spcPct val="0"/>
              </a:spcBef>
              <a:spcAft>
                <a:spcPct val="0"/>
              </a:spcAft>
              <a:defRPr/>
            </a:pP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       LAT:   59 42 33.45847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0.003</a:t>
            </a: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(m)</a:t>
            </a:r>
          </a:p>
          <a:p>
            <a:pPr eaLnBrk="0" fontAlgn="base" hangingPunct="0">
              <a:spcBef>
                <a:spcPct val="0"/>
              </a:spcBef>
              <a:spcAft>
                <a:spcPct val="0"/>
              </a:spcAft>
              <a:defRPr/>
            </a:pP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     W LON:  151 27 27.92482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0.007</a:t>
            </a: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(m)</a:t>
            </a:r>
          </a:p>
          <a:p>
            <a:pPr eaLnBrk="0" fontAlgn="base" hangingPunct="0">
              <a:spcBef>
                <a:spcPct val="0"/>
              </a:spcBef>
              <a:spcAft>
                <a:spcPct val="0"/>
              </a:spcAft>
              <a:defRPr/>
            </a:pP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    EL HGT:          503.684(m)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0.032</a:t>
            </a: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(m)</a:t>
            </a:r>
          </a:p>
          <a:p>
            <a:pPr eaLnBrk="0" fontAlgn="base" hangingPunct="0">
              <a:spcBef>
                <a:spcPct val="0"/>
              </a:spcBef>
              <a:spcAft>
                <a:spcPct val="0"/>
              </a:spcAft>
              <a:defRPr/>
            </a:pP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 ORTHO HGT:          494.346(m)   </a:t>
            </a:r>
            <a:r>
              <a:rPr lang="en-US" altLang="en-US" sz="900" b="1" dirty="0">
                <a:solidFill>
                  <a:srgbClr val="F86B02"/>
                </a:solidFill>
                <a:latin typeface="Courier New" panose="02070309020205020404" pitchFamily="49" charset="0"/>
                <a:ea typeface="Times New Roman" panose="02020603050405020304" pitchFamily="18" charset="0"/>
                <a:cs typeface="Courier New" panose="02070309020205020404" pitchFamily="49" charset="0"/>
              </a:rPr>
              <a:t>0.055</a:t>
            </a:r>
            <a:r>
              <a:rPr lang="en-US" altLang="en-US" sz="900" b="1" dirty="0">
                <a:solidFill>
                  <a:srgbClr val="FFFFFF">
                    <a:lumMod val="75000"/>
                  </a:srgbClr>
                </a:solidFill>
                <a:latin typeface="Courier New" panose="02070309020205020404" pitchFamily="49" charset="0"/>
                <a:ea typeface="Times New Roman" panose="02020603050405020304" pitchFamily="18" charset="0"/>
                <a:cs typeface="Courier New" panose="02070309020205020404" pitchFamily="49" charset="0"/>
              </a:rPr>
              <a:t>(m)</a:t>
            </a:r>
            <a:endParaRPr lang="en-US" altLang="en-US" dirty="0">
              <a:solidFill>
                <a:srgbClr val="FFFFFF">
                  <a:lumMod val="75000"/>
                </a:srgbClr>
              </a:solidFill>
              <a:latin typeface="Courier New" panose="02070309020205020404" pitchFamily="49" charset="0"/>
              <a:cs typeface="Courier New" panose="02070309020205020404" pitchFamily="49" charset="0"/>
            </a:endParaRPr>
          </a:p>
        </p:txBody>
      </p:sp>
      <p:sp>
        <p:nvSpPr>
          <p:cNvPr id="78853" name="AutoShape 5"/>
          <p:cNvSpPr>
            <a:spLocks noChangeArrowheads="1"/>
          </p:cNvSpPr>
          <p:nvPr/>
        </p:nvSpPr>
        <p:spPr bwMode="auto">
          <a:xfrm rot="660000" flipH="1">
            <a:off x="5705476" y="965200"/>
            <a:ext cx="2390775" cy="1828800"/>
          </a:xfrm>
          <a:prstGeom prst="parallelogram">
            <a:avLst>
              <a:gd name="adj" fmla="val 20137"/>
            </a:avLst>
          </a:prstGeom>
          <a:solidFill>
            <a:srgbClr val="92D050">
              <a:alpha val="10000"/>
            </a:srgbClr>
          </a:solidFill>
          <a:ln w="12700">
            <a:solidFill>
              <a:schemeClr val="bg1">
                <a:lumMod val="65000"/>
              </a:schemeClr>
            </a:solidFill>
            <a:miter lim="800000"/>
            <a:headEnd/>
            <a:tailEnd/>
          </a:ln>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78852" name="AutoShape 4"/>
          <p:cNvSpPr>
            <a:spLocks noChangeArrowheads="1"/>
          </p:cNvSpPr>
          <p:nvPr/>
        </p:nvSpPr>
        <p:spPr bwMode="auto">
          <a:xfrm rot="5400000" flipH="1">
            <a:off x="3881438" y="1220788"/>
            <a:ext cx="2493962" cy="1554162"/>
          </a:xfrm>
          <a:prstGeom prst="parallelogram">
            <a:avLst>
              <a:gd name="adj" fmla="val 39768"/>
            </a:avLst>
          </a:prstGeom>
          <a:solidFill>
            <a:srgbClr val="FF0000">
              <a:alpha val="5098"/>
            </a:srgbClr>
          </a:solidFill>
          <a:ln w="12700">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78865" name="AutoShape 17"/>
          <p:cNvSpPr>
            <a:spLocks noChangeArrowheads="1"/>
          </p:cNvSpPr>
          <p:nvPr/>
        </p:nvSpPr>
        <p:spPr bwMode="auto">
          <a:xfrm rot="828896">
            <a:off x="5754688" y="2219325"/>
            <a:ext cx="531812" cy="133350"/>
          </a:xfrm>
          <a:prstGeom prst="triangle">
            <a:avLst>
              <a:gd name="adj" fmla="val 76056"/>
            </a:avLst>
          </a:prstGeom>
          <a:solidFill>
            <a:srgbClr val="FFFF00"/>
          </a:solidFill>
          <a:ln w="9525">
            <a:solidFill>
              <a:srgbClr val="7030A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61" name="AutoShape 13"/>
          <p:cNvSpPr>
            <a:spLocks noChangeAspect="1" noChangeArrowheads="1"/>
          </p:cNvSpPr>
          <p:nvPr/>
        </p:nvSpPr>
        <p:spPr bwMode="auto">
          <a:xfrm rot="660000">
            <a:off x="4414838" y="3121026"/>
            <a:ext cx="3429000" cy="911225"/>
          </a:xfrm>
          <a:prstGeom prst="parallelogram">
            <a:avLst>
              <a:gd name="adj" fmla="val 154965"/>
            </a:avLst>
          </a:prstGeom>
          <a:solidFill>
            <a:srgbClr val="008000">
              <a:alpha val="10196"/>
            </a:srgbClr>
          </a:solidFill>
          <a:ln w="9525">
            <a:solidFill>
              <a:srgbClr val="008000">
                <a:alpha val="50195"/>
              </a:srgb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48" name="AutoShape 13"/>
          <p:cNvSpPr>
            <a:spLocks noChangeAspect="1" noChangeArrowheads="1"/>
          </p:cNvSpPr>
          <p:nvPr/>
        </p:nvSpPr>
        <p:spPr bwMode="auto">
          <a:xfrm rot="660000">
            <a:off x="4411664" y="2671763"/>
            <a:ext cx="3425825" cy="914400"/>
          </a:xfrm>
          <a:prstGeom prst="parallelogram">
            <a:avLst>
              <a:gd name="adj" fmla="val 154995"/>
            </a:avLst>
          </a:prstGeom>
          <a:solidFill>
            <a:srgbClr val="008000">
              <a:alpha val="20000"/>
            </a:srgbClr>
          </a:solidFill>
          <a:ln w="12700">
            <a:solidFill>
              <a:srgbClr val="008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78851" name="Text Box 3"/>
          <p:cNvSpPr txBox="1">
            <a:spLocks noChangeArrowheads="1"/>
          </p:cNvSpPr>
          <p:nvPr/>
        </p:nvSpPr>
        <p:spPr bwMode="auto">
          <a:xfrm rot="20282505">
            <a:off x="6362701" y="2287589"/>
            <a:ext cx="1489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86B02"/>
                </a:solidFill>
              </a:rPr>
              <a:t>LAT range</a:t>
            </a:r>
          </a:p>
        </p:txBody>
      </p:sp>
      <p:grpSp>
        <p:nvGrpSpPr>
          <p:cNvPr id="5" name="Group 4"/>
          <p:cNvGrpSpPr>
            <a:grpSpLocks/>
          </p:cNvGrpSpPr>
          <p:nvPr/>
        </p:nvGrpSpPr>
        <p:grpSpPr bwMode="auto">
          <a:xfrm>
            <a:off x="7767638" y="2963863"/>
            <a:ext cx="3694112" cy="2836862"/>
            <a:chOff x="6611967" y="2963550"/>
            <a:chExt cx="3693672" cy="1456608"/>
          </a:xfrm>
        </p:grpSpPr>
        <p:sp>
          <p:nvSpPr>
            <p:cNvPr id="129072" name="Text Box 16"/>
            <p:cNvSpPr txBox="1">
              <a:spLocks noChangeArrowheads="1"/>
            </p:cNvSpPr>
            <p:nvPr/>
          </p:nvSpPr>
          <p:spPr bwMode="auto">
            <a:xfrm rot="2363506">
              <a:off x="6653460" y="3445985"/>
              <a:ext cx="2271903" cy="205456"/>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008000"/>
                  </a:solidFill>
                </a:rPr>
                <a:t>   baseline 3          </a:t>
              </a:r>
            </a:p>
          </p:txBody>
        </p:sp>
        <p:sp>
          <p:nvSpPr>
            <p:cNvPr id="129073" name="AutoShape 29"/>
            <p:cNvSpPr>
              <a:spLocks noChangeArrowheads="1"/>
            </p:cNvSpPr>
            <p:nvPr/>
          </p:nvSpPr>
          <p:spPr bwMode="auto">
            <a:xfrm>
              <a:off x="6611967" y="2963550"/>
              <a:ext cx="228551" cy="46964"/>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8000"/>
                </a:solidFill>
              </a:endParaRPr>
            </a:p>
          </p:txBody>
        </p:sp>
        <p:sp>
          <p:nvSpPr>
            <p:cNvPr id="129074" name="Line 15"/>
            <p:cNvSpPr>
              <a:spLocks noChangeShapeType="1"/>
            </p:cNvSpPr>
            <p:nvPr/>
          </p:nvSpPr>
          <p:spPr bwMode="auto">
            <a:xfrm flipH="1" flipV="1">
              <a:off x="6710806" y="2976116"/>
              <a:ext cx="3594833" cy="1444042"/>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grpSp>
      <p:cxnSp>
        <p:nvCxnSpPr>
          <p:cNvPr id="78872" name="AutoShape 24"/>
          <p:cNvCxnSpPr>
            <a:cxnSpLocks noChangeShapeType="1"/>
          </p:cNvCxnSpPr>
          <p:nvPr/>
        </p:nvCxnSpPr>
        <p:spPr bwMode="auto">
          <a:xfrm flipV="1">
            <a:off x="6307139" y="2219325"/>
            <a:ext cx="1577975" cy="623888"/>
          </a:xfrm>
          <a:prstGeom prst="straightConnector1">
            <a:avLst/>
          </a:prstGeom>
          <a:noFill/>
          <a:ln w="38100">
            <a:solidFill>
              <a:srgbClr val="F86B02"/>
            </a:solidFill>
            <a:prstDash val="sysDot"/>
            <a:round/>
            <a:headEnd type="triangle" w="sm" len="med"/>
            <a:tailEnd type="triangle" w="sm" len="med"/>
          </a:ln>
          <a:extLst>
            <a:ext uri="{909E8E84-426E-40DD-AFC4-6F175D3DCCD1}">
              <a14:hiddenFill xmlns:a14="http://schemas.microsoft.com/office/drawing/2010/main">
                <a:noFill/>
              </a14:hiddenFill>
            </a:ext>
          </a:extLst>
        </p:spPr>
      </p:cxnSp>
      <p:sp>
        <p:nvSpPr>
          <p:cNvPr id="78879" name="Text Box 31"/>
          <p:cNvSpPr txBox="1">
            <a:spLocks noChangeArrowheads="1"/>
          </p:cNvSpPr>
          <p:nvPr/>
        </p:nvSpPr>
        <p:spPr bwMode="auto">
          <a:xfrm rot="671501">
            <a:off x="6372225" y="1843089"/>
            <a:ext cx="1671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86B02"/>
                </a:solidFill>
              </a:rPr>
              <a:t>LON range</a:t>
            </a:r>
            <a:endParaRPr lang="en-US" altLang="en-US" sz="1200" b="1">
              <a:solidFill>
                <a:srgbClr val="F86B02"/>
              </a:solidFill>
            </a:endParaRPr>
          </a:p>
        </p:txBody>
      </p:sp>
      <p:cxnSp>
        <p:nvCxnSpPr>
          <p:cNvPr id="78876" name="AutoShape 28"/>
          <p:cNvCxnSpPr>
            <a:cxnSpLocks noChangeShapeType="1"/>
          </p:cNvCxnSpPr>
          <p:nvPr/>
        </p:nvCxnSpPr>
        <p:spPr bwMode="auto">
          <a:xfrm flipH="1" flipV="1">
            <a:off x="5899150" y="1809751"/>
            <a:ext cx="1982788" cy="409575"/>
          </a:xfrm>
          <a:prstGeom prst="straightConnector1">
            <a:avLst/>
          </a:prstGeom>
          <a:noFill/>
          <a:ln w="38100">
            <a:solidFill>
              <a:srgbClr val="F86B02"/>
            </a:solidFill>
            <a:prstDash val="sysDot"/>
            <a:round/>
            <a:headEnd type="none" w="sm" len="med"/>
            <a:tailEnd type="triangle" w="sm" len="med"/>
          </a:ln>
          <a:extLst>
            <a:ext uri="{909E8E84-426E-40DD-AFC4-6F175D3DCCD1}">
              <a14:hiddenFill xmlns:a14="http://schemas.microsoft.com/office/drawing/2010/main">
                <a:noFill/>
              </a14:hiddenFill>
            </a:ext>
          </a:extLst>
        </p:spPr>
      </p:cxnSp>
      <p:cxnSp>
        <p:nvCxnSpPr>
          <p:cNvPr id="18" name="Straight Connector 17"/>
          <p:cNvCxnSpPr/>
          <p:nvPr/>
        </p:nvCxnSpPr>
        <p:spPr>
          <a:xfrm>
            <a:off x="6308725" y="1770064"/>
            <a:ext cx="0" cy="18557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bwMode="auto">
          <a:xfrm>
            <a:off x="1435100" y="2387601"/>
            <a:ext cx="2978150" cy="849313"/>
            <a:chOff x="966788" y="3003550"/>
            <a:chExt cx="3224009" cy="849313"/>
          </a:xfrm>
        </p:grpSpPr>
        <p:sp>
          <p:nvSpPr>
            <p:cNvPr id="129067" name="Text Box 9"/>
            <p:cNvSpPr txBox="1">
              <a:spLocks noChangeArrowheads="1"/>
            </p:cNvSpPr>
            <p:nvPr/>
          </p:nvSpPr>
          <p:spPr bwMode="auto">
            <a:xfrm rot="-784006">
              <a:off x="1489229" y="3335338"/>
              <a:ext cx="2345827" cy="40005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C00000"/>
                  </a:solidFill>
                </a:rPr>
                <a:t>CORS baseline 1</a:t>
              </a:r>
            </a:p>
          </p:txBody>
        </p:sp>
        <p:sp>
          <p:nvSpPr>
            <p:cNvPr id="129068" name="Line 8"/>
            <p:cNvSpPr>
              <a:spLocks noChangeAspect="1" noChangeShapeType="1"/>
            </p:cNvSpPr>
            <p:nvPr/>
          </p:nvSpPr>
          <p:spPr bwMode="auto">
            <a:xfrm flipV="1">
              <a:off x="1265817" y="3049588"/>
              <a:ext cx="2856238" cy="660400"/>
            </a:xfrm>
            <a:prstGeom prst="line">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29069" name="AutoShape 30"/>
            <p:cNvSpPr>
              <a:spLocks noChangeArrowheads="1"/>
            </p:cNvSpPr>
            <p:nvPr/>
          </p:nvSpPr>
          <p:spPr bwMode="auto">
            <a:xfrm>
              <a:off x="3943350" y="3003550"/>
              <a:ext cx="247447" cy="92075"/>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C00000"/>
                </a:solidFill>
              </a:endParaRPr>
            </a:p>
          </p:txBody>
        </p:sp>
        <p:sp>
          <p:nvSpPr>
            <p:cNvPr id="129070" name="TextBox 31"/>
            <p:cNvSpPr txBox="1">
              <a:spLocks noChangeArrowheads="1"/>
            </p:cNvSpPr>
            <p:nvPr/>
          </p:nvSpPr>
          <p:spPr bwMode="auto">
            <a:xfrm rot="-3950553">
              <a:off x="1542517" y="3395379"/>
              <a:ext cx="319318" cy="39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C00000"/>
                  </a:solidFill>
                </a:rPr>
                <a:t>=</a:t>
              </a:r>
            </a:p>
          </p:txBody>
        </p:sp>
        <p:sp>
          <p:nvSpPr>
            <p:cNvPr id="78854" name="AutoShape 6"/>
            <p:cNvSpPr>
              <a:spLocks noChangeArrowheads="1"/>
            </p:cNvSpPr>
            <p:nvPr/>
          </p:nvSpPr>
          <p:spPr bwMode="auto">
            <a:xfrm rot="19908062">
              <a:off x="966788" y="3578225"/>
              <a:ext cx="623836" cy="274638"/>
            </a:xfrm>
            <a:prstGeom prst="star5">
              <a:avLst/>
            </a:prstGeom>
            <a:solidFill>
              <a:schemeClr val="accent5"/>
            </a:solidFill>
            <a:ln w="9525">
              <a:solidFill>
                <a:srgbClr val="C00000"/>
              </a:solidFill>
              <a:miter lim="800000"/>
              <a:headEnd/>
              <a:tailEnd/>
            </a:ln>
            <a:effectLst/>
          </p:spPr>
          <p:txBody>
            <a:bodyPr wrap="none" anchor="ctr"/>
            <a:lstStyle/>
            <a:p>
              <a:pPr fontAlgn="base">
                <a:spcBef>
                  <a:spcPct val="0"/>
                </a:spcBef>
                <a:spcAft>
                  <a:spcPct val="0"/>
                </a:spcAft>
                <a:defRPr/>
              </a:pPr>
              <a:endParaRPr lang="en-US">
                <a:solidFill>
                  <a:srgbClr val="C00000"/>
                </a:solidFill>
                <a:latin typeface="Arial" charset="0"/>
              </a:endParaRPr>
            </a:p>
          </p:txBody>
        </p:sp>
      </p:grpSp>
      <p:sp>
        <p:nvSpPr>
          <p:cNvPr id="129040" name="AutoShape 39" descr="Image result for stack of dimes"/>
          <p:cNvSpPr>
            <a:spLocks noChangeAspect="1" noChangeArrowheads="1"/>
          </p:cNvSpPr>
          <p:nvPr/>
        </p:nvSpPr>
        <p:spPr bwMode="auto">
          <a:xfrm>
            <a:off x="12890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129041" name="AutoShape 41" descr="Image result for stack of dimes"/>
          <p:cNvSpPr>
            <a:spLocks noChangeAspect="1" noChangeArrowheads="1"/>
          </p:cNvSpPr>
          <p:nvPr/>
        </p:nvSpPr>
        <p:spPr bwMode="auto">
          <a:xfrm>
            <a:off x="144145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129042" name="AutoShape 43" descr="Image result for stack of dimes"/>
          <p:cNvSpPr>
            <a:spLocks noChangeAspect="1" noChangeArrowheads="1"/>
          </p:cNvSpPr>
          <p:nvPr/>
        </p:nvSpPr>
        <p:spPr bwMode="auto">
          <a:xfrm>
            <a:off x="159385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129043" name="TextBox 14"/>
          <p:cNvSpPr txBox="1">
            <a:spLocks noChangeArrowheads="1"/>
          </p:cNvSpPr>
          <p:nvPr/>
        </p:nvSpPr>
        <p:spPr bwMode="auto">
          <a:xfrm>
            <a:off x="9345614" y="6338889"/>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BFBFBF"/>
                </a:solidFill>
                <a:latin typeface="Bradley Hand ITC" panose="03070402050302030203" pitchFamily="66" charset="0"/>
              </a:rPr>
              <a:t>JGE, 2015</a:t>
            </a:r>
          </a:p>
        </p:txBody>
      </p:sp>
      <p:cxnSp>
        <p:nvCxnSpPr>
          <p:cNvPr id="52" name="Straight Connector 51"/>
          <p:cNvCxnSpPr/>
          <p:nvPr/>
        </p:nvCxnSpPr>
        <p:spPr>
          <a:xfrm>
            <a:off x="7893050" y="1154113"/>
            <a:ext cx="0" cy="1828800"/>
          </a:xfrm>
          <a:prstGeom prst="line">
            <a:avLst/>
          </a:prstGeom>
          <a:ln w="9525">
            <a:solidFill>
              <a:srgbClr val="008000"/>
            </a:solidFill>
          </a:ln>
        </p:spPr>
        <p:style>
          <a:lnRef idx="1">
            <a:schemeClr val="accent1"/>
          </a:lnRef>
          <a:fillRef idx="0">
            <a:schemeClr val="accent1"/>
          </a:fillRef>
          <a:effectRef idx="0">
            <a:schemeClr val="accent1"/>
          </a:effectRef>
          <a:fontRef idx="minor">
            <a:schemeClr val="tx1"/>
          </a:fontRef>
        </p:style>
      </p:cxnSp>
      <p:sp>
        <p:nvSpPr>
          <p:cNvPr id="70692" name="Text Box 9"/>
          <p:cNvSpPr txBox="1">
            <a:spLocks noChangeArrowheads="1"/>
          </p:cNvSpPr>
          <p:nvPr/>
        </p:nvSpPr>
        <p:spPr bwMode="auto">
          <a:xfrm>
            <a:off x="4508501" y="6407150"/>
            <a:ext cx="4125913" cy="400050"/>
          </a:xfrm>
          <a:prstGeom prst="rect">
            <a:avLst/>
          </a:prstGeom>
          <a:solidFill>
            <a:srgbClr val="FAFCA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7030A0"/>
                </a:solidFill>
              </a:rPr>
              <a:t>2 outermost baselines are ignored</a:t>
            </a:r>
          </a:p>
        </p:txBody>
      </p:sp>
      <p:grpSp>
        <p:nvGrpSpPr>
          <p:cNvPr id="2" name="Group 1"/>
          <p:cNvGrpSpPr>
            <a:grpSpLocks/>
          </p:cNvGrpSpPr>
          <p:nvPr/>
        </p:nvGrpSpPr>
        <p:grpSpPr bwMode="auto">
          <a:xfrm>
            <a:off x="8647113" y="5915025"/>
            <a:ext cx="2043112" cy="515938"/>
            <a:chOff x="7123514" y="5915605"/>
            <a:chExt cx="2042711" cy="515651"/>
          </a:xfrm>
        </p:grpSpPr>
        <p:sp>
          <p:nvSpPr>
            <p:cNvPr id="129064" name="AutoShape 30"/>
            <p:cNvSpPr>
              <a:spLocks noChangeArrowheads="1"/>
            </p:cNvSpPr>
            <p:nvPr/>
          </p:nvSpPr>
          <p:spPr bwMode="auto">
            <a:xfrm>
              <a:off x="7123514" y="6339170"/>
              <a:ext cx="228561" cy="92086"/>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40" name="Line 8"/>
            <p:cNvSpPr>
              <a:spLocks noChangeShapeType="1"/>
            </p:cNvSpPr>
            <p:nvPr/>
          </p:nvSpPr>
          <p:spPr bwMode="auto">
            <a:xfrm flipH="1">
              <a:off x="7237792" y="6163117"/>
              <a:ext cx="1906213" cy="207847"/>
            </a:xfrm>
            <a:prstGeom prst="line">
              <a:avLst/>
            </a:prstGeom>
            <a:noFill/>
            <a:ln w="19050">
              <a:solidFill>
                <a:schemeClr val="accent5">
                  <a:lumMod val="10000"/>
                </a:schemeClr>
              </a:solidFill>
              <a:prstDash val="sys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a:solidFill>
                  <a:srgbClr val="000000"/>
                </a:solidFill>
                <a:latin typeface="Arial" charset="0"/>
              </a:endParaRPr>
            </a:p>
          </p:txBody>
        </p:sp>
        <p:sp>
          <p:nvSpPr>
            <p:cNvPr id="129066" name="Text Box 16"/>
            <p:cNvSpPr txBox="1">
              <a:spLocks noChangeArrowheads="1"/>
            </p:cNvSpPr>
            <p:nvPr/>
          </p:nvSpPr>
          <p:spPr bwMode="auto">
            <a:xfrm rot="-300000">
              <a:off x="8164466" y="5915605"/>
              <a:ext cx="100175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400">
                  <a:solidFill>
                    <a:srgbClr val="7030A0"/>
                  </a:solidFill>
                </a:rPr>
                <a:t>baseline 4</a:t>
              </a:r>
            </a:p>
          </p:txBody>
        </p:sp>
      </p:grpSp>
      <p:grpSp>
        <p:nvGrpSpPr>
          <p:cNvPr id="3" name="Group 2"/>
          <p:cNvGrpSpPr>
            <a:grpSpLocks/>
          </p:cNvGrpSpPr>
          <p:nvPr/>
        </p:nvGrpSpPr>
        <p:grpSpPr bwMode="auto">
          <a:xfrm>
            <a:off x="3432176" y="4965700"/>
            <a:ext cx="3743325" cy="1968500"/>
            <a:chOff x="1908175" y="4965700"/>
            <a:chExt cx="3743078" cy="1968500"/>
          </a:xfrm>
        </p:grpSpPr>
        <p:sp>
          <p:nvSpPr>
            <p:cNvPr id="38" name="Line 8"/>
            <p:cNvSpPr>
              <a:spLocks noChangeShapeType="1"/>
            </p:cNvSpPr>
            <p:nvPr/>
          </p:nvSpPr>
          <p:spPr bwMode="auto">
            <a:xfrm flipV="1">
              <a:off x="2057390" y="5011738"/>
              <a:ext cx="3514493" cy="1922462"/>
            </a:xfrm>
            <a:prstGeom prst="line">
              <a:avLst/>
            </a:prstGeom>
            <a:noFill/>
            <a:ln w="19050">
              <a:solidFill>
                <a:schemeClr val="accent5">
                  <a:lumMod val="10000"/>
                </a:schemeClr>
              </a:solidFill>
              <a:prstDash val="sys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a:solidFill>
                  <a:srgbClr val="000000"/>
                </a:solidFill>
                <a:latin typeface="Arial" charset="0"/>
              </a:endParaRPr>
            </a:p>
          </p:txBody>
        </p:sp>
        <p:sp>
          <p:nvSpPr>
            <p:cNvPr id="129062" name="AutoShape 30"/>
            <p:cNvSpPr>
              <a:spLocks noChangeArrowheads="1"/>
            </p:cNvSpPr>
            <p:nvPr/>
          </p:nvSpPr>
          <p:spPr bwMode="auto">
            <a:xfrm>
              <a:off x="5422691" y="4965700"/>
              <a:ext cx="228562" cy="92086"/>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129063" name="Text Box 14"/>
            <p:cNvSpPr txBox="1">
              <a:spLocks noChangeArrowheads="1"/>
            </p:cNvSpPr>
            <p:nvPr/>
          </p:nvSpPr>
          <p:spPr bwMode="auto">
            <a:xfrm rot="-1716466">
              <a:off x="1908175" y="6340390"/>
              <a:ext cx="111923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600">
                  <a:solidFill>
                    <a:srgbClr val="0E1E20"/>
                  </a:solidFill>
                </a:rPr>
                <a:t>baseline 2</a:t>
              </a:r>
            </a:p>
          </p:txBody>
        </p:sp>
      </p:grpSp>
      <p:grpSp>
        <p:nvGrpSpPr>
          <p:cNvPr id="7" name="Group 6"/>
          <p:cNvGrpSpPr>
            <a:grpSpLocks/>
          </p:cNvGrpSpPr>
          <p:nvPr/>
        </p:nvGrpSpPr>
        <p:grpSpPr bwMode="auto">
          <a:xfrm>
            <a:off x="6686550" y="-106363"/>
            <a:ext cx="3302000" cy="1477963"/>
            <a:chOff x="5162173" y="-106156"/>
            <a:chExt cx="3302022" cy="1478382"/>
          </a:xfrm>
        </p:grpSpPr>
        <p:grpSp>
          <p:nvGrpSpPr>
            <p:cNvPr id="4" name="Group 3"/>
            <p:cNvGrpSpPr>
              <a:grpSpLocks/>
            </p:cNvGrpSpPr>
            <p:nvPr/>
          </p:nvGrpSpPr>
          <p:grpSpPr bwMode="auto">
            <a:xfrm rot="196964">
              <a:off x="5162173" y="-106156"/>
              <a:ext cx="3302022" cy="1478382"/>
              <a:chOff x="5815527" y="-155482"/>
              <a:chExt cx="1561178" cy="1478699"/>
            </a:xfrm>
            <a:noFill/>
          </p:grpSpPr>
          <p:sp>
            <p:nvSpPr>
              <p:cNvPr id="70685" name="AutoShape 20"/>
              <p:cNvSpPr>
                <a:spLocks noChangeArrowheads="1"/>
              </p:cNvSpPr>
              <p:nvPr/>
            </p:nvSpPr>
            <p:spPr bwMode="auto">
              <a:xfrm>
                <a:off x="5815527" y="1231900"/>
                <a:ext cx="108064" cy="91317"/>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defRPr/>
                </a:pPr>
                <a:endParaRPr lang="en-US" altLang="en-US" sz="1800">
                  <a:solidFill>
                    <a:srgbClr val="A27B00"/>
                  </a:solidFill>
                </a:endParaRPr>
              </a:p>
            </p:txBody>
          </p:sp>
          <p:sp>
            <p:nvSpPr>
              <p:cNvPr id="78859" name="Text Box 11"/>
              <p:cNvSpPr txBox="1">
                <a:spLocks noChangeArrowheads="1"/>
              </p:cNvSpPr>
              <p:nvPr/>
            </p:nvSpPr>
            <p:spPr bwMode="auto">
              <a:xfrm rot="19953604">
                <a:off x="6425974" y="78301"/>
                <a:ext cx="950731" cy="400371"/>
              </a:xfrm>
              <a:prstGeom prst="rect">
                <a:avLst/>
              </a:prstGeom>
              <a:grp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2000" dirty="0">
                    <a:solidFill>
                      <a:srgbClr val="A27B00"/>
                    </a:solidFill>
                  </a:rPr>
                  <a:t>baseline 5</a:t>
                </a:r>
              </a:p>
            </p:txBody>
          </p:sp>
          <p:sp>
            <p:nvSpPr>
              <p:cNvPr id="78858" name="Line 10"/>
              <p:cNvSpPr>
                <a:spLocks noChangeShapeType="1"/>
              </p:cNvSpPr>
              <p:nvPr/>
            </p:nvSpPr>
            <p:spPr bwMode="auto">
              <a:xfrm flipH="1">
                <a:off x="5889141" y="-155482"/>
                <a:ext cx="1244934" cy="1415564"/>
              </a:xfrm>
              <a:prstGeom prst="line">
                <a:avLst/>
              </a:prstGeom>
              <a:grpFill/>
              <a:ln w="19050">
                <a:solidFill>
                  <a:srgbClr val="A27B00"/>
                </a:solidFill>
                <a:round/>
                <a:headEnd/>
                <a:tailEnd type="triangle" w="med" len="med"/>
              </a:ln>
              <a:extLst/>
            </p:spPr>
            <p:txBody>
              <a:bodyPr/>
              <a:lstStyle/>
              <a:p>
                <a:pPr fontAlgn="base">
                  <a:spcBef>
                    <a:spcPct val="0"/>
                  </a:spcBef>
                  <a:spcAft>
                    <a:spcPct val="0"/>
                  </a:spcAft>
                  <a:defRPr/>
                </a:pPr>
                <a:endParaRPr lang="en-US">
                  <a:solidFill>
                    <a:srgbClr val="A27B00"/>
                  </a:solidFill>
                  <a:latin typeface="Arial" charset="0"/>
                </a:endParaRPr>
              </a:p>
            </p:txBody>
          </p:sp>
        </p:grpSp>
        <p:sp>
          <p:nvSpPr>
            <p:cNvPr id="129060" name="AutoShape 30"/>
            <p:cNvSpPr>
              <a:spLocks noChangeArrowheads="1"/>
            </p:cNvSpPr>
            <p:nvPr/>
          </p:nvSpPr>
          <p:spPr bwMode="auto">
            <a:xfrm>
              <a:off x="5167332" y="1176326"/>
              <a:ext cx="228561" cy="92086"/>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grpSp>
      <p:sp>
        <p:nvSpPr>
          <p:cNvPr id="78866" name="AutoShape 18"/>
          <p:cNvSpPr>
            <a:spLocks/>
          </p:cNvSpPr>
          <p:nvPr/>
        </p:nvSpPr>
        <p:spPr bwMode="auto">
          <a:xfrm>
            <a:off x="1676401" y="879475"/>
            <a:ext cx="2373313" cy="1271588"/>
          </a:xfrm>
          <a:prstGeom prst="borderCallout2">
            <a:avLst>
              <a:gd name="adj1" fmla="val 74255"/>
              <a:gd name="adj2" fmla="val 99708"/>
              <a:gd name="adj3" fmla="val 84069"/>
              <a:gd name="adj4" fmla="val 130139"/>
              <a:gd name="adj5" fmla="val 112995"/>
              <a:gd name="adj6" fmla="val 186616"/>
            </a:avLst>
          </a:prstGeom>
          <a:solidFill>
            <a:srgbClr val="FFFF99"/>
          </a:solidFill>
          <a:ln w="25400">
            <a:solidFill>
              <a:srgbClr val="7030A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b="1">
                <a:solidFill>
                  <a:srgbClr val="7030A0"/>
                </a:solidFill>
              </a:rPr>
              <a:t>position</a:t>
            </a:r>
            <a:r>
              <a:rPr lang="en-US" altLang="en-US" sz="2000">
                <a:solidFill>
                  <a:srgbClr val="7030A0"/>
                </a:solidFill>
              </a:rPr>
              <a:t>:</a:t>
            </a:r>
            <a:br>
              <a:rPr lang="en-US" altLang="en-US" sz="2000">
                <a:solidFill>
                  <a:srgbClr val="7030A0"/>
                </a:solidFill>
              </a:rPr>
            </a:br>
            <a:r>
              <a:rPr lang="en-US" altLang="en-US" sz="2000">
                <a:solidFill>
                  <a:srgbClr val="7030A0"/>
                </a:solidFill>
              </a:rPr>
              <a:t>averaged from the 3 most coherent baselines</a:t>
            </a:r>
          </a:p>
        </p:txBody>
      </p:sp>
      <p:sp>
        <p:nvSpPr>
          <p:cNvPr id="36" name="AutoShape 13"/>
          <p:cNvSpPr>
            <a:spLocks noChangeAspect="1" noChangeArrowheads="1"/>
          </p:cNvSpPr>
          <p:nvPr/>
        </p:nvSpPr>
        <p:spPr bwMode="auto">
          <a:xfrm rot="660000">
            <a:off x="4398963" y="804863"/>
            <a:ext cx="3429000" cy="906462"/>
          </a:xfrm>
          <a:prstGeom prst="parallelogram">
            <a:avLst>
              <a:gd name="adj" fmla="val 156988"/>
            </a:avLst>
          </a:prstGeom>
          <a:solidFill>
            <a:srgbClr val="A27B00">
              <a:alpha val="25098"/>
            </a:srgbClr>
          </a:solidFill>
          <a:ln w="12700">
            <a:solidFill>
              <a:srgbClr val="A27B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60" name="AutoShape 13"/>
          <p:cNvSpPr>
            <a:spLocks noChangeAspect="1" noChangeArrowheads="1"/>
          </p:cNvSpPr>
          <p:nvPr/>
        </p:nvSpPr>
        <p:spPr bwMode="auto">
          <a:xfrm rot="660000">
            <a:off x="4403725" y="290513"/>
            <a:ext cx="3441700" cy="914400"/>
          </a:xfrm>
          <a:prstGeom prst="parallelogram">
            <a:avLst>
              <a:gd name="adj" fmla="val 154999"/>
            </a:avLst>
          </a:prstGeom>
          <a:solidFill>
            <a:srgbClr val="A27B00">
              <a:alpha val="10196"/>
            </a:srgbClr>
          </a:solidFill>
          <a:ln w="9525">
            <a:solidFill>
              <a:srgbClr val="A27B00">
                <a:alpha val="50195"/>
              </a:srgb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i="1">
              <a:solidFill>
                <a:srgbClr val="000000"/>
              </a:solidFill>
            </a:endParaRPr>
          </a:p>
        </p:txBody>
      </p:sp>
      <p:sp>
        <p:nvSpPr>
          <p:cNvPr id="64" name="Text Box 32"/>
          <p:cNvSpPr txBox="1">
            <a:spLocks noChangeArrowheads="1"/>
          </p:cNvSpPr>
          <p:nvPr/>
        </p:nvSpPr>
        <p:spPr bwMode="auto">
          <a:xfrm rot="16200000">
            <a:off x="4763295" y="2501107"/>
            <a:ext cx="1584325" cy="277813"/>
          </a:xfrm>
          <a:prstGeom prst="rect">
            <a:avLst/>
          </a:prstGeom>
          <a:solidFill>
            <a:schemeClr val="bg1">
              <a:alpha val="6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86B02"/>
                </a:solidFill>
              </a:rPr>
              <a:t>ORTHO HGT range</a:t>
            </a:r>
            <a:endParaRPr lang="en-US" altLang="en-US" sz="1200" b="1">
              <a:solidFill>
                <a:srgbClr val="F86B02"/>
              </a:solidFill>
            </a:endParaRPr>
          </a:p>
        </p:txBody>
      </p:sp>
      <p:cxnSp>
        <p:nvCxnSpPr>
          <p:cNvPr id="63" name="AutoShape 27"/>
          <p:cNvCxnSpPr>
            <a:cxnSpLocks noChangeShapeType="1"/>
          </p:cNvCxnSpPr>
          <p:nvPr/>
        </p:nvCxnSpPr>
        <p:spPr bwMode="auto">
          <a:xfrm flipV="1">
            <a:off x="5448300" y="1066800"/>
            <a:ext cx="0" cy="2846388"/>
          </a:xfrm>
          <a:prstGeom prst="straightConnector1">
            <a:avLst/>
          </a:prstGeom>
          <a:noFill/>
          <a:ln w="38100">
            <a:solidFill>
              <a:srgbClr val="F86B02"/>
            </a:solidFill>
            <a:prstDash val="sysDot"/>
            <a:round/>
            <a:headEnd type="triangle" w="sm" len="med"/>
            <a:tailEnd type="triangle" w="sm" len="med"/>
          </a:ln>
          <a:extLst>
            <a:ext uri="{909E8E84-426E-40DD-AFC4-6F175D3DCCD1}">
              <a14:hiddenFill xmlns:a14="http://schemas.microsoft.com/office/drawing/2010/main">
                <a:noFill/>
              </a14:hiddenFill>
            </a:ext>
          </a:extLst>
        </p:spPr>
      </p:cxnSp>
      <p:sp>
        <p:nvSpPr>
          <p:cNvPr id="17" name="Rounded Rectangle 16"/>
          <p:cNvSpPr/>
          <p:nvPr/>
        </p:nvSpPr>
        <p:spPr>
          <a:xfrm>
            <a:off x="8010526" y="889001"/>
            <a:ext cx="2379663" cy="1184275"/>
          </a:xfrm>
          <a:prstGeom prst="roundRect">
            <a:avLst/>
          </a:prstGeom>
          <a:solidFill>
            <a:srgbClr val="A27B00">
              <a:alpha val="20000"/>
            </a:srgbClr>
          </a:solidFill>
          <a:ln cmpd="sng">
            <a:solidFill>
              <a:srgbClr val="F86B0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en-US" b="1" dirty="0">
                <a:solidFill>
                  <a:srgbClr val="F86B02"/>
                </a:solidFill>
                <a:latin typeface="Arial"/>
              </a:rPr>
              <a:t>ranges:</a:t>
            </a:r>
            <a:r>
              <a:rPr lang="en-US" altLang="en-US" dirty="0">
                <a:solidFill>
                  <a:srgbClr val="F86B02"/>
                </a:solidFill>
                <a:latin typeface="Arial"/>
              </a:rPr>
              <a:t/>
            </a:r>
            <a:br>
              <a:rPr lang="en-US" altLang="en-US" dirty="0">
                <a:solidFill>
                  <a:srgbClr val="F86B02"/>
                </a:solidFill>
                <a:latin typeface="Arial"/>
              </a:rPr>
            </a:br>
            <a:r>
              <a:rPr lang="en-US" altLang="en-US" dirty="0">
                <a:solidFill>
                  <a:srgbClr val="F86B02"/>
                </a:solidFill>
                <a:latin typeface="Arial"/>
              </a:rPr>
              <a:t>a bounding box enclosing 3 most coherent baselines</a:t>
            </a:r>
            <a:endParaRPr lang="en-US" altLang="en-US" sz="1200" dirty="0">
              <a:solidFill>
                <a:srgbClr val="F86B02"/>
              </a:solidFill>
              <a:latin typeface="Arial"/>
            </a:endParaRPr>
          </a:p>
        </p:txBody>
      </p:sp>
      <p:sp>
        <p:nvSpPr>
          <p:cNvPr id="19" name="Rectangle 18"/>
          <p:cNvSpPr/>
          <p:nvPr/>
        </p:nvSpPr>
        <p:spPr>
          <a:xfrm>
            <a:off x="8158163" y="2090739"/>
            <a:ext cx="1973262"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65" name="Rounded Rectangle 64"/>
          <p:cNvSpPr/>
          <p:nvPr/>
        </p:nvSpPr>
        <p:spPr>
          <a:xfrm>
            <a:off x="8129588" y="2081214"/>
            <a:ext cx="2139950" cy="376237"/>
          </a:xfrm>
          <a:prstGeom prst="roundRect">
            <a:avLst/>
          </a:prstGeom>
          <a:solidFill>
            <a:srgbClr val="A27B00">
              <a:alpha val="20000"/>
            </a:srgbClr>
          </a:solidFill>
          <a:ln cmpd="sng">
            <a:solidFill>
              <a:srgbClr val="F86B0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en-US" sz="1200" dirty="0">
                <a:solidFill>
                  <a:srgbClr val="F86B02"/>
                </a:solidFill>
                <a:latin typeface="Arial"/>
              </a:rPr>
              <a:t>for ORTHO HGT, geoid model uncertainty is added</a:t>
            </a:r>
          </a:p>
        </p:txBody>
      </p:sp>
      <p:sp>
        <p:nvSpPr>
          <p:cNvPr id="78880" name="Text Box 32"/>
          <p:cNvSpPr txBox="1">
            <a:spLocks noChangeArrowheads="1"/>
          </p:cNvSpPr>
          <p:nvPr/>
        </p:nvSpPr>
        <p:spPr bwMode="auto">
          <a:xfrm rot="16200000">
            <a:off x="4475957" y="2586832"/>
            <a:ext cx="1263650" cy="277813"/>
          </a:xfrm>
          <a:prstGeom prst="rect">
            <a:avLst/>
          </a:prstGeom>
          <a:solidFill>
            <a:schemeClr val="bg1">
              <a:alpha val="6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200">
                <a:solidFill>
                  <a:srgbClr val="F86B02"/>
                </a:solidFill>
              </a:rPr>
              <a:t>EL HGT range</a:t>
            </a:r>
            <a:endParaRPr lang="en-US" altLang="en-US" sz="1200" b="1">
              <a:solidFill>
                <a:srgbClr val="F86B02"/>
              </a:solidFill>
            </a:endParaRPr>
          </a:p>
        </p:txBody>
      </p:sp>
      <p:cxnSp>
        <p:nvCxnSpPr>
          <p:cNvPr id="78875" name="AutoShape 27"/>
          <p:cNvCxnSpPr>
            <a:cxnSpLocks noChangeShapeType="1"/>
          </p:cNvCxnSpPr>
          <p:nvPr/>
        </p:nvCxnSpPr>
        <p:spPr bwMode="auto">
          <a:xfrm flipH="1" flipV="1">
            <a:off x="5229226" y="1565276"/>
            <a:ext cx="9525" cy="1865313"/>
          </a:xfrm>
          <a:prstGeom prst="straightConnector1">
            <a:avLst/>
          </a:prstGeom>
          <a:noFill/>
          <a:ln w="38100">
            <a:solidFill>
              <a:srgbClr val="F86B02"/>
            </a:solidFill>
            <a:prstDash val="sysDot"/>
            <a:round/>
            <a:headEnd type="triangle" w="sm" len="med"/>
            <a:tailEnd type="triangle" w="sm"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18088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ppt_w</p:attrName>
                                        </p:attrNameLst>
                                      </p:cBhvr>
                                      <p:tavLst>
                                        <p:tav tm="0">
                                          <p:val>
                                            <p:fltVal val="0"/>
                                          </p:val>
                                        </p:tav>
                                        <p:tav tm="100000">
                                          <p:val>
                                            <p:strVal val="#ppt_w"/>
                                          </p:val>
                                        </p:tav>
                                      </p:tavLst>
                                    </p:anim>
                                    <p:anim calcmode="lin" valueType="num">
                                      <p:cBhvr>
                                        <p:cTn id="8" dur="500" fill="hold"/>
                                        <p:tgtEl>
                                          <p:spTgt spid="70658"/>
                                        </p:tgtEl>
                                        <p:attrNameLst>
                                          <p:attrName>ppt_h</p:attrName>
                                        </p:attrNameLst>
                                      </p:cBhvr>
                                      <p:tavLst>
                                        <p:tav tm="0">
                                          <p:val>
                                            <p:fltVal val="0"/>
                                          </p:val>
                                        </p:tav>
                                        <p:tav tm="100000">
                                          <p:val>
                                            <p:strVal val="#ppt_h"/>
                                          </p:val>
                                        </p:tav>
                                      </p:tavLst>
                                    </p:anim>
                                    <p:animEffect transition="in" filter="fade">
                                      <p:cBhvr>
                                        <p:cTn id="9" dur="500"/>
                                        <p:tgtEl>
                                          <p:spTgt spid="70658"/>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nodeType="afterGroup">
                            <p:stCondLst>
                              <p:cond delay="5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nodeType="afterGroup">
                            <p:stCondLst>
                              <p:cond delay="1000"/>
                            </p:stCondLst>
                            <p:childTnLst>
                              <p:par>
                                <p:cTn id="24" presetID="22" presetClass="entr" presetSubtype="2"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childTnLst>
                          </p:cTn>
                        </p:par>
                        <p:par>
                          <p:cTn id="27" fill="hold" nodeType="afterGroup">
                            <p:stCondLst>
                              <p:cond delay="1500"/>
                            </p:stCondLst>
                            <p:childTnLst>
                              <p:par>
                                <p:cTn id="28" presetID="22" presetClass="entr" presetSubtype="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nodeType="afterGroup">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78865"/>
                                        </p:tgtEl>
                                        <p:attrNameLst>
                                          <p:attrName>style.visibility</p:attrName>
                                        </p:attrNameLst>
                                      </p:cBhvr>
                                      <p:to>
                                        <p:strVal val="visible"/>
                                      </p:to>
                                    </p:set>
                                    <p:animEffect transition="in" filter="wipe(right)">
                                      <p:cBhvr>
                                        <p:cTn id="34" dur="500"/>
                                        <p:tgtEl>
                                          <p:spTgt spid="78865"/>
                                        </p:tgtEl>
                                      </p:cBhvr>
                                    </p:animEffect>
                                  </p:childTnLst>
                                </p:cTn>
                              </p:par>
                            </p:childTnLst>
                          </p:cTn>
                        </p:par>
                        <p:par>
                          <p:cTn id="35" fill="hold" nodeType="afterGroup">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78866"/>
                                        </p:tgtEl>
                                        <p:attrNameLst>
                                          <p:attrName>style.visibility</p:attrName>
                                        </p:attrNameLst>
                                      </p:cBhvr>
                                      <p:to>
                                        <p:strVal val="visible"/>
                                      </p:to>
                                    </p:set>
                                    <p:animEffect transition="in" filter="wipe(right)">
                                      <p:cBhvr>
                                        <p:cTn id="38" dur="500"/>
                                        <p:tgtEl>
                                          <p:spTgt spid="78866"/>
                                        </p:tgtEl>
                                      </p:cBhvr>
                                    </p:animEffect>
                                  </p:childTnLst>
                                </p:cTn>
                              </p:par>
                            </p:childTnLst>
                          </p:cTn>
                        </p:par>
                        <p:par>
                          <p:cTn id="39" fill="hold" nodeType="afterGroup">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70692"/>
                                        </p:tgtEl>
                                        <p:attrNameLst>
                                          <p:attrName>style.visibility</p:attrName>
                                        </p:attrNameLst>
                                      </p:cBhvr>
                                      <p:to>
                                        <p:strVal val="visible"/>
                                      </p:to>
                                    </p:set>
                                    <p:animEffect transition="in" filter="wipe(left)">
                                      <p:cBhvr>
                                        <p:cTn id="42" dur="500"/>
                                        <p:tgtEl>
                                          <p:spTgt spid="706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26" presetClass="emph" presetSubtype="0" fill="hold" nodeType="after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nodeType="afterGroup">
                            <p:stCondLst>
                              <p:cond delay="1500"/>
                            </p:stCondLst>
                            <p:childTnLst>
                              <p:par>
                                <p:cTn id="55" presetID="47"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anim calcmode="lin" valueType="num">
                                      <p:cBhvr>
                                        <p:cTn id="58" dur="1000" fill="hold"/>
                                        <p:tgtEl>
                                          <p:spTgt spid="48"/>
                                        </p:tgtEl>
                                        <p:attrNameLst>
                                          <p:attrName>ppt_x</p:attrName>
                                        </p:attrNameLst>
                                      </p:cBhvr>
                                      <p:tavLst>
                                        <p:tav tm="0">
                                          <p:val>
                                            <p:strVal val="#ppt_x"/>
                                          </p:val>
                                        </p:tav>
                                        <p:tav tm="100000">
                                          <p:val>
                                            <p:strVal val="#ppt_x"/>
                                          </p:val>
                                        </p:tav>
                                      </p:tavLst>
                                    </p:anim>
                                    <p:anim calcmode="lin" valueType="num">
                                      <p:cBhvr>
                                        <p:cTn id="59" dur="1000" fill="hold"/>
                                        <p:tgtEl>
                                          <p:spTgt spid="48"/>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par>
                          <p:cTn id="64" fill="hold" nodeType="afterGroup">
                            <p:stCondLst>
                              <p:cond delay="3000"/>
                            </p:stCondLst>
                            <p:childTnLst>
                              <p:par>
                                <p:cTn id="65" presetID="53" presetClass="entr" presetSubtype="528" fill="hold" grpId="0" nodeType="afterEffect">
                                  <p:stCondLst>
                                    <p:cond delay="0"/>
                                  </p:stCondLst>
                                  <p:childTnLst>
                                    <p:set>
                                      <p:cBhvr>
                                        <p:cTn id="66" dur="1" fill="hold">
                                          <p:stCondLst>
                                            <p:cond delay="0"/>
                                          </p:stCondLst>
                                        </p:cTn>
                                        <p:tgtEl>
                                          <p:spTgt spid="78852"/>
                                        </p:tgtEl>
                                        <p:attrNameLst>
                                          <p:attrName>style.visibility</p:attrName>
                                        </p:attrNameLst>
                                      </p:cBhvr>
                                      <p:to>
                                        <p:strVal val="visible"/>
                                      </p:to>
                                    </p:set>
                                    <p:anim calcmode="lin" valueType="num">
                                      <p:cBhvr>
                                        <p:cTn id="67" dur="500" fill="hold"/>
                                        <p:tgtEl>
                                          <p:spTgt spid="78852"/>
                                        </p:tgtEl>
                                        <p:attrNameLst>
                                          <p:attrName>ppt_w</p:attrName>
                                        </p:attrNameLst>
                                      </p:cBhvr>
                                      <p:tavLst>
                                        <p:tav tm="0">
                                          <p:val>
                                            <p:fltVal val="0"/>
                                          </p:val>
                                        </p:tav>
                                        <p:tav tm="100000">
                                          <p:val>
                                            <p:strVal val="#ppt_w"/>
                                          </p:val>
                                        </p:tav>
                                      </p:tavLst>
                                    </p:anim>
                                    <p:anim calcmode="lin" valueType="num">
                                      <p:cBhvr>
                                        <p:cTn id="68" dur="500" fill="hold"/>
                                        <p:tgtEl>
                                          <p:spTgt spid="78852"/>
                                        </p:tgtEl>
                                        <p:attrNameLst>
                                          <p:attrName>ppt_h</p:attrName>
                                        </p:attrNameLst>
                                      </p:cBhvr>
                                      <p:tavLst>
                                        <p:tav tm="0">
                                          <p:val>
                                            <p:fltVal val="0"/>
                                          </p:val>
                                        </p:tav>
                                        <p:tav tm="100000">
                                          <p:val>
                                            <p:strVal val="#ppt_h"/>
                                          </p:val>
                                        </p:tav>
                                      </p:tavLst>
                                    </p:anim>
                                    <p:animEffect transition="in" filter="fade">
                                      <p:cBhvr>
                                        <p:cTn id="69" dur="500"/>
                                        <p:tgtEl>
                                          <p:spTgt spid="78852"/>
                                        </p:tgtEl>
                                      </p:cBhvr>
                                    </p:animEffect>
                                    <p:anim calcmode="lin" valueType="num">
                                      <p:cBhvr>
                                        <p:cTn id="70" dur="500" fill="hold"/>
                                        <p:tgtEl>
                                          <p:spTgt spid="78852"/>
                                        </p:tgtEl>
                                        <p:attrNameLst>
                                          <p:attrName>ppt_x</p:attrName>
                                        </p:attrNameLst>
                                      </p:cBhvr>
                                      <p:tavLst>
                                        <p:tav tm="0">
                                          <p:val>
                                            <p:fltVal val="0.5"/>
                                          </p:val>
                                        </p:tav>
                                        <p:tav tm="100000">
                                          <p:val>
                                            <p:strVal val="#ppt_x"/>
                                          </p:val>
                                        </p:tav>
                                      </p:tavLst>
                                    </p:anim>
                                    <p:anim calcmode="lin" valueType="num">
                                      <p:cBhvr>
                                        <p:cTn id="71" dur="500" fill="hold"/>
                                        <p:tgtEl>
                                          <p:spTgt spid="78852"/>
                                        </p:tgtEl>
                                        <p:attrNameLst>
                                          <p:attrName>ppt_y</p:attrName>
                                        </p:attrNameLst>
                                      </p:cBhvr>
                                      <p:tavLst>
                                        <p:tav tm="0">
                                          <p:val>
                                            <p:fltVal val="0.5"/>
                                          </p:val>
                                        </p:tav>
                                        <p:tav tm="100000">
                                          <p:val>
                                            <p:strVal val="#ppt_y"/>
                                          </p:val>
                                        </p:tav>
                                      </p:tavLst>
                                    </p:anim>
                                  </p:childTnLst>
                                </p:cTn>
                              </p:par>
                            </p:childTnLst>
                          </p:cTn>
                        </p:par>
                        <p:par>
                          <p:cTn id="72" fill="hold" nodeType="afterGroup">
                            <p:stCondLst>
                              <p:cond delay="3500"/>
                            </p:stCondLst>
                            <p:childTnLst>
                              <p:par>
                                <p:cTn id="73" presetID="26" presetClass="emph" presetSubtype="0" fill="hold" nodeType="afterEffect">
                                  <p:stCondLst>
                                    <p:cond delay="0"/>
                                  </p:stCondLst>
                                  <p:childTnLst>
                                    <p:animEffect transition="out" filter="fade">
                                      <p:cBhvr>
                                        <p:cTn id="74" dur="500" tmFilter="0, 0; .2, .5; .8, .5; 1, 0"/>
                                        <p:tgtEl>
                                          <p:spTgt spid="6"/>
                                        </p:tgtEl>
                                      </p:cBhvr>
                                    </p:animEffect>
                                    <p:animScale>
                                      <p:cBhvr>
                                        <p:cTn id="75" dur="250" autoRev="1" fill="hold"/>
                                        <p:tgtEl>
                                          <p:spTgt spid="6"/>
                                        </p:tgtEl>
                                      </p:cBhvr>
                                      <p:by x="105000" y="105000"/>
                                    </p:animScale>
                                  </p:childTnLst>
                                </p:cTn>
                              </p:par>
                            </p:childTnLst>
                          </p:cTn>
                        </p:par>
                        <p:par>
                          <p:cTn id="76" fill="hold" nodeType="afterGroup">
                            <p:stCondLst>
                              <p:cond delay="4000"/>
                            </p:stCondLst>
                            <p:childTnLst>
                              <p:par>
                                <p:cTn id="77" presetID="4" presetClass="entr" presetSubtype="32" fill="hold" grpId="0" nodeType="afterEffect">
                                  <p:stCondLst>
                                    <p:cond delay="0"/>
                                  </p:stCondLst>
                                  <p:childTnLst>
                                    <p:set>
                                      <p:cBhvr>
                                        <p:cTn id="78" dur="1" fill="hold">
                                          <p:stCondLst>
                                            <p:cond delay="0"/>
                                          </p:stCondLst>
                                        </p:cTn>
                                        <p:tgtEl>
                                          <p:spTgt spid="78853"/>
                                        </p:tgtEl>
                                        <p:attrNameLst>
                                          <p:attrName>style.visibility</p:attrName>
                                        </p:attrNameLst>
                                      </p:cBhvr>
                                      <p:to>
                                        <p:strVal val="visible"/>
                                      </p:to>
                                    </p:set>
                                    <p:animEffect transition="in" filter="box(out)">
                                      <p:cBhvr>
                                        <p:cTn id="79" dur="1250"/>
                                        <p:tgtEl>
                                          <p:spTgt spid="78853"/>
                                        </p:tgtEl>
                                      </p:cBhvr>
                                    </p:animEffect>
                                  </p:childTnLst>
                                </p:cTn>
                              </p:par>
                              <p:par>
                                <p:cTn id="80" presetID="6" presetClass="entr" presetSubtype="32"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circle(out)">
                                      <p:cBhvr>
                                        <p:cTn id="82" dur="750"/>
                                        <p:tgtEl>
                                          <p:spTgt spid="18"/>
                                        </p:tgtEl>
                                      </p:cBhvr>
                                    </p:animEffect>
                                  </p:childTnLst>
                                </p:cTn>
                              </p:par>
                              <p:par>
                                <p:cTn id="83" presetID="22" presetClass="entr" presetSubtype="1"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up)">
                                      <p:cBhvr>
                                        <p:cTn id="85" dur="750"/>
                                        <p:tgtEl>
                                          <p:spTgt spid="5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1000"/>
                            </p:stCondLst>
                            <p:childTnLst>
                              <p:par>
                                <p:cTn id="94" presetID="22" presetClass="entr" presetSubtype="8" fill="hold" nodeType="afterEffect">
                                  <p:stCondLst>
                                    <p:cond delay="0"/>
                                  </p:stCondLst>
                                  <p:childTnLst>
                                    <p:set>
                                      <p:cBhvr>
                                        <p:cTn id="95" dur="1" fill="hold">
                                          <p:stCondLst>
                                            <p:cond delay="0"/>
                                          </p:stCondLst>
                                        </p:cTn>
                                        <p:tgtEl>
                                          <p:spTgt spid="78872"/>
                                        </p:tgtEl>
                                        <p:attrNameLst>
                                          <p:attrName>style.visibility</p:attrName>
                                        </p:attrNameLst>
                                      </p:cBhvr>
                                      <p:to>
                                        <p:strVal val="visible"/>
                                      </p:to>
                                    </p:set>
                                    <p:animEffect transition="in" filter="wipe(left)">
                                      <p:cBhvr>
                                        <p:cTn id="96" dur="500"/>
                                        <p:tgtEl>
                                          <p:spTgt spid="7887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78851"/>
                                        </p:tgtEl>
                                        <p:attrNameLst>
                                          <p:attrName>style.visibility</p:attrName>
                                        </p:attrNameLst>
                                      </p:cBhvr>
                                      <p:to>
                                        <p:strVal val="visible"/>
                                      </p:to>
                                    </p:set>
                                    <p:animEffect transition="in" filter="wipe(left)">
                                      <p:cBhvr>
                                        <p:cTn id="99" dur="500"/>
                                        <p:tgtEl>
                                          <p:spTgt spid="78851"/>
                                        </p:tgtEl>
                                      </p:cBhvr>
                                    </p:animEffect>
                                  </p:childTnLst>
                                </p:cTn>
                              </p:par>
                            </p:childTnLst>
                          </p:cTn>
                        </p:par>
                        <p:par>
                          <p:cTn id="100" fill="hold" nodeType="afterGroup">
                            <p:stCondLst>
                              <p:cond delay="1500"/>
                            </p:stCondLst>
                            <p:childTnLst>
                              <p:par>
                                <p:cTn id="101" presetID="22" presetClass="entr" presetSubtype="2" fill="hold" nodeType="afterEffect">
                                  <p:stCondLst>
                                    <p:cond delay="0"/>
                                  </p:stCondLst>
                                  <p:childTnLst>
                                    <p:set>
                                      <p:cBhvr>
                                        <p:cTn id="102" dur="1" fill="hold">
                                          <p:stCondLst>
                                            <p:cond delay="0"/>
                                          </p:stCondLst>
                                        </p:cTn>
                                        <p:tgtEl>
                                          <p:spTgt spid="78876"/>
                                        </p:tgtEl>
                                        <p:attrNameLst>
                                          <p:attrName>style.visibility</p:attrName>
                                        </p:attrNameLst>
                                      </p:cBhvr>
                                      <p:to>
                                        <p:strVal val="visible"/>
                                      </p:to>
                                    </p:set>
                                    <p:animEffect transition="in" filter="wipe(right)">
                                      <p:cBhvr>
                                        <p:cTn id="103" dur="500"/>
                                        <p:tgtEl>
                                          <p:spTgt spid="78876"/>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78879"/>
                                        </p:tgtEl>
                                        <p:attrNameLst>
                                          <p:attrName>style.visibility</p:attrName>
                                        </p:attrNameLst>
                                      </p:cBhvr>
                                      <p:to>
                                        <p:strVal val="visible"/>
                                      </p:to>
                                    </p:set>
                                    <p:animEffect transition="in" filter="wipe(right)">
                                      <p:cBhvr>
                                        <p:cTn id="106" dur="500"/>
                                        <p:tgtEl>
                                          <p:spTgt spid="78879"/>
                                        </p:tgtEl>
                                      </p:cBhvr>
                                    </p:animEffect>
                                  </p:childTnLst>
                                </p:cTn>
                              </p:par>
                            </p:childTnLst>
                          </p:cTn>
                        </p:par>
                        <p:par>
                          <p:cTn id="107" fill="hold" nodeType="afterGroup">
                            <p:stCondLst>
                              <p:cond delay="2000"/>
                            </p:stCondLst>
                            <p:childTnLst>
                              <p:par>
                                <p:cTn id="108" presetID="53" presetClass="entr" presetSubtype="16" fill="hold" nodeType="afterEffect">
                                  <p:stCondLst>
                                    <p:cond delay="0"/>
                                  </p:stCondLst>
                                  <p:childTnLst>
                                    <p:set>
                                      <p:cBhvr>
                                        <p:cTn id="109" dur="1" fill="hold">
                                          <p:stCondLst>
                                            <p:cond delay="0"/>
                                          </p:stCondLst>
                                        </p:cTn>
                                        <p:tgtEl>
                                          <p:spTgt spid="78875"/>
                                        </p:tgtEl>
                                        <p:attrNameLst>
                                          <p:attrName>style.visibility</p:attrName>
                                        </p:attrNameLst>
                                      </p:cBhvr>
                                      <p:to>
                                        <p:strVal val="visible"/>
                                      </p:to>
                                    </p:set>
                                    <p:anim calcmode="lin" valueType="num">
                                      <p:cBhvr>
                                        <p:cTn id="110" dur="500" fill="hold"/>
                                        <p:tgtEl>
                                          <p:spTgt spid="78875"/>
                                        </p:tgtEl>
                                        <p:attrNameLst>
                                          <p:attrName>ppt_w</p:attrName>
                                        </p:attrNameLst>
                                      </p:cBhvr>
                                      <p:tavLst>
                                        <p:tav tm="0">
                                          <p:val>
                                            <p:fltVal val="0"/>
                                          </p:val>
                                        </p:tav>
                                        <p:tav tm="100000">
                                          <p:val>
                                            <p:strVal val="#ppt_w"/>
                                          </p:val>
                                        </p:tav>
                                      </p:tavLst>
                                    </p:anim>
                                    <p:anim calcmode="lin" valueType="num">
                                      <p:cBhvr>
                                        <p:cTn id="111" dur="500" fill="hold"/>
                                        <p:tgtEl>
                                          <p:spTgt spid="78875"/>
                                        </p:tgtEl>
                                        <p:attrNameLst>
                                          <p:attrName>ppt_h</p:attrName>
                                        </p:attrNameLst>
                                      </p:cBhvr>
                                      <p:tavLst>
                                        <p:tav tm="0">
                                          <p:val>
                                            <p:fltVal val="0"/>
                                          </p:val>
                                        </p:tav>
                                        <p:tav tm="100000">
                                          <p:val>
                                            <p:strVal val="#ppt_h"/>
                                          </p:val>
                                        </p:tav>
                                      </p:tavLst>
                                    </p:anim>
                                    <p:animEffect transition="in" filter="fade">
                                      <p:cBhvr>
                                        <p:cTn id="112" dur="500"/>
                                        <p:tgtEl>
                                          <p:spTgt spid="7887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880"/>
                                        </p:tgtEl>
                                        <p:attrNameLst>
                                          <p:attrName>style.visibility</p:attrName>
                                        </p:attrNameLst>
                                      </p:cBhvr>
                                      <p:to>
                                        <p:strVal val="visible"/>
                                      </p:to>
                                    </p:set>
                                    <p:anim calcmode="lin" valueType="num">
                                      <p:cBhvr>
                                        <p:cTn id="115" dur="500" fill="hold"/>
                                        <p:tgtEl>
                                          <p:spTgt spid="78880"/>
                                        </p:tgtEl>
                                        <p:attrNameLst>
                                          <p:attrName>ppt_w</p:attrName>
                                        </p:attrNameLst>
                                      </p:cBhvr>
                                      <p:tavLst>
                                        <p:tav tm="0">
                                          <p:val>
                                            <p:fltVal val="0"/>
                                          </p:val>
                                        </p:tav>
                                        <p:tav tm="100000">
                                          <p:val>
                                            <p:strVal val="#ppt_w"/>
                                          </p:val>
                                        </p:tav>
                                      </p:tavLst>
                                    </p:anim>
                                    <p:anim calcmode="lin" valueType="num">
                                      <p:cBhvr>
                                        <p:cTn id="116" dur="500" fill="hold"/>
                                        <p:tgtEl>
                                          <p:spTgt spid="78880"/>
                                        </p:tgtEl>
                                        <p:attrNameLst>
                                          <p:attrName>ppt_h</p:attrName>
                                        </p:attrNameLst>
                                      </p:cBhvr>
                                      <p:tavLst>
                                        <p:tav tm="0">
                                          <p:val>
                                            <p:fltVal val="0"/>
                                          </p:val>
                                        </p:tav>
                                        <p:tav tm="100000">
                                          <p:val>
                                            <p:strVal val="#ppt_h"/>
                                          </p:val>
                                        </p:tav>
                                      </p:tavLst>
                                    </p:anim>
                                    <p:animEffect transition="in" filter="fade">
                                      <p:cBhvr>
                                        <p:cTn id="117" dur="500"/>
                                        <p:tgtEl>
                                          <p:spTgt spid="78880"/>
                                        </p:tgtEl>
                                      </p:cBhvr>
                                    </p:animEffect>
                                  </p:childTnLst>
                                </p:cTn>
                              </p:par>
                            </p:childTnLst>
                          </p:cTn>
                        </p:par>
                        <p:par>
                          <p:cTn id="118" fill="hold" nodeType="afterGroup">
                            <p:stCondLst>
                              <p:cond delay="2500"/>
                            </p:stCondLst>
                            <p:childTnLst>
                              <p:par>
                                <p:cTn id="119" presetID="26" presetClass="emph" presetSubtype="0" fill="hold" grpId="0" nodeType="afterEffect">
                                  <p:stCondLst>
                                    <p:cond delay="0"/>
                                  </p:stCondLst>
                                  <p:childTnLst>
                                    <p:animEffect transition="out" filter="fade">
                                      <p:cBhvr>
                                        <p:cTn id="120" dur="500" tmFilter="0, 0; .2, .5; .8, .5; 1, 0"/>
                                        <p:tgtEl>
                                          <p:spTgt spid="53"/>
                                        </p:tgtEl>
                                      </p:cBhvr>
                                    </p:animEffect>
                                    <p:animScale>
                                      <p:cBhvr>
                                        <p:cTn id="121" dur="250" autoRev="1" fill="hold"/>
                                        <p:tgtEl>
                                          <p:spTgt spid="53"/>
                                        </p:tgtEl>
                                      </p:cBhvr>
                                      <p:by x="105000" y="105000"/>
                                    </p:animScale>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fade">
                                      <p:cBhvr>
                                        <p:cTn id="126" dur="1000"/>
                                        <p:tgtEl>
                                          <p:spTgt spid="65"/>
                                        </p:tgtEl>
                                      </p:cBhvr>
                                    </p:animEffect>
                                    <p:anim calcmode="lin" valueType="num">
                                      <p:cBhvr>
                                        <p:cTn id="127" dur="1000" fill="hold"/>
                                        <p:tgtEl>
                                          <p:spTgt spid="65"/>
                                        </p:tgtEl>
                                        <p:attrNameLst>
                                          <p:attrName>ppt_x</p:attrName>
                                        </p:attrNameLst>
                                      </p:cBhvr>
                                      <p:tavLst>
                                        <p:tav tm="0">
                                          <p:val>
                                            <p:strVal val="#ppt_x"/>
                                          </p:val>
                                        </p:tav>
                                        <p:tav tm="100000">
                                          <p:val>
                                            <p:strVal val="#ppt_x"/>
                                          </p:val>
                                        </p:tav>
                                      </p:tavLst>
                                    </p:anim>
                                    <p:anim calcmode="lin" valueType="num">
                                      <p:cBhvr>
                                        <p:cTn id="128" dur="1000" fill="hold"/>
                                        <p:tgtEl>
                                          <p:spTgt spid="6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nodeType="afterGroup">
                            <p:stCondLst>
                              <p:cond delay="1000"/>
                            </p:stCondLst>
                            <p:childTnLst>
                              <p:par>
                                <p:cTn id="135" presetID="42" presetClass="entr" presetSubtype="0"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fade">
                                      <p:cBhvr>
                                        <p:cTn id="137" dur="1000"/>
                                        <p:tgtEl>
                                          <p:spTgt spid="60"/>
                                        </p:tgtEl>
                                      </p:cBhvr>
                                    </p:animEffect>
                                    <p:anim calcmode="lin" valueType="num">
                                      <p:cBhvr>
                                        <p:cTn id="138" dur="1000" fill="hold"/>
                                        <p:tgtEl>
                                          <p:spTgt spid="60"/>
                                        </p:tgtEl>
                                        <p:attrNameLst>
                                          <p:attrName>ppt_x</p:attrName>
                                        </p:attrNameLst>
                                      </p:cBhvr>
                                      <p:tavLst>
                                        <p:tav tm="0">
                                          <p:val>
                                            <p:strVal val="#ppt_x"/>
                                          </p:val>
                                        </p:tav>
                                        <p:tav tm="100000">
                                          <p:val>
                                            <p:strVal val="#ppt_x"/>
                                          </p:val>
                                        </p:tav>
                                      </p:tavLst>
                                    </p:anim>
                                    <p:anim calcmode="lin" valueType="num">
                                      <p:cBhvr>
                                        <p:cTn id="139" dur="1000" fill="hold"/>
                                        <p:tgtEl>
                                          <p:spTgt spid="60"/>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1"/>
                                        </p:tgtEl>
                                        <p:attrNameLst>
                                          <p:attrName>style.visibility</p:attrName>
                                        </p:attrNameLst>
                                      </p:cBhvr>
                                      <p:to>
                                        <p:strVal val="visible"/>
                                      </p:to>
                                    </p:set>
                                    <p:animEffect transition="in" filter="fade">
                                      <p:cBhvr>
                                        <p:cTn id="142" dur="1000"/>
                                        <p:tgtEl>
                                          <p:spTgt spid="61"/>
                                        </p:tgtEl>
                                      </p:cBhvr>
                                    </p:animEffect>
                                    <p:anim calcmode="lin" valueType="num">
                                      <p:cBhvr>
                                        <p:cTn id="143" dur="1000" fill="hold"/>
                                        <p:tgtEl>
                                          <p:spTgt spid="61"/>
                                        </p:tgtEl>
                                        <p:attrNameLst>
                                          <p:attrName>ppt_x</p:attrName>
                                        </p:attrNameLst>
                                      </p:cBhvr>
                                      <p:tavLst>
                                        <p:tav tm="0">
                                          <p:val>
                                            <p:strVal val="#ppt_x"/>
                                          </p:val>
                                        </p:tav>
                                        <p:tav tm="100000">
                                          <p:val>
                                            <p:strVal val="#ppt_x"/>
                                          </p:val>
                                        </p:tav>
                                      </p:tavLst>
                                    </p:anim>
                                    <p:anim calcmode="lin" valueType="num">
                                      <p:cBhvr>
                                        <p:cTn id="144" dur="1000" fill="hold"/>
                                        <p:tgtEl>
                                          <p:spTgt spid="61"/>
                                        </p:tgtEl>
                                        <p:attrNameLst>
                                          <p:attrName>ppt_y</p:attrName>
                                        </p:attrNameLst>
                                      </p:cBhvr>
                                      <p:tavLst>
                                        <p:tav tm="0">
                                          <p:val>
                                            <p:strVal val="#ppt_y-.1"/>
                                          </p:val>
                                        </p:tav>
                                        <p:tav tm="100000">
                                          <p:val>
                                            <p:strVal val="#ppt_y"/>
                                          </p:val>
                                        </p:tav>
                                      </p:tavLst>
                                    </p:anim>
                                  </p:childTnLst>
                                </p:cTn>
                              </p:par>
                            </p:childTnLst>
                          </p:cTn>
                        </p:par>
                        <p:par>
                          <p:cTn id="145" fill="hold" nodeType="afterGroup">
                            <p:stCondLst>
                              <p:cond delay="2000"/>
                            </p:stCondLst>
                            <p:childTnLst>
                              <p:par>
                                <p:cTn id="146" presetID="53" presetClass="entr" presetSubtype="16" fill="hold" nodeType="afterEffect">
                                  <p:stCondLst>
                                    <p:cond delay="0"/>
                                  </p:stCondLst>
                                  <p:childTnLst>
                                    <p:set>
                                      <p:cBhvr>
                                        <p:cTn id="147" dur="1" fill="hold">
                                          <p:stCondLst>
                                            <p:cond delay="0"/>
                                          </p:stCondLst>
                                        </p:cTn>
                                        <p:tgtEl>
                                          <p:spTgt spid="63"/>
                                        </p:tgtEl>
                                        <p:attrNameLst>
                                          <p:attrName>style.visibility</p:attrName>
                                        </p:attrNameLst>
                                      </p:cBhvr>
                                      <p:to>
                                        <p:strVal val="visible"/>
                                      </p:to>
                                    </p:set>
                                    <p:anim calcmode="lin" valueType="num">
                                      <p:cBhvr>
                                        <p:cTn id="148" dur="500" fill="hold"/>
                                        <p:tgtEl>
                                          <p:spTgt spid="63"/>
                                        </p:tgtEl>
                                        <p:attrNameLst>
                                          <p:attrName>ppt_w</p:attrName>
                                        </p:attrNameLst>
                                      </p:cBhvr>
                                      <p:tavLst>
                                        <p:tav tm="0">
                                          <p:val>
                                            <p:fltVal val="0"/>
                                          </p:val>
                                        </p:tav>
                                        <p:tav tm="100000">
                                          <p:val>
                                            <p:strVal val="#ppt_w"/>
                                          </p:val>
                                        </p:tav>
                                      </p:tavLst>
                                    </p:anim>
                                    <p:anim calcmode="lin" valueType="num">
                                      <p:cBhvr>
                                        <p:cTn id="149" dur="500" fill="hold"/>
                                        <p:tgtEl>
                                          <p:spTgt spid="63"/>
                                        </p:tgtEl>
                                        <p:attrNameLst>
                                          <p:attrName>ppt_h</p:attrName>
                                        </p:attrNameLst>
                                      </p:cBhvr>
                                      <p:tavLst>
                                        <p:tav tm="0">
                                          <p:val>
                                            <p:fltVal val="0"/>
                                          </p:val>
                                        </p:tav>
                                        <p:tav tm="100000">
                                          <p:val>
                                            <p:strVal val="#ppt_h"/>
                                          </p:val>
                                        </p:tav>
                                      </p:tavLst>
                                    </p:anim>
                                    <p:animEffect transition="in" filter="fade">
                                      <p:cBhvr>
                                        <p:cTn id="150" dur="500"/>
                                        <p:tgtEl>
                                          <p:spTgt spid="6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64"/>
                                        </p:tgtEl>
                                        <p:attrNameLst>
                                          <p:attrName>style.visibility</p:attrName>
                                        </p:attrNameLst>
                                      </p:cBhvr>
                                      <p:to>
                                        <p:strVal val="visible"/>
                                      </p:to>
                                    </p:set>
                                    <p:anim calcmode="lin" valueType="num">
                                      <p:cBhvr>
                                        <p:cTn id="153" dur="500" fill="hold"/>
                                        <p:tgtEl>
                                          <p:spTgt spid="64"/>
                                        </p:tgtEl>
                                        <p:attrNameLst>
                                          <p:attrName>ppt_w</p:attrName>
                                        </p:attrNameLst>
                                      </p:cBhvr>
                                      <p:tavLst>
                                        <p:tav tm="0">
                                          <p:val>
                                            <p:fltVal val="0"/>
                                          </p:val>
                                        </p:tav>
                                        <p:tav tm="100000">
                                          <p:val>
                                            <p:strVal val="#ppt_w"/>
                                          </p:val>
                                        </p:tav>
                                      </p:tavLst>
                                    </p:anim>
                                    <p:anim calcmode="lin" valueType="num">
                                      <p:cBhvr>
                                        <p:cTn id="154" dur="500" fill="hold"/>
                                        <p:tgtEl>
                                          <p:spTgt spid="64"/>
                                        </p:tgtEl>
                                        <p:attrNameLst>
                                          <p:attrName>ppt_h</p:attrName>
                                        </p:attrNameLst>
                                      </p:cBhvr>
                                      <p:tavLst>
                                        <p:tav tm="0">
                                          <p:val>
                                            <p:fltVal val="0"/>
                                          </p:val>
                                        </p:tav>
                                        <p:tav tm="100000">
                                          <p:val>
                                            <p:strVal val="#ppt_h"/>
                                          </p:val>
                                        </p:tav>
                                      </p:tavLst>
                                    </p:anim>
                                    <p:animEffect transition="in" filter="fade">
                                      <p:cBhvr>
                                        <p:cTn id="155" dur="500"/>
                                        <p:tgtEl>
                                          <p:spTgt spid="64"/>
                                        </p:tgtEl>
                                      </p:cBhvr>
                                    </p:animEffect>
                                  </p:childTnLst>
                                </p:cTn>
                              </p:par>
                            </p:childTnLst>
                          </p:cTn>
                        </p:par>
                        <p:par>
                          <p:cTn id="156" fill="hold" nodeType="afterGroup">
                            <p:stCondLst>
                              <p:cond delay="2500"/>
                            </p:stCondLst>
                            <p:childTnLst>
                              <p:par>
                                <p:cTn id="157" presetID="26" presetClass="emph" presetSubtype="0" fill="hold" grpId="1" nodeType="afterEffect">
                                  <p:stCondLst>
                                    <p:cond delay="0"/>
                                  </p:stCondLst>
                                  <p:childTnLst>
                                    <p:animEffect transition="out" filter="fade">
                                      <p:cBhvr>
                                        <p:cTn id="158" dur="500" tmFilter="0, 0; .2, .5; .8, .5; 1, 0"/>
                                        <p:tgtEl>
                                          <p:spTgt spid="53"/>
                                        </p:tgtEl>
                                      </p:cBhvr>
                                    </p:animEffect>
                                    <p:animScale>
                                      <p:cBhvr>
                                        <p:cTn id="159" dur="250" autoRev="1"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78853" grpId="0" animBg="1"/>
      <p:bldP spid="78852" grpId="0" animBg="1"/>
      <p:bldP spid="78865" grpId="0" animBg="1" autoUpdateAnimBg="0"/>
      <p:bldP spid="61" grpId="0" animBg="1"/>
      <p:bldP spid="48" grpId="0" animBg="1"/>
      <p:bldP spid="78851" grpId="0"/>
      <p:bldP spid="78879" grpId="0"/>
      <p:bldP spid="70692" grpId="0" animBg="1"/>
      <p:bldP spid="78866" grpId="0" animBg="1" autoUpdateAnimBg="0"/>
      <p:bldP spid="36" grpId="0" animBg="1"/>
      <p:bldP spid="60" grpId="0" animBg="1"/>
      <p:bldP spid="64" grpId="0" animBg="1"/>
      <p:bldP spid="17" grpId="0" animBg="1"/>
      <p:bldP spid="19" grpId="0" animBg="1"/>
      <p:bldP spid="65" grpId="0" animBg="1"/>
      <p:bldP spid="788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135170" name="Picture 2" descr="MCj043473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527" r="24901" b="71936"/>
          <a:stretch>
            <a:fillRect/>
          </a:stretch>
        </p:blipFill>
        <p:spPr>
          <a:xfrm>
            <a:off x="1524000" y="2239964"/>
            <a:ext cx="9144000" cy="4618037"/>
          </a:xfrm>
        </p:spPr>
      </p:pic>
      <p:sp>
        <p:nvSpPr>
          <p:cNvPr id="135171" name="AutoShape 3"/>
          <p:cNvSpPr>
            <a:spLocks noChangeArrowheads="1"/>
          </p:cNvSpPr>
          <p:nvPr/>
        </p:nvSpPr>
        <p:spPr bwMode="auto">
          <a:xfrm rot="1035962">
            <a:off x="6257925" y="3914776"/>
            <a:ext cx="522288" cy="195263"/>
          </a:xfrm>
          <a:prstGeom prst="triangle">
            <a:avLst>
              <a:gd name="adj" fmla="val 76056"/>
            </a:avLst>
          </a:prstGeom>
          <a:solidFill>
            <a:srgbClr val="FFFF00"/>
          </a:solidFill>
          <a:ln w="9525">
            <a:solidFill>
              <a:srgbClr val="3399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80900" name="Line 4"/>
          <p:cNvSpPr>
            <a:spLocks noChangeShapeType="1"/>
          </p:cNvSpPr>
          <p:nvPr/>
        </p:nvSpPr>
        <p:spPr bwMode="auto">
          <a:xfrm flipH="1" flipV="1">
            <a:off x="6562725" y="4056064"/>
            <a:ext cx="1263650" cy="9604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05" name="Line 9"/>
          <p:cNvSpPr>
            <a:spLocks noChangeShapeType="1"/>
          </p:cNvSpPr>
          <p:nvPr/>
        </p:nvSpPr>
        <p:spPr bwMode="auto">
          <a:xfrm>
            <a:off x="5767389" y="2443163"/>
            <a:ext cx="803275" cy="1568450"/>
          </a:xfrm>
          <a:prstGeom prst="line">
            <a:avLst/>
          </a:prstGeom>
          <a:noFill/>
          <a:ln w="31750" cap="rnd">
            <a:solidFill>
              <a:srgbClr val="CCFFCC"/>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35174" name="Text Box 12"/>
          <p:cNvSpPr txBox="1">
            <a:spLocks noChangeArrowheads="1"/>
          </p:cNvSpPr>
          <p:nvPr/>
        </p:nvSpPr>
        <p:spPr bwMode="auto">
          <a:xfrm>
            <a:off x="1889126" y="163514"/>
            <a:ext cx="8702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a:solidFill>
                  <a:srgbClr val="FFFFFF"/>
                </a:solidFill>
                <a:cs typeface="Arial" panose="020B0604020202020204" pitchFamily="34" charset="0"/>
              </a:rPr>
              <a:t>Rapid-static: </a:t>
            </a:r>
            <a:r>
              <a:rPr lang="en-US" altLang="en-US" sz="2400">
                <a:solidFill>
                  <a:srgbClr val="FFFFFF"/>
                </a:solidFill>
                <a:cs typeface="Arial" panose="020B0604020202020204" pitchFamily="34" charset="0"/>
              </a:rPr>
              <a:t>OPUS first creates an atmospheric delay model from surrounding CORS data.</a:t>
            </a:r>
          </a:p>
        </p:txBody>
      </p:sp>
      <p:sp>
        <p:nvSpPr>
          <p:cNvPr id="80909" name="Text Box 13"/>
          <p:cNvSpPr txBox="1">
            <a:spLocks noChangeArrowheads="1"/>
          </p:cNvSpPr>
          <p:nvPr/>
        </p:nvSpPr>
        <p:spPr bwMode="auto">
          <a:xfrm>
            <a:off x="1889125" y="1539876"/>
            <a:ext cx="81724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400">
                <a:solidFill>
                  <a:srgbClr val="FFFFFF"/>
                </a:solidFill>
                <a:cs typeface="Arial" panose="020B0604020202020204" pitchFamily="34" charset="0"/>
              </a:rPr>
              <a:t>Your position is then quickly determined by differential GPS static solution.</a:t>
            </a:r>
          </a:p>
        </p:txBody>
      </p:sp>
      <p:sp>
        <p:nvSpPr>
          <p:cNvPr id="80924" name="Oval 28"/>
          <p:cNvSpPr>
            <a:spLocks noChangeArrowheads="1"/>
          </p:cNvSpPr>
          <p:nvPr/>
        </p:nvSpPr>
        <p:spPr bwMode="auto">
          <a:xfrm>
            <a:off x="2943226" y="3265488"/>
            <a:ext cx="6613525" cy="2513012"/>
          </a:xfrm>
          <a:prstGeom prst="ellipse">
            <a:avLst/>
          </a:prstGeom>
          <a:noFill/>
          <a:ln w="47625">
            <a:solidFill>
              <a:srgbClr val="CC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pic>
        <p:nvPicPr>
          <p:cNvPr id="80925"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3589" y="2008188"/>
            <a:ext cx="19526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6" name="Line 30"/>
          <p:cNvSpPr>
            <a:spLocks noChangeShapeType="1"/>
          </p:cNvSpPr>
          <p:nvPr/>
        </p:nvSpPr>
        <p:spPr bwMode="auto">
          <a:xfrm flipH="1" flipV="1">
            <a:off x="6559550" y="4052888"/>
            <a:ext cx="1231900" cy="584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27" name="Line 31"/>
          <p:cNvSpPr>
            <a:spLocks noChangeShapeType="1"/>
          </p:cNvSpPr>
          <p:nvPr/>
        </p:nvSpPr>
        <p:spPr bwMode="auto">
          <a:xfrm flipH="1">
            <a:off x="6615113" y="3892551"/>
            <a:ext cx="1638300" cy="1508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28" name="Line 32"/>
          <p:cNvSpPr>
            <a:spLocks noChangeShapeType="1"/>
          </p:cNvSpPr>
          <p:nvPr/>
        </p:nvSpPr>
        <p:spPr bwMode="auto">
          <a:xfrm flipH="1">
            <a:off x="6586539" y="3644900"/>
            <a:ext cx="954087" cy="3698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29" name="Line 33"/>
          <p:cNvSpPr>
            <a:spLocks noChangeShapeType="1"/>
          </p:cNvSpPr>
          <p:nvPr/>
        </p:nvSpPr>
        <p:spPr bwMode="auto">
          <a:xfrm>
            <a:off x="5227638" y="3609976"/>
            <a:ext cx="1308100" cy="4111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0" name="Line 34"/>
          <p:cNvSpPr>
            <a:spLocks noChangeShapeType="1"/>
          </p:cNvSpPr>
          <p:nvPr/>
        </p:nvSpPr>
        <p:spPr bwMode="auto">
          <a:xfrm flipV="1">
            <a:off x="3263900" y="4049714"/>
            <a:ext cx="3308350" cy="7715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1" name="Line 35"/>
          <p:cNvSpPr>
            <a:spLocks noChangeShapeType="1"/>
          </p:cNvSpPr>
          <p:nvPr/>
        </p:nvSpPr>
        <p:spPr bwMode="auto">
          <a:xfrm flipV="1">
            <a:off x="5630863" y="4040189"/>
            <a:ext cx="900112" cy="3635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2" name="Line 36"/>
          <p:cNvSpPr>
            <a:spLocks noChangeShapeType="1"/>
          </p:cNvSpPr>
          <p:nvPr/>
        </p:nvSpPr>
        <p:spPr bwMode="auto">
          <a:xfrm flipV="1">
            <a:off x="5186364" y="4052889"/>
            <a:ext cx="1341437" cy="10763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3" name="Line 37"/>
          <p:cNvSpPr>
            <a:spLocks noChangeShapeType="1"/>
          </p:cNvSpPr>
          <p:nvPr/>
        </p:nvSpPr>
        <p:spPr bwMode="auto">
          <a:xfrm flipH="1" flipV="1">
            <a:off x="6540501" y="4041776"/>
            <a:ext cx="47625" cy="15652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5" name="Line 39"/>
          <p:cNvSpPr>
            <a:spLocks noChangeShapeType="1"/>
          </p:cNvSpPr>
          <p:nvPr/>
        </p:nvSpPr>
        <p:spPr bwMode="auto">
          <a:xfrm flipV="1">
            <a:off x="3278188" y="3622675"/>
            <a:ext cx="1960562" cy="11636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6" name="Line 40"/>
          <p:cNvSpPr>
            <a:spLocks noChangeShapeType="1"/>
          </p:cNvSpPr>
          <p:nvPr/>
        </p:nvSpPr>
        <p:spPr bwMode="auto">
          <a:xfrm>
            <a:off x="3251201" y="4808539"/>
            <a:ext cx="1935163" cy="3143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7" name="Line 41"/>
          <p:cNvSpPr>
            <a:spLocks noChangeShapeType="1"/>
          </p:cNvSpPr>
          <p:nvPr/>
        </p:nvSpPr>
        <p:spPr bwMode="auto">
          <a:xfrm>
            <a:off x="5162551" y="5143501"/>
            <a:ext cx="1438275"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8" name="Line 42"/>
          <p:cNvSpPr>
            <a:spLocks noChangeShapeType="1"/>
          </p:cNvSpPr>
          <p:nvPr/>
        </p:nvSpPr>
        <p:spPr bwMode="auto">
          <a:xfrm flipV="1">
            <a:off x="5186363" y="4411664"/>
            <a:ext cx="449262" cy="7397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39" name="Line 43"/>
          <p:cNvSpPr>
            <a:spLocks noChangeShapeType="1"/>
          </p:cNvSpPr>
          <p:nvPr/>
        </p:nvSpPr>
        <p:spPr bwMode="auto">
          <a:xfrm flipH="1" flipV="1">
            <a:off x="5268913" y="3611563"/>
            <a:ext cx="341312" cy="812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0" name="Line 44"/>
          <p:cNvSpPr>
            <a:spLocks noChangeShapeType="1"/>
          </p:cNvSpPr>
          <p:nvPr/>
        </p:nvSpPr>
        <p:spPr bwMode="auto">
          <a:xfrm flipH="1" flipV="1">
            <a:off x="5251451" y="3619501"/>
            <a:ext cx="2276475" cy="301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1" name="Line 45"/>
          <p:cNvSpPr>
            <a:spLocks noChangeShapeType="1"/>
          </p:cNvSpPr>
          <p:nvPr/>
        </p:nvSpPr>
        <p:spPr bwMode="auto">
          <a:xfrm flipV="1">
            <a:off x="7773989" y="3905250"/>
            <a:ext cx="466725" cy="7810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2" name="Line 46"/>
          <p:cNvSpPr>
            <a:spLocks noChangeShapeType="1"/>
          </p:cNvSpPr>
          <p:nvPr/>
        </p:nvSpPr>
        <p:spPr bwMode="auto">
          <a:xfrm flipV="1">
            <a:off x="6581776" y="4991100"/>
            <a:ext cx="1241425" cy="6175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3" name="Line 47"/>
          <p:cNvSpPr>
            <a:spLocks noChangeShapeType="1"/>
          </p:cNvSpPr>
          <p:nvPr/>
        </p:nvSpPr>
        <p:spPr bwMode="auto">
          <a:xfrm flipH="1" flipV="1">
            <a:off x="7799389" y="4664075"/>
            <a:ext cx="15875" cy="3317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4" name="Line 48"/>
          <p:cNvSpPr>
            <a:spLocks noChangeShapeType="1"/>
          </p:cNvSpPr>
          <p:nvPr/>
        </p:nvSpPr>
        <p:spPr bwMode="auto">
          <a:xfrm flipV="1">
            <a:off x="6564314" y="3644900"/>
            <a:ext cx="973137" cy="195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5" name="Line 49"/>
          <p:cNvSpPr>
            <a:spLocks noChangeShapeType="1"/>
          </p:cNvSpPr>
          <p:nvPr/>
        </p:nvSpPr>
        <p:spPr bwMode="auto">
          <a:xfrm flipH="1" flipV="1">
            <a:off x="5627688" y="4403726"/>
            <a:ext cx="946150" cy="11969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6" name="Line 50"/>
          <p:cNvSpPr>
            <a:spLocks noChangeShapeType="1"/>
          </p:cNvSpPr>
          <p:nvPr/>
        </p:nvSpPr>
        <p:spPr bwMode="auto">
          <a:xfrm flipH="1">
            <a:off x="5637214" y="3894139"/>
            <a:ext cx="2586037" cy="5095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7" name="Line 51"/>
          <p:cNvSpPr>
            <a:spLocks noChangeShapeType="1"/>
          </p:cNvSpPr>
          <p:nvPr/>
        </p:nvSpPr>
        <p:spPr bwMode="auto">
          <a:xfrm>
            <a:off x="5635625" y="4398963"/>
            <a:ext cx="2179638" cy="6016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8" name="Line 52"/>
          <p:cNvSpPr>
            <a:spLocks noChangeShapeType="1"/>
          </p:cNvSpPr>
          <p:nvPr/>
        </p:nvSpPr>
        <p:spPr bwMode="auto">
          <a:xfrm flipH="1" flipV="1">
            <a:off x="7521575" y="3652839"/>
            <a:ext cx="692150" cy="2492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49" name="Line 53"/>
          <p:cNvSpPr>
            <a:spLocks noChangeShapeType="1"/>
          </p:cNvSpPr>
          <p:nvPr/>
        </p:nvSpPr>
        <p:spPr bwMode="auto">
          <a:xfrm>
            <a:off x="7553326" y="3648076"/>
            <a:ext cx="238125" cy="10001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01" name="AutoShape 5"/>
          <p:cNvSpPr>
            <a:spLocks noChangeArrowheads="1"/>
          </p:cNvSpPr>
          <p:nvPr/>
        </p:nvSpPr>
        <p:spPr bwMode="auto">
          <a:xfrm rot="19908062">
            <a:off x="2940050" y="4665664"/>
            <a:ext cx="623888" cy="274637"/>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02" name="AutoShape 6"/>
          <p:cNvSpPr>
            <a:spLocks noChangeArrowheads="1"/>
          </p:cNvSpPr>
          <p:nvPr/>
        </p:nvSpPr>
        <p:spPr bwMode="auto">
          <a:xfrm rot="1342443">
            <a:off x="7507289" y="4816475"/>
            <a:ext cx="623887" cy="376238"/>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03" name="AutoShape 7"/>
          <p:cNvSpPr>
            <a:spLocks noChangeArrowheads="1"/>
          </p:cNvSpPr>
          <p:nvPr/>
        </p:nvSpPr>
        <p:spPr bwMode="auto">
          <a:xfrm rot="1097357">
            <a:off x="7920039" y="3824289"/>
            <a:ext cx="623887" cy="174625"/>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10" name="AutoShape 14"/>
          <p:cNvSpPr>
            <a:spLocks noChangeArrowheads="1"/>
          </p:cNvSpPr>
          <p:nvPr/>
        </p:nvSpPr>
        <p:spPr bwMode="auto">
          <a:xfrm rot="825589">
            <a:off x="7485064" y="4524375"/>
            <a:ext cx="623887" cy="279400"/>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11" name="AutoShape 15"/>
          <p:cNvSpPr>
            <a:spLocks noChangeArrowheads="1"/>
          </p:cNvSpPr>
          <p:nvPr/>
        </p:nvSpPr>
        <p:spPr bwMode="auto">
          <a:xfrm rot="354089">
            <a:off x="7229475" y="3586163"/>
            <a:ext cx="623888" cy="144462"/>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12" name="AutoShape 16"/>
          <p:cNvSpPr>
            <a:spLocks noChangeArrowheads="1"/>
          </p:cNvSpPr>
          <p:nvPr/>
        </p:nvSpPr>
        <p:spPr bwMode="auto">
          <a:xfrm rot="21398126">
            <a:off x="5316539" y="4240214"/>
            <a:ext cx="623887" cy="339725"/>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13" name="AutoShape 17"/>
          <p:cNvSpPr>
            <a:spLocks noChangeArrowheads="1"/>
          </p:cNvSpPr>
          <p:nvPr/>
        </p:nvSpPr>
        <p:spPr bwMode="auto">
          <a:xfrm rot="21466737">
            <a:off x="4933950" y="3549651"/>
            <a:ext cx="623888" cy="155575"/>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14" name="AutoShape 18"/>
          <p:cNvSpPr>
            <a:spLocks noChangeArrowheads="1"/>
          </p:cNvSpPr>
          <p:nvPr/>
        </p:nvSpPr>
        <p:spPr bwMode="auto">
          <a:xfrm rot="278583">
            <a:off x="6265864" y="5389564"/>
            <a:ext cx="623887" cy="433387"/>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15" name="AutoShape 19"/>
          <p:cNvSpPr>
            <a:spLocks noChangeArrowheads="1"/>
          </p:cNvSpPr>
          <p:nvPr/>
        </p:nvSpPr>
        <p:spPr bwMode="auto">
          <a:xfrm rot="21039266">
            <a:off x="4856164" y="4919664"/>
            <a:ext cx="623887" cy="415925"/>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80904" name="Line 8"/>
          <p:cNvSpPr>
            <a:spLocks noChangeShapeType="1"/>
          </p:cNvSpPr>
          <p:nvPr/>
        </p:nvSpPr>
        <p:spPr bwMode="auto">
          <a:xfrm flipH="1">
            <a:off x="3259138" y="2446338"/>
            <a:ext cx="2508250" cy="2354262"/>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06" name="Line 10"/>
          <p:cNvSpPr>
            <a:spLocks noChangeShapeType="1"/>
          </p:cNvSpPr>
          <p:nvPr/>
        </p:nvSpPr>
        <p:spPr bwMode="auto">
          <a:xfrm>
            <a:off x="5761039" y="2446338"/>
            <a:ext cx="2460625" cy="1460500"/>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16" name="Line 20"/>
          <p:cNvSpPr>
            <a:spLocks noChangeShapeType="1"/>
          </p:cNvSpPr>
          <p:nvPr/>
        </p:nvSpPr>
        <p:spPr bwMode="auto">
          <a:xfrm flipH="1">
            <a:off x="5632450" y="2444750"/>
            <a:ext cx="133350" cy="1944688"/>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17" name="Line 21"/>
          <p:cNvSpPr>
            <a:spLocks noChangeShapeType="1"/>
          </p:cNvSpPr>
          <p:nvPr/>
        </p:nvSpPr>
        <p:spPr bwMode="auto">
          <a:xfrm flipH="1">
            <a:off x="5221288" y="2443164"/>
            <a:ext cx="531812" cy="1184275"/>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18" name="Line 22"/>
          <p:cNvSpPr>
            <a:spLocks noChangeShapeType="1"/>
          </p:cNvSpPr>
          <p:nvPr/>
        </p:nvSpPr>
        <p:spPr bwMode="auto">
          <a:xfrm>
            <a:off x="5762625" y="2439989"/>
            <a:ext cx="1758950" cy="1201737"/>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19" name="Line 23"/>
          <p:cNvSpPr>
            <a:spLocks noChangeShapeType="1"/>
          </p:cNvSpPr>
          <p:nvPr/>
        </p:nvSpPr>
        <p:spPr bwMode="auto">
          <a:xfrm>
            <a:off x="5762626" y="2443164"/>
            <a:ext cx="2041525" cy="2206625"/>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20" name="Line 24"/>
          <p:cNvSpPr>
            <a:spLocks noChangeShapeType="1"/>
          </p:cNvSpPr>
          <p:nvPr/>
        </p:nvSpPr>
        <p:spPr bwMode="auto">
          <a:xfrm>
            <a:off x="5765801" y="2444751"/>
            <a:ext cx="811213" cy="3159125"/>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21" name="Line 25"/>
          <p:cNvSpPr>
            <a:spLocks noChangeShapeType="1"/>
          </p:cNvSpPr>
          <p:nvPr/>
        </p:nvSpPr>
        <p:spPr bwMode="auto">
          <a:xfrm flipH="1">
            <a:off x="5186364" y="2443163"/>
            <a:ext cx="573087" cy="2667000"/>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0922" name="Line 26"/>
          <p:cNvSpPr>
            <a:spLocks noChangeShapeType="1"/>
          </p:cNvSpPr>
          <p:nvPr/>
        </p:nvSpPr>
        <p:spPr bwMode="auto">
          <a:xfrm>
            <a:off x="5761039" y="2443164"/>
            <a:ext cx="2071687" cy="2560637"/>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pic>
        <p:nvPicPr>
          <p:cNvPr id="80934" name="Picture 38" descr="MCj043485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2227">
            <a:off x="5245100" y="1878014"/>
            <a:ext cx="8270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5"/>
          <p:cNvSpPr>
            <a:spLocks noChangeArrowheads="1"/>
          </p:cNvSpPr>
          <p:nvPr/>
        </p:nvSpPr>
        <p:spPr bwMode="auto">
          <a:xfrm rot="19324793">
            <a:off x="3092450" y="5527675"/>
            <a:ext cx="623888" cy="274638"/>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
        <p:nvSpPr>
          <p:cNvPr id="55" name="AutoShape 5"/>
          <p:cNvSpPr>
            <a:spLocks noChangeArrowheads="1"/>
          </p:cNvSpPr>
          <p:nvPr/>
        </p:nvSpPr>
        <p:spPr bwMode="auto">
          <a:xfrm rot="767916">
            <a:off x="7888289" y="6005514"/>
            <a:ext cx="623887" cy="454025"/>
          </a:xfrm>
          <a:prstGeom prst="star5">
            <a:avLst/>
          </a:prstGeom>
          <a:solidFill>
            <a:schemeClr val="accent5"/>
          </a:solidFill>
          <a:ln w="9525">
            <a:solidFill>
              <a:srgbClr val="FF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cs typeface="Arial" pitchFamily="34" charset="0"/>
            </a:endParaRPr>
          </a:p>
        </p:txBody>
      </p:sp>
    </p:spTree>
    <p:extLst>
      <p:ext uri="{BB962C8B-B14F-4D97-AF65-F5344CB8AC3E}">
        <p14:creationId xmlns:p14="http://schemas.microsoft.com/office/powerpoint/2010/main" val="3197186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0924"/>
                                        </p:tgtEl>
                                        <p:attrNameLst>
                                          <p:attrName>style.visibility</p:attrName>
                                        </p:attrNameLst>
                                      </p:cBhvr>
                                      <p:to>
                                        <p:strVal val="visible"/>
                                      </p:to>
                                    </p:set>
                                    <p:animEffect transition="in" filter="wedge">
                                      <p:cBhvr>
                                        <p:cTn id="7" dur="500"/>
                                        <p:tgtEl>
                                          <p:spTgt spid="80924"/>
                                        </p:tgtEl>
                                      </p:cBhvr>
                                    </p:animEffect>
                                  </p:childTnLst>
                                </p:cTn>
                              </p:par>
                            </p:childTnLst>
                          </p:cTn>
                        </p:par>
                        <p:par>
                          <p:cTn id="8" fill="hold" nodeType="afterGroup">
                            <p:stCondLst>
                              <p:cond delay="500"/>
                            </p:stCondLst>
                            <p:childTnLst>
                              <p:par>
                                <p:cTn id="9" presetID="20" presetClass="exit" presetSubtype="0" fill="hold" grpId="1" nodeType="afterEffect">
                                  <p:stCondLst>
                                    <p:cond delay="0"/>
                                  </p:stCondLst>
                                  <p:childTnLst>
                                    <p:animEffect transition="out" filter="wedge">
                                      <p:cBhvr>
                                        <p:cTn id="10" dur="500"/>
                                        <p:tgtEl>
                                          <p:spTgt spid="80924"/>
                                        </p:tgtEl>
                                      </p:cBhvr>
                                    </p:animEffect>
                                    <p:set>
                                      <p:cBhvr>
                                        <p:cTn id="11" dur="1" fill="hold">
                                          <p:stCondLst>
                                            <p:cond delay="499"/>
                                          </p:stCondLst>
                                        </p:cTn>
                                        <p:tgtEl>
                                          <p:spTgt spid="80924"/>
                                        </p:tgtEl>
                                        <p:attrNameLst>
                                          <p:attrName>style.visibility</p:attrName>
                                        </p:attrNameLst>
                                      </p:cBhvr>
                                      <p:to>
                                        <p:strVal val="hidden"/>
                                      </p:to>
                                    </p:set>
                                  </p:childTnLst>
                                </p:cTn>
                              </p:par>
                            </p:childTnLst>
                          </p:cTn>
                        </p:par>
                        <p:par>
                          <p:cTn id="12" fill="hold" nodeType="afterGroup">
                            <p:stCondLst>
                              <p:cond delay="1000"/>
                            </p:stCondLst>
                            <p:childTnLst>
                              <p:par>
                                <p:cTn id="13" presetID="52" presetClass="entr" presetSubtype="0" fill="hold" nodeType="afterEffect">
                                  <p:stCondLst>
                                    <p:cond delay="0"/>
                                  </p:stCondLst>
                                  <p:childTnLst>
                                    <p:set>
                                      <p:cBhvr>
                                        <p:cTn id="14" dur="1" fill="hold">
                                          <p:stCondLst>
                                            <p:cond delay="0"/>
                                          </p:stCondLst>
                                        </p:cTn>
                                        <p:tgtEl>
                                          <p:spTgt spid="80934"/>
                                        </p:tgtEl>
                                        <p:attrNameLst>
                                          <p:attrName>style.visibility</p:attrName>
                                        </p:attrNameLst>
                                      </p:cBhvr>
                                      <p:to>
                                        <p:strVal val="visible"/>
                                      </p:to>
                                    </p:set>
                                    <p:animScale>
                                      <p:cBhvr>
                                        <p:cTn id="15" dur="1000" decel="50000" fill="hold">
                                          <p:stCondLst>
                                            <p:cond delay="0"/>
                                          </p:stCondLst>
                                        </p:cTn>
                                        <p:tgtEl>
                                          <p:spTgt spid="809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0934"/>
                                        </p:tgtEl>
                                        <p:attrNameLst>
                                          <p:attrName>ppt_x</p:attrName>
                                          <p:attrName>ppt_y</p:attrName>
                                        </p:attrNameLst>
                                      </p:cBhvr>
                                    </p:animMotion>
                                    <p:animEffect transition="in" filter="fade">
                                      <p:cBhvr>
                                        <p:cTn id="17" dur="1000"/>
                                        <p:tgtEl>
                                          <p:spTgt spid="80934"/>
                                        </p:tgtEl>
                                      </p:cBhvr>
                                    </p:animEffect>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80904"/>
                                        </p:tgtEl>
                                        <p:attrNameLst>
                                          <p:attrName>style.visibility</p:attrName>
                                        </p:attrNameLst>
                                      </p:cBhvr>
                                      <p:to>
                                        <p:strVal val="visible"/>
                                      </p:to>
                                    </p:set>
                                    <p:animEffect transition="in" filter="wipe(up)">
                                      <p:cBhvr>
                                        <p:cTn id="21" dur="500"/>
                                        <p:tgtEl>
                                          <p:spTgt spid="80904"/>
                                        </p:tgtEl>
                                      </p:cBhvr>
                                    </p:animEffect>
                                  </p:childTnLst>
                                </p:cTn>
                              </p:par>
                              <p:par>
                                <p:cTn id="22" presetID="22" presetClass="entr" presetSubtype="1" fill="hold" nodeType="withEffect">
                                  <p:stCondLst>
                                    <p:cond delay="0"/>
                                  </p:stCondLst>
                                  <p:childTnLst>
                                    <p:set>
                                      <p:cBhvr>
                                        <p:cTn id="23" dur="1" fill="hold">
                                          <p:stCondLst>
                                            <p:cond delay="0"/>
                                          </p:stCondLst>
                                        </p:cTn>
                                        <p:tgtEl>
                                          <p:spTgt spid="80917"/>
                                        </p:tgtEl>
                                        <p:attrNameLst>
                                          <p:attrName>style.visibility</p:attrName>
                                        </p:attrNameLst>
                                      </p:cBhvr>
                                      <p:to>
                                        <p:strVal val="visible"/>
                                      </p:to>
                                    </p:set>
                                    <p:animEffect transition="in" filter="wipe(up)">
                                      <p:cBhvr>
                                        <p:cTn id="24" dur="500"/>
                                        <p:tgtEl>
                                          <p:spTgt spid="80917"/>
                                        </p:tgtEl>
                                      </p:cBhvr>
                                    </p:animEffect>
                                  </p:childTnLst>
                                </p:cTn>
                              </p:par>
                              <p:par>
                                <p:cTn id="25" presetID="22" presetClass="entr" presetSubtype="1" fill="hold" nodeType="withEffect">
                                  <p:stCondLst>
                                    <p:cond delay="0"/>
                                  </p:stCondLst>
                                  <p:childTnLst>
                                    <p:set>
                                      <p:cBhvr>
                                        <p:cTn id="26" dur="1" fill="hold">
                                          <p:stCondLst>
                                            <p:cond delay="0"/>
                                          </p:stCondLst>
                                        </p:cTn>
                                        <p:tgtEl>
                                          <p:spTgt spid="80921"/>
                                        </p:tgtEl>
                                        <p:attrNameLst>
                                          <p:attrName>style.visibility</p:attrName>
                                        </p:attrNameLst>
                                      </p:cBhvr>
                                      <p:to>
                                        <p:strVal val="visible"/>
                                      </p:to>
                                    </p:set>
                                    <p:animEffect transition="in" filter="wipe(up)">
                                      <p:cBhvr>
                                        <p:cTn id="27" dur="500"/>
                                        <p:tgtEl>
                                          <p:spTgt spid="80921"/>
                                        </p:tgtEl>
                                      </p:cBhvr>
                                    </p:animEffect>
                                  </p:childTnLst>
                                </p:cTn>
                              </p:par>
                              <p:par>
                                <p:cTn id="28" presetID="22" presetClass="entr" presetSubtype="1" fill="hold" nodeType="withEffect">
                                  <p:stCondLst>
                                    <p:cond delay="0"/>
                                  </p:stCondLst>
                                  <p:childTnLst>
                                    <p:set>
                                      <p:cBhvr>
                                        <p:cTn id="29" dur="1" fill="hold">
                                          <p:stCondLst>
                                            <p:cond delay="0"/>
                                          </p:stCondLst>
                                        </p:cTn>
                                        <p:tgtEl>
                                          <p:spTgt spid="80916"/>
                                        </p:tgtEl>
                                        <p:attrNameLst>
                                          <p:attrName>style.visibility</p:attrName>
                                        </p:attrNameLst>
                                      </p:cBhvr>
                                      <p:to>
                                        <p:strVal val="visible"/>
                                      </p:to>
                                    </p:set>
                                    <p:animEffect transition="in" filter="wipe(up)">
                                      <p:cBhvr>
                                        <p:cTn id="30" dur="500"/>
                                        <p:tgtEl>
                                          <p:spTgt spid="80916"/>
                                        </p:tgtEl>
                                      </p:cBhvr>
                                    </p:animEffect>
                                  </p:childTnLst>
                                </p:cTn>
                              </p:par>
                              <p:par>
                                <p:cTn id="31" presetID="22" presetClass="entr" presetSubtype="1" fill="hold" nodeType="withEffect">
                                  <p:stCondLst>
                                    <p:cond delay="0"/>
                                  </p:stCondLst>
                                  <p:childTnLst>
                                    <p:set>
                                      <p:cBhvr>
                                        <p:cTn id="32" dur="1" fill="hold">
                                          <p:stCondLst>
                                            <p:cond delay="0"/>
                                          </p:stCondLst>
                                        </p:cTn>
                                        <p:tgtEl>
                                          <p:spTgt spid="80920"/>
                                        </p:tgtEl>
                                        <p:attrNameLst>
                                          <p:attrName>style.visibility</p:attrName>
                                        </p:attrNameLst>
                                      </p:cBhvr>
                                      <p:to>
                                        <p:strVal val="visible"/>
                                      </p:to>
                                    </p:set>
                                    <p:animEffect transition="in" filter="wipe(up)">
                                      <p:cBhvr>
                                        <p:cTn id="33" dur="500"/>
                                        <p:tgtEl>
                                          <p:spTgt spid="80920"/>
                                        </p:tgtEl>
                                      </p:cBhvr>
                                    </p:animEffect>
                                  </p:childTnLst>
                                </p:cTn>
                              </p:par>
                              <p:par>
                                <p:cTn id="34" presetID="22" presetClass="entr" presetSubtype="1" fill="hold" nodeType="withEffect">
                                  <p:stCondLst>
                                    <p:cond delay="0"/>
                                  </p:stCondLst>
                                  <p:childTnLst>
                                    <p:set>
                                      <p:cBhvr>
                                        <p:cTn id="35" dur="1" fill="hold">
                                          <p:stCondLst>
                                            <p:cond delay="0"/>
                                          </p:stCondLst>
                                        </p:cTn>
                                        <p:tgtEl>
                                          <p:spTgt spid="80922"/>
                                        </p:tgtEl>
                                        <p:attrNameLst>
                                          <p:attrName>style.visibility</p:attrName>
                                        </p:attrNameLst>
                                      </p:cBhvr>
                                      <p:to>
                                        <p:strVal val="visible"/>
                                      </p:to>
                                    </p:set>
                                    <p:animEffect transition="in" filter="wipe(up)">
                                      <p:cBhvr>
                                        <p:cTn id="36" dur="500"/>
                                        <p:tgtEl>
                                          <p:spTgt spid="80922"/>
                                        </p:tgtEl>
                                      </p:cBhvr>
                                    </p:animEffect>
                                  </p:childTnLst>
                                </p:cTn>
                              </p:par>
                              <p:par>
                                <p:cTn id="37" presetID="22" presetClass="entr" presetSubtype="1" fill="hold" nodeType="withEffect">
                                  <p:stCondLst>
                                    <p:cond delay="0"/>
                                  </p:stCondLst>
                                  <p:childTnLst>
                                    <p:set>
                                      <p:cBhvr>
                                        <p:cTn id="38" dur="1" fill="hold">
                                          <p:stCondLst>
                                            <p:cond delay="0"/>
                                          </p:stCondLst>
                                        </p:cTn>
                                        <p:tgtEl>
                                          <p:spTgt spid="80919"/>
                                        </p:tgtEl>
                                        <p:attrNameLst>
                                          <p:attrName>style.visibility</p:attrName>
                                        </p:attrNameLst>
                                      </p:cBhvr>
                                      <p:to>
                                        <p:strVal val="visible"/>
                                      </p:to>
                                    </p:set>
                                    <p:animEffect transition="in" filter="wipe(up)">
                                      <p:cBhvr>
                                        <p:cTn id="39" dur="500"/>
                                        <p:tgtEl>
                                          <p:spTgt spid="80919"/>
                                        </p:tgtEl>
                                      </p:cBhvr>
                                    </p:animEffect>
                                  </p:childTnLst>
                                </p:cTn>
                              </p:par>
                              <p:par>
                                <p:cTn id="40" presetID="22" presetClass="entr" presetSubtype="1" fill="hold" nodeType="withEffect">
                                  <p:stCondLst>
                                    <p:cond delay="0"/>
                                  </p:stCondLst>
                                  <p:childTnLst>
                                    <p:set>
                                      <p:cBhvr>
                                        <p:cTn id="41" dur="1" fill="hold">
                                          <p:stCondLst>
                                            <p:cond delay="0"/>
                                          </p:stCondLst>
                                        </p:cTn>
                                        <p:tgtEl>
                                          <p:spTgt spid="80918"/>
                                        </p:tgtEl>
                                        <p:attrNameLst>
                                          <p:attrName>style.visibility</p:attrName>
                                        </p:attrNameLst>
                                      </p:cBhvr>
                                      <p:to>
                                        <p:strVal val="visible"/>
                                      </p:to>
                                    </p:set>
                                    <p:animEffect transition="in" filter="wipe(up)">
                                      <p:cBhvr>
                                        <p:cTn id="42" dur="500"/>
                                        <p:tgtEl>
                                          <p:spTgt spid="80918"/>
                                        </p:tgtEl>
                                      </p:cBhvr>
                                    </p:animEffect>
                                  </p:childTnLst>
                                </p:cTn>
                              </p:par>
                              <p:par>
                                <p:cTn id="43" presetID="22" presetClass="entr" presetSubtype="1" fill="hold" nodeType="withEffect">
                                  <p:stCondLst>
                                    <p:cond delay="0"/>
                                  </p:stCondLst>
                                  <p:childTnLst>
                                    <p:set>
                                      <p:cBhvr>
                                        <p:cTn id="44" dur="1" fill="hold">
                                          <p:stCondLst>
                                            <p:cond delay="0"/>
                                          </p:stCondLst>
                                        </p:cTn>
                                        <p:tgtEl>
                                          <p:spTgt spid="80906"/>
                                        </p:tgtEl>
                                        <p:attrNameLst>
                                          <p:attrName>style.visibility</p:attrName>
                                        </p:attrNameLst>
                                      </p:cBhvr>
                                      <p:to>
                                        <p:strVal val="visible"/>
                                      </p:to>
                                    </p:set>
                                    <p:animEffect transition="in" filter="wipe(up)">
                                      <p:cBhvr>
                                        <p:cTn id="45" dur="500"/>
                                        <p:tgtEl>
                                          <p:spTgt spid="80906"/>
                                        </p:tgtEl>
                                      </p:cBhvr>
                                    </p:animEffect>
                                  </p:childTnLst>
                                </p:cTn>
                              </p:par>
                            </p:childTnLst>
                          </p:cTn>
                        </p:par>
                        <p:par>
                          <p:cTn id="46" fill="hold" nodeType="afterGroup">
                            <p:stCondLst>
                              <p:cond delay="2500"/>
                            </p:stCondLst>
                            <p:childTnLst>
                              <p:par>
                                <p:cTn id="47" presetID="1" presetClass="entr" presetSubtype="0" fill="hold" nodeType="afterEffect">
                                  <p:stCondLst>
                                    <p:cond delay="0"/>
                                  </p:stCondLst>
                                  <p:childTnLst>
                                    <p:set>
                                      <p:cBhvr>
                                        <p:cTn id="48" dur="1" fill="hold">
                                          <p:stCondLst>
                                            <p:cond delay="0"/>
                                          </p:stCondLst>
                                        </p:cTn>
                                        <p:tgtEl>
                                          <p:spTgt spid="809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9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9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9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9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09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9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9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094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9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09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09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9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094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949"/>
                                        </p:tgtEl>
                                        <p:attrNameLst>
                                          <p:attrName>style.visibility</p:attrName>
                                        </p:attrNameLst>
                                      </p:cBhvr>
                                      <p:to>
                                        <p:strVal val="visible"/>
                                      </p:to>
                                    </p:set>
                                  </p:childTnLst>
                                </p:cTn>
                              </p:par>
                            </p:childTnLst>
                          </p:cTn>
                        </p:par>
                        <p:par>
                          <p:cTn id="77" fill="hold" nodeType="afterGroup">
                            <p:stCondLst>
                              <p:cond delay="2500"/>
                            </p:stCondLst>
                            <p:childTnLst>
                              <p:par>
                                <p:cTn id="78" presetID="2" presetClass="entr" presetSubtype="4" fill="hold" nodeType="afterEffect">
                                  <p:stCondLst>
                                    <p:cond delay="0"/>
                                  </p:stCondLst>
                                  <p:childTnLst>
                                    <p:set>
                                      <p:cBhvr>
                                        <p:cTn id="79" dur="1" fill="hold">
                                          <p:stCondLst>
                                            <p:cond delay="0"/>
                                          </p:stCondLst>
                                        </p:cTn>
                                        <p:tgtEl>
                                          <p:spTgt spid="80925"/>
                                        </p:tgtEl>
                                        <p:attrNameLst>
                                          <p:attrName>style.visibility</p:attrName>
                                        </p:attrNameLst>
                                      </p:cBhvr>
                                      <p:to>
                                        <p:strVal val="visible"/>
                                      </p:to>
                                    </p:set>
                                    <p:anim calcmode="lin" valueType="num">
                                      <p:cBhvr additive="base">
                                        <p:cTn id="80" dur="500" fill="hold"/>
                                        <p:tgtEl>
                                          <p:spTgt spid="80925"/>
                                        </p:tgtEl>
                                        <p:attrNameLst>
                                          <p:attrName>ppt_x</p:attrName>
                                        </p:attrNameLst>
                                      </p:cBhvr>
                                      <p:tavLst>
                                        <p:tav tm="0">
                                          <p:val>
                                            <p:strVal val="#ppt_x"/>
                                          </p:val>
                                        </p:tav>
                                        <p:tav tm="100000">
                                          <p:val>
                                            <p:strVal val="#ppt_x"/>
                                          </p:val>
                                        </p:tav>
                                      </p:tavLst>
                                    </p:anim>
                                    <p:anim calcmode="lin" valueType="num">
                                      <p:cBhvr additive="base">
                                        <p:cTn id="81" dur="500" fill="hold"/>
                                        <p:tgtEl>
                                          <p:spTgt spid="8092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80905"/>
                                        </p:tgtEl>
                                        <p:attrNameLst>
                                          <p:attrName>style.visibility</p:attrName>
                                        </p:attrNameLst>
                                      </p:cBhvr>
                                      <p:to>
                                        <p:strVal val="visible"/>
                                      </p:to>
                                    </p:set>
                                    <p:animEffect transition="in" filter="wipe(up)">
                                      <p:cBhvr>
                                        <p:cTn id="86" dur="500"/>
                                        <p:tgtEl>
                                          <p:spTgt spid="80905"/>
                                        </p:tgtEl>
                                      </p:cBhvr>
                                    </p:animEffect>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80909"/>
                                        </p:tgtEl>
                                        <p:attrNameLst>
                                          <p:attrName>style.visibility</p:attrName>
                                        </p:attrNameLst>
                                      </p:cBhvr>
                                      <p:to>
                                        <p:strVal val="visible"/>
                                      </p:to>
                                    </p:set>
                                    <p:animEffect transition="in" filter="wipe(left)">
                                      <p:cBhvr>
                                        <p:cTn id="90" dur="500"/>
                                        <p:tgtEl>
                                          <p:spTgt spid="80909"/>
                                        </p:tgtEl>
                                      </p:cBhvr>
                                    </p:animEffect>
                                  </p:childTnLst>
                                </p:cTn>
                              </p:par>
                              <p:par>
                                <p:cTn id="91" presetID="22" presetClass="entr" presetSubtype="2" fill="hold" nodeType="withEffect">
                                  <p:stCondLst>
                                    <p:cond delay="0"/>
                                  </p:stCondLst>
                                  <p:childTnLst>
                                    <p:set>
                                      <p:cBhvr>
                                        <p:cTn id="92" dur="1" fill="hold">
                                          <p:stCondLst>
                                            <p:cond delay="0"/>
                                          </p:stCondLst>
                                        </p:cTn>
                                        <p:tgtEl>
                                          <p:spTgt spid="80900"/>
                                        </p:tgtEl>
                                        <p:attrNameLst>
                                          <p:attrName>style.visibility</p:attrName>
                                        </p:attrNameLst>
                                      </p:cBhvr>
                                      <p:to>
                                        <p:strVal val="visible"/>
                                      </p:to>
                                    </p:set>
                                    <p:animEffect transition="in" filter="wipe(right)">
                                      <p:cBhvr>
                                        <p:cTn id="93" dur="500"/>
                                        <p:tgtEl>
                                          <p:spTgt spid="80900"/>
                                        </p:tgtEl>
                                      </p:cBhvr>
                                    </p:animEffect>
                                  </p:childTnLst>
                                </p:cTn>
                              </p:par>
                              <p:par>
                                <p:cTn id="94" presetID="22" presetClass="entr" presetSubtype="2" fill="hold" nodeType="withEffect">
                                  <p:stCondLst>
                                    <p:cond delay="0"/>
                                  </p:stCondLst>
                                  <p:childTnLst>
                                    <p:set>
                                      <p:cBhvr>
                                        <p:cTn id="95" dur="1" fill="hold">
                                          <p:stCondLst>
                                            <p:cond delay="0"/>
                                          </p:stCondLst>
                                        </p:cTn>
                                        <p:tgtEl>
                                          <p:spTgt spid="80926"/>
                                        </p:tgtEl>
                                        <p:attrNameLst>
                                          <p:attrName>style.visibility</p:attrName>
                                        </p:attrNameLst>
                                      </p:cBhvr>
                                      <p:to>
                                        <p:strVal val="visible"/>
                                      </p:to>
                                    </p:set>
                                    <p:animEffect transition="in" filter="wipe(right)">
                                      <p:cBhvr>
                                        <p:cTn id="96" dur="500"/>
                                        <p:tgtEl>
                                          <p:spTgt spid="80926"/>
                                        </p:tgtEl>
                                      </p:cBhvr>
                                    </p:animEffect>
                                  </p:childTnLst>
                                </p:cTn>
                              </p:par>
                              <p:par>
                                <p:cTn id="97" presetID="22" presetClass="entr" presetSubtype="2" fill="hold" nodeType="withEffect">
                                  <p:stCondLst>
                                    <p:cond delay="0"/>
                                  </p:stCondLst>
                                  <p:childTnLst>
                                    <p:set>
                                      <p:cBhvr>
                                        <p:cTn id="98" dur="1" fill="hold">
                                          <p:stCondLst>
                                            <p:cond delay="0"/>
                                          </p:stCondLst>
                                        </p:cTn>
                                        <p:tgtEl>
                                          <p:spTgt spid="80927"/>
                                        </p:tgtEl>
                                        <p:attrNameLst>
                                          <p:attrName>style.visibility</p:attrName>
                                        </p:attrNameLst>
                                      </p:cBhvr>
                                      <p:to>
                                        <p:strVal val="visible"/>
                                      </p:to>
                                    </p:set>
                                    <p:animEffect transition="in" filter="wipe(right)">
                                      <p:cBhvr>
                                        <p:cTn id="99" dur="500"/>
                                        <p:tgtEl>
                                          <p:spTgt spid="80927"/>
                                        </p:tgtEl>
                                      </p:cBhvr>
                                    </p:animEffect>
                                  </p:childTnLst>
                                </p:cTn>
                              </p:par>
                              <p:par>
                                <p:cTn id="100" presetID="22" presetClass="entr" presetSubtype="2" fill="hold" nodeType="withEffect">
                                  <p:stCondLst>
                                    <p:cond delay="0"/>
                                  </p:stCondLst>
                                  <p:childTnLst>
                                    <p:set>
                                      <p:cBhvr>
                                        <p:cTn id="101" dur="1" fill="hold">
                                          <p:stCondLst>
                                            <p:cond delay="0"/>
                                          </p:stCondLst>
                                        </p:cTn>
                                        <p:tgtEl>
                                          <p:spTgt spid="80928"/>
                                        </p:tgtEl>
                                        <p:attrNameLst>
                                          <p:attrName>style.visibility</p:attrName>
                                        </p:attrNameLst>
                                      </p:cBhvr>
                                      <p:to>
                                        <p:strVal val="visible"/>
                                      </p:to>
                                    </p:set>
                                    <p:animEffect transition="in" filter="wipe(right)">
                                      <p:cBhvr>
                                        <p:cTn id="102" dur="500"/>
                                        <p:tgtEl>
                                          <p:spTgt spid="80928"/>
                                        </p:tgtEl>
                                      </p:cBhvr>
                                    </p:animEffect>
                                  </p:childTnLst>
                                </p:cTn>
                              </p:par>
                              <p:par>
                                <p:cTn id="103" presetID="22" presetClass="entr" presetSubtype="8" fill="hold" nodeType="withEffect">
                                  <p:stCondLst>
                                    <p:cond delay="0"/>
                                  </p:stCondLst>
                                  <p:childTnLst>
                                    <p:set>
                                      <p:cBhvr>
                                        <p:cTn id="104" dur="1" fill="hold">
                                          <p:stCondLst>
                                            <p:cond delay="0"/>
                                          </p:stCondLst>
                                        </p:cTn>
                                        <p:tgtEl>
                                          <p:spTgt spid="80929"/>
                                        </p:tgtEl>
                                        <p:attrNameLst>
                                          <p:attrName>style.visibility</p:attrName>
                                        </p:attrNameLst>
                                      </p:cBhvr>
                                      <p:to>
                                        <p:strVal val="visible"/>
                                      </p:to>
                                    </p:set>
                                    <p:animEffect transition="in" filter="wipe(left)">
                                      <p:cBhvr>
                                        <p:cTn id="105" dur="500"/>
                                        <p:tgtEl>
                                          <p:spTgt spid="80929"/>
                                        </p:tgtEl>
                                      </p:cBhvr>
                                    </p:animEffect>
                                  </p:childTnLst>
                                </p:cTn>
                              </p:par>
                              <p:par>
                                <p:cTn id="106" presetID="22" presetClass="entr" presetSubtype="8" fill="hold" nodeType="withEffect">
                                  <p:stCondLst>
                                    <p:cond delay="0"/>
                                  </p:stCondLst>
                                  <p:childTnLst>
                                    <p:set>
                                      <p:cBhvr>
                                        <p:cTn id="107" dur="1" fill="hold">
                                          <p:stCondLst>
                                            <p:cond delay="0"/>
                                          </p:stCondLst>
                                        </p:cTn>
                                        <p:tgtEl>
                                          <p:spTgt spid="80930"/>
                                        </p:tgtEl>
                                        <p:attrNameLst>
                                          <p:attrName>style.visibility</p:attrName>
                                        </p:attrNameLst>
                                      </p:cBhvr>
                                      <p:to>
                                        <p:strVal val="visible"/>
                                      </p:to>
                                    </p:set>
                                    <p:animEffect transition="in" filter="wipe(left)">
                                      <p:cBhvr>
                                        <p:cTn id="108" dur="500"/>
                                        <p:tgtEl>
                                          <p:spTgt spid="80930"/>
                                        </p:tgtEl>
                                      </p:cBhvr>
                                    </p:animEffect>
                                  </p:childTnLst>
                                </p:cTn>
                              </p:par>
                              <p:par>
                                <p:cTn id="109" presetID="22" presetClass="entr" presetSubtype="4" fill="hold" nodeType="withEffect">
                                  <p:stCondLst>
                                    <p:cond delay="0"/>
                                  </p:stCondLst>
                                  <p:childTnLst>
                                    <p:set>
                                      <p:cBhvr>
                                        <p:cTn id="110" dur="1" fill="hold">
                                          <p:stCondLst>
                                            <p:cond delay="0"/>
                                          </p:stCondLst>
                                        </p:cTn>
                                        <p:tgtEl>
                                          <p:spTgt spid="80931"/>
                                        </p:tgtEl>
                                        <p:attrNameLst>
                                          <p:attrName>style.visibility</p:attrName>
                                        </p:attrNameLst>
                                      </p:cBhvr>
                                      <p:to>
                                        <p:strVal val="visible"/>
                                      </p:to>
                                    </p:set>
                                    <p:animEffect transition="in" filter="wipe(down)">
                                      <p:cBhvr>
                                        <p:cTn id="111" dur="500"/>
                                        <p:tgtEl>
                                          <p:spTgt spid="80931"/>
                                        </p:tgtEl>
                                      </p:cBhvr>
                                    </p:animEffect>
                                  </p:childTnLst>
                                </p:cTn>
                              </p:par>
                              <p:par>
                                <p:cTn id="112" presetID="22" presetClass="entr" presetSubtype="8" fill="hold" nodeType="withEffect">
                                  <p:stCondLst>
                                    <p:cond delay="0"/>
                                  </p:stCondLst>
                                  <p:childTnLst>
                                    <p:set>
                                      <p:cBhvr>
                                        <p:cTn id="113" dur="1" fill="hold">
                                          <p:stCondLst>
                                            <p:cond delay="0"/>
                                          </p:stCondLst>
                                        </p:cTn>
                                        <p:tgtEl>
                                          <p:spTgt spid="80932"/>
                                        </p:tgtEl>
                                        <p:attrNameLst>
                                          <p:attrName>style.visibility</p:attrName>
                                        </p:attrNameLst>
                                      </p:cBhvr>
                                      <p:to>
                                        <p:strVal val="visible"/>
                                      </p:to>
                                    </p:set>
                                    <p:animEffect transition="in" filter="wipe(left)">
                                      <p:cBhvr>
                                        <p:cTn id="114" dur="500"/>
                                        <p:tgtEl>
                                          <p:spTgt spid="80932"/>
                                        </p:tgtEl>
                                      </p:cBhvr>
                                    </p:animEffect>
                                  </p:childTnLst>
                                </p:cTn>
                              </p:par>
                              <p:par>
                                <p:cTn id="115" presetID="22" presetClass="entr" presetSubtype="4" fill="hold" nodeType="withEffect">
                                  <p:stCondLst>
                                    <p:cond delay="0"/>
                                  </p:stCondLst>
                                  <p:childTnLst>
                                    <p:set>
                                      <p:cBhvr>
                                        <p:cTn id="116" dur="1" fill="hold">
                                          <p:stCondLst>
                                            <p:cond delay="0"/>
                                          </p:stCondLst>
                                        </p:cTn>
                                        <p:tgtEl>
                                          <p:spTgt spid="80933"/>
                                        </p:tgtEl>
                                        <p:attrNameLst>
                                          <p:attrName>style.visibility</p:attrName>
                                        </p:attrNameLst>
                                      </p:cBhvr>
                                      <p:to>
                                        <p:strVal val="visible"/>
                                      </p:to>
                                    </p:set>
                                    <p:animEffect transition="in" filter="wipe(down)">
                                      <p:cBhvr>
                                        <p:cTn id="117" dur="500"/>
                                        <p:tgtEl>
                                          <p:spTgt spid="80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9" grpId="0"/>
      <p:bldP spid="80924" grpId="0" animBg="1"/>
      <p:bldP spid="809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137218" name="Picture 20" descr="MCj043473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527" r="24901" b="71936"/>
          <a:stretch>
            <a:fillRect/>
          </a:stretch>
        </p:blipFill>
        <p:spPr>
          <a:xfrm>
            <a:off x="1524000" y="2239964"/>
            <a:ext cx="9144000" cy="4618037"/>
          </a:xfrm>
        </p:spPr>
      </p:pic>
      <p:sp>
        <p:nvSpPr>
          <p:cNvPr id="137219" name="AutoShape 3"/>
          <p:cNvSpPr>
            <a:spLocks noChangeArrowheads="1"/>
          </p:cNvSpPr>
          <p:nvPr/>
        </p:nvSpPr>
        <p:spPr bwMode="auto">
          <a:xfrm rot="1035962">
            <a:off x="6257925" y="3914776"/>
            <a:ext cx="522288" cy="195263"/>
          </a:xfrm>
          <a:prstGeom prst="triangle">
            <a:avLst>
              <a:gd name="adj" fmla="val 76056"/>
            </a:avLst>
          </a:prstGeom>
          <a:solidFill>
            <a:srgbClr val="FFFF00"/>
          </a:solidFill>
          <a:ln w="9525">
            <a:solidFill>
              <a:srgbClr val="3399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84996" name="Line 4"/>
          <p:cNvSpPr>
            <a:spLocks noChangeShapeType="1"/>
          </p:cNvSpPr>
          <p:nvPr/>
        </p:nvSpPr>
        <p:spPr bwMode="auto">
          <a:xfrm flipV="1">
            <a:off x="3327400" y="4041775"/>
            <a:ext cx="3221038" cy="744538"/>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4997" name="Line 5"/>
          <p:cNvSpPr>
            <a:spLocks noChangeShapeType="1"/>
          </p:cNvSpPr>
          <p:nvPr/>
        </p:nvSpPr>
        <p:spPr bwMode="auto">
          <a:xfrm flipH="1">
            <a:off x="6564313" y="3887789"/>
            <a:ext cx="1674812" cy="149225"/>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4998" name="Line 6"/>
          <p:cNvSpPr>
            <a:spLocks noChangeShapeType="1"/>
          </p:cNvSpPr>
          <p:nvPr/>
        </p:nvSpPr>
        <p:spPr bwMode="auto">
          <a:xfrm flipH="1" flipV="1">
            <a:off x="6562725" y="4056064"/>
            <a:ext cx="1263650" cy="960437"/>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210" name="Text Box 18"/>
          <p:cNvSpPr txBox="1">
            <a:spLocks noChangeArrowheads="1"/>
          </p:cNvSpPr>
          <p:nvPr/>
        </p:nvSpPr>
        <p:spPr bwMode="auto">
          <a:xfrm>
            <a:off x="1889126" y="163513"/>
            <a:ext cx="83026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fontAlgn="base">
              <a:spcBef>
                <a:spcPct val="0"/>
              </a:spcBef>
              <a:spcAft>
                <a:spcPct val="0"/>
              </a:spcAft>
              <a:buNone/>
            </a:pPr>
            <a:r>
              <a:rPr lang="en-US" altLang="en-US" sz="3200">
                <a:solidFill>
                  <a:srgbClr val="FFFFFF"/>
                </a:solidFill>
              </a:rPr>
              <a:t>OPUS-NET</a:t>
            </a:r>
            <a:r>
              <a:rPr lang="en-US" altLang="en-US" sz="2400">
                <a:solidFill>
                  <a:srgbClr val="FFFFFF"/>
                </a:solidFill>
              </a:rPr>
              <a:t>: </a:t>
            </a:r>
          </a:p>
          <a:p>
            <a:pPr marL="0" lvl="1" fontAlgn="base">
              <a:spcBef>
                <a:spcPct val="0"/>
              </a:spcBef>
              <a:spcAft>
                <a:spcPct val="0"/>
              </a:spcAft>
              <a:buNone/>
            </a:pPr>
            <a:r>
              <a:rPr lang="en-US" altLang="en-US" sz="2400">
                <a:solidFill>
                  <a:srgbClr val="FFFFFF"/>
                </a:solidFill>
              </a:rPr>
              <a:t>first, run OPUS to solve for CORS from IGS CORS </a:t>
            </a:r>
          </a:p>
          <a:p>
            <a:pPr marL="0" lvl="1" fontAlgn="base">
              <a:spcBef>
                <a:spcPct val="0"/>
              </a:spcBef>
              <a:spcAft>
                <a:spcPct val="0"/>
              </a:spcAft>
              <a:buNone/>
            </a:pPr>
            <a:endParaRPr lang="en-US" altLang="en-US" sz="2400">
              <a:solidFill>
                <a:srgbClr val="FFFFFF"/>
              </a:solidFill>
            </a:endParaRPr>
          </a:p>
          <a:p>
            <a:pPr marL="0" lvl="1" fontAlgn="base">
              <a:spcBef>
                <a:spcPct val="0"/>
              </a:spcBef>
              <a:spcAft>
                <a:spcPct val="0"/>
              </a:spcAft>
              <a:buNone/>
            </a:pPr>
            <a:r>
              <a:rPr lang="en-US" altLang="en-US" sz="2400">
                <a:solidFill>
                  <a:srgbClr val="FFFFFF"/>
                </a:solidFill>
              </a:rPr>
              <a:t>then run OPUS-Static using improved CORS positions and tropospheric corrections, along with ocean-tide loading &amp; absolute antenna calibration models</a:t>
            </a:r>
          </a:p>
        </p:txBody>
      </p:sp>
      <p:sp>
        <p:nvSpPr>
          <p:cNvPr id="22" name="AutoShape 5"/>
          <p:cNvSpPr>
            <a:spLocks noChangeArrowheads="1"/>
          </p:cNvSpPr>
          <p:nvPr/>
        </p:nvSpPr>
        <p:spPr bwMode="auto">
          <a:xfrm rot="19324793">
            <a:off x="3092450" y="5527675"/>
            <a:ext cx="623888" cy="274638"/>
          </a:xfrm>
          <a:prstGeom prst="star5">
            <a:avLst/>
          </a:prstGeom>
          <a:solidFill>
            <a:srgbClr val="FF8F8F"/>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23" name="AutoShape 5"/>
          <p:cNvSpPr>
            <a:spLocks noChangeArrowheads="1"/>
          </p:cNvSpPr>
          <p:nvPr/>
        </p:nvSpPr>
        <p:spPr bwMode="auto">
          <a:xfrm rot="767916">
            <a:off x="7888289" y="6005514"/>
            <a:ext cx="623887" cy="454025"/>
          </a:xfrm>
          <a:prstGeom prst="star5">
            <a:avLst/>
          </a:prstGeom>
          <a:solidFill>
            <a:srgbClr val="FF8F8F"/>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24" name="AutoShape 5"/>
          <p:cNvSpPr>
            <a:spLocks noChangeArrowheads="1"/>
          </p:cNvSpPr>
          <p:nvPr/>
        </p:nvSpPr>
        <p:spPr bwMode="auto">
          <a:xfrm rot="19324793">
            <a:off x="2381250" y="4124325"/>
            <a:ext cx="623888" cy="274638"/>
          </a:xfrm>
          <a:prstGeom prst="star5">
            <a:avLst/>
          </a:prstGeom>
          <a:solidFill>
            <a:srgbClr val="FF8F8F"/>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25" name="AutoShape 5"/>
          <p:cNvSpPr>
            <a:spLocks noChangeArrowheads="1"/>
          </p:cNvSpPr>
          <p:nvPr/>
        </p:nvSpPr>
        <p:spPr bwMode="auto">
          <a:xfrm rot="767916">
            <a:off x="9186864" y="4864101"/>
            <a:ext cx="623887" cy="454025"/>
          </a:xfrm>
          <a:prstGeom prst="star5">
            <a:avLst/>
          </a:prstGeom>
          <a:solidFill>
            <a:srgbClr val="FF8F8F"/>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26" name="AutoShape 9"/>
          <p:cNvSpPr>
            <a:spLocks noChangeArrowheads="1"/>
          </p:cNvSpPr>
          <p:nvPr/>
        </p:nvSpPr>
        <p:spPr bwMode="auto">
          <a:xfrm rot="1097357">
            <a:off x="8621714" y="3827464"/>
            <a:ext cx="623887" cy="174625"/>
          </a:xfrm>
          <a:prstGeom prst="star5">
            <a:avLst/>
          </a:prstGeom>
          <a:solidFill>
            <a:srgbClr val="FF8F8F"/>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27" name="AutoShape 9"/>
          <p:cNvSpPr>
            <a:spLocks noChangeArrowheads="1"/>
          </p:cNvSpPr>
          <p:nvPr/>
        </p:nvSpPr>
        <p:spPr bwMode="auto">
          <a:xfrm rot="1097357">
            <a:off x="7707314" y="3522664"/>
            <a:ext cx="623887" cy="174625"/>
          </a:xfrm>
          <a:prstGeom prst="star5">
            <a:avLst/>
          </a:prstGeom>
          <a:solidFill>
            <a:srgbClr val="FF8F8F"/>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28" name="Line 4"/>
          <p:cNvSpPr>
            <a:spLocks noChangeShapeType="1"/>
          </p:cNvSpPr>
          <p:nvPr/>
        </p:nvSpPr>
        <p:spPr bwMode="auto">
          <a:xfrm flipH="1" flipV="1">
            <a:off x="3276600" y="4800600"/>
            <a:ext cx="152400" cy="838200"/>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29" name="Line 4"/>
          <p:cNvSpPr>
            <a:spLocks noChangeShapeType="1"/>
          </p:cNvSpPr>
          <p:nvPr/>
        </p:nvSpPr>
        <p:spPr bwMode="auto">
          <a:xfrm>
            <a:off x="2667000" y="4267200"/>
            <a:ext cx="533400" cy="533400"/>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0" name="Line 4"/>
          <p:cNvSpPr>
            <a:spLocks noChangeShapeType="1"/>
          </p:cNvSpPr>
          <p:nvPr/>
        </p:nvSpPr>
        <p:spPr bwMode="auto">
          <a:xfrm flipH="1" flipV="1">
            <a:off x="7848600" y="5105400"/>
            <a:ext cx="304800" cy="1143000"/>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1" name="Line 4"/>
          <p:cNvSpPr>
            <a:spLocks noChangeShapeType="1"/>
          </p:cNvSpPr>
          <p:nvPr/>
        </p:nvSpPr>
        <p:spPr bwMode="auto">
          <a:xfrm flipH="1" flipV="1">
            <a:off x="7848600" y="5029200"/>
            <a:ext cx="1600200" cy="152400"/>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2" name="Line 4"/>
          <p:cNvSpPr>
            <a:spLocks noChangeShapeType="1"/>
          </p:cNvSpPr>
          <p:nvPr/>
        </p:nvSpPr>
        <p:spPr bwMode="auto">
          <a:xfrm flipH="1" flipV="1">
            <a:off x="8229600" y="3886200"/>
            <a:ext cx="762000" cy="76200"/>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33" name="Line 4"/>
          <p:cNvSpPr>
            <a:spLocks noChangeShapeType="1"/>
          </p:cNvSpPr>
          <p:nvPr/>
        </p:nvSpPr>
        <p:spPr bwMode="auto">
          <a:xfrm>
            <a:off x="8001000" y="3581400"/>
            <a:ext cx="228600" cy="304800"/>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5001" name="AutoShape 9"/>
          <p:cNvSpPr>
            <a:spLocks noChangeArrowheads="1"/>
          </p:cNvSpPr>
          <p:nvPr/>
        </p:nvSpPr>
        <p:spPr bwMode="auto">
          <a:xfrm rot="1097357">
            <a:off x="7920039" y="3824289"/>
            <a:ext cx="623887" cy="174625"/>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85000" name="AutoShape 8"/>
          <p:cNvSpPr>
            <a:spLocks noChangeArrowheads="1"/>
          </p:cNvSpPr>
          <p:nvPr/>
        </p:nvSpPr>
        <p:spPr bwMode="auto">
          <a:xfrm rot="798520">
            <a:off x="7507289" y="4816475"/>
            <a:ext cx="623887" cy="376238"/>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
        <p:nvSpPr>
          <p:cNvPr id="84999" name="AutoShape 7"/>
          <p:cNvSpPr>
            <a:spLocks noChangeArrowheads="1"/>
          </p:cNvSpPr>
          <p:nvPr/>
        </p:nvSpPr>
        <p:spPr bwMode="auto">
          <a:xfrm rot="19908062">
            <a:off x="2940050" y="4665664"/>
            <a:ext cx="623888" cy="274637"/>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endParaRPr>
          </a:p>
        </p:txBody>
      </p:sp>
    </p:spTree>
    <p:extLst>
      <p:ext uri="{BB962C8B-B14F-4D97-AF65-F5344CB8AC3E}">
        <p14:creationId xmlns:p14="http://schemas.microsoft.com/office/powerpoint/2010/main" val="1339900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10">
                                            <p:txEl>
                                              <p:pRg st="1" end="1"/>
                                            </p:txEl>
                                          </p:spTgt>
                                        </p:tgtEl>
                                        <p:attrNameLst>
                                          <p:attrName>style.visibility</p:attrName>
                                        </p:attrNameLst>
                                      </p:cBhvr>
                                      <p:to>
                                        <p:strVal val="visible"/>
                                      </p:to>
                                    </p:set>
                                    <p:animEffect transition="in" filter="fade">
                                      <p:cBhvr>
                                        <p:cTn id="7" dur="1000"/>
                                        <p:tgtEl>
                                          <p:spTgt spid="8210">
                                            <p:txEl>
                                              <p:pRg st="1" end="1"/>
                                            </p:txEl>
                                          </p:spTgt>
                                        </p:tgtEl>
                                      </p:cBhvr>
                                    </p:animEffect>
                                    <p:anim calcmode="lin" valueType="num">
                                      <p:cBhvr>
                                        <p:cTn id="8" dur="1000" fill="hold"/>
                                        <p:tgtEl>
                                          <p:spTgt spid="82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210">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2000"/>
                                        <p:tgtEl>
                                          <p:spTgt spid="29"/>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2000"/>
                                        <p:tgtEl>
                                          <p:spTgt spid="28"/>
                                        </p:tgtEl>
                                      </p:cBhvr>
                                    </p:animEffect>
                                  </p:childTnLst>
                                </p:cTn>
                              </p:par>
                              <p:par>
                                <p:cTn id="17" presetID="2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2000"/>
                                        <p:tgtEl>
                                          <p:spTgt spid="30"/>
                                        </p:tgtEl>
                                      </p:cBhvr>
                                    </p:animEffect>
                                  </p:childTnLst>
                                </p:cTn>
                              </p:par>
                              <p:par>
                                <p:cTn id="20" presetID="2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2000"/>
                                        <p:tgtEl>
                                          <p:spTgt spid="31"/>
                                        </p:tgtEl>
                                      </p:cBhvr>
                                    </p:animEffect>
                                  </p:childTnLst>
                                </p:cTn>
                              </p:par>
                              <p:par>
                                <p:cTn id="23" presetID="22" presetClass="entr" presetSubtype="2"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right)">
                                      <p:cBhvr>
                                        <p:cTn id="25" dur="2000"/>
                                        <p:tgtEl>
                                          <p:spTgt spid="32"/>
                                        </p:tgtEl>
                                      </p:cBhvr>
                                    </p:animEffect>
                                  </p:childTnLst>
                                </p:cTn>
                              </p:par>
                              <p:par>
                                <p:cTn id="26" presetID="22" presetClass="entr" presetSubtype="1"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2000"/>
                                        <p:tgtEl>
                                          <p:spTgt spid="3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8210">
                                            <p:txEl>
                                              <p:pRg st="3" end="3"/>
                                            </p:txEl>
                                          </p:spTgt>
                                        </p:tgtEl>
                                        <p:attrNameLst>
                                          <p:attrName>style.visibility</p:attrName>
                                        </p:attrNameLst>
                                      </p:cBhvr>
                                      <p:to>
                                        <p:strVal val="visible"/>
                                      </p:to>
                                    </p:set>
                                    <p:animEffect transition="in" filter="fade">
                                      <p:cBhvr>
                                        <p:cTn id="31" dur="1000"/>
                                        <p:tgtEl>
                                          <p:spTgt spid="8210">
                                            <p:txEl>
                                              <p:pRg st="3" end="3"/>
                                            </p:txEl>
                                          </p:spTgt>
                                        </p:tgtEl>
                                      </p:cBhvr>
                                    </p:animEffect>
                                    <p:anim calcmode="lin" valueType="num">
                                      <p:cBhvr>
                                        <p:cTn id="32" dur="1000" fill="hold"/>
                                        <p:tgtEl>
                                          <p:spTgt spid="821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8210">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84996"/>
                                        </p:tgtEl>
                                        <p:attrNameLst>
                                          <p:attrName>style.visibility</p:attrName>
                                        </p:attrNameLst>
                                      </p:cBhvr>
                                      <p:to>
                                        <p:strVal val="visible"/>
                                      </p:to>
                                    </p:set>
                                    <p:animEffect transition="in" filter="wipe(left)">
                                      <p:cBhvr>
                                        <p:cTn id="37" dur="1000"/>
                                        <p:tgtEl>
                                          <p:spTgt spid="84996"/>
                                        </p:tgtEl>
                                      </p:cBhvr>
                                    </p:animEffect>
                                  </p:childTnLst>
                                </p:cTn>
                              </p:par>
                            </p:childTnLst>
                          </p:cTn>
                        </p:par>
                        <p:par>
                          <p:cTn id="38" fill="hold" nodeType="afterGroup">
                            <p:stCondLst>
                              <p:cond delay="4000"/>
                            </p:stCondLst>
                            <p:childTnLst>
                              <p:par>
                                <p:cTn id="39" presetID="22" presetClass="entr" presetSubtype="4" fill="hold" nodeType="afterEffect">
                                  <p:stCondLst>
                                    <p:cond delay="0"/>
                                  </p:stCondLst>
                                  <p:childTnLst>
                                    <p:set>
                                      <p:cBhvr>
                                        <p:cTn id="40" dur="1" fill="hold">
                                          <p:stCondLst>
                                            <p:cond delay="0"/>
                                          </p:stCondLst>
                                        </p:cTn>
                                        <p:tgtEl>
                                          <p:spTgt spid="84998"/>
                                        </p:tgtEl>
                                        <p:attrNameLst>
                                          <p:attrName>style.visibility</p:attrName>
                                        </p:attrNameLst>
                                      </p:cBhvr>
                                      <p:to>
                                        <p:strVal val="visible"/>
                                      </p:to>
                                    </p:set>
                                    <p:animEffect transition="in" filter="wipe(down)">
                                      <p:cBhvr>
                                        <p:cTn id="41" dur="1000"/>
                                        <p:tgtEl>
                                          <p:spTgt spid="84998"/>
                                        </p:tgtEl>
                                      </p:cBhvr>
                                    </p:animEffect>
                                  </p:childTnLst>
                                </p:cTn>
                              </p:par>
                            </p:childTnLst>
                          </p:cTn>
                        </p:par>
                        <p:par>
                          <p:cTn id="42" fill="hold" nodeType="afterGroup">
                            <p:stCondLst>
                              <p:cond delay="5000"/>
                            </p:stCondLst>
                            <p:childTnLst>
                              <p:par>
                                <p:cTn id="43" presetID="22" presetClass="entr" presetSubtype="2" fill="hold" nodeType="afterEffect">
                                  <p:stCondLst>
                                    <p:cond delay="0"/>
                                  </p:stCondLst>
                                  <p:childTnLst>
                                    <p:set>
                                      <p:cBhvr>
                                        <p:cTn id="44" dur="1" fill="hold">
                                          <p:stCondLst>
                                            <p:cond delay="0"/>
                                          </p:stCondLst>
                                        </p:cTn>
                                        <p:tgtEl>
                                          <p:spTgt spid="84997"/>
                                        </p:tgtEl>
                                        <p:attrNameLst>
                                          <p:attrName>style.visibility</p:attrName>
                                        </p:attrNameLst>
                                      </p:cBhvr>
                                      <p:to>
                                        <p:strVal val="visible"/>
                                      </p:to>
                                    </p:set>
                                    <p:animEffect transition="in" filter="wipe(right)">
                                      <p:cBhvr>
                                        <p:cTn id="45" dur="1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139266" name="Picture 20" descr="MCj04347380000[1]"/>
          <p:cNvPicPr>
            <a:picLocks noChangeAspect="1" noChangeArrowheads="1"/>
          </p:cNvPicPr>
          <p:nvPr/>
        </p:nvPicPr>
        <p:blipFill>
          <a:blip r:embed="rId3">
            <a:extLst>
              <a:ext uri="{28A0092B-C50C-407E-A947-70E740481C1C}">
                <a14:useLocalDpi xmlns:a14="http://schemas.microsoft.com/office/drawing/2010/main" val="0"/>
              </a:ext>
            </a:extLst>
          </a:blip>
          <a:srcRect l="19527" r="24901" b="71936"/>
          <a:stretch>
            <a:fillRect/>
          </a:stretch>
        </p:blipFill>
        <p:spPr bwMode="auto">
          <a:xfrm>
            <a:off x="1524000" y="2239964"/>
            <a:ext cx="91440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20" descr="MCj043473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527" r="24901" b="71936"/>
          <a:stretch>
            <a:fillRect/>
          </a:stretch>
        </p:blipFill>
        <p:spPr>
          <a:xfrm>
            <a:off x="1524000" y="2239964"/>
            <a:ext cx="9144000" cy="4618037"/>
          </a:xfrm>
        </p:spPr>
      </p:pic>
      <p:sp>
        <p:nvSpPr>
          <p:cNvPr id="139268" name="Text Box 18"/>
          <p:cNvSpPr txBox="1">
            <a:spLocks noChangeArrowheads="1"/>
          </p:cNvSpPr>
          <p:nvPr/>
        </p:nvSpPr>
        <p:spPr bwMode="auto">
          <a:xfrm>
            <a:off x="1889126" y="163513"/>
            <a:ext cx="8302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a:solidFill>
                  <a:srgbClr val="FFFFFF"/>
                </a:solidFill>
                <a:ea typeface="MS PGothic" panose="020B0600070205080204" pitchFamily="34" charset="-128"/>
              </a:rPr>
              <a:t>Shared solutions: </a:t>
            </a:r>
            <a:r>
              <a:rPr lang="en-US" altLang="en-US" sz="2400">
                <a:solidFill>
                  <a:srgbClr val="FFFFFF"/>
                </a:solidFill>
                <a:ea typeface="MS PGothic" panose="020B0600070205080204" pitchFamily="34" charset="-128"/>
              </a:rPr>
              <a:t>describe the mark to share it.</a:t>
            </a:r>
          </a:p>
        </p:txBody>
      </p:sp>
      <p:sp>
        <p:nvSpPr>
          <p:cNvPr id="85011" name="Text Box 19"/>
          <p:cNvSpPr txBox="1">
            <a:spLocks noChangeArrowheads="1"/>
          </p:cNvSpPr>
          <p:nvPr/>
        </p:nvSpPr>
        <p:spPr bwMode="auto">
          <a:xfrm>
            <a:off x="1889126" y="2601913"/>
            <a:ext cx="84359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400">
                <a:solidFill>
                  <a:srgbClr val="FFFFFF"/>
                </a:solidFill>
                <a:ea typeface="MS PGothic" panose="020B0600070205080204" pitchFamily="34" charset="-128"/>
              </a:rPr>
              <a:t>requires 4+ hours on a permanent mark of public interest</a:t>
            </a: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endParaRPr lang="en-US" altLang="en-US" sz="2400">
              <a:solidFill>
                <a:srgbClr val="FFFFFF"/>
              </a:solidFill>
              <a:ea typeface="MS PGothic" panose="020B0600070205080204" pitchFamily="34" charset="-128"/>
            </a:endParaRPr>
          </a:p>
          <a:p>
            <a:pPr fontAlgn="base">
              <a:spcBef>
                <a:spcPct val="0"/>
              </a:spcBef>
              <a:spcAft>
                <a:spcPct val="0"/>
              </a:spcAft>
              <a:buNone/>
            </a:pPr>
            <a:r>
              <a:rPr lang="en-US" altLang="en-US" sz="2400">
                <a:solidFill>
                  <a:srgbClr val="FFFFFF"/>
                </a:solidFill>
                <a:ea typeface="MS PGothic" panose="020B0600070205080204" pitchFamily="34" charset="-128"/>
              </a:rPr>
              <a:t>http://geodesy.noaa.gov/marks/sharing/</a:t>
            </a:r>
          </a:p>
        </p:txBody>
      </p:sp>
      <p:sp>
        <p:nvSpPr>
          <p:cNvPr id="32" name="Arc 31"/>
          <p:cNvSpPr/>
          <p:nvPr/>
        </p:nvSpPr>
        <p:spPr>
          <a:xfrm>
            <a:off x="822325" y="3108326"/>
            <a:ext cx="10642600" cy="6588125"/>
          </a:xfrm>
          <a:prstGeom prst="arc">
            <a:avLst>
              <a:gd name="adj1" fmla="val 11829667"/>
              <a:gd name="adj2" fmla="val 20473190"/>
            </a:avLst>
          </a:prstGeom>
          <a:ln w="177800">
            <a:solidFill>
              <a:srgbClr val="C2E9FA">
                <a:alpha val="51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srgbClr val="000000"/>
              </a:solidFill>
              <a:latin typeface="Arial"/>
            </a:endParaRPr>
          </a:p>
        </p:txBody>
      </p:sp>
      <p:sp>
        <p:nvSpPr>
          <p:cNvPr id="52" name="AutoShape 5"/>
          <p:cNvSpPr>
            <a:spLocks noChangeArrowheads="1"/>
          </p:cNvSpPr>
          <p:nvPr/>
        </p:nvSpPr>
        <p:spPr bwMode="auto">
          <a:xfrm rot="767916">
            <a:off x="7888289" y="6005514"/>
            <a:ext cx="623887" cy="454025"/>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a typeface="ＭＳ Ｐゴシック" pitchFamily="34" charset="-128"/>
            </a:endParaRPr>
          </a:p>
        </p:txBody>
      </p:sp>
      <p:sp>
        <p:nvSpPr>
          <p:cNvPr id="33" name="AutoShape 5"/>
          <p:cNvSpPr>
            <a:spLocks noChangeArrowheads="1"/>
          </p:cNvSpPr>
          <p:nvPr/>
        </p:nvSpPr>
        <p:spPr bwMode="auto">
          <a:xfrm rot="767916">
            <a:off x="7454901" y="3359151"/>
            <a:ext cx="339725" cy="117475"/>
          </a:xfrm>
          <a:prstGeom prst="star5">
            <a:avLst/>
          </a:prstGeom>
          <a:solidFill>
            <a:schemeClr val="accent5"/>
          </a:solidFill>
          <a:ln w="9525">
            <a:solidFill>
              <a:srgbClr val="A27B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139273" name="AutoShape 3"/>
          <p:cNvSpPr>
            <a:spLocks noChangeArrowheads="1"/>
          </p:cNvSpPr>
          <p:nvPr/>
        </p:nvSpPr>
        <p:spPr bwMode="auto">
          <a:xfrm rot="1035962">
            <a:off x="6257925" y="3914776"/>
            <a:ext cx="522288" cy="195263"/>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60" name="AutoShape 7"/>
          <p:cNvSpPr>
            <a:spLocks noChangeArrowheads="1"/>
          </p:cNvSpPr>
          <p:nvPr/>
        </p:nvSpPr>
        <p:spPr bwMode="auto">
          <a:xfrm rot="19908062">
            <a:off x="2940050" y="4665664"/>
            <a:ext cx="623888" cy="274637"/>
          </a:xfrm>
          <a:prstGeom prst="star5">
            <a:avLst/>
          </a:prstGeom>
          <a:solidFill>
            <a:schemeClr val="accent5"/>
          </a:solidFill>
          <a:ln w="9525">
            <a:solidFill>
              <a:srgbClr val="C00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61" name="AutoShape 8"/>
          <p:cNvSpPr>
            <a:spLocks noChangeArrowheads="1"/>
          </p:cNvSpPr>
          <p:nvPr/>
        </p:nvSpPr>
        <p:spPr bwMode="auto">
          <a:xfrm rot="798520">
            <a:off x="7507289" y="4816475"/>
            <a:ext cx="623887" cy="376238"/>
          </a:xfrm>
          <a:prstGeom prst="star5">
            <a:avLst/>
          </a:prstGeom>
          <a:solidFill>
            <a:schemeClr val="accent5"/>
          </a:solidFill>
          <a:ln w="9525">
            <a:solidFill>
              <a:srgbClr val="00800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62" name="AutoShape 9"/>
          <p:cNvSpPr>
            <a:spLocks noChangeArrowheads="1"/>
          </p:cNvSpPr>
          <p:nvPr/>
        </p:nvSpPr>
        <p:spPr bwMode="auto">
          <a:xfrm rot="1097357">
            <a:off x="7920039" y="3824289"/>
            <a:ext cx="623887" cy="174625"/>
          </a:xfrm>
          <a:prstGeom prst="star5">
            <a:avLst/>
          </a:prstGeom>
          <a:solidFill>
            <a:schemeClr val="accent5"/>
          </a:solidFill>
          <a:ln w="9525">
            <a:solidFill>
              <a:srgbClr val="7030A0"/>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74" name="AutoShape 5"/>
          <p:cNvSpPr>
            <a:spLocks noChangeArrowheads="1"/>
          </p:cNvSpPr>
          <p:nvPr/>
        </p:nvSpPr>
        <p:spPr bwMode="auto">
          <a:xfrm rot="19324793">
            <a:off x="3092450" y="5527675"/>
            <a:ext cx="623888" cy="274638"/>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pic>
        <p:nvPicPr>
          <p:cNvPr id="139278" name="Picture 17" descr="MCj043485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2227">
            <a:off x="5276850" y="1920875"/>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3"/>
          <p:cNvSpPr>
            <a:spLocks noChangeArrowheads="1"/>
          </p:cNvSpPr>
          <p:nvPr/>
        </p:nvSpPr>
        <p:spPr bwMode="auto">
          <a:xfrm>
            <a:off x="5407026" y="4337051"/>
            <a:ext cx="328613" cy="150813"/>
          </a:xfrm>
          <a:prstGeom prst="triangle">
            <a:avLst>
              <a:gd name="adj" fmla="val 42403"/>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40" name="AutoShape 3"/>
          <p:cNvSpPr>
            <a:spLocks noChangeArrowheads="1"/>
          </p:cNvSpPr>
          <p:nvPr/>
        </p:nvSpPr>
        <p:spPr bwMode="auto">
          <a:xfrm rot="20789249">
            <a:off x="4206876" y="4130676"/>
            <a:ext cx="328613" cy="150813"/>
          </a:xfrm>
          <a:prstGeom prst="triangle">
            <a:avLst>
              <a:gd name="adj" fmla="val 42403"/>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41" name="AutoShape 3"/>
          <p:cNvSpPr>
            <a:spLocks noChangeArrowheads="1"/>
          </p:cNvSpPr>
          <p:nvPr/>
        </p:nvSpPr>
        <p:spPr bwMode="auto">
          <a:xfrm>
            <a:off x="5241925" y="3608388"/>
            <a:ext cx="330200" cy="152400"/>
          </a:xfrm>
          <a:prstGeom prst="triangle">
            <a:avLst>
              <a:gd name="adj" fmla="val 42403"/>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42" name="AutoShape 3"/>
          <p:cNvSpPr>
            <a:spLocks noChangeArrowheads="1"/>
          </p:cNvSpPr>
          <p:nvPr/>
        </p:nvSpPr>
        <p:spPr bwMode="auto">
          <a:xfrm rot="20580323">
            <a:off x="3160713" y="3970338"/>
            <a:ext cx="328612" cy="152400"/>
          </a:xfrm>
          <a:prstGeom prst="triangle">
            <a:avLst>
              <a:gd name="adj" fmla="val 42403"/>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89126" y="968376"/>
            <a:ext cx="1082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073401" y="738189"/>
            <a:ext cx="3476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b="1" i="1">
                <a:solidFill>
                  <a:srgbClr val="FFFFFF"/>
                </a:solidFill>
                <a:latin typeface="Bradley Hand ITC" panose="03070402050302030203" pitchFamily="66" charset="0"/>
              </a:rPr>
              <a:t>Located in the SW corner of a 2 ft square concrete pad projecting 0.3 ft above ground, 3.3 ft S from S edge of sidewalk …</a:t>
            </a:r>
          </a:p>
          <a:p>
            <a:pPr fontAlgn="base">
              <a:spcBef>
                <a:spcPct val="0"/>
              </a:spcBef>
              <a:spcAft>
                <a:spcPct val="0"/>
              </a:spcAft>
              <a:buNone/>
            </a:pPr>
            <a:endParaRPr lang="en-US" altLang="en-US" sz="2000" b="1" i="1">
              <a:solidFill>
                <a:srgbClr val="FFFFFF"/>
              </a:solidFill>
              <a:latin typeface="Bradley Hand ITC" panose="03070402050302030203" pitchFamily="66" charset="0"/>
            </a:endParaRPr>
          </a:p>
        </p:txBody>
      </p:sp>
      <p:pic>
        <p:nvPicPr>
          <p:cNvPr id="229383" name="Picture 7" descr="65"/>
          <p:cNvPicPr>
            <a:picLocks noChangeAspect="1" noChangeArrowheads="1"/>
          </p:cNvPicPr>
          <p:nvPr/>
        </p:nvPicPr>
        <p:blipFill>
          <a:blip r:embed="rId6">
            <a:lum bright="40000" contrast="20000"/>
            <a:extLst>
              <a:ext uri="{28A0092B-C50C-407E-A947-70E740481C1C}">
                <a14:useLocalDpi xmlns:a14="http://schemas.microsoft.com/office/drawing/2010/main" val="0"/>
              </a:ext>
            </a:extLst>
          </a:blip>
          <a:srcRect/>
          <a:stretch>
            <a:fillRect/>
          </a:stretch>
        </p:blipFill>
        <p:spPr bwMode="auto">
          <a:xfrm rot="21298415">
            <a:off x="8277225" y="809625"/>
            <a:ext cx="15176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4" name="Picture 8" descr="FZ2090"/>
          <p:cNvPicPr>
            <a:picLocks noChangeAspect="1" noChangeArrowheads="1"/>
          </p:cNvPicPr>
          <p:nvPr/>
        </p:nvPicPr>
        <p:blipFill>
          <a:blip r:embed="rId7">
            <a:lum bright="40000" contrast="20000"/>
            <a:extLst>
              <a:ext uri="{28A0092B-C50C-407E-A947-70E740481C1C}">
                <a14:useLocalDpi xmlns:a14="http://schemas.microsoft.com/office/drawing/2010/main" val="0"/>
              </a:ext>
            </a:extLst>
          </a:blip>
          <a:srcRect l="6120" t="4320" r="6480" b="9360"/>
          <a:stretch>
            <a:fillRect/>
          </a:stretch>
        </p:blipFill>
        <p:spPr bwMode="auto">
          <a:xfrm rot="21282710">
            <a:off x="6480176" y="842963"/>
            <a:ext cx="1655763"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3"/>
          <p:cNvSpPr>
            <a:spLocks noChangeArrowheads="1"/>
          </p:cNvSpPr>
          <p:nvPr/>
        </p:nvSpPr>
        <p:spPr bwMode="auto">
          <a:xfrm>
            <a:off x="7116763" y="5032376"/>
            <a:ext cx="328612" cy="207963"/>
          </a:xfrm>
          <a:prstGeom prst="triangle">
            <a:avLst>
              <a:gd name="adj" fmla="val 42403"/>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
        <p:nvSpPr>
          <p:cNvPr id="53" name="AutoShape 3"/>
          <p:cNvSpPr>
            <a:spLocks noChangeArrowheads="1"/>
          </p:cNvSpPr>
          <p:nvPr/>
        </p:nvSpPr>
        <p:spPr bwMode="auto">
          <a:xfrm>
            <a:off x="5027613" y="5032376"/>
            <a:ext cx="328612" cy="219075"/>
          </a:xfrm>
          <a:prstGeom prst="triangle">
            <a:avLst>
              <a:gd name="adj" fmla="val 42403"/>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endParaRPr>
          </a:p>
        </p:txBody>
      </p:sp>
    </p:spTree>
    <p:extLst>
      <p:ext uri="{BB962C8B-B14F-4D97-AF65-F5344CB8AC3E}">
        <p14:creationId xmlns:p14="http://schemas.microsoft.com/office/powerpoint/2010/main" val="346314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nodeType="withEffect">
                                  <p:stCondLst>
                                    <p:cond delay="500"/>
                                  </p:stCondLst>
                                  <p:childTnLst>
                                    <p:set>
                                      <p:cBhvr>
                                        <p:cTn id="12" dur="1" fill="hold">
                                          <p:stCondLst>
                                            <p:cond delay="0"/>
                                          </p:stCondLst>
                                        </p:cTn>
                                        <p:tgtEl>
                                          <p:spTgt spid="229384"/>
                                        </p:tgtEl>
                                        <p:attrNameLst>
                                          <p:attrName>style.visibility</p:attrName>
                                        </p:attrNameLst>
                                      </p:cBhvr>
                                      <p:to>
                                        <p:strVal val="visible"/>
                                      </p:to>
                                    </p:set>
                                    <p:animEffect transition="in" filter="wipe(up)">
                                      <p:cBhvr>
                                        <p:cTn id="13" dur="500"/>
                                        <p:tgtEl>
                                          <p:spTgt spid="229384"/>
                                        </p:tgtEl>
                                      </p:cBhvr>
                                    </p:animEffect>
                                  </p:childTnLst>
                                </p:cTn>
                              </p:par>
                              <p:par>
                                <p:cTn id="14" presetID="22" presetClass="entr" presetSubtype="1" fill="hold" nodeType="withEffect">
                                  <p:stCondLst>
                                    <p:cond delay="500"/>
                                  </p:stCondLst>
                                  <p:childTnLst>
                                    <p:set>
                                      <p:cBhvr>
                                        <p:cTn id="15" dur="1" fill="hold">
                                          <p:stCondLst>
                                            <p:cond delay="0"/>
                                          </p:stCondLst>
                                        </p:cTn>
                                        <p:tgtEl>
                                          <p:spTgt spid="229383"/>
                                        </p:tgtEl>
                                        <p:attrNameLst>
                                          <p:attrName>style.visibility</p:attrName>
                                        </p:attrNameLst>
                                      </p:cBhvr>
                                      <p:to>
                                        <p:strVal val="visible"/>
                                      </p:to>
                                    </p:set>
                                    <p:animEffect transition="in" filter="wipe(up)">
                                      <p:cBhvr>
                                        <p:cTn id="16" dur="500"/>
                                        <p:tgtEl>
                                          <p:spTgt spid="22938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500"/>
                                  </p:stCondLst>
                                  <p:childTnLst>
                                    <p:set>
                                      <p:cBhvr>
                                        <p:cTn id="19" dur="1" fill="hold">
                                          <p:stCondLst>
                                            <p:cond delay="0"/>
                                          </p:stCondLst>
                                        </p:cTn>
                                        <p:tgtEl>
                                          <p:spTgt spid="85011"/>
                                        </p:tgtEl>
                                        <p:attrNameLst>
                                          <p:attrName>style.visibility</p:attrName>
                                        </p:attrNameLst>
                                      </p:cBhvr>
                                      <p:to>
                                        <p:strVal val="visible"/>
                                      </p:to>
                                    </p:set>
                                    <p:animEffect transition="in" filter="wipe(left)">
                                      <p:cBhvr>
                                        <p:cTn id="20" dur="500"/>
                                        <p:tgtEl>
                                          <p:spTgt spid="85011"/>
                                        </p:tgtEl>
                                      </p:cBhvr>
                                    </p:animEffect>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499"/>
                                          </p:stCondLst>
                                        </p:cTn>
                                        <p:tgtEl>
                                          <p:spTgt spid="42"/>
                                        </p:tgtEl>
                                        <p:attrNameLst>
                                          <p:attrName>style.visibility</p:attrName>
                                        </p:attrNameLst>
                                      </p:cBhvr>
                                      <p:to>
                                        <p:strVal val="visible"/>
                                      </p:to>
                                    </p:set>
                                  </p:childTnLst>
                                </p:cTn>
                              </p:par>
                            </p:childTnLst>
                          </p:cTn>
                        </p:par>
                        <p:par>
                          <p:cTn id="24" fill="hold" nodeType="afterGroup">
                            <p:stCondLst>
                              <p:cond delay="2500"/>
                            </p:stCondLst>
                            <p:childTnLst>
                              <p:par>
                                <p:cTn id="25" presetID="1" presetClass="entr" presetSubtype="0" fill="hold" grpId="0" nodeType="afterEffect">
                                  <p:stCondLst>
                                    <p:cond delay="0"/>
                                  </p:stCondLst>
                                  <p:childTnLst>
                                    <p:set>
                                      <p:cBhvr>
                                        <p:cTn id="26" dur="1" fill="hold">
                                          <p:stCondLst>
                                            <p:cond delay="499"/>
                                          </p:stCondLst>
                                        </p:cTn>
                                        <p:tgtEl>
                                          <p:spTgt spid="40"/>
                                        </p:tgtEl>
                                        <p:attrNameLst>
                                          <p:attrName>style.visibility</p:attrName>
                                        </p:attrNameLst>
                                      </p:cBhvr>
                                      <p:to>
                                        <p:strVal val="visible"/>
                                      </p:to>
                                    </p:set>
                                  </p:childTnLst>
                                </p:cTn>
                              </p:par>
                            </p:childTnLst>
                          </p:cTn>
                        </p:par>
                        <p:par>
                          <p:cTn id="27" fill="hold" nodeType="afterGroup">
                            <p:stCondLst>
                              <p:cond delay="3000"/>
                            </p:stCondLst>
                            <p:childTnLst>
                              <p:par>
                                <p:cTn id="28" presetID="1" presetClass="entr" presetSubtype="0" fill="hold" grpId="0" nodeType="afterEffect">
                                  <p:stCondLst>
                                    <p:cond delay="0"/>
                                  </p:stCondLst>
                                  <p:childTnLst>
                                    <p:set>
                                      <p:cBhvr>
                                        <p:cTn id="29" dur="1" fill="hold">
                                          <p:stCondLst>
                                            <p:cond delay="499"/>
                                          </p:stCondLst>
                                        </p:cTn>
                                        <p:tgtEl>
                                          <p:spTgt spid="39"/>
                                        </p:tgtEl>
                                        <p:attrNameLst>
                                          <p:attrName>style.visibility</p:attrName>
                                        </p:attrNameLst>
                                      </p:cBhvr>
                                      <p:to>
                                        <p:strVal val="visible"/>
                                      </p:to>
                                    </p:set>
                                  </p:childTnLst>
                                </p:cTn>
                              </p:par>
                            </p:childTnLst>
                          </p:cTn>
                        </p:par>
                        <p:par>
                          <p:cTn id="30" fill="hold" nodeType="afterGroup">
                            <p:stCondLst>
                              <p:cond delay="3500"/>
                            </p:stCondLst>
                            <p:childTnLst>
                              <p:par>
                                <p:cTn id="31" presetID="1" presetClass="entr" presetSubtype="0" fill="hold" grpId="0" nodeType="afterEffect">
                                  <p:stCondLst>
                                    <p:cond delay="0"/>
                                  </p:stCondLst>
                                  <p:childTnLst>
                                    <p:set>
                                      <p:cBhvr>
                                        <p:cTn id="32" dur="1" fill="hold">
                                          <p:stCondLst>
                                            <p:cond delay="499"/>
                                          </p:stCondLst>
                                        </p:cTn>
                                        <p:tgtEl>
                                          <p:spTgt spid="41"/>
                                        </p:tgtEl>
                                        <p:attrNameLst>
                                          <p:attrName>style.visibility</p:attrName>
                                        </p:attrNameLst>
                                      </p:cBhvr>
                                      <p:to>
                                        <p:strVal val="visible"/>
                                      </p:to>
                                    </p:set>
                                  </p:childTnLst>
                                </p:cTn>
                              </p:par>
                            </p:childTnLst>
                          </p:cTn>
                        </p:par>
                        <p:par>
                          <p:cTn id="33" fill="hold" nodeType="afterGroup">
                            <p:stCondLst>
                              <p:cond delay="4000"/>
                            </p:stCondLst>
                            <p:childTnLst>
                              <p:par>
                                <p:cTn id="34" presetID="1" presetClass="entr" presetSubtype="0" fill="hold" grpId="0" nodeType="afterEffect">
                                  <p:stCondLst>
                                    <p:cond delay="0"/>
                                  </p:stCondLst>
                                  <p:childTnLst>
                                    <p:set>
                                      <p:cBhvr>
                                        <p:cTn id="35" dur="1" fill="hold">
                                          <p:stCondLst>
                                            <p:cond delay="499"/>
                                          </p:stCondLst>
                                        </p:cTn>
                                        <p:tgtEl>
                                          <p:spTgt spid="51"/>
                                        </p:tgtEl>
                                        <p:attrNameLst>
                                          <p:attrName>style.visibility</p:attrName>
                                        </p:attrNameLst>
                                      </p:cBhvr>
                                      <p:to>
                                        <p:strVal val="visible"/>
                                      </p:to>
                                    </p:set>
                                  </p:childTnLst>
                                </p:cTn>
                              </p:par>
                            </p:childTnLst>
                          </p:cTn>
                        </p:par>
                        <p:par>
                          <p:cTn id="36" fill="hold" nodeType="afterGroup">
                            <p:stCondLst>
                              <p:cond delay="4500"/>
                            </p:stCondLst>
                            <p:childTnLst>
                              <p:par>
                                <p:cTn id="37" presetID="1" presetClass="entr" presetSubtype="0" fill="hold" grpId="0" nodeType="afterEffect">
                                  <p:stCondLst>
                                    <p:cond delay="0"/>
                                  </p:stCondLst>
                                  <p:childTnLst>
                                    <p:set>
                                      <p:cBhvr>
                                        <p:cTn id="38" dur="1" fill="hold">
                                          <p:stCondLst>
                                            <p:cond delay="499"/>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1" grpId="0" autoUpdateAnimBg="0"/>
      <p:bldP spid="39" grpId="0" animBg="1" autoUpdateAnimBg="0"/>
      <p:bldP spid="40" grpId="0" animBg="1" autoUpdateAnimBg="0"/>
      <p:bldP spid="41" grpId="0" animBg="1" autoUpdateAnimBg="0"/>
      <p:bldP spid="42" grpId="0" animBg="1" autoUpdateAnimBg="0"/>
      <p:bldP spid="3" grpId="0"/>
      <p:bldP spid="51" grpId="0" animBg="1" autoUpdateAnimBg="0"/>
      <p:bldP spid="5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FFFFFF"/>
            </a:gs>
          </a:gsLst>
          <a:lin ang="5400000" scaled="1"/>
        </a:gradFill>
        <a:effectLst/>
      </p:bgPr>
    </p:bg>
    <p:spTree>
      <p:nvGrpSpPr>
        <p:cNvPr id="1" name=""/>
        <p:cNvGrpSpPr/>
        <p:nvPr/>
      </p:nvGrpSpPr>
      <p:grpSpPr>
        <a:xfrm>
          <a:off x="0" y="0"/>
          <a:ext cx="0" cy="0"/>
          <a:chOff x="0" y="0"/>
          <a:chExt cx="0" cy="0"/>
        </a:xfrm>
      </p:grpSpPr>
      <p:pic>
        <p:nvPicPr>
          <p:cNvPr id="141314" name="Picture 20" descr="MCj0434738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527" r="24901" b="71936"/>
          <a:stretch>
            <a:fillRect/>
          </a:stretch>
        </p:blipFill>
        <p:spPr>
          <a:xfrm>
            <a:off x="1524000" y="2239964"/>
            <a:ext cx="9144000" cy="4618037"/>
          </a:xfrm>
        </p:spPr>
      </p:pic>
      <p:sp>
        <p:nvSpPr>
          <p:cNvPr id="2" name="Isosceles Triangle 1"/>
          <p:cNvSpPr/>
          <p:nvPr/>
        </p:nvSpPr>
        <p:spPr>
          <a:xfrm rot="161245">
            <a:off x="5570538" y="3722688"/>
            <a:ext cx="2132012" cy="768350"/>
          </a:xfrm>
          <a:prstGeom prst="triangle">
            <a:avLst/>
          </a:prstGeom>
          <a:noFill/>
          <a:ln>
            <a:solidFill>
              <a:srgbClr val="FF8F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141316" name="AutoShape 3"/>
          <p:cNvSpPr>
            <a:spLocks noChangeArrowheads="1"/>
          </p:cNvSpPr>
          <p:nvPr/>
        </p:nvSpPr>
        <p:spPr bwMode="auto">
          <a:xfrm rot="1035962">
            <a:off x="6257925" y="3914776"/>
            <a:ext cx="522288" cy="195263"/>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84996" name="Line 4"/>
          <p:cNvSpPr>
            <a:spLocks noChangeShapeType="1"/>
          </p:cNvSpPr>
          <p:nvPr/>
        </p:nvSpPr>
        <p:spPr bwMode="auto">
          <a:xfrm flipV="1">
            <a:off x="3327401" y="4413251"/>
            <a:ext cx="2360613" cy="373063"/>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4997" name="Line 5"/>
          <p:cNvSpPr>
            <a:spLocks noChangeShapeType="1"/>
          </p:cNvSpPr>
          <p:nvPr/>
        </p:nvSpPr>
        <p:spPr bwMode="auto">
          <a:xfrm flipH="1" flipV="1">
            <a:off x="6672263" y="3810000"/>
            <a:ext cx="1566862" cy="77788"/>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4998" name="Line 6"/>
          <p:cNvSpPr>
            <a:spLocks noChangeShapeType="1"/>
          </p:cNvSpPr>
          <p:nvPr/>
        </p:nvSpPr>
        <p:spPr bwMode="auto">
          <a:xfrm flipH="1" flipV="1">
            <a:off x="7518401" y="4533900"/>
            <a:ext cx="307975" cy="482600"/>
          </a:xfrm>
          <a:prstGeom prst="line">
            <a:avLst/>
          </a:prstGeom>
          <a:noFill/>
          <a:ln w="19050">
            <a:solidFill>
              <a:srgbClr val="FF8F8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8210" name="Text Box 18"/>
          <p:cNvSpPr txBox="1">
            <a:spLocks noChangeArrowheads="1"/>
          </p:cNvSpPr>
          <p:nvPr/>
        </p:nvSpPr>
        <p:spPr bwMode="auto">
          <a:xfrm>
            <a:off x="1889126" y="163513"/>
            <a:ext cx="83026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fontAlgn="base">
              <a:spcBef>
                <a:spcPct val="0"/>
              </a:spcBef>
              <a:spcAft>
                <a:spcPct val="0"/>
              </a:spcAft>
              <a:buNone/>
            </a:pPr>
            <a:r>
              <a:rPr lang="en-US" altLang="en-US" sz="3200">
                <a:solidFill>
                  <a:srgbClr val="FFFFFF"/>
                </a:solidFill>
                <a:cs typeface="Arial" panose="020B0604020202020204" pitchFamily="34" charset="0"/>
              </a:rPr>
              <a:t>OPUS-projects</a:t>
            </a:r>
            <a:r>
              <a:rPr lang="en-US" altLang="en-US" sz="2400">
                <a:solidFill>
                  <a:srgbClr val="FFFFFF"/>
                </a:solidFill>
                <a:cs typeface="Arial" panose="020B0604020202020204" pitchFamily="34" charset="0"/>
              </a:rPr>
              <a:t>: </a:t>
            </a:r>
          </a:p>
          <a:p>
            <a:pPr marL="0" lvl="1" fontAlgn="base">
              <a:spcBef>
                <a:spcPct val="0"/>
              </a:spcBef>
              <a:spcAft>
                <a:spcPct val="0"/>
              </a:spcAft>
              <a:buNone/>
            </a:pPr>
            <a:r>
              <a:rPr lang="en-US" altLang="en-US" sz="2400">
                <a:solidFill>
                  <a:srgbClr val="FFFFFF"/>
                </a:solidFill>
                <a:cs typeface="Arial" panose="020B0604020202020204" pitchFamily="34" charset="0"/>
              </a:rPr>
              <a:t>first, run OPUS to harvest all project data</a:t>
            </a:r>
            <a:br>
              <a:rPr lang="en-US" altLang="en-US" sz="2400">
                <a:solidFill>
                  <a:srgbClr val="FFFFFF"/>
                </a:solidFill>
                <a:cs typeface="Arial" panose="020B0604020202020204" pitchFamily="34" charset="0"/>
              </a:rPr>
            </a:br>
            <a:endParaRPr lang="en-US" altLang="en-US" sz="2400">
              <a:solidFill>
                <a:srgbClr val="FFFFFF"/>
              </a:solidFill>
              <a:cs typeface="Arial" panose="020B0604020202020204" pitchFamily="34" charset="0"/>
            </a:endParaRPr>
          </a:p>
          <a:p>
            <a:pPr marL="0" lvl="1" fontAlgn="base">
              <a:spcBef>
                <a:spcPct val="0"/>
              </a:spcBef>
              <a:spcAft>
                <a:spcPct val="0"/>
              </a:spcAft>
              <a:buNone/>
            </a:pPr>
            <a:r>
              <a:rPr lang="en-US" altLang="en-US" sz="2400">
                <a:solidFill>
                  <a:srgbClr val="FFFFFF"/>
                </a:solidFill>
                <a:cs typeface="Arial" panose="020B0604020202020204" pitchFamily="34" charset="0"/>
              </a:rPr>
              <a:t>OPUS automatically forms sessions from simultaneously observed marks, enabling multi-baseline processing and adjustment of redundant observations.</a:t>
            </a:r>
          </a:p>
        </p:txBody>
      </p:sp>
      <p:sp>
        <p:nvSpPr>
          <p:cNvPr id="85001" name="AutoShape 9"/>
          <p:cNvSpPr>
            <a:spLocks noChangeArrowheads="1"/>
          </p:cNvSpPr>
          <p:nvPr/>
        </p:nvSpPr>
        <p:spPr bwMode="auto">
          <a:xfrm rot="1097357">
            <a:off x="7920039" y="3824289"/>
            <a:ext cx="623887" cy="174625"/>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cs typeface="Arial" pitchFamily="34" charset="0"/>
            </a:endParaRPr>
          </a:p>
        </p:txBody>
      </p:sp>
      <p:sp>
        <p:nvSpPr>
          <p:cNvPr id="85000" name="AutoShape 8"/>
          <p:cNvSpPr>
            <a:spLocks noChangeArrowheads="1"/>
          </p:cNvSpPr>
          <p:nvPr/>
        </p:nvSpPr>
        <p:spPr bwMode="auto">
          <a:xfrm rot="798520">
            <a:off x="7507289" y="4816475"/>
            <a:ext cx="623887" cy="376238"/>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cs typeface="Arial" pitchFamily="34" charset="0"/>
            </a:endParaRPr>
          </a:p>
        </p:txBody>
      </p:sp>
      <p:sp>
        <p:nvSpPr>
          <p:cNvPr id="84999" name="AutoShape 7"/>
          <p:cNvSpPr>
            <a:spLocks noChangeArrowheads="1"/>
          </p:cNvSpPr>
          <p:nvPr/>
        </p:nvSpPr>
        <p:spPr bwMode="auto">
          <a:xfrm rot="19908062">
            <a:off x="2940050" y="4665664"/>
            <a:ext cx="623888" cy="274637"/>
          </a:xfrm>
          <a:prstGeom prst="star5">
            <a:avLst/>
          </a:prstGeom>
          <a:solidFill>
            <a:schemeClr val="accent5"/>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a:cs typeface="Arial" pitchFamily="34" charset="0"/>
            </a:endParaRPr>
          </a:p>
        </p:txBody>
      </p:sp>
      <p:sp>
        <p:nvSpPr>
          <p:cNvPr id="34" name="AutoShape 3"/>
          <p:cNvSpPr>
            <a:spLocks noChangeArrowheads="1"/>
          </p:cNvSpPr>
          <p:nvPr/>
        </p:nvSpPr>
        <p:spPr bwMode="auto">
          <a:xfrm rot="1035962">
            <a:off x="6410325" y="4227513"/>
            <a:ext cx="522288" cy="195262"/>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35" name="AutoShape 3"/>
          <p:cNvSpPr>
            <a:spLocks noChangeArrowheads="1"/>
          </p:cNvSpPr>
          <p:nvPr/>
        </p:nvSpPr>
        <p:spPr bwMode="auto">
          <a:xfrm rot="1035962">
            <a:off x="5427664" y="4303713"/>
            <a:ext cx="522287" cy="195262"/>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36" name="AutoShape 3"/>
          <p:cNvSpPr>
            <a:spLocks noChangeArrowheads="1"/>
          </p:cNvSpPr>
          <p:nvPr/>
        </p:nvSpPr>
        <p:spPr bwMode="auto">
          <a:xfrm rot="1035962">
            <a:off x="6410325" y="3617913"/>
            <a:ext cx="522288" cy="195262"/>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37" name="AutoShape 3"/>
          <p:cNvSpPr>
            <a:spLocks noChangeArrowheads="1"/>
          </p:cNvSpPr>
          <p:nvPr/>
        </p:nvSpPr>
        <p:spPr bwMode="auto">
          <a:xfrm rot="1035962">
            <a:off x="7232650" y="4379913"/>
            <a:ext cx="522288" cy="195262"/>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6" name="Rectangle 3"/>
          <p:cNvSpPr>
            <a:spLocks noChangeArrowheads="1"/>
          </p:cNvSpPr>
          <p:nvPr/>
        </p:nvSpPr>
        <p:spPr bwMode="auto">
          <a:xfrm>
            <a:off x="1889126" y="5181601"/>
            <a:ext cx="877887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spcCol="91440">
            <a:spAutoFit/>
          </a:bodyPr>
          <a:lstStyle/>
          <a:p>
            <a:pPr defTabSz="457200" fontAlgn="base">
              <a:spcBef>
                <a:spcPct val="0"/>
              </a:spcBef>
              <a:spcAft>
                <a:spcPct val="0"/>
              </a:spcAft>
              <a:defRPr/>
            </a:pPr>
            <a:r>
              <a:rPr lang="en-US" sz="2000" b="1" i="1" dirty="0">
                <a:solidFill>
                  <a:srgbClr val="FFFFFF"/>
                </a:solidFill>
                <a:latin typeface="Calibri" pitchFamily="34" charset="0"/>
                <a:ea typeface="ＭＳ Ｐゴシック" pitchFamily="34" charset="-128"/>
                <a:cs typeface="Arial" pitchFamily="34" charset="0"/>
              </a:rPr>
              <a:t>Improved solutions for simultaneous or repeated observations</a:t>
            </a:r>
          </a:p>
          <a:p>
            <a:pPr defTabSz="457200" fontAlgn="base">
              <a:spcBef>
                <a:spcPct val="0"/>
              </a:spcBef>
              <a:spcAft>
                <a:spcPct val="0"/>
              </a:spcAft>
              <a:defRPr/>
            </a:pPr>
            <a:r>
              <a:rPr lang="en-US" i="1" dirty="0">
                <a:solidFill>
                  <a:srgbClr val="FFFFFF"/>
                </a:solidFill>
                <a:latin typeface="Calibri" pitchFamily="34" charset="0"/>
                <a:ea typeface="ＭＳ Ｐゴシック" pitchFamily="34" charset="-128"/>
                <a:cs typeface="Arial" pitchFamily="34" charset="0"/>
              </a:rPr>
              <a:t>harvest data from multiple observers</a:t>
            </a:r>
          </a:p>
          <a:p>
            <a:pPr defTabSz="457200" fontAlgn="base">
              <a:spcBef>
                <a:spcPct val="0"/>
              </a:spcBef>
              <a:spcAft>
                <a:spcPct val="0"/>
              </a:spcAft>
              <a:defRPr/>
            </a:pPr>
            <a:r>
              <a:rPr lang="en-US" i="1" dirty="0">
                <a:solidFill>
                  <a:srgbClr val="FFFFFF"/>
                </a:solidFill>
                <a:latin typeface="Calibri" pitchFamily="34" charset="0"/>
                <a:ea typeface="ＭＳ Ｐゴシック" pitchFamily="34" charset="-128"/>
                <a:cs typeface="Arial" pitchFamily="34" charset="0"/>
              </a:rPr>
              <a:t>share upload &amp; processing tasks</a:t>
            </a:r>
          </a:p>
          <a:p>
            <a:pPr defTabSz="457200" fontAlgn="base">
              <a:spcBef>
                <a:spcPct val="0"/>
              </a:spcBef>
              <a:spcAft>
                <a:spcPct val="0"/>
              </a:spcAft>
              <a:defRPr/>
            </a:pPr>
            <a:r>
              <a:rPr lang="en-US" i="1" dirty="0">
                <a:solidFill>
                  <a:srgbClr val="FFFFFF"/>
                </a:solidFill>
                <a:latin typeface="Calibri" pitchFamily="34" charset="0"/>
                <a:ea typeface="ＭＳ Ｐゴシック" pitchFamily="34" charset="-128"/>
                <a:cs typeface="Arial" pitchFamily="34" charset="0"/>
              </a:rPr>
              <a:t>customize your processing using PAGES</a:t>
            </a:r>
          </a:p>
          <a:p>
            <a:pPr defTabSz="457200" fontAlgn="base">
              <a:spcBef>
                <a:spcPct val="0"/>
              </a:spcBef>
              <a:spcAft>
                <a:spcPct val="0"/>
              </a:spcAft>
              <a:defRPr/>
            </a:pPr>
            <a:endParaRPr lang="en-US" i="1" dirty="0">
              <a:solidFill>
                <a:srgbClr val="FFFFFF"/>
              </a:solidFill>
              <a:latin typeface="Calibri" pitchFamily="34" charset="0"/>
              <a:ea typeface="ＭＳ Ｐゴシック" pitchFamily="34" charset="-128"/>
              <a:cs typeface="Arial" pitchFamily="34" charset="0"/>
            </a:endParaRPr>
          </a:p>
          <a:p>
            <a:pPr defTabSz="457200" fontAlgn="base">
              <a:spcBef>
                <a:spcPct val="0"/>
              </a:spcBef>
              <a:spcAft>
                <a:spcPct val="0"/>
              </a:spcAft>
              <a:defRPr/>
            </a:pPr>
            <a:r>
              <a:rPr lang="en-US" i="1" dirty="0">
                <a:solidFill>
                  <a:srgbClr val="FFFFFF"/>
                </a:solidFill>
                <a:latin typeface="Calibri" pitchFamily="34" charset="0"/>
                <a:ea typeface="ＭＳ Ｐゴシック" pitchFamily="34" charset="-128"/>
                <a:cs typeface="Arial" pitchFamily="34" charset="0"/>
              </a:rPr>
              <a:t>simple data quality analysis</a:t>
            </a:r>
          </a:p>
          <a:p>
            <a:pPr defTabSz="457200" fontAlgn="base">
              <a:spcBef>
                <a:spcPct val="0"/>
              </a:spcBef>
              <a:spcAft>
                <a:spcPct val="0"/>
              </a:spcAft>
              <a:defRPr/>
            </a:pPr>
            <a:r>
              <a:rPr lang="en-US" i="1" dirty="0">
                <a:solidFill>
                  <a:srgbClr val="FFFFFF"/>
                </a:solidFill>
                <a:latin typeface="Calibri" pitchFamily="34" charset="0"/>
                <a:ea typeface="ＭＳ Ｐゴシック" pitchFamily="34" charset="-128"/>
                <a:cs typeface="Arial" pitchFamily="34" charset="0"/>
              </a:rPr>
              <a:t>improve survey accuracy</a:t>
            </a:r>
          </a:p>
          <a:p>
            <a:pPr defTabSz="457200" fontAlgn="base">
              <a:spcBef>
                <a:spcPct val="0"/>
              </a:spcBef>
              <a:spcAft>
                <a:spcPct val="0"/>
              </a:spcAft>
              <a:defRPr/>
            </a:pPr>
            <a:r>
              <a:rPr lang="en-US" i="1" dirty="0">
                <a:solidFill>
                  <a:srgbClr val="FFFFFF"/>
                </a:solidFill>
                <a:latin typeface="Calibri" pitchFamily="34" charset="0"/>
                <a:ea typeface="ＭＳ Ｐゴシック" pitchFamily="34" charset="-128"/>
                <a:cs typeface="Arial" pitchFamily="34" charset="0"/>
              </a:rPr>
              <a:t>constrain to local networks</a:t>
            </a:r>
          </a:p>
          <a:p>
            <a:pPr defTabSz="457200" fontAlgn="base">
              <a:spcBef>
                <a:spcPct val="0"/>
              </a:spcBef>
              <a:spcAft>
                <a:spcPct val="0"/>
              </a:spcAft>
              <a:defRPr/>
            </a:pPr>
            <a:r>
              <a:rPr lang="en-US" i="1" dirty="0">
                <a:solidFill>
                  <a:srgbClr val="FFFFFF"/>
                </a:solidFill>
                <a:latin typeface="Calibri" pitchFamily="34" charset="0"/>
                <a:ea typeface="ＭＳ Ｐゴシック" pitchFamily="34" charset="-128"/>
                <a:cs typeface="Arial" pitchFamily="34" charset="0"/>
              </a:rPr>
              <a:t>publishing support (limited)</a:t>
            </a:r>
          </a:p>
        </p:txBody>
      </p:sp>
    </p:spTree>
    <p:extLst>
      <p:ext uri="{BB962C8B-B14F-4D97-AF65-F5344CB8AC3E}">
        <p14:creationId xmlns:p14="http://schemas.microsoft.com/office/powerpoint/2010/main" val="3828008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10">
                                            <p:txEl>
                                              <p:pRg st="1" end="1"/>
                                            </p:txEl>
                                          </p:spTgt>
                                        </p:tgtEl>
                                        <p:attrNameLst>
                                          <p:attrName>style.visibility</p:attrName>
                                        </p:attrNameLst>
                                      </p:cBhvr>
                                      <p:to>
                                        <p:strVal val="visible"/>
                                      </p:to>
                                    </p:set>
                                    <p:animEffect transition="in" filter="fade">
                                      <p:cBhvr>
                                        <p:cTn id="7" dur="1000"/>
                                        <p:tgtEl>
                                          <p:spTgt spid="8210">
                                            <p:txEl>
                                              <p:pRg st="1" end="1"/>
                                            </p:txEl>
                                          </p:spTgt>
                                        </p:tgtEl>
                                      </p:cBhvr>
                                    </p:animEffect>
                                    <p:anim calcmode="lin" valueType="num">
                                      <p:cBhvr>
                                        <p:cTn id="8" dur="1000" fill="hold"/>
                                        <p:tgtEl>
                                          <p:spTgt spid="82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210">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80">
                                          <p:stCondLst>
                                            <p:cond delay="0"/>
                                          </p:stCondLst>
                                        </p:cTn>
                                        <p:tgtEl>
                                          <p:spTgt spid="35"/>
                                        </p:tgtEl>
                                      </p:cBhvr>
                                    </p:animEffect>
                                    <p:anim calcmode="lin" valueType="num">
                                      <p:cBhvr>
                                        <p:cTn id="1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9" dur="26">
                                          <p:stCondLst>
                                            <p:cond delay="650"/>
                                          </p:stCondLst>
                                        </p:cTn>
                                        <p:tgtEl>
                                          <p:spTgt spid="35"/>
                                        </p:tgtEl>
                                      </p:cBhvr>
                                      <p:to x="100000" y="60000"/>
                                    </p:animScale>
                                    <p:animScale>
                                      <p:cBhvr>
                                        <p:cTn id="20" dur="166" decel="50000">
                                          <p:stCondLst>
                                            <p:cond delay="676"/>
                                          </p:stCondLst>
                                        </p:cTn>
                                        <p:tgtEl>
                                          <p:spTgt spid="35"/>
                                        </p:tgtEl>
                                      </p:cBhvr>
                                      <p:to x="100000" y="100000"/>
                                    </p:animScale>
                                    <p:animScale>
                                      <p:cBhvr>
                                        <p:cTn id="21" dur="26">
                                          <p:stCondLst>
                                            <p:cond delay="1312"/>
                                          </p:stCondLst>
                                        </p:cTn>
                                        <p:tgtEl>
                                          <p:spTgt spid="35"/>
                                        </p:tgtEl>
                                      </p:cBhvr>
                                      <p:to x="100000" y="80000"/>
                                    </p:animScale>
                                    <p:animScale>
                                      <p:cBhvr>
                                        <p:cTn id="22" dur="166" decel="50000">
                                          <p:stCondLst>
                                            <p:cond delay="1338"/>
                                          </p:stCondLst>
                                        </p:cTn>
                                        <p:tgtEl>
                                          <p:spTgt spid="35"/>
                                        </p:tgtEl>
                                      </p:cBhvr>
                                      <p:to x="100000" y="100000"/>
                                    </p:animScale>
                                    <p:animScale>
                                      <p:cBhvr>
                                        <p:cTn id="23" dur="26">
                                          <p:stCondLst>
                                            <p:cond delay="1642"/>
                                          </p:stCondLst>
                                        </p:cTn>
                                        <p:tgtEl>
                                          <p:spTgt spid="35"/>
                                        </p:tgtEl>
                                      </p:cBhvr>
                                      <p:to x="100000" y="90000"/>
                                    </p:animScale>
                                    <p:animScale>
                                      <p:cBhvr>
                                        <p:cTn id="24" dur="166" decel="50000">
                                          <p:stCondLst>
                                            <p:cond delay="1668"/>
                                          </p:stCondLst>
                                        </p:cTn>
                                        <p:tgtEl>
                                          <p:spTgt spid="35"/>
                                        </p:tgtEl>
                                      </p:cBhvr>
                                      <p:to x="100000" y="100000"/>
                                    </p:animScale>
                                    <p:animScale>
                                      <p:cBhvr>
                                        <p:cTn id="25" dur="26">
                                          <p:stCondLst>
                                            <p:cond delay="1808"/>
                                          </p:stCondLst>
                                        </p:cTn>
                                        <p:tgtEl>
                                          <p:spTgt spid="35"/>
                                        </p:tgtEl>
                                      </p:cBhvr>
                                      <p:to x="100000" y="95000"/>
                                    </p:animScale>
                                    <p:animScale>
                                      <p:cBhvr>
                                        <p:cTn id="26" dur="166" decel="50000">
                                          <p:stCondLst>
                                            <p:cond delay="1834"/>
                                          </p:stCondLst>
                                        </p:cTn>
                                        <p:tgtEl>
                                          <p:spTgt spid="35"/>
                                        </p:tgtEl>
                                      </p:cBhvr>
                                      <p:to x="100000" y="100000"/>
                                    </p:animScale>
                                  </p:childTnLst>
                                </p:cTn>
                              </p:par>
                              <p:par>
                                <p:cTn id="27" presetID="26" presetClass="entr" presetSubtype="0" fill="hold" grpId="0"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80">
                                          <p:stCondLst>
                                            <p:cond delay="0"/>
                                          </p:stCondLst>
                                        </p:cTn>
                                        <p:tgtEl>
                                          <p:spTgt spid="36"/>
                                        </p:tgtEl>
                                      </p:cBhvr>
                                    </p:animEffect>
                                    <p:anim calcmode="lin" valueType="num">
                                      <p:cBhvr>
                                        <p:cTn id="3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5" dur="26">
                                          <p:stCondLst>
                                            <p:cond delay="650"/>
                                          </p:stCondLst>
                                        </p:cTn>
                                        <p:tgtEl>
                                          <p:spTgt spid="36"/>
                                        </p:tgtEl>
                                      </p:cBhvr>
                                      <p:to x="100000" y="60000"/>
                                    </p:animScale>
                                    <p:animScale>
                                      <p:cBhvr>
                                        <p:cTn id="36" dur="166" decel="50000">
                                          <p:stCondLst>
                                            <p:cond delay="676"/>
                                          </p:stCondLst>
                                        </p:cTn>
                                        <p:tgtEl>
                                          <p:spTgt spid="36"/>
                                        </p:tgtEl>
                                      </p:cBhvr>
                                      <p:to x="100000" y="100000"/>
                                    </p:animScale>
                                    <p:animScale>
                                      <p:cBhvr>
                                        <p:cTn id="37" dur="26">
                                          <p:stCondLst>
                                            <p:cond delay="1312"/>
                                          </p:stCondLst>
                                        </p:cTn>
                                        <p:tgtEl>
                                          <p:spTgt spid="36"/>
                                        </p:tgtEl>
                                      </p:cBhvr>
                                      <p:to x="100000" y="80000"/>
                                    </p:animScale>
                                    <p:animScale>
                                      <p:cBhvr>
                                        <p:cTn id="38" dur="166" decel="50000">
                                          <p:stCondLst>
                                            <p:cond delay="1338"/>
                                          </p:stCondLst>
                                        </p:cTn>
                                        <p:tgtEl>
                                          <p:spTgt spid="36"/>
                                        </p:tgtEl>
                                      </p:cBhvr>
                                      <p:to x="100000" y="100000"/>
                                    </p:animScale>
                                    <p:animScale>
                                      <p:cBhvr>
                                        <p:cTn id="39" dur="26">
                                          <p:stCondLst>
                                            <p:cond delay="1642"/>
                                          </p:stCondLst>
                                        </p:cTn>
                                        <p:tgtEl>
                                          <p:spTgt spid="36"/>
                                        </p:tgtEl>
                                      </p:cBhvr>
                                      <p:to x="100000" y="90000"/>
                                    </p:animScale>
                                    <p:animScale>
                                      <p:cBhvr>
                                        <p:cTn id="40" dur="166" decel="50000">
                                          <p:stCondLst>
                                            <p:cond delay="1668"/>
                                          </p:stCondLst>
                                        </p:cTn>
                                        <p:tgtEl>
                                          <p:spTgt spid="36"/>
                                        </p:tgtEl>
                                      </p:cBhvr>
                                      <p:to x="100000" y="100000"/>
                                    </p:animScale>
                                    <p:animScale>
                                      <p:cBhvr>
                                        <p:cTn id="41" dur="26">
                                          <p:stCondLst>
                                            <p:cond delay="1808"/>
                                          </p:stCondLst>
                                        </p:cTn>
                                        <p:tgtEl>
                                          <p:spTgt spid="36"/>
                                        </p:tgtEl>
                                      </p:cBhvr>
                                      <p:to x="100000" y="95000"/>
                                    </p:animScale>
                                    <p:animScale>
                                      <p:cBhvr>
                                        <p:cTn id="42" dur="166" decel="50000">
                                          <p:stCondLst>
                                            <p:cond delay="1834"/>
                                          </p:stCondLst>
                                        </p:cTn>
                                        <p:tgtEl>
                                          <p:spTgt spid="36"/>
                                        </p:tgtEl>
                                      </p:cBhvr>
                                      <p:to x="100000" y="100000"/>
                                    </p:animScale>
                                  </p:childTnLst>
                                </p:cTn>
                              </p:par>
                              <p:par>
                                <p:cTn id="43" presetID="26" presetClass="entr" presetSubtype="0" fill="hold" grpId="0" nodeType="withEffect">
                                  <p:stCondLst>
                                    <p:cond delay="50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80">
                                          <p:stCondLst>
                                            <p:cond delay="0"/>
                                          </p:stCondLst>
                                        </p:cTn>
                                        <p:tgtEl>
                                          <p:spTgt spid="34"/>
                                        </p:tgtEl>
                                      </p:cBhvr>
                                    </p:animEffect>
                                    <p:anim calcmode="lin" valueType="num">
                                      <p:cBhvr>
                                        <p:cTn id="4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1" dur="26">
                                          <p:stCondLst>
                                            <p:cond delay="650"/>
                                          </p:stCondLst>
                                        </p:cTn>
                                        <p:tgtEl>
                                          <p:spTgt spid="34"/>
                                        </p:tgtEl>
                                      </p:cBhvr>
                                      <p:to x="100000" y="60000"/>
                                    </p:animScale>
                                    <p:animScale>
                                      <p:cBhvr>
                                        <p:cTn id="52" dur="166" decel="50000">
                                          <p:stCondLst>
                                            <p:cond delay="676"/>
                                          </p:stCondLst>
                                        </p:cTn>
                                        <p:tgtEl>
                                          <p:spTgt spid="34"/>
                                        </p:tgtEl>
                                      </p:cBhvr>
                                      <p:to x="100000" y="100000"/>
                                    </p:animScale>
                                    <p:animScale>
                                      <p:cBhvr>
                                        <p:cTn id="53" dur="26">
                                          <p:stCondLst>
                                            <p:cond delay="1312"/>
                                          </p:stCondLst>
                                        </p:cTn>
                                        <p:tgtEl>
                                          <p:spTgt spid="34"/>
                                        </p:tgtEl>
                                      </p:cBhvr>
                                      <p:to x="100000" y="80000"/>
                                    </p:animScale>
                                    <p:animScale>
                                      <p:cBhvr>
                                        <p:cTn id="54" dur="166" decel="50000">
                                          <p:stCondLst>
                                            <p:cond delay="1338"/>
                                          </p:stCondLst>
                                        </p:cTn>
                                        <p:tgtEl>
                                          <p:spTgt spid="34"/>
                                        </p:tgtEl>
                                      </p:cBhvr>
                                      <p:to x="100000" y="100000"/>
                                    </p:animScale>
                                    <p:animScale>
                                      <p:cBhvr>
                                        <p:cTn id="55" dur="26">
                                          <p:stCondLst>
                                            <p:cond delay="1642"/>
                                          </p:stCondLst>
                                        </p:cTn>
                                        <p:tgtEl>
                                          <p:spTgt spid="34"/>
                                        </p:tgtEl>
                                      </p:cBhvr>
                                      <p:to x="100000" y="90000"/>
                                    </p:animScale>
                                    <p:animScale>
                                      <p:cBhvr>
                                        <p:cTn id="56" dur="166" decel="50000">
                                          <p:stCondLst>
                                            <p:cond delay="1668"/>
                                          </p:stCondLst>
                                        </p:cTn>
                                        <p:tgtEl>
                                          <p:spTgt spid="34"/>
                                        </p:tgtEl>
                                      </p:cBhvr>
                                      <p:to x="100000" y="100000"/>
                                    </p:animScale>
                                    <p:animScale>
                                      <p:cBhvr>
                                        <p:cTn id="57" dur="26">
                                          <p:stCondLst>
                                            <p:cond delay="1808"/>
                                          </p:stCondLst>
                                        </p:cTn>
                                        <p:tgtEl>
                                          <p:spTgt spid="34"/>
                                        </p:tgtEl>
                                      </p:cBhvr>
                                      <p:to x="100000" y="95000"/>
                                    </p:animScale>
                                    <p:animScale>
                                      <p:cBhvr>
                                        <p:cTn id="58" dur="166" decel="50000">
                                          <p:stCondLst>
                                            <p:cond delay="1834"/>
                                          </p:stCondLst>
                                        </p:cTn>
                                        <p:tgtEl>
                                          <p:spTgt spid="34"/>
                                        </p:tgtEl>
                                      </p:cBhvr>
                                      <p:to x="100000" y="100000"/>
                                    </p:animScale>
                                  </p:childTnLst>
                                </p:cTn>
                              </p:par>
                              <p:par>
                                <p:cTn id="59" presetID="26" presetClass="entr" presetSubtype="0" fill="hold" grpId="0" nodeType="withEffect">
                                  <p:stCondLst>
                                    <p:cond delay="50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80">
                                          <p:stCondLst>
                                            <p:cond delay="0"/>
                                          </p:stCondLst>
                                        </p:cTn>
                                        <p:tgtEl>
                                          <p:spTgt spid="37"/>
                                        </p:tgtEl>
                                      </p:cBhvr>
                                    </p:animEffect>
                                    <p:anim calcmode="lin" valueType="num">
                                      <p:cBhvr>
                                        <p:cTn id="6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7" dur="26">
                                          <p:stCondLst>
                                            <p:cond delay="650"/>
                                          </p:stCondLst>
                                        </p:cTn>
                                        <p:tgtEl>
                                          <p:spTgt spid="37"/>
                                        </p:tgtEl>
                                      </p:cBhvr>
                                      <p:to x="100000" y="60000"/>
                                    </p:animScale>
                                    <p:animScale>
                                      <p:cBhvr>
                                        <p:cTn id="68" dur="166" decel="50000">
                                          <p:stCondLst>
                                            <p:cond delay="676"/>
                                          </p:stCondLst>
                                        </p:cTn>
                                        <p:tgtEl>
                                          <p:spTgt spid="37"/>
                                        </p:tgtEl>
                                      </p:cBhvr>
                                      <p:to x="100000" y="100000"/>
                                    </p:animScale>
                                    <p:animScale>
                                      <p:cBhvr>
                                        <p:cTn id="69" dur="26">
                                          <p:stCondLst>
                                            <p:cond delay="1312"/>
                                          </p:stCondLst>
                                        </p:cTn>
                                        <p:tgtEl>
                                          <p:spTgt spid="37"/>
                                        </p:tgtEl>
                                      </p:cBhvr>
                                      <p:to x="100000" y="80000"/>
                                    </p:animScale>
                                    <p:animScale>
                                      <p:cBhvr>
                                        <p:cTn id="70" dur="166" decel="50000">
                                          <p:stCondLst>
                                            <p:cond delay="1338"/>
                                          </p:stCondLst>
                                        </p:cTn>
                                        <p:tgtEl>
                                          <p:spTgt spid="37"/>
                                        </p:tgtEl>
                                      </p:cBhvr>
                                      <p:to x="100000" y="100000"/>
                                    </p:animScale>
                                    <p:animScale>
                                      <p:cBhvr>
                                        <p:cTn id="71" dur="26">
                                          <p:stCondLst>
                                            <p:cond delay="1642"/>
                                          </p:stCondLst>
                                        </p:cTn>
                                        <p:tgtEl>
                                          <p:spTgt spid="37"/>
                                        </p:tgtEl>
                                      </p:cBhvr>
                                      <p:to x="100000" y="90000"/>
                                    </p:animScale>
                                    <p:animScale>
                                      <p:cBhvr>
                                        <p:cTn id="72" dur="166" decel="50000">
                                          <p:stCondLst>
                                            <p:cond delay="1668"/>
                                          </p:stCondLst>
                                        </p:cTn>
                                        <p:tgtEl>
                                          <p:spTgt spid="37"/>
                                        </p:tgtEl>
                                      </p:cBhvr>
                                      <p:to x="100000" y="100000"/>
                                    </p:animScale>
                                    <p:animScale>
                                      <p:cBhvr>
                                        <p:cTn id="73" dur="26">
                                          <p:stCondLst>
                                            <p:cond delay="1808"/>
                                          </p:stCondLst>
                                        </p:cTn>
                                        <p:tgtEl>
                                          <p:spTgt spid="37"/>
                                        </p:tgtEl>
                                      </p:cBhvr>
                                      <p:to x="100000" y="95000"/>
                                    </p:animScale>
                                    <p:animScale>
                                      <p:cBhvr>
                                        <p:cTn id="74" dur="166" decel="50000">
                                          <p:stCondLst>
                                            <p:cond delay="1834"/>
                                          </p:stCondLst>
                                        </p:cTn>
                                        <p:tgtEl>
                                          <p:spTgt spid="37"/>
                                        </p:tgtEl>
                                      </p:cBhvr>
                                      <p:to x="100000" y="100000"/>
                                    </p:animScale>
                                  </p:childTnLst>
                                </p:cTn>
                              </p:par>
                              <p:par>
                                <p:cTn id="75" presetID="42" presetClass="entr" presetSubtype="0" fill="hold" grpId="0" nodeType="withEffect">
                                  <p:stCondLst>
                                    <p:cond delay="0"/>
                                  </p:stCondLst>
                                  <p:childTnLst>
                                    <p:set>
                                      <p:cBhvr>
                                        <p:cTn id="76" dur="1" fill="hold">
                                          <p:stCondLst>
                                            <p:cond delay="0"/>
                                          </p:stCondLst>
                                        </p:cTn>
                                        <p:tgtEl>
                                          <p:spTgt spid="8210">
                                            <p:txEl>
                                              <p:pRg st="2" end="2"/>
                                            </p:txEl>
                                          </p:spTgt>
                                        </p:tgtEl>
                                        <p:attrNameLst>
                                          <p:attrName>style.visibility</p:attrName>
                                        </p:attrNameLst>
                                      </p:cBhvr>
                                      <p:to>
                                        <p:strVal val="visible"/>
                                      </p:to>
                                    </p:set>
                                    <p:animEffect transition="in" filter="fade">
                                      <p:cBhvr>
                                        <p:cTn id="77" dur="1000"/>
                                        <p:tgtEl>
                                          <p:spTgt spid="8210">
                                            <p:txEl>
                                              <p:pRg st="2" end="2"/>
                                            </p:txEl>
                                          </p:spTgt>
                                        </p:tgtEl>
                                      </p:cBhvr>
                                    </p:animEffect>
                                    <p:anim calcmode="lin" valueType="num">
                                      <p:cBhvr>
                                        <p:cTn id="78" dur="1000" fill="hold"/>
                                        <p:tgtEl>
                                          <p:spTgt spid="8210">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8210">
                                            <p:txEl>
                                              <p:pRg st="2" end="2"/>
                                            </p:txEl>
                                          </p:spTgt>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3500"/>
                            </p:stCondLst>
                            <p:childTnLst>
                              <p:par>
                                <p:cTn id="81" presetID="42" presetClass="entr" presetSubtype="0" fill="hold" grpId="0"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1000"/>
                                        <p:tgtEl>
                                          <p:spTgt spid="2"/>
                                        </p:tgtEl>
                                      </p:cBhvr>
                                    </p:animEffect>
                                    <p:anim calcmode="lin" valueType="num">
                                      <p:cBhvr>
                                        <p:cTn id="84" dur="1000" fill="hold"/>
                                        <p:tgtEl>
                                          <p:spTgt spid="2"/>
                                        </p:tgtEl>
                                        <p:attrNameLst>
                                          <p:attrName>ppt_x</p:attrName>
                                        </p:attrNameLst>
                                      </p:cBhvr>
                                      <p:tavLst>
                                        <p:tav tm="0">
                                          <p:val>
                                            <p:strVal val="#ppt_x"/>
                                          </p:val>
                                        </p:tav>
                                        <p:tav tm="100000">
                                          <p:val>
                                            <p:strVal val="#ppt_x"/>
                                          </p:val>
                                        </p:tav>
                                      </p:tavLst>
                                    </p:anim>
                                    <p:anim calcmode="lin" valueType="num">
                                      <p:cBhvr>
                                        <p:cTn id="85" dur="1000" fill="hold"/>
                                        <p:tgtEl>
                                          <p:spTgt spid="2"/>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4997"/>
                                        </p:tgtEl>
                                        <p:attrNameLst>
                                          <p:attrName>style.visibility</p:attrName>
                                        </p:attrNameLst>
                                      </p:cBhvr>
                                      <p:to>
                                        <p:strVal val="visible"/>
                                      </p:to>
                                    </p:set>
                                    <p:animEffect transition="in" filter="fade">
                                      <p:cBhvr>
                                        <p:cTn id="88" dur="1000"/>
                                        <p:tgtEl>
                                          <p:spTgt spid="84997"/>
                                        </p:tgtEl>
                                      </p:cBhvr>
                                    </p:animEffect>
                                    <p:anim calcmode="lin" valueType="num">
                                      <p:cBhvr>
                                        <p:cTn id="89" dur="1000" fill="hold"/>
                                        <p:tgtEl>
                                          <p:spTgt spid="84997"/>
                                        </p:tgtEl>
                                        <p:attrNameLst>
                                          <p:attrName>ppt_x</p:attrName>
                                        </p:attrNameLst>
                                      </p:cBhvr>
                                      <p:tavLst>
                                        <p:tav tm="0">
                                          <p:val>
                                            <p:strVal val="#ppt_x"/>
                                          </p:val>
                                        </p:tav>
                                        <p:tav tm="100000">
                                          <p:val>
                                            <p:strVal val="#ppt_x"/>
                                          </p:val>
                                        </p:tav>
                                      </p:tavLst>
                                    </p:anim>
                                    <p:anim calcmode="lin" valueType="num">
                                      <p:cBhvr>
                                        <p:cTn id="90" dur="1000" fill="hold"/>
                                        <p:tgtEl>
                                          <p:spTgt spid="84997"/>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84998"/>
                                        </p:tgtEl>
                                        <p:attrNameLst>
                                          <p:attrName>style.visibility</p:attrName>
                                        </p:attrNameLst>
                                      </p:cBhvr>
                                      <p:to>
                                        <p:strVal val="visible"/>
                                      </p:to>
                                    </p:set>
                                    <p:animEffect transition="in" filter="fade">
                                      <p:cBhvr>
                                        <p:cTn id="93" dur="1000"/>
                                        <p:tgtEl>
                                          <p:spTgt spid="84998"/>
                                        </p:tgtEl>
                                      </p:cBhvr>
                                    </p:animEffect>
                                    <p:anim calcmode="lin" valueType="num">
                                      <p:cBhvr>
                                        <p:cTn id="94" dur="1000" fill="hold"/>
                                        <p:tgtEl>
                                          <p:spTgt spid="84998"/>
                                        </p:tgtEl>
                                        <p:attrNameLst>
                                          <p:attrName>ppt_x</p:attrName>
                                        </p:attrNameLst>
                                      </p:cBhvr>
                                      <p:tavLst>
                                        <p:tav tm="0">
                                          <p:val>
                                            <p:strVal val="#ppt_x"/>
                                          </p:val>
                                        </p:tav>
                                        <p:tav tm="100000">
                                          <p:val>
                                            <p:strVal val="#ppt_x"/>
                                          </p:val>
                                        </p:tav>
                                      </p:tavLst>
                                    </p:anim>
                                    <p:anim calcmode="lin" valueType="num">
                                      <p:cBhvr>
                                        <p:cTn id="95" dur="1000" fill="hold"/>
                                        <p:tgtEl>
                                          <p:spTgt spid="84998"/>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84996"/>
                                        </p:tgtEl>
                                        <p:attrNameLst>
                                          <p:attrName>style.visibility</p:attrName>
                                        </p:attrNameLst>
                                      </p:cBhvr>
                                      <p:to>
                                        <p:strVal val="visible"/>
                                      </p:to>
                                    </p:set>
                                    <p:animEffect transition="in" filter="fade">
                                      <p:cBhvr>
                                        <p:cTn id="98" dur="1000"/>
                                        <p:tgtEl>
                                          <p:spTgt spid="84996"/>
                                        </p:tgtEl>
                                      </p:cBhvr>
                                    </p:animEffect>
                                    <p:anim calcmode="lin" valueType="num">
                                      <p:cBhvr>
                                        <p:cTn id="99" dur="1000" fill="hold"/>
                                        <p:tgtEl>
                                          <p:spTgt spid="84996"/>
                                        </p:tgtEl>
                                        <p:attrNameLst>
                                          <p:attrName>ppt_x</p:attrName>
                                        </p:attrNameLst>
                                      </p:cBhvr>
                                      <p:tavLst>
                                        <p:tav tm="0">
                                          <p:val>
                                            <p:strVal val="#ppt_x"/>
                                          </p:val>
                                        </p:tav>
                                        <p:tav tm="100000">
                                          <p:val>
                                            <p:strVal val="#ppt_x"/>
                                          </p:val>
                                        </p:tav>
                                      </p:tavLst>
                                    </p:anim>
                                    <p:anim calcmode="lin" valueType="num">
                                      <p:cBhvr>
                                        <p:cTn id="100" dur="1000" fill="hold"/>
                                        <p:tgtEl>
                                          <p:spTgt spid="849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210" grpId="0" build="p"/>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oe Evjen's Profile Photo, Image may contain: one or more people, beard, closeup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81" y="1417636"/>
            <a:ext cx="2884262" cy="2884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Today’s Panel</a:t>
            </a:r>
            <a:endParaRPr lang="en-US" dirty="0"/>
          </a:p>
        </p:txBody>
      </p:sp>
      <p:sp>
        <p:nvSpPr>
          <p:cNvPr id="7" name="TextBox 6"/>
          <p:cNvSpPr txBox="1"/>
          <p:nvPr/>
        </p:nvSpPr>
        <p:spPr>
          <a:xfrm>
            <a:off x="8027014" y="4391695"/>
            <a:ext cx="3261701" cy="2092881"/>
          </a:xfrm>
          <a:prstGeom prst="rect">
            <a:avLst/>
          </a:prstGeom>
          <a:noFill/>
        </p:spPr>
        <p:txBody>
          <a:bodyPr wrap="square" rtlCol="0">
            <a:spAutoFit/>
          </a:bodyPr>
          <a:lstStyle/>
          <a:p>
            <a:pPr algn="ctr"/>
            <a:r>
              <a:rPr lang="en-US" sz="2000" dirty="0">
                <a:solidFill>
                  <a:prstClr val="black"/>
                </a:solidFill>
                <a:latin typeface="Calibri"/>
              </a:rPr>
              <a:t>David </a:t>
            </a:r>
            <a:r>
              <a:rPr lang="en-US" sz="2000" dirty="0" err="1">
                <a:solidFill>
                  <a:prstClr val="black"/>
                </a:solidFill>
                <a:latin typeface="Calibri"/>
              </a:rPr>
              <a:t>Zenk</a:t>
            </a:r>
            <a:endParaRPr lang="en-US" sz="2000" dirty="0">
              <a:solidFill>
                <a:prstClr val="black"/>
              </a:solidFill>
              <a:latin typeface="Calibri"/>
            </a:endParaRPr>
          </a:p>
          <a:p>
            <a:pPr algn="ctr"/>
            <a:r>
              <a:rPr lang="en-US" sz="2000" dirty="0">
                <a:solidFill>
                  <a:prstClr val="black"/>
                </a:solidFill>
                <a:latin typeface="Calibri"/>
                <a:hlinkClick r:id="rId4"/>
              </a:rPr>
              <a:t>dave.zenk@noaa.gov</a:t>
            </a:r>
            <a:endParaRPr lang="en-US" sz="2000" dirty="0">
              <a:solidFill>
                <a:prstClr val="black"/>
              </a:solidFill>
              <a:latin typeface="Calibri"/>
            </a:endParaRPr>
          </a:p>
          <a:p>
            <a:pPr algn="ctr"/>
            <a:endParaRPr lang="en-US" sz="2000" dirty="0">
              <a:solidFill>
                <a:prstClr val="black"/>
              </a:solidFill>
              <a:latin typeface="Calibri"/>
            </a:endParaRPr>
          </a:p>
          <a:p>
            <a:pPr algn="ctr"/>
            <a:r>
              <a:rPr lang="en-US" sz="2000" b="1" dirty="0">
                <a:solidFill>
                  <a:prstClr val="black"/>
                </a:solidFill>
                <a:latin typeface="Calibri"/>
              </a:rPr>
              <a:t>National Geodetic Survey</a:t>
            </a:r>
          </a:p>
          <a:p>
            <a:pPr algn="ctr"/>
            <a:r>
              <a:rPr lang="en-US" i="1" dirty="0">
                <a:solidFill>
                  <a:prstClr val="black"/>
                </a:solidFill>
                <a:latin typeface="Calibri"/>
              </a:rPr>
              <a:t>Advisor, Northern Plains Region </a:t>
            </a:r>
          </a:p>
          <a:p>
            <a:pPr algn="ctr"/>
            <a:r>
              <a:rPr lang="en-US" sz="1600" dirty="0">
                <a:solidFill>
                  <a:prstClr val="black"/>
                </a:solidFill>
                <a:latin typeface="Calibri"/>
              </a:rPr>
              <a:t>Minnesota, North Dakota, South Dakota, Iowa, and Nebraska</a:t>
            </a:r>
          </a:p>
        </p:txBody>
      </p:sp>
      <p:pic>
        <p:nvPicPr>
          <p:cNvPr id="1026" name="Picture 2" descr="N:\Geodetic\Zenk1dav\Zenkwork\Conventions &amp; Conferences\Zenk Photo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365" y="1417772"/>
            <a:ext cx="19050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4191" y="4391695"/>
            <a:ext cx="3103950" cy="2123658"/>
          </a:xfrm>
          <a:prstGeom prst="rect">
            <a:avLst/>
          </a:prstGeom>
          <a:noFill/>
        </p:spPr>
        <p:txBody>
          <a:bodyPr wrap="square" rtlCol="0">
            <a:spAutoFit/>
          </a:bodyPr>
          <a:lstStyle/>
          <a:p>
            <a:pPr algn="ctr"/>
            <a:r>
              <a:rPr lang="en-US" sz="2000" dirty="0" smtClean="0">
                <a:solidFill>
                  <a:prstClr val="black"/>
                </a:solidFill>
                <a:latin typeface="Calibri"/>
              </a:rPr>
              <a:t>Joe Evjen</a:t>
            </a:r>
            <a:endParaRPr lang="en-US" sz="2000" dirty="0">
              <a:solidFill>
                <a:prstClr val="black"/>
              </a:solidFill>
              <a:latin typeface="Calibri"/>
            </a:endParaRPr>
          </a:p>
          <a:p>
            <a:pPr algn="ctr"/>
            <a:r>
              <a:rPr lang="en-US" sz="2000" dirty="0" smtClean="0">
                <a:solidFill>
                  <a:prstClr val="black"/>
                </a:solidFill>
                <a:latin typeface="Calibri"/>
                <a:hlinkClick r:id="rId6"/>
              </a:rPr>
              <a:t>joe.evjen@noaa.gov</a:t>
            </a:r>
            <a:endParaRPr lang="en-US" sz="2000" dirty="0" smtClean="0">
              <a:solidFill>
                <a:prstClr val="black"/>
              </a:solidFill>
              <a:latin typeface="Calibri"/>
            </a:endParaRPr>
          </a:p>
          <a:p>
            <a:pPr algn="ctr"/>
            <a:endParaRPr lang="en-US" sz="2000" dirty="0">
              <a:solidFill>
                <a:prstClr val="black"/>
              </a:solidFill>
              <a:latin typeface="Calibri"/>
            </a:endParaRPr>
          </a:p>
          <a:p>
            <a:pPr algn="ctr"/>
            <a:r>
              <a:rPr lang="en-US" sz="2000" b="1" dirty="0">
                <a:solidFill>
                  <a:prstClr val="black"/>
                </a:solidFill>
                <a:latin typeface="Calibri"/>
              </a:rPr>
              <a:t>National Geodetic Survey</a:t>
            </a:r>
          </a:p>
          <a:p>
            <a:pPr algn="ctr"/>
            <a:r>
              <a:rPr lang="en-US" i="1" dirty="0" smtClean="0">
                <a:solidFill>
                  <a:prstClr val="black"/>
                </a:solidFill>
                <a:latin typeface="Calibri"/>
              </a:rPr>
              <a:t>Chief, Geodetic Standards and Applications Branch </a:t>
            </a:r>
            <a:endParaRPr lang="en-US" i="1" dirty="0">
              <a:solidFill>
                <a:prstClr val="black"/>
              </a:solidFill>
              <a:latin typeface="Calibri"/>
            </a:endParaRPr>
          </a:p>
          <a:p>
            <a:pPr algn="ctr"/>
            <a:endParaRPr lang="en-US" sz="1600" dirty="0">
              <a:solidFill>
                <a:prstClr val="black"/>
              </a:solidFill>
              <a:latin typeface="Calibri"/>
            </a:endParaRPr>
          </a:p>
        </p:txBody>
      </p:sp>
      <p:sp>
        <p:nvSpPr>
          <p:cNvPr id="10" name="TextBox 9"/>
          <p:cNvSpPr txBox="1"/>
          <p:nvPr/>
        </p:nvSpPr>
        <p:spPr>
          <a:xfrm>
            <a:off x="4544025" y="4391695"/>
            <a:ext cx="3103950" cy="2092881"/>
          </a:xfrm>
          <a:prstGeom prst="rect">
            <a:avLst/>
          </a:prstGeom>
          <a:noFill/>
        </p:spPr>
        <p:txBody>
          <a:bodyPr wrap="square" rtlCol="0">
            <a:spAutoFit/>
          </a:bodyPr>
          <a:lstStyle/>
          <a:p>
            <a:pPr algn="ctr"/>
            <a:r>
              <a:rPr lang="en-US" sz="2000" dirty="0" smtClean="0">
                <a:solidFill>
                  <a:prstClr val="black"/>
                </a:solidFill>
              </a:rPr>
              <a:t>Dan </a:t>
            </a:r>
            <a:r>
              <a:rPr lang="en-US" sz="2000" dirty="0" err="1">
                <a:solidFill>
                  <a:prstClr val="black"/>
                </a:solidFill>
              </a:rPr>
              <a:t>Gillins</a:t>
            </a:r>
            <a:r>
              <a:rPr lang="en-US" sz="2000" dirty="0">
                <a:solidFill>
                  <a:prstClr val="black"/>
                </a:solidFill>
              </a:rPr>
              <a:t>, Ph.D., P.L.S</a:t>
            </a:r>
            <a:r>
              <a:rPr lang="en-US" sz="2000" dirty="0" smtClean="0">
                <a:solidFill>
                  <a:prstClr val="black"/>
                </a:solidFill>
              </a:rPr>
              <a:t>.</a:t>
            </a:r>
            <a:endParaRPr lang="en-US" sz="2000" dirty="0">
              <a:solidFill>
                <a:prstClr val="black"/>
              </a:solidFill>
              <a:latin typeface="Calibri"/>
            </a:endParaRPr>
          </a:p>
          <a:p>
            <a:pPr algn="ctr"/>
            <a:r>
              <a:rPr lang="en-US" dirty="0" smtClean="0">
                <a:hlinkClick r:id="rId7"/>
              </a:rPr>
              <a:t>daniel.gillins@noaa.gov</a:t>
            </a:r>
            <a:endParaRPr lang="en-US" dirty="0" smtClean="0"/>
          </a:p>
          <a:p>
            <a:pPr algn="ctr"/>
            <a:endParaRPr lang="en-US" sz="2000" dirty="0">
              <a:solidFill>
                <a:prstClr val="black"/>
              </a:solidFill>
              <a:latin typeface="Calibri"/>
            </a:endParaRPr>
          </a:p>
          <a:p>
            <a:pPr algn="ctr"/>
            <a:r>
              <a:rPr lang="en-US" sz="2000" b="1" dirty="0">
                <a:solidFill>
                  <a:prstClr val="black"/>
                </a:solidFill>
                <a:latin typeface="Calibri"/>
              </a:rPr>
              <a:t>National Geodetic Survey</a:t>
            </a:r>
          </a:p>
          <a:p>
            <a:pPr algn="ctr"/>
            <a:r>
              <a:rPr lang="en-US" i="1" dirty="0" smtClean="0">
                <a:solidFill>
                  <a:prstClr val="black"/>
                </a:solidFill>
              </a:rPr>
              <a:t>Geodesist</a:t>
            </a:r>
            <a:r>
              <a:rPr lang="en-US" i="1" dirty="0">
                <a:solidFill>
                  <a:prstClr val="black"/>
                </a:solidFill>
              </a:rPr>
              <a:t>, </a:t>
            </a:r>
            <a:r>
              <a:rPr lang="en-US" i="1" dirty="0" smtClean="0">
                <a:solidFill>
                  <a:prstClr val="black"/>
                </a:solidFill>
              </a:rPr>
              <a:t/>
            </a:r>
            <a:br>
              <a:rPr lang="en-US" i="1" dirty="0" smtClean="0">
                <a:solidFill>
                  <a:prstClr val="black"/>
                </a:solidFill>
              </a:rPr>
            </a:br>
            <a:r>
              <a:rPr lang="en-US" i="1" dirty="0" smtClean="0">
                <a:solidFill>
                  <a:prstClr val="black"/>
                </a:solidFill>
              </a:rPr>
              <a:t>Observation </a:t>
            </a:r>
            <a:r>
              <a:rPr lang="en-US" i="1" dirty="0">
                <a:solidFill>
                  <a:prstClr val="black"/>
                </a:solidFill>
              </a:rPr>
              <a:t>&amp; </a:t>
            </a:r>
            <a:r>
              <a:rPr lang="en-US" i="1" dirty="0" smtClean="0">
                <a:solidFill>
                  <a:prstClr val="black"/>
                </a:solidFill>
              </a:rPr>
              <a:t>Analysis Division</a:t>
            </a:r>
            <a:endParaRPr lang="en-US" i="1" dirty="0">
              <a:solidFill>
                <a:prstClr val="black"/>
              </a:solidFill>
              <a:latin typeface="Calibri"/>
            </a:endParaRPr>
          </a:p>
          <a:p>
            <a:pPr algn="ctr"/>
            <a:endParaRPr lang="en-US" sz="1600" dirty="0">
              <a:solidFill>
                <a:prstClr val="black"/>
              </a:solidFill>
              <a:latin typeface="Calibri"/>
            </a:endParaRPr>
          </a:p>
        </p:txBody>
      </p:sp>
      <p:pic>
        <p:nvPicPr>
          <p:cNvPr id="4" name="Picture 2" descr="Daniel GILLINS | Geodesist | PhD, Civil Engineering | National Oceanic and  Atmospheric Administration, HI | NOAA | National Geodetic Surv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0010" y="1417637"/>
            <a:ext cx="2852668" cy="285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24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rollouts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62516121"/>
              </p:ext>
            </p:extLst>
          </p:nvPr>
        </p:nvGraphicFramePr>
        <p:xfrm>
          <a:off x="444137" y="1202092"/>
          <a:ext cx="11325498" cy="5349166"/>
        </p:xfrm>
        <a:graphic>
          <a:graphicData uri="http://schemas.openxmlformats.org/drawingml/2006/table">
            <a:tbl>
              <a:tblPr/>
              <a:tblGrid>
                <a:gridCol w="973183">
                  <a:extLst>
                    <a:ext uri="{9D8B030D-6E8A-4147-A177-3AD203B41FA5}">
                      <a16:colId xmlns:a16="http://schemas.microsoft.com/office/drawing/2014/main" val="136776851"/>
                    </a:ext>
                  </a:extLst>
                </a:gridCol>
                <a:gridCol w="1675015">
                  <a:extLst>
                    <a:ext uri="{9D8B030D-6E8A-4147-A177-3AD203B41FA5}">
                      <a16:colId xmlns:a16="http://schemas.microsoft.com/office/drawing/2014/main" val="487907581"/>
                    </a:ext>
                  </a:extLst>
                </a:gridCol>
                <a:gridCol w="4605250">
                  <a:extLst>
                    <a:ext uri="{9D8B030D-6E8A-4147-A177-3AD203B41FA5}">
                      <a16:colId xmlns:a16="http://schemas.microsoft.com/office/drawing/2014/main" val="1530064228"/>
                    </a:ext>
                  </a:extLst>
                </a:gridCol>
                <a:gridCol w="2111433">
                  <a:extLst>
                    <a:ext uri="{9D8B030D-6E8A-4147-A177-3AD203B41FA5}">
                      <a16:colId xmlns:a16="http://schemas.microsoft.com/office/drawing/2014/main" val="84213713"/>
                    </a:ext>
                  </a:extLst>
                </a:gridCol>
                <a:gridCol w="1014153">
                  <a:extLst>
                    <a:ext uri="{9D8B030D-6E8A-4147-A177-3AD203B41FA5}">
                      <a16:colId xmlns:a16="http://schemas.microsoft.com/office/drawing/2014/main" val="3528328367"/>
                    </a:ext>
                  </a:extLst>
                </a:gridCol>
                <a:gridCol w="946464">
                  <a:extLst>
                    <a:ext uri="{9D8B030D-6E8A-4147-A177-3AD203B41FA5}">
                      <a16:colId xmlns:a16="http://schemas.microsoft.com/office/drawing/2014/main" val="1121385206"/>
                    </a:ext>
                  </a:extLst>
                </a:gridCol>
              </a:tblGrid>
              <a:tr h="537374">
                <a:tc>
                  <a:txBody>
                    <a:bodyPr/>
                    <a:lstStyle/>
                    <a:p>
                      <a:pPr rtl="0" fontAlgn="t">
                        <a:spcBef>
                          <a:spcPts val="0"/>
                        </a:spcBef>
                        <a:spcAft>
                          <a:spcPts val="0"/>
                        </a:spcAft>
                      </a:pPr>
                      <a:r>
                        <a:rPr lang="en-US" sz="2000" b="0" i="0" u="none" strike="noStrike" dirty="0">
                          <a:solidFill>
                            <a:srgbClr val="FFFFFF"/>
                          </a:solidFill>
                          <a:effectLst/>
                          <a:latin typeface="Arial" panose="020B0604020202020204" pitchFamily="34" charset="0"/>
                        </a:rPr>
                        <a:t>version</a:t>
                      </a:r>
                      <a:endParaRPr lang="en-US" sz="28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2000" b="0" i="0" u="none" strike="noStrike" dirty="0">
                          <a:solidFill>
                            <a:srgbClr val="FFFFFF"/>
                          </a:solidFill>
                          <a:effectLst/>
                          <a:latin typeface="Arial" panose="020B0604020202020204" pitchFamily="34" charset="0"/>
                        </a:rPr>
                        <a:t>Working title</a:t>
                      </a:r>
                      <a:endParaRPr lang="en-US" sz="28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2000" b="0" i="0" u="none" strike="noStrike">
                          <a:solidFill>
                            <a:srgbClr val="FFFFFF"/>
                          </a:solidFill>
                          <a:effectLst/>
                          <a:latin typeface="Arial" panose="020B0604020202020204" pitchFamily="34" charset="0"/>
                        </a:rPr>
                        <a:t>Adds what?</a:t>
                      </a:r>
                      <a:endParaRPr lang="en-US" sz="280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38761D"/>
                    </a:solidFill>
                  </a:tcPr>
                </a:tc>
                <a:tc>
                  <a:txBody>
                    <a:bodyPr/>
                    <a:lstStyle/>
                    <a:p>
                      <a:pPr rtl="0" fontAlgn="t">
                        <a:spcBef>
                          <a:spcPts val="0"/>
                        </a:spcBef>
                        <a:spcAft>
                          <a:spcPts val="0"/>
                        </a:spcAft>
                      </a:pPr>
                      <a:r>
                        <a:rPr lang="en-US" sz="2000" b="0" i="0" u="none" strike="noStrike" dirty="0">
                          <a:solidFill>
                            <a:srgbClr val="FFFFFF"/>
                          </a:solidFill>
                          <a:effectLst/>
                          <a:latin typeface="Arial" panose="020B0604020202020204" pitchFamily="34" charset="0"/>
                        </a:rPr>
                        <a:t>Removes what?</a:t>
                      </a:r>
                      <a:endParaRPr lang="en-US" sz="28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CC0000"/>
                    </a:solidFill>
                  </a:tcPr>
                </a:tc>
                <a:tc>
                  <a:txBody>
                    <a:bodyPr/>
                    <a:lstStyle/>
                    <a:p>
                      <a:pPr rtl="0" fontAlgn="t">
                        <a:spcBef>
                          <a:spcPts val="0"/>
                        </a:spcBef>
                        <a:spcAft>
                          <a:spcPts val="0"/>
                        </a:spcAft>
                      </a:pPr>
                      <a:r>
                        <a:rPr lang="en-US" sz="2000" b="0" i="0" u="none" strike="noStrike" dirty="0" smtClean="0">
                          <a:solidFill>
                            <a:srgbClr val="FFFFFF"/>
                          </a:solidFill>
                          <a:effectLst/>
                          <a:latin typeface="Arial" panose="020B0604020202020204" pitchFamily="34" charset="0"/>
                        </a:rPr>
                        <a:t>Forum in 2021</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2000" b="0" i="0" u="none" strike="noStrike" dirty="0">
                          <a:solidFill>
                            <a:srgbClr val="FFFFFF"/>
                          </a:solidFill>
                          <a:effectLst/>
                          <a:latin typeface="Arial" panose="020B0604020202020204" pitchFamily="34" charset="0"/>
                        </a:rPr>
                        <a:t>when?</a:t>
                      </a:r>
                      <a:endParaRPr lang="en-US" sz="28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extLst>
                  <a:ext uri="{0D108BD9-81ED-4DB2-BD59-A6C34878D82A}">
                    <a16:rowId xmlns:a16="http://schemas.microsoft.com/office/drawing/2014/main" val="164815029"/>
                  </a:ext>
                </a:extLst>
              </a:tr>
              <a:tr h="620615">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in </a:t>
                      </a:r>
                      <a:r>
                        <a:rPr lang="en-US" sz="900" b="0" i="0" u="none" strike="noStrike" dirty="0" smtClean="0">
                          <a:solidFill>
                            <a:srgbClr val="000000"/>
                          </a:solidFill>
                          <a:effectLst/>
                          <a:latin typeface="Arial" panose="020B0604020202020204" pitchFamily="34" charset="0"/>
                        </a:rPr>
                        <a:t>production</a:t>
                      </a:r>
                      <a:r>
                        <a:rPr lang="en-US" sz="900" b="0" i="0" u="none" strike="noStrike" baseline="0" dirty="0" smtClean="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hlinkClick r:id="rId3"/>
                        </a:rPr>
                        <a:t>www.ngs/OPUS</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OPUS</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today!</a:t>
                      </a: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now</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06236195"/>
                  </a:ext>
                </a:extLst>
              </a:tr>
              <a:tr h="652877">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in BETA </a:t>
                      </a:r>
                      <a:r>
                        <a:rPr lang="en-US" sz="900" b="0" i="0" u="none" strike="noStrike" dirty="0" smtClean="0">
                          <a:solidFill>
                            <a:srgbClr val="000000"/>
                          </a:solidFill>
                          <a:effectLst/>
                          <a:latin typeface="Arial" panose="020B0604020202020204" pitchFamily="34" charset="0"/>
                          <a:cs typeface="Arial" panose="020B0604020202020204" pitchFamily="34" charset="0"/>
                        </a:rPr>
                        <a:t>now </a:t>
                      </a:r>
                      <a:r>
                        <a:rPr lang="en-US" sz="900" b="0" i="0" u="none" strike="noStrike" dirty="0" err="1" smtClean="0">
                          <a:solidFill>
                            <a:srgbClr val="000000"/>
                          </a:solidFill>
                          <a:effectLst/>
                          <a:latin typeface="Arial" panose="020B0604020202020204" pitchFamily="34" charset="0"/>
                          <a:cs typeface="Arial" panose="020B0604020202020204" pitchFamily="34" charset="0"/>
                          <a:hlinkClick r:id="rId4"/>
                        </a:rPr>
                        <a:t>beta.ngs</a:t>
                      </a:r>
                      <a:r>
                        <a:rPr lang="en-US" sz="900" b="0" i="0" u="none" strike="noStrike" dirty="0" smtClean="0">
                          <a:solidFill>
                            <a:srgbClr val="000000"/>
                          </a:solidFill>
                          <a:effectLst/>
                          <a:latin typeface="Arial" panose="020B0604020202020204" pitchFamily="34" charset="0"/>
                          <a:cs typeface="Arial" panose="020B0604020202020204" pitchFamily="34" charset="0"/>
                          <a:hlinkClick r:id="rId4"/>
                        </a:rPr>
                        <a:t>/OPUS</a:t>
                      </a:r>
                      <a:endParaRPr lang="en-US" sz="900" dirty="0">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400" b="0" i="1" u="sng" strike="noStrike" dirty="0" smtClean="0">
                          <a:solidFill>
                            <a:srgbClr val="0097A7"/>
                          </a:solidFill>
                          <a:effectLst/>
                          <a:latin typeface="Arial" panose="020B0604020202020204" pitchFamily="34" charset="0"/>
                          <a:hlinkClick r:id="rId5"/>
                        </a:rPr>
                        <a:t>OPUS adds publishing</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Upgrade -projects to facilitate IDB publishing</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a:solidFill>
                            <a:srgbClr val="FF0000"/>
                          </a:solidFill>
                          <a:effectLst/>
                          <a:latin typeface="Arial" panose="020B0604020202020204" pitchFamily="34" charset="0"/>
                        </a:rPr>
                        <a:t>--</a:t>
                      </a:r>
                      <a:endParaRPr lang="en-US" sz="320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dirty="0" smtClean="0">
                          <a:effectLst/>
                        </a:rPr>
                        <a:t>June?</a:t>
                      </a: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spring 2021</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45288339"/>
                  </a:ext>
                </a:extLst>
              </a:tr>
              <a:tr h="621765">
                <a:tc>
                  <a:txBody>
                    <a:bodyPr/>
                    <a:lstStyle/>
                    <a:p>
                      <a:pPr rtl="0" fontAlgn="t">
                        <a:spcBef>
                          <a:spcPts val="0"/>
                        </a:spcBef>
                        <a:spcAft>
                          <a:spcPts val="0"/>
                        </a:spcAft>
                      </a:pPr>
                      <a:r>
                        <a:rPr lang="en-US" sz="900" dirty="0" smtClean="0">
                          <a:effectLst/>
                          <a:latin typeface="Arial" panose="020B0604020202020204" pitchFamily="34" charset="0"/>
                          <a:cs typeface="Arial" panose="020B0604020202020204" pitchFamily="34" charset="0"/>
                        </a:rPr>
                        <a:t>DEV</a:t>
                      </a:r>
                      <a:endParaRPr lang="en-US" sz="900" dirty="0">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none" strike="noStrike" dirty="0">
                          <a:solidFill>
                            <a:srgbClr val="000000"/>
                          </a:solidFill>
                          <a:effectLst/>
                          <a:latin typeface="Arial" panose="020B0604020202020204" pitchFamily="34" charset="0"/>
                        </a:rPr>
                        <a:t>OPUS </a:t>
                      </a:r>
                      <a:r>
                        <a:rPr lang="en-US" sz="1400" b="0" i="1" u="none" strike="noStrike" dirty="0" smtClean="0">
                          <a:solidFill>
                            <a:srgbClr val="000000"/>
                          </a:solidFill>
                          <a:effectLst/>
                          <a:latin typeface="Arial" panose="020B0604020202020204" pitchFamily="34" charset="0"/>
                        </a:rPr>
                        <a:t>adds GNSS (</a:t>
                      </a:r>
                      <a:r>
                        <a:rPr lang="en-US" sz="1400" b="0" i="1" u="sng" strike="noStrike" dirty="0" smtClean="0">
                          <a:solidFill>
                            <a:srgbClr val="0097A7"/>
                          </a:solidFill>
                          <a:effectLst/>
                          <a:latin typeface="Arial" panose="020B0604020202020204" pitchFamily="34" charset="0"/>
                          <a:hlinkClick r:id="rId6"/>
                        </a:rPr>
                        <a:t>M-PAGES</a:t>
                      </a:r>
                      <a:r>
                        <a:rPr lang="en-US" sz="1400" b="0" i="1" u="none" strike="noStrike" kern="1200" dirty="0" smtClean="0">
                          <a:solidFill>
                            <a:srgbClr val="000000"/>
                          </a:solidFill>
                          <a:effectLst/>
                          <a:latin typeface="Arial" panose="020B0604020202020204" pitchFamily="34" charset="0"/>
                          <a:ea typeface="+mn-ea"/>
                          <a:cs typeface="+mn-cs"/>
                        </a:rPr>
                        <a:t>)</a:t>
                      </a:r>
                      <a:endParaRPr lang="en-US" sz="1400" b="0" i="1" u="none" strike="noStrike" kern="1200" dirty="0">
                        <a:solidFill>
                          <a:srgbClr val="000000"/>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Upgrade CORS data &amp; </a:t>
                      </a:r>
                      <a:r>
                        <a:rPr lang="en-US" sz="1400" b="0" i="0" u="none" strike="noStrike" dirty="0" smtClean="0">
                          <a:solidFill>
                            <a:srgbClr val="274E13"/>
                          </a:solidFill>
                          <a:effectLst/>
                          <a:latin typeface="Arial" panose="020B0604020202020204" pitchFamily="34" charset="0"/>
                        </a:rPr>
                        <a:t>OPUS-static </a:t>
                      </a:r>
                      <a:r>
                        <a:rPr lang="en-US" sz="1400" b="0" i="0" u="none" strike="noStrike" dirty="0">
                          <a:solidFill>
                            <a:srgbClr val="274E13"/>
                          </a:solidFill>
                          <a:effectLst/>
                          <a:latin typeface="Arial" panose="020B0604020202020204" pitchFamily="34" charset="0"/>
                        </a:rPr>
                        <a:t>processing to add GNSS constellations beyond GPS</a:t>
                      </a:r>
                      <a:r>
                        <a:rPr lang="en-US" sz="1400" b="0" i="0" u="none" strike="noStrike" dirty="0" smtClean="0">
                          <a:solidFill>
                            <a:srgbClr val="274E13"/>
                          </a:solidFill>
                          <a:effectLst/>
                          <a:latin typeface="Arial" panose="020B0604020202020204" pitchFamily="34" charset="0"/>
                        </a:rPr>
                        <a:t>. Use RINEX3 header metadata to make</a:t>
                      </a:r>
                      <a:r>
                        <a:rPr lang="en-US" sz="1400" b="0" i="0" u="none" strike="noStrike" baseline="0" dirty="0" smtClean="0">
                          <a:solidFill>
                            <a:srgbClr val="274E13"/>
                          </a:solidFill>
                          <a:effectLst/>
                          <a:latin typeface="Arial" panose="020B0604020202020204" pitchFamily="34" charset="0"/>
                        </a:rPr>
                        <a:t> upload form more optional?</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vendor data format support is eroding</a:t>
                      </a:r>
                      <a:r>
                        <a:rPr lang="en-US" sz="1400" b="1" i="0" u="none" strike="noStrike" dirty="0" smtClean="0">
                          <a:solidFill>
                            <a:srgbClr val="FF0000"/>
                          </a:solidFill>
                          <a:effectLst/>
                          <a:latin typeface="Arial" panose="020B0604020202020204" pitchFamily="34" charset="0"/>
                        </a:rPr>
                        <a:t>!</a:t>
                      </a:r>
                    </a:p>
                    <a:p>
                      <a:pPr rtl="0" fontAlgn="t">
                        <a:spcBef>
                          <a:spcPts val="0"/>
                        </a:spcBef>
                        <a:spcAft>
                          <a:spcPts val="0"/>
                        </a:spcAft>
                      </a:pPr>
                      <a:r>
                        <a:rPr lang="en-US" sz="1400" b="1" i="0" u="none" strike="noStrike" dirty="0" smtClean="0">
                          <a:solidFill>
                            <a:srgbClr val="FF0000"/>
                          </a:solidFill>
                          <a:effectLst/>
                          <a:latin typeface="Arial" panose="020B0604020202020204" pitchFamily="34" charset="0"/>
                        </a:rPr>
                        <a:t>OPUS-RS killer?</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dirty="0" smtClean="0">
                          <a:effectLst/>
                        </a:rPr>
                        <a:t>March?</a:t>
                      </a: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fall </a:t>
                      </a:r>
                      <a:r>
                        <a:rPr lang="en-US" sz="1400" b="0" i="0" u="none" strike="noStrike" dirty="0">
                          <a:solidFill>
                            <a:srgbClr val="000000"/>
                          </a:solidFill>
                          <a:effectLst/>
                          <a:latin typeface="Arial" panose="020B0604020202020204" pitchFamily="34" charset="0"/>
                        </a:rPr>
                        <a:t>2021??</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8223143"/>
                  </a:ext>
                </a:extLst>
              </a:tr>
              <a:tr h="641868">
                <a:tc>
                  <a:txBody>
                    <a:bodyPr/>
                    <a:lstStyle/>
                    <a:p>
                      <a:pPr rtl="0" fontAlgn="t">
                        <a:spcBef>
                          <a:spcPts val="0"/>
                        </a:spcBef>
                        <a:spcAft>
                          <a:spcPts val="0"/>
                        </a:spcAft>
                      </a:pPr>
                      <a:r>
                        <a:rPr lang="en-US" sz="900" dirty="0" smtClean="0">
                          <a:effectLst/>
                          <a:latin typeface="Arial" panose="020B0604020202020204" pitchFamily="34" charset="0"/>
                          <a:cs typeface="Arial" panose="020B0604020202020204" pitchFamily="34" charset="0"/>
                        </a:rPr>
                        <a:t>DEV</a:t>
                      </a:r>
                      <a:endParaRPr lang="en-US" sz="900" dirty="0">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sng" strike="noStrike" dirty="0" smtClean="0">
                          <a:solidFill>
                            <a:srgbClr val="0097A7"/>
                          </a:solidFill>
                          <a:effectLst/>
                          <a:latin typeface="Arial" panose="020B0604020202020204" pitchFamily="34" charset="0"/>
                          <a:hlinkClick r:id="rId7"/>
                        </a:rPr>
                        <a:t>OPUS adds </a:t>
                      </a:r>
                      <a:r>
                        <a:rPr lang="en-US" sz="1400" b="0" i="1" u="sng" strike="noStrike" dirty="0">
                          <a:solidFill>
                            <a:srgbClr val="0097A7"/>
                          </a:solidFill>
                          <a:effectLst/>
                          <a:latin typeface="Arial" panose="020B0604020202020204" pitchFamily="34" charset="0"/>
                          <a:hlinkClick r:id="rId7"/>
                        </a:rPr>
                        <a:t>RTK</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Upgrade -projects to ingest GVX vectors</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dirty="0" smtClean="0">
                          <a:effectLst/>
                        </a:rPr>
                        <a:t>September?</a:t>
                      </a: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winter</a:t>
                      </a:r>
                      <a:r>
                        <a:rPr lang="en-US" sz="1400" b="0" i="0" u="none" strike="noStrike" dirty="0">
                          <a:solidFill>
                            <a:srgbClr val="00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15642533"/>
                  </a:ext>
                </a:extLst>
              </a:tr>
              <a:tr h="707070">
                <a:tc>
                  <a:txBody>
                    <a:bodyPr/>
                    <a:lstStyle/>
                    <a:p>
                      <a:pPr rtl="0" fontAlgn="t">
                        <a:spcBef>
                          <a:spcPts val="0"/>
                        </a:spcBef>
                        <a:spcAft>
                          <a:spcPts val="0"/>
                        </a:spcAft>
                      </a:pPr>
                      <a:r>
                        <a:rPr lang="en-US" sz="900" dirty="0" smtClean="0">
                          <a:effectLst/>
                          <a:latin typeface="Arial" panose="020B0604020202020204" pitchFamily="34" charset="0"/>
                          <a:cs typeface="Arial" panose="020B0604020202020204" pitchFamily="34" charset="0"/>
                        </a:rPr>
                        <a:t>DEV</a:t>
                      </a:r>
                      <a:endParaRPr lang="en-US" sz="900" dirty="0">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sng" strike="noStrike" dirty="0" smtClean="0">
                          <a:solidFill>
                            <a:srgbClr val="0097A7"/>
                          </a:solidFill>
                          <a:effectLst/>
                          <a:latin typeface="Arial" panose="020B0604020202020204" pitchFamily="34" charset="0"/>
                          <a:hlinkClick r:id="rId8"/>
                        </a:rPr>
                        <a:t>OPUS adds </a:t>
                      </a:r>
                      <a:r>
                        <a:rPr lang="en-US" sz="1400" b="0" i="1" u="sng" strike="noStrike" dirty="0">
                          <a:solidFill>
                            <a:srgbClr val="0097A7"/>
                          </a:solidFill>
                          <a:effectLst/>
                          <a:latin typeface="Arial" panose="020B0604020202020204" pitchFamily="34" charset="0"/>
                          <a:hlinkClick r:id="rId8"/>
                        </a:rPr>
                        <a:t>everything</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274E13"/>
                          </a:solidFill>
                          <a:effectLst/>
                          <a:latin typeface="Arial" panose="020B0604020202020204" pitchFamily="34" charset="0"/>
                        </a:rPr>
                        <a:t>Overhaul OPUS interface</a:t>
                      </a:r>
                      <a:r>
                        <a:rPr lang="en-US" sz="1400" b="0" i="0" u="none" strike="noStrike" baseline="0" dirty="0" smtClean="0">
                          <a:solidFill>
                            <a:srgbClr val="274E13"/>
                          </a:solidFill>
                          <a:effectLst/>
                          <a:latin typeface="Arial" panose="020B0604020202020204" pitchFamily="34" charset="0"/>
                        </a:rPr>
                        <a:t> and reports</a:t>
                      </a:r>
                    </a:p>
                    <a:p>
                      <a:pPr rtl="0" fontAlgn="t">
                        <a:spcBef>
                          <a:spcPts val="0"/>
                        </a:spcBef>
                        <a:spcAft>
                          <a:spcPts val="0"/>
                        </a:spcAft>
                      </a:pPr>
                      <a:r>
                        <a:rPr lang="en-US" sz="1400" b="0" i="0" u="none" strike="noStrike" dirty="0" smtClean="0">
                          <a:solidFill>
                            <a:srgbClr val="274E13"/>
                          </a:solidFill>
                          <a:effectLst/>
                          <a:latin typeface="Arial" panose="020B0604020202020204" pitchFamily="34" charset="0"/>
                        </a:rPr>
                        <a:t>Upgrade </a:t>
                      </a:r>
                      <a:r>
                        <a:rPr lang="en-US" sz="1400" b="0" i="0" u="none" strike="noStrike" dirty="0">
                          <a:solidFill>
                            <a:srgbClr val="274E13"/>
                          </a:solidFill>
                          <a:effectLst/>
                          <a:latin typeface="Arial" panose="020B0604020202020204" pitchFamily="34" charset="0"/>
                        </a:rPr>
                        <a:t>-projects to ingest leveling and other standard data </a:t>
                      </a:r>
                      <a:r>
                        <a:rPr lang="en-US" sz="1400" b="0" i="0" u="none" strike="noStrike" dirty="0" smtClean="0">
                          <a:solidFill>
                            <a:srgbClr val="274E13"/>
                          </a:solidFill>
                          <a:effectLst/>
                          <a:latin typeface="Arial" panose="020B0604020202020204" pitchFamily="34" charset="0"/>
                        </a:rPr>
                        <a:t>formats</a:t>
                      </a:r>
                      <a:r>
                        <a:rPr lang="en-US" sz="1400" b="0" i="0" u="none" strike="noStrike" dirty="0">
                          <a:solidFill>
                            <a:srgbClr val="274E13"/>
                          </a:solidFill>
                          <a:effectLst/>
                          <a:latin typeface="Arial" panose="020B0604020202020204" pitchFamily="34" charset="0"/>
                        </a:rPr>
                        <a:t> </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outdated interfaces, </a:t>
                      </a:r>
                      <a:br>
                        <a:rPr lang="en-US" sz="1400" b="1" i="0" u="none" strike="noStrike" dirty="0">
                          <a:solidFill>
                            <a:srgbClr val="FF0000"/>
                          </a:solidFill>
                          <a:effectLst/>
                          <a:latin typeface="Arial" panose="020B0604020202020204" pitchFamily="34" charset="0"/>
                        </a:rPr>
                      </a:br>
                      <a:r>
                        <a:rPr lang="en-US" sz="1400" b="1" i="0" u="none" strike="noStrike" dirty="0">
                          <a:solidFill>
                            <a:srgbClr val="FF0000"/>
                          </a:solidFill>
                          <a:effectLst/>
                          <a:latin typeface="Arial" panose="020B0604020202020204" pitchFamily="34" charset="0"/>
                        </a:rPr>
                        <a:t>old report formats</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97551910"/>
                  </a:ext>
                </a:extLst>
              </a:tr>
              <a:tr h="565657">
                <a:tc>
                  <a:txBody>
                    <a:bodyPr/>
                    <a:lstStyle/>
                    <a:p>
                      <a:pPr rtl="0" fontAlgn="t">
                        <a:spcBef>
                          <a:spcPts val="0"/>
                        </a:spcBef>
                        <a:spcAft>
                          <a:spcPts val="0"/>
                        </a:spcAft>
                      </a:pPr>
                      <a:r>
                        <a:rPr lang="en-US" sz="900" kern="1200" dirty="0" smtClean="0">
                          <a:solidFill>
                            <a:schemeClr val="tx1"/>
                          </a:solidFill>
                          <a:effectLst/>
                          <a:latin typeface="Arial" panose="020B0604020202020204" pitchFamily="34" charset="0"/>
                          <a:ea typeface="+mn-ea"/>
                          <a:cs typeface="Arial" panose="020B0604020202020204" pitchFamily="34" charset="0"/>
                        </a:rPr>
                        <a:t>pending</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none" strike="noStrike" dirty="0">
                          <a:solidFill>
                            <a:srgbClr val="000000"/>
                          </a:solidFill>
                          <a:effectLst/>
                          <a:latin typeface="Arial" panose="020B0604020202020204" pitchFamily="34" charset="0"/>
                        </a:rPr>
                        <a:t>reference frame maintenance</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updated reference frame:</a:t>
                      </a:r>
                      <a:br>
                        <a:rPr lang="en-US" sz="1400" b="0" i="0" u="none" strike="noStrike" dirty="0">
                          <a:solidFill>
                            <a:srgbClr val="274E13"/>
                          </a:solidFill>
                          <a:effectLst/>
                          <a:latin typeface="Arial" panose="020B0604020202020204" pitchFamily="34" charset="0"/>
                        </a:rPr>
                      </a:br>
                      <a:r>
                        <a:rPr lang="en-US" sz="1400" b="0" i="0" u="none" strike="noStrike" dirty="0">
                          <a:solidFill>
                            <a:srgbClr val="274E13"/>
                          </a:solidFill>
                          <a:effectLst/>
                          <a:latin typeface="Arial" panose="020B0604020202020204" pitchFamily="34" charset="0"/>
                        </a:rPr>
                        <a:t>ITRF2020</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old version:</a:t>
                      </a:r>
                      <a:br>
                        <a:rPr lang="en-US" sz="1400" b="1" i="0" u="none" strike="noStrike" dirty="0">
                          <a:solidFill>
                            <a:srgbClr val="FF0000"/>
                          </a:solidFill>
                          <a:effectLst/>
                          <a:latin typeface="Arial" panose="020B0604020202020204" pitchFamily="34" charset="0"/>
                        </a:rPr>
                      </a:br>
                      <a:r>
                        <a:rPr lang="en-US" sz="1400" b="1" i="0" u="none" strike="noStrike" dirty="0">
                          <a:solidFill>
                            <a:srgbClr val="FF0000"/>
                          </a:solidFill>
                          <a:effectLst/>
                          <a:latin typeface="Arial" panose="020B0604020202020204" pitchFamily="34" charset="0"/>
                        </a:rPr>
                        <a:t>ITRF2014</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early </a:t>
                      </a:r>
                      <a:r>
                        <a:rPr lang="en-US" sz="1400" b="0" i="0" u="none" strike="noStrike" dirty="0">
                          <a:solidFill>
                            <a:srgbClr val="000000"/>
                          </a:solidFill>
                          <a:effectLst/>
                          <a:latin typeface="Arial" panose="020B0604020202020204" pitchFamily="34" charset="0"/>
                        </a:rPr>
                        <a:t>2022</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72220659"/>
                  </a:ext>
                </a:extLst>
              </a:tr>
              <a:tr h="583685">
                <a:tc>
                  <a:txBody>
                    <a:bodyPr/>
                    <a:lstStyle/>
                    <a:p>
                      <a:pPr rtl="0" fontAlgn="t">
                        <a:spcBef>
                          <a:spcPts val="0"/>
                        </a:spcBef>
                        <a:spcAft>
                          <a:spcPts val="0"/>
                        </a:spcAft>
                      </a:pPr>
                      <a:r>
                        <a:rPr lang="en-US" sz="900" kern="1200" dirty="0" smtClean="0">
                          <a:solidFill>
                            <a:schemeClr val="tx1"/>
                          </a:solidFill>
                          <a:effectLst/>
                          <a:latin typeface="Arial" panose="020B0604020202020204" pitchFamily="34" charset="0"/>
                          <a:ea typeface="+mn-ea"/>
                          <a:cs typeface="Arial" panose="020B0604020202020204" pitchFamily="34" charset="0"/>
                        </a:rPr>
                        <a:t>pending</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none" strike="noStrike" dirty="0">
                          <a:solidFill>
                            <a:srgbClr val="000000"/>
                          </a:solidFill>
                          <a:effectLst/>
                          <a:latin typeface="Arial" panose="020B0604020202020204" pitchFamily="34" charset="0"/>
                        </a:rPr>
                        <a:t>reference frame upgrade</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Support new </a:t>
                      </a:r>
                      <a:r>
                        <a:rPr lang="en-US" sz="1400" b="0" i="0" u="none" strike="noStrike" dirty="0" err="1">
                          <a:solidFill>
                            <a:srgbClr val="274E13"/>
                          </a:solidFill>
                          <a:effectLst/>
                          <a:latin typeface="Arial" panose="020B0604020202020204" pitchFamily="34" charset="0"/>
                        </a:rPr>
                        <a:t>datums</a:t>
                      </a:r>
                      <a:r>
                        <a:rPr lang="en-US" sz="1400" b="0" i="0" u="none" strike="noStrike" dirty="0">
                          <a:solidFill>
                            <a:srgbClr val="274E13"/>
                          </a:solidFill>
                          <a:effectLst/>
                          <a:latin typeface="Arial" panose="020B0604020202020204" pitchFamily="34" charset="0"/>
                        </a:rPr>
                        <a:t>:</a:t>
                      </a:r>
                      <a:endParaRPr lang="en-US" sz="3200" dirty="0">
                        <a:effectLst/>
                      </a:endParaRPr>
                    </a:p>
                    <a:p>
                      <a:pPr rtl="0" fontAlgn="t">
                        <a:spcBef>
                          <a:spcPts val="0"/>
                        </a:spcBef>
                        <a:spcAft>
                          <a:spcPts val="0"/>
                        </a:spcAft>
                      </a:pPr>
                      <a:r>
                        <a:rPr lang="en-US" sz="1400" b="0" i="0" u="none" strike="noStrike" dirty="0">
                          <a:solidFill>
                            <a:srgbClr val="274E13"/>
                          </a:solidFill>
                          <a:effectLst/>
                          <a:latin typeface="Arial" panose="020B0604020202020204" pitchFamily="34" charset="0"/>
                        </a:rPr>
                        <a:t>NAPGD2022, </a:t>
                      </a:r>
                      <a:r>
                        <a:rPr lang="en-US" sz="1400" b="0" i="0" u="none" strike="noStrike" dirty="0" smtClean="0">
                          <a:solidFill>
                            <a:srgbClr val="274E13"/>
                          </a:solidFill>
                          <a:effectLst/>
                          <a:latin typeface="Arial" panose="020B0604020202020204" pitchFamily="34" charset="0"/>
                        </a:rPr>
                        <a:t>NATREF epoch 2020.0, SPCS2022</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old </a:t>
                      </a:r>
                      <a:r>
                        <a:rPr lang="en-US" sz="1400" b="1" i="0" u="none" strike="noStrike" dirty="0" err="1">
                          <a:solidFill>
                            <a:srgbClr val="FF0000"/>
                          </a:solidFill>
                          <a:effectLst/>
                          <a:latin typeface="Arial" panose="020B0604020202020204" pitchFamily="34" charset="0"/>
                        </a:rPr>
                        <a:t>datums</a:t>
                      </a:r>
                      <a:r>
                        <a:rPr lang="en-US" sz="1400" b="1" i="0" u="none" strike="noStrike" dirty="0">
                          <a:solidFill>
                            <a:srgbClr val="FF0000"/>
                          </a:solidFill>
                          <a:effectLst/>
                          <a:latin typeface="Arial" panose="020B0604020202020204" pitchFamily="34" charset="0"/>
                        </a:rPr>
                        <a:t>: NAVD88, NAD83, SPCS83, </a:t>
                      </a:r>
                      <a:r>
                        <a:rPr lang="en-US" sz="1400" b="1" i="0" u="none" strike="noStrike" dirty="0" err="1">
                          <a:solidFill>
                            <a:srgbClr val="FF0000"/>
                          </a:solidFill>
                          <a:effectLst/>
                          <a:latin typeface="Arial" panose="020B0604020202020204" pitchFamily="34" charset="0"/>
                        </a:rPr>
                        <a:t>USFt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2023/5?</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7072876"/>
                  </a:ext>
                </a:extLst>
              </a:tr>
            </a:tbl>
          </a:graphicData>
        </a:graphic>
      </p:graphicFrame>
    </p:spTree>
    <p:extLst>
      <p:ext uri="{BB962C8B-B14F-4D97-AF65-F5344CB8AC3E}">
        <p14:creationId xmlns:p14="http://schemas.microsoft.com/office/powerpoint/2010/main" val="3133219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75141" y="2504538"/>
            <a:ext cx="5564982" cy="6070893"/>
          </a:xfrm>
          <a:prstGeom prst="rect">
            <a:avLst/>
          </a:prstGeom>
          <a:noFill/>
        </p:spPr>
        <p:txBody>
          <a:bodyPr wrap="square" rtlCol="0">
            <a:spAutoFit/>
          </a:bodyPr>
          <a:lstStyle/>
          <a:p>
            <a:r>
              <a:rPr lang="en-US" sz="1050" dirty="0" smtClean="0">
                <a:solidFill>
                  <a:schemeClr val="bg1">
                    <a:lumMod val="65000"/>
                  </a:schemeClr>
                </a:solidFill>
              </a:rPr>
              <a:t>[</a:t>
            </a:r>
          </a:p>
          <a:p>
            <a:r>
              <a:rPr lang="en-US" sz="1050" dirty="0" smtClean="0">
                <a:solidFill>
                  <a:schemeClr val="bg1">
                    <a:lumMod val="65000"/>
                  </a:schemeClr>
                </a:solidFill>
              </a:rPr>
              <a:t>  {</a:t>
            </a:r>
          </a:p>
          <a:p>
            <a:r>
              <a:rPr lang="en-US" sz="1050" dirty="0" smtClean="0">
                <a:solidFill>
                  <a:schemeClr val="bg1">
                    <a:lumMod val="65000"/>
                  </a:schemeClr>
                </a:solidFill>
              </a:rPr>
              <a:t>    "</a:t>
            </a:r>
            <a:r>
              <a:rPr lang="en-US" sz="1050" dirty="0" err="1" smtClean="0">
                <a:solidFill>
                  <a:schemeClr val="bg1">
                    <a:lumMod val="65000"/>
                  </a:schemeClr>
                </a:solidFill>
              </a:rPr>
              <a:t>pid</a:t>
            </a:r>
            <a:r>
              <a:rPr lang="en-US" sz="1050" dirty="0" smtClean="0">
                <a:solidFill>
                  <a:schemeClr val="bg1">
                    <a:lumMod val="65000"/>
                  </a:schemeClr>
                </a:solidFill>
              </a:rPr>
              <a:t>": "BBBH86",</a:t>
            </a:r>
          </a:p>
          <a:p>
            <a:r>
              <a:rPr lang="en-US" sz="1050" dirty="0" smtClean="0">
                <a:solidFill>
                  <a:schemeClr val="bg1">
                    <a:lumMod val="65000"/>
                  </a:schemeClr>
                </a:solidFill>
              </a:rPr>
              <a:t>    "</a:t>
            </a:r>
            <a:r>
              <a:rPr lang="en-US" sz="1050" dirty="0" err="1" smtClean="0">
                <a:solidFill>
                  <a:schemeClr val="bg1">
                    <a:lumMod val="65000"/>
                  </a:schemeClr>
                </a:solidFill>
              </a:rPr>
              <a:t>ts</a:t>
            </a:r>
            <a:r>
              <a:rPr lang="en-US" sz="1050" dirty="0" smtClean="0">
                <a:solidFill>
                  <a:schemeClr val="bg1">
                    <a:lumMod val="65000"/>
                  </a:schemeClr>
                </a:solidFill>
              </a:rPr>
              <a:t>": "09127123108",</a:t>
            </a:r>
          </a:p>
          <a:p>
            <a:r>
              <a:rPr lang="en-US" sz="1050" dirty="0" smtClean="0">
                <a:solidFill>
                  <a:schemeClr val="bg1">
                    <a:lumMod val="65000"/>
                  </a:schemeClr>
                </a:solidFill>
              </a:rPr>
              <a:t>    "designation": "50127",</a:t>
            </a:r>
          </a:p>
          <a:p>
            <a:r>
              <a:rPr lang="en-US" sz="1050" dirty="0" smtClean="0">
                <a:solidFill>
                  <a:schemeClr val="bg1">
                    <a:lumMod val="65000"/>
                  </a:schemeClr>
                </a:solidFill>
              </a:rPr>
              <a:t>    "</a:t>
            </a:r>
            <a:r>
              <a:rPr lang="en-US" sz="1050" dirty="0" err="1" smtClean="0">
                <a:solidFill>
                  <a:schemeClr val="bg1">
                    <a:lumMod val="65000"/>
                  </a:schemeClr>
                </a:solidFill>
              </a:rPr>
              <a:t>stCounty</a:t>
            </a:r>
            <a:r>
              <a:rPr lang="en-US" sz="1050" dirty="0" smtClean="0">
                <a:solidFill>
                  <a:schemeClr val="bg1">
                    <a:lumMod val="65000"/>
                  </a:schemeClr>
                </a:solidFill>
              </a:rPr>
              <a:t>": "</a:t>
            </a:r>
            <a:r>
              <a:rPr lang="en-US" sz="1050" dirty="0" err="1" smtClean="0">
                <a:solidFill>
                  <a:schemeClr val="bg1">
                    <a:lumMod val="65000"/>
                  </a:schemeClr>
                </a:solidFill>
              </a:rPr>
              <a:t>MD,Montgomery</a:t>
            </a:r>
            <a:r>
              <a:rPr lang="en-US" sz="1050" dirty="0" smtClean="0">
                <a:solidFill>
                  <a:schemeClr val="bg1">
                    <a:lumMod val="65000"/>
                  </a:schemeClr>
                </a:solidFill>
              </a:rPr>
              <a:t> County",</a:t>
            </a:r>
          </a:p>
          <a:p>
            <a:r>
              <a:rPr lang="en-US" sz="1050" dirty="0" smtClean="0">
                <a:solidFill>
                  <a:schemeClr val="bg1">
                    <a:lumMod val="65000"/>
                  </a:schemeClr>
                </a:solidFill>
              </a:rPr>
              <a:t>    "</a:t>
            </a:r>
            <a:r>
              <a:rPr lang="en-US" sz="1050" dirty="0" err="1" smtClean="0">
                <a:solidFill>
                  <a:schemeClr val="bg1">
                    <a:lumMod val="65000"/>
                  </a:schemeClr>
                </a:solidFill>
              </a:rPr>
              <a:t>refFrame</a:t>
            </a:r>
            <a:r>
              <a:rPr lang="en-US" sz="1050" dirty="0" smtClean="0">
                <a:solidFill>
                  <a:schemeClr val="bg1">
                    <a:lumMod val="65000"/>
                  </a:schemeClr>
                </a:solidFill>
              </a:rPr>
              <a:t>": "NAD_83(2011)",</a:t>
            </a:r>
          </a:p>
          <a:p>
            <a:r>
              <a:rPr lang="en-US" sz="1050" dirty="0" smtClean="0">
                <a:solidFill>
                  <a:schemeClr val="bg1">
                    <a:lumMod val="65000"/>
                  </a:schemeClr>
                </a:solidFill>
              </a:rPr>
              <a:t>    "epoch": "2010.0000",</a:t>
            </a:r>
          </a:p>
          <a:p>
            <a:r>
              <a:rPr lang="en-US" sz="1050" dirty="0" smtClean="0">
                <a:solidFill>
                  <a:schemeClr val="bg1">
                    <a:lumMod val="65000"/>
                  </a:schemeClr>
                </a:solidFill>
              </a:rPr>
              <a:t>    "</a:t>
            </a:r>
            <a:r>
              <a:rPr lang="en-US" sz="1050" dirty="0" err="1" smtClean="0">
                <a:solidFill>
                  <a:schemeClr val="bg1">
                    <a:lumMod val="65000"/>
                  </a:schemeClr>
                </a:solidFill>
              </a:rPr>
              <a:t>lat</a:t>
            </a:r>
            <a:r>
              <a:rPr lang="en-US" sz="1050" dirty="0" smtClean="0">
                <a:solidFill>
                  <a:schemeClr val="bg1">
                    <a:lumMod val="65000"/>
                  </a:schemeClr>
                </a:solidFill>
              </a:rPr>
              <a:t>": "39.0924957722",</a:t>
            </a:r>
          </a:p>
          <a:p>
            <a:r>
              <a:rPr lang="en-US" sz="1050" dirty="0" smtClean="0">
                <a:solidFill>
                  <a:schemeClr val="bg1">
                    <a:lumMod val="65000"/>
                  </a:schemeClr>
                </a:solidFill>
              </a:rPr>
              <a:t>    "</a:t>
            </a:r>
            <a:r>
              <a:rPr lang="en-US" sz="1050" dirty="0" err="1" smtClean="0">
                <a:solidFill>
                  <a:schemeClr val="bg1">
                    <a:lumMod val="65000"/>
                  </a:schemeClr>
                </a:solidFill>
              </a:rPr>
              <a:t>latDms</a:t>
            </a:r>
            <a:r>
              <a:rPr lang="en-US" sz="1050" dirty="0" smtClean="0">
                <a:solidFill>
                  <a:schemeClr val="bg1">
                    <a:lumMod val="65000"/>
                  </a:schemeClr>
                </a:solidFill>
              </a:rPr>
              <a:t>": "N390532.98478",</a:t>
            </a:r>
          </a:p>
          <a:p>
            <a:r>
              <a:rPr lang="en-US" sz="1050" dirty="0" smtClean="0">
                <a:solidFill>
                  <a:schemeClr val="bg1">
                    <a:lumMod val="65000"/>
                  </a:schemeClr>
                </a:solidFill>
              </a:rPr>
              <a:t>    "latP2p": "0.002",</a:t>
            </a:r>
          </a:p>
          <a:p>
            <a:r>
              <a:rPr lang="en-US" sz="1050" dirty="0" smtClean="0">
                <a:solidFill>
                  <a:schemeClr val="bg1">
                    <a:lumMod val="65000"/>
                  </a:schemeClr>
                </a:solidFill>
              </a:rPr>
              <a:t>    "</a:t>
            </a:r>
            <a:r>
              <a:rPr lang="en-US" sz="1050" dirty="0" err="1" smtClean="0">
                <a:solidFill>
                  <a:schemeClr val="bg1">
                    <a:lumMod val="65000"/>
                  </a:schemeClr>
                </a:solidFill>
              </a:rPr>
              <a:t>lon</a:t>
            </a:r>
            <a:r>
              <a:rPr lang="en-US" sz="1050" dirty="0" smtClean="0">
                <a:solidFill>
                  <a:schemeClr val="bg1">
                    <a:lumMod val="65000"/>
                  </a:schemeClr>
                </a:solidFill>
              </a:rPr>
              <a:t>": "-77.2104948722",</a:t>
            </a:r>
          </a:p>
          <a:p>
            <a:r>
              <a:rPr lang="en-US" sz="1050" dirty="0" smtClean="0">
                <a:solidFill>
                  <a:schemeClr val="bg1">
                    <a:lumMod val="65000"/>
                  </a:schemeClr>
                </a:solidFill>
              </a:rPr>
              <a:t>    "</a:t>
            </a:r>
            <a:r>
              <a:rPr lang="en-US" sz="1050" dirty="0" err="1" smtClean="0">
                <a:solidFill>
                  <a:schemeClr val="bg1">
                    <a:lumMod val="65000"/>
                  </a:schemeClr>
                </a:solidFill>
              </a:rPr>
              <a:t>lonDms</a:t>
            </a:r>
            <a:r>
              <a:rPr lang="en-US" sz="1050" dirty="0" smtClean="0">
                <a:solidFill>
                  <a:schemeClr val="bg1">
                    <a:lumMod val="65000"/>
                  </a:schemeClr>
                </a:solidFill>
              </a:rPr>
              <a:t>": "W0771237.78154",</a:t>
            </a:r>
          </a:p>
          <a:p>
            <a:r>
              <a:rPr lang="en-US" sz="1050" dirty="0" smtClean="0">
                <a:solidFill>
                  <a:schemeClr val="bg1">
                    <a:lumMod val="65000"/>
                  </a:schemeClr>
                </a:solidFill>
              </a:rPr>
              <a:t>    "lonP2p": "0.009",</a:t>
            </a:r>
          </a:p>
          <a:p>
            <a:r>
              <a:rPr lang="en-US" sz="1050" dirty="0" smtClean="0">
                <a:solidFill>
                  <a:schemeClr val="bg1">
                    <a:lumMod val="65000"/>
                  </a:schemeClr>
                </a:solidFill>
              </a:rPr>
              <a:t>    "</a:t>
            </a:r>
            <a:r>
              <a:rPr lang="en-US" sz="1050" dirty="0" err="1" smtClean="0">
                <a:solidFill>
                  <a:schemeClr val="bg1">
                    <a:lumMod val="65000"/>
                  </a:schemeClr>
                </a:solidFill>
              </a:rPr>
              <a:t>ellHt</a:t>
            </a:r>
            <a:r>
              <a:rPr lang="en-US" sz="1050" dirty="0" smtClean="0">
                <a:solidFill>
                  <a:schemeClr val="bg1">
                    <a:lumMod val="65000"/>
                  </a:schemeClr>
                </a:solidFill>
              </a:rPr>
              <a:t>": "109.699",</a:t>
            </a:r>
          </a:p>
          <a:p>
            <a:r>
              <a:rPr lang="en-US" sz="1050" dirty="0" smtClean="0">
                <a:solidFill>
                  <a:schemeClr val="bg1">
                    <a:lumMod val="65000"/>
                  </a:schemeClr>
                </a:solidFill>
              </a:rPr>
              <a:t>    "ellHtP2p": "0.018",</a:t>
            </a:r>
          </a:p>
          <a:p>
            <a:r>
              <a:rPr lang="en-US" sz="1050" dirty="0" smtClean="0">
                <a:solidFill>
                  <a:schemeClr val="bg1">
                    <a:lumMod val="65000"/>
                  </a:schemeClr>
                </a:solidFill>
              </a:rPr>
              <a:t>    "datum": "NAVD88 (Computed using GEOID18)",</a:t>
            </a:r>
          </a:p>
          <a:p>
            <a:r>
              <a:rPr lang="en-US" sz="1050" dirty="0" smtClean="0">
                <a:solidFill>
                  <a:schemeClr val="bg1">
                    <a:lumMod val="65000"/>
                  </a:schemeClr>
                </a:solidFill>
              </a:rPr>
              <a:t>    "</a:t>
            </a:r>
            <a:r>
              <a:rPr lang="en-US" sz="1050" dirty="0" err="1" smtClean="0">
                <a:solidFill>
                  <a:schemeClr val="bg1">
                    <a:lumMod val="65000"/>
                  </a:schemeClr>
                </a:solidFill>
              </a:rPr>
              <a:t>orthoHt</a:t>
            </a:r>
            <a:r>
              <a:rPr lang="en-US" sz="1050" dirty="0" smtClean="0">
                <a:solidFill>
                  <a:schemeClr val="bg1">
                    <a:lumMod val="65000"/>
                  </a:schemeClr>
                </a:solidFill>
              </a:rPr>
              <a:t>": "141.408",</a:t>
            </a:r>
          </a:p>
          <a:p>
            <a:r>
              <a:rPr lang="en-US" sz="1050" dirty="0" smtClean="0">
                <a:solidFill>
                  <a:schemeClr val="bg1">
                    <a:lumMod val="65000"/>
                  </a:schemeClr>
                </a:solidFill>
              </a:rPr>
              <a:t>    "orthoHtP2p": "0.054",</a:t>
            </a:r>
          </a:p>
          <a:p>
            <a:r>
              <a:rPr lang="en-US" sz="1050" dirty="0" smtClean="0">
                <a:solidFill>
                  <a:schemeClr val="bg1">
                    <a:lumMod val="65000"/>
                  </a:schemeClr>
                </a:solidFill>
              </a:rPr>
              <a:t>    "observed": "2009-04-24T13:57:00Z",</a:t>
            </a:r>
          </a:p>
          <a:p>
            <a:r>
              <a:rPr lang="en-US" sz="1050" dirty="0" smtClean="0">
                <a:solidFill>
                  <a:schemeClr val="bg1">
                    <a:lumMod val="65000"/>
                  </a:schemeClr>
                </a:solidFill>
              </a:rPr>
              <a:t>    "agency": "Montgomery County MD DOT",</a:t>
            </a:r>
          </a:p>
          <a:p>
            <a:r>
              <a:rPr lang="en-US" sz="1050" dirty="0" smtClean="0">
                <a:solidFill>
                  <a:schemeClr val="bg1">
                    <a:lumMod val="65000"/>
                  </a:schemeClr>
                </a:solidFill>
              </a:rPr>
              <a:t>    "</a:t>
            </a:r>
            <a:r>
              <a:rPr lang="en-US" sz="1050" dirty="0" err="1" smtClean="0">
                <a:solidFill>
                  <a:schemeClr val="bg1">
                    <a:lumMod val="65000"/>
                  </a:schemeClr>
                </a:solidFill>
              </a:rPr>
              <a:t>monumentType</a:t>
            </a:r>
            <a:r>
              <a:rPr lang="en-US" sz="1050" dirty="0" smtClean="0">
                <a:solidFill>
                  <a:schemeClr val="bg1">
                    <a:lumMod val="65000"/>
                  </a:schemeClr>
                </a:solidFill>
              </a:rPr>
              <a:t>": "Other",</a:t>
            </a:r>
          </a:p>
          <a:p>
            <a:r>
              <a:rPr lang="en-US" sz="1050" dirty="0" smtClean="0">
                <a:solidFill>
                  <a:schemeClr val="bg1">
                    <a:lumMod val="65000"/>
                  </a:schemeClr>
                </a:solidFill>
              </a:rPr>
              <a:t>    "</a:t>
            </a:r>
            <a:r>
              <a:rPr lang="en-US" sz="1050" dirty="0" err="1" smtClean="0">
                <a:solidFill>
                  <a:schemeClr val="bg1">
                    <a:lumMod val="65000"/>
                  </a:schemeClr>
                </a:solidFill>
              </a:rPr>
              <a:t>monumentDesc</a:t>
            </a:r>
            <a:r>
              <a:rPr lang="en-US" sz="1050" dirty="0" smtClean="0">
                <a:solidFill>
                  <a:schemeClr val="bg1">
                    <a:lumMod val="65000"/>
                  </a:schemeClr>
                </a:solidFill>
              </a:rPr>
              <a:t>": " Chiseled cross",</a:t>
            </a:r>
          </a:p>
          <a:p>
            <a:r>
              <a:rPr lang="en-US" sz="1050" dirty="0" smtClean="0">
                <a:solidFill>
                  <a:schemeClr val="bg1">
                    <a:lumMod val="65000"/>
                  </a:schemeClr>
                </a:solidFill>
              </a:rPr>
              <a:t>    "setting": " Massive structures (other than listed below)",</a:t>
            </a:r>
          </a:p>
          <a:p>
            <a:r>
              <a:rPr lang="en-US" sz="1050" dirty="0" smtClean="0">
                <a:solidFill>
                  <a:schemeClr val="bg1">
                    <a:lumMod val="65000"/>
                  </a:schemeClr>
                </a:solidFill>
              </a:rPr>
              <a:t>    "</a:t>
            </a:r>
            <a:r>
              <a:rPr lang="en-US" sz="1050" dirty="0" err="1" smtClean="0">
                <a:solidFill>
                  <a:schemeClr val="bg1">
                    <a:lumMod val="65000"/>
                  </a:schemeClr>
                </a:solidFill>
              </a:rPr>
              <a:t>specificSetting</a:t>
            </a:r>
            <a:r>
              <a:rPr lang="en-US" sz="1050" dirty="0" smtClean="0">
                <a:solidFill>
                  <a:schemeClr val="bg1">
                    <a:lumMod val="65000"/>
                  </a:schemeClr>
                </a:solidFill>
              </a:rPr>
              <a:t>": "CROSSCUT IN STORM DRAIN MANHOLE RIM",</a:t>
            </a:r>
          </a:p>
          <a:p>
            <a:r>
              <a:rPr lang="en-US" sz="1050" dirty="0" smtClean="0">
                <a:solidFill>
                  <a:schemeClr val="bg1">
                    <a:lumMod val="65000"/>
                  </a:schemeClr>
                </a:solidFill>
              </a:rPr>
              <a:t>    "stamping": "NONE",</a:t>
            </a:r>
          </a:p>
          <a:p>
            <a:r>
              <a:rPr lang="en-US" sz="1050" dirty="0" smtClean="0">
                <a:solidFill>
                  <a:schemeClr val="bg1">
                    <a:lumMod val="65000"/>
                  </a:schemeClr>
                </a:solidFill>
              </a:rPr>
              <a:t>    "stability": " Monument will probably hold position well",</a:t>
            </a:r>
          </a:p>
          <a:p>
            <a:r>
              <a:rPr lang="en-US" sz="1050" dirty="0" smtClean="0">
                <a:solidFill>
                  <a:schemeClr val="bg1">
                    <a:lumMod val="65000"/>
                  </a:schemeClr>
                </a:solidFill>
              </a:rPr>
              <a:t>    "magnetic": " Marker is a steel pipe",</a:t>
            </a:r>
          </a:p>
          <a:p>
            <a:r>
              <a:rPr lang="en-US" sz="1050" dirty="0" smtClean="0">
                <a:solidFill>
                  <a:schemeClr val="bg1">
                    <a:lumMod val="65000"/>
                  </a:schemeClr>
                </a:solidFill>
              </a:rPr>
              <a:t>    "condition": "G",</a:t>
            </a:r>
          </a:p>
          <a:p>
            <a:r>
              <a:rPr lang="en-US" sz="1050" dirty="0" smtClean="0">
                <a:solidFill>
                  <a:schemeClr val="bg1">
                    <a:lumMod val="65000"/>
                  </a:schemeClr>
                </a:solidFill>
              </a:rPr>
              <a:t>    "description": "MARK IS IN GAITHERSBURG, MD. WEST OF THE INTERSECTION OF TRAVILAH ROAD AND MOLECULAR DRIVE. IT IS ON ADC MAP 28 GRID D 5 AND WSSC GRID 219 NW 10. IT IS 19 FEET NORTH OF A REBAR AND YELLOW CAP FOUND. IT IS 55.9 FEET NORTH OF A WATER VALVE. IT IS 41.6 FEET WEST OF A FIRE HYDRANT. IT IS 39.3 FEET EAST OF AN ELECTRIC POLE. NUMBERS FOR THE POLE ARE NOT AVAILABLE. IN THE CLOSE UP PHOTO, A CHISELED CROSSCUT CAN BE SEEN WITHIN THE PINK PAINT."</a:t>
            </a:r>
          </a:p>
          <a:p>
            <a:r>
              <a:rPr lang="en-US" sz="1050" dirty="0" smtClean="0">
                <a:solidFill>
                  <a:schemeClr val="bg1">
                    <a:lumMod val="65000"/>
                  </a:schemeClr>
                </a:solidFill>
              </a:rPr>
              <a:t>  }</a:t>
            </a:r>
          </a:p>
          <a:p>
            <a:r>
              <a:rPr lang="en-US" sz="1050" dirty="0" smtClean="0">
                <a:solidFill>
                  <a:schemeClr val="bg1">
                    <a:lumMod val="65000"/>
                  </a:schemeClr>
                </a:solidFill>
              </a:rPr>
              <a:t>]</a:t>
            </a:r>
            <a:endParaRPr lang="en-US" sz="1050" dirty="0">
              <a:solidFill>
                <a:schemeClr val="bg1">
                  <a:lumMod val="65000"/>
                </a:schemeClr>
              </a:solidFill>
            </a:endParaRPr>
          </a:p>
        </p:txBody>
      </p:sp>
      <p:sp>
        <p:nvSpPr>
          <p:cNvPr id="6" name="Rectangle 5"/>
          <p:cNvSpPr/>
          <p:nvPr/>
        </p:nvSpPr>
        <p:spPr>
          <a:xfrm>
            <a:off x="1708581" y="2516713"/>
            <a:ext cx="6766560" cy="4234661"/>
          </a:xfrm>
          <a:prstGeom prst="rect">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planned rollouts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03662824"/>
              </p:ext>
            </p:extLst>
          </p:nvPr>
        </p:nvGraphicFramePr>
        <p:xfrm>
          <a:off x="444137" y="1202092"/>
          <a:ext cx="11325498" cy="1239863"/>
        </p:xfrm>
        <a:graphic>
          <a:graphicData uri="http://schemas.openxmlformats.org/drawingml/2006/table">
            <a:tbl>
              <a:tblPr/>
              <a:tblGrid>
                <a:gridCol w="973183">
                  <a:extLst>
                    <a:ext uri="{9D8B030D-6E8A-4147-A177-3AD203B41FA5}">
                      <a16:colId xmlns:a16="http://schemas.microsoft.com/office/drawing/2014/main" val="136776851"/>
                    </a:ext>
                  </a:extLst>
                </a:gridCol>
                <a:gridCol w="1673013">
                  <a:extLst>
                    <a:ext uri="{9D8B030D-6E8A-4147-A177-3AD203B41FA5}">
                      <a16:colId xmlns:a16="http://schemas.microsoft.com/office/drawing/2014/main" val="487907581"/>
                    </a:ext>
                  </a:extLst>
                </a:gridCol>
                <a:gridCol w="4605867">
                  <a:extLst>
                    <a:ext uri="{9D8B030D-6E8A-4147-A177-3AD203B41FA5}">
                      <a16:colId xmlns:a16="http://schemas.microsoft.com/office/drawing/2014/main" val="1530064228"/>
                    </a:ext>
                  </a:extLst>
                </a:gridCol>
                <a:gridCol w="2108200">
                  <a:extLst>
                    <a:ext uri="{9D8B030D-6E8A-4147-A177-3AD203B41FA5}">
                      <a16:colId xmlns:a16="http://schemas.microsoft.com/office/drawing/2014/main" val="84213713"/>
                    </a:ext>
                  </a:extLst>
                </a:gridCol>
                <a:gridCol w="1016000">
                  <a:extLst>
                    <a:ext uri="{9D8B030D-6E8A-4147-A177-3AD203B41FA5}">
                      <a16:colId xmlns:a16="http://schemas.microsoft.com/office/drawing/2014/main" val="3528328367"/>
                    </a:ext>
                  </a:extLst>
                </a:gridCol>
                <a:gridCol w="949235">
                  <a:extLst>
                    <a:ext uri="{9D8B030D-6E8A-4147-A177-3AD203B41FA5}">
                      <a16:colId xmlns:a16="http://schemas.microsoft.com/office/drawing/2014/main" val="1121385206"/>
                    </a:ext>
                  </a:extLst>
                </a:gridCol>
              </a:tblGrid>
              <a:tr h="537374">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version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Working title</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Adds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38761D"/>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Removes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CC0000"/>
                    </a:solidFill>
                  </a:tcPr>
                </a:tc>
                <a:tc>
                  <a:txBody>
                    <a:bodyPr/>
                    <a:lstStyle/>
                    <a:p>
                      <a:pPr rtl="0" fontAlgn="t">
                        <a:spcBef>
                          <a:spcPts val="0"/>
                        </a:spcBef>
                        <a:spcAft>
                          <a:spcPts val="0"/>
                        </a:spcAft>
                      </a:pPr>
                      <a:r>
                        <a:rPr lang="en-US" sz="1600" b="0" i="0" u="none" strike="noStrike" dirty="0" smtClean="0">
                          <a:solidFill>
                            <a:srgbClr val="FFFFFF"/>
                          </a:solidFill>
                          <a:effectLst/>
                          <a:latin typeface="Arial" panose="020B0604020202020204" pitchFamily="34" charset="0"/>
                        </a:rPr>
                        <a:t>Forum in 2021</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when?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extLst>
                  <a:ext uri="{0D108BD9-81ED-4DB2-BD59-A6C34878D82A}">
                    <a16:rowId xmlns:a16="http://schemas.microsoft.com/office/drawing/2014/main" val="164815029"/>
                  </a:ext>
                </a:extLst>
              </a:tr>
              <a:tr h="620615">
                <a:tc>
                  <a:txBody>
                    <a:bodyPr/>
                    <a:lstStyle/>
                    <a:p>
                      <a:pPr rtl="0" fontAlgn="t">
                        <a:spcBef>
                          <a:spcPts val="0"/>
                        </a:spcBef>
                        <a:spcAft>
                          <a:spcPts val="0"/>
                        </a:spcAft>
                      </a:pPr>
                      <a:r>
                        <a:rPr lang="en-US" sz="900" b="0" i="0" u="none" strike="noStrike" dirty="0" smtClean="0">
                          <a:solidFill>
                            <a:srgbClr val="000000"/>
                          </a:solidFill>
                          <a:effectLst/>
                          <a:latin typeface="Arial" panose="020B0604020202020204" pitchFamily="34" charset="0"/>
                        </a:rPr>
                        <a:t>in production</a:t>
                      </a:r>
                      <a:r>
                        <a:rPr lang="en-US" sz="900" b="0" i="0" u="none" strike="noStrike" baseline="0" dirty="0" smtClean="0">
                          <a:solidFill>
                            <a:srgbClr val="000000"/>
                          </a:solidFill>
                          <a:effectLst/>
                          <a:latin typeface="Arial" panose="020B0604020202020204" pitchFamily="34" charset="0"/>
                        </a:rPr>
                        <a:t> </a:t>
                      </a:r>
                      <a:r>
                        <a:rPr lang="en-US" sz="900" b="0" i="0" u="none" strike="noStrike" dirty="0" smtClean="0">
                          <a:solidFill>
                            <a:srgbClr val="000000"/>
                          </a:solidFill>
                          <a:effectLst/>
                          <a:latin typeface="Arial" panose="020B0604020202020204" pitchFamily="34" charset="0"/>
                          <a:hlinkClick r:id="rId3"/>
                        </a:rPr>
                        <a:t>www.ngs/OPUS</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OPUS</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rgbClr val="000000"/>
                          </a:solidFill>
                          <a:effectLst/>
                          <a:latin typeface="Arial" panose="020B0604020202020204" pitchFamily="34" charset="0"/>
                        </a:rPr>
                        <a:t>--</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today!</a:t>
                      </a: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now</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06236195"/>
                  </a:ext>
                </a:extLst>
              </a:tr>
            </a:tbl>
          </a:graphicData>
        </a:graphic>
      </p:graphicFrame>
      <p:sp>
        <p:nvSpPr>
          <p:cNvPr id="4" name="Rectangle 3"/>
          <p:cNvSpPr/>
          <p:nvPr/>
        </p:nvSpPr>
        <p:spPr>
          <a:xfrm>
            <a:off x="1787720" y="2026384"/>
            <a:ext cx="7223760" cy="4555093"/>
          </a:xfrm>
          <a:prstGeom prst="rect">
            <a:avLst/>
          </a:prstGeom>
        </p:spPr>
        <p:txBody>
          <a:bodyPr wrap="square">
            <a:spAutoFit/>
          </a:bodyPr>
          <a:lstStyle/>
          <a:p>
            <a:pPr fontAlgn="t"/>
            <a:r>
              <a:rPr lang="en-US" sz="2400" dirty="0" smtClean="0"/>
              <a:t>recent </a:t>
            </a:r>
            <a:r>
              <a:rPr lang="en-US" sz="2400" dirty="0"/>
              <a:t>changes to OPUS:</a:t>
            </a:r>
          </a:p>
          <a:p>
            <a:pPr fontAlgn="t"/>
            <a:endParaRPr lang="en-US" sz="1400" u="sng" dirty="0">
              <a:solidFill>
                <a:srgbClr val="0097A7"/>
              </a:solidFill>
              <a:latin typeface="Arial" panose="020B0604020202020204" pitchFamily="34" charset="0"/>
            </a:endParaRPr>
          </a:p>
          <a:p>
            <a:pPr marL="285750" indent="-285750" fontAlgn="t">
              <a:buFont typeface="Arial" panose="020B0604020202020204" pitchFamily="34" charset="0"/>
              <a:buChar char="•"/>
            </a:pPr>
            <a:r>
              <a:rPr lang="en-US" dirty="0" smtClean="0"/>
              <a:t>Record usage! </a:t>
            </a:r>
          </a:p>
          <a:p>
            <a:pPr marL="285750" indent="-285750" fontAlgn="t">
              <a:buFont typeface="Arial" panose="020B0604020202020204" pitchFamily="34" charset="0"/>
              <a:buChar char="•"/>
            </a:pPr>
            <a:r>
              <a:rPr lang="en-US" dirty="0" smtClean="0"/>
              <a:t>Contributions to GPSBM project</a:t>
            </a:r>
          </a:p>
          <a:p>
            <a:pPr marL="285750" indent="-285750" fontAlgn="t">
              <a:buFont typeface="Arial" panose="020B0604020202020204" pitchFamily="34" charset="0"/>
              <a:buChar char="•"/>
            </a:pPr>
            <a:r>
              <a:rPr lang="en-US" dirty="0" smtClean="0"/>
              <a:t>We hired 3 geodesist programmers!</a:t>
            </a:r>
          </a:p>
          <a:p>
            <a:pPr marL="285750" indent="-285750" fontAlgn="t">
              <a:buFont typeface="Arial" panose="020B0604020202020204" pitchFamily="34" charset="0"/>
              <a:buChar char="•"/>
            </a:pPr>
            <a:r>
              <a:rPr lang="en-US" dirty="0" smtClean="0"/>
              <a:t>Clearer use of DEV, BETA, and PROD environments</a:t>
            </a:r>
            <a:endParaRPr lang="en-US" dirty="0"/>
          </a:p>
          <a:p>
            <a:pPr marL="285750" indent="-285750" fontAlgn="t">
              <a:buFont typeface="Arial" panose="020B0604020202020204" pitchFamily="34" charset="0"/>
              <a:buChar char="•"/>
            </a:pPr>
            <a:r>
              <a:rPr lang="en-US" dirty="0" smtClean="0"/>
              <a:t>Heights improved with GEOID18, more conservative accuracies</a:t>
            </a:r>
            <a:endParaRPr lang="en-US" dirty="0"/>
          </a:p>
          <a:p>
            <a:pPr marL="285750" indent="-285750" fontAlgn="t">
              <a:buFont typeface="Arial" panose="020B0604020202020204" pitchFamily="34" charset="0"/>
              <a:buChar char="•"/>
            </a:pPr>
            <a:r>
              <a:rPr lang="en-US" dirty="0" smtClean="0"/>
              <a:t>Accepts RINEX3, as well as RINEX2 and many vendor formats</a:t>
            </a:r>
          </a:p>
          <a:p>
            <a:pPr marL="285750" indent="-285750" fontAlgn="t">
              <a:buFont typeface="Arial" panose="020B0604020202020204" pitchFamily="34" charset="0"/>
              <a:buChar char="•"/>
            </a:pPr>
            <a:r>
              <a:rPr lang="en-US" dirty="0" smtClean="0"/>
              <a:t>Added </a:t>
            </a:r>
            <a:r>
              <a:rPr lang="en-US" sz="1400" b="0" i="0" u="sng" strike="noStrike" dirty="0" smtClean="0">
                <a:solidFill>
                  <a:srgbClr val="0097A7"/>
                </a:solidFill>
                <a:effectLst/>
                <a:latin typeface="Arial" panose="020B0604020202020204" pitchFamily="34" charset="0"/>
                <a:hlinkClick r:id="rId4"/>
              </a:rPr>
              <a:t>OPUS API | Web Services</a:t>
            </a:r>
            <a:endParaRPr lang="en-US" sz="1400" b="0" i="0" u="sng" strike="noStrike" dirty="0" smtClean="0">
              <a:solidFill>
                <a:srgbClr val="0097A7"/>
              </a:solidFill>
              <a:effectLst/>
              <a:latin typeface="Arial" panose="020B0604020202020204" pitchFamily="34" charset="0"/>
            </a:endParaRPr>
          </a:p>
          <a:p>
            <a:pPr marL="285750" indent="-285750" fontAlgn="t">
              <a:buFont typeface="Arial" panose="020B0604020202020204" pitchFamily="34" charset="0"/>
              <a:buChar char="•"/>
            </a:pPr>
            <a:r>
              <a:rPr lang="en-US" dirty="0" smtClean="0"/>
              <a:t>Added a discovery </a:t>
            </a:r>
            <a:r>
              <a:rPr lang="en-US" altLang="en-US" b="1" u="sng" dirty="0" smtClean="0">
                <a:solidFill>
                  <a:srgbClr val="003366"/>
                </a:solidFill>
                <a:cs typeface="Arial" panose="020B0604020202020204" pitchFamily="34" charset="0"/>
              </a:rPr>
              <a:t>shared solutions dashboard</a:t>
            </a:r>
            <a:endParaRPr lang="en-US" dirty="0" smtClean="0"/>
          </a:p>
          <a:p>
            <a:pPr marL="285750" indent="-285750" fontAlgn="t">
              <a:buFont typeface="Arial" panose="020B0604020202020204" pitchFamily="34" charset="0"/>
              <a:buChar char="•"/>
            </a:pPr>
            <a:r>
              <a:rPr lang="en-US" dirty="0" smtClean="0"/>
              <a:t>-projects improved CORS decisions</a:t>
            </a:r>
          </a:p>
          <a:p>
            <a:pPr marL="285750" indent="-285750" fontAlgn="t">
              <a:buFont typeface="Arial" panose="020B0604020202020204" pitchFamily="34" charset="0"/>
              <a:buChar char="•"/>
            </a:pPr>
            <a:r>
              <a:rPr lang="en-US" dirty="0" smtClean="0"/>
              <a:t>proven, OPUS can work in the ‘cloud’ (infinite scalability, at a price)</a:t>
            </a:r>
            <a:endParaRPr lang="en-US" dirty="0"/>
          </a:p>
          <a:p>
            <a:endParaRPr lang="en-US" b="1" dirty="0" smtClean="0"/>
          </a:p>
          <a:p>
            <a:r>
              <a:rPr lang="en-US" b="1" dirty="0" smtClean="0"/>
              <a:t>New </a:t>
            </a:r>
            <a:r>
              <a:rPr lang="en-US" b="1" dirty="0"/>
              <a:t>Training Videos!   </a:t>
            </a:r>
            <a:r>
              <a:rPr lang="en-US" dirty="0"/>
              <a:t> </a:t>
            </a:r>
          </a:p>
          <a:p>
            <a:r>
              <a:rPr lang="en-US" dirty="0"/>
              <a:t>Tutorial: </a:t>
            </a:r>
            <a:r>
              <a:rPr lang="en-US" dirty="0">
                <a:hlinkClick r:id="rId5"/>
              </a:rPr>
              <a:t>How to Submit an OPUS Share Observation</a:t>
            </a:r>
            <a:endParaRPr lang="en-US" dirty="0"/>
          </a:p>
          <a:p>
            <a:r>
              <a:rPr lang="en-US" dirty="0"/>
              <a:t>Lesson: </a:t>
            </a:r>
            <a:r>
              <a:rPr lang="en-US" dirty="0">
                <a:hlinkClick r:id="rId6"/>
              </a:rPr>
              <a:t>GNSS Positioning: Survey Planning and Data Acquisition</a:t>
            </a:r>
            <a:endParaRPr lang="en-US" dirty="0"/>
          </a:p>
        </p:txBody>
      </p:sp>
      <p:pic>
        <p:nvPicPr>
          <p:cNvPr id="101378" name="Picture 2" descr="Explore shared solutions via date, state, and agency filter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7124" y="4601368"/>
            <a:ext cx="2613422" cy="174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98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rollouts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53623054"/>
              </p:ext>
            </p:extLst>
          </p:nvPr>
        </p:nvGraphicFramePr>
        <p:xfrm>
          <a:off x="444137" y="1202092"/>
          <a:ext cx="11325498" cy="1678013"/>
        </p:xfrm>
        <a:graphic>
          <a:graphicData uri="http://schemas.openxmlformats.org/drawingml/2006/table">
            <a:tbl>
              <a:tblPr/>
              <a:tblGrid>
                <a:gridCol w="973183">
                  <a:extLst>
                    <a:ext uri="{9D8B030D-6E8A-4147-A177-3AD203B41FA5}">
                      <a16:colId xmlns:a16="http://schemas.microsoft.com/office/drawing/2014/main" val="136776851"/>
                    </a:ext>
                  </a:extLst>
                </a:gridCol>
                <a:gridCol w="1675015">
                  <a:extLst>
                    <a:ext uri="{9D8B030D-6E8A-4147-A177-3AD203B41FA5}">
                      <a16:colId xmlns:a16="http://schemas.microsoft.com/office/drawing/2014/main" val="487907581"/>
                    </a:ext>
                  </a:extLst>
                </a:gridCol>
                <a:gridCol w="4605250">
                  <a:extLst>
                    <a:ext uri="{9D8B030D-6E8A-4147-A177-3AD203B41FA5}">
                      <a16:colId xmlns:a16="http://schemas.microsoft.com/office/drawing/2014/main" val="1530064228"/>
                    </a:ext>
                  </a:extLst>
                </a:gridCol>
                <a:gridCol w="2111433">
                  <a:extLst>
                    <a:ext uri="{9D8B030D-6E8A-4147-A177-3AD203B41FA5}">
                      <a16:colId xmlns:a16="http://schemas.microsoft.com/office/drawing/2014/main" val="84213713"/>
                    </a:ext>
                  </a:extLst>
                </a:gridCol>
                <a:gridCol w="1014153">
                  <a:extLst>
                    <a:ext uri="{9D8B030D-6E8A-4147-A177-3AD203B41FA5}">
                      <a16:colId xmlns:a16="http://schemas.microsoft.com/office/drawing/2014/main" val="3528328367"/>
                    </a:ext>
                  </a:extLst>
                </a:gridCol>
                <a:gridCol w="946464">
                  <a:extLst>
                    <a:ext uri="{9D8B030D-6E8A-4147-A177-3AD203B41FA5}">
                      <a16:colId xmlns:a16="http://schemas.microsoft.com/office/drawing/2014/main" val="1121385206"/>
                    </a:ext>
                  </a:extLst>
                </a:gridCol>
              </a:tblGrid>
              <a:tr h="537374">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version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Working title</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Adds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38761D"/>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Removes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CC0000"/>
                    </a:solidFill>
                  </a:tcPr>
                </a:tc>
                <a:tc>
                  <a:txBody>
                    <a:bodyPr/>
                    <a:lstStyle/>
                    <a:p>
                      <a:pPr rtl="0" fontAlgn="t">
                        <a:spcBef>
                          <a:spcPts val="0"/>
                        </a:spcBef>
                        <a:spcAft>
                          <a:spcPts val="0"/>
                        </a:spcAft>
                      </a:pPr>
                      <a:r>
                        <a:rPr lang="en-US" sz="1600" b="0" i="0" u="none" strike="noStrike" dirty="0" smtClean="0">
                          <a:solidFill>
                            <a:srgbClr val="FFFFFF"/>
                          </a:solidFill>
                          <a:effectLst/>
                          <a:latin typeface="Arial" panose="020B0604020202020204" pitchFamily="34" charset="0"/>
                        </a:rPr>
                        <a:t>Forum in 2021</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when?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extLst>
                  <a:ext uri="{0D108BD9-81ED-4DB2-BD59-A6C34878D82A}">
                    <a16:rowId xmlns:a16="http://schemas.microsoft.com/office/drawing/2014/main" val="164815029"/>
                  </a:ext>
                </a:extLst>
              </a:tr>
              <a:tr h="0">
                <a:tc>
                  <a:txBody>
                    <a:bodyPr/>
                    <a:lstStyle/>
                    <a:p>
                      <a:pPr rtl="0" fontAlgn="t">
                        <a:spcBef>
                          <a:spcPts val="0"/>
                        </a:spcBef>
                        <a:spcAft>
                          <a:spcPts val="0"/>
                        </a:spcAft>
                      </a:pPr>
                      <a:r>
                        <a:rPr lang="en-US" sz="900" b="0" i="0" u="none" strike="noStrike" kern="1200" dirty="0">
                          <a:solidFill>
                            <a:schemeClr val="bg1">
                              <a:lumMod val="65000"/>
                            </a:schemeClr>
                          </a:solidFill>
                          <a:effectLst/>
                          <a:latin typeface="Arial" panose="020B0604020202020204" pitchFamily="34" charset="0"/>
                          <a:ea typeface="+mn-ea"/>
                          <a:cs typeface="+mn-cs"/>
                        </a:rPr>
                        <a:t>in </a:t>
                      </a:r>
                      <a:r>
                        <a:rPr lang="en-US" sz="900" b="0" i="0" u="none" strike="noStrike" kern="1200" dirty="0" smtClean="0">
                          <a:solidFill>
                            <a:schemeClr val="bg1">
                              <a:lumMod val="65000"/>
                            </a:schemeClr>
                          </a:solidFill>
                          <a:effectLst/>
                          <a:latin typeface="Arial" panose="020B0604020202020204" pitchFamily="34" charset="0"/>
                          <a:ea typeface="+mn-ea"/>
                          <a:cs typeface="+mn-cs"/>
                        </a:rPr>
                        <a:t>production www.ngs/OPUS</a:t>
                      </a:r>
                      <a:endParaRPr lang="en-US" sz="90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OPUS</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a:t>
                      </a:r>
                      <a:endParaRPr lang="en-US" sz="2000" u="none"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1" i="0" u="none" strike="noStrike" dirty="0" smtClean="0">
                          <a:solidFill>
                            <a:schemeClr val="bg1">
                              <a:lumMod val="65000"/>
                            </a:schemeClr>
                          </a:solidFill>
                          <a:effectLst/>
                          <a:latin typeface="Arial" panose="020B0604020202020204" pitchFamily="34" charset="0"/>
                        </a:rPr>
                        <a:t>--</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today!</a:t>
                      </a:r>
                      <a:endParaRPr lang="en-US" sz="105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now</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06236195"/>
                  </a:ext>
                </a:extLst>
              </a:tr>
              <a:tr h="652877">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in BETA </a:t>
                      </a:r>
                      <a:r>
                        <a:rPr lang="en-US" sz="900" b="0" i="0" u="none" strike="noStrike" dirty="0" smtClean="0">
                          <a:solidFill>
                            <a:srgbClr val="000000"/>
                          </a:solidFill>
                          <a:effectLst/>
                          <a:latin typeface="Arial" panose="020B0604020202020204" pitchFamily="34" charset="0"/>
                          <a:cs typeface="Arial" panose="020B0604020202020204" pitchFamily="34" charset="0"/>
                        </a:rPr>
                        <a:t>now </a:t>
                      </a:r>
                      <a:r>
                        <a:rPr lang="en-US" sz="900" b="0" i="0" u="none" strike="noStrike" dirty="0" err="1" smtClean="0">
                          <a:solidFill>
                            <a:srgbClr val="000000"/>
                          </a:solidFill>
                          <a:effectLst/>
                          <a:latin typeface="Arial" panose="020B0604020202020204" pitchFamily="34" charset="0"/>
                          <a:cs typeface="Arial" panose="020B0604020202020204" pitchFamily="34" charset="0"/>
                          <a:hlinkClick r:id="rId3"/>
                        </a:rPr>
                        <a:t>beta.ngs</a:t>
                      </a:r>
                      <a:r>
                        <a:rPr lang="en-US" sz="900" b="0" i="0" u="none" strike="noStrike" dirty="0" smtClean="0">
                          <a:solidFill>
                            <a:srgbClr val="000000"/>
                          </a:solidFill>
                          <a:effectLst/>
                          <a:latin typeface="Arial" panose="020B0604020202020204" pitchFamily="34" charset="0"/>
                          <a:cs typeface="Arial" panose="020B0604020202020204" pitchFamily="34" charset="0"/>
                          <a:hlinkClick r:id="rId3"/>
                        </a:rPr>
                        <a:t>/OPUS</a:t>
                      </a:r>
                      <a:endParaRPr lang="en-US" sz="900" dirty="0">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400" b="0" i="1" u="sng" strike="noStrike" dirty="0" smtClean="0">
                          <a:solidFill>
                            <a:srgbClr val="0097A7"/>
                          </a:solidFill>
                          <a:effectLst/>
                          <a:latin typeface="Arial" panose="020B0604020202020204" pitchFamily="34" charset="0"/>
                          <a:hlinkClick r:id="rId4"/>
                        </a:rPr>
                        <a:t>OPUS adds publishing</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Upgrade -projects to facilitate IDB publishing</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a:solidFill>
                            <a:srgbClr val="FF0000"/>
                          </a:solidFill>
                          <a:effectLst/>
                          <a:latin typeface="Arial" panose="020B0604020202020204" pitchFamily="34" charset="0"/>
                        </a:rPr>
                        <a:t>--</a:t>
                      </a:r>
                      <a:endParaRPr lang="en-US" sz="320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dirty="0" smtClean="0">
                          <a:effectLst/>
                        </a:rPr>
                        <a:t>June?</a:t>
                      </a: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spring 2021</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45288339"/>
                  </a:ext>
                </a:extLst>
              </a:tr>
            </a:tbl>
          </a:graphicData>
        </a:graphic>
      </p:graphicFrame>
      <p:sp>
        <p:nvSpPr>
          <p:cNvPr id="4" name="TextBox 3"/>
          <p:cNvSpPr txBox="1"/>
          <p:nvPr/>
        </p:nvSpPr>
        <p:spPr>
          <a:xfrm>
            <a:off x="254726" y="3357154"/>
            <a:ext cx="4513218" cy="289310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Simplifies publishing your GPS projects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Runs ADJUST within OPUS</a:t>
            </a:r>
            <a:br>
              <a:rPr lang="en-US" dirty="0" smtClean="0"/>
            </a:br>
            <a:endParaRPr lang="en-US" dirty="0" smtClean="0"/>
          </a:p>
          <a:p>
            <a:pPr marL="285750" indent="-285750">
              <a:buFont typeface="Arial" panose="020B0604020202020204" pitchFamily="34" charset="0"/>
              <a:buChar char="•"/>
            </a:pPr>
            <a:r>
              <a:rPr lang="en-US" dirty="0" smtClean="0"/>
              <a:t>Prepares ‘bluebook’ files for you, assists with survey design</a:t>
            </a:r>
            <a:br>
              <a:rPr lang="en-US" dirty="0" smtClean="0"/>
            </a:br>
            <a:endParaRPr lang="en-US" dirty="0" smtClean="0"/>
          </a:p>
          <a:p>
            <a:pPr marL="285750" indent="-285750">
              <a:buFont typeface="Arial" panose="020B0604020202020204" pitchFamily="34" charset="0"/>
              <a:buChar char="•"/>
            </a:pPr>
            <a:r>
              <a:rPr lang="en-US" dirty="0" smtClean="0"/>
              <a:t>upload mark photos and descriptions</a:t>
            </a:r>
            <a:br>
              <a:rPr lang="en-US" dirty="0" smtClean="0"/>
            </a:br>
            <a:endParaRPr lang="en-US" dirty="0" smtClean="0"/>
          </a:p>
          <a:p>
            <a:pPr marL="285750" indent="-285750">
              <a:buFont typeface="Arial" panose="020B0604020202020204" pitchFamily="34" charset="0"/>
              <a:buChar char="•"/>
            </a:pPr>
            <a:r>
              <a:rPr lang="en-US" dirty="0" smtClean="0"/>
              <a:t>user manual = coming very soon!</a:t>
            </a:r>
          </a:p>
        </p:txBody>
      </p:sp>
      <p:pic>
        <p:nvPicPr>
          <p:cNvPr id="6" name="Picture 5"/>
          <p:cNvPicPr>
            <a:picLocks noChangeAspect="1"/>
          </p:cNvPicPr>
          <p:nvPr/>
        </p:nvPicPr>
        <p:blipFill>
          <a:blip r:embed="rId5"/>
          <a:stretch>
            <a:fillRect/>
          </a:stretch>
        </p:blipFill>
        <p:spPr>
          <a:xfrm>
            <a:off x="4705592" y="2573383"/>
            <a:ext cx="7064044" cy="4267217"/>
          </a:xfrm>
          <a:prstGeom prst="rect">
            <a:avLst/>
          </a:prstGeom>
        </p:spPr>
      </p:pic>
      <p:sp>
        <p:nvSpPr>
          <p:cNvPr id="7" name="Oval 6"/>
          <p:cNvSpPr/>
          <p:nvPr/>
        </p:nvSpPr>
        <p:spPr>
          <a:xfrm>
            <a:off x="4402183" y="4150905"/>
            <a:ext cx="1482634" cy="2302146"/>
          </a:xfrm>
          <a:prstGeom prst="ellipse">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rot="927305">
            <a:off x="8596551" y="3521754"/>
            <a:ext cx="3339991" cy="2370473"/>
          </a:xfrm>
          <a:prstGeom prst="rect">
            <a:avLst/>
          </a:prstGeom>
          <a:ln w="28575">
            <a:solidFill>
              <a:schemeClr val="tx1"/>
            </a:solidFill>
          </a:ln>
        </p:spPr>
      </p:pic>
    </p:spTree>
    <p:extLst>
      <p:ext uri="{BB962C8B-B14F-4D97-AF65-F5344CB8AC3E}">
        <p14:creationId xmlns:p14="http://schemas.microsoft.com/office/powerpoint/2010/main" val="1376726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Shape 344"/>
          <p:cNvSpPr/>
          <p:nvPr/>
        </p:nvSpPr>
        <p:spPr>
          <a:xfrm>
            <a:off x="9308575" y="2802500"/>
            <a:ext cx="1013100" cy="19023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r>
              <a:rPr lang="en-US"/>
              <a:t>review and publish to IDB</a:t>
            </a:r>
          </a:p>
        </p:txBody>
      </p:sp>
      <p:sp>
        <p:nvSpPr>
          <p:cNvPr id="345" name="Shape 345"/>
          <p:cNvSpPr/>
          <p:nvPr/>
        </p:nvSpPr>
        <p:spPr>
          <a:xfrm>
            <a:off x="5571100" y="4494150"/>
            <a:ext cx="1596300" cy="1902300"/>
          </a:xfrm>
          <a:prstGeom prst="rect">
            <a:avLst/>
          </a:prstGeom>
          <a:solidFill>
            <a:srgbClr val="D9EAD3"/>
          </a:solidFill>
          <a:ln w="38100" cap="flat" cmpd="sng">
            <a:solidFill>
              <a:srgbClr val="274E13"/>
            </a:solidFill>
            <a:prstDash val="solid"/>
            <a:round/>
            <a:headEnd type="none" w="med" len="med"/>
            <a:tailEnd type="none" w="med" len="med"/>
          </a:ln>
        </p:spPr>
        <p:txBody>
          <a:bodyPr wrap="square" lIns="91425" tIns="91425" rIns="91425" bIns="91425" anchor="ctr" anchorCtr="0">
            <a:noAutofit/>
          </a:bodyPr>
          <a:lstStyle/>
          <a:p>
            <a:pPr algn="ctr"/>
            <a:r>
              <a:rPr lang="en-US"/>
              <a:t>Upload to OPUS-Projects</a:t>
            </a:r>
          </a:p>
        </p:txBody>
      </p:sp>
      <p:cxnSp>
        <p:nvCxnSpPr>
          <p:cNvPr id="346" name="Shape 346"/>
          <p:cNvCxnSpPr>
            <a:stCxn id="347" idx="2"/>
            <a:endCxn id="345" idx="0"/>
          </p:cNvCxnSpPr>
          <p:nvPr/>
        </p:nvCxnSpPr>
        <p:spPr>
          <a:xfrm>
            <a:off x="4564625" y="3043650"/>
            <a:ext cx="1804500" cy="1450500"/>
          </a:xfrm>
          <a:prstGeom prst="straightConnector1">
            <a:avLst/>
          </a:prstGeom>
          <a:noFill/>
          <a:ln w="9525" cap="flat" cmpd="sng">
            <a:solidFill>
              <a:srgbClr val="000000"/>
            </a:solidFill>
            <a:prstDash val="solid"/>
            <a:round/>
            <a:headEnd type="none" w="lg" len="lg"/>
            <a:tailEnd type="triangle" w="lg" len="lg"/>
          </a:ln>
        </p:spPr>
      </p:cxnSp>
      <p:cxnSp>
        <p:nvCxnSpPr>
          <p:cNvPr id="348" name="Shape 348"/>
          <p:cNvCxnSpPr>
            <a:stCxn id="345" idx="3"/>
            <a:endCxn id="349" idx="1"/>
          </p:cNvCxnSpPr>
          <p:nvPr/>
        </p:nvCxnSpPr>
        <p:spPr>
          <a:xfrm>
            <a:off x="7167400" y="5445300"/>
            <a:ext cx="208200" cy="0"/>
          </a:xfrm>
          <a:prstGeom prst="straightConnector1">
            <a:avLst/>
          </a:prstGeom>
          <a:noFill/>
          <a:ln w="9525" cap="flat" cmpd="sng">
            <a:solidFill>
              <a:srgbClr val="000000"/>
            </a:solidFill>
            <a:prstDash val="solid"/>
            <a:round/>
            <a:headEnd type="none" w="lg" len="lg"/>
            <a:tailEnd type="triangle" w="lg" len="lg"/>
          </a:ln>
        </p:spPr>
      </p:cxnSp>
      <p:cxnSp>
        <p:nvCxnSpPr>
          <p:cNvPr id="350" name="Shape 350"/>
          <p:cNvCxnSpPr>
            <a:stCxn id="349" idx="0"/>
            <a:endCxn id="344" idx="1"/>
          </p:cNvCxnSpPr>
          <p:nvPr/>
        </p:nvCxnSpPr>
        <p:spPr>
          <a:xfrm rot="10800000" flipH="1">
            <a:off x="8173874" y="3753750"/>
            <a:ext cx="1134600" cy="740400"/>
          </a:xfrm>
          <a:prstGeom prst="straightConnector1">
            <a:avLst/>
          </a:prstGeom>
          <a:noFill/>
          <a:ln w="9525" cap="flat" cmpd="sng">
            <a:solidFill>
              <a:srgbClr val="000000"/>
            </a:solidFill>
            <a:prstDash val="solid"/>
            <a:round/>
            <a:headEnd type="none" w="lg" len="lg"/>
            <a:tailEnd type="triangle" w="lg" len="lg"/>
          </a:ln>
        </p:spPr>
      </p:cxnSp>
      <p:sp>
        <p:nvSpPr>
          <p:cNvPr id="349" name="Shape 349"/>
          <p:cNvSpPr/>
          <p:nvPr/>
        </p:nvSpPr>
        <p:spPr>
          <a:xfrm>
            <a:off x="7375724" y="4494150"/>
            <a:ext cx="1596300" cy="1902300"/>
          </a:xfrm>
          <a:prstGeom prst="rect">
            <a:avLst/>
          </a:prstGeom>
          <a:solidFill>
            <a:srgbClr val="D9EAD3"/>
          </a:solidFill>
          <a:ln w="38100" cap="flat" cmpd="sng">
            <a:solidFill>
              <a:srgbClr val="274E13"/>
            </a:solidFill>
            <a:prstDash val="solid"/>
            <a:round/>
            <a:headEnd type="none" w="med" len="med"/>
            <a:tailEnd type="none" w="med" len="med"/>
          </a:ln>
        </p:spPr>
        <p:txBody>
          <a:bodyPr wrap="square" lIns="91425" tIns="91425" rIns="91425" bIns="91425" anchor="ctr" anchorCtr="0">
            <a:noAutofit/>
          </a:bodyPr>
          <a:lstStyle/>
          <a:p>
            <a:pPr algn="ctr"/>
            <a:r>
              <a:rPr lang="en-US"/>
              <a:t>Process in OPUS-Projects</a:t>
            </a:r>
          </a:p>
        </p:txBody>
      </p:sp>
      <p:sp>
        <p:nvSpPr>
          <p:cNvPr id="347" name="Shape 347"/>
          <p:cNvSpPr/>
          <p:nvPr/>
        </p:nvSpPr>
        <p:spPr>
          <a:xfrm>
            <a:off x="3558025" y="1141350"/>
            <a:ext cx="1804750" cy="19023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r>
              <a:rPr lang="en-US" dirty="0"/>
              <a:t>GPS survey</a:t>
            </a:r>
          </a:p>
          <a:p>
            <a:pPr marL="457200" indent="-228600">
              <a:buChar char="●"/>
            </a:pPr>
            <a:r>
              <a:rPr lang="en-US" dirty="0"/>
              <a:t>data files</a:t>
            </a:r>
          </a:p>
          <a:p>
            <a:pPr marL="457200" indent="-228600">
              <a:buChar char="●"/>
            </a:pPr>
            <a:r>
              <a:rPr lang="en-US" dirty="0"/>
              <a:t>photos</a:t>
            </a:r>
          </a:p>
          <a:p>
            <a:pPr marL="457200" indent="-228600">
              <a:buChar char="●"/>
            </a:pPr>
            <a:r>
              <a:rPr lang="en-US" dirty="0"/>
              <a:t>descriptions</a:t>
            </a:r>
          </a:p>
          <a:p>
            <a:pPr marL="457200" indent="-228600">
              <a:buChar char="●"/>
            </a:pPr>
            <a:r>
              <a:rPr lang="en-US" dirty="0"/>
              <a:t>etc.</a:t>
            </a:r>
          </a:p>
        </p:txBody>
      </p:sp>
      <p:sp>
        <p:nvSpPr>
          <p:cNvPr id="351" name="Shape 351"/>
          <p:cNvSpPr/>
          <p:nvPr/>
        </p:nvSpPr>
        <p:spPr>
          <a:xfrm>
            <a:off x="5571100" y="1141350"/>
            <a:ext cx="1596300" cy="1902300"/>
          </a:xfrm>
          <a:prstGeom prst="rect">
            <a:avLst/>
          </a:prstGeom>
          <a:solidFill>
            <a:schemeClr val="accent2">
              <a:lumMod val="20000"/>
              <a:lumOff val="80000"/>
            </a:schemeClr>
          </a:solidFill>
          <a:ln w="9525" cap="flat" cmpd="sng">
            <a:solidFill>
              <a:srgbClr val="D9D9D9"/>
            </a:solidFill>
            <a:prstDash val="solid"/>
            <a:round/>
            <a:headEnd type="none" w="med" len="med"/>
            <a:tailEnd type="none" w="med" len="med"/>
          </a:ln>
        </p:spPr>
        <p:txBody>
          <a:bodyPr wrap="square" lIns="91425" tIns="91425" rIns="91425" bIns="91425" anchor="ctr" anchorCtr="0">
            <a:noAutofit/>
          </a:bodyPr>
          <a:lstStyle/>
          <a:p>
            <a:pPr algn="ctr">
              <a:buClr>
                <a:srgbClr val="000000"/>
              </a:buClr>
            </a:pPr>
            <a:r>
              <a:rPr lang="en-US" strike="sngStrike" dirty="0">
                <a:solidFill>
                  <a:schemeClr val="accent2">
                    <a:lumMod val="50000"/>
                  </a:schemeClr>
                </a:solidFill>
              </a:rPr>
              <a:t>Process data using vendor software or PAGE-NT.</a:t>
            </a:r>
          </a:p>
        </p:txBody>
      </p:sp>
      <p:sp>
        <p:nvSpPr>
          <p:cNvPr id="352" name="Shape 352"/>
          <p:cNvSpPr/>
          <p:nvPr/>
        </p:nvSpPr>
        <p:spPr>
          <a:xfrm>
            <a:off x="7375725" y="1141350"/>
            <a:ext cx="1596300" cy="1902300"/>
          </a:xfrm>
          <a:prstGeom prst="rect">
            <a:avLst/>
          </a:prstGeom>
          <a:solidFill>
            <a:schemeClr val="accent2">
              <a:lumMod val="20000"/>
              <a:lumOff val="80000"/>
            </a:schemeClr>
          </a:solidFill>
          <a:ln w="9525" cap="flat" cmpd="sng">
            <a:solidFill>
              <a:srgbClr val="D9D9D9"/>
            </a:solidFill>
            <a:prstDash val="solid"/>
            <a:round/>
            <a:headEnd type="none" w="med" len="med"/>
            <a:tailEnd type="none" w="med" len="med"/>
          </a:ln>
        </p:spPr>
        <p:txBody>
          <a:bodyPr wrap="square" lIns="91425" tIns="91425" rIns="91425" bIns="91425" anchor="ctr" anchorCtr="0">
            <a:noAutofit/>
          </a:bodyPr>
          <a:lstStyle/>
          <a:p>
            <a:pPr algn="ctr">
              <a:buClr>
                <a:schemeClr val="dk1"/>
              </a:buClr>
            </a:pPr>
            <a:r>
              <a:rPr lang="en-US" strike="sngStrike" dirty="0">
                <a:solidFill>
                  <a:schemeClr val="accent2">
                    <a:lumMod val="50000"/>
                  </a:schemeClr>
                </a:solidFill>
              </a:rPr>
              <a:t>Construct bluebook files using software and editor.</a:t>
            </a:r>
          </a:p>
          <a:p>
            <a:pPr algn="ctr">
              <a:buClr>
                <a:schemeClr val="dk1"/>
              </a:buClr>
            </a:pPr>
            <a:r>
              <a:rPr lang="en-US" strike="sngStrike" dirty="0">
                <a:solidFill>
                  <a:schemeClr val="accent2">
                    <a:lumMod val="50000"/>
                  </a:schemeClr>
                </a:solidFill>
              </a:rPr>
              <a:t>Run ADJUST.</a:t>
            </a:r>
          </a:p>
          <a:p>
            <a:pPr>
              <a:buClr>
                <a:srgbClr val="000000"/>
              </a:buClr>
            </a:pPr>
            <a:endParaRPr strike="sngStrike" dirty="0">
              <a:solidFill>
                <a:schemeClr val="accent2">
                  <a:lumMod val="50000"/>
                </a:schemeClr>
              </a:solidFill>
            </a:endParaRPr>
          </a:p>
        </p:txBody>
      </p:sp>
      <p:sp>
        <p:nvSpPr>
          <p:cNvPr id="353" name="Shape 353"/>
          <p:cNvSpPr/>
          <p:nvPr/>
        </p:nvSpPr>
        <p:spPr>
          <a:xfrm>
            <a:off x="1726720" y="1141350"/>
            <a:ext cx="1596300" cy="19023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r>
              <a:rPr lang="en-US" sz="1200"/>
              <a:t>geodesy.noaa.gov/ project_tracking/</a:t>
            </a:r>
          </a:p>
        </p:txBody>
      </p:sp>
      <p:cxnSp>
        <p:nvCxnSpPr>
          <p:cNvPr id="354" name="Shape 354"/>
          <p:cNvCxnSpPr>
            <a:stCxn id="347" idx="3"/>
            <a:endCxn id="351" idx="1"/>
          </p:cNvCxnSpPr>
          <p:nvPr/>
        </p:nvCxnSpPr>
        <p:spPr>
          <a:xfrm>
            <a:off x="5362775" y="2092500"/>
            <a:ext cx="208200" cy="0"/>
          </a:xfrm>
          <a:prstGeom prst="straightConnector1">
            <a:avLst/>
          </a:prstGeom>
          <a:noFill/>
          <a:ln w="9525" cap="flat" cmpd="sng">
            <a:solidFill>
              <a:srgbClr val="CCCCCC"/>
            </a:solidFill>
            <a:prstDash val="solid"/>
            <a:round/>
            <a:headEnd type="none" w="lg" len="lg"/>
            <a:tailEnd type="triangle" w="lg" len="lg"/>
          </a:ln>
        </p:spPr>
      </p:cxnSp>
      <p:cxnSp>
        <p:nvCxnSpPr>
          <p:cNvPr id="355" name="Shape 355"/>
          <p:cNvCxnSpPr>
            <a:stCxn id="353" idx="3"/>
          </p:cNvCxnSpPr>
          <p:nvPr/>
        </p:nvCxnSpPr>
        <p:spPr>
          <a:xfrm>
            <a:off x="3323020" y="2092500"/>
            <a:ext cx="208200" cy="0"/>
          </a:xfrm>
          <a:prstGeom prst="straightConnector1">
            <a:avLst/>
          </a:prstGeom>
          <a:noFill/>
          <a:ln w="9525" cap="flat" cmpd="sng">
            <a:solidFill>
              <a:srgbClr val="000000"/>
            </a:solidFill>
            <a:prstDash val="solid"/>
            <a:round/>
            <a:headEnd type="none" w="lg" len="lg"/>
            <a:tailEnd type="triangle" w="lg" len="lg"/>
          </a:ln>
        </p:spPr>
      </p:cxnSp>
      <p:cxnSp>
        <p:nvCxnSpPr>
          <p:cNvPr id="356" name="Shape 356"/>
          <p:cNvCxnSpPr>
            <a:stCxn id="351" idx="3"/>
            <a:endCxn id="352" idx="1"/>
          </p:cNvCxnSpPr>
          <p:nvPr/>
        </p:nvCxnSpPr>
        <p:spPr>
          <a:xfrm>
            <a:off x="7167400" y="2092500"/>
            <a:ext cx="208200" cy="0"/>
          </a:xfrm>
          <a:prstGeom prst="straightConnector1">
            <a:avLst/>
          </a:prstGeom>
          <a:noFill/>
          <a:ln w="9525" cap="flat" cmpd="sng">
            <a:solidFill>
              <a:srgbClr val="CCCCCC"/>
            </a:solidFill>
            <a:prstDash val="solid"/>
            <a:round/>
            <a:headEnd type="none" w="lg" len="lg"/>
            <a:tailEnd type="triangle" w="lg" len="lg"/>
          </a:ln>
        </p:spPr>
      </p:cxnSp>
      <p:cxnSp>
        <p:nvCxnSpPr>
          <p:cNvPr id="357" name="Shape 357"/>
          <p:cNvCxnSpPr>
            <a:stCxn id="352" idx="2"/>
          </p:cNvCxnSpPr>
          <p:nvPr/>
        </p:nvCxnSpPr>
        <p:spPr>
          <a:xfrm>
            <a:off x="8173875" y="3043650"/>
            <a:ext cx="1134600" cy="710100"/>
          </a:xfrm>
          <a:prstGeom prst="straightConnector1">
            <a:avLst/>
          </a:prstGeom>
          <a:noFill/>
          <a:ln w="9525" cap="flat" cmpd="sng">
            <a:solidFill>
              <a:srgbClr val="CCCCCC"/>
            </a:solidFill>
            <a:prstDash val="solid"/>
            <a:round/>
            <a:headEnd type="none" w="lg" len="lg"/>
            <a:tailEnd type="triangle" w="lg" len="lg"/>
          </a:ln>
        </p:spPr>
      </p:cxnSp>
      <p:sp>
        <p:nvSpPr>
          <p:cNvPr id="2" name="Slide Number Placeholder 1"/>
          <p:cNvSpPr>
            <a:spLocks noGrp="1"/>
          </p:cNvSpPr>
          <p:nvPr>
            <p:ph type="sldNum" idx="4294967295"/>
          </p:nvPr>
        </p:nvSpPr>
        <p:spPr/>
        <p:txBody>
          <a:bodyPr/>
          <a:lstStyle/>
          <a:p>
            <a:pPr>
              <a:buSzPct val="25000"/>
            </a:pPr>
            <a:fld id="{00000000-1234-1234-1234-123412341234}" type="slidenum">
              <a:rPr lang="en-US">
                <a:solidFill>
                  <a:srgbClr val="888888"/>
                </a:solidFill>
                <a:latin typeface="Calibri"/>
                <a:ea typeface="Calibri"/>
                <a:cs typeface="Calibri"/>
                <a:sym typeface="Calibri"/>
              </a:rPr>
              <a:pPr>
                <a:buSzPct val="25000"/>
              </a:pPr>
              <a:t>23</a:t>
            </a:fld>
            <a:endParaRPr lang="en-US">
              <a:solidFill>
                <a:srgbClr val="888888"/>
              </a:solidFill>
              <a:latin typeface="Calibri"/>
              <a:ea typeface="Calibri"/>
              <a:cs typeface="Calibri"/>
              <a:sym typeface="Calibri"/>
            </a:endParaRPr>
          </a:p>
        </p:txBody>
      </p:sp>
      <p:sp>
        <p:nvSpPr>
          <p:cNvPr id="18" name="Shape 338"/>
          <p:cNvSpPr txBox="1"/>
          <p:nvPr/>
        </p:nvSpPr>
        <p:spPr>
          <a:xfrm>
            <a:off x="1524000" y="330200"/>
            <a:ext cx="9144000" cy="792300"/>
          </a:xfrm>
          <a:prstGeom prst="rect">
            <a:avLst/>
          </a:prstGeom>
          <a:noFill/>
          <a:ln>
            <a:noFill/>
          </a:ln>
        </p:spPr>
        <p:txBody>
          <a:bodyPr wrap="square" lIns="91425" tIns="45700" rIns="91425" bIns="45700" anchor="t" anchorCtr="0">
            <a:noAutofit/>
          </a:bodyPr>
          <a:lstStyle/>
          <a:p>
            <a:pPr algn="ctr">
              <a:buClr>
                <a:schemeClr val="dk1"/>
              </a:buClr>
              <a:buSzPct val="30555"/>
            </a:pPr>
            <a:r>
              <a:rPr lang="en-US" sz="3600" dirty="0">
                <a:solidFill>
                  <a:schemeClr val="dk1"/>
                </a:solidFill>
                <a:latin typeface="Cambria" panose="02040503050406030204" pitchFamily="18" charset="0"/>
                <a:ea typeface="Cambria" panose="02040503050406030204" pitchFamily="18" charset="0"/>
                <a:cs typeface="Times New Roman"/>
                <a:sym typeface="Times New Roman"/>
              </a:rPr>
              <a:t>Bluebooking with OPUS </a:t>
            </a:r>
            <a:r>
              <a:rPr lang="en-US" sz="3600" dirty="0" smtClean="0">
                <a:solidFill>
                  <a:schemeClr val="dk1"/>
                </a:solidFill>
                <a:latin typeface="Cambria" panose="02040503050406030204" pitchFamily="18" charset="0"/>
                <a:ea typeface="Cambria" panose="02040503050406030204" pitchFamily="18" charset="0"/>
                <a:cs typeface="Times New Roman"/>
                <a:sym typeface="Times New Roman"/>
              </a:rPr>
              <a:t>Projects</a:t>
            </a:r>
            <a:endParaRPr lang="en-US" sz="3600" dirty="0">
              <a:solidFill>
                <a:schemeClr val="dk1"/>
              </a:solidFill>
              <a:latin typeface="Cambria" panose="02040503050406030204" pitchFamily="18" charset="0"/>
              <a:ea typeface="Cambria" panose="02040503050406030204" pitchFamily="18" charset="0"/>
              <a:cs typeface="Times New Roman"/>
              <a:sym typeface="Times New Roman"/>
            </a:endParaRPr>
          </a:p>
        </p:txBody>
      </p:sp>
      <p:sp>
        <p:nvSpPr>
          <p:cNvPr id="19" name="Shape 338"/>
          <p:cNvSpPr txBox="1"/>
          <p:nvPr/>
        </p:nvSpPr>
        <p:spPr>
          <a:xfrm>
            <a:off x="646611" y="4312501"/>
            <a:ext cx="4924365" cy="1402499"/>
          </a:xfrm>
          <a:prstGeom prst="rect">
            <a:avLst/>
          </a:prstGeom>
          <a:noFill/>
          <a:ln>
            <a:noFill/>
          </a:ln>
        </p:spPr>
        <p:txBody>
          <a:bodyPr wrap="square" lIns="91425" tIns="45700" rIns="91425" bIns="45700" anchor="t" anchorCtr="0">
            <a:noAutofit/>
          </a:bodyPr>
          <a:lstStyle/>
          <a:p>
            <a:pPr algn="ctr">
              <a:buClr>
                <a:schemeClr val="dk1"/>
              </a:buClr>
              <a:buSzPct val="30555"/>
            </a:pPr>
            <a:r>
              <a:rPr lang="en-US" sz="3200" i="1" dirty="0" smtClean="0">
                <a:solidFill>
                  <a:schemeClr val="dk1"/>
                </a:solidFill>
                <a:latin typeface="Cambria" panose="02040503050406030204" pitchFamily="18" charset="0"/>
                <a:ea typeface="Cambria" panose="02040503050406030204" pitchFamily="18" charset="0"/>
                <a:cs typeface="Times New Roman"/>
                <a:sym typeface="Times New Roman"/>
              </a:rPr>
              <a:t>available now on BETA!</a:t>
            </a:r>
            <a:endParaRPr lang="en-US" sz="3200" i="1" dirty="0">
              <a:solidFill>
                <a:schemeClr val="dk1"/>
              </a:solidFill>
              <a:latin typeface="Cambria" panose="02040503050406030204" pitchFamily="18" charset="0"/>
              <a:ea typeface="Cambria" panose="02040503050406030204" pitchFamily="18" charset="0"/>
              <a:cs typeface="Times New Roman"/>
              <a:sym typeface="Times New Roman"/>
            </a:endParaRPr>
          </a:p>
          <a:p>
            <a:pPr algn="ctr">
              <a:buClr>
                <a:schemeClr val="dk1"/>
              </a:buClr>
              <a:buSzPct val="30555"/>
            </a:pPr>
            <a:r>
              <a:rPr lang="en-US" sz="2400" i="1" dirty="0">
                <a:solidFill>
                  <a:schemeClr val="dk1"/>
                </a:solidFill>
                <a:latin typeface="Cambria" panose="02040503050406030204" pitchFamily="18" charset="0"/>
                <a:ea typeface="Cambria" panose="02040503050406030204" pitchFamily="18" charset="0"/>
                <a:cs typeface="Times New Roman"/>
                <a:sym typeface="Times New Roman"/>
              </a:rPr>
              <a:t>(with certain caveats</a:t>
            </a:r>
            <a:r>
              <a:rPr lang="en-US" sz="2400" i="1" dirty="0" smtClean="0">
                <a:solidFill>
                  <a:schemeClr val="dk1"/>
                </a:solidFill>
                <a:latin typeface="Cambria" panose="02040503050406030204" pitchFamily="18" charset="0"/>
                <a:ea typeface="Cambria" panose="02040503050406030204" pitchFamily="18" charset="0"/>
                <a:cs typeface="Times New Roman"/>
                <a:sym typeface="Times New Roman"/>
              </a:rPr>
              <a:t>)</a:t>
            </a:r>
          </a:p>
          <a:p>
            <a:pPr algn="ctr">
              <a:buClr>
                <a:schemeClr val="dk1"/>
              </a:buClr>
              <a:buSzPct val="30555"/>
            </a:pPr>
            <a:r>
              <a:rPr lang="en-US" sz="2400" i="1" dirty="0" smtClean="0">
                <a:solidFill>
                  <a:schemeClr val="dk1"/>
                </a:solidFill>
                <a:latin typeface="Cambria" panose="02040503050406030204" pitchFamily="18" charset="0"/>
                <a:ea typeface="Cambria" panose="02040503050406030204" pitchFamily="18" charset="0"/>
                <a:cs typeface="Times New Roman"/>
                <a:sym typeface="Times New Roman"/>
                <a:hlinkClick r:id="rId3"/>
              </a:rPr>
              <a:t>https://</a:t>
            </a:r>
            <a:r>
              <a:rPr lang="en-US" sz="2400" b="1" i="1" dirty="0" smtClean="0">
                <a:solidFill>
                  <a:schemeClr val="dk1"/>
                </a:solidFill>
                <a:latin typeface="Cambria" panose="02040503050406030204" pitchFamily="18" charset="0"/>
                <a:ea typeface="Cambria" panose="02040503050406030204" pitchFamily="18" charset="0"/>
                <a:cs typeface="Times New Roman"/>
                <a:sym typeface="Times New Roman"/>
                <a:hlinkClick r:id="rId3"/>
              </a:rPr>
              <a:t>beta</a:t>
            </a:r>
            <a:r>
              <a:rPr lang="en-US" sz="2400" i="1" dirty="0" smtClean="0">
                <a:solidFill>
                  <a:schemeClr val="dk1"/>
                </a:solidFill>
                <a:latin typeface="Cambria" panose="02040503050406030204" pitchFamily="18" charset="0"/>
                <a:ea typeface="Cambria" panose="02040503050406030204" pitchFamily="18" charset="0"/>
                <a:cs typeface="Times New Roman"/>
                <a:sym typeface="Times New Roman"/>
                <a:hlinkClick r:id="rId3"/>
              </a:rPr>
              <a:t>.ngs.noaa.gov/OPUS/</a:t>
            </a:r>
            <a:endParaRPr lang="en-US" sz="2400" i="1" dirty="0" smtClean="0">
              <a:solidFill>
                <a:schemeClr val="dk1"/>
              </a:solidFill>
              <a:latin typeface="Cambria" panose="02040503050406030204" pitchFamily="18" charset="0"/>
              <a:ea typeface="Cambria" panose="02040503050406030204" pitchFamily="18" charset="0"/>
              <a:cs typeface="Times New Roman"/>
              <a:sym typeface="Times New Roman"/>
            </a:endParaRPr>
          </a:p>
          <a:p>
            <a:pPr algn="ctr">
              <a:buClr>
                <a:schemeClr val="dk1"/>
              </a:buClr>
              <a:buSzPct val="30555"/>
            </a:pPr>
            <a:endParaRPr lang="en-US" sz="2400" i="1" dirty="0">
              <a:solidFill>
                <a:schemeClr val="dk1"/>
              </a:solidFill>
              <a:latin typeface="Cambria" panose="02040503050406030204" pitchFamily="18" charset="0"/>
              <a:ea typeface="Cambria" panose="02040503050406030204" pitchFamily="18" charset="0"/>
              <a:cs typeface="Times New Roman"/>
              <a:sym typeface="Times New Roman"/>
            </a:endParaRPr>
          </a:p>
        </p:txBody>
      </p:sp>
    </p:spTree>
    <p:extLst>
      <p:ext uri="{BB962C8B-B14F-4D97-AF65-F5344CB8AC3E}">
        <p14:creationId xmlns:p14="http://schemas.microsoft.com/office/powerpoint/2010/main" val="334139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Shape 344"/>
          <p:cNvSpPr/>
          <p:nvPr/>
        </p:nvSpPr>
        <p:spPr>
          <a:xfrm>
            <a:off x="9308575" y="2802500"/>
            <a:ext cx="1013100" cy="1902300"/>
          </a:xfrm>
          <a:prstGeom prst="rect">
            <a:avLst/>
          </a:prstGeom>
          <a:solidFill>
            <a:schemeClr val="bg1">
              <a:lumMod val="85000"/>
            </a:schemeClr>
          </a:solidFill>
          <a:ln w="9525" cap="flat" cmpd="sng">
            <a:solidFill>
              <a:schemeClr val="bg1">
                <a:lumMod val="50000"/>
              </a:schemeClr>
            </a:solidFill>
            <a:prstDash val="solid"/>
            <a:round/>
            <a:headEnd type="none" w="med" len="med"/>
            <a:tailEnd type="none" w="med" len="med"/>
          </a:ln>
        </p:spPr>
        <p:txBody>
          <a:bodyPr wrap="square" lIns="91425" tIns="91425" rIns="91425" bIns="91425" anchor="ctr" anchorCtr="0">
            <a:noAutofit/>
          </a:bodyPr>
          <a:lstStyle/>
          <a:p>
            <a:pPr algn="ctr"/>
            <a:r>
              <a:rPr lang="en-US">
                <a:solidFill>
                  <a:schemeClr val="bg1">
                    <a:lumMod val="75000"/>
                  </a:schemeClr>
                </a:solidFill>
              </a:rPr>
              <a:t>review and publish to IDB</a:t>
            </a:r>
          </a:p>
        </p:txBody>
      </p:sp>
      <p:sp>
        <p:nvSpPr>
          <p:cNvPr id="345" name="Shape 345"/>
          <p:cNvSpPr/>
          <p:nvPr/>
        </p:nvSpPr>
        <p:spPr>
          <a:xfrm>
            <a:off x="5571100" y="4494150"/>
            <a:ext cx="1596300" cy="1902300"/>
          </a:xfrm>
          <a:prstGeom prst="rect">
            <a:avLst/>
          </a:prstGeom>
          <a:solidFill>
            <a:schemeClr val="bg1">
              <a:lumMod val="85000"/>
            </a:schemeClr>
          </a:solidFill>
          <a:ln w="38100" cap="flat" cmpd="sng">
            <a:solidFill>
              <a:schemeClr val="bg1">
                <a:lumMod val="50000"/>
              </a:schemeClr>
            </a:solidFill>
            <a:prstDash val="solid"/>
            <a:round/>
            <a:headEnd type="none" w="med" len="med"/>
            <a:tailEnd type="none" w="med" len="med"/>
          </a:ln>
        </p:spPr>
        <p:txBody>
          <a:bodyPr wrap="square" lIns="91425" tIns="91425" rIns="91425" bIns="91425" anchor="ctr" anchorCtr="0">
            <a:noAutofit/>
          </a:bodyPr>
          <a:lstStyle/>
          <a:p>
            <a:pPr algn="ctr"/>
            <a:r>
              <a:rPr lang="en-US">
                <a:solidFill>
                  <a:schemeClr val="bg1">
                    <a:lumMod val="75000"/>
                  </a:schemeClr>
                </a:solidFill>
              </a:rPr>
              <a:t>Upload to OPUS-Projects</a:t>
            </a:r>
          </a:p>
        </p:txBody>
      </p:sp>
      <p:cxnSp>
        <p:nvCxnSpPr>
          <p:cNvPr id="346" name="Shape 346"/>
          <p:cNvCxnSpPr>
            <a:stCxn id="347" idx="2"/>
            <a:endCxn id="345" idx="0"/>
          </p:cNvCxnSpPr>
          <p:nvPr/>
        </p:nvCxnSpPr>
        <p:spPr>
          <a:xfrm>
            <a:off x="4564625" y="3043650"/>
            <a:ext cx="1804500" cy="1450500"/>
          </a:xfrm>
          <a:prstGeom prst="straightConnector1">
            <a:avLst/>
          </a:prstGeom>
          <a:noFill/>
          <a:ln w="9525" cap="flat" cmpd="sng">
            <a:solidFill>
              <a:schemeClr val="bg1">
                <a:lumMod val="50000"/>
              </a:schemeClr>
            </a:solidFill>
            <a:prstDash val="solid"/>
            <a:round/>
            <a:headEnd type="none" w="lg" len="lg"/>
            <a:tailEnd type="triangle" w="lg" len="lg"/>
          </a:ln>
        </p:spPr>
      </p:cxnSp>
      <p:cxnSp>
        <p:nvCxnSpPr>
          <p:cNvPr id="348" name="Shape 348"/>
          <p:cNvCxnSpPr>
            <a:stCxn id="345" idx="3"/>
            <a:endCxn id="349" idx="1"/>
          </p:cNvCxnSpPr>
          <p:nvPr/>
        </p:nvCxnSpPr>
        <p:spPr>
          <a:xfrm>
            <a:off x="7167400" y="5445300"/>
            <a:ext cx="208200" cy="0"/>
          </a:xfrm>
          <a:prstGeom prst="straightConnector1">
            <a:avLst/>
          </a:prstGeom>
          <a:noFill/>
          <a:ln w="9525" cap="flat" cmpd="sng">
            <a:solidFill>
              <a:schemeClr val="bg1">
                <a:lumMod val="50000"/>
              </a:schemeClr>
            </a:solidFill>
            <a:prstDash val="solid"/>
            <a:round/>
            <a:headEnd type="none" w="lg" len="lg"/>
            <a:tailEnd type="triangle" w="lg" len="lg"/>
          </a:ln>
        </p:spPr>
      </p:cxnSp>
      <p:cxnSp>
        <p:nvCxnSpPr>
          <p:cNvPr id="350" name="Shape 350"/>
          <p:cNvCxnSpPr>
            <a:stCxn id="349" idx="0"/>
            <a:endCxn id="344" idx="1"/>
          </p:cNvCxnSpPr>
          <p:nvPr/>
        </p:nvCxnSpPr>
        <p:spPr>
          <a:xfrm rot="10800000" flipH="1">
            <a:off x="8173874" y="3753750"/>
            <a:ext cx="1134600" cy="740400"/>
          </a:xfrm>
          <a:prstGeom prst="straightConnector1">
            <a:avLst/>
          </a:prstGeom>
          <a:noFill/>
          <a:ln w="9525" cap="flat" cmpd="sng">
            <a:solidFill>
              <a:schemeClr val="bg1">
                <a:lumMod val="50000"/>
              </a:schemeClr>
            </a:solidFill>
            <a:prstDash val="solid"/>
            <a:round/>
            <a:headEnd type="none" w="lg" len="lg"/>
            <a:tailEnd type="triangle" w="lg" len="lg"/>
          </a:ln>
        </p:spPr>
      </p:cxnSp>
      <p:sp>
        <p:nvSpPr>
          <p:cNvPr id="349" name="Shape 349"/>
          <p:cNvSpPr/>
          <p:nvPr/>
        </p:nvSpPr>
        <p:spPr>
          <a:xfrm>
            <a:off x="7375724" y="4494150"/>
            <a:ext cx="1596300" cy="1902300"/>
          </a:xfrm>
          <a:prstGeom prst="rect">
            <a:avLst/>
          </a:prstGeom>
          <a:solidFill>
            <a:schemeClr val="bg1">
              <a:lumMod val="85000"/>
            </a:schemeClr>
          </a:solidFill>
          <a:ln w="38100" cap="flat" cmpd="sng">
            <a:solidFill>
              <a:schemeClr val="bg1">
                <a:lumMod val="50000"/>
              </a:schemeClr>
            </a:solidFill>
            <a:prstDash val="solid"/>
            <a:round/>
            <a:headEnd type="none" w="med" len="med"/>
            <a:tailEnd type="none" w="med" len="med"/>
          </a:ln>
        </p:spPr>
        <p:txBody>
          <a:bodyPr wrap="square" lIns="91425" tIns="91425" rIns="91425" bIns="91425" anchor="ctr" anchorCtr="0">
            <a:noAutofit/>
          </a:bodyPr>
          <a:lstStyle/>
          <a:p>
            <a:pPr algn="ctr"/>
            <a:r>
              <a:rPr lang="en-US">
                <a:solidFill>
                  <a:schemeClr val="bg1">
                    <a:lumMod val="75000"/>
                  </a:schemeClr>
                </a:solidFill>
              </a:rPr>
              <a:t>Process in OPUS-Projects</a:t>
            </a:r>
          </a:p>
        </p:txBody>
      </p:sp>
      <p:sp>
        <p:nvSpPr>
          <p:cNvPr id="347" name="Shape 347"/>
          <p:cNvSpPr/>
          <p:nvPr/>
        </p:nvSpPr>
        <p:spPr>
          <a:xfrm>
            <a:off x="3558025" y="1141350"/>
            <a:ext cx="1804750" cy="1902300"/>
          </a:xfrm>
          <a:prstGeom prst="rect">
            <a:avLst/>
          </a:prstGeom>
          <a:solidFill>
            <a:schemeClr val="bg1">
              <a:lumMod val="85000"/>
            </a:schemeClr>
          </a:solidFill>
          <a:ln w="9525" cap="flat" cmpd="sng">
            <a:solidFill>
              <a:schemeClr val="bg1">
                <a:lumMod val="50000"/>
              </a:schemeClr>
            </a:solidFill>
            <a:prstDash val="solid"/>
            <a:round/>
            <a:headEnd type="none" w="med" len="med"/>
            <a:tailEnd type="none" w="med" len="med"/>
          </a:ln>
        </p:spPr>
        <p:txBody>
          <a:bodyPr wrap="square" lIns="91425" tIns="91425" rIns="91425" bIns="91425" anchor="ctr" anchorCtr="0">
            <a:noAutofit/>
          </a:bodyPr>
          <a:lstStyle/>
          <a:p>
            <a:r>
              <a:rPr lang="en-US" dirty="0">
                <a:solidFill>
                  <a:schemeClr val="bg1">
                    <a:lumMod val="75000"/>
                  </a:schemeClr>
                </a:solidFill>
              </a:rPr>
              <a:t>GPS survey</a:t>
            </a:r>
          </a:p>
          <a:p>
            <a:pPr marL="457200" indent="-228600">
              <a:buChar char="●"/>
            </a:pPr>
            <a:r>
              <a:rPr lang="en-US" dirty="0">
                <a:solidFill>
                  <a:schemeClr val="bg1">
                    <a:lumMod val="75000"/>
                  </a:schemeClr>
                </a:solidFill>
              </a:rPr>
              <a:t>data files</a:t>
            </a:r>
          </a:p>
          <a:p>
            <a:pPr marL="457200" indent="-228600">
              <a:buChar char="●"/>
            </a:pPr>
            <a:r>
              <a:rPr lang="en-US" dirty="0">
                <a:solidFill>
                  <a:schemeClr val="bg1">
                    <a:lumMod val="75000"/>
                  </a:schemeClr>
                </a:solidFill>
              </a:rPr>
              <a:t>photos</a:t>
            </a:r>
          </a:p>
          <a:p>
            <a:pPr marL="457200" indent="-228600">
              <a:buChar char="●"/>
            </a:pPr>
            <a:r>
              <a:rPr lang="en-US" dirty="0">
                <a:solidFill>
                  <a:schemeClr val="bg1">
                    <a:lumMod val="75000"/>
                  </a:schemeClr>
                </a:solidFill>
              </a:rPr>
              <a:t>descriptions</a:t>
            </a:r>
          </a:p>
          <a:p>
            <a:pPr marL="457200" indent="-228600">
              <a:buChar char="●"/>
            </a:pPr>
            <a:r>
              <a:rPr lang="en-US" dirty="0">
                <a:solidFill>
                  <a:schemeClr val="bg1">
                    <a:lumMod val="75000"/>
                  </a:schemeClr>
                </a:solidFill>
              </a:rPr>
              <a:t>etc.</a:t>
            </a:r>
          </a:p>
        </p:txBody>
      </p:sp>
      <p:sp>
        <p:nvSpPr>
          <p:cNvPr id="351" name="Shape 351"/>
          <p:cNvSpPr/>
          <p:nvPr/>
        </p:nvSpPr>
        <p:spPr>
          <a:xfrm>
            <a:off x="5571100" y="1141350"/>
            <a:ext cx="1596300" cy="1902300"/>
          </a:xfrm>
          <a:prstGeom prst="rect">
            <a:avLst/>
          </a:prstGeom>
          <a:solidFill>
            <a:schemeClr val="bg1">
              <a:lumMod val="85000"/>
            </a:schemeClr>
          </a:solidFill>
          <a:ln w="9525" cap="flat" cmpd="sng">
            <a:solidFill>
              <a:schemeClr val="bg1">
                <a:lumMod val="50000"/>
              </a:schemeClr>
            </a:solidFill>
            <a:prstDash val="solid"/>
            <a:round/>
            <a:headEnd type="none" w="med" len="med"/>
            <a:tailEnd type="none" w="med" len="med"/>
          </a:ln>
        </p:spPr>
        <p:txBody>
          <a:bodyPr wrap="square" lIns="91425" tIns="91425" rIns="91425" bIns="91425" anchor="ctr" anchorCtr="0">
            <a:noAutofit/>
          </a:bodyPr>
          <a:lstStyle/>
          <a:p>
            <a:pPr algn="ctr">
              <a:buClr>
                <a:srgbClr val="000000"/>
              </a:buClr>
            </a:pPr>
            <a:r>
              <a:rPr lang="en-US" strike="sngStrike" dirty="0">
                <a:solidFill>
                  <a:schemeClr val="bg1">
                    <a:lumMod val="75000"/>
                  </a:schemeClr>
                </a:solidFill>
              </a:rPr>
              <a:t>Process data using vendor software or PAGE-NT.</a:t>
            </a:r>
          </a:p>
        </p:txBody>
      </p:sp>
      <p:sp>
        <p:nvSpPr>
          <p:cNvPr id="352" name="Shape 352"/>
          <p:cNvSpPr/>
          <p:nvPr/>
        </p:nvSpPr>
        <p:spPr>
          <a:xfrm>
            <a:off x="7375725" y="1141350"/>
            <a:ext cx="1596300" cy="1902300"/>
          </a:xfrm>
          <a:prstGeom prst="rect">
            <a:avLst/>
          </a:prstGeom>
          <a:solidFill>
            <a:schemeClr val="bg1">
              <a:lumMod val="85000"/>
            </a:schemeClr>
          </a:solidFill>
          <a:ln w="9525" cap="flat" cmpd="sng">
            <a:solidFill>
              <a:schemeClr val="bg1">
                <a:lumMod val="50000"/>
              </a:schemeClr>
            </a:solidFill>
            <a:prstDash val="solid"/>
            <a:round/>
            <a:headEnd type="none" w="med" len="med"/>
            <a:tailEnd type="none" w="med" len="med"/>
          </a:ln>
        </p:spPr>
        <p:txBody>
          <a:bodyPr wrap="square" lIns="91425" tIns="91425" rIns="91425" bIns="91425" anchor="ctr" anchorCtr="0">
            <a:noAutofit/>
          </a:bodyPr>
          <a:lstStyle/>
          <a:p>
            <a:pPr algn="ctr">
              <a:buClr>
                <a:schemeClr val="dk1"/>
              </a:buClr>
            </a:pPr>
            <a:r>
              <a:rPr lang="en-US" strike="sngStrike" dirty="0">
                <a:solidFill>
                  <a:schemeClr val="bg1">
                    <a:lumMod val="75000"/>
                  </a:schemeClr>
                </a:solidFill>
              </a:rPr>
              <a:t>Construct bluebook files using software and editor.</a:t>
            </a:r>
          </a:p>
          <a:p>
            <a:pPr algn="ctr">
              <a:buClr>
                <a:schemeClr val="dk1"/>
              </a:buClr>
            </a:pPr>
            <a:r>
              <a:rPr lang="en-US" strike="sngStrike" dirty="0">
                <a:solidFill>
                  <a:schemeClr val="bg1">
                    <a:lumMod val="75000"/>
                  </a:schemeClr>
                </a:solidFill>
              </a:rPr>
              <a:t>Run ADJUST.</a:t>
            </a:r>
          </a:p>
          <a:p>
            <a:pPr>
              <a:buClr>
                <a:srgbClr val="000000"/>
              </a:buClr>
            </a:pPr>
            <a:endParaRPr strike="sngStrike" dirty="0">
              <a:solidFill>
                <a:schemeClr val="bg1">
                  <a:lumMod val="75000"/>
                </a:schemeClr>
              </a:solidFill>
            </a:endParaRPr>
          </a:p>
        </p:txBody>
      </p:sp>
      <p:sp>
        <p:nvSpPr>
          <p:cNvPr id="353" name="Shape 353"/>
          <p:cNvSpPr/>
          <p:nvPr/>
        </p:nvSpPr>
        <p:spPr>
          <a:xfrm>
            <a:off x="1726720" y="1141350"/>
            <a:ext cx="1596300" cy="1902300"/>
          </a:xfrm>
          <a:prstGeom prst="rect">
            <a:avLst/>
          </a:prstGeom>
          <a:solidFill>
            <a:schemeClr val="bg1">
              <a:lumMod val="85000"/>
            </a:schemeClr>
          </a:solidFill>
          <a:ln w="9525" cap="flat" cmpd="sng">
            <a:solidFill>
              <a:schemeClr val="bg1">
                <a:lumMod val="50000"/>
              </a:schemeClr>
            </a:solidFill>
            <a:prstDash val="solid"/>
            <a:round/>
            <a:headEnd type="none" w="med" len="med"/>
            <a:tailEnd type="none" w="med" len="med"/>
          </a:ln>
        </p:spPr>
        <p:txBody>
          <a:bodyPr wrap="square" lIns="91425" tIns="91425" rIns="91425" bIns="91425" anchor="ctr" anchorCtr="0">
            <a:noAutofit/>
          </a:bodyPr>
          <a:lstStyle/>
          <a:p>
            <a:r>
              <a:rPr lang="en-US" sz="1200">
                <a:solidFill>
                  <a:schemeClr val="bg1">
                    <a:lumMod val="75000"/>
                  </a:schemeClr>
                </a:solidFill>
              </a:rPr>
              <a:t>geodesy.noaa.gov/ project_tracking/</a:t>
            </a:r>
          </a:p>
        </p:txBody>
      </p:sp>
      <p:cxnSp>
        <p:nvCxnSpPr>
          <p:cNvPr id="354" name="Shape 354"/>
          <p:cNvCxnSpPr>
            <a:stCxn id="347" idx="3"/>
            <a:endCxn id="351" idx="1"/>
          </p:cNvCxnSpPr>
          <p:nvPr/>
        </p:nvCxnSpPr>
        <p:spPr>
          <a:xfrm>
            <a:off x="5362775" y="2092500"/>
            <a:ext cx="208200" cy="0"/>
          </a:xfrm>
          <a:prstGeom prst="straightConnector1">
            <a:avLst/>
          </a:prstGeom>
          <a:noFill/>
          <a:ln w="9525" cap="flat" cmpd="sng">
            <a:solidFill>
              <a:schemeClr val="bg1">
                <a:lumMod val="50000"/>
              </a:schemeClr>
            </a:solidFill>
            <a:prstDash val="solid"/>
            <a:round/>
            <a:headEnd type="none" w="lg" len="lg"/>
            <a:tailEnd type="triangle" w="lg" len="lg"/>
          </a:ln>
        </p:spPr>
      </p:cxnSp>
      <p:cxnSp>
        <p:nvCxnSpPr>
          <p:cNvPr id="355" name="Shape 355"/>
          <p:cNvCxnSpPr>
            <a:stCxn id="353" idx="3"/>
          </p:cNvCxnSpPr>
          <p:nvPr/>
        </p:nvCxnSpPr>
        <p:spPr>
          <a:xfrm>
            <a:off x="3323020" y="2092500"/>
            <a:ext cx="208200" cy="0"/>
          </a:xfrm>
          <a:prstGeom prst="straightConnector1">
            <a:avLst/>
          </a:prstGeom>
          <a:noFill/>
          <a:ln w="9525" cap="flat" cmpd="sng">
            <a:solidFill>
              <a:schemeClr val="bg1">
                <a:lumMod val="50000"/>
              </a:schemeClr>
            </a:solidFill>
            <a:prstDash val="solid"/>
            <a:round/>
            <a:headEnd type="none" w="lg" len="lg"/>
            <a:tailEnd type="triangle" w="lg" len="lg"/>
          </a:ln>
        </p:spPr>
      </p:cxnSp>
      <p:cxnSp>
        <p:nvCxnSpPr>
          <p:cNvPr id="356" name="Shape 356"/>
          <p:cNvCxnSpPr>
            <a:stCxn id="351" idx="3"/>
            <a:endCxn id="352" idx="1"/>
          </p:cNvCxnSpPr>
          <p:nvPr/>
        </p:nvCxnSpPr>
        <p:spPr>
          <a:xfrm>
            <a:off x="7167400" y="2092500"/>
            <a:ext cx="208200" cy="0"/>
          </a:xfrm>
          <a:prstGeom prst="straightConnector1">
            <a:avLst/>
          </a:prstGeom>
          <a:noFill/>
          <a:ln w="9525" cap="flat" cmpd="sng">
            <a:solidFill>
              <a:schemeClr val="bg1">
                <a:lumMod val="50000"/>
              </a:schemeClr>
            </a:solidFill>
            <a:prstDash val="solid"/>
            <a:round/>
            <a:headEnd type="none" w="lg" len="lg"/>
            <a:tailEnd type="triangle" w="lg" len="lg"/>
          </a:ln>
        </p:spPr>
      </p:cxnSp>
      <p:cxnSp>
        <p:nvCxnSpPr>
          <p:cNvPr id="357" name="Shape 357"/>
          <p:cNvCxnSpPr>
            <a:stCxn id="352" idx="2"/>
          </p:cNvCxnSpPr>
          <p:nvPr/>
        </p:nvCxnSpPr>
        <p:spPr>
          <a:xfrm>
            <a:off x="8173875" y="3043650"/>
            <a:ext cx="1134600" cy="710100"/>
          </a:xfrm>
          <a:prstGeom prst="straightConnector1">
            <a:avLst/>
          </a:prstGeom>
          <a:noFill/>
          <a:ln w="9525" cap="flat" cmpd="sng">
            <a:solidFill>
              <a:schemeClr val="bg1">
                <a:lumMod val="50000"/>
              </a:schemeClr>
            </a:solidFill>
            <a:prstDash val="solid"/>
            <a:round/>
            <a:headEnd type="none" w="lg" len="lg"/>
            <a:tailEnd type="triangle" w="lg" len="lg"/>
          </a:ln>
        </p:spPr>
      </p:cxnSp>
      <p:sp>
        <p:nvSpPr>
          <p:cNvPr id="18" name="Shape 338"/>
          <p:cNvSpPr txBox="1"/>
          <p:nvPr/>
        </p:nvSpPr>
        <p:spPr>
          <a:xfrm>
            <a:off x="1524000" y="330200"/>
            <a:ext cx="9144000" cy="792300"/>
          </a:xfrm>
          <a:prstGeom prst="rect">
            <a:avLst/>
          </a:prstGeom>
          <a:noFill/>
          <a:ln>
            <a:noFill/>
          </a:ln>
        </p:spPr>
        <p:txBody>
          <a:bodyPr wrap="square" lIns="91425" tIns="45700" rIns="91425" bIns="45700" anchor="t" anchorCtr="0">
            <a:noAutofit/>
          </a:bodyPr>
          <a:lstStyle/>
          <a:p>
            <a:pPr algn="ctr">
              <a:buClr>
                <a:schemeClr val="dk1"/>
              </a:buClr>
              <a:buSzPct val="30555"/>
            </a:pPr>
            <a:r>
              <a:rPr lang="en-US" sz="3600" dirty="0">
                <a:solidFill>
                  <a:schemeClr val="bg1">
                    <a:lumMod val="75000"/>
                  </a:schemeClr>
                </a:solidFill>
                <a:latin typeface="Cambria" panose="02040503050406030204" pitchFamily="18" charset="0"/>
                <a:ea typeface="Cambria" panose="02040503050406030204" pitchFamily="18" charset="0"/>
                <a:cs typeface="Times New Roman"/>
                <a:sym typeface="Times New Roman"/>
              </a:rPr>
              <a:t>Bluebooking with OPUS </a:t>
            </a:r>
            <a:r>
              <a:rPr lang="en-US" sz="3600" dirty="0" smtClean="0">
                <a:solidFill>
                  <a:schemeClr val="bg1">
                    <a:lumMod val="75000"/>
                  </a:schemeClr>
                </a:solidFill>
                <a:latin typeface="Cambria" panose="02040503050406030204" pitchFamily="18" charset="0"/>
                <a:ea typeface="Cambria" panose="02040503050406030204" pitchFamily="18" charset="0"/>
                <a:cs typeface="Times New Roman"/>
                <a:sym typeface="Times New Roman"/>
              </a:rPr>
              <a:t>Projects</a:t>
            </a:r>
            <a:endParaRPr lang="en-US" sz="3600" dirty="0">
              <a:solidFill>
                <a:schemeClr val="bg1">
                  <a:lumMod val="75000"/>
                </a:schemeClr>
              </a:solidFill>
              <a:latin typeface="Cambria" panose="02040503050406030204" pitchFamily="18" charset="0"/>
              <a:ea typeface="Cambria" panose="02040503050406030204" pitchFamily="18" charset="0"/>
              <a:cs typeface="Times New Roman"/>
              <a:sym typeface="Times New Roman"/>
            </a:endParaRPr>
          </a:p>
        </p:txBody>
      </p:sp>
      <p:sp>
        <p:nvSpPr>
          <p:cNvPr id="19" name="Shape 338"/>
          <p:cNvSpPr txBox="1"/>
          <p:nvPr/>
        </p:nvSpPr>
        <p:spPr>
          <a:xfrm>
            <a:off x="646611" y="4312501"/>
            <a:ext cx="4924365" cy="1402499"/>
          </a:xfrm>
          <a:prstGeom prst="rect">
            <a:avLst/>
          </a:prstGeom>
          <a:noFill/>
          <a:ln>
            <a:noFill/>
          </a:ln>
        </p:spPr>
        <p:txBody>
          <a:bodyPr wrap="square" lIns="91425" tIns="45700" rIns="91425" bIns="45700" anchor="t" anchorCtr="0">
            <a:noAutofit/>
          </a:bodyPr>
          <a:lstStyle/>
          <a:p>
            <a:pPr algn="ctr">
              <a:buClr>
                <a:schemeClr val="dk1"/>
              </a:buClr>
              <a:buSzPct val="30555"/>
            </a:pPr>
            <a:r>
              <a:rPr lang="en-US" sz="3200" i="1" dirty="0" smtClean="0">
                <a:solidFill>
                  <a:schemeClr val="bg1">
                    <a:lumMod val="75000"/>
                  </a:schemeClr>
                </a:solidFill>
                <a:latin typeface="Cambria" panose="02040503050406030204" pitchFamily="18" charset="0"/>
                <a:ea typeface="Cambria" panose="02040503050406030204" pitchFamily="18" charset="0"/>
                <a:cs typeface="Times New Roman"/>
                <a:sym typeface="Times New Roman"/>
              </a:rPr>
              <a:t>available now on BETA!</a:t>
            </a:r>
            <a:endParaRPr lang="en-US" sz="3200" i="1" dirty="0">
              <a:solidFill>
                <a:schemeClr val="bg1">
                  <a:lumMod val="75000"/>
                </a:schemeClr>
              </a:solidFill>
              <a:latin typeface="Cambria" panose="02040503050406030204" pitchFamily="18" charset="0"/>
              <a:ea typeface="Cambria" panose="02040503050406030204" pitchFamily="18" charset="0"/>
              <a:cs typeface="Times New Roman"/>
              <a:sym typeface="Times New Roman"/>
            </a:endParaRPr>
          </a:p>
          <a:p>
            <a:pPr algn="ctr">
              <a:buClr>
                <a:schemeClr val="dk1"/>
              </a:buClr>
              <a:buSzPct val="30555"/>
            </a:pPr>
            <a:r>
              <a:rPr lang="en-US" sz="2400" i="1" dirty="0">
                <a:solidFill>
                  <a:schemeClr val="bg1">
                    <a:lumMod val="75000"/>
                  </a:schemeClr>
                </a:solidFill>
                <a:latin typeface="Cambria" panose="02040503050406030204" pitchFamily="18" charset="0"/>
                <a:ea typeface="Cambria" panose="02040503050406030204" pitchFamily="18" charset="0"/>
                <a:cs typeface="Times New Roman"/>
                <a:sym typeface="Times New Roman"/>
              </a:rPr>
              <a:t>(with certain caveats</a:t>
            </a:r>
            <a:r>
              <a:rPr lang="en-US" sz="2400" i="1" dirty="0" smtClean="0">
                <a:solidFill>
                  <a:schemeClr val="bg1">
                    <a:lumMod val="75000"/>
                  </a:schemeClr>
                </a:solidFill>
                <a:latin typeface="Cambria" panose="02040503050406030204" pitchFamily="18" charset="0"/>
                <a:ea typeface="Cambria" panose="02040503050406030204" pitchFamily="18" charset="0"/>
                <a:cs typeface="Times New Roman"/>
                <a:sym typeface="Times New Roman"/>
              </a:rPr>
              <a:t>)</a:t>
            </a:r>
          </a:p>
          <a:p>
            <a:pPr algn="ctr">
              <a:buClr>
                <a:schemeClr val="dk1"/>
              </a:buClr>
              <a:buSzPct val="30555"/>
            </a:pPr>
            <a:r>
              <a:rPr lang="en-US" sz="2400" i="1" dirty="0" smtClean="0">
                <a:solidFill>
                  <a:schemeClr val="bg1">
                    <a:lumMod val="75000"/>
                  </a:schemeClr>
                </a:solidFill>
                <a:latin typeface="Cambria" panose="02040503050406030204" pitchFamily="18" charset="0"/>
                <a:ea typeface="Cambria" panose="02040503050406030204" pitchFamily="18" charset="0"/>
                <a:cs typeface="Times New Roman"/>
                <a:sym typeface="Times New Roman"/>
              </a:rPr>
              <a:t>https://</a:t>
            </a:r>
            <a:r>
              <a:rPr lang="en-US" sz="2400" b="1" i="1" dirty="0" smtClean="0">
                <a:solidFill>
                  <a:schemeClr val="bg1">
                    <a:lumMod val="75000"/>
                  </a:schemeClr>
                </a:solidFill>
                <a:latin typeface="Cambria" panose="02040503050406030204" pitchFamily="18" charset="0"/>
                <a:ea typeface="Cambria" panose="02040503050406030204" pitchFamily="18" charset="0"/>
                <a:cs typeface="Times New Roman"/>
                <a:sym typeface="Times New Roman"/>
              </a:rPr>
              <a:t>beta</a:t>
            </a:r>
            <a:r>
              <a:rPr lang="en-US" sz="2400" i="1" dirty="0" smtClean="0">
                <a:solidFill>
                  <a:schemeClr val="bg1">
                    <a:lumMod val="75000"/>
                  </a:schemeClr>
                </a:solidFill>
                <a:latin typeface="Cambria" panose="02040503050406030204" pitchFamily="18" charset="0"/>
                <a:ea typeface="Cambria" panose="02040503050406030204" pitchFamily="18" charset="0"/>
                <a:cs typeface="Times New Roman"/>
                <a:sym typeface="Times New Roman"/>
              </a:rPr>
              <a:t>.ngs.noaa.gov/OPUS/</a:t>
            </a:r>
          </a:p>
          <a:p>
            <a:pPr algn="ctr">
              <a:buClr>
                <a:schemeClr val="dk1"/>
              </a:buClr>
              <a:buSzPct val="30555"/>
            </a:pPr>
            <a:endParaRPr lang="en-US" sz="2400" i="1" dirty="0">
              <a:solidFill>
                <a:schemeClr val="bg1">
                  <a:lumMod val="75000"/>
                </a:schemeClr>
              </a:solidFill>
              <a:latin typeface="Cambria" panose="02040503050406030204" pitchFamily="18" charset="0"/>
              <a:ea typeface="Cambria" panose="02040503050406030204" pitchFamily="18" charset="0"/>
              <a:cs typeface="Times New Roman"/>
              <a:sym typeface="Times New Roman"/>
            </a:endParaRPr>
          </a:p>
        </p:txBody>
      </p:sp>
      <p:pic>
        <p:nvPicPr>
          <p:cNvPr id="4" name="Picture 3">
            <a:hlinkClick r:id="rId3"/>
          </p:cNvPr>
          <p:cNvPicPr>
            <a:picLocks noChangeAspect="1"/>
          </p:cNvPicPr>
          <p:nvPr/>
        </p:nvPicPr>
        <p:blipFill>
          <a:blip r:embed="rId4"/>
          <a:stretch>
            <a:fillRect/>
          </a:stretch>
        </p:blipFill>
        <p:spPr>
          <a:xfrm rot="20720947">
            <a:off x="4907576" y="1167585"/>
            <a:ext cx="6396400" cy="1849830"/>
          </a:xfrm>
          <a:prstGeom prst="rect">
            <a:avLst/>
          </a:prstGeom>
        </p:spPr>
      </p:pic>
    </p:spTree>
    <p:extLst>
      <p:ext uri="{BB962C8B-B14F-4D97-AF65-F5344CB8AC3E}">
        <p14:creationId xmlns:p14="http://schemas.microsoft.com/office/powerpoint/2010/main" val="369614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4137" y="5830889"/>
            <a:ext cx="6766560" cy="171784"/>
          </a:xfrm>
          <a:prstGeom prst="rect">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444137" y="4852853"/>
            <a:ext cx="6766560" cy="816428"/>
          </a:xfrm>
          <a:prstGeom prst="rect">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planned rollouts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64016156"/>
              </p:ext>
            </p:extLst>
          </p:nvPr>
        </p:nvGraphicFramePr>
        <p:xfrm>
          <a:off x="444137" y="1202092"/>
          <a:ext cx="11325498" cy="2202672"/>
        </p:xfrm>
        <a:graphic>
          <a:graphicData uri="http://schemas.openxmlformats.org/drawingml/2006/table">
            <a:tbl>
              <a:tblPr/>
              <a:tblGrid>
                <a:gridCol w="973183">
                  <a:extLst>
                    <a:ext uri="{9D8B030D-6E8A-4147-A177-3AD203B41FA5}">
                      <a16:colId xmlns:a16="http://schemas.microsoft.com/office/drawing/2014/main" val="136776851"/>
                    </a:ext>
                  </a:extLst>
                </a:gridCol>
                <a:gridCol w="1675015">
                  <a:extLst>
                    <a:ext uri="{9D8B030D-6E8A-4147-A177-3AD203B41FA5}">
                      <a16:colId xmlns:a16="http://schemas.microsoft.com/office/drawing/2014/main" val="487907581"/>
                    </a:ext>
                  </a:extLst>
                </a:gridCol>
                <a:gridCol w="4605250">
                  <a:extLst>
                    <a:ext uri="{9D8B030D-6E8A-4147-A177-3AD203B41FA5}">
                      <a16:colId xmlns:a16="http://schemas.microsoft.com/office/drawing/2014/main" val="1530064228"/>
                    </a:ext>
                  </a:extLst>
                </a:gridCol>
                <a:gridCol w="2111433">
                  <a:extLst>
                    <a:ext uri="{9D8B030D-6E8A-4147-A177-3AD203B41FA5}">
                      <a16:colId xmlns:a16="http://schemas.microsoft.com/office/drawing/2014/main" val="84213713"/>
                    </a:ext>
                  </a:extLst>
                </a:gridCol>
                <a:gridCol w="1014153">
                  <a:extLst>
                    <a:ext uri="{9D8B030D-6E8A-4147-A177-3AD203B41FA5}">
                      <a16:colId xmlns:a16="http://schemas.microsoft.com/office/drawing/2014/main" val="3528328367"/>
                    </a:ext>
                  </a:extLst>
                </a:gridCol>
                <a:gridCol w="946464">
                  <a:extLst>
                    <a:ext uri="{9D8B030D-6E8A-4147-A177-3AD203B41FA5}">
                      <a16:colId xmlns:a16="http://schemas.microsoft.com/office/drawing/2014/main" val="1121385206"/>
                    </a:ext>
                  </a:extLst>
                </a:gridCol>
              </a:tblGrid>
              <a:tr h="537374">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version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Working title</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Adds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38761D"/>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Removes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CC0000"/>
                    </a:solidFill>
                  </a:tcPr>
                </a:tc>
                <a:tc>
                  <a:txBody>
                    <a:bodyPr/>
                    <a:lstStyle/>
                    <a:p>
                      <a:pPr rtl="0" fontAlgn="t">
                        <a:spcBef>
                          <a:spcPts val="0"/>
                        </a:spcBef>
                        <a:spcAft>
                          <a:spcPts val="0"/>
                        </a:spcAft>
                      </a:pPr>
                      <a:r>
                        <a:rPr lang="en-US" sz="1600" b="0" i="0" u="none" strike="noStrike" dirty="0" smtClean="0">
                          <a:solidFill>
                            <a:srgbClr val="FFFFFF"/>
                          </a:solidFill>
                          <a:effectLst/>
                          <a:latin typeface="Arial" panose="020B0604020202020204" pitchFamily="34" charset="0"/>
                        </a:rPr>
                        <a:t>Forum in 2021</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when?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extLst>
                  <a:ext uri="{0D108BD9-81ED-4DB2-BD59-A6C34878D82A}">
                    <a16:rowId xmlns:a16="http://schemas.microsoft.com/office/drawing/2014/main" val="164815029"/>
                  </a:ext>
                </a:extLst>
              </a:tr>
              <a:tr h="238237">
                <a:tc>
                  <a:txBody>
                    <a:bodyPr/>
                    <a:lstStyle/>
                    <a:p>
                      <a:pPr rtl="0" fontAlgn="t">
                        <a:spcBef>
                          <a:spcPts val="0"/>
                        </a:spcBef>
                        <a:spcAft>
                          <a:spcPts val="0"/>
                        </a:spcAft>
                      </a:pPr>
                      <a:r>
                        <a:rPr lang="en-US" sz="900" b="0" i="0" u="none" strike="noStrike" kern="1200" dirty="0">
                          <a:solidFill>
                            <a:schemeClr val="bg1">
                              <a:lumMod val="65000"/>
                            </a:schemeClr>
                          </a:solidFill>
                          <a:effectLst/>
                          <a:latin typeface="Arial" panose="020B0604020202020204" pitchFamily="34" charset="0"/>
                          <a:ea typeface="+mn-ea"/>
                          <a:cs typeface="+mn-cs"/>
                        </a:rPr>
                        <a:t>in </a:t>
                      </a:r>
                      <a:r>
                        <a:rPr lang="en-US" sz="900" b="0" i="0" u="none" strike="noStrike" kern="1200" dirty="0" smtClean="0">
                          <a:solidFill>
                            <a:schemeClr val="bg1">
                              <a:lumMod val="65000"/>
                            </a:schemeClr>
                          </a:solidFill>
                          <a:effectLst/>
                          <a:latin typeface="Arial" panose="020B0604020202020204" pitchFamily="34" charset="0"/>
                          <a:ea typeface="+mn-ea"/>
                          <a:cs typeface="+mn-cs"/>
                        </a:rPr>
                        <a:t>production www.ngs/OPUS</a:t>
                      </a:r>
                      <a:endParaRPr lang="en-US" sz="90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OPUS</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a:t>
                      </a:r>
                      <a:endParaRPr lang="en-US" sz="2000" u="none"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1" i="0" u="none" strike="noStrike" dirty="0">
                          <a:solidFill>
                            <a:schemeClr val="bg1">
                              <a:lumMod val="65000"/>
                            </a:schemeClr>
                          </a:solidFill>
                          <a:effectLst/>
                          <a:latin typeface="Arial" panose="020B0604020202020204" pitchFamily="34" charset="0"/>
                        </a:rPr>
                        <a:t>--</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today!</a:t>
                      </a:r>
                      <a:endParaRPr lang="en-US" sz="105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now</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06236195"/>
                  </a:ext>
                </a:extLst>
              </a:tr>
              <a:tr h="175249">
                <a:tc>
                  <a:txBody>
                    <a:bodyPr/>
                    <a:lstStyle/>
                    <a:p>
                      <a:pPr marL="0" algn="l" defTabSz="457200" rtl="0" eaLnBrk="1" fontAlgn="t" latinLnBrk="0" hangingPunct="1">
                        <a:spcBef>
                          <a:spcPts val="0"/>
                        </a:spcBef>
                        <a:spcAft>
                          <a:spcPts val="0"/>
                        </a:spcAft>
                      </a:pPr>
                      <a:r>
                        <a:rPr lang="en-US" sz="900" b="0" i="0" u="none" strike="noStrike" kern="1200" dirty="0">
                          <a:solidFill>
                            <a:schemeClr val="bg1">
                              <a:lumMod val="65000"/>
                            </a:schemeClr>
                          </a:solidFill>
                          <a:effectLst/>
                          <a:latin typeface="Arial" panose="020B0604020202020204" pitchFamily="34" charset="0"/>
                          <a:ea typeface="+mn-ea"/>
                          <a:cs typeface="+mn-cs"/>
                        </a:rPr>
                        <a:t>in BETA </a:t>
                      </a:r>
                      <a:r>
                        <a:rPr lang="en-US" sz="900" b="0" i="0" u="none" strike="noStrike" kern="1200" dirty="0" smtClean="0">
                          <a:solidFill>
                            <a:schemeClr val="bg1">
                              <a:lumMod val="65000"/>
                            </a:schemeClr>
                          </a:solidFill>
                          <a:effectLst/>
                          <a:latin typeface="Arial" panose="020B0604020202020204" pitchFamily="34" charset="0"/>
                          <a:ea typeface="+mn-ea"/>
                          <a:cs typeface="+mn-cs"/>
                        </a:rPr>
                        <a:t>now beta.ngs/OPUS</a:t>
                      </a:r>
                      <a:endParaRPr lang="en-US" sz="90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OPUS adds publishing</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Upgrade -projects to facilitate IDB publishing</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1" i="0" u="none" strike="noStrike" dirty="0">
                          <a:solidFill>
                            <a:schemeClr val="bg1">
                              <a:lumMod val="65000"/>
                            </a:schemeClr>
                          </a:solidFill>
                          <a:effectLst/>
                          <a:latin typeface="Arial" panose="020B0604020202020204" pitchFamily="34" charset="0"/>
                        </a:rPr>
                        <a:t>--</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dirty="0" smtClean="0">
                          <a:solidFill>
                            <a:schemeClr val="bg1">
                              <a:lumMod val="65000"/>
                            </a:schemeClr>
                          </a:solidFill>
                          <a:effectLst/>
                        </a:rPr>
                        <a:t>June?</a:t>
                      </a:r>
                      <a:endParaRPr lang="en-US" sz="105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spring 2021</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45288339"/>
                  </a:ext>
                </a:extLst>
              </a:tr>
              <a:tr h="621765">
                <a:tc>
                  <a:txBody>
                    <a:bodyPr/>
                    <a:lstStyle/>
                    <a:p>
                      <a:pPr rtl="0" fontAlgn="t">
                        <a:spcBef>
                          <a:spcPts val="0"/>
                        </a:spcBef>
                        <a:spcAft>
                          <a:spcPts val="0"/>
                        </a:spcAft>
                      </a:pPr>
                      <a:r>
                        <a:rPr lang="en-US" sz="900" dirty="0" smtClean="0">
                          <a:effectLst/>
                          <a:latin typeface="Arial" panose="020B0604020202020204" pitchFamily="34" charset="0"/>
                          <a:cs typeface="Arial" panose="020B0604020202020204" pitchFamily="34" charset="0"/>
                        </a:rPr>
                        <a:t>DEV</a:t>
                      </a:r>
                      <a:endParaRPr lang="en-US" sz="900" dirty="0">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none" strike="noStrike" dirty="0">
                          <a:solidFill>
                            <a:srgbClr val="000000"/>
                          </a:solidFill>
                          <a:effectLst/>
                          <a:latin typeface="Arial" panose="020B0604020202020204" pitchFamily="34" charset="0"/>
                        </a:rPr>
                        <a:t>OPUS </a:t>
                      </a:r>
                      <a:r>
                        <a:rPr lang="en-US" sz="1400" b="0" i="1" u="none" strike="noStrike" dirty="0" smtClean="0">
                          <a:solidFill>
                            <a:srgbClr val="000000"/>
                          </a:solidFill>
                          <a:effectLst/>
                          <a:latin typeface="Arial" panose="020B0604020202020204" pitchFamily="34" charset="0"/>
                        </a:rPr>
                        <a:t>adds GNSS</a:t>
                      </a:r>
                      <a:r>
                        <a:rPr lang="en-US" sz="1400" b="0" i="1" u="none" strike="noStrike" baseline="0" dirty="0" smtClean="0">
                          <a:solidFill>
                            <a:srgbClr val="000000"/>
                          </a:solidFill>
                          <a:effectLst/>
                          <a:latin typeface="Arial" panose="020B0604020202020204" pitchFamily="34" charset="0"/>
                        </a:rPr>
                        <a:t> (</a:t>
                      </a:r>
                      <a:r>
                        <a:rPr lang="en-US" sz="1400" b="0" i="1" u="sng" strike="noStrike" dirty="0" smtClean="0">
                          <a:solidFill>
                            <a:srgbClr val="0097A7"/>
                          </a:solidFill>
                          <a:effectLst/>
                          <a:latin typeface="Arial" panose="020B0604020202020204" pitchFamily="34" charset="0"/>
                          <a:hlinkClick r:id="rId3"/>
                        </a:rPr>
                        <a:t>M-PAGES</a:t>
                      </a:r>
                      <a:r>
                        <a:rPr lang="en-US" sz="1400" b="0" i="0" u="none" strike="noStrike" dirty="0" smtClean="0">
                          <a:solidFill>
                            <a:schemeClr val="tx1"/>
                          </a:solidFill>
                          <a:effectLst/>
                          <a:latin typeface="Arial" panose="020B0604020202020204" pitchFamily="34" charset="0"/>
                        </a:rPr>
                        <a:t>)</a:t>
                      </a:r>
                      <a:endParaRPr lang="en-US" sz="3200" i="0" u="none" dirty="0">
                        <a:solidFill>
                          <a:schemeClr val="tx1"/>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Upgrade CORS data &amp; </a:t>
                      </a:r>
                      <a:r>
                        <a:rPr lang="en-US" sz="1400" b="0" i="0" u="none" strike="noStrike" dirty="0" smtClean="0">
                          <a:solidFill>
                            <a:srgbClr val="274E13"/>
                          </a:solidFill>
                          <a:effectLst/>
                          <a:latin typeface="Arial" panose="020B0604020202020204" pitchFamily="34" charset="0"/>
                        </a:rPr>
                        <a:t>OPUS-static </a:t>
                      </a:r>
                      <a:r>
                        <a:rPr lang="en-US" sz="1400" b="0" i="0" u="none" strike="noStrike" dirty="0">
                          <a:solidFill>
                            <a:srgbClr val="274E13"/>
                          </a:solidFill>
                          <a:effectLst/>
                          <a:latin typeface="Arial" panose="020B0604020202020204" pitchFamily="34" charset="0"/>
                        </a:rPr>
                        <a:t>processing to add GNSS constellations beyond GPS</a:t>
                      </a:r>
                      <a:r>
                        <a:rPr lang="en-US" sz="1400" b="0" i="0" u="none" strike="noStrike" dirty="0" smtClean="0">
                          <a:solidFill>
                            <a:srgbClr val="274E13"/>
                          </a:solidFill>
                          <a:effectLst/>
                          <a:latin typeface="Arial" panose="020B0604020202020204" pitchFamily="34" charset="0"/>
                        </a:rPr>
                        <a:t>. Use RINEX3 header metadata to make upload</a:t>
                      </a:r>
                      <a:r>
                        <a:rPr lang="en-US" sz="1400" b="0" i="0" u="none" strike="noStrike" baseline="0" dirty="0" smtClean="0">
                          <a:solidFill>
                            <a:srgbClr val="274E13"/>
                          </a:solidFill>
                          <a:effectLst/>
                          <a:latin typeface="Arial" panose="020B0604020202020204" pitchFamily="34" charset="0"/>
                        </a:rPr>
                        <a:t> form more optional</a:t>
                      </a:r>
                      <a:r>
                        <a:rPr lang="en-US" sz="1400" b="0" i="0" u="none" strike="noStrike" dirty="0" smtClean="0">
                          <a:solidFill>
                            <a:srgbClr val="274E13"/>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vendor data format support is eroding</a:t>
                      </a:r>
                      <a:r>
                        <a:rPr lang="en-US" sz="1400" b="1" i="0" u="none" strike="noStrike" dirty="0" smtClean="0">
                          <a:solidFill>
                            <a:srgbClr val="FF0000"/>
                          </a:solidFill>
                          <a:effectLst/>
                          <a:latin typeface="Arial" panose="020B0604020202020204" pitchFamily="34" charset="0"/>
                        </a:rPr>
                        <a:t>! OPUS-RS</a:t>
                      </a:r>
                      <a:r>
                        <a:rPr lang="en-US" sz="1400" b="1" i="0" u="none" strike="noStrike" baseline="0" dirty="0" smtClean="0">
                          <a:solidFill>
                            <a:srgbClr val="FF0000"/>
                          </a:solidFill>
                          <a:effectLst/>
                          <a:latin typeface="Arial" panose="020B0604020202020204" pitchFamily="34" charset="0"/>
                        </a:rPr>
                        <a:t> killer?</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dirty="0" smtClean="0">
                          <a:effectLst/>
                        </a:rPr>
                        <a:t>March?</a:t>
                      </a: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fall </a:t>
                      </a:r>
                      <a:r>
                        <a:rPr lang="en-US" sz="1400" b="0" i="0" u="none" strike="noStrike" dirty="0">
                          <a:solidFill>
                            <a:srgbClr val="000000"/>
                          </a:solidFill>
                          <a:effectLst/>
                          <a:latin typeface="Arial" panose="020B0604020202020204" pitchFamily="34" charset="0"/>
                        </a:rPr>
                        <a:t>2021??</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8223143"/>
                  </a:ext>
                </a:extLst>
              </a:tr>
            </a:tbl>
          </a:graphicData>
        </a:graphic>
      </p:graphicFrame>
      <p:pic>
        <p:nvPicPr>
          <p:cNvPr id="95234" name="Picture 2" descr="Figure 4 | Analysis of multi-constellation GNSS PPP solutions under phase  scintillations at high latitudes | Springer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632" y="3095419"/>
            <a:ext cx="4407004" cy="3829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4137" y="4506683"/>
            <a:ext cx="6753032" cy="2354491"/>
          </a:xfrm>
          <a:prstGeom prst="rect">
            <a:avLst/>
          </a:prstGeom>
          <a:noFill/>
          <a:ln>
            <a:solidFill>
              <a:schemeClr val="tx1"/>
            </a:solidFill>
          </a:ln>
        </p:spPr>
        <p:txBody>
          <a:bodyPr wrap="square" rtlCol="0">
            <a:spAutoFit/>
          </a:bodyPr>
          <a:lstStyle/>
          <a:p>
            <a:r>
              <a:rPr lang="en-US" sz="1050" dirty="0" smtClean="0">
                <a:latin typeface="Courier New" panose="02070309020205020404" pitchFamily="49" charset="0"/>
                <a:cs typeface="Courier New" panose="02070309020205020404" pitchFamily="49" charset="0"/>
              </a:rPr>
              <a:t>     3.04           OBSERVATION DATA     M                   RINEX VERSION / TYPE</a:t>
            </a:r>
          </a:p>
          <a:p>
            <a:r>
              <a:rPr lang="en-US" sz="1050" dirty="0" smtClean="0">
                <a:latin typeface="Courier New" panose="02070309020205020404" pitchFamily="49" charset="0"/>
                <a:cs typeface="Courier New" panose="02070309020205020404" pitchFamily="49" charset="0"/>
              </a:rPr>
              <a:t>sbf2rin-9.3.3                            20140511 000610 LCL PGM / RUN BY / DATE </a:t>
            </a:r>
          </a:p>
          <a:p>
            <a:r>
              <a:rPr lang="en-US" sz="1050" b="1" dirty="0">
                <a:solidFill>
                  <a:srgbClr val="00B050"/>
                </a:solidFill>
                <a:latin typeface="Courier New" panose="02070309020205020404" pitchFamily="49" charset="0"/>
                <a:cs typeface="Courier New" panose="02070309020205020404" pitchFamily="49" charset="0"/>
              </a:rPr>
              <a:t>faa1                                                         MARKER NAME </a:t>
            </a:r>
          </a:p>
          <a:p>
            <a:r>
              <a:rPr lang="en-US" sz="1050" b="1" dirty="0">
                <a:solidFill>
                  <a:srgbClr val="00B050"/>
                </a:solidFill>
                <a:latin typeface="Courier New" panose="02070309020205020404" pitchFamily="49" charset="0"/>
                <a:cs typeface="Courier New" panose="02070309020205020404" pitchFamily="49" charset="0"/>
              </a:rPr>
              <a:t>92201M012                                                    MARKER NUMBER </a:t>
            </a:r>
          </a:p>
          <a:p>
            <a:r>
              <a:rPr lang="en-US" sz="1050" b="1" dirty="0" smtClean="0">
                <a:solidFill>
                  <a:srgbClr val="00B050"/>
                </a:solidFill>
                <a:latin typeface="Courier New" panose="02070309020205020404" pitchFamily="49" charset="0"/>
                <a:cs typeface="Courier New" panose="02070309020205020404" pitchFamily="49" charset="0"/>
              </a:rPr>
              <a:t>joe.evjen@noaa.gov  National Geodetic Survey                 </a:t>
            </a:r>
            <a:r>
              <a:rPr lang="en-US" sz="1050" b="1" dirty="0">
                <a:solidFill>
                  <a:srgbClr val="00B050"/>
                </a:solidFill>
                <a:latin typeface="Courier New" panose="02070309020205020404" pitchFamily="49" charset="0"/>
                <a:cs typeface="Courier New" panose="02070309020205020404" pitchFamily="49" charset="0"/>
              </a:rPr>
              <a:t>OBSERVER / AGENCY </a:t>
            </a:r>
          </a:p>
          <a:p>
            <a:r>
              <a:rPr lang="en-US" sz="1050" b="1" dirty="0">
                <a:solidFill>
                  <a:srgbClr val="00B050"/>
                </a:solidFill>
                <a:latin typeface="Courier New" panose="02070309020205020404" pitchFamily="49" charset="0"/>
                <a:cs typeface="Courier New" panose="02070309020205020404" pitchFamily="49" charset="0"/>
              </a:rPr>
              <a:t>3001320             SEPT POLARX4         2.5.1p1             REC # / TYPE / VERS </a:t>
            </a:r>
          </a:p>
          <a:p>
            <a:r>
              <a:rPr lang="en-US" sz="1050" b="1" dirty="0">
                <a:solidFill>
                  <a:srgbClr val="00B050"/>
                </a:solidFill>
                <a:latin typeface="Courier New" panose="02070309020205020404" pitchFamily="49" charset="0"/>
                <a:cs typeface="Courier New" panose="02070309020205020404" pitchFamily="49" charset="0"/>
              </a:rPr>
              <a:t>725235              LEIAR25.R4       NONE                    ANT # / TYPE </a:t>
            </a:r>
          </a:p>
          <a:p>
            <a:r>
              <a:rPr lang="en-US" sz="1050" dirty="0" smtClean="0">
                <a:latin typeface="Courier New" panose="02070309020205020404" pitchFamily="49" charset="0"/>
                <a:cs typeface="Courier New" panose="02070309020205020404" pitchFamily="49" charset="0"/>
              </a:rPr>
              <a:t> -5246415.0000 -3077260.0000 -1913842.0000                   APPROX POSITION XYZ </a:t>
            </a:r>
          </a:p>
          <a:p>
            <a:r>
              <a:rPr lang="en-US" sz="1050" dirty="0" smtClean="0">
                <a:latin typeface="Courier New" panose="02070309020205020404" pitchFamily="49" charset="0"/>
                <a:cs typeface="Courier New" panose="02070309020205020404" pitchFamily="49" charset="0"/>
              </a:rPr>
              <a:t>        </a:t>
            </a:r>
            <a:r>
              <a:rPr lang="en-US" sz="1050" b="1" dirty="0">
                <a:solidFill>
                  <a:srgbClr val="00B050"/>
                </a:solidFill>
                <a:latin typeface="Courier New" panose="02070309020205020404" pitchFamily="49" charset="0"/>
                <a:cs typeface="Courier New" panose="02070309020205020404" pitchFamily="49" charset="0"/>
              </a:rPr>
              <a:t>0.1262        0.0000        0.0000                   ANTENNA: DELTA H/E/N </a:t>
            </a:r>
          </a:p>
          <a:p>
            <a:r>
              <a:rPr lang="en-US" sz="1050" dirty="0" smtClean="0">
                <a:latin typeface="Courier New" panose="02070309020205020404" pitchFamily="49" charset="0"/>
                <a:cs typeface="Courier New" panose="02070309020205020404" pitchFamily="49" charset="0"/>
              </a:rPr>
              <a:t>       30.000                                                INTERVAL </a:t>
            </a:r>
          </a:p>
          <a:p>
            <a:r>
              <a:rPr lang="en-US" sz="1050" dirty="0" smtClean="0">
                <a:latin typeface="Courier New" panose="02070309020205020404" pitchFamily="49" charset="0"/>
                <a:cs typeface="Courier New" panose="02070309020205020404" pitchFamily="49" charset="0"/>
              </a:rPr>
              <a:t>  2014     5     10     0     0     0.0000000     GPS        TIME OF FIRST OBS </a:t>
            </a:r>
          </a:p>
          <a:p>
            <a:r>
              <a:rPr lang="en-US" sz="1050" dirty="0" smtClean="0">
                <a:latin typeface="Courier New" panose="02070309020205020404" pitchFamily="49" charset="0"/>
                <a:cs typeface="Courier New" panose="02070309020205020404" pitchFamily="49" charset="0"/>
              </a:rPr>
              <a:t>  2014     5     10    23    59    30.0000000     GPS        TIME OF LAST OBS </a:t>
            </a:r>
          </a:p>
          <a:p>
            <a:r>
              <a:rPr lang="en-US" sz="1050" dirty="0" smtClean="0">
                <a:latin typeface="Courier New" panose="02070309020205020404" pitchFamily="49" charset="0"/>
                <a:cs typeface="Courier New" panose="02070309020205020404" pitchFamily="49" charset="0"/>
              </a:rPr>
              <a:t>    72                                                       # OF SATELLITES </a:t>
            </a:r>
          </a:p>
          <a:p>
            <a:r>
              <a:rPr lang="en-US" sz="1050" dirty="0" smtClean="0">
                <a:latin typeface="Courier New" panose="02070309020205020404" pitchFamily="49" charset="0"/>
                <a:cs typeface="Courier New" panose="02070309020205020404" pitchFamily="49" charset="0"/>
              </a:rPr>
              <a:t>                                                             END OF HEADER </a:t>
            </a:r>
            <a:endParaRPr lang="en-US" sz="1050" dirty="0">
              <a:latin typeface="Courier New" panose="02070309020205020404" pitchFamily="49" charset="0"/>
              <a:cs typeface="Courier New" panose="02070309020205020404" pitchFamily="49" charset="0"/>
            </a:endParaRPr>
          </a:p>
        </p:txBody>
      </p:sp>
      <p:sp>
        <p:nvSpPr>
          <p:cNvPr id="9" name="TextBox 8"/>
          <p:cNvSpPr txBox="1"/>
          <p:nvPr/>
        </p:nvSpPr>
        <p:spPr>
          <a:xfrm>
            <a:off x="254725" y="3357154"/>
            <a:ext cx="660980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Comprehensive update to 30-year old PAGES software</a:t>
            </a:r>
          </a:p>
          <a:p>
            <a:pPr marL="285750" indent="-285750">
              <a:buFont typeface="Arial" panose="020B0604020202020204" pitchFamily="34" charset="0"/>
              <a:buChar char="•"/>
            </a:pPr>
            <a:r>
              <a:rPr lang="en-US" dirty="0" smtClean="0"/>
              <a:t>An OPUS-RS killer? Testing will tell</a:t>
            </a:r>
          </a:p>
          <a:p>
            <a:pPr marL="285750" indent="-285750">
              <a:buFont typeface="Arial" panose="020B0604020202020204" pitchFamily="34" charset="0"/>
              <a:buChar char="•"/>
            </a:pPr>
            <a:r>
              <a:rPr lang="en-US" dirty="0" smtClean="0"/>
              <a:t>smarter base station selection using improved CORS metrics</a:t>
            </a:r>
          </a:p>
          <a:p>
            <a:pPr marL="285750" indent="-285750">
              <a:buFont typeface="Arial" panose="020B0604020202020204" pitchFamily="34" charset="0"/>
              <a:buChar char="•"/>
            </a:pPr>
            <a:endParaRPr lang="en-US" dirty="0" smtClean="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7180">
            <a:off x="3308725" y="2795210"/>
            <a:ext cx="8248648" cy="2619375"/>
          </a:xfrm>
          <a:prstGeom prst="rect">
            <a:avLst/>
          </a:prstGeom>
        </p:spPr>
      </p:pic>
    </p:spTree>
    <p:extLst>
      <p:ext uri="{BB962C8B-B14F-4D97-AF65-F5344CB8AC3E}">
        <p14:creationId xmlns:p14="http://schemas.microsoft.com/office/powerpoint/2010/main" val="357947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rollouts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19289181"/>
              </p:ext>
            </p:extLst>
          </p:nvPr>
        </p:nvGraphicFramePr>
        <p:xfrm>
          <a:off x="444137" y="1202092"/>
          <a:ext cx="11325498" cy="2684520"/>
        </p:xfrm>
        <a:graphic>
          <a:graphicData uri="http://schemas.openxmlformats.org/drawingml/2006/table">
            <a:tbl>
              <a:tblPr/>
              <a:tblGrid>
                <a:gridCol w="973183">
                  <a:extLst>
                    <a:ext uri="{9D8B030D-6E8A-4147-A177-3AD203B41FA5}">
                      <a16:colId xmlns:a16="http://schemas.microsoft.com/office/drawing/2014/main" val="136776851"/>
                    </a:ext>
                  </a:extLst>
                </a:gridCol>
                <a:gridCol w="1675015">
                  <a:extLst>
                    <a:ext uri="{9D8B030D-6E8A-4147-A177-3AD203B41FA5}">
                      <a16:colId xmlns:a16="http://schemas.microsoft.com/office/drawing/2014/main" val="487907581"/>
                    </a:ext>
                  </a:extLst>
                </a:gridCol>
                <a:gridCol w="4605250">
                  <a:extLst>
                    <a:ext uri="{9D8B030D-6E8A-4147-A177-3AD203B41FA5}">
                      <a16:colId xmlns:a16="http://schemas.microsoft.com/office/drawing/2014/main" val="1530064228"/>
                    </a:ext>
                  </a:extLst>
                </a:gridCol>
                <a:gridCol w="2111433">
                  <a:extLst>
                    <a:ext uri="{9D8B030D-6E8A-4147-A177-3AD203B41FA5}">
                      <a16:colId xmlns:a16="http://schemas.microsoft.com/office/drawing/2014/main" val="84213713"/>
                    </a:ext>
                  </a:extLst>
                </a:gridCol>
                <a:gridCol w="1014153">
                  <a:extLst>
                    <a:ext uri="{9D8B030D-6E8A-4147-A177-3AD203B41FA5}">
                      <a16:colId xmlns:a16="http://schemas.microsoft.com/office/drawing/2014/main" val="3528328367"/>
                    </a:ext>
                  </a:extLst>
                </a:gridCol>
                <a:gridCol w="946464">
                  <a:extLst>
                    <a:ext uri="{9D8B030D-6E8A-4147-A177-3AD203B41FA5}">
                      <a16:colId xmlns:a16="http://schemas.microsoft.com/office/drawing/2014/main" val="1121385206"/>
                    </a:ext>
                  </a:extLst>
                </a:gridCol>
              </a:tblGrid>
              <a:tr h="537374">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version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Working title</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Adds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38761D"/>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Removes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CC0000"/>
                    </a:solidFill>
                  </a:tcPr>
                </a:tc>
                <a:tc>
                  <a:txBody>
                    <a:bodyPr/>
                    <a:lstStyle/>
                    <a:p>
                      <a:pPr rtl="0" fontAlgn="t">
                        <a:spcBef>
                          <a:spcPts val="0"/>
                        </a:spcBef>
                        <a:spcAft>
                          <a:spcPts val="0"/>
                        </a:spcAft>
                      </a:pPr>
                      <a:r>
                        <a:rPr lang="en-US" sz="1600" b="0" i="0" u="none" strike="noStrike" dirty="0" smtClean="0">
                          <a:solidFill>
                            <a:srgbClr val="FFFFFF"/>
                          </a:solidFill>
                          <a:effectLst/>
                          <a:latin typeface="Arial" panose="020B0604020202020204" pitchFamily="34" charset="0"/>
                        </a:rPr>
                        <a:t>Forum in 2021</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when?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extLst>
                  <a:ext uri="{0D108BD9-81ED-4DB2-BD59-A6C34878D82A}">
                    <a16:rowId xmlns:a16="http://schemas.microsoft.com/office/drawing/2014/main" val="164815029"/>
                  </a:ext>
                </a:extLst>
              </a:tr>
              <a:tr h="257831">
                <a:tc>
                  <a:txBody>
                    <a:bodyPr/>
                    <a:lstStyle/>
                    <a:p>
                      <a:pPr rtl="0" fontAlgn="t">
                        <a:spcBef>
                          <a:spcPts val="0"/>
                        </a:spcBef>
                        <a:spcAft>
                          <a:spcPts val="0"/>
                        </a:spcAft>
                      </a:pPr>
                      <a:r>
                        <a:rPr lang="en-US" sz="900" b="0" i="0" u="none" strike="noStrike" kern="1200" dirty="0">
                          <a:solidFill>
                            <a:schemeClr val="bg1">
                              <a:lumMod val="65000"/>
                            </a:schemeClr>
                          </a:solidFill>
                          <a:effectLst/>
                          <a:latin typeface="Arial" panose="020B0604020202020204" pitchFamily="34" charset="0"/>
                          <a:ea typeface="+mn-ea"/>
                          <a:cs typeface="+mn-cs"/>
                        </a:rPr>
                        <a:t>in </a:t>
                      </a:r>
                      <a:r>
                        <a:rPr lang="en-US" sz="900" b="0" i="0" u="none" strike="noStrike" kern="1200" dirty="0" smtClean="0">
                          <a:solidFill>
                            <a:schemeClr val="bg1">
                              <a:lumMod val="65000"/>
                            </a:schemeClr>
                          </a:solidFill>
                          <a:effectLst/>
                          <a:latin typeface="Arial" panose="020B0604020202020204" pitchFamily="34" charset="0"/>
                          <a:ea typeface="+mn-ea"/>
                          <a:cs typeface="+mn-cs"/>
                        </a:rPr>
                        <a:t>production www.ngs/OPUS</a:t>
                      </a:r>
                      <a:endParaRPr lang="en-US" sz="90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OPUS</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a:t>
                      </a:r>
                      <a:endParaRPr lang="en-US" sz="2000" u="none"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1" i="0" u="none" strike="noStrike" dirty="0">
                          <a:solidFill>
                            <a:schemeClr val="bg1">
                              <a:lumMod val="65000"/>
                            </a:schemeClr>
                          </a:solidFill>
                          <a:effectLst/>
                          <a:latin typeface="Arial" panose="020B0604020202020204" pitchFamily="34" charset="0"/>
                        </a:rPr>
                        <a:t>--</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today!</a:t>
                      </a:r>
                      <a:endParaRPr lang="en-US" sz="105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now</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06236195"/>
                  </a:ext>
                </a:extLst>
              </a:tr>
              <a:tr h="253626">
                <a:tc>
                  <a:txBody>
                    <a:bodyPr/>
                    <a:lstStyle/>
                    <a:p>
                      <a:pPr marL="0" algn="l" defTabSz="457200" rtl="0" eaLnBrk="1" fontAlgn="t" latinLnBrk="0" hangingPunct="1">
                        <a:spcBef>
                          <a:spcPts val="0"/>
                        </a:spcBef>
                        <a:spcAft>
                          <a:spcPts val="0"/>
                        </a:spcAft>
                      </a:pPr>
                      <a:r>
                        <a:rPr lang="en-US" sz="900" b="0" i="0" u="none" strike="noStrike" kern="1200" dirty="0">
                          <a:solidFill>
                            <a:schemeClr val="bg1">
                              <a:lumMod val="65000"/>
                            </a:schemeClr>
                          </a:solidFill>
                          <a:effectLst/>
                          <a:latin typeface="Arial" panose="020B0604020202020204" pitchFamily="34" charset="0"/>
                          <a:ea typeface="+mn-ea"/>
                          <a:cs typeface="+mn-cs"/>
                        </a:rPr>
                        <a:t>in BETA </a:t>
                      </a:r>
                      <a:r>
                        <a:rPr lang="en-US" sz="900" b="0" i="0" u="none" strike="noStrike" kern="1200" dirty="0" smtClean="0">
                          <a:solidFill>
                            <a:schemeClr val="bg1">
                              <a:lumMod val="65000"/>
                            </a:schemeClr>
                          </a:solidFill>
                          <a:effectLst/>
                          <a:latin typeface="Arial" panose="020B0604020202020204" pitchFamily="34" charset="0"/>
                          <a:ea typeface="+mn-ea"/>
                          <a:cs typeface="+mn-cs"/>
                        </a:rPr>
                        <a:t>now beta.ngs/OPUS</a:t>
                      </a:r>
                      <a:endParaRPr lang="en-US" sz="90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50" b="0" i="1" u="sng" strike="noStrike" dirty="0" smtClean="0">
                          <a:solidFill>
                            <a:schemeClr val="bg1">
                              <a:lumMod val="65000"/>
                            </a:schemeClr>
                          </a:solidFill>
                          <a:effectLst/>
                          <a:latin typeface="Arial" panose="020B0604020202020204" pitchFamily="34" charset="0"/>
                        </a:rPr>
                        <a:t>OPUS adds publishing</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Upgrade -projects to facilitate IDB publishing</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1" i="0" u="none" strike="noStrike" dirty="0">
                          <a:solidFill>
                            <a:schemeClr val="bg1">
                              <a:lumMod val="65000"/>
                            </a:schemeClr>
                          </a:solidFill>
                          <a:effectLst/>
                          <a:latin typeface="Arial" panose="020B0604020202020204" pitchFamily="34" charset="0"/>
                        </a:rPr>
                        <a:t>--</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dirty="0" smtClean="0">
                          <a:solidFill>
                            <a:schemeClr val="bg1">
                              <a:lumMod val="65000"/>
                            </a:schemeClr>
                          </a:solidFill>
                          <a:effectLst/>
                        </a:rPr>
                        <a:t>June?</a:t>
                      </a:r>
                      <a:endParaRPr lang="en-US" sz="105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spring 2021</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45288339"/>
                  </a:ext>
                </a:extLst>
              </a:tr>
              <a:tr h="543335">
                <a:tc>
                  <a:txBody>
                    <a:bodyPr/>
                    <a:lstStyle/>
                    <a:p>
                      <a:pPr rtl="0" fontAlgn="t">
                        <a:spcBef>
                          <a:spcPts val="0"/>
                        </a:spcBef>
                        <a:spcAft>
                          <a:spcPts val="0"/>
                        </a:spcAft>
                      </a:pPr>
                      <a:r>
                        <a:rPr lang="en-US" sz="900" dirty="0" smtClean="0">
                          <a:solidFill>
                            <a:schemeClr val="bg1">
                              <a:lumMod val="50000"/>
                            </a:schemeClr>
                          </a:solidFill>
                          <a:effectLst/>
                          <a:latin typeface="Arial" panose="020B0604020202020204" pitchFamily="34" charset="0"/>
                          <a:cs typeface="Arial" panose="020B0604020202020204" pitchFamily="34" charset="0"/>
                        </a:rPr>
                        <a:t>DEV</a:t>
                      </a:r>
                      <a:endParaRPr lang="en-US" sz="900" dirty="0">
                        <a:solidFill>
                          <a:schemeClr val="bg1">
                            <a:lumMod val="50000"/>
                          </a:schemeClr>
                        </a:solidFill>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OPUS </a:t>
                      </a:r>
                      <a:r>
                        <a:rPr lang="en-US" sz="1050" b="0" i="0" u="none" strike="noStrike" kern="1200" dirty="0" smtClean="0">
                          <a:solidFill>
                            <a:schemeClr val="bg1">
                              <a:lumMod val="65000"/>
                            </a:schemeClr>
                          </a:solidFill>
                          <a:effectLst/>
                          <a:latin typeface="Arial" panose="020B0604020202020204" pitchFamily="34" charset="0"/>
                          <a:ea typeface="+mn-ea"/>
                          <a:cs typeface="+mn-cs"/>
                        </a:rPr>
                        <a:t>adds GNSS </a:t>
                      </a:r>
                      <a:br>
                        <a:rPr lang="en-US" sz="1050" b="0" i="0" u="none" strike="noStrike" kern="1200" dirty="0" smtClean="0">
                          <a:solidFill>
                            <a:schemeClr val="bg1">
                              <a:lumMod val="65000"/>
                            </a:schemeClr>
                          </a:solidFill>
                          <a:effectLst/>
                          <a:latin typeface="Arial" panose="020B0604020202020204" pitchFamily="34" charset="0"/>
                          <a:ea typeface="+mn-ea"/>
                          <a:cs typeface="+mn-cs"/>
                        </a:rPr>
                      </a:br>
                      <a:r>
                        <a:rPr lang="en-US" sz="1050" b="0" i="0" u="none" strike="noStrike" kern="1200" dirty="0" smtClean="0">
                          <a:solidFill>
                            <a:schemeClr val="bg1">
                              <a:lumMod val="65000"/>
                            </a:schemeClr>
                          </a:solidFill>
                          <a:effectLst/>
                          <a:latin typeface="Arial" panose="020B0604020202020204" pitchFamily="34" charset="0"/>
                          <a:ea typeface="+mn-ea"/>
                          <a:cs typeface="+mn-cs"/>
                        </a:rPr>
                        <a:t>(M-PAGES)</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Upgrade CORS data &amp; </a:t>
                      </a:r>
                      <a:r>
                        <a:rPr lang="en-US" sz="1050" b="0" i="0" u="none" strike="noStrike" kern="1200" dirty="0" smtClean="0">
                          <a:solidFill>
                            <a:schemeClr val="bg1">
                              <a:lumMod val="65000"/>
                            </a:schemeClr>
                          </a:solidFill>
                          <a:effectLst/>
                          <a:latin typeface="Arial" panose="020B0604020202020204" pitchFamily="34" charset="0"/>
                          <a:ea typeface="+mn-ea"/>
                          <a:cs typeface="+mn-cs"/>
                        </a:rPr>
                        <a:t>OPUS-static </a:t>
                      </a:r>
                      <a:r>
                        <a:rPr lang="en-US" sz="1050" b="0" i="0" u="none" strike="noStrike" kern="1200" dirty="0">
                          <a:solidFill>
                            <a:schemeClr val="bg1">
                              <a:lumMod val="65000"/>
                            </a:schemeClr>
                          </a:solidFill>
                          <a:effectLst/>
                          <a:latin typeface="Arial" panose="020B0604020202020204" pitchFamily="34" charset="0"/>
                          <a:ea typeface="+mn-ea"/>
                          <a:cs typeface="+mn-cs"/>
                        </a:rPr>
                        <a:t>processing to add GNSS constellations beyond GPS</a:t>
                      </a:r>
                      <a:r>
                        <a:rPr lang="en-US" sz="1050" b="0" i="0" u="none" strike="noStrike" kern="1200" dirty="0" smtClean="0">
                          <a:solidFill>
                            <a:schemeClr val="bg1">
                              <a:lumMod val="65000"/>
                            </a:schemeClr>
                          </a:solidFill>
                          <a:effectLst/>
                          <a:latin typeface="Arial" panose="020B0604020202020204" pitchFamily="34" charset="0"/>
                          <a:ea typeface="+mn-ea"/>
                          <a:cs typeface="+mn-cs"/>
                        </a:rPr>
                        <a:t>. Use RINEX3 header metadata to make upload form more optional?</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vendor data format support is eroding</a:t>
                      </a:r>
                      <a:r>
                        <a:rPr lang="en-US" sz="1050" b="0" i="0" u="none" strike="noStrike" kern="1200" dirty="0" smtClean="0">
                          <a:solidFill>
                            <a:schemeClr val="bg1">
                              <a:lumMod val="65000"/>
                            </a:schemeClr>
                          </a:solidFill>
                          <a:effectLst/>
                          <a:latin typeface="Arial" panose="020B0604020202020204" pitchFamily="34" charset="0"/>
                          <a:ea typeface="+mn-ea"/>
                          <a:cs typeface="+mn-cs"/>
                        </a:rPr>
                        <a:t>! OPUS-RS killer?</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March?</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fall </a:t>
                      </a:r>
                      <a:r>
                        <a:rPr lang="en-US" sz="1050" b="0" i="0" u="none" strike="noStrike" kern="1200" dirty="0">
                          <a:solidFill>
                            <a:schemeClr val="bg1">
                              <a:lumMod val="65000"/>
                            </a:schemeClr>
                          </a:solidFill>
                          <a:effectLst/>
                          <a:latin typeface="Arial" panose="020B0604020202020204" pitchFamily="34" charset="0"/>
                          <a:ea typeface="+mn-ea"/>
                          <a:cs typeface="+mn-cs"/>
                        </a:rPr>
                        <a:t>2021??</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8223143"/>
                  </a:ext>
                </a:extLst>
              </a:tr>
              <a:tr h="641868">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DEV</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sng" strike="noStrike" dirty="0" smtClean="0">
                          <a:solidFill>
                            <a:srgbClr val="0097A7"/>
                          </a:solidFill>
                          <a:effectLst/>
                          <a:latin typeface="Arial" panose="020B0604020202020204" pitchFamily="34" charset="0"/>
                          <a:hlinkClick r:id="rId3"/>
                        </a:rPr>
                        <a:t>OPUS adds </a:t>
                      </a:r>
                      <a:r>
                        <a:rPr lang="en-US" sz="1400" b="0" i="1" u="sng" strike="noStrike" dirty="0">
                          <a:solidFill>
                            <a:srgbClr val="0097A7"/>
                          </a:solidFill>
                          <a:effectLst/>
                          <a:latin typeface="Arial" panose="020B0604020202020204" pitchFamily="34" charset="0"/>
                          <a:hlinkClick r:id="rId3"/>
                        </a:rPr>
                        <a:t>RTK</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274E13"/>
                          </a:solidFill>
                          <a:effectLst/>
                          <a:latin typeface="Arial" panose="020B0604020202020204" pitchFamily="34" charset="0"/>
                        </a:rPr>
                        <a:t>Upgrade -projects to ingest GVX vectors</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dirty="0" smtClean="0">
                          <a:effectLst/>
                        </a:rPr>
                        <a:t>September?</a:t>
                      </a:r>
                      <a:endParaRPr lang="en-US" sz="1400" b="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000000"/>
                          </a:solidFill>
                          <a:effectLst/>
                          <a:latin typeface="Arial" panose="020B0604020202020204" pitchFamily="34" charset="0"/>
                        </a:rPr>
                        <a:t>winter</a:t>
                      </a:r>
                      <a:r>
                        <a:rPr lang="en-US" sz="1400" b="0" i="0" u="none" strike="noStrike" dirty="0">
                          <a:solidFill>
                            <a:srgbClr val="00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15642533"/>
                  </a:ext>
                </a:extLst>
              </a:tr>
            </a:tbl>
          </a:graphicData>
        </a:graphic>
      </p:graphicFrame>
      <p:sp>
        <p:nvSpPr>
          <p:cNvPr id="6" name="TextBox 5"/>
          <p:cNvSpPr txBox="1"/>
          <p:nvPr/>
        </p:nvSpPr>
        <p:spPr>
          <a:xfrm>
            <a:off x="254725" y="4023358"/>
            <a:ext cx="4669971" cy="2616101"/>
          </a:xfrm>
          <a:prstGeom prst="rect">
            <a:avLst/>
          </a:prstGeom>
          <a:noFill/>
        </p:spPr>
        <p:txBody>
          <a:bodyPr wrap="square" rtlCol="0">
            <a:spAutoFit/>
          </a:bodyPr>
          <a:lstStyle/>
          <a:p>
            <a:r>
              <a:rPr lang="en-US" sz="2000" dirty="0" smtClean="0"/>
              <a:t>MORE POINTS, FASTER AND CHEAPER!</a:t>
            </a:r>
          </a:p>
          <a:p>
            <a:pPr marL="285750" indent="-285750">
              <a:buFont typeface="Arial" panose="020B0604020202020204" pitchFamily="34" charset="0"/>
              <a:buChar char="•"/>
            </a:pPr>
            <a:r>
              <a:rPr lang="en-US" dirty="0" smtClean="0"/>
              <a:t>Single-base RTK vectors</a:t>
            </a:r>
          </a:p>
          <a:p>
            <a:pPr marL="285750" indent="-285750">
              <a:buFont typeface="Arial" panose="020B0604020202020204" pitchFamily="34" charset="0"/>
              <a:buChar char="•"/>
            </a:pPr>
            <a:r>
              <a:rPr lang="en-US" dirty="0" smtClean="0"/>
              <a:t>Network RTK vectors</a:t>
            </a:r>
          </a:p>
          <a:p>
            <a:pPr marL="285750" indent="-285750">
              <a:buFont typeface="Arial" panose="020B0604020202020204" pitchFamily="34" charset="0"/>
              <a:buChar char="•"/>
            </a:pPr>
            <a:r>
              <a:rPr lang="en-US" dirty="0" smtClean="0"/>
              <a:t>Vectors processed in other software</a:t>
            </a:r>
          </a:p>
          <a:p>
            <a:pPr marL="285750" indent="-285750">
              <a:buFont typeface="Arial" panose="020B0604020202020204" pitchFamily="34" charset="0"/>
              <a:buChar char="•"/>
            </a:pPr>
            <a:r>
              <a:rPr lang="en-US" dirty="0" smtClean="0"/>
              <a:t>Contribute to Transformation Tool project</a:t>
            </a:r>
            <a:br>
              <a:rPr lang="en-US" dirty="0" smtClean="0"/>
            </a:br>
            <a:endParaRPr lang="en-US" dirty="0" smtClean="0"/>
          </a:p>
          <a:p>
            <a:pPr marL="285750" indent="-285750">
              <a:buFont typeface="Arial" panose="020B0604020202020204" pitchFamily="34" charset="0"/>
              <a:buChar char="•"/>
            </a:pPr>
            <a:r>
              <a:rPr lang="en-US" dirty="0" smtClean="0"/>
              <a:t>Uses NEW GNSS Vector </a:t>
            </a:r>
            <a:r>
              <a:rPr lang="en-US" dirty="0" err="1" smtClean="0"/>
              <a:t>EXchange</a:t>
            </a:r>
            <a:r>
              <a:rPr lang="en-US" dirty="0" smtClean="0"/>
              <a:t> Format: </a:t>
            </a:r>
            <a:r>
              <a:rPr lang="en-US" dirty="0" smtClean="0">
                <a:hlinkClick r:id="rId4"/>
              </a:rPr>
              <a:t>geodesy.noaa.gov/data/formats/GVX/</a:t>
            </a:r>
            <a:endParaRPr lang="en-US" dirty="0" smtClean="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5"/>
          <a:stretch>
            <a:fillRect/>
          </a:stretch>
        </p:blipFill>
        <p:spPr>
          <a:xfrm>
            <a:off x="4932416" y="3526971"/>
            <a:ext cx="6837219" cy="3397840"/>
          </a:xfrm>
          <a:prstGeom prst="rect">
            <a:avLst/>
          </a:prstGeom>
        </p:spPr>
      </p:pic>
      <p:sp>
        <p:nvSpPr>
          <p:cNvPr id="7" name="Oval 6"/>
          <p:cNvSpPr/>
          <p:nvPr/>
        </p:nvSpPr>
        <p:spPr>
          <a:xfrm>
            <a:off x="4834444" y="5558245"/>
            <a:ext cx="952401" cy="455125"/>
          </a:xfrm>
          <a:prstGeom prst="ellipse">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824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24000" y="1042818"/>
            <a:ext cx="9144000" cy="685800"/>
          </a:xfrm>
        </p:spPr>
        <p:txBody>
          <a:bodyPr>
            <a:normAutofit/>
          </a:bodyPr>
          <a:lstStyle/>
          <a:p>
            <a:pPr eaLnBrk="1" hangingPunct="1">
              <a:defRPr/>
            </a:pPr>
            <a:r>
              <a:rPr lang="en-US" altLang="en-US" sz="3200" dirty="0"/>
              <a:t>Hybrid Control Networks = Static + RTK/RTN </a:t>
            </a:r>
          </a:p>
        </p:txBody>
      </p:sp>
      <p:sp>
        <p:nvSpPr>
          <p:cNvPr id="7" name="Title 1"/>
          <p:cNvSpPr txBox="1">
            <a:spLocks/>
          </p:cNvSpPr>
          <p:nvPr/>
        </p:nvSpPr>
        <p:spPr bwMode="auto">
          <a:xfrm>
            <a:off x="1524000" y="342857"/>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altLang="en-US" sz="4800" dirty="0">
                <a:solidFill>
                  <a:prstClr val="black"/>
                </a:solidFill>
                <a:latin typeface="Cambria" panose="02040503050406030204" pitchFamily="18" charset="0"/>
                <a:ea typeface="Cambria" panose="02040503050406030204" pitchFamily="18" charset="0"/>
              </a:rPr>
              <a:t>OPUS for RTK/RTN-GNSS</a:t>
            </a:r>
          </a:p>
        </p:txBody>
      </p:sp>
      <p:pic>
        <p:nvPicPr>
          <p:cNvPr id="25603"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1534417" y="1796527"/>
            <a:ext cx="9122827" cy="46167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52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20" name="Title 1"/>
          <p:cNvSpPr txBox="1">
            <a:spLocks/>
          </p:cNvSpPr>
          <p:nvPr/>
        </p:nvSpPr>
        <p:spPr>
          <a:xfrm>
            <a:off x="1524000" y="1042818"/>
            <a:ext cx="9144000" cy="685800"/>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altLang="en-US" sz="3200" smtClean="0">
                <a:solidFill>
                  <a:schemeClr val="bg1">
                    <a:lumMod val="65000"/>
                  </a:schemeClr>
                </a:solidFill>
              </a:rPr>
              <a:t>Hybrid Control Networks = Static + RTK/RTN </a:t>
            </a:r>
            <a:endParaRPr lang="en-US" altLang="en-US" sz="3200" dirty="0">
              <a:solidFill>
                <a:schemeClr val="bg1">
                  <a:lumMod val="65000"/>
                </a:schemeClr>
              </a:solidFill>
            </a:endParaRPr>
          </a:p>
        </p:txBody>
      </p:sp>
      <p:sp>
        <p:nvSpPr>
          <p:cNvPr id="21" name="Title 1"/>
          <p:cNvSpPr txBox="1">
            <a:spLocks/>
          </p:cNvSpPr>
          <p:nvPr/>
        </p:nvSpPr>
        <p:spPr bwMode="auto">
          <a:xfrm>
            <a:off x="1524000" y="342857"/>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defRPr/>
            </a:pPr>
            <a:r>
              <a:rPr lang="en-US" altLang="en-US" sz="4800" dirty="0">
                <a:solidFill>
                  <a:schemeClr val="bg1">
                    <a:lumMod val="65000"/>
                  </a:schemeClr>
                </a:solidFill>
                <a:latin typeface="Cambria" panose="02040503050406030204" pitchFamily="18" charset="0"/>
                <a:ea typeface="Cambria" panose="02040503050406030204" pitchFamily="18" charset="0"/>
              </a:rPr>
              <a:t>OPUS for RTK/RTN-GNSS</a:t>
            </a:r>
          </a:p>
        </p:txBody>
      </p:sp>
      <p:pic>
        <p:nvPicPr>
          <p:cNvPr id="22" name="Picture 3"/>
          <p:cNvPicPr>
            <a:picLocks noChangeAspect="1"/>
          </p:cNvPicPr>
          <p:nvPr/>
        </p:nvPicPr>
        <p:blipFill>
          <a:blip r:embed="rId3">
            <a:extLst>
              <a:ext uri="{BEBA8EAE-BF5A-486C-A8C5-ECC9F3942E4B}">
                <a14:imgProps xmlns:a14="http://schemas.microsoft.com/office/drawing/2010/main">
                  <a14:imgLayer r:embed="rId4">
                    <a14:imgEffect>
                      <a14:artisticCrisscrossEtching trans="20000"/>
                    </a14:imgEffect>
                  </a14:imgLayer>
                </a14:imgProps>
              </a:ext>
              <a:ext uri="{28A0092B-C50C-407E-A947-70E740481C1C}">
                <a14:useLocalDpi xmlns:a14="http://schemas.microsoft.com/office/drawing/2010/main"/>
              </a:ext>
            </a:extLst>
          </a:blip>
          <a:stretch>
            <a:fillRect/>
          </a:stretch>
        </p:blipFill>
        <p:spPr bwMode="auto">
          <a:xfrm>
            <a:off x="1534417" y="1796527"/>
            <a:ext cx="9122827" cy="46167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rot="20727180">
            <a:off x="3308724" y="1423962"/>
            <a:ext cx="8248650" cy="261937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27180">
            <a:off x="3308725" y="2795210"/>
            <a:ext cx="8248648" cy="2619375"/>
          </a:xfrm>
          <a:prstGeom prst="rect">
            <a:avLst/>
          </a:prstGeom>
        </p:spPr>
      </p:pic>
    </p:spTree>
    <p:extLst>
      <p:ext uri="{BB962C8B-B14F-4D97-AF65-F5344CB8AC3E}">
        <p14:creationId xmlns:p14="http://schemas.microsoft.com/office/powerpoint/2010/main" val="251601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rollouts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95897139"/>
              </p:ext>
            </p:extLst>
          </p:nvPr>
        </p:nvGraphicFramePr>
        <p:xfrm>
          <a:off x="444137" y="1202092"/>
          <a:ext cx="11325498" cy="3105888"/>
        </p:xfrm>
        <a:graphic>
          <a:graphicData uri="http://schemas.openxmlformats.org/drawingml/2006/table">
            <a:tbl>
              <a:tblPr/>
              <a:tblGrid>
                <a:gridCol w="973183">
                  <a:extLst>
                    <a:ext uri="{9D8B030D-6E8A-4147-A177-3AD203B41FA5}">
                      <a16:colId xmlns:a16="http://schemas.microsoft.com/office/drawing/2014/main" val="136776851"/>
                    </a:ext>
                  </a:extLst>
                </a:gridCol>
                <a:gridCol w="1675015">
                  <a:extLst>
                    <a:ext uri="{9D8B030D-6E8A-4147-A177-3AD203B41FA5}">
                      <a16:colId xmlns:a16="http://schemas.microsoft.com/office/drawing/2014/main" val="487907581"/>
                    </a:ext>
                  </a:extLst>
                </a:gridCol>
                <a:gridCol w="4605250">
                  <a:extLst>
                    <a:ext uri="{9D8B030D-6E8A-4147-A177-3AD203B41FA5}">
                      <a16:colId xmlns:a16="http://schemas.microsoft.com/office/drawing/2014/main" val="1530064228"/>
                    </a:ext>
                  </a:extLst>
                </a:gridCol>
                <a:gridCol w="2111433">
                  <a:extLst>
                    <a:ext uri="{9D8B030D-6E8A-4147-A177-3AD203B41FA5}">
                      <a16:colId xmlns:a16="http://schemas.microsoft.com/office/drawing/2014/main" val="84213713"/>
                    </a:ext>
                  </a:extLst>
                </a:gridCol>
                <a:gridCol w="1014153">
                  <a:extLst>
                    <a:ext uri="{9D8B030D-6E8A-4147-A177-3AD203B41FA5}">
                      <a16:colId xmlns:a16="http://schemas.microsoft.com/office/drawing/2014/main" val="3528328367"/>
                    </a:ext>
                  </a:extLst>
                </a:gridCol>
                <a:gridCol w="946464">
                  <a:extLst>
                    <a:ext uri="{9D8B030D-6E8A-4147-A177-3AD203B41FA5}">
                      <a16:colId xmlns:a16="http://schemas.microsoft.com/office/drawing/2014/main" val="1121385206"/>
                    </a:ext>
                  </a:extLst>
                </a:gridCol>
              </a:tblGrid>
              <a:tr h="537374">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version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Working title</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Adds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38761D"/>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Removes what?</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CC0000"/>
                    </a:solidFill>
                  </a:tcPr>
                </a:tc>
                <a:tc>
                  <a:txBody>
                    <a:bodyPr/>
                    <a:lstStyle/>
                    <a:p>
                      <a:pPr rtl="0" fontAlgn="t">
                        <a:spcBef>
                          <a:spcPts val="0"/>
                        </a:spcBef>
                        <a:spcAft>
                          <a:spcPts val="0"/>
                        </a:spcAft>
                      </a:pPr>
                      <a:r>
                        <a:rPr lang="en-US" sz="1600" b="0" i="0" u="none" strike="noStrike" dirty="0" smtClean="0">
                          <a:solidFill>
                            <a:srgbClr val="FFFFFF"/>
                          </a:solidFill>
                          <a:effectLst/>
                          <a:latin typeface="Arial" panose="020B0604020202020204" pitchFamily="34" charset="0"/>
                        </a:rPr>
                        <a:t>Forum in 2021</a:t>
                      </a:r>
                      <a:endParaRPr lang="en-US" sz="16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tc>
                  <a:txBody>
                    <a:bodyPr/>
                    <a:lstStyle/>
                    <a:p>
                      <a:pPr rtl="0" fontAlgn="t">
                        <a:spcBef>
                          <a:spcPts val="0"/>
                        </a:spcBef>
                        <a:spcAft>
                          <a:spcPts val="0"/>
                        </a:spcAft>
                      </a:pPr>
                      <a:r>
                        <a:rPr lang="en-US" sz="1600" b="0" i="0" u="none" strike="noStrike" dirty="0">
                          <a:solidFill>
                            <a:srgbClr val="FFFFFF"/>
                          </a:solidFill>
                          <a:effectLst/>
                          <a:latin typeface="Arial" panose="020B0604020202020204" pitchFamily="34" charset="0"/>
                        </a:rPr>
                        <a:t>when?</a:t>
                      </a:r>
                      <a:endParaRPr lang="en-US" sz="20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0B5394"/>
                    </a:solidFill>
                  </a:tcPr>
                </a:tc>
                <a:extLst>
                  <a:ext uri="{0D108BD9-81ED-4DB2-BD59-A6C34878D82A}">
                    <a16:rowId xmlns:a16="http://schemas.microsoft.com/office/drawing/2014/main" val="164815029"/>
                  </a:ext>
                </a:extLst>
              </a:tr>
              <a:tr h="238237">
                <a:tc>
                  <a:txBody>
                    <a:bodyPr/>
                    <a:lstStyle/>
                    <a:p>
                      <a:pPr rtl="0" fontAlgn="t">
                        <a:spcBef>
                          <a:spcPts val="0"/>
                        </a:spcBef>
                        <a:spcAft>
                          <a:spcPts val="0"/>
                        </a:spcAft>
                      </a:pPr>
                      <a:r>
                        <a:rPr lang="en-US" sz="900" b="0" i="0" u="none" strike="noStrike" kern="1200" dirty="0">
                          <a:solidFill>
                            <a:schemeClr val="bg1">
                              <a:lumMod val="65000"/>
                            </a:schemeClr>
                          </a:solidFill>
                          <a:effectLst/>
                          <a:latin typeface="Arial" panose="020B0604020202020204" pitchFamily="34" charset="0"/>
                          <a:ea typeface="+mn-ea"/>
                          <a:cs typeface="+mn-cs"/>
                        </a:rPr>
                        <a:t>in </a:t>
                      </a:r>
                      <a:r>
                        <a:rPr lang="en-US" sz="900" b="0" i="0" u="none" strike="noStrike" kern="1200" dirty="0" smtClean="0">
                          <a:solidFill>
                            <a:schemeClr val="bg1">
                              <a:lumMod val="65000"/>
                            </a:schemeClr>
                          </a:solidFill>
                          <a:effectLst/>
                          <a:latin typeface="Arial" panose="020B0604020202020204" pitchFamily="34" charset="0"/>
                          <a:ea typeface="+mn-ea"/>
                          <a:cs typeface="+mn-cs"/>
                        </a:rPr>
                        <a:t>production www.ngs/OPUS</a:t>
                      </a:r>
                      <a:endParaRPr lang="en-US" sz="90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OPUS</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a:t>
                      </a:r>
                      <a:endParaRPr lang="en-US" sz="2000" u="none"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1" i="0" u="none" strike="noStrike" dirty="0">
                          <a:solidFill>
                            <a:schemeClr val="bg1">
                              <a:lumMod val="65000"/>
                            </a:schemeClr>
                          </a:solidFill>
                          <a:effectLst/>
                          <a:latin typeface="Arial" panose="020B0604020202020204" pitchFamily="34" charset="0"/>
                        </a:rPr>
                        <a:t>--</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smtClean="0">
                          <a:solidFill>
                            <a:schemeClr val="bg1">
                              <a:lumMod val="65000"/>
                            </a:schemeClr>
                          </a:solidFill>
                          <a:effectLst/>
                          <a:latin typeface="Arial" panose="020B0604020202020204" pitchFamily="34" charset="0"/>
                        </a:rPr>
                        <a:t>today!</a:t>
                      </a:r>
                      <a:endParaRPr lang="en-US" sz="105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now</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706236195"/>
                  </a:ext>
                </a:extLst>
              </a:tr>
              <a:tr h="247095">
                <a:tc>
                  <a:txBody>
                    <a:bodyPr/>
                    <a:lstStyle/>
                    <a:p>
                      <a:pPr marL="0" algn="l" defTabSz="457200" rtl="0" eaLnBrk="1" fontAlgn="t" latinLnBrk="0" hangingPunct="1">
                        <a:spcBef>
                          <a:spcPts val="0"/>
                        </a:spcBef>
                        <a:spcAft>
                          <a:spcPts val="0"/>
                        </a:spcAft>
                      </a:pPr>
                      <a:r>
                        <a:rPr lang="en-US" sz="900" b="0" i="0" u="none" strike="noStrike" kern="1200" dirty="0">
                          <a:solidFill>
                            <a:schemeClr val="bg1">
                              <a:lumMod val="65000"/>
                            </a:schemeClr>
                          </a:solidFill>
                          <a:effectLst/>
                          <a:latin typeface="Arial" panose="020B0604020202020204" pitchFamily="34" charset="0"/>
                          <a:ea typeface="+mn-ea"/>
                          <a:cs typeface="+mn-cs"/>
                        </a:rPr>
                        <a:t>in BETA </a:t>
                      </a:r>
                      <a:r>
                        <a:rPr lang="en-US" sz="900" b="0" i="0" u="none" strike="noStrike" kern="1200" dirty="0" smtClean="0">
                          <a:solidFill>
                            <a:schemeClr val="bg1">
                              <a:lumMod val="65000"/>
                            </a:schemeClr>
                          </a:solidFill>
                          <a:effectLst/>
                          <a:latin typeface="Arial" panose="020B0604020202020204" pitchFamily="34" charset="0"/>
                          <a:ea typeface="+mn-ea"/>
                          <a:cs typeface="+mn-cs"/>
                        </a:rPr>
                        <a:t>now beta.ngs/OPUS</a:t>
                      </a:r>
                      <a:endParaRPr lang="en-US" sz="90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050" b="0" i="1" u="sng" strike="noStrike" dirty="0" smtClean="0">
                          <a:solidFill>
                            <a:schemeClr val="bg1">
                              <a:lumMod val="65000"/>
                            </a:schemeClr>
                          </a:solidFill>
                          <a:effectLst/>
                          <a:latin typeface="Arial" panose="020B0604020202020204" pitchFamily="34" charset="0"/>
                        </a:rPr>
                        <a:t>OPUS adds publishing</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Upgrade -projects to facilitate IDB publishing</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1" i="0" u="none" strike="noStrike" dirty="0">
                          <a:solidFill>
                            <a:schemeClr val="bg1">
                              <a:lumMod val="65000"/>
                            </a:schemeClr>
                          </a:solidFill>
                          <a:effectLst/>
                          <a:latin typeface="Arial" panose="020B0604020202020204" pitchFamily="34" charset="0"/>
                        </a:rPr>
                        <a:t>--</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dirty="0" smtClean="0">
                          <a:solidFill>
                            <a:schemeClr val="bg1">
                              <a:lumMod val="65000"/>
                            </a:schemeClr>
                          </a:solidFill>
                          <a:effectLst/>
                        </a:rPr>
                        <a:t>June?</a:t>
                      </a:r>
                      <a:endParaRPr lang="en-US" sz="105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50" b="0" i="0" u="none" strike="noStrike" dirty="0">
                          <a:solidFill>
                            <a:schemeClr val="bg1">
                              <a:lumMod val="65000"/>
                            </a:schemeClr>
                          </a:solidFill>
                          <a:effectLst/>
                          <a:latin typeface="Arial" panose="020B0604020202020204" pitchFamily="34" charset="0"/>
                        </a:rPr>
                        <a:t>spring 2021</a:t>
                      </a:r>
                      <a:endParaRPr lang="en-US" sz="2000" dirty="0">
                        <a:solidFill>
                          <a:schemeClr val="bg1">
                            <a:lumMod val="65000"/>
                          </a:schemeClr>
                        </a:solidFill>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45288339"/>
                  </a:ext>
                </a:extLst>
              </a:tr>
              <a:tr h="575993">
                <a:tc>
                  <a:txBody>
                    <a:bodyPr/>
                    <a:lstStyle/>
                    <a:p>
                      <a:pPr rtl="0" fontAlgn="t">
                        <a:spcBef>
                          <a:spcPts val="0"/>
                        </a:spcBef>
                        <a:spcAft>
                          <a:spcPts val="0"/>
                        </a:spcAft>
                      </a:pPr>
                      <a:r>
                        <a:rPr lang="en-US" sz="900" dirty="0" smtClean="0">
                          <a:solidFill>
                            <a:schemeClr val="bg1">
                              <a:lumMod val="50000"/>
                            </a:schemeClr>
                          </a:solidFill>
                          <a:effectLst/>
                          <a:latin typeface="Arial" panose="020B0604020202020204" pitchFamily="34" charset="0"/>
                          <a:cs typeface="Arial" panose="020B0604020202020204" pitchFamily="34" charset="0"/>
                        </a:rPr>
                        <a:t>DEV</a:t>
                      </a:r>
                      <a:endParaRPr lang="en-US" sz="900" dirty="0">
                        <a:solidFill>
                          <a:schemeClr val="bg1">
                            <a:lumMod val="50000"/>
                          </a:schemeClr>
                        </a:solidFill>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OPUS </a:t>
                      </a:r>
                      <a:r>
                        <a:rPr lang="en-US" sz="1050" b="0" i="0" u="none" strike="noStrike" kern="1200" dirty="0" smtClean="0">
                          <a:solidFill>
                            <a:schemeClr val="bg1">
                              <a:lumMod val="65000"/>
                            </a:schemeClr>
                          </a:solidFill>
                          <a:effectLst/>
                          <a:latin typeface="Arial" panose="020B0604020202020204" pitchFamily="34" charset="0"/>
                          <a:ea typeface="+mn-ea"/>
                          <a:cs typeface="+mn-cs"/>
                        </a:rPr>
                        <a:t>adds GNSS </a:t>
                      </a:r>
                      <a:br>
                        <a:rPr lang="en-US" sz="1050" b="0" i="0" u="none" strike="noStrike" kern="1200" dirty="0" smtClean="0">
                          <a:solidFill>
                            <a:schemeClr val="bg1">
                              <a:lumMod val="65000"/>
                            </a:schemeClr>
                          </a:solidFill>
                          <a:effectLst/>
                          <a:latin typeface="Arial" panose="020B0604020202020204" pitchFamily="34" charset="0"/>
                          <a:ea typeface="+mn-ea"/>
                          <a:cs typeface="+mn-cs"/>
                        </a:rPr>
                      </a:br>
                      <a:r>
                        <a:rPr lang="en-US" sz="1050" b="0" i="0" u="none" strike="noStrike" kern="1200" dirty="0" smtClean="0">
                          <a:solidFill>
                            <a:schemeClr val="bg1">
                              <a:lumMod val="65000"/>
                            </a:schemeClr>
                          </a:solidFill>
                          <a:effectLst/>
                          <a:latin typeface="Arial" panose="020B0604020202020204" pitchFamily="34" charset="0"/>
                          <a:ea typeface="+mn-ea"/>
                          <a:cs typeface="+mn-cs"/>
                        </a:rPr>
                        <a:t>(M-PAGES)</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Upgrade CORS data &amp; </a:t>
                      </a:r>
                      <a:r>
                        <a:rPr lang="en-US" sz="1050" b="0" i="0" u="none" strike="noStrike" kern="1200" dirty="0" smtClean="0">
                          <a:solidFill>
                            <a:schemeClr val="bg1">
                              <a:lumMod val="65000"/>
                            </a:schemeClr>
                          </a:solidFill>
                          <a:effectLst/>
                          <a:latin typeface="Arial" panose="020B0604020202020204" pitchFamily="34" charset="0"/>
                          <a:ea typeface="+mn-ea"/>
                          <a:cs typeface="+mn-cs"/>
                        </a:rPr>
                        <a:t>OPUS-static </a:t>
                      </a:r>
                      <a:r>
                        <a:rPr lang="en-US" sz="1050" b="0" i="0" u="none" strike="noStrike" kern="1200" dirty="0">
                          <a:solidFill>
                            <a:schemeClr val="bg1">
                              <a:lumMod val="65000"/>
                            </a:schemeClr>
                          </a:solidFill>
                          <a:effectLst/>
                          <a:latin typeface="Arial" panose="020B0604020202020204" pitchFamily="34" charset="0"/>
                          <a:ea typeface="+mn-ea"/>
                          <a:cs typeface="+mn-cs"/>
                        </a:rPr>
                        <a:t>processing to add GNSS constellations beyond GPS</a:t>
                      </a:r>
                      <a:r>
                        <a:rPr lang="en-US" sz="1050" b="0" i="0" u="none" strike="noStrike" kern="1200" dirty="0" smtClean="0">
                          <a:solidFill>
                            <a:schemeClr val="bg1">
                              <a:lumMod val="65000"/>
                            </a:schemeClr>
                          </a:solidFill>
                          <a:effectLst/>
                          <a:latin typeface="Arial" panose="020B0604020202020204" pitchFamily="34" charset="0"/>
                          <a:ea typeface="+mn-ea"/>
                          <a:cs typeface="+mn-cs"/>
                        </a:rPr>
                        <a:t>. Use RINEX3 header metadata to make upload form more optional?</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vendor data format support is eroding</a:t>
                      </a:r>
                      <a:r>
                        <a:rPr lang="en-US" sz="1050" b="0" i="0" u="none" strike="noStrike" kern="1200" dirty="0" smtClean="0">
                          <a:solidFill>
                            <a:schemeClr val="bg1">
                              <a:lumMod val="65000"/>
                            </a:schemeClr>
                          </a:solidFill>
                          <a:effectLst/>
                          <a:latin typeface="Arial" panose="020B0604020202020204" pitchFamily="34" charset="0"/>
                          <a:ea typeface="+mn-ea"/>
                          <a:cs typeface="+mn-cs"/>
                        </a:rPr>
                        <a:t>! OPUS-RS killer?</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March?</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fall </a:t>
                      </a:r>
                      <a:r>
                        <a:rPr lang="en-US" sz="1050" b="0" i="0" u="none" strike="noStrike" kern="1200" dirty="0">
                          <a:solidFill>
                            <a:schemeClr val="bg1">
                              <a:lumMod val="65000"/>
                            </a:schemeClr>
                          </a:solidFill>
                          <a:effectLst/>
                          <a:latin typeface="Arial" panose="020B0604020202020204" pitchFamily="34" charset="0"/>
                          <a:ea typeface="+mn-ea"/>
                          <a:cs typeface="+mn-cs"/>
                        </a:rPr>
                        <a:t>2021??</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8223143"/>
                  </a:ext>
                </a:extLst>
              </a:tr>
              <a:tr h="254673">
                <a:tc>
                  <a:txBody>
                    <a:bodyPr/>
                    <a:lstStyle/>
                    <a:p>
                      <a:pPr rtl="0" fontAlgn="t">
                        <a:spcBef>
                          <a:spcPts val="0"/>
                        </a:spcBef>
                        <a:spcAft>
                          <a:spcPts val="0"/>
                        </a:spcAft>
                      </a:pPr>
                      <a:r>
                        <a:rPr lang="en-US" sz="900" dirty="0" smtClean="0">
                          <a:solidFill>
                            <a:schemeClr val="bg1">
                              <a:lumMod val="50000"/>
                            </a:schemeClr>
                          </a:solidFill>
                          <a:effectLst/>
                          <a:latin typeface="Arial" panose="020B0604020202020204" pitchFamily="34" charset="0"/>
                          <a:cs typeface="Arial" panose="020B0604020202020204" pitchFamily="34" charset="0"/>
                        </a:rPr>
                        <a:t>DEV</a:t>
                      </a:r>
                      <a:endParaRPr lang="en-US" sz="900" dirty="0">
                        <a:solidFill>
                          <a:schemeClr val="bg1">
                            <a:lumMod val="50000"/>
                          </a:schemeClr>
                        </a:solidFill>
                        <a:effectLst/>
                        <a:latin typeface="Arial" panose="020B0604020202020204" pitchFamily="34" charset="0"/>
                        <a:cs typeface="Arial" panose="020B0604020202020204" pitchFamily="34" charset="0"/>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OPUS adds </a:t>
                      </a:r>
                      <a:r>
                        <a:rPr lang="en-US" sz="1050" b="0" i="0" u="none" strike="noStrike" kern="1200" dirty="0">
                          <a:solidFill>
                            <a:schemeClr val="bg1">
                              <a:lumMod val="65000"/>
                            </a:schemeClr>
                          </a:solidFill>
                          <a:effectLst/>
                          <a:latin typeface="Arial" panose="020B0604020202020204" pitchFamily="34" charset="0"/>
                          <a:ea typeface="+mn-ea"/>
                          <a:cs typeface="+mn-cs"/>
                        </a:rPr>
                        <a:t>RTK</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Upgrade -projects to ingest GVX vectors</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a:solidFill>
                            <a:schemeClr val="bg1">
                              <a:lumMod val="65000"/>
                            </a:schemeClr>
                          </a:solidFill>
                          <a:effectLst/>
                          <a:latin typeface="Arial" panose="020B0604020202020204" pitchFamily="34" charset="0"/>
                          <a:ea typeface="+mn-ea"/>
                          <a:cs typeface="+mn-cs"/>
                        </a:rPr>
                        <a:t>--</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September?</a:t>
                      </a:r>
                      <a:endParaRPr lang="en-US" sz="1050" b="0" i="0" u="none" strike="noStrike" kern="1200" dirty="0">
                        <a:solidFill>
                          <a:schemeClr val="bg1">
                            <a:lumMod val="65000"/>
                          </a:schemeClr>
                        </a:solidFill>
                        <a:effectLst/>
                        <a:latin typeface="Arial" panose="020B0604020202020204" pitchFamily="34" charset="0"/>
                        <a:ea typeface="+mn-ea"/>
                        <a:cs typeface="+mn-cs"/>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marL="0" algn="l" defTabSz="457200" rtl="0" eaLnBrk="1" fontAlgn="t" latinLnBrk="0" hangingPunct="1">
                        <a:spcBef>
                          <a:spcPts val="0"/>
                        </a:spcBef>
                        <a:spcAft>
                          <a:spcPts val="0"/>
                        </a:spcAft>
                      </a:pPr>
                      <a:r>
                        <a:rPr lang="en-US" sz="1050" b="0" i="0" u="none" strike="noStrike" kern="1200" dirty="0" smtClean="0">
                          <a:solidFill>
                            <a:schemeClr val="bg1">
                              <a:lumMod val="65000"/>
                            </a:schemeClr>
                          </a:solidFill>
                          <a:effectLst/>
                          <a:latin typeface="Arial" panose="020B0604020202020204" pitchFamily="34" charset="0"/>
                          <a:ea typeface="+mn-ea"/>
                          <a:cs typeface="+mn-cs"/>
                        </a:rPr>
                        <a:t>winter</a:t>
                      </a:r>
                      <a:r>
                        <a:rPr lang="en-US" sz="1050" b="0" i="0" u="none" strike="noStrike" kern="1200" dirty="0">
                          <a:solidFill>
                            <a:schemeClr val="bg1">
                              <a:lumMod val="65000"/>
                            </a:schemeClr>
                          </a:solidFill>
                          <a:effectLst/>
                          <a:latin typeface="Arial" panose="020B0604020202020204" pitchFamily="34" charset="0"/>
                          <a:ea typeface="+mn-ea"/>
                          <a:cs typeface="+mn-cs"/>
                        </a:rPr>
                        <a:t>??</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15642533"/>
                  </a:ext>
                </a:extLst>
              </a:tr>
              <a:tr h="707070">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Arial" panose="020B0604020202020204" pitchFamily="34" charset="0"/>
                          <a:cs typeface="Arial" panose="020B0604020202020204" pitchFamily="34" charset="0"/>
                        </a:rPr>
                        <a:t>DEV</a:t>
                      </a: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solidFill>
                      <a:srgbClr val="D9D9D9"/>
                    </a:solidFill>
                  </a:tcPr>
                </a:tc>
                <a:tc>
                  <a:txBody>
                    <a:bodyPr/>
                    <a:lstStyle/>
                    <a:p>
                      <a:pPr rtl="0" fontAlgn="t">
                        <a:spcBef>
                          <a:spcPts val="0"/>
                        </a:spcBef>
                        <a:spcAft>
                          <a:spcPts val="0"/>
                        </a:spcAft>
                      </a:pPr>
                      <a:r>
                        <a:rPr lang="en-US" sz="1400" b="0" i="1" u="sng" strike="noStrike" dirty="0" smtClean="0">
                          <a:solidFill>
                            <a:srgbClr val="0097A7"/>
                          </a:solidFill>
                          <a:effectLst/>
                          <a:latin typeface="Arial" panose="020B0604020202020204" pitchFamily="34" charset="0"/>
                          <a:hlinkClick r:id="rId2"/>
                        </a:rPr>
                        <a:t>OPUS adds everything</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smtClean="0">
                          <a:solidFill>
                            <a:srgbClr val="274E13"/>
                          </a:solidFill>
                          <a:effectLst/>
                          <a:latin typeface="Arial" panose="020B0604020202020204" pitchFamily="34" charset="0"/>
                        </a:rPr>
                        <a:t>Overhaul OPUS interface</a:t>
                      </a:r>
                      <a:r>
                        <a:rPr lang="en-US" sz="1400" b="0" i="0" u="none" strike="noStrike" baseline="0" dirty="0" smtClean="0">
                          <a:solidFill>
                            <a:srgbClr val="274E13"/>
                          </a:solidFill>
                          <a:effectLst/>
                          <a:latin typeface="Arial" panose="020B0604020202020204" pitchFamily="34" charset="0"/>
                        </a:rPr>
                        <a:t> and reports</a:t>
                      </a:r>
                    </a:p>
                    <a:p>
                      <a:pPr rtl="0" fontAlgn="t">
                        <a:spcBef>
                          <a:spcPts val="0"/>
                        </a:spcBef>
                        <a:spcAft>
                          <a:spcPts val="0"/>
                        </a:spcAft>
                      </a:pPr>
                      <a:r>
                        <a:rPr lang="en-US" sz="1400" b="0" i="0" u="none" strike="noStrike" dirty="0" smtClean="0">
                          <a:solidFill>
                            <a:srgbClr val="274E13"/>
                          </a:solidFill>
                          <a:effectLst/>
                          <a:latin typeface="Arial" panose="020B0604020202020204" pitchFamily="34" charset="0"/>
                        </a:rPr>
                        <a:t>Upgrade </a:t>
                      </a:r>
                      <a:r>
                        <a:rPr lang="en-US" sz="1400" b="0" i="0" u="none" strike="noStrike" dirty="0">
                          <a:solidFill>
                            <a:srgbClr val="274E13"/>
                          </a:solidFill>
                          <a:effectLst/>
                          <a:latin typeface="Arial" panose="020B0604020202020204" pitchFamily="34" charset="0"/>
                        </a:rPr>
                        <a:t>-projects to ingest leveling and other standard data </a:t>
                      </a:r>
                      <a:r>
                        <a:rPr lang="en-US" sz="1400" b="0" i="0" u="none" strike="noStrike" dirty="0" smtClean="0">
                          <a:solidFill>
                            <a:srgbClr val="274E13"/>
                          </a:solidFill>
                          <a:effectLst/>
                          <a:latin typeface="Arial" panose="020B0604020202020204" pitchFamily="34" charset="0"/>
                        </a:rPr>
                        <a:t>formats</a:t>
                      </a:r>
                      <a:r>
                        <a:rPr lang="en-US" sz="1400" b="0" i="0" u="none" strike="noStrike" dirty="0">
                          <a:solidFill>
                            <a:srgbClr val="274E13"/>
                          </a:solidFill>
                          <a:effectLst/>
                          <a:latin typeface="Arial" panose="020B0604020202020204" pitchFamily="34" charset="0"/>
                        </a:rPr>
                        <a:t> </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FF0000"/>
                          </a:solidFill>
                          <a:effectLst/>
                          <a:latin typeface="Arial" panose="020B0604020202020204" pitchFamily="34" charset="0"/>
                        </a:rPr>
                        <a:t>outdated interfaces, </a:t>
                      </a:r>
                      <a:br>
                        <a:rPr lang="en-US" sz="1400" b="1" i="0" u="none" strike="noStrike" dirty="0">
                          <a:solidFill>
                            <a:srgbClr val="FF0000"/>
                          </a:solidFill>
                          <a:effectLst/>
                          <a:latin typeface="Arial" panose="020B0604020202020204" pitchFamily="34" charset="0"/>
                        </a:rPr>
                      </a:br>
                      <a:r>
                        <a:rPr lang="en-US" sz="1400" b="1" i="0" u="none" strike="noStrike" dirty="0">
                          <a:solidFill>
                            <a:srgbClr val="FF0000"/>
                          </a:solidFill>
                          <a:effectLst/>
                          <a:latin typeface="Arial" panose="020B0604020202020204" pitchFamily="34" charset="0"/>
                        </a:rPr>
                        <a:t>old report formats</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endParaRPr lang="en-US" sz="14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3200" dirty="0">
                        <a:effectLst/>
                      </a:endParaRPr>
                    </a:p>
                  </a:txBody>
                  <a:tcPr marL="65784" marR="65784" marT="65784" marB="65784">
                    <a:lnL w="7620" cap="flat" cmpd="sng" algn="ctr">
                      <a:solidFill>
                        <a:srgbClr val="9E9E9E"/>
                      </a:solidFill>
                      <a:prstDash val="solid"/>
                      <a:round/>
                      <a:headEnd type="none" w="med" len="med"/>
                      <a:tailEnd type="none" w="med" len="med"/>
                    </a:lnL>
                    <a:lnR w="7620" cap="flat" cmpd="sng" algn="ctr">
                      <a:solidFill>
                        <a:srgbClr val="9E9E9E"/>
                      </a:solidFill>
                      <a:prstDash val="solid"/>
                      <a:round/>
                      <a:headEnd type="none" w="med" len="med"/>
                      <a:tailEnd type="none" w="med" len="med"/>
                    </a:lnR>
                    <a:lnT w="7620" cap="flat" cmpd="sng" algn="ctr">
                      <a:solidFill>
                        <a:srgbClr val="9E9E9E"/>
                      </a:solidFill>
                      <a:prstDash val="solid"/>
                      <a:round/>
                      <a:headEnd type="none" w="med" len="med"/>
                      <a:tailEnd type="none" w="med" len="med"/>
                    </a:lnT>
                    <a:lnB w="762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97551910"/>
                  </a:ext>
                </a:extLst>
              </a:tr>
            </a:tbl>
          </a:graphicData>
        </a:graphic>
      </p:graphicFrame>
      <p:sp>
        <p:nvSpPr>
          <p:cNvPr id="6" name="TextBox 5"/>
          <p:cNvSpPr txBox="1"/>
          <p:nvPr/>
        </p:nvSpPr>
        <p:spPr>
          <a:xfrm>
            <a:off x="254725" y="4310741"/>
            <a:ext cx="8902338" cy="2123658"/>
          </a:xfrm>
          <a:prstGeom prst="rect">
            <a:avLst/>
          </a:prstGeom>
          <a:noFill/>
        </p:spPr>
        <p:txBody>
          <a:bodyPr wrap="square" rtlCol="0">
            <a:spAutoFit/>
          </a:bodyPr>
          <a:lstStyle/>
          <a:p>
            <a:r>
              <a:rPr lang="en-US" sz="2400" dirty="0" smtClean="0">
                <a:cs typeface="Arial" panose="020B0604020202020204" pitchFamily="34" charset="0"/>
              </a:rPr>
              <a:t>DESIGN UPGRADE! From the team that turned NADCON into NCAT</a:t>
            </a:r>
          </a:p>
          <a:p>
            <a:pPr marL="285750" indent="-285750">
              <a:buFont typeface="Arial" panose="020B0604020202020204" pitchFamily="34" charset="0"/>
              <a:buChar char="•"/>
            </a:pPr>
            <a:r>
              <a:rPr lang="en-US" dirty="0" smtClean="0">
                <a:cs typeface="Arial" panose="020B0604020202020204" pitchFamily="34" charset="0"/>
              </a:rPr>
              <a:t>web-centric workflow, context-sensitive</a:t>
            </a:r>
            <a:endParaRPr lang="en-US" dirty="0">
              <a:cs typeface="Arial" panose="020B0604020202020204" pitchFamily="34" charset="0"/>
            </a:endParaRPr>
          </a:p>
          <a:p>
            <a:pPr marL="285750" indent="-285750">
              <a:buFont typeface="Arial" panose="020B0604020202020204" pitchFamily="34" charset="0"/>
              <a:buChar char="•"/>
            </a:pPr>
            <a:r>
              <a:rPr lang="en-US" dirty="0" smtClean="0"/>
              <a:t>email becomes OPTIONAL; </a:t>
            </a:r>
            <a:br>
              <a:rPr lang="en-US" dirty="0" smtClean="0"/>
            </a:br>
            <a:r>
              <a:rPr lang="en-US" dirty="0" smtClean="0"/>
              <a:t>results accessible on-screen and via URL key</a:t>
            </a:r>
          </a:p>
          <a:p>
            <a:pPr marL="285750" indent="-285750">
              <a:buFont typeface="Arial" panose="020B0604020202020204" pitchFamily="34" charset="0"/>
              <a:buChar char="•"/>
            </a:pPr>
            <a:r>
              <a:rPr lang="en-US" dirty="0" smtClean="0"/>
              <a:t>change units, zones, etc. AFTER solution is complete</a:t>
            </a:r>
          </a:p>
          <a:p>
            <a:pPr marL="285750" indent="-285750">
              <a:buFont typeface="Arial" panose="020B0604020202020204" pitchFamily="34" charset="0"/>
              <a:buChar char="•"/>
            </a:pPr>
            <a:r>
              <a:rPr lang="en-US" dirty="0" smtClean="0"/>
              <a:t>improved data visualization</a:t>
            </a:r>
          </a:p>
          <a:p>
            <a:pPr marL="285750" indent="-285750">
              <a:buFont typeface="Arial" panose="020B0604020202020204" pitchFamily="34" charset="0"/>
              <a:buChar char="•"/>
            </a:pPr>
            <a:r>
              <a:rPr lang="en-US" dirty="0" smtClean="0"/>
              <a:t>upload a leveling, classical angles and distances, gravity files</a:t>
            </a:r>
          </a:p>
        </p:txBody>
      </p:sp>
      <p:grpSp>
        <p:nvGrpSpPr>
          <p:cNvPr id="4" name="Group 3"/>
          <p:cNvGrpSpPr/>
          <p:nvPr/>
        </p:nvGrpSpPr>
        <p:grpSpPr>
          <a:xfrm>
            <a:off x="3306041" y="1907729"/>
            <a:ext cx="8179281" cy="3492607"/>
            <a:chOff x="3306041" y="1907729"/>
            <a:chExt cx="8179281" cy="3492607"/>
          </a:xfrm>
        </p:grpSpPr>
        <p:sp>
          <p:nvSpPr>
            <p:cNvPr id="9" name="Rectangle 8"/>
            <p:cNvSpPr/>
            <p:nvPr/>
          </p:nvSpPr>
          <p:spPr>
            <a:xfrm rot="20719906">
              <a:off x="3306041" y="2814868"/>
              <a:ext cx="8179281" cy="25854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t>What leaps forward    .</a:t>
              </a:r>
              <a:br>
                <a:rPr lang="en-US" sz="5400" dirty="0" smtClean="0"/>
              </a:br>
              <a:r>
                <a:rPr lang="en-US" sz="5400" dirty="0" smtClean="0"/>
                <a:t> can OPUS interface    .</a:t>
              </a:r>
              <a:br>
                <a:rPr lang="en-US" sz="5400" dirty="0" smtClean="0"/>
              </a:br>
              <a:r>
                <a:rPr lang="en-US" sz="5400" dirty="0" smtClean="0"/>
                <a:t>&amp; reporting take?    .</a:t>
              </a:r>
            </a:p>
          </p:txBody>
        </p:sp>
        <p:pic>
          <p:nvPicPr>
            <p:cNvPr id="7" name="Picture 6"/>
            <p:cNvPicPr>
              <a:picLocks noChangeAspect="1"/>
            </p:cNvPicPr>
            <p:nvPr/>
          </p:nvPicPr>
          <p:blipFill>
            <a:blip r:embed="rId3"/>
            <a:stretch>
              <a:fillRect/>
            </a:stretch>
          </p:blipFill>
          <p:spPr>
            <a:xfrm rot="20669398">
              <a:off x="10313602" y="1907729"/>
              <a:ext cx="998254" cy="2592241"/>
            </a:xfrm>
            <a:prstGeom prst="rect">
              <a:avLst/>
            </a:prstGeom>
          </p:spPr>
        </p:pic>
      </p:grpSp>
    </p:spTree>
    <p:extLst>
      <p:ext uri="{BB962C8B-B14F-4D97-AF65-F5344CB8AC3E}">
        <p14:creationId xmlns:p14="http://schemas.microsoft.com/office/powerpoint/2010/main" val="19792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in the Webinar | GoToWebi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250" y="439387"/>
            <a:ext cx="4633348" cy="5165766"/>
          </a:xfrm>
          <a:prstGeom prst="rect">
            <a:avLst/>
          </a:prstGeom>
          <a:noFill/>
          <a:extLst>
            <a:ext uri="{909E8E84-426E-40DD-AFC4-6F175D3DCCD1}">
              <a14:hiddenFill xmlns:a14="http://schemas.microsoft.com/office/drawing/2010/main">
                <a:solidFill>
                  <a:srgbClr val="FFFFFF"/>
                </a:solidFill>
              </a14:hiddenFill>
            </a:ext>
          </a:extLst>
        </p:spPr>
      </p:pic>
      <p:sp>
        <p:nvSpPr>
          <p:cNvPr id="7" name="Bent-Up Arrow 6"/>
          <p:cNvSpPr/>
          <p:nvPr/>
        </p:nvSpPr>
        <p:spPr>
          <a:xfrm rot="5400000">
            <a:off x="2589609" y="-467914"/>
            <a:ext cx="3871913" cy="8765382"/>
          </a:xfrm>
          <a:prstGeom prst="bentUpArrow">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143001" y="461558"/>
            <a:ext cx="7558088" cy="5755422"/>
          </a:xfrm>
          <a:prstGeom prst="rect">
            <a:avLst/>
          </a:prstGeom>
          <a:noFill/>
        </p:spPr>
        <p:txBody>
          <a:bodyPr wrap="square" rtlCol="0">
            <a:spAutoFit/>
          </a:bodyPr>
          <a:lstStyle/>
          <a:p>
            <a:r>
              <a:rPr lang="en-US" sz="8000" dirty="0" smtClean="0"/>
              <a:t>This is an interactive forum!</a:t>
            </a:r>
          </a:p>
          <a:p>
            <a:endParaRPr lang="en-US" sz="3200" dirty="0"/>
          </a:p>
          <a:p>
            <a:r>
              <a:rPr lang="en-US" sz="3200" b="1" dirty="0" smtClean="0"/>
              <a:t>Use your GoToMeeting question box</a:t>
            </a:r>
            <a:r>
              <a:rPr lang="en-US" sz="3200" dirty="0" smtClean="0"/>
              <a:t>.</a:t>
            </a:r>
          </a:p>
          <a:p>
            <a:endParaRPr lang="en-US" sz="3200" dirty="0"/>
          </a:p>
          <a:p>
            <a:r>
              <a:rPr lang="en-US" sz="3200" dirty="0" smtClean="0"/>
              <a:t>We will answer them today</a:t>
            </a:r>
            <a:r>
              <a:rPr lang="en-US" sz="3200" dirty="0" smtClean="0">
                <a:solidFill>
                  <a:schemeClr val="bg1">
                    <a:lumMod val="65000"/>
                  </a:schemeClr>
                </a:solidFill>
              </a:rPr>
              <a:t>, or soon.</a:t>
            </a:r>
            <a:endParaRPr lang="en-US" sz="3200" dirty="0">
              <a:solidFill>
                <a:schemeClr val="bg1">
                  <a:lumMod val="65000"/>
                </a:schemeClr>
              </a:solidFill>
            </a:endParaRPr>
          </a:p>
        </p:txBody>
      </p:sp>
    </p:spTree>
    <p:extLst>
      <p:ext uri="{BB962C8B-B14F-4D97-AF65-F5344CB8AC3E}">
        <p14:creationId xmlns:p14="http://schemas.microsoft.com/office/powerpoint/2010/main" val="315166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2" y="347708"/>
            <a:ext cx="9143999" cy="571096"/>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z="3600" spc="-40" dirty="0">
                <a:latin typeface="Cambria" panose="02040503050406030204" pitchFamily="18" charset="0"/>
                <a:cs typeface="Calibri"/>
              </a:rPr>
              <a:t>Mark Recovery – mobile browser compatible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601" y="963049"/>
            <a:ext cx="3268612" cy="5810865"/>
          </a:xfrm>
          <a:prstGeom prst="rect">
            <a:avLst/>
          </a:prstGeom>
          <a:ln w="15875">
            <a:solidFill>
              <a:schemeClr val="tx1"/>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4338" y="963048"/>
            <a:ext cx="3268612" cy="5810865"/>
          </a:xfrm>
          <a:prstGeom prst="rect">
            <a:avLst/>
          </a:prstGeom>
          <a:ln w="15875">
            <a:solidFill>
              <a:schemeClr val="tx1"/>
            </a:solidFill>
          </a:ln>
        </p:spPr>
      </p:pic>
      <p:sp>
        <p:nvSpPr>
          <p:cNvPr id="5" name="Content Placeholder 2"/>
          <p:cNvSpPr>
            <a:spLocks noGrp="1"/>
          </p:cNvSpPr>
          <p:nvPr>
            <p:ph idx="1"/>
          </p:nvPr>
        </p:nvSpPr>
        <p:spPr>
          <a:xfrm>
            <a:off x="7082950" y="963048"/>
            <a:ext cx="5237387" cy="4338617"/>
          </a:xfrm>
        </p:spPr>
        <p:txBody>
          <a:bodyPr/>
          <a:lstStyle/>
          <a:p>
            <a:pPr marL="0" indent="0">
              <a:buNone/>
            </a:pPr>
            <a:r>
              <a:rPr lang="en-US" sz="2800" b="1" dirty="0" smtClean="0">
                <a:solidFill>
                  <a:srgbClr val="FF0000"/>
                </a:solidFill>
              </a:rPr>
              <a:t>Report new or recovered marks</a:t>
            </a:r>
            <a:r>
              <a:rPr lang="en-US" sz="2800" dirty="0"/>
              <a:t>  </a:t>
            </a:r>
            <a:endParaRPr lang="en-US" sz="2800" dirty="0" smtClean="0"/>
          </a:p>
          <a:p>
            <a:pPr lvl="1"/>
            <a:r>
              <a:rPr lang="en-US" sz="2400" dirty="0" smtClean="0"/>
              <a:t>Minimum:</a:t>
            </a:r>
          </a:p>
          <a:p>
            <a:pPr lvl="2"/>
            <a:r>
              <a:rPr lang="en-US" sz="2000" dirty="0" smtClean="0"/>
              <a:t>Smartphone = </a:t>
            </a:r>
            <a:r>
              <a:rPr lang="en-US" sz="2000" dirty="0"/>
              <a:t>photo </a:t>
            </a:r>
            <a:endParaRPr lang="en-US" sz="2000" dirty="0" smtClean="0"/>
          </a:p>
          <a:p>
            <a:pPr lvl="2"/>
            <a:r>
              <a:rPr lang="en-US" sz="2000" dirty="0" smtClean="0"/>
              <a:t>Smartphone = scaled position</a:t>
            </a:r>
          </a:p>
          <a:p>
            <a:pPr lvl="1"/>
            <a:r>
              <a:rPr lang="en-US" sz="2400" dirty="0" smtClean="0"/>
              <a:t>Optional details:</a:t>
            </a:r>
          </a:p>
          <a:p>
            <a:pPr lvl="2"/>
            <a:r>
              <a:rPr lang="en-US" sz="2000" dirty="0" smtClean="0"/>
              <a:t>Full descriptions</a:t>
            </a:r>
          </a:p>
          <a:p>
            <a:pPr lvl="2"/>
            <a:r>
              <a:rPr lang="en-US" sz="2000" dirty="0" smtClean="0"/>
              <a:t>Add marks to projects</a:t>
            </a:r>
          </a:p>
        </p:txBody>
      </p:sp>
      <p:pic>
        <p:nvPicPr>
          <p:cNvPr id="98306" name="Picture 2" descr="use DSWorld to share GPS positions, photos, and description upd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757" y="4431094"/>
            <a:ext cx="3514579" cy="20384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obile Phone Communication · Free vector graphic on Pixaba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5208" y="4187876"/>
            <a:ext cx="3613676" cy="2586037"/>
          </a:xfrm>
          <a:prstGeom prst="rect">
            <a:avLst/>
          </a:prstGeom>
        </p:spPr>
      </p:pic>
    </p:spTree>
    <p:extLst>
      <p:ext uri="{BB962C8B-B14F-4D97-AF65-F5344CB8AC3E}">
        <p14:creationId xmlns:p14="http://schemas.microsoft.com/office/powerpoint/2010/main" val="280239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4767" y="4248981"/>
            <a:ext cx="7118569" cy="984181"/>
          </a:xfrm>
          <a:prstGeom prst="rect">
            <a:avLst/>
          </a:prstGeom>
          <a:solidFill>
            <a:schemeClr val="accent2">
              <a:lumMod val="40000"/>
              <a:lumOff val="6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684768" y="3161556"/>
            <a:ext cx="7118569" cy="984181"/>
          </a:xfrm>
          <a:prstGeom prst="rect">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From Blueprint Part 3</a:t>
            </a:r>
            <a:endParaRPr lang="en-US" dirty="0"/>
          </a:p>
        </p:txBody>
      </p:sp>
      <p:sp>
        <p:nvSpPr>
          <p:cNvPr id="3" name="Content Placeholder 2"/>
          <p:cNvSpPr>
            <a:spLocks noGrp="1"/>
          </p:cNvSpPr>
          <p:nvPr>
            <p:ph idx="1"/>
          </p:nvPr>
        </p:nvSpPr>
        <p:spPr/>
        <p:txBody>
          <a:bodyPr/>
          <a:lstStyle/>
          <a:p>
            <a:r>
              <a:rPr lang="en-US" b="1" i="1" dirty="0" smtClean="0">
                <a:solidFill>
                  <a:srgbClr val="FF0000"/>
                </a:solidFill>
              </a:rPr>
              <a:t>“OPUS coordinates</a:t>
            </a:r>
            <a:r>
              <a:rPr lang="en-US" dirty="0" smtClean="0"/>
              <a:t>” </a:t>
            </a:r>
          </a:p>
          <a:p>
            <a:pPr lvl="1"/>
            <a:r>
              <a:rPr lang="en-US" dirty="0" smtClean="0"/>
              <a:t>These </a:t>
            </a:r>
            <a:r>
              <a:rPr lang="en-US" dirty="0"/>
              <a:t>are coordinates computed by OPUS that have not been evaluated by anyone at NGS.  </a:t>
            </a:r>
            <a:endParaRPr lang="en-US" dirty="0" smtClean="0"/>
          </a:p>
          <a:p>
            <a:pPr lvl="1"/>
            <a:r>
              <a:rPr lang="en-US" dirty="0"/>
              <a:t>Use </a:t>
            </a:r>
            <a:r>
              <a:rPr lang="en-US" dirty="0" smtClean="0"/>
              <a:t>OPUS recommendations</a:t>
            </a:r>
            <a:endParaRPr lang="en-US" dirty="0"/>
          </a:p>
          <a:p>
            <a:pPr lvl="2"/>
            <a:r>
              <a:rPr lang="en-US" sz="2800" b="1" dirty="0" smtClean="0">
                <a:solidFill>
                  <a:schemeClr val="accent3">
                    <a:lumMod val="50000"/>
                  </a:schemeClr>
                </a:solidFill>
              </a:rPr>
              <a:t>Imprimatur “</a:t>
            </a:r>
            <a:r>
              <a:rPr lang="en-US" sz="2800" b="1" i="1" dirty="0" smtClean="0">
                <a:solidFill>
                  <a:schemeClr val="accent3">
                    <a:lumMod val="50000"/>
                  </a:schemeClr>
                </a:solidFill>
              </a:rPr>
              <a:t>tied to the NSRS</a:t>
            </a:r>
            <a:r>
              <a:rPr lang="en-US" sz="2800" b="1" dirty="0" smtClean="0">
                <a:solidFill>
                  <a:schemeClr val="accent3">
                    <a:lumMod val="50000"/>
                  </a:schemeClr>
                </a:solidFill>
              </a:rPr>
              <a:t>”</a:t>
            </a:r>
          </a:p>
          <a:p>
            <a:pPr lvl="1"/>
            <a:r>
              <a:rPr lang="en-US" dirty="0" smtClean="0"/>
              <a:t>Don’t use OPUS recommendations</a:t>
            </a:r>
          </a:p>
          <a:p>
            <a:pPr lvl="2"/>
            <a:r>
              <a:rPr lang="en-US" sz="2800" b="1" dirty="0" smtClean="0">
                <a:solidFill>
                  <a:srgbClr val="FF0000"/>
                </a:solidFill>
              </a:rPr>
              <a:t>Warning 	“</a:t>
            </a:r>
            <a:r>
              <a:rPr lang="en-US" sz="2800" b="1" i="1" dirty="0" smtClean="0">
                <a:solidFill>
                  <a:srgbClr val="FF0000"/>
                </a:solidFill>
              </a:rPr>
              <a:t>NOT tied to the NSRS</a:t>
            </a:r>
            <a:r>
              <a:rPr lang="en-US" sz="2800" b="1" dirty="0" smtClean="0">
                <a:solidFill>
                  <a:srgbClr val="FF0000"/>
                </a:solidFill>
              </a:rPr>
              <a:t>”</a:t>
            </a:r>
          </a:p>
          <a:p>
            <a:pPr lvl="2"/>
            <a:endParaRPr lang="en-US" sz="2800" b="1" dirty="0" smtClean="0">
              <a:solidFill>
                <a:srgbClr val="FF0000"/>
              </a:solidFill>
            </a:endParaRPr>
          </a:p>
          <a:p>
            <a:pPr marL="457200" lvl="1" indent="0">
              <a:buNone/>
            </a:pPr>
            <a:r>
              <a:rPr lang="en-US" dirty="0" smtClean="0"/>
              <a:t>OPUS will </a:t>
            </a:r>
            <a:r>
              <a:rPr lang="en-US" b="1" dirty="0">
                <a:solidFill>
                  <a:schemeClr val="accent3">
                    <a:lumMod val="50000"/>
                  </a:schemeClr>
                </a:solidFill>
              </a:rPr>
              <a:t>guide users “down the paths of best practice”. </a:t>
            </a:r>
            <a:r>
              <a:rPr lang="en-US" dirty="0" smtClean="0"/>
              <a:t/>
            </a:r>
            <a:br>
              <a:rPr lang="en-US" dirty="0" smtClean="0"/>
            </a:br>
            <a:endParaRPr lang="en-US" dirty="0" smtClean="0"/>
          </a:p>
          <a:p>
            <a:pPr marL="0" indent="0">
              <a:buNone/>
            </a:pPr>
            <a:endParaRPr lang="en-US" sz="2400" dirty="0"/>
          </a:p>
        </p:txBody>
      </p:sp>
    </p:spTree>
    <p:extLst>
      <p:ext uri="{BB962C8B-B14F-4D97-AF65-F5344CB8AC3E}">
        <p14:creationId xmlns:p14="http://schemas.microsoft.com/office/powerpoint/2010/main" val="1929951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RTN </a:t>
            </a:r>
            <a:r>
              <a:rPr lang="en-US" dirty="0"/>
              <a:t>Alignment Service or </a:t>
            </a:r>
            <a:r>
              <a:rPr lang="en-US" dirty="0" smtClean="0"/>
              <a:t>RAS</a:t>
            </a:r>
            <a:endParaRPr lang="en-US" dirty="0"/>
          </a:p>
        </p:txBody>
      </p:sp>
      <p:sp>
        <p:nvSpPr>
          <p:cNvPr id="3" name="Content Placeholder 2"/>
          <p:cNvSpPr>
            <a:spLocks noGrp="1"/>
          </p:cNvSpPr>
          <p:nvPr>
            <p:ph idx="1"/>
          </p:nvPr>
        </p:nvSpPr>
        <p:spPr/>
        <p:txBody>
          <a:bodyPr/>
          <a:lstStyle/>
          <a:p>
            <a:r>
              <a:rPr lang="en-US" sz="3600" b="1" u="sng" dirty="0" smtClean="0"/>
              <a:t>Two step process</a:t>
            </a:r>
          </a:p>
          <a:p>
            <a:pPr lvl="1"/>
            <a:r>
              <a:rPr lang="en-US" dirty="0" smtClean="0"/>
              <a:t>Base station alignment</a:t>
            </a:r>
          </a:p>
          <a:p>
            <a:pPr lvl="2"/>
            <a:r>
              <a:rPr lang="en-US" dirty="0" smtClean="0"/>
              <a:t>Should be solved at the network level</a:t>
            </a:r>
          </a:p>
          <a:p>
            <a:pPr lvl="2"/>
            <a:r>
              <a:rPr lang="en-US" dirty="0" smtClean="0"/>
              <a:t>Base stations part of the NCN?</a:t>
            </a:r>
          </a:p>
          <a:p>
            <a:pPr lvl="1"/>
            <a:r>
              <a:rPr lang="en-US" dirty="0" smtClean="0"/>
              <a:t>Rover alignment</a:t>
            </a:r>
          </a:p>
          <a:p>
            <a:pPr lvl="2"/>
            <a:r>
              <a:rPr lang="en-US" b="1" dirty="0" smtClean="0">
                <a:solidFill>
                  <a:srgbClr val="FF0000"/>
                </a:solidFill>
              </a:rPr>
              <a:t>Should be solved within OPUS</a:t>
            </a:r>
          </a:p>
          <a:p>
            <a:pPr lvl="2"/>
            <a:r>
              <a:rPr lang="en-US" dirty="0" smtClean="0"/>
              <a:t>RTN position comparison to OPUS coordinate</a:t>
            </a:r>
          </a:p>
        </p:txBody>
      </p:sp>
    </p:spTree>
    <p:extLst>
      <p:ext uri="{BB962C8B-B14F-4D97-AF65-F5344CB8AC3E}">
        <p14:creationId xmlns:p14="http://schemas.microsoft.com/office/powerpoint/2010/main" val="1672289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Pieter Both, mountain.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7620000" cy="5715000"/>
          </a:xfrm>
          <a:prstGeom prst="rect">
            <a:avLst/>
          </a:prstGeom>
        </p:spPr>
      </p:pic>
      <p:pic>
        <p:nvPicPr>
          <p:cNvPr id="4" name="Picture 3" descr="Fort Ruckman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2264" y="1228523"/>
            <a:ext cx="2011680" cy="2011680"/>
          </a:xfrm>
          <a:prstGeom prst="rect">
            <a:avLst/>
          </a:prstGeom>
        </p:spPr>
      </p:pic>
      <p:sp>
        <p:nvSpPr>
          <p:cNvPr id="5" name="Curved Down Arrow 4"/>
          <p:cNvSpPr/>
          <p:nvPr/>
        </p:nvSpPr>
        <p:spPr>
          <a:xfrm flipH="1">
            <a:off x="3455126" y="849086"/>
            <a:ext cx="6355080" cy="862149"/>
          </a:xfrm>
          <a:prstGeom prst="curved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5"/>
          <a:stretch>
            <a:fillRect/>
          </a:stretch>
        </p:blipFill>
        <p:spPr>
          <a:xfrm rot="927305">
            <a:off x="5908272" y="2799641"/>
            <a:ext cx="5887985" cy="4178846"/>
          </a:xfrm>
          <a:prstGeom prst="rect">
            <a:avLst/>
          </a:prstGeom>
          <a:ln w="28575">
            <a:solidFill>
              <a:schemeClr val="tx1"/>
            </a:solidFill>
          </a:ln>
        </p:spPr>
      </p:pic>
      <p:sp>
        <p:nvSpPr>
          <p:cNvPr id="6" name="TextBox 5"/>
          <p:cNvSpPr txBox="1"/>
          <p:nvPr/>
        </p:nvSpPr>
        <p:spPr>
          <a:xfrm rot="912984">
            <a:off x="8322446" y="3022160"/>
            <a:ext cx="4009111" cy="707886"/>
          </a:xfrm>
          <a:prstGeom prst="rect">
            <a:avLst/>
          </a:prstGeom>
          <a:noFill/>
        </p:spPr>
        <p:txBody>
          <a:bodyPr wrap="none" rtlCol="0">
            <a:spAutoFit/>
          </a:bodyPr>
          <a:lstStyle/>
          <a:p>
            <a:r>
              <a:rPr lang="en-US" sz="4000" i="1" dirty="0" smtClean="0">
                <a:solidFill>
                  <a:schemeClr val="accent3">
                    <a:lumMod val="75000"/>
                  </a:schemeClr>
                </a:solidFill>
              </a:rPr>
              <a:t>is part of the NSRS</a:t>
            </a:r>
            <a:endParaRPr lang="en-US" sz="4000" i="1" dirty="0">
              <a:solidFill>
                <a:schemeClr val="accent3">
                  <a:lumMod val="75000"/>
                </a:schemeClr>
              </a:solidFill>
            </a:endParaRPr>
          </a:p>
        </p:txBody>
      </p:sp>
    </p:spTree>
    <p:extLst>
      <p:ext uri="{BB962C8B-B14F-4D97-AF65-F5344CB8AC3E}">
        <p14:creationId xmlns:p14="http://schemas.microsoft.com/office/powerpoint/2010/main" val="17225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12A913-0FDC-446A-A6BC-AD47AE5A0979}"/>
              </a:ext>
            </a:extLst>
          </p:cNvPr>
          <p:cNvPicPr>
            <a:picLocks noChangeAspect="1"/>
          </p:cNvPicPr>
          <p:nvPr/>
        </p:nvPicPr>
        <p:blipFill rotWithShape="1">
          <a:blip r:embed="rId3"/>
          <a:srcRect l="26162" t="11095" r="26163" b="15671"/>
          <a:stretch/>
        </p:blipFill>
        <p:spPr>
          <a:xfrm>
            <a:off x="8347341" y="1711235"/>
            <a:ext cx="3394909" cy="3146358"/>
          </a:xfrm>
          <a:prstGeom prst="rect">
            <a:avLst/>
          </a:prstGeom>
          <a:ln>
            <a:solidFill>
              <a:schemeClr val="tx1"/>
            </a:solidFill>
          </a:ln>
        </p:spPr>
      </p:pic>
      <p:pic>
        <p:nvPicPr>
          <p:cNvPr id="6" name="Picture 5" descr="Network station details - Spatial Servic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2" y="1228522"/>
            <a:ext cx="7432151" cy="7432151"/>
          </a:xfrm>
          <a:prstGeom prst="rect">
            <a:avLst/>
          </a:prstGeom>
        </p:spPr>
      </p:pic>
      <p:sp>
        <p:nvSpPr>
          <p:cNvPr id="5" name="Curved Down Arrow 4"/>
          <p:cNvSpPr/>
          <p:nvPr/>
        </p:nvSpPr>
        <p:spPr>
          <a:xfrm flipH="1">
            <a:off x="3455126" y="849086"/>
            <a:ext cx="6355080" cy="862149"/>
          </a:xfrm>
          <a:prstGeom prst="curved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pic>
        <p:nvPicPr>
          <p:cNvPr id="7" name="Picture 6" descr="AMT - On the information content in linear horizontal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22" y="3573304"/>
            <a:ext cx="3067356" cy="2024129"/>
          </a:xfrm>
          <a:prstGeom prst="rect">
            <a:avLst/>
          </a:prstGeom>
        </p:spPr>
      </p:pic>
      <p:sp>
        <p:nvSpPr>
          <p:cNvPr id="9" name="Rectangle 15"/>
          <p:cNvSpPr>
            <a:spLocks noChangeArrowheads="1"/>
          </p:cNvSpPr>
          <p:nvPr/>
        </p:nvSpPr>
        <p:spPr bwMode="auto">
          <a:xfrm rot="938468">
            <a:off x="5525280" y="2735476"/>
            <a:ext cx="5951269" cy="6740525"/>
          </a:xfrm>
          <a:prstGeom prst="rect">
            <a:avLst/>
          </a:prstGeom>
          <a:solidFill>
            <a:schemeClr val="bg1">
              <a:lumMod val="95000"/>
              <a:alpha val="90000"/>
            </a:schemeClr>
          </a:solidFill>
          <a:ln w="28575">
            <a:solidFill>
              <a:schemeClr val="tx1"/>
            </a:solidFill>
          </a:ln>
          <a:effectLst/>
        </p:spPr>
        <p:txBody>
          <a:bodyPr wrap="square" anchor="ctr">
            <a:spAutoFit/>
          </a:bodyPr>
          <a:lstStyle>
            <a:lvl1pPr>
              <a:tabLst>
                <a:tab pos="949325" algn="l"/>
                <a:tab pos="2619375" algn="l"/>
                <a:tab pos="4470400" algn="l"/>
              </a:tabLst>
              <a:defRPr>
                <a:solidFill>
                  <a:schemeClr val="tx1"/>
                </a:solidFill>
                <a:latin typeface="Arial" panose="020B0604020202020204" pitchFamily="34" charset="0"/>
              </a:defRPr>
            </a:lvl1pPr>
            <a:lvl2pPr>
              <a:tabLst>
                <a:tab pos="949325" algn="l"/>
                <a:tab pos="2619375" algn="l"/>
                <a:tab pos="4470400" algn="l"/>
              </a:tabLst>
              <a:defRPr>
                <a:solidFill>
                  <a:schemeClr val="tx1"/>
                </a:solidFill>
                <a:latin typeface="Arial" panose="020B0604020202020204" pitchFamily="34" charset="0"/>
              </a:defRPr>
            </a:lvl2pPr>
            <a:lvl3pPr>
              <a:tabLst>
                <a:tab pos="949325" algn="l"/>
                <a:tab pos="2619375" algn="l"/>
                <a:tab pos="4470400" algn="l"/>
              </a:tabLst>
              <a:defRPr>
                <a:solidFill>
                  <a:schemeClr val="tx1"/>
                </a:solidFill>
                <a:latin typeface="Arial" panose="020B0604020202020204" pitchFamily="34" charset="0"/>
              </a:defRPr>
            </a:lvl3pPr>
            <a:lvl4pPr>
              <a:tabLst>
                <a:tab pos="949325" algn="l"/>
                <a:tab pos="2619375" algn="l"/>
                <a:tab pos="4470400" algn="l"/>
              </a:tabLst>
              <a:defRPr>
                <a:solidFill>
                  <a:schemeClr val="tx1"/>
                </a:solidFill>
                <a:latin typeface="Arial" panose="020B0604020202020204" pitchFamily="34" charset="0"/>
              </a:defRPr>
            </a:lvl4pPr>
            <a:lvl5pPr>
              <a:tabLst>
                <a:tab pos="949325" algn="l"/>
                <a:tab pos="2619375" algn="l"/>
                <a:tab pos="4470400" algn="l"/>
              </a:tabLst>
              <a:defRPr>
                <a:solidFill>
                  <a:schemeClr val="tx1"/>
                </a:solidFill>
                <a:latin typeface="Arial" panose="020B0604020202020204" pitchFamily="34" charset="0"/>
              </a:defRPr>
            </a:lvl5pPr>
            <a:lvl6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6pPr>
            <a:lvl7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7pPr>
            <a:lvl8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8pPr>
            <a:lvl9pPr eaLnBrk="0" fontAlgn="base" hangingPunct="0">
              <a:spcBef>
                <a:spcPct val="0"/>
              </a:spcBef>
              <a:spcAft>
                <a:spcPct val="0"/>
              </a:spcAft>
              <a:tabLst>
                <a:tab pos="949325" algn="l"/>
                <a:tab pos="2619375" algn="l"/>
                <a:tab pos="4470400" algn="l"/>
              </a:tabLst>
              <a:defRPr>
                <a:solidFill>
                  <a:schemeClr val="tx1"/>
                </a:solidFill>
                <a:latin typeface="Arial" panose="020B0604020202020204" pitchFamily="34" charset="0"/>
              </a:defRPr>
            </a:lvl9pPr>
          </a:lstStyle>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NGS OPUS SOLUTION REPORT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All computed coordinate accuracies are listed as peak-to-peak values.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For additional information: https://www.ngs.noaa.gov/OPUS/about.jsp#accuracy</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USER: joe.evjen@noaa.gov                      DATE: December 05, 2016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RINEX FILE: 5947299r.16o                            TIME: 18:45:47 UTC</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SOFTWARE: page5  1209.04 master95.pl 160321      START: 2016/10/25  17:14:00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EPHEMERIS: igs19202.eph [precise]                  STOP: 2016/10/25  21:49:00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NAV FILE: brdc2990.16n                        OBS USED: 11436 / 12254   :  93%</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ANT NAME: TRM57971.00     NONE             # FIXED AMB:    82 /    83   :  99%</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ARP HEIGHT: 2.0                              OVERALL RMS: 0.010(m)</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REF FRAME: NAD_83(2011)(EPOCH:2010.0000)              IGS08 (EPOCH:2016.8164)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X:     -2833371.235(m)   0.013(m)          -2833372.332(m)   0.013(m)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Y:     -1541100.973(m)   0.015(m)          -1541099.963(m)   0.015(m)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Z:      5484647.219(m)   0.026(m)           5484647.459(m)   0.026(m)</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LAT:   59 42 33.45847      0.003(m)        59 42 33.44896      0.003(m)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 LON:  208 32 32.07518      0.007(m)       208 32 31.98492      0.007(m)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W LON:  151 27 27.92482      0.007(m)       151 27 28.01508      0.007(m)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EL HGT:          503.684(m)   0.032(m)               504.134(m)   0.032(m)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ORTHO HGT:          494.346(m)   0.055(m) [NAVD88 (Computed using GEOID12B)]</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UTM COORDINATES    STATE PLANE COORDINATES</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UTM (Zone 05)         SPC (5004 AK 4)</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Northing (Y) [meters]     6620045.124           636606.995</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Easting (X)  [meters]      586771.176           417957.136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Convergence  [degrees]     1.33177427          -1.25880956</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Point Scale                0.99969227           0.99998247</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Combined Factor            0.99961346           0.99990364</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US NATIONAL GRID DESIGNATOR: 5VNG8677120045(NAD 83)</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BASE STATIONS USED</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PID       DESIGNATION                        LATITUDE    LONGITUDE DISTANCE(m)</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DM7460 AC61 CHICKENM61AK2006 CORS ARP      N640145.332 W1420432.948  688041.0</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DP9272 MCES MCNEIL CANYON ELE CORS ARP     N594445.882 W1511528.107   11973.1</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DL7665 AC39 SHUYAKISSPAK2006 CORS ARP      N583634.993 W1522338.579  133691.6</a:t>
            </a:r>
          </a:p>
          <a:p>
            <a:pPr>
              <a:defRPr/>
            </a:pPr>
            <a:endParaRPr lang="en-US" altLang="en-US" sz="900" b="1" dirty="0">
              <a:latin typeface="Courier New" panose="02070309020205020404" pitchFamily="49" charset="0"/>
              <a:ea typeface="Times New Roman" panose="02020603050405020304" pitchFamily="18" charset="0"/>
              <a:cs typeface="Courier New" panose="02070309020205020404" pitchFamily="49" charset="0"/>
            </a:endParaRP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                 NEAREST NGS PUBLISHED CONTROL POINT</a:t>
            </a:r>
          </a:p>
          <a:p>
            <a:pPr>
              <a:defRPr/>
            </a:pPr>
            <a:r>
              <a:rPr lang="en-US" altLang="en-US" sz="900" b="1" dirty="0">
                <a:latin typeface="Courier New" panose="02070309020205020404" pitchFamily="49" charset="0"/>
                <a:ea typeface="Times New Roman" panose="02020603050405020304" pitchFamily="18" charset="0"/>
                <a:cs typeface="Courier New" panose="02070309020205020404" pitchFamily="49" charset="0"/>
              </a:rPr>
              <a:t>UW5506      LOOKOUT MTN                    N594233.480 W1512727.891       0.8</a:t>
            </a:r>
            <a:endParaRPr lang="en-US" altLang="en-US" dirty="0">
              <a:latin typeface="Courier New" panose="02070309020205020404" pitchFamily="49" charset="0"/>
              <a:cs typeface="Courier New" panose="02070309020205020404" pitchFamily="49" charset="0"/>
            </a:endParaRPr>
          </a:p>
        </p:txBody>
      </p:sp>
      <p:sp>
        <p:nvSpPr>
          <p:cNvPr id="10" name="TextBox 9"/>
          <p:cNvSpPr txBox="1"/>
          <p:nvPr/>
        </p:nvSpPr>
        <p:spPr>
          <a:xfrm rot="912984">
            <a:off x="6327867" y="3028192"/>
            <a:ext cx="5876587" cy="707886"/>
          </a:xfrm>
          <a:prstGeom prst="rect">
            <a:avLst/>
          </a:prstGeom>
          <a:solidFill>
            <a:schemeClr val="bg1">
              <a:alpha val="70000"/>
            </a:schemeClr>
          </a:solidFill>
        </p:spPr>
        <p:txBody>
          <a:bodyPr wrap="square" rtlCol="0">
            <a:spAutoFit/>
          </a:bodyPr>
          <a:lstStyle/>
          <a:p>
            <a:pPr algn="r"/>
            <a:r>
              <a:rPr lang="en-US" sz="2400" i="1" dirty="0" smtClean="0">
                <a:solidFill>
                  <a:srgbClr val="C00000"/>
                </a:solidFill>
              </a:rPr>
              <a:t>meets criteria =&gt; is </a:t>
            </a:r>
            <a:r>
              <a:rPr lang="en-US" sz="4000" i="1" u="sng" dirty="0" smtClean="0">
                <a:solidFill>
                  <a:srgbClr val="C00000"/>
                </a:solidFill>
              </a:rPr>
              <a:t>tied to</a:t>
            </a:r>
            <a:r>
              <a:rPr lang="en-US" sz="4000" i="1" dirty="0" smtClean="0">
                <a:solidFill>
                  <a:srgbClr val="C00000"/>
                </a:solidFill>
              </a:rPr>
              <a:t> the NSRS</a:t>
            </a:r>
            <a:endParaRPr lang="en-US" sz="4000" i="1" dirty="0">
              <a:solidFill>
                <a:srgbClr val="C00000"/>
              </a:solidFill>
            </a:endParaRPr>
          </a:p>
        </p:txBody>
      </p:sp>
      <p:pic>
        <p:nvPicPr>
          <p:cNvPr id="11" name="Picture 10"/>
          <p:cNvPicPr>
            <a:picLocks noChangeAspect="1"/>
          </p:cNvPicPr>
          <p:nvPr/>
        </p:nvPicPr>
        <p:blipFill>
          <a:blip r:embed="rId6"/>
          <a:stretch>
            <a:fillRect/>
          </a:stretch>
        </p:blipFill>
        <p:spPr>
          <a:xfrm rot="927305">
            <a:off x="3830595" y="4488348"/>
            <a:ext cx="5887985" cy="4178846"/>
          </a:xfrm>
          <a:prstGeom prst="rect">
            <a:avLst/>
          </a:prstGeom>
          <a:ln w="28575">
            <a:solidFill>
              <a:schemeClr val="tx1"/>
            </a:solidFill>
          </a:ln>
        </p:spPr>
      </p:pic>
      <p:sp>
        <p:nvSpPr>
          <p:cNvPr id="13" name="TextBox 12"/>
          <p:cNvSpPr txBox="1"/>
          <p:nvPr/>
        </p:nvSpPr>
        <p:spPr>
          <a:xfrm rot="912984">
            <a:off x="4199337" y="4506424"/>
            <a:ext cx="5987762" cy="707886"/>
          </a:xfrm>
          <a:prstGeom prst="rect">
            <a:avLst/>
          </a:prstGeom>
          <a:noFill/>
        </p:spPr>
        <p:txBody>
          <a:bodyPr wrap="square" rtlCol="0">
            <a:spAutoFit/>
          </a:bodyPr>
          <a:lstStyle/>
          <a:p>
            <a:pPr algn="r"/>
            <a:r>
              <a:rPr lang="en-US" sz="2400" i="1" dirty="0" smtClean="0">
                <a:solidFill>
                  <a:schemeClr val="accent3">
                    <a:lumMod val="50000"/>
                  </a:schemeClr>
                </a:solidFill>
              </a:rPr>
              <a:t>meets criteria =&gt; is </a:t>
            </a:r>
            <a:r>
              <a:rPr lang="en-US" sz="4000" i="1" u="sng" dirty="0" smtClean="0">
                <a:solidFill>
                  <a:schemeClr val="accent3">
                    <a:lumMod val="50000"/>
                  </a:schemeClr>
                </a:solidFill>
              </a:rPr>
              <a:t>part of</a:t>
            </a:r>
            <a:r>
              <a:rPr lang="en-US" sz="4000" i="1" dirty="0" smtClean="0">
                <a:solidFill>
                  <a:schemeClr val="accent3">
                    <a:lumMod val="50000"/>
                  </a:schemeClr>
                </a:solidFill>
              </a:rPr>
              <a:t> the NSRS</a:t>
            </a:r>
            <a:endParaRPr lang="en-US" sz="4000" i="1" dirty="0">
              <a:solidFill>
                <a:schemeClr val="accent3">
                  <a:lumMod val="50000"/>
                </a:schemeClr>
              </a:solidFill>
            </a:endParaRPr>
          </a:p>
        </p:txBody>
      </p:sp>
      <p:pic>
        <p:nvPicPr>
          <p:cNvPr id="12" name="Picture 11"/>
          <p:cNvPicPr>
            <a:picLocks noChangeAspect="1"/>
          </p:cNvPicPr>
          <p:nvPr/>
        </p:nvPicPr>
        <p:blipFill>
          <a:blip r:embed="rId7">
            <a:extLst>
              <a:ext uri="{BEBA8EAE-BF5A-486C-A8C5-ECC9F3942E4B}">
                <a14:imgProps xmlns:a14="http://schemas.microsoft.com/office/drawing/2010/main">
                  <a14:imgLayer r:embed="rId8">
                    <a14:imgEffect>
                      <a14:artisticWatercolorSponge trans="35000" brushSize="0"/>
                    </a14:imgEffect>
                  </a14:imgLayer>
                </a14:imgProps>
              </a:ext>
            </a:extLst>
          </a:blip>
          <a:stretch>
            <a:fillRect/>
          </a:stretch>
        </p:blipFill>
        <p:spPr>
          <a:xfrm rot="927305">
            <a:off x="3830594" y="4498085"/>
            <a:ext cx="5887985" cy="4178846"/>
          </a:xfrm>
          <a:prstGeom prst="rect">
            <a:avLst/>
          </a:prstGeom>
          <a:ln w="28575">
            <a:solidFill>
              <a:schemeClr val="tx1"/>
            </a:solidFill>
          </a:ln>
        </p:spPr>
      </p:pic>
    </p:spTree>
    <p:extLst>
      <p:ext uri="{BB962C8B-B14F-4D97-AF65-F5344CB8AC3E}">
        <p14:creationId xmlns:p14="http://schemas.microsoft.com/office/powerpoint/2010/main" val="2803795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6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1"/>
          <p:cNvSpPr txBox="1">
            <a:spLocks noChangeArrowheads="1"/>
          </p:cNvSpPr>
          <p:nvPr/>
        </p:nvSpPr>
        <p:spPr bwMode="auto">
          <a:xfrm>
            <a:off x="5000501" y="5372846"/>
            <a:ext cx="1539875" cy="944562"/>
          </a:xfrm>
          <a:prstGeom prst="rect">
            <a:avLst/>
          </a:prstGeom>
          <a:solidFill>
            <a:srgbClr val="FFFF99"/>
          </a:solidFill>
          <a:ln w="76200">
            <a:solidFill>
              <a:srgbClr val="B9CDE1"/>
            </a:solidFill>
            <a:headEnd/>
            <a:tailEnd/>
          </a:ln>
          <a:effectLst>
            <a:outerShdw blurRad="127000" dist="127000" dir="540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lstStyle/>
          <a:p>
            <a:pPr eaLnBrk="1" hangingPunct="1">
              <a:spcBef>
                <a:spcPct val="50000"/>
              </a:spcBef>
              <a:defRPr/>
            </a:pPr>
            <a:r>
              <a:rPr lang="en-US" sz="2800" b="1" dirty="0">
                <a:ln w="0">
                  <a:noFill/>
                  <a:prstDash val="solid"/>
                  <a:miter lim="800000"/>
                </a:ln>
                <a:solidFill>
                  <a:srgbClr val="3A5298"/>
                </a:solidFill>
              </a:rPr>
              <a:t>    your</a:t>
            </a:r>
            <a:br>
              <a:rPr lang="en-US" sz="2800" b="1" dirty="0">
                <a:ln w="0">
                  <a:noFill/>
                  <a:prstDash val="solid"/>
                  <a:miter lim="800000"/>
                </a:ln>
                <a:solidFill>
                  <a:srgbClr val="3A5298"/>
                </a:solidFill>
              </a:rPr>
            </a:br>
            <a:r>
              <a:rPr lang="en-US" sz="2800" b="1" dirty="0">
                <a:ln w="0">
                  <a:noFill/>
                  <a:prstDash val="solid"/>
                  <a:miter lim="800000"/>
                </a:ln>
                <a:solidFill>
                  <a:srgbClr val="3A5298"/>
                </a:solidFill>
              </a:rPr>
              <a:t>solution</a:t>
            </a:r>
          </a:p>
        </p:txBody>
      </p:sp>
      <p:pic>
        <p:nvPicPr>
          <p:cNvPr id="64568" name="Picture 56" descr="http://www.hofstrateach.org/peterdaniel/wp-content/uploads/2013/01/survey-symbol.jpe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13427" y="5085073"/>
            <a:ext cx="679449" cy="396249"/>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2" name="Down Arrow 11"/>
          <p:cNvSpPr/>
          <p:nvPr/>
        </p:nvSpPr>
        <p:spPr>
          <a:xfrm>
            <a:off x="6021389" y="4310063"/>
            <a:ext cx="263525" cy="925512"/>
          </a:xfrm>
          <a:prstGeom prst="downArrow">
            <a:avLst>
              <a:gd name="adj1" fmla="val 50000"/>
              <a:gd name="adj2" fmla="val 122016"/>
            </a:avLst>
          </a:prstGeom>
          <a:solidFill>
            <a:srgbClr val="FFC000"/>
          </a:solid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8" name="Picture 5" descr="sample project map"/>
          <p:cNvPicPr>
            <a:picLocks noChangeAspect="1" noChangeArrowheads="1"/>
          </p:cNvPicPr>
          <p:nvPr/>
        </p:nvPicPr>
        <p:blipFill rotWithShape="1">
          <a:blip r:embed="rId4">
            <a:extLst>
              <a:ext uri="{28A0092B-C50C-407E-A947-70E740481C1C}">
                <a14:useLocalDpi xmlns:a14="http://schemas.microsoft.com/office/drawing/2010/main" val="0"/>
              </a:ext>
            </a:extLst>
          </a:blip>
          <a:srcRect l="12363" t="12512" r="11655"/>
          <a:stretch/>
        </p:blipFill>
        <p:spPr bwMode="auto">
          <a:xfrm>
            <a:off x="10030848" y="4320866"/>
            <a:ext cx="1544619" cy="2103959"/>
          </a:xfrm>
          <a:prstGeom prst="rect">
            <a:avLst/>
          </a:prstGeom>
          <a:noFill/>
          <a:ln>
            <a:noFill/>
          </a:ln>
          <a:scene3d>
            <a:camera prst="orthographicFront">
              <a:rot lat="600000" lon="2640000" rev="2136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7883525" y="5643563"/>
            <a:ext cx="1385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A27B00"/>
                </a:solidFill>
              </a:rPr>
              <a:t>sharing </a:t>
            </a:r>
            <a:br>
              <a:rPr lang="en-US" altLang="en-US" sz="1800" b="1">
                <a:solidFill>
                  <a:srgbClr val="A27B00"/>
                </a:solidFill>
              </a:rPr>
            </a:br>
            <a:r>
              <a:rPr lang="en-US" altLang="en-US" sz="1800" b="1">
                <a:solidFill>
                  <a:srgbClr val="A27B00"/>
                </a:solidFill>
              </a:rPr>
              <a:t>&amp; projects</a:t>
            </a:r>
          </a:p>
        </p:txBody>
      </p:sp>
      <p:sp>
        <p:nvSpPr>
          <p:cNvPr id="29" name="Arc 28"/>
          <p:cNvSpPr/>
          <p:nvPr/>
        </p:nvSpPr>
        <p:spPr>
          <a:xfrm rot="16200000">
            <a:off x="908051" y="2703514"/>
            <a:ext cx="7991475" cy="4143375"/>
          </a:xfrm>
          <a:prstGeom prst="arc">
            <a:avLst>
              <a:gd name="adj1" fmla="val 16105260"/>
              <a:gd name="adj2" fmla="val 3327746"/>
            </a:avLst>
          </a:prstGeom>
          <a:ln w="101600">
            <a:solidFill>
              <a:srgbClr val="D2A000"/>
            </a:solidFill>
            <a:prstDash val="sysDot"/>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nvGrpSpPr>
          <p:cNvPr id="107530" name="Group 45"/>
          <p:cNvGrpSpPr>
            <a:grpSpLocks/>
          </p:cNvGrpSpPr>
          <p:nvPr/>
        </p:nvGrpSpPr>
        <p:grpSpPr bwMode="auto">
          <a:xfrm>
            <a:off x="2306638" y="3689351"/>
            <a:ext cx="1446212" cy="720725"/>
            <a:chOff x="783097" y="3689803"/>
            <a:chExt cx="1445753" cy="720272"/>
          </a:xfrm>
        </p:grpSpPr>
        <p:pic>
          <p:nvPicPr>
            <p:cNvPr id="6" name="Picture 37" descr="C:\Documents and Settings\Joe.Evjen\Local Settings\Temporary Internet Files\Content.IE5\B8S7H4NJ\MC910217611[1].wmf"/>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097" y="3727629"/>
              <a:ext cx="1445753" cy="68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rot="468369">
              <a:off x="1189368" y="3689803"/>
              <a:ext cx="1010916" cy="236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8" descr="C:\Documents and Settings\Joe.Evjen\Local Settings\Temporary Internet Files\Content.IE5\TNROF484\MC900432143[1].wmf"/>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134" y="3905250"/>
              <a:ext cx="730004" cy="13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rot="20829539">
              <a:off x="837055" y="3761196"/>
              <a:ext cx="431663" cy="130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63500" name="Picture 6" descr="tripod"/>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4338" y="857250"/>
            <a:ext cx="27114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solution.gif"/>
          <p:cNvPicPr>
            <a:picLocks noChangeAspect="1"/>
          </p:cNvPicPr>
          <p:nvPr/>
        </p:nvPicPr>
        <p:blipFill>
          <a:blip r:embed="rId8" cstate="print"/>
          <a:stretch>
            <a:fillRect/>
          </a:stretch>
        </p:blipFill>
        <p:spPr>
          <a:xfrm>
            <a:off x="8920162" y="4327695"/>
            <a:ext cx="1531136" cy="2103120"/>
          </a:xfrm>
          <a:prstGeom prst="rect">
            <a:avLst/>
          </a:prstGeom>
          <a:ln>
            <a:noFill/>
          </a:ln>
          <a:effectLst>
            <a:outerShdw blurRad="127000" dist="127000" dir="5400000" algn="ctr">
              <a:srgbClr val="000000">
                <a:alpha val="20000"/>
              </a:srgbClr>
            </a:outerShdw>
          </a:effectLst>
          <a:scene3d>
            <a:camera prst="perspectiveContrastingLeftFacing"/>
            <a:lightRig rig="contrasting" dir="t">
              <a:rot lat="0" lon="0" rev="1500000"/>
            </a:lightRig>
          </a:scene3d>
          <a:sp3d prstMaterial="metal">
            <a:bevelT w="88900" h="88900"/>
          </a:sp3d>
        </p:spPr>
      </p:pic>
      <p:sp>
        <p:nvSpPr>
          <p:cNvPr id="107533" name="chair1"/>
          <p:cNvSpPr>
            <a:spLocks noEditPoints="1" noChangeArrowheads="1"/>
          </p:cNvSpPr>
          <p:nvPr/>
        </p:nvSpPr>
        <p:spPr bwMode="auto">
          <a:xfrm rot="10800000">
            <a:off x="2409826" y="466725"/>
            <a:ext cx="981075" cy="261938"/>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1593 w 21600"/>
              <a:gd name="T13" fmla="*/ 7848 h 21600"/>
              <a:gd name="T14" fmla="*/ 20317 w 21600"/>
              <a:gd name="T15" fmla="*/ 17575 h 21600"/>
            </a:gdLst>
            <a:ahLst/>
            <a:cxnLst>
              <a:cxn ang="T8">
                <a:pos x="T0" y="T1"/>
              </a:cxn>
              <a:cxn ang="T9">
                <a:pos x="T2" y="T3"/>
              </a:cxn>
              <a:cxn ang="T10">
                <a:pos x="T4" y="T5"/>
              </a:cxn>
              <a:cxn ang="T11">
                <a:pos x="T6" y="T7"/>
              </a:cxn>
            </a:cxnLst>
            <a:rect l="T12" t="T13" r="T14" b="T15"/>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FF"/>
            </a:solidFill>
            <a:miter lim="800000"/>
            <a:headEnd/>
            <a:tailEnd/>
          </a:ln>
        </p:spPr>
        <p:txBody>
          <a:bodyPr rot="10800000"/>
          <a:lstStyle/>
          <a:p>
            <a:endParaRPr lang="en-US"/>
          </a:p>
        </p:txBody>
      </p:sp>
      <p:pic>
        <p:nvPicPr>
          <p:cNvPr id="7" name="Picture 6" descr="tripod"/>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l="41861" t="49545" r="45493" b="33864"/>
          <a:stretch>
            <a:fillRect/>
          </a:stretch>
        </p:blipFill>
        <p:spPr bwMode="auto">
          <a:xfrm>
            <a:off x="2819400" y="3381376"/>
            <a:ext cx="342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solution.gif"/>
          <p:cNvPicPr>
            <a:picLocks noChangeAspect="1"/>
          </p:cNvPicPr>
          <p:nvPr/>
        </p:nvPicPr>
        <p:blipFill>
          <a:blip r:embed="rId9" cstate="print"/>
          <a:stretch>
            <a:fillRect/>
          </a:stretch>
        </p:blipFill>
        <p:spPr>
          <a:xfrm>
            <a:off x="6208011" y="4691126"/>
            <a:ext cx="1641073" cy="2103120"/>
          </a:xfrm>
          <a:prstGeom prst="rect">
            <a:avLst/>
          </a:prstGeom>
          <a:ln>
            <a:noFill/>
          </a:ln>
          <a:effectLst>
            <a:outerShdw blurRad="127000" dist="127000" dir="5400000" algn="ctr">
              <a:srgbClr val="000000">
                <a:alpha val="20000"/>
              </a:srgbClr>
            </a:outerShdw>
          </a:effectLst>
          <a:scene3d>
            <a:camera prst="perspectiveContrastingLeftFacing"/>
            <a:lightRig rig="contrasting" dir="t">
              <a:rot lat="0" lon="0" rev="1500000"/>
            </a:lightRig>
          </a:scene3d>
          <a:sp3d prstMaterial="metal">
            <a:bevelT w="88900" h="88900"/>
          </a:sp3d>
        </p:spPr>
      </p:pic>
      <p:sp>
        <p:nvSpPr>
          <p:cNvPr id="107538" name="AutoShape 43" descr="http://oceanservice.noaa.gov/favicon.ico"/>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7539" name="AutoShape 45" descr="data:image/jpeg;base64,/9j/4AAQSkZJRgABAQAAAQABAAD/2wCEAAkGBxQQBg8UBxAWEBAVFxAVFBcXERQZEBARFRQWFhQUFRgbHiggGSYlHRQTIjEnJSksLi4uGh8zODMsNyotLisBCgoKBQUFDgUFDisZExkrKysrKysrKysrKysrKysrKysrKysrKysrKysrKysrKysrKysrKysrKysrKysrKysrK//AABEIAMkA+wMBIgACEQEDEQH/xAAcAAEBAAIDAQEAAAAAAAAAAAAABwIGAQQFAwj/xAA+EAACAgIAAgYECwYHAQAAAAAAAQIDBBEFBwgSISZ0swYTIzEiJDZBUVNUYXGU0hVDkZOy0RQWJTJjgcNV/8QAFAEBAAAAAAAAAAAAAAAAAAAAAP/EABQRAQAAAAAAAAAAAAAAAAAAAAD/2gAMAwEAAhEDEQA/ALiAAAAAAAAAAAAAAAAAAAAAAAAAAAAAAAAAAAAAAAAAAAAAAAAAAAAAAAACI884J+k+P1kn8Xj71/y2Gy8i0l6N5XV0vjEvu/c1AUkHCf0HIAAAAAAAAAAAAAAAAAAAAAAAAAAAAAAAAAAAAABEeeb7z4/h4+bYTn1yT+FJL/vRQ+er70Y3h4+bYbNyIfdrK8TLyaQMuRc1L0bynF7+My+ff7mkpJFOeev8xYu/qP8A0kbDyL+T2Vr7Q/JrApQAAAAAAAAAAAAAAAAAAAAAAAAAAAAAAAAAAAACGc+H3pxvDx82w2bkK+7WX4mXkUmr8+n3pxvDrzbDZuQT7tZfiX5FIFNcU/ek/wDoi3PG1Q9IcVdbq+w+nX7yRajhpfOBOORdnW9HsrT63xhr37/c1FJIvzyt6vHcTUur7GXz637RnvcjLOtwLL+F1vb69+/3UAKUAAAAAAAAAAAAAAAAAAAAAAAAAAAAAAAAAAIRz9ferG8OvNsNl5APuzmeKfkUmr8/33rxfDrzbDZuj++7GZ4p+RSBUgY7GwEoJ/7kn+KRGueFqhx3EUJdTdMvc9b9oyy7OJQT/wByT/FICdcjLetwLL+F1vb69+9eyh2FKIzzuv8AV8Zw1VLqbqn2KXV38P7j3ORtznwXLcpOWrku2TevZx7AKUAAAAAAAAAAAAAAAAAAAAAAAAAAAAAAACB9IJ968Xwy82w2bo/vuxl+JfkUmr9IR97MXwy82w2Xo/vuvl+Jl5FIFT2NmGznYGewY7OdgcTrjJ/DipfikyP87bfVcYw1TL1adU21F9Xfw/u95YTGdUZP2kU/xSYE95HXufBctzk56uS7ZN69nHsKURvnXe6uK4ax5upOu1tRk4p6mu161s9nkfkSs4TmO2bnq2C7ZOWvZrs7QKWAAAAAAAAAAAAAAAAAAAAAAAAAAAAA/P8A0hn3txPDLzbDZej++6+X4mXkUmsdIl97sTwy86w2To/vutleJl5NQFT2c7PmmcpgfRM5RgmZIDIyMUZIDCyiMn7WEZfjFPX8SRc6rvU8Vw1iydSddrahLqKTU12vWtlhRhZRGT9rCMvxinr+IE75H5ErOE5jtm56tgtuTlr2a7O0pZHedV7o4lhLDm6VKu5tQk4KTUoabUdb956/JDKlZw3Md9krNWVpdablr4HuW2BSwAAAAAAAAAAAAAAAAAAAAAAAAAB+fOkV8rcTwy86w2Po/vutleJl5NRrXSM+VuJ4ZedYbH0f33VyvEy8moCpJnKZhsyTAzTM0fNGaAzRmkYIjfPXOtq41hLFusqTqsbULJxTfrF2vqtbAtKRzo/Jf7avXvy7/wAxb+ozjxu/7Xd+Ys/UB+rbsWE2vX1xm17utFPX8SSc6JujiOEsBulShc5KtuCk1KGm+rrfvJjHjV/2u78xZ+owuzp2NPKtlY17uvZKTS+7begLRyRyZ2cNzP8AETlNqyvXWnKTXwPm2ylEu5Dy3wvN19bX/QVEAAAAAAAAAAAAAAAAAAAAAAAAD889I75WYnhl5thsfR++SuV4mXk1GudI/wCVmJ4ZebYbF0fvkpleJl5NQFROUYoivPbid1PpDiLDvtpi6G2oWzgm/WyW2otbA+vPjiFtPHMNY11lSdM21C2cE36x6b01s2DkLmTu9H8t5Vs7Wr0k5zlNpeqg9Jtv59nPIf436NZMuLfGZxyHGMrfaSjH1Vb6qc9tLbb1954HPbIni8ew48JnLGjKmcpKmcq4ykrNJtQa29AW5ER6QM0uOYPWevY2+YjYOQ+bZd6P5bzbZ2tX6TnZKbS9VB6Tk387ZSLsSuySeTVCxrsTlCMml9C2gJhyCxK7eB5ryK4WavSTlCMtL1UOxNr8Spfsmj7PV/Kh/YjfPDIni8VwY8JnLGjKu6UlTOVSnJTik5KDW+xv3nv8hc2y7g+a8y2y1q6CTssnNperi9Jyb0BRf2TR9nq/lQ/sP2VR9nq/lQ/sdwAfHHxYVp/4auME/f1Ypb/HR9gAAAAAAAAAAAAAAAAAAAAAAAAAPzx0kPlXieGXm2GxdHz5J5PiZeVUa50kflXieGXm2ExweL5FFbjgZNtMW9tV2zhFy1rbUWu3sQFW578Tup4/iLCvspTobahbOKb9ZLtaTRsnIeuOZ6N5M+MxWVON7jGVyVk4w9VW+qnPbS229fezLkRFZnotkT42llWRyJxjK5esnGHqqn1VKe2ltt6+9lTxMOuqDWHXCpN7ahCMU37ttJAMTDrpg1h1wqTe2oQjFN+7bSX3IhPSMlr0jwd/UT8wvp1crh1Ns08ymu1paTnXGTS+hNoCU9Hx928zX2j/AMayqpkU565E8Pi+FHgs5YkJVWSlGmUqozkppJyUGtvX0nucieIW3cDzHnXWXNXRSdlkptL1cXpOTeveB4XSDlrjPD9/VX/1wPd6O73wXP19fDyolGyMKq2SeXTXY12JzrjJpfQtrsJBzryZ4nFcKPBpyxIzrtlNUTlUpyU4pOSra3pN+8C5gl3ITPtv4PmvPusucboKLssnNxXqovScm9drZUQAAAAAAAAAAAAAAAAAAAAAAAAAAA6Wbwmi+xSz8eq6SWk51QlJR3vSck+ztZ1/8tYf2HH/AC1X6T1QB18LAqorccCmFMW9tQhGEXLSW2opbekv4HYAAAACCdI9645gb+pt/rR6vR9fd/N19fHyolbzeF0XzTzqKrmlpOdUJNL6E5LsIlz0yJYPF8OPApyw4TqslONEnTGclNJOShpN6+kC0JkT6QMv9YwN/VXf1xJuvSjM/wDoZP5u79RZeRkVncHy5cdX+MlC2MYSv9rKEXWm4xc9tLfbpAfTo7P/AEPP19fDyolbOthYFVEWsGmFKb21CEYpv6X1V2nZAAAAAAAAAAAAAAAAAAAAAAAAAAAAAAAAAAAAdLP4Pj5E4viONVfKK0nZVCbivoTkno7oA8j/ACthfYMb8rT+k7uBw2nHhJcOoroUnuSrrjBSfu21FLZ2gAAAAAAAAAAAAAAAAAAAAAAAAAAAAAAAAAAAAAAAAAAAAAAAAAAAAAAAAAAAH//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7540" name="AutoShape 47" descr="data:image/jpeg;base64,/9j/4AAQSkZJRgABAQAAAQABAAD/2wCEAAkGBxQQBg8UBxAWEBAVFxAVFBcXERQZEBARFRQWFhQUFRgbHiggGSYlHRQTIjEnJSksLi4uGh8zODMsNyotLisBCgoKBQUFDgUFDisZExkrKysrKysrKysrKysrKysrKysrKysrKysrKysrKysrKysrKysrKysrKysrKysrKysrK//AABEIAMkA+wMBIgACEQEDEQH/xAAcAAEBAAIDAQEAAAAAAAAAAAAABwIGAQQFAwj/xAA+EAACAgIAAgYECwYHAQAAAAAAAQIDBBEFBwgSISZ0swYTIzEiJDZBUVNUYXGU0hVDkZOy0RQWJTJjgcNV/8QAFAEBAAAAAAAAAAAAAAAAAAAAAP/EABQRAQAAAAAAAAAAAAAAAAAAAAD/2gAMAwEAAhEDEQA/ALiAAAAAAAAAAAAAAAAAAAAAAAAAAAAAAAAAAAAAAAAAAAAAAAAAAAAAAAACI884J+k+P1kn8Xj71/y2Gy8i0l6N5XV0vjEvu/c1AUkHCf0HIAAAAAAAAAAAAAAAAAAAAAAAAAAAAAAAAAAAAABEeeb7z4/h4+bYTn1yT+FJL/vRQ+er70Y3h4+bYbNyIfdrK8TLyaQMuRc1L0bynF7+My+ff7mkpJFOeev8xYu/qP8A0kbDyL+T2Vr7Q/JrApQAAAAAAAAAAAAAAAAAAAAAAAAAAAAAAAAAAAACGc+H3pxvDx82w2bkK+7WX4mXkUmr8+n3pxvDrzbDZuQT7tZfiX5FIFNcU/ek/wDoi3PG1Q9IcVdbq+w+nX7yRajhpfOBOORdnW9HsrT63xhr37/c1FJIvzyt6vHcTUur7GXz637RnvcjLOtwLL+F1vb69+/3UAKUAAAAAAAAAAAAAAAAAAAAAAAAAAAAAAAAAAIRz9ferG8OvNsNl5APuzmeKfkUmr8/33rxfDrzbDZuj++7GZ4p+RSBUgY7GwEoJ/7kn+KRGueFqhx3EUJdTdMvc9b9oyy7OJQT/wByT/FICdcjLetwLL+F1vb69+9eyh2FKIzzuv8AV8Zw1VLqbqn2KXV38P7j3ORtznwXLcpOWrku2TevZx7AKUAAAAAAAAAAAAAAAAAAAAAAAAAAAAAAACB9IJ968Xwy82w2bo/vuxl+JfkUmr9IR97MXwy82w2Xo/vuvl+Jl5FIFT2NmGznYGewY7OdgcTrjJ/DipfikyP87bfVcYw1TL1adU21F9Xfw/u95YTGdUZP2kU/xSYE95HXufBctzk56uS7ZN69nHsKURvnXe6uK4ax5upOu1tRk4p6mu161s9nkfkSs4TmO2bnq2C7ZOWvZrs7QKWAAAAAAAAAAAAAAAAAAAAAAAAAAAAA/P8A0hn3txPDLzbDZej++6+X4mXkUmsdIl97sTwy86w2To/vutleJl5NQFT2c7PmmcpgfRM5RgmZIDIyMUZIDCyiMn7WEZfjFPX8SRc6rvU8Vw1iydSddrahLqKTU12vWtlhRhZRGT9rCMvxinr+IE75H5ErOE5jtm56tgtuTlr2a7O0pZHedV7o4lhLDm6VKu5tQk4KTUoabUdb956/JDKlZw3Md9krNWVpdablr4HuW2BSwAAAAAAAAAAAAAAAAAAAAAAAAAB+fOkV8rcTwy86w2Po/vutleJl5NRrXSM+VuJ4ZedYbH0f33VyvEy8moCpJnKZhsyTAzTM0fNGaAzRmkYIjfPXOtq41hLFusqTqsbULJxTfrF2vqtbAtKRzo/Jf7avXvy7/wAxb+ozjxu/7Xd+Ys/UB+rbsWE2vX1xm17utFPX8SSc6JujiOEsBulShc5KtuCk1KGm+rrfvJjHjV/2u78xZ+owuzp2NPKtlY17uvZKTS+7begLRyRyZ2cNzP8AETlNqyvXWnKTXwPm2ylEu5Dy3wvN19bX/QVEAAAAAAAAAAAAAAAAAAAAAAAAD889I75WYnhl5thsfR++SuV4mXk1GudI/wCVmJ4ZebYbF0fvkpleJl5NQFROUYoivPbid1PpDiLDvtpi6G2oWzgm/WyW2otbA+vPjiFtPHMNY11lSdM21C2cE36x6b01s2DkLmTu9H8t5Vs7Wr0k5zlNpeqg9Jtv59nPIf436NZMuLfGZxyHGMrfaSjH1Vb6qc9tLbb1954HPbIni8ew48JnLGjKmcpKmcq4ykrNJtQa29AW5ER6QM0uOYPWevY2+YjYOQ+bZd6P5bzbZ2tX6TnZKbS9VB6Tk387ZSLsSuySeTVCxrsTlCMml9C2gJhyCxK7eB5ryK4WavSTlCMtL1UOxNr8Spfsmj7PV/Kh/YjfPDIni8VwY8JnLGjKu6UlTOVSnJTik5KDW+xv3nv8hc2y7g+a8y2y1q6CTssnNperi9Jyb0BRf2TR9nq/lQ/sP2VR9nq/lQ/sdwAfHHxYVp/4auME/f1Ypb/HR9gAAAAAAAAAAAAAAAAAAAAAAAAAPzx0kPlXieGXm2GxdHz5J5PiZeVUa50kflXieGXm2ExweL5FFbjgZNtMW9tV2zhFy1rbUWu3sQFW578Tup4/iLCvspTobahbOKb9ZLtaTRsnIeuOZ6N5M+MxWVON7jGVyVk4w9VW+qnPbS229fezLkRFZnotkT42llWRyJxjK5esnGHqqn1VKe2ltt6+9lTxMOuqDWHXCpN7ahCMU37ttJAMTDrpg1h1wqTe2oQjFN+7bSX3IhPSMlr0jwd/UT8wvp1crh1Ns08ymu1paTnXGTS+hNoCU9Hx928zX2j/AMayqpkU565E8Pi+FHgs5YkJVWSlGmUqozkppJyUGtvX0nucieIW3cDzHnXWXNXRSdlkptL1cXpOTeveB4XSDlrjPD9/VX/1wPd6O73wXP19fDyolGyMKq2SeXTXY12JzrjJpfQtrsJBzryZ4nFcKPBpyxIzrtlNUTlUpyU4pOSra3pN+8C5gl3ITPtv4PmvPusucboKLssnNxXqovScm9drZUQAAAAAAAAAAAAAAAAAAAAAAAAAAA6Wbwmi+xSz8eq6SWk51QlJR3vSck+ztZ1/8tYf2HH/AC1X6T1QB18LAqorccCmFMW9tQhGEXLSW2opbekv4HYAAAACCdI9645gb+pt/rR6vR9fd/N19fHyolbzeF0XzTzqKrmlpOdUJNL6E5LsIlz0yJYPF8OPApyw4TqslONEnTGclNJOShpN6+kC0JkT6QMv9YwN/VXf1xJuvSjM/wDoZP5u79RZeRkVncHy5cdX+MlC2MYSv9rKEXWm4xc9tLfbpAfTo7P/AEPP19fDyolbOthYFVEWsGmFKb21CEYpv6X1V2nZAAAAAAAAAAAAAAAAAAAAAAAAAAAAAAAAAAAAdLP4Pj5E4viONVfKK0nZVCbivoTkno7oA8j/ACthfYMb8rT+k7uBw2nHhJcOoroUnuSrrjBSfu21FLZ2gAAAAAAAAAAAAAAAAAAAAAAAAAAAAAAAAAAAAAAAAAAAAAAAAAAAAAAAAAAAH//Z"/>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7543" name="AutoShape 52" descr="data:image/jpeg;base64,/9j/4AAQSkZJRgABAQAAAQABAAD/2wCEAAkGBxQQEhIPEhQVFRUSFRQXEhAWFRIVFBkUFRYWGBkSFhUYHCggGBolGxQYITQhJSkrLi4uFx8/ODMsNygtLisBCgoKDg0OGxAQGjUmHCQvLS0sKzEsNyssLCwsLCwsLCwsLSwvKzcsLCwsLiwuKywsKyssKywsLCwrLDcrNzcrK//AABEIAM0AzgMBIgACEQEDEQH/xAAcAAEAAgMBAQEAAAAAAAAAAAAABgcBBQgDBAL/xABMEAABAwIBBgYMCwYGAwAAAAABAAIDBBEFBgcSITFBEyJRYXGBIzVSVHSCkZOhsbPSFBcyNEJicnOj0/AIQ6KywdEVM1OSlMJEY/H/xAAaAQEAAgMBAAAAAAAAAAAAAAAAAQQDBQYC/8QALhEBAAIBAgIIBgIDAAAAAAAAAAECAwQRBTESFBUhMmFxoTRBUVJT0SLhE0Lx/9oADAMBAAIRAxEAPwC8UREBERAREQEREBERAREQVJnZy4rMOrIoKZ7GsdTte4OYHHSMkrSbndZg1KdZBYnJV0FNUzEGSRpLyBoi+kRs3bFUOf8A7YQ+CM9rOrSzU9qqP7s/zFBLUREBERAREQEREBERAREQEREBERAREQERRjK3Lilw0WmfpSWu2nZZ0h5Lj6I5ygkxK1eMZRUtGL1E8cW8Nc4aR6G7T5FRGVGdesq7siIpozqDYyTIRzyWGvmbZazAs3+IVx4RsLmtebmee7NLn43Gf02PSoStTFM9FFGbRMmmPKGhjfK83t0AqNVWfOY/5dHE0fXme/0BjV9mFZjm6jU1TjyshYG/xvv6lJ6LNJhsesxySHlfK8/wtsPQgo/LLKmXFJ21EzI2OZGIw2PS0dEOe650idfHPkCkWTWdepoaeKlbDC9kQs0u4QOIvfWQbb+RTjOPkZQ0tC6WGmjY8SQgPAN7OeARfnCrV2FRH6A6iQsWTLFJ2lf0fD76qJmkx3JxQZ9BsnoyPrRTB38L2t9al2EZ1cOqLAymFx+jM0s/i2elUjJgMZ2FzesEelfFNgDh8lwdzbD/AGUV1FJ+bJl4Rqcf+u/o6spqpkrQ+NzXtOx7XBwPWF6hck4dX1NA/ThfJC69zomzXdI+S5WhkrnoN2xV8fIPhMQ9L4/6tPUs0TE8mutS1Z2tG0rnRfHhmIxVMYmhkbIx2x7SCOjmPMvsCl4EREBERAREQEREBERAX4keGgkkADWSdQAG8lJJA0EkgAAkkkAADaTyataoDOhnGdWudSUrtGmGp8jbgzHfY7o/Wg3WX+do8amw86tYfV/0iH/c9ShWSWQ1XirzKLsjc7j1UmkdI79G+uR36uFKs2ua3hw2sr2kR6jFTHil43OkG5v1fKrvhhDGhjQGtaLNaBYADcAoSimSmbujw8BzY+FlG2eWznX5WjY3qUuCyilAsLKwghmdztc776D2gVRq3M7na5330HtAqj/XqVHVc4dRwDwW9RERVHQPzIwOFiARyEXWorcDB40eo9ydnUdy3KL3W9q8pVs+kxZ42vVoMAx+qwubThcWG404jrjePrDf07Qr/wAhMvIMUZYdjnaOPTk6/tMP0m+kb1S9ZRtlFnDodvHQo6WS0czJWOLXMIdHK3Ubjk/sr2LPF/Vyuu4ZfTzvXvq65usqB5s8vW4lHwUui2qjHGaNj2j94wesblOwVYaplERAREQEREBYKyonnIyqGG0jpGkcNJdkDT3ZGt9uRo1oIBnoy3uThlO7ij508Haf9Ec3dcuzlXjmhzfCYsxGqbxAb00JGpxH75wO1oOwdfIorm3yUOK1fZNIwxHhKh+0uJNwwnlcb35rrpeGINAa0AAAAAbABsAChL9gLKIpQIiICwsrCCGZ3O1zvvoPaBVH+vUrczudrnffQe0CqP8AXqVLVc4dRwDwW9RERU3QCIiAvKpgbI0sdsPo5wvVFMTtyeb1i0dGeSLMfLQzsljdovjIdHJ0esayCOddKZB5VsxOlbO2zZG8WeK+tkg2+KdoKonEqMSsI+kNbTz8i8c3mU7sMrGyONonnQqGnue75i06+i43rY4cvTjzcZxLQ9Xyd3hnk6gCyvxC8OAcDcEAgjYQdhC/aztYIiICIiDBXNmdzKL4dXuaw3jprxRga7uvxyOUlwt4oV75bYx8CoqmpBs5kZ0D9d2pvpIVCZpsD+GYjFpC7IOzPvruWni38ex6lEpXfm6yaGHUUcJHZXjTnO8yOGzqGrqUpWFlSgREQEREBYWVhBDM7na5330HtAqj/XqVuZ3O1zvvoPaBVH+vUqWq5w6jgHgt6iIipugEREBERAUdyhpNFwlGx3yvtD+6kS+bEIOEjc3fbV0jWFlxX6NlLiGnjPhmvz+S08ymUXwqi+DPN5KSzOcxHWwno+T1BWMFzRmjxk0uJQtJsyoJhkHO4HQPU8AdZXSwW0cLMbTsyiIiBEWCgqr9oHEtCmpqUHXPK5zhyshA1f7nsXl+z7hmjBVVZH+bI2Nh+rGLkjpc+3iLQftAVOlW08f+nAT1veb+hoVkZo6TgsKpfrh0nnHOd/VQlMkRFKBERAREQFhZWEEMzudrnffQe0CqP9epW5nc7XO++g9oFUf69SparnDqOAeC3qIiKm6AREQEREBERETG/ciVWTBOXN2xva9vTcOC6zwyqE0MUwNxIxjgftNB/quVMo2WlB7po9B/+LojNVVcLhNE6/yYzH5p7o/+i2uKd6xLgtbj6Ge1fNLURFkVVSZYZ2JqGsno2U0TxEQA8yPaTdrXawGnulpvjyqO9IfOv91WPi+bjD6uZ9TPC50khBe4TVDbkAAcVrwBqaNgXxuzS4V3u7/kVX5iCi8sspX4nUfCnsbGdBrAxri4Wbc3uQNt1dGSGXuH09FSwPqNF0cTGubwVQbEDWLhliqrzq5PQ4fW8BTMLI3RMeGlz36yXAm7yTuTDXXij+yFhy5ehG7Y8P0Uaq01m2y7PjKwzvn8Gp/LT4ysM75/Bqfy1TiLB1vybXsCv5Pb+1x/GVhnfP4NT+WnxlYZ3z+DU/lqnETrfkdgV/J7f2uP4ysM75/Bqfy0+MrDO+fwan8tU4idb8jsCv5Pb+1x/GVhnfP4NT+Wnxk4Z3z+DU/lqnETrfkdgV/J7J5nFy1oqujMEE2nI6WEhginBNpBe2kwa+ZQHSPcS+Zn9xe1H84pPC6X27F0UF7isZ43lWvlvwy848e1t+/v/wCub9I9xL5ib3U0j3EvmJvdXSSJ1Wv1R29n+2Pf9ubdI9xL5ib3U0j3EvmJvdXSSJ1Wv1O3s/2x7/tzbpHuJfMTe6mke4l8xN7q6SROq1+p29n+2Pf9ubdI9xL5ib3U0j3EvmZ/cXSSJ1Wv1O3s/wBse/7cn5S7YzouGp3ymPZvGzSAupJkjnQmw2lZRsp45GsLyHue5p473PIsByuK3f7Qst6iiZyRSk+M5gH8p8i+/Nnm9oa3D4aqphc+WR0wLhNOzislewDRa8DY1Z60isbQ1WozzmvOS3OWt+PKo7zh87J7qsbNxlW/Fad88kbYyyQs0WuLgRog3uRzr5filwrvd3/IqvzFIsncnKfD43Q0rCxjnaRaXyP41gL3eSd3KvbA2ywVlCgoz9oSktUUc1tT4pWX543NOvql9CiOASXhaOQkHyq2s+mF8Nh4mAuaaRr/ABHcR3VrB8VUxkzNrezocOrUq+prvRtuDZehqIj6t8iItc7IREQEREBERB6Ufzik8LpfbsXRYXOlH84pPC6X27F0WFsNL4XI8c+Ij0ZCIEVlpRERAREQFgrK/Mjw0Fx1AAknmGu6DnXPfW8JijmX1QwxMI5HEOkPokHkV05vKIwYbRRnURCwuHI5/Gd6XFc8VzzieJutxvhVTZvOwusLeIPQupoYgxrWDY0ADoAsoHoiIpBERB8ONYe2qglpn/JlY5h5tIWB6jY9S5RjY+knMcgs6J7mSDnBs7qXXZVD59cm+BqI69jeJONGYgahK0aiftNv/sPMotG8bMmK80tFo5w1AO9Fq8BrNNnBn5TPSOVbRam9ejOzvdNmjNji8fMREXlnEREBERB6Ufzik8LpfbsXRYXOlH84pPC6X27F0WFsNL4XI8c+Ij0ZCIEVlpRERAREQFCc7mPfBMOlDXWkqOxR8tnfLcOht+shTVxXNedTKb/Ea4tjJdDB2KFo2OffjyAb9I2A5mi21Bs8xuBcPWmrcOJSNOjycLIC0eRpcesLoIKK5t8m/wDD6GKFw7K/sk5/9j9ej0NFm9XOpUgIiICIiAtXlFg8dbTy0so4sgtfe130XjnBsVtFiyDkrEaGbDql8Eo0ZInEHkc3c4HuSNfWFIaacSND27D6OZWvnUyHGJRCaEAVMIOgdnCM2mInp1g7jflKoKhq30zyx4IsbSRnUQRzbiq2fF0o3jm2/C9f/gt0bz/GUrRfiKUPAc03B2Ffta/k7CtotG8chEREiIiD0o/nFJ4XS+3YuiwudKP5xSeF0vt2LosLYaXwuR458RHoyEQIrLSiIiAsIoZnFy7jwyIsaQ+peOxRdzf94/6vNvQaXPFlsKWI0EDuzzt7I4bY4nepztYHILnkUNzL5IfCpxXyt7DTnsYOx8w2HnDb36bcijmS+T9TjVWdJznaTtOpqXbgTrPO42sAPIAF0thGGx0sTKeFoayMaLW83KeUk67qB9gWURSCIiAiIgIiIMOVbZzc24rtKrpgG1IHGZezZgNx5H7r796spYIQci09RJSvcxzS0tNnxOBBBHKNxUjo6xsou09IO0K6MuMgKfE2lxHBzgcSoaNfMHj6TfSNyoTKXJWrwt/ZmEC/EnYbxu8bceY2VfLgi3fDa6HimTT9099W7RaGjx61hIPGG3rC3NPUsk+S4H1+RUr47U5w6jT67Dnj+E9/05PVERY/mt/J6Ufzik8LpfbsXRYXOlH84pPC6X27F0WFsNL4XI8c+Ij0ZCLCw54Gs6gNpOxWWlfpYJUOylzl0NEC0ycNJuhhs83+s75Lesqnsrs5dXiF4mHgIXauCjJ038znjWb8g1dKCxs4GdOKk0qajLZai1jJtijPP3buYatlyqpycyeqsaqXO0nOu69RVP2Nvz7zuDR6ApFkTmonqi2asBgh28HsmeOS30Bz7VeeE4TFSxNggjbHG3Yxo37yeUnlUJfLkvk7Dh0DaeBtgNbnHW57zte47z6gtwiKUCIiAiIgIiICIiAiIgwQvKqpGStMcjGvY4WcxwDmkchBXsiCrcqMzlPNd9G/4O8/uyC+InkAvdnVq5lWGM5vsRo7l8DntH72E8KOnUA4eRdQoomExMxychR4nLGS3SNxtY/aOYg6wvrZlA8bWtPlC6hxPAqapFp6eGXk4SNjiOgkalHKrNdhj/8Axgz7D5G+jSsvE4qTzhbx6/UY+6t52URBlHoyQycH/lTRSW0tvBva/R67WVgz58nfQoxf60p/oFEs6+TcGHVccFOHBj6dshDnFx0jJK02J5mjyKd5AZt6GqoaeqmY9z5Wkv7I4NvpHYBsU0rFY2hiz6i+a3SvO8otiGeWvkuI2wxA7wwvcOhzjbyhRqXF8RxN2gZamoJ1FjdLQ6C1lmt8i6Cos3uGxEFtHC4jfI3hfaEqR09OyMBrGNYBsa1oaPIF6YHP2T+Z+tns6fQpmar6R0pT0MbqHjHqVs5LZvqLD7PZGJJR+/ks54PK3czqUtsikYssoiAiIgIiICIiAiIgIiICIiAiIgIiICIiCgM/3bCHwSP2s6tLNT2qo/sH+Yr5stc3EOKzsqJZpY3MiEYazQsQHPcCdJpN7vPkCkWTeDNoaaKkY5zmxNsHOtpHWTrtqQbRERAREQEREBERAREQEREH/9k="/>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7544" name="AutoShape 54" descr="data:image/jpeg;base64,/9j/4AAQSkZJRgABAQAAAQABAAD/2wCEAAkGBxQQEhIPEhQVFRUSFRQXEhAWFRIVFBkUFRYWGBkSFhUYHCggGBolGxQYITQhJSkrLi4uFx8/ODMsNygtLisBCgoKDg0OGxAQGjUmHCQvLS0sKzEsNyssLCwsLCwsLCwsLSwvKzcsLCwsLiwuKywsKyssKywsLCwrLDcrNzcrK//AABEIAM0AzgMBIgACEQEDEQH/xAAcAAEAAgMBAQEAAAAAAAAAAAAABgcBBQgDBAL/xABMEAABAwIBBgYMCwYGAwAAAAABAAIDBBEFBgcSITFBEyJRYXGBIzVSVHSCkZOhsbPSFBcyNEJicnOj0/AIQ6KywdEVM1OSlMJEY/H/xAAaAQEAAgMBAAAAAAAAAAAAAAAAAQQDBQYC/8QALhEBAAIBAgIIBgIDAAAAAAAAAAECAwQRBTESFBUhMmFxoTRBUVJT0SLhE0Lx/9oADAMBAAIRAxEAPwC8UREBERAREQEREBERAREQVJnZy4rMOrIoKZ7GsdTte4OYHHSMkrSbndZg1KdZBYnJV0FNUzEGSRpLyBoi+kRs3bFUOf8A7YQ+CM9rOrSzU9qqP7s/zFBLUREBERAREQEREBERAREQEREBERAREQERRjK3Lilw0WmfpSWu2nZZ0h5Lj6I5ygkxK1eMZRUtGL1E8cW8Nc4aR6G7T5FRGVGdesq7siIpozqDYyTIRzyWGvmbZazAs3+IVx4RsLmtebmee7NLn43Gf02PSoStTFM9FFGbRMmmPKGhjfK83t0AqNVWfOY/5dHE0fXme/0BjV9mFZjm6jU1TjyshYG/xvv6lJ6LNJhsesxySHlfK8/wtsPQgo/LLKmXFJ21EzI2OZGIw2PS0dEOe650idfHPkCkWTWdepoaeKlbDC9kQs0u4QOIvfWQbb+RTjOPkZQ0tC6WGmjY8SQgPAN7OeARfnCrV2FRH6A6iQsWTLFJ2lf0fD76qJmkx3JxQZ9BsnoyPrRTB38L2t9al2EZ1cOqLAymFx+jM0s/i2elUjJgMZ2FzesEelfFNgDh8lwdzbD/AGUV1FJ+bJl4Rqcf+u/o6spqpkrQ+NzXtOx7XBwPWF6hck4dX1NA/ThfJC69zomzXdI+S5WhkrnoN2xV8fIPhMQ9L4/6tPUs0TE8mutS1Z2tG0rnRfHhmIxVMYmhkbIx2x7SCOjmPMvsCl4EREBERAREQEREBERAX4keGgkkADWSdQAG8lJJA0EkgAAkkkAADaTyataoDOhnGdWudSUrtGmGp8jbgzHfY7o/Wg3WX+do8amw86tYfV/0iH/c9ShWSWQ1XirzKLsjc7j1UmkdI79G+uR36uFKs2ua3hw2sr2kR6jFTHil43OkG5v1fKrvhhDGhjQGtaLNaBYADcAoSimSmbujw8BzY+FlG2eWznX5WjY3qUuCyilAsLKwghmdztc776D2gVRq3M7na5330HtAqj/XqVHVc4dRwDwW9RERVHQPzIwOFiARyEXWorcDB40eo9ydnUdy3KL3W9q8pVs+kxZ42vVoMAx+qwubThcWG404jrjePrDf07Qr/wAhMvIMUZYdjnaOPTk6/tMP0m+kb1S9ZRtlFnDodvHQo6WS0czJWOLXMIdHK3Ubjk/sr2LPF/Vyuu4ZfTzvXvq65usqB5s8vW4lHwUui2qjHGaNj2j94wesblOwVYaplERAREQEREBYKyonnIyqGG0jpGkcNJdkDT3ZGt9uRo1oIBnoy3uThlO7ij508Haf9Ec3dcuzlXjmhzfCYsxGqbxAb00JGpxH75wO1oOwdfIorm3yUOK1fZNIwxHhKh+0uJNwwnlcb35rrpeGINAa0AAAAAbABsAChL9gLKIpQIiICwsrCCGZ3O1zvvoPaBVH+vUrczudrnffQe0CqP8AXqVLVc4dRwDwW9RERU3QCIiAvKpgbI0sdsPo5wvVFMTtyeb1i0dGeSLMfLQzsljdovjIdHJ0esayCOddKZB5VsxOlbO2zZG8WeK+tkg2+KdoKonEqMSsI+kNbTz8i8c3mU7sMrGyONonnQqGnue75i06+i43rY4cvTjzcZxLQ9Xyd3hnk6gCyvxC8OAcDcEAgjYQdhC/aztYIiICIiDBXNmdzKL4dXuaw3jprxRga7uvxyOUlwt4oV75bYx8CoqmpBs5kZ0D9d2pvpIVCZpsD+GYjFpC7IOzPvruWni38ex6lEpXfm6yaGHUUcJHZXjTnO8yOGzqGrqUpWFlSgREQEREBYWVhBDM7na5330HtAqj/XqVuZ3O1zvvoPaBVH+vUqWq5w6jgHgt6iIipugEREBERAUdyhpNFwlGx3yvtD+6kS+bEIOEjc3fbV0jWFlxX6NlLiGnjPhmvz+S08ymUXwqi+DPN5KSzOcxHWwno+T1BWMFzRmjxk0uJQtJsyoJhkHO4HQPU8AdZXSwW0cLMbTsyiIiBEWCgqr9oHEtCmpqUHXPK5zhyshA1f7nsXl+z7hmjBVVZH+bI2Nh+rGLkjpc+3iLQftAVOlW08f+nAT1veb+hoVkZo6TgsKpfrh0nnHOd/VQlMkRFKBERAREQFhZWEEMzudrnffQe0CqP9epW5nc7XO++g9oFUf69SparnDqOAeC3qIiKm6AREQEREBERETG/ciVWTBOXN2xva9vTcOC6zwyqE0MUwNxIxjgftNB/quVMo2WlB7po9B/+LojNVVcLhNE6/yYzH5p7o/+i2uKd6xLgtbj6Ge1fNLURFkVVSZYZ2JqGsno2U0TxEQA8yPaTdrXawGnulpvjyqO9IfOv91WPi+bjD6uZ9TPC50khBe4TVDbkAAcVrwBqaNgXxuzS4V3u7/kVX5iCi8sspX4nUfCnsbGdBrAxri4Wbc3uQNt1dGSGXuH09FSwPqNF0cTGubwVQbEDWLhliqrzq5PQ4fW8BTMLI3RMeGlz36yXAm7yTuTDXXij+yFhy5ehG7Y8P0Uaq01m2y7PjKwzvn8Gp/LT4ysM75/Bqfy1TiLB1vybXsCv5Pb+1x/GVhnfP4NT+WnxlYZ3z+DU/lqnETrfkdgV/J7f2uP4ysM75/Bqfy0+MrDO+fwan8tU4idb8jsCv5Pb+1x/GVhnfP4NT+Wnxk4Z3z+DU/lqnETrfkdgV/J7J5nFy1oqujMEE2nI6WEhginBNpBe2kwa+ZQHSPcS+Zn9xe1H84pPC6X27F0UF7isZ43lWvlvwy848e1t+/v/wCub9I9xL5ib3U0j3EvmJvdXSSJ1Wv1R29n+2Pf9ubdI9xL5ib3U0j3EvmJvdXSSJ1Wv1O3s/2x7/tzbpHuJfMTe6mke4l8xN7q6SROq1+p29n+2Pf9ubdI9xL5ib3U0j3EvmZ/cXSSJ1Wv1O3s/wBse/7cn5S7YzouGp3ymPZvGzSAupJkjnQmw2lZRsp45GsLyHue5p473PIsByuK3f7Qst6iiZyRSk+M5gH8p8i+/Nnm9oa3D4aqphc+WR0wLhNOzislewDRa8DY1Z60isbQ1WozzmvOS3OWt+PKo7zh87J7qsbNxlW/Fad88kbYyyQs0WuLgRog3uRzr5filwrvd3/IqvzFIsncnKfD43Q0rCxjnaRaXyP41gL3eSd3KvbA2ywVlCgoz9oSktUUc1tT4pWX543NOvql9CiOASXhaOQkHyq2s+mF8Nh4mAuaaRr/ABHcR3VrB8VUxkzNrezocOrUq+prvRtuDZehqIj6t8iItc7IREQEREBERB6Ufzik8LpfbsXRYXOlH84pPC6X27F0WFsNL4XI8c+Ij0ZCIEVlpRERAREQFgrK/Mjw0Fx1AAknmGu6DnXPfW8JijmX1QwxMI5HEOkPokHkV05vKIwYbRRnURCwuHI5/Gd6XFc8VzzieJutxvhVTZvOwusLeIPQupoYgxrWDY0ADoAsoHoiIpBERB8ONYe2qglpn/JlY5h5tIWB6jY9S5RjY+knMcgs6J7mSDnBs7qXXZVD59cm+BqI69jeJONGYgahK0aiftNv/sPMotG8bMmK80tFo5w1AO9Fq8BrNNnBn5TPSOVbRam9ejOzvdNmjNji8fMREXlnEREBERB6Ufzik8LpfbsXRYXOlH84pPC6X27F0WFsNL4XI8c+Ij0ZCIEVlpRERAREQFCc7mPfBMOlDXWkqOxR8tnfLcOht+shTVxXNedTKb/Ea4tjJdDB2KFo2OffjyAb9I2A5mi21Bs8xuBcPWmrcOJSNOjycLIC0eRpcesLoIKK5t8m/wDD6GKFw7K/sk5/9j9ej0NFm9XOpUgIiICIiAtXlFg8dbTy0so4sgtfe130XjnBsVtFiyDkrEaGbDql8Eo0ZInEHkc3c4HuSNfWFIaacSND27D6OZWvnUyHGJRCaEAVMIOgdnCM2mInp1g7jflKoKhq30zyx4IsbSRnUQRzbiq2fF0o3jm2/C9f/gt0bz/GUrRfiKUPAc03B2Ffta/k7CtotG8chEREiIiD0o/nFJ4XS+3YuiwudKP5xSeF0vt2LosLYaXwuR458RHoyEQIrLSiIiAsIoZnFy7jwyIsaQ+peOxRdzf94/6vNvQaXPFlsKWI0EDuzzt7I4bY4nepztYHILnkUNzL5IfCpxXyt7DTnsYOx8w2HnDb36bcijmS+T9TjVWdJznaTtOpqXbgTrPO42sAPIAF0thGGx0sTKeFoayMaLW83KeUk67qB9gWURSCIiAiIgIiIMOVbZzc24rtKrpgG1IHGZezZgNx5H7r796spYIQci09RJSvcxzS0tNnxOBBBHKNxUjo6xsou09IO0K6MuMgKfE2lxHBzgcSoaNfMHj6TfSNyoTKXJWrwt/ZmEC/EnYbxu8bceY2VfLgi3fDa6HimTT9099W7RaGjx61hIPGG3rC3NPUsk+S4H1+RUr47U5w6jT67Dnj+E9/05PVERY/mt/J6Ufzik8LpfbsXRYXOlH84pPC6X27F0WFsNL4XI8c+Ij0ZCLCw54Gs6gNpOxWWlfpYJUOylzl0NEC0ycNJuhhs83+s75Lesqnsrs5dXiF4mHgIXauCjJ038znjWb8g1dKCxs4GdOKk0qajLZai1jJtijPP3buYatlyqpycyeqsaqXO0nOu69RVP2Nvz7zuDR6ApFkTmonqi2asBgh28HsmeOS30Bz7VeeE4TFSxNggjbHG3Yxo37yeUnlUJfLkvk7Dh0DaeBtgNbnHW57zte47z6gtwiKUCIiAiIgIiICIiAiIgwQvKqpGStMcjGvY4WcxwDmkchBXsiCrcqMzlPNd9G/4O8/uyC+InkAvdnVq5lWGM5vsRo7l8DntH72E8KOnUA4eRdQoomExMxychR4nLGS3SNxtY/aOYg6wvrZlA8bWtPlC6hxPAqapFp6eGXk4SNjiOgkalHKrNdhj/8Axgz7D5G+jSsvE4qTzhbx6/UY+6t52URBlHoyQycH/lTRSW0tvBva/R67WVgz58nfQoxf60p/oFEs6+TcGHVccFOHBj6dshDnFx0jJK02J5mjyKd5AZt6GqoaeqmY9z5Wkv7I4NvpHYBsU0rFY2hiz6i+a3SvO8otiGeWvkuI2wxA7wwvcOhzjbyhRqXF8RxN2gZamoJ1FjdLQ6C1lmt8i6Cos3uGxEFtHC4jfI3hfaEqR09OyMBrGNYBsa1oaPIF6YHP2T+Z+tns6fQpmar6R0pT0MbqHjHqVs5LZvqLD7PZGJJR+/ks54PK3czqUtsikYssoiAiIgIiICIiAiIgIiICIiAiIgIiICIiCgM/3bCHwSP2s6tLNT2qo/sH+Yr5stc3EOKzsqJZpY3MiEYazQsQHPcCdJpN7vPkCkWTeDNoaaKkY5zmxNsHOtpHWTrtqQbRERAREQEREBERAREQEREH/9k="/>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87044" name="AutoShape 4"/>
          <p:cNvCxnSpPr>
            <a:cxnSpLocks noChangeShapeType="1"/>
          </p:cNvCxnSpPr>
          <p:nvPr/>
        </p:nvCxnSpPr>
        <p:spPr bwMode="auto">
          <a:xfrm>
            <a:off x="3363913" y="222251"/>
            <a:ext cx="2736850" cy="1452563"/>
          </a:xfrm>
          <a:prstGeom prst="curvedConnector2">
            <a:avLst/>
          </a:prstGeom>
          <a:noFill/>
          <a:ln w="101600">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87045" name="AutoShape 5"/>
          <p:cNvCxnSpPr>
            <a:cxnSpLocks noChangeShapeType="1"/>
          </p:cNvCxnSpPr>
          <p:nvPr/>
        </p:nvCxnSpPr>
        <p:spPr bwMode="auto">
          <a:xfrm rot="10800000" flipV="1">
            <a:off x="6122989" y="238125"/>
            <a:ext cx="2727325" cy="1436688"/>
          </a:xfrm>
          <a:prstGeom prst="curvedConnector2">
            <a:avLst/>
          </a:prstGeom>
          <a:noFill/>
          <a:ln w="101600">
            <a:solidFill>
              <a:srgbClr val="3A5298"/>
            </a:solidFill>
            <a:round/>
            <a:headEnd/>
            <a:tailEnd type="triangle" w="med" len="med"/>
          </a:ln>
          <a:extLst>
            <a:ext uri="{909E8E84-426E-40DD-AFC4-6F175D3DCCD1}">
              <a14:hiddenFill xmlns:a14="http://schemas.microsoft.com/office/drawing/2010/main">
                <a:noFill/>
              </a14:hiddenFill>
            </a:ext>
          </a:extLst>
        </p:spPr>
      </p:cxnSp>
      <p:sp>
        <p:nvSpPr>
          <p:cNvPr id="2" name="AutoShape 12"/>
          <p:cNvSpPr>
            <a:spLocks noChangeArrowheads="1"/>
          </p:cNvSpPr>
          <p:nvPr/>
        </p:nvSpPr>
        <p:spPr bwMode="auto">
          <a:xfrm>
            <a:off x="8099426" y="138224"/>
            <a:ext cx="2409825" cy="3422704"/>
          </a:xfrm>
          <a:prstGeom prst="flowChartMagneticDisk">
            <a:avLst/>
          </a:prstGeom>
          <a:solidFill>
            <a:srgbClr val="E4ECF4"/>
          </a:solidFill>
          <a:ln w="9525">
            <a:solidFill>
              <a:schemeClr val="accent3">
                <a:shade val="50000"/>
              </a:schemeClr>
            </a:solidFill>
            <a:round/>
            <a:headEnd/>
            <a:tailEnd/>
          </a:ln>
          <a:effectLst>
            <a:outerShdw blurRad="127000" dist="127000" dir="540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eaLnBrk="1" hangingPunct="1">
              <a:defRPr/>
            </a:pPr>
            <a:endParaRPr lang="en-US" sz="1400" b="1" dirty="0">
              <a:solidFill>
                <a:srgbClr val="3A5298"/>
              </a:solidFill>
              <a:latin typeface="Arial" charset="0"/>
            </a:endParaRPr>
          </a:p>
          <a:p>
            <a:pPr eaLnBrk="1" hangingPunct="1">
              <a:defRPr/>
            </a:pPr>
            <a:endParaRPr lang="en-US" sz="1400" b="1" dirty="0">
              <a:solidFill>
                <a:srgbClr val="3A5298"/>
              </a:solidFill>
              <a:latin typeface="Arial" charset="0"/>
            </a:endParaRPr>
          </a:p>
          <a:p>
            <a:pPr eaLnBrk="1" hangingPunct="1">
              <a:defRPr/>
            </a:pPr>
            <a:r>
              <a:rPr lang="en-US" sz="1400" b="1" dirty="0">
                <a:solidFill>
                  <a:srgbClr val="3A5298"/>
                </a:solidFill>
                <a:latin typeface="Arial" charset="0"/>
              </a:rPr>
              <a:t/>
            </a:r>
            <a:br>
              <a:rPr lang="en-US" sz="1400" b="1" dirty="0">
                <a:solidFill>
                  <a:srgbClr val="3A5298"/>
                </a:solidFill>
                <a:latin typeface="Arial" charset="0"/>
              </a:rPr>
            </a:br>
            <a:endParaRPr lang="en-US" sz="1400" b="1" dirty="0">
              <a:solidFill>
                <a:srgbClr val="3A5298"/>
              </a:solidFill>
              <a:latin typeface="Arial" charset="0"/>
            </a:endParaRPr>
          </a:p>
          <a:p>
            <a:pPr eaLnBrk="1" hangingPunct="1">
              <a:defRPr/>
            </a:pPr>
            <a:r>
              <a:rPr lang="en-US" sz="1400" b="1" dirty="0">
                <a:solidFill>
                  <a:srgbClr val="3A5298"/>
                </a:solidFill>
                <a:latin typeface="Arial" charset="0"/>
              </a:rPr>
              <a:t>IGS &amp; NGS base stations</a:t>
            </a:r>
            <a:br>
              <a:rPr lang="en-US" sz="1400" b="1" dirty="0">
                <a:solidFill>
                  <a:srgbClr val="3A5298"/>
                </a:solidFill>
                <a:latin typeface="Arial" charset="0"/>
              </a:rPr>
            </a:br>
            <a:r>
              <a:rPr lang="en-US" sz="1400" b="1" dirty="0">
                <a:solidFill>
                  <a:srgbClr val="3A5298"/>
                </a:solidFill>
                <a:latin typeface="Arial" charset="0"/>
              </a:rPr>
              <a:t>    &amp; site information files</a:t>
            </a:r>
            <a:br>
              <a:rPr lang="en-US" sz="1400" b="1" dirty="0">
                <a:solidFill>
                  <a:srgbClr val="3A5298"/>
                </a:solidFill>
                <a:latin typeface="Arial" charset="0"/>
              </a:rPr>
            </a:br>
            <a:r>
              <a:rPr lang="en-US" sz="1400" b="1" dirty="0">
                <a:solidFill>
                  <a:srgbClr val="3A5298"/>
                </a:solidFill>
                <a:latin typeface="Arial" charset="0"/>
              </a:rPr>
              <a:t>IGS antenna calibrations</a:t>
            </a:r>
            <a:br>
              <a:rPr lang="en-US" sz="1400" b="1" dirty="0">
                <a:solidFill>
                  <a:srgbClr val="3A5298"/>
                </a:solidFill>
                <a:latin typeface="Arial" charset="0"/>
              </a:rPr>
            </a:br>
            <a:r>
              <a:rPr lang="en-US" sz="1400" b="1" dirty="0">
                <a:solidFill>
                  <a:srgbClr val="3A5298"/>
                </a:solidFill>
                <a:latin typeface="Arial" charset="0"/>
              </a:rPr>
              <a:t>    &amp; satellite orbits</a:t>
            </a:r>
            <a:br>
              <a:rPr lang="en-US" sz="1400" b="1" dirty="0">
                <a:solidFill>
                  <a:srgbClr val="3A5298"/>
                </a:solidFill>
                <a:latin typeface="Arial" charset="0"/>
              </a:rPr>
            </a:br>
            <a:r>
              <a:rPr lang="en-US" sz="1400" b="1" dirty="0">
                <a:solidFill>
                  <a:srgbClr val="3A5298"/>
                </a:solidFill>
                <a:latin typeface="Arial" charset="0"/>
              </a:rPr>
              <a:t>    &amp; reference frames</a:t>
            </a:r>
          </a:p>
          <a:p>
            <a:pPr eaLnBrk="1" hangingPunct="1">
              <a:defRPr/>
            </a:pPr>
            <a:r>
              <a:rPr lang="en-US" sz="1400" b="1" dirty="0">
                <a:solidFill>
                  <a:srgbClr val="3A5298"/>
                </a:solidFill>
                <a:latin typeface="Arial" charset="0"/>
              </a:rPr>
              <a:t>NGS geodetic toolkit</a:t>
            </a:r>
            <a:r>
              <a:rPr lang="en-US" sz="1400" dirty="0">
                <a:solidFill>
                  <a:srgbClr val="3A5298"/>
                </a:solidFill>
                <a:latin typeface="Arial" charset="0"/>
              </a:rPr>
              <a:t>, incl.</a:t>
            </a:r>
          </a:p>
          <a:p>
            <a:pPr eaLnBrk="1" hangingPunct="1">
              <a:defRPr/>
            </a:pPr>
            <a:r>
              <a:rPr lang="en-US" sz="1400" b="1" dirty="0">
                <a:solidFill>
                  <a:srgbClr val="3A5298"/>
                </a:solidFill>
                <a:latin typeface="Arial" charset="0"/>
              </a:rPr>
              <a:t>    PAGES (-S) processor</a:t>
            </a:r>
            <a:br>
              <a:rPr lang="en-US" sz="1400" b="1" dirty="0">
                <a:solidFill>
                  <a:srgbClr val="3A5298"/>
                </a:solidFill>
                <a:latin typeface="Arial" charset="0"/>
              </a:rPr>
            </a:br>
            <a:r>
              <a:rPr lang="en-US" sz="1400" b="1" dirty="0">
                <a:solidFill>
                  <a:srgbClr val="3A5298"/>
                </a:solidFill>
                <a:latin typeface="Arial" charset="0"/>
              </a:rPr>
              <a:t>    RSGPS (-RS) processor</a:t>
            </a:r>
          </a:p>
          <a:p>
            <a:pPr eaLnBrk="1" hangingPunct="1">
              <a:defRPr/>
            </a:pPr>
            <a:r>
              <a:rPr lang="en-US" sz="1400" b="1" dirty="0">
                <a:solidFill>
                  <a:srgbClr val="3A5298"/>
                </a:solidFill>
                <a:latin typeface="Arial" charset="0"/>
              </a:rPr>
              <a:t>  var. geophysical models</a:t>
            </a:r>
          </a:p>
          <a:p>
            <a:pPr eaLnBrk="1" hangingPunct="1">
              <a:defRPr/>
            </a:pPr>
            <a:r>
              <a:rPr lang="en-US" sz="1400" b="1" dirty="0">
                <a:solidFill>
                  <a:srgbClr val="3A5298"/>
                </a:solidFill>
                <a:latin typeface="Arial" charset="0"/>
              </a:rPr>
              <a:t>        &amp; conversions</a:t>
            </a:r>
          </a:p>
          <a:p>
            <a:pPr eaLnBrk="1" hangingPunct="1">
              <a:defRPr/>
            </a:pPr>
            <a:endParaRPr lang="en-US" sz="1400" dirty="0">
              <a:solidFill>
                <a:srgbClr val="3A5298"/>
              </a:solidFill>
              <a:latin typeface="Arial" charset="0"/>
            </a:endParaRPr>
          </a:p>
          <a:p>
            <a:pPr eaLnBrk="1" hangingPunct="1">
              <a:defRPr/>
            </a:pPr>
            <a:endParaRPr lang="en-US" sz="1400" dirty="0">
              <a:solidFill>
                <a:srgbClr val="3A5298"/>
              </a:solidFill>
              <a:latin typeface="Arial" charset="0"/>
            </a:endParaRPr>
          </a:p>
        </p:txBody>
      </p:sp>
      <p:sp>
        <p:nvSpPr>
          <p:cNvPr id="107550" name="Text Box 22"/>
          <p:cNvSpPr txBox="1">
            <a:spLocks noChangeArrowheads="1"/>
          </p:cNvSpPr>
          <p:nvPr/>
        </p:nvSpPr>
        <p:spPr bwMode="auto">
          <a:xfrm>
            <a:off x="8161338" y="288926"/>
            <a:ext cx="2328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3A5298"/>
                </a:solidFill>
              </a:rPr>
              <a:t>standard geodetic data</a:t>
            </a:r>
          </a:p>
        </p:txBody>
      </p:sp>
      <p:sp>
        <p:nvSpPr>
          <p:cNvPr id="31" name="Oval 30"/>
          <p:cNvSpPr/>
          <p:nvPr/>
        </p:nvSpPr>
        <p:spPr>
          <a:xfrm>
            <a:off x="1715121" y="138224"/>
            <a:ext cx="2402959" cy="1127050"/>
          </a:xfrm>
          <a:prstGeom prst="ellipse">
            <a:avLst/>
          </a:prstGeom>
          <a:solidFill>
            <a:srgbClr val="FAFCA2"/>
          </a:solidFill>
          <a:ln>
            <a:noFill/>
          </a:ln>
          <a:effectLst>
            <a:outerShdw blurRad="127000" dist="127000" dir="540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ln w="0">
                  <a:noFill/>
                  <a:prstDash val="solid"/>
                  <a:miter lim="800000"/>
                </a:ln>
                <a:solidFill>
                  <a:srgbClr val="8A6900"/>
                </a:solidFill>
              </a:rPr>
              <a:t>your</a:t>
            </a:r>
            <a:br>
              <a:rPr lang="en-US" sz="2400" b="1" dirty="0">
                <a:ln w="0">
                  <a:noFill/>
                  <a:prstDash val="solid"/>
                  <a:miter lim="800000"/>
                </a:ln>
                <a:solidFill>
                  <a:srgbClr val="8A6900"/>
                </a:solidFill>
              </a:rPr>
            </a:br>
            <a:r>
              <a:rPr lang="en-US" sz="2400" b="1" dirty="0">
                <a:ln w="0">
                  <a:noFill/>
                  <a:prstDash val="solid"/>
                  <a:miter lim="800000"/>
                </a:ln>
                <a:solidFill>
                  <a:srgbClr val="8A6900"/>
                </a:solidFill>
              </a:rPr>
              <a:t>GPS data</a:t>
            </a:r>
          </a:p>
        </p:txBody>
      </p:sp>
      <p:pic>
        <p:nvPicPr>
          <p:cNvPr id="35" name="Picture 34" descr="MC900287121.WMF"/>
          <p:cNvPicPr>
            <a:picLocks noChangeAspect="1"/>
          </p:cNvPicPr>
          <p:nvPr/>
        </p:nvPicPr>
        <p:blipFill>
          <a:blip r:embed="rId10">
            <a:duotone>
              <a:schemeClr val="accent2">
                <a:shade val="45000"/>
                <a:satMod val="135000"/>
              </a:schemeClr>
              <a:prstClr val="white"/>
            </a:duotone>
            <a:lum bright="40000" contrast="-40000"/>
          </a:blip>
          <a:stretch>
            <a:fillRect/>
          </a:stretch>
        </p:blipFill>
        <p:spPr>
          <a:xfrm flipH="1">
            <a:off x="8755063" y="3497263"/>
            <a:ext cx="1271587" cy="969962"/>
          </a:xfrm>
          <a:prstGeom prst="rect">
            <a:avLst/>
          </a:prstGeom>
          <a:effectLst/>
        </p:spPr>
      </p:pic>
      <p:grpSp>
        <p:nvGrpSpPr>
          <p:cNvPr id="10" name="Group 9"/>
          <p:cNvGrpSpPr/>
          <p:nvPr/>
        </p:nvGrpSpPr>
        <p:grpSpPr>
          <a:xfrm>
            <a:off x="1720850" y="4854576"/>
            <a:ext cx="2095500" cy="1635125"/>
            <a:chOff x="1720850" y="4854576"/>
            <a:chExt cx="2095500" cy="1635125"/>
          </a:xfrm>
        </p:grpSpPr>
        <p:pic>
          <p:nvPicPr>
            <p:cNvPr id="48" name="Picture 11" descr="Surveyors-Tape-Measure_large"/>
            <p:cNvPicPr>
              <a:picLocks noChangeAspect="1" noChangeArrowheads="1"/>
            </p:cNvPicPr>
            <p:nvPr/>
          </p:nvPicPr>
          <p:blipFill>
            <a:blip r:embed="rId11"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b="7404"/>
            <a:stretch>
              <a:fillRect/>
            </a:stretch>
          </p:blipFill>
          <p:spPr bwMode="auto">
            <a:xfrm rot="5400000">
              <a:off x="1850456" y="4825162"/>
              <a:ext cx="1040160" cy="119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11"/>
            <p:cNvSpPr txBox="1">
              <a:spLocks noChangeArrowheads="1"/>
            </p:cNvSpPr>
            <p:nvPr/>
          </p:nvSpPr>
          <p:spPr bwMode="auto">
            <a:xfrm>
              <a:off x="1741315" y="6043835"/>
              <a:ext cx="2075035" cy="440415"/>
            </a:xfrm>
            <a:prstGeom prst="rect">
              <a:avLst/>
            </a:prstGeom>
            <a:solidFill>
              <a:srgbClr val="FFFF99"/>
            </a:solidFill>
            <a:ln w="38100">
              <a:noFill/>
              <a:headEnd/>
              <a:tailEn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lstStyle/>
            <a:p>
              <a:pPr eaLnBrk="1" hangingPunct="1">
                <a:spcBef>
                  <a:spcPct val="50000"/>
                </a:spcBef>
                <a:defRPr/>
              </a:pPr>
              <a:r>
                <a:rPr lang="en-US" b="1" dirty="0">
                  <a:ln w="0">
                    <a:noFill/>
                    <a:prstDash val="solid"/>
                    <a:miter lim="800000"/>
                  </a:ln>
                  <a:solidFill>
                    <a:srgbClr val="8A6900"/>
                  </a:solidFill>
                </a:rPr>
                <a:t>mark description</a:t>
              </a:r>
            </a:p>
          </p:txBody>
        </p:sp>
        <p:sp>
          <p:nvSpPr>
            <p:cNvPr id="32" name="Rectangle 31"/>
            <p:cNvSpPr/>
            <p:nvPr/>
          </p:nvSpPr>
          <p:spPr bwMode="auto">
            <a:xfrm>
              <a:off x="1720850" y="4854576"/>
              <a:ext cx="2095500" cy="1635125"/>
            </a:xfrm>
            <a:prstGeom prst="rect">
              <a:avLst/>
            </a:prstGeom>
            <a:noFill/>
            <a:ln w="38100">
              <a:solidFill>
                <a:srgbClr val="D2A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extBox 7"/>
            <p:cNvSpPr txBox="1">
              <a:spLocks noChangeArrowheads="1"/>
            </p:cNvSpPr>
            <p:nvPr/>
          </p:nvSpPr>
          <p:spPr bwMode="auto">
            <a:xfrm>
              <a:off x="1744664" y="583565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rgbClr val="8A6900"/>
                  </a:solidFill>
                </a:rPr>
                <a:t>optional:</a:t>
              </a:r>
              <a:endParaRPr lang="en-US" altLang="en-US" sz="1800" dirty="0"/>
            </a:p>
          </p:txBody>
        </p:sp>
        <p:pic>
          <p:nvPicPr>
            <p:cNvPr id="47" name="Picture 46" descr="Mobile Phone Communication · Free vector graphic on Pixabay"/>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635905" y="5087857"/>
              <a:ext cx="1142516" cy="817613"/>
            </a:xfrm>
            <a:prstGeom prst="rect">
              <a:avLst/>
            </a:prstGeom>
          </p:spPr>
        </p:pic>
      </p:grpSp>
      <p:sp>
        <p:nvSpPr>
          <p:cNvPr id="30" name="Arc 29"/>
          <p:cNvSpPr/>
          <p:nvPr/>
        </p:nvSpPr>
        <p:spPr>
          <a:xfrm rot="16200000" flipH="1">
            <a:off x="7269164" y="1993901"/>
            <a:ext cx="3576637" cy="3643313"/>
          </a:xfrm>
          <a:prstGeom prst="arc">
            <a:avLst>
              <a:gd name="adj1" fmla="val 16267929"/>
              <a:gd name="adj2" fmla="val 21487003"/>
            </a:avLst>
          </a:prstGeom>
          <a:ln w="101600">
            <a:solidFill>
              <a:srgbClr val="D2A000"/>
            </a:solidFill>
            <a:prstDash val="sysDot"/>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nvGrpSpPr>
          <p:cNvPr id="14" name="Group 13"/>
          <p:cNvGrpSpPr>
            <a:grpSpLocks/>
          </p:cNvGrpSpPr>
          <p:nvPr/>
        </p:nvGrpSpPr>
        <p:grpSpPr bwMode="auto">
          <a:xfrm>
            <a:off x="3657600" y="1581151"/>
            <a:ext cx="4819650" cy="3114675"/>
            <a:chOff x="2133600" y="1581150"/>
            <a:chExt cx="4819650" cy="3114675"/>
          </a:xfrm>
        </p:grpSpPr>
        <p:grpSp>
          <p:nvGrpSpPr>
            <p:cNvPr id="107555" name="Group 11"/>
            <p:cNvGrpSpPr>
              <a:grpSpLocks/>
            </p:cNvGrpSpPr>
            <p:nvPr/>
          </p:nvGrpSpPr>
          <p:grpSpPr bwMode="auto">
            <a:xfrm>
              <a:off x="2133600" y="1581150"/>
              <a:ext cx="4819650" cy="3114675"/>
              <a:chOff x="2133600" y="1581150"/>
              <a:chExt cx="4819650" cy="3114675"/>
            </a:xfrm>
          </p:grpSpPr>
          <p:grpSp>
            <p:nvGrpSpPr>
              <p:cNvPr id="107557" name="Group 10"/>
              <p:cNvGrpSpPr>
                <a:grpSpLocks/>
              </p:cNvGrpSpPr>
              <p:nvPr/>
            </p:nvGrpSpPr>
            <p:grpSpPr bwMode="auto">
              <a:xfrm>
                <a:off x="2133600" y="1581150"/>
                <a:ext cx="4819650" cy="3114675"/>
                <a:chOff x="2133600" y="1581150"/>
                <a:chExt cx="4819650" cy="3114675"/>
              </a:xfrm>
            </p:grpSpPr>
            <p:grpSp>
              <p:nvGrpSpPr>
                <p:cNvPr id="107559" name="Group 9"/>
                <p:cNvGrpSpPr>
                  <a:grpSpLocks/>
                </p:cNvGrpSpPr>
                <p:nvPr/>
              </p:nvGrpSpPr>
              <p:grpSpPr bwMode="auto">
                <a:xfrm>
                  <a:off x="2171700" y="1581150"/>
                  <a:ext cx="4781550" cy="3046413"/>
                  <a:chOff x="2171700" y="1581150"/>
                  <a:chExt cx="4781550" cy="3046413"/>
                </a:xfrm>
              </p:grpSpPr>
              <p:sp>
                <p:nvSpPr>
                  <p:cNvPr id="3" name="laptop"/>
                  <p:cNvSpPr>
                    <a:spLocks noEditPoints="1" noChangeArrowheads="1"/>
                  </p:cNvSpPr>
                  <p:nvPr/>
                </p:nvSpPr>
                <p:spPr bwMode="auto">
                  <a:xfrm>
                    <a:off x="2171700" y="1581150"/>
                    <a:ext cx="4781550" cy="304641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EAEAEA"/>
                  </a:solidFill>
                  <a:ln w="9525">
                    <a:solidFill>
                      <a:srgbClr val="8A6900"/>
                    </a:solidFill>
                    <a:miter lim="800000"/>
                    <a:headEnd/>
                    <a:tailEnd/>
                  </a:ln>
                  <a:effectLst>
                    <a:outerShdw blurRad="127000" dist="127000" dir="5400000" algn="tl" rotWithShape="0">
                      <a:prstClr val="black">
                        <a:alpha val="20000"/>
                      </a:prstClr>
                    </a:outerShdw>
                  </a:effectLst>
                </p:spPr>
                <p:txBody>
                  <a:bodyPr/>
                  <a:lstStyle/>
                  <a:p>
                    <a:pPr eaLnBrk="1" hangingPunct="1">
                      <a:defRPr/>
                    </a:pPr>
                    <a:endParaRPr lang="en-US">
                      <a:latin typeface="Arial" charset="0"/>
                    </a:endParaRPr>
                  </a:p>
                </p:txBody>
              </p:sp>
              <p:sp>
                <p:nvSpPr>
                  <p:cNvPr id="4" name="Text Box 9"/>
                  <p:cNvSpPr txBox="1">
                    <a:spLocks noChangeArrowheads="1"/>
                  </p:cNvSpPr>
                  <p:nvPr/>
                </p:nvSpPr>
                <p:spPr bwMode="auto">
                  <a:xfrm>
                    <a:off x="2954338" y="1668463"/>
                    <a:ext cx="3238500" cy="1828800"/>
                  </a:xfrm>
                  <a:prstGeom prst="rect">
                    <a:avLst/>
                  </a:prstGeom>
                  <a:solidFill>
                    <a:srgbClr val="E4ECF4"/>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spcBef>
                        <a:spcPct val="50000"/>
                      </a:spcBef>
                      <a:defRPr/>
                    </a:pPr>
                    <a:r>
                      <a:rPr lang="en-US" sz="800" dirty="0">
                        <a:solidFill>
                          <a:srgbClr val="3A5298"/>
                        </a:solidFill>
                      </a:rPr>
                      <a:t>   </a:t>
                    </a:r>
                  </a:p>
                  <a:p>
                    <a:pPr eaLnBrk="1" hangingPunct="1">
                      <a:spcBef>
                        <a:spcPct val="50000"/>
                      </a:spcBef>
                      <a:defRPr/>
                    </a:pPr>
                    <a:r>
                      <a:rPr lang="en-US" sz="2400" b="1" dirty="0">
                        <a:solidFill>
                          <a:srgbClr val="3A5298"/>
                        </a:solidFill>
                      </a:rPr>
                      <a:t>      O</a:t>
                    </a:r>
                    <a:r>
                      <a:rPr lang="en-US" sz="2400" dirty="0">
                        <a:solidFill>
                          <a:srgbClr val="3A5298"/>
                        </a:solidFill>
                      </a:rPr>
                      <a:t> </a:t>
                    </a:r>
                    <a:r>
                      <a:rPr lang="en-US" sz="2400" dirty="0" err="1">
                        <a:solidFill>
                          <a:srgbClr val="3A5298"/>
                        </a:solidFill>
                      </a:rPr>
                      <a:t>nline</a:t>
                    </a:r>
                    <a:r>
                      <a:rPr lang="en-US" sz="2400" dirty="0">
                        <a:solidFill>
                          <a:srgbClr val="3A5298"/>
                        </a:solidFill>
                      </a:rPr>
                      <a:t> </a:t>
                    </a:r>
                    <a:br>
                      <a:rPr lang="en-US" sz="2400" dirty="0">
                        <a:solidFill>
                          <a:srgbClr val="3A5298"/>
                        </a:solidFill>
                      </a:rPr>
                    </a:br>
                    <a:r>
                      <a:rPr lang="en-US" sz="2400" dirty="0">
                        <a:solidFill>
                          <a:srgbClr val="3A5298"/>
                        </a:solidFill>
                      </a:rPr>
                      <a:t>      </a:t>
                    </a:r>
                    <a:r>
                      <a:rPr lang="en-US" sz="2400" b="1" dirty="0">
                        <a:solidFill>
                          <a:srgbClr val="3A5298"/>
                        </a:solidFill>
                      </a:rPr>
                      <a:t>P</a:t>
                    </a:r>
                    <a:r>
                      <a:rPr lang="en-US" sz="2400" dirty="0">
                        <a:solidFill>
                          <a:srgbClr val="3A5298"/>
                        </a:solidFill>
                      </a:rPr>
                      <a:t> </a:t>
                    </a:r>
                    <a:r>
                      <a:rPr lang="en-US" sz="2400" dirty="0" err="1">
                        <a:solidFill>
                          <a:srgbClr val="3A5298"/>
                        </a:solidFill>
                      </a:rPr>
                      <a:t>ositioning</a:t>
                    </a:r>
                    <a:r>
                      <a:rPr lang="en-US" sz="2400" dirty="0">
                        <a:solidFill>
                          <a:srgbClr val="3A5298"/>
                        </a:solidFill>
                      </a:rPr>
                      <a:t> </a:t>
                    </a:r>
                    <a:br>
                      <a:rPr lang="en-US" sz="2400" dirty="0">
                        <a:solidFill>
                          <a:srgbClr val="3A5298"/>
                        </a:solidFill>
                      </a:rPr>
                    </a:br>
                    <a:r>
                      <a:rPr lang="en-US" sz="2400" dirty="0">
                        <a:solidFill>
                          <a:srgbClr val="3A5298"/>
                        </a:solidFill>
                      </a:rPr>
                      <a:t>      </a:t>
                    </a:r>
                    <a:r>
                      <a:rPr lang="en-US" sz="2400" b="1" dirty="0">
                        <a:solidFill>
                          <a:srgbClr val="3A5298"/>
                        </a:solidFill>
                      </a:rPr>
                      <a:t>U</a:t>
                    </a:r>
                    <a:r>
                      <a:rPr lang="en-US" sz="2400" dirty="0">
                        <a:solidFill>
                          <a:srgbClr val="3A5298"/>
                        </a:solidFill>
                      </a:rPr>
                      <a:t> </a:t>
                    </a:r>
                    <a:r>
                      <a:rPr lang="en-US" sz="2400" dirty="0" err="1">
                        <a:solidFill>
                          <a:srgbClr val="3A5298"/>
                        </a:solidFill>
                      </a:rPr>
                      <a:t>ser</a:t>
                    </a:r>
                    <a:r>
                      <a:rPr lang="en-US" sz="2400" dirty="0">
                        <a:solidFill>
                          <a:srgbClr val="3A5298"/>
                        </a:solidFill>
                      </a:rPr>
                      <a:t> </a:t>
                    </a:r>
                    <a:br>
                      <a:rPr lang="en-US" sz="2400" dirty="0">
                        <a:solidFill>
                          <a:srgbClr val="3A5298"/>
                        </a:solidFill>
                      </a:rPr>
                    </a:br>
                    <a:r>
                      <a:rPr lang="en-US" sz="2400" dirty="0">
                        <a:solidFill>
                          <a:srgbClr val="3A5298"/>
                        </a:solidFill>
                      </a:rPr>
                      <a:t>      </a:t>
                    </a:r>
                    <a:r>
                      <a:rPr lang="en-US" sz="2400" b="1" dirty="0">
                        <a:solidFill>
                          <a:srgbClr val="3A5298"/>
                        </a:solidFill>
                      </a:rPr>
                      <a:t>S</a:t>
                    </a:r>
                    <a:r>
                      <a:rPr lang="en-US" sz="2400" dirty="0">
                        <a:solidFill>
                          <a:srgbClr val="3A5298"/>
                        </a:solidFill>
                      </a:rPr>
                      <a:t> </a:t>
                    </a:r>
                    <a:r>
                      <a:rPr lang="en-US" sz="2400" dirty="0" err="1">
                        <a:solidFill>
                          <a:srgbClr val="3A5298"/>
                        </a:solidFill>
                      </a:rPr>
                      <a:t>ervice</a:t>
                    </a:r>
                    <a:endParaRPr lang="en-US" sz="2400" dirty="0">
                      <a:solidFill>
                        <a:srgbClr val="3A5298"/>
                      </a:solidFill>
                    </a:endParaRPr>
                  </a:p>
                </p:txBody>
              </p:sp>
            </p:grpSp>
            <p:sp>
              <p:nvSpPr>
                <p:cNvPr id="33" name="TextBox 32"/>
                <p:cNvSpPr txBox="1"/>
                <p:nvPr/>
              </p:nvSpPr>
              <p:spPr>
                <a:xfrm>
                  <a:off x="2133600" y="4325938"/>
                  <a:ext cx="4819650" cy="369887"/>
                </a:xfrm>
                <a:prstGeom prst="rect">
                  <a:avLst/>
                </a:prstGeom>
                <a:noFill/>
              </p:spPr>
              <p:txBody>
                <a:bodyPr>
                  <a:spAutoFit/>
                </a:bodyPr>
                <a:lstStyle/>
                <a:p>
                  <a:pPr algn="ctr" eaLnBrk="1" hangingPunct="1">
                    <a:defRPr/>
                  </a:pPr>
                  <a:r>
                    <a:rPr lang="en-US" i="1" dirty="0">
                      <a:solidFill>
                        <a:schemeClr val="accent2">
                          <a:lumMod val="75000"/>
                        </a:schemeClr>
                      </a:solidFill>
                      <a:latin typeface="Arial" charset="0"/>
                    </a:rPr>
                    <a:t>free, fast, easy, consistent coordinates</a:t>
                  </a:r>
                </a:p>
              </p:txBody>
            </p:sp>
            <p:sp>
              <p:nvSpPr>
                <p:cNvPr id="5" name="Rectangle 4"/>
                <p:cNvSpPr/>
                <p:nvPr/>
              </p:nvSpPr>
              <p:spPr>
                <a:xfrm>
                  <a:off x="2955925" y="1673225"/>
                  <a:ext cx="2952750" cy="293688"/>
                </a:xfrm>
                <a:prstGeom prst="rect">
                  <a:avLst/>
                </a:prstGeom>
                <a:ln w="28575">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anchor="ctr"/>
                <a:lstStyle/>
                <a:p>
                  <a:pPr algn="r" eaLnBrk="1" hangingPunct="1">
                    <a:defRPr/>
                  </a:pPr>
                  <a:r>
                    <a:rPr lang="en-US" dirty="0">
                      <a:solidFill>
                        <a:srgbClr val="3A5298"/>
                      </a:solidFill>
                    </a:rPr>
                    <a:t>geodesy.noaa.gov/OPUS</a:t>
                  </a:r>
                </a:p>
              </p:txBody>
            </p:sp>
          </p:grpSp>
          <p:sp>
            <p:nvSpPr>
              <p:cNvPr id="107558" name="Rectangle 21"/>
              <p:cNvSpPr>
                <a:spLocks noChangeArrowheads="1"/>
              </p:cNvSpPr>
              <p:nvPr/>
            </p:nvSpPr>
            <p:spPr bwMode="auto">
              <a:xfrm>
                <a:off x="5908675" y="4147260"/>
                <a:ext cx="8531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solidFill>
                      <a:srgbClr val="B2B2B2"/>
                    </a:solidFill>
                    <a:latin typeface="Bradley Hand ITC" panose="03070402050302030203" pitchFamily="66" charset="0"/>
                  </a:rPr>
                  <a:t>JGE </a:t>
                </a:r>
                <a:r>
                  <a:rPr lang="en-US" altLang="en-US" sz="1000" b="1" dirty="0" smtClean="0">
                    <a:solidFill>
                      <a:srgbClr val="B2B2B2"/>
                    </a:solidFill>
                    <a:latin typeface="Bradley Hand ITC" panose="03070402050302030203" pitchFamily="66" charset="0"/>
                  </a:rPr>
                  <a:t>2021 v1</a:t>
                </a:r>
                <a:endParaRPr lang="en-US" altLang="en-US" sz="1000" b="1" dirty="0">
                  <a:solidFill>
                    <a:srgbClr val="B2B2B2"/>
                  </a:solidFill>
                  <a:latin typeface="Bradley Hand ITC" panose="03070402050302030203" pitchFamily="66" charset="0"/>
                </a:endParaRPr>
              </a:p>
            </p:txBody>
          </p:sp>
        </p:grpSp>
        <p:pic>
          <p:nvPicPr>
            <p:cNvPr id="107556"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28950" y="17478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678616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wipe(up)">
                                      <p:cBhvr>
                                        <p:cTn id="7" dur="500"/>
                                        <p:tgtEl>
                                          <p:spTgt spid="87044"/>
                                        </p:tgtEl>
                                      </p:cBhvr>
                                    </p:animEffect>
                                  </p:childTnLst>
                                </p:cTn>
                              </p:par>
                              <p:par>
                                <p:cTn id="8" presetID="22" presetClass="entr" presetSubtype="1" fill="hold" nodeType="withEffect">
                                  <p:stCondLst>
                                    <p:cond delay="0"/>
                                  </p:stCondLst>
                                  <p:childTnLst>
                                    <p:set>
                                      <p:cBhvr>
                                        <p:cTn id="9" dur="1" fill="hold">
                                          <p:stCondLst>
                                            <p:cond delay="0"/>
                                          </p:stCondLst>
                                        </p:cTn>
                                        <p:tgtEl>
                                          <p:spTgt spid="87045"/>
                                        </p:tgtEl>
                                        <p:attrNameLst>
                                          <p:attrName>style.visibility</p:attrName>
                                        </p:attrNameLst>
                                      </p:cBhvr>
                                      <p:to>
                                        <p:strVal val="visible"/>
                                      </p:to>
                                    </p:set>
                                    <p:animEffect transition="in" filter="wipe(up)">
                                      <p:cBhvr>
                                        <p:cTn id="10" dur="500"/>
                                        <p:tgtEl>
                                          <p:spTgt spid="8704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nodeType="afterGroup">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250"/>
                                  </p:stCondLst>
                                  <p:childTnLst>
                                    <p:set>
                                      <p:cBhvr>
                                        <p:cTn id="22" dur="1" fill="hold">
                                          <p:stCondLst>
                                            <p:cond delay="0"/>
                                          </p:stCondLst>
                                        </p:cTn>
                                        <p:tgtEl>
                                          <p:spTgt spid="64568"/>
                                        </p:tgtEl>
                                        <p:attrNameLst>
                                          <p:attrName>style.visibility</p:attrName>
                                        </p:attrNameLst>
                                      </p:cBhvr>
                                      <p:to>
                                        <p:strVal val="visible"/>
                                      </p:to>
                                    </p:set>
                                    <p:animEffect transition="in" filter="fade">
                                      <p:cBhvr>
                                        <p:cTn id="23" dur="500"/>
                                        <p:tgtEl>
                                          <p:spTgt spid="64568"/>
                                        </p:tgtEl>
                                      </p:cBhvr>
                                    </p:animEffect>
                                  </p:childTnLst>
                                </p:cTn>
                              </p:par>
                            </p:childTnLst>
                          </p:cTn>
                        </p:par>
                        <p:par>
                          <p:cTn id="24" fill="hold" nodeType="afterGroup">
                            <p:stCondLst>
                              <p:cond delay="175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nodeType="afterGroup">
                            <p:stCondLst>
                              <p:cond delay="225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ppt_x"/>
                                          </p:val>
                                        </p:tav>
                                        <p:tav tm="100000">
                                          <p:val>
                                            <p:strVal val="#ppt_x"/>
                                          </p:val>
                                        </p:tav>
                                      </p:tavLst>
                                    </p:anim>
                                    <p:anim calcmode="lin" valueType="num">
                                      <p:cBhvr additive="base">
                                        <p:cTn id="37" dur="100" fill="hold"/>
                                        <p:tgtEl>
                                          <p:spTgt spid="10"/>
                                        </p:tgtEl>
                                        <p:attrNameLst>
                                          <p:attrName>ppt_y</p:attrName>
                                        </p:attrNameLst>
                                      </p:cBhvr>
                                      <p:tavLst>
                                        <p:tav tm="0">
                                          <p:val>
                                            <p:strVal val="1+#ppt_h/2"/>
                                          </p:val>
                                        </p:tav>
                                        <p:tav tm="100000">
                                          <p:val>
                                            <p:strVal val="#ppt_y"/>
                                          </p:val>
                                        </p:tav>
                                      </p:tavLst>
                                    </p:anim>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nodeType="afterGroup">
                            <p:stCondLst>
                              <p:cond delay="5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nodeType="afterGroup">
                            <p:stCondLst>
                              <p:cond delay="1500"/>
                            </p:stCondLst>
                            <p:childTnLst>
                              <p:par>
                                <p:cTn id="50" presetID="22" presetClass="entr" presetSubtype="4"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par>
                          <p:cTn id="53" fill="hold" nodeType="afterGroup">
                            <p:stCondLst>
                              <p:cond delay="2000"/>
                            </p:stCondLst>
                            <p:childTnLst>
                              <p:par>
                                <p:cTn id="54" presetID="22" presetClass="entr" presetSubtype="8"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F1B557-FDDD-41F8-8CAC-D4FD605B4C31}"/>
              </a:ext>
            </a:extLst>
          </p:cNvPr>
          <p:cNvSpPr txBox="1"/>
          <p:nvPr/>
        </p:nvSpPr>
        <p:spPr>
          <a:xfrm rot="19896851">
            <a:off x="6482544" y="1582439"/>
            <a:ext cx="2722184" cy="1477328"/>
          </a:xfrm>
          <a:prstGeom prst="rect">
            <a:avLst/>
          </a:prstGeom>
          <a:noFill/>
        </p:spPr>
        <p:txBody>
          <a:bodyPr wrap="square" rtlCol="0">
            <a:spAutoFit/>
          </a:bodyPr>
          <a:lstStyle/>
          <a:p>
            <a:r>
              <a:rPr lang="en-US" u="sng" dirty="0">
                <a:solidFill>
                  <a:srgbClr val="0070C0"/>
                </a:solidFill>
              </a:rPr>
              <a:t>2018 Results</a:t>
            </a:r>
          </a:p>
          <a:p>
            <a:r>
              <a:rPr lang="en-US" dirty="0">
                <a:solidFill>
                  <a:srgbClr val="0070C0"/>
                </a:solidFill>
              </a:rPr>
              <a:t>OPUS Share = 7,242</a:t>
            </a:r>
          </a:p>
          <a:p>
            <a:r>
              <a:rPr lang="en-US" dirty="0">
                <a:solidFill>
                  <a:srgbClr val="0070C0"/>
                </a:solidFill>
              </a:rPr>
              <a:t>OPUS – S = 524,903</a:t>
            </a:r>
          </a:p>
          <a:p>
            <a:r>
              <a:rPr lang="en-US" dirty="0">
                <a:solidFill>
                  <a:srgbClr val="0070C0"/>
                </a:solidFill>
              </a:rPr>
              <a:t>OPUS – RS = 118,515</a:t>
            </a:r>
          </a:p>
          <a:p>
            <a:r>
              <a:rPr lang="en-US" b="1" i="1" dirty="0">
                <a:solidFill>
                  <a:srgbClr val="0070C0"/>
                </a:solidFill>
              </a:rPr>
              <a:t>Total = 650,660</a:t>
            </a:r>
          </a:p>
        </p:txBody>
      </p:sp>
      <p:sp>
        <p:nvSpPr>
          <p:cNvPr id="10" name="Arrow: Down 9">
            <a:extLst>
              <a:ext uri="{FF2B5EF4-FFF2-40B4-BE49-F238E27FC236}">
                <a16:creationId xmlns:a16="http://schemas.microsoft.com/office/drawing/2014/main" id="{D12B0894-9865-4496-9526-C4BE326B544D}"/>
              </a:ext>
            </a:extLst>
          </p:cNvPr>
          <p:cNvSpPr/>
          <p:nvPr/>
        </p:nvSpPr>
        <p:spPr>
          <a:xfrm>
            <a:off x="8907817" y="1614657"/>
            <a:ext cx="266952" cy="457870"/>
          </a:xfrm>
          <a:prstGeom prst="downArrow">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noGrp="1"/>
          </p:cNvGraphicFramePr>
          <p:nvPr>
            <p:extLst>
              <p:ext uri="{D42A27DB-BD31-4B8C-83A1-F6EECF244321}">
                <p14:modId xmlns:p14="http://schemas.microsoft.com/office/powerpoint/2010/main" val="4162352945"/>
              </p:ext>
            </p:extLst>
          </p:nvPr>
        </p:nvGraphicFramePr>
        <p:xfrm>
          <a:off x="1416289" y="405637"/>
          <a:ext cx="9311296" cy="628864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stretch>
            <a:fillRect/>
          </a:stretch>
        </p:blipFill>
        <p:spPr>
          <a:xfrm rot="645880">
            <a:off x="1454420" y="1222415"/>
            <a:ext cx="9471025" cy="4791224"/>
          </a:xfrm>
          <a:prstGeom prst="rect">
            <a:avLst/>
          </a:prstGeom>
        </p:spPr>
      </p:pic>
    </p:spTree>
    <p:extLst>
      <p:ext uri="{BB962C8B-B14F-4D97-AF65-F5344CB8AC3E}">
        <p14:creationId xmlns:p14="http://schemas.microsoft.com/office/powerpoint/2010/main" val="260004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2A913-0FDC-446A-A6BC-AD47AE5A0979}"/>
              </a:ext>
            </a:extLst>
          </p:cNvPr>
          <p:cNvPicPr>
            <a:picLocks noChangeAspect="1"/>
          </p:cNvPicPr>
          <p:nvPr/>
        </p:nvPicPr>
        <p:blipFill rotWithShape="1">
          <a:blip r:embed="rId3"/>
          <a:srcRect l="26162" t="11095" r="26163" b="15671"/>
          <a:stretch/>
        </p:blipFill>
        <p:spPr>
          <a:xfrm>
            <a:off x="2055703" y="1391760"/>
            <a:ext cx="5318235" cy="4928872"/>
          </a:xfrm>
          <a:prstGeom prst="rect">
            <a:avLst/>
          </a:prstGeom>
          <a:ln>
            <a:solidFill>
              <a:schemeClr val="tx1"/>
            </a:solidFill>
          </a:ln>
        </p:spPr>
      </p:pic>
      <p:sp>
        <p:nvSpPr>
          <p:cNvPr id="21507" name="Rectangle 2">
            <a:extLst>
              <a:ext uri="{FF2B5EF4-FFF2-40B4-BE49-F238E27FC236}">
                <a16:creationId xmlns:a16="http://schemas.microsoft.com/office/drawing/2014/main" id="{FAA75B01-AED3-429E-9B2C-7D36616FE875}"/>
              </a:ext>
            </a:extLst>
          </p:cNvPr>
          <p:cNvSpPr>
            <a:spLocks noGrp="1" noChangeArrowheads="1"/>
          </p:cNvSpPr>
          <p:nvPr>
            <p:ph type="title"/>
          </p:nvPr>
        </p:nvSpPr>
        <p:spPr/>
        <p:txBody>
          <a:bodyPr/>
          <a:lstStyle/>
          <a:p>
            <a:r>
              <a:rPr lang="en-US" altLang="en-US" dirty="0">
                <a:ea typeface="ＭＳ Ｐゴシック" panose="020B0600070205080204" pitchFamily="34" charset="-128"/>
              </a:rPr>
              <a:t>OPUS </a:t>
            </a:r>
            <a:r>
              <a:rPr lang="en-US" altLang="en-US" dirty="0" smtClean="0">
                <a:ea typeface="ＭＳ Ｐゴシック" panose="020B0600070205080204" pitchFamily="34" charset="-128"/>
              </a:rPr>
              <a:t>upload</a:t>
            </a:r>
            <a:endParaRPr lang="en-US" altLang="en-US" dirty="0">
              <a:ea typeface="ＭＳ Ｐゴシック" panose="020B0600070205080204" pitchFamily="34" charset="-128"/>
            </a:endParaRPr>
          </a:p>
        </p:txBody>
      </p:sp>
      <p:sp>
        <p:nvSpPr>
          <p:cNvPr id="21508" name="Text Box 6">
            <a:extLst>
              <a:ext uri="{FF2B5EF4-FFF2-40B4-BE49-F238E27FC236}">
                <a16:creationId xmlns:a16="http://schemas.microsoft.com/office/drawing/2014/main" id="{ADC83C9C-A95E-4087-A42C-BEF431F35F25}"/>
              </a:ext>
            </a:extLst>
          </p:cNvPr>
          <p:cNvSpPr txBox="1">
            <a:spLocks noChangeArrowheads="1"/>
          </p:cNvSpPr>
          <p:nvPr/>
        </p:nvSpPr>
        <p:spPr bwMode="auto">
          <a:xfrm>
            <a:off x="6226437" y="4035504"/>
            <a:ext cx="2133601" cy="40640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Verdana" panose="020B0604030504040204" pitchFamily="34" charset="0"/>
                <a:cs typeface="Times New Roman" panose="02020603050405020304" pitchFamily="18" charset="0"/>
              </a:rPr>
              <a:t>email</a:t>
            </a:r>
          </a:p>
        </p:txBody>
      </p:sp>
      <p:sp>
        <p:nvSpPr>
          <p:cNvPr id="21509" name="Text Box 7">
            <a:extLst>
              <a:ext uri="{FF2B5EF4-FFF2-40B4-BE49-F238E27FC236}">
                <a16:creationId xmlns:a16="http://schemas.microsoft.com/office/drawing/2014/main" id="{23BD2C91-234A-4504-99FF-967BC265A6B7}"/>
              </a:ext>
            </a:extLst>
          </p:cNvPr>
          <p:cNvSpPr txBox="1">
            <a:spLocks noChangeArrowheads="1"/>
          </p:cNvSpPr>
          <p:nvPr/>
        </p:nvSpPr>
        <p:spPr bwMode="auto">
          <a:xfrm>
            <a:off x="6234057" y="2404662"/>
            <a:ext cx="2133600" cy="40640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a:latin typeface="Verdana" panose="020B0604030504040204" pitchFamily="34" charset="0"/>
                <a:cs typeface="Times New Roman" panose="02020603050405020304" pitchFamily="18" charset="0"/>
              </a:rPr>
              <a:t>GPS file</a:t>
            </a:r>
          </a:p>
        </p:txBody>
      </p:sp>
      <p:sp>
        <p:nvSpPr>
          <p:cNvPr id="21510" name="Text Box 8">
            <a:extLst>
              <a:ext uri="{FF2B5EF4-FFF2-40B4-BE49-F238E27FC236}">
                <a16:creationId xmlns:a16="http://schemas.microsoft.com/office/drawing/2014/main" id="{E1DF7283-C2EF-4625-81B1-0AE32DA90F4F}"/>
              </a:ext>
            </a:extLst>
          </p:cNvPr>
          <p:cNvSpPr txBox="1">
            <a:spLocks noChangeArrowheads="1"/>
          </p:cNvSpPr>
          <p:nvPr/>
        </p:nvSpPr>
        <p:spPr bwMode="auto">
          <a:xfrm>
            <a:off x="6234057" y="2864126"/>
            <a:ext cx="2133601" cy="528637"/>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Verdana" panose="020B0604030504040204" pitchFamily="34" charset="0"/>
                <a:cs typeface="Times New Roman" panose="02020603050405020304" pitchFamily="18" charset="0"/>
              </a:rPr>
              <a:t>antenna type</a:t>
            </a:r>
            <a:r>
              <a:rPr lang="en-US" altLang="en-US" sz="2800" dirty="0">
                <a:latin typeface="Verdana" panose="020B0604030504040204" pitchFamily="34" charset="0"/>
                <a:cs typeface="Times New Roman" panose="02020603050405020304" pitchFamily="18" charset="0"/>
              </a:rPr>
              <a:t> </a:t>
            </a:r>
          </a:p>
        </p:txBody>
      </p:sp>
      <p:sp>
        <p:nvSpPr>
          <p:cNvPr id="21511" name="Text Box 9">
            <a:extLst>
              <a:ext uri="{FF2B5EF4-FFF2-40B4-BE49-F238E27FC236}">
                <a16:creationId xmlns:a16="http://schemas.microsoft.com/office/drawing/2014/main" id="{F7AD72D5-2DE5-49F2-B752-4176FFAFDAD8}"/>
              </a:ext>
            </a:extLst>
          </p:cNvPr>
          <p:cNvSpPr txBox="1">
            <a:spLocks noChangeArrowheads="1"/>
          </p:cNvSpPr>
          <p:nvPr/>
        </p:nvSpPr>
        <p:spPr bwMode="auto">
          <a:xfrm>
            <a:off x="6234058" y="3445747"/>
            <a:ext cx="2133601" cy="52863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Verdana" panose="020B0604030504040204" pitchFamily="34" charset="0"/>
                <a:cs typeface="Times New Roman" panose="02020603050405020304" pitchFamily="18" charset="0"/>
              </a:rPr>
              <a:t>antenna height</a:t>
            </a:r>
            <a:r>
              <a:rPr lang="en-US" altLang="en-US" sz="2800" dirty="0">
                <a:latin typeface="Verdana" panose="020B0604030504040204" pitchFamily="34" charset="0"/>
                <a:cs typeface="Times New Roman" panose="02020603050405020304" pitchFamily="18" charset="0"/>
              </a:rPr>
              <a:t> </a:t>
            </a:r>
          </a:p>
        </p:txBody>
      </p:sp>
      <p:sp>
        <p:nvSpPr>
          <p:cNvPr id="21512" name="Text Box 10">
            <a:extLst>
              <a:ext uri="{FF2B5EF4-FFF2-40B4-BE49-F238E27FC236}">
                <a16:creationId xmlns:a16="http://schemas.microsoft.com/office/drawing/2014/main" id="{D75B8172-FDE1-47B0-B0E5-BB55213A954F}"/>
              </a:ext>
            </a:extLst>
          </p:cNvPr>
          <p:cNvSpPr txBox="1">
            <a:spLocks noChangeArrowheads="1"/>
          </p:cNvSpPr>
          <p:nvPr/>
        </p:nvSpPr>
        <p:spPr bwMode="auto">
          <a:xfrm>
            <a:off x="6226435" y="4500448"/>
            <a:ext cx="2133599" cy="40640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a:latin typeface="Verdana" panose="020B0604030504040204" pitchFamily="34" charset="0"/>
                <a:cs typeface="Times New Roman" panose="02020603050405020304" pitchFamily="18" charset="0"/>
              </a:rPr>
              <a:t>options</a:t>
            </a:r>
          </a:p>
        </p:txBody>
      </p:sp>
      <p:sp>
        <p:nvSpPr>
          <p:cNvPr id="21514" name="Text Box 12">
            <a:extLst>
              <a:ext uri="{FF2B5EF4-FFF2-40B4-BE49-F238E27FC236}">
                <a16:creationId xmlns:a16="http://schemas.microsoft.com/office/drawing/2014/main" id="{86089A9D-CF50-4AA8-A810-335F025188B6}"/>
              </a:ext>
            </a:extLst>
          </p:cNvPr>
          <p:cNvSpPr txBox="1">
            <a:spLocks noChangeArrowheads="1"/>
          </p:cNvSpPr>
          <p:nvPr/>
        </p:nvSpPr>
        <p:spPr bwMode="auto">
          <a:xfrm>
            <a:off x="6226435" y="4969385"/>
            <a:ext cx="2133598" cy="400110"/>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000" dirty="0">
                <a:latin typeface="Verdana" panose="020B0604030504040204" pitchFamily="34" charset="0"/>
                <a:cs typeface="Times New Roman" panose="02020603050405020304" pitchFamily="18" charset="0"/>
              </a:rPr>
              <a:t>OPUS-S (2 </a:t>
            </a:r>
            <a:r>
              <a:rPr lang="en-US" altLang="en-US" sz="2000" dirty="0" err="1">
                <a:latin typeface="Verdana" panose="020B0604030504040204" pitchFamily="34" charset="0"/>
                <a:cs typeface="Times New Roman" panose="02020603050405020304" pitchFamily="18" charset="0"/>
              </a:rPr>
              <a:t>hr</a:t>
            </a:r>
            <a:r>
              <a:rPr lang="en-US" altLang="en-US" sz="2000" dirty="0">
                <a:latin typeface="Verdana" panose="020B060403050404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3245B0F1-7A2B-45D9-8D16-B20DC1A692E9}"/>
              </a:ext>
            </a:extLst>
          </p:cNvPr>
          <p:cNvSpPr txBox="1"/>
          <p:nvPr/>
        </p:nvSpPr>
        <p:spPr>
          <a:xfrm>
            <a:off x="7517345" y="1356216"/>
            <a:ext cx="3555468" cy="646331"/>
          </a:xfrm>
          <a:prstGeom prst="rect">
            <a:avLst/>
          </a:prstGeom>
          <a:noFill/>
        </p:spPr>
        <p:txBody>
          <a:bodyPr wrap="square" rtlCol="0">
            <a:spAutoFit/>
          </a:bodyPr>
          <a:lstStyle/>
          <a:p>
            <a:r>
              <a:rPr lang="en-US" altLang="en-US" dirty="0">
                <a:latin typeface="Verdana" panose="020B0604030504040204" pitchFamily="34" charset="0"/>
                <a:ea typeface="Verdana" panose="020B0604030504040204" pitchFamily="34" charset="0"/>
              </a:rPr>
              <a:t>The OPUS </a:t>
            </a:r>
            <a:r>
              <a:rPr lang="en-US" altLang="en-US" dirty="0" smtClean="0">
                <a:latin typeface="Verdana" panose="020B0604030504040204" pitchFamily="34" charset="0"/>
                <a:ea typeface="Verdana" panose="020B0604030504040204" pitchFamily="34" charset="0"/>
              </a:rPr>
              <a:t>upload page </a:t>
            </a:r>
            <a:r>
              <a:rPr lang="en-US" altLang="en-US" dirty="0">
                <a:latin typeface="Verdana" panose="020B0604030504040204" pitchFamily="34" charset="0"/>
                <a:ea typeface="Verdana" panose="020B0604030504040204" pitchFamily="34" charset="0"/>
              </a:rPr>
              <a:t>shows the </a:t>
            </a:r>
            <a:r>
              <a:rPr lang="en-US" altLang="en-US" dirty="0" smtClean="0">
                <a:latin typeface="Verdana" panose="020B0604030504040204" pitchFamily="34" charset="0"/>
                <a:ea typeface="Verdana" panose="020B0604030504040204" pitchFamily="34" charset="0"/>
              </a:rPr>
              <a:t>minimum inputs.</a:t>
            </a:r>
            <a:endParaRPr lang="en-US" altLang="en-US" dirty="0">
              <a:latin typeface="Verdana" panose="020B0604030504040204" pitchFamily="34" charset="0"/>
              <a:ea typeface="Verdana" panose="020B0604030504040204" pitchFamily="34" charset="0"/>
            </a:endParaRPr>
          </a:p>
        </p:txBody>
      </p:sp>
      <p:cxnSp>
        <p:nvCxnSpPr>
          <p:cNvPr id="16" name="Straight Arrow Connector 15">
            <a:extLst>
              <a:ext uri="{FF2B5EF4-FFF2-40B4-BE49-F238E27FC236}">
                <a16:creationId xmlns:a16="http://schemas.microsoft.com/office/drawing/2014/main" id="{F23A17AA-5FF2-44F7-AD46-A1F524156FE9}"/>
              </a:ext>
            </a:extLst>
          </p:cNvPr>
          <p:cNvCxnSpPr>
            <a:cxnSpLocks/>
            <a:stCxn id="21509" idx="1"/>
          </p:cNvCxnSpPr>
          <p:nvPr/>
        </p:nvCxnSpPr>
        <p:spPr>
          <a:xfrm flipH="1">
            <a:off x="4919663" y="2607862"/>
            <a:ext cx="1314394" cy="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C66E5F-569B-4EFC-8A0B-BA866D11D472}"/>
              </a:ext>
            </a:extLst>
          </p:cNvPr>
          <p:cNvCxnSpPr>
            <a:cxnSpLocks/>
            <a:stCxn id="21510" idx="1"/>
          </p:cNvCxnSpPr>
          <p:nvPr/>
        </p:nvCxnSpPr>
        <p:spPr>
          <a:xfrm flipH="1">
            <a:off x="4919664" y="3128444"/>
            <a:ext cx="1314392" cy="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6FA908E-4EEA-4BF9-99AD-10126892BEA8}"/>
              </a:ext>
            </a:extLst>
          </p:cNvPr>
          <p:cNvCxnSpPr>
            <a:cxnSpLocks/>
            <a:stCxn id="21511" idx="1"/>
          </p:cNvCxnSpPr>
          <p:nvPr/>
        </p:nvCxnSpPr>
        <p:spPr>
          <a:xfrm flipH="1" flipV="1">
            <a:off x="4919663" y="3642360"/>
            <a:ext cx="1314394" cy="67706"/>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372ACF-83F3-4C7F-B179-97580BF52BD8}"/>
              </a:ext>
            </a:extLst>
          </p:cNvPr>
          <p:cNvCxnSpPr>
            <a:cxnSpLocks/>
            <a:stCxn id="21508" idx="1"/>
          </p:cNvCxnSpPr>
          <p:nvPr/>
        </p:nvCxnSpPr>
        <p:spPr>
          <a:xfrm flipH="1" flipV="1">
            <a:off x="4919664" y="4095750"/>
            <a:ext cx="1306773" cy="142954"/>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76091F7-8340-4DF9-BDEF-3F09BD577275}"/>
              </a:ext>
            </a:extLst>
          </p:cNvPr>
          <p:cNvCxnSpPr>
            <a:cxnSpLocks/>
            <a:stCxn id="21512" idx="1"/>
          </p:cNvCxnSpPr>
          <p:nvPr/>
        </p:nvCxnSpPr>
        <p:spPr>
          <a:xfrm flipH="1" flipV="1">
            <a:off x="4919664" y="4519614"/>
            <a:ext cx="1306771" cy="184035"/>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95BB7F-584B-42A7-AE28-308035ADCA77}"/>
              </a:ext>
            </a:extLst>
          </p:cNvPr>
          <p:cNvCxnSpPr>
            <a:cxnSpLocks/>
            <a:stCxn id="21514" idx="1"/>
          </p:cNvCxnSpPr>
          <p:nvPr/>
        </p:nvCxnSpPr>
        <p:spPr>
          <a:xfrm flipH="1" flipV="1">
            <a:off x="4919663" y="4969386"/>
            <a:ext cx="1306772" cy="200055"/>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6D99900-A5F9-4D0E-94A4-CB26F7190945}"/>
              </a:ext>
            </a:extLst>
          </p:cNvPr>
          <p:cNvSpPr txBox="1"/>
          <p:nvPr/>
        </p:nvSpPr>
        <p:spPr>
          <a:xfrm>
            <a:off x="2055703" y="1015643"/>
            <a:ext cx="4112265" cy="369332"/>
          </a:xfrm>
          <a:prstGeom prst="rect">
            <a:avLst/>
          </a:prstGeom>
          <a:noFill/>
        </p:spPr>
        <p:txBody>
          <a:bodyPr wrap="square" rtlCol="0">
            <a:spAutoFit/>
          </a:bodyPr>
          <a:lstStyle/>
          <a:p>
            <a:r>
              <a:rPr lang="en-US" altLang="en-US" dirty="0">
                <a:ea typeface="ＭＳ Ｐゴシック" panose="020B0600070205080204" pitchFamily="34" charset="-128"/>
                <a:hlinkClick r:id="rId4"/>
              </a:rPr>
              <a:t>http</a:t>
            </a:r>
            <a:r>
              <a:rPr lang="en-US" altLang="en-US" dirty="0" smtClean="0">
                <a:ea typeface="ＭＳ Ｐゴシック" panose="020B0600070205080204" pitchFamily="34" charset="-128"/>
                <a:hlinkClick r:id="rId4"/>
              </a:rPr>
              <a:t>://geodesy.noaa.gov/OPUS</a:t>
            </a:r>
            <a:r>
              <a:rPr lang="en-US" altLang="en-US" dirty="0">
                <a:ea typeface="ＭＳ Ｐゴシック" panose="020B0600070205080204" pitchFamily="34" charset="-128"/>
                <a:hlinkClick r:id="rId4"/>
              </a:rPr>
              <a: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37865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CACDC-A78C-43B4-ACE7-33382E189FAC}"/>
              </a:ext>
            </a:extLst>
          </p:cNvPr>
          <p:cNvPicPr>
            <a:picLocks noChangeAspect="1"/>
          </p:cNvPicPr>
          <p:nvPr/>
        </p:nvPicPr>
        <p:blipFill rotWithShape="1">
          <a:blip r:embed="rId3"/>
          <a:srcRect l="35923" t="42376" r="23135" b="5191"/>
          <a:stretch/>
        </p:blipFill>
        <p:spPr>
          <a:xfrm>
            <a:off x="2261471" y="1591330"/>
            <a:ext cx="6183161" cy="5094917"/>
          </a:xfrm>
          <a:prstGeom prst="rect">
            <a:avLst/>
          </a:prstGeom>
        </p:spPr>
      </p:pic>
      <p:sp>
        <p:nvSpPr>
          <p:cNvPr id="23555" name="Rectangle 2">
            <a:extLst>
              <a:ext uri="{FF2B5EF4-FFF2-40B4-BE49-F238E27FC236}">
                <a16:creationId xmlns:a16="http://schemas.microsoft.com/office/drawing/2014/main" id="{71715E33-9B01-4473-BE08-FEBDD78C75B7}"/>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OPUS </a:t>
            </a:r>
            <a:r>
              <a:rPr lang="en-US" altLang="en-US" dirty="0" smtClean="0">
                <a:ea typeface="ＭＳ Ｐゴシック" panose="020B0600070205080204" pitchFamily="34" charset="-128"/>
              </a:rPr>
              <a:t>upload OPTIONS</a:t>
            </a:r>
            <a:endParaRPr lang="en-US" altLang="en-US" dirty="0">
              <a:ea typeface="ＭＳ Ｐゴシック" panose="020B0600070205080204" pitchFamily="34" charset="-128"/>
            </a:endParaRPr>
          </a:p>
        </p:txBody>
      </p:sp>
      <p:sp>
        <p:nvSpPr>
          <p:cNvPr id="23556" name="Text Box 5">
            <a:extLst>
              <a:ext uri="{FF2B5EF4-FFF2-40B4-BE49-F238E27FC236}">
                <a16:creationId xmlns:a16="http://schemas.microsoft.com/office/drawing/2014/main" id="{00CD3FAC-0B47-412E-A606-4BB33C0BFDD8}"/>
              </a:ext>
            </a:extLst>
          </p:cNvPr>
          <p:cNvSpPr txBox="1">
            <a:spLocks noChangeArrowheads="1"/>
          </p:cNvSpPr>
          <p:nvPr/>
        </p:nvSpPr>
        <p:spPr bwMode="auto">
          <a:xfrm>
            <a:off x="6962305" y="3147501"/>
            <a:ext cx="2799795" cy="36988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Verdana" panose="020B0604030504040204" pitchFamily="34" charset="0"/>
              </a:rPr>
              <a:t>Specify SPCS</a:t>
            </a:r>
          </a:p>
        </p:txBody>
      </p:sp>
      <p:sp>
        <p:nvSpPr>
          <p:cNvPr id="23559" name="Text Box 6">
            <a:extLst>
              <a:ext uri="{FF2B5EF4-FFF2-40B4-BE49-F238E27FC236}">
                <a16:creationId xmlns:a16="http://schemas.microsoft.com/office/drawing/2014/main" id="{4F903E42-C3FE-4992-8A03-6EFCCC8C7FF2}"/>
              </a:ext>
            </a:extLst>
          </p:cNvPr>
          <p:cNvSpPr txBox="1">
            <a:spLocks noChangeArrowheads="1"/>
          </p:cNvSpPr>
          <p:nvPr/>
        </p:nvSpPr>
        <p:spPr bwMode="auto">
          <a:xfrm>
            <a:off x="6953251" y="4193685"/>
            <a:ext cx="2808849" cy="33813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dirty="0">
                <a:latin typeface="Verdana" panose="020B0604030504040204" pitchFamily="34" charset="0"/>
              </a:rPr>
              <a:t>OPUS-Projects Identifier</a:t>
            </a:r>
          </a:p>
        </p:txBody>
      </p:sp>
      <p:sp>
        <p:nvSpPr>
          <p:cNvPr id="23560" name="Text Box 6">
            <a:extLst>
              <a:ext uri="{FF2B5EF4-FFF2-40B4-BE49-F238E27FC236}">
                <a16:creationId xmlns:a16="http://schemas.microsoft.com/office/drawing/2014/main" id="{AC5D73DF-1C8D-4C8B-AABF-F9B9EA66634D}"/>
              </a:ext>
            </a:extLst>
          </p:cNvPr>
          <p:cNvSpPr txBox="1">
            <a:spLocks noChangeArrowheads="1"/>
          </p:cNvSpPr>
          <p:nvPr/>
        </p:nvSpPr>
        <p:spPr bwMode="auto">
          <a:xfrm>
            <a:off x="6978521" y="4851796"/>
            <a:ext cx="2783579" cy="33813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dirty="0">
                <a:latin typeface="Verdana" panose="020B0604030504040204" pitchFamily="34" charset="0"/>
              </a:rPr>
              <a:t>Set USER Profile</a:t>
            </a:r>
          </a:p>
        </p:txBody>
      </p:sp>
      <p:sp>
        <p:nvSpPr>
          <p:cNvPr id="23561" name="Text Box 6">
            <a:extLst>
              <a:ext uri="{FF2B5EF4-FFF2-40B4-BE49-F238E27FC236}">
                <a16:creationId xmlns:a16="http://schemas.microsoft.com/office/drawing/2014/main" id="{AC3C6CAA-F555-4713-8358-F83B25C3447B}"/>
              </a:ext>
            </a:extLst>
          </p:cNvPr>
          <p:cNvSpPr txBox="1">
            <a:spLocks noChangeArrowheads="1"/>
          </p:cNvSpPr>
          <p:nvPr/>
        </p:nvSpPr>
        <p:spPr bwMode="auto">
          <a:xfrm>
            <a:off x="6975155" y="5495342"/>
            <a:ext cx="2783579" cy="584775"/>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dirty="0">
                <a:latin typeface="Verdana" panose="020B0604030504040204" pitchFamily="34" charset="0"/>
              </a:rPr>
              <a:t>Choose “Yes, share” and then Upload to Static</a:t>
            </a:r>
          </a:p>
        </p:txBody>
      </p:sp>
      <p:sp>
        <p:nvSpPr>
          <p:cNvPr id="23558" name="Text Box 6">
            <a:extLst>
              <a:ext uri="{FF2B5EF4-FFF2-40B4-BE49-F238E27FC236}">
                <a16:creationId xmlns:a16="http://schemas.microsoft.com/office/drawing/2014/main" id="{9EEA0FDE-65E7-41A5-BC82-6CCBFBB6AF8A}"/>
              </a:ext>
            </a:extLst>
          </p:cNvPr>
          <p:cNvSpPr txBox="1">
            <a:spLocks noChangeArrowheads="1"/>
          </p:cNvSpPr>
          <p:nvPr/>
        </p:nvSpPr>
        <p:spPr bwMode="auto">
          <a:xfrm>
            <a:off x="6994525" y="1350351"/>
            <a:ext cx="2819400" cy="646331"/>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dirty="0">
                <a:latin typeface="Verdana" panose="020B0604030504040204" pitchFamily="34" charset="0"/>
              </a:rPr>
              <a:t>Choose OUTPUT type </a:t>
            </a:r>
          </a:p>
          <a:p>
            <a:pPr>
              <a:spcBef>
                <a:spcPct val="0"/>
              </a:spcBef>
              <a:buFontTx/>
              <a:buNone/>
            </a:pPr>
            <a:r>
              <a:rPr lang="en-US" altLang="en-US" sz="1800" dirty="0">
                <a:latin typeface="Verdana" panose="020B0604030504040204" pitchFamily="34" charset="0"/>
              </a:rPr>
              <a:t>Standard or Extended</a:t>
            </a:r>
          </a:p>
        </p:txBody>
      </p:sp>
      <p:cxnSp>
        <p:nvCxnSpPr>
          <p:cNvPr id="6" name="Straight Arrow Connector 5">
            <a:extLst>
              <a:ext uri="{FF2B5EF4-FFF2-40B4-BE49-F238E27FC236}">
                <a16:creationId xmlns:a16="http://schemas.microsoft.com/office/drawing/2014/main" id="{B84C3833-A945-49EB-BDCE-DF00D38B0169}"/>
              </a:ext>
            </a:extLst>
          </p:cNvPr>
          <p:cNvCxnSpPr>
            <a:cxnSpLocks/>
            <a:stCxn id="23558" idx="1"/>
            <a:endCxn id="24" idx="3"/>
          </p:cNvCxnSpPr>
          <p:nvPr/>
        </p:nvCxnSpPr>
        <p:spPr>
          <a:xfrm flipH="1">
            <a:off x="5000731" y="1673516"/>
            <a:ext cx="1993795" cy="69798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3557" name="Text Box 6">
            <a:extLst>
              <a:ext uri="{FF2B5EF4-FFF2-40B4-BE49-F238E27FC236}">
                <a16:creationId xmlns:a16="http://schemas.microsoft.com/office/drawing/2014/main" id="{297CE39D-F99F-4044-A0DE-EBED7787C417}"/>
              </a:ext>
            </a:extLst>
          </p:cNvPr>
          <p:cNvSpPr txBox="1">
            <a:spLocks noChangeArrowheads="1"/>
          </p:cNvSpPr>
          <p:nvPr/>
        </p:nvSpPr>
        <p:spPr bwMode="auto">
          <a:xfrm>
            <a:off x="6994525" y="2161869"/>
            <a:ext cx="2803610" cy="369888"/>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gn="l">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dirty="0">
                <a:latin typeface="Verdana" panose="020B0604030504040204" pitchFamily="34" charset="0"/>
              </a:rPr>
              <a:t>Specify CORS</a:t>
            </a:r>
          </a:p>
        </p:txBody>
      </p:sp>
      <p:cxnSp>
        <p:nvCxnSpPr>
          <p:cNvPr id="17" name="Straight Arrow Connector 16">
            <a:extLst>
              <a:ext uri="{FF2B5EF4-FFF2-40B4-BE49-F238E27FC236}">
                <a16:creationId xmlns:a16="http://schemas.microsoft.com/office/drawing/2014/main" id="{651286E2-5CD0-4ADD-89CE-D97AB8490115}"/>
              </a:ext>
            </a:extLst>
          </p:cNvPr>
          <p:cNvCxnSpPr>
            <a:cxnSpLocks/>
            <a:stCxn id="23557" idx="1"/>
            <a:endCxn id="28" idx="3"/>
          </p:cNvCxnSpPr>
          <p:nvPr/>
        </p:nvCxnSpPr>
        <p:spPr>
          <a:xfrm flipH="1">
            <a:off x="5000731" y="2346813"/>
            <a:ext cx="1993795" cy="878936"/>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1DA06A-BD57-435E-AC21-09BF2A2D647A}"/>
              </a:ext>
            </a:extLst>
          </p:cNvPr>
          <p:cNvCxnSpPr>
            <a:cxnSpLocks/>
            <a:stCxn id="23556" idx="1"/>
            <a:endCxn id="29" idx="3"/>
          </p:cNvCxnSpPr>
          <p:nvPr/>
        </p:nvCxnSpPr>
        <p:spPr>
          <a:xfrm flipH="1">
            <a:off x="5000730" y="3332445"/>
            <a:ext cx="1961574" cy="704432"/>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D98EA4-D124-4B4F-9338-0D65CC130A71}"/>
              </a:ext>
            </a:extLst>
          </p:cNvPr>
          <p:cNvCxnSpPr>
            <a:cxnSpLocks/>
            <a:stCxn id="23560" idx="1"/>
            <a:endCxn id="32" idx="3"/>
          </p:cNvCxnSpPr>
          <p:nvPr/>
        </p:nvCxnSpPr>
        <p:spPr>
          <a:xfrm flipH="1" flipV="1">
            <a:off x="4994170" y="4410001"/>
            <a:ext cx="1984350" cy="610865"/>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78B2B8-EF8F-4998-8AA3-6CB80CF2CD8A}"/>
              </a:ext>
            </a:extLst>
          </p:cNvPr>
          <p:cNvCxnSpPr>
            <a:cxnSpLocks/>
            <a:stCxn id="23561" idx="1"/>
            <a:endCxn id="22" idx="3"/>
          </p:cNvCxnSpPr>
          <p:nvPr/>
        </p:nvCxnSpPr>
        <p:spPr>
          <a:xfrm flipH="1" flipV="1">
            <a:off x="5000730" y="4826381"/>
            <a:ext cx="1974424" cy="961349"/>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09C17C2-2323-4F9B-ADCB-3351E7F076DF}"/>
              </a:ext>
            </a:extLst>
          </p:cNvPr>
          <p:cNvSpPr/>
          <p:nvPr/>
        </p:nvSpPr>
        <p:spPr>
          <a:xfrm>
            <a:off x="2261470" y="1618286"/>
            <a:ext cx="838917" cy="465138"/>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AABBAE9E-4722-4E63-B8B2-2FCD57F9078F}"/>
              </a:ext>
            </a:extLst>
          </p:cNvPr>
          <p:cNvSpPr/>
          <p:nvPr/>
        </p:nvSpPr>
        <p:spPr>
          <a:xfrm>
            <a:off x="3048000" y="4669764"/>
            <a:ext cx="1952730" cy="313232"/>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28101E9A-3F1D-4F06-8E0D-0091618E6EC6}"/>
              </a:ext>
            </a:extLst>
          </p:cNvPr>
          <p:cNvCxnSpPr>
            <a:cxnSpLocks/>
            <a:stCxn id="23561" idx="1"/>
            <a:endCxn id="26" idx="3"/>
          </p:cNvCxnSpPr>
          <p:nvPr/>
        </p:nvCxnSpPr>
        <p:spPr>
          <a:xfrm flipH="1" flipV="1">
            <a:off x="5240496" y="5623451"/>
            <a:ext cx="1734658" cy="164279"/>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7314454-2674-405F-8A22-AC96A63D74A8}"/>
              </a:ext>
            </a:extLst>
          </p:cNvPr>
          <p:cNvSpPr/>
          <p:nvPr/>
        </p:nvSpPr>
        <p:spPr>
          <a:xfrm>
            <a:off x="3765550" y="5376992"/>
            <a:ext cx="1474946" cy="492917"/>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4AE15FA8-9221-4291-9220-64F720CB3470}"/>
              </a:ext>
            </a:extLst>
          </p:cNvPr>
          <p:cNvSpPr/>
          <p:nvPr/>
        </p:nvSpPr>
        <p:spPr>
          <a:xfrm>
            <a:off x="3048000" y="2173123"/>
            <a:ext cx="1952730" cy="396746"/>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F3044D9C-659C-4C65-B061-3F718F47786D}"/>
              </a:ext>
            </a:extLst>
          </p:cNvPr>
          <p:cNvSpPr/>
          <p:nvPr/>
        </p:nvSpPr>
        <p:spPr>
          <a:xfrm>
            <a:off x="3048000" y="2672788"/>
            <a:ext cx="1952730" cy="1105923"/>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007847F-0D1D-48F7-AA25-2C2D3038F330}"/>
              </a:ext>
            </a:extLst>
          </p:cNvPr>
          <p:cNvSpPr/>
          <p:nvPr/>
        </p:nvSpPr>
        <p:spPr>
          <a:xfrm>
            <a:off x="3048000" y="3868616"/>
            <a:ext cx="1952730" cy="336523"/>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F07BB3-4142-45BB-8C38-7130D2535DFC}"/>
              </a:ext>
            </a:extLst>
          </p:cNvPr>
          <p:cNvSpPr/>
          <p:nvPr/>
        </p:nvSpPr>
        <p:spPr>
          <a:xfrm>
            <a:off x="3041440" y="4276555"/>
            <a:ext cx="1952730" cy="266891"/>
          </a:xfrm>
          <a:prstGeom prst="roundRect">
            <a:avLst/>
          </a:prstGeom>
          <a:solidFill>
            <a:srgbClr val="FFFF00">
              <a:alpha val="12000"/>
            </a:srgb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63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5500"/>
                            </p:stCondLst>
                            <p:childTnLst>
                              <p:par>
                                <p:cTn id="21" presetID="10" presetClass="entr" presetSubtype="0" fill="hold" grpId="0" nodeType="after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7000"/>
                            </p:stCondLst>
                            <p:childTnLst>
                              <p:par>
                                <p:cTn id="25" presetID="10" presetClass="entr" presetSubtype="0" fill="hold" grpId="0" nodeType="after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8500"/>
                            </p:stCondLst>
                            <p:childTnLst>
                              <p:par>
                                <p:cTn id="29" presetID="10" presetClass="entr" presetSubtype="0" fill="hold" grpId="0" nodeType="afterEffect">
                                  <p:stCondLst>
                                    <p:cond delay="1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6" grpId="0" animBg="1"/>
      <p:bldP spid="24" grpId="0" animBg="1"/>
      <p:bldP spid="28" grpId="0" animBg="1"/>
      <p:bldP spid="29" grpId="0" animBg="1"/>
      <p:bldP spid="32"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G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GS Theme" id="{7AC03F77-4336-4785-93A4-8AF70ED65B54}" vid="{C90D1175-02D7-4881-A9D7-A06BC0490FDB}"/>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2059</TotalTime>
  <Words>8468</Words>
  <Application>Microsoft Office PowerPoint</Application>
  <PresentationFormat>Widescreen</PresentationFormat>
  <Paragraphs>1238</Paragraphs>
  <Slides>32</Slides>
  <Notes>31</Notes>
  <HiddenSlides>3</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32</vt:i4>
      </vt:variant>
    </vt:vector>
  </HeadingPairs>
  <TitlesOfParts>
    <vt:vector size="50" baseType="lpstr">
      <vt:lpstr>MS PGothic</vt:lpstr>
      <vt:lpstr>MS PGothic</vt:lpstr>
      <vt:lpstr>Arial</vt:lpstr>
      <vt:lpstr>Arial Narrow</vt:lpstr>
      <vt:lpstr>Bradley Hand ITC</vt:lpstr>
      <vt:lpstr>Calibri</vt:lpstr>
      <vt:lpstr>Cambria</vt:lpstr>
      <vt:lpstr>Courier New</vt:lpstr>
      <vt:lpstr>Gill Sans MT</vt:lpstr>
      <vt:lpstr>Times</vt:lpstr>
      <vt:lpstr>Times New Roman</vt:lpstr>
      <vt:lpstr>Verdana</vt:lpstr>
      <vt:lpstr>Default Theme</vt:lpstr>
      <vt:lpstr>NGS Theme</vt:lpstr>
      <vt:lpstr>Default Design</vt:lpstr>
      <vt:lpstr>3_Default Design</vt:lpstr>
      <vt:lpstr>5_Default Design</vt:lpstr>
      <vt:lpstr>6_Default Design</vt:lpstr>
      <vt:lpstr>PowerPoint Presentation</vt:lpstr>
      <vt:lpstr>Today’s Panel</vt:lpstr>
      <vt:lpstr>PowerPoint Presentation</vt:lpstr>
      <vt:lpstr>PowerPoint Presentation</vt:lpstr>
      <vt:lpstr>PowerPoint Presentation</vt:lpstr>
      <vt:lpstr>PowerPoint Presentation</vt:lpstr>
      <vt:lpstr>PowerPoint Presentation</vt:lpstr>
      <vt:lpstr>OPUS upload</vt:lpstr>
      <vt:lpstr>OPUS upload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planned rollouts</vt:lpstr>
      <vt:lpstr>planned rollouts</vt:lpstr>
      <vt:lpstr>planned rollouts</vt:lpstr>
      <vt:lpstr>PowerPoint Presentation</vt:lpstr>
      <vt:lpstr>PowerPoint Presentation</vt:lpstr>
      <vt:lpstr>planned rollouts</vt:lpstr>
      <vt:lpstr>planned rollouts</vt:lpstr>
      <vt:lpstr>Hybrid Control Networks = Static + RTK/RTN </vt:lpstr>
      <vt:lpstr>PowerPoint Presentation</vt:lpstr>
      <vt:lpstr>planned rollouts</vt:lpstr>
      <vt:lpstr>Mark Recovery – mobile browser compatible</vt:lpstr>
      <vt:lpstr>From Blueprint Part 3</vt:lpstr>
      <vt:lpstr>RTN Alignment Service or RAS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Evjen</dc:creator>
  <cp:lastModifiedBy>Joe Evjen</cp:lastModifiedBy>
  <cp:revision>64</cp:revision>
  <dcterms:created xsi:type="dcterms:W3CDTF">2021-02-01T14:02:18Z</dcterms:created>
  <dcterms:modified xsi:type="dcterms:W3CDTF">2021-02-04T13:26:10Z</dcterms:modified>
</cp:coreProperties>
</file>