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sldIdLst>
    <p:sldId id="257" r:id="rId3"/>
    <p:sldId id="301" r:id="rId4"/>
    <p:sldId id="309" r:id="rId5"/>
    <p:sldId id="302" r:id="rId6"/>
    <p:sldId id="303" r:id="rId7"/>
    <p:sldId id="304" r:id="rId8"/>
    <p:sldId id="305" r:id="rId9"/>
    <p:sldId id="307" r:id="rId10"/>
    <p:sldId id="263" r:id="rId11"/>
    <p:sldId id="298" r:id="rId12"/>
    <p:sldId id="267" r:id="rId13"/>
    <p:sldId id="262" r:id="rId14"/>
    <p:sldId id="266" r:id="rId15"/>
    <p:sldId id="281" r:id="rId16"/>
    <p:sldId id="287" r:id="rId17"/>
    <p:sldId id="288" r:id="rId18"/>
    <p:sldId id="284" r:id="rId19"/>
    <p:sldId id="308" r:id="rId20"/>
    <p:sldId id="293" r:id="rId21"/>
    <p:sldId id="277" r:id="rId22"/>
    <p:sldId id="268" r:id="rId23"/>
    <p:sldId id="310"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6" d="100"/>
          <a:sy n="126" d="100"/>
        </p:scale>
        <p:origin x="144" y="31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55B73-2BCF-4EFA-881D-D4FC0C4A291B}" type="datetimeFigureOut">
              <a:rPr lang="en-US" smtClean="0"/>
              <a:t>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404B8-A222-44DF-A6C2-811EB46E4FC4}" type="slidenum">
              <a:rPr lang="en-US" smtClean="0"/>
              <a:t>‹#›</a:t>
            </a:fld>
            <a:endParaRPr lang="en-US"/>
          </a:p>
        </p:txBody>
      </p:sp>
    </p:spTree>
    <p:extLst>
      <p:ext uri="{BB962C8B-B14F-4D97-AF65-F5344CB8AC3E}">
        <p14:creationId xmlns:p14="http://schemas.microsoft.com/office/powerpoint/2010/main" val="80840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49fc17d8a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4" name="Google Shape;154;g249fc17d8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33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49fc17d8a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4" name="Google Shape;154;g249fc17d8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316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29704-260A-4347-8F5A-42DC35CF4E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05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In this slide, we discuss the</a:t>
            </a:r>
            <a:r>
              <a:rPr lang="en-US" sz="1200" baseline="0" dirty="0" smtClean="0">
                <a:latin typeface="Times New Roman" panose="02020603050405020304" pitchFamily="18" charset="0"/>
                <a:cs typeface="Times New Roman" panose="02020603050405020304" pitchFamily="18" charset="0"/>
              </a:rPr>
              <a:t> differences between OP101 and OP102 with regards to Network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In OP101, we discussed how one goes about processing sessions, and then running a network solution on the baselines solved in session 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OP will always recommend constraining the hub in 3D, but other adjustments are possible (user beware!!)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Note that in OP101, network adjustments are run using the baseline adjustment (and error reduction) software GPSCOM.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This is where OP101 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GPSCOM is a very robust and highly effective network adjustment program, in many ways superior to ADJUST. However, it is not ideally configured to align the network solution to the latest realization of NAD83.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For this reason, for submitting a GPS project to NGS, we must use ADJUST. OP now supports the use of ADJUST in a sequential set of network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So in OP102, we take up where OP101 left off: the network adjustment we saw recommended after session processing is now called the “Preliminary Network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This GPSCOM-based network solution is still REQUIRED, but additional horizontal ad vertical adjustments using ADJUST are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In this module, we’ll cover the two separate horizontal adjustments needed to submit your project to 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29704-260A-4347-8F5A-42DC35CF4E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45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16A468-B10C-E94D-B4AE-FD48B5E66BC0}"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6A468-B10C-E94D-B4AE-FD48B5E66BC0}"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6A468-B10C-E94D-B4AE-FD48B5E66BC0}"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8606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1597819"/>
            <a:ext cx="7772400" cy="1102519"/>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L="342900" marR="0" lvl="5"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L="685800" marR="0" lvl="6"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L="1028700" marR="0" lvl="7"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L="1371600" marR="0" lvl="8"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subTitle" idx="1"/>
          </p:nvPr>
        </p:nvSpPr>
        <p:spPr>
          <a:xfrm>
            <a:off x="1371600" y="2914650"/>
            <a:ext cx="6400800" cy="1314450"/>
          </a:xfrm>
          <a:prstGeom prst="rect">
            <a:avLst/>
          </a:prstGeom>
          <a:noFill/>
          <a:ln>
            <a:noFill/>
          </a:ln>
        </p:spPr>
        <p:txBody>
          <a:bodyPr spcFirstLastPara="1" wrap="square" lIns="91425" tIns="91425" rIns="91425" bIns="91425" anchor="t" anchorCtr="0"/>
          <a:lstStyle>
            <a:lvl1pPr marL="0" marR="0" lvl="0" indent="0" algn="ctr" rtl="0">
              <a:spcBef>
                <a:spcPts val="480"/>
              </a:spcBef>
              <a:spcAft>
                <a:spcPts val="0"/>
              </a:spcAft>
              <a:buClr>
                <a:srgbClr val="888888"/>
              </a:buClr>
              <a:buSzPts val="3200"/>
              <a:buFont typeface="Arial"/>
              <a:buNone/>
              <a:defRPr sz="2400" b="0" i="0" u="none" strike="noStrike" cap="none">
                <a:solidFill>
                  <a:srgbClr val="888888"/>
                </a:solidFill>
                <a:latin typeface="Calibri"/>
                <a:ea typeface="Calibri"/>
                <a:cs typeface="Calibri"/>
                <a:sym typeface="Calibri"/>
              </a:defRPr>
            </a:lvl1pPr>
            <a:lvl2pPr marL="342900" marR="0" lvl="1" indent="0" algn="ctr" rtl="0">
              <a:spcBef>
                <a:spcPts val="420"/>
              </a:spcBef>
              <a:spcAft>
                <a:spcPts val="0"/>
              </a:spcAft>
              <a:buClr>
                <a:srgbClr val="888888"/>
              </a:buClr>
              <a:buSzPts val="2800"/>
              <a:buFont typeface="Arial"/>
              <a:buNone/>
              <a:defRPr sz="2100" b="0" i="0" u="none" strike="noStrike" cap="none">
                <a:solidFill>
                  <a:srgbClr val="888888"/>
                </a:solidFill>
                <a:latin typeface="Calibri"/>
                <a:ea typeface="Calibri"/>
                <a:cs typeface="Calibri"/>
                <a:sym typeface="Calibri"/>
              </a:defRPr>
            </a:lvl2pPr>
            <a:lvl3pPr marL="685800" marR="0" lvl="2" indent="0" algn="ctr" rtl="0">
              <a:spcBef>
                <a:spcPts val="360"/>
              </a:spcBef>
              <a:spcAft>
                <a:spcPts val="0"/>
              </a:spcAft>
              <a:buClr>
                <a:srgbClr val="888888"/>
              </a:buClr>
              <a:buSzPts val="2400"/>
              <a:buFont typeface="Arial"/>
              <a:buNone/>
              <a:defRPr sz="1800" b="0" i="0" u="none" strike="noStrike" cap="none">
                <a:solidFill>
                  <a:srgbClr val="888888"/>
                </a:solidFill>
                <a:latin typeface="Calibri"/>
                <a:ea typeface="Calibri"/>
                <a:cs typeface="Calibri"/>
                <a:sym typeface="Calibri"/>
              </a:defRPr>
            </a:lvl3pPr>
            <a:lvl4pPr marL="1028700" marR="0" lvl="3" indent="0"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4pPr>
            <a:lvl5pPr marL="1371600" marR="0" lvl="4" indent="0"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5pPr>
            <a:lvl6pPr marL="1714500" marR="0" lvl="5" indent="0"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L="2057400" marR="0" lvl="6" indent="0"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L="2400300" marR="0" lvl="7" indent="0"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L="2743200" marR="0" lvl="8" indent="0"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18" name="Google Shape;18;p3"/>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92062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L="342900" marR="0" lvl="5"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L="685800" marR="0" lvl="6"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L="1028700" marR="0" lvl="7"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L="1371600" marR="0" lvl="8"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86994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3305176"/>
            <a:ext cx="7772400" cy="1021556"/>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3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L="342900" marR="0" lvl="5"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L="685800" marR="0" lvl="6"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L="1028700" marR="0" lvl="7"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L="1371600" marR="0" lvl="8"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body" idx="1"/>
          </p:nvPr>
        </p:nvSpPr>
        <p:spPr>
          <a:xfrm>
            <a:off x="722313" y="2180035"/>
            <a:ext cx="7772400" cy="1125140"/>
          </a:xfrm>
          <a:prstGeom prst="rect">
            <a:avLst/>
          </a:prstGeom>
          <a:noFill/>
          <a:ln>
            <a:noFill/>
          </a:ln>
        </p:spPr>
        <p:txBody>
          <a:bodyPr spcFirstLastPara="1" wrap="square" lIns="91425" tIns="91425" rIns="91425" bIns="91425" anchor="b" anchorCtr="0"/>
          <a:lstStyle>
            <a:lvl1pPr marL="342900" marR="0" lvl="0" indent="-171450" algn="l" rtl="0">
              <a:spcBef>
                <a:spcPts val="300"/>
              </a:spcBef>
              <a:spcAft>
                <a:spcPts val="0"/>
              </a:spcAft>
              <a:buClr>
                <a:srgbClr val="888888"/>
              </a:buClr>
              <a:buSzPts val="3200"/>
              <a:buFont typeface="Arial"/>
              <a:buNone/>
              <a:defRPr sz="1500" b="0" i="0" u="none" strike="noStrike" cap="none">
                <a:solidFill>
                  <a:srgbClr val="888888"/>
                </a:solidFill>
                <a:latin typeface="Calibri"/>
                <a:ea typeface="Calibri"/>
                <a:cs typeface="Calibri"/>
                <a:sym typeface="Calibri"/>
              </a:defRPr>
            </a:lvl1pPr>
            <a:lvl2pPr marL="685800" marR="0" lvl="1" indent="-171450" algn="l" rtl="0">
              <a:spcBef>
                <a:spcPts val="270"/>
              </a:spcBef>
              <a:spcAft>
                <a:spcPts val="0"/>
              </a:spcAft>
              <a:buClr>
                <a:srgbClr val="888888"/>
              </a:buClr>
              <a:buSzPts val="2800"/>
              <a:buFont typeface="Arial"/>
              <a:buNone/>
              <a:defRPr sz="1350" b="0" i="0" u="none" strike="noStrike" cap="none">
                <a:solidFill>
                  <a:srgbClr val="888888"/>
                </a:solidFill>
                <a:latin typeface="Calibri"/>
                <a:ea typeface="Calibri"/>
                <a:cs typeface="Calibri"/>
                <a:sym typeface="Calibri"/>
              </a:defRPr>
            </a:lvl2pPr>
            <a:lvl3pPr marL="1028700" marR="0" lvl="2" indent="-171450" algn="l" rtl="0">
              <a:spcBef>
                <a:spcPts val="240"/>
              </a:spcBef>
              <a:spcAft>
                <a:spcPts val="0"/>
              </a:spcAft>
              <a:buClr>
                <a:srgbClr val="888888"/>
              </a:buClr>
              <a:buSzPts val="2400"/>
              <a:buFont typeface="Arial"/>
              <a:buNone/>
              <a:defRPr sz="1200" b="0" i="0" u="none" strike="noStrike" cap="none">
                <a:solidFill>
                  <a:srgbClr val="888888"/>
                </a:solidFill>
                <a:latin typeface="Calibri"/>
                <a:ea typeface="Calibri"/>
                <a:cs typeface="Calibri"/>
                <a:sym typeface="Calibri"/>
              </a:defRPr>
            </a:lvl3pPr>
            <a:lvl4pPr marL="1371600" marR="0" lvl="3" indent="-171450" algn="l" rtl="0">
              <a:spcBef>
                <a:spcPts val="210"/>
              </a:spcBef>
              <a:spcAft>
                <a:spcPts val="0"/>
              </a:spcAft>
              <a:buClr>
                <a:srgbClr val="888888"/>
              </a:buClr>
              <a:buSzPts val="2000"/>
              <a:buFont typeface="Arial"/>
              <a:buNone/>
              <a:defRPr sz="1050" b="0" i="0" u="none" strike="noStrike" cap="none">
                <a:solidFill>
                  <a:srgbClr val="888888"/>
                </a:solidFill>
                <a:latin typeface="Calibri"/>
                <a:ea typeface="Calibri"/>
                <a:cs typeface="Calibri"/>
                <a:sym typeface="Calibri"/>
              </a:defRPr>
            </a:lvl4pPr>
            <a:lvl5pPr marL="1714500" marR="0" lvl="4" indent="-171450" algn="l" rtl="0">
              <a:spcBef>
                <a:spcPts val="210"/>
              </a:spcBef>
              <a:spcAft>
                <a:spcPts val="0"/>
              </a:spcAft>
              <a:buClr>
                <a:srgbClr val="888888"/>
              </a:buClr>
              <a:buSzPts val="2000"/>
              <a:buFont typeface="Arial"/>
              <a:buNone/>
              <a:defRPr sz="1050" b="0" i="0" u="none" strike="noStrike" cap="none">
                <a:solidFill>
                  <a:srgbClr val="888888"/>
                </a:solidFill>
                <a:latin typeface="Calibri"/>
                <a:ea typeface="Calibri"/>
                <a:cs typeface="Calibri"/>
                <a:sym typeface="Calibri"/>
              </a:defRPr>
            </a:lvl5pPr>
            <a:lvl6pPr marL="2057400" marR="0" lvl="5" indent="-171450" algn="l" rtl="0">
              <a:spcBef>
                <a:spcPts val="210"/>
              </a:spcBef>
              <a:spcAft>
                <a:spcPts val="0"/>
              </a:spcAft>
              <a:buClr>
                <a:srgbClr val="888888"/>
              </a:buClr>
              <a:buSzPts val="2000"/>
              <a:buFont typeface="Arial"/>
              <a:buNone/>
              <a:defRPr sz="1050" b="0" i="0" u="none" strike="noStrike" cap="none">
                <a:solidFill>
                  <a:srgbClr val="888888"/>
                </a:solidFill>
                <a:latin typeface="Calibri"/>
                <a:ea typeface="Calibri"/>
                <a:cs typeface="Calibri"/>
                <a:sym typeface="Calibri"/>
              </a:defRPr>
            </a:lvl6pPr>
            <a:lvl7pPr marL="2400300" marR="0" lvl="6" indent="-171450" algn="l" rtl="0">
              <a:spcBef>
                <a:spcPts val="210"/>
              </a:spcBef>
              <a:spcAft>
                <a:spcPts val="0"/>
              </a:spcAft>
              <a:buClr>
                <a:srgbClr val="888888"/>
              </a:buClr>
              <a:buSzPts val="2000"/>
              <a:buFont typeface="Arial"/>
              <a:buNone/>
              <a:defRPr sz="1050" b="0" i="0" u="none" strike="noStrike" cap="none">
                <a:solidFill>
                  <a:srgbClr val="888888"/>
                </a:solidFill>
                <a:latin typeface="Calibri"/>
                <a:ea typeface="Calibri"/>
                <a:cs typeface="Calibri"/>
                <a:sym typeface="Calibri"/>
              </a:defRPr>
            </a:lvl7pPr>
            <a:lvl8pPr marL="2743200" marR="0" lvl="7" indent="-171450" algn="l" rtl="0">
              <a:spcBef>
                <a:spcPts val="210"/>
              </a:spcBef>
              <a:spcAft>
                <a:spcPts val="0"/>
              </a:spcAft>
              <a:buClr>
                <a:srgbClr val="888888"/>
              </a:buClr>
              <a:buSzPts val="2000"/>
              <a:buFont typeface="Arial"/>
              <a:buNone/>
              <a:defRPr sz="1050" b="0" i="0" u="none" strike="noStrike" cap="none">
                <a:solidFill>
                  <a:srgbClr val="888888"/>
                </a:solidFill>
                <a:latin typeface="Calibri"/>
                <a:ea typeface="Calibri"/>
                <a:cs typeface="Calibri"/>
                <a:sym typeface="Calibri"/>
              </a:defRPr>
            </a:lvl8pPr>
            <a:lvl9pPr marL="3086100" marR="0" lvl="8" indent="-171450" algn="l" rtl="0">
              <a:spcBef>
                <a:spcPts val="210"/>
              </a:spcBef>
              <a:spcAft>
                <a:spcPts val="0"/>
              </a:spcAft>
              <a:buClr>
                <a:srgbClr val="888888"/>
              </a:buClr>
              <a:buSzPts val="2000"/>
              <a:buFont typeface="Arial"/>
              <a:buNone/>
              <a:defRPr sz="105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86606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L="342900" marR="0" lvl="5"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L="685800" marR="0" lvl="6"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L="1028700" marR="0" lvl="7"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L="1371600" marR="0" lvl="8"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body" idx="1"/>
          </p:nvPr>
        </p:nvSpPr>
        <p:spPr>
          <a:xfrm>
            <a:off x="457200" y="1200151"/>
            <a:ext cx="4038600" cy="3394472"/>
          </a:xfrm>
          <a:prstGeom prst="rect">
            <a:avLst/>
          </a:prstGeom>
          <a:noFill/>
          <a:ln>
            <a:noFill/>
          </a:ln>
        </p:spPr>
        <p:txBody>
          <a:bodyPr spcFirstLastPara="1" wrap="square" lIns="91425" tIns="91425" rIns="91425" bIns="91425" anchor="t" anchorCtr="0"/>
          <a:lstStyle>
            <a:lvl1pPr marL="342900" marR="0" lvl="0"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4648200" y="1200151"/>
            <a:ext cx="4038600" cy="3394472"/>
          </a:xfrm>
          <a:prstGeom prst="rect">
            <a:avLst/>
          </a:prstGeom>
          <a:noFill/>
          <a:ln>
            <a:noFill/>
          </a:ln>
        </p:spPr>
        <p:txBody>
          <a:bodyPr spcFirstLastPara="1" wrap="square" lIns="91425" tIns="91425" rIns="91425" bIns="91425" anchor="t" anchorCtr="0"/>
          <a:lstStyle>
            <a:lvl1pPr marL="342900" marR="0" lvl="0"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36248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L="342900" marR="0" lvl="5"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L="685800" marR="0" lvl="6"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L="1028700" marR="0" lvl="7"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L="1371600" marR="0" lvl="8"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body" idx="1"/>
          </p:nvPr>
        </p:nvSpPr>
        <p:spPr>
          <a:xfrm>
            <a:off x="457200" y="1151335"/>
            <a:ext cx="4040188" cy="479822"/>
          </a:xfrm>
          <a:prstGeom prst="rect">
            <a:avLst/>
          </a:prstGeom>
          <a:noFill/>
          <a:ln>
            <a:noFill/>
          </a:ln>
        </p:spPr>
        <p:txBody>
          <a:bodyPr spcFirstLastPara="1" wrap="square" lIns="91425" tIns="91425" rIns="91425" bIns="91425" anchor="b" anchorCtr="0"/>
          <a:lstStyle>
            <a:lvl1pPr marL="342900" marR="0" lvl="0" indent="-171450" algn="l" rtl="0">
              <a:spcBef>
                <a:spcPts val="360"/>
              </a:spcBef>
              <a:spcAft>
                <a:spcPts val="0"/>
              </a:spcAft>
              <a:buClr>
                <a:schemeClr val="dk1"/>
              </a:buClr>
              <a:buSzPts val="32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spcBef>
                <a:spcPts val="300"/>
              </a:spcBef>
              <a:spcAft>
                <a:spcPts val="0"/>
              </a:spcAft>
              <a:buClr>
                <a:schemeClr val="dk1"/>
              </a:buClr>
              <a:buSzPts val="28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spcBef>
                <a:spcPts val="270"/>
              </a:spcBef>
              <a:spcAft>
                <a:spcPts val="0"/>
              </a:spcAft>
              <a:buClr>
                <a:schemeClr val="dk1"/>
              </a:buClr>
              <a:buSzPts val="24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457200" y="1631156"/>
            <a:ext cx="4040188" cy="2963466"/>
          </a:xfrm>
          <a:prstGeom prst="rect">
            <a:avLst/>
          </a:prstGeom>
          <a:noFill/>
          <a:ln>
            <a:noFill/>
          </a:ln>
        </p:spPr>
        <p:txBody>
          <a:bodyPr spcFirstLastPara="1" wrap="square" lIns="91425" tIns="91425" rIns="91425" bIns="91425" anchor="t" anchorCtr="0"/>
          <a:lstStyle>
            <a:lvl1pPr marL="342900" marR="0" lvl="0"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1pPr>
            <a:lvl2pPr marL="685800" marR="0" lvl="1"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028700" marR="0" lvl="2"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3pPr>
            <a:lvl4pPr marL="1371600" marR="0" lvl="3"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4pPr>
            <a:lvl5pPr marL="1714500" marR="0" lvl="4"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300" marR="0" lvl="6"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200" marR="0" lvl="7"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100" marR="0" lvl="8"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4645026" y="1151335"/>
            <a:ext cx="4041775" cy="479822"/>
          </a:xfrm>
          <a:prstGeom prst="rect">
            <a:avLst/>
          </a:prstGeom>
          <a:noFill/>
          <a:ln>
            <a:noFill/>
          </a:ln>
        </p:spPr>
        <p:txBody>
          <a:bodyPr spcFirstLastPara="1" wrap="square" lIns="91425" tIns="91425" rIns="91425" bIns="91425" anchor="b" anchorCtr="0"/>
          <a:lstStyle>
            <a:lvl1pPr marL="342900" marR="0" lvl="0" indent="-171450" algn="l" rtl="0">
              <a:spcBef>
                <a:spcPts val="360"/>
              </a:spcBef>
              <a:spcAft>
                <a:spcPts val="0"/>
              </a:spcAft>
              <a:buClr>
                <a:schemeClr val="dk1"/>
              </a:buClr>
              <a:buSzPts val="32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spcBef>
                <a:spcPts val="300"/>
              </a:spcBef>
              <a:spcAft>
                <a:spcPts val="0"/>
              </a:spcAft>
              <a:buClr>
                <a:schemeClr val="dk1"/>
              </a:buClr>
              <a:buSzPts val="28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spcBef>
                <a:spcPts val="270"/>
              </a:spcBef>
              <a:spcAft>
                <a:spcPts val="0"/>
              </a:spcAft>
              <a:buClr>
                <a:schemeClr val="dk1"/>
              </a:buClr>
              <a:buSzPts val="24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4645026" y="1631156"/>
            <a:ext cx="4041775" cy="2963466"/>
          </a:xfrm>
          <a:prstGeom prst="rect">
            <a:avLst/>
          </a:prstGeom>
          <a:noFill/>
          <a:ln>
            <a:noFill/>
          </a:ln>
        </p:spPr>
        <p:txBody>
          <a:bodyPr spcFirstLastPara="1" wrap="square" lIns="91425" tIns="91425" rIns="91425" bIns="91425" anchor="t" anchorCtr="0"/>
          <a:lstStyle>
            <a:lvl1pPr marL="342900" marR="0" lvl="0"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1pPr>
            <a:lvl2pPr marL="685800" marR="0" lvl="1"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028700" marR="0" lvl="2"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3pPr>
            <a:lvl4pPr marL="1371600" marR="0" lvl="3"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4pPr>
            <a:lvl5pPr marL="1714500" marR="0" lvl="4"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300" marR="0" lvl="6"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200" marR="0" lvl="7"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100" marR="0" lvl="8" indent="-247650"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13598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L="342900" marR="0" lvl="5"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L="685800" marR="0" lvl="6"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L="1028700" marR="0" lvl="7"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L="1371600" marR="0" lvl="8"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23330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1" y="204787"/>
            <a:ext cx="3008313" cy="8715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5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L="342900" marR="0" lvl="5"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L="685800" marR="0" lvl="6"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L="1028700" marR="0" lvl="7"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L="1371600" marR="0" lvl="8"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body" idx="1"/>
          </p:nvPr>
        </p:nvSpPr>
        <p:spPr>
          <a:xfrm>
            <a:off x="3575050" y="204788"/>
            <a:ext cx="5111750" cy="4389835"/>
          </a:xfrm>
          <a:prstGeom prst="rect">
            <a:avLst/>
          </a:prstGeom>
          <a:noFill/>
          <a:ln>
            <a:noFill/>
          </a:ln>
        </p:spPr>
        <p:txBody>
          <a:bodyPr spcFirstLastPara="1" wrap="square" lIns="91425" tIns="91425" rIns="91425" bIns="91425" anchor="t" anchorCtr="0"/>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1" y="1076326"/>
            <a:ext cx="3008313" cy="3518297"/>
          </a:xfrm>
          <a:prstGeom prst="rect">
            <a:avLst/>
          </a:prstGeom>
          <a:noFill/>
          <a:ln>
            <a:noFill/>
          </a:ln>
        </p:spPr>
        <p:txBody>
          <a:bodyPr spcFirstLastPara="1" wrap="square" lIns="91425" tIns="91425" rIns="91425" bIns="91425" anchor="t" anchorCtr="0"/>
          <a:lstStyle>
            <a:lvl1pPr marL="342900" marR="0" lvl="0" indent="-171450" algn="l" rtl="0">
              <a:spcBef>
                <a:spcPts val="210"/>
              </a:spcBef>
              <a:spcAft>
                <a:spcPts val="0"/>
              </a:spcAft>
              <a:buClr>
                <a:schemeClr val="dk1"/>
              </a:buClr>
              <a:buSzPts val="3200"/>
              <a:buFont typeface="Arial"/>
              <a:buNone/>
              <a:defRPr sz="1050" b="0" i="0" u="none" strike="noStrike" cap="none">
                <a:solidFill>
                  <a:schemeClr val="dk1"/>
                </a:solidFill>
                <a:latin typeface="Calibri"/>
                <a:ea typeface="Calibri"/>
                <a:cs typeface="Calibri"/>
                <a:sym typeface="Calibri"/>
              </a:defRPr>
            </a:lvl1pPr>
            <a:lvl2pPr marL="685800" marR="0" lvl="1" indent="-171450" algn="l" rtl="0">
              <a:spcBef>
                <a:spcPts val="180"/>
              </a:spcBef>
              <a:spcAft>
                <a:spcPts val="0"/>
              </a:spcAft>
              <a:buClr>
                <a:schemeClr val="dk1"/>
              </a:buClr>
              <a:buSzPts val="2800"/>
              <a:buFont typeface="Arial"/>
              <a:buNone/>
              <a:defRPr sz="900" b="0" i="0" u="none" strike="noStrike" cap="none">
                <a:solidFill>
                  <a:schemeClr val="dk1"/>
                </a:solidFill>
                <a:latin typeface="Calibri"/>
                <a:ea typeface="Calibri"/>
                <a:cs typeface="Calibri"/>
                <a:sym typeface="Calibri"/>
              </a:defRPr>
            </a:lvl2pPr>
            <a:lvl3pPr marL="1028700" marR="0" lvl="2" indent="-171450" algn="l" rtl="0">
              <a:spcBef>
                <a:spcPts val="150"/>
              </a:spcBef>
              <a:spcAft>
                <a:spcPts val="0"/>
              </a:spcAft>
              <a:buClr>
                <a:schemeClr val="dk1"/>
              </a:buClr>
              <a:buSzPts val="2400"/>
              <a:buFont typeface="Arial"/>
              <a:buNone/>
              <a:defRPr sz="750" b="0" i="0" u="none" strike="noStrike" cap="none">
                <a:solidFill>
                  <a:schemeClr val="dk1"/>
                </a:solidFill>
                <a:latin typeface="Calibri"/>
                <a:ea typeface="Calibri"/>
                <a:cs typeface="Calibri"/>
                <a:sym typeface="Calibri"/>
              </a:defRPr>
            </a:lvl3pPr>
            <a:lvl4pPr marL="1371600" marR="0" lvl="3"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4pPr>
            <a:lvl5pPr marL="1714500" marR="0" lvl="4"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5pPr>
            <a:lvl6pPr marL="2057400" marR="0" lvl="5"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6pPr>
            <a:lvl7pPr marL="2400300" marR="0" lvl="6"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7pPr>
            <a:lvl8pPr marL="2743200" marR="0" lvl="7"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8pPr>
            <a:lvl9pPr marL="3086100" marR="0" lvl="8"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619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6A468-B10C-E94D-B4AE-FD48B5E66BC0}"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3600450"/>
            <a:ext cx="5486400" cy="425054"/>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5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L="342900" marR="0" lvl="5"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L="685800" marR="0" lvl="6"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L="1028700" marR="0" lvl="7"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L="1371600" marR="0" lvl="8"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63" name="Google Shape;63;p10"/>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lstStyle>
            <a:lvl1pPr marL="0" marR="0" lvl="0"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342900" marR="0" lvl="1" indent="0" algn="l" rtl="0">
              <a:spcBef>
                <a:spcPts val="42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2pPr>
            <a:lvl3pPr marL="685800" marR="0" lvl="2" indent="0" algn="l" rtl="0">
              <a:spcBef>
                <a:spcPts val="360"/>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L="1028700" marR="0" lvl="3" indent="0" algn="l" rtl="0">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4pPr>
            <a:lvl5pPr marL="1371600" marR="0" lvl="4" indent="0" algn="l" rtl="0">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5pPr>
            <a:lvl6pPr marL="1714500" marR="0" lvl="5" indent="0" algn="l" rtl="0">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L="2057400" marR="0" lvl="6" indent="0" algn="l" rtl="0">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L="2400300" marR="0" lvl="7" indent="0" algn="l" rtl="0">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L="2743200" marR="0" lvl="8" indent="0" algn="l" rtl="0">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4025503"/>
            <a:ext cx="5486400" cy="603647"/>
          </a:xfrm>
          <a:prstGeom prst="rect">
            <a:avLst/>
          </a:prstGeom>
          <a:noFill/>
          <a:ln>
            <a:noFill/>
          </a:ln>
        </p:spPr>
        <p:txBody>
          <a:bodyPr spcFirstLastPara="1" wrap="square" lIns="91425" tIns="91425" rIns="91425" bIns="91425" anchor="t" anchorCtr="0"/>
          <a:lstStyle>
            <a:lvl1pPr marL="342900" marR="0" lvl="0" indent="-171450" algn="l" rtl="0">
              <a:spcBef>
                <a:spcPts val="210"/>
              </a:spcBef>
              <a:spcAft>
                <a:spcPts val="0"/>
              </a:spcAft>
              <a:buClr>
                <a:schemeClr val="dk1"/>
              </a:buClr>
              <a:buSzPts val="3200"/>
              <a:buFont typeface="Arial"/>
              <a:buNone/>
              <a:defRPr sz="1050" b="0" i="0" u="none" strike="noStrike" cap="none">
                <a:solidFill>
                  <a:schemeClr val="dk1"/>
                </a:solidFill>
                <a:latin typeface="Calibri"/>
                <a:ea typeface="Calibri"/>
                <a:cs typeface="Calibri"/>
                <a:sym typeface="Calibri"/>
              </a:defRPr>
            </a:lvl1pPr>
            <a:lvl2pPr marL="685800" marR="0" lvl="1" indent="-171450" algn="l" rtl="0">
              <a:spcBef>
                <a:spcPts val="180"/>
              </a:spcBef>
              <a:spcAft>
                <a:spcPts val="0"/>
              </a:spcAft>
              <a:buClr>
                <a:schemeClr val="dk1"/>
              </a:buClr>
              <a:buSzPts val="2800"/>
              <a:buFont typeface="Arial"/>
              <a:buNone/>
              <a:defRPr sz="900" b="0" i="0" u="none" strike="noStrike" cap="none">
                <a:solidFill>
                  <a:schemeClr val="dk1"/>
                </a:solidFill>
                <a:latin typeface="Calibri"/>
                <a:ea typeface="Calibri"/>
                <a:cs typeface="Calibri"/>
                <a:sym typeface="Calibri"/>
              </a:defRPr>
            </a:lvl2pPr>
            <a:lvl3pPr marL="1028700" marR="0" lvl="2" indent="-171450" algn="l" rtl="0">
              <a:spcBef>
                <a:spcPts val="150"/>
              </a:spcBef>
              <a:spcAft>
                <a:spcPts val="0"/>
              </a:spcAft>
              <a:buClr>
                <a:schemeClr val="dk1"/>
              </a:buClr>
              <a:buSzPts val="2400"/>
              <a:buFont typeface="Arial"/>
              <a:buNone/>
              <a:defRPr sz="750" b="0" i="0" u="none" strike="noStrike" cap="none">
                <a:solidFill>
                  <a:schemeClr val="dk1"/>
                </a:solidFill>
                <a:latin typeface="Calibri"/>
                <a:ea typeface="Calibri"/>
                <a:cs typeface="Calibri"/>
                <a:sym typeface="Calibri"/>
              </a:defRPr>
            </a:lvl3pPr>
            <a:lvl4pPr marL="1371600" marR="0" lvl="3"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4pPr>
            <a:lvl5pPr marL="1714500" marR="0" lvl="4"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5pPr>
            <a:lvl6pPr marL="2057400" marR="0" lvl="5"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6pPr>
            <a:lvl7pPr marL="2400300" marR="0" lvl="6"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7pPr>
            <a:lvl8pPr marL="2743200" marR="0" lvl="7"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8pPr>
            <a:lvl9pPr marL="3086100" marR="0" lvl="8" indent="-171450" algn="l" rtl="0">
              <a:spcBef>
                <a:spcPts val="135"/>
              </a:spcBef>
              <a:spcAft>
                <a:spcPts val="0"/>
              </a:spcAft>
              <a:buClr>
                <a:schemeClr val="dk1"/>
              </a:buClr>
              <a:buSzPts val="2000"/>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68207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L="342900" marR="0" lvl="5"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L="685800" marR="0" lvl="6"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L="1028700" marR="0" lvl="7"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L="1371600" marR="0" lvl="8"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91425" rIns="91425" bIns="91425" anchor="t" anchorCtr="0"/>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09523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463778" y="1371600"/>
            <a:ext cx="4388644"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L="342900" marR="0" lvl="5"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L="685800" marR="0" lvl="6"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L="1028700" marR="0" lvl="7"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L="1371600" marR="0" lvl="8" indent="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body" idx="1"/>
          </p:nvPr>
        </p:nvSpPr>
        <p:spPr>
          <a:xfrm rot="5400000">
            <a:off x="1272779" y="-609599"/>
            <a:ext cx="4388644" cy="6019800"/>
          </a:xfrm>
          <a:prstGeom prst="rect">
            <a:avLst/>
          </a:prstGeom>
          <a:noFill/>
          <a:ln>
            <a:noFill/>
          </a:ln>
        </p:spPr>
        <p:txBody>
          <a:bodyPr spcFirstLastPara="1" wrap="square" lIns="91425" tIns="91425" rIns="91425" bIns="91425" anchor="t" anchorCtr="0"/>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8741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6A468-B10C-E94D-B4AE-FD48B5E66BC0}"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16A468-B10C-E94D-B4AE-FD48B5E66BC0}"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16A468-B10C-E94D-B4AE-FD48B5E66BC0}" type="datetimeFigureOut">
              <a:rPr lang="en-US" smtClean="0"/>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6A468-B10C-E94D-B4AE-FD48B5E66BC0}" type="datetimeFigureOut">
              <a:rPr lang="en-US" smtClean="0"/>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6A468-B10C-E94D-B4AE-FD48B5E66BC0}" type="datetimeFigureOut">
              <a:rPr lang="en-US" smtClean="0"/>
              <a:t>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6A468-B10C-E94D-B4AE-FD48B5E66BC0}"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6A468-B10C-E94D-B4AE-FD48B5E66BC0}"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016A468-B10C-E94D-B4AE-FD48B5E66BC0}" type="datetimeFigureOut">
              <a:rPr lang="en-US" smtClean="0"/>
              <a:t>2/11/2021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5992677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s://geodesy.noaa.gov/SurveyProposa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5" Type="http://schemas.openxmlformats.org/officeDocument/2006/relationships/image" Target="../media/image1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 Id="rId1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hyperlink" Target="http://beta.ngs.noaa.gov/OPUS/" TargetMode="External"/><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504" y="1345665"/>
            <a:ext cx="8229600" cy="1258848"/>
          </a:xfrm>
        </p:spPr>
        <p:txBody>
          <a:bodyPr>
            <a:noAutofit/>
          </a:bodyPr>
          <a:lstStyle/>
          <a:p>
            <a:r>
              <a:rPr lang="en-US" sz="3600" dirty="0" smtClean="0">
                <a:latin typeface="Times New Roman" charset="0"/>
                <a:cs typeface="Times New Roman" charset="0"/>
              </a:rPr>
              <a:t>OPUS Adds New Functionality</a:t>
            </a:r>
            <a:br>
              <a:rPr lang="en-US" sz="3600" dirty="0" smtClean="0">
                <a:latin typeface="Times New Roman" charset="0"/>
                <a:cs typeface="Times New Roman" charset="0"/>
              </a:rPr>
            </a:br>
            <a:r>
              <a:rPr lang="en-US" sz="2400" dirty="0" smtClean="0">
                <a:latin typeface="Times New Roman" charset="0"/>
                <a:cs typeface="Times New Roman" charset="0"/>
              </a:rPr>
              <a:t>OPUS Projects Beta goes to Production!</a:t>
            </a:r>
            <a:endParaRPr lang="en-US" sz="3600" dirty="0">
              <a:latin typeface="Times New Roman" charset="0"/>
              <a:cs typeface="Times New Roman" charset="0"/>
            </a:endParaRPr>
          </a:p>
        </p:txBody>
      </p:sp>
      <p:sp>
        <p:nvSpPr>
          <p:cNvPr id="3" name="Content Placeholder 2"/>
          <p:cNvSpPr>
            <a:spLocks noGrp="1"/>
          </p:cNvSpPr>
          <p:nvPr>
            <p:ph idx="1"/>
          </p:nvPr>
        </p:nvSpPr>
        <p:spPr>
          <a:xfrm>
            <a:off x="717218" y="3293706"/>
            <a:ext cx="7772197" cy="1582841"/>
          </a:xfrm>
        </p:spPr>
        <p:txBody>
          <a:bodyPr>
            <a:normAutofit/>
          </a:bodyPr>
          <a:lstStyle/>
          <a:p>
            <a:pPr algn="ctr">
              <a:buNone/>
            </a:pPr>
            <a:r>
              <a:rPr lang="en-US" sz="2800" dirty="0" smtClean="0">
                <a:latin typeface="Times New Roman" charset="0"/>
                <a:cs typeface="Times New Roman" charset="0"/>
              </a:rPr>
              <a:t>NGS Webinar Series</a:t>
            </a:r>
          </a:p>
          <a:p>
            <a:pPr algn="ctr">
              <a:buNone/>
            </a:pPr>
            <a:r>
              <a:rPr lang="en-US" sz="1900" dirty="0" smtClean="0">
                <a:latin typeface="Times New Roman" charset="0"/>
                <a:cs typeface="Times New Roman" charset="0"/>
              </a:rPr>
              <a:t>Thursday, February 11 2021</a:t>
            </a:r>
          </a:p>
          <a:p>
            <a:pPr algn="ctr">
              <a:buNone/>
            </a:pPr>
            <a:r>
              <a:rPr lang="en-US" sz="1900" dirty="0" smtClean="0">
                <a:latin typeface="Times New Roman" charset="0"/>
                <a:cs typeface="Times New Roman" charset="0"/>
              </a:rPr>
              <a:t>Philippe Hensel, PhD, and the OP4.0 Team</a:t>
            </a:r>
          </a:p>
        </p:txBody>
      </p:sp>
    </p:spTree>
    <p:extLst>
      <p:ext uri="{BB962C8B-B14F-4D97-AF65-F5344CB8AC3E}">
        <p14:creationId xmlns:p14="http://schemas.microsoft.com/office/powerpoint/2010/main" val="3413184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p:nvPr/>
        </p:nvSpPr>
        <p:spPr>
          <a:xfrm>
            <a:off x="1204481" y="247650"/>
            <a:ext cx="6731550" cy="594225"/>
          </a:xfrm>
          <a:prstGeom prst="rect">
            <a:avLst/>
          </a:prstGeom>
          <a:noFill/>
          <a:ln>
            <a:noFill/>
          </a:ln>
        </p:spPr>
        <p:txBody>
          <a:bodyPr spcFirstLastPara="1" wrap="square" lIns="68569" tIns="34275" rIns="68569" bIns="34275" anchor="t" anchorCtr="0">
            <a:noAutofit/>
          </a:bodyPr>
          <a:lstStyle/>
          <a:p>
            <a:pPr defTabSz="685800">
              <a:buClr>
                <a:srgbClr val="000000"/>
              </a:buClr>
              <a:buSzPts val="1100"/>
            </a:pPr>
            <a:r>
              <a:rPr lang="en-US" sz="32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What OPUS-Projects won’t do for you.</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defTabSz="685800">
              <a:buClr>
                <a:srgbClr val="000000"/>
              </a:buClr>
              <a:buSzPts val="1100"/>
            </a:pP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defTabSz="685800">
              <a:buClr>
                <a:srgbClr val="000000"/>
              </a:buClr>
              <a:buSzPts val="1100"/>
            </a:pP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defTabSz="685800">
              <a:buClr>
                <a:srgbClr val="000000"/>
              </a:buClr>
            </a:pP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160" name="Google Shape;160;p21"/>
          <p:cNvSpPr txBox="1"/>
          <p:nvPr/>
        </p:nvSpPr>
        <p:spPr>
          <a:xfrm>
            <a:off x="662940" y="1044608"/>
            <a:ext cx="7535981" cy="3753000"/>
          </a:xfrm>
          <a:prstGeom prst="rect">
            <a:avLst/>
          </a:prstGeom>
          <a:noFill/>
          <a:ln>
            <a:noFill/>
          </a:ln>
        </p:spPr>
        <p:txBody>
          <a:bodyPr spcFirstLastPara="1" wrap="square" lIns="68569" tIns="34275" rIns="68569" bIns="34275" anchor="t" anchorCtr="0">
            <a:noAutofit/>
          </a:bodyPr>
          <a:lstStyle/>
          <a:p>
            <a:pPr marL="400050" indent="-342900" defTabSz="685800">
              <a:buClr>
                <a:srgbClr val="000000"/>
              </a:buClr>
              <a:buSzPts val="2400"/>
              <a:buFont typeface="Arial" panose="020B0604020202020204" pitchFamily="34" charset="0"/>
              <a:buChar char="•"/>
            </a:pP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OPUS-Projects </a:t>
            </a:r>
            <a:r>
              <a:rPr lang="en-US" sz="2000" u="sng" kern="0" dirty="0">
                <a:solidFill>
                  <a:srgbClr val="000000"/>
                </a:solidFill>
                <a:latin typeface="Times New Roman" panose="02020603050405020304" pitchFamily="18" charset="0"/>
                <a:ea typeface="Times New Roman"/>
                <a:cs typeface="Times New Roman" panose="02020603050405020304" pitchFamily="18" charset="0"/>
                <a:sym typeface="Times New Roman"/>
              </a:rPr>
              <a:t>does not</a:t>
            </a: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 make a project </a:t>
            </a:r>
            <a:r>
              <a:rPr lang="en-US" sz="20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proposal </a:t>
            </a: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obsolete.</a:t>
            </a:r>
            <a:endParaRPr sz="20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400050" indent="-342900" defTabSz="685800">
              <a:spcBef>
                <a:spcPts val="750"/>
              </a:spcBef>
              <a:buClr>
                <a:srgbClr val="000000"/>
              </a:buClr>
              <a:buSzPts val="2400"/>
              <a:buFont typeface="Arial" panose="020B0604020202020204" pitchFamily="34" charset="0"/>
              <a:buChar char="•"/>
            </a:pP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OPUS-Projects </a:t>
            </a:r>
            <a:r>
              <a:rPr lang="en-US" sz="2000" u="sng" kern="0" dirty="0">
                <a:solidFill>
                  <a:srgbClr val="000000"/>
                </a:solidFill>
                <a:latin typeface="Times New Roman" panose="02020603050405020304" pitchFamily="18" charset="0"/>
                <a:ea typeface="Times New Roman"/>
                <a:cs typeface="Times New Roman" panose="02020603050405020304" pitchFamily="18" charset="0"/>
                <a:sym typeface="Times New Roman"/>
              </a:rPr>
              <a:t>does not</a:t>
            </a: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 make field logs obsolete.</a:t>
            </a:r>
            <a:endParaRPr sz="20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400050" indent="-342900" defTabSz="685800">
              <a:spcBef>
                <a:spcPts val="750"/>
              </a:spcBef>
              <a:buClr>
                <a:srgbClr val="000000"/>
              </a:buClr>
              <a:buSzPts val="2400"/>
              <a:buFont typeface="Arial" panose="020B0604020202020204" pitchFamily="34" charset="0"/>
              <a:buChar char="•"/>
            </a:pP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OPUS-Projects </a:t>
            </a:r>
            <a:r>
              <a:rPr lang="en-US" sz="2000" u="sng" kern="0" dirty="0">
                <a:solidFill>
                  <a:srgbClr val="000000"/>
                </a:solidFill>
                <a:latin typeface="Times New Roman" panose="02020603050405020304" pitchFamily="18" charset="0"/>
                <a:ea typeface="Times New Roman"/>
                <a:cs typeface="Times New Roman" panose="02020603050405020304" pitchFamily="18" charset="0"/>
                <a:sym typeface="Times New Roman"/>
              </a:rPr>
              <a:t>does not</a:t>
            </a: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 make mark descriptions obsolete.</a:t>
            </a:r>
            <a:endParaRPr sz="20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400050" indent="-342900" defTabSz="685800">
              <a:spcBef>
                <a:spcPts val="750"/>
              </a:spcBef>
              <a:buClr>
                <a:srgbClr val="000000"/>
              </a:buClr>
              <a:buSzPts val="2400"/>
              <a:buFont typeface="Arial" panose="020B0604020202020204" pitchFamily="34" charset="0"/>
              <a:buChar char="•"/>
            </a:pP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OPUS-Projects </a:t>
            </a:r>
            <a:r>
              <a:rPr lang="en-US" sz="2000" u="sng" kern="0" dirty="0">
                <a:solidFill>
                  <a:srgbClr val="000000"/>
                </a:solidFill>
                <a:latin typeface="Times New Roman" panose="02020603050405020304" pitchFamily="18" charset="0"/>
                <a:ea typeface="Times New Roman"/>
                <a:cs typeface="Times New Roman" panose="02020603050405020304" pitchFamily="18" charset="0"/>
                <a:sym typeface="Times New Roman"/>
              </a:rPr>
              <a:t>does not</a:t>
            </a: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 make mark photos obsolete.</a:t>
            </a:r>
            <a:endParaRPr sz="20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400050" indent="-342900" defTabSz="685800">
              <a:spcBef>
                <a:spcPts val="750"/>
              </a:spcBef>
              <a:buClr>
                <a:srgbClr val="000000"/>
              </a:buClr>
              <a:buSzPts val="2400"/>
              <a:buFont typeface="Arial" panose="020B0604020202020204" pitchFamily="34" charset="0"/>
              <a:buChar char="•"/>
            </a:pP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OPUS-Projects </a:t>
            </a:r>
            <a:r>
              <a:rPr lang="en-US" sz="2000" u="sng" kern="0" dirty="0">
                <a:solidFill>
                  <a:srgbClr val="000000"/>
                </a:solidFill>
                <a:latin typeface="Times New Roman" panose="02020603050405020304" pitchFamily="18" charset="0"/>
                <a:ea typeface="Times New Roman"/>
                <a:cs typeface="Times New Roman" panose="02020603050405020304" pitchFamily="18" charset="0"/>
                <a:sym typeface="Times New Roman"/>
              </a:rPr>
              <a:t>does not</a:t>
            </a: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 make obstructed marks GNSS-able.</a:t>
            </a:r>
            <a:endParaRPr sz="20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400050" indent="-342900" defTabSz="685800">
              <a:spcBef>
                <a:spcPts val="750"/>
              </a:spcBef>
              <a:buClr>
                <a:srgbClr val="000000"/>
              </a:buClr>
              <a:buSzPts val="2400"/>
              <a:buFont typeface="Arial" panose="020B0604020202020204" pitchFamily="34" charset="0"/>
              <a:buChar char="•"/>
            </a:pP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OPUS-Projects </a:t>
            </a:r>
            <a:r>
              <a:rPr lang="en-US" sz="2000" u="sng" kern="0" dirty="0">
                <a:solidFill>
                  <a:srgbClr val="000000"/>
                </a:solidFill>
                <a:latin typeface="Times New Roman" panose="02020603050405020304" pitchFamily="18" charset="0"/>
                <a:ea typeface="Times New Roman"/>
                <a:cs typeface="Times New Roman" panose="02020603050405020304" pitchFamily="18" charset="0"/>
                <a:sym typeface="Times New Roman"/>
              </a:rPr>
              <a:t>does not</a:t>
            </a: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 make bad data good.</a:t>
            </a:r>
            <a:endParaRPr sz="20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400050" indent="-342900" defTabSz="685800">
              <a:spcBef>
                <a:spcPts val="750"/>
              </a:spcBef>
              <a:buClr>
                <a:srgbClr val="000000"/>
              </a:buClr>
              <a:buSzPts val="2400"/>
              <a:buFont typeface="Arial" panose="020B0604020202020204" pitchFamily="34" charset="0"/>
              <a:buChar char="•"/>
            </a:pP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OPUS-Projects </a:t>
            </a:r>
            <a:r>
              <a:rPr lang="en-US" sz="2000" u="sng" kern="0" dirty="0">
                <a:solidFill>
                  <a:srgbClr val="000000"/>
                </a:solidFill>
                <a:latin typeface="Times New Roman" panose="02020603050405020304" pitchFamily="18" charset="0"/>
                <a:ea typeface="Times New Roman"/>
                <a:cs typeface="Times New Roman" panose="02020603050405020304" pitchFamily="18" charset="0"/>
                <a:sym typeface="Times New Roman"/>
              </a:rPr>
              <a:t>does not</a:t>
            </a: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0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automate all processing decisions but it will make good suggestions.</a:t>
            </a:r>
            <a:endParaRPr sz="20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400050" indent="-342900" defTabSz="685800">
              <a:spcBef>
                <a:spcPts val="750"/>
              </a:spcBef>
              <a:buClr>
                <a:srgbClr val="000000"/>
              </a:buClr>
              <a:buSzPts val="2400"/>
              <a:buFont typeface="Arial" panose="020B0604020202020204" pitchFamily="34" charset="0"/>
              <a:buChar char="•"/>
            </a:pP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OPUS-Projects </a:t>
            </a:r>
            <a:r>
              <a:rPr lang="en-US" sz="2000" u="sng" kern="0" dirty="0">
                <a:solidFill>
                  <a:srgbClr val="000000"/>
                </a:solidFill>
                <a:latin typeface="Times New Roman" panose="02020603050405020304" pitchFamily="18" charset="0"/>
                <a:ea typeface="Times New Roman"/>
                <a:cs typeface="Times New Roman" panose="02020603050405020304" pitchFamily="18" charset="0"/>
                <a:sym typeface="Times New Roman"/>
              </a:rPr>
              <a:t>does not</a:t>
            </a: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 quality control results as well as you</a:t>
            </a:r>
            <a:r>
              <a:rPr lang="en-US" kern="0" dirty="0">
                <a:solidFill>
                  <a:srgbClr val="000000"/>
                </a:solidFill>
                <a:latin typeface="Times New Roman" panose="02020603050405020304" pitchFamily="18" charset="0"/>
                <a:ea typeface="Times New Roman"/>
                <a:cs typeface="Times New Roman" panose="02020603050405020304" pitchFamily="18" charset="0"/>
                <a:sym typeface="Times New Roman"/>
              </a:rPr>
              <a:t>.</a:t>
            </a:r>
            <a:endParaRPr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541567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512"/>
            <a:ext cx="3301550" cy="515001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5" name="Title 4"/>
          <p:cNvSpPr>
            <a:spLocks noGrp="1"/>
          </p:cNvSpPr>
          <p:nvPr>
            <p:ph type="title"/>
          </p:nvPr>
        </p:nvSpPr>
        <p:spPr>
          <a:xfrm>
            <a:off x="2999432" y="259142"/>
            <a:ext cx="6159357" cy="857250"/>
          </a:xfrm>
        </p:spPr>
        <p:txBody>
          <a:bodyPr>
            <a:normAutofit/>
          </a:bodyPr>
          <a:lstStyle/>
          <a:p>
            <a:r>
              <a:rPr lang="en-US" sz="3200" dirty="0" smtClean="0">
                <a:latin typeface="Times New Roman" panose="02020603050405020304" pitchFamily="18" charset="0"/>
                <a:cs typeface="Times New Roman" panose="02020603050405020304" pitchFamily="18" charset="0"/>
              </a:rPr>
              <a:t>Guiding Principles</a:t>
            </a:r>
            <a:endParaRPr lang="en-US" sz="32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957116" y="1200151"/>
            <a:ext cx="4729683" cy="3680074"/>
          </a:xfrm>
        </p:spPr>
        <p:txBody>
          <a:bodyPr>
            <a:normAutofit/>
          </a:bodyPr>
          <a:lstStyle/>
          <a:p>
            <a:r>
              <a:rPr lang="en-US" sz="2000" dirty="0">
                <a:latin typeface="Times New Roman" panose="02020603050405020304" pitchFamily="18" charset="0"/>
                <a:cs typeface="Times New Roman" panose="02020603050405020304" pitchFamily="18" charset="0"/>
              </a:rPr>
              <a:t>Support all users of OP, but especially the new pathway to the IDB</a:t>
            </a:r>
          </a:p>
          <a:p>
            <a:r>
              <a:rPr lang="en-US" sz="2000" dirty="0" smtClean="0">
                <a:latin typeface="Times New Roman" panose="02020603050405020304" pitchFamily="18" charset="0"/>
                <a:cs typeface="Times New Roman" panose="02020603050405020304" pitchFamily="18" charset="0"/>
              </a:rPr>
              <a:t>Create new, comprehensive User Guide &amp; associated training materials</a:t>
            </a:r>
          </a:p>
          <a:p>
            <a:r>
              <a:rPr lang="en-US" sz="2000" dirty="0">
                <a:latin typeface="Times New Roman" panose="02020603050405020304" pitchFamily="18" charset="0"/>
                <a:cs typeface="Times New Roman" panose="02020603050405020304" pitchFamily="18" charset="0"/>
              </a:rPr>
              <a:t>Provide direction</a:t>
            </a:r>
          </a:p>
          <a:p>
            <a:r>
              <a:rPr lang="en-US" sz="2000" dirty="0" smtClean="0">
                <a:latin typeface="Times New Roman" panose="02020603050405020304" pitchFamily="18" charset="0"/>
                <a:cs typeface="Times New Roman" panose="02020603050405020304" pitchFamily="18" charset="0"/>
              </a:rPr>
              <a:t>Keep things simple </a:t>
            </a:r>
            <a:r>
              <a:rPr lang="en-US" sz="1400" dirty="0" smtClean="0">
                <a:latin typeface="Times New Roman" panose="02020603050405020304" pitchFamily="18" charset="0"/>
                <a:cs typeface="Times New Roman" panose="02020603050405020304" pitchFamily="18" charset="0"/>
              </a:rPr>
              <a:t>(if possible)</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Be clear</a:t>
            </a:r>
          </a:p>
          <a:p>
            <a:r>
              <a:rPr lang="en-US" sz="2000" dirty="0" smtClean="0">
                <a:latin typeface="Times New Roman" panose="02020603050405020304" pitchFamily="18" charset="0"/>
                <a:cs typeface="Times New Roman" panose="02020603050405020304" pitchFamily="18" charset="0"/>
              </a:rPr>
              <a:t>Avoid repetition</a:t>
            </a:r>
          </a:p>
        </p:txBody>
      </p:sp>
      <p:grpSp>
        <p:nvGrpSpPr>
          <p:cNvPr id="7" name="Group 6"/>
          <p:cNvGrpSpPr>
            <a:grpSpLocks noChangeAspect="1"/>
          </p:cNvGrpSpPr>
          <p:nvPr/>
        </p:nvGrpSpPr>
        <p:grpSpPr>
          <a:xfrm>
            <a:off x="0" y="-6512"/>
            <a:ext cx="3301550" cy="5150012"/>
            <a:chOff x="131352" y="160024"/>
            <a:chExt cx="6880900" cy="11058195"/>
          </a:xfrm>
        </p:grpSpPr>
        <p:sp>
          <p:nvSpPr>
            <p:cNvPr id="9" name="Rounded Rectangle 8"/>
            <p:cNvSpPr/>
            <p:nvPr/>
          </p:nvSpPr>
          <p:spPr>
            <a:xfrm>
              <a:off x="2715186" y="222641"/>
              <a:ext cx="1497468" cy="312652"/>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4" dirty="0">
                  <a:solidFill>
                    <a:schemeClr val="tx1"/>
                  </a:solidFill>
                  <a:latin typeface="Times New Roman" panose="02020603050405020304" pitchFamily="18" charset="0"/>
                  <a:cs typeface="Times New Roman" panose="02020603050405020304" pitchFamily="18" charset="0"/>
                </a:rPr>
                <a:t>Project Planning</a:t>
              </a:r>
            </a:p>
          </p:txBody>
        </p:sp>
        <p:sp>
          <p:nvSpPr>
            <p:cNvPr id="10" name="Rounded Rectangle 9"/>
            <p:cNvSpPr/>
            <p:nvPr/>
          </p:nvSpPr>
          <p:spPr>
            <a:xfrm>
              <a:off x="2715186" y="1346436"/>
              <a:ext cx="1497468" cy="414828"/>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4" dirty="0">
                  <a:solidFill>
                    <a:schemeClr val="tx1"/>
                  </a:solidFill>
                  <a:latin typeface="Times New Roman" panose="02020603050405020304" pitchFamily="18" charset="0"/>
                  <a:cs typeface="Times New Roman" panose="02020603050405020304" pitchFamily="18" charset="0"/>
                </a:rPr>
                <a:t>NGS Survey Project Proposal Review</a:t>
              </a:r>
            </a:p>
          </p:txBody>
        </p:sp>
        <p:sp>
          <p:nvSpPr>
            <p:cNvPr id="11" name="Rounded Rectangle 10"/>
            <p:cNvSpPr/>
            <p:nvPr/>
          </p:nvSpPr>
          <p:spPr>
            <a:xfrm>
              <a:off x="2715187" y="5155952"/>
              <a:ext cx="1497467" cy="395252"/>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4" dirty="0">
                  <a:solidFill>
                    <a:schemeClr val="tx1"/>
                  </a:solidFill>
                  <a:latin typeface="Times New Roman" panose="02020603050405020304" pitchFamily="18" charset="0"/>
                  <a:cs typeface="Times New Roman" panose="02020603050405020304" pitchFamily="18" charset="0"/>
                </a:rPr>
                <a:t>OP4.0 Project</a:t>
              </a:r>
            </a:p>
          </p:txBody>
        </p:sp>
        <p:sp>
          <p:nvSpPr>
            <p:cNvPr id="12" name="Rounded Rectangle 11"/>
            <p:cNvSpPr/>
            <p:nvPr/>
          </p:nvSpPr>
          <p:spPr>
            <a:xfrm>
              <a:off x="200562" y="420284"/>
              <a:ext cx="1526844" cy="312652"/>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1 GPS File 1</a:t>
              </a:r>
            </a:p>
          </p:txBody>
        </p:sp>
        <p:sp>
          <p:nvSpPr>
            <p:cNvPr id="13" name="Rounded Rectangle 12"/>
            <p:cNvSpPr/>
            <p:nvPr/>
          </p:nvSpPr>
          <p:spPr>
            <a:xfrm>
              <a:off x="350884" y="678523"/>
              <a:ext cx="1601308" cy="312652"/>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2 GPS File 1</a:t>
              </a:r>
            </a:p>
          </p:txBody>
        </p:sp>
        <p:sp>
          <p:nvSpPr>
            <p:cNvPr id="14" name="Rounded Rectangle 13"/>
            <p:cNvSpPr/>
            <p:nvPr/>
          </p:nvSpPr>
          <p:spPr>
            <a:xfrm>
              <a:off x="458451" y="945906"/>
              <a:ext cx="1558806" cy="312652"/>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3 GPS File 1</a:t>
              </a:r>
            </a:p>
          </p:txBody>
        </p:sp>
        <p:sp>
          <p:nvSpPr>
            <p:cNvPr id="15" name="Rounded Rectangle 14"/>
            <p:cNvSpPr/>
            <p:nvPr/>
          </p:nvSpPr>
          <p:spPr>
            <a:xfrm>
              <a:off x="596762" y="1209548"/>
              <a:ext cx="1511790" cy="312652"/>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4 GPS File 1</a:t>
              </a:r>
            </a:p>
          </p:txBody>
        </p:sp>
        <p:sp>
          <p:nvSpPr>
            <p:cNvPr id="16" name="Rounded Rectangle 15"/>
            <p:cNvSpPr/>
            <p:nvPr/>
          </p:nvSpPr>
          <p:spPr>
            <a:xfrm>
              <a:off x="208393" y="3257310"/>
              <a:ext cx="1494246" cy="312652"/>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1 GPS File 3</a:t>
              </a:r>
            </a:p>
          </p:txBody>
        </p:sp>
        <p:sp>
          <p:nvSpPr>
            <p:cNvPr id="17" name="Rounded Rectangle 16"/>
            <p:cNvSpPr/>
            <p:nvPr/>
          </p:nvSpPr>
          <p:spPr>
            <a:xfrm>
              <a:off x="331496" y="3515549"/>
              <a:ext cx="1494246" cy="312652"/>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2 GPS File 3</a:t>
              </a:r>
            </a:p>
          </p:txBody>
        </p:sp>
        <p:sp>
          <p:nvSpPr>
            <p:cNvPr id="18" name="Rounded Rectangle 17"/>
            <p:cNvSpPr/>
            <p:nvPr/>
          </p:nvSpPr>
          <p:spPr>
            <a:xfrm>
              <a:off x="454599" y="3782932"/>
              <a:ext cx="1494246" cy="312652"/>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3 GPS File 3</a:t>
              </a:r>
            </a:p>
          </p:txBody>
        </p:sp>
        <p:sp>
          <p:nvSpPr>
            <p:cNvPr id="19" name="Rounded Rectangle 18"/>
            <p:cNvSpPr/>
            <p:nvPr/>
          </p:nvSpPr>
          <p:spPr>
            <a:xfrm>
              <a:off x="610095" y="4046574"/>
              <a:ext cx="1494246" cy="312652"/>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4 GPS File 3</a:t>
              </a:r>
            </a:p>
          </p:txBody>
        </p:sp>
        <p:sp>
          <p:nvSpPr>
            <p:cNvPr id="20" name="Rounded Rectangle 19"/>
            <p:cNvSpPr/>
            <p:nvPr/>
          </p:nvSpPr>
          <p:spPr>
            <a:xfrm>
              <a:off x="209293" y="5890417"/>
              <a:ext cx="1596553" cy="312652"/>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1 Description</a:t>
              </a:r>
            </a:p>
          </p:txBody>
        </p:sp>
        <p:sp>
          <p:nvSpPr>
            <p:cNvPr id="21" name="Rounded Rectangle 20"/>
            <p:cNvSpPr/>
            <p:nvPr/>
          </p:nvSpPr>
          <p:spPr>
            <a:xfrm>
              <a:off x="332396" y="6148656"/>
              <a:ext cx="1596553" cy="312652"/>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2 Description</a:t>
              </a:r>
            </a:p>
          </p:txBody>
        </p:sp>
        <p:sp>
          <p:nvSpPr>
            <p:cNvPr id="22" name="Rounded Rectangle 21"/>
            <p:cNvSpPr/>
            <p:nvPr/>
          </p:nvSpPr>
          <p:spPr>
            <a:xfrm>
              <a:off x="455499" y="6416039"/>
              <a:ext cx="1596553" cy="312652"/>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3 Description</a:t>
              </a:r>
            </a:p>
          </p:txBody>
        </p:sp>
        <p:sp>
          <p:nvSpPr>
            <p:cNvPr id="23" name="Rounded Rectangle 22"/>
            <p:cNvSpPr/>
            <p:nvPr/>
          </p:nvSpPr>
          <p:spPr>
            <a:xfrm>
              <a:off x="610995" y="6679681"/>
              <a:ext cx="1596553" cy="312652"/>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4 Description</a:t>
              </a:r>
            </a:p>
          </p:txBody>
        </p:sp>
        <p:sp>
          <p:nvSpPr>
            <p:cNvPr id="24" name="Rounded Rectangle 23"/>
            <p:cNvSpPr/>
            <p:nvPr/>
          </p:nvSpPr>
          <p:spPr>
            <a:xfrm>
              <a:off x="201789" y="7205965"/>
              <a:ext cx="1596553" cy="312652"/>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1 Photos</a:t>
              </a:r>
            </a:p>
          </p:txBody>
        </p:sp>
        <p:sp>
          <p:nvSpPr>
            <p:cNvPr id="25" name="Rounded Rectangle 24"/>
            <p:cNvSpPr/>
            <p:nvPr/>
          </p:nvSpPr>
          <p:spPr>
            <a:xfrm>
              <a:off x="324892" y="7464204"/>
              <a:ext cx="1596553" cy="312652"/>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2 Photos</a:t>
              </a:r>
            </a:p>
          </p:txBody>
        </p:sp>
        <p:sp>
          <p:nvSpPr>
            <p:cNvPr id="26" name="Rounded Rectangle 25"/>
            <p:cNvSpPr/>
            <p:nvPr/>
          </p:nvSpPr>
          <p:spPr>
            <a:xfrm>
              <a:off x="447995" y="7731587"/>
              <a:ext cx="1596553" cy="312652"/>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3 Photos</a:t>
              </a:r>
            </a:p>
          </p:txBody>
        </p:sp>
        <p:sp>
          <p:nvSpPr>
            <p:cNvPr id="27" name="Rounded Rectangle 26"/>
            <p:cNvSpPr/>
            <p:nvPr/>
          </p:nvSpPr>
          <p:spPr>
            <a:xfrm>
              <a:off x="603491" y="7995229"/>
              <a:ext cx="1596553" cy="312652"/>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4 Photos</a:t>
              </a:r>
            </a:p>
          </p:txBody>
        </p:sp>
        <p:sp>
          <p:nvSpPr>
            <p:cNvPr id="28" name="Rounded Rectangle 27"/>
            <p:cNvSpPr/>
            <p:nvPr/>
          </p:nvSpPr>
          <p:spPr>
            <a:xfrm>
              <a:off x="2715186" y="2837318"/>
              <a:ext cx="1497468" cy="312652"/>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4" dirty="0">
                  <a:solidFill>
                    <a:schemeClr val="tx1"/>
                  </a:solidFill>
                  <a:latin typeface="Times New Roman" panose="02020603050405020304" pitchFamily="18" charset="0"/>
                  <a:cs typeface="Times New Roman" panose="02020603050405020304" pitchFamily="18" charset="0"/>
                </a:rPr>
                <a:t>OPUS</a:t>
              </a:r>
            </a:p>
          </p:txBody>
        </p:sp>
        <p:sp>
          <p:nvSpPr>
            <p:cNvPr id="29" name="Rounded Rectangle 28"/>
            <p:cNvSpPr/>
            <p:nvPr/>
          </p:nvSpPr>
          <p:spPr>
            <a:xfrm>
              <a:off x="2715187" y="8090116"/>
              <a:ext cx="1497468" cy="312652"/>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4" dirty="0">
                  <a:solidFill>
                    <a:schemeClr val="tx1"/>
                  </a:solidFill>
                  <a:latin typeface="Times New Roman" panose="02020603050405020304" pitchFamily="18" charset="0"/>
                  <a:cs typeface="Times New Roman" panose="02020603050405020304" pitchFamily="18" charset="0"/>
                </a:rPr>
                <a:t>NGS Publication</a:t>
              </a:r>
            </a:p>
          </p:txBody>
        </p:sp>
        <p:sp>
          <p:nvSpPr>
            <p:cNvPr id="30" name="Freeform 29"/>
            <p:cNvSpPr/>
            <p:nvPr/>
          </p:nvSpPr>
          <p:spPr>
            <a:xfrm>
              <a:off x="2906130" y="9561055"/>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64" dirty="0">
                  <a:solidFill>
                    <a:schemeClr val="tx1"/>
                  </a:solidFill>
                  <a:latin typeface="Times New Roman" panose="02020603050405020304" pitchFamily="18" charset="0"/>
                  <a:cs typeface="Times New Roman" panose="02020603050405020304" pitchFamily="18" charset="0"/>
                </a:rPr>
                <a:t>NGS Datasheets</a:t>
              </a:r>
            </a:p>
          </p:txBody>
        </p:sp>
        <p:cxnSp>
          <p:nvCxnSpPr>
            <p:cNvPr id="31" name="Straight Arrow Connector 30"/>
            <p:cNvCxnSpPr>
              <a:stCxn id="29" idx="2"/>
            </p:cNvCxnSpPr>
            <p:nvPr/>
          </p:nvCxnSpPr>
          <p:spPr>
            <a:xfrm flipH="1">
              <a:off x="3463919" y="8402768"/>
              <a:ext cx="2" cy="115828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35825" y="160024"/>
              <a:ext cx="1433555" cy="388179"/>
            </a:xfrm>
            <a:prstGeom prst="rect">
              <a:avLst/>
            </a:prstGeom>
            <a:noFill/>
          </p:spPr>
          <p:txBody>
            <a:bodyPr wrap="square" rtlCol="0">
              <a:spAutoFit/>
            </a:bodyPr>
            <a:lstStyle/>
            <a:p>
              <a:r>
                <a:rPr lang="en-US" sz="464" dirty="0">
                  <a:latin typeface="Times New Roman" panose="02020603050405020304" pitchFamily="18" charset="0"/>
                  <a:cs typeface="Times New Roman" panose="02020603050405020304" pitchFamily="18" charset="0"/>
                </a:rPr>
                <a:t>Session 1</a:t>
              </a:r>
            </a:p>
          </p:txBody>
        </p:sp>
        <p:sp>
          <p:nvSpPr>
            <p:cNvPr id="33" name="TextBox 32"/>
            <p:cNvSpPr txBox="1"/>
            <p:nvPr/>
          </p:nvSpPr>
          <p:spPr>
            <a:xfrm>
              <a:off x="131352" y="1568510"/>
              <a:ext cx="1433555" cy="388179"/>
            </a:xfrm>
            <a:prstGeom prst="rect">
              <a:avLst/>
            </a:prstGeom>
            <a:noFill/>
          </p:spPr>
          <p:txBody>
            <a:bodyPr wrap="square" rtlCol="0">
              <a:spAutoFit/>
            </a:bodyPr>
            <a:lstStyle/>
            <a:p>
              <a:r>
                <a:rPr lang="en-US" sz="464" dirty="0">
                  <a:latin typeface="Times New Roman" panose="02020603050405020304" pitchFamily="18" charset="0"/>
                  <a:cs typeface="Times New Roman" panose="02020603050405020304" pitchFamily="18" charset="0"/>
                </a:rPr>
                <a:t>Session 2</a:t>
              </a:r>
            </a:p>
          </p:txBody>
        </p:sp>
        <p:sp>
          <p:nvSpPr>
            <p:cNvPr id="34" name="TextBox 33"/>
            <p:cNvSpPr txBox="1"/>
            <p:nvPr/>
          </p:nvSpPr>
          <p:spPr>
            <a:xfrm>
              <a:off x="138150" y="2993643"/>
              <a:ext cx="1433555" cy="388179"/>
            </a:xfrm>
            <a:prstGeom prst="rect">
              <a:avLst/>
            </a:prstGeom>
            <a:noFill/>
          </p:spPr>
          <p:txBody>
            <a:bodyPr wrap="square" rtlCol="0">
              <a:spAutoFit/>
            </a:bodyPr>
            <a:lstStyle/>
            <a:p>
              <a:r>
                <a:rPr lang="en-US" sz="464" dirty="0">
                  <a:latin typeface="Times New Roman" panose="02020603050405020304" pitchFamily="18" charset="0"/>
                  <a:cs typeface="Times New Roman" panose="02020603050405020304" pitchFamily="18" charset="0"/>
                </a:rPr>
                <a:t>Session 3</a:t>
              </a:r>
            </a:p>
          </p:txBody>
        </p:sp>
        <p:sp>
          <p:nvSpPr>
            <p:cNvPr id="35" name="TextBox 34"/>
            <p:cNvSpPr txBox="1"/>
            <p:nvPr/>
          </p:nvSpPr>
          <p:spPr>
            <a:xfrm>
              <a:off x="2862229" y="4392778"/>
              <a:ext cx="1481171" cy="557495"/>
            </a:xfrm>
            <a:prstGeom prst="rect">
              <a:avLst/>
            </a:prstGeom>
            <a:noFill/>
          </p:spPr>
          <p:txBody>
            <a:bodyPr wrap="square" rtlCol="0">
              <a:spAutoFit/>
            </a:bodyPr>
            <a:lstStyle/>
            <a:p>
              <a:r>
                <a:rPr lang="en-US" sz="464" dirty="0">
                  <a:latin typeface="Times New Roman" panose="02020603050405020304" pitchFamily="18" charset="0"/>
                  <a:cs typeface="Times New Roman" panose="02020603050405020304" pitchFamily="18" charset="0"/>
                </a:rPr>
                <a:t>OPUS        Solutions</a:t>
              </a:r>
            </a:p>
          </p:txBody>
        </p:sp>
        <p:sp>
          <p:nvSpPr>
            <p:cNvPr id="36" name="Rounded Rectangle 35"/>
            <p:cNvSpPr/>
            <p:nvPr/>
          </p:nvSpPr>
          <p:spPr>
            <a:xfrm>
              <a:off x="200562" y="1836933"/>
              <a:ext cx="1494246" cy="312652"/>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1 GPS File 2</a:t>
              </a:r>
            </a:p>
          </p:txBody>
        </p:sp>
        <p:sp>
          <p:nvSpPr>
            <p:cNvPr id="37" name="Rounded Rectangle 36"/>
            <p:cNvSpPr/>
            <p:nvPr/>
          </p:nvSpPr>
          <p:spPr>
            <a:xfrm>
              <a:off x="323665" y="2095172"/>
              <a:ext cx="1494246" cy="312652"/>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2 GPS File 2</a:t>
              </a:r>
            </a:p>
          </p:txBody>
        </p:sp>
        <p:sp>
          <p:nvSpPr>
            <p:cNvPr id="38" name="Rounded Rectangle 37"/>
            <p:cNvSpPr/>
            <p:nvPr/>
          </p:nvSpPr>
          <p:spPr>
            <a:xfrm>
              <a:off x="446768" y="2362555"/>
              <a:ext cx="1494246" cy="312652"/>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3 GPS File 2</a:t>
              </a:r>
            </a:p>
          </p:txBody>
        </p:sp>
        <p:sp>
          <p:nvSpPr>
            <p:cNvPr id="39" name="Rounded Rectangle 38"/>
            <p:cNvSpPr/>
            <p:nvPr/>
          </p:nvSpPr>
          <p:spPr>
            <a:xfrm>
              <a:off x="602264" y="2626197"/>
              <a:ext cx="1494246" cy="312652"/>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4 GPS File 2</a:t>
              </a:r>
            </a:p>
          </p:txBody>
        </p:sp>
        <p:sp>
          <p:nvSpPr>
            <p:cNvPr id="40" name="Rounded Rectangle 39"/>
            <p:cNvSpPr/>
            <p:nvPr/>
          </p:nvSpPr>
          <p:spPr>
            <a:xfrm>
              <a:off x="206689" y="4568070"/>
              <a:ext cx="1700487" cy="312652"/>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1 All Field Logs</a:t>
              </a:r>
            </a:p>
          </p:txBody>
        </p:sp>
        <p:sp>
          <p:nvSpPr>
            <p:cNvPr id="41" name="Rounded Rectangle 40"/>
            <p:cNvSpPr/>
            <p:nvPr/>
          </p:nvSpPr>
          <p:spPr>
            <a:xfrm>
              <a:off x="329792" y="4826309"/>
              <a:ext cx="1700487" cy="312652"/>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2 All Field Logs</a:t>
              </a:r>
            </a:p>
          </p:txBody>
        </p:sp>
        <p:sp>
          <p:nvSpPr>
            <p:cNvPr id="42" name="Rounded Rectangle 41"/>
            <p:cNvSpPr/>
            <p:nvPr/>
          </p:nvSpPr>
          <p:spPr>
            <a:xfrm>
              <a:off x="452895" y="5093692"/>
              <a:ext cx="1700487" cy="312652"/>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3 All Field Logs</a:t>
              </a:r>
            </a:p>
          </p:txBody>
        </p:sp>
        <p:sp>
          <p:nvSpPr>
            <p:cNvPr id="43" name="Rounded Rectangle 42"/>
            <p:cNvSpPr/>
            <p:nvPr/>
          </p:nvSpPr>
          <p:spPr>
            <a:xfrm>
              <a:off x="608391" y="5357334"/>
              <a:ext cx="1700487" cy="312652"/>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Times New Roman" panose="02020603050405020304" pitchFamily="18" charset="0"/>
                  <a:cs typeface="Times New Roman" panose="02020603050405020304" pitchFamily="18" charset="0"/>
                </a:rPr>
                <a:t>Survey Mark 4 All Field Logs</a:t>
              </a:r>
            </a:p>
          </p:txBody>
        </p:sp>
        <p:sp>
          <p:nvSpPr>
            <p:cNvPr id="44" name="Freeform 43"/>
            <p:cNvSpPr/>
            <p:nvPr/>
          </p:nvSpPr>
          <p:spPr>
            <a:xfrm>
              <a:off x="5167449" y="4849355"/>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Preliminary Adjustments</a:t>
              </a:r>
            </a:p>
          </p:txBody>
        </p:sp>
        <p:sp>
          <p:nvSpPr>
            <p:cNvPr id="45" name="Freeform 44"/>
            <p:cNvSpPr/>
            <p:nvPr/>
          </p:nvSpPr>
          <p:spPr>
            <a:xfrm>
              <a:off x="5233635" y="4921559"/>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Preliminary Adjustments</a:t>
              </a:r>
            </a:p>
          </p:txBody>
        </p:sp>
        <p:sp>
          <p:nvSpPr>
            <p:cNvPr id="46" name="Freeform 45"/>
            <p:cNvSpPr/>
            <p:nvPr/>
          </p:nvSpPr>
          <p:spPr>
            <a:xfrm>
              <a:off x="5299821" y="4993763"/>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Preliminary Adjustment</a:t>
              </a:r>
            </a:p>
          </p:txBody>
        </p:sp>
        <p:sp>
          <p:nvSpPr>
            <p:cNvPr id="47" name="Freeform 46"/>
            <p:cNvSpPr/>
            <p:nvPr/>
          </p:nvSpPr>
          <p:spPr>
            <a:xfrm>
              <a:off x="5227578" y="5980782"/>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Preliminary Adjustments</a:t>
              </a:r>
            </a:p>
          </p:txBody>
        </p:sp>
        <p:sp>
          <p:nvSpPr>
            <p:cNvPr id="48" name="Freeform 47"/>
            <p:cNvSpPr/>
            <p:nvPr/>
          </p:nvSpPr>
          <p:spPr>
            <a:xfrm>
              <a:off x="5293764" y="6052986"/>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Preliminary Adjustments</a:t>
              </a:r>
            </a:p>
          </p:txBody>
        </p:sp>
        <p:sp>
          <p:nvSpPr>
            <p:cNvPr id="49" name="Freeform 48"/>
            <p:cNvSpPr/>
            <p:nvPr/>
          </p:nvSpPr>
          <p:spPr>
            <a:xfrm>
              <a:off x="5359950" y="6125190"/>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Horizontal Fee Adjustment</a:t>
              </a:r>
            </a:p>
          </p:txBody>
        </p:sp>
        <p:sp>
          <p:nvSpPr>
            <p:cNvPr id="50" name="Freeform 49"/>
            <p:cNvSpPr/>
            <p:nvPr/>
          </p:nvSpPr>
          <p:spPr>
            <a:xfrm>
              <a:off x="5237159" y="7066420"/>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Preliminary Adjustments</a:t>
              </a:r>
            </a:p>
          </p:txBody>
        </p:sp>
        <p:sp>
          <p:nvSpPr>
            <p:cNvPr id="51" name="Freeform 50"/>
            <p:cNvSpPr/>
            <p:nvPr/>
          </p:nvSpPr>
          <p:spPr>
            <a:xfrm>
              <a:off x="5303345" y="7138624"/>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Preliminary Adjustments</a:t>
              </a:r>
            </a:p>
          </p:txBody>
        </p:sp>
        <p:sp>
          <p:nvSpPr>
            <p:cNvPr id="52" name="Freeform 51"/>
            <p:cNvSpPr/>
            <p:nvPr/>
          </p:nvSpPr>
          <p:spPr>
            <a:xfrm>
              <a:off x="5369531" y="7210828"/>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Horizontal Constrained Adjustment</a:t>
              </a:r>
            </a:p>
          </p:txBody>
        </p:sp>
        <p:sp>
          <p:nvSpPr>
            <p:cNvPr id="53" name="Freeform 52"/>
            <p:cNvSpPr/>
            <p:nvPr/>
          </p:nvSpPr>
          <p:spPr>
            <a:xfrm>
              <a:off x="5237159" y="8079854"/>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Preliminary Adjustments</a:t>
              </a:r>
            </a:p>
          </p:txBody>
        </p:sp>
        <p:sp>
          <p:nvSpPr>
            <p:cNvPr id="54" name="Freeform 53"/>
            <p:cNvSpPr/>
            <p:nvPr/>
          </p:nvSpPr>
          <p:spPr>
            <a:xfrm>
              <a:off x="5303345" y="8152058"/>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Preliminary Adjustments</a:t>
              </a:r>
            </a:p>
          </p:txBody>
        </p:sp>
        <p:sp>
          <p:nvSpPr>
            <p:cNvPr id="55" name="Freeform 54"/>
            <p:cNvSpPr/>
            <p:nvPr/>
          </p:nvSpPr>
          <p:spPr>
            <a:xfrm>
              <a:off x="5369531" y="8224262"/>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Vertical Free Adjustment</a:t>
              </a:r>
            </a:p>
          </p:txBody>
        </p:sp>
        <p:sp>
          <p:nvSpPr>
            <p:cNvPr id="56" name="Freeform 55"/>
            <p:cNvSpPr/>
            <p:nvPr/>
          </p:nvSpPr>
          <p:spPr>
            <a:xfrm>
              <a:off x="5248146" y="9241586"/>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Preliminary Adjustments</a:t>
              </a:r>
            </a:p>
          </p:txBody>
        </p:sp>
        <p:sp>
          <p:nvSpPr>
            <p:cNvPr id="57" name="Freeform 56"/>
            <p:cNvSpPr/>
            <p:nvPr/>
          </p:nvSpPr>
          <p:spPr>
            <a:xfrm>
              <a:off x="5314332" y="9313790"/>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Preliminary Adjustments</a:t>
              </a:r>
            </a:p>
          </p:txBody>
        </p:sp>
        <p:sp>
          <p:nvSpPr>
            <p:cNvPr id="58" name="Freeform 57"/>
            <p:cNvSpPr/>
            <p:nvPr/>
          </p:nvSpPr>
          <p:spPr>
            <a:xfrm>
              <a:off x="5380518" y="9385994"/>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Vertical Constrained Adjustment</a:t>
              </a:r>
            </a:p>
          </p:txBody>
        </p:sp>
        <p:sp>
          <p:nvSpPr>
            <p:cNvPr id="59" name="Rectangle 58"/>
            <p:cNvSpPr/>
            <p:nvPr/>
          </p:nvSpPr>
          <p:spPr>
            <a:xfrm>
              <a:off x="4926953" y="4568069"/>
              <a:ext cx="1763580" cy="57403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Times New Roman" panose="02020603050405020304" pitchFamily="18" charset="0"/>
                <a:cs typeface="Times New Roman" panose="02020603050405020304" pitchFamily="18" charset="0"/>
              </a:endParaRPr>
            </a:p>
          </p:txBody>
        </p:sp>
        <p:cxnSp>
          <p:nvCxnSpPr>
            <p:cNvPr id="60" name="Straight Arrow Connector 59"/>
            <p:cNvCxnSpPr>
              <a:stCxn id="9" idx="2"/>
              <a:endCxn id="10" idx="0"/>
            </p:cNvCxnSpPr>
            <p:nvPr/>
          </p:nvCxnSpPr>
          <p:spPr>
            <a:xfrm>
              <a:off x="3463920" y="535293"/>
              <a:ext cx="0" cy="811143"/>
            </a:xfrm>
            <a:prstGeom prst="straightConnector1">
              <a:avLst/>
            </a:prstGeom>
            <a:ln w="1905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0" idx="2"/>
              <a:endCxn id="28" idx="0"/>
            </p:cNvCxnSpPr>
            <p:nvPr/>
          </p:nvCxnSpPr>
          <p:spPr>
            <a:xfrm>
              <a:off x="3463920" y="1761264"/>
              <a:ext cx="0" cy="1076054"/>
            </a:xfrm>
            <a:prstGeom prst="straightConnector1">
              <a:avLst/>
            </a:prstGeom>
            <a:ln w="1905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8" idx="2"/>
              <a:endCxn id="11" idx="0"/>
            </p:cNvCxnSpPr>
            <p:nvPr/>
          </p:nvCxnSpPr>
          <p:spPr>
            <a:xfrm>
              <a:off x="3463920" y="3149970"/>
              <a:ext cx="1" cy="20059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5" idx="2"/>
              <a:endCxn id="28" idx="1"/>
            </p:cNvCxnSpPr>
            <p:nvPr/>
          </p:nvCxnSpPr>
          <p:spPr>
            <a:xfrm>
              <a:off x="1352657" y="1522200"/>
              <a:ext cx="1362529" cy="14714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39" idx="3"/>
              <a:endCxn id="28" idx="1"/>
            </p:cNvCxnSpPr>
            <p:nvPr/>
          </p:nvCxnSpPr>
          <p:spPr>
            <a:xfrm>
              <a:off x="2096510" y="2782523"/>
              <a:ext cx="618676" cy="2111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9" idx="3"/>
              <a:endCxn id="28" idx="1"/>
            </p:cNvCxnSpPr>
            <p:nvPr/>
          </p:nvCxnSpPr>
          <p:spPr>
            <a:xfrm flipV="1">
              <a:off x="2104341" y="2993644"/>
              <a:ext cx="610845" cy="12092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3" idx="3"/>
              <a:endCxn id="11" idx="1"/>
            </p:cNvCxnSpPr>
            <p:nvPr/>
          </p:nvCxnSpPr>
          <p:spPr>
            <a:xfrm flipV="1">
              <a:off x="2308878" y="5353578"/>
              <a:ext cx="406309" cy="16008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2" idx="3"/>
              <a:endCxn id="11" idx="1"/>
            </p:cNvCxnSpPr>
            <p:nvPr/>
          </p:nvCxnSpPr>
          <p:spPr>
            <a:xfrm flipV="1">
              <a:off x="2052052" y="5353578"/>
              <a:ext cx="663135" cy="121878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5" idx="3"/>
              <a:endCxn id="11" idx="1"/>
            </p:cNvCxnSpPr>
            <p:nvPr/>
          </p:nvCxnSpPr>
          <p:spPr>
            <a:xfrm flipV="1">
              <a:off x="1921445" y="5353578"/>
              <a:ext cx="793742" cy="226695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9" idx="1"/>
              <a:endCxn id="29" idx="0"/>
            </p:cNvCxnSpPr>
            <p:nvPr/>
          </p:nvCxnSpPr>
          <p:spPr>
            <a:xfrm flipH="1">
              <a:off x="3463921" y="7438224"/>
              <a:ext cx="1463032" cy="65189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237971" y="6279797"/>
              <a:ext cx="663666" cy="726808"/>
            </a:xfrm>
            <a:prstGeom prst="rect">
              <a:avLst/>
            </a:prstGeom>
            <a:noFill/>
          </p:spPr>
          <p:txBody>
            <a:bodyPr wrap="square" rtlCol="0">
              <a:spAutoFit/>
            </a:bodyPr>
            <a:lstStyle/>
            <a:p>
              <a:r>
                <a:rPr lang="en-US" sz="464" dirty="0">
                  <a:latin typeface="Times New Roman" panose="02020603050405020304" pitchFamily="18" charset="0"/>
                  <a:cs typeface="Times New Roman" panose="02020603050405020304" pitchFamily="18" charset="0"/>
                </a:rPr>
                <a:t>QA/QC</a:t>
              </a:r>
            </a:p>
          </p:txBody>
        </p:sp>
        <p:sp>
          <p:nvSpPr>
            <p:cNvPr id="71" name="Freeform 70"/>
            <p:cNvSpPr/>
            <p:nvPr/>
          </p:nvSpPr>
          <p:spPr>
            <a:xfrm>
              <a:off x="791597" y="9094330"/>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64" dirty="0">
                  <a:solidFill>
                    <a:schemeClr val="tx1"/>
                  </a:solidFill>
                  <a:latin typeface="Times New Roman" panose="02020603050405020304" pitchFamily="18" charset="0"/>
                  <a:cs typeface="Times New Roman" panose="02020603050405020304" pitchFamily="18" charset="0"/>
                </a:rPr>
                <a:t>Project Report</a:t>
              </a:r>
            </a:p>
          </p:txBody>
        </p:sp>
        <p:cxnSp>
          <p:nvCxnSpPr>
            <p:cNvPr id="72" name="Straight Arrow Connector 71"/>
            <p:cNvCxnSpPr>
              <a:stCxn id="71" idx="2"/>
              <a:endCxn id="11" idx="1"/>
            </p:cNvCxnSpPr>
            <p:nvPr/>
          </p:nvCxnSpPr>
          <p:spPr>
            <a:xfrm flipV="1">
              <a:off x="1907176" y="5353578"/>
              <a:ext cx="808011" cy="374075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3" name="Freeform 72"/>
            <p:cNvSpPr/>
            <p:nvPr/>
          </p:nvSpPr>
          <p:spPr>
            <a:xfrm>
              <a:off x="5115774" y="2634484"/>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Preliminary Adjustments</a:t>
              </a:r>
            </a:p>
          </p:txBody>
        </p:sp>
        <p:sp>
          <p:nvSpPr>
            <p:cNvPr id="74" name="Freeform 73"/>
            <p:cNvSpPr/>
            <p:nvPr/>
          </p:nvSpPr>
          <p:spPr>
            <a:xfrm>
              <a:off x="5181960" y="2706688"/>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Preliminary Adjustments</a:t>
              </a:r>
            </a:p>
          </p:txBody>
        </p:sp>
        <p:sp>
          <p:nvSpPr>
            <p:cNvPr id="75" name="Freeform 74"/>
            <p:cNvSpPr/>
            <p:nvPr/>
          </p:nvSpPr>
          <p:spPr>
            <a:xfrm>
              <a:off x="5248146" y="2778892"/>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Session Baseline Processing</a:t>
              </a:r>
            </a:p>
          </p:txBody>
        </p:sp>
        <p:sp>
          <p:nvSpPr>
            <p:cNvPr id="76" name="Rounded Rectangle 75"/>
            <p:cNvSpPr/>
            <p:nvPr/>
          </p:nvSpPr>
          <p:spPr>
            <a:xfrm>
              <a:off x="792622" y="10463481"/>
              <a:ext cx="598685" cy="281354"/>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Times New Roman" panose="02020603050405020304" pitchFamily="18" charset="0"/>
                <a:cs typeface="Times New Roman" panose="02020603050405020304" pitchFamily="18" charset="0"/>
              </a:endParaRPr>
            </a:p>
          </p:txBody>
        </p:sp>
        <p:sp>
          <p:nvSpPr>
            <p:cNvPr id="77" name="Rounded Rectangle 76"/>
            <p:cNvSpPr/>
            <p:nvPr/>
          </p:nvSpPr>
          <p:spPr>
            <a:xfrm>
              <a:off x="790738" y="10853829"/>
              <a:ext cx="598685" cy="281354"/>
            </a:xfrm>
            <a:prstGeom prst="roundRect">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Times New Roman" panose="02020603050405020304" pitchFamily="18" charset="0"/>
                <a:cs typeface="Times New Roman" panose="02020603050405020304" pitchFamily="18" charset="0"/>
              </a:endParaRPr>
            </a:p>
          </p:txBody>
        </p:sp>
        <p:sp>
          <p:nvSpPr>
            <p:cNvPr id="78" name="TextBox 77"/>
            <p:cNvSpPr txBox="1"/>
            <p:nvPr/>
          </p:nvSpPr>
          <p:spPr>
            <a:xfrm>
              <a:off x="1564907" y="10473582"/>
              <a:ext cx="4574248" cy="388179"/>
            </a:xfrm>
            <a:prstGeom prst="rect">
              <a:avLst/>
            </a:prstGeom>
            <a:noFill/>
          </p:spPr>
          <p:txBody>
            <a:bodyPr wrap="square" rtlCol="0">
              <a:spAutoFit/>
            </a:bodyPr>
            <a:lstStyle/>
            <a:p>
              <a:r>
                <a:rPr lang="en-US" sz="464" dirty="0">
                  <a:latin typeface="Times New Roman" panose="02020603050405020304" pitchFamily="18" charset="0"/>
                  <a:cs typeface="Times New Roman" panose="02020603050405020304" pitchFamily="18" charset="0"/>
                </a:rPr>
                <a:t>Steps that remain unchanged from previous versions of OPUS Projects</a:t>
              </a:r>
            </a:p>
          </p:txBody>
        </p:sp>
        <p:sp>
          <p:nvSpPr>
            <p:cNvPr id="79" name="TextBox 78"/>
            <p:cNvSpPr txBox="1"/>
            <p:nvPr/>
          </p:nvSpPr>
          <p:spPr>
            <a:xfrm>
              <a:off x="1618534" y="10830040"/>
              <a:ext cx="4574248" cy="388179"/>
            </a:xfrm>
            <a:prstGeom prst="rect">
              <a:avLst/>
            </a:prstGeom>
            <a:noFill/>
          </p:spPr>
          <p:txBody>
            <a:bodyPr wrap="square" rtlCol="0">
              <a:spAutoFit/>
            </a:bodyPr>
            <a:lstStyle/>
            <a:p>
              <a:r>
                <a:rPr lang="en-US" sz="464" dirty="0">
                  <a:latin typeface="Times New Roman" panose="02020603050405020304" pitchFamily="18" charset="0"/>
                  <a:cs typeface="Times New Roman" panose="02020603050405020304" pitchFamily="18" charset="0"/>
                </a:rPr>
                <a:t>Optional steps available with advanced features of OPUS Projects 4.0</a:t>
              </a:r>
            </a:p>
          </p:txBody>
        </p:sp>
        <p:cxnSp>
          <p:nvCxnSpPr>
            <p:cNvPr id="80" name="Straight Arrow Connector 79"/>
            <p:cNvCxnSpPr>
              <a:stCxn id="11" idx="3"/>
              <a:endCxn id="73" idx="0"/>
            </p:cNvCxnSpPr>
            <p:nvPr/>
          </p:nvCxnSpPr>
          <p:spPr>
            <a:xfrm flipV="1">
              <a:off x="4212654" y="3370802"/>
              <a:ext cx="903120" cy="1982776"/>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1" name="Freeform 80"/>
            <p:cNvSpPr/>
            <p:nvPr/>
          </p:nvSpPr>
          <p:spPr>
            <a:xfrm>
              <a:off x="5115774" y="968503"/>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Preliminary Adjustments</a:t>
              </a:r>
            </a:p>
          </p:txBody>
        </p:sp>
        <p:sp>
          <p:nvSpPr>
            <p:cNvPr id="82" name="Freeform 81"/>
            <p:cNvSpPr/>
            <p:nvPr/>
          </p:nvSpPr>
          <p:spPr>
            <a:xfrm>
              <a:off x="5181960" y="1040707"/>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Preliminary Adjustments</a:t>
              </a:r>
            </a:p>
          </p:txBody>
        </p:sp>
        <p:sp>
          <p:nvSpPr>
            <p:cNvPr id="83" name="Freeform 82"/>
            <p:cNvSpPr/>
            <p:nvPr/>
          </p:nvSpPr>
          <p:spPr>
            <a:xfrm>
              <a:off x="5248146" y="1112911"/>
              <a:ext cx="1115579" cy="749083"/>
            </a:xfrm>
            <a:custGeom>
              <a:avLst/>
              <a:gdLst>
                <a:gd name="connsiteX0" fmla="*/ 0 w 949569"/>
                <a:gd name="connsiteY0" fmla="*/ 914400 h 914400"/>
                <a:gd name="connsiteX1" fmla="*/ 8792 w 949569"/>
                <a:gd name="connsiteY1" fmla="*/ 0 h 914400"/>
                <a:gd name="connsiteX2" fmla="*/ 949569 w 949569"/>
                <a:gd name="connsiteY2" fmla="*/ 0 h 914400"/>
                <a:gd name="connsiteX3" fmla="*/ 949569 w 949569"/>
                <a:gd name="connsiteY3" fmla="*/ 580292 h 914400"/>
                <a:gd name="connsiteX4" fmla="*/ 0 w 949569"/>
                <a:gd name="connsiteY4" fmla="*/ 914400 h 914400"/>
                <a:gd name="connsiteX0" fmla="*/ 0 w 949569"/>
                <a:gd name="connsiteY0" fmla="*/ 914400 h 934342"/>
                <a:gd name="connsiteX1" fmla="*/ 8792 w 949569"/>
                <a:gd name="connsiteY1" fmla="*/ 0 h 934342"/>
                <a:gd name="connsiteX2" fmla="*/ 949569 w 949569"/>
                <a:gd name="connsiteY2" fmla="*/ 0 h 934342"/>
                <a:gd name="connsiteX3" fmla="*/ 949569 w 949569"/>
                <a:gd name="connsiteY3" fmla="*/ 580292 h 934342"/>
                <a:gd name="connsiteX4" fmla="*/ 0 w 949569"/>
                <a:gd name="connsiteY4" fmla="*/ 914400 h 934342"/>
                <a:gd name="connsiteX0" fmla="*/ 0 w 949569"/>
                <a:gd name="connsiteY0" fmla="*/ 914400 h 929958"/>
                <a:gd name="connsiteX1" fmla="*/ 8792 w 949569"/>
                <a:gd name="connsiteY1" fmla="*/ 0 h 929958"/>
                <a:gd name="connsiteX2" fmla="*/ 949569 w 949569"/>
                <a:gd name="connsiteY2" fmla="*/ 0 h 929958"/>
                <a:gd name="connsiteX3" fmla="*/ 949569 w 949569"/>
                <a:gd name="connsiteY3" fmla="*/ 580292 h 929958"/>
                <a:gd name="connsiteX4" fmla="*/ 0 w 949569"/>
                <a:gd name="connsiteY4" fmla="*/ 914400 h 929958"/>
                <a:gd name="connsiteX0" fmla="*/ 0 w 949569"/>
                <a:gd name="connsiteY0" fmla="*/ 914400 h 930252"/>
                <a:gd name="connsiteX1" fmla="*/ 8792 w 949569"/>
                <a:gd name="connsiteY1" fmla="*/ 0 h 930252"/>
                <a:gd name="connsiteX2" fmla="*/ 949569 w 949569"/>
                <a:gd name="connsiteY2" fmla="*/ 0 h 930252"/>
                <a:gd name="connsiteX3" fmla="*/ 949569 w 949569"/>
                <a:gd name="connsiteY3" fmla="*/ 580292 h 930252"/>
                <a:gd name="connsiteX4" fmla="*/ 0 w 949569"/>
                <a:gd name="connsiteY4" fmla="*/ 914400 h 93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69" h="930252">
                  <a:moveTo>
                    <a:pt x="0" y="914400"/>
                  </a:moveTo>
                  <a:cubicBezTo>
                    <a:pt x="2931" y="609600"/>
                    <a:pt x="5861" y="304800"/>
                    <a:pt x="8792" y="0"/>
                  </a:cubicBezTo>
                  <a:lnTo>
                    <a:pt x="949569" y="0"/>
                  </a:lnTo>
                  <a:lnTo>
                    <a:pt x="949569" y="580292"/>
                  </a:lnTo>
                  <a:cubicBezTo>
                    <a:pt x="342900" y="635977"/>
                    <a:pt x="156796" y="1011115"/>
                    <a:pt x="0" y="914400"/>
                  </a:cubicBezTo>
                  <a:close/>
                </a:path>
              </a:pathLst>
            </a:cu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80" dirty="0">
                  <a:solidFill>
                    <a:schemeClr val="tx1"/>
                  </a:solidFill>
                  <a:latin typeface="Times New Roman" panose="02020603050405020304" pitchFamily="18" charset="0"/>
                  <a:cs typeface="Times New Roman" panose="02020603050405020304" pitchFamily="18" charset="0"/>
                </a:rPr>
                <a:t>Network Adjustment</a:t>
              </a:r>
            </a:p>
          </p:txBody>
        </p:sp>
        <p:cxnSp>
          <p:nvCxnSpPr>
            <p:cNvPr id="84" name="Straight Arrow Connector 83"/>
            <p:cNvCxnSpPr/>
            <p:nvPr/>
          </p:nvCxnSpPr>
          <p:spPr>
            <a:xfrm flipH="1" flipV="1">
              <a:off x="5805935" y="1717586"/>
              <a:ext cx="18869" cy="9818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59" idx="0"/>
            </p:cNvCxnSpPr>
            <p:nvPr/>
          </p:nvCxnSpPr>
          <p:spPr>
            <a:xfrm flipH="1">
              <a:off x="5808743" y="3419115"/>
              <a:ext cx="32123" cy="1148954"/>
            </a:xfrm>
            <a:prstGeom prst="straightConnector1">
              <a:avLst/>
            </a:pr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215014" y="2050674"/>
              <a:ext cx="1797238" cy="465086"/>
            </a:xfrm>
            <a:prstGeom prst="rect">
              <a:avLst/>
            </a:prstGeom>
            <a:noFill/>
          </p:spPr>
          <p:txBody>
            <a:bodyPr wrap="square" rtlCol="0">
              <a:spAutoFit/>
            </a:bodyPr>
            <a:lstStyle/>
            <a:p>
              <a:r>
                <a:rPr lang="en-US" sz="675" dirty="0">
                  <a:latin typeface="Times New Roman" panose="02020603050405020304" pitchFamily="18" charset="0"/>
                  <a:cs typeface="Times New Roman" panose="02020603050405020304" pitchFamily="18" charset="0"/>
                </a:rPr>
                <a:t>No Project ID</a:t>
              </a:r>
            </a:p>
          </p:txBody>
        </p:sp>
        <p:sp>
          <p:nvSpPr>
            <p:cNvPr id="87" name="TextBox 86"/>
            <p:cNvSpPr txBox="1"/>
            <p:nvPr/>
          </p:nvSpPr>
          <p:spPr>
            <a:xfrm>
              <a:off x="5040142" y="3682665"/>
              <a:ext cx="1797238" cy="465086"/>
            </a:xfrm>
            <a:prstGeom prst="rect">
              <a:avLst/>
            </a:prstGeom>
            <a:noFill/>
          </p:spPr>
          <p:txBody>
            <a:bodyPr wrap="square" rtlCol="0">
              <a:spAutoFit/>
            </a:bodyPr>
            <a:lstStyle/>
            <a:p>
              <a:r>
                <a:rPr lang="en-US" sz="675" dirty="0">
                  <a:latin typeface="Times New Roman" panose="02020603050405020304" pitchFamily="18" charset="0"/>
                  <a:cs typeface="Times New Roman" panose="02020603050405020304" pitchFamily="18" charset="0"/>
                </a:rPr>
                <a:t>With Project ID</a:t>
              </a:r>
            </a:p>
          </p:txBody>
        </p:sp>
        <p:sp>
          <p:nvSpPr>
            <p:cNvPr id="88" name="TextBox 87"/>
            <p:cNvSpPr txBox="1"/>
            <p:nvPr/>
          </p:nvSpPr>
          <p:spPr>
            <a:xfrm>
              <a:off x="2724634" y="732800"/>
              <a:ext cx="1770927" cy="557495"/>
            </a:xfrm>
            <a:prstGeom prst="rect">
              <a:avLst/>
            </a:prstGeom>
            <a:noFill/>
          </p:spPr>
          <p:txBody>
            <a:bodyPr wrap="square" rtlCol="0">
              <a:spAutoFit/>
            </a:bodyPr>
            <a:lstStyle/>
            <a:p>
              <a:r>
                <a:rPr lang="en-US" sz="464" dirty="0">
                  <a:latin typeface="Times New Roman" panose="02020603050405020304" pitchFamily="18" charset="0"/>
                  <a:cs typeface="Times New Roman" panose="02020603050405020304" pitchFamily="18" charset="0"/>
                </a:rPr>
                <a:t>Survey  Project Proposal</a:t>
              </a:r>
            </a:p>
          </p:txBody>
        </p:sp>
      </p:grpSp>
    </p:spTree>
    <p:extLst>
      <p:ext uri="{BB962C8B-B14F-4D97-AF65-F5344CB8AC3E}">
        <p14:creationId xmlns:p14="http://schemas.microsoft.com/office/powerpoint/2010/main" val="1879938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2805"/>
            <a:ext cx="8229600" cy="3703319"/>
          </a:xfrm>
        </p:spPr>
        <p:txBody>
          <a:bodyPr>
            <a:normAutofit/>
          </a:bodyPr>
          <a:lstStyle/>
          <a:p>
            <a:r>
              <a:rPr lang="en-US" sz="2400" dirty="0" smtClean="0">
                <a:latin typeface="Times New Roman" panose="02020603050405020304" pitchFamily="18" charset="0"/>
                <a:cs typeface="Times New Roman" panose="02020603050405020304" pitchFamily="18" charset="0"/>
              </a:rPr>
              <a:t>Only ONE OPUS Projects and User Guide</a:t>
            </a:r>
          </a:p>
          <a:p>
            <a:r>
              <a:rPr lang="en-US" sz="2400" dirty="0" smtClean="0">
                <a:latin typeface="Times New Roman" panose="02020603050405020304" pitchFamily="18" charset="0"/>
                <a:cs typeface="Times New Roman" panose="02020603050405020304" pitchFamily="18" charset="0"/>
              </a:rPr>
              <a:t>User Guide is:</a:t>
            </a:r>
          </a:p>
          <a:p>
            <a:pPr lvl="1"/>
            <a:r>
              <a:rPr lang="en-US" sz="2000" dirty="0" smtClean="0">
                <a:latin typeface="Times New Roman" panose="02020603050405020304" pitchFamily="18" charset="0"/>
                <a:cs typeface="Times New Roman" panose="02020603050405020304" pitchFamily="18" charset="0"/>
              </a:rPr>
              <a:t>Step-by-step </a:t>
            </a:r>
            <a:r>
              <a:rPr lang="en-US" sz="2000" i="1" dirty="0" smtClean="0">
                <a:latin typeface="Times New Roman" panose="02020603050405020304" pitchFamily="18" charset="0"/>
                <a:cs typeface="Times New Roman" panose="02020603050405020304" pitchFamily="18" charset="0"/>
              </a:rPr>
              <a:t>guide</a:t>
            </a:r>
            <a:r>
              <a:rPr lang="en-US" sz="2000" dirty="0" smtClean="0">
                <a:latin typeface="Times New Roman" panose="02020603050405020304" pitchFamily="18" charset="0"/>
                <a:cs typeface="Times New Roman" panose="02020603050405020304" pitchFamily="18" charset="0"/>
              </a:rPr>
              <a:t> to help you successfully use OP to meet your project goals and get your project through submission to NGS</a:t>
            </a:r>
          </a:p>
          <a:p>
            <a:r>
              <a:rPr lang="en-US" sz="2400" dirty="0" smtClean="0">
                <a:latin typeface="Times New Roman" panose="02020603050405020304" pitchFamily="18" charset="0"/>
                <a:cs typeface="Times New Roman" panose="02020603050405020304" pitchFamily="18" charset="0"/>
              </a:rPr>
              <a:t>User Guide is NOT:</a:t>
            </a:r>
          </a:p>
          <a:p>
            <a:pPr lvl="1"/>
            <a:r>
              <a:rPr lang="en-US" sz="2000" dirty="0" smtClean="0">
                <a:latin typeface="Times New Roman" panose="02020603050405020304" pitchFamily="18" charset="0"/>
                <a:cs typeface="Times New Roman" panose="02020603050405020304" pitchFamily="18" charset="0"/>
              </a:rPr>
              <a:t>New NGS 58/59 guidelines</a:t>
            </a:r>
          </a:p>
          <a:p>
            <a:pPr lvl="1"/>
            <a:r>
              <a:rPr lang="en-US" sz="2000" dirty="0" smtClean="0">
                <a:latin typeface="Times New Roman" panose="02020603050405020304" pitchFamily="18" charset="0"/>
                <a:cs typeface="Times New Roman" panose="02020603050405020304" pitchFamily="18" charset="0"/>
              </a:rPr>
              <a:t>Guarantee your project will be published</a:t>
            </a:r>
          </a:p>
          <a:p>
            <a:pPr lvl="1"/>
            <a:r>
              <a:rPr lang="en-US" sz="2000" dirty="0" smtClean="0">
                <a:latin typeface="Times New Roman" panose="02020603050405020304" pitchFamily="18" charset="0"/>
                <a:cs typeface="Times New Roman" panose="02020603050405020304" pitchFamily="18" charset="0"/>
              </a:rPr>
              <a:t>Substitute for least squares adjustment course</a:t>
            </a:r>
          </a:p>
          <a:p>
            <a:pPr lvl="1"/>
            <a:r>
              <a:rPr lang="en-US" sz="2000" dirty="0" smtClean="0">
                <a:latin typeface="Times New Roman" panose="02020603050405020304" pitchFamily="18" charset="0"/>
                <a:cs typeface="Times New Roman" panose="02020603050405020304" pitchFamily="18" charset="0"/>
              </a:rPr>
              <a:t>Substitute for learning good survey field practices</a:t>
            </a:r>
          </a:p>
          <a:p>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srcRect l="1845" t="1021" r="3612" b="1418"/>
          <a:stretch/>
        </p:blipFill>
        <p:spPr>
          <a:xfrm>
            <a:off x="3383216" y="2117646"/>
            <a:ext cx="1910920" cy="2587704"/>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133" t="2051" r="648" b="22052"/>
          <a:stretch/>
        </p:blipFill>
        <p:spPr>
          <a:xfrm>
            <a:off x="3383216" y="2116771"/>
            <a:ext cx="1910920" cy="2625150"/>
          </a:xfrm>
          <a:prstGeom prst="rect">
            <a:avLst/>
          </a:prstGeom>
        </p:spPr>
      </p:pic>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3" name="Title 2"/>
          <p:cNvSpPr>
            <a:spLocks noGrp="1"/>
          </p:cNvSpPr>
          <p:nvPr>
            <p:ph type="title"/>
          </p:nvPr>
        </p:nvSpPr>
        <p:spPr>
          <a:xfrm>
            <a:off x="457200" y="342900"/>
            <a:ext cx="8229600" cy="857250"/>
          </a:xfrm>
        </p:spPr>
        <p:txBody>
          <a:bodyPr>
            <a:normAutofit/>
          </a:bodyPr>
          <a:lstStyle/>
          <a:p>
            <a:r>
              <a:rPr lang="en-US" sz="3600" dirty="0" smtClean="0">
                <a:latin typeface="Times New Roman" panose="02020603050405020304" pitchFamily="18" charset="0"/>
                <a:cs typeface="Times New Roman" panose="02020603050405020304" pitchFamily="18" charset="0"/>
              </a:rPr>
              <a:t>The New OPUS Projects User Guide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07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Where we are today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The User Guide has been successfully reviewed both internally and externally</a:t>
            </a:r>
          </a:p>
          <a:p>
            <a:r>
              <a:rPr lang="en-US" sz="2400" dirty="0" smtClean="0">
                <a:latin typeface="Times New Roman" panose="02020603050405020304" pitchFamily="18" charset="0"/>
                <a:cs typeface="Times New Roman" panose="02020603050405020304" pitchFamily="18" charset="0"/>
              </a:rPr>
              <a:t>NGS is preparing the document for release in the coming weeks, timed with the release of </a:t>
            </a:r>
            <a:r>
              <a:rPr lang="en-US" sz="2400" dirty="0" err="1" smtClean="0">
                <a:latin typeface="Times New Roman" panose="02020603050405020304" pitchFamily="18" charset="0"/>
                <a:cs typeface="Times New Roman" panose="02020603050405020304" pitchFamily="18" charset="0"/>
              </a:rPr>
              <a:t>BetaOP</a:t>
            </a:r>
            <a:r>
              <a:rPr lang="en-US" sz="2400" dirty="0" smtClean="0">
                <a:latin typeface="Times New Roman" panose="02020603050405020304" pitchFamily="18" charset="0"/>
                <a:cs typeface="Times New Roman" panose="02020603050405020304" pitchFamily="18" charset="0"/>
              </a:rPr>
              <a:t> to Production</a:t>
            </a:r>
          </a:p>
          <a:p>
            <a:r>
              <a:rPr lang="en-US" sz="2400" dirty="0">
                <a:latin typeface="Times New Roman" panose="02020603050405020304" pitchFamily="18" charset="0"/>
                <a:cs typeface="Times New Roman" panose="02020603050405020304" pitchFamily="18" charset="0"/>
              </a:rPr>
              <a:t>Training will be provided at two levels</a:t>
            </a:r>
          </a:p>
          <a:p>
            <a:pPr lvl="1"/>
            <a:r>
              <a:rPr lang="en-US" sz="2000" dirty="0">
                <a:latin typeface="Times New Roman" panose="02020603050405020304" pitchFamily="18" charset="0"/>
                <a:cs typeface="Times New Roman" panose="02020603050405020304" pitchFamily="18" charset="0"/>
              </a:rPr>
              <a:t>“OP101” –OPUS Projects for Managers Training</a:t>
            </a:r>
          </a:p>
          <a:p>
            <a:pPr lvl="1"/>
            <a:r>
              <a:rPr lang="en-US" sz="2000" dirty="0">
                <a:latin typeface="Times New Roman" panose="02020603050405020304" pitchFamily="18" charset="0"/>
                <a:cs typeface="Times New Roman" panose="02020603050405020304" pitchFamily="18" charset="0"/>
              </a:rPr>
              <a:t>“OP102” –Using the advanced features of OPUS Projects for submitting your project to </a:t>
            </a:r>
            <a:r>
              <a:rPr lang="en-US" sz="2000" dirty="0" smtClean="0">
                <a:latin typeface="Times New Roman" panose="02020603050405020304" pitchFamily="18" charset="0"/>
                <a:cs typeface="Times New Roman" panose="02020603050405020304" pitchFamily="18" charset="0"/>
              </a:rPr>
              <a:t>NGS</a:t>
            </a:r>
            <a:r>
              <a:rPr lang="en-US" sz="24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(released later this spring)</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55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9" name="Title 1"/>
          <p:cNvSpPr txBox="1">
            <a:spLocks/>
          </p:cNvSpPr>
          <p:nvPr/>
        </p:nvSpPr>
        <p:spPr>
          <a:xfrm>
            <a:off x="457200" y="343139"/>
            <a:ext cx="8229600" cy="8572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Times New Roman" panose="02020603050405020304" pitchFamily="18" charset="0"/>
                <a:cs typeface="Times New Roman" panose="02020603050405020304" pitchFamily="18" charset="0"/>
              </a:rPr>
              <a:t>Work Flow for OPUS Projects 102… in 12 easy steps!</a:t>
            </a:r>
            <a:endParaRPr lang="en-US" sz="24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457200" y="998290"/>
            <a:ext cx="1312877" cy="7298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Project Development</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Rounded Rectangle 10"/>
          <p:cNvSpPr/>
          <p:nvPr/>
        </p:nvSpPr>
        <p:spPr>
          <a:xfrm>
            <a:off x="457200" y="2232870"/>
            <a:ext cx="1312877" cy="7298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Mark Recovery, Photos</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Rounded Rectangle 11"/>
          <p:cNvSpPr/>
          <p:nvPr/>
        </p:nvSpPr>
        <p:spPr>
          <a:xfrm>
            <a:off x="457200" y="3467450"/>
            <a:ext cx="1312877" cy="7298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Project Proposal</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Rounded Rectangle 12"/>
          <p:cNvSpPr/>
          <p:nvPr/>
        </p:nvSpPr>
        <p:spPr>
          <a:xfrm>
            <a:off x="2715237" y="998290"/>
            <a:ext cx="1312877" cy="72984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Create Project in OP</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Rounded Rectangle 13"/>
          <p:cNvSpPr/>
          <p:nvPr/>
        </p:nvSpPr>
        <p:spPr>
          <a:xfrm>
            <a:off x="2715237" y="2232870"/>
            <a:ext cx="1312877" cy="7298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Mark Descriptions</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5" name="Rounded Rectangle 14"/>
          <p:cNvSpPr/>
          <p:nvPr/>
        </p:nvSpPr>
        <p:spPr>
          <a:xfrm>
            <a:off x="2715237" y="3467450"/>
            <a:ext cx="1312877" cy="7298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Field Campaign</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Rounded Rectangle 15"/>
          <p:cNvSpPr/>
          <p:nvPr/>
        </p:nvSpPr>
        <p:spPr>
          <a:xfrm>
            <a:off x="4977467" y="998290"/>
            <a:ext cx="1312877" cy="72984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Load </a:t>
            </a:r>
            <a:r>
              <a:rPr lang="en-US" sz="1400" dirty="0" smtClean="0">
                <a:solidFill>
                  <a:prstClr val="white"/>
                </a:solidFill>
                <a:latin typeface="Times New Roman" panose="02020603050405020304" pitchFamily="18" charset="0"/>
                <a:cs typeface="Times New Roman" panose="02020603050405020304" pitchFamily="18" charset="0"/>
              </a:rPr>
              <a:t>files</a:t>
            </a: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into project</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Rounded Rectangle 16"/>
          <p:cNvSpPr/>
          <p:nvPr/>
        </p:nvSpPr>
        <p:spPr>
          <a:xfrm>
            <a:off x="4977467" y="2232870"/>
            <a:ext cx="1312877" cy="72984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QA/QC OPUS solutions</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Rounded Rectangle 17"/>
          <p:cNvSpPr/>
          <p:nvPr/>
        </p:nvSpPr>
        <p:spPr>
          <a:xfrm>
            <a:off x="4977467" y="3467450"/>
            <a:ext cx="1312877" cy="72984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Session Processing</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ounded Rectangle 18"/>
          <p:cNvSpPr/>
          <p:nvPr/>
        </p:nvSpPr>
        <p:spPr>
          <a:xfrm>
            <a:off x="7239697" y="998290"/>
            <a:ext cx="1312877" cy="72984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Preliminary Network Solution</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Rounded Rectangle 19"/>
          <p:cNvSpPr/>
          <p:nvPr/>
        </p:nvSpPr>
        <p:spPr>
          <a:xfrm>
            <a:off x="7239697" y="2232870"/>
            <a:ext cx="1312877" cy="7298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Network Solutions</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ounded Rectangle 20"/>
          <p:cNvSpPr/>
          <p:nvPr/>
        </p:nvSpPr>
        <p:spPr>
          <a:xfrm>
            <a:off x="7239697" y="3467450"/>
            <a:ext cx="1312877" cy="7298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Submit to NGS</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22" name="Straight Arrow Connector 21"/>
          <p:cNvCxnSpPr>
            <a:stCxn id="10" idx="2"/>
            <a:endCxn id="11" idx="0"/>
          </p:cNvCxnSpPr>
          <p:nvPr/>
        </p:nvCxnSpPr>
        <p:spPr>
          <a:xfrm>
            <a:off x="1113639" y="1728132"/>
            <a:ext cx="0" cy="5047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1" idx="2"/>
            <a:endCxn id="12" idx="0"/>
          </p:cNvCxnSpPr>
          <p:nvPr/>
        </p:nvCxnSpPr>
        <p:spPr>
          <a:xfrm>
            <a:off x="1113639" y="2962712"/>
            <a:ext cx="0" cy="5047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3" idx="2"/>
            <a:endCxn id="14" idx="0"/>
          </p:cNvCxnSpPr>
          <p:nvPr/>
        </p:nvCxnSpPr>
        <p:spPr>
          <a:xfrm>
            <a:off x="3371676" y="1728132"/>
            <a:ext cx="0" cy="5047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4" idx="2"/>
            <a:endCxn id="15" idx="0"/>
          </p:cNvCxnSpPr>
          <p:nvPr/>
        </p:nvCxnSpPr>
        <p:spPr>
          <a:xfrm>
            <a:off x="3371676" y="2962712"/>
            <a:ext cx="0" cy="5047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6" idx="2"/>
            <a:endCxn id="17" idx="0"/>
          </p:cNvCxnSpPr>
          <p:nvPr/>
        </p:nvCxnSpPr>
        <p:spPr>
          <a:xfrm>
            <a:off x="5633906" y="1728132"/>
            <a:ext cx="0" cy="5047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7" idx="2"/>
            <a:endCxn id="18" idx="0"/>
          </p:cNvCxnSpPr>
          <p:nvPr/>
        </p:nvCxnSpPr>
        <p:spPr>
          <a:xfrm>
            <a:off x="5633906" y="2962712"/>
            <a:ext cx="0" cy="5047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9" idx="2"/>
            <a:endCxn id="20" idx="0"/>
          </p:cNvCxnSpPr>
          <p:nvPr/>
        </p:nvCxnSpPr>
        <p:spPr>
          <a:xfrm>
            <a:off x="7896136" y="1728132"/>
            <a:ext cx="0" cy="5047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0" idx="2"/>
            <a:endCxn id="21" idx="0"/>
          </p:cNvCxnSpPr>
          <p:nvPr/>
        </p:nvCxnSpPr>
        <p:spPr>
          <a:xfrm>
            <a:off x="7896136" y="2962712"/>
            <a:ext cx="0" cy="5047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12" idx="2"/>
            <a:endCxn id="13" idx="1"/>
          </p:cNvCxnSpPr>
          <p:nvPr/>
        </p:nvCxnSpPr>
        <p:spPr>
          <a:xfrm rot="5400000" flipH="1" flipV="1">
            <a:off x="497397" y="1979453"/>
            <a:ext cx="2834081" cy="1601598"/>
          </a:xfrm>
          <a:prstGeom prst="bentConnector4">
            <a:avLst>
              <a:gd name="adj1" fmla="val -8066"/>
              <a:gd name="adj2" fmla="val 7049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5" idx="2"/>
            <a:endCxn id="16" idx="1"/>
          </p:cNvCxnSpPr>
          <p:nvPr/>
        </p:nvCxnSpPr>
        <p:spPr>
          <a:xfrm rot="5400000" flipH="1" flipV="1">
            <a:off x="2757530" y="1977356"/>
            <a:ext cx="2834081" cy="1605791"/>
          </a:xfrm>
          <a:prstGeom prst="bentConnector4">
            <a:avLst>
              <a:gd name="adj1" fmla="val -8066"/>
              <a:gd name="adj2" fmla="val 7044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18" idx="2"/>
            <a:endCxn id="19" idx="1"/>
          </p:cNvCxnSpPr>
          <p:nvPr/>
        </p:nvCxnSpPr>
        <p:spPr>
          <a:xfrm rot="5400000" flipH="1" flipV="1">
            <a:off x="5019760" y="1977356"/>
            <a:ext cx="2834081" cy="1605791"/>
          </a:xfrm>
          <a:prstGeom prst="bentConnector4">
            <a:avLst>
              <a:gd name="adj1" fmla="val -8066"/>
              <a:gd name="adj2" fmla="val 70440"/>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5038427" y="4639112"/>
            <a:ext cx="777381" cy="41106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5893264" y="4639112"/>
            <a:ext cx="265931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Topics covered in OP102</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Rounded Rectangle 34"/>
          <p:cNvSpPr/>
          <p:nvPr/>
        </p:nvSpPr>
        <p:spPr>
          <a:xfrm>
            <a:off x="1243810" y="4637588"/>
            <a:ext cx="777381" cy="411060"/>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a:xfrm>
            <a:off x="2136747" y="4637588"/>
            <a:ext cx="265931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Topics covered in OP101</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77422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Submit your Project Proposal for Review</a:t>
            </a:r>
            <a:endParaRPr lang="en-US" sz="3600" dirty="0">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457200" y="1200150"/>
            <a:ext cx="8229600" cy="394334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latin typeface="Times New Roman" panose="02020603050405020304" pitchFamily="18" charset="0"/>
                <a:cs typeface="Times New Roman" panose="02020603050405020304" pitchFamily="18" charset="0"/>
              </a:rPr>
              <a:t>Recommended to submit your Project Proposal prior to conducting the survey</a:t>
            </a:r>
          </a:p>
          <a:p>
            <a:pPr marL="0" indent="0">
              <a:buFont typeface="Arial"/>
              <a:buNone/>
            </a:pPr>
            <a:endParaRPr lang="en-US" sz="20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96166" y="1993298"/>
            <a:ext cx="3931744" cy="4163603"/>
          </a:xfrm>
          <a:prstGeom prst="rect">
            <a:avLst/>
          </a:prstGeom>
        </p:spPr>
      </p:pic>
      <p:sp>
        <p:nvSpPr>
          <p:cNvPr id="11" name="Rounded Rectangle 10"/>
          <p:cNvSpPr/>
          <p:nvPr/>
        </p:nvSpPr>
        <p:spPr>
          <a:xfrm>
            <a:off x="2043256" y="4446019"/>
            <a:ext cx="1143697" cy="213385"/>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rot="16200000">
            <a:off x="1235362" y="4067324"/>
            <a:ext cx="519546" cy="1018309"/>
          </a:xfrm>
          <a:prstGeom prst="down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4286360" y="1725306"/>
            <a:ext cx="3194711" cy="3375771"/>
          </a:xfrm>
          <a:prstGeom prst="rect">
            <a:avLst/>
          </a:prstGeom>
          <a:ln w="28575">
            <a:solidFill>
              <a:srgbClr val="FF0000"/>
            </a:solidFill>
          </a:ln>
        </p:spPr>
      </p:pic>
      <p:cxnSp>
        <p:nvCxnSpPr>
          <p:cNvPr id="14" name="Straight Connector 13"/>
          <p:cNvCxnSpPr>
            <a:stCxn id="11" idx="3"/>
          </p:cNvCxnSpPr>
          <p:nvPr/>
        </p:nvCxnSpPr>
        <p:spPr>
          <a:xfrm flipV="1">
            <a:off x="3186953" y="1705134"/>
            <a:ext cx="1099407" cy="28475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1" idx="3"/>
          </p:cNvCxnSpPr>
          <p:nvPr/>
        </p:nvCxnSpPr>
        <p:spPr>
          <a:xfrm>
            <a:off x="3186953" y="4552712"/>
            <a:ext cx="1099407" cy="52819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0958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NGS Survey Project Proposal Form</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sz="2800" dirty="0">
                <a:latin typeface="Times New Roman" panose="02020603050405020304" pitchFamily="18" charset="0"/>
                <a:cs typeface="Times New Roman" panose="02020603050405020304" pitchFamily="18" charset="0"/>
              </a:rPr>
              <a:t>Why submit your GNSS Project Plan to NGS (</a:t>
            </a:r>
            <a:r>
              <a:rPr lang="en-US" sz="2800" dirty="0">
                <a:latin typeface="Times New Roman" panose="02020603050405020304" pitchFamily="18" charset="0"/>
                <a:cs typeface="Times New Roman" panose="02020603050405020304" pitchFamily="18" charset="0"/>
                <a:hlinkClick r:id="rId3"/>
              </a:rPr>
              <a:t>https://geodesy.noaa.gov/SurveyProposal/):</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Subject Matter Expert will review your plan, make sure it will meet project objectives</a:t>
            </a:r>
          </a:p>
          <a:p>
            <a:r>
              <a:rPr lang="en-US" sz="2800" dirty="0">
                <a:latin typeface="Times New Roman" panose="02020603050405020304" pitchFamily="18" charset="0"/>
                <a:cs typeface="Times New Roman" panose="02020603050405020304" pitchFamily="18" charset="0"/>
              </a:rPr>
              <a:t>NGS will assign a Project Tracking ID, which will enable you to use the advanced features of OPUS Projects</a:t>
            </a:r>
          </a:p>
          <a:p>
            <a:r>
              <a:rPr lang="en-US" sz="2800" dirty="0">
                <a:latin typeface="Times New Roman" panose="02020603050405020304" pitchFamily="18" charset="0"/>
                <a:cs typeface="Times New Roman" panose="02020603050405020304" pitchFamily="18" charset="0"/>
              </a:rPr>
              <a:t>With a Project Tracking ID, you will be able to submit your project to NGS for consideration of inclusion into the national database of geodetic control, available through published datasheets</a:t>
            </a:r>
          </a:p>
          <a:p>
            <a:endParaRPr lang="en-US" sz="28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If you do not intend on submitting your project to NGS, but still wish your project to be tied to the national reference frames/</a:t>
            </a:r>
            <a:r>
              <a:rPr lang="en-US" sz="2000" dirty="0" err="1">
                <a:latin typeface="Times New Roman" panose="02020603050405020304" pitchFamily="18" charset="0"/>
                <a:cs typeface="Times New Roman" panose="02020603050405020304" pitchFamily="18" charset="0"/>
              </a:rPr>
              <a:t>datums</a:t>
            </a:r>
            <a:r>
              <a:rPr lang="en-US" sz="2000" dirty="0">
                <a:latin typeface="Times New Roman" panose="02020603050405020304" pitchFamily="18" charset="0"/>
                <a:cs typeface="Times New Roman" panose="02020603050405020304" pitchFamily="18" charset="0"/>
              </a:rPr>
              <a:t>, you can use the “dummy” tracking ID “0000”</a:t>
            </a:r>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93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CORS Selection</a:t>
            </a:r>
            <a:endParaRPr lang="en-US" sz="3600"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169605" y="1151136"/>
            <a:ext cx="3805517" cy="389281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1600" dirty="0" smtClean="0">
                <a:latin typeface="Times New Roman" panose="02020603050405020304" pitchFamily="18" charset="0"/>
                <a:cs typeface="Times New Roman" panose="02020603050405020304" pitchFamily="18" charset="0"/>
              </a:rPr>
              <a:t>One of the more critical aspects of designing your project</a:t>
            </a:r>
          </a:p>
          <a:p>
            <a:pPr>
              <a:spcAft>
                <a:spcPts val="600"/>
              </a:spcAft>
            </a:pPr>
            <a:r>
              <a:rPr lang="en-US" sz="1600" dirty="0" smtClean="0">
                <a:latin typeface="Times New Roman" panose="02020603050405020304" pitchFamily="18" charset="0"/>
                <a:cs typeface="Times New Roman" panose="02020603050405020304" pitchFamily="18" charset="0"/>
              </a:rPr>
              <a:t>OP will select good CORSs, but don’t assume they are the best</a:t>
            </a:r>
          </a:p>
          <a:p>
            <a:pPr>
              <a:spcAft>
                <a:spcPts val="600"/>
              </a:spcAft>
            </a:pPr>
            <a:r>
              <a:rPr lang="en-US" sz="1600" dirty="0" smtClean="0">
                <a:latin typeface="Times New Roman" panose="02020603050405020304" pitchFamily="18" charset="0"/>
                <a:cs typeface="Times New Roman" panose="02020603050405020304" pitchFamily="18" charset="0"/>
              </a:rPr>
              <a:t>OP’s selection of CORSs based on independent OPUS solutions; they may differ among sessions</a:t>
            </a:r>
          </a:p>
          <a:p>
            <a:pPr>
              <a:spcAft>
                <a:spcPts val="600"/>
              </a:spcAft>
            </a:pPr>
            <a:r>
              <a:rPr lang="en-US" sz="1600" dirty="0" smtClean="0">
                <a:latin typeface="Times New Roman" panose="02020603050405020304" pitchFamily="18" charset="0"/>
                <a:cs typeface="Times New Roman" panose="02020603050405020304" pitchFamily="18" charset="0"/>
              </a:rPr>
              <a:t>Ideally, you will have the same, best CORSs in all sessions</a:t>
            </a:r>
          </a:p>
          <a:p>
            <a:pPr>
              <a:spcAft>
                <a:spcPts val="600"/>
              </a:spcAft>
            </a:pPr>
            <a:r>
              <a:rPr lang="en-US" sz="1600" dirty="0" smtClean="0">
                <a:latin typeface="Times New Roman" panose="02020603050405020304" pitchFamily="18" charset="0"/>
                <a:cs typeface="Times New Roman" panose="02020603050405020304" pitchFamily="18" charset="0"/>
              </a:rPr>
              <a:t>You will have to add a “distant” CORS for tropospheric modeling</a:t>
            </a:r>
          </a:p>
          <a:p>
            <a:pPr>
              <a:spcAft>
                <a:spcPts val="600"/>
              </a:spcAft>
            </a:pPr>
            <a:r>
              <a:rPr lang="en-US" sz="1600" dirty="0" smtClean="0">
                <a:latin typeface="Times New Roman" panose="02020603050405020304" pitchFamily="18" charset="0"/>
                <a:cs typeface="Times New Roman" panose="02020603050405020304" pitchFamily="18" charset="0"/>
              </a:rPr>
              <a:t>The OP User Guide steps you through the process of CORS selection</a:t>
            </a:r>
          </a:p>
          <a:p>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4082779" y="1590497"/>
            <a:ext cx="4794183" cy="3061009"/>
          </a:xfrm>
          <a:prstGeom prst="rect">
            <a:avLst/>
          </a:prstGeom>
        </p:spPr>
      </p:pic>
    </p:spTree>
    <p:extLst>
      <p:ext uri="{BB962C8B-B14F-4D97-AF65-F5344CB8AC3E}">
        <p14:creationId xmlns:p14="http://schemas.microsoft.com/office/powerpoint/2010/main" val="53099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393906" y="1411693"/>
            <a:ext cx="4292894" cy="3166512"/>
          </a:xfrm>
          <a:prstGeom prst="rect">
            <a:avLst/>
          </a:prstGeom>
          <a:ln w="3175">
            <a:solidFill>
              <a:schemeClr val="tx1"/>
            </a:solidFill>
          </a:ln>
        </p:spPr>
      </p:pic>
      <p:pic>
        <p:nvPicPr>
          <p:cNvPr id="5" name="Picture 4"/>
          <p:cNvPicPr>
            <a:picLocks noChangeAspect="1"/>
          </p:cNvPicPr>
          <p:nvPr/>
        </p:nvPicPr>
        <p:blipFill rotWithShape="1">
          <a:blip r:embed="rId5"/>
          <a:srcRect l="14341" t="23941" r="11762" b="5934"/>
          <a:stretch/>
        </p:blipFill>
        <p:spPr>
          <a:xfrm>
            <a:off x="4393906" y="1362752"/>
            <a:ext cx="4292894" cy="3371590"/>
          </a:xfrm>
          <a:prstGeom prst="rect">
            <a:avLst/>
          </a:prstGeom>
        </p:spPr>
      </p:pic>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CORS Selection – choosing the hub</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8626" y="1147558"/>
            <a:ext cx="3805517" cy="3801979"/>
          </a:xfrm>
        </p:spPr>
        <p:txBody>
          <a:bodyPr>
            <a:noAutofit/>
          </a:bodyPr>
          <a:lstStyle/>
          <a:p>
            <a:pPr marL="0" indent="0">
              <a:spcAft>
                <a:spcPts val="600"/>
              </a:spcAft>
              <a:buNone/>
            </a:pPr>
            <a:r>
              <a:rPr lang="en-US" sz="1600" dirty="0" smtClean="0">
                <a:latin typeface="Times New Roman" panose="02020603050405020304" pitchFamily="18" charset="0"/>
                <a:cs typeface="Times New Roman" panose="02020603050405020304" pitchFamily="18" charset="0"/>
              </a:rPr>
              <a:t>One of the CORSs selected will be chosen as the hub in session processing</a:t>
            </a:r>
          </a:p>
          <a:p>
            <a:pPr marL="0" indent="0">
              <a:spcAft>
                <a:spcPts val="600"/>
              </a:spcAft>
              <a:buNone/>
            </a:pPr>
            <a:r>
              <a:rPr lang="en-US" sz="1600" dirty="0" smtClean="0">
                <a:latin typeface="Times New Roman" panose="02020603050405020304" pitchFamily="18" charset="0"/>
                <a:cs typeface="Times New Roman" panose="02020603050405020304" pitchFamily="18" charset="0"/>
              </a:rPr>
              <a:t>Ideally, the hub should be centrally located to the project and within 100 km from any user mark</a:t>
            </a:r>
          </a:p>
          <a:p>
            <a:pPr marL="0" indent="0">
              <a:spcAft>
                <a:spcPts val="600"/>
              </a:spcAft>
              <a:buNone/>
            </a:pPr>
            <a:r>
              <a:rPr lang="en-US" sz="1600" dirty="0" smtClean="0">
                <a:latin typeface="Times New Roman" panose="02020603050405020304" pitchFamily="18" charset="0"/>
                <a:cs typeface="Times New Roman" panose="02020603050405020304" pitchFamily="18" charset="0"/>
              </a:rPr>
              <a:t>If hub lies more than 100 km away from any user mark, you should consider multiple hubs</a:t>
            </a:r>
          </a:p>
          <a:p>
            <a:pPr marL="0" indent="0">
              <a:spcAft>
                <a:spcPts val="600"/>
              </a:spcAft>
              <a:buNone/>
            </a:pPr>
            <a:r>
              <a:rPr lang="en-US" sz="1600" dirty="0" smtClean="0">
                <a:latin typeface="Times New Roman" panose="02020603050405020304" pitchFamily="18" charset="0"/>
                <a:cs typeface="Times New Roman" panose="02020603050405020304" pitchFamily="18" charset="0"/>
              </a:rPr>
              <a:t>All hubs have to have data for each session</a:t>
            </a:r>
          </a:p>
          <a:p>
            <a:pPr marL="0" indent="0">
              <a:spcAft>
                <a:spcPts val="600"/>
              </a:spcAft>
              <a:buNone/>
            </a:pPr>
            <a:r>
              <a:rPr lang="en-US" sz="1600" dirty="0" smtClean="0">
                <a:latin typeface="Times New Roman" panose="02020603050405020304" pitchFamily="18" charset="0"/>
                <a:cs typeface="Times New Roman" panose="02020603050405020304" pitchFamily="18" charset="0"/>
              </a:rPr>
              <a:t>All hubs must connect in all sessions</a:t>
            </a:r>
          </a:p>
          <a:p>
            <a:pPr marL="0" indent="0">
              <a:spcAft>
                <a:spcPts val="600"/>
              </a:spcAft>
              <a:buNone/>
            </a:pPr>
            <a:r>
              <a:rPr lang="en-US" sz="1600" dirty="0" smtClean="0">
                <a:latin typeface="Times New Roman" panose="02020603050405020304" pitchFamily="18" charset="0"/>
                <a:cs typeface="Times New Roman" panose="02020603050405020304" pitchFamily="18" charset="0"/>
              </a:rPr>
              <a:t>For more guidance on hubs, refer to the User Guide</a:t>
            </a:r>
          </a:p>
        </p:txBody>
      </p:sp>
    </p:spTree>
    <p:extLst>
      <p:ext uri="{BB962C8B-B14F-4D97-AF65-F5344CB8AC3E}">
        <p14:creationId xmlns:p14="http://schemas.microsoft.com/office/powerpoint/2010/main" val="98328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Times New Roman" panose="02020603050405020304" pitchFamily="18" charset="0"/>
                <a:cs typeface="Times New Roman" panose="02020603050405020304" pitchFamily="18" charset="0"/>
              </a:rPr>
              <a:t>Network Solutions</a:t>
            </a:r>
            <a:endParaRPr lang="en-US" sz="2400"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457200" y="2429274"/>
            <a:ext cx="1312877" cy="72984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Preliminary Network Solution</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5" name="Rounded Rectangle 14"/>
          <p:cNvSpPr/>
          <p:nvPr/>
        </p:nvSpPr>
        <p:spPr>
          <a:xfrm>
            <a:off x="165886" y="3616026"/>
            <a:ext cx="1312877" cy="7298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Horizontal Network Solutions</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2046914" y="2332530"/>
            <a:ext cx="663988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Seen in OP101: OP recommends holding the hub (CORS) constrained in 3D; many other adjustments possible*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Uses adjustment (and error reduction) software GPSCOM</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extBox 10"/>
          <p:cNvSpPr txBox="1"/>
          <p:nvPr/>
        </p:nvSpPr>
        <p:spPr>
          <a:xfrm>
            <a:off x="520117" y="914400"/>
            <a:ext cx="8166683" cy="120032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Network solutions apply least squares adjustments (and error reduction) to session baselines.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Network solutions will not recreate different baselines than the ones already created in session processing.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30"/>
          <p:cNvSpPr txBox="1"/>
          <p:nvPr/>
        </p:nvSpPr>
        <p:spPr>
          <a:xfrm>
            <a:off x="2046914" y="3671041"/>
            <a:ext cx="663988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Only available with NGS Project Tracking ID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Uses adjustment software ADJUST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Requires a Preliminary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etwork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olution using GPSCOM</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278933" y="4802778"/>
            <a:ext cx="864904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*User should use hub design for submitting project to NGS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660872" y="3937684"/>
            <a:ext cx="1312877" cy="7298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Vertical Network Solutions</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84713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Acknowledgments</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457200" y="1200151"/>
            <a:ext cx="8229600" cy="847134"/>
          </a:xfrm>
        </p:spPr>
        <p:txBody>
          <a:bodyPr numCol="1">
            <a:normAutofit/>
          </a:bodyPr>
          <a:lstStyle/>
          <a:p>
            <a:pPr marL="0" indent="0">
              <a:buNone/>
            </a:pPr>
            <a:r>
              <a:rPr lang="en-US" dirty="0" smtClean="0">
                <a:latin typeface="Times New Roman" panose="02020603050405020304" pitchFamily="18" charset="0"/>
                <a:cs typeface="Times New Roman" panose="02020603050405020304" pitchFamily="18" charset="0"/>
              </a:rPr>
              <a:t>Thank you to the entire OP4.0 Team!</a:t>
            </a:r>
          </a:p>
        </p:txBody>
      </p:sp>
      <p:sp>
        <p:nvSpPr>
          <p:cNvPr id="7" name="TextBox 6"/>
          <p:cNvSpPr txBox="1"/>
          <p:nvPr/>
        </p:nvSpPr>
        <p:spPr>
          <a:xfrm>
            <a:off x="967590" y="1901892"/>
            <a:ext cx="7816906" cy="2031325"/>
          </a:xfrm>
          <a:prstGeom prst="rect">
            <a:avLst/>
          </a:prstGeom>
          <a:noFill/>
        </p:spPr>
        <p:txBody>
          <a:bodyPr wrap="square" numCol="2"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Mark </a:t>
            </a:r>
            <a:r>
              <a:rPr lang="en-US" dirty="0" err="1">
                <a:latin typeface="Times New Roman" panose="02020603050405020304" pitchFamily="18" charset="0"/>
                <a:cs typeface="Times New Roman" panose="02020603050405020304" pitchFamily="18" charset="0"/>
              </a:rPr>
              <a:t>Schenewerk</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Julie </a:t>
            </a:r>
            <a:r>
              <a:rPr lang="en-US" dirty="0" err="1">
                <a:latin typeface="Times New Roman" panose="02020603050405020304" pitchFamily="18" charset="0"/>
                <a:cs typeface="Times New Roman" panose="02020603050405020304" pitchFamily="18" charset="0"/>
              </a:rPr>
              <a:t>Prusky</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Boris </a:t>
            </a:r>
            <a:r>
              <a:rPr lang="en-US" dirty="0" err="1">
                <a:latin typeface="Times New Roman" panose="02020603050405020304" pitchFamily="18" charset="0"/>
                <a:cs typeface="Times New Roman" panose="02020603050405020304" pitchFamily="18" charset="0"/>
              </a:rPr>
              <a:t>Kanazir</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Daniel </a:t>
            </a:r>
            <a:r>
              <a:rPr lang="en-US" dirty="0" err="1">
                <a:latin typeface="Times New Roman" panose="02020603050405020304" pitchFamily="18" charset="0"/>
                <a:cs typeface="Times New Roman" panose="02020603050405020304" pitchFamily="18" charset="0"/>
              </a:rPr>
              <a:t>Gillins</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Dave </a:t>
            </a:r>
            <a:r>
              <a:rPr lang="en-US" dirty="0" err="1">
                <a:latin typeface="Times New Roman" panose="02020603050405020304" pitchFamily="18" charset="0"/>
                <a:cs typeface="Times New Roman" panose="02020603050405020304" pitchFamily="18" charset="0"/>
              </a:rPr>
              <a:t>Zenk</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Jeff </a:t>
            </a:r>
            <a:r>
              <a:rPr lang="en-US" dirty="0" err="1">
                <a:latin typeface="Times New Roman" panose="02020603050405020304" pitchFamily="18" charset="0"/>
                <a:cs typeface="Times New Roman" panose="02020603050405020304" pitchFamily="18" charset="0"/>
              </a:rPr>
              <a:t>Jalbrzikowski</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Bill </a:t>
            </a:r>
            <a:r>
              <a:rPr lang="en-US" dirty="0">
                <a:latin typeface="Times New Roman" panose="02020603050405020304" pitchFamily="18" charset="0"/>
                <a:cs typeface="Times New Roman" panose="02020603050405020304" pitchFamily="18" charset="0"/>
              </a:rPr>
              <a:t>Stone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Kevin Jordan</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Erika Little</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Michael </a:t>
            </a:r>
            <a:r>
              <a:rPr lang="en-US" dirty="0">
                <a:latin typeface="Times New Roman" panose="02020603050405020304" pitchFamily="18" charset="0"/>
                <a:cs typeface="Times New Roman" panose="02020603050405020304" pitchFamily="18" charset="0"/>
              </a:rPr>
              <a:t>Dennis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John </a:t>
            </a:r>
            <a:r>
              <a:rPr lang="en-US" dirty="0">
                <a:latin typeface="Times New Roman" panose="02020603050405020304" pitchFamily="18" charset="0"/>
                <a:cs typeface="Times New Roman" panose="02020603050405020304" pitchFamily="18" charset="0"/>
              </a:rPr>
              <a:t>May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Dan Prouty</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Rick </a:t>
            </a:r>
            <a:r>
              <a:rPr lang="en-US" dirty="0">
                <a:latin typeface="Times New Roman" panose="02020603050405020304" pitchFamily="18" charset="0"/>
                <a:cs typeface="Times New Roman" panose="02020603050405020304" pitchFamily="18" charset="0"/>
              </a:rPr>
              <a:t>Foote</a:t>
            </a: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05648">
            <a:off x="4235570" y="4117253"/>
            <a:ext cx="518160" cy="73152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01987">
            <a:off x="2042521" y="4104718"/>
            <a:ext cx="542925" cy="8286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59140">
            <a:off x="2606464" y="4126631"/>
            <a:ext cx="558165" cy="76404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24198">
            <a:off x="7803568" y="4187147"/>
            <a:ext cx="566928" cy="76809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6517">
            <a:off x="3146659" y="4106252"/>
            <a:ext cx="606050" cy="795337"/>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20600">
            <a:off x="5287393" y="4133803"/>
            <a:ext cx="610488" cy="73533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978180">
            <a:off x="3763149" y="4314225"/>
            <a:ext cx="524671" cy="774645"/>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29162">
            <a:off x="6511848" y="4118577"/>
            <a:ext cx="640197" cy="82630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073458">
            <a:off x="1318294" y="4117855"/>
            <a:ext cx="627905" cy="79324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23069" y="4241607"/>
            <a:ext cx="504406" cy="777240"/>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694916">
            <a:off x="744854" y="4151234"/>
            <a:ext cx="506301" cy="748621"/>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5405">
            <a:off x="5909537" y="4204119"/>
            <a:ext cx="564281" cy="800100"/>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429543">
            <a:off x="7236952" y="4178395"/>
            <a:ext cx="559576" cy="835633"/>
          </a:xfrm>
          <a:prstGeom prst="rect">
            <a:avLst/>
          </a:prstGeom>
        </p:spPr>
      </p:pic>
    </p:spTree>
    <p:extLst>
      <p:ext uri="{BB962C8B-B14F-4D97-AF65-F5344CB8AC3E}">
        <p14:creationId xmlns:p14="http://schemas.microsoft.com/office/powerpoint/2010/main" val="1639041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2" name="Title 1"/>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OPUS Projects Live Demo</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806505" y="914400"/>
            <a:ext cx="3671667" cy="369332"/>
          </a:xfrm>
          <a:prstGeom prst="rect">
            <a:avLst/>
          </a:prstGeom>
          <a:noFill/>
        </p:spPr>
        <p:txBody>
          <a:bodyPr wrap="square" rtlCol="0">
            <a:spAutoFit/>
          </a:bodyPr>
          <a:lstStyle/>
          <a:p>
            <a:r>
              <a:rPr lang="en-US" dirty="0" smtClean="0">
                <a:hlinkClick r:id="rId3"/>
              </a:rPr>
              <a:t>http://beta.ngs.noaa.gov/OPUS/</a:t>
            </a:r>
            <a:endParaRPr lang="en-US" dirty="0"/>
          </a:p>
        </p:txBody>
      </p:sp>
      <p:pic>
        <p:nvPicPr>
          <p:cNvPr id="2050" name="Picture 2" descr="C:\Users\PHILIP~1.HEN\AppData\Local\Temp\1\SNAGHTML1eecc00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86" y="1438654"/>
            <a:ext cx="4483652" cy="35305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5857424" y="1438653"/>
            <a:ext cx="2932498" cy="3536011"/>
          </a:xfrm>
          <a:prstGeom prst="rect">
            <a:avLst/>
          </a:prstGeom>
        </p:spPr>
      </p:pic>
      <p:cxnSp>
        <p:nvCxnSpPr>
          <p:cNvPr id="10" name="Straight Arrow Connector 9"/>
          <p:cNvCxnSpPr/>
          <p:nvPr/>
        </p:nvCxnSpPr>
        <p:spPr>
          <a:xfrm>
            <a:off x="4843156" y="3192651"/>
            <a:ext cx="650993"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5332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2" name="Title 1"/>
          <p:cNvSpPr>
            <a:spLocks noGrp="1"/>
          </p:cNvSpPr>
          <p:nvPr>
            <p:ph type="title"/>
          </p:nvPr>
        </p:nvSpPr>
        <p:spPr>
          <a:xfrm>
            <a:off x="457200" y="911757"/>
            <a:ext cx="8229600" cy="857250"/>
          </a:xfrm>
        </p:spPr>
        <p:txBody>
          <a:bodyPr/>
          <a:lstStyle/>
          <a:p>
            <a:r>
              <a:rPr lang="en-US" dirty="0" smtClean="0"/>
              <a:t>Questions?</a:t>
            </a:r>
            <a:endParaRPr lang="en-US" dirty="0"/>
          </a:p>
        </p:txBody>
      </p:sp>
      <p:pic>
        <p:nvPicPr>
          <p:cNvPr id="5" name="Picture 3" descr="GLOBAL AWARENESS 101 - Let your VOICE be heard and ge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1235" y="2149079"/>
            <a:ext cx="821531" cy="103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816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Tree>
    <p:extLst>
      <p:ext uri="{BB962C8B-B14F-4D97-AF65-F5344CB8AC3E}">
        <p14:creationId xmlns:p14="http://schemas.microsoft.com/office/powerpoint/2010/main" val="2998190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Major OPUS Milestones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35380"/>
            <a:ext cx="8481060" cy="3943350"/>
          </a:xfrm>
        </p:spPr>
        <p:txBody>
          <a:bodyPr>
            <a:normAutofit/>
          </a:bodyPr>
          <a:lstStyle/>
          <a:p>
            <a:r>
              <a:rPr lang="en-US" sz="2800" dirty="0" smtClean="0">
                <a:latin typeface="Times New Roman" panose="02020603050405020304" pitchFamily="18" charset="0"/>
                <a:cs typeface="Times New Roman" panose="02020603050405020304" pitchFamily="18" charset="0"/>
              </a:rPr>
              <a:t>2002: </a:t>
            </a:r>
            <a:r>
              <a:rPr lang="en-US" sz="1800" dirty="0" smtClean="0">
                <a:latin typeface="Times New Roman" panose="02020603050405020304" pitchFamily="18" charset="0"/>
                <a:cs typeface="Times New Roman" panose="02020603050405020304" pitchFamily="18" charset="0"/>
              </a:rPr>
              <a:t>NGS’ new Online User Position Service is launched </a:t>
            </a:r>
          </a:p>
        </p:txBody>
      </p:sp>
      <p:pic>
        <p:nvPicPr>
          <p:cNvPr id="4" name="Picture 3"/>
          <p:cNvPicPr>
            <a:picLocks noChangeAspect="1"/>
          </p:cNvPicPr>
          <p:nvPr/>
        </p:nvPicPr>
        <p:blipFill>
          <a:blip r:embed="rId3"/>
          <a:stretch>
            <a:fillRect/>
          </a:stretch>
        </p:blipFill>
        <p:spPr>
          <a:xfrm>
            <a:off x="2538070" y="982309"/>
            <a:ext cx="3881275" cy="3257918"/>
          </a:xfrm>
          <a:prstGeom prst="rect">
            <a:avLst/>
          </a:prstGeom>
        </p:spPr>
      </p:pic>
      <p:sp>
        <p:nvSpPr>
          <p:cNvPr id="5" name="TextBox 4"/>
          <p:cNvSpPr txBox="1"/>
          <p:nvPr/>
        </p:nvSpPr>
        <p:spPr>
          <a:xfrm>
            <a:off x="267037" y="4240227"/>
            <a:ext cx="876891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Free, online GPS post-processing software for accurate positioning! &gt;2hr observation files required. This is commonly referred to as “OPUS Static.”</a:t>
            </a:r>
            <a:endParaRPr lang="en-US" dirty="0"/>
          </a:p>
        </p:txBody>
      </p:sp>
    </p:spTree>
    <p:extLst>
      <p:ext uri="{BB962C8B-B14F-4D97-AF65-F5344CB8AC3E}">
        <p14:creationId xmlns:p14="http://schemas.microsoft.com/office/powerpoint/2010/main" val="8395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Major OPUS Milestones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35380"/>
            <a:ext cx="8481060" cy="3943350"/>
          </a:xfrm>
        </p:spPr>
        <p:txBody>
          <a:bodyPr>
            <a:normAutofit/>
          </a:bodyPr>
          <a:lstStyle/>
          <a:p>
            <a:r>
              <a:rPr lang="en-US" sz="2800" dirty="0" smtClean="0">
                <a:latin typeface="Times New Roman" panose="02020603050405020304" pitchFamily="18" charset="0"/>
                <a:cs typeface="Times New Roman" panose="02020603050405020304" pitchFamily="18" charset="0"/>
              </a:rPr>
              <a:t>2002: </a:t>
            </a:r>
            <a:r>
              <a:rPr lang="en-US" sz="1800" dirty="0" smtClean="0">
                <a:latin typeface="Times New Roman" panose="02020603050405020304" pitchFamily="18" charset="0"/>
                <a:cs typeface="Times New Roman" panose="02020603050405020304" pitchFamily="18" charset="0"/>
              </a:rPr>
              <a:t>NGS’ new Online User Position Service is launched! </a:t>
            </a:r>
          </a:p>
          <a:p>
            <a:r>
              <a:rPr lang="en-US" sz="2800" dirty="0" smtClean="0">
                <a:latin typeface="Times New Roman" panose="02020603050405020304" pitchFamily="18" charset="0"/>
                <a:cs typeface="Times New Roman" panose="02020603050405020304" pitchFamily="18" charset="0"/>
              </a:rPr>
              <a:t>2007: </a:t>
            </a:r>
            <a:r>
              <a:rPr lang="en-US" sz="1800" dirty="0" smtClean="0">
                <a:latin typeface="Times New Roman" panose="02020603050405020304" pitchFamily="18" charset="0"/>
                <a:cs typeface="Times New Roman" panose="02020603050405020304" pitchFamily="18" charset="0"/>
              </a:rPr>
              <a:t>OPUS Rapid-Static processes 0.25-2hr observation files</a:t>
            </a:r>
          </a:p>
        </p:txBody>
      </p:sp>
      <p:pic>
        <p:nvPicPr>
          <p:cNvPr id="4" name="Picture 3"/>
          <p:cNvPicPr>
            <a:picLocks noChangeAspect="1"/>
          </p:cNvPicPr>
          <p:nvPr/>
        </p:nvPicPr>
        <p:blipFill>
          <a:blip r:embed="rId3"/>
          <a:stretch>
            <a:fillRect/>
          </a:stretch>
        </p:blipFill>
        <p:spPr>
          <a:xfrm>
            <a:off x="1856245" y="1774290"/>
            <a:ext cx="5682969" cy="3166580"/>
          </a:xfrm>
          <a:prstGeom prst="rect">
            <a:avLst/>
          </a:prstGeom>
        </p:spPr>
      </p:pic>
    </p:spTree>
    <p:extLst>
      <p:ext uri="{BB962C8B-B14F-4D97-AF65-F5344CB8AC3E}">
        <p14:creationId xmlns:p14="http://schemas.microsoft.com/office/powerpoint/2010/main" val="277445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5380"/>
            <a:ext cx="8481060" cy="3943350"/>
          </a:xfrm>
        </p:spPr>
        <p:txBody>
          <a:bodyPr>
            <a:normAutofit/>
          </a:bodyPr>
          <a:lstStyle/>
          <a:p>
            <a:r>
              <a:rPr lang="en-US" sz="2800" dirty="0" smtClean="0">
                <a:latin typeface="Times New Roman" panose="02020603050405020304" pitchFamily="18" charset="0"/>
                <a:cs typeface="Times New Roman" panose="02020603050405020304" pitchFamily="18" charset="0"/>
              </a:rPr>
              <a:t>2002: </a:t>
            </a:r>
            <a:r>
              <a:rPr lang="en-US" sz="1800" dirty="0" smtClean="0">
                <a:latin typeface="Times New Roman" panose="02020603050405020304" pitchFamily="18" charset="0"/>
                <a:cs typeface="Times New Roman" panose="02020603050405020304" pitchFamily="18" charset="0"/>
              </a:rPr>
              <a:t>NGS’ new Online User Position Service is launched </a:t>
            </a:r>
          </a:p>
          <a:p>
            <a:r>
              <a:rPr lang="en-US" sz="2800" dirty="0" smtClean="0">
                <a:latin typeface="Times New Roman" panose="02020603050405020304" pitchFamily="18" charset="0"/>
                <a:cs typeface="Times New Roman" panose="02020603050405020304" pitchFamily="18" charset="0"/>
              </a:rPr>
              <a:t>2007: </a:t>
            </a:r>
            <a:r>
              <a:rPr lang="en-US" sz="1800" dirty="0" smtClean="0">
                <a:latin typeface="Times New Roman" panose="02020603050405020304" pitchFamily="18" charset="0"/>
                <a:cs typeface="Times New Roman" panose="02020603050405020304" pitchFamily="18" charset="0"/>
              </a:rPr>
              <a:t>OPUS Rapid-Static processes 0.25-2hr observation files</a:t>
            </a:r>
          </a:p>
          <a:p>
            <a:r>
              <a:rPr lang="en-US" sz="2800" dirty="0">
                <a:latin typeface="Times New Roman" panose="02020603050405020304" pitchFamily="18" charset="0"/>
                <a:cs typeface="Times New Roman" panose="02020603050405020304" pitchFamily="18" charset="0"/>
              </a:rPr>
              <a:t>2009: </a:t>
            </a:r>
            <a:r>
              <a:rPr lang="en-US" sz="1800" dirty="0">
                <a:latin typeface="Times New Roman" panose="02020603050405020304" pitchFamily="18" charset="0"/>
                <a:cs typeface="Times New Roman" panose="02020603050405020304" pitchFamily="18" charset="0"/>
              </a:rPr>
              <a:t>OPUS </a:t>
            </a:r>
            <a:r>
              <a:rPr lang="en-US" sz="1800" dirty="0" smtClean="0">
                <a:latin typeface="Times New Roman" panose="02020603050405020304" pitchFamily="18" charset="0"/>
                <a:cs typeface="Times New Roman" panose="02020603050405020304" pitchFamily="18" charset="0"/>
              </a:rPr>
              <a:t>Share goes live </a:t>
            </a:r>
            <a:endParaRPr lang="en-US" sz="18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Major OPUS Milestones</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753826" y="1063229"/>
            <a:ext cx="5440955" cy="3495298"/>
          </a:xfrm>
          <a:prstGeom prst="rect">
            <a:avLst/>
          </a:prstGeom>
        </p:spPr>
      </p:pic>
      <p:sp>
        <p:nvSpPr>
          <p:cNvPr id="6" name="TextBox 5"/>
          <p:cNvSpPr txBox="1"/>
          <p:nvPr/>
        </p:nvSpPr>
        <p:spPr>
          <a:xfrm>
            <a:off x="218485" y="4418251"/>
            <a:ext cx="8817471" cy="66047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Users </a:t>
            </a:r>
            <a:r>
              <a:rPr lang="en-US" dirty="0">
                <a:latin typeface="Times New Roman" panose="02020603050405020304" pitchFamily="18" charset="0"/>
                <a:cs typeface="Times New Roman" panose="02020603050405020304" pitchFamily="18" charset="0"/>
              </a:rPr>
              <a:t>can upload their &gt;4hr GPS observations and metadata, “sharing” their data with others online via OPUS datasheets</a:t>
            </a:r>
            <a:endParaRPr lang="en-US" dirty="0"/>
          </a:p>
        </p:txBody>
      </p:sp>
    </p:spTree>
    <p:extLst>
      <p:ext uri="{BB962C8B-B14F-4D97-AF65-F5344CB8AC3E}">
        <p14:creationId xmlns:p14="http://schemas.microsoft.com/office/powerpoint/2010/main" val="99241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5380"/>
            <a:ext cx="8481060" cy="3943350"/>
          </a:xfrm>
        </p:spPr>
        <p:txBody>
          <a:bodyPr>
            <a:normAutofit/>
          </a:bodyPr>
          <a:lstStyle/>
          <a:p>
            <a:r>
              <a:rPr lang="en-US" sz="2800" dirty="0" smtClean="0">
                <a:latin typeface="Times New Roman" panose="02020603050405020304" pitchFamily="18" charset="0"/>
                <a:cs typeface="Times New Roman" panose="02020603050405020304" pitchFamily="18" charset="0"/>
              </a:rPr>
              <a:t>2002: </a:t>
            </a:r>
            <a:r>
              <a:rPr lang="en-US" sz="1800" dirty="0" smtClean="0">
                <a:latin typeface="Times New Roman" panose="02020603050405020304" pitchFamily="18" charset="0"/>
                <a:cs typeface="Times New Roman" panose="02020603050405020304" pitchFamily="18" charset="0"/>
              </a:rPr>
              <a:t>NGS’ new Online User Position Service is launched </a:t>
            </a:r>
          </a:p>
          <a:p>
            <a:r>
              <a:rPr lang="en-US" sz="2800" dirty="0" smtClean="0">
                <a:latin typeface="Times New Roman" panose="02020603050405020304" pitchFamily="18" charset="0"/>
                <a:cs typeface="Times New Roman" panose="02020603050405020304" pitchFamily="18" charset="0"/>
              </a:rPr>
              <a:t>2007: </a:t>
            </a:r>
            <a:r>
              <a:rPr lang="en-US" sz="1800" dirty="0" smtClean="0">
                <a:latin typeface="Times New Roman" panose="02020603050405020304" pitchFamily="18" charset="0"/>
                <a:cs typeface="Times New Roman" panose="02020603050405020304" pitchFamily="18" charset="0"/>
              </a:rPr>
              <a:t>OPUS Rapid-Static processes 0.25-2hr observation files</a:t>
            </a:r>
          </a:p>
          <a:p>
            <a:r>
              <a:rPr lang="en-US" sz="2800" dirty="0">
                <a:latin typeface="Times New Roman" panose="02020603050405020304" pitchFamily="18" charset="0"/>
                <a:cs typeface="Times New Roman" panose="02020603050405020304" pitchFamily="18" charset="0"/>
              </a:rPr>
              <a:t>2009: </a:t>
            </a:r>
            <a:r>
              <a:rPr lang="en-US" sz="1800" dirty="0">
                <a:latin typeface="Times New Roman" panose="02020603050405020304" pitchFamily="18" charset="0"/>
                <a:cs typeface="Times New Roman" panose="02020603050405020304" pitchFamily="18" charset="0"/>
              </a:rPr>
              <a:t>OPUS </a:t>
            </a:r>
            <a:r>
              <a:rPr lang="en-US" sz="1800" dirty="0" smtClean="0">
                <a:latin typeface="Times New Roman" panose="02020603050405020304" pitchFamily="18" charset="0"/>
                <a:cs typeface="Times New Roman" panose="02020603050405020304" pitchFamily="18" charset="0"/>
              </a:rPr>
              <a:t>Share goes live </a:t>
            </a:r>
            <a:endParaRPr lang="en-US" sz="1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2012: </a:t>
            </a:r>
            <a:r>
              <a:rPr lang="en-US" sz="1800" dirty="0" smtClean="0">
                <a:latin typeface="Times New Roman" panose="02020603050405020304" pitchFamily="18" charset="0"/>
                <a:cs typeface="Times New Roman" panose="02020603050405020304" pitchFamily="18" charset="0"/>
              </a:rPr>
              <a:t>OPUS Projects is launched</a:t>
            </a:r>
          </a:p>
        </p:txBody>
      </p:sp>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Major OPUS Milestones</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403334" y="999226"/>
            <a:ext cx="4583768" cy="3313020"/>
          </a:xfrm>
          <a:prstGeom prst="rect">
            <a:avLst/>
          </a:prstGeom>
        </p:spPr>
      </p:pic>
      <p:cxnSp>
        <p:nvCxnSpPr>
          <p:cNvPr id="6" name="Straight Arrow Connector 5"/>
          <p:cNvCxnSpPr/>
          <p:nvPr/>
        </p:nvCxnSpPr>
        <p:spPr>
          <a:xfrm>
            <a:off x="1480982" y="2326042"/>
            <a:ext cx="922352" cy="508883"/>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2403334" y="979846"/>
            <a:ext cx="4855477" cy="3351780"/>
            <a:chOff x="1383527" y="432423"/>
            <a:chExt cx="6103538" cy="4425824"/>
          </a:xfrm>
        </p:grpSpPr>
        <p:pic>
          <p:nvPicPr>
            <p:cNvPr id="10" name="Picture 9"/>
            <p:cNvPicPr>
              <a:picLocks noChangeAspect="1"/>
            </p:cNvPicPr>
            <p:nvPr/>
          </p:nvPicPr>
          <p:blipFill>
            <a:blip r:embed="rId4"/>
            <a:stretch>
              <a:fillRect/>
            </a:stretch>
          </p:blipFill>
          <p:spPr>
            <a:xfrm>
              <a:off x="1383527" y="432423"/>
              <a:ext cx="6103538" cy="4425824"/>
            </a:xfrm>
            <a:prstGeom prst="rect">
              <a:avLst/>
            </a:prstGeom>
          </p:spPr>
        </p:pic>
        <p:pic>
          <p:nvPicPr>
            <p:cNvPr id="11" name="Picture 10"/>
            <p:cNvPicPr>
              <a:picLocks noChangeAspect="1"/>
            </p:cNvPicPr>
            <p:nvPr/>
          </p:nvPicPr>
          <p:blipFill rotWithShape="1">
            <a:blip r:embed="rId4"/>
            <a:srcRect t="28107" r="82174" b="45663"/>
            <a:stretch/>
          </p:blipFill>
          <p:spPr>
            <a:xfrm>
              <a:off x="1383527" y="2682029"/>
              <a:ext cx="1088003" cy="1160891"/>
            </a:xfrm>
            <a:prstGeom prst="rect">
              <a:avLst/>
            </a:prstGeom>
          </p:spPr>
        </p:pic>
        <p:pic>
          <p:nvPicPr>
            <p:cNvPr id="12" name="Picture 11"/>
            <p:cNvPicPr>
              <a:picLocks noChangeAspect="1"/>
            </p:cNvPicPr>
            <p:nvPr/>
          </p:nvPicPr>
          <p:blipFill>
            <a:blip r:embed="rId5"/>
            <a:stretch>
              <a:fillRect/>
            </a:stretch>
          </p:blipFill>
          <p:spPr>
            <a:xfrm>
              <a:off x="1406246" y="1410220"/>
              <a:ext cx="977411" cy="1288111"/>
            </a:xfrm>
            <a:prstGeom prst="rect">
              <a:avLst/>
            </a:prstGeom>
          </p:spPr>
        </p:pic>
        <p:sp>
          <p:nvSpPr>
            <p:cNvPr id="13" name="Rectangle 12"/>
            <p:cNvSpPr/>
            <p:nvPr/>
          </p:nvSpPr>
          <p:spPr>
            <a:xfrm>
              <a:off x="2383657" y="1413060"/>
              <a:ext cx="453825" cy="31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275129" y="4363770"/>
            <a:ext cx="8663131"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OPUS Projects enables </a:t>
            </a:r>
            <a:r>
              <a:rPr lang="en-US" dirty="0">
                <a:latin typeface="Times New Roman" panose="02020603050405020304" pitchFamily="18" charset="0"/>
                <a:cs typeface="Times New Roman" panose="02020603050405020304" pitchFamily="18" charset="0"/>
              </a:rPr>
              <a:t>users to process simultaneous GPS observations (sessions) and conduct a least-squares network adjustment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53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750" fill="hold"/>
                                        <p:tgtEl>
                                          <p:spTgt spid="9"/>
                                        </p:tgtEl>
                                        <p:attrNameLst>
                                          <p:attrName>ppt_w</p:attrName>
                                        </p:attrNameLst>
                                      </p:cBhvr>
                                      <p:tavLst>
                                        <p:tav tm="0">
                                          <p:val>
                                            <p:fltVal val="0"/>
                                          </p:val>
                                        </p:tav>
                                        <p:tav tm="100000">
                                          <p:val>
                                            <p:strVal val="#ppt_w"/>
                                          </p:val>
                                        </p:tav>
                                      </p:tavLst>
                                    </p:anim>
                                    <p:anim calcmode="lin" valueType="num">
                                      <p:cBhvr>
                                        <p:cTn id="19" dur="750" fill="hold"/>
                                        <p:tgtEl>
                                          <p:spTgt spid="9"/>
                                        </p:tgtEl>
                                        <p:attrNameLst>
                                          <p:attrName>ppt_h</p:attrName>
                                        </p:attrNameLst>
                                      </p:cBhvr>
                                      <p:tavLst>
                                        <p:tav tm="0">
                                          <p:val>
                                            <p:fltVal val="0"/>
                                          </p:val>
                                        </p:tav>
                                        <p:tav tm="100000">
                                          <p:val>
                                            <p:strVal val="#ppt_h"/>
                                          </p:val>
                                        </p:tav>
                                      </p:tavLst>
                                    </p:anim>
                                    <p:anim calcmode="lin" valueType="num">
                                      <p:cBhvr>
                                        <p:cTn id="20" dur="750" fill="hold"/>
                                        <p:tgtEl>
                                          <p:spTgt spid="9"/>
                                        </p:tgtEl>
                                        <p:attrNameLst>
                                          <p:attrName>style.rotation</p:attrName>
                                        </p:attrNameLst>
                                      </p:cBhvr>
                                      <p:tavLst>
                                        <p:tav tm="0">
                                          <p:val>
                                            <p:fltVal val="90"/>
                                          </p:val>
                                        </p:tav>
                                        <p:tav tm="100000">
                                          <p:val>
                                            <p:fltVal val="0"/>
                                          </p:val>
                                        </p:tav>
                                      </p:tavLst>
                                    </p:anim>
                                    <p:animEffect transition="in" filter="fade">
                                      <p:cBhvr>
                                        <p:cTn id="2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Major OPUS Milestones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35380"/>
            <a:ext cx="8481060" cy="3943350"/>
          </a:xfrm>
        </p:spPr>
        <p:txBody>
          <a:bodyPr>
            <a:normAutofit/>
          </a:bodyPr>
          <a:lstStyle/>
          <a:p>
            <a:r>
              <a:rPr lang="en-US" sz="2800" dirty="0" smtClean="0">
                <a:latin typeface="Times New Roman" panose="02020603050405020304" pitchFamily="18" charset="0"/>
                <a:cs typeface="Times New Roman" panose="02020603050405020304" pitchFamily="18" charset="0"/>
              </a:rPr>
              <a:t>2002: </a:t>
            </a:r>
            <a:r>
              <a:rPr lang="en-US" sz="1800" dirty="0" smtClean="0">
                <a:latin typeface="Times New Roman" panose="02020603050405020304" pitchFamily="18" charset="0"/>
                <a:cs typeface="Times New Roman" panose="02020603050405020304" pitchFamily="18" charset="0"/>
              </a:rPr>
              <a:t>NGS’ new Online User Position Service is launched </a:t>
            </a:r>
          </a:p>
          <a:p>
            <a:r>
              <a:rPr lang="en-US" sz="2800" dirty="0" smtClean="0">
                <a:latin typeface="Times New Roman" panose="02020603050405020304" pitchFamily="18" charset="0"/>
                <a:cs typeface="Times New Roman" panose="02020603050405020304" pitchFamily="18" charset="0"/>
              </a:rPr>
              <a:t>2007: </a:t>
            </a:r>
            <a:r>
              <a:rPr lang="en-US" sz="1800" dirty="0" smtClean="0">
                <a:latin typeface="Times New Roman" panose="02020603050405020304" pitchFamily="18" charset="0"/>
                <a:cs typeface="Times New Roman" panose="02020603050405020304" pitchFamily="18" charset="0"/>
              </a:rPr>
              <a:t>OPUS Rapid-Static processes 0.25-2hr observation files</a:t>
            </a:r>
          </a:p>
          <a:p>
            <a:r>
              <a:rPr lang="en-US" sz="2800" dirty="0">
                <a:latin typeface="Times New Roman" panose="02020603050405020304" pitchFamily="18" charset="0"/>
                <a:cs typeface="Times New Roman" panose="02020603050405020304" pitchFamily="18" charset="0"/>
              </a:rPr>
              <a:t>2009: </a:t>
            </a:r>
            <a:r>
              <a:rPr lang="en-US" sz="1800" dirty="0">
                <a:latin typeface="Times New Roman" panose="02020603050405020304" pitchFamily="18" charset="0"/>
                <a:cs typeface="Times New Roman" panose="02020603050405020304" pitchFamily="18" charset="0"/>
              </a:rPr>
              <a:t>OPUS </a:t>
            </a:r>
            <a:r>
              <a:rPr lang="en-US" sz="1800" dirty="0" smtClean="0">
                <a:latin typeface="Times New Roman" panose="02020603050405020304" pitchFamily="18" charset="0"/>
                <a:cs typeface="Times New Roman" panose="02020603050405020304" pitchFamily="18" charset="0"/>
              </a:rPr>
              <a:t>Share goes live</a:t>
            </a:r>
            <a:endParaRPr lang="en-US" sz="1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2011: </a:t>
            </a:r>
            <a:r>
              <a:rPr lang="en-US" sz="1800" dirty="0" smtClean="0">
                <a:latin typeface="Times New Roman" panose="02020603050405020304" pitchFamily="18" charset="0"/>
                <a:cs typeface="Times New Roman" panose="02020603050405020304" pitchFamily="18" charset="0"/>
              </a:rPr>
              <a:t>OPUS Projects is launched</a:t>
            </a:r>
          </a:p>
          <a:p>
            <a:r>
              <a:rPr lang="en-US" sz="2800" dirty="0" smtClean="0">
                <a:latin typeface="Times New Roman" panose="02020603050405020304" pitchFamily="18" charset="0"/>
                <a:cs typeface="Times New Roman" panose="02020603050405020304" pitchFamily="18" charset="0"/>
              </a:rPr>
              <a:t>2021: </a:t>
            </a:r>
            <a:r>
              <a:rPr lang="en-US" sz="1800" dirty="0" smtClean="0">
                <a:latin typeface="Times New Roman" panose="02020603050405020304" pitchFamily="18" charset="0"/>
                <a:cs typeface="Times New Roman" panose="02020603050405020304" pitchFamily="18" charset="0"/>
              </a:rPr>
              <a:t>OPUS Projects provides a path to publication</a:t>
            </a:r>
          </a:p>
        </p:txBody>
      </p:sp>
      <p:pic>
        <p:nvPicPr>
          <p:cNvPr id="4" name="Picture 3"/>
          <p:cNvPicPr>
            <a:picLocks noChangeAspect="1"/>
          </p:cNvPicPr>
          <p:nvPr/>
        </p:nvPicPr>
        <p:blipFill>
          <a:blip r:embed="rId3"/>
          <a:stretch>
            <a:fillRect/>
          </a:stretch>
        </p:blipFill>
        <p:spPr>
          <a:xfrm>
            <a:off x="2498053" y="364366"/>
            <a:ext cx="3952502" cy="4779134"/>
          </a:xfrm>
          <a:prstGeom prst="rect">
            <a:avLst/>
          </a:prstGeom>
        </p:spPr>
      </p:pic>
    </p:spTree>
    <p:extLst>
      <p:ext uri="{BB962C8B-B14F-4D97-AF65-F5344CB8AC3E}">
        <p14:creationId xmlns:p14="http://schemas.microsoft.com/office/powerpoint/2010/main" val="245005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34566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Times New Roman" charset="0"/>
              <a:cs typeface="Times New Roman" charset="0"/>
            </a:endParaRPr>
          </a:p>
        </p:txBody>
      </p:sp>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Major OPUS Milestones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51560"/>
            <a:ext cx="8481060" cy="4149090"/>
          </a:xfrm>
        </p:spPr>
        <p:txBody>
          <a:bodyPr>
            <a:normAutofit/>
          </a:bodyPr>
          <a:lstStyle/>
          <a:p>
            <a:r>
              <a:rPr lang="en-US" dirty="0" smtClean="0">
                <a:latin typeface="Times New Roman" panose="02020603050405020304" pitchFamily="18" charset="0"/>
                <a:cs typeface="Times New Roman" panose="02020603050405020304" pitchFamily="18" charset="0"/>
              </a:rPr>
              <a:t>2021: </a:t>
            </a:r>
            <a:r>
              <a:rPr lang="en-US" sz="2000" dirty="0" smtClean="0">
                <a:latin typeface="Times New Roman" panose="02020603050405020304" pitchFamily="18" charset="0"/>
                <a:cs typeface="Times New Roman" panose="02020603050405020304" pitchFamily="18" charset="0"/>
              </a:rPr>
              <a:t>OPUS Projects automates and provides intuitive output for </a:t>
            </a:r>
            <a:r>
              <a:rPr lang="en-US" sz="2000" i="1" dirty="0" smtClean="0">
                <a:latin typeface="Times New Roman" panose="02020603050405020304" pitchFamily="18" charset="0"/>
                <a:cs typeface="Times New Roman" panose="02020603050405020304" pitchFamily="18" charset="0"/>
              </a:rPr>
              <a:t>most</a:t>
            </a:r>
            <a:r>
              <a:rPr lang="en-US" sz="2000" dirty="0" smtClean="0">
                <a:latin typeface="Times New Roman" panose="02020603050405020304" pitchFamily="18" charset="0"/>
                <a:cs typeface="Times New Roman" panose="02020603050405020304" pitchFamily="18" charset="0"/>
              </a:rPr>
              <a:t> of the steps traditionally involved in “</a:t>
            </a:r>
            <a:r>
              <a:rPr lang="en-US" sz="2000" dirty="0" err="1" smtClean="0">
                <a:latin typeface="Times New Roman" panose="02020603050405020304" pitchFamily="18" charset="0"/>
                <a:cs typeface="Times New Roman" panose="02020603050405020304" pitchFamily="18" charset="0"/>
              </a:rPr>
              <a:t>bluebooking</a:t>
            </a:r>
            <a:r>
              <a:rPr lang="en-US" sz="2000" dirty="0" smtClean="0">
                <a:latin typeface="Times New Roman" panose="02020603050405020304" pitchFamily="18" charset="0"/>
                <a:cs typeface="Times New Roman" panose="02020603050405020304" pitchFamily="18" charset="0"/>
              </a:rPr>
              <a:t>” a GPS project</a:t>
            </a:r>
          </a:p>
        </p:txBody>
      </p:sp>
      <p:grpSp>
        <p:nvGrpSpPr>
          <p:cNvPr id="14" name="Group 13"/>
          <p:cNvGrpSpPr/>
          <p:nvPr/>
        </p:nvGrpSpPr>
        <p:grpSpPr>
          <a:xfrm>
            <a:off x="153748" y="2222165"/>
            <a:ext cx="4021742" cy="2856872"/>
            <a:chOff x="153748" y="2222165"/>
            <a:chExt cx="4021742" cy="2856872"/>
          </a:xfrm>
        </p:grpSpPr>
        <p:sp>
          <p:nvSpPr>
            <p:cNvPr id="5" name="TextBox 4"/>
            <p:cNvSpPr txBox="1"/>
            <p:nvPr/>
          </p:nvSpPr>
          <p:spPr>
            <a:xfrm>
              <a:off x="1173345" y="2222165"/>
              <a:ext cx="898216"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Before:</a:t>
              </a:r>
              <a:endParaRPr lang="en-US"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574534" y="2632511"/>
              <a:ext cx="2574968" cy="1923306"/>
              <a:chOff x="574534" y="2632511"/>
              <a:chExt cx="2574968" cy="192330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34" y="2632511"/>
                <a:ext cx="2574968" cy="1923306"/>
              </a:xfrm>
              <a:prstGeom prst="rect">
                <a:avLst/>
              </a:prstGeom>
            </p:spPr>
          </p:pic>
          <p:sp>
            <p:nvSpPr>
              <p:cNvPr id="6" name="TextBox 5"/>
              <p:cNvSpPr txBox="1"/>
              <p:nvPr/>
            </p:nvSpPr>
            <p:spPr>
              <a:xfrm rot="21290254">
                <a:off x="1516919" y="3616828"/>
                <a:ext cx="529754" cy="577081"/>
              </a:xfrm>
              <a:prstGeom prst="rect">
                <a:avLst/>
              </a:prstGeom>
              <a:noFill/>
            </p:spPr>
            <p:txBody>
              <a:bodyPr wrap="square" rtlCol="0">
                <a:spAutoFit/>
              </a:bodyPr>
              <a:lstStyle/>
              <a:p>
                <a:r>
                  <a:rPr lang="en-US" sz="1050" dirty="0" smtClean="0">
                    <a:solidFill>
                      <a:schemeClr val="bg1"/>
                    </a:solidFill>
                    <a:latin typeface="Times New Roman" panose="02020603050405020304" pitchFamily="18" charset="0"/>
                    <a:cs typeface="Times New Roman" panose="02020603050405020304" pitchFamily="18" charset="0"/>
                  </a:rPr>
                  <a:t>FCGS</a:t>
                </a:r>
              </a:p>
              <a:p>
                <a:r>
                  <a:rPr lang="en-US" sz="1050" dirty="0" smtClean="0">
                    <a:solidFill>
                      <a:schemeClr val="bg1"/>
                    </a:solidFill>
                    <a:latin typeface="Times New Roman" panose="02020603050405020304" pitchFamily="18" charset="0"/>
                    <a:cs typeface="Times New Roman" panose="02020603050405020304" pitchFamily="18" charset="0"/>
                  </a:rPr>
                  <a:t>Blue Book</a:t>
                </a:r>
                <a:endParaRPr lang="en-US" sz="1050" dirty="0">
                  <a:solidFill>
                    <a:schemeClr val="bg1"/>
                  </a:solidFill>
                  <a:latin typeface="Times New Roman" panose="02020603050405020304" pitchFamily="18" charset="0"/>
                  <a:cs typeface="Times New Roman" panose="02020603050405020304" pitchFamily="18" charset="0"/>
                </a:endParaRPr>
              </a:p>
            </p:txBody>
          </p:sp>
        </p:grpSp>
        <p:sp>
          <p:nvSpPr>
            <p:cNvPr id="12" name="TextBox 11"/>
            <p:cNvSpPr txBox="1"/>
            <p:nvPr/>
          </p:nvSpPr>
          <p:spPr>
            <a:xfrm>
              <a:off x="153748" y="4555817"/>
              <a:ext cx="4021742"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You had to know BB file formats, you had to know how to resolve errors</a:t>
              </a:r>
              <a:endParaRPr lang="en-US" sz="14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4572000" y="2248072"/>
            <a:ext cx="4463956" cy="2830965"/>
            <a:chOff x="4572000" y="2248072"/>
            <a:chExt cx="4463956" cy="2830965"/>
          </a:xfrm>
        </p:grpSpPr>
        <p:sp>
          <p:nvSpPr>
            <p:cNvPr id="10" name="TextBox 9"/>
            <p:cNvSpPr txBox="1"/>
            <p:nvPr/>
          </p:nvSpPr>
          <p:spPr>
            <a:xfrm>
              <a:off x="6464187" y="2248072"/>
              <a:ext cx="898216"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After:</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326" y="2632511"/>
              <a:ext cx="3414850" cy="1923306"/>
            </a:xfrm>
            <a:prstGeom prst="rect">
              <a:avLst/>
            </a:prstGeom>
          </p:spPr>
        </p:pic>
        <p:sp>
          <p:nvSpPr>
            <p:cNvPr id="13" name="TextBox 12"/>
            <p:cNvSpPr txBox="1"/>
            <p:nvPr/>
          </p:nvSpPr>
          <p:spPr>
            <a:xfrm>
              <a:off x="4572000" y="4555817"/>
              <a:ext cx="4463956"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You are freed from having to learn &amp; understand BB files!</a:t>
              </a:r>
            </a:p>
            <a:p>
              <a:r>
                <a:rPr lang="en-US" sz="1400" dirty="0" smtClean="0">
                  <a:latin typeface="Times New Roman" panose="02020603050405020304" pitchFamily="18" charset="0"/>
                  <a:cs typeface="Times New Roman" panose="02020603050405020304" pitchFamily="18" charset="0"/>
                </a:rPr>
                <a:t>Let OPUS Projects do the heavy lifting so you can fly!</a:t>
              </a:r>
              <a:endParaRPr lang="en-US" sz="1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757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p:nvPr/>
        </p:nvSpPr>
        <p:spPr>
          <a:xfrm>
            <a:off x="741466" y="300990"/>
            <a:ext cx="7657579" cy="594225"/>
          </a:xfrm>
          <a:prstGeom prst="rect">
            <a:avLst/>
          </a:prstGeom>
          <a:noFill/>
          <a:ln>
            <a:noFill/>
          </a:ln>
        </p:spPr>
        <p:txBody>
          <a:bodyPr spcFirstLastPara="1" wrap="square" lIns="68569" tIns="34275" rIns="68569" bIns="34275" anchor="t" anchorCtr="0">
            <a:noAutofit/>
          </a:bodyPr>
          <a:lstStyle/>
          <a:p>
            <a:pPr defTabSz="685800">
              <a:buClr>
                <a:srgbClr val="000000"/>
              </a:buClr>
              <a:buSzPts val="1100"/>
            </a:pPr>
            <a:r>
              <a:rPr lang="en-US" sz="32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What </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the new OPUS-Projects will </a:t>
            </a:r>
            <a:r>
              <a:rPr lang="en-US" sz="32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do for </a:t>
            </a:r>
            <a:r>
              <a:rPr lang="en-US" sz="32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you</a:t>
            </a: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defTabSz="685800">
              <a:buClr>
                <a:srgbClr val="000000"/>
              </a:buClr>
              <a:buSzPts val="1100"/>
            </a:pP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defTabSz="685800">
              <a:buClr>
                <a:srgbClr val="000000"/>
              </a:buClr>
              <a:buSzPts val="1100"/>
            </a:pP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defTabSz="685800">
              <a:buClr>
                <a:srgbClr val="000000"/>
              </a:buClr>
            </a:pPr>
            <a:endParaRPr sz="32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160" name="Google Shape;160;p21"/>
          <p:cNvSpPr txBox="1"/>
          <p:nvPr/>
        </p:nvSpPr>
        <p:spPr>
          <a:xfrm>
            <a:off x="662940" y="1044608"/>
            <a:ext cx="7535981" cy="3753000"/>
          </a:xfrm>
          <a:prstGeom prst="rect">
            <a:avLst/>
          </a:prstGeom>
          <a:noFill/>
          <a:ln>
            <a:noFill/>
          </a:ln>
        </p:spPr>
        <p:txBody>
          <a:bodyPr spcFirstLastPara="1" wrap="square" lIns="68569" tIns="34275" rIns="68569" bIns="34275" anchor="t" anchorCtr="0">
            <a:noAutofit/>
          </a:bodyPr>
          <a:lstStyle/>
          <a:p>
            <a:pPr marL="400050" indent="-342900" defTabSz="685800">
              <a:buClr>
                <a:srgbClr val="000000"/>
              </a:buClr>
              <a:buSzPts val="2400"/>
              <a:buFont typeface="Arial" panose="020B0604020202020204" pitchFamily="34" charset="0"/>
              <a:buChar char="•"/>
            </a:pP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A</a:t>
            </a:r>
            <a:r>
              <a:rPr lang="en-US" sz="20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utomatically selects recommended session processing defaults</a:t>
            </a:r>
          </a:p>
          <a:p>
            <a:pPr marL="400050" indent="-342900" defTabSz="685800">
              <a:buClr>
                <a:srgbClr val="000000"/>
              </a:buClr>
              <a:buSzPts val="2400"/>
              <a:buFont typeface="Arial" panose="020B0604020202020204" pitchFamily="34" charset="0"/>
              <a:buChar char="•"/>
            </a:pP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A</a:t>
            </a:r>
            <a:r>
              <a:rPr lang="en-US" sz="20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rranges </a:t>
            </a: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data files into intuitive (simultaneously observed) </a:t>
            </a:r>
            <a:r>
              <a:rPr lang="en-US" sz="20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sessions</a:t>
            </a:r>
          </a:p>
          <a:p>
            <a:pPr marL="400050" indent="-342900" defTabSz="685800">
              <a:buClr>
                <a:srgbClr val="000000"/>
              </a:buClr>
              <a:buSzPts val="2400"/>
              <a:buFont typeface="Arial" panose="020B0604020202020204" pitchFamily="34" charset="0"/>
              <a:buChar char="•"/>
            </a:pP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S</a:t>
            </a:r>
            <a:r>
              <a:rPr lang="en-US" sz="20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elects appropriate CORSs/IGS stations to control your project</a:t>
            </a:r>
          </a:p>
          <a:p>
            <a:pPr marL="400050" indent="-342900" defTabSz="685800">
              <a:buClr>
                <a:srgbClr val="000000"/>
              </a:buClr>
              <a:buSzPts val="2400"/>
              <a:buFont typeface="Arial" panose="020B0604020202020204" pitchFamily="34" charset="0"/>
              <a:buChar char="•"/>
            </a:pP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S</a:t>
            </a:r>
            <a:r>
              <a:rPr lang="en-US" sz="20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uggests </a:t>
            </a: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appropriate</a:t>
            </a:r>
            <a:r>
              <a:rPr lang="en-US" sz="20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Session Processing</a:t>
            </a:r>
          </a:p>
          <a:p>
            <a:pPr marL="400050" indent="-342900" defTabSz="685800">
              <a:buClr>
                <a:srgbClr val="000000"/>
              </a:buClr>
              <a:buSzPts val="2400"/>
              <a:buFont typeface="Arial" panose="020B0604020202020204" pitchFamily="34" charset="0"/>
              <a:buChar char="•"/>
            </a:pP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S</a:t>
            </a:r>
            <a:r>
              <a:rPr lang="en-US" sz="20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uggests </a:t>
            </a: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appropriate</a:t>
            </a:r>
            <a:r>
              <a:rPr lang="en-US" sz="20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Preliminary Network Adjustment</a:t>
            </a:r>
          </a:p>
          <a:p>
            <a:pPr marL="400050" indent="-342900" defTabSz="685800">
              <a:buClr>
                <a:srgbClr val="000000"/>
              </a:buClr>
              <a:buSzPts val="2400"/>
              <a:buFont typeface="Arial" panose="020B0604020202020204" pitchFamily="34" charset="0"/>
              <a:buChar char="•"/>
            </a:pP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S</a:t>
            </a:r>
            <a:r>
              <a:rPr lang="en-US" sz="20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uggests </a:t>
            </a: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appropriate</a:t>
            </a:r>
            <a:r>
              <a:rPr lang="en-US" sz="20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sequence of Final Network Adjustments</a:t>
            </a:r>
          </a:p>
          <a:p>
            <a:pPr marL="400050" indent="-342900" defTabSz="685800">
              <a:buClr>
                <a:srgbClr val="000000"/>
              </a:buClr>
              <a:buSzPts val="2400"/>
              <a:buFont typeface="Arial" panose="020B0604020202020204" pitchFamily="34" charset="0"/>
              <a:buChar char="•"/>
            </a:pPr>
            <a:r>
              <a:rPr lang="en-US" sz="20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A</a:t>
            </a:r>
            <a:r>
              <a:rPr lang="en-US" sz="20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llows you to upload all files needed for submission to NGS</a:t>
            </a:r>
          </a:p>
          <a:p>
            <a:pPr marL="400050" indent="-342900" defTabSz="685800">
              <a:buClr>
                <a:srgbClr val="000000"/>
              </a:buClr>
              <a:buSzPts val="2400"/>
              <a:buFont typeface="Arial" panose="020B0604020202020204" pitchFamily="34" charset="0"/>
              <a:buChar char="•"/>
            </a:pPr>
            <a:endParaRPr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136733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15142</TotalTime>
  <Words>1590</Words>
  <Application>Microsoft Office PowerPoint</Application>
  <PresentationFormat>On-screen Show (16:9)</PresentationFormat>
  <Paragraphs>219</Paragraphs>
  <Slides>22</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Times New Roman</vt:lpstr>
      <vt:lpstr>Office Theme</vt:lpstr>
      <vt:lpstr>1_Office Theme</vt:lpstr>
      <vt:lpstr>OPUS Adds New Functionality OPUS Projects Beta goes to Production!</vt:lpstr>
      <vt:lpstr>Acknowledgments</vt:lpstr>
      <vt:lpstr>Major OPUS Milestones</vt:lpstr>
      <vt:lpstr>Major OPUS Milestones</vt:lpstr>
      <vt:lpstr>Major OPUS Milestones</vt:lpstr>
      <vt:lpstr>Major OPUS Milestones</vt:lpstr>
      <vt:lpstr>Major OPUS Milestones</vt:lpstr>
      <vt:lpstr>Major OPUS Milestones</vt:lpstr>
      <vt:lpstr>PowerPoint Presentation</vt:lpstr>
      <vt:lpstr>PowerPoint Presentation</vt:lpstr>
      <vt:lpstr>Guiding Principles</vt:lpstr>
      <vt:lpstr>The New OPUS Projects User Guide</vt:lpstr>
      <vt:lpstr>Where we are today</vt:lpstr>
      <vt:lpstr>PowerPoint Presentation</vt:lpstr>
      <vt:lpstr>Submit your Project Proposal for Review</vt:lpstr>
      <vt:lpstr>NGS Survey Project Proposal Form</vt:lpstr>
      <vt:lpstr>CORS Selection</vt:lpstr>
      <vt:lpstr>CORS Selection – choosing the hub</vt:lpstr>
      <vt:lpstr>Network Solutions</vt:lpstr>
      <vt:lpstr>OPUS Projects Live Demo</vt:lpstr>
      <vt:lpstr>Questions?</vt:lpstr>
      <vt:lpstr>PowerPoint Presentation</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Simmons</dc:creator>
  <cp:lastModifiedBy>Philippe Hensel</cp:lastModifiedBy>
  <cp:revision>91</cp:revision>
  <dcterms:created xsi:type="dcterms:W3CDTF">2017-02-03T22:38:58Z</dcterms:created>
  <dcterms:modified xsi:type="dcterms:W3CDTF">2021-02-11T21:09:33Z</dcterms:modified>
</cp:coreProperties>
</file>