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media/image44.jpg" ContentType="image/jpg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media/image78.jpg" ContentType="image/jpg"/>
  <Override PartName="/ppt/notesSlides/notesSlide26.xml" ContentType="application/vnd.openxmlformats-officedocument.presentationml.notesSlide+xml"/>
  <Override PartName="/ppt/media/image79.jpg" ContentType="image/jpg"/>
  <Override PartName="/ppt/notesSlides/notesSlide27.xml" ContentType="application/vnd.openxmlformats-officedocument.presentationml.notesSlide+xml"/>
  <Override PartName="/ppt/media/image80.jpg" ContentType="image/jpg"/>
  <Override PartName="/ppt/media/image81.jpg" ContentType="image/jpg"/>
  <Override PartName="/ppt/media/image82.jpg" ContentType="image/jpg"/>
  <Override PartName="/ppt/notesSlides/notesSlide28.xml" ContentType="application/vnd.openxmlformats-officedocument.presentationml.notesSlide+xml"/>
  <Override PartName="/ppt/media/image83.jpg" ContentType="image/jpg"/>
  <Override PartName="/ppt/notesSlides/notesSlide29.xml" ContentType="application/vnd.openxmlformats-officedocument.presentationml.notesSlide+xml"/>
  <Override PartName="/ppt/media/image84.jpg" ContentType="image/jpg"/>
  <Override PartName="/ppt/media/image85.jpg" ContentType="image/jpg"/>
  <Override PartName="/ppt/notesSlides/notesSlide30.xml" ContentType="application/vnd.openxmlformats-officedocument.presentationml.notesSlide+xml"/>
  <Override PartName="/ppt/media/image86.jpg" ContentType="image/jpg"/>
  <Override PartName="/ppt/notesSlides/notesSlide31.xml" ContentType="application/vnd.openxmlformats-officedocument.presentationml.notesSlide+xml"/>
  <Override PartName="/ppt/media/image87.jpg" ContentType="image/jpg"/>
  <Override PartName="/ppt/media/image88.jpg" ContentType="image/jpg"/>
  <Override PartName="/ppt/media/image89.jpg" ContentType="image/jpg"/>
  <Override PartName="/ppt/notesSlides/notesSlide32.xml" ContentType="application/vnd.openxmlformats-officedocument.presentationml.notesSlide+xml"/>
  <Override PartName="/ppt/media/image90.jpg" ContentType="image/jpg"/>
  <Override PartName="/ppt/media/image91.jpg" ContentType="image/jpg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  <p:sldMasterId id="2147483672" r:id="rId2"/>
    <p:sldMasterId id="2147483696" r:id="rId3"/>
    <p:sldMasterId id="2147483720" r:id="rId4"/>
  </p:sldMasterIdLst>
  <p:notesMasterIdLst>
    <p:notesMasterId r:id="rId55"/>
  </p:notesMasterIdLst>
  <p:sldIdLst>
    <p:sldId id="257" r:id="rId5"/>
    <p:sldId id="318" r:id="rId6"/>
    <p:sldId id="320" r:id="rId7"/>
    <p:sldId id="321" r:id="rId8"/>
    <p:sldId id="322" r:id="rId9"/>
    <p:sldId id="323" r:id="rId10"/>
    <p:sldId id="324" r:id="rId11"/>
    <p:sldId id="325" r:id="rId12"/>
    <p:sldId id="326" r:id="rId13"/>
    <p:sldId id="327" r:id="rId14"/>
    <p:sldId id="328" r:id="rId15"/>
    <p:sldId id="329" r:id="rId16"/>
    <p:sldId id="330" r:id="rId17"/>
    <p:sldId id="331" r:id="rId18"/>
    <p:sldId id="332" r:id="rId19"/>
    <p:sldId id="333" r:id="rId20"/>
    <p:sldId id="259" r:id="rId21"/>
    <p:sldId id="310" r:id="rId22"/>
    <p:sldId id="305" r:id="rId23"/>
    <p:sldId id="291" r:id="rId24"/>
    <p:sldId id="309" r:id="rId25"/>
    <p:sldId id="296" r:id="rId26"/>
    <p:sldId id="315" r:id="rId27"/>
    <p:sldId id="316" r:id="rId28"/>
    <p:sldId id="306" r:id="rId29"/>
    <p:sldId id="286" r:id="rId30"/>
    <p:sldId id="312" r:id="rId31"/>
    <p:sldId id="299" r:id="rId32"/>
    <p:sldId id="317" r:id="rId33"/>
    <p:sldId id="271" r:id="rId34"/>
    <p:sldId id="298" r:id="rId35"/>
    <p:sldId id="334" r:id="rId36"/>
    <p:sldId id="335" r:id="rId37"/>
    <p:sldId id="337" r:id="rId38"/>
    <p:sldId id="338" r:id="rId39"/>
    <p:sldId id="347" r:id="rId40"/>
    <p:sldId id="354" r:id="rId41"/>
    <p:sldId id="355" r:id="rId42"/>
    <p:sldId id="356" r:id="rId43"/>
    <p:sldId id="357" r:id="rId44"/>
    <p:sldId id="358" r:id="rId45"/>
    <p:sldId id="359" r:id="rId46"/>
    <p:sldId id="360" r:id="rId47"/>
    <p:sldId id="361" r:id="rId48"/>
    <p:sldId id="362" r:id="rId49"/>
    <p:sldId id="363" r:id="rId50"/>
    <p:sldId id="364" r:id="rId51"/>
    <p:sldId id="365" r:id="rId52"/>
    <p:sldId id="366" r:id="rId53"/>
    <p:sldId id="367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D5EB"/>
    <a:srgbClr val="B5CBE3"/>
    <a:srgbClr val="C1D3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2607" autoAdjust="0"/>
  </p:normalViewPr>
  <p:slideViewPr>
    <p:cSldViewPr snapToGrid="0">
      <p:cViewPr>
        <p:scale>
          <a:sx n="70" d="100"/>
          <a:sy n="70" d="100"/>
        </p:scale>
        <p:origin x="141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9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ngs-s-brunswick\home\Dru.Smith\Goal%202\Blueprint%20for%202022\Chapter%2001%20-%20Geometric\Copy%20of%20GPS%20occupations%20on%20real%20points%20over%20tim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/>
              <a:t>Longitude</a:t>
            </a:r>
            <a:r>
              <a:rPr lang="en-US" sz="2400" baseline="0" dirty="0"/>
              <a:t> (Easting) History of DI4044</a:t>
            </a:r>
            <a:endParaRPr lang="en-US" sz="24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ITRF</c:v>
          </c:tx>
          <c:spPr>
            <a:ln w="508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3810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1"/>
            <c:trendlineLbl>
              <c:layout>
                <c:manualLayout>
                  <c:x val="-0.17322665731140044"/>
                  <c:y val="-0.16090648317593428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2000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baseline="0"/>
                      <a:t>Trend: -14.3 mm / year</a:t>
                    </a:r>
                    <a:endParaRPr lang="en-US" sz="2000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errBars>
            <c:errDir val="y"/>
            <c:errBarType val="both"/>
            <c:errValType val="cust"/>
            <c:noEndCap val="0"/>
            <c:plus>
              <c:numRef>
                <c:f>Sheet1!$R$33:$R$36</c:f>
                <c:numCache>
                  <c:formatCode>General</c:formatCode>
                  <c:ptCount val="4"/>
                  <c:pt idx="0">
                    <c:v>8.9999999999999993E-3</c:v>
                  </c:pt>
                  <c:pt idx="1">
                    <c:v>3.0000000000000001E-3</c:v>
                  </c:pt>
                  <c:pt idx="2">
                    <c:v>2E-3</c:v>
                  </c:pt>
                  <c:pt idx="3">
                    <c:v>7.0000000000000001E-3</c:v>
                  </c:pt>
                </c:numCache>
              </c:numRef>
            </c:plus>
            <c:minus>
              <c:numRef>
                <c:f>Sheet1!$R$33:$R$36</c:f>
                <c:numCache>
                  <c:formatCode>General</c:formatCode>
                  <c:ptCount val="4"/>
                  <c:pt idx="0">
                    <c:v>8.9999999999999993E-3</c:v>
                  </c:pt>
                  <c:pt idx="1">
                    <c:v>3.0000000000000001E-3</c:v>
                  </c:pt>
                  <c:pt idx="2">
                    <c:v>2E-3</c:v>
                  </c:pt>
                  <c:pt idx="3">
                    <c:v>7.0000000000000001E-3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Sheet1!$F$33:$F$36</c:f>
              <c:numCache>
                <c:formatCode>General</c:formatCode>
                <c:ptCount val="4"/>
                <c:pt idx="0">
                  <c:v>2006.0237999999999</c:v>
                </c:pt>
                <c:pt idx="1">
                  <c:v>2010.7215000000001</c:v>
                </c:pt>
                <c:pt idx="2">
                  <c:v>2012.2249999999999</c:v>
                </c:pt>
                <c:pt idx="3">
                  <c:v>2016.7469000000001</c:v>
                </c:pt>
              </c:numCache>
            </c:numRef>
          </c:xVal>
          <c:yVal>
            <c:numRef>
              <c:f>Sheet1!$U$33:$U$36</c:f>
              <c:numCache>
                <c:formatCode>0.000</c:formatCode>
                <c:ptCount val="4"/>
                <c:pt idx="0">
                  <c:v>802.76455819</c:v>
                </c:pt>
                <c:pt idx="1">
                  <c:v>802.70803497999998</c:v>
                </c:pt>
                <c:pt idx="2">
                  <c:v>802.67436814999996</c:v>
                </c:pt>
                <c:pt idx="3">
                  <c:v>802.61290301999998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3ED-4500-A246-A71125E8F377}"/>
            </c:ext>
          </c:extLst>
        </c:ser>
        <c:ser>
          <c:idx val="1"/>
          <c:order val="1"/>
          <c:tx>
            <c:v>NATRF2022</c:v>
          </c:tx>
          <c:spPr>
            <a:ln w="508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3810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1"/>
            <c:trendlineLbl>
              <c:layout>
                <c:manualLayout>
                  <c:x val="-5.5393926930743798E-2"/>
                  <c:y val="-0.11112001428033083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800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baseline="0"/>
                      <a:t>Residual Trend:  -1.7 mm / year</a:t>
                    </a:r>
                    <a:endParaRPr lang="en-US" sz="1800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errBars>
            <c:errDir val="y"/>
            <c:errBarType val="both"/>
            <c:errValType val="cust"/>
            <c:noEndCap val="0"/>
            <c:plus>
              <c:numRef>
                <c:f>Sheet1!$R$33:$R$36</c:f>
                <c:numCache>
                  <c:formatCode>General</c:formatCode>
                  <c:ptCount val="4"/>
                  <c:pt idx="0">
                    <c:v>8.9999999999999993E-3</c:v>
                  </c:pt>
                  <c:pt idx="1">
                    <c:v>3.0000000000000001E-3</c:v>
                  </c:pt>
                  <c:pt idx="2">
                    <c:v>2E-3</c:v>
                  </c:pt>
                  <c:pt idx="3">
                    <c:v>7.0000000000000001E-3</c:v>
                  </c:pt>
                </c:numCache>
              </c:numRef>
            </c:plus>
            <c:minus>
              <c:numRef>
                <c:f>Sheet1!$R$33:$R$36</c:f>
                <c:numCache>
                  <c:formatCode>General</c:formatCode>
                  <c:ptCount val="4"/>
                  <c:pt idx="0">
                    <c:v>8.9999999999999993E-3</c:v>
                  </c:pt>
                  <c:pt idx="1">
                    <c:v>3.0000000000000001E-3</c:v>
                  </c:pt>
                  <c:pt idx="2">
                    <c:v>2E-3</c:v>
                  </c:pt>
                  <c:pt idx="3">
                    <c:v>7.0000000000000001E-3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Sheet1!$F$33:$F$36</c:f>
              <c:numCache>
                <c:formatCode>General</c:formatCode>
                <c:ptCount val="4"/>
                <c:pt idx="0">
                  <c:v>2006.0237999999999</c:v>
                </c:pt>
                <c:pt idx="1">
                  <c:v>2010.7215000000001</c:v>
                </c:pt>
                <c:pt idx="2">
                  <c:v>2012.2249999999999</c:v>
                </c:pt>
                <c:pt idx="3">
                  <c:v>2016.7469000000001</c:v>
                </c:pt>
              </c:numCache>
            </c:numRef>
          </c:xVal>
          <c:yVal>
            <c:numRef>
              <c:f>Sheet1!$V$33:$V$36</c:f>
              <c:numCache>
                <c:formatCode>0.000</c:formatCode>
                <c:ptCount val="4"/>
                <c:pt idx="0">
                  <c:v>802.76455819</c:v>
                </c:pt>
                <c:pt idx="1">
                  <c:v>802.76722599999994</c:v>
                </c:pt>
                <c:pt idx="2">
                  <c:v>802.75250326999992</c:v>
                </c:pt>
                <c:pt idx="3">
                  <c:v>802.74801407999996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3ED-4500-A246-A71125E8F3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13025664"/>
        <c:axId val="613027304"/>
      </c:scatterChart>
      <c:valAx>
        <c:axId val="6130256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3027304"/>
        <c:crosses val="autoZero"/>
        <c:crossBetween val="midCat"/>
      </c:valAx>
      <c:valAx>
        <c:axId val="613027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302566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legendEntry>
        <c:idx val="3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r">
              <a:defRPr sz="3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/>
              <a:t>when were geodetic marks set?</a:t>
            </a:r>
          </a:p>
          <a:p>
            <a:pPr algn="r">
              <a:defRPr sz="3200"/>
            </a:pPr>
            <a:r>
              <a:rPr lang="en-US" sz="3200"/>
              <a:t>midwest USA</a:t>
            </a:r>
          </a:p>
        </c:rich>
      </c:tx>
      <c:layout>
        <c:manualLayout>
          <c:xMode val="edge"/>
          <c:yMode val="edge"/>
          <c:x val="0.4963958333333333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3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7089757412308737"/>
          <c:y val="0.17171296296296296"/>
          <c:w val="0.79615056588626554"/>
          <c:h val="0.5606743948673083"/>
        </c:manualLayout>
      </c:layout>
      <c:areaChart>
        <c:grouping val="stacked"/>
        <c:varyColors val="0"/>
        <c:ser>
          <c:idx val="4"/>
          <c:order val="0"/>
          <c:tx>
            <c:strRef>
              <c:f>Sheet3!$F$1</c:f>
              <c:strCache>
                <c:ptCount val="1"/>
                <c:pt idx="0">
                  <c:v>SD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  <a:effectLst/>
          </c:spPr>
          <c:cat>
            <c:strRef>
              <c:f>Sheet3!$A$2:$A$15</c:f>
              <c:strCache>
                <c:ptCount val="14"/>
                <c:pt idx="0">
                  <c:v>UNK</c:v>
                </c:pt>
                <c:pt idx="1">
                  <c:v>Pre-1900</c:v>
                </c:pt>
                <c:pt idx="2">
                  <c:v>1900-1909</c:v>
                </c:pt>
                <c:pt idx="3">
                  <c:v>1910-1919</c:v>
                </c:pt>
                <c:pt idx="4">
                  <c:v>1920-1929</c:v>
                </c:pt>
                <c:pt idx="5">
                  <c:v>1930-1939</c:v>
                </c:pt>
                <c:pt idx="6">
                  <c:v>1940-1949</c:v>
                </c:pt>
                <c:pt idx="7">
                  <c:v>1950-1959</c:v>
                </c:pt>
                <c:pt idx="8">
                  <c:v>1960-1969</c:v>
                </c:pt>
                <c:pt idx="9">
                  <c:v>1970-1979</c:v>
                </c:pt>
                <c:pt idx="10">
                  <c:v>1980-1989</c:v>
                </c:pt>
                <c:pt idx="11">
                  <c:v>1990-1999</c:v>
                </c:pt>
                <c:pt idx="12">
                  <c:v>2000-2009</c:v>
                </c:pt>
                <c:pt idx="13">
                  <c:v>2010-2019</c:v>
                </c:pt>
              </c:strCache>
            </c:strRef>
          </c:cat>
          <c:val>
            <c:numRef>
              <c:f>Sheet3!$F$2:$F$15</c:f>
              <c:numCache>
                <c:formatCode>_(* #,##0_);_(* \(#,##0\);_(* "-"??_);_(@_)</c:formatCode>
                <c:ptCount val="14"/>
                <c:pt idx="0">
                  <c:v>1338</c:v>
                </c:pt>
                <c:pt idx="1">
                  <c:v>49</c:v>
                </c:pt>
                <c:pt idx="2">
                  <c:v>81</c:v>
                </c:pt>
                <c:pt idx="3">
                  <c:v>25</c:v>
                </c:pt>
                <c:pt idx="4">
                  <c:v>452</c:v>
                </c:pt>
                <c:pt idx="5">
                  <c:v>2470</c:v>
                </c:pt>
                <c:pt idx="6">
                  <c:v>1437</c:v>
                </c:pt>
                <c:pt idx="7">
                  <c:v>1045</c:v>
                </c:pt>
                <c:pt idx="8">
                  <c:v>2452</c:v>
                </c:pt>
                <c:pt idx="9">
                  <c:v>530</c:v>
                </c:pt>
                <c:pt idx="10">
                  <c:v>753</c:v>
                </c:pt>
                <c:pt idx="11">
                  <c:v>2182</c:v>
                </c:pt>
                <c:pt idx="12">
                  <c:v>27</c:v>
                </c:pt>
                <c:pt idx="1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60-4BDD-B9BC-35336E12BDC1}"/>
            </c:ext>
          </c:extLst>
        </c:ser>
        <c:ser>
          <c:idx val="3"/>
          <c:order val="1"/>
          <c:tx>
            <c:strRef>
              <c:f>Sheet3!$E$1</c:f>
              <c:strCache>
                <c:ptCount val="1"/>
                <c:pt idx="0">
                  <c:v>ND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c:spPr>
          <c:cat>
            <c:strRef>
              <c:f>Sheet3!$A$2:$A$15</c:f>
              <c:strCache>
                <c:ptCount val="14"/>
                <c:pt idx="0">
                  <c:v>UNK</c:v>
                </c:pt>
                <c:pt idx="1">
                  <c:v>Pre-1900</c:v>
                </c:pt>
                <c:pt idx="2">
                  <c:v>1900-1909</c:v>
                </c:pt>
                <c:pt idx="3">
                  <c:v>1910-1919</c:v>
                </c:pt>
                <c:pt idx="4">
                  <c:v>1920-1929</c:v>
                </c:pt>
                <c:pt idx="5">
                  <c:v>1930-1939</c:v>
                </c:pt>
                <c:pt idx="6">
                  <c:v>1940-1949</c:v>
                </c:pt>
                <c:pt idx="7">
                  <c:v>1950-1959</c:v>
                </c:pt>
                <c:pt idx="8">
                  <c:v>1960-1969</c:v>
                </c:pt>
                <c:pt idx="9">
                  <c:v>1970-1979</c:v>
                </c:pt>
                <c:pt idx="10">
                  <c:v>1980-1989</c:v>
                </c:pt>
                <c:pt idx="11">
                  <c:v>1990-1999</c:v>
                </c:pt>
                <c:pt idx="12">
                  <c:v>2000-2009</c:v>
                </c:pt>
                <c:pt idx="13">
                  <c:v>2010-2019</c:v>
                </c:pt>
              </c:strCache>
            </c:strRef>
          </c:cat>
          <c:val>
            <c:numRef>
              <c:f>Sheet3!$E$2:$E$15</c:f>
              <c:numCache>
                <c:formatCode>_(* #,##0_);_(* \(#,##0\);_(* "-"??_);_(@_)</c:formatCode>
                <c:ptCount val="14"/>
                <c:pt idx="0">
                  <c:v>460</c:v>
                </c:pt>
                <c:pt idx="1">
                  <c:v>69</c:v>
                </c:pt>
                <c:pt idx="2">
                  <c:v>8</c:v>
                </c:pt>
                <c:pt idx="3">
                  <c:v>475</c:v>
                </c:pt>
                <c:pt idx="4">
                  <c:v>138</c:v>
                </c:pt>
                <c:pt idx="5">
                  <c:v>3350</c:v>
                </c:pt>
                <c:pt idx="6">
                  <c:v>1208</c:v>
                </c:pt>
                <c:pt idx="7">
                  <c:v>726</c:v>
                </c:pt>
                <c:pt idx="8">
                  <c:v>4476</c:v>
                </c:pt>
                <c:pt idx="9">
                  <c:v>288</c:v>
                </c:pt>
                <c:pt idx="10">
                  <c:v>975</c:v>
                </c:pt>
                <c:pt idx="11">
                  <c:v>106</c:v>
                </c:pt>
                <c:pt idx="12">
                  <c:v>55</c:v>
                </c:pt>
                <c:pt idx="13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C60-4BDD-B9BC-35336E12BDC1}"/>
            </c:ext>
          </c:extLst>
        </c:ser>
        <c:ser>
          <c:idx val="2"/>
          <c:order val="2"/>
          <c:tx>
            <c:strRef>
              <c:f>Sheet3!$D$1</c:f>
              <c:strCache>
                <c:ptCount val="1"/>
                <c:pt idx="0">
                  <c:v>NE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  <a:effectLst/>
          </c:spPr>
          <c:cat>
            <c:strRef>
              <c:f>Sheet3!$A$2:$A$15</c:f>
              <c:strCache>
                <c:ptCount val="14"/>
                <c:pt idx="0">
                  <c:v>UNK</c:v>
                </c:pt>
                <c:pt idx="1">
                  <c:v>Pre-1900</c:v>
                </c:pt>
                <c:pt idx="2">
                  <c:v>1900-1909</c:v>
                </c:pt>
                <c:pt idx="3">
                  <c:v>1910-1919</c:v>
                </c:pt>
                <c:pt idx="4">
                  <c:v>1920-1929</c:v>
                </c:pt>
                <c:pt idx="5">
                  <c:v>1930-1939</c:v>
                </c:pt>
                <c:pt idx="6">
                  <c:v>1940-1949</c:v>
                </c:pt>
                <c:pt idx="7">
                  <c:v>1950-1959</c:v>
                </c:pt>
                <c:pt idx="8">
                  <c:v>1960-1969</c:v>
                </c:pt>
                <c:pt idx="9">
                  <c:v>1970-1979</c:v>
                </c:pt>
                <c:pt idx="10">
                  <c:v>1980-1989</c:v>
                </c:pt>
                <c:pt idx="11">
                  <c:v>1990-1999</c:v>
                </c:pt>
                <c:pt idx="12">
                  <c:v>2000-2009</c:v>
                </c:pt>
                <c:pt idx="13">
                  <c:v>2010-2019</c:v>
                </c:pt>
              </c:strCache>
            </c:strRef>
          </c:cat>
          <c:val>
            <c:numRef>
              <c:f>Sheet3!$D$2:$D$15</c:f>
              <c:numCache>
                <c:formatCode>_(* #,##0_);_(* \(#,##0\);_(* "-"??_);_(@_)</c:formatCode>
                <c:ptCount val="14"/>
                <c:pt idx="0">
                  <c:v>452</c:v>
                </c:pt>
                <c:pt idx="1">
                  <c:v>48</c:v>
                </c:pt>
                <c:pt idx="2">
                  <c:v>74</c:v>
                </c:pt>
                <c:pt idx="3">
                  <c:v>11</c:v>
                </c:pt>
                <c:pt idx="4">
                  <c:v>0</c:v>
                </c:pt>
                <c:pt idx="5">
                  <c:v>2594</c:v>
                </c:pt>
                <c:pt idx="6">
                  <c:v>2428</c:v>
                </c:pt>
                <c:pt idx="7">
                  <c:v>1712</c:v>
                </c:pt>
                <c:pt idx="8">
                  <c:v>822</c:v>
                </c:pt>
                <c:pt idx="9">
                  <c:v>255</c:v>
                </c:pt>
                <c:pt idx="10">
                  <c:v>508</c:v>
                </c:pt>
                <c:pt idx="11">
                  <c:v>498</c:v>
                </c:pt>
                <c:pt idx="12">
                  <c:v>46</c:v>
                </c:pt>
                <c:pt idx="1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C60-4BDD-B9BC-35336E12BDC1}"/>
            </c:ext>
          </c:extLst>
        </c:ser>
        <c:ser>
          <c:idx val="1"/>
          <c:order val="3"/>
          <c:tx>
            <c:strRef>
              <c:f>Sheet3!$C$1</c:f>
              <c:strCache>
                <c:ptCount val="1"/>
                <c:pt idx="0">
                  <c:v>MN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25400">
              <a:solidFill>
                <a:schemeClr val="accent1"/>
              </a:solidFill>
            </a:ln>
            <a:effectLst/>
          </c:spPr>
          <c:cat>
            <c:strRef>
              <c:f>Sheet3!$A$2:$A$15</c:f>
              <c:strCache>
                <c:ptCount val="14"/>
                <c:pt idx="0">
                  <c:v>UNK</c:v>
                </c:pt>
                <c:pt idx="1">
                  <c:v>Pre-1900</c:v>
                </c:pt>
                <c:pt idx="2">
                  <c:v>1900-1909</c:v>
                </c:pt>
                <c:pt idx="3">
                  <c:v>1910-1919</c:v>
                </c:pt>
                <c:pt idx="4">
                  <c:v>1920-1929</c:v>
                </c:pt>
                <c:pt idx="5">
                  <c:v>1930-1939</c:v>
                </c:pt>
                <c:pt idx="6">
                  <c:v>1940-1949</c:v>
                </c:pt>
                <c:pt idx="7">
                  <c:v>1950-1959</c:v>
                </c:pt>
                <c:pt idx="8">
                  <c:v>1960-1969</c:v>
                </c:pt>
                <c:pt idx="9">
                  <c:v>1970-1979</c:v>
                </c:pt>
                <c:pt idx="10">
                  <c:v>1980-1989</c:v>
                </c:pt>
                <c:pt idx="11">
                  <c:v>1990-1999</c:v>
                </c:pt>
                <c:pt idx="12">
                  <c:v>2000-2009</c:v>
                </c:pt>
                <c:pt idx="13">
                  <c:v>2010-2019</c:v>
                </c:pt>
              </c:strCache>
            </c:strRef>
          </c:cat>
          <c:val>
            <c:numRef>
              <c:f>Sheet3!$C$2:$C$15</c:f>
              <c:numCache>
                <c:formatCode>_(* #,##0_);_(* \(#,##0\);_(* "-"??_);_(@_)</c:formatCode>
                <c:ptCount val="14"/>
                <c:pt idx="0">
                  <c:v>452</c:v>
                </c:pt>
                <c:pt idx="1">
                  <c:v>48</c:v>
                </c:pt>
                <c:pt idx="2">
                  <c:v>74</c:v>
                </c:pt>
                <c:pt idx="3">
                  <c:v>11</c:v>
                </c:pt>
                <c:pt idx="4">
                  <c:v>0</c:v>
                </c:pt>
                <c:pt idx="5">
                  <c:v>2594</c:v>
                </c:pt>
                <c:pt idx="6">
                  <c:v>2428</c:v>
                </c:pt>
                <c:pt idx="7">
                  <c:v>1712</c:v>
                </c:pt>
                <c:pt idx="8">
                  <c:v>822</c:v>
                </c:pt>
                <c:pt idx="9">
                  <c:v>255</c:v>
                </c:pt>
                <c:pt idx="10">
                  <c:v>508</c:v>
                </c:pt>
                <c:pt idx="11">
                  <c:v>498</c:v>
                </c:pt>
                <c:pt idx="12">
                  <c:v>46</c:v>
                </c:pt>
                <c:pt idx="1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C60-4BDD-B9BC-35336E12BDC1}"/>
            </c:ext>
          </c:extLst>
        </c:ser>
        <c:ser>
          <c:idx val="0"/>
          <c:order val="4"/>
          <c:tx>
            <c:strRef>
              <c:f>Sheet3!$B$1</c:f>
              <c:strCache>
                <c:ptCount val="1"/>
                <c:pt idx="0">
                  <c:v>IA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chemeClr val="accent1"/>
              </a:solidFill>
            </a:ln>
            <a:effectLst/>
          </c:spPr>
          <c:cat>
            <c:strRef>
              <c:f>Sheet3!$A$2:$A$15</c:f>
              <c:strCache>
                <c:ptCount val="14"/>
                <c:pt idx="0">
                  <c:v>UNK</c:v>
                </c:pt>
                <c:pt idx="1">
                  <c:v>Pre-1900</c:v>
                </c:pt>
                <c:pt idx="2">
                  <c:v>1900-1909</c:v>
                </c:pt>
                <c:pt idx="3">
                  <c:v>1910-1919</c:v>
                </c:pt>
                <c:pt idx="4">
                  <c:v>1920-1929</c:v>
                </c:pt>
                <c:pt idx="5">
                  <c:v>1930-1939</c:v>
                </c:pt>
                <c:pt idx="6">
                  <c:v>1940-1949</c:v>
                </c:pt>
                <c:pt idx="7">
                  <c:v>1950-1959</c:v>
                </c:pt>
                <c:pt idx="8">
                  <c:v>1960-1969</c:v>
                </c:pt>
                <c:pt idx="9">
                  <c:v>1970-1979</c:v>
                </c:pt>
                <c:pt idx="10">
                  <c:v>1980-1989</c:v>
                </c:pt>
                <c:pt idx="11">
                  <c:v>1990-1999</c:v>
                </c:pt>
                <c:pt idx="12">
                  <c:v>2000-2009</c:v>
                </c:pt>
                <c:pt idx="13">
                  <c:v>2010-2019</c:v>
                </c:pt>
              </c:strCache>
            </c:strRef>
          </c:cat>
          <c:val>
            <c:numRef>
              <c:f>Sheet3!$B$2:$B$15</c:f>
              <c:numCache>
                <c:formatCode>_(* #,##0_);_(* \(#,##0\);_(* "-"??_);_(@_)</c:formatCode>
                <c:ptCount val="14"/>
                <c:pt idx="0">
                  <c:v>904</c:v>
                </c:pt>
                <c:pt idx="1">
                  <c:v>0</c:v>
                </c:pt>
                <c:pt idx="2">
                  <c:v>6</c:v>
                </c:pt>
                <c:pt idx="3">
                  <c:v>6</c:v>
                </c:pt>
                <c:pt idx="4">
                  <c:v>41</c:v>
                </c:pt>
                <c:pt idx="5">
                  <c:v>2400</c:v>
                </c:pt>
                <c:pt idx="6">
                  <c:v>960</c:v>
                </c:pt>
                <c:pt idx="7">
                  <c:v>282</c:v>
                </c:pt>
                <c:pt idx="8">
                  <c:v>384</c:v>
                </c:pt>
                <c:pt idx="9">
                  <c:v>491</c:v>
                </c:pt>
                <c:pt idx="10">
                  <c:v>277</c:v>
                </c:pt>
                <c:pt idx="11">
                  <c:v>63</c:v>
                </c:pt>
                <c:pt idx="12">
                  <c:v>56</c:v>
                </c:pt>
                <c:pt idx="13">
                  <c:v>218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C60-4BDD-B9BC-35336E12BD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0064224"/>
        <c:axId val="450069472"/>
      </c:areaChart>
      <c:catAx>
        <c:axId val="4500642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/>
                  <a:t>decade monumented,</a:t>
                </a:r>
                <a:r>
                  <a:rPr lang="en-US" sz="2400" baseline="0"/>
                  <a:t> per NGS datasheet</a:t>
                </a:r>
                <a:endParaRPr lang="en-US" sz="240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0069472"/>
        <c:crosses val="autoZero"/>
        <c:auto val="1"/>
        <c:lblAlgn val="ctr"/>
        <c:lblOffset val="100"/>
        <c:noMultiLvlLbl val="0"/>
      </c:catAx>
      <c:valAx>
        <c:axId val="450069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dirty="0"/>
                  <a:t># </a:t>
                </a:r>
                <a:r>
                  <a:rPr lang="en-US" sz="2400" dirty="0" err="1"/>
                  <a:t>monumented</a:t>
                </a:r>
                <a:endParaRPr lang="en-US" sz="2400" dirty="0"/>
              </a:p>
            </c:rich>
          </c:tx>
          <c:layout>
            <c:manualLayout>
              <c:xMode val="edge"/>
              <c:yMode val="edge"/>
              <c:x val="0"/>
              <c:y val="0.373517789442986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006422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1609714080690365"/>
          <c:y val="0.16646235951273211"/>
          <c:w val="0.12871058768368007"/>
          <c:h val="0.3188662875473899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EF308-5540-461B-8C6E-AF4148E19832}" type="datetimeFigureOut">
              <a:rPr lang="en-US" smtClean="0"/>
              <a:t>5/22/2017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46DE8B-F250-4584-83EE-1EA3792DC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871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28725" y="711200"/>
            <a:ext cx="4740275" cy="3554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9138" y="4503738"/>
            <a:ext cx="5757862" cy="4265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>
                <a:latin typeface="Arial" panose="020B0604020202020204" pitchFamily="34" charset="0"/>
              </a:rPr>
              <a:t>There are actually</a:t>
            </a:r>
            <a:r>
              <a:rPr lang="en-US" altLang="en-US" baseline="0" dirty="0" smtClean="0">
                <a:latin typeface="Arial" panose="020B0604020202020204" pitchFamily="34" charset="0"/>
              </a:rPr>
              <a:t> 3 “NAD 83”s, NAD 83(2011), NAD 83(PA11) and NAD 83(MA11)</a:t>
            </a:r>
          </a:p>
          <a:p>
            <a:r>
              <a:rPr lang="en-US" altLang="en-US" baseline="0" dirty="0" smtClean="0">
                <a:latin typeface="Arial" panose="020B0604020202020204" pitchFamily="34" charset="0"/>
              </a:rPr>
              <a:t>There are also many more vertical datums than NAVD 88 in the NSRS, each one for specific states or territories that have no line of sight to CONUS/Alaska</a:t>
            </a:r>
          </a:p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0888" indent="-2889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55700" indent="-23018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17663" indent="-23018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79625" indent="-23018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368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940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512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084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9DE17E66-F503-4D3E-9069-C1154B4D8EF3}" type="slidenum">
              <a:rPr lang="en-US" altLang="en-US" smtClean="0"/>
              <a:pPr/>
              <a:t>2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455057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66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9366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9366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9366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9366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7D38629A-565A-44EA-B547-9F6B3681D20B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25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928938" y="539750"/>
            <a:ext cx="3594100" cy="26971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58888" y="3414713"/>
            <a:ext cx="6931025" cy="32337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z="800" b="1" smtClean="0"/>
              <a:t>ITRF</a:t>
            </a:r>
            <a:r>
              <a:rPr lang="en-US" altLang="en-US" sz="800" smtClean="0"/>
              <a:t> (International Terrestrial Reference Frame) just has an origin; take NAD83 shaped ellipsoid centered at the ITRF origin to derive ITRF97 ellipsoid heights.</a:t>
            </a:r>
          </a:p>
          <a:p>
            <a:pPr eaLnBrk="1" hangingPunct="1">
              <a:spcBef>
                <a:spcPct val="0"/>
              </a:spcBef>
            </a:pPr>
            <a:endParaRPr lang="en-US" altLang="en-US" sz="800" b="1" smtClean="0"/>
          </a:p>
          <a:p>
            <a:pPr eaLnBrk="1" hangingPunct="1">
              <a:spcBef>
                <a:spcPct val="0"/>
              </a:spcBef>
            </a:pPr>
            <a:r>
              <a:rPr lang="en-US" altLang="en-US" sz="800" b="1" smtClean="0"/>
              <a:t>Ellipsoid heights NAD83 vs. ITRF97</a:t>
            </a:r>
            <a:r>
              <a:rPr lang="en-US" altLang="en-US" sz="800" smtClean="0"/>
              <a:t> - Defined origins are best estimate of the center of mass; NAD83 is not geocentric.  Move origin; move ellipsoid surface as illustrated.</a:t>
            </a:r>
          </a:p>
          <a:p>
            <a:pPr eaLnBrk="1" hangingPunct="1">
              <a:spcBef>
                <a:spcPct val="0"/>
              </a:spcBef>
            </a:pPr>
            <a:endParaRPr lang="en-US" altLang="en-US" sz="800" smtClean="0"/>
          </a:p>
          <a:p>
            <a:pPr eaLnBrk="1" hangingPunct="1">
              <a:spcBef>
                <a:spcPct val="0"/>
              </a:spcBef>
            </a:pPr>
            <a:r>
              <a:rPr lang="en-US" altLang="en-US" sz="800" b="1" smtClean="0"/>
              <a:t>Ellipsoid height differences</a:t>
            </a:r>
            <a:r>
              <a:rPr lang="en-US" altLang="en-US" sz="800" smtClean="0"/>
              <a:t> reflect the non-geocentricity of NAD83.</a:t>
            </a:r>
          </a:p>
          <a:p>
            <a:pPr eaLnBrk="1" hangingPunct="1">
              <a:spcBef>
                <a:spcPct val="0"/>
              </a:spcBef>
            </a:pPr>
            <a:endParaRPr lang="en-US" altLang="en-US" sz="800" smtClean="0"/>
          </a:p>
        </p:txBody>
      </p:sp>
    </p:spTree>
    <p:extLst>
      <p:ext uri="{BB962C8B-B14F-4D97-AF65-F5344CB8AC3E}">
        <p14:creationId xmlns:p14="http://schemas.microsoft.com/office/powerpoint/2010/main" val="2860778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NGS has not yet determined the co-definitional epoch between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IGSxx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the four TRFs.  The epoch 2022.0 is for reference purposes only, and does not constitute a policy choice at this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6DE8B-F250-4584-83EE-1EA3792DC8C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8545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NAD83_epoch2010_to_IGS08_epoch2022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Horizontal change in meters from NAD 83 (2011) epoch 2010.00 to IGS08 epoch 2022.00. Represents the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expecetd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change from NAD 83 to the new North American, Pacific, Caribbean, and Mariana terrestrial reference frames in 2022. Computed using HTDP v3.2.5.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6DE8B-F250-4584-83EE-1EA3792DC8C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3519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6DE8B-F250-4584-83EE-1EA3792DC8C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6748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6DE8B-F250-4584-83EE-1EA3792DC8C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3543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itchFamily="34" charset="0"/>
                <a:ea typeface="ＭＳ Ｐゴシック" pitchFamily="34" charset="-128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9604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6DE8B-F250-4584-83EE-1EA3792DC8C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9408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en-US" dirty="0" smtClean="0"/>
              <a:t>Target is to be able to achieve 2 cm accuracy </a:t>
            </a:r>
            <a:r>
              <a:rPr lang="en-US" altLang="en-US" dirty="0" err="1" smtClean="0"/>
              <a:t>orthometric</a:t>
            </a:r>
            <a:r>
              <a:rPr lang="en-US" altLang="en-US" dirty="0" smtClean="0"/>
              <a:t> heights (where possible) using a GNSS receiver and a geoid model</a:t>
            </a:r>
          </a:p>
          <a:p>
            <a:pPr marL="171450" indent="-171450">
              <a:buFontTx/>
              <a:buChar char="-"/>
              <a:defRPr/>
            </a:pPr>
            <a:r>
              <a:rPr lang="en-US" altLang="en-US" dirty="0" smtClean="0"/>
              <a:t>Roughly 1 cm uncertainty from GNSS and 1 cm from the geoid model</a:t>
            </a:r>
          </a:p>
          <a:p>
            <a:pPr marL="171450" indent="-171450">
              <a:buFontTx/>
              <a:buChar char="-"/>
              <a:defRPr/>
            </a:pPr>
            <a:endParaRPr lang="en-US" altLang="en-US" dirty="0" smtClean="0"/>
          </a:p>
          <a:p>
            <a:pPr>
              <a:defRPr/>
            </a:pPr>
            <a:r>
              <a:rPr lang="en-US" altLang="en-US" dirty="0" smtClean="0"/>
              <a:t>GRAV-D</a:t>
            </a:r>
          </a:p>
          <a:p>
            <a:pPr marL="171450" indent="-171450">
              <a:buFontTx/>
              <a:buChar char="-"/>
              <a:defRPr/>
            </a:pPr>
            <a:r>
              <a:rPr lang="en-US" altLang="en-US" dirty="0" smtClean="0"/>
              <a:t>Phase 1: snapshot of the entire country to provide a consistent data set</a:t>
            </a:r>
          </a:p>
          <a:p>
            <a:pPr marL="171450" indent="-171450">
              <a:buFontTx/>
              <a:buChar char="-"/>
              <a:defRPr/>
            </a:pPr>
            <a:r>
              <a:rPr lang="en-US" altLang="en-US" dirty="0" smtClean="0"/>
              <a:t>Phase 2: long term monitoring of geoid change – in development</a:t>
            </a:r>
          </a:p>
          <a:p>
            <a:pPr marL="171450" indent="-171450">
              <a:buFontTx/>
              <a:buChar char="-"/>
              <a:defRPr/>
            </a:pPr>
            <a:r>
              <a:rPr lang="en-US" altLang="en-US" dirty="0" smtClean="0"/>
              <a:t>Work with partners to incorporate additional gravity data, particularly surface gravity data, validate existing data, and monitor change</a:t>
            </a:r>
          </a:p>
          <a:p>
            <a:pPr>
              <a:defRPr/>
            </a:pPr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737A64-DDBC-4550-853A-4F8746BEFA72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1981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Project Scope:</a:t>
            </a:r>
          </a:p>
          <a:p>
            <a:pPr marL="171450" indent="-171450">
              <a:buFontTx/>
              <a:buChar char="-"/>
              <a:defRPr/>
            </a:pPr>
            <a:r>
              <a:rPr lang="en-US" dirty="0" smtClean="0"/>
              <a:t>Scope of the project: cover roughly 15.6 million square kilometers – contiguous united states, Alaska, Hawaii, Guam, and American Samoa</a:t>
            </a:r>
          </a:p>
          <a:p>
            <a:pPr marL="171450" indent="-171450">
              <a:buFontTx/>
              <a:buChar char="-"/>
              <a:defRPr/>
            </a:pPr>
            <a:r>
              <a:rPr lang="en-US" dirty="0" smtClean="0"/>
              <a:t>In order to blend with satellite altimetry data the airborne survey is done to the continental shelf where possible or ~ 200 km beyond the shoreline or border, whichever is further</a:t>
            </a:r>
          </a:p>
          <a:p>
            <a:pPr marL="171450" indent="-171450">
              <a:buFontTx/>
              <a:buChar char="-"/>
              <a:defRPr/>
            </a:pPr>
            <a:r>
              <a:rPr lang="en-US" dirty="0" smtClean="0"/>
              <a:t>Deadline of 2022 for datum rollout, which means a target of 2021 to finish the airborne survey</a:t>
            </a:r>
          </a:p>
          <a:p>
            <a:pPr marL="171450" indent="-171450">
              <a:buFontTx/>
              <a:buChar char="-"/>
              <a:defRPr/>
            </a:pPr>
            <a:r>
              <a:rPr lang="en-US" dirty="0" smtClean="0"/>
              <a:t>Priority areas were defined as Alaska and coastal areas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Challenges:</a:t>
            </a:r>
          </a:p>
          <a:p>
            <a:pPr marL="171450" indent="-171450">
              <a:buFontTx/>
              <a:buChar char="-"/>
              <a:defRPr/>
            </a:pPr>
            <a:r>
              <a:rPr lang="en-US" dirty="0" smtClean="0"/>
              <a:t>Fixed annual budget and time </a:t>
            </a:r>
            <a:r>
              <a:rPr lang="en-US" dirty="0" smtClean="0">
                <a:sym typeface="Wingdings" panose="05000000000000000000" pitchFamily="2" charset="2"/>
              </a:rPr>
              <a:t> design of surveys had to fit within an annual budget of $3.5 million and meet the deadline</a:t>
            </a:r>
          </a:p>
          <a:p>
            <a:pPr marL="171450" indent="-171450">
              <a:buFontTx/>
              <a:buChar char="-"/>
              <a:defRPr/>
            </a:pPr>
            <a:r>
              <a:rPr lang="en-US" dirty="0" smtClean="0">
                <a:sym typeface="Wingdings" panose="05000000000000000000" pitchFamily="2" charset="2"/>
              </a:rPr>
              <a:t>This was a major factor in setting altitude and line spacing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AE393A-0202-483F-ADBF-0D0FB5E9EA9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5958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latin typeface="Arial" pitchFamily="34" charset="0"/>
              </a:rPr>
              <a:t>We’ve set up a basic GIS GPRA monitoring in the War Room.  We will report the coordinates of our survey monthly and they will calculate our percentages.  </a:t>
            </a: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5188477" y="6658664"/>
            <a:ext cx="3969279" cy="35052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08" eaLnBrk="0" hangingPunct="0">
              <a:defRPr sz="1400" b="1">
                <a:solidFill>
                  <a:schemeClr val="tx1"/>
                </a:solidFill>
                <a:latin typeface="Verdana" pitchFamily="34" charset="0"/>
              </a:defRPr>
            </a:lvl1pPr>
            <a:lvl2pPr marL="742856" indent="-285713" defTabSz="923808" eaLnBrk="0" hangingPunct="0">
              <a:defRPr sz="1400" b="1">
                <a:solidFill>
                  <a:schemeClr val="tx1"/>
                </a:solidFill>
                <a:latin typeface="Verdana" pitchFamily="34" charset="0"/>
              </a:defRPr>
            </a:lvl2pPr>
            <a:lvl3pPr marL="1142854" indent="-228570" defTabSz="923808" eaLnBrk="0" hangingPunct="0">
              <a:defRPr sz="1400" b="1">
                <a:solidFill>
                  <a:schemeClr val="tx1"/>
                </a:solidFill>
                <a:latin typeface="Verdana" pitchFamily="34" charset="0"/>
              </a:defRPr>
            </a:lvl3pPr>
            <a:lvl4pPr marL="1599995" indent="-228570" defTabSz="923808" eaLnBrk="0" hangingPunct="0">
              <a:defRPr sz="1400" b="1">
                <a:solidFill>
                  <a:schemeClr val="tx1"/>
                </a:solidFill>
                <a:latin typeface="Verdana" pitchFamily="34" charset="0"/>
              </a:defRPr>
            </a:lvl4pPr>
            <a:lvl5pPr marL="2057137" indent="-228570" defTabSz="923808" eaLnBrk="0" hangingPunct="0">
              <a:defRPr sz="1400" b="1">
                <a:solidFill>
                  <a:schemeClr val="tx1"/>
                </a:solidFill>
                <a:latin typeface="Verdana" pitchFamily="34" charset="0"/>
              </a:defRPr>
            </a:lvl5pPr>
            <a:lvl6pPr marL="2514279" indent="-228570" defTabSz="92380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6pPr>
            <a:lvl7pPr marL="2971419" indent="-228570" defTabSz="92380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7pPr>
            <a:lvl8pPr marL="3428562" indent="-228570" defTabSz="92380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8pPr>
            <a:lvl9pPr marL="3885703" indent="-228570" defTabSz="92380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DF6A3A44-F5AB-44E7-8A72-BA05E4C22111}" type="slidenum">
              <a:rPr lang="en-US" sz="1200" b="0">
                <a:latin typeface="Arial" pitchFamily="34" charset="0"/>
              </a:rPr>
              <a:pPr eaLnBrk="1" hangingPunct="1"/>
              <a:t>34</a:t>
            </a:fld>
            <a:endParaRPr lang="en-US" sz="1200" b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77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2014" indent="-28935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5743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20089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8274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40630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98516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56402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14288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D98D6984-8E5E-478D-8F77-5884F69C3D28}" type="slidenum">
              <a:rPr lang="en-US" altLang="en-US" smtClean="0"/>
              <a:pPr/>
              <a:t>3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7813397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NGA Arctic Gravity Grid (2017)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09A98-DD05-46C6-8F95-7E0056468C80}" type="slidenum">
              <a:rPr lang="en-US" altLang="en-US" smtClean="0"/>
              <a:pPr/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71632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19458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82403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23807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33153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26284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61050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94384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15525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6621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2014" indent="-28935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5743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20089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8274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40630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98516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56402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14288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D98D6984-8E5E-478D-8F77-5884F69C3D28}" type="slidenum">
              <a:rPr lang="en-US" altLang="en-US" smtClean="0"/>
              <a:pPr/>
              <a:t>4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250972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67061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86578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47308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2422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7049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9026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3090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Things</a:t>
            </a:r>
            <a:r>
              <a:rPr lang="en-US" baseline="0" dirty="0" smtClean="0"/>
              <a:t> are looking up! GNSS technologies simplify and improve access to and accuracy of our spatial reference system.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While we can continue to leverage this technology to maintain the old </a:t>
            </a:r>
            <a:r>
              <a:rPr lang="en-US" baseline="0" dirty="0" err="1" smtClean="0"/>
              <a:t>datums</a:t>
            </a:r>
            <a:r>
              <a:rPr lang="en-US" baseline="0" dirty="0" smtClean="0"/>
              <a:t>, it makes sense to adopt GRAV-D results in an unpolluted form, and align it to modern global standards.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6DE8B-F250-4584-83EE-1EA3792DC8C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6614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6DE8B-F250-4584-83EE-1EA3792DC8C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2464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6DE8B-F250-4584-83EE-1EA3792DC8C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3433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6DE8B-F250-4584-83EE-1EA3792DC8C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221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fld id="{2DB097E0-0D07-4328-9F76-9AE5E9EEF1A8}" type="datetimeFigureOut">
              <a:rPr lang="en-US"/>
              <a:pPr>
                <a:defRPr/>
              </a:pPr>
              <a:t>5/22/2017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fld id="{4ECF5524-5AE1-4C0E-86FE-209F7A2B1F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581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fld id="{05AEC29D-4000-4A48-9432-5A80B6EE2998}" type="datetimeFigureOut">
              <a:rPr lang="en-US"/>
              <a:pPr>
                <a:defRPr/>
              </a:pPr>
              <a:t>5/22/2017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fld id="{1C2E4CE5-60F5-46DF-BBCC-D9C2C28749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2306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fld id="{1EDB75F0-19EB-445C-AA77-4421B46325D0}" type="datetimeFigureOut">
              <a:rPr lang="en-US"/>
              <a:pPr>
                <a:defRPr/>
              </a:pPr>
              <a:t>5/22/2017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fld id="{D970A05D-251F-4E86-856B-0F8D5CDE84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555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April 24,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2017 Geospatial Summit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25B396-140F-4CB9-8A3B-5E1AA3F237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27574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April 24,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2017 Geospatial Summit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5F5968-2192-4CB3-ABDB-EF83C119BB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10669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April 24,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2017 Geospatial Summit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DE48A0-8EA5-40AB-B229-3736D82F7E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2996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April 24, 2017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2017 Geospatial Summit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58ECAC-42FE-46A5-A63C-1FC1645140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03574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April 24, 2017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2017 Geospatial Summit 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1A877-000F-44F2-A34E-ED477B5F37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3947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April 24, 2017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2017 Geospatial Summit 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2213E-9E0B-4FCF-BD40-534EFCCD89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22541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April 24, 2017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2017 Geospatial Summit 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AA9B20-142B-4CDE-B3D6-B0872C9C15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37039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April 24, 2017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2017 Geospatial Summit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C8B04A-8E39-4EE0-8A43-A2CCAB8E76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0377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fld id="{8A4C1120-DB47-4E6A-B776-C4DFDE4CED07}" type="datetimeFigureOut">
              <a:rPr lang="en-US"/>
              <a:pPr>
                <a:defRPr/>
              </a:pPr>
              <a:t>5/22/2017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fld id="{F436BE2A-DD90-41CB-88F4-EFDC5B6CF9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06878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April 24, 2017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2017 Geospatial Summit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7DA881-67BA-4986-9876-D8BA85D061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18122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April 24,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2017 Geospatial Summit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29030F-1581-46CC-B179-8D91D4DEBB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88355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April 24,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2017 Geospatial Summit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985D37-6751-43EB-B858-E6B98926AE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90576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eader Sli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eader Slid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February 8, 2017</a:t>
            </a:r>
            <a:endParaRPr lang="en-US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Coastal GeoTools, North Charleston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66B1F-012C-4E31-AB14-A18E7992FC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35936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1"/>
            <a:ext cx="8229600" cy="4297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February 8, 2017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Coastal GeoTools, North Charleston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9A303-B593-45E6-8920-67DA3337AB25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470053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February 8, 2017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Coastal GeoTools, North Charleston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864427-88BE-4288-AA80-6880B64195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17719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February 8, 2017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Coastal GeoTools, North Charleston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3CB1C-6E9B-46EC-AE82-4CCAD02047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47155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February 8, 2017</a:t>
            </a: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Coastal GeoTools, North Charleston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CC463B-DC24-4D15-892B-CB6BEEB329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64748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February 8, 2017</a:t>
            </a: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Coastal GeoTools, North Charleston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566EEE-DC84-4D1F-987F-3E776EDE92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21692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February 8, 2017</a:t>
            </a:r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Coastal GeoTools, North Charleston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FA99B-C703-4852-B2BB-2E440DC6F1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398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fld id="{9718A6BC-FE62-4DFD-800D-9A923B03AC51}" type="datetimeFigureOut">
              <a:rPr lang="en-US"/>
              <a:pPr>
                <a:defRPr/>
              </a:pPr>
              <a:t>5/22/2017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fld id="{5348FC1C-9FAC-42C6-A671-AF5F02CEC5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57774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February 8, 2017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Coastal GeoTools, North Charleston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E481F-FB85-4082-8F56-F5DD5F0DA8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46538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February 8, 2017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Coastal GeoTools, North Charleston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9712A-88EE-42EE-AF9E-C31EDED82A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28490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February 8, 2017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Coastal GeoTools, North Charleston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75531-0A71-45B3-9CA1-F580700DA1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46847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February 8, 2017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Coastal GeoTools, North Charleston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41F2C-908B-4A99-9DEA-158F5E8561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09483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B097E0-0D07-4328-9F76-9AE5E9EEF1A8}" type="datetimeFigureOut">
              <a:rPr lang="en-US" smtClean="0"/>
              <a:pPr>
                <a:defRPr/>
              </a:pPr>
              <a:t>5/22/2017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F5524-5AE1-4C0E-86FE-209F7A2B1F9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9951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4C1120-DB47-4E6A-B776-C4DFDE4CED07}" type="datetimeFigureOut">
              <a:rPr lang="en-US" smtClean="0"/>
              <a:pPr>
                <a:defRPr/>
              </a:pPr>
              <a:t>5/22/2017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6BE2A-DD90-41CB-88F4-EFDC5B6CF9D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87571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18A6BC-FE62-4DFD-800D-9A923B03AC51}" type="datetimeFigureOut">
              <a:rPr lang="en-US" smtClean="0"/>
              <a:pPr>
                <a:defRPr/>
              </a:pPr>
              <a:t>5/22/2017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8FC1C-9FAC-42C6-A671-AF5F02CEC57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27940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BF6F5F-E5E7-405C-AFCF-6BCD5F088865}" type="datetimeFigureOut">
              <a:rPr lang="en-US" smtClean="0"/>
              <a:pPr>
                <a:defRPr/>
              </a:pPr>
              <a:t>5/22/2017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807E3-CF9D-4CCF-B04A-D9D503FC475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42529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8F4EFC-94C7-46D3-AB1F-27A153FF4B70}" type="datetimeFigureOut">
              <a:rPr lang="en-US" smtClean="0"/>
              <a:pPr>
                <a:defRPr/>
              </a:pPr>
              <a:t>5/22/2017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F0694-624E-4497-9346-82B2A7B2F26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26038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689503-80AD-4F87-92B0-4CAE5B176896}" type="datetimeFigureOut">
              <a:rPr lang="en-US" smtClean="0"/>
              <a:pPr>
                <a:defRPr/>
              </a:pPr>
              <a:t>5/22/2017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A3A4B-FE94-49CA-AE04-142D2785981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1293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fld id="{F0BF6F5F-E5E7-405C-AFCF-6BCD5F088865}" type="datetimeFigureOut">
              <a:rPr lang="en-US"/>
              <a:pPr>
                <a:defRPr/>
              </a:pPr>
              <a:t>5/22/2017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fld id="{16D807E3-CF9D-4CCF-B04A-D9D503FC47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81692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241184-4FBB-4112-BC20-1495CA07767A}" type="datetimeFigureOut">
              <a:rPr lang="en-US" smtClean="0"/>
              <a:pPr>
                <a:defRPr/>
              </a:pPr>
              <a:t>5/22/2017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A0E6A-B97A-45BF-9354-180D2ED9FBB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53528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EE199B-1E8D-4892-A1B4-09F213FE92DB}" type="datetimeFigureOut">
              <a:rPr lang="en-US" smtClean="0"/>
              <a:pPr>
                <a:defRPr/>
              </a:pPr>
              <a:t>5/22/2017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31B67-9AC5-4103-BE2F-D56DB4FE453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86410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7DD72D-74BE-4B66-AD84-C6DFCEB76487}" type="datetimeFigureOut">
              <a:rPr lang="en-US" smtClean="0"/>
              <a:pPr>
                <a:defRPr/>
              </a:pPr>
              <a:t>5/22/2017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38B5F-2211-44F1-ACB4-26D7BCD03E6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73928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AEC29D-4000-4A48-9432-5A80B6EE2998}" type="datetimeFigureOut">
              <a:rPr lang="en-US" smtClean="0"/>
              <a:pPr>
                <a:defRPr/>
              </a:pPr>
              <a:t>5/22/2017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E4CE5-60F5-46DF-BBCC-D9C2C287493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41383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DB75F0-19EB-445C-AA77-4421B46325D0}" type="datetimeFigureOut">
              <a:rPr lang="en-US" smtClean="0"/>
              <a:pPr>
                <a:defRPr/>
              </a:pPr>
              <a:t>5/22/2017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0A05D-251F-4E86-856B-0F8D5CDE847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1196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fld id="{918F4EFC-94C7-46D3-AB1F-27A153FF4B70}" type="datetimeFigureOut">
              <a:rPr lang="en-US"/>
              <a:pPr>
                <a:defRPr/>
              </a:pPr>
              <a:t>5/22/2017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fld id="{15EF0694-624E-4497-9346-82B2A7B2F2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972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fld id="{88689503-80AD-4F87-92B0-4CAE5B176896}" type="datetimeFigureOut">
              <a:rPr lang="en-US"/>
              <a:pPr>
                <a:defRPr/>
              </a:pPr>
              <a:t>5/22/2017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fld id="{EC1A3A4B-FE94-49CA-AE04-142D278598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4635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fld id="{E8241184-4FBB-4112-BC20-1495CA07767A}" type="datetimeFigureOut">
              <a:rPr lang="en-US"/>
              <a:pPr>
                <a:defRPr/>
              </a:pPr>
              <a:t>5/22/2017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fld id="{2A0A0E6A-B97A-45BF-9354-180D2ED9FB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5184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fld id="{5FEE199B-1E8D-4892-A1B4-09F213FE92DB}" type="datetimeFigureOut">
              <a:rPr lang="en-US"/>
              <a:pPr>
                <a:defRPr/>
              </a:pPr>
              <a:t>5/22/2017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fld id="{BDE31B67-9AC5-4103-BE2F-D56DB4FE45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2246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fld id="{1F7DD72D-74BE-4B66-AD84-C6DFCEB76487}" type="datetimeFigureOut">
              <a:rPr lang="en-US"/>
              <a:pPr>
                <a:defRPr/>
              </a:pPr>
              <a:t>5/22/2017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fld id="{9C338B5F-2211-44F1-ACB4-26D7BCD03E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9953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342900" fontAlgn="auto">
              <a:spcBef>
                <a:spcPts val="0"/>
              </a:spcBef>
              <a:spcAft>
                <a:spcPts val="0"/>
              </a:spcAft>
              <a:defRPr sz="900" b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3432F9C-98D3-4E00-84F1-98CA8E8D56C1}" type="datetimeFigureOut">
              <a:rPr lang="en-US"/>
              <a:pPr>
                <a:defRPr/>
              </a:pPr>
              <a:t>5/22/2017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342900" fontAlgn="auto">
              <a:spcBef>
                <a:spcPts val="0"/>
              </a:spcBef>
              <a:spcAft>
                <a:spcPts val="0"/>
              </a:spcAft>
              <a:defRPr sz="900" b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342900">
              <a:defRPr sz="900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3CA038F7-C2D1-44BA-A135-71B31C4C94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8013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342900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3429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858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0287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3716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57175" indent="-257175" algn="l" defTabSz="3429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557213" indent="-214313" algn="l" defTabSz="3429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857250" indent="-171450" algn="l" defTabSz="3429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200150" indent="-171450" algn="l" defTabSz="3429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1543050" indent="-171450" algn="l" defTabSz="3429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April 24,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2017 Geospatial Summit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DF1A3CFE-56D5-4C6D-89F5-7B40DDCF9B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101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ctr" defTabSz="342900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3429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858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0287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3716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57175" indent="-257175" algn="l" defTabSz="3429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557213" indent="-214313" algn="l" defTabSz="3429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857250" indent="-171450" algn="l" defTabSz="3429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200150" indent="-171450" algn="l" defTabSz="3429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1543050" indent="-171450" algn="l" defTabSz="3429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Gill Sans MT" pitchFamily="34" charset="0"/>
                <a:ea typeface="ＭＳ Ｐゴシック" pitchFamily="34" charset="-128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altLang="en-US" smtClean="0"/>
              <a:t>February 8, 2017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Gill Sans MT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Coastal GeoTools, North Charleston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Gill Sans MT" pitchFamily="34" charset="0"/>
                <a:ea typeface="ＭＳ Ｐゴシック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364AD10C-D981-4890-9ADD-2AB209C9BC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31" name="Picture 8" descr="C:\Users\jeremy.mchugh\Pictures\geodesy.noaa.gov slide background.jp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2582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Gill Sans MT" pitchFamily="34" charset="0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Gill Sans MT" pitchFamily="34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Gill Sans MT" pitchFamily="34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Gill Sans MT" pitchFamily="34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Gill Sans MT" pitchFamily="34" charset="0"/>
          <a:ea typeface="MS PGothic" pitchFamily="34" charset="-128"/>
          <a:cs typeface="ＭＳ Ｐゴシック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Gill Sans MT" pitchFamily="34" charset="0"/>
          <a:ea typeface="MS PGothic" pitchFamily="34" charset="-128"/>
          <a:cs typeface="ＭＳ Ｐゴシック" charset="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Gill Sans MT" pitchFamily="34" charset="0"/>
          <a:ea typeface="MS PGothic" pitchFamily="34" charset="-128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Gill Sans MT" pitchFamily="34" charset="0"/>
          <a:ea typeface="MS PGothic" pitchFamily="34" charset="-128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Gill Sans MT" pitchFamily="34" charset="0"/>
          <a:ea typeface="MS PGothic" pitchFamily="34" charset="-128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Gill Sans MT" pitchFamily="34" charset="0"/>
          <a:ea typeface="MS PGothic" pitchFamily="34" charset="-128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432F9C-98D3-4E00-84F1-98CA8E8D56C1}" type="datetimeFigureOut">
              <a:rPr lang="en-US" smtClean="0"/>
              <a:pPr>
                <a:defRPr/>
              </a:pPr>
              <a:t>5/22/2017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038F7-C2D1-44BA-A135-71B31C4C941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4078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18" Type="http://schemas.openxmlformats.org/officeDocument/2006/relationships/image" Target="../media/image41.png"/><Relationship Id="rId3" Type="http://schemas.openxmlformats.org/officeDocument/2006/relationships/image" Target="../media/image28.png"/><Relationship Id="rId21" Type="http://schemas.openxmlformats.org/officeDocument/2006/relationships/image" Target="../media/image43.jpg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6" Type="http://schemas.microsoft.com/office/2007/relationships/hdphoto" Target="../media/hdphoto2.wdp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jpeg"/><Relationship Id="rId11" Type="http://schemas.microsoft.com/office/2007/relationships/hdphoto" Target="../media/hdphoto1.wdp"/><Relationship Id="rId5" Type="http://schemas.openxmlformats.org/officeDocument/2006/relationships/image" Target="../media/image30.png"/><Relationship Id="rId15" Type="http://schemas.openxmlformats.org/officeDocument/2006/relationships/image" Target="../media/image39.png"/><Relationship Id="rId10" Type="http://schemas.openxmlformats.org/officeDocument/2006/relationships/image" Target="../media/image35.png"/><Relationship Id="rId19" Type="http://schemas.microsoft.com/office/2007/relationships/hdphoto" Target="../media/hdphoto3.wdp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26" Type="http://schemas.openxmlformats.org/officeDocument/2006/relationships/image" Target="../media/image68.png"/><Relationship Id="rId3" Type="http://schemas.openxmlformats.org/officeDocument/2006/relationships/image" Target="../media/image45.png"/><Relationship Id="rId21" Type="http://schemas.openxmlformats.org/officeDocument/2006/relationships/image" Target="../media/image63.png"/><Relationship Id="rId34" Type="http://schemas.openxmlformats.org/officeDocument/2006/relationships/image" Target="../media/image76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5" Type="http://schemas.openxmlformats.org/officeDocument/2006/relationships/image" Target="../media/image67.png"/><Relationship Id="rId33" Type="http://schemas.openxmlformats.org/officeDocument/2006/relationships/image" Target="../media/image75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29" Type="http://schemas.openxmlformats.org/officeDocument/2006/relationships/image" Target="../media/image7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24" Type="http://schemas.openxmlformats.org/officeDocument/2006/relationships/image" Target="../media/image66.png"/><Relationship Id="rId32" Type="http://schemas.openxmlformats.org/officeDocument/2006/relationships/image" Target="../media/image74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23" Type="http://schemas.openxmlformats.org/officeDocument/2006/relationships/image" Target="../media/image65.png"/><Relationship Id="rId28" Type="http://schemas.openxmlformats.org/officeDocument/2006/relationships/image" Target="../media/image70.png"/><Relationship Id="rId10" Type="http://schemas.openxmlformats.org/officeDocument/2006/relationships/image" Target="../media/image52.png"/><Relationship Id="rId19" Type="http://schemas.openxmlformats.org/officeDocument/2006/relationships/image" Target="../media/image61.png"/><Relationship Id="rId31" Type="http://schemas.openxmlformats.org/officeDocument/2006/relationships/image" Target="../media/image73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Relationship Id="rId22" Type="http://schemas.openxmlformats.org/officeDocument/2006/relationships/image" Target="../media/image64.png"/><Relationship Id="rId27" Type="http://schemas.openxmlformats.org/officeDocument/2006/relationships/image" Target="../media/image69.png"/><Relationship Id="rId30" Type="http://schemas.openxmlformats.org/officeDocument/2006/relationships/image" Target="../media/image72.png"/><Relationship Id="rId35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5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1.jp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490663" y="1569725"/>
            <a:ext cx="6153150" cy="310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3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So What’s New with the New Reference Frames?</a:t>
            </a:r>
            <a:endParaRPr lang="en-US" sz="2700" b="1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cs typeface="Arial" panose="020B0604020202020204" pitchFamily="34" charset="0"/>
              </a:rPr>
              <a:t>Central Chapter NJSPLS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cs typeface="Arial" panose="020B0604020202020204" pitchFamily="34" charset="0"/>
              </a:rPr>
              <a:t>May 25, 2017</a:t>
            </a:r>
            <a:r>
              <a:rPr lang="en-US" sz="135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cs typeface="Arial" panose="020B0604020202020204" pitchFamily="34" charset="0"/>
              </a:rPr>
              <a:t/>
            </a:r>
            <a:br>
              <a:rPr lang="en-US" sz="135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cs typeface="Arial" panose="020B0604020202020204" pitchFamily="34" charset="0"/>
              </a:rPr>
            </a:br>
            <a:endParaRPr lang="en-US" sz="1350" b="1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Calibri"/>
              </a:rPr>
              <a:t>April 24, 2017</a:t>
            </a:r>
            <a:endParaRPr lang="en-US" dirty="0"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Calibri"/>
              </a:rPr>
              <a:t>2017 Geospatial Summit </a:t>
            </a:r>
            <a:endParaRPr lang="en-US" dirty="0"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105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557213" indent="-214313" eaLnBrk="0" hangingPunct="0">
              <a:defRPr sz="105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857250" indent="-171450" eaLnBrk="0" hangingPunct="0">
              <a:defRPr sz="105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200150" indent="-171450" eaLnBrk="0" hangingPunct="0">
              <a:defRPr sz="105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1543050" indent="-171450" eaLnBrk="0" hangingPunct="0">
              <a:defRPr sz="105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05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05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05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05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016A0AA-7C4D-4AA7-BA44-EB6D48F200B1}" type="slidenum">
              <a:rPr lang="en-US" altLang="en-US" sz="9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en-US" sz="900">
              <a:solidFill>
                <a:srgbClr val="89898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1238" y="5156023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>
                <a:latin typeface="Times New Roman" pitchFamily="18" charset="0"/>
              </a:rPr>
              <a:t>Dan Martin</a:t>
            </a:r>
          </a:p>
          <a:p>
            <a:pPr algn="ctr"/>
            <a:r>
              <a:rPr lang="en-GB" b="1" dirty="0">
                <a:latin typeface="Times New Roman" pitchFamily="18" charset="0"/>
              </a:rPr>
              <a:t>Northeast Regional Geodetic Advisor</a:t>
            </a:r>
          </a:p>
          <a:p>
            <a:pPr algn="ctr"/>
            <a:r>
              <a:rPr lang="en-GB" b="1" dirty="0">
                <a:latin typeface="Times New Roman" pitchFamily="18" charset="0"/>
              </a:rPr>
              <a:t>Dan.martin@noaa.gov</a:t>
            </a:r>
          </a:p>
          <a:p>
            <a:pPr algn="ctr"/>
            <a:r>
              <a:rPr lang="en-GB" b="1" dirty="0">
                <a:latin typeface="Times New Roman" pitchFamily="18" charset="0"/>
              </a:rPr>
              <a:t>240-676-4762</a:t>
            </a:r>
            <a:endParaRPr lang="en-GB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69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633582" y="4239923"/>
            <a:ext cx="2539940" cy="1592313"/>
            <a:chOff x="419099" y="1652846"/>
            <a:chExt cx="6766580" cy="4236672"/>
          </a:xfrm>
        </p:grpSpPr>
        <p:cxnSp>
          <p:nvCxnSpPr>
            <p:cNvPr id="43" name="Straight Connector 42"/>
            <p:cNvCxnSpPr/>
            <p:nvPr/>
          </p:nvCxnSpPr>
          <p:spPr>
            <a:xfrm>
              <a:off x="5816927" y="1652846"/>
              <a:ext cx="9525" cy="4236672"/>
            </a:xfrm>
            <a:prstGeom prst="line">
              <a:avLst/>
            </a:prstGeom>
            <a:ln w="50800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752600" y="1652846"/>
              <a:ext cx="9525" cy="4236672"/>
            </a:xfrm>
            <a:prstGeom prst="line">
              <a:avLst/>
            </a:prstGeom>
            <a:ln w="50800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3105150" y="1652846"/>
              <a:ext cx="9525" cy="4236672"/>
            </a:xfrm>
            <a:prstGeom prst="line">
              <a:avLst/>
            </a:prstGeom>
            <a:ln w="50800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4448175" y="1652846"/>
              <a:ext cx="9525" cy="4236672"/>
            </a:xfrm>
            <a:prstGeom prst="line">
              <a:avLst/>
            </a:prstGeom>
            <a:ln w="50800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419100" y="2705100"/>
              <a:ext cx="6766579" cy="9525"/>
            </a:xfrm>
            <a:prstGeom prst="line">
              <a:avLst/>
            </a:prstGeom>
            <a:ln w="50800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419100" y="3757354"/>
              <a:ext cx="6766579" cy="9525"/>
            </a:xfrm>
            <a:prstGeom prst="line">
              <a:avLst/>
            </a:prstGeom>
            <a:ln w="50800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419099" y="4800083"/>
              <a:ext cx="6766579" cy="9525"/>
            </a:xfrm>
            <a:prstGeom prst="line">
              <a:avLst/>
            </a:prstGeom>
            <a:ln w="50800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5275265" y="4363879"/>
            <a:ext cx="2539940" cy="1592313"/>
            <a:chOff x="419099" y="1652846"/>
            <a:chExt cx="6766580" cy="4236672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1752600" y="1652846"/>
              <a:ext cx="9525" cy="4236672"/>
            </a:xfrm>
            <a:prstGeom prst="line">
              <a:avLst/>
            </a:prstGeom>
            <a:ln w="50800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3105150" y="1652846"/>
              <a:ext cx="9525" cy="4236672"/>
            </a:xfrm>
            <a:prstGeom prst="line">
              <a:avLst/>
            </a:prstGeom>
            <a:ln w="50800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4448175" y="1652846"/>
              <a:ext cx="9525" cy="4236672"/>
            </a:xfrm>
            <a:prstGeom prst="line">
              <a:avLst/>
            </a:prstGeom>
            <a:ln w="50800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5816927" y="1652846"/>
              <a:ext cx="9525" cy="4236672"/>
            </a:xfrm>
            <a:prstGeom prst="line">
              <a:avLst/>
            </a:prstGeom>
            <a:ln w="50800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419100" y="2705100"/>
              <a:ext cx="6766579" cy="9525"/>
            </a:xfrm>
            <a:prstGeom prst="line">
              <a:avLst/>
            </a:prstGeom>
            <a:ln w="50800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419100" y="3757354"/>
              <a:ext cx="6766579" cy="9525"/>
            </a:xfrm>
            <a:prstGeom prst="line">
              <a:avLst/>
            </a:prstGeom>
            <a:ln w="50800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419099" y="4800083"/>
              <a:ext cx="6766579" cy="9525"/>
            </a:xfrm>
            <a:prstGeom prst="line">
              <a:avLst/>
            </a:prstGeom>
            <a:ln w="50800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April 24, 2017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Geospatial Summit, Silver Spring, MD</a:t>
            </a:r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5457921" y="2075659"/>
            <a:ext cx="0" cy="15412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5457921" y="3611947"/>
            <a:ext cx="2531807" cy="491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641715" y="2090407"/>
            <a:ext cx="0" cy="15412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641715" y="3626695"/>
            <a:ext cx="2531807" cy="491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5-Point Star 13"/>
          <p:cNvSpPr/>
          <p:nvPr/>
        </p:nvSpPr>
        <p:spPr bwMode="auto">
          <a:xfrm>
            <a:off x="5161199" y="1692434"/>
            <a:ext cx="266700" cy="266700"/>
          </a:xfrm>
          <a:prstGeom prst="star5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5" name="5-Point Star 14"/>
          <p:cNvSpPr/>
          <p:nvPr/>
        </p:nvSpPr>
        <p:spPr bwMode="auto">
          <a:xfrm>
            <a:off x="517725" y="1692434"/>
            <a:ext cx="266700" cy="266700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27899" y="1641118"/>
            <a:ext cx="31037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Point on </a:t>
            </a:r>
            <a:r>
              <a:rPr lang="en-US" sz="2000" u="sng" dirty="0" smtClean="0"/>
              <a:t>rigid</a:t>
            </a:r>
            <a:r>
              <a:rPr lang="en-US" sz="2000" dirty="0" smtClean="0"/>
              <a:t> part of plate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783492" y="1641118"/>
            <a:ext cx="3757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Point on </a:t>
            </a:r>
            <a:r>
              <a:rPr lang="en-US" sz="2000" u="sng" dirty="0" smtClean="0"/>
              <a:t>deforming</a:t>
            </a:r>
            <a:r>
              <a:rPr lang="en-US" sz="2000" dirty="0" smtClean="0"/>
              <a:t> part of plate</a:t>
            </a:r>
            <a:endParaRPr lang="en-US" sz="2000" dirty="0"/>
          </a:p>
        </p:txBody>
      </p:sp>
      <p:sp>
        <p:nvSpPr>
          <p:cNvPr id="22" name="5-Point Star 21"/>
          <p:cNvSpPr/>
          <p:nvPr/>
        </p:nvSpPr>
        <p:spPr bwMode="auto">
          <a:xfrm>
            <a:off x="6278535" y="5140082"/>
            <a:ext cx="266700" cy="266700"/>
          </a:xfrm>
          <a:prstGeom prst="star5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3" name="5-Point Star 22"/>
          <p:cNvSpPr/>
          <p:nvPr/>
        </p:nvSpPr>
        <p:spPr bwMode="auto">
          <a:xfrm>
            <a:off x="2407354" y="5175724"/>
            <a:ext cx="266700" cy="266700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14808" y="2492319"/>
            <a:ext cx="4667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Symbol" panose="05050102010706020507" pitchFamily="18" charset="2"/>
              </a:rPr>
              <a:t>l</a:t>
            </a:r>
            <a:endParaRPr lang="en-US" sz="4000" b="1" dirty="0">
              <a:latin typeface="Symbol" panose="05050102010706020507" pitchFamily="18" charset="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-19061" y="2507067"/>
            <a:ext cx="4667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Symbol" panose="05050102010706020507" pitchFamily="18" charset="2"/>
              </a:rPr>
              <a:t>l</a:t>
            </a:r>
            <a:endParaRPr lang="en-US" sz="4000" b="1" dirty="0">
              <a:latin typeface="Symbol" panose="05050102010706020507" pitchFamily="18" charset="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278535" y="3532037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t</a:t>
            </a:r>
            <a:endParaRPr lang="en-US" sz="40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1725458" y="3546785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t</a:t>
            </a:r>
            <a:endParaRPr lang="en-US" sz="4000" b="1" dirty="0"/>
          </a:p>
        </p:txBody>
      </p:sp>
      <p:sp>
        <p:nvSpPr>
          <p:cNvPr id="29" name="Oval 28"/>
          <p:cNvSpPr/>
          <p:nvPr/>
        </p:nvSpPr>
        <p:spPr>
          <a:xfrm>
            <a:off x="5602075" y="2628468"/>
            <a:ext cx="158314" cy="15831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835698" y="2207741"/>
            <a:ext cx="158314" cy="15831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1"/>
          <p:cNvSpPr txBox="1">
            <a:spLocks/>
          </p:cNvSpPr>
          <p:nvPr/>
        </p:nvSpPr>
        <p:spPr bwMode="auto">
          <a:xfrm>
            <a:off x="609600" y="457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 smtClean="0"/>
              <a:t>NATRF2022 coordinates over time</a:t>
            </a:r>
            <a:br>
              <a:rPr lang="en-US" dirty="0" smtClean="0"/>
            </a:br>
            <a:r>
              <a:rPr lang="en-US" sz="2000" dirty="0" smtClean="0">
                <a:solidFill>
                  <a:srgbClr val="FF0000"/>
                </a:solidFill>
              </a:rPr>
              <a:t>(Remember:  The NATRF2022 </a:t>
            </a:r>
            <a:r>
              <a:rPr lang="en-US" sz="2000" i="1" dirty="0" smtClean="0">
                <a:solidFill>
                  <a:srgbClr val="FF0000"/>
                </a:solidFill>
              </a:rPr>
              <a:t>frame</a:t>
            </a:r>
            <a:r>
              <a:rPr lang="en-US" sz="2000" dirty="0" smtClean="0">
                <a:solidFill>
                  <a:srgbClr val="FF0000"/>
                </a:solidFill>
              </a:rPr>
              <a:t> is rigid)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2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633582" y="4239923"/>
            <a:ext cx="2539940" cy="1592313"/>
            <a:chOff x="419099" y="1652846"/>
            <a:chExt cx="6766580" cy="4236672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5816927" y="1652846"/>
              <a:ext cx="9525" cy="4236672"/>
            </a:xfrm>
            <a:prstGeom prst="line">
              <a:avLst/>
            </a:prstGeom>
            <a:ln w="50800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752600" y="1652846"/>
              <a:ext cx="9525" cy="4236672"/>
            </a:xfrm>
            <a:prstGeom prst="line">
              <a:avLst/>
            </a:prstGeom>
            <a:ln w="50800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3105150" y="1652846"/>
              <a:ext cx="9525" cy="4236672"/>
            </a:xfrm>
            <a:prstGeom prst="line">
              <a:avLst/>
            </a:prstGeom>
            <a:ln w="50800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4448175" y="1652846"/>
              <a:ext cx="9525" cy="4236672"/>
            </a:xfrm>
            <a:prstGeom prst="line">
              <a:avLst/>
            </a:prstGeom>
            <a:ln w="50800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419100" y="2705100"/>
              <a:ext cx="6766579" cy="9525"/>
            </a:xfrm>
            <a:prstGeom prst="line">
              <a:avLst/>
            </a:prstGeom>
            <a:ln w="50800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419100" y="3757354"/>
              <a:ext cx="6766579" cy="9525"/>
            </a:xfrm>
            <a:prstGeom prst="line">
              <a:avLst/>
            </a:prstGeom>
            <a:ln w="50800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419099" y="4800083"/>
              <a:ext cx="6766579" cy="9525"/>
            </a:xfrm>
            <a:prstGeom prst="line">
              <a:avLst/>
            </a:prstGeom>
            <a:ln w="50800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5275265" y="4363879"/>
            <a:ext cx="2539940" cy="1592313"/>
            <a:chOff x="419099" y="1652846"/>
            <a:chExt cx="6766580" cy="4236672"/>
          </a:xfrm>
        </p:grpSpPr>
        <p:cxnSp>
          <p:nvCxnSpPr>
            <p:cNvPr id="44" name="Straight Connector 43"/>
            <p:cNvCxnSpPr/>
            <p:nvPr/>
          </p:nvCxnSpPr>
          <p:spPr>
            <a:xfrm>
              <a:off x="1752600" y="1652846"/>
              <a:ext cx="9525" cy="4236672"/>
            </a:xfrm>
            <a:prstGeom prst="line">
              <a:avLst/>
            </a:prstGeom>
            <a:ln w="50800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3105150" y="1652846"/>
              <a:ext cx="9525" cy="4236672"/>
            </a:xfrm>
            <a:prstGeom prst="line">
              <a:avLst/>
            </a:prstGeom>
            <a:ln w="50800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4448175" y="1652846"/>
              <a:ext cx="9525" cy="4236672"/>
            </a:xfrm>
            <a:prstGeom prst="line">
              <a:avLst/>
            </a:prstGeom>
            <a:ln w="50800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5816927" y="1652846"/>
              <a:ext cx="9525" cy="4236672"/>
            </a:xfrm>
            <a:prstGeom prst="line">
              <a:avLst/>
            </a:prstGeom>
            <a:ln w="50800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419100" y="2705100"/>
              <a:ext cx="6766579" cy="9525"/>
            </a:xfrm>
            <a:prstGeom prst="line">
              <a:avLst/>
            </a:prstGeom>
            <a:ln w="50800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419100" y="3757354"/>
              <a:ext cx="6766579" cy="9525"/>
            </a:xfrm>
            <a:prstGeom prst="line">
              <a:avLst/>
            </a:prstGeom>
            <a:ln w="50800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419099" y="4800083"/>
              <a:ext cx="6766579" cy="9525"/>
            </a:xfrm>
            <a:prstGeom prst="line">
              <a:avLst/>
            </a:prstGeom>
            <a:ln w="50800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April 24, 2017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Geospatial Summit, Silver Spring, MD</a:t>
            </a:r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5457921" y="2075659"/>
            <a:ext cx="0" cy="15412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5457921" y="3611947"/>
            <a:ext cx="2531807" cy="491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641715" y="2090407"/>
            <a:ext cx="0" cy="15412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641715" y="3626695"/>
            <a:ext cx="2531807" cy="491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5-Point Star 13"/>
          <p:cNvSpPr/>
          <p:nvPr/>
        </p:nvSpPr>
        <p:spPr bwMode="auto">
          <a:xfrm>
            <a:off x="5161199" y="1692434"/>
            <a:ext cx="266700" cy="266700"/>
          </a:xfrm>
          <a:prstGeom prst="star5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5" name="5-Point Star 14"/>
          <p:cNvSpPr/>
          <p:nvPr/>
        </p:nvSpPr>
        <p:spPr bwMode="auto">
          <a:xfrm>
            <a:off x="517725" y="1692434"/>
            <a:ext cx="266700" cy="266700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27899" y="1641118"/>
            <a:ext cx="31037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Point on </a:t>
            </a:r>
            <a:r>
              <a:rPr lang="en-US" sz="2000" u="sng" dirty="0" smtClean="0"/>
              <a:t>rigid</a:t>
            </a:r>
            <a:r>
              <a:rPr lang="en-US" sz="2000" dirty="0" smtClean="0"/>
              <a:t> part of plate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783492" y="1641118"/>
            <a:ext cx="3757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Point on </a:t>
            </a:r>
            <a:r>
              <a:rPr lang="en-US" sz="2000" u="sng" dirty="0" smtClean="0"/>
              <a:t>deforming</a:t>
            </a:r>
            <a:r>
              <a:rPr lang="en-US" sz="2000" dirty="0" smtClean="0"/>
              <a:t> part of plate</a:t>
            </a:r>
            <a:endParaRPr lang="en-US" sz="2000" dirty="0"/>
          </a:p>
        </p:txBody>
      </p:sp>
      <p:sp>
        <p:nvSpPr>
          <p:cNvPr id="22" name="5-Point Star 21"/>
          <p:cNvSpPr/>
          <p:nvPr/>
        </p:nvSpPr>
        <p:spPr bwMode="auto">
          <a:xfrm>
            <a:off x="6278535" y="5140082"/>
            <a:ext cx="266700" cy="266700"/>
          </a:xfrm>
          <a:prstGeom prst="star5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3" name="5-Point Star 22"/>
          <p:cNvSpPr/>
          <p:nvPr/>
        </p:nvSpPr>
        <p:spPr bwMode="auto">
          <a:xfrm>
            <a:off x="2407354" y="5175724"/>
            <a:ext cx="266700" cy="266700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14808" y="2492319"/>
            <a:ext cx="4667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Symbol" panose="05050102010706020507" pitchFamily="18" charset="2"/>
              </a:rPr>
              <a:t>l</a:t>
            </a:r>
            <a:endParaRPr lang="en-US" sz="4000" b="1" dirty="0">
              <a:latin typeface="Symbol" panose="05050102010706020507" pitchFamily="18" charset="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-19061" y="2507067"/>
            <a:ext cx="4667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Symbol" panose="05050102010706020507" pitchFamily="18" charset="2"/>
              </a:rPr>
              <a:t>l</a:t>
            </a:r>
            <a:endParaRPr lang="en-US" sz="4000" b="1" dirty="0">
              <a:latin typeface="Symbol" panose="05050102010706020507" pitchFamily="18" charset="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278535" y="3532037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t</a:t>
            </a:r>
            <a:endParaRPr lang="en-US" sz="40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1725458" y="3546785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t</a:t>
            </a:r>
            <a:endParaRPr lang="en-US" sz="4000" b="1" dirty="0"/>
          </a:p>
        </p:txBody>
      </p:sp>
      <p:sp>
        <p:nvSpPr>
          <p:cNvPr id="29" name="Oval 28"/>
          <p:cNvSpPr/>
          <p:nvPr/>
        </p:nvSpPr>
        <p:spPr>
          <a:xfrm>
            <a:off x="5602075" y="2628468"/>
            <a:ext cx="158314" cy="15831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835698" y="2207741"/>
            <a:ext cx="158314" cy="15831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5-Point Star 24"/>
          <p:cNvSpPr/>
          <p:nvPr/>
        </p:nvSpPr>
        <p:spPr bwMode="auto">
          <a:xfrm>
            <a:off x="2013881" y="4917255"/>
            <a:ext cx="266700" cy="266700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1282292" y="2403401"/>
            <a:ext cx="158314" cy="15831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6107459" y="2632821"/>
            <a:ext cx="158314" cy="15831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itle 1"/>
          <p:cNvSpPr txBox="1">
            <a:spLocks/>
          </p:cNvSpPr>
          <p:nvPr/>
        </p:nvSpPr>
        <p:spPr bwMode="auto">
          <a:xfrm>
            <a:off x="609600" y="457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 smtClean="0"/>
              <a:t>NATRF2022 coordinates over time</a:t>
            </a:r>
            <a:br>
              <a:rPr lang="en-US" dirty="0" smtClean="0"/>
            </a:br>
            <a:r>
              <a:rPr lang="en-US" sz="2000" dirty="0" smtClean="0">
                <a:solidFill>
                  <a:srgbClr val="FF0000"/>
                </a:solidFill>
              </a:rPr>
              <a:t>(Remember:  The NATRF2022 </a:t>
            </a:r>
            <a:r>
              <a:rPr lang="en-US" sz="2000" i="1" dirty="0" smtClean="0">
                <a:solidFill>
                  <a:srgbClr val="FF0000"/>
                </a:solidFill>
              </a:rPr>
              <a:t>frame</a:t>
            </a:r>
            <a:r>
              <a:rPr lang="en-US" sz="2000" dirty="0" smtClean="0">
                <a:solidFill>
                  <a:srgbClr val="FF0000"/>
                </a:solidFill>
              </a:rPr>
              <a:t> is rigid)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62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633582" y="4239923"/>
            <a:ext cx="2539940" cy="1592313"/>
            <a:chOff x="419099" y="1652846"/>
            <a:chExt cx="6766580" cy="4236672"/>
          </a:xfrm>
        </p:grpSpPr>
        <p:cxnSp>
          <p:nvCxnSpPr>
            <p:cNvPr id="41" name="Straight Connector 40"/>
            <p:cNvCxnSpPr/>
            <p:nvPr/>
          </p:nvCxnSpPr>
          <p:spPr>
            <a:xfrm>
              <a:off x="5816927" y="1652846"/>
              <a:ext cx="9525" cy="4236672"/>
            </a:xfrm>
            <a:prstGeom prst="line">
              <a:avLst/>
            </a:prstGeom>
            <a:ln w="50800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1752600" y="1652846"/>
              <a:ext cx="9525" cy="4236672"/>
            </a:xfrm>
            <a:prstGeom prst="line">
              <a:avLst/>
            </a:prstGeom>
            <a:ln w="50800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3105150" y="1652846"/>
              <a:ext cx="9525" cy="4236672"/>
            </a:xfrm>
            <a:prstGeom prst="line">
              <a:avLst/>
            </a:prstGeom>
            <a:ln w="50800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4448175" y="1652846"/>
              <a:ext cx="9525" cy="4236672"/>
            </a:xfrm>
            <a:prstGeom prst="line">
              <a:avLst/>
            </a:prstGeom>
            <a:ln w="50800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419100" y="2705100"/>
              <a:ext cx="6766579" cy="9525"/>
            </a:xfrm>
            <a:prstGeom prst="line">
              <a:avLst/>
            </a:prstGeom>
            <a:ln w="50800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419100" y="3757354"/>
              <a:ext cx="6766579" cy="9525"/>
            </a:xfrm>
            <a:prstGeom prst="line">
              <a:avLst/>
            </a:prstGeom>
            <a:ln w="50800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419099" y="4800083"/>
              <a:ext cx="6766579" cy="9525"/>
            </a:xfrm>
            <a:prstGeom prst="line">
              <a:avLst/>
            </a:prstGeom>
            <a:ln w="50800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5275265" y="4363879"/>
            <a:ext cx="2539940" cy="1592313"/>
            <a:chOff x="419099" y="1652846"/>
            <a:chExt cx="6766580" cy="4236672"/>
          </a:xfrm>
        </p:grpSpPr>
        <p:cxnSp>
          <p:nvCxnSpPr>
            <p:cNvPr id="49" name="Straight Connector 48"/>
            <p:cNvCxnSpPr/>
            <p:nvPr/>
          </p:nvCxnSpPr>
          <p:spPr>
            <a:xfrm>
              <a:off x="1752600" y="1652846"/>
              <a:ext cx="9525" cy="4236672"/>
            </a:xfrm>
            <a:prstGeom prst="line">
              <a:avLst/>
            </a:prstGeom>
            <a:ln w="50800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3105150" y="1652846"/>
              <a:ext cx="9525" cy="4236672"/>
            </a:xfrm>
            <a:prstGeom prst="line">
              <a:avLst/>
            </a:prstGeom>
            <a:ln w="50800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4448175" y="1652846"/>
              <a:ext cx="9525" cy="4236672"/>
            </a:xfrm>
            <a:prstGeom prst="line">
              <a:avLst/>
            </a:prstGeom>
            <a:ln w="50800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5816927" y="1652846"/>
              <a:ext cx="9525" cy="4236672"/>
            </a:xfrm>
            <a:prstGeom prst="line">
              <a:avLst/>
            </a:prstGeom>
            <a:ln w="50800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419100" y="2705100"/>
              <a:ext cx="6766579" cy="9525"/>
            </a:xfrm>
            <a:prstGeom prst="line">
              <a:avLst/>
            </a:prstGeom>
            <a:ln w="50800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419100" y="3757354"/>
              <a:ext cx="6766579" cy="9525"/>
            </a:xfrm>
            <a:prstGeom prst="line">
              <a:avLst/>
            </a:prstGeom>
            <a:ln w="50800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419099" y="4800083"/>
              <a:ext cx="6766579" cy="9525"/>
            </a:xfrm>
            <a:prstGeom prst="line">
              <a:avLst/>
            </a:prstGeom>
            <a:ln w="50800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April 24, 2017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Geospatial Summit, Silver Spring, MD</a:t>
            </a:r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5457921" y="2075659"/>
            <a:ext cx="0" cy="15412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5457921" y="3611947"/>
            <a:ext cx="2531807" cy="491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641715" y="2090407"/>
            <a:ext cx="0" cy="15412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641715" y="3626695"/>
            <a:ext cx="2531807" cy="491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5-Point Star 13"/>
          <p:cNvSpPr/>
          <p:nvPr/>
        </p:nvSpPr>
        <p:spPr bwMode="auto">
          <a:xfrm>
            <a:off x="5161199" y="1692434"/>
            <a:ext cx="266700" cy="266700"/>
          </a:xfrm>
          <a:prstGeom prst="star5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5" name="5-Point Star 14"/>
          <p:cNvSpPr/>
          <p:nvPr/>
        </p:nvSpPr>
        <p:spPr bwMode="auto">
          <a:xfrm>
            <a:off x="517725" y="1692434"/>
            <a:ext cx="266700" cy="266700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27899" y="1641118"/>
            <a:ext cx="31037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Point on </a:t>
            </a:r>
            <a:r>
              <a:rPr lang="en-US" sz="2000" u="sng" dirty="0" smtClean="0"/>
              <a:t>rigid</a:t>
            </a:r>
            <a:r>
              <a:rPr lang="en-US" sz="2000" dirty="0" smtClean="0"/>
              <a:t> part of plate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783492" y="1641118"/>
            <a:ext cx="3757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Point on </a:t>
            </a:r>
            <a:r>
              <a:rPr lang="en-US" sz="2000" u="sng" dirty="0" smtClean="0"/>
              <a:t>deforming</a:t>
            </a:r>
            <a:r>
              <a:rPr lang="en-US" sz="2000" dirty="0" smtClean="0"/>
              <a:t> part of plate</a:t>
            </a:r>
            <a:endParaRPr lang="en-US" sz="2000" dirty="0"/>
          </a:p>
        </p:txBody>
      </p:sp>
      <p:sp>
        <p:nvSpPr>
          <p:cNvPr id="22" name="5-Point Star 21"/>
          <p:cNvSpPr/>
          <p:nvPr/>
        </p:nvSpPr>
        <p:spPr bwMode="auto">
          <a:xfrm>
            <a:off x="6278535" y="5140082"/>
            <a:ext cx="266700" cy="266700"/>
          </a:xfrm>
          <a:prstGeom prst="star5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3" name="5-Point Star 22"/>
          <p:cNvSpPr/>
          <p:nvPr/>
        </p:nvSpPr>
        <p:spPr bwMode="auto">
          <a:xfrm>
            <a:off x="2407354" y="5175724"/>
            <a:ext cx="266700" cy="266700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14808" y="2492319"/>
            <a:ext cx="4667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Symbol" panose="05050102010706020507" pitchFamily="18" charset="2"/>
              </a:rPr>
              <a:t>l</a:t>
            </a:r>
            <a:endParaRPr lang="en-US" sz="4000" b="1" dirty="0">
              <a:latin typeface="Symbol" panose="05050102010706020507" pitchFamily="18" charset="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-19061" y="2507067"/>
            <a:ext cx="4667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Symbol" panose="05050102010706020507" pitchFamily="18" charset="2"/>
              </a:rPr>
              <a:t>l</a:t>
            </a:r>
            <a:endParaRPr lang="en-US" sz="4000" b="1" dirty="0">
              <a:latin typeface="Symbol" panose="05050102010706020507" pitchFamily="18" charset="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278535" y="3532037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t</a:t>
            </a:r>
            <a:endParaRPr lang="en-US" sz="40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1725458" y="3546785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t</a:t>
            </a:r>
            <a:endParaRPr lang="en-US" sz="4000" b="1" dirty="0"/>
          </a:p>
        </p:txBody>
      </p:sp>
      <p:sp>
        <p:nvSpPr>
          <p:cNvPr id="29" name="Oval 28"/>
          <p:cNvSpPr/>
          <p:nvPr/>
        </p:nvSpPr>
        <p:spPr>
          <a:xfrm>
            <a:off x="5602075" y="2628468"/>
            <a:ext cx="158314" cy="15831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835698" y="2207741"/>
            <a:ext cx="158314" cy="15831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5-Point Star 24"/>
          <p:cNvSpPr/>
          <p:nvPr/>
        </p:nvSpPr>
        <p:spPr bwMode="auto">
          <a:xfrm>
            <a:off x="2013881" y="4917255"/>
            <a:ext cx="266700" cy="266700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1282292" y="2403401"/>
            <a:ext cx="158314" cy="15831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6107459" y="2632821"/>
            <a:ext cx="158314" cy="15831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5-Point Star 33"/>
          <p:cNvSpPr/>
          <p:nvPr/>
        </p:nvSpPr>
        <p:spPr bwMode="auto">
          <a:xfrm>
            <a:off x="1667218" y="4674050"/>
            <a:ext cx="266700" cy="266700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1718530" y="2637180"/>
            <a:ext cx="158314" cy="15831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6554867" y="2632821"/>
            <a:ext cx="158314" cy="15831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itle 1"/>
          <p:cNvSpPr txBox="1">
            <a:spLocks/>
          </p:cNvSpPr>
          <p:nvPr/>
        </p:nvSpPr>
        <p:spPr bwMode="auto">
          <a:xfrm>
            <a:off x="609600" y="457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 smtClean="0"/>
              <a:t>NATRF2022 coordinates over time</a:t>
            </a:r>
            <a:br>
              <a:rPr lang="en-US" dirty="0" smtClean="0"/>
            </a:br>
            <a:r>
              <a:rPr lang="en-US" sz="2000" dirty="0" smtClean="0">
                <a:solidFill>
                  <a:srgbClr val="FF0000"/>
                </a:solidFill>
              </a:rPr>
              <a:t>(Remember:  The NATRF2022 </a:t>
            </a:r>
            <a:r>
              <a:rPr lang="en-US" sz="2000" i="1" dirty="0" smtClean="0">
                <a:solidFill>
                  <a:srgbClr val="FF0000"/>
                </a:solidFill>
              </a:rPr>
              <a:t>frame</a:t>
            </a:r>
            <a:r>
              <a:rPr lang="en-US" sz="2000" dirty="0" smtClean="0">
                <a:solidFill>
                  <a:srgbClr val="FF0000"/>
                </a:solidFill>
              </a:rPr>
              <a:t> is rigid)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47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633582" y="4239923"/>
            <a:ext cx="2539940" cy="1592313"/>
            <a:chOff x="419099" y="1652846"/>
            <a:chExt cx="6766580" cy="4236672"/>
          </a:xfrm>
        </p:grpSpPr>
        <p:cxnSp>
          <p:nvCxnSpPr>
            <p:cNvPr id="41" name="Straight Connector 40"/>
            <p:cNvCxnSpPr/>
            <p:nvPr/>
          </p:nvCxnSpPr>
          <p:spPr>
            <a:xfrm>
              <a:off x="5816927" y="1652846"/>
              <a:ext cx="9525" cy="4236672"/>
            </a:xfrm>
            <a:prstGeom prst="line">
              <a:avLst/>
            </a:prstGeom>
            <a:ln w="50800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1752600" y="1652846"/>
              <a:ext cx="9525" cy="4236672"/>
            </a:xfrm>
            <a:prstGeom prst="line">
              <a:avLst/>
            </a:prstGeom>
            <a:ln w="50800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3105150" y="1652846"/>
              <a:ext cx="9525" cy="4236672"/>
            </a:xfrm>
            <a:prstGeom prst="line">
              <a:avLst/>
            </a:prstGeom>
            <a:ln w="50800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4448175" y="1652846"/>
              <a:ext cx="9525" cy="4236672"/>
            </a:xfrm>
            <a:prstGeom prst="line">
              <a:avLst/>
            </a:prstGeom>
            <a:ln w="50800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419100" y="2705100"/>
              <a:ext cx="6766579" cy="9525"/>
            </a:xfrm>
            <a:prstGeom prst="line">
              <a:avLst/>
            </a:prstGeom>
            <a:ln w="50800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419100" y="3757354"/>
              <a:ext cx="6766579" cy="9525"/>
            </a:xfrm>
            <a:prstGeom prst="line">
              <a:avLst/>
            </a:prstGeom>
            <a:ln w="50800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419099" y="4800083"/>
              <a:ext cx="6766579" cy="9525"/>
            </a:xfrm>
            <a:prstGeom prst="line">
              <a:avLst/>
            </a:prstGeom>
            <a:ln w="50800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5275265" y="4363879"/>
            <a:ext cx="2539940" cy="1592313"/>
            <a:chOff x="419099" y="1652846"/>
            <a:chExt cx="6766580" cy="4236672"/>
          </a:xfrm>
        </p:grpSpPr>
        <p:cxnSp>
          <p:nvCxnSpPr>
            <p:cNvPr id="49" name="Straight Connector 48"/>
            <p:cNvCxnSpPr/>
            <p:nvPr/>
          </p:nvCxnSpPr>
          <p:spPr>
            <a:xfrm>
              <a:off x="1752600" y="1652846"/>
              <a:ext cx="9525" cy="4236672"/>
            </a:xfrm>
            <a:prstGeom prst="line">
              <a:avLst/>
            </a:prstGeom>
            <a:ln w="50800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3105150" y="1652846"/>
              <a:ext cx="9525" cy="4236672"/>
            </a:xfrm>
            <a:prstGeom prst="line">
              <a:avLst/>
            </a:prstGeom>
            <a:ln w="50800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4448175" y="1652846"/>
              <a:ext cx="9525" cy="4236672"/>
            </a:xfrm>
            <a:prstGeom prst="line">
              <a:avLst/>
            </a:prstGeom>
            <a:ln w="50800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5816927" y="1652846"/>
              <a:ext cx="9525" cy="4236672"/>
            </a:xfrm>
            <a:prstGeom prst="line">
              <a:avLst/>
            </a:prstGeom>
            <a:ln w="50800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419100" y="2705100"/>
              <a:ext cx="6766579" cy="9525"/>
            </a:xfrm>
            <a:prstGeom prst="line">
              <a:avLst/>
            </a:prstGeom>
            <a:ln w="50800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419100" y="3757354"/>
              <a:ext cx="6766579" cy="9525"/>
            </a:xfrm>
            <a:prstGeom prst="line">
              <a:avLst/>
            </a:prstGeom>
            <a:ln w="50800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419099" y="4800083"/>
              <a:ext cx="6766579" cy="9525"/>
            </a:xfrm>
            <a:prstGeom prst="line">
              <a:avLst/>
            </a:prstGeom>
            <a:ln w="50800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April 24, 2017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Geospatial Summit, Silver Spring, MD</a:t>
            </a:r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5457921" y="2075659"/>
            <a:ext cx="0" cy="15412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5457921" y="3611947"/>
            <a:ext cx="2531807" cy="491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641715" y="2090407"/>
            <a:ext cx="0" cy="15412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641715" y="3626695"/>
            <a:ext cx="2531807" cy="491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5-Point Star 13"/>
          <p:cNvSpPr/>
          <p:nvPr/>
        </p:nvSpPr>
        <p:spPr bwMode="auto">
          <a:xfrm>
            <a:off x="5161199" y="1692434"/>
            <a:ext cx="266700" cy="266700"/>
          </a:xfrm>
          <a:prstGeom prst="star5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5" name="5-Point Star 14"/>
          <p:cNvSpPr/>
          <p:nvPr/>
        </p:nvSpPr>
        <p:spPr bwMode="auto">
          <a:xfrm>
            <a:off x="517725" y="1692434"/>
            <a:ext cx="266700" cy="266700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27899" y="1641118"/>
            <a:ext cx="31037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Point on </a:t>
            </a:r>
            <a:r>
              <a:rPr lang="en-US" sz="2000" u="sng" dirty="0" smtClean="0"/>
              <a:t>rigid</a:t>
            </a:r>
            <a:r>
              <a:rPr lang="en-US" sz="2000" dirty="0" smtClean="0"/>
              <a:t> part of plate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783492" y="1641118"/>
            <a:ext cx="3757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Point on </a:t>
            </a:r>
            <a:r>
              <a:rPr lang="en-US" sz="2000" u="sng" dirty="0" smtClean="0"/>
              <a:t>deforming</a:t>
            </a:r>
            <a:r>
              <a:rPr lang="en-US" sz="2000" dirty="0" smtClean="0"/>
              <a:t> part of plate</a:t>
            </a:r>
            <a:endParaRPr lang="en-US" sz="2000" dirty="0"/>
          </a:p>
        </p:txBody>
      </p:sp>
      <p:sp>
        <p:nvSpPr>
          <p:cNvPr id="22" name="5-Point Star 21"/>
          <p:cNvSpPr/>
          <p:nvPr/>
        </p:nvSpPr>
        <p:spPr bwMode="auto">
          <a:xfrm>
            <a:off x="6278535" y="5140082"/>
            <a:ext cx="266700" cy="266700"/>
          </a:xfrm>
          <a:prstGeom prst="star5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3" name="5-Point Star 22"/>
          <p:cNvSpPr/>
          <p:nvPr/>
        </p:nvSpPr>
        <p:spPr bwMode="auto">
          <a:xfrm>
            <a:off x="2407354" y="5175724"/>
            <a:ext cx="266700" cy="266700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14808" y="2492319"/>
            <a:ext cx="4667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Symbol" panose="05050102010706020507" pitchFamily="18" charset="2"/>
              </a:rPr>
              <a:t>l</a:t>
            </a:r>
            <a:endParaRPr lang="en-US" sz="4000" b="1" dirty="0">
              <a:latin typeface="Symbol" panose="05050102010706020507" pitchFamily="18" charset="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-19061" y="2507067"/>
            <a:ext cx="4667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Symbol" panose="05050102010706020507" pitchFamily="18" charset="2"/>
              </a:rPr>
              <a:t>l</a:t>
            </a:r>
            <a:endParaRPr lang="en-US" sz="4000" b="1" dirty="0">
              <a:latin typeface="Symbol" panose="05050102010706020507" pitchFamily="18" charset="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278535" y="3532037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t</a:t>
            </a:r>
            <a:endParaRPr lang="en-US" sz="40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1725458" y="3546785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t</a:t>
            </a:r>
            <a:endParaRPr lang="en-US" sz="4000" b="1" dirty="0"/>
          </a:p>
        </p:txBody>
      </p:sp>
      <p:sp>
        <p:nvSpPr>
          <p:cNvPr id="29" name="Oval 28"/>
          <p:cNvSpPr/>
          <p:nvPr/>
        </p:nvSpPr>
        <p:spPr>
          <a:xfrm>
            <a:off x="5602075" y="2628468"/>
            <a:ext cx="158314" cy="15831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835698" y="2207741"/>
            <a:ext cx="158314" cy="15831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5-Point Star 24"/>
          <p:cNvSpPr/>
          <p:nvPr/>
        </p:nvSpPr>
        <p:spPr bwMode="auto">
          <a:xfrm>
            <a:off x="2013881" y="4917255"/>
            <a:ext cx="266700" cy="266700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1282292" y="2403401"/>
            <a:ext cx="158314" cy="15831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6107459" y="2632821"/>
            <a:ext cx="158314" cy="15831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5-Point Star 33"/>
          <p:cNvSpPr/>
          <p:nvPr/>
        </p:nvSpPr>
        <p:spPr bwMode="auto">
          <a:xfrm>
            <a:off x="1667218" y="4674050"/>
            <a:ext cx="266700" cy="266700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1718530" y="2637180"/>
            <a:ext cx="158314" cy="15831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6554867" y="2632821"/>
            <a:ext cx="158314" cy="15831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itle 1"/>
          <p:cNvSpPr txBox="1">
            <a:spLocks/>
          </p:cNvSpPr>
          <p:nvPr/>
        </p:nvSpPr>
        <p:spPr bwMode="auto">
          <a:xfrm>
            <a:off x="609600" y="457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 smtClean="0"/>
              <a:t>NATRF2022 coordinates over time</a:t>
            </a:r>
            <a:br>
              <a:rPr lang="en-US" dirty="0" smtClean="0"/>
            </a:br>
            <a:r>
              <a:rPr lang="en-US" sz="2000" dirty="0" smtClean="0">
                <a:solidFill>
                  <a:srgbClr val="FF0000"/>
                </a:solidFill>
              </a:rPr>
              <a:t>(Remember:  The NATRF2022 </a:t>
            </a:r>
            <a:r>
              <a:rPr lang="en-US" sz="2000" i="1" dirty="0" smtClean="0">
                <a:solidFill>
                  <a:srgbClr val="FF0000"/>
                </a:solidFill>
              </a:rPr>
              <a:t>frame</a:t>
            </a:r>
            <a:r>
              <a:rPr lang="en-US" sz="2000" dirty="0" smtClean="0">
                <a:solidFill>
                  <a:srgbClr val="FF0000"/>
                </a:solidFill>
              </a:rPr>
              <a:t> is rigid)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6" name="5-Point Star 55"/>
          <p:cNvSpPr/>
          <p:nvPr/>
        </p:nvSpPr>
        <p:spPr bwMode="auto">
          <a:xfrm>
            <a:off x="1326132" y="4318584"/>
            <a:ext cx="266700" cy="266700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2140867" y="2857883"/>
            <a:ext cx="158314" cy="15831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6973967" y="2632821"/>
            <a:ext cx="158314" cy="15831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28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545066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Intra-frame velocities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990600" y="1870629"/>
          <a:ext cx="7696200" cy="46682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April 24, 2017</a:t>
            </a: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Geospatial Summit, Silver Spring, MD</a:t>
            </a:r>
            <a:endParaRPr lang="en-US"/>
          </a:p>
        </p:txBody>
      </p:sp>
      <p:sp>
        <p:nvSpPr>
          <p:cNvPr id="4" name="Oval 3"/>
          <p:cNvSpPr/>
          <p:nvPr/>
        </p:nvSpPr>
        <p:spPr>
          <a:xfrm rot="1841794">
            <a:off x="1456943" y="3787121"/>
            <a:ext cx="6010656" cy="916695"/>
          </a:xfrm>
          <a:prstGeom prst="ellipse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017520" y="5249406"/>
            <a:ext cx="21264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accent1"/>
                </a:solidFill>
              </a:rPr>
              <a:t>This is the velocity of the </a:t>
            </a:r>
          </a:p>
          <a:p>
            <a:r>
              <a:rPr lang="en-US" sz="1200" b="1" dirty="0" smtClean="0">
                <a:solidFill>
                  <a:schemeClr val="accent1"/>
                </a:solidFill>
              </a:rPr>
              <a:t>point in ITRF.  Includes all </a:t>
            </a:r>
          </a:p>
          <a:p>
            <a:r>
              <a:rPr lang="en-US" sz="1200" b="1" dirty="0" smtClean="0">
                <a:solidFill>
                  <a:schemeClr val="accent1"/>
                </a:solidFill>
              </a:rPr>
              <a:t>movements, but the </a:t>
            </a:r>
          </a:p>
          <a:p>
            <a:r>
              <a:rPr lang="en-US" sz="1200" b="1" dirty="0" smtClean="0">
                <a:solidFill>
                  <a:schemeClr val="accent1"/>
                </a:solidFill>
              </a:rPr>
              <a:t>dominant one is the </a:t>
            </a:r>
          </a:p>
          <a:p>
            <a:r>
              <a:rPr lang="en-US" sz="1200" b="1" dirty="0" smtClean="0">
                <a:solidFill>
                  <a:schemeClr val="accent1"/>
                </a:solidFill>
              </a:rPr>
              <a:t>rotation of the N.A. Plate.</a:t>
            </a:r>
            <a:endParaRPr lang="en-US" sz="1200" b="1" dirty="0">
              <a:solidFill>
                <a:schemeClr val="accent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171326">
            <a:off x="1644058" y="2931091"/>
            <a:ext cx="6010656" cy="57619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017520" y="1667718"/>
            <a:ext cx="213872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</a:rPr>
              <a:t>This is the velocity of the </a:t>
            </a:r>
          </a:p>
          <a:p>
            <a:r>
              <a:rPr lang="en-US" sz="1200" b="1" dirty="0" smtClean="0">
                <a:solidFill>
                  <a:srgbClr val="C00000"/>
                </a:solidFill>
              </a:rPr>
              <a:t>point in NATRF2022.  </a:t>
            </a:r>
          </a:p>
          <a:p>
            <a:r>
              <a:rPr lang="en-US" sz="1200" b="1" dirty="0" smtClean="0">
                <a:solidFill>
                  <a:srgbClr val="C00000"/>
                </a:solidFill>
              </a:rPr>
              <a:t>Rotation of plate removed.</a:t>
            </a:r>
          </a:p>
          <a:p>
            <a:r>
              <a:rPr lang="en-US" sz="1200" b="1" dirty="0" smtClean="0">
                <a:solidFill>
                  <a:srgbClr val="C00000"/>
                </a:solidFill>
              </a:rPr>
              <a:t>It is not constant because</a:t>
            </a:r>
          </a:p>
          <a:p>
            <a:r>
              <a:rPr lang="en-US" sz="1200" b="1" dirty="0">
                <a:solidFill>
                  <a:srgbClr val="C00000"/>
                </a:solidFill>
              </a:rPr>
              <a:t>t</a:t>
            </a:r>
            <a:r>
              <a:rPr lang="en-US" sz="1200" b="1" dirty="0" smtClean="0">
                <a:solidFill>
                  <a:srgbClr val="C00000"/>
                </a:solidFill>
              </a:rPr>
              <a:t>he point still suffers small</a:t>
            </a:r>
          </a:p>
          <a:p>
            <a:r>
              <a:rPr lang="en-US" sz="1200" b="1" dirty="0" smtClean="0">
                <a:solidFill>
                  <a:srgbClr val="C00000"/>
                </a:solidFill>
              </a:rPr>
              <a:t>“intra-frame” velocities.</a:t>
            </a:r>
          </a:p>
          <a:p>
            <a:r>
              <a:rPr lang="en-US" sz="1200" b="1" dirty="0" smtClean="0">
                <a:solidFill>
                  <a:srgbClr val="C00000"/>
                </a:solidFill>
              </a:rPr>
              <a:t>Such IFVs will be captured</a:t>
            </a:r>
          </a:p>
          <a:p>
            <a:r>
              <a:rPr lang="en-US" sz="1200" b="1" dirty="0">
                <a:solidFill>
                  <a:srgbClr val="C00000"/>
                </a:solidFill>
              </a:rPr>
              <a:t>i</a:t>
            </a:r>
            <a:r>
              <a:rPr lang="en-US" sz="1200" b="1" dirty="0" smtClean="0">
                <a:solidFill>
                  <a:srgbClr val="C00000"/>
                </a:solidFill>
              </a:rPr>
              <a:t>n a model by NGS.</a:t>
            </a:r>
            <a:endParaRPr lang="en-US" sz="1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99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Scientific </a:t>
            </a:r>
            <a:r>
              <a:rPr lang="en-US" b="1" dirty="0">
                <a:solidFill>
                  <a:srgbClr val="FF0000"/>
                </a:solidFill>
              </a:rPr>
              <a:t>Decisions!!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Blueprint for 2022, </a:t>
            </a:r>
            <a:r>
              <a:rPr lang="en-US" u="sng" dirty="0" smtClean="0"/>
              <a:t>Part 2:  Geopotential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/>
              <a:t>Global 3-D Geopotential Model (GGM)</a:t>
            </a:r>
            <a:endParaRPr lang="en-US" dirty="0"/>
          </a:p>
          <a:p>
            <a:pPr lvl="2">
              <a:buFont typeface="Wingdings" panose="05000000000000000000" pitchFamily="2" charset="2"/>
              <a:buChar char="ü"/>
            </a:pPr>
            <a:r>
              <a:rPr lang="en-US" dirty="0" smtClean="0"/>
              <a:t>Will contain all GRAV-D data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dirty="0" smtClean="0"/>
              <a:t>Able to yield any physical value on/above surface </a:t>
            </a:r>
            <a:endParaRPr lang="en-US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/>
              <a:t>Special high-resolution geoid, </a:t>
            </a:r>
            <a:r>
              <a:rPr lang="en-US" dirty="0" err="1" smtClean="0"/>
              <a:t>DoV</a:t>
            </a:r>
            <a:r>
              <a:rPr lang="en-US" dirty="0" smtClean="0"/>
              <a:t> and surface gravity products consistent with GGM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dirty="0" smtClean="0"/>
              <a:t>Not global:  NA/Pacific, American Samoa, Guam/CNMI</a:t>
            </a:r>
            <a:endParaRPr lang="en-US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/>
              <a:t>Time-Dependencies</a:t>
            </a:r>
            <a:endParaRPr lang="en-US" dirty="0"/>
          </a:p>
          <a:p>
            <a:pPr lvl="2">
              <a:buFont typeface="Wingdings" panose="05000000000000000000" pitchFamily="2" charset="2"/>
              <a:buChar char="ü"/>
            </a:pPr>
            <a:r>
              <a:rPr lang="en-US" dirty="0" smtClean="0"/>
              <a:t>Geoid monitoring service</a:t>
            </a:r>
          </a:p>
          <a:p>
            <a:pPr lvl="3">
              <a:buFont typeface="Wingdings" panose="05000000000000000000" pitchFamily="2" charset="2"/>
              <a:buChar char="ü"/>
            </a:pPr>
            <a:r>
              <a:rPr lang="en-US" dirty="0" smtClean="0"/>
              <a:t>Impacts of deglaciation, sea level rise, earthquakes, </a:t>
            </a:r>
            <a:r>
              <a:rPr lang="en-US" dirty="0" err="1" smtClean="0"/>
              <a:t>etc</a:t>
            </a:r>
            <a:endParaRPr lang="en-US" dirty="0"/>
          </a:p>
          <a:p>
            <a:endParaRPr lang="en-US" u="sng" dirty="0" smtClean="0">
              <a:solidFill>
                <a:srgbClr val="FF0000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April 24,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Geospatial Summit, Silver Spring, MD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66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2607"/>
            <a:ext cx="5010979" cy="320008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April 24,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Geospatial Summit, Silver Spring, MD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4742688"/>
            <a:ext cx="4901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GEOID2022 (et al) over the North America/Pacific/Caribbean/Central America/Greenland region will range from </a:t>
            </a:r>
          </a:p>
          <a:p>
            <a:r>
              <a:rPr lang="en-US" dirty="0" smtClean="0"/>
              <a:t>0 to 90 latitude and from 170 to 350 longitude.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930" y="786581"/>
            <a:ext cx="2973070" cy="25176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616" y="3788978"/>
            <a:ext cx="1920384" cy="30272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14091" y="3465812"/>
            <a:ext cx="40190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GEOID2022 (et al) over Guam/CNMI:</a:t>
            </a:r>
          </a:p>
          <a:p>
            <a:r>
              <a:rPr lang="en-US" dirty="0" smtClean="0"/>
              <a:t>11-22, 143-148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010275" y="438512"/>
            <a:ext cx="4493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GEOID2022 (et al) over American Samoa:</a:t>
            </a:r>
          </a:p>
          <a:p>
            <a:r>
              <a:rPr lang="en-US" dirty="0" smtClean="0"/>
              <a:t>-16 to -10, 186-193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92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779"/>
            <a:ext cx="8229600" cy="857250"/>
          </a:xfrm>
        </p:spPr>
        <p:txBody>
          <a:bodyPr/>
          <a:lstStyle/>
          <a:p>
            <a:r>
              <a:rPr lang="en-US" dirty="0" smtClean="0"/>
              <a:t>Why replace NAVD 88 and NAD 83?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30353"/>
            <a:ext cx="8229600" cy="3781824"/>
          </a:xfrm>
        </p:spPr>
        <p:txBody>
          <a:bodyPr/>
          <a:lstStyle/>
          <a:p>
            <a:r>
              <a:rPr lang="en-US" b="1" dirty="0" smtClean="0"/>
              <a:t>ACCESS!</a:t>
            </a:r>
          </a:p>
          <a:p>
            <a:pPr lvl="1"/>
            <a:r>
              <a:rPr lang="en-US" dirty="0" smtClean="0"/>
              <a:t>easier to find the sky than a 60-year-old bench mark</a:t>
            </a:r>
          </a:p>
          <a:p>
            <a:pPr lvl="1"/>
            <a:r>
              <a:rPr lang="en-US" dirty="0" smtClean="0"/>
              <a:t>GNSS equipment is cheap and fast</a:t>
            </a:r>
          </a:p>
          <a:p>
            <a:r>
              <a:rPr lang="en-US" b="1" dirty="0" smtClean="0"/>
              <a:t>ACCURACY!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asier to trust the sky than a 60-year old bench mark</a:t>
            </a:r>
          </a:p>
          <a:p>
            <a:pPr lvl="1"/>
            <a:r>
              <a:rPr lang="en-US" dirty="0" smtClean="0"/>
              <a:t>immune to passive mark instability</a:t>
            </a:r>
          </a:p>
          <a:p>
            <a:r>
              <a:rPr lang="en-US" b="1" dirty="0" smtClean="0"/>
              <a:t>GLOBAL STANDARDS!</a:t>
            </a:r>
          </a:p>
          <a:p>
            <a:pPr lvl="1"/>
            <a:r>
              <a:rPr lang="en-US" dirty="0" smtClean="0">
                <a:effectLst/>
              </a:rPr>
              <a:t>systematic errors of many meters across the US</a:t>
            </a:r>
            <a:endParaRPr lang="en-US" dirty="0" smtClean="0"/>
          </a:p>
          <a:p>
            <a:pPr lvl="1"/>
            <a:r>
              <a:rPr lang="en-US" dirty="0" smtClean="0"/>
              <a:t>aligns with GPS, international efforts</a:t>
            </a:r>
          </a:p>
          <a:p>
            <a:pPr lvl="1"/>
            <a:r>
              <a:rPr lang="en-US" dirty="0" smtClean="0"/>
              <a:t>aligns with Canada, Mexico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April 24,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2017 Geospatial Summit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F5968-2192-4CB3-ABDB-EF83C119BB8E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608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58" y="9130"/>
            <a:ext cx="9170458" cy="684887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April 24,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Geospatial Summit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F5968-2192-4CB3-ABDB-EF83C119BB8E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911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7800" y="400042"/>
            <a:ext cx="8337549" cy="746125"/>
          </a:xfrm>
          <a:prstGeom prst="rect">
            <a:avLst/>
          </a:prstGeom>
          <a:gradFill flip="none" rotWithShape="1">
            <a:gsLst>
              <a:gs pos="0">
                <a:srgbClr val="C9D5EB"/>
              </a:gs>
              <a:gs pos="100000">
                <a:srgbClr val="B5CBE3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April 24,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2017 Geospatial Summit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F5968-2192-4CB3-ABDB-EF83C119BB8E}" type="slidenum">
              <a:rPr lang="en-US" altLang="en-US" smtClean="0"/>
              <a:pPr/>
              <a:t>19</a:t>
            </a:fld>
            <a:endParaRPr lang="en-US" altLang="en-US"/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177800" y="400042"/>
            <a:ext cx="73374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algn="l"/>
            <a:r>
              <a:rPr lang="en-US" sz="3000" dirty="0"/>
              <a:t>NAVD 88 is </a:t>
            </a:r>
            <a:r>
              <a:rPr lang="en-US" sz="3000" dirty="0" smtClean="0"/>
              <a:t>tilted and biased</a:t>
            </a:r>
          </a:p>
        </p:txBody>
      </p:sp>
    </p:spTree>
    <p:extLst>
      <p:ext uri="{BB962C8B-B14F-4D97-AF65-F5344CB8AC3E}">
        <p14:creationId xmlns:p14="http://schemas.microsoft.com/office/powerpoint/2010/main" val="171479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9"/>
          <p:cNvSpPr>
            <a:spLocks noGrp="1"/>
          </p:cNvSpPr>
          <p:nvPr>
            <p:ph type="title"/>
          </p:nvPr>
        </p:nvSpPr>
        <p:spPr>
          <a:xfrm>
            <a:off x="425450" y="425450"/>
            <a:ext cx="8261350" cy="1174750"/>
          </a:xfrm>
        </p:spPr>
        <p:txBody>
          <a:bodyPr/>
          <a:lstStyle/>
          <a:p>
            <a:r>
              <a:rPr lang="en-US" altLang="en-US" dirty="0" smtClean="0"/>
              <a:t>Since 2008…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304800" y="1828800"/>
            <a:ext cx="8686800" cy="4419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NGS has had two “ten year plans”</a:t>
            </a:r>
          </a:p>
          <a:p>
            <a:pPr>
              <a:defRPr/>
            </a:pPr>
            <a:endParaRPr lang="en-US" dirty="0" smtClean="0"/>
          </a:p>
          <a:p>
            <a:pPr lvl="1">
              <a:defRPr/>
            </a:pPr>
            <a:r>
              <a:rPr lang="en-US" dirty="0" smtClean="0"/>
              <a:t>Heavy on broad sweeping decisions</a:t>
            </a:r>
          </a:p>
          <a:p>
            <a:pPr lvl="2">
              <a:defRPr/>
            </a:pPr>
            <a:r>
              <a:rPr lang="en-US" dirty="0" smtClean="0"/>
              <a:t>e.g. “Replace NAD 83”</a:t>
            </a:r>
          </a:p>
          <a:p>
            <a:pPr lvl="2">
              <a:defRPr/>
            </a:pPr>
            <a:endParaRPr lang="en-US" dirty="0" smtClean="0"/>
          </a:p>
          <a:p>
            <a:pPr lvl="1">
              <a:defRPr/>
            </a:pPr>
            <a:r>
              <a:rPr lang="en-US" dirty="0" smtClean="0"/>
              <a:t>Light on details</a:t>
            </a:r>
          </a:p>
          <a:p>
            <a:pPr lvl="2">
              <a:defRPr/>
            </a:pPr>
            <a:r>
              <a:rPr lang="en-US" dirty="0" smtClean="0"/>
              <a:t>How?  What do we call it?  </a:t>
            </a:r>
          </a:p>
          <a:p>
            <a:pPr lvl="2">
              <a:defRPr/>
            </a:pPr>
            <a:endParaRPr lang="en-US" dirty="0"/>
          </a:p>
          <a:p>
            <a:pPr lvl="1">
              <a:defRPr/>
            </a:pPr>
            <a:r>
              <a:rPr lang="en-US" dirty="0" smtClean="0"/>
              <a:t>2016 was a good year for filling in those details</a:t>
            </a:r>
          </a:p>
          <a:p>
            <a:pPr lvl="2"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  <a:p>
            <a:pPr lvl="1"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April 24,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Geospatial Summit, Silver Spring, MD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357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57199" y="857250"/>
            <a:ext cx="5232401" cy="634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6536646"/>
              </p:ext>
            </p:extLst>
          </p:nvPr>
        </p:nvGraphicFramePr>
        <p:xfrm>
          <a:off x="0" y="569626"/>
          <a:ext cx="8966201" cy="6160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itle 1"/>
          <p:cNvSpPr txBox="1">
            <a:spLocks/>
          </p:cNvSpPr>
          <p:nvPr/>
        </p:nvSpPr>
        <p:spPr bwMode="auto">
          <a:xfrm>
            <a:off x="237760" y="-83851"/>
            <a:ext cx="73374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algn="l"/>
            <a:r>
              <a:rPr lang="en-US" sz="3000" dirty="0"/>
              <a:t>passive marks are old</a:t>
            </a:r>
            <a:endParaRPr lang="en-US" sz="3000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81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cientist holds sign indicating land subisdence over tim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724" y="4214814"/>
            <a:ext cx="3438276" cy="2633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37760" y="244758"/>
            <a:ext cx="844904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algn="l"/>
            <a:r>
              <a:rPr lang="en-US" sz="3000" dirty="0"/>
              <a:t>passive </a:t>
            </a:r>
            <a:r>
              <a:rPr lang="en-US" sz="3000" dirty="0" smtClean="0"/>
              <a:t>marks lie still, but still lie</a:t>
            </a:r>
          </a:p>
          <a:p>
            <a:pPr lvl="0" algn="l"/>
            <a:r>
              <a:rPr lang="en-US" sz="3000" dirty="0" smtClean="0"/>
              <a:t>small instability x long time = inaccuracy</a:t>
            </a:r>
            <a:endParaRPr lang="en-US" sz="3000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17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177800" y="857250"/>
            <a:ext cx="73374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algn="l"/>
            <a:r>
              <a:rPr lang="en-US" sz="3000" dirty="0"/>
              <a:t>NAVD 88 is not alone</a:t>
            </a:r>
            <a:endParaRPr lang="en-US" sz="3000" dirty="0">
              <a:solidFill>
                <a:srgbClr val="1F497D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April 24,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2017 Geospatial Summit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F5968-2192-4CB3-ABDB-EF83C119BB8E}" type="slidenum">
              <a:rPr lang="en-US" altLang="en-US" smtClean="0"/>
              <a:pPr/>
              <a:t>22</a:t>
            </a:fld>
            <a:endParaRPr lang="en-US" alt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530353"/>
            <a:ext cx="8229600" cy="3781824"/>
          </a:xfrm>
        </p:spPr>
        <p:txBody>
          <a:bodyPr/>
          <a:lstStyle/>
          <a:p>
            <a:r>
              <a:rPr lang="en-US" sz="1800" dirty="0"/>
              <a:t>NAVD 88	North American Vertical Datum of 1988</a:t>
            </a:r>
          </a:p>
          <a:p>
            <a:r>
              <a:rPr lang="en-US" sz="1800" dirty="0"/>
              <a:t>PRVD02		Puerto Rico Vertical Datum of 2002</a:t>
            </a:r>
          </a:p>
          <a:p>
            <a:r>
              <a:rPr lang="en-US" sz="1800" dirty="0"/>
              <a:t>ASVD02		American Samoa Vertical Datum of 2002</a:t>
            </a:r>
          </a:p>
          <a:p>
            <a:r>
              <a:rPr lang="en-US" sz="1800" dirty="0"/>
              <a:t>NMVD03	Northern Marianas Vertical Datum of 2003, 3 each</a:t>
            </a:r>
          </a:p>
          <a:p>
            <a:r>
              <a:rPr lang="en-US" sz="1800" dirty="0"/>
              <a:t>GUVD04	Guam Vertical Datum of 2004 </a:t>
            </a:r>
          </a:p>
          <a:p>
            <a:r>
              <a:rPr lang="en-US" sz="1800" dirty="0"/>
              <a:t>VIVD09		Virgin Islands Vertical Datum of 2009, 3 each</a:t>
            </a:r>
          </a:p>
          <a:p>
            <a:r>
              <a:rPr lang="en-US" sz="1800" dirty="0" smtClean="0"/>
              <a:t>Hawaii …</a:t>
            </a:r>
            <a:r>
              <a:rPr lang="en-US" sz="1800" dirty="0"/>
              <a:t>	</a:t>
            </a:r>
            <a:r>
              <a:rPr lang="en-US" sz="1800" dirty="0" smtClean="0"/>
              <a:t>Hawaiian </a:t>
            </a:r>
            <a:r>
              <a:rPr lang="en-US" sz="1800" dirty="0"/>
              <a:t>Islands Vertical </a:t>
            </a:r>
            <a:r>
              <a:rPr lang="en-US" sz="1800" dirty="0" smtClean="0"/>
              <a:t>Datum (coming soon)</a:t>
            </a:r>
            <a:endParaRPr lang="en-US" sz="1800" dirty="0"/>
          </a:p>
          <a:p>
            <a:r>
              <a:rPr lang="en-US" sz="1800" dirty="0"/>
              <a:t>various		local </a:t>
            </a:r>
            <a:r>
              <a:rPr lang="en-US" sz="1800" dirty="0" err="1"/>
              <a:t>datums</a:t>
            </a:r>
            <a:r>
              <a:rPr lang="en-US" sz="1800" dirty="0"/>
              <a:t>, as national datum is inaccessible</a:t>
            </a:r>
          </a:p>
          <a:p>
            <a:r>
              <a:rPr lang="en-US" sz="1800" dirty="0"/>
              <a:t>IGLD 85		International Great Lakes Datum of 1985</a:t>
            </a:r>
          </a:p>
          <a:p>
            <a:r>
              <a:rPr lang="en-US" sz="1800" dirty="0"/>
              <a:t>IGSN71		gravity dataset</a:t>
            </a:r>
          </a:p>
          <a:p>
            <a:r>
              <a:rPr lang="en-US" sz="1800" dirty="0"/>
              <a:t>GEOID12B	geoid undulations</a:t>
            </a:r>
          </a:p>
          <a:p>
            <a:r>
              <a:rPr lang="en-US" sz="1800" dirty="0"/>
              <a:t>DEFLEC12B	deflection of the vertical</a:t>
            </a:r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 rot="19319665">
            <a:off x="1418901" y="2528713"/>
            <a:ext cx="6773970" cy="1785104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chemeClr val="accent3">
                    <a:lumMod val="75000"/>
                  </a:schemeClr>
                </a:solidFill>
              </a:rPr>
              <a:t>one vertical datum</a:t>
            </a:r>
            <a:endParaRPr lang="en-US" sz="6600" b="1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en-US" sz="4400" b="1" dirty="0" smtClean="0">
                <a:solidFill>
                  <a:schemeClr val="accent3">
                    <a:lumMod val="75000"/>
                  </a:schemeClr>
                </a:solidFill>
              </a:rPr>
              <a:t>pole-to-equator</a:t>
            </a:r>
            <a:endParaRPr lang="en-US" sz="44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47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206795" cy="6857999"/>
          </a:xfrm>
        </p:spPr>
      </p:pic>
    </p:spTree>
    <p:extLst>
      <p:ext uri="{BB962C8B-B14F-4D97-AF65-F5344CB8AC3E}">
        <p14:creationId xmlns:p14="http://schemas.microsoft.com/office/powerpoint/2010/main" val="3117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206795" cy="6857999"/>
          </a:xfrm>
        </p:spPr>
      </p:pic>
    </p:spTree>
    <p:extLst>
      <p:ext uri="{BB962C8B-B14F-4D97-AF65-F5344CB8AC3E}">
        <p14:creationId xmlns:p14="http://schemas.microsoft.com/office/powerpoint/2010/main" val="20305584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Line 7"/>
          <p:cNvSpPr>
            <a:spLocks noChangeShapeType="1"/>
          </p:cNvSpPr>
          <p:nvPr/>
        </p:nvSpPr>
        <p:spPr bwMode="auto">
          <a:xfrm>
            <a:off x="1709738" y="5205413"/>
            <a:ext cx="5910262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3" name="Arc 8"/>
          <p:cNvSpPr>
            <a:spLocks/>
          </p:cNvSpPr>
          <p:nvPr/>
        </p:nvSpPr>
        <p:spPr bwMode="auto">
          <a:xfrm flipH="1">
            <a:off x="-3429000" y="1355725"/>
            <a:ext cx="5403850" cy="3849688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5" name="Line 3"/>
          <p:cNvSpPr>
            <a:spLocks noChangeShapeType="1"/>
          </p:cNvSpPr>
          <p:nvPr/>
        </p:nvSpPr>
        <p:spPr bwMode="auto">
          <a:xfrm flipH="1" flipV="1">
            <a:off x="644525" y="1143000"/>
            <a:ext cx="306388" cy="4638675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6" name="Arc 5"/>
          <p:cNvSpPr>
            <a:spLocks/>
          </p:cNvSpPr>
          <p:nvPr/>
        </p:nvSpPr>
        <p:spPr bwMode="auto">
          <a:xfrm>
            <a:off x="950913" y="1644650"/>
            <a:ext cx="5402262" cy="38481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7" name="Line 6"/>
          <p:cNvSpPr>
            <a:spLocks noChangeShapeType="1"/>
          </p:cNvSpPr>
          <p:nvPr/>
        </p:nvSpPr>
        <p:spPr bwMode="auto">
          <a:xfrm flipH="1" flipV="1">
            <a:off x="1963738" y="1066800"/>
            <a:ext cx="1587" cy="4332288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8" name="Arc 8"/>
          <p:cNvSpPr>
            <a:spLocks/>
          </p:cNvSpPr>
          <p:nvPr/>
        </p:nvSpPr>
        <p:spPr bwMode="auto">
          <a:xfrm>
            <a:off x="1963738" y="1355725"/>
            <a:ext cx="5402262" cy="3849688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9" name="Line 10"/>
          <p:cNvSpPr>
            <a:spLocks noChangeShapeType="1"/>
          </p:cNvSpPr>
          <p:nvPr/>
        </p:nvSpPr>
        <p:spPr bwMode="auto">
          <a:xfrm flipV="1">
            <a:off x="5086350" y="1468438"/>
            <a:ext cx="1266825" cy="1522412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70" name="Line 11"/>
          <p:cNvSpPr>
            <a:spLocks noChangeShapeType="1"/>
          </p:cNvSpPr>
          <p:nvPr/>
        </p:nvSpPr>
        <p:spPr bwMode="auto">
          <a:xfrm flipV="1">
            <a:off x="5734050" y="1487488"/>
            <a:ext cx="590550" cy="950912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71" name="Freeform 12"/>
          <p:cNvSpPr>
            <a:spLocks/>
          </p:cNvSpPr>
          <p:nvPr/>
        </p:nvSpPr>
        <p:spPr bwMode="auto">
          <a:xfrm>
            <a:off x="5197475" y="2859088"/>
            <a:ext cx="122238" cy="258762"/>
          </a:xfrm>
          <a:custGeom>
            <a:avLst/>
            <a:gdLst>
              <a:gd name="T0" fmla="*/ 0 w 69"/>
              <a:gd name="T1" fmla="*/ 0 h 129"/>
              <a:gd name="T2" fmla="*/ 2147483647 w 69"/>
              <a:gd name="T3" fmla="*/ 2147483647 h 129"/>
              <a:gd name="T4" fmla="*/ 2147483647 w 69"/>
              <a:gd name="T5" fmla="*/ 2147483647 h 129"/>
              <a:gd name="T6" fmla="*/ 0 60000 65536"/>
              <a:gd name="T7" fmla="*/ 0 60000 65536"/>
              <a:gd name="T8" fmla="*/ 0 60000 65536"/>
              <a:gd name="T9" fmla="*/ 0 w 69"/>
              <a:gd name="T10" fmla="*/ 0 h 129"/>
              <a:gd name="T11" fmla="*/ 69 w 69"/>
              <a:gd name="T12" fmla="*/ 129 h 1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9" h="129">
                <a:moveTo>
                  <a:pt x="0" y="0"/>
                </a:moveTo>
                <a:lnTo>
                  <a:pt x="69" y="57"/>
                </a:lnTo>
                <a:lnTo>
                  <a:pt x="3" y="129"/>
                </a:lnTo>
              </a:path>
            </a:pathLst>
          </a:custGeom>
          <a:noFill/>
          <a:ln w="28575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72" name="Freeform 13"/>
          <p:cNvSpPr>
            <a:spLocks/>
          </p:cNvSpPr>
          <p:nvPr/>
        </p:nvSpPr>
        <p:spPr bwMode="auto">
          <a:xfrm>
            <a:off x="5830888" y="2305050"/>
            <a:ext cx="120650" cy="228600"/>
          </a:xfrm>
          <a:custGeom>
            <a:avLst/>
            <a:gdLst>
              <a:gd name="T0" fmla="*/ 0 w 69"/>
              <a:gd name="T1" fmla="*/ 0 h 114"/>
              <a:gd name="T2" fmla="*/ 2147483647 w 69"/>
              <a:gd name="T3" fmla="*/ 2147483647 h 114"/>
              <a:gd name="T4" fmla="*/ 2147483647 w 69"/>
              <a:gd name="T5" fmla="*/ 2147483647 h 114"/>
              <a:gd name="T6" fmla="*/ 0 60000 65536"/>
              <a:gd name="T7" fmla="*/ 0 60000 65536"/>
              <a:gd name="T8" fmla="*/ 0 60000 65536"/>
              <a:gd name="T9" fmla="*/ 0 w 69"/>
              <a:gd name="T10" fmla="*/ 0 h 114"/>
              <a:gd name="T11" fmla="*/ 69 w 69"/>
              <a:gd name="T12" fmla="*/ 114 h 1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9" h="114">
                <a:moveTo>
                  <a:pt x="0" y="0"/>
                </a:moveTo>
                <a:lnTo>
                  <a:pt x="69" y="45"/>
                </a:lnTo>
                <a:lnTo>
                  <a:pt x="15" y="114"/>
                </a:lnTo>
              </a:path>
            </a:pathLst>
          </a:custGeom>
          <a:noFill/>
          <a:ln w="28575" cap="flat" cmpd="sng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73" name="Freeform 14"/>
          <p:cNvSpPr>
            <a:spLocks/>
          </p:cNvSpPr>
          <p:nvPr/>
        </p:nvSpPr>
        <p:spPr bwMode="auto">
          <a:xfrm>
            <a:off x="5092700" y="1219200"/>
            <a:ext cx="1978025" cy="1162050"/>
          </a:xfrm>
          <a:custGeom>
            <a:avLst/>
            <a:gdLst>
              <a:gd name="T0" fmla="*/ 2147483647 w 1125"/>
              <a:gd name="T1" fmla="*/ 2147483647 h 580"/>
              <a:gd name="T2" fmla="*/ 2147483647 w 1125"/>
              <a:gd name="T3" fmla="*/ 2147483647 h 580"/>
              <a:gd name="T4" fmla="*/ 2147483647 w 1125"/>
              <a:gd name="T5" fmla="*/ 2147483647 h 580"/>
              <a:gd name="T6" fmla="*/ 2147483647 w 1125"/>
              <a:gd name="T7" fmla="*/ 2147483647 h 580"/>
              <a:gd name="T8" fmla="*/ 2147483647 w 1125"/>
              <a:gd name="T9" fmla="*/ 2147483647 h 580"/>
              <a:gd name="T10" fmla="*/ 2147483647 w 1125"/>
              <a:gd name="T11" fmla="*/ 2147483647 h 580"/>
              <a:gd name="T12" fmla="*/ 2147483647 w 1125"/>
              <a:gd name="T13" fmla="*/ 2147483647 h 580"/>
              <a:gd name="T14" fmla="*/ 2147483647 w 1125"/>
              <a:gd name="T15" fmla="*/ 2147483647 h 580"/>
              <a:gd name="T16" fmla="*/ 2147483647 w 1125"/>
              <a:gd name="T17" fmla="*/ 2147483647 h 580"/>
              <a:gd name="T18" fmla="*/ 2147483647 w 1125"/>
              <a:gd name="T19" fmla="*/ 2147483647 h 580"/>
              <a:gd name="T20" fmla="*/ 2147483647 w 1125"/>
              <a:gd name="T21" fmla="*/ 2147483647 h 580"/>
              <a:gd name="T22" fmla="*/ 2147483647 w 1125"/>
              <a:gd name="T23" fmla="*/ 2147483647 h 58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125"/>
              <a:gd name="T37" fmla="*/ 0 h 580"/>
              <a:gd name="T38" fmla="*/ 1125 w 1125"/>
              <a:gd name="T39" fmla="*/ 580 h 58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125" h="580">
                <a:moveTo>
                  <a:pt x="45" y="12"/>
                </a:moveTo>
                <a:cubicBezTo>
                  <a:pt x="144" y="45"/>
                  <a:pt x="0" y="0"/>
                  <a:pt x="285" y="28"/>
                </a:cubicBezTo>
                <a:cubicBezTo>
                  <a:pt x="295" y="29"/>
                  <a:pt x="300" y="42"/>
                  <a:pt x="309" y="44"/>
                </a:cubicBezTo>
                <a:cubicBezTo>
                  <a:pt x="349" y="51"/>
                  <a:pt x="389" y="49"/>
                  <a:pt x="429" y="52"/>
                </a:cubicBezTo>
                <a:cubicBezTo>
                  <a:pt x="522" y="114"/>
                  <a:pt x="652" y="111"/>
                  <a:pt x="757" y="116"/>
                </a:cubicBezTo>
                <a:cubicBezTo>
                  <a:pt x="770" y="156"/>
                  <a:pt x="794" y="188"/>
                  <a:pt x="829" y="212"/>
                </a:cubicBezTo>
                <a:cubicBezTo>
                  <a:pt x="834" y="220"/>
                  <a:pt x="837" y="230"/>
                  <a:pt x="845" y="236"/>
                </a:cubicBezTo>
                <a:cubicBezTo>
                  <a:pt x="852" y="241"/>
                  <a:pt x="863" y="238"/>
                  <a:pt x="869" y="244"/>
                </a:cubicBezTo>
                <a:cubicBezTo>
                  <a:pt x="892" y="267"/>
                  <a:pt x="914" y="311"/>
                  <a:pt x="933" y="340"/>
                </a:cubicBezTo>
                <a:cubicBezTo>
                  <a:pt x="952" y="369"/>
                  <a:pt x="1027" y="421"/>
                  <a:pt x="1061" y="444"/>
                </a:cubicBezTo>
                <a:cubicBezTo>
                  <a:pt x="1072" y="460"/>
                  <a:pt x="1087" y="474"/>
                  <a:pt x="1093" y="492"/>
                </a:cubicBezTo>
                <a:cubicBezTo>
                  <a:pt x="1103" y="522"/>
                  <a:pt x="1111" y="552"/>
                  <a:pt x="1125" y="580"/>
                </a:cubicBezTo>
              </a:path>
            </a:pathLst>
          </a:custGeom>
          <a:noFill/>
          <a:ln w="38100" cap="flat" cmpd="sng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74" name="Oval 15"/>
          <p:cNvSpPr>
            <a:spLocks noChangeArrowheads="1"/>
          </p:cNvSpPr>
          <p:nvPr/>
        </p:nvSpPr>
        <p:spPr bwMode="auto">
          <a:xfrm>
            <a:off x="6324600" y="1387475"/>
            <a:ext cx="84138" cy="112713"/>
          </a:xfrm>
          <a:prstGeom prst="ellipse">
            <a:avLst/>
          </a:prstGeom>
          <a:solidFill>
            <a:schemeClr val="tx1"/>
          </a:solidFill>
          <a:ln w="19050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6575" name="Text Box 17"/>
          <p:cNvSpPr txBox="1">
            <a:spLocks noChangeArrowheads="1"/>
          </p:cNvSpPr>
          <p:nvPr/>
        </p:nvSpPr>
        <p:spPr bwMode="auto">
          <a:xfrm>
            <a:off x="1333500" y="5599113"/>
            <a:ext cx="876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600" b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NAD 83</a:t>
            </a:r>
          </a:p>
        </p:txBody>
      </p:sp>
      <p:sp>
        <p:nvSpPr>
          <p:cNvPr id="66576" name="Text Box 18"/>
          <p:cNvSpPr txBox="1">
            <a:spLocks noChangeArrowheads="1"/>
          </p:cNvSpPr>
          <p:nvPr/>
        </p:nvSpPr>
        <p:spPr bwMode="auto">
          <a:xfrm>
            <a:off x="1355725" y="5807075"/>
            <a:ext cx="76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600" b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Origin</a:t>
            </a:r>
          </a:p>
        </p:txBody>
      </p:sp>
      <p:sp>
        <p:nvSpPr>
          <p:cNvPr id="66577" name="Text Box 19"/>
          <p:cNvSpPr txBox="1">
            <a:spLocks noChangeArrowheads="1"/>
          </p:cNvSpPr>
          <p:nvPr/>
        </p:nvSpPr>
        <p:spPr bwMode="auto">
          <a:xfrm>
            <a:off x="2355813" y="4521785"/>
            <a:ext cx="79541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600" b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IGS </a:t>
            </a:r>
            <a:r>
              <a:rPr lang="en-US" altLang="en-US" sz="1600" b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yy</a:t>
            </a:r>
            <a:endParaRPr lang="en-US" altLang="en-US" sz="1600" b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578" name="Text Box 20"/>
          <p:cNvSpPr txBox="1">
            <a:spLocks noChangeArrowheads="1"/>
          </p:cNvSpPr>
          <p:nvPr/>
        </p:nvSpPr>
        <p:spPr bwMode="auto">
          <a:xfrm>
            <a:off x="2286000" y="4725988"/>
            <a:ext cx="76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600" b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Origin</a:t>
            </a:r>
          </a:p>
        </p:txBody>
      </p:sp>
      <p:sp>
        <p:nvSpPr>
          <p:cNvPr id="66579" name="Line 21"/>
          <p:cNvSpPr>
            <a:spLocks noChangeShapeType="1"/>
          </p:cNvSpPr>
          <p:nvPr/>
        </p:nvSpPr>
        <p:spPr bwMode="auto">
          <a:xfrm flipH="1" flipV="1">
            <a:off x="1006475" y="5546725"/>
            <a:ext cx="379413" cy="320675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80" name="Line 22"/>
          <p:cNvSpPr>
            <a:spLocks noChangeShapeType="1"/>
          </p:cNvSpPr>
          <p:nvPr/>
        </p:nvSpPr>
        <p:spPr bwMode="auto">
          <a:xfrm flipH="1">
            <a:off x="2005013" y="4803775"/>
            <a:ext cx="352425" cy="35242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81" name="Text Box 23"/>
          <p:cNvSpPr txBox="1">
            <a:spLocks noChangeArrowheads="1"/>
          </p:cNvSpPr>
          <p:nvPr/>
        </p:nvSpPr>
        <p:spPr bwMode="auto">
          <a:xfrm>
            <a:off x="7161213" y="1925638"/>
            <a:ext cx="8397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Earth’s</a:t>
            </a:r>
          </a:p>
        </p:txBody>
      </p:sp>
      <p:sp>
        <p:nvSpPr>
          <p:cNvPr id="66582" name="Text Box 24"/>
          <p:cNvSpPr txBox="1">
            <a:spLocks noChangeArrowheads="1"/>
          </p:cNvSpPr>
          <p:nvPr/>
        </p:nvSpPr>
        <p:spPr bwMode="auto">
          <a:xfrm>
            <a:off x="7113588" y="2212975"/>
            <a:ext cx="850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Surface</a:t>
            </a:r>
          </a:p>
        </p:txBody>
      </p:sp>
      <p:sp>
        <p:nvSpPr>
          <p:cNvPr id="66583" name="Text Box 25"/>
          <p:cNvSpPr txBox="1">
            <a:spLocks noChangeArrowheads="1"/>
          </p:cNvSpPr>
          <p:nvPr/>
        </p:nvSpPr>
        <p:spPr bwMode="auto">
          <a:xfrm>
            <a:off x="5370513" y="1809750"/>
            <a:ext cx="4968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000" b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000" b="1" baseline="-2500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</a:t>
            </a:r>
            <a:endParaRPr lang="en-US" altLang="en-US" sz="2000" b="1">
              <a:solidFill>
                <a:srgbClr val="C050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584" name="Text Box 26"/>
          <p:cNvSpPr txBox="1">
            <a:spLocks noChangeArrowheads="1"/>
          </p:cNvSpPr>
          <p:nvPr/>
        </p:nvSpPr>
        <p:spPr bwMode="auto">
          <a:xfrm>
            <a:off x="6056131" y="1752570"/>
            <a:ext cx="4972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000" b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000" b="1" baseline="-25000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yy</a:t>
            </a:r>
            <a:endParaRPr lang="en-US" altLang="en-US" sz="2000" b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585" name="Arc 5"/>
          <p:cNvSpPr>
            <a:spLocks/>
          </p:cNvSpPr>
          <p:nvPr/>
        </p:nvSpPr>
        <p:spPr bwMode="auto">
          <a:xfrm flipV="1">
            <a:off x="952500" y="5486400"/>
            <a:ext cx="5402263" cy="3849688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86" name="Arc 5"/>
          <p:cNvSpPr>
            <a:spLocks/>
          </p:cNvSpPr>
          <p:nvPr/>
        </p:nvSpPr>
        <p:spPr bwMode="auto">
          <a:xfrm flipH="1">
            <a:off x="-4999038" y="1646238"/>
            <a:ext cx="5945188" cy="38481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87" name="Arc 8"/>
          <p:cNvSpPr>
            <a:spLocks/>
          </p:cNvSpPr>
          <p:nvPr/>
        </p:nvSpPr>
        <p:spPr bwMode="auto">
          <a:xfrm flipV="1">
            <a:off x="1965325" y="5197475"/>
            <a:ext cx="5402263" cy="3849688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4" name="AutoShape 9"/>
          <p:cNvCxnSpPr>
            <a:cxnSpLocks noChangeShapeType="1"/>
          </p:cNvCxnSpPr>
          <p:nvPr/>
        </p:nvCxnSpPr>
        <p:spPr bwMode="auto">
          <a:xfrm flipV="1">
            <a:off x="952500" y="5203825"/>
            <a:ext cx="1012825" cy="287338"/>
          </a:xfrm>
          <a:prstGeom prst="straightConnector1">
            <a:avLst/>
          </a:prstGeom>
          <a:noFill/>
          <a:ln w="38100">
            <a:solidFill>
              <a:schemeClr val="accent6">
                <a:lumMod val="50000"/>
              </a:schemeClr>
            </a:solidFill>
            <a:prstDash val="sysDot"/>
            <a:round/>
            <a:headEnd type="triangle" w="med" len="med"/>
            <a:tailEnd type="triangle" w="med" len="med"/>
          </a:ln>
        </p:spPr>
      </p:cxnSp>
      <p:sp>
        <p:nvSpPr>
          <p:cNvPr id="66589" name="Text Box 16"/>
          <p:cNvSpPr txBox="1">
            <a:spLocks noChangeArrowheads="1"/>
          </p:cNvSpPr>
          <p:nvPr/>
        </p:nvSpPr>
        <p:spPr bwMode="auto">
          <a:xfrm rot="20601527">
            <a:off x="889413" y="5007075"/>
            <a:ext cx="103105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 dirty="0" smtClean="0">
                <a:solidFill>
                  <a:srgbClr val="9848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~2.2 </a:t>
            </a:r>
            <a:r>
              <a:rPr lang="en-US" altLang="en-US" sz="1400" dirty="0">
                <a:solidFill>
                  <a:srgbClr val="9848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meters</a:t>
            </a:r>
          </a:p>
        </p:txBody>
      </p:sp>
      <p:sp>
        <p:nvSpPr>
          <p:cNvPr id="66590" name="Line 4"/>
          <p:cNvSpPr>
            <a:spLocks noChangeShapeType="1"/>
          </p:cNvSpPr>
          <p:nvPr/>
        </p:nvSpPr>
        <p:spPr bwMode="auto">
          <a:xfrm>
            <a:off x="644525" y="5500688"/>
            <a:ext cx="5908675" cy="280987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43681" y="483296"/>
            <a:ext cx="7337425" cy="85725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3000" dirty="0" smtClean="0"/>
              <a:t>NAD 83 is non-geocentric</a:t>
            </a:r>
            <a:endParaRPr lang="en-US" sz="3000" dirty="0"/>
          </a:p>
        </p:txBody>
      </p:sp>
      <p:sp>
        <p:nvSpPr>
          <p:cNvPr id="32" name="TextBox 31"/>
          <p:cNvSpPr txBox="1"/>
          <p:nvPr/>
        </p:nvSpPr>
        <p:spPr>
          <a:xfrm>
            <a:off x="6406632" y="4007868"/>
            <a:ext cx="809837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50" dirty="0">
                <a:solidFill>
                  <a:srgbClr val="4F81BD"/>
                </a:solidFill>
                <a:latin typeface="Arial" charset="0"/>
                <a:ea typeface="MS PGothic" pitchFamily="34" charset="-128"/>
              </a:rPr>
              <a:t>same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50" dirty="0">
                <a:solidFill>
                  <a:srgbClr val="4F81BD"/>
                </a:solidFill>
                <a:latin typeface="Arial" charset="0"/>
                <a:ea typeface="MS PGothic" pitchFamily="34" charset="-128"/>
              </a:rPr>
              <a:t>GRS-80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50" dirty="0">
                <a:solidFill>
                  <a:srgbClr val="4F81BD"/>
                </a:solidFill>
                <a:latin typeface="Arial" charset="0"/>
                <a:ea typeface="MS PGothic" pitchFamily="34" charset="-128"/>
              </a:rPr>
              <a:t>ellipsoid</a:t>
            </a:r>
          </a:p>
        </p:txBody>
      </p:sp>
      <p:cxnSp>
        <p:nvCxnSpPr>
          <p:cNvPr id="33" name="Straight Arrow Connector 32"/>
          <p:cNvCxnSpPr>
            <a:stCxn id="32" idx="0"/>
          </p:cNvCxnSpPr>
          <p:nvPr/>
        </p:nvCxnSpPr>
        <p:spPr>
          <a:xfrm flipV="1">
            <a:off x="6811551" y="3770166"/>
            <a:ext cx="132176" cy="23770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32" idx="1"/>
          </p:cNvCxnSpPr>
          <p:nvPr/>
        </p:nvCxnSpPr>
        <p:spPr>
          <a:xfrm flipH="1">
            <a:off x="6158974" y="4365659"/>
            <a:ext cx="247658" cy="3131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37962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NGS\Presentations\2013\PSLS_2013\Images\Elpsd ht chan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8" y="1"/>
            <a:ext cx="916518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48264" y="5841207"/>
            <a:ext cx="2169319" cy="7848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charset="0"/>
                <a:cs typeface="Arial" panose="020B0604020202020204" pitchFamily="34" charset="0"/>
              </a:rPr>
              <a:t>NAD 83(2011) to IGS08 at epoch 2022.0</a:t>
            </a:r>
          </a:p>
        </p:txBody>
      </p:sp>
    </p:spTree>
    <p:extLst>
      <p:ext uri="{BB962C8B-B14F-4D97-AF65-F5344CB8AC3E}">
        <p14:creationId xmlns:p14="http://schemas.microsoft.com/office/powerpoint/2010/main" val="17705275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5524" y="0"/>
            <a:ext cx="11206797" cy="6858001"/>
          </a:xfrm>
        </p:spPr>
      </p:pic>
    </p:spTree>
    <p:extLst>
      <p:ext uri="{BB962C8B-B14F-4D97-AF65-F5344CB8AC3E}">
        <p14:creationId xmlns:p14="http://schemas.microsoft.com/office/powerpoint/2010/main" val="262568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177800" y="857250"/>
            <a:ext cx="73374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algn="l"/>
            <a:r>
              <a:rPr lang="en-US" sz="3000" dirty="0"/>
              <a:t>NAD 83 is not plate fixed very well</a:t>
            </a:r>
            <a:endParaRPr lang="en-US" sz="3000" dirty="0">
              <a:solidFill>
                <a:srgbClr val="1F497D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April 24, 2017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1" y="1876440"/>
            <a:ext cx="2616200" cy="343573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If NAD 83 were truly “plate fixed” then an 8 year epoch change would not yield the systematic plate rotation seen here.</a:t>
            </a:r>
          </a:p>
        </p:txBody>
      </p:sp>
      <p:pic>
        <p:nvPicPr>
          <p:cNvPr id="10" name="Content Placeholder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3"/>
          <a:stretch/>
        </p:blipFill>
        <p:spPr bwMode="auto">
          <a:xfrm>
            <a:off x="3278230" y="1876441"/>
            <a:ext cx="5804050" cy="3908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321756" y="1576000"/>
            <a:ext cx="576318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50" b="1" dirty="0">
                <a:solidFill>
                  <a:srgbClr val="FF0000"/>
                </a:solidFill>
                <a:latin typeface="Arial" charset="0"/>
                <a:ea typeface="MS PGothic" pitchFamily="34" charset="-128"/>
              </a:rPr>
              <a:t>NAD 83(2011) epoch 2010.0 minus NAD 83(NSRS2007) epoch 2002.0</a:t>
            </a:r>
            <a:endParaRPr lang="en-US" sz="1350" dirty="0">
              <a:solidFill>
                <a:prstClr val="black"/>
              </a:solidFill>
              <a:latin typeface="Arial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4498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177800" y="857250"/>
            <a:ext cx="73374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algn="l"/>
            <a:r>
              <a:rPr lang="en-US" sz="3000" dirty="0" smtClean="0"/>
              <a:t>ITRF is now mature</a:t>
            </a:r>
            <a:endParaRPr lang="en-US" sz="3000" dirty="0">
              <a:solidFill>
                <a:srgbClr val="1F497D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April 24, 2017</a:t>
            </a:r>
            <a:endParaRPr lang="en-US" dirty="0"/>
          </a:p>
        </p:txBody>
      </p:sp>
      <p:pic>
        <p:nvPicPr>
          <p:cNvPr id="11" name="Picture 2" descr="https://lh6.googleusercontent.com/MNHqbZSb-zxT-r2U9iXZ6kxInJuExwWXXRLL_XuqyT6A5jQ1lZ0kLYhGRu28QZxAjUjOtbLjKI6NUFcfF2ccJTGbrLoH2gP66elnK8dA61bI7AMWUlAdmdeg3H3fCqAYCYedgkb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95" y="1535415"/>
            <a:ext cx="7243380" cy="525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67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Names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gray">
          <a:xfrm>
            <a:off x="0" y="1736623"/>
            <a:ext cx="273423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 lnSpcReduction="1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 b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000" b="0">
                <a:solidFill>
                  <a:schemeClr val="tx1"/>
                </a:solidFill>
                <a:latin typeface="Calibri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  <a:defRPr/>
            </a:pPr>
            <a:r>
              <a:rPr lang="en-US" sz="2400" u="sng" kern="0" dirty="0" smtClean="0">
                <a:latin typeface="Gill Sans MT" panose="020B0502020104020203" pitchFamily="34" charset="0"/>
              </a:rPr>
              <a:t>The Old: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kern="0" dirty="0" smtClean="0">
                <a:latin typeface="Gill Sans MT" panose="020B0502020104020203" pitchFamily="34" charset="0"/>
              </a:rPr>
              <a:t>NAD 83(2011)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400" kern="0" dirty="0" smtClean="0">
              <a:latin typeface="Gill Sans MT" panose="020B0502020104020203" pitchFamily="34" charset="0"/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kern="0" dirty="0" smtClean="0">
                <a:latin typeface="Gill Sans MT" panose="020B0502020104020203" pitchFamily="34" charset="0"/>
              </a:rPr>
              <a:t>NAD 83(PA11)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400" kern="0" dirty="0" smtClean="0">
              <a:latin typeface="Gill Sans MT" panose="020B0502020104020203" pitchFamily="34" charset="0"/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kern="0" dirty="0" smtClean="0">
                <a:latin typeface="Gill Sans MT" panose="020B0502020104020203" pitchFamily="34" charset="0"/>
              </a:rPr>
              <a:t>NAD </a:t>
            </a:r>
            <a:r>
              <a:rPr lang="en-US" sz="2400" kern="0" dirty="0">
                <a:latin typeface="Gill Sans MT" panose="020B0502020104020203" pitchFamily="34" charset="0"/>
              </a:rPr>
              <a:t>83(MA11)</a:t>
            </a:r>
          </a:p>
          <a:p>
            <a:pPr lvl="1">
              <a:defRPr/>
            </a:pPr>
            <a:endParaRPr lang="en-US" sz="2400" kern="0" dirty="0"/>
          </a:p>
          <a:p>
            <a:pPr marL="0" indent="0">
              <a:buFont typeface="Wingdings" pitchFamily="2" charset="2"/>
              <a:buNone/>
              <a:defRPr/>
            </a:pPr>
            <a:endParaRPr lang="en-US" b="1" kern="0" dirty="0">
              <a:solidFill>
                <a:srgbClr val="FF0000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gray">
          <a:xfrm>
            <a:off x="2590800" y="1611057"/>
            <a:ext cx="6324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 b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000" b="0">
                <a:solidFill>
                  <a:schemeClr val="tx1"/>
                </a:solidFill>
                <a:latin typeface="Calibri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  <a:defRPr/>
            </a:pPr>
            <a:r>
              <a:rPr lang="en-US" sz="2400" u="sng" kern="0" dirty="0" smtClean="0">
                <a:latin typeface="Gill Sans MT" panose="020B0502020104020203" pitchFamily="34" charset="0"/>
              </a:rPr>
              <a:t>The New: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kern="0" dirty="0" smtClean="0">
                <a:latin typeface="Gill Sans MT" panose="020B0502020104020203" pitchFamily="34" charset="0"/>
              </a:rPr>
              <a:t>The North American Terrestrial Reference Frame of 2022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kern="0" dirty="0" smtClean="0">
                <a:latin typeface="Gill Sans MT" panose="020B0502020104020203" pitchFamily="34" charset="0"/>
              </a:rPr>
              <a:t>	(NATRF2022)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kern="0" dirty="0">
              <a:latin typeface="Gill Sans MT" panose="020B0502020104020203" pitchFamily="34" charset="0"/>
            </a:endParaRPr>
          </a:p>
          <a:p>
            <a:pPr marL="0" indent="0">
              <a:buNone/>
              <a:defRPr/>
            </a:pPr>
            <a:r>
              <a:rPr lang="en-US" sz="2000" kern="0" dirty="0">
                <a:latin typeface="Gill Sans MT" panose="020B0502020104020203" pitchFamily="34" charset="0"/>
              </a:rPr>
              <a:t>The Caribbean Terrestrial Reference Frame of 2022 </a:t>
            </a:r>
          </a:p>
          <a:p>
            <a:pPr marL="0" indent="0">
              <a:buNone/>
              <a:defRPr/>
            </a:pPr>
            <a:r>
              <a:rPr lang="en-US" sz="2000" kern="0" dirty="0">
                <a:latin typeface="Gill Sans MT" panose="020B0502020104020203" pitchFamily="34" charset="0"/>
              </a:rPr>
              <a:t>	(CTRF2022</a:t>
            </a:r>
            <a:r>
              <a:rPr lang="en-US" sz="2000" kern="0" dirty="0" smtClean="0">
                <a:latin typeface="Gill Sans MT" panose="020B0502020104020203" pitchFamily="34" charset="0"/>
              </a:rPr>
              <a:t>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kern="0" dirty="0" smtClean="0">
              <a:latin typeface="Gill Sans MT" panose="020B0502020104020203" pitchFamily="34" charset="0"/>
            </a:endParaRPr>
          </a:p>
          <a:p>
            <a:pPr marL="0" indent="0">
              <a:buNone/>
              <a:defRPr/>
            </a:pPr>
            <a:r>
              <a:rPr lang="en-US" sz="2000" kern="0" dirty="0">
                <a:latin typeface="Gill Sans MT" panose="020B0502020104020203" pitchFamily="34" charset="0"/>
              </a:rPr>
              <a:t>The </a:t>
            </a:r>
            <a:r>
              <a:rPr lang="en-US" sz="2000" kern="0" dirty="0" smtClean="0">
                <a:latin typeface="Gill Sans MT" panose="020B0502020104020203" pitchFamily="34" charset="0"/>
              </a:rPr>
              <a:t>Pacific Terrestrial </a:t>
            </a:r>
            <a:r>
              <a:rPr lang="en-US" sz="2000" kern="0" dirty="0">
                <a:latin typeface="Gill Sans MT" panose="020B0502020104020203" pitchFamily="34" charset="0"/>
              </a:rPr>
              <a:t>Reference Frame of 2022 </a:t>
            </a:r>
            <a:endParaRPr lang="en-US" sz="2000" kern="0" dirty="0" smtClean="0">
              <a:latin typeface="Gill Sans MT" panose="020B0502020104020203" pitchFamily="34" charset="0"/>
            </a:endParaRPr>
          </a:p>
          <a:p>
            <a:pPr marL="0" indent="0">
              <a:buNone/>
              <a:defRPr/>
            </a:pPr>
            <a:r>
              <a:rPr lang="en-US" sz="2000" kern="0" dirty="0" smtClean="0">
                <a:latin typeface="Gill Sans MT" panose="020B0502020104020203" pitchFamily="34" charset="0"/>
              </a:rPr>
              <a:t>	(PTRF2022)</a:t>
            </a:r>
          </a:p>
          <a:p>
            <a:pPr marL="0" indent="0">
              <a:buNone/>
              <a:defRPr/>
            </a:pPr>
            <a:endParaRPr lang="en-US" sz="2000" kern="0" dirty="0">
              <a:latin typeface="Gill Sans MT" panose="020B0502020104020203" pitchFamily="34" charset="0"/>
            </a:endParaRPr>
          </a:p>
          <a:p>
            <a:pPr marL="0" indent="0">
              <a:buNone/>
              <a:defRPr/>
            </a:pPr>
            <a:r>
              <a:rPr lang="en-US" sz="2000" kern="0" dirty="0">
                <a:latin typeface="Gill Sans MT" panose="020B0502020104020203" pitchFamily="34" charset="0"/>
              </a:rPr>
              <a:t>The </a:t>
            </a:r>
            <a:r>
              <a:rPr lang="en-US" sz="2000" kern="0" dirty="0" smtClean="0">
                <a:latin typeface="Gill Sans MT" panose="020B0502020104020203" pitchFamily="34" charset="0"/>
              </a:rPr>
              <a:t>Mariana Terrestrial </a:t>
            </a:r>
            <a:r>
              <a:rPr lang="en-US" sz="2000" kern="0" dirty="0">
                <a:latin typeface="Gill Sans MT" panose="020B0502020104020203" pitchFamily="34" charset="0"/>
              </a:rPr>
              <a:t>Reference Frame of 2022 </a:t>
            </a:r>
            <a:endParaRPr lang="en-US" sz="2000" kern="0" dirty="0" smtClean="0">
              <a:latin typeface="Gill Sans MT" panose="020B0502020104020203" pitchFamily="34" charset="0"/>
            </a:endParaRPr>
          </a:p>
          <a:p>
            <a:pPr marL="0" indent="0">
              <a:buNone/>
              <a:defRPr/>
            </a:pPr>
            <a:r>
              <a:rPr lang="en-US" sz="2000" kern="0" dirty="0" smtClean="0">
                <a:latin typeface="Gill Sans MT" panose="020B0502020104020203" pitchFamily="34" charset="0"/>
              </a:rPr>
              <a:t>	(MTRF2022</a:t>
            </a:r>
            <a:r>
              <a:rPr lang="en-US" kern="0" dirty="0">
                <a:latin typeface="Gill Sans MT" panose="020B0502020104020203" pitchFamily="34" charset="0"/>
              </a:rPr>
              <a:t>)</a:t>
            </a:r>
          </a:p>
          <a:p>
            <a:pPr lvl="1">
              <a:defRPr/>
            </a:pPr>
            <a:endParaRPr lang="en-US" sz="2400" kern="0" dirty="0"/>
          </a:p>
          <a:p>
            <a:pPr marL="0" indent="0">
              <a:buFont typeface="Wingdings" pitchFamily="2" charset="2"/>
              <a:buNone/>
              <a:defRPr/>
            </a:pPr>
            <a:endParaRPr lang="en-US" b="1" kern="0" dirty="0">
              <a:solidFill>
                <a:srgbClr val="FF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April 24, 2017</a:t>
            </a: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Geospatial Summit, Silver Spring, MD</a:t>
            </a:r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952625" y="2314575"/>
            <a:ext cx="638175" cy="1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952625" y="2314575"/>
            <a:ext cx="781610" cy="914400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952624" y="3028952"/>
            <a:ext cx="781611" cy="1263290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952624" y="3786163"/>
            <a:ext cx="781611" cy="1604989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598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710" y="4111523"/>
            <a:ext cx="3817290" cy="2360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199" y="1581151"/>
            <a:ext cx="8686801" cy="3223022"/>
          </a:xfrm>
        </p:spPr>
        <p:txBody>
          <a:bodyPr/>
          <a:lstStyle/>
          <a:p>
            <a:r>
              <a:rPr lang="en-US" sz="2100" dirty="0" smtClean="0"/>
              <a:t>GPS &amp; WAAS </a:t>
            </a:r>
            <a:r>
              <a:rPr lang="en-US" sz="2100" dirty="0"/>
              <a:t>navigation </a:t>
            </a:r>
            <a:r>
              <a:rPr lang="en-US" sz="2100" dirty="0" smtClean="0"/>
              <a:t>uses WGS84, aligned to </a:t>
            </a:r>
            <a:r>
              <a:rPr lang="en-US" sz="2100" dirty="0"/>
              <a:t>ITRF</a:t>
            </a:r>
          </a:p>
          <a:p>
            <a:r>
              <a:rPr lang="en-US" sz="2100" dirty="0"/>
              <a:t>satellite orbits and </a:t>
            </a:r>
            <a:r>
              <a:rPr lang="en-US" sz="2100" dirty="0" smtClean="0"/>
              <a:t>other geospatial datasets use global frames</a:t>
            </a:r>
            <a:r>
              <a:rPr lang="en-US" sz="2100" dirty="0"/>
              <a:t/>
            </a:r>
            <a:br>
              <a:rPr lang="en-US" sz="2100" dirty="0"/>
            </a:br>
            <a:endParaRPr lang="en-US" sz="2100" dirty="0"/>
          </a:p>
          <a:p>
            <a:r>
              <a:rPr lang="en-US" sz="2100" dirty="0">
                <a:solidFill>
                  <a:schemeClr val="accent3">
                    <a:lumMod val="75000"/>
                  </a:schemeClr>
                </a:solidFill>
              </a:rPr>
              <a:t>our TRFs will </a:t>
            </a:r>
            <a:r>
              <a:rPr lang="en-US" sz="2100" u="sng" dirty="0">
                <a:solidFill>
                  <a:schemeClr val="accent3">
                    <a:lumMod val="75000"/>
                  </a:schemeClr>
                </a:solidFill>
              </a:rPr>
              <a:t>agree</a:t>
            </a:r>
            <a:r>
              <a:rPr lang="en-US" sz="21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100" dirty="0"/>
              <a:t>with ITRF (specifically, </a:t>
            </a:r>
            <a:r>
              <a:rPr lang="en-US" sz="2100" dirty="0" err="1"/>
              <a:t>IGSyy</a:t>
            </a:r>
            <a:r>
              <a:rPr lang="en-US" sz="2100" dirty="0"/>
              <a:t>) at the initial epoch</a:t>
            </a:r>
          </a:p>
          <a:p>
            <a:r>
              <a:rPr lang="en-US" sz="2100" dirty="0">
                <a:solidFill>
                  <a:schemeClr val="accent6">
                    <a:lumMod val="75000"/>
                  </a:schemeClr>
                </a:solidFill>
              </a:rPr>
              <a:t>our TRFs will </a:t>
            </a:r>
            <a:r>
              <a:rPr lang="en-US" sz="2100" u="sng" dirty="0">
                <a:solidFill>
                  <a:schemeClr val="accent6">
                    <a:lumMod val="75000"/>
                  </a:schemeClr>
                </a:solidFill>
              </a:rPr>
              <a:t>diverge</a:t>
            </a:r>
            <a:r>
              <a:rPr lang="en-US" sz="21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100" dirty="0"/>
              <a:t>from ITRF by a few </a:t>
            </a:r>
            <a:r>
              <a:rPr lang="en-US" sz="2100" dirty="0" smtClean="0"/>
              <a:t>cm each year </a:t>
            </a:r>
            <a:r>
              <a:rPr lang="en-US" sz="2100" dirty="0"/>
              <a:t>to stay “plate-fixed”</a:t>
            </a:r>
          </a:p>
          <a:p>
            <a:pPr lvl="1"/>
            <a:r>
              <a:rPr lang="en-US" sz="1800" dirty="0"/>
              <a:t> difference is a simple Euler plate rotation</a:t>
            </a:r>
          </a:p>
          <a:p>
            <a:pPr lvl="1"/>
            <a:r>
              <a:rPr lang="en-US" sz="1800" dirty="0"/>
              <a:t>many areas will diverge further, as no plate is perfectly rigid</a:t>
            </a:r>
          </a:p>
          <a:p>
            <a:endParaRPr lang="en-US" sz="2100" dirty="0"/>
          </a:p>
          <a:p>
            <a:r>
              <a:rPr lang="en-US" sz="2100" dirty="0"/>
              <a:t>plate-fixed </a:t>
            </a:r>
            <a:r>
              <a:rPr lang="en-US" sz="2100" b="1" dirty="0"/>
              <a:t>or</a:t>
            </a:r>
            <a:r>
              <a:rPr lang="en-US" sz="2100" dirty="0"/>
              <a:t> ITRF-fixed; can’t have both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77800" y="857250"/>
            <a:ext cx="73374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algn="l"/>
            <a:r>
              <a:rPr lang="en-US" sz="3000" dirty="0"/>
              <a:t>NAD 83 is not </a:t>
            </a:r>
            <a:r>
              <a:rPr lang="en-US" sz="3000" dirty="0" smtClean="0"/>
              <a:t>ITRF</a:t>
            </a:r>
            <a:endParaRPr lang="en-US" sz="3000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44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177800" y="857250"/>
            <a:ext cx="73374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algn="l"/>
            <a:r>
              <a:rPr lang="en-US" sz="3000" dirty="0"/>
              <a:t>NAD 83 is not alone</a:t>
            </a:r>
            <a:endParaRPr lang="en-US" sz="3000" dirty="0">
              <a:solidFill>
                <a:srgbClr val="1F497D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April 24,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2017 Geospatial Summit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F5968-2192-4CB3-ABDB-EF83C119BB8E}" type="slidenum">
              <a:rPr lang="en-US" altLang="en-US" smtClean="0"/>
              <a:pPr/>
              <a:t>31</a:t>
            </a:fld>
            <a:endParaRPr lang="en-US" alt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530353"/>
            <a:ext cx="8229600" cy="3781824"/>
          </a:xfrm>
        </p:spPr>
        <p:txBody>
          <a:bodyPr/>
          <a:lstStyle/>
          <a:p>
            <a:r>
              <a:rPr lang="en-US" dirty="0" smtClean="0"/>
              <a:t>NAD 83 (1986)</a:t>
            </a:r>
          </a:p>
          <a:p>
            <a:r>
              <a:rPr lang="en-US" dirty="0" smtClean="0"/>
              <a:t>NAD 83 (HARNs)</a:t>
            </a:r>
          </a:p>
          <a:p>
            <a:r>
              <a:rPr lang="en-US" dirty="0" smtClean="0"/>
              <a:t>NAD 83 (FBNs)</a:t>
            </a:r>
          </a:p>
          <a:p>
            <a:r>
              <a:rPr lang="en-US" dirty="0" smtClean="0"/>
              <a:t>NAD 83 (NSRS)</a:t>
            </a:r>
          </a:p>
          <a:p>
            <a:r>
              <a:rPr lang="en-US" dirty="0" smtClean="0"/>
              <a:t>NAD 83 (2011)</a:t>
            </a:r>
          </a:p>
          <a:p>
            <a:r>
              <a:rPr lang="en-US" dirty="0" smtClean="0"/>
              <a:t>NAD 83 (PA11)</a:t>
            </a:r>
          </a:p>
          <a:p>
            <a:r>
              <a:rPr lang="en-US" dirty="0" smtClean="0"/>
              <a:t>NAD 83 (MA11)</a:t>
            </a:r>
          </a:p>
        </p:txBody>
      </p:sp>
      <p:sp>
        <p:nvSpPr>
          <p:cNvPr id="10" name="TextBox 9"/>
          <p:cNvSpPr txBox="1"/>
          <p:nvPr/>
        </p:nvSpPr>
        <p:spPr>
          <a:xfrm rot="19319665">
            <a:off x="1376787" y="2067873"/>
            <a:ext cx="7171172" cy="2462213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chemeClr val="accent3">
                    <a:lumMod val="75000"/>
                  </a:schemeClr>
                </a:solidFill>
              </a:rPr>
              <a:t>4 plate-fixed frames </a:t>
            </a:r>
            <a:br>
              <a:rPr lang="en-US" sz="6600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4400" b="1" dirty="0" smtClean="0">
                <a:solidFill>
                  <a:schemeClr val="accent3">
                    <a:lumMod val="75000"/>
                  </a:schemeClr>
                </a:solidFill>
              </a:rPr>
              <a:t>North America, Caribbean, Pacific, Marianas</a:t>
            </a:r>
            <a:endParaRPr lang="en-US" sz="44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49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altLang="en-US" sz="4000" dirty="0" smtClean="0"/>
              <a:t>GRAV-D Project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1295400"/>
            <a:ext cx="4876800" cy="5410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b="1" dirty="0" smtClean="0"/>
              <a:t>Overall Target</a:t>
            </a:r>
            <a:r>
              <a:rPr lang="en-US" dirty="0" smtClean="0"/>
              <a:t>: 2 cm accuracy </a:t>
            </a:r>
            <a:r>
              <a:rPr lang="en-US" dirty="0" err="1" smtClean="0"/>
              <a:t>orthometric</a:t>
            </a:r>
            <a:r>
              <a:rPr lang="en-US" dirty="0" smtClean="0"/>
              <a:t> heights from GNSS and a geoid model</a:t>
            </a:r>
          </a:p>
          <a:p>
            <a:pPr>
              <a:defRPr/>
            </a:pPr>
            <a:r>
              <a:rPr lang="en-US" b="1" dirty="0" smtClean="0"/>
              <a:t>GRAV-D Goal</a:t>
            </a:r>
            <a:r>
              <a:rPr lang="en-US" dirty="0" smtClean="0"/>
              <a:t>: Create gravimetric geoid accurate to 1 cm where possible using airborne gravity data</a:t>
            </a:r>
          </a:p>
          <a:p>
            <a:pPr>
              <a:defRPr/>
            </a:pPr>
            <a:r>
              <a:rPr lang="en-US" b="1" dirty="0" smtClean="0"/>
              <a:t>GRAV-D</a:t>
            </a:r>
            <a:r>
              <a:rPr lang="en-US" dirty="0" smtClean="0"/>
              <a:t>: Two thrusts of the project</a:t>
            </a:r>
          </a:p>
          <a:p>
            <a:pPr lvl="1">
              <a:defRPr/>
            </a:pPr>
            <a:r>
              <a:rPr lang="en-US" dirty="0" smtClean="0"/>
              <a:t>Airborne gravity survey of entire country and its holdings</a:t>
            </a:r>
          </a:p>
          <a:p>
            <a:pPr lvl="1">
              <a:defRPr/>
            </a:pPr>
            <a:r>
              <a:rPr lang="en-US" dirty="0" smtClean="0"/>
              <a:t>Long-term monitoring of geoid change</a:t>
            </a:r>
          </a:p>
          <a:p>
            <a:pPr>
              <a:defRPr/>
            </a:pPr>
            <a:r>
              <a:rPr lang="en-US" dirty="0" smtClean="0"/>
              <a:t>Leveraging partnerships to improve and validate gravity data</a:t>
            </a:r>
            <a:endParaRPr lang="en-US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1447800"/>
            <a:ext cx="3417887" cy="447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February 8, 2017</a:t>
            </a: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Geospatial Summit, Silver Spring MD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32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1" t="13576" r="21631" b="28639"/>
          <a:stretch>
            <a:fillRect/>
          </a:stretch>
        </p:blipFill>
        <p:spPr bwMode="auto">
          <a:xfrm>
            <a:off x="4216400" y="5076825"/>
            <a:ext cx="2068513" cy="15065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195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altLang="en-US" sz="4000" dirty="0" smtClean="0"/>
              <a:t>Data Collection Scope</a:t>
            </a:r>
          </a:p>
        </p:txBody>
      </p:sp>
      <p:sp>
        <p:nvSpPr>
          <p:cNvPr id="19460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3733800" cy="2057400"/>
          </a:xfrm>
        </p:spPr>
        <p:txBody>
          <a:bodyPr>
            <a:normAutofit fontScale="92500" lnSpcReduction="1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altLang="en-US" sz="2400" dirty="0" smtClean="0"/>
              <a:t>Entire U.S. and territories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altLang="en-US" sz="1800" dirty="0" smtClean="0"/>
              <a:t>Total Square Kilometers: 15.6 million</a:t>
            </a:r>
          </a:p>
          <a:p>
            <a:pPr lvl="1">
              <a:defRPr/>
            </a:pPr>
            <a:r>
              <a:rPr lang="en-US" altLang="en-US" sz="1800" dirty="0"/>
              <a:t>Initial target area for 2022 deadline</a:t>
            </a:r>
            <a:endParaRPr lang="en-US" altLang="en-US" sz="2400" dirty="0"/>
          </a:p>
          <a:p>
            <a:pPr lvl="1">
              <a:buFont typeface="Arial" pitchFamily="34" charset="0"/>
              <a:buChar char="–"/>
              <a:defRPr/>
            </a:pPr>
            <a:r>
              <a:rPr lang="en-US" altLang="en-US" sz="1800" dirty="0" smtClean="0"/>
              <a:t>~200 km buffer around territory or shelf break if possible</a:t>
            </a:r>
          </a:p>
        </p:txBody>
      </p:sp>
      <p:pic>
        <p:nvPicPr>
          <p:cNvPr id="819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2" r="4433" b="21078"/>
          <a:stretch>
            <a:fillRect/>
          </a:stretch>
        </p:blipFill>
        <p:spPr bwMode="auto">
          <a:xfrm>
            <a:off x="3733800" y="1371600"/>
            <a:ext cx="5245100" cy="3560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7" t="17622" r="14185" b="23380"/>
          <a:stretch>
            <a:fillRect/>
          </a:stretch>
        </p:blipFill>
        <p:spPr bwMode="auto">
          <a:xfrm>
            <a:off x="12700" y="3759200"/>
            <a:ext cx="4216400" cy="309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9" t="21895" r="30852" b="36510"/>
          <a:stretch>
            <a:fillRect/>
          </a:stretch>
        </p:blipFill>
        <p:spPr bwMode="auto">
          <a:xfrm>
            <a:off x="7646988" y="5076825"/>
            <a:ext cx="1331912" cy="1476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200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3" t="36510" r="40215" b="36510"/>
          <a:stretch>
            <a:fillRect/>
          </a:stretch>
        </p:blipFill>
        <p:spPr bwMode="auto">
          <a:xfrm>
            <a:off x="6297613" y="5076825"/>
            <a:ext cx="1349375" cy="1011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17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57200" y="731526"/>
            <a:ext cx="8229600" cy="1143000"/>
          </a:xfrm>
        </p:spPr>
        <p:txBody>
          <a:bodyPr/>
          <a:lstStyle/>
          <a:p>
            <a:r>
              <a:rPr lang="en-US" dirty="0" smtClean="0"/>
              <a:t>Performance Metric</a:t>
            </a:r>
            <a:br>
              <a:rPr lang="en-US" dirty="0" smtClean="0"/>
            </a:br>
            <a:r>
              <a:rPr lang="en-US" sz="3600" dirty="0"/>
              <a:t>For Airborne Surveys</a:t>
            </a:r>
            <a:endParaRPr lang="en-US" dirty="0" smtClean="0"/>
          </a:p>
        </p:txBody>
      </p:sp>
      <p:sp>
        <p:nvSpPr>
          <p:cNvPr id="16437" name="TextBox 5"/>
          <p:cNvSpPr txBox="1">
            <a:spLocks noChangeArrowheads="1"/>
          </p:cNvSpPr>
          <p:nvPr/>
        </p:nvSpPr>
        <p:spPr bwMode="auto">
          <a:xfrm>
            <a:off x="1142892" y="4893930"/>
            <a:ext cx="7020143" cy="838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indent="233363" eaLnBrk="0" hangingPunct="0">
              <a:defRPr sz="14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sz="16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1600" dirty="0">
                <a:latin typeface="+mn-lt"/>
                <a:ea typeface="Calibri" pitchFamily="34" charset="0"/>
                <a:cs typeface="Calibri" pitchFamily="34" charset="0"/>
              </a:rPr>
              <a:t>Measure</a:t>
            </a:r>
            <a:r>
              <a:rPr lang="en-US" sz="1600" b="0" dirty="0">
                <a:latin typeface="+mn-lt"/>
                <a:ea typeface="Calibri" pitchFamily="34" charset="0"/>
                <a:cs typeface="Calibri" pitchFamily="34" charset="0"/>
              </a:rPr>
              <a:t>: Percentage of the U.S. and its territories with GRAV-D data available </a:t>
            </a:r>
          </a:p>
          <a:p>
            <a:pPr eaLnBrk="1" hangingPunct="1"/>
            <a:r>
              <a:rPr lang="en-US" sz="1600" b="0" dirty="0">
                <a:latin typeface="+mn-lt"/>
                <a:ea typeface="Calibri" pitchFamily="34" charset="0"/>
                <a:cs typeface="Calibri" pitchFamily="34" charset="0"/>
              </a:rPr>
              <a:t>to support a 1 cm geoid supporting 2 cm orthometric heights.</a:t>
            </a:r>
          </a:p>
          <a:p>
            <a:pPr eaLnBrk="1" hangingPunct="1"/>
            <a:endParaRPr lang="en-US" sz="1600" b="0" dirty="0">
              <a:latin typeface="+mn-lt"/>
              <a:ea typeface="Calibri" pitchFamily="34" charset="0"/>
              <a:cs typeface="Calibri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200027" y="2498016"/>
          <a:ext cx="8743946" cy="2092325"/>
        </p:xfrm>
        <a:graphic>
          <a:graphicData uri="http://schemas.openxmlformats.org/drawingml/2006/table">
            <a:tbl>
              <a:tblPr/>
              <a:tblGrid>
                <a:gridCol w="7350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58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13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13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613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613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6136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6136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6136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6136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6136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6136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7025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109216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214323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latin typeface="Times New Roman"/>
                        <a:ea typeface="Calibri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Times New Roman"/>
                          <a:ea typeface="Calibri"/>
                        </a:rPr>
                        <a:t>FY09 </a:t>
                      </a:r>
                      <a:r>
                        <a:rPr lang="en-US" sz="1100" b="1" dirty="0" smtClean="0">
                          <a:latin typeface="Times New Roman"/>
                          <a:ea typeface="Calibri"/>
                        </a:rPr>
                        <a:t>Baseline</a:t>
                      </a:r>
                      <a:endParaRPr lang="en-US" sz="1400" dirty="0">
                        <a:latin typeface="Times New Roman"/>
                        <a:ea typeface="Calibri"/>
                      </a:endParaRPr>
                    </a:p>
                  </a:txBody>
                  <a:tcPr marL="49960" marR="49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gridSpan="1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Times New Roman"/>
                          <a:ea typeface="Calibri"/>
                        </a:rPr>
                        <a:t>Targets </a:t>
                      </a:r>
                      <a:r>
                        <a:rPr lang="en-US" sz="1400" b="1" dirty="0" err="1" smtClean="0">
                          <a:latin typeface="Times New Roman"/>
                          <a:ea typeface="Calibri"/>
                        </a:rPr>
                        <a:t>vs</a:t>
                      </a:r>
                      <a:r>
                        <a:rPr lang="en-US" sz="1400" b="1" dirty="0" smtClean="0">
                          <a:latin typeface="Times New Roman"/>
                          <a:ea typeface="Calibri"/>
                        </a:rPr>
                        <a:t> Actual</a:t>
                      </a:r>
                      <a:endParaRPr lang="en-US" sz="1400" dirty="0">
                        <a:latin typeface="Times New Roman"/>
                        <a:ea typeface="Calibri"/>
                      </a:endParaRPr>
                    </a:p>
                  </a:txBody>
                  <a:tcPr marL="49960" marR="49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Times New Roman"/>
                          <a:ea typeface="Calibri"/>
                        </a:rPr>
                        <a:t>FY10</a:t>
                      </a:r>
                      <a:endParaRPr lang="en-US" sz="1400" dirty="0">
                        <a:latin typeface="Times New Roman"/>
                        <a:ea typeface="Calibri"/>
                      </a:endParaRPr>
                    </a:p>
                  </a:txBody>
                  <a:tcPr marL="49960" marR="49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Times New Roman"/>
                          <a:ea typeface="Calibri"/>
                        </a:rPr>
                        <a:t>FY11</a:t>
                      </a:r>
                      <a:endParaRPr lang="en-US" sz="1400" dirty="0">
                        <a:latin typeface="Times New Roman"/>
                        <a:ea typeface="Calibri"/>
                      </a:endParaRPr>
                    </a:p>
                  </a:txBody>
                  <a:tcPr marL="49960" marR="49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Times New Roman"/>
                          <a:ea typeface="Calibri"/>
                        </a:rPr>
                        <a:t>FY12</a:t>
                      </a:r>
                      <a:endParaRPr lang="en-US" sz="1400" dirty="0">
                        <a:latin typeface="Times New Roman"/>
                        <a:ea typeface="Calibri"/>
                      </a:endParaRPr>
                    </a:p>
                  </a:txBody>
                  <a:tcPr marL="49960" marR="49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Times New Roman"/>
                          <a:ea typeface="Calibri"/>
                        </a:rPr>
                        <a:t>FY13</a:t>
                      </a:r>
                      <a:endParaRPr lang="en-US" sz="1400" dirty="0">
                        <a:latin typeface="Times New Roman"/>
                        <a:ea typeface="Calibri"/>
                      </a:endParaRPr>
                    </a:p>
                  </a:txBody>
                  <a:tcPr marL="49960" marR="49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Times New Roman"/>
                          <a:ea typeface="Calibri"/>
                        </a:rPr>
                        <a:t>FY14</a:t>
                      </a:r>
                      <a:endParaRPr lang="en-US" sz="1400" dirty="0">
                        <a:latin typeface="Times New Roman"/>
                        <a:ea typeface="Calibri"/>
                      </a:endParaRPr>
                    </a:p>
                  </a:txBody>
                  <a:tcPr marL="49960" marR="49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Times New Roman"/>
                          <a:ea typeface="Calibri"/>
                        </a:rPr>
                        <a:t>FY15</a:t>
                      </a:r>
                      <a:endParaRPr lang="en-US" sz="1400" dirty="0">
                        <a:latin typeface="Times New Roman"/>
                        <a:ea typeface="Calibri"/>
                      </a:endParaRPr>
                    </a:p>
                  </a:txBody>
                  <a:tcPr marL="49960" marR="49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Times New Roman"/>
                          <a:ea typeface="Calibri"/>
                        </a:rPr>
                        <a:t>FY16</a:t>
                      </a:r>
                      <a:endParaRPr lang="en-US" sz="1400" dirty="0">
                        <a:latin typeface="Times New Roman"/>
                        <a:ea typeface="Calibri"/>
                      </a:endParaRPr>
                    </a:p>
                  </a:txBody>
                  <a:tcPr marL="49960" marR="49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Times New Roman"/>
                          <a:ea typeface="Calibri"/>
                        </a:rPr>
                        <a:t>FY17</a:t>
                      </a:r>
                      <a:endParaRPr lang="en-US" sz="1400" dirty="0">
                        <a:latin typeface="Times New Roman"/>
                        <a:ea typeface="Calibri"/>
                      </a:endParaRPr>
                    </a:p>
                  </a:txBody>
                  <a:tcPr marL="49960" marR="49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Times New Roman"/>
                          <a:ea typeface="Calibri"/>
                        </a:rPr>
                        <a:t>FY18</a:t>
                      </a:r>
                      <a:endParaRPr lang="en-US" sz="1400" dirty="0">
                        <a:latin typeface="Times New Roman"/>
                        <a:ea typeface="Calibri"/>
                      </a:endParaRPr>
                    </a:p>
                  </a:txBody>
                  <a:tcPr marL="49960" marR="49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Times New Roman"/>
                          <a:ea typeface="Calibri"/>
                        </a:rPr>
                        <a:t>FY19</a:t>
                      </a:r>
                      <a:endParaRPr lang="en-US" sz="1400" dirty="0">
                        <a:latin typeface="Times New Roman"/>
                        <a:ea typeface="Calibri"/>
                      </a:endParaRPr>
                    </a:p>
                  </a:txBody>
                  <a:tcPr marL="49960" marR="49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Times New Roman"/>
                          <a:ea typeface="Calibri"/>
                        </a:rPr>
                        <a:t>FY20</a:t>
                      </a:r>
                      <a:endParaRPr lang="en-US" sz="1400" dirty="0">
                        <a:latin typeface="Times New Roman"/>
                        <a:ea typeface="Calibri"/>
                      </a:endParaRPr>
                    </a:p>
                  </a:txBody>
                  <a:tcPr marL="49960" marR="49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Times New Roman"/>
                          <a:ea typeface="Calibri"/>
                        </a:rPr>
                        <a:t>FY21</a:t>
                      </a:r>
                      <a:endParaRPr lang="en-US" sz="1400" dirty="0">
                        <a:latin typeface="Times New Roman"/>
                        <a:ea typeface="Calibri"/>
                      </a:endParaRPr>
                    </a:p>
                  </a:txBody>
                  <a:tcPr marL="49960" marR="49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Times New Roman"/>
                          <a:ea typeface="Calibri"/>
                        </a:rPr>
                        <a:t>FY22</a:t>
                      </a:r>
                      <a:endParaRPr lang="en-US" sz="1400" dirty="0">
                        <a:latin typeface="Times New Roman"/>
                        <a:ea typeface="Calibri"/>
                      </a:endParaRPr>
                    </a:p>
                  </a:txBody>
                  <a:tcPr marL="49960" marR="49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754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Calibri"/>
                        </a:rPr>
                        <a:t>6.14%</a:t>
                      </a:r>
                      <a:endParaRPr lang="en-US" sz="2000" dirty="0">
                        <a:latin typeface="Times New Roman"/>
                        <a:ea typeface="Calibri"/>
                      </a:endParaRPr>
                    </a:p>
                  </a:txBody>
                  <a:tcPr marL="49960" marR="49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Calibri"/>
                        </a:rPr>
                        <a:t>7.5%</a:t>
                      </a:r>
                      <a:endParaRPr lang="en-US" sz="2000" dirty="0">
                        <a:latin typeface="Times New Roman"/>
                        <a:ea typeface="Calibri"/>
                      </a:endParaRPr>
                    </a:p>
                  </a:txBody>
                  <a:tcPr marL="49960" marR="49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Times New Roman"/>
                          <a:ea typeface="Calibri"/>
                        </a:rPr>
                        <a:t>12%</a:t>
                      </a:r>
                      <a:endParaRPr lang="en-US" sz="2000" dirty="0">
                        <a:latin typeface="Times New Roman"/>
                        <a:ea typeface="Calibri"/>
                      </a:endParaRPr>
                    </a:p>
                  </a:txBody>
                  <a:tcPr marL="49960" marR="49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Times New Roman"/>
                          <a:ea typeface="Calibri"/>
                        </a:rPr>
                        <a:t>20%</a:t>
                      </a:r>
                      <a:endParaRPr lang="en-US" sz="2000" dirty="0">
                        <a:latin typeface="Times New Roman"/>
                        <a:ea typeface="Calibri"/>
                      </a:endParaRPr>
                    </a:p>
                  </a:txBody>
                  <a:tcPr marL="49960" marR="49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Times New Roman"/>
                          <a:ea typeface="Calibri"/>
                        </a:rPr>
                        <a:t>28%</a:t>
                      </a:r>
                      <a:endParaRPr lang="en-US" sz="2000" dirty="0">
                        <a:latin typeface="Times New Roman"/>
                        <a:ea typeface="Calibri"/>
                      </a:endParaRPr>
                    </a:p>
                  </a:txBody>
                  <a:tcPr marL="49960" marR="49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Times New Roman"/>
                          <a:ea typeface="Calibri"/>
                        </a:rPr>
                        <a:t>36%</a:t>
                      </a:r>
                      <a:endParaRPr lang="en-US" sz="2000" dirty="0">
                        <a:latin typeface="Times New Roman"/>
                        <a:ea typeface="Calibri"/>
                      </a:endParaRPr>
                    </a:p>
                  </a:txBody>
                  <a:tcPr marL="49960" marR="49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Times New Roman"/>
                          <a:ea typeface="Calibri"/>
                        </a:rPr>
                        <a:t>45%</a:t>
                      </a:r>
                      <a:endParaRPr lang="en-US" sz="2000" dirty="0">
                        <a:latin typeface="Times New Roman"/>
                        <a:ea typeface="Calibri"/>
                      </a:endParaRPr>
                    </a:p>
                  </a:txBody>
                  <a:tcPr marL="49960" marR="49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Times New Roman"/>
                          <a:ea typeface="Calibri"/>
                        </a:rPr>
                        <a:t>53%</a:t>
                      </a:r>
                      <a:endParaRPr lang="en-US" sz="2000" dirty="0">
                        <a:latin typeface="Times New Roman"/>
                        <a:ea typeface="Calibri"/>
                      </a:endParaRPr>
                    </a:p>
                  </a:txBody>
                  <a:tcPr marL="49960" marR="49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Times New Roman"/>
                          <a:ea typeface="Calibri"/>
                        </a:rPr>
                        <a:t>62%</a:t>
                      </a:r>
                      <a:endParaRPr lang="en-US" sz="2000" dirty="0">
                        <a:latin typeface="Times New Roman"/>
                        <a:ea typeface="Calibri"/>
                      </a:endParaRPr>
                    </a:p>
                  </a:txBody>
                  <a:tcPr marL="49960" marR="49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Times New Roman"/>
                          <a:ea typeface="Calibri"/>
                        </a:rPr>
                        <a:t>70%</a:t>
                      </a:r>
                      <a:endParaRPr lang="en-US" sz="2000" dirty="0">
                        <a:latin typeface="Times New Roman"/>
                        <a:ea typeface="Calibri"/>
                      </a:endParaRPr>
                    </a:p>
                  </a:txBody>
                  <a:tcPr marL="49960" marR="49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Times New Roman"/>
                          <a:ea typeface="Calibri"/>
                        </a:rPr>
                        <a:t>79%</a:t>
                      </a:r>
                      <a:endParaRPr lang="en-US" sz="2000" dirty="0">
                        <a:latin typeface="Times New Roman"/>
                        <a:ea typeface="Calibri"/>
                      </a:endParaRPr>
                    </a:p>
                  </a:txBody>
                  <a:tcPr marL="49960" marR="49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Times New Roman"/>
                          <a:ea typeface="Calibri"/>
                        </a:rPr>
                        <a:t>87%</a:t>
                      </a:r>
                      <a:endParaRPr lang="en-US" sz="2000" dirty="0">
                        <a:latin typeface="Times New Roman"/>
                        <a:ea typeface="Calibri"/>
                      </a:endParaRPr>
                    </a:p>
                  </a:txBody>
                  <a:tcPr marL="49960" marR="49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Times New Roman"/>
                          <a:ea typeface="Calibri"/>
                        </a:rPr>
                        <a:t>96%</a:t>
                      </a:r>
                      <a:endParaRPr lang="en-US" sz="2000" dirty="0">
                        <a:latin typeface="Times New Roman"/>
                        <a:ea typeface="Calibri"/>
                      </a:endParaRPr>
                    </a:p>
                  </a:txBody>
                  <a:tcPr marL="49960" marR="49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Times New Roman"/>
                          <a:ea typeface="Calibri"/>
                        </a:rPr>
                        <a:t>100% and Implement</a:t>
                      </a:r>
                      <a:endParaRPr lang="en-US" sz="2000" dirty="0">
                        <a:latin typeface="Times New Roman"/>
                        <a:ea typeface="Calibri"/>
                      </a:endParaRPr>
                    </a:p>
                  </a:txBody>
                  <a:tcPr marL="49960" marR="49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754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Times New Roman"/>
                          <a:ea typeface="Calibri"/>
                        </a:rPr>
                        <a:t>6.14</a:t>
                      </a:r>
                      <a:endParaRPr lang="en-US" sz="1600" dirty="0">
                        <a:latin typeface="Times New Roman"/>
                        <a:ea typeface="Calibri"/>
                      </a:endParaRPr>
                    </a:p>
                  </a:txBody>
                  <a:tcPr marL="49960" marR="49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Times New Roman"/>
                          <a:ea typeface="Calibri"/>
                        </a:rPr>
                        <a:t>8%</a:t>
                      </a:r>
                      <a:endParaRPr lang="en-US" sz="1600" dirty="0">
                        <a:latin typeface="Times New Roman"/>
                        <a:ea typeface="Calibri"/>
                      </a:endParaRPr>
                    </a:p>
                  </a:txBody>
                  <a:tcPr marL="49960" marR="49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Times New Roman"/>
                          <a:ea typeface="Calibri"/>
                        </a:rPr>
                        <a:t>15%</a:t>
                      </a:r>
                      <a:endParaRPr lang="en-US" sz="1600" dirty="0">
                        <a:latin typeface="Times New Roman"/>
                        <a:ea typeface="Calibri"/>
                      </a:endParaRPr>
                    </a:p>
                  </a:txBody>
                  <a:tcPr marL="49960" marR="49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Times New Roman"/>
                          <a:ea typeface="Calibri"/>
                        </a:rPr>
                        <a:t>24%</a:t>
                      </a:r>
                      <a:endParaRPr lang="en-US" sz="1600" dirty="0">
                        <a:latin typeface="Times New Roman"/>
                        <a:ea typeface="Calibri"/>
                      </a:endParaRPr>
                    </a:p>
                  </a:txBody>
                  <a:tcPr marL="49960" marR="49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Times New Roman"/>
                          <a:ea typeface="Calibri"/>
                        </a:rPr>
                        <a:t>31%</a:t>
                      </a:r>
                      <a:endParaRPr lang="en-US" sz="1600" dirty="0">
                        <a:latin typeface="Times New Roman"/>
                        <a:ea typeface="Calibri"/>
                      </a:endParaRPr>
                    </a:p>
                  </a:txBody>
                  <a:tcPr marL="49960" marR="49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Times New Roman"/>
                          <a:ea typeface="Calibri"/>
                        </a:rPr>
                        <a:t>38%</a:t>
                      </a:r>
                      <a:endParaRPr lang="en-US" sz="1600" dirty="0">
                        <a:latin typeface="Times New Roman"/>
                        <a:ea typeface="Calibri"/>
                      </a:endParaRPr>
                    </a:p>
                  </a:txBody>
                  <a:tcPr marL="49960" marR="49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Times New Roman"/>
                          <a:ea typeface="Calibri"/>
                        </a:rPr>
                        <a:t>45%</a:t>
                      </a:r>
                      <a:endParaRPr lang="en-US" sz="1600" dirty="0">
                        <a:latin typeface="Times New Roman"/>
                        <a:ea typeface="Calibri"/>
                      </a:endParaRPr>
                    </a:p>
                  </a:txBody>
                  <a:tcPr marL="49960" marR="49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Times New Roman"/>
                          <a:ea typeface="Calibri"/>
                        </a:rPr>
                        <a:t>55%</a:t>
                      </a:r>
                      <a:endParaRPr lang="en-US" sz="1600" dirty="0">
                        <a:latin typeface="Times New Roman"/>
                        <a:ea typeface="Calibri"/>
                      </a:endParaRPr>
                    </a:p>
                  </a:txBody>
                  <a:tcPr marL="49960" marR="49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Times New Roman"/>
                          <a:ea typeface="Calibri"/>
                        </a:rPr>
                        <a:t>59%</a:t>
                      </a:r>
                      <a:endParaRPr lang="en-US" sz="1600" dirty="0">
                        <a:latin typeface="Times New Roman"/>
                        <a:ea typeface="Calibri"/>
                      </a:endParaRPr>
                    </a:p>
                  </a:txBody>
                  <a:tcPr marL="49960" marR="49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Times New Roman"/>
                        <a:ea typeface="Calibri"/>
                      </a:endParaRPr>
                    </a:p>
                  </a:txBody>
                  <a:tcPr marL="49960" marR="49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Times New Roman"/>
                        <a:ea typeface="Calibri"/>
                      </a:endParaRPr>
                    </a:p>
                  </a:txBody>
                  <a:tcPr marL="49960" marR="49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Times New Roman"/>
                        <a:ea typeface="Calibri"/>
                      </a:endParaRPr>
                    </a:p>
                  </a:txBody>
                  <a:tcPr marL="49960" marR="49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Times New Roman"/>
                        <a:ea typeface="Calibri"/>
                      </a:endParaRPr>
                    </a:p>
                  </a:txBody>
                  <a:tcPr marL="49960" marR="49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Times New Roman"/>
                        <a:ea typeface="Calibri"/>
                      </a:endParaRPr>
                    </a:p>
                  </a:txBody>
                  <a:tcPr marL="49960" marR="49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February 8, 2017</a:t>
            </a: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Geospatial Summit, Silver Spring MD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30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-4763"/>
            <a:ext cx="9144000" cy="455613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>
              <a:defRPr/>
            </a:pPr>
            <a:r>
              <a:rPr lang="en-US" sz="2400" dirty="0" smtClean="0"/>
              <a:t>GRAV-D Status 3-31-17: 59%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9144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58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Freeform 104"/>
          <p:cNvSpPr/>
          <p:nvPr/>
        </p:nvSpPr>
        <p:spPr>
          <a:xfrm>
            <a:off x="7755178" y="3446791"/>
            <a:ext cx="1468921" cy="1254947"/>
          </a:xfrm>
          <a:custGeom>
            <a:avLst/>
            <a:gdLst>
              <a:gd name="connsiteX0" fmla="*/ 0 w 7841673"/>
              <a:gd name="connsiteY0" fmla="*/ 0 h 2701636"/>
              <a:gd name="connsiteX1" fmla="*/ 457200 w 7841673"/>
              <a:gd name="connsiteY1" fmla="*/ 762000 h 2701636"/>
              <a:gd name="connsiteX2" fmla="*/ 2438400 w 7841673"/>
              <a:gd name="connsiteY2" fmla="*/ 1066800 h 2701636"/>
              <a:gd name="connsiteX3" fmla="*/ 4308764 w 7841673"/>
              <a:gd name="connsiteY3" fmla="*/ 1898072 h 2701636"/>
              <a:gd name="connsiteX4" fmla="*/ 6802582 w 7841673"/>
              <a:gd name="connsiteY4" fmla="*/ 2133600 h 2701636"/>
              <a:gd name="connsiteX5" fmla="*/ 7841673 w 7841673"/>
              <a:gd name="connsiteY5" fmla="*/ 2701636 h 2701636"/>
              <a:gd name="connsiteX0" fmla="*/ 427117 w 7449640"/>
              <a:gd name="connsiteY0" fmla="*/ 0 h 2868656"/>
              <a:gd name="connsiteX1" fmla="*/ 65167 w 7449640"/>
              <a:gd name="connsiteY1" fmla="*/ 929020 h 2868656"/>
              <a:gd name="connsiteX2" fmla="*/ 2046367 w 7449640"/>
              <a:gd name="connsiteY2" fmla="*/ 1233820 h 2868656"/>
              <a:gd name="connsiteX3" fmla="*/ 3916731 w 7449640"/>
              <a:gd name="connsiteY3" fmla="*/ 2065092 h 2868656"/>
              <a:gd name="connsiteX4" fmla="*/ 6410549 w 7449640"/>
              <a:gd name="connsiteY4" fmla="*/ 2300620 h 2868656"/>
              <a:gd name="connsiteX5" fmla="*/ 7449640 w 7449640"/>
              <a:gd name="connsiteY5" fmla="*/ 2868656 h 2868656"/>
              <a:gd name="connsiteX0" fmla="*/ 573082 w 7430505"/>
              <a:gd name="connsiteY0" fmla="*/ 0 h 2603728"/>
              <a:gd name="connsiteX1" fmla="*/ 46032 w 7430505"/>
              <a:gd name="connsiteY1" fmla="*/ 664092 h 2603728"/>
              <a:gd name="connsiteX2" fmla="*/ 2027232 w 7430505"/>
              <a:gd name="connsiteY2" fmla="*/ 968892 h 2603728"/>
              <a:gd name="connsiteX3" fmla="*/ 3897596 w 7430505"/>
              <a:gd name="connsiteY3" fmla="*/ 1800164 h 2603728"/>
              <a:gd name="connsiteX4" fmla="*/ 6391414 w 7430505"/>
              <a:gd name="connsiteY4" fmla="*/ 2035692 h 2603728"/>
              <a:gd name="connsiteX5" fmla="*/ 7430505 w 7430505"/>
              <a:gd name="connsiteY5" fmla="*/ 2603728 h 2603728"/>
              <a:gd name="connsiteX0" fmla="*/ 573373 w 7430796"/>
              <a:gd name="connsiteY0" fmla="*/ 0 h 2603728"/>
              <a:gd name="connsiteX1" fmla="*/ 46323 w 7430796"/>
              <a:gd name="connsiteY1" fmla="*/ 664092 h 2603728"/>
              <a:gd name="connsiteX2" fmla="*/ 2027523 w 7430796"/>
              <a:gd name="connsiteY2" fmla="*/ 968892 h 2603728"/>
              <a:gd name="connsiteX3" fmla="*/ 3897887 w 7430796"/>
              <a:gd name="connsiteY3" fmla="*/ 1800164 h 2603728"/>
              <a:gd name="connsiteX4" fmla="*/ 6391705 w 7430796"/>
              <a:gd name="connsiteY4" fmla="*/ 2035692 h 2603728"/>
              <a:gd name="connsiteX5" fmla="*/ 7430796 w 7430796"/>
              <a:gd name="connsiteY5" fmla="*/ 2603728 h 2603728"/>
              <a:gd name="connsiteX0" fmla="*/ 569599 w 7427022"/>
              <a:gd name="connsiteY0" fmla="*/ 0 h 2603728"/>
              <a:gd name="connsiteX1" fmla="*/ 42549 w 7427022"/>
              <a:gd name="connsiteY1" fmla="*/ 664092 h 2603728"/>
              <a:gd name="connsiteX2" fmla="*/ 2023749 w 7427022"/>
              <a:gd name="connsiteY2" fmla="*/ 968892 h 2603728"/>
              <a:gd name="connsiteX3" fmla="*/ 3894113 w 7427022"/>
              <a:gd name="connsiteY3" fmla="*/ 1800164 h 2603728"/>
              <a:gd name="connsiteX4" fmla="*/ 6387931 w 7427022"/>
              <a:gd name="connsiteY4" fmla="*/ 2035692 h 2603728"/>
              <a:gd name="connsiteX5" fmla="*/ 7427022 w 7427022"/>
              <a:gd name="connsiteY5" fmla="*/ 2603728 h 2603728"/>
              <a:gd name="connsiteX0" fmla="*/ 569599 w 7427022"/>
              <a:gd name="connsiteY0" fmla="*/ 0 h 2603728"/>
              <a:gd name="connsiteX1" fmla="*/ 42549 w 7427022"/>
              <a:gd name="connsiteY1" fmla="*/ 664092 h 2603728"/>
              <a:gd name="connsiteX2" fmla="*/ 2023749 w 7427022"/>
              <a:gd name="connsiteY2" fmla="*/ 968892 h 2603728"/>
              <a:gd name="connsiteX3" fmla="*/ 3925864 w 7427022"/>
              <a:gd name="connsiteY3" fmla="*/ 1742571 h 2603728"/>
              <a:gd name="connsiteX4" fmla="*/ 6387931 w 7427022"/>
              <a:gd name="connsiteY4" fmla="*/ 2035692 h 2603728"/>
              <a:gd name="connsiteX5" fmla="*/ 7427022 w 7427022"/>
              <a:gd name="connsiteY5" fmla="*/ 2603728 h 2603728"/>
              <a:gd name="connsiteX0" fmla="*/ 569599 w 7427022"/>
              <a:gd name="connsiteY0" fmla="*/ 0 h 2603728"/>
              <a:gd name="connsiteX1" fmla="*/ 42549 w 7427022"/>
              <a:gd name="connsiteY1" fmla="*/ 664092 h 2603728"/>
              <a:gd name="connsiteX2" fmla="*/ 2023749 w 7427022"/>
              <a:gd name="connsiteY2" fmla="*/ 968892 h 2603728"/>
              <a:gd name="connsiteX3" fmla="*/ 3925864 w 7427022"/>
              <a:gd name="connsiteY3" fmla="*/ 1742571 h 2603728"/>
              <a:gd name="connsiteX4" fmla="*/ 6375231 w 7427022"/>
              <a:gd name="connsiteY4" fmla="*/ 1960821 h 2603728"/>
              <a:gd name="connsiteX5" fmla="*/ 7427022 w 7427022"/>
              <a:gd name="connsiteY5" fmla="*/ 2603728 h 2603728"/>
              <a:gd name="connsiteX0" fmla="*/ 569599 w 7433372"/>
              <a:gd name="connsiteY0" fmla="*/ 0 h 2482783"/>
              <a:gd name="connsiteX1" fmla="*/ 42549 w 7433372"/>
              <a:gd name="connsiteY1" fmla="*/ 664092 h 2482783"/>
              <a:gd name="connsiteX2" fmla="*/ 2023749 w 7433372"/>
              <a:gd name="connsiteY2" fmla="*/ 968892 h 2482783"/>
              <a:gd name="connsiteX3" fmla="*/ 3925864 w 7433372"/>
              <a:gd name="connsiteY3" fmla="*/ 1742571 h 2482783"/>
              <a:gd name="connsiteX4" fmla="*/ 6375231 w 7433372"/>
              <a:gd name="connsiteY4" fmla="*/ 1960821 h 2482783"/>
              <a:gd name="connsiteX5" fmla="*/ 7433372 w 7433372"/>
              <a:gd name="connsiteY5" fmla="*/ 2482783 h 2482783"/>
              <a:gd name="connsiteX0" fmla="*/ 569599 w 7433372"/>
              <a:gd name="connsiteY0" fmla="*/ 0 h 2482783"/>
              <a:gd name="connsiteX1" fmla="*/ 42549 w 7433372"/>
              <a:gd name="connsiteY1" fmla="*/ 664092 h 2482783"/>
              <a:gd name="connsiteX2" fmla="*/ 2023749 w 7433372"/>
              <a:gd name="connsiteY2" fmla="*/ 968892 h 2482783"/>
              <a:gd name="connsiteX3" fmla="*/ 3925865 w 7433372"/>
              <a:gd name="connsiteY3" fmla="*/ 1729407 h 2482783"/>
              <a:gd name="connsiteX4" fmla="*/ 6375231 w 7433372"/>
              <a:gd name="connsiteY4" fmla="*/ 1960821 h 2482783"/>
              <a:gd name="connsiteX5" fmla="*/ 7433372 w 7433372"/>
              <a:gd name="connsiteY5" fmla="*/ 2482783 h 2482783"/>
              <a:gd name="connsiteX0" fmla="*/ 569599 w 7433372"/>
              <a:gd name="connsiteY0" fmla="*/ 0 h 2482783"/>
              <a:gd name="connsiteX1" fmla="*/ 42549 w 7433372"/>
              <a:gd name="connsiteY1" fmla="*/ 664092 h 2482783"/>
              <a:gd name="connsiteX2" fmla="*/ 2023749 w 7433372"/>
              <a:gd name="connsiteY2" fmla="*/ 968892 h 2482783"/>
              <a:gd name="connsiteX3" fmla="*/ 3967141 w 7433372"/>
              <a:gd name="connsiteY3" fmla="*/ 1720768 h 2482783"/>
              <a:gd name="connsiteX4" fmla="*/ 6375231 w 7433372"/>
              <a:gd name="connsiteY4" fmla="*/ 1960821 h 2482783"/>
              <a:gd name="connsiteX5" fmla="*/ 7433372 w 7433372"/>
              <a:gd name="connsiteY5" fmla="*/ 2482783 h 2482783"/>
              <a:gd name="connsiteX0" fmla="*/ 569599 w 7433372"/>
              <a:gd name="connsiteY0" fmla="*/ 0 h 2482783"/>
              <a:gd name="connsiteX1" fmla="*/ 42549 w 7433372"/>
              <a:gd name="connsiteY1" fmla="*/ 664092 h 2482783"/>
              <a:gd name="connsiteX2" fmla="*/ 2023749 w 7433372"/>
              <a:gd name="connsiteY2" fmla="*/ 968892 h 2482783"/>
              <a:gd name="connsiteX3" fmla="*/ 3967141 w 7433372"/>
              <a:gd name="connsiteY3" fmla="*/ 1720768 h 2482783"/>
              <a:gd name="connsiteX4" fmla="*/ 6457781 w 7433372"/>
              <a:gd name="connsiteY4" fmla="*/ 1957942 h 2482783"/>
              <a:gd name="connsiteX5" fmla="*/ 7433372 w 7433372"/>
              <a:gd name="connsiteY5" fmla="*/ 2482783 h 2482783"/>
              <a:gd name="connsiteX0" fmla="*/ 569599 w 7433372"/>
              <a:gd name="connsiteY0" fmla="*/ 0 h 2482783"/>
              <a:gd name="connsiteX1" fmla="*/ 42549 w 7433372"/>
              <a:gd name="connsiteY1" fmla="*/ 664092 h 2482783"/>
              <a:gd name="connsiteX2" fmla="*/ 2023749 w 7433372"/>
              <a:gd name="connsiteY2" fmla="*/ 968892 h 2482783"/>
              <a:gd name="connsiteX3" fmla="*/ 3967141 w 7433372"/>
              <a:gd name="connsiteY3" fmla="*/ 1720768 h 2482783"/>
              <a:gd name="connsiteX4" fmla="*/ 6387931 w 7433372"/>
              <a:gd name="connsiteY4" fmla="*/ 1949303 h 2482783"/>
              <a:gd name="connsiteX5" fmla="*/ 7433372 w 7433372"/>
              <a:gd name="connsiteY5" fmla="*/ 2482783 h 2482783"/>
              <a:gd name="connsiteX0" fmla="*/ 576260 w 7440033"/>
              <a:gd name="connsiteY0" fmla="*/ 0 h 2482783"/>
              <a:gd name="connsiteX1" fmla="*/ 49210 w 7440033"/>
              <a:gd name="connsiteY1" fmla="*/ 664092 h 2482783"/>
              <a:gd name="connsiteX2" fmla="*/ 2087560 w 7440033"/>
              <a:gd name="connsiteY2" fmla="*/ 974651 h 2482783"/>
              <a:gd name="connsiteX3" fmla="*/ 3973802 w 7440033"/>
              <a:gd name="connsiteY3" fmla="*/ 1720768 h 2482783"/>
              <a:gd name="connsiteX4" fmla="*/ 6394592 w 7440033"/>
              <a:gd name="connsiteY4" fmla="*/ 1949303 h 2482783"/>
              <a:gd name="connsiteX5" fmla="*/ 7440033 w 7440033"/>
              <a:gd name="connsiteY5" fmla="*/ 2482783 h 2482783"/>
              <a:gd name="connsiteX0" fmla="*/ 0 w 6863773"/>
              <a:gd name="connsiteY0" fmla="*/ 0 h 2482783"/>
              <a:gd name="connsiteX1" fmla="*/ 511175 w 6863773"/>
              <a:gd name="connsiteY1" fmla="*/ 1487672 h 2482783"/>
              <a:gd name="connsiteX2" fmla="*/ 1511300 w 6863773"/>
              <a:gd name="connsiteY2" fmla="*/ 974651 h 2482783"/>
              <a:gd name="connsiteX3" fmla="*/ 3397542 w 6863773"/>
              <a:gd name="connsiteY3" fmla="*/ 1720768 h 2482783"/>
              <a:gd name="connsiteX4" fmla="*/ 5818332 w 6863773"/>
              <a:gd name="connsiteY4" fmla="*/ 1949303 h 2482783"/>
              <a:gd name="connsiteX5" fmla="*/ 6863773 w 6863773"/>
              <a:gd name="connsiteY5" fmla="*/ 2482783 h 2482783"/>
              <a:gd name="connsiteX0" fmla="*/ 0 w 7721023"/>
              <a:gd name="connsiteY0" fmla="*/ 0 h 1754231"/>
              <a:gd name="connsiteX1" fmla="*/ 1368425 w 7721023"/>
              <a:gd name="connsiteY1" fmla="*/ 759120 h 1754231"/>
              <a:gd name="connsiteX2" fmla="*/ 2368550 w 7721023"/>
              <a:gd name="connsiteY2" fmla="*/ 246099 h 1754231"/>
              <a:gd name="connsiteX3" fmla="*/ 4254792 w 7721023"/>
              <a:gd name="connsiteY3" fmla="*/ 992216 h 1754231"/>
              <a:gd name="connsiteX4" fmla="*/ 6675582 w 7721023"/>
              <a:gd name="connsiteY4" fmla="*/ 1220751 h 1754231"/>
              <a:gd name="connsiteX5" fmla="*/ 7721023 w 7721023"/>
              <a:gd name="connsiteY5" fmla="*/ 1754231 h 1754231"/>
              <a:gd name="connsiteX0" fmla="*/ 0 w 7721023"/>
              <a:gd name="connsiteY0" fmla="*/ 0 h 1754231"/>
              <a:gd name="connsiteX1" fmla="*/ 903279 w 7721023"/>
              <a:gd name="connsiteY1" fmla="*/ 914747 h 1754231"/>
              <a:gd name="connsiteX2" fmla="*/ 1368425 w 7721023"/>
              <a:gd name="connsiteY2" fmla="*/ 759120 h 1754231"/>
              <a:gd name="connsiteX3" fmla="*/ 2368550 w 7721023"/>
              <a:gd name="connsiteY3" fmla="*/ 246099 h 1754231"/>
              <a:gd name="connsiteX4" fmla="*/ 4254792 w 7721023"/>
              <a:gd name="connsiteY4" fmla="*/ 992216 h 1754231"/>
              <a:gd name="connsiteX5" fmla="*/ 6675582 w 7721023"/>
              <a:gd name="connsiteY5" fmla="*/ 1220751 h 1754231"/>
              <a:gd name="connsiteX6" fmla="*/ 7721023 w 7721023"/>
              <a:gd name="connsiteY6" fmla="*/ 1754231 h 1754231"/>
              <a:gd name="connsiteX0" fmla="*/ 0 w 7714673"/>
              <a:gd name="connsiteY0" fmla="*/ 663410 h 1510551"/>
              <a:gd name="connsiteX1" fmla="*/ 896929 w 7714673"/>
              <a:gd name="connsiteY1" fmla="*/ 671067 h 1510551"/>
              <a:gd name="connsiteX2" fmla="*/ 1362075 w 7714673"/>
              <a:gd name="connsiteY2" fmla="*/ 515440 h 1510551"/>
              <a:gd name="connsiteX3" fmla="*/ 2362200 w 7714673"/>
              <a:gd name="connsiteY3" fmla="*/ 2419 h 1510551"/>
              <a:gd name="connsiteX4" fmla="*/ 4248442 w 7714673"/>
              <a:gd name="connsiteY4" fmla="*/ 748536 h 1510551"/>
              <a:gd name="connsiteX5" fmla="*/ 6669232 w 7714673"/>
              <a:gd name="connsiteY5" fmla="*/ 977071 h 1510551"/>
              <a:gd name="connsiteX6" fmla="*/ 7714673 w 7714673"/>
              <a:gd name="connsiteY6" fmla="*/ 1510551 h 1510551"/>
              <a:gd name="connsiteX0" fmla="*/ 0 w 7714673"/>
              <a:gd name="connsiteY0" fmla="*/ 663404 h 1510545"/>
              <a:gd name="connsiteX1" fmla="*/ 1362075 w 7714673"/>
              <a:gd name="connsiteY1" fmla="*/ 515434 h 1510545"/>
              <a:gd name="connsiteX2" fmla="*/ 2362200 w 7714673"/>
              <a:gd name="connsiteY2" fmla="*/ 2413 h 1510545"/>
              <a:gd name="connsiteX3" fmla="*/ 4248442 w 7714673"/>
              <a:gd name="connsiteY3" fmla="*/ 748530 h 1510545"/>
              <a:gd name="connsiteX4" fmla="*/ 6669232 w 7714673"/>
              <a:gd name="connsiteY4" fmla="*/ 977065 h 1510545"/>
              <a:gd name="connsiteX5" fmla="*/ 7714673 w 7714673"/>
              <a:gd name="connsiteY5" fmla="*/ 1510545 h 1510545"/>
              <a:gd name="connsiteX0" fmla="*/ 0 w 7397173"/>
              <a:gd name="connsiteY0" fmla="*/ 1260120 h 1511173"/>
              <a:gd name="connsiteX1" fmla="*/ 1044575 w 7397173"/>
              <a:gd name="connsiteY1" fmla="*/ 516062 h 1511173"/>
              <a:gd name="connsiteX2" fmla="*/ 2044700 w 7397173"/>
              <a:gd name="connsiteY2" fmla="*/ 3041 h 1511173"/>
              <a:gd name="connsiteX3" fmla="*/ 3930942 w 7397173"/>
              <a:gd name="connsiteY3" fmla="*/ 749158 h 1511173"/>
              <a:gd name="connsiteX4" fmla="*/ 6351732 w 7397173"/>
              <a:gd name="connsiteY4" fmla="*/ 977693 h 1511173"/>
              <a:gd name="connsiteX5" fmla="*/ 7397173 w 7397173"/>
              <a:gd name="connsiteY5" fmla="*/ 1511173 h 1511173"/>
              <a:gd name="connsiteX0" fmla="*/ 137 w 7397310"/>
              <a:gd name="connsiteY0" fmla="*/ 1260120 h 1511173"/>
              <a:gd name="connsiteX1" fmla="*/ 1044712 w 7397310"/>
              <a:gd name="connsiteY1" fmla="*/ 516062 h 1511173"/>
              <a:gd name="connsiteX2" fmla="*/ 2044837 w 7397310"/>
              <a:gd name="connsiteY2" fmla="*/ 3041 h 1511173"/>
              <a:gd name="connsiteX3" fmla="*/ 3931079 w 7397310"/>
              <a:gd name="connsiteY3" fmla="*/ 749158 h 1511173"/>
              <a:gd name="connsiteX4" fmla="*/ 6351869 w 7397310"/>
              <a:gd name="connsiteY4" fmla="*/ 977693 h 1511173"/>
              <a:gd name="connsiteX5" fmla="*/ 7397310 w 7397310"/>
              <a:gd name="connsiteY5" fmla="*/ 1511173 h 1511173"/>
              <a:gd name="connsiteX0" fmla="*/ 139 w 7390962"/>
              <a:gd name="connsiteY0" fmla="*/ 1312024 h 1511243"/>
              <a:gd name="connsiteX1" fmla="*/ 1038364 w 7390962"/>
              <a:gd name="connsiteY1" fmla="*/ 516132 h 1511243"/>
              <a:gd name="connsiteX2" fmla="*/ 2038489 w 7390962"/>
              <a:gd name="connsiteY2" fmla="*/ 3111 h 1511243"/>
              <a:gd name="connsiteX3" fmla="*/ 3924731 w 7390962"/>
              <a:gd name="connsiteY3" fmla="*/ 749228 h 1511243"/>
              <a:gd name="connsiteX4" fmla="*/ 6345521 w 7390962"/>
              <a:gd name="connsiteY4" fmla="*/ 977763 h 1511243"/>
              <a:gd name="connsiteX5" fmla="*/ 7390962 w 7390962"/>
              <a:gd name="connsiteY5" fmla="*/ 1511243 h 1511243"/>
              <a:gd name="connsiteX0" fmla="*/ 116 w 7390939"/>
              <a:gd name="connsiteY0" fmla="*/ 1308915 h 1508134"/>
              <a:gd name="connsiteX1" fmla="*/ 1181216 w 7390939"/>
              <a:gd name="connsiteY1" fmla="*/ 752034 h 1508134"/>
              <a:gd name="connsiteX2" fmla="*/ 2038466 w 7390939"/>
              <a:gd name="connsiteY2" fmla="*/ 2 h 1508134"/>
              <a:gd name="connsiteX3" fmla="*/ 3924708 w 7390939"/>
              <a:gd name="connsiteY3" fmla="*/ 746119 h 1508134"/>
              <a:gd name="connsiteX4" fmla="*/ 6345498 w 7390939"/>
              <a:gd name="connsiteY4" fmla="*/ 974654 h 1508134"/>
              <a:gd name="connsiteX5" fmla="*/ 7390939 w 7390939"/>
              <a:gd name="connsiteY5" fmla="*/ 1508134 h 1508134"/>
              <a:gd name="connsiteX0" fmla="*/ 116 w 7390939"/>
              <a:gd name="connsiteY0" fmla="*/ 1245563 h 1444782"/>
              <a:gd name="connsiteX1" fmla="*/ 1181216 w 7390939"/>
              <a:gd name="connsiteY1" fmla="*/ 688682 h 1444782"/>
              <a:gd name="connsiteX2" fmla="*/ 2082916 w 7390939"/>
              <a:gd name="connsiteY2" fmla="*/ 2 h 1444782"/>
              <a:gd name="connsiteX3" fmla="*/ 3924708 w 7390939"/>
              <a:gd name="connsiteY3" fmla="*/ 682767 h 1444782"/>
              <a:gd name="connsiteX4" fmla="*/ 6345498 w 7390939"/>
              <a:gd name="connsiteY4" fmla="*/ 911302 h 1444782"/>
              <a:gd name="connsiteX5" fmla="*/ 7390939 w 7390939"/>
              <a:gd name="connsiteY5" fmla="*/ 1444782 h 1444782"/>
              <a:gd name="connsiteX0" fmla="*/ 0 w 6209723"/>
              <a:gd name="connsiteY0" fmla="*/ 688682 h 1444782"/>
              <a:gd name="connsiteX1" fmla="*/ 901700 w 6209723"/>
              <a:gd name="connsiteY1" fmla="*/ 2 h 1444782"/>
              <a:gd name="connsiteX2" fmla="*/ 2743492 w 6209723"/>
              <a:gd name="connsiteY2" fmla="*/ 682767 h 1444782"/>
              <a:gd name="connsiteX3" fmla="*/ 5164282 w 6209723"/>
              <a:gd name="connsiteY3" fmla="*/ 911302 h 1444782"/>
              <a:gd name="connsiteX4" fmla="*/ 6209723 w 6209723"/>
              <a:gd name="connsiteY4" fmla="*/ 1444782 h 1444782"/>
              <a:gd name="connsiteX0" fmla="*/ 0 w 6209723"/>
              <a:gd name="connsiteY0" fmla="*/ 636945 h 1444879"/>
              <a:gd name="connsiteX1" fmla="*/ 901700 w 6209723"/>
              <a:gd name="connsiteY1" fmla="*/ 99 h 1444879"/>
              <a:gd name="connsiteX2" fmla="*/ 2743492 w 6209723"/>
              <a:gd name="connsiteY2" fmla="*/ 682864 h 1444879"/>
              <a:gd name="connsiteX3" fmla="*/ 5164282 w 6209723"/>
              <a:gd name="connsiteY3" fmla="*/ 911399 h 1444879"/>
              <a:gd name="connsiteX4" fmla="*/ 6209723 w 6209723"/>
              <a:gd name="connsiteY4" fmla="*/ 1444879 h 1444879"/>
              <a:gd name="connsiteX0" fmla="*/ 0 w 6209723"/>
              <a:gd name="connsiteY0" fmla="*/ 636989 h 1444923"/>
              <a:gd name="connsiteX1" fmla="*/ 901700 w 6209723"/>
              <a:gd name="connsiteY1" fmla="*/ 143 h 1444923"/>
              <a:gd name="connsiteX2" fmla="*/ 2743492 w 6209723"/>
              <a:gd name="connsiteY2" fmla="*/ 682908 h 1444923"/>
              <a:gd name="connsiteX3" fmla="*/ 5164282 w 6209723"/>
              <a:gd name="connsiteY3" fmla="*/ 911443 h 1444923"/>
              <a:gd name="connsiteX4" fmla="*/ 6209723 w 6209723"/>
              <a:gd name="connsiteY4" fmla="*/ 1444923 h 1444923"/>
              <a:gd name="connsiteX0" fmla="*/ 0 w 6247823"/>
              <a:gd name="connsiteY0" fmla="*/ 636989 h 1475160"/>
              <a:gd name="connsiteX1" fmla="*/ 901700 w 6247823"/>
              <a:gd name="connsiteY1" fmla="*/ 143 h 1475160"/>
              <a:gd name="connsiteX2" fmla="*/ 2743492 w 6247823"/>
              <a:gd name="connsiteY2" fmla="*/ 682908 h 1475160"/>
              <a:gd name="connsiteX3" fmla="*/ 5164282 w 6247823"/>
              <a:gd name="connsiteY3" fmla="*/ 911443 h 1475160"/>
              <a:gd name="connsiteX4" fmla="*/ 6247823 w 6247823"/>
              <a:gd name="connsiteY4" fmla="*/ 1475160 h 1475160"/>
              <a:gd name="connsiteX0" fmla="*/ 0 w 6933623"/>
              <a:gd name="connsiteY0" fmla="*/ 636989 h 1311020"/>
              <a:gd name="connsiteX1" fmla="*/ 901700 w 6933623"/>
              <a:gd name="connsiteY1" fmla="*/ 143 h 1311020"/>
              <a:gd name="connsiteX2" fmla="*/ 2743492 w 6933623"/>
              <a:gd name="connsiteY2" fmla="*/ 682908 h 1311020"/>
              <a:gd name="connsiteX3" fmla="*/ 5164282 w 6933623"/>
              <a:gd name="connsiteY3" fmla="*/ 911443 h 1311020"/>
              <a:gd name="connsiteX4" fmla="*/ 6933623 w 6933623"/>
              <a:gd name="connsiteY4" fmla="*/ 1311020 h 1311020"/>
              <a:gd name="connsiteX0" fmla="*/ 0 w 6933623"/>
              <a:gd name="connsiteY0" fmla="*/ 636989 h 1311020"/>
              <a:gd name="connsiteX1" fmla="*/ 901700 w 6933623"/>
              <a:gd name="connsiteY1" fmla="*/ 143 h 1311020"/>
              <a:gd name="connsiteX2" fmla="*/ 2743492 w 6933623"/>
              <a:gd name="connsiteY2" fmla="*/ 682908 h 1311020"/>
              <a:gd name="connsiteX3" fmla="*/ 5164282 w 6933623"/>
              <a:gd name="connsiteY3" fmla="*/ 911443 h 1311020"/>
              <a:gd name="connsiteX4" fmla="*/ 6933623 w 6933623"/>
              <a:gd name="connsiteY4" fmla="*/ 1311020 h 1311020"/>
              <a:gd name="connsiteX0" fmla="*/ 0 w 6933623"/>
              <a:gd name="connsiteY0" fmla="*/ 636989 h 1311020"/>
              <a:gd name="connsiteX1" fmla="*/ 901700 w 6933623"/>
              <a:gd name="connsiteY1" fmla="*/ 143 h 1311020"/>
              <a:gd name="connsiteX2" fmla="*/ 2743492 w 6933623"/>
              <a:gd name="connsiteY2" fmla="*/ 682908 h 1311020"/>
              <a:gd name="connsiteX3" fmla="*/ 5164282 w 6933623"/>
              <a:gd name="connsiteY3" fmla="*/ 911443 h 1311020"/>
              <a:gd name="connsiteX4" fmla="*/ 6933623 w 6933623"/>
              <a:gd name="connsiteY4" fmla="*/ 1311020 h 1311020"/>
              <a:gd name="connsiteX0" fmla="*/ 0 w 6031923"/>
              <a:gd name="connsiteY0" fmla="*/ 0 h 1310877"/>
              <a:gd name="connsiteX1" fmla="*/ 1841792 w 6031923"/>
              <a:gd name="connsiteY1" fmla="*/ 682765 h 1310877"/>
              <a:gd name="connsiteX2" fmla="*/ 4262582 w 6031923"/>
              <a:gd name="connsiteY2" fmla="*/ 911300 h 1310877"/>
              <a:gd name="connsiteX3" fmla="*/ 6031923 w 6031923"/>
              <a:gd name="connsiteY3" fmla="*/ 1310877 h 1310877"/>
              <a:gd name="connsiteX0" fmla="*/ 0 w 4190131"/>
              <a:gd name="connsiteY0" fmla="*/ 0 h 628112"/>
              <a:gd name="connsiteX1" fmla="*/ 2420790 w 4190131"/>
              <a:gd name="connsiteY1" fmla="*/ 228535 h 628112"/>
              <a:gd name="connsiteX2" fmla="*/ 4190131 w 4190131"/>
              <a:gd name="connsiteY2" fmla="*/ 628112 h 628112"/>
              <a:gd name="connsiteX0" fmla="*/ 0 w 1769341"/>
              <a:gd name="connsiteY0" fmla="*/ 0 h 399577"/>
              <a:gd name="connsiteX1" fmla="*/ 1769341 w 1769341"/>
              <a:gd name="connsiteY1" fmla="*/ 399577 h 399577"/>
              <a:gd name="connsiteX0" fmla="*/ 0 w 1769341"/>
              <a:gd name="connsiteY0" fmla="*/ 0 h 399577"/>
              <a:gd name="connsiteX1" fmla="*/ 1642735 w 1769341"/>
              <a:gd name="connsiteY1" fmla="*/ 324524 h 399577"/>
              <a:gd name="connsiteX2" fmla="*/ 1769341 w 1769341"/>
              <a:gd name="connsiteY2" fmla="*/ 399577 h 399577"/>
              <a:gd name="connsiteX0" fmla="*/ 0 w 1769341"/>
              <a:gd name="connsiteY0" fmla="*/ 0 h 399577"/>
              <a:gd name="connsiteX1" fmla="*/ 1769341 w 1769341"/>
              <a:gd name="connsiteY1" fmla="*/ 399577 h 399577"/>
              <a:gd name="connsiteX0" fmla="*/ 0 w 1769341"/>
              <a:gd name="connsiteY0" fmla="*/ 0 h 399577"/>
              <a:gd name="connsiteX1" fmla="*/ 1117742 w 1769341"/>
              <a:gd name="connsiteY1" fmla="*/ 217116 h 399577"/>
              <a:gd name="connsiteX2" fmla="*/ 1769341 w 1769341"/>
              <a:gd name="connsiteY2" fmla="*/ 399577 h 399577"/>
              <a:gd name="connsiteX0" fmla="*/ 0 w 1302616"/>
              <a:gd name="connsiteY0" fmla="*/ 0 h 779691"/>
              <a:gd name="connsiteX1" fmla="*/ 651017 w 1302616"/>
              <a:gd name="connsiteY1" fmla="*/ 597230 h 779691"/>
              <a:gd name="connsiteX2" fmla="*/ 1302616 w 1302616"/>
              <a:gd name="connsiteY2" fmla="*/ 779691 h 779691"/>
              <a:gd name="connsiteX0" fmla="*/ 60915 w 1363531"/>
              <a:gd name="connsiteY0" fmla="*/ 0 h 779691"/>
              <a:gd name="connsiteX1" fmla="*/ 711932 w 1363531"/>
              <a:gd name="connsiteY1" fmla="*/ 597230 h 779691"/>
              <a:gd name="connsiteX2" fmla="*/ 1363531 w 1363531"/>
              <a:gd name="connsiteY2" fmla="*/ 779691 h 779691"/>
              <a:gd name="connsiteX0" fmla="*/ 64681 w 1324434"/>
              <a:gd name="connsiteY0" fmla="*/ 0 h 1138208"/>
              <a:gd name="connsiteX1" fmla="*/ 672835 w 1324434"/>
              <a:gd name="connsiteY1" fmla="*/ 955747 h 1138208"/>
              <a:gd name="connsiteX2" fmla="*/ 1324434 w 1324434"/>
              <a:gd name="connsiteY2" fmla="*/ 1138208 h 1138208"/>
              <a:gd name="connsiteX0" fmla="*/ 209168 w 1468921"/>
              <a:gd name="connsiteY0" fmla="*/ 0 h 1138208"/>
              <a:gd name="connsiteX1" fmla="*/ 817322 w 1468921"/>
              <a:gd name="connsiteY1" fmla="*/ 955747 h 1138208"/>
              <a:gd name="connsiteX2" fmla="*/ 1468921 w 1468921"/>
              <a:gd name="connsiteY2" fmla="*/ 1138208 h 1138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68921" h="1138208">
                <a:moveTo>
                  <a:pt x="209168" y="0"/>
                </a:moveTo>
                <a:cubicBezTo>
                  <a:pt x="-386627" y="410731"/>
                  <a:pt x="441566" y="873296"/>
                  <a:pt x="817322" y="955747"/>
                </a:cubicBezTo>
                <a:lnTo>
                  <a:pt x="1468921" y="1138208"/>
                </a:lnTo>
              </a:path>
            </a:pathLst>
          </a:custGeom>
          <a:noFill/>
          <a:ln w="38100">
            <a:solidFill>
              <a:srgbClr val="1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c 22"/>
          <p:cNvSpPr/>
          <p:nvPr/>
        </p:nvSpPr>
        <p:spPr>
          <a:xfrm rot="5159277">
            <a:off x="2317242" y="1880343"/>
            <a:ext cx="850521" cy="1825166"/>
          </a:xfrm>
          <a:prstGeom prst="arc">
            <a:avLst>
              <a:gd name="adj1" fmla="val 17440673"/>
              <a:gd name="adj2" fmla="val 1141535"/>
            </a:avLst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c 23"/>
          <p:cNvSpPr/>
          <p:nvPr/>
        </p:nvSpPr>
        <p:spPr>
          <a:xfrm rot="5159277">
            <a:off x="2317241" y="1779367"/>
            <a:ext cx="850521" cy="1825166"/>
          </a:xfrm>
          <a:prstGeom prst="arc">
            <a:avLst>
              <a:gd name="adj1" fmla="val 17440673"/>
              <a:gd name="adj2" fmla="val 1141535"/>
            </a:avLst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eeform 76"/>
          <p:cNvSpPr/>
          <p:nvPr/>
        </p:nvSpPr>
        <p:spPr>
          <a:xfrm>
            <a:off x="954686" y="2199088"/>
            <a:ext cx="8251225" cy="2580874"/>
          </a:xfrm>
          <a:custGeom>
            <a:avLst/>
            <a:gdLst>
              <a:gd name="connsiteX0" fmla="*/ 0 w 7841673"/>
              <a:gd name="connsiteY0" fmla="*/ 0 h 2701636"/>
              <a:gd name="connsiteX1" fmla="*/ 457200 w 7841673"/>
              <a:gd name="connsiteY1" fmla="*/ 762000 h 2701636"/>
              <a:gd name="connsiteX2" fmla="*/ 2438400 w 7841673"/>
              <a:gd name="connsiteY2" fmla="*/ 1066800 h 2701636"/>
              <a:gd name="connsiteX3" fmla="*/ 4308764 w 7841673"/>
              <a:gd name="connsiteY3" fmla="*/ 1898072 h 2701636"/>
              <a:gd name="connsiteX4" fmla="*/ 6802582 w 7841673"/>
              <a:gd name="connsiteY4" fmla="*/ 2133600 h 2701636"/>
              <a:gd name="connsiteX5" fmla="*/ 7841673 w 7841673"/>
              <a:gd name="connsiteY5" fmla="*/ 2701636 h 2701636"/>
              <a:gd name="connsiteX0" fmla="*/ 427117 w 7449640"/>
              <a:gd name="connsiteY0" fmla="*/ 0 h 2868656"/>
              <a:gd name="connsiteX1" fmla="*/ 65167 w 7449640"/>
              <a:gd name="connsiteY1" fmla="*/ 929020 h 2868656"/>
              <a:gd name="connsiteX2" fmla="*/ 2046367 w 7449640"/>
              <a:gd name="connsiteY2" fmla="*/ 1233820 h 2868656"/>
              <a:gd name="connsiteX3" fmla="*/ 3916731 w 7449640"/>
              <a:gd name="connsiteY3" fmla="*/ 2065092 h 2868656"/>
              <a:gd name="connsiteX4" fmla="*/ 6410549 w 7449640"/>
              <a:gd name="connsiteY4" fmla="*/ 2300620 h 2868656"/>
              <a:gd name="connsiteX5" fmla="*/ 7449640 w 7449640"/>
              <a:gd name="connsiteY5" fmla="*/ 2868656 h 2868656"/>
              <a:gd name="connsiteX0" fmla="*/ 573082 w 7430505"/>
              <a:gd name="connsiteY0" fmla="*/ 0 h 2603728"/>
              <a:gd name="connsiteX1" fmla="*/ 46032 w 7430505"/>
              <a:gd name="connsiteY1" fmla="*/ 664092 h 2603728"/>
              <a:gd name="connsiteX2" fmla="*/ 2027232 w 7430505"/>
              <a:gd name="connsiteY2" fmla="*/ 968892 h 2603728"/>
              <a:gd name="connsiteX3" fmla="*/ 3897596 w 7430505"/>
              <a:gd name="connsiteY3" fmla="*/ 1800164 h 2603728"/>
              <a:gd name="connsiteX4" fmla="*/ 6391414 w 7430505"/>
              <a:gd name="connsiteY4" fmla="*/ 2035692 h 2603728"/>
              <a:gd name="connsiteX5" fmla="*/ 7430505 w 7430505"/>
              <a:gd name="connsiteY5" fmla="*/ 2603728 h 2603728"/>
              <a:gd name="connsiteX0" fmla="*/ 573373 w 7430796"/>
              <a:gd name="connsiteY0" fmla="*/ 0 h 2603728"/>
              <a:gd name="connsiteX1" fmla="*/ 46323 w 7430796"/>
              <a:gd name="connsiteY1" fmla="*/ 664092 h 2603728"/>
              <a:gd name="connsiteX2" fmla="*/ 2027523 w 7430796"/>
              <a:gd name="connsiteY2" fmla="*/ 968892 h 2603728"/>
              <a:gd name="connsiteX3" fmla="*/ 3897887 w 7430796"/>
              <a:gd name="connsiteY3" fmla="*/ 1800164 h 2603728"/>
              <a:gd name="connsiteX4" fmla="*/ 6391705 w 7430796"/>
              <a:gd name="connsiteY4" fmla="*/ 2035692 h 2603728"/>
              <a:gd name="connsiteX5" fmla="*/ 7430796 w 7430796"/>
              <a:gd name="connsiteY5" fmla="*/ 2603728 h 2603728"/>
              <a:gd name="connsiteX0" fmla="*/ 569599 w 7427022"/>
              <a:gd name="connsiteY0" fmla="*/ 0 h 2603728"/>
              <a:gd name="connsiteX1" fmla="*/ 42549 w 7427022"/>
              <a:gd name="connsiteY1" fmla="*/ 664092 h 2603728"/>
              <a:gd name="connsiteX2" fmla="*/ 2023749 w 7427022"/>
              <a:gd name="connsiteY2" fmla="*/ 968892 h 2603728"/>
              <a:gd name="connsiteX3" fmla="*/ 3894113 w 7427022"/>
              <a:gd name="connsiteY3" fmla="*/ 1800164 h 2603728"/>
              <a:gd name="connsiteX4" fmla="*/ 6387931 w 7427022"/>
              <a:gd name="connsiteY4" fmla="*/ 2035692 h 2603728"/>
              <a:gd name="connsiteX5" fmla="*/ 7427022 w 7427022"/>
              <a:gd name="connsiteY5" fmla="*/ 2603728 h 2603728"/>
              <a:gd name="connsiteX0" fmla="*/ 569599 w 7427022"/>
              <a:gd name="connsiteY0" fmla="*/ 0 h 2603728"/>
              <a:gd name="connsiteX1" fmla="*/ 42549 w 7427022"/>
              <a:gd name="connsiteY1" fmla="*/ 664092 h 2603728"/>
              <a:gd name="connsiteX2" fmla="*/ 2023749 w 7427022"/>
              <a:gd name="connsiteY2" fmla="*/ 968892 h 2603728"/>
              <a:gd name="connsiteX3" fmla="*/ 3925864 w 7427022"/>
              <a:gd name="connsiteY3" fmla="*/ 1742571 h 2603728"/>
              <a:gd name="connsiteX4" fmla="*/ 6387931 w 7427022"/>
              <a:gd name="connsiteY4" fmla="*/ 2035692 h 2603728"/>
              <a:gd name="connsiteX5" fmla="*/ 7427022 w 7427022"/>
              <a:gd name="connsiteY5" fmla="*/ 2603728 h 2603728"/>
              <a:gd name="connsiteX0" fmla="*/ 569599 w 7427022"/>
              <a:gd name="connsiteY0" fmla="*/ 0 h 2603728"/>
              <a:gd name="connsiteX1" fmla="*/ 42549 w 7427022"/>
              <a:gd name="connsiteY1" fmla="*/ 664092 h 2603728"/>
              <a:gd name="connsiteX2" fmla="*/ 2023749 w 7427022"/>
              <a:gd name="connsiteY2" fmla="*/ 968892 h 2603728"/>
              <a:gd name="connsiteX3" fmla="*/ 3925864 w 7427022"/>
              <a:gd name="connsiteY3" fmla="*/ 1742571 h 2603728"/>
              <a:gd name="connsiteX4" fmla="*/ 6375231 w 7427022"/>
              <a:gd name="connsiteY4" fmla="*/ 1960821 h 2603728"/>
              <a:gd name="connsiteX5" fmla="*/ 7427022 w 7427022"/>
              <a:gd name="connsiteY5" fmla="*/ 2603728 h 2603728"/>
              <a:gd name="connsiteX0" fmla="*/ 569599 w 7433372"/>
              <a:gd name="connsiteY0" fmla="*/ 0 h 2482783"/>
              <a:gd name="connsiteX1" fmla="*/ 42549 w 7433372"/>
              <a:gd name="connsiteY1" fmla="*/ 664092 h 2482783"/>
              <a:gd name="connsiteX2" fmla="*/ 2023749 w 7433372"/>
              <a:gd name="connsiteY2" fmla="*/ 968892 h 2482783"/>
              <a:gd name="connsiteX3" fmla="*/ 3925864 w 7433372"/>
              <a:gd name="connsiteY3" fmla="*/ 1742571 h 2482783"/>
              <a:gd name="connsiteX4" fmla="*/ 6375231 w 7433372"/>
              <a:gd name="connsiteY4" fmla="*/ 1960821 h 2482783"/>
              <a:gd name="connsiteX5" fmla="*/ 7433372 w 7433372"/>
              <a:gd name="connsiteY5" fmla="*/ 2482783 h 2482783"/>
              <a:gd name="connsiteX0" fmla="*/ 569599 w 7433372"/>
              <a:gd name="connsiteY0" fmla="*/ 0 h 2482783"/>
              <a:gd name="connsiteX1" fmla="*/ 42549 w 7433372"/>
              <a:gd name="connsiteY1" fmla="*/ 664092 h 2482783"/>
              <a:gd name="connsiteX2" fmla="*/ 2023749 w 7433372"/>
              <a:gd name="connsiteY2" fmla="*/ 968892 h 2482783"/>
              <a:gd name="connsiteX3" fmla="*/ 3925865 w 7433372"/>
              <a:gd name="connsiteY3" fmla="*/ 1729407 h 2482783"/>
              <a:gd name="connsiteX4" fmla="*/ 6375231 w 7433372"/>
              <a:gd name="connsiteY4" fmla="*/ 1960821 h 2482783"/>
              <a:gd name="connsiteX5" fmla="*/ 7433372 w 7433372"/>
              <a:gd name="connsiteY5" fmla="*/ 2482783 h 2482783"/>
              <a:gd name="connsiteX0" fmla="*/ 569599 w 7485759"/>
              <a:gd name="connsiteY0" fmla="*/ 0 h 2517339"/>
              <a:gd name="connsiteX1" fmla="*/ 42549 w 7485759"/>
              <a:gd name="connsiteY1" fmla="*/ 664092 h 2517339"/>
              <a:gd name="connsiteX2" fmla="*/ 2023749 w 7485759"/>
              <a:gd name="connsiteY2" fmla="*/ 968892 h 2517339"/>
              <a:gd name="connsiteX3" fmla="*/ 3925865 w 7485759"/>
              <a:gd name="connsiteY3" fmla="*/ 1729407 h 2517339"/>
              <a:gd name="connsiteX4" fmla="*/ 6375231 w 7485759"/>
              <a:gd name="connsiteY4" fmla="*/ 1960821 h 2517339"/>
              <a:gd name="connsiteX5" fmla="*/ 7485759 w 7485759"/>
              <a:gd name="connsiteY5" fmla="*/ 2517339 h 2517339"/>
              <a:gd name="connsiteX0" fmla="*/ 569599 w 8099349"/>
              <a:gd name="connsiteY0" fmla="*/ 0 h 2314831"/>
              <a:gd name="connsiteX1" fmla="*/ 42549 w 8099349"/>
              <a:gd name="connsiteY1" fmla="*/ 664092 h 2314831"/>
              <a:gd name="connsiteX2" fmla="*/ 2023749 w 8099349"/>
              <a:gd name="connsiteY2" fmla="*/ 968892 h 2314831"/>
              <a:gd name="connsiteX3" fmla="*/ 3925865 w 8099349"/>
              <a:gd name="connsiteY3" fmla="*/ 1729407 h 2314831"/>
              <a:gd name="connsiteX4" fmla="*/ 6375231 w 8099349"/>
              <a:gd name="connsiteY4" fmla="*/ 1960821 h 2314831"/>
              <a:gd name="connsiteX5" fmla="*/ 8099349 w 8099349"/>
              <a:gd name="connsiteY5" fmla="*/ 2314831 h 2314831"/>
              <a:gd name="connsiteX0" fmla="*/ 569599 w 8151671"/>
              <a:gd name="connsiteY0" fmla="*/ 0 h 2306214"/>
              <a:gd name="connsiteX1" fmla="*/ 42549 w 8151671"/>
              <a:gd name="connsiteY1" fmla="*/ 664092 h 2306214"/>
              <a:gd name="connsiteX2" fmla="*/ 2023749 w 8151671"/>
              <a:gd name="connsiteY2" fmla="*/ 968892 h 2306214"/>
              <a:gd name="connsiteX3" fmla="*/ 3925865 w 8151671"/>
              <a:gd name="connsiteY3" fmla="*/ 1729407 h 2306214"/>
              <a:gd name="connsiteX4" fmla="*/ 6375231 w 8151671"/>
              <a:gd name="connsiteY4" fmla="*/ 1960821 h 2306214"/>
              <a:gd name="connsiteX5" fmla="*/ 8151671 w 8151671"/>
              <a:gd name="connsiteY5" fmla="*/ 2306214 h 2306214"/>
              <a:gd name="connsiteX0" fmla="*/ 569599 w 8151671"/>
              <a:gd name="connsiteY0" fmla="*/ 0 h 2306214"/>
              <a:gd name="connsiteX1" fmla="*/ 42549 w 8151671"/>
              <a:gd name="connsiteY1" fmla="*/ 664092 h 2306214"/>
              <a:gd name="connsiteX2" fmla="*/ 2023749 w 8151671"/>
              <a:gd name="connsiteY2" fmla="*/ 968892 h 2306214"/>
              <a:gd name="connsiteX3" fmla="*/ 3925865 w 8151671"/>
              <a:gd name="connsiteY3" fmla="*/ 1729407 h 2306214"/>
              <a:gd name="connsiteX4" fmla="*/ 6375231 w 8151671"/>
              <a:gd name="connsiteY4" fmla="*/ 1960821 h 2306214"/>
              <a:gd name="connsiteX5" fmla="*/ 8151671 w 8151671"/>
              <a:gd name="connsiteY5" fmla="*/ 2306214 h 2306214"/>
              <a:gd name="connsiteX0" fmla="*/ 569599 w 8151671"/>
              <a:gd name="connsiteY0" fmla="*/ 0 h 2306214"/>
              <a:gd name="connsiteX1" fmla="*/ 42549 w 8151671"/>
              <a:gd name="connsiteY1" fmla="*/ 664092 h 2306214"/>
              <a:gd name="connsiteX2" fmla="*/ 2023749 w 8151671"/>
              <a:gd name="connsiteY2" fmla="*/ 968892 h 2306214"/>
              <a:gd name="connsiteX3" fmla="*/ 3925865 w 8151671"/>
              <a:gd name="connsiteY3" fmla="*/ 1729407 h 2306214"/>
              <a:gd name="connsiteX4" fmla="*/ 6375231 w 8151671"/>
              <a:gd name="connsiteY4" fmla="*/ 1960821 h 2306214"/>
              <a:gd name="connsiteX5" fmla="*/ 8151671 w 8151671"/>
              <a:gd name="connsiteY5" fmla="*/ 2306214 h 2306214"/>
              <a:gd name="connsiteX0" fmla="*/ 569599 w 8151671"/>
              <a:gd name="connsiteY0" fmla="*/ 0 h 2306214"/>
              <a:gd name="connsiteX1" fmla="*/ 42549 w 8151671"/>
              <a:gd name="connsiteY1" fmla="*/ 664092 h 2306214"/>
              <a:gd name="connsiteX2" fmla="*/ 2023749 w 8151671"/>
              <a:gd name="connsiteY2" fmla="*/ 968892 h 2306214"/>
              <a:gd name="connsiteX3" fmla="*/ 3925865 w 8151671"/>
              <a:gd name="connsiteY3" fmla="*/ 1729407 h 2306214"/>
              <a:gd name="connsiteX4" fmla="*/ 6375231 w 8151671"/>
              <a:gd name="connsiteY4" fmla="*/ 1960821 h 2306214"/>
              <a:gd name="connsiteX5" fmla="*/ 8151671 w 8151671"/>
              <a:gd name="connsiteY5" fmla="*/ 2306214 h 2306214"/>
              <a:gd name="connsiteX0" fmla="*/ 569599 w 8145329"/>
              <a:gd name="connsiteY0" fmla="*/ 0 h 2352173"/>
              <a:gd name="connsiteX1" fmla="*/ 42549 w 8145329"/>
              <a:gd name="connsiteY1" fmla="*/ 664092 h 2352173"/>
              <a:gd name="connsiteX2" fmla="*/ 2023749 w 8145329"/>
              <a:gd name="connsiteY2" fmla="*/ 968892 h 2352173"/>
              <a:gd name="connsiteX3" fmla="*/ 3925865 w 8145329"/>
              <a:gd name="connsiteY3" fmla="*/ 1729407 h 2352173"/>
              <a:gd name="connsiteX4" fmla="*/ 6375231 w 8145329"/>
              <a:gd name="connsiteY4" fmla="*/ 1960821 h 2352173"/>
              <a:gd name="connsiteX5" fmla="*/ 8145329 w 8145329"/>
              <a:gd name="connsiteY5" fmla="*/ 2352173 h 2352173"/>
              <a:gd name="connsiteX0" fmla="*/ 569599 w 8151671"/>
              <a:gd name="connsiteY0" fmla="*/ 0 h 2334938"/>
              <a:gd name="connsiteX1" fmla="*/ 42549 w 8151671"/>
              <a:gd name="connsiteY1" fmla="*/ 664092 h 2334938"/>
              <a:gd name="connsiteX2" fmla="*/ 2023749 w 8151671"/>
              <a:gd name="connsiteY2" fmla="*/ 968892 h 2334938"/>
              <a:gd name="connsiteX3" fmla="*/ 3925865 w 8151671"/>
              <a:gd name="connsiteY3" fmla="*/ 1729407 h 2334938"/>
              <a:gd name="connsiteX4" fmla="*/ 6375231 w 8151671"/>
              <a:gd name="connsiteY4" fmla="*/ 1960821 h 2334938"/>
              <a:gd name="connsiteX5" fmla="*/ 8151671 w 8151671"/>
              <a:gd name="connsiteY5" fmla="*/ 2334938 h 2334938"/>
              <a:gd name="connsiteX0" fmla="*/ 651630 w 8233702"/>
              <a:gd name="connsiteY0" fmla="*/ 0 h 2334938"/>
              <a:gd name="connsiteX1" fmla="*/ 38963 w 8233702"/>
              <a:gd name="connsiteY1" fmla="*/ 827822 h 2334938"/>
              <a:gd name="connsiteX2" fmla="*/ 2105780 w 8233702"/>
              <a:gd name="connsiteY2" fmla="*/ 968892 h 2334938"/>
              <a:gd name="connsiteX3" fmla="*/ 4007896 w 8233702"/>
              <a:gd name="connsiteY3" fmla="*/ 1729407 h 2334938"/>
              <a:gd name="connsiteX4" fmla="*/ 6457262 w 8233702"/>
              <a:gd name="connsiteY4" fmla="*/ 1960821 h 2334938"/>
              <a:gd name="connsiteX5" fmla="*/ 8233702 w 8233702"/>
              <a:gd name="connsiteY5" fmla="*/ 2334938 h 2334938"/>
              <a:gd name="connsiteX0" fmla="*/ 655616 w 8237688"/>
              <a:gd name="connsiteY0" fmla="*/ 0 h 2334938"/>
              <a:gd name="connsiteX1" fmla="*/ 42949 w 8237688"/>
              <a:gd name="connsiteY1" fmla="*/ 827822 h 2334938"/>
              <a:gd name="connsiteX2" fmla="*/ 2119279 w 8237688"/>
              <a:gd name="connsiteY2" fmla="*/ 1003361 h 2334938"/>
              <a:gd name="connsiteX3" fmla="*/ 4011882 w 8237688"/>
              <a:gd name="connsiteY3" fmla="*/ 1729407 h 2334938"/>
              <a:gd name="connsiteX4" fmla="*/ 6461248 w 8237688"/>
              <a:gd name="connsiteY4" fmla="*/ 1960821 h 2334938"/>
              <a:gd name="connsiteX5" fmla="*/ 8237688 w 8237688"/>
              <a:gd name="connsiteY5" fmla="*/ 2334938 h 2334938"/>
              <a:gd name="connsiteX0" fmla="*/ 655616 w 8237688"/>
              <a:gd name="connsiteY0" fmla="*/ 0 h 2334938"/>
              <a:gd name="connsiteX1" fmla="*/ 42949 w 8237688"/>
              <a:gd name="connsiteY1" fmla="*/ 827822 h 2334938"/>
              <a:gd name="connsiteX2" fmla="*/ 2119279 w 8237688"/>
              <a:gd name="connsiteY2" fmla="*/ 1046448 h 2334938"/>
              <a:gd name="connsiteX3" fmla="*/ 4011882 w 8237688"/>
              <a:gd name="connsiteY3" fmla="*/ 1729407 h 2334938"/>
              <a:gd name="connsiteX4" fmla="*/ 6461248 w 8237688"/>
              <a:gd name="connsiteY4" fmla="*/ 1960821 h 2334938"/>
              <a:gd name="connsiteX5" fmla="*/ 8237688 w 8237688"/>
              <a:gd name="connsiteY5" fmla="*/ 2334938 h 2334938"/>
              <a:gd name="connsiteX0" fmla="*/ 658787 w 8240859"/>
              <a:gd name="connsiteY0" fmla="*/ 0 h 2334938"/>
              <a:gd name="connsiteX1" fmla="*/ 46120 w 8240859"/>
              <a:gd name="connsiteY1" fmla="*/ 827822 h 2334938"/>
              <a:gd name="connsiteX2" fmla="*/ 2189041 w 8240859"/>
              <a:gd name="connsiteY2" fmla="*/ 1011979 h 2334938"/>
              <a:gd name="connsiteX3" fmla="*/ 4015053 w 8240859"/>
              <a:gd name="connsiteY3" fmla="*/ 1729407 h 2334938"/>
              <a:gd name="connsiteX4" fmla="*/ 6464419 w 8240859"/>
              <a:gd name="connsiteY4" fmla="*/ 1960821 h 2334938"/>
              <a:gd name="connsiteX5" fmla="*/ 8240859 w 8240859"/>
              <a:gd name="connsiteY5" fmla="*/ 2334938 h 2334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40859" h="2334938">
                <a:moveTo>
                  <a:pt x="658787" y="0"/>
                </a:moveTo>
                <a:cubicBezTo>
                  <a:pt x="677837" y="372730"/>
                  <a:pt x="-208922" y="659159"/>
                  <a:pt x="46120" y="827822"/>
                </a:cubicBezTo>
                <a:cubicBezTo>
                  <a:pt x="301162" y="996485"/>
                  <a:pt x="1527552" y="861715"/>
                  <a:pt x="2189041" y="1011979"/>
                </a:cubicBezTo>
                <a:cubicBezTo>
                  <a:pt x="2850530" y="1162243"/>
                  <a:pt x="3302490" y="1571267"/>
                  <a:pt x="4015053" y="1729407"/>
                </a:cubicBezTo>
                <a:cubicBezTo>
                  <a:pt x="4727616" y="1887547"/>
                  <a:pt x="5760118" y="1859899"/>
                  <a:pt x="6464419" y="1960821"/>
                </a:cubicBezTo>
                <a:cubicBezTo>
                  <a:pt x="7168720" y="2061743"/>
                  <a:pt x="7544829" y="2100648"/>
                  <a:pt x="8240859" y="2334938"/>
                </a:cubicBezTo>
              </a:path>
            </a:pathLst>
          </a:custGeom>
          <a:noFill/>
          <a:ln w="38100">
            <a:solidFill>
              <a:srgbClr val="94282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229" y="1733190"/>
            <a:ext cx="1777595" cy="1167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903" y="4591221"/>
            <a:ext cx="2687422" cy="1568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14" y="5370249"/>
            <a:ext cx="742053" cy="3912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42" y="6340070"/>
            <a:ext cx="531579" cy="3552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the Geoid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2061" y="4797436"/>
            <a:ext cx="1419960" cy="8581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5111" y="6142970"/>
            <a:ext cx="1222596" cy="6029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625" y="5149450"/>
            <a:ext cx="650676" cy="5136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31343" y="1188446"/>
            <a:ext cx="859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Franklin Gothic Heavy" panose="020B0903020102020204" pitchFamily="34" charset="0"/>
              </a:rPr>
              <a:t>EGM08</a:t>
            </a:r>
            <a:endParaRPr lang="en-US" sz="1600" dirty="0">
              <a:latin typeface="Franklin Gothic Heavy" panose="020B09030201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4060" y="4887969"/>
            <a:ext cx="842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6CAAB4"/>
                </a:solidFill>
                <a:latin typeface="Franklin Gothic Heavy" panose="020B0903020102020204" pitchFamily="34" charset="0"/>
              </a:rPr>
              <a:t>GRACE</a:t>
            </a:r>
            <a:endParaRPr lang="en-US" sz="1600" dirty="0">
              <a:solidFill>
                <a:srgbClr val="6CAAB4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50078" y="5981224"/>
            <a:ext cx="7152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6CAAB4"/>
                </a:solidFill>
                <a:latin typeface="Franklin Gothic Heavy" panose="020B0903020102020204" pitchFamily="34" charset="0"/>
              </a:rPr>
              <a:t>GOCE</a:t>
            </a:r>
            <a:endParaRPr lang="en-US" sz="1600" dirty="0">
              <a:solidFill>
                <a:srgbClr val="6CAAB4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3467894" y="2908469"/>
            <a:ext cx="88900" cy="107345"/>
          </a:xfrm>
          <a:custGeom>
            <a:avLst/>
            <a:gdLst>
              <a:gd name="connsiteX0" fmla="*/ 0 w 73819"/>
              <a:gd name="connsiteY0" fmla="*/ 0 h 104775"/>
              <a:gd name="connsiteX1" fmla="*/ 73819 w 73819"/>
              <a:gd name="connsiteY1" fmla="*/ 45243 h 104775"/>
              <a:gd name="connsiteX2" fmla="*/ 0 w 73819"/>
              <a:gd name="connsiteY2" fmla="*/ 104775 h 104775"/>
              <a:gd name="connsiteX0" fmla="*/ 0 w 69057"/>
              <a:gd name="connsiteY0" fmla="*/ 0 h 104775"/>
              <a:gd name="connsiteX1" fmla="*/ 69057 w 69057"/>
              <a:gd name="connsiteY1" fmla="*/ 23812 h 104775"/>
              <a:gd name="connsiteX2" fmla="*/ 0 w 69057"/>
              <a:gd name="connsiteY2" fmla="*/ 104775 h 104775"/>
              <a:gd name="connsiteX0" fmla="*/ 0 w 0"/>
              <a:gd name="connsiteY0" fmla="*/ 0 h 104775"/>
              <a:gd name="connsiteX1" fmla="*/ 0 w 0"/>
              <a:gd name="connsiteY1" fmla="*/ 104775 h 10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04775">
                <a:moveTo>
                  <a:pt x="0" y="0"/>
                </a:moveTo>
                <a:lnTo>
                  <a:pt x="0" y="104775"/>
                </a:lnTo>
              </a:path>
            </a:pathLst>
          </a:custGeom>
          <a:noFill/>
          <a:ln w="63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213" y="1733190"/>
            <a:ext cx="1781852" cy="1170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TextBox 29"/>
          <p:cNvSpPr txBox="1"/>
          <p:nvPr/>
        </p:nvSpPr>
        <p:spPr>
          <a:xfrm>
            <a:off x="3232111" y="1394636"/>
            <a:ext cx="1203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Franklin Gothic Heavy" panose="020B0903020102020204" pitchFamily="34" charset="0"/>
              </a:rPr>
              <a:t>USGG2012</a:t>
            </a:r>
            <a:endParaRPr lang="en-US" sz="1600" dirty="0">
              <a:latin typeface="Franklin Gothic Heavy" panose="020B09030201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995466" y="1394636"/>
            <a:ext cx="14013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Franklin Gothic Heavy" panose="020B0903020102020204" pitchFamily="34" charset="0"/>
              </a:rPr>
              <a:t>GEOID12A/B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336" y="2266676"/>
            <a:ext cx="749138" cy="749138"/>
          </a:xfrm>
          <a:prstGeom prst="rect">
            <a:avLst/>
          </a:prstGeom>
        </p:spPr>
      </p:pic>
      <p:sp>
        <p:nvSpPr>
          <p:cNvPr id="33" name="Freeform 32"/>
          <p:cNvSpPr/>
          <p:nvPr/>
        </p:nvSpPr>
        <p:spPr>
          <a:xfrm>
            <a:off x="4725824" y="2196047"/>
            <a:ext cx="1056407" cy="184826"/>
          </a:xfrm>
          <a:custGeom>
            <a:avLst/>
            <a:gdLst>
              <a:gd name="connsiteX0" fmla="*/ 0 w 1121434"/>
              <a:gd name="connsiteY0" fmla="*/ 91661 h 233558"/>
              <a:gd name="connsiteX1" fmla="*/ 276045 w 1121434"/>
              <a:gd name="connsiteY1" fmla="*/ 5397 h 233558"/>
              <a:gd name="connsiteX2" fmla="*/ 690113 w 1121434"/>
              <a:gd name="connsiteY2" fmla="*/ 229683 h 233558"/>
              <a:gd name="connsiteX3" fmla="*/ 1121434 w 1121434"/>
              <a:gd name="connsiteY3" fmla="*/ 126166 h 233558"/>
              <a:gd name="connsiteX0" fmla="*/ 0 w 1121434"/>
              <a:gd name="connsiteY0" fmla="*/ 108437 h 506346"/>
              <a:gd name="connsiteX1" fmla="*/ 276045 w 1121434"/>
              <a:gd name="connsiteY1" fmla="*/ 22173 h 506346"/>
              <a:gd name="connsiteX2" fmla="*/ 713475 w 1121434"/>
              <a:gd name="connsiteY2" fmla="*/ 505439 h 506346"/>
              <a:gd name="connsiteX3" fmla="*/ 1121434 w 1121434"/>
              <a:gd name="connsiteY3" fmla="*/ 142942 h 50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434" h="506346">
                <a:moveTo>
                  <a:pt x="0" y="108437"/>
                </a:moveTo>
                <a:cubicBezTo>
                  <a:pt x="80513" y="53803"/>
                  <a:pt x="157133" y="-43994"/>
                  <a:pt x="276045" y="22173"/>
                </a:cubicBezTo>
                <a:cubicBezTo>
                  <a:pt x="394958" y="88340"/>
                  <a:pt x="572577" y="485311"/>
                  <a:pt x="713475" y="505439"/>
                </a:cubicBezTo>
                <a:cubicBezTo>
                  <a:pt x="854373" y="525567"/>
                  <a:pt x="976222" y="204764"/>
                  <a:pt x="1121434" y="142942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own Arrow 33"/>
          <p:cNvSpPr/>
          <p:nvPr/>
        </p:nvSpPr>
        <p:spPr>
          <a:xfrm>
            <a:off x="5367321" y="2136986"/>
            <a:ext cx="126986" cy="129689"/>
          </a:xfrm>
          <a:prstGeom prst="downArrow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Down Arrow 36"/>
          <p:cNvSpPr/>
          <p:nvPr/>
        </p:nvSpPr>
        <p:spPr>
          <a:xfrm flipV="1">
            <a:off x="4837851" y="2080694"/>
            <a:ext cx="148912" cy="79151"/>
          </a:xfrm>
          <a:prstGeom prst="downArrow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16722" y="2643240"/>
            <a:ext cx="55103" cy="5510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71825" y="2638496"/>
            <a:ext cx="55103" cy="5510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39204" y="2688339"/>
            <a:ext cx="55103" cy="5510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91793" y="2692734"/>
            <a:ext cx="55103" cy="5510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98825" y="2655841"/>
            <a:ext cx="55103" cy="5510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9555" y="2683392"/>
            <a:ext cx="55103" cy="5510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12218" y="2669577"/>
            <a:ext cx="55103" cy="5510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66204" y="2655394"/>
            <a:ext cx="55103" cy="5510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7256" y="2642025"/>
            <a:ext cx="55103" cy="5510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47937" y="2638496"/>
            <a:ext cx="55103" cy="5510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64563" y="2601104"/>
            <a:ext cx="55103" cy="5510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92834" y="2614474"/>
            <a:ext cx="55103" cy="55103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2468269" y="2803503"/>
            <a:ext cx="662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98B1D0"/>
                </a:solidFill>
                <a:latin typeface="Franklin Gothic Heavy" panose="020B0903020102020204" pitchFamily="34" charset="0"/>
              </a:rPr>
              <a:t>2012</a:t>
            </a:r>
            <a:endParaRPr lang="en-US" sz="1600" dirty="0">
              <a:solidFill>
                <a:srgbClr val="98B1D0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0074" y="2386787"/>
            <a:ext cx="6655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98B1D0"/>
                </a:solidFill>
                <a:latin typeface="Franklin Gothic Heavy" panose="020B0903020102020204" pitchFamily="34" charset="0"/>
              </a:rPr>
              <a:t>2008</a:t>
            </a:r>
            <a:endParaRPr lang="en-US" sz="1600" dirty="0">
              <a:solidFill>
                <a:srgbClr val="98B1D0"/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4" b="23973"/>
          <a:stretch/>
        </p:blipFill>
        <p:spPr>
          <a:xfrm>
            <a:off x="4444869" y="5070380"/>
            <a:ext cx="3090672" cy="1257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5" b="23561"/>
          <a:stretch/>
        </p:blipFill>
        <p:spPr>
          <a:xfrm>
            <a:off x="5844720" y="5389607"/>
            <a:ext cx="3084807" cy="1248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3" name="TextBox 62"/>
          <p:cNvSpPr txBox="1"/>
          <p:nvPr/>
        </p:nvSpPr>
        <p:spPr>
          <a:xfrm>
            <a:off x="4389414" y="3577083"/>
            <a:ext cx="663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98B1D0"/>
                </a:solidFill>
                <a:latin typeface="Franklin Gothic Heavy" panose="020B0903020102020204" pitchFamily="34" charset="0"/>
              </a:rPr>
              <a:t>2014</a:t>
            </a:r>
            <a:endParaRPr lang="en-US" sz="1600" dirty="0">
              <a:solidFill>
                <a:srgbClr val="98B1D0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466562" y="3844746"/>
            <a:ext cx="6626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98B1D0"/>
                </a:solidFill>
                <a:latin typeface="Franklin Gothic Heavy" panose="020B0903020102020204" pitchFamily="34" charset="0"/>
              </a:rPr>
              <a:t>2015</a:t>
            </a:r>
            <a:endParaRPr lang="en-US" sz="1600" dirty="0">
              <a:solidFill>
                <a:srgbClr val="98B1D0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776711" y="3910667"/>
            <a:ext cx="6600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98B1D0"/>
                </a:solidFill>
                <a:latin typeface="Franklin Gothic Heavy" panose="020B0903020102020204" pitchFamily="34" charset="0"/>
              </a:rPr>
              <a:t>2016</a:t>
            </a:r>
            <a:endParaRPr lang="en-US" sz="1600" dirty="0">
              <a:solidFill>
                <a:srgbClr val="98B1D0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49467" y="2148512"/>
            <a:ext cx="8551286" cy="2487323"/>
          </a:xfrm>
          <a:custGeom>
            <a:avLst/>
            <a:gdLst>
              <a:gd name="connsiteX0" fmla="*/ 0 w 7841673"/>
              <a:gd name="connsiteY0" fmla="*/ 0 h 2701636"/>
              <a:gd name="connsiteX1" fmla="*/ 457200 w 7841673"/>
              <a:gd name="connsiteY1" fmla="*/ 762000 h 2701636"/>
              <a:gd name="connsiteX2" fmla="*/ 2438400 w 7841673"/>
              <a:gd name="connsiteY2" fmla="*/ 1066800 h 2701636"/>
              <a:gd name="connsiteX3" fmla="*/ 4308764 w 7841673"/>
              <a:gd name="connsiteY3" fmla="*/ 1898072 h 2701636"/>
              <a:gd name="connsiteX4" fmla="*/ 6802582 w 7841673"/>
              <a:gd name="connsiteY4" fmla="*/ 2133600 h 2701636"/>
              <a:gd name="connsiteX5" fmla="*/ 7841673 w 7841673"/>
              <a:gd name="connsiteY5" fmla="*/ 2701636 h 2701636"/>
              <a:gd name="connsiteX0" fmla="*/ 0 w 8479848"/>
              <a:gd name="connsiteY0" fmla="*/ 0 h 2468273"/>
              <a:gd name="connsiteX1" fmla="*/ 457200 w 8479848"/>
              <a:gd name="connsiteY1" fmla="*/ 762000 h 2468273"/>
              <a:gd name="connsiteX2" fmla="*/ 2438400 w 8479848"/>
              <a:gd name="connsiteY2" fmla="*/ 1066800 h 2468273"/>
              <a:gd name="connsiteX3" fmla="*/ 4308764 w 8479848"/>
              <a:gd name="connsiteY3" fmla="*/ 1898072 h 2468273"/>
              <a:gd name="connsiteX4" fmla="*/ 6802582 w 8479848"/>
              <a:gd name="connsiteY4" fmla="*/ 2133600 h 2468273"/>
              <a:gd name="connsiteX5" fmla="*/ 8479848 w 8479848"/>
              <a:gd name="connsiteY5" fmla="*/ 2468273 h 2468273"/>
              <a:gd name="connsiteX0" fmla="*/ 0 w 8479848"/>
              <a:gd name="connsiteY0" fmla="*/ 0 h 2468273"/>
              <a:gd name="connsiteX1" fmla="*/ 457200 w 8479848"/>
              <a:gd name="connsiteY1" fmla="*/ 762000 h 2468273"/>
              <a:gd name="connsiteX2" fmla="*/ 2438400 w 8479848"/>
              <a:gd name="connsiteY2" fmla="*/ 1066800 h 2468273"/>
              <a:gd name="connsiteX3" fmla="*/ 4308764 w 8479848"/>
              <a:gd name="connsiteY3" fmla="*/ 1898072 h 2468273"/>
              <a:gd name="connsiteX4" fmla="*/ 6802582 w 8479848"/>
              <a:gd name="connsiteY4" fmla="*/ 2133600 h 2468273"/>
              <a:gd name="connsiteX5" fmla="*/ 8479848 w 8479848"/>
              <a:gd name="connsiteY5" fmla="*/ 2468273 h 2468273"/>
              <a:gd name="connsiteX0" fmla="*/ 0 w 8551286"/>
              <a:gd name="connsiteY0" fmla="*/ 0 h 2487323"/>
              <a:gd name="connsiteX1" fmla="*/ 457200 w 8551286"/>
              <a:gd name="connsiteY1" fmla="*/ 762000 h 2487323"/>
              <a:gd name="connsiteX2" fmla="*/ 2438400 w 8551286"/>
              <a:gd name="connsiteY2" fmla="*/ 1066800 h 2487323"/>
              <a:gd name="connsiteX3" fmla="*/ 4308764 w 8551286"/>
              <a:gd name="connsiteY3" fmla="*/ 1898072 h 2487323"/>
              <a:gd name="connsiteX4" fmla="*/ 6802582 w 8551286"/>
              <a:gd name="connsiteY4" fmla="*/ 2133600 h 2487323"/>
              <a:gd name="connsiteX5" fmla="*/ 8551286 w 8551286"/>
              <a:gd name="connsiteY5" fmla="*/ 2487323 h 24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51286" h="2487323">
                <a:moveTo>
                  <a:pt x="0" y="0"/>
                </a:moveTo>
                <a:cubicBezTo>
                  <a:pt x="25400" y="292100"/>
                  <a:pt x="50800" y="584200"/>
                  <a:pt x="457200" y="762000"/>
                </a:cubicBezTo>
                <a:cubicBezTo>
                  <a:pt x="863600" y="939800"/>
                  <a:pt x="1796473" y="877455"/>
                  <a:pt x="2438400" y="1066800"/>
                </a:cubicBezTo>
                <a:cubicBezTo>
                  <a:pt x="3080327" y="1256145"/>
                  <a:pt x="3581400" y="1720272"/>
                  <a:pt x="4308764" y="1898072"/>
                </a:cubicBezTo>
                <a:cubicBezTo>
                  <a:pt x="5036128" y="2075872"/>
                  <a:pt x="6095495" y="2035392"/>
                  <a:pt x="6802582" y="2133600"/>
                </a:cubicBezTo>
                <a:cubicBezTo>
                  <a:pt x="7509669" y="2231808"/>
                  <a:pt x="7954674" y="2260743"/>
                  <a:pt x="8551286" y="2487323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8948" y="1560578"/>
            <a:ext cx="901755" cy="901755"/>
          </a:xfrm>
          <a:prstGeom prst="rect">
            <a:avLst/>
          </a:prstGeom>
        </p:spPr>
      </p:pic>
      <p:cxnSp>
        <p:nvCxnSpPr>
          <p:cNvPr id="68" name="Straight Connector 67"/>
          <p:cNvCxnSpPr/>
          <p:nvPr/>
        </p:nvCxnSpPr>
        <p:spPr>
          <a:xfrm>
            <a:off x="4553599" y="4393842"/>
            <a:ext cx="5845" cy="189737"/>
          </a:xfrm>
          <a:prstGeom prst="line">
            <a:avLst/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endCxn id="59" idx="0"/>
          </p:cNvCxnSpPr>
          <p:nvPr/>
        </p:nvCxnSpPr>
        <p:spPr>
          <a:xfrm>
            <a:off x="6441992" y="4627366"/>
            <a:ext cx="8189" cy="223232"/>
          </a:xfrm>
          <a:prstGeom prst="line">
            <a:avLst/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8024114" y="4947111"/>
            <a:ext cx="6052" cy="183879"/>
          </a:xfrm>
          <a:prstGeom prst="line">
            <a:avLst/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3333681" y="4359364"/>
            <a:ext cx="12366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Franklin Gothic Heavy" panose="020B0903020102020204" pitchFamily="34" charset="0"/>
              </a:rPr>
              <a:t>xGeoid14B</a:t>
            </a:r>
            <a:endParaRPr lang="en-US" sz="1600" dirty="0">
              <a:latin typeface="Franklin Gothic Heavy" panose="020B090302010202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506664" y="4805568"/>
            <a:ext cx="12360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Franklin Gothic Heavy" panose="020B0903020102020204" pitchFamily="34" charset="0"/>
              </a:rPr>
              <a:t>xGeoid15B</a:t>
            </a:r>
            <a:endParaRPr lang="en-US" sz="1600" dirty="0">
              <a:latin typeface="Franklin Gothic Heavy" panose="020B09030201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7211914" y="5112516"/>
            <a:ext cx="12334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Franklin Gothic Heavy" panose="020B0903020102020204" pitchFamily="34" charset="0"/>
              </a:rPr>
              <a:t>xGeoid16B</a:t>
            </a:r>
            <a:endParaRPr lang="en-US" sz="1600" dirty="0">
              <a:latin typeface="Franklin Gothic Heavy" panose="020B090302010202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61410" y="5657619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6CAAB4"/>
                </a:solidFill>
              </a:rPr>
              <a:t>+</a:t>
            </a:r>
            <a:endParaRPr lang="en-US" sz="3200" b="1" dirty="0">
              <a:solidFill>
                <a:srgbClr val="6CAAB4"/>
              </a:solidFill>
            </a:endParaRPr>
          </a:p>
        </p:txBody>
      </p:sp>
      <p:pic>
        <p:nvPicPr>
          <p:cNvPr id="12" name="Picture 4" descr="http://www.asu.cas.cz/~bezdek/vyzkum/rotating_3d_globe/figures/tn200_rotating_3d_globe_preview_Geoid_height_EGM2008_nmax500_BlueWhiteOrangeRed_px0650.png"/>
          <p:cNvPicPr>
            <a:picLocks noChangeAspect="1" noChangeArrowheads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8" r="13793" b="9371"/>
          <a:stretch/>
        </p:blipFill>
        <p:spPr bwMode="auto">
          <a:xfrm>
            <a:off x="0" y="1304232"/>
            <a:ext cx="1122218" cy="11891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Box 78"/>
          <p:cNvSpPr txBox="1"/>
          <p:nvPr/>
        </p:nvSpPr>
        <p:spPr>
          <a:xfrm>
            <a:off x="1571496" y="2127080"/>
            <a:ext cx="916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942825"/>
                </a:solidFill>
                <a:latin typeface="Franklin Gothic Heavy" panose="020B0903020102020204" pitchFamily="34" charset="0"/>
              </a:rPr>
              <a:t>GRAV-D</a:t>
            </a:r>
            <a:endParaRPr lang="en-US" sz="1600" dirty="0">
              <a:solidFill>
                <a:srgbClr val="942825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81" name="Freeform 80"/>
          <p:cNvSpPr/>
          <p:nvPr/>
        </p:nvSpPr>
        <p:spPr>
          <a:xfrm>
            <a:off x="2274896" y="3437740"/>
            <a:ext cx="6933622" cy="1445482"/>
          </a:xfrm>
          <a:custGeom>
            <a:avLst/>
            <a:gdLst>
              <a:gd name="connsiteX0" fmla="*/ 0 w 7841673"/>
              <a:gd name="connsiteY0" fmla="*/ 0 h 2701636"/>
              <a:gd name="connsiteX1" fmla="*/ 457200 w 7841673"/>
              <a:gd name="connsiteY1" fmla="*/ 762000 h 2701636"/>
              <a:gd name="connsiteX2" fmla="*/ 2438400 w 7841673"/>
              <a:gd name="connsiteY2" fmla="*/ 1066800 h 2701636"/>
              <a:gd name="connsiteX3" fmla="*/ 4308764 w 7841673"/>
              <a:gd name="connsiteY3" fmla="*/ 1898072 h 2701636"/>
              <a:gd name="connsiteX4" fmla="*/ 6802582 w 7841673"/>
              <a:gd name="connsiteY4" fmla="*/ 2133600 h 2701636"/>
              <a:gd name="connsiteX5" fmla="*/ 7841673 w 7841673"/>
              <a:gd name="connsiteY5" fmla="*/ 2701636 h 2701636"/>
              <a:gd name="connsiteX0" fmla="*/ 427117 w 7449640"/>
              <a:gd name="connsiteY0" fmla="*/ 0 h 2868656"/>
              <a:gd name="connsiteX1" fmla="*/ 65167 w 7449640"/>
              <a:gd name="connsiteY1" fmla="*/ 929020 h 2868656"/>
              <a:gd name="connsiteX2" fmla="*/ 2046367 w 7449640"/>
              <a:gd name="connsiteY2" fmla="*/ 1233820 h 2868656"/>
              <a:gd name="connsiteX3" fmla="*/ 3916731 w 7449640"/>
              <a:gd name="connsiteY3" fmla="*/ 2065092 h 2868656"/>
              <a:gd name="connsiteX4" fmla="*/ 6410549 w 7449640"/>
              <a:gd name="connsiteY4" fmla="*/ 2300620 h 2868656"/>
              <a:gd name="connsiteX5" fmla="*/ 7449640 w 7449640"/>
              <a:gd name="connsiteY5" fmla="*/ 2868656 h 2868656"/>
              <a:gd name="connsiteX0" fmla="*/ 573082 w 7430505"/>
              <a:gd name="connsiteY0" fmla="*/ 0 h 2603728"/>
              <a:gd name="connsiteX1" fmla="*/ 46032 w 7430505"/>
              <a:gd name="connsiteY1" fmla="*/ 664092 h 2603728"/>
              <a:gd name="connsiteX2" fmla="*/ 2027232 w 7430505"/>
              <a:gd name="connsiteY2" fmla="*/ 968892 h 2603728"/>
              <a:gd name="connsiteX3" fmla="*/ 3897596 w 7430505"/>
              <a:gd name="connsiteY3" fmla="*/ 1800164 h 2603728"/>
              <a:gd name="connsiteX4" fmla="*/ 6391414 w 7430505"/>
              <a:gd name="connsiteY4" fmla="*/ 2035692 h 2603728"/>
              <a:gd name="connsiteX5" fmla="*/ 7430505 w 7430505"/>
              <a:gd name="connsiteY5" fmla="*/ 2603728 h 2603728"/>
              <a:gd name="connsiteX0" fmla="*/ 573373 w 7430796"/>
              <a:gd name="connsiteY0" fmla="*/ 0 h 2603728"/>
              <a:gd name="connsiteX1" fmla="*/ 46323 w 7430796"/>
              <a:gd name="connsiteY1" fmla="*/ 664092 h 2603728"/>
              <a:gd name="connsiteX2" fmla="*/ 2027523 w 7430796"/>
              <a:gd name="connsiteY2" fmla="*/ 968892 h 2603728"/>
              <a:gd name="connsiteX3" fmla="*/ 3897887 w 7430796"/>
              <a:gd name="connsiteY3" fmla="*/ 1800164 h 2603728"/>
              <a:gd name="connsiteX4" fmla="*/ 6391705 w 7430796"/>
              <a:gd name="connsiteY4" fmla="*/ 2035692 h 2603728"/>
              <a:gd name="connsiteX5" fmla="*/ 7430796 w 7430796"/>
              <a:gd name="connsiteY5" fmla="*/ 2603728 h 2603728"/>
              <a:gd name="connsiteX0" fmla="*/ 569599 w 7427022"/>
              <a:gd name="connsiteY0" fmla="*/ 0 h 2603728"/>
              <a:gd name="connsiteX1" fmla="*/ 42549 w 7427022"/>
              <a:gd name="connsiteY1" fmla="*/ 664092 h 2603728"/>
              <a:gd name="connsiteX2" fmla="*/ 2023749 w 7427022"/>
              <a:gd name="connsiteY2" fmla="*/ 968892 h 2603728"/>
              <a:gd name="connsiteX3" fmla="*/ 3894113 w 7427022"/>
              <a:gd name="connsiteY3" fmla="*/ 1800164 h 2603728"/>
              <a:gd name="connsiteX4" fmla="*/ 6387931 w 7427022"/>
              <a:gd name="connsiteY4" fmla="*/ 2035692 h 2603728"/>
              <a:gd name="connsiteX5" fmla="*/ 7427022 w 7427022"/>
              <a:gd name="connsiteY5" fmla="*/ 2603728 h 2603728"/>
              <a:gd name="connsiteX0" fmla="*/ 569599 w 7427022"/>
              <a:gd name="connsiteY0" fmla="*/ 0 h 2603728"/>
              <a:gd name="connsiteX1" fmla="*/ 42549 w 7427022"/>
              <a:gd name="connsiteY1" fmla="*/ 664092 h 2603728"/>
              <a:gd name="connsiteX2" fmla="*/ 2023749 w 7427022"/>
              <a:gd name="connsiteY2" fmla="*/ 968892 h 2603728"/>
              <a:gd name="connsiteX3" fmla="*/ 3925864 w 7427022"/>
              <a:gd name="connsiteY3" fmla="*/ 1742571 h 2603728"/>
              <a:gd name="connsiteX4" fmla="*/ 6387931 w 7427022"/>
              <a:gd name="connsiteY4" fmla="*/ 2035692 h 2603728"/>
              <a:gd name="connsiteX5" fmla="*/ 7427022 w 7427022"/>
              <a:gd name="connsiteY5" fmla="*/ 2603728 h 2603728"/>
              <a:gd name="connsiteX0" fmla="*/ 569599 w 7427022"/>
              <a:gd name="connsiteY0" fmla="*/ 0 h 2603728"/>
              <a:gd name="connsiteX1" fmla="*/ 42549 w 7427022"/>
              <a:gd name="connsiteY1" fmla="*/ 664092 h 2603728"/>
              <a:gd name="connsiteX2" fmla="*/ 2023749 w 7427022"/>
              <a:gd name="connsiteY2" fmla="*/ 968892 h 2603728"/>
              <a:gd name="connsiteX3" fmla="*/ 3925864 w 7427022"/>
              <a:gd name="connsiteY3" fmla="*/ 1742571 h 2603728"/>
              <a:gd name="connsiteX4" fmla="*/ 6375231 w 7427022"/>
              <a:gd name="connsiteY4" fmla="*/ 1960821 h 2603728"/>
              <a:gd name="connsiteX5" fmla="*/ 7427022 w 7427022"/>
              <a:gd name="connsiteY5" fmla="*/ 2603728 h 2603728"/>
              <a:gd name="connsiteX0" fmla="*/ 569599 w 7433372"/>
              <a:gd name="connsiteY0" fmla="*/ 0 h 2482783"/>
              <a:gd name="connsiteX1" fmla="*/ 42549 w 7433372"/>
              <a:gd name="connsiteY1" fmla="*/ 664092 h 2482783"/>
              <a:gd name="connsiteX2" fmla="*/ 2023749 w 7433372"/>
              <a:gd name="connsiteY2" fmla="*/ 968892 h 2482783"/>
              <a:gd name="connsiteX3" fmla="*/ 3925864 w 7433372"/>
              <a:gd name="connsiteY3" fmla="*/ 1742571 h 2482783"/>
              <a:gd name="connsiteX4" fmla="*/ 6375231 w 7433372"/>
              <a:gd name="connsiteY4" fmla="*/ 1960821 h 2482783"/>
              <a:gd name="connsiteX5" fmla="*/ 7433372 w 7433372"/>
              <a:gd name="connsiteY5" fmla="*/ 2482783 h 2482783"/>
              <a:gd name="connsiteX0" fmla="*/ 569599 w 7433372"/>
              <a:gd name="connsiteY0" fmla="*/ 0 h 2482783"/>
              <a:gd name="connsiteX1" fmla="*/ 42549 w 7433372"/>
              <a:gd name="connsiteY1" fmla="*/ 664092 h 2482783"/>
              <a:gd name="connsiteX2" fmla="*/ 2023749 w 7433372"/>
              <a:gd name="connsiteY2" fmla="*/ 968892 h 2482783"/>
              <a:gd name="connsiteX3" fmla="*/ 3925865 w 7433372"/>
              <a:gd name="connsiteY3" fmla="*/ 1729407 h 2482783"/>
              <a:gd name="connsiteX4" fmla="*/ 6375231 w 7433372"/>
              <a:gd name="connsiteY4" fmla="*/ 1960821 h 2482783"/>
              <a:gd name="connsiteX5" fmla="*/ 7433372 w 7433372"/>
              <a:gd name="connsiteY5" fmla="*/ 2482783 h 2482783"/>
              <a:gd name="connsiteX0" fmla="*/ 569599 w 7433372"/>
              <a:gd name="connsiteY0" fmla="*/ 0 h 2482783"/>
              <a:gd name="connsiteX1" fmla="*/ 42549 w 7433372"/>
              <a:gd name="connsiteY1" fmla="*/ 664092 h 2482783"/>
              <a:gd name="connsiteX2" fmla="*/ 2023749 w 7433372"/>
              <a:gd name="connsiteY2" fmla="*/ 968892 h 2482783"/>
              <a:gd name="connsiteX3" fmla="*/ 3967141 w 7433372"/>
              <a:gd name="connsiteY3" fmla="*/ 1720768 h 2482783"/>
              <a:gd name="connsiteX4" fmla="*/ 6375231 w 7433372"/>
              <a:gd name="connsiteY4" fmla="*/ 1960821 h 2482783"/>
              <a:gd name="connsiteX5" fmla="*/ 7433372 w 7433372"/>
              <a:gd name="connsiteY5" fmla="*/ 2482783 h 2482783"/>
              <a:gd name="connsiteX0" fmla="*/ 569599 w 7433372"/>
              <a:gd name="connsiteY0" fmla="*/ 0 h 2482783"/>
              <a:gd name="connsiteX1" fmla="*/ 42549 w 7433372"/>
              <a:gd name="connsiteY1" fmla="*/ 664092 h 2482783"/>
              <a:gd name="connsiteX2" fmla="*/ 2023749 w 7433372"/>
              <a:gd name="connsiteY2" fmla="*/ 968892 h 2482783"/>
              <a:gd name="connsiteX3" fmla="*/ 3967141 w 7433372"/>
              <a:gd name="connsiteY3" fmla="*/ 1720768 h 2482783"/>
              <a:gd name="connsiteX4" fmla="*/ 6457781 w 7433372"/>
              <a:gd name="connsiteY4" fmla="*/ 1957942 h 2482783"/>
              <a:gd name="connsiteX5" fmla="*/ 7433372 w 7433372"/>
              <a:gd name="connsiteY5" fmla="*/ 2482783 h 2482783"/>
              <a:gd name="connsiteX0" fmla="*/ 569599 w 7433372"/>
              <a:gd name="connsiteY0" fmla="*/ 0 h 2482783"/>
              <a:gd name="connsiteX1" fmla="*/ 42549 w 7433372"/>
              <a:gd name="connsiteY1" fmla="*/ 664092 h 2482783"/>
              <a:gd name="connsiteX2" fmla="*/ 2023749 w 7433372"/>
              <a:gd name="connsiteY2" fmla="*/ 968892 h 2482783"/>
              <a:gd name="connsiteX3" fmla="*/ 3967141 w 7433372"/>
              <a:gd name="connsiteY3" fmla="*/ 1720768 h 2482783"/>
              <a:gd name="connsiteX4" fmla="*/ 6387931 w 7433372"/>
              <a:gd name="connsiteY4" fmla="*/ 1949303 h 2482783"/>
              <a:gd name="connsiteX5" fmla="*/ 7433372 w 7433372"/>
              <a:gd name="connsiteY5" fmla="*/ 2482783 h 2482783"/>
              <a:gd name="connsiteX0" fmla="*/ 576260 w 7440033"/>
              <a:gd name="connsiteY0" fmla="*/ 0 h 2482783"/>
              <a:gd name="connsiteX1" fmla="*/ 49210 w 7440033"/>
              <a:gd name="connsiteY1" fmla="*/ 664092 h 2482783"/>
              <a:gd name="connsiteX2" fmla="*/ 2087560 w 7440033"/>
              <a:gd name="connsiteY2" fmla="*/ 974651 h 2482783"/>
              <a:gd name="connsiteX3" fmla="*/ 3973802 w 7440033"/>
              <a:gd name="connsiteY3" fmla="*/ 1720768 h 2482783"/>
              <a:gd name="connsiteX4" fmla="*/ 6394592 w 7440033"/>
              <a:gd name="connsiteY4" fmla="*/ 1949303 h 2482783"/>
              <a:gd name="connsiteX5" fmla="*/ 7440033 w 7440033"/>
              <a:gd name="connsiteY5" fmla="*/ 2482783 h 2482783"/>
              <a:gd name="connsiteX0" fmla="*/ 0 w 6863773"/>
              <a:gd name="connsiteY0" fmla="*/ 0 h 2482783"/>
              <a:gd name="connsiteX1" fmla="*/ 511175 w 6863773"/>
              <a:gd name="connsiteY1" fmla="*/ 1487672 h 2482783"/>
              <a:gd name="connsiteX2" fmla="*/ 1511300 w 6863773"/>
              <a:gd name="connsiteY2" fmla="*/ 974651 h 2482783"/>
              <a:gd name="connsiteX3" fmla="*/ 3397542 w 6863773"/>
              <a:gd name="connsiteY3" fmla="*/ 1720768 h 2482783"/>
              <a:gd name="connsiteX4" fmla="*/ 5818332 w 6863773"/>
              <a:gd name="connsiteY4" fmla="*/ 1949303 h 2482783"/>
              <a:gd name="connsiteX5" fmla="*/ 6863773 w 6863773"/>
              <a:gd name="connsiteY5" fmla="*/ 2482783 h 2482783"/>
              <a:gd name="connsiteX0" fmla="*/ 0 w 7721023"/>
              <a:gd name="connsiteY0" fmla="*/ 0 h 1754231"/>
              <a:gd name="connsiteX1" fmla="*/ 1368425 w 7721023"/>
              <a:gd name="connsiteY1" fmla="*/ 759120 h 1754231"/>
              <a:gd name="connsiteX2" fmla="*/ 2368550 w 7721023"/>
              <a:gd name="connsiteY2" fmla="*/ 246099 h 1754231"/>
              <a:gd name="connsiteX3" fmla="*/ 4254792 w 7721023"/>
              <a:gd name="connsiteY3" fmla="*/ 992216 h 1754231"/>
              <a:gd name="connsiteX4" fmla="*/ 6675582 w 7721023"/>
              <a:gd name="connsiteY4" fmla="*/ 1220751 h 1754231"/>
              <a:gd name="connsiteX5" fmla="*/ 7721023 w 7721023"/>
              <a:gd name="connsiteY5" fmla="*/ 1754231 h 1754231"/>
              <a:gd name="connsiteX0" fmla="*/ 0 w 7721023"/>
              <a:gd name="connsiteY0" fmla="*/ 0 h 1754231"/>
              <a:gd name="connsiteX1" fmla="*/ 903279 w 7721023"/>
              <a:gd name="connsiteY1" fmla="*/ 914747 h 1754231"/>
              <a:gd name="connsiteX2" fmla="*/ 1368425 w 7721023"/>
              <a:gd name="connsiteY2" fmla="*/ 759120 h 1754231"/>
              <a:gd name="connsiteX3" fmla="*/ 2368550 w 7721023"/>
              <a:gd name="connsiteY3" fmla="*/ 246099 h 1754231"/>
              <a:gd name="connsiteX4" fmla="*/ 4254792 w 7721023"/>
              <a:gd name="connsiteY4" fmla="*/ 992216 h 1754231"/>
              <a:gd name="connsiteX5" fmla="*/ 6675582 w 7721023"/>
              <a:gd name="connsiteY5" fmla="*/ 1220751 h 1754231"/>
              <a:gd name="connsiteX6" fmla="*/ 7721023 w 7721023"/>
              <a:gd name="connsiteY6" fmla="*/ 1754231 h 1754231"/>
              <a:gd name="connsiteX0" fmla="*/ 0 w 7714673"/>
              <a:gd name="connsiteY0" fmla="*/ 663410 h 1510551"/>
              <a:gd name="connsiteX1" fmla="*/ 896929 w 7714673"/>
              <a:gd name="connsiteY1" fmla="*/ 671067 h 1510551"/>
              <a:gd name="connsiteX2" fmla="*/ 1362075 w 7714673"/>
              <a:gd name="connsiteY2" fmla="*/ 515440 h 1510551"/>
              <a:gd name="connsiteX3" fmla="*/ 2362200 w 7714673"/>
              <a:gd name="connsiteY3" fmla="*/ 2419 h 1510551"/>
              <a:gd name="connsiteX4" fmla="*/ 4248442 w 7714673"/>
              <a:gd name="connsiteY4" fmla="*/ 748536 h 1510551"/>
              <a:gd name="connsiteX5" fmla="*/ 6669232 w 7714673"/>
              <a:gd name="connsiteY5" fmla="*/ 977071 h 1510551"/>
              <a:gd name="connsiteX6" fmla="*/ 7714673 w 7714673"/>
              <a:gd name="connsiteY6" fmla="*/ 1510551 h 1510551"/>
              <a:gd name="connsiteX0" fmla="*/ 0 w 7714673"/>
              <a:gd name="connsiteY0" fmla="*/ 663404 h 1510545"/>
              <a:gd name="connsiteX1" fmla="*/ 1362075 w 7714673"/>
              <a:gd name="connsiteY1" fmla="*/ 515434 h 1510545"/>
              <a:gd name="connsiteX2" fmla="*/ 2362200 w 7714673"/>
              <a:gd name="connsiteY2" fmla="*/ 2413 h 1510545"/>
              <a:gd name="connsiteX3" fmla="*/ 4248442 w 7714673"/>
              <a:gd name="connsiteY3" fmla="*/ 748530 h 1510545"/>
              <a:gd name="connsiteX4" fmla="*/ 6669232 w 7714673"/>
              <a:gd name="connsiteY4" fmla="*/ 977065 h 1510545"/>
              <a:gd name="connsiteX5" fmla="*/ 7714673 w 7714673"/>
              <a:gd name="connsiteY5" fmla="*/ 1510545 h 1510545"/>
              <a:gd name="connsiteX0" fmla="*/ 0 w 7397173"/>
              <a:gd name="connsiteY0" fmla="*/ 1260120 h 1511173"/>
              <a:gd name="connsiteX1" fmla="*/ 1044575 w 7397173"/>
              <a:gd name="connsiteY1" fmla="*/ 516062 h 1511173"/>
              <a:gd name="connsiteX2" fmla="*/ 2044700 w 7397173"/>
              <a:gd name="connsiteY2" fmla="*/ 3041 h 1511173"/>
              <a:gd name="connsiteX3" fmla="*/ 3930942 w 7397173"/>
              <a:gd name="connsiteY3" fmla="*/ 749158 h 1511173"/>
              <a:gd name="connsiteX4" fmla="*/ 6351732 w 7397173"/>
              <a:gd name="connsiteY4" fmla="*/ 977693 h 1511173"/>
              <a:gd name="connsiteX5" fmla="*/ 7397173 w 7397173"/>
              <a:gd name="connsiteY5" fmla="*/ 1511173 h 1511173"/>
              <a:gd name="connsiteX0" fmla="*/ 137 w 7397310"/>
              <a:gd name="connsiteY0" fmla="*/ 1260120 h 1511173"/>
              <a:gd name="connsiteX1" fmla="*/ 1044712 w 7397310"/>
              <a:gd name="connsiteY1" fmla="*/ 516062 h 1511173"/>
              <a:gd name="connsiteX2" fmla="*/ 2044837 w 7397310"/>
              <a:gd name="connsiteY2" fmla="*/ 3041 h 1511173"/>
              <a:gd name="connsiteX3" fmla="*/ 3931079 w 7397310"/>
              <a:gd name="connsiteY3" fmla="*/ 749158 h 1511173"/>
              <a:gd name="connsiteX4" fmla="*/ 6351869 w 7397310"/>
              <a:gd name="connsiteY4" fmla="*/ 977693 h 1511173"/>
              <a:gd name="connsiteX5" fmla="*/ 7397310 w 7397310"/>
              <a:gd name="connsiteY5" fmla="*/ 1511173 h 1511173"/>
              <a:gd name="connsiteX0" fmla="*/ 139 w 7390962"/>
              <a:gd name="connsiteY0" fmla="*/ 1312024 h 1511243"/>
              <a:gd name="connsiteX1" fmla="*/ 1038364 w 7390962"/>
              <a:gd name="connsiteY1" fmla="*/ 516132 h 1511243"/>
              <a:gd name="connsiteX2" fmla="*/ 2038489 w 7390962"/>
              <a:gd name="connsiteY2" fmla="*/ 3111 h 1511243"/>
              <a:gd name="connsiteX3" fmla="*/ 3924731 w 7390962"/>
              <a:gd name="connsiteY3" fmla="*/ 749228 h 1511243"/>
              <a:gd name="connsiteX4" fmla="*/ 6345521 w 7390962"/>
              <a:gd name="connsiteY4" fmla="*/ 977763 h 1511243"/>
              <a:gd name="connsiteX5" fmla="*/ 7390962 w 7390962"/>
              <a:gd name="connsiteY5" fmla="*/ 1511243 h 1511243"/>
              <a:gd name="connsiteX0" fmla="*/ 116 w 7390939"/>
              <a:gd name="connsiteY0" fmla="*/ 1308915 h 1508134"/>
              <a:gd name="connsiteX1" fmla="*/ 1181216 w 7390939"/>
              <a:gd name="connsiteY1" fmla="*/ 752034 h 1508134"/>
              <a:gd name="connsiteX2" fmla="*/ 2038466 w 7390939"/>
              <a:gd name="connsiteY2" fmla="*/ 2 h 1508134"/>
              <a:gd name="connsiteX3" fmla="*/ 3924708 w 7390939"/>
              <a:gd name="connsiteY3" fmla="*/ 746119 h 1508134"/>
              <a:gd name="connsiteX4" fmla="*/ 6345498 w 7390939"/>
              <a:gd name="connsiteY4" fmla="*/ 974654 h 1508134"/>
              <a:gd name="connsiteX5" fmla="*/ 7390939 w 7390939"/>
              <a:gd name="connsiteY5" fmla="*/ 1508134 h 1508134"/>
              <a:gd name="connsiteX0" fmla="*/ 116 w 7390939"/>
              <a:gd name="connsiteY0" fmla="*/ 1245563 h 1444782"/>
              <a:gd name="connsiteX1" fmla="*/ 1181216 w 7390939"/>
              <a:gd name="connsiteY1" fmla="*/ 688682 h 1444782"/>
              <a:gd name="connsiteX2" fmla="*/ 2082916 w 7390939"/>
              <a:gd name="connsiteY2" fmla="*/ 2 h 1444782"/>
              <a:gd name="connsiteX3" fmla="*/ 3924708 w 7390939"/>
              <a:gd name="connsiteY3" fmla="*/ 682767 h 1444782"/>
              <a:gd name="connsiteX4" fmla="*/ 6345498 w 7390939"/>
              <a:gd name="connsiteY4" fmla="*/ 911302 h 1444782"/>
              <a:gd name="connsiteX5" fmla="*/ 7390939 w 7390939"/>
              <a:gd name="connsiteY5" fmla="*/ 1444782 h 1444782"/>
              <a:gd name="connsiteX0" fmla="*/ 0 w 6209723"/>
              <a:gd name="connsiteY0" fmla="*/ 688682 h 1444782"/>
              <a:gd name="connsiteX1" fmla="*/ 901700 w 6209723"/>
              <a:gd name="connsiteY1" fmla="*/ 2 h 1444782"/>
              <a:gd name="connsiteX2" fmla="*/ 2743492 w 6209723"/>
              <a:gd name="connsiteY2" fmla="*/ 682767 h 1444782"/>
              <a:gd name="connsiteX3" fmla="*/ 5164282 w 6209723"/>
              <a:gd name="connsiteY3" fmla="*/ 911302 h 1444782"/>
              <a:gd name="connsiteX4" fmla="*/ 6209723 w 6209723"/>
              <a:gd name="connsiteY4" fmla="*/ 1444782 h 1444782"/>
              <a:gd name="connsiteX0" fmla="*/ 0 w 6209723"/>
              <a:gd name="connsiteY0" fmla="*/ 636945 h 1444879"/>
              <a:gd name="connsiteX1" fmla="*/ 901700 w 6209723"/>
              <a:gd name="connsiteY1" fmla="*/ 99 h 1444879"/>
              <a:gd name="connsiteX2" fmla="*/ 2743492 w 6209723"/>
              <a:gd name="connsiteY2" fmla="*/ 682864 h 1444879"/>
              <a:gd name="connsiteX3" fmla="*/ 5164282 w 6209723"/>
              <a:gd name="connsiteY3" fmla="*/ 911399 h 1444879"/>
              <a:gd name="connsiteX4" fmla="*/ 6209723 w 6209723"/>
              <a:gd name="connsiteY4" fmla="*/ 1444879 h 1444879"/>
              <a:gd name="connsiteX0" fmla="*/ 0 w 6209723"/>
              <a:gd name="connsiteY0" fmla="*/ 636989 h 1444923"/>
              <a:gd name="connsiteX1" fmla="*/ 901700 w 6209723"/>
              <a:gd name="connsiteY1" fmla="*/ 143 h 1444923"/>
              <a:gd name="connsiteX2" fmla="*/ 2743492 w 6209723"/>
              <a:gd name="connsiteY2" fmla="*/ 682908 h 1444923"/>
              <a:gd name="connsiteX3" fmla="*/ 5164282 w 6209723"/>
              <a:gd name="connsiteY3" fmla="*/ 911443 h 1444923"/>
              <a:gd name="connsiteX4" fmla="*/ 6209723 w 6209723"/>
              <a:gd name="connsiteY4" fmla="*/ 1444923 h 1444923"/>
              <a:gd name="connsiteX0" fmla="*/ 0 w 6247823"/>
              <a:gd name="connsiteY0" fmla="*/ 636989 h 1475160"/>
              <a:gd name="connsiteX1" fmla="*/ 901700 w 6247823"/>
              <a:gd name="connsiteY1" fmla="*/ 143 h 1475160"/>
              <a:gd name="connsiteX2" fmla="*/ 2743492 w 6247823"/>
              <a:gd name="connsiteY2" fmla="*/ 682908 h 1475160"/>
              <a:gd name="connsiteX3" fmla="*/ 5164282 w 6247823"/>
              <a:gd name="connsiteY3" fmla="*/ 911443 h 1475160"/>
              <a:gd name="connsiteX4" fmla="*/ 6247823 w 6247823"/>
              <a:gd name="connsiteY4" fmla="*/ 1475160 h 1475160"/>
              <a:gd name="connsiteX0" fmla="*/ 0 w 6933623"/>
              <a:gd name="connsiteY0" fmla="*/ 636989 h 1311020"/>
              <a:gd name="connsiteX1" fmla="*/ 901700 w 6933623"/>
              <a:gd name="connsiteY1" fmla="*/ 143 h 1311020"/>
              <a:gd name="connsiteX2" fmla="*/ 2743492 w 6933623"/>
              <a:gd name="connsiteY2" fmla="*/ 682908 h 1311020"/>
              <a:gd name="connsiteX3" fmla="*/ 5164282 w 6933623"/>
              <a:gd name="connsiteY3" fmla="*/ 911443 h 1311020"/>
              <a:gd name="connsiteX4" fmla="*/ 6933623 w 6933623"/>
              <a:gd name="connsiteY4" fmla="*/ 1311020 h 1311020"/>
              <a:gd name="connsiteX0" fmla="*/ 0 w 6933623"/>
              <a:gd name="connsiteY0" fmla="*/ 636989 h 1311020"/>
              <a:gd name="connsiteX1" fmla="*/ 901700 w 6933623"/>
              <a:gd name="connsiteY1" fmla="*/ 143 h 1311020"/>
              <a:gd name="connsiteX2" fmla="*/ 2743492 w 6933623"/>
              <a:gd name="connsiteY2" fmla="*/ 682908 h 1311020"/>
              <a:gd name="connsiteX3" fmla="*/ 5164282 w 6933623"/>
              <a:gd name="connsiteY3" fmla="*/ 911443 h 1311020"/>
              <a:gd name="connsiteX4" fmla="*/ 6933623 w 6933623"/>
              <a:gd name="connsiteY4" fmla="*/ 1311020 h 1311020"/>
              <a:gd name="connsiteX0" fmla="*/ 0 w 6933623"/>
              <a:gd name="connsiteY0" fmla="*/ 636989 h 1311020"/>
              <a:gd name="connsiteX1" fmla="*/ 901700 w 6933623"/>
              <a:gd name="connsiteY1" fmla="*/ 143 h 1311020"/>
              <a:gd name="connsiteX2" fmla="*/ 2743492 w 6933623"/>
              <a:gd name="connsiteY2" fmla="*/ 682908 h 1311020"/>
              <a:gd name="connsiteX3" fmla="*/ 5164282 w 6933623"/>
              <a:gd name="connsiteY3" fmla="*/ 911443 h 1311020"/>
              <a:gd name="connsiteX4" fmla="*/ 6933623 w 6933623"/>
              <a:gd name="connsiteY4" fmla="*/ 1311020 h 1311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3623" h="1311020">
                <a:moveTo>
                  <a:pt x="0" y="636989"/>
                </a:moveTo>
                <a:cubicBezTo>
                  <a:pt x="194733" y="291173"/>
                  <a:pt x="444451" y="-7510"/>
                  <a:pt x="901700" y="143"/>
                </a:cubicBezTo>
                <a:cubicBezTo>
                  <a:pt x="1358949" y="7796"/>
                  <a:pt x="2033062" y="531025"/>
                  <a:pt x="2743492" y="682908"/>
                </a:cubicBezTo>
                <a:cubicBezTo>
                  <a:pt x="3453922" y="834791"/>
                  <a:pt x="4465927" y="806758"/>
                  <a:pt x="5164282" y="911443"/>
                </a:cubicBezTo>
                <a:cubicBezTo>
                  <a:pt x="5862637" y="1016128"/>
                  <a:pt x="6146511" y="1016214"/>
                  <a:pt x="6933623" y="1311020"/>
                </a:cubicBezTo>
              </a:path>
            </a:pathLst>
          </a:custGeom>
          <a:noFill/>
          <a:ln w="38100">
            <a:solidFill>
              <a:srgbClr val="6CAAB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Arc 55"/>
          <p:cNvSpPr/>
          <p:nvPr/>
        </p:nvSpPr>
        <p:spPr>
          <a:xfrm rot="7898817" flipH="1">
            <a:off x="3384545" y="3283499"/>
            <a:ext cx="864900" cy="1845691"/>
          </a:xfrm>
          <a:prstGeom prst="arc">
            <a:avLst>
              <a:gd name="adj1" fmla="val 17073973"/>
              <a:gd name="adj2" fmla="val 1141535"/>
            </a:avLst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Arc 56"/>
          <p:cNvSpPr/>
          <p:nvPr/>
        </p:nvSpPr>
        <p:spPr>
          <a:xfrm rot="7898817" flipH="1">
            <a:off x="3384544" y="3126960"/>
            <a:ext cx="864900" cy="1845691"/>
          </a:xfrm>
          <a:prstGeom prst="arc">
            <a:avLst>
              <a:gd name="adj1" fmla="val 17187592"/>
              <a:gd name="adj2" fmla="val 1141535"/>
            </a:avLst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11500"/>
                    </a14:imgEffect>
                  </a14:imgLayer>
                </a14:imgProps>
              </a:ext>
            </a:extLst>
          </a:blip>
          <a:srcRect b="7506"/>
          <a:stretch/>
        </p:blipFill>
        <p:spPr>
          <a:xfrm>
            <a:off x="1738879" y="3628658"/>
            <a:ext cx="1133060" cy="1048007"/>
          </a:xfrm>
          <a:prstGeom prst="rect">
            <a:avLst/>
          </a:prstGeom>
        </p:spPr>
      </p:pic>
      <p:sp>
        <p:nvSpPr>
          <p:cNvPr id="84" name="Freeform 83"/>
          <p:cNvSpPr/>
          <p:nvPr/>
        </p:nvSpPr>
        <p:spPr>
          <a:xfrm>
            <a:off x="853766" y="4301454"/>
            <a:ext cx="1358900" cy="530713"/>
          </a:xfrm>
          <a:custGeom>
            <a:avLst/>
            <a:gdLst>
              <a:gd name="connsiteX0" fmla="*/ 0 w 7841673"/>
              <a:gd name="connsiteY0" fmla="*/ 0 h 2701636"/>
              <a:gd name="connsiteX1" fmla="*/ 457200 w 7841673"/>
              <a:gd name="connsiteY1" fmla="*/ 762000 h 2701636"/>
              <a:gd name="connsiteX2" fmla="*/ 2438400 w 7841673"/>
              <a:gd name="connsiteY2" fmla="*/ 1066800 h 2701636"/>
              <a:gd name="connsiteX3" fmla="*/ 4308764 w 7841673"/>
              <a:gd name="connsiteY3" fmla="*/ 1898072 h 2701636"/>
              <a:gd name="connsiteX4" fmla="*/ 6802582 w 7841673"/>
              <a:gd name="connsiteY4" fmla="*/ 2133600 h 2701636"/>
              <a:gd name="connsiteX5" fmla="*/ 7841673 w 7841673"/>
              <a:gd name="connsiteY5" fmla="*/ 2701636 h 2701636"/>
              <a:gd name="connsiteX0" fmla="*/ 427117 w 7449640"/>
              <a:gd name="connsiteY0" fmla="*/ 0 h 2868656"/>
              <a:gd name="connsiteX1" fmla="*/ 65167 w 7449640"/>
              <a:gd name="connsiteY1" fmla="*/ 929020 h 2868656"/>
              <a:gd name="connsiteX2" fmla="*/ 2046367 w 7449640"/>
              <a:gd name="connsiteY2" fmla="*/ 1233820 h 2868656"/>
              <a:gd name="connsiteX3" fmla="*/ 3916731 w 7449640"/>
              <a:gd name="connsiteY3" fmla="*/ 2065092 h 2868656"/>
              <a:gd name="connsiteX4" fmla="*/ 6410549 w 7449640"/>
              <a:gd name="connsiteY4" fmla="*/ 2300620 h 2868656"/>
              <a:gd name="connsiteX5" fmla="*/ 7449640 w 7449640"/>
              <a:gd name="connsiteY5" fmla="*/ 2868656 h 2868656"/>
              <a:gd name="connsiteX0" fmla="*/ 573082 w 7430505"/>
              <a:gd name="connsiteY0" fmla="*/ 0 h 2603728"/>
              <a:gd name="connsiteX1" fmla="*/ 46032 w 7430505"/>
              <a:gd name="connsiteY1" fmla="*/ 664092 h 2603728"/>
              <a:gd name="connsiteX2" fmla="*/ 2027232 w 7430505"/>
              <a:gd name="connsiteY2" fmla="*/ 968892 h 2603728"/>
              <a:gd name="connsiteX3" fmla="*/ 3897596 w 7430505"/>
              <a:gd name="connsiteY3" fmla="*/ 1800164 h 2603728"/>
              <a:gd name="connsiteX4" fmla="*/ 6391414 w 7430505"/>
              <a:gd name="connsiteY4" fmla="*/ 2035692 h 2603728"/>
              <a:gd name="connsiteX5" fmla="*/ 7430505 w 7430505"/>
              <a:gd name="connsiteY5" fmla="*/ 2603728 h 2603728"/>
              <a:gd name="connsiteX0" fmla="*/ 573373 w 7430796"/>
              <a:gd name="connsiteY0" fmla="*/ 0 h 2603728"/>
              <a:gd name="connsiteX1" fmla="*/ 46323 w 7430796"/>
              <a:gd name="connsiteY1" fmla="*/ 664092 h 2603728"/>
              <a:gd name="connsiteX2" fmla="*/ 2027523 w 7430796"/>
              <a:gd name="connsiteY2" fmla="*/ 968892 h 2603728"/>
              <a:gd name="connsiteX3" fmla="*/ 3897887 w 7430796"/>
              <a:gd name="connsiteY3" fmla="*/ 1800164 h 2603728"/>
              <a:gd name="connsiteX4" fmla="*/ 6391705 w 7430796"/>
              <a:gd name="connsiteY4" fmla="*/ 2035692 h 2603728"/>
              <a:gd name="connsiteX5" fmla="*/ 7430796 w 7430796"/>
              <a:gd name="connsiteY5" fmla="*/ 2603728 h 2603728"/>
              <a:gd name="connsiteX0" fmla="*/ 569599 w 7427022"/>
              <a:gd name="connsiteY0" fmla="*/ 0 h 2603728"/>
              <a:gd name="connsiteX1" fmla="*/ 42549 w 7427022"/>
              <a:gd name="connsiteY1" fmla="*/ 664092 h 2603728"/>
              <a:gd name="connsiteX2" fmla="*/ 2023749 w 7427022"/>
              <a:gd name="connsiteY2" fmla="*/ 968892 h 2603728"/>
              <a:gd name="connsiteX3" fmla="*/ 3894113 w 7427022"/>
              <a:gd name="connsiteY3" fmla="*/ 1800164 h 2603728"/>
              <a:gd name="connsiteX4" fmla="*/ 6387931 w 7427022"/>
              <a:gd name="connsiteY4" fmla="*/ 2035692 h 2603728"/>
              <a:gd name="connsiteX5" fmla="*/ 7427022 w 7427022"/>
              <a:gd name="connsiteY5" fmla="*/ 2603728 h 2603728"/>
              <a:gd name="connsiteX0" fmla="*/ 569599 w 7427022"/>
              <a:gd name="connsiteY0" fmla="*/ 0 h 2603728"/>
              <a:gd name="connsiteX1" fmla="*/ 42549 w 7427022"/>
              <a:gd name="connsiteY1" fmla="*/ 664092 h 2603728"/>
              <a:gd name="connsiteX2" fmla="*/ 2023749 w 7427022"/>
              <a:gd name="connsiteY2" fmla="*/ 968892 h 2603728"/>
              <a:gd name="connsiteX3" fmla="*/ 3925864 w 7427022"/>
              <a:gd name="connsiteY3" fmla="*/ 1742571 h 2603728"/>
              <a:gd name="connsiteX4" fmla="*/ 6387931 w 7427022"/>
              <a:gd name="connsiteY4" fmla="*/ 2035692 h 2603728"/>
              <a:gd name="connsiteX5" fmla="*/ 7427022 w 7427022"/>
              <a:gd name="connsiteY5" fmla="*/ 2603728 h 2603728"/>
              <a:gd name="connsiteX0" fmla="*/ 569599 w 7427022"/>
              <a:gd name="connsiteY0" fmla="*/ 0 h 2603728"/>
              <a:gd name="connsiteX1" fmla="*/ 42549 w 7427022"/>
              <a:gd name="connsiteY1" fmla="*/ 664092 h 2603728"/>
              <a:gd name="connsiteX2" fmla="*/ 2023749 w 7427022"/>
              <a:gd name="connsiteY2" fmla="*/ 968892 h 2603728"/>
              <a:gd name="connsiteX3" fmla="*/ 3925864 w 7427022"/>
              <a:gd name="connsiteY3" fmla="*/ 1742571 h 2603728"/>
              <a:gd name="connsiteX4" fmla="*/ 6375231 w 7427022"/>
              <a:gd name="connsiteY4" fmla="*/ 1960821 h 2603728"/>
              <a:gd name="connsiteX5" fmla="*/ 7427022 w 7427022"/>
              <a:gd name="connsiteY5" fmla="*/ 2603728 h 2603728"/>
              <a:gd name="connsiteX0" fmla="*/ 569599 w 7433372"/>
              <a:gd name="connsiteY0" fmla="*/ 0 h 2482783"/>
              <a:gd name="connsiteX1" fmla="*/ 42549 w 7433372"/>
              <a:gd name="connsiteY1" fmla="*/ 664092 h 2482783"/>
              <a:gd name="connsiteX2" fmla="*/ 2023749 w 7433372"/>
              <a:gd name="connsiteY2" fmla="*/ 968892 h 2482783"/>
              <a:gd name="connsiteX3" fmla="*/ 3925864 w 7433372"/>
              <a:gd name="connsiteY3" fmla="*/ 1742571 h 2482783"/>
              <a:gd name="connsiteX4" fmla="*/ 6375231 w 7433372"/>
              <a:gd name="connsiteY4" fmla="*/ 1960821 h 2482783"/>
              <a:gd name="connsiteX5" fmla="*/ 7433372 w 7433372"/>
              <a:gd name="connsiteY5" fmla="*/ 2482783 h 2482783"/>
              <a:gd name="connsiteX0" fmla="*/ 569599 w 7433372"/>
              <a:gd name="connsiteY0" fmla="*/ 0 h 2482783"/>
              <a:gd name="connsiteX1" fmla="*/ 42549 w 7433372"/>
              <a:gd name="connsiteY1" fmla="*/ 664092 h 2482783"/>
              <a:gd name="connsiteX2" fmla="*/ 2023749 w 7433372"/>
              <a:gd name="connsiteY2" fmla="*/ 968892 h 2482783"/>
              <a:gd name="connsiteX3" fmla="*/ 3925865 w 7433372"/>
              <a:gd name="connsiteY3" fmla="*/ 1729407 h 2482783"/>
              <a:gd name="connsiteX4" fmla="*/ 6375231 w 7433372"/>
              <a:gd name="connsiteY4" fmla="*/ 1960821 h 2482783"/>
              <a:gd name="connsiteX5" fmla="*/ 7433372 w 7433372"/>
              <a:gd name="connsiteY5" fmla="*/ 2482783 h 2482783"/>
              <a:gd name="connsiteX0" fmla="*/ 569599 w 7433372"/>
              <a:gd name="connsiteY0" fmla="*/ 0 h 2482783"/>
              <a:gd name="connsiteX1" fmla="*/ 42549 w 7433372"/>
              <a:gd name="connsiteY1" fmla="*/ 664092 h 2482783"/>
              <a:gd name="connsiteX2" fmla="*/ 2023749 w 7433372"/>
              <a:gd name="connsiteY2" fmla="*/ 968892 h 2482783"/>
              <a:gd name="connsiteX3" fmla="*/ 3967141 w 7433372"/>
              <a:gd name="connsiteY3" fmla="*/ 1720768 h 2482783"/>
              <a:gd name="connsiteX4" fmla="*/ 6375231 w 7433372"/>
              <a:gd name="connsiteY4" fmla="*/ 1960821 h 2482783"/>
              <a:gd name="connsiteX5" fmla="*/ 7433372 w 7433372"/>
              <a:gd name="connsiteY5" fmla="*/ 2482783 h 2482783"/>
              <a:gd name="connsiteX0" fmla="*/ 569599 w 7433372"/>
              <a:gd name="connsiteY0" fmla="*/ 0 h 2482783"/>
              <a:gd name="connsiteX1" fmla="*/ 42549 w 7433372"/>
              <a:gd name="connsiteY1" fmla="*/ 664092 h 2482783"/>
              <a:gd name="connsiteX2" fmla="*/ 2023749 w 7433372"/>
              <a:gd name="connsiteY2" fmla="*/ 968892 h 2482783"/>
              <a:gd name="connsiteX3" fmla="*/ 3967141 w 7433372"/>
              <a:gd name="connsiteY3" fmla="*/ 1720768 h 2482783"/>
              <a:gd name="connsiteX4" fmla="*/ 6457781 w 7433372"/>
              <a:gd name="connsiteY4" fmla="*/ 1957942 h 2482783"/>
              <a:gd name="connsiteX5" fmla="*/ 7433372 w 7433372"/>
              <a:gd name="connsiteY5" fmla="*/ 2482783 h 2482783"/>
              <a:gd name="connsiteX0" fmla="*/ 569599 w 7433372"/>
              <a:gd name="connsiteY0" fmla="*/ 0 h 2482783"/>
              <a:gd name="connsiteX1" fmla="*/ 42549 w 7433372"/>
              <a:gd name="connsiteY1" fmla="*/ 664092 h 2482783"/>
              <a:gd name="connsiteX2" fmla="*/ 2023749 w 7433372"/>
              <a:gd name="connsiteY2" fmla="*/ 968892 h 2482783"/>
              <a:gd name="connsiteX3" fmla="*/ 3967141 w 7433372"/>
              <a:gd name="connsiteY3" fmla="*/ 1720768 h 2482783"/>
              <a:gd name="connsiteX4" fmla="*/ 6387931 w 7433372"/>
              <a:gd name="connsiteY4" fmla="*/ 1949303 h 2482783"/>
              <a:gd name="connsiteX5" fmla="*/ 7433372 w 7433372"/>
              <a:gd name="connsiteY5" fmla="*/ 2482783 h 2482783"/>
              <a:gd name="connsiteX0" fmla="*/ 576260 w 7440033"/>
              <a:gd name="connsiteY0" fmla="*/ 0 h 2482783"/>
              <a:gd name="connsiteX1" fmla="*/ 49210 w 7440033"/>
              <a:gd name="connsiteY1" fmla="*/ 664092 h 2482783"/>
              <a:gd name="connsiteX2" fmla="*/ 2087560 w 7440033"/>
              <a:gd name="connsiteY2" fmla="*/ 974651 h 2482783"/>
              <a:gd name="connsiteX3" fmla="*/ 3973802 w 7440033"/>
              <a:gd name="connsiteY3" fmla="*/ 1720768 h 2482783"/>
              <a:gd name="connsiteX4" fmla="*/ 6394592 w 7440033"/>
              <a:gd name="connsiteY4" fmla="*/ 1949303 h 2482783"/>
              <a:gd name="connsiteX5" fmla="*/ 7440033 w 7440033"/>
              <a:gd name="connsiteY5" fmla="*/ 2482783 h 2482783"/>
              <a:gd name="connsiteX0" fmla="*/ 0 w 6863773"/>
              <a:gd name="connsiteY0" fmla="*/ 0 h 2482783"/>
              <a:gd name="connsiteX1" fmla="*/ 511175 w 6863773"/>
              <a:gd name="connsiteY1" fmla="*/ 1487672 h 2482783"/>
              <a:gd name="connsiteX2" fmla="*/ 1511300 w 6863773"/>
              <a:gd name="connsiteY2" fmla="*/ 974651 h 2482783"/>
              <a:gd name="connsiteX3" fmla="*/ 3397542 w 6863773"/>
              <a:gd name="connsiteY3" fmla="*/ 1720768 h 2482783"/>
              <a:gd name="connsiteX4" fmla="*/ 5818332 w 6863773"/>
              <a:gd name="connsiteY4" fmla="*/ 1949303 h 2482783"/>
              <a:gd name="connsiteX5" fmla="*/ 6863773 w 6863773"/>
              <a:gd name="connsiteY5" fmla="*/ 2482783 h 2482783"/>
              <a:gd name="connsiteX0" fmla="*/ 0 w 7721023"/>
              <a:gd name="connsiteY0" fmla="*/ 0 h 1754231"/>
              <a:gd name="connsiteX1" fmla="*/ 1368425 w 7721023"/>
              <a:gd name="connsiteY1" fmla="*/ 759120 h 1754231"/>
              <a:gd name="connsiteX2" fmla="*/ 2368550 w 7721023"/>
              <a:gd name="connsiteY2" fmla="*/ 246099 h 1754231"/>
              <a:gd name="connsiteX3" fmla="*/ 4254792 w 7721023"/>
              <a:gd name="connsiteY3" fmla="*/ 992216 h 1754231"/>
              <a:gd name="connsiteX4" fmla="*/ 6675582 w 7721023"/>
              <a:gd name="connsiteY4" fmla="*/ 1220751 h 1754231"/>
              <a:gd name="connsiteX5" fmla="*/ 7721023 w 7721023"/>
              <a:gd name="connsiteY5" fmla="*/ 1754231 h 1754231"/>
              <a:gd name="connsiteX0" fmla="*/ 0 w 7721023"/>
              <a:gd name="connsiteY0" fmla="*/ 0 h 1754231"/>
              <a:gd name="connsiteX1" fmla="*/ 903279 w 7721023"/>
              <a:gd name="connsiteY1" fmla="*/ 914747 h 1754231"/>
              <a:gd name="connsiteX2" fmla="*/ 1368425 w 7721023"/>
              <a:gd name="connsiteY2" fmla="*/ 759120 h 1754231"/>
              <a:gd name="connsiteX3" fmla="*/ 2368550 w 7721023"/>
              <a:gd name="connsiteY3" fmla="*/ 246099 h 1754231"/>
              <a:gd name="connsiteX4" fmla="*/ 4254792 w 7721023"/>
              <a:gd name="connsiteY4" fmla="*/ 992216 h 1754231"/>
              <a:gd name="connsiteX5" fmla="*/ 6675582 w 7721023"/>
              <a:gd name="connsiteY5" fmla="*/ 1220751 h 1754231"/>
              <a:gd name="connsiteX6" fmla="*/ 7721023 w 7721023"/>
              <a:gd name="connsiteY6" fmla="*/ 1754231 h 1754231"/>
              <a:gd name="connsiteX0" fmla="*/ 0 w 7714673"/>
              <a:gd name="connsiteY0" fmla="*/ 663410 h 1510551"/>
              <a:gd name="connsiteX1" fmla="*/ 896929 w 7714673"/>
              <a:gd name="connsiteY1" fmla="*/ 671067 h 1510551"/>
              <a:gd name="connsiteX2" fmla="*/ 1362075 w 7714673"/>
              <a:gd name="connsiteY2" fmla="*/ 515440 h 1510551"/>
              <a:gd name="connsiteX3" fmla="*/ 2362200 w 7714673"/>
              <a:gd name="connsiteY3" fmla="*/ 2419 h 1510551"/>
              <a:gd name="connsiteX4" fmla="*/ 4248442 w 7714673"/>
              <a:gd name="connsiteY4" fmla="*/ 748536 h 1510551"/>
              <a:gd name="connsiteX5" fmla="*/ 6669232 w 7714673"/>
              <a:gd name="connsiteY5" fmla="*/ 977071 h 1510551"/>
              <a:gd name="connsiteX6" fmla="*/ 7714673 w 7714673"/>
              <a:gd name="connsiteY6" fmla="*/ 1510551 h 1510551"/>
              <a:gd name="connsiteX0" fmla="*/ 0 w 7714673"/>
              <a:gd name="connsiteY0" fmla="*/ 663404 h 1510545"/>
              <a:gd name="connsiteX1" fmla="*/ 1362075 w 7714673"/>
              <a:gd name="connsiteY1" fmla="*/ 515434 h 1510545"/>
              <a:gd name="connsiteX2" fmla="*/ 2362200 w 7714673"/>
              <a:gd name="connsiteY2" fmla="*/ 2413 h 1510545"/>
              <a:gd name="connsiteX3" fmla="*/ 4248442 w 7714673"/>
              <a:gd name="connsiteY3" fmla="*/ 748530 h 1510545"/>
              <a:gd name="connsiteX4" fmla="*/ 6669232 w 7714673"/>
              <a:gd name="connsiteY4" fmla="*/ 977065 h 1510545"/>
              <a:gd name="connsiteX5" fmla="*/ 7714673 w 7714673"/>
              <a:gd name="connsiteY5" fmla="*/ 1510545 h 1510545"/>
              <a:gd name="connsiteX0" fmla="*/ 0 w 7397173"/>
              <a:gd name="connsiteY0" fmla="*/ 1260120 h 1511173"/>
              <a:gd name="connsiteX1" fmla="*/ 1044575 w 7397173"/>
              <a:gd name="connsiteY1" fmla="*/ 516062 h 1511173"/>
              <a:gd name="connsiteX2" fmla="*/ 2044700 w 7397173"/>
              <a:gd name="connsiteY2" fmla="*/ 3041 h 1511173"/>
              <a:gd name="connsiteX3" fmla="*/ 3930942 w 7397173"/>
              <a:gd name="connsiteY3" fmla="*/ 749158 h 1511173"/>
              <a:gd name="connsiteX4" fmla="*/ 6351732 w 7397173"/>
              <a:gd name="connsiteY4" fmla="*/ 977693 h 1511173"/>
              <a:gd name="connsiteX5" fmla="*/ 7397173 w 7397173"/>
              <a:gd name="connsiteY5" fmla="*/ 1511173 h 1511173"/>
              <a:gd name="connsiteX0" fmla="*/ 137 w 7397310"/>
              <a:gd name="connsiteY0" fmla="*/ 1260120 h 1511173"/>
              <a:gd name="connsiteX1" fmla="*/ 1044712 w 7397310"/>
              <a:gd name="connsiteY1" fmla="*/ 516062 h 1511173"/>
              <a:gd name="connsiteX2" fmla="*/ 2044837 w 7397310"/>
              <a:gd name="connsiteY2" fmla="*/ 3041 h 1511173"/>
              <a:gd name="connsiteX3" fmla="*/ 3931079 w 7397310"/>
              <a:gd name="connsiteY3" fmla="*/ 749158 h 1511173"/>
              <a:gd name="connsiteX4" fmla="*/ 6351869 w 7397310"/>
              <a:gd name="connsiteY4" fmla="*/ 977693 h 1511173"/>
              <a:gd name="connsiteX5" fmla="*/ 7397310 w 7397310"/>
              <a:gd name="connsiteY5" fmla="*/ 1511173 h 1511173"/>
              <a:gd name="connsiteX0" fmla="*/ 139 w 7390962"/>
              <a:gd name="connsiteY0" fmla="*/ 1312024 h 1511243"/>
              <a:gd name="connsiteX1" fmla="*/ 1038364 w 7390962"/>
              <a:gd name="connsiteY1" fmla="*/ 516132 h 1511243"/>
              <a:gd name="connsiteX2" fmla="*/ 2038489 w 7390962"/>
              <a:gd name="connsiteY2" fmla="*/ 3111 h 1511243"/>
              <a:gd name="connsiteX3" fmla="*/ 3924731 w 7390962"/>
              <a:gd name="connsiteY3" fmla="*/ 749228 h 1511243"/>
              <a:gd name="connsiteX4" fmla="*/ 6345521 w 7390962"/>
              <a:gd name="connsiteY4" fmla="*/ 977763 h 1511243"/>
              <a:gd name="connsiteX5" fmla="*/ 7390962 w 7390962"/>
              <a:gd name="connsiteY5" fmla="*/ 1511243 h 1511243"/>
              <a:gd name="connsiteX0" fmla="*/ 116 w 7390939"/>
              <a:gd name="connsiteY0" fmla="*/ 1308915 h 1508134"/>
              <a:gd name="connsiteX1" fmla="*/ 1181216 w 7390939"/>
              <a:gd name="connsiteY1" fmla="*/ 752034 h 1508134"/>
              <a:gd name="connsiteX2" fmla="*/ 2038466 w 7390939"/>
              <a:gd name="connsiteY2" fmla="*/ 2 h 1508134"/>
              <a:gd name="connsiteX3" fmla="*/ 3924708 w 7390939"/>
              <a:gd name="connsiteY3" fmla="*/ 746119 h 1508134"/>
              <a:gd name="connsiteX4" fmla="*/ 6345498 w 7390939"/>
              <a:gd name="connsiteY4" fmla="*/ 974654 h 1508134"/>
              <a:gd name="connsiteX5" fmla="*/ 7390939 w 7390939"/>
              <a:gd name="connsiteY5" fmla="*/ 1508134 h 1508134"/>
              <a:gd name="connsiteX0" fmla="*/ 116 w 7390939"/>
              <a:gd name="connsiteY0" fmla="*/ 1245563 h 1444782"/>
              <a:gd name="connsiteX1" fmla="*/ 1181216 w 7390939"/>
              <a:gd name="connsiteY1" fmla="*/ 688682 h 1444782"/>
              <a:gd name="connsiteX2" fmla="*/ 2082916 w 7390939"/>
              <a:gd name="connsiteY2" fmla="*/ 2 h 1444782"/>
              <a:gd name="connsiteX3" fmla="*/ 3924708 w 7390939"/>
              <a:gd name="connsiteY3" fmla="*/ 682767 h 1444782"/>
              <a:gd name="connsiteX4" fmla="*/ 6345498 w 7390939"/>
              <a:gd name="connsiteY4" fmla="*/ 911302 h 1444782"/>
              <a:gd name="connsiteX5" fmla="*/ 7390939 w 7390939"/>
              <a:gd name="connsiteY5" fmla="*/ 1444782 h 1444782"/>
              <a:gd name="connsiteX0" fmla="*/ 0 w 6209723"/>
              <a:gd name="connsiteY0" fmla="*/ 688682 h 1444782"/>
              <a:gd name="connsiteX1" fmla="*/ 901700 w 6209723"/>
              <a:gd name="connsiteY1" fmla="*/ 2 h 1444782"/>
              <a:gd name="connsiteX2" fmla="*/ 2743492 w 6209723"/>
              <a:gd name="connsiteY2" fmla="*/ 682767 h 1444782"/>
              <a:gd name="connsiteX3" fmla="*/ 5164282 w 6209723"/>
              <a:gd name="connsiteY3" fmla="*/ 911302 h 1444782"/>
              <a:gd name="connsiteX4" fmla="*/ 6209723 w 6209723"/>
              <a:gd name="connsiteY4" fmla="*/ 1444782 h 1444782"/>
              <a:gd name="connsiteX0" fmla="*/ 0 w 6209723"/>
              <a:gd name="connsiteY0" fmla="*/ 636945 h 1444879"/>
              <a:gd name="connsiteX1" fmla="*/ 901700 w 6209723"/>
              <a:gd name="connsiteY1" fmla="*/ 99 h 1444879"/>
              <a:gd name="connsiteX2" fmla="*/ 2743492 w 6209723"/>
              <a:gd name="connsiteY2" fmla="*/ 682864 h 1444879"/>
              <a:gd name="connsiteX3" fmla="*/ 5164282 w 6209723"/>
              <a:gd name="connsiteY3" fmla="*/ 911399 h 1444879"/>
              <a:gd name="connsiteX4" fmla="*/ 6209723 w 6209723"/>
              <a:gd name="connsiteY4" fmla="*/ 1444879 h 1444879"/>
              <a:gd name="connsiteX0" fmla="*/ 0 w 6209723"/>
              <a:gd name="connsiteY0" fmla="*/ 636989 h 1444923"/>
              <a:gd name="connsiteX1" fmla="*/ 901700 w 6209723"/>
              <a:gd name="connsiteY1" fmla="*/ 143 h 1444923"/>
              <a:gd name="connsiteX2" fmla="*/ 2743492 w 6209723"/>
              <a:gd name="connsiteY2" fmla="*/ 682908 h 1444923"/>
              <a:gd name="connsiteX3" fmla="*/ 5164282 w 6209723"/>
              <a:gd name="connsiteY3" fmla="*/ 911443 h 1444923"/>
              <a:gd name="connsiteX4" fmla="*/ 6209723 w 6209723"/>
              <a:gd name="connsiteY4" fmla="*/ 1444923 h 1444923"/>
              <a:gd name="connsiteX0" fmla="*/ 0 w 5164282"/>
              <a:gd name="connsiteY0" fmla="*/ 636989 h 911443"/>
              <a:gd name="connsiteX1" fmla="*/ 901700 w 5164282"/>
              <a:gd name="connsiteY1" fmla="*/ 143 h 911443"/>
              <a:gd name="connsiteX2" fmla="*/ 2743492 w 5164282"/>
              <a:gd name="connsiteY2" fmla="*/ 682908 h 911443"/>
              <a:gd name="connsiteX3" fmla="*/ 5164282 w 5164282"/>
              <a:gd name="connsiteY3" fmla="*/ 911443 h 911443"/>
              <a:gd name="connsiteX0" fmla="*/ 0 w 2743492"/>
              <a:gd name="connsiteY0" fmla="*/ 636989 h 682908"/>
              <a:gd name="connsiteX1" fmla="*/ 901700 w 2743492"/>
              <a:gd name="connsiteY1" fmla="*/ 143 h 682908"/>
              <a:gd name="connsiteX2" fmla="*/ 2743492 w 2743492"/>
              <a:gd name="connsiteY2" fmla="*/ 682908 h 682908"/>
              <a:gd name="connsiteX0" fmla="*/ 0 w 901700"/>
              <a:gd name="connsiteY0" fmla="*/ 636989 h 636989"/>
              <a:gd name="connsiteX1" fmla="*/ 901700 w 901700"/>
              <a:gd name="connsiteY1" fmla="*/ 143 h 636989"/>
              <a:gd name="connsiteX0" fmla="*/ 0 w 1416050"/>
              <a:gd name="connsiteY0" fmla="*/ 209348 h 209348"/>
              <a:gd name="connsiteX1" fmla="*/ 1416050 w 1416050"/>
              <a:gd name="connsiteY1" fmla="*/ 56284 h 209348"/>
              <a:gd name="connsiteX0" fmla="*/ 0 w 1358900"/>
              <a:gd name="connsiteY0" fmla="*/ 481635 h 481635"/>
              <a:gd name="connsiteX1" fmla="*/ 1358900 w 1358900"/>
              <a:gd name="connsiteY1" fmla="*/ 291 h 481635"/>
              <a:gd name="connsiteX0" fmla="*/ 0 w 1358900"/>
              <a:gd name="connsiteY0" fmla="*/ 481344 h 481344"/>
              <a:gd name="connsiteX1" fmla="*/ 1358900 w 1358900"/>
              <a:gd name="connsiteY1" fmla="*/ 0 h 481344"/>
              <a:gd name="connsiteX0" fmla="*/ 0 w 1358900"/>
              <a:gd name="connsiteY0" fmla="*/ 481344 h 481344"/>
              <a:gd name="connsiteX1" fmla="*/ 918495 w 1358900"/>
              <a:gd name="connsiteY1" fmla="*/ 458672 h 481344"/>
              <a:gd name="connsiteX2" fmla="*/ 1358900 w 1358900"/>
              <a:gd name="connsiteY2" fmla="*/ 0 h 481344"/>
              <a:gd name="connsiteX0" fmla="*/ 0 w 1358900"/>
              <a:gd name="connsiteY0" fmla="*/ 481344 h 481344"/>
              <a:gd name="connsiteX1" fmla="*/ 258095 w 1358900"/>
              <a:gd name="connsiteY1" fmla="*/ 199504 h 481344"/>
              <a:gd name="connsiteX2" fmla="*/ 1358900 w 1358900"/>
              <a:gd name="connsiteY2" fmla="*/ 0 h 481344"/>
              <a:gd name="connsiteX0" fmla="*/ 0 w 1358900"/>
              <a:gd name="connsiteY0" fmla="*/ 481344 h 481344"/>
              <a:gd name="connsiteX1" fmla="*/ 1358900 w 1358900"/>
              <a:gd name="connsiteY1" fmla="*/ 0 h 481344"/>
              <a:gd name="connsiteX0" fmla="*/ 0 w 1358900"/>
              <a:gd name="connsiteY0" fmla="*/ 481344 h 481344"/>
              <a:gd name="connsiteX1" fmla="*/ 1358900 w 1358900"/>
              <a:gd name="connsiteY1" fmla="*/ 0 h 481344"/>
              <a:gd name="connsiteX0" fmla="*/ 0 w 1358900"/>
              <a:gd name="connsiteY0" fmla="*/ 481344 h 481344"/>
              <a:gd name="connsiteX1" fmla="*/ 1358900 w 1358900"/>
              <a:gd name="connsiteY1" fmla="*/ 0 h 481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58900" h="481344">
                <a:moveTo>
                  <a:pt x="0" y="481344"/>
                </a:moveTo>
                <a:cubicBezTo>
                  <a:pt x="97367" y="27172"/>
                  <a:pt x="1090083" y="425375"/>
                  <a:pt x="1358900" y="0"/>
                </a:cubicBezTo>
              </a:path>
            </a:pathLst>
          </a:custGeom>
          <a:noFill/>
          <a:ln w="38100">
            <a:solidFill>
              <a:srgbClr val="6CAAB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/>
          <p:cNvSpPr txBox="1"/>
          <p:nvPr/>
        </p:nvSpPr>
        <p:spPr>
          <a:xfrm>
            <a:off x="1421854" y="3884186"/>
            <a:ext cx="11015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Heavy" panose="020B0903020102020204" pitchFamily="34" charset="0"/>
              </a:rPr>
              <a:t>GOCO05S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233" y="3776804"/>
            <a:ext cx="716599" cy="197452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649466" y="2148513"/>
            <a:ext cx="8536997" cy="2826327"/>
          </a:xfrm>
          <a:custGeom>
            <a:avLst/>
            <a:gdLst>
              <a:gd name="connsiteX0" fmla="*/ 0 w 7841673"/>
              <a:gd name="connsiteY0" fmla="*/ 0 h 2701636"/>
              <a:gd name="connsiteX1" fmla="*/ 457200 w 7841673"/>
              <a:gd name="connsiteY1" fmla="*/ 762000 h 2701636"/>
              <a:gd name="connsiteX2" fmla="*/ 2438400 w 7841673"/>
              <a:gd name="connsiteY2" fmla="*/ 1066800 h 2701636"/>
              <a:gd name="connsiteX3" fmla="*/ 4308764 w 7841673"/>
              <a:gd name="connsiteY3" fmla="*/ 1898072 h 2701636"/>
              <a:gd name="connsiteX4" fmla="*/ 6802582 w 7841673"/>
              <a:gd name="connsiteY4" fmla="*/ 2133600 h 2701636"/>
              <a:gd name="connsiteX5" fmla="*/ 7841673 w 7841673"/>
              <a:gd name="connsiteY5" fmla="*/ 2701636 h 2701636"/>
              <a:gd name="connsiteX0" fmla="*/ 0 w 8536998"/>
              <a:gd name="connsiteY0" fmla="*/ 0 h 2563413"/>
              <a:gd name="connsiteX1" fmla="*/ 457200 w 8536998"/>
              <a:gd name="connsiteY1" fmla="*/ 762000 h 2563413"/>
              <a:gd name="connsiteX2" fmla="*/ 2438400 w 8536998"/>
              <a:gd name="connsiteY2" fmla="*/ 1066800 h 2563413"/>
              <a:gd name="connsiteX3" fmla="*/ 4308764 w 8536998"/>
              <a:gd name="connsiteY3" fmla="*/ 1898072 h 2563413"/>
              <a:gd name="connsiteX4" fmla="*/ 6802582 w 8536998"/>
              <a:gd name="connsiteY4" fmla="*/ 2133600 h 2563413"/>
              <a:gd name="connsiteX5" fmla="*/ 8536998 w 8536998"/>
              <a:gd name="connsiteY5" fmla="*/ 2563413 h 2563413"/>
              <a:gd name="connsiteX0" fmla="*/ 0 w 8536998"/>
              <a:gd name="connsiteY0" fmla="*/ 0 h 2563413"/>
              <a:gd name="connsiteX1" fmla="*/ 457200 w 8536998"/>
              <a:gd name="connsiteY1" fmla="*/ 762000 h 2563413"/>
              <a:gd name="connsiteX2" fmla="*/ 2438400 w 8536998"/>
              <a:gd name="connsiteY2" fmla="*/ 1066800 h 2563413"/>
              <a:gd name="connsiteX3" fmla="*/ 4308764 w 8536998"/>
              <a:gd name="connsiteY3" fmla="*/ 1898072 h 2563413"/>
              <a:gd name="connsiteX4" fmla="*/ 6802582 w 8536998"/>
              <a:gd name="connsiteY4" fmla="*/ 2133600 h 2563413"/>
              <a:gd name="connsiteX5" fmla="*/ 8536998 w 8536998"/>
              <a:gd name="connsiteY5" fmla="*/ 2563413 h 2563413"/>
              <a:gd name="connsiteX0" fmla="*/ 0 w 8536998"/>
              <a:gd name="connsiteY0" fmla="*/ 0 h 2563413"/>
              <a:gd name="connsiteX1" fmla="*/ 457200 w 8536998"/>
              <a:gd name="connsiteY1" fmla="*/ 762000 h 2563413"/>
              <a:gd name="connsiteX2" fmla="*/ 2438400 w 8536998"/>
              <a:gd name="connsiteY2" fmla="*/ 1066800 h 2563413"/>
              <a:gd name="connsiteX3" fmla="*/ 4308764 w 8536998"/>
              <a:gd name="connsiteY3" fmla="*/ 1898072 h 2563413"/>
              <a:gd name="connsiteX4" fmla="*/ 6802582 w 8536998"/>
              <a:gd name="connsiteY4" fmla="*/ 2133600 h 2563413"/>
              <a:gd name="connsiteX5" fmla="*/ 8536998 w 8536998"/>
              <a:gd name="connsiteY5" fmla="*/ 2563413 h 2563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36998" h="2563413">
                <a:moveTo>
                  <a:pt x="0" y="0"/>
                </a:moveTo>
                <a:cubicBezTo>
                  <a:pt x="25400" y="292100"/>
                  <a:pt x="50800" y="584200"/>
                  <a:pt x="457200" y="762000"/>
                </a:cubicBezTo>
                <a:cubicBezTo>
                  <a:pt x="863600" y="939800"/>
                  <a:pt x="1796473" y="877455"/>
                  <a:pt x="2438400" y="1066800"/>
                </a:cubicBezTo>
                <a:cubicBezTo>
                  <a:pt x="3080327" y="1256145"/>
                  <a:pt x="3581400" y="1720272"/>
                  <a:pt x="4308764" y="1898072"/>
                </a:cubicBezTo>
                <a:cubicBezTo>
                  <a:pt x="5036128" y="2075872"/>
                  <a:pt x="6097876" y="2022710"/>
                  <a:pt x="6802582" y="2133600"/>
                </a:cubicBezTo>
                <a:cubicBezTo>
                  <a:pt x="7507288" y="2244490"/>
                  <a:pt x="7911811" y="2285885"/>
                  <a:pt x="8536998" y="2563413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Arc 60"/>
          <p:cNvSpPr/>
          <p:nvPr/>
        </p:nvSpPr>
        <p:spPr>
          <a:xfrm rot="6472056" flipH="1">
            <a:off x="6533177" y="4161851"/>
            <a:ext cx="1211679" cy="1845691"/>
          </a:xfrm>
          <a:prstGeom prst="arc">
            <a:avLst>
              <a:gd name="adj1" fmla="val 17073973"/>
              <a:gd name="adj2" fmla="val 1141535"/>
            </a:avLst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Arc 61"/>
          <p:cNvSpPr/>
          <p:nvPr/>
        </p:nvSpPr>
        <p:spPr>
          <a:xfrm rot="6472056" flipH="1">
            <a:off x="6533176" y="3948162"/>
            <a:ext cx="1211679" cy="1845691"/>
          </a:xfrm>
          <a:prstGeom prst="arc">
            <a:avLst>
              <a:gd name="adj1" fmla="val 16960956"/>
              <a:gd name="adj2" fmla="val 1141535"/>
            </a:avLst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Arc 58"/>
          <p:cNvSpPr/>
          <p:nvPr/>
        </p:nvSpPr>
        <p:spPr>
          <a:xfrm rot="6472056" flipH="1">
            <a:off x="5185246" y="3879732"/>
            <a:ext cx="864900" cy="1845691"/>
          </a:xfrm>
          <a:prstGeom prst="arc">
            <a:avLst>
              <a:gd name="adj1" fmla="val 17073973"/>
              <a:gd name="adj2" fmla="val 851745"/>
            </a:avLst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Arc 59"/>
          <p:cNvSpPr/>
          <p:nvPr/>
        </p:nvSpPr>
        <p:spPr>
          <a:xfrm rot="6472056" flipH="1">
            <a:off x="5185245" y="3673980"/>
            <a:ext cx="864900" cy="1845691"/>
          </a:xfrm>
          <a:prstGeom prst="arc">
            <a:avLst>
              <a:gd name="adj1" fmla="val 17124915"/>
              <a:gd name="adj2" fmla="val 1141535"/>
            </a:avLst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4" name="Picture 103"/>
          <p:cNvPicPr>
            <a:picLocks noChangeAspect="1"/>
          </p:cNvPicPr>
          <p:nvPr/>
        </p:nvPicPr>
        <p:blipFill rotWithShape="1"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4" t="10476" r="43664" b="2143"/>
          <a:stretch/>
        </p:blipFill>
        <p:spPr>
          <a:xfrm>
            <a:off x="7744842" y="2124364"/>
            <a:ext cx="1402725" cy="2063857"/>
          </a:xfrm>
          <a:prstGeom prst="rect">
            <a:avLst/>
          </a:prstGeom>
        </p:spPr>
      </p:pic>
      <p:sp>
        <p:nvSpPr>
          <p:cNvPr id="106" name="TextBox 105"/>
          <p:cNvSpPr txBox="1"/>
          <p:nvPr/>
        </p:nvSpPr>
        <p:spPr>
          <a:xfrm>
            <a:off x="8176884" y="1576421"/>
            <a:ext cx="10198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Franklin Gothic Heavy" panose="020B0903020102020204" pitchFamily="34" charset="0"/>
              </a:rPr>
              <a:t>NGA</a:t>
            </a:r>
          </a:p>
          <a:p>
            <a:pPr algn="ctr"/>
            <a:r>
              <a:rPr lang="en-US" sz="1600" dirty="0" smtClean="0">
                <a:latin typeface="Franklin Gothic Heavy" panose="020B0903020102020204" pitchFamily="34" charset="0"/>
              </a:rPr>
              <a:t>ArcticGP</a:t>
            </a:r>
            <a:endParaRPr lang="en-US" sz="1600" dirty="0"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6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41696" y="913875"/>
            <a:ext cx="7562477" cy="5514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285"/>
              </a:lnSpc>
            </a:pPr>
            <a:r>
              <a:rPr lang="en-US" sz="4400" dirty="0">
                <a:solidFill>
                  <a:schemeClr val="tx2"/>
                </a:solidFill>
                <a:latin typeface="Gill Sans MT" pitchFamily="34" charset="0"/>
                <a:cs typeface="ＭＳ Ｐゴシック" charset="0"/>
              </a:rPr>
              <a:t>Geoid Slope Validation Surveys</a:t>
            </a:r>
            <a:endParaRPr sz="4400" dirty="0">
              <a:solidFill>
                <a:schemeClr val="tx2"/>
              </a:solidFill>
              <a:latin typeface="Gill Sans MT" pitchFamily="34" charset="0"/>
              <a:cs typeface="ＭＳ Ｐゴシック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504173" y="6462966"/>
            <a:ext cx="1028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10" dirty="0">
                <a:solidFill>
                  <a:srgbClr val="8A8A8A"/>
                </a:solidFill>
                <a:latin typeface="Calibri"/>
                <a:cs typeface="Calibri"/>
              </a:rPr>
              <a:t>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88414" y="1674939"/>
            <a:ext cx="4286885" cy="36831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35585" algn="l"/>
              </a:tabLst>
            </a:pPr>
            <a:r>
              <a:rPr lang="en-US" sz="2800" spc="-5" dirty="0" smtClean="0">
                <a:latin typeface="Arial"/>
                <a:cs typeface="Arial"/>
              </a:rPr>
              <a:t>Basic Concept</a:t>
            </a:r>
            <a:endParaRPr sz="2800" dirty="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660"/>
              </a:spcBef>
              <a:buFont typeface="Arial" panose="020B0604020202020204" pitchFamily="34" charset="0"/>
              <a:buChar char="•"/>
              <a:tabLst>
                <a:tab pos="235585" algn="l"/>
              </a:tabLst>
            </a:pPr>
            <a:r>
              <a:rPr sz="2800" spc="-5" dirty="0" smtClean="0">
                <a:latin typeface="Arial"/>
                <a:cs typeface="Arial"/>
              </a:rPr>
              <a:t>GSVS</a:t>
            </a:r>
            <a:r>
              <a:rPr sz="2800" spc="-210" dirty="0" smtClean="0">
                <a:latin typeface="Arial"/>
                <a:cs typeface="Arial"/>
              </a:rPr>
              <a:t>1</a:t>
            </a:r>
            <a:r>
              <a:rPr sz="2800" dirty="0" smtClean="0">
                <a:latin typeface="Arial"/>
                <a:cs typeface="Arial"/>
              </a:rPr>
              <a:t>1</a:t>
            </a:r>
            <a:r>
              <a:rPr sz="2800" spc="-10" dirty="0" smtClean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in</a:t>
            </a:r>
            <a:r>
              <a:rPr sz="2800" spc="-45" dirty="0">
                <a:latin typeface="Arial"/>
                <a:cs typeface="Arial"/>
              </a:rPr>
              <a:t> </a:t>
            </a:r>
            <a:r>
              <a:rPr sz="2800" spc="-315" dirty="0">
                <a:latin typeface="Arial"/>
                <a:cs typeface="Arial"/>
              </a:rPr>
              <a:t>T</a:t>
            </a:r>
            <a:r>
              <a:rPr sz="2800" dirty="0">
                <a:latin typeface="Arial"/>
                <a:cs typeface="Arial"/>
              </a:rPr>
              <a:t>exas</a:t>
            </a:r>
          </a:p>
          <a:p>
            <a:pPr marL="812800" lvl="1" indent="-342900">
              <a:lnSpc>
                <a:spcPct val="100000"/>
              </a:lnSpc>
              <a:spcBef>
                <a:spcPts val="585"/>
              </a:spcBef>
              <a:buFont typeface="Arial" panose="020B0604020202020204" pitchFamily="34" charset="0"/>
              <a:buChar char="•"/>
              <a:tabLst>
                <a:tab pos="660400" algn="l"/>
              </a:tabLst>
            </a:pPr>
            <a:r>
              <a:rPr sz="2400" dirty="0">
                <a:latin typeface="Arial"/>
                <a:cs typeface="Arial"/>
              </a:rPr>
              <a:t>S</a:t>
            </a:r>
            <a:r>
              <a:rPr sz="2400" spc="-5" dirty="0">
                <a:latin typeface="Arial"/>
                <a:cs typeface="Arial"/>
              </a:rPr>
              <a:t>ur</a:t>
            </a:r>
            <a:r>
              <a:rPr sz="2400" dirty="0">
                <a:latin typeface="Arial"/>
                <a:cs typeface="Arial"/>
              </a:rPr>
              <a:t>v</a:t>
            </a:r>
            <a:r>
              <a:rPr sz="2400" spc="-5" dirty="0">
                <a:latin typeface="Arial"/>
                <a:cs typeface="Arial"/>
              </a:rPr>
              <a:t>e</a:t>
            </a:r>
            <a:r>
              <a:rPr sz="2400" dirty="0">
                <a:latin typeface="Arial"/>
                <a:cs typeface="Arial"/>
              </a:rPr>
              <a:t>y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spc="-270" dirty="0">
                <a:latin typeface="Arial"/>
                <a:cs typeface="Arial"/>
              </a:rPr>
              <a:t>T</a:t>
            </a:r>
            <a:r>
              <a:rPr sz="2400" spc="-5" dirty="0">
                <a:latin typeface="Arial"/>
                <a:cs typeface="Arial"/>
              </a:rPr>
              <a:t>e</a:t>
            </a:r>
            <a:r>
              <a:rPr sz="2400" dirty="0">
                <a:latin typeface="Arial"/>
                <a:cs typeface="Arial"/>
              </a:rPr>
              <a:t>c</a:t>
            </a:r>
            <a:r>
              <a:rPr sz="2400" spc="-5" dirty="0">
                <a:latin typeface="Arial"/>
                <a:cs typeface="Arial"/>
              </a:rPr>
              <a:t>hn</a:t>
            </a:r>
            <a:r>
              <a:rPr sz="2400" dirty="0">
                <a:latin typeface="Arial"/>
                <a:cs typeface="Arial"/>
              </a:rPr>
              <a:t>i</a:t>
            </a:r>
            <a:r>
              <a:rPr sz="2400" spc="-5" dirty="0">
                <a:latin typeface="Arial"/>
                <a:cs typeface="Arial"/>
              </a:rPr>
              <a:t>q</a:t>
            </a:r>
            <a:r>
              <a:rPr sz="2400" dirty="0">
                <a:latin typeface="Arial"/>
                <a:cs typeface="Arial"/>
              </a:rPr>
              <a:t>u</a:t>
            </a:r>
            <a:r>
              <a:rPr sz="2400" spc="-5" dirty="0">
                <a:latin typeface="Arial"/>
                <a:cs typeface="Arial"/>
              </a:rPr>
              <a:t>es</a:t>
            </a:r>
            <a:endParaRPr sz="2400" dirty="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660"/>
              </a:spcBef>
              <a:buFont typeface="Arial" panose="020B0604020202020204" pitchFamily="34" charset="0"/>
              <a:buChar char="•"/>
              <a:tabLst>
                <a:tab pos="235585" algn="l"/>
              </a:tabLst>
            </a:pPr>
            <a:r>
              <a:rPr sz="2800" spc="-5" dirty="0">
                <a:latin typeface="Arial"/>
                <a:cs typeface="Arial"/>
              </a:rPr>
              <a:t>GSVS</a:t>
            </a:r>
            <a:r>
              <a:rPr sz="2800" dirty="0">
                <a:latin typeface="Arial"/>
                <a:cs typeface="Arial"/>
              </a:rPr>
              <a:t>14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in Io</a:t>
            </a:r>
            <a:r>
              <a:rPr sz="2800" spc="-5" dirty="0">
                <a:latin typeface="Arial"/>
                <a:cs typeface="Arial"/>
              </a:rPr>
              <a:t>w</a:t>
            </a:r>
            <a:r>
              <a:rPr sz="2800" dirty="0">
                <a:latin typeface="Arial"/>
                <a:cs typeface="Arial"/>
              </a:rPr>
              <a:t>a</a:t>
            </a:r>
          </a:p>
          <a:p>
            <a:pPr marL="469900" indent="-457200">
              <a:lnSpc>
                <a:spcPct val="100000"/>
              </a:lnSpc>
              <a:spcBef>
                <a:spcPts val="670"/>
              </a:spcBef>
              <a:buFont typeface="Arial" panose="020B0604020202020204" pitchFamily="34" charset="0"/>
              <a:buChar char="•"/>
              <a:tabLst>
                <a:tab pos="235585" algn="l"/>
              </a:tabLst>
            </a:pPr>
            <a:r>
              <a:rPr sz="2800" spc="-5" dirty="0">
                <a:latin typeface="Arial"/>
                <a:cs typeface="Arial"/>
              </a:rPr>
              <a:t>GSVS</a:t>
            </a:r>
            <a:r>
              <a:rPr sz="2800" dirty="0">
                <a:latin typeface="Arial"/>
                <a:cs typeface="Arial"/>
              </a:rPr>
              <a:t>17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in </a:t>
            </a:r>
            <a:r>
              <a:rPr sz="2800" spc="-5" dirty="0">
                <a:latin typeface="Arial"/>
                <a:cs typeface="Arial"/>
              </a:rPr>
              <a:t>C</a:t>
            </a:r>
            <a:r>
              <a:rPr sz="2800" dirty="0">
                <a:latin typeface="Arial"/>
                <a:cs typeface="Arial"/>
              </a:rPr>
              <a:t>olorado</a:t>
            </a:r>
          </a:p>
          <a:p>
            <a:pPr marL="812800" lvl="1" indent="-342900">
              <a:lnSpc>
                <a:spcPct val="100000"/>
              </a:lnSpc>
              <a:spcBef>
                <a:spcPts val="585"/>
              </a:spcBef>
              <a:buFont typeface="Arial" panose="020B0604020202020204" pitchFamily="34" charset="0"/>
              <a:buChar char="•"/>
              <a:tabLst>
                <a:tab pos="660400" algn="l"/>
              </a:tabLst>
            </a:pPr>
            <a:r>
              <a:rPr sz="2400" dirty="0">
                <a:latin typeface="Arial"/>
                <a:cs typeface="Arial"/>
              </a:rPr>
              <a:t>Di</a:t>
            </a:r>
            <a:r>
              <a:rPr sz="2400" spc="-45" dirty="0">
                <a:latin typeface="Arial"/>
                <a:cs typeface="Arial"/>
              </a:rPr>
              <a:t>f</a:t>
            </a:r>
            <a:r>
              <a:rPr sz="2400" spc="-5" dirty="0">
                <a:latin typeface="Arial"/>
                <a:cs typeface="Arial"/>
              </a:rPr>
              <a:t>feren</a:t>
            </a:r>
            <a:r>
              <a:rPr sz="2400" dirty="0">
                <a:latin typeface="Arial"/>
                <a:cs typeface="Arial"/>
              </a:rPr>
              <a:t>c</a:t>
            </a:r>
            <a:r>
              <a:rPr sz="2400" spc="-5" dirty="0">
                <a:latin typeface="Arial"/>
                <a:cs typeface="Arial"/>
              </a:rPr>
              <a:t>e</a:t>
            </a:r>
            <a:r>
              <a:rPr sz="2400" dirty="0">
                <a:latin typeface="Arial"/>
                <a:cs typeface="Arial"/>
              </a:rPr>
              <a:t>s</a:t>
            </a:r>
          </a:p>
          <a:p>
            <a:pPr marL="812165" indent="-342900">
              <a:lnSpc>
                <a:spcPts val="2855"/>
              </a:lnSpc>
              <a:spcBef>
                <a:spcPts val="575"/>
              </a:spcBef>
              <a:buFont typeface="Arial" panose="020B0604020202020204" pitchFamily="34" charset="0"/>
              <a:buChar char="•"/>
            </a:pPr>
            <a:r>
              <a:rPr sz="2400" dirty="0" smtClean="0">
                <a:latin typeface="Arial"/>
                <a:cs typeface="Arial"/>
              </a:rPr>
              <a:t>C</a:t>
            </a:r>
            <a:r>
              <a:rPr sz="2400" spc="-5" dirty="0" smtClean="0">
                <a:latin typeface="Arial"/>
                <a:cs typeface="Arial"/>
              </a:rPr>
              <a:t>urren</a:t>
            </a:r>
            <a:r>
              <a:rPr sz="2400" dirty="0" smtClean="0">
                <a:latin typeface="Arial"/>
                <a:cs typeface="Arial"/>
              </a:rPr>
              <a:t>t</a:t>
            </a:r>
            <a:r>
              <a:rPr sz="2400" spc="15" dirty="0" smtClean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</a:t>
            </a:r>
            <a:r>
              <a:rPr sz="2400" spc="-5" dirty="0">
                <a:latin typeface="Arial"/>
                <a:cs typeface="Arial"/>
              </a:rPr>
              <a:t>tatu</a:t>
            </a:r>
            <a:r>
              <a:rPr sz="2400" dirty="0">
                <a:latin typeface="Arial"/>
                <a:cs typeface="Arial"/>
              </a:rPr>
              <a:t>s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&amp;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Sc</a:t>
            </a:r>
            <a:r>
              <a:rPr sz="2400" spc="-5" dirty="0">
                <a:latin typeface="Arial"/>
                <a:cs typeface="Arial"/>
              </a:rPr>
              <a:t>hedu</a:t>
            </a:r>
            <a:r>
              <a:rPr sz="2400" dirty="0">
                <a:latin typeface="Arial"/>
                <a:cs typeface="Arial"/>
              </a:rPr>
              <a:t>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February 8, 2017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Geospatial Summit, Silver Spring MD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6043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9278" y="600455"/>
            <a:ext cx="8566150" cy="60528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282575" algn="r">
              <a:lnSpc>
                <a:spcPct val="100000"/>
              </a:lnSpc>
            </a:pPr>
            <a:r>
              <a:rPr sz="1200" spc="-10" dirty="0">
                <a:solidFill>
                  <a:srgbClr val="8A8A8A"/>
                </a:solidFill>
                <a:latin typeface="Calibri"/>
                <a:cs typeface="Calibri"/>
              </a:rPr>
              <a:t>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19278" y="477623"/>
            <a:ext cx="8565641" cy="5909529"/>
          </a:xfrm>
          <a:prstGeom prst="rect">
            <a:avLst/>
          </a:prstGeom>
          <a:blipFill>
            <a:blip r:embed="rId3" cstate="print"/>
            <a:srcRect/>
            <a:stretch>
              <a:fillRect b="-2420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February 8, 2017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2017 Geospatial Summit, Silver Spring MD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8447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39102" y="628334"/>
            <a:ext cx="6918302" cy="5514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285"/>
              </a:lnSpc>
              <a:tabLst>
                <a:tab pos="3569970" algn="l"/>
              </a:tabLst>
            </a:pPr>
            <a:r>
              <a:rPr sz="4400" dirty="0">
                <a:solidFill>
                  <a:schemeClr val="tx2"/>
                </a:solidFill>
                <a:latin typeface="Gill Sans MT" pitchFamily="34" charset="0"/>
                <a:cs typeface="ＭＳ Ｐゴシック" charset="0"/>
              </a:rPr>
              <a:t>Objective of </a:t>
            </a:r>
            <a:r>
              <a:rPr sz="4400" dirty="0" smtClean="0">
                <a:solidFill>
                  <a:schemeClr val="tx2"/>
                </a:solidFill>
                <a:latin typeface="Gill Sans MT" pitchFamily="34" charset="0"/>
                <a:cs typeface="ＭＳ Ｐゴシック" charset="0"/>
              </a:rPr>
              <a:t>the</a:t>
            </a:r>
            <a:r>
              <a:rPr lang="en-US" sz="4400" dirty="0" smtClean="0">
                <a:solidFill>
                  <a:schemeClr val="tx2"/>
                </a:solidFill>
                <a:latin typeface="Gill Sans MT" pitchFamily="34" charset="0"/>
                <a:cs typeface="ＭＳ Ｐゴシック" charset="0"/>
              </a:rPr>
              <a:t> </a:t>
            </a:r>
            <a:r>
              <a:rPr sz="4400" dirty="0" smtClean="0">
                <a:solidFill>
                  <a:schemeClr val="tx2"/>
                </a:solidFill>
                <a:latin typeface="Gill Sans MT" pitchFamily="34" charset="0"/>
                <a:cs typeface="ＭＳ Ｐゴシック" charset="0"/>
              </a:rPr>
              <a:t>GSVSs</a:t>
            </a:r>
            <a:endParaRPr sz="4400" dirty="0">
              <a:solidFill>
                <a:schemeClr val="tx2"/>
              </a:solidFill>
              <a:latin typeface="Gill Sans MT" pitchFamily="34" charset="0"/>
              <a:cs typeface="ＭＳ Ｐゴシック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1421986"/>
            <a:ext cx="7739380" cy="35548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sz="2400" spc="-5" dirty="0">
                <a:latin typeface="Calibri"/>
                <a:cs typeface="Calibri"/>
              </a:rPr>
              <a:t>H</a:t>
            </a:r>
            <a:r>
              <a:rPr sz="2400" spc="-15" dirty="0">
                <a:latin typeface="Calibri"/>
                <a:cs typeface="Calibri"/>
              </a:rPr>
              <a:t>o</a:t>
            </a:r>
            <a:r>
              <a:rPr sz="2400" spc="-20" dirty="0">
                <a:latin typeface="Calibri"/>
                <a:cs typeface="Calibri"/>
              </a:rPr>
              <a:t>w</a:t>
            </a:r>
            <a:r>
              <a:rPr sz="2400" spc="-5" dirty="0">
                <a:latin typeface="Calibri"/>
                <a:cs typeface="Calibri"/>
              </a:rPr>
              <a:t> d</a:t>
            </a:r>
            <a:r>
              <a:rPr sz="2400" dirty="0">
                <a:latin typeface="Calibri"/>
                <a:cs typeface="Calibri"/>
              </a:rPr>
              <a:t>o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45" dirty="0">
                <a:latin typeface="Calibri"/>
                <a:cs typeface="Calibri"/>
              </a:rPr>
              <a:t>w</a:t>
            </a:r>
            <a:r>
              <a:rPr sz="2400" spc="-15" dirty="0">
                <a:latin typeface="Calibri"/>
                <a:cs typeface="Calibri"/>
              </a:rPr>
              <a:t>e</a:t>
            </a:r>
            <a:r>
              <a:rPr sz="2400" dirty="0">
                <a:latin typeface="Calibri"/>
                <a:cs typeface="Calibri"/>
              </a:rPr>
              <a:t> kn</a:t>
            </a:r>
            <a:r>
              <a:rPr sz="2400" spc="-15" dirty="0">
                <a:latin typeface="Calibri"/>
                <a:cs typeface="Calibri"/>
              </a:rPr>
              <a:t>o</a:t>
            </a:r>
            <a:r>
              <a:rPr sz="2400" spc="-20" dirty="0">
                <a:latin typeface="Calibri"/>
                <a:cs typeface="Calibri"/>
              </a:rPr>
              <a:t>w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</a:t>
            </a:r>
            <a:r>
              <a:rPr sz="2400" spc="-25" dirty="0">
                <a:latin typeface="Calibri"/>
                <a:cs typeface="Calibri"/>
              </a:rPr>
              <a:t>a</a:t>
            </a:r>
            <a:r>
              <a:rPr sz="2400" spc="-10" dirty="0">
                <a:latin typeface="Calibri"/>
                <a:cs typeface="Calibri"/>
              </a:rPr>
              <a:t>t </a:t>
            </a:r>
            <a:r>
              <a:rPr sz="2400" spc="-25" dirty="0">
                <a:latin typeface="Calibri"/>
                <a:cs typeface="Calibri"/>
              </a:rPr>
              <a:t>G</a:t>
            </a:r>
            <a:r>
              <a:rPr sz="2400" spc="-20" dirty="0">
                <a:latin typeface="Calibri"/>
                <a:cs typeface="Calibri"/>
              </a:rPr>
              <a:t>R</a:t>
            </a:r>
            <a:r>
              <a:rPr sz="2400" spc="-120" dirty="0">
                <a:latin typeface="Calibri"/>
                <a:cs typeface="Calibri"/>
              </a:rPr>
              <a:t>A</a:t>
            </a:r>
            <a:r>
              <a:rPr sz="2400" spc="-5" dirty="0">
                <a:latin typeface="Calibri"/>
                <a:cs typeface="Calibri"/>
              </a:rPr>
              <a:t>V-</a:t>
            </a:r>
            <a:r>
              <a:rPr sz="2400" dirty="0">
                <a:latin typeface="Calibri"/>
                <a:cs typeface="Calibri"/>
              </a:rPr>
              <a:t>D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is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45" dirty="0">
                <a:latin typeface="Calibri"/>
                <a:cs typeface="Calibri"/>
              </a:rPr>
              <a:t>w</a:t>
            </a:r>
            <a:r>
              <a:rPr sz="2400" spc="-20" dirty="0">
                <a:latin typeface="Calibri"/>
                <a:cs typeface="Calibri"/>
              </a:rPr>
              <a:t>or</a:t>
            </a:r>
            <a:r>
              <a:rPr sz="2400" dirty="0">
                <a:latin typeface="Calibri"/>
                <a:cs typeface="Calibri"/>
              </a:rPr>
              <a:t>ki</a:t>
            </a:r>
            <a:r>
              <a:rPr sz="2400" spc="-5" dirty="0">
                <a:latin typeface="Calibri"/>
                <a:cs typeface="Calibri"/>
              </a:rPr>
              <a:t>ng</a:t>
            </a:r>
            <a:r>
              <a:rPr sz="2400" dirty="0">
                <a:latin typeface="Calibri"/>
                <a:cs typeface="Calibri"/>
              </a:rPr>
              <a:t>?</a:t>
            </a:r>
          </a:p>
          <a:p>
            <a:pPr marL="355600" marR="224790" indent="-342900">
              <a:lnSpc>
                <a:spcPct val="100000"/>
              </a:lnSpc>
              <a:spcBef>
                <a:spcPts val="575"/>
              </a:spcBef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sz="2400" spc="-5" dirty="0">
                <a:latin typeface="Calibri"/>
                <a:cs typeface="Calibri"/>
              </a:rPr>
              <a:t>Th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G</a:t>
            </a:r>
            <a:r>
              <a:rPr sz="2400" spc="-20" dirty="0">
                <a:latin typeface="Calibri"/>
                <a:cs typeface="Calibri"/>
              </a:rPr>
              <a:t>e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dirty="0">
                <a:latin typeface="Calibri"/>
                <a:cs typeface="Calibri"/>
              </a:rPr>
              <a:t>id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Sl</a:t>
            </a:r>
            <a:r>
              <a:rPr sz="2400" spc="-5" dirty="0">
                <a:latin typeface="Calibri"/>
                <a:cs typeface="Calibri"/>
              </a:rPr>
              <a:t>op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135" dirty="0">
                <a:latin typeface="Calibri"/>
                <a:cs typeface="Calibri"/>
              </a:rPr>
              <a:t>V</a:t>
            </a:r>
            <a:r>
              <a:rPr sz="2400" dirty="0">
                <a:latin typeface="Calibri"/>
                <a:cs typeface="Calibri"/>
              </a:rPr>
              <a:t>ali</a:t>
            </a:r>
            <a:r>
              <a:rPr sz="2400" spc="-5" dirty="0">
                <a:latin typeface="Calibri"/>
                <a:cs typeface="Calibri"/>
              </a:rPr>
              <a:t>d</a:t>
            </a:r>
            <a:r>
              <a:rPr sz="2400" spc="-25" dirty="0">
                <a:latin typeface="Calibri"/>
                <a:cs typeface="Calibri"/>
              </a:rPr>
              <a:t>a</a:t>
            </a:r>
            <a:r>
              <a:rPr sz="2400" dirty="0">
                <a:latin typeface="Calibri"/>
                <a:cs typeface="Calibri"/>
              </a:rPr>
              <a:t>ti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dirty="0">
                <a:latin typeface="Calibri"/>
                <a:cs typeface="Calibri"/>
              </a:rPr>
              <a:t>n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</a:t>
            </a:r>
            <a:r>
              <a:rPr sz="2400" spc="-5" dirty="0">
                <a:latin typeface="Calibri"/>
                <a:cs typeface="Calibri"/>
              </a:rPr>
              <a:t>u</a:t>
            </a:r>
            <a:r>
              <a:rPr sz="2400" spc="20" dirty="0">
                <a:latin typeface="Calibri"/>
                <a:cs typeface="Calibri"/>
              </a:rPr>
              <a:t>r</a:t>
            </a:r>
            <a:r>
              <a:rPr sz="2400" spc="-40" dirty="0">
                <a:latin typeface="Calibri"/>
                <a:cs typeface="Calibri"/>
              </a:rPr>
              <a:t>v</a:t>
            </a:r>
            <a:r>
              <a:rPr sz="2400" spc="-35" dirty="0">
                <a:latin typeface="Calibri"/>
                <a:cs typeface="Calibri"/>
              </a:rPr>
              <a:t>e</a:t>
            </a:r>
            <a:r>
              <a:rPr sz="2400" spc="-40" dirty="0">
                <a:latin typeface="Calibri"/>
                <a:cs typeface="Calibri"/>
              </a:rPr>
              <a:t>y</a:t>
            </a:r>
            <a:r>
              <a:rPr sz="2400" dirty="0">
                <a:latin typeface="Calibri"/>
                <a:cs typeface="Calibri"/>
              </a:rPr>
              <a:t>s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(</a:t>
            </a:r>
            <a:r>
              <a:rPr sz="2400" spc="-25" dirty="0">
                <a:latin typeface="Calibri"/>
                <a:cs typeface="Calibri"/>
              </a:rPr>
              <a:t>G</a:t>
            </a:r>
            <a:r>
              <a:rPr sz="2400" spc="-20" dirty="0">
                <a:latin typeface="Calibri"/>
                <a:cs typeface="Calibri"/>
              </a:rPr>
              <a:t>S</a:t>
            </a:r>
            <a:r>
              <a:rPr sz="2400" spc="-15" dirty="0">
                <a:latin typeface="Calibri"/>
                <a:cs typeface="Calibri"/>
              </a:rPr>
              <a:t>V</a:t>
            </a:r>
            <a:r>
              <a:rPr sz="2400" dirty="0">
                <a:latin typeface="Calibri"/>
                <a:cs typeface="Calibri"/>
              </a:rPr>
              <a:t>S</a:t>
            </a:r>
            <a:r>
              <a:rPr sz="2400" spc="-5" dirty="0">
                <a:latin typeface="Calibri"/>
                <a:cs typeface="Calibri"/>
              </a:rPr>
              <a:t>s</a:t>
            </a:r>
            <a:r>
              <a:rPr sz="2400" dirty="0">
                <a:latin typeface="Calibri"/>
                <a:cs typeface="Calibri"/>
              </a:rPr>
              <a:t>)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us</a:t>
            </a:r>
            <a:r>
              <a:rPr sz="2400" spc="-15" dirty="0">
                <a:latin typeface="Calibri"/>
                <a:cs typeface="Calibri"/>
              </a:rPr>
              <a:t>e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h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20" dirty="0">
                <a:latin typeface="Calibri"/>
                <a:cs typeface="Calibri"/>
              </a:rPr>
              <a:t>g</a:t>
            </a:r>
            <a:r>
              <a:rPr sz="2400" dirty="0">
                <a:latin typeface="Calibri"/>
                <a:cs typeface="Calibri"/>
              </a:rPr>
              <a:t>h </a:t>
            </a:r>
            <a:r>
              <a:rPr sz="2400" spc="-5" dirty="0">
                <a:latin typeface="Calibri"/>
                <a:cs typeface="Calibri"/>
              </a:rPr>
              <a:t>p</a:t>
            </a:r>
            <a:r>
              <a:rPr sz="2400" spc="-35" dirty="0">
                <a:latin typeface="Calibri"/>
                <a:cs typeface="Calibri"/>
              </a:rPr>
              <a:t>r</a:t>
            </a:r>
            <a:r>
              <a:rPr sz="2400" spc="-20" dirty="0">
                <a:latin typeface="Calibri"/>
                <a:cs typeface="Calibri"/>
              </a:rPr>
              <a:t>ec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5" dirty="0">
                <a:latin typeface="Calibri"/>
                <a:cs typeface="Calibri"/>
              </a:rPr>
              <a:t>s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5" dirty="0">
                <a:latin typeface="Calibri"/>
                <a:cs typeface="Calibri"/>
              </a:rPr>
              <a:t>on</a:t>
            </a:r>
            <a:r>
              <a:rPr sz="2400" dirty="0">
                <a:latin typeface="Calibri"/>
                <a:cs typeface="Calibri"/>
              </a:rPr>
              <a:t>,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h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20" dirty="0">
                <a:latin typeface="Calibri"/>
                <a:cs typeface="Calibri"/>
              </a:rPr>
              <a:t>g</a:t>
            </a:r>
            <a:r>
              <a:rPr sz="2400" dirty="0">
                <a:latin typeface="Calibri"/>
                <a:cs typeface="Calibri"/>
              </a:rPr>
              <a:t>h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45" dirty="0">
                <a:latin typeface="Calibri"/>
                <a:cs typeface="Calibri"/>
              </a:rPr>
              <a:t>r</a:t>
            </a:r>
            <a:r>
              <a:rPr sz="2400" spc="-20" dirty="0">
                <a:latin typeface="Calibri"/>
                <a:cs typeface="Calibri"/>
              </a:rPr>
              <a:t>e</a:t>
            </a:r>
            <a:r>
              <a:rPr sz="2400" spc="-5" dirty="0">
                <a:latin typeface="Calibri"/>
                <a:cs typeface="Calibri"/>
              </a:rPr>
              <a:t>so</a:t>
            </a:r>
            <a:r>
              <a:rPr sz="2400" dirty="0">
                <a:latin typeface="Calibri"/>
                <a:cs typeface="Calibri"/>
              </a:rPr>
              <a:t>l</a:t>
            </a:r>
            <a:r>
              <a:rPr sz="2400" spc="-5" dirty="0">
                <a:latin typeface="Calibri"/>
                <a:cs typeface="Calibri"/>
              </a:rPr>
              <a:t>ut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dirty="0">
                <a:latin typeface="Calibri"/>
                <a:cs typeface="Calibri"/>
              </a:rPr>
              <a:t>n</a:t>
            </a:r>
            <a:r>
              <a:rPr sz="2400" spc="-5" dirty="0">
                <a:latin typeface="Calibri"/>
                <a:cs typeface="Calibri"/>
              </a:rPr>
              <a:t> (~</a:t>
            </a:r>
            <a:r>
              <a:rPr sz="2400" spc="-15" dirty="0">
                <a:latin typeface="Calibri"/>
                <a:cs typeface="Calibri"/>
              </a:rPr>
              <a:t>1.5km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sp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20" dirty="0">
                <a:latin typeface="Calibri"/>
                <a:cs typeface="Calibri"/>
              </a:rPr>
              <a:t>c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5" dirty="0">
                <a:latin typeface="Calibri"/>
                <a:cs typeface="Calibri"/>
              </a:rPr>
              <a:t>ng)</a:t>
            </a:r>
            <a:r>
              <a:rPr sz="2400" spc="-10" dirty="0">
                <a:latin typeface="Calibri"/>
                <a:cs typeface="Calibri"/>
              </a:rPr>
              <a:t>, </a:t>
            </a:r>
            <a:r>
              <a:rPr sz="2400" spc="-20" dirty="0">
                <a:latin typeface="Calibri"/>
                <a:cs typeface="Calibri"/>
              </a:rPr>
              <a:t>g</a:t>
            </a:r>
            <a:r>
              <a:rPr sz="2400" spc="-50" dirty="0">
                <a:latin typeface="Calibri"/>
                <a:cs typeface="Calibri"/>
              </a:rPr>
              <a:t>r</a:t>
            </a:r>
            <a:r>
              <a:rPr sz="2400" spc="-5" dirty="0">
                <a:latin typeface="Calibri"/>
                <a:cs typeface="Calibri"/>
              </a:rPr>
              <a:t>ound</a:t>
            </a:r>
            <a:r>
              <a:rPr sz="2400" spc="5" dirty="0">
                <a:latin typeface="Calibri"/>
                <a:cs typeface="Calibri"/>
              </a:rPr>
              <a:t>-</a:t>
            </a:r>
            <a:r>
              <a:rPr sz="2400" spc="-5" dirty="0">
                <a:latin typeface="Calibri"/>
                <a:cs typeface="Calibri"/>
              </a:rPr>
              <a:t>b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5" dirty="0">
                <a:latin typeface="Calibri"/>
                <a:cs typeface="Calibri"/>
              </a:rPr>
              <a:t>s</a:t>
            </a:r>
            <a:r>
              <a:rPr sz="2400" spc="-20" dirty="0">
                <a:latin typeface="Calibri"/>
                <a:cs typeface="Calibri"/>
              </a:rPr>
              <a:t>e</a:t>
            </a:r>
            <a:r>
              <a:rPr sz="2400" dirty="0">
                <a:latin typeface="Calibri"/>
                <a:cs typeface="Calibri"/>
              </a:rPr>
              <a:t>d </a:t>
            </a:r>
            <a:r>
              <a:rPr sz="2400" spc="-5" dirty="0">
                <a:latin typeface="Calibri"/>
                <a:cs typeface="Calibri"/>
              </a:rPr>
              <a:t>su</a:t>
            </a:r>
            <a:r>
              <a:rPr sz="2400" spc="20" dirty="0">
                <a:latin typeface="Calibri"/>
                <a:cs typeface="Calibri"/>
              </a:rPr>
              <a:t>r</a:t>
            </a:r>
            <a:r>
              <a:rPr sz="2400" spc="-40" dirty="0">
                <a:latin typeface="Calibri"/>
                <a:cs typeface="Calibri"/>
              </a:rPr>
              <a:t>v</a:t>
            </a:r>
            <a:r>
              <a:rPr sz="2400" spc="-35" dirty="0">
                <a:latin typeface="Calibri"/>
                <a:cs typeface="Calibri"/>
              </a:rPr>
              <a:t>e</a:t>
            </a:r>
            <a:r>
              <a:rPr sz="2400" spc="-15" dirty="0">
                <a:latin typeface="Calibri"/>
                <a:cs typeface="Calibri"/>
              </a:rPr>
              <a:t>y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spc="-35" dirty="0">
                <a:latin typeface="Calibri"/>
                <a:cs typeface="Calibri"/>
              </a:rPr>
              <a:t>t</a:t>
            </a:r>
            <a:r>
              <a:rPr sz="2400" spc="-20" dirty="0">
                <a:latin typeface="Calibri"/>
                <a:cs typeface="Calibri"/>
              </a:rPr>
              <a:t>ec</a:t>
            </a:r>
            <a:r>
              <a:rPr sz="2400" spc="-5" dirty="0">
                <a:latin typeface="Calibri"/>
                <a:cs typeface="Calibri"/>
              </a:rPr>
              <a:t>hn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5" dirty="0">
                <a:latin typeface="Calibri"/>
                <a:cs typeface="Calibri"/>
              </a:rPr>
              <a:t>que</a:t>
            </a:r>
            <a:r>
              <a:rPr sz="2400" dirty="0">
                <a:latin typeface="Calibri"/>
                <a:cs typeface="Calibri"/>
              </a:rPr>
              <a:t>s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35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o</a:t>
            </a:r>
            <a:r>
              <a:rPr sz="2400" spc="-20" dirty="0">
                <a:latin typeface="Calibri"/>
                <a:cs typeface="Calibri"/>
              </a:rPr>
              <a:t> d</a:t>
            </a:r>
            <a:r>
              <a:rPr sz="2400" spc="-30" dirty="0">
                <a:latin typeface="Calibri"/>
                <a:cs typeface="Calibri"/>
              </a:rPr>
              <a:t>e</a:t>
            </a:r>
            <a:r>
              <a:rPr sz="2400" spc="-35" dirty="0">
                <a:latin typeface="Calibri"/>
                <a:cs typeface="Calibri"/>
              </a:rPr>
              <a:t>t</a:t>
            </a:r>
            <a:r>
              <a:rPr sz="2400" spc="-20" dirty="0">
                <a:latin typeface="Calibri"/>
                <a:cs typeface="Calibri"/>
              </a:rPr>
              <a:t>e</a:t>
            </a:r>
            <a:r>
              <a:rPr sz="2400" spc="-15" dirty="0">
                <a:latin typeface="Calibri"/>
                <a:cs typeface="Calibri"/>
              </a:rPr>
              <a:t>r</a:t>
            </a:r>
            <a:r>
              <a:rPr sz="2400" spc="-20" dirty="0">
                <a:latin typeface="Calibri"/>
                <a:cs typeface="Calibri"/>
              </a:rPr>
              <a:t>m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20" dirty="0">
                <a:latin typeface="Calibri"/>
                <a:cs typeface="Calibri"/>
              </a:rPr>
              <a:t>n</a:t>
            </a:r>
            <a:r>
              <a:rPr sz="2400" spc="-15" dirty="0">
                <a:latin typeface="Calibri"/>
                <a:cs typeface="Calibri"/>
              </a:rPr>
              <a:t>e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the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b="1" spc="-15" dirty="0">
                <a:latin typeface="Calibri"/>
                <a:cs typeface="Calibri"/>
              </a:rPr>
              <a:t>sh</a:t>
            </a:r>
            <a:r>
              <a:rPr sz="2400" b="1" spc="-20" dirty="0">
                <a:latin typeface="Calibri"/>
                <a:cs typeface="Calibri"/>
              </a:rPr>
              <a:t>a</a:t>
            </a:r>
            <a:r>
              <a:rPr sz="2400" b="1" spc="-15" dirty="0">
                <a:latin typeface="Calibri"/>
                <a:cs typeface="Calibri"/>
              </a:rPr>
              <a:t>p</a:t>
            </a:r>
            <a:r>
              <a:rPr sz="2400" b="1" dirty="0">
                <a:latin typeface="Calibri"/>
                <a:cs typeface="Calibri"/>
              </a:rPr>
              <a:t>e 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dirty="0">
                <a:latin typeface="Calibri"/>
                <a:cs typeface="Calibri"/>
              </a:rPr>
              <a:t>f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the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35" dirty="0">
                <a:latin typeface="Calibri"/>
                <a:cs typeface="Calibri"/>
              </a:rPr>
              <a:t>g</a:t>
            </a:r>
            <a:r>
              <a:rPr sz="2400" spc="-20" dirty="0">
                <a:latin typeface="Calibri"/>
                <a:cs typeface="Calibri"/>
              </a:rPr>
              <a:t>e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dirty="0">
                <a:latin typeface="Calibri"/>
                <a:cs typeface="Calibri"/>
              </a:rPr>
              <a:t>id </a:t>
            </a:r>
            <a:r>
              <a:rPr sz="2400" spc="-35" dirty="0">
                <a:latin typeface="Calibri"/>
                <a:cs typeface="Calibri"/>
              </a:rPr>
              <a:t>c</a:t>
            </a:r>
            <a:r>
              <a:rPr sz="2400" spc="-5" dirty="0">
                <a:latin typeface="Calibri"/>
                <a:cs typeface="Calibri"/>
              </a:rPr>
              <a:t>ons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35" dirty="0">
                <a:latin typeface="Calibri"/>
                <a:cs typeface="Calibri"/>
              </a:rPr>
              <a:t>st</a:t>
            </a:r>
            <a:r>
              <a:rPr sz="2400" spc="-20" dirty="0">
                <a:latin typeface="Calibri"/>
                <a:cs typeface="Calibri"/>
              </a:rPr>
              <a:t>e</a:t>
            </a:r>
            <a:r>
              <a:rPr sz="2400" spc="-25" dirty="0">
                <a:latin typeface="Calibri"/>
                <a:cs typeface="Calibri"/>
              </a:rPr>
              <a:t>n</a:t>
            </a:r>
            <a:r>
              <a:rPr sz="2400" dirty="0">
                <a:latin typeface="Calibri"/>
                <a:cs typeface="Calibri"/>
              </a:rPr>
              <a:t>tl</a:t>
            </a:r>
            <a:r>
              <a:rPr sz="2400" spc="-15" dirty="0">
                <a:latin typeface="Calibri"/>
                <a:cs typeface="Calibri"/>
              </a:rPr>
              <a:t>y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al</a:t>
            </a:r>
            <a:r>
              <a:rPr sz="2400" spc="-5" dirty="0">
                <a:latin typeface="Calibri"/>
                <a:cs typeface="Calibri"/>
              </a:rPr>
              <a:t>on</a:t>
            </a:r>
            <a:r>
              <a:rPr sz="2400" dirty="0">
                <a:latin typeface="Calibri"/>
                <a:cs typeface="Calibri"/>
              </a:rPr>
              <a:t>g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la</a:t>
            </a:r>
            <a:r>
              <a:rPr sz="2400" spc="-50" dirty="0">
                <a:latin typeface="Calibri"/>
                <a:cs typeface="Calibri"/>
              </a:rPr>
              <a:t>r</a:t>
            </a:r>
            <a:r>
              <a:rPr sz="2400" spc="-35" dirty="0">
                <a:latin typeface="Calibri"/>
                <a:cs typeface="Calibri"/>
              </a:rPr>
              <a:t>g</a:t>
            </a:r>
            <a:r>
              <a:rPr sz="2400" spc="-15" dirty="0">
                <a:latin typeface="Calibri"/>
                <a:cs typeface="Calibri"/>
              </a:rPr>
              <a:t>e</a:t>
            </a:r>
            <a:r>
              <a:rPr sz="2400" spc="-5" dirty="0">
                <a:latin typeface="Calibri"/>
                <a:cs typeface="Calibri"/>
              </a:rPr>
              <a:t> (~</a:t>
            </a:r>
            <a:r>
              <a:rPr sz="2400" spc="-15" dirty="0">
                <a:latin typeface="Calibri"/>
                <a:cs typeface="Calibri"/>
              </a:rPr>
              <a:t>300k</a:t>
            </a:r>
            <a:r>
              <a:rPr sz="2400" spc="-25" dirty="0">
                <a:latin typeface="Calibri"/>
                <a:cs typeface="Calibri"/>
              </a:rPr>
              <a:t>m</a:t>
            </a:r>
            <a:r>
              <a:rPr sz="2400" dirty="0">
                <a:latin typeface="Calibri"/>
                <a:cs typeface="Calibri"/>
              </a:rPr>
              <a:t>)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d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35" dirty="0">
                <a:latin typeface="Calibri"/>
                <a:cs typeface="Calibri"/>
              </a:rPr>
              <a:t>s</a:t>
            </a:r>
            <a:r>
              <a:rPr sz="2400" spc="-40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5" dirty="0">
                <a:latin typeface="Calibri"/>
                <a:cs typeface="Calibri"/>
              </a:rPr>
              <a:t>nc</a:t>
            </a:r>
            <a:r>
              <a:rPr sz="2400" spc="-20" dirty="0">
                <a:latin typeface="Calibri"/>
                <a:cs typeface="Calibri"/>
              </a:rPr>
              <a:t>e</a:t>
            </a:r>
            <a:r>
              <a:rPr sz="2400" dirty="0">
                <a:latin typeface="Calibri"/>
                <a:cs typeface="Calibri"/>
              </a:rPr>
              <a:t>.</a:t>
            </a:r>
          </a:p>
          <a:p>
            <a:pPr marL="355600" marR="461009" indent="-342900">
              <a:lnSpc>
                <a:spcPct val="100000"/>
              </a:lnSpc>
              <a:spcBef>
                <a:spcPts val="575"/>
              </a:spcBef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sz="2400" spc="-5" dirty="0">
                <a:latin typeface="Calibri"/>
                <a:cs typeface="Calibri"/>
              </a:rPr>
              <a:t>Th</a:t>
            </a:r>
            <a:r>
              <a:rPr sz="2400" dirty="0">
                <a:latin typeface="Calibri"/>
                <a:cs typeface="Calibri"/>
              </a:rPr>
              <a:t>is all</a:t>
            </a:r>
            <a:r>
              <a:rPr sz="2400" spc="-15" dirty="0">
                <a:latin typeface="Calibri"/>
                <a:cs typeface="Calibri"/>
              </a:rPr>
              <a:t>o</a:t>
            </a:r>
            <a:r>
              <a:rPr sz="2400" spc="-45" dirty="0">
                <a:latin typeface="Calibri"/>
                <a:cs typeface="Calibri"/>
              </a:rPr>
              <a:t>w</a:t>
            </a:r>
            <a:r>
              <a:rPr sz="2400" dirty="0">
                <a:latin typeface="Calibri"/>
                <a:cs typeface="Calibri"/>
              </a:rPr>
              <a:t>s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50" dirty="0">
                <a:latin typeface="Calibri"/>
                <a:cs typeface="Calibri"/>
              </a:rPr>
              <a:t>f</a:t>
            </a:r>
            <a:r>
              <a:rPr sz="2400" spc="-20" dirty="0">
                <a:latin typeface="Calibri"/>
                <a:cs typeface="Calibri"/>
              </a:rPr>
              <a:t>o</a:t>
            </a:r>
            <a:r>
              <a:rPr sz="2400" spc="-10" dirty="0">
                <a:latin typeface="Calibri"/>
                <a:cs typeface="Calibri"/>
              </a:rPr>
              <a:t>r </a:t>
            </a:r>
            <a:r>
              <a:rPr sz="2400" spc="-15" dirty="0">
                <a:latin typeface="Calibri"/>
                <a:cs typeface="Calibri"/>
              </a:rPr>
              <a:t>the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d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45" dirty="0">
                <a:latin typeface="Calibri"/>
                <a:cs typeface="Calibri"/>
              </a:rPr>
              <a:t>r</a:t>
            </a:r>
            <a:r>
              <a:rPr sz="2400" spc="-20" dirty="0">
                <a:latin typeface="Calibri"/>
                <a:cs typeface="Calibri"/>
              </a:rPr>
              <a:t>ec</a:t>
            </a:r>
            <a:r>
              <a:rPr sz="2400" spc="-10" dirty="0">
                <a:latin typeface="Calibri"/>
                <a:cs typeface="Calibri"/>
              </a:rPr>
              <a:t>t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35" dirty="0">
                <a:latin typeface="Calibri"/>
                <a:cs typeface="Calibri"/>
              </a:rPr>
              <a:t>c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dirty="0">
                <a:latin typeface="Calibri"/>
                <a:cs typeface="Calibri"/>
              </a:rPr>
              <a:t>m</a:t>
            </a:r>
            <a:r>
              <a:rPr sz="2400" spc="-5" dirty="0">
                <a:latin typeface="Calibri"/>
                <a:cs typeface="Calibri"/>
              </a:rPr>
              <a:t>p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15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5" dirty="0">
                <a:latin typeface="Calibri"/>
                <a:cs typeface="Calibri"/>
              </a:rPr>
              <a:t>so</a:t>
            </a:r>
            <a:r>
              <a:rPr sz="2400" dirty="0">
                <a:latin typeface="Calibri"/>
                <a:cs typeface="Calibri"/>
              </a:rPr>
              <a:t>n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dirty="0">
                <a:latin typeface="Calibri"/>
                <a:cs typeface="Calibri"/>
              </a:rPr>
              <a:t>f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the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35" dirty="0">
                <a:latin typeface="Calibri"/>
                <a:cs typeface="Calibri"/>
              </a:rPr>
              <a:t>g</a:t>
            </a:r>
            <a:r>
              <a:rPr sz="2400" spc="-20" dirty="0">
                <a:latin typeface="Calibri"/>
                <a:cs typeface="Calibri"/>
              </a:rPr>
              <a:t>e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dirty="0">
                <a:latin typeface="Calibri"/>
                <a:cs typeface="Calibri"/>
              </a:rPr>
              <a:t>id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sh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20" dirty="0">
                <a:latin typeface="Calibri"/>
                <a:cs typeface="Calibri"/>
              </a:rPr>
              <a:t>pe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p</a:t>
            </a:r>
            <a:r>
              <a:rPr sz="2400" spc="-35" dirty="0">
                <a:latin typeface="Calibri"/>
                <a:cs typeface="Calibri"/>
              </a:rPr>
              <a:t>r</a:t>
            </a:r>
            <a:r>
              <a:rPr sz="2400" spc="-20" dirty="0">
                <a:latin typeface="Calibri"/>
                <a:cs typeface="Calibri"/>
              </a:rPr>
              <a:t>e</a:t>
            </a:r>
            <a:r>
              <a:rPr sz="2400" spc="-5" dirty="0">
                <a:latin typeface="Calibri"/>
                <a:cs typeface="Calibri"/>
              </a:rPr>
              <a:t>d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20" dirty="0">
                <a:latin typeface="Calibri"/>
                <a:cs typeface="Calibri"/>
              </a:rPr>
              <a:t>c</a:t>
            </a:r>
            <a:r>
              <a:rPr sz="2400" spc="-35" dirty="0">
                <a:latin typeface="Calibri"/>
                <a:cs typeface="Calibri"/>
              </a:rPr>
              <a:t>t</a:t>
            </a:r>
            <a:r>
              <a:rPr sz="2400" spc="-20" dirty="0">
                <a:latin typeface="Calibri"/>
                <a:cs typeface="Calibri"/>
              </a:rPr>
              <a:t>e</a:t>
            </a:r>
            <a:r>
              <a:rPr sz="2400" dirty="0">
                <a:latin typeface="Calibri"/>
                <a:cs typeface="Calibri"/>
              </a:rPr>
              <a:t>d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by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50" dirty="0">
                <a:latin typeface="Calibri"/>
                <a:cs typeface="Calibri"/>
              </a:rPr>
              <a:t>v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15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5" dirty="0">
                <a:latin typeface="Calibri"/>
                <a:cs typeface="Calibri"/>
              </a:rPr>
              <a:t>ous</a:t>
            </a:r>
            <a:r>
              <a:rPr sz="2400" spc="-10" dirty="0">
                <a:latin typeface="Calibri"/>
                <a:cs typeface="Calibri"/>
              </a:rPr>
              <a:t>,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g</a:t>
            </a:r>
            <a:r>
              <a:rPr sz="2400" spc="-65" dirty="0">
                <a:latin typeface="Calibri"/>
                <a:cs typeface="Calibri"/>
              </a:rPr>
              <a:t>r</a:t>
            </a:r>
            <a:r>
              <a:rPr sz="2400" spc="-40" dirty="0">
                <a:latin typeface="Calibri"/>
                <a:cs typeface="Calibri"/>
              </a:rPr>
              <a:t>a</a:t>
            </a:r>
            <a:r>
              <a:rPr sz="2400" dirty="0">
                <a:latin typeface="Calibri"/>
                <a:cs typeface="Calibri"/>
              </a:rPr>
              <a:t>vi</a:t>
            </a:r>
            <a:r>
              <a:rPr sz="2400" spc="-10" dirty="0">
                <a:latin typeface="Calibri"/>
                <a:cs typeface="Calibri"/>
              </a:rPr>
              <a:t>ty</a:t>
            </a:r>
            <a:r>
              <a:rPr sz="2400" spc="-5" dirty="0">
                <a:latin typeface="Calibri"/>
                <a:cs typeface="Calibri"/>
              </a:rPr>
              <a:t>-b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5" dirty="0">
                <a:latin typeface="Calibri"/>
                <a:cs typeface="Calibri"/>
              </a:rPr>
              <a:t>s</a:t>
            </a:r>
            <a:r>
              <a:rPr sz="2400" spc="-20" dirty="0">
                <a:latin typeface="Calibri"/>
                <a:cs typeface="Calibri"/>
              </a:rPr>
              <a:t>e</a:t>
            </a:r>
            <a:r>
              <a:rPr sz="2400" dirty="0">
                <a:latin typeface="Calibri"/>
                <a:cs typeface="Calibri"/>
              </a:rPr>
              <a:t>d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35" dirty="0">
                <a:latin typeface="Calibri"/>
                <a:cs typeface="Calibri"/>
              </a:rPr>
              <a:t>g</a:t>
            </a:r>
            <a:r>
              <a:rPr sz="2400" spc="-20" dirty="0">
                <a:latin typeface="Calibri"/>
                <a:cs typeface="Calibri"/>
              </a:rPr>
              <a:t>e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dirty="0">
                <a:latin typeface="Calibri"/>
                <a:cs typeface="Calibri"/>
              </a:rPr>
              <a:t>id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m</a:t>
            </a:r>
            <a:r>
              <a:rPr sz="2400" spc="-5" dirty="0">
                <a:latin typeface="Calibri"/>
                <a:cs typeface="Calibri"/>
              </a:rPr>
              <a:t>ode</a:t>
            </a:r>
            <a:r>
              <a:rPr sz="2400" dirty="0">
                <a:latin typeface="Calibri"/>
                <a:cs typeface="Calibri"/>
              </a:rPr>
              <a:t>l</a:t>
            </a:r>
            <a:r>
              <a:rPr sz="2400" spc="-5" dirty="0">
                <a:latin typeface="Calibri"/>
                <a:cs typeface="Calibri"/>
              </a:rPr>
              <a:t>s</a:t>
            </a:r>
            <a:r>
              <a:rPr sz="2400" dirty="0">
                <a:latin typeface="Calibri"/>
                <a:cs typeface="Calibri"/>
              </a:rPr>
              <a:t>.</a:t>
            </a:r>
          </a:p>
          <a:p>
            <a:pPr marL="355600" marR="5080" indent="-342900">
              <a:lnSpc>
                <a:spcPct val="100000"/>
              </a:lnSpc>
              <a:spcBef>
                <a:spcPts val="575"/>
              </a:spcBef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sz="2400" spc="-5" dirty="0">
                <a:latin typeface="Calibri"/>
                <a:cs typeface="Calibri"/>
              </a:rPr>
              <a:t>Th</a:t>
            </a:r>
            <a:r>
              <a:rPr sz="2400" dirty="0">
                <a:latin typeface="Calibri"/>
                <a:cs typeface="Calibri"/>
              </a:rPr>
              <a:t>is </a:t>
            </a:r>
            <a:r>
              <a:rPr sz="2400" b="1" spc="-15" dirty="0">
                <a:latin typeface="Calibri"/>
                <a:cs typeface="Calibri"/>
              </a:rPr>
              <a:t>also</a:t>
            </a:r>
            <a:r>
              <a:rPr sz="2400" b="1" spc="-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all</a:t>
            </a:r>
            <a:r>
              <a:rPr sz="2400" spc="-15" dirty="0">
                <a:latin typeface="Calibri"/>
                <a:cs typeface="Calibri"/>
              </a:rPr>
              <a:t>o</a:t>
            </a:r>
            <a:r>
              <a:rPr sz="2400" spc="-45" dirty="0">
                <a:latin typeface="Calibri"/>
                <a:cs typeface="Calibri"/>
              </a:rPr>
              <a:t>w</a:t>
            </a:r>
            <a:r>
              <a:rPr sz="2400" dirty="0">
                <a:latin typeface="Calibri"/>
                <a:cs typeface="Calibri"/>
              </a:rPr>
              <a:t>s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0" dirty="0">
                <a:latin typeface="Calibri"/>
                <a:cs typeface="Calibri"/>
              </a:rPr>
              <a:t>f</a:t>
            </a:r>
            <a:r>
              <a:rPr sz="2400" spc="-20" dirty="0">
                <a:latin typeface="Calibri"/>
                <a:cs typeface="Calibri"/>
              </a:rPr>
              <a:t>o</a:t>
            </a:r>
            <a:r>
              <a:rPr sz="2400" spc="-10" dirty="0">
                <a:latin typeface="Calibri"/>
                <a:cs typeface="Calibri"/>
              </a:rPr>
              <a:t>r 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qu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25" dirty="0">
                <a:latin typeface="Calibri"/>
                <a:cs typeface="Calibri"/>
              </a:rPr>
              <a:t>n</a:t>
            </a:r>
            <a:r>
              <a:rPr sz="2400" dirty="0">
                <a:latin typeface="Calibri"/>
                <a:cs typeface="Calibri"/>
              </a:rPr>
              <a:t>ti</a:t>
            </a:r>
            <a:r>
              <a:rPr sz="2400" spc="-5" dirty="0">
                <a:latin typeface="Calibri"/>
                <a:cs typeface="Calibri"/>
              </a:rPr>
              <a:t>f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35" dirty="0">
                <a:latin typeface="Calibri"/>
                <a:cs typeface="Calibri"/>
              </a:rPr>
              <a:t>c</a:t>
            </a:r>
            <a:r>
              <a:rPr sz="2400" spc="-25" dirty="0">
                <a:latin typeface="Calibri"/>
                <a:cs typeface="Calibri"/>
              </a:rPr>
              <a:t>a</a:t>
            </a:r>
            <a:r>
              <a:rPr sz="2400" dirty="0">
                <a:latin typeface="Calibri"/>
                <a:cs typeface="Calibri"/>
              </a:rPr>
              <a:t>ti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dirty="0">
                <a:latin typeface="Calibri"/>
                <a:cs typeface="Calibri"/>
              </a:rPr>
              <a:t>n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dirty="0">
                <a:latin typeface="Calibri"/>
                <a:cs typeface="Calibri"/>
              </a:rPr>
              <a:t>f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the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ai</a:t>
            </a:r>
            <a:r>
              <a:rPr sz="2400" spc="-15" dirty="0">
                <a:latin typeface="Calibri"/>
                <a:cs typeface="Calibri"/>
              </a:rPr>
              <a:t>r</a:t>
            </a:r>
            <a:r>
              <a:rPr sz="2400" spc="-5" dirty="0">
                <a:latin typeface="Calibri"/>
                <a:cs typeface="Calibri"/>
              </a:rPr>
              <a:t>bor</a:t>
            </a:r>
            <a:r>
              <a:rPr sz="2400" spc="-20" dirty="0">
                <a:latin typeface="Calibri"/>
                <a:cs typeface="Calibri"/>
              </a:rPr>
              <a:t>n</a:t>
            </a:r>
            <a:r>
              <a:rPr sz="2400" spc="-15" dirty="0">
                <a:latin typeface="Calibri"/>
                <a:cs typeface="Calibri"/>
              </a:rPr>
              <a:t>e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g</a:t>
            </a:r>
            <a:r>
              <a:rPr sz="2400" spc="-65" dirty="0">
                <a:latin typeface="Calibri"/>
                <a:cs typeface="Calibri"/>
              </a:rPr>
              <a:t>r</a:t>
            </a:r>
            <a:r>
              <a:rPr sz="2400" spc="-40" dirty="0">
                <a:latin typeface="Calibri"/>
                <a:cs typeface="Calibri"/>
              </a:rPr>
              <a:t>a</a:t>
            </a:r>
            <a:r>
              <a:rPr sz="2400" dirty="0">
                <a:latin typeface="Calibri"/>
                <a:cs typeface="Calibri"/>
              </a:rPr>
              <a:t>vi</a:t>
            </a:r>
            <a:r>
              <a:rPr sz="2400" spc="-10" dirty="0">
                <a:latin typeface="Calibri"/>
                <a:cs typeface="Calibri"/>
              </a:rPr>
              <a:t>t</a:t>
            </a:r>
            <a:r>
              <a:rPr sz="2400" spc="50" dirty="0">
                <a:latin typeface="Calibri"/>
                <a:cs typeface="Calibri"/>
              </a:rPr>
              <a:t>y</a:t>
            </a:r>
            <a:r>
              <a:rPr sz="2400" spc="-155" dirty="0">
                <a:latin typeface="Calibri"/>
                <a:cs typeface="Calibri"/>
              </a:rPr>
              <a:t>’</a:t>
            </a:r>
            <a:r>
              <a:rPr sz="2400" dirty="0">
                <a:latin typeface="Calibri"/>
                <a:cs typeface="Calibri"/>
              </a:rPr>
              <a:t>s </a:t>
            </a:r>
            <a:r>
              <a:rPr sz="2400" spc="-35" dirty="0">
                <a:latin typeface="Calibri"/>
                <a:cs typeface="Calibri"/>
              </a:rPr>
              <a:t>c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spc="-25" dirty="0">
                <a:latin typeface="Calibri"/>
                <a:cs typeface="Calibri"/>
              </a:rPr>
              <a:t>n</a:t>
            </a:r>
            <a:r>
              <a:rPr sz="2400" spc="-10" dirty="0">
                <a:latin typeface="Calibri"/>
                <a:cs typeface="Calibri"/>
              </a:rPr>
              <a:t>t</a:t>
            </a:r>
            <a:r>
              <a:rPr sz="2400" spc="-15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5" dirty="0">
                <a:latin typeface="Calibri"/>
                <a:cs typeface="Calibri"/>
              </a:rPr>
              <a:t>but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dirty="0">
                <a:latin typeface="Calibri"/>
                <a:cs typeface="Calibri"/>
              </a:rPr>
              <a:t>n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35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o</a:t>
            </a:r>
            <a:r>
              <a:rPr sz="2400" spc="-15" dirty="0">
                <a:latin typeface="Calibri"/>
                <a:cs typeface="Calibri"/>
              </a:rPr>
              <a:t> the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20" dirty="0">
                <a:latin typeface="Calibri"/>
                <a:cs typeface="Calibri"/>
              </a:rPr>
              <a:t>m</a:t>
            </a:r>
            <a:r>
              <a:rPr sz="2400" spc="-5" dirty="0">
                <a:latin typeface="Calibri"/>
                <a:cs typeface="Calibri"/>
              </a:rPr>
              <a:t>p</a:t>
            </a:r>
            <a:r>
              <a:rPr sz="2400" spc="-40" dirty="0">
                <a:latin typeface="Calibri"/>
                <a:cs typeface="Calibri"/>
              </a:rPr>
              <a:t>r</a:t>
            </a:r>
            <a:r>
              <a:rPr sz="2400" spc="-15" dirty="0">
                <a:latin typeface="Calibri"/>
                <a:cs typeface="Calibri"/>
              </a:rPr>
              <a:t>o</a:t>
            </a:r>
            <a:r>
              <a:rPr sz="2400" spc="-40" dirty="0">
                <a:latin typeface="Calibri"/>
                <a:cs typeface="Calibri"/>
              </a:rPr>
              <a:t>v</a:t>
            </a:r>
            <a:r>
              <a:rPr sz="2400" spc="-20" dirty="0">
                <a:latin typeface="Calibri"/>
                <a:cs typeface="Calibri"/>
              </a:rPr>
              <a:t>eme</a:t>
            </a:r>
            <a:r>
              <a:rPr sz="2400" spc="-25" dirty="0">
                <a:latin typeface="Calibri"/>
                <a:cs typeface="Calibri"/>
              </a:rPr>
              <a:t>n</a:t>
            </a:r>
            <a:r>
              <a:rPr sz="2400" spc="-10" dirty="0">
                <a:latin typeface="Calibri"/>
                <a:cs typeface="Calibri"/>
              </a:rPr>
              <a:t>t 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dirty="0">
                <a:latin typeface="Calibri"/>
                <a:cs typeface="Calibri"/>
              </a:rPr>
              <a:t>f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th</a:t>
            </a:r>
            <a:r>
              <a:rPr sz="2400" spc="-20" dirty="0">
                <a:latin typeface="Calibri"/>
                <a:cs typeface="Calibri"/>
              </a:rPr>
              <a:t>e</a:t>
            </a:r>
            <a:r>
              <a:rPr sz="2400" spc="-5" dirty="0">
                <a:latin typeface="Calibri"/>
                <a:cs typeface="Calibri"/>
              </a:rPr>
              <a:t>s</a:t>
            </a:r>
            <a:r>
              <a:rPr sz="2400" spc="-15" dirty="0">
                <a:latin typeface="Calibri"/>
                <a:cs typeface="Calibri"/>
              </a:rPr>
              <a:t>e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m</a:t>
            </a:r>
            <a:r>
              <a:rPr sz="2400" spc="-5" dirty="0">
                <a:latin typeface="Calibri"/>
                <a:cs typeface="Calibri"/>
              </a:rPr>
              <a:t>ode</a:t>
            </a:r>
            <a:r>
              <a:rPr sz="2400" dirty="0">
                <a:latin typeface="Calibri"/>
                <a:cs typeface="Calibri"/>
              </a:rPr>
              <a:t>l</a:t>
            </a:r>
            <a:r>
              <a:rPr sz="2400" spc="-5" dirty="0">
                <a:latin typeface="Calibri"/>
                <a:cs typeface="Calibri"/>
              </a:rPr>
              <a:t>s</a:t>
            </a:r>
            <a:r>
              <a:rPr sz="2400" dirty="0">
                <a:latin typeface="Calibri"/>
                <a:cs typeface="Calibri"/>
              </a:rPr>
              <a:t>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February 8, 2017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Geospatial Summit, Silver Spring MD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7547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Names</a:t>
            </a:r>
          </a:p>
        </p:txBody>
      </p:sp>
      <p:sp>
        <p:nvSpPr>
          <p:cNvPr id="23556" name="Content Placeholder 2"/>
          <p:cNvSpPr txBox="1">
            <a:spLocks/>
          </p:cNvSpPr>
          <p:nvPr/>
        </p:nvSpPr>
        <p:spPr bwMode="auto">
          <a:xfrm>
            <a:off x="860425" y="1524000"/>
            <a:ext cx="3711575" cy="519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457200" lvl="1" indent="0" eaLnBrk="1" hangingPunct="1">
              <a:buNone/>
            </a:pPr>
            <a:r>
              <a:rPr lang="en-US" altLang="en-US" sz="2400" u="sng" dirty="0" smtClean="0">
                <a:cs typeface="Times New Roman" panose="02020603050405020304" pitchFamily="18" charset="0"/>
              </a:rPr>
              <a:t>The Old:</a:t>
            </a:r>
          </a:p>
          <a:p>
            <a:pPr marL="457200" lvl="1" indent="0" eaLnBrk="1" hangingPunct="1">
              <a:buNone/>
            </a:pPr>
            <a:r>
              <a:rPr lang="en-US" altLang="en-US" sz="2400" dirty="0" smtClean="0">
                <a:cs typeface="Times New Roman" panose="02020603050405020304" pitchFamily="18" charset="0"/>
              </a:rPr>
              <a:t>NAVD </a:t>
            </a:r>
            <a:r>
              <a:rPr lang="en-US" altLang="en-US" sz="2400" dirty="0">
                <a:cs typeface="Times New Roman" panose="02020603050405020304" pitchFamily="18" charset="0"/>
              </a:rPr>
              <a:t>88</a:t>
            </a:r>
          </a:p>
          <a:p>
            <a:pPr marL="457200" lvl="1" indent="0" eaLnBrk="1" hangingPunct="1"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PRVD 02</a:t>
            </a:r>
          </a:p>
          <a:p>
            <a:pPr marL="457200" lvl="1" indent="0" eaLnBrk="1" hangingPunct="1"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VIVD09</a:t>
            </a:r>
          </a:p>
          <a:p>
            <a:pPr marL="457200" lvl="1" indent="0" eaLnBrk="1" hangingPunct="1"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ASVD02</a:t>
            </a:r>
          </a:p>
          <a:p>
            <a:pPr marL="457200" lvl="1" indent="0" eaLnBrk="1" hangingPunct="1"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NMVD03</a:t>
            </a:r>
          </a:p>
          <a:p>
            <a:pPr marL="457200" lvl="1" indent="0" eaLnBrk="1" hangingPunct="1"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GUVD04</a:t>
            </a:r>
          </a:p>
          <a:p>
            <a:pPr marL="457200" lvl="1" indent="0" eaLnBrk="1" hangingPunct="1"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IGLD </a:t>
            </a:r>
            <a:r>
              <a:rPr lang="en-US" altLang="en-US" sz="2400" dirty="0" smtClean="0">
                <a:cs typeface="Times New Roman" panose="02020603050405020304" pitchFamily="18" charset="0"/>
              </a:rPr>
              <a:t>85</a:t>
            </a:r>
          </a:p>
          <a:p>
            <a:pPr marL="457200" lvl="1" indent="0" eaLnBrk="1" hangingPunct="1">
              <a:buNone/>
            </a:pPr>
            <a:r>
              <a:rPr lang="en-US" altLang="en-US" sz="2400" dirty="0" smtClean="0">
                <a:cs typeface="Times New Roman" panose="02020603050405020304" pitchFamily="18" charset="0"/>
              </a:rPr>
              <a:t>IGSN71</a:t>
            </a:r>
          </a:p>
          <a:p>
            <a:pPr marL="457200" lvl="1" indent="0" eaLnBrk="1" hangingPunct="1">
              <a:buNone/>
            </a:pPr>
            <a:r>
              <a:rPr lang="en-US" altLang="en-US" sz="2400" dirty="0" smtClean="0">
                <a:cs typeface="Times New Roman" panose="02020603050405020304" pitchFamily="18" charset="0"/>
              </a:rPr>
              <a:t>GEOID12B</a:t>
            </a:r>
          </a:p>
          <a:p>
            <a:pPr marL="457200" lvl="1" indent="0" eaLnBrk="1" hangingPunct="1">
              <a:buNone/>
            </a:pPr>
            <a:r>
              <a:rPr lang="en-US" altLang="en-US" sz="2400" dirty="0" smtClean="0">
                <a:cs typeface="Times New Roman" panose="02020603050405020304" pitchFamily="18" charset="0"/>
              </a:rPr>
              <a:t>DEFLEC12B</a:t>
            </a:r>
          </a:p>
          <a:p>
            <a:pPr marL="457200" lvl="1" indent="0" eaLnBrk="1" hangingPunct="1">
              <a:buNone/>
            </a:pPr>
            <a:endParaRPr lang="en-US" altLang="en-US" dirty="0">
              <a:cs typeface="Times New Roman" panose="02020603050405020304" pitchFamily="18" charset="0"/>
            </a:endParaRPr>
          </a:p>
          <a:p>
            <a:pPr lvl="1" eaLnBrk="1" hangingPunct="1"/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2819400" y="2514600"/>
            <a:ext cx="6324600" cy="2215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457200" lvl="1" indent="0" eaLnBrk="1" hangingPunct="1">
              <a:buNone/>
            </a:pPr>
            <a:r>
              <a:rPr lang="en-US" altLang="en-US" sz="2400" u="sng" dirty="0" smtClean="0">
                <a:cs typeface="Times New Roman" panose="02020603050405020304" pitchFamily="18" charset="0"/>
              </a:rPr>
              <a:t>The New:</a:t>
            </a:r>
          </a:p>
          <a:p>
            <a:pPr marL="457200" lvl="1" indent="0" eaLnBrk="1" hangingPunct="1">
              <a:buNone/>
            </a:pPr>
            <a:r>
              <a:rPr lang="en-US" altLang="en-US" sz="2400" dirty="0" smtClean="0">
                <a:cs typeface="Times New Roman" panose="02020603050405020304" pitchFamily="18" charset="0"/>
              </a:rPr>
              <a:t>The North American-Pacific Geopotential Datum of 2022 (NAPGD2022)</a:t>
            </a:r>
          </a:p>
          <a:p>
            <a:pPr marL="457200" lvl="1" indent="0" eaLnBrk="1" hangingPunct="1">
              <a:buNone/>
            </a:pPr>
            <a:endParaRPr lang="en-US" altLang="en-US" sz="2400" dirty="0" smtClean="0">
              <a:cs typeface="Times New Roman" panose="02020603050405020304" pitchFamily="18" charset="0"/>
            </a:endParaRPr>
          </a:p>
          <a:p>
            <a:pPr marL="457200" lvl="1" indent="0" eaLnBrk="1" hangingPunct="1"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</a:t>
            </a:r>
            <a:r>
              <a:rPr lang="en-US" altLang="en-US" sz="2400" dirty="0" smtClean="0">
                <a:cs typeface="Times New Roman" panose="02020603050405020304" pitchFamily="18" charset="0"/>
              </a:rPr>
              <a:t>- Will include GEOID2022</a:t>
            </a:r>
          </a:p>
          <a:p>
            <a:pPr marL="457200" lvl="1" indent="0" eaLnBrk="1" hangingPunct="1">
              <a:buNone/>
            </a:pPr>
            <a:endParaRPr lang="en-US" altLang="en-US" sz="2400" dirty="0" smtClean="0">
              <a:cs typeface="Times New Roman" panose="02020603050405020304" pitchFamily="18" charset="0"/>
            </a:endParaRPr>
          </a:p>
          <a:p>
            <a:pPr marL="457200" lvl="1" indent="0" eaLnBrk="1" hangingPunct="1">
              <a:buNone/>
            </a:pPr>
            <a:endParaRPr lang="en-US" altLang="en-US" sz="2400" dirty="0" smtClean="0">
              <a:cs typeface="Times New Roman" panose="02020603050405020304" pitchFamily="18" charset="0"/>
            </a:endParaRPr>
          </a:p>
          <a:p>
            <a:pPr marL="457200" lvl="1" indent="0" eaLnBrk="1" hangingPunct="1">
              <a:buNone/>
            </a:pPr>
            <a:endParaRPr lang="en-US" altLang="en-US" dirty="0">
              <a:cs typeface="Times New Roman" panose="02020603050405020304" pitchFamily="18" charset="0"/>
            </a:endParaRPr>
          </a:p>
          <a:p>
            <a:pPr lvl="1" eaLnBrk="1" hangingPunct="1"/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April 24, 2017</a:t>
            </a: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Geospatial Summit, Silver Spring, MD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1990725"/>
            <a:ext cx="9893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Orthometric</a:t>
            </a:r>
          </a:p>
          <a:p>
            <a:r>
              <a:rPr lang="en-US" sz="1100" b="1" dirty="0" smtClean="0">
                <a:solidFill>
                  <a:srgbClr val="FF0000"/>
                </a:solidFill>
              </a:rPr>
              <a:t>Heights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238454"/>
            <a:ext cx="98937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Normal</a:t>
            </a:r>
          </a:p>
          <a:p>
            <a:r>
              <a:rPr lang="en-US" sz="1100" b="1" dirty="0" smtClean="0">
                <a:solidFill>
                  <a:srgbClr val="FF0000"/>
                </a:solidFill>
              </a:rPr>
              <a:t>Orthometric</a:t>
            </a:r>
          </a:p>
          <a:p>
            <a:r>
              <a:rPr lang="en-US" sz="1100" b="1" dirty="0" smtClean="0">
                <a:solidFill>
                  <a:srgbClr val="FF0000"/>
                </a:solidFill>
              </a:rPr>
              <a:t>Heights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5" name="Left Brace 4"/>
          <p:cNvSpPr/>
          <p:nvPr/>
        </p:nvSpPr>
        <p:spPr>
          <a:xfrm>
            <a:off x="989373" y="2514599"/>
            <a:ext cx="258403" cy="204787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37487" y="4602095"/>
            <a:ext cx="7729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Dynamic</a:t>
            </a:r>
          </a:p>
          <a:p>
            <a:r>
              <a:rPr lang="en-US" sz="1100" b="1" dirty="0" smtClean="0">
                <a:solidFill>
                  <a:srgbClr val="FF0000"/>
                </a:solidFill>
              </a:rPr>
              <a:t>Heights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43837" y="5153110"/>
            <a:ext cx="6687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Gravity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43837" y="5534848"/>
            <a:ext cx="10005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Geoid</a:t>
            </a:r>
          </a:p>
          <a:p>
            <a:r>
              <a:rPr lang="en-US" sz="1100" b="1" dirty="0" smtClean="0">
                <a:solidFill>
                  <a:srgbClr val="FF0000"/>
                </a:solidFill>
              </a:rPr>
              <a:t>Undulations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11222" y="5965735"/>
            <a:ext cx="11480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Deflections of</a:t>
            </a:r>
          </a:p>
          <a:p>
            <a:r>
              <a:rPr lang="en-US" sz="1100" b="1" dirty="0">
                <a:solidFill>
                  <a:srgbClr val="FF0000"/>
                </a:solidFill>
              </a:rPr>
              <a:t>t</a:t>
            </a:r>
            <a:r>
              <a:rPr lang="en-US" sz="1100" b="1" dirty="0" smtClean="0">
                <a:solidFill>
                  <a:srgbClr val="FF0000"/>
                </a:solidFill>
              </a:rPr>
              <a:t>he Vertical</a:t>
            </a:r>
          </a:p>
        </p:txBody>
      </p:sp>
    </p:spTree>
    <p:extLst>
      <p:ext uri="{BB962C8B-B14F-4D97-AF65-F5344CB8AC3E}">
        <p14:creationId xmlns:p14="http://schemas.microsoft.com/office/powerpoint/2010/main" val="479804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5" grpId="0" animBg="1"/>
      <p:bldP spid="10" grpId="0"/>
      <p:bldP spid="11" grpId="0"/>
      <p:bldP spid="13" grpId="0"/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60220" y="5109971"/>
            <a:ext cx="1760981" cy="9128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07082" y="5143880"/>
            <a:ext cx="1660525" cy="806450"/>
          </a:xfrm>
          <a:custGeom>
            <a:avLst/>
            <a:gdLst/>
            <a:ahLst/>
            <a:cxnLst/>
            <a:rect l="l" t="t" r="r" b="b"/>
            <a:pathLst>
              <a:path w="1660525" h="806450">
                <a:moveTo>
                  <a:pt x="0" y="806450"/>
                </a:moveTo>
                <a:lnTo>
                  <a:pt x="1660525" y="0"/>
                </a:lnTo>
              </a:path>
            </a:pathLst>
          </a:custGeom>
          <a:ln w="25146">
            <a:solidFill>
              <a:srgbClr val="9BBB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7447" y="5077967"/>
            <a:ext cx="2638806" cy="10911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62786" y="5111877"/>
            <a:ext cx="2540000" cy="984250"/>
          </a:xfrm>
          <a:custGeom>
            <a:avLst/>
            <a:gdLst/>
            <a:ahLst/>
            <a:cxnLst/>
            <a:rect l="l" t="t" r="r" b="b"/>
            <a:pathLst>
              <a:path w="2540000" h="984250">
                <a:moveTo>
                  <a:pt x="0" y="984250"/>
                </a:moveTo>
                <a:lnTo>
                  <a:pt x="2540000" y="0"/>
                </a:lnTo>
              </a:path>
            </a:pathLst>
          </a:custGeom>
          <a:ln w="251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397251" y="5672328"/>
            <a:ext cx="1981199" cy="18364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438780" y="5706236"/>
            <a:ext cx="1885950" cy="76200"/>
          </a:xfrm>
          <a:custGeom>
            <a:avLst/>
            <a:gdLst/>
            <a:ahLst/>
            <a:cxnLst/>
            <a:rect l="l" t="t" r="r" b="b"/>
            <a:pathLst>
              <a:path w="1885950" h="76200">
                <a:moveTo>
                  <a:pt x="0" y="76200"/>
                </a:moveTo>
                <a:lnTo>
                  <a:pt x="1885950" y="0"/>
                </a:lnTo>
              </a:path>
            </a:pathLst>
          </a:custGeom>
          <a:ln w="251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881883" y="5444490"/>
            <a:ext cx="2093975" cy="46558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924936" y="5477636"/>
            <a:ext cx="1997075" cy="358775"/>
          </a:xfrm>
          <a:custGeom>
            <a:avLst/>
            <a:gdLst/>
            <a:ahLst/>
            <a:cxnLst/>
            <a:rect l="l" t="t" r="r" b="b"/>
            <a:pathLst>
              <a:path w="1997075" h="358775">
                <a:moveTo>
                  <a:pt x="0" y="0"/>
                </a:moveTo>
                <a:lnTo>
                  <a:pt x="1997075" y="358775"/>
                </a:lnTo>
              </a:path>
            </a:pathLst>
          </a:custGeom>
          <a:ln w="251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414521" y="5139690"/>
            <a:ext cx="2199131" cy="5897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458336" y="5172836"/>
            <a:ext cx="2101850" cy="482600"/>
          </a:xfrm>
          <a:custGeom>
            <a:avLst/>
            <a:gdLst/>
            <a:ahLst/>
            <a:cxnLst/>
            <a:rect l="l" t="t" r="r" b="b"/>
            <a:pathLst>
              <a:path w="2101850" h="482600">
                <a:moveTo>
                  <a:pt x="0" y="0"/>
                </a:moveTo>
                <a:lnTo>
                  <a:pt x="2101850" y="482600"/>
                </a:lnTo>
              </a:path>
            </a:pathLst>
          </a:custGeom>
          <a:ln w="251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762755" y="5354573"/>
            <a:ext cx="2463546" cy="21564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804284" y="5388483"/>
            <a:ext cx="2368550" cy="107950"/>
          </a:xfrm>
          <a:custGeom>
            <a:avLst/>
            <a:gdLst/>
            <a:ahLst/>
            <a:cxnLst/>
            <a:rect l="l" t="t" r="r" b="b"/>
            <a:pathLst>
              <a:path w="2368550" h="107950">
                <a:moveTo>
                  <a:pt x="0" y="0"/>
                </a:moveTo>
                <a:lnTo>
                  <a:pt x="2368550" y="107949"/>
                </a:lnTo>
              </a:path>
            </a:pathLst>
          </a:custGeom>
          <a:ln w="251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08404" y="5325617"/>
            <a:ext cx="2257043" cy="73913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752980" y="5359527"/>
            <a:ext cx="2159000" cy="631825"/>
          </a:xfrm>
          <a:custGeom>
            <a:avLst/>
            <a:gdLst/>
            <a:ahLst/>
            <a:cxnLst/>
            <a:rect l="l" t="t" r="r" b="b"/>
            <a:pathLst>
              <a:path w="2159000" h="631825">
                <a:moveTo>
                  <a:pt x="0" y="631825"/>
                </a:moveTo>
                <a:lnTo>
                  <a:pt x="2159000" y="0"/>
                </a:lnTo>
              </a:path>
            </a:pathLst>
          </a:custGeom>
          <a:ln w="251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36497" y="5395721"/>
            <a:ext cx="2051303" cy="77342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81836" y="5429630"/>
            <a:ext cx="1952625" cy="666750"/>
          </a:xfrm>
          <a:custGeom>
            <a:avLst/>
            <a:gdLst/>
            <a:ahLst/>
            <a:cxnLst/>
            <a:rect l="l" t="t" r="r" b="b"/>
            <a:pathLst>
              <a:path w="1952625" h="666750">
                <a:moveTo>
                  <a:pt x="0" y="666750"/>
                </a:moveTo>
                <a:lnTo>
                  <a:pt x="1952625" y="0"/>
                </a:lnTo>
              </a:path>
            </a:pathLst>
          </a:custGeom>
          <a:ln w="25146">
            <a:solidFill>
              <a:srgbClr val="9BBB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861310" y="5424678"/>
            <a:ext cx="1540763" cy="29489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915030" y="5458586"/>
            <a:ext cx="1444625" cy="187325"/>
          </a:xfrm>
          <a:custGeom>
            <a:avLst/>
            <a:gdLst/>
            <a:ahLst/>
            <a:cxnLst/>
            <a:rect l="l" t="t" r="r" b="b"/>
            <a:pathLst>
              <a:path w="1444625" h="187325">
                <a:moveTo>
                  <a:pt x="1444625" y="187325"/>
                </a:moveTo>
                <a:lnTo>
                  <a:pt x="0" y="0"/>
                </a:lnTo>
              </a:path>
            </a:pathLst>
          </a:custGeom>
          <a:ln w="25146">
            <a:solidFill>
              <a:srgbClr val="9BBB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271009" y="5490971"/>
            <a:ext cx="1943861" cy="30784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324730" y="5524880"/>
            <a:ext cx="1847850" cy="200025"/>
          </a:xfrm>
          <a:custGeom>
            <a:avLst/>
            <a:gdLst/>
            <a:ahLst/>
            <a:cxnLst/>
            <a:rect l="l" t="t" r="r" b="b"/>
            <a:pathLst>
              <a:path w="1847850" h="200025">
                <a:moveTo>
                  <a:pt x="1847850" y="0"/>
                </a:moveTo>
                <a:lnTo>
                  <a:pt x="0" y="200025"/>
                </a:lnTo>
              </a:path>
            </a:pathLst>
          </a:custGeom>
          <a:ln w="25146">
            <a:solidFill>
              <a:srgbClr val="9BBB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413759" y="5109971"/>
            <a:ext cx="1510283" cy="78257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467480" y="5143880"/>
            <a:ext cx="1409700" cy="676275"/>
          </a:xfrm>
          <a:custGeom>
            <a:avLst/>
            <a:gdLst/>
            <a:ahLst/>
            <a:cxnLst/>
            <a:rect l="l" t="t" r="r" b="b"/>
            <a:pathLst>
              <a:path w="1409700" h="676275">
                <a:moveTo>
                  <a:pt x="1409700" y="676275"/>
                </a:moveTo>
                <a:lnTo>
                  <a:pt x="0" y="0"/>
                </a:lnTo>
              </a:path>
            </a:pathLst>
          </a:custGeom>
          <a:ln w="25146">
            <a:solidFill>
              <a:srgbClr val="9BBB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439161" y="5358384"/>
            <a:ext cx="1463039" cy="44653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492882" y="5391530"/>
            <a:ext cx="1365250" cy="339725"/>
          </a:xfrm>
          <a:custGeom>
            <a:avLst/>
            <a:gdLst/>
            <a:ahLst/>
            <a:cxnLst/>
            <a:rect l="l" t="t" r="r" b="b"/>
            <a:pathLst>
              <a:path w="1365250" h="339725">
                <a:moveTo>
                  <a:pt x="1365250" y="0"/>
                </a:moveTo>
                <a:lnTo>
                  <a:pt x="0" y="339725"/>
                </a:lnTo>
              </a:path>
            </a:pathLst>
          </a:custGeom>
          <a:ln w="25146">
            <a:solidFill>
              <a:srgbClr val="9BBB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849624" y="5313426"/>
            <a:ext cx="1754123" cy="39319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892677" y="5347334"/>
            <a:ext cx="1657350" cy="285750"/>
          </a:xfrm>
          <a:custGeom>
            <a:avLst/>
            <a:gdLst/>
            <a:ahLst/>
            <a:cxnLst/>
            <a:rect l="l" t="t" r="r" b="b"/>
            <a:pathLst>
              <a:path w="1657350" h="285750">
                <a:moveTo>
                  <a:pt x="0" y="0"/>
                </a:moveTo>
                <a:lnTo>
                  <a:pt x="1657350" y="285749"/>
                </a:lnTo>
              </a:path>
            </a:pathLst>
          </a:custGeom>
          <a:ln w="25146">
            <a:solidFill>
              <a:srgbClr val="9BBB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18210" y="5668517"/>
            <a:ext cx="1609343" cy="51053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62786" y="5702427"/>
            <a:ext cx="1511300" cy="403225"/>
          </a:xfrm>
          <a:custGeom>
            <a:avLst/>
            <a:gdLst/>
            <a:ahLst/>
            <a:cxnLst/>
            <a:rect l="l" t="t" r="r" b="b"/>
            <a:pathLst>
              <a:path w="1511300" h="403225">
                <a:moveTo>
                  <a:pt x="0" y="403225"/>
                </a:moveTo>
                <a:lnTo>
                  <a:pt x="1511300" y="0"/>
                </a:lnTo>
              </a:path>
            </a:pathLst>
          </a:custGeom>
          <a:ln w="25146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435351" y="5119878"/>
            <a:ext cx="1075943" cy="66446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482976" y="5153786"/>
            <a:ext cx="974725" cy="558800"/>
          </a:xfrm>
          <a:custGeom>
            <a:avLst/>
            <a:gdLst/>
            <a:ahLst/>
            <a:cxnLst/>
            <a:rect l="l" t="t" r="r" b="b"/>
            <a:pathLst>
              <a:path w="974725" h="558800">
                <a:moveTo>
                  <a:pt x="0" y="558800"/>
                </a:moveTo>
                <a:lnTo>
                  <a:pt x="974725" y="0"/>
                </a:lnTo>
              </a:path>
            </a:pathLst>
          </a:custGeom>
          <a:ln w="25146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283202" y="5634228"/>
            <a:ext cx="1285493" cy="10744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324730" y="5668136"/>
            <a:ext cx="1190625" cy="0"/>
          </a:xfrm>
          <a:custGeom>
            <a:avLst/>
            <a:gdLst/>
            <a:ahLst/>
            <a:cxnLst/>
            <a:rect l="l" t="t" r="r" b="b"/>
            <a:pathLst>
              <a:path w="1190625">
                <a:moveTo>
                  <a:pt x="0" y="0"/>
                </a:moveTo>
                <a:lnTo>
                  <a:pt x="1190625" y="0"/>
                </a:lnTo>
              </a:path>
            </a:pathLst>
          </a:custGeom>
          <a:ln w="25146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722882" y="5401817"/>
            <a:ext cx="1280921" cy="64007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768982" y="5435727"/>
            <a:ext cx="1181100" cy="533400"/>
          </a:xfrm>
          <a:custGeom>
            <a:avLst/>
            <a:gdLst/>
            <a:ahLst/>
            <a:cxnLst/>
            <a:rect l="l" t="t" r="r" b="b"/>
            <a:pathLst>
              <a:path w="1181100" h="533400">
                <a:moveTo>
                  <a:pt x="0" y="533400"/>
                </a:moveTo>
                <a:lnTo>
                  <a:pt x="1181100" y="0"/>
                </a:lnTo>
              </a:path>
            </a:pathLst>
          </a:custGeom>
          <a:ln w="25146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882646" y="5316473"/>
            <a:ext cx="1073657" cy="20573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924936" y="5350383"/>
            <a:ext cx="977900" cy="98425"/>
          </a:xfrm>
          <a:custGeom>
            <a:avLst/>
            <a:gdLst/>
            <a:ahLst/>
            <a:cxnLst/>
            <a:rect l="l" t="t" r="r" b="b"/>
            <a:pathLst>
              <a:path w="977900" h="98425">
                <a:moveTo>
                  <a:pt x="0" y="98424"/>
                </a:moveTo>
                <a:lnTo>
                  <a:pt x="977900" y="0"/>
                </a:lnTo>
              </a:path>
            </a:pathLst>
          </a:custGeom>
          <a:ln w="25146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812285" y="5340096"/>
            <a:ext cx="1118615" cy="56310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858386" y="5372480"/>
            <a:ext cx="1019175" cy="457200"/>
          </a:xfrm>
          <a:custGeom>
            <a:avLst/>
            <a:gdLst/>
            <a:ahLst/>
            <a:cxnLst/>
            <a:rect l="l" t="t" r="r" b="b"/>
            <a:pathLst>
              <a:path w="1019175" h="457200">
                <a:moveTo>
                  <a:pt x="0" y="0"/>
                </a:moveTo>
                <a:lnTo>
                  <a:pt x="1019175" y="457200"/>
                </a:lnTo>
              </a:path>
            </a:pathLst>
          </a:custGeom>
          <a:ln w="25146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832603" y="5414771"/>
            <a:ext cx="1393697" cy="47853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877180" y="5448680"/>
            <a:ext cx="1295400" cy="371475"/>
          </a:xfrm>
          <a:custGeom>
            <a:avLst/>
            <a:gdLst/>
            <a:ahLst/>
            <a:cxnLst/>
            <a:rect l="l" t="t" r="r" b="b"/>
            <a:pathLst>
              <a:path w="1295400" h="371475">
                <a:moveTo>
                  <a:pt x="0" y="371475"/>
                </a:moveTo>
                <a:lnTo>
                  <a:pt x="1295400" y="0"/>
                </a:lnTo>
              </a:path>
            </a:pathLst>
          </a:custGeom>
          <a:ln w="25146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419855" y="5122164"/>
            <a:ext cx="958595" cy="61036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467480" y="5153786"/>
            <a:ext cx="857250" cy="504825"/>
          </a:xfrm>
          <a:custGeom>
            <a:avLst/>
            <a:gdLst/>
            <a:ahLst/>
            <a:cxnLst/>
            <a:rect l="l" t="t" r="r" b="b"/>
            <a:pathLst>
              <a:path w="857250" h="504825">
                <a:moveTo>
                  <a:pt x="0" y="0"/>
                </a:moveTo>
                <a:lnTo>
                  <a:pt x="857250" y="504825"/>
                </a:lnTo>
              </a:path>
            </a:pathLst>
          </a:custGeom>
          <a:ln w="25146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931163" y="5929121"/>
            <a:ext cx="922782" cy="275843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974978" y="5963030"/>
            <a:ext cx="825500" cy="168275"/>
          </a:xfrm>
          <a:custGeom>
            <a:avLst/>
            <a:gdLst/>
            <a:ahLst/>
            <a:cxnLst/>
            <a:rect l="l" t="t" r="r" b="b"/>
            <a:pathLst>
              <a:path w="825500" h="168275">
                <a:moveTo>
                  <a:pt x="0" y="168275"/>
                </a:moveTo>
                <a:lnTo>
                  <a:pt x="825500" y="0"/>
                </a:lnTo>
              </a:path>
            </a:pathLst>
          </a:custGeom>
          <a:ln w="25146">
            <a:solidFill>
              <a:srgbClr val="4F81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698498" y="5678423"/>
            <a:ext cx="838961" cy="376427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743836" y="5712333"/>
            <a:ext cx="739775" cy="269875"/>
          </a:xfrm>
          <a:custGeom>
            <a:avLst/>
            <a:gdLst/>
            <a:ahLst/>
            <a:cxnLst/>
            <a:rect l="l" t="t" r="r" b="b"/>
            <a:pathLst>
              <a:path w="739775" h="269875">
                <a:moveTo>
                  <a:pt x="0" y="269874"/>
                </a:moveTo>
                <a:lnTo>
                  <a:pt x="739775" y="0"/>
                </a:lnTo>
              </a:path>
            </a:pathLst>
          </a:custGeom>
          <a:ln w="25146">
            <a:solidFill>
              <a:srgbClr val="4F81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397251" y="5411723"/>
            <a:ext cx="596645" cy="39166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444876" y="5445633"/>
            <a:ext cx="495300" cy="285750"/>
          </a:xfrm>
          <a:custGeom>
            <a:avLst/>
            <a:gdLst/>
            <a:ahLst/>
            <a:cxnLst/>
            <a:rect l="l" t="t" r="r" b="b"/>
            <a:pathLst>
              <a:path w="495300" h="285750">
                <a:moveTo>
                  <a:pt x="0" y="285749"/>
                </a:moveTo>
                <a:lnTo>
                  <a:pt x="495300" y="0"/>
                </a:lnTo>
              </a:path>
            </a:pathLst>
          </a:custGeom>
          <a:ln w="25146">
            <a:solidFill>
              <a:srgbClr val="4F81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921507" y="5109971"/>
            <a:ext cx="580643" cy="378713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969132" y="5143880"/>
            <a:ext cx="479425" cy="273050"/>
          </a:xfrm>
          <a:custGeom>
            <a:avLst/>
            <a:gdLst/>
            <a:ahLst/>
            <a:cxnLst/>
            <a:rect l="l" t="t" r="r" b="b"/>
            <a:pathLst>
              <a:path w="479425" h="273050">
                <a:moveTo>
                  <a:pt x="0" y="273050"/>
                </a:moveTo>
                <a:lnTo>
                  <a:pt x="479425" y="0"/>
                </a:lnTo>
              </a:path>
            </a:pathLst>
          </a:custGeom>
          <a:ln w="25146">
            <a:solidFill>
              <a:srgbClr val="4F81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438906" y="5122164"/>
            <a:ext cx="453389" cy="32461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486530" y="5153786"/>
            <a:ext cx="352425" cy="219075"/>
          </a:xfrm>
          <a:custGeom>
            <a:avLst/>
            <a:gdLst/>
            <a:ahLst/>
            <a:cxnLst/>
            <a:rect l="l" t="t" r="r" b="b"/>
            <a:pathLst>
              <a:path w="352425" h="219075">
                <a:moveTo>
                  <a:pt x="0" y="0"/>
                </a:moveTo>
                <a:lnTo>
                  <a:pt x="352425" y="219075"/>
                </a:lnTo>
              </a:path>
            </a:pathLst>
          </a:custGeom>
          <a:ln w="25146">
            <a:solidFill>
              <a:srgbClr val="4F81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810761" y="5350764"/>
            <a:ext cx="567689" cy="39090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858386" y="5382386"/>
            <a:ext cx="466725" cy="285750"/>
          </a:xfrm>
          <a:custGeom>
            <a:avLst/>
            <a:gdLst/>
            <a:ahLst/>
            <a:cxnLst/>
            <a:rect l="l" t="t" r="r" b="b"/>
            <a:pathLst>
              <a:path w="466725" h="285750">
                <a:moveTo>
                  <a:pt x="0" y="0"/>
                </a:moveTo>
                <a:lnTo>
                  <a:pt x="466725" y="285750"/>
                </a:lnTo>
              </a:path>
            </a:pathLst>
          </a:custGeom>
          <a:ln w="25146">
            <a:solidFill>
              <a:srgbClr val="4F81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271009" y="5624321"/>
            <a:ext cx="650747" cy="27889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324730" y="5658230"/>
            <a:ext cx="552450" cy="171450"/>
          </a:xfrm>
          <a:custGeom>
            <a:avLst/>
            <a:gdLst/>
            <a:ahLst/>
            <a:cxnLst/>
            <a:rect l="l" t="t" r="r" b="b"/>
            <a:pathLst>
              <a:path w="552450" h="171450">
                <a:moveTo>
                  <a:pt x="552450" y="171450"/>
                </a:moveTo>
                <a:lnTo>
                  <a:pt x="0" y="0"/>
                </a:lnTo>
              </a:path>
            </a:pathLst>
          </a:custGeom>
          <a:ln w="25146">
            <a:solidFill>
              <a:srgbClr val="4F81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842510" y="5644134"/>
            <a:ext cx="726185" cy="259079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896230" y="5677280"/>
            <a:ext cx="628650" cy="152400"/>
          </a:xfrm>
          <a:custGeom>
            <a:avLst/>
            <a:gdLst/>
            <a:ahLst/>
            <a:cxnLst/>
            <a:rect l="l" t="t" r="r" b="b"/>
            <a:pathLst>
              <a:path w="628650" h="152400">
                <a:moveTo>
                  <a:pt x="628650" y="0"/>
                </a:moveTo>
                <a:lnTo>
                  <a:pt x="0" y="152400"/>
                </a:lnTo>
              </a:path>
            </a:pathLst>
          </a:custGeom>
          <a:ln w="25146">
            <a:solidFill>
              <a:srgbClr val="4F81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462015" y="5412485"/>
            <a:ext cx="810005" cy="329183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515736" y="5445633"/>
            <a:ext cx="711200" cy="222250"/>
          </a:xfrm>
          <a:custGeom>
            <a:avLst/>
            <a:gdLst/>
            <a:ahLst/>
            <a:cxnLst/>
            <a:rect l="l" t="t" r="r" b="b"/>
            <a:pathLst>
              <a:path w="711200" h="222250">
                <a:moveTo>
                  <a:pt x="711200" y="0"/>
                </a:moveTo>
                <a:lnTo>
                  <a:pt x="0" y="222249"/>
                </a:lnTo>
              </a:path>
            </a:pathLst>
          </a:custGeom>
          <a:ln w="25146">
            <a:solidFill>
              <a:srgbClr val="4F81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859536" y="6006846"/>
            <a:ext cx="244601" cy="24460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905636" y="6030086"/>
            <a:ext cx="152400" cy="152400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905636" y="6030416"/>
            <a:ext cx="151765" cy="152400"/>
          </a:xfrm>
          <a:custGeom>
            <a:avLst/>
            <a:gdLst/>
            <a:ahLst/>
            <a:cxnLst/>
            <a:rect l="l" t="t" r="r" b="b"/>
            <a:pathLst>
              <a:path w="151765" h="152400">
                <a:moveTo>
                  <a:pt x="0" y="75870"/>
                </a:moveTo>
                <a:lnTo>
                  <a:pt x="11636" y="35375"/>
                </a:lnTo>
                <a:lnTo>
                  <a:pt x="41927" y="7792"/>
                </a:lnTo>
                <a:lnTo>
                  <a:pt x="69062" y="0"/>
                </a:lnTo>
                <a:lnTo>
                  <a:pt x="85039" y="1153"/>
                </a:lnTo>
                <a:lnTo>
                  <a:pt x="124506" y="17988"/>
                </a:lnTo>
                <a:lnTo>
                  <a:pt x="147887" y="50172"/>
                </a:lnTo>
                <a:lnTo>
                  <a:pt x="151354" y="63262"/>
                </a:lnTo>
                <a:lnTo>
                  <a:pt x="150499" y="80231"/>
                </a:lnTo>
                <a:lnTo>
                  <a:pt x="135246" y="121491"/>
                </a:lnTo>
                <a:lnTo>
                  <a:pt x="105265" y="146140"/>
                </a:lnTo>
                <a:lnTo>
                  <a:pt x="79828" y="151985"/>
                </a:lnTo>
                <a:lnTo>
                  <a:pt x="64548" y="150697"/>
                </a:lnTo>
                <a:lnTo>
                  <a:pt x="26290" y="132940"/>
                </a:lnTo>
                <a:lnTo>
                  <a:pt x="3719" y="99372"/>
                </a:lnTo>
                <a:lnTo>
                  <a:pt x="0" y="75870"/>
                </a:lnTo>
                <a:close/>
              </a:path>
            </a:pathLst>
          </a:custGeom>
          <a:ln w="9906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630679" y="5873496"/>
            <a:ext cx="244601" cy="24460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676780" y="5896736"/>
            <a:ext cx="152400" cy="152400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676780" y="5897066"/>
            <a:ext cx="151765" cy="152400"/>
          </a:xfrm>
          <a:custGeom>
            <a:avLst/>
            <a:gdLst/>
            <a:ahLst/>
            <a:cxnLst/>
            <a:rect l="l" t="t" r="r" b="b"/>
            <a:pathLst>
              <a:path w="151764" h="152400">
                <a:moveTo>
                  <a:pt x="0" y="75870"/>
                </a:moveTo>
                <a:lnTo>
                  <a:pt x="11636" y="35375"/>
                </a:lnTo>
                <a:lnTo>
                  <a:pt x="41927" y="7792"/>
                </a:lnTo>
                <a:lnTo>
                  <a:pt x="69062" y="0"/>
                </a:lnTo>
                <a:lnTo>
                  <a:pt x="85039" y="1153"/>
                </a:lnTo>
                <a:lnTo>
                  <a:pt x="124506" y="17988"/>
                </a:lnTo>
                <a:lnTo>
                  <a:pt x="147887" y="50172"/>
                </a:lnTo>
                <a:lnTo>
                  <a:pt x="151354" y="63262"/>
                </a:lnTo>
                <a:lnTo>
                  <a:pt x="150499" y="80231"/>
                </a:lnTo>
                <a:lnTo>
                  <a:pt x="135246" y="121491"/>
                </a:lnTo>
                <a:lnTo>
                  <a:pt x="105265" y="146140"/>
                </a:lnTo>
                <a:lnTo>
                  <a:pt x="79828" y="151985"/>
                </a:lnTo>
                <a:lnTo>
                  <a:pt x="64548" y="150697"/>
                </a:lnTo>
                <a:lnTo>
                  <a:pt x="26290" y="132940"/>
                </a:lnTo>
                <a:lnTo>
                  <a:pt x="3719" y="99372"/>
                </a:lnTo>
                <a:lnTo>
                  <a:pt x="0" y="75870"/>
                </a:lnTo>
                <a:close/>
              </a:path>
            </a:pathLst>
          </a:custGeom>
          <a:ln w="9906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316479" y="5625846"/>
            <a:ext cx="244601" cy="24460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362580" y="5649086"/>
            <a:ext cx="152400" cy="152400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362580" y="5649416"/>
            <a:ext cx="151765" cy="152400"/>
          </a:xfrm>
          <a:custGeom>
            <a:avLst/>
            <a:gdLst/>
            <a:ahLst/>
            <a:cxnLst/>
            <a:rect l="l" t="t" r="r" b="b"/>
            <a:pathLst>
              <a:path w="151764" h="152400">
                <a:moveTo>
                  <a:pt x="0" y="75870"/>
                </a:moveTo>
                <a:lnTo>
                  <a:pt x="11636" y="35375"/>
                </a:lnTo>
                <a:lnTo>
                  <a:pt x="41927" y="7792"/>
                </a:lnTo>
                <a:lnTo>
                  <a:pt x="69062" y="0"/>
                </a:lnTo>
                <a:lnTo>
                  <a:pt x="85039" y="1153"/>
                </a:lnTo>
                <a:lnTo>
                  <a:pt x="124506" y="17988"/>
                </a:lnTo>
                <a:lnTo>
                  <a:pt x="147887" y="50172"/>
                </a:lnTo>
                <a:lnTo>
                  <a:pt x="151354" y="63262"/>
                </a:lnTo>
                <a:lnTo>
                  <a:pt x="150499" y="80231"/>
                </a:lnTo>
                <a:lnTo>
                  <a:pt x="135246" y="121491"/>
                </a:lnTo>
                <a:lnTo>
                  <a:pt x="105265" y="146140"/>
                </a:lnTo>
                <a:lnTo>
                  <a:pt x="79828" y="151985"/>
                </a:lnTo>
                <a:lnTo>
                  <a:pt x="64548" y="150697"/>
                </a:lnTo>
                <a:lnTo>
                  <a:pt x="26290" y="132940"/>
                </a:lnTo>
                <a:lnTo>
                  <a:pt x="3719" y="99372"/>
                </a:lnTo>
                <a:lnTo>
                  <a:pt x="0" y="75870"/>
                </a:lnTo>
                <a:close/>
              </a:path>
            </a:pathLst>
          </a:custGeom>
          <a:ln w="9906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811779" y="5340096"/>
            <a:ext cx="244601" cy="24460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857880" y="5363336"/>
            <a:ext cx="152400" cy="152400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857880" y="5363666"/>
            <a:ext cx="151765" cy="152400"/>
          </a:xfrm>
          <a:custGeom>
            <a:avLst/>
            <a:gdLst/>
            <a:ahLst/>
            <a:cxnLst/>
            <a:rect l="l" t="t" r="r" b="b"/>
            <a:pathLst>
              <a:path w="151764" h="152400">
                <a:moveTo>
                  <a:pt x="0" y="75870"/>
                </a:moveTo>
                <a:lnTo>
                  <a:pt x="11636" y="35375"/>
                </a:lnTo>
                <a:lnTo>
                  <a:pt x="41927" y="7792"/>
                </a:lnTo>
                <a:lnTo>
                  <a:pt x="69062" y="0"/>
                </a:lnTo>
                <a:lnTo>
                  <a:pt x="85039" y="1153"/>
                </a:lnTo>
                <a:lnTo>
                  <a:pt x="124506" y="17988"/>
                </a:lnTo>
                <a:lnTo>
                  <a:pt x="147887" y="50172"/>
                </a:lnTo>
                <a:lnTo>
                  <a:pt x="151354" y="63262"/>
                </a:lnTo>
                <a:lnTo>
                  <a:pt x="150499" y="80231"/>
                </a:lnTo>
                <a:lnTo>
                  <a:pt x="135246" y="121491"/>
                </a:lnTo>
                <a:lnTo>
                  <a:pt x="105265" y="146140"/>
                </a:lnTo>
                <a:lnTo>
                  <a:pt x="79828" y="151985"/>
                </a:lnTo>
                <a:lnTo>
                  <a:pt x="64548" y="150697"/>
                </a:lnTo>
                <a:lnTo>
                  <a:pt x="26290" y="132940"/>
                </a:lnTo>
                <a:lnTo>
                  <a:pt x="3719" y="99372"/>
                </a:lnTo>
                <a:lnTo>
                  <a:pt x="0" y="75870"/>
                </a:lnTo>
                <a:close/>
              </a:path>
            </a:pathLst>
          </a:custGeom>
          <a:ln w="9906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345179" y="5044440"/>
            <a:ext cx="244601" cy="24460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391280" y="5067680"/>
            <a:ext cx="152400" cy="152400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391280" y="5068010"/>
            <a:ext cx="151765" cy="152400"/>
          </a:xfrm>
          <a:custGeom>
            <a:avLst/>
            <a:gdLst/>
            <a:ahLst/>
            <a:cxnLst/>
            <a:rect l="l" t="t" r="r" b="b"/>
            <a:pathLst>
              <a:path w="151764" h="152400">
                <a:moveTo>
                  <a:pt x="0" y="75870"/>
                </a:moveTo>
                <a:lnTo>
                  <a:pt x="11636" y="35375"/>
                </a:lnTo>
                <a:lnTo>
                  <a:pt x="41927" y="7792"/>
                </a:lnTo>
                <a:lnTo>
                  <a:pt x="69062" y="0"/>
                </a:lnTo>
                <a:lnTo>
                  <a:pt x="85039" y="1153"/>
                </a:lnTo>
                <a:lnTo>
                  <a:pt x="124506" y="17988"/>
                </a:lnTo>
                <a:lnTo>
                  <a:pt x="147887" y="50172"/>
                </a:lnTo>
                <a:lnTo>
                  <a:pt x="151354" y="63262"/>
                </a:lnTo>
                <a:lnTo>
                  <a:pt x="150499" y="80231"/>
                </a:lnTo>
                <a:lnTo>
                  <a:pt x="135246" y="121491"/>
                </a:lnTo>
                <a:lnTo>
                  <a:pt x="105265" y="146140"/>
                </a:lnTo>
                <a:lnTo>
                  <a:pt x="79828" y="151985"/>
                </a:lnTo>
                <a:lnTo>
                  <a:pt x="64548" y="150697"/>
                </a:lnTo>
                <a:lnTo>
                  <a:pt x="26290" y="132940"/>
                </a:lnTo>
                <a:lnTo>
                  <a:pt x="3719" y="99372"/>
                </a:lnTo>
                <a:lnTo>
                  <a:pt x="0" y="75870"/>
                </a:lnTo>
                <a:close/>
              </a:path>
            </a:pathLst>
          </a:custGeom>
          <a:ln w="9906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736085" y="5263896"/>
            <a:ext cx="244601" cy="24460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782186" y="5287136"/>
            <a:ext cx="152400" cy="152400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782186" y="5287466"/>
            <a:ext cx="151765" cy="152400"/>
          </a:xfrm>
          <a:custGeom>
            <a:avLst/>
            <a:gdLst/>
            <a:ahLst/>
            <a:cxnLst/>
            <a:rect l="l" t="t" r="r" b="b"/>
            <a:pathLst>
              <a:path w="151764" h="152400">
                <a:moveTo>
                  <a:pt x="0" y="75870"/>
                </a:moveTo>
                <a:lnTo>
                  <a:pt x="11636" y="35375"/>
                </a:lnTo>
                <a:lnTo>
                  <a:pt x="41927" y="7792"/>
                </a:lnTo>
                <a:lnTo>
                  <a:pt x="69062" y="0"/>
                </a:lnTo>
                <a:lnTo>
                  <a:pt x="85039" y="1153"/>
                </a:lnTo>
                <a:lnTo>
                  <a:pt x="124506" y="17988"/>
                </a:lnTo>
                <a:lnTo>
                  <a:pt x="147887" y="50172"/>
                </a:lnTo>
                <a:lnTo>
                  <a:pt x="151354" y="63262"/>
                </a:lnTo>
                <a:lnTo>
                  <a:pt x="150499" y="80231"/>
                </a:lnTo>
                <a:lnTo>
                  <a:pt x="135246" y="121491"/>
                </a:lnTo>
                <a:lnTo>
                  <a:pt x="105265" y="146140"/>
                </a:lnTo>
                <a:lnTo>
                  <a:pt x="79828" y="151985"/>
                </a:lnTo>
                <a:lnTo>
                  <a:pt x="64548" y="150697"/>
                </a:lnTo>
                <a:lnTo>
                  <a:pt x="26290" y="132940"/>
                </a:lnTo>
                <a:lnTo>
                  <a:pt x="3719" y="99372"/>
                </a:lnTo>
                <a:lnTo>
                  <a:pt x="0" y="75870"/>
                </a:lnTo>
                <a:close/>
              </a:path>
            </a:pathLst>
          </a:custGeom>
          <a:ln w="9906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4202429" y="5549646"/>
            <a:ext cx="244601" cy="24460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4248530" y="5572886"/>
            <a:ext cx="152400" cy="152400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4248530" y="5573216"/>
            <a:ext cx="151765" cy="152400"/>
          </a:xfrm>
          <a:custGeom>
            <a:avLst/>
            <a:gdLst/>
            <a:ahLst/>
            <a:cxnLst/>
            <a:rect l="l" t="t" r="r" b="b"/>
            <a:pathLst>
              <a:path w="151764" h="152400">
                <a:moveTo>
                  <a:pt x="0" y="75870"/>
                </a:moveTo>
                <a:lnTo>
                  <a:pt x="11636" y="35375"/>
                </a:lnTo>
                <a:lnTo>
                  <a:pt x="41927" y="7792"/>
                </a:lnTo>
                <a:lnTo>
                  <a:pt x="69062" y="0"/>
                </a:lnTo>
                <a:lnTo>
                  <a:pt x="85039" y="1153"/>
                </a:lnTo>
                <a:lnTo>
                  <a:pt x="124506" y="17988"/>
                </a:lnTo>
                <a:lnTo>
                  <a:pt x="147887" y="50172"/>
                </a:lnTo>
                <a:lnTo>
                  <a:pt x="151354" y="63262"/>
                </a:lnTo>
                <a:lnTo>
                  <a:pt x="150499" y="80231"/>
                </a:lnTo>
                <a:lnTo>
                  <a:pt x="135246" y="121491"/>
                </a:lnTo>
                <a:lnTo>
                  <a:pt x="105265" y="146140"/>
                </a:lnTo>
                <a:lnTo>
                  <a:pt x="79828" y="151985"/>
                </a:lnTo>
                <a:lnTo>
                  <a:pt x="64548" y="150697"/>
                </a:lnTo>
                <a:lnTo>
                  <a:pt x="26290" y="132940"/>
                </a:lnTo>
                <a:lnTo>
                  <a:pt x="3719" y="99372"/>
                </a:lnTo>
                <a:lnTo>
                  <a:pt x="0" y="75870"/>
                </a:lnTo>
                <a:close/>
              </a:path>
            </a:pathLst>
          </a:custGeom>
          <a:ln w="9906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4754879" y="5721096"/>
            <a:ext cx="244601" cy="24460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4800980" y="5744336"/>
            <a:ext cx="152400" cy="152400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4800980" y="5744666"/>
            <a:ext cx="151765" cy="152400"/>
          </a:xfrm>
          <a:custGeom>
            <a:avLst/>
            <a:gdLst/>
            <a:ahLst/>
            <a:cxnLst/>
            <a:rect l="l" t="t" r="r" b="b"/>
            <a:pathLst>
              <a:path w="151764" h="152400">
                <a:moveTo>
                  <a:pt x="0" y="75870"/>
                </a:moveTo>
                <a:lnTo>
                  <a:pt x="11636" y="35375"/>
                </a:lnTo>
                <a:lnTo>
                  <a:pt x="41927" y="7792"/>
                </a:lnTo>
                <a:lnTo>
                  <a:pt x="69062" y="0"/>
                </a:lnTo>
                <a:lnTo>
                  <a:pt x="85039" y="1153"/>
                </a:lnTo>
                <a:lnTo>
                  <a:pt x="124506" y="17988"/>
                </a:lnTo>
                <a:lnTo>
                  <a:pt x="147887" y="50172"/>
                </a:lnTo>
                <a:lnTo>
                  <a:pt x="151354" y="63262"/>
                </a:lnTo>
                <a:lnTo>
                  <a:pt x="150499" y="80231"/>
                </a:lnTo>
                <a:lnTo>
                  <a:pt x="135246" y="121491"/>
                </a:lnTo>
                <a:lnTo>
                  <a:pt x="105265" y="146140"/>
                </a:lnTo>
                <a:lnTo>
                  <a:pt x="79828" y="151985"/>
                </a:lnTo>
                <a:lnTo>
                  <a:pt x="64548" y="150697"/>
                </a:lnTo>
                <a:lnTo>
                  <a:pt x="26290" y="132940"/>
                </a:lnTo>
                <a:lnTo>
                  <a:pt x="3719" y="99372"/>
                </a:lnTo>
                <a:lnTo>
                  <a:pt x="0" y="75870"/>
                </a:lnTo>
                <a:close/>
              </a:path>
            </a:pathLst>
          </a:custGeom>
          <a:ln w="9906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5393435" y="5549646"/>
            <a:ext cx="244601" cy="24460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439536" y="5572886"/>
            <a:ext cx="152400" cy="152400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5439536" y="5573216"/>
            <a:ext cx="151765" cy="152400"/>
          </a:xfrm>
          <a:custGeom>
            <a:avLst/>
            <a:gdLst/>
            <a:ahLst/>
            <a:cxnLst/>
            <a:rect l="l" t="t" r="r" b="b"/>
            <a:pathLst>
              <a:path w="151764" h="152400">
                <a:moveTo>
                  <a:pt x="0" y="75870"/>
                </a:moveTo>
                <a:lnTo>
                  <a:pt x="11636" y="35375"/>
                </a:lnTo>
                <a:lnTo>
                  <a:pt x="41927" y="7792"/>
                </a:lnTo>
                <a:lnTo>
                  <a:pt x="69062" y="0"/>
                </a:lnTo>
                <a:lnTo>
                  <a:pt x="85039" y="1153"/>
                </a:lnTo>
                <a:lnTo>
                  <a:pt x="124506" y="17988"/>
                </a:lnTo>
                <a:lnTo>
                  <a:pt x="147887" y="50172"/>
                </a:lnTo>
                <a:lnTo>
                  <a:pt x="151354" y="63262"/>
                </a:lnTo>
                <a:lnTo>
                  <a:pt x="150499" y="80231"/>
                </a:lnTo>
                <a:lnTo>
                  <a:pt x="135246" y="121491"/>
                </a:lnTo>
                <a:lnTo>
                  <a:pt x="105265" y="146140"/>
                </a:lnTo>
                <a:lnTo>
                  <a:pt x="79828" y="151985"/>
                </a:lnTo>
                <a:lnTo>
                  <a:pt x="64548" y="150697"/>
                </a:lnTo>
                <a:lnTo>
                  <a:pt x="26290" y="132940"/>
                </a:lnTo>
                <a:lnTo>
                  <a:pt x="3719" y="99372"/>
                </a:lnTo>
                <a:lnTo>
                  <a:pt x="0" y="75870"/>
                </a:lnTo>
                <a:close/>
              </a:path>
            </a:pathLst>
          </a:custGeom>
          <a:ln w="9906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6050279" y="5349240"/>
            <a:ext cx="244601" cy="24460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6096380" y="5372480"/>
            <a:ext cx="152400" cy="152400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6096380" y="5372810"/>
            <a:ext cx="151765" cy="152400"/>
          </a:xfrm>
          <a:custGeom>
            <a:avLst/>
            <a:gdLst/>
            <a:ahLst/>
            <a:cxnLst/>
            <a:rect l="l" t="t" r="r" b="b"/>
            <a:pathLst>
              <a:path w="151764" h="152400">
                <a:moveTo>
                  <a:pt x="0" y="75870"/>
                </a:moveTo>
                <a:lnTo>
                  <a:pt x="11636" y="35375"/>
                </a:lnTo>
                <a:lnTo>
                  <a:pt x="41927" y="7792"/>
                </a:lnTo>
                <a:lnTo>
                  <a:pt x="69062" y="0"/>
                </a:lnTo>
                <a:lnTo>
                  <a:pt x="85039" y="1153"/>
                </a:lnTo>
                <a:lnTo>
                  <a:pt x="124506" y="17988"/>
                </a:lnTo>
                <a:lnTo>
                  <a:pt x="147887" y="50172"/>
                </a:lnTo>
                <a:lnTo>
                  <a:pt x="151354" y="63262"/>
                </a:lnTo>
                <a:lnTo>
                  <a:pt x="150499" y="80231"/>
                </a:lnTo>
                <a:lnTo>
                  <a:pt x="135246" y="121491"/>
                </a:lnTo>
                <a:lnTo>
                  <a:pt x="105265" y="146140"/>
                </a:lnTo>
                <a:lnTo>
                  <a:pt x="79828" y="151985"/>
                </a:lnTo>
                <a:lnTo>
                  <a:pt x="64548" y="150697"/>
                </a:lnTo>
                <a:lnTo>
                  <a:pt x="26290" y="132940"/>
                </a:lnTo>
                <a:lnTo>
                  <a:pt x="3719" y="99372"/>
                </a:lnTo>
                <a:lnTo>
                  <a:pt x="0" y="75870"/>
                </a:lnTo>
                <a:close/>
              </a:path>
            </a:pathLst>
          </a:custGeom>
          <a:ln w="9906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 txBox="1"/>
          <p:nvPr/>
        </p:nvSpPr>
        <p:spPr>
          <a:xfrm>
            <a:off x="981837" y="574943"/>
            <a:ext cx="7247764" cy="5514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285"/>
              </a:lnSpc>
              <a:tabLst>
                <a:tab pos="3569970" algn="l"/>
              </a:tabLst>
            </a:pPr>
            <a:r>
              <a:rPr sz="4400" dirty="0">
                <a:solidFill>
                  <a:schemeClr val="tx2"/>
                </a:solidFill>
                <a:latin typeface="Gill Sans MT" pitchFamily="34" charset="0"/>
                <a:cs typeface="ＭＳ Ｐゴシック" charset="0"/>
              </a:rPr>
              <a:t>Objective of </a:t>
            </a:r>
            <a:r>
              <a:rPr sz="4400" dirty="0" smtClean="0">
                <a:solidFill>
                  <a:schemeClr val="tx2"/>
                </a:solidFill>
                <a:latin typeface="Gill Sans MT" pitchFamily="34" charset="0"/>
                <a:cs typeface="ＭＳ Ｐゴシック" charset="0"/>
              </a:rPr>
              <a:t>the</a:t>
            </a:r>
            <a:r>
              <a:rPr lang="en-US" sz="4400" dirty="0" smtClean="0">
                <a:solidFill>
                  <a:schemeClr val="tx2"/>
                </a:solidFill>
                <a:latin typeface="Gill Sans MT" pitchFamily="34" charset="0"/>
                <a:cs typeface="ＭＳ Ｐゴシック" charset="0"/>
              </a:rPr>
              <a:t> </a:t>
            </a:r>
            <a:r>
              <a:rPr sz="4400" dirty="0" smtClean="0">
                <a:solidFill>
                  <a:schemeClr val="tx2"/>
                </a:solidFill>
                <a:latin typeface="Gill Sans MT" pitchFamily="34" charset="0"/>
                <a:cs typeface="ＭＳ Ｐゴシック" charset="0"/>
              </a:rPr>
              <a:t>GSVSs </a:t>
            </a:r>
            <a:r>
              <a:rPr sz="4400" dirty="0">
                <a:solidFill>
                  <a:schemeClr val="tx2"/>
                </a:solidFill>
                <a:latin typeface="Gill Sans MT" pitchFamily="34" charset="0"/>
                <a:cs typeface="ＭＳ Ｐゴシック" charset="0"/>
              </a:rPr>
              <a:t>(cont.)</a:t>
            </a:r>
          </a:p>
        </p:txBody>
      </p:sp>
      <p:sp>
        <p:nvSpPr>
          <p:cNvPr id="93" name="object 93"/>
          <p:cNvSpPr/>
          <p:nvPr/>
        </p:nvSpPr>
        <p:spPr>
          <a:xfrm>
            <a:off x="6560057" y="4919471"/>
            <a:ext cx="428242" cy="107441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6601586" y="4953380"/>
            <a:ext cx="333375" cy="0"/>
          </a:xfrm>
          <a:custGeom>
            <a:avLst/>
            <a:gdLst/>
            <a:ahLst/>
            <a:cxnLst/>
            <a:rect l="l" t="t" r="r" b="b"/>
            <a:pathLst>
              <a:path w="333375">
                <a:moveTo>
                  <a:pt x="0" y="0"/>
                </a:moveTo>
                <a:lnTo>
                  <a:pt x="333375" y="0"/>
                </a:lnTo>
              </a:path>
            </a:pathLst>
          </a:custGeom>
          <a:ln w="25146">
            <a:solidFill>
              <a:srgbClr val="4F81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6560057" y="5208270"/>
            <a:ext cx="428242" cy="107441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6601586" y="5242178"/>
            <a:ext cx="333375" cy="0"/>
          </a:xfrm>
          <a:custGeom>
            <a:avLst/>
            <a:gdLst/>
            <a:ahLst/>
            <a:cxnLst/>
            <a:rect l="l" t="t" r="r" b="b"/>
            <a:pathLst>
              <a:path w="333375">
                <a:moveTo>
                  <a:pt x="0" y="0"/>
                </a:moveTo>
                <a:lnTo>
                  <a:pt x="333375" y="0"/>
                </a:lnTo>
              </a:path>
            </a:pathLst>
          </a:custGeom>
          <a:ln w="25146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6569202" y="5481828"/>
            <a:ext cx="428243" cy="107441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6610731" y="5515736"/>
            <a:ext cx="333375" cy="0"/>
          </a:xfrm>
          <a:custGeom>
            <a:avLst/>
            <a:gdLst/>
            <a:ahLst/>
            <a:cxnLst/>
            <a:rect l="l" t="t" r="r" b="b"/>
            <a:pathLst>
              <a:path w="333375">
                <a:moveTo>
                  <a:pt x="0" y="0"/>
                </a:moveTo>
                <a:lnTo>
                  <a:pt x="333375" y="0"/>
                </a:lnTo>
              </a:path>
            </a:pathLst>
          </a:custGeom>
          <a:ln w="25146">
            <a:solidFill>
              <a:srgbClr val="9BBB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6569202" y="5770626"/>
            <a:ext cx="428243" cy="107441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6610731" y="5804534"/>
            <a:ext cx="333375" cy="0"/>
          </a:xfrm>
          <a:custGeom>
            <a:avLst/>
            <a:gdLst/>
            <a:ahLst/>
            <a:cxnLst/>
            <a:rect l="l" t="t" r="r" b="b"/>
            <a:pathLst>
              <a:path w="333375">
                <a:moveTo>
                  <a:pt x="0" y="0"/>
                </a:moveTo>
                <a:lnTo>
                  <a:pt x="333375" y="0"/>
                </a:lnTo>
              </a:path>
            </a:pathLst>
          </a:custGeom>
          <a:ln w="251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 txBox="1"/>
          <p:nvPr/>
        </p:nvSpPr>
        <p:spPr>
          <a:xfrm>
            <a:off x="824560" y="1295908"/>
            <a:ext cx="7860665" cy="48269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latin typeface="Calibri"/>
                <a:cs typeface="Calibri"/>
              </a:rPr>
              <a:t>W</a:t>
            </a:r>
            <a:r>
              <a:rPr sz="2400" spc="-45" dirty="0">
                <a:latin typeface="Calibri"/>
                <a:cs typeface="Calibri"/>
              </a:rPr>
              <a:t>h</a:t>
            </a:r>
            <a:r>
              <a:rPr sz="2400" spc="-15" dirty="0">
                <a:latin typeface="Calibri"/>
                <a:cs typeface="Calibri"/>
              </a:rPr>
              <a:t>y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35" dirty="0">
                <a:latin typeface="Calibri"/>
                <a:cs typeface="Calibri"/>
              </a:rPr>
              <a:t>c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dirty="0">
                <a:latin typeface="Calibri"/>
                <a:cs typeface="Calibri"/>
              </a:rPr>
              <a:t>m</a:t>
            </a:r>
            <a:r>
              <a:rPr sz="2400" spc="-5" dirty="0">
                <a:latin typeface="Calibri"/>
                <a:cs typeface="Calibri"/>
              </a:rPr>
              <a:t>p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45" dirty="0">
                <a:latin typeface="Calibri"/>
                <a:cs typeface="Calibri"/>
              </a:rPr>
              <a:t>r</a:t>
            </a:r>
            <a:r>
              <a:rPr sz="2400" spc="-15" dirty="0">
                <a:latin typeface="Calibri"/>
                <a:cs typeface="Calibri"/>
              </a:rPr>
              <a:t>e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the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b="1" spc="-15" dirty="0">
                <a:latin typeface="Calibri"/>
                <a:cs typeface="Calibri"/>
              </a:rPr>
              <a:t>sh</a:t>
            </a:r>
            <a:r>
              <a:rPr sz="2400" b="1" spc="-20" dirty="0">
                <a:latin typeface="Calibri"/>
                <a:cs typeface="Calibri"/>
              </a:rPr>
              <a:t>a</a:t>
            </a:r>
            <a:r>
              <a:rPr sz="2400" b="1" spc="-15" dirty="0">
                <a:latin typeface="Calibri"/>
                <a:cs typeface="Calibri"/>
              </a:rPr>
              <a:t>p</a:t>
            </a:r>
            <a:r>
              <a:rPr sz="2400" b="1" dirty="0">
                <a:latin typeface="Calibri"/>
                <a:cs typeface="Calibri"/>
              </a:rPr>
              <a:t>e 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dirty="0">
                <a:latin typeface="Calibri"/>
                <a:cs typeface="Calibri"/>
              </a:rPr>
              <a:t>f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the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m</a:t>
            </a:r>
            <a:r>
              <a:rPr sz="2400" spc="-5" dirty="0">
                <a:latin typeface="Calibri"/>
                <a:cs typeface="Calibri"/>
              </a:rPr>
              <a:t>ode</a:t>
            </a:r>
            <a:r>
              <a:rPr sz="2400" dirty="0">
                <a:latin typeface="Calibri"/>
                <a:cs typeface="Calibri"/>
              </a:rPr>
              <a:t>l</a:t>
            </a:r>
            <a:r>
              <a:rPr sz="2400" spc="-5" dirty="0">
                <a:latin typeface="Calibri"/>
                <a:cs typeface="Calibri"/>
              </a:rPr>
              <a:t>s</a:t>
            </a:r>
            <a:r>
              <a:rPr sz="2400" dirty="0">
                <a:latin typeface="Calibri"/>
                <a:cs typeface="Calibri"/>
              </a:rPr>
              <a:t>?</a:t>
            </a: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 dirty="0">
              <a:latin typeface="Times New Roman"/>
              <a:cs typeface="Times New Roman"/>
            </a:endParaRPr>
          </a:p>
          <a:p>
            <a:pPr marL="12700" marR="565785">
              <a:lnSpc>
                <a:spcPct val="100000"/>
              </a:lnSpc>
              <a:tabLst>
                <a:tab pos="1893570" algn="l"/>
                <a:tab pos="4450715" algn="l"/>
              </a:tabLst>
            </a:pPr>
            <a:r>
              <a:rPr sz="2400" spc="-20" dirty="0">
                <a:latin typeface="Calibri"/>
                <a:cs typeface="Calibri"/>
              </a:rPr>
              <a:t>R</a:t>
            </a:r>
            <a:r>
              <a:rPr sz="2400" spc="-25" dirty="0">
                <a:latin typeface="Calibri"/>
                <a:cs typeface="Calibri"/>
              </a:rPr>
              <a:t>a</a:t>
            </a:r>
            <a:r>
              <a:rPr sz="2400" spc="-15" dirty="0">
                <a:latin typeface="Calibri"/>
                <a:cs typeface="Calibri"/>
              </a:rPr>
              <a:t>th</a:t>
            </a:r>
            <a:r>
              <a:rPr sz="2400" spc="-20" dirty="0">
                <a:latin typeface="Calibri"/>
                <a:cs typeface="Calibri"/>
              </a:rPr>
              <a:t>e</a:t>
            </a:r>
            <a:r>
              <a:rPr sz="2400" spc="-10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 than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us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5" dirty="0">
                <a:latin typeface="Calibri"/>
                <a:cs typeface="Calibri"/>
              </a:rPr>
              <a:t>n</a:t>
            </a:r>
            <a:r>
              <a:rPr sz="2400" dirty="0">
                <a:latin typeface="Calibri"/>
                <a:cs typeface="Calibri"/>
              </a:rPr>
              <a:t>g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65" dirty="0">
                <a:latin typeface="Calibri"/>
                <a:cs typeface="Calibri"/>
              </a:rPr>
              <a:t>“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15" dirty="0">
                <a:latin typeface="Calibri"/>
                <a:cs typeface="Calibri"/>
              </a:rPr>
              <a:t>b</a:t>
            </a:r>
            <a:r>
              <a:rPr sz="2400" spc="-5" dirty="0">
                <a:latin typeface="Calibri"/>
                <a:cs typeface="Calibri"/>
              </a:rPr>
              <a:t>so</a:t>
            </a:r>
            <a:r>
              <a:rPr sz="2400" dirty="0">
                <a:latin typeface="Calibri"/>
                <a:cs typeface="Calibri"/>
              </a:rPr>
              <a:t>l</a:t>
            </a:r>
            <a:r>
              <a:rPr sz="2400" spc="-5" dirty="0">
                <a:latin typeface="Calibri"/>
                <a:cs typeface="Calibri"/>
              </a:rPr>
              <a:t>u</a:t>
            </a:r>
            <a:r>
              <a:rPr sz="2400" spc="-25" dirty="0">
                <a:latin typeface="Calibri"/>
                <a:cs typeface="Calibri"/>
              </a:rPr>
              <a:t>t</a:t>
            </a:r>
            <a:r>
              <a:rPr sz="2400" spc="-20" dirty="0">
                <a:latin typeface="Calibri"/>
                <a:cs typeface="Calibri"/>
              </a:rPr>
              <a:t>e</a:t>
            </a:r>
            <a:r>
              <a:rPr sz="2400" dirty="0">
                <a:latin typeface="Calibri"/>
                <a:cs typeface="Calibri"/>
              </a:rPr>
              <a:t>”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0" dirty="0">
                <a:latin typeface="Calibri"/>
                <a:cs typeface="Calibri"/>
              </a:rPr>
              <a:t>v</a:t>
            </a:r>
            <a:r>
              <a:rPr sz="2400" dirty="0">
                <a:latin typeface="Calibri"/>
                <a:cs typeface="Calibri"/>
              </a:rPr>
              <a:t>al</a:t>
            </a:r>
            <a:r>
              <a:rPr sz="2400" spc="-20" dirty="0">
                <a:latin typeface="Calibri"/>
                <a:cs typeface="Calibri"/>
              </a:rPr>
              <a:t>ue</a:t>
            </a:r>
            <a:r>
              <a:rPr sz="2400" dirty="0">
                <a:latin typeface="Calibri"/>
                <a:cs typeface="Calibri"/>
              </a:rPr>
              <a:t>s 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dirty="0">
                <a:latin typeface="Calibri"/>
                <a:cs typeface="Calibri"/>
              </a:rPr>
              <a:t>f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the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35" dirty="0">
                <a:latin typeface="Calibri"/>
                <a:cs typeface="Calibri"/>
              </a:rPr>
              <a:t>g</a:t>
            </a:r>
            <a:r>
              <a:rPr sz="2400" spc="-20" dirty="0">
                <a:latin typeface="Calibri"/>
                <a:cs typeface="Calibri"/>
              </a:rPr>
              <a:t>e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dirty="0">
                <a:latin typeface="Calibri"/>
                <a:cs typeface="Calibri"/>
              </a:rPr>
              <a:t>id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a</a:t>
            </a:r>
            <a:r>
              <a:rPr sz="2400" spc="-10" dirty="0">
                <a:latin typeface="Calibri"/>
                <a:cs typeface="Calibri"/>
              </a:rPr>
              <a:t>t </a:t>
            </a:r>
            <a:r>
              <a:rPr sz="2400" spc="-5" dirty="0">
                <a:latin typeface="Calibri"/>
                <a:cs typeface="Calibri"/>
              </a:rPr>
              <a:t>s</a:t>
            </a:r>
            <a:r>
              <a:rPr sz="2400" spc="-20" dirty="0">
                <a:latin typeface="Calibri"/>
                <a:cs typeface="Calibri"/>
              </a:rPr>
              <a:t>pec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5" dirty="0">
                <a:latin typeface="Calibri"/>
                <a:cs typeface="Calibri"/>
              </a:rPr>
              <a:t>f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15" dirty="0">
                <a:latin typeface="Calibri"/>
                <a:cs typeface="Calibri"/>
              </a:rPr>
              <a:t>c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spc="-20" dirty="0">
                <a:latin typeface="Calibri"/>
                <a:cs typeface="Calibri"/>
              </a:rPr>
              <a:t>c</a:t>
            </a:r>
            <a:r>
              <a:rPr sz="2400" spc="-25" dirty="0">
                <a:latin typeface="Calibri"/>
                <a:cs typeface="Calibri"/>
              </a:rPr>
              <a:t>a</a:t>
            </a:r>
            <a:r>
              <a:rPr sz="2400" dirty="0">
                <a:latin typeface="Calibri"/>
                <a:cs typeface="Calibri"/>
              </a:rPr>
              <a:t>ti</a:t>
            </a:r>
            <a:r>
              <a:rPr sz="2400" spc="-5" dirty="0">
                <a:latin typeface="Calibri"/>
                <a:cs typeface="Calibri"/>
              </a:rPr>
              <a:t>on</a:t>
            </a:r>
            <a:r>
              <a:rPr sz="2400" dirty="0">
                <a:latin typeface="Calibri"/>
                <a:cs typeface="Calibri"/>
              </a:rPr>
              <a:t>s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35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o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35" dirty="0">
                <a:latin typeface="Calibri"/>
                <a:cs typeface="Calibri"/>
              </a:rPr>
              <a:t>c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dirty="0">
                <a:latin typeface="Calibri"/>
                <a:cs typeface="Calibri"/>
              </a:rPr>
              <a:t>m</a:t>
            </a:r>
            <a:r>
              <a:rPr sz="2400" spc="-5" dirty="0">
                <a:latin typeface="Calibri"/>
                <a:cs typeface="Calibri"/>
              </a:rPr>
              <a:t>p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45" dirty="0">
                <a:latin typeface="Calibri"/>
                <a:cs typeface="Calibri"/>
              </a:rPr>
              <a:t>r</a:t>
            </a:r>
            <a:r>
              <a:rPr sz="2400" spc="-15" dirty="0">
                <a:latin typeface="Calibri"/>
                <a:cs typeface="Calibri"/>
              </a:rPr>
              <a:t>e </a:t>
            </a:r>
            <a:r>
              <a:rPr sz="2400" spc="-20" dirty="0">
                <a:latin typeface="Calibri"/>
                <a:cs typeface="Calibri"/>
              </a:rPr>
              <a:t>m</a:t>
            </a:r>
            <a:r>
              <a:rPr sz="2400" spc="-5" dirty="0">
                <a:latin typeface="Calibri"/>
                <a:cs typeface="Calibri"/>
              </a:rPr>
              <a:t>ode</a:t>
            </a:r>
            <a:r>
              <a:rPr sz="2400" dirty="0">
                <a:latin typeface="Calibri"/>
                <a:cs typeface="Calibri"/>
              </a:rPr>
              <a:t>l</a:t>
            </a:r>
            <a:r>
              <a:rPr sz="2400" spc="-5" dirty="0">
                <a:latin typeface="Calibri"/>
                <a:cs typeface="Calibri"/>
              </a:rPr>
              <a:t>s</a:t>
            </a:r>
            <a:r>
              <a:rPr sz="2400" spc="-10" dirty="0">
                <a:latin typeface="Calibri"/>
                <a:cs typeface="Calibri"/>
              </a:rPr>
              <a:t>, 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10" dirty="0">
                <a:latin typeface="Calibri"/>
                <a:cs typeface="Calibri"/>
              </a:rPr>
              <a:t>t </a:t>
            </a:r>
            <a:r>
              <a:rPr sz="2400" dirty="0">
                <a:latin typeface="Calibri"/>
                <a:cs typeface="Calibri"/>
              </a:rPr>
              <a:t>is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20" dirty="0">
                <a:latin typeface="Calibri"/>
                <a:cs typeface="Calibri"/>
              </a:rPr>
              <a:t>c</a:t>
            </a:r>
            <a:r>
              <a:rPr sz="2400" dirty="0">
                <a:latin typeface="Calibri"/>
                <a:cs typeface="Calibri"/>
              </a:rPr>
              <a:t>tuall</a:t>
            </a:r>
            <a:r>
              <a:rPr sz="2400" spc="-15" dirty="0">
                <a:latin typeface="Calibri"/>
                <a:cs typeface="Calibri"/>
              </a:rPr>
              <a:t>y </a:t>
            </a:r>
            <a:r>
              <a:rPr sz="2400" spc="-20" dirty="0">
                <a:latin typeface="Calibri"/>
                <a:cs typeface="Calibri"/>
              </a:rPr>
              <a:t>mo</a:t>
            </a:r>
            <a:r>
              <a:rPr sz="2400" spc="-45" dirty="0">
                <a:latin typeface="Calibri"/>
                <a:cs typeface="Calibri"/>
              </a:rPr>
              <a:t>r</a:t>
            </a:r>
            <a:r>
              <a:rPr sz="2400" spc="-15" dirty="0">
                <a:latin typeface="Calibri"/>
                <a:cs typeface="Calibri"/>
              </a:rPr>
              <a:t>e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us</a:t>
            </a:r>
            <a:r>
              <a:rPr sz="2400" spc="-40" dirty="0">
                <a:latin typeface="Calibri"/>
                <a:cs typeface="Calibri"/>
              </a:rPr>
              <a:t>e</a:t>
            </a:r>
            <a:r>
              <a:rPr sz="2400" spc="-5" dirty="0">
                <a:latin typeface="Calibri"/>
                <a:cs typeface="Calibri"/>
              </a:rPr>
              <a:t>fu</a:t>
            </a:r>
            <a:r>
              <a:rPr sz="2400" dirty="0">
                <a:latin typeface="Calibri"/>
                <a:cs typeface="Calibri"/>
              </a:rPr>
              <a:t>l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spc="-35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o l</a:t>
            </a:r>
            <a:r>
              <a:rPr sz="2400" spc="-5" dirty="0">
                <a:latin typeface="Calibri"/>
                <a:cs typeface="Calibri"/>
              </a:rPr>
              <a:t>oo</a:t>
            </a:r>
            <a:r>
              <a:rPr sz="2400" dirty="0">
                <a:latin typeface="Calibri"/>
                <a:cs typeface="Calibri"/>
              </a:rPr>
              <a:t>k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a</a:t>
            </a:r>
            <a:r>
              <a:rPr sz="2400" spc="-10" dirty="0">
                <a:latin typeface="Calibri"/>
                <a:cs typeface="Calibri"/>
              </a:rPr>
              <a:t>t </a:t>
            </a:r>
            <a:r>
              <a:rPr sz="2400" spc="-15" dirty="0">
                <a:latin typeface="Calibri"/>
                <a:cs typeface="Calibri"/>
              </a:rPr>
              <a:t>the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c</a:t>
            </a:r>
            <a:r>
              <a:rPr sz="2400" spc="-5" dirty="0">
                <a:latin typeface="Calibri"/>
                <a:cs typeface="Calibri"/>
              </a:rPr>
              <a:t>h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5" dirty="0">
                <a:latin typeface="Calibri"/>
                <a:cs typeface="Calibri"/>
              </a:rPr>
              <a:t>n</a:t>
            </a:r>
            <a:r>
              <a:rPr sz="2400" spc="-20" dirty="0">
                <a:latin typeface="Calibri"/>
                <a:cs typeface="Calibri"/>
              </a:rPr>
              <a:t>ge</a:t>
            </a:r>
            <a:r>
              <a:rPr sz="2400" dirty="0">
                <a:latin typeface="Calibri"/>
                <a:cs typeface="Calibri"/>
              </a:rPr>
              <a:t>s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the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sh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20" dirty="0">
                <a:latin typeface="Calibri"/>
                <a:cs typeface="Calibri"/>
              </a:rPr>
              <a:t>p</a:t>
            </a:r>
            <a:r>
              <a:rPr sz="2400" spc="-15" dirty="0">
                <a:latin typeface="Calibri"/>
                <a:cs typeface="Calibri"/>
              </a:rPr>
              <a:t>e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dirty="0">
                <a:latin typeface="Calibri"/>
                <a:cs typeface="Calibri"/>
              </a:rPr>
              <a:t>f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the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35" dirty="0">
                <a:latin typeface="Calibri"/>
                <a:cs typeface="Calibri"/>
              </a:rPr>
              <a:t>g</a:t>
            </a:r>
            <a:r>
              <a:rPr sz="2400" spc="-20" dirty="0">
                <a:latin typeface="Calibri"/>
                <a:cs typeface="Calibri"/>
              </a:rPr>
              <a:t>e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dirty="0">
                <a:latin typeface="Calibri"/>
                <a:cs typeface="Calibri"/>
              </a:rPr>
              <a:t>id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o</a:t>
            </a:r>
            <a:r>
              <a:rPr sz="2400" spc="-40" dirty="0">
                <a:latin typeface="Calibri"/>
                <a:cs typeface="Calibri"/>
              </a:rPr>
              <a:t>v</a:t>
            </a:r>
            <a:r>
              <a:rPr sz="2400" spc="-20" dirty="0">
                <a:latin typeface="Calibri"/>
                <a:cs typeface="Calibri"/>
              </a:rPr>
              <a:t>e</a:t>
            </a:r>
            <a:r>
              <a:rPr sz="2400" spc="-10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0" dirty="0">
                <a:latin typeface="Calibri"/>
                <a:cs typeface="Calibri"/>
              </a:rPr>
              <a:t>v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15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5" dirty="0">
                <a:latin typeface="Calibri"/>
                <a:cs typeface="Calibri"/>
              </a:rPr>
              <a:t>ous d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35" dirty="0">
                <a:latin typeface="Calibri"/>
                <a:cs typeface="Calibri"/>
              </a:rPr>
              <a:t>s</a:t>
            </a:r>
            <a:r>
              <a:rPr sz="2400" spc="-40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5" dirty="0">
                <a:latin typeface="Calibri"/>
                <a:cs typeface="Calibri"/>
              </a:rPr>
              <a:t>nc</a:t>
            </a:r>
            <a:r>
              <a:rPr sz="2400" spc="-15" dirty="0">
                <a:latin typeface="Calibri"/>
                <a:cs typeface="Calibri"/>
              </a:rPr>
              <a:t>e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s</a:t>
            </a:r>
            <a:r>
              <a:rPr sz="2400" spc="-35" dirty="0">
                <a:latin typeface="Calibri"/>
                <a:cs typeface="Calibri"/>
              </a:rPr>
              <a:t>c</a:t>
            </a:r>
            <a:r>
              <a:rPr sz="2400" dirty="0">
                <a:latin typeface="Calibri"/>
                <a:cs typeface="Calibri"/>
              </a:rPr>
              <a:t>al</a:t>
            </a:r>
            <a:r>
              <a:rPr sz="2400" spc="-20" dirty="0">
                <a:latin typeface="Calibri"/>
                <a:cs typeface="Calibri"/>
              </a:rPr>
              <a:t>e</a:t>
            </a:r>
            <a:r>
              <a:rPr sz="2400" dirty="0">
                <a:latin typeface="Calibri"/>
                <a:cs typeface="Calibri"/>
              </a:rPr>
              <a:t>s</a:t>
            </a:r>
            <a:r>
              <a:rPr sz="2400" spc="-5" dirty="0">
                <a:latin typeface="Calibri"/>
                <a:cs typeface="Calibri"/>
              </a:rPr>
              <a:t> (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5" dirty="0">
                <a:latin typeface="Calibri"/>
                <a:cs typeface="Calibri"/>
              </a:rPr>
              <a:t>.e</a:t>
            </a:r>
            <a:r>
              <a:rPr sz="2400" dirty="0">
                <a:latin typeface="Calibri"/>
                <a:cs typeface="Calibri"/>
              </a:rPr>
              <a:t>.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</a:t>
            </a:r>
            <a:r>
              <a:rPr sz="2400" spc="-5" dirty="0">
                <a:latin typeface="Calibri"/>
                <a:cs typeface="Calibri"/>
              </a:rPr>
              <a:t>ook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5" dirty="0">
                <a:latin typeface="Calibri"/>
                <a:cs typeface="Calibri"/>
              </a:rPr>
              <a:t>n</a:t>
            </a:r>
            <a:r>
              <a:rPr sz="2400" dirty="0">
                <a:latin typeface="Calibri"/>
                <a:cs typeface="Calibri"/>
              </a:rPr>
              <a:t>g</a:t>
            </a:r>
            <a:r>
              <a:rPr sz="2400" spc="-25" dirty="0">
                <a:latin typeface="Calibri"/>
                <a:cs typeface="Calibri"/>
              </a:rPr>
              <a:t> a</a:t>
            </a:r>
            <a:r>
              <a:rPr sz="2400" spc="-10" dirty="0">
                <a:latin typeface="Calibri"/>
                <a:cs typeface="Calibri"/>
              </a:rPr>
              <a:t>t</a:t>
            </a:r>
            <a:r>
              <a:rPr sz="2400" spc="-15" dirty="0">
                <a:latin typeface="Calibri"/>
                <a:cs typeface="Calibri"/>
              </a:rPr>
              <a:t> the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s</a:t>
            </a:r>
            <a:r>
              <a:rPr sz="2400" b="1" spc="-15" dirty="0">
                <a:latin typeface="Calibri"/>
                <a:cs typeface="Calibri"/>
              </a:rPr>
              <a:t>lop</a:t>
            </a:r>
            <a:r>
              <a:rPr sz="2400" b="1" dirty="0">
                <a:latin typeface="Calibri"/>
                <a:cs typeface="Calibri"/>
              </a:rPr>
              <a:t>e</a:t>
            </a:r>
            <a:r>
              <a:rPr sz="2400" b="1" spc="-1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b</a:t>
            </a:r>
            <a:r>
              <a:rPr sz="2400" spc="-30" dirty="0">
                <a:latin typeface="Calibri"/>
                <a:cs typeface="Calibri"/>
              </a:rPr>
              <a:t>e</a:t>
            </a:r>
            <a:r>
              <a:rPr sz="2400" spc="-10" dirty="0">
                <a:latin typeface="Calibri"/>
                <a:cs typeface="Calibri"/>
              </a:rPr>
              <a:t>t</a:t>
            </a:r>
            <a:r>
              <a:rPr sz="2400" spc="-45" dirty="0">
                <a:latin typeface="Calibri"/>
                <a:cs typeface="Calibri"/>
              </a:rPr>
              <a:t>w</a:t>
            </a:r>
            <a:r>
              <a:rPr sz="2400" spc="-20" dirty="0">
                <a:latin typeface="Calibri"/>
                <a:cs typeface="Calibri"/>
              </a:rPr>
              <a:t>ee</a:t>
            </a:r>
            <a:r>
              <a:rPr sz="2400" dirty="0">
                <a:latin typeface="Calibri"/>
                <a:cs typeface="Calibri"/>
              </a:rPr>
              <a:t>n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50" dirty="0">
                <a:latin typeface="Calibri"/>
                <a:cs typeface="Calibri"/>
              </a:rPr>
              <a:t>v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15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5" dirty="0">
                <a:latin typeface="Calibri"/>
                <a:cs typeface="Calibri"/>
              </a:rPr>
              <a:t>ous p</a:t>
            </a:r>
            <a:r>
              <a:rPr sz="2400" dirty="0">
                <a:latin typeface="Calibri"/>
                <a:cs typeface="Calibri"/>
              </a:rPr>
              <a:t>ai</a:t>
            </a:r>
            <a:r>
              <a:rPr sz="2400" spc="-50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s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5" dirty="0">
                <a:latin typeface="Calibri"/>
                <a:cs typeface="Calibri"/>
              </a:rPr>
              <a:t> su</a:t>
            </a:r>
            <a:r>
              <a:rPr sz="2400" spc="5" dirty="0">
                <a:latin typeface="Calibri"/>
                <a:cs typeface="Calibri"/>
              </a:rPr>
              <a:t>r</a:t>
            </a:r>
            <a:r>
              <a:rPr sz="2400" spc="-40" dirty="0">
                <a:latin typeface="Calibri"/>
                <a:cs typeface="Calibri"/>
              </a:rPr>
              <a:t>v</a:t>
            </a:r>
            <a:r>
              <a:rPr sz="2400" spc="-35" dirty="0">
                <a:latin typeface="Calibri"/>
                <a:cs typeface="Calibri"/>
              </a:rPr>
              <a:t>e</a:t>
            </a:r>
            <a:r>
              <a:rPr sz="2400" spc="-15" dirty="0">
                <a:latin typeface="Calibri"/>
                <a:cs typeface="Calibri"/>
              </a:rPr>
              <a:t>y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p</a:t>
            </a:r>
            <a:r>
              <a:rPr sz="2400" dirty="0">
                <a:latin typeface="Calibri"/>
                <a:cs typeface="Calibri"/>
              </a:rPr>
              <a:t>oi</a:t>
            </a:r>
            <a:r>
              <a:rPr sz="2400" spc="-25" dirty="0">
                <a:latin typeface="Calibri"/>
                <a:cs typeface="Calibri"/>
              </a:rPr>
              <a:t>n</a:t>
            </a:r>
            <a:r>
              <a:rPr sz="2400" spc="-10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s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s</a:t>
            </a:r>
            <a:r>
              <a:rPr sz="2400" spc="-20" dirty="0">
                <a:latin typeface="Calibri"/>
                <a:cs typeface="Calibri"/>
              </a:rPr>
              <a:t>e</a:t>
            </a:r>
            <a:r>
              <a:rPr sz="2400" spc="-5" dirty="0">
                <a:latin typeface="Calibri"/>
                <a:cs typeface="Calibri"/>
              </a:rPr>
              <a:t>p</a:t>
            </a:r>
            <a:r>
              <a:rPr sz="2400" spc="-15" dirty="0">
                <a:latin typeface="Calibri"/>
                <a:cs typeface="Calibri"/>
              </a:rPr>
              <a:t>a</a:t>
            </a:r>
            <a:r>
              <a:rPr sz="2400" spc="-65" dirty="0">
                <a:latin typeface="Calibri"/>
                <a:cs typeface="Calibri"/>
              </a:rPr>
              <a:t>r</a:t>
            </a:r>
            <a:r>
              <a:rPr sz="2400" spc="-25" dirty="0">
                <a:latin typeface="Calibri"/>
                <a:cs typeface="Calibri"/>
              </a:rPr>
              <a:t>a</a:t>
            </a:r>
            <a:r>
              <a:rPr sz="2400" spc="-35" dirty="0">
                <a:latin typeface="Calibri"/>
                <a:cs typeface="Calibri"/>
              </a:rPr>
              <a:t>t</a:t>
            </a:r>
            <a:r>
              <a:rPr sz="2400" spc="-20" dirty="0">
                <a:latin typeface="Calibri"/>
                <a:cs typeface="Calibri"/>
              </a:rPr>
              <a:t>e</a:t>
            </a:r>
            <a:r>
              <a:rPr sz="2400" dirty="0">
                <a:latin typeface="Calibri"/>
                <a:cs typeface="Calibri"/>
              </a:rPr>
              <a:t>d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by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10" dirty="0">
                <a:latin typeface="Calibri"/>
                <a:cs typeface="Calibri"/>
              </a:rPr>
              <a:t>1, 2,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5, </a:t>
            </a:r>
            <a:r>
              <a:rPr sz="2400" spc="-15" dirty="0">
                <a:latin typeface="Calibri"/>
                <a:cs typeface="Calibri"/>
              </a:rPr>
              <a:t>10, 20,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50, 100, 200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km,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30" dirty="0">
                <a:latin typeface="Calibri"/>
                <a:cs typeface="Calibri"/>
              </a:rPr>
              <a:t>e</a:t>
            </a:r>
            <a:r>
              <a:rPr sz="2400" spc="-40" dirty="0">
                <a:latin typeface="Calibri"/>
                <a:cs typeface="Calibri"/>
              </a:rPr>
              <a:t>t</a:t>
            </a:r>
            <a:r>
              <a:rPr sz="2400" spc="-20" dirty="0">
                <a:latin typeface="Calibri"/>
                <a:cs typeface="Calibri"/>
              </a:rPr>
              <a:t>c</a:t>
            </a:r>
            <a:r>
              <a:rPr sz="2400" spc="-5" dirty="0">
                <a:latin typeface="Calibri"/>
                <a:cs typeface="Calibri"/>
              </a:rPr>
              <a:t>.</a:t>
            </a:r>
            <a:r>
              <a:rPr sz="2400" dirty="0">
                <a:latin typeface="Calibri"/>
                <a:cs typeface="Calibri"/>
              </a:rPr>
              <a:t>)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.	</a:t>
            </a:r>
            <a:r>
              <a:rPr sz="2400" spc="-5" dirty="0">
                <a:latin typeface="Calibri"/>
                <a:cs typeface="Calibri"/>
              </a:rPr>
              <a:t>H</a:t>
            </a:r>
            <a:r>
              <a:rPr sz="2400" spc="-20" dirty="0">
                <a:latin typeface="Calibri"/>
                <a:cs typeface="Calibri"/>
              </a:rPr>
              <a:t>e</a:t>
            </a:r>
            <a:r>
              <a:rPr sz="2400" spc="-5" dirty="0">
                <a:latin typeface="Calibri"/>
                <a:cs typeface="Calibri"/>
              </a:rPr>
              <a:t>nc</a:t>
            </a:r>
            <a:r>
              <a:rPr sz="2400" spc="-15" dirty="0">
                <a:latin typeface="Calibri"/>
                <a:cs typeface="Calibri"/>
              </a:rPr>
              <a:t>e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the</a:t>
            </a:r>
            <a:r>
              <a:rPr sz="2400" spc="-5" dirty="0">
                <a:latin typeface="Calibri"/>
                <a:cs typeface="Calibri"/>
              </a:rPr>
              <a:t> n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20" dirty="0">
                <a:latin typeface="Calibri"/>
                <a:cs typeface="Calibri"/>
              </a:rPr>
              <a:t>me</a:t>
            </a:r>
            <a:r>
              <a:rPr sz="2400" dirty="0">
                <a:latin typeface="Calibri"/>
                <a:cs typeface="Calibri"/>
              </a:rPr>
              <a:t>…</a:t>
            </a: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100" dirty="0">
              <a:latin typeface="Times New Roman"/>
              <a:cs typeface="Times New Roman"/>
            </a:endParaRPr>
          </a:p>
          <a:p>
            <a:pPr marL="29845">
              <a:lnSpc>
                <a:spcPts val="2060"/>
              </a:lnSpc>
            </a:pPr>
            <a:r>
              <a:rPr sz="1800" spc="-5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xample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slopes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over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various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di</a:t>
            </a:r>
            <a:r>
              <a:rPr sz="1800" spc="-5" dirty="0">
                <a:latin typeface="Arial"/>
                <a:cs typeface="Arial"/>
              </a:rPr>
              <a:t>st</a:t>
            </a:r>
            <a:r>
              <a:rPr sz="1800" dirty="0">
                <a:latin typeface="Arial"/>
                <a:cs typeface="Arial"/>
              </a:rPr>
              <a:t>ance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scales:</a:t>
            </a:r>
          </a:p>
          <a:p>
            <a:pPr marR="116205" algn="r">
              <a:lnSpc>
                <a:spcPts val="1820"/>
              </a:lnSpc>
            </a:pPr>
            <a:r>
              <a:rPr sz="1600" spc="-5" dirty="0">
                <a:latin typeface="Arial"/>
                <a:cs typeface="Arial"/>
              </a:rPr>
              <a:t>E</a:t>
            </a:r>
            <a:r>
              <a:rPr sz="1600" dirty="0">
                <a:latin typeface="Arial"/>
                <a:cs typeface="Arial"/>
              </a:rPr>
              <a:t>v</a:t>
            </a:r>
            <a:r>
              <a:rPr sz="1600" spc="-5" dirty="0">
                <a:latin typeface="Arial"/>
                <a:cs typeface="Arial"/>
              </a:rPr>
              <a:t>e</a:t>
            </a:r>
            <a:r>
              <a:rPr sz="1600" dirty="0">
                <a:latin typeface="Arial"/>
                <a:cs typeface="Arial"/>
              </a:rPr>
              <a:t>ry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1 </a:t>
            </a:r>
            <a:r>
              <a:rPr sz="1600" spc="-5" dirty="0">
                <a:latin typeface="Arial"/>
                <a:cs typeface="Arial"/>
              </a:rPr>
              <a:t>inte</a:t>
            </a:r>
            <a:r>
              <a:rPr sz="1600" dirty="0">
                <a:latin typeface="Arial"/>
                <a:cs typeface="Arial"/>
              </a:rPr>
              <a:t>rv</a:t>
            </a:r>
            <a:r>
              <a:rPr sz="1600" spc="-5" dirty="0">
                <a:latin typeface="Arial"/>
                <a:cs typeface="Arial"/>
              </a:rPr>
              <a:t>al</a:t>
            </a:r>
            <a:endParaRPr sz="1600" dirty="0">
              <a:latin typeface="Arial"/>
              <a:cs typeface="Arial"/>
            </a:endParaRPr>
          </a:p>
          <a:p>
            <a:pPr marR="14604" algn="r">
              <a:lnSpc>
                <a:spcPct val="100000"/>
              </a:lnSpc>
              <a:spcBef>
                <a:spcPts val="405"/>
              </a:spcBef>
            </a:pPr>
            <a:r>
              <a:rPr sz="1600" spc="-5" dirty="0">
                <a:latin typeface="Arial"/>
                <a:cs typeface="Arial"/>
              </a:rPr>
              <a:t>E</a:t>
            </a:r>
            <a:r>
              <a:rPr sz="1600" dirty="0">
                <a:latin typeface="Arial"/>
                <a:cs typeface="Arial"/>
              </a:rPr>
              <a:t>v</a:t>
            </a:r>
            <a:r>
              <a:rPr sz="1600" spc="-5" dirty="0">
                <a:latin typeface="Arial"/>
                <a:cs typeface="Arial"/>
              </a:rPr>
              <a:t>e</a:t>
            </a:r>
            <a:r>
              <a:rPr sz="1600" dirty="0">
                <a:latin typeface="Arial"/>
                <a:cs typeface="Arial"/>
              </a:rPr>
              <a:t>ry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2 </a:t>
            </a:r>
            <a:r>
              <a:rPr sz="1600" spc="-5" dirty="0">
                <a:latin typeface="Arial"/>
                <a:cs typeface="Arial"/>
              </a:rPr>
              <a:t>inte</a:t>
            </a:r>
            <a:r>
              <a:rPr sz="1600" dirty="0">
                <a:latin typeface="Arial"/>
                <a:cs typeface="Arial"/>
              </a:rPr>
              <a:t>rv</a:t>
            </a:r>
            <a:r>
              <a:rPr sz="1600" spc="-5" dirty="0">
                <a:latin typeface="Arial"/>
                <a:cs typeface="Arial"/>
              </a:rPr>
              <a:t>al</a:t>
            </a:r>
            <a:r>
              <a:rPr sz="1600" dirty="0">
                <a:latin typeface="Arial"/>
                <a:cs typeface="Arial"/>
              </a:rPr>
              <a:t>s</a:t>
            </a:r>
          </a:p>
          <a:p>
            <a:pPr marR="5080" algn="r">
              <a:lnSpc>
                <a:spcPct val="100000"/>
              </a:lnSpc>
              <a:spcBef>
                <a:spcPts val="330"/>
              </a:spcBef>
            </a:pPr>
            <a:r>
              <a:rPr sz="1600" spc="-5" dirty="0">
                <a:latin typeface="Arial"/>
                <a:cs typeface="Arial"/>
              </a:rPr>
              <a:t>E</a:t>
            </a:r>
            <a:r>
              <a:rPr sz="1600" dirty="0">
                <a:latin typeface="Arial"/>
                <a:cs typeface="Arial"/>
              </a:rPr>
              <a:t>v</a:t>
            </a:r>
            <a:r>
              <a:rPr sz="1600" spc="-5" dirty="0">
                <a:latin typeface="Arial"/>
                <a:cs typeface="Arial"/>
              </a:rPr>
              <a:t>e</a:t>
            </a:r>
            <a:r>
              <a:rPr sz="1600" dirty="0">
                <a:latin typeface="Arial"/>
                <a:cs typeface="Arial"/>
              </a:rPr>
              <a:t>ry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3 </a:t>
            </a:r>
            <a:r>
              <a:rPr sz="1600" spc="-5" dirty="0">
                <a:latin typeface="Arial"/>
                <a:cs typeface="Arial"/>
              </a:rPr>
              <a:t>inte</a:t>
            </a:r>
            <a:r>
              <a:rPr sz="1600" dirty="0">
                <a:latin typeface="Arial"/>
                <a:cs typeface="Arial"/>
              </a:rPr>
              <a:t>rv</a:t>
            </a:r>
            <a:r>
              <a:rPr sz="1600" spc="-5" dirty="0">
                <a:latin typeface="Arial"/>
                <a:cs typeface="Arial"/>
              </a:rPr>
              <a:t>al</a:t>
            </a:r>
            <a:r>
              <a:rPr sz="1600" dirty="0">
                <a:latin typeface="Arial"/>
                <a:cs typeface="Arial"/>
              </a:rPr>
              <a:t>s</a:t>
            </a:r>
          </a:p>
          <a:p>
            <a:pPr marR="5080" algn="r">
              <a:lnSpc>
                <a:spcPct val="100000"/>
              </a:lnSpc>
              <a:spcBef>
                <a:spcPts val="405"/>
              </a:spcBef>
            </a:pPr>
            <a:r>
              <a:rPr sz="1600" spc="-5" dirty="0">
                <a:latin typeface="Arial"/>
                <a:cs typeface="Arial"/>
              </a:rPr>
              <a:t>E</a:t>
            </a:r>
            <a:r>
              <a:rPr sz="1600" dirty="0">
                <a:latin typeface="Arial"/>
                <a:cs typeface="Arial"/>
              </a:rPr>
              <a:t>v</a:t>
            </a:r>
            <a:r>
              <a:rPr sz="1600" spc="-5" dirty="0">
                <a:latin typeface="Arial"/>
                <a:cs typeface="Arial"/>
              </a:rPr>
              <a:t>e</a:t>
            </a:r>
            <a:r>
              <a:rPr sz="1600" dirty="0">
                <a:latin typeface="Arial"/>
                <a:cs typeface="Arial"/>
              </a:rPr>
              <a:t>ry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4 </a:t>
            </a:r>
            <a:r>
              <a:rPr sz="1600" spc="-5" dirty="0">
                <a:latin typeface="Arial"/>
                <a:cs typeface="Arial"/>
              </a:rPr>
              <a:t>inte</a:t>
            </a:r>
            <a:r>
              <a:rPr sz="1600" dirty="0">
                <a:latin typeface="Arial"/>
                <a:cs typeface="Arial"/>
              </a:rPr>
              <a:t>rv</a:t>
            </a:r>
            <a:r>
              <a:rPr sz="1600" spc="-5" dirty="0">
                <a:latin typeface="Arial"/>
                <a:cs typeface="Arial"/>
              </a:rPr>
              <a:t>al</a:t>
            </a:r>
            <a:r>
              <a:rPr sz="1600" dirty="0">
                <a:latin typeface="Arial"/>
                <a:cs typeface="Arial"/>
              </a:rPr>
              <a:t>s</a:t>
            </a:r>
          </a:p>
        </p:txBody>
      </p:sp>
      <p:sp>
        <p:nvSpPr>
          <p:cNvPr id="103" name="Date Placeholder 10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February 8, 2017</a:t>
            </a:r>
            <a:endParaRPr lang="en-US" altLang="en-US"/>
          </a:p>
        </p:txBody>
      </p:sp>
      <p:sp>
        <p:nvSpPr>
          <p:cNvPr id="104" name="Footer Placeholder 10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Geospatial Summit, Silver Spring MD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1662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8657" y="457001"/>
            <a:ext cx="82296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07744">
              <a:lnSpc>
                <a:spcPct val="100000"/>
              </a:lnSpc>
            </a:pPr>
            <a:r>
              <a:rPr dirty="0"/>
              <a:t>GSVS11, South Texas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304665" y="1550574"/>
            <a:ext cx="4504055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2400" spc="-5" dirty="0">
                <a:latin typeface="Calibri"/>
                <a:cs typeface="Calibri"/>
              </a:rPr>
              <a:t>Th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f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55" dirty="0">
                <a:latin typeface="Calibri"/>
                <a:cs typeface="Calibri"/>
              </a:rPr>
              <a:t>r</a:t>
            </a:r>
            <a:r>
              <a:rPr sz="2400" spc="-35" dirty="0">
                <a:latin typeface="Calibri"/>
                <a:cs typeface="Calibri"/>
              </a:rPr>
              <a:t>s</a:t>
            </a:r>
            <a:r>
              <a:rPr sz="2400" spc="-10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su</a:t>
            </a:r>
            <a:r>
              <a:rPr sz="2400" spc="20" dirty="0">
                <a:latin typeface="Calibri"/>
                <a:cs typeface="Calibri"/>
              </a:rPr>
              <a:t>r</a:t>
            </a:r>
            <a:r>
              <a:rPr sz="2400" spc="-40" dirty="0">
                <a:latin typeface="Calibri"/>
                <a:cs typeface="Calibri"/>
              </a:rPr>
              <a:t>v</a:t>
            </a:r>
            <a:r>
              <a:rPr sz="2400" spc="-35" dirty="0">
                <a:latin typeface="Calibri"/>
                <a:cs typeface="Calibri"/>
              </a:rPr>
              <a:t>e</a:t>
            </a:r>
            <a:r>
              <a:rPr sz="2400" spc="-15" dirty="0">
                <a:latin typeface="Calibri"/>
                <a:cs typeface="Calibri"/>
              </a:rPr>
              <a:t>y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spc="-50" dirty="0">
                <a:latin typeface="Calibri"/>
                <a:cs typeface="Calibri"/>
              </a:rPr>
              <a:t>w</a:t>
            </a:r>
            <a:r>
              <a:rPr sz="2400" dirty="0">
                <a:latin typeface="Calibri"/>
                <a:cs typeface="Calibri"/>
              </a:rPr>
              <a:t>as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pe</a:t>
            </a:r>
            <a:r>
              <a:rPr sz="2400" spc="-15" dirty="0">
                <a:latin typeface="Calibri"/>
                <a:cs typeface="Calibri"/>
              </a:rPr>
              <a:t>r</a:t>
            </a:r>
            <a:r>
              <a:rPr sz="2400" spc="-50" dirty="0">
                <a:latin typeface="Calibri"/>
                <a:cs typeface="Calibri"/>
              </a:rPr>
              <a:t>f</a:t>
            </a:r>
            <a:r>
              <a:rPr sz="2400" spc="-20" dirty="0">
                <a:latin typeface="Calibri"/>
                <a:cs typeface="Calibri"/>
              </a:rPr>
              <a:t>orme</a:t>
            </a:r>
            <a:r>
              <a:rPr sz="2400" dirty="0">
                <a:latin typeface="Calibri"/>
                <a:cs typeface="Calibri"/>
              </a:rPr>
              <a:t>d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 </a:t>
            </a:r>
            <a:r>
              <a:rPr sz="2400" spc="-5" dirty="0">
                <a:latin typeface="Calibri"/>
                <a:cs typeface="Calibri"/>
              </a:rPr>
              <a:t>sout</a:t>
            </a:r>
            <a:r>
              <a:rPr sz="2400" dirty="0">
                <a:latin typeface="Calibri"/>
                <a:cs typeface="Calibri"/>
              </a:rPr>
              <a:t>h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220" dirty="0">
                <a:latin typeface="Calibri"/>
                <a:cs typeface="Calibri"/>
              </a:rPr>
              <a:t>T</a:t>
            </a:r>
            <a:r>
              <a:rPr sz="2400" spc="-55" dirty="0">
                <a:latin typeface="Calibri"/>
                <a:cs typeface="Calibri"/>
              </a:rPr>
              <a:t>e</a:t>
            </a:r>
            <a:r>
              <a:rPr sz="2400" spc="-45" dirty="0">
                <a:latin typeface="Calibri"/>
                <a:cs typeface="Calibri"/>
              </a:rPr>
              <a:t>x</a:t>
            </a:r>
            <a:r>
              <a:rPr sz="2400" dirty="0">
                <a:latin typeface="Calibri"/>
                <a:cs typeface="Calibri"/>
              </a:rPr>
              <a:t>as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-15" dirty="0">
                <a:latin typeface="Calibri"/>
                <a:cs typeface="Calibri"/>
              </a:rPr>
              <a:t> 2011</a:t>
            </a:r>
            <a:endParaRPr sz="24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2400" spc="-5" dirty="0">
                <a:latin typeface="Calibri"/>
                <a:cs typeface="Calibri"/>
              </a:rPr>
              <a:t>L</a:t>
            </a:r>
            <a:r>
              <a:rPr sz="2400" spc="-15" dirty="0">
                <a:latin typeface="Calibri"/>
                <a:cs typeface="Calibri"/>
              </a:rPr>
              <a:t>o</a:t>
            </a:r>
            <a:r>
              <a:rPr sz="2400" spc="-20" dirty="0">
                <a:latin typeface="Calibri"/>
                <a:cs typeface="Calibri"/>
              </a:rPr>
              <a:t>w</a:t>
            </a:r>
            <a:r>
              <a:rPr sz="2400" spc="-5" dirty="0">
                <a:latin typeface="Calibri"/>
                <a:cs typeface="Calibri"/>
              </a:rPr>
              <a:t> (</a:t>
            </a:r>
            <a:r>
              <a:rPr sz="2400" spc="-20" dirty="0">
                <a:latin typeface="Calibri"/>
                <a:cs typeface="Calibri"/>
              </a:rPr>
              <a:t>c</a:t>
            </a:r>
            <a:r>
              <a:rPr sz="2400" dirty="0">
                <a:latin typeface="Calibri"/>
                <a:cs typeface="Calibri"/>
              </a:rPr>
              <a:t>l</a:t>
            </a:r>
            <a:r>
              <a:rPr sz="2400" spc="-5" dirty="0">
                <a:latin typeface="Calibri"/>
                <a:cs typeface="Calibri"/>
              </a:rPr>
              <a:t>os</a:t>
            </a:r>
            <a:r>
              <a:rPr sz="2400" spc="-15" dirty="0">
                <a:latin typeface="Calibri"/>
                <a:cs typeface="Calibri"/>
              </a:rPr>
              <a:t>e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35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o</a:t>
            </a:r>
            <a:r>
              <a:rPr sz="2400" spc="-15" dirty="0">
                <a:latin typeface="Calibri"/>
                <a:cs typeface="Calibri"/>
              </a:rPr>
              <a:t> the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35" dirty="0">
                <a:latin typeface="Calibri"/>
                <a:cs typeface="Calibri"/>
              </a:rPr>
              <a:t>g</a:t>
            </a:r>
            <a:r>
              <a:rPr sz="2400" spc="-20" dirty="0">
                <a:latin typeface="Calibri"/>
                <a:cs typeface="Calibri"/>
              </a:rPr>
              <a:t>e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5" dirty="0">
                <a:latin typeface="Calibri"/>
                <a:cs typeface="Calibri"/>
              </a:rPr>
              <a:t>d</a:t>
            </a:r>
            <a:r>
              <a:rPr sz="2400" dirty="0">
                <a:latin typeface="Calibri"/>
                <a:cs typeface="Calibri"/>
              </a:rPr>
              <a:t>)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5" dirty="0">
                <a:latin typeface="Calibri"/>
                <a:cs typeface="Calibri"/>
              </a:rPr>
              <a:t>n</a:t>
            </a:r>
            <a:r>
              <a:rPr sz="2400" dirty="0">
                <a:latin typeface="Calibri"/>
                <a:cs typeface="Calibri"/>
              </a:rPr>
              <a:t>d</a:t>
            </a:r>
            <a:r>
              <a:rPr sz="2400" spc="-5" dirty="0">
                <a:latin typeface="Calibri"/>
                <a:cs typeface="Calibri"/>
              </a:rPr>
              <a:t> f</a:t>
            </a:r>
            <a:r>
              <a:rPr sz="2400" dirty="0">
                <a:latin typeface="Calibri"/>
                <a:cs typeface="Calibri"/>
              </a:rPr>
              <a:t>l</a:t>
            </a:r>
            <a:r>
              <a:rPr sz="2400" spc="-25" dirty="0">
                <a:latin typeface="Calibri"/>
                <a:cs typeface="Calibri"/>
              </a:rPr>
              <a:t>a</a:t>
            </a:r>
            <a:r>
              <a:rPr sz="2400" dirty="0">
                <a:latin typeface="Calibri"/>
                <a:cs typeface="Calibri"/>
              </a:rPr>
              <a:t>t.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675123" y="3999420"/>
            <a:ext cx="3906520" cy="18825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r">
              <a:lnSpc>
                <a:spcPct val="100000"/>
              </a:lnSpc>
            </a:pPr>
            <a:r>
              <a:rPr sz="2400" spc="-60" dirty="0">
                <a:latin typeface="Calibri"/>
                <a:cs typeface="Calibri"/>
              </a:rPr>
              <a:t>R</a:t>
            </a:r>
            <a:r>
              <a:rPr sz="2400" spc="-20" dirty="0">
                <a:latin typeface="Calibri"/>
                <a:cs typeface="Calibri"/>
              </a:rPr>
              <a:t>e</a:t>
            </a:r>
            <a:r>
              <a:rPr sz="2400" spc="-5" dirty="0">
                <a:latin typeface="Calibri"/>
                <a:cs typeface="Calibri"/>
              </a:rPr>
              <a:t>su</a:t>
            </a:r>
            <a:r>
              <a:rPr sz="2400" dirty="0">
                <a:latin typeface="Calibri"/>
                <a:cs typeface="Calibri"/>
              </a:rPr>
              <a:t>lts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45" dirty="0">
                <a:latin typeface="Calibri"/>
                <a:cs typeface="Calibri"/>
              </a:rPr>
              <a:t>w</a:t>
            </a:r>
            <a:r>
              <a:rPr sz="2400" spc="-20" dirty="0">
                <a:latin typeface="Calibri"/>
                <a:cs typeface="Calibri"/>
              </a:rPr>
              <a:t>e</a:t>
            </a:r>
            <a:r>
              <a:rPr sz="2400" spc="-45" dirty="0">
                <a:latin typeface="Calibri"/>
                <a:cs typeface="Calibri"/>
              </a:rPr>
              <a:t>r</a:t>
            </a:r>
            <a:r>
              <a:rPr sz="2400" spc="-15" dirty="0">
                <a:latin typeface="Calibri"/>
                <a:cs typeface="Calibri"/>
              </a:rPr>
              <a:t>e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55" dirty="0">
                <a:latin typeface="Calibri"/>
                <a:cs typeface="Calibri"/>
              </a:rPr>
              <a:t>e</a:t>
            </a:r>
            <a:r>
              <a:rPr sz="2400" spc="-60" dirty="0">
                <a:latin typeface="Calibri"/>
                <a:cs typeface="Calibri"/>
              </a:rPr>
              <a:t>x</a:t>
            </a:r>
            <a:r>
              <a:rPr sz="2400" spc="-20" dirty="0">
                <a:latin typeface="Calibri"/>
                <a:cs typeface="Calibri"/>
              </a:rPr>
              <a:t>ce</a:t>
            </a:r>
            <a:r>
              <a:rPr sz="2400" dirty="0">
                <a:latin typeface="Calibri"/>
                <a:cs typeface="Calibri"/>
              </a:rPr>
              <a:t>ll</a:t>
            </a:r>
            <a:r>
              <a:rPr sz="2400" spc="-20" dirty="0">
                <a:latin typeface="Calibri"/>
                <a:cs typeface="Calibri"/>
              </a:rPr>
              <a:t>e</a:t>
            </a:r>
            <a:r>
              <a:rPr sz="2400" spc="-25" dirty="0">
                <a:latin typeface="Calibri"/>
                <a:cs typeface="Calibri"/>
              </a:rPr>
              <a:t>n</a:t>
            </a:r>
            <a:r>
              <a:rPr sz="2400" spc="-10" dirty="0">
                <a:latin typeface="Calibri"/>
                <a:cs typeface="Calibri"/>
              </a:rPr>
              <a:t>t!</a:t>
            </a:r>
            <a:endParaRPr sz="2400" dirty="0">
              <a:latin typeface="Calibri"/>
              <a:cs typeface="Calibri"/>
            </a:endParaRPr>
          </a:p>
          <a:p>
            <a:pPr marL="12700" marR="45720" indent="342900" algn="r">
              <a:lnSpc>
                <a:spcPct val="100000"/>
              </a:lnSpc>
              <a:spcBef>
                <a:spcPts val="1025"/>
              </a:spcBef>
            </a:pPr>
            <a:r>
              <a:rPr sz="1800" spc="-15" dirty="0">
                <a:latin typeface="Calibri"/>
                <a:cs typeface="Calibri"/>
              </a:rPr>
              <a:t>"</a:t>
            </a:r>
            <a:r>
              <a:rPr sz="1800" dirty="0">
                <a:latin typeface="Calibri"/>
                <a:cs typeface="Calibri"/>
              </a:rPr>
              <a:t>C</a:t>
            </a:r>
            <a:r>
              <a:rPr sz="1800" spc="-5" dirty="0">
                <a:latin typeface="Calibri"/>
                <a:cs typeface="Calibri"/>
              </a:rPr>
              <a:t>o</a:t>
            </a:r>
            <a:r>
              <a:rPr sz="1800" spc="-10" dirty="0">
                <a:latin typeface="Calibri"/>
                <a:cs typeface="Calibri"/>
              </a:rPr>
              <a:t>n</a:t>
            </a:r>
            <a:r>
              <a:rPr sz="1800" dirty="0">
                <a:latin typeface="Calibri"/>
                <a:cs typeface="Calibri"/>
              </a:rPr>
              <a:t>firmi</a:t>
            </a:r>
            <a:r>
              <a:rPr sz="1800" spc="5" dirty="0">
                <a:latin typeface="Calibri"/>
                <a:cs typeface="Calibri"/>
              </a:rPr>
              <a:t>n</a:t>
            </a:r>
            <a:r>
              <a:rPr sz="1800" spc="-10" dirty="0">
                <a:latin typeface="Calibri"/>
                <a:cs typeface="Calibri"/>
              </a:rPr>
              <a:t>g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35" dirty="0">
                <a:latin typeface="Calibri"/>
                <a:cs typeface="Calibri"/>
              </a:rPr>
              <a:t>r</a:t>
            </a:r>
            <a:r>
              <a:rPr sz="1800" spc="-15" dirty="0">
                <a:latin typeface="Calibri"/>
                <a:cs typeface="Calibri"/>
              </a:rPr>
              <a:t>eg</a:t>
            </a:r>
            <a:r>
              <a:rPr sz="1800" dirty="0">
                <a:latin typeface="Calibri"/>
                <a:cs typeface="Calibri"/>
              </a:rPr>
              <a:t>i</a:t>
            </a:r>
            <a:r>
              <a:rPr sz="1800" spc="-5" dirty="0">
                <a:latin typeface="Calibri"/>
                <a:cs typeface="Calibri"/>
              </a:rPr>
              <a:t>o</a:t>
            </a:r>
            <a:r>
              <a:rPr sz="1800" dirty="0">
                <a:latin typeface="Calibri"/>
                <a:cs typeface="Calibri"/>
              </a:rPr>
              <a:t>nal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1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cm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di</a:t>
            </a:r>
            <a:r>
              <a:rPr sz="1800" spc="-20" dirty="0">
                <a:latin typeface="Calibri"/>
                <a:cs typeface="Calibri"/>
              </a:rPr>
              <a:t>f</a:t>
            </a:r>
            <a:r>
              <a:rPr sz="1800" spc="-50" dirty="0">
                <a:latin typeface="Calibri"/>
                <a:cs typeface="Calibri"/>
              </a:rPr>
              <a:t>f</a:t>
            </a:r>
            <a:r>
              <a:rPr sz="1800" spc="-15" dirty="0">
                <a:latin typeface="Calibri"/>
                <a:cs typeface="Calibri"/>
              </a:rPr>
              <a:t>e</a:t>
            </a:r>
            <a:r>
              <a:rPr sz="1800" spc="-35" dirty="0">
                <a:latin typeface="Calibri"/>
                <a:cs typeface="Calibri"/>
              </a:rPr>
              <a:t>r</a:t>
            </a:r>
            <a:r>
              <a:rPr sz="1800" spc="-15" dirty="0">
                <a:latin typeface="Calibri"/>
                <a:cs typeface="Calibri"/>
              </a:rPr>
              <a:t>e</a:t>
            </a:r>
            <a:r>
              <a:rPr sz="1800" spc="-20" dirty="0">
                <a:latin typeface="Calibri"/>
                <a:cs typeface="Calibri"/>
              </a:rPr>
              <a:t>n</a:t>
            </a:r>
            <a:r>
              <a:rPr sz="1800" spc="-15" dirty="0">
                <a:latin typeface="Calibri"/>
                <a:cs typeface="Calibri"/>
              </a:rPr>
              <a:t>t</a:t>
            </a:r>
            <a:r>
              <a:rPr sz="1800" dirty="0">
                <a:latin typeface="Calibri"/>
                <a:cs typeface="Calibri"/>
              </a:rPr>
              <a:t>ial </a:t>
            </a:r>
            <a:r>
              <a:rPr sz="1800" spc="-30" dirty="0">
                <a:latin typeface="Calibri"/>
                <a:cs typeface="Calibri"/>
              </a:rPr>
              <a:t>g</a:t>
            </a:r>
            <a:r>
              <a:rPr sz="1800" spc="-15" dirty="0">
                <a:latin typeface="Calibri"/>
                <a:cs typeface="Calibri"/>
              </a:rPr>
              <a:t>e</a:t>
            </a:r>
            <a:r>
              <a:rPr sz="1800" spc="-5" dirty="0">
                <a:latin typeface="Calibri"/>
                <a:cs typeface="Calibri"/>
              </a:rPr>
              <a:t>o</a:t>
            </a:r>
            <a:r>
              <a:rPr sz="1800" dirty="0">
                <a:latin typeface="Calibri"/>
                <a:cs typeface="Calibri"/>
              </a:rPr>
              <a:t>id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acc</a:t>
            </a:r>
            <a:r>
              <a:rPr sz="1800" dirty="0">
                <a:latin typeface="Calibri"/>
                <a:cs typeface="Calibri"/>
              </a:rPr>
              <a:t>u</a:t>
            </a:r>
            <a:r>
              <a:rPr sz="1800" spc="-45" dirty="0">
                <a:latin typeface="Calibri"/>
                <a:cs typeface="Calibri"/>
              </a:rPr>
              <a:t>r</a:t>
            </a:r>
            <a:r>
              <a:rPr sz="1800" spc="-10" dirty="0">
                <a:latin typeface="Calibri"/>
                <a:cs typeface="Calibri"/>
              </a:rPr>
              <a:t>acy</a:t>
            </a:r>
            <a:r>
              <a:rPr sz="1800" dirty="0">
                <a:latin typeface="Calibri"/>
                <a:cs typeface="Calibri"/>
              </a:rPr>
              <a:t> f</a:t>
            </a:r>
            <a:r>
              <a:rPr sz="1800" spc="-40" dirty="0">
                <a:latin typeface="Calibri"/>
                <a:cs typeface="Calibri"/>
              </a:rPr>
              <a:t>r</a:t>
            </a:r>
            <a:r>
              <a:rPr sz="1800" spc="-5" dirty="0">
                <a:latin typeface="Calibri"/>
                <a:cs typeface="Calibri"/>
              </a:rPr>
              <a:t>o</a:t>
            </a:r>
            <a:r>
              <a:rPr sz="1800" spc="-15" dirty="0">
                <a:latin typeface="Calibri"/>
                <a:cs typeface="Calibri"/>
              </a:rPr>
              <a:t>m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airb</a:t>
            </a:r>
            <a:r>
              <a:rPr sz="1800" spc="-5" dirty="0">
                <a:latin typeface="Calibri"/>
                <a:cs typeface="Calibri"/>
              </a:rPr>
              <a:t>o</a:t>
            </a:r>
            <a:r>
              <a:rPr sz="1800" dirty="0">
                <a:latin typeface="Calibri"/>
                <a:cs typeface="Calibri"/>
              </a:rPr>
              <a:t>rn</a:t>
            </a:r>
            <a:r>
              <a:rPr sz="1800" spc="-10" dirty="0">
                <a:latin typeface="Calibri"/>
                <a:cs typeface="Calibri"/>
              </a:rPr>
              <a:t>e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g</a:t>
            </a:r>
            <a:r>
              <a:rPr sz="1800" spc="-45" dirty="0">
                <a:latin typeface="Calibri"/>
                <a:cs typeface="Calibri"/>
              </a:rPr>
              <a:t>r</a:t>
            </a:r>
            <a:r>
              <a:rPr sz="1800" spc="-30" dirty="0">
                <a:latin typeface="Calibri"/>
                <a:cs typeface="Calibri"/>
              </a:rPr>
              <a:t>a</a:t>
            </a:r>
            <a:r>
              <a:rPr sz="1800" spc="-10" dirty="0">
                <a:latin typeface="Calibri"/>
                <a:cs typeface="Calibri"/>
              </a:rPr>
              <a:t>vim</a:t>
            </a:r>
            <a:r>
              <a:rPr sz="1800" spc="-30" dirty="0">
                <a:latin typeface="Calibri"/>
                <a:cs typeface="Calibri"/>
              </a:rPr>
              <a:t>e</a:t>
            </a:r>
            <a:r>
              <a:rPr sz="1800" spc="-15" dirty="0">
                <a:latin typeface="Calibri"/>
                <a:cs typeface="Calibri"/>
              </a:rPr>
              <a:t>t</a:t>
            </a:r>
            <a:r>
              <a:rPr sz="1800" dirty="0">
                <a:latin typeface="Calibri"/>
                <a:cs typeface="Calibri"/>
              </a:rPr>
              <a:t>r</a:t>
            </a:r>
            <a:r>
              <a:rPr sz="1800" spc="-10" dirty="0">
                <a:latin typeface="Calibri"/>
                <a:cs typeface="Calibri"/>
              </a:rPr>
              <a:t>y: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t</a:t>
            </a:r>
            <a:r>
              <a:rPr sz="1800" dirty="0">
                <a:latin typeface="Calibri"/>
                <a:cs typeface="Calibri"/>
              </a:rPr>
              <a:t>h</a:t>
            </a:r>
            <a:r>
              <a:rPr sz="1800" spc="-10" dirty="0">
                <a:latin typeface="Calibri"/>
                <a:cs typeface="Calibri"/>
              </a:rPr>
              <a:t>e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Ge</a:t>
            </a:r>
            <a:r>
              <a:rPr sz="1800" spc="-5" dirty="0">
                <a:latin typeface="Calibri"/>
                <a:cs typeface="Calibri"/>
              </a:rPr>
              <a:t>o</a:t>
            </a:r>
            <a:r>
              <a:rPr sz="1800" dirty="0">
                <a:latin typeface="Calibri"/>
                <a:cs typeface="Calibri"/>
              </a:rPr>
              <a:t>id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Sl</a:t>
            </a:r>
            <a:r>
              <a:rPr sz="1800" spc="-5" dirty="0">
                <a:latin typeface="Calibri"/>
                <a:cs typeface="Calibri"/>
              </a:rPr>
              <a:t>o</a:t>
            </a:r>
            <a:r>
              <a:rPr sz="1800" dirty="0">
                <a:latin typeface="Calibri"/>
                <a:cs typeface="Calibri"/>
              </a:rPr>
              <a:t>p</a:t>
            </a:r>
            <a:r>
              <a:rPr sz="1800" spc="-10" dirty="0">
                <a:latin typeface="Calibri"/>
                <a:cs typeface="Calibri"/>
              </a:rPr>
              <a:t>e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5" dirty="0">
                <a:latin typeface="Calibri"/>
                <a:cs typeface="Calibri"/>
              </a:rPr>
              <a:t>V</a:t>
            </a:r>
            <a:r>
              <a:rPr sz="1800" dirty="0">
                <a:latin typeface="Calibri"/>
                <a:cs typeface="Calibri"/>
              </a:rPr>
              <a:t>alid</a:t>
            </a:r>
            <a:r>
              <a:rPr sz="1800" spc="-20" dirty="0">
                <a:latin typeface="Calibri"/>
                <a:cs typeface="Calibri"/>
              </a:rPr>
              <a:t>a</a:t>
            </a:r>
            <a:r>
              <a:rPr sz="1800" spc="-15" dirty="0">
                <a:latin typeface="Calibri"/>
                <a:cs typeface="Calibri"/>
              </a:rPr>
              <a:t>t</a:t>
            </a:r>
            <a:r>
              <a:rPr sz="1800" dirty="0">
                <a:latin typeface="Calibri"/>
                <a:cs typeface="Calibri"/>
              </a:rPr>
              <a:t>i</a:t>
            </a:r>
            <a:r>
              <a:rPr sz="1800" spc="-5" dirty="0">
                <a:latin typeface="Calibri"/>
                <a:cs typeface="Calibri"/>
              </a:rPr>
              <a:t>o</a:t>
            </a:r>
            <a:r>
              <a:rPr sz="1800" dirty="0">
                <a:latin typeface="Calibri"/>
                <a:cs typeface="Calibri"/>
              </a:rPr>
              <a:t>n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Su</a:t>
            </a:r>
            <a:r>
              <a:rPr sz="1800" spc="5" dirty="0">
                <a:latin typeface="Calibri"/>
                <a:cs typeface="Calibri"/>
              </a:rPr>
              <a:t>r</a:t>
            </a:r>
            <a:r>
              <a:rPr sz="1800" spc="-25" dirty="0">
                <a:latin typeface="Calibri"/>
                <a:cs typeface="Calibri"/>
              </a:rPr>
              <a:t>ve</a:t>
            </a:r>
            <a:r>
              <a:rPr sz="1800" spc="-10" dirty="0">
                <a:latin typeface="Calibri"/>
                <a:cs typeface="Calibri"/>
              </a:rPr>
              <a:t>y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o</a:t>
            </a:r>
            <a:r>
              <a:rPr sz="1800" dirty="0">
                <a:latin typeface="Calibri"/>
                <a:cs typeface="Calibri"/>
              </a:rPr>
              <a:t>f </a:t>
            </a:r>
            <a:r>
              <a:rPr sz="1800" spc="-15" dirty="0">
                <a:latin typeface="Calibri"/>
                <a:cs typeface="Calibri"/>
              </a:rPr>
              <a:t>2011"</a:t>
            </a:r>
            <a:r>
              <a:rPr sz="1800" spc="-5" dirty="0">
                <a:latin typeface="Calibri"/>
                <a:cs typeface="Calibri"/>
              </a:rPr>
              <a:t>,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Smi</a:t>
            </a:r>
            <a:r>
              <a:rPr sz="1800" spc="-5" dirty="0">
                <a:latin typeface="Calibri"/>
                <a:cs typeface="Calibri"/>
              </a:rPr>
              <a:t>t</a:t>
            </a:r>
            <a:r>
              <a:rPr sz="1800" dirty="0">
                <a:latin typeface="Calibri"/>
                <a:cs typeface="Calibri"/>
              </a:rPr>
              <a:t>h </a:t>
            </a:r>
            <a:r>
              <a:rPr sz="1800" i="1" spc="-25" dirty="0">
                <a:latin typeface="Calibri"/>
                <a:cs typeface="Calibri"/>
              </a:rPr>
              <a:t>e</a:t>
            </a:r>
            <a:r>
              <a:rPr sz="1800" i="1" spc="-10" dirty="0">
                <a:latin typeface="Calibri"/>
                <a:cs typeface="Calibri"/>
              </a:rPr>
              <a:t>t</a:t>
            </a:r>
            <a:r>
              <a:rPr sz="1800" i="1" spc="5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a</a:t>
            </a:r>
            <a:r>
              <a:rPr sz="1800" i="1" dirty="0">
                <a:latin typeface="Calibri"/>
                <a:cs typeface="Calibri"/>
              </a:rPr>
              <a:t>l</a:t>
            </a:r>
            <a:r>
              <a:rPr sz="1800" spc="-5" dirty="0">
                <a:latin typeface="Calibri"/>
                <a:cs typeface="Calibri"/>
              </a:rPr>
              <a:t>., </a:t>
            </a:r>
            <a:r>
              <a:rPr sz="1800" dirty="0">
                <a:latin typeface="Calibri"/>
                <a:cs typeface="Calibri"/>
              </a:rPr>
              <a:t>J</a:t>
            </a:r>
            <a:r>
              <a:rPr sz="1800" spc="-5" dirty="0">
                <a:latin typeface="Calibri"/>
                <a:cs typeface="Calibri"/>
              </a:rPr>
              <a:t>o</a:t>
            </a:r>
            <a:r>
              <a:rPr sz="1800" dirty="0">
                <a:latin typeface="Calibri"/>
                <a:cs typeface="Calibri"/>
              </a:rPr>
              <a:t>urnal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o</a:t>
            </a:r>
            <a:r>
              <a:rPr sz="1800" dirty="0">
                <a:latin typeface="Calibri"/>
                <a:cs typeface="Calibri"/>
              </a:rPr>
              <a:t>f </a:t>
            </a:r>
            <a:r>
              <a:rPr sz="1800" spc="-20" dirty="0">
                <a:latin typeface="Calibri"/>
                <a:cs typeface="Calibri"/>
              </a:rPr>
              <a:t>Ge</a:t>
            </a:r>
            <a:r>
              <a:rPr sz="1800" spc="-5" dirty="0">
                <a:latin typeface="Calibri"/>
                <a:cs typeface="Calibri"/>
              </a:rPr>
              <a:t>o</a:t>
            </a:r>
            <a:r>
              <a:rPr sz="1800" dirty="0">
                <a:latin typeface="Calibri"/>
                <a:cs typeface="Calibri"/>
              </a:rPr>
              <a:t>d</a:t>
            </a:r>
            <a:r>
              <a:rPr sz="1800" spc="-15" dirty="0">
                <a:latin typeface="Calibri"/>
                <a:cs typeface="Calibri"/>
              </a:rPr>
              <a:t>e</a:t>
            </a:r>
            <a:r>
              <a:rPr sz="1800" spc="-35" dirty="0">
                <a:latin typeface="Calibri"/>
                <a:cs typeface="Calibri"/>
              </a:rPr>
              <a:t>s</a:t>
            </a:r>
            <a:r>
              <a:rPr sz="1800" spc="-135" dirty="0">
                <a:latin typeface="Calibri"/>
                <a:cs typeface="Calibri"/>
              </a:rPr>
              <a:t>y</a:t>
            </a:r>
            <a:r>
              <a:rPr sz="1800" spc="-5" dirty="0">
                <a:latin typeface="Calibri"/>
                <a:cs typeface="Calibri"/>
              </a:rPr>
              <a:t>,</a:t>
            </a:r>
            <a:endParaRPr sz="1800" dirty="0">
              <a:latin typeface="Calibri"/>
              <a:cs typeface="Calibri"/>
            </a:endParaRPr>
          </a:p>
          <a:p>
            <a:pPr marR="45720" algn="r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2013.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72796" y="1211580"/>
            <a:ext cx="3953255" cy="50672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February 8, 2017</a:t>
            </a: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Geospatial Summit, Silver Spring MD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2632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518383"/>
            <a:ext cx="82296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5310">
              <a:lnSpc>
                <a:spcPct val="100000"/>
              </a:lnSpc>
            </a:pPr>
            <a:r>
              <a:rPr dirty="0"/>
              <a:t>GSVS Survey Techniques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681471" y="1270254"/>
            <a:ext cx="2958465" cy="5491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37465" algn="r">
              <a:lnSpc>
                <a:spcPct val="100000"/>
              </a:lnSpc>
            </a:pPr>
            <a:r>
              <a:rPr sz="1200" spc="-10" dirty="0">
                <a:solidFill>
                  <a:srgbClr val="8A8A8A"/>
                </a:solidFill>
                <a:latin typeface="Calibri"/>
                <a:cs typeface="Calibri"/>
              </a:rPr>
              <a:t>7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93090" y="1833435"/>
            <a:ext cx="4618355" cy="2972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1F497D"/>
              </a:buClr>
              <a:buFont typeface="Arial"/>
              <a:buChar char="•"/>
              <a:tabLst>
                <a:tab pos="356235" algn="l"/>
              </a:tabLst>
            </a:pPr>
            <a:r>
              <a:rPr sz="2800" dirty="0">
                <a:latin typeface="Calibri"/>
                <a:cs typeface="Calibri"/>
              </a:rPr>
              <a:t>S</a:t>
            </a:r>
            <a:r>
              <a:rPr sz="2800" spc="-5" dirty="0">
                <a:latin typeface="Calibri"/>
                <a:cs typeface="Calibri"/>
              </a:rPr>
              <a:t>u</a:t>
            </a:r>
            <a:r>
              <a:rPr sz="2800" spc="15" dirty="0">
                <a:latin typeface="Calibri"/>
                <a:cs typeface="Calibri"/>
              </a:rPr>
              <a:t>r</a:t>
            </a:r>
            <a:r>
              <a:rPr sz="2800" spc="-45" dirty="0">
                <a:latin typeface="Calibri"/>
                <a:cs typeface="Calibri"/>
              </a:rPr>
              <a:t>v</a:t>
            </a:r>
            <a:r>
              <a:rPr sz="2800" spc="-35" dirty="0">
                <a:latin typeface="Calibri"/>
                <a:cs typeface="Calibri"/>
              </a:rPr>
              <a:t>e</a:t>
            </a:r>
            <a:r>
              <a:rPr sz="2800" spc="-15" dirty="0">
                <a:latin typeface="Calibri"/>
                <a:cs typeface="Calibri"/>
              </a:rPr>
              <a:t>y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35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echnique</a:t>
            </a:r>
            <a:r>
              <a:rPr sz="2800" dirty="0">
                <a:latin typeface="Calibri"/>
                <a:cs typeface="Calibri"/>
              </a:rPr>
              <a:t>s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empl</a:t>
            </a:r>
            <a:r>
              <a:rPr sz="2800" spc="-20" dirty="0">
                <a:latin typeface="Calibri"/>
                <a:cs typeface="Calibri"/>
              </a:rPr>
              <a:t>o</a:t>
            </a:r>
            <a:r>
              <a:rPr sz="2800" spc="-55" dirty="0">
                <a:latin typeface="Calibri"/>
                <a:cs typeface="Calibri"/>
              </a:rPr>
              <a:t>y</a:t>
            </a:r>
            <a:r>
              <a:rPr sz="2800" spc="-5" dirty="0">
                <a:latin typeface="Calibri"/>
                <a:cs typeface="Calibri"/>
              </a:rPr>
              <a:t>ed</a:t>
            </a:r>
            <a:r>
              <a:rPr sz="2800" spc="-10" dirty="0">
                <a:latin typeface="Calibri"/>
                <a:cs typeface="Calibri"/>
              </a:rPr>
              <a:t>:</a:t>
            </a:r>
            <a:endParaRPr sz="2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7"/>
              </a:spcBef>
              <a:buClr>
                <a:srgbClr val="1F497D"/>
              </a:buClr>
              <a:buFont typeface="Arial"/>
              <a:buChar char="•"/>
            </a:pPr>
            <a:endParaRPr sz="2500" dirty="0">
              <a:latin typeface="Times New Roman"/>
              <a:cs typeface="Times New Roman"/>
            </a:endParaRPr>
          </a:p>
          <a:p>
            <a:pPr marL="812800" lvl="1" indent="-342900">
              <a:lnSpc>
                <a:spcPct val="100000"/>
              </a:lnSpc>
              <a:buClr>
                <a:srgbClr val="1F497D"/>
              </a:buClr>
              <a:buFont typeface="Arial"/>
              <a:buChar char="•"/>
              <a:tabLst>
                <a:tab pos="812800" algn="l"/>
              </a:tabLst>
            </a:pPr>
            <a:r>
              <a:rPr sz="2400" spc="-15" dirty="0">
                <a:latin typeface="Calibri"/>
                <a:cs typeface="Calibri"/>
              </a:rPr>
              <a:t>B</a:t>
            </a:r>
            <a:r>
              <a:rPr sz="2400" spc="-20" dirty="0">
                <a:latin typeface="Calibri"/>
                <a:cs typeface="Calibri"/>
              </a:rPr>
              <a:t>ec</a:t>
            </a:r>
            <a:r>
              <a:rPr sz="2400" spc="-5" dirty="0">
                <a:latin typeface="Calibri"/>
                <a:cs typeface="Calibri"/>
              </a:rPr>
              <a:t>h</a:t>
            </a:r>
            <a:r>
              <a:rPr sz="2400" dirty="0">
                <a:latin typeface="Calibri"/>
                <a:cs typeface="Calibri"/>
              </a:rPr>
              <a:t>ma</a:t>
            </a:r>
            <a:r>
              <a:rPr sz="2400" spc="-15" dirty="0">
                <a:latin typeface="Calibri"/>
                <a:cs typeface="Calibri"/>
              </a:rPr>
              <a:t>r</a:t>
            </a:r>
            <a:r>
              <a:rPr sz="2400" spc="-40" dirty="0">
                <a:latin typeface="Calibri"/>
                <a:cs typeface="Calibri"/>
              </a:rPr>
              <a:t>k</a:t>
            </a:r>
            <a:r>
              <a:rPr sz="2400" dirty="0">
                <a:latin typeface="Calibri"/>
                <a:cs typeface="Calibri"/>
              </a:rPr>
              <a:t>s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5" dirty="0">
                <a:latin typeface="Calibri"/>
                <a:cs typeface="Calibri"/>
              </a:rPr>
              <a:t>n</a:t>
            </a:r>
            <a:r>
              <a:rPr sz="2400" spc="-35" dirty="0">
                <a:latin typeface="Calibri"/>
                <a:cs typeface="Calibri"/>
              </a:rPr>
              <a:t>s</a:t>
            </a:r>
            <a:r>
              <a:rPr sz="2400" spc="-40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all</a:t>
            </a:r>
            <a:r>
              <a:rPr sz="2400" spc="-5" dirty="0">
                <a:latin typeface="Calibri"/>
                <a:cs typeface="Calibri"/>
              </a:rPr>
              <a:t>e</a:t>
            </a:r>
            <a:r>
              <a:rPr sz="2400" dirty="0">
                <a:latin typeface="Calibri"/>
                <a:cs typeface="Calibri"/>
              </a:rPr>
              <a:t>d</a:t>
            </a:r>
            <a:r>
              <a:rPr sz="2400" spc="-5" dirty="0">
                <a:latin typeface="Calibri"/>
                <a:cs typeface="Calibri"/>
              </a:rPr>
              <a:t> ~</a:t>
            </a:r>
            <a:r>
              <a:rPr sz="2400" spc="-15" dirty="0">
                <a:latin typeface="Calibri"/>
                <a:cs typeface="Calibri"/>
              </a:rPr>
              <a:t>1</a:t>
            </a:r>
            <a:r>
              <a:rPr sz="2400" dirty="0">
                <a:latin typeface="Calibri"/>
                <a:cs typeface="Calibri"/>
              </a:rPr>
              <a:t>.</a:t>
            </a:r>
            <a:r>
              <a:rPr sz="2400" spc="-15" dirty="0">
                <a:latin typeface="Calibri"/>
                <a:cs typeface="Calibri"/>
              </a:rPr>
              <a:t>5km</a:t>
            </a:r>
            <a:endParaRPr sz="2400" dirty="0">
              <a:latin typeface="Calibri"/>
              <a:cs typeface="Calibri"/>
            </a:endParaRPr>
          </a:p>
          <a:p>
            <a:pPr marL="812800" lvl="1" indent="-342900">
              <a:lnSpc>
                <a:spcPct val="100000"/>
              </a:lnSpc>
              <a:buClr>
                <a:srgbClr val="1F497D"/>
              </a:buClr>
              <a:buFont typeface="Arial"/>
              <a:buChar char="•"/>
              <a:tabLst>
                <a:tab pos="812800" algn="l"/>
              </a:tabLst>
            </a:pPr>
            <a:r>
              <a:rPr sz="2400" spc="-15" dirty="0">
                <a:latin typeface="Calibri"/>
                <a:cs typeface="Calibri"/>
              </a:rPr>
              <a:t>L</a:t>
            </a:r>
            <a:r>
              <a:rPr sz="2400" spc="-30" dirty="0">
                <a:latin typeface="Calibri"/>
                <a:cs typeface="Calibri"/>
              </a:rPr>
              <a:t>e</a:t>
            </a:r>
            <a:r>
              <a:rPr sz="2400" spc="-40" dirty="0">
                <a:latin typeface="Calibri"/>
                <a:cs typeface="Calibri"/>
              </a:rPr>
              <a:t>v</a:t>
            </a:r>
            <a:r>
              <a:rPr sz="2400" spc="-20" dirty="0">
                <a:latin typeface="Calibri"/>
                <a:cs typeface="Calibri"/>
              </a:rPr>
              <a:t>e</a:t>
            </a:r>
            <a:r>
              <a:rPr sz="2400" dirty="0">
                <a:latin typeface="Calibri"/>
                <a:cs typeface="Calibri"/>
              </a:rPr>
              <a:t>li</a:t>
            </a:r>
            <a:r>
              <a:rPr sz="2400" spc="-5" dirty="0">
                <a:latin typeface="Calibri"/>
                <a:cs typeface="Calibri"/>
              </a:rPr>
              <a:t>ng</a:t>
            </a:r>
            <a:endParaRPr sz="2400" dirty="0">
              <a:latin typeface="Calibri"/>
              <a:cs typeface="Calibri"/>
            </a:endParaRPr>
          </a:p>
          <a:p>
            <a:pPr marL="812800" lvl="1" indent="-342900">
              <a:lnSpc>
                <a:spcPct val="100000"/>
              </a:lnSpc>
              <a:buClr>
                <a:srgbClr val="1F497D"/>
              </a:buClr>
              <a:buFont typeface="Arial"/>
              <a:buChar char="•"/>
              <a:tabLst>
                <a:tab pos="812800" algn="l"/>
              </a:tabLst>
            </a:pPr>
            <a:r>
              <a:rPr sz="2400" spc="-20" dirty="0">
                <a:latin typeface="Calibri"/>
                <a:cs typeface="Calibri"/>
              </a:rPr>
              <a:t>A</a:t>
            </a:r>
            <a:r>
              <a:rPr sz="2400" spc="-15" dirty="0">
                <a:latin typeface="Calibri"/>
                <a:cs typeface="Calibri"/>
              </a:rPr>
              <a:t>b</a:t>
            </a:r>
            <a:r>
              <a:rPr sz="2400" spc="-5" dirty="0">
                <a:latin typeface="Calibri"/>
                <a:cs typeface="Calibri"/>
              </a:rPr>
              <a:t>so</a:t>
            </a:r>
            <a:r>
              <a:rPr sz="2400" dirty="0">
                <a:latin typeface="Calibri"/>
                <a:cs typeface="Calibri"/>
              </a:rPr>
              <a:t>l</a:t>
            </a:r>
            <a:r>
              <a:rPr sz="2400" spc="-5" dirty="0">
                <a:latin typeface="Calibri"/>
                <a:cs typeface="Calibri"/>
              </a:rPr>
              <a:t>u</a:t>
            </a:r>
            <a:r>
              <a:rPr sz="2400" spc="-25" dirty="0">
                <a:latin typeface="Calibri"/>
                <a:cs typeface="Calibri"/>
              </a:rPr>
              <a:t>t</a:t>
            </a:r>
            <a:r>
              <a:rPr sz="2400" spc="-20" dirty="0">
                <a:latin typeface="Calibri"/>
                <a:cs typeface="Calibri"/>
              </a:rPr>
              <a:t>e</a:t>
            </a:r>
            <a:r>
              <a:rPr sz="2400" dirty="0">
                <a:latin typeface="Calibri"/>
                <a:cs typeface="Calibri"/>
              </a:rPr>
              <a:t>/</a:t>
            </a:r>
            <a:r>
              <a:rPr sz="2400" spc="-60" dirty="0">
                <a:latin typeface="Calibri"/>
                <a:cs typeface="Calibri"/>
              </a:rPr>
              <a:t>R</a:t>
            </a:r>
            <a:r>
              <a:rPr sz="2400" spc="-20" dirty="0">
                <a:latin typeface="Calibri"/>
                <a:cs typeface="Calibri"/>
              </a:rPr>
              <a:t>e</a:t>
            </a:r>
            <a:r>
              <a:rPr sz="2400" dirty="0">
                <a:latin typeface="Calibri"/>
                <a:cs typeface="Calibri"/>
              </a:rPr>
              <a:t>l</a:t>
            </a:r>
            <a:r>
              <a:rPr sz="2400" spc="-25" dirty="0">
                <a:latin typeface="Calibri"/>
                <a:cs typeface="Calibri"/>
              </a:rPr>
              <a:t>a</a:t>
            </a:r>
            <a:r>
              <a:rPr sz="2400" dirty="0">
                <a:latin typeface="Calibri"/>
                <a:cs typeface="Calibri"/>
              </a:rPr>
              <a:t>ti</a:t>
            </a:r>
            <a:r>
              <a:rPr sz="2400" spc="-40" dirty="0">
                <a:latin typeface="Calibri"/>
                <a:cs typeface="Calibri"/>
              </a:rPr>
              <a:t>v</a:t>
            </a:r>
            <a:r>
              <a:rPr sz="2400" spc="-15" dirty="0">
                <a:latin typeface="Calibri"/>
                <a:cs typeface="Calibri"/>
              </a:rPr>
              <a:t>e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G</a:t>
            </a:r>
            <a:r>
              <a:rPr sz="2400" spc="-65" dirty="0">
                <a:latin typeface="Calibri"/>
                <a:cs typeface="Calibri"/>
              </a:rPr>
              <a:t>r</a:t>
            </a:r>
            <a:r>
              <a:rPr sz="2400" spc="-40" dirty="0">
                <a:latin typeface="Calibri"/>
                <a:cs typeface="Calibri"/>
              </a:rPr>
              <a:t>a</a:t>
            </a:r>
            <a:r>
              <a:rPr sz="2400" dirty="0">
                <a:latin typeface="Calibri"/>
                <a:cs typeface="Calibri"/>
              </a:rPr>
              <a:t>vi</a:t>
            </a:r>
            <a:r>
              <a:rPr sz="2400" spc="-10" dirty="0">
                <a:latin typeface="Calibri"/>
                <a:cs typeface="Calibri"/>
              </a:rPr>
              <a:t>ty</a:t>
            </a:r>
            <a:endParaRPr sz="2400" dirty="0">
              <a:latin typeface="Calibri"/>
              <a:cs typeface="Calibri"/>
            </a:endParaRPr>
          </a:p>
          <a:p>
            <a:pPr marL="1155700" lvl="2" indent="-228600">
              <a:lnSpc>
                <a:spcPts val="2385"/>
              </a:lnSpc>
              <a:spcBef>
                <a:spcPts val="25"/>
              </a:spcBef>
              <a:buClr>
                <a:srgbClr val="1F497D"/>
              </a:buClr>
              <a:buFont typeface="Arial"/>
              <a:buChar char="•"/>
              <a:tabLst>
                <a:tab pos="1156335" algn="l"/>
              </a:tabLst>
            </a:pPr>
            <a:r>
              <a:rPr sz="2000" spc="-120" dirty="0">
                <a:latin typeface="Calibri"/>
                <a:cs typeface="Calibri"/>
              </a:rPr>
              <a:t>V</a:t>
            </a:r>
            <a:r>
              <a:rPr sz="2000" spc="-10" dirty="0">
                <a:latin typeface="Calibri"/>
                <a:cs typeface="Calibri"/>
              </a:rPr>
              <a:t>e</a:t>
            </a:r>
            <a:r>
              <a:rPr sz="2000" spc="-15" dirty="0">
                <a:latin typeface="Calibri"/>
                <a:cs typeface="Calibri"/>
              </a:rPr>
              <a:t>r</a:t>
            </a:r>
            <a:r>
              <a:rPr sz="2000" spc="-10" dirty="0">
                <a:latin typeface="Calibri"/>
                <a:cs typeface="Calibri"/>
              </a:rPr>
              <a:t>ti</a:t>
            </a:r>
            <a:r>
              <a:rPr sz="2000" spc="-3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2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G</a:t>
            </a:r>
            <a:r>
              <a:rPr sz="2000" spc="-55" dirty="0">
                <a:latin typeface="Calibri"/>
                <a:cs typeface="Calibri"/>
              </a:rPr>
              <a:t>r</a:t>
            </a:r>
            <a:r>
              <a:rPr sz="2000" spc="-45" dirty="0">
                <a:latin typeface="Calibri"/>
                <a:cs typeface="Calibri"/>
              </a:rPr>
              <a:t>a</a:t>
            </a:r>
            <a:r>
              <a:rPr sz="2000" spc="-15" dirty="0">
                <a:latin typeface="Calibri"/>
                <a:cs typeface="Calibri"/>
              </a:rPr>
              <a:t>vi</a:t>
            </a:r>
            <a:r>
              <a:rPr sz="2000" spc="-10" dirty="0">
                <a:latin typeface="Calibri"/>
                <a:cs typeface="Calibri"/>
              </a:rPr>
              <a:t>ty</a:t>
            </a:r>
            <a:r>
              <a:rPr sz="2000" spc="1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G</a:t>
            </a:r>
            <a:r>
              <a:rPr sz="2000" spc="-55" dirty="0">
                <a:latin typeface="Calibri"/>
                <a:cs typeface="Calibri"/>
              </a:rPr>
              <a:t>r</a:t>
            </a:r>
            <a:r>
              <a:rPr sz="2000" spc="-10" dirty="0">
                <a:latin typeface="Calibri"/>
                <a:cs typeface="Calibri"/>
              </a:rPr>
              <a:t>adie</a:t>
            </a:r>
            <a:r>
              <a:rPr sz="2000" spc="-35" dirty="0">
                <a:latin typeface="Calibri"/>
                <a:cs typeface="Calibri"/>
              </a:rPr>
              <a:t>n</a:t>
            </a:r>
            <a:r>
              <a:rPr sz="2000" spc="-10" dirty="0">
                <a:latin typeface="Calibri"/>
                <a:cs typeface="Calibri"/>
              </a:rPr>
              <a:t>t</a:t>
            </a:r>
            <a:endParaRPr sz="2000" dirty="0">
              <a:latin typeface="Calibri"/>
              <a:cs typeface="Calibri"/>
            </a:endParaRPr>
          </a:p>
          <a:p>
            <a:pPr marL="812800" lvl="1" indent="-342900">
              <a:lnSpc>
                <a:spcPts val="2865"/>
              </a:lnSpc>
              <a:buClr>
                <a:srgbClr val="1F497D"/>
              </a:buClr>
              <a:buFont typeface="Arial"/>
              <a:buChar char="•"/>
              <a:tabLst>
                <a:tab pos="812800" algn="l"/>
              </a:tabLst>
            </a:pPr>
            <a:r>
              <a:rPr sz="2400" spc="-5" dirty="0">
                <a:latin typeface="Calibri"/>
                <a:cs typeface="Calibri"/>
              </a:rPr>
              <a:t>Long-sess</a:t>
            </a:r>
            <a:r>
              <a:rPr sz="2400" dirty="0">
                <a:latin typeface="Calibri"/>
                <a:cs typeface="Calibri"/>
              </a:rPr>
              <a:t>ion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G</a:t>
            </a:r>
            <a:r>
              <a:rPr sz="2400" spc="-15" dirty="0">
                <a:latin typeface="Calibri"/>
                <a:cs typeface="Calibri"/>
              </a:rPr>
              <a:t>P</a:t>
            </a:r>
            <a:r>
              <a:rPr sz="2400" dirty="0">
                <a:latin typeface="Calibri"/>
                <a:cs typeface="Calibri"/>
              </a:rPr>
              <a:t>S</a:t>
            </a:r>
          </a:p>
          <a:p>
            <a:pPr marL="812165" lvl="1" indent="-342900">
              <a:lnSpc>
                <a:spcPct val="100000"/>
              </a:lnSpc>
              <a:buClr>
                <a:srgbClr val="1F497D"/>
              </a:buClr>
              <a:buFont typeface="Arial"/>
              <a:buChar char="•"/>
              <a:tabLst>
                <a:tab pos="812800" algn="l"/>
              </a:tabLst>
            </a:pPr>
            <a:r>
              <a:rPr sz="2400" spc="-20" dirty="0">
                <a:latin typeface="Calibri"/>
                <a:cs typeface="Calibri"/>
              </a:rPr>
              <a:t>D</a:t>
            </a:r>
            <a:r>
              <a:rPr sz="2400" spc="-40" dirty="0">
                <a:latin typeface="Calibri"/>
                <a:cs typeface="Calibri"/>
              </a:rPr>
              <a:t>e</a:t>
            </a:r>
            <a:r>
              <a:rPr sz="2400" spc="-5" dirty="0">
                <a:latin typeface="Calibri"/>
                <a:cs typeface="Calibri"/>
              </a:rPr>
              <a:t>f</a:t>
            </a:r>
            <a:r>
              <a:rPr sz="2400" dirty="0">
                <a:latin typeface="Calibri"/>
                <a:cs typeface="Calibri"/>
              </a:rPr>
              <a:t>l</a:t>
            </a:r>
            <a:r>
              <a:rPr sz="2400" spc="-20" dirty="0">
                <a:latin typeface="Calibri"/>
                <a:cs typeface="Calibri"/>
              </a:rPr>
              <a:t>ec</a:t>
            </a:r>
            <a:r>
              <a:rPr sz="2400" dirty="0">
                <a:latin typeface="Calibri"/>
                <a:cs typeface="Calibri"/>
              </a:rPr>
              <a:t>ti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dirty="0">
                <a:latin typeface="Calibri"/>
                <a:cs typeface="Calibri"/>
              </a:rPr>
              <a:t>n 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dirty="0">
                <a:latin typeface="Calibri"/>
                <a:cs typeface="Calibri"/>
              </a:rPr>
              <a:t>f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20" dirty="0">
                <a:latin typeface="Calibri"/>
                <a:cs typeface="Calibri"/>
              </a:rPr>
              <a:t>V</a:t>
            </a:r>
            <a:r>
              <a:rPr sz="2400" spc="-20" dirty="0">
                <a:latin typeface="Calibri"/>
                <a:cs typeface="Calibri"/>
              </a:rPr>
              <a:t>e</a:t>
            </a:r>
            <a:r>
              <a:rPr sz="2400" spc="-15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ti</a:t>
            </a:r>
            <a:r>
              <a:rPr sz="2400" spc="-35" dirty="0">
                <a:latin typeface="Calibri"/>
                <a:cs typeface="Calibri"/>
              </a:rPr>
              <a:t>c</a:t>
            </a:r>
            <a:r>
              <a:rPr sz="2400" dirty="0">
                <a:latin typeface="Calibri"/>
                <a:cs typeface="Calibri"/>
              </a:rPr>
              <a:t>al</a:t>
            </a:r>
          </a:p>
        </p:txBody>
      </p:sp>
      <p:sp>
        <p:nvSpPr>
          <p:cNvPr id="5" name="object 5"/>
          <p:cNvSpPr/>
          <p:nvPr/>
        </p:nvSpPr>
        <p:spPr>
          <a:xfrm>
            <a:off x="5681471" y="1270255"/>
            <a:ext cx="2958083" cy="5182304"/>
          </a:xfrm>
          <a:prstGeom prst="rect">
            <a:avLst/>
          </a:prstGeom>
          <a:blipFill>
            <a:blip r:embed="rId3" cstate="print"/>
            <a:srcRect/>
            <a:stretch>
              <a:fillRect b="-5956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February 8, 2017</a:t>
            </a:r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Geospatial Summit, Silver Spring MD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7311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631015"/>
            <a:ext cx="8229600" cy="5514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285"/>
              </a:lnSpc>
            </a:pPr>
            <a:r>
              <a:rPr dirty="0"/>
              <a:t>Leveling and Gravity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421986"/>
            <a:ext cx="7770495" cy="26673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175895" indent="-342900">
              <a:lnSpc>
                <a:spcPct val="100000"/>
              </a:lnSpc>
              <a:buFont typeface="Arial"/>
              <a:buChar char="•"/>
              <a:tabLst>
                <a:tab pos="355600" algn="l"/>
                <a:tab pos="5497830" algn="l"/>
              </a:tabLst>
            </a:pPr>
            <a:r>
              <a:rPr sz="2400" spc="-5" dirty="0">
                <a:latin typeface="Calibri"/>
                <a:cs typeface="Calibri"/>
              </a:rPr>
              <a:t>Th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e</a:t>
            </a:r>
            <a:r>
              <a:rPr sz="2400" spc="-25" dirty="0">
                <a:latin typeface="Calibri"/>
                <a:cs typeface="Calibri"/>
              </a:rPr>
              <a:t>n</a:t>
            </a:r>
            <a:r>
              <a:rPr sz="2400" dirty="0">
                <a:latin typeface="Calibri"/>
                <a:cs typeface="Calibri"/>
              </a:rPr>
              <a:t>ti</a:t>
            </a:r>
            <a:r>
              <a:rPr sz="2400" spc="-45" dirty="0">
                <a:latin typeface="Calibri"/>
                <a:cs typeface="Calibri"/>
              </a:rPr>
              <a:t>r</a:t>
            </a:r>
            <a:r>
              <a:rPr sz="2400" spc="-15" dirty="0">
                <a:latin typeface="Calibri"/>
                <a:cs typeface="Calibri"/>
              </a:rPr>
              <a:t>e</a:t>
            </a:r>
            <a:r>
              <a:rPr sz="2400" dirty="0">
                <a:latin typeface="Calibri"/>
                <a:cs typeface="Calibri"/>
              </a:rPr>
              <a:t> li</a:t>
            </a:r>
            <a:r>
              <a:rPr sz="2400" spc="-20" dirty="0">
                <a:latin typeface="Calibri"/>
                <a:cs typeface="Calibri"/>
              </a:rPr>
              <a:t>n</a:t>
            </a:r>
            <a:r>
              <a:rPr sz="2400" spc="-15" dirty="0">
                <a:latin typeface="Calibri"/>
                <a:cs typeface="Calibri"/>
              </a:rPr>
              <a:t>e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0" dirty="0">
                <a:latin typeface="Calibri"/>
                <a:cs typeface="Calibri"/>
              </a:rPr>
              <a:t>w</a:t>
            </a:r>
            <a:r>
              <a:rPr sz="2400" dirty="0">
                <a:latin typeface="Calibri"/>
                <a:cs typeface="Calibri"/>
              </a:rPr>
              <a:t>as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</a:t>
            </a:r>
            <a:r>
              <a:rPr sz="2400" spc="-30" dirty="0">
                <a:latin typeface="Calibri"/>
                <a:cs typeface="Calibri"/>
              </a:rPr>
              <a:t>e</a:t>
            </a:r>
            <a:r>
              <a:rPr sz="2400" spc="-40" dirty="0">
                <a:latin typeface="Calibri"/>
                <a:cs typeface="Calibri"/>
              </a:rPr>
              <a:t>v</a:t>
            </a:r>
            <a:r>
              <a:rPr sz="2400" spc="-20" dirty="0">
                <a:latin typeface="Calibri"/>
                <a:cs typeface="Calibri"/>
              </a:rPr>
              <a:t>e</a:t>
            </a:r>
            <a:r>
              <a:rPr sz="2400" dirty="0">
                <a:latin typeface="Calibri"/>
                <a:cs typeface="Calibri"/>
              </a:rPr>
              <a:t>l</a:t>
            </a:r>
            <a:r>
              <a:rPr sz="2400" spc="-20" dirty="0">
                <a:latin typeface="Calibri"/>
                <a:cs typeface="Calibri"/>
              </a:rPr>
              <a:t>e</a:t>
            </a:r>
            <a:r>
              <a:rPr sz="2400" dirty="0">
                <a:latin typeface="Calibri"/>
                <a:cs typeface="Calibri"/>
              </a:rPr>
              <a:t>d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(doub</a:t>
            </a:r>
            <a:r>
              <a:rPr sz="2400" dirty="0">
                <a:latin typeface="Calibri"/>
                <a:cs typeface="Calibri"/>
              </a:rPr>
              <a:t>l</a:t>
            </a:r>
            <a:r>
              <a:rPr sz="2400" spc="-10" dirty="0">
                <a:latin typeface="Calibri"/>
                <a:cs typeface="Calibri"/>
              </a:rPr>
              <a:t>e</a:t>
            </a:r>
            <a:r>
              <a:rPr sz="2400" spc="-5" dirty="0">
                <a:latin typeface="Calibri"/>
                <a:cs typeface="Calibri"/>
              </a:rPr>
              <a:t>-</a:t>
            </a:r>
            <a:r>
              <a:rPr sz="2400" spc="-15" dirty="0">
                <a:latin typeface="Calibri"/>
                <a:cs typeface="Calibri"/>
              </a:rPr>
              <a:t>r</a:t>
            </a:r>
            <a:r>
              <a:rPr sz="2400" spc="-5" dirty="0">
                <a:latin typeface="Calibri"/>
                <a:cs typeface="Calibri"/>
              </a:rPr>
              <a:t>un)</a:t>
            </a:r>
            <a:r>
              <a:rPr sz="2400" dirty="0">
                <a:latin typeface="Calibri"/>
                <a:cs typeface="Calibri"/>
              </a:rPr>
              <a:t>.	</a:t>
            </a:r>
            <a:r>
              <a:rPr sz="2400" spc="-25" dirty="0">
                <a:latin typeface="Calibri"/>
                <a:cs typeface="Calibri"/>
              </a:rPr>
              <a:t>G</a:t>
            </a:r>
            <a:r>
              <a:rPr sz="2400" spc="-20" dirty="0">
                <a:latin typeface="Calibri"/>
                <a:cs typeface="Calibri"/>
              </a:rPr>
              <a:t>e</a:t>
            </a:r>
            <a:r>
              <a:rPr sz="2400" spc="-5" dirty="0">
                <a:latin typeface="Calibri"/>
                <a:cs typeface="Calibri"/>
              </a:rPr>
              <a:t>od</a:t>
            </a:r>
            <a:r>
              <a:rPr sz="2400" spc="-15" dirty="0">
                <a:latin typeface="Calibri"/>
                <a:cs typeface="Calibri"/>
              </a:rPr>
              <a:t>e</a:t>
            </a:r>
            <a:r>
              <a:rPr sz="2400" dirty="0">
                <a:latin typeface="Calibri"/>
                <a:cs typeface="Calibri"/>
              </a:rPr>
              <a:t>ti</a:t>
            </a:r>
            <a:r>
              <a:rPr sz="2400" spc="-15" dirty="0">
                <a:latin typeface="Calibri"/>
                <a:cs typeface="Calibri"/>
              </a:rPr>
              <a:t>c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he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20" dirty="0">
                <a:latin typeface="Calibri"/>
                <a:cs typeface="Calibri"/>
              </a:rPr>
              <a:t>g</a:t>
            </a:r>
            <a:r>
              <a:rPr sz="2400" spc="-25" dirty="0">
                <a:latin typeface="Calibri"/>
                <a:cs typeface="Calibri"/>
              </a:rPr>
              <a:t>h</a:t>
            </a:r>
            <a:r>
              <a:rPr sz="2400" dirty="0">
                <a:latin typeface="Calibri"/>
                <a:cs typeface="Calibri"/>
              </a:rPr>
              <a:t>ts </a:t>
            </a:r>
            <a:r>
              <a:rPr sz="2400" spc="-5" dirty="0">
                <a:latin typeface="Calibri"/>
                <a:cs typeface="Calibri"/>
              </a:rPr>
              <a:t>p</a:t>
            </a:r>
            <a:r>
              <a:rPr sz="2400" spc="-40" dirty="0">
                <a:latin typeface="Calibri"/>
                <a:cs typeface="Calibri"/>
              </a:rPr>
              <a:t>r</a:t>
            </a:r>
            <a:r>
              <a:rPr sz="2400" spc="-15" dirty="0">
                <a:latin typeface="Calibri"/>
                <a:cs typeface="Calibri"/>
              </a:rPr>
              <a:t>o</a:t>
            </a:r>
            <a:r>
              <a:rPr sz="2400" dirty="0">
                <a:latin typeface="Calibri"/>
                <a:cs typeface="Calibri"/>
              </a:rPr>
              <a:t>vi</a:t>
            </a:r>
            <a:r>
              <a:rPr sz="2400" spc="-20" dirty="0">
                <a:latin typeface="Calibri"/>
                <a:cs typeface="Calibri"/>
              </a:rPr>
              <a:t>de</a:t>
            </a:r>
            <a:r>
              <a:rPr sz="2400" dirty="0">
                <a:latin typeface="Calibri"/>
                <a:cs typeface="Calibri"/>
              </a:rPr>
              <a:t>d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a</a:t>
            </a:r>
            <a:r>
              <a:rPr sz="2400" spc="-10" dirty="0">
                <a:latin typeface="Calibri"/>
                <a:cs typeface="Calibri"/>
              </a:rPr>
              <a:t>t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e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20" dirty="0">
                <a:latin typeface="Calibri"/>
                <a:cs typeface="Calibri"/>
              </a:rPr>
              <a:t>c</a:t>
            </a:r>
            <a:r>
              <a:rPr sz="2400" dirty="0">
                <a:latin typeface="Calibri"/>
                <a:cs typeface="Calibri"/>
              </a:rPr>
              <a:t>h </a:t>
            </a:r>
            <a:r>
              <a:rPr sz="2400" spc="-20" dirty="0">
                <a:latin typeface="Calibri"/>
                <a:cs typeface="Calibri"/>
              </a:rPr>
              <a:t>be</a:t>
            </a:r>
            <a:r>
              <a:rPr sz="2400" spc="-5" dirty="0">
                <a:latin typeface="Calibri"/>
                <a:cs typeface="Calibri"/>
              </a:rPr>
              <a:t>nch</a:t>
            </a:r>
            <a:r>
              <a:rPr sz="2400" dirty="0">
                <a:latin typeface="Calibri"/>
                <a:cs typeface="Calibri"/>
              </a:rPr>
              <a:t>ma</a:t>
            </a:r>
            <a:r>
              <a:rPr sz="2400" spc="-15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k.</a:t>
            </a:r>
          </a:p>
          <a:p>
            <a:pPr marL="355600" marR="5080" indent="-342900">
              <a:lnSpc>
                <a:spcPct val="100000"/>
              </a:lnSpc>
              <a:spcBef>
                <a:spcPts val="575"/>
              </a:spcBef>
              <a:buFont typeface="Arial"/>
              <a:buChar char="•"/>
              <a:tabLst>
                <a:tab pos="355600" algn="l"/>
                <a:tab pos="2344420" algn="l"/>
              </a:tabLst>
            </a:pPr>
            <a:r>
              <a:rPr sz="2400" spc="-15" dirty="0">
                <a:latin typeface="Calibri"/>
                <a:cs typeface="Calibri"/>
              </a:rPr>
              <a:t>L</a:t>
            </a:r>
            <a:r>
              <a:rPr sz="2400" spc="-30" dirty="0">
                <a:latin typeface="Calibri"/>
                <a:cs typeface="Calibri"/>
              </a:rPr>
              <a:t>e</a:t>
            </a:r>
            <a:r>
              <a:rPr sz="2400" spc="-40" dirty="0">
                <a:latin typeface="Calibri"/>
                <a:cs typeface="Calibri"/>
              </a:rPr>
              <a:t>v</a:t>
            </a:r>
            <a:r>
              <a:rPr sz="2400" spc="-20" dirty="0">
                <a:latin typeface="Calibri"/>
                <a:cs typeface="Calibri"/>
              </a:rPr>
              <a:t>e</a:t>
            </a:r>
            <a:r>
              <a:rPr sz="2400" dirty="0">
                <a:latin typeface="Calibri"/>
                <a:cs typeface="Calibri"/>
              </a:rPr>
              <a:t>li</a:t>
            </a:r>
            <a:r>
              <a:rPr sz="2400" spc="-5" dirty="0">
                <a:latin typeface="Calibri"/>
                <a:cs typeface="Calibri"/>
              </a:rPr>
              <a:t>n</a:t>
            </a:r>
            <a:r>
              <a:rPr sz="2400" dirty="0">
                <a:latin typeface="Calibri"/>
                <a:cs typeface="Calibri"/>
              </a:rPr>
              <a:t>g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5" dirty="0">
                <a:latin typeface="Calibri"/>
                <a:cs typeface="Calibri"/>
              </a:rPr>
              <a:t>n</a:t>
            </a:r>
            <a:r>
              <a:rPr sz="2400" dirty="0">
                <a:latin typeface="Calibri"/>
                <a:cs typeface="Calibri"/>
              </a:rPr>
              <a:t>d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g</a:t>
            </a:r>
            <a:r>
              <a:rPr sz="2400" spc="-65" dirty="0">
                <a:latin typeface="Calibri"/>
                <a:cs typeface="Calibri"/>
              </a:rPr>
              <a:t>r</a:t>
            </a:r>
            <a:r>
              <a:rPr sz="2400" spc="-40" dirty="0">
                <a:latin typeface="Calibri"/>
                <a:cs typeface="Calibri"/>
              </a:rPr>
              <a:t>a</a:t>
            </a:r>
            <a:r>
              <a:rPr sz="2400" dirty="0">
                <a:latin typeface="Calibri"/>
                <a:cs typeface="Calibri"/>
              </a:rPr>
              <a:t>vi</a:t>
            </a:r>
            <a:r>
              <a:rPr sz="2400" spc="-10" dirty="0">
                <a:latin typeface="Calibri"/>
                <a:cs typeface="Calibri"/>
              </a:rPr>
              <a:t>ty 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45" dirty="0">
                <a:latin typeface="Calibri"/>
                <a:cs typeface="Calibri"/>
              </a:rPr>
              <a:t>r</a:t>
            </a:r>
            <a:r>
              <a:rPr sz="2400" spc="-15" dirty="0">
                <a:latin typeface="Calibri"/>
                <a:cs typeface="Calibri"/>
              </a:rPr>
              <a:t>e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bot</a:t>
            </a:r>
            <a:r>
              <a:rPr sz="2400" dirty="0">
                <a:latin typeface="Calibri"/>
                <a:cs typeface="Calibri"/>
              </a:rPr>
              <a:t>h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neede</a:t>
            </a:r>
            <a:r>
              <a:rPr sz="2400" dirty="0">
                <a:latin typeface="Calibri"/>
                <a:cs typeface="Calibri"/>
              </a:rPr>
              <a:t>d</a:t>
            </a:r>
            <a:r>
              <a:rPr sz="2400" spc="20" dirty="0">
                <a:latin typeface="Calibri"/>
                <a:cs typeface="Calibri"/>
              </a:rPr>
              <a:t> </a:t>
            </a:r>
            <a:r>
              <a:rPr sz="2400" spc="-50" dirty="0">
                <a:latin typeface="Calibri"/>
                <a:cs typeface="Calibri"/>
              </a:rPr>
              <a:t>f</a:t>
            </a:r>
            <a:r>
              <a:rPr sz="2400" spc="-20" dirty="0">
                <a:latin typeface="Calibri"/>
                <a:cs typeface="Calibri"/>
              </a:rPr>
              <a:t>o</a:t>
            </a:r>
            <a:r>
              <a:rPr sz="2400" spc="-10" dirty="0">
                <a:latin typeface="Calibri"/>
                <a:cs typeface="Calibri"/>
              </a:rPr>
              <a:t>r </a:t>
            </a:r>
            <a:r>
              <a:rPr sz="2400" spc="-20" dirty="0">
                <a:latin typeface="Calibri"/>
                <a:cs typeface="Calibri"/>
              </a:rPr>
              <a:t>or</a:t>
            </a:r>
            <a:r>
              <a:rPr sz="2400" dirty="0">
                <a:latin typeface="Calibri"/>
                <a:cs typeface="Calibri"/>
              </a:rPr>
              <a:t>thom</a:t>
            </a:r>
            <a:r>
              <a:rPr sz="2400" spc="-30" dirty="0">
                <a:latin typeface="Calibri"/>
                <a:cs typeface="Calibri"/>
              </a:rPr>
              <a:t>e</a:t>
            </a:r>
            <a:r>
              <a:rPr sz="2400" spc="-10" dirty="0">
                <a:latin typeface="Calibri"/>
                <a:cs typeface="Calibri"/>
              </a:rPr>
              <a:t>t</a:t>
            </a:r>
            <a:r>
              <a:rPr sz="2400" spc="-15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15" dirty="0">
                <a:latin typeface="Calibri"/>
                <a:cs typeface="Calibri"/>
              </a:rPr>
              <a:t>c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he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20" dirty="0">
                <a:latin typeface="Calibri"/>
                <a:cs typeface="Calibri"/>
              </a:rPr>
              <a:t>g</a:t>
            </a:r>
            <a:r>
              <a:rPr sz="2400" spc="-25" dirty="0">
                <a:latin typeface="Calibri"/>
                <a:cs typeface="Calibri"/>
              </a:rPr>
              <a:t>h</a:t>
            </a:r>
            <a:r>
              <a:rPr sz="2400" spc="-10" dirty="0">
                <a:latin typeface="Calibri"/>
                <a:cs typeface="Calibri"/>
              </a:rPr>
              <a:t>t </a:t>
            </a:r>
            <a:r>
              <a:rPr sz="2400" spc="-20" dirty="0">
                <a:latin typeface="Calibri"/>
                <a:cs typeface="Calibri"/>
              </a:rPr>
              <a:t>d</a:t>
            </a:r>
            <a:r>
              <a:rPr sz="2400" spc="-30" dirty="0">
                <a:latin typeface="Calibri"/>
                <a:cs typeface="Calibri"/>
              </a:rPr>
              <a:t>e</a:t>
            </a:r>
            <a:r>
              <a:rPr sz="2400" spc="-35" dirty="0">
                <a:latin typeface="Calibri"/>
                <a:cs typeface="Calibri"/>
              </a:rPr>
              <a:t>t</a:t>
            </a:r>
            <a:r>
              <a:rPr sz="2400" spc="-20" dirty="0">
                <a:latin typeface="Calibri"/>
                <a:cs typeface="Calibri"/>
              </a:rPr>
              <a:t>e</a:t>
            </a:r>
            <a:r>
              <a:rPr sz="2400" spc="-15" dirty="0">
                <a:latin typeface="Calibri"/>
                <a:cs typeface="Calibri"/>
              </a:rPr>
              <a:t>r</a:t>
            </a:r>
            <a:r>
              <a:rPr sz="2400" spc="-20" dirty="0">
                <a:latin typeface="Calibri"/>
                <a:cs typeface="Calibri"/>
              </a:rPr>
              <a:t>m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5" dirty="0">
                <a:latin typeface="Calibri"/>
                <a:cs typeface="Calibri"/>
              </a:rPr>
              <a:t>n</a:t>
            </a:r>
            <a:r>
              <a:rPr sz="2400" spc="-25" dirty="0">
                <a:latin typeface="Calibri"/>
                <a:cs typeface="Calibri"/>
              </a:rPr>
              <a:t>a</a:t>
            </a:r>
            <a:r>
              <a:rPr sz="2400" dirty="0">
                <a:latin typeface="Calibri"/>
                <a:cs typeface="Calibri"/>
              </a:rPr>
              <a:t>ti</a:t>
            </a:r>
            <a:r>
              <a:rPr sz="2400" spc="-5" dirty="0">
                <a:latin typeface="Calibri"/>
                <a:cs typeface="Calibri"/>
              </a:rPr>
              <a:t>on</a:t>
            </a:r>
            <a:r>
              <a:rPr sz="2400" dirty="0">
                <a:latin typeface="Calibri"/>
                <a:cs typeface="Calibri"/>
              </a:rPr>
              <a:t>.	</a:t>
            </a:r>
            <a:r>
              <a:rPr sz="2400" spc="-20" dirty="0">
                <a:latin typeface="Calibri"/>
                <a:cs typeface="Calibri"/>
              </a:rPr>
              <a:t>U</a:t>
            </a:r>
            <a:r>
              <a:rPr sz="2400" spc="-15" dirty="0">
                <a:latin typeface="Calibri"/>
                <a:cs typeface="Calibri"/>
              </a:rPr>
              <a:t>s</a:t>
            </a:r>
            <a:r>
              <a:rPr sz="2400" spc="-5" dirty="0">
                <a:latin typeface="Calibri"/>
                <a:cs typeface="Calibri"/>
              </a:rPr>
              <a:t>u</a:t>
            </a:r>
            <a:r>
              <a:rPr sz="2400" dirty="0">
                <a:latin typeface="Calibri"/>
                <a:cs typeface="Calibri"/>
              </a:rPr>
              <a:t>all</a:t>
            </a:r>
            <a:r>
              <a:rPr sz="2400" spc="-15" dirty="0">
                <a:latin typeface="Calibri"/>
                <a:cs typeface="Calibri"/>
              </a:rPr>
              <a:t>y </a:t>
            </a:r>
            <a:r>
              <a:rPr sz="2400" spc="-20" dirty="0">
                <a:latin typeface="Calibri"/>
                <a:cs typeface="Calibri"/>
              </a:rPr>
              <a:t>g</a:t>
            </a:r>
            <a:r>
              <a:rPr sz="2400" spc="-65" dirty="0">
                <a:latin typeface="Calibri"/>
                <a:cs typeface="Calibri"/>
              </a:rPr>
              <a:t>r</a:t>
            </a:r>
            <a:r>
              <a:rPr sz="2400" spc="-40" dirty="0">
                <a:latin typeface="Calibri"/>
                <a:cs typeface="Calibri"/>
              </a:rPr>
              <a:t>a</a:t>
            </a:r>
            <a:r>
              <a:rPr sz="2400" dirty="0">
                <a:latin typeface="Calibri"/>
                <a:cs typeface="Calibri"/>
              </a:rPr>
              <a:t>vi</a:t>
            </a:r>
            <a:r>
              <a:rPr sz="2400" spc="-10" dirty="0">
                <a:latin typeface="Calibri"/>
                <a:cs typeface="Calibri"/>
              </a:rPr>
              <a:t>ty </a:t>
            </a:r>
            <a:r>
              <a:rPr sz="2400" dirty="0">
                <a:latin typeface="Calibri"/>
                <a:cs typeface="Calibri"/>
              </a:rPr>
              <a:t>is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m</a:t>
            </a:r>
            <a:r>
              <a:rPr sz="2400" spc="-5" dirty="0">
                <a:latin typeface="Calibri"/>
                <a:cs typeface="Calibri"/>
              </a:rPr>
              <a:t>ode</a:t>
            </a:r>
            <a:r>
              <a:rPr sz="2400" dirty="0">
                <a:latin typeface="Calibri"/>
                <a:cs typeface="Calibri"/>
              </a:rPr>
              <a:t>l</a:t>
            </a:r>
            <a:r>
              <a:rPr sz="2400" spc="-20" dirty="0">
                <a:latin typeface="Calibri"/>
                <a:cs typeface="Calibri"/>
              </a:rPr>
              <a:t>ed</a:t>
            </a:r>
            <a:r>
              <a:rPr sz="2400" spc="-10" dirty="0">
                <a:latin typeface="Calibri"/>
                <a:cs typeface="Calibri"/>
              </a:rPr>
              <a:t>,</a:t>
            </a:r>
            <a:r>
              <a:rPr sz="2400" spc="-5" dirty="0">
                <a:latin typeface="Calibri"/>
                <a:cs typeface="Calibri"/>
              </a:rPr>
              <a:t> bu</a:t>
            </a:r>
            <a:r>
              <a:rPr sz="2400" dirty="0">
                <a:latin typeface="Calibri"/>
                <a:cs typeface="Calibri"/>
              </a:rPr>
              <a:t>t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this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35" dirty="0">
                <a:latin typeface="Calibri"/>
                <a:cs typeface="Calibri"/>
              </a:rPr>
              <a:t>c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5" dirty="0">
                <a:latin typeface="Calibri"/>
                <a:cs typeface="Calibri"/>
              </a:rPr>
              <a:t>s</a:t>
            </a:r>
            <a:r>
              <a:rPr sz="2400" spc="-15" dirty="0">
                <a:latin typeface="Calibri"/>
                <a:cs typeface="Calibri"/>
              </a:rPr>
              <a:t>e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0" dirty="0">
                <a:latin typeface="Calibri"/>
                <a:cs typeface="Calibri"/>
              </a:rPr>
              <a:t>w</a:t>
            </a:r>
            <a:r>
              <a:rPr sz="2400" dirty="0">
                <a:latin typeface="Calibri"/>
                <a:cs typeface="Calibri"/>
              </a:rPr>
              <a:t>as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20" dirty="0">
                <a:latin typeface="Calibri"/>
                <a:cs typeface="Calibri"/>
              </a:rPr>
              <a:t>c</a:t>
            </a:r>
            <a:r>
              <a:rPr sz="2400" dirty="0">
                <a:latin typeface="Calibri"/>
                <a:cs typeface="Calibri"/>
              </a:rPr>
              <a:t>tuall</a:t>
            </a:r>
            <a:r>
              <a:rPr sz="2400" spc="-15" dirty="0">
                <a:latin typeface="Calibri"/>
                <a:cs typeface="Calibri"/>
              </a:rPr>
              <a:t>y </a:t>
            </a:r>
            <a:r>
              <a:rPr sz="2400" spc="-20" dirty="0">
                <a:latin typeface="Calibri"/>
                <a:cs typeface="Calibri"/>
              </a:rPr>
              <a:t>me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5" dirty="0">
                <a:latin typeface="Calibri"/>
                <a:cs typeface="Calibri"/>
              </a:rPr>
              <a:t>su</a:t>
            </a:r>
            <a:r>
              <a:rPr sz="2400" spc="-35" dirty="0">
                <a:latin typeface="Calibri"/>
                <a:cs typeface="Calibri"/>
              </a:rPr>
              <a:t>r</a:t>
            </a:r>
            <a:r>
              <a:rPr sz="2400" spc="-20" dirty="0">
                <a:latin typeface="Calibri"/>
                <a:cs typeface="Calibri"/>
              </a:rPr>
              <a:t>e</a:t>
            </a:r>
            <a:r>
              <a:rPr sz="2400" dirty="0">
                <a:latin typeface="Calibri"/>
                <a:cs typeface="Calibri"/>
              </a:rPr>
              <a:t>d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a</a:t>
            </a:r>
            <a:r>
              <a:rPr sz="2400" spc="-10" dirty="0">
                <a:latin typeface="Calibri"/>
                <a:cs typeface="Calibri"/>
              </a:rPr>
              <a:t>t </a:t>
            </a:r>
            <a:r>
              <a:rPr sz="2400" spc="-30" dirty="0">
                <a:latin typeface="Calibri"/>
                <a:cs typeface="Calibri"/>
              </a:rPr>
              <a:t>e</a:t>
            </a:r>
            <a:r>
              <a:rPr sz="2400" spc="-40" dirty="0">
                <a:latin typeface="Calibri"/>
                <a:cs typeface="Calibri"/>
              </a:rPr>
              <a:t>v</a:t>
            </a:r>
            <a:r>
              <a:rPr sz="2400" spc="-20" dirty="0">
                <a:latin typeface="Calibri"/>
                <a:cs typeface="Calibri"/>
              </a:rPr>
              <a:t>e</a:t>
            </a:r>
            <a:r>
              <a:rPr sz="2400" spc="-5" dirty="0">
                <a:latin typeface="Calibri"/>
                <a:cs typeface="Calibri"/>
              </a:rPr>
              <a:t>r</a:t>
            </a:r>
            <a:r>
              <a:rPr sz="2400" spc="-15" dirty="0">
                <a:latin typeface="Calibri"/>
                <a:cs typeface="Calibri"/>
              </a:rPr>
              <a:t>y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po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25" dirty="0">
                <a:latin typeface="Calibri"/>
                <a:cs typeface="Calibri"/>
              </a:rPr>
              <a:t>n</a:t>
            </a:r>
            <a:r>
              <a:rPr sz="2400" dirty="0">
                <a:latin typeface="Calibri"/>
                <a:cs typeface="Calibri"/>
              </a:rPr>
              <a:t>t.</a:t>
            </a:r>
          </a:p>
          <a:p>
            <a:pPr marL="755650" lvl="1" indent="-285750">
              <a:lnSpc>
                <a:spcPct val="100000"/>
              </a:lnSpc>
              <a:spcBef>
                <a:spcPts val="505"/>
              </a:spcBef>
              <a:buFont typeface="Arial"/>
              <a:buChar char="–"/>
              <a:tabLst>
                <a:tab pos="755650" algn="l"/>
              </a:tabLst>
            </a:pPr>
            <a:r>
              <a:rPr sz="2000" spc="-50" dirty="0">
                <a:latin typeface="Calibri"/>
                <a:cs typeface="Calibri"/>
              </a:rPr>
              <a:t>R</a:t>
            </a:r>
            <a:r>
              <a:rPr sz="2000" spc="-10" dirty="0">
                <a:latin typeface="Calibri"/>
                <a:cs typeface="Calibri"/>
              </a:rPr>
              <a:t>e</a:t>
            </a:r>
            <a:r>
              <a:rPr sz="2000" spc="-5" dirty="0">
                <a:latin typeface="Calibri"/>
                <a:cs typeface="Calibri"/>
              </a:rPr>
              <a:t>l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spc="-10" dirty="0">
                <a:latin typeface="Calibri"/>
                <a:cs typeface="Calibri"/>
              </a:rPr>
              <a:t>ti</a:t>
            </a:r>
            <a:r>
              <a:rPr sz="2000" spc="-35" dirty="0">
                <a:latin typeface="Calibri"/>
                <a:cs typeface="Calibri"/>
              </a:rPr>
              <a:t>v</a:t>
            </a:r>
            <a:r>
              <a:rPr sz="2000" spc="-10" dirty="0">
                <a:latin typeface="Calibri"/>
                <a:cs typeface="Calibri"/>
              </a:rPr>
              <a:t>e</a:t>
            </a:r>
            <a:r>
              <a:rPr sz="2000" spc="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g</a:t>
            </a:r>
            <a:r>
              <a:rPr sz="2000" spc="-55" dirty="0">
                <a:latin typeface="Calibri"/>
                <a:cs typeface="Calibri"/>
              </a:rPr>
              <a:t>r</a:t>
            </a:r>
            <a:r>
              <a:rPr sz="2000" spc="-45" dirty="0">
                <a:latin typeface="Calibri"/>
                <a:cs typeface="Calibri"/>
              </a:rPr>
              <a:t>a</a:t>
            </a:r>
            <a:r>
              <a:rPr sz="2000" spc="-15" dirty="0">
                <a:latin typeface="Calibri"/>
                <a:cs typeface="Calibri"/>
              </a:rPr>
              <a:t>v</a:t>
            </a:r>
            <a:r>
              <a:rPr sz="2000" spc="-5" dirty="0">
                <a:latin typeface="Calibri"/>
                <a:cs typeface="Calibri"/>
              </a:rPr>
              <a:t>i</a:t>
            </a:r>
            <a:r>
              <a:rPr sz="2000" spc="-10" dirty="0">
                <a:latin typeface="Calibri"/>
                <a:cs typeface="Calibri"/>
              </a:rPr>
              <a:t>ty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and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35" dirty="0">
                <a:latin typeface="Calibri"/>
                <a:cs typeface="Calibri"/>
              </a:rPr>
              <a:t>v</a:t>
            </a:r>
            <a:r>
              <a:rPr sz="2000" spc="-10" dirty="0">
                <a:latin typeface="Calibri"/>
                <a:cs typeface="Calibri"/>
              </a:rPr>
              <a:t>e</a:t>
            </a:r>
            <a:r>
              <a:rPr sz="2000" spc="-15" dirty="0">
                <a:latin typeface="Calibri"/>
                <a:cs typeface="Calibri"/>
              </a:rPr>
              <a:t>r</a:t>
            </a:r>
            <a:r>
              <a:rPr sz="2000" spc="-10" dirty="0">
                <a:latin typeface="Calibri"/>
                <a:cs typeface="Calibri"/>
              </a:rPr>
              <a:t>ti</a:t>
            </a:r>
            <a:r>
              <a:rPr sz="2000" spc="-30" dirty="0">
                <a:latin typeface="Calibri"/>
                <a:cs typeface="Calibri"/>
              </a:rPr>
              <a:t>c</a:t>
            </a:r>
            <a:r>
              <a:rPr sz="2000" spc="-10" dirty="0">
                <a:latin typeface="Calibri"/>
                <a:cs typeface="Calibri"/>
              </a:rPr>
              <a:t>al</a:t>
            </a:r>
            <a:r>
              <a:rPr sz="2000" spc="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g</a:t>
            </a:r>
            <a:r>
              <a:rPr sz="2000" spc="-55" dirty="0">
                <a:latin typeface="Calibri"/>
                <a:cs typeface="Calibri"/>
              </a:rPr>
              <a:t>r</a:t>
            </a:r>
            <a:r>
              <a:rPr sz="2000" spc="-45" dirty="0">
                <a:latin typeface="Calibri"/>
                <a:cs typeface="Calibri"/>
              </a:rPr>
              <a:t>a</a:t>
            </a:r>
            <a:r>
              <a:rPr sz="2000" spc="-15" dirty="0">
                <a:latin typeface="Calibri"/>
                <a:cs typeface="Calibri"/>
              </a:rPr>
              <a:t>v</a:t>
            </a:r>
            <a:r>
              <a:rPr sz="2000" spc="-5" dirty="0">
                <a:latin typeface="Calibri"/>
                <a:cs typeface="Calibri"/>
              </a:rPr>
              <a:t>i</a:t>
            </a:r>
            <a:r>
              <a:rPr sz="2000" spc="-10" dirty="0">
                <a:latin typeface="Calibri"/>
                <a:cs typeface="Calibri"/>
              </a:rPr>
              <a:t>ty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g</a:t>
            </a:r>
            <a:r>
              <a:rPr sz="2000" spc="-55" dirty="0">
                <a:latin typeface="Calibri"/>
                <a:cs typeface="Calibri"/>
              </a:rPr>
              <a:t>r</a:t>
            </a:r>
            <a:r>
              <a:rPr sz="2000" spc="-10" dirty="0">
                <a:latin typeface="Calibri"/>
                <a:cs typeface="Calibri"/>
              </a:rPr>
              <a:t>ad</a:t>
            </a:r>
            <a:r>
              <a:rPr sz="2000" spc="-5" dirty="0">
                <a:latin typeface="Calibri"/>
                <a:cs typeface="Calibri"/>
              </a:rPr>
              <a:t>i</a:t>
            </a:r>
            <a:r>
              <a:rPr sz="2000" spc="-10" dirty="0">
                <a:latin typeface="Calibri"/>
                <a:cs typeface="Calibri"/>
              </a:rPr>
              <a:t>e</a:t>
            </a:r>
            <a:r>
              <a:rPr sz="2000" spc="-35" dirty="0">
                <a:latin typeface="Calibri"/>
                <a:cs typeface="Calibri"/>
              </a:rPr>
              <a:t>n</a:t>
            </a:r>
            <a:r>
              <a:rPr sz="2000" spc="-10" dirty="0">
                <a:latin typeface="Calibri"/>
                <a:cs typeface="Calibri"/>
              </a:rPr>
              <a:t>t</a:t>
            </a:r>
            <a:r>
              <a:rPr sz="2000" spc="1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spc="-10" dirty="0">
                <a:latin typeface="Calibri"/>
                <a:cs typeface="Calibri"/>
              </a:rPr>
              <a:t>t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e</a:t>
            </a:r>
            <a:r>
              <a:rPr sz="2000" spc="-35" dirty="0">
                <a:latin typeface="Calibri"/>
                <a:cs typeface="Calibri"/>
              </a:rPr>
              <a:t>v</a:t>
            </a:r>
            <a:r>
              <a:rPr sz="2000" spc="-10" dirty="0">
                <a:latin typeface="Calibri"/>
                <a:cs typeface="Calibri"/>
              </a:rPr>
              <a:t>e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10" dirty="0">
                <a:latin typeface="Calibri"/>
                <a:cs typeface="Calibri"/>
              </a:rPr>
              <a:t>y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benchmar</a:t>
            </a:r>
            <a:r>
              <a:rPr sz="2000" spc="-10" dirty="0">
                <a:latin typeface="Calibri"/>
                <a:cs typeface="Calibri"/>
              </a:rPr>
              <a:t>k</a:t>
            </a:r>
            <a:endParaRPr sz="2000" dirty="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480"/>
              </a:spcBef>
              <a:buFont typeface="Arial"/>
              <a:buChar char="–"/>
              <a:tabLst>
                <a:tab pos="755650" algn="l"/>
              </a:tabLst>
            </a:pPr>
            <a:r>
              <a:rPr sz="2000" spc="-15" dirty="0">
                <a:latin typeface="Calibri"/>
                <a:cs typeface="Calibri"/>
              </a:rPr>
              <a:t>A</a:t>
            </a:r>
            <a:r>
              <a:rPr sz="2000" spc="-30" dirty="0">
                <a:latin typeface="Calibri"/>
                <a:cs typeface="Calibri"/>
              </a:rPr>
              <a:t>b</a:t>
            </a:r>
            <a:r>
              <a:rPr sz="2000" spc="-15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5" dirty="0">
                <a:latin typeface="Calibri"/>
                <a:cs typeface="Calibri"/>
              </a:rPr>
              <a:t>l</a:t>
            </a:r>
            <a:r>
              <a:rPr sz="2000" spc="-15" dirty="0">
                <a:latin typeface="Calibri"/>
                <a:cs typeface="Calibri"/>
              </a:rPr>
              <a:t>u</a:t>
            </a:r>
            <a:r>
              <a:rPr sz="2000" spc="-35" dirty="0">
                <a:latin typeface="Calibri"/>
                <a:cs typeface="Calibri"/>
              </a:rPr>
              <a:t>t</a:t>
            </a:r>
            <a:r>
              <a:rPr sz="2000" spc="-10" dirty="0">
                <a:latin typeface="Calibri"/>
                <a:cs typeface="Calibri"/>
              </a:rPr>
              <a:t>e</a:t>
            </a:r>
            <a:r>
              <a:rPr sz="2000" spc="2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g</a:t>
            </a:r>
            <a:r>
              <a:rPr sz="2000" spc="-55" dirty="0">
                <a:latin typeface="Calibri"/>
                <a:cs typeface="Calibri"/>
              </a:rPr>
              <a:t>r</a:t>
            </a:r>
            <a:r>
              <a:rPr sz="2000" spc="-45" dirty="0">
                <a:latin typeface="Calibri"/>
                <a:cs typeface="Calibri"/>
              </a:rPr>
              <a:t>a</a:t>
            </a:r>
            <a:r>
              <a:rPr sz="2000" spc="-15" dirty="0">
                <a:latin typeface="Calibri"/>
                <a:cs typeface="Calibri"/>
              </a:rPr>
              <a:t>v</a:t>
            </a:r>
            <a:r>
              <a:rPr sz="2000" spc="-5" dirty="0">
                <a:latin typeface="Calibri"/>
                <a:cs typeface="Calibri"/>
              </a:rPr>
              <a:t>i</a:t>
            </a:r>
            <a:r>
              <a:rPr sz="2000" spc="-10" dirty="0">
                <a:latin typeface="Calibri"/>
                <a:cs typeface="Calibri"/>
              </a:rPr>
              <a:t>ty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(A10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and</a:t>
            </a:r>
            <a:r>
              <a:rPr sz="2000" spc="-45" dirty="0">
                <a:latin typeface="Calibri"/>
                <a:cs typeface="Calibri"/>
              </a:rPr>
              <a:t>/</a:t>
            </a:r>
            <a:r>
              <a:rPr sz="2000" spc="-10" dirty="0">
                <a:latin typeface="Calibri"/>
                <a:cs typeface="Calibri"/>
              </a:rPr>
              <a:t>or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FG</a:t>
            </a:r>
            <a:r>
              <a:rPr sz="2000" spc="-10" dirty="0">
                <a:latin typeface="Calibri"/>
                <a:cs typeface="Calibri"/>
              </a:rPr>
              <a:t>5)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-30" dirty="0">
                <a:latin typeface="Calibri"/>
                <a:cs typeface="Calibri"/>
              </a:rPr>
              <a:t>a</a:t>
            </a:r>
            <a:r>
              <a:rPr sz="2000" spc="-10" dirty="0">
                <a:latin typeface="Calibri"/>
                <a:cs typeface="Calibri"/>
              </a:rPr>
              <a:t>t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~</a:t>
            </a:r>
            <a:r>
              <a:rPr sz="2000" spc="-25" dirty="0">
                <a:latin typeface="Calibri"/>
                <a:cs typeface="Calibri"/>
              </a:rPr>
              <a:t>e</a:t>
            </a:r>
            <a:r>
              <a:rPr sz="2000" spc="-35" dirty="0">
                <a:latin typeface="Calibri"/>
                <a:cs typeface="Calibri"/>
              </a:rPr>
              <a:t>v</a:t>
            </a:r>
            <a:r>
              <a:rPr sz="2000" spc="-10" dirty="0">
                <a:latin typeface="Calibri"/>
                <a:cs typeface="Calibri"/>
              </a:rPr>
              <a:t>e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10" dirty="0">
                <a:latin typeface="Calibri"/>
                <a:cs typeface="Calibri"/>
              </a:rPr>
              <a:t>y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7</a:t>
            </a:r>
            <a:r>
              <a:rPr sz="1950" baseline="25641" dirty="0">
                <a:latin typeface="Calibri"/>
                <a:cs typeface="Calibri"/>
              </a:rPr>
              <a:t>t</a:t>
            </a:r>
            <a:r>
              <a:rPr sz="1950" spc="15" baseline="25641" dirty="0">
                <a:latin typeface="Calibri"/>
                <a:cs typeface="Calibri"/>
              </a:rPr>
              <a:t>h</a:t>
            </a:r>
            <a:r>
              <a:rPr sz="1950" baseline="25641" dirty="0">
                <a:latin typeface="Calibri"/>
                <a:cs typeface="Calibri"/>
              </a:rPr>
              <a:t> </a:t>
            </a:r>
            <a:r>
              <a:rPr sz="1950" spc="-195" baseline="25641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be</a:t>
            </a:r>
            <a:r>
              <a:rPr sz="2000" spc="-15" dirty="0">
                <a:latin typeface="Calibri"/>
                <a:cs typeface="Calibri"/>
              </a:rPr>
              <a:t>nchmar</a:t>
            </a:r>
            <a:r>
              <a:rPr sz="2000" spc="-10" dirty="0">
                <a:latin typeface="Calibri"/>
                <a:cs typeface="Calibri"/>
              </a:rPr>
              <a:t>k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593080" y="4328921"/>
            <a:ext cx="3001645" cy="2299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sz="1200" spc="-10" dirty="0">
                <a:solidFill>
                  <a:srgbClr val="8A8A8A"/>
                </a:solidFill>
                <a:latin typeface="Calibri"/>
                <a:cs typeface="Calibri"/>
              </a:rPr>
              <a:t>8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593080" y="4328921"/>
            <a:ext cx="2966465" cy="22258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0227" y="4478274"/>
            <a:ext cx="2570225" cy="19286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486405" y="4155948"/>
            <a:ext cx="3449573" cy="25877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February 8, 2017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14822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533523"/>
            <a:ext cx="82296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dirty="0"/>
              <a:t>Long Period GPS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15364" y="4135023"/>
            <a:ext cx="6987540" cy="2303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2400" spc="-5" dirty="0">
                <a:latin typeface="Calibri"/>
                <a:cs typeface="Calibri"/>
              </a:rPr>
              <a:t>C</a:t>
            </a:r>
            <a:r>
              <a:rPr sz="2400" dirty="0">
                <a:latin typeface="Calibri"/>
                <a:cs typeface="Calibri"/>
              </a:rPr>
              <a:t>ali</a:t>
            </a:r>
            <a:r>
              <a:rPr sz="2400" spc="-5" dirty="0">
                <a:latin typeface="Calibri"/>
                <a:cs typeface="Calibri"/>
              </a:rPr>
              <a:t>b</a:t>
            </a:r>
            <a:r>
              <a:rPr sz="2400" spc="-55" dirty="0">
                <a:latin typeface="Calibri"/>
                <a:cs typeface="Calibri"/>
              </a:rPr>
              <a:t>r</a:t>
            </a:r>
            <a:r>
              <a:rPr sz="2400" spc="-25" dirty="0">
                <a:latin typeface="Calibri"/>
                <a:cs typeface="Calibri"/>
              </a:rPr>
              <a:t>a</a:t>
            </a:r>
            <a:r>
              <a:rPr sz="2400" spc="-35" dirty="0">
                <a:latin typeface="Calibri"/>
                <a:cs typeface="Calibri"/>
              </a:rPr>
              <a:t>t</a:t>
            </a:r>
            <a:r>
              <a:rPr sz="2400" spc="-20" dirty="0">
                <a:latin typeface="Calibri"/>
                <a:cs typeface="Calibri"/>
              </a:rPr>
              <a:t>ed</a:t>
            </a:r>
            <a:r>
              <a:rPr sz="2400" spc="-10" dirty="0">
                <a:latin typeface="Calibri"/>
                <a:cs typeface="Calibri"/>
              </a:rPr>
              <a:t>, </a:t>
            </a:r>
            <a:r>
              <a:rPr sz="2400" spc="-5" dirty="0">
                <a:latin typeface="Calibri"/>
                <a:cs typeface="Calibri"/>
              </a:rPr>
              <a:t>f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70" dirty="0">
                <a:latin typeface="Calibri"/>
                <a:cs typeface="Calibri"/>
              </a:rPr>
              <a:t>x</a:t>
            </a:r>
            <a:r>
              <a:rPr sz="2400" spc="-20" dirty="0">
                <a:latin typeface="Calibri"/>
                <a:cs typeface="Calibri"/>
              </a:rPr>
              <a:t>e</a:t>
            </a:r>
            <a:r>
              <a:rPr sz="2400" spc="-5" dirty="0">
                <a:latin typeface="Calibri"/>
                <a:cs typeface="Calibri"/>
              </a:rPr>
              <a:t>d-h</a:t>
            </a:r>
            <a:r>
              <a:rPr sz="2400" spc="-20" dirty="0">
                <a:latin typeface="Calibri"/>
                <a:cs typeface="Calibri"/>
              </a:rPr>
              <a:t>e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5" dirty="0">
                <a:latin typeface="Calibri"/>
                <a:cs typeface="Calibri"/>
              </a:rPr>
              <a:t>g</a:t>
            </a:r>
            <a:r>
              <a:rPr sz="2400" spc="-25" dirty="0">
                <a:latin typeface="Calibri"/>
                <a:cs typeface="Calibri"/>
              </a:rPr>
              <a:t>h</a:t>
            </a:r>
            <a:r>
              <a:rPr sz="2400" spc="-10" dirty="0">
                <a:latin typeface="Calibri"/>
                <a:cs typeface="Calibri"/>
              </a:rPr>
              <a:t>t</a:t>
            </a:r>
            <a:r>
              <a:rPr sz="2400" spc="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30" dirty="0">
                <a:latin typeface="Calibri"/>
                <a:cs typeface="Calibri"/>
              </a:rPr>
              <a:t>n</a:t>
            </a:r>
            <a:r>
              <a:rPr sz="2400" spc="-35" dirty="0">
                <a:latin typeface="Calibri"/>
                <a:cs typeface="Calibri"/>
              </a:rPr>
              <a:t>t</a:t>
            </a:r>
            <a:r>
              <a:rPr sz="2400" spc="-20" dirty="0">
                <a:latin typeface="Calibri"/>
                <a:cs typeface="Calibri"/>
              </a:rPr>
              <a:t>e</a:t>
            </a:r>
            <a:r>
              <a:rPr sz="2400" spc="-5" dirty="0">
                <a:latin typeface="Calibri"/>
                <a:cs typeface="Calibri"/>
              </a:rPr>
              <a:t>nn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5" dirty="0">
                <a:latin typeface="Calibri"/>
                <a:cs typeface="Calibri"/>
              </a:rPr>
              <a:t>s</a:t>
            </a:r>
            <a:r>
              <a:rPr sz="2400" spc="-10" dirty="0">
                <a:latin typeface="Calibri"/>
                <a:cs typeface="Calibri"/>
              </a:rPr>
              <a:t>,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all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5" dirty="0">
                <a:latin typeface="Calibri"/>
                <a:cs typeface="Calibri"/>
              </a:rPr>
              <a:t>d</a:t>
            </a:r>
            <a:r>
              <a:rPr sz="2400" spc="-20" dirty="0">
                <a:latin typeface="Calibri"/>
                <a:cs typeface="Calibri"/>
              </a:rPr>
              <a:t>e</a:t>
            </a:r>
            <a:r>
              <a:rPr sz="2400" spc="-25" dirty="0">
                <a:latin typeface="Calibri"/>
                <a:cs typeface="Calibri"/>
              </a:rPr>
              <a:t>n</a:t>
            </a:r>
            <a:r>
              <a:rPr sz="2400" spc="-10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20" dirty="0">
                <a:latin typeface="Calibri"/>
                <a:cs typeface="Calibri"/>
              </a:rPr>
              <a:t>c</a:t>
            </a:r>
            <a:r>
              <a:rPr sz="2400" dirty="0">
                <a:latin typeface="Calibri"/>
                <a:cs typeface="Calibri"/>
              </a:rPr>
              <a:t>al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mo</a:t>
            </a:r>
            <a:r>
              <a:rPr sz="2400" spc="-5" dirty="0">
                <a:latin typeface="Calibri"/>
                <a:cs typeface="Calibri"/>
              </a:rPr>
              <a:t>d</a:t>
            </a:r>
            <a:r>
              <a:rPr sz="2400" spc="-20" dirty="0">
                <a:latin typeface="Calibri"/>
                <a:cs typeface="Calibri"/>
              </a:rPr>
              <a:t>e</a:t>
            </a:r>
            <a:r>
              <a:rPr sz="2400" dirty="0">
                <a:latin typeface="Calibri"/>
                <a:cs typeface="Calibri"/>
              </a:rPr>
              <a:t>ls</a:t>
            </a: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"/>
              <a:buChar char="•"/>
              <a:tabLst>
                <a:tab pos="355600" algn="l"/>
              </a:tabLst>
            </a:pPr>
            <a:r>
              <a:rPr sz="2400" spc="-10" dirty="0">
                <a:latin typeface="Calibri"/>
                <a:cs typeface="Calibri"/>
              </a:rPr>
              <a:t>In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220" dirty="0">
                <a:latin typeface="Calibri"/>
                <a:cs typeface="Calibri"/>
              </a:rPr>
              <a:t>T</a:t>
            </a:r>
            <a:r>
              <a:rPr sz="2400" spc="-55" dirty="0">
                <a:latin typeface="Calibri"/>
                <a:cs typeface="Calibri"/>
              </a:rPr>
              <a:t>e</a:t>
            </a:r>
            <a:r>
              <a:rPr sz="2400" spc="-45" dirty="0">
                <a:latin typeface="Calibri"/>
                <a:cs typeface="Calibri"/>
              </a:rPr>
              <a:t>x</a:t>
            </a:r>
            <a:r>
              <a:rPr sz="2400" dirty="0">
                <a:latin typeface="Calibri"/>
                <a:cs typeface="Calibri"/>
              </a:rPr>
              <a:t>as </a:t>
            </a:r>
            <a:r>
              <a:rPr sz="2400" spc="-15" dirty="0">
                <a:latin typeface="Calibri"/>
                <a:cs typeface="Calibri"/>
              </a:rPr>
              <a:t>2011:</a:t>
            </a:r>
            <a:endParaRPr sz="2400" dirty="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505"/>
              </a:spcBef>
              <a:buFont typeface="Arial"/>
              <a:buChar char="–"/>
              <a:tabLst>
                <a:tab pos="755650" algn="l"/>
              </a:tabLst>
            </a:pPr>
            <a:r>
              <a:rPr sz="2000" spc="-15" dirty="0">
                <a:latin typeface="Calibri"/>
                <a:cs typeface="Calibri"/>
              </a:rPr>
              <a:t>20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30" dirty="0">
                <a:latin typeface="Calibri"/>
                <a:cs typeface="Calibri"/>
              </a:rPr>
              <a:t>c</a:t>
            </a:r>
            <a:r>
              <a:rPr sz="2000" spc="-15" dirty="0">
                <a:latin typeface="Calibri"/>
                <a:cs typeface="Calibri"/>
              </a:rPr>
              <a:t>o</a:t>
            </a:r>
            <a:r>
              <a:rPr sz="2000" spc="-25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p</a:t>
            </a:r>
            <a:r>
              <a:rPr sz="2000" spc="-5" dirty="0">
                <a:latin typeface="Calibri"/>
                <a:cs typeface="Calibri"/>
              </a:rPr>
              <a:t>l</a:t>
            </a:r>
            <a:r>
              <a:rPr sz="2000" spc="-25" dirty="0">
                <a:latin typeface="Calibri"/>
                <a:cs typeface="Calibri"/>
              </a:rPr>
              <a:t>e</a:t>
            </a:r>
            <a:r>
              <a:rPr sz="2000" spc="-35" dirty="0">
                <a:latin typeface="Calibri"/>
                <a:cs typeface="Calibri"/>
              </a:rPr>
              <a:t>t</a:t>
            </a:r>
            <a:r>
              <a:rPr sz="2000" spc="-10" dirty="0">
                <a:latin typeface="Calibri"/>
                <a:cs typeface="Calibri"/>
              </a:rPr>
              <a:t>e</a:t>
            </a:r>
            <a:r>
              <a:rPr sz="2000" spc="20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s</a:t>
            </a:r>
            <a:r>
              <a:rPr sz="2000" spc="-25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ts</a:t>
            </a:r>
            <a:r>
              <a:rPr sz="2000" spc="2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of </a:t>
            </a:r>
            <a:r>
              <a:rPr sz="2000" spc="-15" dirty="0">
                <a:latin typeface="Calibri"/>
                <a:cs typeface="Calibri"/>
              </a:rPr>
              <a:t>equ</a:t>
            </a:r>
            <a:r>
              <a:rPr sz="2000" spc="-5" dirty="0">
                <a:latin typeface="Calibri"/>
                <a:cs typeface="Calibri"/>
              </a:rPr>
              <a:t>i</a:t>
            </a:r>
            <a:r>
              <a:rPr sz="2000" spc="-15" dirty="0">
                <a:latin typeface="Calibri"/>
                <a:cs typeface="Calibri"/>
              </a:rPr>
              <a:t>pme</a:t>
            </a:r>
            <a:r>
              <a:rPr sz="2000" spc="-35" dirty="0">
                <a:latin typeface="Calibri"/>
                <a:cs typeface="Calibri"/>
              </a:rPr>
              <a:t>n</a:t>
            </a:r>
            <a:r>
              <a:rPr sz="2000" spc="-10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1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(2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partie</a:t>
            </a:r>
            <a:r>
              <a:rPr sz="2000" spc="-15" dirty="0">
                <a:latin typeface="Calibri"/>
                <a:cs typeface="Calibri"/>
              </a:rPr>
              <a:t>s</a:t>
            </a:r>
            <a:r>
              <a:rPr sz="2000" spc="-5" dirty="0">
                <a:latin typeface="Calibri"/>
                <a:cs typeface="Calibri"/>
              </a:rPr>
              <a:t>,</a:t>
            </a:r>
            <a:r>
              <a:rPr sz="2000" spc="25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10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s</a:t>
            </a:r>
            <a:r>
              <a:rPr sz="2000" spc="-25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ts</a:t>
            </a:r>
            <a:r>
              <a:rPr sz="2000" spc="2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each)</a:t>
            </a:r>
            <a:endParaRPr sz="2000" dirty="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480"/>
              </a:spcBef>
              <a:buFont typeface="Arial"/>
              <a:buChar char="–"/>
              <a:tabLst>
                <a:tab pos="755650" algn="l"/>
              </a:tabLst>
            </a:pPr>
            <a:r>
              <a:rPr sz="2000" spc="-45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ach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pa</a:t>
            </a:r>
            <a:r>
              <a:rPr sz="2000" spc="-15" dirty="0">
                <a:latin typeface="Calibri"/>
                <a:cs typeface="Calibri"/>
              </a:rPr>
              <a:t>r</a:t>
            </a:r>
            <a:r>
              <a:rPr sz="2000" spc="-10" dirty="0">
                <a:latin typeface="Calibri"/>
                <a:cs typeface="Calibri"/>
              </a:rPr>
              <a:t>ty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o</a:t>
            </a:r>
            <a:r>
              <a:rPr sz="2000" spc="-30" dirty="0">
                <a:latin typeface="Calibri"/>
                <a:cs typeface="Calibri"/>
              </a:rPr>
              <a:t>b</a:t>
            </a:r>
            <a:r>
              <a:rPr sz="2000" spc="-15" dirty="0">
                <a:latin typeface="Calibri"/>
                <a:cs typeface="Calibri"/>
              </a:rPr>
              <a:t>s</a:t>
            </a:r>
            <a:r>
              <a:rPr sz="2000" spc="-10" dirty="0">
                <a:latin typeface="Calibri"/>
                <a:cs typeface="Calibri"/>
              </a:rPr>
              <a:t>e</a:t>
            </a:r>
            <a:r>
              <a:rPr sz="2000" spc="0" dirty="0">
                <a:latin typeface="Calibri"/>
                <a:cs typeface="Calibri"/>
              </a:rPr>
              <a:t>r</a:t>
            </a:r>
            <a:r>
              <a:rPr sz="2000" spc="-35" dirty="0">
                <a:latin typeface="Calibri"/>
                <a:cs typeface="Calibri"/>
              </a:rPr>
              <a:t>v</a:t>
            </a:r>
            <a:r>
              <a:rPr sz="2000" spc="-15" dirty="0">
                <a:latin typeface="Calibri"/>
                <a:cs typeface="Calibri"/>
              </a:rPr>
              <a:t>ed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10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n</a:t>
            </a:r>
            <a:r>
              <a:rPr sz="2000" spc="-25" dirty="0">
                <a:latin typeface="Calibri"/>
                <a:cs typeface="Calibri"/>
              </a:rPr>
              <a:t>e</a:t>
            </a:r>
            <a:r>
              <a:rPr sz="2000" spc="-15" dirty="0">
                <a:latin typeface="Calibri"/>
                <a:cs typeface="Calibri"/>
              </a:rPr>
              <a:t>w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40" dirty="0">
                <a:latin typeface="Calibri"/>
                <a:cs typeface="Calibri"/>
              </a:rPr>
              <a:t>s</a:t>
            </a:r>
            <a:r>
              <a:rPr sz="2000" spc="-35" dirty="0">
                <a:latin typeface="Calibri"/>
                <a:cs typeface="Calibri"/>
              </a:rPr>
              <a:t>t</a:t>
            </a:r>
            <a:r>
              <a:rPr sz="2000" spc="-30" dirty="0">
                <a:latin typeface="Calibri"/>
                <a:cs typeface="Calibri"/>
              </a:rPr>
              <a:t>a</a:t>
            </a:r>
            <a:r>
              <a:rPr sz="2000" spc="-10" dirty="0">
                <a:latin typeface="Calibri"/>
                <a:cs typeface="Calibri"/>
              </a:rPr>
              <a:t>tions</a:t>
            </a:r>
            <a:r>
              <a:rPr sz="2000" spc="2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each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d</a:t>
            </a:r>
            <a:r>
              <a:rPr sz="2000" spc="-45" dirty="0">
                <a:latin typeface="Calibri"/>
                <a:cs typeface="Calibri"/>
              </a:rPr>
              <a:t>a</a:t>
            </a:r>
            <a:r>
              <a:rPr sz="2000" spc="-10" dirty="0">
                <a:latin typeface="Calibri"/>
                <a:cs typeface="Calibri"/>
              </a:rPr>
              <a:t>y</a:t>
            </a:r>
            <a:endParaRPr sz="2000" dirty="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480"/>
              </a:spcBef>
              <a:buFont typeface="Arial"/>
              <a:buChar char="–"/>
              <a:tabLst>
                <a:tab pos="755650" algn="l"/>
              </a:tabLst>
            </a:pPr>
            <a:r>
              <a:rPr sz="2000" spc="-15" dirty="0">
                <a:latin typeface="Calibri"/>
                <a:cs typeface="Calibri"/>
              </a:rPr>
              <a:t>20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hou</a:t>
            </a:r>
            <a:r>
              <a:rPr sz="2000" spc="-50" dirty="0">
                <a:latin typeface="Calibri"/>
                <a:cs typeface="Calibri"/>
              </a:rPr>
              <a:t>r</a:t>
            </a:r>
            <a:r>
              <a:rPr sz="2000" spc="-10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of </a:t>
            </a:r>
            <a:r>
              <a:rPr sz="2000" spc="-15" dirty="0">
                <a:latin typeface="Calibri"/>
                <a:cs typeface="Calibri"/>
              </a:rPr>
              <a:t>o</a:t>
            </a:r>
            <a:r>
              <a:rPr sz="2000" spc="-30" dirty="0">
                <a:latin typeface="Calibri"/>
                <a:cs typeface="Calibri"/>
              </a:rPr>
              <a:t>b</a:t>
            </a:r>
            <a:r>
              <a:rPr sz="2000" spc="-15" dirty="0">
                <a:latin typeface="Calibri"/>
                <a:cs typeface="Calibri"/>
              </a:rPr>
              <a:t>s</a:t>
            </a:r>
            <a:r>
              <a:rPr sz="2000" spc="-10" dirty="0">
                <a:latin typeface="Calibri"/>
                <a:cs typeface="Calibri"/>
              </a:rPr>
              <a:t>e</a:t>
            </a:r>
            <a:r>
              <a:rPr sz="2000" spc="0" dirty="0">
                <a:latin typeface="Calibri"/>
                <a:cs typeface="Calibri"/>
              </a:rPr>
              <a:t>r</a:t>
            </a:r>
            <a:r>
              <a:rPr sz="2000" spc="-45" dirty="0">
                <a:latin typeface="Calibri"/>
                <a:cs typeface="Calibri"/>
              </a:rPr>
              <a:t>v</a:t>
            </a:r>
            <a:r>
              <a:rPr sz="2000" spc="-30" dirty="0">
                <a:latin typeface="Calibri"/>
                <a:cs typeface="Calibri"/>
              </a:rPr>
              <a:t>a</a:t>
            </a:r>
            <a:r>
              <a:rPr sz="2000" spc="-10" dirty="0">
                <a:latin typeface="Calibri"/>
                <a:cs typeface="Calibri"/>
              </a:rPr>
              <a:t>ti</a:t>
            </a:r>
            <a:r>
              <a:rPr sz="2000" spc="-15" dirty="0">
                <a:latin typeface="Calibri"/>
                <a:cs typeface="Calibri"/>
              </a:rPr>
              <a:t>on</a:t>
            </a:r>
            <a:r>
              <a:rPr sz="2000" spc="1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each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d</a:t>
            </a:r>
            <a:r>
              <a:rPr sz="2000" spc="-45" dirty="0">
                <a:latin typeface="Calibri"/>
                <a:cs typeface="Calibri"/>
              </a:rPr>
              <a:t>a</a:t>
            </a:r>
            <a:r>
              <a:rPr sz="2000" spc="-10" dirty="0">
                <a:latin typeface="Calibri"/>
                <a:cs typeface="Calibri"/>
              </a:rPr>
              <a:t>y</a:t>
            </a:r>
            <a:endParaRPr sz="2000" dirty="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480"/>
              </a:spcBef>
              <a:buFont typeface="Arial"/>
              <a:buChar char="–"/>
              <a:tabLst>
                <a:tab pos="755650" algn="l"/>
              </a:tabLst>
            </a:pPr>
            <a:r>
              <a:rPr sz="2000" spc="-20" dirty="0">
                <a:latin typeface="Calibri"/>
                <a:cs typeface="Calibri"/>
              </a:rPr>
              <a:t>P</a:t>
            </a:r>
            <a:r>
              <a:rPr sz="2000" spc="-45" dirty="0">
                <a:latin typeface="Calibri"/>
                <a:cs typeface="Calibri"/>
              </a:rPr>
              <a:t>r</a:t>
            </a:r>
            <a:r>
              <a:rPr sz="2000" spc="-10" dirty="0">
                <a:latin typeface="Calibri"/>
                <a:cs typeface="Calibri"/>
              </a:rPr>
              <a:t>oject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p</a:t>
            </a:r>
            <a:r>
              <a:rPr sz="2000" spc="-45" dirty="0">
                <a:latin typeface="Calibri"/>
                <a:cs typeface="Calibri"/>
              </a:rPr>
              <a:t>r</a:t>
            </a:r>
            <a:r>
              <a:rPr sz="2000" spc="-10" dirty="0">
                <a:latin typeface="Calibri"/>
                <a:cs typeface="Calibri"/>
              </a:rPr>
              <a:t>oce</a:t>
            </a:r>
            <a:r>
              <a:rPr sz="2000" spc="-15" dirty="0">
                <a:latin typeface="Calibri"/>
                <a:cs typeface="Calibri"/>
              </a:rPr>
              <a:t>ssed</a:t>
            </a:r>
            <a:r>
              <a:rPr sz="2000" spc="2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w</a:t>
            </a:r>
            <a:r>
              <a:rPr sz="2000" spc="-5" dirty="0">
                <a:latin typeface="Calibri"/>
                <a:cs typeface="Calibri"/>
              </a:rPr>
              <a:t>i</a:t>
            </a:r>
            <a:r>
              <a:rPr sz="2000" spc="-10" dirty="0">
                <a:latin typeface="Calibri"/>
                <a:cs typeface="Calibri"/>
              </a:rPr>
              <a:t>th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OP</a:t>
            </a:r>
            <a:r>
              <a:rPr sz="2000" spc="-15" dirty="0">
                <a:latin typeface="Calibri"/>
                <a:cs typeface="Calibri"/>
              </a:rPr>
              <a:t>US</a:t>
            </a:r>
            <a:r>
              <a:rPr sz="2000" spc="2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P</a:t>
            </a:r>
            <a:r>
              <a:rPr sz="2000" spc="-45" dirty="0">
                <a:latin typeface="Calibri"/>
                <a:cs typeface="Calibri"/>
              </a:rPr>
              <a:t>r</a:t>
            </a:r>
            <a:r>
              <a:rPr sz="2000" spc="-10" dirty="0">
                <a:latin typeface="Calibri"/>
                <a:cs typeface="Calibri"/>
              </a:rPr>
              <a:t>ojects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69847" y="1493888"/>
            <a:ext cx="6975348" cy="24833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504173" y="6462966"/>
            <a:ext cx="1028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10" dirty="0">
                <a:solidFill>
                  <a:srgbClr val="8A8A8A"/>
                </a:solidFill>
                <a:latin typeface="Calibri"/>
                <a:cs typeface="Calibri"/>
              </a:rPr>
              <a:t>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February 8, 2017</a:t>
            </a:r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Geospatial Summit, Silver Spring MD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5380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586482"/>
            <a:ext cx="8229600" cy="5514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285"/>
              </a:lnSpc>
            </a:pPr>
            <a:r>
              <a:rPr dirty="0"/>
              <a:t>Deflection of the Vertical (DoV)</a:t>
            </a:r>
          </a:p>
        </p:txBody>
      </p:sp>
      <p:sp>
        <p:nvSpPr>
          <p:cNvPr id="3" name="object 3"/>
          <p:cNvSpPr/>
          <p:nvPr/>
        </p:nvSpPr>
        <p:spPr>
          <a:xfrm>
            <a:off x="5385053" y="1402080"/>
            <a:ext cx="3368801" cy="25267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385053" y="4045797"/>
            <a:ext cx="3368801" cy="2314825"/>
          </a:xfrm>
          <a:prstGeom prst="rect">
            <a:avLst/>
          </a:prstGeom>
          <a:blipFill>
            <a:blip r:embed="rId4" cstate="print"/>
            <a:srcRect/>
            <a:stretch>
              <a:fillRect t="-9223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90146" y="1402080"/>
            <a:ext cx="4853305" cy="5055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2000" spc="-15" dirty="0">
                <a:latin typeface="Calibri"/>
                <a:cs typeface="Calibri"/>
              </a:rPr>
              <a:t>Measu</a:t>
            </a:r>
            <a:r>
              <a:rPr sz="2000" spc="-35" dirty="0">
                <a:latin typeface="Calibri"/>
                <a:cs typeface="Calibri"/>
              </a:rPr>
              <a:t>r</a:t>
            </a:r>
            <a:r>
              <a:rPr sz="2000" spc="-10" dirty="0">
                <a:latin typeface="Calibri"/>
                <a:cs typeface="Calibri"/>
              </a:rPr>
              <a:t>e</a:t>
            </a:r>
            <a:r>
              <a:rPr sz="2000" spc="2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the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s</a:t>
            </a:r>
            <a:r>
              <a:rPr sz="2000" spc="-5" dirty="0">
                <a:latin typeface="Calibri"/>
                <a:cs typeface="Calibri"/>
              </a:rPr>
              <a:t>l</a:t>
            </a:r>
            <a:r>
              <a:rPr sz="2000" spc="-15" dirty="0">
                <a:latin typeface="Calibri"/>
                <a:cs typeface="Calibri"/>
              </a:rPr>
              <a:t>ope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of the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30" dirty="0">
                <a:latin typeface="Calibri"/>
                <a:cs typeface="Calibri"/>
              </a:rPr>
              <a:t>g</a:t>
            </a:r>
            <a:r>
              <a:rPr sz="2000" spc="-10" dirty="0">
                <a:latin typeface="Calibri"/>
                <a:cs typeface="Calibri"/>
              </a:rPr>
              <a:t>e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5" dirty="0">
                <a:latin typeface="Calibri"/>
                <a:cs typeface="Calibri"/>
              </a:rPr>
              <a:t>i</a:t>
            </a:r>
            <a:r>
              <a:rPr sz="2000" spc="-15" dirty="0">
                <a:latin typeface="Calibri"/>
                <a:cs typeface="Calibri"/>
              </a:rPr>
              <a:t>d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d</a:t>
            </a:r>
            <a:r>
              <a:rPr sz="2000" spc="-5" dirty="0">
                <a:latin typeface="Calibri"/>
                <a:cs typeface="Calibri"/>
              </a:rPr>
              <a:t>i</a:t>
            </a:r>
            <a:r>
              <a:rPr sz="2000" spc="-35" dirty="0">
                <a:latin typeface="Calibri"/>
                <a:cs typeface="Calibri"/>
              </a:rPr>
              <a:t>r</a:t>
            </a:r>
            <a:r>
              <a:rPr sz="2000" spc="-10" dirty="0">
                <a:latin typeface="Calibri"/>
                <a:cs typeface="Calibri"/>
              </a:rPr>
              <a:t>ectly!</a:t>
            </a:r>
            <a:endParaRPr sz="2000" dirty="0">
              <a:latin typeface="Calibri"/>
              <a:cs typeface="Calibri"/>
            </a:endParaRPr>
          </a:p>
          <a:p>
            <a:pPr marL="354965" marR="493395" indent="-342265">
              <a:lnSpc>
                <a:spcPct val="100000"/>
              </a:lnSpc>
              <a:spcBef>
                <a:spcPts val="480"/>
              </a:spcBef>
              <a:buFont typeface="Arial"/>
              <a:buChar char="•"/>
              <a:tabLst>
                <a:tab pos="355600" algn="l"/>
              </a:tabLst>
            </a:pPr>
            <a:r>
              <a:rPr sz="2000" spc="-20" dirty="0">
                <a:latin typeface="Calibri"/>
                <a:cs typeface="Calibri"/>
              </a:rPr>
              <a:t>P</a:t>
            </a:r>
            <a:r>
              <a:rPr sz="2000" spc="-35" dirty="0">
                <a:latin typeface="Calibri"/>
                <a:cs typeface="Calibri"/>
              </a:rPr>
              <a:t>r</a:t>
            </a:r>
            <a:r>
              <a:rPr sz="2000" spc="-10" dirty="0">
                <a:latin typeface="Calibri"/>
                <a:cs typeface="Calibri"/>
              </a:rPr>
              <a:t>ec</a:t>
            </a:r>
            <a:r>
              <a:rPr sz="2000" spc="-5" dirty="0">
                <a:latin typeface="Calibri"/>
                <a:cs typeface="Calibri"/>
              </a:rPr>
              <a:t>i</a:t>
            </a:r>
            <a:r>
              <a:rPr sz="2000" spc="-10" dirty="0">
                <a:latin typeface="Calibri"/>
                <a:cs typeface="Calibri"/>
              </a:rPr>
              <a:t>s</a:t>
            </a:r>
            <a:r>
              <a:rPr sz="2000" spc="-5" dirty="0">
                <a:latin typeface="Calibri"/>
                <a:cs typeface="Calibri"/>
              </a:rPr>
              <a:t>i</a:t>
            </a:r>
            <a:r>
              <a:rPr sz="2000" spc="-15" dirty="0">
                <a:latin typeface="Calibri"/>
                <a:cs typeface="Calibri"/>
              </a:rPr>
              <a:t>on</a:t>
            </a:r>
            <a:r>
              <a:rPr sz="2000" spc="2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ti</a:t>
            </a:r>
            <a:r>
              <a:rPr sz="2000" spc="-5" dirty="0">
                <a:latin typeface="Calibri"/>
                <a:cs typeface="Calibri"/>
              </a:rPr>
              <a:t>l</a:t>
            </a:r>
            <a:r>
              <a:rPr sz="2000" spc="-10" dirty="0">
                <a:latin typeface="Calibri"/>
                <a:cs typeface="Calibri"/>
              </a:rPr>
              <a:t>t</a:t>
            </a:r>
            <a:r>
              <a:rPr sz="2000" spc="1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m</a:t>
            </a:r>
            <a:r>
              <a:rPr sz="2000" spc="-25" dirty="0">
                <a:latin typeface="Calibri"/>
                <a:cs typeface="Calibri"/>
              </a:rPr>
              <a:t>e</a:t>
            </a:r>
            <a:r>
              <a:rPr sz="2000" spc="-35" dirty="0">
                <a:latin typeface="Calibri"/>
                <a:cs typeface="Calibri"/>
              </a:rPr>
              <a:t>t</a:t>
            </a:r>
            <a:r>
              <a:rPr sz="2000" spc="-10" dirty="0">
                <a:latin typeface="Calibri"/>
                <a:cs typeface="Calibri"/>
              </a:rPr>
              <a:t>e</a:t>
            </a:r>
            <a:r>
              <a:rPr sz="2000" spc="-45" dirty="0">
                <a:latin typeface="Calibri"/>
                <a:cs typeface="Calibri"/>
              </a:rPr>
              <a:t>r</a:t>
            </a:r>
            <a:r>
              <a:rPr sz="2000" spc="-10" dirty="0">
                <a:latin typeface="Calibri"/>
                <a:cs typeface="Calibri"/>
              </a:rPr>
              <a:t>s</a:t>
            </a:r>
            <a:r>
              <a:rPr sz="2000" spc="25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p</a:t>
            </a:r>
            <a:r>
              <a:rPr sz="2000" spc="-45" dirty="0">
                <a:latin typeface="Calibri"/>
                <a:cs typeface="Calibri"/>
              </a:rPr>
              <a:t>r</a:t>
            </a:r>
            <a:r>
              <a:rPr sz="2000" spc="-25" dirty="0">
                <a:latin typeface="Calibri"/>
                <a:cs typeface="Calibri"/>
              </a:rPr>
              <a:t>o</a:t>
            </a:r>
            <a:r>
              <a:rPr sz="2000" spc="-15" dirty="0">
                <a:latin typeface="Calibri"/>
                <a:cs typeface="Calibri"/>
              </a:rPr>
              <a:t>v</a:t>
            </a:r>
            <a:r>
              <a:rPr sz="2000" spc="-5" dirty="0">
                <a:latin typeface="Calibri"/>
                <a:cs typeface="Calibri"/>
              </a:rPr>
              <a:t>i</a:t>
            </a:r>
            <a:r>
              <a:rPr sz="2000" spc="-15" dirty="0">
                <a:latin typeface="Calibri"/>
                <a:cs typeface="Calibri"/>
              </a:rPr>
              <a:t>de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al</a:t>
            </a:r>
            <a:r>
              <a:rPr sz="2000" spc="-5" dirty="0">
                <a:latin typeface="Calibri"/>
                <a:cs typeface="Calibri"/>
              </a:rPr>
              <a:t>i</a:t>
            </a:r>
            <a:r>
              <a:rPr sz="2000" spc="-15" dirty="0">
                <a:latin typeface="Calibri"/>
                <a:cs typeface="Calibri"/>
              </a:rPr>
              <a:t>gnme</a:t>
            </a:r>
            <a:r>
              <a:rPr sz="2000" spc="-35" dirty="0">
                <a:latin typeface="Calibri"/>
                <a:cs typeface="Calibri"/>
              </a:rPr>
              <a:t>n</a:t>
            </a:r>
            <a:r>
              <a:rPr sz="2000" spc="-10" dirty="0">
                <a:latin typeface="Calibri"/>
                <a:cs typeface="Calibri"/>
              </a:rPr>
              <a:t>t</a:t>
            </a:r>
            <a:r>
              <a:rPr sz="2000" spc="-5" dirty="0">
                <a:latin typeface="Calibri"/>
                <a:cs typeface="Calibri"/>
              </a:rPr>
              <a:t> “l</a:t>
            </a:r>
            <a:r>
              <a:rPr sz="2000" spc="-25" dirty="0">
                <a:latin typeface="Calibri"/>
                <a:cs typeface="Calibri"/>
              </a:rPr>
              <a:t>e</a:t>
            </a:r>
            <a:r>
              <a:rPr sz="2000" spc="-35" dirty="0">
                <a:latin typeface="Calibri"/>
                <a:cs typeface="Calibri"/>
              </a:rPr>
              <a:t>v</a:t>
            </a:r>
            <a:r>
              <a:rPr sz="2000" spc="-10" dirty="0">
                <a:latin typeface="Calibri"/>
                <a:cs typeface="Calibri"/>
              </a:rPr>
              <a:t>e</a:t>
            </a:r>
            <a:r>
              <a:rPr sz="2000" spc="-5" dirty="0">
                <a:latin typeface="Calibri"/>
                <a:cs typeface="Calibri"/>
              </a:rPr>
              <a:t>l</a:t>
            </a:r>
            <a:r>
              <a:rPr sz="2000" dirty="0">
                <a:latin typeface="Calibri"/>
                <a:cs typeface="Calibri"/>
              </a:rPr>
              <a:t>”</a:t>
            </a:r>
            <a:r>
              <a:rPr sz="2000" spc="25" dirty="0">
                <a:latin typeface="Calibri"/>
                <a:cs typeface="Calibri"/>
              </a:rPr>
              <a:t> </a:t>
            </a:r>
            <a:r>
              <a:rPr sz="2000" spc="-30" dirty="0">
                <a:latin typeface="Calibri"/>
                <a:cs typeface="Calibri"/>
              </a:rPr>
              <a:t>t</a:t>
            </a:r>
            <a:r>
              <a:rPr sz="2000" spc="-15" dirty="0">
                <a:latin typeface="Calibri"/>
                <a:cs typeface="Calibri"/>
              </a:rPr>
              <a:t>o</a:t>
            </a:r>
            <a:r>
              <a:rPr sz="2000" spc="-10" dirty="0">
                <a:latin typeface="Calibri"/>
                <a:cs typeface="Calibri"/>
              </a:rPr>
              <a:t> the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30" dirty="0">
                <a:latin typeface="Calibri"/>
                <a:cs typeface="Calibri"/>
              </a:rPr>
              <a:t>g</a:t>
            </a:r>
            <a:r>
              <a:rPr sz="2000" spc="-10" dirty="0">
                <a:latin typeface="Calibri"/>
                <a:cs typeface="Calibri"/>
              </a:rPr>
              <a:t>e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5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d.</a:t>
            </a:r>
          </a:p>
          <a:p>
            <a:pPr marL="354965" marR="708660" indent="-342265">
              <a:lnSpc>
                <a:spcPct val="100000"/>
              </a:lnSpc>
              <a:spcBef>
                <a:spcPts val="480"/>
              </a:spcBef>
              <a:buFont typeface="Arial"/>
              <a:buChar char="•"/>
              <a:tabLst>
                <a:tab pos="355600" algn="l"/>
              </a:tabLst>
            </a:pPr>
            <a:r>
              <a:rPr sz="2000" spc="-15" dirty="0">
                <a:latin typeface="Calibri"/>
                <a:cs typeface="Calibri"/>
              </a:rPr>
              <a:t>Ce</a:t>
            </a:r>
            <a:r>
              <a:rPr sz="2000" spc="-5" dirty="0">
                <a:latin typeface="Calibri"/>
                <a:cs typeface="Calibri"/>
              </a:rPr>
              <a:t>l</a:t>
            </a:r>
            <a:r>
              <a:rPr sz="2000" spc="-10" dirty="0">
                <a:latin typeface="Calibri"/>
                <a:cs typeface="Calibri"/>
              </a:rPr>
              <a:t>e</a:t>
            </a:r>
            <a:r>
              <a:rPr sz="2000" spc="-40" dirty="0">
                <a:latin typeface="Calibri"/>
                <a:cs typeface="Calibri"/>
              </a:rPr>
              <a:t>s</a:t>
            </a:r>
            <a:r>
              <a:rPr sz="2000" spc="-10" dirty="0">
                <a:latin typeface="Calibri"/>
                <a:cs typeface="Calibri"/>
              </a:rPr>
              <a:t>ti</a:t>
            </a:r>
            <a:r>
              <a:rPr sz="2000" spc="-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al</a:t>
            </a:r>
            <a:r>
              <a:rPr sz="2000" spc="-15" dirty="0">
                <a:latin typeface="Calibri"/>
                <a:cs typeface="Calibri"/>
              </a:rPr>
              <a:t>manacs</a:t>
            </a:r>
            <a:r>
              <a:rPr sz="2000" spc="25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p</a:t>
            </a:r>
            <a:r>
              <a:rPr sz="2000" spc="-45" dirty="0">
                <a:latin typeface="Calibri"/>
                <a:cs typeface="Calibri"/>
              </a:rPr>
              <a:t>r</a:t>
            </a:r>
            <a:r>
              <a:rPr sz="2000" spc="-25" dirty="0">
                <a:latin typeface="Calibri"/>
                <a:cs typeface="Calibri"/>
              </a:rPr>
              <a:t>o</a:t>
            </a:r>
            <a:r>
              <a:rPr sz="2000" spc="-15" dirty="0">
                <a:latin typeface="Calibri"/>
                <a:cs typeface="Calibri"/>
              </a:rPr>
              <a:t>v</a:t>
            </a:r>
            <a:r>
              <a:rPr sz="2000" spc="-5" dirty="0">
                <a:latin typeface="Calibri"/>
                <a:cs typeface="Calibri"/>
              </a:rPr>
              <a:t>i</a:t>
            </a:r>
            <a:r>
              <a:rPr sz="2000" spc="-15" dirty="0">
                <a:latin typeface="Calibri"/>
                <a:cs typeface="Calibri"/>
              </a:rPr>
              <a:t>de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p</a:t>
            </a:r>
            <a:r>
              <a:rPr sz="2000" spc="-35" dirty="0">
                <a:latin typeface="Calibri"/>
                <a:cs typeface="Calibri"/>
              </a:rPr>
              <a:t>r</a:t>
            </a:r>
            <a:r>
              <a:rPr sz="2000" spc="-15" dirty="0">
                <a:latin typeface="Calibri"/>
                <a:cs typeface="Calibri"/>
              </a:rPr>
              <a:t>ed</a:t>
            </a:r>
            <a:r>
              <a:rPr sz="2000" spc="-5" dirty="0">
                <a:latin typeface="Calibri"/>
                <a:cs typeface="Calibri"/>
              </a:rPr>
              <a:t>i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35" dirty="0">
                <a:latin typeface="Calibri"/>
                <a:cs typeface="Calibri"/>
              </a:rPr>
              <a:t>t</a:t>
            </a:r>
            <a:r>
              <a:rPr sz="2000" spc="-15" dirty="0">
                <a:latin typeface="Calibri"/>
                <a:cs typeface="Calibri"/>
              </a:rPr>
              <a:t>ed</a:t>
            </a:r>
            <a:r>
              <a:rPr sz="2000" spc="-10" dirty="0">
                <a:latin typeface="Calibri"/>
                <a:cs typeface="Calibri"/>
              </a:rPr>
              <a:t> al</a:t>
            </a:r>
            <a:r>
              <a:rPr sz="2000" spc="-5" dirty="0">
                <a:latin typeface="Calibri"/>
                <a:cs typeface="Calibri"/>
              </a:rPr>
              <a:t>i</a:t>
            </a:r>
            <a:r>
              <a:rPr sz="2000" spc="-15" dirty="0">
                <a:latin typeface="Calibri"/>
                <a:cs typeface="Calibri"/>
              </a:rPr>
              <a:t>gnme</a:t>
            </a:r>
            <a:r>
              <a:rPr sz="2000" spc="-35" dirty="0">
                <a:latin typeface="Calibri"/>
                <a:cs typeface="Calibri"/>
              </a:rPr>
              <a:t>n</a:t>
            </a:r>
            <a:r>
              <a:rPr sz="2000" spc="-10" dirty="0">
                <a:latin typeface="Calibri"/>
                <a:cs typeface="Calibri"/>
              </a:rPr>
              <a:t>t</a:t>
            </a:r>
            <a:r>
              <a:rPr sz="2000" spc="2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w</a:t>
            </a:r>
            <a:r>
              <a:rPr sz="2000" spc="-5" dirty="0">
                <a:latin typeface="Calibri"/>
                <a:cs typeface="Calibri"/>
              </a:rPr>
              <a:t>i</a:t>
            </a:r>
            <a:r>
              <a:rPr sz="2000" spc="-10" dirty="0">
                <a:latin typeface="Calibri"/>
                <a:cs typeface="Calibri"/>
              </a:rPr>
              <a:t>th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40" dirty="0">
                <a:latin typeface="Calibri"/>
                <a:cs typeface="Calibri"/>
              </a:rPr>
              <a:t>s</a:t>
            </a:r>
            <a:r>
              <a:rPr sz="2000" spc="-35" dirty="0">
                <a:latin typeface="Calibri"/>
                <a:cs typeface="Calibri"/>
              </a:rPr>
              <a:t>t</a:t>
            </a:r>
            <a:r>
              <a:rPr sz="2000" spc="-10" dirty="0">
                <a:latin typeface="Calibri"/>
                <a:cs typeface="Calibri"/>
              </a:rPr>
              <a:t>ar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</a:t>
            </a:r>
            <a:r>
              <a:rPr sz="2000" spc="-5" dirty="0">
                <a:latin typeface="Calibri"/>
                <a:cs typeface="Calibri"/>
              </a:rPr>
              <a:t>i</a:t>
            </a:r>
            <a:r>
              <a:rPr sz="2000" spc="-10" dirty="0">
                <a:latin typeface="Calibri"/>
                <a:cs typeface="Calibri"/>
              </a:rPr>
              <a:t>e</a:t>
            </a:r>
            <a:r>
              <a:rPr sz="2000" spc="-5" dirty="0">
                <a:latin typeface="Calibri"/>
                <a:cs typeface="Calibri"/>
              </a:rPr>
              <a:t>l</a:t>
            </a:r>
            <a:r>
              <a:rPr sz="2000" spc="-15" dirty="0">
                <a:latin typeface="Calibri"/>
                <a:cs typeface="Calibri"/>
              </a:rPr>
              <a:t>d</a:t>
            </a:r>
            <a:r>
              <a:rPr sz="2000" spc="1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(</a:t>
            </a:r>
            <a:r>
              <a:rPr sz="2000" spc="-35" dirty="0">
                <a:latin typeface="Calibri"/>
                <a:cs typeface="Calibri"/>
              </a:rPr>
              <a:t>r</a:t>
            </a:r>
            <a:r>
              <a:rPr sz="2000" spc="-10" dirty="0">
                <a:latin typeface="Calibri"/>
                <a:cs typeface="Calibri"/>
              </a:rPr>
              <a:t>e</a:t>
            </a:r>
            <a:r>
              <a:rPr sz="2000" spc="-5" dirty="0">
                <a:latin typeface="Calibri"/>
                <a:cs typeface="Calibri"/>
              </a:rPr>
              <a:t>l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spc="-10" dirty="0">
                <a:latin typeface="Calibri"/>
                <a:cs typeface="Calibri"/>
              </a:rPr>
              <a:t>ti</a:t>
            </a:r>
            <a:r>
              <a:rPr sz="2000" spc="-35" dirty="0">
                <a:latin typeface="Calibri"/>
                <a:cs typeface="Calibri"/>
              </a:rPr>
              <a:t>v</a:t>
            </a:r>
            <a:r>
              <a:rPr sz="2000" spc="-10" dirty="0">
                <a:latin typeface="Calibri"/>
                <a:cs typeface="Calibri"/>
              </a:rPr>
              <a:t>e</a:t>
            </a:r>
            <a:r>
              <a:rPr sz="2000" spc="30" dirty="0">
                <a:latin typeface="Calibri"/>
                <a:cs typeface="Calibri"/>
              </a:rPr>
              <a:t> </a:t>
            </a:r>
            <a:r>
              <a:rPr sz="2000" spc="-30" dirty="0">
                <a:latin typeface="Calibri"/>
                <a:cs typeface="Calibri"/>
              </a:rPr>
              <a:t>t</a:t>
            </a:r>
            <a:r>
              <a:rPr sz="2000" spc="-15" dirty="0">
                <a:latin typeface="Calibri"/>
                <a:cs typeface="Calibri"/>
              </a:rPr>
              <a:t>o</a:t>
            </a:r>
            <a:r>
              <a:rPr sz="2000" spc="-10" dirty="0">
                <a:latin typeface="Calibri"/>
                <a:cs typeface="Calibri"/>
              </a:rPr>
              <a:t> e</a:t>
            </a:r>
            <a:r>
              <a:rPr sz="2000" spc="-5" dirty="0">
                <a:latin typeface="Calibri"/>
                <a:cs typeface="Calibri"/>
              </a:rPr>
              <a:t>lli</a:t>
            </a:r>
            <a:r>
              <a:rPr sz="2000" spc="-10" dirty="0">
                <a:latin typeface="Calibri"/>
                <a:cs typeface="Calibri"/>
              </a:rPr>
              <a:t>p</a:t>
            </a:r>
            <a:r>
              <a:rPr sz="2000" spc="-15" dirty="0">
                <a:latin typeface="Calibri"/>
                <a:cs typeface="Calibri"/>
              </a:rPr>
              <a:t>so</a:t>
            </a:r>
            <a:r>
              <a:rPr sz="2000" spc="-5" dirty="0">
                <a:latin typeface="Calibri"/>
                <a:cs typeface="Calibri"/>
              </a:rPr>
              <a:t>i</a:t>
            </a:r>
            <a:r>
              <a:rPr sz="2000" spc="5" dirty="0">
                <a:latin typeface="Calibri"/>
                <a:cs typeface="Calibri"/>
              </a:rPr>
              <a:t>d</a:t>
            </a:r>
            <a:r>
              <a:rPr sz="2000" spc="-10" dirty="0">
                <a:latin typeface="Calibri"/>
                <a:cs typeface="Calibri"/>
              </a:rPr>
              <a:t>)</a:t>
            </a:r>
            <a:r>
              <a:rPr sz="2000" dirty="0">
                <a:latin typeface="Calibri"/>
                <a:cs typeface="Calibri"/>
              </a:rPr>
              <a:t>.</a:t>
            </a:r>
          </a:p>
          <a:p>
            <a:pPr marL="354965" marR="5080" indent="-342265">
              <a:lnSpc>
                <a:spcPct val="100000"/>
              </a:lnSpc>
              <a:spcBef>
                <a:spcPts val="480"/>
              </a:spcBef>
              <a:buFont typeface="Arial"/>
              <a:buChar char="•"/>
              <a:tabLst>
                <a:tab pos="355600" algn="l"/>
              </a:tabLst>
            </a:pPr>
            <a:r>
              <a:rPr sz="2000" spc="-15" dirty="0">
                <a:latin typeface="Calibri"/>
                <a:cs typeface="Calibri"/>
              </a:rPr>
              <a:t>The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d</a:t>
            </a:r>
            <a:r>
              <a:rPr sz="2000" spc="-5" dirty="0">
                <a:latin typeface="Calibri"/>
                <a:cs typeface="Calibri"/>
              </a:rPr>
              <a:t>i</a:t>
            </a:r>
            <a:r>
              <a:rPr sz="2000" spc="-30" dirty="0">
                <a:latin typeface="Calibri"/>
                <a:cs typeface="Calibri"/>
              </a:rPr>
              <a:t>f</a:t>
            </a:r>
            <a:r>
              <a:rPr sz="2000" spc="-60" dirty="0">
                <a:latin typeface="Calibri"/>
                <a:cs typeface="Calibri"/>
              </a:rPr>
              <a:t>f</a:t>
            </a:r>
            <a:r>
              <a:rPr sz="2000" spc="-10" dirty="0">
                <a:latin typeface="Calibri"/>
                <a:cs typeface="Calibri"/>
              </a:rPr>
              <a:t>e</a:t>
            </a:r>
            <a:r>
              <a:rPr sz="2000" spc="-35" dirty="0">
                <a:latin typeface="Calibri"/>
                <a:cs typeface="Calibri"/>
              </a:rPr>
              <a:t>r</a:t>
            </a:r>
            <a:r>
              <a:rPr sz="2000" spc="-10" dirty="0">
                <a:latin typeface="Calibri"/>
                <a:cs typeface="Calibri"/>
              </a:rPr>
              <a:t>ence</a:t>
            </a:r>
            <a:r>
              <a:rPr sz="2000" spc="20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b</a:t>
            </a:r>
            <a:r>
              <a:rPr sz="2000" spc="-25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t</a:t>
            </a:r>
            <a:r>
              <a:rPr sz="2000" spc="-35" dirty="0">
                <a:latin typeface="Calibri"/>
                <a:cs typeface="Calibri"/>
              </a:rPr>
              <a:t>w</a:t>
            </a:r>
            <a:r>
              <a:rPr sz="2000" spc="-15" dirty="0">
                <a:latin typeface="Calibri"/>
                <a:cs typeface="Calibri"/>
              </a:rPr>
              <a:t>een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the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t</a:t>
            </a:r>
            <a:r>
              <a:rPr sz="2000" spc="-35" dirty="0">
                <a:latin typeface="Calibri"/>
                <a:cs typeface="Calibri"/>
              </a:rPr>
              <a:t>w</a:t>
            </a:r>
            <a:r>
              <a:rPr sz="2000" spc="-15" dirty="0">
                <a:latin typeface="Calibri"/>
                <a:cs typeface="Calibri"/>
              </a:rPr>
              <a:t>o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35" dirty="0">
                <a:latin typeface="Calibri"/>
                <a:cs typeface="Calibri"/>
              </a:rPr>
              <a:t>v</a:t>
            </a:r>
            <a:r>
              <a:rPr sz="2000" spc="-10" dirty="0">
                <a:latin typeface="Calibri"/>
                <a:cs typeface="Calibri"/>
              </a:rPr>
              <a:t>ec</a:t>
            </a:r>
            <a:r>
              <a:rPr sz="2000" spc="-30" dirty="0">
                <a:latin typeface="Calibri"/>
                <a:cs typeface="Calibri"/>
              </a:rPr>
              <a:t>t</a:t>
            </a:r>
            <a:r>
              <a:rPr sz="2000" spc="-15" dirty="0">
                <a:latin typeface="Calibri"/>
                <a:cs typeface="Calibri"/>
              </a:rPr>
              <a:t>o</a:t>
            </a:r>
            <a:r>
              <a:rPr sz="2000" spc="-50" dirty="0">
                <a:latin typeface="Calibri"/>
                <a:cs typeface="Calibri"/>
              </a:rPr>
              <a:t>r</a:t>
            </a:r>
            <a:r>
              <a:rPr sz="2000" spc="-10" dirty="0">
                <a:latin typeface="Calibri"/>
                <a:cs typeface="Calibri"/>
              </a:rPr>
              <a:t>s (b</a:t>
            </a:r>
            <a:r>
              <a:rPr sz="2000" spc="-45" dirty="0">
                <a:latin typeface="Calibri"/>
                <a:cs typeface="Calibri"/>
              </a:rPr>
              <a:t>r</a:t>
            </a:r>
            <a:r>
              <a:rPr sz="2000" spc="-15" dirty="0">
                <a:latin typeface="Calibri"/>
                <a:cs typeface="Calibri"/>
              </a:rPr>
              <a:t>o</a:t>
            </a:r>
            <a:r>
              <a:rPr sz="2000" spc="-80" dirty="0">
                <a:latin typeface="Calibri"/>
                <a:cs typeface="Calibri"/>
              </a:rPr>
              <a:t>k</a:t>
            </a:r>
            <a:r>
              <a:rPr sz="2000" spc="-15" dirty="0">
                <a:latin typeface="Calibri"/>
                <a:cs typeface="Calibri"/>
              </a:rPr>
              <a:t>en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i</a:t>
            </a:r>
            <a:r>
              <a:rPr sz="2000" spc="-35" dirty="0">
                <a:latin typeface="Calibri"/>
                <a:cs typeface="Calibri"/>
              </a:rPr>
              <a:t>n</a:t>
            </a:r>
            <a:r>
              <a:rPr sz="2000" spc="-30" dirty="0">
                <a:latin typeface="Calibri"/>
                <a:cs typeface="Calibri"/>
              </a:rPr>
              <a:t>t</a:t>
            </a:r>
            <a:r>
              <a:rPr sz="2000" spc="-15" dirty="0">
                <a:latin typeface="Calibri"/>
                <a:cs typeface="Calibri"/>
              </a:rPr>
              <a:t>o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or</a:t>
            </a:r>
            <a:r>
              <a:rPr sz="2000" spc="-10" dirty="0">
                <a:latin typeface="Calibri"/>
                <a:cs typeface="Calibri"/>
              </a:rPr>
              <a:t>tho</a:t>
            </a:r>
            <a:r>
              <a:rPr sz="2000" spc="-25" dirty="0">
                <a:latin typeface="Calibri"/>
                <a:cs typeface="Calibri"/>
              </a:rPr>
              <a:t>g</a:t>
            </a:r>
            <a:r>
              <a:rPr sz="2000" spc="-10" dirty="0">
                <a:latin typeface="Calibri"/>
                <a:cs typeface="Calibri"/>
              </a:rPr>
              <a:t>onal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30" dirty="0">
                <a:latin typeface="Calibri"/>
                <a:cs typeface="Calibri"/>
              </a:rPr>
              <a:t>c</a:t>
            </a:r>
            <a:r>
              <a:rPr sz="2000" spc="-15" dirty="0">
                <a:latin typeface="Calibri"/>
                <a:cs typeface="Calibri"/>
              </a:rPr>
              <a:t>o</a:t>
            </a:r>
            <a:r>
              <a:rPr sz="2000" spc="-25" dirty="0">
                <a:latin typeface="Calibri"/>
                <a:cs typeface="Calibri"/>
              </a:rPr>
              <a:t>m</a:t>
            </a:r>
            <a:r>
              <a:rPr sz="2000" spc="-15" dirty="0">
                <a:latin typeface="Calibri"/>
                <a:cs typeface="Calibri"/>
              </a:rPr>
              <a:t>pone</a:t>
            </a:r>
            <a:r>
              <a:rPr sz="2000" spc="-35" dirty="0">
                <a:latin typeface="Calibri"/>
                <a:cs typeface="Calibri"/>
              </a:rPr>
              <a:t>n</a:t>
            </a:r>
            <a:r>
              <a:rPr sz="2000" spc="-10" dirty="0">
                <a:latin typeface="Calibri"/>
                <a:cs typeface="Calibri"/>
              </a:rPr>
              <a:t>t</a:t>
            </a:r>
            <a:r>
              <a:rPr sz="2000" spc="-15" dirty="0">
                <a:latin typeface="Calibri"/>
                <a:cs typeface="Calibri"/>
              </a:rPr>
              <a:t>s</a:t>
            </a:r>
            <a:r>
              <a:rPr sz="2000" spc="-10" dirty="0">
                <a:latin typeface="Calibri"/>
                <a:cs typeface="Calibri"/>
              </a:rPr>
              <a:t>)</a:t>
            </a:r>
            <a:r>
              <a:rPr sz="2000" spc="1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a</a:t>
            </a:r>
            <a:r>
              <a:rPr sz="2000" spc="-35" dirty="0">
                <a:latin typeface="Calibri"/>
                <a:cs typeface="Calibri"/>
              </a:rPr>
              <a:t>r</a:t>
            </a:r>
            <a:r>
              <a:rPr sz="2000" spc="-10" dirty="0">
                <a:latin typeface="Calibri"/>
                <a:cs typeface="Calibri"/>
              </a:rPr>
              <a:t>e the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D</a:t>
            </a:r>
            <a:r>
              <a:rPr sz="2000" spc="-30" dirty="0">
                <a:latin typeface="Calibri"/>
                <a:cs typeface="Calibri"/>
              </a:rPr>
              <a:t>e</a:t>
            </a:r>
            <a:r>
              <a:rPr sz="2000" dirty="0">
                <a:latin typeface="Calibri"/>
                <a:cs typeface="Calibri"/>
              </a:rPr>
              <a:t>f</a:t>
            </a:r>
            <a:r>
              <a:rPr sz="2000" spc="-5" dirty="0">
                <a:latin typeface="Calibri"/>
                <a:cs typeface="Calibri"/>
              </a:rPr>
              <a:t>l</a:t>
            </a:r>
            <a:r>
              <a:rPr sz="2000" spc="-10" dirty="0">
                <a:latin typeface="Calibri"/>
                <a:cs typeface="Calibri"/>
              </a:rPr>
              <a:t>ections</a:t>
            </a:r>
            <a:r>
              <a:rPr sz="2000" spc="2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of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the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120" dirty="0">
                <a:latin typeface="Calibri"/>
                <a:cs typeface="Calibri"/>
              </a:rPr>
              <a:t>V</a:t>
            </a:r>
            <a:r>
              <a:rPr sz="2000" spc="-10" dirty="0">
                <a:latin typeface="Calibri"/>
                <a:cs typeface="Calibri"/>
              </a:rPr>
              <a:t>e</a:t>
            </a:r>
            <a:r>
              <a:rPr sz="2000" spc="-15" dirty="0">
                <a:latin typeface="Calibri"/>
                <a:cs typeface="Calibri"/>
              </a:rPr>
              <a:t>r</a:t>
            </a:r>
            <a:r>
              <a:rPr sz="2000" spc="-10" dirty="0">
                <a:latin typeface="Calibri"/>
                <a:cs typeface="Calibri"/>
              </a:rPr>
              <a:t>ti</a:t>
            </a:r>
            <a:r>
              <a:rPr sz="2000" spc="-3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(or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50" dirty="0">
                <a:latin typeface="Calibri"/>
                <a:cs typeface="Calibri"/>
              </a:rPr>
              <a:t>“</a:t>
            </a:r>
            <a:r>
              <a:rPr sz="2000" spc="-15" dirty="0">
                <a:latin typeface="Calibri"/>
                <a:cs typeface="Calibri"/>
              </a:rPr>
              <a:t>s</a:t>
            </a:r>
            <a:r>
              <a:rPr sz="2000" spc="-5" dirty="0">
                <a:latin typeface="Calibri"/>
                <a:cs typeface="Calibri"/>
              </a:rPr>
              <a:t>l</a:t>
            </a:r>
            <a:r>
              <a:rPr sz="2000" spc="-15" dirty="0">
                <a:latin typeface="Calibri"/>
                <a:cs typeface="Calibri"/>
              </a:rPr>
              <a:t>opes</a:t>
            </a:r>
            <a:r>
              <a:rPr sz="2000" dirty="0">
                <a:latin typeface="Calibri"/>
                <a:cs typeface="Calibri"/>
              </a:rPr>
              <a:t>”</a:t>
            </a:r>
            <a:r>
              <a:rPr sz="2000" spc="-10" dirty="0">
                <a:latin typeface="Calibri"/>
                <a:cs typeface="Calibri"/>
              </a:rPr>
              <a:t>)</a:t>
            </a:r>
            <a:r>
              <a:rPr sz="2000" dirty="0">
                <a:latin typeface="Calibri"/>
                <a:cs typeface="Calibri"/>
              </a:rPr>
              <a:t>.</a:t>
            </a:r>
          </a:p>
          <a:p>
            <a:pPr marL="355600" indent="-342900">
              <a:lnSpc>
                <a:spcPct val="100000"/>
              </a:lnSpc>
              <a:spcBef>
                <a:spcPts val="790"/>
              </a:spcBef>
              <a:buFont typeface="Arial"/>
              <a:buChar char="•"/>
              <a:tabLst>
                <a:tab pos="355600" algn="l"/>
              </a:tabLst>
            </a:pPr>
            <a:r>
              <a:rPr sz="2000" spc="-10" dirty="0">
                <a:latin typeface="Calibri"/>
                <a:cs typeface="Calibri"/>
              </a:rPr>
              <a:t>In </a:t>
            </a:r>
            <a:r>
              <a:rPr sz="2000" spc="-195" dirty="0">
                <a:latin typeface="Calibri"/>
                <a:cs typeface="Calibri"/>
              </a:rPr>
              <a:t>T</a:t>
            </a:r>
            <a:r>
              <a:rPr sz="2000" spc="-40" dirty="0">
                <a:latin typeface="Calibri"/>
                <a:cs typeface="Calibri"/>
              </a:rPr>
              <a:t>e</a:t>
            </a:r>
            <a:r>
              <a:rPr sz="2000" spc="-50" dirty="0">
                <a:latin typeface="Calibri"/>
                <a:cs typeface="Calibri"/>
              </a:rPr>
              <a:t>x</a:t>
            </a:r>
            <a:r>
              <a:rPr sz="2000" spc="-10" dirty="0">
                <a:latin typeface="Calibri"/>
                <a:cs typeface="Calibri"/>
              </a:rPr>
              <a:t>as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2011:</a:t>
            </a:r>
            <a:endParaRPr sz="2000" dirty="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409"/>
              </a:spcBef>
              <a:buFont typeface="Arial"/>
              <a:buChar char="–"/>
              <a:tabLst>
                <a:tab pos="755650" algn="l"/>
              </a:tabLst>
            </a:pPr>
            <a:r>
              <a:rPr sz="1600" spc="-5" dirty="0">
                <a:latin typeface="Calibri"/>
                <a:cs typeface="Calibri"/>
              </a:rPr>
              <a:t>22</a:t>
            </a:r>
            <a:r>
              <a:rPr sz="1600" dirty="0">
                <a:latin typeface="Calibri"/>
                <a:cs typeface="Calibri"/>
              </a:rPr>
              <a:t>8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st</a:t>
            </a:r>
            <a:r>
              <a:rPr sz="1600" spc="-20" dirty="0">
                <a:latin typeface="Calibri"/>
                <a:cs typeface="Calibri"/>
              </a:rPr>
              <a:t>a</a:t>
            </a:r>
            <a:r>
              <a:rPr sz="1600" spc="-5" dirty="0">
                <a:latin typeface="Calibri"/>
                <a:cs typeface="Calibri"/>
              </a:rPr>
              <a:t>ti</a:t>
            </a:r>
            <a:r>
              <a:rPr sz="1600" dirty="0">
                <a:latin typeface="Calibri"/>
                <a:cs typeface="Calibri"/>
              </a:rPr>
              <a:t>o</a:t>
            </a:r>
            <a:r>
              <a:rPr sz="1600" spc="-5" dirty="0">
                <a:latin typeface="Calibri"/>
                <a:cs typeface="Calibri"/>
              </a:rPr>
              <a:t>n</a:t>
            </a:r>
            <a:r>
              <a:rPr sz="1600" dirty="0">
                <a:latin typeface="Calibri"/>
                <a:cs typeface="Calibri"/>
              </a:rPr>
              <a:t>s (</a:t>
            </a:r>
            <a:r>
              <a:rPr sz="1600" spc="-5" dirty="0">
                <a:latin typeface="Calibri"/>
                <a:cs typeface="Calibri"/>
              </a:rPr>
              <a:t>20</a:t>
            </a:r>
            <a:r>
              <a:rPr sz="1600" dirty="0">
                <a:latin typeface="Calibri"/>
                <a:cs typeface="Calibri"/>
              </a:rPr>
              <a:t>4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</a:t>
            </a:r>
            <a:r>
              <a:rPr sz="1600" spc="-25" dirty="0">
                <a:latin typeface="Calibri"/>
                <a:cs typeface="Calibri"/>
              </a:rPr>
              <a:t>f</a:t>
            </a:r>
            <a:r>
              <a:rPr sz="1600" spc="-5" dirty="0">
                <a:latin typeface="Calibri"/>
                <a:cs typeface="Calibri"/>
              </a:rPr>
              <a:t>fi</a:t>
            </a:r>
            <a:r>
              <a:rPr sz="1600" dirty="0">
                <a:latin typeface="Calibri"/>
                <a:cs typeface="Calibri"/>
              </a:rPr>
              <a:t>c</a:t>
            </a:r>
            <a:r>
              <a:rPr sz="1600" spc="-5" dirty="0">
                <a:latin typeface="Calibri"/>
                <a:cs typeface="Calibri"/>
              </a:rPr>
              <a:t>i</a:t>
            </a:r>
            <a:r>
              <a:rPr sz="1600" dirty="0">
                <a:latin typeface="Calibri"/>
                <a:cs typeface="Calibri"/>
              </a:rPr>
              <a:t>al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p</a:t>
            </a:r>
            <a:r>
              <a:rPr sz="1600" dirty="0">
                <a:latin typeface="Calibri"/>
                <a:cs typeface="Calibri"/>
              </a:rPr>
              <a:t>o</a:t>
            </a:r>
            <a:r>
              <a:rPr sz="1600" spc="-5" dirty="0">
                <a:latin typeface="Calibri"/>
                <a:cs typeface="Calibri"/>
              </a:rPr>
              <a:t>i</a:t>
            </a:r>
            <a:r>
              <a:rPr sz="1600" spc="-20" dirty="0">
                <a:latin typeface="Calibri"/>
                <a:cs typeface="Calibri"/>
              </a:rPr>
              <a:t>n</a:t>
            </a:r>
            <a:r>
              <a:rPr sz="1600" spc="-5" dirty="0">
                <a:latin typeface="Calibri"/>
                <a:cs typeface="Calibri"/>
              </a:rPr>
              <a:t>ts</a:t>
            </a:r>
            <a:r>
              <a:rPr sz="1600" dirty="0">
                <a:latin typeface="Calibri"/>
                <a:cs typeface="Calibri"/>
              </a:rPr>
              <a:t>,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1</a:t>
            </a:r>
            <a:r>
              <a:rPr sz="1600" dirty="0">
                <a:latin typeface="Calibri"/>
                <a:cs typeface="Calibri"/>
              </a:rPr>
              <a:t>1 </a:t>
            </a:r>
            <a:r>
              <a:rPr sz="1600" spc="-25" dirty="0">
                <a:latin typeface="Calibri"/>
                <a:cs typeface="Calibri"/>
              </a:rPr>
              <a:t>r</a:t>
            </a:r>
            <a:r>
              <a:rPr sz="1600" dirty="0">
                <a:latin typeface="Calibri"/>
                <a:cs typeface="Calibri"/>
              </a:rPr>
              <a:t>e</a:t>
            </a:r>
            <a:r>
              <a:rPr sz="1600" spc="-5" dirty="0">
                <a:latin typeface="Calibri"/>
                <a:cs typeface="Calibri"/>
              </a:rPr>
              <a:t>dund</a:t>
            </a:r>
            <a:r>
              <a:rPr sz="1600" dirty="0">
                <a:latin typeface="Calibri"/>
                <a:cs typeface="Calibri"/>
              </a:rPr>
              <a:t>a</a:t>
            </a:r>
            <a:r>
              <a:rPr sz="1600" spc="-20" dirty="0">
                <a:latin typeface="Calibri"/>
                <a:cs typeface="Calibri"/>
              </a:rPr>
              <a:t>n</a:t>
            </a:r>
            <a:r>
              <a:rPr sz="1600" dirty="0">
                <a:latin typeface="Calibri"/>
                <a:cs typeface="Calibri"/>
              </a:rPr>
              <a:t>t</a:t>
            </a:r>
          </a:p>
          <a:p>
            <a:pPr marL="755650">
              <a:lnSpc>
                <a:spcPct val="100000"/>
              </a:lnSpc>
            </a:pPr>
            <a:r>
              <a:rPr sz="1600" dirty="0">
                <a:latin typeface="Calibri"/>
                <a:cs typeface="Calibri"/>
              </a:rPr>
              <a:t>o</a:t>
            </a:r>
            <a:r>
              <a:rPr sz="1600" spc="-10" dirty="0">
                <a:latin typeface="Calibri"/>
                <a:cs typeface="Calibri"/>
              </a:rPr>
              <a:t>b</a:t>
            </a:r>
            <a:r>
              <a:rPr sz="1600" spc="-5" dirty="0">
                <a:latin typeface="Calibri"/>
                <a:cs typeface="Calibri"/>
              </a:rPr>
              <a:t>s</a:t>
            </a:r>
            <a:r>
              <a:rPr sz="1600" dirty="0">
                <a:latin typeface="Calibri"/>
                <a:cs typeface="Calibri"/>
              </a:rPr>
              <a:t>e</a:t>
            </a:r>
            <a:r>
              <a:rPr sz="1600" spc="15" dirty="0">
                <a:latin typeface="Calibri"/>
                <a:cs typeface="Calibri"/>
              </a:rPr>
              <a:t>r</a:t>
            </a:r>
            <a:r>
              <a:rPr sz="1600" spc="-25" dirty="0">
                <a:latin typeface="Calibri"/>
                <a:cs typeface="Calibri"/>
              </a:rPr>
              <a:t>v</a:t>
            </a:r>
            <a:r>
              <a:rPr sz="1600" spc="-20" dirty="0">
                <a:latin typeface="Calibri"/>
                <a:cs typeface="Calibri"/>
              </a:rPr>
              <a:t>a</a:t>
            </a:r>
            <a:r>
              <a:rPr sz="1600" spc="-5" dirty="0">
                <a:latin typeface="Calibri"/>
                <a:cs typeface="Calibri"/>
              </a:rPr>
              <a:t>ti</a:t>
            </a:r>
            <a:r>
              <a:rPr sz="1600" dirty="0">
                <a:latin typeface="Calibri"/>
                <a:cs typeface="Calibri"/>
              </a:rPr>
              <a:t>o</a:t>
            </a:r>
            <a:r>
              <a:rPr sz="1600" spc="-5" dirty="0">
                <a:latin typeface="Calibri"/>
                <a:cs typeface="Calibri"/>
              </a:rPr>
              <a:t>ns,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3 </a:t>
            </a:r>
            <a:r>
              <a:rPr sz="1600" spc="-25" dirty="0">
                <a:latin typeface="Calibri"/>
                <a:cs typeface="Calibri"/>
              </a:rPr>
              <a:t>r</a:t>
            </a:r>
            <a:r>
              <a:rPr sz="1600" dirty="0">
                <a:latin typeface="Calibri"/>
                <a:cs typeface="Calibri"/>
              </a:rPr>
              <a:t>eo</a:t>
            </a:r>
            <a:r>
              <a:rPr sz="1600" spc="-10" dirty="0">
                <a:latin typeface="Calibri"/>
                <a:cs typeface="Calibri"/>
              </a:rPr>
              <a:t>b</a:t>
            </a:r>
            <a:r>
              <a:rPr sz="1600" spc="-5" dirty="0">
                <a:latin typeface="Calibri"/>
                <a:cs typeface="Calibri"/>
              </a:rPr>
              <a:t>s</a:t>
            </a:r>
            <a:r>
              <a:rPr sz="1600" dirty="0">
                <a:latin typeface="Calibri"/>
                <a:cs typeface="Calibri"/>
              </a:rPr>
              <a:t>e</a:t>
            </a:r>
            <a:r>
              <a:rPr sz="1600" spc="15" dirty="0">
                <a:latin typeface="Calibri"/>
                <a:cs typeface="Calibri"/>
              </a:rPr>
              <a:t>r</a:t>
            </a:r>
            <a:r>
              <a:rPr sz="1600" spc="-25" dirty="0">
                <a:latin typeface="Calibri"/>
                <a:cs typeface="Calibri"/>
              </a:rPr>
              <a:t>v</a:t>
            </a:r>
            <a:r>
              <a:rPr sz="1600" spc="-20" dirty="0">
                <a:latin typeface="Calibri"/>
                <a:cs typeface="Calibri"/>
              </a:rPr>
              <a:t>a</a:t>
            </a:r>
            <a:r>
              <a:rPr sz="1600" spc="-5" dirty="0">
                <a:latin typeface="Calibri"/>
                <a:cs typeface="Calibri"/>
              </a:rPr>
              <a:t>ti</a:t>
            </a:r>
            <a:r>
              <a:rPr sz="1600" dirty="0">
                <a:latin typeface="Calibri"/>
                <a:cs typeface="Calibri"/>
              </a:rPr>
              <a:t>o</a:t>
            </a:r>
            <a:r>
              <a:rPr sz="1600" spc="-5" dirty="0">
                <a:latin typeface="Calibri"/>
                <a:cs typeface="Calibri"/>
              </a:rPr>
              <a:t>ns</a:t>
            </a:r>
            <a:r>
              <a:rPr sz="1600" dirty="0">
                <a:latin typeface="Calibri"/>
                <a:cs typeface="Calibri"/>
              </a:rPr>
              <a:t>)</a:t>
            </a:r>
          </a:p>
          <a:p>
            <a:pPr marL="755650" lvl="1" indent="-285750">
              <a:lnSpc>
                <a:spcPct val="100000"/>
              </a:lnSpc>
              <a:spcBef>
                <a:spcPts val="384"/>
              </a:spcBef>
              <a:buFont typeface="Arial"/>
              <a:buChar char="–"/>
              <a:tabLst>
                <a:tab pos="755650" algn="l"/>
              </a:tabLst>
            </a:pPr>
            <a:r>
              <a:rPr sz="1600" spc="-5" dirty="0">
                <a:latin typeface="Calibri"/>
                <a:cs typeface="Calibri"/>
              </a:rPr>
              <a:t>3</a:t>
            </a:r>
            <a:r>
              <a:rPr sz="1600" dirty="0">
                <a:latin typeface="Calibri"/>
                <a:cs typeface="Calibri"/>
              </a:rPr>
              <a:t>1 </a:t>
            </a:r>
            <a:r>
              <a:rPr sz="1600" spc="-5" dirty="0">
                <a:latin typeface="Calibri"/>
                <a:cs typeface="Calibri"/>
              </a:rPr>
              <a:t>ni</a:t>
            </a:r>
            <a:r>
              <a:rPr sz="1600" dirty="0">
                <a:latin typeface="Calibri"/>
                <a:cs typeface="Calibri"/>
              </a:rPr>
              <a:t>g</a:t>
            </a:r>
            <a:r>
              <a:rPr sz="1600" spc="-20" dirty="0">
                <a:latin typeface="Calibri"/>
                <a:cs typeface="Calibri"/>
              </a:rPr>
              <a:t>h</a:t>
            </a:r>
            <a:r>
              <a:rPr sz="1600" spc="-5" dirty="0">
                <a:latin typeface="Calibri"/>
                <a:cs typeface="Calibri"/>
              </a:rPr>
              <a:t>t</a:t>
            </a:r>
            <a:r>
              <a:rPr sz="1600" dirty="0">
                <a:latin typeface="Calibri"/>
                <a:cs typeface="Calibri"/>
              </a:rPr>
              <a:t>s</a:t>
            </a:r>
          </a:p>
          <a:p>
            <a:pPr marL="755650" lvl="1" indent="-285750">
              <a:lnSpc>
                <a:spcPct val="100000"/>
              </a:lnSpc>
              <a:spcBef>
                <a:spcPts val="384"/>
              </a:spcBef>
              <a:buFont typeface="Arial"/>
              <a:buChar char="–"/>
              <a:tabLst>
                <a:tab pos="755650" algn="l"/>
              </a:tabLst>
            </a:pPr>
            <a:r>
              <a:rPr sz="1600" dirty="0">
                <a:latin typeface="Calibri"/>
                <a:cs typeface="Calibri"/>
              </a:rPr>
              <a:t>7 </a:t>
            </a:r>
            <a:r>
              <a:rPr sz="1600" spc="-25" dirty="0">
                <a:latin typeface="Calibri"/>
                <a:cs typeface="Calibri"/>
              </a:rPr>
              <a:t>st</a:t>
            </a:r>
            <a:r>
              <a:rPr sz="1600" spc="-20" dirty="0">
                <a:latin typeface="Calibri"/>
                <a:cs typeface="Calibri"/>
              </a:rPr>
              <a:t>a</a:t>
            </a:r>
            <a:r>
              <a:rPr sz="1600" spc="-5" dirty="0">
                <a:latin typeface="Calibri"/>
                <a:cs typeface="Calibri"/>
              </a:rPr>
              <a:t>ti</a:t>
            </a:r>
            <a:r>
              <a:rPr sz="1600" dirty="0">
                <a:latin typeface="Calibri"/>
                <a:cs typeface="Calibri"/>
              </a:rPr>
              <a:t>o</a:t>
            </a:r>
            <a:r>
              <a:rPr sz="1600" spc="-5" dirty="0">
                <a:latin typeface="Calibri"/>
                <a:cs typeface="Calibri"/>
              </a:rPr>
              <a:t>ns/ni</a:t>
            </a:r>
            <a:r>
              <a:rPr sz="1600" dirty="0">
                <a:latin typeface="Calibri"/>
                <a:cs typeface="Calibri"/>
              </a:rPr>
              <a:t>g</a:t>
            </a:r>
            <a:r>
              <a:rPr sz="1600" spc="-20" dirty="0">
                <a:latin typeface="Calibri"/>
                <a:cs typeface="Calibri"/>
              </a:rPr>
              <a:t>h</a:t>
            </a:r>
            <a:r>
              <a:rPr sz="1600" dirty="0">
                <a:latin typeface="Calibri"/>
                <a:cs typeface="Calibri"/>
              </a:rPr>
              <a:t>t</a:t>
            </a:r>
          </a:p>
          <a:p>
            <a:pPr marL="755650" marR="224154" lvl="1" indent="-285750">
              <a:lnSpc>
                <a:spcPct val="100000"/>
              </a:lnSpc>
              <a:spcBef>
                <a:spcPts val="380"/>
              </a:spcBef>
              <a:buFont typeface="Arial"/>
              <a:buChar char="–"/>
              <a:tabLst>
                <a:tab pos="755650" algn="l"/>
              </a:tabLst>
            </a:pPr>
            <a:r>
              <a:rPr sz="1600" dirty="0">
                <a:latin typeface="Calibri"/>
                <a:cs typeface="Calibri"/>
              </a:rPr>
              <a:t>O</a:t>
            </a:r>
            <a:r>
              <a:rPr sz="1600" spc="-10" dirty="0">
                <a:latin typeface="Calibri"/>
                <a:cs typeface="Calibri"/>
              </a:rPr>
              <a:t>b</a:t>
            </a:r>
            <a:r>
              <a:rPr sz="1600" spc="-5" dirty="0">
                <a:latin typeface="Calibri"/>
                <a:cs typeface="Calibri"/>
              </a:rPr>
              <a:t>s</a:t>
            </a:r>
            <a:r>
              <a:rPr sz="1600" dirty="0">
                <a:latin typeface="Calibri"/>
                <a:cs typeface="Calibri"/>
              </a:rPr>
              <a:t>e</a:t>
            </a:r>
            <a:r>
              <a:rPr sz="1600" spc="15" dirty="0">
                <a:latin typeface="Calibri"/>
                <a:cs typeface="Calibri"/>
              </a:rPr>
              <a:t>r</a:t>
            </a:r>
            <a:r>
              <a:rPr sz="1600" dirty="0">
                <a:latin typeface="Calibri"/>
                <a:cs typeface="Calibri"/>
              </a:rPr>
              <a:t>v</a:t>
            </a:r>
            <a:r>
              <a:rPr sz="1600" spc="-5" dirty="0">
                <a:latin typeface="Calibri"/>
                <a:cs typeface="Calibri"/>
              </a:rPr>
              <a:t>in</a:t>
            </a:r>
            <a:r>
              <a:rPr sz="1600" dirty="0">
                <a:latin typeface="Calibri"/>
                <a:cs typeface="Calibri"/>
              </a:rPr>
              <a:t>g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w</a:t>
            </a:r>
            <a:r>
              <a:rPr sz="1600" spc="-5" dirty="0">
                <a:latin typeface="Calibri"/>
                <a:cs typeface="Calibri"/>
              </a:rPr>
              <a:t>it</a:t>
            </a:r>
            <a:r>
              <a:rPr sz="1600" dirty="0">
                <a:latin typeface="Calibri"/>
                <a:cs typeface="Calibri"/>
              </a:rPr>
              <a:t>h </a:t>
            </a:r>
            <a:r>
              <a:rPr sz="1600" spc="-10" dirty="0">
                <a:latin typeface="Calibri"/>
                <a:cs typeface="Calibri"/>
              </a:rPr>
              <a:t>S</a:t>
            </a:r>
            <a:r>
              <a:rPr sz="1600" dirty="0">
                <a:latin typeface="Calibri"/>
                <a:cs typeface="Calibri"/>
              </a:rPr>
              <a:t>w</a:t>
            </a:r>
            <a:r>
              <a:rPr sz="1600" spc="-5" dirty="0">
                <a:latin typeface="Calibri"/>
                <a:cs typeface="Calibri"/>
              </a:rPr>
              <a:t>is</a:t>
            </a:r>
            <a:r>
              <a:rPr sz="1600" dirty="0">
                <a:latin typeface="Calibri"/>
                <a:cs typeface="Calibri"/>
              </a:rPr>
              <a:t>s </a:t>
            </a:r>
            <a:r>
              <a:rPr sz="1600" spc="-15" dirty="0">
                <a:latin typeface="Calibri"/>
                <a:cs typeface="Calibri"/>
              </a:rPr>
              <a:t>C</a:t>
            </a:r>
            <a:r>
              <a:rPr sz="1600" dirty="0">
                <a:latin typeface="Calibri"/>
                <a:cs typeface="Calibri"/>
              </a:rPr>
              <a:t>O</a:t>
            </a:r>
            <a:r>
              <a:rPr sz="1600" spc="-5" dirty="0">
                <a:latin typeface="Calibri"/>
                <a:cs typeface="Calibri"/>
              </a:rPr>
              <a:t>DI</a:t>
            </a:r>
            <a:r>
              <a:rPr sz="1600" spc="-15" dirty="0">
                <a:latin typeface="Calibri"/>
                <a:cs typeface="Calibri"/>
              </a:rPr>
              <a:t>A</a:t>
            </a:r>
            <a:r>
              <a:rPr sz="1600" dirty="0">
                <a:latin typeface="Calibri"/>
                <a:cs typeface="Calibri"/>
              </a:rPr>
              <a:t>C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(</a:t>
            </a:r>
            <a:r>
              <a:rPr sz="1600" spc="-15" dirty="0">
                <a:latin typeface="Calibri"/>
                <a:cs typeface="Calibri"/>
              </a:rPr>
              <a:t>C</a:t>
            </a:r>
            <a:r>
              <a:rPr sz="1600" dirty="0">
                <a:latin typeface="Calibri"/>
                <a:cs typeface="Calibri"/>
              </a:rPr>
              <a:t>O</a:t>
            </a:r>
            <a:r>
              <a:rPr sz="1600" spc="-5" dirty="0">
                <a:latin typeface="Calibri"/>
                <a:cs typeface="Calibri"/>
              </a:rPr>
              <a:t>mpa</a:t>
            </a:r>
            <a:r>
              <a:rPr sz="1600" dirty="0">
                <a:latin typeface="Calibri"/>
                <a:cs typeface="Calibri"/>
              </a:rPr>
              <a:t>ct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DI</a:t>
            </a:r>
            <a:r>
              <a:rPr sz="1600" dirty="0">
                <a:latin typeface="Calibri"/>
                <a:cs typeface="Calibri"/>
              </a:rPr>
              <a:t>g</a:t>
            </a:r>
            <a:r>
              <a:rPr sz="1600" spc="-5" dirty="0">
                <a:latin typeface="Calibri"/>
                <a:cs typeface="Calibri"/>
              </a:rPr>
              <a:t>i</a:t>
            </a:r>
            <a:r>
              <a:rPr sz="1600" spc="-25" dirty="0">
                <a:latin typeface="Calibri"/>
                <a:cs typeface="Calibri"/>
              </a:rPr>
              <a:t>t</a:t>
            </a:r>
            <a:r>
              <a:rPr sz="1600" dirty="0">
                <a:latin typeface="Calibri"/>
                <a:cs typeface="Calibri"/>
              </a:rPr>
              <a:t>al </a:t>
            </a:r>
            <a:r>
              <a:rPr sz="1600" spc="-5" dirty="0">
                <a:latin typeface="Calibri"/>
                <a:cs typeface="Calibri"/>
              </a:rPr>
              <a:t>A</a:t>
            </a:r>
            <a:r>
              <a:rPr sz="1600" spc="-25" dirty="0">
                <a:latin typeface="Calibri"/>
                <a:cs typeface="Calibri"/>
              </a:rPr>
              <a:t>s</a:t>
            </a:r>
            <a:r>
              <a:rPr sz="1600" spc="-5" dirty="0">
                <a:latin typeface="Calibri"/>
                <a:cs typeface="Calibri"/>
              </a:rPr>
              <a:t>t</a:t>
            </a:r>
            <a:r>
              <a:rPr sz="1600" spc="-25" dirty="0">
                <a:latin typeface="Calibri"/>
                <a:cs typeface="Calibri"/>
              </a:rPr>
              <a:t>r</a:t>
            </a:r>
            <a:r>
              <a:rPr sz="1600" dirty="0">
                <a:latin typeface="Calibri"/>
                <a:cs typeface="Calibri"/>
              </a:rPr>
              <a:t>o</a:t>
            </a:r>
            <a:r>
              <a:rPr sz="1600" spc="-5" dirty="0">
                <a:latin typeface="Calibri"/>
                <a:cs typeface="Calibri"/>
              </a:rPr>
              <a:t>metri</a:t>
            </a:r>
            <a:r>
              <a:rPr sz="1600" dirty="0">
                <a:latin typeface="Calibri"/>
                <a:cs typeface="Calibri"/>
              </a:rPr>
              <a:t>c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C</a:t>
            </a:r>
            <a:r>
              <a:rPr sz="1600" dirty="0">
                <a:latin typeface="Calibri"/>
                <a:cs typeface="Calibri"/>
              </a:rPr>
              <a:t>a</a:t>
            </a:r>
            <a:r>
              <a:rPr sz="1600" spc="-5" dirty="0">
                <a:latin typeface="Calibri"/>
                <a:cs typeface="Calibri"/>
              </a:rPr>
              <a:t>m</a:t>
            </a:r>
            <a:r>
              <a:rPr sz="1600" dirty="0">
                <a:latin typeface="Calibri"/>
                <a:cs typeface="Calibri"/>
              </a:rPr>
              <a:t>e</a:t>
            </a:r>
            <a:r>
              <a:rPr sz="1600" spc="-40" dirty="0">
                <a:latin typeface="Calibri"/>
                <a:cs typeface="Calibri"/>
              </a:rPr>
              <a:t>r</a:t>
            </a:r>
            <a:r>
              <a:rPr sz="1600" dirty="0">
                <a:latin typeface="Calibri"/>
                <a:cs typeface="Calibri"/>
              </a:rPr>
              <a:t>a)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427211" y="6462966"/>
            <a:ext cx="17970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15" dirty="0">
                <a:solidFill>
                  <a:srgbClr val="8A8A8A"/>
                </a:solidFill>
                <a:latin typeface="Calibri"/>
                <a:cs typeface="Calibri"/>
              </a:rPr>
              <a:t>10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February 8, 2017</a:t>
            </a: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Geospatial Summit, Silver Spring MD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0385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561450"/>
            <a:ext cx="9143999" cy="5514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ts val="4285"/>
              </a:lnSpc>
            </a:pPr>
            <a:r>
              <a:rPr sz="4400" dirty="0">
                <a:solidFill>
                  <a:schemeClr val="tx2"/>
                </a:solidFill>
                <a:latin typeface="Gill Sans MT" pitchFamily="34" charset="0"/>
                <a:cs typeface="ＭＳ Ｐゴシック" charset="0"/>
              </a:rPr>
              <a:t>GSVS14 Iowa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02424" y="1168081"/>
            <a:ext cx="8482783" cy="23467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158115" algn="l"/>
              </a:tabLst>
            </a:pPr>
            <a:r>
              <a:rPr sz="2000" spc="-20" dirty="0">
                <a:latin typeface="Arial"/>
                <a:cs typeface="Arial"/>
              </a:rPr>
              <a:t>A</a:t>
            </a:r>
            <a:r>
              <a:rPr sz="2000" spc="-10" dirty="0">
                <a:latin typeface="Arial"/>
                <a:cs typeface="Arial"/>
              </a:rPr>
              <a:t>ft</a:t>
            </a:r>
            <a:r>
              <a:rPr sz="2000" spc="-20" dirty="0">
                <a:latin typeface="Arial"/>
                <a:cs typeface="Arial"/>
              </a:rPr>
              <a:t>e</a:t>
            </a:r>
            <a:r>
              <a:rPr sz="2000" spc="-10" dirty="0">
                <a:latin typeface="Arial"/>
                <a:cs typeface="Arial"/>
              </a:rPr>
              <a:t>r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t</a:t>
            </a:r>
            <a:r>
              <a:rPr sz="2000" spc="-20" dirty="0">
                <a:latin typeface="Arial"/>
                <a:cs typeface="Arial"/>
              </a:rPr>
              <a:t>h</a:t>
            </a:r>
            <a:r>
              <a:rPr sz="2000" spc="-15" dirty="0">
                <a:latin typeface="Arial"/>
                <a:cs typeface="Arial"/>
              </a:rPr>
              <a:t>e </a:t>
            </a:r>
            <a:r>
              <a:rPr sz="2000" spc="-10" dirty="0">
                <a:latin typeface="Arial"/>
                <a:cs typeface="Arial"/>
              </a:rPr>
              <a:t>s</a:t>
            </a:r>
            <a:r>
              <a:rPr sz="2000" spc="-20" dirty="0">
                <a:latin typeface="Arial"/>
                <a:cs typeface="Arial"/>
              </a:rPr>
              <a:t>u</a:t>
            </a:r>
            <a:r>
              <a:rPr sz="2000" spc="-10" dirty="0">
                <a:latin typeface="Arial"/>
                <a:cs typeface="Arial"/>
              </a:rPr>
              <a:t>cc</a:t>
            </a:r>
            <a:r>
              <a:rPr sz="2000" spc="-20" dirty="0">
                <a:latin typeface="Arial"/>
                <a:cs typeface="Arial"/>
              </a:rPr>
              <a:t>e</a:t>
            </a:r>
            <a:r>
              <a:rPr sz="2000" spc="-10" dirty="0">
                <a:latin typeface="Arial"/>
                <a:cs typeface="Arial"/>
              </a:rPr>
              <a:t>ss </a:t>
            </a:r>
            <a:r>
              <a:rPr sz="2000" spc="-20" dirty="0">
                <a:latin typeface="Arial"/>
                <a:cs typeface="Arial"/>
              </a:rPr>
              <a:t>o</a:t>
            </a:r>
            <a:r>
              <a:rPr sz="2000" spc="-10" dirty="0">
                <a:latin typeface="Arial"/>
                <a:cs typeface="Arial"/>
              </a:rPr>
              <a:t>f </a:t>
            </a:r>
            <a:r>
              <a:rPr sz="2000" spc="-25" dirty="0">
                <a:latin typeface="Arial"/>
                <a:cs typeface="Arial"/>
              </a:rPr>
              <a:t>G</a:t>
            </a:r>
            <a:r>
              <a:rPr sz="2000" spc="-20" dirty="0">
                <a:latin typeface="Arial"/>
                <a:cs typeface="Arial"/>
              </a:rPr>
              <a:t>SVS</a:t>
            </a:r>
            <a:r>
              <a:rPr sz="2000" spc="-170" dirty="0">
                <a:latin typeface="Arial"/>
                <a:cs typeface="Arial"/>
              </a:rPr>
              <a:t>1</a:t>
            </a:r>
            <a:r>
              <a:rPr sz="2000" spc="-20" dirty="0">
                <a:latin typeface="Arial"/>
                <a:cs typeface="Arial"/>
              </a:rPr>
              <a:t>1</a:t>
            </a:r>
            <a:r>
              <a:rPr sz="2000" spc="-10" dirty="0">
                <a:latin typeface="Arial"/>
                <a:cs typeface="Arial"/>
              </a:rPr>
              <a:t>,</a:t>
            </a:r>
            <a:r>
              <a:rPr sz="200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I</a:t>
            </a:r>
            <a:r>
              <a:rPr sz="2000" spc="-20" dirty="0">
                <a:latin typeface="Arial"/>
                <a:cs typeface="Arial"/>
              </a:rPr>
              <a:t>ow</a:t>
            </a:r>
            <a:r>
              <a:rPr sz="2000" spc="-15" dirty="0">
                <a:latin typeface="Arial"/>
                <a:cs typeface="Arial"/>
              </a:rPr>
              <a:t>a</a:t>
            </a:r>
            <a:r>
              <a:rPr sz="200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wa</a:t>
            </a:r>
            <a:r>
              <a:rPr sz="2000" spc="-10" dirty="0">
                <a:latin typeface="Arial"/>
                <a:cs typeface="Arial"/>
              </a:rPr>
              <a:t>s</a:t>
            </a:r>
            <a:r>
              <a:rPr sz="2000" spc="1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c</a:t>
            </a:r>
            <a:r>
              <a:rPr sz="2000" spc="-20" dirty="0">
                <a:latin typeface="Arial"/>
                <a:cs typeface="Arial"/>
              </a:rPr>
              <a:t>ho</a:t>
            </a:r>
            <a:r>
              <a:rPr sz="2000" spc="-10" dirty="0">
                <a:latin typeface="Arial"/>
                <a:cs typeface="Arial"/>
              </a:rPr>
              <a:t>s</a:t>
            </a:r>
            <a:r>
              <a:rPr sz="2000" spc="-20" dirty="0">
                <a:latin typeface="Arial"/>
                <a:cs typeface="Arial"/>
              </a:rPr>
              <a:t>e</a:t>
            </a:r>
            <a:r>
              <a:rPr sz="2000" spc="-15" dirty="0">
                <a:latin typeface="Arial"/>
                <a:cs typeface="Arial"/>
              </a:rPr>
              <a:t>n</a:t>
            </a:r>
            <a:r>
              <a:rPr sz="2000" spc="-10" dirty="0">
                <a:latin typeface="Arial"/>
                <a:cs typeface="Arial"/>
              </a:rPr>
              <a:t> f</a:t>
            </a:r>
            <a:r>
              <a:rPr sz="2000" spc="-20" dirty="0">
                <a:latin typeface="Arial"/>
                <a:cs typeface="Arial"/>
              </a:rPr>
              <a:t>o</a:t>
            </a:r>
            <a:r>
              <a:rPr sz="2000" spc="-10" dirty="0">
                <a:latin typeface="Arial"/>
                <a:cs typeface="Arial"/>
              </a:rPr>
              <a:t>r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t</a:t>
            </a:r>
            <a:r>
              <a:rPr sz="2000" spc="-20" dirty="0">
                <a:latin typeface="Arial"/>
                <a:cs typeface="Arial"/>
              </a:rPr>
              <a:t>h</a:t>
            </a:r>
            <a:r>
              <a:rPr sz="2000" spc="-15" dirty="0">
                <a:latin typeface="Arial"/>
                <a:cs typeface="Arial"/>
              </a:rPr>
              <a:t>e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ne</a:t>
            </a:r>
            <a:r>
              <a:rPr sz="2000" spc="-10" dirty="0">
                <a:latin typeface="Arial"/>
                <a:cs typeface="Arial"/>
              </a:rPr>
              <a:t>xt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t</a:t>
            </a:r>
            <a:r>
              <a:rPr sz="2000" spc="-20" dirty="0">
                <a:latin typeface="Arial"/>
                <a:cs typeface="Arial"/>
              </a:rPr>
              <a:t>e</a:t>
            </a:r>
            <a:r>
              <a:rPr sz="2000" spc="-10" dirty="0">
                <a:latin typeface="Arial"/>
                <a:cs typeface="Arial"/>
              </a:rPr>
              <a:t>st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in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2014</a:t>
            </a:r>
            <a:r>
              <a:rPr sz="2000" spc="-10" dirty="0">
                <a:latin typeface="Arial"/>
                <a:cs typeface="Arial"/>
              </a:rPr>
              <a:t>.</a:t>
            </a:r>
            <a:endParaRPr sz="2000" dirty="0">
              <a:latin typeface="Arial"/>
              <a:cs typeface="Arial"/>
            </a:endParaRPr>
          </a:p>
          <a:p>
            <a:pPr marL="354965" marR="748665" indent="-342900">
              <a:lnSpc>
                <a:spcPct val="100000"/>
              </a:lnSpc>
              <a:spcBef>
                <a:spcPts val="480"/>
              </a:spcBef>
              <a:buFont typeface="Arial" panose="020B0604020202020204" pitchFamily="34" charset="0"/>
              <a:buChar char="•"/>
            </a:pPr>
            <a:r>
              <a:rPr sz="2000" spc="-20" dirty="0" smtClean="0">
                <a:latin typeface="Arial"/>
                <a:cs typeface="Arial"/>
              </a:rPr>
              <a:t>H</a:t>
            </a:r>
            <a:r>
              <a:rPr sz="2000" spc="-5" dirty="0" smtClean="0">
                <a:latin typeface="Arial"/>
                <a:cs typeface="Arial"/>
              </a:rPr>
              <a:t>i</a:t>
            </a:r>
            <a:r>
              <a:rPr sz="2000" spc="-20" dirty="0" smtClean="0">
                <a:latin typeface="Arial"/>
                <a:cs typeface="Arial"/>
              </a:rPr>
              <a:t>ghe</a:t>
            </a:r>
            <a:r>
              <a:rPr sz="2000" spc="-10" dirty="0" smtClean="0">
                <a:latin typeface="Arial"/>
                <a:cs typeface="Arial"/>
              </a:rPr>
              <a:t>r</a:t>
            </a:r>
            <a:r>
              <a:rPr sz="2000" spc="10" dirty="0" smtClean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e</a:t>
            </a:r>
            <a:r>
              <a:rPr sz="2000" spc="-5" dirty="0">
                <a:latin typeface="Arial"/>
                <a:cs typeface="Arial"/>
              </a:rPr>
              <a:t>l</a:t>
            </a:r>
            <a:r>
              <a:rPr sz="2000" spc="-20" dirty="0">
                <a:latin typeface="Arial"/>
                <a:cs typeface="Arial"/>
              </a:rPr>
              <a:t>e</a:t>
            </a:r>
            <a:r>
              <a:rPr sz="2000" spc="-10" dirty="0">
                <a:latin typeface="Arial"/>
                <a:cs typeface="Arial"/>
              </a:rPr>
              <a:t>v</a:t>
            </a:r>
            <a:r>
              <a:rPr sz="2000" spc="-20" dirty="0">
                <a:latin typeface="Arial"/>
                <a:cs typeface="Arial"/>
              </a:rPr>
              <a:t>a</a:t>
            </a:r>
            <a:r>
              <a:rPr sz="2000" spc="-5" dirty="0">
                <a:latin typeface="Arial"/>
                <a:cs typeface="Arial"/>
              </a:rPr>
              <a:t>ti</a:t>
            </a:r>
            <a:r>
              <a:rPr sz="2000" spc="-20" dirty="0">
                <a:latin typeface="Arial"/>
                <a:cs typeface="Arial"/>
              </a:rPr>
              <a:t>o</a:t>
            </a:r>
            <a:r>
              <a:rPr sz="2000" spc="-15" dirty="0">
                <a:latin typeface="Arial"/>
                <a:cs typeface="Arial"/>
              </a:rPr>
              <a:t>n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an</a:t>
            </a:r>
            <a:r>
              <a:rPr sz="2000" spc="-15" dirty="0">
                <a:latin typeface="Arial"/>
                <a:cs typeface="Arial"/>
              </a:rPr>
              <a:t>d</a:t>
            </a:r>
            <a:r>
              <a:rPr sz="200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geo</a:t>
            </a:r>
            <a:r>
              <a:rPr sz="2000" spc="-5" dirty="0">
                <a:latin typeface="Arial"/>
                <a:cs typeface="Arial"/>
              </a:rPr>
              <a:t>l</a:t>
            </a:r>
            <a:r>
              <a:rPr sz="2000" spc="-20" dirty="0">
                <a:latin typeface="Arial"/>
                <a:cs typeface="Arial"/>
              </a:rPr>
              <a:t>og</a:t>
            </a:r>
            <a:r>
              <a:rPr sz="2000" spc="-10" dirty="0">
                <a:latin typeface="Arial"/>
                <a:cs typeface="Arial"/>
              </a:rPr>
              <a:t>ic</a:t>
            </a:r>
            <a:r>
              <a:rPr sz="2000" spc="-20" dirty="0">
                <a:latin typeface="Arial"/>
                <a:cs typeface="Arial"/>
              </a:rPr>
              <a:t>a</a:t>
            </a:r>
            <a:r>
              <a:rPr sz="2000" dirty="0">
                <a:latin typeface="Arial"/>
                <a:cs typeface="Arial"/>
              </a:rPr>
              <a:t>l</a:t>
            </a:r>
            <a:r>
              <a:rPr sz="2000" spc="-10" dirty="0">
                <a:latin typeface="Arial"/>
                <a:cs typeface="Arial"/>
              </a:rPr>
              <a:t>ly</a:t>
            </a:r>
            <a:r>
              <a:rPr sz="2000" spc="2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i</a:t>
            </a:r>
            <a:r>
              <a:rPr sz="2000" spc="-20" dirty="0">
                <a:latin typeface="Arial"/>
                <a:cs typeface="Arial"/>
              </a:rPr>
              <a:t>n</a:t>
            </a:r>
            <a:r>
              <a:rPr sz="2000" spc="-10" dirty="0">
                <a:latin typeface="Arial"/>
                <a:cs typeface="Arial"/>
              </a:rPr>
              <a:t>t</a:t>
            </a:r>
            <a:r>
              <a:rPr sz="2000" spc="-20" dirty="0">
                <a:latin typeface="Arial"/>
                <a:cs typeface="Arial"/>
              </a:rPr>
              <a:t>e</a:t>
            </a:r>
            <a:r>
              <a:rPr sz="2000" spc="-10" dirty="0">
                <a:latin typeface="Arial"/>
                <a:cs typeface="Arial"/>
              </a:rPr>
              <a:t>r</a:t>
            </a:r>
            <a:r>
              <a:rPr sz="2000" spc="-20" dirty="0">
                <a:latin typeface="Arial"/>
                <a:cs typeface="Arial"/>
              </a:rPr>
              <a:t>e</a:t>
            </a:r>
            <a:r>
              <a:rPr sz="2000" spc="-10" dirty="0">
                <a:latin typeface="Arial"/>
                <a:cs typeface="Arial"/>
              </a:rPr>
              <a:t>sti</a:t>
            </a:r>
            <a:r>
              <a:rPr sz="2000" spc="-20" dirty="0">
                <a:latin typeface="Arial"/>
                <a:cs typeface="Arial"/>
              </a:rPr>
              <a:t>n</a:t>
            </a:r>
            <a:r>
              <a:rPr sz="2000" spc="-15" dirty="0">
                <a:latin typeface="Arial"/>
                <a:cs typeface="Arial"/>
              </a:rPr>
              <a:t>g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t</a:t>
            </a:r>
            <a:r>
              <a:rPr sz="2000" spc="-20" dirty="0">
                <a:latin typeface="Arial"/>
                <a:cs typeface="Arial"/>
              </a:rPr>
              <a:t>e</a:t>
            </a:r>
            <a:r>
              <a:rPr sz="2000" spc="-10" dirty="0">
                <a:latin typeface="Arial"/>
                <a:cs typeface="Arial"/>
              </a:rPr>
              <a:t>rr</a:t>
            </a:r>
            <a:r>
              <a:rPr sz="2000" spc="-20" dirty="0">
                <a:latin typeface="Arial"/>
                <a:cs typeface="Arial"/>
              </a:rPr>
              <a:t>a</a:t>
            </a:r>
            <a:r>
              <a:rPr sz="2000" spc="-10" dirty="0">
                <a:latin typeface="Arial"/>
                <a:cs typeface="Arial"/>
              </a:rPr>
              <a:t>in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(tr</a:t>
            </a:r>
            <a:r>
              <a:rPr sz="2000" spc="-20" dirty="0">
                <a:latin typeface="Arial"/>
                <a:cs typeface="Arial"/>
              </a:rPr>
              <a:t>a</a:t>
            </a:r>
            <a:r>
              <a:rPr sz="2000" spc="-10" dirty="0">
                <a:latin typeface="Arial"/>
                <a:cs typeface="Arial"/>
              </a:rPr>
              <a:t>v</a:t>
            </a:r>
            <a:r>
              <a:rPr sz="2000" spc="-20" dirty="0">
                <a:latin typeface="Arial"/>
                <a:cs typeface="Arial"/>
              </a:rPr>
              <a:t>e</a:t>
            </a:r>
            <a:r>
              <a:rPr sz="2000" spc="-10" dirty="0">
                <a:latin typeface="Arial"/>
                <a:cs typeface="Arial"/>
              </a:rPr>
              <a:t>rsi</a:t>
            </a:r>
            <a:r>
              <a:rPr sz="2000" spc="-20" dirty="0">
                <a:latin typeface="Arial"/>
                <a:cs typeface="Arial"/>
              </a:rPr>
              <a:t>n</a:t>
            </a:r>
            <a:r>
              <a:rPr sz="2000" spc="-15" dirty="0">
                <a:latin typeface="Arial"/>
                <a:cs typeface="Arial"/>
              </a:rPr>
              <a:t>g </a:t>
            </a:r>
            <a:r>
              <a:rPr sz="2000" spc="-10" dirty="0">
                <a:latin typeface="Arial"/>
                <a:cs typeface="Arial"/>
              </a:rPr>
              <a:t>t</a:t>
            </a:r>
            <a:r>
              <a:rPr sz="2000" spc="-20" dirty="0">
                <a:latin typeface="Arial"/>
                <a:cs typeface="Arial"/>
              </a:rPr>
              <a:t>h</a:t>
            </a:r>
            <a:r>
              <a:rPr sz="2000" spc="-15" dirty="0">
                <a:latin typeface="Arial"/>
                <a:cs typeface="Arial"/>
              </a:rPr>
              <a:t>e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M</a:t>
            </a:r>
            <a:r>
              <a:rPr sz="2000" spc="-5" dirty="0">
                <a:latin typeface="Arial"/>
                <a:cs typeface="Arial"/>
              </a:rPr>
              <a:t>i</a:t>
            </a:r>
            <a:r>
              <a:rPr sz="2000" spc="-20" dirty="0">
                <a:latin typeface="Arial"/>
                <a:cs typeface="Arial"/>
              </a:rPr>
              <a:t>d</a:t>
            </a:r>
            <a:r>
              <a:rPr sz="2000" spc="-10" dirty="0">
                <a:latin typeface="Arial"/>
                <a:cs typeface="Arial"/>
              </a:rPr>
              <a:t>c</a:t>
            </a:r>
            <a:r>
              <a:rPr sz="2000" spc="-20" dirty="0">
                <a:latin typeface="Arial"/>
                <a:cs typeface="Arial"/>
              </a:rPr>
              <a:t>on</a:t>
            </a:r>
            <a:r>
              <a:rPr sz="2000" spc="-5" dirty="0">
                <a:latin typeface="Arial"/>
                <a:cs typeface="Arial"/>
              </a:rPr>
              <a:t>ti</a:t>
            </a:r>
            <a:r>
              <a:rPr sz="2000" spc="-20" dirty="0">
                <a:latin typeface="Arial"/>
                <a:cs typeface="Arial"/>
              </a:rPr>
              <a:t>nen</a:t>
            </a:r>
            <a:r>
              <a:rPr sz="2000" spc="-10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R</a:t>
            </a:r>
            <a:r>
              <a:rPr sz="2000" spc="-10" dirty="0">
                <a:latin typeface="Arial"/>
                <a:cs typeface="Arial"/>
              </a:rPr>
              <a:t>ift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S</a:t>
            </a:r>
            <a:r>
              <a:rPr sz="2000" spc="-10" dirty="0">
                <a:latin typeface="Arial"/>
                <a:cs typeface="Arial"/>
              </a:rPr>
              <a:t>yst</a:t>
            </a:r>
            <a:r>
              <a:rPr sz="2000" spc="-20" dirty="0">
                <a:latin typeface="Arial"/>
                <a:cs typeface="Arial"/>
              </a:rPr>
              <a:t>em</a:t>
            </a:r>
            <a:r>
              <a:rPr sz="2000" spc="-10" dirty="0">
                <a:latin typeface="Arial"/>
                <a:cs typeface="Arial"/>
              </a:rPr>
              <a:t>).</a:t>
            </a:r>
            <a:endParaRPr sz="20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Font typeface="Arial" panose="020B0604020202020204" pitchFamily="34" charset="0"/>
              <a:buChar char="•"/>
            </a:pPr>
            <a:r>
              <a:rPr sz="2000" spc="-10" dirty="0" smtClean="0">
                <a:latin typeface="Arial"/>
                <a:cs typeface="Arial"/>
              </a:rPr>
              <a:t>(</a:t>
            </a:r>
            <a:r>
              <a:rPr sz="2000" spc="-125" dirty="0">
                <a:latin typeface="Arial"/>
                <a:cs typeface="Arial"/>
              </a:rPr>
              <a:t>V</a:t>
            </a:r>
            <a:r>
              <a:rPr sz="2000" spc="-20" dirty="0">
                <a:latin typeface="Arial"/>
                <a:cs typeface="Arial"/>
              </a:rPr>
              <a:t>e</a:t>
            </a:r>
            <a:r>
              <a:rPr sz="2000" spc="-10" dirty="0">
                <a:latin typeface="Arial"/>
                <a:cs typeface="Arial"/>
              </a:rPr>
              <a:t>ry) si</a:t>
            </a:r>
            <a:r>
              <a:rPr sz="2000" spc="-25" dirty="0">
                <a:latin typeface="Arial"/>
                <a:cs typeface="Arial"/>
              </a:rPr>
              <a:t>m</a:t>
            </a:r>
            <a:r>
              <a:rPr sz="2000" spc="-5" dirty="0">
                <a:latin typeface="Arial"/>
                <a:cs typeface="Arial"/>
              </a:rPr>
              <a:t>il</a:t>
            </a:r>
            <a:r>
              <a:rPr sz="2000" spc="-20" dirty="0">
                <a:latin typeface="Arial"/>
                <a:cs typeface="Arial"/>
              </a:rPr>
              <a:t>a</a:t>
            </a:r>
            <a:r>
              <a:rPr sz="2000" spc="-10" dirty="0">
                <a:latin typeface="Arial"/>
                <a:cs typeface="Arial"/>
              </a:rPr>
              <a:t>r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s</a:t>
            </a:r>
            <a:r>
              <a:rPr sz="2000" spc="-20" dirty="0">
                <a:latin typeface="Arial"/>
                <a:cs typeface="Arial"/>
              </a:rPr>
              <a:t>u</a:t>
            </a:r>
            <a:r>
              <a:rPr sz="2000" spc="-10" dirty="0">
                <a:latin typeface="Arial"/>
                <a:cs typeface="Arial"/>
              </a:rPr>
              <a:t>rv</a:t>
            </a:r>
            <a:r>
              <a:rPr sz="2000" spc="-20" dirty="0">
                <a:latin typeface="Arial"/>
                <a:cs typeface="Arial"/>
              </a:rPr>
              <a:t>e</a:t>
            </a:r>
            <a:r>
              <a:rPr sz="2000" spc="-10" dirty="0">
                <a:latin typeface="Arial"/>
                <a:cs typeface="Arial"/>
              </a:rPr>
              <a:t>y t</a:t>
            </a:r>
            <a:r>
              <a:rPr sz="2000" spc="-20" dirty="0">
                <a:latin typeface="Arial"/>
                <a:cs typeface="Arial"/>
              </a:rPr>
              <a:t>e</a:t>
            </a:r>
            <a:r>
              <a:rPr sz="2000" spc="-10" dirty="0">
                <a:latin typeface="Arial"/>
                <a:cs typeface="Arial"/>
              </a:rPr>
              <a:t>c</a:t>
            </a:r>
            <a:r>
              <a:rPr sz="2000" spc="-20" dirty="0">
                <a:latin typeface="Arial"/>
                <a:cs typeface="Arial"/>
              </a:rPr>
              <a:t>hn</a:t>
            </a:r>
            <a:r>
              <a:rPr sz="2000" spc="-5" dirty="0">
                <a:latin typeface="Arial"/>
                <a:cs typeface="Arial"/>
              </a:rPr>
              <a:t>i</a:t>
            </a:r>
            <a:r>
              <a:rPr sz="2000" spc="-20" dirty="0">
                <a:latin typeface="Arial"/>
                <a:cs typeface="Arial"/>
              </a:rPr>
              <a:t>que</a:t>
            </a:r>
            <a:r>
              <a:rPr sz="2000" spc="-10" dirty="0">
                <a:latin typeface="Arial"/>
                <a:cs typeface="Arial"/>
              </a:rPr>
              <a:t>s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we</a:t>
            </a:r>
            <a:r>
              <a:rPr sz="2000" spc="-10" dirty="0">
                <a:latin typeface="Arial"/>
                <a:cs typeface="Arial"/>
              </a:rPr>
              <a:t>re</a:t>
            </a:r>
            <a:r>
              <a:rPr sz="200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emp</a:t>
            </a:r>
            <a:r>
              <a:rPr sz="2000" spc="-5" dirty="0">
                <a:latin typeface="Arial"/>
                <a:cs typeface="Arial"/>
              </a:rPr>
              <a:t>l</a:t>
            </a:r>
            <a:r>
              <a:rPr sz="2000" spc="-20" dirty="0">
                <a:latin typeface="Arial"/>
                <a:cs typeface="Arial"/>
              </a:rPr>
              <a:t>o</a:t>
            </a:r>
            <a:r>
              <a:rPr sz="2000" spc="-10" dirty="0">
                <a:latin typeface="Arial"/>
                <a:cs typeface="Arial"/>
              </a:rPr>
              <a:t>y</a:t>
            </a:r>
            <a:r>
              <a:rPr sz="2000" spc="-15" dirty="0">
                <a:latin typeface="Arial"/>
                <a:cs typeface="Arial"/>
              </a:rPr>
              <a:t>ed.</a:t>
            </a:r>
            <a:endParaRPr sz="2000" dirty="0">
              <a:latin typeface="Arial"/>
              <a:cs typeface="Arial"/>
            </a:endParaRPr>
          </a:p>
          <a:p>
            <a:pPr marL="355600" marR="53975" indent="-342900">
              <a:lnSpc>
                <a:spcPct val="100000"/>
              </a:lnSpc>
              <a:spcBef>
                <a:spcPts val="480"/>
              </a:spcBef>
              <a:buFont typeface="Arial" panose="020B0604020202020204" pitchFamily="34" charset="0"/>
              <a:buChar char="•"/>
            </a:pPr>
            <a:r>
              <a:rPr sz="2000" spc="-10" dirty="0" smtClean="0">
                <a:latin typeface="Arial"/>
                <a:cs typeface="Arial"/>
              </a:rPr>
              <a:t>Preli</a:t>
            </a:r>
            <a:r>
              <a:rPr sz="2000" spc="-25" dirty="0" smtClean="0">
                <a:latin typeface="Arial"/>
                <a:cs typeface="Arial"/>
              </a:rPr>
              <a:t>m</a:t>
            </a:r>
            <a:r>
              <a:rPr sz="2000" spc="-5" dirty="0" smtClean="0">
                <a:latin typeface="Arial"/>
                <a:cs typeface="Arial"/>
              </a:rPr>
              <a:t>i</a:t>
            </a:r>
            <a:r>
              <a:rPr sz="2000" spc="-20" dirty="0" smtClean="0">
                <a:latin typeface="Arial"/>
                <a:cs typeface="Arial"/>
              </a:rPr>
              <a:t>n</a:t>
            </a:r>
            <a:r>
              <a:rPr sz="2000" spc="-10" dirty="0" smtClean="0">
                <a:latin typeface="Arial"/>
                <a:cs typeface="Arial"/>
              </a:rPr>
              <a:t>ary</a:t>
            </a:r>
            <a:r>
              <a:rPr sz="2000" spc="15" dirty="0" smtClean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r</a:t>
            </a:r>
            <a:r>
              <a:rPr sz="2000" spc="-20" dirty="0">
                <a:latin typeface="Arial"/>
                <a:cs typeface="Arial"/>
              </a:rPr>
              <a:t>e</a:t>
            </a:r>
            <a:r>
              <a:rPr sz="2000" spc="-10" dirty="0">
                <a:latin typeface="Arial"/>
                <a:cs typeface="Arial"/>
              </a:rPr>
              <a:t>s</a:t>
            </a:r>
            <a:r>
              <a:rPr sz="2000" spc="-20" dirty="0">
                <a:latin typeface="Arial"/>
                <a:cs typeface="Arial"/>
              </a:rPr>
              <a:t>u</a:t>
            </a:r>
            <a:r>
              <a:rPr sz="2000" spc="-10" dirty="0">
                <a:latin typeface="Arial"/>
                <a:cs typeface="Arial"/>
              </a:rPr>
              <a:t>lts </a:t>
            </a:r>
            <a:r>
              <a:rPr sz="2000" spc="-20" dirty="0">
                <a:latin typeface="Arial"/>
                <a:cs typeface="Arial"/>
              </a:rPr>
              <a:t>aga</a:t>
            </a:r>
            <a:r>
              <a:rPr sz="2000" spc="-10" dirty="0">
                <a:latin typeface="Arial"/>
                <a:cs typeface="Arial"/>
              </a:rPr>
              <a:t>in</a:t>
            </a:r>
            <a:r>
              <a:rPr sz="2000" spc="1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s</a:t>
            </a:r>
            <a:r>
              <a:rPr sz="2000" spc="-20" dirty="0">
                <a:latin typeface="Arial"/>
                <a:cs typeface="Arial"/>
              </a:rPr>
              <a:t>ho</a:t>
            </a:r>
            <a:r>
              <a:rPr sz="2000" spc="-15" dirty="0">
                <a:latin typeface="Arial"/>
                <a:cs typeface="Arial"/>
              </a:rPr>
              <a:t>w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e</a:t>
            </a:r>
            <a:r>
              <a:rPr sz="2000" spc="-10" dirty="0">
                <a:latin typeface="Arial"/>
                <a:cs typeface="Arial"/>
              </a:rPr>
              <a:t>xc</a:t>
            </a:r>
            <a:r>
              <a:rPr sz="2000" spc="-20" dirty="0">
                <a:latin typeface="Arial"/>
                <a:cs typeface="Arial"/>
              </a:rPr>
              <a:t>e</a:t>
            </a:r>
            <a:r>
              <a:rPr sz="2000" spc="-5" dirty="0">
                <a:latin typeface="Arial"/>
                <a:cs typeface="Arial"/>
              </a:rPr>
              <a:t>ll</a:t>
            </a:r>
            <a:r>
              <a:rPr sz="2000" spc="-20" dirty="0">
                <a:latin typeface="Arial"/>
                <a:cs typeface="Arial"/>
              </a:rPr>
              <a:t>en</a:t>
            </a:r>
            <a:r>
              <a:rPr sz="2000" spc="-10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(</a:t>
            </a:r>
            <a:r>
              <a:rPr sz="2000" spc="-20" dirty="0">
                <a:latin typeface="Arial"/>
                <a:cs typeface="Arial"/>
              </a:rPr>
              <a:t>&lt;</a:t>
            </a:r>
            <a:r>
              <a:rPr sz="2000" spc="-15" dirty="0">
                <a:latin typeface="Arial"/>
                <a:cs typeface="Arial"/>
              </a:rPr>
              <a:t>2 cm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geo</a:t>
            </a:r>
            <a:r>
              <a:rPr sz="2000" spc="-10" dirty="0">
                <a:latin typeface="Arial"/>
                <a:cs typeface="Arial"/>
              </a:rPr>
              <a:t>id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d</a:t>
            </a:r>
            <a:r>
              <a:rPr sz="2000" spc="-10" dirty="0">
                <a:latin typeface="Arial"/>
                <a:cs typeface="Arial"/>
              </a:rPr>
              <a:t>iscr</a:t>
            </a:r>
            <a:r>
              <a:rPr sz="2000" spc="-20" dirty="0">
                <a:latin typeface="Arial"/>
                <a:cs typeface="Arial"/>
              </a:rPr>
              <a:t>epan</a:t>
            </a:r>
            <a:r>
              <a:rPr sz="2000" spc="-10" dirty="0">
                <a:latin typeface="Arial"/>
                <a:cs typeface="Arial"/>
              </a:rPr>
              <a:t>cy) </a:t>
            </a:r>
            <a:r>
              <a:rPr sz="2000" spc="-20" dirty="0">
                <a:latin typeface="Arial"/>
                <a:cs typeface="Arial"/>
              </a:rPr>
              <a:t>ag</a:t>
            </a:r>
            <a:r>
              <a:rPr sz="2000" spc="-10" dirty="0">
                <a:latin typeface="Arial"/>
                <a:cs typeface="Arial"/>
              </a:rPr>
              <a:t>r</a:t>
            </a:r>
            <a:r>
              <a:rPr sz="2000" spc="-20" dirty="0">
                <a:latin typeface="Arial"/>
                <a:cs typeface="Arial"/>
              </a:rPr>
              <a:t>eemen</a:t>
            </a:r>
            <a:r>
              <a:rPr sz="2000" spc="-10" dirty="0">
                <a:latin typeface="Arial"/>
                <a:cs typeface="Arial"/>
              </a:rPr>
              <a:t>t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an</a:t>
            </a:r>
            <a:r>
              <a:rPr sz="2000" spc="-15" dirty="0">
                <a:latin typeface="Arial"/>
                <a:cs typeface="Arial"/>
              </a:rPr>
              <a:t>d</a:t>
            </a:r>
            <a:r>
              <a:rPr sz="200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no</a:t>
            </a:r>
            <a:r>
              <a:rPr sz="2000" spc="-10" dirty="0">
                <a:latin typeface="Arial"/>
                <a:cs typeface="Arial"/>
              </a:rPr>
              <a:t>tic</a:t>
            </a:r>
            <a:r>
              <a:rPr sz="2000" spc="-20" dirty="0">
                <a:latin typeface="Arial"/>
                <a:cs typeface="Arial"/>
              </a:rPr>
              <a:t>eab</a:t>
            </a:r>
            <a:r>
              <a:rPr sz="2000" spc="-10" dirty="0">
                <a:latin typeface="Arial"/>
                <a:cs typeface="Arial"/>
              </a:rPr>
              <a:t>le</a:t>
            </a:r>
            <a:r>
              <a:rPr sz="2000" spc="1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i</a:t>
            </a:r>
            <a:r>
              <a:rPr sz="2000" spc="-20" dirty="0">
                <a:latin typeface="Arial"/>
                <a:cs typeface="Arial"/>
              </a:rPr>
              <a:t>mp</a:t>
            </a:r>
            <a:r>
              <a:rPr sz="2000" spc="-10" dirty="0">
                <a:latin typeface="Arial"/>
                <a:cs typeface="Arial"/>
              </a:rPr>
              <a:t>r</a:t>
            </a:r>
            <a:r>
              <a:rPr sz="2000" spc="-20" dirty="0">
                <a:latin typeface="Arial"/>
                <a:cs typeface="Arial"/>
              </a:rPr>
              <a:t>o</a:t>
            </a:r>
            <a:r>
              <a:rPr sz="2000" spc="-10" dirty="0">
                <a:latin typeface="Arial"/>
                <a:cs typeface="Arial"/>
              </a:rPr>
              <a:t>v</a:t>
            </a:r>
            <a:r>
              <a:rPr sz="2000" spc="-20" dirty="0">
                <a:latin typeface="Arial"/>
                <a:cs typeface="Arial"/>
              </a:rPr>
              <a:t>emen</a:t>
            </a:r>
            <a:r>
              <a:rPr sz="2000" spc="-10" dirty="0">
                <a:latin typeface="Arial"/>
                <a:cs typeface="Arial"/>
              </a:rPr>
              <a:t>t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whe</a:t>
            </a:r>
            <a:r>
              <a:rPr sz="2000" spc="-15" dirty="0">
                <a:latin typeface="Arial"/>
                <a:cs typeface="Arial"/>
              </a:rPr>
              <a:t>n</a:t>
            </a:r>
            <a:r>
              <a:rPr sz="2000" spc="1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a</a:t>
            </a:r>
            <a:r>
              <a:rPr sz="2000" spc="-10" dirty="0">
                <a:latin typeface="Arial"/>
                <a:cs typeface="Arial"/>
              </a:rPr>
              <a:t>ir</a:t>
            </a:r>
            <a:r>
              <a:rPr sz="2000" spc="-20" dirty="0">
                <a:latin typeface="Arial"/>
                <a:cs typeface="Arial"/>
              </a:rPr>
              <a:t>bo</a:t>
            </a:r>
            <a:r>
              <a:rPr sz="2000" spc="-10" dirty="0">
                <a:latin typeface="Arial"/>
                <a:cs typeface="Arial"/>
              </a:rPr>
              <a:t>r</a:t>
            </a:r>
            <a:r>
              <a:rPr sz="2000" spc="-20" dirty="0">
                <a:latin typeface="Arial"/>
                <a:cs typeface="Arial"/>
              </a:rPr>
              <a:t>n</a:t>
            </a:r>
            <a:r>
              <a:rPr sz="2000" spc="-15" dirty="0">
                <a:latin typeface="Arial"/>
                <a:cs typeface="Arial"/>
              </a:rPr>
              <a:t>e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da</a:t>
            </a:r>
            <a:r>
              <a:rPr sz="2000" spc="-10" dirty="0">
                <a:latin typeface="Arial"/>
                <a:cs typeface="Arial"/>
              </a:rPr>
              <a:t>ta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a</a:t>
            </a:r>
            <a:r>
              <a:rPr sz="2000" spc="-10" dirty="0">
                <a:latin typeface="Arial"/>
                <a:cs typeface="Arial"/>
              </a:rPr>
              <a:t>re </a:t>
            </a:r>
            <a:r>
              <a:rPr sz="2000" spc="-5" dirty="0">
                <a:latin typeface="Arial"/>
                <a:cs typeface="Arial"/>
              </a:rPr>
              <a:t>i</a:t>
            </a:r>
            <a:r>
              <a:rPr sz="2000" spc="-20" dirty="0">
                <a:latin typeface="Arial"/>
                <a:cs typeface="Arial"/>
              </a:rPr>
              <a:t>n</a:t>
            </a:r>
            <a:r>
              <a:rPr sz="2000" spc="-10" dirty="0">
                <a:latin typeface="Arial"/>
                <a:cs typeface="Arial"/>
              </a:rPr>
              <a:t>cl</a:t>
            </a:r>
            <a:r>
              <a:rPr sz="2000" spc="-20" dirty="0">
                <a:latin typeface="Arial"/>
                <a:cs typeface="Arial"/>
              </a:rPr>
              <a:t>uded</a:t>
            </a:r>
            <a:r>
              <a:rPr sz="2000" spc="-10" dirty="0">
                <a:solidFill>
                  <a:srgbClr val="1F497D"/>
                </a:solidFill>
                <a:latin typeface="Arial"/>
                <a:cs typeface="Arial"/>
              </a:rPr>
              <a:t>. </a:t>
            </a:r>
            <a:r>
              <a:rPr lang="en-US" sz="2000" spc="-20" dirty="0">
                <a:solidFill>
                  <a:srgbClr val="FF0000"/>
                </a:solidFill>
                <a:latin typeface="Arial"/>
                <a:cs typeface="Arial"/>
              </a:rPr>
              <a:t>March 2017:  </a:t>
            </a:r>
            <a:r>
              <a:rPr lang="en-US" sz="2000" spc="-20" dirty="0" smtClean="0">
                <a:solidFill>
                  <a:srgbClr val="FF0000"/>
                </a:solidFill>
                <a:latin typeface="Arial"/>
                <a:cs typeface="Arial"/>
              </a:rPr>
              <a:t>Accepted for publication in Journal of Geodesy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94004" y="3657600"/>
            <a:ext cx="7498841" cy="30129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427211" y="6462966"/>
            <a:ext cx="17970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15" dirty="0">
                <a:solidFill>
                  <a:srgbClr val="8A8A8A"/>
                </a:solidFill>
                <a:latin typeface="Calibri"/>
                <a:cs typeface="Calibri"/>
              </a:rPr>
              <a:t>11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February 8, 2017</a:t>
            </a:r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Geospatial Summit, Silver Spring MD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329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630151"/>
            <a:ext cx="8229600" cy="5514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285"/>
              </a:lnSpc>
            </a:pPr>
            <a:r>
              <a:rPr dirty="0"/>
              <a:t>GSVS17 Colorado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24826" y="1271268"/>
            <a:ext cx="8474391" cy="13593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4965" marR="705485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2000" spc="-20" dirty="0" smtClean="0">
                <a:latin typeface="Arial"/>
                <a:cs typeface="Arial"/>
              </a:rPr>
              <a:t>Th</a:t>
            </a:r>
            <a:r>
              <a:rPr sz="2000" spc="-15" dirty="0" smtClean="0">
                <a:latin typeface="Arial"/>
                <a:cs typeface="Arial"/>
              </a:rPr>
              <a:t>e</a:t>
            </a:r>
            <a:r>
              <a:rPr sz="2000" spc="5" dirty="0" smtClean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t</a:t>
            </a:r>
            <a:r>
              <a:rPr sz="2000" spc="-20" dirty="0">
                <a:latin typeface="Arial"/>
                <a:cs typeface="Arial"/>
              </a:rPr>
              <a:t>h</a:t>
            </a:r>
            <a:r>
              <a:rPr sz="2000" spc="-10" dirty="0">
                <a:latin typeface="Arial"/>
                <a:cs typeface="Arial"/>
              </a:rPr>
              <a:t>ird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(</a:t>
            </a:r>
            <a:r>
              <a:rPr sz="2000" spc="-20" dirty="0">
                <a:latin typeface="Arial"/>
                <a:cs typeface="Arial"/>
              </a:rPr>
              <a:t>an</a:t>
            </a:r>
            <a:r>
              <a:rPr sz="2000" spc="-15" dirty="0">
                <a:latin typeface="Arial"/>
                <a:cs typeface="Arial"/>
              </a:rPr>
              <a:t>d</a:t>
            </a:r>
            <a:r>
              <a:rPr sz="200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lik</a:t>
            </a:r>
            <a:r>
              <a:rPr sz="2000" spc="-20" dirty="0">
                <a:latin typeface="Arial"/>
                <a:cs typeface="Arial"/>
              </a:rPr>
              <a:t>e</a:t>
            </a:r>
            <a:r>
              <a:rPr sz="2000" spc="-10" dirty="0">
                <a:latin typeface="Arial"/>
                <a:cs typeface="Arial"/>
              </a:rPr>
              <a:t>ly</a:t>
            </a:r>
            <a:r>
              <a:rPr sz="2000" spc="1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fi</a:t>
            </a:r>
            <a:r>
              <a:rPr sz="2000" spc="-20" dirty="0">
                <a:latin typeface="Arial"/>
                <a:cs typeface="Arial"/>
              </a:rPr>
              <a:t>na</a:t>
            </a:r>
            <a:r>
              <a:rPr sz="2000" spc="-10" dirty="0">
                <a:latin typeface="Arial"/>
                <a:cs typeface="Arial"/>
              </a:rPr>
              <a:t>l)</a:t>
            </a:r>
            <a:r>
              <a:rPr sz="200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GSV</a:t>
            </a:r>
            <a:r>
              <a:rPr sz="2000" spc="-15" dirty="0">
                <a:latin typeface="Arial"/>
                <a:cs typeface="Arial"/>
              </a:rPr>
              <a:t>S</a:t>
            </a:r>
            <a:r>
              <a:rPr sz="200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w</a:t>
            </a:r>
            <a:r>
              <a:rPr sz="2000" spc="-5" dirty="0">
                <a:latin typeface="Arial"/>
                <a:cs typeface="Arial"/>
              </a:rPr>
              <a:t>ill</a:t>
            </a:r>
            <a:r>
              <a:rPr sz="2000" spc="2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t</a:t>
            </a:r>
            <a:r>
              <a:rPr sz="2000" spc="-20" dirty="0">
                <a:latin typeface="Arial"/>
                <a:cs typeface="Arial"/>
              </a:rPr>
              <a:t>a</a:t>
            </a:r>
            <a:r>
              <a:rPr sz="2000" spc="-15" dirty="0">
                <a:latin typeface="Arial"/>
                <a:cs typeface="Arial"/>
              </a:rPr>
              <a:t>ke </a:t>
            </a:r>
            <a:r>
              <a:rPr sz="2000" spc="-20" dirty="0">
                <a:latin typeface="Arial"/>
                <a:cs typeface="Arial"/>
              </a:rPr>
              <a:t>p</a:t>
            </a:r>
            <a:r>
              <a:rPr sz="2000" spc="-5" dirty="0">
                <a:latin typeface="Arial"/>
                <a:cs typeface="Arial"/>
              </a:rPr>
              <a:t>l</a:t>
            </a:r>
            <a:r>
              <a:rPr sz="2000" spc="-20" dirty="0">
                <a:latin typeface="Arial"/>
                <a:cs typeface="Arial"/>
              </a:rPr>
              <a:t>a</a:t>
            </a:r>
            <a:r>
              <a:rPr sz="2000" spc="-15" dirty="0">
                <a:latin typeface="Arial"/>
                <a:cs typeface="Arial"/>
              </a:rPr>
              <a:t>ce</a:t>
            </a:r>
            <a:r>
              <a:rPr sz="200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a</a:t>
            </a:r>
            <a:r>
              <a:rPr sz="2000" spc="-5" dirty="0">
                <a:latin typeface="Arial"/>
                <a:cs typeface="Arial"/>
              </a:rPr>
              <a:t>l</a:t>
            </a:r>
            <a:r>
              <a:rPr sz="2000" spc="-20" dirty="0">
                <a:latin typeface="Arial"/>
                <a:cs typeface="Arial"/>
              </a:rPr>
              <a:t>on</a:t>
            </a:r>
            <a:r>
              <a:rPr sz="2000" spc="-15" dirty="0">
                <a:latin typeface="Arial"/>
                <a:cs typeface="Arial"/>
              </a:rPr>
              <a:t>g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US160</a:t>
            </a:r>
            <a:r>
              <a:rPr sz="2000" spc="-10" dirty="0">
                <a:latin typeface="Arial"/>
                <a:cs typeface="Arial"/>
              </a:rPr>
              <a:t>,</a:t>
            </a:r>
            <a:r>
              <a:rPr sz="2000" spc="1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fr</a:t>
            </a:r>
            <a:r>
              <a:rPr sz="2000" spc="-20" dirty="0">
                <a:latin typeface="Arial"/>
                <a:cs typeface="Arial"/>
              </a:rPr>
              <a:t>om Du</a:t>
            </a:r>
            <a:r>
              <a:rPr sz="2000" spc="-10" dirty="0">
                <a:latin typeface="Arial"/>
                <a:cs typeface="Arial"/>
              </a:rPr>
              <a:t>r</a:t>
            </a:r>
            <a:r>
              <a:rPr sz="2000" spc="-20" dirty="0">
                <a:latin typeface="Arial"/>
                <a:cs typeface="Arial"/>
              </a:rPr>
              <a:t>ang</a:t>
            </a:r>
            <a:r>
              <a:rPr sz="2000" spc="-15" dirty="0">
                <a:latin typeface="Arial"/>
                <a:cs typeface="Arial"/>
              </a:rPr>
              <a:t>o</a:t>
            </a:r>
            <a:r>
              <a:rPr sz="2000" spc="1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to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spc="-95" dirty="0">
                <a:latin typeface="Arial"/>
                <a:cs typeface="Arial"/>
              </a:rPr>
              <a:t>W</a:t>
            </a:r>
            <a:r>
              <a:rPr sz="2000" spc="-20" dirty="0">
                <a:latin typeface="Arial"/>
                <a:cs typeface="Arial"/>
              </a:rPr>
              <a:t>a</a:t>
            </a:r>
            <a:r>
              <a:rPr sz="2000" spc="-10" dirty="0">
                <a:latin typeface="Arial"/>
                <a:cs typeface="Arial"/>
              </a:rPr>
              <a:t>ls</a:t>
            </a:r>
            <a:r>
              <a:rPr sz="2000" spc="-20" dirty="0">
                <a:latin typeface="Arial"/>
                <a:cs typeface="Arial"/>
              </a:rPr>
              <a:t>enbu</a:t>
            </a:r>
            <a:r>
              <a:rPr sz="2000" spc="-10" dirty="0">
                <a:latin typeface="Arial"/>
                <a:cs typeface="Arial"/>
              </a:rPr>
              <a:t>r</a:t>
            </a:r>
            <a:r>
              <a:rPr sz="2000" spc="-20" dirty="0">
                <a:latin typeface="Arial"/>
                <a:cs typeface="Arial"/>
              </a:rPr>
              <a:t>g</a:t>
            </a:r>
            <a:r>
              <a:rPr sz="2000" spc="-10" dirty="0">
                <a:latin typeface="Arial"/>
                <a:cs typeface="Arial"/>
              </a:rPr>
              <a:t>,</a:t>
            </a:r>
            <a:r>
              <a:rPr sz="200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in</a:t>
            </a:r>
            <a:r>
              <a:rPr sz="200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s</a:t>
            </a:r>
            <a:r>
              <a:rPr sz="2000" spc="-20" dirty="0">
                <a:latin typeface="Arial"/>
                <a:cs typeface="Arial"/>
              </a:rPr>
              <a:t>ou</a:t>
            </a:r>
            <a:r>
              <a:rPr sz="2000" spc="-10" dirty="0">
                <a:latin typeface="Arial"/>
                <a:cs typeface="Arial"/>
              </a:rPr>
              <a:t>t</a:t>
            </a:r>
            <a:r>
              <a:rPr sz="2000" spc="-20" dirty="0">
                <a:latin typeface="Arial"/>
                <a:cs typeface="Arial"/>
              </a:rPr>
              <a:t>he</a:t>
            </a:r>
            <a:r>
              <a:rPr sz="2000" spc="-10" dirty="0">
                <a:latin typeface="Arial"/>
                <a:cs typeface="Arial"/>
              </a:rPr>
              <a:t>rn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Co</a:t>
            </a:r>
            <a:r>
              <a:rPr sz="2000" spc="-5" dirty="0">
                <a:latin typeface="Arial"/>
                <a:cs typeface="Arial"/>
              </a:rPr>
              <a:t>l</a:t>
            </a:r>
            <a:r>
              <a:rPr sz="2000" spc="-20" dirty="0">
                <a:latin typeface="Arial"/>
                <a:cs typeface="Arial"/>
              </a:rPr>
              <a:t>o</a:t>
            </a:r>
            <a:r>
              <a:rPr sz="2000" spc="-10" dirty="0">
                <a:latin typeface="Arial"/>
                <a:cs typeface="Arial"/>
              </a:rPr>
              <a:t>r</a:t>
            </a:r>
            <a:r>
              <a:rPr sz="2000" spc="-20" dirty="0">
                <a:latin typeface="Arial"/>
                <a:cs typeface="Arial"/>
              </a:rPr>
              <a:t>ado</a:t>
            </a:r>
            <a:r>
              <a:rPr sz="2000" spc="-10" dirty="0">
                <a:latin typeface="Arial"/>
                <a:cs typeface="Arial"/>
              </a:rPr>
              <a:t>.</a:t>
            </a:r>
            <a:endParaRPr sz="20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Font typeface="Arial" panose="020B0604020202020204" pitchFamily="34" charset="0"/>
              <a:buChar char="•"/>
              <a:tabLst>
                <a:tab pos="4598035" algn="l"/>
              </a:tabLst>
            </a:pPr>
            <a:r>
              <a:rPr sz="2000" spc="-20" dirty="0" smtClean="0">
                <a:latin typeface="Arial"/>
                <a:cs typeface="Arial"/>
              </a:rPr>
              <a:t>H</a:t>
            </a:r>
            <a:r>
              <a:rPr sz="2000" spc="-5" dirty="0" smtClean="0">
                <a:latin typeface="Arial"/>
                <a:cs typeface="Arial"/>
              </a:rPr>
              <a:t>i</a:t>
            </a:r>
            <a:r>
              <a:rPr sz="2000" spc="-20" dirty="0" smtClean="0">
                <a:latin typeface="Arial"/>
                <a:cs typeface="Arial"/>
              </a:rPr>
              <a:t>g</a:t>
            </a:r>
            <a:r>
              <a:rPr sz="2000" spc="-15" dirty="0" smtClean="0">
                <a:latin typeface="Arial"/>
                <a:cs typeface="Arial"/>
              </a:rPr>
              <a:t>h</a:t>
            </a:r>
            <a:r>
              <a:rPr sz="2000" spc="10" dirty="0" smtClean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e</a:t>
            </a:r>
            <a:r>
              <a:rPr sz="2000" spc="-5" dirty="0">
                <a:latin typeface="Arial"/>
                <a:cs typeface="Arial"/>
              </a:rPr>
              <a:t>l</a:t>
            </a:r>
            <a:r>
              <a:rPr sz="2000" spc="-20" dirty="0">
                <a:latin typeface="Arial"/>
                <a:cs typeface="Arial"/>
              </a:rPr>
              <a:t>e</a:t>
            </a:r>
            <a:r>
              <a:rPr sz="2000" spc="-10" dirty="0">
                <a:latin typeface="Arial"/>
                <a:cs typeface="Arial"/>
              </a:rPr>
              <a:t>v</a:t>
            </a:r>
            <a:r>
              <a:rPr sz="2000" spc="-20" dirty="0">
                <a:latin typeface="Arial"/>
                <a:cs typeface="Arial"/>
              </a:rPr>
              <a:t>a</a:t>
            </a:r>
            <a:r>
              <a:rPr sz="2000" spc="-5" dirty="0">
                <a:latin typeface="Arial"/>
                <a:cs typeface="Arial"/>
              </a:rPr>
              <a:t>ti</a:t>
            </a:r>
            <a:r>
              <a:rPr sz="2000" spc="-20" dirty="0">
                <a:latin typeface="Arial"/>
                <a:cs typeface="Arial"/>
              </a:rPr>
              <a:t>o</a:t>
            </a:r>
            <a:r>
              <a:rPr sz="2000" spc="-15" dirty="0">
                <a:latin typeface="Arial"/>
                <a:cs typeface="Arial"/>
              </a:rPr>
              <a:t>n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an</a:t>
            </a:r>
            <a:r>
              <a:rPr sz="2000" spc="-15" dirty="0">
                <a:latin typeface="Arial"/>
                <a:cs typeface="Arial"/>
              </a:rPr>
              <a:t>d</a:t>
            </a:r>
            <a:r>
              <a:rPr sz="200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r</a:t>
            </a:r>
            <a:r>
              <a:rPr sz="2000" spc="-20" dirty="0">
                <a:latin typeface="Arial"/>
                <a:cs typeface="Arial"/>
              </a:rPr>
              <a:t>ugge</a:t>
            </a:r>
            <a:r>
              <a:rPr sz="2000" spc="-15" dirty="0">
                <a:latin typeface="Arial"/>
                <a:cs typeface="Arial"/>
              </a:rPr>
              <a:t>d</a:t>
            </a:r>
            <a:r>
              <a:rPr sz="200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t</a:t>
            </a:r>
            <a:r>
              <a:rPr sz="2000" spc="-20" dirty="0">
                <a:latin typeface="Arial"/>
                <a:cs typeface="Arial"/>
              </a:rPr>
              <a:t>opog</a:t>
            </a:r>
            <a:r>
              <a:rPr sz="2000" spc="-10" dirty="0">
                <a:latin typeface="Arial"/>
                <a:cs typeface="Arial"/>
              </a:rPr>
              <a:t>r</a:t>
            </a:r>
            <a:r>
              <a:rPr sz="2000" spc="-20" dirty="0">
                <a:latin typeface="Arial"/>
                <a:cs typeface="Arial"/>
              </a:rPr>
              <a:t>aph</a:t>
            </a:r>
            <a:r>
              <a:rPr sz="2000" spc="-160" dirty="0">
                <a:latin typeface="Arial"/>
                <a:cs typeface="Arial"/>
              </a:rPr>
              <a:t>y</a:t>
            </a:r>
            <a:r>
              <a:rPr sz="2000" spc="-10" dirty="0" smtClean="0">
                <a:latin typeface="Arial"/>
                <a:cs typeface="Arial"/>
              </a:rPr>
              <a:t>.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sz="2000" spc="-10" dirty="0" smtClean="0">
                <a:latin typeface="Arial"/>
                <a:cs typeface="Arial"/>
              </a:rPr>
              <a:t>“</a:t>
            </a:r>
            <a:r>
              <a:rPr sz="2000" spc="-60" dirty="0">
                <a:latin typeface="Arial"/>
                <a:cs typeface="Arial"/>
              </a:rPr>
              <a:t>W</a:t>
            </a:r>
            <a:r>
              <a:rPr sz="2000" spc="-20" dirty="0">
                <a:latin typeface="Arial"/>
                <a:cs typeface="Arial"/>
              </a:rPr>
              <a:t>o</a:t>
            </a:r>
            <a:r>
              <a:rPr sz="2000" spc="-10" dirty="0">
                <a:latin typeface="Arial"/>
                <a:cs typeface="Arial"/>
              </a:rPr>
              <a:t>rst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c</a:t>
            </a:r>
            <a:r>
              <a:rPr sz="2000" spc="-20" dirty="0">
                <a:latin typeface="Arial"/>
                <a:cs typeface="Arial"/>
              </a:rPr>
              <a:t>a</a:t>
            </a:r>
            <a:r>
              <a:rPr sz="2000" spc="-10" dirty="0">
                <a:latin typeface="Arial"/>
                <a:cs typeface="Arial"/>
              </a:rPr>
              <a:t>s</a:t>
            </a:r>
            <a:r>
              <a:rPr sz="2000" spc="-20" dirty="0">
                <a:latin typeface="Arial"/>
                <a:cs typeface="Arial"/>
              </a:rPr>
              <a:t>e</a:t>
            </a:r>
            <a:r>
              <a:rPr sz="2000" spc="-10" dirty="0">
                <a:latin typeface="Arial"/>
                <a:cs typeface="Arial"/>
              </a:rPr>
              <a:t>” f</a:t>
            </a:r>
            <a:r>
              <a:rPr sz="2000" spc="-20" dirty="0">
                <a:latin typeface="Arial"/>
                <a:cs typeface="Arial"/>
              </a:rPr>
              <a:t>o</a:t>
            </a:r>
            <a:r>
              <a:rPr sz="2000" spc="-10" dirty="0">
                <a:latin typeface="Arial"/>
                <a:cs typeface="Arial"/>
              </a:rPr>
              <a:t>r </a:t>
            </a:r>
            <a:r>
              <a:rPr sz="2000" spc="-20" dirty="0">
                <a:latin typeface="Arial"/>
                <a:cs typeface="Arial"/>
              </a:rPr>
              <a:t>geo</a:t>
            </a:r>
            <a:r>
              <a:rPr sz="2000" spc="-10" dirty="0">
                <a:latin typeface="Arial"/>
                <a:cs typeface="Arial"/>
              </a:rPr>
              <a:t>id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mode</a:t>
            </a:r>
            <a:r>
              <a:rPr sz="2000" spc="-5" dirty="0">
                <a:latin typeface="Arial"/>
                <a:cs typeface="Arial"/>
              </a:rPr>
              <a:t>li</a:t>
            </a:r>
            <a:r>
              <a:rPr sz="2000" spc="-20" dirty="0">
                <a:latin typeface="Arial"/>
                <a:cs typeface="Arial"/>
              </a:rPr>
              <a:t>ng</a:t>
            </a:r>
            <a:r>
              <a:rPr sz="2000" spc="-10" dirty="0">
                <a:latin typeface="Arial"/>
                <a:cs typeface="Arial"/>
              </a:rPr>
              <a:t>.</a:t>
            </a:r>
            <a:endParaRPr sz="2000" dirty="0">
              <a:latin typeface="Arial"/>
              <a:cs typeface="Arial"/>
            </a:endParaRPr>
          </a:p>
          <a:p>
            <a:pPr marL="355600" indent="-342900">
              <a:lnSpc>
                <a:spcPts val="2380"/>
              </a:lnSpc>
              <a:spcBef>
                <a:spcPts val="480"/>
              </a:spcBef>
              <a:buFont typeface="Arial" panose="020B0604020202020204" pitchFamily="34" charset="0"/>
              <a:buChar char="•"/>
            </a:pPr>
            <a:r>
              <a:rPr sz="2000" spc="-170" dirty="0" smtClean="0">
                <a:latin typeface="Arial"/>
                <a:cs typeface="Arial"/>
              </a:rPr>
              <a:t>V</a:t>
            </a:r>
            <a:r>
              <a:rPr sz="2000" spc="-20" dirty="0" smtClean="0">
                <a:latin typeface="Arial"/>
                <a:cs typeface="Arial"/>
              </a:rPr>
              <a:t>a</a:t>
            </a:r>
            <a:r>
              <a:rPr sz="2000" spc="-10" dirty="0" smtClean="0">
                <a:latin typeface="Arial"/>
                <a:cs typeface="Arial"/>
              </a:rPr>
              <a:t>ri</a:t>
            </a:r>
            <a:r>
              <a:rPr sz="2000" spc="-20" dirty="0" smtClean="0">
                <a:latin typeface="Arial"/>
                <a:cs typeface="Arial"/>
              </a:rPr>
              <a:t>a</a:t>
            </a:r>
            <a:r>
              <a:rPr sz="2000" spc="-5" dirty="0" smtClean="0">
                <a:latin typeface="Arial"/>
                <a:cs typeface="Arial"/>
              </a:rPr>
              <a:t>ti</a:t>
            </a:r>
            <a:r>
              <a:rPr sz="2000" spc="-20" dirty="0" smtClean="0">
                <a:latin typeface="Arial"/>
                <a:cs typeface="Arial"/>
              </a:rPr>
              <a:t>o</a:t>
            </a:r>
            <a:r>
              <a:rPr sz="2000" spc="-15" dirty="0" smtClean="0">
                <a:latin typeface="Arial"/>
                <a:cs typeface="Arial"/>
              </a:rPr>
              <a:t>n</a:t>
            </a:r>
            <a:r>
              <a:rPr sz="2000" spc="10" dirty="0" smtClean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fr</a:t>
            </a:r>
            <a:r>
              <a:rPr sz="2000" spc="-20" dirty="0">
                <a:latin typeface="Arial"/>
                <a:cs typeface="Arial"/>
              </a:rPr>
              <a:t>om 6</a:t>
            </a:r>
            <a:r>
              <a:rPr sz="2000" spc="-10" dirty="0">
                <a:latin typeface="Arial"/>
                <a:cs typeface="Arial"/>
              </a:rPr>
              <a:t>,</a:t>
            </a:r>
            <a:r>
              <a:rPr sz="2000" spc="-20" dirty="0">
                <a:latin typeface="Arial"/>
                <a:cs typeface="Arial"/>
              </a:rPr>
              <a:t>000</a:t>
            </a:r>
            <a:r>
              <a:rPr sz="2000" spc="-5" dirty="0">
                <a:latin typeface="Arial"/>
                <a:cs typeface="Arial"/>
              </a:rPr>
              <a:t>’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(</a:t>
            </a:r>
            <a:r>
              <a:rPr sz="2000" spc="-20" dirty="0">
                <a:latin typeface="Arial"/>
                <a:cs typeface="Arial"/>
              </a:rPr>
              <a:t>MSL</a:t>
            </a:r>
            <a:r>
              <a:rPr sz="2000" spc="-10" dirty="0">
                <a:latin typeface="Arial"/>
                <a:cs typeface="Arial"/>
              </a:rPr>
              <a:t>) to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spc="-170" dirty="0">
                <a:latin typeface="Arial"/>
                <a:cs typeface="Arial"/>
              </a:rPr>
              <a:t>1</a:t>
            </a:r>
            <a:r>
              <a:rPr sz="2000" spc="-20" dirty="0">
                <a:latin typeface="Arial"/>
                <a:cs typeface="Arial"/>
              </a:rPr>
              <a:t>1</a:t>
            </a:r>
            <a:r>
              <a:rPr sz="2000" spc="-10" dirty="0">
                <a:latin typeface="Arial"/>
                <a:cs typeface="Arial"/>
              </a:rPr>
              <a:t>,</a:t>
            </a:r>
            <a:r>
              <a:rPr sz="2000" spc="-20" dirty="0">
                <a:latin typeface="Arial"/>
                <a:cs typeface="Arial"/>
              </a:rPr>
              <a:t>000</a:t>
            </a:r>
            <a:r>
              <a:rPr sz="2000" spc="-5" dirty="0">
                <a:latin typeface="Arial"/>
                <a:cs typeface="Arial"/>
              </a:rPr>
              <a:t>’,</a:t>
            </a:r>
            <a:r>
              <a:rPr sz="200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o</a:t>
            </a:r>
            <a:r>
              <a:rPr sz="2000" spc="-10" dirty="0">
                <a:latin typeface="Arial"/>
                <a:cs typeface="Arial"/>
              </a:rPr>
              <a:t>v</a:t>
            </a:r>
            <a:r>
              <a:rPr sz="2000" spc="-20" dirty="0">
                <a:latin typeface="Arial"/>
                <a:cs typeface="Arial"/>
              </a:rPr>
              <a:t>e</a:t>
            </a:r>
            <a:r>
              <a:rPr sz="2000" spc="-10" dirty="0">
                <a:latin typeface="Arial"/>
                <a:cs typeface="Arial"/>
              </a:rPr>
              <a:t>r t</a:t>
            </a:r>
            <a:r>
              <a:rPr sz="2000" spc="-20" dirty="0">
                <a:latin typeface="Arial"/>
                <a:cs typeface="Arial"/>
              </a:rPr>
              <a:t>w</a:t>
            </a:r>
            <a:r>
              <a:rPr sz="2000" spc="-15" dirty="0">
                <a:latin typeface="Arial"/>
                <a:cs typeface="Arial"/>
              </a:rPr>
              <a:t>o</a:t>
            </a:r>
            <a:r>
              <a:rPr sz="200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pa</a:t>
            </a:r>
            <a:r>
              <a:rPr sz="2000" spc="-10" dirty="0">
                <a:latin typeface="Arial"/>
                <a:cs typeface="Arial"/>
              </a:rPr>
              <a:t>ss</a:t>
            </a:r>
            <a:r>
              <a:rPr sz="2000" spc="-20" dirty="0">
                <a:latin typeface="Arial"/>
                <a:cs typeface="Arial"/>
              </a:rPr>
              <a:t>e</a:t>
            </a:r>
            <a:r>
              <a:rPr sz="2000" spc="-10" dirty="0">
                <a:latin typeface="Arial"/>
                <a:cs typeface="Arial"/>
              </a:rPr>
              <a:t>s.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962655" y="5303520"/>
            <a:ext cx="6036945" cy="1437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397510" algn="r">
              <a:lnSpc>
                <a:spcPct val="100000"/>
              </a:lnSpc>
            </a:pPr>
            <a:r>
              <a:rPr sz="1200" spc="-15" dirty="0">
                <a:solidFill>
                  <a:srgbClr val="8A8A8A"/>
                </a:solidFill>
                <a:latin typeface="Calibri"/>
                <a:cs typeface="Calibri"/>
              </a:rPr>
              <a:t>12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40970" y="3622548"/>
            <a:ext cx="4057650" cy="29938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838450" y="2887979"/>
            <a:ext cx="6160769" cy="24155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962655" y="5303520"/>
            <a:ext cx="6036563" cy="14371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February 8, 2017</a:t>
            </a:r>
            <a:endParaRPr lang="en-US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Geospatial Summit, Silver Spring MD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0170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711468"/>
            <a:ext cx="91440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4400" dirty="0">
                <a:solidFill>
                  <a:schemeClr val="tx2"/>
                </a:solidFill>
                <a:latin typeface="Gill Sans MT" pitchFamily="34" charset="0"/>
                <a:cs typeface="ＭＳ Ｐゴシック" charset="0"/>
              </a:rPr>
              <a:t>GSVS17 Colorado (cont</a:t>
            </a:r>
            <a:r>
              <a:rPr lang="en-US" sz="4400" dirty="0">
                <a:solidFill>
                  <a:schemeClr val="tx2"/>
                </a:solidFill>
                <a:latin typeface="Gill Sans MT" pitchFamily="34" charset="0"/>
                <a:cs typeface="ＭＳ Ｐゴシック" charset="0"/>
              </a:rPr>
              <a:t>.</a:t>
            </a:r>
            <a:r>
              <a:rPr sz="4400" dirty="0">
                <a:solidFill>
                  <a:schemeClr val="tx2"/>
                </a:solidFill>
                <a:latin typeface="Gill Sans MT" pitchFamily="34" charset="0"/>
                <a:cs typeface="ＭＳ Ｐゴシック" charset="0"/>
              </a:rPr>
              <a:t>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94665" y="1647506"/>
            <a:ext cx="8195945" cy="12952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2000" spc="-20" dirty="0" smtClean="0">
                <a:latin typeface="Arial"/>
                <a:cs typeface="Arial"/>
              </a:rPr>
              <a:t>22</a:t>
            </a:r>
            <a:r>
              <a:rPr sz="2000" spc="-15" dirty="0" smtClean="0">
                <a:latin typeface="Arial"/>
                <a:cs typeface="Arial"/>
              </a:rPr>
              <a:t>0</a:t>
            </a:r>
            <a:r>
              <a:rPr sz="2000" dirty="0" smtClean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ben</a:t>
            </a:r>
            <a:r>
              <a:rPr sz="2000" spc="-10" dirty="0">
                <a:latin typeface="Arial"/>
                <a:cs typeface="Arial"/>
              </a:rPr>
              <a:t>c</a:t>
            </a:r>
            <a:r>
              <a:rPr sz="2000" spc="-20" dirty="0">
                <a:latin typeface="Arial"/>
                <a:cs typeface="Arial"/>
              </a:rPr>
              <a:t>hma</a:t>
            </a:r>
            <a:r>
              <a:rPr sz="2000" spc="-10" dirty="0">
                <a:latin typeface="Arial"/>
                <a:cs typeface="Arial"/>
              </a:rPr>
              <a:t>rk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l</a:t>
            </a:r>
            <a:r>
              <a:rPr sz="2000" spc="-20" dirty="0">
                <a:latin typeface="Arial"/>
                <a:cs typeface="Arial"/>
              </a:rPr>
              <a:t>o</a:t>
            </a:r>
            <a:r>
              <a:rPr sz="2000" spc="-10" dirty="0">
                <a:latin typeface="Arial"/>
                <a:cs typeface="Arial"/>
              </a:rPr>
              <a:t>c</a:t>
            </a:r>
            <a:r>
              <a:rPr sz="2000" spc="-20" dirty="0">
                <a:latin typeface="Arial"/>
                <a:cs typeface="Arial"/>
              </a:rPr>
              <a:t>a</a:t>
            </a:r>
            <a:r>
              <a:rPr sz="2000" spc="-5" dirty="0">
                <a:latin typeface="Arial"/>
                <a:cs typeface="Arial"/>
              </a:rPr>
              <a:t>ti</a:t>
            </a:r>
            <a:r>
              <a:rPr sz="2000" spc="-20" dirty="0">
                <a:latin typeface="Arial"/>
                <a:cs typeface="Arial"/>
              </a:rPr>
              <a:t>on</a:t>
            </a:r>
            <a:r>
              <a:rPr sz="2000" spc="-10" dirty="0">
                <a:latin typeface="Arial"/>
                <a:cs typeface="Arial"/>
              </a:rPr>
              <a:t>s</a:t>
            </a:r>
            <a:r>
              <a:rPr sz="200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(</a:t>
            </a:r>
            <a:r>
              <a:rPr sz="2000" spc="-20" dirty="0">
                <a:latin typeface="Arial"/>
                <a:cs typeface="Arial"/>
              </a:rPr>
              <a:t>app</a:t>
            </a:r>
            <a:r>
              <a:rPr sz="2000" spc="-10" dirty="0">
                <a:latin typeface="Arial"/>
                <a:cs typeface="Arial"/>
              </a:rPr>
              <a:t>r</a:t>
            </a:r>
            <a:r>
              <a:rPr sz="2000" spc="-20" dirty="0">
                <a:latin typeface="Arial"/>
                <a:cs typeface="Arial"/>
              </a:rPr>
              <a:t>o</a:t>
            </a:r>
            <a:r>
              <a:rPr sz="2000" spc="-10" dirty="0">
                <a:latin typeface="Arial"/>
                <a:cs typeface="Arial"/>
              </a:rPr>
              <a:t>xi</a:t>
            </a:r>
            <a:r>
              <a:rPr sz="2000" spc="-20" dirty="0">
                <a:latin typeface="Arial"/>
                <a:cs typeface="Arial"/>
              </a:rPr>
              <a:t>ma</a:t>
            </a:r>
            <a:r>
              <a:rPr sz="2000" spc="-10" dirty="0">
                <a:latin typeface="Arial"/>
                <a:cs typeface="Arial"/>
              </a:rPr>
              <a:t>t</a:t>
            </a:r>
            <a:r>
              <a:rPr sz="2000" spc="-20" dirty="0">
                <a:latin typeface="Arial"/>
                <a:cs typeface="Arial"/>
              </a:rPr>
              <a:t>e</a:t>
            </a:r>
            <a:r>
              <a:rPr sz="2000" spc="-10" dirty="0">
                <a:latin typeface="Arial"/>
                <a:cs typeface="Arial"/>
              </a:rPr>
              <a:t>ly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1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pe</a:t>
            </a:r>
            <a:r>
              <a:rPr sz="2000" spc="-10" dirty="0">
                <a:latin typeface="Arial"/>
                <a:cs typeface="Arial"/>
              </a:rPr>
              <a:t>r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m</a:t>
            </a:r>
            <a:r>
              <a:rPr sz="2000" spc="-5" dirty="0">
                <a:latin typeface="Arial"/>
                <a:cs typeface="Arial"/>
              </a:rPr>
              <a:t>il</a:t>
            </a:r>
            <a:r>
              <a:rPr sz="2000" spc="-20" dirty="0">
                <a:latin typeface="Arial"/>
                <a:cs typeface="Arial"/>
              </a:rPr>
              <a:t>e</a:t>
            </a:r>
            <a:r>
              <a:rPr sz="2000" spc="-10" dirty="0">
                <a:latin typeface="Arial"/>
                <a:cs typeface="Arial"/>
              </a:rPr>
              <a:t>)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ha</a:t>
            </a:r>
            <a:r>
              <a:rPr sz="2000" spc="-15" dirty="0">
                <a:latin typeface="Arial"/>
                <a:cs typeface="Arial"/>
              </a:rPr>
              <a:t>ve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bee</a:t>
            </a:r>
            <a:r>
              <a:rPr sz="2000" spc="-15" dirty="0">
                <a:latin typeface="Arial"/>
                <a:cs typeface="Arial"/>
              </a:rPr>
              <a:t>n</a:t>
            </a:r>
            <a:r>
              <a:rPr sz="200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i</a:t>
            </a:r>
            <a:r>
              <a:rPr sz="2000" spc="-20" dirty="0">
                <a:latin typeface="Arial"/>
                <a:cs typeface="Arial"/>
              </a:rPr>
              <a:t>n</a:t>
            </a:r>
            <a:r>
              <a:rPr sz="2000" spc="-10" dirty="0">
                <a:latin typeface="Arial"/>
                <a:cs typeface="Arial"/>
              </a:rPr>
              <a:t>st</a:t>
            </a:r>
            <a:r>
              <a:rPr sz="2000" spc="-20" dirty="0">
                <a:latin typeface="Arial"/>
                <a:cs typeface="Arial"/>
              </a:rPr>
              <a:t>a</a:t>
            </a:r>
            <a:r>
              <a:rPr sz="2000" spc="-5" dirty="0">
                <a:latin typeface="Arial"/>
                <a:cs typeface="Arial"/>
              </a:rPr>
              <a:t>ll</a:t>
            </a:r>
            <a:r>
              <a:rPr sz="2000" spc="-20" dirty="0">
                <a:latin typeface="Arial"/>
                <a:cs typeface="Arial"/>
              </a:rPr>
              <a:t>ed</a:t>
            </a:r>
            <a:endParaRPr sz="2000" dirty="0">
              <a:latin typeface="Arial"/>
              <a:cs typeface="Arial"/>
            </a:endParaRPr>
          </a:p>
          <a:p>
            <a:pPr marL="354965" marR="281305" indent="-342900">
              <a:lnSpc>
                <a:spcPct val="100000"/>
              </a:lnSpc>
              <a:spcBef>
                <a:spcPts val="480"/>
              </a:spcBef>
              <a:buFont typeface="Arial" panose="020B0604020202020204" pitchFamily="34" charset="0"/>
              <a:buChar char="•"/>
            </a:pPr>
            <a:r>
              <a:rPr sz="2000" spc="-20" dirty="0" smtClean="0">
                <a:latin typeface="Arial"/>
                <a:cs typeface="Arial"/>
              </a:rPr>
              <a:t>Th</a:t>
            </a:r>
            <a:r>
              <a:rPr sz="2000" spc="-15" dirty="0" smtClean="0">
                <a:latin typeface="Arial"/>
                <a:cs typeface="Arial"/>
              </a:rPr>
              <a:t>e</a:t>
            </a:r>
            <a:r>
              <a:rPr sz="2000" spc="5" dirty="0" smtClean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s</a:t>
            </a:r>
            <a:r>
              <a:rPr sz="2000" spc="-20" dirty="0">
                <a:latin typeface="Arial"/>
                <a:cs typeface="Arial"/>
              </a:rPr>
              <a:t>u</a:t>
            </a:r>
            <a:r>
              <a:rPr sz="2000" spc="-10" dirty="0">
                <a:latin typeface="Arial"/>
                <a:cs typeface="Arial"/>
              </a:rPr>
              <a:t>rv</a:t>
            </a:r>
            <a:r>
              <a:rPr sz="2000" spc="-20" dirty="0">
                <a:latin typeface="Arial"/>
                <a:cs typeface="Arial"/>
              </a:rPr>
              <a:t>e</a:t>
            </a:r>
            <a:r>
              <a:rPr sz="2000" spc="-10" dirty="0">
                <a:latin typeface="Arial"/>
                <a:cs typeface="Arial"/>
              </a:rPr>
              <a:t>y </a:t>
            </a:r>
            <a:r>
              <a:rPr sz="2000" spc="-20" dirty="0">
                <a:latin typeface="Arial"/>
                <a:cs typeface="Arial"/>
              </a:rPr>
              <a:t>w</a:t>
            </a:r>
            <a:r>
              <a:rPr sz="2000" spc="-5" dirty="0">
                <a:latin typeface="Arial"/>
                <a:cs typeface="Arial"/>
              </a:rPr>
              <a:t>ill</a:t>
            </a:r>
            <a:r>
              <a:rPr sz="2000" spc="2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t</a:t>
            </a:r>
            <a:r>
              <a:rPr sz="2000" spc="-20" dirty="0">
                <a:latin typeface="Arial"/>
                <a:cs typeface="Arial"/>
              </a:rPr>
              <a:t>a</a:t>
            </a:r>
            <a:r>
              <a:rPr sz="2000" spc="-15" dirty="0">
                <a:latin typeface="Arial"/>
                <a:cs typeface="Arial"/>
              </a:rPr>
              <a:t>ke </a:t>
            </a:r>
            <a:r>
              <a:rPr sz="2000" spc="-20" dirty="0">
                <a:latin typeface="Arial"/>
                <a:cs typeface="Arial"/>
              </a:rPr>
              <a:t>p</a:t>
            </a:r>
            <a:r>
              <a:rPr sz="2000" spc="-5" dirty="0">
                <a:latin typeface="Arial"/>
                <a:cs typeface="Arial"/>
              </a:rPr>
              <a:t>l</a:t>
            </a:r>
            <a:r>
              <a:rPr sz="2000" spc="-20" dirty="0">
                <a:latin typeface="Arial"/>
                <a:cs typeface="Arial"/>
              </a:rPr>
              <a:t>a</a:t>
            </a:r>
            <a:r>
              <a:rPr sz="2000" spc="-15" dirty="0">
                <a:latin typeface="Arial"/>
                <a:cs typeface="Arial"/>
              </a:rPr>
              <a:t>ce</a:t>
            </a:r>
            <a:r>
              <a:rPr sz="200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in</a:t>
            </a:r>
            <a:r>
              <a:rPr sz="200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o</a:t>
            </a:r>
            <a:r>
              <a:rPr sz="2000" spc="-10" dirty="0">
                <a:latin typeface="Arial"/>
                <a:cs typeface="Arial"/>
              </a:rPr>
              <a:t>v</a:t>
            </a:r>
            <a:r>
              <a:rPr sz="2000" spc="-20" dirty="0">
                <a:latin typeface="Arial"/>
                <a:cs typeface="Arial"/>
              </a:rPr>
              <a:t>e</a:t>
            </a:r>
            <a:r>
              <a:rPr sz="2000" spc="-10" dirty="0">
                <a:latin typeface="Arial"/>
                <a:cs typeface="Arial"/>
              </a:rPr>
              <a:t>rl</a:t>
            </a:r>
            <a:r>
              <a:rPr sz="2000" spc="-20" dirty="0">
                <a:latin typeface="Arial"/>
                <a:cs typeface="Arial"/>
              </a:rPr>
              <a:t>app</a:t>
            </a:r>
            <a:r>
              <a:rPr sz="2000" spc="-5" dirty="0">
                <a:latin typeface="Arial"/>
                <a:cs typeface="Arial"/>
              </a:rPr>
              <a:t>i</a:t>
            </a:r>
            <a:r>
              <a:rPr sz="2000" spc="-20" dirty="0">
                <a:latin typeface="Arial"/>
                <a:cs typeface="Arial"/>
              </a:rPr>
              <a:t>n</a:t>
            </a:r>
            <a:r>
              <a:rPr sz="2000" spc="-15" dirty="0">
                <a:latin typeface="Arial"/>
                <a:cs typeface="Arial"/>
              </a:rPr>
              <a:t>g</a:t>
            </a:r>
            <a:r>
              <a:rPr sz="2000" spc="1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pha</a:t>
            </a:r>
            <a:r>
              <a:rPr sz="2000" spc="-10" dirty="0">
                <a:latin typeface="Arial"/>
                <a:cs typeface="Arial"/>
              </a:rPr>
              <a:t>s</a:t>
            </a:r>
            <a:r>
              <a:rPr sz="2000" spc="-20" dirty="0">
                <a:latin typeface="Arial"/>
                <a:cs typeface="Arial"/>
              </a:rPr>
              <a:t>e</a:t>
            </a:r>
            <a:r>
              <a:rPr sz="2000" spc="-10" dirty="0">
                <a:latin typeface="Arial"/>
                <a:cs typeface="Arial"/>
              </a:rPr>
              <a:t>s</a:t>
            </a:r>
            <a:r>
              <a:rPr sz="200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beg</a:t>
            </a:r>
            <a:r>
              <a:rPr sz="2000" spc="-5" dirty="0">
                <a:latin typeface="Arial"/>
                <a:cs typeface="Arial"/>
              </a:rPr>
              <a:t>i</a:t>
            </a:r>
            <a:r>
              <a:rPr sz="2000" spc="-20" dirty="0">
                <a:latin typeface="Arial"/>
                <a:cs typeface="Arial"/>
              </a:rPr>
              <a:t>nn</a:t>
            </a:r>
            <a:r>
              <a:rPr sz="2000" spc="-5" dirty="0">
                <a:latin typeface="Arial"/>
                <a:cs typeface="Arial"/>
              </a:rPr>
              <a:t>i</a:t>
            </a:r>
            <a:r>
              <a:rPr sz="2000" spc="-20" dirty="0">
                <a:latin typeface="Arial"/>
                <a:cs typeface="Arial"/>
              </a:rPr>
              <a:t>n</a:t>
            </a:r>
            <a:r>
              <a:rPr sz="2000" spc="-15" dirty="0">
                <a:latin typeface="Arial"/>
                <a:cs typeface="Arial"/>
              </a:rPr>
              <a:t>g</a:t>
            </a:r>
            <a:r>
              <a:rPr sz="2000" spc="1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Ma</a:t>
            </a:r>
            <a:r>
              <a:rPr sz="2000" spc="-10" dirty="0">
                <a:latin typeface="Arial"/>
                <a:cs typeface="Arial"/>
              </a:rPr>
              <a:t>y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2017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an</a:t>
            </a:r>
            <a:r>
              <a:rPr sz="2000" spc="-15" dirty="0">
                <a:latin typeface="Arial"/>
                <a:cs typeface="Arial"/>
              </a:rPr>
              <a:t>d</a:t>
            </a:r>
            <a:r>
              <a:rPr sz="200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is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e</a:t>
            </a:r>
            <a:r>
              <a:rPr sz="2000" spc="-10" dirty="0">
                <a:latin typeface="Arial"/>
                <a:cs typeface="Arial"/>
              </a:rPr>
              <a:t>x</a:t>
            </a:r>
            <a:r>
              <a:rPr sz="2000" spc="-20" dirty="0">
                <a:latin typeface="Arial"/>
                <a:cs typeface="Arial"/>
              </a:rPr>
              <a:t>pe</a:t>
            </a:r>
            <a:r>
              <a:rPr sz="2000" spc="-10" dirty="0">
                <a:latin typeface="Arial"/>
                <a:cs typeface="Arial"/>
              </a:rPr>
              <a:t>ct</a:t>
            </a:r>
            <a:r>
              <a:rPr sz="2000" spc="-20" dirty="0">
                <a:latin typeface="Arial"/>
                <a:cs typeface="Arial"/>
              </a:rPr>
              <a:t>e</a:t>
            </a:r>
            <a:r>
              <a:rPr sz="2000" spc="-15" dirty="0">
                <a:latin typeface="Arial"/>
                <a:cs typeface="Arial"/>
              </a:rPr>
              <a:t>d</a:t>
            </a:r>
            <a:r>
              <a:rPr sz="2000" spc="-10" dirty="0">
                <a:latin typeface="Arial"/>
                <a:cs typeface="Arial"/>
              </a:rPr>
              <a:t> to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c</a:t>
            </a:r>
            <a:r>
              <a:rPr sz="2000" spc="-20" dirty="0">
                <a:latin typeface="Arial"/>
                <a:cs typeface="Arial"/>
              </a:rPr>
              <a:t>on</a:t>
            </a:r>
            <a:r>
              <a:rPr sz="2000" spc="-5" dirty="0">
                <a:latin typeface="Arial"/>
                <a:cs typeface="Arial"/>
              </a:rPr>
              <a:t>ti</a:t>
            </a:r>
            <a:r>
              <a:rPr sz="2000" spc="-20" dirty="0">
                <a:latin typeface="Arial"/>
                <a:cs typeface="Arial"/>
              </a:rPr>
              <a:t>nu</a:t>
            </a:r>
            <a:r>
              <a:rPr sz="2000" spc="-15" dirty="0">
                <a:latin typeface="Arial"/>
                <a:cs typeface="Arial"/>
              </a:rPr>
              <a:t>e</a:t>
            </a:r>
            <a:r>
              <a:rPr sz="200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t</a:t>
            </a:r>
            <a:r>
              <a:rPr sz="2000" spc="-20" dirty="0">
                <a:latin typeface="Arial"/>
                <a:cs typeface="Arial"/>
              </a:rPr>
              <a:t>h</a:t>
            </a:r>
            <a:r>
              <a:rPr sz="2000" spc="-10" dirty="0">
                <a:latin typeface="Arial"/>
                <a:cs typeface="Arial"/>
              </a:rPr>
              <a:t>r</a:t>
            </a:r>
            <a:r>
              <a:rPr sz="2000" spc="-20" dirty="0">
                <a:latin typeface="Arial"/>
                <a:cs typeface="Arial"/>
              </a:rPr>
              <a:t>oug</a:t>
            </a:r>
            <a:r>
              <a:rPr sz="2000" spc="-15" dirty="0">
                <a:latin typeface="Arial"/>
                <a:cs typeface="Arial"/>
              </a:rPr>
              <a:t>h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Sep</a:t>
            </a:r>
            <a:r>
              <a:rPr sz="2000" spc="-10" dirty="0">
                <a:latin typeface="Arial"/>
                <a:cs typeface="Arial"/>
              </a:rPr>
              <a:t>t</a:t>
            </a:r>
            <a:r>
              <a:rPr sz="2000" spc="-20" dirty="0">
                <a:latin typeface="Arial"/>
                <a:cs typeface="Arial"/>
              </a:rPr>
              <a:t>embe</a:t>
            </a:r>
            <a:r>
              <a:rPr sz="2000" spc="-120" dirty="0">
                <a:latin typeface="Arial"/>
                <a:cs typeface="Arial"/>
              </a:rPr>
              <a:t>r</a:t>
            </a:r>
            <a:r>
              <a:rPr sz="2000" spc="-10" dirty="0">
                <a:latin typeface="Arial"/>
                <a:cs typeface="Arial"/>
              </a:rPr>
              <a:t>.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074920" y="3071622"/>
            <a:ext cx="3864101" cy="28971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93370" y="3319271"/>
            <a:ext cx="4498085" cy="33291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February 8, 2017</a:t>
            </a: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Geospatial Summit, Silver Spring MD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4596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690146"/>
            <a:ext cx="91440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dirty="0"/>
              <a:t>Differences with GSVS17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928048" y="1828800"/>
            <a:ext cx="7758752" cy="4006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marR="400685" indent="-457200">
              <a:tabLst>
                <a:tab pos="184150" algn="l"/>
              </a:tabLst>
            </a:pP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Nume</a:t>
            </a:r>
            <a:r>
              <a:rPr sz="2800" spc="-1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sz="2800" spc="-1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28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1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2800" spc="-10" dirty="0">
                <a:latin typeface="Arial" panose="020B0604020202020204" pitchFamily="34" charset="0"/>
                <a:cs typeface="Arial" panose="020B0604020202020204" pitchFamily="34" charset="0"/>
              </a:rPr>
              <a:t>xtr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800" spc="-1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sz="280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ben</a:t>
            </a:r>
            <a:r>
              <a:rPr sz="2800" spc="-15" dirty="0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r>
              <a:rPr sz="2800" spc="-10" dirty="0">
                <a:latin typeface="Arial" panose="020B0604020202020204" pitchFamily="34" charset="0"/>
                <a:cs typeface="Arial" panose="020B0604020202020204" pitchFamily="34" charset="0"/>
              </a:rPr>
              <a:t>rks 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ha</a:t>
            </a:r>
            <a:r>
              <a:rPr sz="2800" spc="-15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10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28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sz="2800" spc="-15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2800" spc="-5" dirty="0">
                <a:latin typeface="Arial" panose="020B0604020202020204" pitchFamily="34" charset="0"/>
                <a:cs typeface="Arial" panose="020B0604020202020204" pitchFamily="34" charset="0"/>
              </a:rPr>
              <a:t> i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2800" spc="-1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800" spc="-5" dirty="0">
                <a:latin typeface="Arial" panose="020B0604020202020204" pitchFamily="34" charset="0"/>
                <a:cs typeface="Arial" panose="020B0604020202020204" pitchFamily="34" charset="0"/>
              </a:rPr>
              <a:t>ll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2800" spc="-15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28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1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2800" spc="-1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5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2800" spc="-1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2800" spc="-5" dirty="0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sz="28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800" spc="-10" dirty="0">
                <a:latin typeface="Arial" panose="020B0604020202020204" pitchFamily="34" charset="0"/>
                <a:cs typeface="Arial" panose="020B0604020202020204" pitchFamily="34" charset="0"/>
              </a:rPr>
              <a:t>cc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2800" spc="-1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800" spc="-10" dirty="0">
                <a:latin typeface="Arial" panose="020B0604020202020204" pitchFamily="34" charset="0"/>
                <a:cs typeface="Arial" panose="020B0604020202020204" pitchFamily="34" charset="0"/>
              </a:rPr>
              <a:t>cy 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pu</a:t>
            </a:r>
            <a:r>
              <a:rPr sz="2800" spc="-1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sz="2800" spc="-1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2800" spc="-1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28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10" dirty="0">
                <a:latin typeface="Arial" panose="020B0604020202020204" pitchFamily="34" charset="0"/>
                <a:cs typeface="Arial" panose="020B0604020202020204" pitchFamily="34" charset="0"/>
              </a:rPr>
              <a:t>(v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2800" spc="-10" dirty="0">
                <a:latin typeface="Arial" panose="020B0604020202020204" pitchFamily="34" charset="0"/>
                <a:cs typeface="Arial" panose="020B0604020202020204" pitchFamily="34" charset="0"/>
              </a:rPr>
              <a:t>ry</a:t>
            </a:r>
            <a:r>
              <a:rPr sz="28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1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ee</a:t>
            </a:r>
            <a:r>
              <a:rPr sz="2800" spc="-15" dirty="0"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sz="2800" spc="-1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2800" spc="-10" dirty="0">
                <a:latin typeface="Arial" panose="020B0604020202020204" pitchFamily="34" charset="0"/>
                <a:cs typeface="Arial" panose="020B0604020202020204" pitchFamily="34" charset="0"/>
              </a:rPr>
              <a:t>rr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800" spc="-1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28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1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28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1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om</a:t>
            </a:r>
            <a:r>
              <a:rPr sz="2800" spc="-15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28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1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2800" spc="-10" dirty="0">
                <a:latin typeface="Arial" panose="020B0604020202020204" pitchFamily="34" charset="0"/>
                <a:cs typeface="Arial" panose="020B0604020202020204" pitchFamily="34" charset="0"/>
              </a:rPr>
              <a:t>cti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2800" spc="-10" dirty="0">
                <a:latin typeface="Arial" panose="020B0604020202020204" pitchFamily="34" charset="0"/>
                <a:cs typeface="Arial" panose="020B0604020202020204" pitchFamily="34" charset="0"/>
              </a:rPr>
              <a:t>s).</a:t>
            </a:r>
          </a:p>
          <a:p>
            <a:pPr marL="469900" marR="5080" indent="-457200">
              <a:spcBef>
                <a:spcPts val="480"/>
              </a:spcBef>
              <a:tabLst>
                <a:tab pos="240029" algn="l"/>
              </a:tabLst>
            </a:pP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Ab</a:t>
            </a:r>
            <a:r>
              <a:rPr sz="2800" spc="-1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2800" spc="-5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2800" spc="-10" dirty="0"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sz="28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sz="2800" spc="-1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800" spc="-10" dirty="0">
                <a:latin typeface="Arial" panose="020B0604020202020204" pitchFamily="34" charset="0"/>
                <a:cs typeface="Arial" panose="020B0604020202020204" pitchFamily="34" charset="0"/>
              </a:rPr>
              <a:t>vity (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A10</a:t>
            </a:r>
            <a:r>
              <a:rPr sz="2800" spc="-1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sz="28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sz="2800" spc="-15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quad</a:t>
            </a:r>
            <a:r>
              <a:rPr sz="2800" spc="-1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800" spc="-10" dirty="0">
                <a:latin typeface="Arial" panose="020B0604020202020204" pitchFamily="34" charset="0"/>
                <a:cs typeface="Arial" panose="020B0604020202020204" pitchFamily="34" charset="0"/>
              </a:rPr>
              <a:t>tic</a:t>
            </a:r>
            <a:r>
              <a:rPr sz="28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10" dirty="0">
                <a:latin typeface="Arial" panose="020B0604020202020204" pitchFamily="34" charset="0"/>
                <a:cs typeface="Arial" panose="020B0604020202020204" pitchFamily="34" charset="0"/>
              </a:rPr>
              <a:t>(3 </a:t>
            </a:r>
            <a:r>
              <a:rPr sz="2800" spc="-5" dirty="0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2800" spc="-10" dirty="0">
                <a:latin typeface="Arial" panose="020B0604020202020204" pitchFamily="34" charset="0"/>
                <a:cs typeface="Arial" panose="020B0604020202020204" pitchFamily="34" charset="0"/>
              </a:rPr>
              <a:t>r) 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sz="2800" spc="-1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800" spc="-10" dirty="0">
                <a:latin typeface="Arial" panose="020B0604020202020204" pitchFamily="34" charset="0"/>
                <a:cs typeface="Arial" panose="020B0604020202020204" pitchFamily="34" charset="0"/>
              </a:rPr>
              <a:t>vity</a:t>
            </a:r>
            <a:r>
              <a:rPr sz="28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sz="2800" spc="-1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ad</a:t>
            </a:r>
            <a:r>
              <a:rPr sz="2800" spc="-5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2800" spc="-10" dirty="0">
                <a:latin typeface="Arial" panose="020B0604020202020204" pitchFamily="34" charset="0"/>
                <a:cs typeface="Arial" panose="020B0604020202020204" pitchFamily="34" charset="0"/>
              </a:rPr>
              <a:t>ts</a:t>
            </a:r>
            <a:r>
              <a:rPr sz="28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2800" spc="-5" dirty="0">
                <a:latin typeface="Arial" panose="020B0604020202020204" pitchFamily="34" charset="0"/>
                <a:cs typeface="Arial" panose="020B0604020202020204" pitchFamily="34" charset="0"/>
              </a:rPr>
              <a:t>ill</a:t>
            </a:r>
            <a:r>
              <a:rPr sz="28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sz="2800" spc="-15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mea</a:t>
            </a:r>
            <a:r>
              <a:rPr sz="2800" spc="-1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2800" spc="-1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2800" spc="-15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28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800" spc="-10" dirty="0"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800" spc="-5" dirty="0">
                <a:latin typeface="Arial" panose="020B0604020202020204" pitchFamily="34" charset="0"/>
                <a:cs typeface="Arial" panose="020B0604020202020204" pitchFamily="34" charset="0"/>
              </a:rPr>
              <a:t>ll</a:t>
            </a:r>
            <a:r>
              <a:rPr sz="28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ben</a:t>
            </a:r>
            <a:r>
              <a:rPr sz="2800" spc="-1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hma</a:t>
            </a:r>
            <a:r>
              <a:rPr sz="2800" spc="-10" dirty="0">
                <a:latin typeface="Arial" panose="020B0604020202020204" pitchFamily="34" charset="0"/>
                <a:cs typeface="Arial" panose="020B0604020202020204" pitchFamily="34" charset="0"/>
              </a:rPr>
              <a:t>rks.</a:t>
            </a:r>
          </a:p>
          <a:p>
            <a:pPr marL="469900" marR="195580" indent="-457200">
              <a:spcBef>
                <a:spcPts val="480"/>
              </a:spcBef>
              <a:tabLst>
                <a:tab pos="184150" algn="l"/>
              </a:tabLst>
            </a:pPr>
            <a:r>
              <a:rPr sz="2800" spc="-24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opog</a:t>
            </a:r>
            <a:r>
              <a:rPr sz="2800" spc="-1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aph</a:t>
            </a:r>
            <a:r>
              <a:rPr sz="2800" spc="-10" dirty="0">
                <a:latin typeface="Arial" panose="020B0604020202020204" pitchFamily="34" charset="0"/>
                <a:cs typeface="Arial" panose="020B0604020202020204" pitchFamily="34" charset="0"/>
              </a:rPr>
              <a:t>ic</a:t>
            </a:r>
            <a:r>
              <a:rPr sz="2800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1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2800" spc="-10" dirty="0">
                <a:latin typeface="Arial" panose="020B0604020202020204" pitchFamily="34" charset="0"/>
                <a:cs typeface="Arial" panose="020B0604020202020204" pitchFamily="34" charset="0"/>
              </a:rPr>
              <a:t>rr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2800" spc="-10" dirty="0">
                <a:latin typeface="Arial" panose="020B0604020202020204" pitchFamily="34" charset="0"/>
                <a:cs typeface="Arial" panose="020B0604020202020204" pitchFamily="34" charset="0"/>
              </a:rPr>
              <a:t>cti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2800" spc="-10" dirty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800" spc="-10" dirty="0">
                <a:latin typeface="Arial" panose="020B0604020202020204" pitchFamily="34" charset="0"/>
                <a:cs typeface="Arial" panose="020B0604020202020204" pitchFamily="34" charset="0"/>
              </a:rPr>
              <a:t>re 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sz="2800" spc="-5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2800" spc="-15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sz="28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2800" spc="-1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2800" spc="-5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ope</a:t>
            </a:r>
            <a:r>
              <a:rPr sz="2800" spc="-15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28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10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28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800" spc="-10" dirty="0">
                <a:latin typeface="Arial" panose="020B0604020202020204" pitchFamily="34" charset="0"/>
                <a:cs typeface="Arial" panose="020B0604020202020204" pitchFamily="34" charset="0"/>
              </a:rPr>
              <a:t>id</a:t>
            </a:r>
            <a:r>
              <a:rPr sz="28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1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5" dirty="0">
                <a:latin typeface="Arial" panose="020B0604020202020204" pitchFamily="34" charset="0"/>
                <a:cs typeface="Arial" panose="020B0604020202020204" pitchFamily="34" charset="0"/>
              </a:rPr>
              <a:t>fi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2800" spc="-10" dirty="0">
                <a:latin typeface="Arial" panose="020B0604020202020204" pitchFamily="34" charset="0"/>
                <a:cs typeface="Arial" panose="020B0604020202020204" pitchFamily="34" charset="0"/>
              </a:rPr>
              <a:t>ld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DoV</a:t>
            </a:r>
            <a:r>
              <a:rPr sz="28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qua</a:t>
            </a:r>
            <a:r>
              <a:rPr sz="2800" spc="-10" dirty="0">
                <a:latin typeface="Arial" panose="020B0604020202020204" pitchFamily="34" charset="0"/>
                <a:cs typeface="Arial" panose="020B0604020202020204" pitchFamily="34" charset="0"/>
              </a:rPr>
              <a:t>lity</a:t>
            </a:r>
            <a:r>
              <a:rPr sz="28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1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2800" spc="-10" dirty="0"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2800" spc="-5" dirty="0">
                <a:latin typeface="Arial" panose="020B0604020202020204" pitchFamily="34" charset="0"/>
                <a:cs typeface="Arial" panose="020B0604020202020204" pitchFamily="34" charset="0"/>
              </a:rPr>
              <a:t>l 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800" spc="-1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28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sz="2800" spc="-5" dirty="0">
                <a:latin typeface="Arial" panose="020B0604020202020204" pitchFamily="34" charset="0"/>
                <a:cs typeface="Arial" panose="020B0604020202020204" pitchFamily="34" charset="0"/>
              </a:rPr>
              <a:t>ll</a:t>
            </a:r>
            <a:r>
              <a:rPr sz="28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800" spc="-1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28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sz="2800" spc="-1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2800" spc="-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2800" spc="-10" dirty="0">
                <a:latin typeface="Arial" panose="020B0604020202020204" pitchFamily="34" charset="0"/>
                <a:cs typeface="Arial" panose="020B0604020202020204" pitchFamily="34" charset="0"/>
              </a:rPr>
              <a:t>-s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2800" spc="-10" dirty="0">
                <a:latin typeface="Arial" panose="020B0604020202020204" pitchFamily="34" charset="0"/>
                <a:cs typeface="Arial" panose="020B0604020202020204" pitchFamily="34" charset="0"/>
              </a:rPr>
              <a:t>rv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2800" spc="-1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28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geo</a:t>
            </a:r>
            <a:r>
              <a:rPr sz="2800" spc="-10" dirty="0">
                <a:latin typeface="Arial" panose="020B0604020202020204" pitchFamily="34" charset="0"/>
                <a:cs typeface="Arial" panose="020B0604020202020204" pitchFamily="34" charset="0"/>
              </a:rPr>
              <a:t>id</a:t>
            </a:r>
            <a:r>
              <a:rPr sz="28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mode</a:t>
            </a:r>
            <a:r>
              <a:rPr sz="2800" spc="-5" dirty="0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sz="2800" spc="-20" dirty="0"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sz="2800" spc="-1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February 8, 2017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Geospatial Summit, Silver Spring MD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6682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So…what’s new in 6 months?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Names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Scientific Decisions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Codified in “Blueprint for 2022” documents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April 24,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Geospatial Summit, Silver Spring, MD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87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690146"/>
            <a:ext cx="91440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dirty="0"/>
              <a:t>Summary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02640" y="1664968"/>
            <a:ext cx="7682865" cy="38856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115570" indent="-3429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54635" algn="l"/>
              </a:tabLst>
            </a:pPr>
            <a:r>
              <a:rPr sz="2400" spc="-25" dirty="0">
                <a:latin typeface="Arial"/>
                <a:cs typeface="Arial"/>
              </a:rPr>
              <a:t>G</a:t>
            </a:r>
            <a:r>
              <a:rPr sz="2400" spc="-10" dirty="0">
                <a:latin typeface="Arial"/>
                <a:cs typeface="Arial"/>
              </a:rPr>
              <a:t>r</a:t>
            </a:r>
            <a:r>
              <a:rPr sz="2400" spc="-20" dirty="0">
                <a:latin typeface="Arial"/>
                <a:cs typeface="Arial"/>
              </a:rPr>
              <a:t>ound</a:t>
            </a:r>
            <a:r>
              <a:rPr sz="2400" spc="-10" dirty="0">
                <a:latin typeface="Arial"/>
                <a:cs typeface="Arial"/>
              </a:rPr>
              <a:t>-</a:t>
            </a:r>
            <a:r>
              <a:rPr sz="2400" spc="-20" dirty="0">
                <a:latin typeface="Arial"/>
                <a:cs typeface="Arial"/>
              </a:rPr>
              <a:t>ba</a:t>
            </a:r>
            <a:r>
              <a:rPr sz="2400" spc="-10" dirty="0">
                <a:latin typeface="Arial"/>
                <a:cs typeface="Arial"/>
              </a:rPr>
              <a:t>s</a:t>
            </a:r>
            <a:r>
              <a:rPr sz="2400" spc="-20" dirty="0">
                <a:latin typeface="Arial"/>
                <a:cs typeface="Arial"/>
              </a:rPr>
              <a:t>e</a:t>
            </a:r>
            <a:r>
              <a:rPr sz="2400" spc="-15" dirty="0">
                <a:latin typeface="Arial"/>
                <a:cs typeface="Arial"/>
              </a:rPr>
              <a:t>d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geo</a:t>
            </a:r>
            <a:r>
              <a:rPr sz="2400" spc="-10" dirty="0">
                <a:latin typeface="Arial"/>
                <a:cs typeface="Arial"/>
              </a:rPr>
              <a:t>id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sl</a:t>
            </a:r>
            <a:r>
              <a:rPr sz="2400" spc="-20" dirty="0">
                <a:latin typeface="Arial"/>
                <a:cs typeface="Arial"/>
              </a:rPr>
              <a:t>op</a:t>
            </a:r>
            <a:r>
              <a:rPr sz="2400" spc="-15" dirty="0">
                <a:latin typeface="Arial"/>
                <a:cs typeface="Arial"/>
              </a:rPr>
              <a:t>e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mea</a:t>
            </a:r>
            <a:r>
              <a:rPr sz="2400" spc="-10" dirty="0">
                <a:latin typeface="Arial"/>
                <a:cs typeface="Arial"/>
              </a:rPr>
              <a:t>s</a:t>
            </a:r>
            <a:r>
              <a:rPr sz="2400" spc="-20" dirty="0">
                <a:latin typeface="Arial"/>
                <a:cs typeface="Arial"/>
              </a:rPr>
              <a:t>u</a:t>
            </a:r>
            <a:r>
              <a:rPr sz="2400" spc="-10" dirty="0">
                <a:latin typeface="Arial"/>
                <a:cs typeface="Arial"/>
              </a:rPr>
              <a:t>r</a:t>
            </a:r>
            <a:r>
              <a:rPr sz="2400" spc="-20" dirty="0">
                <a:latin typeface="Arial"/>
                <a:cs typeface="Arial"/>
              </a:rPr>
              <a:t>emen</a:t>
            </a:r>
            <a:r>
              <a:rPr sz="2400" spc="-10" dirty="0">
                <a:latin typeface="Arial"/>
                <a:cs typeface="Arial"/>
              </a:rPr>
              <a:t>ts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(</a:t>
            </a:r>
            <a:r>
              <a:rPr sz="2400" spc="-20" dirty="0">
                <a:latin typeface="Arial"/>
                <a:cs typeface="Arial"/>
              </a:rPr>
              <a:t>de</a:t>
            </a:r>
            <a:r>
              <a:rPr sz="2400" spc="-10" dirty="0">
                <a:latin typeface="Arial"/>
                <a:cs typeface="Arial"/>
              </a:rPr>
              <a:t>riv</a:t>
            </a:r>
            <a:r>
              <a:rPr sz="2400" spc="-20" dirty="0">
                <a:latin typeface="Arial"/>
                <a:cs typeface="Arial"/>
              </a:rPr>
              <a:t>e</a:t>
            </a:r>
            <a:r>
              <a:rPr sz="2400" spc="-15" dirty="0">
                <a:latin typeface="Arial"/>
                <a:cs typeface="Arial"/>
              </a:rPr>
              <a:t>d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fr</a:t>
            </a:r>
            <a:r>
              <a:rPr sz="2400" spc="-20" dirty="0">
                <a:latin typeface="Arial"/>
                <a:cs typeface="Arial"/>
              </a:rPr>
              <a:t>om bo</a:t>
            </a:r>
            <a:r>
              <a:rPr sz="2400" spc="-10" dirty="0">
                <a:latin typeface="Arial"/>
                <a:cs typeface="Arial"/>
              </a:rPr>
              <a:t>th cl</a:t>
            </a:r>
            <a:r>
              <a:rPr sz="2400" spc="-20" dirty="0">
                <a:latin typeface="Arial"/>
                <a:cs typeface="Arial"/>
              </a:rPr>
              <a:t>a</a:t>
            </a:r>
            <a:r>
              <a:rPr sz="2400" spc="-10" dirty="0">
                <a:latin typeface="Arial"/>
                <a:cs typeface="Arial"/>
              </a:rPr>
              <a:t>ssic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spc="-20" dirty="0">
                <a:latin typeface="Arial"/>
                <a:cs typeface="Arial"/>
              </a:rPr>
              <a:t>e</a:t>
            </a:r>
            <a:r>
              <a:rPr sz="2400" spc="-10" dirty="0">
                <a:latin typeface="Arial"/>
                <a:cs typeface="Arial"/>
              </a:rPr>
              <a:t>c</a:t>
            </a:r>
            <a:r>
              <a:rPr sz="2400" spc="-20" dirty="0">
                <a:latin typeface="Arial"/>
                <a:cs typeface="Arial"/>
              </a:rPr>
              <a:t>hn</a:t>
            </a:r>
            <a:r>
              <a:rPr sz="2400" spc="-5" dirty="0">
                <a:latin typeface="Arial"/>
                <a:cs typeface="Arial"/>
              </a:rPr>
              <a:t>i</a:t>
            </a:r>
            <a:r>
              <a:rPr sz="2400" spc="-20" dirty="0">
                <a:latin typeface="Arial"/>
                <a:cs typeface="Arial"/>
              </a:rPr>
              <a:t>que</a:t>
            </a:r>
            <a:r>
              <a:rPr sz="2400" spc="-10" dirty="0">
                <a:latin typeface="Arial"/>
                <a:cs typeface="Arial"/>
              </a:rPr>
              <a:t>s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an</a:t>
            </a:r>
            <a:r>
              <a:rPr sz="2400" spc="-15" dirty="0">
                <a:latin typeface="Arial"/>
                <a:cs typeface="Arial"/>
              </a:rPr>
              <a:t>d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d</a:t>
            </a:r>
            <a:r>
              <a:rPr sz="2400" spc="-10" dirty="0">
                <a:latin typeface="Arial"/>
                <a:cs typeface="Arial"/>
              </a:rPr>
              <a:t>ir</a:t>
            </a:r>
            <a:r>
              <a:rPr sz="2400" spc="-20" dirty="0">
                <a:latin typeface="Arial"/>
                <a:cs typeface="Arial"/>
              </a:rPr>
              <a:t>e</a:t>
            </a:r>
            <a:r>
              <a:rPr sz="2400" spc="-10" dirty="0">
                <a:latin typeface="Arial"/>
                <a:cs typeface="Arial"/>
              </a:rPr>
              <a:t>ct </a:t>
            </a:r>
            <a:r>
              <a:rPr sz="2400" spc="-20" dirty="0">
                <a:latin typeface="Arial"/>
                <a:cs typeface="Arial"/>
              </a:rPr>
              <a:t>mea</a:t>
            </a:r>
            <a:r>
              <a:rPr sz="2400" spc="-10" dirty="0">
                <a:latin typeface="Arial"/>
                <a:cs typeface="Arial"/>
              </a:rPr>
              <a:t>s</a:t>
            </a:r>
            <a:r>
              <a:rPr sz="2400" spc="-20" dirty="0">
                <a:latin typeface="Arial"/>
                <a:cs typeface="Arial"/>
              </a:rPr>
              <a:t>u</a:t>
            </a:r>
            <a:r>
              <a:rPr sz="2400" spc="-10" dirty="0">
                <a:latin typeface="Arial"/>
                <a:cs typeface="Arial"/>
              </a:rPr>
              <a:t>r</a:t>
            </a:r>
            <a:r>
              <a:rPr sz="2400" spc="-20" dirty="0">
                <a:latin typeface="Arial"/>
                <a:cs typeface="Arial"/>
              </a:rPr>
              <a:t>emen</a:t>
            </a:r>
            <a:r>
              <a:rPr sz="2400" spc="-10" dirty="0">
                <a:latin typeface="Arial"/>
                <a:cs typeface="Arial"/>
              </a:rPr>
              <a:t>ts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o</a:t>
            </a:r>
            <a:r>
              <a:rPr sz="2400" spc="-10" dirty="0">
                <a:latin typeface="Arial"/>
                <a:cs typeface="Arial"/>
              </a:rPr>
              <a:t>f </a:t>
            </a:r>
            <a:r>
              <a:rPr sz="2400" spc="-20" dirty="0">
                <a:latin typeface="Arial"/>
                <a:cs typeface="Arial"/>
              </a:rPr>
              <a:t>DoV</a:t>
            </a:r>
            <a:r>
              <a:rPr sz="2400" spc="-10" dirty="0">
                <a:latin typeface="Arial"/>
                <a:cs typeface="Arial"/>
              </a:rPr>
              <a:t>)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o</a:t>
            </a:r>
            <a:r>
              <a:rPr sz="2400" spc="-10" dirty="0">
                <a:latin typeface="Arial"/>
                <a:cs typeface="Arial"/>
              </a:rPr>
              <a:t>v</a:t>
            </a:r>
            <a:r>
              <a:rPr sz="2400" spc="-20" dirty="0">
                <a:latin typeface="Arial"/>
                <a:cs typeface="Arial"/>
              </a:rPr>
              <a:t>e</a:t>
            </a:r>
            <a:r>
              <a:rPr sz="2400" spc="-10" dirty="0">
                <a:latin typeface="Arial"/>
                <a:cs typeface="Arial"/>
              </a:rPr>
              <a:t>r v</a:t>
            </a:r>
            <a:r>
              <a:rPr sz="2400" spc="-20" dirty="0">
                <a:latin typeface="Arial"/>
                <a:cs typeface="Arial"/>
              </a:rPr>
              <a:t>a</a:t>
            </a:r>
            <a:r>
              <a:rPr sz="2400" spc="-10" dirty="0">
                <a:latin typeface="Arial"/>
                <a:cs typeface="Arial"/>
              </a:rPr>
              <a:t>ryi</a:t>
            </a:r>
            <a:r>
              <a:rPr sz="2400" spc="-20" dirty="0">
                <a:latin typeface="Arial"/>
                <a:cs typeface="Arial"/>
              </a:rPr>
              <a:t>ng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d</a:t>
            </a:r>
            <a:r>
              <a:rPr sz="2400" spc="-10" dirty="0">
                <a:latin typeface="Arial"/>
                <a:cs typeface="Arial"/>
              </a:rPr>
              <a:t>ist</a:t>
            </a:r>
            <a:r>
              <a:rPr sz="2400" spc="-20" dirty="0">
                <a:latin typeface="Arial"/>
                <a:cs typeface="Arial"/>
              </a:rPr>
              <a:t>an</a:t>
            </a:r>
            <a:r>
              <a:rPr sz="2400" spc="-15" dirty="0">
                <a:latin typeface="Arial"/>
                <a:cs typeface="Arial"/>
              </a:rPr>
              <a:t>ce</a:t>
            </a:r>
            <a:r>
              <a:rPr sz="2400" spc="-10" dirty="0">
                <a:latin typeface="Arial"/>
                <a:cs typeface="Arial"/>
              </a:rPr>
              <a:t> sc</a:t>
            </a:r>
            <a:r>
              <a:rPr sz="2400" spc="-20" dirty="0">
                <a:latin typeface="Arial"/>
                <a:cs typeface="Arial"/>
              </a:rPr>
              <a:t>a</a:t>
            </a:r>
            <a:r>
              <a:rPr sz="2400" spc="-5" dirty="0">
                <a:latin typeface="Arial"/>
                <a:cs typeface="Arial"/>
              </a:rPr>
              <a:t>l</a:t>
            </a:r>
            <a:r>
              <a:rPr sz="2400" spc="-20" dirty="0">
                <a:latin typeface="Arial"/>
                <a:cs typeface="Arial"/>
              </a:rPr>
              <a:t>e</a:t>
            </a:r>
            <a:r>
              <a:rPr sz="2400" spc="-10" dirty="0">
                <a:latin typeface="Arial"/>
                <a:cs typeface="Arial"/>
              </a:rPr>
              <a:t>s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a</a:t>
            </a:r>
            <a:r>
              <a:rPr sz="2400" spc="-10" dirty="0">
                <a:latin typeface="Arial"/>
                <a:cs typeface="Arial"/>
              </a:rPr>
              <a:t>re </a:t>
            </a:r>
            <a:r>
              <a:rPr sz="2400" spc="-20" dirty="0">
                <a:latin typeface="Arial"/>
                <a:cs typeface="Arial"/>
              </a:rPr>
              <a:t>u</a:t>
            </a:r>
            <a:r>
              <a:rPr sz="2400" spc="-10" dirty="0">
                <a:latin typeface="Arial"/>
                <a:cs typeface="Arial"/>
              </a:rPr>
              <a:t>s</a:t>
            </a:r>
            <a:r>
              <a:rPr sz="2400" spc="-20" dirty="0">
                <a:latin typeface="Arial"/>
                <a:cs typeface="Arial"/>
              </a:rPr>
              <a:t>e</a:t>
            </a:r>
            <a:r>
              <a:rPr sz="2400" spc="-15" dirty="0">
                <a:latin typeface="Arial"/>
                <a:cs typeface="Arial"/>
              </a:rPr>
              <a:t>d</a:t>
            </a:r>
            <a:r>
              <a:rPr sz="2400" spc="-10" dirty="0">
                <a:latin typeface="Arial"/>
                <a:cs typeface="Arial"/>
              </a:rPr>
              <a:t> to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c</a:t>
            </a:r>
            <a:r>
              <a:rPr sz="2400" spc="-20" dirty="0">
                <a:latin typeface="Arial"/>
                <a:cs typeface="Arial"/>
              </a:rPr>
              <a:t>ompa</a:t>
            </a:r>
            <a:r>
              <a:rPr sz="2400" spc="-10" dirty="0">
                <a:latin typeface="Arial"/>
                <a:cs typeface="Arial"/>
              </a:rPr>
              <a:t>re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v</a:t>
            </a:r>
            <a:r>
              <a:rPr sz="2400" spc="-20" dirty="0">
                <a:latin typeface="Arial"/>
                <a:cs typeface="Arial"/>
              </a:rPr>
              <a:t>a</a:t>
            </a:r>
            <a:r>
              <a:rPr sz="2400" spc="-10" dirty="0">
                <a:latin typeface="Arial"/>
                <a:cs typeface="Arial"/>
              </a:rPr>
              <a:t>ri</a:t>
            </a:r>
            <a:r>
              <a:rPr sz="2400" spc="-20" dirty="0">
                <a:latin typeface="Arial"/>
                <a:cs typeface="Arial"/>
              </a:rPr>
              <a:t>ou</a:t>
            </a:r>
            <a:r>
              <a:rPr sz="2400" spc="-10" dirty="0">
                <a:latin typeface="Arial"/>
                <a:cs typeface="Arial"/>
              </a:rPr>
              <a:t>s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geo</a:t>
            </a:r>
            <a:r>
              <a:rPr sz="2400" spc="-10" dirty="0">
                <a:latin typeface="Arial"/>
                <a:cs typeface="Arial"/>
              </a:rPr>
              <a:t>id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mode</a:t>
            </a:r>
            <a:r>
              <a:rPr sz="2400" spc="-10" dirty="0">
                <a:latin typeface="Arial"/>
                <a:cs typeface="Arial"/>
              </a:rPr>
              <a:t>ls.</a:t>
            </a:r>
            <a:endParaRPr sz="2400" dirty="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480"/>
              </a:spcBef>
              <a:buFont typeface="Arial" panose="020B0604020202020204" pitchFamily="34" charset="0"/>
              <a:buChar char="•"/>
              <a:tabLst>
                <a:tab pos="184150" algn="l"/>
              </a:tabLst>
            </a:pPr>
            <a:r>
              <a:rPr sz="2400" spc="-20" dirty="0">
                <a:latin typeface="Arial"/>
                <a:cs typeface="Arial"/>
              </a:rPr>
              <a:t>Compa</a:t>
            </a:r>
            <a:r>
              <a:rPr sz="2400" spc="-10" dirty="0">
                <a:latin typeface="Arial"/>
                <a:cs typeface="Arial"/>
              </a:rPr>
              <a:t>ri</a:t>
            </a:r>
            <a:r>
              <a:rPr sz="2400" spc="-20" dirty="0">
                <a:latin typeface="Arial"/>
                <a:cs typeface="Arial"/>
              </a:rPr>
              <a:t>n</a:t>
            </a:r>
            <a:r>
              <a:rPr sz="2400" spc="-15" dirty="0">
                <a:latin typeface="Arial"/>
                <a:cs typeface="Arial"/>
              </a:rPr>
              <a:t>g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spc="-20" dirty="0">
                <a:latin typeface="Arial"/>
                <a:cs typeface="Arial"/>
              </a:rPr>
              <a:t>h</a:t>
            </a:r>
            <a:r>
              <a:rPr sz="2400" spc="-10" dirty="0">
                <a:latin typeface="Arial"/>
                <a:cs typeface="Arial"/>
              </a:rPr>
              <a:t>is “</a:t>
            </a:r>
            <a:r>
              <a:rPr sz="2400" spc="-20" dirty="0">
                <a:latin typeface="Arial"/>
                <a:cs typeface="Arial"/>
              </a:rPr>
              <a:t>g</a:t>
            </a:r>
            <a:r>
              <a:rPr sz="2400" spc="-10" dirty="0">
                <a:latin typeface="Arial"/>
                <a:cs typeface="Arial"/>
              </a:rPr>
              <a:t>r</a:t>
            </a:r>
            <a:r>
              <a:rPr sz="2400" spc="-20" dirty="0">
                <a:latin typeface="Arial"/>
                <a:cs typeface="Arial"/>
              </a:rPr>
              <a:t>oun</a:t>
            </a:r>
            <a:r>
              <a:rPr sz="2400" spc="-15" dirty="0">
                <a:latin typeface="Arial"/>
                <a:cs typeface="Arial"/>
              </a:rPr>
              <a:t>d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tr</a:t>
            </a:r>
            <a:r>
              <a:rPr sz="2400" spc="-20" dirty="0">
                <a:latin typeface="Arial"/>
                <a:cs typeface="Arial"/>
              </a:rPr>
              <a:t>u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spc="-20" dirty="0">
                <a:latin typeface="Arial"/>
                <a:cs typeface="Arial"/>
              </a:rPr>
              <a:t>h</a:t>
            </a:r>
            <a:r>
              <a:rPr sz="2400" spc="-10" dirty="0">
                <a:latin typeface="Arial"/>
                <a:cs typeface="Arial"/>
              </a:rPr>
              <a:t>”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to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spc="-20" dirty="0">
                <a:latin typeface="Arial"/>
                <a:cs typeface="Arial"/>
              </a:rPr>
              <a:t>h</a:t>
            </a:r>
            <a:r>
              <a:rPr sz="2400" spc="-15" dirty="0">
                <a:latin typeface="Arial"/>
                <a:cs typeface="Arial"/>
              </a:rPr>
              <a:t>e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mode</a:t>
            </a:r>
            <a:r>
              <a:rPr sz="2400" spc="-10" dirty="0">
                <a:latin typeface="Arial"/>
                <a:cs typeface="Arial"/>
              </a:rPr>
              <a:t>ls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a</a:t>
            </a:r>
            <a:r>
              <a:rPr sz="2400" spc="-10" dirty="0">
                <a:latin typeface="Arial"/>
                <a:cs typeface="Arial"/>
              </a:rPr>
              <a:t>lso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a</a:t>
            </a:r>
            <a:r>
              <a:rPr sz="2400" spc="-5" dirty="0">
                <a:latin typeface="Arial"/>
                <a:cs typeface="Arial"/>
              </a:rPr>
              <a:t>ll</a:t>
            </a:r>
            <a:r>
              <a:rPr sz="2400" spc="-20" dirty="0">
                <a:latin typeface="Arial"/>
                <a:cs typeface="Arial"/>
              </a:rPr>
              <a:t>ow</a:t>
            </a:r>
            <a:r>
              <a:rPr sz="2400" spc="-10" dirty="0">
                <a:latin typeface="Arial"/>
                <a:cs typeface="Arial"/>
              </a:rPr>
              <a:t>s</a:t>
            </a:r>
            <a:r>
              <a:rPr sz="2400" spc="2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spc="-20" dirty="0">
                <a:latin typeface="Arial"/>
                <a:cs typeface="Arial"/>
              </a:rPr>
              <a:t>o</a:t>
            </a:r>
            <a:r>
              <a:rPr sz="2400" spc="-10" dirty="0">
                <a:latin typeface="Arial"/>
                <a:cs typeface="Arial"/>
              </a:rPr>
              <a:t>r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spc="-15" dirty="0">
                <a:latin typeface="Arial"/>
                <a:cs typeface="Arial"/>
              </a:rPr>
              <a:t>a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d</a:t>
            </a:r>
            <a:r>
              <a:rPr sz="2400" spc="-10" dirty="0">
                <a:latin typeface="Arial"/>
                <a:cs typeface="Arial"/>
              </a:rPr>
              <a:t>ir</a:t>
            </a:r>
            <a:r>
              <a:rPr sz="2400" spc="-20" dirty="0">
                <a:latin typeface="Arial"/>
                <a:cs typeface="Arial"/>
              </a:rPr>
              <a:t>e</a:t>
            </a:r>
            <a:r>
              <a:rPr sz="2400" spc="-10" dirty="0">
                <a:latin typeface="Arial"/>
                <a:cs typeface="Arial"/>
              </a:rPr>
              <a:t>ct </a:t>
            </a:r>
            <a:r>
              <a:rPr sz="2400" spc="-20" dirty="0">
                <a:latin typeface="Arial"/>
                <a:cs typeface="Arial"/>
              </a:rPr>
              <a:t>quan</a:t>
            </a:r>
            <a:r>
              <a:rPr sz="2400" spc="-10" dirty="0">
                <a:latin typeface="Arial"/>
                <a:cs typeface="Arial"/>
              </a:rPr>
              <a:t>tific</a:t>
            </a:r>
            <a:r>
              <a:rPr sz="2400" spc="-20" dirty="0">
                <a:latin typeface="Arial"/>
                <a:cs typeface="Arial"/>
              </a:rPr>
              <a:t>a</a:t>
            </a:r>
            <a:r>
              <a:rPr sz="2400" spc="-5" dirty="0">
                <a:latin typeface="Arial"/>
                <a:cs typeface="Arial"/>
              </a:rPr>
              <a:t>ti</a:t>
            </a:r>
            <a:r>
              <a:rPr sz="2400" spc="-20" dirty="0">
                <a:latin typeface="Arial"/>
                <a:cs typeface="Arial"/>
              </a:rPr>
              <a:t>o</a:t>
            </a:r>
            <a:r>
              <a:rPr sz="2400" spc="-15" dirty="0">
                <a:latin typeface="Arial"/>
                <a:cs typeface="Arial"/>
              </a:rPr>
              <a:t>n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o</a:t>
            </a:r>
            <a:r>
              <a:rPr sz="2400" spc="-10" dirty="0">
                <a:latin typeface="Arial"/>
                <a:cs typeface="Arial"/>
              </a:rPr>
              <a:t>f t</a:t>
            </a:r>
            <a:r>
              <a:rPr sz="2400" spc="-20" dirty="0">
                <a:latin typeface="Arial"/>
                <a:cs typeface="Arial"/>
              </a:rPr>
              <a:t>h</a:t>
            </a:r>
            <a:r>
              <a:rPr sz="2400" spc="-15" dirty="0">
                <a:latin typeface="Arial"/>
                <a:cs typeface="Arial"/>
              </a:rPr>
              <a:t>e </a:t>
            </a:r>
            <a:r>
              <a:rPr sz="2400" spc="-5" dirty="0">
                <a:latin typeface="Arial"/>
                <a:cs typeface="Arial"/>
              </a:rPr>
              <a:t>i</a:t>
            </a:r>
            <a:r>
              <a:rPr sz="2400" spc="-20" dirty="0">
                <a:latin typeface="Arial"/>
                <a:cs typeface="Arial"/>
              </a:rPr>
              <a:t>mp</a:t>
            </a:r>
            <a:r>
              <a:rPr sz="2400" spc="-10" dirty="0">
                <a:latin typeface="Arial"/>
                <a:cs typeface="Arial"/>
              </a:rPr>
              <a:t>r</a:t>
            </a:r>
            <a:r>
              <a:rPr sz="2400" spc="-20" dirty="0">
                <a:latin typeface="Arial"/>
                <a:cs typeface="Arial"/>
              </a:rPr>
              <a:t>o</a:t>
            </a:r>
            <a:r>
              <a:rPr sz="2400" spc="-10" dirty="0">
                <a:latin typeface="Arial"/>
                <a:cs typeface="Arial"/>
              </a:rPr>
              <a:t>v</a:t>
            </a:r>
            <a:r>
              <a:rPr sz="2400" spc="-20" dirty="0">
                <a:latin typeface="Arial"/>
                <a:cs typeface="Arial"/>
              </a:rPr>
              <a:t>emen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whe</a:t>
            </a:r>
            <a:r>
              <a:rPr sz="2400" spc="-15" dirty="0">
                <a:latin typeface="Arial"/>
                <a:cs typeface="Arial"/>
              </a:rPr>
              <a:t>n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a</a:t>
            </a:r>
            <a:r>
              <a:rPr sz="2400" spc="-10" dirty="0">
                <a:latin typeface="Arial"/>
                <a:cs typeface="Arial"/>
              </a:rPr>
              <a:t>ir</a:t>
            </a:r>
            <a:r>
              <a:rPr sz="2400" spc="-20" dirty="0">
                <a:latin typeface="Arial"/>
                <a:cs typeface="Arial"/>
              </a:rPr>
              <a:t>bo</a:t>
            </a:r>
            <a:r>
              <a:rPr sz="2400" spc="-10" dirty="0">
                <a:latin typeface="Arial"/>
                <a:cs typeface="Arial"/>
              </a:rPr>
              <a:t>r</a:t>
            </a:r>
            <a:r>
              <a:rPr sz="2400" spc="-20" dirty="0">
                <a:latin typeface="Arial"/>
                <a:cs typeface="Arial"/>
              </a:rPr>
              <a:t>n</a:t>
            </a:r>
            <a:r>
              <a:rPr sz="2400" spc="-15" dirty="0">
                <a:latin typeface="Arial"/>
                <a:cs typeface="Arial"/>
              </a:rPr>
              <a:t>e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g</a:t>
            </a:r>
            <a:r>
              <a:rPr sz="2400" spc="-10" dirty="0">
                <a:latin typeface="Arial"/>
                <a:cs typeface="Arial"/>
              </a:rPr>
              <a:t>r</a:t>
            </a:r>
            <a:r>
              <a:rPr sz="2400" spc="-20" dirty="0">
                <a:latin typeface="Arial"/>
                <a:cs typeface="Arial"/>
              </a:rPr>
              <a:t>a</a:t>
            </a:r>
            <a:r>
              <a:rPr sz="2400" spc="-10" dirty="0">
                <a:latin typeface="Arial"/>
                <a:cs typeface="Arial"/>
              </a:rPr>
              <a:t>vity </a:t>
            </a:r>
            <a:r>
              <a:rPr sz="2400" spc="-20" dirty="0">
                <a:latin typeface="Arial"/>
                <a:cs typeface="Arial"/>
              </a:rPr>
              <a:t>da</a:t>
            </a:r>
            <a:r>
              <a:rPr sz="2400" spc="-10" dirty="0">
                <a:latin typeface="Arial"/>
                <a:cs typeface="Arial"/>
              </a:rPr>
              <a:t>ta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a</a:t>
            </a:r>
            <a:r>
              <a:rPr sz="2400" spc="-10" dirty="0">
                <a:latin typeface="Arial"/>
                <a:cs typeface="Arial"/>
              </a:rPr>
              <a:t>re</a:t>
            </a:r>
            <a:r>
              <a:rPr sz="2400" spc="-5" dirty="0">
                <a:latin typeface="Arial"/>
                <a:cs typeface="Arial"/>
              </a:rPr>
              <a:t> i</a:t>
            </a:r>
            <a:r>
              <a:rPr sz="2400" spc="-20" dirty="0">
                <a:latin typeface="Arial"/>
                <a:cs typeface="Arial"/>
              </a:rPr>
              <a:t>n</a:t>
            </a:r>
            <a:r>
              <a:rPr sz="2400" spc="-10" dirty="0">
                <a:latin typeface="Arial"/>
                <a:cs typeface="Arial"/>
              </a:rPr>
              <a:t>cl</a:t>
            </a:r>
            <a:r>
              <a:rPr sz="2400" spc="-20" dirty="0">
                <a:latin typeface="Arial"/>
                <a:cs typeface="Arial"/>
              </a:rPr>
              <a:t>uded</a:t>
            </a:r>
            <a:r>
              <a:rPr sz="2400" spc="-10" dirty="0">
                <a:latin typeface="Arial"/>
                <a:cs typeface="Arial"/>
              </a:rPr>
              <a:t>.</a:t>
            </a:r>
            <a:endParaRPr sz="2400" dirty="0">
              <a:latin typeface="Arial"/>
              <a:cs typeface="Arial"/>
            </a:endParaRPr>
          </a:p>
          <a:p>
            <a:pPr marL="355600" marR="368935" indent="-342900">
              <a:lnSpc>
                <a:spcPct val="100000"/>
              </a:lnSpc>
              <a:spcBef>
                <a:spcPts val="480"/>
              </a:spcBef>
              <a:buFont typeface="Arial" panose="020B0604020202020204" pitchFamily="34" charset="0"/>
              <a:buChar char="•"/>
              <a:tabLst>
                <a:tab pos="184150" algn="l"/>
              </a:tabLst>
            </a:pPr>
            <a:r>
              <a:rPr sz="2400" spc="-240" dirty="0">
                <a:latin typeface="Arial"/>
                <a:cs typeface="Arial"/>
              </a:rPr>
              <a:t>T</a:t>
            </a:r>
            <a:r>
              <a:rPr sz="2400" spc="-15" dirty="0">
                <a:latin typeface="Arial"/>
                <a:cs typeface="Arial"/>
              </a:rPr>
              <a:t>o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da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spc="-20" dirty="0">
                <a:latin typeface="Arial"/>
                <a:cs typeface="Arial"/>
              </a:rPr>
              <a:t>e</a:t>
            </a:r>
            <a:r>
              <a:rPr sz="2400" spc="-10" dirty="0">
                <a:latin typeface="Arial"/>
                <a:cs typeface="Arial"/>
              </a:rPr>
              <a:t>, t</a:t>
            </a:r>
            <a:r>
              <a:rPr sz="2400" spc="-20" dirty="0">
                <a:latin typeface="Arial"/>
                <a:cs typeface="Arial"/>
              </a:rPr>
              <a:t>w</a:t>
            </a:r>
            <a:r>
              <a:rPr sz="2400" spc="-15" dirty="0">
                <a:latin typeface="Arial"/>
                <a:cs typeface="Arial"/>
              </a:rPr>
              <a:t>o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s</a:t>
            </a:r>
            <a:r>
              <a:rPr sz="2400" spc="-20" dirty="0">
                <a:latin typeface="Arial"/>
                <a:cs typeface="Arial"/>
              </a:rPr>
              <a:t>u</a:t>
            </a:r>
            <a:r>
              <a:rPr sz="2400" spc="-15" dirty="0">
                <a:latin typeface="Arial"/>
                <a:cs typeface="Arial"/>
              </a:rPr>
              <a:t>ch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s</a:t>
            </a:r>
            <a:r>
              <a:rPr sz="2400" spc="-20" dirty="0">
                <a:latin typeface="Arial"/>
                <a:cs typeface="Arial"/>
              </a:rPr>
              <a:t>u</a:t>
            </a:r>
            <a:r>
              <a:rPr sz="2400" spc="-10" dirty="0">
                <a:latin typeface="Arial"/>
                <a:cs typeface="Arial"/>
              </a:rPr>
              <a:t>rv</a:t>
            </a:r>
            <a:r>
              <a:rPr sz="2400" spc="-20" dirty="0">
                <a:latin typeface="Arial"/>
                <a:cs typeface="Arial"/>
              </a:rPr>
              <a:t>e</a:t>
            </a:r>
            <a:r>
              <a:rPr sz="2400" spc="-10" dirty="0">
                <a:latin typeface="Arial"/>
                <a:cs typeface="Arial"/>
              </a:rPr>
              <a:t>ys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ha</a:t>
            </a:r>
            <a:r>
              <a:rPr sz="2400" spc="-15" dirty="0">
                <a:latin typeface="Arial"/>
                <a:cs typeface="Arial"/>
              </a:rPr>
              <a:t>ve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bee</a:t>
            </a:r>
            <a:r>
              <a:rPr sz="2400" spc="-15" dirty="0">
                <a:latin typeface="Arial"/>
                <a:cs typeface="Arial"/>
              </a:rPr>
              <a:t>n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c</a:t>
            </a:r>
            <a:r>
              <a:rPr sz="2400" spc="-20" dirty="0">
                <a:latin typeface="Arial"/>
                <a:cs typeface="Arial"/>
              </a:rPr>
              <a:t>ondu</a:t>
            </a:r>
            <a:r>
              <a:rPr sz="2400" spc="-10" dirty="0">
                <a:latin typeface="Arial"/>
                <a:cs typeface="Arial"/>
              </a:rPr>
              <a:t>ct</a:t>
            </a:r>
            <a:r>
              <a:rPr sz="2400" spc="-20" dirty="0">
                <a:latin typeface="Arial"/>
                <a:cs typeface="Arial"/>
              </a:rPr>
              <a:t>e</a:t>
            </a:r>
            <a:r>
              <a:rPr sz="2400" spc="-15" dirty="0">
                <a:latin typeface="Arial"/>
                <a:cs typeface="Arial"/>
              </a:rPr>
              <a:t>d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s</a:t>
            </a:r>
            <a:r>
              <a:rPr sz="2400" spc="-20" dirty="0">
                <a:latin typeface="Arial"/>
                <a:cs typeface="Arial"/>
              </a:rPr>
              <a:t>u</a:t>
            </a:r>
            <a:r>
              <a:rPr sz="2400" spc="-10" dirty="0">
                <a:latin typeface="Arial"/>
                <a:cs typeface="Arial"/>
              </a:rPr>
              <a:t>cc</a:t>
            </a:r>
            <a:r>
              <a:rPr sz="2400" spc="-20" dirty="0">
                <a:latin typeface="Arial"/>
                <a:cs typeface="Arial"/>
              </a:rPr>
              <a:t>e</a:t>
            </a:r>
            <a:r>
              <a:rPr sz="2400" spc="-10" dirty="0">
                <a:latin typeface="Arial"/>
                <a:cs typeface="Arial"/>
              </a:rPr>
              <a:t>ssf</a:t>
            </a:r>
            <a:r>
              <a:rPr sz="2400" spc="-20" dirty="0">
                <a:latin typeface="Arial"/>
                <a:cs typeface="Arial"/>
              </a:rPr>
              <a:t>u</a:t>
            </a:r>
            <a:r>
              <a:rPr sz="2400" spc="-10" dirty="0">
                <a:latin typeface="Arial"/>
                <a:cs typeface="Arial"/>
              </a:rPr>
              <a:t>lly in r</a:t>
            </a:r>
            <a:r>
              <a:rPr sz="2400" spc="-20" dirty="0">
                <a:latin typeface="Arial"/>
                <a:cs typeface="Arial"/>
              </a:rPr>
              <a:t>ea</a:t>
            </a:r>
            <a:r>
              <a:rPr sz="2400" spc="-10" dirty="0">
                <a:latin typeface="Arial"/>
                <a:cs typeface="Arial"/>
              </a:rPr>
              <a:t>s</a:t>
            </a:r>
            <a:r>
              <a:rPr sz="2400" spc="-20" dirty="0">
                <a:latin typeface="Arial"/>
                <a:cs typeface="Arial"/>
              </a:rPr>
              <a:t>onab</a:t>
            </a:r>
            <a:r>
              <a:rPr sz="2400" spc="-10" dirty="0">
                <a:latin typeface="Arial"/>
                <a:cs typeface="Arial"/>
              </a:rPr>
              <a:t>ly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fl</a:t>
            </a:r>
            <a:r>
              <a:rPr sz="2400" spc="-20" dirty="0">
                <a:latin typeface="Arial"/>
                <a:cs typeface="Arial"/>
              </a:rPr>
              <a:t>a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spc="-20" dirty="0">
                <a:latin typeface="Arial"/>
                <a:cs typeface="Arial"/>
              </a:rPr>
              <a:t>e</a:t>
            </a:r>
            <a:r>
              <a:rPr sz="2400" spc="-10" dirty="0">
                <a:latin typeface="Arial"/>
                <a:cs typeface="Arial"/>
              </a:rPr>
              <a:t>rr</a:t>
            </a:r>
            <a:r>
              <a:rPr sz="2400" spc="-20" dirty="0">
                <a:latin typeface="Arial"/>
                <a:cs typeface="Arial"/>
              </a:rPr>
              <a:t>a</a:t>
            </a:r>
            <a:r>
              <a:rPr sz="2400" spc="-5" dirty="0">
                <a:latin typeface="Arial"/>
                <a:cs typeface="Arial"/>
              </a:rPr>
              <a:t>i</a:t>
            </a:r>
            <a:r>
              <a:rPr sz="2400" spc="-20" dirty="0">
                <a:latin typeface="Arial"/>
                <a:cs typeface="Arial"/>
              </a:rPr>
              <a:t>n</a:t>
            </a:r>
            <a:r>
              <a:rPr sz="2400" spc="-10" dirty="0">
                <a:latin typeface="Arial"/>
                <a:cs typeface="Arial"/>
              </a:rPr>
              <a:t>.</a:t>
            </a:r>
            <a:endParaRPr sz="24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Font typeface="Arial" panose="020B0604020202020204" pitchFamily="34" charset="0"/>
              <a:buChar char="•"/>
              <a:tabLst>
                <a:tab pos="184150" algn="l"/>
              </a:tabLst>
            </a:pPr>
            <a:r>
              <a:rPr sz="2400" spc="-20" dirty="0">
                <a:latin typeface="Arial"/>
                <a:cs typeface="Arial"/>
              </a:rPr>
              <a:t>Co</a:t>
            </a:r>
            <a:r>
              <a:rPr sz="2400" spc="-5" dirty="0">
                <a:latin typeface="Arial"/>
                <a:cs typeface="Arial"/>
              </a:rPr>
              <a:t>l</a:t>
            </a:r>
            <a:r>
              <a:rPr sz="2400" spc="-20" dirty="0">
                <a:latin typeface="Arial"/>
                <a:cs typeface="Arial"/>
              </a:rPr>
              <a:t>o</a:t>
            </a:r>
            <a:r>
              <a:rPr sz="2400" spc="-10" dirty="0">
                <a:latin typeface="Arial"/>
                <a:cs typeface="Arial"/>
              </a:rPr>
              <a:t>r</a:t>
            </a:r>
            <a:r>
              <a:rPr sz="2400" spc="-20" dirty="0">
                <a:latin typeface="Arial"/>
                <a:cs typeface="Arial"/>
              </a:rPr>
              <a:t>ad</a:t>
            </a:r>
            <a:r>
              <a:rPr sz="2400" spc="-15" dirty="0">
                <a:latin typeface="Arial"/>
                <a:cs typeface="Arial"/>
              </a:rPr>
              <a:t>o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is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u</a:t>
            </a:r>
            <a:r>
              <a:rPr sz="2400" spc="-15" dirty="0">
                <a:latin typeface="Arial"/>
                <a:cs typeface="Arial"/>
              </a:rPr>
              <a:t>p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ne</a:t>
            </a:r>
            <a:r>
              <a:rPr sz="2400" spc="-10" dirty="0">
                <a:latin typeface="Arial"/>
                <a:cs typeface="Arial"/>
              </a:rPr>
              <a:t>xt f</a:t>
            </a:r>
            <a:r>
              <a:rPr sz="2400" spc="-20" dirty="0">
                <a:latin typeface="Arial"/>
                <a:cs typeface="Arial"/>
              </a:rPr>
              <a:t>o</a:t>
            </a:r>
            <a:r>
              <a:rPr sz="2400" spc="-10" dirty="0">
                <a:latin typeface="Arial"/>
                <a:cs typeface="Arial"/>
              </a:rPr>
              <a:t>r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spc="-15" dirty="0">
                <a:latin typeface="Arial"/>
                <a:cs typeface="Arial"/>
              </a:rPr>
              <a:t>a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fi</a:t>
            </a:r>
            <a:r>
              <a:rPr sz="2400" spc="-20" dirty="0">
                <a:latin typeface="Arial"/>
                <a:cs typeface="Arial"/>
              </a:rPr>
              <a:t>na</a:t>
            </a:r>
            <a:r>
              <a:rPr sz="2400" spc="-5" dirty="0">
                <a:latin typeface="Arial"/>
                <a:cs typeface="Arial"/>
              </a:rPr>
              <a:t>l, </a:t>
            </a:r>
            <a:r>
              <a:rPr sz="2400" spc="-10" dirty="0">
                <a:latin typeface="Arial"/>
                <a:cs typeface="Arial"/>
              </a:rPr>
              <a:t>c</a:t>
            </a:r>
            <a:r>
              <a:rPr sz="2400" spc="-20" dirty="0">
                <a:latin typeface="Arial"/>
                <a:cs typeface="Arial"/>
              </a:rPr>
              <a:t>ha</a:t>
            </a:r>
            <a:r>
              <a:rPr sz="2400" spc="-5" dirty="0">
                <a:latin typeface="Arial"/>
                <a:cs typeface="Arial"/>
              </a:rPr>
              <a:t>ll</a:t>
            </a:r>
            <a:r>
              <a:rPr sz="2400" spc="-20" dirty="0">
                <a:latin typeface="Arial"/>
                <a:cs typeface="Arial"/>
              </a:rPr>
              <a:t>eng</a:t>
            </a:r>
            <a:r>
              <a:rPr sz="2400" spc="-5" dirty="0">
                <a:latin typeface="Arial"/>
                <a:cs typeface="Arial"/>
              </a:rPr>
              <a:t>i</a:t>
            </a:r>
            <a:r>
              <a:rPr sz="2400" spc="-20" dirty="0">
                <a:latin typeface="Arial"/>
                <a:cs typeface="Arial"/>
              </a:rPr>
              <a:t>n</a:t>
            </a:r>
            <a:r>
              <a:rPr sz="2400" spc="-15" dirty="0">
                <a:latin typeface="Arial"/>
                <a:cs typeface="Arial"/>
              </a:rPr>
              <a:t>g</a:t>
            </a:r>
            <a:r>
              <a:rPr sz="2400" spc="2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spc="-20" dirty="0">
                <a:latin typeface="Arial"/>
                <a:cs typeface="Arial"/>
              </a:rPr>
              <a:t>e</a:t>
            </a:r>
            <a:r>
              <a:rPr sz="2400" spc="-10" dirty="0">
                <a:latin typeface="Arial"/>
                <a:cs typeface="Arial"/>
              </a:rPr>
              <a:t>st.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February 8, 2017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Geospatial Summit, Silver Spring MD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137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Scientific Decisions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Blueprint for 2022, </a:t>
            </a:r>
            <a:r>
              <a:rPr lang="en-US" u="sng" dirty="0" smtClean="0"/>
              <a:t>Part 1:  Geometric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/>
              <a:t>Four plate-fixed Terrestrial Reference Frames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dirty="0" smtClean="0"/>
              <a:t>And what “plate fixed” means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/>
              <a:t>Mathematical equation between IGS and TRFs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dirty="0" smtClean="0"/>
              <a:t>Plate Rotation Model for each plate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dirty="0" smtClean="0"/>
              <a:t>Coordinates at survey epoch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/>
              <a:t>Intra-frame velocity model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dirty="0" smtClean="0"/>
              <a:t>To compare coordinates surveyed at different epochs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April 24,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Geospatial Summit, Silver Spring, MD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1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Replacing the NAD 83’s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April 24, 2017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Geospatial Summit, Silver Spring, MD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u="sng" dirty="0" smtClean="0"/>
              <a:t>Three</a:t>
            </a:r>
            <a:r>
              <a:rPr lang="en-US" sz="2800" dirty="0" smtClean="0"/>
              <a:t> plate-(</a:t>
            </a:r>
            <a:r>
              <a:rPr lang="en-US" sz="2800" i="1" dirty="0" smtClean="0">
                <a:solidFill>
                  <a:srgbClr val="FF0000"/>
                </a:solidFill>
              </a:rPr>
              <a:t>pseudo</a:t>
            </a:r>
            <a:r>
              <a:rPr lang="en-US" sz="2800" dirty="0" smtClean="0"/>
              <a:t>)fixed frames will be replaced with </a:t>
            </a:r>
            <a:r>
              <a:rPr lang="en-US" sz="2800" u="sng" dirty="0" smtClean="0"/>
              <a:t>four</a:t>
            </a:r>
            <a:r>
              <a:rPr lang="en-US" sz="2800" dirty="0" smtClean="0"/>
              <a:t> </a:t>
            </a:r>
            <a:r>
              <a:rPr lang="en-US" sz="2800" i="1" dirty="0" smtClean="0"/>
              <a:t>plate-fixed</a:t>
            </a:r>
            <a:r>
              <a:rPr lang="en-US" sz="2800" dirty="0" smtClean="0"/>
              <a:t> reference frames</a:t>
            </a:r>
          </a:p>
          <a:p>
            <a:pPr lvl="1"/>
            <a:r>
              <a:rPr lang="en-US" sz="2400" dirty="0" smtClean="0"/>
              <a:t>N. Amer., Pacific, Mariana, Caribbean(new!)</a:t>
            </a:r>
          </a:p>
          <a:p>
            <a:r>
              <a:rPr lang="en-US" sz="2800" dirty="0"/>
              <a:t>Remove long-standing non-</a:t>
            </a:r>
            <a:r>
              <a:rPr lang="en-US" sz="2800" dirty="0" err="1"/>
              <a:t>geocentricity</a:t>
            </a:r>
            <a:r>
              <a:rPr lang="en-US" sz="2800" dirty="0"/>
              <a:t> of NAD 83 </a:t>
            </a:r>
            <a:r>
              <a:rPr lang="en-US" sz="2800" dirty="0" smtClean="0"/>
              <a:t>frames</a:t>
            </a:r>
            <a:endParaRPr lang="en-US" sz="2400" dirty="0"/>
          </a:p>
          <a:p>
            <a:r>
              <a:rPr lang="en-US" sz="2800" dirty="0" smtClean="0"/>
              <a:t>All four : identical to </a:t>
            </a:r>
            <a:r>
              <a:rPr lang="en-US" sz="2800" dirty="0" err="1" smtClean="0"/>
              <a:t>IGSxx</a:t>
            </a:r>
            <a:r>
              <a:rPr lang="en-US" sz="2800" dirty="0" smtClean="0"/>
              <a:t> at a TBD epoch</a:t>
            </a:r>
          </a:p>
          <a:p>
            <a:pPr lvl="1"/>
            <a:r>
              <a:rPr lang="en-US" sz="2400" dirty="0" smtClean="0"/>
              <a:t>2020.00?</a:t>
            </a:r>
          </a:p>
          <a:p>
            <a:r>
              <a:rPr lang="en-US" sz="2800" dirty="0" smtClean="0"/>
              <a:t>All four : differ from </a:t>
            </a:r>
            <a:r>
              <a:rPr lang="en-US" sz="2800" dirty="0" err="1" smtClean="0"/>
              <a:t>IGSxx</a:t>
            </a:r>
            <a:r>
              <a:rPr lang="en-US" sz="2800" dirty="0" smtClean="0"/>
              <a:t> by plate rotation only</a:t>
            </a:r>
          </a:p>
          <a:p>
            <a:pPr lvl="1"/>
            <a:r>
              <a:rPr lang="en-US" sz="2400" dirty="0" smtClean="0"/>
              <a:t>Updated Euler Pole determination for rigid plate only</a:t>
            </a:r>
          </a:p>
        </p:txBody>
      </p:sp>
    </p:spTree>
    <p:extLst>
      <p:ext uri="{BB962C8B-B14F-4D97-AF65-F5344CB8AC3E}">
        <p14:creationId xmlns:p14="http://schemas.microsoft.com/office/powerpoint/2010/main" val="13725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April 24,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Geospatial Summit, Silver Spring, MD</a:t>
            </a:r>
            <a:endParaRPr lang="en-US"/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51" y="615750"/>
            <a:ext cx="4876800" cy="55342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76225" y="1323975"/>
            <a:ext cx="362150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Each frame will get 3 parameters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Euler Pole Latitude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Euler Pole Longitude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Rotation rate (radians / year)</a:t>
            </a:r>
          </a:p>
          <a:p>
            <a:endParaRPr lang="en-US" dirty="0"/>
          </a:p>
          <a:p>
            <a:r>
              <a:rPr lang="en-US" dirty="0" smtClean="0"/>
              <a:t>This will be used to compute</a:t>
            </a:r>
          </a:p>
          <a:p>
            <a:r>
              <a:rPr lang="en-US" dirty="0" smtClean="0"/>
              <a:t>time-dependent TRF2022 </a:t>
            </a:r>
          </a:p>
          <a:p>
            <a:r>
              <a:rPr lang="en-US" dirty="0" smtClean="0"/>
              <a:t>coordinates from time-dependent</a:t>
            </a:r>
          </a:p>
          <a:p>
            <a:r>
              <a:rPr lang="en-US" dirty="0" smtClean="0"/>
              <a:t>IGS coordinates. </a:t>
            </a:r>
          </a:p>
        </p:txBody>
      </p:sp>
    </p:spTree>
    <p:extLst>
      <p:ext uri="{BB962C8B-B14F-4D97-AF65-F5344CB8AC3E}">
        <p14:creationId xmlns:p14="http://schemas.microsoft.com/office/powerpoint/2010/main" val="253863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April 24, 2017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Geospatial Summit, Silver Spring, MD</a:t>
            </a:r>
            <a:endParaRPr lang="en-US"/>
          </a:p>
        </p:txBody>
      </p:sp>
      <p:pic>
        <p:nvPicPr>
          <p:cNvPr id="7" name="Picture 6" descr="CONUS unlabeled 3 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5450" y="1727094"/>
            <a:ext cx="7340600" cy="43053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8100" y="457200"/>
            <a:ext cx="8458200" cy="1143000"/>
          </a:xfrm>
        </p:spPr>
        <p:txBody>
          <a:bodyPr/>
          <a:lstStyle/>
          <a:p>
            <a:r>
              <a:rPr lang="en-US" sz="4000" dirty="0" smtClean="0"/>
              <a:t>NATRF2022 </a:t>
            </a:r>
            <a:r>
              <a:rPr lang="en-US" sz="4000" dirty="0"/>
              <a:t>f</a:t>
            </a:r>
            <a:r>
              <a:rPr lang="en-US" sz="4000" dirty="0" smtClean="0"/>
              <a:t>rame is rigid and </a:t>
            </a:r>
            <a:br>
              <a:rPr lang="en-US" sz="4000" dirty="0" smtClean="0"/>
            </a:br>
            <a:r>
              <a:rPr lang="en-US" sz="4000" dirty="0" smtClean="0"/>
              <a:t>fixed to rigid part of the N.A. plate</a:t>
            </a:r>
            <a:endParaRPr lang="en-US" sz="4000" dirty="0"/>
          </a:p>
        </p:txBody>
      </p:sp>
      <p:sp>
        <p:nvSpPr>
          <p:cNvPr id="23" name="5-Point Star 22"/>
          <p:cNvSpPr/>
          <p:nvPr/>
        </p:nvSpPr>
        <p:spPr bwMode="auto">
          <a:xfrm>
            <a:off x="3659515" y="3365397"/>
            <a:ext cx="266700" cy="266700"/>
          </a:xfrm>
          <a:prstGeom prst="star5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266178" y="1871358"/>
            <a:ext cx="2451772" cy="3122633"/>
          </a:xfrm>
          <a:custGeom>
            <a:avLst/>
            <a:gdLst>
              <a:gd name="connsiteX0" fmla="*/ 220519 w 2451772"/>
              <a:gd name="connsiteY0" fmla="*/ 60681 h 3122633"/>
              <a:gd name="connsiteX1" fmla="*/ 1444635 w 2451772"/>
              <a:gd name="connsiteY1" fmla="*/ 193416 h 3122633"/>
              <a:gd name="connsiteX2" fmla="*/ 1813345 w 2451772"/>
              <a:gd name="connsiteY2" fmla="*/ 1181558 h 3122633"/>
              <a:gd name="connsiteX3" fmla="*/ 2447525 w 2451772"/>
              <a:gd name="connsiteY3" fmla="*/ 2361429 h 3122633"/>
              <a:gd name="connsiteX4" fmla="*/ 1474132 w 2451772"/>
              <a:gd name="connsiteY4" fmla="*/ 3069352 h 3122633"/>
              <a:gd name="connsiteX5" fmla="*/ 530235 w 2451772"/>
              <a:gd name="connsiteY5" fmla="*/ 2951365 h 3122633"/>
              <a:gd name="connsiteX6" fmla="*/ 43538 w 2451772"/>
              <a:gd name="connsiteY6" fmla="*/ 1992719 h 3122633"/>
              <a:gd name="connsiteX7" fmla="*/ 43538 w 2451772"/>
              <a:gd name="connsiteY7" fmla="*/ 916087 h 3122633"/>
              <a:gd name="connsiteX8" fmla="*/ 220519 w 2451772"/>
              <a:gd name="connsiteY8" fmla="*/ 60681 h 312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51772" h="3122633">
                <a:moveTo>
                  <a:pt x="220519" y="60681"/>
                </a:moveTo>
                <a:cubicBezTo>
                  <a:pt x="454035" y="-59764"/>
                  <a:pt x="1179164" y="6603"/>
                  <a:pt x="1444635" y="193416"/>
                </a:cubicBezTo>
                <a:cubicBezTo>
                  <a:pt x="1710106" y="380229"/>
                  <a:pt x="1646197" y="820223"/>
                  <a:pt x="1813345" y="1181558"/>
                </a:cubicBezTo>
                <a:cubicBezTo>
                  <a:pt x="1980493" y="1542893"/>
                  <a:pt x="2504061" y="2046797"/>
                  <a:pt x="2447525" y="2361429"/>
                </a:cubicBezTo>
                <a:cubicBezTo>
                  <a:pt x="2390990" y="2676061"/>
                  <a:pt x="1793680" y="2971029"/>
                  <a:pt x="1474132" y="3069352"/>
                </a:cubicBezTo>
                <a:cubicBezTo>
                  <a:pt x="1154584" y="3167675"/>
                  <a:pt x="768667" y="3130804"/>
                  <a:pt x="530235" y="2951365"/>
                </a:cubicBezTo>
                <a:cubicBezTo>
                  <a:pt x="291803" y="2771926"/>
                  <a:pt x="124654" y="2331932"/>
                  <a:pt x="43538" y="1992719"/>
                </a:cubicBezTo>
                <a:cubicBezTo>
                  <a:pt x="-37578" y="1653506"/>
                  <a:pt x="14041" y="1240551"/>
                  <a:pt x="43538" y="916087"/>
                </a:cubicBezTo>
                <a:cubicBezTo>
                  <a:pt x="73035" y="591623"/>
                  <a:pt x="-12997" y="181126"/>
                  <a:pt x="220519" y="60681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5" name="5-Point Star 24"/>
          <p:cNvSpPr/>
          <p:nvPr/>
        </p:nvSpPr>
        <p:spPr bwMode="auto">
          <a:xfrm>
            <a:off x="1225364" y="4063488"/>
            <a:ext cx="266700" cy="266700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66178" y="1719521"/>
            <a:ext cx="7499871" cy="4236672"/>
            <a:chOff x="419099" y="1652846"/>
            <a:chExt cx="6766580" cy="4236672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1752600" y="1652846"/>
              <a:ext cx="9525" cy="4236672"/>
            </a:xfrm>
            <a:prstGeom prst="line">
              <a:avLst/>
            </a:prstGeom>
            <a:ln w="50800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105150" y="1652846"/>
              <a:ext cx="9525" cy="4236672"/>
            </a:xfrm>
            <a:prstGeom prst="line">
              <a:avLst/>
            </a:prstGeom>
            <a:ln w="50800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448175" y="1652846"/>
              <a:ext cx="9525" cy="4236672"/>
            </a:xfrm>
            <a:prstGeom prst="line">
              <a:avLst/>
            </a:prstGeom>
            <a:ln w="50800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5816927" y="1652846"/>
              <a:ext cx="9525" cy="4236672"/>
            </a:xfrm>
            <a:prstGeom prst="line">
              <a:avLst/>
            </a:prstGeom>
            <a:ln w="50800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19100" y="2705100"/>
              <a:ext cx="6766579" cy="9525"/>
            </a:xfrm>
            <a:prstGeom prst="line">
              <a:avLst/>
            </a:prstGeom>
            <a:ln w="50800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19100" y="3757354"/>
              <a:ext cx="6766579" cy="9525"/>
            </a:xfrm>
            <a:prstGeom prst="line">
              <a:avLst/>
            </a:prstGeom>
            <a:ln w="50800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19099" y="4800083"/>
              <a:ext cx="6766579" cy="9525"/>
            </a:xfrm>
            <a:prstGeom prst="line">
              <a:avLst/>
            </a:prstGeom>
            <a:ln w="50800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266178" y="5287889"/>
            <a:ext cx="2451772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Non-rigid part of the N.A. plate </a:t>
            </a:r>
            <a:endParaRPr lang="en-US" sz="2000" b="1" dirty="0">
              <a:solidFill>
                <a:srgbClr val="FF0000"/>
              </a:solidFill>
            </a:endParaRP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(deformation) 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area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1749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NGSPowerPoint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NGS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3053</TotalTime>
  <Words>2690</Words>
  <Application>Microsoft Office PowerPoint</Application>
  <PresentationFormat>On-screen Show (4:3)</PresentationFormat>
  <Paragraphs>529</Paragraphs>
  <Slides>50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50</vt:i4>
      </vt:variant>
    </vt:vector>
  </HeadingPairs>
  <TitlesOfParts>
    <vt:vector size="66" baseType="lpstr">
      <vt:lpstr>MS PGothic</vt:lpstr>
      <vt:lpstr>MS PGothic</vt:lpstr>
      <vt:lpstr>Arial</vt:lpstr>
      <vt:lpstr>Arial</vt:lpstr>
      <vt:lpstr>Calibri</vt:lpstr>
      <vt:lpstr>Calibri Light</vt:lpstr>
      <vt:lpstr>Franklin Gothic Heavy</vt:lpstr>
      <vt:lpstr>Gill Sans MT</vt:lpstr>
      <vt:lpstr>Symbol</vt:lpstr>
      <vt:lpstr>Times New Roman</vt:lpstr>
      <vt:lpstr>Verdana</vt:lpstr>
      <vt:lpstr>Wingdings</vt:lpstr>
      <vt:lpstr>1_NGSPowerPointTemplate</vt:lpstr>
      <vt:lpstr>NGS theme</vt:lpstr>
      <vt:lpstr>Theme1</vt:lpstr>
      <vt:lpstr>Office Theme</vt:lpstr>
      <vt:lpstr>PowerPoint Presentation</vt:lpstr>
      <vt:lpstr>Since 2008…</vt:lpstr>
      <vt:lpstr>Names</vt:lpstr>
      <vt:lpstr>Names</vt:lpstr>
      <vt:lpstr>So…what’s new in 6 months?</vt:lpstr>
      <vt:lpstr>Scientific Decisions</vt:lpstr>
      <vt:lpstr>Replacing the NAD 83’s</vt:lpstr>
      <vt:lpstr>PowerPoint Presentation</vt:lpstr>
      <vt:lpstr>NATRF2022 frame is rigid and  fixed to rigid part of the N.A. plate</vt:lpstr>
      <vt:lpstr>PowerPoint Presentation</vt:lpstr>
      <vt:lpstr>PowerPoint Presentation</vt:lpstr>
      <vt:lpstr>PowerPoint Presentation</vt:lpstr>
      <vt:lpstr>PowerPoint Presentation</vt:lpstr>
      <vt:lpstr>Intra-frame velocities</vt:lpstr>
      <vt:lpstr>Scientific Decisions!!</vt:lpstr>
      <vt:lpstr>PowerPoint Presentation</vt:lpstr>
      <vt:lpstr>Why replace NAVD 88 and NAD 83?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GRAV-D Project Overview</vt:lpstr>
      <vt:lpstr>Data Collection Scope</vt:lpstr>
      <vt:lpstr>Performance Metric For Airborne Surveys</vt:lpstr>
      <vt:lpstr>GRAV-D Status 3-31-17: 59%</vt:lpstr>
      <vt:lpstr>Evolution of the Geoid</vt:lpstr>
      <vt:lpstr>PowerPoint Presentation</vt:lpstr>
      <vt:lpstr>PowerPoint Presentation</vt:lpstr>
      <vt:lpstr>PowerPoint Presentation</vt:lpstr>
      <vt:lpstr>PowerPoint Presentation</vt:lpstr>
      <vt:lpstr>GSVS11, South Texas</vt:lpstr>
      <vt:lpstr>GSVS Survey Techniques</vt:lpstr>
      <vt:lpstr>Leveling and Gravity</vt:lpstr>
      <vt:lpstr>Long Period GPS</vt:lpstr>
      <vt:lpstr>Deflection of the Vertical (DoV)</vt:lpstr>
      <vt:lpstr>PowerPoint Presentation</vt:lpstr>
      <vt:lpstr>GSVS17 Colorado</vt:lpstr>
      <vt:lpstr>PowerPoint Presentation</vt:lpstr>
      <vt:lpstr>Differences with GSVS17</vt:lpstr>
      <vt:lpstr>Summary</vt:lpstr>
    </vt:vector>
  </TitlesOfParts>
  <Company>NOS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Evjen</dc:creator>
  <cp:lastModifiedBy>Dan Martin</cp:lastModifiedBy>
  <cp:revision>68</cp:revision>
  <dcterms:created xsi:type="dcterms:W3CDTF">2017-04-17T06:30:29Z</dcterms:created>
  <dcterms:modified xsi:type="dcterms:W3CDTF">2017-05-23T18:08:58Z</dcterms:modified>
</cp:coreProperties>
</file>