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996" r:id="rId1"/>
    <p:sldMasterId id="2147484046" r:id="rId2"/>
    <p:sldMasterId id="2147484053" r:id="rId3"/>
    <p:sldMasterId id="2147484060" r:id="rId4"/>
    <p:sldMasterId id="2147484070" r:id="rId5"/>
  </p:sldMasterIdLst>
  <p:notesMasterIdLst>
    <p:notesMasterId r:id="rId36"/>
  </p:notesMasterIdLst>
  <p:handoutMasterIdLst>
    <p:handoutMasterId r:id="rId37"/>
  </p:handoutMasterIdLst>
  <p:sldIdLst>
    <p:sldId id="256" r:id="rId6"/>
    <p:sldId id="2180" r:id="rId7"/>
    <p:sldId id="2185" r:id="rId8"/>
    <p:sldId id="2018" r:id="rId9"/>
    <p:sldId id="2187" r:id="rId10"/>
    <p:sldId id="2019" r:id="rId11"/>
    <p:sldId id="2359" r:id="rId12"/>
    <p:sldId id="2362" r:id="rId13"/>
    <p:sldId id="2360" r:id="rId14"/>
    <p:sldId id="2363" r:id="rId15"/>
    <p:sldId id="2198" r:id="rId16"/>
    <p:sldId id="2357" r:id="rId17"/>
    <p:sldId id="2212" r:id="rId18"/>
    <p:sldId id="2361" r:id="rId19"/>
    <p:sldId id="2364" r:id="rId20"/>
    <p:sldId id="2199" r:id="rId21"/>
    <p:sldId id="2196" r:id="rId22"/>
    <p:sldId id="2204" r:id="rId23"/>
    <p:sldId id="2409" r:id="rId24"/>
    <p:sldId id="2339" r:id="rId25"/>
    <p:sldId id="2340" r:id="rId26"/>
    <p:sldId id="2341" r:id="rId27"/>
    <p:sldId id="2355" r:id="rId28"/>
    <p:sldId id="2326" r:id="rId29"/>
    <p:sldId id="2151" r:id="rId30"/>
    <p:sldId id="2411" r:id="rId31"/>
    <p:sldId id="2153" r:id="rId32"/>
    <p:sldId id="2407" r:id="rId33"/>
    <p:sldId id="2408" r:id="rId34"/>
    <p:sldId id="2314" r:id="rId35"/>
  </p:sldIdLst>
  <p:sldSz cx="12192000" cy="6858000"/>
  <p:notesSz cx="6858000" cy="9144000"/>
  <p:embeddedFontLs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1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44546A"/>
    <a:srgbClr val="FF6600"/>
    <a:srgbClr val="FF3300"/>
    <a:srgbClr val="FF0000"/>
    <a:srgbClr val="000000"/>
    <a:srgbClr val="004F58"/>
    <a:srgbClr val="4A8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3099" autoAdjust="0"/>
  </p:normalViewPr>
  <p:slideViewPr>
    <p:cSldViewPr snapToGrid="0" snapToObjects="1">
      <p:cViewPr varScale="1">
        <p:scale>
          <a:sx n="100" d="100"/>
          <a:sy n="100" d="100"/>
        </p:scale>
        <p:origin x="8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8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E5119F-A89D-E9D0-233C-5645A14D09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06792D-61D0-A327-DF13-411A07C951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2AA7-F0FB-43AA-AED8-0C990396AA4D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B0384-63BE-FF28-D233-616C542D93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13BA3-1BFB-592D-3C36-B5AF6399B6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32A2C-6F6A-4E6A-A0DE-FF760D322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32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1CB3B-601C-3044-872C-680405EF9CD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7191B-5443-0B49-80DC-518BB88BF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601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152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762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EA353-E795-DF47-EF49-A43E59178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C5054-DF45-326C-87B7-C411AE996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EFF6A-AA62-7175-F84E-D3B03EB45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82BCA-AF71-98E0-F48E-F2CCFC5AD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06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D989C-930E-210C-B934-A6C4E06EE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1D053-715B-93C9-672F-B10ABF1B8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55598-F10B-A0C9-3484-F3D397856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81D20-7F06-78BC-0AD8-C87BB041C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124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5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1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7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37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>
  <p:cSld name="Custom 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97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98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A5B4F11A-4962-0819-96E7-3E0C72F01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9, 2025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D349B91-010E-3941-F40F-5DE0E791B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A88D2D3-E389-A448-109B-62BF6429C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64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13CB64A9-70B7-CE2D-8A6B-6928E5EA6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9, 2025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129AC04-9598-0E75-1454-1CDD964EF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B990FB8-DA95-D9A8-22EC-E3EFB25D2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January 9,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algn="ctr">
              <a:defRPr/>
            </a:pPr>
            <a:r>
              <a:rPr lang="en-US" dirty="0"/>
              <a:t>TRB Annual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algn="r">
              <a:defRPr/>
            </a:pPr>
            <a:fld id="{EB6791C4-DF4E-4C17-A41C-B2BEB15390BD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779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January 9, 2025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algn="ctr">
              <a:defRPr/>
            </a:pPr>
            <a:r>
              <a:rPr lang="en-US" dirty="0"/>
              <a:t>TRB Annual Meeting 2025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algn="r">
              <a:defRPr/>
            </a:pPr>
            <a:fld id="{5A837433-97E9-4D94-B898-19FA6F4A2CA7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47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13CB64A9-70B7-CE2D-8A6B-6928E5EA6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7, 2025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129AC04-9598-0E75-1454-1CDD964EF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B990FB8-DA95-D9A8-22EC-E3EFB25D2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0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5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35"/>
            <a:ext cx="12194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5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B8E4B4-B7EF-D92B-0510-00E3194A2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6,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8EA31-6667-4B27-E58C-62E6A5F97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9D1EF-8770-AD63-7BF4-6782316F2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11C27-51D0-9175-ADF6-CB58793DC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6,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8209CC-0A72-66E1-B3A4-2B4859356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8BBE3-86A1-D24B-017C-34BD23F1B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9F18562-7227-1EC9-D67F-DC13AEA5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6, 2025</a:t>
            </a:r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75A6D40-B40C-7730-9129-FF5800232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9AD93CC-CD21-8402-DB84-C532E153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6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0EF4D-3DD4-3D9D-F865-E28174D01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6,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3A5C6-C2DC-FEF6-A3EA-D10696FD8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5C538-6726-B57F-56CF-41A4BDC97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9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25B88-01AE-E6D7-DBBC-A2A485648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6, 2025</a:t>
            </a:r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FB7C8B8-7403-FD0F-9629-E7A9CD91F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D766F2-3C9D-99D6-0542-E1C797734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35"/>
            <a:ext cx="12194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99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72967-9033-34E5-D870-30EEC34EF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7,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35215-8231-2AC0-E566-9CA02B3A9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0A276-5BAC-C0D6-F464-17AC3250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1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7" r:id="rId1"/>
    <p:sldLayoutId id="2147484001" r:id="rId2"/>
    <p:sldLayoutId id="2147484004" r:id="rId3"/>
    <p:sldLayoutId id="214748400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403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135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72967-9033-34E5-D870-30EEC34EF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9,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35215-8231-2AC0-E566-9CA02B3A9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0A276-5BAC-C0D6-F464-17AC3250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63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403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75338E70-7976-64D5-416D-DD2D40FC6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January 6, 2025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A375FB3-3D9D-4F68-C75C-F678EFAA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r>
              <a:rPr lang="en-US"/>
              <a:t>TRB Annual Meeting 2025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CEC0693-3827-AE99-C5CA-42FE2FEA0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2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7943A-3011-0E25-8B59-46CEF08CA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0272" r="2296" b="25306"/>
          <a:stretch/>
        </p:blipFill>
        <p:spPr>
          <a:xfrm>
            <a:off x="3187960" y="3287679"/>
            <a:ext cx="5816080" cy="373224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8" name="Google Shape;38;p1"/>
          <p:cNvSpPr txBox="1">
            <a:spLocks noGrp="1"/>
          </p:cNvSpPr>
          <p:nvPr>
            <p:ph type="ctrTitle"/>
          </p:nvPr>
        </p:nvSpPr>
        <p:spPr>
          <a:xfrm>
            <a:off x="0" y="2533458"/>
            <a:ext cx="1219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Calibri"/>
              <a:buNone/>
            </a:pPr>
            <a:r>
              <a:rPr lang="en-US" sz="4000" dirty="0"/>
              <a:t>The Modernized National Spatial Reference System</a:t>
            </a:r>
            <a:endParaRPr lang="en-US" sz="4000" i="1" dirty="0"/>
          </a:p>
        </p:txBody>
      </p:sp>
      <p:sp>
        <p:nvSpPr>
          <p:cNvPr id="39" name="Google Shape;39;p1"/>
          <p:cNvSpPr txBox="1">
            <a:spLocks noGrp="1"/>
          </p:cNvSpPr>
          <p:nvPr>
            <p:ph type="subTitle" idx="1"/>
          </p:nvPr>
        </p:nvSpPr>
        <p:spPr>
          <a:xfrm>
            <a:off x="0" y="3108592"/>
            <a:ext cx="1219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4000" b="1" i="1" dirty="0"/>
              <a:t>Where Things Stand and the Road Ahead</a:t>
            </a:r>
          </a:p>
        </p:txBody>
      </p:sp>
      <p:pic>
        <p:nvPicPr>
          <p:cNvPr id="12" name="Picture 11" descr="A black and white logo">
            <a:extLst>
              <a:ext uri="{FF2B5EF4-FFF2-40B4-BE49-F238E27FC236}">
                <a16:creationId xmlns:a16="http://schemas.microsoft.com/office/drawing/2014/main" id="{7BF42D0A-3D18-7AD8-D055-37D030DB36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800" b="27800"/>
          <a:stretch/>
        </p:blipFill>
        <p:spPr>
          <a:xfrm>
            <a:off x="9043507" y="1573449"/>
            <a:ext cx="2743200" cy="661425"/>
          </a:xfrm>
          <a:prstGeom prst="rect">
            <a:avLst/>
          </a:prstGeom>
        </p:spPr>
      </p:pic>
      <p:sp>
        <p:nvSpPr>
          <p:cNvPr id="40" name="Google Shape;40;p1"/>
          <p:cNvSpPr txBox="1"/>
          <p:nvPr/>
        </p:nvSpPr>
        <p:spPr>
          <a:xfrm>
            <a:off x="8739642" y="5798978"/>
            <a:ext cx="335092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Michael Dennis, PhD, PE, PLS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SPCS2022 Project Manager</a:t>
            </a:r>
          </a:p>
        </p:txBody>
      </p:sp>
      <p:sp>
        <p:nvSpPr>
          <p:cNvPr id="41" name="Google Shape;41;p1"/>
          <p:cNvSpPr txBox="1"/>
          <p:nvPr/>
        </p:nvSpPr>
        <p:spPr>
          <a:xfrm>
            <a:off x="181783" y="5800526"/>
            <a:ext cx="3752042" cy="93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Transportation</a:t>
            </a:r>
            <a:r>
              <a:rPr lang="en-US" sz="2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Research Board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104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Annual Meeting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Washington DC, January 5-9, 2025</a:t>
            </a:r>
            <a:endParaRPr kumimoji="0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217A8-9631-E787-250B-F7567C852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048CD8C1-5386-C5E8-6302-0B5FE8266A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9" b="-287"/>
          <a:stretch/>
        </p:blipFill>
        <p:spPr>
          <a:xfrm>
            <a:off x="0" y="0"/>
            <a:ext cx="952804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070261-03A8-F93E-28CE-2A5213835B2E}"/>
              </a:ext>
            </a:extLst>
          </p:cNvPr>
          <p:cNvSpPr txBox="1"/>
          <p:nvPr/>
        </p:nvSpPr>
        <p:spPr>
          <a:xfrm>
            <a:off x="9525000" y="182880"/>
            <a:ext cx="2667000" cy="39703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Estimated ellipsoidal height shifts (CONUS):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NAD 83 epoch 2010.0 to NATRF2022 epoch 2020.0 (feet)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721FD3-80D1-EAA3-1B3F-279443A2B889}"/>
              </a:ext>
            </a:extLst>
          </p:cNvPr>
          <p:cNvSpPr>
            <a:spLocks noChangeAspect="1"/>
          </p:cNvSpPr>
          <p:nvPr/>
        </p:nvSpPr>
        <p:spPr>
          <a:xfrm>
            <a:off x="855256" y="2995468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9602BB-1C0D-388B-6D69-36C13EA947D0}"/>
              </a:ext>
            </a:extLst>
          </p:cNvPr>
          <p:cNvSpPr txBox="1"/>
          <p:nvPr/>
        </p:nvSpPr>
        <p:spPr>
          <a:xfrm>
            <a:off x="1346032" y="2400895"/>
            <a:ext cx="136297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Ridgecrest earthquake (July 2019)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F6307-3E05-ADDC-E449-0897858F9E7E}"/>
              </a:ext>
            </a:extLst>
          </p:cNvPr>
          <p:cNvSpPr txBox="1"/>
          <p:nvPr/>
        </p:nvSpPr>
        <p:spPr>
          <a:xfrm>
            <a:off x="1560498" y="3593182"/>
            <a:ext cx="195388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El Mayor-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Cucapah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 earthquake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(April 2010)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7808CD-1A29-FE60-DCB2-15223F042A70}"/>
              </a:ext>
            </a:extLst>
          </p:cNvPr>
          <p:cNvSpPr>
            <a:spLocks noChangeAspect="1"/>
          </p:cNvSpPr>
          <p:nvPr/>
        </p:nvSpPr>
        <p:spPr>
          <a:xfrm>
            <a:off x="1055281" y="3785990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480F9F3E-C20A-08BF-0657-F9697E7D2537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10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5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EA79F2-31BC-B1A1-1F97-0AA9D39B5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77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NSRS Modernization “Blueprint” documents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4AA45-C9E8-83C4-5C94-FFD016395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12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0C2C4-57D7-7B6D-471D-C9258775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50" y="1645920"/>
            <a:ext cx="3529173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B47C39-EBEA-63B9-B6F7-54AAD4A8A574}"/>
              </a:ext>
            </a:extLst>
          </p:cNvPr>
          <p:cNvSpPr txBox="1"/>
          <p:nvPr/>
        </p:nvSpPr>
        <p:spPr>
          <a:xfrm>
            <a:off x="512677" y="3931920"/>
            <a:ext cx="3529172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Geometric Coordinates and Terrestrial Reference Frames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58339-E3F3-28A3-3C79-FF8AA3A7CDA8}"/>
              </a:ext>
            </a:extLst>
          </p:cNvPr>
          <p:cNvSpPr txBox="1"/>
          <p:nvPr/>
        </p:nvSpPr>
        <p:spPr>
          <a:xfrm>
            <a:off x="4331412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Geopotential Coordinates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Geopotential Datum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75815-DB91-AA4A-55F6-97757278C00D}"/>
              </a:ext>
            </a:extLst>
          </p:cNvPr>
          <p:cNvSpPr txBox="1"/>
          <p:nvPr/>
        </p:nvSpPr>
        <p:spPr>
          <a:xfrm>
            <a:off x="8150147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Working in the Modernized NSRS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020BC-AB7F-CE63-A7FD-FF09D74639EB}"/>
              </a:ext>
            </a:extLst>
          </p:cNvPr>
          <p:cNvSpPr/>
          <p:nvPr/>
        </p:nvSpPr>
        <p:spPr>
          <a:xfrm>
            <a:off x="4221478" y="1576864"/>
            <a:ext cx="3749040" cy="4754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ECBE7625-F677-FE5C-8E0F-BAB63F41EB41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11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" name="Date Placeholder 24">
            <a:extLst>
              <a:ext uri="{FF2B5EF4-FFF2-40B4-BE49-F238E27FC236}">
                <a16:creationId xmlns:a16="http://schemas.microsoft.com/office/drawing/2014/main" id="{AAA4D1C2-6F4D-54B1-76B4-F1317BAFF6D7}"/>
              </a:ext>
            </a:extLst>
          </p:cNvPr>
          <p:cNvSpPr txBox="1">
            <a:spLocks/>
          </p:cNvSpPr>
          <p:nvPr/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7, 2025</a:t>
            </a:r>
          </a:p>
        </p:txBody>
      </p:sp>
      <p:sp>
        <p:nvSpPr>
          <p:cNvPr id="7" name="Footer Placeholder 25">
            <a:extLst>
              <a:ext uri="{FF2B5EF4-FFF2-40B4-BE49-F238E27FC236}">
                <a16:creationId xmlns:a16="http://schemas.microsoft.com/office/drawing/2014/main" id="{1421D515-1A1F-33C0-0C99-6B3B81EC8E13}"/>
              </a:ext>
            </a:extLst>
          </p:cNvPr>
          <p:cNvSpPr txBox="1">
            <a:spLocks/>
          </p:cNvSpPr>
          <p:nvPr/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Meeting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787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1B5B84-1CB5-5E2E-6231-9CA5DACB87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680960" cy="5760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0F885-DB9B-56CC-95D5-5A9A0E20E5CE}"/>
              </a:ext>
            </a:extLst>
          </p:cNvPr>
          <p:cNvSpPr txBox="1"/>
          <p:nvPr/>
        </p:nvSpPr>
        <p:spPr>
          <a:xfrm>
            <a:off x="879671" y="3637646"/>
            <a:ext cx="129394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cs typeface="Arial" charset="0"/>
                <a:sym typeface="Arial"/>
              </a:rPr>
              <a:t>NMVD03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E0630-25A4-66E2-7C97-F7C1493BE09E}"/>
              </a:ext>
            </a:extLst>
          </p:cNvPr>
          <p:cNvSpPr txBox="1"/>
          <p:nvPr/>
        </p:nvSpPr>
        <p:spPr>
          <a:xfrm>
            <a:off x="2151829" y="5014370"/>
            <a:ext cx="12234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cs typeface="Arial" charset="0"/>
                <a:sym typeface="Arial"/>
              </a:rPr>
              <a:t>ASVD02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B7BEA-DD9B-1776-CC47-938A776897A8}"/>
              </a:ext>
            </a:extLst>
          </p:cNvPr>
          <p:cNvSpPr txBox="1"/>
          <p:nvPr/>
        </p:nvSpPr>
        <p:spPr>
          <a:xfrm>
            <a:off x="3604360" y="2992911"/>
            <a:ext cx="172034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cs typeface="Arial" charset="0"/>
                <a:sym typeface="Arial"/>
              </a:rPr>
              <a:t>NAVD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cs typeface="Arial" charset="0"/>
                <a:sym typeface="Arial"/>
              </a:rPr>
              <a:t> 88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BC884-C808-0D85-99A6-2CEA1415C107}"/>
              </a:ext>
            </a:extLst>
          </p:cNvPr>
          <p:cNvSpPr txBox="1"/>
          <p:nvPr/>
        </p:nvSpPr>
        <p:spPr>
          <a:xfrm>
            <a:off x="8014691" y="1367532"/>
            <a:ext cx="4177309" cy="47705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North America and Caribbean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NAVD 88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IGLD 85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PRVD02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VIVD09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Pacific Ocean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 startAt="5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GUVD04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 startAt="5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NMVD03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 startAt="5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ASVD02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 startAt="5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6FE40-8135-7B20-2188-C8A53005D296}"/>
              </a:ext>
            </a:extLst>
          </p:cNvPr>
          <p:cNvSpPr txBox="1"/>
          <p:nvPr/>
        </p:nvSpPr>
        <p:spPr>
          <a:xfrm>
            <a:off x="818533" y="4045254"/>
            <a:ext cx="125547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cs typeface="Arial" charset="0"/>
                <a:sym typeface="Arial"/>
              </a:rPr>
              <a:t>GUVD04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906E1-2F8D-BD77-F236-9CB076EAA4C8}"/>
              </a:ext>
            </a:extLst>
          </p:cNvPr>
          <p:cNvSpPr txBox="1"/>
          <p:nvPr/>
        </p:nvSpPr>
        <p:spPr>
          <a:xfrm>
            <a:off x="4459814" y="3714995"/>
            <a:ext cx="12314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cs typeface="Arial" charset="0"/>
                <a:sym typeface="Arial"/>
              </a:rPr>
              <a:t>PRVD02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B7350-51D5-F0A0-83E0-4D8D2F8E3CC3}"/>
              </a:ext>
            </a:extLst>
          </p:cNvPr>
          <p:cNvSpPr txBox="1"/>
          <p:nvPr/>
        </p:nvSpPr>
        <p:spPr>
          <a:xfrm>
            <a:off x="5195124" y="3918956"/>
            <a:ext cx="118333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cs typeface="Arial" charset="0"/>
                <a:sym typeface="Arial"/>
              </a:rPr>
              <a:t>VIVD09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E11BA-A70D-2239-516F-AE260F706AC9}"/>
              </a:ext>
            </a:extLst>
          </p:cNvPr>
          <p:cNvSpPr txBox="1"/>
          <p:nvPr/>
        </p:nvSpPr>
        <p:spPr>
          <a:xfrm>
            <a:off x="4231303" y="2708256"/>
            <a:ext cx="124425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cs typeface="Arial" charset="0"/>
                <a:sym typeface="Arial"/>
              </a:rPr>
              <a:t>IGLD 85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1ADA5-D73B-CA9F-3FBF-D34B96813CAA}"/>
              </a:ext>
            </a:extLst>
          </p:cNvPr>
          <p:cNvSpPr txBox="1"/>
          <p:nvPr/>
        </p:nvSpPr>
        <p:spPr>
          <a:xfrm>
            <a:off x="2251277" y="2081518"/>
            <a:ext cx="146225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cs typeface="Arial" charset="0"/>
                <a:sym typeface="Arial"/>
              </a:rPr>
              <a:t>NAVD 88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4B1D6-9EE5-9192-43F6-78CE22541303}"/>
              </a:ext>
            </a:extLst>
          </p:cNvPr>
          <p:cNvSpPr txBox="1"/>
          <p:nvPr/>
        </p:nvSpPr>
        <p:spPr>
          <a:xfrm>
            <a:off x="182879" y="731520"/>
            <a:ext cx="1188720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Current vertical datums of the National Spatial Reference System</a:t>
            </a:r>
          </a:p>
        </p:txBody>
      </p:sp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B16E335D-9634-BC71-28F5-BE65844FA058}"/>
              </a:ext>
            </a:extLst>
          </p:cNvPr>
          <p:cNvSpPr>
            <a:spLocks/>
          </p:cNvSpPr>
          <p:nvPr/>
        </p:nvSpPr>
        <p:spPr>
          <a:xfrm>
            <a:off x="2534935" y="4953302"/>
            <a:ext cx="457200" cy="457200"/>
          </a:xfrm>
          <a:prstGeom prst="noSmoking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50C84D7D-7152-B23A-4EEF-EE03B45B20C6}"/>
              </a:ext>
            </a:extLst>
          </p:cNvPr>
          <p:cNvSpPr>
            <a:spLocks noChangeAspect="1"/>
          </p:cNvSpPr>
          <p:nvPr/>
        </p:nvSpPr>
        <p:spPr>
          <a:xfrm>
            <a:off x="8583433" y="5130940"/>
            <a:ext cx="640080" cy="640080"/>
          </a:xfrm>
          <a:prstGeom prst="noSmoking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Slide Number Placeholder 23">
            <a:extLst>
              <a:ext uri="{FF2B5EF4-FFF2-40B4-BE49-F238E27FC236}">
                <a16:creationId xmlns:a16="http://schemas.microsoft.com/office/drawing/2014/main" id="{D6B425B6-C61E-F7A4-37C9-01E544432D10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12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9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83D7DC-B6C5-FD6F-C3F0-CCBC2DD85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680960" cy="5760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6AEFAB-90E9-7043-3664-A6DBAA507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680960" cy="5760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78592-FD0E-850D-776E-F04F122B6668}"/>
              </a:ext>
            </a:extLst>
          </p:cNvPr>
          <p:cNvSpPr txBox="1"/>
          <p:nvPr/>
        </p:nvSpPr>
        <p:spPr>
          <a:xfrm>
            <a:off x="182880" y="731520"/>
            <a:ext cx="1188720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Extent of the new geopotential (“vertical”) datum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BA4E4-4EAA-CE03-3FF0-93B9BA4CDEAF}"/>
              </a:ext>
            </a:extLst>
          </p:cNvPr>
          <p:cNvSpPr txBox="1"/>
          <p:nvPr/>
        </p:nvSpPr>
        <p:spPr>
          <a:xfrm>
            <a:off x="8025318" y="1362447"/>
            <a:ext cx="4166681" cy="458587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North American-Pacific Geopotential Datum of 2022 (NAPGD2022)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Includes the following </a:t>
            </a:r>
            <a:b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(time-varying) models:</a:t>
            </a:r>
          </a:p>
          <a:p>
            <a:pPr marL="461963" marR="0" lvl="0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Geoid model (GEOID2022)</a:t>
            </a:r>
          </a:p>
          <a:p>
            <a:pPr marL="461963" marR="0" lvl="0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Surface gravity model (GRAV2022)</a:t>
            </a:r>
          </a:p>
          <a:p>
            <a:pPr marL="461963" marR="0" lvl="0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Deflection of the vertical model (DEFLEC2022)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EC814-A0FC-E416-0218-BB8B4670521D}"/>
              </a:ext>
            </a:extLst>
          </p:cNvPr>
          <p:cNvSpPr txBox="1"/>
          <p:nvPr/>
        </p:nvSpPr>
        <p:spPr>
          <a:xfrm>
            <a:off x="2439947" y="4794843"/>
            <a:ext cx="1259129" cy="5410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American Samoa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31277-FF45-4A58-8322-F4C934DB03B7}"/>
              </a:ext>
            </a:extLst>
          </p:cNvPr>
          <p:cNvSpPr txBox="1"/>
          <p:nvPr/>
        </p:nvSpPr>
        <p:spPr>
          <a:xfrm>
            <a:off x="1145471" y="3612851"/>
            <a:ext cx="1953224" cy="762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Guam and Northern Marianas Islands</a:t>
            </a:r>
          </a:p>
        </p:txBody>
      </p:sp>
      <p:sp>
        <p:nvSpPr>
          <p:cNvPr id="9" name="Slide Number Placeholder 23">
            <a:extLst>
              <a:ext uri="{FF2B5EF4-FFF2-40B4-BE49-F238E27FC236}">
                <a16:creationId xmlns:a16="http://schemas.microsoft.com/office/drawing/2014/main" id="{3CBF8D31-B572-0C48-3A09-A87EB36CFA76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13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97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15F79-6F2B-D3F6-6764-8CFC39A28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4511C59B-6232-8B9C-B635-26D8DBCCA7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9" b="-287"/>
          <a:stretch/>
        </p:blipFill>
        <p:spPr>
          <a:xfrm>
            <a:off x="0" y="0"/>
            <a:ext cx="952804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B5339A-B479-3973-9D2E-909E577B3BEC}"/>
              </a:ext>
            </a:extLst>
          </p:cNvPr>
          <p:cNvSpPr txBox="1"/>
          <p:nvPr/>
        </p:nvSpPr>
        <p:spPr>
          <a:xfrm>
            <a:off x="9525000" y="182880"/>
            <a:ext cx="2667000" cy="35394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Estimated orthometric height shifts (CONUS):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NAVD 88 to NAPGD2022 epoch 2020.0 (meters)</a:t>
            </a: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DBBFEFDA-DC9B-1DF1-DF8B-31AFA95D7F74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14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5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80BED-1878-6509-5CCF-8D5F49177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F126E16E-729D-1B46-77A5-D384FFD629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9" b="-287"/>
          <a:stretch/>
        </p:blipFill>
        <p:spPr>
          <a:xfrm>
            <a:off x="0" y="0"/>
            <a:ext cx="952804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6C63D1-FAC5-A9D9-1991-96D97C7AD469}"/>
              </a:ext>
            </a:extLst>
          </p:cNvPr>
          <p:cNvSpPr txBox="1"/>
          <p:nvPr/>
        </p:nvSpPr>
        <p:spPr>
          <a:xfrm>
            <a:off x="9525000" y="182880"/>
            <a:ext cx="2667000" cy="35394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Estimated orthometric height shifts (CONUS):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NAVD 88 to NAPGD2022 epoch 2020.0 (feet)</a:t>
            </a: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A27E541E-FBD0-D5EE-3652-AF09A0C28CFE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15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7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EA79F2-31BC-B1A1-1F97-0AA9D39B5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77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NSRS Modernization “Blueprint” documents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4AA45-C9E8-83C4-5C94-FFD016395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12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0C2C4-57D7-7B6D-471D-C9258775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50" y="1645920"/>
            <a:ext cx="3529173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B47C39-EBEA-63B9-B6F7-54AAD4A8A574}"/>
              </a:ext>
            </a:extLst>
          </p:cNvPr>
          <p:cNvSpPr txBox="1"/>
          <p:nvPr/>
        </p:nvSpPr>
        <p:spPr>
          <a:xfrm>
            <a:off x="512677" y="3931920"/>
            <a:ext cx="3529172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Geometric Coordinates and Terrestrial Reference Frames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58339-E3F3-28A3-3C79-FF8AA3A7CDA8}"/>
              </a:ext>
            </a:extLst>
          </p:cNvPr>
          <p:cNvSpPr txBox="1"/>
          <p:nvPr/>
        </p:nvSpPr>
        <p:spPr>
          <a:xfrm>
            <a:off x="4331412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Geopotential Coordinates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Geopotential Datum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75815-DB91-AA4A-55F6-97757278C00D}"/>
              </a:ext>
            </a:extLst>
          </p:cNvPr>
          <p:cNvSpPr txBox="1"/>
          <p:nvPr/>
        </p:nvSpPr>
        <p:spPr>
          <a:xfrm>
            <a:off x="8150147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Working in the Modernized NSRS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636B3A-D64C-CB41-11EA-2E1899089576}"/>
              </a:ext>
            </a:extLst>
          </p:cNvPr>
          <p:cNvSpPr/>
          <p:nvPr/>
        </p:nvSpPr>
        <p:spPr>
          <a:xfrm>
            <a:off x="8040212" y="1576864"/>
            <a:ext cx="3749040" cy="4754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293DB3B1-CE25-9B28-1B67-18C34D76EACF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16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" name="Date Placeholder 24">
            <a:extLst>
              <a:ext uri="{FF2B5EF4-FFF2-40B4-BE49-F238E27FC236}">
                <a16:creationId xmlns:a16="http://schemas.microsoft.com/office/drawing/2014/main" id="{0B41D518-3EB2-0212-83D4-02FC258F7BE5}"/>
              </a:ext>
            </a:extLst>
          </p:cNvPr>
          <p:cNvSpPr txBox="1">
            <a:spLocks/>
          </p:cNvSpPr>
          <p:nvPr/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7, 2025</a:t>
            </a:r>
          </a:p>
        </p:txBody>
      </p:sp>
      <p:sp>
        <p:nvSpPr>
          <p:cNvPr id="7" name="Footer Placeholder 25">
            <a:extLst>
              <a:ext uri="{FF2B5EF4-FFF2-40B4-BE49-F238E27FC236}">
                <a16:creationId xmlns:a16="http://schemas.microsoft.com/office/drawing/2014/main" id="{9C6E3505-EA6C-4CFC-9D58-0143E4F7C74F}"/>
              </a:ext>
            </a:extLst>
          </p:cNvPr>
          <p:cNvSpPr txBox="1">
            <a:spLocks/>
          </p:cNvSpPr>
          <p:nvPr/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Meeting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0535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“Shift &amp; Drift”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Sudden </a:t>
            </a:r>
            <a:r>
              <a:rPr lang="en-US" b="1" i="1" dirty="0">
                <a:solidFill>
                  <a:srgbClr val="C00000"/>
                </a:solidFill>
              </a:rPr>
              <a:t>SHIFT</a:t>
            </a:r>
            <a:r>
              <a:rPr lang="en-US" dirty="0"/>
              <a:t>.  At epoch 2020.0 for change from NAD 83:</a:t>
            </a:r>
          </a:p>
          <a:p>
            <a:pPr lvl="1"/>
            <a:r>
              <a:rPr lang="en-US" dirty="0"/>
              <a:t>Horizontal change of about 0.5 to 4 meters (1.5 to 12 feet)</a:t>
            </a:r>
          </a:p>
          <a:p>
            <a:pPr lvl="1"/>
            <a:r>
              <a:rPr lang="en-US" dirty="0"/>
              <a:t>Ellipsoid and orthometric height change of about ±2 meters (±6 feet)</a:t>
            </a:r>
          </a:p>
          <a:p>
            <a:r>
              <a:rPr lang="en-US" dirty="0"/>
              <a:t>Continuous </a:t>
            </a:r>
            <a:r>
              <a:rPr lang="en-US" b="1" i="1" dirty="0">
                <a:solidFill>
                  <a:srgbClr val="C00000"/>
                </a:solidFill>
              </a:rPr>
              <a:t>DRIFT</a:t>
            </a:r>
            <a:r>
              <a:rPr lang="en-US" dirty="0"/>
              <a:t> due to crustal motion</a:t>
            </a:r>
          </a:p>
          <a:p>
            <a:pPr lvl="1">
              <a:tabLst>
                <a:tab pos="3771900" algn="l"/>
              </a:tabLst>
            </a:pPr>
            <a:r>
              <a:rPr lang="en-US" dirty="0"/>
              <a:t>Up to about 8 cm/yr (0.3 ft/yr) horizontal</a:t>
            </a:r>
          </a:p>
          <a:p>
            <a:pPr lvl="1"/>
            <a:r>
              <a:rPr lang="en-US" dirty="0"/>
              <a:t>Remove most by modeling tectonic plate (</a:t>
            </a:r>
            <a:r>
              <a:rPr lang="en-US" b="1" dirty="0"/>
              <a:t>horizontal only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Remaining 3D motion minimized with crustal motion models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Purpose:  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Minimize change in coordinates with time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Determine coordinates at any time (epoch)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534E50-08C6-63BA-B6FE-9B43B4FCD529}"/>
              </a:ext>
            </a:extLst>
          </p:cNvPr>
          <p:cNvSpPr/>
          <p:nvPr/>
        </p:nvSpPr>
        <p:spPr>
          <a:xfrm rot="21148101">
            <a:off x="7696618" y="4317286"/>
            <a:ext cx="3658011" cy="20621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Coordinates in modernized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NSRS will always have a date</a:t>
            </a:r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6D129D54-058A-C6B7-21C0-C7BC9E44EDC1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Date Placeholder 24">
            <a:extLst>
              <a:ext uri="{FF2B5EF4-FFF2-40B4-BE49-F238E27FC236}">
                <a16:creationId xmlns:a16="http://schemas.microsoft.com/office/drawing/2014/main" id="{AF2DF86F-0719-A0FE-40E8-CCEE67F5375D}"/>
              </a:ext>
            </a:extLst>
          </p:cNvPr>
          <p:cNvSpPr txBox="1">
            <a:spLocks/>
          </p:cNvSpPr>
          <p:nvPr/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7, 2025</a:t>
            </a:r>
          </a:p>
        </p:txBody>
      </p:sp>
      <p:sp>
        <p:nvSpPr>
          <p:cNvPr id="9" name="Footer Placeholder 25">
            <a:extLst>
              <a:ext uri="{FF2B5EF4-FFF2-40B4-BE49-F238E27FC236}">
                <a16:creationId xmlns:a16="http://schemas.microsoft.com/office/drawing/2014/main" id="{33296B37-537A-2E8D-5742-91160A468833}"/>
              </a:ext>
            </a:extLst>
          </p:cNvPr>
          <p:cNvSpPr txBox="1">
            <a:spLocks/>
          </p:cNvSpPr>
          <p:nvPr/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Meeting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4910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types of coordinates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9C2C4ADE-81AD-8951-BBF7-BB90A70501F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Reference Epoch Coordinates (RECs)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emporal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“snapshot” of entire network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Similar to NAD 83 (2011/PA11/MA11) epoch 2010.00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Initial epoch 2020.00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Every 5 or 10 years (TBD)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Survey Epoch Coordinates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(SECs)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Time-dependent!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Gives 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oordinates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at time of observation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Multiple SECs can show changes over time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Likely not included in initial rollout of Modernized NSRS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4590B-D6CA-4434-F31E-2FCCADE8335E}"/>
              </a:ext>
            </a:extLst>
          </p:cNvPr>
          <p:cNvSpPr/>
          <p:nvPr/>
        </p:nvSpPr>
        <p:spPr>
          <a:xfrm>
            <a:off x="726509" y="1812867"/>
            <a:ext cx="5273457" cy="419811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2F3378D5-FE86-DD37-72EF-3671F9B22B42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18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" name="Date Placeholder 24">
            <a:extLst>
              <a:ext uri="{FF2B5EF4-FFF2-40B4-BE49-F238E27FC236}">
                <a16:creationId xmlns:a16="http://schemas.microsoft.com/office/drawing/2014/main" id="{659221AC-5387-4D1C-7D0C-CCA0EAA4311B}"/>
              </a:ext>
            </a:extLst>
          </p:cNvPr>
          <p:cNvSpPr txBox="1">
            <a:spLocks/>
          </p:cNvSpPr>
          <p:nvPr/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7, 2025</a:t>
            </a:r>
          </a:p>
        </p:txBody>
      </p:sp>
      <p:sp>
        <p:nvSpPr>
          <p:cNvPr id="4" name="Footer Placeholder 25">
            <a:extLst>
              <a:ext uri="{FF2B5EF4-FFF2-40B4-BE49-F238E27FC236}">
                <a16:creationId xmlns:a16="http://schemas.microsoft.com/office/drawing/2014/main" id="{047DBD8B-FE6F-46DE-096D-F9AF40688F47}"/>
              </a:ext>
            </a:extLst>
          </p:cNvPr>
          <p:cNvSpPr txBox="1">
            <a:spLocks/>
          </p:cNvSpPr>
          <p:nvPr/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Meeting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1428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C52A5-F284-229A-C392-CE34DBF9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Modernized NSRS Tools and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EFA4B-9285-C415-2CE4-7393939B8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734800" cy="4846320"/>
          </a:xfrm>
        </p:spPr>
        <p:txBody>
          <a:bodyPr>
            <a:normAutofit/>
          </a:bodyPr>
          <a:lstStyle/>
          <a:p>
            <a:r>
              <a:rPr lang="en-US" b="1" dirty="0"/>
              <a:t>Data Delivery System</a:t>
            </a:r>
          </a:p>
          <a:p>
            <a:pPr lvl="1"/>
            <a:r>
              <a:rPr lang="en-US" dirty="0"/>
              <a:t>Serves as public access to </a:t>
            </a:r>
            <a:r>
              <a:rPr lang="en-US" b="1" i="1" dirty="0"/>
              <a:t>NSRS Database</a:t>
            </a:r>
            <a:r>
              <a:rPr lang="en-US" dirty="0"/>
              <a:t> (replaces </a:t>
            </a:r>
            <a:r>
              <a:rPr lang="en-US" b="1" i="1" dirty="0"/>
              <a:t>NGS Integrated Data Base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Detailed information on National CORS Network </a:t>
            </a:r>
            <a:r>
              <a:rPr lang="en-US" b="1" i="1" dirty="0"/>
              <a:t>stations</a:t>
            </a:r>
          </a:p>
          <a:p>
            <a:pPr lvl="1"/>
            <a:r>
              <a:rPr lang="en-US" dirty="0"/>
              <a:t>Reference Epoch Coordinates and other information on geodetic control </a:t>
            </a:r>
            <a:r>
              <a:rPr lang="en-US" b="1" i="1" dirty="0"/>
              <a:t>marks</a:t>
            </a:r>
          </a:p>
          <a:p>
            <a:r>
              <a:rPr lang="en-US" b="1" dirty="0"/>
              <a:t>Online Positioning User Service (OPUS)</a:t>
            </a:r>
          </a:p>
          <a:p>
            <a:pPr lvl="1"/>
            <a:r>
              <a:rPr lang="en-US" dirty="0"/>
              <a:t>GNSS baseline processing and network adjustments</a:t>
            </a:r>
          </a:p>
          <a:p>
            <a:pPr lvl="1"/>
            <a:r>
              <a:rPr lang="en-US" dirty="0"/>
              <a:t>Mechanism for submitting geodetic control observations to NGS</a:t>
            </a:r>
          </a:p>
          <a:p>
            <a:r>
              <a:rPr lang="en-US" b="1" dirty="0"/>
              <a:t>NGS Coordinate Conversion and Transformation Tool (NCAT)</a:t>
            </a:r>
          </a:p>
          <a:p>
            <a:pPr lvl="1"/>
            <a:r>
              <a:rPr lang="en-US" b="1" i="1" dirty="0"/>
              <a:t>Conversion</a:t>
            </a:r>
            <a:r>
              <a:rPr lang="en-US" dirty="0"/>
              <a:t> between coordinate types (e.g., map projected, ellipsoidal, geocentric)</a:t>
            </a:r>
          </a:p>
          <a:p>
            <a:pPr lvl="1"/>
            <a:r>
              <a:rPr lang="en-US" b="1" i="1" dirty="0"/>
              <a:t>Transformation</a:t>
            </a:r>
            <a:r>
              <a:rPr lang="en-US" dirty="0"/>
              <a:t> between reference frames, geopotential datums, height systems</a:t>
            </a:r>
          </a:p>
          <a:p>
            <a:pPr lvl="1"/>
            <a:r>
              <a:rPr lang="en-US" b="1" i="1" dirty="0"/>
              <a:t>Time projection </a:t>
            </a:r>
            <a:r>
              <a:rPr lang="en-US" dirty="0"/>
              <a:t>(“propagation”) between different dates (epochs)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31024-56F2-420B-8EA8-AD0E4B4066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9, 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D7B09-083A-6573-EBD2-ACDC09B60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Annual Meeting 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165FC-C9FA-0687-8E2A-466BDB6E4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80CB3-0FF6-4D07-A0F6-C78040BEDDE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“Modernizing” the NSRS means: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</a:t>
            </a:r>
            <a:r>
              <a:rPr lang="en-US" b="1" i="1" dirty="0"/>
              <a:t>all</a:t>
            </a:r>
            <a:r>
              <a:rPr lang="en-US" dirty="0"/>
              <a:t> National Spatial </a:t>
            </a:r>
            <a:r>
              <a:rPr lang="en-US"/>
              <a:t>Reference System (NSRS) </a:t>
            </a:r>
            <a:r>
              <a:rPr lang="en-US" dirty="0"/>
              <a:t>coordinates</a:t>
            </a:r>
          </a:p>
          <a:p>
            <a:pPr lvl="1"/>
            <a:r>
              <a:rPr lang="en-US" dirty="0"/>
              <a:t>Replace existing datums with new datums</a:t>
            </a:r>
          </a:p>
          <a:p>
            <a:pPr lvl="1"/>
            <a:r>
              <a:rPr lang="en-US" dirty="0"/>
              <a:t>Account for coordinates changing with time</a:t>
            </a:r>
          </a:p>
          <a:p>
            <a:r>
              <a:rPr lang="en-US" dirty="0"/>
              <a:t>Improve NGS products and services</a:t>
            </a:r>
          </a:p>
          <a:p>
            <a:r>
              <a:rPr lang="en-US" dirty="0"/>
              <a:t>Simplify customer contributions</a:t>
            </a:r>
          </a:p>
          <a:p>
            <a:r>
              <a:rPr lang="en-US" dirty="0"/>
              <a:t>Make the NSRS:</a:t>
            </a:r>
          </a:p>
          <a:p>
            <a:pPr lvl="1"/>
            <a:r>
              <a:rPr lang="en-US" b="1" i="1" dirty="0"/>
              <a:t>More</a:t>
            </a:r>
            <a:r>
              <a:rPr lang="en-US" dirty="0"/>
              <a:t> accurate</a:t>
            </a:r>
          </a:p>
          <a:p>
            <a:pPr lvl="1"/>
            <a:r>
              <a:rPr lang="en-US" b="1" i="1" dirty="0"/>
              <a:t>More</a:t>
            </a:r>
            <a:r>
              <a:rPr lang="en-US" dirty="0"/>
              <a:t> accessible</a:t>
            </a:r>
          </a:p>
          <a:p>
            <a:pPr lvl="1"/>
            <a:r>
              <a:rPr lang="en-US" b="1" i="1" dirty="0"/>
              <a:t>More</a:t>
            </a:r>
            <a:r>
              <a:rPr lang="en-US" dirty="0"/>
              <a:t> efficient</a:t>
            </a:r>
          </a:p>
          <a:p>
            <a:pPr lvl="1"/>
            <a:r>
              <a:rPr lang="en-US" b="1" i="1" dirty="0"/>
              <a:t>More</a:t>
            </a:r>
            <a:r>
              <a:rPr lang="en-US" dirty="0"/>
              <a:t> compatible with GNSS</a:t>
            </a:r>
          </a:p>
          <a:p>
            <a:endParaRPr lang="en-US" dirty="0"/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6BB99EA3-CF25-615D-A527-7CA60055961F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7F7F7F"/>
              </a:solidFill>
              <a:cs typeface="Arial"/>
              <a:sym typeface="Arial"/>
            </a:endParaRPr>
          </a:p>
        </p:txBody>
      </p:sp>
      <p:sp>
        <p:nvSpPr>
          <p:cNvPr id="8" name="Date Placeholder 24">
            <a:extLst>
              <a:ext uri="{FF2B5EF4-FFF2-40B4-BE49-F238E27FC236}">
                <a16:creationId xmlns:a16="http://schemas.microsoft.com/office/drawing/2014/main" id="{36008ABD-C237-F514-34ED-3823D7F83C00}"/>
              </a:ext>
            </a:extLst>
          </p:cNvPr>
          <p:cNvSpPr txBox="1">
            <a:spLocks/>
          </p:cNvSpPr>
          <p:nvPr/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7, 2025</a:t>
            </a:r>
          </a:p>
        </p:txBody>
      </p:sp>
      <p:sp>
        <p:nvSpPr>
          <p:cNvPr id="9" name="Footer Placeholder 25">
            <a:extLst>
              <a:ext uri="{FF2B5EF4-FFF2-40B4-BE49-F238E27FC236}">
                <a16:creationId xmlns:a16="http://schemas.microsoft.com/office/drawing/2014/main" id="{05828B94-9E51-2349-6BDB-899557A62F3F}"/>
              </a:ext>
            </a:extLst>
          </p:cNvPr>
          <p:cNvSpPr txBox="1">
            <a:spLocks/>
          </p:cNvSpPr>
          <p:nvPr/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Meeting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311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State Plane Coordinate System of 2022 (SPCS2022)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7139"/>
            <a:ext cx="11247120" cy="56300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Third generation of State Plane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First in 1930s (SPCS 27), second in 1980s (SPCS 83)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Widely used in surveying, engineering, and GIS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3 map projection types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ellipsoid as SPCS 83 (GRS80)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Same as existing State Plane, </a:t>
            </a:r>
            <a:r>
              <a:rPr lang="en-US" b="1" i="1" dirty="0"/>
              <a:t>but different…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Based on new terrestrial reference frames instead of NAD 83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More zones, most designed by state stakeholders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Designed to </a:t>
            </a:r>
            <a:r>
              <a:rPr lang="en-US" b="1" i="1" dirty="0"/>
              <a:t>reduce linear distortion at topographic surface </a:t>
            </a:r>
            <a:br>
              <a:rPr lang="en-US" dirty="0"/>
            </a:br>
            <a:r>
              <a:rPr lang="en-US" dirty="0"/>
              <a:t>(i.e., reduce difference between </a:t>
            </a:r>
            <a:r>
              <a:rPr lang="en-US" b="1" i="1" dirty="0"/>
              <a:t>“grid” </a:t>
            </a:r>
            <a:r>
              <a:rPr lang="en-US" dirty="0"/>
              <a:t>and </a:t>
            </a:r>
            <a:r>
              <a:rPr lang="en-US" b="1" i="1" dirty="0"/>
              <a:t>“ground” </a:t>
            </a:r>
            <a:r>
              <a:rPr lang="en-US" dirty="0"/>
              <a:t>distances)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31002-14DB-9EAB-B52D-985EC9856993}"/>
              </a:ext>
            </a:extLst>
          </p:cNvPr>
          <p:cNvGrpSpPr>
            <a:grpSpLocks noChangeAspect="1"/>
          </p:cNvGrpSpPr>
          <p:nvPr/>
        </p:nvGrpSpPr>
        <p:grpSpPr>
          <a:xfrm>
            <a:off x="10377056" y="1643912"/>
            <a:ext cx="1536685" cy="1737360"/>
            <a:chOff x="7325342" y="2752292"/>
            <a:chExt cx="2970729" cy="33586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CBB8B3-ADA6-13B5-BED4-4843835590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C156DBF1-39B8-0662-0C02-9653028FF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65137450-061C-6E84-943E-E4D973C77E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0403055-43CA-8006-69A7-81637FC9355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03B395-105D-F447-738A-8CEEFF9ED08B}"/>
              </a:ext>
            </a:extLst>
          </p:cNvPr>
          <p:cNvGrpSpPr>
            <a:grpSpLocks noChangeAspect="1"/>
          </p:cNvGrpSpPr>
          <p:nvPr/>
        </p:nvGrpSpPr>
        <p:grpSpPr>
          <a:xfrm>
            <a:off x="10419570" y="3536545"/>
            <a:ext cx="1494171" cy="1737360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B22075-C343-85AD-6693-974A6F79DB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97F6C99B-4440-998E-ACD6-DBE2B519E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FEA5F5E5-2E05-BEBD-9C6A-449484AC1D82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47FFC20D-CA28-39E7-2823-FFFA5197C52E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33E0C322-AF80-8856-1EA9-3BCD6AC1DB1F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  <a:sym typeface="Arial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589567F0-6A5B-BC54-7177-51D52C19815C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  <a:sym typeface="Arial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5059BB-98D2-3743-367E-A3B6EBA844A0}"/>
              </a:ext>
            </a:extLst>
          </p:cNvPr>
          <p:cNvGrpSpPr>
            <a:grpSpLocks noChangeAspect="1"/>
          </p:cNvGrpSpPr>
          <p:nvPr/>
        </p:nvGrpSpPr>
        <p:grpSpPr>
          <a:xfrm>
            <a:off x="10439664" y="5136503"/>
            <a:ext cx="1315196" cy="1463040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AE6878-8C61-0C5D-4BDC-5418F75872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621D21C0-21A7-2253-5117-5E4C1F04D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CC3976C1-F58B-C611-4FC5-483A3BDCD124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D2F3D47-48BB-77FB-BC6E-B84F77B53D2F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BD5D731-5ECC-7FBE-5DB3-57E30BC2979F}"/>
              </a:ext>
            </a:extLst>
          </p:cNvPr>
          <p:cNvSpPr txBox="1"/>
          <p:nvPr/>
        </p:nvSpPr>
        <p:spPr>
          <a:xfrm>
            <a:off x="9222383" y="3613653"/>
            <a:ext cx="112813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Transverse Mercator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60FDD-D7A1-DD4A-85DC-0EECBEE94F2F}"/>
              </a:ext>
            </a:extLst>
          </p:cNvPr>
          <p:cNvSpPr txBox="1"/>
          <p:nvPr/>
        </p:nvSpPr>
        <p:spPr>
          <a:xfrm>
            <a:off x="9434285" y="4951876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Hotine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 Oblique Mercator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54A7EC-FA66-AD8B-87DB-13CE5B0E0EFB}"/>
              </a:ext>
            </a:extLst>
          </p:cNvPr>
          <p:cNvSpPr txBox="1"/>
          <p:nvPr/>
        </p:nvSpPr>
        <p:spPr>
          <a:xfrm>
            <a:off x="9609415" y="1872725"/>
            <a:ext cx="113636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Lambert Conformal Conic</a:t>
            </a:r>
          </a:p>
        </p:txBody>
      </p:sp>
      <p:sp>
        <p:nvSpPr>
          <p:cNvPr id="27" name="Slide Number Placeholder 23">
            <a:extLst>
              <a:ext uri="{FF2B5EF4-FFF2-40B4-BE49-F238E27FC236}">
                <a16:creationId xmlns:a16="http://schemas.microsoft.com/office/drawing/2014/main" id="{B561EEF9-1F2C-633F-5D35-BA5D89318515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20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8" name="Date Placeholder 24">
            <a:extLst>
              <a:ext uri="{FF2B5EF4-FFF2-40B4-BE49-F238E27FC236}">
                <a16:creationId xmlns:a16="http://schemas.microsoft.com/office/drawing/2014/main" id="{F427FC63-9B26-5BB1-2F87-6BD292CF65AA}"/>
              </a:ext>
            </a:extLst>
          </p:cNvPr>
          <p:cNvSpPr txBox="1">
            <a:spLocks/>
          </p:cNvSpPr>
          <p:nvPr/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7, 2025</a:t>
            </a:r>
          </a:p>
        </p:txBody>
      </p:sp>
      <p:sp>
        <p:nvSpPr>
          <p:cNvPr id="29" name="Footer Placeholder 25">
            <a:extLst>
              <a:ext uri="{FF2B5EF4-FFF2-40B4-BE49-F238E27FC236}">
                <a16:creationId xmlns:a16="http://schemas.microsoft.com/office/drawing/2014/main" id="{E274D615-DE6C-C292-9785-42A9D66890CF}"/>
              </a:ext>
            </a:extLst>
          </p:cNvPr>
          <p:cNvSpPr txBox="1">
            <a:spLocks/>
          </p:cNvSpPr>
          <p:nvPr/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Meeting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5713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DD448-7DEE-FEC1-AEF6-17EED4DE9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">
            <a:extLst>
              <a:ext uri="{FF2B5EF4-FFF2-40B4-BE49-F238E27FC236}">
                <a16:creationId xmlns:a16="http://schemas.microsoft.com/office/drawing/2014/main" id="{D3B80C52-12C6-7D72-4036-D1BDB2FC6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1" y="91440"/>
            <a:ext cx="9143938" cy="64922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BDBA59-6396-AE4A-12D7-0CE3A23823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>
                <a:latin typeface="+mn-lt"/>
              </a:rPr>
              <a:t>SPCS2022 zone layers</a:t>
            </a:r>
            <a:endParaRPr lang="en-US" sz="3200" b="1" i="1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27DA9D-913B-782D-F243-D6EABA2E225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280160"/>
            <a:ext cx="3042285" cy="5394960"/>
          </a:xfrm>
        </p:spPr>
        <p:txBody>
          <a:bodyPr tIns="45720" bIns="45720" numCol="1"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 layer:  </a:t>
            </a:r>
            <a:r>
              <a:rPr lang="en-US" sz="2800" dirty="0"/>
              <a:t>12 states plus 6 territories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2 layers:  </a:t>
            </a:r>
            <a:r>
              <a:rPr lang="en-US" sz="2800" dirty="0"/>
              <a:t>28 states plus Gulf of Mexico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3 layers:  </a:t>
            </a:r>
            <a:r>
              <a:rPr lang="en-US" dirty="0"/>
              <a:t>9 </a:t>
            </a:r>
            <a:r>
              <a:rPr lang="en-US" sz="2800" dirty="0"/>
              <a:t>states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dirty="0"/>
              <a:t>Plus 10 special use zones (2 zones overlap 5 states)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i="1" dirty="0"/>
              <a:t>Every state and territory has a statewide zone layer</a:t>
            </a:r>
            <a:endParaRPr lang="en-US" sz="2800" b="1" i="1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sz="2800" b="1" dirty="0"/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1C4B63A7-9871-877B-9EC2-76ECAC1A85B9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21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2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FF66-8B05-AFDC-7633-66A6CF825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p of the united states">
            <a:extLst>
              <a:ext uri="{FF2B5EF4-FFF2-40B4-BE49-F238E27FC236}">
                <a16:creationId xmlns:a16="http://schemas.microsoft.com/office/drawing/2014/main" id="{08BFD75E-E255-EB0A-8E34-1793A1DD1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0E298E-E7BB-7180-58C4-940F32CD6872}"/>
              </a:ext>
            </a:extLst>
          </p:cNvPr>
          <p:cNvSpPr/>
          <p:nvPr/>
        </p:nvSpPr>
        <p:spPr>
          <a:xfrm>
            <a:off x="3442996" y="92075"/>
            <a:ext cx="1330172" cy="381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9F91E31-1B85-D37D-324A-5B8E1DC44538}"/>
              </a:ext>
            </a:extLst>
          </p:cNvPr>
          <p:cNvSpPr txBox="1">
            <a:spLocks/>
          </p:cNvSpPr>
          <p:nvPr/>
        </p:nvSpPr>
        <p:spPr>
          <a:xfrm>
            <a:off x="158622" y="1119991"/>
            <a:ext cx="4614546" cy="546368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Designs by 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153 zones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Includes 54 statewide zones…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…and 10 “special use”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(in more than one state or no state at all)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Designs by state stakeholders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8</a:t>
            </a:r>
            <a:r>
              <a:rPr lang="en-US" dirty="0">
                <a:solidFill>
                  <a:prstClr val="black"/>
                </a:solidFill>
                <a:latin typeface="Calibri"/>
                <a:sym typeface="Arial"/>
              </a:rPr>
              <a:t>19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zones in 28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Total = 972 zones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for 56 states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and territories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Compare to 125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zones in existing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State Plane (SPCS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83)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11C941-5A1E-003B-FBE6-76FC1EEA71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92075"/>
            <a:ext cx="4681728" cy="1096963"/>
          </a:xfrm>
          <a:solidFill>
            <a:schemeClr val="bg1"/>
          </a:solidFill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Number of SPCS2022 zones </a:t>
            </a:r>
            <a:r>
              <a:rPr lang="en-US" sz="3200" b="1" i="1" dirty="0">
                <a:latin typeface="+mn-lt"/>
              </a:rPr>
              <a:t>(preliminary)</a:t>
            </a:r>
            <a:endParaRPr lang="en-US" sz="3200" b="1" dirty="0">
              <a:latin typeface="+mn-lt"/>
            </a:endParaRPr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8891FBE7-7035-9E53-3C89-6B98A486EB1B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22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37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1B0C0-3574-0CF5-5A75-429E92E38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B5E55A-B4FF-9D10-FE7A-675156FB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pic>
        <p:nvPicPr>
          <p:cNvPr id="20" name="Picture 19" descr="A map of the united states">
            <a:extLst>
              <a:ext uri="{FF2B5EF4-FFF2-40B4-BE49-F238E27FC236}">
                <a16:creationId xmlns:a16="http://schemas.microsoft.com/office/drawing/2014/main" id="{98D9F0AA-EB54-7576-CF98-73D7D6CC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97A5A8-1A96-9A0A-F294-0BA232BDA0C0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97E48-67FC-199E-237D-47DC3F4AAB7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±46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87%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70%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-3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6A1A70-E0FD-DE17-2D64-114288DFEAEB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1ACF2-3BE3-180A-947A-772EF8881D84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9A868E-61A4-CB40-6AF3-BD25D5F2EA85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B55AA-8DFE-B735-1474-127E3B7C9F58}"/>
              </a:ext>
            </a:extLst>
          </p:cNvPr>
          <p:cNvSpPr txBox="1"/>
          <p:nvPr/>
        </p:nvSpPr>
        <p:spPr>
          <a:xfrm>
            <a:off x="184826" y="6309360"/>
            <a:ext cx="3958549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GREEN:  grid = ground (within ±50 ppm)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B72D7-920C-7073-AC84-8C460844957B}"/>
              </a:ext>
            </a:extLst>
          </p:cNvPr>
          <p:cNvSpPr txBox="1"/>
          <p:nvPr/>
        </p:nvSpPr>
        <p:spPr>
          <a:xfrm>
            <a:off x="184822" y="5486400"/>
            <a:ext cx="3383280" cy="4001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Grid versus ground distance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0B0B7D-9FA4-8AB2-231D-249BE8C3FE4C}"/>
              </a:ext>
            </a:extLst>
          </p:cNvPr>
          <p:cNvSpPr txBox="1"/>
          <p:nvPr/>
        </p:nvSpPr>
        <p:spPr>
          <a:xfrm>
            <a:off x="184826" y="57607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BLUE:  grid SHORTER than 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53201-C3DD-3329-78C7-3FBC2B7FF2F1}"/>
              </a:ext>
            </a:extLst>
          </p:cNvPr>
          <p:cNvSpPr txBox="1"/>
          <p:nvPr/>
        </p:nvSpPr>
        <p:spPr>
          <a:xfrm>
            <a:off x="184825" y="60300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RED:  grid LONGER than ground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4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E5F82-0314-8F7D-635E-CE594C3F0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±159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85%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-75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53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34890C-08BB-7E00-6229-171358FCC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3158"/>
            <a:ext cx="11247120" cy="914400"/>
          </a:xfrm>
        </p:spPr>
        <p:txBody>
          <a:bodyPr/>
          <a:lstStyle/>
          <a:p>
            <a:pPr algn="ctr"/>
            <a:r>
              <a:rPr lang="en-US" dirty="0"/>
              <a:t>A tale of two feet</a:t>
            </a:r>
          </a:p>
        </p:txBody>
      </p:sp>
      <p:pic>
        <p:nvPicPr>
          <p:cNvPr id="4" name="Picture 2" descr="http://annerussellart.com/newimages/Twoleftfeet.jpg">
            <a:extLst>
              <a:ext uri="{FF2B5EF4-FFF2-40B4-BE49-F238E27FC236}">
                <a16:creationId xmlns:a16="http://schemas.microsoft.com/office/drawing/2014/main" id="{8B13C448-F2A1-7F42-E3FF-A7E5127B3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3922" r="95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895" t="45360" r="15603" b="1"/>
          <a:stretch/>
        </p:blipFill>
        <p:spPr bwMode="auto">
          <a:xfrm>
            <a:off x="9550105" y="-12905"/>
            <a:ext cx="2651760" cy="2625203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6F0216-E9FE-1898-7FE3-20E79FA74ED4}"/>
              </a:ext>
            </a:extLst>
          </p:cNvPr>
          <p:cNvSpPr txBox="1">
            <a:spLocks/>
          </p:cNvSpPr>
          <p:nvPr/>
        </p:nvSpPr>
        <p:spPr>
          <a:xfrm>
            <a:off x="1524000" y="1621756"/>
            <a:ext cx="9143999" cy="73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versions of “foot” in current use: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2AC660-1751-E3B6-9821-303B8D52824C}"/>
              </a:ext>
            </a:extLst>
          </p:cNvPr>
          <p:cNvSpPr txBox="1">
            <a:spLocks/>
          </p:cNvSpPr>
          <p:nvPr/>
        </p:nvSpPr>
        <p:spPr bwMode="auto">
          <a:xfrm>
            <a:off x="1960148" y="2286000"/>
            <a:ext cx="3444993" cy="83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“Old” U.S. survey foot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(adopted 1893)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39CA826-26D9-9E7C-5093-A67E2B6AA588}"/>
              </a:ext>
            </a:extLst>
          </p:cNvPr>
          <p:cNvSpPr/>
          <p:nvPr/>
        </p:nvSpPr>
        <p:spPr>
          <a:xfrm>
            <a:off x="5405141" y="2560320"/>
            <a:ext cx="954613" cy="285750"/>
          </a:xfrm>
          <a:prstGeom prst="rightArrow">
            <a:avLst>
              <a:gd name="adj1" fmla="val 33333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02F8A6-7CB7-E84F-594B-BDC44C09DD0B}"/>
              </a:ext>
            </a:extLst>
          </p:cNvPr>
          <p:cNvSpPr/>
          <p:nvPr/>
        </p:nvSpPr>
        <p:spPr>
          <a:xfrm>
            <a:off x="6703704" y="3216071"/>
            <a:ext cx="3095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ft = 0.3048 m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exactly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188CF-DB75-2276-E8B4-7B98A8F9905C}"/>
              </a:ext>
            </a:extLst>
          </p:cNvPr>
          <p:cNvSpPr/>
          <p:nvPr/>
        </p:nvSpPr>
        <p:spPr>
          <a:xfrm>
            <a:off x="2245837" y="3031406"/>
            <a:ext cx="2870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ft = 1200/3937 m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(0.3048006096…‬ 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9AF64-671F-5E19-9DC5-49E815FE4935}"/>
              </a:ext>
            </a:extLst>
          </p:cNvPr>
          <p:cNvSpPr/>
          <p:nvPr/>
        </p:nvSpPr>
        <p:spPr>
          <a:xfrm>
            <a:off x="4058909" y="4042064"/>
            <a:ext cx="3915359" cy="1200329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 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parts per million (ppm) or ~0.01 ft (~1/8 inch) per mile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DB0288D-064C-524E-4BD8-14013FB01E77}"/>
              </a:ext>
            </a:extLst>
          </p:cNvPr>
          <p:cNvCxnSpPr>
            <a:cxnSpLocks/>
          </p:cNvCxnSpPr>
          <p:nvPr/>
        </p:nvCxnSpPr>
        <p:spPr>
          <a:xfrm rot="10800000">
            <a:off x="3592184" y="3816577"/>
            <a:ext cx="457200" cy="824742"/>
          </a:xfrm>
          <a:prstGeom prst="bentConnector2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5EB5D3B-A0FD-7151-6434-FF7B237FC41A}"/>
              </a:ext>
            </a:extLst>
          </p:cNvPr>
          <p:cNvCxnSpPr>
            <a:cxnSpLocks/>
          </p:cNvCxnSpPr>
          <p:nvPr/>
        </p:nvCxnSpPr>
        <p:spPr>
          <a:xfrm flipV="1">
            <a:off x="7983966" y="3819268"/>
            <a:ext cx="457200" cy="822960"/>
          </a:xfrm>
          <a:prstGeom prst="bentConnector2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B3E130B-7125-A2F7-1AA0-44B0407FA12E}"/>
              </a:ext>
            </a:extLst>
          </p:cNvPr>
          <p:cNvSpPr/>
          <p:nvPr/>
        </p:nvSpPr>
        <p:spPr>
          <a:xfrm>
            <a:off x="2654593" y="5422054"/>
            <a:ext cx="74103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problem with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costs (especially for State Plane of the NSRS)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18F2CAF-6ABE-B999-DDA1-42A4359E4540}"/>
              </a:ext>
            </a:extLst>
          </p:cNvPr>
          <p:cNvSpPr txBox="1">
            <a:spLocks/>
          </p:cNvSpPr>
          <p:nvPr/>
        </p:nvSpPr>
        <p:spPr bwMode="auto">
          <a:xfrm>
            <a:off x="6359754" y="2286000"/>
            <a:ext cx="3789599" cy="83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“New” international foot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(adopted 1959)</a:t>
            </a:r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B841E5FF-F346-8594-6FA8-BFAA832F3CB1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25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6" name="Date Placeholder 24">
            <a:extLst>
              <a:ext uri="{FF2B5EF4-FFF2-40B4-BE49-F238E27FC236}">
                <a16:creationId xmlns:a16="http://schemas.microsoft.com/office/drawing/2014/main" id="{F90270CC-1328-A7BC-78A7-A2D7C76D9E56}"/>
              </a:ext>
            </a:extLst>
          </p:cNvPr>
          <p:cNvSpPr txBox="1">
            <a:spLocks/>
          </p:cNvSpPr>
          <p:nvPr/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7, 2025</a:t>
            </a:r>
          </a:p>
        </p:txBody>
      </p:sp>
      <p:sp>
        <p:nvSpPr>
          <p:cNvPr id="17" name="Footer Placeholder 25">
            <a:extLst>
              <a:ext uri="{FF2B5EF4-FFF2-40B4-BE49-F238E27FC236}">
                <a16:creationId xmlns:a16="http://schemas.microsoft.com/office/drawing/2014/main" id="{63F033FD-D3CF-ECB6-0DDC-9A9C48BD823C}"/>
              </a:ext>
            </a:extLst>
          </p:cNvPr>
          <p:cNvSpPr txBox="1">
            <a:spLocks/>
          </p:cNvSpPr>
          <p:nvPr/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Meeting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51199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  <p:bldP spid="10" grpId="0"/>
      <p:bldP spid="11" grpId="0" animBg="1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1" y="718480"/>
            <a:ext cx="6397841" cy="2308092"/>
          </a:xfrm>
        </p:spPr>
        <p:txBody>
          <a:bodyPr wrap="square">
            <a:spAutoFit/>
          </a:bodyPr>
          <a:lstStyle/>
          <a:p>
            <a:pPr algn="l"/>
            <a:r>
              <a:rPr lang="en-US" sz="5333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error when mixing up feet…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967213-06B0-18B7-7D5E-A5195DA19665}"/>
              </a:ext>
            </a:extLst>
          </p:cNvPr>
          <p:cNvSpPr txBox="1">
            <a:spLocks/>
          </p:cNvSpPr>
          <p:nvPr/>
        </p:nvSpPr>
        <p:spPr bwMode="auto">
          <a:xfrm>
            <a:off x="573405" y="3171091"/>
            <a:ext cx="639784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SPCS 83 Nevada East Zone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918C33-A57A-A642-4EEA-924F6FD6C4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4904" y="0"/>
            <a:ext cx="5032296" cy="6858000"/>
          </a:xfrm>
          <a:prstGeom prst="rect">
            <a:avLst/>
          </a:prstGeom>
        </p:spPr>
      </p:pic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37EEF27F-0DAB-21AC-5FB8-080A2F91699A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26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8C3A244C-9687-8E28-3013-072FF9395A74}"/>
              </a:ext>
            </a:extLst>
          </p:cNvPr>
          <p:cNvSpPr txBox="1">
            <a:spLocks/>
          </p:cNvSpPr>
          <p:nvPr/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7, 2025</a:t>
            </a:r>
          </a:p>
        </p:txBody>
      </p:sp>
      <p:sp>
        <p:nvSpPr>
          <p:cNvPr id="6" name="Footer Placeholder 25">
            <a:extLst>
              <a:ext uri="{FF2B5EF4-FFF2-40B4-BE49-F238E27FC236}">
                <a16:creationId xmlns:a16="http://schemas.microsoft.com/office/drawing/2014/main" id="{D6EF967E-78F3-4912-141E-7A57F2A9708B}"/>
              </a:ext>
            </a:extLst>
          </p:cNvPr>
          <p:cNvSpPr txBox="1">
            <a:spLocks/>
          </p:cNvSpPr>
          <p:nvPr/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Meeting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5581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F18C48-00DF-5515-C4E9-86E045F7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an era for the U.S. survey foot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D1FC2-C5C8-ECD2-4992-4306A6801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328612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U.S. survey foot has been “deprecated” (retired)</a:t>
            </a:r>
          </a:p>
          <a:p>
            <a:pPr lvl="1"/>
            <a:r>
              <a:rPr lang="en-US" dirty="0"/>
              <a:t>Not supported for State Plane Coordinate System of 2022 </a:t>
            </a:r>
            <a:br>
              <a:rPr lang="en-US" dirty="0"/>
            </a:br>
            <a:r>
              <a:rPr lang="en-US" dirty="0"/>
              <a:t>(or any part of modernized NSRS)</a:t>
            </a:r>
          </a:p>
          <a:p>
            <a:pPr lvl="1"/>
            <a:r>
              <a:rPr lang="en-US" dirty="0"/>
              <a:t>Only </a:t>
            </a:r>
            <a:r>
              <a:rPr lang="en-US" b="1" i="1" dirty="0"/>
              <a:t>international foot </a:t>
            </a:r>
            <a:r>
              <a:rPr lang="en-US" dirty="0"/>
              <a:t>definition will be supported by NGS</a:t>
            </a:r>
          </a:p>
          <a:p>
            <a:r>
              <a:rPr lang="en-US" b="1" dirty="0"/>
              <a:t>Effective December 31, 2022</a:t>
            </a:r>
          </a:p>
          <a:p>
            <a:pPr lvl="1"/>
            <a:r>
              <a:rPr lang="en-US" dirty="0"/>
              <a:t>But U.S. survey foot will still be supported for legacy products</a:t>
            </a:r>
            <a:br>
              <a:rPr lang="en-US" dirty="0"/>
            </a:br>
            <a:r>
              <a:rPr lang="en-US" dirty="0"/>
              <a:t>(e.g., existing State Plane)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However, </a:t>
            </a:r>
            <a:r>
              <a:rPr lang="en-US" dirty="0">
                <a:solidFill>
                  <a:srgbClr val="C00000"/>
                </a:solidFill>
              </a:rPr>
              <a:t>NGS will </a:t>
            </a:r>
            <a:r>
              <a:rPr lang="en-US" b="1" i="1" dirty="0">
                <a:solidFill>
                  <a:srgbClr val="C00000"/>
                </a:solidFill>
              </a:rPr>
              <a:t>NOT</a:t>
            </a:r>
            <a:r>
              <a:rPr lang="en-US" dirty="0">
                <a:solidFill>
                  <a:srgbClr val="C00000"/>
                </a:solidFill>
              </a:rPr>
              <a:t> support NAD 83 after NSRS Modernization complete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F6D57-100F-D3D8-5E2D-261BBA12C394}"/>
              </a:ext>
            </a:extLst>
          </p:cNvPr>
          <p:cNvSpPr txBox="1"/>
          <p:nvPr/>
        </p:nvSpPr>
        <p:spPr>
          <a:xfrm>
            <a:off x="1868805" y="4653543"/>
            <a:ext cx="7863840" cy="1323439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NGS will always support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 survey foot for SPCS 83 and 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FAEF5-9AB4-87EF-7CC2-5F5C63C785CC}"/>
              </a:ext>
            </a:extLst>
          </p:cNvPr>
          <p:cNvSpPr txBox="1"/>
          <p:nvPr/>
        </p:nvSpPr>
        <p:spPr>
          <a:xfrm>
            <a:off x="5182254" y="5976982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55A44A-072B-099F-6206-FF98CA3A5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598" y="973618"/>
            <a:ext cx="1828800" cy="2275450"/>
          </a:xfrm>
          <a:prstGeom prst="rect">
            <a:avLst/>
          </a:prstGeom>
        </p:spPr>
      </p:pic>
      <p:pic>
        <p:nvPicPr>
          <p:cNvPr id="9" name="Picture 2" descr="http://annerussellart.com/newimages/Twoleftfeet.jpg">
            <a:extLst>
              <a:ext uri="{FF2B5EF4-FFF2-40B4-BE49-F238E27FC236}">
                <a16:creationId xmlns:a16="http://schemas.microsoft.com/office/drawing/2014/main" id="{F4D934B4-FE01-DB69-E821-1AB993E77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000" l="3922" r="95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3" t="35561" r="9354"/>
          <a:stretch/>
        </p:blipFill>
        <p:spPr bwMode="auto">
          <a:xfrm rot="5400000">
            <a:off x="8563236" y="680546"/>
            <a:ext cx="3429000" cy="38299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0978A94A-A8C7-E49D-19E2-4BCC6370C107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27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Date Placeholder 24">
            <a:extLst>
              <a:ext uri="{FF2B5EF4-FFF2-40B4-BE49-F238E27FC236}">
                <a16:creationId xmlns:a16="http://schemas.microsoft.com/office/drawing/2014/main" id="{CD2EAAB2-5AE6-BBBE-4F07-32FB0C436444}"/>
              </a:ext>
            </a:extLst>
          </p:cNvPr>
          <p:cNvSpPr txBox="1">
            <a:spLocks/>
          </p:cNvSpPr>
          <p:nvPr/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7, 2025</a:t>
            </a:r>
          </a:p>
        </p:txBody>
      </p:sp>
      <p:sp>
        <p:nvSpPr>
          <p:cNvPr id="11" name="Footer Placeholder 25">
            <a:extLst>
              <a:ext uri="{FF2B5EF4-FFF2-40B4-BE49-F238E27FC236}">
                <a16:creationId xmlns:a16="http://schemas.microsoft.com/office/drawing/2014/main" id="{5B188DAB-6D5A-31D8-2AF8-1DCB647C617E}"/>
              </a:ext>
            </a:extLst>
          </p:cNvPr>
          <p:cNvSpPr txBox="1">
            <a:spLocks/>
          </p:cNvSpPr>
          <p:nvPr/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Meeting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2439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00098-FD5D-AE28-FCD7-14644E447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F3F59-C883-0DC3-98FE-BF43553A7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5841"/>
            <a:ext cx="11247120" cy="5209556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en-US" sz="3200" dirty="0"/>
              <a:t>Our society and economy are becoming more “spatially enabled”</a:t>
            </a:r>
          </a:p>
          <a:p>
            <a:pPr marL="50800" indent="0">
              <a:buNone/>
            </a:pPr>
            <a:endParaRPr lang="en-US" sz="1800" b="1" i="1" dirty="0">
              <a:solidFill>
                <a:srgbClr val="C00000"/>
              </a:solidFill>
            </a:endParaRPr>
          </a:p>
          <a:p>
            <a:pPr marL="50800" indent="0">
              <a:buNone/>
            </a:pPr>
            <a:endParaRPr lang="en-US" sz="1800" b="1" i="1" dirty="0">
              <a:solidFill>
                <a:srgbClr val="C00000"/>
              </a:solidFill>
            </a:endParaRPr>
          </a:p>
          <a:p>
            <a:pPr marL="50800" indent="0">
              <a:buNone/>
            </a:pPr>
            <a:endParaRPr lang="en-US" sz="1800" b="1" i="1" dirty="0">
              <a:solidFill>
                <a:srgbClr val="C00000"/>
              </a:solidFill>
            </a:endParaRPr>
          </a:p>
          <a:p>
            <a:pPr marL="50800" indent="0">
              <a:buNone/>
            </a:pPr>
            <a:endParaRPr lang="en-US" sz="1800" b="1" i="1" dirty="0">
              <a:solidFill>
                <a:srgbClr val="C00000"/>
              </a:solidFill>
            </a:endParaRPr>
          </a:p>
          <a:p>
            <a:pPr marL="50800" indent="0">
              <a:buNone/>
            </a:pPr>
            <a:endParaRPr lang="en-US" sz="1800" b="1" i="1" dirty="0">
              <a:solidFill>
                <a:srgbClr val="C00000"/>
              </a:solidFill>
            </a:endParaRPr>
          </a:p>
          <a:p>
            <a:pPr marL="50800" indent="0">
              <a:buNone/>
            </a:pPr>
            <a:endParaRPr lang="en-US" sz="1800" b="1" i="1" dirty="0">
              <a:solidFill>
                <a:srgbClr val="C00000"/>
              </a:solidFill>
            </a:endParaRPr>
          </a:p>
          <a:p>
            <a:pPr marL="50800" indent="0">
              <a:buNone/>
            </a:pPr>
            <a:endParaRPr lang="en-US" sz="1800" b="1" i="1" dirty="0">
              <a:solidFill>
                <a:srgbClr val="C00000"/>
              </a:solidFill>
            </a:endParaRPr>
          </a:p>
          <a:p>
            <a:pPr marL="50800" indent="0">
              <a:buNone/>
            </a:pPr>
            <a:endParaRPr lang="en-US" sz="1800" b="1" i="1" dirty="0">
              <a:solidFill>
                <a:srgbClr val="C00000"/>
              </a:solidFill>
            </a:endParaRPr>
          </a:p>
          <a:p>
            <a:pPr marL="50800" indent="0">
              <a:buNone/>
            </a:pPr>
            <a:endParaRPr lang="en-US" sz="1800" b="1" i="1" dirty="0">
              <a:solidFill>
                <a:srgbClr val="C00000"/>
              </a:solidFill>
            </a:endParaRPr>
          </a:p>
          <a:p>
            <a:pPr marL="50800" indent="0">
              <a:buNone/>
            </a:pPr>
            <a:endParaRPr lang="en-US" sz="1800" b="1" i="1" dirty="0">
              <a:solidFill>
                <a:srgbClr val="C00000"/>
              </a:solidFill>
            </a:endParaRPr>
          </a:p>
          <a:p>
            <a:pPr marL="50800" indent="0">
              <a:buNone/>
            </a:pPr>
            <a:r>
              <a:rPr lang="en-US" sz="4000" b="1" i="1" dirty="0">
                <a:solidFill>
                  <a:srgbClr val="C00000"/>
                </a:solidFill>
              </a:rPr>
              <a:t>The Modernized NSRS will help make this a reality</a:t>
            </a:r>
          </a:p>
        </p:txBody>
      </p:sp>
      <p:pic>
        <p:nvPicPr>
          <p:cNvPr id="21" name="Picture 20" descr="A diagram of a construction process&#10;&#10;Description automatically generated with medium confidence">
            <a:extLst>
              <a:ext uri="{FF2B5EF4-FFF2-40B4-BE49-F238E27FC236}">
                <a16:creationId xmlns:a16="http://schemas.microsoft.com/office/drawing/2014/main" id="{DEFECC55-99CC-B83B-081D-61C170AE6D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4890" y="1728426"/>
            <a:ext cx="4263270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9E9023-3AE1-3389-88C1-B707212C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/>
          </a:bodyPr>
          <a:lstStyle/>
          <a:p>
            <a:r>
              <a:rPr lang="en-US" dirty="0"/>
              <a:t>Benefits of a Modernized NSRS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F1B96-0C00-531B-8907-E06290DE46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9, 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70445-AA78-B33E-4BEC-97A8AD87D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Annual Meeting 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70AF-305D-5F5B-C500-280759821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80CB3-0FF6-4D07-A0F6-C78040BEDDE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 descr="A car with text overlay">
            <a:extLst>
              <a:ext uri="{FF2B5EF4-FFF2-40B4-BE49-F238E27FC236}">
                <a16:creationId xmlns:a16="http://schemas.microsoft.com/office/drawing/2014/main" id="{E0998ACC-DF7A-D4A4-F2C1-61DB474D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123" y="1867876"/>
            <a:ext cx="3585062" cy="2286000"/>
          </a:xfrm>
          <a:prstGeom prst="rect">
            <a:avLst/>
          </a:prstGeom>
        </p:spPr>
      </p:pic>
      <p:pic>
        <p:nvPicPr>
          <p:cNvPr id="15" name="Picture 14" descr="A diagram of a city&#10;&#10;Description automatically generated">
            <a:extLst>
              <a:ext uri="{FF2B5EF4-FFF2-40B4-BE49-F238E27FC236}">
                <a16:creationId xmlns:a16="http://schemas.microsoft.com/office/drawing/2014/main" id="{3168C530-99D4-7E8C-6AD8-C0FA290FD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59" t="3673" r="21104" b="4284"/>
          <a:stretch/>
        </p:blipFill>
        <p:spPr>
          <a:xfrm>
            <a:off x="4052474" y="1675169"/>
            <a:ext cx="3486451" cy="3619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459400-94CC-4D04-32EA-389B6945116E}"/>
              </a:ext>
            </a:extLst>
          </p:cNvPr>
          <p:cNvSpPr txBox="1"/>
          <p:nvPr/>
        </p:nvSpPr>
        <p:spPr>
          <a:xfrm>
            <a:off x="687489" y="4136384"/>
            <a:ext cx="2868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Autonomous vehicles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AE33F-7BC3-B8DF-28D4-8C5A23EF2E7C}"/>
              </a:ext>
            </a:extLst>
          </p:cNvPr>
          <p:cNvSpPr txBox="1"/>
          <p:nvPr/>
        </p:nvSpPr>
        <p:spPr>
          <a:xfrm>
            <a:off x="6306810" y="1861042"/>
            <a:ext cx="2181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life cycles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4B313F-E9DD-1209-F688-EF2E33EC86DF}"/>
              </a:ext>
            </a:extLst>
          </p:cNvPr>
          <p:cNvSpPr txBox="1"/>
          <p:nvPr/>
        </p:nvSpPr>
        <p:spPr>
          <a:xfrm>
            <a:off x="1423339" y="4625658"/>
            <a:ext cx="286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Emergency 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DAFDA-05D9-34B9-2F5E-6EB1A568E9AD}"/>
              </a:ext>
            </a:extLst>
          </p:cNvPr>
          <p:cNvSpPr txBox="1"/>
          <p:nvPr/>
        </p:nvSpPr>
        <p:spPr>
          <a:xfrm>
            <a:off x="2756590" y="1810111"/>
            <a:ext cx="263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twins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F0FE40-D9AA-8773-4DA7-A53F66E5678E}"/>
              </a:ext>
            </a:extLst>
          </p:cNvPr>
          <p:cNvSpPr txBox="1"/>
          <p:nvPr/>
        </p:nvSpPr>
        <p:spPr>
          <a:xfrm>
            <a:off x="6532317" y="4595301"/>
            <a:ext cx="241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infrastructure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F9364-E252-1097-1FD6-D11867BFCD07}"/>
              </a:ext>
            </a:extLst>
          </p:cNvPr>
          <p:cNvSpPr txBox="1"/>
          <p:nvPr/>
        </p:nvSpPr>
        <p:spPr>
          <a:xfrm>
            <a:off x="9818850" y="4502437"/>
            <a:ext cx="191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Facilities asset management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1C87D0-7286-9D3E-A79C-A1BE30093959}"/>
              </a:ext>
            </a:extLst>
          </p:cNvPr>
          <p:cNvSpPr txBox="1"/>
          <p:nvPr/>
        </p:nvSpPr>
        <p:spPr>
          <a:xfrm>
            <a:off x="2121653" y="5116851"/>
            <a:ext cx="348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2D, 3D, 4D, 5D, etc.  design</a:t>
            </a:r>
          </a:p>
        </p:txBody>
      </p:sp>
    </p:spTree>
    <p:extLst>
      <p:ext uri="{BB962C8B-B14F-4D97-AF65-F5344CB8AC3E}">
        <p14:creationId xmlns:p14="http://schemas.microsoft.com/office/powerpoint/2010/main" val="1742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C8183-469E-A470-606E-7FBAD822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NSRS Modernization is nearly done!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DB51E-F637-8656-2B08-9296D99D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Beta releases </a:t>
            </a:r>
            <a:r>
              <a:rPr lang="en-US" b="1" i="1" dirty="0"/>
              <a:t>(for testing and evaluation only!)</a:t>
            </a:r>
          </a:p>
          <a:p>
            <a:pPr lvl="1"/>
            <a:r>
              <a:rPr lang="en-US" dirty="0"/>
              <a:t>Begin early 2025 with NCAT (includes SPCS2022, IFDM2022, 14H, GEOID2022)</a:t>
            </a:r>
          </a:p>
          <a:p>
            <a:pPr lvl="1"/>
            <a:r>
              <a:rPr lang="en-US" dirty="0"/>
              <a:t>End late 2025 (last beta release likely will be adding VERTCON to NCAT)</a:t>
            </a:r>
          </a:p>
          <a:p>
            <a:pPr lvl="1"/>
            <a:r>
              <a:rPr lang="en-US" b="1" i="1" dirty="0"/>
              <a:t>We encourage you to test each component as it is released</a:t>
            </a:r>
          </a:p>
          <a:p>
            <a:r>
              <a:rPr lang="en-US" b="1" dirty="0"/>
              <a:t>Replaces current datums in 2026</a:t>
            </a:r>
          </a:p>
          <a:p>
            <a:pPr lvl="1"/>
            <a:r>
              <a:rPr lang="en-US" dirty="0"/>
              <a:t>At least 6 months </a:t>
            </a:r>
            <a:r>
              <a:rPr lang="en-US" b="1" i="1" dirty="0"/>
              <a:t>after</a:t>
            </a:r>
            <a:r>
              <a:rPr lang="en-US" dirty="0"/>
              <a:t> last item added to beta release</a:t>
            </a:r>
          </a:p>
          <a:p>
            <a:pPr lvl="1"/>
            <a:r>
              <a:rPr lang="en-US" dirty="0"/>
              <a:t>After Federal Geodetic Control Subcommittee votes to approve in 2026</a:t>
            </a:r>
          </a:p>
          <a:p>
            <a:pPr lvl="1"/>
            <a:r>
              <a:rPr lang="en-US" b="1" i="1" dirty="0"/>
              <a:t>NGS will continue supporting current NSRS through the rollout and testing of the modernized NSRS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D2955-EDF1-2F48-CC7C-62444D9951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9, 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F2629-BABC-DEF9-6287-B0D74CBE1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Annual Meeting 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9FE62-236D-CDB1-45B1-FD06C5AA7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80CB3-0FF6-4D07-A0F6-C78040BEDDE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EA79F2-31BC-B1A1-1F97-0AA9D39B5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77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NSRS Modernization “Blueprint” documents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1F9F04-3241-5108-6302-F56F5ADDAC5B}"/>
              </a:ext>
            </a:extLst>
          </p:cNvPr>
          <p:cNvSpPr/>
          <p:nvPr/>
        </p:nvSpPr>
        <p:spPr>
          <a:xfrm>
            <a:off x="402744" y="1576864"/>
            <a:ext cx="3749040" cy="4754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4AA45-C9E8-83C4-5C94-FFD016395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12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0C2C4-57D7-7B6D-471D-C9258775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50" y="1645920"/>
            <a:ext cx="3529173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B47C39-EBEA-63B9-B6F7-54AAD4A8A574}"/>
              </a:ext>
            </a:extLst>
          </p:cNvPr>
          <p:cNvSpPr txBox="1"/>
          <p:nvPr/>
        </p:nvSpPr>
        <p:spPr>
          <a:xfrm>
            <a:off x="512677" y="3931920"/>
            <a:ext cx="3529172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Geometric Coordinates and Terrestrial Reference Frames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58339-E3F3-28A3-3C79-FF8AA3A7CDA8}"/>
              </a:ext>
            </a:extLst>
          </p:cNvPr>
          <p:cNvSpPr txBox="1"/>
          <p:nvPr/>
        </p:nvSpPr>
        <p:spPr>
          <a:xfrm>
            <a:off x="4331412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Geopotential Coordinates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Geopotential Datum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75815-DB91-AA4A-55F6-97757278C00D}"/>
              </a:ext>
            </a:extLst>
          </p:cNvPr>
          <p:cNvSpPr txBox="1"/>
          <p:nvPr/>
        </p:nvSpPr>
        <p:spPr>
          <a:xfrm>
            <a:off x="8150147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Working in the Modernized NSRS</a:t>
            </a:r>
          </a:p>
        </p:txBody>
      </p:sp>
      <p:sp>
        <p:nvSpPr>
          <p:cNvPr id="12" name="Slide Number Placeholder 23">
            <a:extLst>
              <a:ext uri="{FF2B5EF4-FFF2-40B4-BE49-F238E27FC236}">
                <a16:creationId xmlns:a16="http://schemas.microsoft.com/office/drawing/2014/main" id="{20917BFF-7870-E3EF-BF2C-0A19B6A81030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3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4" name="Date Placeholder 24">
            <a:extLst>
              <a:ext uri="{FF2B5EF4-FFF2-40B4-BE49-F238E27FC236}">
                <a16:creationId xmlns:a16="http://schemas.microsoft.com/office/drawing/2014/main" id="{3015E06E-B25B-F11A-700D-F3E090DEE047}"/>
              </a:ext>
            </a:extLst>
          </p:cNvPr>
          <p:cNvSpPr txBox="1">
            <a:spLocks/>
          </p:cNvSpPr>
          <p:nvPr/>
        </p:nvSpPr>
        <p:spPr>
          <a:xfrm>
            <a:off x="468923" y="635539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January 7, 2025</a:t>
            </a:r>
          </a:p>
        </p:txBody>
      </p:sp>
      <p:sp>
        <p:nvSpPr>
          <p:cNvPr id="16" name="Footer Placeholder 25">
            <a:extLst>
              <a:ext uri="{FF2B5EF4-FFF2-40B4-BE49-F238E27FC236}">
                <a16:creationId xmlns:a16="http://schemas.microsoft.com/office/drawing/2014/main" id="{CD159B74-724E-D7EE-D48F-B49A8F967012}"/>
              </a:ext>
            </a:extLst>
          </p:cNvPr>
          <p:cNvSpPr txBox="1">
            <a:spLocks/>
          </p:cNvSpPr>
          <p:nvPr/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Meeting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173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9" grpId="1"/>
      <p:bldP spid="10" grpId="0"/>
      <p:bldP spid="10" grpId="1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E755F9-7A2C-D1BF-586C-CFED92250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92" y="-635"/>
            <a:ext cx="6252308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Where to learn more…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7B653-FC9E-B60C-85AC-B61B88F7AD2E}"/>
              </a:ext>
            </a:extLst>
          </p:cNvPr>
          <p:cNvSpPr txBox="1"/>
          <p:nvPr/>
        </p:nvSpPr>
        <p:spPr>
          <a:xfrm>
            <a:off x="6414106" y="457200"/>
            <a:ext cx="370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Arial"/>
                <a:sym typeface="Arial"/>
              </a:rPr>
              <a:t>geodesy.noaa.gov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E4F0CE-4475-026C-356E-2C398D3C6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3253" y="3017203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A2F8FE-8125-E45B-DB59-E2E12CD25E3E}"/>
              </a:ext>
            </a:extLst>
          </p:cNvPr>
          <p:cNvSpPr/>
          <p:nvPr/>
        </p:nvSpPr>
        <p:spPr>
          <a:xfrm>
            <a:off x="71476" y="3896151"/>
            <a:ext cx="5394748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Thank you!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C0ACA7-0B9D-262F-8779-EFD78A529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76" y="5038895"/>
            <a:ext cx="1828800" cy="1828800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375FBB-4329-B408-E0AC-33AD9A608A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542014" y="3885882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59CCFA-5666-5DA2-2736-873A79EFE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3253" y="4984753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2C8AA7-187C-BAB9-027E-07FFD8FEA078}"/>
              </a:ext>
            </a:extLst>
          </p:cNvPr>
          <p:cNvSpPr txBox="1"/>
          <p:nvPr/>
        </p:nvSpPr>
        <p:spPr>
          <a:xfrm>
            <a:off x="457200" y="1289913"/>
            <a:ext cx="53947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TRB Workshop 5009</a:t>
            </a:r>
          </a:p>
          <a:p>
            <a:r>
              <a:rPr lang="en-US" sz="3200" b="1" i="1" dirty="0"/>
              <a:t>Navigating the Modernized National Spatial Reference System: A Geospatial Odyssey</a:t>
            </a:r>
          </a:p>
          <a:p>
            <a:r>
              <a:rPr lang="en-US" sz="2400" dirty="0"/>
              <a:t>Thursday, Jan 9, 9:00 AM- 12:00 PM</a:t>
            </a:r>
          </a:p>
          <a:p>
            <a:r>
              <a:rPr lang="en-US" sz="2400" dirty="0"/>
              <a:t>Convention Center, 202B</a:t>
            </a:r>
          </a:p>
        </p:txBody>
      </p:sp>
    </p:spTree>
    <p:extLst>
      <p:ext uri="{BB962C8B-B14F-4D97-AF65-F5344CB8AC3E}">
        <p14:creationId xmlns:p14="http://schemas.microsoft.com/office/powerpoint/2010/main" val="27255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8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4B47E4-06ED-4820-BC7A-2E4823738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680960" cy="5760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194CB-8DE0-4C52-8EBA-E4E30314533A}"/>
              </a:ext>
            </a:extLst>
          </p:cNvPr>
          <p:cNvSpPr txBox="1"/>
          <p:nvPr/>
        </p:nvSpPr>
        <p:spPr>
          <a:xfrm>
            <a:off x="182879" y="731520"/>
            <a:ext cx="1188720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Tectonic plates</a:t>
            </a:r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22AB3F30-A5A4-C661-8DD7-11585072828E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4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8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CE5C871-8B18-41E1-B4E0-245F1E8CD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5552"/>
            <a:ext cx="7680960" cy="57607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352586-9E47-4909-9C30-ED3DAE703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8" y="822960"/>
            <a:ext cx="7680960" cy="5760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9C26F-D4DA-4250-9390-8813328E0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680960" cy="57607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0590AB-2CB9-4050-BF2C-3E2F4C238086}"/>
              </a:ext>
            </a:extLst>
          </p:cNvPr>
          <p:cNvSpPr txBox="1"/>
          <p:nvPr/>
        </p:nvSpPr>
        <p:spPr>
          <a:xfrm>
            <a:off x="182879" y="731520"/>
            <a:ext cx="1188720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Tectonic plates “fixed” for the three existing NAD 83 frames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931EAC-8D4C-4D8B-B802-D35DB4A7221C}"/>
              </a:ext>
            </a:extLst>
          </p:cNvPr>
          <p:cNvSpPr txBox="1"/>
          <p:nvPr/>
        </p:nvSpPr>
        <p:spPr>
          <a:xfrm>
            <a:off x="3670480" y="2418694"/>
            <a:ext cx="227737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NAD 83 (2011)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837D3-B71B-4A39-9198-517AF970836D}"/>
              </a:ext>
            </a:extLst>
          </p:cNvPr>
          <p:cNvSpPr txBox="1"/>
          <p:nvPr/>
        </p:nvSpPr>
        <p:spPr>
          <a:xfrm>
            <a:off x="1690502" y="3954692"/>
            <a:ext cx="20811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NAD 83 (PA11)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60569C-22D6-4265-A61B-30AF36CD7348}"/>
              </a:ext>
            </a:extLst>
          </p:cNvPr>
          <p:cNvSpPr txBox="1"/>
          <p:nvPr/>
        </p:nvSpPr>
        <p:spPr>
          <a:xfrm>
            <a:off x="1038957" y="3396687"/>
            <a:ext cx="216741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NAD 83 (MA11)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474C4-DDF3-908B-3595-20815BE4D386}"/>
              </a:ext>
            </a:extLst>
          </p:cNvPr>
          <p:cNvSpPr txBox="1"/>
          <p:nvPr/>
        </p:nvSpPr>
        <p:spPr>
          <a:xfrm>
            <a:off x="7955280" y="1371600"/>
            <a:ext cx="4114800" cy="28346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North American Datum of 1983 (2011) epoch 2010.0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North American Datum of 1983 (PA11) epoch 2010.0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North American Datum of 1983 (MA11) epoch 2010.0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D2FC9-F87C-EB19-57B4-497F8C02540E}"/>
              </a:ext>
            </a:extLst>
          </p:cNvPr>
          <p:cNvSpPr txBox="1"/>
          <p:nvPr/>
        </p:nvSpPr>
        <p:spPr>
          <a:xfrm>
            <a:off x="7955280" y="4480560"/>
            <a:ext cx="41148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All at epoch 2010.0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(Jan 1, 2010)</a:t>
            </a: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C0CCCA6F-7721-2B40-8FE7-ED5659105880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5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16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99C26F-D4DA-4250-9390-8813328E0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680960" cy="5760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2159D-644B-6DD5-8492-74DD7CEEA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680960" cy="57607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0590AB-2CB9-4050-BF2C-3E2F4C238086}"/>
              </a:ext>
            </a:extLst>
          </p:cNvPr>
          <p:cNvSpPr txBox="1"/>
          <p:nvPr/>
        </p:nvSpPr>
        <p:spPr>
          <a:xfrm>
            <a:off x="182880" y="731520"/>
            <a:ext cx="1188720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Tectonic plates “fixed” for the four 2022 Terrestrial Reference Frames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74D7D-30B1-C525-428E-5411FD31D208}"/>
              </a:ext>
            </a:extLst>
          </p:cNvPr>
          <p:cNvSpPr txBox="1"/>
          <p:nvPr/>
        </p:nvSpPr>
        <p:spPr>
          <a:xfrm>
            <a:off x="4708018" y="4018893"/>
            <a:ext cx="173177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CATRF2022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507A1E-3547-081A-0061-AC8BA64CDE9C}"/>
              </a:ext>
            </a:extLst>
          </p:cNvPr>
          <p:cNvSpPr txBox="1"/>
          <p:nvPr/>
        </p:nvSpPr>
        <p:spPr>
          <a:xfrm>
            <a:off x="7955280" y="4480560"/>
            <a:ext cx="4114800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Initially at epoch 2020.0 (Jan 1, 2020) and same as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ITRF2020 at that epoch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223153-F602-C394-D38D-C0BBEA198EEC}"/>
              </a:ext>
            </a:extLst>
          </p:cNvPr>
          <p:cNvSpPr txBox="1"/>
          <p:nvPr/>
        </p:nvSpPr>
        <p:spPr>
          <a:xfrm>
            <a:off x="7955280" y="1371599"/>
            <a:ext cx="4114800" cy="28346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North American Terrestrial Reference Frame of 2022 (NATRF2022)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Pacific Terrestrial Reference Frame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of 2022 (PATRF2022)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Mariana Terrestrial Reference Frame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of 2022 (MATRF2022)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Caribbean Terrestrial Reference Frame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of 2022 (CATRF2022)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29988B-E04F-6452-1575-31BF93B48FAC}"/>
              </a:ext>
            </a:extLst>
          </p:cNvPr>
          <p:cNvSpPr txBox="1"/>
          <p:nvPr/>
        </p:nvSpPr>
        <p:spPr>
          <a:xfrm>
            <a:off x="3670480" y="2418694"/>
            <a:ext cx="227737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NATRF2022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370B1-4B30-67D2-B059-6B5AB875EDB7}"/>
              </a:ext>
            </a:extLst>
          </p:cNvPr>
          <p:cNvSpPr txBox="1"/>
          <p:nvPr/>
        </p:nvSpPr>
        <p:spPr>
          <a:xfrm>
            <a:off x="1690502" y="3954692"/>
            <a:ext cx="20811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PATRF2022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19B1E-3B56-C5D4-293E-9972BFCD098D}"/>
              </a:ext>
            </a:extLst>
          </p:cNvPr>
          <p:cNvSpPr txBox="1"/>
          <p:nvPr/>
        </p:nvSpPr>
        <p:spPr>
          <a:xfrm>
            <a:off x="1038957" y="3396687"/>
            <a:ext cx="216741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MATRF2022</a:t>
            </a:r>
          </a:p>
        </p:txBody>
      </p: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922774BE-1099-A835-4BD0-560DE40672A0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6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1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291D5-5F06-B2FE-A20A-D7BE871C8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north and south america&#10;&#10;Description automatically generated with medium confidence">
            <a:extLst>
              <a:ext uri="{FF2B5EF4-FFF2-40B4-BE49-F238E27FC236}">
                <a16:creationId xmlns:a16="http://schemas.microsoft.com/office/drawing/2014/main" id="{1FE09E60-464A-4ABB-4104-2B515336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7" b="-289"/>
          <a:stretch/>
        </p:blipFill>
        <p:spPr>
          <a:xfrm>
            <a:off x="0" y="0"/>
            <a:ext cx="952804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7D6101-F92E-4E10-3E7E-91C19F04DCBC}"/>
              </a:ext>
            </a:extLst>
          </p:cNvPr>
          <p:cNvSpPr txBox="1"/>
          <p:nvPr/>
        </p:nvSpPr>
        <p:spPr>
          <a:xfrm>
            <a:off x="9509760" y="182880"/>
            <a:ext cx="2682240" cy="35394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Estimated horizontal shifts (CONUS):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NAD 83 epoch 2010.0 to NATRF2022 epoch 2020.0 (meters)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71E1C2-C77A-4865-0855-BE8A4B42C615}"/>
              </a:ext>
            </a:extLst>
          </p:cNvPr>
          <p:cNvSpPr>
            <a:spLocks noChangeAspect="1"/>
          </p:cNvSpPr>
          <p:nvPr/>
        </p:nvSpPr>
        <p:spPr>
          <a:xfrm>
            <a:off x="855256" y="2995468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563630-910C-D825-0F99-FD60F7BEE43B}"/>
              </a:ext>
            </a:extLst>
          </p:cNvPr>
          <p:cNvSpPr txBox="1"/>
          <p:nvPr/>
        </p:nvSpPr>
        <p:spPr>
          <a:xfrm>
            <a:off x="1346032" y="2400895"/>
            <a:ext cx="136297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Ridgecrest earthquake (July 2019)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7AE262-2F6E-1540-59A3-2FB156946418}"/>
              </a:ext>
            </a:extLst>
          </p:cNvPr>
          <p:cNvSpPr txBox="1"/>
          <p:nvPr/>
        </p:nvSpPr>
        <p:spPr>
          <a:xfrm>
            <a:off x="1560498" y="3593182"/>
            <a:ext cx="195388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El Mayor-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Cucapah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 earthquake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(April 2010)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EE97CD-84A7-C493-5268-567746FB5029}"/>
              </a:ext>
            </a:extLst>
          </p:cNvPr>
          <p:cNvSpPr>
            <a:spLocks noChangeAspect="1"/>
          </p:cNvSpPr>
          <p:nvPr/>
        </p:nvSpPr>
        <p:spPr>
          <a:xfrm>
            <a:off x="1055281" y="3785990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9545EA2B-E225-82B9-2B68-E6B550EC838C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7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6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DB1C-7B21-ADEE-208D-410A6611D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775B19F8-ED43-B559-4A60-15ED98B801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8" b="-288"/>
          <a:stretch/>
        </p:blipFill>
        <p:spPr>
          <a:xfrm>
            <a:off x="0" y="0"/>
            <a:ext cx="952804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B08F5D-0361-C1DE-A848-456F6B2706FF}"/>
              </a:ext>
            </a:extLst>
          </p:cNvPr>
          <p:cNvSpPr txBox="1"/>
          <p:nvPr/>
        </p:nvSpPr>
        <p:spPr>
          <a:xfrm>
            <a:off x="9509760" y="182880"/>
            <a:ext cx="2682240" cy="35394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Estimated horizontal shifts (CONUS):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NAD 83 epoch 2010.0 to NATRF2022 epoch 2020.0 (feet)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2EE9BC-32FF-0B1D-0530-D8A5B20E9F7F}"/>
              </a:ext>
            </a:extLst>
          </p:cNvPr>
          <p:cNvSpPr>
            <a:spLocks noChangeAspect="1"/>
          </p:cNvSpPr>
          <p:nvPr/>
        </p:nvSpPr>
        <p:spPr>
          <a:xfrm>
            <a:off x="855256" y="2995468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2561F-7135-F8D7-43F4-A349F5A434BB}"/>
              </a:ext>
            </a:extLst>
          </p:cNvPr>
          <p:cNvSpPr txBox="1"/>
          <p:nvPr/>
        </p:nvSpPr>
        <p:spPr>
          <a:xfrm>
            <a:off x="1346032" y="2400895"/>
            <a:ext cx="136297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Ridgecrest earthquake (July 2019)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8FD522-1D84-6242-7B15-961470154C98}"/>
              </a:ext>
            </a:extLst>
          </p:cNvPr>
          <p:cNvSpPr txBox="1"/>
          <p:nvPr/>
        </p:nvSpPr>
        <p:spPr>
          <a:xfrm>
            <a:off x="1560498" y="3593182"/>
            <a:ext cx="195388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El Mayor-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Cucapah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 earthquake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(April 2010)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6DA242-3606-F649-2318-994D760B60D3}"/>
              </a:ext>
            </a:extLst>
          </p:cNvPr>
          <p:cNvSpPr>
            <a:spLocks noChangeAspect="1"/>
          </p:cNvSpPr>
          <p:nvPr/>
        </p:nvSpPr>
        <p:spPr>
          <a:xfrm>
            <a:off x="1055281" y="3785990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F2AEE977-7AD1-B0DD-CC01-FCF48DD8D904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8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18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E346E-874B-DACF-DF25-9E4474938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895AC03F-20FA-3878-334C-7808CEBB26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9" b="-287"/>
          <a:stretch/>
        </p:blipFill>
        <p:spPr>
          <a:xfrm>
            <a:off x="0" y="0"/>
            <a:ext cx="952804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B726D7-FD76-22C6-FF5E-E4778A1D1649}"/>
              </a:ext>
            </a:extLst>
          </p:cNvPr>
          <p:cNvSpPr txBox="1"/>
          <p:nvPr/>
        </p:nvSpPr>
        <p:spPr>
          <a:xfrm>
            <a:off x="9525000" y="182880"/>
            <a:ext cx="2667000" cy="39703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Estimated ellipsoidal height shifts (CONUS):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NAD 83 epoch 2010.0 to NATRF2022 epoch 2020.0 (meters)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AD9E92-3BAB-F63F-1FB4-A69EA2A7C919}"/>
              </a:ext>
            </a:extLst>
          </p:cNvPr>
          <p:cNvSpPr>
            <a:spLocks noChangeAspect="1"/>
          </p:cNvSpPr>
          <p:nvPr/>
        </p:nvSpPr>
        <p:spPr>
          <a:xfrm>
            <a:off x="855256" y="2995468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4F5E24-123C-A34A-4794-503F87BDFF5F}"/>
              </a:ext>
            </a:extLst>
          </p:cNvPr>
          <p:cNvSpPr txBox="1"/>
          <p:nvPr/>
        </p:nvSpPr>
        <p:spPr>
          <a:xfrm>
            <a:off x="1346032" y="2400895"/>
            <a:ext cx="136297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Ridgecrest earthquake (July 2019)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9EC422-8355-949C-17B2-BAFAB8CCAC02}"/>
              </a:ext>
            </a:extLst>
          </p:cNvPr>
          <p:cNvSpPr txBox="1"/>
          <p:nvPr/>
        </p:nvSpPr>
        <p:spPr>
          <a:xfrm>
            <a:off x="1560498" y="3593182"/>
            <a:ext cx="195388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El Mayor-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Cucapah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 earthquake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  <a:sym typeface="Arial"/>
              </a:rPr>
              <a:t>(April 2010)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1C0E40-70C9-CF4E-BF09-401B527D7086}"/>
              </a:ext>
            </a:extLst>
          </p:cNvPr>
          <p:cNvSpPr>
            <a:spLocks noChangeAspect="1"/>
          </p:cNvSpPr>
          <p:nvPr/>
        </p:nvSpPr>
        <p:spPr>
          <a:xfrm>
            <a:off x="1055281" y="3785990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F050FE62-6422-64CB-DEFE-CB6757A73B2B}"/>
              </a:ext>
            </a:extLst>
          </p:cNvPr>
          <p:cNvSpPr txBox="1">
            <a:spLocks/>
          </p:cNvSpPr>
          <p:nvPr/>
        </p:nvSpPr>
        <p:spPr>
          <a:xfrm>
            <a:off x="8961120" y="6355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A8DAF9-CFC1-344C-89B7-DCB2EBBDC673}" type="slidenum">
              <a:rPr lang="en-US" smtClean="0">
                <a:solidFill>
                  <a:srgbClr val="7F7F7F"/>
                </a:solidFill>
                <a:latin typeface="Calibri"/>
              </a:rPr>
              <a:pPr>
                <a:defRPr/>
              </a:pPr>
              <a:t>9</a:t>
            </a:fld>
            <a:endParaRPr lang="en-US" dirty="0">
              <a:solidFill>
                <a:srgbClr val="7F7F7F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82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11606</TotalTime>
  <Words>1733</Words>
  <Application>Microsoft Office PowerPoint</Application>
  <PresentationFormat>Widescreen</PresentationFormat>
  <Paragraphs>297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Aptos</vt:lpstr>
      <vt:lpstr>Arial</vt:lpstr>
      <vt:lpstr>Verdana</vt:lpstr>
      <vt:lpstr>1_Office Theme</vt:lpstr>
      <vt:lpstr>2_Office Theme</vt:lpstr>
      <vt:lpstr>3_Office Theme</vt:lpstr>
      <vt:lpstr>4_Office Theme</vt:lpstr>
      <vt:lpstr>5_Office Theme</vt:lpstr>
      <vt:lpstr>The Modernized National Spatial Reference System</vt:lpstr>
      <vt:lpstr>“Modernizing” the NSRS means:</vt:lpstr>
      <vt:lpstr>NSRS Modernization “Blueprint” documents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NSRS Modernization “Blueprint” documents</vt:lpstr>
      <vt:lpstr>PowerPoint Presentation</vt:lpstr>
      <vt:lpstr>PowerPoint Presentation</vt:lpstr>
      <vt:lpstr>PowerPoint Presentation</vt:lpstr>
      <vt:lpstr>PowerPoint Presentation</vt:lpstr>
      <vt:lpstr>NSRS Modernization “Blueprint” documents</vt:lpstr>
      <vt:lpstr>“Shift &amp; Drift”</vt:lpstr>
      <vt:lpstr>New types of coordinates</vt:lpstr>
      <vt:lpstr>Modernized NSRS Tools and Applications</vt:lpstr>
      <vt:lpstr>State Plane Coordinate System of 2022 (SPCS2022)</vt:lpstr>
      <vt:lpstr>SPCS2022 zone layers</vt:lpstr>
      <vt:lpstr>Number of SPCS2022 zones (preliminary)</vt:lpstr>
      <vt:lpstr>PowerPoint Presentation</vt:lpstr>
      <vt:lpstr>PowerPoint Presentation</vt:lpstr>
      <vt:lpstr>A tale of two feet</vt:lpstr>
      <vt:lpstr>Horizontal error when mixing up feet…</vt:lpstr>
      <vt:lpstr>End of an era for the U.S. survey foot</vt:lpstr>
      <vt:lpstr>Benefits of a Modernized NSRS</vt:lpstr>
      <vt:lpstr>NSRS Modernization is nearly done!</vt:lpstr>
      <vt:lpstr>Where to learn more…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Martin</dc:creator>
  <cp:lastModifiedBy>Michael Dennis</cp:lastModifiedBy>
  <cp:revision>506</cp:revision>
  <dcterms:created xsi:type="dcterms:W3CDTF">2020-01-16T20:59:07Z</dcterms:created>
  <dcterms:modified xsi:type="dcterms:W3CDTF">2025-01-15T03:15:13Z</dcterms:modified>
</cp:coreProperties>
</file>