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7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8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996" r:id="rId1"/>
    <p:sldMasterId id="2147484046" r:id="rId2"/>
    <p:sldMasterId id="2147484053" r:id="rId3"/>
    <p:sldMasterId id="2147484060" r:id="rId4"/>
    <p:sldMasterId id="2147484070" r:id="rId5"/>
    <p:sldMasterId id="2147484077" r:id="rId6"/>
    <p:sldMasterId id="2147484084" r:id="rId7"/>
    <p:sldMasterId id="2147484094" r:id="rId8"/>
    <p:sldMasterId id="2147484110" r:id="rId9"/>
  </p:sldMasterIdLst>
  <p:notesMasterIdLst>
    <p:notesMasterId r:id="rId32"/>
  </p:notesMasterIdLst>
  <p:handoutMasterIdLst>
    <p:handoutMasterId r:id="rId33"/>
  </p:handoutMasterIdLst>
  <p:sldIdLst>
    <p:sldId id="256" r:id="rId10"/>
    <p:sldId id="279" r:id="rId11"/>
    <p:sldId id="260" r:id="rId12"/>
    <p:sldId id="2417" r:id="rId13"/>
    <p:sldId id="2428" r:id="rId14"/>
    <p:sldId id="2429" r:id="rId15"/>
    <p:sldId id="2425" r:id="rId16"/>
    <p:sldId id="2430" r:id="rId17"/>
    <p:sldId id="2426" r:id="rId18"/>
    <p:sldId id="2427" r:id="rId19"/>
    <p:sldId id="2204" r:id="rId20"/>
    <p:sldId id="2412" r:id="rId21"/>
    <p:sldId id="2313" r:id="rId22"/>
    <p:sldId id="2123" r:id="rId23"/>
    <p:sldId id="1432" r:id="rId24"/>
    <p:sldId id="2418" r:id="rId25"/>
    <p:sldId id="2419" r:id="rId26"/>
    <p:sldId id="2420" r:id="rId27"/>
    <p:sldId id="277" r:id="rId28"/>
    <p:sldId id="2405" r:id="rId29"/>
    <p:sldId id="2408" r:id="rId30"/>
    <p:sldId id="2314" r:id="rId31"/>
  </p:sldIdLst>
  <p:sldSz cx="12192000" cy="6858000"/>
  <p:notesSz cx="6858000" cy="9144000"/>
  <p:embeddedFontLst>
    <p:embeddedFont>
      <p:font typeface="Verdana" panose="020B060403050404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Dennis" initials="MD" lastIdx="1" clrIdx="0">
    <p:extLst>
      <p:ext uri="{19B8F6BF-5375-455C-9EA6-DF929625EA0E}">
        <p15:presenceInfo xmlns:p15="http://schemas.microsoft.com/office/powerpoint/2012/main" userId="043abf545f85821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44546A"/>
    <a:srgbClr val="FF6600"/>
    <a:srgbClr val="FF3300"/>
    <a:srgbClr val="FF0000"/>
    <a:srgbClr val="000000"/>
    <a:srgbClr val="004F58"/>
    <a:srgbClr val="4A8B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0" autoAdjust="0"/>
    <p:restoredTop sz="93099" autoAdjust="0"/>
  </p:normalViewPr>
  <p:slideViewPr>
    <p:cSldViewPr snapToGrid="0" snapToObjects="1">
      <p:cViewPr varScale="1">
        <p:scale>
          <a:sx n="97" d="100"/>
          <a:sy n="97" d="100"/>
        </p:scale>
        <p:origin x="9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87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presProps" Target="presProps.xml"/><Relationship Id="rId21" Type="http://schemas.openxmlformats.org/officeDocument/2006/relationships/slide" Target="slides/slide12.xml"/><Relationship Id="rId34" Type="http://schemas.openxmlformats.org/officeDocument/2006/relationships/font" Target="fonts/font1.fntdata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font" Target="fonts/font3.fntdata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font" Target="fonts/font2.fntdata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handoutMaster" Target="handoutMasters/handoutMaster1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CE5119F-A89D-E9D0-233C-5645A14D09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06792D-61D0-A327-DF13-411A07C951E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72AA7-F0FB-43AA-AED8-0C990396AA4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3B0384-63BE-FF28-D233-616C542D931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413BA3-1BFB-592D-3C36-B5AF6399B6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32A2C-6F6A-4E6A-A0DE-FF760D322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1322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1CB3B-601C-3044-872C-680405EF9CD1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7191B-5443-0B49-80DC-518BB88BF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36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" name="Google Shape;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>
          <a:extLst>
            <a:ext uri="{FF2B5EF4-FFF2-40B4-BE49-F238E27FC236}">
              <a16:creationId xmlns:a16="http://schemas.microsoft.com/office/drawing/2014/main" id="{712A15E1-2216-5A1A-821A-393CE7BDB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:notes">
            <a:extLst>
              <a:ext uri="{FF2B5EF4-FFF2-40B4-BE49-F238E27FC236}">
                <a16:creationId xmlns:a16="http://schemas.microsoft.com/office/drawing/2014/main" id="{3457F592-7482-F715-AE44-24C33E8660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2" name="Google Shape;212;p3:notes">
            <a:extLst>
              <a:ext uri="{FF2B5EF4-FFF2-40B4-BE49-F238E27FC236}">
                <a16:creationId xmlns:a16="http://schemas.microsoft.com/office/drawing/2014/main" id="{4B70ED36-A760-0105-9F57-0EE6786FCD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0369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8762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EA353-E795-DF47-EF49-A43E59178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6C5054-DF45-326C-87B7-C411AE996C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8EFF6A-AA62-7175-F84E-D3B03EB457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82BCA-AF71-98E0-F48E-F2CCFC5AD8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8833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D989C-930E-210C-B934-A6C4E06EE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21D053-715B-93C9-672F-B10ABF1B8B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C55598-F10B-A0C9-3484-F3D3978567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681D20-7F06-78BC-0AD8-C87BB041C4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8724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Title Slide" type="title">
  <p:cSld name="Custom Title Slide">
    <p:bg>
      <p:bgPr>
        <a:blipFill rotWithShape="1">
          <a:blip r:embed="rId2">
            <a:alphaModFix/>
          </a:blip>
          <a:tile tx="0" ty="0" sx="100000" sy="100000" flip="none" algn="tl"/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35"/>
            <a:ext cx="1219403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bri"/>
              <a:buNone/>
              <a:defRPr sz="6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13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Title Slide" type="title">
  <p:cSld name="Custom Title Slide">
    <p:bg>
      <p:bgPr>
        <a:blipFill rotWithShape="1">
          <a:blip r:embed="rId2">
            <a:alphaModFix/>
          </a:blip>
          <a:tile tx="0" ty="0" sx="100000" sy="100000" flip="none" algn="tl"/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35"/>
            <a:ext cx="1219403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bri"/>
              <a:buNone/>
              <a:defRPr sz="6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870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1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237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blank">
  <p:cSld name="Custom 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2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973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ED4E-B04A-4590-40F3-32E45C38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33EB96-C9D2-15A9-D761-E251560A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</p:spPr>
        <p:txBody>
          <a:bodyPr/>
          <a:lstStyle/>
          <a:p>
            <a:endParaRPr lang="en-US" b="1" dirty="0">
              <a:latin typeface="+mn-lt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4F121D3-B0F5-EAB9-2BCA-643BA7FBC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1247120" cy="484632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67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3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1" name="Google Shape;31;p33"/>
          <p:cNvSpPr txBox="1">
            <a:spLocks noGrp="1"/>
          </p:cNvSpPr>
          <p:nvPr>
            <p:ph type="title"/>
          </p:nvPr>
        </p:nvSpPr>
        <p:spPr>
          <a:xfrm>
            <a:off x="91440" y="457200"/>
            <a:ext cx="3474720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3"/>
          <p:cNvSpPr txBox="1">
            <a:spLocks noGrp="1"/>
          </p:cNvSpPr>
          <p:nvPr>
            <p:ph type="body" idx="1"/>
          </p:nvPr>
        </p:nvSpPr>
        <p:spPr>
          <a:xfrm>
            <a:off x="91440" y="1463040"/>
            <a:ext cx="3474720" cy="484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726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Title Slide" type="title">
  <p:cSld name="Custom Title Slide">
    <p:bg>
      <p:bgPr>
        <a:blipFill rotWithShape="1">
          <a:blip r:embed="rId2">
            <a:alphaModFix/>
          </a:blip>
          <a:tile tx="0" ty="0" sx="100000" sy="100000" flip="none" algn="tl"/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35"/>
            <a:ext cx="1219403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bri"/>
              <a:buNone/>
              <a:defRPr sz="6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985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A5B4F11A-4962-0819-96E7-3E0C72F010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DD349B91-010E-3941-F40F-5DE0E791B1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defRPr/>
            </a:pPr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A88D2D3-E389-A448-109B-62BF6429C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>
              <a:defRPr/>
            </a:pPr>
            <a:fld id="{58280CB3-0FF6-4D07-A0F6-C78040BEDDEE}" type="slidenum">
              <a:rPr lang="en-US" smtClean="0"/>
              <a:pPr algn="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564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E33EB96-C9D2-15A9-D761-E251560A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</p:spPr>
        <p:txBody>
          <a:bodyPr/>
          <a:lstStyle/>
          <a:p>
            <a:endParaRPr lang="en-US" b="1" dirty="0">
              <a:latin typeface="+mn-lt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4F121D3-B0F5-EAB9-2BCA-643BA7FBC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1247120" cy="484632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13CB64A9-70B7-CE2D-8A6B-6928E5EA6D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129AC04-9598-0E75-1454-1CDD964EF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defRPr/>
            </a:pPr>
            <a:endParaRPr lang="en-US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B990FB8-DA95-D9A8-22EC-E3EFB25D26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>
              <a:defRPr/>
            </a:pPr>
            <a:fld id="{58280CB3-0FF6-4D07-A0F6-C78040BEDDEE}" type="slidenum">
              <a:rPr lang="en-US" smtClean="0"/>
              <a:pPr algn="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57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 algn="ctr"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 algn="r">
              <a:defRPr/>
            </a:pPr>
            <a:fld id="{5A837433-97E9-4D94-B898-19FA6F4A2CA7}" type="slidenum">
              <a:rPr lang="en-US" smtClean="0"/>
              <a:pPr algn="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474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07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E33EB96-C9D2-15A9-D761-E251560A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</p:spPr>
        <p:txBody>
          <a:bodyPr/>
          <a:lstStyle/>
          <a:p>
            <a:endParaRPr lang="en-US" b="1" dirty="0">
              <a:latin typeface="+mn-lt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4F121D3-B0F5-EAB9-2BCA-643BA7FBC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1247120" cy="484632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13CB64A9-70B7-CE2D-8A6B-6928E5EA6D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129AC04-9598-0E75-1454-1CDD964EF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defRPr/>
            </a:pPr>
            <a:endParaRPr lang="en-US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B990FB8-DA95-D9A8-22EC-E3EFB25D26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>
              <a:defRPr/>
            </a:pPr>
            <a:fld id="{58280CB3-0FF6-4D07-A0F6-C78040BEDDEE}" type="slidenum">
              <a:rPr lang="en-US" smtClean="0"/>
              <a:pPr algn="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80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36C185-3C5A-B14E-7AA3-6D4AA1D11E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8CF70-1155-487E-B744-8711D623BA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50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ustom Title Slide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4C8179-00F4-C5CF-A2B2-611C5D4C81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635"/>
            <a:ext cx="1219403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45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E33EB96-C9D2-15A9-D761-E251560A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</p:spPr>
        <p:txBody>
          <a:bodyPr/>
          <a:lstStyle/>
          <a:p>
            <a:endParaRPr lang="en-US" b="1" dirty="0">
              <a:latin typeface="+mn-lt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4F121D3-B0F5-EAB9-2BCA-643BA7FBC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1247120" cy="484632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B8E4B4-B7EF-D92B-0510-00E3194A2A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58EA31-6667-4B27-E58C-62E6A5F975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89D1EF-8770-AD63-7BF4-6782316F2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>
              <a:defRPr/>
            </a:pPr>
            <a:fld id="{58280CB3-0FF6-4D07-A0F6-C78040BEDDEE}" type="slidenum">
              <a:rPr lang="en-US" smtClean="0"/>
              <a:pPr algn="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77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E33EB96-C9D2-15A9-D761-E251560A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</p:spPr>
        <p:txBody>
          <a:bodyPr/>
          <a:lstStyle/>
          <a:p>
            <a:endParaRPr lang="en-US" b="1" dirty="0">
              <a:latin typeface="+mn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611C27-51D0-9175-ADF6-CB58793DC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8209CC-0A72-66E1-B3A4-2B4859356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8BBE3-86A1-D24B-017C-34BD23F1B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>
              <a:defRPr/>
            </a:pPr>
            <a:fld id="{58280CB3-0FF6-4D07-A0F6-C78040BEDDEE}" type="slidenum">
              <a:rPr lang="en-US" smtClean="0"/>
              <a:pPr algn="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21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639DFDDC-F7B4-9175-004F-D526BCFF4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457200"/>
            <a:ext cx="3474720" cy="1005840"/>
          </a:xfrm>
        </p:spPr>
        <p:txBody>
          <a:bodyPr tIns="45720" bIns="45720" anchor="t" anchorCtr="0">
            <a:normAutofit/>
          </a:bodyPr>
          <a:lstStyle>
            <a:lvl1pPr>
              <a:defRPr sz="3200"/>
            </a:lvl1pPr>
          </a:lstStyle>
          <a:p>
            <a:endParaRPr lang="en-US" b="1" dirty="0"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0B5D0D-0383-0684-3296-25438009F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" y="1463040"/>
            <a:ext cx="3474720" cy="4846320"/>
          </a:xfrm>
        </p:spPr>
        <p:txBody>
          <a:bodyPr tIns="45720" bIns="45720" numCol="1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49F18562-7227-1EC9-D67F-DC13AEA5B7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075A6D40-B40C-7730-9129-FF58002326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defRPr/>
            </a:pP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9AD93CC-CD21-8402-DB84-C532E1536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>
              <a:defRPr/>
            </a:pPr>
            <a:fld id="{58280CB3-0FF6-4D07-A0F6-C78040BEDDEE}" type="slidenum">
              <a:rPr lang="en-US" smtClean="0"/>
              <a:pPr algn="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16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0EF4D-3DD4-3D9D-F865-E28174D012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53A5C6-C2DC-FEF6-A3EA-D10696FD86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E5C538-6726-B57F-56CF-41A4BDC971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>
              <a:defRPr/>
            </a:pPr>
            <a:fld id="{58280CB3-0FF6-4D07-A0F6-C78040BEDDEE}" type="slidenum">
              <a:rPr lang="en-US" smtClean="0"/>
              <a:pPr algn="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92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725B88-01AE-E6D7-DBBC-A2A485648B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9FB7C8B8-7403-FD0F-9629-E7A9CD91F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defRPr/>
            </a:pPr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0D766F2-3C9D-99D6-0542-E1C797734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>
              <a:defRPr/>
            </a:pPr>
            <a:fld id="{58280CB3-0FF6-4D07-A0F6-C78040BEDDEE}" type="slidenum">
              <a:rPr lang="en-US" smtClean="0"/>
              <a:pPr algn="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67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27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7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11247120" cy="484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608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186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white">
  <p:cSld name="Blank whit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1"/>
          <p:cNvSpPr txBox="1">
            <a:spLocks noGrp="1"/>
          </p:cNvSpPr>
          <p:nvPr>
            <p:ph type="sldNum" idx="12"/>
          </p:nvPr>
        </p:nvSpPr>
        <p:spPr>
          <a:xfrm>
            <a:off x="9144000" y="64897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25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36C185-3C5A-B14E-7AA3-6D4AA1D11E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8CF70-1155-487E-B744-8711D623BA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07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Title Slide" type="title">
  <p:cSld name="Custom Title Slide">
    <p:bg>
      <p:bgPr>
        <a:blipFill rotWithShape="1">
          <a:blip r:embed="rId2">
            <a:alphaModFix/>
          </a:blip>
          <a:tile tx="0" ty="0" sx="100000" sy="100000" flip="none" algn="tl"/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35"/>
            <a:ext cx="1219403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4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bri"/>
              <a:buNone/>
              <a:defRPr sz="6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71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3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43"/>
          <p:cNvSpPr txBox="1">
            <a:spLocks noGrp="1"/>
          </p:cNvSpPr>
          <p:nvPr>
            <p:ph type="title"/>
          </p:nvPr>
        </p:nvSpPr>
        <p:spPr>
          <a:xfrm>
            <a:off x="91440" y="457200"/>
            <a:ext cx="3474720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3"/>
          <p:cNvSpPr txBox="1">
            <a:spLocks noGrp="1"/>
          </p:cNvSpPr>
          <p:nvPr>
            <p:ph type="body" idx="1"/>
          </p:nvPr>
        </p:nvSpPr>
        <p:spPr>
          <a:xfrm>
            <a:off x="91440" y="1463040"/>
            <a:ext cx="3474720" cy="484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31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blank">
  <p:cSld name="Custom blank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4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812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blank">
  <p:cSld name="Custom 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0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17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Title Slide" type="title">
  <p:cSld name="Custom Title Slide">
    <p:bg>
      <p:bgPr>
        <a:blipFill rotWithShape="1">
          <a:blip r:embed="rId2">
            <a:alphaModFix/>
          </a:blip>
          <a:tile tx="0" ty="0" sx="100000" sy="100000" flip="none" algn="tl"/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35"/>
            <a:ext cx="1219403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4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bri"/>
              <a:buNone/>
              <a:defRPr sz="6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490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0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8"/>
            <a:ext cx="10363200" cy="1736725"/>
          </a:xfrm>
        </p:spPr>
        <p:txBody>
          <a:bodyPr anchor="b"/>
          <a:lstStyle>
            <a:lvl1pPr>
              <a:defRPr sz="5400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960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4913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D6F19CD7-6709-46C4-9743-7C5B8049D6FC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>
          <a:xfrm>
            <a:off x="609602" y="6243638"/>
            <a:ext cx="2432703" cy="457200"/>
          </a:xfrm>
          <a:prstGeom prst="rect">
            <a:avLst/>
          </a:prstGeom>
        </p:spPr>
        <p:txBody>
          <a:bodyPr anchor="b" anchorCtr="0"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9" name="Rectangle 42">
            <a:extLst>
              <a:ext uri="{FF2B5EF4-FFF2-40B4-BE49-F238E27FC236}">
                <a16:creationId xmlns:a16="http://schemas.microsoft.com/office/drawing/2014/main" id="{0E5EE79C-9296-4B0B-B68D-3796282407A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668996" y="6248400"/>
            <a:ext cx="4876800" cy="457200"/>
          </a:xfrm>
          <a:prstGeom prst="rect">
            <a:avLst/>
          </a:prstGeom>
        </p:spPr>
        <p:txBody>
          <a:bodyPr anchor="b" anchorCtr="1"/>
          <a:lstStyle>
            <a:lvl1pPr algn="ctr">
              <a:defRPr sz="1600"/>
            </a:lvl1pPr>
          </a:lstStyle>
          <a:p>
            <a:endParaRPr lang="en-US" dirty="0"/>
          </a:p>
        </p:txBody>
      </p:sp>
      <p:sp>
        <p:nvSpPr>
          <p:cNvPr id="10" name="Rectangle 43">
            <a:extLst>
              <a:ext uri="{FF2B5EF4-FFF2-40B4-BE49-F238E27FC236}">
                <a16:creationId xmlns:a16="http://schemas.microsoft.com/office/drawing/2014/main" id="{08ECF35E-2C76-4FBA-AD1A-11991767E0E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9149699" y="6243638"/>
            <a:ext cx="2432703" cy="457200"/>
          </a:xfrm>
          <a:prstGeom prst="rect">
            <a:avLst/>
          </a:prstGeom>
        </p:spPr>
        <p:txBody>
          <a:bodyPr anchor="b" anchorCtr="0"/>
          <a:lstStyle>
            <a:lvl1pPr algn="r">
              <a:defRPr sz="1600"/>
            </a:lvl1pPr>
          </a:lstStyle>
          <a:p>
            <a:fld id="{50726B4B-11E2-4B4D-822E-155936961C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18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49ED8BEA-5901-4003-AAA4-BA62B2660176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609602" y="6243638"/>
            <a:ext cx="2432703" cy="457200"/>
          </a:xfrm>
          <a:prstGeom prst="rect">
            <a:avLst/>
          </a:prstGeom>
        </p:spPr>
        <p:txBody>
          <a:bodyPr anchor="b" anchorCtr="0"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9" name="Rectangle 42">
            <a:extLst>
              <a:ext uri="{FF2B5EF4-FFF2-40B4-BE49-F238E27FC236}">
                <a16:creationId xmlns:a16="http://schemas.microsoft.com/office/drawing/2014/main" id="{C8946EEA-2D2D-40FB-B88B-A3C4774B2C8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668996" y="6248400"/>
            <a:ext cx="4876800" cy="457200"/>
          </a:xfrm>
          <a:prstGeom prst="rect">
            <a:avLst/>
          </a:prstGeom>
        </p:spPr>
        <p:txBody>
          <a:bodyPr anchor="b" anchorCtr="1"/>
          <a:lstStyle>
            <a:lvl1pPr algn="ctr">
              <a:defRPr sz="1600"/>
            </a:lvl1pPr>
          </a:lstStyle>
          <a:p>
            <a:endParaRPr lang="en-US" dirty="0"/>
          </a:p>
        </p:txBody>
      </p:sp>
      <p:sp>
        <p:nvSpPr>
          <p:cNvPr id="10" name="Rectangle 43">
            <a:extLst>
              <a:ext uri="{FF2B5EF4-FFF2-40B4-BE49-F238E27FC236}">
                <a16:creationId xmlns:a16="http://schemas.microsoft.com/office/drawing/2014/main" id="{F5A4B1F3-15E2-423C-86D2-5B0FD0C1DA5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9149699" y="6243638"/>
            <a:ext cx="2432703" cy="457200"/>
          </a:xfrm>
          <a:prstGeom prst="rect">
            <a:avLst/>
          </a:prstGeom>
        </p:spPr>
        <p:txBody>
          <a:bodyPr anchor="b" anchorCtr="0"/>
          <a:lstStyle>
            <a:lvl1pPr algn="r">
              <a:defRPr sz="1600"/>
            </a:lvl1pPr>
          </a:lstStyle>
          <a:p>
            <a:fld id="{50726B4B-11E2-4B4D-822E-155936961C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46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20CB1E2A-D402-4671-9118-DBD8A095B091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>
          <a:xfrm>
            <a:off x="609602" y="6243638"/>
            <a:ext cx="2432703" cy="457200"/>
          </a:xfrm>
          <a:prstGeom prst="rect">
            <a:avLst/>
          </a:prstGeom>
        </p:spPr>
        <p:txBody>
          <a:bodyPr anchor="b" anchorCtr="0"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063813BC-B3FA-48D4-8A6E-03830A236BA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668996" y="6248400"/>
            <a:ext cx="4876800" cy="457200"/>
          </a:xfrm>
          <a:prstGeom prst="rect">
            <a:avLst/>
          </a:prstGeom>
        </p:spPr>
        <p:txBody>
          <a:bodyPr anchor="b" anchorCtr="1"/>
          <a:lstStyle>
            <a:lvl1pPr algn="ctr">
              <a:defRPr sz="1600"/>
            </a:lvl1pPr>
          </a:lstStyle>
          <a:p>
            <a:endParaRPr lang="en-US" dirty="0"/>
          </a:p>
        </p:txBody>
      </p:sp>
      <p:sp>
        <p:nvSpPr>
          <p:cNvPr id="8" name="Rectangle 43">
            <a:extLst>
              <a:ext uri="{FF2B5EF4-FFF2-40B4-BE49-F238E27FC236}">
                <a16:creationId xmlns:a16="http://schemas.microsoft.com/office/drawing/2014/main" id="{05A86397-177F-471B-8E6E-D80CEABD949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9149699" y="6243638"/>
            <a:ext cx="2432703" cy="457200"/>
          </a:xfrm>
          <a:prstGeom prst="rect">
            <a:avLst/>
          </a:prstGeom>
        </p:spPr>
        <p:txBody>
          <a:bodyPr anchor="b" anchorCtr="0"/>
          <a:lstStyle>
            <a:lvl1pPr algn="r">
              <a:defRPr sz="1600"/>
            </a:lvl1pPr>
          </a:lstStyle>
          <a:p>
            <a:fld id="{50726B4B-11E2-4B4D-822E-155936961C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50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1">
            <a:extLst>
              <a:ext uri="{FF2B5EF4-FFF2-40B4-BE49-F238E27FC236}">
                <a16:creationId xmlns:a16="http://schemas.microsoft.com/office/drawing/2014/main" id="{AA2EF3E8-B3DC-49B4-AD2F-A02E86D14AE1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>
          <a:xfrm>
            <a:off x="609602" y="6243638"/>
            <a:ext cx="2432703" cy="457200"/>
          </a:xfrm>
          <a:prstGeom prst="rect">
            <a:avLst/>
          </a:prstGeom>
        </p:spPr>
        <p:txBody>
          <a:bodyPr anchor="b" anchorCtr="0"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CFC3DA29-04D6-457E-B403-C4D31ED4365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668996" y="6248400"/>
            <a:ext cx="4876800" cy="457200"/>
          </a:xfrm>
          <a:prstGeom prst="rect">
            <a:avLst/>
          </a:prstGeom>
        </p:spPr>
        <p:txBody>
          <a:bodyPr anchor="b" anchorCtr="1"/>
          <a:lstStyle>
            <a:lvl1pPr algn="ctr">
              <a:defRPr sz="1600"/>
            </a:lvl1pPr>
          </a:lstStyle>
          <a:p>
            <a:endParaRPr lang="en-US" dirty="0"/>
          </a:p>
        </p:txBody>
      </p:sp>
      <p:sp>
        <p:nvSpPr>
          <p:cNvPr id="7" name="Rectangle 43">
            <a:extLst>
              <a:ext uri="{FF2B5EF4-FFF2-40B4-BE49-F238E27FC236}">
                <a16:creationId xmlns:a16="http://schemas.microsoft.com/office/drawing/2014/main" id="{B454DE8B-0BDA-4ED7-8E3E-21ECAA91894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9149699" y="6243638"/>
            <a:ext cx="2432703" cy="457200"/>
          </a:xfrm>
          <a:prstGeom prst="rect">
            <a:avLst/>
          </a:prstGeom>
        </p:spPr>
        <p:txBody>
          <a:bodyPr anchor="b" anchorCtr="0"/>
          <a:lstStyle>
            <a:lvl1pPr algn="r">
              <a:defRPr sz="1600"/>
            </a:lvl1pPr>
          </a:lstStyle>
          <a:p>
            <a:fld id="{50726B4B-11E2-4B4D-822E-155936961C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3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ustom Title Slide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4C8179-00F4-C5CF-A2B2-611C5D4C81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635"/>
            <a:ext cx="1219403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83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847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blank">
  <p:cSld name="Custom 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0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752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2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2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11247120" cy="484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757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Title Slide" type="title">
  <p:cSld name="Custom Title Slide">
    <p:bg>
      <p:bgPr>
        <a:blipFill rotWithShape="1">
          <a:blip r:embed="rId2">
            <a:alphaModFix/>
          </a:blip>
          <a:tile tx="0" ty="0" sx="100000" sy="100000" flip="none" algn="tl"/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35"/>
            <a:ext cx="1219403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4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bri"/>
              <a:buNone/>
              <a:defRPr sz="6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532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ED4E-B04A-4590-40F3-32E45C38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33EB96-C9D2-15A9-D761-E251560A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</p:spPr>
        <p:txBody>
          <a:bodyPr/>
          <a:lstStyle/>
          <a:p>
            <a:endParaRPr lang="en-US" b="1" dirty="0">
              <a:latin typeface="+mn-lt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4F121D3-B0F5-EAB9-2BCA-643BA7FBC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1247120" cy="484632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67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ED4E-B04A-4590-40F3-32E45C38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33EB96-C9D2-15A9-D761-E251560A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</p:spPr>
        <p:txBody>
          <a:bodyPr/>
          <a:lstStyle/>
          <a:p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994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ED4E-B04A-4590-40F3-32E45C38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639DFDDC-F7B4-9175-004F-D526BCFF4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457200"/>
            <a:ext cx="3474720" cy="1005840"/>
          </a:xfrm>
        </p:spPr>
        <p:txBody>
          <a:bodyPr tIns="45720" bIns="45720" anchor="t" anchorCtr="0">
            <a:normAutofit/>
          </a:bodyPr>
          <a:lstStyle>
            <a:lvl1pPr>
              <a:defRPr sz="3200"/>
            </a:lvl1pPr>
          </a:lstStyle>
          <a:p>
            <a:endParaRPr lang="en-US" b="1" dirty="0"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0B5D0D-0383-0684-3296-25438009F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" y="1463040"/>
            <a:ext cx="3474720" cy="4846320"/>
          </a:xfrm>
        </p:spPr>
        <p:txBody>
          <a:bodyPr tIns="45720" bIns="45720" numCol="1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59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04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36C185-3C5A-B14E-7AA3-6D4AA1D11E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8CF70-1155-487E-B744-8711D623BA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55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40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7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2" name="Google Shape;12;p27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11247120" cy="484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D72967-9033-34E5-D870-30EEC34EFC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F35215-8231-2AC0-E566-9CA02B3A98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0A276-5BAC-C0D6-F464-17AC3250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>
              <a:defRPr/>
            </a:pPr>
            <a:fld id="{58280CB3-0FF6-4D07-A0F6-C78040BEDDEE}" type="slidenum">
              <a:rPr lang="en-US" smtClean="0"/>
              <a:pPr algn="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116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97" r:id="rId1"/>
    <p:sldLayoutId id="2147484001" r:id="rId2"/>
    <p:sldLayoutId id="2147484004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BCE26D-6A7E-3D87-F313-08A969695B8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403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11247120" cy="4846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5B2F7E2-D04B-3EA5-05CF-99C2B88BA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4897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B78CF70-1155-487E-B744-8711D623BA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57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21940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7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7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11247120" cy="484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sldNum" idx="12"/>
          </p:nvPr>
        </p:nvSpPr>
        <p:spPr>
          <a:xfrm>
            <a:off x="9144000" y="64897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01359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8" r:id="rId4"/>
    <p:sldLayoutId id="214748410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121940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7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2" name="Google Shape;12;p27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11247120" cy="484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D72967-9033-34E5-D870-30EEC34EFC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F35215-8231-2AC0-E566-9CA02B3A98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0A276-5BAC-C0D6-F464-17AC3250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>
              <a:defRPr/>
            </a:pPr>
            <a:fld id="{58280CB3-0FF6-4D07-A0F6-C78040BEDDEE}" type="slidenum">
              <a:rPr lang="en-US" smtClean="0"/>
              <a:pPr algn="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631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5" r:id="rId4"/>
    <p:sldLayoutId id="2147484067" r:id="rId5"/>
    <p:sldLayoutId id="2147484069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BCE26D-6A7E-3D87-F313-08A969695B8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403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11247120" cy="4846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75338E70-7976-64D5-416D-DD2D40FC6D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0A375FB3-3D9D-4F68-C75C-F678EFAA9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defRPr/>
            </a:pPr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CEC0693-3827-AE99-C5CA-42FE2FEA03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>
              <a:defRPr/>
            </a:pPr>
            <a:fld id="{58280CB3-0FF6-4D07-A0F6-C78040BEDDEE}" type="slidenum">
              <a:rPr lang="en-US" smtClean="0"/>
              <a:pPr algn="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52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121940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6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26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11247120" cy="484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sldNum" idx="12"/>
          </p:nvPr>
        </p:nvSpPr>
        <p:spPr>
          <a:xfrm>
            <a:off x="9144000" y="64897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61263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40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29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11247120" cy="484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sldNum" idx="12"/>
          </p:nvPr>
        </p:nvSpPr>
        <p:spPr>
          <a:xfrm>
            <a:off x="9144000" y="64897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26028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85" r:id="rId1"/>
    <p:sldLayoutId id="2147484087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8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858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54480"/>
            <a:ext cx="10972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62A15273-3DC2-4FD6-898A-0A8070FA022E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>
          <a:xfrm>
            <a:off x="609602" y="6243638"/>
            <a:ext cx="2432703" cy="457200"/>
          </a:xfrm>
          <a:prstGeom prst="rect">
            <a:avLst/>
          </a:prstGeom>
        </p:spPr>
        <p:txBody>
          <a:bodyPr anchor="b" anchorCtr="0"/>
          <a:lstStyle>
            <a:lvl1pPr>
              <a:defRPr sz="160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301CEA58-69A7-44D4-9D64-A0F327F9E64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668996" y="6248400"/>
            <a:ext cx="4876800" cy="457200"/>
          </a:xfrm>
          <a:prstGeom prst="rect">
            <a:avLst/>
          </a:prstGeom>
        </p:spPr>
        <p:txBody>
          <a:bodyPr anchor="b" anchorCtr="1"/>
          <a:lstStyle>
            <a:lvl1pPr algn="ctr">
              <a:defRPr sz="160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Rectangle 43">
            <a:extLst>
              <a:ext uri="{FF2B5EF4-FFF2-40B4-BE49-F238E27FC236}">
                <a16:creationId xmlns:a16="http://schemas.microsoft.com/office/drawing/2014/main" id="{BD3D5A2A-CFBC-4095-A279-10E0677056C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9149699" y="6243638"/>
            <a:ext cx="2432703" cy="457200"/>
          </a:xfrm>
          <a:prstGeom prst="rect">
            <a:avLst/>
          </a:prstGeom>
        </p:spPr>
        <p:txBody>
          <a:bodyPr anchor="b" anchorCtr="0"/>
          <a:lstStyle>
            <a:lvl1pPr algn="r">
              <a:defRPr sz="160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fld id="{50726B4B-11E2-4B4D-822E-155936961C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43790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40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29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11247120" cy="484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sldNum" idx="12"/>
          </p:nvPr>
        </p:nvSpPr>
        <p:spPr>
          <a:xfrm>
            <a:off x="9144000" y="64897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13192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3.png"/><Relationship Id="rId4" Type="http://schemas.openxmlformats.org/officeDocument/2006/relationships/hyperlink" Target="http://ninjaworldamouthfulofmanythings.blogspot.com/2012/01/big-deals-and-great-discounts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F7943A-3011-0E25-8B59-46CEF08CAF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20272" r="2296" b="25306"/>
          <a:stretch/>
        </p:blipFill>
        <p:spPr>
          <a:xfrm>
            <a:off x="3187960" y="3125754"/>
            <a:ext cx="5816080" cy="373224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8" name="Google Shape;38;p1"/>
          <p:cNvSpPr txBox="1">
            <a:spLocks noGrp="1"/>
          </p:cNvSpPr>
          <p:nvPr>
            <p:ph type="ctrTitle"/>
          </p:nvPr>
        </p:nvSpPr>
        <p:spPr>
          <a:xfrm>
            <a:off x="0" y="1486400"/>
            <a:ext cx="121920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Calibri"/>
              <a:buNone/>
            </a:pPr>
            <a:r>
              <a:rPr lang="en-US" sz="4000" dirty="0"/>
              <a:t>The Modernized National </a:t>
            </a:r>
            <a:br>
              <a:rPr lang="en-US" sz="4000" dirty="0"/>
            </a:br>
            <a:r>
              <a:rPr lang="en-US" sz="4000" dirty="0"/>
              <a:t>Spatial Reference System</a:t>
            </a:r>
            <a:endParaRPr lang="en-US" sz="4000" i="1" dirty="0"/>
          </a:p>
        </p:txBody>
      </p:sp>
      <p:sp>
        <p:nvSpPr>
          <p:cNvPr id="39" name="Google Shape;39;p1"/>
          <p:cNvSpPr txBox="1">
            <a:spLocks noGrp="1"/>
          </p:cNvSpPr>
          <p:nvPr>
            <p:ph type="subTitle" idx="1"/>
          </p:nvPr>
        </p:nvSpPr>
        <p:spPr>
          <a:xfrm>
            <a:off x="0" y="2702268"/>
            <a:ext cx="121920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4000" b="1" i="1" dirty="0"/>
              <a:t>Where Things Stand and the Road Ahead</a:t>
            </a:r>
          </a:p>
        </p:txBody>
      </p:sp>
      <p:sp>
        <p:nvSpPr>
          <p:cNvPr id="40" name="Google Shape;40;p1"/>
          <p:cNvSpPr txBox="1"/>
          <p:nvPr/>
        </p:nvSpPr>
        <p:spPr>
          <a:xfrm>
            <a:off x="8831014" y="5417894"/>
            <a:ext cx="335092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Michael Dennis, PhD, PE, PLS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SPCS2022 Project Manager</a:t>
            </a:r>
          </a:p>
        </p:txBody>
      </p:sp>
      <p:sp>
        <p:nvSpPr>
          <p:cNvPr id="41" name="Google Shape;41;p1"/>
          <p:cNvSpPr txBox="1"/>
          <p:nvPr/>
        </p:nvSpPr>
        <p:spPr>
          <a:xfrm>
            <a:off x="181783" y="5410116"/>
            <a:ext cx="375204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Alaska Society of </a:t>
            </a:r>
          </a:p>
          <a:p>
            <a:pPr marL="0" marR="0" lvl="0" indent="0" algn="l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Professional Land Surveyors </a:t>
            </a:r>
          </a:p>
          <a:p>
            <a:pPr marL="0" marR="0" lvl="0" indent="0" algn="l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2024 Conference</a:t>
            </a:r>
          </a:p>
          <a:p>
            <a:pPr marL="0" marR="0" lvl="0" indent="0" algn="l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lang="en-US" sz="2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Anchorage, AK  ● Feb 20, 2025</a:t>
            </a:r>
            <a:endParaRPr kumimoji="0" sz="20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6AB43D-B9EA-C975-F056-045D78BEB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5106" y="1192426"/>
            <a:ext cx="1463040" cy="1463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north america&#10;&#10;AI-generated content may be incorrect.">
            <a:extLst>
              <a:ext uri="{FF2B5EF4-FFF2-40B4-BE49-F238E27FC236}">
                <a16:creationId xmlns:a16="http://schemas.microsoft.com/office/drawing/2014/main" id="{8ADD5BB1-BEB9-B30E-FB41-1CFFECAF3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95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A1313E3-60DD-4F32-998B-9D2AB4E91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types of coordinates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9C2C4ADE-81AD-8951-BBF7-BB90A70501FF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Reference Epoch Coordinates (RECs)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emporal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“snapshot” of entire network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Similar to NAD 83 (2011/PA11/MA11) epoch 2010.00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Initial epoch 2020.00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Every 5 or 10 years (TBD)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Survey Epoch Coordinates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(SECs)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Time-dependent!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Gives c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oordinates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at time of observation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Multiple SECs can show changes over time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Likely not included in initial rollout of Modernized NSRS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F4590B-D6CA-4434-F31E-2FCCADE8335E}"/>
              </a:ext>
            </a:extLst>
          </p:cNvPr>
          <p:cNvSpPr/>
          <p:nvPr/>
        </p:nvSpPr>
        <p:spPr>
          <a:xfrm>
            <a:off x="726509" y="1812867"/>
            <a:ext cx="5273457" cy="419811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280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7BE6B5-EF7C-3F81-5671-766603E7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adjustments of passive control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A7FB28-8C30-7503-36B7-391CCBE0C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1247120" cy="5486400"/>
          </a:xfrm>
        </p:spPr>
        <p:txBody>
          <a:bodyPr>
            <a:normAutofit/>
          </a:bodyPr>
          <a:lstStyle/>
          <a:p>
            <a:r>
              <a:rPr lang="en-US" b="1" dirty="0"/>
              <a:t>Initial adjustment underway, constrained to latest CORS coordinates</a:t>
            </a:r>
          </a:p>
          <a:p>
            <a:pPr lvl="1"/>
            <a:r>
              <a:rPr lang="en-US" dirty="0"/>
              <a:t>Geometric (latitude, longitude, ellipsoid height) and orthometric (elevation)</a:t>
            </a:r>
          </a:p>
          <a:p>
            <a:pPr lvl="1"/>
            <a:r>
              <a:rPr lang="en-US" dirty="0"/>
              <a:t>Geometric includes OPUS-Share solutions (currently 2126 in AK)</a:t>
            </a:r>
          </a:p>
          <a:p>
            <a:pPr lvl="1"/>
            <a:r>
              <a:rPr lang="en-US" dirty="0"/>
              <a:t>Observations transformed and time projected to ITRF2020 at epoch 2020.00</a:t>
            </a:r>
          </a:p>
          <a:p>
            <a:r>
              <a:rPr lang="en-US" b="1" dirty="0"/>
              <a:t>Two national adjustments</a:t>
            </a:r>
          </a:p>
          <a:p>
            <a:pPr lvl="1"/>
            <a:r>
              <a:rPr lang="en-US" dirty="0"/>
              <a:t>First being done now, results will be used for new NADCON and VERTCON grids</a:t>
            </a:r>
          </a:p>
          <a:p>
            <a:pPr lvl="1"/>
            <a:r>
              <a:rPr lang="en-US" dirty="0"/>
              <a:t>Second done when new datums released, constrained to results of first</a:t>
            </a:r>
          </a:p>
          <a:p>
            <a:r>
              <a:rPr lang="en-US" b="1" dirty="0"/>
              <a:t>New coordinates on passive control at epoch 2020.00</a:t>
            </a:r>
          </a:p>
          <a:p>
            <a:pPr lvl="1"/>
            <a:r>
              <a:rPr lang="en-US" dirty="0"/>
              <a:t>All 5 frames the same at that epoch (but only at that epoch)</a:t>
            </a:r>
          </a:p>
          <a:p>
            <a:pPr lvl="1"/>
            <a:r>
              <a:rPr lang="en-US" dirty="0"/>
              <a:t>ITRF2020 = NATRF2022 = PATRF2022 = CATRF2022 = MATRF2022</a:t>
            </a:r>
          </a:p>
          <a:p>
            <a:pPr lvl="1"/>
            <a:r>
              <a:rPr lang="en-US" dirty="0"/>
              <a:t>Beta release this year on new NSRS Datasheets</a:t>
            </a:r>
          </a:p>
          <a:p>
            <a:pPr lvl="1"/>
            <a:r>
              <a:rPr lang="en-US" b="1" i="1" dirty="0">
                <a:solidFill>
                  <a:srgbClr val="C00000"/>
                </a:solidFill>
              </a:rPr>
              <a:t>Will include beta SPCS2022 coordinates</a:t>
            </a:r>
          </a:p>
        </p:txBody>
      </p:sp>
    </p:spTree>
    <p:extLst>
      <p:ext uri="{BB962C8B-B14F-4D97-AF65-F5344CB8AC3E}">
        <p14:creationId xmlns:p14="http://schemas.microsoft.com/office/powerpoint/2010/main" val="415098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809F55-4282-312F-6FD9-1A4A83F7E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560" y="1371600"/>
            <a:ext cx="4754880" cy="47548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D2F1AD9-1089-2CEB-11C4-4328DAF9C0F0}"/>
              </a:ext>
            </a:extLst>
          </p:cNvPr>
          <p:cNvSpPr txBox="1">
            <a:spLocks/>
          </p:cNvSpPr>
          <p:nvPr/>
        </p:nvSpPr>
        <p:spPr>
          <a:xfrm>
            <a:off x="1981200" y="274320"/>
            <a:ext cx="8229600" cy="109728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The problem:  we have this</a:t>
            </a:r>
          </a:p>
        </p:txBody>
      </p:sp>
    </p:spTree>
    <p:extLst>
      <p:ext uri="{BB962C8B-B14F-4D97-AF65-F5344CB8AC3E}">
        <p14:creationId xmlns:p14="http://schemas.microsoft.com/office/powerpoint/2010/main" val="61827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2DB380-D10E-4AB4-5F30-71828BF9D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1A4D8B-0F93-9AE2-99D9-37059EE55096}"/>
              </a:ext>
            </a:extLst>
          </p:cNvPr>
          <p:cNvSpPr txBox="1"/>
          <p:nvPr/>
        </p:nvSpPr>
        <p:spPr>
          <a:xfrm>
            <a:off x="106532" y="6378177"/>
            <a:ext cx="478210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Credit: Scott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Gelber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US" sz="1867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Atlantic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672BB1-1353-098D-0C71-D1CA2BE7F5C3}"/>
              </a:ext>
            </a:extLst>
          </p:cNvPr>
          <p:cNvSpPr txBox="1">
            <a:spLocks/>
          </p:cNvSpPr>
          <p:nvPr/>
        </p:nvSpPr>
        <p:spPr>
          <a:xfrm>
            <a:off x="1981200" y="274320"/>
            <a:ext cx="8229600" cy="109728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But we want this</a:t>
            </a:r>
          </a:p>
        </p:txBody>
      </p:sp>
    </p:spTree>
    <p:extLst>
      <p:ext uri="{BB962C8B-B14F-4D97-AF65-F5344CB8AC3E}">
        <p14:creationId xmlns:p14="http://schemas.microsoft.com/office/powerpoint/2010/main" val="284434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1" name="Text Box 3"/>
          <p:cNvSpPr txBox="1">
            <a:spLocks noChangeArrowheads="1"/>
          </p:cNvSpPr>
          <p:nvPr/>
        </p:nvSpPr>
        <p:spPr bwMode="auto">
          <a:xfrm>
            <a:off x="1524000" y="1223004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Just click this button in your </a:t>
            </a:r>
            <a:b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</a:b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favorite geospatial software!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773831" y="2712043"/>
            <a:ext cx="4722813" cy="2497138"/>
            <a:chOff x="1211" y="1531"/>
            <a:chExt cx="2975" cy="1573"/>
          </a:xfrm>
        </p:grpSpPr>
        <p:sp>
          <p:nvSpPr>
            <p:cNvPr id="273413" name="Rectangle 5"/>
            <p:cNvSpPr>
              <a:spLocks noChangeArrowheads="1"/>
            </p:cNvSpPr>
            <p:nvPr/>
          </p:nvSpPr>
          <p:spPr bwMode="auto">
            <a:xfrm>
              <a:off x="1211" y="1531"/>
              <a:ext cx="2975" cy="1573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r"/>
            </a:scene3d>
            <a:sp3d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3414" name="Text Box 6"/>
            <p:cNvSpPr txBox="1">
              <a:spLocks noChangeArrowheads="1"/>
            </p:cNvSpPr>
            <p:nvPr/>
          </p:nvSpPr>
          <p:spPr bwMode="auto">
            <a:xfrm>
              <a:off x="1235" y="1870"/>
              <a:ext cx="2927" cy="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pitchFamily="34" charset="0"/>
                </a:rPr>
                <a:t>My Map</a:t>
              </a:r>
              <a:b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pitchFamily="34" charset="0"/>
                </a:rPr>
              </a:b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pitchFamily="34" charset="0"/>
                </a:rPr>
                <a:t>Projection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624605" y="2854918"/>
            <a:ext cx="4722813" cy="2497138"/>
            <a:chOff x="-516" y="2459"/>
            <a:chExt cx="2975" cy="1573"/>
          </a:xfrm>
        </p:grpSpPr>
        <p:sp>
          <p:nvSpPr>
            <p:cNvPr id="273416" name="Rectangle 8"/>
            <p:cNvSpPr>
              <a:spLocks noChangeArrowheads="1"/>
            </p:cNvSpPr>
            <p:nvPr/>
          </p:nvSpPr>
          <p:spPr bwMode="auto">
            <a:xfrm>
              <a:off x="-516" y="2459"/>
              <a:ext cx="2975" cy="1573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r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3417" name="Text Box 9"/>
            <p:cNvSpPr txBox="1">
              <a:spLocks noChangeArrowheads="1"/>
            </p:cNvSpPr>
            <p:nvPr/>
          </p:nvSpPr>
          <p:spPr bwMode="auto">
            <a:xfrm>
              <a:off x="-492" y="2798"/>
              <a:ext cx="2927" cy="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pitchFamily="34" charset="0"/>
                </a:rPr>
                <a:t>My Map</a:t>
              </a:r>
              <a:b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pitchFamily="34" charset="0"/>
                </a:rPr>
              </a:b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pitchFamily="34" charset="0"/>
                </a:rPr>
                <a:t>Projection</a:t>
              </a:r>
            </a:p>
          </p:txBody>
        </p:sp>
      </p:grpSp>
      <p:sp>
        <p:nvSpPr>
          <p:cNvPr id="273418" name="Line 10"/>
          <p:cNvSpPr>
            <a:spLocks noChangeShapeType="1"/>
          </p:cNvSpPr>
          <p:nvPr/>
        </p:nvSpPr>
        <p:spPr bwMode="auto">
          <a:xfrm flipH="1" flipV="1">
            <a:off x="7859713" y="6858000"/>
            <a:ext cx="900112" cy="1836738"/>
          </a:xfrm>
          <a:prstGeom prst="line">
            <a:avLst/>
          </a:prstGeom>
          <a:noFill/>
          <a:ln w="254000">
            <a:solidFill>
              <a:schemeClr val="tx1"/>
            </a:solidFill>
            <a:round/>
            <a:headEnd/>
            <a:tailEnd type="stealth" w="lg" len="lg"/>
          </a:ln>
          <a:effectLst>
            <a:outerShdw dist="216273" dir="201988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981200" y="274320"/>
            <a:ext cx="822960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What is the solution?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B92CF1-2C8A-2690-8005-09179E0E423F}"/>
              </a:ext>
            </a:extLst>
          </p:cNvPr>
          <p:cNvSpPr/>
          <p:nvPr/>
        </p:nvSpPr>
        <p:spPr>
          <a:xfrm rot="20774644">
            <a:off x="401647" y="4474893"/>
            <a:ext cx="2740061" cy="1754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0066CC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Powered by AI</a:t>
            </a:r>
          </a:p>
        </p:txBody>
      </p:sp>
      <p:pic>
        <p:nvPicPr>
          <p:cNvPr id="6" name="Graphic 5" descr="Robot with solid fill">
            <a:extLst>
              <a:ext uri="{FF2B5EF4-FFF2-40B4-BE49-F238E27FC236}">
                <a16:creationId xmlns:a16="http://schemas.microsoft.com/office/drawing/2014/main" id="{542DC3EC-02D3-55C0-59DA-D3B4D9C1B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04571" y="4174277"/>
            <a:ext cx="2651760" cy="2651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A0240C15-6F9A-2FE9-C397-7B87B8405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6469" y="5433426"/>
            <a:ext cx="391908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What could possibly go wrong?</a:t>
            </a:r>
          </a:p>
        </p:txBody>
      </p:sp>
    </p:spTree>
    <p:extLst>
      <p:ext uri="{BB962C8B-B14F-4D97-AF65-F5344CB8AC3E}">
        <p14:creationId xmlns:p14="http://schemas.microsoft.com/office/powerpoint/2010/main" val="209361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6 L -0.22621 -0.3817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3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0" y="-1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621 -0.38172 L -0.1868 0.0828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73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" y="23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1" grpId="0"/>
      <p:bldP spid="273418" grpId="0" animBg="1"/>
      <p:bldP spid="273418" grpId="1" animBg="1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22122-6FE0-8E4C-BB65-C03A87AD1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734800" cy="914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State Plane Coordinate System of 2022 (SPCS2022)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10298C-31DE-5371-171D-941A885C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7139"/>
            <a:ext cx="11247120" cy="56300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Third generation of State Plane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First in 1930s (SPCS 27), second in 1980s (SPCS 83)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Widely used in surveying, engineering, and GIS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Same 3 map projection types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Same ellipsoid as SPCS 83 (GRS80)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Same as existing State Plane, </a:t>
            </a:r>
            <a:r>
              <a:rPr lang="en-US" b="1" i="1" dirty="0"/>
              <a:t>but different…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Based on new terrestrial reference frames instead of NAD 83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More zones, most designed by state stakeholders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Designed to </a:t>
            </a:r>
            <a:r>
              <a:rPr lang="en-US" b="1" i="1" dirty="0"/>
              <a:t>reduce linear distortion at topographic surface </a:t>
            </a:r>
            <a:br>
              <a:rPr lang="en-US" dirty="0"/>
            </a:br>
            <a:r>
              <a:rPr lang="en-US" dirty="0"/>
              <a:t>(i.e., reduce difference between </a:t>
            </a:r>
            <a:r>
              <a:rPr lang="en-US" b="1" i="1" dirty="0"/>
              <a:t>“grid” </a:t>
            </a:r>
            <a:r>
              <a:rPr lang="en-US" dirty="0"/>
              <a:t>and </a:t>
            </a:r>
            <a:r>
              <a:rPr lang="en-US" b="1" i="1" dirty="0"/>
              <a:t>“ground” </a:t>
            </a:r>
            <a:r>
              <a:rPr lang="en-US" dirty="0"/>
              <a:t>distances)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231002-14DB-9EAB-B52D-985EC9856993}"/>
              </a:ext>
            </a:extLst>
          </p:cNvPr>
          <p:cNvGrpSpPr>
            <a:grpSpLocks noChangeAspect="1"/>
          </p:cNvGrpSpPr>
          <p:nvPr/>
        </p:nvGrpSpPr>
        <p:grpSpPr>
          <a:xfrm>
            <a:off x="10377056" y="1643912"/>
            <a:ext cx="1536685" cy="1737360"/>
            <a:chOff x="7325342" y="2752292"/>
            <a:chExt cx="2970729" cy="335867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6CBB8B3-ADA6-13B5-BED4-48438355903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646407" y="3824968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endParaRPr>
            </a:p>
          </p:txBody>
        </p:sp>
        <p:pic>
          <p:nvPicPr>
            <p:cNvPr id="6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C156DBF1-39B8-0662-0C02-9653028FFA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7646447" y="3824968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7" name="Freeform 28">
              <a:extLst>
                <a:ext uri="{FF2B5EF4-FFF2-40B4-BE49-F238E27FC236}">
                  <a16:creationId xmlns:a16="http://schemas.microsoft.com/office/drawing/2014/main" id="{65137450-061C-6E84-943E-E4D973C77EF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25342" y="2752292"/>
              <a:ext cx="2970729" cy="3096344"/>
            </a:xfrm>
            <a:custGeom>
              <a:avLst/>
              <a:gdLst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842618"/>
                <a:gd name="connsiteX1" fmla="*/ 1602178 w 3204356"/>
                <a:gd name="connsiteY1" fmla="*/ 0 h 2842618"/>
                <a:gd name="connsiteX2" fmla="*/ 3204356 w 3204356"/>
                <a:gd name="connsiteY2" fmla="*/ 2557460 h 2842618"/>
                <a:gd name="connsiteX3" fmla="*/ 0 w 3204356"/>
                <a:gd name="connsiteY3" fmla="*/ 2557460 h 2842618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692188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836204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2993130"/>
                <a:gd name="connsiteX1" fmla="*/ 1602178 w 3303164"/>
                <a:gd name="connsiteY1" fmla="*/ 0 h 2993130"/>
                <a:gd name="connsiteX2" fmla="*/ 3204356 w 3303164"/>
                <a:gd name="connsiteY2" fmla="*/ 2557460 h 2993130"/>
                <a:gd name="connsiteX3" fmla="*/ 1764196 w 3303164"/>
                <a:gd name="connsiteY3" fmla="*/ 2773484 h 2993130"/>
                <a:gd name="connsiteX4" fmla="*/ 0 w 3303164"/>
                <a:gd name="connsiteY4" fmla="*/ 2557460 h 2993130"/>
                <a:gd name="connsiteX0" fmla="*/ 0 w 3303164"/>
                <a:gd name="connsiteY0" fmla="*/ 2557460 h 3169528"/>
                <a:gd name="connsiteX1" fmla="*/ 1602178 w 3303164"/>
                <a:gd name="connsiteY1" fmla="*/ 0 h 3169528"/>
                <a:gd name="connsiteX2" fmla="*/ 3204356 w 3303164"/>
                <a:gd name="connsiteY2" fmla="*/ 2557460 h 3169528"/>
                <a:gd name="connsiteX3" fmla="*/ 1584176 w 3303164"/>
                <a:gd name="connsiteY3" fmla="*/ 3169528 h 3169528"/>
                <a:gd name="connsiteX4" fmla="*/ 0 w 3303164"/>
                <a:gd name="connsiteY4" fmla="*/ 2557460 h 3169528"/>
                <a:gd name="connsiteX0" fmla="*/ 0 w 3159148"/>
                <a:gd name="connsiteY0" fmla="*/ 2557460 h 3199531"/>
                <a:gd name="connsiteX1" fmla="*/ 1602178 w 3159148"/>
                <a:gd name="connsiteY1" fmla="*/ 0 h 3199531"/>
                <a:gd name="connsiteX2" fmla="*/ 3060340 w 3159148"/>
                <a:gd name="connsiteY2" fmla="*/ 2377440 h 3199531"/>
                <a:gd name="connsiteX3" fmla="*/ 1584176 w 3159148"/>
                <a:gd name="connsiteY3" fmla="*/ 3169528 h 3199531"/>
                <a:gd name="connsiteX4" fmla="*/ 0 w 3159148"/>
                <a:gd name="connsiteY4" fmla="*/ 2557460 h 3199531"/>
                <a:gd name="connsiteX0" fmla="*/ 0 w 3015132"/>
                <a:gd name="connsiteY0" fmla="*/ 2449448 h 3181529"/>
                <a:gd name="connsiteX1" fmla="*/ 1458162 w 3015132"/>
                <a:gd name="connsiteY1" fmla="*/ 0 h 3181529"/>
                <a:gd name="connsiteX2" fmla="*/ 2916324 w 3015132"/>
                <a:gd name="connsiteY2" fmla="*/ 2377440 h 3181529"/>
                <a:gd name="connsiteX3" fmla="*/ 1440160 w 3015132"/>
                <a:gd name="connsiteY3" fmla="*/ 3169528 h 3181529"/>
                <a:gd name="connsiteX4" fmla="*/ 0 w 3015132"/>
                <a:gd name="connsiteY4" fmla="*/ 2449448 h 3181529"/>
                <a:gd name="connsiteX0" fmla="*/ 0 w 3015132"/>
                <a:gd name="connsiteY0" fmla="*/ 2449448 h 3037513"/>
                <a:gd name="connsiteX1" fmla="*/ 1458162 w 3015132"/>
                <a:gd name="connsiteY1" fmla="*/ 0 h 3037513"/>
                <a:gd name="connsiteX2" fmla="*/ 2916324 w 3015132"/>
                <a:gd name="connsiteY2" fmla="*/ 2377440 h 3037513"/>
                <a:gd name="connsiteX3" fmla="*/ 1548172 w 3015132"/>
                <a:gd name="connsiteY3" fmla="*/ 3025512 h 3037513"/>
                <a:gd name="connsiteX4" fmla="*/ 0 w 3015132"/>
                <a:gd name="connsiteY4" fmla="*/ 2449448 h 3037513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8657"/>
                <a:gd name="connsiteX1" fmla="*/ 1458162 w 3015132"/>
                <a:gd name="connsiteY1" fmla="*/ 0 h 3168657"/>
                <a:gd name="connsiteX2" fmla="*/ 2916324 w 3015132"/>
                <a:gd name="connsiteY2" fmla="*/ 2377440 h 3168657"/>
                <a:gd name="connsiteX3" fmla="*/ 1489403 w 3015132"/>
                <a:gd name="connsiteY3" fmla="*/ 3151373 h 3168657"/>
                <a:gd name="connsiteX4" fmla="*/ 0 w 3015132"/>
                <a:gd name="connsiteY4" fmla="*/ 2449448 h 3168657"/>
                <a:gd name="connsiteX0" fmla="*/ 0 w 2942478"/>
                <a:gd name="connsiteY0" fmla="*/ 2430258 h 3168657"/>
                <a:gd name="connsiteX1" fmla="*/ 1385508 w 2942478"/>
                <a:gd name="connsiteY1" fmla="*/ 0 h 3168657"/>
                <a:gd name="connsiteX2" fmla="*/ 2843670 w 2942478"/>
                <a:gd name="connsiteY2" fmla="*/ 2377440 h 3168657"/>
                <a:gd name="connsiteX3" fmla="*/ 1416749 w 2942478"/>
                <a:gd name="connsiteY3" fmla="*/ 3151373 h 3168657"/>
                <a:gd name="connsiteX4" fmla="*/ 0 w 2942478"/>
                <a:gd name="connsiteY4" fmla="*/ 2430258 h 3168657"/>
                <a:gd name="connsiteX0" fmla="*/ 0 w 2859652"/>
                <a:gd name="connsiteY0" fmla="*/ 2430258 h 3168657"/>
                <a:gd name="connsiteX1" fmla="*/ 1385508 w 2859652"/>
                <a:gd name="connsiteY1" fmla="*/ 0 h 3168657"/>
                <a:gd name="connsiteX2" fmla="*/ 2760844 w 2859652"/>
                <a:gd name="connsiteY2" fmla="*/ 2354352 h 3168657"/>
                <a:gd name="connsiteX3" fmla="*/ 1416749 w 2859652"/>
                <a:gd name="connsiteY3" fmla="*/ 3151373 h 3168657"/>
                <a:gd name="connsiteX4" fmla="*/ 0 w 2859652"/>
                <a:gd name="connsiteY4" fmla="*/ 2430258 h 3168657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13425"/>
                <a:gd name="connsiteY0" fmla="*/ 2430258 h 3130705"/>
                <a:gd name="connsiteX1" fmla="*/ 1385508 w 2813425"/>
                <a:gd name="connsiteY1" fmla="*/ 0 h 3130705"/>
                <a:gd name="connsiteX2" fmla="*/ 2714617 w 2813425"/>
                <a:gd name="connsiteY2" fmla="*/ 2354353 h 3130705"/>
                <a:gd name="connsiteX3" fmla="*/ 1453076 w 2813425"/>
                <a:gd name="connsiteY3" fmla="*/ 3113421 h 3130705"/>
                <a:gd name="connsiteX4" fmla="*/ 0 w 2813425"/>
                <a:gd name="connsiteY4" fmla="*/ 2430258 h 3130705"/>
                <a:gd name="connsiteX0" fmla="*/ 0 w 2740771"/>
                <a:gd name="connsiteY0" fmla="*/ 2468213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68213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354353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430260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7"/>
                <a:gd name="connsiteY0" fmla="*/ 2430260 h 3130705"/>
                <a:gd name="connsiteX1" fmla="*/ 1328104 w 2656207"/>
                <a:gd name="connsiteY1" fmla="*/ 0 h 3130705"/>
                <a:gd name="connsiteX2" fmla="*/ 2615536 w 2656207"/>
                <a:gd name="connsiteY2" fmla="*/ 2430261 h 3130705"/>
                <a:gd name="connsiteX3" fmla="*/ 1353996 w 2656207"/>
                <a:gd name="connsiteY3" fmla="*/ 3113421 h 3130705"/>
                <a:gd name="connsiteX4" fmla="*/ 0 w 2656207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1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53996 w 2632093"/>
                <a:gd name="connsiteY3" fmla="*/ 3113421 h 3130705"/>
                <a:gd name="connsiteX4" fmla="*/ 0 w 2632093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28104 w 2632093"/>
                <a:gd name="connsiteY3" fmla="*/ 3113421 h 3130705"/>
                <a:gd name="connsiteX4" fmla="*/ 0 w 2632093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90746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293568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17132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2764" h="3130705">
                  <a:moveTo>
                    <a:pt x="0" y="2430260"/>
                  </a:moveTo>
                  <a:lnTo>
                    <a:pt x="1317132" y="0"/>
                  </a:lnTo>
                  <a:lnTo>
                    <a:pt x="2632093" y="2430261"/>
                  </a:lnTo>
                  <a:cubicBezTo>
                    <a:pt x="2672764" y="2797764"/>
                    <a:pt x="1915546" y="3116757"/>
                    <a:pt x="1317132" y="3113421"/>
                  </a:cubicBezTo>
                  <a:cubicBezTo>
                    <a:pt x="731796" y="3130705"/>
                    <a:pt x="69252" y="2906827"/>
                    <a:pt x="0" y="2430260"/>
                  </a:cubicBezTo>
                  <a:close/>
                </a:path>
              </a:pathLst>
            </a:custGeom>
            <a:gradFill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20000"/>
                  </a:srgbClr>
                </a:gs>
              </a:gsLst>
              <a:lin ang="0" scaled="0"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00403055-43CA-8006-69A7-81637FC93552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7792074" y="4042433"/>
              <a:ext cx="1993392" cy="731520"/>
            </a:xfrm>
            <a:prstGeom prst="arc">
              <a:avLst>
                <a:gd name="adj1" fmla="val 10795725"/>
                <a:gd name="adj2" fmla="val 8838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403B395-105D-F447-738A-8CEEFF9ED08B}"/>
              </a:ext>
            </a:extLst>
          </p:cNvPr>
          <p:cNvGrpSpPr>
            <a:grpSpLocks noChangeAspect="1"/>
          </p:cNvGrpSpPr>
          <p:nvPr/>
        </p:nvGrpSpPr>
        <p:grpSpPr>
          <a:xfrm>
            <a:off x="10419570" y="3536545"/>
            <a:ext cx="1494171" cy="1737360"/>
            <a:chOff x="3146775" y="2376862"/>
            <a:chExt cx="2566588" cy="298432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CB22075-C343-85AD-6693-974A6F79DB3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87030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endParaRPr>
            </a:p>
          </p:txBody>
        </p:sp>
        <p:pic>
          <p:nvPicPr>
            <p:cNvPr id="11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97F6C99B-4440-998E-ACD6-DBE2B519E7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3287070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12" name="Can 193">
              <a:extLst>
                <a:ext uri="{FF2B5EF4-FFF2-40B4-BE49-F238E27FC236}">
                  <a16:creationId xmlns:a16="http://schemas.microsoft.com/office/drawing/2014/main" id="{FEA5F5E5-2E05-BEBD-9C6A-449484AC1D82}"/>
                </a:ext>
              </a:extLst>
            </p:cNvPr>
            <p:cNvSpPr/>
            <p:nvPr/>
          </p:nvSpPr>
          <p:spPr bwMode="auto">
            <a:xfrm rot="5400000">
              <a:off x="3287070" y="2236567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14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endParaRPr>
            </a:p>
          </p:txBody>
        </p:sp>
        <p:grpSp>
          <p:nvGrpSpPr>
            <p:cNvPr id="13" name="Group 197">
              <a:extLst>
                <a:ext uri="{FF2B5EF4-FFF2-40B4-BE49-F238E27FC236}">
                  <a16:creationId xmlns:a16="http://schemas.microsoft.com/office/drawing/2014/main" id="{47FFC20D-CA28-39E7-2823-FFFA5197C52E}"/>
                </a:ext>
              </a:extLst>
            </p:cNvPr>
            <p:cNvGrpSpPr/>
            <p:nvPr/>
          </p:nvGrpSpPr>
          <p:grpSpPr>
            <a:xfrm>
              <a:off x="4043701" y="2376866"/>
              <a:ext cx="1117848" cy="2984321"/>
              <a:chOff x="4139951" y="2376866"/>
              <a:chExt cx="1117848" cy="2984321"/>
            </a:xfrm>
          </p:grpSpPr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33E0C322-AF80-8856-1EA9-3BCD6AC1DB1F}"/>
                  </a:ext>
                </a:extLst>
              </p:cNvPr>
              <p:cNvSpPr/>
              <p:nvPr/>
            </p:nvSpPr>
            <p:spPr bwMode="auto">
              <a:xfrm rot="16200000">
                <a:off x="3613032" y="3631884"/>
                <a:ext cx="1557896" cy="504056"/>
              </a:xfrm>
              <a:prstGeom prst="arc">
                <a:avLst>
                  <a:gd name="adj1" fmla="val 10795725"/>
                  <a:gd name="adj2" fmla="val 1635553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Arial" charset="0"/>
                  <a:sym typeface="Arial"/>
                </a:endParaRPr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589567F0-6A5B-BC54-7177-51D52C19815C}"/>
                  </a:ext>
                </a:extLst>
              </p:cNvPr>
              <p:cNvSpPr/>
              <p:nvPr/>
            </p:nvSpPr>
            <p:spPr bwMode="auto">
              <a:xfrm rot="5400000">
                <a:off x="3206714" y="3310103"/>
                <a:ext cx="2984321" cy="1117848"/>
              </a:xfrm>
              <a:prstGeom prst="arc">
                <a:avLst>
                  <a:gd name="adj1" fmla="val 5386055"/>
                  <a:gd name="adj2" fmla="val 1070122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Arial" charset="0"/>
                  <a:sym typeface="Arial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75059BB-98D2-3743-367E-A3B6EBA844A0}"/>
              </a:ext>
            </a:extLst>
          </p:cNvPr>
          <p:cNvGrpSpPr>
            <a:grpSpLocks noChangeAspect="1"/>
          </p:cNvGrpSpPr>
          <p:nvPr/>
        </p:nvGrpSpPr>
        <p:grpSpPr>
          <a:xfrm>
            <a:off x="10439664" y="5136503"/>
            <a:ext cx="1315196" cy="1463040"/>
            <a:chOff x="6278958" y="2234374"/>
            <a:chExt cx="2307227" cy="256658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4AE6878-8C61-0C5D-4BDC-5418F758722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00147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endParaRPr>
            </a:p>
          </p:txBody>
        </p:sp>
        <p:pic>
          <p:nvPicPr>
            <p:cNvPr id="18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621D21C0-21A7-2253-5117-5E4C1F04D7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6300187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19" name="Can 195">
              <a:extLst>
                <a:ext uri="{FF2B5EF4-FFF2-40B4-BE49-F238E27FC236}">
                  <a16:creationId xmlns:a16="http://schemas.microsoft.com/office/drawing/2014/main" id="{CC3976C1-F58B-C611-4FC5-483A3BDCD124}"/>
                </a:ext>
              </a:extLst>
            </p:cNvPr>
            <p:cNvSpPr/>
            <p:nvPr/>
          </p:nvSpPr>
          <p:spPr bwMode="auto">
            <a:xfrm rot="2400000">
              <a:off x="6295308" y="2234374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98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endParaRPr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5D2F3D47-48BB-77FB-BC6E-B84F77B53D2F}"/>
                </a:ext>
              </a:extLst>
            </p:cNvPr>
            <p:cNvSpPr/>
            <p:nvPr/>
          </p:nvSpPr>
          <p:spPr bwMode="auto">
            <a:xfrm rot="13200000">
              <a:off x="6278958" y="3178467"/>
              <a:ext cx="2277886" cy="739825"/>
            </a:xfrm>
            <a:prstGeom prst="arc">
              <a:avLst>
                <a:gd name="adj1" fmla="val 10795725"/>
                <a:gd name="adj2" fmla="val 21534505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  <a:sym typeface="Arial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BD5D731-5ECC-7FBE-5DB3-57E30BC2979F}"/>
              </a:ext>
            </a:extLst>
          </p:cNvPr>
          <p:cNvSpPr txBox="1"/>
          <p:nvPr/>
        </p:nvSpPr>
        <p:spPr>
          <a:xfrm>
            <a:off x="9222383" y="3613653"/>
            <a:ext cx="1128132" cy="49244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257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  <a:sym typeface="Arial"/>
              </a:rPr>
              <a:t>Transverse Mercator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160FDD-D7A1-DD4A-85DC-0EECBEE94F2F}"/>
              </a:ext>
            </a:extLst>
          </p:cNvPr>
          <p:cNvSpPr txBox="1"/>
          <p:nvPr/>
        </p:nvSpPr>
        <p:spPr>
          <a:xfrm>
            <a:off x="9434285" y="4951876"/>
            <a:ext cx="948871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257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  <a:sym typeface="Arial"/>
              </a:rPr>
              <a:t>Hotine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  <a:sym typeface="Arial"/>
              </a:rPr>
              <a:t> Oblique Mercator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54A7EC-FA66-AD8B-87DB-13CE5B0E0EFB}"/>
              </a:ext>
            </a:extLst>
          </p:cNvPr>
          <p:cNvSpPr txBox="1"/>
          <p:nvPr/>
        </p:nvSpPr>
        <p:spPr>
          <a:xfrm>
            <a:off x="9609415" y="1872725"/>
            <a:ext cx="1136364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25717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  <a:sym typeface="Arial"/>
              </a:rPr>
              <a:t>Lambert Conformal Conic</a:t>
            </a:r>
          </a:p>
        </p:txBody>
      </p:sp>
    </p:spTree>
    <p:extLst>
      <p:ext uri="{BB962C8B-B14F-4D97-AF65-F5344CB8AC3E}">
        <p14:creationId xmlns:p14="http://schemas.microsoft.com/office/powerpoint/2010/main" val="126837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DD448-7DEE-FEC1-AEF6-17EED4DE9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the united states">
            <a:extLst>
              <a:ext uri="{FF2B5EF4-FFF2-40B4-BE49-F238E27FC236}">
                <a16:creationId xmlns:a16="http://schemas.microsoft.com/office/drawing/2014/main" id="{D3B80C52-12C6-7D72-4036-D1BDB2FC6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1" y="91440"/>
            <a:ext cx="9143938" cy="649224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5BDBA59-6396-AE4A-12D7-0CE3A23823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182880"/>
            <a:ext cx="3473450" cy="1006475"/>
          </a:xfrm>
        </p:spPr>
        <p:txBody>
          <a:bodyPr tIns="45720" bIns="45720" anchor="t" anchorCtr="0">
            <a:normAutofit/>
          </a:bodyPr>
          <a:lstStyle/>
          <a:p>
            <a:r>
              <a:rPr lang="en-US" sz="3200" b="1">
                <a:latin typeface="+mn-lt"/>
              </a:rPr>
              <a:t>SPCS2022 zone layers</a:t>
            </a:r>
            <a:endParaRPr lang="en-US" sz="3200" b="1" i="1"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E27DA9D-913B-782D-F243-D6EABA2E2257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1440" y="1280160"/>
            <a:ext cx="3042285" cy="5394960"/>
          </a:xfrm>
        </p:spPr>
        <p:txBody>
          <a:bodyPr tIns="45720" bIns="45720" numCol="1">
            <a:normAutofit fontScale="92500" lnSpcReduction="10000"/>
          </a:bodyPr>
          <a:lstStyle/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800" b="1" dirty="0"/>
              <a:t>1 layer:  </a:t>
            </a:r>
            <a:r>
              <a:rPr lang="en-US" sz="2800" dirty="0"/>
              <a:t>12 states plus 6 territories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endParaRPr lang="en-US" sz="2800" dirty="0"/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800" b="1" dirty="0"/>
              <a:t>2 layers:  </a:t>
            </a:r>
            <a:r>
              <a:rPr lang="en-US" sz="2800" dirty="0"/>
              <a:t>28 states plus Gulf of Mexico</a:t>
            </a:r>
          </a:p>
          <a:p>
            <a:pPr marL="914400" indent="-1371600">
              <a:lnSpc>
                <a:spcPct val="80000"/>
              </a:lnSpc>
              <a:spcBef>
                <a:spcPts val="600"/>
              </a:spcBef>
            </a:pPr>
            <a:endParaRPr lang="en-US" sz="2800" dirty="0"/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800" b="1" dirty="0"/>
              <a:t>3 layers:  </a:t>
            </a:r>
            <a:r>
              <a:rPr lang="en-US" dirty="0"/>
              <a:t>9 </a:t>
            </a:r>
            <a:r>
              <a:rPr lang="en-US" sz="2800" dirty="0"/>
              <a:t>states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endParaRPr lang="en-US" dirty="0"/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dirty="0"/>
              <a:t>Plus 10 special use zones (2 zones overlap 5 states)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endParaRPr lang="en-US" dirty="0"/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b="1" i="1" dirty="0"/>
              <a:t>Every state and territory has a statewide zone layer</a:t>
            </a:r>
            <a:endParaRPr lang="en-US" sz="2800" b="1" i="1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8928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0FF66-8B05-AFDC-7633-66A6CF825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map of the united states">
            <a:extLst>
              <a:ext uri="{FF2B5EF4-FFF2-40B4-BE49-F238E27FC236}">
                <a16:creationId xmlns:a16="http://schemas.microsoft.com/office/drawing/2014/main" id="{08BFD75E-E255-EB0A-8E34-1793A1DD1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680" y="75568"/>
            <a:ext cx="8656320" cy="649224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30E298E-E7BB-7180-58C4-940F32CD6872}"/>
              </a:ext>
            </a:extLst>
          </p:cNvPr>
          <p:cNvSpPr/>
          <p:nvPr/>
        </p:nvSpPr>
        <p:spPr>
          <a:xfrm>
            <a:off x="3442996" y="92075"/>
            <a:ext cx="1330172" cy="3817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9F91E31-1B85-D37D-324A-5B8E1DC44538}"/>
              </a:ext>
            </a:extLst>
          </p:cNvPr>
          <p:cNvSpPr txBox="1">
            <a:spLocks/>
          </p:cNvSpPr>
          <p:nvPr/>
        </p:nvSpPr>
        <p:spPr>
          <a:xfrm>
            <a:off x="158622" y="1119991"/>
            <a:ext cx="4614546" cy="546368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Designs by NGS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153 zones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Includes 54 statewide zones…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…and 10 “special use” zones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(in more than one state or no state at all)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Designs by state stakeholders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819 zones in 28 states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Total = 972 zones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for 56 states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and territories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Compare to 125 </a:t>
            </a:r>
            <a:b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</a:b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zones in existing </a:t>
            </a:r>
            <a:b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</a:b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State Plane (SPCS 83)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011C941-5A1E-003B-FBE6-76FC1EEA71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92075"/>
            <a:ext cx="4681728" cy="1096963"/>
          </a:xfrm>
          <a:solidFill>
            <a:schemeClr val="bg1"/>
          </a:solidFill>
        </p:spPr>
        <p:txBody>
          <a:bodyPr tIns="45720" bIns="45720" anchor="t" anchorCtr="0">
            <a:normAutofit/>
          </a:bodyPr>
          <a:lstStyle/>
          <a:p>
            <a:r>
              <a:rPr lang="en-US" sz="3200" b="1" dirty="0">
                <a:latin typeface="+mn-lt"/>
              </a:rPr>
              <a:t>Number of SPCS2022 zones </a:t>
            </a:r>
            <a:r>
              <a:rPr lang="en-US" sz="3200" b="1" i="1" dirty="0">
                <a:latin typeface="+mn-lt"/>
              </a:rPr>
              <a:t>(preliminary)</a:t>
            </a:r>
            <a:endParaRPr lang="en-US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092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E45E43-3D98-A485-CEF1-3D806B12BD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2" b="4616"/>
          <a:stretch/>
        </p:blipFill>
        <p:spPr>
          <a:xfrm>
            <a:off x="3944758" y="0"/>
            <a:ext cx="8229600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82" name="Google Shape;282;p22"/>
          <p:cNvSpPr txBox="1">
            <a:spLocks noGrp="1"/>
          </p:cNvSpPr>
          <p:nvPr>
            <p:ph type="title"/>
          </p:nvPr>
        </p:nvSpPr>
        <p:spPr>
          <a:xfrm>
            <a:off x="91439" y="457200"/>
            <a:ext cx="385331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</a:pPr>
            <a:r>
              <a:rPr lang="en-US"/>
              <a:t>ArcGIS Online SPCS2022 Experience</a:t>
            </a:r>
            <a:endParaRPr/>
          </a:p>
        </p:txBody>
      </p:sp>
      <p:sp>
        <p:nvSpPr>
          <p:cNvPr id="283" name="Google Shape;283;p22"/>
          <p:cNvSpPr txBox="1">
            <a:spLocks noGrp="1"/>
          </p:cNvSpPr>
          <p:nvPr>
            <p:ph type="body" idx="1"/>
          </p:nvPr>
        </p:nvSpPr>
        <p:spPr>
          <a:xfrm>
            <a:off x="91440" y="1463040"/>
            <a:ext cx="3853318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Online interactive maps</a:t>
            </a:r>
            <a:endParaRPr dirty="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Shows distortion and gives zone definitions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Recently updated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Accessible on mobile devices</a:t>
            </a:r>
            <a:endParaRPr dirty="0"/>
          </a:p>
        </p:txBody>
      </p:sp>
      <p:sp>
        <p:nvSpPr>
          <p:cNvPr id="285" name="Google Shape;285;p22"/>
          <p:cNvSpPr/>
          <p:nvPr/>
        </p:nvSpPr>
        <p:spPr>
          <a:xfrm>
            <a:off x="4060196" y="1098606"/>
            <a:ext cx="1596892" cy="1121664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22"/>
          <p:cNvSpPr/>
          <p:nvPr/>
        </p:nvSpPr>
        <p:spPr>
          <a:xfrm>
            <a:off x="10070592" y="947001"/>
            <a:ext cx="1993392" cy="365125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51D07CB-90A0-84F5-6D0E-E0D024E41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2000"/>
            <a:ext cx="2286000" cy="2286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Google Shape;285;p22">
            <a:extLst>
              <a:ext uri="{FF2B5EF4-FFF2-40B4-BE49-F238E27FC236}">
                <a16:creationId xmlns:a16="http://schemas.microsoft.com/office/drawing/2014/main" id="{B8DFA428-FA1C-3056-19A0-2BE07B33697A}"/>
              </a:ext>
            </a:extLst>
          </p:cNvPr>
          <p:cNvSpPr/>
          <p:nvPr/>
        </p:nvSpPr>
        <p:spPr>
          <a:xfrm>
            <a:off x="7161722" y="1817537"/>
            <a:ext cx="1415748" cy="239863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50000"/>
          </a:schemeClr>
        </a:solidFill>
        <a:effectLst/>
      </p:bgPr>
    </p:bg>
    <p:spTree>
      <p:nvGrpSpPr>
        <p:cNvPr id="1" name="Shape 213">
          <a:extLst>
            <a:ext uri="{FF2B5EF4-FFF2-40B4-BE49-F238E27FC236}">
              <a16:creationId xmlns:a16="http://schemas.microsoft.com/office/drawing/2014/main" id="{D8F4C8E3-1815-D383-BC18-3895B1B75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">
            <a:extLst>
              <a:ext uri="{FF2B5EF4-FFF2-40B4-BE49-F238E27FC236}">
                <a16:creationId xmlns:a16="http://schemas.microsoft.com/office/drawing/2014/main" id="{A0718D5F-E16E-7357-EF28-5331AD0A62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 dirty="0"/>
              <a:t>What is the National Spatial Reference System?</a:t>
            </a:r>
            <a:endParaRPr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0046BC4-AA1E-DC85-CBEB-AC3C0593A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996440"/>
            <a:ext cx="5654040" cy="4221480"/>
          </a:xfrm>
        </p:spPr>
        <p:txBody>
          <a:bodyPr/>
          <a:lstStyle/>
          <a:p>
            <a:pPr>
              <a:buSzPct val="100000"/>
            </a:pPr>
            <a:r>
              <a:rPr lang="en-US" dirty="0"/>
              <a:t>A set of consistent nationwide coordinate systems</a:t>
            </a:r>
          </a:p>
          <a:p>
            <a:pPr>
              <a:buSzPct val="100000"/>
            </a:pPr>
            <a:r>
              <a:rPr lang="en-US" dirty="0"/>
              <a:t>Created in 1807 to support commerce and science</a:t>
            </a:r>
          </a:p>
          <a:p>
            <a:pPr>
              <a:buSzPct val="100000"/>
            </a:pPr>
            <a:r>
              <a:rPr lang="en-US" dirty="0"/>
              <a:t>Defined and maintained by NOAA’s </a:t>
            </a:r>
            <a:r>
              <a:rPr lang="en-US" b="1" i="1" dirty="0"/>
              <a:t>National Geodetic Survey </a:t>
            </a:r>
          </a:p>
        </p:txBody>
      </p:sp>
      <p:sp>
        <p:nvSpPr>
          <p:cNvPr id="8" name="Google Shape;215;p3">
            <a:extLst>
              <a:ext uri="{FF2B5EF4-FFF2-40B4-BE49-F238E27FC236}">
                <a16:creationId xmlns:a16="http://schemas.microsoft.com/office/drawing/2014/main" id="{8CCBD67A-68F1-20AE-B5AC-F3C3F538EEDE}"/>
              </a:ext>
            </a:extLst>
          </p:cNvPr>
          <p:cNvSpPr txBox="1">
            <a:spLocks/>
          </p:cNvSpPr>
          <p:nvPr/>
        </p:nvSpPr>
        <p:spPr>
          <a:xfrm>
            <a:off x="457200" y="115824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None/>
              <a:defRPr sz="4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…and why should you care?</a:t>
            </a:r>
          </a:p>
        </p:txBody>
      </p:sp>
      <p:pic>
        <p:nvPicPr>
          <p:cNvPr id="9" name="Picture 2" descr="Power Line Sign">
            <a:extLst>
              <a:ext uri="{FF2B5EF4-FFF2-40B4-BE49-F238E27FC236}">
                <a16:creationId xmlns:a16="http://schemas.microsoft.com/office/drawing/2014/main" id="{422A1DF7-7636-34EA-2400-F21240535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9726" y="1996440"/>
            <a:ext cx="4791347" cy="45720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0A5CA1E-28D3-D3DE-C1C9-5F50E42A9126}"/>
              </a:ext>
            </a:extLst>
          </p:cNvPr>
          <p:cNvSpPr/>
          <p:nvPr/>
        </p:nvSpPr>
        <p:spPr>
          <a:xfrm>
            <a:off x="6519726" y="1996440"/>
            <a:ext cx="4776108" cy="4572000"/>
          </a:xfrm>
          <a:prstGeom prst="rect">
            <a:avLst/>
          </a:prstGeom>
          <a:solidFill>
            <a:schemeClr val="tx1">
              <a:alpha val="40000"/>
            </a:schemeClr>
          </a:solidFill>
          <a:effectLst/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Geodesy:</a:t>
            </a:r>
            <a:r>
              <a:rPr kumimoji="0" lang="en-US" sz="6600" b="1" i="0" u="none" strike="noStrike" kern="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the science of where things are</a:t>
            </a:r>
          </a:p>
        </p:txBody>
      </p:sp>
      <p:pic>
        <p:nvPicPr>
          <p:cNvPr id="12" name="Picture 11" descr="C:\Survey\Documents\NGS documents\NGS logos\ngs_logo.gif">
            <a:extLst>
              <a:ext uri="{FF2B5EF4-FFF2-40B4-BE49-F238E27FC236}">
                <a16:creationId xmlns:a16="http://schemas.microsoft.com/office/drawing/2014/main" id="{9B21D7EE-DB7B-F1FA-E155-7E548D6EBF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9820" y="4785361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111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B16AC8-5566-E12F-9D75-0BD9511DD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24"/>
            <a:ext cx="12192000" cy="6825751"/>
          </a:xfrm>
          <a:prstGeom prst="rect">
            <a:avLst/>
          </a:prstGeom>
        </p:spPr>
      </p:pic>
      <p:pic>
        <p:nvPicPr>
          <p:cNvPr id="23" name="Picture 2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29B565AD-B5F8-50BE-CF38-A41FFA61C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2" y="4290723"/>
            <a:ext cx="2286000" cy="2286000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415E8F8-D5B3-3085-5261-90916E94E3F4}"/>
              </a:ext>
            </a:extLst>
          </p:cNvPr>
          <p:cNvGrpSpPr/>
          <p:nvPr/>
        </p:nvGrpSpPr>
        <p:grpSpPr>
          <a:xfrm rot="600000">
            <a:off x="3913201" y="0"/>
            <a:ext cx="3490108" cy="6858000"/>
            <a:chOff x="3913201" y="0"/>
            <a:chExt cx="3490108" cy="6858000"/>
          </a:xfrm>
        </p:grpSpPr>
        <p:pic>
          <p:nvPicPr>
            <p:cNvPr id="5" name="Picture 4" descr="A screen shot of a phone">
              <a:extLst>
                <a:ext uri="{FF2B5EF4-FFF2-40B4-BE49-F238E27FC236}">
                  <a16:creationId xmlns:a16="http://schemas.microsoft.com/office/drawing/2014/main" id="{A30C1B69-48BF-554F-E535-CF01C20BD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13201" y="0"/>
              <a:ext cx="3490108" cy="68580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Picture 2" descr="A screenshot of a map">
              <a:extLst>
                <a:ext uri="{FF2B5EF4-FFF2-40B4-BE49-F238E27FC236}">
                  <a16:creationId xmlns:a16="http://schemas.microsoft.com/office/drawing/2014/main" id="{5245C5B4-9897-DE83-8104-ABA5CCFDC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05705" y="932228"/>
              <a:ext cx="2743200" cy="48792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06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C8183-469E-A470-606E-7FBAD822B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NSRS Modernization is nearly done!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DB51E-F637-8656-2B08-9296D99D3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Beta releases (for testing and evaluation only!) </a:t>
            </a:r>
            <a:r>
              <a:rPr lang="en-US" b="1" i="1" dirty="0">
                <a:solidFill>
                  <a:srgbClr val="C00000"/>
                </a:solidFill>
              </a:rPr>
              <a:t>TENTATIVE</a:t>
            </a:r>
            <a:r>
              <a:rPr lang="en-US" b="1" dirty="0"/>
              <a:t> schedule</a:t>
            </a:r>
          </a:p>
          <a:p>
            <a:pPr lvl="1"/>
            <a:r>
              <a:rPr lang="en-US" dirty="0"/>
              <a:t>National CORS Network station pages:  May 2025</a:t>
            </a:r>
          </a:p>
          <a:p>
            <a:pPr lvl="1"/>
            <a:r>
              <a:rPr lang="en-US" dirty="0"/>
              <a:t>NSRS Datasheets for passive control:  July 2025</a:t>
            </a:r>
          </a:p>
          <a:p>
            <a:pPr lvl="1"/>
            <a:r>
              <a:rPr lang="en-US" dirty="0"/>
              <a:t>NCAT v.01 (SPCS2022, IFDM2022, 14H, GEOID2022):  July 2025</a:t>
            </a:r>
          </a:p>
          <a:p>
            <a:pPr lvl="1"/>
            <a:r>
              <a:rPr lang="en-US" dirty="0"/>
              <a:t>OPUS-Static v5.2 with M-PAGES:  Sep 2025</a:t>
            </a:r>
          </a:p>
          <a:p>
            <a:pPr lvl="1"/>
            <a:r>
              <a:rPr lang="en-US" dirty="0"/>
              <a:t>NCAT v.02 (NADCON, VERTCON):  Dec 2025</a:t>
            </a:r>
          </a:p>
          <a:p>
            <a:pPr lvl="1"/>
            <a:r>
              <a:rPr lang="en-US" b="1" i="1" dirty="0"/>
              <a:t>We encourage you to test each component as it is released</a:t>
            </a:r>
          </a:p>
          <a:p>
            <a:r>
              <a:rPr lang="en-US" b="1" dirty="0"/>
              <a:t>Replaces current datums in 2026</a:t>
            </a:r>
          </a:p>
          <a:p>
            <a:pPr lvl="1"/>
            <a:r>
              <a:rPr lang="en-US" dirty="0"/>
              <a:t>At least 6 months </a:t>
            </a:r>
            <a:r>
              <a:rPr lang="en-US" b="1" i="1" dirty="0"/>
              <a:t>after</a:t>
            </a:r>
            <a:r>
              <a:rPr lang="en-US" dirty="0"/>
              <a:t> last item added to beta release</a:t>
            </a:r>
          </a:p>
          <a:p>
            <a:pPr lvl="1"/>
            <a:r>
              <a:rPr lang="en-US" dirty="0"/>
              <a:t>After Federal Geodetic Control Subcommittee votes to approve in 2026</a:t>
            </a:r>
          </a:p>
          <a:p>
            <a:pPr lvl="1"/>
            <a:r>
              <a:rPr lang="en-US" b="1" i="1" dirty="0"/>
              <a:t>Current NSRS supported through rollout and testing of the modernized NSRS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57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CE755F9-7A2C-D1BF-586C-CFED92250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692" y="-635"/>
            <a:ext cx="6252308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5A71E-32B1-7166-C08C-EEB567E42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Where to learn more…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F7B653-FC9E-B60C-85AC-B61B88F7AD2E}"/>
              </a:ext>
            </a:extLst>
          </p:cNvPr>
          <p:cNvSpPr txBox="1"/>
          <p:nvPr/>
        </p:nvSpPr>
        <p:spPr>
          <a:xfrm>
            <a:off x="6414106" y="457200"/>
            <a:ext cx="3709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charset="0"/>
                <a:cs typeface="Arial"/>
                <a:sym typeface="Arial"/>
              </a:rPr>
              <a:t>geodesy.noaa.gov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7E4F0CE-4475-026C-356E-2C398D3C69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893253" y="3017203"/>
            <a:ext cx="345186" cy="457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6A2F8FE-8125-E45B-DB59-E2E12CD25E3E}"/>
              </a:ext>
            </a:extLst>
          </p:cNvPr>
          <p:cNvSpPr/>
          <p:nvPr/>
        </p:nvSpPr>
        <p:spPr>
          <a:xfrm>
            <a:off x="71476" y="1920199"/>
            <a:ext cx="5394748" cy="1323439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1" u="none" strike="noStrike" kern="1200" cap="none" spc="0" normalizeH="0" baseline="0" noProof="0" dirty="0">
                <a:ln w="22225">
                  <a:solidFill>
                    <a:srgbClr val="4472C4"/>
                  </a:solidFill>
                  <a:prstDash val="solid"/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Thank you!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C0ACA7-0B9D-262F-8779-EFD78A529A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76" y="5038895"/>
            <a:ext cx="1828800" cy="1828800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375FBB-4329-B408-E0AC-33AD9A608A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542014" y="3885882"/>
            <a:ext cx="345186" cy="457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59CCFA-5666-5DA2-2736-873A79EFE0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893253" y="4984753"/>
            <a:ext cx="345186" cy="457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22F715-0692-415F-FF4E-BFF853544AD0}"/>
              </a:ext>
            </a:extLst>
          </p:cNvPr>
          <p:cNvSpPr/>
          <p:nvPr/>
        </p:nvSpPr>
        <p:spPr>
          <a:xfrm>
            <a:off x="104852" y="3432753"/>
            <a:ext cx="5394748" cy="1323439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1" u="none" strike="noStrike" kern="1200" cap="none" spc="0" normalizeH="0" baseline="0" noProof="0" dirty="0">
                <a:ln w="22225">
                  <a:solidFill>
                    <a:srgbClr val="4472C4"/>
                  </a:solidFill>
                  <a:prstDash val="solid"/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72554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8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5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82880" y="822960"/>
            <a:ext cx="7680960" cy="576072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5"/>
          <p:cNvSpPr txBox="1"/>
          <p:nvPr/>
        </p:nvSpPr>
        <p:spPr>
          <a:xfrm>
            <a:off x="7955279" y="1254700"/>
            <a:ext cx="4114800" cy="477049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Things are moving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Modernized NSRS accounts for crustal motion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685800" marR="0" lvl="7" indent="-342900" algn="l" defTabSz="635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Tectonic plate rotation</a:t>
            </a:r>
          </a:p>
          <a:p>
            <a:pPr marL="685800" marR="0" lvl="4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Local deformation</a:t>
            </a:r>
          </a:p>
          <a:p>
            <a:pPr marL="685800" marR="0" lvl="4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Earthquakes</a:t>
            </a:r>
          </a:p>
          <a:p>
            <a:pPr marL="685800" marR="0" lvl="4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Subsidence</a:t>
            </a:r>
          </a:p>
          <a:p>
            <a:pPr marL="685800" marR="0" lvl="4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Arial"/>
              <a:sym typeface="Arial"/>
            </a:endParaRPr>
          </a:p>
          <a:p>
            <a:pPr marL="342900" marR="0" lvl="4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Earth center well known</a:t>
            </a:r>
          </a:p>
          <a:p>
            <a:pPr marL="685800" marR="0" lvl="4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 panose="020B0604020202020204" pitchFamily="34" charset="0"/>
              <a:buChar char="•"/>
              <a:tabLst>
                <a:tab pos="685800" algn="l"/>
              </a:tabLst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Reduces systematic errors</a:t>
            </a:r>
          </a:p>
          <a:p>
            <a:pPr marL="685800" marR="0" lvl="4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 panose="020B0604020202020204" pitchFamily="34" charset="0"/>
              <a:buChar char="•"/>
              <a:tabLst>
                <a:tab pos="685800" algn="l"/>
              </a:tabLst>
              <a:defRPr/>
            </a:pP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Arial"/>
              <a:sym typeface="Arial"/>
            </a:endParaRPr>
          </a:p>
          <a:p>
            <a:pPr marL="342900" marR="0" lvl="4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Global rather than regional</a:t>
            </a:r>
          </a:p>
          <a:p>
            <a:pPr marL="685800" marR="0" lvl="6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Compatible with international reference systems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248;p6">
            <a:extLst>
              <a:ext uri="{FF2B5EF4-FFF2-40B4-BE49-F238E27FC236}">
                <a16:creationId xmlns:a16="http://schemas.microsoft.com/office/drawing/2014/main" id="{AB8EB0AB-3C7C-2EFD-6B40-EFC425689815}"/>
              </a:ext>
            </a:extLst>
          </p:cNvPr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82880" y="822960"/>
            <a:ext cx="7680960" cy="57607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4">
            <a:extLst>
              <a:ext uri="{FF2B5EF4-FFF2-40B4-BE49-F238E27FC236}">
                <a16:creationId xmlns:a16="http://schemas.microsoft.com/office/drawing/2014/main" id="{1F22FC89-2C91-698D-B404-3B52C0B96467}"/>
              </a:ext>
            </a:extLst>
          </p:cNvPr>
          <p:cNvSpPr txBox="1">
            <a:spLocks/>
          </p:cNvSpPr>
          <p:nvPr/>
        </p:nvSpPr>
        <p:spPr>
          <a:xfrm>
            <a:off x="457200" y="457200"/>
            <a:ext cx="1124712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Why is the NSRS being modernized?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F99AFA-16BD-D7CB-B8BF-F851AEEC7074}"/>
              </a:ext>
            </a:extLst>
          </p:cNvPr>
          <p:cNvSpPr txBox="1"/>
          <p:nvPr/>
        </p:nvSpPr>
        <p:spPr>
          <a:xfrm>
            <a:off x="4708018" y="4018893"/>
            <a:ext cx="1731773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CATRF2022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6F6431-5050-EA68-6ED3-0735E48A88C3}"/>
              </a:ext>
            </a:extLst>
          </p:cNvPr>
          <p:cNvSpPr txBox="1"/>
          <p:nvPr/>
        </p:nvSpPr>
        <p:spPr>
          <a:xfrm>
            <a:off x="3670480" y="2418694"/>
            <a:ext cx="2277374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NATRF2022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C4E817-BF75-A211-F092-094D2F438C07}"/>
              </a:ext>
            </a:extLst>
          </p:cNvPr>
          <p:cNvSpPr txBox="1"/>
          <p:nvPr/>
        </p:nvSpPr>
        <p:spPr>
          <a:xfrm>
            <a:off x="1690502" y="3954692"/>
            <a:ext cx="208114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PATRF2022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ECAB57-FFE5-292E-A5FB-48163363DF84}"/>
              </a:ext>
            </a:extLst>
          </p:cNvPr>
          <p:cNvSpPr txBox="1"/>
          <p:nvPr/>
        </p:nvSpPr>
        <p:spPr>
          <a:xfrm>
            <a:off x="1038957" y="3396687"/>
            <a:ext cx="2167411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MATRF2022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58AFC-60B3-A285-8B8D-357DC7C37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IF</a:t>
            </a:r>
            <a:r>
              <a:rPr lang="en-US" b="1" dirty="0"/>
              <a:t>D</a:t>
            </a:r>
            <a:r>
              <a:rPr lang="en-US" dirty="0"/>
              <a:t>M2022: Intra-Frame </a:t>
            </a:r>
            <a:r>
              <a:rPr lang="en-US" b="1" dirty="0"/>
              <a:t>Deformation</a:t>
            </a:r>
            <a:r>
              <a:rPr lang="en-US" dirty="0"/>
              <a:t> Model of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75A8B-2AD3-90B6-2241-0AB125DF8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1734800" cy="484632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New preliminary version nearly completed</a:t>
            </a:r>
          </a:p>
          <a:p>
            <a:pPr lvl="1"/>
            <a:r>
              <a:rPr lang="en-US" dirty="0"/>
              <a:t>Single 0.1° (6 arc-minute) grid covering entire Earth</a:t>
            </a:r>
          </a:p>
          <a:p>
            <a:pPr lvl="1"/>
            <a:r>
              <a:rPr lang="en-US" dirty="0"/>
              <a:t>3D velocities and their standard deviations</a:t>
            </a:r>
          </a:p>
          <a:p>
            <a:r>
              <a:rPr lang="en-US" b="1" dirty="0"/>
              <a:t>Built from best available information</a:t>
            </a:r>
          </a:p>
          <a:p>
            <a:pPr lvl="1"/>
            <a:r>
              <a:rPr lang="en-US" dirty="0"/>
              <a:t>Mainly latest Global Strain Rate Model and Global Land Vertical Motion Model</a:t>
            </a:r>
          </a:p>
          <a:p>
            <a:pPr lvl="1"/>
            <a:r>
              <a:rPr lang="en-US" dirty="0"/>
              <a:t>Augmented by:</a:t>
            </a:r>
          </a:p>
          <a:p>
            <a:pPr lvl="2"/>
            <a:r>
              <a:rPr lang="en-US" dirty="0"/>
              <a:t>NGS-computed rotations for North America, Pacific, Caribbean, and Mariana plates</a:t>
            </a:r>
          </a:p>
          <a:p>
            <a:pPr lvl="2"/>
            <a:r>
              <a:rPr lang="en-US" dirty="0"/>
              <a:t>NGS Multi-Year CORS Solution 3</a:t>
            </a:r>
          </a:p>
          <a:p>
            <a:pPr lvl="2"/>
            <a:r>
              <a:rPr lang="en-US" dirty="0"/>
              <a:t>Trans4D and NGS velocity computations in limited areas</a:t>
            </a:r>
          </a:p>
          <a:p>
            <a:pPr lvl="2"/>
            <a:r>
              <a:rPr lang="en-US" dirty="0"/>
              <a:t>Earthquake displacement grids</a:t>
            </a:r>
          </a:p>
          <a:p>
            <a:r>
              <a:rPr lang="en-US" b="1" dirty="0"/>
              <a:t>Replaces Horizontal Time-Dependent Positioning (HTDP) software</a:t>
            </a:r>
          </a:p>
          <a:p>
            <a:pPr lvl="1"/>
            <a:r>
              <a:rPr lang="en-US" dirty="0"/>
              <a:t>Combined with </a:t>
            </a:r>
            <a:r>
              <a:rPr lang="en-US" dirty="0" err="1"/>
              <a:t>Helmert</a:t>
            </a:r>
            <a:r>
              <a:rPr lang="en-US" dirty="0"/>
              <a:t> transformations to transform and project through time</a:t>
            </a:r>
          </a:p>
        </p:txBody>
      </p:sp>
    </p:spTree>
    <p:extLst>
      <p:ext uri="{BB962C8B-B14F-4D97-AF65-F5344CB8AC3E}">
        <p14:creationId xmlns:p14="http://schemas.microsoft.com/office/powerpoint/2010/main" val="302572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storm&#10;&#10;AI-generated content may be incorrect.">
            <a:extLst>
              <a:ext uri="{FF2B5EF4-FFF2-40B4-BE49-F238E27FC236}">
                <a16:creationId xmlns:a16="http://schemas.microsoft.com/office/drawing/2014/main" id="{5CB61DF6-20A0-CA83-4BAE-00F1D81E3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0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a weather forecast&#10;&#10;AI-generated content may be incorrect.">
            <a:extLst>
              <a:ext uri="{FF2B5EF4-FFF2-40B4-BE49-F238E27FC236}">
                <a16:creationId xmlns:a16="http://schemas.microsoft.com/office/drawing/2014/main" id="{77822A1E-289B-8FBF-CDAD-5597460E9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4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north america&#10;&#10;AI-generated content may be incorrect.">
            <a:extLst>
              <a:ext uri="{FF2B5EF4-FFF2-40B4-BE49-F238E27FC236}">
                <a16:creationId xmlns:a16="http://schemas.microsoft.com/office/drawing/2014/main" id="{A850AFAC-4EC4-AC33-141B-C6793ECA6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5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the world&#10;&#10;AI-generated content may be incorrect.">
            <a:extLst>
              <a:ext uri="{FF2B5EF4-FFF2-40B4-BE49-F238E27FC236}">
                <a16:creationId xmlns:a16="http://schemas.microsoft.com/office/drawing/2014/main" id="{278D22B3-953E-4752-B37A-DD99FE0B9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19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sea&#10;&#10;AI-generated content may be incorrect.">
            <a:extLst>
              <a:ext uri="{FF2B5EF4-FFF2-40B4-BE49-F238E27FC236}">
                <a16:creationId xmlns:a16="http://schemas.microsoft.com/office/drawing/2014/main" id="{18AE8443-6812-6B3E-F8FD-0EC9A9387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12499</TotalTime>
  <Words>853</Words>
  <Application>Microsoft Office PowerPoint</Application>
  <PresentationFormat>Widescreen</PresentationFormat>
  <Paragraphs>135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Verdana</vt:lpstr>
      <vt:lpstr>Calibri</vt:lpstr>
      <vt:lpstr>Aptos</vt:lpstr>
      <vt:lpstr>Wingdings</vt:lpstr>
      <vt:lpstr>Arial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Globe</vt:lpstr>
      <vt:lpstr>9_Office Theme</vt:lpstr>
      <vt:lpstr>The Modernized National  Spatial Reference System</vt:lpstr>
      <vt:lpstr>What is the National Spatial Reference System?</vt:lpstr>
      <vt:lpstr>PowerPoint Presentation</vt:lpstr>
      <vt:lpstr>IFDM2022: Intra-Frame Deformation Model of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types of coordinates</vt:lpstr>
      <vt:lpstr>National adjustments of passive control</vt:lpstr>
      <vt:lpstr>PowerPoint Presentation</vt:lpstr>
      <vt:lpstr>PowerPoint Presentation</vt:lpstr>
      <vt:lpstr>PowerPoint Presentation</vt:lpstr>
      <vt:lpstr>State Plane Coordinate System of 2022 (SPCS2022)</vt:lpstr>
      <vt:lpstr>SPCS2022 zone layers</vt:lpstr>
      <vt:lpstr>Number of SPCS2022 zones (preliminary)</vt:lpstr>
      <vt:lpstr>ArcGIS Online SPCS2022 Experience</vt:lpstr>
      <vt:lpstr>PowerPoint Presentation</vt:lpstr>
      <vt:lpstr>NSRS Modernization is nearly done!</vt:lpstr>
      <vt:lpstr>Where to learn more…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Martin</dc:creator>
  <cp:lastModifiedBy>Michael Dennis</cp:lastModifiedBy>
  <cp:revision>533</cp:revision>
  <dcterms:created xsi:type="dcterms:W3CDTF">2020-01-16T20:59:07Z</dcterms:created>
  <dcterms:modified xsi:type="dcterms:W3CDTF">2025-02-20T19:14:49Z</dcterms:modified>
</cp:coreProperties>
</file>