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3">
  <p:sldMasterIdLst>
    <p:sldMasterId id="2147486180" r:id="rId1"/>
  </p:sldMasterIdLst>
  <p:notesMasterIdLst>
    <p:notesMasterId r:id="rId27"/>
  </p:notesMasterIdLst>
  <p:handoutMasterIdLst>
    <p:handoutMasterId r:id="rId28"/>
  </p:handoutMasterIdLst>
  <p:sldIdLst>
    <p:sldId id="256" r:id="rId2"/>
    <p:sldId id="275" r:id="rId3"/>
    <p:sldId id="361" r:id="rId4"/>
    <p:sldId id="260" r:id="rId5"/>
    <p:sldId id="380" r:id="rId6"/>
    <p:sldId id="258" r:id="rId7"/>
    <p:sldId id="347" r:id="rId8"/>
    <p:sldId id="280" r:id="rId9"/>
    <p:sldId id="282" r:id="rId10"/>
    <p:sldId id="379" r:id="rId11"/>
    <p:sldId id="354" r:id="rId12"/>
    <p:sldId id="355" r:id="rId13"/>
    <p:sldId id="356" r:id="rId14"/>
    <p:sldId id="357" r:id="rId15"/>
    <p:sldId id="364" r:id="rId16"/>
    <p:sldId id="365" r:id="rId17"/>
    <p:sldId id="369" r:id="rId18"/>
    <p:sldId id="382" r:id="rId19"/>
    <p:sldId id="366" r:id="rId20"/>
    <p:sldId id="367" r:id="rId21"/>
    <p:sldId id="381" r:id="rId22"/>
    <p:sldId id="377" r:id="rId23"/>
    <p:sldId id="372" r:id="rId24"/>
    <p:sldId id="370" r:id="rId25"/>
    <p:sldId id="292" r:id="rId2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624">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900"/>
    <a:srgbClr val="00FF00"/>
    <a:srgbClr val="008000"/>
    <a:srgbClr val="008080"/>
    <a:srgbClr val="336600"/>
    <a:srgbClr val="003300"/>
    <a:srgbClr val="006600"/>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833" autoAdjust="0"/>
    <p:restoredTop sz="43429" autoAdjust="0"/>
  </p:normalViewPr>
  <p:slideViewPr>
    <p:cSldViewPr>
      <p:cViewPr varScale="1">
        <p:scale>
          <a:sx n="44" d="100"/>
          <a:sy n="44" d="100"/>
        </p:scale>
        <p:origin x="-1854" y="-96"/>
      </p:cViewPr>
      <p:guideLst>
        <p:guide orient="horz" pos="624"/>
        <p:guide pos="288"/>
      </p:guideLst>
    </p:cSldViewPr>
  </p:slideViewPr>
  <p:outlineViewPr>
    <p:cViewPr>
      <p:scale>
        <a:sx n="33" d="100"/>
        <a:sy n="33" d="100"/>
      </p:scale>
      <p:origin x="0" y="15042"/>
    </p:cViewPr>
  </p:outlineViewPr>
  <p:notesTextViewPr>
    <p:cViewPr>
      <p:scale>
        <a:sx n="150" d="100"/>
        <a:sy n="15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3149" cy="465774"/>
          </a:xfrm>
          <a:prstGeom prst="rect">
            <a:avLst/>
          </a:prstGeom>
        </p:spPr>
        <p:txBody>
          <a:bodyPr vert="horz" lIns="91281" tIns="45641" rIns="91281" bIns="45641" rtlCol="0"/>
          <a:lstStyle>
            <a:lvl1pPr algn="l">
              <a:defRPr sz="1200">
                <a:latin typeface="Gill Sans MT" pitchFamily="34" charset="0"/>
                <a:cs typeface="+mn-cs"/>
              </a:defRPr>
            </a:lvl1pPr>
          </a:lstStyle>
          <a:p>
            <a:pPr>
              <a:defRPr/>
            </a:pPr>
            <a:endParaRPr lang="en-US"/>
          </a:p>
        </p:txBody>
      </p:sp>
      <p:sp>
        <p:nvSpPr>
          <p:cNvPr id="3" name="Date Placeholder 2"/>
          <p:cNvSpPr>
            <a:spLocks noGrp="1"/>
          </p:cNvSpPr>
          <p:nvPr>
            <p:ph type="dt" sz="quarter" idx="1"/>
          </p:nvPr>
        </p:nvSpPr>
        <p:spPr>
          <a:xfrm>
            <a:off x="3883296" y="0"/>
            <a:ext cx="2973149" cy="465774"/>
          </a:xfrm>
          <a:prstGeom prst="rect">
            <a:avLst/>
          </a:prstGeom>
        </p:spPr>
        <p:txBody>
          <a:bodyPr vert="horz" lIns="91281" tIns="45641" rIns="91281" bIns="45641" rtlCol="0"/>
          <a:lstStyle>
            <a:lvl1pPr algn="r">
              <a:defRPr sz="1200">
                <a:latin typeface="Gill Sans MT" pitchFamily="34" charset="0"/>
                <a:cs typeface="+mn-cs"/>
              </a:defRPr>
            </a:lvl1pPr>
          </a:lstStyle>
          <a:p>
            <a:pPr>
              <a:defRPr/>
            </a:pPr>
            <a:fld id="{93F5C40F-4DB8-4F54-AC77-8A23BC5DD75E}" type="datetimeFigureOut">
              <a:rPr lang="en-US"/>
              <a:pPr>
                <a:defRPr/>
              </a:pPr>
              <a:t>12/6/2016</a:t>
            </a:fld>
            <a:endParaRPr lang="en-US" dirty="0"/>
          </a:p>
        </p:txBody>
      </p:sp>
      <p:sp>
        <p:nvSpPr>
          <p:cNvPr id="4" name="Footer Placeholder 3"/>
          <p:cNvSpPr>
            <a:spLocks noGrp="1"/>
          </p:cNvSpPr>
          <p:nvPr>
            <p:ph type="ftr" sz="quarter" idx="2"/>
          </p:nvPr>
        </p:nvSpPr>
        <p:spPr>
          <a:xfrm>
            <a:off x="0" y="8829037"/>
            <a:ext cx="2973149" cy="465774"/>
          </a:xfrm>
          <a:prstGeom prst="rect">
            <a:avLst/>
          </a:prstGeom>
        </p:spPr>
        <p:txBody>
          <a:bodyPr vert="horz" lIns="91281" tIns="45641" rIns="91281" bIns="45641" rtlCol="0" anchor="b"/>
          <a:lstStyle>
            <a:lvl1pPr algn="l">
              <a:defRPr sz="1200">
                <a:latin typeface="Gill Sans MT"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83296" y="8829037"/>
            <a:ext cx="2973149" cy="465774"/>
          </a:xfrm>
          <a:prstGeom prst="rect">
            <a:avLst/>
          </a:prstGeom>
        </p:spPr>
        <p:txBody>
          <a:bodyPr vert="horz" lIns="91281" tIns="45641" rIns="91281" bIns="45641" rtlCol="0" anchor="b"/>
          <a:lstStyle>
            <a:lvl1pPr algn="r">
              <a:defRPr sz="1200">
                <a:latin typeface="Gill Sans MT" pitchFamily="34" charset="0"/>
                <a:cs typeface="+mn-cs"/>
              </a:defRPr>
            </a:lvl1pPr>
          </a:lstStyle>
          <a:p>
            <a:pPr>
              <a:defRPr/>
            </a:pPr>
            <a:fld id="{651F296A-3D4A-45F6-B2D7-3C67951712B2}"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3" cy="465774"/>
          </a:xfrm>
          <a:prstGeom prst="rect">
            <a:avLst/>
          </a:prstGeom>
        </p:spPr>
        <p:txBody>
          <a:bodyPr vert="horz" lIns="92998" tIns="46498" rIns="92998" bIns="46498" rtlCol="0"/>
          <a:lstStyle>
            <a:lvl1pPr algn="l" fontAlgn="auto">
              <a:spcBef>
                <a:spcPts val="0"/>
              </a:spcBef>
              <a:spcAft>
                <a:spcPts val="0"/>
              </a:spcAft>
              <a:defRPr sz="1200">
                <a:latin typeface="Gill Sans MT" pitchFamily="34" charset="0"/>
                <a:cs typeface="+mn-cs"/>
              </a:defRPr>
            </a:lvl1pPr>
          </a:lstStyle>
          <a:p>
            <a:pPr>
              <a:defRPr/>
            </a:pPr>
            <a:endParaRPr lang="en-US"/>
          </a:p>
        </p:txBody>
      </p:sp>
      <p:sp>
        <p:nvSpPr>
          <p:cNvPr id="3" name="Date Placeholder 2"/>
          <p:cNvSpPr>
            <a:spLocks noGrp="1"/>
          </p:cNvSpPr>
          <p:nvPr>
            <p:ph type="dt" idx="1"/>
          </p:nvPr>
        </p:nvSpPr>
        <p:spPr>
          <a:xfrm>
            <a:off x="3884852" y="0"/>
            <a:ext cx="2971593" cy="465774"/>
          </a:xfrm>
          <a:prstGeom prst="rect">
            <a:avLst/>
          </a:prstGeom>
        </p:spPr>
        <p:txBody>
          <a:bodyPr vert="horz" lIns="92998" tIns="46498" rIns="92998" bIns="46498" rtlCol="0"/>
          <a:lstStyle>
            <a:lvl1pPr algn="r" fontAlgn="auto">
              <a:spcBef>
                <a:spcPts val="0"/>
              </a:spcBef>
              <a:spcAft>
                <a:spcPts val="0"/>
              </a:spcAft>
              <a:defRPr sz="1200">
                <a:latin typeface="Gill Sans MT" pitchFamily="34" charset="0"/>
                <a:cs typeface="+mn-cs"/>
              </a:defRPr>
            </a:lvl1pPr>
          </a:lstStyle>
          <a:p>
            <a:pPr>
              <a:defRPr/>
            </a:pPr>
            <a:fld id="{4E31C09D-5DA6-42A0-92EC-28C4A7A3B6A0}" type="datetimeFigureOut">
              <a:rPr lang="en-US"/>
              <a:pPr>
                <a:defRPr/>
              </a:pPr>
              <a:t>12/6/2016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998" tIns="46498" rIns="92998" bIns="46498" rtlCol="0" anchor="ctr"/>
          <a:lstStyle/>
          <a:p>
            <a:pPr lvl="0"/>
            <a:endParaRPr lang="en-US" noProof="0" dirty="0"/>
          </a:p>
        </p:txBody>
      </p:sp>
      <p:sp>
        <p:nvSpPr>
          <p:cNvPr id="5" name="Notes Placeholder 4"/>
          <p:cNvSpPr>
            <a:spLocks noGrp="1"/>
          </p:cNvSpPr>
          <p:nvPr>
            <p:ph type="body" sz="quarter" idx="3"/>
          </p:nvPr>
        </p:nvSpPr>
        <p:spPr>
          <a:xfrm>
            <a:off x="686112" y="4414519"/>
            <a:ext cx="5485778" cy="4187195"/>
          </a:xfrm>
          <a:prstGeom prst="rect">
            <a:avLst/>
          </a:prstGeom>
        </p:spPr>
        <p:txBody>
          <a:bodyPr vert="horz" lIns="92998" tIns="46498" rIns="92998" bIns="4649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2971593" cy="465774"/>
          </a:xfrm>
          <a:prstGeom prst="rect">
            <a:avLst/>
          </a:prstGeom>
        </p:spPr>
        <p:txBody>
          <a:bodyPr vert="horz" lIns="92998" tIns="46498" rIns="92998" bIns="46498" rtlCol="0" anchor="b"/>
          <a:lstStyle>
            <a:lvl1pPr algn="l" fontAlgn="auto">
              <a:spcBef>
                <a:spcPts val="0"/>
              </a:spcBef>
              <a:spcAft>
                <a:spcPts val="0"/>
              </a:spcAft>
              <a:defRPr sz="1200">
                <a:latin typeface="Gill Sans MT"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852" y="8829037"/>
            <a:ext cx="2971593" cy="465774"/>
          </a:xfrm>
          <a:prstGeom prst="rect">
            <a:avLst/>
          </a:prstGeom>
        </p:spPr>
        <p:txBody>
          <a:bodyPr vert="horz" lIns="92998" tIns="46498" rIns="92998" bIns="46498" rtlCol="0" anchor="b"/>
          <a:lstStyle>
            <a:lvl1pPr algn="r" fontAlgn="auto">
              <a:spcBef>
                <a:spcPts val="0"/>
              </a:spcBef>
              <a:spcAft>
                <a:spcPts val="0"/>
              </a:spcAft>
              <a:defRPr sz="1200">
                <a:latin typeface="Gill Sans MT" pitchFamily="34" charset="0"/>
                <a:cs typeface="+mn-cs"/>
              </a:defRPr>
            </a:lvl1pPr>
          </a:lstStyle>
          <a:p>
            <a:pPr>
              <a:defRPr/>
            </a:pPr>
            <a:fld id="{FE8DE109-3F9D-4F9B-9108-2C27ED69D7BC}"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Gill Sans MT"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Gill Sans MT"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E6AA90-169C-4F37-A061-1E8E7B6E20E6}" type="slidenum">
              <a:rPr lang="en-US"/>
              <a:pPr fontAlgn="base">
                <a:spcBef>
                  <a:spcPct val="0"/>
                </a:spcBef>
                <a:spcAft>
                  <a:spcPct val="0"/>
                </a:spcAft>
                <a:defRPr/>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6231866-970E-4F4E-B579-A2319595890A}" type="slidenum">
              <a:rPr lang="en-US">
                <a:solidFill>
                  <a:prstClr val="black"/>
                </a:solidFill>
              </a:rPr>
              <a:pPr/>
              <a:t>11</a:t>
            </a:fld>
            <a:endParaRPr lang="en-US">
              <a:solidFill>
                <a:prstClr val="black"/>
              </a:solidFill>
            </a:endParaRPr>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circles denote first two GPS projects ever published by NGS … </a:t>
            </a:r>
          </a:p>
          <a:p>
            <a:r>
              <a:rPr lang="en-US" dirty="0" smtClean="0"/>
              <a:t>#1 – Summit County in 1983, GPS007</a:t>
            </a:r>
          </a:p>
        </p:txBody>
      </p:sp>
      <p:sp>
        <p:nvSpPr>
          <p:cNvPr id="4" name="Slide Number Placeholder 3"/>
          <p:cNvSpPr>
            <a:spLocks noGrp="1"/>
          </p:cNvSpPr>
          <p:nvPr>
            <p:ph type="sldNum" sz="quarter" idx="10"/>
          </p:nvPr>
        </p:nvSpPr>
        <p:spPr/>
        <p:txBody>
          <a:bodyPr/>
          <a:lstStyle/>
          <a:p>
            <a:pPr>
              <a:defRPr/>
            </a:pPr>
            <a:fld id="{FE8DE109-3F9D-4F9B-9108-2C27ED69D7BC}" type="slidenum">
              <a:rPr lang="en-US" smtClean="0"/>
              <a:pPr>
                <a:defRPr/>
              </a:pPr>
              <a:t>12</a:t>
            </a:fld>
            <a:endParaRPr lang="en-US" dirty="0"/>
          </a:p>
        </p:txBody>
      </p:sp>
    </p:spTree>
    <p:extLst>
      <p:ext uri="{BB962C8B-B14F-4D97-AF65-F5344CB8AC3E}">
        <p14:creationId xmlns:p14="http://schemas.microsoft.com/office/powerpoint/2010/main" xmlns="" val="220694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Precision vs Accuracy</a:t>
            </a:r>
            <a:r>
              <a:rPr lang="en-US" dirty="0" smtClean="0"/>
              <a:t>!  Be very careful about believing cm </a:t>
            </a:r>
            <a:r>
              <a:rPr lang="en-US" i="1" dirty="0" smtClean="0"/>
              <a:t>accuracy</a:t>
            </a:r>
            <a:r>
              <a:rPr lang="en-US" dirty="0" smtClean="0"/>
              <a:t> GPS.  CM </a:t>
            </a:r>
            <a:r>
              <a:rPr lang="en-US" i="1" dirty="0" smtClean="0"/>
              <a:t>precision (repeatability</a:t>
            </a:r>
            <a:r>
              <a:rPr lang="en-US" i="1" baseline="0" dirty="0" smtClean="0"/>
              <a:t>) </a:t>
            </a:r>
            <a:r>
              <a:rPr lang="en-US" i="0" baseline="0" dirty="0" smtClean="0"/>
              <a:t>is more readily achieved.</a:t>
            </a:r>
            <a:endParaRPr lang="en-US" i="0" dirty="0"/>
          </a:p>
        </p:txBody>
      </p:sp>
      <p:sp>
        <p:nvSpPr>
          <p:cNvPr id="4" name="Slide Number Placeholder 3"/>
          <p:cNvSpPr>
            <a:spLocks noGrp="1"/>
          </p:cNvSpPr>
          <p:nvPr>
            <p:ph type="sldNum" sz="quarter" idx="10"/>
          </p:nvPr>
        </p:nvSpPr>
        <p:spPr/>
        <p:txBody>
          <a:bodyPr/>
          <a:lstStyle/>
          <a:p>
            <a:pPr>
              <a:defRPr/>
            </a:pPr>
            <a:fld id="{FE8DE109-3F9D-4F9B-9108-2C27ED69D7BC}" type="slidenum">
              <a:rPr lang="en-US" smtClean="0"/>
              <a:pPr>
                <a:defRPr/>
              </a:pPr>
              <a:t>13</a:t>
            </a:fld>
            <a:endParaRPr lang="en-US" dirty="0"/>
          </a:p>
        </p:txBody>
      </p:sp>
    </p:spTree>
    <p:extLst>
      <p:ext uri="{BB962C8B-B14F-4D97-AF65-F5344CB8AC3E}">
        <p14:creationId xmlns:p14="http://schemas.microsoft.com/office/powerpoint/2010/main" xmlns="" val="2980894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a:defRPr/>
            </a:pPr>
            <a:r>
              <a:rPr lang="en-US" altLang="en-US" dirty="0" smtClean="0">
                <a:latin typeface="Arial" pitchFamily="34" charset="0"/>
              </a:rPr>
              <a:t>(Pictured above are a CORS antenna, CORS at tide station, US Total Electron Content model)</a:t>
            </a:r>
          </a:p>
          <a:p>
            <a:pPr>
              <a:defRPr/>
            </a:pPr>
            <a:endParaRPr lang="en-US" altLang="en-US" dirty="0" smtClean="0">
              <a:latin typeface="Arial" pitchFamily="34" charset="0"/>
            </a:endParaRPr>
          </a:p>
          <a:p>
            <a:pPr>
              <a:defRPr/>
            </a:pPr>
            <a:r>
              <a:rPr lang="en-US" altLang="en-US" dirty="0" smtClean="0">
                <a:latin typeface="Arial" pitchFamily="34" charset="0"/>
              </a:rPr>
              <a:t>NOAA’s National Geodetic Survey (NGS) manages a network of Continuously Operating Reference Stations (CORS), that provide Global Navigation Satellite System (GNSS) data to support three-dimensional positioning, </a:t>
            </a:r>
          </a:p>
          <a:p>
            <a:pPr>
              <a:defRPr/>
            </a:pPr>
            <a:r>
              <a:rPr lang="en-US" altLang="en-US" dirty="0" smtClean="0">
                <a:latin typeface="Arial" pitchFamily="34" charset="0"/>
              </a:rPr>
              <a:t>meteorology, space weather, and geophysical applications throughout the United States, its territories, and a few foreign countries. The CORS network is a multi-purpose cooperative endeavor involving over 200 government, academic, and private organizations.  </a:t>
            </a:r>
            <a:r>
              <a:rPr lang="en-US" altLang="en-US" dirty="0" smtClean="0">
                <a:latin typeface="Arial" pitchFamily="34" charset="0"/>
              </a:rPr>
              <a:t>Only a couple of dozen are actually owned by NGS.</a:t>
            </a:r>
            <a:endParaRPr lang="en-US" altLang="en-US" dirty="0" smtClean="0">
              <a:latin typeface="Arial" pitchFamily="34" charset="0"/>
            </a:endParaRPr>
          </a:p>
          <a:p>
            <a:pPr>
              <a:defRPr/>
            </a:pPr>
            <a:endParaRPr lang="en-US" altLang="en-US" dirty="0" smtClean="0">
              <a:latin typeface="Arial" pitchFamily="34" charset="0"/>
            </a:endParaRPr>
          </a:p>
          <a:p>
            <a:pPr>
              <a:defRPr/>
            </a:pPr>
            <a:r>
              <a:rPr lang="en-US" altLang="en-US" dirty="0" smtClean="0">
                <a:latin typeface="Arial" pitchFamily="34" charset="0"/>
              </a:rPr>
              <a:t>As of June, 2014, there were over 1900 operational CORS in the NOAA CORS Network</a:t>
            </a:r>
          </a:p>
          <a:p>
            <a:pPr>
              <a:defRPr/>
            </a:pPr>
            <a:endParaRPr lang="en-US" altLang="en-US" dirty="0" smtClean="0">
              <a:latin typeface="Arial" pitchFamily="34" charset="0"/>
            </a:endParaRPr>
          </a:p>
          <a:p>
            <a:pPr marL="343937" indent="-343937">
              <a:spcAft>
                <a:spcPts val="599"/>
              </a:spcAft>
              <a:buFont typeface="Arial" charset="0"/>
              <a:buChar char="•"/>
              <a:defRPr/>
            </a:pPr>
            <a:r>
              <a:rPr lang="en-US" altLang="en-US" dirty="0" smtClean="0">
                <a:latin typeface="Arial" pitchFamily="34" charset="0"/>
              </a:rPr>
              <a:t>CORS enables users to determine (with the proper tools and equipment) centimeter level positions with respect to the NSRS by simultaneously processing their own GNSS data with data from the CORS Network. </a:t>
            </a:r>
          </a:p>
          <a:p>
            <a:pPr marL="343937" indent="-343937">
              <a:spcAft>
                <a:spcPts val="599"/>
              </a:spcAft>
              <a:buFont typeface="Arial" charset="0"/>
              <a:buChar char="•"/>
              <a:defRPr/>
            </a:pPr>
            <a:r>
              <a:rPr lang="en-US" dirty="0" smtClean="0">
                <a:latin typeface="Arial" charset="0"/>
                <a:cs typeface="Arial" charset="0"/>
              </a:rPr>
              <a:t>Co-located with tide stations, CORS can contribute to local and global sea-level rise calculations by measuring land subsidence relative to water levels.  </a:t>
            </a:r>
          </a:p>
          <a:p>
            <a:pPr marL="343937" indent="-343937">
              <a:spcAft>
                <a:spcPts val="599"/>
              </a:spcAft>
              <a:buFont typeface="Arial" charset="0"/>
              <a:buChar char="•"/>
              <a:defRPr/>
            </a:pPr>
            <a:r>
              <a:rPr lang="en-US" dirty="0" smtClean="0">
                <a:latin typeface="Arial" charset="0"/>
                <a:cs typeface="Arial" charset="0"/>
              </a:rPr>
              <a:t>CORS data can also used to monitor and predict the distribution of moisture and electrons in the atmosphere; as well as produce ionosphere models of total electron content (TEC) </a:t>
            </a:r>
            <a:r>
              <a:rPr lang="en-US" dirty="0" smtClean="0"/>
              <a:t>that impact GNSS-derived position accuracy</a:t>
            </a:r>
            <a:r>
              <a:rPr lang="en-US" dirty="0" smtClean="0">
                <a:latin typeface="Arial" charset="0"/>
                <a:cs typeface="Arial" charset="0"/>
              </a:rPr>
              <a:t>.</a:t>
            </a:r>
          </a:p>
          <a:p>
            <a:pPr marL="343937" lvl="1" indent="-343937">
              <a:spcAft>
                <a:spcPts val="599"/>
              </a:spcAft>
              <a:buFont typeface="Arial" charset="0"/>
              <a:buChar char="•"/>
              <a:defRPr/>
            </a:pPr>
            <a:r>
              <a:rPr lang="en-US" sz="1600" dirty="0">
                <a:latin typeface="Arial" charset="0"/>
                <a:cs typeface="Arial" charset="0"/>
              </a:rPr>
              <a:t>A 2009 socioeconomic scoping study, estimated CORS benefits to the nation are $750 million per year.</a:t>
            </a:r>
          </a:p>
          <a:p>
            <a:pPr marL="343937" indent="-343937">
              <a:spcAft>
                <a:spcPts val="599"/>
              </a:spcAft>
              <a:buFont typeface="Arial" charset="0"/>
              <a:buChar char="•"/>
              <a:defRPr/>
            </a:pPr>
            <a:endParaRPr lang="en-US" dirty="0" smtClean="0">
              <a:latin typeface="Arial" charset="0"/>
              <a:cs typeface="Arial" charset="0"/>
            </a:endParaRPr>
          </a:p>
          <a:p>
            <a:pPr>
              <a:defRPr/>
            </a:pPr>
            <a:endParaRPr lang="en-US" altLang="en-US" dirty="0" smtClean="0">
              <a:latin typeface="Arial" pitchFamily="34" charset="0"/>
            </a:endParaRPr>
          </a:p>
        </p:txBody>
      </p:sp>
      <p:sp>
        <p:nvSpPr>
          <p:cNvPr id="43012"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499" eaLnBrk="0" hangingPunct="0">
              <a:spcBef>
                <a:spcPct val="30000"/>
              </a:spcBef>
              <a:defRPr sz="1200">
                <a:solidFill>
                  <a:schemeClr val="tx1"/>
                </a:solidFill>
                <a:latin typeface="Arial" charset="0"/>
              </a:defRPr>
            </a:lvl1pPr>
            <a:lvl2pPr marL="727000" indent="-279616" defTabSz="930499" eaLnBrk="0" hangingPunct="0">
              <a:spcBef>
                <a:spcPct val="30000"/>
              </a:spcBef>
              <a:defRPr sz="1200">
                <a:solidFill>
                  <a:schemeClr val="tx1"/>
                </a:solidFill>
                <a:latin typeface="Arial" charset="0"/>
              </a:defRPr>
            </a:lvl2pPr>
            <a:lvl3pPr marL="1118462" indent="-223693" defTabSz="930499" eaLnBrk="0" hangingPunct="0">
              <a:spcBef>
                <a:spcPct val="30000"/>
              </a:spcBef>
              <a:defRPr sz="1200">
                <a:solidFill>
                  <a:schemeClr val="tx1"/>
                </a:solidFill>
                <a:latin typeface="Arial" charset="0"/>
              </a:defRPr>
            </a:lvl3pPr>
            <a:lvl4pPr marL="1565847" indent="-223693" defTabSz="930499" eaLnBrk="0" hangingPunct="0">
              <a:spcBef>
                <a:spcPct val="30000"/>
              </a:spcBef>
              <a:defRPr sz="1200">
                <a:solidFill>
                  <a:schemeClr val="tx1"/>
                </a:solidFill>
                <a:latin typeface="Arial" charset="0"/>
              </a:defRPr>
            </a:lvl4pPr>
            <a:lvl5pPr marL="2013232" indent="-223693" defTabSz="930499" eaLnBrk="0" hangingPunct="0">
              <a:spcBef>
                <a:spcPct val="30000"/>
              </a:spcBef>
              <a:defRPr sz="1200">
                <a:solidFill>
                  <a:schemeClr val="tx1"/>
                </a:solidFill>
                <a:latin typeface="Arial" charset="0"/>
              </a:defRPr>
            </a:lvl5pPr>
            <a:lvl6pPr marL="2460616" indent="-223693" defTabSz="930499" eaLnBrk="0" fontAlgn="base" hangingPunct="0">
              <a:spcBef>
                <a:spcPct val="30000"/>
              </a:spcBef>
              <a:spcAft>
                <a:spcPct val="0"/>
              </a:spcAft>
              <a:defRPr sz="1200">
                <a:solidFill>
                  <a:schemeClr val="tx1"/>
                </a:solidFill>
                <a:latin typeface="Arial" charset="0"/>
              </a:defRPr>
            </a:lvl6pPr>
            <a:lvl7pPr marL="2908001" indent="-223693" defTabSz="930499" eaLnBrk="0" fontAlgn="base" hangingPunct="0">
              <a:spcBef>
                <a:spcPct val="30000"/>
              </a:spcBef>
              <a:spcAft>
                <a:spcPct val="0"/>
              </a:spcAft>
              <a:defRPr sz="1200">
                <a:solidFill>
                  <a:schemeClr val="tx1"/>
                </a:solidFill>
                <a:latin typeface="Arial" charset="0"/>
              </a:defRPr>
            </a:lvl7pPr>
            <a:lvl8pPr marL="3355386" indent="-223693" defTabSz="930499" eaLnBrk="0" fontAlgn="base" hangingPunct="0">
              <a:spcBef>
                <a:spcPct val="30000"/>
              </a:spcBef>
              <a:spcAft>
                <a:spcPct val="0"/>
              </a:spcAft>
              <a:defRPr sz="1200">
                <a:solidFill>
                  <a:schemeClr val="tx1"/>
                </a:solidFill>
                <a:latin typeface="Arial" charset="0"/>
              </a:defRPr>
            </a:lvl8pPr>
            <a:lvl9pPr marL="3802771" indent="-223693" defTabSz="930499"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E9DCAC10-148F-4DCC-A42B-78E5C6EDDD55}" type="slidenum">
              <a:rPr lang="en-US" altLang="en-US" smtClean="0"/>
              <a:pPr eaLnBrk="1" hangingPunct="1">
                <a:spcBef>
                  <a:spcPct val="0"/>
                </a:spcBef>
                <a:defRPr/>
              </a:pPr>
              <a:t>14</a:t>
            </a:fld>
            <a:endParaRPr lang="en-US" altLang="en-US" smtClean="0"/>
          </a:p>
        </p:txBody>
      </p:sp>
    </p:spTree>
    <p:extLst>
      <p:ext uri="{BB962C8B-B14F-4D97-AF65-F5344CB8AC3E}">
        <p14:creationId xmlns:p14="http://schemas.microsoft.com/office/powerpoint/2010/main" xmlns="" val="3405493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eaLnBrk="1" hangingPunct="1">
              <a:spcBef>
                <a:spcPct val="0"/>
              </a:spcBef>
            </a:pPr>
            <a:r>
              <a:rPr lang="en-US" altLang="en-US" dirty="0" smtClean="0">
                <a:latin typeface="Gill Sans MT" panose="020B0502020104020203" pitchFamily="34" charset="0"/>
              </a:rPr>
              <a:t>The new </a:t>
            </a:r>
            <a:r>
              <a:rPr lang="en-US" altLang="en-US" dirty="0" err="1" smtClean="0">
                <a:latin typeface="Gill Sans MT" panose="020B0502020104020203" pitchFamily="34" charset="0"/>
              </a:rPr>
              <a:t>datums</a:t>
            </a:r>
            <a:r>
              <a:rPr lang="en-US" altLang="en-US" dirty="0" smtClean="0">
                <a:latin typeface="Gill Sans MT" panose="020B0502020104020203" pitchFamily="34" charset="0"/>
              </a:rPr>
              <a:t> will be accessed via GNSS technology versus benchmarks</a:t>
            </a:r>
          </a:p>
          <a:p>
            <a:pPr eaLnBrk="1" hangingPunct="1">
              <a:spcBef>
                <a:spcPct val="0"/>
              </a:spcBef>
            </a:pPr>
            <a:endParaRPr lang="en-US" altLang="en-US" dirty="0" smtClean="0">
              <a:latin typeface="Gill Sans MT" panose="020B0502020104020203" pitchFamily="34" charset="0"/>
            </a:endParaRPr>
          </a:p>
          <a:p>
            <a:pPr eaLnBrk="1" hangingPunct="1">
              <a:spcBef>
                <a:spcPct val="0"/>
              </a:spcBef>
            </a:pPr>
            <a:r>
              <a:rPr lang="en-US" altLang="en-US" dirty="0" smtClean="0">
                <a:latin typeface="Gill Sans MT" panose="020B0502020104020203" pitchFamily="34" charset="0"/>
              </a:rPr>
              <a:t>Current </a:t>
            </a:r>
            <a:r>
              <a:rPr lang="en-US" altLang="en-US" dirty="0" err="1" smtClean="0">
                <a:latin typeface="Gill Sans MT" panose="020B0502020104020203" pitchFamily="34" charset="0"/>
              </a:rPr>
              <a:t>datums</a:t>
            </a:r>
            <a:r>
              <a:rPr lang="en-US" altLang="en-US" dirty="0" smtClean="0">
                <a:latin typeface="Gill Sans MT" panose="020B0502020104020203" pitchFamily="34" charset="0"/>
              </a:rPr>
              <a:t> are not perfect and do not fully support current (and future) technology (such as GPS and </a:t>
            </a:r>
            <a:r>
              <a:rPr lang="en-US" altLang="en-US" dirty="0" err="1" smtClean="0">
                <a:latin typeface="Gill Sans MT" panose="020B0502020104020203" pitchFamily="34" charset="0"/>
              </a:rPr>
              <a:t>Lidar</a:t>
            </a:r>
            <a:r>
              <a:rPr lang="en-US" altLang="en-US" dirty="0" smtClean="0">
                <a:latin typeface="Gill Sans MT" panose="020B0502020104020203" pitchFamily="34" charset="0"/>
              </a:rPr>
              <a:t>)</a:t>
            </a:r>
          </a:p>
          <a:p>
            <a:pPr eaLnBrk="1" hangingPunct="1">
              <a:spcBef>
                <a:spcPct val="0"/>
              </a:spcBef>
            </a:pPr>
            <a:endParaRPr lang="en-US" altLang="en-US" dirty="0" smtClean="0">
              <a:latin typeface="Gill Sans MT" panose="020B0502020104020203" pitchFamily="34" charset="0"/>
            </a:endParaRPr>
          </a:p>
          <a:p>
            <a:pPr eaLnBrk="1" hangingPunct="1">
              <a:spcBef>
                <a:spcPct val="0"/>
              </a:spcBef>
            </a:pPr>
            <a:r>
              <a:rPr lang="en-US" altLang="en-US" dirty="0" smtClean="0">
                <a:latin typeface="Gill Sans MT" panose="020B0502020104020203" pitchFamily="34" charset="0"/>
              </a:rPr>
              <a:t>New </a:t>
            </a:r>
            <a:r>
              <a:rPr lang="en-US" altLang="en-US" dirty="0" err="1" smtClean="0">
                <a:latin typeface="Gill Sans MT" panose="020B0502020104020203" pitchFamily="34" charset="0"/>
              </a:rPr>
              <a:t>geopotential</a:t>
            </a:r>
            <a:r>
              <a:rPr lang="en-US" altLang="en-US" dirty="0" smtClean="0">
                <a:latin typeface="Gill Sans MT" panose="020B0502020104020203" pitchFamily="34" charset="0"/>
              </a:rPr>
              <a:t> (vertical) datum to be released in 2022 will be a gravimetric </a:t>
            </a:r>
            <a:r>
              <a:rPr lang="en-US" altLang="en-US" dirty="0" err="1" smtClean="0">
                <a:latin typeface="Gill Sans MT" panose="020B0502020104020203" pitchFamily="34" charset="0"/>
              </a:rPr>
              <a:t>geoid</a:t>
            </a:r>
            <a:r>
              <a:rPr lang="en-US" altLang="en-US" dirty="0" smtClean="0">
                <a:latin typeface="Gill Sans MT" panose="020B0502020104020203" pitchFamily="34" charset="0"/>
              </a:rPr>
              <a:t>.  Airborne gravity data for the </a:t>
            </a:r>
            <a:r>
              <a:rPr lang="en-US" altLang="en-US" dirty="0" err="1" smtClean="0">
                <a:latin typeface="Gill Sans MT" panose="020B0502020104020203" pitchFamily="34" charset="0"/>
              </a:rPr>
              <a:t>geopotential</a:t>
            </a:r>
            <a:r>
              <a:rPr lang="en-US" altLang="en-US" dirty="0" smtClean="0">
                <a:latin typeface="Gill Sans MT" panose="020B0502020104020203" pitchFamily="34" charset="0"/>
              </a:rPr>
              <a:t> datum collected by the Gravity for the Redefinition of the American Vertical Datum (GRAV-D) Project will allow for blending of data from satellite, </a:t>
            </a:r>
            <a:r>
              <a:rPr lang="en-US" altLang="en-US" dirty="0" err="1" smtClean="0">
                <a:latin typeface="Gill Sans MT" panose="020B0502020104020203" pitchFamily="34" charset="0"/>
              </a:rPr>
              <a:t>airborn</a:t>
            </a:r>
            <a:r>
              <a:rPr lang="en-US" altLang="en-US" dirty="0" smtClean="0">
                <a:latin typeface="Gill Sans MT" panose="020B0502020104020203" pitchFamily="34" charset="0"/>
              </a:rPr>
              <a:t>, and surface sources.  Both </a:t>
            </a:r>
            <a:r>
              <a:rPr lang="en-US" altLang="en-US" dirty="0" err="1" smtClean="0">
                <a:latin typeface="Gill Sans MT" panose="020B0502020104020203" pitchFamily="34" charset="0"/>
              </a:rPr>
              <a:t>datums</a:t>
            </a:r>
            <a:r>
              <a:rPr lang="en-US" altLang="en-US" dirty="0" smtClean="0">
                <a:latin typeface="Gill Sans MT" panose="020B0502020104020203" pitchFamily="34" charset="0"/>
              </a:rPr>
              <a:t> will be released together in 2022.  As of May 2015, GRAV-D is 50% complete.</a:t>
            </a:r>
          </a:p>
          <a:p>
            <a:pPr eaLnBrk="1" hangingPunct="1">
              <a:spcBef>
                <a:spcPct val="0"/>
              </a:spcBef>
            </a:pPr>
            <a:endParaRPr lang="en-US" altLang="en-US" dirty="0" smtClean="0">
              <a:latin typeface="Gill Sans MT" panose="020B0502020104020203" pitchFamily="34" charset="0"/>
            </a:endParaRPr>
          </a:p>
          <a:p>
            <a:pPr eaLnBrk="1" hangingPunct="1">
              <a:lnSpc>
                <a:spcPct val="80000"/>
              </a:lnSpc>
              <a:spcBef>
                <a:spcPct val="0"/>
              </a:spcBef>
            </a:pPr>
            <a:r>
              <a:rPr lang="en-US" altLang="en-US" sz="1300" dirty="0" smtClean="0">
                <a:solidFill>
                  <a:srgbClr val="000000"/>
                </a:solidFill>
              </a:rPr>
              <a:t>Estimated Differences Between “Old” and “New” </a:t>
            </a:r>
            <a:r>
              <a:rPr lang="en-US" altLang="en-US" sz="1300" dirty="0" err="1" smtClean="0">
                <a:solidFill>
                  <a:srgbClr val="000000"/>
                </a:solidFill>
              </a:rPr>
              <a:t>Datums</a:t>
            </a:r>
            <a:r>
              <a:rPr lang="en-US" altLang="en-US" sz="1300" dirty="0" smtClean="0">
                <a:solidFill>
                  <a:srgbClr val="000000"/>
                </a:solidFill>
              </a:rPr>
              <a:t>:</a:t>
            </a:r>
          </a:p>
          <a:p>
            <a:pPr eaLnBrk="1" hangingPunct="1">
              <a:lnSpc>
                <a:spcPct val="80000"/>
              </a:lnSpc>
              <a:spcBef>
                <a:spcPct val="0"/>
              </a:spcBef>
              <a:buClr>
                <a:srgbClr val="000000"/>
              </a:buClr>
              <a:buFont typeface="Calibri" panose="020F0502020204030204" pitchFamily="34" charset="0"/>
              <a:buNone/>
            </a:pPr>
            <a:r>
              <a:rPr lang="en-US" altLang="en-US" sz="800" dirty="0" smtClean="0">
                <a:solidFill>
                  <a:srgbClr val="000000"/>
                </a:solidFill>
                <a:sym typeface="Calibri" panose="020F0502020204030204" pitchFamily="34" charset="0"/>
              </a:rPr>
              <a:t>Geometric Datum</a:t>
            </a:r>
          </a:p>
          <a:p>
            <a:pPr marL="617538" lvl="1" indent="-168275" eaLnBrk="1" hangingPunct="1">
              <a:lnSpc>
                <a:spcPct val="80000"/>
              </a:lnSpc>
              <a:spcBef>
                <a:spcPts val="550"/>
              </a:spcBef>
              <a:buClr>
                <a:srgbClr val="000000"/>
              </a:buClr>
              <a:buFont typeface="Wingdings" panose="05000000000000000000" pitchFamily="2" charset="2"/>
              <a:buChar char="§"/>
            </a:pPr>
            <a:r>
              <a:rPr lang="en-US" altLang="en-US" sz="800" dirty="0" smtClean="0">
                <a:solidFill>
                  <a:srgbClr val="000000"/>
                </a:solidFill>
                <a:sym typeface="Calibri" panose="020F0502020204030204" pitchFamily="34" charset="0"/>
              </a:rPr>
              <a:t>Horizontal: 0.8 to 1.5 m in CONUS</a:t>
            </a:r>
          </a:p>
          <a:p>
            <a:pPr marL="617538" lvl="1" indent="-168275" eaLnBrk="1" hangingPunct="1">
              <a:lnSpc>
                <a:spcPct val="80000"/>
              </a:lnSpc>
              <a:spcBef>
                <a:spcPts val="550"/>
              </a:spcBef>
              <a:buClr>
                <a:srgbClr val="000000"/>
              </a:buClr>
              <a:buFont typeface="Wingdings" panose="05000000000000000000" pitchFamily="2" charset="2"/>
              <a:buChar char="§"/>
            </a:pPr>
            <a:r>
              <a:rPr lang="en-US" altLang="en-US" sz="800" dirty="0" smtClean="0">
                <a:solidFill>
                  <a:srgbClr val="000000"/>
                </a:solidFill>
                <a:sym typeface="Calibri" panose="020F0502020204030204" pitchFamily="34" charset="0"/>
              </a:rPr>
              <a:t>Ellipsoidal heights: -0.2 to -1.6 m CONUS; AK 0 to 1.3 m</a:t>
            </a:r>
          </a:p>
          <a:p>
            <a:pPr eaLnBrk="1" hangingPunct="1">
              <a:lnSpc>
                <a:spcPct val="80000"/>
              </a:lnSpc>
              <a:spcBef>
                <a:spcPts val="625"/>
              </a:spcBef>
              <a:buClr>
                <a:srgbClr val="000000"/>
              </a:buClr>
            </a:pPr>
            <a:r>
              <a:rPr lang="en-US" altLang="en-US" sz="800" dirty="0" err="1" smtClean="0">
                <a:solidFill>
                  <a:srgbClr val="000000"/>
                </a:solidFill>
                <a:sym typeface="Calibri" panose="020F0502020204030204" pitchFamily="34" charset="0"/>
              </a:rPr>
              <a:t>Geopotential</a:t>
            </a:r>
            <a:r>
              <a:rPr lang="en-US" altLang="en-US" sz="800" dirty="0" smtClean="0">
                <a:solidFill>
                  <a:srgbClr val="000000"/>
                </a:solidFill>
                <a:sym typeface="Calibri" panose="020F0502020204030204" pitchFamily="34" charset="0"/>
              </a:rPr>
              <a:t> Datum</a:t>
            </a:r>
          </a:p>
          <a:p>
            <a:pPr marL="617538" lvl="1" indent="-168275" eaLnBrk="1" hangingPunct="1">
              <a:lnSpc>
                <a:spcPct val="85000"/>
              </a:lnSpc>
              <a:spcBef>
                <a:spcPts val="550"/>
              </a:spcBef>
              <a:buClr>
                <a:srgbClr val="000000"/>
              </a:buClr>
              <a:buFont typeface="Wingdings" panose="05000000000000000000" pitchFamily="2" charset="2"/>
              <a:buChar char="§"/>
            </a:pPr>
            <a:r>
              <a:rPr lang="en-US" altLang="en-US" sz="800" dirty="0" smtClean="0">
                <a:solidFill>
                  <a:srgbClr val="000000"/>
                </a:solidFill>
                <a:sym typeface="Calibri" panose="020F0502020204030204" pitchFamily="34" charset="0"/>
              </a:rPr>
              <a:t>Approx. +0.1 m (Florida) to -1.3 m (Washington)</a:t>
            </a:r>
          </a:p>
          <a:p>
            <a:pPr marL="617538" lvl="1" indent="-168275" eaLnBrk="1" hangingPunct="1">
              <a:lnSpc>
                <a:spcPct val="85000"/>
              </a:lnSpc>
              <a:spcBef>
                <a:spcPts val="550"/>
              </a:spcBef>
              <a:buClr>
                <a:srgbClr val="000000"/>
              </a:buClr>
              <a:buFont typeface="Wingdings" panose="05000000000000000000" pitchFamily="2" charset="2"/>
              <a:buChar char="§"/>
            </a:pPr>
            <a:r>
              <a:rPr lang="en-US" altLang="en-US" sz="800" dirty="0" smtClean="0">
                <a:solidFill>
                  <a:srgbClr val="000000"/>
                </a:solidFill>
                <a:sym typeface="Calibri" panose="020F0502020204030204" pitchFamily="34" charset="0"/>
              </a:rPr>
              <a:t>More than 2 meters of change in Alaska</a:t>
            </a:r>
          </a:p>
          <a:p>
            <a:pPr marL="617538" lvl="1" indent="-168275" eaLnBrk="1" hangingPunct="1">
              <a:lnSpc>
                <a:spcPct val="85000"/>
              </a:lnSpc>
              <a:spcBef>
                <a:spcPts val="550"/>
              </a:spcBef>
              <a:buClr>
                <a:srgbClr val="000000"/>
              </a:buClr>
              <a:buFont typeface="Wingdings" panose="05000000000000000000" pitchFamily="2" charset="2"/>
              <a:buChar char="§"/>
            </a:pPr>
            <a:endParaRPr lang="en-US" altLang="en-US" sz="800" dirty="0" smtClean="0">
              <a:solidFill>
                <a:srgbClr val="000000"/>
              </a:solidFill>
              <a:sym typeface="Calibri" panose="020F0502020204030204" pitchFamily="34" charset="0"/>
            </a:endParaRPr>
          </a:p>
          <a:p>
            <a:pPr eaLnBrk="1" hangingPunct="1">
              <a:spcBef>
                <a:spcPct val="0"/>
              </a:spcBef>
            </a:pPr>
            <a:r>
              <a:rPr lang="en-US" altLang="en-US" dirty="0" smtClean="0">
                <a:latin typeface="Gill Sans MT" panose="020B0502020104020203" pitchFamily="34" charset="0"/>
              </a:rPr>
              <a:t>More info is available at the NGS New </a:t>
            </a:r>
            <a:r>
              <a:rPr lang="en-US" altLang="en-US" dirty="0" err="1" smtClean="0">
                <a:latin typeface="Gill Sans MT" panose="020B0502020104020203" pitchFamily="34" charset="0"/>
              </a:rPr>
              <a:t>Datums</a:t>
            </a:r>
            <a:r>
              <a:rPr lang="en-US" altLang="en-US" dirty="0" smtClean="0">
                <a:latin typeface="Gill Sans MT" panose="020B0502020104020203" pitchFamily="34" charset="0"/>
              </a:rPr>
              <a:t> Webpage.  It has been four years since NGS held its first Geospatial Summit in 2010 to announce the replacement of the NAD 83(geometric) and NAVD 88 (</a:t>
            </a:r>
            <a:r>
              <a:rPr lang="en-US" altLang="en-US" dirty="0" err="1" smtClean="0">
                <a:latin typeface="Gill Sans MT" panose="020B0502020104020203" pitchFamily="34" charset="0"/>
              </a:rPr>
              <a:t>geopotential</a:t>
            </a:r>
            <a:r>
              <a:rPr lang="en-US" altLang="en-US" dirty="0" smtClean="0">
                <a:latin typeface="Gill Sans MT" panose="020B0502020104020203" pitchFamily="34" charset="0"/>
              </a:rPr>
              <a:t>) to other federal agencies within the mapping community. The April 2015 summit will provide an opportunity to share updates on the new geometric and </a:t>
            </a:r>
            <a:r>
              <a:rPr lang="en-US" altLang="en-US" dirty="0" err="1" smtClean="0">
                <a:latin typeface="Gill Sans MT" panose="020B0502020104020203" pitchFamily="34" charset="0"/>
              </a:rPr>
              <a:t>geopotential</a:t>
            </a:r>
            <a:r>
              <a:rPr lang="en-US" altLang="en-US" dirty="0" smtClean="0">
                <a:latin typeface="Gill Sans MT" panose="020B0502020104020203" pitchFamily="34" charset="0"/>
              </a:rPr>
              <a:t> </a:t>
            </a:r>
            <a:r>
              <a:rPr lang="en-US" altLang="en-US" dirty="0" err="1" smtClean="0">
                <a:latin typeface="Gill Sans MT" panose="020B0502020104020203" pitchFamily="34" charset="0"/>
              </a:rPr>
              <a:t>datums</a:t>
            </a:r>
            <a:r>
              <a:rPr lang="en-US" altLang="en-US" dirty="0" smtClean="0">
                <a:latin typeface="Gill Sans MT" panose="020B0502020104020203" pitchFamily="34" charset="0"/>
              </a:rPr>
              <a:t> to the general public allowing the opportunity to address their comments, questions and concerns to NGS. </a:t>
            </a:r>
          </a:p>
          <a:p>
            <a:pPr eaLnBrk="1" hangingPunct="1">
              <a:spcBef>
                <a:spcPct val="0"/>
              </a:spcBef>
            </a:pPr>
            <a:endParaRPr lang="en-US" altLang="en-US" dirty="0" smtClean="0">
              <a:latin typeface="Gill Sans MT" panose="020B0502020104020203" pitchFamily="34" charset="0"/>
            </a:endParaRPr>
          </a:p>
          <a:p>
            <a:pPr eaLnBrk="1" hangingPunct="1">
              <a:spcBef>
                <a:spcPct val="0"/>
              </a:spcBef>
            </a:pPr>
            <a:r>
              <a:rPr lang="en-US" altLang="en-US" dirty="0" smtClean="0">
                <a:latin typeface="Gill Sans MT" panose="020B0502020104020203" pitchFamily="34" charset="0"/>
              </a:rPr>
              <a:t>Picture: Map reflects the type of height improvements users could expect if NAVD 88 were replaced with a </a:t>
            </a:r>
            <a:r>
              <a:rPr lang="en-US" altLang="en-US" dirty="0" err="1" smtClean="0">
                <a:latin typeface="Gill Sans MT" panose="020B0502020104020203" pitchFamily="34" charset="0"/>
              </a:rPr>
              <a:t>geoid</a:t>
            </a:r>
            <a:r>
              <a:rPr lang="en-US" altLang="en-US" dirty="0" smtClean="0">
                <a:latin typeface="Gill Sans MT" panose="020B0502020104020203" pitchFamily="34" charset="0"/>
              </a:rPr>
              <a:t>-based vertical datum. (This is only a large scale approximation and should not be used as an absolute guide. Each benchmark might have its own level of mismatch, for example from uplift or subsidence, not captured by this broad brush. Also, this is the difference between the zero level of NAVD 88 and the actual </a:t>
            </a:r>
            <a:r>
              <a:rPr lang="en-US" altLang="en-US" dirty="0" err="1" smtClean="0">
                <a:latin typeface="Gill Sans MT" panose="020B0502020104020203" pitchFamily="34" charset="0"/>
              </a:rPr>
              <a:t>geoid</a:t>
            </a:r>
            <a:r>
              <a:rPr lang="en-US" altLang="en-US" dirty="0" smtClean="0">
                <a:latin typeface="Gill Sans MT" panose="020B0502020104020203" pitchFamily="34" charset="0"/>
              </a:rPr>
              <a:t>. The difference between NAD 83 ellipsoid heights and  ITRF/GRS-80 ellipsoid heights has NO influence on this graph and should not be part of the story.)</a:t>
            </a:r>
          </a:p>
          <a:p>
            <a:pPr eaLnBrk="1" hangingPunct="1">
              <a:spcBef>
                <a:spcPct val="0"/>
              </a:spcBef>
            </a:pPr>
            <a:endParaRPr lang="en-US" altLang="en-US" dirty="0" smtClean="0">
              <a:latin typeface="Gill Sans MT" panose="020B0502020104020203" pitchFamily="34" charset="0"/>
            </a:endParaRPr>
          </a:p>
          <a:p>
            <a:pPr eaLnBrk="1" hangingPunct="1">
              <a:spcBef>
                <a:spcPct val="0"/>
              </a:spcBef>
            </a:pPr>
            <a:r>
              <a:rPr lang="en-US" altLang="en-US" dirty="0" smtClean="0">
                <a:latin typeface="Gill Sans MT" panose="020B0502020104020203" pitchFamily="34" charset="0"/>
              </a:rPr>
              <a:t>Picture: xGEOID14B.  Beginning in 2014, the National Geodetic Survey will release annual gravimetric </a:t>
            </a:r>
            <a:r>
              <a:rPr lang="en-US" altLang="en-US" dirty="0" err="1" smtClean="0">
                <a:latin typeface="Gill Sans MT" panose="020B0502020104020203" pitchFamily="34" charset="0"/>
              </a:rPr>
              <a:t>geoid</a:t>
            </a:r>
            <a:r>
              <a:rPr lang="en-US" altLang="en-US" dirty="0" smtClean="0">
                <a:latin typeface="Gill Sans MT" panose="020B0502020104020203" pitchFamily="34" charset="0"/>
              </a:rPr>
              <a:t> models which incorporate all available gravity sources, including all airborne gravity collected through the GRAV-D project to that point. The image above shows the xGEOID14B model with the boxes showing the location of the input </a:t>
            </a:r>
            <a:r>
              <a:rPr lang="en-US" altLang="en-US" dirty="0" err="1" smtClean="0">
                <a:latin typeface="Gill Sans MT" panose="020B0502020104020203" pitchFamily="34" charset="0"/>
              </a:rPr>
              <a:t>aerogravity</a:t>
            </a:r>
            <a:r>
              <a:rPr lang="en-US" altLang="en-US" dirty="0" smtClean="0">
                <a:latin typeface="Gill Sans MT" panose="020B0502020104020203" pitchFamily="34" charset="0"/>
              </a:rPr>
              <a:t> data.   These experimental </a:t>
            </a:r>
            <a:r>
              <a:rPr lang="en-US" altLang="en-US" dirty="0" err="1" smtClean="0">
                <a:latin typeface="Gill Sans MT" panose="020B0502020104020203" pitchFamily="34" charset="0"/>
              </a:rPr>
              <a:t>geoid</a:t>
            </a:r>
            <a:r>
              <a:rPr lang="en-US" altLang="en-US" dirty="0" smtClean="0">
                <a:latin typeface="Gill Sans MT" panose="020B0502020104020203" pitchFamily="34" charset="0"/>
              </a:rPr>
              <a:t> models will provide the public with the opportunity to evaluate how the </a:t>
            </a:r>
            <a:r>
              <a:rPr lang="en-US" altLang="en-US" dirty="0" err="1" smtClean="0">
                <a:latin typeface="Gill Sans MT" panose="020B0502020104020203" pitchFamily="34" charset="0"/>
              </a:rPr>
              <a:t>geopotential</a:t>
            </a:r>
            <a:r>
              <a:rPr lang="en-US" altLang="en-US" dirty="0" smtClean="0">
                <a:latin typeface="Gill Sans MT" panose="020B0502020104020203" pitchFamily="34" charset="0"/>
              </a:rPr>
              <a:t> (vertical) datum in their area will change when the new </a:t>
            </a:r>
            <a:r>
              <a:rPr lang="en-US" altLang="en-US" dirty="0" err="1" smtClean="0">
                <a:latin typeface="Gill Sans MT" panose="020B0502020104020203" pitchFamily="34" charset="0"/>
              </a:rPr>
              <a:t>datums</a:t>
            </a:r>
            <a:r>
              <a:rPr lang="en-US" altLang="en-US" dirty="0" smtClean="0">
                <a:latin typeface="Gill Sans MT" panose="020B0502020104020203" pitchFamily="34" charset="0"/>
              </a:rPr>
              <a:t> arrive.</a:t>
            </a:r>
          </a:p>
          <a:p>
            <a:pPr eaLnBrk="1" hangingPunct="1">
              <a:spcBef>
                <a:spcPct val="0"/>
              </a:spcBef>
            </a:pPr>
            <a:endParaRPr lang="en-US" altLang="en-US" dirty="0" smtClean="0">
              <a:latin typeface="Gill Sans MT" panose="020B0502020104020203" pitchFamily="34" charset="0"/>
            </a:endParaRPr>
          </a:p>
          <a:p>
            <a:pPr eaLnBrk="1" hangingPunct="1">
              <a:spcBef>
                <a:spcPct val="0"/>
              </a:spcBef>
            </a:pPr>
            <a:r>
              <a:rPr lang="en-US" altLang="en-US" dirty="0" smtClean="0">
                <a:latin typeface="Gill Sans MT" panose="020B0502020104020203" pitchFamily="34" charset="0"/>
              </a:rPr>
              <a:t>Picture:  GRAV-D data block for North Carolina.  More than 40 percent of the U.S. and its territories have been covered by GRAV-D airborne data collection.</a:t>
            </a:r>
          </a:p>
          <a:p>
            <a:pPr eaLnBrk="1" hangingPunct="1">
              <a:spcBef>
                <a:spcPct val="0"/>
              </a:spcBef>
            </a:pPr>
            <a:endParaRPr lang="en-US" altLang="en-US" dirty="0" smtClean="0">
              <a:latin typeface="Gill Sans MT" panose="020B0502020104020203" pitchFamily="34"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E7B434C-E1F5-445D-BD84-EBBD3F12BE49}" type="slidenum">
              <a:rPr lang="en-US" altLang="en-US">
                <a:latin typeface="Gill Sans MT" panose="020B0502020104020203" pitchFamily="34" charset="0"/>
              </a:rPr>
              <a:pPr eaLnBrk="1" hangingPunct="1">
                <a:spcBef>
                  <a:spcPct val="0"/>
                </a:spcBef>
              </a:pPr>
              <a:t>15</a:t>
            </a:fld>
            <a:endParaRPr lang="en-US" altLang="en-US">
              <a:latin typeface="Gill Sans MT" panose="020B0502020104020203" pitchFamily="34" charset="0"/>
            </a:endParaRPr>
          </a:p>
        </p:txBody>
      </p:sp>
    </p:spTree>
    <p:extLst>
      <p:ext uri="{BB962C8B-B14F-4D97-AF65-F5344CB8AC3E}">
        <p14:creationId xmlns:p14="http://schemas.microsoft.com/office/powerpoint/2010/main" xmlns="" val="1748834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5899FC63-CC8F-4E14-A06E-E78288B3B7F1}" type="slidenum">
              <a:rPr lang="en-US" altLang="en-US"/>
              <a:pPr eaLnBrk="1" hangingPunct="1"/>
              <a:t>16</a:t>
            </a:fld>
            <a:endParaRPr lang="en-US" altLang="en-US"/>
          </a:p>
        </p:txBody>
      </p:sp>
    </p:spTree>
    <p:extLst>
      <p:ext uri="{BB962C8B-B14F-4D97-AF65-F5344CB8AC3E}">
        <p14:creationId xmlns:p14="http://schemas.microsoft.com/office/powerpoint/2010/main" xmlns="" val="1752403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5899FC63-CC8F-4E14-A06E-E78288B3B7F1}" type="slidenum">
              <a:rPr lang="en-US" altLang="en-US"/>
              <a:pPr eaLnBrk="1" hangingPunct="1"/>
              <a:t>17</a:t>
            </a:fld>
            <a:endParaRPr lang="en-US" altLang="en-US"/>
          </a:p>
        </p:txBody>
      </p:sp>
    </p:spTree>
    <p:extLst>
      <p:ext uri="{BB962C8B-B14F-4D97-AF65-F5344CB8AC3E}">
        <p14:creationId xmlns:p14="http://schemas.microsoft.com/office/powerpoint/2010/main" xmlns="" val="1752403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565"/>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xmlns="">
                <a:solidFill>
                  <a:srgbClr val="FFFFFF"/>
                </a:solidFill>
              </a14:hiddenFill>
            </a:ext>
          </a:extLst>
        </p:spPr>
      </p:sp>
      <p:sp>
        <p:nvSpPr>
          <p:cNvPr id="50179" name="Shape 566"/>
          <p:cNvSpPr>
            <a:spLocks noGrp="1"/>
          </p:cNvSpPr>
          <p:nvPr>
            <p:ph type="body" idx="1"/>
          </p:nvPr>
        </p:nvSpPr>
        <p:spPr bwMode="auto">
          <a:xfrm>
            <a:off x="672109" y="4349342"/>
            <a:ext cx="5376871" cy="41220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92" tIns="45695" rIns="91392" bIns="45695" numCol="1" anchor="t" anchorCtr="0" compatLnSpc="1">
            <a:prstTxWarp prst="textNoShape">
              <a:avLst/>
            </a:prstTxWarp>
          </a:bodyPr>
          <a:lstStyle/>
          <a:p>
            <a:pPr eaLnBrk="1" hangingPunct="1">
              <a:lnSpc>
                <a:spcPct val="80000"/>
              </a:lnSpc>
              <a:spcBef>
                <a:spcPct val="0"/>
              </a:spcBef>
            </a:pPr>
            <a:r>
              <a:rPr lang="en-US" altLang="en-US" sz="1300" dirty="0" smtClean="0">
                <a:ea typeface="MS PGothic" panose="020B0600070205080204" pitchFamily="34" charset="-128"/>
              </a:rPr>
              <a:t>Picture: Map reflects the type of height improvements users could expect if NAVD 88 were replaced with a </a:t>
            </a:r>
            <a:r>
              <a:rPr lang="en-US" altLang="en-US" sz="1300" dirty="0" err="1" smtClean="0">
                <a:ea typeface="MS PGothic" panose="020B0600070205080204" pitchFamily="34" charset="-128"/>
              </a:rPr>
              <a:t>geoid</a:t>
            </a:r>
            <a:r>
              <a:rPr lang="en-US" altLang="en-US" sz="1300" dirty="0" smtClean="0">
                <a:ea typeface="MS PGothic" panose="020B0600070205080204" pitchFamily="34" charset="-128"/>
              </a:rPr>
              <a:t>-based vertical datum. (This is only a large scale approximation and should not be used as an absolute guide. Each benchmark might have its own level of mismatch, for example from uplift or subsidence, not captured by this broad brush. Also, this is the difference between the zero level of NAVD 88 and the actual </a:t>
            </a:r>
            <a:r>
              <a:rPr lang="en-US" altLang="en-US" sz="1300" dirty="0" err="1" smtClean="0">
                <a:ea typeface="MS PGothic" panose="020B0600070205080204" pitchFamily="34" charset="-128"/>
              </a:rPr>
              <a:t>geoid</a:t>
            </a:r>
            <a:r>
              <a:rPr lang="en-US" altLang="en-US" sz="1300" dirty="0" smtClean="0">
                <a:ea typeface="MS PGothic" panose="020B0600070205080204" pitchFamily="34" charset="-128"/>
              </a:rPr>
              <a:t>. The difference between NAD 83 ellipsoid heights and  ITRF/GRS-80 ellipsoid heights has NO influence on this graph and should not be part of the story.)</a:t>
            </a:r>
          </a:p>
          <a:p>
            <a:pPr eaLnBrk="1" hangingPunct="1">
              <a:lnSpc>
                <a:spcPct val="80000"/>
              </a:lnSpc>
              <a:spcBef>
                <a:spcPct val="0"/>
              </a:spcBef>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r>
              <a:rPr lang="en-US" altLang="en-US" sz="1300" dirty="0" smtClean="0">
                <a:solidFill>
                  <a:srgbClr val="000000"/>
                </a:solidFill>
                <a:ea typeface="MS PGothic" panose="020B0600070205080204" pitchFamily="34" charset="-128"/>
              </a:rPr>
              <a:t>The new </a:t>
            </a:r>
            <a:r>
              <a:rPr lang="en-US" altLang="en-US" sz="1300" dirty="0" err="1" smtClean="0">
                <a:solidFill>
                  <a:srgbClr val="000000"/>
                </a:solidFill>
                <a:ea typeface="MS PGothic" panose="020B0600070205080204" pitchFamily="34" charset="-128"/>
              </a:rPr>
              <a:t>datums</a:t>
            </a:r>
            <a:r>
              <a:rPr lang="en-US" altLang="en-US" sz="1300" dirty="0" smtClean="0">
                <a:solidFill>
                  <a:srgbClr val="000000"/>
                </a:solidFill>
                <a:ea typeface="MS PGothic" panose="020B0600070205080204" pitchFamily="34" charset="-128"/>
              </a:rPr>
              <a:t> will be accessed via GNSS technology versus benchmarks</a:t>
            </a:r>
          </a:p>
          <a:p>
            <a:pPr eaLnBrk="1" hangingPunct="1">
              <a:lnSpc>
                <a:spcPct val="80000"/>
              </a:lnSpc>
              <a:spcBef>
                <a:spcPct val="0"/>
              </a:spcBef>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r>
              <a:rPr lang="en-US" altLang="en-US" sz="1300" dirty="0" smtClean="0">
                <a:solidFill>
                  <a:srgbClr val="000000"/>
                </a:solidFill>
                <a:ea typeface="MS PGothic" panose="020B0600070205080204" pitchFamily="34" charset="-128"/>
              </a:rPr>
              <a:t>New vertical datum to be released in 2022 will be based upon a gravimetric </a:t>
            </a:r>
            <a:r>
              <a:rPr lang="en-US" altLang="en-US" sz="1300" dirty="0" err="1" smtClean="0">
                <a:solidFill>
                  <a:srgbClr val="000000"/>
                </a:solidFill>
                <a:ea typeface="MS PGothic" panose="020B0600070205080204" pitchFamily="34" charset="-128"/>
              </a:rPr>
              <a:t>geoid</a:t>
            </a: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r>
              <a:rPr lang="en-US" altLang="en-US" sz="1300" dirty="0" smtClean="0">
                <a:solidFill>
                  <a:srgbClr val="000000"/>
                </a:solidFill>
                <a:ea typeface="MS PGothic" panose="020B0600070205080204" pitchFamily="34" charset="-128"/>
              </a:rPr>
              <a:t>Airborne gravity data for the </a:t>
            </a:r>
            <a:r>
              <a:rPr lang="en-US" altLang="en-US" sz="1300" dirty="0" err="1" smtClean="0">
                <a:solidFill>
                  <a:srgbClr val="000000"/>
                </a:solidFill>
                <a:ea typeface="MS PGothic" panose="020B0600070205080204" pitchFamily="34" charset="-128"/>
              </a:rPr>
              <a:t>geopotential</a:t>
            </a:r>
            <a:r>
              <a:rPr lang="en-US" altLang="en-US" sz="1300" dirty="0" smtClean="0">
                <a:solidFill>
                  <a:srgbClr val="000000"/>
                </a:solidFill>
                <a:ea typeface="MS PGothic" panose="020B0600070205080204" pitchFamily="34" charset="-128"/>
              </a:rPr>
              <a:t> datum collected by the Gravity for the Redefinition of the American Vertical Datum (GRAV-D) Project will allow for blending of data from satellite, </a:t>
            </a:r>
            <a:r>
              <a:rPr lang="en-US" altLang="en-US" sz="1300" dirty="0" err="1" smtClean="0">
                <a:solidFill>
                  <a:srgbClr val="000000"/>
                </a:solidFill>
                <a:ea typeface="MS PGothic" panose="020B0600070205080204" pitchFamily="34" charset="-128"/>
              </a:rPr>
              <a:t>altimetric</a:t>
            </a:r>
            <a:r>
              <a:rPr lang="en-US" altLang="en-US" sz="1300" dirty="0" smtClean="0">
                <a:solidFill>
                  <a:srgbClr val="000000"/>
                </a:solidFill>
                <a:ea typeface="MS PGothic" panose="020B0600070205080204" pitchFamily="34" charset="-128"/>
              </a:rPr>
              <a:t>, and surface sources.</a:t>
            </a:r>
          </a:p>
          <a:p>
            <a:pPr eaLnBrk="1" hangingPunct="1">
              <a:lnSpc>
                <a:spcPct val="80000"/>
              </a:lnSpc>
              <a:spcBef>
                <a:spcPct val="0"/>
              </a:spcBef>
              <a:buFontTx/>
              <a:buChar char="-"/>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r>
              <a:rPr lang="en-US" altLang="en-US" sz="1300" dirty="0" smtClean="0">
                <a:solidFill>
                  <a:srgbClr val="000000"/>
                </a:solidFill>
                <a:ea typeface="MS PGothic" panose="020B0600070205080204" pitchFamily="34" charset="-128"/>
              </a:rPr>
              <a:t>Estimated Differences Between “Old” and “New” </a:t>
            </a:r>
            <a:r>
              <a:rPr lang="en-US" altLang="en-US" sz="1300" dirty="0" err="1" smtClean="0">
                <a:solidFill>
                  <a:srgbClr val="000000"/>
                </a:solidFill>
                <a:ea typeface="MS PGothic" panose="020B0600070205080204" pitchFamily="34" charset="-128"/>
              </a:rPr>
              <a:t>Datums</a:t>
            </a:r>
            <a:r>
              <a:rPr lang="en-US" altLang="en-US" sz="1300" dirty="0" smtClean="0">
                <a:solidFill>
                  <a:srgbClr val="000000"/>
                </a:solidFill>
                <a:ea typeface="MS PGothic" panose="020B0600070205080204" pitchFamily="34" charset="-128"/>
              </a:rPr>
              <a:t>:</a:t>
            </a:r>
          </a:p>
          <a:p>
            <a:pPr eaLnBrk="1" hangingPunct="1">
              <a:lnSpc>
                <a:spcPct val="80000"/>
              </a:lnSpc>
              <a:spcBef>
                <a:spcPct val="0"/>
              </a:spcBef>
              <a:buClr>
                <a:srgbClr val="000000"/>
              </a:buClr>
              <a:buFont typeface="Calibri" panose="020F0502020204030204" pitchFamily="34" charset="0"/>
              <a:buNone/>
            </a:pPr>
            <a:r>
              <a:rPr lang="en-US" altLang="en-US" sz="800" dirty="0" smtClean="0">
                <a:solidFill>
                  <a:srgbClr val="000000"/>
                </a:solidFill>
                <a:ea typeface="MS PGothic" panose="020B0600070205080204" pitchFamily="34" charset="-128"/>
                <a:sym typeface="Calibri" panose="020F0502020204030204" pitchFamily="34" charset="0"/>
              </a:rPr>
              <a:t>Geometric Datum</a:t>
            </a:r>
          </a:p>
          <a:p>
            <a:pPr marL="617538" lvl="1" indent="-168275" eaLnBrk="1" hangingPunct="1">
              <a:lnSpc>
                <a:spcPct val="80000"/>
              </a:lnSpc>
              <a:spcBef>
                <a:spcPts val="550"/>
              </a:spcBef>
              <a:buClr>
                <a:srgbClr val="000000"/>
              </a:buClr>
              <a:buFont typeface="Wingdings" panose="05000000000000000000" pitchFamily="2" charset="2"/>
              <a:buChar char="§"/>
            </a:pPr>
            <a:r>
              <a:rPr lang="en-US" altLang="en-US" sz="800" dirty="0" smtClean="0">
                <a:solidFill>
                  <a:srgbClr val="000000"/>
                </a:solidFill>
                <a:ea typeface="MS PGothic" panose="020B0600070205080204" pitchFamily="34" charset="-128"/>
                <a:sym typeface="Calibri" panose="020F0502020204030204" pitchFamily="34" charset="0"/>
              </a:rPr>
              <a:t>Horizontal: 0.8 to 1.5 m in CONUS</a:t>
            </a:r>
          </a:p>
          <a:p>
            <a:pPr marL="617538" lvl="1" indent="-168275" eaLnBrk="1" hangingPunct="1">
              <a:lnSpc>
                <a:spcPct val="80000"/>
              </a:lnSpc>
              <a:spcBef>
                <a:spcPts val="550"/>
              </a:spcBef>
              <a:buClr>
                <a:srgbClr val="000000"/>
              </a:buClr>
              <a:buFont typeface="Wingdings" panose="05000000000000000000" pitchFamily="2" charset="2"/>
              <a:buChar char="§"/>
            </a:pPr>
            <a:r>
              <a:rPr lang="en-US" altLang="en-US" sz="800" dirty="0" smtClean="0">
                <a:solidFill>
                  <a:srgbClr val="000000"/>
                </a:solidFill>
                <a:ea typeface="MS PGothic" panose="020B0600070205080204" pitchFamily="34" charset="-128"/>
                <a:sym typeface="Calibri" panose="020F0502020204030204" pitchFamily="34" charset="0"/>
              </a:rPr>
              <a:t>Ellipsoidal heights: -0.2 to -1.6 m CONUS; AK 0 to 1.3 m</a:t>
            </a:r>
          </a:p>
          <a:p>
            <a:pPr eaLnBrk="1" hangingPunct="1">
              <a:lnSpc>
                <a:spcPct val="80000"/>
              </a:lnSpc>
              <a:spcBef>
                <a:spcPts val="625"/>
              </a:spcBef>
              <a:buClr>
                <a:srgbClr val="000000"/>
              </a:buClr>
            </a:pPr>
            <a:r>
              <a:rPr lang="en-US" altLang="en-US" sz="800" dirty="0" err="1" smtClean="0">
                <a:solidFill>
                  <a:srgbClr val="000000"/>
                </a:solidFill>
                <a:ea typeface="MS PGothic" panose="020B0600070205080204" pitchFamily="34" charset="-128"/>
                <a:sym typeface="Calibri" panose="020F0502020204030204" pitchFamily="34" charset="0"/>
              </a:rPr>
              <a:t>Geopotential</a:t>
            </a:r>
            <a:r>
              <a:rPr lang="en-US" altLang="en-US" sz="800" dirty="0" smtClean="0">
                <a:solidFill>
                  <a:srgbClr val="000000"/>
                </a:solidFill>
                <a:ea typeface="MS PGothic" panose="020B0600070205080204" pitchFamily="34" charset="-128"/>
                <a:sym typeface="Calibri" panose="020F0502020204030204" pitchFamily="34" charset="0"/>
              </a:rPr>
              <a:t> Datum</a:t>
            </a:r>
          </a:p>
          <a:p>
            <a:pPr marL="617538" lvl="1" indent="-168275" eaLnBrk="1" hangingPunct="1">
              <a:lnSpc>
                <a:spcPct val="85000"/>
              </a:lnSpc>
              <a:spcBef>
                <a:spcPts val="550"/>
              </a:spcBef>
              <a:buClr>
                <a:srgbClr val="000000"/>
              </a:buClr>
              <a:buFont typeface="Wingdings" panose="05000000000000000000" pitchFamily="2" charset="2"/>
              <a:buChar char="§"/>
            </a:pPr>
            <a:r>
              <a:rPr lang="en-US" altLang="en-US" sz="800" dirty="0" smtClean="0">
                <a:solidFill>
                  <a:srgbClr val="000000"/>
                </a:solidFill>
                <a:ea typeface="MS PGothic" panose="020B0600070205080204" pitchFamily="34" charset="-128"/>
                <a:sym typeface="Calibri" panose="020F0502020204030204" pitchFamily="34" charset="0"/>
              </a:rPr>
              <a:t>Approx. +0.1 m (Florida) to -1.3 m (Washington)</a:t>
            </a:r>
          </a:p>
          <a:p>
            <a:pPr marL="617538" lvl="1" indent="-168275" eaLnBrk="1" hangingPunct="1">
              <a:lnSpc>
                <a:spcPct val="85000"/>
              </a:lnSpc>
              <a:spcBef>
                <a:spcPts val="550"/>
              </a:spcBef>
              <a:buClr>
                <a:srgbClr val="000000"/>
              </a:buClr>
              <a:buFont typeface="Wingdings" panose="05000000000000000000" pitchFamily="2" charset="2"/>
              <a:buChar char="§"/>
            </a:pPr>
            <a:r>
              <a:rPr lang="en-US" altLang="en-US" sz="800" dirty="0" smtClean="0">
                <a:solidFill>
                  <a:srgbClr val="000000"/>
                </a:solidFill>
                <a:ea typeface="MS PGothic" panose="020B0600070205080204" pitchFamily="34" charset="-128"/>
                <a:sym typeface="Calibri" panose="020F0502020204030204" pitchFamily="34" charset="0"/>
              </a:rPr>
              <a:t>More than 2 meters of change in Alaska</a:t>
            </a:r>
          </a:p>
          <a:p>
            <a:pPr eaLnBrk="1" hangingPunct="1">
              <a:lnSpc>
                <a:spcPct val="80000"/>
              </a:lnSpc>
              <a:spcBef>
                <a:spcPct val="0"/>
              </a:spcBef>
              <a:buFontTx/>
              <a:buChar char="-"/>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buFontTx/>
              <a:buChar char="-"/>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endParaRPr lang="en-US" altLang="en-US" sz="1300" dirty="0" smtClean="0">
              <a:ea typeface="MS PGothic" panose="020B0600070205080204" pitchFamily="34" charset="-128"/>
            </a:endParaRPr>
          </a:p>
        </p:txBody>
      </p:sp>
      <p:sp>
        <p:nvSpPr>
          <p:cNvPr id="50180" name="Shape 567"/>
          <p:cNvSpPr>
            <a:spLocks noGrp="1"/>
          </p:cNvSpPr>
          <p:nvPr>
            <p:ph type="sldNum" sz="quarter" idx="5"/>
          </p:nvPr>
        </p:nvSpPr>
        <p:spPr bwMode="auto">
          <a:xfrm>
            <a:off x="3805506" y="8695504"/>
            <a:ext cx="2914028" cy="45941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2" tIns="45695" rIns="91392" bIns="45695"/>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SzPct val="25000"/>
            </a:pPr>
            <a:r>
              <a:rPr lang="en-US" altLang="en-US">
                <a:solidFill>
                  <a:srgbClr val="000000"/>
                </a:solidFill>
              </a:rPr>
              <a:t> </a:t>
            </a:r>
          </a:p>
        </p:txBody>
      </p:sp>
    </p:spTree>
    <p:extLst>
      <p:ext uri="{BB962C8B-B14F-4D97-AF65-F5344CB8AC3E}">
        <p14:creationId xmlns:p14="http://schemas.microsoft.com/office/powerpoint/2010/main" xmlns="" val="364565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Shape 565"/>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miter lim="800000"/>
            <a:headEnd type="none" w="med" len="med"/>
            <a:tailEnd type="none" w="med" len="med"/>
          </a:ln>
          <a:extLst>
            <a:ext uri="{909E8E84-426E-40DD-AFC4-6F175D3DCCD1}">
              <a14:hiddenFill xmlns:a14="http://schemas.microsoft.com/office/drawing/2010/main" xmlns="">
                <a:solidFill>
                  <a:srgbClr val="FFFFFF"/>
                </a:solidFill>
              </a14:hiddenFill>
            </a:ext>
          </a:extLst>
        </p:spPr>
      </p:sp>
      <p:sp>
        <p:nvSpPr>
          <p:cNvPr id="51203" name="Shape 566"/>
          <p:cNvSpPr>
            <a:spLocks noGrp="1"/>
          </p:cNvSpPr>
          <p:nvPr>
            <p:ph type="body" idx="1"/>
          </p:nvPr>
        </p:nvSpPr>
        <p:spPr bwMode="auto">
          <a:xfrm>
            <a:off x="672109" y="4349342"/>
            <a:ext cx="5376871" cy="412201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92" tIns="45695" rIns="91392" bIns="45695" numCol="1" anchor="t" anchorCtr="0" compatLnSpc="1">
            <a:prstTxWarp prst="textNoShape">
              <a:avLst/>
            </a:prstTxWarp>
          </a:bodyPr>
          <a:lstStyle/>
          <a:p>
            <a:pPr eaLnBrk="1" hangingPunct="1">
              <a:lnSpc>
                <a:spcPct val="80000"/>
              </a:lnSpc>
              <a:spcBef>
                <a:spcPct val="0"/>
              </a:spcBef>
            </a:pPr>
            <a:r>
              <a:rPr lang="en-US" altLang="en-US" sz="1300" dirty="0" smtClean="0">
                <a:ea typeface="MS PGothic" panose="020B0600070205080204" pitchFamily="34" charset="-128"/>
              </a:rPr>
              <a:t>Picture: Map reflects the type of height improvements users could expect if NAVD 88 were replaced with a </a:t>
            </a:r>
            <a:r>
              <a:rPr lang="en-US" altLang="en-US" sz="1300" dirty="0" err="1" smtClean="0">
                <a:ea typeface="MS PGothic" panose="020B0600070205080204" pitchFamily="34" charset="-128"/>
              </a:rPr>
              <a:t>geoid</a:t>
            </a:r>
            <a:r>
              <a:rPr lang="en-US" altLang="en-US" sz="1300" dirty="0" smtClean="0">
                <a:ea typeface="MS PGothic" panose="020B0600070205080204" pitchFamily="34" charset="-128"/>
              </a:rPr>
              <a:t>-based vertical datum. (This is only a large scale approximation and should not be used as an absolute guide. Each benchmark might have its own level of mismatch, for example from uplift or subsidence, not captured by this broad brush. Also, this is the difference between the zero level of NAVD 88 and the actual </a:t>
            </a:r>
            <a:r>
              <a:rPr lang="en-US" altLang="en-US" sz="1300" dirty="0" err="1" smtClean="0">
                <a:ea typeface="MS PGothic" panose="020B0600070205080204" pitchFamily="34" charset="-128"/>
              </a:rPr>
              <a:t>geoid</a:t>
            </a:r>
            <a:r>
              <a:rPr lang="en-US" altLang="en-US" sz="1300" dirty="0" smtClean="0">
                <a:ea typeface="MS PGothic" panose="020B0600070205080204" pitchFamily="34" charset="-128"/>
              </a:rPr>
              <a:t>. The difference between NAD 83 ellipsoid heights and  ITRF/GRS-80 ellipsoid heights has NO influence on this graph and should not be part of the story.)</a:t>
            </a:r>
          </a:p>
          <a:p>
            <a:pPr eaLnBrk="1" hangingPunct="1">
              <a:lnSpc>
                <a:spcPct val="80000"/>
              </a:lnSpc>
              <a:spcBef>
                <a:spcPct val="0"/>
              </a:spcBef>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r>
              <a:rPr lang="en-US" altLang="en-US" sz="1300" dirty="0" smtClean="0">
                <a:solidFill>
                  <a:srgbClr val="000000"/>
                </a:solidFill>
                <a:ea typeface="MS PGothic" panose="020B0600070205080204" pitchFamily="34" charset="-128"/>
              </a:rPr>
              <a:t>The new </a:t>
            </a:r>
            <a:r>
              <a:rPr lang="en-US" altLang="en-US" sz="1300" dirty="0" err="1" smtClean="0">
                <a:solidFill>
                  <a:srgbClr val="000000"/>
                </a:solidFill>
                <a:ea typeface="MS PGothic" panose="020B0600070205080204" pitchFamily="34" charset="-128"/>
              </a:rPr>
              <a:t>datums</a:t>
            </a:r>
            <a:r>
              <a:rPr lang="en-US" altLang="en-US" sz="1300" dirty="0" smtClean="0">
                <a:solidFill>
                  <a:srgbClr val="000000"/>
                </a:solidFill>
                <a:ea typeface="MS PGothic" panose="020B0600070205080204" pitchFamily="34" charset="-128"/>
              </a:rPr>
              <a:t> will be accessed via GNSS technology versus benchmarks</a:t>
            </a:r>
          </a:p>
          <a:p>
            <a:pPr eaLnBrk="1" hangingPunct="1">
              <a:lnSpc>
                <a:spcPct val="80000"/>
              </a:lnSpc>
              <a:spcBef>
                <a:spcPct val="0"/>
              </a:spcBef>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r>
              <a:rPr lang="en-US" altLang="en-US" sz="1300" dirty="0" smtClean="0">
                <a:solidFill>
                  <a:srgbClr val="000000"/>
                </a:solidFill>
                <a:ea typeface="MS PGothic" panose="020B0600070205080204" pitchFamily="34" charset="-128"/>
              </a:rPr>
              <a:t>New vertical datum to be released in 2022 will be based upon a gravimetric </a:t>
            </a:r>
            <a:r>
              <a:rPr lang="en-US" altLang="en-US" sz="1300" dirty="0" err="1" smtClean="0">
                <a:solidFill>
                  <a:srgbClr val="000000"/>
                </a:solidFill>
                <a:ea typeface="MS PGothic" panose="020B0600070205080204" pitchFamily="34" charset="-128"/>
              </a:rPr>
              <a:t>geoid</a:t>
            </a: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r>
              <a:rPr lang="en-US" altLang="en-US" sz="1300" dirty="0" smtClean="0">
                <a:solidFill>
                  <a:srgbClr val="000000"/>
                </a:solidFill>
                <a:ea typeface="MS PGothic" panose="020B0600070205080204" pitchFamily="34" charset="-128"/>
              </a:rPr>
              <a:t>Airborne gravity data for the </a:t>
            </a:r>
            <a:r>
              <a:rPr lang="en-US" altLang="en-US" sz="1300" dirty="0" err="1" smtClean="0">
                <a:solidFill>
                  <a:srgbClr val="000000"/>
                </a:solidFill>
                <a:ea typeface="MS PGothic" panose="020B0600070205080204" pitchFamily="34" charset="-128"/>
              </a:rPr>
              <a:t>geopotential</a:t>
            </a:r>
            <a:r>
              <a:rPr lang="en-US" altLang="en-US" sz="1300" dirty="0" smtClean="0">
                <a:solidFill>
                  <a:srgbClr val="000000"/>
                </a:solidFill>
                <a:ea typeface="MS PGothic" panose="020B0600070205080204" pitchFamily="34" charset="-128"/>
              </a:rPr>
              <a:t> datum collected by the Gravity for the Redefinition of the American Vertical Datum (GRAV-D) Project will allow for blending of data from satellite, </a:t>
            </a:r>
            <a:r>
              <a:rPr lang="en-US" altLang="en-US" sz="1300" dirty="0" err="1" smtClean="0">
                <a:solidFill>
                  <a:srgbClr val="000000"/>
                </a:solidFill>
                <a:ea typeface="MS PGothic" panose="020B0600070205080204" pitchFamily="34" charset="-128"/>
              </a:rPr>
              <a:t>altimetric</a:t>
            </a:r>
            <a:r>
              <a:rPr lang="en-US" altLang="en-US" sz="1300" dirty="0" smtClean="0">
                <a:solidFill>
                  <a:srgbClr val="000000"/>
                </a:solidFill>
                <a:ea typeface="MS PGothic" panose="020B0600070205080204" pitchFamily="34" charset="-128"/>
              </a:rPr>
              <a:t>, and surface sources.</a:t>
            </a:r>
          </a:p>
          <a:p>
            <a:pPr eaLnBrk="1" hangingPunct="1">
              <a:lnSpc>
                <a:spcPct val="80000"/>
              </a:lnSpc>
              <a:spcBef>
                <a:spcPct val="0"/>
              </a:spcBef>
              <a:buFontTx/>
              <a:buChar char="-"/>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r>
              <a:rPr lang="en-US" altLang="en-US" sz="1300" dirty="0" smtClean="0">
                <a:solidFill>
                  <a:srgbClr val="000000"/>
                </a:solidFill>
                <a:ea typeface="MS PGothic" panose="020B0600070205080204" pitchFamily="34" charset="-128"/>
              </a:rPr>
              <a:t>Estimated Differences Between “Old” and “New” </a:t>
            </a:r>
            <a:r>
              <a:rPr lang="en-US" altLang="en-US" sz="1300" dirty="0" err="1" smtClean="0">
                <a:solidFill>
                  <a:srgbClr val="000000"/>
                </a:solidFill>
                <a:ea typeface="MS PGothic" panose="020B0600070205080204" pitchFamily="34" charset="-128"/>
              </a:rPr>
              <a:t>Datums</a:t>
            </a:r>
            <a:r>
              <a:rPr lang="en-US" altLang="en-US" sz="1300" dirty="0" smtClean="0">
                <a:solidFill>
                  <a:srgbClr val="000000"/>
                </a:solidFill>
                <a:ea typeface="MS PGothic" panose="020B0600070205080204" pitchFamily="34" charset="-128"/>
              </a:rPr>
              <a:t>:</a:t>
            </a:r>
          </a:p>
          <a:p>
            <a:pPr eaLnBrk="1" hangingPunct="1">
              <a:lnSpc>
                <a:spcPct val="80000"/>
              </a:lnSpc>
              <a:spcBef>
                <a:spcPct val="0"/>
              </a:spcBef>
              <a:buClr>
                <a:srgbClr val="000000"/>
              </a:buClr>
              <a:buFont typeface="Calibri" panose="020F0502020204030204" pitchFamily="34" charset="0"/>
              <a:buNone/>
            </a:pPr>
            <a:r>
              <a:rPr lang="en-US" altLang="en-US" sz="800" dirty="0" smtClean="0">
                <a:solidFill>
                  <a:srgbClr val="000000"/>
                </a:solidFill>
                <a:ea typeface="MS PGothic" panose="020B0600070205080204" pitchFamily="34" charset="-128"/>
                <a:sym typeface="Calibri" panose="020F0502020204030204" pitchFamily="34" charset="0"/>
              </a:rPr>
              <a:t>Geometric Datum</a:t>
            </a:r>
          </a:p>
          <a:p>
            <a:pPr marL="617538" lvl="1" indent="-168275" eaLnBrk="1" hangingPunct="1">
              <a:lnSpc>
                <a:spcPct val="80000"/>
              </a:lnSpc>
              <a:spcBef>
                <a:spcPts val="550"/>
              </a:spcBef>
              <a:buClr>
                <a:srgbClr val="000000"/>
              </a:buClr>
              <a:buFont typeface="Wingdings" panose="05000000000000000000" pitchFamily="2" charset="2"/>
              <a:buChar char="§"/>
            </a:pPr>
            <a:r>
              <a:rPr lang="en-US" altLang="en-US" sz="800" dirty="0" smtClean="0">
                <a:solidFill>
                  <a:srgbClr val="000000"/>
                </a:solidFill>
                <a:ea typeface="MS PGothic" panose="020B0600070205080204" pitchFamily="34" charset="-128"/>
                <a:sym typeface="Calibri" panose="020F0502020204030204" pitchFamily="34" charset="0"/>
              </a:rPr>
              <a:t>Horizontal: 0.8 to 1.5 m in CONUS</a:t>
            </a:r>
          </a:p>
          <a:p>
            <a:pPr marL="617538" lvl="1" indent="-168275" eaLnBrk="1" hangingPunct="1">
              <a:lnSpc>
                <a:spcPct val="80000"/>
              </a:lnSpc>
              <a:spcBef>
                <a:spcPts val="550"/>
              </a:spcBef>
              <a:buClr>
                <a:srgbClr val="000000"/>
              </a:buClr>
              <a:buFont typeface="Wingdings" panose="05000000000000000000" pitchFamily="2" charset="2"/>
              <a:buChar char="§"/>
            </a:pPr>
            <a:r>
              <a:rPr lang="en-US" altLang="en-US" sz="800" dirty="0" smtClean="0">
                <a:solidFill>
                  <a:srgbClr val="000000"/>
                </a:solidFill>
                <a:ea typeface="MS PGothic" panose="020B0600070205080204" pitchFamily="34" charset="-128"/>
                <a:sym typeface="Calibri" panose="020F0502020204030204" pitchFamily="34" charset="0"/>
              </a:rPr>
              <a:t>Ellipsoidal heights: -0.2 to -1.6 m CONUS; AK 0 to 1.3 m</a:t>
            </a:r>
          </a:p>
          <a:p>
            <a:pPr eaLnBrk="1" hangingPunct="1">
              <a:lnSpc>
                <a:spcPct val="80000"/>
              </a:lnSpc>
              <a:spcBef>
                <a:spcPts val="625"/>
              </a:spcBef>
              <a:buClr>
                <a:srgbClr val="000000"/>
              </a:buClr>
            </a:pPr>
            <a:r>
              <a:rPr lang="en-US" altLang="en-US" sz="800" dirty="0" err="1" smtClean="0">
                <a:solidFill>
                  <a:srgbClr val="000000"/>
                </a:solidFill>
                <a:ea typeface="MS PGothic" panose="020B0600070205080204" pitchFamily="34" charset="-128"/>
                <a:sym typeface="Calibri" panose="020F0502020204030204" pitchFamily="34" charset="0"/>
              </a:rPr>
              <a:t>Geopotential</a:t>
            </a:r>
            <a:r>
              <a:rPr lang="en-US" altLang="en-US" sz="800" dirty="0" smtClean="0">
                <a:solidFill>
                  <a:srgbClr val="000000"/>
                </a:solidFill>
                <a:ea typeface="MS PGothic" panose="020B0600070205080204" pitchFamily="34" charset="-128"/>
                <a:sym typeface="Calibri" panose="020F0502020204030204" pitchFamily="34" charset="0"/>
              </a:rPr>
              <a:t> Datum</a:t>
            </a:r>
          </a:p>
          <a:p>
            <a:pPr marL="617538" lvl="1" indent="-168275" eaLnBrk="1" hangingPunct="1">
              <a:lnSpc>
                <a:spcPct val="85000"/>
              </a:lnSpc>
              <a:spcBef>
                <a:spcPts val="550"/>
              </a:spcBef>
              <a:buClr>
                <a:srgbClr val="000000"/>
              </a:buClr>
              <a:buFont typeface="Wingdings" panose="05000000000000000000" pitchFamily="2" charset="2"/>
              <a:buChar char="§"/>
            </a:pPr>
            <a:r>
              <a:rPr lang="en-US" altLang="en-US" sz="800" dirty="0" smtClean="0">
                <a:solidFill>
                  <a:srgbClr val="000000"/>
                </a:solidFill>
                <a:ea typeface="MS PGothic" panose="020B0600070205080204" pitchFamily="34" charset="-128"/>
                <a:sym typeface="Calibri" panose="020F0502020204030204" pitchFamily="34" charset="0"/>
              </a:rPr>
              <a:t>Approx. +0.1 m (Florida) to -1.3 m (Washington)</a:t>
            </a:r>
          </a:p>
          <a:p>
            <a:pPr marL="617538" lvl="1" indent="-168275" eaLnBrk="1" hangingPunct="1">
              <a:lnSpc>
                <a:spcPct val="85000"/>
              </a:lnSpc>
              <a:spcBef>
                <a:spcPts val="550"/>
              </a:spcBef>
              <a:buClr>
                <a:srgbClr val="000000"/>
              </a:buClr>
              <a:buFont typeface="Wingdings" panose="05000000000000000000" pitchFamily="2" charset="2"/>
              <a:buChar char="§"/>
            </a:pPr>
            <a:r>
              <a:rPr lang="en-US" altLang="en-US" sz="800" dirty="0" smtClean="0">
                <a:solidFill>
                  <a:srgbClr val="000000"/>
                </a:solidFill>
                <a:ea typeface="MS PGothic" panose="020B0600070205080204" pitchFamily="34" charset="-128"/>
                <a:sym typeface="Calibri" panose="020F0502020204030204" pitchFamily="34" charset="0"/>
              </a:rPr>
              <a:t>More than 2 meters of change in Alaska</a:t>
            </a:r>
          </a:p>
          <a:p>
            <a:pPr eaLnBrk="1" hangingPunct="1">
              <a:lnSpc>
                <a:spcPct val="80000"/>
              </a:lnSpc>
              <a:spcBef>
                <a:spcPct val="0"/>
              </a:spcBef>
              <a:buFontTx/>
              <a:buChar char="-"/>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buFontTx/>
              <a:buChar char="-"/>
            </a:pPr>
            <a:endParaRPr lang="en-US" altLang="en-US" sz="1300" dirty="0" smtClean="0">
              <a:solidFill>
                <a:srgbClr val="000000"/>
              </a:solidFill>
              <a:ea typeface="MS PGothic" panose="020B0600070205080204" pitchFamily="34" charset="-128"/>
            </a:endParaRPr>
          </a:p>
          <a:p>
            <a:pPr eaLnBrk="1" hangingPunct="1">
              <a:lnSpc>
                <a:spcPct val="80000"/>
              </a:lnSpc>
              <a:spcBef>
                <a:spcPct val="0"/>
              </a:spcBef>
            </a:pPr>
            <a:endParaRPr lang="en-US" altLang="en-US" sz="1300" dirty="0" smtClean="0">
              <a:ea typeface="MS PGothic" panose="020B0600070205080204" pitchFamily="34" charset="-128"/>
            </a:endParaRPr>
          </a:p>
        </p:txBody>
      </p:sp>
      <p:sp>
        <p:nvSpPr>
          <p:cNvPr id="51204" name="Shape 567"/>
          <p:cNvSpPr>
            <a:spLocks noGrp="1"/>
          </p:cNvSpPr>
          <p:nvPr>
            <p:ph type="sldNum" sz="quarter" idx="5"/>
          </p:nvPr>
        </p:nvSpPr>
        <p:spPr bwMode="auto">
          <a:xfrm>
            <a:off x="3805506" y="8695504"/>
            <a:ext cx="2914028" cy="45941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92" tIns="45695" rIns="91392" bIns="45695"/>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SzPct val="25000"/>
            </a:pPr>
            <a:r>
              <a:rPr lang="en-US" altLang="en-US">
                <a:solidFill>
                  <a:srgbClr val="000000"/>
                </a:solidFill>
              </a:rPr>
              <a:t> </a:t>
            </a:r>
          </a:p>
        </p:txBody>
      </p:sp>
    </p:spTree>
    <p:extLst>
      <p:ext uri="{BB962C8B-B14F-4D97-AF65-F5344CB8AC3E}">
        <p14:creationId xmlns:p14="http://schemas.microsoft.com/office/powerpoint/2010/main" xmlns="" val="333457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5899FC63-CC8F-4E14-A06E-E78288B3B7F1}" type="slidenum">
              <a:rPr lang="en-US" altLang="en-US"/>
              <a:pPr eaLnBrk="1" hangingPunct="1"/>
              <a:t>20</a:t>
            </a:fld>
            <a:endParaRPr lang="en-US" altLang="en-US"/>
          </a:p>
        </p:txBody>
      </p:sp>
    </p:spTree>
    <p:extLst>
      <p:ext uri="{BB962C8B-B14F-4D97-AF65-F5344CB8AC3E}">
        <p14:creationId xmlns:p14="http://schemas.microsoft.com/office/powerpoint/2010/main" xmlns="" val="72089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499" eaLnBrk="0" hangingPunct="0">
              <a:spcBef>
                <a:spcPct val="30000"/>
              </a:spcBef>
              <a:defRPr sz="1200">
                <a:solidFill>
                  <a:schemeClr val="tx1"/>
                </a:solidFill>
                <a:latin typeface="Arial" charset="0"/>
              </a:defRPr>
            </a:lvl1pPr>
            <a:lvl2pPr marL="727000" indent="-279616" defTabSz="930499" eaLnBrk="0" hangingPunct="0">
              <a:spcBef>
                <a:spcPct val="30000"/>
              </a:spcBef>
              <a:defRPr sz="1200">
                <a:solidFill>
                  <a:schemeClr val="tx1"/>
                </a:solidFill>
                <a:latin typeface="Arial" charset="0"/>
              </a:defRPr>
            </a:lvl2pPr>
            <a:lvl3pPr marL="1118462" indent="-223693" defTabSz="930499" eaLnBrk="0" hangingPunct="0">
              <a:spcBef>
                <a:spcPct val="30000"/>
              </a:spcBef>
              <a:defRPr sz="1200">
                <a:solidFill>
                  <a:schemeClr val="tx1"/>
                </a:solidFill>
                <a:latin typeface="Arial" charset="0"/>
              </a:defRPr>
            </a:lvl3pPr>
            <a:lvl4pPr marL="1565847" indent="-223693" defTabSz="930499" eaLnBrk="0" hangingPunct="0">
              <a:spcBef>
                <a:spcPct val="30000"/>
              </a:spcBef>
              <a:defRPr sz="1200">
                <a:solidFill>
                  <a:schemeClr val="tx1"/>
                </a:solidFill>
                <a:latin typeface="Arial" charset="0"/>
              </a:defRPr>
            </a:lvl4pPr>
            <a:lvl5pPr marL="2013232" indent="-223693" defTabSz="930499" eaLnBrk="0" hangingPunct="0">
              <a:spcBef>
                <a:spcPct val="30000"/>
              </a:spcBef>
              <a:defRPr sz="1200">
                <a:solidFill>
                  <a:schemeClr val="tx1"/>
                </a:solidFill>
                <a:latin typeface="Arial" charset="0"/>
              </a:defRPr>
            </a:lvl5pPr>
            <a:lvl6pPr marL="2460616" indent="-223693" defTabSz="930499" eaLnBrk="0" fontAlgn="base" hangingPunct="0">
              <a:spcBef>
                <a:spcPct val="30000"/>
              </a:spcBef>
              <a:spcAft>
                <a:spcPct val="0"/>
              </a:spcAft>
              <a:defRPr sz="1200">
                <a:solidFill>
                  <a:schemeClr val="tx1"/>
                </a:solidFill>
                <a:latin typeface="Arial" charset="0"/>
              </a:defRPr>
            </a:lvl6pPr>
            <a:lvl7pPr marL="2908001" indent="-223693" defTabSz="930499" eaLnBrk="0" fontAlgn="base" hangingPunct="0">
              <a:spcBef>
                <a:spcPct val="30000"/>
              </a:spcBef>
              <a:spcAft>
                <a:spcPct val="0"/>
              </a:spcAft>
              <a:defRPr sz="1200">
                <a:solidFill>
                  <a:schemeClr val="tx1"/>
                </a:solidFill>
                <a:latin typeface="Arial" charset="0"/>
              </a:defRPr>
            </a:lvl7pPr>
            <a:lvl8pPr marL="3355386" indent="-223693" defTabSz="930499" eaLnBrk="0" fontAlgn="base" hangingPunct="0">
              <a:spcBef>
                <a:spcPct val="30000"/>
              </a:spcBef>
              <a:spcAft>
                <a:spcPct val="0"/>
              </a:spcAft>
              <a:defRPr sz="1200">
                <a:solidFill>
                  <a:schemeClr val="tx1"/>
                </a:solidFill>
                <a:latin typeface="Arial" charset="0"/>
              </a:defRPr>
            </a:lvl8pPr>
            <a:lvl9pPr marL="3802771" indent="-223693" defTabSz="930499"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7B0B671-9A17-4974-A0D1-1AF932A960A5}" type="slidenum">
              <a:rPr lang="en-US" altLang="en-US" smtClean="0"/>
              <a:pPr eaLnBrk="1" hangingPunct="1">
                <a:spcBef>
                  <a:spcPct val="0"/>
                </a:spcBef>
                <a:defRPr/>
              </a:pPr>
              <a:t>1</a:t>
            </a:fld>
            <a:endParaRPr lang="en-US" alt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Gill Sans MT" pitchFamily="34" charset="0"/>
                <a:ea typeface="+mn-ea"/>
                <a:cs typeface="+mn-cs"/>
              </a:rPr>
              <a:t>The Regional Geodetic Advisor is a federal employee of NOAA’s National Geodetic Survey (NGS). The Advisor serves as a liaison between NGS and its public, academic and private sector constituents within their assigned region. They provide expert guidance and assistance to these constituents who are managing the geodetic component of geospatial activities that are tied to the National Spatial Reference System (NSRS). Geodetic advisors serve as subject matter experts in geodesy and regional geodetic issues, collaborating internally across NGS and NOAA to further the organizations’ missions.</a:t>
            </a:r>
          </a:p>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8" name="Notes Placeholder 2"/>
          <p:cNvSpPr>
            <a:spLocks noGrp="1"/>
          </p:cNvSpPr>
          <p:nvPr>
            <p:ph type="body" idx="1"/>
          </p:nvPr>
        </p:nvSpPr>
        <p:spPr bwMode="auto">
          <a:extLst/>
        </p:spPr>
        <p:txBody>
          <a:bodyPr wrap="square" numCol="1" anchor="t" anchorCtr="0" compatLnSpc="1">
            <a:prstTxWarp prst="textNoShape">
              <a:avLst/>
            </a:prstTxWarp>
          </a:bodyPr>
          <a:lstStyle/>
          <a:p>
            <a:pPr eaLnBrk="1" fontAlgn="auto" hangingPunct="1">
              <a:lnSpc>
                <a:spcPct val="120000"/>
              </a:lnSpc>
              <a:spcBef>
                <a:spcPts val="0"/>
              </a:spcBef>
              <a:spcAft>
                <a:spcPts val="0"/>
              </a:spcAft>
              <a:defRPr/>
            </a:pPr>
            <a:r>
              <a:rPr lang="en-US" altLang="en-US" dirty="0" smtClean="0">
                <a:ea typeface="ＭＳ Ｐゴシック" pitchFamily="34" charset="-128"/>
              </a:rPr>
              <a:t>Pictured: Airborne gravity survey grid and the current status of GRAV-D, with more than 50 percent of the U.S. and its territories covered and GRAV-D airborne data collected.</a:t>
            </a:r>
          </a:p>
          <a:p>
            <a:pPr eaLnBrk="1" fontAlgn="auto" hangingPunct="1">
              <a:lnSpc>
                <a:spcPct val="120000"/>
              </a:lnSpc>
              <a:spcBef>
                <a:spcPts val="0"/>
              </a:spcBef>
              <a:spcAft>
                <a:spcPts val="0"/>
              </a:spcAft>
              <a:defRPr/>
            </a:pPr>
            <a:endParaRPr lang="en-US" altLang="en-US" dirty="0" smtClean="0">
              <a:ea typeface="ＭＳ Ｐゴシック" pitchFamily="34" charset="-128"/>
            </a:endParaRPr>
          </a:p>
          <a:p>
            <a:pPr eaLnBrk="1" fontAlgn="auto" hangingPunct="1">
              <a:lnSpc>
                <a:spcPct val="120000"/>
              </a:lnSpc>
              <a:spcBef>
                <a:spcPts val="0"/>
              </a:spcBef>
              <a:spcAft>
                <a:spcPts val="0"/>
              </a:spcAft>
              <a:defRPr/>
            </a:pPr>
            <a:r>
              <a:rPr lang="en-US" altLang="en-US" dirty="0" smtClean="0">
                <a:ea typeface="ＭＳ Ｐゴシック" pitchFamily="34" charset="-128"/>
              </a:rPr>
              <a:t>In 2010, began operational collection of airborne gravity data to calculate a geoid model and ultimately a new vertical reference system for accurate height measurements up to 2 cm in the U.S. and territories.</a:t>
            </a:r>
            <a:br>
              <a:rPr lang="en-US" altLang="en-US" dirty="0" smtClean="0">
                <a:ea typeface="ＭＳ Ｐゴシック" pitchFamily="34" charset="-128"/>
              </a:rPr>
            </a:br>
            <a:endParaRPr lang="en-US" altLang="en-US" dirty="0" smtClean="0">
              <a:ea typeface="ＭＳ Ｐゴシック" pitchFamily="34" charset="-128"/>
            </a:endParaRPr>
          </a:p>
          <a:p>
            <a:pPr marL="607210" lvl="1" indent="-165603" eaLnBrk="1" fontAlgn="auto" hangingPunct="1">
              <a:lnSpc>
                <a:spcPct val="110000"/>
              </a:lnSpc>
              <a:spcBef>
                <a:spcPts val="0"/>
              </a:spcBef>
              <a:spcAft>
                <a:spcPts val="0"/>
              </a:spcAft>
              <a:buFont typeface="Wingdings" panose="05000000000000000000" pitchFamily="2" charset="2"/>
              <a:buChar char="§"/>
              <a:defRPr/>
            </a:pPr>
            <a:r>
              <a:rPr lang="en-US" altLang="en-US" dirty="0" smtClean="0">
                <a:ea typeface="ＭＳ Ｐゴシック" pitchFamily="34" charset="-128"/>
              </a:rPr>
              <a:t>Provides highly accurate height measurements to determine where water flows</a:t>
            </a:r>
          </a:p>
          <a:p>
            <a:pPr marL="607210" lvl="1" indent="-165603" eaLnBrk="1" fontAlgn="auto" hangingPunct="1">
              <a:lnSpc>
                <a:spcPct val="110000"/>
              </a:lnSpc>
              <a:spcBef>
                <a:spcPts val="0"/>
              </a:spcBef>
              <a:spcAft>
                <a:spcPts val="0"/>
              </a:spcAft>
              <a:buFont typeface="Wingdings" panose="05000000000000000000" pitchFamily="2" charset="2"/>
              <a:buChar char="§"/>
              <a:defRPr/>
            </a:pPr>
            <a:r>
              <a:rPr lang="en-US" altLang="en-US" dirty="0" smtClean="0">
                <a:ea typeface="ＭＳ Ｐゴシック" pitchFamily="34" charset="-128"/>
              </a:rPr>
              <a:t>Connects satellite and terrestrial gravity measurements for efficient and accurate gravity monitoring</a:t>
            </a:r>
          </a:p>
          <a:p>
            <a:pPr marL="607210" lvl="1" indent="-165603" eaLnBrk="1" fontAlgn="auto" hangingPunct="1">
              <a:lnSpc>
                <a:spcPct val="110000"/>
              </a:lnSpc>
              <a:spcBef>
                <a:spcPts val="0"/>
              </a:spcBef>
              <a:spcAft>
                <a:spcPts val="0"/>
              </a:spcAft>
              <a:buFont typeface="Wingdings" panose="05000000000000000000" pitchFamily="2" charset="2"/>
              <a:buChar char="§"/>
              <a:defRPr/>
            </a:pPr>
            <a:r>
              <a:rPr lang="en-US" altLang="en-US" dirty="0" smtClean="0">
                <a:latin typeface="Arial" pitchFamily="34" charset="0"/>
                <a:ea typeface="ＭＳ Ｐゴシック" pitchFamily="34" charset="-128"/>
              </a:rPr>
              <a:t>Benefits include $240 Million from improved floodplain mapping alone</a:t>
            </a:r>
          </a:p>
          <a:p>
            <a:pPr lvl="1" eaLnBrk="1" fontAlgn="auto" hangingPunct="1">
              <a:lnSpc>
                <a:spcPct val="110000"/>
              </a:lnSpc>
              <a:spcBef>
                <a:spcPts val="0"/>
              </a:spcBef>
              <a:spcAft>
                <a:spcPts val="0"/>
              </a:spcAft>
              <a:buFont typeface="Arial" pitchFamily="34" charset="0"/>
              <a:buChar char="–"/>
              <a:defRPr/>
            </a:pPr>
            <a:endParaRPr lang="en-US" altLang="en-US" dirty="0" smtClean="0">
              <a:ea typeface="ＭＳ Ｐゴシック" pitchFamily="34" charset="-128"/>
            </a:endParaRPr>
          </a:p>
          <a:p>
            <a:pPr eaLnBrk="1" fontAlgn="auto" hangingPunct="1">
              <a:spcBef>
                <a:spcPts val="0"/>
              </a:spcBef>
              <a:spcAft>
                <a:spcPts val="0"/>
              </a:spcAft>
              <a:defRPr/>
            </a:pPr>
            <a:endParaRPr lang="en-US" altLang="en-US" dirty="0" smtClean="0">
              <a:latin typeface="Arial" pitchFamily="34" charset="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6938" eaLnBrk="0" hangingPunct="0">
              <a:defRPr>
                <a:solidFill>
                  <a:schemeClr val="tx1"/>
                </a:solidFill>
                <a:latin typeface="Calibri" panose="020F0502020204030204" pitchFamily="34" charset="0"/>
                <a:ea typeface="MS PGothic" panose="020B0600070205080204" pitchFamily="34" charset="-128"/>
              </a:defRPr>
            </a:lvl1pPr>
            <a:lvl2pPr marL="742950" indent="-285750" defTabSz="896938" eaLnBrk="0" hangingPunct="0">
              <a:defRPr>
                <a:solidFill>
                  <a:schemeClr val="tx1"/>
                </a:solidFill>
                <a:latin typeface="Calibri" panose="020F0502020204030204" pitchFamily="34" charset="0"/>
                <a:ea typeface="MS PGothic" panose="020B0600070205080204" pitchFamily="34" charset="-128"/>
              </a:defRPr>
            </a:lvl2pPr>
            <a:lvl3pPr marL="1143000" indent="-228600" defTabSz="896938" eaLnBrk="0" hangingPunct="0">
              <a:defRPr>
                <a:solidFill>
                  <a:schemeClr val="tx1"/>
                </a:solidFill>
                <a:latin typeface="Calibri" panose="020F0502020204030204" pitchFamily="34" charset="0"/>
                <a:ea typeface="MS PGothic" panose="020B0600070205080204" pitchFamily="34" charset="-128"/>
              </a:defRPr>
            </a:lvl3pPr>
            <a:lvl4pPr marL="1600200" indent="-228600" defTabSz="896938" eaLnBrk="0" hangingPunct="0">
              <a:defRPr>
                <a:solidFill>
                  <a:schemeClr val="tx1"/>
                </a:solidFill>
                <a:latin typeface="Calibri" panose="020F0502020204030204" pitchFamily="34" charset="0"/>
                <a:ea typeface="MS PGothic" panose="020B0600070205080204" pitchFamily="34" charset="-128"/>
              </a:defRPr>
            </a:lvl4pPr>
            <a:lvl5pPr marL="2057400" indent="-228600" defTabSz="896938" eaLnBrk="0" hangingPunct="0">
              <a:defRPr>
                <a:solidFill>
                  <a:schemeClr val="tx1"/>
                </a:solidFill>
                <a:latin typeface="Calibri" panose="020F0502020204030204" pitchFamily="34" charset="0"/>
                <a:ea typeface="MS PGothic" panose="020B0600070205080204" pitchFamily="34" charset="-128"/>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F950767A-9F41-4B9D-B30E-ECB9ADF72348}" type="slidenum">
              <a:rPr lang="en-US" altLang="en-US">
                <a:solidFill>
                  <a:srgbClr val="000000"/>
                </a:solidFill>
                <a:latin typeface="Arial" panose="020B0604020202020204" pitchFamily="34" charset="0"/>
              </a:rPr>
              <a:pPr eaLnBrk="1" hangingPunct="1"/>
              <a:t>22</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xmlns="" val="3984527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D62CA0DA-7838-470C-A059-46FBF76C03F3}" type="slidenum">
              <a:rPr lang="en-US" altLang="en-US"/>
              <a:pPr eaLnBrk="1" hangingPunct="1"/>
              <a:t>23</a:t>
            </a:fld>
            <a:endParaRPr lang="en-US" altLang="en-US"/>
          </a:p>
        </p:txBody>
      </p:sp>
    </p:spTree>
    <p:extLst>
      <p:ext uri="{BB962C8B-B14F-4D97-AF65-F5344CB8AC3E}">
        <p14:creationId xmlns:p14="http://schemas.microsoft.com/office/powerpoint/2010/main" xmlns="" val="1406706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606B084-2B52-4E0E-A4B2-E2FF9E2EEACC}" type="slidenum">
              <a:rPr lang="en-US" smtClean="0"/>
              <a:pPr>
                <a:defRPr/>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The National Geodetic Survey</a:t>
            </a:r>
            <a:r>
              <a:rPr lang="en-US" altLang="en-US" baseline="0" dirty="0" smtClean="0"/>
              <a:t> was known as the U.S. Coast and Geodetic Survey (USC&amp;GS) prior to 1970.  </a:t>
            </a:r>
          </a:p>
          <a:p>
            <a:pPr eaLnBrk="1" hangingPunct="1"/>
            <a:r>
              <a:rPr lang="en-US" altLang="en-US" baseline="0" dirty="0" smtClean="0"/>
              <a:t>The USGS (U.S. Geological Agency) is an entirely different organization.</a:t>
            </a:r>
          </a:p>
          <a:p>
            <a:pPr eaLnBrk="1" hangingPunct="1"/>
            <a:r>
              <a:rPr lang="en-US" altLang="en-US" baseline="0" dirty="0" smtClean="0"/>
              <a:t>NGS’s focus is on geodetic control, whereas USGS’ focus is on making maps, among other things.  USGS established a lot of control for mapping purposes, and a lot of their survey marks remain in the field.</a:t>
            </a:r>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94C9410E-5722-4D3C-835F-40293B128429}" type="slidenum">
              <a:rPr lang="en-US" altLang="en-US"/>
              <a:pPr eaLnBrk="1" hangingPunct="1"/>
              <a:t>2</a:t>
            </a:fld>
            <a:endParaRPr lang="en-US" altLang="en-US"/>
          </a:p>
        </p:txBody>
      </p:sp>
    </p:spTree>
    <p:extLst>
      <p:ext uri="{BB962C8B-B14F-4D97-AF65-F5344CB8AC3E}">
        <p14:creationId xmlns:p14="http://schemas.microsoft.com/office/powerpoint/2010/main" xmlns="" val="3841205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499" eaLnBrk="0" hangingPunct="0">
              <a:spcBef>
                <a:spcPct val="30000"/>
              </a:spcBef>
              <a:defRPr sz="1200">
                <a:solidFill>
                  <a:schemeClr val="tx1"/>
                </a:solidFill>
                <a:latin typeface="Arial" charset="0"/>
              </a:defRPr>
            </a:lvl1pPr>
            <a:lvl2pPr marL="727000" indent="-279616" defTabSz="930499" eaLnBrk="0" hangingPunct="0">
              <a:spcBef>
                <a:spcPct val="30000"/>
              </a:spcBef>
              <a:defRPr sz="1200">
                <a:solidFill>
                  <a:schemeClr val="tx1"/>
                </a:solidFill>
                <a:latin typeface="Arial" charset="0"/>
              </a:defRPr>
            </a:lvl2pPr>
            <a:lvl3pPr marL="1118462" indent="-223693" defTabSz="930499" eaLnBrk="0" hangingPunct="0">
              <a:spcBef>
                <a:spcPct val="30000"/>
              </a:spcBef>
              <a:defRPr sz="1200">
                <a:solidFill>
                  <a:schemeClr val="tx1"/>
                </a:solidFill>
                <a:latin typeface="Arial" charset="0"/>
              </a:defRPr>
            </a:lvl3pPr>
            <a:lvl4pPr marL="1565847" indent="-223693" defTabSz="930499" eaLnBrk="0" hangingPunct="0">
              <a:spcBef>
                <a:spcPct val="30000"/>
              </a:spcBef>
              <a:defRPr sz="1200">
                <a:solidFill>
                  <a:schemeClr val="tx1"/>
                </a:solidFill>
                <a:latin typeface="Arial" charset="0"/>
              </a:defRPr>
            </a:lvl4pPr>
            <a:lvl5pPr marL="2013232" indent="-223693" defTabSz="930499" eaLnBrk="0" hangingPunct="0">
              <a:spcBef>
                <a:spcPct val="30000"/>
              </a:spcBef>
              <a:defRPr sz="1200">
                <a:solidFill>
                  <a:schemeClr val="tx1"/>
                </a:solidFill>
                <a:latin typeface="Arial" charset="0"/>
              </a:defRPr>
            </a:lvl5pPr>
            <a:lvl6pPr marL="2460616" indent="-223693" defTabSz="930499" eaLnBrk="0" fontAlgn="base" hangingPunct="0">
              <a:spcBef>
                <a:spcPct val="30000"/>
              </a:spcBef>
              <a:spcAft>
                <a:spcPct val="0"/>
              </a:spcAft>
              <a:defRPr sz="1200">
                <a:solidFill>
                  <a:schemeClr val="tx1"/>
                </a:solidFill>
                <a:latin typeface="Arial" charset="0"/>
              </a:defRPr>
            </a:lvl6pPr>
            <a:lvl7pPr marL="2908001" indent="-223693" defTabSz="930499" eaLnBrk="0" fontAlgn="base" hangingPunct="0">
              <a:spcBef>
                <a:spcPct val="30000"/>
              </a:spcBef>
              <a:spcAft>
                <a:spcPct val="0"/>
              </a:spcAft>
              <a:defRPr sz="1200">
                <a:solidFill>
                  <a:schemeClr val="tx1"/>
                </a:solidFill>
                <a:latin typeface="Arial" charset="0"/>
              </a:defRPr>
            </a:lvl7pPr>
            <a:lvl8pPr marL="3355386" indent="-223693" defTabSz="930499" eaLnBrk="0" fontAlgn="base" hangingPunct="0">
              <a:spcBef>
                <a:spcPct val="30000"/>
              </a:spcBef>
              <a:spcAft>
                <a:spcPct val="0"/>
              </a:spcAft>
              <a:defRPr sz="1200">
                <a:solidFill>
                  <a:schemeClr val="tx1"/>
                </a:solidFill>
                <a:latin typeface="Arial" charset="0"/>
              </a:defRPr>
            </a:lvl8pPr>
            <a:lvl9pPr marL="3802771" indent="-223693" defTabSz="930499"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90BA5CA-983E-46B7-9BD8-F13229D73B18}" type="slidenum">
              <a:rPr lang="en-US" altLang="en-US" smtClean="0"/>
              <a:pPr eaLnBrk="1" hangingPunct="1">
                <a:spcBef>
                  <a:spcPct val="0"/>
                </a:spcBef>
                <a:defRPr/>
              </a:pPr>
              <a:t>3</a:t>
            </a:fld>
            <a:endParaRPr lang="en-US" altLang="en-US"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smtClean="0">
                <a:latin typeface="Arial" pitchFamily="34" charset="0"/>
              </a:rPr>
              <a:t>Geodesy is the business of the National Geodetic Survey (NGS). NGS develops and maintains the National Spatial Reference System, a national coordinate system that provides the foundation for transportation, navigation, land record systems, mapping and charting efforts, and a multitude of scientific and engineering applications.  This system defines position (latitude, longitude, and elevation), distances and directions between points, strength and direction of gravity (no, it is not simply “straight down”), and how these change over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41CC730B-09DB-4457-852E-EA53AED50AEB}" type="slidenum">
              <a:rPr lang="en-US" altLang="en-US"/>
              <a:pPr eaLnBrk="1" hangingPunct="1"/>
              <a:t>4</a:t>
            </a:fld>
            <a:endParaRPr lang="en-US" altLang="en-US"/>
          </a:p>
        </p:txBody>
      </p:sp>
    </p:spTree>
    <p:extLst>
      <p:ext uri="{BB962C8B-B14F-4D97-AF65-F5344CB8AC3E}">
        <p14:creationId xmlns:p14="http://schemas.microsoft.com/office/powerpoint/2010/main" xmlns="" val="277326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latin typeface="Arial" pitchFamily="34" charset="0"/>
              </a:rPr>
              <a:t>Geodesy is the science of accurately measuring and understanding the Earth's geometric shape, orientation in space, and gravity field.</a:t>
            </a:r>
          </a:p>
          <a:p>
            <a:endParaRPr lang="en-US" altLang="en-US" dirty="0" smtClean="0">
              <a:latin typeface="Arial" pitchFamily="34" charset="0"/>
            </a:endParaRPr>
          </a:p>
          <a:p>
            <a:r>
              <a:rPr lang="en-US" altLang="en-US" dirty="0" smtClean="0">
                <a:latin typeface="Arial" pitchFamily="34" charset="0"/>
              </a:rPr>
              <a:t>While we may tend to think of the Earth as a uniform, smooth globe, in reality its shape and surface are quite complex. This complexity provides challenges when trying to determine the latitude, longitude, or elevation of a point on the Earth’s surface. Figuring all this out is part of the science of geodesy.</a:t>
            </a:r>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499" eaLnBrk="0" hangingPunct="0">
              <a:spcBef>
                <a:spcPct val="30000"/>
              </a:spcBef>
              <a:defRPr sz="1200">
                <a:solidFill>
                  <a:schemeClr val="tx1"/>
                </a:solidFill>
                <a:latin typeface="Arial" charset="0"/>
              </a:defRPr>
            </a:lvl1pPr>
            <a:lvl2pPr marL="727000" indent="-279616" defTabSz="930499" eaLnBrk="0" hangingPunct="0">
              <a:spcBef>
                <a:spcPct val="30000"/>
              </a:spcBef>
              <a:defRPr sz="1200">
                <a:solidFill>
                  <a:schemeClr val="tx1"/>
                </a:solidFill>
                <a:latin typeface="Arial" charset="0"/>
              </a:defRPr>
            </a:lvl2pPr>
            <a:lvl3pPr marL="1118462" indent="-223693" defTabSz="930499" eaLnBrk="0" hangingPunct="0">
              <a:spcBef>
                <a:spcPct val="30000"/>
              </a:spcBef>
              <a:defRPr sz="1200">
                <a:solidFill>
                  <a:schemeClr val="tx1"/>
                </a:solidFill>
                <a:latin typeface="Arial" charset="0"/>
              </a:defRPr>
            </a:lvl3pPr>
            <a:lvl4pPr marL="1565847" indent="-223693" defTabSz="930499" eaLnBrk="0" hangingPunct="0">
              <a:spcBef>
                <a:spcPct val="30000"/>
              </a:spcBef>
              <a:defRPr sz="1200">
                <a:solidFill>
                  <a:schemeClr val="tx1"/>
                </a:solidFill>
                <a:latin typeface="Arial" charset="0"/>
              </a:defRPr>
            </a:lvl4pPr>
            <a:lvl5pPr marL="2013232" indent="-223693" defTabSz="930499" eaLnBrk="0" hangingPunct="0">
              <a:spcBef>
                <a:spcPct val="30000"/>
              </a:spcBef>
              <a:defRPr sz="1200">
                <a:solidFill>
                  <a:schemeClr val="tx1"/>
                </a:solidFill>
                <a:latin typeface="Arial" charset="0"/>
              </a:defRPr>
            </a:lvl5pPr>
            <a:lvl6pPr marL="2460616" indent="-223693" defTabSz="930499" eaLnBrk="0" fontAlgn="base" hangingPunct="0">
              <a:spcBef>
                <a:spcPct val="30000"/>
              </a:spcBef>
              <a:spcAft>
                <a:spcPct val="0"/>
              </a:spcAft>
              <a:defRPr sz="1200">
                <a:solidFill>
                  <a:schemeClr val="tx1"/>
                </a:solidFill>
                <a:latin typeface="Arial" charset="0"/>
              </a:defRPr>
            </a:lvl6pPr>
            <a:lvl7pPr marL="2908001" indent="-223693" defTabSz="930499" eaLnBrk="0" fontAlgn="base" hangingPunct="0">
              <a:spcBef>
                <a:spcPct val="30000"/>
              </a:spcBef>
              <a:spcAft>
                <a:spcPct val="0"/>
              </a:spcAft>
              <a:defRPr sz="1200">
                <a:solidFill>
                  <a:schemeClr val="tx1"/>
                </a:solidFill>
                <a:latin typeface="Arial" charset="0"/>
              </a:defRPr>
            </a:lvl7pPr>
            <a:lvl8pPr marL="3355386" indent="-223693" defTabSz="930499" eaLnBrk="0" fontAlgn="base" hangingPunct="0">
              <a:spcBef>
                <a:spcPct val="30000"/>
              </a:spcBef>
              <a:spcAft>
                <a:spcPct val="0"/>
              </a:spcAft>
              <a:defRPr sz="1200">
                <a:solidFill>
                  <a:schemeClr val="tx1"/>
                </a:solidFill>
                <a:latin typeface="Arial" charset="0"/>
              </a:defRPr>
            </a:lvl8pPr>
            <a:lvl9pPr marL="3802771" indent="-223693" defTabSz="930499"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EA6A962-EC7E-4703-9794-C137DB624385}" type="slidenum">
              <a:rPr lang="en-US" altLang="en-US" smtClean="0"/>
              <a:pPr eaLnBrk="1" hangingPunct="1">
                <a:spcBef>
                  <a:spcPct val="0"/>
                </a:spcBef>
                <a:defRPr/>
              </a:pPr>
              <a:t>5</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B46734-48F9-4A3D-AA61-238C3CCF2965}" type="slidenum">
              <a:rPr lang="en-US" altLang="en-US" smtClean="0">
                <a:solidFill>
                  <a:srgbClr val="000000"/>
                </a:solidFill>
                <a:latin typeface="Arial" pitchFamily="34" charset="0"/>
                <a:ea typeface="MS PGothic" pitchFamily="34" charset="-128"/>
                <a:cs typeface="Arial" pitchFamily="34" charset="0"/>
              </a:rPr>
              <a:pPr fontAlgn="base">
                <a:spcBef>
                  <a:spcPct val="0"/>
                </a:spcBef>
                <a:spcAft>
                  <a:spcPct val="0"/>
                </a:spcAft>
              </a:pPr>
              <a:t>7</a:t>
            </a:fld>
            <a:endParaRPr lang="en-US" altLang="en-US" smtClean="0">
              <a:solidFill>
                <a:srgbClr val="000000"/>
              </a:solidFill>
              <a:latin typeface="Arial" pitchFamily="34" charset="0"/>
              <a:ea typeface="MS PGothic" pitchFamily="34" charset="-128"/>
              <a:cs typeface="Arial" pitchFamily="34"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Digital services must ensure that geo-referenced data collected and published are consistent with NOAA’s National Spatial Reference System (NSRS), which provides the foundation for all positioning and navigation activities in the United States and is defined and maintained by NGS.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NGS has been around a long time. For over 200 years, NGS and its predecessor agencies have collaborated with public and private organizations to establish reference stations at precisely determined locations.  We began on a mission to conduct a “Survey of the Coast” (as the United States Coast Survey), established by Thomas Jefferson, in 1807 (pictured are Thomas Jefferson and Ferdinand </a:t>
            </a:r>
            <a:r>
              <a:rPr lang="en-US" altLang="en-US" dirty="0" err="1" smtClean="0"/>
              <a:t>Hassler</a:t>
            </a:r>
            <a:r>
              <a:rPr lang="en-US" altLang="en-US" dirty="0" smtClean="0"/>
              <a:t>, the first Superintendent of the Coast Survey).  We were renamed US Coast &amp; Geodetic Survey in 1878.  And we became National Geodetic Survey in 1970 (when NOAA was created).</a:t>
            </a:r>
          </a:p>
          <a:p>
            <a:pPr eaLnBrk="1" hangingPunct="1">
              <a:spcBef>
                <a:spcPct val="0"/>
              </a:spcBef>
            </a:pPr>
            <a:endParaRPr lang="en-US" altLang="en-US" dirty="0" smtClean="0"/>
          </a:p>
          <a:p>
            <a:pPr eaLnBrk="1" hangingPunct="1">
              <a:spcBef>
                <a:spcPct val="0"/>
              </a:spcBef>
            </a:pPr>
            <a:r>
              <a:rPr lang="en-US" altLang="en-US" dirty="0" smtClean="0"/>
              <a:t>Traditionally, precise positioning locations have been identified by setting a survey mark—usually a brass, bronze, or aluminum disk. Locations might also be identified by a deeply driven rod or a prominent  object, such as a water tower or church spire. More recently, NGS has fostered a network of continuously operating reference stations (CORS) where each CORS includes a highly accurate receiver that continuously collects radio signals broadcast by Global Navigation Satellite System (GNSS) satellites.</a:t>
            </a:r>
          </a:p>
          <a:p>
            <a:pPr eaLnBrk="1" hangingPunct="1">
              <a:spcBef>
                <a:spcPct val="0"/>
              </a:spcBef>
            </a:pPr>
            <a:endParaRPr lang="en-US" altLang="en-US" dirty="0" smtClean="0"/>
          </a:p>
          <a:p>
            <a:pPr eaLnBrk="1" hangingPunct="1">
              <a:spcBef>
                <a:spcPct val="0"/>
              </a:spcBef>
            </a:pPr>
            <a:r>
              <a:rPr lang="en-US" altLang="en-US" dirty="0" smtClean="0">
                <a:solidFill>
                  <a:srgbClr val="0070C0"/>
                </a:solidFill>
                <a:latin typeface="Calibri" pitchFamily="34" charset="0"/>
              </a:rPr>
              <a:t>GPS (USA)</a:t>
            </a:r>
            <a:br>
              <a:rPr lang="en-US" altLang="en-US" dirty="0" smtClean="0">
                <a:solidFill>
                  <a:srgbClr val="0070C0"/>
                </a:solidFill>
                <a:latin typeface="Calibri" pitchFamily="34" charset="0"/>
              </a:rPr>
            </a:br>
            <a:r>
              <a:rPr lang="en-US" altLang="en-US" dirty="0" smtClean="0">
                <a:solidFill>
                  <a:srgbClr val="0070C0"/>
                </a:solidFill>
                <a:latin typeface="Calibri" pitchFamily="34" charset="0"/>
              </a:rPr>
              <a:t>Compass, aka </a:t>
            </a:r>
            <a:r>
              <a:rPr lang="en-US" altLang="en-US" dirty="0" err="1" smtClean="0">
                <a:solidFill>
                  <a:srgbClr val="0070C0"/>
                </a:solidFill>
                <a:latin typeface="Calibri" pitchFamily="34" charset="0"/>
              </a:rPr>
              <a:t>BeiDou</a:t>
            </a:r>
            <a:r>
              <a:rPr lang="en-US" altLang="en-US" dirty="0" smtClean="0">
                <a:solidFill>
                  <a:srgbClr val="0070C0"/>
                </a:solidFill>
                <a:latin typeface="Calibri" pitchFamily="34" charset="0"/>
              </a:rPr>
              <a:t> </a:t>
            </a:r>
            <a:r>
              <a:rPr lang="en-US" altLang="en-US" dirty="0" smtClean="0">
                <a:solidFill>
                  <a:srgbClr val="0070C0"/>
                </a:solidFill>
                <a:latin typeface="Calibri" pitchFamily="34" charset="0"/>
              </a:rPr>
              <a:t>(China)</a:t>
            </a:r>
            <a:br>
              <a:rPr lang="en-US" altLang="en-US" dirty="0" smtClean="0">
                <a:solidFill>
                  <a:srgbClr val="0070C0"/>
                </a:solidFill>
                <a:latin typeface="Calibri" pitchFamily="34" charset="0"/>
              </a:rPr>
            </a:br>
            <a:r>
              <a:rPr lang="en-US" altLang="en-US" dirty="0" smtClean="0">
                <a:solidFill>
                  <a:srgbClr val="0070C0"/>
                </a:solidFill>
                <a:latin typeface="Calibri" pitchFamily="34" charset="0"/>
              </a:rPr>
              <a:t>GLONASS (Russia)</a:t>
            </a:r>
            <a:br>
              <a:rPr lang="en-US" altLang="en-US" dirty="0" smtClean="0">
                <a:solidFill>
                  <a:srgbClr val="0070C0"/>
                </a:solidFill>
                <a:latin typeface="Calibri" pitchFamily="34" charset="0"/>
              </a:rPr>
            </a:br>
            <a:r>
              <a:rPr lang="en-US" altLang="en-US" dirty="0" smtClean="0">
                <a:solidFill>
                  <a:srgbClr val="0070C0"/>
                </a:solidFill>
                <a:latin typeface="Calibri" pitchFamily="34" charset="0"/>
              </a:rPr>
              <a:t>Galileo (EU)</a:t>
            </a:r>
            <a:r>
              <a:rPr lang="en-US" altLang="en-US" sz="2000" dirty="0" smtClean="0">
                <a:solidFill>
                  <a:srgbClr val="002060"/>
                </a:solidFill>
                <a:latin typeface="Calibri" pitchFamily="34" charset="0"/>
              </a:rPr>
              <a:t/>
            </a:r>
            <a:br>
              <a:rPr lang="en-US" altLang="en-US" sz="2000" dirty="0" smtClean="0">
                <a:solidFill>
                  <a:srgbClr val="002060"/>
                </a:solidFill>
                <a:latin typeface="Calibri" pitchFamily="34" charset="0"/>
              </a:rPr>
            </a:br>
            <a:endParaRPr lang="en-US" altLang="en-US" dirty="0" smtClean="0"/>
          </a:p>
        </p:txBody>
      </p:sp>
      <p:sp>
        <p:nvSpPr>
          <p:cNvPr id="2560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1761" indent="-285293" eaLnBrk="0" hangingPunct="0">
              <a:defRPr>
                <a:solidFill>
                  <a:schemeClr val="tx1"/>
                </a:solidFill>
                <a:latin typeface="Calibri" pitchFamily="34" charset="0"/>
                <a:ea typeface="MS PGothic" pitchFamily="34" charset="-128"/>
              </a:defRPr>
            </a:lvl2pPr>
            <a:lvl3pPr marL="1141171" indent="-228234" eaLnBrk="0" hangingPunct="0">
              <a:defRPr>
                <a:solidFill>
                  <a:schemeClr val="tx1"/>
                </a:solidFill>
                <a:latin typeface="Calibri" pitchFamily="34" charset="0"/>
                <a:ea typeface="MS PGothic" pitchFamily="34" charset="-128"/>
              </a:defRPr>
            </a:lvl3pPr>
            <a:lvl4pPr marL="1597640" indent="-228234" eaLnBrk="0" hangingPunct="0">
              <a:defRPr>
                <a:solidFill>
                  <a:schemeClr val="tx1"/>
                </a:solidFill>
                <a:latin typeface="Calibri" pitchFamily="34" charset="0"/>
                <a:ea typeface="MS PGothic" pitchFamily="34" charset="-128"/>
              </a:defRPr>
            </a:lvl4pPr>
            <a:lvl5pPr marL="2054108" indent="-228234" eaLnBrk="0" hangingPunct="0">
              <a:defRPr>
                <a:solidFill>
                  <a:schemeClr val="tx1"/>
                </a:solidFill>
                <a:latin typeface="Calibri" pitchFamily="34" charset="0"/>
                <a:ea typeface="MS PGothic" pitchFamily="34" charset="-128"/>
              </a:defRPr>
            </a:lvl5pPr>
            <a:lvl6pPr marL="2510577" indent="-228234" defTabSz="456468" eaLnBrk="0" fontAlgn="base" hangingPunct="0">
              <a:spcBef>
                <a:spcPct val="0"/>
              </a:spcBef>
              <a:spcAft>
                <a:spcPct val="0"/>
              </a:spcAft>
              <a:defRPr>
                <a:solidFill>
                  <a:schemeClr val="tx1"/>
                </a:solidFill>
                <a:latin typeface="Calibri" pitchFamily="34" charset="0"/>
                <a:ea typeface="MS PGothic" pitchFamily="34" charset="-128"/>
              </a:defRPr>
            </a:lvl6pPr>
            <a:lvl7pPr marL="2967045" indent="-228234" defTabSz="456468" eaLnBrk="0" fontAlgn="base" hangingPunct="0">
              <a:spcBef>
                <a:spcPct val="0"/>
              </a:spcBef>
              <a:spcAft>
                <a:spcPct val="0"/>
              </a:spcAft>
              <a:defRPr>
                <a:solidFill>
                  <a:schemeClr val="tx1"/>
                </a:solidFill>
                <a:latin typeface="Calibri" pitchFamily="34" charset="0"/>
                <a:ea typeface="MS PGothic" pitchFamily="34" charset="-128"/>
              </a:defRPr>
            </a:lvl7pPr>
            <a:lvl8pPr marL="3423514" indent="-228234" defTabSz="456468" eaLnBrk="0" fontAlgn="base" hangingPunct="0">
              <a:spcBef>
                <a:spcPct val="0"/>
              </a:spcBef>
              <a:spcAft>
                <a:spcPct val="0"/>
              </a:spcAft>
              <a:defRPr>
                <a:solidFill>
                  <a:schemeClr val="tx1"/>
                </a:solidFill>
                <a:latin typeface="Calibri" pitchFamily="34" charset="0"/>
                <a:ea typeface="MS PGothic" pitchFamily="34" charset="-128"/>
              </a:defRPr>
            </a:lvl8pPr>
            <a:lvl9pPr marL="3879982" indent="-228234" defTabSz="456468"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fld id="{ED4E1792-793B-4A54-8781-714FE90937C1}" type="slidenum">
              <a:rPr lang="en-US" altLang="en-US" smtClean="0"/>
              <a:pPr eaLnBrk="1" hangingPunct="1">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0FCDFF-AEAB-4B63-9B8F-EE971542E593}" type="slidenum">
              <a:rPr lang="en-US">
                <a:solidFill>
                  <a:prstClr val="black"/>
                </a:solidFill>
              </a:rPr>
              <a:pPr/>
              <a:t>10</a:t>
            </a:fld>
            <a:endParaRPr lang="en-US">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b="1" dirty="0"/>
          </a:p>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2" descr="Header Sl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B57025E5-741E-46FD-BAB9-72F028E31AC8}" type="datetime1">
              <a:rPr lang="en-US" smtClean="0"/>
              <a:pPr>
                <a:defRPr/>
              </a:pPr>
              <a:t>12/6/2016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EA5E86C-C574-4860-B9BB-C727862A14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8254BD-0089-4921-9A6C-2DEF0B35187B}" type="datetime1">
              <a:rPr lang="en-US" smtClean="0"/>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3D280B-B379-4ACB-9649-E45A3A62B5C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7550F4-C77F-4C98-9888-E8131E7EC0CB}" type="datetime1">
              <a:rPr lang="en-US" smtClean="0"/>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815072-3882-40BF-A690-F0F323BD302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458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60464F-B73B-4528-A211-AE6F3CCF358D}" type="datetime1">
              <a:rPr lang="en-US" smtClean="0"/>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D22473-061F-4E91-ADCA-2EC2B7E87074}" type="slidenum">
              <a:rPr lang="en-US"/>
              <a:pPr>
                <a:defRPr/>
              </a:pPr>
              <a:t>‹#›</a:t>
            </a:fld>
            <a:r>
              <a:rPr lang="en-US" dirty="0"/>
              <a:t> of 34</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AAD627-9DAE-4646-B533-E18207B52172}" type="datetime1">
              <a:rPr lang="en-US" smtClean="0"/>
              <a:pPr>
                <a:defRPr/>
              </a:pPr>
              <a:t>12/6/2016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BE0853-3C08-4C55-9E5B-0084BD1747A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7D5253-366E-43B0-86B9-D8CBBF995A10}" type="datetime1">
              <a:rPr lang="en-US" smtClean="0"/>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C5122D-9800-4283-9EB9-3F56D773C2A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76B8CF-6FBB-4E5F-9869-7F1B0489F567}" type="datetime1">
              <a:rPr lang="en-US" smtClean="0"/>
              <a:pPr>
                <a:defRPr/>
              </a:pPr>
              <a:t>12/6/2016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78F876-A0C2-4248-B89B-FBFA780C6FE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0FEA02-A070-4537-A687-CBCEB72926A3}" type="datetime1">
              <a:rPr lang="en-US" smtClean="0"/>
              <a:pPr>
                <a:defRPr/>
              </a:pPr>
              <a:t>12/6/2016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ECFC54-C2CE-41C2-982C-8FE9554E038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90A78-4B59-40CB-A4CF-C53D6F7655C7}" type="datetime1">
              <a:rPr lang="en-US" smtClean="0"/>
              <a:pPr>
                <a:defRPr/>
              </a:pPr>
              <a:t>12/6/2016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C6F801-40BC-42CE-A996-437A6DC5C23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37B333-0645-4B12-BC82-A635B22CDE4D}" type="datetime1">
              <a:rPr lang="en-US" smtClean="0"/>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AAE483-B8CE-4325-B95F-6E34531744B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56D0DB-13B4-4DCC-8ADF-BFCB1ACD8F76}" type="datetime1">
              <a:rPr lang="en-US" smtClean="0"/>
              <a:pPr>
                <a:defRPr/>
              </a:pPr>
              <a:t>12/6/2016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D9A6A9-0803-4F52-B4A1-CE1B4A2275D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ill Sans MT" pitchFamily="34" charset="0"/>
                <a:cs typeface="+mn-cs"/>
              </a:defRPr>
            </a:lvl1pPr>
          </a:lstStyle>
          <a:p>
            <a:pPr>
              <a:defRPr/>
            </a:pPr>
            <a:fld id="{2E7C1633-E9B3-4FA7-BFDB-5FB4D8BC84F5}" type="datetime1">
              <a:rPr lang="en-US" smtClean="0"/>
              <a:pPr>
                <a:defRPr/>
              </a:pPr>
              <a:t>12/6/2016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ill Sans MT"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ill Sans MT" pitchFamily="34" charset="0"/>
                <a:cs typeface="+mn-cs"/>
              </a:defRPr>
            </a:lvl1pPr>
          </a:lstStyle>
          <a:p>
            <a:pPr>
              <a:defRPr/>
            </a:pPr>
            <a:fld id="{C36B09DA-E361-43D9-AABF-C6D1B3A4E293}" type="slidenum">
              <a:rPr lang="en-US"/>
              <a:pPr>
                <a:defRPr/>
              </a:pPr>
              <a:t>‹#›</a:t>
            </a:fld>
            <a:endParaRPr lang="en-US" dirty="0"/>
          </a:p>
        </p:txBody>
      </p:sp>
      <p:pic>
        <p:nvPicPr>
          <p:cNvPr id="1031" name="Picture 8" descr="C:\Users\jeremy.mchugh\Pictures\geodesy.noaa.gov slide background.jpg"/>
          <p:cNvPicPr>
            <a:picLocks noChangeAspect="1" noChangeArrowheads="1"/>
          </p:cNvPicPr>
          <p:nvPr userDrawn="1"/>
        </p:nvPicPr>
        <p:blipFill>
          <a:blip r:embed="rId14" cstate="print"/>
          <a:srcRect/>
          <a:stretch>
            <a:fillRect/>
          </a:stretch>
        </p:blipFill>
        <p:spPr bwMode="auto">
          <a:xfrm>
            <a:off x="0" y="-1905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312" r:id="rId1"/>
    <p:sldLayoutId id="2147487313" r:id="rId2"/>
    <p:sldLayoutId id="2147487303" r:id="rId3"/>
    <p:sldLayoutId id="2147487304" r:id="rId4"/>
    <p:sldLayoutId id="2147487305" r:id="rId5"/>
    <p:sldLayoutId id="2147487306" r:id="rId6"/>
    <p:sldLayoutId id="2147487307" r:id="rId7"/>
    <p:sldLayoutId id="2147487308" r:id="rId8"/>
    <p:sldLayoutId id="2147487309" r:id="rId9"/>
    <p:sldLayoutId id="2147487310" r:id="rId10"/>
    <p:sldLayoutId id="2147487311" r:id="rId11"/>
    <p:sldLayoutId id="2147487316"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2"/>
          </a:solidFill>
          <a:latin typeface="Gill Sans MT" pitchFamily="34" charset="0"/>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Gill Sans MT"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Gill Sans MT"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Gill Sans MT"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Gill Sans MT"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e.Conner@noa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990600" y="1066800"/>
            <a:ext cx="8001000" cy="3657600"/>
          </a:xfrm>
        </p:spPr>
        <p:txBody>
          <a:bodyPr/>
          <a:lstStyle/>
          <a:p>
            <a:pPr eaLnBrk="1" hangingPunct="1"/>
            <a:r>
              <a:rPr lang="en-US" sz="4800" b="1" dirty="0">
                <a:latin typeface="+mj-lt"/>
              </a:rPr>
              <a:t>Upcoming Changes to Federal Survey Control and Standards</a:t>
            </a:r>
            <a:r>
              <a:rPr lang="en-US" altLang="en-US" sz="3200" b="1" dirty="0" smtClean="0">
                <a:latin typeface="+mj-lt"/>
                <a:cs typeface="Arial" pitchFamily="34" charset="0"/>
              </a:rPr>
              <a:t/>
            </a:r>
            <a:br>
              <a:rPr lang="en-US" altLang="en-US" sz="3200" b="1" dirty="0" smtClean="0">
                <a:latin typeface="+mj-lt"/>
                <a:cs typeface="Arial" pitchFamily="34" charset="0"/>
              </a:rPr>
            </a:br>
            <a:r>
              <a:rPr lang="en-US" altLang="en-US" sz="3200" b="1" dirty="0" smtClean="0">
                <a:latin typeface="+mj-lt"/>
                <a:cs typeface="Arial" pitchFamily="34" charset="0"/>
              </a:rPr>
              <a:t/>
            </a:r>
            <a:br>
              <a:rPr lang="en-US" altLang="en-US" sz="3200" b="1" dirty="0" smtClean="0">
                <a:latin typeface="+mj-lt"/>
                <a:cs typeface="Arial" pitchFamily="34" charset="0"/>
              </a:rPr>
            </a:br>
            <a:r>
              <a:rPr lang="en-US" altLang="en-US" sz="2000" dirty="0" smtClean="0">
                <a:latin typeface="+mj-lt"/>
                <a:cs typeface="Arial" pitchFamily="34" charset="0"/>
              </a:rPr>
              <a:t>Presented </a:t>
            </a:r>
            <a:r>
              <a:rPr lang="en-US" altLang="en-US" sz="2000" dirty="0" smtClean="0">
                <a:latin typeface="+mj-lt"/>
                <a:cs typeface="Arial" pitchFamily="34" charset="0"/>
              </a:rPr>
              <a:t>at</a:t>
            </a:r>
            <a:br>
              <a:rPr lang="en-US" altLang="en-US" sz="2000" dirty="0" smtClean="0">
                <a:latin typeface="+mj-lt"/>
                <a:cs typeface="Arial" pitchFamily="34" charset="0"/>
              </a:rPr>
            </a:br>
            <a:r>
              <a:rPr lang="en-US" altLang="en-US" sz="2400" dirty="0" smtClean="0">
                <a:latin typeface="+mj-lt"/>
                <a:cs typeface="Arial" pitchFamily="34" charset="0"/>
              </a:rPr>
              <a:t>County Engineer’s Association of Ohio</a:t>
            </a:r>
            <a:r>
              <a:rPr lang="en-US" altLang="en-US" sz="2400" dirty="0" smtClean="0">
                <a:latin typeface="+mj-lt"/>
                <a:cs typeface="Arial" pitchFamily="34" charset="0"/>
              </a:rPr>
              <a:t/>
            </a:r>
            <a:br>
              <a:rPr lang="en-US" altLang="en-US" sz="2400" dirty="0" smtClean="0">
                <a:latin typeface="+mj-lt"/>
                <a:cs typeface="Arial" pitchFamily="34" charset="0"/>
              </a:rPr>
            </a:br>
            <a:r>
              <a:rPr lang="en-US" altLang="en-US" sz="2400" dirty="0" smtClean="0">
                <a:latin typeface="+mj-lt"/>
                <a:cs typeface="Arial" pitchFamily="34" charset="0"/>
              </a:rPr>
              <a:t>Winter </a:t>
            </a:r>
            <a:r>
              <a:rPr lang="en-US" altLang="en-US" sz="2400" dirty="0" smtClean="0">
                <a:latin typeface="+mj-lt"/>
                <a:cs typeface="Arial" pitchFamily="34" charset="0"/>
              </a:rPr>
              <a:t>Conference</a:t>
            </a:r>
            <a:br>
              <a:rPr lang="en-US" altLang="en-US" sz="2400" dirty="0" smtClean="0">
                <a:latin typeface="+mj-lt"/>
                <a:cs typeface="Arial" pitchFamily="34" charset="0"/>
              </a:rPr>
            </a:br>
            <a:r>
              <a:rPr lang="en-US" altLang="en-US" sz="2400" dirty="0" smtClean="0">
                <a:latin typeface="+mj-lt"/>
                <a:cs typeface="Arial" pitchFamily="34" charset="0"/>
              </a:rPr>
              <a:t>Columbus, OH</a:t>
            </a:r>
            <a:r>
              <a:rPr lang="en-US" altLang="en-US" sz="2400" b="1" dirty="0" smtClean="0">
                <a:latin typeface="+mj-lt"/>
                <a:cs typeface="Arial" pitchFamily="34" charset="0"/>
              </a:rPr>
              <a:t/>
            </a:r>
            <a:br>
              <a:rPr lang="en-US" altLang="en-US" sz="2400" b="1" dirty="0" smtClean="0">
                <a:latin typeface="+mj-lt"/>
                <a:cs typeface="Arial" pitchFamily="34" charset="0"/>
              </a:rPr>
            </a:br>
            <a:r>
              <a:rPr lang="en-US" altLang="en-US" sz="2400" dirty="0" smtClean="0">
                <a:latin typeface="+mj-lt"/>
                <a:cs typeface="Arial" pitchFamily="34" charset="0"/>
              </a:rPr>
              <a:t>Dec </a:t>
            </a:r>
            <a:r>
              <a:rPr lang="en-US" altLang="en-US" sz="2400" dirty="0">
                <a:latin typeface="+mj-lt"/>
                <a:cs typeface="Arial" pitchFamily="34" charset="0"/>
              </a:rPr>
              <a:t>6</a:t>
            </a:r>
            <a:r>
              <a:rPr lang="en-US" altLang="en-US" sz="2400" dirty="0" smtClean="0">
                <a:latin typeface="+mj-lt"/>
                <a:cs typeface="Arial" pitchFamily="34" charset="0"/>
              </a:rPr>
              <a:t>, 2016 </a:t>
            </a:r>
          </a:p>
        </p:txBody>
      </p:sp>
      <p:sp>
        <p:nvSpPr>
          <p:cNvPr id="21507" name="Subtitle 2"/>
          <p:cNvSpPr>
            <a:spLocks noGrp="1"/>
          </p:cNvSpPr>
          <p:nvPr>
            <p:ph type="subTitle" idx="1"/>
          </p:nvPr>
        </p:nvSpPr>
        <p:spPr>
          <a:xfrm>
            <a:off x="457200" y="4953000"/>
            <a:ext cx="4114800" cy="1524000"/>
          </a:xfrm>
        </p:spPr>
        <p:txBody>
          <a:bodyPr/>
          <a:lstStyle/>
          <a:p>
            <a:pPr algn="l" eaLnBrk="1" hangingPunct="1"/>
            <a:r>
              <a:rPr lang="en-US" sz="1400" dirty="0" smtClean="0">
                <a:solidFill>
                  <a:schemeClr val="tx1"/>
                </a:solidFill>
                <a:latin typeface="+mn-lt"/>
                <a:cs typeface="Arial" pitchFamily="34" charset="0"/>
              </a:rPr>
              <a:t>Presented by:</a:t>
            </a:r>
          </a:p>
          <a:p>
            <a:pPr algn="l" eaLnBrk="1" hangingPunct="1"/>
            <a:r>
              <a:rPr lang="en-US" sz="1400" dirty="0" smtClean="0">
                <a:solidFill>
                  <a:schemeClr val="tx1"/>
                </a:solidFill>
                <a:latin typeface="+mn-lt"/>
                <a:cs typeface="Arial" pitchFamily="34" charset="0"/>
              </a:rPr>
              <a:t>David Conner, Regional Geodetic Advisor</a:t>
            </a:r>
          </a:p>
          <a:p>
            <a:pPr algn="l" eaLnBrk="1" hangingPunct="1"/>
            <a:r>
              <a:rPr lang="en-US" sz="1400" dirty="0" smtClean="0">
                <a:solidFill>
                  <a:schemeClr val="tx1"/>
                </a:solidFill>
                <a:latin typeface="+mn-lt"/>
                <a:cs typeface="Arial" pitchFamily="34" charset="0"/>
              </a:rPr>
              <a:t>National Geodetic Survey, NOAA</a:t>
            </a:r>
          </a:p>
          <a:p>
            <a:pPr algn="l" eaLnBrk="1" hangingPunct="1"/>
            <a:r>
              <a:rPr lang="en-US" sz="1400" dirty="0" smtClean="0">
                <a:solidFill>
                  <a:schemeClr val="tx1"/>
                </a:solidFill>
                <a:latin typeface="+mn-lt"/>
                <a:cs typeface="Arial" pitchFamily="34" charset="0"/>
                <a:hlinkClick r:id="rId3"/>
              </a:rPr>
              <a:t>Dave.Conner@noaa.gov</a:t>
            </a:r>
            <a:endParaRPr lang="en-US" sz="1400" dirty="0" smtClean="0">
              <a:solidFill>
                <a:schemeClr val="tx1"/>
              </a:solidFill>
              <a:latin typeface="+mn-lt"/>
              <a:cs typeface="Arial" pitchFamily="34" charset="0"/>
            </a:endParaRPr>
          </a:p>
          <a:p>
            <a:pPr algn="l" eaLnBrk="1" hangingPunct="1"/>
            <a:r>
              <a:rPr lang="en-US" sz="1400" dirty="0" smtClean="0">
                <a:solidFill>
                  <a:schemeClr val="tx1"/>
                </a:solidFill>
                <a:latin typeface="+mn-lt"/>
                <a:cs typeface="Arial" pitchFamily="34" charset="0"/>
              </a:rPr>
              <a:t>www.ngs.noaa.gov</a:t>
            </a:r>
          </a:p>
        </p:txBody>
      </p:sp>
      <p:sp>
        <p:nvSpPr>
          <p:cNvPr id="21508" name="TextBox 1"/>
          <p:cNvSpPr txBox="1">
            <a:spLocks noChangeArrowheads="1"/>
          </p:cNvSpPr>
          <p:nvPr/>
        </p:nvSpPr>
        <p:spPr bwMode="auto">
          <a:xfrm>
            <a:off x="6781800" y="381000"/>
            <a:ext cx="2209800" cy="338138"/>
          </a:xfrm>
          <a:prstGeom prst="rect">
            <a:avLst/>
          </a:prstGeom>
          <a:solidFill>
            <a:schemeClr val="tx2"/>
          </a:solidFill>
          <a:ln w="9525">
            <a:noFill/>
            <a:miter lim="800000"/>
            <a:headEnd/>
            <a:tailEnd/>
          </a:ln>
        </p:spPr>
        <p:txBody>
          <a:bodyPr>
            <a:spAutoFit/>
          </a:bodyPr>
          <a:lstStyle/>
          <a:p>
            <a:r>
              <a:rPr lang="en-US" altLang="en-US" sz="1600" b="1">
                <a:solidFill>
                  <a:schemeClr val="bg1"/>
                </a:solidFill>
                <a:latin typeface="Gill Sans MT" pitchFamily="34" charset="0"/>
              </a:rPr>
              <a:t>geodesy.noaa.gov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143000"/>
          </a:xfrm>
        </p:spPr>
        <p:txBody>
          <a:bodyPr/>
          <a:lstStyle/>
          <a:p>
            <a:r>
              <a:rPr lang="en-US" sz="7200" b="1" dirty="0" smtClean="0">
                <a:solidFill>
                  <a:schemeClr val="tx1"/>
                </a:solidFill>
                <a:latin typeface="+mj-lt"/>
              </a:rPr>
              <a:t>Ohio Geodesy Firsts</a:t>
            </a:r>
            <a:endParaRPr lang="en-US" sz="7200" b="1" dirty="0">
              <a:solidFill>
                <a:schemeClr val="tx1"/>
              </a:solidFill>
              <a:latin typeface="+mj-lt"/>
            </a:endParaRPr>
          </a:p>
        </p:txBody>
      </p:sp>
      <p:sp>
        <p:nvSpPr>
          <p:cNvPr id="3" name="Content Placeholder 2"/>
          <p:cNvSpPr>
            <a:spLocks noGrp="1"/>
          </p:cNvSpPr>
          <p:nvPr>
            <p:ph idx="1"/>
          </p:nvPr>
        </p:nvSpPr>
        <p:spPr>
          <a:xfrm>
            <a:off x="0" y="1676400"/>
            <a:ext cx="9144000" cy="3276600"/>
          </a:xfrm>
        </p:spPr>
        <p:txBody>
          <a:bodyPr/>
          <a:lstStyle/>
          <a:p>
            <a:r>
              <a:rPr lang="en-US" sz="3000" b="1" dirty="0" smtClean="0">
                <a:latin typeface="+mj-lt"/>
              </a:rPr>
              <a:t>Geodesy program in the U.S</a:t>
            </a:r>
            <a:r>
              <a:rPr lang="en-US" sz="3000" dirty="0" smtClean="0">
                <a:latin typeface="+mj-lt"/>
              </a:rPr>
              <a:t>., est. 1952 at OSU </a:t>
            </a:r>
          </a:p>
          <a:p>
            <a:r>
              <a:rPr lang="en-US" sz="3000" b="1" dirty="0" smtClean="0">
                <a:latin typeface="+mj-lt"/>
              </a:rPr>
              <a:t>Network GPS Project</a:t>
            </a:r>
            <a:r>
              <a:rPr lang="en-US" sz="3000" dirty="0" smtClean="0">
                <a:latin typeface="+mj-lt"/>
              </a:rPr>
              <a:t>, worldwide, Summit County 1983</a:t>
            </a:r>
          </a:p>
          <a:p>
            <a:r>
              <a:rPr lang="en-US" sz="3000" b="1" dirty="0" smtClean="0">
                <a:latin typeface="+mj-lt"/>
              </a:rPr>
              <a:t>Local government agency with GPS </a:t>
            </a:r>
            <a:r>
              <a:rPr lang="en-US" sz="3000" dirty="0" smtClean="0">
                <a:latin typeface="+mj-lt"/>
              </a:rPr>
              <a:t>survey capability, worldwide, at Franklin County early 1980’s</a:t>
            </a:r>
          </a:p>
          <a:p>
            <a:r>
              <a:rPr lang="en-US" sz="3000" b="1" dirty="0" smtClean="0">
                <a:latin typeface="+mj-lt"/>
              </a:rPr>
              <a:t>Statewide Real Time GPS network</a:t>
            </a:r>
            <a:r>
              <a:rPr lang="en-US" sz="3000" dirty="0" smtClean="0">
                <a:latin typeface="+mj-lt"/>
              </a:rPr>
              <a:t>, </a:t>
            </a:r>
            <a:r>
              <a:rPr lang="en-US" sz="3000" dirty="0" smtClean="0">
                <a:latin typeface="+mj-lt"/>
              </a:rPr>
              <a:t>by ODOT in 2004</a:t>
            </a:r>
            <a:endParaRPr lang="en-US" sz="3000" dirty="0" smtClean="0">
              <a:latin typeface="+mj-lt"/>
            </a:endParaRPr>
          </a:p>
          <a:p>
            <a:r>
              <a:rPr lang="en-US" sz="3000" dirty="0" smtClean="0">
                <a:latin typeface="+mj-lt"/>
              </a:rPr>
              <a:t>Others … ?</a:t>
            </a:r>
            <a:endParaRPr lang="en-US" sz="3000" dirty="0">
              <a:latin typeface="+mj-lt"/>
            </a:endParaRPr>
          </a:p>
        </p:txBody>
      </p:sp>
      <p:sp>
        <p:nvSpPr>
          <p:cNvPr id="4" name="Slide Number Placeholder 3"/>
          <p:cNvSpPr>
            <a:spLocks noGrp="1"/>
          </p:cNvSpPr>
          <p:nvPr>
            <p:ph type="sldNum" sz="quarter" idx="12"/>
          </p:nvPr>
        </p:nvSpPr>
        <p:spPr/>
        <p:txBody>
          <a:bodyPr/>
          <a:lstStyle/>
          <a:p>
            <a:pPr>
              <a:defRPr/>
            </a:pPr>
            <a:fld id="{E4D22473-061F-4E91-ADCA-2EC2B7E87074}" type="slidenum">
              <a:rPr lang="en-US" smtClean="0"/>
              <a:pPr>
                <a:defRPr/>
              </a:pPr>
              <a:t>9</a:t>
            </a:fld>
            <a:r>
              <a:rPr lang="en-US" smtClean="0"/>
              <a:t> of 34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303212"/>
            <a:ext cx="8915400" cy="458788"/>
          </a:xfrm>
          <a:noFill/>
          <a:ln/>
        </p:spPr>
        <p:txBody>
          <a:bodyPr/>
          <a:lstStyle/>
          <a:p>
            <a:r>
              <a:rPr lang="en-US" b="1" dirty="0">
                <a:solidFill>
                  <a:schemeClr val="tx1"/>
                </a:solidFill>
                <a:latin typeface="Calibri" panose="020F0502020204030204" pitchFamily="34" charset="0"/>
              </a:rPr>
              <a:t>IMPROVING POSITIONAL ACCURACY</a:t>
            </a:r>
          </a:p>
        </p:txBody>
      </p:sp>
      <p:sp>
        <p:nvSpPr>
          <p:cNvPr id="56323" name="Rectangle 3"/>
          <p:cNvSpPr>
            <a:spLocks noGrp="1" noChangeArrowheads="1"/>
          </p:cNvSpPr>
          <p:nvPr>
            <p:ph type="body" idx="1"/>
          </p:nvPr>
        </p:nvSpPr>
        <p:spPr>
          <a:xfrm>
            <a:off x="304800" y="1066800"/>
            <a:ext cx="8534400" cy="3657600"/>
          </a:xfrm>
          <a:noFill/>
          <a:ln/>
        </p:spPr>
        <p:txBody>
          <a:bodyPr/>
          <a:lstStyle/>
          <a:p>
            <a:pPr>
              <a:buFontTx/>
              <a:buNone/>
            </a:pPr>
            <a:r>
              <a:rPr lang="en-US" sz="1600" b="1" dirty="0"/>
              <a:t>			TIME		NETWORK		LOCAL</a:t>
            </a:r>
          </a:p>
          <a:p>
            <a:pPr>
              <a:buFontTx/>
              <a:buNone/>
            </a:pPr>
            <a:r>
              <a:rPr lang="en-US" sz="1600" b="1" u="sng" dirty="0"/>
              <a:t>NETWORK	SPAN		ACCURACY		</a:t>
            </a:r>
            <a:r>
              <a:rPr lang="en-US" sz="1600" b="1" u="sng" dirty="0" err="1"/>
              <a:t>ACCURACY</a:t>
            </a:r>
            <a:endParaRPr lang="en-US" sz="1600" b="1" u="sng" dirty="0"/>
          </a:p>
          <a:p>
            <a:pPr>
              <a:buFontTx/>
              <a:buNone/>
            </a:pPr>
            <a:endParaRPr lang="en-US" sz="1600" b="1" u="sng" dirty="0"/>
          </a:p>
          <a:p>
            <a:pPr>
              <a:buFontTx/>
              <a:buNone/>
            </a:pPr>
            <a:r>
              <a:rPr lang="en-US" sz="1600" b="1" dirty="0"/>
              <a:t>NAD 27		1927-1986	10 METERS	</a:t>
            </a:r>
            <a:r>
              <a:rPr lang="en-US" sz="1600" b="1" dirty="0" smtClean="0"/>
              <a:t>      1 </a:t>
            </a:r>
            <a:r>
              <a:rPr lang="en-US" sz="1600" b="1" dirty="0"/>
              <a:t>part in </a:t>
            </a:r>
            <a:r>
              <a:rPr lang="en-US" sz="1600" b="1" dirty="0" smtClean="0"/>
              <a:t>100,000</a:t>
            </a:r>
            <a:endParaRPr lang="en-US" sz="1600" b="1" dirty="0"/>
          </a:p>
          <a:p>
            <a:pPr>
              <a:buFontTx/>
              <a:buNone/>
            </a:pPr>
            <a:endParaRPr lang="en-US" sz="1600" b="1" dirty="0"/>
          </a:p>
          <a:p>
            <a:pPr>
              <a:buFontTx/>
              <a:buNone/>
            </a:pPr>
            <a:r>
              <a:rPr lang="en-US" sz="1600" b="1" dirty="0"/>
              <a:t>NAD83(86)	1986-1990	1 METER		</a:t>
            </a:r>
            <a:r>
              <a:rPr lang="en-US" sz="1600" b="1" dirty="0" smtClean="0"/>
              <a:t>      1 </a:t>
            </a:r>
            <a:r>
              <a:rPr lang="en-US" sz="1600" b="1" dirty="0"/>
              <a:t>part in </a:t>
            </a:r>
            <a:r>
              <a:rPr lang="en-US" sz="1600" b="1" dirty="0" smtClean="0"/>
              <a:t>100,000</a:t>
            </a:r>
            <a:endParaRPr lang="en-US" sz="1600" b="1" dirty="0"/>
          </a:p>
          <a:p>
            <a:pPr>
              <a:buFontTx/>
              <a:buNone/>
            </a:pPr>
            <a:endParaRPr lang="en-US" sz="1600" b="1" dirty="0"/>
          </a:p>
          <a:p>
            <a:pPr>
              <a:buFontTx/>
              <a:buNone/>
            </a:pPr>
            <a:r>
              <a:rPr lang="en-US" sz="1600" b="1" dirty="0"/>
              <a:t>HARN		1990-1997	0.1 METER           B-order  (1 part in 1 million)</a:t>
            </a:r>
          </a:p>
          <a:p>
            <a:pPr>
              <a:buFontTx/>
              <a:buNone/>
            </a:pPr>
            <a:r>
              <a:rPr lang="en-US" sz="1600" b="1" dirty="0"/>
              <a:t>					                            A-order (1 part in 10 million)</a:t>
            </a:r>
          </a:p>
          <a:p>
            <a:pPr>
              <a:buFontTx/>
              <a:buNone/>
            </a:pPr>
            <a:endParaRPr lang="en-US" sz="1600" b="1" dirty="0"/>
          </a:p>
          <a:p>
            <a:pPr>
              <a:buFontTx/>
              <a:buNone/>
            </a:pPr>
            <a:r>
              <a:rPr lang="en-US" sz="1600" b="1" dirty="0"/>
              <a:t>CORS		1996 -		0.01 meter		0.01 meter</a:t>
            </a:r>
          </a:p>
        </p:txBody>
      </p:sp>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10</a:t>
            </a:fld>
            <a:r>
              <a:rPr lang="en-US" smtClean="0"/>
              <a:t> of 34</a:t>
            </a:r>
            <a:endParaRPr lang="en-US" dirty="0"/>
          </a:p>
        </p:txBody>
      </p:sp>
    </p:spTree>
    <p:extLst>
      <p:ext uri="{BB962C8B-B14F-4D97-AF65-F5344CB8AC3E}">
        <p14:creationId xmlns:p14="http://schemas.microsoft.com/office/powerpoint/2010/main" xmlns="" val="12995254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4802" name="Rectangle 2"/>
          <p:cNvSpPr>
            <a:spLocks noGrp="1"/>
          </p:cNvSpPr>
          <p:nvPr>
            <p:ph type="title"/>
          </p:nvPr>
        </p:nvSpPr>
        <p:spPr>
          <a:xfrm>
            <a:off x="0" y="152400"/>
            <a:ext cx="9372600" cy="762000"/>
          </a:xfrm>
        </p:spPr>
        <p:txBody>
          <a:bodyPr/>
          <a:lstStyle/>
          <a:p>
            <a:r>
              <a:rPr lang="en-US" b="1" dirty="0" smtClean="0">
                <a:solidFill>
                  <a:schemeClr val="tx1"/>
                </a:solidFill>
              </a:rPr>
              <a:t>Example Coordinate Shifts</a:t>
            </a:r>
            <a:endParaRPr lang="en-US" b="1" dirty="0">
              <a:solidFill>
                <a:schemeClr val="tx1"/>
              </a:solidFill>
            </a:endParaRPr>
          </a:p>
        </p:txBody>
      </p:sp>
      <p:sp>
        <p:nvSpPr>
          <p:cNvPr id="844803" name="Rectangle 3"/>
          <p:cNvSpPr>
            <a:spLocks noGrp="1" noChangeArrowheads="1"/>
          </p:cNvSpPr>
          <p:nvPr>
            <p:ph type="body" idx="1"/>
          </p:nvPr>
        </p:nvSpPr>
        <p:spPr>
          <a:xfrm>
            <a:off x="152400" y="914400"/>
            <a:ext cx="8839200" cy="5105400"/>
          </a:xfrm>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buFont typeface="Arial" pitchFamily="34" charset="0"/>
              <a:buNone/>
            </a:pPr>
            <a:r>
              <a:rPr lang="en-US" sz="2800" b="1" i="1" u="sng" dirty="0" smtClean="0">
                <a:latin typeface="+mj-lt"/>
              </a:rPr>
              <a:t>Actual</a:t>
            </a:r>
            <a:r>
              <a:rPr lang="en-US" sz="2800" b="1" dirty="0" smtClean="0">
                <a:latin typeface="+mj-lt"/>
              </a:rPr>
              <a:t> shifts at central </a:t>
            </a:r>
            <a:r>
              <a:rPr lang="en-US" sz="2800" b="1" dirty="0">
                <a:latin typeface="+mj-lt"/>
              </a:rPr>
              <a:t>Ohio </a:t>
            </a:r>
            <a:r>
              <a:rPr lang="en-US" sz="2800" b="1" dirty="0" smtClean="0">
                <a:latin typeface="+mj-lt"/>
              </a:rPr>
              <a:t>station SMITH </a:t>
            </a:r>
            <a:r>
              <a:rPr lang="en-US" sz="2800" b="1" dirty="0">
                <a:latin typeface="+mj-lt"/>
              </a:rPr>
              <a:t>(JY0742</a:t>
            </a:r>
            <a:r>
              <a:rPr lang="en-US" sz="2800" b="1" dirty="0" smtClean="0">
                <a:latin typeface="+mj-lt"/>
              </a:rPr>
              <a:t>)</a:t>
            </a:r>
          </a:p>
          <a:p>
            <a:pPr algn="ctr">
              <a:buFont typeface="Arial" pitchFamily="34" charset="0"/>
              <a:buNone/>
            </a:pPr>
            <a:endParaRPr lang="en-US" sz="1000" b="1" dirty="0">
              <a:latin typeface="+mj-lt"/>
            </a:endParaRPr>
          </a:p>
          <a:p>
            <a:pPr>
              <a:buFont typeface="Arial" pitchFamily="34" charset="0"/>
              <a:buNone/>
            </a:pPr>
            <a:r>
              <a:rPr lang="en-US" sz="2000" b="1" dirty="0">
                <a:latin typeface="+mj-lt"/>
              </a:rPr>
              <a:t>		</a:t>
            </a:r>
            <a:r>
              <a:rPr lang="en-US" sz="2800" b="1" dirty="0">
                <a:latin typeface="+mj-lt"/>
              </a:rPr>
              <a:t>NAD 27 </a:t>
            </a:r>
            <a:r>
              <a:rPr lang="en-US" sz="2800" b="1" dirty="0" err="1">
                <a:latin typeface="+mj-lt"/>
              </a:rPr>
              <a:t>vs</a:t>
            </a:r>
            <a:r>
              <a:rPr lang="en-US" sz="2800" b="1" dirty="0">
                <a:latin typeface="+mj-lt"/>
              </a:rPr>
              <a:t> NAD 83 (1986)		</a:t>
            </a:r>
            <a:r>
              <a:rPr lang="en-US" sz="2800" b="1" dirty="0" smtClean="0">
                <a:latin typeface="+mj-lt"/>
              </a:rPr>
              <a:t>~  </a:t>
            </a:r>
            <a:r>
              <a:rPr lang="en-US" sz="2800" b="1" dirty="0">
                <a:latin typeface="+mj-lt"/>
              </a:rPr>
              <a:t>13 meters</a:t>
            </a:r>
          </a:p>
          <a:p>
            <a:pPr>
              <a:buFont typeface="Arial" pitchFamily="34" charset="0"/>
              <a:buNone/>
            </a:pPr>
            <a:r>
              <a:rPr lang="en-US" sz="2800" b="1" dirty="0">
                <a:latin typeface="+mj-lt"/>
              </a:rPr>
              <a:t>		NAD 83 (1986) </a:t>
            </a:r>
            <a:r>
              <a:rPr lang="en-US" sz="2800" b="1" dirty="0" err="1">
                <a:latin typeface="+mj-lt"/>
              </a:rPr>
              <a:t>vs</a:t>
            </a:r>
            <a:r>
              <a:rPr lang="en-US" sz="2800" b="1" dirty="0">
                <a:latin typeface="+mj-lt"/>
              </a:rPr>
              <a:t> NAD 83 (1995)	</a:t>
            </a:r>
            <a:r>
              <a:rPr lang="en-US" sz="2800" b="1" dirty="0" smtClean="0">
                <a:latin typeface="+mj-lt"/>
              </a:rPr>
              <a:t>~  </a:t>
            </a:r>
            <a:r>
              <a:rPr lang="en-US" sz="2800" b="1" dirty="0">
                <a:latin typeface="+mj-lt"/>
              </a:rPr>
              <a:t>20 cm </a:t>
            </a:r>
          </a:p>
          <a:p>
            <a:pPr>
              <a:buFont typeface="Arial" pitchFamily="34" charset="0"/>
              <a:buNone/>
            </a:pPr>
            <a:r>
              <a:rPr lang="en-US" sz="2800" b="1" dirty="0">
                <a:latin typeface="+mj-lt"/>
              </a:rPr>
              <a:t>		NAD 83 (1995) </a:t>
            </a:r>
            <a:r>
              <a:rPr lang="en-US" sz="2800" b="1" dirty="0" err="1">
                <a:latin typeface="+mj-lt"/>
              </a:rPr>
              <a:t>vs</a:t>
            </a:r>
            <a:r>
              <a:rPr lang="en-US" sz="2800" b="1" dirty="0">
                <a:latin typeface="+mj-lt"/>
              </a:rPr>
              <a:t> NAD 83 </a:t>
            </a:r>
            <a:r>
              <a:rPr lang="en-US" sz="2800" b="1" dirty="0" smtClean="0">
                <a:latin typeface="+mj-lt"/>
              </a:rPr>
              <a:t>(2007</a:t>
            </a:r>
            <a:r>
              <a:rPr lang="en-US" sz="2800" b="1" dirty="0">
                <a:latin typeface="+mj-lt"/>
              </a:rPr>
              <a:t>)	</a:t>
            </a:r>
            <a:r>
              <a:rPr lang="en-US" sz="2800" b="1" dirty="0" smtClean="0">
                <a:latin typeface="+mj-lt"/>
              </a:rPr>
              <a:t>~  </a:t>
            </a:r>
            <a:r>
              <a:rPr lang="en-US" sz="2800" b="1" dirty="0">
                <a:latin typeface="+mj-lt"/>
              </a:rPr>
              <a:t>1.5 </a:t>
            </a:r>
            <a:r>
              <a:rPr lang="en-US" sz="2800" b="1" dirty="0" smtClean="0">
                <a:latin typeface="+mj-lt"/>
              </a:rPr>
              <a:t>cm</a:t>
            </a:r>
          </a:p>
          <a:p>
            <a:pPr lvl="0">
              <a:buNone/>
            </a:pPr>
            <a:r>
              <a:rPr lang="en-US" sz="2800" b="1" dirty="0">
                <a:latin typeface="+mj-lt"/>
              </a:rPr>
              <a:t>	</a:t>
            </a:r>
            <a:r>
              <a:rPr lang="en-US" sz="2800" b="1" dirty="0" smtClean="0">
                <a:latin typeface="+mj-lt"/>
              </a:rPr>
              <a:t>	</a:t>
            </a:r>
            <a:r>
              <a:rPr lang="en-US" sz="2800" b="1" dirty="0">
                <a:solidFill>
                  <a:srgbClr val="000000"/>
                </a:solidFill>
                <a:latin typeface="+mj-lt"/>
              </a:rPr>
              <a:t>NAD 83 </a:t>
            </a:r>
            <a:r>
              <a:rPr lang="en-US" sz="2800" b="1" dirty="0" smtClean="0">
                <a:solidFill>
                  <a:srgbClr val="000000"/>
                </a:solidFill>
                <a:latin typeface="+mj-lt"/>
              </a:rPr>
              <a:t>(2007) </a:t>
            </a:r>
            <a:r>
              <a:rPr lang="en-US" sz="2800" b="1" dirty="0" err="1">
                <a:solidFill>
                  <a:srgbClr val="000000"/>
                </a:solidFill>
                <a:latin typeface="+mj-lt"/>
              </a:rPr>
              <a:t>vs</a:t>
            </a:r>
            <a:r>
              <a:rPr lang="en-US" sz="2800" b="1" dirty="0">
                <a:solidFill>
                  <a:srgbClr val="000000"/>
                </a:solidFill>
                <a:latin typeface="+mj-lt"/>
              </a:rPr>
              <a:t> NAD 83 </a:t>
            </a:r>
            <a:r>
              <a:rPr lang="en-US" sz="2800" b="1" dirty="0" smtClean="0">
                <a:solidFill>
                  <a:srgbClr val="000000"/>
                </a:solidFill>
                <a:latin typeface="+mj-lt"/>
              </a:rPr>
              <a:t>(2011)</a:t>
            </a:r>
            <a:r>
              <a:rPr lang="en-US" sz="2800" b="1" dirty="0">
                <a:solidFill>
                  <a:srgbClr val="000000"/>
                </a:solidFill>
                <a:latin typeface="+mj-lt"/>
              </a:rPr>
              <a:t>	</a:t>
            </a:r>
            <a:r>
              <a:rPr lang="en-US" sz="2800" b="1" dirty="0" smtClean="0">
                <a:solidFill>
                  <a:srgbClr val="000000"/>
                </a:solidFill>
                <a:latin typeface="+mj-lt"/>
              </a:rPr>
              <a:t>~  2.3 cm</a:t>
            </a:r>
          </a:p>
          <a:p>
            <a:pPr lvl="0">
              <a:buNone/>
            </a:pPr>
            <a:endParaRPr lang="en-US" sz="2000" b="1" dirty="0" smtClean="0">
              <a:latin typeface="+mj-lt"/>
            </a:endParaRPr>
          </a:p>
          <a:p>
            <a:pPr>
              <a:buFont typeface="Arial" pitchFamily="34" charset="0"/>
              <a:buNone/>
            </a:pPr>
            <a:r>
              <a:rPr lang="en-US" sz="3600" b="1" dirty="0" smtClean="0">
                <a:latin typeface="+mj-lt"/>
              </a:rPr>
              <a:t>The </a:t>
            </a:r>
            <a:r>
              <a:rPr lang="en-US" sz="3600" b="1" dirty="0">
                <a:latin typeface="+mj-lt"/>
              </a:rPr>
              <a:t>future = </a:t>
            </a:r>
            <a:r>
              <a:rPr lang="en-US" sz="3600" b="1" dirty="0" smtClean="0">
                <a:latin typeface="+mj-lt"/>
              </a:rPr>
              <a:t>?</a:t>
            </a:r>
            <a:r>
              <a:rPr lang="en-US" sz="3600" b="1" i="1" dirty="0" smtClean="0">
                <a:latin typeface="+mj-lt"/>
              </a:rPr>
              <a:t> </a:t>
            </a:r>
          </a:p>
          <a:p>
            <a:pPr>
              <a:buFont typeface="Arial" pitchFamily="34" charset="0"/>
              <a:buNone/>
            </a:pPr>
            <a:r>
              <a:rPr lang="en-US" sz="3600" b="1" i="1" dirty="0">
                <a:latin typeface="+mj-lt"/>
              </a:rPr>
              <a:t>	</a:t>
            </a:r>
            <a:r>
              <a:rPr lang="en-US" sz="3600" b="1" i="1" u="sng" dirty="0" smtClean="0">
                <a:latin typeface="+mj-lt"/>
              </a:rPr>
              <a:t>New </a:t>
            </a:r>
            <a:r>
              <a:rPr lang="en-US" sz="3600" b="1" i="1" u="sng" dirty="0" err="1" smtClean="0">
                <a:latin typeface="+mj-lt"/>
              </a:rPr>
              <a:t>datums</a:t>
            </a:r>
            <a:r>
              <a:rPr lang="en-US" sz="3600" b="1" i="1" dirty="0" smtClean="0">
                <a:latin typeface="+mj-lt"/>
              </a:rPr>
              <a:t>, both horizontal and vertical</a:t>
            </a:r>
            <a:endParaRPr lang="en-US" sz="3600" b="1" i="1" dirty="0">
              <a:latin typeface="+mj-lt"/>
            </a:endParaRPr>
          </a:p>
        </p:txBody>
      </p:sp>
      <p:sp>
        <p:nvSpPr>
          <p:cNvPr id="2" name="Slide Number Placeholder 1"/>
          <p:cNvSpPr>
            <a:spLocks noGrp="1"/>
          </p:cNvSpPr>
          <p:nvPr>
            <p:ph type="sldNum" sz="quarter" idx="12"/>
          </p:nvPr>
        </p:nvSpPr>
        <p:spPr/>
        <p:txBody>
          <a:bodyPr/>
          <a:lstStyle/>
          <a:p>
            <a:pPr>
              <a:defRPr/>
            </a:pPr>
            <a:fld id="{E4D22473-061F-4E91-ADCA-2EC2B7E87074}" type="slidenum">
              <a:rPr lang="en-US" smtClean="0"/>
              <a:pPr>
                <a:defRPr/>
              </a:pPr>
              <a:t>11</a:t>
            </a:fld>
            <a:r>
              <a:rPr lang="en-US" smtClean="0"/>
              <a:t> of 34</a:t>
            </a:r>
            <a:endParaRPr lang="en-US" dirty="0"/>
          </a:p>
        </p:txBody>
      </p:sp>
    </p:spTree>
    <p:extLst>
      <p:ext uri="{BB962C8B-B14F-4D97-AF65-F5344CB8AC3E}">
        <p14:creationId xmlns:p14="http://schemas.microsoft.com/office/powerpoint/2010/main" xmlns="" val="273122393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457200" y="286619"/>
            <a:ext cx="8305799" cy="646331"/>
          </a:xfrm>
          <a:prstGeom prst="rect">
            <a:avLst/>
          </a:prstGeom>
          <a:noFill/>
        </p:spPr>
        <p:txBody>
          <a:bodyPr wrap="square" rtlCol="0">
            <a:spAutoFit/>
          </a:bodyPr>
          <a:lstStyle/>
          <a:p>
            <a:r>
              <a:rPr lang="en-US" sz="3600" b="1" dirty="0"/>
              <a:t>H</a:t>
            </a:r>
            <a:r>
              <a:rPr lang="en-US" sz="3600" b="1" dirty="0" smtClean="0"/>
              <a:t>orizontal control </a:t>
            </a:r>
            <a:r>
              <a:rPr lang="en-US" sz="3600" b="1" i="1" dirty="0" smtClean="0"/>
              <a:t>published</a:t>
            </a:r>
            <a:r>
              <a:rPr lang="en-US" sz="3600" b="1" dirty="0" smtClean="0"/>
              <a:t> by NGS</a:t>
            </a:r>
            <a:endParaRPr lang="en-US" sz="3600" b="1" dirty="0"/>
          </a:p>
        </p:txBody>
      </p:sp>
      <p:sp>
        <p:nvSpPr>
          <p:cNvPr id="9" name="TextBox 8"/>
          <p:cNvSpPr txBox="1"/>
          <p:nvPr/>
        </p:nvSpPr>
        <p:spPr>
          <a:xfrm>
            <a:off x="914400" y="5943600"/>
            <a:ext cx="2688813" cy="369332"/>
          </a:xfrm>
          <a:prstGeom prst="rect">
            <a:avLst/>
          </a:prstGeom>
          <a:noFill/>
        </p:spPr>
        <p:txBody>
          <a:bodyPr wrap="none" rtlCol="0">
            <a:spAutoFit/>
          </a:bodyPr>
          <a:lstStyle/>
          <a:p>
            <a:r>
              <a:rPr lang="en-US" b="1" dirty="0" smtClean="0"/>
              <a:t>Prior to </a:t>
            </a:r>
            <a:r>
              <a:rPr lang="en-US" b="1" i="1" dirty="0" smtClean="0"/>
              <a:t>most</a:t>
            </a:r>
            <a:r>
              <a:rPr lang="en-US" b="1" dirty="0" smtClean="0"/>
              <a:t> GPS projects</a:t>
            </a:r>
            <a:endParaRPr lang="en-US" b="1" dirty="0"/>
          </a:p>
        </p:txBody>
      </p:sp>
      <p:sp>
        <p:nvSpPr>
          <p:cNvPr id="10" name="TextBox 9"/>
          <p:cNvSpPr txBox="1"/>
          <p:nvPr/>
        </p:nvSpPr>
        <p:spPr>
          <a:xfrm>
            <a:off x="5257800" y="6096000"/>
            <a:ext cx="3429000" cy="369332"/>
          </a:xfrm>
          <a:prstGeom prst="rect">
            <a:avLst/>
          </a:prstGeom>
          <a:noFill/>
        </p:spPr>
        <p:txBody>
          <a:bodyPr wrap="square" rtlCol="0">
            <a:spAutoFit/>
          </a:bodyPr>
          <a:lstStyle/>
          <a:p>
            <a:r>
              <a:rPr lang="en-US" b="1" dirty="0" smtClean="0"/>
              <a:t>Change due to GPS projects</a:t>
            </a:r>
            <a:endParaRPr lang="en-US" b="1" dirty="0"/>
          </a:p>
        </p:txBody>
      </p:sp>
      <p:pic>
        <p:nvPicPr>
          <p:cNvPr id="11" name="Picture 10"/>
          <p:cNvPicPr>
            <a:picLocks noChangeAspect="1"/>
          </p:cNvPicPr>
          <p:nvPr/>
        </p:nvPicPr>
        <p:blipFill>
          <a:blip r:embed="rId3" cstate="print"/>
          <a:stretch>
            <a:fillRect/>
          </a:stretch>
        </p:blipFill>
        <p:spPr>
          <a:xfrm>
            <a:off x="3159213" y="2815115"/>
            <a:ext cx="480815" cy="343440"/>
          </a:xfrm>
          <a:prstGeom prst="rect">
            <a:avLst/>
          </a:prstGeom>
        </p:spPr>
      </p:pic>
      <p:pic>
        <p:nvPicPr>
          <p:cNvPr id="12" name="Picture 11"/>
          <p:cNvPicPr>
            <a:picLocks noChangeAspect="1"/>
          </p:cNvPicPr>
          <p:nvPr/>
        </p:nvPicPr>
        <p:blipFill>
          <a:blip r:embed="rId3" cstate="print"/>
          <a:stretch>
            <a:fillRect/>
          </a:stretch>
        </p:blipFill>
        <p:spPr>
          <a:xfrm>
            <a:off x="1981200" y="3886200"/>
            <a:ext cx="304800" cy="217715"/>
          </a:xfrm>
          <a:prstGeom prst="rect">
            <a:avLst/>
          </a:prstGeom>
        </p:spPr>
      </p:pic>
      <p:sp>
        <p:nvSpPr>
          <p:cNvPr id="5" name="Slide Number Placeholder 4"/>
          <p:cNvSpPr>
            <a:spLocks noGrp="1"/>
          </p:cNvSpPr>
          <p:nvPr>
            <p:ph type="sldNum" sz="quarter" idx="12"/>
          </p:nvPr>
        </p:nvSpPr>
        <p:spPr/>
        <p:txBody>
          <a:bodyPr/>
          <a:lstStyle/>
          <a:p>
            <a:pPr>
              <a:defRPr/>
            </a:pPr>
            <a:fld id="{6FC6F801-40BC-42CE-A996-437A6DC5C231}" type="slidenum">
              <a:rPr lang="en-US" smtClean="0"/>
              <a:pPr>
                <a:defRPr/>
              </a:pPr>
              <a:t>12</a:t>
            </a:fld>
            <a:endParaRPr lang="en-US" dirty="0"/>
          </a:p>
        </p:txBody>
      </p:sp>
      <p:pic>
        <p:nvPicPr>
          <p:cNvPr id="24579" name="Picture 3" descr="L:\Docs\Presentation\CEAO_2016\fodder\OH_HzOrder_final__.jpg"/>
          <p:cNvPicPr>
            <a:picLocks noChangeAspect="1" noChangeArrowheads="1"/>
          </p:cNvPicPr>
          <p:nvPr/>
        </p:nvPicPr>
        <p:blipFill>
          <a:blip r:embed="rId4" cstate="print"/>
          <a:srcRect/>
          <a:stretch>
            <a:fillRect/>
          </a:stretch>
        </p:blipFill>
        <p:spPr bwMode="auto">
          <a:xfrm>
            <a:off x="3657600" y="1295400"/>
            <a:ext cx="6113929" cy="4724400"/>
          </a:xfrm>
          <a:prstGeom prst="rect">
            <a:avLst/>
          </a:prstGeom>
          <a:noFill/>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914400"/>
            <a:ext cx="4343400" cy="5024318"/>
          </a:xfrm>
          <a:prstGeom prst="rect">
            <a:avLst/>
          </a:prstGeom>
        </p:spPr>
      </p:pic>
      <p:pic>
        <p:nvPicPr>
          <p:cNvPr id="13" name="Picture 12"/>
          <p:cNvPicPr>
            <a:picLocks noChangeAspect="1"/>
          </p:cNvPicPr>
          <p:nvPr/>
        </p:nvPicPr>
        <p:blipFill>
          <a:blip r:embed="rId3" cstate="print"/>
          <a:stretch>
            <a:fillRect/>
          </a:stretch>
        </p:blipFill>
        <p:spPr>
          <a:xfrm>
            <a:off x="3048000" y="2819400"/>
            <a:ext cx="480815" cy="304800"/>
          </a:xfrm>
          <a:prstGeom prst="rect">
            <a:avLst/>
          </a:prstGeom>
        </p:spPr>
      </p:pic>
      <p:pic>
        <p:nvPicPr>
          <p:cNvPr id="14" name="Picture 13"/>
          <p:cNvPicPr>
            <a:picLocks noChangeAspect="1"/>
          </p:cNvPicPr>
          <p:nvPr/>
        </p:nvPicPr>
        <p:blipFill>
          <a:blip r:embed="rId3" cstate="print"/>
          <a:stretch>
            <a:fillRect/>
          </a:stretch>
        </p:blipFill>
        <p:spPr>
          <a:xfrm>
            <a:off x="1752600" y="3810000"/>
            <a:ext cx="381000" cy="272143"/>
          </a:xfrm>
          <a:prstGeom prst="rect">
            <a:avLst/>
          </a:prstGeom>
        </p:spPr>
      </p:pic>
    </p:spTree>
    <p:extLst>
      <p:ext uri="{BB962C8B-B14F-4D97-AF65-F5344CB8AC3E}">
        <p14:creationId xmlns:p14="http://schemas.microsoft.com/office/powerpoint/2010/main" xmlns="" val="372529915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5589" y="0"/>
            <a:ext cx="5252224" cy="6858000"/>
          </a:xfrm>
          <a:prstGeom prst="rect">
            <a:avLst/>
          </a:prstGeom>
        </p:spPr>
      </p:pic>
      <p:sp>
        <p:nvSpPr>
          <p:cNvPr id="3" name="TextBox 2"/>
          <p:cNvSpPr txBox="1"/>
          <p:nvPr/>
        </p:nvSpPr>
        <p:spPr>
          <a:xfrm>
            <a:off x="5407813" y="152400"/>
            <a:ext cx="3736187" cy="4339650"/>
          </a:xfrm>
          <a:prstGeom prst="rect">
            <a:avLst/>
          </a:prstGeom>
          <a:noFill/>
        </p:spPr>
        <p:txBody>
          <a:bodyPr wrap="square" rtlCol="0">
            <a:spAutoFit/>
          </a:bodyPr>
          <a:lstStyle/>
          <a:p>
            <a:r>
              <a:rPr lang="en-US" sz="2400" b="1" dirty="0" smtClean="0"/>
              <a:t>Then came GPS CORS</a:t>
            </a:r>
          </a:p>
          <a:p>
            <a:endParaRPr lang="en-US" sz="2400" b="1" dirty="0" smtClean="0"/>
          </a:p>
          <a:p>
            <a:r>
              <a:rPr lang="en-US" sz="2400" b="1" dirty="0" smtClean="0"/>
              <a:t>Followed by RTK</a:t>
            </a:r>
          </a:p>
          <a:p>
            <a:endParaRPr lang="en-US" sz="2400" b="1" dirty="0" smtClean="0"/>
          </a:p>
          <a:p>
            <a:r>
              <a:rPr lang="en-US" sz="2400" b="1" dirty="0" smtClean="0"/>
              <a:t>Enabling cm </a:t>
            </a:r>
            <a:r>
              <a:rPr lang="en-US" sz="2400" b="1" i="1" dirty="0" smtClean="0"/>
              <a:t>precision </a:t>
            </a:r>
          </a:p>
          <a:p>
            <a:r>
              <a:rPr lang="en-US" sz="2400" b="1" dirty="0" smtClean="0"/>
              <a:t>In Real Time … </a:t>
            </a:r>
          </a:p>
          <a:p>
            <a:r>
              <a:rPr lang="en-US" sz="2400" b="1" dirty="0" smtClean="0"/>
              <a:t>Anywhere, </a:t>
            </a:r>
          </a:p>
          <a:p>
            <a:r>
              <a:rPr lang="en-US" sz="2400" b="1" dirty="0" smtClean="0"/>
              <a:t>Anytime!</a:t>
            </a:r>
          </a:p>
          <a:p>
            <a:endParaRPr lang="en-US" sz="2400" b="1" dirty="0"/>
          </a:p>
          <a:p>
            <a:r>
              <a:rPr lang="en-US" sz="2000" b="1" dirty="0" smtClean="0"/>
              <a:t>Metadata ever more important!</a:t>
            </a:r>
          </a:p>
          <a:p>
            <a:endParaRPr lang="en-US" sz="2000" b="1" dirty="0"/>
          </a:p>
        </p:txBody>
      </p:sp>
      <p:sp>
        <p:nvSpPr>
          <p:cNvPr id="5" name="Slide Number Placeholder 4"/>
          <p:cNvSpPr>
            <a:spLocks noGrp="1"/>
          </p:cNvSpPr>
          <p:nvPr>
            <p:ph type="sldNum" sz="quarter" idx="12"/>
          </p:nvPr>
        </p:nvSpPr>
        <p:spPr/>
        <p:txBody>
          <a:bodyPr/>
          <a:lstStyle/>
          <a:p>
            <a:pPr>
              <a:defRPr/>
            </a:pPr>
            <a:fld id="{6FC6F801-40BC-42CE-A996-437A6DC5C231}" type="slidenum">
              <a:rPr lang="en-US" smtClean="0"/>
              <a:pPr>
                <a:defRPr/>
              </a:pPr>
              <a:t>13</a:t>
            </a:fld>
            <a:endParaRPr lang="en-US" dirty="0"/>
          </a:p>
        </p:txBody>
      </p:sp>
    </p:spTree>
    <p:extLst>
      <p:ext uri="{BB962C8B-B14F-4D97-AF65-F5344CB8AC3E}">
        <p14:creationId xmlns:p14="http://schemas.microsoft.com/office/powerpoint/2010/main" xmlns="" val="114600442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0" y="239110"/>
            <a:ext cx="9144000" cy="600075"/>
          </a:xfrm>
        </p:spPr>
        <p:txBody>
          <a:bodyPr/>
          <a:lstStyle/>
          <a:p>
            <a:pPr>
              <a:spcBef>
                <a:spcPct val="20000"/>
              </a:spcBef>
            </a:pPr>
            <a:r>
              <a:rPr lang="en-US" altLang="en-US" sz="2800" b="1" dirty="0" smtClean="0">
                <a:solidFill>
                  <a:schemeClr val="tx1"/>
                </a:solidFill>
                <a:latin typeface="Arial" pitchFamily="34" charset="0"/>
                <a:cs typeface="Arial" pitchFamily="34" charset="0"/>
              </a:rPr>
              <a:t>Continuously Operating Reference Stations (CORS)</a:t>
            </a:r>
          </a:p>
        </p:txBody>
      </p:sp>
      <p:pic>
        <p:nvPicPr>
          <p:cNvPr id="30729" name="Picture 12"/>
          <p:cNvPicPr>
            <a:picLocks noChangeAspect="1" noChangeArrowheads="1"/>
          </p:cNvPicPr>
          <p:nvPr/>
        </p:nvPicPr>
        <p:blipFill>
          <a:blip r:embed="rId3" cstate="print"/>
          <a:srcRect/>
          <a:stretch>
            <a:fillRect/>
          </a:stretch>
        </p:blipFill>
        <p:spPr bwMode="auto">
          <a:xfrm>
            <a:off x="457200" y="603439"/>
            <a:ext cx="8843507" cy="6254561"/>
          </a:xfrm>
          <a:prstGeom prst="rect">
            <a:avLst/>
          </a:prstGeom>
          <a:noFill/>
          <a:ln w="9525">
            <a:noFill/>
            <a:miter lim="800000"/>
            <a:headEnd/>
            <a:tailEnd/>
          </a:ln>
          <a:effectLst/>
        </p:spPr>
      </p:pic>
      <p:sp>
        <p:nvSpPr>
          <p:cNvPr id="30730" name="Rectangle 2"/>
          <p:cNvSpPr>
            <a:spLocks noChangeArrowheads="1"/>
          </p:cNvSpPr>
          <p:nvPr/>
        </p:nvSpPr>
        <p:spPr bwMode="auto">
          <a:xfrm>
            <a:off x="0" y="838200"/>
            <a:ext cx="1018227" cy="646331"/>
          </a:xfrm>
          <a:prstGeom prst="rect">
            <a:avLst/>
          </a:prstGeom>
          <a:noFill/>
          <a:ln w="9525">
            <a:noFill/>
            <a:miter lim="800000"/>
            <a:headEnd/>
            <a:tailEnd/>
          </a:ln>
        </p:spPr>
        <p:txBody>
          <a:bodyPr wrap="none">
            <a:spAutoFit/>
          </a:bodyPr>
          <a:lstStyle/>
          <a:p>
            <a:r>
              <a:rPr lang="en-US" altLang="en-US" dirty="0">
                <a:solidFill>
                  <a:srgbClr val="000000"/>
                </a:solidFill>
              </a:rPr>
              <a:t>~ </a:t>
            </a:r>
            <a:r>
              <a:rPr lang="en-US" altLang="en-US" dirty="0" smtClean="0">
                <a:solidFill>
                  <a:srgbClr val="000000"/>
                </a:solidFill>
              </a:rPr>
              <a:t>2000 </a:t>
            </a:r>
          </a:p>
          <a:p>
            <a:r>
              <a:rPr lang="en-US" altLang="en-US" dirty="0" smtClean="0">
                <a:solidFill>
                  <a:srgbClr val="000000"/>
                </a:solidFill>
              </a:rPr>
              <a:t>Stations</a:t>
            </a:r>
            <a:endParaRPr lang="en-US" altLang="en-US" dirty="0"/>
          </a:p>
        </p:txBody>
      </p:sp>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14</a:t>
            </a:fld>
            <a:r>
              <a:rPr lang="en-US" smtClean="0"/>
              <a:t> of 34</a:t>
            </a:r>
            <a:endParaRPr lang="en-US" dirty="0"/>
          </a:p>
        </p:txBody>
      </p:sp>
    </p:spTree>
    <p:extLst>
      <p:ext uri="{BB962C8B-B14F-4D97-AF65-F5344CB8AC3E}">
        <p14:creationId xmlns:p14="http://schemas.microsoft.com/office/powerpoint/2010/main" xmlns="" val="845953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152400" y="301625"/>
            <a:ext cx="8513763" cy="671513"/>
          </a:xfrm>
        </p:spPr>
        <p:txBody>
          <a:bodyPr/>
          <a:lstStyle/>
          <a:p>
            <a:r>
              <a:rPr lang="en-US" altLang="en-US" sz="3600" b="1" dirty="0" smtClean="0">
                <a:solidFill>
                  <a:schemeClr val="tx1"/>
                </a:solidFill>
                <a:latin typeface="Arial Black" panose="020B0A04020102020204" pitchFamily="34" charset="0"/>
                <a:cs typeface="Arial" panose="020B0604020202020204" pitchFamily="34" charset="0"/>
              </a:rPr>
              <a:t>New </a:t>
            </a:r>
            <a:r>
              <a:rPr lang="en-US" altLang="en-US" sz="3600" b="1" dirty="0" err="1" smtClean="0">
                <a:solidFill>
                  <a:schemeClr val="tx1"/>
                </a:solidFill>
                <a:latin typeface="Arial Black" panose="020B0A04020102020204" pitchFamily="34" charset="0"/>
                <a:cs typeface="Arial" panose="020B0604020202020204" pitchFamily="34" charset="0"/>
              </a:rPr>
              <a:t>Datums</a:t>
            </a:r>
            <a:r>
              <a:rPr lang="en-US" altLang="en-US" sz="3600" b="1" dirty="0" smtClean="0">
                <a:solidFill>
                  <a:schemeClr val="tx1"/>
                </a:solidFill>
                <a:latin typeface="Arial Black" panose="020B0A04020102020204" pitchFamily="34" charset="0"/>
                <a:cs typeface="Arial" panose="020B0604020202020204" pitchFamily="34" charset="0"/>
              </a:rPr>
              <a:t> Are Coming in 2022</a:t>
            </a:r>
          </a:p>
        </p:txBody>
      </p:sp>
      <p:sp>
        <p:nvSpPr>
          <p:cNvPr id="16387" name="Content Placeholder 5"/>
          <p:cNvSpPr>
            <a:spLocks noGrp="1"/>
          </p:cNvSpPr>
          <p:nvPr>
            <p:ph idx="1"/>
          </p:nvPr>
        </p:nvSpPr>
        <p:spPr>
          <a:xfrm>
            <a:off x="0" y="973138"/>
            <a:ext cx="8870950" cy="2641600"/>
          </a:xfrm>
        </p:spPr>
        <p:txBody>
          <a:bodyPr/>
          <a:lstStyle/>
          <a:p>
            <a:pPr>
              <a:buFont typeface="Wingdings" panose="05000000000000000000" pitchFamily="2" charset="2"/>
              <a:buChar char="§"/>
            </a:pPr>
            <a:r>
              <a:rPr lang="en-US" altLang="en-US" sz="1800" dirty="0" smtClean="0">
                <a:latin typeface="Arial Black" panose="020B0A04020102020204" pitchFamily="34" charset="0"/>
                <a:cs typeface="Arial" panose="020B0604020202020204" pitchFamily="34" charset="0"/>
              </a:rPr>
              <a:t>To replace </a:t>
            </a:r>
            <a:r>
              <a:rPr lang="en-US" altLang="en-US" sz="1800" dirty="0" smtClean="0">
                <a:latin typeface="Arial Black" panose="020B0A04020102020204" pitchFamily="34" charset="0"/>
              </a:rPr>
              <a:t>NAD 83 </a:t>
            </a:r>
            <a:r>
              <a:rPr lang="en-US" altLang="en-US" sz="1800" dirty="0" smtClean="0"/>
              <a:t>and </a:t>
            </a:r>
            <a:r>
              <a:rPr lang="en-US" altLang="en-US" sz="1800" dirty="0" smtClean="0">
                <a:latin typeface="Arial Black" panose="020B0A04020102020204" pitchFamily="34" charset="0"/>
              </a:rPr>
              <a:t>NAVD 88</a:t>
            </a:r>
            <a:endParaRPr lang="en-US" altLang="en-US" sz="1800" dirty="0" smtClean="0">
              <a:solidFill>
                <a:schemeClr val="tx1"/>
              </a:solidFill>
              <a:latin typeface="Arial Black" panose="020B0A04020102020204" pitchFamily="34" charset="0"/>
              <a:cs typeface="Arial" panose="020B0604020202020204" pitchFamily="34" charset="0"/>
            </a:endParaRPr>
          </a:p>
          <a:p>
            <a:pPr>
              <a:buFont typeface="Wingdings" panose="05000000000000000000" pitchFamily="2" charset="2"/>
              <a:buChar char="§"/>
            </a:pPr>
            <a:r>
              <a:rPr lang="en-US" altLang="en-US" sz="1800" dirty="0" smtClean="0">
                <a:solidFill>
                  <a:schemeClr val="tx1"/>
                </a:solidFill>
                <a:latin typeface="Arial Black" panose="020B0A04020102020204" pitchFamily="34" charset="0"/>
                <a:cs typeface="Arial" panose="020B0604020202020204" pitchFamily="34" charset="0"/>
              </a:rPr>
              <a:t>New geometric (horizontal) and geopotential (vertical) </a:t>
            </a:r>
            <a:r>
              <a:rPr lang="en-US" altLang="en-US" sz="1800" dirty="0" err="1" smtClean="0">
                <a:solidFill>
                  <a:schemeClr val="tx1"/>
                </a:solidFill>
                <a:latin typeface="Arial Black" panose="020B0A04020102020204" pitchFamily="34" charset="0"/>
                <a:cs typeface="Arial" panose="020B0604020202020204" pitchFamily="34" charset="0"/>
              </a:rPr>
              <a:t>datums</a:t>
            </a:r>
            <a:endParaRPr lang="en-US" altLang="en-US" sz="1800" dirty="0" smtClean="0">
              <a:solidFill>
                <a:schemeClr val="tx1"/>
              </a:solidFill>
              <a:latin typeface="Arial Black" panose="020B0A04020102020204" pitchFamily="34" charset="0"/>
              <a:cs typeface="Arial" panose="020B0604020202020204" pitchFamily="34" charset="0"/>
            </a:endParaRPr>
          </a:p>
          <a:p>
            <a:pPr>
              <a:buFont typeface="Wingdings" panose="05000000000000000000" pitchFamily="2" charset="2"/>
              <a:buChar char="§"/>
            </a:pPr>
            <a:r>
              <a:rPr lang="en-US" altLang="en-US" sz="1800" dirty="0" smtClean="0">
                <a:solidFill>
                  <a:schemeClr val="tx1"/>
                </a:solidFill>
                <a:latin typeface="Arial Black" panose="020B0A04020102020204" pitchFamily="34" charset="0"/>
                <a:cs typeface="Arial" panose="020B0604020202020204" pitchFamily="34" charset="0"/>
              </a:rPr>
              <a:t>Realized through GPS and a geoid model</a:t>
            </a:r>
          </a:p>
          <a:p>
            <a:pPr>
              <a:buFont typeface="Wingdings" panose="05000000000000000000" pitchFamily="2" charset="2"/>
              <a:buChar char="§"/>
            </a:pPr>
            <a:r>
              <a:rPr lang="en-US" altLang="en-US" sz="1800" dirty="0" smtClean="0">
                <a:solidFill>
                  <a:schemeClr val="tx1"/>
                </a:solidFill>
                <a:latin typeface="Arial Black" panose="020B0A04020102020204" pitchFamily="34" charset="0"/>
              </a:rPr>
              <a:t>Target:  2-centimeter accuracy </a:t>
            </a:r>
            <a:r>
              <a:rPr lang="en-US" altLang="en-US" sz="1800" dirty="0" smtClean="0">
                <a:solidFill>
                  <a:schemeClr val="tx1"/>
                </a:solidFill>
                <a:latin typeface="Arial" panose="020B0604020202020204" pitchFamily="34" charset="0"/>
              </a:rPr>
              <a:t>relative to sea level (</a:t>
            </a:r>
            <a:r>
              <a:rPr lang="en-US" altLang="en-US" sz="1800" dirty="0" err="1" smtClean="0">
                <a:solidFill>
                  <a:schemeClr val="tx1"/>
                </a:solidFill>
                <a:latin typeface="Arial" panose="020B0604020202020204" pitchFamily="34" charset="0"/>
              </a:rPr>
              <a:t>orthometric</a:t>
            </a:r>
            <a:r>
              <a:rPr lang="en-US" altLang="en-US" sz="1800" dirty="0" smtClean="0">
                <a:solidFill>
                  <a:schemeClr val="tx1"/>
                </a:solidFill>
                <a:latin typeface="Arial" panose="020B0604020202020204" pitchFamily="34" charset="0"/>
              </a:rPr>
              <a:t> heights) using GPS/GNSS and a geoid (gravity) model from NGS’ </a:t>
            </a:r>
            <a:r>
              <a:rPr lang="en-US" altLang="en-US" sz="1800" i="1" dirty="0" smtClean="0">
                <a:solidFill>
                  <a:schemeClr val="tx1"/>
                </a:solidFill>
                <a:latin typeface="Arial" panose="020B0604020202020204" pitchFamily="34" charset="0"/>
              </a:rPr>
              <a:t>GRAV-D</a:t>
            </a:r>
            <a:r>
              <a:rPr lang="en-US" altLang="en-US" sz="1800" dirty="0" smtClean="0">
                <a:solidFill>
                  <a:schemeClr val="tx1"/>
                </a:solidFill>
                <a:latin typeface="Arial" panose="020B0604020202020204" pitchFamily="34" charset="0"/>
              </a:rPr>
              <a:t> project.</a:t>
            </a:r>
            <a:endParaRPr lang="en-US" altLang="en-US" sz="7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altLang="en-US" sz="1800" dirty="0" smtClean="0">
                <a:solidFill>
                  <a:schemeClr val="tx1"/>
                </a:solidFill>
                <a:latin typeface="Arial Black" panose="020B0A04020102020204" pitchFamily="34" charset="0"/>
                <a:cs typeface="Arial" panose="020B0604020202020204" pitchFamily="34" charset="0"/>
              </a:rPr>
              <a:t>NGS will provide transformation tools </a:t>
            </a:r>
            <a:r>
              <a:rPr lang="en-US" altLang="en-US" sz="1800" dirty="0" smtClean="0">
                <a:solidFill>
                  <a:schemeClr val="tx1"/>
                </a:solidFill>
                <a:latin typeface="Arial" panose="020B0604020202020204" pitchFamily="34" charset="0"/>
                <a:cs typeface="Arial" panose="020B0604020202020204" pitchFamily="34" charset="0"/>
              </a:rPr>
              <a:t>to easily transform between new and old </a:t>
            </a:r>
            <a:r>
              <a:rPr lang="en-US" altLang="en-US" sz="1800" dirty="0" err="1" smtClean="0">
                <a:solidFill>
                  <a:schemeClr val="tx1"/>
                </a:solidFill>
                <a:latin typeface="Arial" panose="020B0604020202020204" pitchFamily="34" charset="0"/>
                <a:cs typeface="Arial" panose="020B0604020202020204" pitchFamily="34" charset="0"/>
              </a:rPr>
              <a:t>datums</a:t>
            </a:r>
            <a:r>
              <a:rPr lang="en-US" altLang="en-US" sz="1800" dirty="0" smtClean="0">
                <a:solidFill>
                  <a:schemeClr val="tx1"/>
                </a:solidFill>
                <a:latin typeface="Arial" panose="020B0604020202020204" pitchFamily="34" charset="0"/>
                <a:cs typeface="Arial" panose="020B0604020202020204" pitchFamily="34" charset="0"/>
              </a:rPr>
              <a:t>. </a:t>
            </a:r>
            <a:endParaRPr lang="en-US" altLang="en-US" sz="2000" dirty="0" smtClean="0">
              <a:solidFill>
                <a:schemeClr val="tx1"/>
              </a:solidFill>
              <a:latin typeface="Arial" panose="020B0604020202020204" pitchFamily="34" charset="0"/>
              <a:cs typeface="Arial" panose="020B0604020202020204" pitchFamily="34" charset="0"/>
            </a:endParaRPr>
          </a:p>
        </p:txBody>
      </p:sp>
      <p:pic>
        <p:nvPicPr>
          <p:cNvPr id="16389" name="Picture 10" descr="C:\BShaw\Graphics\New_Vertical_Datum\New_vert_datum.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2971800"/>
            <a:ext cx="5410200" cy="3604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15</a:t>
            </a:fld>
            <a:r>
              <a:rPr lang="en-US" smtClean="0"/>
              <a:t> of 34</a:t>
            </a:r>
            <a:endParaRPr lang="en-US" dirty="0"/>
          </a:p>
        </p:txBody>
      </p:sp>
    </p:spTree>
    <p:extLst>
      <p:ext uri="{BB962C8B-B14F-4D97-AF65-F5344CB8AC3E}">
        <p14:creationId xmlns:p14="http://schemas.microsoft.com/office/powerpoint/2010/main" xmlns="" val="3135462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16</a:t>
            </a:fld>
            <a:r>
              <a:rPr lang="en-US" smtClean="0"/>
              <a:t> of 34</a:t>
            </a:r>
            <a:endParaRPr lang="en-US" dirty="0"/>
          </a:p>
        </p:txBody>
      </p:sp>
      <p:pic>
        <p:nvPicPr>
          <p:cNvPr id="25603" name="Picture 3" descr="L:\Docs\Presentation\CEAO_2016\fodder\NewDatums.JPG"/>
          <p:cNvPicPr>
            <a:picLocks noChangeAspect="1" noChangeArrowheads="1"/>
          </p:cNvPicPr>
          <p:nvPr/>
        </p:nvPicPr>
        <p:blipFill>
          <a:blip r:embed="rId3" cstate="print"/>
          <a:srcRect/>
          <a:stretch>
            <a:fillRect/>
          </a:stretch>
        </p:blipFill>
        <p:spPr bwMode="auto">
          <a:xfrm>
            <a:off x="930900" y="0"/>
            <a:ext cx="6881539" cy="6858000"/>
          </a:xfrm>
          <a:prstGeom prst="rect">
            <a:avLst/>
          </a:prstGeom>
          <a:noFill/>
        </p:spPr>
      </p:pic>
    </p:spTree>
    <p:extLst>
      <p:ext uri="{BB962C8B-B14F-4D97-AF65-F5344CB8AC3E}">
        <p14:creationId xmlns:p14="http://schemas.microsoft.com/office/powerpoint/2010/main" xmlns="" val="1082158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17</a:t>
            </a:fld>
            <a:r>
              <a:rPr lang="en-US" smtClean="0"/>
              <a:t> of 34</a:t>
            </a:r>
            <a:endParaRPr lang="en-US" dirty="0"/>
          </a:p>
        </p:txBody>
      </p:sp>
      <p:pic>
        <p:nvPicPr>
          <p:cNvPr id="26626" name="Picture 2" descr="L:\Docs\Presentation\CEAO_2016\fodder\WhatToExpect.JPG"/>
          <p:cNvPicPr>
            <a:picLocks noChangeAspect="1" noChangeArrowheads="1"/>
          </p:cNvPicPr>
          <p:nvPr/>
        </p:nvPicPr>
        <p:blipFill>
          <a:blip r:embed="rId3" cstate="print"/>
          <a:srcRect/>
          <a:stretch>
            <a:fillRect/>
          </a:stretch>
        </p:blipFill>
        <p:spPr bwMode="auto">
          <a:xfrm>
            <a:off x="1600200" y="0"/>
            <a:ext cx="5413500" cy="6858000"/>
          </a:xfrm>
          <a:prstGeom prst="rect">
            <a:avLst/>
          </a:prstGeom>
          <a:noFill/>
        </p:spPr>
      </p:pic>
    </p:spTree>
    <p:extLst>
      <p:ext uri="{BB962C8B-B14F-4D97-AF65-F5344CB8AC3E}">
        <p14:creationId xmlns:p14="http://schemas.microsoft.com/office/powerpoint/2010/main" xmlns="" val="1082158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562"/>
          <p:cNvSpPr>
            <a:spLocks noGrp="1"/>
          </p:cNvSpPr>
          <p:nvPr>
            <p:ph type="sldNum" sz="quarter" idx="12"/>
          </p:nvPr>
        </p:nvSpPr>
        <p:spPr bwMode="auto">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25000"/>
              <a:defRPr/>
            </a:pPr>
            <a:r>
              <a:rPr lang="en-US" altLang="en-US" smtClean="0">
                <a:solidFill>
                  <a:srgbClr val="898989"/>
                </a:solidFill>
                <a:latin typeface="Gill Sans MT" pitchFamily="34" charset="0"/>
                <a:ea typeface="+mn-ea"/>
                <a:cs typeface="Arial" charset="0"/>
              </a:rPr>
              <a:t> </a:t>
            </a:r>
          </a:p>
        </p:txBody>
      </p:sp>
      <p:sp>
        <p:nvSpPr>
          <p:cNvPr id="14340" name="Title 1"/>
          <p:cNvSpPr>
            <a:spLocks noGrp="1"/>
          </p:cNvSpPr>
          <p:nvPr>
            <p:ph type="title"/>
          </p:nvPr>
        </p:nvSpPr>
        <p:spPr>
          <a:xfrm>
            <a:off x="377825" y="0"/>
            <a:ext cx="8523288" cy="1143000"/>
          </a:xfrm>
        </p:spPr>
        <p:txBody>
          <a:bodyPr/>
          <a:lstStyle/>
          <a:p>
            <a:pPr algn="l">
              <a:defRPr/>
            </a:pPr>
            <a:r>
              <a:rPr lang="en-US" altLang="en-US" sz="3200" b="1" dirty="0" smtClean="0">
                <a:latin typeface="Arial Black" pitchFamily="34" charset="0"/>
                <a:ea typeface="ＭＳ Ｐゴシック" pitchFamily="34" charset="-128"/>
                <a:cs typeface="Arial" charset="0"/>
              </a:rPr>
              <a:t>How will the new </a:t>
            </a:r>
            <a:r>
              <a:rPr lang="en-US" altLang="en-US" sz="3200" b="1" dirty="0" err="1" smtClean="0">
                <a:latin typeface="Arial Black" pitchFamily="34" charset="0"/>
                <a:ea typeface="ＭＳ Ｐゴシック" pitchFamily="34" charset="-128"/>
                <a:cs typeface="Arial" charset="0"/>
              </a:rPr>
              <a:t>datums</a:t>
            </a:r>
            <a:r>
              <a:rPr lang="en-US" altLang="en-US" sz="3200" b="1" dirty="0" smtClean="0">
                <a:latin typeface="Arial Black" pitchFamily="34" charset="0"/>
                <a:ea typeface="ＭＳ Ｐゴシック" pitchFamily="34" charset="-128"/>
                <a:cs typeface="Arial" charset="0"/>
              </a:rPr>
              <a:t> affect you?</a:t>
            </a:r>
            <a:endParaRPr lang="en-US" altLang="en-US" sz="3200" b="1" dirty="0" smtClean="0">
              <a:latin typeface="Arial" charset="0"/>
              <a:ea typeface="ＭＳ Ｐゴシック" pitchFamily="34" charset="-128"/>
              <a:cs typeface="Arial" charset="0"/>
            </a:endParaRPr>
          </a:p>
        </p:txBody>
      </p:sp>
      <p:sp>
        <p:nvSpPr>
          <p:cNvPr id="14341" name="Content Placeholder 2"/>
          <p:cNvSpPr>
            <a:spLocks noGrp="1"/>
          </p:cNvSpPr>
          <p:nvPr>
            <p:ph idx="1"/>
          </p:nvPr>
        </p:nvSpPr>
        <p:spPr>
          <a:xfrm>
            <a:off x="149225" y="973138"/>
            <a:ext cx="3279776" cy="5503862"/>
          </a:xfrm>
        </p:spPr>
        <p:txBody>
          <a:bodyPr/>
          <a:lstStyle/>
          <a:p>
            <a:pPr marL="0" indent="0">
              <a:buFont typeface="Arial" charset="0"/>
              <a:buNone/>
              <a:defRPr/>
            </a:pPr>
            <a:r>
              <a:rPr lang="en-US" altLang="en-US" sz="2800" b="1" dirty="0" smtClean="0">
                <a:latin typeface="Arial Black" panose="020B0A04020102020204" pitchFamily="34" charset="0"/>
                <a:ea typeface="ＭＳ Ｐゴシック" pitchFamily="34" charset="-128"/>
                <a:cs typeface="Arial" charset="0"/>
              </a:rPr>
              <a:t>Published Coordinates </a:t>
            </a:r>
          </a:p>
          <a:p>
            <a:pPr marL="0" indent="0">
              <a:buFont typeface="Arial" charset="0"/>
              <a:buNone/>
              <a:defRPr/>
            </a:pPr>
            <a:r>
              <a:rPr lang="en-US" altLang="en-US" sz="2800" b="1" dirty="0" smtClean="0">
                <a:latin typeface="Arial Black" panose="020B0A04020102020204" pitchFamily="34" charset="0"/>
                <a:ea typeface="ＭＳ Ｐゴシック" pitchFamily="34" charset="-128"/>
                <a:cs typeface="Arial" charset="0"/>
              </a:rPr>
              <a:t>Will Change</a:t>
            </a:r>
          </a:p>
          <a:p>
            <a:pPr marL="0" indent="0">
              <a:buFont typeface="Arial" charset="0"/>
              <a:buNone/>
              <a:defRPr/>
            </a:pPr>
            <a:endParaRPr lang="en-US" altLang="en-US" sz="1800" dirty="0" smtClean="0">
              <a:latin typeface="Arial" charset="0"/>
              <a:ea typeface="ＭＳ Ｐゴシック" pitchFamily="34" charset="-128"/>
              <a:cs typeface="Arial" charset="0"/>
            </a:endParaRPr>
          </a:p>
          <a:p>
            <a:pPr marL="0" indent="0">
              <a:lnSpc>
                <a:spcPct val="150000"/>
              </a:lnSpc>
              <a:buFont typeface="Arial" charset="0"/>
              <a:buNone/>
              <a:defRPr/>
            </a:pPr>
            <a:r>
              <a:rPr lang="en-US" altLang="en-US" sz="1800" dirty="0" smtClean="0">
                <a:latin typeface="Arial Black" pitchFamily="34" charset="0"/>
                <a:ea typeface="ＭＳ Ｐゴシック" pitchFamily="34" charset="-128"/>
                <a:cs typeface="Arial" charset="0"/>
              </a:rPr>
              <a:t>The new geometric datum will change latitude, longitude, and ellipsoid height by 1 - 2 meters (3 – 6 ft)</a:t>
            </a:r>
            <a:r>
              <a:rPr lang="en-US" altLang="en-US" sz="1800" dirty="0" smtClean="0">
                <a:latin typeface="Arial" charset="0"/>
                <a:ea typeface="ＭＳ Ｐゴシック" pitchFamily="34" charset="-128"/>
                <a:cs typeface="Arial" charset="0"/>
              </a:rPr>
              <a:t/>
            </a:r>
            <a:br>
              <a:rPr lang="en-US" altLang="en-US" sz="1800" dirty="0" smtClean="0">
                <a:latin typeface="Arial" charset="0"/>
                <a:ea typeface="ＭＳ Ｐゴシック" pitchFamily="34" charset="-128"/>
                <a:cs typeface="Arial" charset="0"/>
              </a:rPr>
            </a:br>
            <a:endParaRPr lang="en-US" altLang="en-US" sz="1800" dirty="0" smtClean="0">
              <a:latin typeface="Arial" charset="0"/>
              <a:ea typeface="ＭＳ Ｐゴシック" pitchFamily="34" charset="-128"/>
              <a:cs typeface="Arial" charset="0"/>
            </a:endParaRPr>
          </a:p>
        </p:txBody>
      </p:sp>
      <p:pic>
        <p:nvPicPr>
          <p:cNvPr id="17413" name="Picture 2" descr="K:\Docs\Presentation_PIVOT\PresentationLibrary\HorShift202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9759" y="863600"/>
            <a:ext cx="5551487" cy="599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7311331"/>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185738"/>
            <a:ext cx="8267700" cy="914400"/>
          </a:xfrm>
        </p:spPr>
        <p:txBody>
          <a:bodyPr/>
          <a:lstStyle/>
          <a:p>
            <a:pPr eaLnBrk="1" hangingPunct="1"/>
            <a:r>
              <a:rPr lang="en-US" altLang="en-US" sz="3600" b="1" dirty="0" smtClean="0">
                <a:solidFill>
                  <a:srgbClr val="004F8A"/>
                </a:solidFill>
                <a:latin typeface="Arial" pitchFamily="34" charset="0"/>
                <a:cs typeface="Arial" pitchFamily="34" charset="0"/>
              </a:rPr>
              <a:t>NGS Regional Geodetic Advisors	</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09800" y="914400"/>
            <a:ext cx="6591300" cy="5029200"/>
          </a:xfrm>
          <a:prstGeom prst="rect">
            <a:avLst/>
          </a:prstGeom>
        </p:spPr>
      </p:pic>
      <p:sp>
        <p:nvSpPr>
          <p:cNvPr id="5" name="Rectangle 4"/>
          <p:cNvSpPr/>
          <p:nvPr/>
        </p:nvSpPr>
        <p:spPr>
          <a:xfrm>
            <a:off x="76200" y="1447800"/>
            <a:ext cx="2133600" cy="1569660"/>
          </a:xfrm>
          <a:prstGeom prst="rect">
            <a:avLst/>
          </a:prstGeom>
        </p:spPr>
        <p:txBody>
          <a:bodyPr wrap="square">
            <a:spAutoFit/>
          </a:bodyPr>
          <a:lstStyle/>
          <a:p>
            <a:pPr marL="0" marR="0">
              <a:spcBef>
                <a:spcPts val="0"/>
              </a:spcBef>
              <a:spcAft>
                <a:spcPts val="0"/>
              </a:spcAft>
            </a:pPr>
            <a:r>
              <a:rPr lang="en-US" sz="2400" b="1" dirty="0" smtClean="0">
                <a:solidFill>
                  <a:srgbClr val="000000"/>
                </a:solidFill>
                <a:latin typeface="Calibri" panose="020F0502020204030204" pitchFamily="34" charset="0"/>
                <a:ea typeface="Times New Roman" panose="02020603050405020304" pitchFamily="18" charset="0"/>
              </a:rPr>
              <a:t>Serve as liaison </a:t>
            </a:r>
            <a:r>
              <a:rPr lang="en-US" sz="2400" b="1" i="1" dirty="0">
                <a:solidFill>
                  <a:srgbClr val="000000"/>
                </a:solidFill>
                <a:latin typeface="Calibri" panose="020F0502020204030204" pitchFamily="34" charset="0"/>
                <a:ea typeface="Times New Roman" panose="02020603050405020304" pitchFamily="18" charset="0"/>
              </a:rPr>
              <a:t>between</a:t>
            </a:r>
            <a:r>
              <a:rPr lang="en-US" sz="2400" b="1" dirty="0">
                <a:solidFill>
                  <a:srgbClr val="000000"/>
                </a:solidFill>
                <a:latin typeface="Calibri" panose="020F0502020204030204" pitchFamily="34" charset="0"/>
                <a:ea typeface="Times New Roman" panose="02020603050405020304" pitchFamily="18" charset="0"/>
              </a:rPr>
              <a:t> NGS </a:t>
            </a:r>
            <a:r>
              <a:rPr lang="en-US" sz="2400" b="1" dirty="0" smtClean="0">
                <a:solidFill>
                  <a:srgbClr val="000000"/>
                </a:solidFill>
                <a:latin typeface="Calibri" panose="020F0502020204030204" pitchFamily="34" charset="0"/>
                <a:ea typeface="Times New Roman" panose="02020603050405020304" pitchFamily="18" charset="0"/>
              </a:rPr>
              <a:t>and the user community</a:t>
            </a:r>
            <a:endParaRPr lang="en-US" sz="2400" b="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4D22473-061F-4E91-ADCA-2EC2B7E87074}" type="slidenum">
              <a:rPr lang="en-US" smtClean="0"/>
              <a:pPr>
                <a:defRPr/>
              </a:pPr>
              <a:t>1</a:t>
            </a:fld>
            <a:r>
              <a:rPr lang="en-US" smtClean="0"/>
              <a:t> of 34</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562"/>
          <p:cNvSpPr>
            <a:spLocks noGrp="1"/>
          </p:cNvSpPr>
          <p:nvPr>
            <p:ph type="sldNum" sz="quarter" idx="12"/>
          </p:nvPr>
        </p:nvSpPr>
        <p:spPr bwMode="auto">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25000"/>
              <a:defRPr/>
            </a:pPr>
            <a:r>
              <a:rPr lang="en-US" altLang="en-US" smtClean="0">
                <a:solidFill>
                  <a:srgbClr val="898989"/>
                </a:solidFill>
                <a:latin typeface="Gill Sans MT" pitchFamily="34" charset="0"/>
                <a:ea typeface="+mn-ea"/>
                <a:cs typeface="Arial" charset="0"/>
              </a:rPr>
              <a:t> </a:t>
            </a:r>
          </a:p>
        </p:txBody>
      </p:sp>
      <p:sp>
        <p:nvSpPr>
          <p:cNvPr id="14340" name="Title 1"/>
          <p:cNvSpPr>
            <a:spLocks noGrp="1"/>
          </p:cNvSpPr>
          <p:nvPr>
            <p:ph type="title"/>
          </p:nvPr>
        </p:nvSpPr>
        <p:spPr>
          <a:xfrm>
            <a:off x="296863" y="127000"/>
            <a:ext cx="8686800" cy="928688"/>
          </a:xfrm>
        </p:spPr>
        <p:txBody>
          <a:bodyPr/>
          <a:lstStyle/>
          <a:p>
            <a:pPr>
              <a:defRPr/>
            </a:pPr>
            <a:r>
              <a:rPr lang="en-US" altLang="en-US" sz="3200" b="1" dirty="0" smtClean="0">
                <a:latin typeface="Arial Black" pitchFamily="34" charset="0"/>
                <a:ea typeface="ＭＳ Ｐゴシック" pitchFamily="34" charset="-128"/>
                <a:cs typeface="Arial" charset="0"/>
              </a:rPr>
              <a:t>How will the new </a:t>
            </a:r>
            <a:r>
              <a:rPr lang="en-US" altLang="en-US" sz="3200" b="1" dirty="0" err="1" smtClean="0">
                <a:latin typeface="Arial Black" pitchFamily="34" charset="0"/>
                <a:ea typeface="ＭＳ Ｐゴシック" pitchFamily="34" charset="-128"/>
                <a:cs typeface="Arial" charset="0"/>
              </a:rPr>
              <a:t>datums</a:t>
            </a:r>
            <a:r>
              <a:rPr lang="en-US" altLang="en-US" sz="3200" b="1" dirty="0" smtClean="0">
                <a:latin typeface="Arial Black" pitchFamily="34" charset="0"/>
                <a:ea typeface="ＭＳ Ｐゴシック" pitchFamily="34" charset="-128"/>
                <a:cs typeface="Arial" charset="0"/>
              </a:rPr>
              <a:t> affect you?</a:t>
            </a:r>
            <a:endParaRPr lang="en-US" altLang="en-US" sz="3200" b="1" dirty="0" smtClean="0">
              <a:latin typeface="Arial" charset="0"/>
              <a:ea typeface="ＭＳ Ｐゴシック" pitchFamily="34" charset="-128"/>
              <a:cs typeface="Arial" charset="0"/>
            </a:endParaRPr>
          </a:p>
        </p:txBody>
      </p:sp>
      <p:sp>
        <p:nvSpPr>
          <p:cNvPr id="14341" name="Content Placeholder 2"/>
          <p:cNvSpPr>
            <a:spLocks noGrp="1"/>
          </p:cNvSpPr>
          <p:nvPr>
            <p:ph idx="1"/>
          </p:nvPr>
        </p:nvSpPr>
        <p:spPr>
          <a:xfrm>
            <a:off x="0" y="838200"/>
            <a:ext cx="9144000" cy="1946275"/>
          </a:xfrm>
        </p:spPr>
        <p:txBody>
          <a:bodyPr/>
          <a:lstStyle/>
          <a:p>
            <a:pPr marL="0" indent="0" algn="ctr">
              <a:lnSpc>
                <a:spcPct val="150000"/>
              </a:lnSpc>
              <a:buFont typeface="Arial" charset="0"/>
              <a:buNone/>
              <a:defRPr/>
            </a:pPr>
            <a:r>
              <a:rPr lang="en-US" altLang="en-US" sz="2800" b="1" dirty="0" smtClean="0">
                <a:latin typeface="Arial Black" pitchFamily="34" charset="0"/>
                <a:ea typeface="ＭＳ Ｐゴシック" pitchFamily="34" charset="-128"/>
                <a:cs typeface="Arial" charset="0"/>
              </a:rPr>
              <a:t>Heights Will Change on </a:t>
            </a:r>
            <a:r>
              <a:rPr lang="en-US" altLang="en-US" sz="2800" b="1" i="1" u="sng" dirty="0" smtClean="0">
                <a:latin typeface="Arial Black" pitchFamily="34" charset="0"/>
                <a:ea typeface="ＭＳ Ｐゴシック" pitchFamily="34" charset="-128"/>
                <a:cs typeface="Arial" charset="0"/>
              </a:rPr>
              <a:t>average</a:t>
            </a:r>
            <a:r>
              <a:rPr lang="en-US" altLang="en-US" sz="2800" dirty="0" smtClean="0">
                <a:latin typeface="Arial Black" pitchFamily="34" charset="0"/>
                <a:ea typeface="ＭＳ Ｐゴシック" pitchFamily="34" charset="-128"/>
                <a:cs typeface="Arial" charset="0"/>
              </a:rPr>
              <a:t> 50 cm (1.6 ft)</a:t>
            </a:r>
          </a:p>
        </p:txBody>
      </p:sp>
      <p:pic>
        <p:nvPicPr>
          <p:cNvPr id="18437" name="Picture 4" descr="K:\Docs\Presentation_PIVOT\PresentationLibrary\VertShift20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605" y="1524000"/>
            <a:ext cx="8352291"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42893323"/>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20</a:t>
            </a:fld>
            <a:r>
              <a:rPr lang="en-US" smtClean="0"/>
              <a:t> of 34</a:t>
            </a:r>
            <a:endParaRPr lang="en-US" dirty="0"/>
          </a:p>
        </p:txBody>
      </p:sp>
      <p:pic>
        <p:nvPicPr>
          <p:cNvPr id="23555" name="Picture 3" descr="L:\Docs\Presentation\CEAO_2016\fodder\GetPrepared_.jpg"/>
          <p:cNvPicPr>
            <a:picLocks noChangeAspect="1" noChangeArrowheads="1"/>
          </p:cNvPicPr>
          <p:nvPr/>
        </p:nvPicPr>
        <p:blipFill>
          <a:blip r:embed="rId3" cstate="print"/>
          <a:srcRect/>
          <a:stretch>
            <a:fillRect/>
          </a:stretch>
        </p:blipFill>
        <p:spPr bwMode="auto">
          <a:xfrm>
            <a:off x="1752600" y="-10002"/>
            <a:ext cx="6087963" cy="6868002"/>
          </a:xfrm>
          <a:prstGeom prst="rect">
            <a:avLst/>
          </a:prstGeom>
          <a:noFill/>
        </p:spPr>
      </p:pic>
    </p:spTree>
    <p:extLst>
      <p:ext uri="{BB962C8B-B14F-4D97-AF65-F5344CB8AC3E}">
        <p14:creationId xmlns:p14="http://schemas.microsoft.com/office/powerpoint/2010/main" xmlns="" val="9365003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581400" cy="2819400"/>
          </a:xfrm>
        </p:spPr>
        <p:txBody>
          <a:bodyPr/>
          <a:lstStyle/>
          <a:p>
            <a:pPr algn="l"/>
            <a:r>
              <a:rPr lang="en-US" sz="3200" b="1" dirty="0" smtClean="0">
                <a:solidFill>
                  <a:schemeClr val="tx1"/>
                </a:solidFill>
                <a:latin typeface="+mn-lt"/>
              </a:rPr>
              <a:t>Prepare to change legislation as needed</a:t>
            </a:r>
            <a:r>
              <a:rPr lang="en-US" sz="3200" dirty="0" smtClean="0">
                <a:solidFill>
                  <a:schemeClr val="tx1"/>
                </a:solidFill>
                <a:latin typeface="+mn-lt"/>
              </a:rPr>
              <a:t/>
            </a:r>
            <a:br>
              <a:rPr lang="en-US" sz="3200" dirty="0" smtClean="0">
                <a:solidFill>
                  <a:schemeClr val="tx1"/>
                </a:solidFill>
                <a:latin typeface="+mn-lt"/>
              </a:rPr>
            </a:br>
            <a:r>
              <a:rPr lang="en-US" sz="2400" dirty="0" smtClean="0">
                <a:solidFill>
                  <a:schemeClr val="tx1"/>
                </a:solidFill>
                <a:latin typeface="+mn-lt"/>
              </a:rPr>
              <a:t>Ohio Revised Code </a:t>
            </a:r>
            <a:r>
              <a:rPr lang="en-US" sz="2400" dirty="0" err="1" smtClean="0">
                <a:solidFill>
                  <a:schemeClr val="tx1"/>
                </a:solidFill>
                <a:latin typeface="+mn-lt"/>
              </a:rPr>
              <a:t>Ch</a:t>
            </a:r>
            <a:r>
              <a:rPr lang="en-US" sz="2400" dirty="0" smtClean="0">
                <a:solidFill>
                  <a:schemeClr val="tx1"/>
                </a:solidFill>
                <a:latin typeface="+mn-lt"/>
              </a:rPr>
              <a:t> 157: </a:t>
            </a:r>
            <a:br>
              <a:rPr lang="en-US" sz="2400" dirty="0" smtClean="0">
                <a:solidFill>
                  <a:schemeClr val="tx1"/>
                </a:solidFill>
                <a:latin typeface="+mn-lt"/>
              </a:rPr>
            </a:br>
            <a:r>
              <a:rPr lang="en-US" sz="2400" dirty="0" smtClean="0">
                <a:solidFill>
                  <a:schemeClr val="tx1"/>
                </a:solidFill>
                <a:latin typeface="+mn-lt"/>
              </a:rPr>
              <a:t>Ohio Coordinate System</a:t>
            </a:r>
            <a:endParaRPr lang="en-US" sz="2400" dirty="0">
              <a:solidFill>
                <a:schemeClr val="tx1"/>
              </a:solidFill>
              <a:latin typeface="+mn-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7600" y="15240"/>
            <a:ext cx="5256529" cy="6858000"/>
          </a:xfrm>
          <a:prstGeom prst="rect">
            <a:avLst/>
          </a:prstGeom>
        </p:spPr>
      </p:pic>
      <p:sp>
        <p:nvSpPr>
          <p:cNvPr id="4" name="Slide Number Placeholder 3"/>
          <p:cNvSpPr>
            <a:spLocks noGrp="1"/>
          </p:cNvSpPr>
          <p:nvPr>
            <p:ph type="sldNum" sz="quarter" idx="12"/>
          </p:nvPr>
        </p:nvSpPr>
        <p:spPr/>
        <p:txBody>
          <a:bodyPr/>
          <a:lstStyle/>
          <a:p>
            <a:pPr>
              <a:defRPr/>
            </a:pPr>
            <a:fld id="{E4D22473-061F-4E91-ADCA-2EC2B7E87074}" type="slidenum">
              <a:rPr lang="en-US" smtClean="0"/>
              <a:pPr>
                <a:defRPr/>
              </a:pPr>
              <a:t>21</a:t>
            </a:fld>
            <a:r>
              <a:rPr lang="en-US" smtClean="0"/>
              <a:t> of 34</a:t>
            </a:r>
            <a:endParaRPr lang="en-US" dirty="0"/>
          </a:p>
        </p:txBody>
      </p:sp>
    </p:spTree>
    <p:extLst>
      <p:ext uri="{BB962C8B-B14F-4D97-AF65-F5344CB8AC3E}">
        <p14:creationId xmlns:p14="http://schemas.microsoft.com/office/powerpoint/2010/main" xmlns="" val="3247818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368550" y="401638"/>
            <a:ext cx="6575425" cy="955675"/>
          </a:xfrm>
        </p:spPr>
        <p:txBody>
          <a:bodyPr/>
          <a:lstStyle/>
          <a:p>
            <a:pPr algn="l">
              <a:defRPr/>
            </a:pPr>
            <a:r>
              <a:rPr lang="en-US" altLang="en-US" sz="2400" b="1" smtClean="0">
                <a:latin typeface="Arial Black" pitchFamily="34" charset="0"/>
                <a:ea typeface="ＭＳ Ｐゴシック" charset="0"/>
                <a:cs typeface="Arial" charset="0"/>
              </a:rPr>
              <a:t>Gravity</a:t>
            </a:r>
            <a:r>
              <a:rPr lang="en-US" altLang="en-US" sz="2400" b="1" smtClean="0">
                <a:latin typeface="Arial Black" pitchFamily="34" charset="0"/>
                <a:ea typeface="ＭＳ Ｐゴシック" charset="0"/>
              </a:rPr>
              <a:t> for the Redefinition of the </a:t>
            </a:r>
            <a:br>
              <a:rPr lang="en-US" altLang="en-US" sz="2400" b="1" smtClean="0">
                <a:latin typeface="Arial Black" pitchFamily="34" charset="0"/>
                <a:ea typeface="ＭＳ Ｐゴシック" charset="0"/>
              </a:rPr>
            </a:br>
            <a:r>
              <a:rPr lang="en-US" altLang="en-US" sz="2400" b="1" smtClean="0">
                <a:latin typeface="Arial Black" pitchFamily="34" charset="0"/>
                <a:ea typeface="ＭＳ Ｐゴシック" charset="0"/>
              </a:rPr>
              <a:t>American Vertical Datum (GRAV-D)</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8200" y="1371600"/>
            <a:ext cx="7657194" cy="5360036"/>
          </a:xfrm>
          <a:prstGeom prst="rect">
            <a:avLst/>
          </a:prstGeom>
        </p:spPr>
      </p:pic>
      <p:sp>
        <p:nvSpPr>
          <p:cNvPr id="25605" name="Rounded Rectangle 5"/>
          <p:cNvSpPr>
            <a:spLocks noChangeArrowheads="1"/>
          </p:cNvSpPr>
          <p:nvPr/>
        </p:nvSpPr>
        <p:spPr bwMode="auto">
          <a:xfrm>
            <a:off x="304800" y="457200"/>
            <a:ext cx="1511302" cy="1024890"/>
          </a:xfrm>
          <a:prstGeom prst="roundRect">
            <a:avLst>
              <a:gd name="adj" fmla="val 16667"/>
            </a:avLst>
          </a:prstGeom>
          <a:blipFill dpi="0" rotWithShape="0">
            <a:blip r:embed="rId4" cstate="print"/>
            <a:srcRect/>
            <a:stretch>
              <a:fillRect/>
            </a:stretch>
          </a:blipFill>
          <a:ln w="25400">
            <a:solidFill>
              <a:schemeClr val="tx1"/>
            </a:solidFill>
            <a:round/>
            <a:headEnd/>
            <a:tailEnd/>
          </a:ln>
        </p:spPr>
        <p:txBody>
          <a:bodyPr/>
          <a:lstStyle>
            <a:lvl1pPr eaLnBrk="0" hangingPunct="0">
              <a:spcBef>
                <a:spcPct val="20000"/>
              </a:spcBef>
              <a:buFont typeface="Arial" panose="020B0604020202020204" pitchFamily="34" charset="0"/>
              <a:buChar char="•"/>
              <a:defRPr sz="3200">
                <a:solidFill>
                  <a:schemeClr val="tx1"/>
                </a:solidFill>
                <a:latin typeface="Gill Sans MT" panose="020B0502020104020203"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Gill Sans MT" panose="020B0502020104020203"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22</a:t>
            </a:fld>
            <a:r>
              <a:rPr lang="en-US" smtClean="0"/>
              <a:t> of 34</a:t>
            </a:r>
            <a:endParaRPr lang="en-US" dirty="0"/>
          </a:p>
        </p:txBody>
      </p:sp>
    </p:spTree>
    <p:extLst>
      <p:ext uri="{BB962C8B-B14F-4D97-AF65-F5344CB8AC3E}">
        <p14:creationId xmlns:p14="http://schemas.microsoft.com/office/powerpoint/2010/main" xmlns="" val="2630803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Docs\Presentation\KY_GIS_2016\VideosN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1150" y="0"/>
            <a:ext cx="8528050" cy="675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23</a:t>
            </a:fld>
            <a:r>
              <a:rPr lang="en-US" smtClean="0"/>
              <a:t> of 34</a:t>
            </a:r>
            <a:endParaRPr lang="en-US" dirty="0"/>
          </a:p>
        </p:txBody>
      </p:sp>
    </p:spTree>
    <p:extLst>
      <p:ext uri="{BB962C8B-B14F-4D97-AF65-F5344CB8AC3E}">
        <p14:creationId xmlns:p14="http://schemas.microsoft.com/office/powerpoint/2010/main" xmlns="" val="1615257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304800" y="0"/>
            <a:ext cx="8610600" cy="5867400"/>
          </a:xfrm>
        </p:spPr>
        <p:txBody>
          <a:bodyPr/>
          <a:lstStyle/>
          <a:p>
            <a:r>
              <a:rPr lang="en-US" altLang="en-US" sz="9600" b="1" dirty="0" smtClean="0">
                <a:solidFill>
                  <a:schemeClr val="tx1"/>
                </a:solidFill>
                <a:latin typeface="+mj-lt"/>
                <a:cs typeface="Arial" pitchFamily="34" charset="0"/>
              </a:rPr>
              <a:t>Questions? </a:t>
            </a:r>
            <a:r>
              <a:rPr lang="en-US" altLang="en-US" sz="3600" b="1" dirty="0" smtClean="0">
                <a:solidFill>
                  <a:schemeClr val="tx1"/>
                </a:solidFill>
                <a:cs typeface="Arial" pitchFamily="34" charset="0"/>
              </a:rPr>
              <a:t/>
            </a:r>
            <a:br>
              <a:rPr lang="en-US" altLang="en-US" sz="3600" b="1" dirty="0" smtClean="0">
                <a:solidFill>
                  <a:schemeClr val="tx1"/>
                </a:solidFill>
                <a:cs typeface="Arial" pitchFamily="34" charset="0"/>
              </a:rPr>
            </a:br>
            <a:r>
              <a:rPr lang="en-US" altLang="en-US" sz="3600" b="1" dirty="0" smtClean="0">
                <a:solidFill>
                  <a:schemeClr val="tx1"/>
                </a:solidFill>
                <a:cs typeface="Arial" pitchFamily="34" charset="0"/>
              </a:rPr>
              <a:t/>
            </a:r>
            <a:br>
              <a:rPr lang="en-US" altLang="en-US" sz="3600" b="1" dirty="0" smtClean="0">
                <a:solidFill>
                  <a:schemeClr val="tx1"/>
                </a:solidFill>
                <a:cs typeface="Arial" pitchFamily="34" charset="0"/>
              </a:rPr>
            </a:br>
            <a:r>
              <a:rPr lang="en-US" altLang="en-US" sz="3600" b="1" dirty="0" smtClean="0">
                <a:solidFill>
                  <a:schemeClr val="tx1"/>
                </a:solidFill>
                <a:cs typeface="Arial" pitchFamily="34" charset="0"/>
              </a:rPr>
              <a:t/>
            </a:r>
            <a:br>
              <a:rPr lang="en-US" altLang="en-US" sz="3600" b="1" dirty="0" smtClean="0">
                <a:solidFill>
                  <a:schemeClr val="tx1"/>
                </a:solidFill>
                <a:cs typeface="Arial" pitchFamily="34" charset="0"/>
              </a:rPr>
            </a:br>
            <a:r>
              <a:rPr lang="en-US" altLang="en-US" sz="3600" b="1" dirty="0" smtClean="0">
                <a:solidFill>
                  <a:schemeClr val="tx1"/>
                </a:solidFill>
                <a:cs typeface="Arial" pitchFamily="34" charset="0"/>
              </a:rPr>
              <a:t/>
            </a:r>
            <a:br>
              <a:rPr lang="en-US" altLang="en-US" sz="3600" b="1" dirty="0" smtClean="0">
                <a:solidFill>
                  <a:schemeClr val="tx1"/>
                </a:solidFill>
                <a:cs typeface="Arial" pitchFamily="34" charset="0"/>
              </a:rPr>
            </a:br>
            <a:r>
              <a:rPr lang="en-US" altLang="en-US" sz="3600" b="1" dirty="0" smtClean="0">
                <a:solidFill>
                  <a:schemeClr val="tx1"/>
                </a:solidFill>
                <a:cs typeface="Arial" pitchFamily="34" charset="0"/>
              </a:rPr>
              <a:t/>
            </a:r>
            <a:br>
              <a:rPr lang="en-US" altLang="en-US" sz="3600" b="1" dirty="0" smtClean="0">
                <a:solidFill>
                  <a:schemeClr val="tx1"/>
                </a:solidFill>
                <a:cs typeface="Arial" pitchFamily="34" charset="0"/>
              </a:rPr>
            </a:br>
            <a:r>
              <a:rPr lang="en-US" altLang="en-US" sz="3600" b="1" dirty="0" smtClean="0">
                <a:solidFill>
                  <a:schemeClr val="tx1"/>
                </a:solidFill>
                <a:latin typeface="+mj-lt"/>
                <a:cs typeface="Arial" pitchFamily="34" charset="0"/>
              </a:rPr>
              <a:t/>
            </a:r>
            <a:br>
              <a:rPr lang="en-US" altLang="en-US" sz="3600" b="1" dirty="0" smtClean="0">
                <a:solidFill>
                  <a:schemeClr val="tx1"/>
                </a:solidFill>
                <a:latin typeface="+mj-lt"/>
                <a:cs typeface="Arial" pitchFamily="34" charset="0"/>
              </a:rPr>
            </a:br>
            <a:r>
              <a:rPr lang="en-US" altLang="en-US" sz="3600" b="1" dirty="0" smtClean="0">
                <a:solidFill>
                  <a:schemeClr val="tx1"/>
                </a:solidFill>
                <a:latin typeface="+mj-lt"/>
                <a:cs typeface="Arial" pitchFamily="34" charset="0"/>
              </a:rPr>
              <a:t>Resources are available and continue to be developed at </a:t>
            </a:r>
            <a:r>
              <a:rPr lang="en-US" altLang="en-US" sz="3600" b="1" i="1" dirty="0" smtClean="0">
                <a:solidFill>
                  <a:schemeClr val="tx1"/>
                </a:solidFill>
                <a:latin typeface="+mj-lt"/>
                <a:cs typeface="Arial" pitchFamily="34" charset="0"/>
              </a:rPr>
              <a:t>geodesy.noaa.gov</a:t>
            </a:r>
            <a:endParaRPr lang="en-US" altLang="en-US" sz="8800" b="1" dirty="0" smtClean="0">
              <a:solidFill>
                <a:schemeClr val="tx1"/>
              </a:solidFill>
              <a:latin typeface="+mj-lt"/>
              <a:cs typeface="Arial" pitchFamily="34" charset="0"/>
            </a:endParaRPr>
          </a:p>
        </p:txBody>
      </p:sp>
      <p:pic>
        <p:nvPicPr>
          <p:cNvPr id="3" name="Picture 2" descr="Power Line Sign"/>
          <p:cNvPicPr>
            <a:picLocks noChangeAspect="1" noChangeArrowheads="1"/>
          </p:cNvPicPr>
          <p:nvPr/>
        </p:nvPicPr>
        <p:blipFill>
          <a:blip r:embed="rId3" cstate="print"/>
          <a:srcRect r="17441" b="4210"/>
          <a:stretch>
            <a:fillRect/>
          </a:stretch>
        </p:blipFill>
        <p:spPr bwMode="auto">
          <a:xfrm>
            <a:off x="533400" y="1752600"/>
            <a:ext cx="2590800" cy="2472195"/>
          </a:xfrm>
          <a:prstGeom prst="rect">
            <a:avLst/>
          </a:prstGeom>
          <a:noFill/>
          <a:ln>
            <a:solidFill>
              <a:schemeClr val="tx1"/>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pPr>
              <a:defRPr/>
            </a:pPr>
            <a:fld id="{E4D22473-061F-4E91-ADCA-2EC2B7E87074}" type="slidenum">
              <a:rPr lang="en-US" smtClean="0"/>
              <a:pPr>
                <a:defRPr/>
              </a:pPr>
              <a:t>24</a:t>
            </a:fld>
            <a:r>
              <a:rPr lang="en-US" smtClean="0"/>
              <a:t> of 34</a:t>
            </a:r>
            <a:endParaRPr lang="en-US" dirty="0"/>
          </a:p>
        </p:txBody>
      </p:sp>
      <p:pic>
        <p:nvPicPr>
          <p:cNvPr id="5" name="Picture 28" descr="geoid.png"/>
          <p:cNvPicPr>
            <a:picLocks noChangeAspect="1"/>
          </p:cNvPicPr>
          <p:nvPr/>
        </p:nvPicPr>
        <p:blipFill>
          <a:blip r:embed="rId4" cstate="print"/>
          <a:srcRect/>
          <a:stretch>
            <a:fillRect/>
          </a:stretch>
        </p:blipFill>
        <p:spPr bwMode="auto">
          <a:xfrm>
            <a:off x="5791200" y="1600200"/>
            <a:ext cx="2827399"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949450"/>
          </a:xfrm>
        </p:spPr>
        <p:txBody>
          <a:bodyPr/>
          <a:lstStyle/>
          <a:p>
            <a:pPr eaLnBrk="1" hangingPunct="1">
              <a:defRPr/>
            </a:pPr>
            <a:r>
              <a:rPr lang="en-US" sz="6000" b="1" kern="0" dirty="0">
                <a:solidFill>
                  <a:schemeClr val="tx2">
                    <a:lumMod val="75000"/>
                  </a:schemeClr>
                </a:solidFill>
                <a:latin typeface="+mj-lt"/>
                <a:ea typeface="+mj-ea"/>
                <a:cs typeface="+mj-cs"/>
              </a:rPr>
              <a:t>NGS is part of </a:t>
            </a:r>
            <a:r>
              <a:rPr lang="en-US" sz="6000" b="1" kern="0" dirty="0" smtClean="0">
                <a:solidFill>
                  <a:schemeClr val="tx2">
                    <a:lumMod val="75000"/>
                  </a:schemeClr>
                </a:solidFill>
                <a:latin typeface="+mj-lt"/>
                <a:ea typeface="+mj-ea"/>
                <a:cs typeface="+mj-cs"/>
              </a:rPr>
              <a:t>NOAA </a:t>
            </a:r>
            <a:r>
              <a:rPr lang="en-US" sz="3800" b="1" kern="0" dirty="0" smtClean="0">
                <a:solidFill>
                  <a:schemeClr val="tx2">
                    <a:lumMod val="75000"/>
                  </a:schemeClr>
                </a:solidFill>
                <a:latin typeface="+mj-lt"/>
                <a:ea typeface="+mj-ea"/>
                <a:cs typeface="+mj-cs"/>
              </a:rPr>
              <a:t/>
            </a:r>
            <a:br>
              <a:rPr lang="en-US" sz="3800" b="1" kern="0" dirty="0" smtClean="0">
                <a:solidFill>
                  <a:schemeClr val="tx2">
                    <a:lumMod val="75000"/>
                  </a:schemeClr>
                </a:solidFill>
                <a:latin typeface="+mj-lt"/>
                <a:ea typeface="+mj-ea"/>
                <a:cs typeface="+mj-cs"/>
              </a:rPr>
            </a:br>
            <a:r>
              <a:rPr lang="en-US" sz="3200" b="1" kern="0" dirty="0" smtClean="0">
                <a:solidFill>
                  <a:schemeClr val="tx2">
                    <a:lumMod val="75000"/>
                  </a:schemeClr>
                </a:solidFill>
                <a:latin typeface="+mj-lt"/>
                <a:ea typeface="+mj-ea"/>
                <a:cs typeface="+mj-cs"/>
              </a:rPr>
              <a:t>a </a:t>
            </a:r>
            <a:r>
              <a:rPr lang="en-US" sz="3200" b="1" kern="0" dirty="0">
                <a:solidFill>
                  <a:schemeClr val="tx2">
                    <a:lumMod val="75000"/>
                  </a:schemeClr>
                </a:solidFill>
                <a:latin typeface="+mj-lt"/>
                <a:ea typeface="+mj-ea"/>
                <a:cs typeface="+mj-cs"/>
              </a:rPr>
              <a:t>small </a:t>
            </a:r>
            <a:r>
              <a:rPr lang="en-US" sz="3200" b="1" kern="0" dirty="0" smtClean="0">
                <a:solidFill>
                  <a:schemeClr val="tx2">
                    <a:lumMod val="75000"/>
                  </a:schemeClr>
                </a:solidFill>
                <a:latin typeface="+mj-lt"/>
                <a:ea typeface="+mj-ea"/>
                <a:cs typeface="+mj-cs"/>
              </a:rPr>
              <a:t>part</a:t>
            </a:r>
            <a:r>
              <a:rPr lang="en-US" sz="2000" b="1" kern="0" dirty="0" smtClean="0">
                <a:solidFill>
                  <a:schemeClr val="tx2">
                    <a:lumMod val="75000"/>
                  </a:schemeClr>
                </a:solidFill>
                <a:latin typeface="+mj-lt"/>
                <a:ea typeface="+mj-ea"/>
                <a:cs typeface="+mj-cs"/>
              </a:rPr>
              <a:t/>
            </a:r>
            <a:br>
              <a:rPr lang="en-US" sz="2000" b="1" kern="0" dirty="0" smtClean="0">
                <a:solidFill>
                  <a:schemeClr val="tx2">
                    <a:lumMod val="75000"/>
                  </a:schemeClr>
                </a:solidFill>
                <a:latin typeface="+mj-lt"/>
                <a:ea typeface="+mj-ea"/>
                <a:cs typeface="+mj-cs"/>
              </a:rPr>
            </a:br>
            <a:r>
              <a:rPr lang="en-US" sz="3200" dirty="0" smtClean="0">
                <a:solidFill>
                  <a:schemeClr val="tx1"/>
                </a:solidFill>
                <a:latin typeface="+mj-lt"/>
              </a:rPr>
              <a:t>… ~200 </a:t>
            </a:r>
            <a:r>
              <a:rPr lang="en-US" sz="3200" dirty="0" err="1" smtClean="0">
                <a:solidFill>
                  <a:schemeClr val="tx1"/>
                </a:solidFill>
                <a:latin typeface="+mj-lt"/>
              </a:rPr>
              <a:t>vs</a:t>
            </a:r>
            <a:r>
              <a:rPr lang="en-US" sz="3200" dirty="0" smtClean="0">
                <a:solidFill>
                  <a:schemeClr val="tx1"/>
                </a:solidFill>
                <a:latin typeface="+mj-lt"/>
              </a:rPr>
              <a:t> 10,000 people</a:t>
            </a:r>
            <a:r>
              <a:rPr lang="en-US" sz="3200" dirty="0" smtClean="0">
                <a:solidFill>
                  <a:schemeClr val="tx1"/>
                </a:solidFill>
              </a:rPr>
              <a:t/>
            </a:r>
            <a:br>
              <a:rPr lang="en-US" sz="3200" dirty="0" smtClean="0">
                <a:solidFill>
                  <a:schemeClr val="tx1"/>
                </a:solidFill>
              </a:rPr>
            </a:br>
            <a:endParaRPr lang="en-US" sz="3200" b="1" dirty="0">
              <a:solidFill>
                <a:schemeClr val="tx2">
                  <a:lumMod val="75000"/>
                </a:schemeClr>
              </a:solidFill>
              <a:ea typeface="ＭＳ Ｐゴシック" charset="0"/>
            </a:endParaRPr>
          </a:p>
        </p:txBody>
      </p:sp>
      <p:sp>
        <p:nvSpPr>
          <p:cNvPr id="11267" name="Subtitle 2"/>
          <p:cNvSpPr>
            <a:spLocks noGrp="1"/>
          </p:cNvSpPr>
          <p:nvPr>
            <p:ph idx="1"/>
          </p:nvPr>
        </p:nvSpPr>
        <p:spPr>
          <a:xfrm>
            <a:off x="533400" y="2590800"/>
            <a:ext cx="8229600" cy="2514600"/>
          </a:xfrm>
        </p:spPr>
        <p:txBody>
          <a:bodyPr/>
          <a:lstStyle/>
          <a:p>
            <a:pPr marL="342900" indent="-342900" eaLnBrk="1" hangingPunct="1">
              <a:defRPr/>
            </a:pPr>
            <a:endParaRPr lang="en-US" sz="1400" dirty="0" smtClean="0">
              <a:solidFill>
                <a:srgbClr val="17375E"/>
              </a:solidFill>
            </a:endParaRPr>
          </a:p>
          <a:p>
            <a:pPr marL="0" indent="0" eaLnBrk="1" hangingPunct="1">
              <a:lnSpc>
                <a:spcPct val="90000"/>
              </a:lnSpc>
              <a:buNone/>
              <a:defRPr/>
            </a:pPr>
            <a:r>
              <a:rPr lang="en-US" altLang="zh-CN" b="1" dirty="0" smtClean="0">
                <a:solidFill>
                  <a:schemeClr val="tx1"/>
                </a:solidFill>
                <a:latin typeface="+mj-lt"/>
                <a:ea typeface="SimSun" pitchFamily="2" charset="-122"/>
              </a:rPr>
              <a:t>Mission:    To define, maintain &amp; provide access to the National Spatial Reference System (NSRS) to meet our Nation’s economic, social &amp; environmental needs</a:t>
            </a:r>
            <a:endParaRPr lang="en-US" dirty="0" smtClean="0">
              <a:solidFill>
                <a:schemeClr val="tx1"/>
              </a:solidFill>
              <a:latin typeface="+mj-lt"/>
            </a:endParaRPr>
          </a:p>
          <a:p>
            <a:pPr marL="342900" indent="-342900" eaLnBrk="1" hangingPunct="1">
              <a:defRPr/>
            </a:pPr>
            <a:endParaRPr lang="en-US" dirty="0" smtClean="0">
              <a:solidFill>
                <a:srgbClr val="17375E"/>
              </a:solidFill>
            </a:endParaRP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64BE5EF5-F6EA-4997-9FB1-1D0D3E9253F8}" type="slidenum">
              <a:rPr lang="en-US" altLang="en-US">
                <a:solidFill>
                  <a:srgbClr val="898989"/>
                </a:solidFill>
              </a:rPr>
              <a:pPr eaLnBrk="1" hangingPunct="1"/>
              <a:t>2</a:t>
            </a:fld>
            <a:endParaRPr lang="en-US" altLang="en-US">
              <a:solidFill>
                <a:srgbClr val="898989"/>
              </a:solidFill>
            </a:endParaRPr>
          </a:p>
        </p:txBody>
      </p:sp>
    </p:spTree>
    <p:extLst>
      <p:ext uri="{BB962C8B-B14F-4D97-AF65-F5344CB8AC3E}">
        <p14:creationId xmlns:p14="http://schemas.microsoft.com/office/powerpoint/2010/main" xmlns="" val="8623398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533400"/>
            <a:ext cx="8153400" cy="1905000"/>
          </a:xfrm>
        </p:spPr>
        <p:txBody>
          <a:bodyPr/>
          <a:lstStyle/>
          <a:p>
            <a:pPr marL="0" indent="0" algn="ctr" eaLnBrk="1" hangingPunct="1">
              <a:lnSpc>
                <a:spcPct val="90000"/>
              </a:lnSpc>
              <a:buNone/>
              <a:tabLst>
                <a:tab pos="0" algn="l"/>
              </a:tabLst>
            </a:pPr>
            <a:r>
              <a:rPr lang="en-US" altLang="zh-CN" sz="2800" b="1" dirty="0" smtClean="0">
                <a:latin typeface="Arial" pitchFamily="34" charset="0"/>
                <a:cs typeface="Arial" pitchFamily="34" charset="0"/>
              </a:rPr>
              <a:t>The National Spatial Reference System</a:t>
            </a:r>
            <a:r>
              <a:rPr lang="en-US" altLang="zh-CN" sz="2800" dirty="0" smtClean="0">
                <a:latin typeface="Arial" pitchFamily="34" charset="0"/>
                <a:cs typeface="Arial" pitchFamily="34" charset="0"/>
              </a:rPr>
              <a:t> (NSRS) 	</a:t>
            </a:r>
            <a:r>
              <a:rPr lang="en-US" altLang="en-US" sz="2800" dirty="0"/>
              <a:t>is a consistent coordinate system that defines latitude, longitude, height, scale, gravity, and orientation throughout the United States. </a:t>
            </a:r>
          </a:p>
          <a:p>
            <a:pPr marL="0" indent="0" algn="ctr" eaLnBrk="1" hangingPunct="1">
              <a:lnSpc>
                <a:spcPct val="90000"/>
              </a:lnSpc>
              <a:buFont typeface="Wingdings" pitchFamily="2" charset="2"/>
              <a:buNone/>
              <a:tabLst>
                <a:tab pos="0" algn="l"/>
              </a:tabLst>
            </a:pPr>
            <a:endParaRPr lang="en-US" altLang="zh-CN" sz="2800" dirty="0" smtClean="0">
              <a:latin typeface="Arial" pitchFamily="34" charset="0"/>
              <a:cs typeface="Arial" pitchFamily="34" charset="0"/>
            </a:endParaRPr>
          </a:p>
        </p:txBody>
      </p:sp>
      <p:pic>
        <p:nvPicPr>
          <p:cNvPr id="24581" name="Picture 28" descr="geoid.png"/>
          <p:cNvPicPr>
            <a:picLocks noChangeAspect="1"/>
          </p:cNvPicPr>
          <p:nvPr/>
        </p:nvPicPr>
        <p:blipFill>
          <a:blip r:embed="rId3" cstate="print"/>
          <a:srcRect/>
          <a:stretch>
            <a:fillRect/>
          </a:stretch>
        </p:blipFill>
        <p:spPr bwMode="auto">
          <a:xfrm>
            <a:off x="5105400" y="2438400"/>
            <a:ext cx="3179763" cy="3170767"/>
          </a:xfrm>
          <a:prstGeom prst="rect">
            <a:avLst/>
          </a:prstGeom>
          <a:noFill/>
          <a:ln w="9525">
            <a:noFill/>
            <a:miter lim="800000"/>
            <a:headEnd/>
            <a:tailEnd/>
          </a:ln>
        </p:spPr>
      </p:pic>
      <p:pic>
        <p:nvPicPr>
          <p:cNvPr id="24583" name="Picture 4" descr="00000035_GPS%20constellation%20copy"/>
          <p:cNvPicPr>
            <a:picLocks noChangeAspect="1" noChangeArrowheads="1"/>
          </p:cNvPicPr>
          <p:nvPr/>
        </p:nvPicPr>
        <p:blipFill>
          <a:blip r:embed="rId4" cstate="print"/>
          <a:srcRect/>
          <a:stretch>
            <a:fillRect/>
          </a:stretch>
        </p:blipFill>
        <p:spPr bwMode="auto">
          <a:xfrm>
            <a:off x="304800" y="2362200"/>
            <a:ext cx="3194496" cy="3125758"/>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3</a:t>
            </a:fld>
            <a:r>
              <a:rPr lang="en-US" smtClean="0"/>
              <a:t> of 34</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4</a:t>
            </a:fld>
            <a:r>
              <a:rPr lang="en-US" smtClean="0"/>
              <a:t> of 34</a:t>
            </a:r>
            <a:endParaRPr lang="en-US" dirty="0"/>
          </a:p>
        </p:txBody>
      </p:sp>
      <p:pic>
        <p:nvPicPr>
          <p:cNvPr id="22530" name="Picture 2" descr="L:\Docs\Presentation\CEAO_2016\fodder\NGS_Home_.jpg"/>
          <p:cNvPicPr>
            <a:picLocks noChangeAspect="1" noChangeArrowheads="1"/>
          </p:cNvPicPr>
          <p:nvPr/>
        </p:nvPicPr>
        <p:blipFill>
          <a:blip r:embed="rId3" cstate="print"/>
          <a:srcRect/>
          <a:stretch>
            <a:fillRect/>
          </a:stretch>
        </p:blipFill>
        <p:spPr bwMode="auto">
          <a:xfrm>
            <a:off x="1676400" y="0"/>
            <a:ext cx="5127113" cy="7081028"/>
          </a:xfrm>
          <a:prstGeom prst="rect">
            <a:avLst/>
          </a:prstGeom>
          <a:noFill/>
        </p:spPr>
      </p:pic>
    </p:spTree>
    <p:extLst>
      <p:ext uri="{BB962C8B-B14F-4D97-AF65-F5344CB8AC3E}">
        <p14:creationId xmlns:p14="http://schemas.microsoft.com/office/powerpoint/2010/main" xmlns="" val="166863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38200" y="381000"/>
            <a:ext cx="7239000" cy="914400"/>
          </a:xfrm>
          <a:prstGeom prst="rect">
            <a:avLst/>
          </a:prstGeom>
        </p:spPr>
        <p:txBody>
          <a:bodyPr/>
          <a:lstStyle/>
          <a:p>
            <a:pPr algn="ctr">
              <a:defRPr/>
            </a:pPr>
            <a:r>
              <a:rPr lang="en-US" sz="4400" b="1" kern="0" dirty="0">
                <a:solidFill>
                  <a:schemeClr val="tx2"/>
                </a:solidFill>
                <a:latin typeface="Arial" charset="0"/>
                <a:ea typeface="+mj-ea"/>
              </a:rPr>
              <a:t>What is Geodesy?</a:t>
            </a:r>
          </a:p>
        </p:txBody>
      </p:sp>
      <p:sp>
        <p:nvSpPr>
          <p:cNvPr id="5" name="Rectangle 6"/>
          <p:cNvSpPr txBox="1">
            <a:spLocks noChangeArrowheads="1"/>
          </p:cNvSpPr>
          <p:nvPr/>
        </p:nvSpPr>
        <p:spPr>
          <a:xfrm>
            <a:off x="4419600" y="1524000"/>
            <a:ext cx="4343400" cy="1905000"/>
          </a:xfrm>
          <a:prstGeom prst="rect">
            <a:avLst/>
          </a:prstGeom>
          <a:noFill/>
        </p:spPr>
        <p:txBody>
          <a:bodyPr/>
          <a:lstStyle/>
          <a:p>
            <a:pPr algn="ctr">
              <a:spcBef>
                <a:spcPct val="20000"/>
              </a:spcBef>
              <a:defRPr/>
            </a:pPr>
            <a:r>
              <a:rPr lang="en-US" sz="2800" kern="0" dirty="0" smtClean="0">
                <a:latin typeface="+mj-lt"/>
              </a:rPr>
              <a:t>Geodesy </a:t>
            </a:r>
            <a:r>
              <a:rPr lang="en-US" sz="2800" kern="0" dirty="0">
                <a:latin typeface="+mj-lt"/>
              </a:rPr>
              <a:t>is a foundational science that defines position &amp; height</a:t>
            </a:r>
          </a:p>
        </p:txBody>
      </p:sp>
      <p:pic>
        <p:nvPicPr>
          <p:cNvPr id="22532" name="Picture 12" descr="relationships"/>
          <p:cNvPicPr>
            <a:picLocks noChangeAspect="1" noChangeArrowheads="1"/>
          </p:cNvPicPr>
          <p:nvPr/>
        </p:nvPicPr>
        <p:blipFill>
          <a:blip r:embed="rId3" cstate="print"/>
          <a:srcRect/>
          <a:stretch>
            <a:fillRect/>
          </a:stretch>
        </p:blipFill>
        <p:spPr bwMode="auto">
          <a:xfrm>
            <a:off x="990600" y="1295400"/>
            <a:ext cx="2965450" cy="1663700"/>
          </a:xfrm>
          <a:prstGeom prst="rect">
            <a:avLst/>
          </a:prstGeom>
          <a:noFill/>
          <a:ln w="9525">
            <a:noFill/>
            <a:miter lim="800000"/>
            <a:headEnd/>
            <a:tailEnd/>
          </a:ln>
        </p:spPr>
      </p:pic>
      <p:sp>
        <p:nvSpPr>
          <p:cNvPr id="6" name="Rectangle 5"/>
          <p:cNvSpPr/>
          <p:nvPr/>
        </p:nvSpPr>
        <p:spPr>
          <a:xfrm>
            <a:off x="3467100" y="4197350"/>
            <a:ext cx="5562600" cy="2345257"/>
          </a:xfrm>
          <a:prstGeom prst="rect">
            <a:avLst/>
          </a:prstGeom>
        </p:spPr>
        <p:txBody>
          <a:bodyPr>
            <a:spAutoFit/>
          </a:bodyPr>
          <a:lstStyle/>
          <a:p>
            <a:pPr algn="ctr">
              <a:spcBef>
                <a:spcPct val="20000"/>
              </a:spcBef>
              <a:defRPr/>
            </a:pPr>
            <a:r>
              <a:rPr lang="en-US" sz="2800" kern="0" dirty="0">
                <a:latin typeface="+mj-lt"/>
              </a:rPr>
              <a:t>The Earth </a:t>
            </a:r>
            <a:r>
              <a:rPr lang="en-US" sz="2800" kern="0" dirty="0" smtClean="0">
                <a:latin typeface="+mj-lt"/>
              </a:rPr>
              <a:t>has </a:t>
            </a:r>
            <a:r>
              <a:rPr lang="en-US" sz="2800" kern="0" dirty="0">
                <a:latin typeface="+mj-lt"/>
              </a:rPr>
              <a:t>an irregular surface and is difficult to model.  </a:t>
            </a:r>
            <a:endParaRPr lang="en-US" sz="2800" kern="0" dirty="0" smtClean="0">
              <a:latin typeface="+mj-lt"/>
            </a:endParaRPr>
          </a:p>
          <a:p>
            <a:pPr algn="ctr">
              <a:spcBef>
                <a:spcPct val="20000"/>
              </a:spcBef>
              <a:defRPr/>
            </a:pPr>
            <a:r>
              <a:rPr lang="en-US" sz="2800" kern="0" dirty="0" smtClean="0">
                <a:latin typeface="+mj-lt"/>
              </a:rPr>
              <a:t>Accurate </a:t>
            </a:r>
            <a:r>
              <a:rPr lang="en-US" sz="2800" kern="0" dirty="0">
                <a:latin typeface="+mj-lt"/>
              </a:rPr>
              <a:t>positions are required for a wide variety of </a:t>
            </a:r>
            <a:r>
              <a:rPr lang="en-US" sz="2800" kern="0" dirty="0" smtClean="0">
                <a:latin typeface="+mj-lt"/>
              </a:rPr>
              <a:t>applications</a:t>
            </a:r>
            <a:endParaRPr lang="en-US" sz="2800" kern="0" dirty="0">
              <a:latin typeface="+mj-lt"/>
            </a:endParaRPr>
          </a:p>
          <a:p>
            <a:pPr algn="ctr">
              <a:spcBef>
                <a:spcPct val="20000"/>
              </a:spcBef>
              <a:defRPr/>
            </a:pPr>
            <a:endParaRPr lang="en-US" sz="2400" kern="0" dirty="0">
              <a:latin typeface="Arial" charset="0"/>
            </a:endParaRPr>
          </a:p>
        </p:txBody>
      </p:sp>
      <p:sp>
        <p:nvSpPr>
          <p:cNvPr id="7" name="Rectangle 2"/>
          <p:cNvSpPr txBox="1">
            <a:spLocks noChangeArrowheads="1"/>
          </p:cNvSpPr>
          <p:nvPr/>
        </p:nvSpPr>
        <p:spPr>
          <a:xfrm>
            <a:off x="1143000" y="3200400"/>
            <a:ext cx="7239000" cy="914400"/>
          </a:xfrm>
          <a:prstGeom prst="rect">
            <a:avLst/>
          </a:prstGeom>
        </p:spPr>
        <p:txBody>
          <a:bodyPr/>
          <a:lstStyle/>
          <a:p>
            <a:pPr algn="ctr">
              <a:defRPr/>
            </a:pPr>
            <a:r>
              <a:rPr lang="en-US" sz="3600" b="1" kern="0" dirty="0">
                <a:solidFill>
                  <a:schemeClr val="tx2"/>
                </a:solidFill>
                <a:latin typeface="Arial" charset="0"/>
                <a:ea typeface="+mj-ea"/>
              </a:rPr>
              <a:t>Why is Geodesy important?</a:t>
            </a:r>
          </a:p>
        </p:txBody>
      </p:sp>
      <p:pic>
        <p:nvPicPr>
          <p:cNvPr id="22535" name="Picture 2"/>
          <p:cNvPicPr>
            <a:picLocks noChangeAspect="1" noChangeArrowheads="1"/>
          </p:cNvPicPr>
          <p:nvPr/>
        </p:nvPicPr>
        <p:blipFill>
          <a:blip r:embed="rId4" cstate="print"/>
          <a:srcRect/>
          <a:stretch>
            <a:fillRect/>
          </a:stretch>
        </p:blipFill>
        <p:spPr bwMode="auto">
          <a:xfrm>
            <a:off x="919163" y="3841750"/>
            <a:ext cx="2720975" cy="2719388"/>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5</a:t>
            </a:fld>
            <a:r>
              <a:rPr lang="en-US" dirty="0" smtClean="0"/>
              <a:t> of 34</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Why should we care about </a:t>
            </a:r>
            <a:r>
              <a:rPr lang="en-US" b="1" i="1" dirty="0" smtClean="0"/>
              <a:t>geodesy?</a:t>
            </a:r>
            <a:endParaRPr lang="en-US" b="1" i="1" dirty="0"/>
          </a:p>
        </p:txBody>
      </p:sp>
      <p:pic>
        <p:nvPicPr>
          <p:cNvPr id="7" name="Picture 2" descr="Power Line Sign"/>
          <p:cNvPicPr>
            <a:picLocks noChangeAspect="1" noChangeArrowheads="1"/>
          </p:cNvPicPr>
          <p:nvPr/>
        </p:nvPicPr>
        <p:blipFill>
          <a:blip r:embed="rId2" cstate="print"/>
          <a:srcRect r="17441" b="4210"/>
          <a:stretch>
            <a:fillRect/>
          </a:stretch>
        </p:blipFill>
        <p:spPr bwMode="auto">
          <a:xfrm>
            <a:off x="1874520" y="1304764"/>
            <a:ext cx="5270482" cy="5029200"/>
          </a:xfrm>
          <a:prstGeom prst="rect">
            <a:avLst/>
          </a:prstGeom>
          <a:noFill/>
          <a:ln>
            <a:solidFill>
              <a:schemeClr val="tx1"/>
            </a:solidFill>
          </a:ln>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pPr>
              <a:defRPr/>
            </a:pPr>
            <a:fld id="{E4D22473-061F-4E91-ADCA-2EC2B7E87074}" type="slidenum">
              <a:rPr lang="en-US" smtClean="0"/>
              <a:pPr>
                <a:defRPr/>
              </a:pPr>
              <a:t>6</a:t>
            </a:fld>
            <a:r>
              <a:rPr lang="en-US" smtClean="0"/>
              <a:t> of 34</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12-layers"/>
          <p:cNvPicPr>
            <a:picLocks noGrp="1" noChangeAspect="1" noChangeArrowheads="1"/>
          </p:cNvPicPr>
          <p:nvPr>
            <p:ph/>
          </p:nvPr>
        </p:nvPicPr>
        <p:blipFill>
          <a:blip r:embed="rId3" cstate="print"/>
          <a:srcRect/>
          <a:stretch>
            <a:fillRect/>
          </a:stretch>
        </p:blipFill>
        <p:spPr>
          <a:xfrm>
            <a:off x="6153150" y="1590675"/>
            <a:ext cx="2857500" cy="4238625"/>
          </a:xfrm>
        </p:spPr>
      </p:pic>
      <p:sp>
        <p:nvSpPr>
          <p:cNvPr id="299011" name="Freeform 3"/>
          <p:cNvSpPr>
            <a:spLocks/>
          </p:cNvSpPr>
          <p:nvPr/>
        </p:nvSpPr>
        <p:spPr bwMode="auto">
          <a:xfrm>
            <a:off x="6248400" y="5406226"/>
            <a:ext cx="2667000" cy="381000"/>
          </a:xfrm>
          <a:custGeom>
            <a:avLst/>
            <a:gdLst>
              <a:gd name="T0" fmla="*/ 2147483647 w 1680"/>
              <a:gd name="T1" fmla="*/ 0 h 240"/>
              <a:gd name="T2" fmla="*/ 0 w 1680"/>
              <a:gd name="T3" fmla="*/ 2147483647 h 240"/>
              <a:gd name="T4" fmla="*/ 2147483647 w 1680"/>
              <a:gd name="T5" fmla="*/ 2147483647 h 240"/>
              <a:gd name="T6" fmla="*/ 2147483647 w 1680"/>
              <a:gd name="T7" fmla="*/ 2147483647 h 240"/>
              <a:gd name="T8" fmla="*/ 2147483647 w 1680"/>
              <a:gd name="T9" fmla="*/ 0 h 240"/>
              <a:gd name="T10" fmla="*/ 0 60000 65536"/>
              <a:gd name="T11" fmla="*/ 0 60000 65536"/>
              <a:gd name="T12" fmla="*/ 0 60000 65536"/>
              <a:gd name="T13" fmla="*/ 0 60000 65536"/>
              <a:gd name="T14" fmla="*/ 0 60000 65536"/>
              <a:gd name="T15" fmla="*/ 0 w 1680"/>
              <a:gd name="T16" fmla="*/ 0 h 240"/>
              <a:gd name="T17" fmla="*/ 1680 w 1680"/>
              <a:gd name="T18" fmla="*/ 240 h 240"/>
            </a:gdLst>
            <a:ahLst/>
            <a:cxnLst>
              <a:cxn ang="T10">
                <a:pos x="T0" y="T1"/>
              </a:cxn>
              <a:cxn ang="T11">
                <a:pos x="T2" y="T3"/>
              </a:cxn>
              <a:cxn ang="T12">
                <a:pos x="T4" y="T5"/>
              </a:cxn>
              <a:cxn ang="T13">
                <a:pos x="T6" y="T7"/>
              </a:cxn>
              <a:cxn ang="T14">
                <a:pos x="T8" y="T9"/>
              </a:cxn>
            </a:cxnLst>
            <a:rect l="T15" t="T16" r="T17" b="T18"/>
            <a:pathLst>
              <a:path w="1680" h="240">
                <a:moveTo>
                  <a:pt x="288" y="0"/>
                </a:moveTo>
                <a:lnTo>
                  <a:pt x="0" y="48"/>
                </a:lnTo>
                <a:lnTo>
                  <a:pt x="816" y="240"/>
                </a:lnTo>
                <a:lnTo>
                  <a:pt x="1680" y="48"/>
                </a:lnTo>
                <a:lnTo>
                  <a:pt x="1392" y="0"/>
                </a:lnTo>
              </a:path>
            </a:pathLst>
          </a:custGeom>
          <a:noFill/>
          <a:ln w="50800" cap="flat" cmpd="sng">
            <a:solidFill>
              <a:srgbClr val="FF00FF"/>
            </a:solidFill>
            <a:prstDash val="solid"/>
            <a:round/>
            <a:headEnd/>
            <a:tailEnd/>
          </a:ln>
        </p:spPr>
        <p:txBody>
          <a:bodyPr lIns="228528" tIns="0" rIns="0" bIns="0" anchor="ctr">
            <a:spAutoFit/>
          </a:bodyPr>
          <a:lstStyle/>
          <a:p>
            <a:endParaRPr lang="en-US"/>
          </a:p>
        </p:txBody>
      </p:sp>
      <p:sp>
        <p:nvSpPr>
          <p:cNvPr id="25604" name="Rectangle 4"/>
          <p:cNvSpPr>
            <a:spLocks noChangeArrowheads="1"/>
          </p:cNvSpPr>
          <p:nvPr/>
        </p:nvSpPr>
        <p:spPr bwMode="auto">
          <a:xfrm>
            <a:off x="228600" y="2245176"/>
            <a:ext cx="6248400" cy="1384995"/>
          </a:xfrm>
          <a:prstGeom prst="rect">
            <a:avLst/>
          </a:prstGeom>
          <a:noFill/>
          <a:ln w="9525">
            <a:noFill/>
            <a:miter lim="800000"/>
            <a:headEnd/>
            <a:tailEnd/>
          </a:ln>
        </p:spPr>
        <p:txBody>
          <a:bodyPr wrap="square">
            <a:spAutoFit/>
          </a:bodyPr>
          <a:lstStyle/>
          <a:p>
            <a:pPr algn="ctr">
              <a:lnSpc>
                <a:spcPct val="75000"/>
              </a:lnSpc>
              <a:spcBef>
                <a:spcPct val="20000"/>
              </a:spcBef>
            </a:pPr>
            <a:r>
              <a:rPr lang="en-US" altLang="en-US" sz="3200" b="1" dirty="0">
                <a:solidFill>
                  <a:srgbClr val="000000"/>
                </a:solidFill>
              </a:rPr>
              <a:t>G</a:t>
            </a:r>
            <a:r>
              <a:rPr lang="en-US" altLang="en-US" sz="3200" b="1" dirty="0" smtClean="0">
                <a:solidFill>
                  <a:srgbClr val="000000"/>
                </a:solidFill>
              </a:rPr>
              <a:t>eodetic control </a:t>
            </a:r>
            <a:r>
              <a:rPr lang="en-US" altLang="en-US" sz="3200" dirty="0" smtClean="0">
                <a:solidFill>
                  <a:srgbClr val="000000"/>
                </a:solidFill>
              </a:rPr>
              <a:t>is </a:t>
            </a:r>
            <a:r>
              <a:rPr lang="en-US" altLang="en-US" sz="3200" dirty="0">
                <a:solidFill>
                  <a:srgbClr val="000000"/>
                </a:solidFill>
              </a:rPr>
              <a:t>the </a:t>
            </a:r>
            <a:r>
              <a:rPr lang="en-US" altLang="en-US" sz="3200" b="1" dirty="0">
                <a:solidFill>
                  <a:srgbClr val="000000"/>
                </a:solidFill>
              </a:rPr>
              <a:t>foundation</a:t>
            </a:r>
            <a:r>
              <a:rPr lang="en-US" altLang="en-US" sz="3200" dirty="0">
                <a:solidFill>
                  <a:srgbClr val="000000"/>
                </a:solidFill>
              </a:rPr>
              <a:t> for all geospatial </a:t>
            </a:r>
            <a:r>
              <a:rPr lang="en-US" altLang="en-US" sz="3200" dirty="0" smtClean="0">
                <a:solidFill>
                  <a:srgbClr val="000000"/>
                </a:solidFill>
              </a:rPr>
              <a:t>products…</a:t>
            </a:r>
            <a:endParaRPr lang="en-US" altLang="en-US" sz="3200" dirty="0">
              <a:solidFill>
                <a:srgbClr val="000000"/>
              </a:solidFill>
            </a:endParaRPr>
          </a:p>
          <a:p>
            <a:pPr>
              <a:spcBef>
                <a:spcPct val="20000"/>
              </a:spcBef>
              <a:buFontTx/>
              <a:buChar char="•"/>
            </a:pPr>
            <a:endParaRPr lang="en-US" altLang="en-US" sz="1000" dirty="0">
              <a:solidFill>
                <a:srgbClr val="000000"/>
              </a:solidFill>
            </a:endParaRPr>
          </a:p>
        </p:txBody>
      </p:sp>
      <p:sp>
        <p:nvSpPr>
          <p:cNvPr id="25606" name="Line 6"/>
          <p:cNvSpPr>
            <a:spLocks noChangeShapeType="1"/>
          </p:cNvSpPr>
          <p:nvPr/>
        </p:nvSpPr>
        <p:spPr bwMode="auto">
          <a:xfrm>
            <a:off x="4572000" y="3276600"/>
            <a:ext cx="1685311" cy="2171700"/>
          </a:xfrm>
          <a:prstGeom prst="line">
            <a:avLst/>
          </a:prstGeom>
          <a:noFill/>
          <a:ln w="28575">
            <a:solidFill>
              <a:schemeClr val="tx1"/>
            </a:solidFill>
            <a:round/>
            <a:headEnd/>
            <a:tailEnd type="triangle" w="med" len="med"/>
          </a:ln>
        </p:spPr>
        <p:txBody>
          <a:bodyPr/>
          <a:lstStyle/>
          <a:p>
            <a:endParaRPr lang="en-US"/>
          </a:p>
        </p:txBody>
      </p:sp>
      <p:sp>
        <p:nvSpPr>
          <p:cNvPr id="25607" name="Rectangle 7"/>
          <p:cNvSpPr>
            <a:spLocks noChangeArrowheads="1"/>
          </p:cNvSpPr>
          <p:nvPr/>
        </p:nvSpPr>
        <p:spPr bwMode="auto">
          <a:xfrm>
            <a:off x="7938" y="381000"/>
            <a:ext cx="9144000" cy="1322388"/>
          </a:xfrm>
          <a:prstGeom prst="rect">
            <a:avLst/>
          </a:prstGeom>
          <a:noFill/>
          <a:ln w="9525">
            <a:noFill/>
            <a:miter lim="800000"/>
            <a:headEnd/>
            <a:tailEnd/>
          </a:ln>
        </p:spPr>
        <p:txBody>
          <a:bodyPr lIns="45720" rIns="45720" anchor="ctr">
            <a:spAutoFit/>
          </a:bodyPr>
          <a:lstStyle/>
          <a:p>
            <a:pPr algn="ctr"/>
            <a:r>
              <a:rPr lang="en-US" altLang="en-US" sz="4000" b="1" i="1" dirty="0">
                <a:solidFill>
                  <a:schemeClr val="tx2"/>
                </a:solidFill>
              </a:rPr>
              <a:t>Accurate</a:t>
            </a:r>
            <a:r>
              <a:rPr lang="en-US" altLang="en-US" sz="4000" b="1" dirty="0">
                <a:solidFill>
                  <a:schemeClr val="tx2"/>
                </a:solidFill>
              </a:rPr>
              <a:t> positioning begins </a:t>
            </a:r>
            <a:br>
              <a:rPr lang="en-US" altLang="en-US" sz="4000" b="1" dirty="0">
                <a:solidFill>
                  <a:schemeClr val="tx2"/>
                </a:solidFill>
              </a:rPr>
            </a:br>
            <a:r>
              <a:rPr lang="en-US" altLang="en-US" sz="4000" b="1" dirty="0">
                <a:solidFill>
                  <a:schemeClr val="tx2"/>
                </a:solidFill>
              </a:rPr>
              <a:t>with </a:t>
            </a:r>
            <a:r>
              <a:rPr lang="en-US" altLang="en-US" sz="4000" b="1" i="1" dirty="0">
                <a:solidFill>
                  <a:schemeClr val="tx2"/>
                </a:solidFill>
              </a:rPr>
              <a:t>accurate </a:t>
            </a:r>
            <a:r>
              <a:rPr lang="en-US" altLang="en-US" sz="4000" b="1" dirty="0">
                <a:solidFill>
                  <a:schemeClr val="tx2"/>
                </a:solidFill>
              </a:rPr>
              <a:t>coordinates </a:t>
            </a:r>
          </a:p>
        </p:txBody>
      </p:sp>
      <p:grpSp>
        <p:nvGrpSpPr>
          <p:cNvPr id="25608" name="Group 5"/>
          <p:cNvGrpSpPr>
            <a:grpSpLocks/>
          </p:cNvGrpSpPr>
          <p:nvPr/>
        </p:nvGrpSpPr>
        <p:grpSpPr bwMode="auto">
          <a:xfrm>
            <a:off x="457200" y="3886200"/>
            <a:ext cx="3429000" cy="2438400"/>
            <a:chOff x="-1740" y="-3176"/>
            <a:chExt cx="6889" cy="5431"/>
          </a:xfrm>
        </p:grpSpPr>
        <p:pic>
          <p:nvPicPr>
            <p:cNvPr id="25609" name="Picture 6" descr="Bridge_split_cropped"/>
            <p:cNvPicPr>
              <a:picLocks noChangeAspect="1" noChangeArrowheads="1"/>
            </p:cNvPicPr>
            <p:nvPr/>
          </p:nvPicPr>
          <p:blipFill>
            <a:blip r:embed="rId4" cstate="print"/>
            <a:srcRect/>
            <a:stretch>
              <a:fillRect/>
            </a:stretch>
          </p:blipFill>
          <p:spPr bwMode="auto">
            <a:xfrm>
              <a:off x="-1740" y="-2348"/>
              <a:ext cx="6639" cy="4560"/>
            </a:xfrm>
            <a:prstGeom prst="rect">
              <a:avLst/>
            </a:prstGeom>
            <a:noFill/>
            <a:ln w="9525">
              <a:noFill/>
              <a:miter lim="800000"/>
              <a:headEnd/>
              <a:tailEnd/>
            </a:ln>
          </p:spPr>
        </p:pic>
        <p:sp>
          <p:nvSpPr>
            <p:cNvPr id="25610" name="Text Box 7"/>
            <p:cNvSpPr txBox="1">
              <a:spLocks noChangeArrowheads="1"/>
            </p:cNvSpPr>
            <p:nvPr/>
          </p:nvSpPr>
          <p:spPr bwMode="auto">
            <a:xfrm rot="-5400000">
              <a:off x="2279" y="-615"/>
              <a:ext cx="5431" cy="309"/>
            </a:xfrm>
            <a:prstGeom prst="rect">
              <a:avLst/>
            </a:prstGeom>
            <a:noFill/>
            <a:ln w="9525">
              <a:noFill/>
              <a:miter lim="800000"/>
              <a:headEnd/>
              <a:tailEnd/>
            </a:ln>
          </p:spPr>
          <p:txBody>
            <a:bodyPr>
              <a:spAutoFit/>
            </a:bodyPr>
            <a:lstStyle/>
            <a:p>
              <a:pPr>
                <a:spcBef>
                  <a:spcPct val="50000"/>
                </a:spcBef>
              </a:pPr>
              <a:r>
                <a:rPr lang="en-US" altLang="en-US" sz="1000">
                  <a:solidFill>
                    <a:srgbClr val="000000"/>
                  </a:solidFill>
                  <a:latin typeface="Times New Roman" pitchFamily="18" charset="0"/>
                </a:rPr>
                <a:t>Source: Zurich-American Insurance Group</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afterEffect">
                                  <p:stCondLst>
                                    <p:cond delay="0"/>
                                  </p:stCondLst>
                                  <p:childTnLst>
                                    <p:animClr clrSpc="hsl" dir="cw">
                                      <p:cBhvr override="childStyle">
                                        <p:cTn id="6" dur="1000" fill="hold"/>
                                        <p:tgtEl>
                                          <p:spTgt spid="299011"/>
                                        </p:tgtEl>
                                        <p:attrNameLst>
                                          <p:attrName>style.color</p:attrName>
                                        </p:attrNameLst>
                                      </p:cBhvr>
                                      <p:by>
                                        <p:hsl h="10842353" s="0" l="0"/>
                                      </p:by>
                                    </p:animClr>
                                    <p:animClr clrSpc="hsl" dir="cw">
                                      <p:cBhvr>
                                        <p:cTn id="7" dur="1000" fill="hold"/>
                                        <p:tgtEl>
                                          <p:spTgt spid="299011"/>
                                        </p:tgtEl>
                                        <p:attrNameLst>
                                          <p:attrName>fillcolor</p:attrName>
                                        </p:attrNameLst>
                                      </p:cBhvr>
                                      <p:by>
                                        <p:hsl h="10842353" s="0" l="0"/>
                                      </p:by>
                                    </p:animClr>
                                    <p:animClr clrSpc="hsl" dir="cw">
                                      <p:cBhvr>
                                        <p:cTn id="8" dur="1000" fill="hold"/>
                                        <p:tgtEl>
                                          <p:spTgt spid="299011"/>
                                        </p:tgtEl>
                                        <p:attrNameLst>
                                          <p:attrName>stroke.color</p:attrName>
                                        </p:attrNameLst>
                                      </p:cBhvr>
                                      <p:by>
                                        <p:hsl h="10842353" s="0" l="0"/>
                                      </p:by>
                                    </p:animClr>
                                    <p:set>
                                      <p:cBhvr>
                                        <p:cTn id="9" dur="1000" fill="hold"/>
                                        <p:tgtEl>
                                          <p:spTgt spid="2990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Survey\Control\Photographs\Monuments\FLAGSTAFF NCMN.JPG"/>
          <p:cNvPicPr>
            <a:picLocks noChangeAspect="1" noChangeArrowheads="1"/>
          </p:cNvPicPr>
          <p:nvPr/>
        </p:nvPicPr>
        <p:blipFill>
          <a:blip r:embed="rId3" cstate="print"/>
          <a:srcRect/>
          <a:stretch>
            <a:fillRect/>
          </a:stretch>
        </p:blipFill>
        <p:spPr bwMode="auto">
          <a:xfrm>
            <a:off x="381000" y="4343400"/>
            <a:ext cx="1752600" cy="1742594"/>
          </a:xfrm>
          <a:prstGeom prst="rect">
            <a:avLst/>
          </a:prstGeom>
          <a:noFill/>
          <a:ln>
            <a:solidFill>
              <a:schemeClr val="tx1"/>
            </a:solidFill>
            <a:miter lim="800000"/>
          </a:ln>
          <a:effectLst>
            <a:outerShdw blurRad="50800" dist="38100" dir="2700000" algn="tl" rotWithShape="0">
              <a:prstClr val="black">
                <a:alpha val="40000"/>
              </a:prstClr>
            </a:outerShdw>
          </a:effectLst>
        </p:spPr>
      </p:pic>
      <p:sp>
        <p:nvSpPr>
          <p:cNvPr id="27652" name="TextBox 1"/>
          <p:cNvSpPr txBox="1">
            <a:spLocks noChangeArrowheads="1"/>
          </p:cNvSpPr>
          <p:nvPr/>
        </p:nvSpPr>
        <p:spPr bwMode="auto">
          <a:xfrm>
            <a:off x="2133600" y="4419600"/>
            <a:ext cx="1544637" cy="923925"/>
          </a:xfrm>
          <a:prstGeom prst="rect">
            <a:avLst/>
          </a:prstGeom>
          <a:noFill/>
          <a:ln w="9525">
            <a:noFill/>
            <a:miter lim="800000"/>
            <a:headEnd/>
            <a:tailEnd/>
          </a:ln>
        </p:spPr>
        <p:txBody>
          <a:bodyPr wrap="none">
            <a:spAutoFit/>
          </a:bodyPr>
          <a:lstStyle/>
          <a:p>
            <a:pPr algn="ctr"/>
            <a:r>
              <a:rPr lang="en-US" altLang="en-US" dirty="0">
                <a:solidFill>
                  <a:srgbClr val="0070C0"/>
                </a:solidFill>
                <a:ea typeface="MS PGothic" pitchFamily="34" charset="-128"/>
              </a:rPr>
              <a:t>Passive </a:t>
            </a:r>
          </a:p>
          <a:p>
            <a:pPr algn="ctr"/>
            <a:r>
              <a:rPr lang="en-US" altLang="en-US" dirty="0">
                <a:solidFill>
                  <a:srgbClr val="0070C0"/>
                </a:solidFill>
                <a:ea typeface="MS PGothic" pitchFamily="34" charset="-128"/>
              </a:rPr>
              <a:t>Control</a:t>
            </a:r>
          </a:p>
          <a:p>
            <a:pPr algn="ctr"/>
            <a:r>
              <a:rPr lang="en-US" altLang="en-US" dirty="0">
                <a:solidFill>
                  <a:srgbClr val="0070C0"/>
                </a:solidFill>
                <a:ea typeface="MS PGothic" pitchFamily="34" charset="-128"/>
              </a:rPr>
              <a:t>(Monuments)</a:t>
            </a:r>
          </a:p>
        </p:txBody>
      </p:sp>
      <p:sp>
        <p:nvSpPr>
          <p:cNvPr id="27653" name="TextBox 8"/>
          <p:cNvSpPr txBox="1">
            <a:spLocks noChangeArrowheads="1"/>
          </p:cNvSpPr>
          <p:nvPr/>
        </p:nvSpPr>
        <p:spPr bwMode="auto">
          <a:xfrm>
            <a:off x="4419600" y="4419600"/>
            <a:ext cx="1004888" cy="923925"/>
          </a:xfrm>
          <a:prstGeom prst="rect">
            <a:avLst/>
          </a:prstGeom>
          <a:noFill/>
          <a:ln w="9525">
            <a:noFill/>
            <a:miter lim="800000"/>
            <a:headEnd/>
            <a:tailEnd/>
          </a:ln>
        </p:spPr>
        <p:txBody>
          <a:bodyPr wrap="none">
            <a:spAutoFit/>
          </a:bodyPr>
          <a:lstStyle/>
          <a:p>
            <a:pPr algn="ctr"/>
            <a:r>
              <a:rPr lang="en-US" altLang="en-US" dirty="0">
                <a:solidFill>
                  <a:srgbClr val="0070C0"/>
                </a:solidFill>
                <a:ea typeface="MS PGothic" pitchFamily="34" charset="-128"/>
              </a:rPr>
              <a:t>Active </a:t>
            </a:r>
          </a:p>
          <a:p>
            <a:pPr algn="ctr"/>
            <a:r>
              <a:rPr lang="en-US" altLang="en-US" dirty="0">
                <a:solidFill>
                  <a:srgbClr val="0070C0"/>
                </a:solidFill>
                <a:ea typeface="MS PGothic" pitchFamily="34" charset="-128"/>
              </a:rPr>
              <a:t>Control</a:t>
            </a:r>
          </a:p>
          <a:p>
            <a:pPr algn="ctr"/>
            <a:r>
              <a:rPr lang="en-US" altLang="en-US" dirty="0">
                <a:solidFill>
                  <a:srgbClr val="0070C0"/>
                </a:solidFill>
                <a:ea typeface="MS PGothic" pitchFamily="34" charset="-128"/>
              </a:rPr>
              <a:t>(CORS)</a:t>
            </a:r>
          </a:p>
        </p:txBody>
      </p:sp>
      <p:sp>
        <p:nvSpPr>
          <p:cNvPr id="3" name="Right Arrow 2"/>
          <p:cNvSpPr/>
          <p:nvPr/>
        </p:nvSpPr>
        <p:spPr>
          <a:xfrm>
            <a:off x="3810000" y="4724400"/>
            <a:ext cx="492125" cy="30226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55" name="Content Placeholder 2"/>
          <p:cNvSpPr txBox="1">
            <a:spLocks/>
          </p:cNvSpPr>
          <p:nvPr/>
        </p:nvSpPr>
        <p:spPr bwMode="auto">
          <a:xfrm>
            <a:off x="204600" y="983108"/>
            <a:ext cx="8839200" cy="556165"/>
          </a:xfrm>
          <a:prstGeom prst="rect">
            <a:avLst/>
          </a:prstGeom>
          <a:noFill/>
          <a:ln w="9525">
            <a:noFill/>
            <a:miter lim="800000"/>
            <a:headEnd/>
            <a:tailEnd/>
          </a:ln>
        </p:spPr>
        <p:txBody>
          <a:bodyPr/>
          <a:lstStyle/>
          <a:p>
            <a:pPr eaLnBrk="0" hangingPunct="0">
              <a:lnSpc>
                <a:spcPct val="105000"/>
              </a:lnSpc>
            </a:pPr>
            <a:r>
              <a:rPr lang="en-US" altLang="en-US" sz="2400" b="1" dirty="0">
                <a:latin typeface="Calibri" pitchFamily="34" charset="0"/>
                <a:ea typeface="MS PGothic" pitchFamily="34" charset="-128"/>
              </a:rPr>
              <a:t>The National Geodetic Survey (NGS) has been around </a:t>
            </a:r>
            <a:r>
              <a:rPr lang="en-US" altLang="en-US" sz="2400" b="1" dirty="0" smtClean="0">
                <a:latin typeface="Calibri" pitchFamily="34" charset="0"/>
                <a:ea typeface="MS PGothic" pitchFamily="34" charset="-128"/>
              </a:rPr>
              <a:t>for a </a:t>
            </a:r>
            <a:r>
              <a:rPr lang="en-US" altLang="en-US" sz="2400" b="1" dirty="0">
                <a:latin typeface="Calibri" pitchFamily="34" charset="0"/>
                <a:ea typeface="MS PGothic" pitchFamily="34" charset="-128"/>
              </a:rPr>
              <a:t>long time</a:t>
            </a:r>
            <a:endParaRPr lang="en-US" altLang="en-US" sz="2400" dirty="0">
              <a:latin typeface="Calibri" pitchFamily="34" charset="0"/>
              <a:ea typeface="MS PGothic" pitchFamily="34" charset="-128"/>
            </a:endParaRPr>
          </a:p>
        </p:txBody>
      </p:sp>
      <p:sp>
        <p:nvSpPr>
          <p:cNvPr id="27657" name="Rectangle 2"/>
          <p:cNvSpPr txBox="1">
            <a:spLocks noChangeArrowheads="1"/>
          </p:cNvSpPr>
          <p:nvPr/>
        </p:nvSpPr>
        <p:spPr bwMode="auto">
          <a:xfrm>
            <a:off x="253800" y="258313"/>
            <a:ext cx="8504238" cy="664114"/>
          </a:xfrm>
          <a:prstGeom prst="rect">
            <a:avLst/>
          </a:prstGeom>
          <a:noFill/>
          <a:ln w="9525">
            <a:noFill/>
            <a:miter lim="800000"/>
            <a:headEnd/>
            <a:tailEnd/>
          </a:ln>
        </p:spPr>
        <p:txBody>
          <a:bodyPr/>
          <a:lstStyle/>
          <a:p>
            <a:pPr algn="ctr"/>
            <a:r>
              <a:rPr lang="en-US" altLang="en-US" sz="4000" b="1" dirty="0">
                <a:latin typeface="+mj-lt"/>
              </a:rPr>
              <a:t>NGS and the NSRS continue to evolve</a:t>
            </a:r>
          </a:p>
        </p:txBody>
      </p:sp>
      <p:pic>
        <p:nvPicPr>
          <p:cNvPr id="27658" name="Picture 6" descr="hassler_small"/>
          <p:cNvPicPr>
            <a:picLocks noChangeAspect="1" noChangeArrowheads="1"/>
          </p:cNvPicPr>
          <p:nvPr/>
        </p:nvPicPr>
        <p:blipFill>
          <a:blip r:embed="rId4" cstate="print"/>
          <a:srcRect l="571" r="-571" b="12363"/>
          <a:stretch>
            <a:fillRect/>
          </a:stretch>
        </p:blipFill>
        <p:spPr bwMode="auto">
          <a:xfrm>
            <a:off x="1295400" y="1524000"/>
            <a:ext cx="947738" cy="1120775"/>
          </a:xfrm>
          <a:prstGeom prst="rect">
            <a:avLst/>
          </a:prstGeom>
          <a:noFill/>
          <a:ln w="9525">
            <a:noFill/>
            <a:miter lim="800000"/>
            <a:headEnd/>
            <a:tailEnd/>
          </a:ln>
        </p:spPr>
      </p:pic>
      <p:sp>
        <p:nvSpPr>
          <p:cNvPr id="27659" name="Rectangle 1"/>
          <p:cNvSpPr>
            <a:spLocks noChangeArrowheads="1"/>
          </p:cNvSpPr>
          <p:nvPr/>
        </p:nvSpPr>
        <p:spPr bwMode="auto">
          <a:xfrm>
            <a:off x="0" y="2667000"/>
            <a:ext cx="2057399" cy="835613"/>
          </a:xfrm>
          <a:prstGeom prst="rect">
            <a:avLst/>
          </a:prstGeom>
          <a:noFill/>
          <a:ln w="9525">
            <a:noFill/>
            <a:miter lim="800000"/>
            <a:headEnd/>
            <a:tailEnd/>
          </a:ln>
        </p:spPr>
        <p:txBody>
          <a:bodyPr wrap="square">
            <a:spAutoFit/>
          </a:bodyPr>
          <a:lstStyle/>
          <a:p>
            <a:pPr lvl="1" algn="ctr">
              <a:lnSpc>
                <a:spcPct val="105000"/>
              </a:lnSpc>
            </a:pPr>
            <a:r>
              <a:rPr lang="en-US" altLang="en-US" sz="1400" b="1" dirty="0" smtClean="0"/>
              <a:t>1807</a:t>
            </a:r>
            <a:endParaRPr lang="en-US" altLang="en-US" sz="1400" dirty="0" smtClean="0"/>
          </a:p>
          <a:p>
            <a:pPr lvl="1" algn="ctr">
              <a:lnSpc>
                <a:spcPct val="105000"/>
              </a:lnSpc>
            </a:pPr>
            <a:r>
              <a:rPr lang="en-US" altLang="en-US" sz="1600" b="1" dirty="0" smtClean="0"/>
              <a:t>United </a:t>
            </a:r>
            <a:r>
              <a:rPr lang="en-US" altLang="en-US" sz="1600" b="1" dirty="0"/>
              <a:t>States Coast Survey</a:t>
            </a:r>
          </a:p>
        </p:txBody>
      </p:sp>
      <p:pic>
        <p:nvPicPr>
          <p:cNvPr id="27660" name="Picture 1" descr="C:\BShaw\Presentations\ESRI-SS-keynote\footprints\TJ.bmp"/>
          <p:cNvPicPr>
            <a:picLocks noChangeAspect="1" noChangeArrowheads="1"/>
          </p:cNvPicPr>
          <p:nvPr/>
        </p:nvPicPr>
        <p:blipFill>
          <a:blip r:embed="rId5" cstate="print"/>
          <a:srcRect/>
          <a:stretch>
            <a:fillRect/>
          </a:stretch>
        </p:blipFill>
        <p:spPr bwMode="auto">
          <a:xfrm>
            <a:off x="228600" y="1524000"/>
            <a:ext cx="741363" cy="1108075"/>
          </a:xfrm>
          <a:prstGeom prst="rect">
            <a:avLst/>
          </a:prstGeom>
          <a:noFill/>
          <a:ln w="9525">
            <a:noFill/>
            <a:miter lim="800000"/>
            <a:headEnd/>
            <a:tailEnd/>
          </a:ln>
        </p:spPr>
      </p:pic>
      <p:pic>
        <p:nvPicPr>
          <p:cNvPr id="27661" name="Picture 5" descr="C:\BShaw\AerialGravity\PRVI\For_Photoshop\digitalimages\US_Coast_GS.png"/>
          <p:cNvPicPr>
            <a:picLocks noChangeAspect="1" noChangeArrowheads="1"/>
          </p:cNvPicPr>
          <p:nvPr/>
        </p:nvPicPr>
        <p:blipFill>
          <a:blip r:embed="rId6" cstate="print"/>
          <a:srcRect/>
          <a:stretch>
            <a:fillRect/>
          </a:stretch>
        </p:blipFill>
        <p:spPr bwMode="auto">
          <a:xfrm>
            <a:off x="3480911" y="1514550"/>
            <a:ext cx="1500530" cy="1540607"/>
          </a:xfrm>
          <a:prstGeom prst="rect">
            <a:avLst/>
          </a:prstGeom>
          <a:noFill/>
          <a:ln w="9525">
            <a:noFill/>
            <a:miter lim="800000"/>
            <a:headEnd/>
            <a:tailEnd/>
          </a:ln>
        </p:spPr>
      </p:pic>
      <p:sp>
        <p:nvSpPr>
          <p:cNvPr id="17" name="Right Arrow 16"/>
          <p:cNvSpPr/>
          <p:nvPr/>
        </p:nvSpPr>
        <p:spPr>
          <a:xfrm>
            <a:off x="2690583" y="2601476"/>
            <a:ext cx="492125" cy="3175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7663" name="Picture 2"/>
          <p:cNvPicPr>
            <a:picLocks noChangeAspect="1" noChangeArrowheads="1"/>
          </p:cNvPicPr>
          <p:nvPr/>
        </p:nvPicPr>
        <p:blipFill>
          <a:blip r:embed="rId7" cstate="print"/>
          <a:srcRect/>
          <a:stretch>
            <a:fillRect/>
          </a:stretch>
        </p:blipFill>
        <p:spPr bwMode="auto">
          <a:xfrm>
            <a:off x="6827574" y="1536596"/>
            <a:ext cx="1497012" cy="1493837"/>
          </a:xfrm>
          <a:prstGeom prst="rect">
            <a:avLst/>
          </a:prstGeom>
          <a:noFill/>
          <a:ln w="9525">
            <a:noFill/>
            <a:miter lim="800000"/>
            <a:headEnd/>
            <a:tailEnd/>
          </a:ln>
          <a:effectLst/>
        </p:spPr>
      </p:pic>
      <p:sp>
        <p:nvSpPr>
          <p:cNvPr id="19" name="Right Arrow 18"/>
          <p:cNvSpPr/>
          <p:nvPr/>
        </p:nvSpPr>
        <p:spPr>
          <a:xfrm>
            <a:off x="5715000" y="2590800"/>
            <a:ext cx="492125" cy="3175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66" name="Content Placeholder 2"/>
          <p:cNvSpPr txBox="1">
            <a:spLocks/>
          </p:cNvSpPr>
          <p:nvPr/>
        </p:nvSpPr>
        <p:spPr bwMode="auto">
          <a:xfrm>
            <a:off x="76200" y="3505200"/>
            <a:ext cx="9144000" cy="531813"/>
          </a:xfrm>
          <a:prstGeom prst="rect">
            <a:avLst/>
          </a:prstGeom>
          <a:noFill/>
          <a:ln w="9525">
            <a:noFill/>
            <a:miter lim="800000"/>
            <a:headEnd/>
            <a:tailEnd/>
          </a:ln>
        </p:spPr>
        <p:txBody>
          <a:bodyPr/>
          <a:lstStyle/>
          <a:p>
            <a:pPr eaLnBrk="0" hangingPunct="0">
              <a:lnSpc>
                <a:spcPct val="105000"/>
              </a:lnSpc>
            </a:pPr>
            <a:r>
              <a:rPr lang="en-US" altLang="en-US" sz="4000" b="1" dirty="0">
                <a:latin typeface="Calibri" pitchFamily="34" charset="0"/>
                <a:ea typeface="MS PGothic" pitchFamily="34" charset="-128"/>
              </a:rPr>
              <a:t>A</a:t>
            </a:r>
            <a:r>
              <a:rPr lang="en-US" altLang="en-US" sz="4000" b="1" dirty="0" smtClean="0">
                <a:latin typeface="Calibri" pitchFamily="34" charset="0"/>
                <a:ea typeface="MS PGothic" pitchFamily="34" charset="-128"/>
              </a:rPr>
              <a:t>nd </a:t>
            </a:r>
            <a:r>
              <a:rPr lang="en-US" altLang="en-US" sz="4000" b="1" dirty="0">
                <a:latin typeface="Calibri" pitchFamily="34" charset="0"/>
                <a:ea typeface="MS PGothic" pitchFamily="34" charset="-128"/>
              </a:rPr>
              <a:t>the </a:t>
            </a:r>
            <a:r>
              <a:rPr lang="en-US" altLang="en-US" sz="4000" b="1" dirty="0" smtClean="0">
                <a:latin typeface="Calibri" pitchFamily="34" charset="0"/>
                <a:ea typeface="MS PGothic" pitchFamily="34" charset="-128"/>
              </a:rPr>
              <a:t>NSRS continues </a:t>
            </a:r>
            <a:r>
              <a:rPr lang="en-US" altLang="en-US" sz="4000" b="1" dirty="0">
                <a:latin typeface="Calibri" pitchFamily="34" charset="0"/>
                <a:ea typeface="MS PGothic" pitchFamily="34" charset="-128"/>
              </a:rPr>
              <a:t>to evolve with us</a:t>
            </a:r>
            <a:endParaRPr lang="en-US" altLang="en-US" sz="4000" dirty="0">
              <a:latin typeface="Calibri" pitchFamily="34" charset="0"/>
              <a:ea typeface="MS PGothic" pitchFamily="34" charset="-128"/>
            </a:endParaRPr>
          </a:p>
        </p:txBody>
      </p:sp>
      <p:sp>
        <p:nvSpPr>
          <p:cNvPr id="27667" name="Rectangle 8"/>
          <p:cNvSpPr>
            <a:spLocks noChangeArrowheads="1"/>
          </p:cNvSpPr>
          <p:nvPr/>
        </p:nvSpPr>
        <p:spPr bwMode="auto">
          <a:xfrm>
            <a:off x="2136918" y="2183185"/>
            <a:ext cx="1121109" cy="302840"/>
          </a:xfrm>
          <a:prstGeom prst="rect">
            <a:avLst/>
          </a:prstGeom>
          <a:noFill/>
          <a:ln w="9525">
            <a:noFill/>
            <a:miter lim="800000"/>
            <a:headEnd/>
            <a:tailEnd/>
          </a:ln>
        </p:spPr>
        <p:txBody>
          <a:bodyPr wrap="square">
            <a:spAutoFit/>
          </a:bodyPr>
          <a:lstStyle/>
          <a:p>
            <a:pPr lvl="1" algn="ctr">
              <a:lnSpc>
                <a:spcPct val="105000"/>
              </a:lnSpc>
            </a:pPr>
            <a:r>
              <a:rPr lang="en-US" altLang="en-US" sz="1400" b="1" dirty="0"/>
              <a:t>1878</a:t>
            </a:r>
            <a:endParaRPr lang="en-US" altLang="en-US" sz="1400" dirty="0"/>
          </a:p>
        </p:txBody>
      </p:sp>
      <p:sp>
        <p:nvSpPr>
          <p:cNvPr id="27668" name="Rectangle 24"/>
          <p:cNvSpPr>
            <a:spLocks noChangeArrowheads="1"/>
          </p:cNvSpPr>
          <p:nvPr/>
        </p:nvSpPr>
        <p:spPr bwMode="auto">
          <a:xfrm>
            <a:off x="5486400" y="6172200"/>
            <a:ext cx="2338388" cy="272832"/>
          </a:xfrm>
          <a:prstGeom prst="rect">
            <a:avLst/>
          </a:prstGeom>
          <a:noFill/>
          <a:ln w="9525">
            <a:noFill/>
            <a:miter lim="800000"/>
            <a:headEnd/>
            <a:tailEnd/>
          </a:ln>
        </p:spPr>
        <p:txBody>
          <a:bodyPr wrap="square">
            <a:spAutoFit/>
          </a:bodyPr>
          <a:lstStyle/>
          <a:p>
            <a:pPr lvl="1" algn="ctr">
              <a:lnSpc>
                <a:spcPct val="105000"/>
              </a:lnSpc>
            </a:pPr>
            <a:r>
              <a:rPr lang="en-US" altLang="en-US" sz="1200" b="1" dirty="0" smtClean="0"/>
              <a:t>SIDNEY </a:t>
            </a:r>
            <a:r>
              <a:rPr lang="en-US" altLang="en-US" sz="1200" b="1" dirty="0" err="1" smtClean="0"/>
              <a:t>est</a:t>
            </a:r>
            <a:r>
              <a:rPr lang="en-US" altLang="en-US" sz="1200" b="1" dirty="0" smtClean="0"/>
              <a:t> 2001</a:t>
            </a:r>
            <a:endParaRPr lang="en-US" altLang="en-US" sz="1200" dirty="0"/>
          </a:p>
        </p:txBody>
      </p:sp>
      <p:pic>
        <p:nvPicPr>
          <p:cNvPr id="2050" name="Picture 2" descr="http://www.ngs.noaa.gov/CORS/SitePhotos/Required/sidn/sidn_monu.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86400" y="4191000"/>
            <a:ext cx="2463800" cy="18478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pPr>
              <a:defRPr/>
            </a:pPr>
            <a:fld id="{6FC6F801-40BC-42CE-A996-437A6DC5C231}" type="slidenum">
              <a:rPr lang="en-US" smtClean="0"/>
              <a:pPr>
                <a:defRPr/>
              </a:pPr>
              <a:t>8</a:t>
            </a:fld>
            <a:endParaRPr lang="en-US" dirty="0"/>
          </a:p>
        </p:txBody>
      </p:sp>
      <p:sp>
        <p:nvSpPr>
          <p:cNvPr id="22" name="Rectangle 24"/>
          <p:cNvSpPr>
            <a:spLocks noChangeArrowheads="1"/>
          </p:cNvSpPr>
          <p:nvPr/>
        </p:nvSpPr>
        <p:spPr bwMode="auto">
          <a:xfrm>
            <a:off x="4953000" y="2362200"/>
            <a:ext cx="1881188" cy="303212"/>
          </a:xfrm>
          <a:prstGeom prst="rect">
            <a:avLst/>
          </a:prstGeom>
          <a:noFill/>
          <a:ln w="9525">
            <a:noFill/>
            <a:miter lim="800000"/>
            <a:headEnd/>
            <a:tailEnd/>
          </a:ln>
        </p:spPr>
        <p:txBody>
          <a:bodyPr>
            <a:spAutoFit/>
          </a:bodyPr>
          <a:lstStyle/>
          <a:p>
            <a:pPr lvl="1" algn="ctr">
              <a:lnSpc>
                <a:spcPct val="105000"/>
              </a:lnSpc>
            </a:pPr>
            <a:r>
              <a:rPr lang="en-US" altLang="en-US" sz="1400" b="1" dirty="0"/>
              <a:t>1970</a:t>
            </a:r>
            <a:endParaRPr lang="en-US" alt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75924</TotalTime>
  <Words>2421</Words>
  <Application>Microsoft Office PowerPoint</Application>
  <PresentationFormat>On-screen Show (4:3)</PresentationFormat>
  <Paragraphs>228</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Theme1</vt:lpstr>
      <vt:lpstr>Upcoming Changes to Federal Survey Control and Standards  Presented at County Engineer’s Association of Ohio Winter Conference Columbus, OH Dec 6, 2016 </vt:lpstr>
      <vt:lpstr>NGS Regional Geodetic Advisors </vt:lpstr>
      <vt:lpstr>NGS is part of NOAA  a small part … ~200 vs 10,000 people </vt:lpstr>
      <vt:lpstr>Slide 3</vt:lpstr>
      <vt:lpstr>Slide 4</vt:lpstr>
      <vt:lpstr>Slide 5</vt:lpstr>
      <vt:lpstr>Why should we care about geodesy?</vt:lpstr>
      <vt:lpstr>Slide 7</vt:lpstr>
      <vt:lpstr>Slide 8</vt:lpstr>
      <vt:lpstr>Ohio Geodesy Firsts</vt:lpstr>
      <vt:lpstr>IMPROVING POSITIONAL ACCURACY</vt:lpstr>
      <vt:lpstr>Example Coordinate Shifts</vt:lpstr>
      <vt:lpstr>Slide 12</vt:lpstr>
      <vt:lpstr>Slide 13</vt:lpstr>
      <vt:lpstr>Continuously Operating Reference Stations (CORS)</vt:lpstr>
      <vt:lpstr>New Datums Are Coming in 2022</vt:lpstr>
      <vt:lpstr>Slide 16</vt:lpstr>
      <vt:lpstr>Slide 17</vt:lpstr>
      <vt:lpstr>How will the new datums affect you?</vt:lpstr>
      <vt:lpstr>How will the new datums affect you?</vt:lpstr>
      <vt:lpstr>Slide 20</vt:lpstr>
      <vt:lpstr>Prepare to change legislation as needed Ohio Revised Code Ch 157:  Ohio Coordinate System</vt:lpstr>
      <vt:lpstr>Gravity for the Redefinition of the  American Vertical Datum (GRAV-D)</vt:lpstr>
      <vt:lpstr>Slide 23</vt:lpstr>
      <vt:lpstr>Questions?       Resources are available and continue to be developed at geodesy.noaa.gov</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David</cp:lastModifiedBy>
  <cp:revision>2292</cp:revision>
  <cp:lastPrinted>2016-11-09T00:08:46Z</cp:lastPrinted>
  <dcterms:created xsi:type="dcterms:W3CDTF">2009-09-30T12:20:38Z</dcterms:created>
  <dcterms:modified xsi:type="dcterms:W3CDTF">2016-12-06T21:40:10Z</dcterms:modified>
</cp:coreProperties>
</file>