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180" r:id="rId1"/>
  </p:sldMasterIdLst>
  <p:notesMasterIdLst>
    <p:notesMasterId r:id="rId8"/>
  </p:notesMasterIdLst>
  <p:handoutMasterIdLst>
    <p:handoutMasterId r:id="rId9"/>
  </p:handoutMasterIdLst>
  <p:sldIdLst>
    <p:sldId id="256" r:id="rId2"/>
    <p:sldId id="342" r:id="rId3"/>
    <p:sldId id="346" r:id="rId4"/>
    <p:sldId id="339" r:id="rId5"/>
    <p:sldId id="343" r:id="rId6"/>
    <p:sldId id="347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0">
          <p15:clr>
            <a:srgbClr val="A4A3A4"/>
          </p15:clr>
        </p15:guide>
        <p15:guide id="2" orient="horz" pos="1892">
          <p15:clr>
            <a:srgbClr val="A4A3A4"/>
          </p15:clr>
        </p15:guide>
        <p15:guide id="3" orient="horz" pos="2304">
          <p15:clr>
            <a:srgbClr val="A4A3A4"/>
          </p15:clr>
        </p15:guide>
        <p15:guide id="4" orient="horz" pos="1709">
          <p15:clr>
            <a:srgbClr val="A4A3A4"/>
          </p15:clr>
        </p15:guide>
        <p15:guide id="5" orient="horz" pos="3157">
          <p15:clr>
            <a:srgbClr val="A4A3A4"/>
          </p15:clr>
        </p15:guide>
        <p15:guide id="6" orient="horz" pos="4170">
          <p15:clr>
            <a:srgbClr val="A4A3A4"/>
          </p15:clr>
        </p15:guide>
        <p15:guide id="7" orient="horz" pos="2886">
          <p15:clr>
            <a:srgbClr val="A4A3A4"/>
          </p15:clr>
        </p15:guide>
        <p15:guide id="8" pos="531">
          <p15:clr>
            <a:srgbClr val="A4A3A4"/>
          </p15:clr>
        </p15:guide>
        <p15:guide id="9" pos="3348">
          <p15:clr>
            <a:srgbClr val="A4A3A4"/>
          </p15:clr>
        </p15:guide>
        <p15:guide id="10" pos="1976">
          <p15:clr>
            <a:srgbClr val="A4A3A4"/>
          </p15:clr>
        </p15:guide>
        <p15:guide id="11" pos="417">
          <p15:clr>
            <a:srgbClr val="A4A3A4"/>
          </p15:clr>
        </p15:guide>
        <p15:guide id="12" pos="4970">
          <p15:clr>
            <a:srgbClr val="A4A3A4"/>
          </p15:clr>
        </p15:guide>
        <p15:guide id="13" pos="1289">
          <p15:clr>
            <a:srgbClr val="A4A3A4"/>
          </p15:clr>
        </p15:guide>
        <p15:guide id="14" pos="53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9900"/>
    <a:srgbClr val="00FF00"/>
    <a:srgbClr val="008000"/>
    <a:srgbClr val="008080"/>
    <a:srgbClr val="336600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74" autoAdjust="0"/>
  </p:normalViewPr>
  <p:slideViewPr>
    <p:cSldViewPr snapToGrid="0">
      <p:cViewPr varScale="1">
        <p:scale>
          <a:sx n="78" d="100"/>
          <a:sy n="78" d="100"/>
        </p:scale>
        <p:origin x="720" y="90"/>
      </p:cViewPr>
      <p:guideLst>
        <p:guide orient="horz" pos="2110"/>
        <p:guide orient="horz" pos="1892"/>
        <p:guide orient="horz" pos="2304"/>
        <p:guide orient="horz" pos="1709"/>
        <p:guide orient="horz" pos="3157"/>
        <p:guide orient="horz" pos="4170"/>
        <p:guide orient="horz" pos="2886"/>
        <p:guide pos="531"/>
        <p:guide pos="3348"/>
        <p:guide pos="1976"/>
        <p:guide pos="417"/>
        <p:guide pos="4970"/>
        <p:guide pos="1289"/>
        <p:guide pos="5379"/>
      </p:guideLst>
    </p:cSldViewPr>
  </p:slideViewPr>
  <p:outlineViewPr>
    <p:cViewPr>
      <p:scale>
        <a:sx n="33" d="100"/>
        <a:sy n="33" d="100"/>
      </p:scale>
      <p:origin x="0" y="1504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357" y="86"/>
      </p:cViewPr>
      <p:guideLst>
        <p:guide orient="horz" pos="2928"/>
        <p:guide pos="2208"/>
      </p:guideLst>
    </p:cSldViewPr>
  </p:notes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063" cy="465138"/>
          </a:xfrm>
          <a:prstGeom prst="rect">
            <a:avLst/>
          </a:prstGeom>
        </p:spPr>
        <p:txBody>
          <a:bodyPr vert="horz" lIns="91281" tIns="45641" rIns="91281" bIns="45641" rtlCol="0"/>
          <a:lstStyle>
            <a:lvl1pPr algn="l" eaLnBrk="1" hangingPunct="1">
              <a:defRPr sz="1200">
                <a:latin typeface="Gill Sans M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40063" cy="465138"/>
          </a:xfrm>
          <a:prstGeom prst="rect">
            <a:avLst/>
          </a:prstGeom>
        </p:spPr>
        <p:txBody>
          <a:bodyPr vert="horz" wrap="square" lIns="91281" tIns="45641" rIns="91281" bIns="456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 MT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B908AF0-9C09-42DC-83DB-134041B4BC57}" type="datetimeFigureOut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40063" cy="465138"/>
          </a:xfrm>
          <a:prstGeom prst="rect">
            <a:avLst/>
          </a:prstGeom>
        </p:spPr>
        <p:txBody>
          <a:bodyPr vert="horz" lIns="91281" tIns="45641" rIns="91281" bIns="45641" rtlCol="0" anchor="b"/>
          <a:lstStyle>
            <a:lvl1pPr algn="l" eaLnBrk="1" hangingPunct="1">
              <a:defRPr sz="1200">
                <a:latin typeface="Gill Sans M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9675"/>
            <a:ext cx="3040063" cy="465138"/>
          </a:xfrm>
          <a:prstGeom prst="rect">
            <a:avLst/>
          </a:prstGeom>
        </p:spPr>
        <p:txBody>
          <a:bodyPr vert="horz" wrap="square" lIns="91281" tIns="45641" rIns="91281" bIns="456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240E201-AA21-4E92-8BE6-E3EEC5A051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2998" tIns="46498" rIns="92998" bIns="4649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Gill Sans M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2998" tIns="46498" rIns="92998" bIns="464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 MT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A6E7330E-E644-498B-AAD1-6DBEB68B9469}" type="datetimeFigureOut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8" tIns="46498" rIns="92998" bIns="4649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4838"/>
            <a:ext cx="5607050" cy="4186237"/>
          </a:xfrm>
          <a:prstGeom prst="rect">
            <a:avLst/>
          </a:prstGeom>
        </p:spPr>
        <p:txBody>
          <a:bodyPr vert="horz" lIns="92998" tIns="46498" rIns="92998" bIns="46498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2998" tIns="46498" rIns="92998" bIns="4649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Gill Sans M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2998" tIns="46498" rIns="92998" bIns="464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588A7B5-E27F-400E-9492-964C9DBBE6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 MT" pitchFamily="34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25F087F-83A8-4F28-AF49-7A957AF95F99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11"/>
          <p:cNvSpPr>
            <a:spLocks noGrp="1"/>
          </p:cNvSpPr>
          <p:nvPr>
            <p:ph type="sldNum" sz="quarter" idx="5"/>
          </p:nvPr>
        </p:nvSpPr>
        <p:spPr bwMode="auto">
          <a:xfrm>
            <a:off x="3889375" y="8694738"/>
            <a:ext cx="2979738" cy="460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5" rIns="91392" bIns="45695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SzPct val="25000"/>
            </a:pPr>
            <a:r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9219" name="Shape 112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44588" y="687388"/>
            <a:ext cx="4579937" cy="3433762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Shape 113"/>
          <p:cNvSpPr>
            <a:spLocks noGrp="1"/>
          </p:cNvSpPr>
          <p:nvPr>
            <p:ph type="body" idx="1"/>
          </p:nvPr>
        </p:nvSpPr>
        <p:spPr bwMode="auto">
          <a:xfrm>
            <a:off x="917575" y="4349750"/>
            <a:ext cx="5037138" cy="4121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2" tIns="45695" rIns="91392" bIns="45695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>
                <a:ea typeface="ＭＳ Ｐゴシック" charset="0"/>
              </a:rPr>
              <a:t>The NGS Ten-Year Plan was adopted at the beginning of 2013, including four major goals and an enterprise goal: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Goal </a:t>
            </a:r>
            <a:r>
              <a:rPr lang="en-US" altLang="en-US" sz="800" dirty="0">
                <a:ea typeface="ＭＳ Ｐゴシック" charset="0"/>
              </a:rPr>
              <a:t>1: Support the Users of the National Spatial Reference System.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Goal </a:t>
            </a:r>
            <a:r>
              <a:rPr lang="en-US" altLang="en-US" sz="800" dirty="0">
                <a:ea typeface="ＭＳ Ｐゴシック" charset="0"/>
              </a:rPr>
              <a:t>2: Modernize and Improve the National Spatial Reference System.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Goal </a:t>
            </a:r>
            <a:r>
              <a:rPr lang="en-US" altLang="en-US" sz="800" dirty="0">
                <a:ea typeface="ＭＳ Ｐゴシック" charset="0"/>
              </a:rPr>
              <a:t>3: Expand the National Spatial Reference System Stakeholder Base through Partnerships, Education and Outreach.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Goal </a:t>
            </a:r>
            <a:r>
              <a:rPr lang="en-US" altLang="en-US" sz="800" dirty="0">
                <a:ea typeface="ＭＳ Ｐゴシック" charset="0"/>
              </a:rPr>
              <a:t>4: Develop and Enable a Workforce with a Supportive Environment.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800" dirty="0">
              <a:ea typeface="ＭＳ Ｐゴシック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>
                <a:ea typeface="ＭＳ Ｐゴシック" charset="0"/>
              </a:rPr>
              <a:t>Enterprise Goal: Improve Organizational and Administrative Functionality. </a:t>
            </a:r>
            <a:endParaRPr lang="en-US" altLang="en-US" sz="800" dirty="0" smtClean="0">
              <a:ea typeface="ＭＳ Ｐゴシック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800" dirty="0" smtClean="0">
              <a:ea typeface="ＭＳ Ｐゴシック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Also mention:</a:t>
            </a:r>
          </a:p>
          <a:p>
            <a:pPr marL="285750" indent="-285750" eaLnBrk="1" fontAlgn="auto" hangingPunct="1"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800" dirty="0" smtClean="0">
                <a:ea typeface="ＭＳ Ｐゴシック" charset="0"/>
              </a:rPr>
              <a:t>NGS has Implementation Plans for each Objective</a:t>
            </a:r>
          </a:p>
          <a:p>
            <a:pPr marL="285750" indent="-285750" eaLnBrk="1" fontAlgn="auto" hangingPunct="1"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800" dirty="0" smtClean="0">
                <a:ea typeface="ＭＳ Ｐゴシック" charset="0"/>
              </a:rPr>
              <a:t>NGS provides an Annual Guidance Memo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800" dirty="0" smtClean="0">
              <a:ea typeface="ＭＳ Ｐゴシック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Strategic Planning - Why Do It?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To be able to measure your success.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To provide guidance in making resource  management, staffing and other decisions.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To motivate staff.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To ensure that you achieve your organizational mission and vision for the future.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800" dirty="0" smtClean="0">
                <a:ea typeface="ＭＳ Ｐゴシック" charset="0"/>
              </a:rPr>
              <a:t>Because without a strategic plan your organization operates in a “reactionary” mode.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800" dirty="0" smtClean="0">
              <a:ea typeface="ＭＳ Ｐゴシック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800" dirty="0">
              <a:ea typeface="ＭＳ Ｐゴシック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800" dirty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Geospatial Summits held in 2010, 2015, 2017. More than 430 people attended last year’s Geospatial Summit.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33425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2871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5843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3676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49396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5116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0836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6556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BAA835-E254-44B8-8315-2799BC107FD9}" type="slidenum">
              <a:rPr lang="en-US" altLang="en-US" smtClean="0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056B3B8-3DA0-4D2B-87C6-D16FC78C81D8}" type="slidenum">
              <a:rPr lang="en-US" altLang="en-US" smtClean="0">
                <a:latin typeface="Gill Sans MT" panose="020B0502020104020203" pitchFamily="34" charset="0"/>
              </a:rPr>
              <a:pPr/>
              <a:t>4</a:t>
            </a:fld>
            <a:endParaRPr lang="en-US" altLang="en-US" smtClean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F80AD2A-11F5-40ED-BB55-2592866166DC}" type="slidenum">
              <a:rPr lang="en-US" altLang="en-US" smtClean="0">
                <a:latin typeface="Gill Sans MT" panose="020B0502020104020203" pitchFamily="34" charset="0"/>
              </a:rPr>
              <a:pPr/>
              <a:t>5</a:t>
            </a:fld>
            <a:endParaRPr lang="en-US" altLang="en-US" smtClean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EF18265-1F6D-47BD-B6C5-19407E623A40}" type="slidenum">
              <a:rPr lang="en-US" altLang="en-US" smtClean="0">
                <a:latin typeface="Gill Sans MT" panose="020B0502020104020203" pitchFamily="34" charset="0"/>
              </a:rPr>
              <a:pPr/>
              <a:t>6</a:t>
            </a:fld>
            <a:endParaRPr lang="en-US" altLang="en-US" smtClean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ader Sl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eader 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D645E-CE48-4666-AB05-9DCE8044F9D9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E4F3-8E93-4B08-A23D-44D2C945A0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85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02F72-80FC-4E50-8223-66B29E08C5E1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71914-307A-43E5-B154-289201565C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35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FD021-4229-46D7-9DCC-C8FB24EC6D20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560ED-096F-4D8F-8167-DB1C3B19BD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467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88D72-607E-4EA6-9516-A18235F52D17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D13C4-ABC4-4544-8A24-F1DB52BB1EC1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of 34</a:t>
            </a:r>
          </a:p>
        </p:txBody>
      </p:sp>
    </p:spTree>
    <p:extLst>
      <p:ext uri="{BB962C8B-B14F-4D97-AF65-F5344CB8AC3E}">
        <p14:creationId xmlns:p14="http://schemas.microsoft.com/office/powerpoint/2010/main" val="332641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F436-E761-448D-92B1-99270387F352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53806-47B0-4503-A162-C4E06B3F3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79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A39A-CB84-4458-873C-643B3260F40F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3EB58-6811-418B-B99A-38044D5B9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3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454C0-532F-48C9-98F1-AE71EDAB74E0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81DA5-1B97-4B6C-8763-105ED6A59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28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08CEF-5B5A-4428-81F1-032229F97934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461F9-C1F9-457F-AF62-CA1E89029B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23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35C13-1641-4FB1-8B34-6CA26C059CD5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4C653-C47A-43E5-8C77-00D1B3D22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87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BB722-3FB0-4A02-AC08-16D2669DDBCE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7B5C0-1B5B-4AC6-BACB-6F77FFC778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14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2B0DB-88D9-4CF1-BB2E-A55905F3AB11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D71-2D7C-4CFA-9E15-AC250B3CDC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64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Gill Sans MT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D285D0F5-13B6-42B6-A563-125E82E06C35}" type="datetime1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Gill Sans M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E20186E-B17B-4439-9B4D-1B8ADAF41C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8" descr="C:\Users\jeremy.mchugh\Pictures\geodesy.noaa.gov slide background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578" r:id="rId1"/>
    <p:sldLayoutId id="2147488579" r:id="rId2"/>
    <p:sldLayoutId id="2147488569" r:id="rId3"/>
    <p:sldLayoutId id="2147488570" r:id="rId4"/>
    <p:sldLayoutId id="2147488571" r:id="rId5"/>
    <p:sldLayoutId id="2147488572" r:id="rId6"/>
    <p:sldLayoutId id="2147488573" r:id="rId7"/>
    <p:sldLayoutId id="2147488574" r:id="rId8"/>
    <p:sldLayoutId id="2147488575" r:id="rId9"/>
    <p:sldLayoutId id="2147488576" r:id="rId10"/>
    <p:sldLayoutId id="214748857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Gill Sans MT" pitchFamily="34" charset="0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ill Sans MT" pitchFamily="34" charset="0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ngs.noaa.gov/web/news/Ten_Year_Plan_2013-2023.pdf" TargetMode="External"/><Relationship Id="rId4" Type="http://schemas.openxmlformats.org/officeDocument/2006/relationships/hyperlink" Target="http://www.geodesy.noaa.gov/web/news/Ten_Year_Plan_2013-2023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eodesy.noaa.gov/geospatial-summit/index.shtml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0" y="1916113"/>
            <a:ext cx="9144000" cy="2827337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Spatial Reference System</a:t>
            </a:r>
            <a:br>
              <a:rPr lang="en-US" altLang="en-US" sz="40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Modernization Industry Workshop</a:t>
            </a:r>
            <a:br>
              <a:rPr lang="en-US" altLang="en-US" sz="40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2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 and Overview</a:t>
            </a:r>
            <a:r>
              <a:rPr lang="en-US" altLang="en-US" sz="32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200" b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32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781800" y="381000"/>
            <a:ext cx="2209800" cy="3381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geodesy.noaa.gov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4438650"/>
            <a:ext cx="6400800" cy="12573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Juliana Blackwell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Director, National Geodetic Survey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0" y="990600"/>
            <a:ext cx="9144000" cy="32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Source Sans Pro"/>
              <a:buNone/>
              <a:defRPr/>
            </a:pPr>
            <a:endParaRPr sz="4400" ker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  <a:rtl val="0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492125" y="496888"/>
            <a:ext cx="8067675" cy="6826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3905BB"/>
              </a:buClr>
              <a:buSzPct val="25000"/>
              <a:buFont typeface="Times New Roman"/>
              <a:buNone/>
              <a:defRPr/>
            </a:pPr>
            <a:r>
              <a:rPr lang="en-US" sz="3400" kern="0" dirty="0">
                <a:solidFill>
                  <a:srgbClr val="1F497D"/>
                </a:solidFill>
                <a:latin typeface="Arial Black" panose="020B0A04020102020204" pitchFamily="34" charset="0"/>
                <a:ea typeface="Times New Roman"/>
                <a:cs typeface="Arial" charset="0"/>
                <a:sym typeface="Times New Roman"/>
                <a:rtl val="0"/>
              </a:rPr>
              <a:t>The National Geodetic Survey 10-Year Plan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1127125" y="2706688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Source Sans Pro"/>
              <a:buNone/>
              <a:defRPr/>
            </a:pPr>
            <a:endParaRPr sz="2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625475" y="1965325"/>
            <a:ext cx="4572000" cy="3597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US" sz="1600" dirty="0">
                <a:solidFill>
                  <a:prstClr val="black"/>
                </a:solidFill>
                <a:latin typeface="Arial Black" panose="020B0A04020102020204" pitchFamily="34" charset="0"/>
                <a:ea typeface="ＭＳ Ｐゴシック" pitchFamily="34" charset="-128"/>
              </a:rPr>
              <a:t>Support the users </a:t>
            </a: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of the National </a:t>
            </a:r>
            <a:b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</a:b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Spatial Reference System.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endParaRPr lang="en-US" sz="16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US" sz="1600" dirty="0">
                <a:solidFill>
                  <a:prstClr val="black"/>
                </a:solidFill>
                <a:latin typeface="Arial Black" panose="020B0A04020102020204" pitchFamily="34" charset="0"/>
                <a:ea typeface="ＭＳ Ｐゴシック" pitchFamily="34" charset="-128"/>
              </a:rPr>
              <a:t>Modernize and improve </a:t>
            </a: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the National </a:t>
            </a:r>
            <a:b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</a:b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Spatial Reference System.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endParaRPr lang="en-US" sz="16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US" sz="1600" dirty="0">
                <a:solidFill>
                  <a:prstClr val="black"/>
                </a:solidFill>
                <a:latin typeface="Arial Black" panose="020B0A04020102020204" pitchFamily="34" charset="0"/>
                <a:ea typeface="ＭＳ Ｐゴシック" pitchFamily="34" charset="-128"/>
              </a:rPr>
              <a:t>Expand</a:t>
            </a: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 the National Spatial Reference </a:t>
            </a:r>
            <a:b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</a:b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System stakeholder base through </a:t>
            </a:r>
            <a:b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</a:b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partnerships, education, and outreach. 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endParaRPr lang="en-US" sz="16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US" sz="1600" dirty="0">
                <a:solidFill>
                  <a:prstClr val="black"/>
                </a:solidFill>
                <a:latin typeface="Arial Black" panose="020B0A04020102020204" pitchFamily="34" charset="0"/>
                <a:ea typeface="ＭＳ Ｐゴシック" pitchFamily="34" charset="-128"/>
              </a:rPr>
              <a:t>Develop and enable </a:t>
            </a: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a workforce with </a:t>
            </a:r>
            <a:b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</a:b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a supportive environment. 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endParaRPr lang="en-US" sz="16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US" sz="1600" dirty="0">
                <a:solidFill>
                  <a:prstClr val="black"/>
                </a:solidFill>
                <a:latin typeface="Arial Black" panose="020B0A04020102020204" pitchFamily="34" charset="0"/>
                <a:ea typeface="ＭＳ Ｐゴシック" pitchFamily="34" charset="-128"/>
              </a:rPr>
              <a:t>Improve</a:t>
            </a:r>
            <a:r>
              <a:rPr lang="en-US" sz="1600" dirty="0">
                <a:solidFill>
                  <a:prstClr val="black"/>
                </a:solidFill>
                <a:ea typeface="ＭＳ Ｐゴシック" pitchFamily="34" charset="-128"/>
              </a:rPr>
              <a:t> organizational and administrative functionality. </a:t>
            </a:r>
            <a:endParaRPr sz="1600" kern="0" dirty="0">
              <a:solidFill>
                <a:prstClr val="black"/>
              </a:solidFill>
              <a:ea typeface="Times New Roman"/>
              <a:sym typeface="Times New Roman"/>
              <a:rtl val="0"/>
            </a:endParaRPr>
          </a:p>
        </p:txBody>
      </p:sp>
      <p:pic>
        <p:nvPicPr>
          <p:cNvPr id="47110" name="Shape 10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66394">
            <a:off x="5126038" y="1398588"/>
            <a:ext cx="3417887" cy="4443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880003" sx="103000" sy="103000" algn="ctr" rotWithShape="0">
              <a:srgbClr val="808080">
                <a:alpha val="18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9" name="Shape 10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5700" bIns="457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fld id="{A3C2FEF3-B5C2-4C23-B08A-DD0E38666C65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t>2</a:t>
            </a:fld>
            <a:r>
              <a:rPr lang="en-US" altLang="en-US" sz="1800" smtClean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625475" y="5937250"/>
            <a:ext cx="67056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  <a:defRPr/>
            </a:pPr>
            <a:r>
              <a:rPr lang="en-US" sz="1400" u="sng" kern="0" dirty="0">
                <a:solidFill>
                  <a:srgbClr val="0000FF"/>
                </a:solidFill>
                <a:ea typeface="Times New Roman"/>
                <a:cs typeface="Arial" panose="020B0604020202020204" pitchFamily="34" charset="0"/>
                <a:sym typeface="Times New Roman"/>
                <a:hlinkClick r:id="rId4"/>
                <a:rtl val="0"/>
              </a:rPr>
              <a:t>http://www.geodesy.noaa.gov/web/news/Ten_Year_Plan_2013-2023.pdf</a:t>
            </a:r>
            <a:endParaRPr lang="en-US" sz="1400" u="sng" kern="0" dirty="0">
              <a:solidFill>
                <a:srgbClr val="0000FF"/>
              </a:solidFill>
              <a:ea typeface="Times New Roman"/>
              <a:cs typeface="Arial" panose="020B0604020202020204" pitchFamily="34" charset="0"/>
              <a:sym typeface="Times New Roman"/>
              <a:hlinkClick r:id="rId5"/>
              <a:rtl val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74638" y="2419350"/>
            <a:ext cx="4440237" cy="83661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2" name="Oval 11"/>
          <p:cNvSpPr/>
          <p:nvPr/>
        </p:nvSpPr>
        <p:spPr>
          <a:xfrm>
            <a:off x="254000" y="3041650"/>
            <a:ext cx="4440238" cy="114935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4295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latin typeface="Arial Black" panose="020B0A04020102020204" pitchFamily="34" charset="0"/>
              </a:rPr>
              <a:t>2017 Geospatial Summit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44463" y="1501775"/>
            <a:ext cx="2867025" cy="1295400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Focus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 NSRS Modernization</a:t>
            </a:r>
          </a:p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NGS and external attendees</a:t>
            </a:r>
          </a:p>
          <a:p>
            <a:pPr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2000" dirty="0" smtClean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E211D7-4004-44F7-A2B5-2B7DDCB839E3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10245" name="Picture 2" descr="sid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4333875"/>
            <a:ext cx="189547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213" y="1028700"/>
            <a:ext cx="5335587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3284538" y="6488113"/>
            <a:ext cx="586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hlinkClick r:id="rId5"/>
              </a:rPr>
              <a:t>https://geodesy.noaa.gov/geospatial-summit/index.shtml</a:t>
            </a:r>
            <a:r>
              <a:rPr lang="en-US" altLang="en-US" sz="180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8" name="Oval 7"/>
          <p:cNvSpPr/>
          <p:nvPr/>
        </p:nvSpPr>
        <p:spPr>
          <a:xfrm>
            <a:off x="2698750" y="5351463"/>
            <a:ext cx="4440238" cy="1071562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88938"/>
            <a:ext cx="8229600" cy="1212850"/>
          </a:xfrm>
        </p:spPr>
        <p:txBody>
          <a:bodyPr/>
          <a:lstStyle/>
          <a:p>
            <a:r>
              <a:rPr lang="en-US" altLang="en-US" sz="4000" smtClean="0">
                <a:latin typeface="Arial Black" panose="020B0A04020102020204" pitchFamily="34" charset="0"/>
              </a:rPr>
              <a:t>What we heard from our industry partners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666750" y="1908175"/>
            <a:ext cx="7810500" cy="4210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products and services most needed from NGS: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Education, education, education</a:t>
            </a:r>
          </a:p>
          <a:p>
            <a:pPr>
              <a:defRPr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Outreach and more outreach</a:t>
            </a:r>
          </a:p>
          <a:p>
            <a:pPr>
              <a:defRPr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Geodetic tools and algorithms in modern programming languages</a:t>
            </a:r>
          </a:p>
          <a:p>
            <a:pPr>
              <a:defRPr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Standards, guidelines, and best practices</a:t>
            </a:r>
          </a:p>
          <a:p>
            <a:pPr>
              <a:defRPr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Greater focus on “geospatial” partners</a:t>
            </a:r>
          </a:p>
          <a:p>
            <a:pPr>
              <a:defRPr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Collaboration with industry partners</a:t>
            </a:r>
          </a:p>
        </p:txBody>
      </p:sp>
      <p:sp>
        <p:nvSpPr>
          <p:cNvPr id="1229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1DC52F-6211-4A74-A0E8-C0430ED737B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">
            <a:off x="5053013" y="1520825"/>
            <a:ext cx="3903662" cy="445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5650" y="428625"/>
            <a:ext cx="7947025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3905BB"/>
              </a:buClr>
              <a:buSzPct val="25000"/>
              <a:defRPr/>
            </a:pPr>
            <a:r>
              <a:rPr lang="en-US" sz="3400" kern="0" dirty="0">
                <a:solidFill>
                  <a:srgbClr val="1F497D"/>
                </a:solidFill>
                <a:latin typeface="Arial Black" panose="020B0A04020102020204" pitchFamily="34" charset="0"/>
                <a:ea typeface="Times New Roman"/>
                <a:cs typeface="Arial" charset="0"/>
                <a:sym typeface="Times New Roman"/>
                <a:rtl val="0"/>
              </a:rPr>
              <a:t>Updating the NGS 10-Year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42888" y="1319213"/>
            <a:ext cx="4845050" cy="41544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prstClr val="black"/>
                </a:solidFill>
                <a:ea typeface="ＭＳ Ｐゴシック" pitchFamily="34" charset="-128"/>
                <a:cs typeface="Arial" panose="020B0604020202020204" pitchFamily="34" charset="0"/>
              </a:rPr>
              <a:t>To be successful, NGS must:</a:t>
            </a:r>
          </a:p>
          <a:p>
            <a:pPr>
              <a:defRPr/>
            </a:pPr>
            <a:endParaRPr lang="en-US" sz="2400" dirty="0">
              <a:solidFill>
                <a:prstClr val="black"/>
              </a:solidFill>
              <a:ea typeface="ＭＳ Ｐゴシック" pitchFamily="34" charset="-128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 panose="020B0604020202020204" pitchFamily="34" charset="0"/>
              </a:rPr>
              <a:t>Clearly define vision, mission, goals, objectives, strategies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 panose="020B0604020202020204" pitchFamily="34" charset="0"/>
              </a:rPr>
              <a:t>Assess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 panose="020B0604020202020204" pitchFamily="34" charset="0"/>
              </a:rPr>
              <a:t>Include everyone affected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 panose="020B0604020202020204" pitchFamily="34" charset="0"/>
              </a:rPr>
              <a:t>Plan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 panose="020B0604020202020204" pitchFamily="34" charset="0"/>
              </a:rPr>
              <a:t>Develop implementation plans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 panose="020B0604020202020204" pitchFamily="34" charset="0"/>
              </a:rPr>
              <a:t>Measure results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 panose="020B0604020202020204" pitchFamily="34" charset="0"/>
              </a:rPr>
              <a:t>Gain buy in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 panose="020B0604020202020204" pitchFamily="34" charset="0"/>
              </a:rPr>
              <a:t>Monitor and evaluate</a:t>
            </a:r>
          </a:p>
        </p:txBody>
      </p:sp>
      <p:sp>
        <p:nvSpPr>
          <p:cNvPr id="1434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C096A6-85FF-4952-81BB-6648F528CDD1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0538" y="479425"/>
            <a:ext cx="8196262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3905BB"/>
              </a:buClr>
              <a:buSzPct val="25000"/>
              <a:defRPr/>
            </a:pPr>
            <a:r>
              <a:rPr lang="en-US" sz="3400" kern="0" dirty="0">
                <a:solidFill>
                  <a:srgbClr val="1F497D"/>
                </a:solidFill>
                <a:latin typeface="Arial Black" panose="020B0A04020102020204" pitchFamily="34" charset="0"/>
                <a:ea typeface="Times New Roman"/>
                <a:cs typeface="Arial" charset="0"/>
                <a:sym typeface="Times New Roman"/>
                <a:rtl val="0"/>
              </a:rPr>
              <a:t>Let’s Get Started!</a:t>
            </a:r>
          </a:p>
        </p:txBody>
      </p:sp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D5DD8E-87BC-4EAC-8548-1A6CE6AA721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300" y="1484313"/>
            <a:ext cx="3898900" cy="5054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79063</TotalTime>
  <Words>329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MS PGothic</vt:lpstr>
      <vt:lpstr>Gill Sans MT</vt:lpstr>
      <vt:lpstr>Calibri</vt:lpstr>
      <vt:lpstr>Verdana</vt:lpstr>
      <vt:lpstr>Source Sans Pro</vt:lpstr>
      <vt:lpstr>Arial Black</vt:lpstr>
      <vt:lpstr>Times New Roman</vt:lpstr>
      <vt:lpstr>Theme1</vt:lpstr>
      <vt:lpstr>National Spatial Reference System Modernization Industry Workshop   Goals and Overview </vt:lpstr>
      <vt:lpstr>PowerPoint Presentation</vt:lpstr>
      <vt:lpstr>2017 Geospatial Summit</vt:lpstr>
      <vt:lpstr>What we heard from our industry partners</vt:lpstr>
      <vt:lpstr>PowerPoint Presentation</vt:lpstr>
      <vt:lpstr>PowerPoint Presentation</vt:lpstr>
    </vt:vector>
  </TitlesOfParts>
  <Company>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 All Hands 2.5.2010</dc:title>
  <dc:creator>Chris.Harm</dc:creator>
  <cp:lastModifiedBy>Rosemary Booth</cp:lastModifiedBy>
  <cp:revision>2522</cp:revision>
  <cp:lastPrinted>2017-01-10T14:54:54Z</cp:lastPrinted>
  <dcterms:created xsi:type="dcterms:W3CDTF">2009-09-30T12:20:38Z</dcterms:created>
  <dcterms:modified xsi:type="dcterms:W3CDTF">2018-05-11T21:25:45Z</dcterms:modified>
</cp:coreProperties>
</file>