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7" r:id="rId2"/>
    <p:sldId id="258" r:id="rId3"/>
    <p:sldId id="370" r:id="rId4"/>
    <p:sldId id="368" r:id="rId5"/>
    <p:sldId id="369" r:id="rId6"/>
    <p:sldId id="372" r:id="rId7"/>
    <p:sldId id="256" r:id="rId8"/>
    <p:sldId id="260" r:id="rId9"/>
    <p:sldId id="339" r:id="rId10"/>
    <p:sldId id="340" r:id="rId11"/>
    <p:sldId id="264" r:id="rId12"/>
    <p:sldId id="268" r:id="rId13"/>
    <p:sldId id="270" r:id="rId14"/>
    <p:sldId id="269" r:id="rId15"/>
    <p:sldId id="272" r:id="rId16"/>
    <p:sldId id="267" r:id="rId17"/>
    <p:sldId id="266" r:id="rId18"/>
    <p:sldId id="265" r:id="rId19"/>
    <p:sldId id="271" r:id="rId20"/>
    <p:sldId id="313" r:id="rId21"/>
    <p:sldId id="337" r:id="rId22"/>
    <p:sldId id="276" r:id="rId23"/>
    <p:sldId id="273" r:id="rId24"/>
    <p:sldId id="277" r:id="rId25"/>
    <p:sldId id="275" r:id="rId26"/>
    <p:sldId id="365" r:id="rId27"/>
    <p:sldId id="366" r:id="rId28"/>
    <p:sldId id="292" r:id="rId29"/>
    <p:sldId id="274" r:id="rId30"/>
    <p:sldId id="282" r:id="rId31"/>
    <p:sldId id="279" r:id="rId32"/>
    <p:sldId id="280" r:id="rId33"/>
    <p:sldId id="281" r:id="rId34"/>
    <p:sldId id="283" r:id="rId35"/>
    <p:sldId id="284" r:id="rId36"/>
    <p:sldId id="285" r:id="rId37"/>
    <p:sldId id="286" r:id="rId38"/>
    <p:sldId id="338" r:id="rId39"/>
    <p:sldId id="290" r:id="rId40"/>
    <p:sldId id="308" r:id="rId41"/>
    <p:sldId id="291" r:id="rId42"/>
    <p:sldId id="298" r:id="rId43"/>
    <p:sldId id="310" r:id="rId44"/>
    <p:sldId id="306" r:id="rId45"/>
    <p:sldId id="299" r:id="rId46"/>
    <p:sldId id="374" r:id="rId47"/>
    <p:sldId id="375" r:id="rId48"/>
    <p:sldId id="294" r:id="rId49"/>
    <p:sldId id="296" r:id="rId50"/>
    <p:sldId id="367" r:id="rId51"/>
    <p:sldId id="315" r:id="rId52"/>
    <p:sldId id="376" r:id="rId53"/>
    <p:sldId id="373" r:id="rId54"/>
    <p:sldId id="305"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34" autoAdjust="0"/>
  </p:normalViewPr>
  <p:slideViewPr>
    <p:cSldViewPr snapToGrid="0" snapToObjects="1">
      <p:cViewPr varScale="1">
        <p:scale>
          <a:sx n="117" d="100"/>
          <a:sy n="117" d="100"/>
        </p:scale>
        <p:origin x="1032" y="84"/>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7</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1832053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4114385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latin typeface="arial" panose="020B0604020202020204" pitchFamily="34" charset="0"/>
              </a:rPr>
              <a:t>"Now crossing the land / water interface for improved coastal &amp; riverine modeling"</a:t>
            </a:r>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a:t>Static Gravity</a:t>
            </a:r>
            <a:r>
              <a:rPr lang="en-US" baseline="0"/>
              <a:t> model of 2022 (SGRAV2022)</a:t>
            </a:r>
            <a:endParaRPr lang="en-US"/>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34</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11</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35</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36</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37</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38</a:t>
            </a:fld>
            <a:endParaRPr lang="en-US"/>
          </a:p>
        </p:txBody>
      </p:sp>
    </p:spTree>
    <p:extLst>
      <p:ext uri="{BB962C8B-B14F-4D97-AF65-F5344CB8AC3E}">
        <p14:creationId xmlns:p14="http://schemas.microsoft.com/office/powerpoint/2010/main" val="36701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39</a:t>
            </a:fld>
            <a:endParaRPr lang="en-US"/>
          </a:p>
        </p:txBody>
      </p:sp>
    </p:spTree>
    <p:extLst>
      <p:ext uri="{BB962C8B-B14F-4D97-AF65-F5344CB8AC3E}">
        <p14:creationId xmlns:p14="http://schemas.microsoft.com/office/powerpoint/2010/main" val="1551402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40</a:t>
            </a:fld>
            <a:endParaRPr lang="en-US"/>
          </a:p>
        </p:txBody>
      </p:sp>
    </p:spTree>
    <p:extLst>
      <p:ext uri="{BB962C8B-B14F-4D97-AF65-F5344CB8AC3E}">
        <p14:creationId xmlns:p14="http://schemas.microsoft.com/office/powerpoint/2010/main" val="643771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41</a:t>
            </a:fld>
            <a:endParaRPr lang="en-US"/>
          </a:p>
        </p:txBody>
      </p:sp>
    </p:spTree>
    <p:extLst>
      <p:ext uri="{BB962C8B-B14F-4D97-AF65-F5344CB8AC3E}">
        <p14:creationId xmlns:p14="http://schemas.microsoft.com/office/powerpoint/2010/main" val="4229036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NGS Map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42</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NGS Map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43</a:t>
            </a:fld>
            <a:endParaRPr lang="en-US"/>
          </a:p>
        </p:txBody>
      </p:sp>
    </p:spTree>
    <p:extLst>
      <p:ext uri="{BB962C8B-B14F-4D97-AF65-F5344CB8AC3E}">
        <p14:creationId xmlns:p14="http://schemas.microsoft.com/office/powerpoint/2010/main" val="675910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https://geodesy.noaa.gov/datasheets/passive-marks/index.html</a:t>
            </a:r>
          </a:p>
        </p:txBody>
      </p:sp>
      <p:sp>
        <p:nvSpPr>
          <p:cNvPr id="4" name="Slide Number Placeholder 3"/>
          <p:cNvSpPr>
            <a:spLocks noGrp="1"/>
          </p:cNvSpPr>
          <p:nvPr>
            <p:ph type="sldNum" sz="quarter" idx="5"/>
          </p:nvPr>
        </p:nvSpPr>
        <p:spPr/>
        <p:txBody>
          <a:bodyPr/>
          <a:lstStyle/>
          <a:p>
            <a:fld id="{710E8987-B1F8-41D0-BD99-87D3EF3732DF}" type="slidenum">
              <a:rPr lang="en-US" smtClean="0"/>
              <a:t>44</a:t>
            </a:fld>
            <a:endParaRPr lang="en-US"/>
          </a:p>
        </p:txBody>
      </p:sp>
    </p:spTree>
    <p:extLst>
      <p:ext uri="{BB962C8B-B14F-4D97-AF65-F5344CB8AC3E}">
        <p14:creationId xmlns:p14="http://schemas.microsoft.com/office/powerpoint/2010/main" val="1782686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12</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45</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46</a:t>
            </a:fld>
            <a:endParaRPr lang="en-US"/>
          </a:p>
        </p:txBody>
      </p:sp>
    </p:spTree>
    <p:extLst>
      <p:ext uri="{BB962C8B-B14F-4D97-AF65-F5344CB8AC3E}">
        <p14:creationId xmlns:p14="http://schemas.microsoft.com/office/powerpoint/2010/main" val="586760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47</a:t>
            </a:fld>
            <a:endParaRPr lang="en-US"/>
          </a:p>
        </p:txBody>
      </p:sp>
    </p:spTree>
    <p:extLst>
      <p:ext uri="{BB962C8B-B14F-4D97-AF65-F5344CB8AC3E}">
        <p14:creationId xmlns:p14="http://schemas.microsoft.com/office/powerpoint/2010/main" val="1068221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97"/>
                </a:solidFill>
              </a:rPr>
              <a:t>https://geodesy.noaa.gov/SPCS/</a:t>
            </a:r>
            <a:endParaRPr kumimoji="0" lang="en-US" sz="1200" b="0" i="0" u="none" strike="noStrike" cap="none" spc="0" normalizeH="0" baseline="0" dirty="0">
              <a:ln>
                <a:noFill/>
              </a:ln>
              <a:solidFill>
                <a:srgbClr val="002E97"/>
              </a:solidFill>
              <a:effectLst/>
              <a:uFillTx/>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48</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Alpha State Plane Coordinate System of 2022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https://experience.arcgis.com/experience/dddb7bc0be6f4e56a1c370c8d529d1a0/</a:t>
            </a:r>
            <a:endPar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49</a:t>
            </a:fld>
            <a:endParaRPr lang="en-US"/>
          </a:p>
        </p:txBody>
      </p:sp>
    </p:spTree>
    <p:extLst>
      <p:ext uri="{BB962C8B-B14F-4D97-AF65-F5344CB8AC3E}">
        <p14:creationId xmlns:p14="http://schemas.microsoft.com/office/powerpoint/2010/main" val="605319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50</a:t>
            </a:fld>
            <a:endParaRPr lang="en-US"/>
          </a:p>
        </p:txBody>
      </p:sp>
    </p:spTree>
    <p:extLst>
      <p:ext uri="{BB962C8B-B14F-4D97-AF65-F5344CB8AC3E}">
        <p14:creationId xmlns:p14="http://schemas.microsoft.com/office/powerpoint/2010/main" val="2522686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Alpha State Plane Coordinate System of 2022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https://experience.arcgis.com/experience/dddb7bc0be6f4e56a1c370c8d529d1a0/</a:t>
            </a:r>
            <a:endPar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51</a:t>
            </a:fld>
            <a:endParaRPr lang="en-US"/>
          </a:p>
        </p:txBody>
      </p:sp>
    </p:spTree>
    <p:extLst>
      <p:ext uri="{BB962C8B-B14F-4D97-AF65-F5344CB8AC3E}">
        <p14:creationId xmlns:p14="http://schemas.microsoft.com/office/powerpoint/2010/main" val="272109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52</a:t>
            </a:fld>
            <a:endParaRPr lang="en-US"/>
          </a:p>
        </p:txBody>
      </p:sp>
    </p:spTree>
    <p:extLst>
      <p:ext uri="{BB962C8B-B14F-4D97-AF65-F5344CB8AC3E}">
        <p14:creationId xmlns:p14="http://schemas.microsoft.com/office/powerpoint/2010/main" val="209592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Alpha State Plane Coordinate System of 2022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https://experience.arcgis.com/experience/dddb7bc0be6f4e56a1c370c8d529d1a0/</a:t>
            </a:r>
            <a:endPar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53</a:t>
            </a:fld>
            <a:endParaRPr lang="en-US"/>
          </a:p>
        </p:txBody>
      </p:sp>
    </p:spTree>
    <p:extLst>
      <p:ext uri="{BB962C8B-B14F-4D97-AF65-F5344CB8AC3E}">
        <p14:creationId xmlns:p14="http://schemas.microsoft.com/office/powerpoint/2010/main" val="1736620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54</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14</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357489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80581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1523744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1436490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2/19/2025</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jp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8.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8.emf"/><Relationship Id="rId5" Type="http://schemas.openxmlformats.org/officeDocument/2006/relationships/oleObject" Target="../embeddings/oleObject1.bin"/><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6.jpg"/><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30.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921012"/>
            <a:ext cx="7772400" cy="1102519"/>
          </a:xfrm>
        </p:spPr>
        <p:txBody>
          <a:bodyPr>
            <a:normAutofit fontScale="90000"/>
          </a:bodyPr>
          <a:lstStyle/>
          <a:p>
            <a:r>
              <a:rPr lang="en-US" sz="3100" dirty="0">
                <a:solidFill>
                  <a:srgbClr val="002E97"/>
                </a:solidFill>
                <a:latin typeface="+mn-lt"/>
                <a:cs typeface="Times New Roman" panose="02020603050405020304" pitchFamily="18" charset="0"/>
              </a:rPr>
              <a:t>The National Spatial Reference System:</a:t>
            </a:r>
            <a:br>
              <a:rPr lang="en-US" sz="3100" dirty="0">
                <a:solidFill>
                  <a:srgbClr val="002E97"/>
                </a:solidFill>
                <a:latin typeface="+mn-lt"/>
                <a:cs typeface="Times New Roman" panose="02020603050405020304" pitchFamily="18" charset="0"/>
              </a:rPr>
            </a:br>
            <a:r>
              <a:rPr lang="en-US" sz="3100" dirty="0">
                <a:solidFill>
                  <a:srgbClr val="002E97"/>
                </a:solidFill>
                <a:latin typeface="+mn-lt"/>
                <a:cs typeface="Times New Roman" panose="02020603050405020304" pitchFamily="18" charset="0"/>
              </a:rPr>
              <a:t>the Common Foundation of Surveying and GIS</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428750" y="3434755"/>
            <a:ext cx="6400800" cy="543661"/>
          </a:xfrm>
        </p:spPr>
        <p:txBody>
          <a:bodyPr>
            <a:normAutofit/>
          </a:bodyPr>
          <a:lstStyle/>
          <a:p>
            <a:r>
              <a:rPr lang="en-US" sz="2400" dirty="0">
                <a:solidFill>
                  <a:srgbClr val="002E97"/>
                </a:solidFill>
                <a:latin typeface="+mn-lt"/>
                <a:cs typeface="Times New Roman" panose="02020603050405020304" pitchFamily="18" charset="0"/>
              </a:rPr>
              <a:t>GIS Colorado Winter Meeting</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2069797" cy="369332"/>
          </a:xfrm>
          <a:prstGeom prst="rect">
            <a:avLst/>
          </a:prstGeom>
          <a:noFill/>
        </p:spPr>
        <p:txBody>
          <a:bodyPr wrap="none" rtlCol="0">
            <a:spAutoFit/>
          </a:bodyPr>
          <a:lstStyle/>
          <a:p>
            <a:r>
              <a:rPr lang="en-US" dirty="0">
                <a:solidFill>
                  <a:srgbClr val="002E97"/>
                </a:solidFill>
              </a:rPr>
              <a:t>February 21, 2025</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9B89-CCC6-410B-9D2A-8FAB8FF7DCD7}"/>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 – Online Lessons</a:t>
            </a:r>
          </a:p>
        </p:txBody>
      </p:sp>
      <p:sp>
        <p:nvSpPr>
          <p:cNvPr id="3" name="Rectangle 2">
            <a:extLst>
              <a:ext uri="{FF2B5EF4-FFF2-40B4-BE49-F238E27FC236}">
                <a16:creationId xmlns:a16="http://schemas.microsoft.com/office/drawing/2014/main" id="{EBC73D6D-6328-43BA-BAA1-78DC22616CBD}"/>
              </a:ext>
            </a:extLst>
          </p:cNvPr>
          <p:cNvSpPr txBox="1"/>
          <p:nvPr/>
        </p:nvSpPr>
        <p:spPr>
          <a:xfrm>
            <a:off x="687444" y="4569509"/>
            <a:ext cx="699325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https://geodesy.noaa.gov/web/science_edu/online_lessons/index.shtml</a:t>
            </a:r>
          </a:p>
        </p:txBody>
      </p:sp>
      <p:grpSp>
        <p:nvGrpSpPr>
          <p:cNvPr id="4" name="Group 3" descr="Online Lessons Thumbnails">
            <a:extLst>
              <a:ext uri="{FF2B5EF4-FFF2-40B4-BE49-F238E27FC236}">
                <a16:creationId xmlns:a16="http://schemas.microsoft.com/office/drawing/2014/main" id="{E62391F4-5344-4FAA-812F-F88B84C27DE9}"/>
              </a:ext>
            </a:extLst>
          </p:cNvPr>
          <p:cNvGrpSpPr/>
          <p:nvPr/>
        </p:nvGrpSpPr>
        <p:grpSpPr>
          <a:xfrm>
            <a:off x="174663" y="2592902"/>
            <a:ext cx="8795601" cy="1822323"/>
            <a:chOff x="220383" y="2528894"/>
            <a:chExt cx="8795601" cy="1822323"/>
          </a:xfrm>
        </p:grpSpPr>
        <p:pic>
          <p:nvPicPr>
            <p:cNvPr id="5" name="Picture 4">
              <a:extLst>
                <a:ext uri="{FF2B5EF4-FFF2-40B4-BE49-F238E27FC236}">
                  <a16:creationId xmlns:a16="http://schemas.microsoft.com/office/drawing/2014/main" id="{8193A5C5-8F33-42C0-9320-F67266F17C19}"/>
                </a:ext>
              </a:extLst>
            </p:cNvPr>
            <p:cNvPicPr>
              <a:picLocks noChangeAspect="1"/>
            </p:cNvPicPr>
            <p:nvPr/>
          </p:nvPicPr>
          <p:blipFill>
            <a:blip r:embed="rId3"/>
            <a:stretch>
              <a:fillRect/>
            </a:stretch>
          </p:blipFill>
          <p:spPr>
            <a:xfrm>
              <a:off x="220383" y="2548534"/>
              <a:ext cx="5230188" cy="1778439"/>
            </a:xfrm>
            <a:prstGeom prst="rect">
              <a:avLst/>
            </a:prstGeom>
          </p:spPr>
        </p:pic>
        <p:pic>
          <p:nvPicPr>
            <p:cNvPr id="6" name="Picture 5">
              <a:extLst>
                <a:ext uri="{FF2B5EF4-FFF2-40B4-BE49-F238E27FC236}">
                  <a16:creationId xmlns:a16="http://schemas.microsoft.com/office/drawing/2014/main" id="{72E822F4-3BAC-4021-8D31-5343ECE71F3B}"/>
                </a:ext>
              </a:extLst>
            </p:cNvPr>
            <p:cNvPicPr>
              <a:picLocks noChangeAspect="1"/>
            </p:cNvPicPr>
            <p:nvPr/>
          </p:nvPicPr>
          <p:blipFill>
            <a:blip r:embed="rId4"/>
            <a:stretch>
              <a:fillRect/>
            </a:stretch>
          </p:blipFill>
          <p:spPr>
            <a:xfrm>
              <a:off x="5450571" y="2528894"/>
              <a:ext cx="3565413" cy="1822323"/>
            </a:xfrm>
            <a:prstGeom prst="rect">
              <a:avLst/>
            </a:prstGeom>
          </p:spPr>
        </p:pic>
      </p:grpSp>
      <p:grpSp>
        <p:nvGrpSpPr>
          <p:cNvPr id="7" name="Group 6" descr="Online Lessons Text">
            <a:extLst>
              <a:ext uri="{FF2B5EF4-FFF2-40B4-BE49-F238E27FC236}">
                <a16:creationId xmlns:a16="http://schemas.microsoft.com/office/drawing/2014/main" id="{9BBB0BDD-CA3A-4286-9CAC-51AC68445B1A}"/>
              </a:ext>
            </a:extLst>
          </p:cNvPr>
          <p:cNvGrpSpPr/>
          <p:nvPr/>
        </p:nvGrpSpPr>
        <p:grpSpPr>
          <a:xfrm>
            <a:off x="64008" y="1048557"/>
            <a:ext cx="9015984" cy="1456093"/>
            <a:chOff x="64008" y="1048557"/>
            <a:chExt cx="9015984" cy="1456093"/>
          </a:xfrm>
        </p:grpSpPr>
        <p:sp>
          <p:nvSpPr>
            <p:cNvPr id="8" name="Rectangle 7">
              <a:extLst>
                <a:ext uri="{FF2B5EF4-FFF2-40B4-BE49-F238E27FC236}">
                  <a16:creationId xmlns:a16="http://schemas.microsoft.com/office/drawing/2014/main" id="{A1A75367-C477-4532-A1BB-D4CA840084D6}"/>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9" name="Picture 8">
              <a:extLst>
                <a:ext uri="{FF2B5EF4-FFF2-40B4-BE49-F238E27FC236}">
                  <a16:creationId xmlns:a16="http://schemas.microsoft.com/office/drawing/2014/main" id="{A30D8AC3-05A6-4485-81E5-77AFF748E6E9}"/>
                </a:ext>
              </a:extLst>
            </p:cNvPr>
            <p:cNvPicPr>
              <a:picLocks noChangeAspect="1"/>
            </p:cNvPicPr>
            <p:nvPr/>
          </p:nvPicPr>
          <p:blipFill rotWithShape="1">
            <a:blip r:embed="rId5"/>
            <a:srcRect t="53545" r="50694"/>
            <a:stretch/>
          </p:blipFill>
          <p:spPr>
            <a:xfrm>
              <a:off x="6089904" y="1081919"/>
              <a:ext cx="2774740" cy="956558"/>
            </a:xfrm>
            <a:prstGeom prst="rect">
              <a:avLst/>
            </a:prstGeom>
          </p:spPr>
        </p:pic>
        <p:pic>
          <p:nvPicPr>
            <p:cNvPr id="10" name="Picture 9">
              <a:extLst>
                <a:ext uri="{FF2B5EF4-FFF2-40B4-BE49-F238E27FC236}">
                  <a16:creationId xmlns:a16="http://schemas.microsoft.com/office/drawing/2014/main" id="{01635A10-E55E-4D96-A270-8D8CDD035611}"/>
                </a:ext>
              </a:extLst>
            </p:cNvPr>
            <p:cNvPicPr>
              <a:picLocks noChangeAspect="1"/>
            </p:cNvPicPr>
            <p:nvPr/>
          </p:nvPicPr>
          <p:blipFill rotWithShape="1">
            <a:blip r:embed="rId6"/>
            <a:srcRect/>
            <a:stretch/>
          </p:blipFill>
          <p:spPr>
            <a:xfrm>
              <a:off x="168618" y="1081919"/>
              <a:ext cx="5770958" cy="1295521"/>
            </a:xfrm>
            <a:prstGeom prst="rect">
              <a:avLst/>
            </a:prstGeom>
          </p:spPr>
        </p:pic>
      </p:grpSp>
    </p:spTree>
    <p:extLst>
      <p:ext uri="{BB962C8B-B14F-4D97-AF65-F5344CB8AC3E}">
        <p14:creationId xmlns:p14="http://schemas.microsoft.com/office/powerpoint/2010/main" val="112992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1402104"/>
          </a:xfrm>
        </p:spPr>
        <p:txBody>
          <a:bodyPr>
            <a:normAutofit/>
          </a:bodyPr>
          <a:lstStyle/>
          <a:p>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Our Nation’s First Civilian Science Agency</a:t>
            </a:r>
            <a:endParaRPr lang="en-US"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1756910" y="1030430"/>
            <a:ext cx="5676531"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4"/>
          <a:stretch>
            <a:fillRect/>
          </a:stretch>
        </p:blipFill>
        <p:spPr>
          <a:xfrm>
            <a:off x="5365658" y="2197747"/>
            <a:ext cx="1421356" cy="1459928"/>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37515" y="4215622"/>
            <a:ext cx="166487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096169" y="4215622"/>
            <a:ext cx="155427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4063292" y="4215622"/>
            <a:ext cx="100924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5367065" y="4215622"/>
            <a:ext cx="1416411"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7062644" y="4215622"/>
            <a:ext cx="173701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5"/>
          <a:stretch>
            <a:fillRect/>
          </a:stretch>
        </p:blipFill>
        <p:spPr>
          <a:xfrm>
            <a:off x="137514" y="1818300"/>
            <a:ext cx="1665621" cy="2218822"/>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6"/>
          <a:srcRect l="4654" r="6538"/>
          <a:stretch/>
        </p:blipFill>
        <p:spPr>
          <a:xfrm>
            <a:off x="2122923" y="1850002"/>
            <a:ext cx="1584867" cy="2057856"/>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7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037109"/>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
        <p:nvSpPr>
          <p:cNvPr id="4" name="TextBox 3">
            <a:extLst>
              <a:ext uri="{FF2B5EF4-FFF2-40B4-BE49-F238E27FC236}">
                <a16:creationId xmlns:a16="http://schemas.microsoft.com/office/drawing/2014/main" id="{C6E2250F-DF1A-4C2D-AEBA-D298BC31A713}"/>
              </a:ext>
            </a:extLst>
          </p:cNvPr>
          <p:cNvSpPr txBox="1"/>
          <p:nvPr/>
        </p:nvSpPr>
        <p:spPr>
          <a:xfrm>
            <a:off x="4572000" y="4763674"/>
            <a:ext cx="387490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sz="2000" dirty="0">
                <a:solidFill>
                  <a:srgbClr val="002E97"/>
                </a:solidFill>
                <a:latin typeface="Arial" panose="020B0604020202020204" pitchFamily="34" charset="0"/>
                <a:cs typeface="Arial" panose="020B0604020202020204" pitchFamily="34" charset="0"/>
              </a:rPr>
              <a:t>Sectors that Rely on Geodesy</a:t>
            </a:r>
            <a:endParaRPr sz="2000" dirty="0">
              <a:solidFill>
                <a:srgbClr val="002E9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8C71D1-B4CA-4453-9153-A4973908D5E8}"/>
              </a:ext>
            </a:extLst>
          </p:cNvPr>
          <p:cNvGrpSpPr/>
          <p:nvPr/>
        </p:nvGrpSpPr>
        <p:grpSpPr>
          <a:xfrm>
            <a:off x="4147339" y="3401769"/>
            <a:ext cx="4857281" cy="1361905"/>
            <a:chOff x="4147339" y="3405193"/>
            <a:chExt cx="4857281" cy="1361905"/>
          </a:xfrm>
        </p:grpSpPr>
        <p:pic>
          <p:nvPicPr>
            <p:cNvPr id="6" name="Picture 5">
              <a:extLst>
                <a:ext uri="{FF2B5EF4-FFF2-40B4-BE49-F238E27FC236}">
                  <a16:creationId xmlns:a16="http://schemas.microsoft.com/office/drawing/2014/main" id="{A665EE8E-0529-4F64-A810-18CF42FDAE55}"/>
                </a:ext>
              </a:extLst>
            </p:cNvPr>
            <p:cNvPicPr>
              <a:picLocks noChangeAspect="1"/>
            </p:cNvPicPr>
            <p:nvPr/>
          </p:nvPicPr>
          <p:blipFill rotWithShape="1">
            <a:blip r:embed="rId4"/>
            <a:srcRect r="48251"/>
            <a:stretch/>
          </p:blipFill>
          <p:spPr>
            <a:xfrm>
              <a:off x="4147339" y="3405193"/>
              <a:ext cx="1009661" cy="1361905"/>
            </a:xfrm>
            <a:prstGeom prst="rect">
              <a:avLst/>
            </a:prstGeom>
          </p:spPr>
        </p:pic>
        <p:grpSp>
          <p:nvGrpSpPr>
            <p:cNvPr id="7" name="Group 6">
              <a:extLst>
                <a:ext uri="{FF2B5EF4-FFF2-40B4-BE49-F238E27FC236}">
                  <a16:creationId xmlns:a16="http://schemas.microsoft.com/office/drawing/2014/main" id="{3ED711EC-7FFC-48A1-B689-A6991AE6E361}"/>
                </a:ext>
              </a:extLst>
            </p:cNvPr>
            <p:cNvGrpSpPr/>
            <p:nvPr/>
          </p:nvGrpSpPr>
          <p:grpSpPr>
            <a:xfrm>
              <a:off x="5129711" y="3405193"/>
              <a:ext cx="3874909" cy="1361905"/>
              <a:chOff x="5009571" y="3575616"/>
              <a:chExt cx="3874909" cy="1361905"/>
            </a:xfrm>
          </p:grpSpPr>
          <p:pic>
            <p:nvPicPr>
              <p:cNvPr id="10" name="Picture 9">
                <a:extLst>
                  <a:ext uri="{FF2B5EF4-FFF2-40B4-BE49-F238E27FC236}">
                    <a16:creationId xmlns:a16="http://schemas.microsoft.com/office/drawing/2014/main" id="{60EEA696-E844-4F7F-9D37-EF576999DD42}"/>
                  </a:ext>
                </a:extLst>
              </p:cNvPr>
              <p:cNvPicPr>
                <a:picLocks noChangeAspect="1"/>
              </p:cNvPicPr>
              <p:nvPr/>
            </p:nvPicPr>
            <p:blipFill>
              <a:blip r:embed="rId5"/>
              <a:stretch>
                <a:fillRect/>
              </a:stretch>
            </p:blipFill>
            <p:spPr>
              <a:xfrm>
                <a:off x="6960670" y="3575616"/>
                <a:ext cx="1923810" cy="1361905"/>
              </a:xfrm>
              <a:prstGeom prst="rect">
                <a:avLst/>
              </a:prstGeom>
            </p:spPr>
          </p:pic>
          <p:pic>
            <p:nvPicPr>
              <p:cNvPr id="11" name="Picture 10">
                <a:extLst>
                  <a:ext uri="{FF2B5EF4-FFF2-40B4-BE49-F238E27FC236}">
                    <a16:creationId xmlns:a16="http://schemas.microsoft.com/office/drawing/2014/main" id="{5E11F8DE-9229-4470-B325-7559CE12D628}"/>
                  </a:ext>
                </a:extLst>
              </p:cNvPr>
              <p:cNvPicPr>
                <a:picLocks noChangeAspect="1"/>
              </p:cNvPicPr>
              <p:nvPr/>
            </p:nvPicPr>
            <p:blipFill>
              <a:blip r:embed="rId4"/>
              <a:stretch>
                <a:fillRect/>
              </a:stretch>
            </p:blipFill>
            <p:spPr>
              <a:xfrm>
                <a:off x="5009571" y="3575616"/>
                <a:ext cx="1951099" cy="1361905"/>
              </a:xfrm>
              <a:prstGeom prst="rect">
                <a:avLst/>
              </a:prstGeom>
            </p:spPr>
          </p:pic>
        </p:grpSp>
        <p:sp>
          <p:nvSpPr>
            <p:cNvPr id="8" name="Rectangle 7">
              <a:extLst>
                <a:ext uri="{FF2B5EF4-FFF2-40B4-BE49-F238E27FC236}">
                  <a16:creationId xmlns:a16="http://schemas.microsoft.com/office/drawing/2014/main" id="{742559A4-ADC7-4637-AE4D-F668A21BD4B7}"/>
                </a:ext>
              </a:extLst>
            </p:cNvPr>
            <p:cNvSpPr/>
            <p:nvPr/>
          </p:nvSpPr>
          <p:spPr>
            <a:xfrm>
              <a:off x="4147339" y="4379985"/>
              <a:ext cx="968728" cy="3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Land </a:t>
              </a:r>
            </a:p>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Surveying</a:t>
              </a:r>
            </a:p>
          </p:txBody>
        </p:sp>
        <p:pic>
          <p:nvPicPr>
            <p:cNvPr id="9" name="Picture 8">
              <a:extLst>
                <a:ext uri="{FF2B5EF4-FFF2-40B4-BE49-F238E27FC236}">
                  <a16:creationId xmlns:a16="http://schemas.microsoft.com/office/drawing/2014/main" id="{38175A45-90AB-4E95-91A7-057EEE756044}"/>
                </a:ext>
              </a:extLst>
            </p:cNvPr>
            <p:cNvPicPr>
              <a:picLocks noChangeAspect="1"/>
            </p:cNvPicPr>
            <p:nvPr/>
          </p:nvPicPr>
          <p:blipFill rotWithShape="1">
            <a:blip r:embed="rId6"/>
            <a:srcRect l="5446" r="7408" b="6365"/>
            <a:stretch/>
          </p:blipFill>
          <p:spPr>
            <a:xfrm>
              <a:off x="4211581" y="3476736"/>
              <a:ext cx="911754" cy="881681"/>
            </a:xfrm>
            <a:prstGeom prst="rect">
              <a:avLst/>
            </a:prstGeom>
          </p:spPr>
        </p:pic>
      </p:grpSp>
    </p:spTree>
    <p:extLst>
      <p:ext uri="{BB962C8B-B14F-4D97-AF65-F5344CB8AC3E}">
        <p14:creationId xmlns:p14="http://schemas.microsoft.com/office/powerpoint/2010/main" val="1149601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NGS’s Historical Horizontal Networks</a:t>
            </a:r>
          </a:p>
        </p:txBody>
      </p:sp>
      <p:pic>
        <p:nvPicPr>
          <p:cNvPr id="4" name="Picture 1" descr="US Standard Datum of 1900 map">
            <a:extLst>
              <a:ext uri="{FF2B5EF4-FFF2-40B4-BE49-F238E27FC236}">
                <a16:creationId xmlns:a16="http://schemas.microsoft.com/office/drawing/2014/main" id="{151AA029-83B3-424B-9FB4-7F24824C3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14"/>
          <a:stretch/>
        </p:blipFill>
        <p:spPr bwMode="auto">
          <a:xfrm>
            <a:off x="92520" y="1078064"/>
            <a:ext cx="4202076" cy="2569026"/>
          </a:xfrm>
          <a:prstGeom prst="rect">
            <a:avLst/>
          </a:prstGeom>
          <a:noFill/>
          <a:ln w="12700">
            <a:solidFill>
              <a:srgbClr val="000000"/>
            </a:solid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F4F81E9C-7FDA-440F-B915-59C84878E56D}"/>
              </a:ext>
            </a:extLst>
          </p:cNvPr>
          <p:cNvSpPr>
            <a:spLocks noChangeArrowheads="1"/>
          </p:cNvSpPr>
          <p:nvPr/>
        </p:nvSpPr>
        <p:spPr bwMode="auto">
          <a:xfrm>
            <a:off x="891549" y="4574761"/>
            <a:ext cx="697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http://www.geodesy.noaa.gov/PUBS_LIB/NADof1983.pdf</a:t>
            </a:r>
          </a:p>
        </p:txBody>
      </p:sp>
      <p:sp>
        <p:nvSpPr>
          <p:cNvPr id="6" name="Rectangle 2">
            <a:extLst>
              <a:ext uri="{FF2B5EF4-FFF2-40B4-BE49-F238E27FC236}">
                <a16:creationId xmlns:a16="http://schemas.microsoft.com/office/drawing/2014/main" id="{51AFC003-0913-4DDE-BCBB-D3FF6F5CB1DC}"/>
              </a:ext>
            </a:extLst>
          </p:cNvPr>
          <p:cNvSpPr txBox="1"/>
          <p:nvPr/>
        </p:nvSpPr>
        <p:spPr>
          <a:xfrm>
            <a:off x="973192" y="3842823"/>
            <a:ext cx="24407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US Standard Datum 1900</a:t>
            </a:r>
          </a:p>
        </p:txBody>
      </p:sp>
      <p:pic>
        <p:nvPicPr>
          <p:cNvPr id="7" name="Picture 1" descr="North American Datum of 1927 Map">
            <a:extLst>
              <a:ext uri="{FF2B5EF4-FFF2-40B4-BE49-F238E27FC236}">
                <a16:creationId xmlns:a16="http://schemas.microsoft.com/office/drawing/2014/main" id="{BCC885FE-84EA-4C1E-8966-13A78362EF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865" y="1086184"/>
            <a:ext cx="4042696" cy="275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BECBAFDF-77EE-473A-9D46-7779761315D9}"/>
              </a:ext>
            </a:extLst>
          </p:cNvPr>
          <p:cNvSpPr txBox="1"/>
          <p:nvPr/>
        </p:nvSpPr>
        <p:spPr>
          <a:xfrm>
            <a:off x="4594343" y="3842823"/>
            <a:ext cx="383374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North American Datum of 1927 (NAD 27)</a:t>
            </a:r>
          </a:p>
        </p:txBody>
      </p:sp>
    </p:spTree>
    <p:extLst>
      <p:ext uri="{BB962C8B-B14F-4D97-AF65-F5344CB8AC3E}">
        <p14:creationId xmlns:p14="http://schemas.microsoft.com/office/powerpoint/2010/main" val="807420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200" dirty="0">
                <a:solidFill>
                  <a:srgbClr val="002E97"/>
                </a:solidFill>
                <a:latin typeface="+mn-lt"/>
                <a:cs typeface="Times New Roman" panose="02020603050405020304" pitchFamily="18" charset="0"/>
              </a:rPr>
              <a:t>1983 Control Networks</a:t>
            </a:r>
          </a:p>
        </p:txBody>
      </p:sp>
      <p:pic>
        <p:nvPicPr>
          <p:cNvPr id="4" name="Picture 3" descr="Status of Horizontal Control 1983">
            <a:extLst>
              <a:ext uri="{FF2B5EF4-FFF2-40B4-BE49-F238E27FC236}">
                <a16:creationId xmlns:a16="http://schemas.microsoft.com/office/drawing/2014/main" id="{52CF425C-773F-45A4-B701-F2451DB573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473" y="1009595"/>
            <a:ext cx="4310424" cy="28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6B4027-B52B-4036-AAF7-FC3D49F71EE5}"/>
              </a:ext>
            </a:extLst>
          </p:cNvPr>
          <p:cNvSpPr txBox="1">
            <a:spLocks noChangeArrowheads="1"/>
          </p:cNvSpPr>
          <p:nvPr/>
        </p:nvSpPr>
        <p:spPr bwMode="auto">
          <a:xfrm>
            <a:off x="327545" y="3888730"/>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pic>
        <p:nvPicPr>
          <p:cNvPr id="6" name="Picture 1" descr="Status of Vertical Control 1983">
            <a:extLst>
              <a:ext uri="{FF2B5EF4-FFF2-40B4-BE49-F238E27FC236}">
                <a16:creationId xmlns:a16="http://schemas.microsoft.com/office/drawing/2014/main" id="{8B7FC7DB-3E84-4DBF-8F94-AB214AF6BA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7105" y="1009594"/>
            <a:ext cx="4350244" cy="28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F45EE6CD-2DF1-47E7-A69D-7407C7D0AD67}"/>
              </a:ext>
            </a:extLst>
          </p:cNvPr>
          <p:cNvSpPr txBox="1">
            <a:spLocks noChangeArrowheads="1"/>
          </p:cNvSpPr>
          <p:nvPr/>
        </p:nvSpPr>
        <p:spPr bwMode="auto">
          <a:xfrm>
            <a:off x="5036932" y="3888730"/>
            <a:ext cx="3628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3255279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988676" y="475407"/>
            <a:ext cx="4698124" cy="857250"/>
          </a:xfrm>
        </p:spPr>
        <p:txBody>
          <a:bodyPr/>
          <a:lstStyle/>
          <a:p>
            <a:r>
              <a:rPr lang="en-US" dirty="0">
                <a:solidFill>
                  <a:srgbClr val="002E97"/>
                </a:solidFill>
                <a:latin typeface="+mn-lt"/>
                <a:cs typeface="Times New Roman" panose="02020603050405020304" pitchFamily="18" charset="0"/>
              </a:rPr>
              <a:t>The Bilby Tower</a:t>
            </a:r>
          </a:p>
        </p:txBody>
      </p:sp>
      <p:pic>
        <p:nvPicPr>
          <p:cNvPr id="4" name="Picture 2" descr="Photo of Bilby Tower plans">
            <a:extLst>
              <a:ext uri="{FF2B5EF4-FFF2-40B4-BE49-F238E27FC236}">
                <a16:creationId xmlns:a16="http://schemas.microsoft.com/office/drawing/2014/main" id="{987B3EC8-EB23-4C58-96C1-D53AECC2F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hoto of the First Bilby Tower Ever Built">
            <a:extLst>
              <a:ext uri="{FF2B5EF4-FFF2-40B4-BE49-F238E27FC236}">
                <a16:creationId xmlns:a16="http://schemas.microsoft.com/office/drawing/2014/main" id="{D9A9928D-883C-4405-950E-70435B005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624" y="1373014"/>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157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HistoricalSurveyingNetworks" descr="Movie of the 1983 Control Networks">
            <a:hlinkClick r:id="" action="ppaction://media"/>
            <a:extLst>
              <a:ext uri="{FF2B5EF4-FFF2-40B4-BE49-F238E27FC236}">
                <a16:creationId xmlns:a16="http://schemas.microsoft.com/office/drawing/2014/main" id="{EDBC99A8-4BA3-469A-86BD-A94EC8F3FC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2104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43C94E-372D-44F0-9417-43C402F35774}"/>
              </a:ext>
            </a:extLst>
          </p:cNvPr>
          <p:cNvSpPr txBox="1"/>
          <p:nvPr/>
        </p:nvSpPr>
        <p:spPr>
          <a:xfrm>
            <a:off x="173420" y="736435"/>
            <a:ext cx="2498835" cy="830997"/>
          </a:xfrm>
          <a:prstGeom prst="rect">
            <a:avLst/>
          </a:prstGeom>
          <a:noFill/>
        </p:spPr>
        <p:txBody>
          <a:bodyPr wrap="square" rtlCol="0">
            <a:spAutoFit/>
          </a:bodyPr>
          <a:lstStyle/>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 Shaw</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brian.shaw@noaa.gov</a:t>
            </a:r>
            <a:endParaRPr lang="en-US" sz="1200" dirty="0"/>
          </a:p>
        </p:txBody>
      </p:sp>
      <p:pic>
        <p:nvPicPr>
          <p:cNvPr id="7" name="Picture 6" descr="Brian Shaw and others surveying during the Geoid Slope Validation Survey of 2017 in Colorado">
            <a:extLst>
              <a:ext uri="{FF2B5EF4-FFF2-40B4-BE49-F238E27FC236}">
                <a16:creationId xmlns:a16="http://schemas.microsoft.com/office/drawing/2014/main" id="{03FEFB66-40A2-4118-B4BE-99959FAE2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descr="Brian Shaw portrait photo">
            <a:extLst>
              <a:ext uri="{FF2B5EF4-FFF2-40B4-BE49-F238E27FC236}">
                <a16:creationId xmlns:a16="http://schemas.microsoft.com/office/drawing/2014/main" id="{51FB4ACC-7346-4EFF-9DA1-C6B3AF7A6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descr="Brian Shaw surveying during the Geoid Slope Validation Survey of 2014 in Iowa">
            <a:extLst>
              <a:ext uri="{FF2B5EF4-FFF2-40B4-BE49-F238E27FC236}">
                <a16:creationId xmlns:a16="http://schemas.microsoft.com/office/drawing/2014/main" id="{9972E9D3-D572-47FC-8C12-E3B2C9CC4F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10" name="Picture 9" descr="Brian Shaw and Bill Stone surveying during the Geoid Slope Validation Survey of 2017 in Colorado">
            <a:extLst>
              <a:ext uri="{FF2B5EF4-FFF2-40B4-BE49-F238E27FC236}">
                <a16:creationId xmlns:a16="http://schemas.microsoft.com/office/drawing/2014/main" id="{289E3938-5B8A-4451-AB8A-EEF1A627BF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Tree>
    <p:extLst>
      <p:ext uri="{BB962C8B-B14F-4D97-AF65-F5344CB8AC3E}">
        <p14:creationId xmlns:p14="http://schemas.microsoft.com/office/powerpoint/2010/main" val="268085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6BFFE7-51B4-45E6-86A1-71B89C24AC28}"/>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Today’s National Adjustments</a:t>
            </a:r>
          </a:p>
        </p:txBody>
      </p:sp>
      <p:sp>
        <p:nvSpPr>
          <p:cNvPr id="9" name="Content Placeholder 2">
            <a:extLst>
              <a:ext uri="{FF2B5EF4-FFF2-40B4-BE49-F238E27FC236}">
                <a16:creationId xmlns:a16="http://schemas.microsoft.com/office/drawing/2014/main" id="{1E150B77-40CE-4052-ABE7-4A8783DFDC94}"/>
              </a:ext>
            </a:extLst>
          </p:cNvPr>
          <p:cNvSpPr>
            <a:spLocks noGrp="1"/>
          </p:cNvSpPr>
          <p:nvPr>
            <p:ph idx="1"/>
          </p:nvPr>
        </p:nvSpPr>
        <p:spPr>
          <a:xfrm>
            <a:off x="174238" y="1178882"/>
            <a:ext cx="7260021" cy="3394472"/>
          </a:xfrm>
        </p:spPr>
        <p:txBody>
          <a:bodyPr>
            <a:normAutofit/>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Geometric (GPS Occupations)</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Projects: ~5,300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Stations: ~107,000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Vectors : ~446,000</a:t>
            </a:r>
          </a:p>
        </p:txBody>
      </p:sp>
      <p:pic>
        <p:nvPicPr>
          <p:cNvPr id="10" name="Picture 9">
            <a:extLst>
              <a:ext uri="{FF2B5EF4-FFF2-40B4-BE49-F238E27FC236}">
                <a16:creationId xmlns:a16="http://schemas.microsoft.com/office/drawing/2014/main" id="{0697D82A-A6D3-4DC1-A526-3FEDBE69C725}"/>
              </a:ext>
            </a:extLst>
          </p:cNvPr>
          <p:cNvPicPr>
            <a:picLocks noChangeAspect="1"/>
          </p:cNvPicPr>
          <p:nvPr/>
        </p:nvPicPr>
        <p:blipFill>
          <a:blip r:embed="rId4"/>
          <a:stretch>
            <a:fillRect/>
          </a:stretch>
        </p:blipFill>
        <p:spPr>
          <a:xfrm>
            <a:off x="4641011" y="2571750"/>
            <a:ext cx="4398552" cy="2404852"/>
          </a:xfrm>
          <a:prstGeom prst="rect">
            <a:avLst/>
          </a:prstGeom>
        </p:spPr>
      </p:pic>
    </p:spTree>
    <p:extLst>
      <p:ext uri="{BB962C8B-B14F-4D97-AF65-F5344CB8AC3E}">
        <p14:creationId xmlns:p14="http://schemas.microsoft.com/office/powerpoint/2010/main" val="3767054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4C47-4B2B-46EB-8A57-FB976BC3175D}"/>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Today’s National Adjustments</a:t>
            </a:r>
          </a:p>
        </p:txBody>
      </p:sp>
      <p:sp>
        <p:nvSpPr>
          <p:cNvPr id="3" name="Content Placeholder 2">
            <a:extLst>
              <a:ext uri="{FF2B5EF4-FFF2-40B4-BE49-F238E27FC236}">
                <a16:creationId xmlns:a16="http://schemas.microsoft.com/office/drawing/2014/main" id="{C3A9926A-CEB6-44B6-85C8-81332324DEFC}"/>
              </a:ext>
            </a:extLst>
          </p:cNvPr>
          <p:cNvSpPr>
            <a:spLocks noGrp="1"/>
          </p:cNvSpPr>
          <p:nvPr>
            <p:ph idx="1"/>
          </p:nvPr>
        </p:nvSpPr>
        <p:spPr>
          <a:xfrm>
            <a:off x="148359" y="1273773"/>
            <a:ext cx="7260021" cy="3394472"/>
          </a:xfrm>
        </p:spPr>
        <p:txBody>
          <a:bodyPr>
            <a:normAutofit lnSpcReduction="1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Orthometric </a:t>
            </a:r>
            <a:r>
              <a:rPr lang="en-US" dirty="0">
                <a:solidFill>
                  <a:srgbClr val="002E97"/>
                </a:solidFill>
                <a:latin typeface="Arial" panose="020B0604020202020204" pitchFamily="34" charset="0"/>
                <a:cs typeface="Arial" panose="020B0604020202020204" pitchFamily="34" charset="0"/>
              </a:rPr>
              <a:t>(Leveling Measurements)</a:t>
            </a:r>
          </a:p>
          <a:p>
            <a:pPr marL="400050" lvl="1" indent="0">
              <a:buNone/>
              <a:defRPr sz="3000">
                <a:solidFill>
                  <a:srgbClr val="17375E"/>
                </a:solidFill>
                <a:latin typeface="Arial"/>
                <a:ea typeface="Arial"/>
                <a:cs typeface="Arial"/>
                <a:sym typeface="Arial"/>
              </a:defRPr>
            </a:pPr>
            <a:r>
              <a:rPr lang="en-US" sz="2000" b="1" dirty="0">
                <a:solidFill>
                  <a:schemeClr val="tx1">
                    <a:lumMod val="95000"/>
                    <a:lumOff val="5000"/>
                  </a:schemeClr>
                </a:solidFill>
                <a:latin typeface="Arial" panose="020B0604020202020204" pitchFamily="34" charset="0"/>
                <a:cs typeface="Arial" panose="020B0604020202020204" pitchFamily="34" charset="0"/>
              </a:rPr>
              <a:t>USA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~23,900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~1M</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~2.1M</a:t>
            </a:r>
          </a:p>
          <a:p>
            <a:pPr marL="400050" lvl="1" indent="0">
              <a:buNone/>
              <a:defRPr sz="3000">
                <a:solidFill>
                  <a:srgbClr val="17375E"/>
                </a:solidFill>
                <a:latin typeface="Arial"/>
                <a:ea typeface="Arial"/>
                <a:cs typeface="Arial"/>
                <a:sym typeface="Arial"/>
              </a:defRPr>
            </a:pPr>
            <a:r>
              <a:rPr lang="en-US" sz="2000" b="1" dirty="0">
                <a:solidFill>
                  <a:srgbClr val="FF0000"/>
                </a:solidFill>
                <a:latin typeface="Arial" panose="020B0604020202020204" pitchFamily="34" charset="0"/>
                <a:cs typeface="Arial" panose="020B0604020202020204" pitchFamily="34" charset="0"/>
              </a:rPr>
              <a:t>Canada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~177,000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~204,000</a:t>
            </a:r>
          </a:p>
          <a:p>
            <a:pPr marL="800100" lvl="2" indent="0">
              <a:buNone/>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AB0D31-35F8-468B-B922-F2D6C27568F0}"/>
              </a:ext>
            </a:extLst>
          </p:cNvPr>
          <p:cNvPicPr>
            <a:picLocks noChangeAspect="1"/>
          </p:cNvPicPr>
          <p:nvPr/>
        </p:nvPicPr>
        <p:blipFill>
          <a:blip r:embed="rId4"/>
          <a:stretch>
            <a:fillRect/>
          </a:stretch>
        </p:blipFill>
        <p:spPr>
          <a:xfrm>
            <a:off x="4113669" y="1773141"/>
            <a:ext cx="4573131" cy="2742206"/>
          </a:xfrm>
          <a:prstGeom prst="rect">
            <a:avLst/>
          </a:prstGeom>
        </p:spPr>
      </p:pic>
    </p:spTree>
    <p:extLst>
      <p:ext uri="{BB962C8B-B14F-4D97-AF65-F5344CB8AC3E}">
        <p14:creationId xmlns:p14="http://schemas.microsoft.com/office/powerpoint/2010/main" val="3240739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493834" y="490006"/>
            <a:ext cx="3390035" cy="915734"/>
          </a:xfrm>
        </p:spPr>
        <p:txBody>
          <a:bodyPr>
            <a:normAutofit fontScale="92500" lnSpcReduction="10000"/>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100% Complete (12/2023)</a:t>
            </a:r>
          </a:p>
        </p:txBody>
      </p:sp>
      <p:pic>
        <p:nvPicPr>
          <p:cNvPr id="5" name="Picture 4">
            <a:extLst>
              <a:ext uri="{FF2B5EF4-FFF2-40B4-BE49-F238E27FC236}">
                <a16:creationId xmlns:a16="http://schemas.microsoft.com/office/drawing/2014/main" id="{096CE891-FEB8-4336-BCC9-3B5611CAAC3A}"/>
              </a:ext>
            </a:extLst>
          </p:cNvPr>
          <p:cNvPicPr>
            <a:picLocks noChangeAspect="1"/>
          </p:cNvPicPr>
          <p:nvPr/>
        </p:nvPicPr>
        <p:blipFill>
          <a:blip r:embed="rId4"/>
          <a:stretch>
            <a:fillRect/>
          </a:stretch>
        </p:blipFill>
        <p:spPr>
          <a:xfrm>
            <a:off x="260131" y="1339326"/>
            <a:ext cx="8623610" cy="3794388"/>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BE0905D2-E601-4BC6-A361-29762474D92F}"/>
              </a:ext>
            </a:extLst>
          </p:cNvPr>
          <p:cNvSpPr txBox="1"/>
          <p:nvPr/>
        </p:nvSpPr>
        <p:spPr>
          <a:xfrm>
            <a:off x="1957824" y="354628"/>
            <a:ext cx="491416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b="1" dirty="0">
                <a:solidFill>
                  <a:srgbClr val="002E97"/>
                </a:solidFill>
                <a:latin typeface="Arial" panose="020B0604020202020204" pitchFamily="34" charset="0"/>
                <a:cs typeface="Arial" panose="020B0604020202020204" pitchFamily="34" charset="0"/>
              </a:rPr>
              <a:t>How </a:t>
            </a:r>
            <a:r>
              <a:rPr lang="en-US" sz="3600" b="1" dirty="0">
                <a:solidFill>
                  <a:srgbClr val="002E97"/>
                </a:solidFill>
                <a:latin typeface="Arial" panose="020B0604020202020204" pitchFamily="34" charset="0"/>
                <a:cs typeface="Arial" panose="020B0604020202020204" pitchFamily="34" charset="0"/>
              </a:rPr>
              <a:t>C</a:t>
            </a:r>
            <a:r>
              <a:rPr sz="3600" b="1" dirty="0">
                <a:solidFill>
                  <a:srgbClr val="002E97"/>
                </a:solidFill>
                <a:latin typeface="Arial" panose="020B0604020202020204" pitchFamily="34" charset="0"/>
                <a:cs typeface="Arial" panose="020B0604020202020204" pitchFamily="34" charset="0"/>
              </a:rPr>
              <a:t>an You Prepare</a:t>
            </a:r>
          </a:p>
        </p:txBody>
      </p:sp>
      <p:sp>
        <p:nvSpPr>
          <p:cNvPr id="11" name="Rectangle 2">
            <a:extLst>
              <a:ext uri="{FF2B5EF4-FFF2-40B4-BE49-F238E27FC236}">
                <a16:creationId xmlns:a16="http://schemas.microsoft.com/office/drawing/2014/main" id="{074CC387-F6DE-4955-8455-6EA631760ABB}"/>
              </a:ext>
            </a:extLst>
          </p:cNvPr>
          <p:cNvSpPr txBox="1"/>
          <p:nvPr/>
        </p:nvSpPr>
        <p:spPr>
          <a:xfrm>
            <a:off x="484376" y="1000959"/>
            <a:ext cx="8175247" cy="3970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Metadata is </a:t>
            </a:r>
            <a:r>
              <a:rPr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Transform and collect data in current </a:t>
            </a:r>
            <a:r>
              <a:rPr sz="2800" dirty="0" err="1">
                <a:solidFill>
                  <a:srgbClr val="002E97"/>
                </a:solidFill>
                <a:latin typeface="Arial" panose="020B0604020202020204" pitchFamily="34" charset="0"/>
                <a:cs typeface="Arial" panose="020B0604020202020204" pitchFamily="34" charset="0"/>
              </a:rPr>
              <a:t>datums</a:t>
            </a:r>
            <a:endParaRPr sz="2800" dirty="0">
              <a:solidFill>
                <a:srgbClr val="002E97"/>
              </a:solidFill>
              <a:latin typeface="Arial" panose="020B0604020202020204" pitchFamily="34" charset="0"/>
              <a:cs typeface="Arial" panose="020B0604020202020204" pitchFamily="34" charset="0"/>
            </a:endParaRP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NAD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83 (2011), NAVD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88</a:t>
            </a:r>
            <a:endParaRPr lang="en-US" sz="32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Evaluate The Alpha Products Impacts In Your Area</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SPCS2022, NCAT, GEOID2022, EPP2022</a:t>
            </a:r>
          </a:p>
        </p:txBody>
      </p:sp>
    </p:spTree>
    <p:extLst>
      <p:ext uri="{BB962C8B-B14F-4D97-AF65-F5344CB8AC3E}">
        <p14:creationId xmlns:p14="http://schemas.microsoft.com/office/powerpoint/2010/main" val="1891440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54D20-ADE6-4D5E-AB2A-FAB3A5B090A6}"/>
              </a:ext>
            </a:extLst>
          </p:cNvPr>
          <p:cNvSpPr txBox="1"/>
          <p:nvPr/>
        </p:nvSpPr>
        <p:spPr>
          <a:xfrm>
            <a:off x="1957824" y="302869"/>
            <a:ext cx="450379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Metadata to Consider</a:t>
            </a:r>
            <a:endParaRPr sz="3600" dirty="0">
              <a:solidFill>
                <a:srgbClr val="002E97"/>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9FD9B78-4061-4968-A631-A904BE687E7F}"/>
              </a:ext>
            </a:extLst>
          </p:cNvPr>
          <p:cNvSpPr txBox="1"/>
          <p:nvPr/>
        </p:nvSpPr>
        <p:spPr>
          <a:xfrm>
            <a:off x="598690" y="940868"/>
            <a:ext cx="7946619" cy="372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Document what realization of NAD83</a:t>
            </a: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Original, HARN, FBN, 2007, 2011</a:t>
            </a:r>
          </a:p>
          <a:p>
            <a:pPr>
              <a:defRPr sz="3000">
                <a:solidFill>
                  <a:srgbClr val="17375E"/>
                </a:solidFill>
                <a:latin typeface="Arial"/>
                <a:ea typeface="Arial"/>
                <a:cs typeface="Arial"/>
                <a:sym typeface="Arial"/>
              </a:defRPr>
            </a:pPr>
            <a:endParaRPr lang="en-US" sz="12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Document Geoid Models used for GNSS data, Lidar, </a:t>
            </a:r>
            <a:r>
              <a:rPr lang="en-US" sz="2400" dirty="0" err="1">
                <a:solidFill>
                  <a:srgbClr val="002E97"/>
                </a:solidFill>
                <a:latin typeface="Arial" panose="020B0604020202020204" pitchFamily="34" charset="0"/>
                <a:cs typeface="Arial" panose="020B0604020202020204" pitchFamily="34" charset="0"/>
              </a:rPr>
              <a:t>Etc</a:t>
            </a: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12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Document transformations and workflows applied to data</a:t>
            </a:r>
          </a:p>
          <a:p>
            <a:pPr>
              <a:defRPr sz="3000">
                <a:solidFill>
                  <a:srgbClr val="17375E"/>
                </a:solidFill>
                <a:latin typeface="Arial"/>
                <a:ea typeface="Arial"/>
                <a:cs typeface="Arial"/>
                <a:sym typeface="Arial"/>
              </a:defRPr>
            </a:pPr>
            <a:endParaRPr lang="en-US" sz="12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Understanding the term </a:t>
            </a:r>
            <a:r>
              <a:rPr lang="en-US" sz="2400" b="1" dirty="0">
                <a:solidFill>
                  <a:srgbClr val="002E97"/>
                </a:solidFill>
                <a:latin typeface="Arial" panose="020B0604020202020204" pitchFamily="34" charset="0"/>
                <a:cs typeface="Arial" panose="020B0604020202020204" pitchFamily="34" charset="0"/>
              </a:rPr>
              <a:t>Epoch</a:t>
            </a: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Datum epoch of NAD83(2011) is epoch 2010.00</a:t>
            </a: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All data used was processed to same epoch</a:t>
            </a:r>
          </a:p>
          <a:p>
            <a:pPr>
              <a:defRPr sz="3000">
                <a:solidFill>
                  <a:srgbClr val="17375E"/>
                </a:solidFill>
                <a:latin typeface="Arial"/>
                <a:ea typeface="Arial"/>
                <a:cs typeface="Arial"/>
                <a:sym typeface="Arial"/>
              </a:defRPr>
            </a:pPr>
            <a:r>
              <a:rPr lang="en-US" sz="800" dirty="0">
                <a:solidFill>
                  <a:srgbClr val="002E97"/>
                </a:solidFill>
                <a:latin typeface="Arial" panose="020B0604020202020204" pitchFamily="34" charset="0"/>
                <a:cs typeface="Arial" panose="020B0604020202020204" pitchFamily="34" charset="0"/>
              </a:rPr>
              <a:t>	 </a:t>
            </a: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Date of observations is epoch data collected</a:t>
            </a:r>
          </a:p>
        </p:txBody>
      </p:sp>
    </p:spTree>
    <p:extLst>
      <p:ext uri="{BB962C8B-B14F-4D97-AF65-F5344CB8AC3E}">
        <p14:creationId xmlns:p14="http://schemas.microsoft.com/office/powerpoint/2010/main" val="3470127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Reprocess</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F66D3-ECA8-4DCB-AC0C-82B94A9F329B}"/>
              </a:ext>
            </a:extLst>
          </p:cNvPr>
          <p:cNvSpPr txBox="1"/>
          <p:nvPr/>
        </p:nvSpPr>
        <p:spPr>
          <a:xfrm>
            <a:off x="1717374" y="402226"/>
            <a:ext cx="570925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Delay</a:t>
            </a:r>
            <a:endParaRPr sz="3600" dirty="0">
              <a:solidFill>
                <a:srgbClr val="002E97"/>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2C3EEB0-3F30-41CC-9006-B4892C3D269A}"/>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4" name="Rectangle 3">
            <a:extLst>
              <a:ext uri="{FF2B5EF4-FFF2-40B4-BE49-F238E27FC236}">
                <a16:creationId xmlns:a16="http://schemas.microsoft.com/office/drawing/2014/main" id="{5CF8C19D-9A4F-4603-A75C-7BAD7D0B3DAB}"/>
              </a:ext>
            </a:extLst>
          </p:cNvPr>
          <p:cNvSpPr/>
          <p:nvPr/>
        </p:nvSpPr>
        <p:spPr>
          <a:xfrm>
            <a:off x="1202436" y="1665413"/>
            <a:ext cx="6739128" cy="2246769"/>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will be finalized in 2025 and released in beta once all zones are finalized.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Beta rollout planned for 2025, full rollout in 2026</a:t>
            </a:r>
          </a:p>
        </p:txBody>
      </p:sp>
    </p:spTree>
    <p:extLst>
      <p:ext uri="{BB962C8B-B14F-4D97-AF65-F5344CB8AC3E}">
        <p14:creationId xmlns:p14="http://schemas.microsoft.com/office/powerpoint/2010/main" val="869000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D6633DD-013E-4089-9D45-DE209994F705}"/>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16" name="TextBox 15">
            <a:extLst>
              <a:ext uri="{FF2B5EF4-FFF2-40B4-BE49-F238E27FC236}">
                <a16:creationId xmlns:a16="http://schemas.microsoft.com/office/drawing/2014/main" id="{8644FDE5-B42A-4B31-ADA7-2C7D3DECCCFD}"/>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7" name="TextBox 16">
            <a:extLst>
              <a:ext uri="{FF2B5EF4-FFF2-40B4-BE49-F238E27FC236}">
                <a16:creationId xmlns:a16="http://schemas.microsoft.com/office/drawing/2014/main" id="{E5BC9AE0-A41B-4ACF-8C87-CDA83EC5BBA7}"/>
              </a:ext>
            </a:extLst>
          </p:cNvPr>
          <p:cNvSpPr txBox="1"/>
          <p:nvPr/>
        </p:nvSpPr>
        <p:spPr>
          <a:xfrm>
            <a:off x="5998727" y="1806479"/>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8" name="Group 17">
            <a:extLst>
              <a:ext uri="{FF2B5EF4-FFF2-40B4-BE49-F238E27FC236}">
                <a16:creationId xmlns:a16="http://schemas.microsoft.com/office/drawing/2014/main" id="{58306091-A61E-4093-9752-7FA9E6F30590}"/>
              </a:ext>
            </a:extLst>
          </p:cNvPr>
          <p:cNvGrpSpPr/>
          <p:nvPr/>
        </p:nvGrpSpPr>
        <p:grpSpPr>
          <a:xfrm>
            <a:off x="5998726" y="3833039"/>
            <a:ext cx="2443828" cy="1104482"/>
            <a:chOff x="6632720" y="3562085"/>
            <a:chExt cx="2443828" cy="1104482"/>
          </a:xfrm>
        </p:grpSpPr>
        <p:sp>
          <p:nvSpPr>
            <p:cNvPr id="19" name="TextBox 18">
              <a:extLst>
                <a:ext uri="{FF2B5EF4-FFF2-40B4-BE49-F238E27FC236}">
                  <a16:creationId xmlns:a16="http://schemas.microsoft.com/office/drawing/2014/main" id="{72005E43-43F6-4FAF-B6E6-AA4856A1BF1C}"/>
                </a:ext>
              </a:extLst>
            </p:cNvPr>
            <p:cNvSpPr txBox="1"/>
            <p:nvPr/>
          </p:nvSpPr>
          <p:spPr>
            <a:xfrm>
              <a:off x="6632720" y="4266459"/>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20" name="TextBox 19">
              <a:extLst>
                <a:ext uri="{FF2B5EF4-FFF2-40B4-BE49-F238E27FC236}">
                  <a16:creationId xmlns:a16="http://schemas.microsoft.com/office/drawing/2014/main" id="{75FF8EC0-6FB4-4899-80DF-7B53856A0933}"/>
                </a:ext>
              </a:extLst>
            </p:cNvPr>
            <p:cNvSpPr txBox="1"/>
            <p:nvPr/>
          </p:nvSpPr>
          <p:spPr>
            <a:xfrm>
              <a:off x="6632721" y="3928882"/>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21" name="TextBox 20">
              <a:extLst>
                <a:ext uri="{FF2B5EF4-FFF2-40B4-BE49-F238E27FC236}">
                  <a16:creationId xmlns:a16="http://schemas.microsoft.com/office/drawing/2014/main" id="{47CEDC80-A311-4381-BFBC-FCB8BAF78FD4}"/>
                </a:ext>
              </a:extLst>
            </p:cNvPr>
            <p:cNvSpPr txBox="1"/>
            <p:nvPr/>
          </p:nvSpPr>
          <p:spPr>
            <a:xfrm>
              <a:off x="6632721" y="3562085"/>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grpSp>
      <p:sp>
        <p:nvSpPr>
          <p:cNvPr id="22" name="TextBox 21">
            <a:extLst>
              <a:ext uri="{FF2B5EF4-FFF2-40B4-BE49-F238E27FC236}">
                <a16:creationId xmlns:a16="http://schemas.microsoft.com/office/drawing/2014/main" id="{21ED94DB-8FFB-4F23-BA4B-EF5AD39B3C68}"/>
              </a:ext>
            </a:extLst>
          </p:cNvPr>
          <p:cNvSpPr txBox="1"/>
          <p:nvPr/>
        </p:nvSpPr>
        <p:spPr>
          <a:xfrm>
            <a:off x="5746595" y="986941"/>
            <a:ext cx="3166946" cy="646331"/>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only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23" name="Picture 22">
            <a:extLst>
              <a:ext uri="{FF2B5EF4-FFF2-40B4-BE49-F238E27FC236}">
                <a16:creationId xmlns:a16="http://schemas.microsoft.com/office/drawing/2014/main" id="{33077DB8-4BED-47DF-8D24-BE703D5475DB}"/>
              </a:ext>
            </a:extLst>
          </p:cNvPr>
          <p:cNvPicPr>
            <a:picLocks noChangeAspect="1"/>
          </p:cNvPicPr>
          <p:nvPr/>
        </p:nvPicPr>
        <p:blipFill>
          <a:blip r:embed="rId4"/>
          <a:stretch>
            <a:fillRect/>
          </a:stretch>
        </p:blipFill>
        <p:spPr>
          <a:xfrm>
            <a:off x="230459" y="1122664"/>
            <a:ext cx="5203435" cy="4020836"/>
          </a:xfrm>
          <a:prstGeom prst="rect">
            <a:avLst/>
          </a:prstGeom>
        </p:spPr>
      </p:pic>
    </p:spTree>
    <p:extLst>
      <p:ext uri="{BB962C8B-B14F-4D97-AF65-F5344CB8AC3E}">
        <p14:creationId xmlns:p14="http://schemas.microsoft.com/office/powerpoint/2010/main" val="2346309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08C85FF2-2C5C-43D1-9595-FD8ABC56A2D2}"/>
              </a:ext>
            </a:extLst>
          </p:cNvPr>
          <p:cNvGraphicFramePr>
            <a:graphicFrameLocks noChangeAspect="1"/>
          </p:cNvGraphicFramePr>
          <p:nvPr>
            <p:extLst>
              <p:ext uri="{D42A27DB-BD31-4B8C-83A1-F6EECF244321}">
                <p14:modId xmlns:p14="http://schemas.microsoft.com/office/powerpoint/2010/main" val="1655204014"/>
              </p:ext>
            </p:extLst>
          </p:nvPr>
        </p:nvGraphicFramePr>
        <p:xfrm>
          <a:off x="1058280" y="955221"/>
          <a:ext cx="6920392" cy="4188279"/>
        </p:xfrm>
        <a:graphic>
          <a:graphicData uri="http://schemas.openxmlformats.org/presentationml/2006/ole">
            <mc:AlternateContent xmlns:mc="http://schemas.openxmlformats.org/markup-compatibility/2006">
              <mc:Choice xmlns:v="urn:schemas-microsoft-com:vml" Requires="v">
                <p:oleObj spid="_x0000_s2050" r:id="rId5" imgW="8812942" imgH="5332211" progId="">
                  <p:embed/>
                </p:oleObj>
              </mc:Choice>
              <mc:Fallback>
                <p:oleObj r:id="rId5" imgW="8812942" imgH="5332211" progId="">
                  <p:embed/>
                  <p:pic>
                    <p:nvPicPr>
                      <p:cNvPr id="3" name="Object 2">
                        <a:extLst>
                          <a:ext uri="{FF2B5EF4-FFF2-40B4-BE49-F238E27FC236}">
                            <a16:creationId xmlns:a16="http://schemas.microsoft.com/office/drawing/2014/main" id="{48922034-72BE-400F-B6A2-6A3DF2DEFBC5}"/>
                          </a:ext>
                        </a:extLst>
                      </p:cNvPr>
                      <p:cNvPicPr/>
                      <p:nvPr/>
                    </p:nvPicPr>
                    <p:blipFill>
                      <a:blip r:embed="rId6"/>
                      <a:stretch>
                        <a:fillRect/>
                      </a:stretch>
                    </p:blipFill>
                    <p:spPr>
                      <a:xfrm>
                        <a:off x="1058280" y="955221"/>
                        <a:ext cx="6920392" cy="418827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sp>
        <p:nvSpPr>
          <p:cNvPr id="10" name="TextBox 9">
            <a:extLst>
              <a:ext uri="{FF2B5EF4-FFF2-40B4-BE49-F238E27FC236}">
                <a16:creationId xmlns:a16="http://schemas.microsoft.com/office/drawing/2014/main" id="{37E4363D-B084-4D8B-9C08-072522E5764D}"/>
              </a:ext>
            </a:extLst>
          </p:cNvPr>
          <p:cNvSpPr txBox="1"/>
          <p:nvPr/>
        </p:nvSpPr>
        <p:spPr>
          <a:xfrm>
            <a:off x="6422975" y="1404501"/>
            <a:ext cx="1068560"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P037</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Canyon City</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sym typeface="Calibri"/>
              </a:rPr>
              <a:t>Colorado</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0">
            <a:extLst>
              <a:ext uri="{FF2B5EF4-FFF2-40B4-BE49-F238E27FC236}">
                <a16:creationId xmlns:a16="http://schemas.microsoft.com/office/drawing/2014/main" id="{886381C3-261F-4D19-A232-52509E400EB9}"/>
              </a:ext>
            </a:extLst>
          </p:cNvPr>
          <p:cNvSpPr txBox="1"/>
          <p:nvPr/>
        </p:nvSpPr>
        <p:spPr>
          <a:xfrm>
            <a:off x="6557948" y="3412919"/>
            <a:ext cx="81849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CTMC</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Golden</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p>
        </p:txBody>
      </p:sp>
      <p:pic>
        <p:nvPicPr>
          <p:cNvPr id="5" name="Picture 4">
            <a:extLst>
              <a:ext uri="{FF2B5EF4-FFF2-40B4-BE49-F238E27FC236}">
                <a16:creationId xmlns:a16="http://schemas.microsoft.com/office/drawing/2014/main" id="{19176E83-F731-4CB2-AA80-73A7AFEA3510}"/>
              </a:ext>
            </a:extLst>
          </p:cNvPr>
          <p:cNvPicPr>
            <a:picLocks noChangeAspect="1"/>
          </p:cNvPicPr>
          <p:nvPr/>
        </p:nvPicPr>
        <p:blipFill>
          <a:blip r:embed="rId4"/>
          <a:stretch>
            <a:fillRect/>
          </a:stretch>
        </p:blipFill>
        <p:spPr>
          <a:xfrm>
            <a:off x="7663721" y="3077735"/>
            <a:ext cx="1244171" cy="1477453"/>
          </a:xfrm>
          <a:prstGeom prst="rect">
            <a:avLst/>
          </a:prstGeom>
        </p:spPr>
      </p:pic>
      <p:pic>
        <p:nvPicPr>
          <p:cNvPr id="8" name="Picture 7">
            <a:extLst>
              <a:ext uri="{FF2B5EF4-FFF2-40B4-BE49-F238E27FC236}">
                <a16:creationId xmlns:a16="http://schemas.microsoft.com/office/drawing/2014/main" id="{04A7928B-DFB9-40F3-A3F6-241010F3DD1D}"/>
              </a:ext>
            </a:extLst>
          </p:cNvPr>
          <p:cNvPicPr>
            <a:picLocks noChangeAspect="1"/>
          </p:cNvPicPr>
          <p:nvPr/>
        </p:nvPicPr>
        <p:blipFill>
          <a:blip r:embed="rId5"/>
          <a:stretch>
            <a:fillRect/>
          </a:stretch>
        </p:blipFill>
        <p:spPr>
          <a:xfrm>
            <a:off x="75726" y="930552"/>
            <a:ext cx="6338582" cy="4101435"/>
          </a:xfrm>
          <a:prstGeom prst="rect">
            <a:avLst/>
          </a:prstGeom>
        </p:spPr>
      </p:pic>
      <p:pic>
        <p:nvPicPr>
          <p:cNvPr id="6" name="Picture 5">
            <a:extLst>
              <a:ext uri="{FF2B5EF4-FFF2-40B4-BE49-F238E27FC236}">
                <a16:creationId xmlns:a16="http://schemas.microsoft.com/office/drawing/2014/main" id="{C19E61BF-8DAA-43CD-80BE-8EEB81125F50}"/>
              </a:ext>
            </a:extLst>
          </p:cNvPr>
          <p:cNvPicPr>
            <a:picLocks noChangeAspect="1"/>
          </p:cNvPicPr>
          <p:nvPr/>
        </p:nvPicPr>
        <p:blipFill>
          <a:blip r:embed="rId6"/>
          <a:stretch>
            <a:fillRect/>
          </a:stretch>
        </p:blipFill>
        <p:spPr>
          <a:xfrm>
            <a:off x="7663721" y="1169365"/>
            <a:ext cx="1240854" cy="1402385"/>
          </a:xfrm>
          <a:prstGeom prst="rect">
            <a:avLst/>
          </a:prstGeom>
        </p:spPr>
      </p:pic>
    </p:spTree>
    <p:extLst>
      <p:ext uri="{BB962C8B-B14F-4D97-AF65-F5344CB8AC3E}">
        <p14:creationId xmlns:p14="http://schemas.microsoft.com/office/powerpoint/2010/main" val="796288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100"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ECE4BF3-35C8-4330-8242-DA80170D532C}"/>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GPS on Bench Marks</a:t>
            </a:r>
          </a:p>
        </p:txBody>
      </p:sp>
      <p:sp>
        <p:nvSpPr>
          <p:cNvPr id="11" name="TextBox 10">
            <a:extLst>
              <a:ext uri="{FF2B5EF4-FFF2-40B4-BE49-F238E27FC236}">
                <a16:creationId xmlns:a16="http://schemas.microsoft.com/office/drawing/2014/main" id="{11B2A54E-B55D-4E5C-B582-28FF9F8DF203}"/>
              </a:ext>
            </a:extLst>
          </p:cNvPr>
          <p:cNvSpPr txBox="1"/>
          <p:nvPr/>
        </p:nvSpPr>
        <p:spPr>
          <a:xfrm>
            <a:off x="253776" y="4210832"/>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12" name="TextBox 11">
            <a:extLst>
              <a:ext uri="{FF2B5EF4-FFF2-40B4-BE49-F238E27FC236}">
                <a16:creationId xmlns:a16="http://schemas.microsoft.com/office/drawing/2014/main" id="{8A9D2345-083A-4DC4-9526-40077763AE29}"/>
              </a:ext>
            </a:extLst>
          </p:cNvPr>
          <p:cNvSpPr txBox="1"/>
          <p:nvPr/>
        </p:nvSpPr>
        <p:spPr>
          <a:xfrm>
            <a:off x="3637721" y="4126666"/>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13" name="TextBox 12">
            <a:extLst>
              <a:ext uri="{FF2B5EF4-FFF2-40B4-BE49-F238E27FC236}">
                <a16:creationId xmlns:a16="http://schemas.microsoft.com/office/drawing/2014/main" id="{10FD98CF-2004-48D4-A3A4-25670C8222C4}"/>
              </a:ext>
            </a:extLst>
          </p:cNvPr>
          <p:cNvSpPr txBox="1"/>
          <p:nvPr/>
        </p:nvSpPr>
        <p:spPr>
          <a:xfrm>
            <a:off x="5506280" y="4073189"/>
            <a:ext cx="36377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~4,900 Completed in 2021</a:t>
            </a:r>
          </a:p>
          <a:p>
            <a:r>
              <a:rPr lang="en-US" sz="1600" dirty="0">
                <a:solidFill>
                  <a:srgbClr val="002E97"/>
                </a:solidFill>
                <a:latin typeface="Arial" panose="020B0604020202020204" pitchFamily="34" charset="0"/>
                <a:cs typeface="Arial" panose="020B0604020202020204" pitchFamily="34" charset="0"/>
              </a:rPr>
              <a:t>~2,500 Completed in 2022</a:t>
            </a:r>
          </a:p>
          <a:p>
            <a:r>
              <a:rPr lang="en-US" sz="1600" dirty="0">
                <a:solidFill>
                  <a:srgbClr val="002E97"/>
                </a:solidFill>
                <a:latin typeface="Arial" panose="020B0604020202020204" pitchFamily="34" charset="0"/>
                <a:cs typeface="Arial" panose="020B0604020202020204" pitchFamily="34" charset="0"/>
              </a:rPr>
              <a:t>~2,100 Completed in 2023</a:t>
            </a:r>
          </a:p>
        </p:txBody>
      </p:sp>
      <p:pic>
        <p:nvPicPr>
          <p:cNvPr id="14" name="Picture 13" descr="Map of GPS on Bench Marks Web Map">
            <a:extLst>
              <a:ext uri="{FF2B5EF4-FFF2-40B4-BE49-F238E27FC236}">
                <a16:creationId xmlns:a16="http://schemas.microsoft.com/office/drawing/2014/main" id="{12FA0635-A1CB-47B5-BF10-122567DDAD84}"/>
              </a:ext>
            </a:extLst>
          </p:cNvPr>
          <p:cNvPicPr>
            <a:picLocks noChangeAspect="1"/>
          </p:cNvPicPr>
          <p:nvPr/>
        </p:nvPicPr>
        <p:blipFill>
          <a:blip r:embed="rId4"/>
          <a:stretch>
            <a:fillRect/>
          </a:stretch>
        </p:blipFill>
        <p:spPr>
          <a:xfrm>
            <a:off x="151301" y="1389814"/>
            <a:ext cx="3079509" cy="2601166"/>
          </a:xfrm>
          <a:prstGeom prst="rect">
            <a:avLst/>
          </a:prstGeom>
        </p:spPr>
      </p:pic>
      <p:pic>
        <p:nvPicPr>
          <p:cNvPr id="16" name="Picture 15">
            <a:extLst>
              <a:ext uri="{FF2B5EF4-FFF2-40B4-BE49-F238E27FC236}">
                <a16:creationId xmlns:a16="http://schemas.microsoft.com/office/drawing/2014/main" id="{6C1F5E4E-06E0-49C5-9255-9CF0F9696125}"/>
              </a:ext>
            </a:extLst>
          </p:cNvPr>
          <p:cNvPicPr>
            <a:picLocks noChangeAspect="1"/>
          </p:cNvPicPr>
          <p:nvPr/>
        </p:nvPicPr>
        <p:blipFill>
          <a:blip r:embed="rId5"/>
          <a:stretch>
            <a:fillRect/>
          </a:stretch>
        </p:blipFill>
        <p:spPr>
          <a:xfrm>
            <a:off x="3552352" y="1389814"/>
            <a:ext cx="5440347" cy="2601166"/>
          </a:xfrm>
          <a:prstGeom prst="rect">
            <a:avLst/>
          </a:prstGeom>
        </p:spPr>
      </p:pic>
      <p:sp>
        <p:nvSpPr>
          <p:cNvPr id="17" name="TextBox 16">
            <a:extLst>
              <a:ext uri="{FF2B5EF4-FFF2-40B4-BE49-F238E27FC236}">
                <a16:creationId xmlns:a16="http://schemas.microsoft.com/office/drawing/2014/main" id="{C84E6932-3D06-4456-9E32-2DFF1748B5A3}"/>
              </a:ext>
            </a:extLst>
          </p:cNvPr>
          <p:cNvSpPr txBox="1"/>
          <p:nvPr/>
        </p:nvSpPr>
        <p:spPr>
          <a:xfrm>
            <a:off x="3567320" y="4532077"/>
            <a:ext cx="193896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 14% Complete</a:t>
            </a:r>
          </a:p>
        </p:txBody>
      </p:sp>
    </p:spTree>
    <p:extLst>
      <p:ext uri="{BB962C8B-B14F-4D97-AF65-F5344CB8AC3E}">
        <p14:creationId xmlns:p14="http://schemas.microsoft.com/office/powerpoint/2010/main" val="4125486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4CCA18D-648C-48F4-82F4-4DB5D1216618}"/>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OPUS Shared Solutions Dashboard</a:t>
            </a:r>
          </a:p>
        </p:txBody>
      </p:sp>
      <p:sp>
        <p:nvSpPr>
          <p:cNvPr id="21" name="TextBox 20">
            <a:extLst>
              <a:ext uri="{FF2B5EF4-FFF2-40B4-BE49-F238E27FC236}">
                <a16:creationId xmlns:a16="http://schemas.microsoft.com/office/drawing/2014/main" id="{D1DF7459-039B-4574-B5D5-4804F6886D59}"/>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pic>
        <p:nvPicPr>
          <p:cNvPr id="22" name="Picture 21">
            <a:extLst>
              <a:ext uri="{FF2B5EF4-FFF2-40B4-BE49-F238E27FC236}">
                <a16:creationId xmlns:a16="http://schemas.microsoft.com/office/drawing/2014/main" id="{CF43BDD3-799F-45FC-9E5A-F8C8F44651FD}"/>
              </a:ext>
            </a:extLst>
          </p:cNvPr>
          <p:cNvPicPr>
            <a:picLocks noChangeAspect="1"/>
          </p:cNvPicPr>
          <p:nvPr/>
        </p:nvPicPr>
        <p:blipFill>
          <a:blip r:embed="rId4"/>
          <a:stretch>
            <a:fillRect/>
          </a:stretch>
        </p:blipFill>
        <p:spPr>
          <a:xfrm>
            <a:off x="0" y="1552721"/>
            <a:ext cx="7515922" cy="3597465"/>
          </a:xfrm>
          <a:prstGeom prst="rect">
            <a:avLst/>
          </a:prstGeom>
        </p:spPr>
      </p:pic>
      <p:graphicFrame>
        <p:nvGraphicFramePr>
          <p:cNvPr id="23" name="Table 22" descr="Table of the OPUS Shared Solutions">
            <a:extLst>
              <a:ext uri="{FF2B5EF4-FFF2-40B4-BE49-F238E27FC236}">
                <a16:creationId xmlns:a16="http://schemas.microsoft.com/office/drawing/2014/main" id="{89AA5C79-13CE-4B88-972E-59F835EDEF7F}"/>
              </a:ext>
            </a:extLst>
          </p:cNvPr>
          <p:cNvGraphicFramePr>
            <a:graphicFrameLocks noGrp="1"/>
          </p:cNvGraphicFramePr>
          <p:nvPr>
            <p:extLst>
              <p:ext uri="{D42A27DB-BD31-4B8C-83A1-F6EECF244321}">
                <p14:modId xmlns:p14="http://schemas.microsoft.com/office/powerpoint/2010/main" val="1387725414"/>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~46,100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~8,300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~5,000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~1,800</a:t>
                      </a:r>
                    </a:p>
                  </a:txBody>
                  <a:tcPr marL="68580" marR="68580" marT="34290" marB="34290"/>
                </a:tc>
                <a:extLst>
                  <a:ext uri="{0D108BD9-81ED-4DB2-BD59-A6C34878D82A}">
                    <a16:rowId xmlns:a16="http://schemas.microsoft.com/office/drawing/2014/main" val="2662671429"/>
                  </a:ext>
                </a:extLst>
              </a:tr>
            </a:tbl>
          </a:graphicData>
        </a:graphic>
      </p:graphicFrame>
      <p:sp>
        <p:nvSpPr>
          <p:cNvPr id="14" name="Rectangle 13">
            <a:extLst>
              <a:ext uri="{FF2B5EF4-FFF2-40B4-BE49-F238E27FC236}">
                <a16:creationId xmlns:a16="http://schemas.microsoft.com/office/drawing/2014/main" id="{9093623E-AD69-401C-ACC3-74244DBB877C}"/>
              </a:ext>
            </a:extLst>
          </p:cNvPr>
          <p:cNvSpPr/>
          <p:nvPr/>
        </p:nvSpPr>
        <p:spPr>
          <a:xfrm>
            <a:off x="972338" y="3696483"/>
            <a:ext cx="440150"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7" name="TextBox 16">
            <a:extLst>
              <a:ext uri="{FF2B5EF4-FFF2-40B4-BE49-F238E27FC236}">
                <a16:creationId xmlns:a16="http://schemas.microsoft.com/office/drawing/2014/main" id="{551C18BD-2600-43AB-953B-EA11A61540BD}"/>
              </a:ext>
            </a:extLst>
          </p:cNvPr>
          <p:cNvSpPr txBox="1"/>
          <p:nvPr/>
        </p:nvSpPr>
        <p:spPr>
          <a:xfrm>
            <a:off x="978780" y="3666644"/>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2018</a:t>
            </a:r>
          </a:p>
        </p:txBody>
      </p:sp>
      <p:sp>
        <p:nvSpPr>
          <p:cNvPr id="18" name="TextBox 17">
            <a:extLst>
              <a:ext uri="{FF2B5EF4-FFF2-40B4-BE49-F238E27FC236}">
                <a16:creationId xmlns:a16="http://schemas.microsoft.com/office/drawing/2014/main" id="{6A669AFB-4123-4160-BA0F-EED254B6423F}"/>
              </a:ext>
            </a:extLst>
          </p:cNvPr>
          <p:cNvSpPr txBox="1"/>
          <p:nvPr/>
        </p:nvSpPr>
        <p:spPr>
          <a:xfrm>
            <a:off x="972338" y="394364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2020</a:t>
            </a:r>
          </a:p>
        </p:txBody>
      </p:sp>
      <p:sp>
        <p:nvSpPr>
          <p:cNvPr id="19" name="TextBox 18">
            <a:extLst>
              <a:ext uri="{FF2B5EF4-FFF2-40B4-BE49-F238E27FC236}">
                <a16:creationId xmlns:a16="http://schemas.microsoft.com/office/drawing/2014/main" id="{181AA9B3-49A0-4A2B-92D3-B843C242B4D6}"/>
              </a:ext>
            </a:extLst>
          </p:cNvPr>
          <p:cNvSpPr txBox="1"/>
          <p:nvPr/>
        </p:nvSpPr>
        <p:spPr>
          <a:xfrm>
            <a:off x="978780" y="409861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2021</a:t>
            </a:r>
          </a:p>
        </p:txBody>
      </p:sp>
      <p:sp>
        <p:nvSpPr>
          <p:cNvPr id="20" name="Rectangular Callout 6">
            <a:extLst>
              <a:ext uri="{FF2B5EF4-FFF2-40B4-BE49-F238E27FC236}">
                <a16:creationId xmlns:a16="http://schemas.microsoft.com/office/drawing/2014/main" id="{2EF054DC-D278-4C59-BE98-50F3694F221D}"/>
              </a:ext>
            </a:extLst>
          </p:cNvPr>
          <p:cNvSpPr/>
          <p:nvPr/>
        </p:nvSpPr>
        <p:spPr>
          <a:xfrm>
            <a:off x="2344825" y="3604296"/>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spTree>
    <p:extLst>
      <p:ext uri="{BB962C8B-B14F-4D97-AF65-F5344CB8AC3E}">
        <p14:creationId xmlns:p14="http://schemas.microsoft.com/office/powerpoint/2010/main" val="2276552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C84D1B35-6A1C-41B4-A013-D7C8D690BE01}"/>
              </a:ext>
            </a:extLst>
          </p:cNvPr>
          <p:cNvSpPr txBox="1"/>
          <p:nvPr/>
        </p:nvSpPr>
        <p:spPr>
          <a:xfrm>
            <a:off x="1345476" y="389734"/>
            <a:ext cx="645304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Schedule</a:t>
            </a:r>
            <a:endParaRPr sz="3600" dirty="0">
              <a:solidFill>
                <a:srgbClr val="002E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D7C9FF1-977B-4020-9407-731BADBBAEFC}"/>
              </a:ext>
            </a:extLst>
          </p:cNvPr>
          <p:cNvSpPr/>
          <p:nvPr/>
        </p:nvSpPr>
        <p:spPr>
          <a:xfrm>
            <a:off x="1583145" y="1155466"/>
            <a:ext cx="5709252"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Development (Alpha Testing)</a:t>
            </a:r>
          </a:p>
        </p:txBody>
      </p:sp>
      <p:sp>
        <p:nvSpPr>
          <p:cNvPr id="9" name="Rectangle 8">
            <a:extLst>
              <a:ext uri="{FF2B5EF4-FFF2-40B4-BE49-F238E27FC236}">
                <a16:creationId xmlns:a16="http://schemas.microsoft.com/office/drawing/2014/main" id="{69706C92-1784-43A4-BBB2-28E2489E9AA0}"/>
              </a:ext>
            </a:extLst>
          </p:cNvPr>
          <p:cNvSpPr/>
          <p:nvPr/>
        </p:nvSpPr>
        <p:spPr>
          <a:xfrm>
            <a:off x="1583150" y="1961018"/>
            <a:ext cx="5709252"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Beta Release</a:t>
            </a:r>
          </a:p>
        </p:txBody>
      </p:sp>
      <p:sp>
        <p:nvSpPr>
          <p:cNvPr id="10" name="Rectangle 9">
            <a:extLst>
              <a:ext uri="{FF2B5EF4-FFF2-40B4-BE49-F238E27FC236}">
                <a16:creationId xmlns:a16="http://schemas.microsoft.com/office/drawing/2014/main" id="{57C2CD8B-C5BA-4080-A425-DC16C85EF07C}"/>
              </a:ext>
            </a:extLst>
          </p:cNvPr>
          <p:cNvSpPr/>
          <p:nvPr/>
        </p:nvSpPr>
        <p:spPr>
          <a:xfrm>
            <a:off x="1583146" y="2766570"/>
            <a:ext cx="5709253"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FGDC Federal Geodetic Control Committee Vote</a:t>
            </a:r>
          </a:p>
        </p:txBody>
      </p:sp>
      <p:sp>
        <p:nvSpPr>
          <p:cNvPr id="11" name="Rectangle 10">
            <a:extLst>
              <a:ext uri="{FF2B5EF4-FFF2-40B4-BE49-F238E27FC236}">
                <a16:creationId xmlns:a16="http://schemas.microsoft.com/office/drawing/2014/main" id="{6A96BA4C-538D-458C-8DFA-DF125C28668E}"/>
              </a:ext>
            </a:extLst>
          </p:cNvPr>
          <p:cNvSpPr/>
          <p:nvPr/>
        </p:nvSpPr>
        <p:spPr>
          <a:xfrm>
            <a:off x="1583147" y="3572122"/>
            <a:ext cx="5709253"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Federal Register Notice (FRN)</a:t>
            </a:r>
          </a:p>
        </p:txBody>
      </p:sp>
      <p:sp>
        <p:nvSpPr>
          <p:cNvPr id="12" name="Rectangle 11">
            <a:extLst>
              <a:ext uri="{FF2B5EF4-FFF2-40B4-BE49-F238E27FC236}">
                <a16:creationId xmlns:a16="http://schemas.microsoft.com/office/drawing/2014/main" id="{936EA94E-421B-437B-ACFC-31E90A237BB9}"/>
              </a:ext>
            </a:extLst>
          </p:cNvPr>
          <p:cNvSpPr/>
          <p:nvPr/>
        </p:nvSpPr>
        <p:spPr>
          <a:xfrm>
            <a:off x="1583150" y="4377674"/>
            <a:ext cx="5709251"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Production Release</a:t>
            </a:r>
          </a:p>
        </p:txBody>
      </p:sp>
      <p:sp>
        <p:nvSpPr>
          <p:cNvPr id="13" name="Rectangle 12">
            <a:extLst>
              <a:ext uri="{FF2B5EF4-FFF2-40B4-BE49-F238E27FC236}">
                <a16:creationId xmlns:a16="http://schemas.microsoft.com/office/drawing/2014/main" id="{AEF33861-FDE2-42B1-B2F8-3EF36E7721A7}"/>
              </a:ext>
            </a:extLst>
          </p:cNvPr>
          <p:cNvSpPr/>
          <p:nvPr/>
        </p:nvSpPr>
        <p:spPr>
          <a:xfrm>
            <a:off x="2512167" y="1535964"/>
            <a:ext cx="1903073"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Ongoing Today</a:t>
            </a:r>
          </a:p>
        </p:txBody>
      </p:sp>
      <p:sp>
        <p:nvSpPr>
          <p:cNvPr id="14" name="Rectangle 13">
            <a:extLst>
              <a:ext uri="{FF2B5EF4-FFF2-40B4-BE49-F238E27FC236}">
                <a16:creationId xmlns:a16="http://schemas.microsoft.com/office/drawing/2014/main" id="{75C99772-F0F8-4BE7-8729-39EB6573A327}"/>
              </a:ext>
            </a:extLst>
          </p:cNvPr>
          <p:cNvSpPr/>
          <p:nvPr/>
        </p:nvSpPr>
        <p:spPr>
          <a:xfrm>
            <a:off x="2512168" y="2332464"/>
            <a:ext cx="1903073"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Planned 2025</a:t>
            </a:r>
          </a:p>
        </p:txBody>
      </p:sp>
      <p:sp>
        <p:nvSpPr>
          <p:cNvPr id="15" name="Rectangle 14">
            <a:extLst>
              <a:ext uri="{FF2B5EF4-FFF2-40B4-BE49-F238E27FC236}">
                <a16:creationId xmlns:a16="http://schemas.microsoft.com/office/drawing/2014/main" id="{A5A34682-6CC7-4739-B109-B8DA794F2A41}"/>
              </a:ext>
            </a:extLst>
          </p:cNvPr>
          <p:cNvSpPr/>
          <p:nvPr/>
        </p:nvSpPr>
        <p:spPr>
          <a:xfrm>
            <a:off x="2512169" y="3135350"/>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No less than 6 months after Beta Release</a:t>
            </a:r>
          </a:p>
        </p:txBody>
      </p:sp>
      <p:sp>
        <p:nvSpPr>
          <p:cNvPr id="16" name="Rectangle 15">
            <a:extLst>
              <a:ext uri="{FF2B5EF4-FFF2-40B4-BE49-F238E27FC236}">
                <a16:creationId xmlns:a16="http://schemas.microsoft.com/office/drawing/2014/main" id="{76194497-4B3D-471A-B46A-8D76E89654F4}"/>
              </a:ext>
            </a:extLst>
          </p:cNvPr>
          <p:cNvSpPr/>
          <p:nvPr/>
        </p:nvSpPr>
        <p:spPr>
          <a:xfrm>
            <a:off x="2512167" y="3931476"/>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After Approval Vote</a:t>
            </a:r>
          </a:p>
        </p:txBody>
      </p:sp>
      <p:sp>
        <p:nvSpPr>
          <p:cNvPr id="17" name="Rectangle 16">
            <a:extLst>
              <a:ext uri="{FF2B5EF4-FFF2-40B4-BE49-F238E27FC236}">
                <a16:creationId xmlns:a16="http://schemas.microsoft.com/office/drawing/2014/main" id="{DFEFBF1A-1468-4C61-8CCB-B66C83D47225}"/>
              </a:ext>
            </a:extLst>
          </p:cNvPr>
          <p:cNvSpPr/>
          <p:nvPr/>
        </p:nvSpPr>
        <p:spPr>
          <a:xfrm>
            <a:off x="2512167" y="4743390"/>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After Approval Vote</a:t>
            </a:r>
          </a:p>
        </p:txBody>
      </p:sp>
    </p:spTree>
    <p:extLst>
      <p:ext uri="{BB962C8B-B14F-4D97-AF65-F5344CB8AC3E}">
        <p14:creationId xmlns:p14="http://schemas.microsoft.com/office/powerpoint/2010/main" val="1920249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CO OPUS Shared Solutions</a:t>
            </a:r>
          </a:p>
        </p:txBody>
      </p:sp>
      <p:sp>
        <p:nvSpPr>
          <p:cNvPr id="6" name="TextBox 5">
            <a:extLst>
              <a:ext uri="{FF2B5EF4-FFF2-40B4-BE49-F238E27FC236}">
                <a16:creationId xmlns:a16="http://schemas.microsoft.com/office/drawing/2014/main" id="{71584046-1A8E-4707-985C-30B72B9730A7}"/>
              </a:ext>
            </a:extLst>
          </p:cNvPr>
          <p:cNvSpPr txBox="1"/>
          <p:nvPr/>
        </p:nvSpPr>
        <p:spPr>
          <a:xfrm>
            <a:off x="2259980" y="4222688"/>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57</a:t>
            </a:r>
          </a:p>
        </p:txBody>
      </p:sp>
      <p:sp>
        <p:nvSpPr>
          <p:cNvPr id="7" name="TextBox 6">
            <a:extLst>
              <a:ext uri="{FF2B5EF4-FFF2-40B4-BE49-F238E27FC236}">
                <a16:creationId xmlns:a16="http://schemas.microsoft.com/office/drawing/2014/main" id="{6794A192-2882-4BE8-B925-1358DB6A502D}"/>
              </a:ext>
            </a:extLst>
          </p:cNvPr>
          <p:cNvSpPr txBox="1"/>
          <p:nvPr/>
        </p:nvSpPr>
        <p:spPr>
          <a:xfrm>
            <a:off x="2412380" y="4010814"/>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116</a:t>
            </a:r>
          </a:p>
        </p:txBody>
      </p:sp>
      <p:sp>
        <p:nvSpPr>
          <p:cNvPr id="8" name="TextBox 7">
            <a:extLst>
              <a:ext uri="{FF2B5EF4-FFF2-40B4-BE49-F238E27FC236}">
                <a16:creationId xmlns:a16="http://schemas.microsoft.com/office/drawing/2014/main" id="{7DD15D88-9BAD-4F1C-BF1A-9ED53B7D8C33}"/>
              </a:ext>
            </a:extLst>
          </p:cNvPr>
          <p:cNvSpPr txBox="1"/>
          <p:nvPr/>
        </p:nvSpPr>
        <p:spPr>
          <a:xfrm>
            <a:off x="2412380" y="3859472"/>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115</a:t>
            </a:r>
          </a:p>
        </p:txBody>
      </p:sp>
      <p:pic>
        <p:nvPicPr>
          <p:cNvPr id="5" name="Picture 4">
            <a:extLst>
              <a:ext uri="{FF2B5EF4-FFF2-40B4-BE49-F238E27FC236}">
                <a16:creationId xmlns:a16="http://schemas.microsoft.com/office/drawing/2014/main" id="{22B50B1E-16EB-4119-BDE8-ABD74CFE1B4A}"/>
              </a:ext>
            </a:extLst>
          </p:cNvPr>
          <p:cNvPicPr>
            <a:picLocks noChangeAspect="1"/>
          </p:cNvPicPr>
          <p:nvPr/>
        </p:nvPicPr>
        <p:blipFill>
          <a:blip r:embed="rId4"/>
          <a:stretch>
            <a:fillRect/>
          </a:stretch>
        </p:blipFill>
        <p:spPr>
          <a:xfrm>
            <a:off x="195815" y="951571"/>
            <a:ext cx="8613647" cy="4118400"/>
          </a:xfrm>
          <a:prstGeom prst="rect">
            <a:avLst/>
          </a:prstGeom>
        </p:spPr>
      </p:pic>
    </p:spTree>
    <p:extLst>
      <p:ext uri="{BB962C8B-B14F-4D97-AF65-F5344CB8AC3E}">
        <p14:creationId xmlns:p14="http://schemas.microsoft.com/office/powerpoint/2010/main" val="2397219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Mark Recovery Webpage</a:t>
            </a:r>
          </a:p>
        </p:txBody>
      </p:sp>
      <p:sp>
        <p:nvSpPr>
          <p:cNvPr id="6" name="TextBox 5">
            <a:extLst>
              <a:ext uri="{FF2B5EF4-FFF2-40B4-BE49-F238E27FC236}">
                <a16:creationId xmlns:a16="http://schemas.microsoft.com/office/drawing/2014/main" id="{268D9A5C-5421-4850-88BD-575E74DE73AF}"/>
              </a:ext>
            </a:extLst>
          </p:cNvPr>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7" name="Picture 6" descr="Image of Mark Recovery Form">
            <a:extLst>
              <a:ext uri="{FF2B5EF4-FFF2-40B4-BE49-F238E27FC236}">
                <a16:creationId xmlns:a16="http://schemas.microsoft.com/office/drawing/2014/main" id="{8513CE32-DD67-4801-953D-73061DC9B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8" name="Picture 7" descr="Image of Find Marks Map in Mark Recover Form">
            <a:extLst>
              <a:ext uri="{FF2B5EF4-FFF2-40B4-BE49-F238E27FC236}">
                <a16:creationId xmlns:a16="http://schemas.microsoft.com/office/drawing/2014/main" id="{E94B1CDB-6306-4C4D-A17C-CB2E476D3DD9}"/>
              </a:ext>
            </a:extLst>
          </p:cNvPr>
          <p:cNvPicPr>
            <a:picLocks noChangeAspect="1"/>
          </p:cNvPicPr>
          <p:nvPr/>
        </p:nvPicPr>
        <p:blipFill>
          <a:blip r:embed="rId5"/>
          <a:stretch>
            <a:fillRect/>
          </a:stretch>
        </p:blipFill>
        <p:spPr>
          <a:xfrm>
            <a:off x="7129854" y="2541221"/>
            <a:ext cx="1786483" cy="2449353"/>
          </a:xfrm>
          <a:prstGeom prst="rect">
            <a:avLst/>
          </a:prstGeom>
        </p:spPr>
      </p:pic>
      <p:pic>
        <p:nvPicPr>
          <p:cNvPr id="9" name="Picture 8" descr="Image of Mark Recover Web Page">
            <a:extLst>
              <a:ext uri="{FF2B5EF4-FFF2-40B4-BE49-F238E27FC236}">
                <a16:creationId xmlns:a16="http://schemas.microsoft.com/office/drawing/2014/main" id="{359007B6-9DC0-4D69-81E1-B20C4D00A35D}"/>
              </a:ext>
            </a:extLst>
          </p:cNvPr>
          <p:cNvPicPr>
            <a:picLocks noChangeAspect="1"/>
          </p:cNvPicPr>
          <p:nvPr/>
        </p:nvPicPr>
        <p:blipFill rotWithShape="1">
          <a:blip r:embed="rId6"/>
          <a:srcRect b="7246"/>
          <a:stretch/>
        </p:blipFill>
        <p:spPr>
          <a:xfrm>
            <a:off x="21074" y="2101241"/>
            <a:ext cx="4054587" cy="3042259"/>
          </a:xfrm>
          <a:prstGeom prst="rect">
            <a:avLst/>
          </a:prstGeom>
        </p:spPr>
      </p:pic>
      <p:sp>
        <p:nvSpPr>
          <p:cNvPr id="10" name="Rectangle 9">
            <a:extLst>
              <a:ext uri="{FF2B5EF4-FFF2-40B4-BE49-F238E27FC236}">
                <a16:creationId xmlns:a16="http://schemas.microsoft.com/office/drawing/2014/main" id="{2FDDD67A-0A5E-451F-950B-C91AAA7DE4F5}"/>
              </a:ext>
            </a:extLst>
          </p:cNvPr>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1" name="Rectangle 10">
            <a:extLst>
              <a:ext uri="{FF2B5EF4-FFF2-40B4-BE49-F238E27FC236}">
                <a16:creationId xmlns:a16="http://schemas.microsoft.com/office/drawing/2014/main" id="{CCBCE7C4-A14D-4E87-890B-268C3D341A2D}"/>
              </a:ext>
            </a:extLst>
          </p:cNvPr>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2" name="TextBox 11">
            <a:extLst>
              <a:ext uri="{FF2B5EF4-FFF2-40B4-BE49-F238E27FC236}">
                <a16:creationId xmlns:a16="http://schemas.microsoft.com/office/drawing/2014/main" id="{64A7CC67-7E2B-475A-901D-D720EEE3F367}"/>
              </a:ext>
            </a:extLst>
          </p:cNvPr>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atin typeface="Arial" panose="020B0604020202020204" pitchFamily="34" charset="0"/>
                <a:cs typeface="Arial" panose="020B0604020202020204" pitchFamily="34" charset="0"/>
              </a:rPr>
              <a:t>Maintain your </a:t>
            </a:r>
            <a:r>
              <a:rPr lang="en-US" dirty="0">
                <a:latin typeface="Arial" panose="020B0604020202020204" pitchFamily="34" charset="0"/>
                <a:cs typeface="Arial" panose="020B0604020202020204" pitchFamily="34" charset="0"/>
              </a:rPr>
              <a:t>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2265848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7" name="Picture 6" descr="Map of the NGS Map Web Map Application">
            <a:extLst>
              <a:ext uri="{FF2B5EF4-FFF2-40B4-BE49-F238E27FC236}">
                <a16:creationId xmlns:a16="http://schemas.microsoft.com/office/drawing/2014/main" id="{13CB4054-1227-4877-89A4-552754E9A634}"/>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2343205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8" name="Picture 7">
            <a:extLst>
              <a:ext uri="{FF2B5EF4-FFF2-40B4-BE49-F238E27FC236}">
                <a16:creationId xmlns:a16="http://schemas.microsoft.com/office/drawing/2014/main" id="{52CA6082-9873-4341-BE68-0A41E14B9BDA}"/>
              </a:ext>
            </a:extLst>
          </p:cNvPr>
          <p:cNvPicPr>
            <a:picLocks noChangeAspect="1"/>
          </p:cNvPicPr>
          <p:nvPr/>
        </p:nvPicPr>
        <p:blipFill>
          <a:blip r:embed="rId4"/>
          <a:stretch>
            <a:fillRect/>
          </a:stretch>
        </p:blipFill>
        <p:spPr>
          <a:xfrm>
            <a:off x="667617" y="971425"/>
            <a:ext cx="8019183" cy="3834172"/>
          </a:xfrm>
          <a:prstGeom prst="rect">
            <a:avLst/>
          </a:prstGeom>
        </p:spPr>
      </p:pic>
      <p:sp>
        <p:nvSpPr>
          <p:cNvPr id="3" name="Oval 2">
            <a:extLst>
              <a:ext uri="{FF2B5EF4-FFF2-40B4-BE49-F238E27FC236}">
                <a16:creationId xmlns:a16="http://schemas.microsoft.com/office/drawing/2014/main" id="{EB5A08E8-B386-49DD-993F-AFC1ADA1EC3D}"/>
              </a:ext>
            </a:extLst>
          </p:cNvPr>
          <p:cNvSpPr/>
          <p:nvPr/>
        </p:nvSpPr>
        <p:spPr>
          <a:xfrm>
            <a:off x="5046060" y="4513964"/>
            <a:ext cx="219904" cy="246221"/>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F9112200-CBA2-48CE-91E1-FEACD0B4239B}"/>
              </a:ext>
            </a:extLst>
          </p:cNvPr>
          <p:cNvSpPr txBox="1"/>
          <p:nvPr/>
        </p:nvSpPr>
        <p:spPr>
          <a:xfrm>
            <a:off x="2480742" y="3869985"/>
            <a:ext cx="3365026" cy="646331"/>
          </a:xfrm>
          <a:prstGeom prst="rect">
            <a:avLst/>
          </a:prstGeom>
          <a:noFill/>
        </p:spPr>
        <p:txBody>
          <a:bodyPr wrap="square" rtlCol="0">
            <a:spAutoFit/>
          </a:bodyPr>
          <a:lstStyle/>
          <a:p>
            <a:r>
              <a:rPr lang="en-US" dirty="0">
                <a:solidFill>
                  <a:srgbClr val="C00000"/>
                </a:solidFill>
              </a:rPr>
              <a:t>Share widget – shares location</a:t>
            </a:r>
          </a:p>
          <a:p>
            <a:r>
              <a:rPr lang="en-US" dirty="0">
                <a:solidFill>
                  <a:srgbClr val="C00000"/>
                </a:solidFill>
              </a:rPr>
              <a:t>https://arcg.is/1zybir</a:t>
            </a:r>
          </a:p>
        </p:txBody>
      </p:sp>
    </p:spTree>
    <p:extLst>
      <p:ext uri="{BB962C8B-B14F-4D97-AF65-F5344CB8AC3E}">
        <p14:creationId xmlns:p14="http://schemas.microsoft.com/office/powerpoint/2010/main" val="3432076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Passive Marks Page</a:t>
            </a:r>
          </a:p>
        </p:txBody>
      </p:sp>
      <p:pic>
        <p:nvPicPr>
          <p:cNvPr id="3" name="Picture 2" descr="Photo of the top part of the Passive Marks Page">
            <a:extLst>
              <a:ext uri="{FF2B5EF4-FFF2-40B4-BE49-F238E27FC236}">
                <a16:creationId xmlns:a16="http://schemas.microsoft.com/office/drawing/2014/main" id="{931196A6-76DF-4FE9-8B56-F4D31AAAE6FC}"/>
              </a:ext>
            </a:extLst>
          </p:cNvPr>
          <p:cNvPicPr>
            <a:picLocks noChangeAspect="1"/>
          </p:cNvPicPr>
          <p:nvPr/>
        </p:nvPicPr>
        <p:blipFill>
          <a:blip r:embed="rId4"/>
          <a:stretch>
            <a:fillRect/>
          </a:stretch>
        </p:blipFill>
        <p:spPr>
          <a:xfrm>
            <a:off x="440894" y="891901"/>
            <a:ext cx="3953241" cy="4251599"/>
          </a:xfrm>
          <a:prstGeom prst="rect">
            <a:avLst/>
          </a:prstGeom>
        </p:spPr>
      </p:pic>
      <p:pic>
        <p:nvPicPr>
          <p:cNvPr id="4" name="Picture 3" descr="Photo of the bottom part of the Passive Marks Page">
            <a:extLst>
              <a:ext uri="{FF2B5EF4-FFF2-40B4-BE49-F238E27FC236}">
                <a16:creationId xmlns:a16="http://schemas.microsoft.com/office/drawing/2014/main" id="{25E6FDAE-71BC-4640-A203-7583BBF8D7F0}"/>
              </a:ext>
            </a:extLst>
          </p:cNvPr>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023507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2800767"/>
            <a:chOff x="-224966" y="1118096"/>
            <a:chExt cx="9128524" cy="2800767"/>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
        <p:nvSpPr>
          <p:cNvPr id="11" name="Rectangle 10">
            <a:extLst>
              <a:ext uri="{FF2B5EF4-FFF2-40B4-BE49-F238E27FC236}">
                <a16:creationId xmlns:a16="http://schemas.microsoft.com/office/drawing/2014/main" id="{C7B248D0-A696-41B2-9CEC-1A4D8ABB8D11}"/>
              </a:ext>
            </a:extLst>
          </p:cNvPr>
          <p:cNvSpPr/>
          <p:nvPr/>
        </p:nvSpPr>
        <p:spPr>
          <a:xfrm>
            <a:off x="4890122" y="3109106"/>
            <a:ext cx="391709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Alpha Tiled Image Services</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733D992-C76C-4514-B611-4532ADFA38A6}"/>
              </a:ext>
            </a:extLst>
          </p:cNvPr>
          <p:cNvSpPr txBox="1"/>
          <p:nvPr/>
        </p:nvSpPr>
        <p:spPr>
          <a:xfrm>
            <a:off x="4003288" y="3524604"/>
            <a:ext cx="4683512" cy="646331"/>
          </a:xfrm>
          <a:prstGeom prst="rect">
            <a:avLst/>
          </a:prstGeom>
          <a:noFill/>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SPCS2022 Experience</a:t>
            </a:r>
          </a:p>
          <a:p>
            <a:pPr marL="457200"/>
            <a:r>
              <a:rPr lang="en-US" dirty="0">
                <a:solidFill>
                  <a:srgbClr val="002E97"/>
                </a:solidFill>
                <a:latin typeface="Arial" panose="020B0604020202020204" pitchFamily="34" charset="0"/>
                <a:cs typeface="Arial" panose="020B0604020202020204" pitchFamily="34" charset="0"/>
              </a:rPr>
              <a:t>NAPGD2022 Experience</a:t>
            </a:r>
          </a:p>
        </p:txBody>
      </p:sp>
    </p:spTree>
    <p:extLst>
      <p:ext uri="{BB962C8B-B14F-4D97-AF65-F5344CB8AC3E}">
        <p14:creationId xmlns:p14="http://schemas.microsoft.com/office/powerpoint/2010/main" val="2651038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9CD666F4-E885-4FAB-8D1B-3F638BDBDB46}"/>
              </a:ext>
            </a:extLst>
          </p:cNvPr>
          <p:cNvSpPr txBox="1"/>
          <p:nvPr/>
        </p:nvSpPr>
        <p:spPr>
          <a:xfrm>
            <a:off x="2506051" y="385995"/>
            <a:ext cx="322139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Alpha Products</a:t>
            </a:r>
            <a:endParaRPr sz="3600" dirty="0">
              <a:solidFill>
                <a:srgbClr val="002E97"/>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1B98774-539F-40F7-B9C7-013981480CFF}"/>
              </a:ext>
            </a:extLst>
          </p:cNvPr>
          <p:cNvSpPr txBox="1"/>
          <p:nvPr/>
        </p:nvSpPr>
        <p:spPr>
          <a:xfrm>
            <a:off x="2211098" y="4680686"/>
            <a:ext cx="40934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https://alpha.ngs.noaa.gov/index.shtml</a:t>
            </a:r>
            <a:endParaRPr kumimoji="0" lang="en-US" sz="1800" b="0" i="0" u="none" strike="noStrike" cap="none" spc="0" normalizeH="0" baseline="0" dirty="0">
              <a:ln>
                <a:noFill/>
              </a:ln>
              <a:solidFill>
                <a:srgbClr val="002E97"/>
              </a:solidFill>
              <a:effectLst/>
              <a:uFillTx/>
              <a:sym typeface="Calibri"/>
            </a:endParaRPr>
          </a:p>
        </p:txBody>
      </p:sp>
      <p:pic>
        <p:nvPicPr>
          <p:cNvPr id="18" name="Picture 17">
            <a:extLst>
              <a:ext uri="{FF2B5EF4-FFF2-40B4-BE49-F238E27FC236}">
                <a16:creationId xmlns:a16="http://schemas.microsoft.com/office/drawing/2014/main" id="{CF149CAA-E6E5-4803-998D-5EF7D8B69590}"/>
              </a:ext>
            </a:extLst>
          </p:cNvPr>
          <p:cNvPicPr>
            <a:picLocks noChangeAspect="1"/>
          </p:cNvPicPr>
          <p:nvPr/>
        </p:nvPicPr>
        <p:blipFill>
          <a:blip r:embed="rId4"/>
          <a:stretch>
            <a:fillRect/>
          </a:stretch>
        </p:blipFill>
        <p:spPr>
          <a:xfrm>
            <a:off x="2346609" y="1023086"/>
            <a:ext cx="3822404" cy="3657600"/>
          </a:xfrm>
          <a:prstGeom prst="rect">
            <a:avLst/>
          </a:prstGeom>
        </p:spPr>
      </p:pic>
    </p:spTree>
    <p:extLst>
      <p:ext uri="{BB962C8B-B14F-4D97-AF65-F5344CB8AC3E}">
        <p14:creationId xmlns:p14="http://schemas.microsoft.com/office/powerpoint/2010/main" val="2371364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2DFBB4-8BF5-44B2-8A73-EA0ED0C12E1D}"/>
              </a:ext>
            </a:extLst>
          </p:cNvPr>
          <p:cNvSpPr txBox="1"/>
          <p:nvPr/>
        </p:nvSpPr>
        <p:spPr>
          <a:xfrm>
            <a:off x="2543546" y="385995"/>
            <a:ext cx="378565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Alpha SPCS2022</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A299D22-F237-4D57-A0AB-708017ED8785}"/>
              </a:ext>
            </a:extLst>
          </p:cNvPr>
          <p:cNvSpPr txBox="1"/>
          <p:nvPr/>
        </p:nvSpPr>
        <p:spPr>
          <a:xfrm>
            <a:off x="2211098" y="4680686"/>
            <a:ext cx="47218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https://alpha.ngs.noaa.gov/SPCS/index.shtml</a:t>
            </a:r>
            <a:endParaRPr kumimoji="0" lang="en-US" sz="1800" b="0" i="0" u="none" strike="noStrike" cap="none" spc="0" normalizeH="0" baseline="0" dirty="0">
              <a:ln>
                <a:noFill/>
              </a:ln>
              <a:solidFill>
                <a:srgbClr val="002E97"/>
              </a:solidFill>
              <a:effectLst/>
              <a:uFillTx/>
              <a:sym typeface="Calibri"/>
            </a:endParaRPr>
          </a:p>
        </p:txBody>
      </p:sp>
      <p:pic>
        <p:nvPicPr>
          <p:cNvPr id="4" name="Picture 3">
            <a:extLst>
              <a:ext uri="{FF2B5EF4-FFF2-40B4-BE49-F238E27FC236}">
                <a16:creationId xmlns:a16="http://schemas.microsoft.com/office/drawing/2014/main" id="{A1E919A0-51F6-47A9-B180-62691FF767C6}"/>
              </a:ext>
            </a:extLst>
          </p:cNvPr>
          <p:cNvPicPr>
            <a:picLocks noChangeAspect="1"/>
          </p:cNvPicPr>
          <p:nvPr/>
        </p:nvPicPr>
        <p:blipFill>
          <a:blip r:embed="rId4"/>
          <a:stretch>
            <a:fillRect/>
          </a:stretch>
        </p:blipFill>
        <p:spPr>
          <a:xfrm>
            <a:off x="2384672" y="1130060"/>
            <a:ext cx="4103397" cy="3262942"/>
          </a:xfrm>
          <a:prstGeom prst="rect">
            <a:avLst/>
          </a:prstGeom>
        </p:spPr>
      </p:pic>
    </p:spTree>
    <p:extLst>
      <p:ext uri="{BB962C8B-B14F-4D97-AF65-F5344CB8AC3E}">
        <p14:creationId xmlns:p14="http://schemas.microsoft.com/office/powerpoint/2010/main" val="3036411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B6442A3-5848-4034-99B5-83A838B94188}"/>
              </a:ext>
            </a:extLst>
          </p:cNvPr>
          <p:cNvGrpSpPr/>
          <p:nvPr/>
        </p:nvGrpSpPr>
        <p:grpSpPr>
          <a:xfrm>
            <a:off x="2953360" y="480264"/>
            <a:ext cx="6190640" cy="4662787"/>
            <a:chOff x="3442996" y="91440"/>
            <a:chExt cx="8749004" cy="6492240"/>
          </a:xfrm>
        </p:grpSpPr>
        <p:pic>
          <p:nvPicPr>
            <p:cNvPr id="15" name="Picture 14">
              <a:extLst>
                <a:ext uri="{FF2B5EF4-FFF2-40B4-BE49-F238E27FC236}">
                  <a16:creationId xmlns:a16="http://schemas.microsoft.com/office/drawing/2014/main" id="{FF120B00-CFB0-412A-955E-79D3B8D493C6}"/>
                </a:ext>
              </a:extLst>
            </p:cNvPr>
            <p:cNvPicPr>
              <a:picLocks noChangeAspect="1"/>
            </p:cNvPicPr>
            <p:nvPr/>
          </p:nvPicPr>
          <p:blipFill>
            <a:blip r:embed="rId4"/>
            <a:stretch>
              <a:fillRect/>
            </a:stretch>
          </p:blipFill>
          <p:spPr>
            <a:xfrm>
              <a:off x="3535680" y="91440"/>
              <a:ext cx="8656320" cy="6492240"/>
            </a:xfrm>
            <a:prstGeom prst="rect">
              <a:avLst/>
            </a:prstGeom>
          </p:spPr>
        </p:pic>
        <p:sp>
          <p:nvSpPr>
            <p:cNvPr id="16" name="Rectangle 15">
              <a:extLst>
                <a:ext uri="{FF2B5EF4-FFF2-40B4-BE49-F238E27FC236}">
                  <a16:creationId xmlns:a16="http://schemas.microsoft.com/office/drawing/2014/main" id="{C4D92EB1-7084-4545-995A-BF63FCFE1AFA}"/>
                </a:ext>
              </a:extLst>
            </p:cNvPr>
            <p:cNvSpPr/>
            <p:nvPr/>
          </p:nvSpPr>
          <p:spPr>
            <a:xfrm>
              <a:off x="3442996" y="92075"/>
              <a:ext cx="1330172" cy="381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7026A1AE-FE23-4ECD-A894-16FD111B7AC8}"/>
              </a:ext>
            </a:extLst>
          </p:cNvPr>
          <p:cNvSpPr/>
          <p:nvPr/>
        </p:nvSpPr>
        <p:spPr>
          <a:xfrm>
            <a:off x="0" y="480713"/>
            <a:ext cx="2953360" cy="31768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3">
            <a:extLst>
              <a:ext uri="{FF2B5EF4-FFF2-40B4-BE49-F238E27FC236}">
                <a16:creationId xmlns:a16="http://schemas.microsoft.com/office/drawing/2014/main" id="{C772442A-8F17-4EAE-9C1A-87DB8BF1BC96}"/>
              </a:ext>
            </a:extLst>
          </p:cNvPr>
          <p:cNvSpPr txBox="1">
            <a:spLocks/>
          </p:cNvSpPr>
          <p:nvPr/>
        </p:nvSpPr>
        <p:spPr>
          <a:xfrm>
            <a:off x="48412" y="1514747"/>
            <a:ext cx="3724158" cy="21035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000" b="1" i="0" u="none" strike="noStrike" kern="1200" cap="none" spc="0" normalizeH="0" baseline="0" noProof="0" dirty="0">
                <a:ln>
                  <a:noFill/>
                </a:ln>
                <a:solidFill>
                  <a:srgbClr val="002E97"/>
                </a:solidFill>
                <a:effectLst/>
                <a:uLnTx/>
                <a:uFillTx/>
                <a:latin typeface="Calibri"/>
                <a:ea typeface="+mn-ea"/>
                <a:cs typeface="+mn-cs"/>
              </a:rPr>
              <a:t>Designs by NGS</a:t>
            </a: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1800" b="0" i="0" u="none" strike="noStrike" kern="1200" cap="none" spc="0" normalizeH="0" baseline="0" noProof="0" dirty="0">
                <a:ln>
                  <a:noFill/>
                </a:ln>
                <a:solidFill>
                  <a:srgbClr val="002E97"/>
                </a:solidFill>
                <a:effectLst/>
                <a:uLnTx/>
                <a:uFillTx/>
                <a:latin typeface="Calibri"/>
                <a:ea typeface="+mn-ea"/>
                <a:cs typeface="+mn-cs"/>
              </a:rPr>
              <a:t>165 zones </a:t>
            </a: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1800" b="0" i="0" u="none" strike="noStrike" kern="1200" cap="none" spc="0" normalizeH="0" baseline="0" noProof="0" dirty="0">
                <a:ln>
                  <a:noFill/>
                </a:ln>
                <a:solidFill>
                  <a:srgbClr val="002E97"/>
                </a:solidFill>
                <a:effectLst/>
                <a:uLnTx/>
                <a:uFillTx/>
                <a:latin typeface="Calibri"/>
                <a:ea typeface="+mn-ea"/>
                <a:cs typeface="+mn-cs"/>
              </a:rPr>
              <a:t>Includes 54 statewide zones </a:t>
            </a:r>
            <a:br>
              <a:rPr kumimoji="0" lang="en-US" sz="1800" b="0" i="0" u="none" strike="noStrike" kern="1200" cap="none" spc="0" normalizeH="0" baseline="0" noProof="0" dirty="0">
                <a:ln>
                  <a:noFill/>
                </a:ln>
                <a:solidFill>
                  <a:srgbClr val="002E97"/>
                </a:solidFill>
                <a:effectLst/>
                <a:uLnTx/>
                <a:uFillTx/>
                <a:latin typeface="Calibri"/>
                <a:ea typeface="+mn-ea"/>
                <a:cs typeface="+mn-cs"/>
              </a:rPr>
            </a:br>
            <a:r>
              <a:rPr kumimoji="0" lang="en-US" sz="1800" b="0" i="0" u="none" strike="noStrike" kern="1200" cap="none" spc="0" normalizeH="0" baseline="0" noProof="0" dirty="0">
                <a:ln>
                  <a:noFill/>
                </a:ln>
                <a:solidFill>
                  <a:srgbClr val="002E97"/>
                </a:solidFill>
                <a:effectLst/>
                <a:uLnTx/>
                <a:uFillTx/>
                <a:latin typeface="Calibri"/>
                <a:ea typeface="+mn-ea"/>
                <a:cs typeface="+mn-cs"/>
              </a:rPr>
              <a:t>and 3 “special use” zones </a:t>
            </a:r>
            <a:br>
              <a:rPr kumimoji="0" lang="en-US" sz="1800" b="0" i="0" u="none" strike="noStrike" kern="1200" cap="none" spc="0" normalizeH="0" baseline="0" noProof="0" dirty="0">
                <a:ln>
                  <a:noFill/>
                </a:ln>
                <a:solidFill>
                  <a:srgbClr val="002E97"/>
                </a:solidFill>
                <a:effectLst/>
                <a:uLnTx/>
                <a:uFillTx/>
                <a:latin typeface="Calibri"/>
                <a:ea typeface="+mn-ea"/>
                <a:cs typeface="+mn-cs"/>
              </a:rPr>
            </a:br>
            <a:r>
              <a:rPr kumimoji="0" lang="en-US" sz="1800" b="0" i="0" u="none" strike="noStrike" kern="1200" cap="none" spc="0" normalizeH="0" baseline="0" noProof="0" dirty="0">
                <a:ln>
                  <a:noFill/>
                </a:ln>
                <a:solidFill>
                  <a:srgbClr val="002E97"/>
                </a:solidFill>
                <a:effectLst/>
                <a:uLnTx/>
                <a:uFillTx/>
                <a:latin typeface="Calibri"/>
                <a:ea typeface="+mn-ea"/>
                <a:cs typeface="+mn-cs"/>
              </a:rPr>
              <a:t>(in more than one state)</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solidFill>
                  <a:srgbClr val="002E97"/>
                </a:solidFill>
                <a:effectLst/>
                <a:uLnTx/>
                <a:uFillTx/>
                <a:latin typeface="Calibri"/>
                <a:ea typeface="+mn-ea"/>
                <a:cs typeface="+mn-cs"/>
              </a:rPr>
              <a:t>Designs by state stakeholders</a:t>
            </a: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1600" b="0" i="0" u="none" strike="noStrike" kern="1200" cap="none" spc="0" normalizeH="0" baseline="0" noProof="0" dirty="0">
                <a:ln>
                  <a:noFill/>
                </a:ln>
                <a:solidFill>
                  <a:srgbClr val="002E97"/>
                </a:solidFill>
                <a:effectLst/>
                <a:uLnTx/>
                <a:uFillTx/>
                <a:latin typeface="Calibri"/>
                <a:ea typeface="+mn-ea"/>
                <a:cs typeface="+mn-cs"/>
              </a:rPr>
              <a:t>802 zones in 28 states</a:t>
            </a:r>
          </a:p>
        </p:txBody>
      </p:sp>
      <p:sp>
        <p:nvSpPr>
          <p:cNvPr id="19" name="Title 5">
            <a:extLst>
              <a:ext uri="{FF2B5EF4-FFF2-40B4-BE49-F238E27FC236}">
                <a16:creationId xmlns:a16="http://schemas.microsoft.com/office/drawing/2014/main" id="{F5FFE962-CAB8-4B3D-B557-E5F0E619150E}"/>
              </a:ext>
            </a:extLst>
          </p:cNvPr>
          <p:cNvSpPr txBox="1">
            <a:spLocks/>
          </p:cNvSpPr>
          <p:nvPr/>
        </p:nvSpPr>
        <p:spPr>
          <a:xfrm>
            <a:off x="0" y="532667"/>
            <a:ext cx="3851722" cy="1096963"/>
          </a:xfrm>
          <a:prstGeom prst="rect">
            <a:avLst/>
          </a:prstGeom>
          <a:noFill/>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2E97"/>
                </a:solidFill>
                <a:latin typeface="+mn-lt"/>
              </a:rPr>
              <a:t>Number of SPCS2022 zones </a:t>
            </a:r>
            <a:r>
              <a:rPr lang="en-US" sz="2800" b="1" i="1" dirty="0">
                <a:solidFill>
                  <a:srgbClr val="002E97"/>
                </a:solidFill>
                <a:latin typeface="+mn-lt"/>
              </a:rPr>
              <a:t>(preliminary)</a:t>
            </a:r>
            <a:endParaRPr lang="en-US" sz="2800" b="1" dirty="0">
              <a:solidFill>
                <a:srgbClr val="002E97"/>
              </a:solidFill>
              <a:latin typeface="+mn-lt"/>
            </a:endParaRPr>
          </a:p>
        </p:txBody>
      </p:sp>
      <p:sp>
        <p:nvSpPr>
          <p:cNvPr id="20" name="TextBox 19">
            <a:extLst>
              <a:ext uri="{FF2B5EF4-FFF2-40B4-BE49-F238E27FC236}">
                <a16:creationId xmlns:a16="http://schemas.microsoft.com/office/drawing/2014/main" id="{A03B0899-5FC3-439B-9498-5A13D821BCA1}"/>
              </a:ext>
            </a:extLst>
          </p:cNvPr>
          <p:cNvSpPr txBox="1"/>
          <p:nvPr/>
        </p:nvSpPr>
        <p:spPr>
          <a:xfrm>
            <a:off x="48412" y="3715090"/>
            <a:ext cx="3204712" cy="146706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1" i="0" u="none" strike="noStrike" kern="1200" cap="none" spc="0" normalizeH="0" baseline="0" noProof="0" dirty="0">
                <a:ln>
                  <a:noFill/>
                </a:ln>
                <a:solidFill>
                  <a:srgbClr val="002E97"/>
                </a:solidFill>
                <a:effectLst/>
                <a:uLnTx/>
                <a:uFillTx/>
                <a:latin typeface="Calibri"/>
                <a:ea typeface="+mn-ea"/>
                <a:cs typeface="+mn-cs"/>
              </a:rPr>
              <a:t>Total = 965 zones </a:t>
            </a:r>
            <a:br>
              <a:rPr kumimoji="0" lang="en-US" sz="1800" b="1" i="0" u="none" strike="noStrike" kern="1200" cap="none" spc="0" normalizeH="0" baseline="0" noProof="0" dirty="0">
                <a:ln>
                  <a:noFill/>
                </a:ln>
                <a:solidFill>
                  <a:srgbClr val="002E97"/>
                </a:solidFill>
                <a:effectLst/>
                <a:uLnTx/>
                <a:uFillTx/>
                <a:latin typeface="Calibri"/>
                <a:ea typeface="+mn-ea"/>
                <a:cs typeface="+mn-cs"/>
              </a:rPr>
            </a:br>
            <a:r>
              <a:rPr kumimoji="0" lang="en-US" sz="1800" b="0" i="0" u="none" strike="noStrike" kern="1200" cap="none" spc="0" normalizeH="0" baseline="0" noProof="0" dirty="0">
                <a:ln>
                  <a:noFill/>
                </a:ln>
                <a:solidFill>
                  <a:srgbClr val="002E97"/>
                </a:solidFill>
                <a:effectLst/>
                <a:uLnTx/>
                <a:uFillTx/>
                <a:latin typeface="Calibri"/>
                <a:ea typeface="+mn-ea"/>
                <a:cs typeface="+mn-cs"/>
              </a:rPr>
              <a:t>for 56 states and territories</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1" i="1" u="none" strike="noStrike" kern="1200" cap="none" spc="0" normalizeH="0" baseline="0" noProof="0" dirty="0">
                <a:ln>
                  <a:noFill/>
                </a:ln>
                <a:solidFill>
                  <a:srgbClr val="002E97"/>
                </a:solidFill>
                <a:effectLst/>
                <a:uLnTx/>
                <a:uFillTx/>
                <a:latin typeface="Calibri"/>
                <a:ea typeface="+mn-ea"/>
                <a:cs typeface="+mn-cs"/>
              </a:rPr>
              <a:t>Compare to 125 zones in existing State Plane</a:t>
            </a:r>
            <a:endParaRPr kumimoji="0" lang="en-US" sz="2400" b="0" i="1" u="none" strike="noStrike" kern="1200" cap="none" spc="0" normalizeH="0" baseline="0" noProof="0" dirty="0">
              <a:ln>
                <a:noFill/>
              </a:ln>
              <a:solidFill>
                <a:srgbClr val="002E97"/>
              </a:solidFill>
              <a:effectLst/>
              <a:uLnTx/>
              <a:uFillTx/>
              <a:latin typeface="Calibri"/>
              <a:ea typeface="+mn-ea"/>
              <a:cs typeface="+mn-cs"/>
            </a:endParaRPr>
          </a:p>
        </p:txBody>
      </p:sp>
    </p:spTree>
    <p:extLst>
      <p:ext uri="{BB962C8B-B14F-4D97-AF65-F5344CB8AC3E}">
        <p14:creationId xmlns:p14="http://schemas.microsoft.com/office/powerpoint/2010/main" val="176412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fade">
                                      <p:cBhvr>
                                        <p:cTn id="7" dur="500"/>
                                        <p:tgtEl>
                                          <p:spTgt spid="1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4" end="4"/>
                                            </p:txEl>
                                          </p:spTgt>
                                        </p:tgtEl>
                                        <p:attrNameLst>
                                          <p:attrName>style.visibility</p:attrName>
                                        </p:attrNameLst>
                                      </p:cBhvr>
                                      <p:to>
                                        <p:strVal val="visible"/>
                                      </p:to>
                                    </p:set>
                                    <p:animEffect transition="in" filter="fade">
                                      <p:cBhvr>
                                        <p:cTn id="10"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D10131-AE48-49C9-9D44-99127B9A9342}"/>
              </a:ext>
            </a:extLst>
          </p:cNvPr>
          <p:cNvSpPr txBox="1"/>
          <p:nvPr/>
        </p:nvSpPr>
        <p:spPr>
          <a:xfrm>
            <a:off x="932628" y="4734908"/>
            <a:ext cx="749019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https://experience.arcgis.com/experience/dddb7bc0be6f4e56a1c370c8d529d1a0/</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
            <a:extLst>
              <a:ext uri="{FF2B5EF4-FFF2-40B4-BE49-F238E27FC236}">
                <a16:creationId xmlns:a16="http://schemas.microsoft.com/office/drawing/2014/main" id="{E8893D2D-8569-45CB-B4DC-2D71C73CA952}"/>
              </a:ext>
            </a:extLst>
          </p:cNvPr>
          <p:cNvSpPr txBox="1"/>
          <p:nvPr/>
        </p:nvSpPr>
        <p:spPr>
          <a:xfrm>
            <a:off x="797987" y="389875"/>
            <a:ext cx="800154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400" dirty="0">
                <a:solidFill>
                  <a:srgbClr val="002E97"/>
                </a:solidFill>
                <a:latin typeface="Arial" panose="020B0604020202020204" pitchFamily="34" charset="0"/>
                <a:cs typeface="Arial" panose="020B0604020202020204" pitchFamily="34" charset="0"/>
              </a:rPr>
              <a:t>Alpha State Plane Coordinate System of 2022 Experience</a:t>
            </a:r>
            <a:endParaRPr sz="2400" dirty="0">
              <a:solidFill>
                <a:srgbClr val="002E97"/>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1DD34799-713F-4AC9-9D95-3CA26BAEF17B}"/>
              </a:ext>
            </a:extLst>
          </p:cNvPr>
          <p:cNvPicPr>
            <a:picLocks noChangeAspect="1"/>
          </p:cNvPicPr>
          <p:nvPr/>
        </p:nvPicPr>
        <p:blipFill>
          <a:blip r:embed="rId4"/>
          <a:stretch>
            <a:fillRect/>
          </a:stretch>
        </p:blipFill>
        <p:spPr>
          <a:xfrm>
            <a:off x="826905" y="851540"/>
            <a:ext cx="7490190" cy="3755675"/>
          </a:xfrm>
          <a:prstGeom prst="rect">
            <a:avLst/>
          </a:prstGeom>
        </p:spPr>
      </p:pic>
    </p:spTree>
    <p:extLst>
      <p:ext uri="{BB962C8B-B14F-4D97-AF65-F5344CB8AC3E}">
        <p14:creationId xmlns:p14="http://schemas.microsoft.com/office/powerpoint/2010/main" val="262955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0A179-3A94-45EC-BF99-7D2D034C6CD6}"/>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AI Images</a:t>
            </a:r>
          </a:p>
        </p:txBody>
      </p:sp>
      <p:pic>
        <p:nvPicPr>
          <p:cNvPr id="3" name="Picture 2">
            <a:extLst>
              <a:ext uri="{FF2B5EF4-FFF2-40B4-BE49-F238E27FC236}">
                <a16:creationId xmlns:a16="http://schemas.microsoft.com/office/drawing/2014/main" id="{EA887156-388D-4E60-8403-F0767034C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40169"/>
            <a:ext cx="3666553" cy="3666553"/>
          </a:xfrm>
          <a:prstGeom prst="rect">
            <a:avLst/>
          </a:prstGeom>
        </p:spPr>
      </p:pic>
      <p:sp>
        <p:nvSpPr>
          <p:cNvPr id="4" name="TextBox 3">
            <a:extLst>
              <a:ext uri="{FF2B5EF4-FFF2-40B4-BE49-F238E27FC236}">
                <a16:creationId xmlns:a16="http://schemas.microsoft.com/office/drawing/2014/main" id="{6905ADD3-3189-4A1D-9194-0695D37B9041}"/>
              </a:ext>
            </a:extLst>
          </p:cNvPr>
          <p:cNvSpPr txBox="1"/>
          <p:nvPr/>
        </p:nvSpPr>
        <p:spPr>
          <a:xfrm>
            <a:off x="1067963" y="4667151"/>
            <a:ext cx="244502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rgbClr val="002E97"/>
                </a:solidFill>
                <a:latin typeface="+mn-lt"/>
                <a:cs typeface="Times New Roman" panose="02020603050405020304" pitchFamily="18" charset="0"/>
              </a:rPr>
              <a:t>NSRS Modernization</a:t>
            </a:r>
            <a:endParaRPr lang="en-US" dirty="0"/>
          </a:p>
        </p:txBody>
      </p:sp>
      <p:sp>
        <p:nvSpPr>
          <p:cNvPr id="5" name="TextBox 4">
            <a:extLst>
              <a:ext uri="{FF2B5EF4-FFF2-40B4-BE49-F238E27FC236}">
                <a16:creationId xmlns:a16="http://schemas.microsoft.com/office/drawing/2014/main" id="{EB6B6818-3EF1-4C1F-A569-5B4951050D7E}"/>
              </a:ext>
            </a:extLst>
          </p:cNvPr>
          <p:cNvSpPr txBox="1"/>
          <p:nvPr/>
        </p:nvSpPr>
        <p:spPr>
          <a:xfrm>
            <a:off x="6239123" y="4669473"/>
            <a:ext cx="117149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rgbClr val="002E97"/>
                </a:solidFill>
                <a:latin typeface="+mn-lt"/>
                <a:cs typeface="Times New Roman" panose="02020603050405020304" pitchFamily="18" charset="0"/>
              </a:rPr>
              <a:t>Geodesy</a:t>
            </a:r>
            <a:endParaRPr lang="en-US" dirty="0"/>
          </a:p>
        </p:txBody>
      </p:sp>
      <p:pic>
        <p:nvPicPr>
          <p:cNvPr id="6" name="Picture 5">
            <a:extLst>
              <a:ext uri="{FF2B5EF4-FFF2-40B4-BE49-F238E27FC236}">
                <a16:creationId xmlns:a16="http://schemas.microsoft.com/office/drawing/2014/main" id="{5817ACAB-318B-46F9-89AD-3F0E304CAD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8256" y="940168"/>
            <a:ext cx="3666553" cy="3666553"/>
          </a:xfrm>
          <a:prstGeom prst="rect">
            <a:avLst/>
          </a:prstGeom>
        </p:spPr>
      </p:pic>
    </p:spTree>
    <p:extLst>
      <p:ext uri="{BB962C8B-B14F-4D97-AF65-F5344CB8AC3E}">
        <p14:creationId xmlns:p14="http://schemas.microsoft.com/office/powerpoint/2010/main" val="651711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D7F22E83-1AD1-4535-A08C-3873CFEB646E}"/>
              </a:ext>
            </a:extLst>
          </p:cNvPr>
          <p:cNvSpPr txBox="1"/>
          <p:nvPr/>
        </p:nvSpPr>
        <p:spPr>
          <a:xfrm>
            <a:off x="2884360" y="463583"/>
            <a:ext cx="332398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CO SPCS 2022</a:t>
            </a:r>
            <a:endParaRPr sz="3600"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C7B730-2D40-4484-8ABA-CCA9FF7DCB17}"/>
              </a:ext>
            </a:extLst>
          </p:cNvPr>
          <p:cNvSpPr txBox="1"/>
          <p:nvPr/>
        </p:nvSpPr>
        <p:spPr>
          <a:xfrm>
            <a:off x="2858087" y="4658279"/>
            <a:ext cx="35633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9" name="Picture 8">
            <a:extLst>
              <a:ext uri="{FF2B5EF4-FFF2-40B4-BE49-F238E27FC236}">
                <a16:creationId xmlns:a16="http://schemas.microsoft.com/office/drawing/2014/main" id="{926E778B-D741-4394-A5FD-AFD596C63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1107" y="1218010"/>
            <a:ext cx="4423076" cy="3317307"/>
          </a:xfrm>
          <a:prstGeom prst="rect">
            <a:avLst/>
          </a:prstGeom>
        </p:spPr>
      </p:pic>
      <p:pic>
        <p:nvPicPr>
          <p:cNvPr id="10" name="Picture 9">
            <a:extLst>
              <a:ext uri="{FF2B5EF4-FFF2-40B4-BE49-F238E27FC236}">
                <a16:creationId xmlns:a16="http://schemas.microsoft.com/office/drawing/2014/main" id="{B07240DC-1E99-477E-ABE0-F69CBDA78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218010"/>
            <a:ext cx="4442895" cy="3332172"/>
          </a:xfrm>
          <a:prstGeom prst="rect">
            <a:avLst/>
          </a:prstGeom>
        </p:spPr>
      </p:pic>
    </p:spTree>
    <p:extLst>
      <p:ext uri="{BB962C8B-B14F-4D97-AF65-F5344CB8AC3E}">
        <p14:creationId xmlns:p14="http://schemas.microsoft.com/office/powerpoint/2010/main" val="1945219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1420196" y="327396"/>
            <a:ext cx="563230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CO SPCS2022 Experience</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6" name="Picture 5">
            <a:extLst>
              <a:ext uri="{FF2B5EF4-FFF2-40B4-BE49-F238E27FC236}">
                <a16:creationId xmlns:a16="http://schemas.microsoft.com/office/drawing/2014/main" id="{C2E3AF3A-DC7C-4613-8570-D58B525DDD5A}"/>
              </a:ext>
            </a:extLst>
          </p:cNvPr>
          <p:cNvPicPr>
            <a:picLocks noChangeAspect="1"/>
          </p:cNvPicPr>
          <p:nvPr/>
        </p:nvPicPr>
        <p:blipFill>
          <a:blip r:embed="rId4"/>
          <a:stretch>
            <a:fillRect/>
          </a:stretch>
        </p:blipFill>
        <p:spPr>
          <a:xfrm>
            <a:off x="2320566" y="1001883"/>
            <a:ext cx="4916578" cy="3644237"/>
          </a:xfrm>
          <a:prstGeom prst="rect">
            <a:avLst/>
          </a:prstGeom>
        </p:spPr>
      </p:pic>
      <p:pic>
        <p:nvPicPr>
          <p:cNvPr id="8" name="Picture 7">
            <a:extLst>
              <a:ext uri="{FF2B5EF4-FFF2-40B4-BE49-F238E27FC236}">
                <a16:creationId xmlns:a16="http://schemas.microsoft.com/office/drawing/2014/main" id="{80C4DB08-3C85-4970-8414-54D42E538163}"/>
              </a:ext>
            </a:extLst>
          </p:cNvPr>
          <p:cNvPicPr>
            <a:picLocks noChangeAspect="1"/>
          </p:cNvPicPr>
          <p:nvPr/>
        </p:nvPicPr>
        <p:blipFill>
          <a:blip r:embed="rId5"/>
          <a:stretch>
            <a:fillRect/>
          </a:stretch>
        </p:blipFill>
        <p:spPr>
          <a:xfrm>
            <a:off x="324300" y="985405"/>
            <a:ext cx="1863337" cy="3660715"/>
          </a:xfrm>
          <a:prstGeom prst="rect">
            <a:avLst/>
          </a:prstGeom>
        </p:spPr>
      </p:pic>
      <p:sp>
        <p:nvSpPr>
          <p:cNvPr id="9" name="TextBox 8">
            <a:extLst>
              <a:ext uri="{FF2B5EF4-FFF2-40B4-BE49-F238E27FC236}">
                <a16:creationId xmlns:a16="http://schemas.microsoft.com/office/drawing/2014/main" id="{8CE97F75-2750-40B3-86A7-5536FE53E591}"/>
              </a:ext>
            </a:extLst>
          </p:cNvPr>
          <p:cNvSpPr txBox="1"/>
          <p:nvPr/>
        </p:nvSpPr>
        <p:spPr>
          <a:xfrm>
            <a:off x="7323752" y="2279363"/>
            <a:ext cx="1687319"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1 Statewide Zone</a:t>
            </a:r>
          </a:p>
          <a:p>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35 LDP</a:t>
            </a:r>
            <a:r>
              <a:rPr lang="en-US" sz="1600" dirty="0">
                <a:solidFill>
                  <a:srgbClr val="002E97"/>
                </a:solidFill>
                <a:latin typeface="Arial" panose="020B0604020202020204" pitchFamily="34" charset="0"/>
                <a:cs typeface="Arial" panose="020B0604020202020204" pitchFamily="34" charset="0"/>
              </a:rPr>
              <a:t>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730236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3C975-D402-442D-9141-6DC3DFFDA7C2}"/>
              </a:ext>
            </a:extLst>
          </p:cNvPr>
          <p:cNvSpPr txBox="1"/>
          <p:nvPr/>
        </p:nvSpPr>
        <p:spPr>
          <a:xfrm>
            <a:off x="2473991" y="341872"/>
            <a:ext cx="419601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Alpha NAPGD2022</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DC32601-ED5D-4DBB-9DD0-29A467247294}"/>
              </a:ext>
            </a:extLst>
          </p:cNvPr>
          <p:cNvSpPr txBox="1"/>
          <p:nvPr/>
        </p:nvSpPr>
        <p:spPr>
          <a:xfrm>
            <a:off x="2477577" y="988041"/>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4" name="Picture 3">
            <a:extLst>
              <a:ext uri="{FF2B5EF4-FFF2-40B4-BE49-F238E27FC236}">
                <a16:creationId xmlns:a16="http://schemas.microsoft.com/office/drawing/2014/main" id="{14F35D88-D25E-4E57-9F49-692E78D5829B}"/>
              </a:ext>
            </a:extLst>
          </p:cNvPr>
          <p:cNvPicPr>
            <a:picLocks noChangeAspect="1"/>
          </p:cNvPicPr>
          <p:nvPr/>
        </p:nvPicPr>
        <p:blipFill>
          <a:blip r:embed="rId4"/>
          <a:stretch>
            <a:fillRect/>
          </a:stretch>
        </p:blipFill>
        <p:spPr>
          <a:xfrm>
            <a:off x="2477577" y="1420221"/>
            <a:ext cx="4196018" cy="3682458"/>
          </a:xfrm>
          <a:prstGeom prst="rect">
            <a:avLst/>
          </a:prstGeom>
        </p:spPr>
      </p:pic>
    </p:spTree>
    <p:extLst>
      <p:ext uri="{BB962C8B-B14F-4D97-AF65-F5344CB8AC3E}">
        <p14:creationId xmlns:p14="http://schemas.microsoft.com/office/powerpoint/2010/main" val="1802315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958C80-6E33-4C5B-9247-2F39D142E325}"/>
              </a:ext>
            </a:extLst>
          </p:cNvPr>
          <p:cNvGrpSpPr/>
          <p:nvPr/>
        </p:nvGrpSpPr>
        <p:grpSpPr>
          <a:xfrm>
            <a:off x="752035" y="382107"/>
            <a:ext cx="7489164" cy="780182"/>
            <a:chOff x="752035" y="374236"/>
            <a:chExt cx="7489164" cy="780182"/>
          </a:xfrm>
        </p:grpSpPr>
        <p:sp>
          <p:nvSpPr>
            <p:cNvPr id="7" name="TextBox 6">
              <a:extLst>
                <a:ext uri="{FF2B5EF4-FFF2-40B4-BE49-F238E27FC236}">
                  <a16:creationId xmlns:a16="http://schemas.microsoft.com/office/drawing/2014/main" id="{0C372F46-ECC6-4B4B-A72C-11B788EE9866}"/>
                </a:ext>
              </a:extLst>
            </p:cNvPr>
            <p:cNvSpPr txBox="1"/>
            <p:nvPr/>
          </p:nvSpPr>
          <p:spPr>
            <a:xfrm>
              <a:off x="752035" y="374236"/>
              <a:ext cx="748916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latin typeface="Arial" panose="020B0604020202020204" pitchFamily="34" charset="0"/>
                  <a:cs typeface="Arial" panose="020B0604020202020204" pitchFamily="34" charset="0"/>
                </a:rPr>
                <a:t>Alpha NAPGD2022 Interactive Web Map</a:t>
              </a:r>
              <a:endParaRPr sz="3200"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76A45F8-BEE1-48C5-8C40-240E5065D050}"/>
                </a:ext>
              </a:extLst>
            </p:cNvPr>
            <p:cNvSpPr txBox="1"/>
            <p:nvPr/>
          </p:nvSpPr>
          <p:spPr>
            <a:xfrm>
              <a:off x="2791253" y="877421"/>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pic>
        <p:nvPicPr>
          <p:cNvPr id="9" name="Picture 8">
            <a:extLst>
              <a:ext uri="{FF2B5EF4-FFF2-40B4-BE49-F238E27FC236}">
                <a16:creationId xmlns:a16="http://schemas.microsoft.com/office/drawing/2014/main" id="{942FF418-DAB2-4564-9606-42312DEDF008}"/>
              </a:ext>
            </a:extLst>
          </p:cNvPr>
          <p:cNvPicPr>
            <a:picLocks noChangeAspect="1"/>
          </p:cNvPicPr>
          <p:nvPr/>
        </p:nvPicPr>
        <p:blipFill>
          <a:blip r:embed="rId4"/>
          <a:stretch>
            <a:fillRect/>
          </a:stretch>
        </p:blipFill>
        <p:spPr>
          <a:xfrm>
            <a:off x="951139" y="1260889"/>
            <a:ext cx="7111093" cy="3403695"/>
          </a:xfrm>
          <a:prstGeom prst="rect">
            <a:avLst/>
          </a:prstGeom>
        </p:spPr>
      </p:pic>
      <p:sp>
        <p:nvSpPr>
          <p:cNvPr id="10" name="TextBox 9">
            <a:extLst>
              <a:ext uri="{FF2B5EF4-FFF2-40B4-BE49-F238E27FC236}">
                <a16:creationId xmlns:a16="http://schemas.microsoft.com/office/drawing/2014/main" id="{D4A6E945-9F66-4114-95DB-3D2354050431}"/>
              </a:ext>
            </a:extLst>
          </p:cNvPr>
          <p:cNvSpPr txBox="1"/>
          <p:nvPr/>
        </p:nvSpPr>
        <p:spPr>
          <a:xfrm>
            <a:off x="449036" y="4732143"/>
            <a:ext cx="8694964" cy="369332"/>
          </a:xfrm>
          <a:prstGeom prst="rect">
            <a:avLst/>
          </a:prstGeom>
          <a:noFill/>
        </p:spPr>
        <p:txBody>
          <a:bodyPr wrap="square">
            <a:spAutoFit/>
          </a:bodyPr>
          <a:lstStyle/>
          <a:p>
            <a:r>
              <a:rPr lang="en-US" sz="1800" b="0" i="0" u="sng" strike="noStrike" dirty="0">
                <a:solidFill>
                  <a:srgbClr val="1155CC"/>
                </a:solidFill>
                <a:effectLst/>
                <a:latin typeface="Arial" panose="020B0604020202020204" pitchFamily="34" charset="0"/>
              </a:rPr>
              <a:t>https://experience.arcgis.com/experience/474f5934f5ff468bb77a1a16f10aa578/</a:t>
            </a:r>
            <a:endParaRPr lang="en-US" sz="2400"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840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09E6-045C-4BF1-9F62-8E5789956227}"/>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AI Images</a:t>
            </a:r>
          </a:p>
        </p:txBody>
      </p:sp>
      <p:sp>
        <p:nvSpPr>
          <p:cNvPr id="3" name="TextBox 2">
            <a:extLst>
              <a:ext uri="{FF2B5EF4-FFF2-40B4-BE49-F238E27FC236}">
                <a16:creationId xmlns:a16="http://schemas.microsoft.com/office/drawing/2014/main" id="{F1E7386B-FC2C-41BD-9616-7EF074419B59}"/>
              </a:ext>
            </a:extLst>
          </p:cNvPr>
          <p:cNvSpPr txBox="1"/>
          <p:nvPr/>
        </p:nvSpPr>
        <p:spPr>
          <a:xfrm>
            <a:off x="375557" y="4320659"/>
            <a:ext cx="840105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200" dirty="0">
                <a:solidFill>
                  <a:srgbClr val="002E97"/>
                </a:solidFill>
                <a:latin typeface="+mn-lt"/>
                <a:cs typeface="Times New Roman" panose="02020603050405020304" pitchFamily="18" charset="0"/>
              </a:rPr>
              <a:t>National Spatial Reference System</a:t>
            </a:r>
            <a:endParaRPr lang="en-US" sz="3200" dirty="0"/>
          </a:p>
        </p:txBody>
      </p:sp>
      <p:pic>
        <p:nvPicPr>
          <p:cNvPr id="4" name="Picture 3">
            <a:extLst>
              <a:ext uri="{FF2B5EF4-FFF2-40B4-BE49-F238E27FC236}">
                <a16:creationId xmlns:a16="http://schemas.microsoft.com/office/drawing/2014/main" id="{0B9D5422-FAEB-4446-8FBE-CF4FFF3D1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8" y="1528509"/>
            <a:ext cx="2067338" cy="2067338"/>
          </a:xfrm>
          <a:prstGeom prst="rect">
            <a:avLst/>
          </a:prstGeom>
        </p:spPr>
      </p:pic>
      <p:pic>
        <p:nvPicPr>
          <p:cNvPr id="5" name="Picture 4">
            <a:extLst>
              <a:ext uri="{FF2B5EF4-FFF2-40B4-BE49-F238E27FC236}">
                <a16:creationId xmlns:a16="http://schemas.microsoft.com/office/drawing/2014/main" id="{26F4632D-DF4B-4C75-B0DE-D5FF4DBE83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5" r="9149" b="4005"/>
          <a:stretch/>
        </p:blipFill>
        <p:spPr>
          <a:xfrm>
            <a:off x="4864631" y="1528509"/>
            <a:ext cx="4279369" cy="2607789"/>
          </a:xfrm>
          <a:prstGeom prst="rect">
            <a:avLst/>
          </a:prstGeom>
        </p:spPr>
      </p:pic>
      <p:pic>
        <p:nvPicPr>
          <p:cNvPr id="6" name="Picture 5">
            <a:extLst>
              <a:ext uri="{FF2B5EF4-FFF2-40B4-BE49-F238E27FC236}">
                <a16:creationId xmlns:a16="http://schemas.microsoft.com/office/drawing/2014/main" id="{AE4790C1-F5DA-42EF-9525-280F3C1657EB}"/>
              </a:ext>
            </a:extLst>
          </p:cNvPr>
          <p:cNvPicPr>
            <a:picLocks noChangeAspect="1"/>
          </p:cNvPicPr>
          <p:nvPr/>
        </p:nvPicPr>
        <p:blipFill>
          <a:blip r:embed="rId5"/>
          <a:stretch>
            <a:fillRect/>
          </a:stretch>
        </p:blipFill>
        <p:spPr>
          <a:xfrm>
            <a:off x="2403630" y="1531868"/>
            <a:ext cx="2414437" cy="2079763"/>
          </a:xfrm>
          <a:prstGeom prst="rect">
            <a:avLst/>
          </a:prstGeom>
        </p:spPr>
      </p:pic>
    </p:spTree>
    <p:extLst>
      <p:ext uri="{BB962C8B-B14F-4D97-AF65-F5344CB8AC3E}">
        <p14:creationId xmlns:p14="http://schemas.microsoft.com/office/powerpoint/2010/main" val="1863752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02B2EA-FB78-477A-99B4-EDA69665705A}"/>
              </a:ext>
            </a:extLst>
          </p:cNvPr>
          <p:cNvPicPr>
            <a:picLocks noChangeAspect="1"/>
          </p:cNvPicPr>
          <p:nvPr/>
        </p:nvPicPr>
        <p:blipFill>
          <a:blip r:embed="rId4"/>
          <a:stretch>
            <a:fillRect/>
          </a:stretch>
        </p:blipFill>
        <p:spPr>
          <a:xfrm>
            <a:off x="111324" y="981307"/>
            <a:ext cx="5429539" cy="4080327"/>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pic>
        <p:nvPicPr>
          <p:cNvPr id="15" name="Picture 2" descr="State Geodetic Coordinator Map">
            <a:extLst>
              <a:ext uri="{FF2B5EF4-FFF2-40B4-BE49-F238E27FC236}">
                <a16:creationId xmlns:a16="http://schemas.microsoft.com/office/drawing/2014/main" id="{226DCA91-BBA3-477E-9D05-F65FE50F7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245"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56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C81AD6-8E54-44E3-AFE8-3FE913F0A9E6}"/>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 Resources – Educational Videos</a:t>
            </a:r>
          </a:p>
        </p:txBody>
      </p:sp>
      <p:sp>
        <p:nvSpPr>
          <p:cNvPr id="9" name="Rectangle 2">
            <a:extLst>
              <a:ext uri="{FF2B5EF4-FFF2-40B4-BE49-F238E27FC236}">
                <a16:creationId xmlns:a16="http://schemas.microsoft.com/office/drawing/2014/main" id="{71C68E38-1754-437F-96F6-AD921B12F15F}"/>
              </a:ext>
            </a:extLst>
          </p:cNvPr>
          <p:cNvSpPr txBox="1"/>
          <p:nvPr/>
        </p:nvSpPr>
        <p:spPr>
          <a:xfrm>
            <a:off x="993924" y="4638695"/>
            <a:ext cx="649793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pic>
        <p:nvPicPr>
          <p:cNvPr id="10" name="Picture 9" descr="Video Library Text">
            <a:extLst>
              <a:ext uri="{FF2B5EF4-FFF2-40B4-BE49-F238E27FC236}">
                <a16:creationId xmlns:a16="http://schemas.microsoft.com/office/drawing/2014/main" id="{EF276A99-1ED2-4CF0-A44A-91BE130F7BCE}"/>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11" name="Picture 10" descr="Video Library thumbnails group 1">
            <a:extLst>
              <a:ext uri="{FF2B5EF4-FFF2-40B4-BE49-F238E27FC236}">
                <a16:creationId xmlns:a16="http://schemas.microsoft.com/office/drawing/2014/main" id="{9A983B8E-E354-4619-964E-39FE251C70AC}"/>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12" name="Picture 11" descr="Video Library thumbnails group 2">
            <a:extLst>
              <a:ext uri="{FF2B5EF4-FFF2-40B4-BE49-F238E27FC236}">
                <a16:creationId xmlns:a16="http://schemas.microsoft.com/office/drawing/2014/main" id="{F96DE9A1-3C0B-4E34-B062-3C9E482F195D}"/>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3040545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1321</TotalTime>
  <Words>3044</Words>
  <Application>Microsoft Office PowerPoint</Application>
  <PresentationFormat>On-screen Show (16:9)</PresentationFormat>
  <Paragraphs>484</Paragraphs>
  <Slides>54</Slides>
  <Notes>39</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3" baseType="lpstr">
      <vt:lpstr>arial</vt:lpstr>
      <vt:lpstr>arial</vt:lpstr>
      <vt:lpstr>Arial Black</vt:lpstr>
      <vt:lpstr>Calibri</vt:lpstr>
      <vt:lpstr>Calibri Light</vt:lpstr>
      <vt:lpstr>Helvetica</vt:lpstr>
      <vt:lpstr>Times New Roman</vt:lpstr>
      <vt:lpstr>Office Theme</vt:lpstr>
      <vt:lpstr>Bitmap Image</vt:lpstr>
      <vt:lpstr>The National Spatial Reference System: the Common Foundation of Surveying and GIS</vt:lpstr>
      <vt:lpstr>PowerPoint Presentation</vt:lpstr>
      <vt:lpstr>PowerPoint Presentation</vt:lpstr>
      <vt:lpstr>PowerPoint Presentation</vt:lpstr>
      <vt:lpstr>AI Images</vt:lpstr>
      <vt:lpstr>AI Images</vt:lpstr>
      <vt:lpstr>Importance of Coordination</vt:lpstr>
      <vt:lpstr>NGS Resources</vt:lpstr>
      <vt:lpstr>NGS Resources – Educational Videos</vt:lpstr>
      <vt:lpstr>NGS Resources – Online Lessons</vt:lpstr>
      <vt:lpstr>NOAA and NGS Our Nation’s First Civilian Science Agency</vt:lpstr>
      <vt:lpstr>NGS’s Mission</vt:lpstr>
      <vt:lpstr>The Importance of Geodesy</vt:lpstr>
      <vt:lpstr>The Earth is Infinitely Complex</vt:lpstr>
      <vt:lpstr>Datums and Reference Frames</vt:lpstr>
      <vt:lpstr>NGS’s Historical Horizontal Networks</vt:lpstr>
      <vt:lpstr>1983 Control Networks</vt:lpstr>
      <vt:lpstr>The Bilby Tower</vt:lpstr>
      <vt:lpstr>PowerPoint Presentation</vt:lpstr>
      <vt:lpstr>Today’s National Adjustments</vt:lpstr>
      <vt:lpstr>Today’s National Adjustments</vt:lpstr>
      <vt:lpstr>Why Modernize the NSRS</vt:lpstr>
      <vt:lpstr>Gravity is Fundamental</vt:lpstr>
      <vt:lpstr>Gravity of the Redefinition of the American Vertical Datum</vt:lpstr>
      <vt:lpstr>Main Benefits of Modernized NSRS</vt:lpstr>
      <vt:lpstr>PowerPoint Presentation</vt:lpstr>
      <vt:lpstr>PowerPoint Presentation</vt:lpstr>
      <vt:lpstr>Best ways to determine coordinates in Modernized NSRS</vt:lpstr>
      <vt:lpstr>The Future Reference Frames</vt:lpstr>
      <vt:lpstr>NAPGD2022 Geopotential Datum</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GPS on Bench Marks</vt:lpstr>
      <vt:lpstr>OPUS Shared Solutions Dashboard</vt:lpstr>
      <vt:lpstr>CO OPUS Shared Solutions</vt:lpstr>
      <vt:lpstr>NGS Mark Recovery Webpage</vt:lpstr>
      <vt:lpstr>NGS Map</vt:lpstr>
      <vt:lpstr>NGS Map</vt:lpstr>
      <vt:lpstr>Passive Marks Page</vt:lpstr>
      <vt:lpstr>NGS ArcGIS Online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 Shaw</cp:lastModifiedBy>
  <cp:revision>82</cp:revision>
  <dcterms:created xsi:type="dcterms:W3CDTF">2023-03-30T22:24:06Z</dcterms:created>
  <dcterms:modified xsi:type="dcterms:W3CDTF">2025-02-19T19:26:05Z</dcterms:modified>
</cp:coreProperties>
</file>