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7" r:id="rId2"/>
    <p:sldId id="839" r:id="rId3"/>
    <p:sldId id="1096" r:id="rId4"/>
    <p:sldId id="1087" r:id="rId5"/>
    <p:sldId id="635" r:id="rId6"/>
    <p:sldId id="640" r:id="rId7"/>
    <p:sldId id="275" r:id="rId8"/>
    <p:sldId id="274" r:id="rId9"/>
    <p:sldId id="277" r:id="rId10"/>
    <p:sldId id="282" r:id="rId11"/>
    <p:sldId id="869" r:id="rId12"/>
    <p:sldId id="279" r:id="rId13"/>
    <p:sldId id="280" r:id="rId14"/>
    <p:sldId id="1086" r:id="rId15"/>
    <p:sldId id="281" r:id="rId16"/>
    <p:sldId id="285" r:id="rId17"/>
    <p:sldId id="1098" r:id="rId18"/>
    <p:sldId id="1428" r:id="rId19"/>
    <p:sldId id="292" r:id="rId20"/>
    <p:sldId id="293" r:id="rId21"/>
    <p:sldId id="1095" r:id="rId22"/>
    <p:sldId id="260" r:id="rId23"/>
    <p:sldId id="256" r:id="rId24"/>
    <p:sldId id="1023"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134" autoAdjust="0"/>
  </p:normalViewPr>
  <p:slideViewPr>
    <p:cSldViewPr snapToGrid="0" snapToObjects="1">
      <p:cViewPr varScale="1">
        <p:scale>
          <a:sx n="98" d="100"/>
          <a:sy n="98" d="100"/>
        </p:scale>
        <p:origin x="1018" y="58"/>
      </p:cViewPr>
      <p:guideLst>
        <p:guide orient="horz" pos="1620"/>
        <p:guide pos="2880"/>
        <p:guide pos="5328"/>
        <p:guide pos="432"/>
        <p:guide orient="horz" pos="492"/>
        <p:guide orient="horz" pos="27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84748-8635-4274-9A4D-DA03003EB68D}" type="datetimeFigureOut">
              <a:rPr lang="en-US" smtClean="0"/>
              <a:t>3/29/2024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E8987-B1F8-41D0-BD99-87D3EF3732DF}" type="slidenum">
              <a:rPr lang="en-US" smtClean="0"/>
              <a:t>‹#›</a:t>
            </a:fld>
            <a:endParaRPr lang="en-US"/>
          </a:p>
        </p:txBody>
      </p:sp>
    </p:spTree>
    <p:extLst>
      <p:ext uri="{BB962C8B-B14F-4D97-AF65-F5344CB8AC3E}">
        <p14:creationId xmlns:p14="http://schemas.microsoft.com/office/powerpoint/2010/main" val="324883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beta.ngs.noaa.gov/GEOID/xGEOID2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18">
              <a:spcBef>
                <a:spcPct val="30000"/>
              </a:spcBef>
              <a:defRPr sz="1200">
                <a:solidFill>
                  <a:schemeClr val="tx1"/>
                </a:solidFill>
                <a:latin typeface="Calibri" pitchFamily="34" charset="0"/>
              </a:defRPr>
            </a:lvl1pPr>
            <a:lvl2pPr marL="751940" indent="-289208" defTabSz="914218">
              <a:spcBef>
                <a:spcPct val="30000"/>
              </a:spcBef>
              <a:defRPr sz="1200">
                <a:solidFill>
                  <a:schemeClr val="tx1"/>
                </a:solidFill>
                <a:latin typeface="Calibri" pitchFamily="34" charset="0"/>
              </a:defRPr>
            </a:lvl2pPr>
            <a:lvl3pPr marL="1156830" indent="-231366" defTabSz="914218">
              <a:spcBef>
                <a:spcPct val="30000"/>
              </a:spcBef>
              <a:defRPr sz="1200">
                <a:solidFill>
                  <a:schemeClr val="tx1"/>
                </a:solidFill>
                <a:latin typeface="Calibri" pitchFamily="34" charset="0"/>
              </a:defRPr>
            </a:lvl3pPr>
            <a:lvl4pPr marL="1619562" indent="-231366" defTabSz="914218">
              <a:spcBef>
                <a:spcPct val="30000"/>
              </a:spcBef>
              <a:defRPr sz="1200">
                <a:solidFill>
                  <a:schemeClr val="tx1"/>
                </a:solidFill>
                <a:latin typeface="Calibri" pitchFamily="34" charset="0"/>
              </a:defRPr>
            </a:lvl4pPr>
            <a:lvl5pPr marL="2082295" indent="-231366" defTabSz="914218">
              <a:spcBef>
                <a:spcPct val="30000"/>
              </a:spcBef>
              <a:defRPr sz="1200">
                <a:solidFill>
                  <a:schemeClr val="tx1"/>
                </a:solidFill>
                <a:latin typeface="Calibri" pitchFamily="34" charset="0"/>
              </a:defRPr>
            </a:lvl5pPr>
            <a:lvl6pPr marL="2545027" indent="-231366" defTabSz="914218" eaLnBrk="0" fontAlgn="base" hangingPunct="0">
              <a:spcBef>
                <a:spcPct val="30000"/>
              </a:spcBef>
              <a:spcAft>
                <a:spcPct val="0"/>
              </a:spcAft>
              <a:defRPr sz="1200">
                <a:solidFill>
                  <a:schemeClr val="tx1"/>
                </a:solidFill>
                <a:latin typeface="Calibri" pitchFamily="34" charset="0"/>
              </a:defRPr>
            </a:lvl6pPr>
            <a:lvl7pPr marL="3007759" indent="-231366" defTabSz="914218" eaLnBrk="0" fontAlgn="base" hangingPunct="0">
              <a:spcBef>
                <a:spcPct val="30000"/>
              </a:spcBef>
              <a:spcAft>
                <a:spcPct val="0"/>
              </a:spcAft>
              <a:defRPr sz="1200">
                <a:solidFill>
                  <a:schemeClr val="tx1"/>
                </a:solidFill>
                <a:latin typeface="Calibri" pitchFamily="34" charset="0"/>
              </a:defRPr>
            </a:lvl7pPr>
            <a:lvl8pPr marL="3470491" indent="-231366" defTabSz="914218" eaLnBrk="0" fontAlgn="base" hangingPunct="0">
              <a:spcBef>
                <a:spcPct val="30000"/>
              </a:spcBef>
              <a:spcAft>
                <a:spcPct val="0"/>
              </a:spcAft>
              <a:defRPr sz="1200">
                <a:solidFill>
                  <a:schemeClr val="tx1"/>
                </a:solidFill>
                <a:latin typeface="Calibri" pitchFamily="34" charset="0"/>
              </a:defRPr>
            </a:lvl8pPr>
            <a:lvl9pPr marL="3933223" indent="-231366" defTabSz="914218" eaLnBrk="0" fontAlgn="base" hangingPunct="0">
              <a:spcBef>
                <a:spcPct val="30000"/>
              </a:spcBef>
              <a:spcAft>
                <a:spcPct val="0"/>
              </a:spcAft>
              <a:defRPr sz="1200">
                <a:solidFill>
                  <a:schemeClr val="tx1"/>
                </a:solidFill>
                <a:latin typeface="Calibri" pitchFamily="34" charset="0"/>
              </a:defRPr>
            </a:lvl9pPr>
          </a:lstStyle>
          <a:p>
            <a:pPr>
              <a:spcBef>
                <a:spcPct val="0"/>
              </a:spcBef>
            </a:pPr>
            <a:fld id="{506D509A-BFD5-4D5F-AAD1-E7FC90ED03FB}" type="slidenum">
              <a:rPr lang="en-US" altLang="en-US">
                <a:latin typeface="Times New Roman" pitchFamily="18" charset="0"/>
              </a:rPr>
              <a:pPr>
                <a:spcBef>
                  <a:spcPct val="0"/>
                </a:spcBef>
              </a:pPr>
              <a:t>2</a:t>
            </a:fld>
            <a:endParaRPr lang="en-US" altLang="en-US">
              <a:latin typeface="Times New Roman" pitchFamily="18" charset="0"/>
            </a:endParaRPr>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069958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r>
              <a:rPr lang="en-US" baseline="0" dirty="0"/>
              <a:t> Datums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13</a:t>
            </a:fld>
            <a:endParaRPr lang="en-US"/>
          </a:p>
        </p:txBody>
      </p:sp>
    </p:spTree>
    <p:extLst>
      <p:ext uri="{BB962C8B-B14F-4D97-AF65-F5344CB8AC3E}">
        <p14:creationId xmlns:p14="http://schemas.microsoft.com/office/powerpoint/2010/main" val="1310776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15</a:t>
            </a:fld>
            <a:endParaRPr lang="en-US"/>
          </a:p>
        </p:txBody>
      </p:sp>
    </p:spTree>
    <p:extLst>
      <p:ext uri="{BB962C8B-B14F-4D97-AF65-F5344CB8AC3E}">
        <p14:creationId xmlns:p14="http://schemas.microsoft.com/office/powerpoint/2010/main" val="1013090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Hudson Bay Uplift article (GIA)</a:t>
            </a:r>
          </a:p>
          <a:p>
            <a:r>
              <a:rPr lang="en-US" dirty="0"/>
              <a:t>https://www.researchgate.net/figure/Contour-map-of-observed-CBN-vertical-rates-Preliminary-results-from-the-combination-of_fig3_286867540</a:t>
            </a:r>
          </a:p>
          <a:p>
            <a:endParaRPr lang="en-US" dirty="0"/>
          </a:p>
          <a:p>
            <a:endParaRPr lang="en-US" dirty="0"/>
          </a:p>
          <a:p>
            <a:r>
              <a:rPr lang="en-US"/>
              <a:t>Photo of San Joaquin Valley Subsidence to 1977</a:t>
            </a:r>
          </a:p>
          <a:p>
            <a:r>
              <a:rPr lang="en-US"/>
              <a:t>https://lh4.googleusercontent.com/ymKsoXwZEP4rk4F4GqPD5S9FyMO4d0mrfL2GiLI0mXe7djBwYH3t0-OwncYltY8OJNmYk0DKh4pOLqS9DGItCHK3i23maqpjdDDISQH5ux0uqDVbrEnWTnFLPb7Woe2cka61EXC6</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16</a:t>
            </a:fld>
            <a:endParaRPr lang="en-US"/>
          </a:p>
        </p:txBody>
      </p:sp>
    </p:spTree>
    <p:extLst>
      <p:ext uri="{BB962C8B-B14F-4D97-AF65-F5344CB8AC3E}">
        <p14:creationId xmlns:p14="http://schemas.microsoft.com/office/powerpoint/2010/main" val="659253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19</a:t>
            </a:fld>
            <a:endParaRPr lang="en-US"/>
          </a:p>
        </p:txBody>
      </p:sp>
    </p:spTree>
    <p:extLst>
      <p:ext uri="{BB962C8B-B14F-4D97-AF65-F5344CB8AC3E}">
        <p14:creationId xmlns:p14="http://schemas.microsoft.com/office/powerpoint/2010/main" val="3573203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20</a:t>
            </a:fld>
            <a:endParaRPr lang="en-US"/>
          </a:p>
        </p:txBody>
      </p:sp>
    </p:spTree>
    <p:extLst>
      <p:ext uri="{BB962C8B-B14F-4D97-AF65-F5344CB8AC3E}">
        <p14:creationId xmlns:p14="http://schemas.microsoft.com/office/powerpoint/2010/main" val="1871818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23</a:t>
            </a:fld>
            <a:endParaRPr lang="en-US"/>
          </a:p>
        </p:txBody>
      </p:sp>
    </p:spTree>
    <p:extLst>
      <p:ext uri="{BB962C8B-B14F-4D97-AF65-F5344CB8AC3E}">
        <p14:creationId xmlns:p14="http://schemas.microsoft.com/office/powerpoint/2010/main" val="995375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Calibri" panose="020F0502020204030204" pitchFamily="34" charset="0"/>
              </a:defRPr>
            </a:lvl1pPr>
            <a:lvl2pPr marL="741363" indent="-284163" defTabSz="950913">
              <a:spcBef>
                <a:spcPct val="30000"/>
              </a:spcBef>
              <a:defRPr sz="1200">
                <a:solidFill>
                  <a:schemeClr val="tx1"/>
                </a:solidFill>
                <a:latin typeface="Calibri" panose="020F0502020204030204" pitchFamily="34" charset="0"/>
              </a:defRPr>
            </a:lvl2pPr>
            <a:lvl3pPr marL="1141413" indent="-227013" defTabSz="950913">
              <a:spcBef>
                <a:spcPct val="30000"/>
              </a:spcBef>
              <a:defRPr sz="1200">
                <a:solidFill>
                  <a:schemeClr val="tx1"/>
                </a:solidFill>
                <a:latin typeface="Calibri" panose="020F0502020204030204" pitchFamily="34" charset="0"/>
              </a:defRPr>
            </a:lvl3pPr>
            <a:lvl4pPr marL="1598613" indent="-227013" defTabSz="950913">
              <a:spcBef>
                <a:spcPct val="30000"/>
              </a:spcBef>
              <a:defRPr sz="1200">
                <a:solidFill>
                  <a:schemeClr val="tx1"/>
                </a:solidFill>
                <a:latin typeface="Calibri" panose="020F0502020204030204" pitchFamily="34" charset="0"/>
              </a:defRPr>
            </a:lvl4pPr>
            <a:lvl5pPr marL="2055813" indent="-227013" defTabSz="950913">
              <a:spcBef>
                <a:spcPct val="30000"/>
              </a:spcBef>
              <a:defRPr sz="1200">
                <a:solidFill>
                  <a:schemeClr val="tx1"/>
                </a:solidFill>
                <a:latin typeface="Calibri" panose="020F0502020204030204" pitchFamily="34" charset="0"/>
              </a:defRPr>
            </a:lvl5pPr>
            <a:lvl6pPr marL="2513013" indent="-227013" defTabSz="9509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9509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9509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950913"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FFCB2978-52DE-4BF6-A67A-5B4E3D2E6747}" type="slidenum">
              <a:rPr lang="en-US" altLang="en-US" sz="1300" smtClean="0">
                <a:latin typeface="Times New Roman" panose="02020603050405020304" pitchFamily="18" charset="0"/>
                <a:cs typeface="Arial" panose="020B0604020202020204" pitchFamily="34" charset="0"/>
              </a:rPr>
              <a:pPr eaLnBrk="0" hangingPunct="0">
                <a:spcBef>
                  <a:spcPct val="0"/>
                </a:spcBef>
              </a:pPr>
              <a:t>6</a:t>
            </a:fld>
            <a:endParaRPr lang="en-US" altLang="en-US" sz="1300">
              <a:latin typeface="Times New Roman" panose="02020603050405020304" pitchFamily="18" charset="0"/>
              <a:cs typeface="Arial" panose="020B0604020202020204" pitchFamily="34" charset="0"/>
            </a:endParaRPr>
          </a:p>
        </p:txBody>
      </p:sp>
      <p:sp>
        <p:nvSpPr>
          <p:cNvPr id="204803" name="Rectangle 2"/>
          <p:cNvSpPr>
            <a:spLocks noGrp="1" noRot="1" noChangeAspect="1" noChangeArrowheads="1" noTextEdit="1"/>
          </p:cNvSpPr>
          <p:nvPr>
            <p:ph type="sldImg"/>
          </p:nvPr>
        </p:nvSpPr>
        <p:spPr bwMode="auto">
          <a:xfrm>
            <a:off x="458788" y="720725"/>
            <a:ext cx="6399212"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endParaRPr lang="en-US" altLang="en-US">
              <a:latin typeface="Palatino Linotype" panose="0204050205050503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7</a:t>
            </a:fld>
            <a:endParaRPr lang="en-US"/>
          </a:p>
        </p:txBody>
      </p:sp>
    </p:spTree>
    <p:extLst>
      <p:ext uri="{BB962C8B-B14F-4D97-AF65-F5344CB8AC3E}">
        <p14:creationId xmlns:p14="http://schemas.microsoft.com/office/powerpoint/2010/main" val="3424309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NSRS</a:t>
            </a:r>
            <a:r>
              <a:rPr lang="en-US" baseline="0" dirty="0"/>
              <a:t> Modernization Naming Conventions https://geodesy.noaa.gov/datums/newdatums/naming-convention.shtml</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8</a:t>
            </a:fld>
            <a:endParaRPr lang="en-US"/>
          </a:p>
        </p:txBody>
      </p:sp>
    </p:spTree>
    <p:extLst>
      <p:ext uri="{BB962C8B-B14F-4D97-AF65-F5344CB8AC3E}">
        <p14:creationId xmlns:p14="http://schemas.microsoft.com/office/powerpoint/2010/main" val="1085526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9</a:t>
            </a:fld>
            <a:endParaRPr lang="en-US"/>
          </a:p>
        </p:txBody>
      </p:sp>
    </p:spTree>
    <p:extLst>
      <p:ext uri="{BB962C8B-B14F-4D97-AF65-F5344CB8AC3E}">
        <p14:creationId xmlns:p14="http://schemas.microsoft.com/office/powerpoint/2010/main" val="1436490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r>
              <a:rPr lang="en-US" dirty="0"/>
              <a:t>Experimental Geoid Models</a:t>
            </a:r>
          </a:p>
          <a:p>
            <a:r>
              <a:rPr lang="en-US" dirty="0">
                <a:hlinkClick r:id="rId3"/>
              </a:rPr>
              <a:t>https://beta.ngs.noaa.gov/GEOID/xGEOID20/</a:t>
            </a:r>
            <a:endParaRPr lang="en-US" dirty="0"/>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10</a:t>
            </a:fld>
            <a:endParaRPr lang="en-US"/>
          </a:p>
        </p:txBody>
      </p:sp>
    </p:spTree>
    <p:extLst>
      <p:ext uri="{BB962C8B-B14F-4D97-AF65-F5344CB8AC3E}">
        <p14:creationId xmlns:p14="http://schemas.microsoft.com/office/powerpoint/2010/main" val="1614935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baseline="0" dirty="0"/>
              <a:t>We’ll talk about that </a:t>
            </a:r>
            <a:r>
              <a:rPr lang="en-US" baseline="0"/>
              <a:t>‘plate fixed’ later.</a:t>
            </a:r>
            <a:endParaRPr lang="en-US" baseline="0" dirty="0"/>
          </a:p>
          <a:p>
            <a:r>
              <a:rPr lang="en-US" baseline="0" dirty="0"/>
              <a:t>Now wait a minute Jeff, what is the IGS?  You just explained the ITRF and told us about that!!</a:t>
            </a:r>
          </a:p>
          <a:p>
            <a:r>
              <a:rPr lang="en-US" baseline="0" dirty="0"/>
              <a:t>IGS Reference Frame is pretty much equivalent to the ITRF, created by the Intl. GNSS Service, of which NGS is a contributing partner.</a:t>
            </a:r>
          </a:p>
          <a:p>
            <a:r>
              <a:rPr lang="en-US" baseline="0" dirty="0"/>
              <a:t>The Intl. GNSS Service, let’s take a look at their website for a minute.</a:t>
            </a:r>
          </a:p>
          <a:p>
            <a:r>
              <a:rPr lang="en-US" baseline="0" dirty="0"/>
              <a:t>-pronounced “oiler” poles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4039839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12</a:t>
            </a:fld>
            <a:endParaRPr lang="en-US"/>
          </a:p>
        </p:txBody>
      </p:sp>
    </p:spTree>
    <p:extLst>
      <p:ext uri="{BB962C8B-B14F-4D97-AF65-F5344CB8AC3E}">
        <p14:creationId xmlns:p14="http://schemas.microsoft.com/office/powerpoint/2010/main" val="3452057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42900"/>
            <a:ext cx="8458200" cy="3371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26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3/29/2024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3/29/2024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3/29/2024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3/29/2024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3/29/2024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3/29/2024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3/29/2024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016A468-B10C-E94D-B4AE-FD48B5E66BC0}" type="datetimeFigureOut">
              <a:rPr lang="en-US" smtClean="0"/>
              <a:pPr/>
              <a:t>3/29/2024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a:xfrm>
            <a:off x="1371600" y="1217723"/>
            <a:ext cx="6674338" cy="1102519"/>
          </a:xfrm>
        </p:spPr>
        <p:txBody>
          <a:bodyPr>
            <a:normAutofit/>
          </a:bodyPr>
          <a:lstStyle/>
          <a:p>
            <a:r>
              <a:rPr lang="en-US" sz="3100" dirty="0">
                <a:solidFill>
                  <a:srgbClr val="002E97"/>
                </a:solidFill>
                <a:cs typeface="Times New Roman" panose="02020603050405020304" pitchFamily="18" charset="0"/>
              </a:rPr>
              <a:t>The National Spatial Reference System:</a:t>
            </a:r>
            <a:br>
              <a:rPr lang="en-US" sz="3100" dirty="0">
                <a:solidFill>
                  <a:srgbClr val="002E97"/>
                </a:solidFill>
                <a:cs typeface="Times New Roman" panose="02020603050405020304" pitchFamily="18" charset="0"/>
              </a:rPr>
            </a:br>
            <a:r>
              <a:rPr lang="en-US" sz="2400" dirty="0">
                <a:solidFill>
                  <a:srgbClr val="002E97"/>
                </a:solidFill>
                <a:cs typeface="Times New Roman" panose="02020603050405020304" pitchFamily="18" charset="0"/>
              </a:rPr>
              <a:t>the Common Foundation of Surveying and GIS</a:t>
            </a:r>
            <a:endParaRPr lang="en-US" dirty="0">
              <a:solidFill>
                <a:srgbClr val="002E97"/>
              </a:solidFill>
              <a:cs typeface="Times New Roman" panose="02020603050405020304" pitchFamily="18" charset="0"/>
            </a:endParaRP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a:xfrm>
            <a:off x="1371600" y="2852952"/>
            <a:ext cx="6400800" cy="727212"/>
          </a:xfrm>
        </p:spPr>
        <p:txBody>
          <a:bodyPr/>
          <a:lstStyle/>
          <a:p>
            <a:r>
              <a:rPr lang="en-US" dirty="0">
                <a:solidFill>
                  <a:srgbClr val="002E97"/>
                </a:solidFill>
                <a:cs typeface="Times New Roman" panose="02020603050405020304" pitchFamily="18" charset="0"/>
              </a:rPr>
              <a:t>AASHTO GIS-T 2024</a:t>
            </a:r>
          </a:p>
        </p:txBody>
      </p:sp>
      <p:sp>
        <p:nvSpPr>
          <p:cNvPr id="2" name="TextBox 1">
            <a:extLst>
              <a:ext uri="{FF2B5EF4-FFF2-40B4-BE49-F238E27FC236}">
                <a16:creationId xmlns:a16="http://schemas.microsoft.com/office/drawing/2014/main" id="{869E4941-2977-4664-A813-6AAF754B5E26}"/>
              </a:ext>
            </a:extLst>
          </p:cNvPr>
          <p:cNvSpPr txBox="1"/>
          <p:nvPr/>
        </p:nvSpPr>
        <p:spPr>
          <a:xfrm>
            <a:off x="189186" y="4446977"/>
            <a:ext cx="1608133" cy="369332"/>
          </a:xfrm>
          <a:prstGeom prst="rect">
            <a:avLst/>
          </a:prstGeom>
          <a:noFill/>
        </p:spPr>
        <p:txBody>
          <a:bodyPr wrap="none" rtlCol="0">
            <a:spAutoFit/>
          </a:bodyPr>
          <a:lstStyle/>
          <a:p>
            <a:r>
              <a:rPr lang="en-US" dirty="0">
                <a:solidFill>
                  <a:srgbClr val="002E97"/>
                </a:solidFill>
              </a:rPr>
              <a:t>April 04, 2023</a:t>
            </a:r>
          </a:p>
        </p:txBody>
      </p:sp>
      <p:sp>
        <p:nvSpPr>
          <p:cNvPr id="8" name="TextBox 1">
            <a:extLst>
              <a:ext uri="{FF2B5EF4-FFF2-40B4-BE49-F238E27FC236}">
                <a16:creationId xmlns:a16="http://schemas.microsoft.com/office/drawing/2014/main" id="{EA5EFACB-41BA-4649-90BA-E9BF2B6F9975}"/>
              </a:ext>
            </a:extLst>
          </p:cNvPr>
          <p:cNvSpPr txBox="1">
            <a:spLocks noChangeArrowheads="1"/>
          </p:cNvSpPr>
          <p:nvPr/>
        </p:nvSpPr>
        <p:spPr bwMode="auto">
          <a:xfrm>
            <a:off x="5019446" y="3846812"/>
            <a:ext cx="4046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dirty="0">
                <a:solidFill>
                  <a:srgbClr val="002E97"/>
                </a:solidFill>
                <a:latin typeface="+mj-lt"/>
                <a:ea typeface="+mn-ea"/>
              </a:rPr>
              <a:t>Dan Martin</a:t>
            </a:r>
          </a:p>
          <a:p>
            <a:pPr algn="ctr"/>
            <a:r>
              <a:rPr lang="en-GB" dirty="0">
                <a:solidFill>
                  <a:srgbClr val="002E97"/>
                </a:solidFill>
                <a:latin typeface="+mj-lt"/>
                <a:ea typeface="+mn-ea"/>
              </a:rPr>
              <a:t>Northeast Regional Geodetic Advisor</a:t>
            </a:r>
          </a:p>
          <a:p>
            <a:pPr algn="ctr"/>
            <a:r>
              <a:rPr lang="en-GB" dirty="0">
                <a:solidFill>
                  <a:srgbClr val="002E97"/>
                </a:solidFill>
                <a:latin typeface="+mj-lt"/>
                <a:ea typeface="+mn-ea"/>
              </a:rPr>
              <a:t>Dan.martin@noaa.gov</a:t>
            </a:r>
          </a:p>
          <a:p>
            <a:pPr algn="ctr"/>
            <a:r>
              <a:rPr lang="en-GB" dirty="0">
                <a:solidFill>
                  <a:srgbClr val="002E97"/>
                </a:solidFill>
                <a:latin typeface="+mj-lt"/>
                <a:ea typeface="+mn-ea"/>
              </a:rPr>
              <a:t>240-676-4762</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cs typeface="Times New Roman" panose="02020603050405020304" pitchFamily="18" charset="0"/>
              </a:rPr>
              <a:t>NAPGD2022 Geopotential Datum</a:t>
            </a:r>
          </a:p>
        </p:txBody>
      </p:sp>
      <p:sp>
        <p:nvSpPr>
          <p:cNvPr id="6" name="TextBox 5">
            <a:extLst>
              <a:ext uri="{FF2B5EF4-FFF2-40B4-BE49-F238E27FC236}">
                <a16:creationId xmlns:a16="http://schemas.microsoft.com/office/drawing/2014/main" id="{98DB0FC0-7313-4969-A571-809DBA95E9FC}"/>
              </a:ext>
            </a:extLst>
          </p:cNvPr>
          <p:cNvSpPr txBox="1"/>
          <p:nvPr/>
        </p:nvSpPr>
        <p:spPr>
          <a:xfrm>
            <a:off x="2155114" y="844691"/>
            <a:ext cx="505259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North American-Pacific Geopotential Datum of 2022</a:t>
            </a:r>
          </a:p>
        </p:txBody>
      </p:sp>
      <p:sp>
        <p:nvSpPr>
          <p:cNvPr id="7" name="TextBox 6">
            <a:extLst>
              <a:ext uri="{FF2B5EF4-FFF2-40B4-BE49-F238E27FC236}">
                <a16:creationId xmlns:a16="http://schemas.microsoft.com/office/drawing/2014/main" id="{3D69C63E-3F58-4570-9AE2-B75EE8B385E9}"/>
              </a:ext>
            </a:extLst>
          </p:cNvPr>
          <p:cNvSpPr txBox="1"/>
          <p:nvPr/>
        </p:nvSpPr>
        <p:spPr>
          <a:xfrm>
            <a:off x="7057932" y="1475659"/>
            <a:ext cx="2602113" cy="1631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Models included:	   Geopotential</a:t>
            </a:r>
            <a:r>
              <a:rPr lang="en-US" sz="2000" dirty="0">
                <a:solidFill>
                  <a:srgbClr val="002E97"/>
                </a:solidFill>
                <a:latin typeface="Times New Roman" panose="02020603050405020304" pitchFamily="18" charset="0"/>
                <a:cs typeface="Times New Roman" panose="02020603050405020304" pitchFamily="18" charset="0"/>
              </a:rPr>
              <a:t>	   Deflection</a:t>
            </a: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	  	   Gravity</a:t>
            </a:r>
            <a:r>
              <a:rPr lang="en-US" sz="2000" dirty="0">
                <a:solidFill>
                  <a:srgbClr val="002E97"/>
                </a:solidFill>
                <a:latin typeface="Times New Roman" panose="02020603050405020304" pitchFamily="18" charset="0"/>
                <a:cs typeface="Times New Roman" panose="02020603050405020304" pitchFamily="18" charset="0"/>
              </a:rPr>
              <a:t>	   </a:t>
            </a:r>
          </a:p>
          <a:p>
            <a:pPr marL="0" marR="0" indent="0" defTabSz="457200" rtl="0" fontAlgn="auto" latinLnBrk="0" hangingPunct="0">
              <a:lnSpc>
                <a:spcPct val="100000"/>
              </a:lnSpc>
              <a:spcBef>
                <a:spcPts val="0"/>
              </a:spcBef>
              <a:spcAft>
                <a:spcPts val="0"/>
              </a:spcAft>
              <a:buClrTx/>
              <a:buSzTx/>
              <a:buFontTx/>
              <a:buNone/>
              <a:tabLst/>
            </a:pPr>
            <a:r>
              <a:rPr lang="en-US" sz="2000" dirty="0">
                <a:solidFill>
                  <a:srgbClr val="002E97"/>
                </a:solidFill>
                <a:latin typeface="Times New Roman" panose="02020603050405020304" pitchFamily="18" charset="0"/>
                <a:cs typeface="Times New Roman" panose="02020603050405020304" pitchFamily="18" charset="0"/>
              </a:rPr>
              <a:t>Geoid</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8" name="TextBox 7">
            <a:extLst>
              <a:ext uri="{FF2B5EF4-FFF2-40B4-BE49-F238E27FC236}">
                <a16:creationId xmlns:a16="http://schemas.microsoft.com/office/drawing/2014/main" id="{4DDFC7FD-5E2E-4623-9A27-6DFA5AF06806}"/>
              </a:ext>
            </a:extLst>
          </p:cNvPr>
          <p:cNvSpPr txBox="1"/>
          <p:nvPr/>
        </p:nvSpPr>
        <p:spPr>
          <a:xfrm>
            <a:off x="5150984"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Guam/</a:t>
            </a:r>
            <a:r>
              <a:rPr lang="en-US" sz="2000" dirty="0">
                <a:solidFill>
                  <a:srgbClr val="002E97"/>
                </a:solidFill>
                <a:latin typeface="Times New Roman" panose="02020603050405020304" pitchFamily="18" charset="0"/>
                <a:cs typeface="Times New Roman" panose="02020603050405020304" pitchFamily="18" charset="0"/>
              </a:rPr>
              <a:t>CNMI</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9" name="TextBox 8">
            <a:extLst>
              <a:ext uri="{FF2B5EF4-FFF2-40B4-BE49-F238E27FC236}">
                <a16:creationId xmlns:a16="http://schemas.microsoft.com/office/drawing/2014/main" id="{FF6703C3-5718-4876-A924-379C4CEED4F8}"/>
              </a:ext>
            </a:extLst>
          </p:cNvPr>
          <p:cNvSpPr txBox="1"/>
          <p:nvPr/>
        </p:nvSpPr>
        <p:spPr>
          <a:xfrm>
            <a:off x="6971982" y="4702696"/>
            <a:ext cx="210456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American</a:t>
            </a:r>
            <a:r>
              <a:rPr kumimoji="0" lang="en-US" sz="20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a:t>
            </a:r>
            <a:r>
              <a:rPr lang="en-US" sz="2000" dirty="0">
                <a:solidFill>
                  <a:srgbClr val="002E97"/>
                </a:solidFill>
                <a:latin typeface="Times New Roman" panose="02020603050405020304" pitchFamily="18" charset="0"/>
                <a:cs typeface="Times New Roman" panose="02020603050405020304" pitchFamily="18" charset="0"/>
              </a:rPr>
              <a:t>Samoa</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10" name="Picture 9" descr="Map of Experimental Geoid 2020 for American Samoa">
            <a:extLst>
              <a:ext uri="{FF2B5EF4-FFF2-40B4-BE49-F238E27FC236}">
                <a16:creationId xmlns:a16="http://schemas.microsoft.com/office/drawing/2014/main" id="{1EDA132E-DAAC-44EA-922C-98001700173B}"/>
              </a:ext>
            </a:extLst>
          </p:cNvPr>
          <p:cNvPicPr>
            <a:picLocks noChangeAspect="1"/>
          </p:cNvPicPr>
          <p:nvPr/>
        </p:nvPicPr>
        <p:blipFill>
          <a:blip r:embed="rId4"/>
          <a:stretch>
            <a:fillRect/>
          </a:stretch>
        </p:blipFill>
        <p:spPr>
          <a:xfrm>
            <a:off x="7005885" y="3277055"/>
            <a:ext cx="2036760" cy="1436529"/>
          </a:xfrm>
          <a:prstGeom prst="rect">
            <a:avLst/>
          </a:prstGeom>
        </p:spPr>
      </p:pic>
      <p:pic>
        <p:nvPicPr>
          <p:cNvPr id="11" name="Picture 10" descr="Map of Experimental Geoid 2020 for Guam CNMI">
            <a:extLst>
              <a:ext uri="{FF2B5EF4-FFF2-40B4-BE49-F238E27FC236}">
                <a16:creationId xmlns:a16="http://schemas.microsoft.com/office/drawing/2014/main" id="{67367461-6D8F-422D-8C2D-07F16E8CE15E}"/>
              </a:ext>
            </a:extLst>
          </p:cNvPr>
          <p:cNvPicPr>
            <a:picLocks noChangeAspect="1"/>
          </p:cNvPicPr>
          <p:nvPr/>
        </p:nvPicPr>
        <p:blipFill>
          <a:blip r:embed="rId5"/>
          <a:stretch>
            <a:fillRect/>
          </a:stretch>
        </p:blipFill>
        <p:spPr>
          <a:xfrm>
            <a:off x="5022217" y="2407568"/>
            <a:ext cx="1791604" cy="2323873"/>
          </a:xfrm>
          <a:prstGeom prst="rect">
            <a:avLst/>
          </a:prstGeom>
        </p:spPr>
      </p:pic>
      <p:sp>
        <p:nvSpPr>
          <p:cNvPr id="12" name="TextBox 11">
            <a:extLst>
              <a:ext uri="{FF2B5EF4-FFF2-40B4-BE49-F238E27FC236}">
                <a16:creationId xmlns:a16="http://schemas.microsoft.com/office/drawing/2014/main" id="{B34FCC48-EFD9-42E3-8672-258B92236286}"/>
              </a:ext>
            </a:extLst>
          </p:cNvPr>
          <p:cNvSpPr txBox="1"/>
          <p:nvPr/>
        </p:nvSpPr>
        <p:spPr>
          <a:xfrm>
            <a:off x="1292296" y="4713584"/>
            <a:ext cx="244382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¼ Earth’s Surface</a:t>
            </a:r>
          </a:p>
        </p:txBody>
      </p:sp>
      <p:sp>
        <p:nvSpPr>
          <p:cNvPr id="15" name="TextBox 14">
            <a:extLst>
              <a:ext uri="{FF2B5EF4-FFF2-40B4-BE49-F238E27FC236}">
                <a16:creationId xmlns:a16="http://schemas.microsoft.com/office/drawing/2014/main" id="{AEF833C1-4D54-4E94-9A78-B7010F06A982}"/>
              </a:ext>
            </a:extLst>
          </p:cNvPr>
          <p:cNvSpPr txBox="1"/>
          <p:nvPr/>
        </p:nvSpPr>
        <p:spPr>
          <a:xfrm>
            <a:off x="2336473" y="1101015"/>
            <a:ext cx="4721132" cy="369332"/>
          </a:xfrm>
          <a:prstGeom prst="rect">
            <a:avLst/>
          </a:prstGeom>
          <a:noFill/>
        </p:spPr>
        <p:txBody>
          <a:bodyPr wrap="square">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Not a vertical</a:t>
            </a:r>
            <a:r>
              <a:rPr kumimoji="0" lang="en-US" sz="1800" b="0" i="0" u="none" strike="noStrike" cap="none" spc="0" normalizeH="0" dirty="0">
                <a:ln>
                  <a:noFill/>
                </a:ln>
                <a:solidFill>
                  <a:srgbClr val="002E97"/>
                </a:solidFill>
                <a:effectLst/>
                <a:uFillTx/>
                <a:latin typeface="Times New Roman" panose="02020603050405020304" pitchFamily="18" charset="0"/>
                <a:cs typeface="Times New Roman" panose="02020603050405020304" pitchFamily="18" charset="0"/>
                <a:sym typeface="Calibri"/>
              </a:rPr>
              <a:t> datum, it is more than just heights. </a:t>
            </a:r>
            <a:endPar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4" name="Picture 3">
            <a:extLst>
              <a:ext uri="{FF2B5EF4-FFF2-40B4-BE49-F238E27FC236}">
                <a16:creationId xmlns:a16="http://schemas.microsoft.com/office/drawing/2014/main" id="{F3A51167-A7BE-4C61-9B74-8F446BCCE6D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2324" y="2278689"/>
            <a:ext cx="4848016" cy="2424008"/>
          </a:xfrm>
          <a:prstGeom prst="rect">
            <a:avLst/>
          </a:prstGeom>
        </p:spPr>
      </p:pic>
      <p:sp>
        <p:nvSpPr>
          <p:cNvPr id="5" name="TextBox 4">
            <a:extLst>
              <a:ext uri="{FF2B5EF4-FFF2-40B4-BE49-F238E27FC236}">
                <a16:creationId xmlns:a16="http://schemas.microsoft.com/office/drawing/2014/main" id="{2E1835E1-9E3E-4C89-8E07-C50A21C09754}"/>
              </a:ext>
            </a:extLst>
          </p:cNvPr>
          <p:cNvSpPr txBox="1"/>
          <p:nvPr/>
        </p:nvSpPr>
        <p:spPr>
          <a:xfrm>
            <a:off x="1302292" y="1697907"/>
            <a:ext cx="2396597" cy="461665"/>
          </a:xfrm>
          <a:prstGeom prst="rect">
            <a:avLst/>
          </a:prstGeom>
          <a:noFill/>
        </p:spPr>
        <p:txBody>
          <a:bodyPr wrap="square" rtlCol="0">
            <a:spAutoFit/>
          </a:bodyPr>
          <a:lstStyle/>
          <a:p>
            <a:r>
              <a:rPr lang="en-US" sz="2400" dirty="0">
                <a:solidFill>
                  <a:srgbClr val="002E97"/>
                </a:solidFill>
                <a:latin typeface="Times New Roman" panose="02020603050405020304" pitchFamily="18" charset="0"/>
                <a:cs typeface="Times New Roman" panose="02020603050405020304" pitchFamily="18" charset="0"/>
              </a:rPr>
              <a:t>Alpha Geoid2022</a:t>
            </a:r>
          </a:p>
        </p:txBody>
      </p:sp>
    </p:spTree>
    <p:extLst>
      <p:ext uri="{BB962C8B-B14F-4D97-AF65-F5344CB8AC3E}">
        <p14:creationId xmlns:p14="http://schemas.microsoft.com/office/powerpoint/2010/main" val="2346309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000" y="284921"/>
            <a:ext cx="6858000" cy="627736"/>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sz="4000" dirty="0">
                <a:solidFill>
                  <a:srgbClr val="002E97"/>
                </a:solidFill>
                <a:cs typeface="Times New Roman" panose="02020603050405020304" pitchFamily="18" charset="0"/>
              </a:rPr>
              <a:t>Replacing NAD</a:t>
            </a:r>
            <a:r>
              <a:rPr lang="en-US" sz="4000" dirty="0">
                <a:solidFill>
                  <a:srgbClr val="002E97"/>
                </a:solidFill>
                <a:cs typeface="Times New Roman" panose="02020603050405020304" pitchFamily="18" charset="0"/>
              </a:rPr>
              <a:t> </a:t>
            </a:r>
            <a:r>
              <a:rPr sz="4000" dirty="0">
                <a:solidFill>
                  <a:srgbClr val="002E97"/>
                </a:solidFill>
                <a:cs typeface="Times New Roman" panose="02020603050405020304" pitchFamily="18" charset="0"/>
              </a:rPr>
              <a:t>83</a:t>
            </a:r>
          </a:p>
        </p:txBody>
      </p:sp>
      <p:sp>
        <p:nvSpPr>
          <p:cNvPr id="3" name="object 3"/>
          <p:cNvSpPr txBox="1"/>
          <p:nvPr/>
        </p:nvSpPr>
        <p:spPr>
          <a:xfrm>
            <a:off x="387373" y="1102843"/>
            <a:ext cx="6761747" cy="3806483"/>
          </a:xfrm>
          <a:prstGeom prst="rect">
            <a:avLst/>
          </a:prstGeom>
        </p:spPr>
        <p:txBody>
          <a:bodyPr vert="horz" wrap="square" lIns="0" tIns="12700" rIns="0" bIns="0" rtlCol="0">
            <a:noAutofit/>
          </a:bodyPr>
          <a:lstStyle/>
          <a:p>
            <a:pPr marL="398462" marR="5080" indent="-385763" defTabSz="342900" fontAlgn="base">
              <a:spcBef>
                <a:spcPts val="100"/>
              </a:spcBef>
              <a:spcAft>
                <a:spcPct val="0"/>
              </a:spcAft>
              <a:buFont typeface="+mj-lt"/>
              <a:buAutoNum type="arabicPeriod"/>
              <a:tabLst>
                <a:tab pos="354956" algn="l"/>
                <a:tab pos="355591" algn="l"/>
              </a:tabLst>
              <a:defRPr/>
            </a:pPr>
            <a:r>
              <a:rPr lang="en-US" sz="2400"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Develop </a:t>
            </a:r>
            <a:r>
              <a:rPr lang="en-US" sz="2400" u="sng"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four</a:t>
            </a:r>
            <a:r>
              <a:rPr sz="2400" u="sng"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a:t>
            </a:r>
            <a:r>
              <a:rPr lang="en-US" sz="2400" u="sng"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a:t>
            </a:r>
            <a:r>
              <a:rPr sz="2400" u="sng" spc="-10"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plate-fixed</a:t>
            </a:r>
            <a:r>
              <a:rPr lang="en-US" sz="2400" u="sng" spc="-10"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a:t>
            </a:r>
            <a:r>
              <a:rPr sz="2400" u="sng" spc="-20"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reference</a:t>
            </a:r>
            <a:r>
              <a:rPr sz="2400" u="sng"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a:t>
            </a:r>
            <a:r>
              <a:rPr sz="2400" u="sng"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frames</a:t>
            </a:r>
            <a:endParaRPr sz="2400" u="sng" dirty="0">
              <a:solidFill>
                <a:srgbClr val="002E97"/>
              </a:solidFill>
              <a:latin typeface="Times New Roman" panose="02020603050405020304" pitchFamily="18" charset="0"/>
              <a:ea typeface="Cambria" panose="02040503050406030204" pitchFamily="18" charset="0"/>
              <a:cs typeface="Times New Roman" panose="02020603050405020304" pitchFamily="18" charset="0"/>
            </a:endParaRPr>
          </a:p>
          <a:p>
            <a:pPr marL="398462" marR="20320" indent="-385763" defTabSz="342900" fontAlgn="base">
              <a:spcBef>
                <a:spcPts val="1725"/>
              </a:spcBef>
              <a:spcAft>
                <a:spcPct val="0"/>
              </a:spcAft>
              <a:buFont typeface="+mj-lt"/>
              <a:buAutoNum type="arabicPeriod"/>
              <a:tabLst>
                <a:tab pos="354956" algn="l"/>
                <a:tab pos="355591" algn="l"/>
              </a:tabLst>
              <a:defRPr/>
            </a:pPr>
            <a:r>
              <a:rPr lang="en-US" sz="2400"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R</a:t>
            </a:r>
            <a:r>
              <a:rPr sz="2400"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emove </a:t>
            </a:r>
            <a:r>
              <a:rPr sz="2400" u="sng" spc="-10"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non-geocentricity </a:t>
            </a:r>
            <a:r>
              <a:rPr sz="2400" u="sng"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of NAD</a:t>
            </a:r>
            <a:r>
              <a:rPr lang="en-US" sz="2400" u="sng"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a:t>
            </a:r>
            <a:r>
              <a:rPr sz="2400" u="sng"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83</a:t>
            </a:r>
            <a:r>
              <a:rPr lang="en-US" sz="2400" u="sng"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a:t>
            </a:r>
            <a:r>
              <a:rPr lang="en-US" sz="2400" i="1" u="sng"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(Shift)</a:t>
            </a:r>
            <a:endParaRPr sz="2400" i="1" dirty="0">
              <a:solidFill>
                <a:srgbClr val="002E97"/>
              </a:solidFill>
              <a:latin typeface="Times New Roman" panose="02020603050405020304" pitchFamily="18" charset="0"/>
              <a:ea typeface="Cambria" panose="02040503050406030204" pitchFamily="18" charset="0"/>
              <a:cs typeface="Times New Roman" panose="02020603050405020304" pitchFamily="18" charset="0"/>
            </a:endParaRPr>
          </a:p>
          <a:p>
            <a:pPr marL="398462" indent="-385763" defTabSz="342900" fontAlgn="base">
              <a:spcBef>
                <a:spcPts val="1540"/>
              </a:spcBef>
              <a:spcAft>
                <a:spcPct val="0"/>
              </a:spcAft>
              <a:buFont typeface="+mj-lt"/>
              <a:buAutoNum type="arabicPeriod"/>
              <a:tabLst>
                <a:tab pos="354956" algn="l"/>
                <a:tab pos="355591" algn="l"/>
              </a:tabLst>
              <a:defRPr/>
            </a:pPr>
            <a:r>
              <a:rPr lang="en-US" sz="2400" spc="-10"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Align</a:t>
            </a:r>
            <a:r>
              <a:rPr sz="2400" spc="-10"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a:t>
            </a:r>
            <a:r>
              <a:rPr sz="2400"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to </a:t>
            </a:r>
            <a:r>
              <a:rPr sz="2400" u="sng"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I</a:t>
            </a:r>
            <a:r>
              <a:rPr lang="en-US" sz="2400" u="sng"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TRF2020</a:t>
            </a:r>
            <a:r>
              <a:rPr sz="2400" u="sng"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a:t>
            </a:r>
            <a:r>
              <a:rPr sz="2400" u="sng"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at</a:t>
            </a:r>
            <a:r>
              <a:rPr lang="en-US" sz="2400" u="sng"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epoch</a:t>
            </a:r>
            <a:r>
              <a:rPr sz="2400" u="sng"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a:t>
            </a:r>
            <a:r>
              <a:rPr sz="2400" u="sng"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2020.00</a:t>
            </a:r>
            <a:endParaRPr lang="en-US" sz="2400" u="sng" dirty="0">
              <a:solidFill>
                <a:srgbClr val="002E97"/>
              </a:solidFill>
              <a:latin typeface="Times New Roman" panose="02020603050405020304" pitchFamily="18" charset="0"/>
              <a:ea typeface="Cambria" panose="02040503050406030204" pitchFamily="18" charset="0"/>
              <a:cs typeface="Times New Roman" panose="02020603050405020304" pitchFamily="18" charset="0"/>
            </a:endParaRPr>
          </a:p>
          <a:p>
            <a:pPr marL="398462" marR="535292" indent="-385763" defTabSz="342900" fontAlgn="base">
              <a:spcBef>
                <a:spcPts val="1535"/>
              </a:spcBef>
              <a:spcAft>
                <a:spcPct val="0"/>
              </a:spcAft>
              <a:buFont typeface="+mj-lt"/>
              <a:buAutoNum type="arabicPeriod"/>
              <a:tabLst>
                <a:tab pos="354806" algn="l"/>
                <a:tab pos="354806" algn="l"/>
              </a:tabLst>
              <a:defRPr/>
            </a:pPr>
            <a:r>
              <a:rPr lang="en-US" sz="2400" b="1"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R</a:t>
            </a:r>
            <a:r>
              <a:rPr sz="2400" b="1"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emov</a:t>
            </a:r>
            <a:r>
              <a:rPr lang="en-US" sz="2400" b="1"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e</a:t>
            </a:r>
            <a:r>
              <a:rPr sz="2400" b="1"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a:t>
            </a:r>
            <a:r>
              <a:rPr sz="2400" b="1" spc="-10"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most </a:t>
            </a:r>
            <a:r>
              <a:rPr sz="2400" b="1"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of </a:t>
            </a:r>
            <a:r>
              <a:rPr sz="2400" b="1" spc="-10"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tectonic </a:t>
            </a:r>
            <a:r>
              <a:rPr sz="2400" b="1" spc="-1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plate rotation from </a:t>
            </a:r>
            <a:r>
              <a:rPr sz="2400" b="1"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I</a:t>
            </a:r>
            <a:r>
              <a:rPr lang="en-US" sz="2400" b="1"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TRF2020</a:t>
            </a:r>
            <a:r>
              <a:rPr sz="2400" b="1"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a:t>
            </a:r>
            <a:r>
              <a:rPr lang="en-US" sz="2400" b="1"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via</a:t>
            </a:r>
            <a:r>
              <a:rPr sz="2400" b="1" spc="-5" dirty="0">
                <a:solidFill>
                  <a:srgbClr val="002E97"/>
                </a:solidFill>
                <a:latin typeface="Times New Roman" panose="02020603050405020304" pitchFamily="18" charset="0"/>
                <a:ea typeface="Cambria" panose="02040503050406030204" pitchFamily="18" charset="0"/>
                <a:cs typeface="Times New Roman" panose="02020603050405020304" pitchFamily="18" charset="0"/>
              </a:rPr>
              <a:t> </a:t>
            </a:r>
            <a:r>
              <a:rPr sz="2400" b="1" u="sng" spc="-5" dirty="0">
                <a:solidFill>
                  <a:srgbClr val="002E97"/>
                </a:solidFill>
                <a:uFill>
                  <a:solidFill>
                    <a:srgbClr val="000000"/>
                  </a:solidFill>
                </a:uFill>
                <a:latin typeface="Times New Roman" panose="02020603050405020304" pitchFamily="18" charset="0"/>
                <a:ea typeface="Cambria" panose="02040503050406030204" pitchFamily="18" charset="0"/>
                <a:cs typeface="Times New Roman" panose="02020603050405020304" pitchFamily="18" charset="0"/>
              </a:rPr>
              <a:t>Euler</a:t>
            </a:r>
            <a:r>
              <a:rPr sz="2400" b="1" u="sng" dirty="0">
                <a:solidFill>
                  <a:srgbClr val="002E97"/>
                </a:solidFill>
                <a:uFill>
                  <a:solidFill>
                    <a:srgbClr val="000000"/>
                  </a:solidFill>
                </a:uFill>
                <a:latin typeface="Times New Roman" panose="02020603050405020304" pitchFamily="18" charset="0"/>
                <a:ea typeface="Cambria" panose="02040503050406030204" pitchFamily="18" charset="0"/>
                <a:cs typeface="Times New Roman" panose="02020603050405020304" pitchFamily="18" charset="0"/>
              </a:rPr>
              <a:t> </a:t>
            </a:r>
            <a:r>
              <a:rPr sz="2400" b="1" u="sng" spc="-15" dirty="0">
                <a:solidFill>
                  <a:srgbClr val="002E97"/>
                </a:solidFill>
                <a:uFill>
                  <a:solidFill>
                    <a:srgbClr val="000000"/>
                  </a:solidFill>
                </a:uFill>
                <a:latin typeface="Times New Roman" panose="02020603050405020304" pitchFamily="18" charset="0"/>
                <a:ea typeface="Cambria" panose="02040503050406030204" pitchFamily="18" charset="0"/>
                <a:cs typeface="Times New Roman" panose="02020603050405020304" pitchFamily="18" charset="0"/>
              </a:rPr>
              <a:t>Pole</a:t>
            </a:r>
            <a:r>
              <a:rPr lang="en-US" sz="2400" b="1" u="sng" spc="-15" dirty="0">
                <a:solidFill>
                  <a:srgbClr val="002E97"/>
                </a:solidFill>
                <a:uFill>
                  <a:solidFill>
                    <a:srgbClr val="000000"/>
                  </a:solidFill>
                </a:uFill>
                <a:latin typeface="Times New Roman" panose="02020603050405020304" pitchFamily="18" charset="0"/>
                <a:ea typeface="Cambria" panose="02040503050406030204" pitchFamily="18" charset="0"/>
                <a:cs typeface="Times New Roman" panose="02020603050405020304" pitchFamily="18" charset="0"/>
              </a:rPr>
              <a:t> Parameters</a:t>
            </a:r>
            <a:endParaRPr lang="en-US" sz="2400" b="1" spc="-15" dirty="0">
              <a:solidFill>
                <a:srgbClr val="002E97"/>
              </a:solidFill>
              <a:uFill>
                <a:solidFill>
                  <a:srgbClr val="000000"/>
                </a:solidFill>
              </a:uFill>
              <a:latin typeface="Times New Roman" panose="02020603050405020304" pitchFamily="18" charset="0"/>
              <a:ea typeface="Cambria" panose="02040503050406030204" pitchFamily="18" charset="0"/>
              <a:cs typeface="Times New Roman" panose="02020603050405020304" pitchFamily="18" charset="0"/>
            </a:endParaRPr>
          </a:p>
          <a:p>
            <a:pPr marL="12699" marR="535292" defTabSz="342900" fontAlgn="base">
              <a:spcAft>
                <a:spcPct val="0"/>
              </a:spcAft>
              <a:tabLst>
                <a:tab pos="354806" algn="l"/>
                <a:tab pos="354806" algn="l"/>
              </a:tabLst>
              <a:defRPr/>
            </a:pPr>
            <a:r>
              <a:rPr lang="en-US" sz="2100" spc="-15" dirty="0">
                <a:solidFill>
                  <a:prstClr val="black"/>
                </a:solidFill>
                <a:uFill>
                  <a:solidFill>
                    <a:srgbClr val="000000"/>
                  </a:solidFill>
                </a:uFill>
                <a:latin typeface="Times New Roman" panose="02020603050405020304" pitchFamily="18" charset="0"/>
                <a:ea typeface="Cambria" panose="02040503050406030204" pitchFamily="18" charset="0"/>
                <a:cs typeface="Times New Roman" panose="02020603050405020304" pitchFamily="18" charset="0"/>
              </a:rPr>
              <a:t>			</a:t>
            </a:r>
            <a:r>
              <a:rPr lang="en-US" sz="2100" spc="-15" dirty="0">
                <a:solidFill>
                  <a:srgbClr val="002E97"/>
                </a:solidFill>
                <a:uFill>
                  <a:solidFill>
                    <a:srgbClr val="000000"/>
                  </a:solidFill>
                </a:uFill>
                <a:latin typeface="Times New Roman" panose="02020603050405020304" pitchFamily="18" charset="0"/>
                <a:ea typeface="Cambria" panose="02040503050406030204" pitchFamily="18" charset="0"/>
                <a:cs typeface="Times New Roman" panose="02020603050405020304" pitchFamily="18" charset="0"/>
              </a:rPr>
              <a:t>(pronounced: “oiler”) </a:t>
            </a:r>
            <a:r>
              <a:rPr lang="en-US" sz="2100" i="1" spc="-15" dirty="0">
                <a:solidFill>
                  <a:srgbClr val="FF0000"/>
                </a:solidFill>
                <a:uFill>
                  <a:solidFill>
                    <a:srgbClr val="000000"/>
                  </a:solidFill>
                </a:uFill>
                <a:latin typeface="Times New Roman" panose="02020603050405020304" pitchFamily="18" charset="0"/>
                <a:ea typeface="Cambria" panose="02040503050406030204" pitchFamily="18" charset="0"/>
                <a:cs typeface="Times New Roman" panose="02020603050405020304" pitchFamily="18" charset="0"/>
              </a:rPr>
              <a:t>(Drift)</a:t>
            </a:r>
            <a:endParaRPr lang="en-US" sz="2100" spc="-15" dirty="0">
              <a:solidFill>
                <a:srgbClr val="FF0000"/>
              </a:solidFill>
              <a:uFill>
                <a:solidFill>
                  <a:srgbClr val="000000"/>
                </a:solidFill>
              </a:uFill>
              <a:latin typeface="Times New Roman" panose="02020603050405020304" pitchFamily="18" charset="0"/>
              <a:ea typeface="Cambria" panose="02040503050406030204" pitchFamily="18" charset="0"/>
              <a:cs typeface="Times New Roman" panose="02020603050405020304" pitchFamily="18" charset="0"/>
            </a:endParaRPr>
          </a:p>
          <a:p>
            <a:pPr marL="12699" marR="535292" algn="ctr" defTabSz="342900" fontAlgn="base">
              <a:spcBef>
                <a:spcPts val="2250"/>
              </a:spcBef>
              <a:spcAft>
                <a:spcPct val="0"/>
              </a:spcAft>
              <a:tabLst>
                <a:tab pos="354956" algn="l"/>
                <a:tab pos="355591" algn="l"/>
                <a:tab pos="4898903" algn="l"/>
              </a:tabLst>
              <a:defRPr/>
            </a:pPr>
            <a:r>
              <a:rPr lang="en-US" sz="3000" i="1" spc="-15" dirty="0">
                <a:solidFill>
                  <a:srgbClr val="424242"/>
                </a:solidFill>
                <a:uFill>
                  <a:solidFill>
                    <a:srgbClr val="000000"/>
                  </a:solidFill>
                </a:uFill>
                <a:latin typeface="Cambria" panose="02040503050406030204" pitchFamily="18" charset="0"/>
                <a:ea typeface="Cambria" panose="02040503050406030204" pitchFamily="18" charset="0"/>
                <a:cs typeface="Calibri"/>
              </a:rPr>
              <a:t>Shift and Drift…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8671" y="2552806"/>
            <a:ext cx="2618098" cy="2479743"/>
          </a:xfrm>
          <a:prstGeom prst="rect">
            <a:avLst/>
          </a:prstGeom>
        </p:spPr>
      </p:pic>
    </p:spTree>
    <p:extLst>
      <p:ext uri="{BB962C8B-B14F-4D97-AF65-F5344CB8AC3E}">
        <p14:creationId xmlns:p14="http://schemas.microsoft.com/office/powerpoint/2010/main" val="423772828"/>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cs typeface="Times New Roman" panose="02020603050405020304" pitchFamily="18" charset="0"/>
              </a:rPr>
              <a:t>Shift and Drift</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85000" lnSpcReduction="20000"/>
          </a:bodyPr>
          <a:lstStyle/>
          <a:p>
            <a:r>
              <a:rPr lang="en-US" sz="2400" dirty="0">
                <a:solidFill>
                  <a:srgbClr val="002E97"/>
                </a:solidFill>
                <a:latin typeface="Times New Roman" panose="02020603050405020304" pitchFamily="18" charset="0"/>
                <a:cs typeface="Times New Roman" panose="02020603050405020304" pitchFamily="18" charset="0"/>
              </a:rPr>
              <a:t>A sudden </a:t>
            </a:r>
            <a:r>
              <a:rPr lang="en-US" sz="2400" b="1" i="1" dirty="0">
                <a:solidFill>
                  <a:srgbClr val="9B1113"/>
                </a:solidFill>
                <a:latin typeface="Times New Roman" panose="02020603050405020304" pitchFamily="18" charset="0"/>
                <a:cs typeface="Times New Roman" panose="02020603050405020304" pitchFamily="18" charset="0"/>
              </a:rPr>
              <a:t>shift</a:t>
            </a:r>
            <a:endParaRPr lang="en-US" sz="2400" dirty="0">
              <a:solidFill>
                <a:srgbClr val="9B1113"/>
              </a:solidFill>
              <a:latin typeface="Times New Roman" panose="02020603050405020304" pitchFamily="18" charset="0"/>
              <a:cs typeface="Times New Roman" panose="02020603050405020304" pitchFamily="18" charset="0"/>
            </a:endParaRPr>
          </a:p>
          <a:p>
            <a:pPr lvl="1"/>
            <a:r>
              <a:rPr lang="en-US" sz="2400" dirty="0">
                <a:solidFill>
                  <a:srgbClr val="002E97"/>
                </a:solidFill>
                <a:latin typeface="Times New Roman" panose="02020603050405020304" pitchFamily="18" charset="0"/>
                <a:cs typeface="Times New Roman" panose="02020603050405020304" pitchFamily="18" charset="0"/>
              </a:rPr>
              <a:t>Horizontal change:  </a:t>
            </a:r>
            <a:r>
              <a:rPr lang="en-US" sz="2400" b="1" dirty="0">
                <a:solidFill>
                  <a:srgbClr val="002E97"/>
                </a:solidFill>
                <a:latin typeface="Times New Roman" panose="02020603050405020304" pitchFamily="18" charset="0"/>
                <a:cs typeface="Times New Roman" panose="02020603050405020304" pitchFamily="18" charset="0"/>
              </a:rPr>
              <a:t>0.5 to 4 m (1.5 to 13 ft)</a:t>
            </a:r>
          </a:p>
          <a:p>
            <a:pPr lvl="1"/>
            <a:r>
              <a:rPr lang="en-US" sz="2400" dirty="0">
                <a:solidFill>
                  <a:srgbClr val="002E97"/>
                </a:solidFill>
                <a:latin typeface="Times New Roman" panose="02020603050405020304" pitchFamily="18" charset="0"/>
                <a:cs typeface="Times New Roman" panose="02020603050405020304" pitchFamily="18" charset="0"/>
              </a:rPr>
              <a:t>Ellipsoid height change:  </a:t>
            </a:r>
            <a:r>
              <a:rPr lang="en-US" sz="2400" b="1" dirty="0">
                <a:solidFill>
                  <a:srgbClr val="002E97"/>
                </a:solidFill>
                <a:latin typeface="Times New Roman" panose="02020603050405020304" pitchFamily="18" charset="0"/>
                <a:cs typeface="Times New Roman" panose="02020603050405020304" pitchFamily="18" charset="0"/>
              </a:rPr>
              <a:t>±2 m (±6 ft)</a:t>
            </a:r>
          </a:p>
          <a:p>
            <a:pPr lvl="1"/>
            <a:r>
              <a:rPr lang="en-US" sz="2400" dirty="0">
                <a:solidFill>
                  <a:srgbClr val="002E97"/>
                </a:solidFill>
                <a:latin typeface="Times New Roman" panose="02020603050405020304" pitchFamily="18" charset="0"/>
                <a:cs typeface="Times New Roman" panose="02020603050405020304" pitchFamily="18" charset="0"/>
              </a:rPr>
              <a:t>Elevation change:  </a:t>
            </a:r>
            <a:r>
              <a:rPr lang="en-US" sz="2400" b="1" dirty="0">
                <a:solidFill>
                  <a:srgbClr val="002E97"/>
                </a:solidFill>
                <a:latin typeface="Times New Roman" panose="02020603050405020304" pitchFamily="18" charset="0"/>
                <a:cs typeface="Times New Roman" panose="02020603050405020304" pitchFamily="18" charset="0"/>
              </a:rPr>
              <a:t>-0.5 to +2 m (-1.5 to +6 ft)</a:t>
            </a:r>
          </a:p>
          <a:p>
            <a:pPr lvl="1"/>
            <a:endParaRPr lang="en-US" sz="2400" b="1" dirty="0">
              <a:solidFill>
                <a:srgbClr val="002E97"/>
              </a:solidFill>
              <a:latin typeface="Times New Roman" panose="02020603050405020304" pitchFamily="18" charset="0"/>
              <a:cs typeface="Times New Roman" panose="02020603050405020304" pitchFamily="18" charset="0"/>
            </a:endParaRPr>
          </a:p>
          <a:p>
            <a:r>
              <a:rPr lang="en-US" sz="2400" dirty="0">
                <a:solidFill>
                  <a:srgbClr val="002E97"/>
                </a:solidFill>
                <a:latin typeface="Times New Roman" panose="02020603050405020304" pitchFamily="18" charset="0"/>
                <a:cs typeface="Times New Roman" panose="02020603050405020304" pitchFamily="18" charset="0"/>
              </a:rPr>
              <a:t>A continuous </a:t>
            </a:r>
            <a:r>
              <a:rPr lang="en-US" sz="2400" b="1" i="1" dirty="0">
                <a:solidFill>
                  <a:srgbClr val="9B1113"/>
                </a:solidFill>
                <a:latin typeface="Times New Roman" panose="02020603050405020304" pitchFamily="18" charset="0"/>
                <a:cs typeface="Times New Roman" panose="02020603050405020304" pitchFamily="18" charset="0"/>
              </a:rPr>
              <a:t>drift</a:t>
            </a:r>
            <a:endParaRPr lang="en-US" sz="2400" dirty="0">
              <a:solidFill>
                <a:srgbClr val="9B1113"/>
              </a:solidFill>
              <a:latin typeface="Times New Roman" panose="02020603050405020304" pitchFamily="18" charset="0"/>
              <a:cs typeface="Times New Roman" panose="02020603050405020304" pitchFamily="18" charset="0"/>
            </a:endParaRPr>
          </a:p>
          <a:p>
            <a:pPr lvl="1"/>
            <a:r>
              <a:rPr lang="en-US" sz="2400" dirty="0">
                <a:solidFill>
                  <a:srgbClr val="002E97"/>
                </a:solidFill>
                <a:latin typeface="Times New Roman" panose="02020603050405020304" pitchFamily="18" charset="0"/>
                <a:cs typeface="Times New Roman" panose="02020603050405020304" pitchFamily="18" charset="0"/>
              </a:rPr>
              <a:t>Coordinates associated with specific dates</a:t>
            </a:r>
          </a:p>
          <a:p>
            <a:pPr lvl="1"/>
            <a:endParaRPr lang="en-US" sz="2400" dirty="0">
              <a:solidFill>
                <a:srgbClr val="002E97"/>
              </a:solidFill>
              <a:latin typeface="Times New Roman" panose="02020603050405020304" pitchFamily="18" charset="0"/>
              <a:cs typeface="Times New Roman" panose="02020603050405020304" pitchFamily="18" charset="0"/>
            </a:endParaRPr>
          </a:p>
          <a:p>
            <a:r>
              <a:rPr lang="en-US" sz="2400" dirty="0">
                <a:solidFill>
                  <a:srgbClr val="002E97"/>
                </a:solidFill>
                <a:latin typeface="Times New Roman" panose="02020603050405020304" pitchFamily="18" charset="0"/>
                <a:cs typeface="Times New Roman" panose="02020603050405020304" pitchFamily="18" charset="0"/>
              </a:rPr>
              <a:t>Two components of drift:</a:t>
            </a:r>
          </a:p>
          <a:p>
            <a:pPr lvl="1"/>
            <a:r>
              <a:rPr lang="en-US" sz="2400" dirty="0">
                <a:solidFill>
                  <a:srgbClr val="002E97"/>
                </a:solidFill>
                <a:latin typeface="Times New Roman" panose="02020603050405020304" pitchFamily="18" charset="0"/>
                <a:cs typeface="Times New Roman" panose="02020603050405020304" pitchFamily="18" charset="0"/>
              </a:rPr>
              <a:t>Tectonic plate rotation (easy to model, 2D only)</a:t>
            </a:r>
          </a:p>
          <a:p>
            <a:pPr lvl="1"/>
            <a:r>
              <a:rPr lang="en-US" sz="2400" dirty="0">
                <a:solidFill>
                  <a:srgbClr val="002E97"/>
                </a:solidFill>
                <a:latin typeface="Times New Roman" panose="02020603050405020304" pitchFamily="18" charset="0"/>
                <a:cs typeface="Times New Roman" panose="02020603050405020304" pitchFamily="18" charset="0"/>
              </a:rPr>
              <a:t>All other residual motion (hard to model, 3D)</a:t>
            </a:r>
          </a:p>
        </p:txBody>
      </p:sp>
    </p:spTree>
    <p:extLst>
      <p:ext uri="{BB962C8B-B14F-4D97-AF65-F5344CB8AC3E}">
        <p14:creationId xmlns:p14="http://schemas.microsoft.com/office/powerpoint/2010/main" val="4028308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4000" dirty="0">
                <a:solidFill>
                  <a:srgbClr val="002E97"/>
                </a:solidFill>
                <a:latin typeface="Times New Roman" panose="02020603050405020304" pitchFamily="18" charset="0"/>
                <a:cs typeface="Times New Roman" panose="02020603050405020304" pitchFamily="18" charset="0"/>
              </a:rPr>
              <a:t>Shift: datum changes</a:t>
            </a:r>
          </a:p>
        </p:txBody>
      </p:sp>
      <p:pic>
        <p:nvPicPr>
          <p:cNvPr id="6" name="Picture 2" descr="Map of Approximate Horizontal Change from NAD83 to *TRF&#10;https://geodesy.noaa.gov/datums/newdatums/images/HorizontalNorthAmericanPlate.jpg">
            <a:extLst>
              <a:ext uri="{FF2B5EF4-FFF2-40B4-BE49-F238E27FC236}">
                <a16:creationId xmlns:a16="http://schemas.microsoft.com/office/drawing/2014/main" id="{046C0AB0-783A-4EBA-9C06-2E44EE36B9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8BED83-E89D-47B3-A635-724769EB8CDB}"/>
              </a:ext>
            </a:extLst>
          </p:cNvPr>
          <p:cNvSpPr txBox="1"/>
          <p:nvPr/>
        </p:nvSpPr>
        <p:spPr>
          <a:xfrm>
            <a:off x="192172" y="4450671"/>
            <a:ext cx="302589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Times New Roman" panose="02020603050405020304" pitchFamily="18" charset="0"/>
                <a:cs typeface="Times New Roman" panose="02020603050405020304" pitchFamily="18" charset="0"/>
              </a:rPr>
              <a:t>~2.5 to 4 meters in Pacific </a:t>
            </a:r>
            <a:endParaRPr kumimoji="0" lang="en-US"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pic>
        <p:nvPicPr>
          <p:cNvPr id="8" name="Picture 7" descr="Map of Approximate Vertical Change from NAVD88 to NAPGD2022">
            <a:extLst>
              <a:ext uri="{FF2B5EF4-FFF2-40B4-BE49-F238E27FC236}">
                <a16:creationId xmlns:a16="http://schemas.microsoft.com/office/drawing/2014/main" id="{F5C9D57D-3715-4D57-9C6E-42567C50A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9" name="TextBox 8">
            <a:extLst>
              <a:ext uri="{FF2B5EF4-FFF2-40B4-BE49-F238E27FC236}">
                <a16:creationId xmlns:a16="http://schemas.microsoft.com/office/drawing/2014/main" id="{B3905C6C-8364-496B-89BA-D7F8773CD98E}"/>
              </a:ext>
            </a:extLst>
          </p:cNvPr>
          <p:cNvSpPr txBox="1"/>
          <p:nvPr/>
        </p:nvSpPr>
        <p:spPr>
          <a:xfrm>
            <a:off x="5056013" y="4669475"/>
            <a:ext cx="230447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0 to 1.3 meters CONUS</a:t>
            </a:r>
          </a:p>
        </p:txBody>
      </p:sp>
    </p:spTree>
    <p:extLst>
      <p:ext uri="{BB962C8B-B14F-4D97-AF65-F5344CB8AC3E}">
        <p14:creationId xmlns:p14="http://schemas.microsoft.com/office/powerpoint/2010/main" val="2335348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02E97"/>
                </a:solidFill>
              </a:rPr>
              <a:t>Shift and Drift: Summary</a:t>
            </a:r>
          </a:p>
        </p:txBody>
      </p:sp>
      <p:sp>
        <p:nvSpPr>
          <p:cNvPr id="15" name="Text Placeholder 2">
            <a:extLst>
              <a:ext uri="{FF2B5EF4-FFF2-40B4-BE49-F238E27FC236}">
                <a16:creationId xmlns:a16="http://schemas.microsoft.com/office/drawing/2014/main" id="{315E1B63-D09F-4F1B-BFCD-C701DFCF5BBA}"/>
              </a:ext>
            </a:extLst>
          </p:cNvPr>
          <p:cNvSpPr txBox="1">
            <a:spLocks/>
          </p:cNvSpPr>
          <p:nvPr/>
        </p:nvSpPr>
        <p:spPr bwMode="auto">
          <a:xfrm>
            <a:off x="1533607" y="1052755"/>
            <a:ext cx="3299959" cy="47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342900" rtl="0" eaLnBrk="0" fontAlgn="base" hangingPunct="0">
              <a:spcBef>
                <a:spcPct val="20000"/>
              </a:spcBef>
              <a:spcAft>
                <a:spcPct val="0"/>
              </a:spcAft>
              <a:buFont typeface="Arial" charset="0"/>
              <a:buNone/>
              <a:defRPr sz="1800" b="1" kern="1200">
                <a:solidFill>
                  <a:schemeClr val="tx1"/>
                </a:solidFill>
                <a:latin typeface="+mn-lt"/>
                <a:ea typeface="MS PGothic" pitchFamily="34" charset="-128"/>
                <a:cs typeface="ＭＳ Ｐゴシック" charset="0"/>
              </a:defRPr>
            </a:lvl1pPr>
            <a:lvl2pPr marL="342900" indent="0" algn="l" defTabSz="342900" rtl="0" eaLnBrk="0" fontAlgn="base" hangingPunct="0">
              <a:spcBef>
                <a:spcPct val="20000"/>
              </a:spcBef>
              <a:spcAft>
                <a:spcPct val="0"/>
              </a:spcAft>
              <a:buFont typeface="Arial" charset="0"/>
              <a:buNone/>
              <a:defRPr sz="1500" b="1" kern="1200">
                <a:solidFill>
                  <a:schemeClr val="tx1"/>
                </a:solidFill>
                <a:latin typeface="+mn-lt"/>
                <a:ea typeface="MS PGothic" pitchFamily="34" charset="-128"/>
                <a:cs typeface="+mn-cs"/>
              </a:defRPr>
            </a:lvl2pPr>
            <a:lvl3pPr marL="685800" indent="0" algn="l" defTabSz="342900" rtl="0" eaLnBrk="0" fontAlgn="base" hangingPunct="0">
              <a:spcBef>
                <a:spcPct val="20000"/>
              </a:spcBef>
              <a:spcAft>
                <a:spcPct val="0"/>
              </a:spcAft>
              <a:buFont typeface="Arial" charset="0"/>
              <a:buNone/>
              <a:defRPr sz="1350" b="1" kern="1200">
                <a:solidFill>
                  <a:schemeClr val="tx1"/>
                </a:solidFill>
                <a:latin typeface="+mn-lt"/>
                <a:ea typeface="MS PGothic" pitchFamily="34" charset="-128"/>
                <a:cs typeface="+mn-cs"/>
              </a:defRPr>
            </a:lvl3pPr>
            <a:lvl4pPr marL="1028700" indent="0" algn="l" defTabSz="342900" rtl="0" eaLnBrk="0" fontAlgn="base" hangingPunct="0">
              <a:spcBef>
                <a:spcPct val="20000"/>
              </a:spcBef>
              <a:spcAft>
                <a:spcPct val="0"/>
              </a:spcAft>
              <a:buFont typeface="Arial" charset="0"/>
              <a:buNone/>
              <a:defRPr sz="1200" b="1" kern="1200">
                <a:solidFill>
                  <a:schemeClr val="tx1"/>
                </a:solidFill>
                <a:latin typeface="+mn-lt"/>
                <a:ea typeface="MS PGothic" pitchFamily="34" charset="-128"/>
                <a:cs typeface="+mn-cs"/>
              </a:defRPr>
            </a:lvl4pPr>
            <a:lvl5pPr marL="1371600" indent="0" algn="l" defTabSz="342900" rtl="0" eaLnBrk="0" fontAlgn="base" hangingPunct="0">
              <a:spcBef>
                <a:spcPct val="20000"/>
              </a:spcBef>
              <a:spcAft>
                <a:spcPct val="0"/>
              </a:spcAft>
              <a:buFont typeface="Arial" charset="0"/>
              <a:buNone/>
              <a:defRPr sz="1200" b="1" kern="1200">
                <a:solidFill>
                  <a:schemeClr val="tx1"/>
                </a:solidFill>
                <a:latin typeface="+mn-lt"/>
                <a:ea typeface="MS PGothic" pitchFamily="34" charset="-128"/>
                <a:cs typeface="+mn-cs"/>
              </a:defRPr>
            </a:lvl5pPr>
            <a:lvl6pPr marL="1714500" indent="0" algn="l" defTabSz="342900" rtl="0" eaLnBrk="1" latinLnBrk="0" hangingPunct="1">
              <a:spcBef>
                <a:spcPct val="20000"/>
              </a:spcBef>
              <a:buFont typeface="Arial"/>
              <a:buNone/>
              <a:defRPr sz="1200" b="1" kern="1200">
                <a:solidFill>
                  <a:schemeClr val="tx1"/>
                </a:solidFill>
                <a:latin typeface="+mn-lt"/>
                <a:ea typeface="+mn-ea"/>
                <a:cs typeface="+mn-cs"/>
              </a:defRPr>
            </a:lvl6pPr>
            <a:lvl7pPr marL="2057400" indent="0" algn="l" defTabSz="342900" rtl="0" eaLnBrk="1" latinLnBrk="0" hangingPunct="1">
              <a:spcBef>
                <a:spcPct val="20000"/>
              </a:spcBef>
              <a:buFont typeface="Arial"/>
              <a:buNone/>
              <a:defRPr sz="1200" b="1" kern="1200">
                <a:solidFill>
                  <a:schemeClr val="tx1"/>
                </a:solidFill>
                <a:latin typeface="+mn-lt"/>
                <a:ea typeface="+mn-ea"/>
                <a:cs typeface="+mn-cs"/>
              </a:defRPr>
            </a:lvl7pPr>
            <a:lvl8pPr marL="2400300" indent="0" algn="l" defTabSz="342900" rtl="0" eaLnBrk="1" latinLnBrk="0" hangingPunct="1">
              <a:spcBef>
                <a:spcPct val="20000"/>
              </a:spcBef>
              <a:buFont typeface="Arial"/>
              <a:buNone/>
              <a:defRPr sz="1200" b="1" kern="1200">
                <a:solidFill>
                  <a:schemeClr val="tx1"/>
                </a:solidFill>
                <a:latin typeface="+mn-lt"/>
                <a:ea typeface="+mn-ea"/>
                <a:cs typeface="+mn-cs"/>
              </a:defRPr>
            </a:lvl8pPr>
            <a:lvl9pPr marL="2743200" indent="0" algn="l" defTabSz="342900" rtl="0" eaLnBrk="1" latinLnBrk="0" hangingPunct="1">
              <a:spcBef>
                <a:spcPct val="20000"/>
              </a:spcBef>
              <a:buFont typeface="Arial"/>
              <a:buNone/>
              <a:defRPr sz="1200" b="1" kern="1200">
                <a:solidFill>
                  <a:schemeClr val="tx1"/>
                </a:solidFill>
                <a:latin typeface="+mn-lt"/>
                <a:ea typeface="+mn-ea"/>
                <a:cs typeface="+mn-cs"/>
              </a:defRPr>
            </a:lvl9pPr>
          </a:lstStyle>
          <a:p>
            <a:pPr marL="0" marR="0" lvl="0" indent="0" algn="ctr" defTabSz="342900" rtl="0" eaLnBrk="0" fontAlgn="base" latinLnBrk="0" hangingPunct="0">
              <a:lnSpc>
                <a:spcPct val="100000"/>
              </a:lnSpc>
              <a:spcBef>
                <a:spcPct val="20000"/>
              </a:spcBef>
              <a:spcAft>
                <a:spcPct val="0"/>
              </a:spcAft>
              <a:buClrTx/>
              <a:buSzTx/>
              <a:buFont typeface="Arial" charset="0"/>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Shift</a:t>
            </a:r>
          </a:p>
        </p:txBody>
      </p:sp>
      <p:sp>
        <p:nvSpPr>
          <p:cNvPr id="16" name="Content Placeholder 3">
            <a:extLst>
              <a:ext uri="{FF2B5EF4-FFF2-40B4-BE49-F238E27FC236}">
                <a16:creationId xmlns:a16="http://schemas.microsoft.com/office/drawing/2014/main" id="{3E9BC918-A0F6-4400-B3CA-EDA7B4E30ED3}"/>
              </a:ext>
            </a:extLst>
          </p:cNvPr>
          <p:cNvSpPr txBox="1">
            <a:spLocks/>
          </p:cNvSpPr>
          <p:nvPr/>
        </p:nvSpPr>
        <p:spPr bwMode="auto">
          <a:xfrm>
            <a:off x="1606925" y="1540913"/>
            <a:ext cx="3065929" cy="296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0" fontAlgn="base" hangingPunct="0">
              <a:spcBef>
                <a:spcPct val="20000"/>
              </a:spcBef>
              <a:spcAft>
                <a:spcPct val="0"/>
              </a:spcAft>
              <a:buFont typeface="Arial" charset="0"/>
              <a:buChar char="•"/>
              <a:defRPr sz="1800" kern="1200">
                <a:solidFill>
                  <a:schemeClr val="tx1"/>
                </a:solidFill>
                <a:latin typeface="+mn-lt"/>
                <a:ea typeface="MS PGothic" pitchFamily="34" charset="-128"/>
                <a:cs typeface="ＭＳ Ｐゴシック" charset="0"/>
              </a:defRPr>
            </a:lvl1pPr>
            <a:lvl2pPr marL="557213" indent="-214313"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n-cs"/>
              </a:defRPr>
            </a:lvl2pPr>
            <a:lvl3pPr marL="857250" indent="-171450" algn="l" defTabSz="342900" rtl="0" eaLnBrk="0" fontAlgn="base" hangingPunct="0">
              <a:spcBef>
                <a:spcPct val="20000"/>
              </a:spcBef>
              <a:spcAft>
                <a:spcPct val="0"/>
              </a:spcAft>
              <a:buFont typeface="Arial" charset="0"/>
              <a:buChar char="•"/>
              <a:defRPr sz="1350" kern="1200">
                <a:solidFill>
                  <a:schemeClr val="tx1"/>
                </a:solidFill>
                <a:latin typeface="+mn-lt"/>
                <a:ea typeface="MS PGothic" pitchFamily="34" charset="-128"/>
                <a:cs typeface="+mn-cs"/>
              </a:defRPr>
            </a:lvl3pPr>
            <a:lvl4pPr marL="1200150" indent="-171450" algn="l" defTabSz="342900" rtl="0" eaLnBrk="0" fontAlgn="base" hangingPunct="0">
              <a:spcBef>
                <a:spcPct val="20000"/>
              </a:spcBef>
              <a:spcAft>
                <a:spcPct val="0"/>
              </a:spcAft>
              <a:buFont typeface="Arial" charset="0"/>
              <a:buChar char="–"/>
              <a:defRPr sz="1200" kern="1200">
                <a:solidFill>
                  <a:schemeClr val="tx1"/>
                </a:solidFill>
                <a:latin typeface="+mn-lt"/>
                <a:ea typeface="MS PGothic" pitchFamily="34" charset="-128"/>
                <a:cs typeface="+mn-cs"/>
              </a:defRPr>
            </a:lvl4pPr>
            <a:lvl5pPr marL="1543050" indent="-171450" algn="l" defTabSz="342900" rtl="0" eaLnBrk="0" fontAlgn="base" hangingPunct="0">
              <a:spcBef>
                <a:spcPct val="20000"/>
              </a:spcBef>
              <a:spcAft>
                <a:spcPct val="0"/>
              </a:spcAft>
              <a:buFont typeface="Arial" charset="0"/>
              <a:buChar char="»"/>
              <a:defRPr sz="1200" kern="1200">
                <a:solidFill>
                  <a:schemeClr val="tx1"/>
                </a:solidFill>
                <a:latin typeface="+mn-lt"/>
                <a:ea typeface="MS PGothic" pitchFamily="34" charset="-128"/>
                <a:cs typeface="+mn-cs"/>
              </a:defRPr>
            </a:lvl5pPr>
            <a:lvl6pPr marL="1885950" indent="-171450" algn="l" defTabSz="342900" rtl="0" eaLnBrk="1" latinLnBrk="0" hangingPunct="1">
              <a:spcBef>
                <a:spcPct val="20000"/>
              </a:spcBef>
              <a:buFont typeface="Arial"/>
              <a:buChar char="•"/>
              <a:defRPr sz="12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2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2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200" kern="1200">
                <a:solidFill>
                  <a:schemeClr val="tx1"/>
                </a:solidFill>
                <a:latin typeface="+mn-lt"/>
                <a:ea typeface="+mn-ea"/>
                <a:cs typeface="+mn-cs"/>
              </a:defRPr>
            </a:lvl9pPr>
          </a:lstStyle>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2E97"/>
                </a:solidFill>
                <a:effectLst/>
                <a:uLnTx/>
                <a:uFillTx/>
                <a:latin typeface="Times New Roman" panose="02020603050405020304" pitchFamily="18" charset="0"/>
                <a:cs typeface="Times New Roman" panose="02020603050405020304" pitchFamily="18" charset="0"/>
              </a:rPr>
              <a:t>Once, at rollout</a:t>
            </a:r>
          </a:p>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2E97"/>
                </a:solidFill>
                <a:effectLst/>
                <a:uLnTx/>
                <a:uFillTx/>
                <a:latin typeface="Times New Roman" panose="02020603050405020304" pitchFamily="18" charset="0"/>
                <a:cs typeface="Times New Roman" panose="02020603050405020304" pitchFamily="18" charset="0"/>
              </a:rPr>
              <a:t>Correcting systematic errors in the current datums</a:t>
            </a:r>
          </a:p>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2E97"/>
                </a:solidFill>
                <a:effectLst/>
                <a:uLnTx/>
                <a:uFillTx/>
                <a:latin typeface="Times New Roman" panose="02020603050405020304" pitchFamily="18" charset="0"/>
                <a:cs typeface="Times New Roman" panose="02020603050405020304" pitchFamily="18" charset="0"/>
              </a:rPr>
              <a:t>Decimeters-to-meters of one-time immediate coordinate changes</a:t>
            </a:r>
          </a:p>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2E97"/>
                </a:solidFill>
                <a:effectLst/>
                <a:uLnTx/>
                <a:uFillTx/>
                <a:latin typeface="Times New Roman" panose="02020603050405020304" pitchFamily="18" charset="0"/>
                <a:cs typeface="Times New Roman" panose="02020603050405020304" pitchFamily="18" charset="0"/>
              </a:rPr>
              <a:t>Will affect everyone</a:t>
            </a:r>
          </a:p>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a:ea typeface="MS PGothic" pitchFamily="34" charset="-128"/>
            </a:endParaRPr>
          </a:p>
        </p:txBody>
      </p:sp>
      <p:sp>
        <p:nvSpPr>
          <p:cNvPr id="17" name="Text Placeholder 4">
            <a:extLst>
              <a:ext uri="{FF2B5EF4-FFF2-40B4-BE49-F238E27FC236}">
                <a16:creationId xmlns:a16="http://schemas.microsoft.com/office/drawing/2014/main" id="{4F3E66B4-8A5C-46FD-96EA-5AD6B736E313}"/>
              </a:ext>
            </a:extLst>
          </p:cNvPr>
          <p:cNvSpPr txBox="1">
            <a:spLocks/>
          </p:cNvSpPr>
          <p:nvPr/>
        </p:nvSpPr>
        <p:spPr bwMode="auto">
          <a:xfrm>
            <a:off x="5321349" y="1061091"/>
            <a:ext cx="3301255" cy="47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defTabSz="342900" rtl="0" eaLnBrk="0" fontAlgn="base" hangingPunct="0">
              <a:spcBef>
                <a:spcPct val="20000"/>
              </a:spcBef>
              <a:spcAft>
                <a:spcPct val="0"/>
              </a:spcAft>
              <a:buFont typeface="Arial" charset="0"/>
              <a:buNone/>
              <a:defRPr sz="1800" b="1" kern="1200">
                <a:solidFill>
                  <a:schemeClr val="tx1"/>
                </a:solidFill>
                <a:latin typeface="+mn-lt"/>
                <a:ea typeface="MS PGothic" pitchFamily="34" charset="-128"/>
                <a:cs typeface="ＭＳ Ｐゴシック" charset="0"/>
              </a:defRPr>
            </a:lvl1pPr>
            <a:lvl2pPr marL="342900" indent="0" algn="l" defTabSz="342900" rtl="0" eaLnBrk="0" fontAlgn="base" hangingPunct="0">
              <a:spcBef>
                <a:spcPct val="20000"/>
              </a:spcBef>
              <a:spcAft>
                <a:spcPct val="0"/>
              </a:spcAft>
              <a:buFont typeface="Arial" charset="0"/>
              <a:buNone/>
              <a:defRPr sz="1500" b="1" kern="1200">
                <a:solidFill>
                  <a:schemeClr val="tx1"/>
                </a:solidFill>
                <a:latin typeface="+mn-lt"/>
                <a:ea typeface="MS PGothic" pitchFamily="34" charset="-128"/>
                <a:cs typeface="+mn-cs"/>
              </a:defRPr>
            </a:lvl2pPr>
            <a:lvl3pPr marL="685800" indent="0" algn="l" defTabSz="342900" rtl="0" eaLnBrk="0" fontAlgn="base" hangingPunct="0">
              <a:spcBef>
                <a:spcPct val="20000"/>
              </a:spcBef>
              <a:spcAft>
                <a:spcPct val="0"/>
              </a:spcAft>
              <a:buFont typeface="Arial" charset="0"/>
              <a:buNone/>
              <a:defRPr sz="1350" b="1" kern="1200">
                <a:solidFill>
                  <a:schemeClr val="tx1"/>
                </a:solidFill>
                <a:latin typeface="+mn-lt"/>
                <a:ea typeface="MS PGothic" pitchFamily="34" charset="-128"/>
                <a:cs typeface="+mn-cs"/>
              </a:defRPr>
            </a:lvl3pPr>
            <a:lvl4pPr marL="1028700" indent="0" algn="l" defTabSz="342900" rtl="0" eaLnBrk="0" fontAlgn="base" hangingPunct="0">
              <a:spcBef>
                <a:spcPct val="20000"/>
              </a:spcBef>
              <a:spcAft>
                <a:spcPct val="0"/>
              </a:spcAft>
              <a:buFont typeface="Arial" charset="0"/>
              <a:buNone/>
              <a:defRPr sz="1200" b="1" kern="1200">
                <a:solidFill>
                  <a:schemeClr val="tx1"/>
                </a:solidFill>
                <a:latin typeface="+mn-lt"/>
                <a:ea typeface="MS PGothic" pitchFamily="34" charset="-128"/>
                <a:cs typeface="+mn-cs"/>
              </a:defRPr>
            </a:lvl4pPr>
            <a:lvl5pPr marL="1371600" indent="0" algn="l" defTabSz="342900" rtl="0" eaLnBrk="0" fontAlgn="base" hangingPunct="0">
              <a:spcBef>
                <a:spcPct val="20000"/>
              </a:spcBef>
              <a:spcAft>
                <a:spcPct val="0"/>
              </a:spcAft>
              <a:buFont typeface="Arial" charset="0"/>
              <a:buNone/>
              <a:defRPr sz="1200" b="1" kern="1200">
                <a:solidFill>
                  <a:schemeClr val="tx1"/>
                </a:solidFill>
                <a:latin typeface="+mn-lt"/>
                <a:ea typeface="MS PGothic" pitchFamily="34" charset="-128"/>
                <a:cs typeface="+mn-cs"/>
              </a:defRPr>
            </a:lvl5pPr>
            <a:lvl6pPr marL="1714500" indent="0" algn="l" defTabSz="342900" rtl="0" eaLnBrk="1" latinLnBrk="0" hangingPunct="1">
              <a:spcBef>
                <a:spcPct val="20000"/>
              </a:spcBef>
              <a:buFont typeface="Arial"/>
              <a:buNone/>
              <a:defRPr sz="1200" b="1" kern="1200">
                <a:solidFill>
                  <a:schemeClr val="tx1"/>
                </a:solidFill>
                <a:latin typeface="+mn-lt"/>
                <a:ea typeface="+mn-ea"/>
                <a:cs typeface="+mn-cs"/>
              </a:defRPr>
            </a:lvl6pPr>
            <a:lvl7pPr marL="2057400" indent="0" algn="l" defTabSz="342900" rtl="0" eaLnBrk="1" latinLnBrk="0" hangingPunct="1">
              <a:spcBef>
                <a:spcPct val="20000"/>
              </a:spcBef>
              <a:buFont typeface="Arial"/>
              <a:buNone/>
              <a:defRPr sz="1200" b="1" kern="1200">
                <a:solidFill>
                  <a:schemeClr val="tx1"/>
                </a:solidFill>
                <a:latin typeface="+mn-lt"/>
                <a:ea typeface="+mn-ea"/>
                <a:cs typeface="+mn-cs"/>
              </a:defRPr>
            </a:lvl7pPr>
            <a:lvl8pPr marL="2400300" indent="0" algn="l" defTabSz="342900" rtl="0" eaLnBrk="1" latinLnBrk="0" hangingPunct="1">
              <a:spcBef>
                <a:spcPct val="20000"/>
              </a:spcBef>
              <a:buFont typeface="Arial"/>
              <a:buNone/>
              <a:defRPr sz="1200" b="1" kern="1200">
                <a:solidFill>
                  <a:schemeClr val="tx1"/>
                </a:solidFill>
                <a:latin typeface="+mn-lt"/>
                <a:ea typeface="+mn-ea"/>
                <a:cs typeface="+mn-cs"/>
              </a:defRPr>
            </a:lvl8pPr>
            <a:lvl9pPr marL="2743200" indent="0" algn="l" defTabSz="342900" rtl="0" eaLnBrk="1" latinLnBrk="0" hangingPunct="1">
              <a:spcBef>
                <a:spcPct val="20000"/>
              </a:spcBef>
              <a:buFont typeface="Arial"/>
              <a:buNone/>
              <a:defRPr sz="1200" b="1" kern="1200">
                <a:solidFill>
                  <a:schemeClr val="tx1"/>
                </a:solidFill>
                <a:latin typeface="+mn-lt"/>
                <a:ea typeface="+mn-ea"/>
                <a:cs typeface="+mn-cs"/>
              </a:defRPr>
            </a:lvl9pPr>
          </a:lstStyle>
          <a:p>
            <a:pPr marL="0" marR="0" lvl="0" indent="0" algn="ctr" defTabSz="342900" rtl="0" eaLnBrk="0" fontAlgn="base" latinLnBrk="0" hangingPunct="0">
              <a:lnSpc>
                <a:spcPct val="100000"/>
              </a:lnSpc>
              <a:spcBef>
                <a:spcPct val="20000"/>
              </a:spcBef>
              <a:spcAft>
                <a:spcPct val="0"/>
              </a:spcAft>
              <a:buClrTx/>
              <a:buSzTx/>
              <a:buFont typeface="Arial" charset="0"/>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Drift</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8" name="Content Placeholder 5">
            <a:extLst>
              <a:ext uri="{FF2B5EF4-FFF2-40B4-BE49-F238E27FC236}">
                <a16:creationId xmlns:a16="http://schemas.microsoft.com/office/drawing/2014/main" id="{C3333B47-B17E-4684-8F13-F6FB6E6E82B4}"/>
              </a:ext>
            </a:extLst>
          </p:cNvPr>
          <p:cNvSpPr txBox="1">
            <a:spLocks/>
          </p:cNvSpPr>
          <p:nvPr/>
        </p:nvSpPr>
        <p:spPr bwMode="auto">
          <a:xfrm>
            <a:off x="5042647" y="1532577"/>
            <a:ext cx="4067738" cy="296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defTabSz="342900" rtl="0" eaLnBrk="0" fontAlgn="base" hangingPunct="0">
              <a:spcBef>
                <a:spcPct val="20000"/>
              </a:spcBef>
              <a:spcAft>
                <a:spcPct val="0"/>
              </a:spcAft>
              <a:buFont typeface="Arial" charset="0"/>
              <a:buChar char="•"/>
              <a:defRPr sz="1800" kern="1200">
                <a:solidFill>
                  <a:schemeClr val="tx1"/>
                </a:solidFill>
                <a:latin typeface="+mn-lt"/>
                <a:ea typeface="MS PGothic" pitchFamily="34" charset="-128"/>
                <a:cs typeface="ＭＳ Ｐゴシック" charset="0"/>
              </a:defRPr>
            </a:lvl1pPr>
            <a:lvl2pPr marL="557213" indent="-214313" algn="l" defTabSz="342900" rtl="0" eaLnBrk="0" fontAlgn="base" hangingPunct="0">
              <a:spcBef>
                <a:spcPct val="20000"/>
              </a:spcBef>
              <a:spcAft>
                <a:spcPct val="0"/>
              </a:spcAft>
              <a:buFont typeface="Arial" charset="0"/>
              <a:buChar char="–"/>
              <a:defRPr sz="1500" kern="1200">
                <a:solidFill>
                  <a:schemeClr val="tx1"/>
                </a:solidFill>
                <a:latin typeface="+mn-lt"/>
                <a:ea typeface="MS PGothic" pitchFamily="34" charset="-128"/>
                <a:cs typeface="+mn-cs"/>
              </a:defRPr>
            </a:lvl2pPr>
            <a:lvl3pPr marL="857250" indent="-171450" algn="l" defTabSz="342900" rtl="0" eaLnBrk="0" fontAlgn="base" hangingPunct="0">
              <a:spcBef>
                <a:spcPct val="20000"/>
              </a:spcBef>
              <a:spcAft>
                <a:spcPct val="0"/>
              </a:spcAft>
              <a:buFont typeface="Arial" charset="0"/>
              <a:buChar char="•"/>
              <a:defRPr sz="1350" kern="1200">
                <a:solidFill>
                  <a:schemeClr val="tx1"/>
                </a:solidFill>
                <a:latin typeface="+mn-lt"/>
                <a:ea typeface="MS PGothic" pitchFamily="34" charset="-128"/>
                <a:cs typeface="+mn-cs"/>
              </a:defRPr>
            </a:lvl3pPr>
            <a:lvl4pPr marL="1200150" indent="-171450" algn="l" defTabSz="342900" rtl="0" eaLnBrk="0" fontAlgn="base" hangingPunct="0">
              <a:spcBef>
                <a:spcPct val="20000"/>
              </a:spcBef>
              <a:spcAft>
                <a:spcPct val="0"/>
              </a:spcAft>
              <a:buFont typeface="Arial" charset="0"/>
              <a:buChar char="–"/>
              <a:defRPr sz="1200" kern="1200">
                <a:solidFill>
                  <a:schemeClr val="tx1"/>
                </a:solidFill>
                <a:latin typeface="+mn-lt"/>
                <a:ea typeface="MS PGothic" pitchFamily="34" charset="-128"/>
                <a:cs typeface="+mn-cs"/>
              </a:defRPr>
            </a:lvl4pPr>
            <a:lvl5pPr marL="1543050" indent="-171450" algn="l" defTabSz="342900" rtl="0" eaLnBrk="0" fontAlgn="base" hangingPunct="0">
              <a:spcBef>
                <a:spcPct val="20000"/>
              </a:spcBef>
              <a:spcAft>
                <a:spcPct val="0"/>
              </a:spcAft>
              <a:buFont typeface="Arial" charset="0"/>
              <a:buChar char="»"/>
              <a:defRPr sz="1200" kern="1200">
                <a:solidFill>
                  <a:schemeClr val="tx1"/>
                </a:solidFill>
                <a:latin typeface="+mn-lt"/>
                <a:ea typeface="MS PGothic" pitchFamily="34" charset="-128"/>
                <a:cs typeface="+mn-cs"/>
              </a:defRPr>
            </a:lvl5pPr>
            <a:lvl6pPr marL="1885950" indent="-171450" algn="l" defTabSz="342900" rtl="0" eaLnBrk="1" latinLnBrk="0" hangingPunct="1">
              <a:spcBef>
                <a:spcPct val="20000"/>
              </a:spcBef>
              <a:buFont typeface="Arial"/>
              <a:buChar char="•"/>
              <a:defRPr sz="12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2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2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200" kern="1200">
                <a:solidFill>
                  <a:schemeClr val="tx1"/>
                </a:solidFill>
                <a:latin typeface="+mn-lt"/>
                <a:ea typeface="+mn-ea"/>
                <a:cs typeface="+mn-cs"/>
              </a:defRPr>
            </a:lvl9pPr>
          </a:lstStyle>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2E97"/>
                </a:solidFill>
                <a:effectLst/>
                <a:uLnTx/>
                <a:uFillTx/>
                <a:latin typeface="Times New Roman" panose="02020603050405020304" pitchFamily="18" charset="0"/>
                <a:cs typeface="Times New Roman" panose="02020603050405020304" pitchFamily="18" charset="0"/>
              </a:rPr>
              <a:t>Impact will grow as time goes on</a:t>
            </a:r>
          </a:p>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2E97"/>
                </a:solidFill>
                <a:effectLst/>
                <a:uLnTx/>
                <a:uFillTx/>
                <a:latin typeface="Times New Roman" panose="02020603050405020304" pitchFamily="18" charset="0"/>
                <a:cs typeface="Times New Roman" panose="02020603050405020304" pitchFamily="18" charset="0"/>
              </a:rPr>
              <a:t>Embracing the dynamic planet upon which we live</a:t>
            </a:r>
          </a:p>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2E97"/>
                </a:solidFill>
                <a:effectLst/>
                <a:uLnTx/>
                <a:uFillTx/>
                <a:latin typeface="Times New Roman" panose="02020603050405020304" pitchFamily="18" charset="0"/>
                <a:cs typeface="Times New Roman" panose="02020603050405020304" pitchFamily="18" charset="0"/>
              </a:rPr>
              <a:t>Centimeters of persistent annual coordinate changes (plus potential meter-level jumps from earthquakes)</a:t>
            </a:r>
          </a:p>
          <a:p>
            <a:pPr marL="257175" marR="0" lvl="0" indent="-257175" algn="l" defTabSz="342900" rtl="0" eaLnBrk="0" fontAlgn="base" latinLnBrk="0" hangingPunct="0">
              <a:lnSpc>
                <a:spcPct val="100000"/>
              </a:lnSpc>
              <a:spcBef>
                <a:spcPct val="20000"/>
              </a:spcBef>
              <a:spcAft>
                <a:spcPct val="0"/>
              </a:spcAft>
              <a:buClrTx/>
              <a:buSzTx/>
              <a:buFont typeface="Arial" charset="0"/>
              <a:buChar char="•"/>
              <a:tabLst/>
              <a:defRPr/>
            </a:pPr>
            <a:r>
              <a:rPr kumimoji="0" lang="en-US" sz="1800" b="0" i="0" u="none" strike="noStrike" kern="1200" cap="none" spc="0" normalizeH="0" baseline="0" noProof="0" dirty="0">
                <a:ln>
                  <a:noFill/>
                </a:ln>
                <a:solidFill>
                  <a:srgbClr val="002E97"/>
                </a:solidFill>
                <a:effectLst/>
                <a:uLnTx/>
                <a:uFillTx/>
                <a:latin typeface="Times New Roman" panose="02020603050405020304" pitchFamily="18" charset="0"/>
                <a:cs typeface="Times New Roman" panose="02020603050405020304" pitchFamily="18" charset="0"/>
              </a:rPr>
              <a:t>Can mostly be ignored or mitigated through NGS’s creation of plate-fixed frames and reference epoch coordinates</a:t>
            </a:r>
          </a:p>
        </p:txBody>
      </p:sp>
      <p:sp>
        <p:nvSpPr>
          <p:cNvPr id="19" name="Content Placeholder 3">
            <a:extLst>
              <a:ext uri="{FF2B5EF4-FFF2-40B4-BE49-F238E27FC236}">
                <a16:creationId xmlns:a16="http://schemas.microsoft.com/office/drawing/2014/main" id="{4BEAC31D-7FD5-4883-9FD3-8B11B4BC0D82}"/>
              </a:ext>
            </a:extLst>
          </p:cNvPr>
          <p:cNvSpPr txBox="1">
            <a:spLocks/>
          </p:cNvSpPr>
          <p:nvPr/>
        </p:nvSpPr>
        <p:spPr bwMode="auto">
          <a:xfrm>
            <a:off x="109580" y="1553311"/>
            <a:ext cx="1738040" cy="2963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18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16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257175" indent="-257175" defTabSz="342900"/>
            <a:r>
              <a:rPr lang="en-US" sz="1800" dirty="0">
                <a:solidFill>
                  <a:srgbClr val="002E97"/>
                </a:solidFill>
                <a:latin typeface="+mj-lt"/>
              </a:rPr>
              <a:t>When?</a:t>
            </a:r>
          </a:p>
          <a:p>
            <a:pPr marL="257175" indent="-257175" defTabSz="342900"/>
            <a:r>
              <a:rPr lang="en-US" sz="1800" dirty="0">
                <a:solidFill>
                  <a:srgbClr val="002E97"/>
                </a:solidFill>
                <a:latin typeface="+mj-lt"/>
              </a:rPr>
              <a:t>Why?</a:t>
            </a:r>
          </a:p>
          <a:p>
            <a:pPr marL="0" indent="0" defTabSz="342900">
              <a:buFont typeface="Arial" charset="0"/>
              <a:buNone/>
            </a:pPr>
            <a:endParaRPr lang="en-US" sz="1500" dirty="0">
              <a:solidFill>
                <a:srgbClr val="002E97"/>
              </a:solidFill>
              <a:latin typeface="+mj-lt"/>
            </a:endParaRPr>
          </a:p>
          <a:p>
            <a:pPr marL="257175" indent="-257175" defTabSz="342900"/>
            <a:r>
              <a:rPr lang="en-US" sz="1800" dirty="0">
                <a:solidFill>
                  <a:srgbClr val="002E97"/>
                </a:solidFill>
                <a:latin typeface="+mj-lt"/>
              </a:rPr>
              <a:t>How much?</a:t>
            </a:r>
          </a:p>
          <a:p>
            <a:pPr marL="0" indent="0" defTabSz="342900">
              <a:buFont typeface="Arial" charset="0"/>
              <a:buNone/>
            </a:pPr>
            <a:endParaRPr lang="en-US" sz="2700" dirty="0">
              <a:solidFill>
                <a:srgbClr val="002E97"/>
              </a:solidFill>
              <a:latin typeface="+mj-lt"/>
            </a:endParaRPr>
          </a:p>
          <a:p>
            <a:pPr marL="257175" indent="-257175" defTabSz="342900"/>
            <a:r>
              <a:rPr lang="en-US" sz="1800" dirty="0">
                <a:solidFill>
                  <a:srgbClr val="002E97"/>
                </a:solidFill>
                <a:latin typeface="+mj-lt"/>
              </a:rPr>
              <a:t>Who?</a:t>
            </a:r>
          </a:p>
        </p:txBody>
      </p:sp>
    </p:spTree>
    <p:extLst>
      <p:ext uri="{BB962C8B-B14F-4D97-AF65-F5344CB8AC3E}">
        <p14:creationId xmlns:p14="http://schemas.microsoft.com/office/powerpoint/2010/main" val="393465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4000" dirty="0">
                <a:solidFill>
                  <a:srgbClr val="002E97"/>
                </a:solidFill>
                <a:cs typeface="Times New Roman" panose="02020603050405020304" pitchFamily="18" charset="0"/>
              </a:rPr>
              <a:t>Drift: Plate Tectonics and Velocities</a:t>
            </a:r>
          </a:p>
        </p:txBody>
      </p:sp>
      <p:pic>
        <p:nvPicPr>
          <p:cNvPr id="6" name="Picture 5" descr="Map of the crustal velocities">
            <a:extLst>
              <a:ext uri="{FF2B5EF4-FFF2-40B4-BE49-F238E27FC236}">
                <a16:creationId xmlns:a16="http://schemas.microsoft.com/office/drawing/2014/main" id="{2FDA5E44-B5EC-494B-9585-4C79312B2143}"/>
              </a:ext>
            </a:extLst>
          </p:cNvPr>
          <p:cNvPicPr>
            <a:picLocks noChangeAspect="1"/>
          </p:cNvPicPr>
          <p:nvPr/>
        </p:nvPicPr>
        <p:blipFill rotWithShape="1">
          <a:blip r:embed="rId4">
            <a:extLst>
              <a:ext uri="{28A0092B-C50C-407E-A947-70E740481C1C}">
                <a14:useLocalDpi xmlns:a14="http://schemas.microsoft.com/office/drawing/2010/main" val="0"/>
              </a:ext>
            </a:extLst>
          </a:blip>
          <a:srcRect l="7274" t="2226" r="1905" b="26719"/>
          <a:stretch/>
        </p:blipFill>
        <p:spPr>
          <a:xfrm>
            <a:off x="1140276" y="1002766"/>
            <a:ext cx="6863449" cy="4140734"/>
          </a:xfrm>
          <a:prstGeom prst="rect">
            <a:avLst/>
          </a:prstGeom>
        </p:spPr>
      </p:pic>
      <p:sp>
        <p:nvSpPr>
          <p:cNvPr id="7" name="TextBox 6">
            <a:extLst>
              <a:ext uri="{FF2B5EF4-FFF2-40B4-BE49-F238E27FC236}">
                <a16:creationId xmlns:a16="http://schemas.microsoft.com/office/drawing/2014/main" id="{1402394A-8162-4D8A-95F2-CA613E3620BE}"/>
              </a:ext>
            </a:extLst>
          </p:cNvPr>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417182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2029" y="514018"/>
            <a:ext cx="3325091" cy="857250"/>
          </a:xfrm>
        </p:spPr>
        <p:txBody>
          <a:bodyPr>
            <a:normAutofit/>
          </a:bodyPr>
          <a:lstStyle/>
          <a:p>
            <a:r>
              <a:rPr lang="en-US" sz="3600" dirty="0">
                <a:solidFill>
                  <a:srgbClr val="002E97"/>
                </a:solidFill>
                <a:cs typeface="Times New Roman" panose="02020603050405020304" pitchFamily="18" charset="0"/>
              </a:rPr>
              <a:t>Vertical Motion</a:t>
            </a:r>
          </a:p>
        </p:txBody>
      </p:sp>
      <p:pic>
        <p:nvPicPr>
          <p:cNvPr id="6" name="Picture 2" descr="Photo of San Joaquin Valley Subsidence&#10;&#10;https://lh4.googleusercontent.com/ymKsoXwZEP4rk4F4GqPD5S9FyMO4d0mrfL2GiLI0mXe7djBwYH3t0-OwncYltY8OJNmYk0DKh4pOLqS9DGItCHK3i23maqpjdDDISQH5ux0uqDVbrEnWTnFLPb7Woe2cka61EXC6">
            <a:extLst>
              <a:ext uri="{FF2B5EF4-FFF2-40B4-BE49-F238E27FC236}">
                <a16:creationId xmlns:a16="http://schemas.microsoft.com/office/drawing/2014/main" id="{A27F11E5-1FCA-4C15-B9A3-8CC0EFB56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7CA9E5-851D-4112-89B9-4C3FC26DFA89}"/>
              </a:ext>
            </a:extLst>
          </p:cNvPr>
          <p:cNvSpPr txBox="1"/>
          <p:nvPr/>
        </p:nvSpPr>
        <p:spPr>
          <a:xfrm>
            <a:off x="7718155" y="529681"/>
            <a:ext cx="110863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sz="1600" b="1" dirty="0">
                <a:solidFill>
                  <a:schemeClr val="bg1"/>
                </a:solidFill>
                <a:latin typeface="Arial" panose="020B0604020202020204" pitchFamily="34" charset="0"/>
                <a:cs typeface="Arial" panose="020B0604020202020204" pitchFamily="34" charset="0"/>
              </a:rPr>
              <a:t>50 years</a:t>
            </a:r>
            <a:endPar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8" name="Picture 7" descr="Map of Subsidence in the San Joaquin Valley from USGS study.">
            <a:extLst>
              <a:ext uri="{FF2B5EF4-FFF2-40B4-BE49-F238E27FC236}">
                <a16:creationId xmlns:a16="http://schemas.microsoft.com/office/drawing/2014/main" id="{7F9A3AF2-D8B3-44F9-B55F-93877A8EE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9" name="TextBox 8">
            <a:extLst>
              <a:ext uri="{FF2B5EF4-FFF2-40B4-BE49-F238E27FC236}">
                <a16:creationId xmlns:a16="http://schemas.microsoft.com/office/drawing/2014/main" id="{FD362218-CFDD-4A44-9124-C8DA50DCE469}"/>
              </a:ext>
            </a:extLst>
          </p:cNvPr>
          <p:cNvSpPr txBox="1"/>
          <p:nvPr/>
        </p:nvSpPr>
        <p:spPr>
          <a:xfrm>
            <a:off x="3849701" y="4061680"/>
            <a:ext cx="2426303"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20-24” in 1</a:t>
            </a:r>
            <a:r>
              <a:rPr lang="en-US" sz="2000" dirty="0">
                <a:solidFill>
                  <a:srgbClr val="002E97"/>
                </a:solidFill>
                <a:latin typeface="Times New Roman" panose="02020603050405020304" pitchFamily="18" charset="0"/>
                <a:cs typeface="Times New Roman" panose="02020603050405020304" pitchFamily="18" charset="0"/>
              </a:rPr>
              <a:t>6 months</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
        <p:nvSpPr>
          <p:cNvPr id="10" name="TextBox 9">
            <a:extLst>
              <a:ext uri="{FF2B5EF4-FFF2-40B4-BE49-F238E27FC236}">
                <a16:creationId xmlns:a16="http://schemas.microsoft.com/office/drawing/2014/main" id="{AB22E3BE-414F-469C-A02D-47F15E0CE346}"/>
              </a:ext>
            </a:extLst>
          </p:cNvPr>
          <p:cNvSpPr txBox="1"/>
          <p:nvPr/>
        </p:nvSpPr>
        <p:spPr>
          <a:xfrm>
            <a:off x="3703437" y="3201771"/>
            <a:ext cx="79124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200" dirty="0">
                <a:solidFill>
                  <a:schemeClr val="bg1"/>
                </a:solidFill>
                <a:latin typeface="Arial" panose="020B0604020202020204" pitchFamily="34" charset="0"/>
                <a:cs typeface="Arial" panose="020B0604020202020204" pitchFamily="34" charset="0"/>
              </a:rPr>
              <a:t>Sept 2016</a:t>
            </a:r>
            <a:endPar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11" name="Picture 10" descr="Map of the Hudson May Uplifting cause by Glacial Isostatic Adjustment">
            <a:extLst>
              <a:ext uri="{FF2B5EF4-FFF2-40B4-BE49-F238E27FC236}">
                <a16:creationId xmlns:a16="http://schemas.microsoft.com/office/drawing/2014/main" id="{44576437-2B12-4F88-AC85-C380E382BB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2" name="TextBox 11">
            <a:extLst>
              <a:ext uri="{FF2B5EF4-FFF2-40B4-BE49-F238E27FC236}">
                <a16:creationId xmlns:a16="http://schemas.microsoft.com/office/drawing/2014/main" id="{863429FD-8731-4CA6-8109-40B3ABE7E6D8}"/>
              </a:ext>
            </a:extLst>
          </p:cNvPr>
          <p:cNvSpPr txBox="1"/>
          <p:nvPr/>
        </p:nvSpPr>
        <p:spPr>
          <a:xfrm>
            <a:off x="460161" y="4061680"/>
            <a:ext cx="2370199"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000" dirty="0">
                <a:solidFill>
                  <a:srgbClr val="002E97"/>
                </a:solidFill>
                <a:latin typeface="Times New Roman" panose="02020603050405020304" pitchFamily="18" charset="0"/>
                <a:cs typeface="Times New Roman" panose="02020603050405020304" pitchFamily="18" charset="0"/>
              </a:rPr>
              <a:t>8 -13 mm/year</a:t>
            </a:r>
            <a:endParaRPr kumimoji="0" lang="en-US" sz="2000" b="0" i="0" u="none" strike="noStrike" cap="none" spc="0" normalizeH="0" baseline="0" dirty="0">
              <a:ln>
                <a:noFill/>
              </a:ln>
              <a:solidFill>
                <a:srgbClr val="002E97"/>
              </a:solidFill>
              <a:effectLst/>
              <a:uFillTx/>
              <a:latin typeface="Times New Roman" panose="02020603050405020304" pitchFamily="18" charset="0"/>
              <a:cs typeface="Times New Roman" panose="02020603050405020304" pitchFamily="18" charset="0"/>
              <a:sym typeface="Calibri"/>
            </a:endParaRPr>
          </a:p>
        </p:txBody>
      </p:sp>
    </p:spTree>
    <p:extLst>
      <p:ext uri="{BB962C8B-B14F-4D97-AF65-F5344CB8AC3E}">
        <p14:creationId xmlns:p14="http://schemas.microsoft.com/office/powerpoint/2010/main" val="3754732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48BC3-F0E8-4EF0-BE31-F5BC43609C78}"/>
              </a:ext>
            </a:extLst>
          </p:cNvPr>
          <p:cNvSpPr>
            <a:spLocks noGrp="1"/>
          </p:cNvSpPr>
          <p:nvPr>
            <p:ph type="title"/>
          </p:nvPr>
        </p:nvSpPr>
        <p:spPr/>
        <p:txBody>
          <a:bodyPr>
            <a:normAutofit/>
          </a:bodyPr>
          <a:lstStyle/>
          <a:p>
            <a:r>
              <a:rPr lang="en-US" sz="4000" dirty="0">
                <a:solidFill>
                  <a:srgbClr val="002E97"/>
                </a:solidFill>
              </a:rPr>
              <a:t>State Plane Coordinates</a:t>
            </a:r>
          </a:p>
        </p:txBody>
      </p:sp>
      <p:pic>
        <p:nvPicPr>
          <p:cNvPr id="2050" name="Picture 2">
            <a:extLst>
              <a:ext uri="{FF2B5EF4-FFF2-40B4-BE49-F238E27FC236}">
                <a16:creationId xmlns:a16="http://schemas.microsoft.com/office/drawing/2014/main" id="{E7233866-A380-4BAE-B9DC-1DBDC072F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169" y="896814"/>
            <a:ext cx="7549662" cy="4246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941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35AA1-2B88-4677-8172-67AB4E9C870A}"/>
              </a:ext>
            </a:extLst>
          </p:cNvPr>
          <p:cNvSpPr>
            <a:spLocks noGrp="1"/>
          </p:cNvSpPr>
          <p:nvPr>
            <p:ph type="title"/>
          </p:nvPr>
        </p:nvSpPr>
        <p:spPr>
          <a:xfrm>
            <a:off x="457200" y="393539"/>
            <a:ext cx="8229600" cy="857250"/>
          </a:xfrm>
        </p:spPr>
        <p:txBody>
          <a:bodyPr>
            <a:normAutofit fontScale="90000"/>
          </a:bodyPr>
          <a:lstStyle/>
          <a:p>
            <a:r>
              <a:rPr lang="en-US" dirty="0">
                <a:solidFill>
                  <a:srgbClr val="002E97"/>
                </a:solidFill>
              </a:rPr>
              <a:t>Modernization Timeline</a:t>
            </a:r>
            <a:br>
              <a:rPr lang="en-US" dirty="0">
                <a:solidFill>
                  <a:srgbClr val="002E97"/>
                </a:solidFill>
              </a:rPr>
            </a:br>
            <a:r>
              <a:rPr lang="en-US" sz="3600" dirty="0">
                <a:solidFill>
                  <a:srgbClr val="002E97"/>
                </a:solidFill>
              </a:rPr>
              <a:t>Rollout, Testing, Replacement</a:t>
            </a:r>
          </a:p>
        </p:txBody>
      </p:sp>
      <p:sp>
        <p:nvSpPr>
          <p:cNvPr id="3" name="Content Placeholder 2">
            <a:extLst>
              <a:ext uri="{FF2B5EF4-FFF2-40B4-BE49-F238E27FC236}">
                <a16:creationId xmlns:a16="http://schemas.microsoft.com/office/drawing/2014/main" id="{BB606870-F8CE-43DB-9D7B-FB1BBE5F340E}"/>
              </a:ext>
            </a:extLst>
          </p:cNvPr>
          <p:cNvSpPr>
            <a:spLocks noGrp="1"/>
          </p:cNvSpPr>
          <p:nvPr>
            <p:ph idx="1"/>
          </p:nvPr>
        </p:nvSpPr>
        <p:spPr>
          <a:xfrm>
            <a:off x="457200" y="1646637"/>
            <a:ext cx="8229600" cy="3394472"/>
          </a:xfrm>
        </p:spPr>
        <p:txBody>
          <a:bodyPr/>
          <a:lstStyle/>
          <a:p>
            <a:r>
              <a:rPr lang="en-US" sz="2000" dirty="0">
                <a:solidFill>
                  <a:srgbClr val="002E97"/>
                </a:solidFill>
              </a:rPr>
              <a:t>NGS will </a:t>
            </a:r>
            <a:r>
              <a:rPr lang="en-US" sz="2000" b="1" i="1" dirty="0">
                <a:solidFill>
                  <a:srgbClr val="002E97"/>
                </a:solidFill>
              </a:rPr>
              <a:t>roll out </a:t>
            </a:r>
            <a:r>
              <a:rPr lang="en-US" sz="2000" dirty="0">
                <a:solidFill>
                  <a:srgbClr val="002E97"/>
                </a:solidFill>
              </a:rPr>
              <a:t>components of the modernized NSRS over time (2024-2025)</a:t>
            </a:r>
          </a:p>
          <a:p>
            <a:r>
              <a:rPr lang="en-US" sz="2000" dirty="0">
                <a:solidFill>
                  <a:srgbClr val="002E97"/>
                </a:solidFill>
              </a:rPr>
              <a:t>As each component is </a:t>
            </a:r>
            <a:r>
              <a:rPr lang="en-US" sz="2000" b="1" i="1" dirty="0">
                <a:solidFill>
                  <a:srgbClr val="002E97"/>
                </a:solidFill>
              </a:rPr>
              <a:t>rolled out</a:t>
            </a:r>
            <a:r>
              <a:rPr lang="en-US" sz="2000" dirty="0">
                <a:solidFill>
                  <a:srgbClr val="002E97"/>
                </a:solidFill>
              </a:rPr>
              <a:t>, it can be </a:t>
            </a:r>
            <a:r>
              <a:rPr lang="en-US" sz="2000" b="1" i="1" dirty="0">
                <a:solidFill>
                  <a:srgbClr val="002E97"/>
                </a:solidFill>
              </a:rPr>
              <a:t>tested</a:t>
            </a:r>
          </a:p>
          <a:p>
            <a:r>
              <a:rPr lang="en-US" sz="2000" dirty="0">
                <a:solidFill>
                  <a:srgbClr val="002E97"/>
                </a:solidFill>
              </a:rPr>
              <a:t>Once the final component (likely VERTCON) is </a:t>
            </a:r>
            <a:r>
              <a:rPr lang="en-US" sz="2000" b="1" i="1" dirty="0">
                <a:solidFill>
                  <a:srgbClr val="002E97"/>
                </a:solidFill>
              </a:rPr>
              <a:t>rolled out </a:t>
            </a:r>
            <a:r>
              <a:rPr lang="en-US" sz="2000" dirty="0">
                <a:solidFill>
                  <a:srgbClr val="002E97"/>
                </a:solidFill>
              </a:rPr>
              <a:t>(likely late 2025), </a:t>
            </a:r>
            <a:r>
              <a:rPr lang="en-US" sz="2000" b="1" i="1" dirty="0">
                <a:solidFill>
                  <a:srgbClr val="002E97"/>
                </a:solidFill>
              </a:rPr>
              <a:t>testing</a:t>
            </a:r>
            <a:r>
              <a:rPr lang="en-US" sz="2000" dirty="0">
                <a:solidFill>
                  <a:srgbClr val="002E97"/>
                </a:solidFill>
              </a:rPr>
              <a:t> will continue for </a:t>
            </a:r>
            <a:r>
              <a:rPr lang="en-US" sz="2000" i="1" u="sng" dirty="0">
                <a:solidFill>
                  <a:srgbClr val="002E97"/>
                </a:solidFill>
              </a:rPr>
              <a:t>at least 6 months</a:t>
            </a:r>
          </a:p>
          <a:p>
            <a:r>
              <a:rPr lang="en-US" sz="2000" dirty="0">
                <a:solidFill>
                  <a:srgbClr val="002E97"/>
                </a:solidFill>
              </a:rPr>
              <a:t>Once enough </a:t>
            </a:r>
            <a:r>
              <a:rPr lang="en-US" sz="2000" b="1" i="1" dirty="0">
                <a:solidFill>
                  <a:srgbClr val="002E97"/>
                </a:solidFill>
              </a:rPr>
              <a:t>testing</a:t>
            </a:r>
            <a:r>
              <a:rPr lang="en-US" sz="2000" dirty="0">
                <a:solidFill>
                  <a:srgbClr val="002E97"/>
                </a:solidFill>
              </a:rPr>
              <a:t> is done, and all modernized NSRS components seem stable and correct, the FGCS will vote (likely 2026)</a:t>
            </a:r>
          </a:p>
          <a:p>
            <a:r>
              <a:rPr lang="en-US" sz="2000" dirty="0">
                <a:solidFill>
                  <a:srgbClr val="002E97"/>
                </a:solidFill>
              </a:rPr>
              <a:t>If affirmative, the modernized NSRS will </a:t>
            </a:r>
            <a:r>
              <a:rPr lang="en-US" sz="2000" b="1" i="1" dirty="0">
                <a:solidFill>
                  <a:srgbClr val="002E97"/>
                </a:solidFill>
              </a:rPr>
              <a:t>replace</a:t>
            </a:r>
            <a:r>
              <a:rPr lang="en-US" sz="2000" dirty="0">
                <a:solidFill>
                  <a:srgbClr val="002E97"/>
                </a:solidFill>
              </a:rPr>
              <a:t> the current NSRS</a:t>
            </a:r>
          </a:p>
          <a:p>
            <a:endParaRPr lang="en-US" sz="1575" dirty="0"/>
          </a:p>
        </p:txBody>
      </p:sp>
      <p:sp>
        <p:nvSpPr>
          <p:cNvPr id="4" name="Date Placeholder 3">
            <a:extLst>
              <a:ext uri="{FF2B5EF4-FFF2-40B4-BE49-F238E27FC236}">
                <a16:creationId xmlns:a16="http://schemas.microsoft.com/office/drawing/2014/main" id="{0CC34A20-93F2-494F-AE17-49A321ACC4FF}"/>
              </a:ext>
            </a:extLst>
          </p:cNvPr>
          <p:cNvSpPr>
            <a:spLocks noGrp="1"/>
          </p:cNvSpPr>
          <p:nvPr>
            <p:ph type="dt" sz="half" idx="10"/>
          </p:nvPr>
        </p:nvSpPr>
        <p:spPr/>
        <p:txBody>
          <a:bodyPr/>
          <a:lstStyle/>
          <a:p>
            <a:pPr>
              <a:defRPr/>
            </a:pPr>
            <a:r>
              <a:rPr lang="en-US"/>
              <a:t>February 6, 2024</a:t>
            </a:r>
          </a:p>
        </p:txBody>
      </p:sp>
      <p:sp>
        <p:nvSpPr>
          <p:cNvPr id="5" name="Footer Placeholder 4">
            <a:extLst>
              <a:ext uri="{FF2B5EF4-FFF2-40B4-BE49-F238E27FC236}">
                <a16:creationId xmlns:a16="http://schemas.microsoft.com/office/drawing/2014/main" id="{98BB0443-D102-483A-8158-41902FF02029}"/>
              </a:ext>
            </a:extLst>
          </p:cNvPr>
          <p:cNvSpPr>
            <a:spLocks noGrp="1"/>
          </p:cNvSpPr>
          <p:nvPr>
            <p:ph type="ftr" sz="quarter" idx="11"/>
          </p:nvPr>
        </p:nvSpPr>
        <p:spPr>
          <a:xfrm>
            <a:off x="4267200" y="4767265"/>
            <a:ext cx="2895600" cy="273844"/>
          </a:xfrm>
          <a:prstGeom prst="rect">
            <a:avLst/>
          </a:prstGeom>
        </p:spPr>
        <p:txBody>
          <a:bodyPr vert="horz" lIns="68580" tIns="34290" rIns="68580" bIns="34290" rtlCol="0" anchor="ctr"/>
          <a:lstStyle>
            <a:defPPr>
              <a:defRPr lang="en-US"/>
            </a:defPPr>
            <a:lvl1pPr algn="ctr" defTabSz="685800" rtl="0" fontAlgn="auto">
              <a:spcBef>
                <a:spcPts val="0"/>
              </a:spcBef>
              <a:spcAft>
                <a:spcPts val="0"/>
              </a:spcAft>
              <a:defRPr sz="900" kern="1200">
                <a:solidFill>
                  <a:prstClr val="black">
                    <a:tint val="75000"/>
                  </a:prstClr>
                </a:solidFill>
                <a:latin typeface="+mn-lt"/>
                <a:ea typeface="+mn-ea"/>
                <a:cs typeface="+mn-cs"/>
              </a:defRPr>
            </a:lvl1pPr>
            <a:lvl2pPr marL="342900" algn="l" rtl="0" fontAlgn="base">
              <a:spcBef>
                <a:spcPct val="0"/>
              </a:spcBef>
              <a:spcAft>
                <a:spcPct val="0"/>
              </a:spcAft>
              <a:defRPr kern="1200">
                <a:solidFill>
                  <a:schemeClr val="tx1"/>
                </a:solidFill>
                <a:latin typeface="Arial" charset="0"/>
                <a:ea typeface="MS PGothic" pitchFamily="34" charset="-128"/>
                <a:cs typeface="+mn-cs"/>
              </a:defRPr>
            </a:lvl2pPr>
            <a:lvl3pPr marL="685800" algn="l" rtl="0" fontAlgn="base">
              <a:spcBef>
                <a:spcPct val="0"/>
              </a:spcBef>
              <a:spcAft>
                <a:spcPct val="0"/>
              </a:spcAft>
              <a:defRPr kern="1200">
                <a:solidFill>
                  <a:schemeClr val="tx1"/>
                </a:solidFill>
                <a:latin typeface="Arial" charset="0"/>
                <a:ea typeface="MS PGothic" pitchFamily="34" charset="-128"/>
                <a:cs typeface="+mn-cs"/>
              </a:defRPr>
            </a:lvl3pPr>
            <a:lvl4pPr marL="1028700" algn="l" rtl="0" fontAlgn="base">
              <a:spcBef>
                <a:spcPct val="0"/>
              </a:spcBef>
              <a:spcAft>
                <a:spcPct val="0"/>
              </a:spcAft>
              <a:defRPr kern="1200">
                <a:solidFill>
                  <a:schemeClr val="tx1"/>
                </a:solidFill>
                <a:latin typeface="Arial" charset="0"/>
                <a:ea typeface="MS PGothic" pitchFamily="34" charset="-128"/>
                <a:cs typeface="+mn-cs"/>
              </a:defRPr>
            </a:lvl4pPr>
            <a:lvl5pPr marL="1371600" algn="l" rtl="0" fontAlgn="base">
              <a:spcBef>
                <a:spcPct val="0"/>
              </a:spcBef>
              <a:spcAft>
                <a:spcPct val="0"/>
              </a:spcAft>
              <a:defRPr kern="1200">
                <a:solidFill>
                  <a:schemeClr val="tx1"/>
                </a:solidFill>
                <a:latin typeface="Arial" charset="0"/>
                <a:ea typeface="MS PGothic" pitchFamily="34" charset="-128"/>
                <a:cs typeface="+mn-cs"/>
              </a:defRPr>
            </a:lvl5pPr>
            <a:lvl6pPr marL="1714500" algn="l" defTabSz="685800" rtl="0" eaLnBrk="1" latinLnBrk="0" hangingPunct="1">
              <a:defRPr kern="1200">
                <a:solidFill>
                  <a:schemeClr val="tx1"/>
                </a:solidFill>
                <a:latin typeface="Arial" charset="0"/>
                <a:ea typeface="MS PGothic" pitchFamily="34" charset="-128"/>
                <a:cs typeface="+mn-cs"/>
              </a:defRPr>
            </a:lvl6pPr>
            <a:lvl7pPr marL="2057400" algn="l" defTabSz="685800" rtl="0" eaLnBrk="1" latinLnBrk="0" hangingPunct="1">
              <a:defRPr kern="1200">
                <a:solidFill>
                  <a:schemeClr val="tx1"/>
                </a:solidFill>
                <a:latin typeface="Arial" charset="0"/>
                <a:ea typeface="MS PGothic" pitchFamily="34" charset="-128"/>
                <a:cs typeface="+mn-cs"/>
              </a:defRPr>
            </a:lvl7pPr>
            <a:lvl8pPr marL="2400300" algn="l" defTabSz="685800" rtl="0" eaLnBrk="1" latinLnBrk="0" hangingPunct="1">
              <a:defRPr kern="1200">
                <a:solidFill>
                  <a:schemeClr val="tx1"/>
                </a:solidFill>
                <a:latin typeface="Arial" charset="0"/>
                <a:ea typeface="MS PGothic" pitchFamily="34" charset="-128"/>
                <a:cs typeface="+mn-cs"/>
              </a:defRPr>
            </a:lvl8pPr>
            <a:lvl9pPr marL="2743200" algn="l" defTabSz="685800" rtl="0" eaLnBrk="1" latinLnBrk="0" hangingPunct="1">
              <a:defRPr kern="1200">
                <a:solidFill>
                  <a:schemeClr val="tx1"/>
                </a:solidFill>
                <a:latin typeface="Arial" charset="0"/>
                <a:ea typeface="MS PGothic" pitchFamily="34" charset="-128"/>
                <a:cs typeface="+mn-cs"/>
              </a:defRPr>
            </a:lvl9pPr>
          </a:lstStyle>
          <a:p>
            <a:pPr>
              <a:defRPr/>
            </a:pPr>
            <a:r>
              <a:rPr lang="en-US"/>
              <a:t>FGCS</a:t>
            </a:r>
          </a:p>
        </p:txBody>
      </p:sp>
      <p:sp>
        <p:nvSpPr>
          <p:cNvPr id="6" name="Slide Number Placeholder 5">
            <a:extLst>
              <a:ext uri="{FF2B5EF4-FFF2-40B4-BE49-F238E27FC236}">
                <a16:creationId xmlns:a16="http://schemas.microsoft.com/office/drawing/2014/main" id="{293A3FAC-732E-494B-B955-7987CD9AF1F0}"/>
              </a:ext>
            </a:extLst>
          </p:cNvPr>
          <p:cNvSpPr>
            <a:spLocks noGrp="1"/>
          </p:cNvSpPr>
          <p:nvPr>
            <p:ph type="sldNum" sz="quarter" idx="12"/>
          </p:nvPr>
        </p:nvSpPr>
        <p:spPr>
          <a:xfrm>
            <a:off x="7696200" y="4767265"/>
            <a:ext cx="2133600" cy="273844"/>
          </a:xfrm>
          <a:prstGeom prst="rect">
            <a:avLst/>
          </a:prstGeom>
        </p:spPr>
        <p:txBody>
          <a:bodyPr vert="horz" lIns="68580" tIns="34290" rIns="68580" bIns="34290" rtlCol="0" anchor="ctr"/>
          <a:lstStyle>
            <a:defPPr>
              <a:defRPr lang="en-US"/>
            </a:defPPr>
            <a:lvl1pPr algn="r" defTabSz="685800" rtl="0" fontAlgn="auto">
              <a:spcBef>
                <a:spcPts val="0"/>
              </a:spcBef>
              <a:spcAft>
                <a:spcPts val="0"/>
              </a:spcAft>
              <a:defRPr sz="900" kern="1200">
                <a:solidFill>
                  <a:prstClr val="black">
                    <a:tint val="75000"/>
                  </a:prstClr>
                </a:solidFill>
                <a:latin typeface="+mn-lt"/>
                <a:ea typeface="+mn-ea"/>
                <a:cs typeface="+mn-cs"/>
              </a:defRPr>
            </a:lvl1pPr>
            <a:lvl2pPr marL="342900" algn="l" rtl="0" fontAlgn="base">
              <a:spcBef>
                <a:spcPct val="0"/>
              </a:spcBef>
              <a:spcAft>
                <a:spcPct val="0"/>
              </a:spcAft>
              <a:defRPr kern="1200">
                <a:solidFill>
                  <a:schemeClr val="tx1"/>
                </a:solidFill>
                <a:latin typeface="Arial" charset="0"/>
                <a:ea typeface="MS PGothic" pitchFamily="34" charset="-128"/>
                <a:cs typeface="+mn-cs"/>
              </a:defRPr>
            </a:lvl2pPr>
            <a:lvl3pPr marL="685800" algn="l" rtl="0" fontAlgn="base">
              <a:spcBef>
                <a:spcPct val="0"/>
              </a:spcBef>
              <a:spcAft>
                <a:spcPct val="0"/>
              </a:spcAft>
              <a:defRPr kern="1200">
                <a:solidFill>
                  <a:schemeClr val="tx1"/>
                </a:solidFill>
                <a:latin typeface="Arial" charset="0"/>
                <a:ea typeface="MS PGothic" pitchFamily="34" charset="-128"/>
                <a:cs typeface="+mn-cs"/>
              </a:defRPr>
            </a:lvl3pPr>
            <a:lvl4pPr marL="1028700" algn="l" rtl="0" fontAlgn="base">
              <a:spcBef>
                <a:spcPct val="0"/>
              </a:spcBef>
              <a:spcAft>
                <a:spcPct val="0"/>
              </a:spcAft>
              <a:defRPr kern="1200">
                <a:solidFill>
                  <a:schemeClr val="tx1"/>
                </a:solidFill>
                <a:latin typeface="Arial" charset="0"/>
                <a:ea typeface="MS PGothic" pitchFamily="34" charset="-128"/>
                <a:cs typeface="+mn-cs"/>
              </a:defRPr>
            </a:lvl4pPr>
            <a:lvl5pPr marL="1371600" algn="l" rtl="0" fontAlgn="base">
              <a:spcBef>
                <a:spcPct val="0"/>
              </a:spcBef>
              <a:spcAft>
                <a:spcPct val="0"/>
              </a:spcAft>
              <a:defRPr kern="1200">
                <a:solidFill>
                  <a:schemeClr val="tx1"/>
                </a:solidFill>
                <a:latin typeface="Arial" charset="0"/>
                <a:ea typeface="MS PGothic" pitchFamily="34" charset="-128"/>
                <a:cs typeface="+mn-cs"/>
              </a:defRPr>
            </a:lvl5pPr>
            <a:lvl6pPr marL="1714500" algn="l" defTabSz="685800" rtl="0" eaLnBrk="1" latinLnBrk="0" hangingPunct="1">
              <a:defRPr kern="1200">
                <a:solidFill>
                  <a:schemeClr val="tx1"/>
                </a:solidFill>
                <a:latin typeface="Arial" charset="0"/>
                <a:ea typeface="MS PGothic" pitchFamily="34" charset="-128"/>
                <a:cs typeface="+mn-cs"/>
              </a:defRPr>
            </a:lvl6pPr>
            <a:lvl7pPr marL="2057400" algn="l" defTabSz="685800" rtl="0" eaLnBrk="1" latinLnBrk="0" hangingPunct="1">
              <a:defRPr kern="1200">
                <a:solidFill>
                  <a:schemeClr val="tx1"/>
                </a:solidFill>
                <a:latin typeface="Arial" charset="0"/>
                <a:ea typeface="MS PGothic" pitchFamily="34" charset="-128"/>
                <a:cs typeface="+mn-cs"/>
              </a:defRPr>
            </a:lvl7pPr>
            <a:lvl8pPr marL="2400300" algn="l" defTabSz="685800" rtl="0" eaLnBrk="1" latinLnBrk="0" hangingPunct="1">
              <a:defRPr kern="1200">
                <a:solidFill>
                  <a:schemeClr val="tx1"/>
                </a:solidFill>
                <a:latin typeface="Arial" charset="0"/>
                <a:ea typeface="MS PGothic" pitchFamily="34" charset="-128"/>
                <a:cs typeface="+mn-cs"/>
              </a:defRPr>
            </a:lvl8pPr>
            <a:lvl9pPr marL="2743200" algn="l" defTabSz="685800" rtl="0" eaLnBrk="1" latinLnBrk="0" hangingPunct="1">
              <a:defRPr kern="1200">
                <a:solidFill>
                  <a:schemeClr val="tx1"/>
                </a:solidFill>
                <a:latin typeface="Arial" charset="0"/>
                <a:ea typeface="MS PGothic" pitchFamily="34" charset="-128"/>
                <a:cs typeface="+mn-cs"/>
              </a:defRPr>
            </a:lvl9pPr>
          </a:lstStyle>
          <a:p>
            <a:pPr>
              <a:defRPr/>
            </a:pPr>
            <a:fld id="{EB6791C4-DF4E-4C17-A41C-B2BEB15390BD}" type="slidenum">
              <a:rPr lang="en-US" smtClean="0"/>
              <a:pPr>
                <a:defRPr/>
              </a:pPr>
              <a:t>18</a:t>
            </a:fld>
            <a:endParaRPr lang="en-US"/>
          </a:p>
        </p:txBody>
      </p:sp>
    </p:spTree>
    <p:extLst>
      <p:ext uri="{BB962C8B-B14F-4D97-AF65-F5344CB8AC3E}">
        <p14:creationId xmlns:p14="http://schemas.microsoft.com/office/powerpoint/2010/main" val="85186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444881"/>
            <a:ext cx="8229600" cy="857250"/>
          </a:xfrm>
        </p:spPr>
        <p:txBody>
          <a:bodyPr>
            <a:noAutofit/>
          </a:bodyPr>
          <a:lstStyle/>
          <a:p>
            <a:r>
              <a:rPr lang="en-US" sz="4000" dirty="0">
                <a:solidFill>
                  <a:srgbClr val="002E97"/>
                </a:solidFill>
                <a:cs typeface="Times New Roman" panose="02020603050405020304" pitchFamily="18" charset="0"/>
              </a:rPr>
              <a:t>Best ways to determine coordinates in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746023"/>
            <a:ext cx="7260021" cy="3394472"/>
          </a:xfrm>
        </p:spPr>
        <p:txBody>
          <a:bodyPr>
            <a:normAutofit fontScale="70000" lnSpcReduction="20000"/>
          </a:bodyPr>
          <a:lstStyle/>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Times New Roman" panose="02020603050405020304" pitchFamily="18" charset="0"/>
                <a:cs typeface="Times New Roman" panose="02020603050405020304" pitchFamily="18" charset="0"/>
              </a:rPr>
              <a:t>Resurvey</a:t>
            </a:r>
            <a:r>
              <a:rPr lang="en-US" sz="3200" dirty="0">
                <a:solidFill>
                  <a:srgbClr val="002E97"/>
                </a:solidFill>
                <a:latin typeface="Times New Roman" panose="02020603050405020304" pitchFamily="18" charset="0"/>
                <a:cs typeface="Times New Roman" panose="02020603050405020304" pitchFamily="18" charset="0"/>
              </a:rPr>
              <a:t>: Return to the field and collect new observations, relying upon geodetic control that has coordinates in the new datum</a:t>
            </a:r>
          </a:p>
          <a:p>
            <a:pPr marL="385763" indent="-385763" algn="l" hangingPunct="1">
              <a:buFont typeface="+mj-lt"/>
              <a:buAutoNum type="arabicPeriod"/>
            </a:pPr>
            <a:endParaRPr lang="en-US" sz="3200" dirty="0">
              <a:solidFill>
                <a:srgbClr val="002E97"/>
              </a:solidFill>
              <a:latin typeface="Times New Roman" panose="02020603050405020304" pitchFamily="18" charset="0"/>
              <a:cs typeface="Times New Roman" panose="02020603050405020304" pitchFamily="18" charset="0"/>
            </a:endParaRPr>
          </a:p>
          <a:p>
            <a:pPr marL="385763" indent="-385763" algn="l" hangingPunct="1">
              <a:buFont typeface="+mj-lt"/>
              <a:buAutoNum type="arabicPeriod"/>
            </a:pPr>
            <a:r>
              <a:rPr lang="en-US" sz="3200" dirty="0">
                <a:solidFill>
                  <a:srgbClr val="002E97"/>
                </a:solidFill>
                <a:latin typeface="Times New Roman" panose="02020603050405020304" pitchFamily="18" charset="0"/>
                <a:cs typeface="Times New Roman" panose="02020603050405020304" pitchFamily="18" charset="0"/>
              </a:rPr>
              <a:t> </a:t>
            </a:r>
            <a:r>
              <a:rPr lang="en-US" sz="3200" b="1" u="sng" dirty="0">
                <a:solidFill>
                  <a:srgbClr val="002E97"/>
                </a:solidFill>
                <a:latin typeface="Times New Roman" panose="02020603050405020304" pitchFamily="18" charset="0"/>
                <a:cs typeface="Times New Roman" panose="02020603050405020304" pitchFamily="18" charset="0"/>
              </a:rPr>
              <a:t>Readjust</a:t>
            </a:r>
            <a:r>
              <a:rPr lang="en-US" sz="3200" dirty="0">
                <a:solidFill>
                  <a:srgbClr val="002E97"/>
                </a:solidFill>
                <a:latin typeface="Times New Roman" panose="02020603050405020304" pitchFamily="18" charset="0"/>
                <a:cs typeface="Times New Roman" panose="02020603050405020304" pitchFamily="18" charset="0"/>
              </a:rPr>
              <a:t>: Using existing observations, re-compute new coordinates based upon geodetic control (CORS) that has been defined in the new datum</a:t>
            </a:r>
          </a:p>
          <a:p>
            <a:pPr marL="385763" indent="-385763" algn="l" hangingPunct="1">
              <a:buFont typeface="+mj-lt"/>
              <a:buAutoNum type="arabicPeriod"/>
            </a:pPr>
            <a:endParaRPr lang="en-US" sz="3200" dirty="0">
              <a:solidFill>
                <a:srgbClr val="002E97"/>
              </a:solidFill>
              <a:latin typeface="Times New Roman" panose="02020603050405020304" pitchFamily="18" charset="0"/>
              <a:cs typeface="Times New Roman" panose="02020603050405020304" pitchFamily="18" charset="0"/>
            </a:endParaRPr>
          </a:p>
          <a:p>
            <a:pPr marL="385763" indent="-385763" algn="l" hangingPunct="1">
              <a:buFont typeface="+mj-lt"/>
              <a:buAutoNum type="arabicPeriod"/>
            </a:pPr>
            <a:r>
              <a:rPr lang="en-US" sz="3200" dirty="0">
                <a:solidFill>
                  <a:srgbClr val="002E97"/>
                </a:solidFill>
                <a:latin typeface="Times New Roman" panose="02020603050405020304" pitchFamily="18" charset="0"/>
                <a:cs typeface="Times New Roman" panose="02020603050405020304" pitchFamily="18" charset="0"/>
              </a:rPr>
              <a:t> </a:t>
            </a:r>
            <a:r>
              <a:rPr lang="en-US" sz="3200" b="1" u="sng" dirty="0">
                <a:solidFill>
                  <a:srgbClr val="002E97"/>
                </a:solidFill>
                <a:latin typeface="Times New Roman" panose="02020603050405020304" pitchFamily="18" charset="0"/>
                <a:cs typeface="Times New Roman" panose="02020603050405020304" pitchFamily="18" charset="0"/>
              </a:rPr>
              <a:t>Transform</a:t>
            </a:r>
            <a:r>
              <a:rPr lang="en-US" sz="3200" dirty="0">
                <a:solidFill>
                  <a:srgbClr val="002E97"/>
                </a:solidFill>
                <a:latin typeface="Times New Roman" panose="02020603050405020304" pitchFamily="18" charset="0"/>
                <a:cs typeface="Times New Roman" panose="02020603050405020304" pitchFamily="18" charset="0"/>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399784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085850" y="636698"/>
            <a:ext cx="6915150" cy="65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ctr" eaLnBrk="1" hangingPunct="1">
              <a:spcBef>
                <a:spcPct val="0"/>
              </a:spcBef>
              <a:buClrTx/>
              <a:buSzTx/>
              <a:buFontTx/>
              <a:buNone/>
            </a:pPr>
            <a:r>
              <a:rPr lang="en-US" altLang="en-US" sz="2700" dirty="0">
                <a:latin typeface="+mj-lt"/>
                <a:cs typeface="Times New Roman" pitchFamily="18" charset="0"/>
              </a:rPr>
              <a:t>National Spatial Reference System</a:t>
            </a:r>
            <a:br>
              <a:rPr lang="en-US" altLang="en-US" sz="2700" dirty="0">
                <a:latin typeface="+mj-lt"/>
                <a:cs typeface="Times New Roman" pitchFamily="18" charset="0"/>
              </a:rPr>
            </a:br>
            <a:r>
              <a:rPr lang="en-US" altLang="en-US" sz="2700" dirty="0">
                <a:latin typeface="+mj-lt"/>
                <a:cs typeface="Times New Roman" pitchFamily="18" charset="0"/>
              </a:rPr>
              <a:t>(NSRS)</a:t>
            </a:r>
          </a:p>
        </p:txBody>
      </p:sp>
      <p:sp>
        <p:nvSpPr>
          <p:cNvPr id="31747" name="Rectangle 3"/>
          <p:cNvSpPr>
            <a:spLocks noChangeArrowheads="1"/>
          </p:cNvSpPr>
          <p:nvPr/>
        </p:nvSpPr>
        <p:spPr bwMode="auto">
          <a:xfrm>
            <a:off x="422031" y="1535265"/>
            <a:ext cx="5884984" cy="347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nSpc>
                <a:spcPct val="90000"/>
              </a:lnSpc>
              <a:buNone/>
            </a:pPr>
            <a:r>
              <a:rPr lang="en-US" altLang="zh-CN" sz="1800" b="1" i="1" dirty="0">
                <a:latin typeface="Times New Roman" panose="02020603050405020304" pitchFamily="18" charset="0"/>
                <a:cs typeface="Times New Roman" panose="02020603050405020304" pitchFamily="18" charset="0"/>
              </a:rPr>
              <a:t>NGS Mission</a:t>
            </a:r>
            <a:r>
              <a:rPr lang="en-US" altLang="zh-CN" sz="1800" b="1" dirty="0">
                <a:latin typeface="Times New Roman" panose="02020603050405020304" pitchFamily="18" charset="0"/>
                <a:cs typeface="Times New Roman" panose="02020603050405020304" pitchFamily="18" charset="0"/>
              </a:rPr>
              <a:t>: To define, maintain &amp; provide access to the  </a:t>
            </a:r>
            <a:r>
              <a:rPr lang="en-US" altLang="zh-CN" sz="1800" b="1" i="1" dirty="0">
                <a:solidFill>
                  <a:srgbClr val="3333CC"/>
                </a:solidFill>
                <a:latin typeface="Times New Roman" panose="02020603050405020304" pitchFamily="18" charset="0"/>
                <a:cs typeface="Times New Roman" panose="02020603050405020304" pitchFamily="18" charset="0"/>
              </a:rPr>
              <a:t>National Spatial Reference System (NSRS) </a:t>
            </a:r>
            <a:r>
              <a:rPr lang="en-US" altLang="zh-CN" sz="1800" b="1" dirty="0">
                <a:latin typeface="Times New Roman" panose="02020603050405020304" pitchFamily="18" charset="0"/>
                <a:cs typeface="Times New Roman" panose="02020603050405020304" pitchFamily="18" charset="0"/>
              </a:rPr>
              <a:t>to meet our Nation’s economic, social &amp; environmental needs</a:t>
            </a:r>
          </a:p>
          <a:p>
            <a:pPr eaLnBrk="1" hangingPunct="1">
              <a:buClr>
                <a:schemeClr val="tx1"/>
              </a:buClr>
              <a:buSzTx/>
              <a:buFontTx/>
              <a:buNone/>
            </a:pPr>
            <a:endParaRPr lang="en-US" altLang="en-US" sz="1050" dirty="0">
              <a:solidFill>
                <a:schemeClr val="tx1"/>
              </a:solidFill>
              <a:latin typeface="Gill Sans MT" panose="020B0502020104020203" pitchFamily="34" charset="0"/>
            </a:endParaRPr>
          </a:p>
          <a:p>
            <a:pPr eaLnBrk="1" hangingPunct="1">
              <a:buClr>
                <a:schemeClr val="tx1"/>
              </a:buClr>
              <a:buSzTx/>
              <a:buFontTx/>
              <a:buNone/>
            </a:pPr>
            <a:r>
              <a:rPr lang="en-US" altLang="en-US" sz="1650" dirty="0">
                <a:solidFill>
                  <a:srgbClr val="002E97"/>
                </a:solidFill>
                <a:latin typeface="Times New Roman" panose="02020603050405020304" pitchFamily="18" charset="0"/>
                <a:cs typeface="Times New Roman" panose="02020603050405020304" pitchFamily="18" charset="0"/>
              </a:rPr>
              <a:t>Consistent National Coordinate System</a:t>
            </a:r>
          </a:p>
          <a:p>
            <a:pPr eaLnBrk="1" hangingPunct="1">
              <a:buClr>
                <a:schemeClr val="tx1"/>
              </a:buClr>
              <a:buSzTx/>
              <a:buFontTx/>
              <a:buChar char="•"/>
            </a:pPr>
            <a:r>
              <a:rPr lang="en-US" altLang="en-US" sz="1650" dirty="0">
                <a:solidFill>
                  <a:srgbClr val="002E97"/>
                </a:solidFill>
                <a:latin typeface="Times New Roman" panose="02020603050405020304" pitchFamily="18" charset="0"/>
                <a:cs typeface="Times New Roman" panose="02020603050405020304" pitchFamily="18" charset="0"/>
              </a:rPr>
              <a:t> Latitude/Northing</a:t>
            </a:r>
          </a:p>
          <a:p>
            <a:pPr eaLnBrk="1" hangingPunct="1">
              <a:buClr>
                <a:schemeClr val="tx1"/>
              </a:buClr>
              <a:buSzTx/>
              <a:buFontTx/>
              <a:buChar char="•"/>
            </a:pPr>
            <a:r>
              <a:rPr lang="en-US" altLang="en-US" sz="1650" dirty="0">
                <a:solidFill>
                  <a:srgbClr val="002E97"/>
                </a:solidFill>
                <a:latin typeface="Times New Roman" panose="02020603050405020304" pitchFamily="18" charset="0"/>
                <a:cs typeface="Times New Roman" panose="02020603050405020304" pitchFamily="18" charset="0"/>
              </a:rPr>
              <a:t> Longitude/Easting</a:t>
            </a:r>
          </a:p>
          <a:p>
            <a:pPr eaLnBrk="1" hangingPunct="1">
              <a:buClr>
                <a:schemeClr val="tx1"/>
              </a:buClr>
              <a:buSzTx/>
              <a:buFontTx/>
              <a:buChar char="•"/>
            </a:pPr>
            <a:r>
              <a:rPr lang="en-US" altLang="en-US" sz="1650" dirty="0">
                <a:solidFill>
                  <a:srgbClr val="002E97"/>
                </a:solidFill>
                <a:latin typeface="Times New Roman" panose="02020603050405020304" pitchFamily="18" charset="0"/>
                <a:cs typeface="Times New Roman" panose="02020603050405020304" pitchFamily="18" charset="0"/>
              </a:rPr>
              <a:t> Height </a:t>
            </a:r>
          </a:p>
          <a:p>
            <a:pPr eaLnBrk="1" hangingPunct="1">
              <a:buClr>
                <a:schemeClr val="tx1"/>
              </a:buClr>
              <a:buSzTx/>
              <a:buFontTx/>
              <a:buChar char="•"/>
            </a:pPr>
            <a:r>
              <a:rPr lang="en-US" altLang="en-US" sz="1650" dirty="0">
                <a:solidFill>
                  <a:srgbClr val="002E97"/>
                </a:solidFill>
                <a:latin typeface="Times New Roman" panose="02020603050405020304" pitchFamily="18" charset="0"/>
                <a:cs typeface="Times New Roman" panose="02020603050405020304" pitchFamily="18" charset="0"/>
              </a:rPr>
              <a:t> Scale </a:t>
            </a:r>
          </a:p>
          <a:p>
            <a:pPr eaLnBrk="1" hangingPunct="1">
              <a:buClr>
                <a:schemeClr val="tx1"/>
              </a:buClr>
              <a:buSzTx/>
              <a:buFontTx/>
              <a:buChar char="•"/>
            </a:pPr>
            <a:r>
              <a:rPr lang="en-US" altLang="en-US" sz="1650" dirty="0">
                <a:solidFill>
                  <a:srgbClr val="002E97"/>
                </a:solidFill>
                <a:latin typeface="Times New Roman" panose="02020603050405020304" pitchFamily="18" charset="0"/>
                <a:cs typeface="Times New Roman" panose="02020603050405020304" pitchFamily="18" charset="0"/>
              </a:rPr>
              <a:t> Gravity</a:t>
            </a:r>
          </a:p>
          <a:p>
            <a:pPr eaLnBrk="1" hangingPunct="1">
              <a:buClr>
                <a:schemeClr val="tx1"/>
              </a:buClr>
              <a:buSzTx/>
              <a:buFontTx/>
              <a:buChar char="•"/>
            </a:pPr>
            <a:r>
              <a:rPr lang="en-US" altLang="en-US" sz="1650" dirty="0">
                <a:solidFill>
                  <a:srgbClr val="002E97"/>
                </a:solidFill>
                <a:latin typeface="Times New Roman" panose="02020603050405020304" pitchFamily="18" charset="0"/>
                <a:cs typeface="Times New Roman" panose="02020603050405020304" pitchFamily="18" charset="0"/>
              </a:rPr>
              <a:t> Orientation </a:t>
            </a:r>
          </a:p>
          <a:p>
            <a:pPr eaLnBrk="1" hangingPunct="1">
              <a:buClr>
                <a:schemeClr val="tx1"/>
              </a:buClr>
              <a:buSzTx/>
              <a:buFontTx/>
              <a:buNone/>
            </a:pPr>
            <a:r>
              <a:rPr lang="en-US" altLang="en-US" sz="1650" i="1" u="sng" dirty="0">
                <a:solidFill>
                  <a:srgbClr val="FF0000"/>
                </a:solidFill>
                <a:latin typeface="Times New Roman" panose="02020603050405020304" pitchFamily="18" charset="0"/>
                <a:cs typeface="Times New Roman" panose="02020603050405020304" pitchFamily="18" charset="0"/>
              </a:rPr>
              <a:t>&amp; how these values change with time</a:t>
            </a:r>
          </a:p>
        </p:txBody>
      </p:sp>
      <p:pic>
        <p:nvPicPr>
          <p:cNvPr id="31748" name="Picture 4" descr="gis"/>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7110272" y="1664109"/>
            <a:ext cx="1781455" cy="3342876"/>
          </a:xfrm>
          <a:noFill/>
        </p:spPr>
      </p:pic>
    </p:spTree>
    <p:extLst>
      <p:ext uri="{BB962C8B-B14F-4D97-AF65-F5344CB8AC3E}">
        <p14:creationId xmlns:p14="http://schemas.microsoft.com/office/powerpoint/2010/main" val="57562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4000" dirty="0">
                <a:solidFill>
                  <a:srgbClr val="002E97"/>
                </a:solidFill>
                <a:cs typeface="Times New Roman" panose="02020603050405020304" pitchFamily="18" charset="0"/>
              </a:rPr>
              <a:t>How Can You Prepare</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334158"/>
            <a:ext cx="7260021" cy="3394472"/>
          </a:xfrm>
        </p:spPr>
        <p:txBody>
          <a:bodyPr>
            <a:normAutofit fontScale="92500" lnSpcReduction="20000"/>
          </a:bodyPr>
          <a:lstStyle/>
          <a:p>
            <a:pPr>
              <a:defRPr sz="3000">
                <a:solidFill>
                  <a:srgbClr val="17375E"/>
                </a:solidFill>
                <a:latin typeface="Arial"/>
                <a:ea typeface="Arial"/>
                <a:cs typeface="Arial"/>
                <a:sym typeface="Arial"/>
              </a:defRPr>
            </a:pPr>
            <a:r>
              <a:rPr lang="en-US" sz="2800" dirty="0">
                <a:solidFill>
                  <a:srgbClr val="002E97"/>
                </a:solidFill>
                <a:latin typeface="Times New Roman" panose="02020603050405020304" pitchFamily="18" charset="0"/>
                <a:cs typeface="Times New Roman" panose="02020603050405020304" pitchFamily="18" charset="0"/>
              </a:rPr>
              <a:t>Metadata is </a:t>
            </a:r>
            <a:r>
              <a:rPr lang="en-US" sz="2800" b="1" u="sng" dirty="0">
                <a:solidFill>
                  <a:srgbClr val="002E97"/>
                </a:solidFill>
                <a:latin typeface="Times New Roman" panose="02020603050405020304" pitchFamily="18" charset="0"/>
                <a:cs typeface="Times New Roman" panose="02020603050405020304" pitchFamily="18" charset="0"/>
              </a:rPr>
              <a:t>essential</a:t>
            </a:r>
          </a:p>
          <a:p>
            <a:pPr lvl="2">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Improves reliability and accuracy of data</a:t>
            </a:r>
          </a:p>
          <a:p>
            <a:pPr lvl="2">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Increases value and usefulness</a:t>
            </a:r>
            <a:endParaRPr lang="en-US" sz="2800"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sz="2800" dirty="0">
                <a:solidFill>
                  <a:srgbClr val="002E97"/>
                </a:solidFill>
                <a:latin typeface="Times New Roman" panose="02020603050405020304" pitchFamily="18" charset="0"/>
                <a:cs typeface="Times New Roman" panose="02020603050405020304" pitchFamily="18" charset="0"/>
              </a:rPr>
              <a:t>Transform and collect data in current datums</a:t>
            </a:r>
          </a:p>
          <a:p>
            <a:pPr lvl="2">
              <a:defRPr sz="3000">
                <a:solidFill>
                  <a:srgbClr val="17375E"/>
                </a:solidFill>
                <a:latin typeface="Arial"/>
                <a:ea typeface="Arial"/>
                <a:cs typeface="Arial"/>
                <a:sym typeface="Arial"/>
              </a:defRPr>
            </a:pPr>
            <a:r>
              <a:rPr lang="en-US" sz="2800" dirty="0">
                <a:solidFill>
                  <a:srgbClr val="002E97"/>
                </a:solidFill>
                <a:latin typeface="Times New Roman" panose="02020603050405020304" pitchFamily="18" charset="0"/>
                <a:cs typeface="Times New Roman" panose="02020603050405020304" pitchFamily="18" charset="0"/>
              </a:rPr>
              <a:t>NAD 83 (2011), NAVD 88</a:t>
            </a:r>
          </a:p>
          <a:p>
            <a:pPr>
              <a:defRPr sz="3000">
                <a:solidFill>
                  <a:srgbClr val="17375E"/>
                </a:solidFill>
                <a:latin typeface="Arial"/>
                <a:ea typeface="Arial"/>
                <a:cs typeface="Arial"/>
                <a:sym typeface="Arial"/>
              </a:defRPr>
            </a:pPr>
            <a:endParaRPr lang="en-US" sz="2400"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sz="2800" dirty="0">
                <a:solidFill>
                  <a:srgbClr val="002E97"/>
                </a:solidFill>
                <a:latin typeface="Times New Roman" panose="02020603050405020304" pitchFamily="18" charset="0"/>
                <a:cs typeface="Times New Roman" panose="02020603050405020304" pitchFamily="18" charset="0"/>
              </a:rPr>
              <a:t>Make sure to note Geoid Models used for GNSS data</a:t>
            </a:r>
          </a:p>
        </p:txBody>
      </p:sp>
    </p:spTree>
    <p:extLst>
      <p:ext uri="{BB962C8B-B14F-4D97-AF65-F5344CB8AC3E}">
        <p14:creationId xmlns:p14="http://schemas.microsoft.com/office/powerpoint/2010/main" val="18227735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24BE8-8E22-4526-B145-22B89462A903}"/>
              </a:ext>
            </a:extLst>
          </p:cNvPr>
          <p:cNvSpPr>
            <a:spLocks noGrp="1"/>
          </p:cNvSpPr>
          <p:nvPr>
            <p:ph type="title"/>
          </p:nvPr>
        </p:nvSpPr>
        <p:spPr/>
        <p:txBody>
          <a:bodyPr>
            <a:normAutofit/>
          </a:bodyPr>
          <a:lstStyle/>
          <a:p>
            <a:r>
              <a:rPr lang="en-US" sz="4000" dirty="0">
                <a:solidFill>
                  <a:srgbClr val="002E97"/>
                </a:solidFill>
              </a:rPr>
              <a:t>How to Prepare </a:t>
            </a:r>
          </a:p>
        </p:txBody>
      </p:sp>
      <p:sp>
        <p:nvSpPr>
          <p:cNvPr id="3" name="Content Placeholder 2">
            <a:extLst>
              <a:ext uri="{FF2B5EF4-FFF2-40B4-BE49-F238E27FC236}">
                <a16:creationId xmlns:a16="http://schemas.microsoft.com/office/drawing/2014/main" id="{83782DC4-BA5F-4CB0-A811-4785AE1ADEAC}"/>
              </a:ext>
            </a:extLst>
          </p:cNvPr>
          <p:cNvSpPr>
            <a:spLocks noGrp="1"/>
          </p:cNvSpPr>
          <p:nvPr>
            <p:ph idx="1"/>
          </p:nvPr>
        </p:nvSpPr>
        <p:spPr/>
        <p:txBody>
          <a:bodyPr>
            <a:normAutofit fontScale="70000" lnSpcReduction="20000"/>
          </a:bodyPr>
          <a:lstStyle/>
          <a:p>
            <a:r>
              <a:rPr lang="en-US" dirty="0">
                <a:solidFill>
                  <a:srgbClr val="002E97"/>
                </a:solidFill>
                <a:latin typeface="Times New Roman" panose="02020603050405020304" pitchFamily="18" charset="0"/>
                <a:cs typeface="Times New Roman" panose="02020603050405020304" pitchFamily="18" charset="0"/>
              </a:rPr>
              <a:t>Do an inventory of your data</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a:ln>
                  <a:noFill/>
                </a:ln>
                <a:solidFill>
                  <a:srgbClr val="002E97"/>
                </a:solidFill>
                <a:effectLst/>
                <a:uLnTx/>
                <a:uFillTx/>
                <a:latin typeface="Times New Roman" panose="02020603050405020304" pitchFamily="18" charset="0"/>
                <a:ea typeface="ＭＳ Ｐゴシック" charset="0"/>
                <a:cs typeface="Times New Roman" pitchFamily="18" charset="0"/>
              </a:rPr>
              <a:t>Do you have documents, manuals, contracts, </a:t>
            </a:r>
            <a:r>
              <a:rPr kumimoji="0" lang="en-US" sz="3200" b="0" i="0" u="none" strike="noStrike" kern="1200" cap="none" spc="0" normalizeH="0" baseline="0" noProof="0" dirty="0" err="1">
                <a:ln>
                  <a:noFill/>
                </a:ln>
                <a:solidFill>
                  <a:srgbClr val="002E97"/>
                </a:solidFill>
                <a:effectLst/>
                <a:uLnTx/>
                <a:uFillTx/>
                <a:latin typeface="Times New Roman" panose="02020603050405020304" pitchFamily="18" charset="0"/>
                <a:ea typeface="ＭＳ Ｐゴシック" charset="0"/>
                <a:cs typeface="Times New Roman" pitchFamily="18" charset="0"/>
              </a:rPr>
              <a:t>etc</a:t>
            </a:r>
            <a:r>
              <a:rPr kumimoji="0" lang="en-US" sz="3200" b="0" i="0" u="none" strike="noStrike" kern="1200" cap="none" spc="0" normalizeH="0" baseline="0" noProof="0" dirty="0">
                <a:ln>
                  <a:noFill/>
                </a:ln>
                <a:solidFill>
                  <a:srgbClr val="002E97"/>
                </a:solidFill>
                <a:effectLst/>
                <a:uLnTx/>
                <a:uFillTx/>
                <a:latin typeface="Times New Roman" pitchFamily="18" charset="0"/>
                <a:ea typeface="ＭＳ Ｐゴシック" charset="0"/>
                <a:cs typeface="Times New Roman" pitchFamily="18" charset="0"/>
              </a:rPr>
              <a:t>…that include language re: datums?</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a:ln>
                  <a:noFill/>
                </a:ln>
                <a:solidFill>
                  <a:srgbClr val="002E97"/>
                </a:solidFill>
                <a:effectLst/>
                <a:uLnTx/>
                <a:uFillTx/>
                <a:latin typeface="Times New Roman" pitchFamily="18" charset="0"/>
                <a:ea typeface="ＭＳ Ｐゴシック" charset="0"/>
                <a:cs typeface="Times New Roman" pitchFamily="18" charset="0"/>
              </a:rPr>
              <a:t>Do you have clients, subcontractors, in-house staff other than survey that need to be educated about the new datums?</a:t>
            </a:r>
          </a:p>
          <a:p>
            <a:pPr marL="342900" marR="0" lvl="0" indent="-342900" algn="l" defTabSz="457200" rtl="0" eaLnBrk="0" fontAlgn="base" latinLnBrk="0" hangingPunct="0">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a:ln>
                  <a:noFill/>
                </a:ln>
                <a:solidFill>
                  <a:srgbClr val="002E97"/>
                </a:solidFill>
                <a:effectLst/>
                <a:uLnTx/>
                <a:uFillTx/>
                <a:latin typeface="Times New Roman" pitchFamily="18" charset="0"/>
                <a:ea typeface="ＭＳ Ｐゴシック" charset="0"/>
                <a:cs typeface="Times New Roman" pitchFamily="18" charset="0"/>
              </a:rPr>
              <a:t>Are you going to have to support projects in old datums for a while?  What is the plan for that?</a:t>
            </a:r>
          </a:p>
          <a:p>
            <a:r>
              <a:rPr lang="en-US" dirty="0">
                <a:solidFill>
                  <a:srgbClr val="002E97"/>
                </a:solidFill>
                <a:latin typeface="Times New Roman" panose="02020603050405020304" pitchFamily="18" charset="0"/>
                <a:cs typeface="Times New Roman" panose="02020603050405020304" pitchFamily="18" charset="0"/>
              </a:rPr>
              <a:t>Store Data…not just coordinates!</a:t>
            </a:r>
          </a:p>
          <a:p>
            <a:pPr lvl="1"/>
            <a:r>
              <a:rPr lang="en-US" dirty="0">
                <a:solidFill>
                  <a:srgbClr val="002E97"/>
                </a:solidFill>
                <a:latin typeface="Times New Roman" panose="02020603050405020304" pitchFamily="18" charset="0"/>
                <a:cs typeface="Times New Roman" panose="02020603050405020304" pitchFamily="18" charset="0"/>
              </a:rPr>
              <a:t>If you have your original data, it can always be reprocessed later</a:t>
            </a:r>
          </a:p>
          <a:p>
            <a:pPr lvl="2"/>
            <a:r>
              <a:rPr lang="en-US" dirty="0">
                <a:solidFill>
                  <a:srgbClr val="002E97"/>
                </a:solidFill>
                <a:latin typeface="Times New Roman" panose="02020603050405020304" pitchFamily="18" charset="0"/>
                <a:cs typeface="Times New Roman" panose="02020603050405020304" pitchFamily="18" charset="0"/>
              </a:rPr>
              <a:t>Maintains the integrity of your survey</a:t>
            </a:r>
          </a:p>
          <a:p>
            <a:pPr lvl="2"/>
            <a:r>
              <a:rPr lang="en-US" dirty="0">
                <a:solidFill>
                  <a:srgbClr val="002E97"/>
                </a:solidFill>
                <a:latin typeface="Times New Roman" panose="02020603050405020304" pitchFamily="18" charset="0"/>
                <a:cs typeface="Times New Roman" panose="02020603050405020304" pitchFamily="18" charset="0"/>
              </a:rPr>
              <a:t>Better than a transformation</a:t>
            </a:r>
          </a:p>
          <a:p>
            <a:endParaRPr lang="en-US" dirty="0"/>
          </a:p>
        </p:txBody>
      </p:sp>
    </p:spTree>
    <p:extLst>
      <p:ext uri="{BB962C8B-B14F-4D97-AF65-F5344CB8AC3E}">
        <p14:creationId xmlns:p14="http://schemas.microsoft.com/office/powerpoint/2010/main" val="3238452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4000" dirty="0">
                <a:solidFill>
                  <a:srgbClr val="002E97"/>
                </a:solidFill>
                <a:cs typeface="Times New Roman" panose="02020603050405020304" pitchFamily="18" charset="0"/>
              </a:rPr>
              <a:t>NGS Resources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sz="2000" b="1" dirty="0">
                <a:solidFill>
                  <a:srgbClr val="002E97"/>
                </a:solidFill>
                <a:latin typeface="Times New Roman" panose="02020603050405020304" pitchFamily="18" charset="0"/>
                <a:cs typeface="Times New Roman" panose="02020603050405020304" pitchFamily="18" charset="0"/>
              </a:rPr>
              <a:t>NGS Training Center</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Times New Roman" panose="02020603050405020304" pitchFamily="18" charset="0"/>
                <a:cs typeface="Times New Roman" panose="02020603050405020304" pitchFamily="18" charset="0"/>
              </a:rPr>
              <a:t>https://geodesy.noaa.gov/web/science_edu/training/</a:t>
            </a:r>
          </a:p>
          <a:p>
            <a:pPr marL="0" indent="0">
              <a:buNone/>
              <a:defRPr sz="3000">
                <a:solidFill>
                  <a:srgbClr val="17375E"/>
                </a:solidFill>
                <a:latin typeface="Arial"/>
                <a:ea typeface="Arial"/>
                <a:cs typeface="Arial"/>
                <a:sym typeface="Arial"/>
              </a:defRPr>
            </a:pPr>
            <a:r>
              <a:rPr lang="en-US" sz="2000" b="1" dirty="0">
                <a:solidFill>
                  <a:srgbClr val="002E97"/>
                </a:solidFill>
                <a:latin typeface="Times New Roman" panose="02020603050405020304" pitchFamily="18" charset="0"/>
                <a:cs typeface="Times New Roman" panose="02020603050405020304" pitchFamily="18" charset="0"/>
              </a:rPr>
              <a:t>Educational Videos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Times New Roman" panose="02020603050405020304" pitchFamily="18" charset="0"/>
                <a:cs typeface="Times New Roman" panose="02020603050405020304" pitchFamily="18" charset="0"/>
              </a:rPr>
              <a:t>https://geodesy.noaa.gov/datums/newdatums/WatchVideos.shtml</a:t>
            </a:r>
          </a:p>
          <a:p>
            <a:pPr marL="0" indent="0">
              <a:buNone/>
              <a:defRPr sz="3000">
                <a:solidFill>
                  <a:srgbClr val="17375E"/>
                </a:solidFill>
                <a:latin typeface="Arial"/>
                <a:ea typeface="Arial"/>
                <a:cs typeface="Arial"/>
                <a:sym typeface="Arial"/>
              </a:defRPr>
            </a:pPr>
            <a:r>
              <a:rPr lang="en-US" sz="2000" b="1" dirty="0">
                <a:solidFill>
                  <a:srgbClr val="002E97"/>
                </a:solidFill>
                <a:latin typeface="Times New Roman" panose="02020603050405020304" pitchFamily="18" charset="0"/>
                <a:cs typeface="Times New Roman" panose="02020603050405020304" pitchFamily="18" charset="0"/>
              </a:rPr>
              <a:t>NGS Webinar Series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Times New Roman" panose="02020603050405020304" pitchFamily="18" charset="0"/>
                <a:cs typeface="Times New Roman" panose="02020603050405020304" pitchFamily="18" charset="0"/>
              </a:rPr>
              <a:t>https://geodesy.noaa.gov/web/science_edu/webinar_series/</a:t>
            </a:r>
          </a:p>
          <a:p>
            <a:pPr marL="0" indent="0">
              <a:buNone/>
              <a:defRPr sz="3000">
                <a:solidFill>
                  <a:srgbClr val="17375E"/>
                </a:solidFill>
                <a:latin typeface="Arial"/>
                <a:ea typeface="Arial"/>
                <a:cs typeface="Arial"/>
                <a:sym typeface="Arial"/>
              </a:defRPr>
            </a:pPr>
            <a:r>
              <a:rPr lang="en-US" sz="2000" b="1" dirty="0">
                <a:solidFill>
                  <a:srgbClr val="002E97"/>
                </a:solidFill>
                <a:latin typeface="Times New Roman" panose="02020603050405020304" pitchFamily="18" charset="0"/>
                <a:cs typeface="Times New Roman" panose="02020603050405020304" pitchFamily="18" charset="0"/>
              </a:rPr>
              <a:t>Geospatial Summit</a:t>
            </a:r>
            <a:r>
              <a:rPr lang="en-US" sz="2800" b="1" dirty="0">
                <a:solidFill>
                  <a:srgbClr val="002E97"/>
                </a:solidFill>
                <a:latin typeface="Times New Roman" panose="02020603050405020304" pitchFamily="18" charset="0"/>
                <a:cs typeface="Times New Roman" panose="02020603050405020304" pitchFamily="18" charset="0"/>
              </a:rPr>
              <a:t> </a:t>
            </a:r>
            <a:r>
              <a:rPr lang="en-US" sz="1600" dirty="0">
                <a:solidFill>
                  <a:srgbClr val="002E97"/>
                </a:solidFill>
                <a:latin typeface="Times New Roman" panose="02020603050405020304" pitchFamily="18" charset="0"/>
                <a:cs typeface="Times New Roman" panose="02020603050405020304" pitchFamily="18" charset="0"/>
              </a:rPr>
              <a:t>(2021, 2019 recorded sessions)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Times New Roman" panose="02020603050405020304" pitchFamily="18" charset="0"/>
                <a:cs typeface="Times New Roman" panose="02020603050405020304" pitchFamily="18" charset="0"/>
              </a:rPr>
              <a:t>https://geodesy.noaa.gov/geospatial-summit/</a:t>
            </a:r>
          </a:p>
          <a:p>
            <a:pPr marL="0" indent="0">
              <a:buNone/>
              <a:defRPr sz="3000">
                <a:solidFill>
                  <a:srgbClr val="17375E"/>
                </a:solidFill>
                <a:latin typeface="Arial"/>
                <a:ea typeface="Arial"/>
                <a:cs typeface="Arial"/>
                <a:sym typeface="Arial"/>
              </a:defRPr>
            </a:pPr>
            <a:r>
              <a:rPr lang="en-US" sz="2000" b="1" dirty="0">
                <a:solidFill>
                  <a:srgbClr val="002E97"/>
                </a:solidFill>
                <a:latin typeface="Times New Roman" panose="02020603050405020304" pitchFamily="18" charset="0"/>
                <a:cs typeface="Times New Roman" panose="02020603050405020304" pitchFamily="18" charset="0"/>
              </a:rPr>
              <a:t>Presentation Library</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Times New Roman" panose="02020603050405020304" pitchFamily="18" charset="0"/>
                <a:cs typeface="Times New Roman" panose="02020603050405020304" pitchFamily="18" charset="0"/>
              </a:rPr>
              <a:t>https://geodesy.noaa.gov/web/science_edu/presentations_library/</a:t>
            </a:r>
          </a:p>
        </p:txBody>
      </p:sp>
      <p:pic>
        <p:nvPicPr>
          <p:cNvPr id="4" name="Picture 2" descr="2021 Geospatial Summit Image">
            <a:extLst>
              <a:ext uri="{FF2B5EF4-FFF2-40B4-BE49-F238E27FC236}">
                <a16:creationId xmlns:a16="http://schemas.microsoft.com/office/drawing/2014/main" id="{CB0C82C3-1122-4F1D-8B5B-4C68CD69BF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8485" y="2904967"/>
            <a:ext cx="1576179" cy="157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193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429365-6251-40F5-AABC-C447F7F4EF57}"/>
              </a:ext>
            </a:extLst>
          </p:cNvPr>
          <p:cNvPicPr>
            <a:picLocks noChangeAspect="1"/>
          </p:cNvPicPr>
          <p:nvPr/>
        </p:nvPicPr>
        <p:blipFill>
          <a:blip r:embed="rId3"/>
          <a:srcRect/>
          <a:stretch/>
        </p:blipFill>
        <p:spPr>
          <a:xfrm>
            <a:off x="164699" y="923424"/>
            <a:ext cx="5536248" cy="4160520"/>
          </a:xfrm>
          <a:prstGeom prst="rect">
            <a:avLst/>
          </a:prstGeom>
        </p:spPr>
      </p:pic>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4000" dirty="0">
                <a:solidFill>
                  <a:srgbClr val="002E97"/>
                </a:solidFill>
                <a:cs typeface="Times New Roman" panose="02020603050405020304" pitchFamily="18" charset="0"/>
              </a:rPr>
              <a:t>Importance of Coordination</a:t>
            </a:r>
          </a:p>
        </p:txBody>
      </p:sp>
      <p:pic>
        <p:nvPicPr>
          <p:cNvPr id="10" name="Picture 9" descr="Photo of dvisors providing training ">
            <a:extLst>
              <a:ext uri="{FF2B5EF4-FFF2-40B4-BE49-F238E27FC236}">
                <a16:creationId xmlns:a16="http://schemas.microsoft.com/office/drawing/2014/main" id="{332C8A0B-EE4C-499C-B969-EE1B387247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863"/>
          <a:stretch/>
        </p:blipFill>
        <p:spPr>
          <a:xfrm>
            <a:off x="5922996" y="3404656"/>
            <a:ext cx="3020785" cy="1656978"/>
          </a:xfrm>
          <a:prstGeom prst="rect">
            <a:avLst/>
          </a:prstGeom>
        </p:spPr>
      </p:pic>
      <p:sp>
        <p:nvSpPr>
          <p:cNvPr id="11" name="TextBox 10">
            <a:extLst>
              <a:ext uri="{FF2B5EF4-FFF2-40B4-BE49-F238E27FC236}">
                <a16:creationId xmlns:a16="http://schemas.microsoft.com/office/drawing/2014/main" id="{3E5FDF65-80A2-470D-A4D0-4344C618D871}"/>
              </a:ext>
            </a:extLst>
          </p:cNvPr>
          <p:cNvSpPr txBox="1"/>
          <p:nvPr/>
        </p:nvSpPr>
        <p:spPr>
          <a:xfrm>
            <a:off x="6851717" y="3096881"/>
            <a:ext cx="158363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rPr>
              <a:t>39</a:t>
            </a:r>
            <a:r>
              <a:rPr kumimoji="0" lang="en-US" sz="1400" b="0" i="0" u="none" strike="noStrike" cap="none" spc="0" normalizeH="0" dirty="0">
                <a:ln>
                  <a:noFill/>
                </a:ln>
                <a:solidFill>
                  <a:srgbClr val="667995"/>
                </a:solidFill>
                <a:effectLst/>
                <a:uFillTx/>
                <a:latin typeface="Times New Roman" panose="02020603050405020304" pitchFamily="18" charset="0"/>
                <a:cs typeface="Times New Roman" panose="02020603050405020304" pitchFamily="18" charset="0"/>
                <a:sym typeface="Calibri"/>
              </a:rPr>
              <a:t> Coordinators</a:t>
            </a:r>
            <a:endPar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endParaRPr>
          </a:p>
        </p:txBody>
      </p:sp>
      <p:sp>
        <p:nvSpPr>
          <p:cNvPr id="13" name="TextBox 12">
            <a:extLst>
              <a:ext uri="{FF2B5EF4-FFF2-40B4-BE49-F238E27FC236}">
                <a16:creationId xmlns:a16="http://schemas.microsoft.com/office/drawing/2014/main" id="{2789F556-E4E5-414C-9728-65C5386BB181}"/>
              </a:ext>
            </a:extLst>
          </p:cNvPr>
          <p:cNvSpPr txBox="1"/>
          <p:nvPr/>
        </p:nvSpPr>
        <p:spPr>
          <a:xfrm>
            <a:off x="3731906" y="90881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pic>
        <p:nvPicPr>
          <p:cNvPr id="9" name="Picture 8">
            <a:extLst>
              <a:ext uri="{FF2B5EF4-FFF2-40B4-BE49-F238E27FC236}">
                <a16:creationId xmlns:a16="http://schemas.microsoft.com/office/drawing/2014/main" id="{14524357-0CAF-4999-A90E-60A025519757}"/>
              </a:ext>
            </a:extLst>
          </p:cNvPr>
          <p:cNvPicPr>
            <a:picLocks noChangeAspect="1"/>
          </p:cNvPicPr>
          <p:nvPr/>
        </p:nvPicPr>
        <p:blipFill>
          <a:blip r:embed="rId5"/>
          <a:stretch>
            <a:fillRect/>
          </a:stretch>
        </p:blipFill>
        <p:spPr>
          <a:xfrm>
            <a:off x="5961096" y="923424"/>
            <a:ext cx="2955799" cy="2229212"/>
          </a:xfrm>
          <a:prstGeom prst="rect">
            <a:avLst/>
          </a:prstGeom>
        </p:spPr>
      </p:pic>
    </p:spTree>
    <p:extLst>
      <p:ext uri="{BB962C8B-B14F-4D97-AF65-F5344CB8AC3E}">
        <p14:creationId xmlns:p14="http://schemas.microsoft.com/office/powerpoint/2010/main" val="23016326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5900" y="2034779"/>
            <a:ext cx="6172200" cy="857250"/>
          </a:xfrm>
        </p:spPr>
        <p:txBody>
          <a:bodyPr/>
          <a:lstStyle/>
          <a:p>
            <a:r>
              <a:rPr lang="en-US" dirty="0">
                <a:solidFill>
                  <a:schemeClr val="tx2"/>
                </a:solidFill>
              </a:rPr>
              <a:t>Questions?</a:t>
            </a:r>
          </a:p>
        </p:txBody>
      </p:sp>
      <p:sp>
        <p:nvSpPr>
          <p:cNvPr id="4" name="TextBox 1"/>
          <p:cNvSpPr txBox="1">
            <a:spLocks noChangeArrowheads="1"/>
          </p:cNvSpPr>
          <p:nvPr/>
        </p:nvSpPr>
        <p:spPr bwMode="auto">
          <a:xfrm>
            <a:off x="3119926" y="3677672"/>
            <a:ext cx="2904143" cy="1131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defTabSz="342900" fontAlgn="base">
              <a:spcBef>
                <a:spcPct val="0"/>
              </a:spcBef>
              <a:spcAft>
                <a:spcPct val="0"/>
              </a:spcAft>
              <a:defRPr/>
            </a:pPr>
            <a:r>
              <a:rPr lang="en-GB" sz="1350" b="1" dirty="0">
                <a:solidFill>
                  <a:schemeClr val="tx2"/>
                </a:solidFill>
                <a:latin typeface="Times New Roman" pitchFamily="18" charset="0"/>
              </a:rPr>
              <a:t>Dan Martin</a:t>
            </a:r>
          </a:p>
          <a:p>
            <a:pPr algn="ctr" defTabSz="342900" fontAlgn="base">
              <a:spcBef>
                <a:spcPct val="0"/>
              </a:spcBef>
              <a:spcAft>
                <a:spcPct val="0"/>
              </a:spcAft>
              <a:defRPr/>
            </a:pPr>
            <a:r>
              <a:rPr lang="en-GB" sz="1350" b="1" dirty="0">
                <a:solidFill>
                  <a:schemeClr val="tx2"/>
                </a:solidFill>
                <a:latin typeface="Times New Roman" pitchFamily="18" charset="0"/>
              </a:rPr>
              <a:t>Northeast Regional Geodetic Advisor</a:t>
            </a:r>
          </a:p>
          <a:p>
            <a:pPr algn="ctr" defTabSz="342900" fontAlgn="base">
              <a:spcBef>
                <a:spcPct val="0"/>
              </a:spcBef>
              <a:spcAft>
                <a:spcPct val="0"/>
              </a:spcAft>
              <a:defRPr/>
            </a:pPr>
            <a:r>
              <a:rPr lang="en-GB" sz="1350" b="1" dirty="0">
                <a:solidFill>
                  <a:schemeClr val="tx2"/>
                </a:solidFill>
                <a:latin typeface="Times New Roman" pitchFamily="18" charset="0"/>
              </a:rPr>
              <a:t>ME, NH, VT, MA, CT, RI, NY, NJ</a:t>
            </a:r>
          </a:p>
          <a:p>
            <a:pPr algn="ctr" defTabSz="342900" fontAlgn="base">
              <a:spcBef>
                <a:spcPct val="0"/>
              </a:spcBef>
              <a:spcAft>
                <a:spcPct val="0"/>
              </a:spcAft>
              <a:defRPr/>
            </a:pPr>
            <a:r>
              <a:rPr lang="en-GB" sz="1350" b="1" dirty="0">
                <a:solidFill>
                  <a:schemeClr val="tx2"/>
                </a:solidFill>
                <a:latin typeface="Times New Roman" pitchFamily="18" charset="0"/>
              </a:rPr>
              <a:t>Dan.martin@noaa.gov</a:t>
            </a:r>
          </a:p>
          <a:p>
            <a:pPr algn="ctr" defTabSz="342900" fontAlgn="base">
              <a:spcBef>
                <a:spcPct val="0"/>
              </a:spcBef>
              <a:spcAft>
                <a:spcPct val="0"/>
              </a:spcAft>
              <a:defRPr/>
            </a:pPr>
            <a:r>
              <a:rPr lang="en-GB" sz="1350" b="1" dirty="0">
                <a:solidFill>
                  <a:schemeClr val="tx2"/>
                </a:solidFill>
                <a:latin typeface="Times New Roman" pitchFamily="18" charset="0"/>
              </a:rPr>
              <a:t>240-676-4762</a:t>
            </a:r>
          </a:p>
        </p:txBody>
      </p:sp>
    </p:spTree>
    <p:extLst>
      <p:ext uri="{BB962C8B-B14F-4D97-AF65-F5344CB8AC3E}">
        <p14:creationId xmlns:p14="http://schemas.microsoft.com/office/powerpoint/2010/main" val="536656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B752C7-D6D3-4701-BF05-E5D859935AD5}"/>
              </a:ext>
            </a:extLst>
          </p:cNvPr>
          <p:cNvSpPr>
            <a:spLocks noGrp="1"/>
          </p:cNvSpPr>
          <p:nvPr>
            <p:ph type="title"/>
          </p:nvPr>
        </p:nvSpPr>
        <p:spPr/>
        <p:txBody>
          <a:bodyPr/>
          <a:lstStyle/>
          <a:p>
            <a:r>
              <a:rPr lang="en-US" dirty="0">
                <a:solidFill>
                  <a:srgbClr val="002E97"/>
                </a:solidFill>
              </a:rPr>
              <a:t>Bottom Line Up Front</a:t>
            </a:r>
          </a:p>
        </p:txBody>
      </p:sp>
      <p:sp>
        <p:nvSpPr>
          <p:cNvPr id="2" name="Content Placeholder 1">
            <a:extLst>
              <a:ext uri="{FF2B5EF4-FFF2-40B4-BE49-F238E27FC236}">
                <a16:creationId xmlns:a16="http://schemas.microsoft.com/office/drawing/2014/main" id="{473FF50D-B072-4420-A42A-BCEBCC4929A8}"/>
              </a:ext>
            </a:extLst>
          </p:cNvPr>
          <p:cNvSpPr>
            <a:spLocks noGrp="1"/>
          </p:cNvSpPr>
          <p:nvPr>
            <p:ph idx="1"/>
          </p:nvPr>
        </p:nvSpPr>
        <p:spPr/>
        <p:txBody>
          <a:bodyPr>
            <a:normAutofit fontScale="70000" lnSpcReduction="20000"/>
          </a:bodyPr>
          <a:lstStyle/>
          <a:p>
            <a:r>
              <a:rPr lang="en-US" sz="3400" dirty="0">
                <a:solidFill>
                  <a:srgbClr val="002E97"/>
                </a:solidFill>
              </a:rPr>
              <a:t>If you do geospatial work in the USA…</a:t>
            </a:r>
          </a:p>
          <a:p>
            <a:r>
              <a:rPr lang="en-US" sz="3400" dirty="0">
                <a:solidFill>
                  <a:srgbClr val="002E97"/>
                </a:solidFill>
              </a:rPr>
              <a:t>and you work in the National Spatial Reference System..</a:t>
            </a:r>
          </a:p>
          <a:p>
            <a:r>
              <a:rPr lang="en-US" sz="3400" dirty="0">
                <a:solidFill>
                  <a:srgbClr val="002E97"/>
                </a:solidFill>
              </a:rPr>
              <a:t>every product you’ve ever made…</a:t>
            </a:r>
          </a:p>
          <a:p>
            <a:pPr lvl="1"/>
            <a:r>
              <a:rPr lang="en-US" sz="2600" dirty="0">
                <a:solidFill>
                  <a:srgbClr val="002E97"/>
                </a:solidFill>
              </a:rPr>
              <a:t>every survey…</a:t>
            </a:r>
          </a:p>
          <a:p>
            <a:pPr lvl="1"/>
            <a:r>
              <a:rPr lang="en-US" sz="2600" dirty="0">
                <a:solidFill>
                  <a:srgbClr val="002E97"/>
                </a:solidFill>
              </a:rPr>
              <a:t>every map…</a:t>
            </a:r>
          </a:p>
          <a:p>
            <a:pPr lvl="1"/>
            <a:r>
              <a:rPr lang="en-US" sz="2600" dirty="0">
                <a:solidFill>
                  <a:srgbClr val="002E97"/>
                </a:solidFill>
              </a:rPr>
              <a:t>every lidar point cloud…</a:t>
            </a:r>
          </a:p>
          <a:p>
            <a:pPr lvl="1"/>
            <a:r>
              <a:rPr lang="en-US" sz="2600" dirty="0">
                <a:solidFill>
                  <a:srgbClr val="002E97"/>
                </a:solidFill>
              </a:rPr>
              <a:t>every image…</a:t>
            </a:r>
          </a:p>
          <a:p>
            <a:pPr lvl="1"/>
            <a:r>
              <a:rPr lang="en-US" sz="2600" dirty="0">
                <a:solidFill>
                  <a:srgbClr val="002E97"/>
                </a:solidFill>
              </a:rPr>
              <a:t>every DEM…</a:t>
            </a:r>
          </a:p>
          <a:p>
            <a:pPr lvl="1"/>
            <a:r>
              <a:rPr lang="en-US" sz="2600" dirty="0">
                <a:solidFill>
                  <a:srgbClr val="002E97"/>
                </a:solidFill>
              </a:rPr>
              <a:t>WILL have </a:t>
            </a:r>
            <a:r>
              <a:rPr lang="en-US" sz="2600" b="1" i="1" dirty="0">
                <a:solidFill>
                  <a:srgbClr val="FF0000"/>
                </a:solidFill>
              </a:rPr>
              <a:t>outdated</a:t>
            </a:r>
            <a:r>
              <a:rPr lang="en-US" sz="2600" dirty="0"/>
              <a:t> </a:t>
            </a:r>
            <a:r>
              <a:rPr lang="en-US" sz="2600" dirty="0">
                <a:solidFill>
                  <a:srgbClr val="002E97"/>
                </a:solidFill>
              </a:rPr>
              <a:t>coordinates on it in the next few years.</a:t>
            </a:r>
          </a:p>
          <a:p>
            <a:pPr lvl="1"/>
            <a:endParaRPr lang="en-US" sz="2600" dirty="0">
              <a:solidFill>
                <a:srgbClr val="002E97"/>
              </a:solidFill>
            </a:endParaRPr>
          </a:p>
          <a:p>
            <a:pPr marL="457200" lvl="1" indent="0">
              <a:buNone/>
            </a:pPr>
            <a:r>
              <a:rPr lang="en-US" sz="2000" dirty="0">
                <a:solidFill>
                  <a:srgbClr val="002E97"/>
                </a:solidFill>
              </a:rPr>
              <a:t>Let’s talk about what this means, why it is happening, and how it will affect things going forward</a:t>
            </a:r>
          </a:p>
          <a:p>
            <a:endParaRPr lang="en-US" dirty="0"/>
          </a:p>
        </p:txBody>
      </p:sp>
    </p:spTree>
    <p:extLst>
      <p:ext uri="{BB962C8B-B14F-4D97-AF65-F5344CB8AC3E}">
        <p14:creationId xmlns:p14="http://schemas.microsoft.com/office/powerpoint/2010/main" val="157525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3CF27D9-6418-4503-850F-AFE821E4470A}"/>
              </a:ext>
            </a:extLst>
          </p:cNvPr>
          <p:cNvSpPr>
            <a:spLocks noGrp="1" noChangeArrowheads="1"/>
          </p:cNvSpPr>
          <p:nvPr>
            <p:ph type="title"/>
          </p:nvPr>
        </p:nvSpPr>
        <p:spPr>
          <a:xfrm>
            <a:off x="0" y="228600"/>
            <a:ext cx="9144000" cy="1143000"/>
          </a:xfrm>
          <a:noFill/>
        </p:spPr>
        <p:txBody>
          <a:bodyPr>
            <a:normAutofit/>
          </a:bodyPr>
          <a:lstStyle/>
          <a:p>
            <a:pPr eaLnBrk="1" hangingPunct="1"/>
            <a:r>
              <a:rPr lang="en-US" sz="3600" dirty="0">
                <a:solidFill>
                  <a:srgbClr val="002E97"/>
                </a:solidFill>
              </a:rPr>
              <a:t>GEODETIC DATUMS</a:t>
            </a:r>
          </a:p>
        </p:txBody>
      </p:sp>
      <p:sp>
        <p:nvSpPr>
          <p:cNvPr id="5" name="Rectangle 3">
            <a:extLst>
              <a:ext uri="{FF2B5EF4-FFF2-40B4-BE49-F238E27FC236}">
                <a16:creationId xmlns:a16="http://schemas.microsoft.com/office/drawing/2014/main" id="{C2AB5CD2-00FA-47CD-A623-7E7502E4AFD9}"/>
              </a:ext>
            </a:extLst>
          </p:cNvPr>
          <p:cNvSpPr txBox="1">
            <a:spLocks noChangeArrowheads="1"/>
          </p:cNvSpPr>
          <p:nvPr/>
        </p:nvSpPr>
        <p:spPr>
          <a:xfrm>
            <a:off x="-54709" y="1328609"/>
            <a:ext cx="8292123" cy="39477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gn="ctr">
              <a:lnSpc>
                <a:spcPct val="80000"/>
              </a:lnSpc>
              <a:buClr>
                <a:srgbClr val="003300"/>
              </a:buClr>
              <a:buFontTx/>
              <a:buChar char=" "/>
            </a:pPr>
            <a:r>
              <a:rPr lang="en-US" sz="2400" b="1" u="sng" dirty="0">
                <a:solidFill>
                  <a:srgbClr val="002E97"/>
                </a:solidFill>
                <a:latin typeface="Times New Roman" panose="02020603050405020304" pitchFamily="18" charset="0"/>
                <a:cs typeface="Times New Roman" panose="02020603050405020304" pitchFamily="18" charset="0"/>
              </a:rPr>
              <a:t>HORIZONTA</a:t>
            </a:r>
            <a:r>
              <a:rPr lang="en-US" sz="2400" u="sng" dirty="0">
                <a:solidFill>
                  <a:srgbClr val="002E97"/>
                </a:solidFill>
                <a:latin typeface="Times New Roman" panose="02020603050405020304" pitchFamily="18" charset="0"/>
                <a:cs typeface="Times New Roman" panose="02020603050405020304" pitchFamily="18" charset="0"/>
              </a:rPr>
              <a:t>L</a:t>
            </a:r>
            <a:r>
              <a:rPr lang="en-US" sz="2400" dirty="0">
                <a:solidFill>
                  <a:srgbClr val="663300"/>
                </a:solidFill>
                <a:latin typeface="Times New Roman" panose="02020603050405020304" pitchFamily="18" charset="0"/>
                <a:cs typeface="Times New Roman" panose="02020603050405020304" pitchFamily="18" charset="0"/>
              </a:rPr>
              <a:t> </a:t>
            </a:r>
          </a:p>
          <a:p>
            <a:pPr lvl="1" algn="ctr">
              <a:lnSpc>
                <a:spcPct val="80000"/>
              </a:lnSpc>
              <a:buClr>
                <a:srgbClr val="003300"/>
              </a:buClr>
              <a:buFontTx/>
              <a:buChar char=" "/>
            </a:pPr>
            <a:r>
              <a:rPr lang="en-US" sz="1700" dirty="0">
                <a:solidFill>
                  <a:srgbClr val="002E97"/>
                </a:solidFill>
                <a:latin typeface="Times New Roman" panose="02020603050405020304" pitchFamily="18" charset="0"/>
                <a:cs typeface="Times New Roman" panose="02020603050405020304" pitchFamily="18" charset="0"/>
              </a:rPr>
              <a:t>2 D (Latitude and Longitude) (e.g. NAD 27, NAD 83 (1986))</a:t>
            </a:r>
          </a:p>
          <a:p>
            <a:pPr lvl="1" algn="ctr">
              <a:lnSpc>
                <a:spcPct val="80000"/>
              </a:lnSpc>
              <a:buClr>
                <a:srgbClr val="003300"/>
              </a:buClr>
              <a:buFontTx/>
              <a:buChar char=" "/>
            </a:pPr>
            <a:endParaRPr lang="en-US" sz="800" dirty="0">
              <a:solidFill>
                <a:srgbClr val="002E97"/>
              </a:solidFill>
              <a:latin typeface="Times New Roman" panose="02020603050405020304" pitchFamily="18" charset="0"/>
              <a:cs typeface="Times New Roman" panose="02020603050405020304" pitchFamily="18" charset="0"/>
            </a:endParaRPr>
          </a:p>
          <a:p>
            <a:pPr lvl="1" algn="ctr">
              <a:lnSpc>
                <a:spcPct val="80000"/>
              </a:lnSpc>
              <a:buClr>
                <a:srgbClr val="003300"/>
              </a:buClr>
              <a:buFontTx/>
              <a:buChar char=" "/>
            </a:pPr>
            <a:r>
              <a:rPr lang="en-US" sz="2400" b="1" u="sng" dirty="0">
                <a:solidFill>
                  <a:srgbClr val="002E97"/>
                </a:solidFill>
                <a:latin typeface="Times New Roman" panose="02020603050405020304" pitchFamily="18" charset="0"/>
                <a:cs typeface="Times New Roman" panose="02020603050405020304" pitchFamily="18" charset="0"/>
              </a:rPr>
              <a:t>VERTICAL</a:t>
            </a:r>
            <a:r>
              <a:rPr lang="en-US" sz="2400" b="1" dirty="0">
                <a:solidFill>
                  <a:srgbClr val="002E97"/>
                </a:solidFill>
                <a:latin typeface="Times New Roman" panose="02020603050405020304" pitchFamily="18" charset="0"/>
                <a:cs typeface="Times New Roman" panose="02020603050405020304" pitchFamily="18" charset="0"/>
              </a:rPr>
              <a:t> </a:t>
            </a:r>
          </a:p>
          <a:p>
            <a:pPr lvl="1" algn="ctr">
              <a:lnSpc>
                <a:spcPct val="80000"/>
              </a:lnSpc>
              <a:buClr>
                <a:srgbClr val="003300"/>
              </a:buClr>
              <a:buFontTx/>
              <a:buChar char=" "/>
            </a:pPr>
            <a:r>
              <a:rPr lang="en-US" sz="1700" dirty="0">
                <a:solidFill>
                  <a:srgbClr val="002E97"/>
                </a:solidFill>
                <a:latin typeface="Times New Roman" panose="02020603050405020304" pitchFamily="18" charset="0"/>
                <a:cs typeface="Times New Roman" panose="02020603050405020304" pitchFamily="18" charset="0"/>
              </a:rPr>
              <a:t>1 D (Orthometric Height) (e.g. NGVD 29, NAVD 88, Local Tidal)</a:t>
            </a:r>
          </a:p>
          <a:p>
            <a:pPr lvl="1" algn="ctr">
              <a:lnSpc>
                <a:spcPct val="80000"/>
              </a:lnSpc>
              <a:buClr>
                <a:srgbClr val="003300"/>
              </a:buClr>
              <a:buFontTx/>
              <a:buChar char=" "/>
            </a:pPr>
            <a:endParaRPr lang="en-US" sz="800" dirty="0">
              <a:solidFill>
                <a:srgbClr val="002E97"/>
              </a:solidFill>
              <a:latin typeface="Times New Roman" panose="02020603050405020304" pitchFamily="18" charset="0"/>
              <a:cs typeface="Times New Roman" panose="02020603050405020304" pitchFamily="18" charset="0"/>
            </a:endParaRPr>
          </a:p>
          <a:p>
            <a:pPr lvl="1" algn="ctr">
              <a:lnSpc>
                <a:spcPct val="80000"/>
              </a:lnSpc>
              <a:buClr>
                <a:srgbClr val="003300"/>
              </a:buClr>
              <a:buFontTx/>
              <a:buNone/>
            </a:pPr>
            <a:r>
              <a:rPr lang="en-US" dirty="0">
                <a:solidFill>
                  <a:srgbClr val="002E97"/>
                </a:solidFill>
                <a:latin typeface="Times New Roman" panose="02020603050405020304" pitchFamily="18" charset="0"/>
                <a:cs typeface="Times New Roman" panose="02020603050405020304" pitchFamily="18" charset="0"/>
              </a:rPr>
              <a:t>	</a:t>
            </a:r>
            <a:r>
              <a:rPr lang="en-US" sz="2400" b="1" u="sng" dirty="0">
                <a:solidFill>
                  <a:srgbClr val="002E97"/>
                </a:solidFill>
                <a:latin typeface="Times New Roman" panose="02020603050405020304" pitchFamily="18" charset="0"/>
                <a:cs typeface="Times New Roman" panose="02020603050405020304" pitchFamily="18" charset="0"/>
              </a:rPr>
              <a:t>GEOMETRIC</a:t>
            </a:r>
            <a:r>
              <a:rPr lang="en-US" sz="2400" b="1" dirty="0">
                <a:solidFill>
                  <a:srgbClr val="002E97"/>
                </a:solidFill>
                <a:latin typeface="Times New Roman" panose="02020603050405020304" pitchFamily="18" charset="0"/>
                <a:cs typeface="Times New Roman" panose="02020603050405020304" pitchFamily="18" charset="0"/>
              </a:rPr>
              <a:t> </a:t>
            </a:r>
          </a:p>
          <a:p>
            <a:pPr lvl="1" algn="ctr">
              <a:lnSpc>
                <a:spcPct val="80000"/>
              </a:lnSpc>
              <a:buClr>
                <a:srgbClr val="003300"/>
              </a:buClr>
              <a:buFontTx/>
              <a:buNone/>
            </a:pPr>
            <a:r>
              <a:rPr lang="en-US" sz="1700" dirty="0">
                <a:solidFill>
                  <a:srgbClr val="002E97"/>
                </a:solidFill>
                <a:latin typeface="Times New Roman" panose="02020603050405020304" pitchFamily="18" charset="0"/>
                <a:cs typeface="Times New Roman" panose="02020603050405020304" pitchFamily="18" charset="0"/>
              </a:rPr>
              <a:t>3 D (Latitude, Longitude and Ellipsoid Height) </a:t>
            </a:r>
          </a:p>
          <a:p>
            <a:pPr lvl="1" algn="ctr">
              <a:lnSpc>
                <a:spcPct val="80000"/>
              </a:lnSpc>
              <a:buClr>
                <a:srgbClr val="003300"/>
              </a:buClr>
              <a:buFontTx/>
              <a:buNone/>
            </a:pPr>
            <a:r>
              <a:rPr lang="en-US" sz="1700" dirty="0">
                <a:solidFill>
                  <a:srgbClr val="002E97"/>
                </a:solidFill>
                <a:latin typeface="Times New Roman" panose="02020603050405020304" pitchFamily="18" charset="0"/>
                <a:cs typeface="Times New Roman" panose="02020603050405020304" pitchFamily="18" charset="0"/>
              </a:rPr>
              <a:t>Fixed and Stable - Coordinates seldom change </a:t>
            </a:r>
          </a:p>
          <a:p>
            <a:pPr lvl="1" algn="ctr">
              <a:lnSpc>
                <a:spcPct val="80000"/>
              </a:lnSpc>
              <a:buClr>
                <a:srgbClr val="003300"/>
              </a:buClr>
              <a:buFontTx/>
              <a:buNone/>
            </a:pPr>
            <a:r>
              <a:rPr lang="en-US" sz="1700" dirty="0">
                <a:solidFill>
                  <a:srgbClr val="002E97"/>
                </a:solidFill>
                <a:latin typeface="Times New Roman" panose="02020603050405020304" pitchFamily="18" charset="0"/>
                <a:cs typeface="Times New Roman" panose="02020603050405020304" pitchFamily="18" charset="0"/>
              </a:rPr>
              <a:t>(e.g. NAD 83 (1996), NAD 83 (2007), NAD 83 (CORS96) NAD 83 (2011))</a:t>
            </a:r>
          </a:p>
          <a:p>
            <a:pPr lvl="1" algn="ctr">
              <a:lnSpc>
                <a:spcPct val="80000"/>
              </a:lnSpc>
              <a:buClr>
                <a:srgbClr val="003300"/>
              </a:buClr>
              <a:buFontTx/>
              <a:buNone/>
            </a:pPr>
            <a:endParaRPr lang="en-US" sz="800" dirty="0">
              <a:solidFill>
                <a:srgbClr val="002E97"/>
              </a:solidFill>
              <a:latin typeface="Times New Roman" panose="02020603050405020304" pitchFamily="18" charset="0"/>
              <a:cs typeface="Times New Roman" panose="02020603050405020304" pitchFamily="18" charset="0"/>
            </a:endParaRPr>
          </a:p>
          <a:p>
            <a:pPr lvl="1" algn="ctr">
              <a:lnSpc>
                <a:spcPct val="80000"/>
              </a:lnSpc>
              <a:buClr>
                <a:srgbClr val="003300"/>
              </a:buClr>
              <a:buFontTx/>
              <a:buNone/>
            </a:pPr>
            <a:r>
              <a:rPr lang="en-US" sz="1700" dirty="0">
                <a:solidFill>
                  <a:srgbClr val="002E97"/>
                </a:solidFill>
                <a:latin typeface="Times New Roman" panose="02020603050405020304" pitchFamily="18" charset="0"/>
                <a:cs typeface="Times New Roman" panose="02020603050405020304" pitchFamily="18" charset="0"/>
              </a:rPr>
              <a:t>  also</a:t>
            </a:r>
          </a:p>
          <a:p>
            <a:pPr lvl="1" algn="ctr">
              <a:lnSpc>
                <a:spcPct val="80000"/>
              </a:lnSpc>
              <a:buClr>
                <a:srgbClr val="003300"/>
              </a:buClr>
              <a:buFontTx/>
              <a:buNone/>
            </a:pPr>
            <a:endParaRPr lang="en-US" sz="800" dirty="0">
              <a:solidFill>
                <a:srgbClr val="002E97"/>
              </a:solidFill>
              <a:latin typeface="Times New Roman" panose="02020603050405020304" pitchFamily="18" charset="0"/>
              <a:cs typeface="Times New Roman" panose="02020603050405020304" pitchFamily="18" charset="0"/>
            </a:endParaRPr>
          </a:p>
          <a:p>
            <a:pPr lvl="1" algn="ctr">
              <a:lnSpc>
                <a:spcPct val="80000"/>
              </a:lnSpc>
              <a:buClr>
                <a:srgbClr val="003300"/>
              </a:buClr>
              <a:buFontTx/>
              <a:buNone/>
            </a:pPr>
            <a:r>
              <a:rPr lang="en-US" sz="1700" dirty="0">
                <a:solidFill>
                  <a:srgbClr val="002E97"/>
                </a:solidFill>
                <a:latin typeface="Times New Roman" panose="02020603050405020304" pitchFamily="18" charset="0"/>
                <a:cs typeface="Times New Roman" panose="02020603050405020304" pitchFamily="18" charset="0"/>
              </a:rPr>
              <a:t>	4 D (Latitude, Longitude, Ellipsoid Height, Velocities) Coordinates change with time </a:t>
            </a:r>
          </a:p>
          <a:p>
            <a:pPr lvl="1" algn="ctr">
              <a:lnSpc>
                <a:spcPct val="80000"/>
              </a:lnSpc>
              <a:buClr>
                <a:srgbClr val="003300"/>
              </a:buClr>
              <a:buFontTx/>
              <a:buNone/>
            </a:pPr>
            <a:r>
              <a:rPr lang="en-US" sz="1700" dirty="0">
                <a:solidFill>
                  <a:srgbClr val="002E97"/>
                </a:solidFill>
                <a:latin typeface="Times New Roman" panose="02020603050405020304" pitchFamily="18" charset="0"/>
                <a:cs typeface="Times New Roman" panose="02020603050405020304" pitchFamily="18" charset="0"/>
              </a:rPr>
              <a:t>(e.g. ITRF00, ITRF08, ITRF14, ITRF20 </a:t>
            </a:r>
            <a:r>
              <a:rPr lang="en-US" sz="1700" dirty="0" err="1">
                <a:solidFill>
                  <a:srgbClr val="002E97"/>
                </a:solidFill>
                <a:latin typeface="Times New Roman" panose="02020603050405020304" pitchFamily="18" charset="0"/>
                <a:cs typeface="Times New Roman" panose="02020603050405020304" pitchFamily="18" charset="0"/>
              </a:rPr>
              <a:t>etc</a:t>
            </a:r>
            <a:r>
              <a:rPr lang="en-US" sz="1700" dirty="0">
                <a:solidFill>
                  <a:srgbClr val="002E97"/>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0463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1257300" y="393543"/>
            <a:ext cx="6400800" cy="857250"/>
          </a:xfrm>
        </p:spPr>
        <p:txBody>
          <a:bodyPr>
            <a:normAutofit fontScale="90000"/>
          </a:bodyPr>
          <a:lstStyle/>
          <a:p>
            <a:r>
              <a:rPr lang="en-US" sz="3000" dirty="0">
                <a:solidFill>
                  <a:srgbClr val="002E97"/>
                </a:solidFill>
              </a:rPr>
              <a:t>Horizontal </a:t>
            </a:r>
            <a:r>
              <a:rPr lang="en-US" sz="3000" dirty="0" err="1">
                <a:solidFill>
                  <a:srgbClr val="002E97"/>
                </a:solidFill>
              </a:rPr>
              <a:t>Datums</a:t>
            </a:r>
            <a:r>
              <a:rPr lang="en-US" sz="3000" dirty="0">
                <a:solidFill>
                  <a:srgbClr val="002E97"/>
                </a:solidFill>
              </a:rPr>
              <a:t>/Coordinates…What do we (you) use in your state?</a:t>
            </a:r>
          </a:p>
        </p:txBody>
      </p:sp>
      <p:sp>
        <p:nvSpPr>
          <p:cNvPr id="11272" name="Rectangle 8"/>
          <p:cNvSpPr>
            <a:spLocks noGrp="1" noChangeArrowheads="1"/>
          </p:cNvSpPr>
          <p:nvPr>
            <p:ph type="body" sz="half" idx="1"/>
          </p:nvPr>
        </p:nvSpPr>
        <p:spPr>
          <a:xfrm>
            <a:off x="789354" y="1428750"/>
            <a:ext cx="4333375" cy="3714750"/>
          </a:xfrm>
        </p:spPr>
        <p:txBody>
          <a:bodyPr/>
          <a:lstStyle/>
          <a:p>
            <a:r>
              <a:rPr lang="en-US" sz="1800" dirty="0">
                <a:solidFill>
                  <a:srgbClr val="002E97"/>
                </a:solidFill>
              </a:rPr>
              <a:t>NAD 27</a:t>
            </a:r>
          </a:p>
          <a:p>
            <a:r>
              <a:rPr lang="en-US" sz="1800" dirty="0">
                <a:solidFill>
                  <a:srgbClr val="002E97"/>
                </a:solidFill>
              </a:rPr>
              <a:t>NAD 83 (Lat-Lon) SPC</a:t>
            </a:r>
          </a:p>
          <a:p>
            <a:pPr lvl="1"/>
            <a:r>
              <a:rPr lang="en-US" dirty="0">
                <a:solidFill>
                  <a:srgbClr val="002E97"/>
                </a:solidFill>
              </a:rPr>
              <a:t>Which one???</a:t>
            </a:r>
          </a:p>
          <a:p>
            <a:pPr lvl="2"/>
            <a:r>
              <a:rPr lang="en-US" sz="1800" dirty="0">
                <a:solidFill>
                  <a:srgbClr val="002E97"/>
                </a:solidFill>
              </a:rPr>
              <a:t>NAD 83 (1986)</a:t>
            </a:r>
          </a:p>
          <a:p>
            <a:pPr lvl="2"/>
            <a:r>
              <a:rPr lang="en-US" sz="1800" dirty="0">
                <a:solidFill>
                  <a:srgbClr val="002E97"/>
                </a:solidFill>
              </a:rPr>
              <a:t>NAD 83 (19xx) - HARN</a:t>
            </a:r>
          </a:p>
          <a:p>
            <a:pPr lvl="2"/>
            <a:r>
              <a:rPr lang="en-US" sz="1800" dirty="0">
                <a:solidFill>
                  <a:srgbClr val="002E97"/>
                </a:solidFill>
              </a:rPr>
              <a:t>NAD 83 (1996) - FBN</a:t>
            </a:r>
          </a:p>
          <a:p>
            <a:pPr lvl="2"/>
            <a:r>
              <a:rPr lang="en-US" sz="1800" dirty="0">
                <a:solidFill>
                  <a:srgbClr val="002E97"/>
                </a:solidFill>
              </a:rPr>
              <a:t>NAD 83 CORS96(2002)</a:t>
            </a:r>
          </a:p>
          <a:p>
            <a:pPr lvl="2"/>
            <a:r>
              <a:rPr lang="en-US" sz="1800" dirty="0">
                <a:solidFill>
                  <a:srgbClr val="002E97"/>
                </a:solidFill>
              </a:rPr>
              <a:t>NAD 83 (NSRS2007)</a:t>
            </a:r>
          </a:p>
          <a:p>
            <a:pPr lvl="2"/>
            <a:r>
              <a:rPr lang="en-US" sz="1800" dirty="0">
                <a:solidFill>
                  <a:srgbClr val="002E97"/>
                </a:solidFill>
              </a:rPr>
              <a:t>NAD 83 (2011) epoch 2010.00</a:t>
            </a:r>
          </a:p>
        </p:txBody>
      </p:sp>
      <p:sp>
        <p:nvSpPr>
          <p:cNvPr id="11273" name="Rectangle 9"/>
          <p:cNvSpPr>
            <a:spLocks noGrp="1" noChangeArrowheads="1"/>
          </p:cNvSpPr>
          <p:nvPr>
            <p:ph type="body" sz="half" idx="2"/>
          </p:nvPr>
        </p:nvSpPr>
        <p:spPr>
          <a:xfrm>
            <a:off x="5122729" y="1553796"/>
            <a:ext cx="3044348" cy="3289964"/>
          </a:xfrm>
        </p:spPr>
        <p:txBody>
          <a:bodyPr>
            <a:normAutofit fontScale="92500" lnSpcReduction="10000"/>
          </a:bodyPr>
          <a:lstStyle/>
          <a:p>
            <a:r>
              <a:rPr lang="en-US" sz="1800" dirty="0">
                <a:solidFill>
                  <a:srgbClr val="002E97"/>
                </a:solidFill>
              </a:rPr>
              <a:t>WGS 84</a:t>
            </a:r>
          </a:p>
          <a:p>
            <a:pPr lvl="1"/>
            <a:r>
              <a:rPr lang="en-US" dirty="0">
                <a:solidFill>
                  <a:srgbClr val="002E97"/>
                </a:solidFill>
              </a:rPr>
              <a:t>Which one???</a:t>
            </a:r>
          </a:p>
          <a:p>
            <a:pPr lvl="2"/>
            <a:r>
              <a:rPr lang="en-US" sz="1800" dirty="0">
                <a:solidFill>
                  <a:srgbClr val="002E97"/>
                </a:solidFill>
              </a:rPr>
              <a:t>WGS 84 (1987)</a:t>
            </a:r>
          </a:p>
          <a:p>
            <a:pPr lvl="2"/>
            <a:r>
              <a:rPr lang="en-US" sz="1800" dirty="0">
                <a:solidFill>
                  <a:srgbClr val="002E97"/>
                </a:solidFill>
              </a:rPr>
              <a:t>WGS 84 (G730)</a:t>
            </a:r>
          </a:p>
          <a:p>
            <a:pPr lvl="2"/>
            <a:r>
              <a:rPr lang="en-US" sz="1800" dirty="0">
                <a:solidFill>
                  <a:srgbClr val="002E97"/>
                </a:solidFill>
              </a:rPr>
              <a:t>WGS 84 (G873)</a:t>
            </a:r>
          </a:p>
          <a:p>
            <a:pPr lvl="2"/>
            <a:r>
              <a:rPr lang="en-US" sz="1800" dirty="0">
                <a:solidFill>
                  <a:srgbClr val="002E97"/>
                </a:solidFill>
              </a:rPr>
              <a:t>WGS 84 (G1150)</a:t>
            </a:r>
          </a:p>
          <a:p>
            <a:pPr lvl="2"/>
            <a:r>
              <a:rPr lang="en-US" sz="1800" dirty="0">
                <a:solidFill>
                  <a:srgbClr val="002E97"/>
                </a:solidFill>
              </a:rPr>
              <a:t>WGS 84 (G1674)</a:t>
            </a:r>
          </a:p>
          <a:p>
            <a:pPr lvl="2"/>
            <a:r>
              <a:rPr lang="en-US" sz="1800" dirty="0">
                <a:solidFill>
                  <a:srgbClr val="002E97"/>
                </a:solidFill>
              </a:rPr>
              <a:t>WGS 84 (G1762)</a:t>
            </a:r>
          </a:p>
          <a:p>
            <a:pPr lvl="2"/>
            <a:r>
              <a:rPr lang="en-US" sz="1800" dirty="0">
                <a:solidFill>
                  <a:srgbClr val="002E97"/>
                </a:solidFill>
              </a:rPr>
              <a:t>WGS 84 (G2296)</a:t>
            </a:r>
          </a:p>
          <a:p>
            <a:r>
              <a:rPr lang="en-US" sz="1800" dirty="0" err="1">
                <a:solidFill>
                  <a:srgbClr val="002E97"/>
                </a:solidFill>
              </a:rPr>
              <a:t>ITRFxx</a:t>
            </a:r>
            <a:r>
              <a:rPr lang="en-US" sz="1800" dirty="0">
                <a:solidFill>
                  <a:srgbClr val="002E97"/>
                </a:solidFill>
              </a:rPr>
              <a:t> (epoch </a:t>
            </a:r>
            <a:r>
              <a:rPr lang="en-US" sz="1800" dirty="0" err="1">
                <a:solidFill>
                  <a:srgbClr val="002E97"/>
                </a:solidFill>
              </a:rPr>
              <a:t>xxxx</a:t>
            </a:r>
            <a:r>
              <a:rPr lang="en-US" sz="1800" dirty="0">
                <a:solidFill>
                  <a:srgbClr val="002E97"/>
                </a:solidFill>
              </a:rPr>
              <a:t>)</a:t>
            </a:r>
          </a:p>
          <a:p>
            <a:r>
              <a:rPr lang="en-US" sz="1800" dirty="0" err="1">
                <a:solidFill>
                  <a:srgbClr val="002E97"/>
                </a:solidFill>
              </a:rPr>
              <a:t>IGSxx</a:t>
            </a:r>
            <a:r>
              <a:rPr lang="en-US" sz="1800" dirty="0">
                <a:solidFill>
                  <a:srgbClr val="002E97"/>
                </a:solidFill>
              </a:rPr>
              <a:t> (epoch </a:t>
            </a:r>
            <a:r>
              <a:rPr lang="en-US" sz="1800" dirty="0" err="1">
                <a:solidFill>
                  <a:srgbClr val="002E97"/>
                </a:solidFill>
              </a:rPr>
              <a:t>xxxx</a:t>
            </a:r>
            <a:r>
              <a:rPr lang="en-US" sz="1800" dirty="0">
                <a:solidFill>
                  <a:srgbClr val="002E97"/>
                </a:solidFill>
              </a:rPr>
              <a:t>)</a:t>
            </a:r>
          </a:p>
          <a:p>
            <a:endParaRPr lang="en-US" sz="1800" dirty="0"/>
          </a:p>
          <a:p>
            <a:endParaRPr lang="en-US" sz="1350" dirty="0"/>
          </a:p>
          <a:p>
            <a:endParaRPr lang="en-US" sz="1350" dirty="0"/>
          </a:p>
        </p:txBody>
      </p:sp>
    </p:spTree>
    <p:extLst>
      <p:ext uri="{BB962C8B-B14F-4D97-AF65-F5344CB8AC3E}">
        <p14:creationId xmlns:p14="http://schemas.microsoft.com/office/powerpoint/2010/main" val="92129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72">
                                            <p:txEl>
                                              <p:pRg st="0" end="0"/>
                                            </p:txEl>
                                          </p:spTgt>
                                        </p:tgtEl>
                                        <p:attrNameLst>
                                          <p:attrName>style.visibility</p:attrName>
                                        </p:attrNameLst>
                                      </p:cBhvr>
                                      <p:to>
                                        <p:strVal val="visible"/>
                                      </p:to>
                                    </p:set>
                                    <p:anim calcmode="lin" valueType="num">
                                      <p:cBhvr additive="base">
                                        <p:cTn id="7" dur="500" fill="hold"/>
                                        <p:tgtEl>
                                          <p:spTgt spid="112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72">
                                            <p:txEl>
                                              <p:pRg st="1" end="1"/>
                                            </p:txEl>
                                          </p:spTgt>
                                        </p:tgtEl>
                                        <p:attrNameLst>
                                          <p:attrName>style.visibility</p:attrName>
                                        </p:attrNameLst>
                                      </p:cBhvr>
                                      <p:to>
                                        <p:strVal val="visible"/>
                                      </p:to>
                                    </p:set>
                                    <p:anim calcmode="lin" valueType="num">
                                      <p:cBhvr additive="base">
                                        <p:cTn id="13" dur="500" fill="hold"/>
                                        <p:tgtEl>
                                          <p:spTgt spid="112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7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72">
                                            <p:txEl>
                                              <p:pRg st="2" end="2"/>
                                            </p:txEl>
                                          </p:spTgt>
                                        </p:tgtEl>
                                        <p:attrNameLst>
                                          <p:attrName>style.visibility</p:attrName>
                                        </p:attrNameLst>
                                      </p:cBhvr>
                                      <p:to>
                                        <p:strVal val="visible"/>
                                      </p:to>
                                    </p:set>
                                    <p:anim calcmode="lin" valueType="num">
                                      <p:cBhvr additive="base">
                                        <p:cTn id="19" dur="500" fill="hold"/>
                                        <p:tgtEl>
                                          <p:spTgt spid="1127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72">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1272">
                                            <p:txEl>
                                              <p:pRg st="3" end="3"/>
                                            </p:txEl>
                                          </p:spTgt>
                                        </p:tgtEl>
                                        <p:attrNameLst>
                                          <p:attrName>style.visibility</p:attrName>
                                        </p:attrNameLst>
                                      </p:cBhvr>
                                      <p:to>
                                        <p:strVal val="visible"/>
                                      </p:to>
                                    </p:set>
                                    <p:anim calcmode="lin" valueType="num">
                                      <p:cBhvr additive="base">
                                        <p:cTn id="23" dur="500" fill="hold"/>
                                        <p:tgtEl>
                                          <p:spTgt spid="11272">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1272">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1272">
                                            <p:txEl>
                                              <p:pRg st="4" end="4"/>
                                            </p:txEl>
                                          </p:spTgt>
                                        </p:tgtEl>
                                        <p:attrNameLst>
                                          <p:attrName>style.visibility</p:attrName>
                                        </p:attrNameLst>
                                      </p:cBhvr>
                                      <p:to>
                                        <p:strVal val="visible"/>
                                      </p:to>
                                    </p:set>
                                    <p:anim calcmode="lin" valueType="num">
                                      <p:cBhvr additive="base">
                                        <p:cTn id="27" dur="500" fill="hold"/>
                                        <p:tgtEl>
                                          <p:spTgt spid="11272">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272">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1272">
                                            <p:txEl>
                                              <p:pRg st="5" end="5"/>
                                            </p:txEl>
                                          </p:spTgt>
                                        </p:tgtEl>
                                        <p:attrNameLst>
                                          <p:attrName>style.visibility</p:attrName>
                                        </p:attrNameLst>
                                      </p:cBhvr>
                                      <p:to>
                                        <p:strVal val="visible"/>
                                      </p:to>
                                    </p:set>
                                    <p:anim calcmode="lin" valueType="num">
                                      <p:cBhvr additive="base">
                                        <p:cTn id="31" dur="500" fill="hold"/>
                                        <p:tgtEl>
                                          <p:spTgt spid="11272">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272">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1272">
                                            <p:txEl>
                                              <p:pRg st="6" end="6"/>
                                            </p:txEl>
                                          </p:spTgt>
                                        </p:tgtEl>
                                        <p:attrNameLst>
                                          <p:attrName>style.visibility</p:attrName>
                                        </p:attrNameLst>
                                      </p:cBhvr>
                                      <p:to>
                                        <p:strVal val="visible"/>
                                      </p:to>
                                    </p:set>
                                    <p:anim calcmode="lin" valueType="num">
                                      <p:cBhvr additive="base">
                                        <p:cTn id="35" dur="500" fill="hold"/>
                                        <p:tgtEl>
                                          <p:spTgt spid="11272">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272">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1272">
                                            <p:txEl>
                                              <p:pRg st="7" end="7"/>
                                            </p:txEl>
                                          </p:spTgt>
                                        </p:tgtEl>
                                        <p:attrNameLst>
                                          <p:attrName>style.visibility</p:attrName>
                                        </p:attrNameLst>
                                      </p:cBhvr>
                                      <p:to>
                                        <p:strVal val="visible"/>
                                      </p:to>
                                    </p:set>
                                    <p:anim calcmode="lin" valueType="num">
                                      <p:cBhvr additive="base">
                                        <p:cTn id="39" dur="500" fill="hold"/>
                                        <p:tgtEl>
                                          <p:spTgt spid="11272">
                                            <p:txEl>
                                              <p:pRg st="7" end="7"/>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1272">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1272">
                                            <p:txEl>
                                              <p:pRg st="8" end="8"/>
                                            </p:txEl>
                                          </p:spTgt>
                                        </p:tgtEl>
                                        <p:attrNameLst>
                                          <p:attrName>style.visibility</p:attrName>
                                        </p:attrNameLst>
                                      </p:cBhvr>
                                      <p:to>
                                        <p:strVal val="visible"/>
                                      </p:to>
                                    </p:set>
                                    <p:anim calcmode="lin" valueType="num">
                                      <p:cBhvr additive="base">
                                        <p:cTn id="43" dur="500" fill="hold"/>
                                        <p:tgtEl>
                                          <p:spTgt spid="11272">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27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1273">
                                            <p:txEl>
                                              <p:pRg st="0" end="0"/>
                                            </p:txEl>
                                          </p:spTgt>
                                        </p:tgtEl>
                                        <p:attrNameLst>
                                          <p:attrName>style.visibility</p:attrName>
                                        </p:attrNameLst>
                                      </p:cBhvr>
                                      <p:to>
                                        <p:strVal val="visible"/>
                                      </p:to>
                                    </p:set>
                                    <p:anim calcmode="lin" valueType="num">
                                      <p:cBhvr additive="base">
                                        <p:cTn id="49" dur="500" fill="hold"/>
                                        <p:tgtEl>
                                          <p:spTgt spid="11273">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2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1273">
                                            <p:txEl>
                                              <p:pRg st="1" end="1"/>
                                            </p:txEl>
                                          </p:spTgt>
                                        </p:tgtEl>
                                        <p:attrNameLst>
                                          <p:attrName>style.visibility</p:attrName>
                                        </p:attrNameLst>
                                      </p:cBhvr>
                                      <p:to>
                                        <p:strVal val="visible"/>
                                      </p:to>
                                    </p:set>
                                    <p:anim calcmode="lin" valueType="num">
                                      <p:cBhvr additive="base">
                                        <p:cTn id="55" dur="500" fill="hold"/>
                                        <p:tgtEl>
                                          <p:spTgt spid="11273">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273">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1273">
                                            <p:txEl>
                                              <p:pRg st="2" end="2"/>
                                            </p:txEl>
                                          </p:spTgt>
                                        </p:tgtEl>
                                        <p:attrNameLst>
                                          <p:attrName>style.visibility</p:attrName>
                                        </p:attrNameLst>
                                      </p:cBhvr>
                                      <p:to>
                                        <p:strVal val="visible"/>
                                      </p:to>
                                    </p:set>
                                    <p:anim calcmode="lin" valueType="num">
                                      <p:cBhvr additive="base">
                                        <p:cTn id="59" dur="500" fill="hold"/>
                                        <p:tgtEl>
                                          <p:spTgt spid="11273">
                                            <p:txEl>
                                              <p:pRg st="2" end="2"/>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1273">
                                            <p:txEl>
                                              <p:pRg st="2" end="2"/>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1273">
                                            <p:txEl>
                                              <p:pRg st="3" end="3"/>
                                            </p:txEl>
                                          </p:spTgt>
                                        </p:tgtEl>
                                        <p:attrNameLst>
                                          <p:attrName>style.visibility</p:attrName>
                                        </p:attrNameLst>
                                      </p:cBhvr>
                                      <p:to>
                                        <p:strVal val="visible"/>
                                      </p:to>
                                    </p:set>
                                    <p:anim calcmode="lin" valueType="num">
                                      <p:cBhvr additive="base">
                                        <p:cTn id="63" dur="500" fill="hold"/>
                                        <p:tgtEl>
                                          <p:spTgt spid="11273">
                                            <p:txEl>
                                              <p:pRg st="3" end="3"/>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1273">
                                            <p:txEl>
                                              <p:pRg st="3" end="3"/>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11273">
                                            <p:txEl>
                                              <p:pRg st="4" end="4"/>
                                            </p:txEl>
                                          </p:spTgt>
                                        </p:tgtEl>
                                        <p:attrNameLst>
                                          <p:attrName>style.visibility</p:attrName>
                                        </p:attrNameLst>
                                      </p:cBhvr>
                                      <p:to>
                                        <p:strVal val="visible"/>
                                      </p:to>
                                    </p:set>
                                    <p:anim calcmode="lin" valueType="num">
                                      <p:cBhvr additive="base">
                                        <p:cTn id="67" dur="500" fill="hold"/>
                                        <p:tgtEl>
                                          <p:spTgt spid="11273">
                                            <p:txEl>
                                              <p:pRg st="4" end="4"/>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1273">
                                            <p:txEl>
                                              <p:pRg st="4" end="4"/>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11273">
                                            <p:txEl>
                                              <p:pRg st="5" end="5"/>
                                            </p:txEl>
                                          </p:spTgt>
                                        </p:tgtEl>
                                        <p:attrNameLst>
                                          <p:attrName>style.visibility</p:attrName>
                                        </p:attrNameLst>
                                      </p:cBhvr>
                                      <p:to>
                                        <p:strVal val="visible"/>
                                      </p:to>
                                    </p:set>
                                    <p:anim calcmode="lin" valueType="num">
                                      <p:cBhvr additive="base">
                                        <p:cTn id="71" dur="500" fill="hold"/>
                                        <p:tgtEl>
                                          <p:spTgt spid="11273">
                                            <p:txEl>
                                              <p:pRg st="5" end="5"/>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1273">
                                            <p:txEl>
                                              <p:pRg st="5" end="5"/>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11273">
                                            <p:txEl>
                                              <p:pRg st="6" end="6"/>
                                            </p:txEl>
                                          </p:spTgt>
                                        </p:tgtEl>
                                        <p:attrNameLst>
                                          <p:attrName>style.visibility</p:attrName>
                                        </p:attrNameLst>
                                      </p:cBhvr>
                                      <p:to>
                                        <p:strVal val="visible"/>
                                      </p:to>
                                    </p:set>
                                    <p:anim calcmode="lin" valueType="num">
                                      <p:cBhvr additive="base">
                                        <p:cTn id="75" dur="500" fill="hold"/>
                                        <p:tgtEl>
                                          <p:spTgt spid="11273">
                                            <p:txEl>
                                              <p:pRg st="6" end="6"/>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1273">
                                            <p:txEl>
                                              <p:pRg st="6" end="6"/>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11273">
                                            <p:txEl>
                                              <p:pRg st="7" end="7"/>
                                            </p:txEl>
                                          </p:spTgt>
                                        </p:tgtEl>
                                        <p:attrNameLst>
                                          <p:attrName>style.visibility</p:attrName>
                                        </p:attrNameLst>
                                      </p:cBhvr>
                                      <p:to>
                                        <p:strVal val="visible"/>
                                      </p:to>
                                    </p:set>
                                    <p:anim calcmode="lin" valueType="num">
                                      <p:cBhvr additive="base">
                                        <p:cTn id="79" dur="500" fill="hold"/>
                                        <p:tgtEl>
                                          <p:spTgt spid="11273">
                                            <p:txEl>
                                              <p:pRg st="7" end="7"/>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1273">
                                            <p:txEl>
                                              <p:pRg st="7" end="7"/>
                                            </p:txEl>
                                          </p:spTgt>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11273">
                                            <p:txEl>
                                              <p:pRg st="8" end="8"/>
                                            </p:txEl>
                                          </p:spTgt>
                                        </p:tgtEl>
                                        <p:attrNameLst>
                                          <p:attrName>style.visibility</p:attrName>
                                        </p:attrNameLst>
                                      </p:cBhvr>
                                      <p:to>
                                        <p:strVal val="visible"/>
                                      </p:to>
                                    </p:set>
                                    <p:anim calcmode="lin" valueType="num">
                                      <p:cBhvr additive="base">
                                        <p:cTn id="83" dur="500" fill="hold"/>
                                        <p:tgtEl>
                                          <p:spTgt spid="11273">
                                            <p:txEl>
                                              <p:pRg st="8" end="8"/>
                                            </p:tx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1127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grpId="0" nodeType="clickEffect">
                                  <p:stCondLst>
                                    <p:cond delay="0"/>
                                  </p:stCondLst>
                                  <p:childTnLst>
                                    <p:set>
                                      <p:cBhvr>
                                        <p:cTn id="88" dur="1" fill="hold">
                                          <p:stCondLst>
                                            <p:cond delay="0"/>
                                          </p:stCondLst>
                                        </p:cTn>
                                        <p:tgtEl>
                                          <p:spTgt spid="11273">
                                            <p:txEl>
                                              <p:pRg st="9" end="9"/>
                                            </p:txEl>
                                          </p:spTgt>
                                        </p:tgtEl>
                                        <p:attrNameLst>
                                          <p:attrName>style.visibility</p:attrName>
                                        </p:attrNameLst>
                                      </p:cBhvr>
                                      <p:to>
                                        <p:strVal val="visible"/>
                                      </p:to>
                                    </p:set>
                                    <p:anim calcmode="lin" valueType="num">
                                      <p:cBhvr additive="base">
                                        <p:cTn id="89" dur="500" fill="hold"/>
                                        <p:tgtEl>
                                          <p:spTgt spid="11273">
                                            <p:txEl>
                                              <p:pRg st="9" end="9"/>
                                            </p:txEl>
                                          </p:spTgt>
                                        </p:tgtEl>
                                        <p:attrNameLst>
                                          <p:attrName>ppt_x</p:attrName>
                                        </p:attrNameLst>
                                      </p:cBhvr>
                                      <p:tavLst>
                                        <p:tav tm="0">
                                          <p:val>
                                            <p:strVal val="1+#ppt_w/2"/>
                                          </p:val>
                                        </p:tav>
                                        <p:tav tm="100000">
                                          <p:val>
                                            <p:strVal val="#ppt_x"/>
                                          </p:val>
                                        </p:tav>
                                      </p:tavLst>
                                    </p:anim>
                                    <p:anim calcmode="lin" valueType="num">
                                      <p:cBhvr additive="base">
                                        <p:cTn id="90" dur="500" fill="hold"/>
                                        <p:tgtEl>
                                          <p:spTgt spid="1127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2" fill="hold" grpId="0" nodeType="clickEffect">
                                  <p:stCondLst>
                                    <p:cond delay="0"/>
                                  </p:stCondLst>
                                  <p:childTnLst>
                                    <p:set>
                                      <p:cBhvr>
                                        <p:cTn id="94" dur="1" fill="hold">
                                          <p:stCondLst>
                                            <p:cond delay="0"/>
                                          </p:stCondLst>
                                        </p:cTn>
                                        <p:tgtEl>
                                          <p:spTgt spid="11273">
                                            <p:txEl>
                                              <p:pRg st="10" end="10"/>
                                            </p:txEl>
                                          </p:spTgt>
                                        </p:tgtEl>
                                        <p:attrNameLst>
                                          <p:attrName>style.visibility</p:attrName>
                                        </p:attrNameLst>
                                      </p:cBhvr>
                                      <p:to>
                                        <p:strVal val="visible"/>
                                      </p:to>
                                    </p:set>
                                    <p:anim calcmode="lin" valueType="num">
                                      <p:cBhvr additive="base">
                                        <p:cTn id="95" dur="500" fill="hold"/>
                                        <p:tgtEl>
                                          <p:spTgt spid="11273">
                                            <p:txEl>
                                              <p:pRg st="10" end="10"/>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1127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uiExpand="1" build="p"/>
      <p:bldP spid="1127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369282" y="360760"/>
            <a:ext cx="6858000" cy="683178"/>
          </a:xfrm>
        </p:spPr>
        <p:txBody>
          <a:bodyPr>
            <a:noAutofit/>
          </a:bodyPr>
          <a:lstStyle/>
          <a:p>
            <a:pPr eaLnBrk="1" hangingPunct="1"/>
            <a:r>
              <a:rPr lang="en-US" altLang="en-US" sz="3200" dirty="0">
                <a:solidFill>
                  <a:srgbClr val="002E97"/>
                </a:solidFill>
                <a:ea typeface="ＭＳ Ｐゴシック" panose="020B0600070205080204" pitchFamily="34" charset="-128"/>
              </a:rPr>
              <a:t>Why Modernize the NSRS?</a:t>
            </a:r>
          </a:p>
        </p:txBody>
      </p:sp>
      <p:sp>
        <p:nvSpPr>
          <p:cNvPr id="203779" name="Rectangle 3"/>
          <p:cNvSpPr>
            <a:spLocks noGrp="1" noChangeArrowheads="1"/>
          </p:cNvSpPr>
          <p:nvPr>
            <p:ph type="body" idx="1"/>
          </p:nvPr>
        </p:nvSpPr>
        <p:spPr>
          <a:xfrm>
            <a:off x="691978" y="1059112"/>
            <a:ext cx="7488195" cy="4032647"/>
          </a:xfrm>
        </p:spPr>
        <p:txBody>
          <a:bodyPr/>
          <a:lstStyle/>
          <a:p>
            <a:pPr eaLnBrk="1" hangingPunct="1">
              <a:buFont typeface="Wingdings" panose="05000000000000000000" pitchFamily="2" charset="2"/>
              <a:buChar char="§"/>
            </a:pPr>
            <a:r>
              <a:rPr lang="en-US" altLang="en-US" sz="1800" b="1"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NAD 83 </a:t>
            </a:r>
            <a:r>
              <a:rPr lang="en-US" altLang="en-US" sz="1800"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is not as geocentric as it could be (approx. 2 m)  	</a:t>
            </a:r>
          </a:p>
          <a:p>
            <a:pPr lvl="1" eaLnBrk="1" hangingPunct="1">
              <a:buFont typeface="Wingdings" panose="05000000000000000000" pitchFamily="2" charset="2"/>
              <a:buChar char="§"/>
            </a:pPr>
            <a:r>
              <a:rPr lang="en-US" altLang="en-US" sz="1500"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Positioning Professionals don’t see this - </a:t>
            </a:r>
            <a:r>
              <a:rPr lang="en-US" altLang="en-US" sz="1500" b="1"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Yet</a:t>
            </a:r>
          </a:p>
          <a:p>
            <a:pPr eaLnBrk="1" hangingPunct="1">
              <a:buFont typeface="Wingdings" panose="05000000000000000000" pitchFamily="2" charset="2"/>
              <a:buChar char="§"/>
            </a:pPr>
            <a:r>
              <a:rPr lang="en-US" altLang="en-US" sz="1800" b="1"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NAD 83 </a:t>
            </a:r>
            <a:r>
              <a:rPr lang="en-US" altLang="en-US" sz="1800"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is not well defined with positional velocities</a:t>
            </a:r>
          </a:p>
          <a:p>
            <a:pPr eaLnBrk="1" hangingPunct="1">
              <a:buFont typeface="Wingdings" panose="05000000000000000000" pitchFamily="2" charset="2"/>
              <a:buChar char="§"/>
            </a:pPr>
            <a:r>
              <a:rPr lang="en-US" altLang="en-US" sz="1800" b="1"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NAVD 88 </a:t>
            </a:r>
            <a:r>
              <a:rPr lang="en-US" altLang="en-US" sz="1800"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is realized by passive control (bench marks) most of which have not been re-leveled in at least 40 years.</a:t>
            </a:r>
          </a:p>
          <a:p>
            <a:pPr eaLnBrk="1" hangingPunct="1">
              <a:buFont typeface="Wingdings" panose="05000000000000000000" pitchFamily="2" charset="2"/>
              <a:buChar char="§"/>
            </a:pPr>
            <a:r>
              <a:rPr lang="en-US" altLang="en-US" sz="1800" b="1"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NAVD 88 </a:t>
            </a:r>
            <a:r>
              <a:rPr lang="en-US" altLang="en-US" sz="1800"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does not account for local vertical velocities (subsidence and uplift) </a:t>
            </a:r>
          </a:p>
          <a:p>
            <a:pPr lvl="1" eaLnBrk="1" hangingPunct="1">
              <a:buFont typeface="Wingdings" panose="05000000000000000000" pitchFamily="2" charset="2"/>
              <a:buChar char="§"/>
            </a:pPr>
            <a:r>
              <a:rPr lang="en-US" altLang="en-US" sz="1500"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Post glacial isostatic readjustment (uplift)</a:t>
            </a:r>
          </a:p>
          <a:p>
            <a:pPr lvl="1" eaLnBrk="1" hangingPunct="1">
              <a:buFont typeface="Wingdings" panose="05000000000000000000" pitchFamily="2" charset="2"/>
              <a:buChar char="§"/>
            </a:pPr>
            <a:r>
              <a:rPr lang="en-US" altLang="en-US" sz="1500"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Subsurface fluid withdrawal (subsidence)</a:t>
            </a:r>
          </a:p>
          <a:p>
            <a:pPr lvl="1" eaLnBrk="1" hangingPunct="1">
              <a:buFont typeface="Wingdings" panose="05000000000000000000" pitchFamily="2" charset="2"/>
              <a:buChar char="§"/>
            </a:pPr>
            <a:r>
              <a:rPr lang="en-US" altLang="en-US" sz="1500"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Sediment loading (subsidence)</a:t>
            </a:r>
          </a:p>
          <a:p>
            <a:pPr lvl="1" eaLnBrk="1" hangingPunct="1">
              <a:buFont typeface="Wingdings" panose="05000000000000000000" pitchFamily="2" charset="2"/>
              <a:buChar char="§"/>
            </a:pPr>
            <a:r>
              <a:rPr lang="en-US" altLang="en-US" sz="1500" dirty="0">
                <a:solidFill>
                  <a:srgbClr val="002E97"/>
                </a:solidFill>
                <a:latin typeface="Times New Roman" panose="02020603050405020304" pitchFamily="18" charset="0"/>
                <a:ea typeface="ＭＳ Ｐゴシック" panose="020B0600070205080204" pitchFamily="34" charset="-128"/>
                <a:cs typeface="Times New Roman" panose="02020603050405020304" pitchFamily="18" charset="0"/>
              </a:rPr>
              <a:t>Sea level rise (up to 2 ft per 100 years) in CONUS</a:t>
            </a:r>
          </a:p>
          <a:p>
            <a:pPr marL="685800" lvl="2" indent="0">
              <a:buNone/>
            </a:pPr>
            <a:endParaRPr lang="en-US" altLang="en-US" sz="1350" b="1" dirty="0">
              <a:ea typeface="ＭＳ Ｐゴシック" panose="020B0600070205080204" pitchFamily="34" charset="-128"/>
            </a:endParaRPr>
          </a:p>
          <a:p>
            <a:pPr marL="685800" lvl="2" indent="0">
              <a:buNone/>
            </a:pPr>
            <a:endParaRPr lang="en-US" altLang="en-US" sz="900" b="1" dirty="0">
              <a:ea typeface="ＭＳ Ｐゴシック" panose="020B0600070205080204" pitchFamily="34" charset="-128"/>
            </a:endParaRPr>
          </a:p>
          <a:p>
            <a:pPr marL="685800" lvl="2" indent="0">
              <a:buNone/>
            </a:pPr>
            <a:endParaRPr lang="en-US" altLang="en-US" sz="1350" b="1" dirty="0">
              <a:ea typeface="ＭＳ Ｐゴシック" panose="020B0600070205080204" pitchFamily="34" charset="-128"/>
            </a:endParaRPr>
          </a:p>
          <a:p>
            <a:pPr eaLnBrk="1" hangingPunct="1">
              <a:buFont typeface="Wingdings" panose="05000000000000000000" pitchFamily="2" charset="2"/>
              <a:buChar char="v"/>
            </a:pPr>
            <a:endParaRPr lang="en-US" altLang="en-US" sz="1200" dirty="0">
              <a:ea typeface="ＭＳ Ｐゴシック" panose="020B0600070205080204" pitchFamily="34" charset="-128"/>
            </a:endParaRPr>
          </a:p>
        </p:txBody>
      </p:sp>
      <p:sp>
        <p:nvSpPr>
          <p:cNvPr id="203780" name="Rectangle 5"/>
          <p:cNvSpPr>
            <a:spLocks noChangeArrowheads="1"/>
          </p:cNvSpPr>
          <p:nvPr/>
        </p:nvSpPr>
        <p:spPr bwMode="auto">
          <a:xfrm>
            <a:off x="1581150" y="2505075"/>
            <a:ext cx="607695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eaLnBrk="1" hangingPunct="1">
              <a:buFontTx/>
              <a:buNone/>
            </a:pPr>
            <a:endParaRPr lang="en-US" altLang="en-US" sz="1500">
              <a:latin typeface="Verdana" panose="020B060403050404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392151" y="3199624"/>
            <a:ext cx="2179781" cy="1634836"/>
          </a:xfrm>
          <a:prstGeom prst="rect">
            <a:avLst/>
          </a:prstGeom>
        </p:spPr>
      </p:pic>
      <p:pic>
        <p:nvPicPr>
          <p:cNvPr id="3" name="Picture 2">
            <a:extLst>
              <a:ext uri="{FF2B5EF4-FFF2-40B4-BE49-F238E27FC236}">
                <a16:creationId xmlns:a16="http://schemas.microsoft.com/office/drawing/2014/main" id="{F7F13127-D510-436D-95C1-BE53F2574C6C}"/>
              </a:ext>
            </a:extLst>
          </p:cNvPr>
          <p:cNvPicPr>
            <a:picLocks noChangeAspect="1"/>
          </p:cNvPicPr>
          <p:nvPr/>
        </p:nvPicPr>
        <p:blipFill>
          <a:blip r:embed="rId4"/>
          <a:stretch>
            <a:fillRect/>
          </a:stretch>
        </p:blipFill>
        <p:spPr>
          <a:xfrm>
            <a:off x="6360412" y="398144"/>
            <a:ext cx="2783593" cy="169511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4000" dirty="0">
                <a:solidFill>
                  <a:srgbClr val="002E97"/>
                </a:solidFill>
                <a:cs typeface="Times New Roman" panose="02020603050405020304" pitchFamily="18" charset="0"/>
              </a:rPr>
              <a:t>Main Benefits of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92500" lnSpcReduction="10000"/>
          </a:bodyPr>
          <a:lstStyle/>
          <a:p>
            <a:pPr>
              <a:buFont typeface="Arial" panose="020B0604020202020204" pitchFamily="34" charset="0"/>
              <a:buChar cha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Fast, Accurate, Consistent Elevations Everywhere</a:t>
            </a:r>
          </a:p>
          <a:p>
            <a:pPr marL="0" indent="0">
              <a:buNone/>
              <a:defRPr sz="3000">
                <a:solidFill>
                  <a:srgbClr val="17375E"/>
                </a:solidFill>
                <a:latin typeface="Arial"/>
                <a:ea typeface="Arial"/>
                <a:cs typeface="Arial"/>
                <a:sym typeface="Arial"/>
              </a:defRPr>
            </a:pPr>
            <a:endParaRPr lang="en-US" sz="1200" dirty="0">
              <a:solidFill>
                <a:srgbClr val="002E97"/>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Improved Public Safety</a:t>
            </a:r>
          </a:p>
          <a:p>
            <a:pPr lvl="1">
              <a:buFont typeface="Arial" panose="020B0604020202020204" pitchFamily="34" charset="0"/>
              <a:buChar cha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Flood Plain Maps</a:t>
            </a:r>
          </a:p>
          <a:p>
            <a:pPr lvl="1">
              <a:buFont typeface="Arial" panose="020B0604020202020204" pitchFamily="34" charset="0"/>
              <a:buChar cha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Emergency Route Planning</a:t>
            </a:r>
          </a:p>
          <a:p>
            <a:pPr marL="457200" lvl="1" indent="0">
              <a:buNone/>
              <a:defRPr sz="3000">
                <a:solidFill>
                  <a:srgbClr val="17375E"/>
                </a:solidFill>
                <a:latin typeface="Arial"/>
                <a:ea typeface="Arial"/>
                <a:cs typeface="Arial"/>
                <a:sym typeface="Arial"/>
              </a:defRPr>
            </a:pPr>
            <a:endParaRPr lang="en-US" sz="1200" dirty="0">
              <a:solidFill>
                <a:srgbClr val="002E97"/>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Accurate Positioning</a:t>
            </a:r>
          </a:p>
          <a:p>
            <a:pPr lvl="1">
              <a:buFont typeface="Arial" panose="020B0604020202020204" pitchFamily="34" charset="0"/>
              <a:buChar cha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Autonomous vehicles, BIMs, Smart Cities</a:t>
            </a:r>
          </a:p>
        </p:txBody>
      </p:sp>
    </p:spTree>
    <p:extLst>
      <p:ext uri="{BB962C8B-B14F-4D97-AF65-F5344CB8AC3E}">
        <p14:creationId xmlns:p14="http://schemas.microsoft.com/office/powerpoint/2010/main" val="2490498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cs typeface="Times New Roman" panose="02020603050405020304" pitchFamily="18" charset="0"/>
              </a:rPr>
              <a:t>The Future Geometric Frames</a:t>
            </a:r>
          </a:p>
        </p:txBody>
      </p:sp>
      <p:sp>
        <p:nvSpPr>
          <p:cNvPr id="4" name="Rectangle 2">
            <a:extLst>
              <a:ext uri="{FF2B5EF4-FFF2-40B4-BE49-F238E27FC236}">
                <a16:creationId xmlns:a16="http://schemas.microsoft.com/office/drawing/2014/main" id="{6AE0512B-1D70-4114-91F3-C899FD42D4A4}"/>
              </a:ext>
            </a:extLst>
          </p:cNvPr>
          <p:cNvSpPr txBox="1"/>
          <p:nvPr/>
        </p:nvSpPr>
        <p:spPr>
          <a:xfrm>
            <a:off x="236182" y="1501309"/>
            <a:ext cx="4174453" cy="320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latin typeface="Times New Roman" panose="02020603050405020304" pitchFamily="18" charset="0"/>
                <a:cs typeface="Times New Roman" panose="02020603050405020304" pitchFamily="18" charset="0"/>
              </a:rPr>
              <a:t>Tectonic </a:t>
            </a:r>
            <a:r>
              <a:rPr dirty="0">
                <a:solidFill>
                  <a:srgbClr val="002E97"/>
                </a:solidFill>
                <a:latin typeface="Times New Roman" panose="02020603050405020304" pitchFamily="18" charset="0"/>
                <a:cs typeface="Times New Roman" panose="02020603050405020304" pitchFamily="18" charset="0"/>
              </a:rPr>
              <a:t>Plate based</a:t>
            </a:r>
            <a:endParaRPr lang="en-US"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sz="1500" dirty="0">
                <a:solidFill>
                  <a:srgbClr val="002E97"/>
                </a:solidFill>
                <a:latin typeface="Times New Roman" panose="02020603050405020304" pitchFamily="18" charset="0"/>
                <a:cs typeface="Times New Roman" panose="02020603050405020304" pitchFamily="18" charset="0"/>
              </a:rPr>
              <a:t>	Each Plate is based on the same</a:t>
            </a:r>
          </a:p>
          <a:p>
            <a:pPr>
              <a:defRPr sz="3000">
                <a:solidFill>
                  <a:srgbClr val="17375E"/>
                </a:solidFill>
                <a:latin typeface="Arial"/>
                <a:ea typeface="Arial"/>
                <a:cs typeface="Arial"/>
                <a:sym typeface="Arial"/>
              </a:defRPr>
            </a:pPr>
            <a:r>
              <a:rPr lang="en-US" sz="1500" dirty="0">
                <a:solidFill>
                  <a:srgbClr val="002E97"/>
                </a:solidFill>
                <a:latin typeface="Times New Roman" panose="02020603050405020304" pitchFamily="18" charset="0"/>
                <a:cs typeface="Times New Roman" panose="02020603050405020304" pitchFamily="18" charset="0"/>
              </a:rPr>
              <a:t>	densified ITRF model</a:t>
            </a:r>
          </a:p>
          <a:p>
            <a:pPr algn="r">
              <a:defRPr sz="3000">
                <a:solidFill>
                  <a:srgbClr val="17375E"/>
                </a:solidFill>
                <a:latin typeface="Arial"/>
                <a:ea typeface="Arial"/>
                <a:cs typeface="Arial"/>
                <a:sym typeface="Arial"/>
              </a:defRPr>
            </a:pPr>
            <a:endParaRPr lang="en-US" dirty="0">
              <a:solidFill>
                <a:srgbClr val="002E97"/>
              </a:solidFill>
              <a:latin typeface="Times New Roman" panose="02020603050405020304" pitchFamily="18" charset="0"/>
              <a:cs typeface="Times New Roman" panose="02020603050405020304" pitchFamily="18" charset="0"/>
            </a:endParaRPr>
          </a:p>
          <a:p>
            <a:pPr>
              <a:defRPr sz="3000">
                <a:solidFill>
                  <a:srgbClr val="17375E"/>
                </a:solidFill>
                <a:latin typeface="Arial"/>
                <a:ea typeface="Arial"/>
                <a:cs typeface="Arial"/>
                <a:sym typeface="Arial"/>
              </a:defRPr>
            </a:pPr>
            <a:r>
              <a:rPr lang="en-US" sz="2800" dirty="0">
                <a:solidFill>
                  <a:srgbClr val="002E97"/>
                </a:solidFill>
                <a:latin typeface="Times New Roman" panose="02020603050405020304" pitchFamily="18" charset="0"/>
                <a:cs typeface="Times New Roman" panose="02020603050405020304" pitchFamily="18" charset="0"/>
              </a:rPr>
              <a:t>North America		NATRF</a:t>
            </a:r>
          </a:p>
          <a:p>
            <a:pPr>
              <a:defRPr sz="3000">
                <a:solidFill>
                  <a:srgbClr val="17375E"/>
                </a:solidFill>
                <a:latin typeface="Arial"/>
                <a:ea typeface="Arial"/>
                <a:cs typeface="Arial"/>
                <a:sym typeface="Arial"/>
              </a:defRPr>
            </a:pPr>
            <a:r>
              <a:rPr lang="en-US" sz="2800" dirty="0">
                <a:solidFill>
                  <a:srgbClr val="002E97"/>
                </a:solidFill>
                <a:latin typeface="Times New Roman" panose="02020603050405020304" pitchFamily="18" charset="0"/>
                <a:cs typeface="Times New Roman" panose="02020603050405020304" pitchFamily="18" charset="0"/>
              </a:rPr>
              <a:t>Caribbean			CATRF</a:t>
            </a:r>
          </a:p>
          <a:p>
            <a:pPr>
              <a:defRPr sz="3000">
                <a:solidFill>
                  <a:srgbClr val="17375E"/>
                </a:solidFill>
                <a:latin typeface="Arial"/>
                <a:ea typeface="Arial"/>
                <a:cs typeface="Arial"/>
                <a:sym typeface="Arial"/>
              </a:defRPr>
            </a:pPr>
            <a:r>
              <a:rPr lang="en-US" sz="2800" dirty="0">
                <a:solidFill>
                  <a:srgbClr val="002E97"/>
                </a:solidFill>
                <a:latin typeface="Times New Roman" panose="02020603050405020304" pitchFamily="18" charset="0"/>
                <a:cs typeface="Times New Roman" panose="02020603050405020304" pitchFamily="18" charset="0"/>
              </a:rPr>
              <a:t>Pacific				PATRF</a:t>
            </a:r>
          </a:p>
          <a:p>
            <a:pPr>
              <a:defRPr sz="3000">
                <a:solidFill>
                  <a:srgbClr val="17375E"/>
                </a:solidFill>
                <a:latin typeface="Arial"/>
                <a:ea typeface="Arial"/>
                <a:cs typeface="Arial"/>
                <a:sym typeface="Arial"/>
              </a:defRPr>
            </a:pPr>
            <a:r>
              <a:rPr lang="en-US" sz="2800" dirty="0">
                <a:solidFill>
                  <a:srgbClr val="002E97"/>
                </a:solidFill>
                <a:latin typeface="Times New Roman" panose="02020603050405020304" pitchFamily="18" charset="0"/>
                <a:cs typeface="Times New Roman" panose="02020603050405020304" pitchFamily="18" charset="0"/>
              </a:rPr>
              <a:t>Mariana				MATRF</a:t>
            </a:r>
            <a:endParaRPr sz="2800" dirty="0">
              <a:solidFill>
                <a:srgbClr val="002E97"/>
              </a:solidFill>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8F76A553-B83C-4264-9DB5-1DB20706803B}"/>
              </a:ext>
            </a:extLst>
          </p:cNvPr>
          <p:cNvGrpSpPr/>
          <p:nvPr/>
        </p:nvGrpSpPr>
        <p:grpSpPr>
          <a:xfrm>
            <a:off x="4558355" y="1192869"/>
            <a:ext cx="4463222" cy="3808350"/>
            <a:chOff x="-2" y="-944338"/>
            <a:chExt cx="9144002" cy="7802336"/>
          </a:xfrm>
        </p:grpSpPr>
        <p:pic>
          <p:nvPicPr>
            <p:cNvPr id="6" name="Picture 5" descr="Map of the 2022 Terrestrial Reference Frames">
              <a:extLst>
                <a:ext uri="{FF2B5EF4-FFF2-40B4-BE49-F238E27FC236}">
                  <a16:creationId xmlns:a16="http://schemas.microsoft.com/office/drawing/2014/main" id="{332A761F-1D66-4D75-B95D-D20D25B532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7" name="TextBox 6">
              <a:extLst>
                <a:ext uri="{FF2B5EF4-FFF2-40B4-BE49-F238E27FC236}">
                  <a16:creationId xmlns:a16="http://schemas.microsoft.com/office/drawing/2014/main" id="{5740FDF3-7DFB-4A84-91A8-28E92A8AE5DE}"/>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Times New Roman" panose="02020603050405020304" pitchFamily="18" charset="0"/>
                  <a:cs typeface="Times New Roman" panose="02020603050405020304" pitchFamily="18" charset="0"/>
                </a:rPr>
                <a:t>The tectonic plates “fixed”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Times New Roman" panose="02020603050405020304" pitchFamily="18" charset="0"/>
                  <a:cs typeface="Times New Roman" panose="02020603050405020304" pitchFamily="18" charset="0"/>
                </a:rPr>
                <a:t>2022 Terrestrial Reference Frames</a:t>
              </a:r>
            </a:p>
          </p:txBody>
        </p:sp>
        <p:sp>
          <p:nvSpPr>
            <p:cNvPr id="8" name="TextBox 7">
              <a:extLst>
                <a:ext uri="{FF2B5EF4-FFF2-40B4-BE49-F238E27FC236}">
                  <a16:creationId xmlns:a16="http://schemas.microsoft.com/office/drawing/2014/main" id="{A4D1B569-D5D9-435B-AD48-1AFA80D80FEA}"/>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9" name="TextBox 8">
              <a:extLst>
                <a:ext uri="{FF2B5EF4-FFF2-40B4-BE49-F238E27FC236}">
                  <a16:creationId xmlns:a16="http://schemas.microsoft.com/office/drawing/2014/main" id="{4B1E3123-722B-4831-9286-3EA87BE17544}"/>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10" name="TextBox 9">
              <a:extLst>
                <a:ext uri="{FF2B5EF4-FFF2-40B4-BE49-F238E27FC236}">
                  <a16:creationId xmlns:a16="http://schemas.microsoft.com/office/drawing/2014/main" id="{40E9F68A-F3D3-48D9-AF9A-A9730FDBF603}"/>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11" name="TextBox 10">
              <a:extLst>
                <a:ext uri="{FF2B5EF4-FFF2-40B4-BE49-F238E27FC236}">
                  <a16:creationId xmlns:a16="http://schemas.microsoft.com/office/drawing/2014/main" id="{C846F641-7276-4DAA-8D5C-72C3FE33C9F0}"/>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cxnSp>
        <p:nvCxnSpPr>
          <p:cNvPr id="12" name="Straight Connector 11">
            <a:extLst>
              <a:ext uri="{FF2B5EF4-FFF2-40B4-BE49-F238E27FC236}">
                <a16:creationId xmlns:a16="http://schemas.microsoft.com/office/drawing/2014/main" id="{DB618863-69F3-4425-BF0F-2F5D6B690BD6}"/>
              </a:ext>
            </a:extLst>
          </p:cNvPr>
          <p:cNvCxnSpPr>
            <a:cxnSpLocks/>
          </p:cNvCxnSpPr>
          <p:nvPr/>
        </p:nvCxnSpPr>
        <p:spPr>
          <a:xfrm>
            <a:off x="705021" y="2605876"/>
            <a:ext cx="2999360" cy="0"/>
          </a:xfrm>
          <a:prstGeom prst="line">
            <a:avLst/>
          </a:prstGeom>
          <a:ln w="22225">
            <a:solidFill>
              <a:srgbClr val="002E9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547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519248"/>
            <a:ext cx="4974021" cy="857250"/>
          </a:xfrm>
        </p:spPr>
        <p:txBody>
          <a:bodyPr>
            <a:noAutofit/>
          </a:bodyPr>
          <a:lstStyle/>
          <a:p>
            <a:r>
              <a:rPr lang="en-US" sz="2400" dirty="0">
                <a:solidFill>
                  <a:srgbClr val="002E97"/>
                </a:solidFill>
                <a:latin typeface="Times New Roman" panose="02020603050405020304" pitchFamily="18" charset="0"/>
                <a:cs typeface="Times New Roman" panose="02020603050405020304" pitchFamily="18" charset="0"/>
              </a:rPr>
              <a:t>Gravity of the Redefinition of the American Vertical Datum</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5604641" y="385242"/>
            <a:ext cx="3279228" cy="1125263"/>
          </a:xfrm>
        </p:spPr>
        <p:txBody>
          <a:bodyPr>
            <a:normAutofit/>
          </a:bodyPr>
          <a:lstStyle/>
          <a:p>
            <a:pPr marL="0" indent="0" algn="ctr">
              <a:buNone/>
            </a:pPr>
            <a:r>
              <a:rPr lang="en-US" sz="3600" dirty="0">
                <a:solidFill>
                  <a:srgbClr val="002E97"/>
                </a:solidFill>
                <a:cs typeface="Times New Roman" panose="02020603050405020304" pitchFamily="18" charset="0"/>
              </a:rPr>
              <a:t>GRAV-D</a:t>
            </a:r>
          </a:p>
          <a:p>
            <a:pPr marL="0" indent="0" algn="ctr">
              <a:buNone/>
            </a:pPr>
            <a:r>
              <a:rPr lang="en-US" sz="2000" dirty="0">
                <a:solidFill>
                  <a:srgbClr val="002E97"/>
                </a:solidFill>
                <a:latin typeface="Times New Roman" panose="02020603050405020304" pitchFamily="18" charset="0"/>
                <a:cs typeface="Times New Roman" panose="02020603050405020304" pitchFamily="18" charset="0"/>
              </a:rPr>
              <a:t>100% Complete (2/05/2023)</a:t>
            </a:r>
          </a:p>
        </p:txBody>
      </p:sp>
      <p:pic>
        <p:nvPicPr>
          <p:cNvPr id="6" name="Picture 5">
            <a:extLst>
              <a:ext uri="{FF2B5EF4-FFF2-40B4-BE49-F238E27FC236}">
                <a16:creationId xmlns:a16="http://schemas.microsoft.com/office/drawing/2014/main" id="{81BE58FD-2354-42F5-BC0B-E7586E3452C9}"/>
              </a:ext>
            </a:extLst>
          </p:cNvPr>
          <p:cNvPicPr>
            <a:picLocks noChangeAspect="1"/>
          </p:cNvPicPr>
          <p:nvPr/>
        </p:nvPicPr>
        <p:blipFill>
          <a:blip r:embed="rId3"/>
          <a:stretch>
            <a:fillRect/>
          </a:stretch>
        </p:blipFill>
        <p:spPr>
          <a:xfrm>
            <a:off x="260131" y="1345841"/>
            <a:ext cx="8631044" cy="3797659"/>
          </a:xfrm>
          <a:prstGeom prst="rect">
            <a:avLst/>
          </a:prstGeom>
        </p:spPr>
      </p:pic>
    </p:spTree>
    <p:extLst>
      <p:ext uri="{BB962C8B-B14F-4D97-AF65-F5344CB8AC3E}">
        <p14:creationId xmlns:p14="http://schemas.microsoft.com/office/powerpoint/2010/main" val="33444283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powerpoint_template_widescreen</Template>
  <TotalTime>1707</TotalTime>
  <Words>1945</Words>
  <Application>Microsoft Office PowerPoint</Application>
  <PresentationFormat>On-screen Show (16:9)</PresentationFormat>
  <Paragraphs>292</Paragraphs>
  <Slides>24</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Cambria</vt:lpstr>
      <vt:lpstr>Gill Sans MT</vt:lpstr>
      <vt:lpstr>Palatino Linotype</vt:lpstr>
      <vt:lpstr>Times New Roman</vt:lpstr>
      <vt:lpstr>Verdana</vt:lpstr>
      <vt:lpstr>Wingdings</vt:lpstr>
      <vt:lpstr>Wingdings 2</vt:lpstr>
      <vt:lpstr>Office Theme</vt:lpstr>
      <vt:lpstr>The National Spatial Reference System: the Common Foundation of Surveying and GIS</vt:lpstr>
      <vt:lpstr>PowerPoint Presentation</vt:lpstr>
      <vt:lpstr>Bottom Line Up Front</vt:lpstr>
      <vt:lpstr>GEODETIC DATUMS</vt:lpstr>
      <vt:lpstr>Horizontal Datums/Coordinates…What do we (you) use in your state?</vt:lpstr>
      <vt:lpstr>Why Modernize the NSRS?</vt:lpstr>
      <vt:lpstr>Main Benefits of Modernized NSRS</vt:lpstr>
      <vt:lpstr>The Future Geometric Frames</vt:lpstr>
      <vt:lpstr>Gravity of the Redefinition of the American Vertical Datum</vt:lpstr>
      <vt:lpstr>NAPGD2022 Geopotential Datum</vt:lpstr>
      <vt:lpstr>Replacing NAD 83</vt:lpstr>
      <vt:lpstr>Shift and Drift</vt:lpstr>
      <vt:lpstr>Shift: datum changes</vt:lpstr>
      <vt:lpstr>Shift and Drift: Summary</vt:lpstr>
      <vt:lpstr>Drift: Plate Tectonics and Velocities</vt:lpstr>
      <vt:lpstr>Vertical Motion</vt:lpstr>
      <vt:lpstr>State Plane Coordinates</vt:lpstr>
      <vt:lpstr>Modernization Timeline Rollout, Testing, Replacement</vt:lpstr>
      <vt:lpstr>Best ways to determine coordinates in Modernized NSRS</vt:lpstr>
      <vt:lpstr>How Can You Prepare</vt:lpstr>
      <vt:lpstr>How to Prepare </vt:lpstr>
      <vt:lpstr>NGS Resources</vt:lpstr>
      <vt:lpstr>Importance of Coordination</vt:lpstr>
      <vt:lpstr>Questions?</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Shaw;Dan Martin</dc:creator>
  <cp:lastModifiedBy>Dan</cp:lastModifiedBy>
  <cp:revision>85</cp:revision>
  <dcterms:created xsi:type="dcterms:W3CDTF">2023-03-30T22:24:06Z</dcterms:created>
  <dcterms:modified xsi:type="dcterms:W3CDTF">2024-03-29T19:41:23Z</dcterms:modified>
</cp:coreProperties>
</file>