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84" r:id="rId3"/>
  </p:sldMasterIdLst>
  <p:notesMasterIdLst>
    <p:notesMasterId r:id="rId61"/>
  </p:notesMasterIdLst>
  <p:sldIdLst>
    <p:sldId id="263" r:id="rId4"/>
    <p:sldId id="338" r:id="rId5"/>
    <p:sldId id="264" r:id="rId6"/>
    <p:sldId id="309" r:id="rId7"/>
    <p:sldId id="265" r:id="rId8"/>
    <p:sldId id="299" r:id="rId9"/>
    <p:sldId id="340" r:id="rId10"/>
    <p:sldId id="312" r:id="rId11"/>
    <p:sldId id="314" r:id="rId12"/>
    <p:sldId id="315" r:id="rId13"/>
    <p:sldId id="313" r:id="rId14"/>
    <p:sldId id="310" r:id="rId15"/>
    <p:sldId id="311" r:id="rId16"/>
    <p:sldId id="327" r:id="rId17"/>
    <p:sldId id="267"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4" r:id="rId32"/>
    <p:sldId id="283" r:id="rId33"/>
    <p:sldId id="326" r:id="rId34"/>
    <p:sldId id="341" r:id="rId35"/>
    <p:sldId id="331" r:id="rId36"/>
    <p:sldId id="330" r:id="rId37"/>
    <p:sldId id="332" r:id="rId38"/>
    <p:sldId id="301" r:id="rId39"/>
    <p:sldId id="302" r:id="rId40"/>
    <p:sldId id="306" r:id="rId41"/>
    <p:sldId id="307" r:id="rId42"/>
    <p:sldId id="308" r:id="rId43"/>
    <p:sldId id="337" r:id="rId44"/>
    <p:sldId id="333" r:id="rId45"/>
    <p:sldId id="336" r:id="rId46"/>
    <p:sldId id="334" r:id="rId47"/>
    <p:sldId id="335" r:id="rId48"/>
    <p:sldId id="328" r:id="rId49"/>
    <p:sldId id="342" r:id="rId50"/>
    <p:sldId id="329" r:id="rId51"/>
    <p:sldId id="339" r:id="rId52"/>
    <p:sldId id="316" r:id="rId53"/>
    <p:sldId id="317" r:id="rId54"/>
    <p:sldId id="318" r:id="rId55"/>
    <p:sldId id="319" r:id="rId56"/>
    <p:sldId id="320" r:id="rId57"/>
    <p:sldId id="321" r:id="rId58"/>
    <p:sldId id="322" r:id="rId59"/>
    <p:sldId id="323" r:id="rId60"/>
  </p:sldIdLst>
  <p:sldSz cx="12192000" cy="6858000"/>
  <p:notesSz cx="7315200" cy="96012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1356" y="23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erek.vanwestrum\Documents\Absolute%20Data\TMGODataSeri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b="1" i="0" u="none" strike="noStrike" baseline="0">
                <a:solidFill>
                  <a:srgbClr val="000000"/>
                </a:solidFill>
                <a:latin typeface="Arial"/>
                <a:ea typeface="Arial"/>
                <a:cs typeface="Arial"/>
              </a:defRPr>
            </a:pPr>
            <a:r>
              <a:rPr lang="en-US"/>
              <a:t>TMGO Data</a:t>
            </a:r>
          </a:p>
        </c:rich>
      </c:tx>
      <c:layout>
        <c:manualLayout>
          <c:xMode val="edge"/>
          <c:yMode val="edge"/>
          <c:x val="0.46736060729741341"/>
          <c:y val="3.767126935220054E-2"/>
        </c:manualLayout>
      </c:layout>
      <c:overlay val="0"/>
      <c:spPr>
        <a:noFill/>
        <a:ln w="25400">
          <a:noFill/>
        </a:ln>
      </c:spPr>
    </c:title>
    <c:autoTitleDeleted val="0"/>
    <c:plotArea>
      <c:layout>
        <c:manualLayout>
          <c:layoutTarget val="inner"/>
          <c:xMode val="edge"/>
          <c:yMode val="edge"/>
          <c:x val="6.1749303363511282E-2"/>
          <c:y val="0.16984632355738144"/>
          <c:w val="0.9072851873323986"/>
          <c:h val="0.6027407339280787"/>
        </c:manualLayout>
      </c:layout>
      <c:scatterChart>
        <c:scatterStyle val="lineMarker"/>
        <c:varyColors val="0"/>
        <c:ser>
          <c:idx val="0"/>
          <c:order val="0"/>
          <c:tx>
            <c:v>AG</c:v>
          </c:tx>
          <c:spPr>
            <a:ln w="28575">
              <a:noFill/>
            </a:ln>
          </c:spPr>
          <c:marker>
            <c:symbol val="circle"/>
            <c:size val="5"/>
            <c:spPr>
              <a:solidFill>
                <a:srgbClr val="000090"/>
              </a:solidFill>
              <a:ln>
                <a:solidFill>
                  <a:srgbClr val="000090"/>
                </a:solidFill>
                <a:prstDash val="solid"/>
              </a:ln>
            </c:spPr>
          </c:marker>
          <c:errBars>
            <c:errDir val="y"/>
            <c:errBarType val="both"/>
            <c:errValType val="cust"/>
            <c:noEndCap val="1"/>
            <c:plus>
              <c:numLit>
                <c:formatCode>General</c:formatCode>
                <c:ptCount val="22"/>
                <c:pt idx="0">
                  <c:v>2.1</c:v>
                </c:pt>
                <c:pt idx="1">
                  <c:v>2.1</c:v>
                </c:pt>
                <c:pt idx="2">
                  <c:v>2.1</c:v>
                </c:pt>
                <c:pt idx="3">
                  <c:v>2.1</c:v>
                </c:pt>
                <c:pt idx="4">
                  <c:v>2.1</c:v>
                </c:pt>
                <c:pt idx="5">
                  <c:v>2.1</c:v>
                </c:pt>
                <c:pt idx="6">
                  <c:v>2.1</c:v>
                </c:pt>
                <c:pt idx="7">
                  <c:v>2.1</c:v>
                </c:pt>
                <c:pt idx="8">
                  <c:v>2.1</c:v>
                </c:pt>
                <c:pt idx="9">
                  <c:v>2.1</c:v>
                </c:pt>
                <c:pt idx="10">
                  <c:v>2.1</c:v>
                </c:pt>
                <c:pt idx="11">
                  <c:v>2.1</c:v>
                </c:pt>
                <c:pt idx="12">
                  <c:v>2.2000000000000002</c:v>
                </c:pt>
                <c:pt idx="13">
                  <c:v>2.2000000000000002</c:v>
                </c:pt>
                <c:pt idx="14">
                  <c:v>2.1</c:v>
                </c:pt>
                <c:pt idx="15">
                  <c:v>2.1</c:v>
                </c:pt>
                <c:pt idx="16">
                  <c:v>2.1</c:v>
                </c:pt>
                <c:pt idx="17">
                  <c:v>2.1</c:v>
                </c:pt>
                <c:pt idx="18">
                  <c:v>2.1</c:v>
                </c:pt>
                <c:pt idx="19">
                  <c:v>2.1</c:v>
                </c:pt>
                <c:pt idx="20">
                  <c:v>0</c:v>
                </c:pt>
                <c:pt idx="21">
                  <c:v>0</c:v>
                </c:pt>
              </c:numLit>
            </c:plus>
            <c:minus>
              <c:numLit>
                <c:formatCode>General</c:formatCode>
                <c:ptCount val="22"/>
                <c:pt idx="0">
                  <c:v>2.1</c:v>
                </c:pt>
                <c:pt idx="1">
                  <c:v>2.1</c:v>
                </c:pt>
                <c:pt idx="2">
                  <c:v>2.1</c:v>
                </c:pt>
                <c:pt idx="3">
                  <c:v>2.1</c:v>
                </c:pt>
                <c:pt idx="4">
                  <c:v>2.1</c:v>
                </c:pt>
                <c:pt idx="5">
                  <c:v>2.1</c:v>
                </c:pt>
                <c:pt idx="6">
                  <c:v>2.1</c:v>
                </c:pt>
                <c:pt idx="7">
                  <c:v>2.1</c:v>
                </c:pt>
                <c:pt idx="8">
                  <c:v>2.1</c:v>
                </c:pt>
                <c:pt idx="9">
                  <c:v>2.1</c:v>
                </c:pt>
                <c:pt idx="10">
                  <c:v>2.1</c:v>
                </c:pt>
                <c:pt idx="11">
                  <c:v>2.1</c:v>
                </c:pt>
                <c:pt idx="12">
                  <c:v>2.2000000000000002</c:v>
                </c:pt>
                <c:pt idx="13">
                  <c:v>2.2000000000000002</c:v>
                </c:pt>
                <c:pt idx="14">
                  <c:v>2.1</c:v>
                </c:pt>
                <c:pt idx="15">
                  <c:v>2.1</c:v>
                </c:pt>
                <c:pt idx="16">
                  <c:v>2.1</c:v>
                </c:pt>
                <c:pt idx="17">
                  <c:v>2.1</c:v>
                </c:pt>
                <c:pt idx="18">
                  <c:v>2.1</c:v>
                </c:pt>
                <c:pt idx="19">
                  <c:v>2.1</c:v>
                </c:pt>
                <c:pt idx="20">
                  <c:v>0</c:v>
                </c:pt>
                <c:pt idx="21">
                  <c:v>0</c:v>
                </c:pt>
              </c:numLit>
            </c:minus>
            <c:spPr>
              <a:ln w="12700">
                <a:solidFill>
                  <a:srgbClr val="000000"/>
                </a:solidFill>
                <a:prstDash val="solid"/>
              </a:ln>
            </c:spPr>
          </c:errBars>
          <c:xVal>
            <c:numRef>
              <c:f>New!$C$5:$C$58</c:f>
              <c:numCache>
                <c:formatCode>m/d/yyyy</c:formatCode>
                <c:ptCount val="54"/>
                <c:pt idx="0">
                  <c:v>37028</c:v>
                </c:pt>
                <c:pt idx="1">
                  <c:v>37108</c:v>
                </c:pt>
                <c:pt idx="2">
                  <c:v>37344</c:v>
                </c:pt>
                <c:pt idx="3">
                  <c:v>37540</c:v>
                </c:pt>
                <c:pt idx="4">
                  <c:v>37664</c:v>
                </c:pt>
                <c:pt idx="5">
                  <c:v>37693</c:v>
                </c:pt>
                <c:pt idx="6">
                  <c:v>37723</c:v>
                </c:pt>
                <c:pt idx="7">
                  <c:v>37749</c:v>
                </c:pt>
                <c:pt idx="8">
                  <c:v>37903</c:v>
                </c:pt>
                <c:pt idx="9">
                  <c:v>37918</c:v>
                </c:pt>
                <c:pt idx="10">
                  <c:v>37996</c:v>
                </c:pt>
                <c:pt idx="11">
                  <c:v>38091</c:v>
                </c:pt>
                <c:pt idx="12">
                  <c:v>38100</c:v>
                </c:pt>
                <c:pt idx="13">
                  <c:v>38419</c:v>
                </c:pt>
                <c:pt idx="14">
                  <c:v>38423</c:v>
                </c:pt>
                <c:pt idx="15">
                  <c:v>38488</c:v>
                </c:pt>
                <c:pt idx="16">
                  <c:v>38560</c:v>
                </c:pt>
                <c:pt idx="22">
                  <c:v>40471</c:v>
                </c:pt>
                <c:pt idx="23">
                  <c:v>41898</c:v>
                </c:pt>
                <c:pt idx="24">
                  <c:v>41971</c:v>
                </c:pt>
                <c:pt idx="25">
                  <c:v>42115</c:v>
                </c:pt>
                <c:pt idx="26">
                  <c:v>42142</c:v>
                </c:pt>
                <c:pt idx="27">
                  <c:v>42164</c:v>
                </c:pt>
                <c:pt idx="28">
                  <c:v>42205</c:v>
                </c:pt>
                <c:pt idx="29">
                  <c:v>42247</c:v>
                </c:pt>
                <c:pt idx="30">
                  <c:v>42249</c:v>
                </c:pt>
                <c:pt idx="31">
                  <c:v>42284</c:v>
                </c:pt>
                <c:pt idx="32">
                  <c:v>42346</c:v>
                </c:pt>
                <c:pt idx="33">
                  <c:v>42395</c:v>
                </c:pt>
                <c:pt idx="34">
                  <c:v>42451</c:v>
                </c:pt>
                <c:pt idx="35">
                  <c:v>42492</c:v>
                </c:pt>
                <c:pt idx="36">
                  <c:v>42556</c:v>
                </c:pt>
                <c:pt idx="37">
                  <c:v>42650</c:v>
                </c:pt>
                <c:pt idx="38">
                  <c:v>42880</c:v>
                </c:pt>
                <c:pt idx="39">
                  <c:v>42963</c:v>
                </c:pt>
                <c:pt idx="40">
                  <c:v>43087</c:v>
                </c:pt>
                <c:pt idx="41">
                  <c:v>43161</c:v>
                </c:pt>
                <c:pt idx="42">
                  <c:v>43235</c:v>
                </c:pt>
                <c:pt idx="43">
                  <c:v>43333</c:v>
                </c:pt>
                <c:pt idx="44">
                  <c:v>43440</c:v>
                </c:pt>
                <c:pt idx="45">
                  <c:v>43496</c:v>
                </c:pt>
                <c:pt idx="46">
                  <c:v>43538</c:v>
                </c:pt>
                <c:pt idx="47">
                  <c:v>43615</c:v>
                </c:pt>
                <c:pt idx="48">
                  <c:v>43707</c:v>
                </c:pt>
                <c:pt idx="49">
                  <c:v>43734</c:v>
                </c:pt>
                <c:pt idx="50">
                  <c:v>43794</c:v>
                </c:pt>
                <c:pt idx="51">
                  <c:v>43839</c:v>
                </c:pt>
              </c:numCache>
            </c:numRef>
          </c:xVal>
          <c:yVal>
            <c:numRef>
              <c:f>New!$D$5:$D$58</c:f>
              <c:numCache>
                <c:formatCode>General</c:formatCode>
                <c:ptCount val="54"/>
                <c:pt idx="0">
                  <c:v>738.4</c:v>
                </c:pt>
                <c:pt idx="1">
                  <c:v>738</c:v>
                </c:pt>
                <c:pt idx="2">
                  <c:v>743.8</c:v>
                </c:pt>
                <c:pt idx="3">
                  <c:v>743</c:v>
                </c:pt>
                <c:pt idx="4">
                  <c:v>738.1</c:v>
                </c:pt>
                <c:pt idx="5">
                  <c:v>740.2</c:v>
                </c:pt>
                <c:pt idx="6">
                  <c:v>742</c:v>
                </c:pt>
                <c:pt idx="7">
                  <c:v>743.6</c:v>
                </c:pt>
                <c:pt idx="8">
                  <c:v>738.2</c:v>
                </c:pt>
                <c:pt idx="9">
                  <c:v>742</c:v>
                </c:pt>
                <c:pt idx="10">
                  <c:v>739.2</c:v>
                </c:pt>
                <c:pt idx="11">
                  <c:v>740.6</c:v>
                </c:pt>
                <c:pt idx="12">
                  <c:v>741.2</c:v>
                </c:pt>
                <c:pt idx="13">
                  <c:v>742.9</c:v>
                </c:pt>
                <c:pt idx="14">
                  <c:v>741.7</c:v>
                </c:pt>
                <c:pt idx="15">
                  <c:v>743.5</c:v>
                </c:pt>
                <c:pt idx="16">
                  <c:v>740.9</c:v>
                </c:pt>
                <c:pt idx="22">
                  <c:v>740.1</c:v>
                </c:pt>
                <c:pt idx="23">
                  <c:v>740.9</c:v>
                </c:pt>
                <c:pt idx="24">
                  <c:v>741.2</c:v>
                </c:pt>
                <c:pt idx="25">
                  <c:v>742</c:v>
                </c:pt>
                <c:pt idx="26">
                  <c:v>744.7</c:v>
                </c:pt>
                <c:pt idx="27">
                  <c:v>745.2</c:v>
                </c:pt>
                <c:pt idx="28">
                  <c:v>743</c:v>
                </c:pt>
                <c:pt idx="29">
                  <c:v>742</c:v>
                </c:pt>
                <c:pt idx="30">
                  <c:v>740</c:v>
                </c:pt>
                <c:pt idx="31">
                  <c:v>741.2</c:v>
                </c:pt>
                <c:pt idx="32">
                  <c:v>741.1</c:v>
                </c:pt>
                <c:pt idx="33">
                  <c:v>741</c:v>
                </c:pt>
                <c:pt idx="34">
                  <c:v>744.2</c:v>
                </c:pt>
                <c:pt idx="35">
                  <c:v>747.4</c:v>
                </c:pt>
                <c:pt idx="36">
                  <c:v>741.1</c:v>
                </c:pt>
                <c:pt idx="37">
                  <c:v>741.4</c:v>
                </c:pt>
                <c:pt idx="38">
                  <c:v>745.7</c:v>
                </c:pt>
                <c:pt idx="39">
                  <c:v>743.15</c:v>
                </c:pt>
                <c:pt idx="40">
                  <c:v>740.1</c:v>
                </c:pt>
                <c:pt idx="41">
                  <c:v>743.5</c:v>
                </c:pt>
                <c:pt idx="42">
                  <c:v>743</c:v>
                </c:pt>
                <c:pt idx="43">
                  <c:v>738.8</c:v>
                </c:pt>
                <c:pt idx="44">
                  <c:v>740.9</c:v>
                </c:pt>
                <c:pt idx="45">
                  <c:v>742</c:v>
                </c:pt>
                <c:pt idx="46">
                  <c:v>743.8</c:v>
                </c:pt>
                <c:pt idx="47">
                  <c:v>743</c:v>
                </c:pt>
                <c:pt idx="48">
                  <c:v>738.3</c:v>
                </c:pt>
                <c:pt idx="49">
                  <c:v>741.1</c:v>
                </c:pt>
                <c:pt idx="50">
                  <c:v>741.6</c:v>
                </c:pt>
                <c:pt idx="51">
                  <c:v>745</c:v>
                </c:pt>
              </c:numCache>
            </c:numRef>
          </c:yVal>
          <c:smooth val="0"/>
          <c:extLst>
            <c:ext xmlns:c16="http://schemas.microsoft.com/office/drawing/2014/chart" uri="{C3380CC4-5D6E-409C-BE32-E72D297353CC}">
              <c16:uniqueId val="{00000000-0CE3-460D-B833-372405C9F7EA}"/>
            </c:ext>
          </c:extLst>
        </c:ser>
        <c:ser>
          <c:idx val="1"/>
          <c:order val="1"/>
          <c:tx>
            <c:v>AH</c:v>
          </c:tx>
          <c:spPr>
            <a:ln w="28575">
              <a:noFill/>
            </a:ln>
          </c:spPr>
          <c:marker>
            <c:symbol val="square"/>
            <c:size val="5"/>
            <c:spPr>
              <a:solidFill>
                <a:srgbClr val="DD0806"/>
              </a:solidFill>
              <a:ln>
                <a:solidFill>
                  <a:srgbClr val="DD0806"/>
                </a:solidFill>
                <a:prstDash val="solid"/>
              </a:ln>
            </c:spPr>
          </c:marker>
          <c:errBars>
            <c:errDir val="y"/>
            <c:errBarType val="both"/>
            <c:errValType val="cust"/>
            <c:noEndCap val="1"/>
            <c:plus>
              <c:numLit>
                <c:formatCode>General</c:formatCode>
                <c:ptCount val="23"/>
                <c:pt idx="0">
                  <c:v>0</c:v>
                </c:pt>
                <c:pt idx="1">
                  <c:v>2</c:v>
                </c:pt>
                <c:pt idx="2">
                  <c:v>2.1</c:v>
                </c:pt>
                <c:pt idx="3">
                  <c:v>2.1</c:v>
                </c:pt>
                <c:pt idx="4">
                  <c:v>2.1</c:v>
                </c:pt>
                <c:pt idx="5">
                  <c:v>2.1</c:v>
                </c:pt>
                <c:pt idx="6">
                  <c:v>2.1</c:v>
                </c:pt>
                <c:pt idx="7">
                  <c:v>2.1</c:v>
                </c:pt>
                <c:pt idx="8">
                  <c:v>2.1</c:v>
                </c:pt>
                <c:pt idx="9">
                  <c:v>2.1</c:v>
                </c:pt>
                <c:pt idx="10">
                  <c:v>2.1</c:v>
                </c:pt>
                <c:pt idx="11">
                  <c:v>2.1</c:v>
                </c:pt>
                <c:pt idx="12">
                  <c:v>2.1</c:v>
                </c:pt>
                <c:pt idx="13">
                  <c:v>2.1</c:v>
                </c:pt>
                <c:pt idx="14">
                  <c:v>2.1</c:v>
                </c:pt>
                <c:pt idx="15">
                  <c:v>2.1</c:v>
                </c:pt>
                <c:pt idx="16">
                  <c:v>2.1</c:v>
                </c:pt>
                <c:pt idx="17">
                  <c:v>2.1</c:v>
                </c:pt>
                <c:pt idx="18">
                  <c:v>0</c:v>
                </c:pt>
                <c:pt idx="19">
                  <c:v>0</c:v>
                </c:pt>
                <c:pt idx="20">
                  <c:v>0</c:v>
                </c:pt>
                <c:pt idx="21">
                  <c:v>0</c:v>
                </c:pt>
                <c:pt idx="22">
                  <c:v>0</c:v>
                </c:pt>
              </c:numLit>
            </c:plus>
            <c:minus>
              <c:numLit>
                <c:formatCode>General</c:formatCode>
                <c:ptCount val="23"/>
                <c:pt idx="0">
                  <c:v>0</c:v>
                </c:pt>
                <c:pt idx="1">
                  <c:v>2</c:v>
                </c:pt>
                <c:pt idx="2">
                  <c:v>2.1</c:v>
                </c:pt>
                <c:pt idx="3">
                  <c:v>2.1</c:v>
                </c:pt>
                <c:pt idx="4">
                  <c:v>2.1</c:v>
                </c:pt>
                <c:pt idx="5">
                  <c:v>2.1</c:v>
                </c:pt>
                <c:pt idx="6">
                  <c:v>2.1</c:v>
                </c:pt>
                <c:pt idx="7">
                  <c:v>2.1</c:v>
                </c:pt>
                <c:pt idx="8">
                  <c:v>2.1</c:v>
                </c:pt>
                <c:pt idx="9">
                  <c:v>2.1</c:v>
                </c:pt>
                <c:pt idx="10">
                  <c:v>2.1</c:v>
                </c:pt>
                <c:pt idx="11">
                  <c:v>2.1</c:v>
                </c:pt>
                <c:pt idx="12">
                  <c:v>2.1</c:v>
                </c:pt>
                <c:pt idx="13">
                  <c:v>2.1</c:v>
                </c:pt>
                <c:pt idx="14">
                  <c:v>2.1</c:v>
                </c:pt>
                <c:pt idx="15">
                  <c:v>2.1</c:v>
                </c:pt>
                <c:pt idx="16">
                  <c:v>2.1</c:v>
                </c:pt>
                <c:pt idx="17">
                  <c:v>2.1</c:v>
                </c:pt>
                <c:pt idx="18">
                  <c:v>0</c:v>
                </c:pt>
                <c:pt idx="19">
                  <c:v>0</c:v>
                </c:pt>
                <c:pt idx="20">
                  <c:v>0</c:v>
                </c:pt>
                <c:pt idx="21">
                  <c:v>0</c:v>
                </c:pt>
                <c:pt idx="22">
                  <c:v>0</c:v>
                </c:pt>
              </c:numLit>
            </c:minus>
            <c:spPr>
              <a:ln w="12700">
                <a:solidFill>
                  <a:srgbClr val="000000"/>
                </a:solidFill>
                <a:prstDash val="solid"/>
              </a:ln>
            </c:spPr>
          </c:errBars>
          <c:xVal>
            <c:numRef>
              <c:f>New!$H$5:$H$58</c:f>
              <c:numCache>
                <c:formatCode>m/d/yyyy</c:formatCode>
                <c:ptCount val="54"/>
                <c:pt idx="0">
                  <c:v>37341</c:v>
                </c:pt>
                <c:pt idx="1">
                  <c:v>37379</c:v>
                </c:pt>
                <c:pt idx="2">
                  <c:v>37401</c:v>
                </c:pt>
                <c:pt idx="3">
                  <c:v>37565</c:v>
                </c:pt>
                <c:pt idx="4">
                  <c:v>37664</c:v>
                </c:pt>
                <c:pt idx="5">
                  <c:v>37691</c:v>
                </c:pt>
                <c:pt idx="6">
                  <c:v>37727</c:v>
                </c:pt>
                <c:pt idx="7">
                  <c:v>37759</c:v>
                </c:pt>
                <c:pt idx="8">
                  <c:v>37811</c:v>
                </c:pt>
                <c:pt idx="9">
                  <c:v>37828</c:v>
                </c:pt>
                <c:pt idx="10">
                  <c:v>37855</c:v>
                </c:pt>
                <c:pt idx="11">
                  <c:v>37903</c:v>
                </c:pt>
                <c:pt idx="12">
                  <c:v>38093</c:v>
                </c:pt>
                <c:pt idx="13">
                  <c:v>38095</c:v>
                </c:pt>
                <c:pt idx="14">
                  <c:v>38100</c:v>
                </c:pt>
                <c:pt idx="15">
                  <c:v>38160</c:v>
                </c:pt>
                <c:pt idx="16">
                  <c:v>38488</c:v>
                </c:pt>
                <c:pt idx="17">
                  <c:v>38491</c:v>
                </c:pt>
                <c:pt idx="18">
                  <c:v>38492</c:v>
                </c:pt>
                <c:pt idx="19">
                  <c:v>38498</c:v>
                </c:pt>
                <c:pt idx="20">
                  <c:v>38516</c:v>
                </c:pt>
                <c:pt idx="21">
                  <c:v>38561</c:v>
                </c:pt>
                <c:pt idx="22">
                  <c:v>40471</c:v>
                </c:pt>
                <c:pt idx="23">
                  <c:v>41898</c:v>
                </c:pt>
                <c:pt idx="24">
                  <c:v>42024</c:v>
                </c:pt>
                <c:pt idx="25">
                  <c:v>42079</c:v>
                </c:pt>
                <c:pt idx="26">
                  <c:v>42191</c:v>
                </c:pt>
                <c:pt idx="27">
                  <c:v>42228</c:v>
                </c:pt>
                <c:pt idx="28">
                  <c:v>42236</c:v>
                </c:pt>
                <c:pt idx="29">
                  <c:v>42237</c:v>
                </c:pt>
                <c:pt idx="30">
                  <c:v>42263</c:v>
                </c:pt>
                <c:pt idx="31">
                  <c:v>42376</c:v>
                </c:pt>
                <c:pt idx="32">
                  <c:v>42424</c:v>
                </c:pt>
                <c:pt idx="33">
                  <c:v>42471</c:v>
                </c:pt>
                <c:pt idx="34">
                  <c:v>42530</c:v>
                </c:pt>
                <c:pt idx="35">
                  <c:v>42587</c:v>
                </c:pt>
                <c:pt idx="36">
                  <c:v>42650</c:v>
                </c:pt>
                <c:pt idx="37">
                  <c:v>42675</c:v>
                </c:pt>
                <c:pt idx="38">
                  <c:v>42738</c:v>
                </c:pt>
                <c:pt idx="39">
                  <c:v>42803</c:v>
                </c:pt>
                <c:pt idx="40">
                  <c:v>42927</c:v>
                </c:pt>
                <c:pt idx="41">
                  <c:v>42998</c:v>
                </c:pt>
                <c:pt idx="42">
                  <c:v>43133</c:v>
                </c:pt>
                <c:pt idx="43">
                  <c:v>43209</c:v>
                </c:pt>
                <c:pt idx="44">
                  <c:v>43287</c:v>
                </c:pt>
                <c:pt idx="45">
                  <c:v>43419</c:v>
                </c:pt>
                <c:pt idx="46">
                  <c:v>43544</c:v>
                </c:pt>
                <c:pt idx="47">
                  <c:v>43622</c:v>
                </c:pt>
                <c:pt idx="48">
                  <c:v>43728</c:v>
                </c:pt>
                <c:pt idx="49">
                  <c:v>43846</c:v>
                </c:pt>
              </c:numCache>
            </c:numRef>
          </c:xVal>
          <c:yVal>
            <c:numRef>
              <c:f>New!$I$5:$I$58</c:f>
              <c:numCache>
                <c:formatCode>General</c:formatCode>
                <c:ptCount val="54"/>
                <c:pt idx="0">
                  <c:v>740.3</c:v>
                </c:pt>
                <c:pt idx="1">
                  <c:v>739.6</c:v>
                </c:pt>
                <c:pt idx="2">
                  <c:v>738.4</c:v>
                </c:pt>
                <c:pt idx="3">
                  <c:v>738.3</c:v>
                </c:pt>
                <c:pt idx="4">
                  <c:v>737.3</c:v>
                </c:pt>
                <c:pt idx="5">
                  <c:v>741.1</c:v>
                </c:pt>
                <c:pt idx="6">
                  <c:v>741.9</c:v>
                </c:pt>
                <c:pt idx="7">
                  <c:v>741.2</c:v>
                </c:pt>
                <c:pt idx="8">
                  <c:v>740</c:v>
                </c:pt>
                <c:pt idx="9">
                  <c:v>739.8</c:v>
                </c:pt>
                <c:pt idx="10">
                  <c:v>740</c:v>
                </c:pt>
                <c:pt idx="11">
                  <c:v>739.3</c:v>
                </c:pt>
                <c:pt idx="12">
                  <c:v>740.3</c:v>
                </c:pt>
                <c:pt idx="13">
                  <c:v>740.5</c:v>
                </c:pt>
                <c:pt idx="14">
                  <c:v>741.4</c:v>
                </c:pt>
                <c:pt idx="15">
                  <c:v>741.3</c:v>
                </c:pt>
                <c:pt idx="16">
                  <c:v>741.9</c:v>
                </c:pt>
                <c:pt idx="17">
                  <c:v>745.1</c:v>
                </c:pt>
                <c:pt idx="18">
                  <c:v>744.6</c:v>
                </c:pt>
                <c:pt idx="19">
                  <c:v>742.4</c:v>
                </c:pt>
                <c:pt idx="20">
                  <c:v>743.2</c:v>
                </c:pt>
                <c:pt idx="21">
                  <c:v>738.4</c:v>
                </c:pt>
                <c:pt idx="22">
                  <c:v>740.7</c:v>
                </c:pt>
                <c:pt idx="23">
                  <c:v>739.5</c:v>
                </c:pt>
                <c:pt idx="24">
                  <c:v>741.2</c:v>
                </c:pt>
                <c:pt idx="25">
                  <c:v>743.8</c:v>
                </c:pt>
                <c:pt idx="26">
                  <c:v>744.6</c:v>
                </c:pt>
                <c:pt idx="27">
                  <c:v>741.9</c:v>
                </c:pt>
                <c:pt idx="28">
                  <c:v>740</c:v>
                </c:pt>
                <c:pt idx="29">
                  <c:v>739.9</c:v>
                </c:pt>
                <c:pt idx="30">
                  <c:v>739.6</c:v>
                </c:pt>
                <c:pt idx="31">
                  <c:v>742.1</c:v>
                </c:pt>
                <c:pt idx="32">
                  <c:v>741</c:v>
                </c:pt>
                <c:pt idx="33">
                  <c:v>745.8</c:v>
                </c:pt>
                <c:pt idx="34">
                  <c:v>742.9</c:v>
                </c:pt>
                <c:pt idx="35">
                  <c:v>741.8</c:v>
                </c:pt>
                <c:pt idx="36">
                  <c:v>741.1</c:v>
                </c:pt>
                <c:pt idx="37">
                  <c:v>741.1</c:v>
                </c:pt>
                <c:pt idx="38">
                  <c:v>742</c:v>
                </c:pt>
                <c:pt idx="39">
                  <c:v>743.3</c:v>
                </c:pt>
                <c:pt idx="40">
                  <c:v>740.7</c:v>
                </c:pt>
                <c:pt idx="41">
                  <c:v>740.8</c:v>
                </c:pt>
                <c:pt idx="42">
                  <c:v>741.4</c:v>
                </c:pt>
                <c:pt idx="43">
                  <c:v>743.3</c:v>
                </c:pt>
                <c:pt idx="44">
                  <c:v>741.5</c:v>
                </c:pt>
                <c:pt idx="45">
                  <c:v>739</c:v>
                </c:pt>
                <c:pt idx="46">
                  <c:v>742.2</c:v>
                </c:pt>
                <c:pt idx="47">
                  <c:v>741.5</c:v>
                </c:pt>
                <c:pt idx="48">
                  <c:v>736.4</c:v>
                </c:pt>
                <c:pt idx="49">
                  <c:v>741.4</c:v>
                </c:pt>
              </c:numCache>
            </c:numRef>
          </c:yVal>
          <c:smooth val="0"/>
          <c:extLst>
            <c:ext xmlns:c16="http://schemas.microsoft.com/office/drawing/2014/chart" uri="{C3380CC4-5D6E-409C-BE32-E72D297353CC}">
              <c16:uniqueId val="{00000001-0CE3-460D-B833-372405C9F7EA}"/>
            </c:ext>
          </c:extLst>
        </c:ser>
        <c:ser>
          <c:idx val="2"/>
          <c:order val="2"/>
          <c:tx>
            <c:v>AI</c:v>
          </c:tx>
          <c:spPr>
            <a:ln w="28575">
              <a:noFill/>
            </a:ln>
          </c:spPr>
          <c:marker>
            <c:symbol val="triangle"/>
            <c:size val="5"/>
            <c:spPr>
              <a:solidFill>
                <a:srgbClr val="FCF305"/>
              </a:solidFill>
              <a:ln>
                <a:solidFill>
                  <a:srgbClr val="FCF305"/>
                </a:solidFill>
                <a:prstDash val="solid"/>
              </a:ln>
            </c:spPr>
          </c:marker>
          <c:errBars>
            <c:errDir val="y"/>
            <c:errBarType val="both"/>
            <c:errValType val="cust"/>
            <c:noEndCap val="0"/>
            <c:plus>
              <c:numLit>
                <c:formatCode>General</c:formatCode>
                <c:ptCount val="22"/>
                <c:pt idx="0">
                  <c:v>2.1</c:v>
                </c:pt>
                <c:pt idx="1">
                  <c:v>2.1</c:v>
                </c:pt>
                <c:pt idx="2">
                  <c:v>2.1</c:v>
                </c:pt>
                <c:pt idx="3">
                  <c:v>2.1</c:v>
                </c:pt>
                <c:pt idx="4">
                  <c:v>2.1</c:v>
                </c:pt>
                <c:pt idx="5">
                  <c:v>2.1</c:v>
                </c:pt>
                <c:pt idx="6">
                  <c:v>2</c:v>
                </c:pt>
                <c:pt idx="7">
                  <c:v>2.1</c:v>
                </c:pt>
                <c:pt idx="8">
                  <c:v>2.1</c:v>
                </c:pt>
                <c:pt idx="9">
                  <c:v>1.9</c:v>
                </c:pt>
                <c:pt idx="10">
                  <c:v>2</c:v>
                </c:pt>
                <c:pt idx="11">
                  <c:v>2.1</c:v>
                </c:pt>
                <c:pt idx="12">
                  <c:v>2.1</c:v>
                </c:pt>
                <c:pt idx="13">
                  <c:v>2.1</c:v>
                </c:pt>
                <c:pt idx="14">
                  <c:v>2.1</c:v>
                </c:pt>
                <c:pt idx="15">
                  <c:v>0</c:v>
                </c:pt>
                <c:pt idx="16">
                  <c:v>0</c:v>
                </c:pt>
                <c:pt idx="17">
                  <c:v>0</c:v>
                </c:pt>
                <c:pt idx="18">
                  <c:v>0</c:v>
                </c:pt>
                <c:pt idx="19">
                  <c:v>0</c:v>
                </c:pt>
                <c:pt idx="20">
                  <c:v>0</c:v>
                </c:pt>
                <c:pt idx="21">
                  <c:v>0</c:v>
                </c:pt>
              </c:numLit>
            </c:plus>
            <c:minus>
              <c:numLit>
                <c:formatCode>General</c:formatCode>
                <c:ptCount val="22"/>
                <c:pt idx="0">
                  <c:v>2.1</c:v>
                </c:pt>
                <c:pt idx="1">
                  <c:v>2.1</c:v>
                </c:pt>
                <c:pt idx="2">
                  <c:v>2.1</c:v>
                </c:pt>
                <c:pt idx="3">
                  <c:v>2.1</c:v>
                </c:pt>
                <c:pt idx="4">
                  <c:v>2.1</c:v>
                </c:pt>
                <c:pt idx="5">
                  <c:v>2.1</c:v>
                </c:pt>
                <c:pt idx="6">
                  <c:v>2</c:v>
                </c:pt>
                <c:pt idx="7">
                  <c:v>2.1</c:v>
                </c:pt>
                <c:pt idx="8">
                  <c:v>2.1</c:v>
                </c:pt>
                <c:pt idx="9">
                  <c:v>1.9</c:v>
                </c:pt>
                <c:pt idx="10">
                  <c:v>2</c:v>
                </c:pt>
                <c:pt idx="11">
                  <c:v>2.1</c:v>
                </c:pt>
                <c:pt idx="12">
                  <c:v>2.1</c:v>
                </c:pt>
                <c:pt idx="13">
                  <c:v>2.1</c:v>
                </c:pt>
                <c:pt idx="14">
                  <c:v>2.1</c:v>
                </c:pt>
                <c:pt idx="15">
                  <c:v>0</c:v>
                </c:pt>
                <c:pt idx="16">
                  <c:v>0</c:v>
                </c:pt>
                <c:pt idx="17">
                  <c:v>0</c:v>
                </c:pt>
                <c:pt idx="18">
                  <c:v>0</c:v>
                </c:pt>
                <c:pt idx="19">
                  <c:v>0</c:v>
                </c:pt>
                <c:pt idx="20">
                  <c:v>0</c:v>
                </c:pt>
                <c:pt idx="21">
                  <c:v>0</c:v>
                </c:pt>
              </c:numLit>
            </c:minus>
            <c:spPr>
              <a:ln w="12700">
                <a:solidFill>
                  <a:srgbClr val="000000"/>
                </a:solidFill>
                <a:prstDash val="solid"/>
              </a:ln>
            </c:spPr>
          </c:errBars>
          <c:xVal>
            <c:numRef>
              <c:f>New!$M$28:$M$58</c:f>
              <c:numCache>
                <c:formatCode>m/d/yyyy</c:formatCode>
                <c:ptCount val="31"/>
                <c:pt idx="0">
                  <c:v>41898</c:v>
                </c:pt>
                <c:pt idx="1">
                  <c:v>41957</c:v>
                </c:pt>
                <c:pt idx="2">
                  <c:v>42097</c:v>
                </c:pt>
                <c:pt idx="3">
                  <c:v>42177</c:v>
                </c:pt>
                <c:pt idx="4">
                  <c:v>42214</c:v>
                </c:pt>
                <c:pt idx="5">
                  <c:v>42275</c:v>
                </c:pt>
                <c:pt idx="6">
                  <c:v>42383</c:v>
                </c:pt>
                <c:pt idx="7">
                  <c:v>42437</c:v>
                </c:pt>
                <c:pt idx="8">
                  <c:v>42507</c:v>
                </c:pt>
                <c:pt idx="9">
                  <c:v>42583</c:v>
                </c:pt>
                <c:pt idx="10">
                  <c:v>42641</c:v>
                </c:pt>
                <c:pt idx="11">
                  <c:v>42726</c:v>
                </c:pt>
                <c:pt idx="12">
                  <c:v>42795</c:v>
                </c:pt>
                <c:pt idx="13">
                  <c:v>42871</c:v>
                </c:pt>
                <c:pt idx="14">
                  <c:v>42919</c:v>
                </c:pt>
                <c:pt idx="15">
                  <c:v>42986</c:v>
                </c:pt>
                <c:pt idx="16">
                  <c:v>43119</c:v>
                </c:pt>
                <c:pt idx="17">
                  <c:v>43187</c:v>
                </c:pt>
                <c:pt idx="18">
                  <c:v>43306</c:v>
                </c:pt>
                <c:pt idx="19">
                  <c:v>43412</c:v>
                </c:pt>
                <c:pt idx="20">
                  <c:v>43551</c:v>
                </c:pt>
                <c:pt idx="21">
                  <c:v>43630</c:v>
                </c:pt>
                <c:pt idx="22">
                  <c:v>43742</c:v>
                </c:pt>
              </c:numCache>
            </c:numRef>
          </c:xVal>
          <c:yVal>
            <c:numRef>
              <c:f>New!$N$28:$N$58</c:f>
              <c:numCache>
                <c:formatCode>General</c:formatCode>
                <c:ptCount val="31"/>
                <c:pt idx="0">
                  <c:v>746.9</c:v>
                </c:pt>
                <c:pt idx="1">
                  <c:v>743.8</c:v>
                </c:pt>
                <c:pt idx="2">
                  <c:v>750.3</c:v>
                </c:pt>
                <c:pt idx="3">
                  <c:v>753.7</c:v>
                </c:pt>
                <c:pt idx="4">
                  <c:v>748.1</c:v>
                </c:pt>
                <c:pt idx="5">
                  <c:v>748.8</c:v>
                </c:pt>
                <c:pt idx="6">
                  <c:v>748.5</c:v>
                </c:pt>
                <c:pt idx="7">
                  <c:v>750</c:v>
                </c:pt>
                <c:pt idx="8">
                  <c:v>754.6</c:v>
                </c:pt>
                <c:pt idx="9">
                  <c:v>749.2</c:v>
                </c:pt>
                <c:pt idx="10">
                  <c:v>748.4</c:v>
                </c:pt>
                <c:pt idx="11">
                  <c:v>748</c:v>
                </c:pt>
                <c:pt idx="12">
                  <c:v>750.1</c:v>
                </c:pt>
                <c:pt idx="13">
                  <c:v>751.7</c:v>
                </c:pt>
                <c:pt idx="14">
                  <c:v>750.5</c:v>
                </c:pt>
                <c:pt idx="15">
                  <c:v>748.2</c:v>
                </c:pt>
                <c:pt idx="16">
                  <c:v>749.1</c:v>
                </c:pt>
                <c:pt idx="17">
                  <c:v>749</c:v>
                </c:pt>
                <c:pt idx="18">
                  <c:v>746.7</c:v>
                </c:pt>
                <c:pt idx="19">
                  <c:v>748.9</c:v>
                </c:pt>
                <c:pt idx="20">
                  <c:v>750.3</c:v>
                </c:pt>
                <c:pt idx="21">
                  <c:v>750.3</c:v>
                </c:pt>
                <c:pt idx="22">
                  <c:v>746.7</c:v>
                </c:pt>
              </c:numCache>
            </c:numRef>
          </c:yVal>
          <c:smooth val="0"/>
          <c:extLst>
            <c:ext xmlns:c16="http://schemas.microsoft.com/office/drawing/2014/chart" uri="{C3380CC4-5D6E-409C-BE32-E72D297353CC}">
              <c16:uniqueId val="{00000002-0CE3-460D-B833-372405C9F7EA}"/>
            </c:ext>
          </c:extLst>
        </c:ser>
        <c:ser>
          <c:idx val="8"/>
          <c:order val="3"/>
          <c:tx>
            <c:v>AJ</c:v>
          </c:tx>
          <c:spPr>
            <a:ln w="28575">
              <a:noFill/>
            </a:ln>
          </c:spPr>
          <c:marker>
            <c:symbol val="plus"/>
            <c:size val="7"/>
          </c:marker>
          <c:xVal>
            <c:numRef>
              <c:f>New!$R$29:$R$58</c:f>
              <c:numCache>
                <c:formatCode>m/d/yyyy</c:formatCode>
                <c:ptCount val="30"/>
                <c:pt idx="0">
                  <c:v>42032</c:v>
                </c:pt>
                <c:pt idx="1">
                  <c:v>42054</c:v>
                </c:pt>
                <c:pt idx="2">
                  <c:v>42124</c:v>
                </c:pt>
                <c:pt idx="3">
                  <c:v>42195</c:v>
                </c:pt>
                <c:pt idx="4">
                  <c:v>42248</c:v>
                </c:pt>
                <c:pt idx="5">
                  <c:v>42368</c:v>
                </c:pt>
                <c:pt idx="6">
                  <c:v>42411</c:v>
                </c:pt>
                <c:pt idx="7">
                  <c:v>42479</c:v>
                </c:pt>
                <c:pt idx="8">
                  <c:v>42542</c:v>
                </c:pt>
                <c:pt idx="9">
                  <c:v>42608</c:v>
                </c:pt>
                <c:pt idx="10">
                  <c:v>42650</c:v>
                </c:pt>
                <c:pt idx="11">
                  <c:v>42689</c:v>
                </c:pt>
                <c:pt idx="12">
                  <c:v>42719</c:v>
                </c:pt>
                <c:pt idx="13">
                  <c:v>42760</c:v>
                </c:pt>
                <c:pt idx="14">
                  <c:v>42822</c:v>
                </c:pt>
                <c:pt idx="15">
                  <c:v>42949</c:v>
                </c:pt>
                <c:pt idx="16">
                  <c:v>43153</c:v>
                </c:pt>
                <c:pt idx="17">
                  <c:v>43216</c:v>
                </c:pt>
                <c:pt idx="18">
                  <c:v>43322</c:v>
                </c:pt>
                <c:pt idx="19">
                  <c:v>43433</c:v>
                </c:pt>
                <c:pt idx="20">
                  <c:v>43517</c:v>
                </c:pt>
                <c:pt idx="21">
                  <c:v>43538</c:v>
                </c:pt>
                <c:pt idx="22">
                  <c:v>43609</c:v>
                </c:pt>
                <c:pt idx="23">
                  <c:v>43711</c:v>
                </c:pt>
                <c:pt idx="24">
                  <c:v>43794</c:v>
                </c:pt>
              </c:numCache>
            </c:numRef>
          </c:xVal>
          <c:yVal>
            <c:numRef>
              <c:f>New!$S$29:$S$58</c:f>
              <c:numCache>
                <c:formatCode>General</c:formatCode>
                <c:ptCount val="30"/>
                <c:pt idx="0">
                  <c:v>749</c:v>
                </c:pt>
                <c:pt idx="1">
                  <c:v>752</c:v>
                </c:pt>
                <c:pt idx="2">
                  <c:v>750</c:v>
                </c:pt>
                <c:pt idx="3">
                  <c:v>751.8</c:v>
                </c:pt>
                <c:pt idx="4">
                  <c:v>750.4</c:v>
                </c:pt>
                <c:pt idx="5">
                  <c:v>751.7</c:v>
                </c:pt>
                <c:pt idx="6">
                  <c:v>753</c:v>
                </c:pt>
                <c:pt idx="7">
                  <c:v>754.8</c:v>
                </c:pt>
                <c:pt idx="8">
                  <c:v>754.8</c:v>
                </c:pt>
                <c:pt idx="9">
                  <c:v>750.7</c:v>
                </c:pt>
                <c:pt idx="10">
                  <c:v>751.25</c:v>
                </c:pt>
                <c:pt idx="11">
                  <c:v>750.8</c:v>
                </c:pt>
                <c:pt idx="12">
                  <c:v>750.8</c:v>
                </c:pt>
                <c:pt idx="13">
                  <c:v>751.6</c:v>
                </c:pt>
                <c:pt idx="14">
                  <c:v>752.3</c:v>
                </c:pt>
                <c:pt idx="15">
                  <c:v>751.6</c:v>
                </c:pt>
                <c:pt idx="16">
                  <c:v>751.8</c:v>
                </c:pt>
                <c:pt idx="17">
                  <c:v>752.3</c:v>
                </c:pt>
                <c:pt idx="18">
                  <c:v>748.1</c:v>
                </c:pt>
                <c:pt idx="19">
                  <c:v>749.5</c:v>
                </c:pt>
                <c:pt idx="20">
                  <c:v>750</c:v>
                </c:pt>
                <c:pt idx="21">
                  <c:v>751.6</c:v>
                </c:pt>
                <c:pt idx="22">
                  <c:v>752.1</c:v>
                </c:pt>
                <c:pt idx="23">
                  <c:v>747.9</c:v>
                </c:pt>
                <c:pt idx="24">
                  <c:v>749.5</c:v>
                </c:pt>
              </c:numCache>
            </c:numRef>
          </c:yVal>
          <c:smooth val="0"/>
          <c:extLst>
            <c:ext xmlns:c16="http://schemas.microsoft.com/office/drawing/2014/chart" uri="{C3380CC4-5D6E-409C-BE32-E72D297353CC}">
              <c16:uniqueId val="{00000003-0CE3-460D-B833-372405C9F7EA}"/>
            </c:ext>
          </c:extLst>
        </c:ser>
        <c:ser>
          <c:idx val="3"/>
          <c:order val="4"/>
          <c:tx>
            <c:v>AN</c:v>
          </c:tx>
          <c:spPr>
            <a:ln w="28575">
              <a:noFill/>
            </a:ln>
          </c:spPr>
          <c:marker>
            <c:symbol val="x"/>
            <c:size val="5"/>
            <c:spPr>
              <a:noFill/>
              <a:ln>
                <a:solidFill>
                  <a:srgbClr val="00ABEA"/>
                </a:solidFill>
                <a:prstDash val="solid"/>
              </a:ln>
            </c:spPr>
          </c:marker>
          <c:errBars>
            <c:errDir val="y"/>
            <c:errBarType val="both"/>
            <c:errValType val="cust"/>
            <c:noEndCap val="0"/>
            <c:plus>
              <c:numLit>
                <c:formatCode>General</c:formatCode>
                <c:ptCount val="15"/>
                <c:pt idx="0">
                  <c:v>0</c:v>
                </c:pt>
                <c:pt idx="1">
                  <c:v>2.2000000000000002</c:v>
                </c:pt>
                <c:pt idx="2">
                  <c:v>2.1</c:v>
                </c:pt>
                <c:pt idx="3">
                  <c:v>2.1</c:v>
                </c:pt>
                <c:pt idx="4">
                  <c:v>2.1</c:v>
                </c:pt>
                <c:pt idx="5">
                  <c:v>2.1</c:v>
                </c:pt>
                <c:pt idx="6">
                  <c:v>2.1</c:v>
                </c:pt>
                <c:pt idx="7">
                  <c:v>2.1</c:v>
                </c:pt>
                <c:pt idx="8">
                  <c:v>2.1</c:v>
                </c:pt>
                <c:pt idx="9">
                  <c:v>2.1</c:v>
                </c:pt>
                <c:pt idx="10">
                  <c:v>2.1</c:v>
                </c:pt>
                <c:pt idx="11">
                  <c:v>2.1</c:v>
                </c:pt>
                <c:pt idx="12">
                  <c:v>2</c:v>
                </c:pt>
                <c:pt idx="13">
                  <c:v>0</c:v>
                </c:pt>
                <c:pt idx="14">
                  <c:v>0</c:v>
                </c:pt>
              </c:numLit>
            </c:plus>
            <c:minus>
              <c:numLit>
                <c:formatCode>General</c:formatCode>
                <c:ptCount val="15"/>
                <c:pt idx="0">
                  <c:v>0</c:v>
                </c:pt>
                <c:pt idx="1">
                  <c:v>2.2000000000000002</c:v>
                </c:pt>
                <c:pt idx="2">
                  <c:v>2.1</c:v>
                </c:pt>
                <c:pt idx="3">
                  <c:v>2.1</c:v>
                </c:pt>
                <c:pt idx="4">
                  <c:v>2.1</c:v>
                </c:pt>
                <c:pt idx="5">
                  <c:v>2.1</c:v>
                </c:pt>
                <c:pt idx="6">
                  <c:v>2.1</c:v>
                </c:pt>
                <c:pt idx="7">
                  <c:v>2.1</c:v>
                </c:pt>
                <c:pt idx="8">
                  <c:v>2.1</c:v>
                </c:pt>
                <c:pt idx="9">
                  <c:v>2.1</c:v>
                </c:pt>
                <c:pt idx="10">
                  <c:v>2.1</c:v>
                </c:pt>
                <c:pt idx="11">
                  <c:v>2.1</c:v>
                </c:pt>
                <c:pt idx="12">
                  <c:v>2</c:v>
                </c:pt>
                <c:pt idx="13">
                  <c:v>0</c:v>
                </c:pt>
                <c:pt idx="14">
                  <c:v>0</c:v>
                </c:pt>
              </c:numLit>
            </c:minus>
            <c:spPr>
              <a:ln w="12700">
                <a:solidFill>
                  <a:srgbClr val="000000"/>
                </a:solidFill>
                <a:prstDash val="solid"/>
              </a:ln>
            </c:spPr>
          </c:errBars>
          <c:xVal>
            <c:numRef>
              <c:f>New!$W$29:$W$58</c:f>
              <c:numCache>
                <c:formatCode>m/d/yyyy</c:formatCode>
                <c:ptCount val="30"/>
                <c:pt idx="0">
                  <c:v>42139</c:v>
                </c:pt>
                <c:pt idx="1">
                  <c:v>42208</c:v>
                </c:pt>
                <c:pt idx="2">
                  <c:v>42282</c:v>
                </c:pt>
                <c:pt idx="3">
                  <c:v>42432</c:v>
                </c:pt>
                <c:pt idx="4">
                  <c:v>42548</c:v>
                </c:pt>
                <c:pt idx="5">
                  <c:v>42697</c:v>
                </c:pt>
                <c:pt idx="6">
                  <c:v>42766</c:v>
                </c:pt>
                <c:pt idx="7">
                  <c:v>42830</c:v>
                </c:pt>
                <c:pt idx="8">
                  <c:v>42957</c:v>
                </c:pt>
                <c:pt idx="9">
                  <c:v>43146</c:v>
                </c:pt>
                <c:pt idx="10">
                  <c:v>43225</c:v>
                </c:pt>
                <c:pt idx="11">
                  <c:v>43398</c:v>
                </c:pt>
                <c:pt idx="12">
                  <c:v>43523</c:v>
                </c:pt>
                <c:pt idx="13">
                  <c:v>43599</c:v>
                </c:pt>
                <c:pt idx="14">
                  <c:v>43734</c:v>
                </c:pt>
              </c:numCache>
            </c:numRef>
          </c:xVal>
          <c:yVal>
            <c:numRef>
              <c:f>New!$X$29:$X$58</c:f>
              <c:numCache>
                <c:formatCode>General</c:formatCode>
                <c:ptCount val="30"/>
                <c:pt idx="0">
                  <c:v>748.2</c:v>
                </c:pt>
                <c:pt idx="1">
                  <c:v>743.6</c:v>
                </c:pt>
                <c:pt idx="2">
                  <c:v>745.4</c:v>
                </c:pt>
                <c:pt idx="3">
                  <c:v>747.8</c:v>
                </c:pt>
                <c:pt idx="4">
                  <c:v>747.6</c:v>
                </c:pt>
                <c:pt idx="5">
                  <c:v>746</c:v>
                </c:pt>
                <c:pt idx="6">
                  <c:v>746.1</c:v>
                </c:pt>
                <c:pt idx="7">
                  <c:v>748.4</c:v>
                </c:pt>
                <c:pt idx="8">
                  <c:v>745.5</c:v>
                </c:pt>
                <c:pt idx="9">
                  <c:v>746.5</c:v>
                </c:pt>
                <c:pt idx="10">
                  <c:v>746.6</c:v>
                </c:pt>
                <c:pt idx="11">
                  <c:v>744.7</c:v>
                </c:pt>
                <c:pt idx="12">
                  <c:v>747.1</c:v>
                </c:pt>
                <c:pt idx="13">
                  <c:v>746.6</c:v>
                </c:pt>
                <c:pt idx="14">
                  <c:v>742.1</c:v>
                </c:pt>
              </c:numCache>
            </c:numRef>
          </c:yVal>
          <c:smooth val="0"/>
          <c:extLst>
            <c:ext xmlns:c16="http://schemas.microsoft.com/office/drawing/2014/chart" uri="{C3380CC4-5D6E-409C-BE32-E72D297353CC}">
              <c16:uniqueId val="{00000004-0CE3-460D-B833-372405C9F7EA}"/>
            </c:ext>
          </c:extLst>
        </c:ser>
        <c:ser>
          <c:idx val="5"/>
          <c:order val="5"/>
          <c:tx>
            <c:v>AO</c:v>
          </c:tx>
          <c:spPr>
            <a:ln w="28575">
              <a:noFill/>
            </a:ln>
          </c:spPr>
          <c:marker>
            <c:symbol val="circle"/>
            <c:size val="5"/>
            <c:spPr>
              <a:solidFill>
                <a:srgbClr val="900000"/>
              </a:solidFill>
              <a:ln>
                <a:solidFill>
                  <a:srgbClr val="900000"/>
                </a:solidFill>
                <a:prstDash val="solid"/>
              </a:ln>
            </c:spPr>
          </c:marker>
          <c:errBars>
            <c:errDir val="y"/>
            <c:errBarType val="both"/>
            <c:errValType val="cust"/>
            <c:noEndCap val="1"/>
            <c:plus>
              <c:numLit>
                <c:formatCode>General</c:formatCode>
                <c:ptCount val="22"/>
                <c:pt idx="0">
                  <c:v>2.1</c:v>
                </c:pt>
                <c:pt idx="1">
                  <c:v>2.1</c:v>
                </c:pt>
                <c:pt idx="2">
                  <c:v>2</c:v>
                </c:pt>
                <c:pt idx="3">
                  <c:v>2.1</c:v>
                </c:pt>
                <c:pt idx="4">
                  <c:v>2.1</c:v>
                </c:pt>
                <c:pt idx="5">
                  <c:v>2.1</c:v>
                </c:pt>
                <c:pt idx="6">
                  <c:v>2.1</c:v>
                </c:pt>
                <c:pt idx="7">
                  <c:v>2.1</c:v>
                </c:pt>
                <c:pt idx="8">
                  <c:v>2.1</c:v>
                </c:pt>
                <c:pt idx="9">
                  <c:v>2.5</c:v>
                </c:pt>
                <c:pt idx="10">
                  <c:v>2.1</c:v>
                </c:pt>
                <c:pt idx="11">
                  <c:v>2.1</c:v>
                </c:pt>
                <c:pt idx="12">
                  <c:v>0</c:v>
                </c:pt>
                <c:pt idx="13">
                  <c:v>0</c:v>
                </c:pt>
                <c:pt idx="14">
                  <c:v>0</c:v>
                </c:pt>
                <c:pt idx="15">
                  <c:v>0</c:v>
                </c:pt>
                <c:pt idx="16">
                  <c:v>0</c:v>
                </c:pt>
                <c:pt idx="17">
                  <c:v>0</c:v>
                </c:pt>
                <c:pt idx="18">
                  <c:v>0</c:v>
                </c:pt>
                <c:pt idx="19">
                  <c:v>0</c:v>
                </c:pt>
                <c:pt idx="20">
                  <c:v>0</c:v>
                </c:pt>
                <c:pt idx="21">
                  <c:v>0</c:v>
                </c:pt>
              </c:numLit>
            </c:plus>
            <c:minus>
              <c:numLit>
                <c:formatCode>General</c:formatCode>
                <c:ptCount val="22"/>
                <c:pt idx="0">
                  <c:v>2.1</c:v>
                </c:pt>
                <c:pt idx="1">
                  <c:v>2.1</c:v>
                </c:pt>
                <c:pt idx="2">
                  <c:v>2</c:v>
                </c:pt>
                <c:pt idx="3">
                  <c:v>2.1</c:v>
                </c:pt>
                <c:pt idx="4">
                  <c:v>2.1</c:v>
                </c:pt>
                <c:pt idx="5">
                  <c:v>2.1</c:v>
                </c:pt>
                <c:pt idx="6">
                  <c:v>2.1</c:v>
                </c:pt>
                <c:pt idx="7">
                  <c:v>2.1</c:v>
                </c:pt>
                <c:pt idx="8">
                  <c:v>2.1</c:v>
                </c:pt>
                <c:pt idx="9">
                  <c:v>2.5</c:v>
                </c:pt>
                <c:pt idx="10">
                  <c:v>2.1</c:v>
                </c:pt>
                <c:pt idx="11">
                  <c:v>2.1</c:v>
                </c:pt>
                <c:pt idx="12">
                  <c:v>0</c:v>
                </c:pt>
                <c:pt idx="13">
                  <c:v>0</c:v>
                </c:pt>
                <c:pt idx="14">
                  <c:v>0</c:v>
                </c:pt>
                <c:pt idx="15">
                  <c:v>0</c:v>
                </c:pt>
                <c:pt idx="16">
                  <c:v>0</c:v>
                </c:pt>
                <c:pt idx="17">
                  <c:v>0</c:v>
                </c:pt>
                <c:pt idx="18">
                  <c:v>0</c:v>
                </c:pt>
                <c:pt idx="19">
                  <c:v>0</c:v>
                </c:pt>
                <c:pt idx="20">
                  <c:v>0</c:v>
                </c:pt>
                <c:pt idx="21">
                  <c:v>0</c:v>
                </c:pt>
              </c:numLit>
            </c:minus>
            <c:spPr>
              <a:ln w="12700">
                <a:solidFill>
                  <a:srgbClr val="000000"/>
                </a:solidFill>
                <a:prstDash val="solid"/>
              </a:ln>
            </c:spPr>
          </c:errBars>
          <c:xVal>
            <c:numRef>
              <c:f>New!$AB$5:$AB$58</c:f>
              <c:numCache>
                <c:formatCode>m/d/yyyy</c:formatCode>
                <c:ptCount val="54"/>
                <c:pt idx="0">
                  <c:v>37269</c:v>
                </c:pt>
                <c:pt idx="1">
                  <c:v>37396</c:v>
                </c:pt>
                <c:pt idx="2">
                  <c:v>37540</c:v>
                </c:pt>
                <c:pt idx="3">
                  <c:v>37584</c:v>
                </c:pt>
                <c:pt idx="4">
                  <c:v>37996</c:v>
                </c:pt>
                <c:pt idx="5">
                  <c:v>38021</c:v>
                </c:pt>
                <c:pt idx="6">
                  <c:v>38027</c:v>
                </c:pt>
                <c:pt idx="7">
                  <c:v>38519</c:v>
                </c:pt>
                <c:pt idx="22">
                  <c:v>40471</c:v>
                </c:pt>
                <c:pt idx="24">
                  <c:v>42012</c:v>
                </c:pt>
                <c:pt idx="25">
                  <c:v>42170</c:v>
                </c:pt>
                <c:pt idx="26">
                  <c:v>42234</c:v>
                </c:pt>
                <c:pt idx="27">
                  <c:v>42235</c:v>
                </c:pt>
                <c:pt idx="28">
                  <c:v>42388</c:v>
                </c:pt>
                <c:pt idx="29">
                  <c:v>42489</c:v>
                </c:pt>
                <c:pt idx="30">
                  <c:v>42576</c:v>
                </c:pt>
                <c:pt idx="31">
                  <c:v>42720</c:v>
                </c:pt>
                <c:pt idx="32">
                  <c:v>42788</c:v>
                </c:pt>
                <c:pt idx="33">
                  <c:v>42863</c:v>
                </c:pt>
                <c:pt idx="34">
                  <c:v>42914</c:v>
                </c:pt>
                <c:pt idx="35">
                  <c:v>43116</c:v>
                </c:pt>
                <c:pt idx="36">
                  <c:v>43181</c:v>
                </c:pt>
                <c:pt idx="37">
                  <c:v>43299</c:v>
                </c:pt>
                <c:pt idx="38">
                  <c:v>43406</c:v>
                </c:pt>
                <c:pt idx="39">
                  <c:v>43501</c:v>
                </c:pt>
                <c:pt idx="40">
                  <c:v>43573</c:v>
                </c:pt>
                <c:pt idx="41">
                  <c:v>43691</c:v>
                </c:pt>
                <c:pt idx="42">
                  <c:v>43770</c:v>
                </c:pt>
              </c:numCache>
            </c:numRef>
          </c:xVal>
          <c:yVal>
            <c:numRef>
              <c:f>New!$AC$5:$AC$58</c:f>
              <c:numCache>
                <c:formatCode>General</c:formatCode>
                <c:ptCount val="54"/>
                <c:pt idx="0">
                  <c:v>739.1</c:v>
                </c:pt>
                <c:pt idx="1">
                  <c:v>741.2</c:v>
                </c:pt>
                <c:pt idx="2">
                  <c:v>740</c:v>
                </c:pt>
                <c:pt idx="3">
                  <c:v>741.2</c:v>
                </c:pt>
                <c:pt idx="4">
                  <c:v>742.6</c:v>
                </c:pt>
                <c:pt idx="5">
                  <c:v>743.3</c:v>
                </c:pt>
                <c:pt idx="6">
                  <c:v>744.1</c:v>
                </c:pt>
                <c:pt idx="7">
                  <c:v>745.8</c:v>
                </c:pt>
                <c:pt idx="22">
                  <c:v>742</c:v>
                </c:pt>
                <c:pt idx="24">
                  <c:v>746.5</c:v>
                </c:pt>
                <c:pt idx="25">
                  <c:v>750</c:v>
                </c:pt>
                <c:pt idx="26">
                  <c:v>744.5</c:v>
                </c:pt>
                <c:pt idx="27">
                  <c:v>747.9</c:v>
                </c:pt>
                <c:pt idx="28">
                  <c:v>746</c:v>
                </c:pt>
                <c:pt idx="29">
                  <c:v>748.3</c:v>
                </c:pt>
                <c:pt idx="30">
                  <c:v>745.3</c:v>
                </c:pt>
                <c:pt idx="31">
                  <c:v>744.6</c:v>
                </c:pt>
                <c:pt idx="32">
                  <c:v>747.3</c:v>
                </c:pt>
                <c:pt idx="33">
                  <c:v>747.5</c:v>
                </c:pt>
                <c:pt idx="34">
                  <c:v>747.4</c:v>
                </c:pt>
                <c:pt idx="35">
                  <c:v>744.8</c:v>
                </c:pt>
                <c:pt idx="36">
                  <c:v>745.9</c:v>
                </c:pt>
                <c:pt idx="37">
                  <c:v>743.5</c:v>
                </c:pt>
                <c:pt idx="38">
                  <c:v>743.4</c:v>
                </c:pt>
                <c:pt idx="39">
                  <c:v>744.8</c:v>
                </c:pt>
                <c:pt idx="40">
                  <c:v>746.3</c:v>
                </c:pt>
                <c:pt idx="41">
                  <c:v>743.8</c:v>
                </c:pt>
                <c:pt idx="42">
                  <c:v>742.8</c:v>
                </c:pt>
              </c:numCache>
            </c:numRef>
          </c:yVal>
          <c:smooth val="0"/>
          <c:extLst>
            <c:ext xmlns:c16="http://schemas.microsoft.com/office/drawing/2014/chart" uri="{C3380CC4-5D6E-409C-BE32-E72D297353CC}">
              <c16:uniqueId val="{00000005-0CE3-460D-B833-372405C9F7EA}"/>
            </c:ext>
          </c:extLst>
        </c:ser>
        <c:ser>
          <c:idx val="6"/>
          <c:order val="6"/>
          <c:tx>
            <c:v>AP</c:v>
          </c:tx>
          <c:spPr>
            <a:ln w="28575">
              <a:noFill/>
            </a:ln>
          </c:spPr>
          <c:marker>
            <c:symbol val="plus"/>
            <c:size val="5"/>
            <c:spPr>
              <a:noFill/>
              <a:ln>
                <a:solidFill>
                  <a:srgbClr val="008080"/>
                </a:solidFill>
                <a:prstDash val="solid"/>
              </a:ln>
            </c:spPr>
          </c:marker>
          <c:errBars>
            <c:errDir val="y"/>
            <c:errBarType val="both"/>
            <c:errValType val="cust"/>
            <c:noEndCap val="0"/>
            <c:plus>
              <c:numLit>
                <c:formatCode>General</c:formatCode>
                <c:ptCount val="6"/>
                <c:pt idx="0">
                  <c:v>2.2000000000000002</c:v>
                </c:pt>
                <c:pt idx="1">
                  <c:v>2.1</c:v>
                </c:pt>
                <c:pt idx="2">
                  <c:v>2.1</c:v>
                </c:pt>
                <c:pt idx="3">
                  <c:v>2.1</c:v>
                </c:pt>
                <c:pt idx="4">
                  <c:v>2.1</c:v>
                </c:pt>
                <c:pt idx="5">
                  <c:v>0</c:v>
                </c:pt>
              </c:numLit>
            </c:plus>
            <c:minus>
              <c:numLit>
                <c:formatCode>General</c:formatCode>
                <c:ptCount val="6"/>
                <c:pt idx="0">
                  <c:v>2.2000000000000002</c:v>
                </c:pt>
                <c:pt idx="1">
                  <c:v>2.1</c:v>
                </c:pt>
                <c:pt idx="2">
                  <c:v>2.1</c:v>
                </c:pt>
                <c:pt idx="3">
                  <c:v>2.1</c:v>
                </c:pt>
                <c:pt idx="4">
                  <c:v>2.1</c:v>
                </c:pt>
                <c:pt idx="5">
                  <c:v>0</c:v>
                </c:pt>
              </c:numLit>
            </c:minus>
            <c:spPr>
              <a:ln w="12700">
                <a:solidFill>
                  <a:srgbClr val="000000"/>
                </a:solidFill>
                <a:prstDash val="solid"/>
              </a:ln>
            </c:spPr>
          </c:errBars>
          <c:xVal>
            <c:numRef>
              <c:f>New!$AG$5:$AG$58</c:f>
              <c:numCache>
                <c:formatCode>m/d/yyyy</c:formatCode>
                <c:ptCount val="54"/>
                <c:pt idx="0">
                  <c:v>37401</c:v>
                </c:pt>
                <c:pt idx="1">
                  <c:v>37405</c:v>
                </c:pt>
                <c:pt idx="2">
                  <c:v>37533</c:v>
                </c:pt>
                <c:pt idx="3">
                  <c:v>37645</c:v>
                </c:pt>
                <c:pt idx="4">
                  <c:v>37664</c:v>
                </c:pt>
                <c:pt idx="5">
                  <c:v>37675</c:v>
                </c:pt>
                <c:pt idx="6">
                  <c:v>37725</c:v>
                </c:pt>
                <c:pt idx="7">
                  <c:v>37951</c:v>
                </c:pt>
                <c:pt idx="8">
                  <c:v>37996</c:v>
                </c:pt>
                <c:pt idx="9">
                  <c:v>37998</c:v>
                </c:pt>
                <c:pt idx="10">
                  <c:v>38086</c:v>
                </c:pt>
                <c:pt idx="11">
                  <c:v>38282</c:v>
                </c:pt>
                <c:pt idx="12">
                  <c:v>38286</c:v>
                </c:pt>
                <c:pt idx="13">
                  <c:v>38419</c:v>
                </c:pt>
                <c:pt idx="14">
                  <c:v>38853</c:v>
                </c:pt>
                <c:pt idx="15">
                  <c:v>38496</c:v>
                </c:pt>
                <c:pt idx="16">
                  <c:v>38516</c:v>
                </c:pt>
                <c:pt idx="22">
                  <c:v>40471</c:v>
                </c:pt>
                <c:pt idx="23">
                  <c:v>41898</c:v>
                </c:pt>
                <c:pt idx="24">
                  <c:v>42200</c:v>
                </c:pt>
                <c:pt idx="25">
                  <c:v>42257</c:v>
                </c:pt>
                <c:pt idx="26">
                  <c:v>42418</c:v>
                </c:pt>
                <c:pt idx="27">
                  <c:v>42521</c:v>
                </c:pt>
                <c:pt idx="28">
                  <c:v>42592</c:v>
                </c:pt>
                <c:pt idx="29">
                  <c:v>42681</c:v>
                </c:pt>
                <c:pt idx="30">
                  <c:v>42746</c:v>
                </c:pt>
                <c:pt idx="31">
                  <c:v>42810</c:v>
                </c:pt>
                <c:pt idx="32">
                  <c:v>42934</c:v>
                </c:pt>
                <c:pt idx="33">
                  <c:v>43004</c:v>
                </c:pt>
                <c:pt idx="34">
                  <c:v>43139</c:v>
                </c:pt>
                <c:pt idx="35">
                  <c:v>43208</c:v>
                </c:pt>
                <c:pt idx="36">
                  <c:v>43315</c:v>
                </c:pt>
                <c:pt idx="37">
                  <c:v>43425</c:v>
                </c:pt>
                <c:pt idx="38">
                  <c:v>43559</c:v>
                </c:pt>
                <c:pt idx="39">
                  <c:v>43643</c:v>
                </c:pt>
                <c:pt idx="40">
                  <c:v>43753</c:v>
                </c:pt>
                <c:pt idx="41">
                  <c:v>43867</c:v>
                </c:pt>
              </c:numCache>
            </c:numRef>
          </c:xVal>
          <c:yVal>
            <c:numRef>
              <c:f>New!$AH$5:$AH$58</c:f>
              <c:numCache>
                <c:formatCode>General</c:formatCode>
                <c:ptCount val="54"/>
                <c:pt idx="0">
                  <c:v>740.6</c:v>
                </c:pt>
                <c:pt idx="1">
                  <c:v>739.7</c:v>
                </c:pt>
                <c:pt idx="2">
                  <c:v>740.5</c:v>
                </c:pt>
                <c:pt idx="3">
                  <c:v>741.6</c:v>
                </c:pt>
                <c:pt idx="4">
                  <c:v>742</c:v>
                </c:pt>
                <c:pt idx="5">
                  <c:v>741.5</c:v>
                </c:pt>
                <c:pt idx="6">
                  <c:v>746.3</c:v>
                </c:pt>
                <c:pt idx="7">
                  <c:v>745.2</c:v>
                </c:pt>
                <c:pt idx="8">
                  <c:v>741.3</c:v>
                </c:pt>
                <c:pt idx="9">
                  <c:v>741.7</c:v>
                </c:pt>
                <c:pt idx="10">
                  <c:v>745.5</c:v>
                </c:pt>
                <c:pt idx="11">
                  <c:v>745.8</c:v>
                </c:pt>
                <c:pt idx="12">
                  <c:v>743.7</c:v>
                </c:pt>
                <c:pt idx="13">
                  <c:v>743.2</c:v>
                </c:pt>
                <c:pt idx="14">
                  <c:v>743.2</c:v>
                </c:pt>
                <c:pt idx="15">
                  <c:v>745.8</c:v>
                </c:pt>
                <c:pt idx="16">
                  <c:v>745.2</c:v>
                </c:pt>
                <c:pt idx="22">
                  <c:v>742.8</c:v>
                </c:pt>
                <c:pt idx="23">
                  <c:v>741.8</c:v>
                </c:pt>
                <c:pt idx="24">
                  <c:v>743.6</c:v>
                </c:pt>
                <c:pt idx="25">
                  <c:v>741.5</c:v>
                </c:pt>
                <c:pt idx="26">
                  <c:v>745.5</c:v>
                </c:pt>
                <c:pt idx="27">
                  <c:v>748</c:v>
                </c:pt>
                <c:pt idx="28">
                  <c:v>744.9</c:v>
                </c:pt>
                <c:pt idx="29">
                  <c:v>744.2</c:v>
                </c:pt>
                <c:pt idx="30">
                  <c:v>745.4</c:v>
                </c:pt>
                <c:pt idx="31">
                  <c:v>747.05</c:v>
                </c:pt>
                <c:pt idx="32">
                  <c:v>746.4</c:v>
                </c:pt>
                <c:pt idx="33">
                  <c:v>741.5</c:v>
                </c:pt>
                <c:pt idx="34">
                  <c:v>747.3</c:v>
                </c:pt>
                <c:pt idx="35">
                  <c:v>744.5</c:v>
                </c:pt>
                <c:pt idx="36">
                  <c:v>742.7</c:v>
                </c:pt>
                <c:pt idx="37">
                  <c:v>744.9</c:v>
                </c:pt>
                <c:pt idx="38">
                  <c:v>745</c:v>
                </c:pt>
                <c:pt idx="39">
                  <c:v>745.8</c:v>
                </c:pt>
                <c:pt idx="40">
                  <c:v>743</c:v>
                </c:pt>
                <c:pt idx="41">
                  <c:v>745.7</c:v>
                </c:pt>
              </c:numCache>
            </c:numRef>
          </c:yVal>
          <c:smooth val="0"/>
          <c:extLst>
            <c:ext xmlns:c16="http://schemas.microsoft.com/office/drawing/2014/chart" uri="{C3380CC4-5D6E-409C-BE32-E72D297353CC}">
              <c16:uniqueId val="{00000006-0CE3-460D-B833-372405C9F7EA}"/>
            </c:ext>
          </c:extLst>
        </c:ser>
        <c:ser>
          <c:idx val="7"/>
          <c:order val="7"/>
          <c:spPr>
            <a:ln w="28575">
              <a:noFill/>
            </a:ln>
          </c:spPr>
          <c:marker>
            <c:symbol val="dot"/>
            <c:size val="5"/>
            <c:spPr>
              <a:noFill/>
              <a:ln>
                <a:solidFill>
                  <a:srgbClr val="0000D4"/>
                </a:solidFill>
                <a:prstDash val="solid"/>
              </a:ln>
            </c:spPr>
          </c:marker>
          <c:errBars>
            <c:errDir val="y"/>
            <c:errBarType val="both"/>
            <c:errValType val="cust"/>
            <c:noEndCap val="0"/>
            <c:plus>
              <c:numLit>
                <c:formatCode>General</c:formatCode>
                <c:ptCount val="7"/>
                <c:pt idx="0">
                  <c:v>2.1</c:v>
                </c:pt>
                <c:pt idx="1">
                  <c:v>0</c:v>
                </c:pt>
                <c:pt idx="2">
                  <c:v>0</c:v>
                </c:pt>
                <c:pt idx="3">
                  <c:v>0</c:v>
                </c:pt>
                <c:pt idx="4">
                  <c:v>0</c:v>
                </c:pt>
                <c:pt idx="5">
                  <c:v>0</c:v>
                </c:pt>
                <c:pt idx="6">
                  <c:v>0</c:v>
                </c:pt>
              </c:numLit>
            </c:plus>
            <c:minus>
              <c:numLit>
                <c:formatCode>General</c:formatCode>
                <c:ptCount val="7"/>
                <c:pt idx="0">
                  <c:v>2.1</c:v>
                </c:pt>
                <c:pt idx="1">
                  <c:v>0</c:v>
                </c:pt>
                <c:pt idx="2">
                  <c:v>0</c:v>
                </c:pt>
                <c:pt idx="3">
                  <c:v>0</c:v>
                </c:pt>
                <c:pt idx="4">
                  <c:v>0</c:v>
                </c:pt>
                <c:pt idx="5">
                  <c:v>0</c:v>
                </c:pt>
                <c:pt idx="6">
                  <c:v>0</c:v>
                </c:pt>
              </c:numLit>
            </c:minus>
            <c:spPr>
              <a:ln w="12700">
                <a:solidFill>
                  <a:srgbClr val="000000"/>
                </a:solidFill>
                <a:prstDash val="solid"/>
              </a:ln>
            </c:spPr>
          </c:errBars>
          <c:xVal>
            <c:numRef>
              <c:f>New!$AL$5:$AL$58</c:f>
              <c:numCache>
                <c:formatCode>m/d/yyyy</c:formatCode>
                <c:ptCount val="54"/>
                <c:pt idx="0">
                  <c:v>37415</c:v>
                </c:pt>
                <c:pt idx="1">
                  <c:v>37666</c:v>
                </c:pt>
                <c:pt idx="2">
                  <c:v>37950</c:v>
                </c:pt>
                <c:pt idx="3">
                  <c:v>37995</c:v>
                </c:pt>
                <c:pt idx="4">
                  <c:v>38087</c:v>
                </c:pt>
                <c:pt idx="22">
                  <c:v>40471</c:v>
                </c:pt>
                <c:pt idx="23">
                  <c:v>41898</c:v>
                </c:pt>
                <c:pt idx="24">
                  <c:v>41976</c:v>
                </c:pt>
                <c:pt idx="25">
                  <c:v>42059</c:v>
                </c:pt>
                <c:pt idx="26">
                  <c:v>42184</c:v>
                </c:pt>
                <c:pt idx="27">
                  <c:v>42234</c:v>
                </c:pt>
                <c:pt idx="28">
                  <c:v>42235</c:v>
                </c:pt>
                <c:pt idx="29">
                  <c:v>42373</c:v>
                </c:pt>
                <c:pt idx="30">
                  <c:v>42460</c:v>
                </c:pt>
                <c:pt idx="31">
                  <c:v>42562</c:v>
                </c:pt>
                <c:pt idx="32">
                  <c:v>42650</c:v>
                </c:pt>
                <c:pt idx="33">
                  <c:v>42706</c:v>
                </c:pt>
                <c:pt idx="34">
                  <c:v>42775</c:v>
                </c:pt>
                <c:pt idx="35">
                  <c:v>42843</c:v>
                </c:pt>
                <c:pt idx="36">
                  <c:v>42891</c:v>
                </c:pt>
                <c:pt idx="37">
                  <c:v>42971</c:v>
                </c:pt>
                <c:pt idx="38">
                  <c:v>42985</c:v>
                </c:pt>
                <c:pt idx="39">
                  <c:v>43089</c:v>
                </c:pt>
                <c:pt idx="40">
                  <c:v>43171</c:v>
                </c:pt>
                <c:pt idx="41">
                  <c:v>43241</c:v>
                </c:pt>
                <c:pt idx="42">
                  <c:v>43348</c:v>
                </c:pt>
                <c:pt idx="43">
                  <c:v>43453</c:v>
                </c:pt>
                <c:pt idx="44">
                  <c:v>43531</c:v>
                </c:pt>
                <c:pt idx="45">
                  <c:v>43539</c:v>
                </c:pt>
                <c:pt idx="46">
                  <c:v>43587</c:v>
                </c:pt>
                <c:pt idx="47">
                  <c:v>43699</c:v>
                </c:pt>
                <c:pt idx="48">
                  <c:v>43788</c:v>
                </c:pt>
              </c:numCache>
            </c:numRef>
          </c:xVal>
          <c:yVal>
            <c:numRef>
              <c:f>New!$AM$5:$AM$58</c:f>
              <c:numCache>
                <c:formatCode>General</c:formatCode>
                <c:ptCount val="54"/>
                <c:pt idx="0">
                  <c:v>739.9</c:v>
                </c:pt>
                <c:pt idx="1">
                  <c:v>741.8</c:v>
                </c:pt>
                <c:pt idx="2">
                  <c:v>745.7</c:v>
                </c:pt>
                <c:pt idx="3">
                  <c:v>743.3</c:v>
                </c:pt>
                <c:pt idx="4">
                  <c:v>745.7</c:v>
                </c:pt>
                <c:pt idx="22">
                  <c:v>739.4</c:v>
                </c:pt>
                <c:pt idx="23">
                  <c:v>738.5</c:v>
                </c:pt>
                <c:pt idx="24">
                  <c:v>740.3</c:v>
                </c:pt>
                <c:pt idx="25">
                  <c:v>742.6</c:v>
                </c:pt>
                <c:pt idx="26">
                  <c:v>746.6</c:v>
                </c:pt>
                <c:pt idx="27">
                  <c:v>742.9</c:v>
                </c:pt>
                <c:pt idx="28">
                  <c:v>742.6</c:v>
                </c:pt>
                <c:pt idx="29">
                  <c:v>746.4</c:v>
                </c:pt>
                <c:pt idx="30">
                  <c:v>746</c:v>
                </c:pt>
                <c:pt idx="31">
                  <c:v>742.7</c:v>
                </c:pt>
                <c:pt idx="32">
                  <c:v>743</c:v>
                </c:pt>
                <c:pt idx="33">
                  <c:v>741.9</c:v>
                </c:pt>
                <c:pt idx="34">
                  <c:v>740.6</c:v>
                </c:pt>
                <c:pt idx="35">
                  <c:v>745.5</c:v>
                </c:pt>
                <c:pt idx="36">
                  <c:v>744.3</c:v>
                </c:pt>
                <c:pt idx="37">
                  <c:v>743.2</c:v>
                </c:pt>
                <c:pt idx="38">
                  <c:v>742.6</c:v>
                </c:pt>
                <c:pt idx="39">
                  <c:v>741.3</c:v>
                </c:pt>
                <c:pt idx="40">
                  <c:v>742.6</c:v>
                </c:pt>
                <c:pt idx="41">
                  <c:v>744</c:v>
                </c:pt>
                <c:pt idx="42">
                  <c:v>739.6</c:v>
                </c:pt>
                <c:pt idx="43">
                  <c:v>740.9</c:v>
                </c:pt>
                <c:pt idx="44">
                  <c:v>742.9</c:v>
                </c:pt>
                <c:pt idx="45">
                  <c:v>743.5</c:v>
                </c:pt>
                <c:pt idx="46">
                  <c:v>743.4</c:v>
                </c:pt>
                <c:pt idx="47">
                  <c:v>739.8</c:v>
                </c:pt>
                <c:pt idx="48">
                  <c:v>739.4</c:v>
                </c:pt>
              </c:numCache>
            </c:numRef>
          </c:yVal>
          <c:smooth val="0"/>
          <c:extLst>
            <c:ext xmlns:c16="http://schemas.microsoft.com/office/drawing/2014/chart" uri="{C3380CC4-5D6E-409C-BE32-E72D297353CC}">
              <c16:uniqueId val="{00000007-0CE3-460D-B833-372405C9F7EA}"/>
            </c:ext>
          </c:extLst>
        </c:ser>
        <c:ser>
          <c:idx val="9"/>
          <c:order val="8"/>
          <c:tx>
            <c:v>AS</c:v>
          </c:tx>
          <c:spPr>
            <a:ln w="28575">
              <a:noFill/>
            </a:ln>
          </c:spPr>
          <c:xVal>
            <c:numRef>
              <c:f>New!$AQ$28:$AQ$58</c:f>
              <c:numCache>
                <c:formatCode>m/d/yyyy</c:formatCode>
                <c:ptCount val="31"/>
                <c:pt idx="0">
                  <c:v>41898</c:v>
                </c:pt>
                <c:pt idx="1">
                  <c:v>42131</c:v>
                </c:pt>
                <c:pt idx="2">
                  <c:v>42193</c:v>
                </c:pt>
                <c:pt idx="3">
                  <c:v>42222</c:v>
                </c:pt>
                <c:pt idx="4">
                  <c:v>42226</c:v>
                </c:pt>
                <c:pt idx="5">
                  <c:v>42269</c:v>
                </c:pt>
                <c:pt idx="6">
                  <c:v>42405</c:v>
                </c:pt>
                <c:pt idx="7">
                  <c:v>42474</c:v>
                </c:pt>
                <c:pt idx="8">
                  <c:v>42537</c:v>
                </c:pt>
                <c:pt idx="9">
                  <c:v>42598</c:v>
                </c:pt>
                <c:pt idx="10">
                  <c:v>42646</c:v>
                </c:pt>
                <c:pt idx="11">
                  <c:v>42650</c:v>
                </c:pt>
                <c:pt idx="12">
                  <c:v>42754</c:v>
                </c:pt>
                <c:pt idx="13">
                  <c:v>42817</c:v>
                </c:pt>
                <c:pt idx="14">
                  <c:v>42940</c:v>
                </c:pt>
                <c:pt idx="15">
                  <c:v>42985</c:v>
                </c:pt>
                <c:pt idx="16">
                  <c:v>43125</c:v>
                </c:pt>
                <c:pt idx="17">
                  <c:v>43250</c:v>
                </c:pt>
                <c:pt idx="18">
                  <c:v>43385</c:v>
                </c:pt>
                <c:pt idx="19">
                  <c:v>43510</c:v>
                </c:pt>
                <c:pt idx="20">
                  <c:v>43567</c:v>
                </c:pt>
                <c:pt idx="21">
                  <c:v>43648</c:v>
                </c:pt>
                <c:pt idx="22">
                  <c:v>43677</c:v>
                </c:pt>
                <c:pt idx="23">
                  <c:v>43776</c:v>
                </c:pt>
              </c:numCache>
            </c:numRef>
          </c:xVal>
          <c:yVal>
            <c:numRef>
              <c:f>New!$AR$28:$AR$58</c:f>
              <c:numCache>
                <c:formatCode>General</c:formatCode>
                <c:ptCount val="31"/>
                <c:pt idx="0">
                  <c:v>739.4</c:v>
                </c:pt>
                <c:pt idx="1">
                  <c:v>743.3</c:v>
                </c:pt>
                <c:pt idx="2">
                  <c:v>740.5</c:v>
                </c:pt>
                <c:pt idx="3">
                  <c:v>739</c:v>
                </c:pt>
                <c:pt idx="4">
                  <c:v>740.8</c:v>
                </c:pt>
                <c:pt idx="5">
                  <c:v>737.7</c:v>
                </c:pt>
                <c:pt idx="6">
                  <c:v>740</c:v>
                </c:pt>
                <c:pt idx="7">
                  <c:v>743.5</c:v>
                </c:pt>
                <c:pt idx="8">
                  <c:v>740.4</c:v>
                </c:pt>
                <c:pt idx="9">
                  <c:v>741.5</c:v>
                </c:pt>
                <c:pt idx="10">
                  <c:v>738.9</c:v>
                </c:pt>
                <c:pt idx="11">
                  <c:v>739.1</c:v>
                </c:pt>
                <c:pt idx="12">
                  <c:v>740.1</c:v>
                </c:pt>
                <c:pt idx="13">
                  <c:v>740.1</c:v>
                </c:pt>
                <c:pt idx="14">
                  <c:v>741.8</c:v>
                </c:pt>
                <c:pt idx="15">
                  <c:v>736.8</c:v>
                </c:pt>
                <c:pt idx="16">
                  <c:v>739.7</c:v>
                </c:pt>
                <c:pt idx="17">
                  <c:v>740.15</c:v>
                </c:pt>
                <c:pt idx="18">
                  <c:v>737.3</c:v>
                </c:pt>
                <c:pt idx="19">
                  <c:v>739.7</c:v>
                </c:pt>
                <c:pt idx="20">
                  <c:v>740.3</c:v>
                </c:pt>
                <c:pt idx="21">
                  <c:v>739.5</c:v>
                </c:pt>
                <c:pt idx="22">
                  <c:v>738.4</c:v>
                </c:pt>
                <c:pt idx="23">
                  <c:v>738.6</c:v>
                </c:pt>
              </c:numCache>
            </c:numRef>
          </c:yVal>
          <c:smooth val="0"/>
          <c:extLst>
            <c:ext xmlns:c16="http://schemas.microsoft.com/office/drawing/2014/chart" uri="{C3380CC4-5D6E-409C-BE32-E72D297353CC}">
              <c16:uniqueId val="{00000008-0CE3-460D-B833-372405C9F7EA}"/>
            </c:ext>
          </c:extLst>
        </c:ser>
        <c:ser>
          <c:idx val="4"/>
          <c:order val="9"/>
          <c:tx>
            <c:v>AT</c:v>
          </c:tx>
          <c:spPr>
            <a:ln w="28575">
              <a:noFill/>
            </a:ln>
          </c:spPr>
          <c:xVal>
            <c:numRef>
              <c:f>New!$AV$29:$AV$58</c:f>
              <c:numCache>
                <c:formatCode>m/d/yyyy</c:formatCode>
                <c:ptCount val="30"/>
                <c:pt idx="0">
                  <c:v>41972</c:v>
                </c:pt>
                <c:pt idx="1">
                  <c:v>42011</c:v>
                </c:pt>
                <c:pt idx="2">
                  <c:v>42018</c:v>
                </c:pt>
                <c:pt idx="3">
                  <c:v>42103</c:v>
                </c:pt>
                <c:pt idx="4">
                  <c:v>42166</c:v>
                </c:pt>
                <c:pt idx="5">
                  <c:v>42243</c:v>
                </c:pt>
                <c:pt idx="6">
                  <c:v>42380</c:v>
                </c:pt>
                <c:pt idx="7">
                  <c:v>42444</c:v>
                </c:pt>
                <c:pt idx="8">
                  <c:v>42499</c:v>
                </c:pt>
                <c:pt idx="9">
                  <c:v>42573</c:v>
                </c:pt>
                <c:pt idx="10">
                  <c:v>42650</c:v>
                </c:pt>
                <c:pt idx="11">
                  <c:v>42716</c:v>
                </c:pt>
                <c:pt idx="12">
                  <c:v>42782</c:v>
                </c:pt>
                <c:pt idx="13">
                  <c:v>42856</c:v>
                </c:pt>
                <c:pt idx="14">
                  <c:v>42899</c:v>
                </c:pt>
                <c:pt idx="15">
                  <c:v>42973</c:v>
                </c:pt>
                <c:pt idx="16">
                  <c:v>42982</c:v>
                </c:pt>
                <c:pt idx="17">
                  <c:v>43109</c:v>
                </c:pt>
                <c:pt idx="18">
                  <c:v>43174</c:v>
                </c:pt>
                <c:pt idx="19">
                  <c:v>43292</c:v>
                </c:pt>
                <c:pt idx="20">
                  <c:v>43405</c:v>
                </c:pt>
                <c:pt idx="21">
                  <c:v>43538</c:v>
                </c:pt>
                <c:pt idx="22">
                  <c:v>43636</c:v>
                </c:pt>
                <c:pt idx="23">
                  <c:v>43677</c:v>
                </c:pt>
                <c:pt idx="24">
                  <c:v>43759</c:v>
                </c:pt>
                <c:pt idx="25">
                  <c:v>43874</c:v>
                </c:pt>
              </c:numCache>
            </c:numRef>
          </c:xVal>
          <c:yVal>
            <c:numRef>
              <c:f>New!$AW$29:$AW$58</c:f>
              <c:numCache>
                <c:formatCode>General</c:formatCode>
                <c:ptCount val="30"/>
                <c:pt idx="0">
                  <c:v>741</c:v>
                </c:pt>
                <c:pt idx="1">
                  <c:v>743</c:v>
                </c:pt>
                <c:pt idx="2">
                  <c:v>738.9</c:v>
                </c:pt>
                <c:pt idx="3">
                  <c:v>740.9</c:v>
                </c:pt>
                <c:pt idx="4">
                  <c:v>746.8</c:v>
                </c:pt>
                <c:pt idx="5">
                  <c:v>740.5</c:v>
                </c:pt>
                <c:pt idx="6">
                  <c:v>740.3</c:v>
                </c:pt>
                <c:pt idx="7">
                  <c:v>742.1</c:v>
                </c:pt>
                <c:pt idx="8">
                  <c:v>744.1</c:v>
                </c:pt>
                <c:pt idx="9">
                  <c:v>740.8</c:v>
                </c:pt>
                <c:pt idx="10">
                  <c:v>740.2</c:v>
                </c:pt>
                <c:pt idx="11">
                  <c:v>738.9</c:v>
                </c:pt>
                <c:pt idx="12">
                  <c:v>740</c:v>
                </c:pt>
                <c:pt idx="13">
                  <c:v>742.2</c:v>
                </c:pt>
                <c:pt idx="14">
                  <c:v>741.6</c:v>
                </c:pt>
                <c:pt idx="15">
                  <c:v>738.8</c:v>
                </c:pt>
                <c:pt idx="16">
                  <c:v>737.7</c:v>
                </c:pt>
                <c:pt idx="17">
                  <c:v>738.2</c:v>
                </c:pt>
                <c:pt idx="18">
                  <c:v>741.4</c:v>
                </c:pt>
                <c:pt idx="19">
                  <c:v>739.8</c:v>
                </c:pt>
                <c:pt idx="20">
                  <c:v>738.5</c:v>
                </c:pt>
                <c:pt idx="21">
                  <c:v>740.3</c:v>
                </c:pt>
                <c:pt idx="22">
                  <c:v>742.3</c:v>
                </c:pt>
                <c:pt idx="23">
                  <c:v>740.9</c:v>
                </c:pt>
                <c:pt idx="24">
                  <c:v>736.6</c:v>
                </c:pt>
                <c:pt idx="25">
                  <c:v>740.5</c:v>
                </c:pt>
              </c:numCache>
            </c:numRef>
          </c:yVal>
          <c:smooth val="0"/>
          <c:extLst>
            <c:ext xmlns:c16="http://schemas.microsoft.com/office/drawing/2014/chart" uri="{C3380CC4-5D6E-409C-BE32-E72D297353CC}">
              <c16:uniqueId val="{00000009-0CE3-460D-B833-372405C9F7EA}"/>
            </c:ext>
          </c:extLst>
        </c:ser>
        <c:dLbls>
          <c:showLegendKey val="0"/>
          <c:showVal val="0"/>
          <c:showCatName val="0"/>
          <c:showSerName val="0"/>
          <c:showPercent val="0"/>
          <c:showBubbleSize val="0"/>
        </c:dLbls>
        <c:axId val="407693816"/>
        <c:axId val="1"/>
      </c:scatterChart>
      <c:valAx>
        <c:axId val="407693816"/>
        <c:scaling>
          <c:orientation val="minMax"/>
          <c:min val="41900"/>
        </c:scaling>
        <c:delete val="0"/>
        <c:axPos val="b"/>
        <c:title>
          <c:tx>
            <c:rich>
              <a:bodyPr/>
              <a:lstStyle/>
              <a:p>
                <a:pPr>
                  <a:defRPr sz="925" b="1" i="0" u="none" strike="noStrike" baseline="0">
                    <a:solidFill>
                      <a:srgbClr val="000000"/>
                    </a:solidFill>
                    <a:latin typeface="Arial"/>
                    <a:ea typeface="Arial"/>
                    <a:cs typeface="Arial"/>
                  </a:defRPr>
                </a:pPr>
                <a:r>
                  <a:rPr lang="en-US"/>
                  <a:t>Date</a:t>
                </a:r>
              </a:p>
            </c:rich>
          </c:tx>
          <c:layout>
            <c:manualLayout>
              <c:xMode val="edge"/>
              <c:yMode val="edge"/>
              <c:x val="0.50520369869316717"/>
              <c:y val="0.876713834683708"/>
            </c:manualLayout>
          </c:layout>
          <c:overlay val="0"/>
          <c:spPr>
            <a:noFill/>
            <a:ln w="25400">
              <a:noFill/>
            </a:ln>
          </c:spPr>
        </c:title>
        <c:numFmt formatCode="mmm\-yy" sourceLinked="0"/>
        <c:majorTickMark val="out"/>
        <c:minorTickMark val="none"/>
        <c:tickLblPos val="nextTo"/>
        <c:spPr>
          <a:ln w="3175">
            <a:solidFill>
              <a:srgbClr val="000000"/>
            </a:solidFill>
            <a:prstDash val="solid"/>
          </a:ln>
        </c:spPr>
        <c:txPr>
          <a:bodyPr rot="0" vert="horz"/>
          <a:lstStyle/>
          <a:p>
            <a:pPr>
              <a:defRPr sz="925" b="0" i="0" u="none" strike="noStrike" baseline="0">
                <a:solidFill>
                  <a:srgbClr val="000000"/>
                </a:solidFill>
                <a:latin typeface="Arial"/>
                <a:ea typeface="Arial"/>
                <a:cs typeface="Arial"/>
              </a:defRPr>
            </a:pPr>
            <a:endParaRPr lang="en-US"/>
          </a:p>
        </c:txPr>
        <c:crossAx val="1"/>
        <c:crosses val="autoZero"/>
        <c:crossBetween val="midCat"/>
      </c:valAx>
      <c:valAx>
        <c:axId val="1"/>
        <c:scaling>
          <c:orientation val="minMax"/>
          <c:max val="760"/>
          <c:min val="730"/>
        </c:scaling>
        <c:delete val="0"/>
        <c:axPos val="l"/>
        <c:majorGridlines>
          <c:spPr>
            <a:ln w="3175">
              <a:solidFill>
                <a:srgbClr val="000000"/>
              </a:solidFill>
              <a:prstDash val="solid"/>
            </a:ln>
          </c:spPr>
        </c:majorGridlines>
        <c:title>
          <c:tx>
            <c:rich>
              <a:bodyPr/>
              <a:lstStyle/>
              <a:p>
                <a:pPr>
                  <a:defRPr sz="925" b="1" i="0" u="none" strike="noStrike" baseline="0">
                    <a:solidFill>
                      <a:srgbClr val="000000"/>
                    </a:solidFill>
                    <a:latin typeface="Arial"/>
                    <a:ea typeface="Arial"/>
                    <a:cs typeface="Arial"/>
                  </a:defRPr>
                </a:pPr>
                <a:r>
                  <a:rPr lang="en-US"/>
                  <a:t>Gravity - 979622000 uGal</a:t>
                </a:r>
              </a:p>
            </c:rich>
          </c:tx>
          <c:layout>
            <c:manualLayout>
              <c:xMode val="edge"/>
              <c:yMode val="edge"/>
              <c:x val="1.1353135313531352E-2"/>
              <c:y val="0.267123511734946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925" b="0" i="0" u="none" strike="noStrike" baseline="0">
                <a:solidFill>
                  <a:srgbClr val="000000"/>
                </a:solidFill>
                <a:latin typeface="Arial"/>
                <a:ea typeface="Arial"/>
                <a:cs typeface="Arial"/>
              </a:defRPr>
            </a:pPr>
            <a:endParaRPr lang="en-US"/>
          </a:p>
        </c:txPr>
        <c:crossAx val="407693816"/>
        <c:crosses val="autoZero"/>
        <c:crossBetween val="midCat"/>
      </c:valAx>
      <c:spPr>
        <a:noFill/>
        <a:ln w="25400">
          <a:noFill/>
        </a:ln>
      </c:spPr>
    </c:plotArea>
    <c:legend>
      <c:legendPos val="r"/>
      <c:layout>
        <c:manualLayout>
          <c:xMode val="edge"/>
          <c:yMode val="edge"/>
          <c:x val="0.92773674403104978"/>
          <c:y val="8.3130206550268176E-2"/>
          <c:w val="5.8929922635617027E-2"/>
          <c:h val="0.69640343870059718"/>
        </c:manualLayout>
      </c:layout>
      <c:overlay val="0"/>
      <c:spPr>
        <a:solidFill>
          <a:srgbClr val="FFFFFF"/>
        </a:solidFill>
        <a:ln w="3175">
          <a:solidFill>
            <a:srgbClr val="000000"/>
          </a:solidFill>
          <a:prstDash val="solid"/>
        </a:ln>
      </c:spPr>
      <c:txPr>
        <a:bodyPr/>
        <a:lstStyle/>
        <a:p>
          <a:pPr>
            <a:defRPr sz="525"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875"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5" Type="http://schemas.openxmlformats.org/officeDocument/2006/relationships/image" Target="../media/image27.wmf"/><Relationship Id="rId4"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smtClean="0"/>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smtClean="0"/>
            </a:lvl1pPr>
          </a:lstStyle>
          <a:p>
            <a:pPr>
              <a:defRPr/>
            </a:pPr>
            <a:fld id="{91ACC906-D80F-42C6-8950-6B443E5EA241}" type="datetimeFigureOut">
              <a:rPr lang="en-US"/>
              <a:pPr>
                <a:defRPr/>
              </a:pPr>
              <a:t>3/10/2020</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pPr lvl="0"/>
            <a:endParaRPr lang="en-US" noProof="0" smtClean="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smtClean="0"/>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a:defRPr sz="1300"/>
            </a:lvl1pPr>
          </a:lstStyle>
          <a:p>
            <a:fld id="{9A98177B-A2FC-4F37-AD7A-0E1334C69A2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70270" indent="-295354" eaLnBrk="0" hangingPunct="0">
              <a:defRPr>
                <a:solidFill>
                  <a:schemeClr val="tx1"/>
                </a:solidFill>
                <a:latin typeface="Calibri" panose="020F0502020204030204" pitchFamily="34" charset="0"/>
                <a:ea typeface="MS PGothic" panose="020B0600070205080204" pitchFamily="34" charset="-128"/>
              </a:defRPr>
            </a:lvl2pPr>
            <a:lvl3pPr marL="1184771" indent="-236619" eaLnBrk="0" hangingPunct="0">
              <a:defRPr>
                <a:solidFill>
                  <a:schemeClr val="tx1"/>
                </a:solidFill>
                <a:latin typeface="Calibri" panose="020F0502020204030204" pitchFamily="34" charset="0"/>
                <a:ea typeface="MS PGothic" panose="020B0600070205080204" pitchFamily="34" charset="-128"/>
              </a:defRPr>
            </a:lvl3pPr>
            <a:lvl4pPr marL="1659687" indent="-236619" eaLnBrk="0" hangingPunct="0">
              <a:defRPr>
                <a:solidFill>
                  <a:schemeClr val="tx1"/>
                </a:solidFill>
                <a:latin typeface="Calibri" panose="020F0502020204030204" pitchFamily="34" charset="0"/>
                <a:ea typeface="MS PGothic" panose="020B0600070205080204" pitchFamily="34" charset="-128"/>
              </a:defRPr>
            </a:lvl4pPr>
            <a:lvl5pPr marL="2132924" indent="-236619" eaLnBrk="0" hangingPunct="0">
              <a:defRPr>
                <a:solidFill>
                  <a:schemeClr val="tx1"/>
                </a:solidFill>
                <a:latin typeface="Calibri" panose="020F0502020204030204" pitchFamily="34" charset="0"/>
                <a:ea typeface="MS PGothic" panose="020B0600070205080204" pitchFamily="34" charset="-128"/>
              </a:defRPr>
            </a:lvl5pPr>
            <a:lvl6pPr marL="2616231"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99537"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82843"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66149"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10EB454B-8F90-48A6-9046-ABE67DE54EFA}" type="slidenum">
              <a:rPr lang="en-US" altLang="en-US">
                <a:solidFill>
                  <a:srgbClr val="000000"/>
                </a:solidFill>
                <a:cs typeface="Arial" panose="020B0604020202020204" pitchFamily="34" charset="0"/>
              </a:rPr>
              <a:pPr eaLnBrk="1" hangingPunct="1"/>
              <a:t>1</a:t>
            </a:fld>
            <a:endParaRPr lang="en-US" altLang="en-US">
              <a:solidFill>
                <a:srgbClr val="000000"/>
              </a:solidFill>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541338" y="757238"/>
            <a:ext cx="6719887" cy="377983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panose="020B0604020202020204" pitchFamily="34" charset="0"/>
              </a:rPr>
              <a:t>Mention that the geoid is not an ellipsoid shape, but lumpier.  Only 170m_pp though!</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3901" indent="-312135">
              <a:spcBef>
                <a:spcPct val="30000"/>
              </a:spcBef>
              <a:defRPr sz="1300">
                <a:solidFill>
                  <a:schemeClr val="tx1"/>
                </a:solidFill>
                <a:latin typeface="Calibri" panose="020F0502020204030204" pitchFamily="34" charset="0"/>
              </a:defRPr>
            </a:lvl2pPr>
            <a:lvl3pPr marL="1251897" indent="-250044">
              <a:spcBef>
                <a:spcPct val="30000"/>
              </a:spcBef>
              <a:defRPr sz="1300">
                <a:solidFill>
                  <a:schemeClr val="tx1"/>
                </a:solidFill>
                <a:latin typeface="Calibri" panose="020F0502020204030204" pitchFamily="34" charset="0"/>
              </a:defRPr>
            </a:lvl3pPr>
            <a:lvl4pPr marL="1753663" indent="-250044">
              <a:spcBef>
                <a:spcPct val="30000"/>
              </a:spcBef>
              <a:defRPr sz="1300">
                <a:solidFill>
                  <a:schemeClr val="tx1"/>
                </a:solidFill>
                <a:latin typeface="Calibri" panose="020F0502020204030204" pitchFamily="34" charset="0"/>
              </a:defRPr>
            </a:lvl4pPr>
            <a:lvl5pPr marL="2253751" indent="-250044">
              <a:spcBef>
                <a:spcPct val="30000"/>
              </a:spcBef>
              <a:defRPr sz="1300">
                <a:solidFill>
                  <a:schemeClr val="tx1"/>
                </a:solidFill>
                <a:latin typeface="Calibri" panose="020F0502020204030204" pitchFamily="34" charset="0"/>
              </a:defRPr>
            </a:lvl5pPr>
            <a:lvl6pPr marL="2737057" indent="-250044" eaLnBrk="0" fontAlgn="base" hangingPunct="0">
              <a:spcBef>
                <a:spcPct val="30000"/>
              </a:spcBef>
              <a:spcAft>
                <a:spcPct val="0"/>
              </a:spcAft>
              <a:defRPr sz="1300">
                <a:solidFill>
                  <a:schemeClr val="tx1"/>
                </a:solidFill>
                <a:latin typeface="Calibri" panose="020F0502020204030204" pitchFamily="34" charset="0"/>
              </a:defRPr>
            </a:lvl6pPr>
            <a:lvl7pPr marL="3220363" indent="-250044" eaLnBrk="0" fontAlgn="base" hangingPunct="0">
              <a:spcBef>
                <a:spcPct val="30000"/>
              </a:spcBef>
              <a:spcAft>
                <a:spcPct val="0"/>
              </a:spcAft>
              <a:defRPr sz="1300">
                <a:solidFill>
                  <a:schemeClr val="tx1"/>
                </a:solidFill>
                <a:latin typeface="Calibri" panose="020F0502020204030204" pitchFamily="34" charset="0"/>
              </a:defRPr>
            </a:lvl7pPr>
            <a:lvl8pPr marL="3703669" indent="-250044" eaLnBrk="0" fontAlgn="base" hangingPunct="0">
              <a:spcBef>
                <a:spcPct val="30000"/>
              </a:spcBef>
              <a:spcAft>
                <a:spcPct val="0"/>
              </a:spcAft>
              <a:defRPr sz="1300">
                <a:solidFill>
                  <a:schemeClr val="tx1"/>
                </a:solidFill>
                <a:latin typeface="Calibri" panose="020F0502020204030204" pitchFamily="34" charset="0"/>
              </a:defRPr>
            </a:lvl8pPr>
            <a:lvl9pPr marL="4186975" indent="-250044"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BCC8C080-4F64-45D1-AC90-F57F6572F03F}" type="slidenum">
              <a:rPr lang="en-US" altLang="en-US" sz="1500">
                <a:latin typeface="Arial" panose="020B0604020202020204" pitchFamily="34" charset="0"/>
              </a:rPr>
              <a:pPr>
                <a:spcBef>
                  <a:spcPct val="0"/>
                </a:spcBef>
              </a:pPr>
              <a:t>10</a:t>
            </a:fld>
            <a:endParaRPr lang="en-US" altLang="en-US" sz="1500">
              <a:latin typeface="Arial" panose="020B0604020202020204" pitchFamily="34" charset="0"/>
            </a:endParaRPr>
          </a:p>
        </p:txBody>
      </p:sp>
    </p:spTree>
    <p:extLst>
      <p:ext uri="{BB962C8B-B14F-4D97-AF65-F5344CB8AC3E}">
        <p14:creationId xmlns:p14="http://schemas.microsoft.com/office/powerpoint/2010/main" val="3145228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541338" y="757238"/>
            <a:ext cx="6719887" cy="377983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panose="020B0604020202020204" pitchFamily="34" charset="0"/>
              </a:rPr>
              <a:t>Mention that the geoid is not an ellipsoid shape, but lumpier.  Only 170m_pp though!</a:t>
            </a:r>
          </a:p>
        </p:txBody>
      </p:sp>
      <p:sp>
        <p:nvSpPr>
          <p:cNvPr id="266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3901" indent="-312135">
              <a:spcBef>
                <a:spcPct val="30000"/>
              </a:spcBef>
              <a:defRPr sz="1300">
                <a:solidFill>
                  <a:schemeClr val="tx1"/>
                </a:solidFill>
                <a:latin typeface="Calibri" panose="020F0502020204030204" pitchFamily="34" charset="0"/>
              </a:defRPr>
            </a:lvl2pPr>
            <a:lvl3pPr marL="1251897" indent="-250044">
              <a:spcBef>
                <a:spcPct val="30000"/>
              </a:spcBef>
              <a:defRPr sz="1300">
                <a:solidFill>
                  <a:schemeClr val="tx1"/>
                </a:solidFill>
                <a:latin typeface="Calibri" panose="020F0502020204030204" pitchFamily="34" charset="0"/>
              </a:defRPr>
            </a:lvl3pPr>
            <a:lvl4pPr marL="1753663" indent="-250044">
              <a:spcBef>
                <a:spcPct val="30000"/>
              </a:spcBef>
              <a:defRPr sz="1300">
                <a:solidFill>
                  <a:schemeClr val="tx1"/>
                </a:solidFill>
                <a:latin typeface="Calibri" panose="020F0502020204030204" pitchFamily="34" charset="0"/>
              </a:defRPr>
            </a:lvl4pPr>
            <a:lvl5pPr marL="2253751" indent="-250044">
              <a:spcBef>
                <a:spcPct val="30000"/>
              </a:spcBef>
              <a:defRPr sz="1300">
                <a:solidFill>
                  <a:schemeClr val="tx1"/>
                </a:solidFill>
                <a:latin typeface="Calibri" panose="020F0502020204030204" pitchFamily="34" charset="0"/>
              </a:defRPr>
            </a:lvl5pPr>
            <a:lvl6pPr marL="2737057" indent="-250044" eaLnBrk="0" fontAlgn="base" hangingPunct="0">
              <a:spcBef>
                <a:spcPct val="30000"/>
              </a:spcBef>
              <a:spcAft>
                <a:spcPct val="0"/>
              </a:spcAft>
              <a:defRPr sz="1300">
                <a:solidFill>
                  <a:schemeClr val="tx1"/>
                </a:solidFill>
                <a:latin typeface="Calibri" panose="020F0502020204030204" pitchFamily="34" charset="0"/>
              </a:defRPr>
            </a:lvl6pPr>
            <a:lvl7pPr marL="3220363" indent="-250044" eaLnBrk="0" fontAlgn="base" hangingPunct="0">
              <a:spcBef>
                <a:spcPct val="30000"/>
              </a:spcBef>
              <a:spcAft>
                <a:spcPct val="0"/>
              </a:spcAft>
              <a:defRPr sz="1300">
                <a:solidFill>
                  <a:schemeClr val="tx1"/>
                </a:solidFill>
                <a:latin typeface="Calibri" panose="020F0502020204030204" pitchFamily="34" charset="0"/>
              </a:defRPr>
            </a:lvl7pPr>
            <a:lvl8pPr marL="3703669" indent="-250044" eaLnBrk="0" fontAlgn="base" hangingPunct="0">
              <a:spcBef>
                <a:spcPct val="30000"/>
              </a:spcBef>
              <a:spcAft>
                <a:spcPct val="0"/>
              </a:spcAft>
              <a:defRPr sz="1300">
                <a:solidFill>
                  <a:schemeClr val="tx1"/>
                </a:solidFill>
                <a:latin typeface="Calibri" panose="020F0502020204030204" pitchFamily="34" charset="0"/>
              </a:defRPr>
            </a:lvl8pPr>
            <a:lvl9pPr marL="4186975" indent="-250044"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BCC8C080-4F64-45D1-AC90-F57F6572F03F}" type="slidenum">
              <a:rPr lang="en-US" altLang="en-US" sz="1500">
                <a:latin typeface="Arial" panose="020B0604020202020204" pitchFamily="34" charset="0"/>
              </a:rPr>
              <a:pPr>
                <a:spcBef>
                  <a:spcPct val="0"/>
                </a:spcBef>
              </a:pPr>
              <a:t>11</a:t>
            </a:fld>
            <a:endParaRPr lang="en-US" altLang="en-US" sz="1500">
              <a:latin typeface="Arial" panose="020B0604020202020204" pitchFamily="34" charset="0"/>
            </a:endParaRPr>
          </a:p>
        </p:txBody>
      </p:sp>
    </p:spTree>
    <p:extLst>
      <p:ext uri="{BB962C8B-B14F-4D97-AF65-F5344CB8AC3E}">
        <p14:creationId xmlns:p14="http://schemas.microsoft.com/office/powerpoint/2010/main" val="1057972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latin typeface="Arial" panose="020B0604020202020204" pitchFamily="34" charset="0"/>
            </a:endParaRP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70270" indent="-295354" eaLnBrk="0" hangingPunct="0">
              <a:defRPr>
                <a:solidFill>
                  <a:schemeClr val="tx1"/>
                </a:solidFill>
                <a:latin typeface="Calibri" panose="020F0502020204030204" pitchFamily="34" charset="0"/>
                <a:ea typeface="MS PGothic" panose="020B0600070205080204" pitchFamily="34" charset="-128"/>
              </a:defRPr>
            </a:lvl2pPr>
            <a:lvl3pPr marL="1184771" indent="-236619" eaLnBrk="0" hangingPunct="0">
              <a:defRPr>
                <a:solidFill>
                  <a:schemeClr val="tx1"/>
                </a:solidFill>
                <a:latin typeface="Calibri" panose="020F0502020204030204" pitchFamily="34" charset="0"/>
                <a:ea typeface="MS PGothic" panose="020B0600070205080204" pitchFamily="34" charset="-128"/>
              </a:defRPr>
            </a:lvl3pPr>
            <a:lvl4pPr marL="1659687" indent="-236619" eaLnBrk="0" hangingPunct="0">
              <a:defRPr>
                <a:solidFill>
                  <a:schemeClr val="tx1"/>
                </a:solidFill>
                <a:latin typeface="Calibri" panose="020F0502020204030204" pitchFamily="34" charset="0"/>
                <a:ea typeface="MS PGothic" panose="020B0600070205080204" pitchFamily="34" charset="-128"/>
              </a:defRPr>
            </a:lvl4pPr>
            <a:lvl5pPr marL="2132924" indent="-236619" eaLnBrk="0" hangingPunct="0">
              <a:defRPr>
                <a:solidFill>
                  <a:schemeClr val="tx1"/>
                </a:solidFill>
                <a:latin typeface="Calibri" panose="020F0502020204030204" pitchFamily="34" charset="0"/>
                <a:ea typeface="MS PGothic" panose="020B0600070205080204" pitchFamily="34" charset="-128"/>
              </a:defRPr>
            </a:lvl5pPr>
            <a:lvl6pPr marL="2616231"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99537"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82843"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66149"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101AF784-2381-4282-97E9-C70B8A54C59C}" type="slidenum">
              <a:rPr lang="en-US" altLang="en-US" sz="1400">
                <a:latin typeface="Arial" panose="020B0604020202020204" pitchFamily="34" charset="0"/>
                <a:cs typeface="Arial" panose="020B0604020202020204" pitchFamily="34" charset="0"/>
              </a:rPr>
              <a:pPr eaLnBrk="1" hangingPunct="1"/>
              <a:t>12</a:t>
            </a:fld>
            <a:endParaRPr lang="en-US" alt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786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latin typeface="Arial" panose="020B0604020202020204" pitchFamily="34" charset="0"/>
            </a:endParaRP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70270" indent="-295354" eaLnBrk="0" hangingPunct="0">
              <a:defRPr>
                <a:solidFill>
                  <a:schemeClr val="tx1"/>
                </a:solidFill>
                <a:latin typeface="Calibri" panose="020F0502020204030204" pitchFamily="34" charset="0"/>
                <a:ea typeface="MS PGothic" panose="020B0600070205080204" pitchFamily="34" charset="-128"/>
              </a:defRPr>
            </a:lvl2pPr>
            <a:lvl3pPr marL="1184771" indent="-236619" eaLnBrk="0" hangingPunct="0">
              <a:defRPr>
                <a:solidFill>
                  <a:schemeClr val="tx1"/>
                </a:solidFill>
                <a:latin typeface="Calibri" panose="020F0502020204030204" pitchFamily="34" charset="0"/>
                <a:ea typeface="MS PGothic" panose="020B0600070205080204" pitchFamily="34" charset="-128"/>
              </a:defRPr>
            </a:lvl3pPr>
            <a:lvl4pPr marL="1659687" indent="-236619" eaLnBrk="0" hangingPunct="0">
              <a:defRPr>
                <a:solidFill>
                  <a:schemeClr val="tx1"/>
                </a:solidFill>
                <a:latin typeface="Calibri" panose="020F0502020204030204" pitchFamily="34" charset="0"/>
                <a:ea typeface="MS PGothic" panose="020B0600070205080204" pitchFamily="34" charset="-128"/>
              </a:defRPr>
            </a:lvl4pPr>
            <a:lvl5pPr marL="2132924" indent="-236619" eaLnBrk="0" hangingPunct="0">
              <a:defRPr>
                <a:solidFill>
                  <a:schemeClr val="tx1"/>
                </a:solidFill>
                <a:latin typeface="Calibri" panose="020F0502020204030204" pitchFamily="34" charset="0"/>
                <a:ea typeface="MS PGothic" panose="020B0600070205080204" pitchFamily="34" charset="-128"/>
              </a:defRPr>
            </a:lvl5pPr>
            <a:lvl6pPr marL="2616231"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99537"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82843"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66149"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101AF784-2381-4282-97E9-C70B8A54C59C}" type="slidenum">
              <a:rPr lang="en-US" altLang="en-US" sz="1400">
                <a:latin typeface="Arial" panose="020B0604020202020204" pitchFamily="34" charset="0"/>
                <a:cs typeface="Arial" panose="020B0604020202020204" pitchFamily="34" charset="0"/>
              </a:rPr>
              <a:pPr eaLnBrk="1" hangingPunct="1"/>
              <a:t>13</a:t>
            </a:fld>
            <a:endParaRPr lang="en-US" alt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3344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latin typeface="Arial" panose="020B0604020202020204" pitchFamily="34" charset="0"/>
            </a:endParaRP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70270" indent="-295354" eaLnBrk="0" hangingPunct="0">
              <a:defRPr>
                <a:solidFill>
                  <a:schemeClr val="tx1"/>
                </a:solidFill>
                <a:latin typeface="Calibri" panose="020F0502020204030204" pitchFamily="34" charset="0"/>
                <a:ea typeface="MS PGothic" panose="020B0600070205080204" pitchFamily="34" charset="-128"/>
              </a:defRPr>
            </a:lvl2pPr>
            <a:lvl3pPr marL="1184771" indent="-236619" eaLnBrk="0" hangingPunct="0">
              <a:defRPr>
                <a:solidFill>
                  <a:schemeClr val="tx1"/>
                </a:solidFill>
                <a:latin typeface="Calibri" panose="020F0502020204030204" pitchFamily="34" charset="0"/>
                <a:ea typeface="MS PGothic" panose="020B0600070205080204" pitchFamily="34" charset="-128"/>
              </a:defRPr>
            </a:lvl3pPr>
            <a:lvl4pPr marL="1659687" indent="-236619" eaLnBrk="0" hangingPunct="0">
              <a:defRPr>
                <a:solidFill>
                  <a:schemeClr val="tx1"/>
                </a:solidFill>
                <a:latin typeface="Calibri" panose="020F0502020204030204" pitchFamily="34" charset="0"/>
                <a:ea typeface="MS PGothic" panose="020B0600070205080204" pitchFamily="34" charset="-128"/>
              </a:defRPr>
            </a:lvl4pPr>
            <a:lvl5pPr marL="2132924" indent="-236619" eaLnBrk="0" hangingPunct="0">
              <a:defRPr>
                <a:solidFill>
                  <a:schemeClr val="tx1"/>
                </a:solidFill>
                <a:latin typeface="Calibri" panose="020F0502020204030204" pitchFamily="34" charset="0"/>
                <a:ea typeface="MS PGothic" panose="020B0600070205080204" pitchFamily="34" charset="-128"/>
              </a:defRPr>
            </a:lvl5pPr>
            <a:lvl6pPr marL="2616231"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99537"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82843"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66149"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101AF784-2381-4282-97E9-C70B8A54C59C}" type="slidenum">
              <a:rPr lang="en-US" altLang="en-US" sz="1400">
                <a:latin typeface="Arial" panose="020B0604020202020204" pitchFamily="34" charset="0"/>
                <a:cs typeface="Arial" panose="020B0604020202020204" pitchFamily="34" charset="0"/>
              </a:rPr>
              <a:pPr eaLnBrk="1" hangingPunct="1"/>
              <a:t>14</a:t>
            </a:fld>
            <a:endParaRPr lang="en-US" alt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8283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83695" indent="-300389" eaLnBrk="0" hangingPunct="0">
              <a:defRPr>
                <a:solidFill>
                  <a:schemeClr val="tx1"/>
                </a:solidFill>
                <a:latin typeface="Calibri" panose="020F0502020204030204" pitchFamily="34" charset="0"/>
                <a:ea typeface="MS PGothic" panose="020B0600070205080204" pitchFamily="34" charset="-128"/>
              </a:defRPr>
            </a:lvl2pPr>
            <a:lvl3pPr marL="1206588" indent="-239975" eaLnBrk="0" hangingPunct="0">
              <a:defRPr>
                <a:solidFill>
                  <a:schemeClr val="tx1"/>
                </a:solidFill>
                <a:latin typeface="Calibri" panose="020F0502020204030204" pitchFamily="34" charset="0"/>
                <a:ea typeface="MS PGothic" panose="020B0600070205080204" pitchFamily="34" charset="-128"/>
              </a:defRPr>
            </a:lvl3pPr>
            <a:lvl4pPr marL="1689894" indent="-239975" eaLnBrk="0" hangingPunct="0">
              <a:defRPr>
                <a:solidFill>
                  <a:schemeClr val="tx1"/>
                </a:solidFill>
                <a:latin typeface="Calibri" panose="020F0502020204030204" pitchFamily="34" charset="0"/>
                <a:ea typeface="MS PGothic" panose="020B0600070205080204" pitchFamily="34" charset="-128"/>
              </a:defRPr>
            </a:lvl4pPr>
            <a:lvl5pPr marL="2173200" indent="-239975" eaLnBrk="0" hangingPunct="0">
              <a:defRPr>
                <a:solidFill>
                  <a:schemeClr val="tx1"/>
                </a:solidFill>
                <a:latin typeface="Calibri" panose="020F0502020204030204" pitchFamily="34" charset="0"/>
                <a:ea typeface="MS PGothic" panose="020B0600070205080204" pitchFamily="34" charset="-128"/>
              </a:defRPr>
            </a:lvl5pPr>
            <a:lvl6pPr marL="2656506"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139812"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623118"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106424"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B7A76BBB-8A7D-4DC3-A423-37B47B5773EE}" type="slidenum">
              <a:rPr lang="en-US" altLang="en-US">
                <a:latin typeface="Arial" panose="020B0604020202020204" pitchFamily="34" charset="0"/>
                <a:cs typeface="Arial" panose="020B0604020202020204" pitchFamily="34" charset="0"/>
              </a:rPr>
              <a:pPr eaLnBrk="1" hangingPunct="1"/>
              <a:t>15</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83695" indent="-300389" eaLnBrk="0" hangingPunct="0">
              <a:defRPr>
                <a:solidFill>
                  <a:schemeClr val="tx1"/>
                </a:solidFill>
                <a:latin typeface="Calibri" panose="020F0502020204030204" pitchFamily="34" charset="0"/>
                <a:ea typeface="MS PGothic" panose="020B0600070205080204" pitchFamily="34" charset="-128"/>
              </a:defRPr>
            </a:lvl2pPr>
            <a:lvl3pPr marL="1206588" indent="-239975" eaLnBrk="0" hangingPunct="0">
              <a:defRPr>
                <a:solidFill>
                  <a:schemeClr val="tx1"/>
                </a:solidFill>
                <a:latin typeface="Calibri" panose="020F0502020204030204" pitchFamily="34" charset="0"/>
                <a:ea typeface="MS PGothic" panose="020B0600070205080204" pitchFamily="34" charset="-128"/>
              </a:defRPr>
            </a:lvl3pPr>
            <a:lvl4pPr marL="1689894" indent="-239975" eaLnBrk="0" hangingPunct="0">
              <a:defRPr>
                <a:solidFill>
                  <a:schemeClr val="tx1"/>
                </a:solidFill>
                <a:latin typeface="Calibri" panose="020F0502020204030204" pitchFamily="34" charset="0"/>
                <a:ea typeface="MS PGothic" panose="020B0600070205080204" pitchFamily="34" charset="-128"/>
              </a:defRPr>
            </a:lvl4pPr>
            <a:lvl5pPr marL="2173200" indent="-239975" eaLnBrk="0" hangingPunct="0">
              <a:defRPr>
                <a:solidFill>
                  <a:schemeClr val="tx1"/>
                </a:solidFill>
                <a:latin typeface="Calibri" panose="020F0502020204030204" pitchFamily="34" charset="0"/>
                <a:ea typeface="MS PGothic" panose="020B0600070205080204" pitchFamily="34" charset="-128"/>
              </a:defRPr>
            </a:lvl5pPr>
            <a:lvl6pPr marL="2656506"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139812"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623118"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106424"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9FBF9CFD-2077-493C-ABF8-7B7B3B002904}" type="slidenum">
              <a:rPr lang="en-US" altLang="en-US">
                <a:latin typeface="Arial" panose="020B0604020202020204" pitchFamily="34" charset="0"/>
                <a:cs typeface="Arial" panose="020B0604020202020204" pitchFamily="34" charset="0"/>
              </a:rPr>
              <a:pPr eaLnBrk="1" hangingPunct="1"/>
              <a:t>16</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83695" indent="-300389" eaLnBrk="0" hangingPunct="0">
              <a:defRPr>
                <a:solidFill>
                  <a:schemeClr val="tx1"/>
                </a:solidFill>
                <a:latin typeface="Calibri" panose="020F0502020204030204" pitchFamily="34" charset="0"/>
                <a:ea typeface="MS PGothic" panose="020B0600070205080204" pitchFamily="34" charset="-128"/>
              </a:defRPr>
            </a:lvl2pPr>
            <a:lvl3pPr marL="1206588" indent="-239975" eaLnBrk="0" hangingPunct="0">
              <a:defRPr>
                <a:solidFill>
                  <a:schemeClr val="tx1"/>
                </a:solidFill>
                <a:latin typeface="Calibri" panose="020F0502020204030204" pitchFamily="34" charset="0"/>
                <a:ea typeface="MS PGothic" panose="020B0600070205080204" pitchFamily="34" charset="-128"/>
              </a:defRPr>
            </a:lvl3pPr>
            <a:lvl4pPr marL="1689894" indent="-239975" eaLnBrk="0" hangingPunct="0">
              <a:defRPr>
                <a:solidFill>
                  <a:schemeClr val="tx1"/>
                </a:solidFill>
                <a:latin typeface="Calibri" panose="020F0502020204030204" pitchFamily="34" charset="0"/>
                <a:ea typeface="MS PGothic" panose="020B0600070205080204" pitchFamily="34" charset="-128"/>
              </a:defRPr>
            </a:lvl4pPr>
            <a:lvl5pPr marL="2173200" indent="-239975" eaLnBrk="0" hangingPunct="0">
              <a:defRPr>
                <a:solidFill>
                  <a:schemeClr val="tx1"/>
                </a:solidFill>
                <a:latin typeface="Calibri" panose="020F0502020204030204" pitchFamily="34" charset="0"/>
                <a:ea typeface="MS PGothic" panose="020B0600070205080204" pitchFamily="34" charset="-128"/>
              </a:defRPr>
            </a:lvl5pPr>
            <a:lvl6pPr marL="2656506"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139812"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623118"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106424"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6CFC02D8-2EFD-4B52-84F4-57AA663C9305}" type="slidenum">
              <a:rPr lang="en-US" altLang="en-US">
                <a:latin typeface="Arial" panose="020B0604020202020204" pitchFamily="34" charset="0"/>
                <a:cs typeface="Arial" panose="020B0604020202020204" pitchFamily="34" charset="0"/>
              </a:rPr>
              <a:pPr eaLnBrk="1" hangingPunct="1"/>
              <a:t>17</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83695" indent="-300389" eaLnBrk="0" hangingPunct="0">
              <a:defRPr>
                <a:solidFill>
                  <a:schemeClr val="tx1"/>
                </a:solidFill>
                <a:latin typeface="Calibri" panose="020F0502020204030204" pitchFamily="34" charset="0"/>
                <a:ea typeface="MS PGothic" panose="020B0600070205080204" pitchFamily="34" charset="-128"/>
              </a:defRPr>
            </a:lvl2pPr>
            <a:lvl3pPr marL="1206588" indent="-239975" eaLnBrk="0" hangingPunct="0">
              <a:defRPr>
                <a:solidFill>
                  <a:schemeClr val="tx1"/>
                </a:solidFill>
                <a:latin typeface="Calibri" panose="020F0502020204030204" pitchFamily="34" charset="0"/>
                <a:ea typeface="MS PGothic" panose="020B0600070205080204" pitchFamily="34" charset="-128"/>
              </a:defRPr>
            </a:lvl3pPr>
            <a:lvl4pPr marL="1689894" indent="-239975" eaLnBrk="0" hangingPunct="0">
              <a:defRPr>
                <a:solidFill>
                  <a:schemeClr val="tx1"/>
                </a:solidFill>
                <a:latin typeface="Calibri" panose="020F0502020204030204" pitchFamily="34" charset="0"/>
                <a:ea typeface="MS PGothic" panose="020B0600070205080204" pitchFamily="34" charset="-128"/>
              </a:defRPr>
            </a:lvl4pPr>
            <a:lvl5pPr marL="2173200" indent="-239975" eaLnBrk="0" hangingPunct="0">
              <a:defRPr>
                <a:solidFill>
                  <a:schemeClr val="tx1"/>
                </a:solidFill>
                <a:latin typeface="Calibri" panose="020F0502020204030204" pitchFamily="34" charset="0"/>
                <a:ea typeface="MS PGothic" panose="020B0600070205080204" pitchFamily="34" charset="-128"/>
              </a:defRPr>
            </a:lvl5pPr>
            <a:lvl6pPr marL="2656506"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139812"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623118"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106424"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87E5C6DB-3300-4849-B3F1-886F155EFF11}" type="slidenum">
              <a:rPr lang="en-US" altLang="en-US">
                <a:latin typeface="Arial" panose="020B0604020202020204" pitchFamily="34" charset="0"/>
                <a:cs typeface="Arial" panose="020B0604020202020204" pitchFamily="34" charset="0"/>
              </a:rPr>
              <a:pPr eaLnBrk="1" hangingPunct="1"/>
              <a:t>18</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83695" indent="-300389" eaLnBrk="0" hangingPunct="0">
              <a:defRPr>
                <a:solidFill>
                  <a:schemeClr val="tx1"/>
                </a:solidFill>
                <a:latin typeface="Calibri" panose="020F0502020204030204" pitchFamily="34" charset="0"/>
                <a:ea typeface="MS PGothic" panose="020B0600070205080204" pitchFamily="34" charset="-128"/>
              </a:defRPr>
            </a:lvl2pPr>
            <a:lvl3pPr marL="1206588" indent="-239975" eaLnBrk="0" hangingPunct="0">
              <a:defRPr>
                <a:solidFill>
                  <a:schemeClr val="tx1"/>
                </a:solidFill>
                <a:latin typeface="Calibri" panose="020F0502020204030204" pitchFamily="34" charset="0"/>
                <a:ea typeface="MS PGothic" panose="020B0600070205080204" pitchFamily="34" charset="-128"/>
              </a:defRPr>
            </a:lvl3pPr>
            <a:lvl4pPr marL="1689894" indent="-239975" eaLnBrk="0" hangingPunct="0">
              <a:defRPr>
                <a:solidFill>
                  <a:schemeClr val="tx1"/>
                </a:solidFill>
                <a:latin typeface="Calibri" panose="020F0502020204030204" pitchFamily="34" charset="0"/>
                <a:ea typeface="MS PGothic" panose="020B0600070205080204" pitchFamily="34" charset="-128"/>
              </a:defRPr>
            </a:lvl4pPr>
            <a:lvl5pPr marL="2173200" indent="-239975" eaLnBrk="0" hangingPunct="0">
              <a:defRPr>
                <a:solidFill>
                  <a:schemeClr val="tx1"/>
                </a:solidFill>
                <a:latin typeface="Calibri" panose="020F0502020204030204" pitchFamily="34" charset="0"/>
                <a:ea typeface="MS PGothic" panose="020B0600070205080204" pitchFamily="34" charset="-128"/>
              </a:defRPr>
            </a:lvl5pPr>
            <a:lvl6pPr marL="2656506"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139812"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623118"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106424"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F545B9A5-D4F6-449E-B764-C1D87BE11B46}" type="slidenum">
              <a:rPr lang="en-US" altLang="en-US">
                <a:latin typeface="Arial" panose="020B0604020202020204" pitchFamily="34" charset="0"/>
                <a:cs typeface="Arial" panose="020B0604020202020204" pitchFamily="34" charset="0"/>
              </a:rPr>
              <a:pPr eaLnBrk="1" hangingPunct="1"/>
              <a:t>19</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3901" indent="-312135">
              <a:spcBef>
                <a:spcPct val="30000"/>
              </a:spcBef>
              <a:defRPr sz="1300">
                <a:solidFill>
                  <a:schemeClr val="tx1"/>
                </a:solidFill>
                <a:latin typeface="Calibri" panose="020F0502020204030204" pitchFamily="34" charset="0"/>
              </a:defRPr>
            </a:lvl2pPr>
            <a:lvl3pPr marL="1251897" indent="-250044">
              <a:spcBef>
                <a:spcPct val="30000"/>
              </a:spcBef>
              <a:defRPr sz="1300">
                <a:solidFill>
                  <a:schemeClr val="tx1"/>
                </a:solidFill>
                <a:latin typeface="Calibri" panose="020F0502020204030204" pitchFamily="34" charset="0"/>
              </a:defRPr>
            </a:lvl3pPr>
            <a:lvl4pPr marL="1753663" indent="-250044">
              <a:spcBef>
                <a:spcPct val="30000"/>
              </a:spcBef>
              <a:defRPr sz="1300">
                <a:solidFill>
                  <a:schemeClr val="tx1"/>
                </a:solidFill>
                <a:latin typeface="Calibri" panose="020F0502020204030204" pitchFamily="34" charset="0"/>
              </a:defRPr>
            </a:lvl4pPr>
            <a:lvl5pPr marL="2253751" indent="-250044">
              <a:spcBef>
                <a:spcPct val="30000"/>
              </a:spcBef>
              <a:defRPr sz="1300">
                <a:solidFill>
                  <a:schemeClr val="tx1"/>
                </a:solidFill>
                <a:latin typeface="Calibri" panose="020F0502020204030204" pitchFamily="34" charset="0"/>
              </a:defRPr>
            </a:lvl5pPr>
            <a:lvl6pPr marL="2737057" indent="-250044" eaLnBrk="0" fontAlgn="base" hangingPunct="0">
              <a:spcBef>
                <a:spcPct val="30000"/>
              </a:spcBef>
              <a:spcAft>
                <a:spcPct val="0"/>
              </a:spcAft>
              <a:defRPr sz="1300">
                <a:solidFill>
                  <a:schemeClr val="tx1"/>
                </a:solidFill>
                <a:latin typeface="Calibri" panose="020F0502020204030204" pitchFamily="34" charset="0"/>
              </a:defRPr>
            </a:lvl6pPr>
            <a:lvl7pPr marL="3220363" indent="-250044" eaLnBrk="0" fontAlgn="base" hangingPunct="0">
              <a:spcBef>
                <a:spcPct val="30000"/>
              </a:spcBef>
              <a:spcAft>
                <a:spcPct val="0"/>
              </a:spcAft>
              <a:defRPr sz="1300">
                <a:solidFill>
                  <a:schemeClr val="tx1"/>
                </a:solidFill>
                <a:latin typeface="Calibri" panose="020F0502020204030204" pitchFamily="34" charset="0"/>
              </a:defRPr>
            </a:lvl7pPr>
            <a:lvl8pPr marL="3703669" indent="-250044" eaLnBrk="0" fontAlgn="base" hangingPunct="0">
              <a:spcBef>
                <a:spcPct val="30000"/>
              </a:spcBef>
              <a:spcAft>
                <a:spcPct val="0"/>
              </a:spcAft>
              <a:defRPr sz="1300">
                <a:solidFill>
                  <a:schemeClr val="tx1"/>
                </a:solidFill>
                <a:latin typeface="Calibri" panose="020F0502020204030204" pitchFamily="34" charset="0"/>
              </a:defRPr>
            </a:lvl8pPr>
            <a:lvl9pPr marL="4186975" indent="-250044"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116CA49B-524F-4BA1-8666-09B07B922A80}" type="slidenum">
              <a:rPr lang="en-US" altLang="en-US" sz="1400"/>
              <a:pPr>
                <a:spcBef>
                  <a:spcPct val="0"/>
                </a:spcBef>
              </a:pPr>
              <a:t>2</a:t>
            </a:fld>
            <a:endParaRPr lang="en-US" altLang="en-US" sz="1400"/>
          </a:p>
        </p:txBody>
      </p:sp>
      <p:sp>
        <p:nvSpPr>
          <p:cNvPr id="6147" name="Rectangle 2"/>
          <p:cNvSpPr>
            <a:spLocks noGrp="1" noRot="1" noChangeAspect="1" noChangeArrowheads="1" noTextEdit="1"/>
          </p:cNvSpPr>
          <p:nvPr>
            <p:ph type="sldImg"/>
          </p:nvPr>
        </p:nvSpPr>
        <p:spPr bwMode="auto">
          <a:xfrm>
            <a:off x="541338" y="757238"/>
            <a:ext cx="6719887" cy="377983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482884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83695" indent="-300389" eaLnBrk="0" hangingPunct="0">
              <a:defRPr>
                <a:solidFill>
                  <a:schemeClr val="tx1"/>
                </a:solidFill>
                <a:latin typeface="Calibri" panose="020F0502020204030204" pitchFamily="34" charset="0"/>
                <a:ea typeface="MS PGothic" panose="020B0600070205080204" pitchFamily="34" charset="-128"/>
              </a:defRPr>
            </a:lvl2pPr>
            <a:lvl3pPr marL="1206588" indent="-239975" eaLnBrk="0" hangingPunct="0">
              <a:defRPr>
                <a:solidFill>
                  <a:schemeClr val="tx1"/>
                </a:solidFill>
                <a:latin typeface="Calibri" panose="020F0502020204030204" pitchFamily="34" charset="0"/>
                <a:ea typeface="MS PGothic" panose="020B0600070205080204" pitchFamily="34" charset="-128"/>
              </a:defRPr>
            </a:lvl3pPr>
            <a:lvl4pPr marL="1689894" indent="-239975" eaLnBrk="0" hangingPunct="0">
              <a:defRPr>
                <a:solidFill>
                  <a:schemeClr val="tx1"/>
                </a:solidFill>
                <a:latin typeface="Calibri" panose="020F0502020204030204" pitchFamily="34" charset="0"/>
                <a:ea typeface="MS PGothic" panose="020B0600070205080204" pitchFamily="34" charset="-128"/>
              </a:defRPr>
            </a:lvl4pPr>
            <a:lvl5pPr marL="2173200" indent="-239975" eaLnBrk="0" hangingPunct="0">
              <a:defRPr>
                <a:solidFill>
                  <a:schemeClr val="tx1"/>
                </a:solidFill>
                <a:latin typeface="Calibri" panose="020F0502020204030204" pitchFamily="34" charset="0"/>
                <a:ea typeface="MS PGothic" panose="020B0600070205080204" pitchFamily="34" charset="-128"/>
              </a:defRPr>
            </a:lvl5pPr>
            <a:lvl6pPr marL="2656506"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139812"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623118"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106424" indent="-239975"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E75D95FD-EECB-4B26-A65C-7F49BD5C084A}" type="slidenum">
              <a:rPr lang="en-US" altLang="en-US">
                <a:latin typeface="Arial" panose="020B0604020202020204" pitchFamily="34" charset="0"/>
                <a:cs typeface="Arial" panose="020B0604020202020204" pitchFamily="34" charset="0"/>
              </a:rPr>
              <a:pPr eaLnBrk="1" hangingPunct="1"/>
              <a:t>20</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latin typeface="Arial" panose="020B0604020202020204" pitchFamily="34" charset="0"/>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70270" indent="-295354" eaLnBrk="0" hangingPunct="0">
              <a:defRPr>
                <a:solidFill>
                  <a:schemeClr val="tx1"/>
                </a:solidFill>
                <a:latin typeface="Calibri" panose="020F0502020204030204" pitchFamily="34" charset="0"/>
                <a:ea typeface="MS PGothic" panose="020B0600070205080204" pitchFamily="34" charset="-128"/>
              </a:defRPr>
            </a:lvl2pPr>
            <a:lvl3pPr marL="1184771" indent="-236619" eaLnBrk="0" hangingPunct="0">
              <a:defRPr>
                <a:solidFill>
                  <a:schemeClr val="tx1"/>
                </a:solidFill>
                <a:latin typeface="Calibri" panose="020F0502020204030204" pitchFamily="34" charset="0"/>
                <a:ea typeface="MS PGothic" panose="020B0600070205080204" pitchFamily="34" charset="-128"/>
              </a:defRPr>
            </a:lvl3pPr>
            <a:lvl4pPr marL="1659687" indent="-236619" eaLnBrk="0" hangingPunct="0">
              <a:defRPr>
                <a:solidFill>
                  <a:schemeClr val="tx1"/>
                </a:solidFill>
                <a:latin typeface="Calibri" panose="020F0502020204030204" pitchFamily="34" charset="0"/>
                <a:ea typeface="MS PGothic" panose="020B0600070205080204" pitchFamily="34" charset="-128"/>
              </a:defRPr>
            </a:lvl4pPr>
            <a:lvl5pPr marL="2132924" indent="-236619" eaLnBrk="0" hangingPunct="0">
              <a:defRPr>
                <a:solidFill>
                  <a:schemeClr val="tx1"/>
                </a:solidFill>
                <a:latin typeface="Calibri" panose="020F0502020204030204" pitchFamily="34" charset="0"/>
                <a:ea typeface="MS PGothic" panose="020B0600070205080204" pitchFamily="34" charset="-128"/>
              </a:defRPr>
            </a:lvl5pPr>
            <a:lvl6pPr marL="2616231"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99537"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82843"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66149"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1D009010-C65A-4C57-91AB-B1A852A9497E}" type="slidenum">
              <a:rPr lang="en-US" altLang="en-US" sz="1400">
                <a:latin typeface="Arial" panose="020B0604020202020204" pitchFamily="34" charset="0"/>
                <a:cs typeface="Arial" panose="020B0604020202020204" pitchFamily="34" charset="0"/>
              </a:rPr>
              <a:pPr eaLnBrk="1" hangingPunct="1"/>
              <a:t>21</a:t>
            </a:fld>
            <a:endParaRPr lang="en-US" altLang="en-US" sz="1400">
              <a:latin typeface="Arial" panose="020B0604020202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85372" indent="-302066" eaLnBrk="0" hangingPunct="0">
              <a:defRPr>
                <a:solidFill>
                  <a:schemeClr val="tx1"/>
                </a:solidFill>
                <a:latin typeface="Calibri" panose="020F0502020204030204" pitchFamily="34" charset="0"/>
                <a:ea typeface="MS PGothic" panose="020B0600070205080204" pitchFamily="34" charset="-128"/>
              </a:defRPr>
            </a:lvl2pPr>
            <a:lvl3pPr marL="1208265" indent="-241653" eaLnBrk="0" hangingPunct="0">
              <a:defRPr>
                <a:solidFill>
                  <a:schemeClr val="tx1"/>
                </a:solidFill>
                <a:latin typeface="Calibri" panose="020F0502020204030204" pitchFamily="34" charset="0"/>
                <a:ea typeface="MS PGothic" panose="020B0600070205080204" pitchFamily="34" charset="-128"/>
              </a:defRPr>
            </a:lvl3pPr>
            <a:lvl4pPr marL="1691571" indent="-241653" eaLnBrk="0" hangingPunct="0">
              <a:defRPr>
                <a:solidFill>
                  <a:schemeClr val="tx1"/>
                </a:solidFill>
                <a:latin typeface="Calibri" panose="020F0502020204030204" pitchFamily="34" charset="0"/>
                <a:ea typeface="MS PGothic" panose="020B0600070205080204" pitchFamily="34" charset="-128"/>
              </a:defRPr>
            </a:lvl4pPr>
            <a:lvl5pPr marL="2174878" indent="-241653" eaLnBrk="0" hangingPunct="0">
              <a:defRPr>
                <a:solidFill>
                  <a:schemeClr val="tx1"/>
                </a:solidFill>
                <a:latin typeface="Calibri" panose="020F0502020204030204" pitchFamily="34" charset="0"/>
                <a:ea typeface="MS PGothic" panose="020B0600070205080204" pitchFamily="34" charset="-128"/>
              </a:defRPr>
            </a:lvl5pPr>
            <a:lvl6pPr marL="2658184"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141490"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624796"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108102"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E98ABDB8-62C6-4D0B-8A57-48A9B994F9D0}" type="slidenum">
              <a:rPr lang="en-US" altLang="en-US">
                <a:latin typeface="Times New Roman" panose="02020603050405020304" pitchFamily="18" charset="0"/>
                <a:cs typeface="Arial" panose="020B0604020202020204" pitchFamily="34" charset="0"/>
              </a:rPr>
              <a:pPr eaLnBrk="1" hangingPunct="1"/>
              <a:t>24</a:t>
            </a:fld>
            <a:endParaRPr lang="en-US" altLang="en-US">
              <a:latin typeface="Times New Roman" panose="02020603050405020304" pitchFamily="18" charset="0"/>
              <a:cs typeface="Arial" panose="020B0604020202020204" pitchFamily="34" charset="0"/>
            </a:endParaRPr>
          </a:p>
        </p:txBody>
      </p:sp>
      <p:sp>
        <p:nvSpPr>
          <p:cNvPr id="55299" name="Rectangle 2"/>
          <p:cNvSpPr>
            <a:spLocks noGrp="1" noRot="1" noChangeAspect="1" noChangeArrowheads="1" noTextEdit="1"/>
          </p:cNvSpPr>
          <p:nvPr>
            <p:ph type="sldImg"/>
          </p:nvPr>
        </p:nvSpPr>
        <p:spPr bwMode="auto">
          <a:xfrm>
            <a:off x="457200" y="720725"/>
            <a:ext cx="6400800" cy="3600450"/>
          </a:xfrm>
          <a:solidFill>
            <a:srgbClr val="FFFFFF"/>
          </a:solidFill>
          <a:ln>
            <a:solidFill>
              <a:srgbClr val="000000"/>
            </a:solidFill>
            <a:miter lim="800000"/>
            <a:headEnd/>
            <a:tailEnd/>
          </a:ln>
        </p:spPr>
      </p:sp>
      <p:sp>
        <p:nvSpPr>
          <p:cNvPr id="55300" name="Rectangle 3"/>
          <p:cNvSpPr>
            <a:spLocks noGrp="1" noChangeArrowheads="1"/>
          </p:cNvSpPr>
          <p:nvPr>
            <p:ph type="body" idx="1"/>
          </p:nvPr>
        </p:nvSpPr>
        <p:spPr bwMode="auto">
          <a:xfrm>
            <a:off x="975360" y="4560570"/>
            <a:ext cx="5364480" cy="432054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GB" altLang="en-US" smtClean="0"/>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latin typeface="Arial" panose="020B0604020202020204" pitchFamily="34" charset="0"/>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70270" indent="-295354" eaLnBrk="0" hangingPunct="0">
              <a:defRPr>
                <a:solidFill>
                  <a:schemeClr val="tx1"/>
                </a:solidFill>
                <a:latin typeface="Calibri" panose="020F0502020204030204" pitchFamily="34" charset="0"/>
                <a:ea typeface="MS PGothic" panose="020B0600070205080204" pitchFamily="34" charset="-128"/>
              </a:defRPr>
            </a:lvl2pPr>
            <a:lvl3pPr marL="1184771" indent="-236619" eaLnBrk="0" hangingPunct="0">
              <a:defRPr>
                <a:solidFill>
                  <a:schemeClr val="tx1"/>
                </a:solidFill>
                <a:latin typeface="Calibri" panose="020F0502020204030204" pitchFamily="34" charset="0"/>
                <a:ea typeface="MS PGothic" panose="020B0600070205080204" pitchFamily="34" charset="-128"/>
              </a:defRPr>
            </a:lvl3pPr>
            <a:lvl4pPr marL="1659687" indent="-236619" eaLnBrk="0" hangingPunct="0">
              <a:defRPr>
                <a:solidFill>
                  <a:schemeClr val="tx1"/>
                </a:solidFill>
                <a:latin typeface="Calibri" panose="020F0502020204030204" pitchFamily="34" charset="0"/>
                <a:ea typeface="MS PGothic" panose="020B0600070205080204" pitchFamily="34" charset="-128"/>
              </a:defRPr>
            </a:lvl4pPr>
            <a:lvl5pPr marL="2132924" indent="-236619" eaLnBrk="0" hangingPunct="0">
              <a:defRPr>
                <a:solidFill>
                  <a:schemeClr val="tx1"/>
                </a:solidFill>
                <a:latin typeface="Calibri" panose="020F0502020204030204" pitchFamily="34" charset="0"/>
                <a:ea typeface="MS PGothic" panose="020B0600070205080204" pitchFamily="34" charset="-128"/>
              </a:defRPr>
            </a:lvl5pPr>
            <a:lvl6pPr marL="2616231"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99537"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82843"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66149"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5D88C678-EB18-4CB9-BD6F-47B59A100791}" type="slidenum">
              <a:rPr lang="en-US" altLang="en-US" sz="1400">
                <a:latin typeface="Arial" panose="020B0604020202020204" pitchFamily="34" charset="0"/>
                <a:cs typeface="Arial" panose="020B0604020202020204" pitchFamily="34" charset="0"/>
              </a:rPr>
              <a:pPr eaLnBrk="1" hangingPunct="1"/>
              <a:t>25</a:t>
            </a:fld>
            <a:endParaRPr lang="en-US" altLang="en-US" sz="1400">
              <a:latin typeface="Arial" panose="020B0604020202020204" pitchFamily="34" charset="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541338" y="757238"/>
            <a:ext cx="6719887" cy="377983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3901" indent="-312135">
              <a:spcBef>
                <a:spcPct val="30000"/>
              </a:spcBef>
              <a:defRPr sz="1300">
                <a:solidFill>
                  <a:schemeClr val="tx1"/>
                </a:solidFill>
                <a:latin typeface="Calibri" panose="020F0502020204030204" pitchFamily="34" charset="0"/>
              </a:defRPr>
            </a:lvl2pPr>
            <a:lvl3pPr marL="1251897" indent="-250044">
              <a:spcBef>
                <a:spcPct val="30000"/>
              </a:spcBef>
              <a:defRPr sz="1300">
                <a:solidFill>
                  <a:schemeClr val="tx1"/>
                </a:solidFill>
                <a:latin typeface="Calibri" panose="020F0502020204030204" pitchFamily="34" charset="0"/>
              </a:defRPr>
            </a:lvl3pPr>
            <a:lvl4pPr marL="1753663" indent="-250044">
              <a:spcBef>
                <a:spcPct val="30000"/>
              </a:spcBef>
              <a:defRPr sz="1300">
                <a:solidFill>
                  <a:schemeClr val="tx1"/>
                </a:solidFill>
                <a:latin typeface="Calibri" panose="020F0502020204030204" pitchFamily="34" charset="0"/>
              </a:defRPr>
            </a:lvl4pPr>
            <a:lvl5pPr marL="2253751" indent="-250044">
              <a:spcBef>
                <a:spcPct val="30000"/>
              </a:spcBef>
              <a:defRPr sz="1300">
                <a:solidFill>
                  <a:schemeClr val="tx1"/>
                </a:solidFill>
                <a:latin typeface="Calibri" panose="020F0502020204030204" pitchFamily="34" charset="0"/>
              </a:defRPr>
            </a:lvl5pPr>
            <a:lvl6pPr marL="2737057" indent="-250044" eaLnBrk="0" fontAlgn="base" hangingPunct="0">
              <a:spcBef>
                <a:spcPct val="30000"/>
              </a:spcBef>
              <a:spcAft>
                <a:spcPct val="0"/>
              </a:spcAft>
              <a:defRPr sz="1300">
                <a:solidFill>
                  <a:schemeClr val="tx1"/>
                </a:solidFill>
                <a:latin typeface="Calibri" panose="020F0502020204030204" pitchFamily="34" charset="0"/>
              </a:defRPr>
            </a:lvl6pPr>
            <a:lvl7pPr marL="3220363" indent="-250044" eaLnBrk="0" fontAlgn="base" hangingPunct="0">
              <a:spcBef>
                <a:spcPct val="30000"/>
              </a:spcBef>
              <a:spcAft>
                <a:spcPct val="0"/>
              </a:spcAft>
              <a:defRPr sz="1300">
                <a:solidFill>
                  <a:schemeClr val="tx1"/>
                </a:solidFill>
                <a:latin typeface="Calibri" panose="020F0502020204030204" pitchFamily="34" charset="0"/>
              </a:defRPr>
            </a:lvl7pPr>
            <a:lvl8pPr marL="3703669" indent="-250044" eaLnBrk="0" fontAlgn="base" hangingPunct="0">
              <a:spcBef>
                <a:spcPct val="30000"/>
              </a:spcBef>
              <a:spcAft>
                <a:spcPct val="0"/>
              </a:spcAft>
              <a:defRPr sz="1300">
                <a:solidFill>
                  <a:schemeClr val="tx1"/>
                </a:solidFill>
                <a:latin typeface="Calibri" panose="020F0502020204030204" pitchFamily="34" charset="0"/>
              </a:defRPr>
            </a:lvl8pPr>
            <a:lvl9pPr marL="4186975" indent="-250044"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8DD630B3-965C-4494-97E9-C1FFEF2BCCD5}" type="slidenum">
              <a:rPr lang="en-US" altLang="en-US" sz="1500">
                <a:latin typeface="Arial" panose="020B0604020202020204" pitchFamily="34" charset="0"/>
              </a:rPr>
              <a:pPr>
                <a:spcBef>
                  <a:spcPct val="0"/>
                </a:spcBef>
              </a:pPr>
              <a:t>36</a:t>
            </a:fld>
            <a:endParaRPr lang="en-US" altLang="en-US" sz="1500">
              <a:latin typeface="Arial" panose="020B0604020202020204" pitchFamily="34" charset="0"/>
            </a:endParaRPr>
          </a:p>
        </p:txBody>
      </p:sp>
    </p:spTree>
    <p:extLst>
      <p:ext uri="{BB962C8B-B14F-4D97-AF65-F5344CB8AC3E}">
        <p14:creationId xmlns:p14="http://schemas.microsoft.com/office/powerpoint/2010/main" val="3527206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541338" y="757238"/>
            <a:ext cx="6719887" cy="377983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3901" indent="-312135">
              <a:spcBef>
                <a:spcPct val="30000"/>
              </a:spcBef>
              <a:defRPr sz="1300">
                <a:solidFill>
                  <a:schemeClr val="tx1"/>
                </a:solidFill>
                <a:latin typeface="Calibri" panose="020F0502020204030204" pitchFamily="34" charset="0"/>
              </a:defRPr>
            </a:lvl2pPr>
            <a:lvl3pPr marL="1251897" indent="-250044">
              <a:spcBef>
                <a:spcPct val="30000"/>
              </a:spcBef>
              <a:defRPr sz="1300">
                <a:solidFill>
                  <a:schemeClr val="tx1"/>
                </a:solidFill>
                <a:latin typeface="Calibri" panose="020F0502020204030204" pitchFamily="34" charset="0"/>
              </a:defRPr>
            </a:lvl3pPr>
            <a:lvl4pPr marL="1753663" indent="-250044">
              <a:spcBef>
                <a:spcPct val="30000"/>
              </a:spcBef>
              <a:defRPr sz="1300">
                <a:solidFill>
                  <a:schemeClr val="tx1"/>
                </a:solidFill>
                <a:latin typeface="Calibri" panose="020F0502020204030204" pitchFamily="34" charset="0"/>
              </a:defRPr>
            </a:lvl4pPr>
            <a:lvl5pPr marL="2253751" indent="-250044">
              <a:spcBef>
                <a:spcPct val="30000"/>
              </a:spcBef>
              <a:defRPr sz="1300">
                <a:solidFill>
                  <a:schemeClr val="tx1"/>
                </a:solidFill>
                <a:latin typeface="Calibri" panose="020F0502020204030204" pitchFamily="34" charset="0"/>
              </a:defRPr>
            </a:lvl5pPr>
            <a:lvl6pPr marL="2737057" indent="-250044" eaLnBrk="0" fontAlgn="base" hangingPunct="0">
              <a:spcBef>
                <a:spcPct val="30000"/>
              </a:spcBef>
              <a:spcAft>
                <a:spcPct val="0"/>
              </a:spcAft>
              <a:defRPr sz="1300">
                <a:solidFill>
                  <a:schemeClr val="tx1"/>
                </a:solidFill>
                <a:latin typeface="Calibri" panose="020F0502020204030204" pitchFamily="34" charset="0"/>
              </a:defRPr>
            </a:lvl6pPr>
            <a:lvl7pPr marL="3220363" indent="-250044" eaLnBrk="0" fontAlgn="base" hangingPunct="0">
              <a:spcBef>
                <a:spcPct val="30000"/>
              </a:spcBef>
              <a:spcAft>
                <a:spcPct val="0"/>
              </a:spcAft>
              <a:defRPr sz="1300">
                <a:solidFill>
                  <a:schemeClr val="tx1"/>
                </a:solidFill>
                <a:latin typeface="Calibri" panose="020F0502020204030204" pitchFamily="34" charset="0"/>
              </a:defRPr>
            </a:lvl7pPr>
            <a:lvl8pPr marL="3703669" indent="-250044" eaLnBrk="0" fontAlgn="base" hangingPunct="0">
              <a:spcBef>
                <a:spcPct val="30000"/>
              </a:spcBef>
              <a:spcAft>
                <a:spcPct val="0"/>
              </a:spcAft>
              <a:defRPr sz="1300">
                <a:solidFill>
                  <a:schemeClr val="tx1"/>
                </a:solidFill>
                <a:latin typeface="Calibri" panose="020F0502020204030204" pitchFamily="34" charset="0"/>
              </a:defRPr>
            </a:lvl8pPr>
            <a:lvl9pPr marL="4186975" indent="-250044"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8DD630B3-965C-4494-97E9-C1FFEF2BCCD5}" type="slidenum">
              <a:rPr lang="en-US" altLang="en-US" sz="1500">
                <a:latin typeface="Arial" panose="020B0604020202020204" pitchFamily="34" charset="0"/>
              </a:rPr>
              <a:pPr>
                <a:spcBef>
                  <a:spcPct val="0"/>
                </a:spcBef>
              </a:pPr>
              <a:t>37</a:t>
            </a:fld>
            <a:endParaRPr lang="en-US" altLang="en-US" sz="1500">
              <a:latin typeface="Arial" panose="020B0604020202020204" pitchFamily="34" charset="0"/>
            </a:endParaRPr>
          </a:p>
        </p:txBody>
      </p:sp>
    </p:spTree>
    <p:extLst>
      <p:ext uri="{BB962C8B-B14F-4D97-AF65-F5344CB8AC3E}">
        <p14:creationId xmlns:p14="http://schemas.microsoft.com/office/powerpoint/2010/main" val="4142040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541338" y="757238"/>
            <a:ext cx="6719887" cy="377983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3901" indent="-312135">
              <a:spcBef>
                <a:spcPct val="30000"/>
              </a:spcBef>
              <a:defRPr sz="1300">
                <a:solidFill>
                  <a:schemeClr val="tx1"/>
                </a:solidFill>
                <a:latin typeface="Calibri" panose="020F0502020204030204" pitchFamily="34" charset="0"/>
              </a:defRPr>
            </a:lvl2pPr>
            <a:lvl3pPr marL="1251897" indent="-250044">
              <a:spcBef>
                <a:spcPct val="30000"/>
              </a:spcBef>
              <a:defRPr sz="1300">
                <a:solidFill>
                  <a:schemeClr val="tx1"/>
                </a:solidFill>
                <a:latin typeface="Calibri" panose="020F0502020204030204" pitchFamily="34" charset="0"/>
              </a:defRPr>
            </a:lvl3pPr>
            <a:lvl4pPr marL="1753663" indent="-250044">
              <a:spcBef>
                <a:spcPct val="30000"/>
              </a:spcBef>
              <a:defRPr sz="1300">
                <a:solidFill>
                  <a:schemeClr val="tx1"/>
                </a:solidFill>
                <a:latin typeface="Calibri" panose="020F0502020204030204" pitchFamily="34" charset="0"/>
              </a:defRPr>
            </a:lvl4pPr>
            <a:lvl5pPr marL="2253751" indent="-250044">
              <a:spcBef>
                <a:spcPct val="30000"/>
              </a:spcBef>
              <a:defRPr sz="1300">
                <a:solidFill>
                  <a:schemeClr val="tx1"/>
                </a:solidFill>
                <a:latin typeface="Calibri" panose="020F0502020204030204" pitchFamily="34" charset="0"/>
              </a:defRPr>
            </a:lvl5pPr>
            <a:lvl6pPr marL="2737057" indent="-250044" eaLnBrk="0" fontAlgn="base" hangingPunct="0">
              <a:spcBef>
                <a:spcPct val="30000"/>
              </a:spcBef>
              <a:spcAft>
                <a:spcPct val="0"/>
              </a:spcAft>
              <a:defRPr sz="1300">
                <a:solidFill>
                  <a:schemeClr val="tx1"/>
                </a:solidFill>
                <a:latin typeface="Calibri" panose="020F0502020204030204" pitchFamily="34" charset="0"/>
              </a:defRPr>
            </a:lvl6pPr>
            <a:lvl7pPr marL="3220363" indent="-250044" eaLnBrk="0" fontAlgn="base" hangingPunct="0">
              <a:spcBef>
                <a:spcPct val="30000"/>
              </a:spcBef>
              <a:spcAft>
                <a:spcPct val="0"/>
              </a:spcAft>
              <a:defRPr sz="1300">
                <a:solidFill>
                  <a:schemeClr val="tx1"/>
                </a:solidFill>
                <a:latin typeface="Calibri" panose="020F0502020204030204" pitchFamily="34" charset="0"/>
              </a:defRPr>
            </a:lvl7pPr>
            <a:lvl8pPr marL="3703669" indent="-250044" eaLnBrk="0" fontAlgn="base" hangingPunct="0">
              <a:spcBef>
                <a:spcPct val="30000"/>
              </a:spcBef>
              <a:spcAft>
                <a:spcPct val="0"/>
              </a:spcAft>
              <a:defRPr sz="1300">
                <a:solidFill>
                  <a:schemeClr val="tx1"/>
                </a:solidFill>
                <a:latin typeface="Calibri" panose="020F0502020204030204" pitchFamily="34" charset="0"/>
              </a:defRPr>
            </a:lvl8pPr>
            <a:lvl9pPr marL="4186975" indent="-250044"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8DD630B3-965C-4494-97E9-C1FFEF2BCCD5}" type="slidenum">
              <a:rPr lang="en-US" altLang="en-US" sz="1500">
                <a:latin typeface="Arial" panose="020B0604020202020204" pitchFamily="34" charset="0"/>
              </a:rPr>
              <a:pPr>
                <a:spcBef>
                  <a:spcPct val="0"/>
                </a:spcBef>
              </a:pPr>
              <a:t>38</a:t>
            </a:fld>
            <a:endParaRPr lang="en-US" altLang="en-US" sz="1500">
              <a:latin typeface="Arial" panose="020B0604020202020204" pitchFamily="34" charset="0"/>
            </a:endParaRPr>
          </a:p>
        </p:txBody>
      </p:sp>
    </p:spTree>
    <p:extLst>
      <p:ext uri="{BB962C8B-B14F-4D97-AF65-F5344CB8AC3E}">
        <p14:creationId xmlns:p14="http://schemas.microsoft.com/office/powerpoint/2010/main" val="3116234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541338" y="757238"/>
            <a:ext cx="6719887" cy="377983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337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3901" indent="-312135">
              <a:spcBef>
                <a:spcPct val="30000"/>
              </a:spcBef>
              <a:defRPr sz="1300">
                <a:solidFill>
                  <a:schemeClr val="tx1"/>
                </a:solidFill>
                <a:latin typeface="Calibri" panose="020F0502020204030204" pitchFamily="34" charset="0"/>
              </a:defRPr>
            </a:lvl2pPr>
            <a:lvl3pPr marL="1251897" indent="-250044">
              <a:spcBef>
                <a:spcPct val="30000"/>
              </a:spcBef>
              <a:defRPr sz="1300">
                <a:solidFill>
                  <a:schemeClr val="tx1"/>
                </a:solidFill>
                <a:latin typeface="Calibri" panose="020F0502020204030204" pitchFamily="34" charset="0"/>
              </a:defRPr>
            </a:lvl3pPr>
            <a:lvl4pPr marL="1753663" indent="-250044">
              <a:spcBef>
                <a:spcPct val="30000"/>
              </a:spcBef>
              <a:defRPr sz="1300">
                <a:solidFill>
                  <a:schemeClr val="tx1"/>
                </a:solidFill>
                <a:latin typeface="Calibri" panose="020F0502020204030204" pitchFamily="34" charset="0"/>
              </a:defRPr>
            </a:lvl4pPr>
            <a:lvl5pPr marL="2253751" indent="-250044">
              <a:spcBef>
                <a:spcPct val="30000"/>
              </a:spcBef>
              <a:defRPr sz="1300">
                <a:solidFill>
                  <a:schemeClr val="tx1"/>
                </a:solidFill>
                <a:latin typeface="Calibri" panose="020F0502020204030204" pitchFamily="34" charset="0"/>
              </a:defRPr>
            </a:lvl5pPr>
            <a:lvl6pPr marL="2737057" indent="-250044" eaLnBrk="0" fontAlgn="base" hangingPunct="0">
              <a:spcBef>
                <a:spcPct val="30000"/>
              </a:spcBef>
              <a:spcAft>
                <a:spcPct val="0"/>
              </a:spcAft>
              <a:defRPr sz="1300">
                <a:solidFill>
                  <a:schemeClr val="tx1"/>
                </a:solidFill>
                <a:latin typeface="Calibri" panose="020F0502020204030204" pitchFamily="34" charset="0"/>
              </a:defRPr>
            </a:lvl6pPr>
            <a:lvl7pPr marL="3220363" indent="-250044" eaLnBrk="0" fontAlgn="base" hangingPunct="0">
              <a:spcBef>
                <a:spcPct val="30000"/>
              </a:spcBef>
              <a:spcAft>
                <a:spcPct val="0"/>
              </a:spcAft>
              <a:defRPr sz="1300">
                <a:solidFill>
                  <a:schemeClr val="tx1"/>
                </a:solidFill>
                <a:latin typeface="Calibri" panose="020F0502020204030204" pitchFamily="34" charset="0"/>
              </a:defRPr>
            </a:lvl7pPr>
            <a:lvl8pPr marL="3703669" indent="-250044" eaLnBrk="0" fontAlgn="base" hangingPunct="0">
              <a:spcBef>
                <a:spcPct val="30000"/>
              </a:spcBef>
              <a:spcAft>
                <a:spcPct val="0"/>
              </a:spcAft>
              <a:defRPr sz="1300">
                <a:solidFill>
                  <a:schemeClr val="tx1"/>
                </a:solidFill>
                <a:latin typeface="Calibri" panose="020F0502020204030204" pitchFamily="34" charset="0"/>
              </a:defRPr>
            </a:lvl8pPr>
            <a:lvl9pPr marL="4186975" indent="-250044"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4E671C47-CD6E-427C-957C-DC65CC27B2AB}" type="slidenum">
              <a:rPr lang="en-US" altLang="en-US" sz="1500">
                <a:latin typeface="Arial" panose="020B0604020202020204" pitchFamily="34" charset="0"/>
              </a:rPr>
              <a:pPr>
                <a:spcBef>
                  <a:spcPct val="0"/>
                </a:spcBef>
              </a:pPr>
              <a:t>41</a:t>
            </a:fld>
            <a:endParaRPr lang="en-US" altLang="en-US" sz="1500">
              <a:latin typeface="Arial" panose="020B0604020202020204" pitchFamily="34" charset="0"/>
            </a:endParaRPr>
          </a:p>
        </p:txBody>
      </p:sp>
    </p:spTree>
    <p:extLst>
      <p:ext uri="{BB962C8B-B14F-4D97-AF65-F5344CB8AC3E}">
        <p14:creationId xmlns:p14="http://schemas.microsoft.com/office/powerpoint/2010/main" val="1435311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541338" y="757238"/>
            <a:ext cx="6719887" cy="377983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panose="020B0604020202020204" pitchFamily="34" charset="0"/>
              </a:rPr>
              <a:t>Mention that the geoid is not an ellipsoid shape, but lumpier.  Only 170m_pp though!</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3901" indent="-312135">
              <a:spcBef>
                <a:spcPct val="30000"/>
              </a:spcBef>
              <a:defRPr sz="1300">
                <a:solidFill>
                  <a:schemeClr val="tx1"/>
                </a:solidFill>
                <a:latin typeface="Calibri" panose="020F0502020204030204" pitchFamily="34" charset="0"/>
              </a:defRPr>
            </a:lvl2pPr>
            <a:lvl3pPr marL="1251897" indent="-250044">
              <a:spcBef>
                <a:spcPct val="30000"/>
              </a:spcBef>
              <a:defRPr sz="1300">
                <a:solidFill>
                  <a:schemeClr val="tx1"/>
                </a:solidFill>
                <a:latin typeface="Calibri" panose="020F0502020204030204" pitchFamily="34" charset="0"/>
              </a:defRPr>
            </a:lvl3pPr>
            <a:lvl4pPr marL="1753663" indent="-250044">
              <a:spcBef>
                <a:spcPct val="30000"/>
              </a:spcBef>
              <a:defRPr sz="1300">
                <a:solidFill>
                  <a:schemeClr val="tx1"/>
                </a:solidFill>
                <a:latin typeface="Calibri" panose="020F0502020204030204" pitchFamily="34" charset="0"/>
              </a:defRPr>
            </a:lvl4pPr>
            <a:lvl5pPr marL="2253751" indent="-250044">
              <a:spcBef>
                <a:spcPct val="30000"/>
              </a:spcBef>
              <a:defRPr sz="1300">
                <a:solidFill>
                  <a:schemeClr val="tx1"/>
                </a:solidFill>
                <a:latin typeface="Calibri" panose="020F0502020204030204" pitchFamily="34" charset="0"/>
              </a:defRPr>
            </a:lvl5pPr>
            <a:lvl6pPr marL="2737057" indent="-250044" eaLnBrk="0" fontAlgn="base" hangingPunct="0">
              <a:spcBef>
                <a:spcPct val="30000"/>
              </a:spcBef>
              <a:spcAft>
                <a:spcPct val="0"/>
              </a:spcAft>
              <a:defRPr sz="1300">
                <a:solidFill>
                  <a:schemeClr val="tx1"/>
                </a:solidFill>
                <a:latin typeface="Calibri" panose="020F0502020204030204" pitchFamily="34" charset="0"/>
              </a:defRPr>
            </a:lvl6pPr>
            <a:lvl7pPr marL="3220363" indent="-250044" eaLnBrk="0" fontAlgn="base" hangingPunct="0">
              <a:spcBef>
                <a:spcPct val="30000"/>
              </a:spcBef>
              <a:spcAft>
                <a:spcPct val="0"/>
              </a:spcAft>
              <a:defRPr sz="1300">
                <a:solidFill>
                  <a:schemeClr val="tx1"/>
                </a:solidFill>
                <a:latin typeface="Calibri" panose="020F0502020204030204" pitchFamily="34" charset="0"/>
              </a:defRPr>
            </a:lvl7pPr>
            <a:lvl8pPr marL="3703669" indent="-250044" eaLnBrk="0" fontAlgn="base" hangingPunct="0">
              <a:spcBef>
                <a:spcPct val="30000"/>
              </a:spcBef>
              <a:spcAft>
                <a:spcPct val="0"/>
              </a:spcAft>
              <a:defRPr sz="1300">
                <a:solidFill>
                  <a:schemeClr val="tx1"/>
                </a:solidFill>
                <a:latin typeface="Calibri" panose="020F0502020204030204" pitchFamily="34" charset="0"/>
              </a:defRPr>
            </a:lvl8pPr>
            <a:lvl9pPr marL="4186975" indent="-250044"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BCC8C080-4F64-45D1-AC90-F57F6572F03F}" type="slidenum">
              <a:rPr lang="en-US" altLang="en-US" sz="1500">
                <a:latin typeface="Arial" panose="020B0604020202020204" pitchFamily="34" charset="0"/>
              </a:rPr>
              <a:pPr>
                <a:spcBef>
                  <a:spcPct val="0"/>
                </a:spcBef>
              </a:pPr>
              <a:t>43</a:t>
            </a:fld>
            <a:endParaRPr lang="en-US" altLang="en-US" sz="1500">
              <a:latin typeface="Arial" panose="020B0604020202020204" pitchFamily="34" charset="0"/>
            </a:endParaRPr>
          </a:p>
        </p:txBody>
      </p:sp>
    </p:spTree>
    <p:extLst>
      <p:ext uri="{BB962C8B-B14F-4D97-AF65-F5344CB8AC3E}">
        <p14:creationId xmlns:p14="http://schemas.microsoft.com/office/powerpoint/2010/main" val="440184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541338" y="757238"/>
            <a:ext cx="6719887" cy="377983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3901" indent="-312135">
              <a:spcBef>
                <a:spcPct val="30000"/>
              </a:spcBef>
              <a:defRPr sz="1300">
                <a:solidFill>
                  <a:schemeClr val="tx1"/>
                </a:solidFill>
                <a:latin typeface="Calibri" panose="020F0502020204030204" pitchFamily="34" charset="0"/>
              </a:defRPr>
            </a:lvl2pPr>
            <a:lvl3pPr marL="1251897" indent="-250044">
              <a:spcBef>
                <a:spcPct val="30000"/>
              </a:spcBef>
              <a:defRPr sz="1300">
                <a:solidFill>
                  <a:schemeClr val="tx1"/>
                </a:solidFill>
                <a:latin typeface="Calibri" panose="020F0502020204030204" pitchFamily="34" charset="0"/>
              </a:defRPr>
            </a:lvl3pPr>
            <a:lvl4pPr marL="1753663" indent="-250044">
              <a:spcBef>
                <a:spcPct val="30000"/>
              </a:spcBef>
              <a:defRPr sz="1300">
                <a:solidFill>
                  <a:schemeClr val="tx1"/>
                </a:solidFill>
                <a:latin typeface="Calibri" panose="020F0502020204030204" pitchFamily="34" charset="0"/>
              </a:defRPr>
            </a:lvl4pPr>
            <a:lvl5pPr marL="2253751" indent="-250044">
              <a:spcBef>
                <a:spcPct val="30000"/>
              </a:spcBef>
              <a:defRPr sz="1300">
                <a:solidFill>
                  <a:schemeClr val="tx1"/>
                </a:solidFill>
                <a:latin typeface="Calibri" panose="020F0502020204030204" pitchFamily="34" charset="0"/>
              </a:defRPr>
            </a:lvl5pPr>
            <a:lvl6pPr marL="2737057" indent="-250044" eaLnBrk="0" fontAlgn="base" hangingPunct="0">
              <a:spcBef>
                <a:spcPct val="30000"/>
              </a:spcBef>
              <a:spcAft>
                <a:spcPct val="0"/>
              </a:spcAft>
              <a:defRPr sz="1300">
                <a:solidFill>
                  <a:schemeClr val="tx1"/>
                </a:solidFill>
                <a:latin typeface="Calibri" panose="020F0502020204030204" pitchFamily="34" charset="0"/>
              </a:defRPr>
            </a:lvl6pPr>
            <a:lvl7pPr marL="3220363" indent="-250044" eaLnBrk="0" fontAlgn="base" hangingPunct="0">
              <a:spcBef>
                <a:spcPct val="30000"/>
              </a:spcBef>
              <a:spcAft>
                <a:spcPct val="0"/>
              </a:spcAft>
              <a:defRPr sz="1300">
                <a:solidFill>
                  <a:schemeClr val="tx1"/>
                </a:solidFill>
                <a:latin typeface="Calibri" panose="020F0502020204030204" pitchFamily="34" charset="0"/>
              </a:defRPr>
            </a:lvl7pPr>
            <a:lvl8pPr marL="3703669" indent="-250044" eaLnBrk="0" fontAlgn="base" hangingPunct="0">
              <a:spcBef>
                <a:spcPct val="30000"/>
              </a:spcBef>
              <a:spcAft>
                <a:spcPct val="0"/>
              </a:spcAft>
              <a:defRPr sz="1300">
                <a:solidFill>
                  <a:schemeClr val="tx1"/>
                </a:solidFill>
                <a:latin typeface="Calibri" panose="020F0502020204030204" pitchFamily="34" charset="0"/>
              </a:defRPr>
            </a:lvl8pPr>
            <a:lvl9pPr marL="4186975" indent="-250044"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4E325C84-EE66-4517-BC7A-5D7BBED9A9CD}" type="slidenum">
              <a:rPr lang="en-US" altLang="en-US" sz="1500">
                <a:solidFill>
                  <a:srgbClr val="000000"/>
                </a:solidFill>
                <a:latin typeface="Arial" panose="020B0604020202020204" pitchFamily="34" charset="0"/>
              </a:rPr>
              <a:pPr>
                <a:spcBef>
                  <a:spcPct val="0"/>
                </a:spcBef>
              </a:pPr>
              <a:t>49</a:t>
            </a:fld>
            <a:endParaRPr lang="en-US" altLang="en-US" sz="1500">
              <a:solidFill>
                <a:srgbClr val="000000"/>
              </a:solidFill>
              <a:latin typeface="Arial" panose="020B0604020202020204" pitchFamily="34" charset="0"/>
            </a:endParaRPr>
          </a:p>
        </p:txBody>
      </p:sp>
    </p:spTree>
    <p:extLst>
      <p:ext uri="{BB962C8B-B14F-4D97-AF65-F5344CB8AC3E}">
        <p14:creationId xmlns:p14="http://schemas.microsoft.com/office/powerpoint/2010/main" val="239791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latin typeface="Arial" panose="020B0604020202020204" pitchFamily="34" charset="0"/>
            </a:endParaRP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70270" indent="-295354" eaLnBrk="0" hangingPunct="0">
              <a:defRPr>
                <a:solidFill>
                  <a:schemeClr val="tx1"/>
                </a:solidFill>
                <a:latin typeface="Calibri" panose="020F0502020204030204" pitchFamily="34" charset="0"/>
                <a:ea typeface="MS PGothic" panose="020B0600070205080204" pitchFamily="34" charset="-128"/>
              </a:defRPr>
            </a:lvl2pPr>
            <a:lvl3pPr marL="1184771" indent="-236619" eaLnBrk="0" hangingPunct="0">
              <a:defRPr>
                <a:solidFill>
                  <a:schemeClr val="tx1"/>
                </a:solidFill>
                <a:latin typeface="Calibri" panose="020F0502020204030204" pitchFamily="34" charset="0"/>
                <a:ea typeface="MS PGothic" panose="020B0600070205080204" pitchFamily="34" charset="-128"/>
              </a:defRPr>
            </a:lvl3pPr>
            <a:lvl4pPr marL="1659687" indent="-236619" eaLnBrk="0" hangingPunct="0">
              <a:defRPr>
                <a:solidFill>
                  <a:schemeClr val="tx1"/>
                </a:solidFill>
                <a:latin typeface="Calibri" panose="020F0502020204030204" pitchFamily="34" charset="0"/>
                <a:ea typeface="MS PGothic" panose="020B0600070205080204" pitchFamily="34" charset="-128"/>
              </a:defRPr>
            </a:lvl4pPr>
            <a:lvl5pPr marL="2132924" indent="-236619" eaLnBrk="0" hangingPunct="0">
              <a:defRPr>
                <a:solidFill>
                  <a:schemeClr val="tx1"/>
                </a:solidFill>
                <a:latin typeface="Calibri" panose="020F0502020204030204" pitchFamily="34" charset="0"/>
                <a:ea typeface="MS PGothic" panose="020B0600070205080204" pitchFamily="34" charset="-128"/>
              </a:defRPr>
            </a:lvl5pPr>
            <a:lvl6pPr marL="2616231"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99537"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82843"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66149"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B27599C4-515A-46DE-8560-F77A1C93B027}" type="slidenum">
              <a:rPr lang="en-US" altLang="en-US" sz="1400">
                <a:latin typeface="Arial" panose="020B0604020202020204" pitchFamily="34" charset="0"/>
                <a:cs typeface="Arial" panose="020B0604020202020204" pitchFamily="34" charset="0"/>
              </a:rPr>
              <a:pPr eaLnBrk="1" hangingPunct="1"/>
              <a:t>3</a:t>
            </a:fld>
            <a:endParaRPr lang="en-US" altLang="en-US" sz="1400">
              <a:latin typeface="Arial" panose="020B0604020202020204" pitchFamily="34" charset="0"/>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85372" indent="-302066" eaLnBrk="0" hangingPunct="0">
              <a:defRPr>
                <a:solidFill>
                  <a:schemeClr val="tx1"/>
                </a:solidFill>
                <a:latin typeface="Calibri" panose="020F0502020204030204" pitchFamily="34" charset="0"/>
                <a:ea typeface="MS PGothic" panose="020B0600070205080204" pitchFamily="34" charset="-128"/>
              </a:defRPr>
            </a:lvl2pPr>
            <a:lvl3pPr marL="1208265" indent="-241653" eaLnBrk="0" hangingPunct="0">
              <a:defRPr>
                <a:solidFill>
                  <a:schemeClr val="tx1"/>
                </a:solidFill>
                <a:latin typeface="Calibri" panose="020F0502020204030204" pitchFamily="34" charset="0"/>
                <a:ea typeface="MS PGothic" panose="020B0600070205080204" pitchFamily="34" charset="-128"/>
              </a:defRPr>
            </a:lvl3pPr>
            <a:lvl4pPr marL="1691571" indent="-241653" eaLnBrk="0" hangingPunct="0">
              <a:defRPr>
                <a:solidFill>
                  <a:schemeClr val="tx1"/>
                </a:solidFill>
                <a:latin typeface="Calibri" panose="020F0502020204030204" pitchFamily="34" charset="0"/>
                <a:ea typeface="MS PGothic" panose="020B0600070205080204" pitchFamily="34" charset="-128"/>
              </a:defRPr>
            </a:lvl4pPr>
            <a:lvl5pPr marL="2174878" indent="-241653" eaLnBrk="0" hangingPunct="0">
              <a:defRPr>
                <a:solidFill>
                  <a:schemeClr val="tx1"/>
                </a:solidFill>
                <a:latin typeface="Calibri" panose="020F0502020204030204" pitchFamily="34" charset="0"/>
                <a:ea typeface="MS PGothic" panose="020B0600070205080204" pitchFamily="34" charset="-128"/>
              </a:defRPr>
            </a:lvl5pPr>
            <a:lvl6pPr marL="2658184"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141490"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624796"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108102"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AA492235-A755-4A90-B9F2-B01353568ED8}" type="slidenum">
              <a:rPr lang="en-US" altLang="en-US">
                <a:latin typeface="Times New Roman" panose="02020603050405020304" pitchFamily="18" charset="0"/>
                <a:cs typeface="Arial" panose="020B0604020202020204" pitchFamily="34" charset="0"/>
              </a:rPr>
              <a:pPr eaLnBrk="1" hangingPunct="1"/>
              <a:t>52</a:t>
            </a:fld>
            <a:endParaRPr lang="en-US" altLang="en-US">
              <a:latin typeface="Times New Roman" panose="02020603050405020304" pitchFamily="18" charset="0"/>
              <a:cs typeface="Arial" panose="020B0604020202020204" pitchFamily="34" charset="0"/>
            </a:endParaRPr>
          </a:p>
        </p:txBody>
      </p:sp>
      <p:sp>
        <p:nvSpPr>
          <p:cNvPr id="57347" name="Rectangle 2"/>
          <p:cNvSpPr>
            <a:spLocks noGrp="1" noRot="1" noChangeAspect="1" noChangeArrowheads="1" noTextEdit="1"/>
          </p:cNvSpPr>
          <p:nvPr>
            <p:ph type="sldImg"/>
          </p:nvPr>
        </p:nvSpPr>
        <p:spPr bwMode="auto">
          <a:xfrm>
            <a:off x="457200" y="720725"/>
            <a:ext cx="6400800" cy="3600450"/>
          </a:xfrm>
          <a:solidFill>
            <a:srgbClr val="FFFFFF"/>
          </a:solidFill>
          <a:ln>
            <a:solidFill>
              <a:srgbClr val="000000"/>
            </a:solidFill>
            <a:miter lim="800000"/>
            <a:headEnd/>
            <a:tailEnd/>
          </a:ln>
        </p:spPr>
      </p:sp>
      <p:sp>
        <p:nvSpPr>
          <p:cNvPr id="57348" name="Rectangle 3"/>
          <p:cNvSpPr>
            <a:spLocks noGrp="1" noChangeArrowheads="1"/>
          </p:cNvSpPr>
          <p:nvPr>
            <p:ph type="body" idx="1"/>
          </p:nvPr>
        </p:nvSpPr>
        <p:spPr bwMode="auto">
          <a:xfrm>
            <a:off x="975360" y="4560570"/>
            <a:ext cx="5364480" cy="432054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GB" altLang="en-US" smtClean="0"/>
              <a:t> </a:t>
            </a:r>
          </a:p>
        </p:txBody>
      </p:sp>
    </p:spTree>
    <p:extLst>
      <p:ext uri="{BB962C8B-B14F-4D97-AF65-F5344CB8AC3E}">
        <p14:creationId xmlns:p14="http://schemas.microsoft.com/office/powerpoint/2010/main" val="1427732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85372" indent="-302066" eaLnBrk="0" hangingPunct="0">
              <a:defRPr>
                <a:solidFill>
                  <a:schemeClr val="tx1"/>
                </a:solidFill>
                <a:latin typeface="Calibri" panose="020F0502020204030204" pitchFamily="34" charset="0"/>
                <a:ea typeface="MS PGothic" panose="020B0600070205080204" pitchFamily="34" charset="-128"/>
              </a:defRPr>
            </a:lvl2pPr>
            <a:lvl3pPr marL="1208265" indent="-241653" eaLnBrk="0" hangingPunct="0">
              <a:defRPr>
                <a:solidFill>
                  <a:schemeClr val="tx1"/>
                </a:solidFill>
                <a:latin typeface="Calibri" panose="020F0502020204030204" pitchFamily="34" charset="0"/>
                <a:ea typeface="MS PGothic" panose="020B0600070205080204" pitchFamily="34" charset="-128"/>
              </a:defRPr>
            </a:lvl3pPr>
            <a:lvl4pPr marL="1691571" indent="-241653" eaLnBrk="0" hangingPunct="0">
              <a:defRPr>
                <a:solidFill>
                  <a:schemeClr val="tx1"/>
                </a:solidFill>
                <a:latin typeface="Calibri" panose="020F0502020204030204" pitchFamily="34" charset="0"/>
                <a:ea typeface="MS PGothic" panose="020B0600070205080204" pitchFamily="34" charset="-128"/>
              </a:defRPr>
            </a:lvl4pPr>
            <a:lvl5pPr marL="2174878" indent="-241653" eaLnBrk="0" hangingPunct="0">
              <a:defRPr>
                <a:solidFill>
                  <a:schemeClr val="tx1"/>
                </a:solidFill>
                <a:latin typeface="Calibri" panose="020F0502020204030204" pitchFamily="34" charset="0"/>
                <a:ea typeface="MS PGothic" panose="020B0600070205080204" pitchFamily="34" charset="-128"/>
              </a:defRPr>
            </a:lvl5pPr>
            <a:lvl6pPr marL="2658184"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141490"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624796"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108102"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B4C4546E-A82D-47E3-8620-80393FF20725}" type="slidenum">
              <a:rPr lang="en-US" altLang="en-US">
                <a:latin typeface="Times New Roman" panose="02020603050405020304" pitchFamily="18" charset="0"/>
                <a:cs typeface="Arial" panose="020B0604020202020204" pitchFamily="34" charset="0"/>
              </a:rPr>
              <a:pPr eaLnBrk="1" hangingPunct="1"/>
              <a:t>53</a:t>
            </a:fld>
            <a:endParaRPr lang="en-US" altLang="en-US">
              <a:latin typeface="Times New Roman" panose="02020603050405020304" pitchFamily="18" charset="0"/>
              <a:cs typeface="Arial" panose="020B0604020202020204" pitchFamily="34" charset="0"/>
            </a:endParaRPr>
          </a:p>
        </p:txBody>
      </p:sp>
      <p:sp>
        <p:nvSpPr>
          <p:cNvPr id="58371" name="Rectangle 2"/>
          <p:cNvSpPr>
            <a:spLocks noGrp="1" noRot="1" noChangeAspect="1" noChangeArrowheads="1" noTextEdit="1"/>
          </p:cNvSpPr>
          <p:nvPr>
            <p:ph type="sldImg"/>
          </p:nvPr>
        </p:nvSpPr>
        <p:spPr bwMode="auto">
          <a:xfrm>
            <a:off x="457200" y="720725"/>
            <a:ext cx="6400800" cy="3600450"/>
          </a:xfrm>
          <a:solidFill>
            <a:srgbClr val="FFFFFF"/>
          </a:solidFill>
          <a:ln>
            <a:solidFill>
              <a:srgbClr val="000000"/>
            </a:solidFill>
            <a:miter lim="800000"/>
            <a:headEnd/>
            <a:tailEnd/>
          </a:ln>
        </p:spPr>
      </p:sp>
      <p:sp>
        <p:nvSpPr>
          <p:cNvPr id="58372" name="Rectangle 3"/>
          <p:cNvSpPr>
            <a:spLocks noGrp="1" noChangeArrowheads="1"/>
          </p:cNvSpPr>
          <p:nvPr>
            <p:ph type="body" idx="1"/>
          </p:nvPr>
        </p:nvSpPr>
        <p:spPr bwMode="auto">
          <a:xfrm>
            <a:off x="975360" y="4560570"/>
            <a:ext cx="5364480" cy="432054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GB" altLang="en-US" smtClean="0"/>
              <a:t> </a:t>
            </a:r>
          </a:p>
        </p:txBody>
      </p:sp>
    </p:spTree>
    <p:extLst>
      <p:ext uri="{BB962C8B-B14F-4D97-AF65-F5344CB8AC3E}">
        <p14:creationId xmlns:p14="http://schemas.microsoft.com/office/powerpoint/2010/main" val="1544406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85372" indent="-302066" eaLnBrk="0" hangingPunct="0">
              <a:defRPr>
                <a:solidFill>
                  <a:schemeClr val="tx1"/>
                </a:solidFill>
                <a:latin typeface="Calibri" panose="020F0502020204030204" pitchFamily="34" charset="0"/>
                <a:ea typeface="MS PGothic" panose="020B0600070205080204" pitchFamily="34" charset="-128"/>
              </a:defRPr>
            </a:lvl2pPr>
            <a:lvl3pPr marL="1208265" indent="-241653" eaLnBrk="0" hangingPunct="0">
              <a:defRPr>
                <a:solidFill>
                  <a:schemeClr val="tx1"/>
                </a:solidFill>
                <a:latin typeface="Calibri" panose="020F0502020204030204" pitchFamily="34" charset="0"/>
                <a:ea typeface="MS PGothic" panose="020B0600070205080204" pitchFamily="34" charset="-128"/>
              </a:defRPr>
            </a:lvl3pPr>
            <a:lvl4pPr marL="1691571" indent="-241653" eaLnBrk="0" hangingPunct="0">
              <a:defRPr>
                <a:solidFill>
                  <a:schemeClr val="tx1"/>
                </a:solidFill>
                <a:latin typeface="Calibri" panose="020F0502020204030204" pitchFamily="34" charset="0"/>
                <a:ea typeface="MS PGothic" panose="020B0600070205080204" pitchFamily="34" charset="-128"/>
              </a:defRPr>
            </a:lvl4pPr>
            <a:lvl5pPr marL="2174878" indent="-241653" eaLnBrk="0" hangingPunct="0">
              <a:defRPr>
                <a:solidFill>
                  <a:schemeClr val="tx1"/>
                </a:solidFill>
                <a:latin typeface="Calibri" panose="020F0502020204030204" pitchFamily="34" charset="0"/>
                <a:ea typeface="MS PGothic" panose="020B0600070205080204" pitchFamily="34" charset="-128"/>
              </a:defRPr>
            </a:lvl5pPr>
            <a:lvl6pPr marL="2658184"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141490"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624796"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108102"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B6F4A6D3-79C0-44FE-9990-0FAC27A737A5}" type="slidenum">
              <a:rPr lang="en-US" altLang="en-US">
                <a:latin typeface="Times New Roman" panose="02020603050405020304" pitchFamily="18" charset="0"/>
                <a:cs typeface="Arial" panose="020B0604020202020204" pitchFamily="34" charset="0"/>
              </a:rPr>
              <a:pPr eaLnBrk="1" hangingPunct="1"/>
              <a:t>54</a:t>
            </a:fld>
            <a:endParaRPr lang="en-US" altLang="en-US">
              <a:latin typeface="Times New Roman" panose="02020603050405020304" pitchFamily="18" charset="0"/>
              <a:cs typeface="Arial" panose="020B0604020202020204" pitchFamily="34" charset="0"/>
            </a:endParaRPr>
          </a:p>
        </p:txBody>
      </p:sp>
      <p:sp>
        <p:nvSpPr>
          <p:cNvPr id="59395" name="Rectangle 2"/>
          <p:cNvSpPr>
            <a:spLocks noGrp="1" noRot="1" noChangeAspect="1" noChangeArrowheads="1" noTextEdit="1"/>
          </p:cNvSpPr>
          <p:nvPr>
            <p:ph type="sldImg"/>
          </p:nvPr>
        </p:nvSpPr>
        <p:spPr bwMode="auto">
          <a:xfrm>
            <a:off x="457200" y="720725"/>
            <a:ext cx="6400800" cy="3600450"/>
          </a:xfrm>
          <a:solidFill>
            <a:srgbClr val="FFFFFF"/>
          </a:solidFill>
          <a:ln>
            <a:solidFill>
              <a:srgbClr val="000000"/>
            </a:solidFill>
            <a:miter lim="800000"/>
            <a:headEnd/>
            <a:tailEnd/>
          </a:ln>
        </p:spPr>
      </p:sp>
      <p:sp>
        <p:nvSpPr>
          <p:cNvPr id="59396" name="Rectangle 3"/>
          <p:cNvSpPr>
            <a:spLocks noGrp="1" noChangeArrowheads="1"/>
          </p:cNvSpPr>
          <p:nvPr>
            <p:ph type="body" idx="1"/>
          </p:nvPr>
        </p:nvSpPr>
        <p:spPr bwMode="auto">
          <a:xfrm>
            <a:off x="975360" y="4560570"/>
            <a:ext cx="5364480" cy="432054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GB" altLang="en-US" smtClean="0"/>
              <a:t> </a:t>
            </a:r>
          </a:p>
        </p:txBody>
      </p:sp>
    </p:spTree>
    <p:extLst>
      <p:ext uri="{BB962C8B-B14F-4D97-AF65-F5344CB8AC3E}">
        <p14:creationId xmlns:p14="http://schemas.microsoft.com/office/powerpoint/2010/main" val="1585812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85372" indent="-302066" eaLnBrk="0" hangingPunct="0">
              <a:defRPr>
                <a:solidFill>
                  <a:schemeClr val="tx1"/>
                </a:solidFill>
                <a:latin typeface="Calibri" panose="020F0502020204030204" pitchFamily="34" charset="0"/>
                <a:ea typeface="MS PGothic" panose="020B0600070205080204" pitchFamily="34" charset="-128"/>
              </a:defRPr>
            </a:lvl2pPr>
            <a:lvl3pPr marL="1208265" indent="-241653" eaLnBrk="0" hangingPunct="0">
              <a:defRPr>
                <a:solidFill>
                  <a:schemeClr val="tx1"/>
                </a:solidFill>
                <a:latin typeface="Calibri" panose="020F0502020204030204" pitchFamily="34" charset="0"/>
                <a:ea typeface="MS PGothic" panose="020B0600070205080204" pitchFamily="34" charset="-128"/>
              </a:defRPr>
            </a:lvl3pPr>
            <a:lvl4pPr marL="1691571" indent="-241653" eaLnBrk="0" hangingPunct="0">
              <a:defRPr>
                <a:solidFill>
                  <a:schemeClr val="tx1"/>
                </a:solidFill>
                <a:latin typeface="Calibri" panose="020F0502020204030204" pitchFamily="34" charset="0"/>
                <a:ea typeface="MS PGothic" panose="020B0600070205080204" pitchFamily="34" charset="-128"/>
              </a:defRPr>
            </a:lvl4pPr>
            <a:lvl5pPr marL="2174878" indent="-241653" eaLnBrk="0" hangingPunct="0">
              <a:defRPr>
                <a:solidFill>
                  <a:schemeClr val="tx1"/>
                </a:solidFill>
                <a:latin typeface="Calibri" panose="020F0502020204030204" pitchFamily="34" charset="0"/>
                <a:ea typeface="MS PGothic" panose="020B0600070205080204" pitchFamily="34" charset="-128"/>
              </a:defRPr>
            </a:lvl5pPr>
            <a:lvl6pPr marL="2658184"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141490"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624796"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108102"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C2B535A4-A935-479E-B0E8-C8786E0B4A2C}" type="slidenum">
              <a:rPr lang="en-US" altLang="en-US">
                <a:latin typeface="Times New Roman" panose="02020603050405020304" pitchFamily="18" charset="0"/>
                <a:cs typeface="Arial" panose="020B0604020202020204" pitchFamily="34" charset="0"/>
              </a:rPr>
              <a:pPr eaLnBrk="1" hangingPunct="1"/>
              <a:t>55</a:t>
            </a:fld>
            <a:endParaRPr lang="en-US" altLang="en-US">
              <a:latin typeface="Times New Roman" panose="02020603050405020304" pitchFamily="18" charset="0"/>
              <a:cs typeface="Arial" panose="020B0604020202020204" pitchFamily="34" charset="0"/>
            </a:endParaRPr>
          </a:p>
        </p:txBody>
      </p:sp>
      <p:sp>
        <p:nvSpPr>
          <p:cNvPr id="60419" name="Rectangle 2"/>
          <p:cNvSpPr>
            <a:spLocks noGrp="1" noRot="1" noChangeAspect="1" noChangeArrowheads="1" noTextEdit="1"/>
          </p:cNvSpPr>
          <p:nvPr>
            <p:ph type="sldImg"/>
          </p:nvPr>
        </p:nvSpPr>
        <p:spPr bwMode="auto">
          <a:xfrm>
            <a:off x="457200" y="720725"/>
            <a:ext cx="6400800" cy="3600450"/>
          </a:xfrm>
          <a:solidFill>
            <a:srgbClr val="FFFFFF"/>
          </a:solidFill>
          <a:ln>
            <a:solidFill>
              <a:srgbClr val="000000"/>
            </a:solidFill>
            <a:miter lim="800000"/>
            <a:headEnd/>
            <a:tailEnd/>
          </a:ln>
        </p:spPr>
      </p:sp>
      <p:sp>
        <p:nvSpPr>
          <p:cNvPr id="60420" name="Rectangle 3"/>
          <p:cNvSpPr>
            <a:spLocks noGrp="1" noChangeArrowheads="1"/>
          </p:cNvSpPr>
          <p:nvPr>
            <p:ph type="body" idx="1"/>
          </p:nvPr>
        </p:nvSpPr>
        <p:spPr bwMode="auto">
          <a:xfrm>
            <a:off x="975360" y="4560570"/>
            <a:ext cx="5364480" cy="432054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GB" altLang="en-US" smtClean="0"/>
              <a:t> </a:t>
            </a:r>
          </a:p>
        </p:txBody>
      </p:sp>
    </p:spTree>
    <p:extLst>
      <p:ext uri="{BB962C8B-B14F-4D97-AF65-F5344CB8AC3E}">
        <p14:creationId xmlns:p14="http://schemas.microsoft.com/office/powerpoint/2010/main" val="21051135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85372" indent="-302066" eaLnBrk="0" hangingPunct="0">
              <a:defRPr>
                <a:solidFill>
                  <a:schemeClr val="tx1"/>
                </a:solidFill>
                <a:latin typeface="Calibri" panose="020F0502020204030204" pitchFamily="34" charset="0"/>
                <a:ea typeface="MS PGothic" panose="020B0600070205080204" pitchFamily="34" charset="-128"/>
              </a:defRPr>
            </a:lvl2pPr>
            <a:lvl3pPr marL="1208265" indent="-241653" eaLnBrk="0" hangingPunct="0">
              <a:defRPr>
                <a:solidFill>
                  <a:schemeClr val="tx1"/>
                </a:solidFill>
                <a:latin typeface="Calibri" panose="020F0502020204030204" pitchFamily="34" charset="0"/>
                <a:ea typeface="MS PGothic" panose="020B0600070205080204" pitchFamily="34" charset="-128"/>
              </a:defRPr>
            </a:lvl3pPr>
            <a:lvl4pPr marL="1691571" indent="-241653" eaLnBrk="0" hangingPunct="0">
              <a:defRPr>
                <a:solidFill>
                  <a:schemeClr val="tx1"/>
                </a:solidFill>
                <a:latin typeface="Calibri" panose="020F0502020204030204" pitchFamily="34" charset="0"/>
                <a:ea typeface="MS PGothic" panose="020B0600070205080204" pitchFamily="34" charset="-128"/>
              </a:defRPr>
            </a:lvl4pPr>
            <a:lvl5pPr marL="2174878" indent="-241653" eaLnBrk="0" hangingPunct="0">
              <a:defRPr>
                <a:solidFill>
                  <a:schemeClr val="tx1"/>
                </a:solidFill>
                <a:latin typeface="Calibri" panose="020F0502020204030204" pitchFamily="34" charset="0"/>
                <a:ea typeface="MS PGothic" panose="020B0600070205080204" pitchFamily="34" charset="-128"/>
              </a:defRPr>
            </a:lvl5pPr>
            <a:lvl6pPr marL="2658184"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141490"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624796"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108102" indent="-241653"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74F7A4CE-8B8F-4379-92C0-2C7663E83DB6}" type="slidenum">
              <a:rPr lang="en-US" altLang="en-US">
                <a:latin typeface="Times New Roman" panose="02020603050405020304" pitchFamily="18" charset="0"/>
                <a:cs typeface="Arial" panose="020B0604020202020204" pitchFamily="34" charset="0"/>
              </a:rPr>
              <a:pPr eaLnBrk="1" hangingPunct="1"/>
              <a:t>56</a:t>
            </a:fld>
            <a:endParaRPr lang="en-US" altLang="en-US">
              <a:latin typeface="Times New Roman" panose="02020603050405020304" pitchFamily="18" charset="0"/>
              <a:cs typeface="Arial" panose="020B0604020202020204" pitchFamily="34" charset="0"/>
            </a:endParaRPr>
          </a:p>
        </p:txBody>
      </p:sp>
      <p:sp>
        <p:nvSpPr>
          <p:cNvPr id="61443" name="Rectangle 2"/>
          <p:cNvSpPr>
            <a:spLocks noGrp="1" noRot="1" noChangeAspect="1" noChangeArrowheads="1" noTextEdit="1"/>
          </p:cNvSpPr>
          <p:nvPr>
            <p:ph type="sldImg"/>
          </p:nvPr>
        </p:nvSpPr>
        <p:spPr bwMode="auto">
          <a:xfrm>
            <a:off x="457200" y="720725"/>
            <a:ext cx="6400800" cy="3600450"/>
          </a:xfrm>
          <a:solidFill>
            <a:srgbClr val="FFFFFF"/>
          </a:solidFill>
          <a:ln>
            <a:solidFill>
              <a:srgbClr val="000000"/>
            </a:solidFill>
            <a:miter lim="800000"/>
            <a:headEnd/>
            <a:tailEnd/>
          </a:ln>
        </p:spPr>
      </p:sp>
      <p:sp>
        <p:nvSpPr>
          <p:cNvPr id="61444" name="Rectangle 3"/>
          <p:cNvSpPr>
            <a:spLocks noGrp="1" noChangeArrowheads="1"/>
          </p:cNvSpPr>
          <p:nvPr>
            <p:ph type="body" idx="1"/>
          </p:nvPr>
        </p:nvSpPr>
        <p:spPr bwMode="auto">
          <a:xfrm>
            <a:off x="975360" y="4560570"/>
            <a:ext cx="5364480" cy="432054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GB" altLang="en-US" smtClean="0"/>
              <a:t> </a:t>
            </a:r>
          </a:p>
        </p:txBody>
      </p:sp>
    </p:spTree>
    <p:extLst>
      <p:ext uri="{BB962C8B-B14F-4D97-AF65-F5344CB8AC3E}">
        <p14:creationId xmlns:p14="http://schemas.microsoft.com/office/powerpoint/2010/main" val="130836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70270" indent="-295354" eaLnBrk="0" hangingPunct="0">
              <a:defRPr>
                <a:solidFill>
                  <a:schemeClr val="tx1"/>
                </a:solidFill>
                <a:latin typeface="Calibri" panose="020F0502020204030204" pitchFamily="34" charset="0"/>
                <a:ea typeface="MS PGothic" panose="020B0600070205080204" pitchFamily="34" charset="-128"/>
              </a:defRPr>
            </a:lvl2pPr>
            <a:lvl3pPr marL="1184771" indent="-236619" eaLnBrk="0" hangingPunct="0">
              <a:defRPr>
                <a:solidFill>
                  <a:schemeClr val="tx1"/>
                </a:solidFill>
                <a:latin typeface="Calibri" panose="020F0502020204030204" pitchFamily="34" charset="0"/>
                <a:ea typeface="MS PGothic" panose="020B0600070205080204" pitchFamily="34" charset="-128"/>
              </a:defRPr>
            </a:lvl3pPr>
            <a:lvl4pPr marL="1659687" indent="-236619" eaLnBrk="0" hangingPunct="0">
              <a:defRPr>
                <a:solidFill>
                  <a:schemeClr val="tx1"/>
                </a:solidFill>
                <a:latin typeface="Calibri" panose="020F0502020204030204" pitchFamily="34" charset="0"/>
                <a:ea typeface="MS PGothic" panose="020B0600070205080204" pitchFamily="34" charset="-128"/>
              </a:defRPr>
            </a:lvl4pPr>
            <a:lvl5pPr marL="2132924" indent="-236619" eaLnBrk="0" hangingPunct="0">
              <a:defRPr>
                <a:solidFill>
                  <a:schemeClr val="tx1"/>
                </a:solidFill>
                <a:latin typeface="Calibri" panose="020F0502020204030204" pitchFamily="34" charset="0"/>
                <a:ea typeface="MS PGothic" panose="020B0600070205080204" pitchFamily="34" charset="-128"/>
              </a:defRPr>
            </a:lvl5pPr>
            <a:lvl6pPr marL="2616231"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99537"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82843"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66149"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69B2A69E-0A1D-4EEB-BF9F-28452E2D47B4}" type="slidenum">
              <a:rPr lang="en-US" altLang="en-US">
                <a:cs typeface="Arial" panose="020B0604020202020204" pitchFamily="34" charset="0"/>
              </a:rPr>
              <a:pPr eaLnBrk="1" hangingPunct="1"/>
              <a:t>4</a:t>
            </a:fld>
            <a:endParaRPr lang="en-US" altLang="en-US">
              <a:cs typeface="Arial" panose="020B0604020202020204" pitchFamily="34" charset="0"/>
            </a:endParaRPr>
          </a:p>
        </p:txBody>
      </p:sp>
      <p:sp>
        <p:nvSpPr>
          <p:cNvPr id="44035"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252938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70270" indent="-295354" eaLnBrk="0" hangingPunct="0">
              <a:defRPr>
                <a:solidFill>
                  <a:schemeClr val="tx1"/>
                </a:solidFill>
                <a:latin typeface="Calibri" panose="020F0502020204030204" pitchFamily="34" charset="0"/>
                <a:ea typeface="MS PGothic" panose="020B0600070205080204" pitchFamily="34" charset="-128"/>
              </a:defRPr>
            </a:lvl2pPr>
            <a:lvl3pPr marL="1184771" indent="-236619" eaLnBrk="0" hangingPunct="0">
              <a:defRPr>
                <a:solidFill>
                  <a:schemeClr val="tx1"/>
                </a:solidFill>
                <a:latin typeface="Calibri" panose="020F0502020204030204" pitchFamily="34" charset="0"/>
                <a:ea typeface="MS PGothic" panose="020B0600070205080204" pitchFamily="34" charset="-128"/>
              </a:defRPr>
            </a:lvl3pPr>
            <a:lvl4pPr marL="1659687" indent="-236619" eaLnBrk="0" hangingPunct="0">
              <a:defRPr>
                <a:solidFill>
                  <a:schemeClr val="tx1"/>
                </a:solidFill>
                <a:latin typeface="Calibri" panose="020F0502020204030204" pitchFamily="34" charset="0"/>
                <a:ea typeface="MS PGothic" panose="020B0600070205080204" pitchFamily="34" charset="-128"/>
              </a:defRPr>
            </a:lvl4pPr>
            <a:lvl5pPr marL="2132924" indent="-236619" eaLnBrk="0" hangingPunct="0">
              <a:defRPr>
                <a:solidFill>
                  <a:schemeClr val="tx1"/>
                </a:solidFill>
                <a:latin typeface="Calibri" panose="020F0502020204030204" pitchFamily="34" charset="0"/>
                <a:ea typeface="MS PGothic" panose="020B0600070205080204" pitchFamily="34" charset="-128"/>
              </a:defRPr>
            </a:lvl5pPr>
            <a:lvl6pPr marL="2616231"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99537"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82843"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66149"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69B2A69E-0A1D-4EEB-BF9F-28452E2D47B4}" type="slidenum">
              <a:rPr lang="en-US" altLang="en-US">
                <a:cs typeface="Arial" panose="020B0604020202020204" pitchFamily="34" charset="0"/>
              </a:rPr>
              <a:pPr eaLnBrk="1" hangingPunct="1"/>
              <a:t>5</a:t>
            </a:fld>
            <a:endParaRPr lang="en-US" altLang="en-US">
              <a:cs typeface="Arial" panose="020B0604020202020204" pitchFamily="34" charset="0"/>
            </a:endParaRPr>
          </a:p>
        </p:txBody>
      </p:sp>
      <p:sp>
        <p:nvSpPr>
          <p:cNvPr id="44035"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latin typeface="Arial" panose="020B0604020202020204" pitchFamily="34" charset="0"/>
            </a:endParaRP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70270" indent="-295354" eaLnBrk="0" hangingPunct="0">
              <a:defRPr>
                <a:solidFill>
                  <a:schemeClr val="tx1"/>
                </a:solidFill>
                <a:latin typeface="Calibri" panose="020F0502020204030204" pitchFamily="34" charset="0"/>
                <a:ea typeface="MS PGothic" panose="020B0600070205080204" pitchFamily="34" charset="-128"/>
              </a:defRPr>
            </a:lvl2pPr>
            <a:lvl3pPr marL="1184771" indent="-236619" eaLnBrk="0" hangingPunct="0">
              <a:defRPr>
                <a:solidFill>
                  <a:schemeClr val="tx1"/>
                </a:solidFill>
                <a:latin typeface="Calibri" panose="020F0502020204030204" pitchFamily="34" charset="0"/>
                <a:ea typeface="MS PGothic" panose="020B0600070205080204" pitchFamily="34" charset="-128"/>
              </a:defRPr>
            </a:lvl3pPr>
            <a:lvl4pPr marL="1659687" indent="-236619" eaLnBrk="0" hangingPunct="0">
              <a:defRPr>
                <a:solidFill>
                  <a:schemeClr val="tx1"/>
                </a:solidFill>
                <a:latin typeface="Calibri" panose="020F0502020204030204" pitchFamily="34" charset="0"/>
                <a:ea typeface="MS PGothic" panose="020B0600070205080204" pitchFamily="34" charset="-128"/>
              </a:defRPr>
            </a:lvl4pPr>
            <a:lvl5pPr marL="2132924" indent="-236619" eaLnBrk="0" hangingPunct="0">
              <a:defRPr>
                <a:solidFill>
                  <a:schemeClr val="tx1"/>
                </a:solidFill>
                <a:latin typeface="Calibri" panose="020F0502020204030204" pitchFamily="34" charset="0"/>
                <a:ea typeface="MS PGothic" panose="020B0600070205080204" pitchFamily="34" charset="-128"/>
              </a:defRPr>
            </a:lvl5pPr>
            <a:lvl6pPr marL="2616231"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99537"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82843"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66149"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101AF784-2381-4282-97E9-C70B8A54C59C}" type="slidenum">
              <a:rPr lang="en-US" altLang="en-US" sz="1400">
                <a:latin typeface="Arial" panose="020B0604020202020204" pitchFamily="34" charset="0"/>
                <a:cs typeface="Arial" panose="020B0604020202020204" pitchFamily="34" charset="0"/>
              </a:rPr>
              <a:pPr eaLnBrk="1" hangingPunct="1"/>
              <a:t>6</a:t>
            </a:fld>
            <a:endParaRPr lang="en-US" altLang="en-US" sz="140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latin typeface="Arial" panose="020B0604020202020204" pitchFamily="34" charset="0"/>
            </a:endParaRP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70270" indent="-295354" eaLnBrk="0" hangingPunct="0">
              <a:defRPr>
                <a:solidFill>
                  <a:schemeClr val="tx1"/>
                </a:solidFill>
                <a:latin typeface="Calibri" panose="020F0502020204030204" pitchFamily="34" charset="0"/>
                <a:ea typeface="MS PGothic" panose="020B0600070205080204" pitchFamily="34" charset="-128"/>
              </a:defRPr>
            </a:lvl2pPr>
            <a:lvl3pPr marL="1184771" indent="-236619" eaLnBrk="0" hangingPunct="0">
              <a:defRPr>
                <a:solidFill>
                  <a:schemeClr val="tx1"/>
                </a:solidFill>
                <a:latin typeface="Calibri" panose="020F0502020204030204" pitchFamily="34" charset="0"/>
                <a:ea typeface="MS PGothic" panose="020B0600070205080204" pitchFamily="34" charset="-128"/>
              </a:defRPr>
            </a:lvl3pPr>
            <a:lvl4pPr marL="1659687" indent="-236619" eaLnBrk="0" hangingPunct="0">
              <a:defRPr>
                <a:solidFill>
                  <a:schemeClr val="tx1"/>
                </a:solidFill>
                <a:latin typeface="Calibri" panose="020F0502020204030204" pitchFamily="34" charset="0"/>
                <a:ea typeface="MS PGothic" panose="020B0600070205080204" pitchFamily="34" charset="-128"/>
              </a:defRPr>
            </a:lvl4pPr>
            <a:lvl5pPr marL="2132924" indent="-236619" eaLnBrk="0" hangingPunct="0">
              <a:defRPr>
                <a:solidFill>
                  <a:schemeClr val="tx1"/>
                </a:solidFill>
                <a:latin typeface="Calibri" panose="020F0502020204030204" pitchFamily="34" charset="0"/>
                <a:ea typeface="MS PGothic" panose="020B0600070205080204" pitchFamily="34" charset="-128"/>
              </a:defRPr>
            </a:lvl5pPr>
            <a:lvl6pPr marL="2616231"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99537"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82843"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66149"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101AF784-2381-4282-97E9-C70B8A54C59C}" type="slidenum">
              <a:rPr lang="en-US" altLang="en-US" sz="1400">
                <a:latin typeface="Arial" panose="020B0604020202020204" pitchFamily="34" charset="0"/>
                <a:cs typeface="Arial" panose="020B0604020202020204" pitchFamily="34" charset="0"/>
              </a:rPr>
              <a:pPr eaLnBrk="1" hangingPunct="1"/>
              <a:t>7</a:t>
            </a:fld>
            <a:endParaRPr lang="en-US" alt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3790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latin typeface="Arial" panose="020B0604020202020204" pitchFamily="34" charset="0"/>
            </a:endParaRP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70270" indent="-295354" eaLnBrk="0" hangingPunct="0">
              <a:defRPr>
                <a:solidFill>
                  <a:schemeClr val="tx1"/>
                </a:solidFill>
                <a:latin typeface="Calibri" panose="020F0502020204030204" pitchFamily="34" charset="0"/>
                <a:ea typeface="MS PGothic" panose="020B0600070205080204" pitchFamily="34" charset="-128"/>
              </a:defRPr>
            </a:lvl2pPr>
            <a:lvl3pPr marL="1184771" indent="-236619" eaLnBrk="0" hangingPunct="0">
              <a:defRPr>
                <a:solidFill>
                  <a:schemeClr val="tx1"/>
                </a:solidFill>
                <a:latin typeface="Calibri" panose="020F0502020204030204" pitchFamily="34" charset="0"/>
                <a:ea typeface="MS PGothic" panose="020B0600070205080204" pitchFamily="34" charset="-128"/>
              </a:defRPr>
            </a:lvl3pPr>
            <a:lvl4pPr marL="1659687" indent="-236619" eaLnBrk="0" hangingPunct="0">
              <a:defRPr>
                <a:solidFill>
                  <a:schemeClr val="tx1"/>
                </a:solidFill>
                <a:latin typeface="Calibri" panose="020F0502020204030204" pitchFamily="34" charset="0"/>
                <a:ea typeface="MS PGothic" panose="020B0600070205080204" pitchFamily="34" charset="-128"/>
              </a:defRPr>
            </a:lvl4pPr>
            <a:lvl5pPr marL="2132924" indent="-236619" eaLnBrk="0" hangingPunct="0">
              <a:defRPr>
                <a:solidFill>
                  <a:schemeClr val="tx1"/>
                </a:solidFill>
                <a:latin typeface="Calibri" panose="020F0502020204030204" pitchFamily="34" charset="0"/>
                <a:ea typeface="MS PGothic" panose="020B0600070205080204" pitchFamily="34" charset="-128"/>
              </a:defRPr>
            </a:lvl5pPr>
            <a:lvl6pPr marL="2616231"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99537"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82843"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66149" indent="-236619" defTabSz="483306"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101AF784-2381-4282-97E9-C70B8A54C59C}" type="slidenum">
              <a:rPr lang="en-US" altLang="en-US" sz="1400">
                <a:latin typeface="Arial" panose="020B0604020202020204" pitchFamily="34" charset="0"/>
                <a:cs typeface="Arial" panose="020B0604020202020204" pitchFamily="34" charset="0"/>
              </a:rPr>
              <a:pPr eaLnBrk="1" hangingPunct="1"/>
              <a:t>8</a:t>
            </a:fld>
            <a:endParaRPr lang="en-US" alt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72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541338" y="757238"/>
            <a:ext cx="6719887" cy="377983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panose="020B0604020202020204" pitchFamily="34" charset="0"/>
              </a:rPr>
              <a:t>Mention that the geoid is not an ellipsoid shape, but lumpier.  Only 170m_pp though!</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3901" indent="-312135">
              <a:spcBef>
                <a:spcPct val="30000"/>
              </a:spcBef>
              <a:defRPr sz="1300">
                <a:solidFill>
                  <a:schemeClr val="tx1"/>
                </a:solidFill>
                <a:latin typeface="Calibri" panose="020F0502020204030204" pitchFamily="34" charset="0"/>
              </a:defRPr>
            </a:lvl2pPr>
            <a:lvl3pPr marL="1251897" indent="-250044">
              <a:spcBef>
                <a:spcPct val="30000"/>
              </a:spcBef>
              <a:defRPr sz="1300">
                <a:solidFill>
                  <a:schemeClr val="tx1"/>
                </a:solidFill>
                <a:latin typeface="Calibri" panose="020F0502020204030204" pitchFamily="34" charset="0"/>
              </a:defRPr>
            </a:lvl3pPr>
            <a:lvl4pPr marL="1753663" indent="-250044">
              <a:spcBef>
                <a:spcPct val="30000"/>
              </a:spcBef>
              <a:defRPr sz="1300">
                <a:solidFill>
                  <a:schemeClr val="tx1"/>
                </a:solidFill>
                <a:latin typeface="Calibri" panose="020F0502020204030204" pitchFamily="34" charset="0"/>
              </a:defRPr>
            </a:lvl4pPr>
            <a:lvl5pPr marL="2253751" indent="-250044">
              <a:spcBef>
                <a:spcPct val="30000"/>
              </a:spcBef>
              <a:defRPr sz="1300">
                <a:solidFill>
                  <a:schemeClr val="tx1"/>
                </a:solidFill>
                <a:latin typeface="Calibri" panose="020F0502020204030204" pitchFamily="34" charset="0"/>
              </a:defRPr>
            </a:lvl5pPr>
            <a:lvl6pPr marL="2737057" indent="-250044" eaLnBrk="0" fontAlgn="base" hangingPunct="0">
              <a:spcBef>
                <a:spcPct val="30000"/>
              </a:spcBef>
              <a:spcAft>
                <a:spcPct val="0"/>
              </a:spcAft>
              <a:defRPr sz="1300">
                <a:solidFill>
                  <a:schemeClr val="tx1"/>
                </a:solidFill>
                <a:latin typeface="Calibri" panose="020F0502020204030204" pitchFamily="34" charset="0"/>
              </a:defRPr>
            </a:lvl6pPr>
            <a:lvl7pPr marL="3220363" indent="-250044" eaLnBrk="0" fontAlgn="base" hangingPunct="0">
              <a:spcBef>
                <a:spcPct val="30000"/>
              </a:spcBef>
              <a:spcAft>
                <a:spcPct val="0"/>
              </a:spcAft>
              <a:defRPr sz="1300">
                <a:solidFill>
                  <a:schemeClr val="tx1"/>
                </a:solidFill>
                <a:latin typeface="Calibri" panose="020F0502020204030204" pitchFamily="34" charset="0"/>
              </a:defRPr>
            </a:lvl7pPr>
            <a:lvl8pPr marL="3703669" indent="-250044" eaLnBrk="0" fontAlgn="base" hangingPunct="0">
              <a:spcBef>
                <a:spcPct val="30000"/>
              </a:spcBef>
              <a:spcAft>
                <a:spcPct val="0"/>
              </a:spcAft>
              <a:defRPr sz="1300">
                <a:solidFill>
                  <a:schemeClr val="tx1"/>
                </a:solidFill>
                <a:latin typeface="Calibri" panose="020F0502020204030204" pitchFamily="34" charset="0"/>
              </a:defRPr>
            </a:lvl8pPr>
            <a:lvl9pPr marL="4186975" indent="-250044"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BCC8C080-4F64-45D1-AC90-F57F6572F03F}" type="slidenum">
              <a:rPr lang="en-US" altLang="en-US" sz="1500">
                <a:latin typeface="Arial" panose="020B0604020202020204" pitchFamily="34" charset="0"/>
              </a:rPr>
              <a:pPr>
                <a:spcBef>
                  <a:spcPct val="0"/>
                </a:spcBef>
              </a:pPr>
              <a:t>9</a:t>
            </a:fld>
            <a:endParaRPr lang="en-US" altLang="en-US" sz="1500">
              <a:latin typeface="Arial" panose="020B0604020202020204" pitchFamily="34" charset="0"/>
            </a:endParaRPr>
          </a:p>
        </p:txBody>
      </p:sp>
    </p:spTree>
    <p:extLst>
      <p:ext uri="{BB962C8B-B14F-4D97-AF65-F5344CB8AC3E}">
        <p14:creationId xmlns:p14="http://schemas.microsoft.com/office/powerpoint/2010/main" val="1436376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BFD43C0-2A9A-4659-A554-33DA1CCD4D24}" type="datetimeFigureOut">
              <a:rPr lang="en-US"/>
              <a:pPr>
                <a:defRPr/>
              </a:pPr>
              <a:t>3/10/2020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010C376-6FAD-4E15-BF9B-2A0B852C8C40}" type="slidenum">
              <a:rPr lang="en-US" altLang="en-US"/>
              <a:pPr/>
              <a:t>‹#›</a:t>
            </a:fld>
            <a:endParaRPr lang="en-US" altLang="en-US"/>
          </a:p>
        </p:txBody>
      </p:sp>
    </p:spTree>
    <p:extLst>
      <p:ext uri="{BB962C8B-B14F-4D97-AF65-F5344CB8AC3E}">
        <p14:creationId xmlns:p14="http://schemas.microsoft.com/office/powerpoint/2010/main" val="2942413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8BE4EDF-F6A6-4232-AD29-E4721F0F064F}" type="datetimeFigureOut">
              <a:rPr lang="en-US"/>
              <a:pPr>
                <a:defRPr/>
              </a:pPr>
              <a:t>3/10/2020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ED3ADCE-6D6C-48F3-9004-00BFE0C0D974}" type="slidenum">
              <a:rPr lang="en-US" altLang="en-US"/>
              <a:pPr/>
              <a:t>‹#›</a:t>
            </a:fld>
            <a:endParaRPr lang="en-US" altLang="en-US"/>
          </a:p>
        </p:txBody>
      </p:sp>
    </p:spTree>
    <p:extLst>
      <p:ext uri="{BB962C8B-B14F-4D97-AF65-F5344CB8AC3E}">
        <p14:creationId xmlns:p14="http://schemas.microsoft.com/office/powerpoint/2010/main" val="3950164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C357AC8-0450-4754-A55F-C4B5FE3D6DA1}" type="datetimeFigureOut">
              <a:rPr lang="en-US"/>
              <a:pPr>
                <a:defRPr/>
              </a:pPr>
              <a:t>3/10/2020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3C6F5D5-9659-4E87-ABFD-C97F7E2904A8}" type="slidenum">
              <a:rPr lang="en-US" altLang="en-US"/>
              <a:pPr/>
              <a:t>‹#›</a:t>
            </a:fld>
            <a:endParaRPr lang="en-US" altLang="en-US"/>
          </a:p>
        </p:txBody>
      </p:sp>
    </p:spTree>
    <p:extLst>
      <p:ext uri="{BB962C8B-B14F-4D97-AF65-F5344CB8AC3E}">
        <p14:creationId xmlns:p14="http://schemas.microsoft.com/office/powerpoint/2010/main" val="3071540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CBFD43C0-2A9A-4659-A554-33DA1CCD4D24}" type="datetimeFigureOut">
              <a:rPr lang="en-US" smtClean="0"/>
              <a:pPr>
                <a:defRPr/>
              </a:pPr>
              <a:t>3/10/2020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010C376-6FAD-4E15-BF9B-2A0B852C8C40}" type="slidenum">
              <a:rPr lang="en-US" altLang="en-US" smtClean="0"/>
              <a:pPr/>
              <a:t>‹#›</a:t>
            </a:fld>
            <a:endParaRPr lang="en-US" altLang="en-US"/>
          </a:p>
        </p:txBody>
      </p:sp>
    </p:spTree>
    <p:extLst>
      <p:ext uri="{BB962C8B-B14F-4D97-AF65-F5344CB8AC3E}">
        <p14:creationId xmlns:p14="http://schemas.microsoft.com/office/powerpoint/2010/main" val="699609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22F2B1BA-3385-4F2F-833D-76C0D0B609D1}" type="datetimeFigureOut">
              <a:rPr lang="en-US" smtClean="0"/>
              <a:pPr>
                <a:defRPr/>
              </a:pPr>
              <a:t>3/10/2020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29BF54D-316B-4B8A-B39A-B79D55C80264}" type="slidenum">
              <a:rPr lang="en-US" altLang="en-US" smtClean="0"/>
              <a:pPr/>
              <a:t>‹#›</a:t>
            </a:fld>
            <a:endParaRPr lang="en-US" altLang="en-US"/>
          </a:p>
        </p:txBody>
      </p:sp>
    </p:spTree>
    <p:extLst>
      <p:ext uri="{BB962C8B-B14F-4D97-AF65-F5344CB8AC3E}">
        <p14:creationId xmlns:p14="http://schemas.microsoft.com/office/powerpoint/2010/main" val="3702701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C3CD7EF-2D4C-432B-AEAA-6CEC97683099}" type="datetimeFigureOut">
              <a:rPr lang="en-US" smtClean="0"/>
              <a:pPr>
                <a:defRPr/>
              </a:pPr>
              <a:t>3/10/2020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ECF25B7C-443E-484D-A04F-579AA9A493AD}" type="slidenum">
              <a:rPr lang="en-US" altLang="en-US" smtClean="0"/>
              <a:pPr/>
              <a:t>‹#›</a:t>
            </a:fld>
            <a:endParaRPr lang="en-US" altLang="en-US"/>
          </a:p>
        </p:txBody>
      </p:sp>
    </p:spTree>
    <p:extLst>
      <p:ext uri="{BB962C8B-B14F-4D97-AF65-F5344CB8AC3E}">
        <p14:creationId xmlns:p14="http://schemas.microsoft.com/office/powerpoint/2010/main" val="3144427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C912501C-8E89-412F-BE95-DE5FDDF572AC}" type="datetimeFigureOut">
              <a:rPr lang="en-US" smtClean="0"/>
              <a:pPr>
                <a:defRPr/>
              </a:pPr>
              <a:t>3/10/2020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F283283-F8C7-4C5D-AB2D-771F8D8B04CB}" type="slidenum">
              <a:rPr lang="en-US" altLang="en-US" smtClean="0"/>
              <a:pPr/>
              <a:t>‹#›</a:t>
            </a:fld>
            <a:endParaRPr lang="en-US" altLang="en-US"/>
          </a:p>
        </p:txBody>
      </p:sp>
    </p:spTree>
    <p:extLst>
      <p:ext uri="{BB962C8B-B14F-4D97-AF65-F5344CB8AC3E}">
        <p14:creationId xmlns:p14="http://schemas.microsoft.com/office/powerpoint/2010/main" val="2053162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97B06B26-B3F7-4081-B1E9-161A83BA0B73}" type="datetimeFigureOut">
              <a:rPr lang="en-US" smtClean="0"/>
              <a:pPr>
                <a:defRPr/>
              </a:pPr>
              <a:t>3/10/2020</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47F99C96-0C9A-4D16-BF5F-070DBDE1E83E}" type="slidenum">
              <a:rPr lang="en-US" altLang="en-US" smtClean="0"/>
              <a:pPr/>
              <a:t>‹#›</a:t>
            </a:fld>
            <a:endParaRPr lang="en-US" altLang="en-US"/>
          </a:p>
        </p:txBody>
      </p:sp>
    </p:spTree>
    <p:extLst>
      <p:ext uri="{BB962C8B-B14F-4D97-AF65-F5344CB8AC3E}">
        <p14:creationId xmlns:p14="http://schemas.microsoft.com/office/powerpoint/2010/main" val="4070931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C7BD87F5-509E-4992-87B0-0153AD681774}" type="datetimeFigureOut">
              <a:rPr lang="en-US" smtClean="0"/>
              <a:pPr>
                <a:defRPr/>
              </a:pPr>
              <a:t>3/10/2020</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DFB45220-0751-4DCB-8AD2-7AAFC73D7C79}" type="slidenum">
              <a:rPr lang="en-US" altLang="en-US" smtClean="0"/>
              <a:pPr/>
              <a:t>‹#›</a:t>
            </a:fld>
            <a:endParaRPr lang="en-US" altLang="en-US"/>
          </a:p>
        </p:txBody>
      </p:sp>
    </p:spTree>
    <p:extLst>
      <p:ext uri="{BB962C8B-B14F-4D97-AF65-F5344CB8AC3E}">
        <p14:creationId xmlns:p14="http://schemas.microsoft.com/office/powerpoint/2010/main" val="2804141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CF69816-64A1-45B5-BAF8-312940F2FE6A}" type="datetimeFigureOut">
              <a:rPr lang="en-US" smtClean="0"/>
              <a:pPr>
                <a:defRPr/>
              </a:pPr>
              <a:t>3/10/2020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B076B22F-4209-47C5-B5AF-519F7A552F96}" type="slidenum">
              <a:rPr lang="en-US" altLang="en-US" smtClean="0"/>
              <a:pPr/>
              <a:t>‹#›</a:t>
            </a:fld>
            <a:endParaRPr lang="en-US" altLang="en-US"/>
          </a:p>
        </p:txBody>
      </p:sp>
    </p:spTree>
    <p:extLst>
      <p:ext uri="{BB962C8B-B14F-4D97-AF65-F5344CB8AC3E}">
        <p14:creationId xmlns:p14="http://schemas.microsoft.com/office/powerpoint/2010/main" val="1930000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5294A814-B1F3-490D-BB6E-E399CD178963}" type="datetimeFigureOut">
              <a:rPr lang="en-US" smtClean="0"/>
              <a:pPr>
                <a:defRPr/>
              </a:pPr>
              <a:t>3/10/2020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1C0856D-5950-43AD-8FDF-0AC359BA729E}" type="slidenum">
              <a:rPr lang="en-US" altLang="en-US" smtClean="0"/>
              <a:pPr/>
              <a:t>‹#›</a:t>
            </a:fld>
            <a:endParaRPr lang="en-US" altLang="en-US"/>
          </a:p>
        </p:txBody>
      </p:sp>
    </p:spTree>
    <p:extLst>
      <p:ext uri="{BB962C8B-B14F-4D97-AF65-F5344CB8AC3E}">
        <p14:creationId xmlns:p14="http://schemas.microsoft.com/office/powerpoint/2010/main" val="3906717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2F2B1BA-3385-4F2F-833D-76C0D0B609D1}" type="datetimeFigureOut">
              <a:rPr lang="en-US"/>
              <a:pPr>
                <a:defRPr/>
              </a:pPr>
              <a:t>3/10/2020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29BF54D-316B-4B8A-B39A-B79D55C80264}" type="slidenum">
              <a:rPr lang="en-US" altLang="en-US"/>
              <a:pPr/>
              <a:t>‹#›</a:t>
            </a:fld>
            <a:endParaRPr lang="en-US" altLang="en-US"/>
          </a:p>
        </p:txBody>
      </p:sp>
    </p:spTree>
    <p:extLst>
      <p:ext uri="{BB962C8B-B14F-4D97-AF65-F5344CB8AC3E}">
        <p14:creationId xmlns:p14="http://schemas.microsoft.com/office/powerpoint/2010/main" val="560487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6489B0AC-E5B9-4F6B-B4B9-9D156D989B50}" type="datetimeFigureOut">
              <a:rPr lang="en-US" smtClean="0"/>
              <a:pPr>
                <a:defRPr/>
              </a:pPr>
              <a:t>3/10/2020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68B2D74B-7BA4-4297-9E1D-1DA49053C748}" type="slidenum">
              <a:rPr lang="en-US" altLang="en-US" smtClean="0"/>
              <a:pPr/>
              <a:t>‹#›</a:t>
            </a:fld>
            <a:endParaRPr lang="en-US" altLang="en-US"/>
          </a:p>
        </p:txBody>
      </p:sp>
    </p:spTree>
    <p:extLst>
      <p:ext uri="{BB962C8B-B14F-4D97-AF65-F5344CB8AC3E}">
        <p14:creationId xmlns:p14="http://schemas.microsoft.com/office/powerpoint/2010/main" val="3196893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A8BE4EDF-F6A6-4232-AD29-E4721F0F064F}" type="datetimeFigureOut">
              <a:rPr lang="en-US" smtClean="0"/>
              <a:pPr>
                <a:defRPr/>
              </a:pPr>
              <a:t>3/10/2020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ED3ADCE-6D6C-48F3-9004-00BFE0C0D974}" type="slidenum">
              <a:rPr lang="en-US" altLang="en-US" smtClean="0"/>
              <a:pPr/>
              <a:t>‹#›</a:t>
            </a:fld>
            <a:endParaRPr lang="en-US" altLang="en-US"/>
          </a:p>
        </p:txBody>
      </p:sp>
    </p:spTree>
    <p:extLst>
      <p:ext uri="{BB962C8B-B14F-4D97-AF65-F5344CB8AC3E}">
        <p14:creationId xmlns:p14="http://schemas.microsoft.com/office/powerpoint/2010/main" val="1137372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C357AC8-0450-4754-A55F-C4B5FE3D6DA1}" type="datetimeFigureOut">
              <a:rPr lang="en-US" smtClean="0"/>
              <a:pPr>
                <a:defRPr/>
              </a:pPr>
              <a:t>3/10/2020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3C6F5D5-9659-4E87-ABFD-C97F7E2904A8}" type="slidenum">
              <a:rPr lang="en-US" altLang="en-US" smtClean="0"/>
              <a:pPr/>
              <a:t>‹#›</a:t>
            </a:fld>
            <a:endParaRPr lang="en-US" altLang="en-US"/>
          </a:p>
        </p:txBody>
      </p:sp>
    </p:spTree>
    <p:extLst>
      <p:ext uri="{BB962C8B-B14F-4D97-AF65-F5344CB8AC3E}">
        <p14:creationId xmlns:p14="http://schemas.microsoft.com/office/powerpoint/2010/main" val="2824708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CBFD43C0-2A9A-4659-A554-33DA1CCD4D24}" type="datetimeFigureOut">
              <a:rPr lang="en-US" smtClean="0"/>
              <a:pPr>
                <a:defRPr/>
              </a:pPr>
              <a:t>3/10/2020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010C376-6FAD-4E15-BF9B-2A0B852C8C40}" type="slidenum">
              <a:rPr lang="en-US" altLang="en-US" smtClean="0"/>
              <a:pPr/>
              <a:t>‹#›</a:t>
            </a:fld>
            <a:endParaRPr lang="en-US" altLang="en-US"/>
          </a:p>
        </p:txBody>
      </p:sp>
    </p:spTree>
    <p:extLst>
      <p:ext uri="{BB962C8B-B14F-4D97-AF65-F5344CB8AC3E}">
        <p14:creationId xmlns:p14="http://schemas.microsoft.com/office/powerpoint/2010/main" val="2677802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22F2B1BA-3385-4F2F-833D-76C0D0B609D1}" type="datetimeFigureOut">
              <a:rPr lang="en-US" smtClean="0"/>
              <a:pPr>
                <a:defRPr/>
              </a:pPr>
              <a:t>3/10/2020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29BF54D-316B-4B8A-B39A-B79D55C80264}" type="slidenum">
              <a:rPr lang="en-US" altLang="en-US" smtClean="0"/>
              <a:pPr/>
              <a:t>‹#›</a:t>
            </a:fld>
            <a:endParaRPr lang="en-US" altLang="en-US"/>
          </a:p>
        </p:txBody>
      </p:sp>
    </p:spTree>
    <p:extLst>
      <p:ext uri="{BB962C8B-B14F-4D97-AF65-F5344CB8AC3E}">
        <p14:creationId xmlns:p14="http://schemas.microsoft.com/office/powerpoint/2010/main" val="994415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C3CD7EF-2D4C-432B-AEAA-6CEC97683099}" type="datetimeFigureOut">
              <a:rPr lang="en-US" smtClean="0"/>
              <a:pPr>
                <a:defRPr/>
              </a:pPr>
              <a:t>3/10/2020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ECF25B7C-443E-484D-A04F-579AA9A493AD}" type="slidenum">
              <a:rPr lang="en-US" altLang="en-US" smtClean="0"/>
              <a:pPr/>
              <a:t>‹#›</a:t>
            </a:fld>
            <a:endParaRPr lang="en-US" altLang="en-US"/>
          </a:p>
        </p:txBody>
      </p:sp>
    </p:spTree>
    <p:extLst>
      <p:ext uri="{BB962C8B-B14F-4D97-AF65-F5344CB8AC3E}">
        <p14:creationId xmlns:p14="http://schemas.microsoft.com/office/powerpoint/2010/main" val="938286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C912501C-8E89-412F-BE95-DE5FDDF572AC}" type="datetimeFigureOut">
              <a:rPr lang="en-US" smtClean="0"/>
              <a:pPr>
                <a:defRPr/>
              </a:pPr>
              <a:t>3/10/2020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F283283-F8C7-4C5D-AB2D-771F8D8B04CB}" type="slidenum">
              <a:rPr lang="en-US" altLang="en-US" smtClean="0"/>
              <a:pPr/>
              <a:t>‹#›</a:t>
            </a:fld>
            <a:endParaRPr lang="en-US" altLang="en-US"/>
          </a:p>
        </p:txBody>
      </p:sp>
    </p:spTree>
    <p:extLst>
      <p:ext uri="{BB962C8B-B14F-4D97-AF65-F5344CB8AC3E}">
        <p14:creationId xmlns:p14="http://schemas.microsoft.com/office/powerpoint/2010/main" val="6680618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97B06B26-B3F7-4081-B1E9-161A83BA0B73}" type="datetimeFigureOut">
              <a:rPr lang="en-US" smtClean="0"/>
              <a:pPr>
                <a:defRPr/>
              </a:pPr>
              <a:t>3/10/2020</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47F99C96-0C9A-4D16-BF5F-070DBDE1E83E}" type="slidenum">
              <a:rPr lang="en-US" altLang="en-US" smtClean="0"/>
              <a:pPr/>
              <a:t>‹#›</a:t>
            </a:fld>
            <a:endParaRPr lang="en-US" altLang="en-US"/>
          </a:p>
        </p:txBody>
      </p:sp>
    </p:spTree>
    <p:extLst>
      <p:ext uri="{BB962C8B-B14F-4D97-AF65-F5344CB8AC3E}">
        <p14:creationId xmlns:p14="http://schemas.microsoft.com/office/powerpoint/2010/main" val="3944186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C7BD87F5-509E-4992-87B0-0153AD681774}" type="datetimeFigureOut">
              <a:rPr lang="en-US" smtClean="0"/>
              <a:pPr>
                <a:defRPr/>
              </a:pPr>
              <a:t>3/10/2020</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DFB45220-0751-4DCB-8AD2-7AAFC73D7C79}" type="slidenum">
              <a:rPr lang="en-US" altLang="en-US" smtClean="0"/>
              <a:pPr/>
              <a:t>‹#›</a:t>
            </a:fld>
            <a:endParaRPr lang="en-US" altLang="en-US"/>
          </a:p>
        </p:txBody>
      </p:sp>
    </p:spTree>
    <p:extLst>
      <p:ext uri="{BB962C8B-B14F-4D97-AF65-F5344CB8AC3E}">
        <p14:creationId xmlns:p14="http://schemas.microsoft.com/office/powerpoint/2010/main" val="2954697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CF69816-64A1-45B5-BAF8-312940F2FE6A}" type="datetimeFigureOut">
              <a:rPr lang="en-US" smtClean="0"/>
              <a:pPr>
                <a:defRPr/>
              </a:pPr>
              <a:t>3/10/2020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B076B22F-4209-47C5-B5AF-519F7A552F96}" type="slidenum">
              <a:rPr lang="en-US" altLang="en-US" smtClean="0"/>
              <a:pPr/>
              <a:t>‹#›</a:t>
            </a:fld>
            <a:endParaRPr lang="en-US" altLang="en-US"/>
          </a:p>
        </p:txBody>
      </p:sp>
    </p:spTree>
    <p:extLst>
      <p:ext uri="{BB962C8B-B14F-4D97-AF65-F5344CB8AC3E}">
        <p14:creationId xmlns:p14="http://schemas.microsoft.com/office/powerpoint/2010/main" val="2995345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C3CD7EF-2D4C-432B-AEAA-6CEC97683099}" type="datetimeFigureOut">
              <a:rPr lang="en-US"/>
              <a:pPr>
                <a:defRPr/>
              </a:pPr>
              <a:t>3/10/2020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CF25B7C-443E-484D-A04F-579AA9A493AD}" type="slidenum">
              <a:rPr lang="en-US" altLang="en-US"/>
              <a:pPr/>
              <a:t>‹#›</a:t>
            </a:fld>
            <a:endParaRPr lang="en-US" altLang="en-US"/>
          </a:p>
        </p:txBody>
      </p:sp>
    </p:spTree>
    <p:extLst>
      <p:ext uri="{BB962C8B-B14F-4D97-AF65-F5344CB8AC3E}">
        <p14:creationId xmlns:p14="http://schemas.microsoft.com/office/powerpoint/2010/main" val="1548400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5294A814-B1F3-490D-BB6E-E399CD178963}" type="datetimeFigureOut">
              <a:rPr lang="en-US" smtClean="0"/>
              <a:pPr>
                <a:defRPr/>
              </a:pPr>
              <a:t>3/10/2020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1C0856D-5950-43AD-8FDF-0AC359BA729E}" type="slidenum">
              <a:rPr lang="en-US" altLang="en-US" smtClean="0"/>
              <a:pPr/>
              <a:t>‹#›</a:t>
            </a:fld>
            <a:endParaRPr lang="en-US" altLang="en-US"/>
          </a:p>
        </p:txBody>
      </p:sp>
    </p:spTree>
    <p:extLst>
      <p:ext uri="{BB962C8B-B14F-4D97-AF65-F5344CB8AC3E}">
        <p14:creationId xmlns:p14="http://schemas.microsoft.com/office/powerpoint/2010/main" val="3550228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6489B0AC-E5B9-4F6B-B4B9-9D156D989B50}" type="datetimeFigureOut">
              <a:rPr lang="en-US" smtClean="0"/>
              <a:pPr>
                <a:defRPr/>
              </a:pPr>
              <a:t>3/10/2020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68B2D74B-7BA4-4297-9E1D-1DA49053C748}" type="slidenum">
              <a:rPr lang="en-US" altLang="en-US" smtClean="0"/>
              <a:pPr/>
              <a:t>‹#›</a:t>
            </a:fld>
            <a:endParaRPr lang="en-US" altLang="en-US"/>
          </a:p>
        </p:txBody>
      </p:sp>
    </p:spTree>
    <p:extLst>
      <p:ext uri="{BB962C8B-B14F-4D97-AF65-F5344CB8AC3E}">
        <p14:creationId xmlns:p14="http://schemas.microsoft.com/office/powerpoint/2010/main" val="4027945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A8BE4EDF-F6A6-4232-AD29-E4721F0F064F}" type="datetimeFigureOut">
              <a:rPr lang="en-US" smtClean="0"/>
              <a:pPr>
                <a:defRPr/>
              </a:pPr>
              <a:t>3/10/2020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ED3ADCE-6D6C-48F3-9004-00BFE0C0D974}" type="slidenum">
              <a:rPr lang="en-US" altLang="en-US" smtClean="0"/>
              <a:pPr/>
              <a:t>‹#›</a:t>
            </a:fld>
            <a:endParaRPr lang="en-US" altLang="en-US"/>
          </a:p>
        </p:txBody>
      </p:sp>
    </p:spTree>
    <p:extLst>
      <p:ext uri="{BB962C8B-B14F-4D97-AF65-F5344CB8AC3E}">
        <p14:creationId xmlns:p14="http://schemas.microsoft.com/office/powerpoint/2010/main" val="978543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C357AC8-0450-4754-A55F-C4B5FE3D6DA1}" type="datetimeFigureOut">
              <a:rPr lang="en-US" smtClean="0"/>
              <a:pPr>
                <a:defRPr/>
              </a:pPr>
              <a:t>3/10/2020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3C6F5D5-9659-4E87-ABFD-C97F7E2904A8}" type="slidenum">
              <a:rPr lang="en-US" altLang="en-US" smtClean="0"/>
              <a:pPr/>
              <a:t>‹#›</a:t>
            </a:fld>
            <a:endParaRPr lang="en-US" altLang="en-US"/>
          </a:p>
        </p:txBody>
      </p:sp>
    </p:spTree>
    <p:extLst>
      <p:ext uri="{BB962C8B-B14F-4D97-AF65-F5344CB8AC3E}">
        <p14:creationId xmlns:p14="http://schemas.microsoft.com/office/powerpoint/2010/main" val="138078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912501C-8E89-412F-BE95-DE5FDDF572AC}" type="datetimeFigureOut">
              <a:rPr lang="en-US"/>
              <a:pPr>
                <a:defRPr/>
              </a:pPr>
              <a:t>3/10/2020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F283283-F8C7-4C5D-AB2D-771F8D8B04CB}" type="slidenum">
              <a:rPr lang="en-US" altLang="en-US"/>
              <a:pPr/>
              <a:t>‹#›</a:t>
            </a:fld>
            <a:endParaRPr lang="en-US" altLang="en-US"/>
          </a:p>
        </p:txBody>
      </p:sp>
    </p:spTree>
    <p:extLst>
      <p:ext uri="{BB962C8B-B14F-4D97-AF65-F5344CB8AC3E}">
        <p14:creationId xmlns:p14="http://schemas.microsoft.com/office/powerpoint/2010/main" val="1867600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7B06B26-B3F7-4081-B1E9-161A83BA0B73}" type="datetimeFigureOut">
              <a:rPr lang="en-US"/>
              <a:pPr>
                <a:defRPr/>
              </a:pPr>
              <a:t>3/10/2020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7F99C96-0C9A-4D16-BF5F-070DBDE1E83E}" type="slidenum">
              <a:rPr lang="en-US" altLang="en-US"/>
              <a:pPr/>
              <a:t>‹#›</a:t>
            </a:fld>
            <a:endParaRPr lang="en-US" altLang="en-US"/>
          </a:p>
        </p:txBody>
      </p:sp>
    </p:spTree>
    <p:extLst>
      <p:ext uri="{BB962C8B-B14F-4D97-AF65-F5344CB8AC3E}">
        <p14:creationId xmlns:p14="http://schemas.microsoft.com/office/powerpoint/2010/main" val="1166266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7BD87F5-509E-4992-87B0-0153AD681774}" type="datetimeFigureOut">
              <a:rPr lang="en-US"/>
              <a:pPr>
                <a:defRPr/>
              </a:pPr>
              <a:t>3/10/2020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DFB45220-0751-4DCB-8AD2-7AAFC73D7C79}" type="slidenum">
              <a:rPr lang="en-US" altLang="en-US"/>
              <a:pPr/>
              <a:t>‹#›</a:t>
            </a:fld>
            <a:endParaRPr lang="en-US" altLang="en-US"/>
          </a:p>
        </p:txBody>
      </p:sp>
    </p:spTree>
    <p:extLst>
      <p:ext uri="{BB962C8B-B14F-4D97-AF65-F5344CB8AC3E}">
        <p14:creationId xmlns:p14="http://schemas.microsoft.com/office/powerpoint/2010/main" val="2377529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F69816-64A1-45B5-BAF8-312940F2FE6A}" type="datetimeFigureOut">
              <a:rPr lang="en-US"/>
              <a:pPr>
                <a:defRPr/>
              </a:pPr>
              <a:t>3/10/2020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076B22F-4209-47C5-B5AF-519F7A552F96}" type="slidenum">
              <a:rPr lang="en-US" altLang="en-US"/>
              <a:pPr/>
              <a:t>‹#›</a:t>
            </a:fld>
            <a:endParaRPr lang="en-US" altLang="en-US"/>
          </a:p>
        </p:txBody>
      </p:sp>
    </p:spTree>
    <p:extLst>
      <p:ext uri="{BB962C8B-B14F-4D97-AF65-F5344CB8AC3E}">
        <p14:creationId xmlns:p14="http://schemas.microsoft.com/office/powerpoint/2010/main" val="1832940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294A814-B1F3-490D-BB6E-E399CD178963}" type="datetimeFigureOut">
              <a:rPr lang="en-US"/>
              <a:pPr>
                <a:defRPr/>
              </a:pPr>
              <a:t>3/10/2020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1C0856D-5950-43AD-8FDF-0AC359BA729E}" type="slidenum">
              <a:rPr lang="en-US" altLang="en-US"/>
              <a:pPr/>
              <a:t>‹#›</a:t>
            </a:fld>
            <a:endParaRPr lang="en-US" altLang="en-US"/>
          </a:p>
        </p:txBody>
      </p:sp>
    </p:spTree>
    <p:extLst>
      <p:ext uri="{BB962C8B-B14F-4D97-AF65-F5344CB8AC3E}">
        <p14:creationId xmlns:p14="http://schemas.microsoft.com/office/powerpoint/2010/main" val="1792434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489B0AC-E5B9-4F6B-B4B9-9D156D989B50}" type="datetimeFigureOut">
              <a:rPr lang="en-US"/>
              <a:pPr>
                <a:defRPr/>
              </a:pPr>
              <a:t>3/10/2020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8B2D74B-7BA4-4297-9E1D-1DA49053C748}" type="slidenum">
              <a:rPr lang="en-US" altLang="en-US"/>
              <a:pPr/>
              <a:t>‹#›</a:t>
            </a:fld>
            <a:endParaRPr lang="en-US" altLang="en-US"/>
          </a:p>
        </p:txBody>
      </p:sp>
    </p:spTree>
    <p:extLst>
      <p:ext uri="{BB962C8B-B14F-4D97-AF65-F5344CB8AC3E}">
        <p14:creationId xmlns:p14="http://schemas.microsoft.com/office/powerpoint/2010/main" val="1147433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BF6024FA-BC0E-4621-81DC-5810DFD35A34}" type="datetimeFigureOut">
              <a:rPr lang="en-US"/>
              <a:pPr>
                <a:defRPr/>
              </a:pPr>
              <a:t>3/10/2020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52087BE-6CAC-4F2B-B641-D66A5EE00AE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BF6024FA-BC0E-4621-81DC-5810DFD35A34}" type="datetimeFigureOut">
              <a:rPr lang="en-US" smtClean="0"/>
              <a:pPr>
                <a:defRPr/>
              </a:pPr>
              <a:t>3/10/2020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652087BE-6CAC-4F2B-B641-D66A5EE00AEC}" type="slidenum">
              <a:rPr lang="en-US" altLang="en-US" smtClean="0"/>
              <a:pPr/>
              <a:t>‹#›</a:t>
            </a:fld>
            <a:endParaRPr lang="en-US" altLang="en-US"/>
          </a:p>
        </p:txBody>
      </p:sp>
    </p:spTree>
    <p:extLst>
      <p:ext uri="{BB962C8B-B14F-4D97-AF65-F5344CB8AC3E}">
        <p14:creationId xmlns:p14="http://schemas.microsoft.com/office/powerpoint/2010/main" val="29430789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BF6024FA-BC0E-4621-81DC-5810DFD35A34}" type="datetimeFigureOut">
              <a:rPr lang="en-US" smtClean="0"/>
              <a:pPr>
                <a:defRPr/>
              </a:pPr>
              <a:t>3/10/2020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652087BE-6CAC-4F2B-B641-D66A5EE00AEC}" type="slidenum">
              <a:rPr lang="en-US" altLang="en-US" smtClean="0"/>
              <a:pPr/>
              <a:t>‹#›</a:t>
            </a:fld>
            <a:endParaRPr lang="en-US" altLang="en-US"/>
          </a:p>
        </p:txBody>
      </p:sp>
    </p:spTree>
    <p:extLst>
      <p:ext uri="{BB962C8B-B14F-4D97-AF65-F5344CB8AC3E}">
        <p14:creationId xmlns:p14="http://schemas.microsoft.com/office/powerpoint/2010/main" val="16167287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hemeOverride" Target="../theme/themeOverride1.xml"/><Relationship Id="rId5" Type="http://schemas.openxmlformats.org/officeDocument/2006/relationships/hyperlink" Target="mailto:derek.vanwestrum@noaa.gov" TargetMode="Externa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hemeOverride" Target="../theme/themeOverride2.xml"/><Relationship Id="rId5" Type="http://schemas.openxmlformats.org/officeDocument/2006/relationships/image" Target="../media/image3.PN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7.wmf"/><Relationship Id="rId3" Type="http://schemas.openxmlformats.org/officeDocument/2006/relationships/notesSlide" Target="../notesSlides/notesSlide22.xml"/><Relationship Id="rId7" Type="http://schemas.openxmlformats.org/officeDocument/2006/relationships/image" Target="../media/image24.wmf"/><Relationship Id="rId12"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6.wmf"/><Relationship Id="rId5" Type="http://schemas.openxmlformats.org/officeDocument/2006/relationships/image" Target="../media/image23.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5.wmf"/></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9.png"/><Relationship Id="rId4" Type="http://schemas.openxmlformats.org/officeDocument/2006/relationships/oleObject" Target="../embeddings/oleObject6.bin"/></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beta.ngs.noaa.gov/GEOID/xGEOID/"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mailto:derek.vanwestrum@noaa.gov"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1668463" y="1828801"/>
            <a:ext cx="8799512" cy="4892675"/>
          </a:xfrm>
          <a:prstGeom prst="rect">
            <a:avLst/>
          </a:prstGeom>
          <a:noFill/>
          <a:ln w="9525">
            <a:noFill/>
            <a:miter lim="800000"/>
            <a:headEnd/>
            <a:tailEnd/>
          </a:ln>
          <a:effectLst/>
        </p:spPr>
        <p:txBody>
          <a:bodyPr anchor="ctr"/>
          <a:lstStyle/>
          <a:p>
            <a:pPr algn="ctr" fontAlgn="auto">
              <a:spcBef>
                <a:spcPts val="0"/>
              </a:spcBef>
              <a:spcAft>
                <a:spcPts val="0"/>
              </a:spcAft>
              <a:defRPr/>
            </a:pPr>
            <a:endParaRPr lang="en-US" sz="2800" b="1" dirty="0">
              <a:latin typeface="+mn-lt"/>
              <a:ea typeface="ＭＳ Ｐゴシック" charset="0"/>
              <a:cs typeface="ＭＳ Ｐゴシック" charset="0"/>
            </a:endParaRPr>
          </a:p>
          <a:p>
            <a:pPr algn="ctr"/>
            <a:r>
              <a:rPr lang="en-US" sz="4000" b="1" dirty="0">
                <a:effectLst>
                  <a:outerShdw blurRad="38100" dist="38100" dir="2700000" algn="tl">
                    <a:srgbClr val="C0C0C0"/>
                  </a:outerShdw>
                </a:effectLst>
                <a:latin typeface="+mn-lt"/>
                <a:ea typeface="ＭＳ Ｐゴシック" charset="0"/>
                <a:cs typeface="ＭＳ Ｐゴシック" charset="0"/>
              </a:rPr>
              <a:t>Gravity at NGS:  Why We Need it and How We Measure It</a:t>
            </a:r>
          </a:p>
          <a:p>
            <a:r>
              <a:rPr lang="en-US" sz="4800" dirty="0"/>
              <a:t/>
            </a:r>
            <a:br>
              <a:rPr lang="en-US" sz="4800" dirty="0"/>
            </a:br>
            <a:endParaRPr lang="en-US" sz="4800" b="1" dirty="0">
              <a:effectLst>
                <a:outerShdw blurRad="38100" dist="38100" dir="2700000" algn="tl">
                  <a:srgbClr val="C0C0C0"/>
                </a:outerShdw>
              </a:effectLst>
              <a:latin typeface="+mn-lt"/>
              <a:ea typeface="ＭＳ Ｐゴシック" charset="0"/>
              <a:cs typeface="ＭＳ Ｐゴシック" charset="0"/>
            </a:endParaRPr>
          </a:p>
          <a:p>
            <a:pPr algn="ctr" fontAlgn="auto">
              <a:spcBef>
                <a:spcPts val="0"/>
              </a:spcBef>
              <a:spcAft>
                <a:spcPts val="0"/>
              </a:spcAft>
              <a:defRPr/>
            </a:pPr>
            <a:r>
              <a:rPr lang="en-US" sz="2400" dirty="0">
                <a:effectLst>
                  <a:outerShdw blurRad="38100" dist="38100" dir="2700000" algn="tl">
                    <a:srgbClr val="C0C0C0"/>
                  </a:outerShdw>
                </a:effectLst>
                <a:latin typeface="+mn-lt"/>
                <a:ea typeface="ＭＳ Ｐゴシック" charset="0"/>
                <a:cs typeface="ＭＳ Ｐゴシック" charset="0"/>
              </a:rPr>
              <a:t>Derek van Westrum, Ph.D.</a:t>
            </a:r>
          </a:p>
          <a:p>
            <a:pPr algn="ctr" fontAlgn="auto">
              <a:spcBef>
                <a:spcPts val="0"/>
              </a:spcBef>
              <a:spcAft>
                <a:spcPts val="0"/>
              </a:spcAft>
              <a:defRPr/>
            </a:pPr>
            <a:r>
              <a:rPr lang="en-US" sz="2400" dirty="0">
                <a:effectLst>
                  <a:outerShdw blurRad="38100" dist="38100" dir="2700000" algn="tl">
                    <a:srgbClr val="C0C0C0"/>
                  </a:outerShdw>
                </a:effectLst>
                <a:latin typeface="+mn-lt"/>
                <a:ea typeface="ＭＳ Ｐゴシック" charset="0"/>
                <a:cs typeface="ＭＳ Ｐゴシック" charset="0"/>
              </a:rPr>
              <a:t>NGS Observations and Analysis Division</a:t>
            </a:r>
          </a:p>
          <a:p>
            <a:pPr algn="ctr" fontAlgn="auto">
              <a:spcBef>
                <a:spcPts val="0"/>
              </a:spcBef>
              <a:spcAft>
                <a:spcPts val="0"/>
              </a:spcAft>
              <a:defRPr/>
            </a:pPr>
            <a:r>
              <a:rPr lang="en-US" sz="2400" dirty="0">
                <a:effectLst>
                  <a:outerShdw blurRad="38100" dist="38100" dir="2700000" algn="tl">
                    <a:srgbClr val="C0C0C0"/>
                  </a:outerShdw>
                </a:effectLst>
                <a:latin typeface="+mn-lt"/>
                <a:ea typeface="ＭＳ Ｐゴシック" charset="0"/>
                <a:cs typeface="ＭＳ Ｐゴシック" charset="0"/>
                <a:hlinkClick r:id="rId5"/>
              </a:rPr>
              <a:t>derek.vanwestrum@noaa.gov</a:t>
            </a:r>
            <a:endParaRPr lang="en-US" sz="2400" dirty="0">
              <a:effectLst>
                <a:outerShdw blurRad="38100" dist="38100" dir="2700000" algn="tl">
                  <a:srgbClr val="C0C0C0"/>
                </a:outerShdw>
              </a:effectLst>
              <a:latin typeface="+mn-lt"/>
              <a:ea typeface="ＭＳ Ｐゴシック" charset="0"/>
              <a:cs typeface="ＭＳ Ｐゴシック" charset="0"/>
            </a:endParaRPr>
          </a:p>
          <a:p>
            <a:pPr algn="ctr" fontAlgn="auto">
              <a:spcBef>
                <a:spcPts val="0"/>
              </a:spcBef>
              <a:spcAft>
                <a:spcPts val="0"/>
              </a:spcAft>
              <a:defRPr/>
            </a:pPr>
            <a:endParaRPr lang="en-US" sz="2400" dirty="0">
              <a:effectLst>
                <a:outerShdw blurRad="38100" dist="38100" dir="2700000" algn="tl">
                  <a:srgbClr val="C0C0C0"/>
                </a:outerShdw>
              </a:effectLst>
              <a:latin typeface="+mn-lt"/>
              <a:ea typeface="ＭＳ Ｐゴシック" charset="0"/>
              <a:cs typeface="ＭＳ Ｐゴシック" charset="0"/>
            </a:endParaRPr>
          </a:p>
          <a:p>
            <a:pPr algn="ctr" fontAlgn="auto">
              <a:spcBef>
                <a:spcPts val="0"/>
              </a:spcBef>
              <a:spcAft>
                <a:spcPts val="0"/>
              </a:spcAft>
              <a:defRPr/>
            </a:pPr>
            <a:r>
              <a:rPr lang="en-US" sz="2800" dirty="0">
                <a:effectLst>
                  <a:outerShdw blurRad="38100" dist="38100" dir="2700000" algn="tl">
                    <a:srgbClr val="C0C0C0"/>
                  </a:outerShdw>
                </a:effectLst>
                <a:latin typeface="+mn-lt"/>
                <a:ea typeface="ＭＳ Ｐゴシック" charset="0"/>
                <a:cs typeface="ＭＳ Ｐゴシック" charset="0"/>
              </a:rPr>
              <a:t>NOAA’s National Geodetic Survey</a:t>
            </a:r>
          </a:p>
          <a:p>
            <a:pPr algn="ctr" fontAlgn="auto">
              <a:spcBef>
                <a:spcPts val="0"/>
              </a:spcBef>
              <a:spcAft>
                <a:spcPts val="0"/>
              </a:spcAft>
              <a:defRPr/>
            </a:pPr>
            <a:r>
              <a:rPr lang="en-US" sz="2800" dirty="0">
                <a:effectLst>
                  <a:outerShdw blurRad="38100" dist="38100" dir="2700000" algn="tl">
                    <a:srgbClr val="C0C0C0"/>
                  </a:outerShdw>
                </a:effectLst>
                <a:latin typeface="+mn-lt"/>
                <a:ea typeface="ＭＳ Ｐゴシック" charset="0"/>
                <a:cs typeface="ＭＳ Ｐゴシック" charset="0"/>
              </a:rPr>
              <a:t>geodesy.noaa.gov</a:t>
            </a:r>
          </a:p>
          <a:p>
            <a:pPr algn="ctr" fontAlgn="auto">
              <a:spcBef>
                <a:spcPts val="0"/>
              </a:spcBef>
              <a:spcAft>
                <a:spcPts val="0"/>
              </a:spcAft>
              <a:defRPr/>
            </a:pPr>
            <a:endParaRPr lang="en-US" sz="2400" dirty="0">
              <a:effectLst>
                <a:outerShdw blurRad="38100" dist="38100" dir="2700000" algn="tl">
                  <a:srgbClr val="C0C0C0"/>
                </a:outerShdw>
              </a:effectLst>
              <a:latin typeface="+mn-lt"/>
              <a:ea typeface="ＭＳ Ｐゴシック" charset="0"/>
              <a:cs typeface="ＭＳ Ｐゴシック" charset="0"/>
            </a:endParaRPr>
          </a:p>
          <a:p>
            <a:pPr algn="ctr" fontAlgn="auto">
              <a:spcBef>
                <a:spcPts val="0"/>
              </a:spcBef>
              <a:spcAft>
                <a:spcPts val="0"/>
              </a:spcAft>
              <a:defRPr/>
            </a:pPr>
            <a:endParaRPr lang="en-US" sz="2000" dirty="0">
              <a:effectLst>
                <a:outerShdw blurRad="38100" dist="38100" dir="2700000" algn="tl">
                  <a:srgbClr val="C0C0C0"/>
                </a:outerShdw>
              </a:effectLst>
              <a:latin typeface="+mn-lt"/>
              <a:ea typeface="ＭＳ Ｐゴシック" charset="0"/>
              <a:cs typeface="ＭＳ Ｐゴシック" charset="0"/>
            </a:endParaRPr>
          </a:p>
          <a:p>
            <a:pPr algn="ctr" fontAlgn="auto">
              <a:spcBef>
                <a:spcPts val="0"/>
              </a:spcBef>
              <a:spcAft>
                <a:spcPts val="0"/>
              </a:spcAft>
              <a:defRPr/>
            </a:pPr>
            <a:r>
              <a:rPr lang="en-US" sz="2000" dirty="0">
                <a:effectLst>
                  <a:outerShdw blurRad="38100" dist="38100" dir="2700000" algn="tl">
                    <a:srgbClr val="C0C0C0"/>
                  </a:outerShdw>
                </a:effectLst>
                <a:latin typeface="+mn-lt"/>
                <a:ea typeface="ＭＳ Ｐゴシック" charset="0"/>
                <a:cs typeface="ＭＳ Ｐゴシック" charset="0"/>
              </a:rPr>
              <a:t/>
            </a:r>
            <a:br>
              <a:rPr lang="en-US" sz="2000" dirty="0">
                <a:effectLst>
                  <a:outerShdw blurRad="38100" dist="38100" dir="2700000" algn="tl">
                    <a:srgbClr val="C0C0C0"/>
                  </a:outerShdw>
                </a:effectLst>
                <a:latin typeface="+mn-lt"/>
                <a:ea typeface="ＭＳ Ｐゴシック" charset="0"/>
                <a:cs typeface="ＭＳ Ｐゴシック" charset="0"/>
              </a:rPr>
            </a:br>
            <a:endParaRPr lang="en-US" sz="2000" dirty="0">
              <a:effectLst>
                <a:outerShdw blurRad="38100" dist="38100" dir="2700000" algn="tl">
                  <a:srgbClr val="C0C0C0"/>
                </a:outerShdw>
              </a:effectLst>
              <a:latin typeface="+mn-lt"/>
              <a:ea typeface="ＭＳ Ｐゴシック" charset="0"/>
              <a:cs typeface="ＭＳ Ｐゴシック" charset="0"/>
            </a:endParaRPr>
          </a:p>
        </p:txBody>
      </p:sp>
      <p:sp>
        <p:nvSpPr>
          <p:cNvPr id="2051" name="AutoShape 1027" descr="data:image/jpeg;base64,/9j/4AAQSkZJRgABAQAAAQABAAD/2wCEAAkGBhQQEBUUEBQVFRUVFxwYGBYXFhYXFhgYGBgWGBcYGB4dHCYeFxkjGxkeHy8gJScpLC4sGCAxNTAqNSgrLSkBCQoKDgwOGg8PGiwlHyQsLCwsLCosLCwsLCwsKiwsLDAsLDQsLC0sKSwsLCwsKSwsLCwsLCwsLCwsLCwsKiwsLP/AABEIAN8A4gMBIgACEQEDEQH/xAAbAAACAwEBAQAAAAAAAAAAAAAEBQABAwYCB//EAEQQAAICAAQDBgMEBwcDAwUAAAECAxEABBIhBTFBBhMiUWFxMoGRFCNCoVJicoKxwfAVM0OSotHhB1PCstLxFiREs9P/xAAaAQADAQEBAQAAAAAAAAAAAAAAAQIDBAUG/8QALxEAAgIBAwMBBwQCAwAAAAAAAAECESEDEjEEQfBREyIyYXHR4YGRocEU8QVSsf/aAAwDAQACEQMRAD8A+rYmJiYoReJiYmACYvFYgwAXiYvFYAJiYonAOf45DBtLIqt+jzc+yi2P0wm6APxLxz0vaok1DBI36zkRr/Nv9IxX2rOSfCIk9lZyPmSB+WOeXVaUeWarSk+x0V4mrHL5jLZpd5MwwHmqxgb8vw4z+xTn/wDJm9y6L/44y/zdMr2EjrLxLxxcsGajJH2qX5iI/wAUxBxLOL/io37cQ/8AAril1mk+4vYyO0xMcjF2snQ/eQow80cqf8rCv9WGMXbCDYSloif+4KX/ADi0/wBWN460JcMzcJLlD3ExnFMGAKkEHkQbB9j1xpjUkmJiYmACYrExMAExMTEwAViYvFYAJiYmJgAmJiYvABWLxWLwAXiYmMM3m1iQvIwVV5kmgMAGxbCriXaFIiUQGWT/ALaVY/bJ2T57+hwszXEJszYj1QxefKZ//wCQ/wBX7PLBvCOFJEAEFfyPM/748/W62McQyzeOi3lghy+azP8AeP3an/Ditfkz/E3y0j0wHFPkoNtS+pRS3pZIHi9xeGvbHMtDlG0c28N71Wl2I9jp0+zY14fwJFCgKrLVNaqdZ8ztuT/wNsedKctV3Ns2SUcIw4nxeHK5RsylSIB4QDWpi2kKfLxbHqKPlhbFwjOzxrLPmWhZvEIohpAsXTb3foOXUnng3t9wLXw91y6j7shwiih4WsgAehY4e8J4jDnYEljIIIv9ljzU+RB6YpRW21zZN5yc72W4xL9okyOdIZ1XXHJQ+8j8j5kE++xu6squ1WTOZzBiUAiBC1EWC7AMR76SgHl3hwXnJkPGFdG8OUy7mZhuBrsKhPmAS1emB8hnpxrkSEN3ptizaTdsSB7E6b2+AeWHJbXuWHQRd4G2TzH2jKxyHdgNLn9Zdifn8XswxzGcaSbOGATGAaLWtjI1A0DY33ND9Q7XyYcAzn2f7QjIbbVMsQI+Pqq71RFAfsHli5clDxDLq7ABqFgHxIW3FGhsdiLG/lYxnFKEm+3/AJZrbaoEyDTxymCfVMCupJdNV+rIfXpzNjqD4RBx5ojpzkOi78cZ1Ka57Hfr536YN7PcRLrNFI2tsu4AkPNlJcUx6kFTvz3rerPiId/xEWLXLJfT420n+an9w4viTUl28/cfMcMrIFHt8hOVPNgm3+aNhTb9SPnhxk+2UkXhzcdj/uxAn5sm7D3W/YYJy3DYw7MiKpYUWAAJqzvXPrhJnOMhZZI1geVYq7yQVSlt/nQ67cj5HGml1E06jlfMznpxfPJ3eS4hHMgeJ1dTyZTYOCMfOmybxN3uVcxsd+Xhf0kXk3lfMdDh9wHtkszCKde6mPJbtJPWNuv7J3Hrzx6el1EdT6nNPTcTp8TFA4vHQZlYmLxWACYrF4rABMTExMAExMTEwAXiYmBeI8QSCNpJDSr8yTyAA6knYDC4A88T4mmXQvIaHIAbsxPJVHUn/nYAnCGBHzMgkn5A+CMbrH6/rP5t05ChdhlzNrzOYBpFLKgGrQg3IAHNjQs/wA2ZcIziTKJImtfT5WD5EeWPI6rqHNOMeDq04bcvkW8SUz505QOYo44w7lDpkkJohQa2UAi69fkXwnL5fh7uftZIcD7uWZSFPmLI3P8AV9DuI9nsvnCDOmorsGBZW86sEbYXS8L4Vl4SzJBoo7ltbH9kklifbHNCSaUVf0SNJXyx5xLLjN5cqGrUAVfmAQbUjzFj5g4Q5Hj02UAinhd9PhDLvYA235H3u9twMDdl+zzT8L7mcOqu5dVsalTUGQGwR60R1GH+a4kuTjjDiRizCOOOMa5G0qfOr2Flienru6puPORdrA+EZXM5nOHNTK0UaIY4orILajZZht+YHStl1NOJ/wDT/LajJ96ms2RFJoBv2HLHjiHa8iBJspf3UwSeF10yAOCArXZQ6itMNt+oBwXwDiqSzTIrFklqZLJtdQCSJz8Ol1+HpqxbUllYJTXc0h4PksvDLBGECotyrqJbxKWuQ/EbUE+w2xv9ny7GGJSR3qs0ardMqhSxv98Gyd7wg7VSBdUi8p4Whc+1kX5kDWPYnFdkZ2+0BGFfZIZIx15zAr7DQFAHpiXG1vb8/wBjTawb/aeHzTKFJWYEpG7JIgJsqQGICsTfK7N+uBs/2ZSQsutdSEB60gx6hquiDVgXXI4x4ZmZZYsnl5VjWKWRmVwSWJjZ5NJBFKxqtib9ORZwIrjNs4BWXMsjWOaRR6TfmK29sKXuu15n/ZUc4Bsh2dGXUCHcE2SebdL8tuWBey/CJYBK+YUCSWQk0QQV3I392bbyrA2QjTJ5MzoSrygqo1HQNTeHw/CSKJs9Ad6OHmTnnUKJGhmiK7Sq1Nqo86GhwTtYr1wm3nPiKF/Hc/MHSHLlVdxYdhqAqv5Wb9ORJwqyXDpxLLA+Z0l1LvIEHjQDZT+hzfcHkDh3xHKjMMVimCToNQIIZlB3BK2DVgH/AHsgp83w6USoubOsSlU7xaFAMNtOkAbMxs3sDy2xUHSr+iGjo/7OCIFU2BuDtve9/MnCnifA1mUhvfbmDexHkb64J7QZ8wRxxQWZJKRBzIAoXufEdwNzzI6XgFuyupLmmdpTvYNgG+l9PbT8sZxW33rou7xQXwLtQ+XcQZxtSk1HOfyWXyPk3Xrvue2Vrx87yUHfwskwsqSpvexZHPrupF+1774O7McdMEgys7EqdoXJ3HlEx6/qnry51fq9P1G73ZcnNqadZR2+JilbF47jAmKxeJgArExMTABeJiYmADy70N8cXm8z9tkMhNZeGyvkaB1SH5XXp7nBvazPlyMrGd3FyHyTovu38B64K4XF3ahQK/rnjzus1qWyJvpR7s8cDz6SqHiYMh2senP1B9DgPivZp4nOY4bQc7yQG+7lHoBybnsPlXJs+J9mnhc5jh1BjvJl+SSgG7UD4W9B8uoYdv8AqPCF8CSd/wAu5Km9fKj5i/Lf0B5cCjL4tPK7r7/c1vswqHtOZMsZcqneOH0tGT8JF3v+IcqPkwNbEY1yPZzKqwl+zxq3xfDe/wCqOQo8qHtgDheTXKwPJMCmsqz3RpiFTfSKstv1+LrzwVxkM8SSwSMDGLpTasjadyOTgV9CaOE2rqOB/UkHGpZ8wEkRoIHRtKsB3ktgg2QfuiAdWn4vMiqxnJI6xqGDSTZFwQObywlSmoebFD9U9cC5njKH7nNERPsySqdUYbmjXzQ8vC1bddxhlkspJO0UzjupIw0cg5q69QDe41gOp8ifPF/Crrz8i5F2dzUGdzYTLurDMZWRJipHhCle5Z6+FgxI33wTwngUoky2ZUd3JVZmM7BjpZGdasaiQCRyOxsUbb5ox5aMzFB8S62VVsAsBqfkSFuz5CzhLxTtZP8AfwooWWOSMxMB4XjLREg3yYhqPmLr4Ti4ty4JkkjoJ+ARyxlJCSCysK2IKkHb33B8wxx6+yQfaJCrhZZNGtQyhj3eoqdPPk2/oq4QcRyi5rMaooy75jKrJBIZCghZWYF+d2NcZ2BJqupxXEcuft8vgj0/aMoTMf72O1TTp25MV0Xf4+R6Q9PFJ+YK3O7Y0j7PIkUMaSeDLOhQkiw0RvSxqtwaYbc+mBc5wSZctJDGwLMstO1DxS6hZryBA+XrjLiGXWSCTZHKZueXuXrTKqSOrKb25MCCdgwW8ZZ2RSqrFJLHDDlxKNDsG+8BMQJ57KjeEkjxLd0MTsfr3LUxbxaVYpctHNDIcrApvSmsalXRGHUb6QPEdjz64ZRLCVU5TSIpCX8AIBJ2Yn18NH2x6/tvRKkUmklYTJKx206QB7bmz7DBNpITGrCOVotQWhrTUKDFb3IJ+ow3hKwUs2hQ2QGalaQOY1hGgSIQrFxuTq8k5fNujYLHH8u7LFKzPq0p3rxkRuxAA3rSCx5cuftgHjGTGWy8MDMVh1xxyPvencsT7sLP05HBizLmpEjy61BGQztyU6dwi3z8yeux33wn/HnlCNO0MLRzRZjSW7k+MDnoJBv05H22J2GOe7QcXE2cy7ZDU2YIIOxCd0bOmQHlvufID2rquL8eSErJLfds4QuKpLB8R3vTe211z6YU9oU+zASZaNFZ9mcKuwNEfD8VnYdLI57DDhLjH2E0a8X4rFlAfCveyUdEagvI38SLPM+fnhIZmmLQZyLuZXGuHfYr+gTfxir6ewNWe3Y8d2ZlmdsySJFnDGrG61+r618gPDjfN5Ns9lE71e5nUmj1V1Nah5K1XXrt0OHHYuP1fp9PkOTY37GdojKDBMfvoup5unIP+0Ds3rR/FjqRj5RxuObLSR5qLxNHWo1WranDejb+1+mPpXB+JpmYUljNq6gjz9QfUHY+oOPW0NTfHJyTVMOxMTEx0EFYmLxWAC8C8TzywRPI/wAKKSfM+QHqTsPfBWOW7WTd7JFlxyvvH9hsgPzs/ujGepNQi5DirdCzhKMxMsv95K2o+nkB6AUPYDDvM56OBUMzadbaQaYi6J3oHSNuZx4yeVA/hgDjMudjLdykcsZ5bG1FC9YJ33v4b6XWPnm3qTyejSjEeQT2AVaweoIIP02PywL3rvLbKABtZA1H586xyeTkllcvlZ4YwptwA7edhkND6+LyIw87RSu3dhQ4iJJlZPiC0KFDxUb3I8vWi3ptYv8ABCa9C89xJ45GWaNWhY0tHdgQNiTtq57WpHS+eFmTzhiLiIllFloyKYg82C7UejAbEkfpWM8tmCpcRK80B20l9VEAEldZvSfK+YBGxwTwyASWx2jQUpkFSpz1ISeaVR/+BVJJLPn5E7PfZvIRxRyWVESkuSQQ2gjUBJYvUosH0AwXxDiIzMH/ANv3vh0yPFpeKSaD8WgkBiCOqncjSa1DHvIyRzREhSYpVKkMK1LZWx+qw3HLY4X5r7REqxpG8zRspy2YUraqSoZJuVDRYO1MKOxG26952+TN4wgnsznYy0kTIY4ZwGhjdrVoylPoNkb8ygO1+uMf/piWUqHJUxAxd4fxiJg2Wl57nSzI3qWw7iyEcN7agZO8RGCkRsdzo28PiJPoWNVgkMzC7rEvVSeClB1bKyXCI4O7Osnuu9EY2+CVg2huZIXSKO3LF5mGJjIzLZl0a9zv3RtK32IPUYAkvmTYv3GNw3L8sc89SVm0dNVZWf4Ll5k0urDxu/hdlYmUkyCwfha915fQYBz3Ag0mpJCqHRqjABVu6+AXzAoAEdQMHg6TvY/ljPMSDXEPwsxv1pbX8/4Y0UpUQ0kchnuDtHOMxOCQDJJJp8V+JFgiHmTsK6m8L+G52ZsxLo2zMzd1qO4SqMgTz0gAFuSiO92cDH0d5gBvuOmEPEuGtGry5QAy6NKWRSjUWbSOWok3vzIGNo6vZ/Qhx7oLm4rGsiwMryqoWOSbRrRXIUIJa/Ex3O1CxdA4x4jKYAzOCIU30oLJs0qgLzJJArC6TOx5JCuVWRpXTvWjdidFKS0s1nwE9aPiIAHng7s/xAyQhJpC8zqZWobRq4tFYjwpsNgTdt6XjJwpWuClIBbLCQd/xDSqr8ELG44r2Bk/TlPKunvsCeGzCWEhMuwy4QJEZLuQG7pT4hHVUTz8sLeJ8OjilMuebXGp+7Rv7tduSqN5JSb3P8rx44cZe5BzErZbKoToViFmKX4FZ/wALtQ8XTyONNtxw/t+nr59RN0xnwSKXL96kpUwjxRE/GLvUrDlXmdt9/xGgeF56fO6pIj3cIYhSQLYDruD9K223J2BRnTO5ed4GLGnj3BU6ihqgeQNisb9np0+yRogru1CkeXOj+98V+p8jhSeG6yKs4BGllS1zJR0YkWAB4fLp4huarcDbyxfYjOHKZqTJufA9yQ3/rX6eL91sVxd1OlPiJZTXUaWBB9LYADzv3wq7ZFoHgmj/vICp96ABHsdx88a6E9s18yJxtH1hTj1gPhudWaJJENq6hgfRgCP44Lx65zF4rExMMCMccblZO+zM0l7atI9l2H8Lx1PFMz3cLv+ipPzANfnjnuBZWo0B5nc/wC+PO66dRSOjQjbsaTxsctIIiBIUbRy2ajp9OZxxfCsjlZYqkkkjzSf3haZ45g/X4jRF+nvjpeK52NszFltcqSaGkDI+lQN1p9/HdbCjhHx7huYDanjhzYBtTXdZgAbqAw2JHvjg0sKm6vJrLLs07MwrIzSSaJJEd4hMBRdRVE+Zqv6OPXC5JZ+87yZklRjaL+EdNuRA3F+nXG3F8yMrBAkZWAySKtkJ4F+J7va+hPqT64rPpls3OyBW1xBW76NwCC4NKGU3ekDntRrDk7yCQukjImZdo5aBDIPDIt6fEvK7J/OuVlrmEEcQjCLKtESR61DlSNyqnZrvkSPTAPCeGLG8krM50A6nlcu1DxeWwrf5DHrifDRONckMc6kAo8dR5hVO6jx2koro1e2Fi0u3nnJTtICjl7lu9gMmZjjQoIdTCWEsQQGRqLDYL4twOVgY6HhzSiNe+K95Xi0g6QT8+nK+tXhLwPhiq2vSPuvCjFZI3AI8SPGfCKBBsWDdisN8vmre+WKm80hQjeRhDFqO+NOKMBlpNuSN+QJ/ljw8lMPbHjOyCaGSIkjWpXUOmoEfPnjPcW05LBeUgAy0VdEX/0jCrjcoAiBZlBkpimrVQR2HIX0GPWUy0sbDVMXUCgulQPrzwNxKN2ZCiq2gsaY0CCjrzAP6WFaTyy1CVDRSndExl2s7ay2qxtW+9YWRZdp5mUuyCNV01W7vqq7B2AXkKvVzxq/EZCp1qqte2klh9SB/DGUOckEshQL96qqSWrSy2A3LxCm5bcsXFqqREoSQzgk1xo36Sg1fmAf69sbxGsCaVRUVeQAH5CsaLmRXWv65YbWMGdgPH+EieNlUrEHYGZgo1OqjkT8hub2GFyxCbLmDKqI8swIeeQf3l82Qc5GP6ZoDpeww6+1WaHLp74C4pxFwQkcLyMRe1Kg6bsdh7bnBBvgGgaZpGiRbV5Yw2mQrtrAYRvR/FRF+pOFGUyKzxJmBI75gPR77dUZWp4yg2Uddt9xvgvKz5ktHI+kKXKPEqm0+JQxY7tTAHahR649Z/MLHJpCuSxJCohN/pE9Pck+Z5DG3GEGGGGUCeSVL+8UKw6ErZVv2gCR7HCnPpCHEmrumJ5qdNnmeX8vnj3m89PoYxwqNKk/eNvYB6Dl9cBcQzC6YswRYpWIIvZwrEefxAL88ZxuymlQ1yeciiOoanbzIPlubahfrZPljDPSfagQw0gg0CGD3RrYqNtj+Xng7MSALcdBeYIrdeh9iN8K4cyZcwAvJRRPSyy0PoCfbEp9yWqOg/6W58tlDC3xQSFP3T41/iR+7jtxj5j2JzAi4pPEOUseoe6H/Zj9MfTFx7WlLdFM5JKnR6xMTExqSKO1UmnLPfUqPqy4y4WvhUeQxn20P3KDzlT+Z/lgzhS7D2x4/wDyD95HXocMRcT7JRy5qTMZllMZRVQElChXnbWPfn+I7eaPMNlkmjjyuenLF1GhXM6bsBW4oD1s1hxxPslBnZXmifU6uVcOGkiDqRa0aKjatiV50OePOQyDRZzXJGq61WMd2tRppB5fqnfyN9K5ZRkqy3xwPvwOc877aIlkSrNuAbvkAVNiut+nrjn87HlkOt4pcu/MuqkHbnuhJIHXasP+JjNFyIDGsQXY1chPW7GkD2s4RfY3jJaXLPOb3cPG7e+ltI2rmSSOmMI4f5NOwZHlBLC0LtJIrqAXNBmDC96AANGuXv1wAez+YgkMsM3eWoXTOPwqSQAy11J3r69GnGuIGARLG0Sd4xBllJEa0NR5EWzcgLHI4wbjckWgySZSZWdEqIsJCXYKCilmDVdkbbA741W5cdyXRvK7OiggKxA1KDYBrcA9cSPI6ffB00NSbdcaTRdcZ/M03UqQrdjdXyxhmuIiPYbn3oCtySegGNOKEqCV+IkD64Q5/JMF1P8Ai57j+uYwlG5cludRpI2zHG2c+AO37ICjf91j9awGO0DKaIY/tEf+0YGnlngm7tGjAfToJRTd0DZJ6Ma9mXzx6ny+dI+8+ymvXl9W2xu9OPyMVOT9T3Lx2RuQUctuf8cXDxsj41BvqNj/ALfwwsk+0RgtpyzAAk+InYAk7d55DBnAo3zSM7xxqAfCVDjU3UG2PhG3Kt/Y4JRjGO7FDUpN0P8ALZ0OBR6YYRoWHO8cfls20ZIXevzw4y/G1agbBPzxLsaaY12U1/X9bYD4pn2WJmjFsK6FqXUNTUN20r4tPpi3TqLxnKnhJ1EWDuOa7cxseXPl8sYqastwpC/MxGVD3MuZlkrwMo7uLV0s6VUr52W2vBHaLKgaJNfdPHuJNtNkFSpBNFW5VgKCKQt3jHNSQkbKJNDk/p0Cho3sDXn6YLbLMMksblWkJJHekyAAuWUSG/EQK68x6Y6U+MmInn4sJPC2ai09ViVncjy2uvzwwkMcsQOkiNQVplZPCFG4B3quvpgHI56Zp1gWXLUwbxJGxUFRen4qJ26cuuGeT1v9ojnZHKFVDIukU6E0RvveDUj54hwlkQZGQAaY5GMW9Aaj1s/Ca/K/fD7JTRQJe5PmVoi/QgV6k7+uPPCYVbJodC2LFkAk7lgSa50QPliZGSsjKjAimar2FaNO3mPD+eFJ22SlwCZI93xTLSdJCV9fEjrv86x9YQ4+PTzf/cZE+Uyf/tAx9giO2PT6b4Dm1PiNcViYrHUZiLtkPukPlMh/iP54M4TNqXn/AFvjDtgl5Vj+iUbz5OuB+BZixXtyx4/Xr3jr0MxF2T7ML30wknPel2kCxSaCIndmXWKsmyfTA3Cny7ZvTDmJHaMkkMzENYI6gBxvYr0PLG8/CZ45cx3QV0zB3YndFIVStc9wunYcgu97AxeEyfaoAoURRLZa/EztzBWthsDd9SOuOe0+5QfPwR5mLLmcxGDVIjqqCgBsNN7kXzO5wBmezjIL+1Zo+ZMorbc3a1pxXaCdnziwvmGy0Ii1llYIXYsQBqPLkTX6relcpFxCOVtOdnlnWNyFjUFlcKxCuxQeO66m/wCZCDau/wCAbR1/FOJR5d4Un0CKQOGZyKBQKVG4o3Z5+WEeQ4vtDmViyYWWXu1jjjP2gAuEbxDbUoOojTVe4w44vxox5QSpGGNr/eI1RhubutagAOYFHAuaz2dbK3l1jl1i0lg+707jnHJdg7iwevIYuCxlfyKXI9zsfjxZG2NHJKKWFEgWPI1uP5YxZ9iKxys2XBzXFsx3koCche55GhufYDA8vDWcU0lkbhSQKHWhdgeu+A5y0bnpf8L3GAcvwzUzF0dcwX1CVR4zTWpViCO7IAFcgNtt8dWlp7lzRlKVdj3xPL9/B3T/ABobjN0bG2i/UbfMeQwOk75qAtqIPJ99wwrxV62D+8RhlxdQHcryBrbz5ke13hNJmHysjyx6WWZbKsPDrXm3uCdVdQ7D1Dg3JUueUN4eQc5VppFysbEk0ZGO9L8W/wAqP+UdcdbmJRFEsOXXYCr8gPi36nzPmfPAHC8l9ly5eT+/n8TX8W/i0k9CeZ969vP28pGx/E+22wCjoPT2wpvc6XC/l+v2HF7V8wVowTS71zOM229fbb8/+MeO8JN+XTy+WCV8vPAIccMkJjo9OXtzG+NZiQrHmQCR7gEjAvA3JVhVe2GOdUJEWLqm3xP8IPQkWOvS8Z7Mmm7AFw+eeWNXVYHVgDs8gqwNvhbcYCzufWTKSyNEPCXQpqsPp8JAauRO3LBCcKJGp8pDMG31wMFJB3umoH/NiuOLEIAGjcRla7pV0v6KADQO3nyGNdsbx5/P2ItgTZgARwy5Gg7AIEeP4qJFFaKtQO9j3w24I8TLJFHDJCYyCyuBZZ9wSdTFidPMnywvk4toZXzOUlRUOoOCr6DRGohTY2J8+eGkUSDvJkfUsoU30ARSB/O75YJ8V/ff9yY8g3D5IFiEcUqFbJ3dSSTQ+mwFDAfFo2KMFKlaJ261vgnL8Nj0/dqukcqZtI9qNDAHFssY42YRnZTypuQvqDiFTkN8C+fJlZshdf3qLsKHhlXp68z6k4+zQ8sfIY5BJmuHoOjhqPMU7Nv8lx9fiG2PV6b4Tk1OTS8TExWOogC49l+8y0qjmUavejX545Xs5m7CnzAP5Y7iQbY+f8Mj7mZ4uqSFR+zepP8ASwx5/WwtWdOhLLR0XEOOxZdQZnRL5F2AsdSB1wrbtspKmFXkUmgfCgJ5UocgsdugwX2kOmNZY8r383wJSKxHM2xIsINzt1PS7HNZuPOQkSydwjtykzLjUNq0xopOkegF+Z535sIRav8As2k6Z1/aPiEEMInmiWRgQiAqpYsxsKCQaHMn2OxO2FWY4fmDE0mYzYy1b6YlASPyDEnxH0v2JwdloYs/kgmZKSrVs0RIUsv4kI3H/wAiumE8mQyAyy5tmmniFUXYvpBYJZBogA878uWHD0+foEkE8Ez2Zfh/ehNc2ltI2XWbKoxuh6nldbc8J5+HZviLESa1MUdUUaNDJZ+EFgDIaB12VUEAc7x1K8fgSRYxLGS5Coi7nfYfDYA9TQ5YZSZ4LyGH7Tbmg22Y8LybxZSOOZi8ijxEnV4udX1A5ewxi5JvBQkJBLUB/W94BeYOqOhDKRqUjcEEWDjLdfJUVTFvEuGl72BHvTA+YO4PscL5YDFSNK41GlFqLPQDfc46dBYs4VcS4ev2mEjmxIPsqSMAPLxUdudDyGFFrhlP1FudyyxRaWZVB5ajuTXMnr9OQwHHw90064xIth1O+nUORsehO3IgkVjo83HpnDFdQKFKsWpsN9COZ5+EYxzkCjJRjmpKoQpFAMRtz5aCQPcY0jJdjNiGWJpzrDq5JCnS2yljtY5167Yk/Co18Lu5K8yoGkciL+VfXfHQlhEXEyKuoJpYX8Ov4SDyK+Q226VjI5ETO/dik1eJje7aVsKPagSb35crw91fQOTkeKcIeCiN1PWuWBkzP1/5HLHdyxB4BYvn7EAkXhA3C4yb0/maw3qJdioaTnwzbgj2C13vX0xpxZopFWKSXum1K6OV8OpSaFt4Sf1bvcY8RyCMBRS70By3PvzOA+F5qeWNmYRzCyJcuAFePc+EXs5ro1X0OHpXL3itWO33Q3N8HmdlKzs82oHvC5jWNVIJ0RrsxIBFH5nGfabMQlhHmJNF7qxBAsbfFyB9CRzOMuEcKRpxNG5EMYpYyXBSU7MNDfB4SBXqehGM/wC3HkRpEyxlhLEXrUsQpIJ0Eb+140zf0/Qy4QXxB5TGpgaN6ABeRvDpCm3OnYnYem5wRl+GpDkhGzBkKsSb8LB9zR/Ro89r59cJMtw2HMJryQKEsFkRWKAAnxa0ugRz25+uHHG2VpIYQaTYDy+KNF9NtV+9YiX/AFQfM5zLZVF8Ku0a8lajsPKyLr51hv8A2TmANUWaEg/XUMCP2vFY9sM+I8JiCFQoG2xoX9ed+t/PCDgGZZJHiJ23seZ02G962Pnt5YW9yTa/kNtOjTs+e/4rHdExRlmIG2rToJHkLbbH1RMfOv8ApvlNeZzc/Qv3a/LxN/FcfRlGPY0I7YI5Ju5HrFYvExuQWccR2kyvd5wOOUyf64v90I/y47fCLthw9pcuTGLkiIkQeZTmv7yll+eMtWO6LRUXTsH4RnjoPNiNv9hhBwzOZVrmzhVpmNkOC1UNgq0eVkUBtuNt7M4DnlNFT4WAI9juPywZxcSGQLl8rEztRM0oQICb2/SZ9rr2548Hibj+DvfFmPZDLqrSvGpjjlclUoKNtrA5b+m3TpiL2DfVNH9pKZSViwhRRqGqi66iPCpO1DphRxTIxZWRJM/O+YnsNHDH+kDa6VG4APXYe+O34Xne/jVmUoxALI1a0JFgMOhrf2IwSk4Pcnd+eMVXgH4TwKDKioI1Wti1Wx9zz+WMsvnI8w0hhbX3blGFFacdLI5eovB2Z4nGjrGxp5L0imOyiyTQ8I9TWOf7RTT5crLDIrK0qL3HdqNQcqGOoeIvza/LzrdRuTzyxcC/tTxnMHLhGyzxrIyobkRmYHnGgWzZ5WL2vDPh+bmDxxzIi99YjgSvuI40JLO34jZVaGwsVvYw0lyyuzShQ00aMiE8r35XsLNAnnW3LHJcO4V9plTu2nVlj0ZqSRjqJaiY18rIuhQAo10NxlGUKrjz184FlM6UNp8QIZD1BBFXz2wMciksgkErqQdqaq5qSBy3B3wqyfE3TMPFl41kRqjgjWSliWHwu8go6EZnPi3LaaomsNIMxFNZjNHW6rdAP3Zp2UXuoNi/T2uNm3L8+ppuTww7N8IilbUSbC6TR+IeRr3P1x6zEUbxmEikPlzB2Or3vALyMg53Y2reweRB8sRM0fxA4qNCcHyB55EWaJJH16nFkivCLoHc+ftvjeXgkIYnVpW9gNO5N3vVjf1wg41MTMh+g9sFtIxAs36YG0lyVHTbeQ3N58ABY6CDbCqfMBQWY0qgkn0G52+WPD5+OnphI0dalUi1BbST60efTbcjARXvXdQe8KjWFG3eQvSyRkdHBHobKeZwex3O5fsX7ZQW2P7mWY1Tq3hIIWzl5VFstkq6Ebq3lzoijR3x64YDI0aOxMjRhoszGQWob6Zf0gaNaufodzr/AGeyNrQzTOwU5Wb4lCEAsklVW93qqxp3BFhjnMqqCQZcJHmJEJtaoMRuRtvvtdY6E9uEc7e7JjxfPuR3cUkYkFGmoBiKuxdgGqvp8sJuD5lzI32crHIxJky8tmNmHxNEw/OvmMGx8GWWPVnIYu8Yn4R0/DvZN161ywNlclM0AyxhAAe+/LKRQPxgc9dUKwQpJp+fcc3bTQ34Pw6SOaWebQhdQuhCWuvxMTzPl7nEzmTWbZiRRuxzo7EfMfQ0emJnc4WZIILZgoBZjfTYsepNEknYczzAPhWaIN37odxVfO9yB8tsZO27DHAVxudnT7vZiR8R9Rfn09Mc9m2+xwvIzBpHBAq6F86vdj60OVVhyG1prUgqb3BDD15YS8LyRz3EUQ7xQnW3l4SNI+bV8gcaaEHJ7exM5KKs+h9iODnK5ONGHjI1P+2/ib6XXyx0QxnElDGox7SVHETExMTDAvFOMXiYBHzfPZY5LNtHX3clyReQ/wC4n7rGx6MMOM9lPtmXBQnvYvElGjqAIZb6Eg7HoaOGnavgIzcBUHTIp1xt+i45X+qfhPofTHIdn+OkyaWGiRfC6HnqBog/79d8eT1ejT3xO3RnuW1jmF0ycKMsR+0yivHTSFjV2bOlQSL36gHfCfhnHjkM1LFMDO0hVi8I7x9VXRA5i2I9Pahjon7OwZmTvpjI2wGjUAgq99hq3vlfU4PfMQZSM6FSNK3ocz0Hmx9N8ce6PDzZeQXO8OeeSPMZZ0sIUp7KFSTvtuGBJ/4rf1luD6XEuYfvJB8I5Iv7I/nXQcyARzHBeIDJOSbjy07ExIbJranUAGl6E8ja8yCT165nWmqMhiQShsEE1a+lXiJ3F0NZyIc3me7zcj5WObMTMArqJFWOMKPNhV2vLfctW5bBuQ7Qd/G7WIqtSz8ketrJoH8jyurwq4TxISQpl8sSJnsysQbj3IZ25eKqHv5GrP4twjLJBH3i3HliXVNqdqI8YIpiT+e3LbGkkliXnnYnJ4iyq5LJOMtck0hVC6rbNI50qRV0q3YH1JJJKI8DkhzMEAJDSxkMBuFjYuHAPQBFc+p98EcK7UyFEavvZp2jCoBppT4mN/hUXvzO2H2W4rBJLrpWzAQp4WJtQbIX8PPqN+fTFvdG8E47M88fPdRjujoClULKLMcXIlR+qK+QPvjBRJE2XQzd6HldtZC20Oksqsa3P6womh63pPlpZUsSCJ9ZanTVGwKldLCwSN72I3AxlHkBGMsqyq6wK4dyfES6MAQN/wATHrsB1xCqqG7sWZfPR5l8srMGcs6SCgCCDItsABVHTXLpjbL+FpLtik3K9wsiiRB7bsPkMXFlVUw13atHO05rYlGklOm6+Iq425bY8w8KbvnmbMAq5FxqoCsq3oDE2SRZ3ABvFyUXavywi2nYvhUZZUSSWKTRIqRoB953MzaCri/EaYNsOcfM4Yf/AE6EfWWWNopRoer72Jl8SPyOoAst/qqfXHk5uOORdYXWFdo2KW4VBb0a2oG6vAJkmnjUtDIqT7CRJFMkYbZXIvYedch54qMnJKQSiougvO8Q7oiOOx3rvo/RLlWc3v4Qx6DmSdhjl3z5fu5JU0yBaLLZtSbtd7V1YEFfU74Mz2WaMn7TI/eR00B27slSt/hvUeXiO11ZsFmkUMbystXHOnfJ+q22uvI72f8Ane1UUTbZS58gpHPuHIEcqi1a/huuR63/AAG+NM7OFAvr0Fkn2A3OPUB7pRHqs2dN0DQN1XUAED/bGHDVWSZ+8IJF0p5GmI/IUa/Xvyxk65NQLKa2lMmXIOwBvYg1RDK1GiAK9VwbHAi+PNMC3RbofXoPQfMnliZ3h5jbXCK8wo/gOo81+Yo4yk0TDW3xKotQelmiDzIuxY8qO4wXfBNeoFksyI1zEjArEW8IOxIAG/8AEedBfIY7L/p/wA5eDXIKlmOt/NR+BPkPzJxzHZvhpz2ZBIrLwEGujON1X1A2Y/IdTj6nElDHqaGnWWcupLsewMXisXjqMyYmJisAHrExWLwCKIxw/bXsy2sZvKj71K1oP8RR6dXA+o25gY7nHl1vEyipKmNOnZyfBeLpPGrxmwRv6HreM+I5JVkM87NMq0IYAtLqYBRq56yW9OtUdhjLjnAXy0pzWUWwd5oh+Icy6D9LqR16dQSuEcdSdAyHY7eo879ceHqaEtKWODtjqKaMJkWFWmzirNmZRpWOtSqOkajfYXud+dCyfEo4fnZMiDCYzJoHeSaSx7sMATex3vxHegW2Jw7zcPdmXMX3kioTGCNkpOQA52QTfPxH3wsfNrJGJYg32ieLQypsrFgBqYb/AA8wQeR3JG4hO+SqHfDeJQzoZoVUGUAM1AOdNimI5kbjmceM3kzK8SabiT71yeRKEd2nrbW5/YHnjiuJZZ8soTLswETKCUNAzMbYV1Wgwr3vcYdcO7aFZAJIWEZITvQQV1bBrHPSCQL9R54PZtZiLcuAHgOSb7NrPh76RYIiegkJeRvn8P1w94jw2MZvJxwrpKM7Egb92I3B1HrqJrfrhrnMjBmIRACIwDqTu9KspBJDKOXMm9q3OPGW4IcsryQk5jMNQLTPVrYtQfwirNdSBv5Nz3Oyao5ybMOP7QnVqqSOBDWoLoChmC8idUh+Yx5gDxyxrHOcxFMr6XbSxDxjcWOQvaulHqNzuHwZzL5GYDLqZhMZKYq6yiR9b6QrbMF2Fny58sa5FnzOZSYwSQRQI9CRdDNJIFU0v6KqGOray2K4vivxgSOWbiL/AGVSWPeL3Pj2DMjyR6jsBtYZfYgc7wx4plCftab2GSXqa00bA6UByHVQeeBs52feTIQFVbvYtQ06SGKGWTTsd+YDexJx1WZ4e321n03G0eltxswcGiOe6sd/T2xUpJcfP+hqznZ887dzOYqRCNbEgghyoYAXZB8/X1xlxRcvlNSJPPC+gsiKzmOzdBQQQTY+G/LphxPkljyohlYaQGUsDVDUdO5FBgK8xY648ZfjUbMEja6Gx3N6aHOqJ3vbEqXoPaWuX7/LxrmV8bopcDYq5XevI7n6kGxeMP7Qgy47lG+DY/i0k+KnI2U73XT02wNxLiEhn0x76VDaSLDfGWuhfJeY5VyONoczFmQNSeIc7FMB5hhuVPRlNHC+b4BCziUIbTIhs2BsRZ32ZfVSSfKiQee20eWMo1ptMh8Y5WRYDDyOxAPoVa6234PDGJZAaLIfDdWQGYHVtbaSBz/SBxjNIz5rVliGYXruwnsWrrW9XVA88VzhD+bCspxVZLRtpF6EEX7ex5jpY6EHCmOJszOYoFAdxTyV8CA7k/PkOp9rDNpWmzHdwqC5AJbog3Fn6kDqboczjsez/Z5MqlLuTuzHmx8z/IdMdPTaN5aI1J0q7hPBOEJloljjFBR8yeZJ8yTuT64Z1igMXj00jkJisXisMCYmJiYALxeKxMAi8TFYmAZ5dLxx3aDskyuZ8lSyHd4iaSX18lf15HrXPHZ4plvESipKmCbWUfPuGcZD2rAo6mmVtmU+RGG0LKqt3CRpIwNHSFBYgkaqF1YwfxzsvHmdzayAeGRNnHp+sv6psY5LOQ5nJm5V7yMcpYwdh+uvNffceuPM1ulayjrhrJ4Ztxvhbpl8vFHRleayb5yaWNk7XXO/JSaxnx3K5eFoMvLfdxxOTo+JnNUQPMsL32+WD+Hdo1YA2CPMYLXhsEuYTMOxLIKC2NF3YaquwTtv5bbDHLv2/EauD7HOt2YoZeJy3fTOWO/iiiVd9/0qo+hWhW9+Ie2DZV82rv3ioSYSWu+gS+ZAJHn1+XS57hMk8uZksDVl+6h8XVrLk/o7+G/I45+dY8ymWyZyphl1IrkoFOlR46PNrALeXPc7HGkZKXPnnBm0xzmu000eThldFaWXQCgJRba2PmR4Qdt96w+llobm/wCv6+mOI7XcYj7+OO77qVTIAppdJFjluaPTHUJmg6hkOoHcEGwQfLGE1hOuSkYwAhpNPIEAelb19TgDhudc5mVCaHipQABsImHrelz9BgvL5jSZP2z/AOlcIRmZAWzai012a28JQICeukrRJ6FlPIHFRV2KxrneBpLIXcsdl8N0LF8uoHLkRhLnO6jzEZiICr8QUk76qNnzKuTvv4cORmY8xGym9LKVZeTCxRHpz5/PCzi0UCwGOJRYqtyxoEWB0UVewoemKi807CjRxozsXPxbfICUf+WPfFuD764PCbsryBPUj9Enr0PXzxi9u+XkNeFbcnzBUH/ywNLxlpJCkAaRvJd69T0UepIw4xk2qG+DOCETAtmI2jdTTMNkY1VgGzdc/wCJFHBuRibMfd5RQsYNGWvCPPQPxt+Qwz4b2SkmAOcawP8ACX4f3zzb2FD3x1+VySxgBQAAKAAoADoPIY79PprzL9jnlqegDwTgKZZNKDc7sx3Zj5sep/oVhsBiwMTHclRiTExMTDAmJiYmACYmJiYALxMVi8AiYmJiYAJiYmJgAmM3hBxpiYAOY4t2IgmJZQYnO+qM6bPmy/C30v1xz8/Z3O5feMrMvodD/RjpP+b5Y+j48tHjDU6eGpyjSGrOHws+aJ2qlgIE6SJ560ZR9eR+Rw6yPbVHA0tfoCKx1j5UHC7MdmcvIfHDEx8yik/Wrxyy6CD4NX1DfKEkvFYWYl0Rv2lVv4jGE/GowAE0qAAABQFDYAAcsNn7D5U/4KD2sfwOMz2Dyv8A2h/mk/8AdjNdBXcft/kcxm880kEqwlS76tO4Famom+Ww3+WCeGZ+PJ5dYiy0oAO43O5Y79LJ+QGOgTsLlR/gr8yx/icFQdk8um6wxD10Lf1rGv8Ahuqsj2ubo4INC5YRa2VgR3aKXFEEFbAJC72B0862wZkeFZkgLDCIwBQeVvFXsNTX9MfQ48ioFADGywgY0j0sVyyXqvscbluwxc3mpWk/VHgT8jqP1+WOlyHBo4VCxqqqOgAAwwxMdMdOMeEQ5N8lKlYvExMWSTExMTABMTExMAyYmKxMAF4mKxMAH//Z"/>
          <p:cNvSpPr>
            <a:spLocks noChangeAspect="1" noChangeArrowheads="1"/>
          </p:cNvSpPr>
          <p:nvPr/>
        </p:nvSpPr>
        <p:spPr bwMode="auto">
          <a:xfrm>
            <a:off x="1668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2052" name="AutoShape 1029" descr="data:image/jpeg;base64,/9j/4AAQSkZJRgABAQAAAQABAAD/2wCEAAkGBhQQEBUUEBQVFRUVFxwYGBYXFhYXFhgYGBgWGBcYGB4dHCYeFxkjGxkeHy8gJScpLC4sGCAxNTAqNSgrLSkBCQoKDgwOGg8PGiwlHyQsLCwsLCosLCwsLCwsKiwsLDAsLDQsLC0sKSwsLCwsKSwsLCwsLCwsLCwsLCwsKiwsLP/AABEIAN8A4gMBIgACEQEDEQH/xAAbAAACAwEBAQAAAAAAAAAAAAAEBQABAwYCB//EAEQQAAICAAQDBgMEBwcDAwUAAAECAxEABBIhBTFBBhMiUWFxMoGRFCNCoVJicoKxwfAVM0OSotHhB1PCstLxFiREs9P/xAAaAQADAQEBAQAAAAAAAAAAAAAAAQIDBAUG/8QALxEAAgIBAwMBBwQCAwAAAAAAAAECESEDEjEEQfBREyIyYXHR4YGRocEU8QVSsf/aAAwDAQACEQMRAD8A+rYmJiYoReJiYmACYvFYgwAXiYvFYAJiYonAOf45DBtLIqt+jzc+yi2P0wm6APxLxz0vaok1DBI36zkRr/Nv9IxX2rOSfCIk9lZyPmSB+WOeXVaUeWarSk+x0V4mrHL5jLZpd5MwwHmqxgb8vw4z+xTn/wDJm9y6L/44y/zdMr2EjrLxLxxcsGajJH2qX5iI/wAUxBxLOL/io37cQ/8AAril1mk+4vYyO0xMcjF2snQ/eQow80cqf8rCv9WGMXbCDYSloif+4KX/ADi0/wBWN460JcMzcJLlD3ExnFMGAKkEHkQbB9j1xpjUkmJiYmACYrExMAExMTEwAViYvFYAJiYmJgAmJiYvABWLxWLwAXiYmMM3m1iQvIwVV5kmgMAGxbCriXaFIiUQGWT/ALaVY/bJ2T57+hwszXEJszYj1QxefKZ//wCQ/wBX7PLBvCOFJEAEFfyPM/748/W62McQyzeOi3lghy+azP8AeP3an/Ditfkz/E3y0j0wHFPkoNtS+pRS3pZIHi9xeGvbHMtDlG0c28N71Wl2I9jp0+zY14fwJFCgKrLVNaqdZ8ztuT/wNsedKctV3Ns2SUcIw4nxeHK5RsylSIB4QDWpi2kKfLxbHqKPlhbFwjOzxrLPmWhZvEIohpAsXTb3foOXUnng3t9wLXw91y6j7shwiih4WsgAehY4e8J4jDnYEljIIIv9ljzU+RB6YpRW21zZN5yc72W4xL9okyOdIZ1XXHJQ+8j8j5kE++xu6squ1WTOZzBiUAiBC1EWC7AMR76SgHl3hwXnJkPGFdG8OUy7mZhuBrsKhPmAS1emB8hnpxrkSEN3ptizaTdsSB7E6b2+AeWHJbXuWHQRd4G2TzH2jKxyHdgNLn9Zdifn8XswxzGcaSbOGATGAaLWtjI1A0DY33ND9Q7XyYcAzn2f7QjIbbVMsQI+Pqq71RFAfsHli5clDxDLq7ABqFgHxIW3FGhsdiLG/lYxnFKEm+3/AJZrbaoEyDTxymCfVMCupJdNV+rIfXpzNjqD4RBx5ojpzkOi78cZ1Ka57Hfr536YN7PcRLrNFI2tsu4AkPNlJcUx6kFTvz3rerPiId/xEWLXLJfT420n+an9w4viTUl28/cfMcMrIFHt8hOVPNgm3+aNhTb9SPnhxk+2UkXhzcdj/uxAn5sm7D3W/YYJy3DYw7MiKpYUWAAJqzvXPrhJnOMhZZI1geVYq7yQVSlt/nQ67cj5HGml1E06jlfMznpxfPJ3eS4hHMgeJ1dTyZTYOCMfOmybxN3uVcxsd+Xhf0kXk3lfMdDh9wHtkszCKde6mPJbtJPWNuv7J3Hrzx6el1EdT6nNPTcTp8TFA4vHQZlYmLxWACYrF4rABMTExMAExMTEwAXiYmBeI8QSCNpJDSr8yTyAA6knYDC4A88T4mmXQvIaHIAbsxPJVHUn/nYAnCGBHzMgkn5A+CMbrH6/rP5t05ChdhlzNrzOYBpFLKgGrQg3IAHNjQs/wA2ZcIziTKJImtfT5WD5EeWPI6rqHNOMeDq04bcvkW8SUz505QOYo44w7lDpkkJohQa2UAi69fkXwnL5fh7uftZIcD7uWZSFPmLI3P8AV9DuI9nsvnCDOmorsGBZW86sEbYXS8L4Vl4SzJBoo7ltbH9kklifbHNCSaUVf0SNJXyx5xLLjN5cqGrUAVfmAQbUjzFj5g4Q5Hj02UAinhd9PhDLvYA235H3u9twMDdl+zzT8L7mcOqu5dVsalTUGQGwR60R1GH+a4kuTjjDiRizCOOOMa5G0qfOr2Flienru6puPORdrA+EZXM5nOHNTK0UaIY4orILajZZht+YHStl1NOJ/wDT/LajJ96ms2RFJoBv2HLHjiHa8iBJspf3UwSeF10yAOCArXZQ6itMNt+oBwXwDiqSzTIrFklqZLJtdQCSJz8Ol1+HpqxbUllYJTXc0h4PksvDLBGECotyrqJbxKWuQ/EbUE+w2xv9ny7GGJSR3qs0ardMqhSxv98Gyd7wg7VSBdUi8p4Whc+1kX5kDWPYnFdkZ2+0BGFfZIZIx15zAr7DQFAHpiXG1vb8/wBjTawb/aeHzTKFJWYEpG7JIgJsqQGICsTfK7N+uBs/2ZSQsutdSEB60gx6hquiDVgXXI4x4ZmZZYsnl5VjWKWRmVwSWJjZ5NJBFKxqtib9ORZwIrjNs4BWXMsjWOaRR6TfmK29sKXuu15n/ZUc4Bsh2dGXUCHcE2SebdL8tuWBey/CJYBK+YUCSWQk0QQV3I392bbyrA2QjTJ5MzoSrygqo1HQNTeHw/CSKJs9Ad6OHmTnnUKJGhmiK7Sq1Nqo86GhwTtYr1wm3nPiKF/Hc/MHSHLlVdxYdhqAqv5Wb9ORJwqyXDpxLLA+Z0l1LvIEHjQDZT+hzfcHkDh3xHKjMMVimCToNQIIZlB3BK2DVgH/AHsgp83w6USoubOsSlU7xaFAMNtOkAbMxs3sDy2xUHSr+iGjo/7OCIFU2BuDtve9/MnCnifA1mUhvfbmDexHkb64J7QZ8wRxxQWZJKRBzIAoXufEdwNzzI6XgFuyupLmmdpTvYNgG+l9PbT8sZxW33rou7xQXwLtQ+XcQZxtSk1HOfyWXyPk3Xrvue2Vrx87yUHfwskwsqSpvexZHPrupF+1774O7McdMEgys7EqdoXJ3HlEx6/qnry51fq9P1G73ZcnNqadZR2+JilbF47jAmKxeJgArExMTABeJiYmADy70N8cXm8z9tkMhNZeGyvkaB1SH5XXp7nBvazPlyMrGd3FyHyTovu38B64K4XF3ahQK/rnjzus1qWyJvpR7s8cDz6SqHiYMh2senP1B9DgPivZp4nOY4bQc7yQG+7lHoBybnsPlXJs+J9mnhc5jh1BjvJl+SSgG7UD4W9B8uoYdv8AqPCF8CSd/wAu5Km9fKj5i/Lf0B5cCjL4tPK7r7/c1vswqHtOZMsZcqneOH0tGT8JF3v+IcqPkwNbEY1yPZzKqwl+zxq3xfDe/wCqOQo8qHtgDheTXKwPJMCmsqz3RpiFTfSKstv1+LrzwVxkM8SSwSMDGLpTasjadyOTgV9CaOE2rqOB/UkHGpZ8wEkRoIHRtKsB3ktgg2QfuiAdWn4vMiqxnJI6xqGDSTZFwQObywlSmoebFD9U9cC5njKH7nNERPsySqdUYbmjXzQ8vC1bddxhlkspJO0UzjupIw0cg5q69QDe41gOp8ifPF/Crrz8i5F2dzUGdzYTLurDMZWRJipHhCle5Z6+FgxI33wTwngUoky2ZUd3JVZmM7BjpZGdasaiQCRyOxsUbb5ox5aMzFB8S62VVsAsBqfkSFuz5CzhLxTtZP8AfwooWWOSMxMB4XjLREg3yYhqPmLr4Ti4ty4JkkjoJ+ARyxlJCSCysK2IKkHb33B8wxx6+yQfaJCrhZZNGtQyhj3eoqdPPk2/oq4QcRyi5rMaooy75jKrJBIZCghZWYF+d2NcZ2BJqupxXEcuft8vgj0/aMoTMf72O1TTp25MV0Xf4+R6Q9PFJ+YK3O7Y0j7PIkUMaSeDLOhQkiw0RvSxqtwaYbc+mBc5wSZctJDGwLMstO1DxS6hZryBA+XrjLiGXWSCTZHKZueXuXrTKqSOrKb25MCCdgwW8ZZ2RSqrFJLHDDlxKNDsG+8BMQJ57KjeEkjxLd0MTsfr3LUxbxaVYpctHNDIcrApvSmsalXRGHUb6QPEdjz64ZRLCVU5TSIpCX8AIBJ2Yn18NH2x6/tvRKkUmklYTJKx206QB7bmz7DBNpITGrCOVotQWhrTUKDFb3IJ+ow3hKwUs2hQ2QGalaQOY1hGgSIQrFxuTq8k5fNujYLHH8u7LFKzPq0p3rxkRuxAA3rSCx5cuftgHjGTGWy8MDMVh1xxyPvencsT7sLP05HBizLmpEjy61BGQztyU6dwi3z8yeux33wn/HnlCNO0MLRzRZjSW7k+MDnoJBv05H22J2GOe7QcXE2cy7ZDU2YIIOxCd0bOmQHlvufID2rquL8eSErJLfds4QuKpLB8R3vTe211z6YU9oU+zASZaNFZ9mcKuwNEfD8VnYdLI57DDhLjH2E0a8X4rFlAfCveyUdEagvI38SLPM+fnhIZmmLQZyLuZXGuHfYr+gTfxir6ewNWe3Y8d2ZlmdsySJFnDGrG61+r618gPDjfN5Ns9lE71e5nUmj1V1Nah5K1XXrt0OHHYuP1fp9PkOTY37GdojKDBMfvoup5unIP+0Ds3rR/FjqRj5RxuObLSR5qLxNHWo1WranDejb+1+mPpXB+JpmYUljNq6gjz9QfUHY+oOPW0NTfHJyTVMOxMTEx0EFYmLxWAC8C8TzywRPI/wAKKSfM+QHqTsPfBWOW7WTd7JFlxyvvH9hsgPzs/ujGepNQi5DirdCzhKMxMsv95K2o+nkB6AUPYDDvM56OBUMzadbaQaYi6J3oHSNuZx4yeVA/hgDjMudjLdykcsZ5bG1FC9YJ33v4b6XWPnm3qTyejSjEeQT2AVaweoIIP02PywL3rvLbKABtZA1H586xyeTkllcvlZ4YwptwA7edhkND6+LyIw87RSu3dhQ4iJJlZPiC0KFDxUb3I8vWi3ptYv8ABCa9C89xJ45GWaNWhY0tHdgQNiTtq57WpHS+eFmTzhiLiIllFloyKYg82C7UejAbEkfpWM8tmCpcRK80B20l9VEAEldZvSfK+YBGxwTwyASWx2jQUpkFSpz1ISeaVR/+BVJJLPn5E7PfZvIRxRyWVESkuSQQ2gjUBJYvUosH0AwXxDiIzMH/ANv3vh0yPFpeKSaD8WgkBiCOqncjSa1DHvIyRzREhSYpVKkMK1LZWx+qw3HLY4X5r7REqxpG8zRspy2YUraqSoZJuVDRYO1MKOxG26952+TN4wgnsznYy0kTIY4ZwGhjdrVoylPoNkb8ygO1+uMf/piWUqHJUxAxd4fxiJg2Wl57nSzI3qWw7iyEcN7agZO8RGCkRsdzo28PiJPoWNVgkMzC7rEvVSeClB1bKyXCI4O7Osnuu9EY2+CVg2huZIXSKO3LF5mGJjIzLZl0a9zv3RtK32IPUYAkvmTYv3GNw3L8sc89SVm0dNVZWf4Ll5k0urDxu/hdlYmUkyCwfha915fQYBz3Ag0mpJCqHRqjABVu6+AXzAoAEdQMHg6TvY/ljPMSDXEPwsxv1pbX8/4Y0UpUQ0kchnuDtHOMxOCQDJJJp8V+JFgiHmTsK6m8L+G52ZsxLo2zMzd1qO4SqMgTz0gAFuSiO92cDH0d5gBvuOmEPEuGtGry5QAy6NKWRSjUWbSOWok3vzIGNo6vZ/Qhx7oLm4rGsiwMryqoWOSbRrRXIUIJa/Ex3O1CxdA4x4jKYAzOCIU30oLJs0qgLzJJArC6TOx5JCuVWRpXTvWjdidFKS0s1nwE9aPiIAHng7s/xAyQhJpC8zqZWobRq4tFYjwpsNgTdt6XjJwpWuClIBbLCQd/xDSqr8ELG44r2Bk/TlPKunvsCeGzCWEhMuwy4QJEZLuQG7pT4hHVUTz8sLeJ8OjilMuebXGp+7Rv7tduSqN5JSb3P8rx44cZe5BzErZbKoToViFmKX4FZ/wALtQ8XTyONNtxw/t+nr59RN0xnwSKXL96kpUwjxRE/GLvUrDlXmdt9/xGgeF56fO6pIj3cIYhSQLYDruD9K223J2BRnTO5ed4GLGnj3BU6ihqgeQNisb9np0+yRogru1CkeXOj+98V+p8jhSeG6yKs4BGllS1zJR0YkWAB4fLp4huarcDbyxfYjOHKZqTJufA9yQ3/rX6eL91sVxd1OlPiJZTXUaWBB9LYADzv3wq7ZFoHgmj/vICp96ABHsdx88a6E9s18yJxtH1hTj1gPhudWaJJENq6hgfRgCP44Lx65zF4rExMMCMccblZO+zM0l7atI9l2H8Lx1PFMz3cLv+ipPzANfnjnuBZWo0B5nc/wC+PO66dRSOjQjbsaTxsctIIiBIUbRy2ajp9OZxxfCsjlZYqkkkjzSf3haZ45g/X4jRF+nvjpeK52NszFltcqSaGkDI+lQN1p9/HdbCjhHx7huYDanjhzYBtTXdZgAbqAw2JHvjg0sKm6vJrLLs07MwrIzSSaJJEd4hMBRdRVE+Zqv6OPXC5JZ+87yZklRjaL+EdNuRA3F+nXG3F8yMrBAkZWAySKtkJ4F+J7va+hPqT64rPpls3OyBW1xBW76NwCC4NKGU3ekDntRrDk7yCQukjImZdo5aBDIPDIt6fEvK7J/OuVlrmEEcQjCLKtESR61DlSNyqnZrvkSPTAPCeGLG8krM50A6nlcu1DxeWwrf5DHrifDRONckMc6kAo8dR5hVO6jx2koro1e2Fi0u3nnJTtICjl7lu9gMmZjjQoIdTCWEsQQGRqLDYL4twOVgY6HhzSiNe+K95Xi0g6QT8+nK+tXhLwPhiq2vSPuvCjFZI3AI8SPGfCKBBsWDdisN8vmre+WKm80hQjeRhDFqO+NOKMBlpNuSN+QJ/ljw8lMPbHjOyCaGSIkjWpXUOmoEfPnjPcW05LBeUgAy0VdEX/0jCrjcoAiBZlBkpimrVQR2HIX0GPWUy0sbDVMXUCgulQPrzwNxKN2ZCiq2gsaY0CCjrzAP6WFaTyy1CVDRSndExl2s7ay2qxtW+9YWRZdp5mUuyCNV01W7vqq7B2AXkKvVzxq/EZCp1qqte2klh9SB/DGUOckEshQL96qqSWrSy2A3LxCm5bcsXFqqREoSQzgk1xo36Sg1fmAf69sbxGsCaVRUVeQAH5CsaLmRXWv65YbWMGdgPH+EieNlUrEHYGZgo1OqjkT8hub2GFyxCbLmDKqI8swIeeQf3l82Qc5GP6ZoDpeww6+1WaHLp74C4pxFwQkcLyMRe1Kg6bsdh7bnBBvgGgaZpGiRbV5Yw2mQrtrAYRvR/FRF+pOFGUyKzxJmBI75gPR77dUZWp4yg2Uddt9xvgvKz5ktHI+kKXKPEqm0+JQxY7tTAHahR649Z/MLHJpCuSxJCohN/pE9Pck+Z5DG3GEGGGGUCeSVL+8UKw6ErZVv2gCR7HCnPpCHEmrumJ5qdNnmeX8vnj3m89PoYxwqNKk/eNvYB6Dl9cBcQzC6YswRYpWIIvZwrEefxAL88ZxuymlQ1yeciiOoanbzIPlubahfrZPljDPSfagQw0gg0CGD3RrYqNtj+Xng7MSALcdBeYIrdeh9iN8K4cyZcwAvJRRPSyy0PoCfbEp9yWqOg/6W58tlDC3xQSFP3T41/iR+7jtxj5j2JzAi4pPEOUseoe6H/Zj9MfTFx7WlLdFM5JKnR6xMTExqSKO1UmnLPfUqPqy4y4WvhUeQxn20P3KDzlT+Z/lgzhS7D2x4/wDyD95HXocMRcT7JRy5qTMZllMZRVQElChXnbWPfn+I7eaPMNlkmjjyuenLF1GhXM6bsBW4oD1s1hxxPslBnZXmifU6uVcOGkiDqRa0aKjatiV50OePOQyDRZzXJGq61WMd2tRppB5fqnfyN9K5ZRkqy3xwPvwOc877aIlkSrNuAbvkAVNiut+nrjn87HlkOt4pcu/MuqkHbnuhJIHXasP+JjNFyIDGsQXY1chPW7GkD2s4RfY3jJaXLPOb3cPG7e+ltI2rmSSOmMI4f5NOwZHlBLC0LtJIrqAXNBmDC96AANGuXv1wAez+YgkMsM3eWoXTOPwqSQAy11J3r69GnGuIGARLG0Sd4xBllJEa0NR5EWzcgLHI4wbjckWgySZSZWdEqIsJCXYKCilmDVdkbbA741W5cdyXRvK7OiggKxA1KDYBrcA9cSPI6ffB00NSbdcaTRdcZ/M03UqQrdjdXyxhmuIiPYbn3oCtySegGNOKEqCV+IkD64Q5/JMF1P8Ai57j+uYwlG5cludRpI2zHG2c+AO37ICjf91j9awGO0DKaIY/tEf+0YGnlngm7tGjAfToJRTd0DZJ6Ma9mXzx6ny+dI+8+ymvXl9W2xu9OPyMVOT9T3Lx2RuQUctuf8cXDxsj41BvqNj/ALfwwsk+0RgtpyzAAk+InYAk7d55DBnAo3zSM7xxqAfCVDjU3UG2PhG3Kt/Y4JRjGO7FDUpN0P8ALZ0OBR6YYRoWHO8cfls20ZIXevzw4y/G1agbBPzxLsaaY12U1/X9bYD4pn2WJmjFsK6FqXUNTUN20r4tPpi3TqLxnKnhJ1EWDuOa7cxseXPl8sYqastwpC/MxGVD3MuZlkrwMo7uLV0s6VUr52W2vBHaLKgaJNfdPHuJNtNkFSpBNFW5VgKCKQt3jHNSQkbKJNDk/p0Cho3sDXn6YLbLMMksblWkJJHekyAAuWUSG/EQK68x6Y6U+MmInn4sJPC2ai09ViVncjy2uvzwwkMcsQOkiNQVplZPCFG4B3quvpgHI56Zp1gWXLUwbxJGxUFRen4qJ26cuuGeT1v9ojnZHKFVDIukU6E0RvveDUj54hwlkQZGQAaY5GMW9Aaj1s/Ca/K/fD7JTRQJe5PmVoi/QgV6k7+uPPCYVbJodC2LFkAk7lgSa50QPliZGSsjKjAimar2FaNO3mPD+eFJ22SlwCZI93xTLSdJCV9fEjrv86x9YQ4+PTzf/cZE+Uyf/tAx9giO2PT6b4Dm1PiNcViYrHUZiLtkPukPlMh/iP54M4TNqXn/AFvjDtgl5Vj+iUbz5OuB+BZixXtyx4/Xr3jr0MxF2T7ML30wknPel2kCxSaCIndmXWKsmyfTA3Cny7ZvTDmJHaMkkMzENYI6gBxvYr0PLG8/CZ45cx3QV0zB3YndFIVStc9wunYcgu97AxeEyfaoAoURRLZa/EztzBWthsDd9SOuOe0+5QfPwR5mLLmcxGDVIjqqCgBsNN7kXzO5wBmezjIL+1Zo+ZMorbc3a1pxXaCdnziwvmGy0Ii1llYIXYsQBqPLkTX6relcpFxCOVtOdnlnWNyFjUFlcKxCuxQeO66m/wCZCDau/wCAbR1/FOJR5d4Un0CKQOGZyKBQKVG4o3Z5+WEeQ4vtDmViyYWWXu1jjjP2gAuEbxDbUoOojTVe4w44vxox5QSpGGNr/eI1RhubutagAOYFHAuaz2dbK3l1jl1i0lg+707jnHJdg7iwevIYuCxlfyKXI9zsfjxZG2NHJKKWFEgWPI1uP5YxZ9iKxys2XBzXFsx3koCche55GhufYDA8vDWcU0lkbhSQKHWhdgeu+A5y0bnpf8L3GAcvwzUzF0dcwX1CVR4zTWpViCO7IAFcgNtt8dWlp7lzRlKVdj3xPL9/B3T/ABobjN0bG2i/UbfMeQwOk75qAtqIPJ99wwrxV62D+8RhlxdQHcryBrbz5ke13hNJmHysjyx6WWZbKsPDrXm3uCdVdQ7D1Dg3JUueUN4eQc5VppFysbEk0ZGO9L8W/wAqP+UdcdbmJRFEsOXXYCr8gPi36nzPmfPAHC8l9ly5eT+/n8TX8W/i0k9CeZ969vP28pGx/E+22wCjoPT2wpvc6XC/l+v2HF7V8wVowTS71zOM229fbb8/+MeO8JN+XTy+WCV8vPAIccMkJjo9OXtzG+NZiQrHmQCR7gEjAvA3JVhVe2GOdUJEWLqm3xP8IPQkWOvS8Z7Mmm7AFw+eeWNXVYHVgDs8gqwNvhbcYCzufWTKSyNEPCXQpqsPp8JAauRO3LBCcKJGp8pDMG31wMFJB3umoH/NiuOLEIAGjcRla7pV0v6KADQO3nyGNdsbx5/P2ItgTZgARwy5Gg7AIEeP4qJFFaKtQO9j3w24I8TLJFHDJCYyCyuBZZ9wSdTFidPMnywvk4toZXzOUlRUOoOCr6DRGohTY2J8+eGkUSDvJkfUsoU30ARSB/O75YJ8V/ff9yY8g3D5IFiEcUqFbJ3dSSTQ+mwFDAfFo2KMFKlaJ261vgnL8Nj0/dqukcqZtI9qNDAHFssY42YRnZTypuQvqDiFTkN8C+fJlZshdf3qLsKHhlXp68z6k4+zQ8sfIY5BJmuHoOjhqPMU7Nv8lx9fiG2PV6b4Tk1OTS8TExWOogC49l+8y0qjmUavejX545Xs5m7CnzAP5Y7iQbY+f8Mj7mZ4uqSFR+zepP8ASwx5/WwtWdOhLLR0XEOOxZdQZnRL5F2AsdSB1wrbtspKmFXkUmgfCgJ5UocgsdugwX2kOmNZY8r383wJSKxHM2xIsINzt1PS7HNZuPOQkSydwjtykzLjUNq0xopOkegF+Z535sIRav8As2k6Z1/aPiEEMInmiWRgQiAqpYsxsKCQaHMn2OxO2FWY4fmDE0mYzYy1b6YlASPyDEnxH0v2JwdloYs/kgmZKSrVs0RIUsv4kI3H/wAiumE8mQyAyy5tmmniFUXYvpBYJZBogA878uWHD0+foEkE8Ez2Zfh/ehNc2ltI2XWbKoxuh6nldbc8J5+HZviLESa1MUdUUaNDJZ+EFgDIaB12VUEAc7x1K8fgSRYxLGS5Coi7nfYfDYA9TQ5YZSZ4LyGH7Tbmg22Y8LybxZSOOZi8ijxEnV4udX1A5ewxi5JvBQkJBLUB/W94BeYOqOhDKRqUjcEEWDjLdfJUVTFvEuGl72BHvTA+YO4PscL5YDFSNK41GlFqLPQDfc46dBYs4VcS4ev2mEjmxIPsqSMAPLxUdudDyGFFrhlP1FudyyxRaWZVB5ajuTXMnr9OQwHHw90064xIth1O+nUORsehO3IgkVjo83HpnDFdQKFKsWpsN9COZ5+EYxzkCjJRjmpKoQpFAMRtz5aCQPcY0jJdjNiGWJpzrDq5JCnS2yljtY5167Yk/Co18Lu5K8yoGkciL+VfXfHQlhEXEyKuoJpYX8Ov4SDyK+Q226VjI5ETO/dik1eJje7aVsKPagSb35crw91fQOTkeKcIeCiN1PWuWBkzP1/5HLHdyxB4BYvn7EAkXhA3C4yb0/maw3qJdioaTnwzbgj2C13vX0xpxZopFWKSXum1K6OV8OpSaFt4Sf1bvcY8RyCMBRS70By3PvzOA+F5qeWNmYRzCyJcuAFePc+EXs5ro1X0OHpXL3itWO33Q3N8HmdlKzs82oHvC5jWNVIJ0RrsxIBFH5nGfabMQlhHmJNF7qxBAsbfFyB9CRzOMuEcKRpxNG5EMYpYyXBSU7MNDfB4SBXqehGM/wC3HkRpEyxlhLEXrUsQpIJ0Eb+140zf0/Qy4QXxB5TGpgaN6ABeRvDpCm3OnYnYem5wRl+GpDkhGzBkKsSb8LB9zR/Ro89r59cJMtw2HMJryQKEsFkRWKAAnxa0ugRz25+uHHG2VpIYQaTYDy+KNF9NtV+9YiX/AFQfM5zLZVF8Ku0a8lajsPKyLr51hv8A2TmANUWaEg/XUMCP2vFY9sM+I8JiCFQoG2xoX9ed+t/PCDgGZZJHiJ23seZ02G962Pnt5YW9yTa/kNtOjTs+e/4rHdExRlmIG2rToJHkLbbH1RMfOv8ApvlNeZzc/Qv3a/LxN/FcfRlGPY0I7YI5Ju5HrFYvExuQWccR2kyvd5wOOUyf64v90I/y47fCLthw9pcuTGLkiIkQeZTmv7yll+eMtWO6LRUXTsH4RnjoPNiNv9hhBwzOZVrmzhVpmNkOC1UNgq0eVkUBtuNt7M4DnlNFT4WAI9juPywZxcSGQLl8rEztRM0oQICb2/SZ9rr2548Hibj+DvfFmPZDLqrSvGpjjlclUoKNtrA5b+m3TpiL2DfVNH9pKZSViwhRRqGqi66iPCpO1DphRxTIxZWRJM/O+YnsNHDH+kDa6VG4APXYe+O34Xne/jVmUoxALI1a0JFgMOhrf2IwSk4Pcnd+eMVXgH4TwKDKioI1Wti1Wx9zz+WMsvnI8w0hhbX3blGFFacdLI5eovB2Z4nGjrGxp5L0imOyiyTQ8I9TWOf7RTT5crLDIrK0qL3HdqNQcqGOoeIvza/LzrdRuTzyxcC/tTxnMHLhGyzxrIyobkRmYHnGgWzZ5WL2vDPh+bmDxxzIi99YjgSvuI40JLO34jZVaGwsVvYw0lyyuzShQ00aMiE8r35XsLNAnnW3LHJcO4V9plTu2nVlj0ZqSRjqJaiY18rIuhQAo10NxlGUKrjz184FlM6UNp8QIZD1BBFXz2wMciksgkErqQdqaq5qSBy3B3wqyfE3TMPFl41kRqjgjWSliWHwu8go6EZnPi3LaaomsNIMxFNZjNHW6rdAP3Zp2UXuoNi/T2uNm3L8+ppuTww7N8IilbUSbC6TR+IeRr3P1x6zEUbxmEikPlzB2Or3vALyMg53Y2reweRB8sRM0fxA4qNCcHyB55EWaJJH16nFkivCLoHc+ftvjeXgkIYnVpW9gNO5N3vVjf1wg41MTMh+g9sFtIxAs36YG0lyVHTbeQ3N58ABY6CDbCqfMBQWY0qgkn0G52+WPD5+OnphI0dalUi1BbST60efTbcjARXvXdQe8KjWFG3eQvSyRkdHBHobKeZwex3O5fsX7ZQW2P7mWY1Tq3hIIWzl5VFstkq6Ebq3lzoijR3x64YDI0aOxMjRhoszGQWob6Zf0gaNaufodzr/AGeyNrQzTOwU5Wb4lCEAsklVW93qqxp3BFhjnMqqCQZcJHmJEJtaoMRuRtvvtdY6E9uEc7e7JjxfPuR3cUkYkFGmoBiKuxdgGqvp8sJuD5lzI32crHIxJky8tmNmHxNEw/OvmMGx8GWWPVnIYu8Yn4R0/DvZN161ywNlclM0AyxhAAe+/LKRQPxgc9dUKwQpJp+fcc3bTQ34Pw6SOaWebQhdQuhCWuvxMTzPl7nEzmTWbZiRRuxzo7EfMfQ0emJnc4WZIILZgoBZjfTYsepNEknYczzAPhWaIN37odxVfO9yB8tsZO27DHAVxudnT7vZiR8R9Rfn09Mc9m2+xwvIzBpHBAq6F86vdj60OVVhyG1prUgqb3BDD15YS8LyRz3EUQ7xQnW3l4SNI+bV8gcaaEHJ7exM5KKs+h9iODnK5ONGHjI1P+2/ib6XXyx0QxnElDGox7SVHETExMTDAvFOMXiYBHzfPZY5LNtHX3clyReQ/wC4n7rGx6MMOM9lPtmXBQnvYvElGjqAIZb6Eg7HoaOGnavgIzcBUHTIp1xt+i45X+qfhPofTHIdn+OkyaWGiRfC6HnqBog/79d8eT1ejT3xO3RnuW1jmF0ycKMsR+0yivHTSFjV2bOlQSL36gHfCfhnHjkM1LFMDO0hVi8I7x9VXRA5i2I9Pahjon7OwZmTvpjI2wGjUAgq99hq3vlfU4PfMQZSM6FSNK3ocz0Hmx9N8ce6PDzZeQXO8OeeSPMZZ0sIUp7KFSTvtuGBJ/4rf1luD6XEuYfvJB8I5Iv7I/nXQcyARzHBeIDJOSbjy07ExIbJranUAGl6E8ja8yCT165nWmqMhiQShsEE1a+lXiJ3F0NZyIc3me7zcj5WObMTMArqJFWOMKPNhV2vLfctW5bBuQ7Qd/G7WIqtSz8ketrJoH8jyurwq4TxISQpl8sSJnsysQbj3IZ25eKqHv5GrP4twjLJBH3i3HliXVNqdqI8YIpiT+e3LbGkkliXnnYnJ4iyq5LJOMtck0hVC6rbNI50qRV0q3YH1JJJKI8DkhzMEAJDSxkMBuFjYuHAPQBFc+p98EcK7UyFEavvZp2jCoBppT4mN/hUXvzO2H2W4rBJLrpWzAQp4WJtQbIX8PPqN+fTFvdG8E47M88fPdRjujoClULKLMcXIlR+qK+QPvjBRJE2XQzd6HldtZC20Oksqsa3P6womh63pPlpZUsSCJ9ZanTVGwKldLCwSN72I3AxlHkBGMsqyq6wK4dyfES6MAQN/wATHrsB1xCqqG7sWZfPR5l8srMGcs6SCgCCDItsABVHTXLpjbL+FpLtik3K9wsiiRB7bsPkMXFlVUw13atHO05rYlGklOm6+Iq425bY8w8KbvnmbMAq5FxqoCsq3oDE2SRZ3ABvFyUXavywi2nYvhUZZUSSWKTRIqRoB953MzaCri/EaYNsOcfM4Yf/AE6EfWWWNopRoer72Jl8SPyOoAst/qqfXHk5uOORdYXWFdo2KW4VBb0a2oG6vAJkmnjUtDIqT7CRJFMkYbZXIvYedch54qMnJKQSiougvO8Q7oiOOx3rvo/RLlWc3v4Qx6DmSdhjl3z5fu5JU0yBaLLZtSbtd7V1YEFfU74Mz2WaMn7TI/eR00B27slSt/hvUeXiO11ZsFmkUMbystXHOnfJ+q22uvI72f8Ane1UUTbZS58gpHPuHIEcqi1a/huuR63/AAG+NM7OFAvr0Fkn2A3OPUB7pRHqs2dN0DQN1XUAED/bGHDVWSZ+8IJF0p5GmI/IUa/Xvyxk65NQLKa2lMmXIOwBvYg1RDK1GiAK9VwbHAi+PNMC3RbofXoPQfMnliZ3h5jbXCK8wo/gOo81+Yo4yk0TDW3xKotQelmiDzIuxY8qO4wXfBNeoFksyI1zEjArEW8IOxIAG/8AEedBfIY7L/p/wA5eDXIKlmOt/NR+BPkPzJxzHZvhpz2ZBIrLwEGujON1X1A2Y/IdTj6nElDHqaGnWWcupLsewMXisXjqMyYmJisAHrExWLwCKIxw/bXsy2sZvKj71K1oP8RR6dXA+o25gY7nHl1vEyipKmNOnZyfBeLpPGrxmwRv6HreM+I5JVkM87NMq0IYAtLqYBRq56yW9OtUdhjLjnAXy0pzWUWwd5oh+Icy6D9LqR16dQSuEcdSdAyHY7eo879ceHqaEtKWODtjqKaMJkWFWmzirNmZRpWOtSqOkajfYXud+dCyfEo4fnZMiDCYzJoHeSaSx7sMATex3vxHegW2Jw7zcPdmXMX3kioTGCNkpOQA52QTfPxH3wsfNrJGJYg32ieLQypsrFgBqYb/AA8wQeR3JG4hO+SqHfDeJQzoZoVUGUAM1AOdNimI5kbjmceM3kzK8SabiT71yeRKEd2nrbW5/YHnjiuJZZ8soTLswETKCUNAzMbYV1Wgwr3vcYdcO7aFZAJIWEZITvQQV1bBrHPSCQL9R54PZtZiLcuAHgOSb7NrPh76RYIiegkJeRvn8P1w94jw2MZvJxwrpKM7Egb92I3B1HrqJrfrhrnMjBmIRACIwDqTu9KspBJDKOXMm9q3OPGW4IcsryQk5jMNQLTPVrYtQfwirNdSBv5Nz3Oyao5ybMOP7QnVqqSOBDWoLoChmC8idUh+Yx5gDxyxrHOcxFMr6XbSxDxjcWOQvaulHqNzuHwZzL5GYDLqZhMZKYq6yiR9b6QrbMF2Fny58sa5FnzOZSYwSQRQI9CRdDNJIFU0v6KqGOray2K4vivxgSOWbiL/AGVSWPeL3Pj2DMjyR6jsBtYZfYgc7wx4plCftab2GSXqa00bA6UByHVQeeBs52feTIQFVbvYtQ06SGKGWTTsd+YDexJx1WZ4e321n03G0eltxswcGiOe6sd/T2xUpJcfP+hqznZ887dzOYqRCNbEgghyoYAXZB8/X1xlxRcvlNSJPPC+gsiKzmOzdBQQQTY+G/LphxPkljyohlYaQGUsDVDUdO5FBgK8xY648ZfjUbMEja6Gx3N6aHOqJ3vbEqXoPaWuX7/LxrmV8bopcDYq5XevI7n6kGxeMP7Qgy47lG+DY/i0k+KnI2U73XT02wNxLiEhn0x76VDaSLDfGWuhfJeY5VyONoczFmQNSeIc7FMB5hhuVPRlNHC+b4BCziUIbTIhs2BsRZ32ZfVSSfKiQee20eWMo1ptMh8Y5WRYDDyOxAPoVa6234PDGJZAaLIfDdWQGYHVtbaSBz/SBxjNIz5rVliGYXruwnsWrrW9XVA88VzhD+bCspxVZLRtpF6EEX7ex5jpY6EHCmOJszOYoFAdxTyV8CA7k/PkOp9rDNpWmzHdwqC5AJbog3Fn6kDqboczjsez/Z5MqlLuTuzHmx8z/IdMdPTaN5aI1J0q7hPBOEJloljjFBR8yeZJ8yTuT64Z1igMXj00jkJisXisMCYmJiYALxeKxMAi8TFYmAZ5dLxx3aDskyuZ8lSyHd4iaSX18lf15HrXPHZ4plvESipKmCbWUfPuGcZD2rAo6mmVtmU+RGG0LKqt3CRpIwNHSFBYgkaqF1YwfxzsvHmdzayAeGRNnHp+sv6psY5LOQ5nJm5V7yMcpYwdh+uvNffceuPM1ulayjrhrJ4Ztxvhbpl8vFHRleayb5yaWNk7XXO/JSaxnx3K5eFoMvLfdxxOTo+JnNUQPMsL32+WD+Hdo1YA2CPMYLXhsEuYTMOxLIKC2NF3YaquwTtv5bbDHLv2/EauD7HOt2YoZeJy3fTOWO/iiiVd9/0qo+hWhW9+Ie2DZV82rv3ioSYSWu+gS+ZAJHn1+XS57hMk8uZksDVl+6h8XVrLk/o7+G/I45+dY8ymWyZyphl1IrkoFOlR46PNrALeXPc7HGkZKXPnnBm0xzmu000eThldFaWXQCgJRba2PmR4Qdt96w+llobm/wCv6+mOI7XcYj7+OO77qVTIAppdJFjluaPTHUJmg6hkOoHcEGwQfLGE1hOuSkYwAhpNPIEAelb19TgDhudc5mVCaHipQABsImHrelz9BgvL5jSZP2z/AOlcIRmZAWzai012a28JQICeukrRJ6FlPIHFRV2KxrneBpLIXcsdl8N0LF8uoHLkRhLnO6jzEZiICr8QUk76qNnzKuTvv4cORmY8xGym9LKVZeTCxRHpz5/PCzi0UCwGOJRYqtyxoEWB0UVewoemKi807CjRxozsXPxbfICUf+WPfFuD764PCbsryBPUj9Enr0PXzxi9u+XkNeFbcnzBUH/ywNLxlpJCkAaRvJd69T0UepIw4xk2qG+DOCETAtmI2jdTTMNkY1VgGzdc/wCJFHBuRibMfd5RQsYNGWvCPPQPxt+Qwz4b2SkmAOcawP8ACX4f3zzb2FD3x1+VySxgBQAAKAAoADoPIY79PprzL9jnlqegDwTgKZZNKDc7sx3Zj5sep/oVhsBiwMTHclRiTExMTDAmJiYmACYmJiYALxMVi8AiYmJiYAJiYmJgAmM3hBxpiYAOY4t2IgmJZQYnO+qM6bPmy/C30v1xz8/Z3O5feMrMvodD/RjpP+b5Y+j48tHjDU6eGpyjSGrOHws+aJ2qlgIE6SJ560ZR9eR+Rw6yPbVHA0tfoCKx1j5UHC7MdmcvIfHDEx8yik/Wrxyy6CD4NX1DfKEkvFYWYl0Rv2lVv4jGE/GowAE0qAAABQFDYAAcsNn7D5U/4KD2sfwOMz2Dyv8A2h/mk/8AdjNdBXcft/kcxm880kEqwlS76tO4Famom+Ww3+WCeGZ+PJ5dYiy0oAO43O5Y79LJ+QGOgTsLlR/gr8yx/icFQdk8um6wxD10Lf1rGv8Ahuqsj2ubo4INC5YRa2VgR3aKXFEEFbAJC72B0862wZkeFZkgLDCIwBQeVvFXsNTX9MfQ48ioFADGywgY0j0sVyyXqvscbluwxc3mpWk/VHgT8jqP1+WOlyHBo4VCxqqqOgAAwwxMdMdOMeEQ5N8lKlYvExMWSTExMTABMTExMAyYmKxMAF4mKxMAH//Z"/>
          <p:cNvSpPr>
            <a:spLocks noChangeAspect="1" noChangeArrowheads="1"/>
          </p:cNvSpPr>
          <p:nvPr/>
        </p:nvSpPr>
        <p:spPr bwMode="auto">
          <a:xfrm>
            <a:off x="1668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2053"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fld id="{C0473E2C-CEAB-41D4-B4C5-AB55B32176F7}" type="slidenum">
              <a:rPr lang="en-US" altLang="en-US" sz="1200">
                <a:solidFill>
                  <a:srgbClr val="898989"/>
                </a:solidFill>
              </a:rPr>
              <a:pPr eaLnBrk="1" hangingPunct="1">
                <a:spcBef>
                  <a:spcPct val="0"/>
                </a:spcBef>
                <a:buFontTx/>
                <a:buNone/>
              </a:pPr>
              <a:t>1</a:t>
            </a:fld>
            <a:endParaRPr lang="en-US" altLang="en-US" sz="1200">
              <a:solidFill>
                <a:srgbClr val="898989"/>
              </a:solidFill>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p:cNvSpPr>
          <p:nvPr>
            <p:ph type="ctrTitle"/>
          </p:nvPr>
        </p:nvSpPr>
        <p:spPr>
          <a:xfrm>
            <a:off x="1485649" y="713413"/>
            <a:ext cx="8629651" cy="409575"/>
          </a:xfrm>
        </p:spPr>
        <p:txBody>
          <a:bodyPr>
            <a:normAutofit fontScale="90000"/>
          </a:bodyPr>
          <a:lstStyle/>
          <a:p>
            <a:r>
              <a:rPr lang="en-US" altLang="en-US" sz="3600" b="1" dirty="0">
                <a:latin typeface="Arial" panose="020B0604020202020204" pitchFamily="34" charset="0"/>
                <a:cs typeface="Arial" panose="020B0604020202020204" pitchFamily="34" charset="0"/>
              </a:rPr>
              <a:t>Understanding “Potential” Part 2</a:t>
            </a:r>
          </a:p>
        </p:txBody>
      </p:sp>
      <p:sp>
        <p:nvSpPr>
          <p:cNvPr id="7" name="Rectangle 6"/>
          <p:cNvSpPr/>
          <p:nvPr/>
        </p:nvSpPr>
        <p:spPr>
          <a:xfrm>
            <a:off x="1766366" y="1354916"/>
            <a:ext cx="2381251" cy="2457712"/>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8" name="Group 7"/>
          <p:cNvGrpSpPr/>
          <p:nvPr/>
        </p:nvGrpSpPr>
        <p:grpSpPr>
          <a:xfrm>
            <a:off x="1914058" y="2603952"/>
            <a:ext cx="2019875" cy="59517"/>
            <a:chOff x="10904622" y="10896600"/>
            <a:chExt cx="4449678" cy="131112"/>
          </a:xfrm>
          <a:solidFill>
            <a:schemeClr val="tx1">
              <a:lumMod val="95000"/>
            </a:schemeClr>
          </a:solidFill>
        </p:grpSpPr>
        <p:cxnSp>
          <p:nvCxnSpPr>
            <p:cNvPr id="9" name="Straight Connector 8"/>
            <p:cNvCxnSpPr/>
            <p:nvPr/>
          </p:nvCxnSpPr>
          <p:spPr>
            <a:xfrm flipH="1">
              <a:off x="117332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18761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14570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15999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11808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237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09046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10474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28381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29810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25619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27048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22857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24286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20095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21523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39526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40954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36763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38192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34001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35430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31239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32668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50575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52003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47812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149241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45050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46479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42288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43717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p:cNvCxnSpPr/>
          <p:nvPr/>
        </p:nvCxnSpPr>
        <p:spPr>
          <a:xfrm>
            <a:off x="1897446" y="2591955"/>
            <a:ext cx="2075401" cy="0"/>
          </a:xfrm>
          <a:prstGeom prst="line">
            <a:avLst/>
          </a:prstGeom>
          <a:solidFill>
            <a:schemeClr val="tx1">
              <a:lumMod val="95000"/>
            </a:schemeClr>
          </a:solidFill>
          <a:ln w="63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897446" y="3209579"/>
            <a:ext cx="2075401" cy="0"/>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897446" y="2794499"/>
            <a:ext cx="2075401" cy="0"/>
          </a:xfrm>
          <a:prstGeom prst="line">
            <a:avLst/>
          </a:prstGeom>
          <a:solidFill>
            <a:schemeClr val="tx1">
              <a:lumMod val="95000"/>
            </a:schemeClr>
          </a:solid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897446" y="2379419"/>
            <a:ext cx="2075401" cy="0"/>
          </a:xfrm>
          <a:prstGeom prst="line">
            <a:avLst/>
          </a:prstGeom>
          <a:solidFill>
            <a:schemeClr val="tx1">
              <a:lumMod val="95000"/>
            </a:schemeClr>
          </a:solidFill>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897446" y="1964339"/>
            <a:ext cx="2075401" cy="0"/>
          </a:xfrm>
          <a:prstGeom prst="line">
            <a:avLst/>
          </a:prstGeom>
          <a:solidFill>
            <a:schemeClr val="tx1">
              <a:lumMod val="95000"/>
            </a:schemeClr>
          </a:solidFill>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897446" y="1549257"/>
            <a:ext cx="2075401" cy="0"/>
          </a:xfrm>
          <a:prstGeom prst="line">
            <a:avLst/>
          </a:prstGeom>
          <a:solidFill>
            <a:schemeClr val="tx1">
              <a:lumMod val="95000"/>
            </a:schemeClr>
          </a:solidFill>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7" name="Freeform 46"/>
          <p:cNvSpPr/>
          <p:nvPr/>
        </p:nvSpPr>
        <p:spPr>
          <a:xfrm>
            <a:off x="2502770" y="2436263"/>
            <a:ext cx="1011759" cy="160189"/>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a:solidFill>
            <a:srgbClr val="0070C0"/>
          </a:solidFill>
          <a:ln>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4" name="Rectangle 93"/>
          <p:cNvSpPr/>
          <p:nvPr/>
        </p:nvSpPr>
        <p:spPr>
          <a:xfrm>
            <a:off x="4953117" y="1367618"/>
            <a:ext cx="2392429" cy="245771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95" name="Group 94"/>
          <p:cNvGrpSpPr/>
          <p:nvPr/>
        </p:nvGrpSpPr>
        <p:grpSpPr>
          <a:xfrm rot="20700019">
            <a:off x="5107313" y="2610412"/>
            <a:ext cx="2029357" cy="59605"/>
            <a:chOff x="10904622" y="10896600"/>
            <a:chExt cx="4449678" cy="131112"/>
          </a:xfrm>
          <a:solidFill>
            <a:schemeClr val="tx1">
              <a:lumMod val="95000"/>
            </a:schemeClr>
          </a:solidFill>
        </p:grpSpPr>
        <p:cxnSp>
          <p:nvCxnSpPr>
            <p:cNvPr id="107" name="Straight Connector 106"/>
            <p:cNvCxnSpPr/>
            <p:nvPr/>
          </p:nvCxnSpPr>
          <p:spPr>
            <a:xfrm flipH="1">
              <a:off x="117332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118761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114570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115999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111808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113237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109046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110474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128381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129810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125619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127048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122857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124286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120095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121523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139526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140954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136763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138192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134001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135430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131239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132668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150575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152003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147812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149241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145050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146479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142288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143717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96" name="Straight Connector 95"/>
          <p:cNvCxnSpPr/>
          <p:nvPr/>
        </p:nvCxnSpPr>
        <p:spPr>
          <a:xfrm rot="21158693" flipV="1">
            <a:off x="5065604" y="2456344"/>
            <a:ext cx="2085144" cy="288723"/>
          </a:xfrm>
          <a:prstGeom prst="line">
            <a:avLst/>
          </a:prstGeom>
          <a:solidFill>
            <a:schemeClr val="tx1">
              <a:lumMod val="95000"/>
            </a:schemeClr>
          </a:solidFill>
          <a:ln w="63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5065604" y="3221384"/>
            <a:ext cx="2085144" cy="0"/>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065604" y="2805688"/>
            <a:ext cx="2085144" cy="0"/>
          </a:xfrm>
          <a:prstGeom prst="line">
            <a:avLst/>
          </a:prstGeom>
          <a:solidFill>
            <a:schemeClr val="tx1">
              <a:lumMod val="95000"/>
            </a:schemeClr>
          </a:solid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5075565" y="2389992"/>
            <a:ext cx="2085144" cy="0"/>
          </a:xfrm>
          <a:prstGeom prst="line">
            <a:avLst/>
          </a:prstGeom>
          <a:solidFill>
            <a:schemeClr val="tx1">
              <a:lumMod val="95000"/>
            </a:schemeClr>
          </a:solidFill>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5065604" y="1974296"/>
            <a:ext cx="2085144" cy="0"/>
          </a:xfrm>
          <a:prstGeom prst="line">
            <a:avLst/>
          </a:prstGeom>
          <a:solidFill>
            <a:schemeClr val="tx1">
              <a:lumMod val="95000"/>
            </a:schemeClr>
          </a:solidFill>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5065604" y="1558600"/>
            <a:ext cx="2085144" cy="0"/>
          </a:xfrm>
          <a:prstGeom prst="line">
            <a:avLst/>
          </a:prstGeom>
          <a:solidFill>
            <a:schemeClr val="tx1">
              <a:lumMod val="95000"/>
            </a:schemeClr>
          </a:solidFill>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2" name="Freeform 101"/>
          <p:cNvSpPr/>
          <p:nvPr/>
        </p:nvSpPr>
        <p:spPr>
          <a:xfrm rot="21158693">
            <a:off x="6383353" y="2249285"/>
            <a:ext cx="458573" cy="225417"/>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a:solidFill>
            <a:srgbClr val="0070C0"/>
          </a:solidFill>
          <a:ln>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03" name="Group 102"/>
          <p:cNvGrpSpPr/>
          <p:nvPr/>
        </p:nvGrpSpPr>
        <p:grpSpPr>
          <a:xfrm rot="20504888">
            <a:off x="6802254" y="2223337"/>
            <a:ext cx="290171" cy="69283"/>
            <a:chOff x="18283989" y="12801600"/>
            <a:chExt cx="636245" cy="152400"/>
          </a:xfrm>
          <a:solidFill>
            <a:schemeClr val="tx1">
              <a:lumMod val="95000"/>
            </a:schemeClr>
          </a:solidFill>
        </p:grpSpPr>
        <p:cxnSp>
          <p:nvCxnSpPr>
            <p:cNvPr id="104" name="Straight Connector 103"/>
            <p:cNvCxnSpPr/>
            <p:nvPr/>
          </p:nvCxnSpPr>
          <p:spPr>
            <a:xfrm>
              <a:off x="18300030" y="12801600"/>
              <a:ext cx="62020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18283989" y="12954000"/>
              <a:ext cx="62020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8292011" y="12884820"/>
              <a:ext cx="62020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9" name="Rectangle 2051"/>
          <p:cNvSpPr txBox="1">
            <a:spLocks noChangeArrowheads="1"/>
          </p:cNvSpPr>
          <p:nvPr/>
        </p:nvSpPr>
        <p:spPr>
          <a:xfrm>
            <a:off x="1541646" y="3835485"/>
            <a:ext cx="2873476" cy="2905008"/>
          </a:xfrm>
          <a:prstGeom prst="rect">
            <a:avLst/>
          </a:prstGeom>
        </p:spPr>
        <p:txBody>
          <a:bodyPr vert="horz" lIns="91440" tIns="45720" rIns="91440" bIns="4572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600" dirty="0">
                <a:latin typeface="Arial" panose="020B0604020202020204" pitchFamily="34" charset="0"/>
                <a:cs typeface="Arial" panose="020B0604020202020204" pitchFamily="34" charset="0"/>
              </a:rPr>
              <a:t>Imagine pouring water onto a dry lake bed.   If everything is level it will simply pool up.  It would “like” to get to lower potential (darker lines), but the lake bed is in the way.</a:t>
            </a:r>
          </a:p>
        </p:txBody>
      </p:sp>
      <p:sp>
        <p:nvSpPr>
          <p:cNvPr id="140" name="Rectangle 2051"/>
          <p:cNvSpPr txBox="1">
            <a:spLocks noChangeArrowheads="1"/>
          </p:cNvSpPr>
          <p:nvPr/>
        </p:nvSpPr>
        <p:spPr>
          <a:xfrm>
            <a:off x="4703330" y="3835486"/>
            <a:ext cx="2934315" cy="2151277"/>
          </a:xfrm>
          <a:prstGeom prst="rect">
            <a:avLst/>
          </a:prstGeom>
        </p:spPr>
        <p:txBody>
          <a:bodyPr vert="horz" lIns="91440" tIns="45720" rIns="91440" bIns="4572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600" dirty="0">
                <a:latin typeface="Arial" panose="020B0604020202020204" pitchFamily="34" charset="0"/>
                <a:cs typeface="Arial" panose="020B0604020202020204" pitchFamily="34" charset="0"/>
              </a:rPr>
              <a:t>If the lake bed is tilted (it’s now the side of a hill), the water can move towards lower potential (towards darker lines).  Water appears to flow because of a change in height</a:t>
            </a:r>
          </a:p>
        </p:txBody>
      </p:sp>
      <p:sp>
        <p:nvSpPr>
          <p:cNvPr id="141" name="Rectangle 2051"/>
          <p:cNvSpPr txBox="1">
            <a:spLocks noChangeArrowheads="1"/>
          </p:cNvSpPr>
          <p:nvPr/>
        </p:nvSpPr>
        <p:spPr>
          <a:xfrm>
            <a:off x="7925855" y="3825329"/>
            <a:ext cx="2937591" cy="2342209"/>
          </a:xfrm>
          <a:prstGeom prst="rect">
            <a:avLst/>
          </a:prstGeom>
        </p:spPr>
        <p:txBody>
          <a:bodyPr vert="horz" lIns="91440" tIns="45720" rIns="91440" bIns="4572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600" dirty="0">
                <a:latin typeface="Arial" panose="020B0604020202020204" pitchFamily="34" charset="0"/>
                <a:cs typeface="Arial" panose="020B0604020202020204" pitchFamily="34" charset="0"/>
              </a:rPr>
              <a:t>If the lake bed appears flat, but there is a </a:t>
            </a:r>
            <a:r>
              <a:rPr lang="en-US" altLang="en-US" sz="1600" dirty="0">
                <a:solidFill>
                  <a:srgbClr val="FFC000"/>
                </a:solidFill>
                <a:latin typeface="Arial" panose="020B0604020202020204" pitchFamily="34" charset="0"/>
                <a:cs typeface="Arial" panose="020B0604020202020204" pitchFamily="34" charset="0"/>
              </a:rPr>
              <a:t>mass anomaly</a:t>
            </a:r>
            <a:r>
              <a:rPr lang="en-US" altLang="en-US" sz="1600" dirty="0">
                <a:latin typeface="Arial" panose="020B0604020202020204" pitchFamily="34" charset="0"/>
                <a:cs typeface="Arial" panose="020B0604020202020204" pitchFamily="34" charset="0"/>
              </a:rPr>
              <a:t> under one end, the resulting geopotential difference causes water to flow to lower potential (again, from light to dark lines). It appears to flow because of gravity.</a:t>
            </a:r>
          </a:p>
        </p:txBody>
      </p:sp>
      <p:sp>
        <p:nvSpPr>
          <p:cNvPr id="25609" name="Rectangle 25608"/>
          <p:cNvSpPr/>
          <p:nvPr/>
        </p:nvSpPr>
        <p:spPr>
          <a:xfrm>
            <a:off x="667448" y="5678834"/>
            <a:ext cx="10195997" cy="707886"/>
          </a:xfrm>
          <a:prstGeom prst="rect">
            <a:avLst/>
          </a:prstGeom>
          <a:solidFill>
            <a:schemeClr val="tx2">
              <a:lumMod val="20000"/>
              <a:lumOff val="80000"/>
            </a:schemeClr>
          </a:solidFill>
          <a:ln>
            <a:solidFill>
              <a:schemeClr val="accent1"/>
            </a:solidFill>
          </a:ln>
        </p:spPr>
        <p:txBody>
          <a:bodyPr wrap="square">
            <a:spAutoFit/>
          </a:bodyPr>
          <a:lstStyle/>
          <a:p>
            <a:r>
              <a:rPr lang="en-US" sz="2000" dirty="0">
                <a:solidFill>
                  <a:schemeClr val="tx2">
                    <a:lumMod val="75000"/>
                  </a:schemeClr>
                </a:solidFill>
                <a:latin typeface="Arial" panose="020B0604020202020204" pitchFamily="34" charset="0"/>
                <a:cs typeface="Arial" panose="020B0604020202020204" pitchFamily="34" charset="0"/>
              </a:rPr>
              <a:t>In all scenarios, water only flows when it has a path to lower geopotential – this is always a combination of gravity and height, g x H.</a:t>
            </a:r>
            <a:endParaRPr lang="en-US" altLang="en-US" sz="2000" dirty="0">
              <a:solidFill>
                <a:schemeClr val="tx2">
                  <a:lumMod val="75000"/>
                </a:schemeClr>
              </a:solidFill>
              <a:latin typeface="Arial" panose="020B0604020202020204" pitchFamily="34" charset="0"/>
              <a:cs typeface="Arial" panose="020B0604020202020204" pitchFamily="34" charset="0"/>
            </a:endParaRPr>
          </a:p>
        </p:txBody>
      </p:sp>
      <p:sp>
        <p:nvSpPr>
          <p:cNvPr id="48" name="Rectangle 47"/>
          <p:cNvSpPr/>
          <p:nvPr/>
        </p:nvSpPr>
        <p:spPr>
          <a:xfrm>
            <a:off x="8223375" y="1354918"/>
            <a:ext cx="2386071" cy="2455391"/>
          </a:xfrm>
          <a:prstGeom prst="rect">
            <a:avLst/>
          </a:prstGeom>
          <a:solidFill>
            <a:schemeClr val="bg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49" name="Group 48"/>
          <p:cNvGrpSpPr/>
          <p:nvPr/>
        </p:nvGrpSpPr>
        <p:grpSpPr>
          <a:xfrm>
            <a:off x="8419020" y="2536871"/>
            <a:ext cx="2023964" cy="59637"/>
            <a:chOff x="10904622" y="10896600"/>
            <a:chExt cx="4449678" cy="131112"/>
          </a:xfrm>
        </p:grpSpPr>
        <p:cxnSp>
          <p:nvCxnSpPr>
            <p:cNvPr id="50" name="Straight Connector 49"/>
            <p:cNvCxnSpPr/>
            <p:nvPr/>
          </p:nvCxnSpPr>
          <p:spPr>
            <a:xfrm flipH="1">
              <a:off x="117332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18761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14570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115999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111808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13237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09046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10474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28381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29810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125619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127048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122857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124286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120095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121523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139526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140954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136763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138192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134001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135430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31239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132668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150575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152003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147812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149241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145050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146479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142288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143717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82" name="Straight Connector 81"/>
          <p:cNvCxnSpPr/>
          <p:nvPr/>
        </p:nvCxnSpPr>
        <p:spPr>
          <a:xfrm flipV="1">
            <a:off x="8409582" y="2525049"/>
            <a:ext cx="2052556" cy="0"/>
          </a:xfrm>
          <a:prstGeom prst="line">
            <a:avLst/>
          </a:prstGeom>
          <a:ln w="63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8756497" y="2752682"/>
            <a:ext cx="493907" cy="465332"/>
          </a:xfrm>
          <a:prstGeom prst="ellipse">
            <a:avLst/>
          </a:prstGeom>
          <a:solidFill>
            <a:srgbClr val="FFC000"/>
          </a:solidFill>
          <a:ln>
            <a:solidFill>
              <a:srgbClr val="6B51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5" name="Freeform 84"/>
          <p:cNvSpPr/>
          <p:nvPr/>
        </p:nvSpPr>
        <p:spPr>
          <a:xfrm>
            <a:off x="8391200" y="2365523"/>
            <a:ext cx="2090548" cy="452536"/>
          </a:xfrm>
          <a:custGeom>
            <a:avLst/>
            <a:gdLst>
              <a:gd name="connsiteX0" fmla="*/ 0 w 4596063"/>
              <a:gd name="connsiteY0" fmla="*/ 890353 h 994899"/>
              <a:gd name="connsiteX1" fmla="*/ 529389 w 4596063"/>
              <a:gd name="connsiteY1" fmla="*/ 914416 h 994899"/>
              <a:gd name="connsiteX2" fmla="*/ 1395663 w 4596063"/>
              <a:gd name="connsiteY2" fmla="*/ 16 h 994899"/>
              <a:gd name="connsiteX3" fmla="*/ 2261937 w 4596063"/>
              <a:gd name="connsiteY3" fmla="*/ 890353 h 994899"/>
              <a:gd name="connsiteX4" fmla="*/ 4596063 w 4596063"/>
              <a:gd name="connsiteY4" fmla="*/ 986606 h 994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6063" h="994899">
                <a:moveTo>
                  <a:pt x="0" y="890353"/>
                </a:moveTo>
                <a:cubicBezTo>
                  <a:pt x="148389" y="976579"/>
                  <a:pt x="296779" y="1062806"/>
                  <a:pt x="529389" y="914416"/>
                </a:cubicBezTo>
                <a:cubicBezTo>
                  <a:pt x="762000" y="766026"/>
                  <a:pt x="1106905" y="4026"/>
                  <a:pt x="1395663" y="16"/>
                </a:cubicBezTo>
                <a:cubicBezTo>
                  <a:pt x="1684421" y="-3994"/>
                  <a:pt x="1728537" y="725921"/>
                  <a:pt x="2261937" y="890353"/>
                </a:cubicBezTo>
                <a:cubicBezTo>
                  <a:pt x="2795337" y="1054785"/>
                  <a:pt x="4191000" y="938480"/>
                  <a:pt x="4596063" y="986606"/>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6" name="Freeform 85"/>
          <p:cNvSpPr/>
          <p:nvPr/>
        </p:nvSpPr>
        <p:spPr>
          <a:xfrm>
            <a:off x="8405795" y="2183348"/>
            <a:ext cx="2090548" cy="211499"/>
          </a:xfrm>
          <a:custGeom>
            <a:avLst/>
            <a:gdLst>
              <a:gd name="connsiteX0" fmla="*/ 0 w 4596063"/>
              <a:gd name="connsiteY0" fmla="*/ 890353 h 994899"/>
              <a:gd name="connsiteX1" fmla="*/ 529389 w 4596063"/>
              <a:gd name="connsiteY1" fmla="*/ 914416 h 994899"/>
              <a:gd name="connsiteX2" fmla="*/ 1395663 w 4596063"/>
              <a:gd name="connsiteY2" fmla="*/ 16 h 994899"/>
              <a:gd name="connsiteX3" fmla="*/ 2261937 w 4596063"/>
              <a:gd name="connsiteY3" fmla="*/ 890353 h 994899"/>
              <a:gd name="connsiteX4" fmla="*/ 4596063 w 4596063"/>
              <a:gd name="connsiteY4" fmla="*/ 986606 h 994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6063" h="994899">
                <a:moveTo>
                  <a:pt x="0" y="890353"/>
                </a:moveTo>
                <a:cubicBezTo>
                  <a:pt x="148389" y="976579"/>
                  <a:pt x="296779" y="1062806"/>
                  <a:pt x="529389" y="914416"/>
                </a:cubicBezTo>
                <a:cubicBezTo>
                  <a:pt x="762000" y="766026"/>
                  <a:pt x="1106905" y="4026"/>
                  <a:pt x="1395663" y="16"/>
                </a:cubicBezTo>
                <a:cubicBezTo>
                  <a:pt x="1684421" y="-3994"/>
                  <a:pt x="1728537" y="725921"/>
                  <a:pt x="2261937" y="890353"/>
                </a:cubicBezTo>
                <a:cubicBezTo>
                  <a:pt x="2795337" y="1054785"/>
                  <a:pt x="4191000" y="938480"/>
                  <a:pt x="4596063" y="986606"/>
                </a:cubicBez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7" name="Freeform 86"/>
          <p:cNvSpPr/>
          <p:nvPr/>
        </p:nvSpPr>
        <p:spPr>
          <a:xfrm>
            <a:off x="8409443" y="1875480"/>
            <a:ext cx="2090548" cy="85203"/>
          </a:xfrm>
          <a:custGeom>
            <a:avLst/>
            <a:gdLst>
              <a:gd name="connsiteX0" fmla="*/ 0 w 4596063"/>
              <a:gd name="connsiteY0" fmla="*/ 890353 h 994899"/>
              <a:gd name="connsiteX1" fmla="*/ 529389 w 4596063"/>
              <a:gd name="connsiteY1" fmla="*/ 914416 h 994899"/>
              <a:gd name="connsiteX2" fmla="*/ 1395663 w 4596063"/>
              <a:gd name="connsiteY2" fmla="*/ 16 h 994899"/>
              <a:gd name="connsiteX3" fmla="*/ 2261937 w 4596063"/>
              <a:gd name="connsiteY3" fmla="*/ 890353 h 994899"/>
              <a:gd name="connsiteX4" fmla="*/ 4596063 w 4596063"/>
              <a:gd name="connsiteY4" fmla="*/ 986606 h 994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6063" h="994899">
                <a:moveTo>
                  <a:pt x="0" y="890353"/>
                </a:moveTo>
                <a:cubicBezTo>
                  <a:pt x="148389" y="976579"/>
                  <a:pt x="296779" y="1062806"/>
                  <a:pt x="529389" y="914416"/>
                </a:cubicBezTo>
                <a:cubicBezTo>
                  <a:pt x="762000" y="766026"/>
                  <a:pt x="1106905" y="4026"/>
                  <a:pt x="1395663" y="16"/>
                </a:cubicBezTo>
                <a:cubicBezTo>
                  <a:pt x="1684421" y="-3994"/>
                  <a:pt x="1728537" y="725921"/>
                  <a:pt x="2261937" y="890353"/>
                </a:cubicBezTo>
                <a:cubicBezTo>
                  <a:pt x="2795337" y="1054785"/>
                  <a:pt x="4191000" y="938480"/>
                  <a:pt x="4596063" y="986606"/>
                </a:cubicBezTo>
              </a:path>
            </a:pathLst>
          </a:cu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8" name="Freeform 87"/>
          <p:cNvSpPr/>
          <p:nvPr/>
        </p:nvSpPr>
        <p:spPr>
          <a:xfrm flipV="1">
            <a:off x="8394848" y="3190065"/>
            <a:ext cx="2090548" cy="452536"/>
          </a:xfrm>
          <a:custGeom>
            <a:avLst/>
            <a:gdLst>
              <a:gd name="connsiteX0" fmla="*/ 0 w 4596063"/>
              <a:gd name="connsiteY0" fmla="*/ 890353 h 994899"/>
              <a:gd name="connsiteX1" fmla="*/ 529389 w 4596063"/>
              <a:gd name="connsiteY1" fmla="*/ 914416 h 994899"/>
              <a:gd name="connsiteX2" fmla="*/ 1395663 w 4596063"/>
              <a:gd name="connsiteY2" fmla="*/ 16 h 994899"/>
              <a:gd name="connsiteX3" fmla="*/ 2261937 w 4596063"/>
              <a:gd name="connsiteY3" fmla="*/ 890353 h 994899"/>
              <a:gd name="connsiteX4" fmla="*/ 4596063 w 4596063"/>
              <a:gd name="connsiteY4" fmla="*/ 986606 h 994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6063" h="994899">
                <a:moveTo>
                  <a:pt x="0" y="890353"/>
                </a:moveTo>
                <a:cubicBezTo>
                  <a:pt x="148389" y="976579"/>
                  <a:pt x="296779" y="1062806"/>
                  <a:pt x="529389" y="914416"/>
                </a:cubicBezTo>
                <a:cubicBezTo>
                  <a:pt x="762000" y="766026"/>
                  <a:pt x="1106905" y="4026"/>
                  <a:pt x="1395663" y="16"/>
                </a:cubicBezTo>
                <a:cubicBezTo>
                  <a:pt x="1684421" y="-3994"/>
                  <a:pt x="1728537" y="725921"/>
                  <a:pt x="2261937" y="890353"/>
                </a:cubicBezTo>
                <a:cubicBezTo>
                  <a:pt x="2795337" y="1054785"/>
                  <a:pt x="4191000" y="938480"/>
                  <a:pt x="4596063" y="986606"/>
                </a:cubicBezTo>
              </a:path>
            </a:pathLst>
          </a:cu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89" name="Group 88"/>
          <p:cNvGrpSpPr/>
          <p:nvPr/>
        </p:nvGrpSpPr>
        <p:grpSpPr>
          <a:xfrm>
            <a:off x="10009274" y="2398365"/>
            <a:ext cx="289400" cy="69320"/>
            <a:chOff x="18283989" y="12801600"/>
            <a:chExt cx="636245" cy="152400"/>
          </a:xfrm>
        </p:grpSpPr>
        <p:cxnSp>
          <p:nvCxnSpPr>
            <p:cNvPr id="90" name="Straight Connector 89"/>
            <p:cNvCxnSpPr/>
            <p:nvPr/>
          </p:nvCxnSpPr>
          <p:spPr>
            <a:xfrm>
              <a:off x="18300030" y="12801600"/>
              <a:ext cx="6202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8283989" y="12954000"/>
              <a:ext cx="6202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8292011" y="12884820"/>
              <a:ext cx="6202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2" name="Straight Connector 141"/>
          <p:cNvCxnSpPr/>
          <p:nvPr/>
        </p:nvCxnSpPr>
        <p:spPr>
          <a:xfrm flipV="1">
            <a:off x="8375775" y="1545901"/>
            <a:ext cx="2120569" cy="9747"/>
          </a:xfrm>
          <a:prstGeom prst="line">
            <a:avLst/>
          </a:prstGeom>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3" name="Freeform 82"/>
          <p:cNvSpPr/>
          <p:nvPr/>
        </p:nvSpPr>
        <p:spPr>
          <a:xfrm rot="179321">
            <a:off x="9538076" y="2290877"/>
            <a:ext cx="457355" cy="225539"/>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8345528"/>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092745" y="2849836"/>
            <a:ext cx="2241395" cy="1768218"/>
            <a:chOff x="5743014" y="2040131"/>
            <a:chExt cx="1983376" cy="1676271"/>
          </a:xfrm>
        </p:grpSpPr>
        <p:grpSp>
          <p:nvGrpSpPr>
            <p:cNvPr id="36" name="Group 35"/>
            <p:cNvGrpSpPr/>
            <p:nvPr/>
          </p:nvGrpSpPr>
          <p:grpSpPr>
            <a:xfrm>
              <a:off x="5743014" y="2040131"/>
              <a:ext cx="1983376" cy="1676271"/>
              <a:chOff x="3293055" y="1234042"/>
              <a:chExt cx="2707696" cy="2220235"/>
            </a:xfrm>
          </p:grpSpPr>
          <p:sp>
            <p:nvSpPr>
              <p:cNvPr id="37" name="Oval 36"/>
              <p:cNvSpPr/>
              <p:nvPr/>
            </p:nvSpPr>
            <p:spPr>
              <a:xfrm rot="21446841">
                <a:off x="3372854" y="1447589"/>
                <a:ext cx="1029834" cy="1068391"/>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sp>
            <p:nvSpPr>
              <p:cNvPr id="38" name="Oval 37"/>
              <p:cNvSpPr/>
              <p:nvPr/>
            </p:nvSpPr>
            <p:spPr>
              <a:xfrm rot="21446841">
                <a:off x="4208772" y="1234042"/>
                <a:ext cx="1041175" cy="1060694"/>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cs typeface="Arial" panose="020B0604020202020204" pitchFamily="34" charset="0"/>
                </a:endParaRPr>
              </a:p>
            </p:txBody>
          </p:sp>
          <p:sp>
            <p:nvSpPr>
              <p:cNvPr id="39" name="Oval 38"/>
              <p:cNvSpPr/>
              <p:nvPr/>
            </p:nvSpPr>
            <p:spPr>
              <a:xfrm rot="21446841">
                <a:off x="4959576" y="1601033"/>
                <a:ext cx="1041175" cy="1060694"/>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sp>
            <p:nvSpPr>
              <p:cNvPr id="50" name="Oval 49"/>
              <p:cNvSpPr/>
              <p:nvPr/>
            </p:nvSpPr>
            <p:spPr>
              <a:xfrm rot="21446841">
                <a:off x="3293055" y="2256097"/>
                <a:ext cx="1041175" cy="1060694"/>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sp>
            <p:nvSpPr>
              <p:cNvPr id="51" name="Oval 50"/>
              <p:cNvSpPr/>
              <p:nvPr/>
            </p:nvSpPr>
            <p:spPr>
              <a:xfrm rot="21446841">
                <a:off x="3382545" y="1282245"/>
                <a:ext cx="2449869" cy="2172032"/>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grpSp>
        <p:sp>
          <p:nvSpPr>
            <p:cNvPr id="52" name="Freeform 51"/>
            <p:cNvSpPr/>
            <p:nvPr/>
          </p:nvSpPr>
          <p:spPr>
            <a:xfrm rot="21446841">
              <a:off x="5918756" y="2324157"/>
              <a:ext cx="763243" cy="1161146"/>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Arial" panose="020B0604020202020204" pitchFamily="34" charset="0"/>
              </a:endParaRPr>
            </a:p>
          </p:txBody>
        </p:sp>
        <p:sp>
          <p:nvSpPr>
            <p:cNvPr id="53" name="Freeform 52"/>
            <p:cNvSpPr/>
            <p:nvPr/>
          </p:nvSpPr>
          <p:spPr>
            <a:xfrm rot="21446841" flipH="1" flipV="1">
              <a:off x="6708475" y="2142832"/>
              <a:ext cx="839804" cy="1075062"/>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Arial" panose="020B0604020202020204" pitchFamily="34" charset="0"/>
              </a:endParaRPr>
            </a:p>
          </p:txBody>
        </p:sp>
      </p:grpSp>
      <p:sp>
        <p:nvSpPr>
          <p:cNvPr id="25602" name="Rectangle 4"/>
          <p:cNvSpPr>
            <a:spLocks noGrp="1"/>
          </p:cNvSpPr>
          <p:nvPr>
            <p:ph type="ctrTitle"/>
          </p:nvPr>
        </p:nvSpPr>
        <p:spPr>
          <a:xfrm>
            <a:off x="1336768" y="687889"/>
            <a:ext cx="8382000" cy="409575"/>
          </a:xfrm>
        </p:spPr>
        <p:txBody>
          <a:bodyPr>
            <a:normAutofit fontScale="90000"/>
          </a:bodyPr>
          <a:lstStyle/>
          <a:p>
            <a:pPr eaLnBrk="1" hangingPunct="1"/>
            <a:r>
              <a:rPr lang="en-US" altLang="en-US" sz="3600" b="1" dirty="0">
                <a:latin typeface="Arial" panose="020B0604020202020204" pitchFamily="34" charset="0"/>
                <a:cs typeface="Arial" panose="020B0604020202020204" pitchFamily="34" charset="0"/>
              </a:rPr>
              <a:t>Properties of Earth’s Gravity Field, W</a:t>
            </a:r>
          </a:p>
        </p:txBody>
      </p:sp>
      <p:sp>
        <p:nvSpPr>
          <p:cNvPr id="25604" name="Rectangle 1"/>
          <p:cNvSpPr>
            <a:spLocks noChangeArrowheads="1"/>
          </p:cNvSpPr>
          <p:nvPr/>
        </p:nvSpPr>
        <p:spPr bwMode="auto">
          <a:xfrm>
            <a:off x="5243281" y="1458154"/>
            <a:ext cx="6633419" cy="4401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pPr>
            <a:r>
              <a:rPr lang="en-US" altLang="en-US" sz="2000" dirty="0" smtClean="0">
                <a:latin typeface="+mn-lt"/>
              </a:rPr>
              <a:t>Each line around the Earth is where W is equal to some constant.</a:t>
            </a:r>
          </a:p>
          <a:p>
            <a:pPr>
              <a:spcBef>
                <a:spcPct val="0"/>
              </a:spcBef>
            </a:pPr>
            <a:r>
              <a:rPr lang="en-US" altLang="en-US" sz="2000" dirty="0" smtClean="0">
                <a:latin typeface="+mn-lt"/>
              </a:rPr>
              <a:t>It’s a surface of constant geopotential enveloping the Earth.</a:t>
            </a:r>
            <a:endParaRPr lang="en-US" altLang="en-US" sz="2000" dirty="0">
              <a:latin typeface="+mn-lt"/>
            </a:endParaRPr>
          </a:p>
          <a:p>
            <a:pPr>
              <a:spcBef>
                <a:spcPct val="0"/>
              </a:spcBef>
            </a:pPr>
            <a:r>
              <a:rPr lang="en-US" altLang="en-US" sz="2000" dirty="0">
                <a:latin typeface="+mn-lt"/>
              </a:rPr>
              <a:t>Water doesn’t flow along a surface – remember, they’re level.</a:t>
            </a:r>
          </a:p>
          <a:p>
            <a:pPr>
              <a:spcBef>
                <a:spcPct val="0"/>
              </a:spcBef>
            </a:pPr>
            <a:r>
              <a:rPr lang="en-US" altLang="en-US" sz="2000" dirty="0">
                <a:latin typeface="+mn-lt"/>
              </a:rPr>
              <a:t>There are infinitely many level surfaces.  They are not necessarily parallel to each other, but never intersect.  </a:t>
            </a:r>
          </a:p>
          <a:p>
            <a:pPr>
              <a:spcBef>
                <a:spcPct val="0"/>
              </a:spcBef>
            </a:pPr>
            <a:r>
              <a:rPr lang="en-US" altLang="en-US" sz="2000" dirty="0">
                <a:latin typeface="+mn-lt"/>
              </a:rPr>
              <a:t>Up close they’re lumpy blobs, but farther out they become more and more ellipsoidal.</a:t>
            </a:r>
          </a:p>
          <a:p>
            <a:pPr>
              <a:spcBef>
                <a:spcPct val="0"/>
              </a:spcBef>
            </a:pPr>
            <a:r>
              <a:rPr lang="en-US" altLang="en-US" sz="2000" b="1" dirty="0">
                <a:latin typeface="+mn-lt"/>
              </a:rPr>
              <a:t>Plumb lines </a:t>
            </a:r>
            <a:r>
              <a:rPr lang="en-US" altLang="en-US" sz="2000" dirty="0">
                <a:latin typeface="+mn-lt"/>
              </a:rPr>
              <a:t>are always perpendicular to every surface they intersect.</a:t>
            </a:r>
          </a:p>
          <a:p>
            <a:pPr>
              <a:spcBef>
                <a:spcPct val="0"/>
              </a:spcBef>
            </a:pPr>
            <a:r>
              <a:rPr lang="en-US" altLang="en-US" sz="2000" dirty="0">
                <a:latin typeface="+mn-lt"/>
              </a:rPr>
              <a:t>There is one level surface that, on average, best matches sea level – it’s called the </a:t>
            </a:r>
            <a:r>
              <a:rPr lang="en-US" altLang="en-US" sz="2000" b="1" dirty="0" smtClean="0">
                <a:latin typeface="+mn-lt"/>
              </a:rPr>
              <a:t>Geoid</a:t>
            </a:r>
            <a:r>
              <a:rPr lang="en-US" altLang="en-US" sz="2000" dirty="0" smtClean="0">
                <a:solidFill>
                  <a:schemeClr val="tx2"/>
                </a:solidFill>
                <a:latin typeface="+mn-lt"/>
              </a:rPr>
              <a:t>.  </a:t>
            </a:r>
            <a:r>
              <a:rPr lang="en-US" altLang="en-US" sz="2000" dirty="0">
                <a:latin typeface="+mn-lt"/>
              </a:rPr>
              <a:t>Remember </a:t>
            </a:r>
            <a:r>
              <a:rPr lang="en-US" altLang="en-US" sz="2000" dirty="0" smtClean="0">
                <a:latin typeface="+mn-lt"/>
              </a:rPr>
              <a:t>that one!</a:t>
            </a:r>
            <a:endParaRPr lang="en-US" altLang="en-US" sz="2000" dirty="0">
              <a:latin typeface="+mn-lt"/>
            </a:endParaRPr>
          </a:p>
        </p:txBody>
      </p:sp>
      <p:grpSp>
        <p:nvGrpSpPr>
          <p:cNvPr id="4" name="Group 3"/>
          <p:cNvGrpSpPr/>
          <p:nvPr/>
        </p:nvGrpSpPr>
        <p:grpSpPr>
          <a:xfrm>
            <a:off x="1096409" y="1874132"/>
            <a:ext cx="3947916" cy="3463932"/>
            <a:chOff x="1096408" y="1456337"/>
            <a:chExt cx="3947916" cy="3463932"/>
          </a:xfrm>
        </p:grpSpPr>
        <p:sp>
          <p:nvSpPr>
            <p:cNvPr id="9" name="Oval 8"/>
            <p:cNvSpPr/>
            <p:nvPr/>
          </p:nvSpPr>
          <p:spPr>
            <a:xfrm rot="21446841">
              <a:off x="1721860" y="1975605"/>
              <a:ext cx="2872740" cy="2618088"/>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sp>
          <p:nvSpPr>
            <p:cNvPr id="10" name="Oval 9"/>
            <p:cNvSpPr/>
            <p:nvPr/>
          </p:nvSpPr>
          <p:spPr>
            <a:xfrm rot="21446841">
              <a:off x="1501105" y="1694143"/>
              <a:ext cx="3292729" cy="3061149"/>
            </a:xfrm>
            <a:prstGeom prst="ellipse">
              <a:avLst/>
            </a:pr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sp>
          <p:nvSpPr>
            <p:cNvPr id="11" name="Oval 10"/>
            <p:cNvSpPr/>
            <p:nvPr/>
          </p:nvSpPr>
          <p:spPr>
            <a:xfrm rot="21446841">
              <a:off x="1096408" y="1456337"/>
              <a:ext cx="3947916" cy="3463932"/>
            </a:xfrm>
            <a:prstGeom prst="ellipse">
              <a:avLst/>
            </a:prstGeom>
            <a:no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sp>
          <p:nvSpPr>
            <p:cNvPr id="14" name="Oval 13"/>
            <p:cNvSpPr/>
            <p:nvPr/>
          </p:nvSpPr>
          <p:spPr>
            <a:xfrm rot="21446841">
              <a:off x="1877289" y="2178929"/>
              <a:ext cx="2585577" cy="2236179"/>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grpSp>
      <p:sp>
        <p:nvSpPr>
          <p:cNvPr id="2" name="Freeform 1"/>
          <p:cNvSpPr/>
          <p:nvPr/>
        </p:nvSpPr>
        <p:spPr>
          <a:xfrm>
            <a:off x="2563329" y="1936779"/>
            <a:ext cx="387675" cy="901295"/>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flipH="1">
            <a:off x="3405089" y="1925367"/>
            <a:ext cx="235615" cy="876233"/>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flipH="1">
            <a:off x="4077291" y="2446867"/>
            <a:ext cx="461700" cy="580719"/>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flipH="1">
            <a:off x="4301260" y="3196607"/>
            <a:ext cx="705949" cy="337883"/>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flipH="1" flipV="1">
            <a:off x="4179646" y="4045464"/>
            <a:ext cx="635677" cy="404471"/>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flipV="1">
            <a:off x="3400683" y="4577783"/>
            <a:ext cx="59031" cy="713625"/>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flipV="1">
            <a:off x="2563331" y="4532505"/>
            <a:ext cx="270063" cy="758236"/>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26"/>
          <p:cNvSpPr/>
          <p:nvPr/>
        </p:nvSpPr>
        <p:spPr>
          <a:xfrm flipV="1">
            <a:off x="1696533" y="3991638"/>
            <a:ext cx="575947" cy="838801"/>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1672834" y="2446865"/>
            <a:ext cx="852316" cy="621999"/>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flipV="1">
            <a:off x="1031616" y="3637350"/>
            <a:ext cx="1263592" cy="79101"/>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reeform 40"/>
          <p:cNvSpPr/>
          <p:nvPr/>
        </p:nvSpPr>
        <p:spPr>
          <a:xfrm>
            <a:off x="2092745" y="2805395"/>
            <a:ext cx="2140587" cy="1812659"/>
          </a:xfrm>
          <a:custGeom>
            <a:avLst/>
            <a:gdLst>
              <a:gd name="connsiteX0" fmla="*/ 949771 w 3701889"/>
              <a:gd name="connsiteY0" fmla="*/ 303153 h 3100256"/>
              <a:gd name="connsiteX1" fmla="*/ 1229470 w 3701889"/>
              <a:gd name="connsiteY1" fmla="*/ 195577 h 3100256"/>
              <a:gd name="connsiteX2" fmla="*/ 1595230 w 3701889"/>
              <a:gd name="connsiteY2" fmla="*/ 131031 h 3100256"/>
              <a:gd name="connsiteX3" fmla="*/ 1767353 w 3701889"/>
              <a:gd name="connsiteY3" fmla="*/ 23455 h 3100256"/>
              <a:gd name="connsiteX4" fmla="*/ 1993263 w 3701889"/>
              <a:gd name="connsiteY4" fmla="*/ 1939 h 3100256"/>
              <a:gd name="connsiteX5" fmla="*/ 2251447 w 3701889"/>
              <a:gd name="connsiteY5" fmla="*/ 55728 h 3100256"/>
              <a:gd name="connsiteX6" fmla="*/ 2455842 w 3701889"/>
              <a:gd name="connsiteY6" fmla="*/ 195577 h 3100256"/>
              <a:gd name="connsiteX7" fmla="*/ 2714026 w 3701889"/>
              <a:gd name="connsiteY7" fmla="*/ 292396 h 3100256"/>
              <a:gd name="connsiteX8" fmla="*/ 2993724 w 3701889"/>
              <a:gd name="connsiteY8" fmla="*/ 421488 h 3100256"/>
              <a:gd name="connsiteX9" fmla="*/ 3090543 w 3701889"/>
              <a:gd name="connsiteY9" fmla="*/ 507549 h 3100256"/>
              <a:gd name="connsiteX10" fmla="*/ 3316454 w 3701889"/>
              <a:gd name="connsiteY10" fmla="*/ 572095 h 3100256"/>
              <a:gd name="connsiteX11" fmla="*/ 3531607 w 3701889"/>
              <a:gd name="connsiteY11" fmla="*/ 776490 h 3100256"/>
              <a:gd name="connsiteX12" fmla="*/ 3692971 w 3701889"/>
              <a:gd name="connsiteY12" fmla="*/ 1056189 h 3100256"/>
              <a:gd name="connsiteX13" fmla="*/ 3682214 w 3701889"/>
              <a:gd name="connsiteY13" fmla="*/ 1346645 h 3100256"/>
              <a:gd name="connsiteX14" fmla="*/ 3692971 w 3701889"/>
              <a:gd name="connsiteY14" fmla="*/ 1647859 h 3100256"/>
              <a:gd name="connsiteX15" fmla="*/ 3682214 w 3701889"/>
              <a:gd name="connsiteY15" fmla="*/ 1863012 h 3100256"/>
              <a:gd name="connsiteX16" fmla="*/ 3553122 w 3701889"/>
              <a:gd name="connsiteY16" fmla="*/ 2164226 h 3100256"/>
              <a:gd name="connsiteX17" fmla="*/ 3424030 w 3701889"/>
              <a:gd name="connsiteY17" fmla="*/ 2357864 h 3100256"/>
              <a:gd name="connsiteX18" fmla="*/ 3273423 w 3701889"/>
              <a:gd name="connsiteY18" fmla="*/ 2529986 h 3100256"/>
              <a:gd name="connsiteX19" fmla="*/ 3101301 w 3701889"/>
              <a:gd name="connsiteY19" fmla="*/ 2712866 h 3100256"/>
              <a:gd name="connsiteX20" fmla="*/ 2800087 w 3701889"/>
              <a:gd name="connsiteY20" fmla="*/ 2852716 h 3100256"/>
              <a:gd name="connsiteX21" fmla="*/ 2445084 w 3701889"/>
              <a:gd name="connsiteY21" fmla="*/ 3014080 h 3100256"/>
              <a:gd name="connsiteX22" fmla="*/ 2176143 w 3701889"/>
              <a:gd name="connsiteY22" fmla="*/ 3067869 h 3100256"/>
              <a:gd name="connsiteX23" fmla="*/ 1831898 w 3701889"/>
              <a:gd name="connsiteY23" fmla="*/ 3100142 h 3100256"/>
              <a:gd name="connsiteX24" fmla="*/ 1337047 w 3701889"/>
              <a:gd name="connsiteY24" fmla="*/ 3057111 h 3100256"/>
              <a:gd name="connsiteX25" fmla="*/ 1025075 w 3701889"/>
              <a:gd name="connsiteY25" fmla="*/ 2949535 h 3100256"/>
              <a:gd name="connsiteX26" fmla="*/ 745376 w 3701889"/>
              <a:gd name="connsiteY26" fmla="*/ 2798928 h 3100256"/>
              <a:gd name="connsiteX27" fmla="*/ 433404 w 3701889"/>
              <a:gd name="connsiteY27" fmla="*/ 2745139 h 3100256"/>
              <a:gd name="connsiteX28" fmla="*/ 196736 w 3701889"/>
              <a:gd name="connsiteY28" fmla="*/ 2519229 h 3100256"/>
              <a:gd name="connsiteX29" fmla="*/ 99917 w 3701889"/>
              <a:gd name="connsiteY29" fmla="*/ 2314833 h 3100256"/>
              <a:gd name="connsiteX30" fmla="*/ 89160 w 3701889"/>
              <a:gd name="connsiteY30" fmla="*/ 2067408 h 3100256"/>
              <a:gd name="connsiteX31" fmla="*/ 3098 w 3701889"/>
              <a:gd name="connsiteY31" fmla="*/ 1701648 h 3100256"/>
              <a:gd name="connsiteX32" fmla="*/ 24614 w 3701889"/>
              <a:gd name="connsiteY32" fmla="*/ 1432706 h 3100256"/>
              <a:gd name="connsiteX33" fmla="*/ 78402 w 3701889"/>
              <a:gd name="connsiteY33" fmla="*/ 1228311 h 3100256"/>
              <a:gd name="connsiteX34" fmla="*/ 164463 w 3701889"/>
              <a:gd name="connsiteY34" fmla="*/ 1023916 h 3100256"/>
              <a:gd name="connsiteX35" fmla="*/ 218251 w 3701889"/>
              <a:gd name="connsiteY35" fmla="*/ 722702 h 3100256"/>
              <a:gd name="connsiteX36" fmla="*/ 325828 w 3701889"/>
              <a:gd name="connsiteY36" fmla="*/ 518306 h 3100256"/>
              <a:gd name="connsiteX37" fmla="*/ 508708 w 3701889"/>
              <a:gd name="connsiteY37" fmla="*/ 399972 h 3100256"/>
              <a:gd name="connsiteX38" fmla="*/ 734618 w 3701889"/>
              <a:gd name="connsiteY38" fmla="*/ 303153 h 3100256"/>
              <a:gd name="connsiteX39" fmla="*/ 949771 w 3701889"/>
              <a:gd name="connsiteY39" fmla="*/ 303153 h 310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701889" h="3100256">
                <a:moveTo>
                  <a:pt x="949771" y="303153"/>
                </a:moveTo>
                <a:cubicBezTo>
                  <a:pt x="1032246" y="285224"/>
                  <a:pt x="1121894" y="224264"/>
                  <a:pt x="1229470" y="195577"/>
                </a:cubicBezTo>
                <a:cubicBezTo>
                  <a:pt x="1337046" y="166890"/>
                  <a:pt x="1505583" y="159718"/>
                  <a:pt x="1595230" y="131031"/>
                </a:cubicBezTo>
                <a:cubicBezTo>
                  <a:pt x="1684877" y="102344"/>
                  <a:pt x="1701014" y="44970"/>
                  <a:pt x="1767353" y="23455"/>
                </a:cubicBezTo>
                <a:cubicBezTo>
                  <a:pt x="1833692" y="1940"/>
                  <a:pt x="1912581" y="-3440"/>
                  <a:pt x="1993263" y="1939"/>
                </a:cubicBezTo>
                <a:cubicBezTo>
                  <a:pt x="2073945" y="7318"/>
                  <a:pt x="2174351" y="23455"/>
                  <a:pt x="2251447" y="55728"/>
                </a:cubicBezTo>
                <a:cubicBezTo>
                  <a:pt x="2328543" y="88001"/>
                  <a:pt x="2378746" y="156132"/>
                  <a:pt x="2455842" y="195577"/>
                </a:cubicBezTo>
                <a:cubicBezTo>
                  <a:pt x="2532938" y="235022"/>
                  <a:pt x="2624379" y="254744"/>
                  <a:pt x="2714026" y="292396"/>
                </a:cubicBezTo>
                <a:cubicBezTo>
                  <a:pt x="2803673" y="330048"/>
                  <a:pt x="2930971" y="385629"/>
                  <a:pt x="2993724" y="421488"/>
                </a:cubicBezTo>
                <a:cubicBezTo>
                  <a:pt x="3056477" y="457347"/>
                  <a:pt x="3036755" y="482448"/>
                  <a:pt x="3090543" y="507549"/>
                </a:cubicBezTo>
                <a:cubicBezTo>
                  <a:pt x="3144331" y="532650"/>
                  <a:pt x="3242943" y="527272"/>
                  <a:pt x="3316454" y="572095"/>
                </a:cubicBezTo>
                <a:cubicBezTo>
                  <a:pt x="3389965" y="616919"/>
                  <a:pt x="3468854" y="695808"/>
                  <a:pt x="3531607" y="776490"/>
                </a:cubicBezTo>
                <a:cubicBezTo>
                  <a:pt x="3594360" y="857172"/>
                  <a:pt x="3667870" y="961163"/>
                  <a:pt x="3692971" y="1056189"/>
                </a:cubicBezTo>
                <a:cubicBezTo>
                  <a:pt x="3718072" y="1151215"/>
                  <a:pt x="3682214" y="1248033"/>
                  <a:pt x="3682214" y="1346645"/>
                </a:cubicBezTo>
                <a:cubicBezTo>
                  <a:pt x="3682214" y="1445257"/>
                  <a:pt x="3692971" y="1561798"/>
                  <a:pt x="3692971" y="1647859"/>
                </a:cubicBezTo>
                <a:cubicBezTo>
                  <a:pt x="3692971" y="1733920"/>
                  <a:pt x="3705522" y="1776951"/>
                  <a:pt x="3682214" y="1863012"/>
                </a:cubicBezTo>
                <a:cubicBezTo>
                  <a:pt x="3658906" y="1949073"/>
                  <a:pt x="3596153" y="2081751"/>
                  <a:pt x="3553122" y="2164226"/>
                </a:cubicBezTo>
                <a:cubicBezTo>
                  <a:pt x="3510091" y="2246701"/>
                  <a:pt x="3470647" y="2296904"/>
                  <a:pt x="3424030" y="2357864"/>
                </a:cubicBezTo>
                <a:cubicBezTo>
                  <a:pt x="3377414" y="2418824"/>
                  <a:pt x="3327211" y="2470819"/>
                  <a:pt x="3273423" y="2529986"/>
                </a:cubicBezTo>
                <a:cubicBezTo>
                  <a:pt x="3219635" y="2589153"/>
                  <a:pt x="3180190" y="2659078"/>
                  <a:pt x="3101301" y="2712866"/>
                </a:cubicBezTo>
                <a:cubicBezTo>
                  <a:pt x="3022412" y="2766654"/>
                  <a:pt x="2800087" y="2852716"/>
                  <a:pt x="2800087" y="2852716"/>
                </a:cubicBezTo>
                <a:cubicBezTo>
                  <a:pt x="2690718" y="2902918"/>
                  <a:pt x="2549075" y="2978221"/>
                  <a:pt x="2445084" y="3014080"/>
                </a:cubicBezTo>
                <a:cubicBezTo>
                  <a:pt x="2341093" y="3049939"/>
                  <a:pt x="2278341" y="3053525"/>
                  <a:pt x="2176143" y="3067869"/>
                </a:cubicBezTo>
                <a:cubicBezTo>
                  <a:pt x="2073945" y="3082213"/>
                  <a:pt x="1971747" y="3101935"/>
                  <a:pt x="1831898" y="3100142"/>
                </a:cubicBezTo>
                <a:cubicBezTo>
                  <a:pt x="1692049" y="3098349"/>
                  <a:pt x="1471518" y="3082212"/>
                  <a:pt x="1337047" y="3057111"/>
                </a:cubicBezTo>
                <a:cubicBezTo>
                  <a:pt x="1202577" y="3032010"/>
                  <a:pt x="1123687" y="2992566"/>
                  <a:pt x="1025075" y="2949535"/>
                </a:cubicBezTo>
                <a:cubicBezTo>
                  <a:pt x="926463" y="2906505"/>
                  <a:pt x="843988" y="2832994"/>
                  <a:pt x="745376" y="2798928"/>
                </a:cubicBezTo>
                <a:cubicBezTo>
                  <a:pt x="646764" y="2764862"/>
                  <a:pt x="524844" y="2791755"/>
                  <a:pt x="433404" y="2745139"/>
                </a:cubicBezTo>
                <a:cubicBezTo>
                  <a:pt x="341964" y="2698523"/>
                  <a:pt x="252317" y="2590947"/>
                  <a:pt x="196736" y="2519229"/>
                </a:cubicBezTo>
                <a:cubicBezTo>
                  <a:pt x="141155" y="2447511"/>
                  <a:pt x="117846" y="2390136"/>
                  <a:pt x="99917" y="2314833"/>
                </a:cubicBezTo>
                <a:cubicBezTo>
                  <a:pt x="81988" y="2239530"/>
                  <a:pt x="105296" y="2169605"/>
                  <a:pt x="89160" y="2067408"/>
                </a:cubicBezTo>
                <a:cubicBezTo>
                  <a:pt x="73024" y="1965211"/>
                  <a:pt x="13856" y="1807432"/>
                  <a:pt x="3098" y="1701648"/>
                </a:cubicBezTo>
                <a:cubicBezTo>
                  <a:pt x="-7660" y="1595864"/>
                  <a:pt x="12063" y="1511595"/>
                  <a:pt x="24614" y="1432706"/>
                </a:cubicBezTo>
                <a:cubicBezTo>
                  <a:pt x="37165" y="1353817"/>
                  <a:pt x="55094" y="1296443"/>
                  <a:pt x="78402" y="1228311"/>
                </a:cubicBezTo>
                <a:cubicBezTo>
                  <a:pt x="101710" y="1160179"/>
                  <a:pt x="141155" y="1108184"/>
                  <a:pt x="164463" y="1023916"/>
                </a:cubicBezTo>
                <a:cubicBezTo>
                  <a:pt x="187771" y="939648"/>
                  <a:pt x="191357" y="806970"/>
                  <a:pt x="218251" y="722702"/>
                </a:cubicBezTo>
                <a:cubicBezTo>
                  <a:pt x="245145" y="638434"/>
                  <a:pt x="277419" y="572094"/>
                  <a:pt x="325828" y="518306"/>
                </a:cubicBezTo>
                <a:cubicBezTo>
                  <a:pt x="374237" y="464518"/>
                  <a:pt x="440576" y="435831"/>
                  <a:pt x="508708" y="399972"/>
                </a:cubicBezTo>
                <a:cubicBezTo>
                  <a:pt x="576840" y="364113"/>
                  <a:pt x="657522" y="319289"/>
                  <a:pt x="734618" y="303153"/>
                </a:cubicBezTo>
                <a:cubicBezTo>
                  <a:pt x="811714" y="287017"/>
                  <a:pt x="867296" y="321082"/>
                  <a:pt x="949771" y="303153"/>
                </a:cubicBezTo>
                <a:close/>
              </a:path>
            </a:pathLst>
          </a:custGeom>
          <a:noFill/>
          <a:ln w="7620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2087881" y="2801599"/>
            <a:ext cx="2140587" cy="1812659"/>
          </a:xfrm>
          <a:custGeom>
            <a:avLst/>
            <a:gdLst>
              <a:gd name="connsiteX0" fmla="*/ 949771 w 3701889"/>
              <a:gd name="connsiteY0" fmla="*/ 303153 h 3100256"/>
              <a:gd name="connsiteX1" fmla="*/ 1229470 w 3701889"/>
              <a:gd name="connsiteY1" fmla="*/ 195577 h 3100256"/>
              <a:gd name="connsiteX2" fmla="*/ 1595230 w 3701889"/>
              <a:gd name="connsiteY2" fmla="*/ 131031 h 3100256"/>
              <a:gd name="connsiteX3" fmla="*/ 1767353 w 3701889"/>
              <a:gd name="connsiteY3" fmla="*/ 23455 h 3100256"/>
              <a:gd name="connsiteX4" fmla="*/ 1993263 w 3701889"/>
              <a:gd name="connsiteY4" fmla="*/ 1939 h 3100256"/>
              <a:gd name="connsiteX5" fmla="*/ 2251447 w 3701889"/>
              <a:gd name="connsiteY5" fmla="*/ 55728 h 3100256"/>
              <a:gd name="connsiteX6" fmla="*/ 2455842 w 3701889"/>
              <a:gd name="connsiteY6" fmla="*/ 195577 h 3100256"/>
              <a:gd name="connsiteX7" fmla="*/ 2714026 w 3701889"/>
              <a:gd name="connsiteY7" fmla="*/ 292396 h 3100256"/>
              <a:gd name="connsiteX8" fmla="*/ 2993724 w 3701889"/>
              <a:gd name="connsiteY8" fmla="*/ 421488 h 3100256"/>
              <a:gd name="connsiteX9" fmla="*/ 3090543 w 3701889"/>
              <a:gd name="connsiteY9" fmla="*/ 507549 h 3100256"/>
              <a:gd name="connsiteX10" fmla="*/ 3316454 w 3701889"/>
              <a:gd name="connsiteY10" fmla="*/ 572095 h 3100256"/>
              <a:gd name="connsiteX11" fmla="*/ 3531607 w 3701889"/>
              <a:gd name="connsiteY11" fmla="*/ 776490 h 3100256"/>
              <a:gd name="connsiteX12" fmla="*/ 3692971 w 3701889"/>
              <a:gd name="connsiteY12" fmla="*/ 1056189 h 3100256"/>
              <a:gd name="connsiteX13" fmla="*/ 3682214 w 3701889"/>
              <a:gd name="connsiteY13" fmla="*/ 1346645 h 3100256"/>
              <a:gd name="connsiteX14" fmla="*/ 3692971 w 3701889"/>
              <a:gd name="connsiteY14" fmla="*/ 1647859 h 3100256"/>
              <a:gd name="connsiteX15" fmla="*/ 3682214 w 3701889"/>
              <a:gd name="connsiteY15" fmla="*/ 1863012 h 3100256"/>
              <a:gd name="connsiteX16" fmla="*/ 3553122 w 3701889"/>
              <a:gd name="connsiteY16" fmla="*/ 2164226 h 3100256"/>
              <a:gd name="connsiteX17" fmla="*/ 3424030 w 3701889"/>
              <a:gd name="connsiteY17" fmla="*/ 2357864 h 3100256"/>
              <a:gd name="connsiteX18" fmla="*/ 3273423 w 3701889"/>
              <a:gd name="connsiteY18" fmla="*/ 2529986 h 3100256"/>
              <a:gd name="connsiteX19" fmla="*/ 3101301 w 3701889"/>
              <a:gd name="connsiteY19" fmla="*/ 2712866 h 3100256"/>
              <a:gd name="connsiteX20" fmla="*/ 2800087 w 3701889"/>
              <a:gd name="connsiteY20" fmla="*/ 2852716 h 3100256"/>
              <a:gd name="connsiteX21" fmla="*/ 2445084 w 3701889"/>
              <a:gd name="connsiteY21" fmla="*/ 3014080 h 3100256"/>
              <a:gd name="connsiteX22" fmla="*/ 2176143 w 3701889"/>
              <a:gd name="connsiteY22" fmla="*/ 3067869 h 3100256"/>
              <a:gd name="connsiteX23" fmla="*/ 1831898 w 3701889"/>
              <a:gd name="connsiteY23" fmla="*/ 3100142 h 3100256"/>
              <a:gd name="connsiteX24" fmla="*/ 1337047 w 3701889"/>
              <a:gd name="connsiteY24" fmla="*/ 3057111 h 3100256"/>
              <a:gd name="connsiteX25" fmla="*/ 1025075 w 3701889"/>
              <a:gd name="connsiteY25" fmla="*/ 2949535 h 3100256"/>
              <a:gd name="connsiteX26" fmla="*/ 745376 w 3701889"/>
              <a:gd name="connsiteY26" fmla="*/ 2798928 h 3100256"/>
              <a:gd name="connsiteX27" fmla="*/ 433404 w 3701889"/>
              <a:gd name="connsiteY27" fmla="*/ 2745139 h 3100256"/>
              <a:gd name="connsiteX28" fmla="*/ 196736 w 3701889"/>
              <a:gd name="connsiteY28" fmla="*/ 2519229 h 3100256"/>
              <a:gd name="connsiteX29" fmla="*/ 99917 w 3701889"/>
              <a:gd name="connsiteY29" fmla="*/ 2314833 h 3100256"/>
              <a:gd name="connsiteX30" fmla="*/ 89160 w 3701889"/>
              <a:gd name="connsiteY30" fmla="*/ 2067408 h 3100256"/>
              <a:gd name="connsiteX31" fmla="*/ 3098 w 3701889"/>
              <a:gd name="connsiteY31" fmla="*/ 1701648 h 3100256"/>
              <a:gd name="connsiteX32" fmla="*/ 24614 w 3701889"/>
              <a:gd name="connsiteY32" fmla="*/ 1432706 h 3100256"/>
              <a:gd name="connsiteX33" fmla="*/ 78402 w 3701889"/>
              <a:gd name="connsiteY33" fmla="*/ 1228311 h 3100256"/>
              <a:gd name="connsiteX34" fmla="*/ 164463 w 3701889"/>
              <a:gd name="connsiteY34" fmla="*/ 1023916 h 3100256"/>
              <a:gd name="connsiteX35" fmla="*/ 218251 w 3701889"/>
              <a:gd name="connsiteY35" fmla="*/ 722702 h 3100256"/>
              <a:gd name="connsiteX36" fmla="*/ 325828 w 3701889"/>
              <a:gd name="connsiteY36" fmla="*/ 518306 h 3100256"/>
              <a:gd name="connsiteX37" fmla="*/ 508708 w 3701889"/>
              <a:gd name="connsiteY37" fmla="*/ 399972 h 3100256"/>
              <a:gd name="connsiteX38" fmla="*/ 734618 w 3701889"/>
              <a:gd name="connsiteY38" fmla="*/ 303153 h 3100256"/>
              <a:gd name="connsiteX39" fmla="*/ 949771 w 3701889"/>
              <a:gd name="connsiteY39" fmla="*/ 303153 h 310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701889" h="3100256">
                <a:moveTo>
                  <a:pt x="949771" y="303153"/>
                </a:moveTo>
                <a:cubicBezTo>
                  <a:pt x="1032246" y="285224"/>
                  <a:pt x="1121894" y="224264"/>
                  <a:pt x="1229470" y="195577"/>
                </a:cubicBezTo>
                <a:cubicBezTo>
                  <a:pt x="1337046" y="166890"/>
                  <a:pt x="1505583" y="159718"/>
                  <a:pt x="1595230" y="131031"/>
                </a:cubicBezTo>
                <a:cubicBezTo>
                  <a:pt x="1684877" y="102344"/>
                  <a:pt x="1701014" y="44970"/>
                  <a:pt x="1767353" y="23455"/>
                </a:cubicBezTo>
                <a:cubicBezTo>
                  <a:pt x="1833692" y="1940"/>
                  <a:pt x="1912581" y="-3440"/>
                  <a:pt x="1993263" y="1939"/>
                </a:cubicBezTo>
                <a:cubicBezTo>
                  <a:pt x="2073945" y="7318"/>
                  <a:pt x="2174351" y="23455"/>
                  <a:pt x="2251447" y="55728"/>
                </a:cubicBezTo>
                <a:cubicBezTo>
                  <a:pt x="2328543" y="88001"/>
                  <a:pt x="2378746" y="156132"/>
                  <a:pt x="2455842" y="195577"/>
                </a:cubicBezTo>
                <a:cubicBezTo>
                  <a:pt x="2532938" y="235022"/>
                  <a:pt x="2624379" y="254744"/>
                  <a:pt x="2714026" y="292396"/>
                </a:cubicBezTo>
                <a:cubicBezTo>
                  <a:pt x="2803673" y="330048"/>
                  <a:pt x="2930971" y="385629"/>
                  <a:pt x="2993724" y="421488"/>
                </a:cubicBezTo>
                <a:cubicBezTo>
                  <a:pt x="3056477" y="457347"/>
                  <a:pt x="3036755" y="482448"/>
                  <a:pt x="3090543" y="507549"/>
                </a:cubicBezTo>
                <a:cubicBezTo>
                  <a:pt x="3144331" y="532650"/>
                  <a:pt x="3242943" y="527272"/>
                  <a:pt x="3316454" y="572095"/>
                </a:cubicBezTo>
                <a:cubicBezTo>
                  <a:pt x="3389965" y="616919"/>
                  <a:pt x="3468854" y="695808"/>
                  <a:pt x="3531607" y="776490"/>
                </a:cubicBezTo>
                <a:cubicBezTo>
                  <a:pt x="3594360" y="857172"/>
                  <a:pt x="3667870" y="961163"/>
                  <a:pt x="3692971" y="1056189"/>
                </a:cubicBezTo>
                <a:cubicBezTo>
                  <a:pt x="3718072" y="1151215"/>
                  <a:pt x="3682214" y="1248033"/>
                  <a:pt x="3682214" y="1346645"/>
                </a:cubicBezTo>
                <a:cubicBezTo>
                  <a:pt x="3682214" y="1445257"/>
                  <a:pt x="3692971" y="1561798"/>
                  <a:pt x="3692971" y="1647859"/>
                </a:cubicBezTo>
                <a:cubicBezTo>
                  <a:pt x="3692971" y="1733920"/>
                  <a:pt x="3705522" y="1776951"/>
                  <a:pt x="3682214" y="1863012"/>
                </a:cubicBezTo>
                <a:cubicBezTo>
                  <a:pt x="3658906" y="1949073"/>
                  <a:pt x="3596153" y="2081751"/>
                  <a:pt x="3553122" y="2164226"/>
                </a:cubicBezTo>
                <a:cubicBezTo>
                  <a:pt x="3510091" y="2246701"/>
                  <a:pt x="3470647" y="2296904"/>
                  <a:pt x="3424030" y="2357864"/>
                </a:cubicBezTo>
                <a:cubicBezTo>
                  <a:pt x="3377414" y="2418824"/>
                  <a:pt x="3327211" y="2470819"/>
                  <a:pt x="3273423" y="2529986"/>
                </a:cubicBezTo>
                <a:cubicBezTo>
                  <a:pt x="3219635" y="2589153"/>
                  <a:pt x="3180190" y="2659078"/>
                  <a:pt x="3101301" y="2712866"/>
                </a:cubicBezTo>
                <a:cubicBezTo>
                  <a:pt x="3022412" y="2766654"/>
                  <a:pt x="2800087" y="2852716"/>
                  <a:pt x="2800087" y="2852716"/>
                </a:cubicBezTo>
                <a:cubicBezTo>
                  <a:pt x="2690718" y="2902918"/>
                  <a:pt x="2549075" y="2978221"/>
                  <a:pt x="2445084" y="3014080"/>
                </a:cubicBezTo>
                <a:cubicBezTo>
                  <a:pt x="2341093" y="3049939"/>
                  <a:pt x="2278341" y="3053525"/>
                  <a:pt x="2176143" y="3067869"/>
                </a:cubicBezTo>
                <a:cubicBezTo>
                  <a:pt x="2073945" y="3082213"/>
                  <a:pt x="1971747" y="3101935"/>
                  <a:pt x="1831898" y="3100142"/>
                </a:cubicBezTo>
                <a:cubicBezTo>
                  <a:pt x="1692049" y="3098349"/>
                  <a:pt x="1471518" y="3082212"/>
                  <a:pt x="1337047" y="3057111"/>
                </a:cubicBezTo>
                <a:cubicBezTo>
                  <a:pt x="1202577" y="3032010"/>
                  <a:pt x="1123687" y="2992566"/>
                  <a:pt x="1025075" y="2949535"/>
                </a:cubicBezTo>
                <a:cubicBezTo>
                  <a:pt x="926463" y="2906505"/>
                  <a:pt x="843988" y="2832994"/>
                  <a:pt x="745376" y="2798928"/>
                </a:cubicBezTo>
                <a:cubicBezTo>
                  <a:pt x="646764" y="2764862"/>
                  <a:pt x="524844" y="2791755"/>
                  <a:pt x="433404" y="2745139"/>
                </a:cubicBezTo>
                <a:cubicBezTo>
                  <a:pt x="341964" y="2698523"/>
                  <a:pt x="252317" y="2590947"/>
                  <a:pt x="196736" y="2519229"/>
                </a:cubicBezTo>
                <a:cubicBezTo>
                  <a:pt x="141155" y="2447511"/>
                  <a:pt x="117846" y="2390136"/>
                  <a:pt x="99917" y="2314833"/>
                </a:cubicBezTo>
                <a:cubicBezTo>
                  <a:pt x="81988" y="2239530"/>
                  <a:pt x="105296" y="2169605"/>
                  <a:pt x="89160" y="2067408"/>
                </a:cubicBezTo>
                <a:cubicBezTo>
                  <a:pt x="73024" y="1965211"/>
                  <a:pt x="13856" y="1807432"/>
                  <a:pt x="3098" y="1701648"/>
                </a:cubicBezTo>
                <a:cubicBezTo>
                  <a:pt x="-7660" y="1595864"/>
                  <a:pt x="12063" y="1511595"/>
                  <a:pt x="24614" y="1432706"/>
                </a:cubicBezTo>
                <a:cubicBezTo>
                  <a:pt x="37165" y="1353817"/>
                  <a:pt x="55094" y="1296443"/>
                  <a:pt x="78402" y="1228311"/>
                </a:cubicBezTo>
                <a:cubicBezTo>
                  <a:pt x="101710" y="1160179"/>
                  <a:pt x="141155" y="1108184"/>
                  <a:pt x="164463" y="1023916"/>
                </a:cubicBezTo>
                <a:cubicBezTo>
                  <a:pt x="187771" y="939648"/>
                  <a:pt x="191357" y="806970"/>
                  <a:pt x="218251" y="722702"/>
                </a:cubicBezTo>
                <a:cubicBezTo>
                  <a:pt x="245145" y="638434"/>
                  <a:pt x="277419" y="572094"/>
                  <a:pt x="325828" y="518306"/>
                </a:cubicBezTo>
                <a:cubicBezTo>
                  <a:pt x="374237" y="464518"/>
                  <a:pt x="440576" y="435831"/>
                  <a:pt x="508708" y="399972"/>
                </a:cubicBezTo>
                <a:cubicBezTo>
                  <a:pt x="576840" y="364113"/>
                  <a:pt x="657522" y="319289"/>
                  <a:pt x="734618" y="303153"/>
                </a:cubicBezTo>
                <a:cubicBezTo>
                  <a:pt x="811714" y="287017"/>
                  <a:pt x="867296" y="321082"/>
                  <a:pt x="949771" y="303153"/>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28600" y="2854595"/>
            <a:ext cx="10598336" cy="3630361"/>
            <a:chOff x="228600" y="2989506"/>
            <a:chExt cx="10598336" cy="3630359"/>
          </a:xfrm>
        </p:grpSpPr>
        <p:sp>
          <p:nvSpPr>
            <p:cNvPr id="31" name="Rectangle 30"/>
            <p:cNvSpPr/>
            <p:nvPr/>
          </p:nvSpPr>
          <p:spPr>
            <a:xfrm>
              <a:off x="228600" y="6250533"/>
              <a:ext cx="10598336" cy="369332"/>
            </a:xfrm>
            <a:prstGeom prst="rect">
              <a:avLst/>
            </a:prstGeom>
          </p:spPr>
          <p:txBody>
            <a:bodyPr wrap="square">
              <a:spAutoFit/>
            </a:bodyPr>
            <a:lstStyle/>
            <a:p>
              <a:pPr>
                <a:defRPr/>
              </a:pPr>
              <a:r>
                <a:rPr lang="en-US" altLang="en-US" dirty="0">
                  <a:latin typeface="+mn-lt"/>
                </a:rPr>
                <a:t>Incidentally, here’s the </a:t>
              </a:r>
              <a:r>
                <a:rPr lang="en-US" altLang="en-US" dirty="0">
                  <a:solidFill>
                    <a:srgbClr val="00B050"/>
                  </a:solidFill>
                  <a:latin typeface="+mn-lt"/>
                </a:rPr>
                <a:t>Ellipsoid</a:t>
              </a:r>
              <a:r>
                <a:rPr lang="en-US" altLang="en-US" dirty="0">
                  <a:latin typeface="+mn-lt"/>
                </a:rPr>
                <a:t>.  It’ll come in handy </a:t>
              </a:r>
              <a:r>
                <a:rPr lang="en-US" altLang="en-US" dirty="0" smtClean="0">
                  <a:latin typeface="+mn-lt"/>
                </a:rPr>
                <a:t>later </a:t>
              </a:r>
              <a:r>
                <a:rPr lang="en-US" altLang="en-US" dirty="0">
                  <a:latin typeface="+mn-lt"/>
                </a:rPr>
                <a:t>– it’s what the GNSS satellites “see”.</a:t>
              </a:r>
            </a:p>
          </p:txBody>
        </p:sp>
        <p:sp>
          <p:nvSpPr>
            <p:cNvPr id="32" name="Oval 31"/>
            <p:cNvSpPr/>
            <p:nvPr/>
          </p:nvSpPr>
          <p:spPr>
            <a:xfrm rot="21446841">
              <a:off x="2020123" y="2989506"/>
              <a:ext cx="2248491" cy="1752683"/>
            </a:xfrm>
            <a:prstGeom prst="ellipse">
              <a:avLst/>
            </a:prstGeom>
            <a:noFill/>
            <a:ln w="571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grpSp>
      <p:sp>
        <p:nvSpPr>
          <p:cNvPr id="55" name="Freeform 54"/>
          <p:cNvSpPr/>
          <p:nvPr/>
        </p:nvSpPr>
        <p:spPr>
          <a:xfrm>
            <a:off x="2086276" y="2799995"/>
            <a:ext cx="2140587" cy="1812659"/>
          </a:xfrm>
          <a:custGeom>
            <a:avLst/>
            <a:gdLst>
              <a:gd name="connsiteX0" fmla="*/ 949771 w 3701889"/>
              <a:gd name="connsiteY0" fmla="*/ 303153 h 3100256"/>
              <a:gd name="connsiteX1" fmla="*/ 1229470 w 3701889"/>
              <a:gd name="connsiteY1" fmla="*/ 195577 h 3100256"/>
              <a:gd name="connsiteX2" fmla="*/ 1595230 w 3701889"/>
              <a:gd name="connsiteY2" fmla="*/ 131031 h 3100256"/>
              <a:gd name="connsiteX3" fmla="*/ 1767353 w 3701889"/>
              <a:gd name="connsiteY3" fmla="*/ 23455 h 3100256"/>
              <a:gd name="connsiteX4" fmla="*/ 1993263 w 3701889"/>
              <a:gd name="connsiteY4" fmla="*/ 1939 h 3100256"/>
              <a:gd name="connsiteX5" fmla="*/ 2251447 w 3701889"/>
              <a:gd name="connsiteY5" fmla="*/ 55728 h 3100256"/>
              <a:gd name="connsiteX6" fmla="*/ 2455842 w 3701889"/>
              <a:gd name="connsiteY6" fmla="*/ 195577 h 3100256"/>
              <a:gd name="connsiteX7" fmla="*/ 2714026 w 3701889"/>
              <a:gd name="connsiteY7" fmla="*/ 292396 h 3100256"/>
              <a:gd name="connsiteX8" fmla="*/ 2993724 w 3701889"/>
              <a:gd name="connsiteY8" fmla="*/ 421488 h 3100256"/>
              <a:gd name="connsiteX9" fmla="*/ 3090543 w 3701889"/>
              <a:gd name="connsiteY9" fmla="*/ 507549 h 3100256"/>
              <a:gd name="connsiteX10" fmla="*/ 3316454 w 3701889"/>
              <a:gd name="connsiteY10" fmla="*/ 572095 h 3100256"/>
              <a:gd name="connsiteX11" fmla="*/ 3531607 w 3701889"/>
              <a:gd name="connsiteY11" fmla="*/ 776490 h 3100256"/>
              <a:gd name="connsiteX12" fmla="*/ 3692971 w 3701889"/>
              <a:gd name="connsiteY12" fmla="*/ 1056189 h 3100256"/>
              <a:gd name="connsiteX13" fmla="*/ 3682214 w 3701889"/>
              <a:gd name="connsiteY13" fmla="*/ 1346645 h 3100256"/>
              <a:gd name="connsiteX14" fmla="*/ 3692971 w 3701889"/>
              <a:gd name="connsiteY14" fmla="*/ 1647859 h 3100256"/>
              <a:gd name="connsiteX15" fmla="*/ 3682214 w 3701889"/>
              <a:gd name="connsiteY15" fmla="*/ 1863012 h 3100256"/>
              <a:gd name="connsiteX16" fmla="*/ 3553122 w 3701889"/>
              <a:gd name="connsiteY16" fmla="*/ 2164226 h 3100256"/>
              <a:gd name="connsiteX17" fmla="*/ 3424030 w 3701889"/>
              <a:gd name="connsiteY17" fmla="*/ 2357864 h 3100256"/>
              <a:gd name="connsiteX18" fmla="*/ 3273423 w 3701889"/>
              <a:gd name="connsiteY18" fmla="*/ 2529986 h 3100256"/>
              <a:gd name="connsiteX19" fmla="*/ 3101301 w 3701889"/>
              <a:gd name="connsiteY19" fmla="*/ 2712866 h 3100256"/>
              <a:gd name="connsiteX20" fmla="*/ 2800087 w 3701889"/>
              <a:gd name="connsiteY20" fmla="*/ 2852716 h 3100256"/>
              <a:gd name="connsiteX21" fmla="*/ 2445084 w 3701889"/>
              <a:gd name="connsiteY21" fmla="*/ 3014080 h 3100256"/>
              <a:gd name="connsiteX22" fmla="*/ 2176143 w 3701889"/>
              <a:gd name="connsiteY22" fmla="*/ 3067869 h 3100256"/>
              <a:gd name="connsiteX23" fmla="*/ 1831898 w 3701889"/>
              <a:gd name="connsiteY23" fmla="*/ 3100142 h 3100256"/>
              <a:gd name="connsiteX24" fmla="*/ 1337047 w 3701889"/>
              <a:gd name="connsiteY24" fmla="*/ 3057111 h 3100256"/>
              <a:gd name="connsiteX25" fmla="*/ 1025075 w 3701889"/>
              <a:gd name="connsiteY25" fmla="*/ 2949535 h 3100256"/>
              <a:gd name="connsiteX26" fmla="*/ 745376 w 3701889"/>
              <a:gd name="connsiteY26" fmla="*/ 2798928 h 3100256"/>
              <a:gd name="connsiteX27" fmla="*/ 433404 w 3701889"/>
              <a:gd name="connsiteY27" fmla="*/ 2745139 h 3100256"/>
              <a:gd name="connsiteX28" fmla="*/ 196736 w 3701889"/>
              <a:gd name="connsiteY28" fmla="*/ 2519229 h 3100256"/>
              <a:gd name="connsiteX29" fmla="*/ 99917 w 3701889"/>
              <a:gd name="connsiteY29" fmla="*/ 2314833 h 3100256"/>
              <a:gd name="connsiteX30" fmla="*/ 89160 w 3701889"/>
              <a:gd name="connsiteY30" fmla="*/ 2067408 h 3100256"/>
              <a:gd name="connsiteX31" fmla="*/ 3098 w 3701889"/>
              <a:gd name="connsiteY31" fmla="*/ 1701648 h 3100256"/>
              <a:gd name="connsiteX32" fmla="*/ 24614 w 3701889"/>
              <a:gd name="connsiteY32" fmla="*/ 1432706 h 3100256"/>
              <a:gd name="connsiteX33" fmla="*/ 78402 w 3701889"/>
              <a:gd name="connsiteY33" fmla="*/ 1228311 h 3100256"/>
              <a:gd name="connsiteX34" fmla="*/ 164463 w 3701889"/>
              <a:gd name="connsiteY34" fmla="*/ 1023916 h 3100256"/>
              <a:gd name="connsiteX35" fmla="*/ 218251 w 3701889"/>
              <a:gd name="connsiteY35" fmla="*/ 722702 h 3100256"/>
              <a:gd name="connsiteX36" fmla="*/ 325828 w 3701889"/>
              <a:gd name="connsiteY36" fmla="*/ 518306 h 3100256"/>
              <a:gd name="connsiteX37" fmla="*/ 508708 w 3701889"/>
              <a:gd name="connsiteY37" fmla="*/ 399972 h 3100256"/>
              <a:gd name="connsiteX38" fmla="*/ 734618 w 3701889"/>
              <a:gd name="connsiteY38" fmla="*/ 303153 h 3100256"/>
              <a:gd name="connsiteX39" fmla="*/ 949771 w 3701889"/>
              <a:gd name="connsiteY39" fmla="*/ 303153 h 310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701889" h="3100256">
                <a:moveTo>
                  <a:pt x="949771" y="303153"/>
                </a:moveTo>
                <a:cubicBezTo>
                  <a:pt x="1032246" y="285224"/>
                  <a:pt x="1121894" y="224264"/>
                  <a:pt x="1229470" y="195577"/>
                </a:cubicBezTo>
                <a:cubicBezTo>
                  <a:pt x="1337046" y="166890"/>
                  <a:pt x="1505583" y="159718"/>
                  <a:pt x="1595230" y="131031"/>
                </a:cubicBezTo>
                <a:cubicBezTo>
                  <a:pt x="1684877" y="102344"/>
                  <a:pt x="1701014" y="44970"/>
                  <a:pt x="1767353" y="23455"/>
                </a:cubicBezTo>
                <a:cubicBezTo>
                  <a:pt x="1833692" y="1940"/>
                  <a:pt x="1912581" y="-3440"/>
                  <a:pt x="1993263" y="1939"/>
                </a:cubicBezTo>
                <a:cubicBezTo>
                  <a:pt x="2073945" y="7318"/>
                  <a:pt x="2174351" y="23455"/>
                  <a:pt x="2251447" y="55728"/>
                </a:cubicBezTo>
                <a:cubicBezTo>
                  <a:pt x="2328543" y="88001"/>
                  <a:pt x="2378746" y="156132"/>
                  <a:pt x="2455842" y="195577"/>
                </a:cubicBezTo>
                <a:cubicBezTo>
                  <a:pt x="2532938" y="235022"/>
                  <a:pt x="2624379" y="254744"/>
                  <a:pt x="2714026" y="292396"/>
                </a:cubicBezTo>
                <a:cubicBezTo>
                  <a:pt x="2803673" y="330048"/>
                  <a:pt x="2930971" y="385629"/>
                  <a:pt x="2993724" y="421488"/>
                </a:cubicBezTo>
                <a:cubicBezTo>
                  <a:pt x="3056477" y="457347"/>
                  <a:pt x="3036755" y="482448"/>
                  <a:pt x="3090543" y="507549"/>
                </a:cubicBezTo>
                <a:cubicBezTo>
                  <a:pt x="3144331" y="532650"/>
                  <a:pt x="3242943" y="527272"/>
                  <a:pt x="3316454" y="572095"/>
                </a:cubicBezTo>
                <a:cubicBezTo>
                  <a:pt x="3389965" y="616919"/>
                  <a:pt x="3468854" y="695808"/>
                  <a:pt x="3531607" y="776490"/>
                </a:cubicBezTo>
                <a:cubicBezTo>
                  <a:pt x="3594360" y="857172"/>
                  <a:pt x="3667870" y="961163"/>
                  <a:pt x="3692971" y="1056189"/>
                </a:cubicBezTo>
                <a:cubicBezTo>
                  <a:pt x="3718072" y="1151215"/>
                  <a:pt x="3682214" y="1248033"/>
                  <a:pt x="3682214" y="1346645"/>
                </a:cubicBezTo>
                <a:cubicBezTo>
                  <a:pt x="3682214" y="1445257"/>
                  <a:pt x="3692971" y="1561798"/>
                  <a:pt x="3692971" y="1647859"/>
                </a:cubicBezTo>
                <a:cubicBezTo>
                  <a:pt x="3692971" y="1733920"/>
                  <a:pt x="3705522" y="1776951"/>
                  <a:pt x="3682214" y="1863012"/>
                </a:cubicBezTo>
                <a:cubicBezTo>
                  <a:pt x="3658906" y="1949073"/>
                  <a:pt x="3596153" y="2081751"/>
                  <a:pt x="3553122" y="2164226"/>
                </a:cubicBezTo>
                <a:cubicBezTo>
                  <a:pt x="3510091" y="2246701"/>
                  <a:pt x="3470647" y="2296904"/>
                  <a:pt x="3424030" y="2357864"/>
                </a:cubicBezTo>
                <a:cubicBezTo>
                  <a:pt x="3377414" y="2418824"/>
                  <a:pt x="3327211" y="2470819"/>
                  <a:pt x="3273423" y="2529986"/>
                </a:cubicBezTo>
                <a:cubicBezTo>
                  <a:pt x="3219635" y="2589153"/>
                  <a:pt x="3180190" y="2659078"/>
                  <a:pt x="3101301" y="2712866"/>
                </a:cubicBezTo>
                <a:cubicBezTo>
                  <a:pt x="3022412" y="2766654"/>
                  <a:pt x="2800087" y="2852716"/>
                  <a:pt x="2800087" y="2852716"/>
                </a:cubicBezTo>
                <a:cubicBezTo>
                  <a:pt x="2690718" y="2902918"/>
                  <a:pt x="2549075" y="2978221"/>
                  <a:pt x="2445084" y="3014080"/>
                </a:cubicBezTo>
                <a:cubicBezTo>
                  <a:pt x="2341093" y="3049939"/>
                  <a:pt x="2278341" y="3053525"/>
                  <a:pt x="2176143" y="3067869"/>
                </a:cubicBezTo>
                <a:cubicBezTo>
                  <a:pt x="2073945" y="3082213"/>
                  <a:pt x="1971747" y="3101935"/>
                  <a:pt x="1831898" y="3100142"/>
                </a:cubicBezTo>
                <a:cubicBezTo>
                  <a:pt x="1692049" y="3098349"/>
                  <a:pt x="1471518" y="3082212"/>
                  <a:pt x="1337047" y="3057111"/>
                </a:cubicBezTo>
                <a:cubicBezTo>
                  <a:pt x="1202577" y="3032010"/>
                  <a:pt x="1123687" y="2992566"/>
                  <a:pt x="1025075" y="2949535"/>
                </a:cubicBezTo>
                <a:cubicBezTo>
                  <a:pt x="926463" y="2906505"/>
                  <a:pt x="843988" y="2832994"/>
                  <a:pt x="745376" y="2798928"/>
                </a:cubicBezTo>
                <a:cubicBezTo>
                  <a:pt x="646764" y="2764862"/>
                  <a:pt x="524844" y="2791755"/>
                  <a:pt x="433404" y="2745139"/>
                </a:cubicBezTo>
                <a:cubicBezTo>
                  <a:pt x="341964" y="2698523"/>
                  <a:pt x="252317" y="2590947"/>
                  <a:pt x="196736" y="2519229"/>
                </a:cubicBezTo>
                <a:cubicBezTo>
                  <a:pt x="141155" y="2447511"/>
                  <a:pt x="117846" y="2390136"/>
                  <a:pt x="99917" y="2314833"/>
                </a:cubicBezTo>
                <a:cubicBezTo>
                  <a:pt x="81988" y="2239530"/>
                  <a:pt x="105296" y="2169605"/>
                  <a:pt x="89160" y="2067408"/>
                </a:cubicBezTo>
                <a:cubicBezTo>
                  <a:pt x="73024" y="1965211"/>
                  <a:pt x="13856" y="1807432"/>
                  <a:pt x="3098" y="1701648"/>
                </a:cubicBezTo>
                <a:cubicBezTo>
                  <a:pt x="-7660" y="1595864"/>
                  <a:pt x="12063" y="1511595"/>
                  <a:pt x="24614" y="1432706"/>
                </a:cubicBezTo>
                <a:cubicBezTo>
                  <a:pt x="37165" y="1353817"/>
                  <a:pt x="55094" y="1296443"/>
                  <a:pt x="78402" y="1228311"/>
                </a:cubicBezTo>
                <a:cubicBezTo>
                  <a:pt x="101710" y="1160179"/>
                  <a:pt x="141155" y="1108184"/>
                  <a:pt x="164463" y="1023916"/>
                </a:cubicBezTo>
                <a:cubicBezTo>
                  <a:pt x="187771" y="939648"/>
                  <a:pt x="191357" y="806970"/>
                  <a:pt x="218251" y="722702"/>
                </a:cubicBezTo>
                <a:cubicBezTo>
                  <a:pt x="245145" y="638434"/>
                  <a:pt x="277419" y="572094"/>
                  <a:pt x="325828" y="518306"/>
                </a:cubicBezTo>
                <a:cubicBezTo>
                  <a:pt x="374237" y="464518"/>
                  <a:pt x="440576" y="435831"/>
                  <a:pt x="508708" y="399972"/>
                </a:cubicBezTo>
                <a:cubicBezTo>
                  <a:pt x="576840" y="364113"/>
                  <a:pt x="657522" y="319289"/>
                  <a:pt x="734618" y="303153"/>
                </a:cubicBezTo>
                <a:cubicBezTo>
                  <a:pt x="811714" y="287017"/>
                  <a:pt x="867296" y="321082"/>
                  <a:pt x="949771" y="303153"/>
                </a:cubicBezTo>
                <a:close/>
              </a:path>
            </a:pathLst>
          </a:cu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0200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60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2" grpId="0" animBg="1"/>
      <p:bldP spid="21" grpId="0" animBg="1"/>
      <p:bldP spid="22" grpId="0" animBg="1"/>
      <p:bldP spid="23" grpId="0" animBg="1"/>
      <p:bldP spid="24" grpId="0" animBg="1"/>
      <p:bldP spid="25" grpId="0" animBg="1"/>
      <p:bldP spid="26" grpId="0" animBg="1"/>
      <p:bldP spid="27" grpId="0" animBg="1"/>
      <p:bldP spid="28" grpId="0" animBg="1"/>
      <p:bldP spid="29" grpId="0" animBg="1"/>
      <p:bldP spid="41" grpId="0" animBg="1"/>
      <p:bldP spid="35" grpId="0" animBg="1"/>
      <p:bldP spid="5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2"/>
          </p:nvPr>
        </p:nvSpPr>
        <p:spPr bwMode="auto">
          <a:xfrm>
            <a:off x="8077200" y="589280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fld id="{E20ED33F-35DF-4536-A04D-CDA6291528B8}" type="slidenum">
              <a:rPr lang="en-US" altLang="en-US" sz="1200">
                <a:cs typeface="Times New Roman" panose="02020603050405020304" pitchFamily="18" charset="0"/>
              </a:rPr>
              <a:pPr eaLnBrk="1" hangingPunct="1">
                <a:spcBef>
                  <a:spcPct val="0"/>
                </a:spcBef>
                <a:buFontTx/>
                <a:buNone/>
              </a:pPr>
              <a:t>12</a:t>
            </a:fld>
            <a:endParaRPr lang="en-US" altLang="en-US" sz="1200">
              <a:cs typeface="Times New Roman" panose="02020603050405020304" pitchFamily="18" charset="0"/>
            </a:endParaRPr>
          </a:p>
        </p:txBody>
      </p:sp>
      <p:sp>
        <p:nvSpPr>
          <p:cNvPr id="4099" name="Rectangle 2050"/>
          <p:cNvSpPr txBox="1">
            <a:spLocks noChangeArrowheads="1"/>
          </p:cNvSpPr>
          <p:nvPr/>
        </p:nvSpPr>
        <p:spPr bwMode="auto">
          <a:xfrm>
            <a:off x="1521068" y="414338"/>
            <a:ext cx="900332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smtClean="0">
                <a:cs typeface="Arial" panose="020B0604020202020204" pitchFamily="34" charset="0"/>
              </a:rPr>
              <a:t>Aside:  Basic (Archaic…) Gravity </a:t>
            </a:r>
            <a:r>
              <a:rPr lang="en-US" altLang="en-US" sz="3600" b="1" dirty="0">
                <a:cs typeface="Arial" panose="020B0604020202020204" pitchFamily="34" charset="0"/>
              </a:rPr>
              <a:t>Units</a:t>
            </a:r>
          </a:p>
        </p:txBody>
      </p:sp>
      <p:sp>
        <p:nvSpPr>
          <p:cNvPr id="4100" name="Rectangle 2051"/>
          <p:cNvSpPr txBox="1">
            <a:spLocks noChangeArrowheads="1"/>
          </p:cNvSpPr>
          <p:nvPr/>
        </p:nvSpPr>
        <p:spPr bwMode="auto">
          <a:xfrm>
            <a:off x="1521069" y="1775619"/>
            <a:ext cx="9156089"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SzPct val="65000"/>
              <a:buFont typeface="Wingdings" panose="05000000000000000000" pitchFamily="2" charset="2"/>
              <a:buNone/>
            </a:pPr>
            <a:r>
              <a:rPr lang="en-US" altLang="en-US" sz="2000" dirty="0">
                <a:latin typeface="Arial" panose="020B0604020202020204" pitchFamily="34" charset="0"/>
                <a:cs typeface="Arial" panose="020B0604020202020204" pitchFamily="34" charset="0"/>
              </a:rPr>
              <a:t>Acceleration of gravity on the Earth’s surface, g ≈ 9.8 m/s</a:t>
            </a:r>
            <a:r>
              <a:rPr lang="en-US" altLang="en-US" sz="2000" baseline="30000" dirty="0">
                <a:latin typeface="Arial" panose="020B0604020202020204" pitchFamily="34" charset="0"/>
                <a:cs typeface="Arial" panose="020B0604020202020204" pitchFamily="34" charset="0"/>
              </a:rPr>
              <a:t>2</a:t>
            </a:r>
          </a:p>
          <a:p>
            <a:pPr algn="ctr" eaLnBrk="1" hangingPunct="1">
              <a:buSzPct val="65000"/>
              <a:buFont typeface="Wingdings" panose="05000000000000000000" pitchFamily="2" charset="2"/>
              <a:buNone/>
            </a:pPr>
            <a:r>
              <a:rPr lang="en-US" altLang="en-US" sz="2000" dirty="0">
                <a:latin typeface="Arial" panose="020B0604020202020204" pitchFamily="34" charset="0"/>
                <a:cs typeface="Arial" panose="020B0604020202020204" pitchFamily="34" charset="0"/>
              </a:rPr>
              <a:t>1 Gal ≡ 1 cm/s</a:t>
            </a:r>
            <a:r>
              <a:rPr lang="en-US" altLang="en-US" sz="2000" baseline="30000" dirty="0">
                <a:latin typeface="Arial" panose="020B0604020202020204" pitchFamily="34" charset="0"/>
                <a:cs typeface="Arial" panose="020B0604020202020204" pitchFamily="34" charset="0"/>
              </a:rPr>
              <a:t>2</a:t>
            </a:r>
          </a:p>
          <a:p>
            <a:pPr algn="ctr" eaLnBrk="1" hangingPunct="1">
              <a:buSzPct val="65000"/>
              <a:buFont typeface="Wingdings" panose="05000000000000000000" pitchFamily="2" charset="2"/>
              <a:buNone/>
            </a:pPr>
            <a:r>
              <a:rPr lang="en-US" altLang="en-US" sz="2000" dirty="0">
                <a:latin typeface="Arial" panose="020B0604020202020204" pitchFamily="34" charset="0"/>
                <a:cs typeface="Arial" panose="020B0604020202020204" pitchFamily="34" charset="0"/>
              </a:rPr>
              <a:t>So g ≈ </a:t>
            </a:r>
            <a:r>
              <a:rPr lang="en-US" altLang="en-US" sz="2000" dirty="0" smtClean="0">
                <a:latin typeface="Arial" panose="020B0604020202020204" pitchFamily="34" charset="0"/>
                <a:cs typeface="Arial" panose="020B0604020202020204" pitchFamily="34" charset="0"/>
              </a:rPr>
              <a:t>980 Gal</a:t>
            </a:r>
            <a:endParaRPr lang="en-US" altLang="en-US" sz="2000" dirty="0">
              <a:latin typeface="Arial" panose="020B0604020202020204" pitchFamily="34" charset="0"/>
              <a:cs typeface="Arial" panose="020B0604020202020204" pitchFamily="34" charset="0"/>
            </a:endParaRPr>
          </a:p>
          <a:p>
            <a:pPr eaLnBrk="1" hangingPunct="1">
              <a:buSzPct val="65000"/>
              <a:buFont typeface="Wingdings" panose="05000000000000000000" pitchFamily="2" charset="2"/>
              <a:buNone/>
            </a:pPr>
            <a:r>
              <a:rPr lang="en-US" altLang="en-US" sz="2000" dirty="0">
                <a:latin typeface="Arial" panose="020B0604020202020204" pitchFamily="34" charset="0"/>
                <a:cs typeface="Arial" panose="020B0604020202020204" pitchFamily="34" charset="0"/>
              </a:rPr>
              <a:t>Absolute gravity meters typically measure to 1 to 10 </a:t>
            </a:r>
            <a:r>
              <a:rPr lang="en-US" altLang="en-US" sz="2000" dirty="0" err="1">
                <a:latin typeface="Arial" panose="020B0604020202020204" pitchFamily="34" charset="0"/>
                <a:cs typeface="Arial" panose="020B0604020202020204" pitchFamily="34" charset="0"/>
              </a:rPr>
              <a:t>μGal</a:t>
            </a:r>
            <a:r>
              <a:rPr lang="en-US" altLang="en-US" sz="2000" dirty="0">
                <a:latin typeface="Arial" panose="020B0604020202020204" pitchFamily="34" charset="0"/>
                <a:cs typeface="Arial" panose="020B0604020202020204" pitchFamily="34" charset="0"/>
              </a:rPr>
              <a:t>:</a:t>
            </a:r>
          </a:p>
          <a:p>
            <a:pPr algn="ctr" eaLnBrk="1" hangingPunct="1">
              <a:buSzPct val="65000"/>
              <a:buFont typeface="Wingdings" panose="05000000000000000000" pitchFamily="2" charset="2"/>
              <a:buNone/>
            </a:pPr>
            <a:r>
              <a:rPr lang="en-US" altLang="en-US" sz="2000" dirty="0">
                <a:latin typeface="Arial" panose="020B0604020202020204" pitchFamily="34" charset="0"/>
                <a:cs typeface="Arial" panose="020B0604020202020204" pitchFamily="34" charset="0"/>
              </a:rPr>
              <a:t>1 </a:t>
            </a:r>
            <a:r>
              <a:rPr lang="en-US" altLang="en-US" sz="2000" dirty="0" err="1">
                <a:latin typeface="Arial" panose="020B0604020202020204" pitchFamily="34" charset="0"/>
                <a:cs typeface="Arial" panose="020B0604020202020204" pitchFamily="34" charset="0"/>
              </a:rPr>
              <a:t>μGal</a:t>
            </a:r>
            <a:r>
              <a:rPr lang="en-US" altLang="en-US" sz="2000" dirty="0">
                <a:latin typeface="Arial" panose="020B0604020202020204" pitchFamily="34" charset="0"/>
                <a:cs typeface="Arial" panose="020B0604020202020204" pitchFamily="34" charset="0"/>
              </a:rPr>
              <a:t> = 1x10</a:t>
            </a:r>
            <a:r>
              <a:rPr lang="en-US" altLang="en-US" sz="2000" baseline="30000" dirty="0">
                <a:latin typeface="Arial" panose="020B0604020202020204" pitchFamily="34" charset="0"/>
                <a:cs typeface="Arial" panose="020B0604020202020204" pitchFamily="34" charset="0"/>
              </a:rPr>
              <a:t>-6</a:t>
            </a:r>
            <a:r>
              <a:rPr lang="en-US" altLang="en-US" sz="2000" dirty="0">
                <a:latin typeface="Arial" panose="020B0604020202020204" pitchFamily="34" charset="0"/>
                <a:cs typeface="Arial" panose="020B0604020202020204" pitchFamily="34" charset="0"/>
              </a:rPr>
              <a:t> Gal= 1x10</a:t>
            </a:r>
            <a:r>
              <a:rPr lang="en-US" altLang="en-US" sz="2000" baseline="30000" dirty="0">
                <a:latin typeface="Arial" panose="020B0604020202020204" pitchFamily="34" charset="0"/>
                <a:cs typeface="Arial" panose="020B0604020202020204" pitchFamily="34" charset="0"/>
              </a:rPr>
              <a:t>-8</a:t>
            </a:r>
            <a:r>
              <a:rPr lang="en-US" altLang="en-US" sz="2000" dirty="0">
                <a:latin typeface="Arial" panose="020B0604020202020204" pitchFamily="34" charset="0"/>
                <a:cs typeface="Arial" panose="020B0604020202020204" pitchFamily="34" charset="0"/>
              </a:rPr>
              <a:t> m/s</a:t>
            </a:r>
            <a:r>
              <a:rPr lang="en-US" altLang="en-US" sz="2000" baseline="30000" dirty="0">
                <a:latin typeface="Arial" panose="020B0604020202020204" pitchFamily="34" charset="0"/>
                <a:cs typeface="Arial" panose="020B0604020202020204" pitchFamily="34" charset="0"/>
              </a:rPr>
              <a:t>2</a:t>
            </a:r>
            <a:r>
              <a:rPr lang="en-US" altLang="en-US" sz="2000" dirty="0">
                <a:latin typeface="Arial" panose="020B0604020202020204" pitchFamily="34" charset="0"/>
                <a:cs typeface="Arial" panose="020B0604020202020204" pitchFamily="34" charset="0"/>
              </a:rPr>
              <a:t>, </a:t>
            </a:r>
          </a:p>
          <a:p>
            <a:pPr eaLnBrk="1" hangingPunct="1">
              <a:buSzPct val="65000"/>
              <a:buFont typeface="Wingdings" panose="05000000000000000000" pitchFamily="2" charset="2"/>
              <a:buNone/>
            </a:pPr>
            <a:r>
              <a:rPr lang="en-US" altLang="en-US" sz="2000" dirty="0">
                <a:latin typeface="Arial" panose="020B0604020202020204" pitchFamily="34" charset="0"/>
                <a:cs typeface="Arial" panose="020B0604020202020204" pitchFamily="34" charset="0"/>
              </a:rPr>
              <a:t>	or  about </a:t>
            </a:r>
            <a:r>
              <a:rPr lang="en-US" altLang="en-US" sz="2000" b="1" dirty="0">
                <a:latin typeface="Arial" panose="020B0604020202020204" pitchFamily="34" charset="0"/>
                <a:cs typeface="Arial" panose="020B0604020202020204" pitchFamily="34" charset="0"/>
              </a:rPr>
              <a:t>1 part per billion</a:t>
            </a:r>
            <a:r>
              <a:rPr lang="en-US" altLang="en-US" sz="2000" dirty="0">
                <a:latin typeface="Arial" panose="020B0604020202020204" pitchFamily="34" charset="0"/>
                <a:cs typeface="Arial" panose="020B0604020202020204" pitchFamily="34" charset="0"/>
              </a:rPr>
              <a:t> of the acceleration of gravity!</a:t>
            </a:r>
          </a:p>
          <a:p>
            <a:pPr eaLnBrk="1" hangingPunct="1">
              <a:buSzPct val="65000"/>
              <a:buFont typeface="Wingdings" panose="05000000000000000000" pitchFamily="2" charset="2"/>
              <a:buNone/>
            </a:pPr>
            <a:endParaRPr lang="en-US" altLang="en-US" sz="2000" dirty="0">
              <a:latin typeface="Arial" panose="020B0604020202020204" pitchFamily="34" charset="0"/>
              <a:cs typeface="Arial" panose="020B0604020202020204" pitchFamily="34" charset="0"/>
            </a:endParaRPr>
          </a:p>
          <a:p>
            <a:pPr eaLnBrk="1" hangingPunct="1">
              <a:buSzPct val="65000"/>
              <a:buFont typeface="Wingdings" panose="05000000000000000000" pitchFamily="2" charset="2"/>
              <a:buNone/>
            </a:pPr>
            <a:r>
              <a:rPr lang="en-US" altLang="en-US" sz="2000" dirty="0" smtClean="0">
                <a:latin typeface="Arial" panose="020B0604020202020204" pitchFamily="34" charset="0"/>
                <a:cs typeface="Arial" panose="020B0604020202020204" pitchFamily="34" charset="0"/>
              </a:rPr>
              <a:t>A real life example:  g </a:t>
            </a:r>
            <a:r>
              <a:rPr lang="en-US" altLang="en-US" sz="2000" dirty="0">
                <a:latin typeface="Arial" panose="020B0604020202020204" pitchFamily="34" charset="0"/>
                <a:cs typeface="Arial" panose="020B0604020202020204" pitchFamily="34" charset="0"/>
              </a:rPr>
              <a:t>(at </a:t>
            </a:r>
            <a:r>
              <a:rPr lang="en-US" altLang="en-US" sz="2000" dirty="0" smtClean="0">
                <a:latin typeface="Arial" panose="020B0604020202020204" pitchFamily="34" charset="0"/>
                <a:cs typeface="Arial" panose="020B0604020202020204" pitchFamily="34" charset="0"/>
              </a:rPr>
              <a:t>TMGO, north of Boulder, CO) </a:t>
            </a:r>
            <a:r>
              <a:rPr lang="en-US" altLang="en-US" sz="2000" dirty="0">
                <a:latin typeface="Arial" panose="020B0604020202020204" pitchFamily="34" charset="0"/>
                <a:cs typeface="Arial" panose="020B0604020202020204" pitchFamily="34" charset="0"/>
              </a:rPr>
              <a:t>= 9.79 622 </a:t>
            </a:r>
            <a:r>
              <a:rPr lang="en-US" altLang="en-US" sz="2000" dirty="0" smtClean="0">
                <a:latin typeface="Arial" panose="020B0604020202020204" pitchFamily="34" charset="0"/>
                <a:cs typeface="Arial" panose="020B0604020202020204" pitchFamily="34" charset="0"/>
              </a:rPr>
              <a:t>743 </a:t>
            </a:r>
            <a:r>
              <a:rPr lang="en-US" altLang="en-US" sz="2000" dirty="0">
                <a:latin typeface="Arial" panose="020B0604020202020204" pitchFamily="34" charset="0"/>
                <a:cs typeface="Arial" panose="020B0604020202020204" pitchFamily="34" charset="0"/>
              </a:rPr>
              <a:t>m/s</a:t>
            </a:r>
            <a:r>
              <a:rPr lang="en-US" altLang="en-US" sz="2000" baseline="30000" dirty="0">
                <a:latin typeface="Arial" panose="020B0604020202020204" pitchFamily="34" charset="0"/>
                <a:cs typeface="Arial" panose="020B0604020202020204" pitchFamily="34" charset="0"/>
              </a:rPr>
              <a:t>2</a:t>
            </a:r>
          </a:p>
          <a:p>
            <a:pPr algn="ctr" eaLnBrk="1" hangingPunct="1">
              <a:buSzPct val="65000"/>
              <a:buFont typeface="Wingdings" panose="05000000000000000000" pitchFamily="2" charset="2"/>
              <a:buNone/>
            </a:pPr>
            <a:endParaRPr lang="en-US" altLang="en-US" sz="2000" dirty="0">
              <a:cs typeface="Arial" panose="020B0604020202020204" pitchFamily="34" charset="0"/>
            </a:endParaRPr>
          </a:p>
          <a:p>
            <a:pPr algn="ctr" eaLnBrk="1" hangingPunct="1">
              <a:buSzPct val="65000"/>
              <a:buFont typeface="Wingdings" panose="05000000000000000000" pitchFamily="2" charset="2"/>
              <a:buNone/>
            </a:pPr>
            <a:endParaRPr lang="en-US" altLang="en-US" sz="2000" dirty="0"/>
          </a:p>
        </p:txBody>
      </p:sp>
      <p:cxnSp>
        <p:nvCxnSpPr>
          <p:cNvPr id="4101" name="Straight Arrow Connector 4"/>
          <p:cNvCxnSpPr>
            <a:cxnSpLocks noChangeShapeType="1"/>
          </p:cNvCxnSpPr>
          <p:nvPr/>
        </p:nvCxnSpPr>
        <p:spPr bwMode="auto">
          <a:xfrm flipV="1">
            <a:off x="8962531" y="4783872"/>
            <a:ext cx="0" cy="471487"/>
          </a:xfrm>
          <a:prstGeom prst="straightConnector1">
            <a:avLst/>
          </a:prstGeom>
          <a:noFill/>
          <a:ln w="25400" cap="sq">
            <a:solidFill>
              <a:schemeClr val="tx2"/>
            </a:solidFill>
            <a:round/>
            <a:headEnd/>
            <a:tailEnd type="arrow" w="med" len="med"/>
          </a:ln>
          <a:extLst>
            <a:ext uri="{909E8E84-426E-40DD-AFC4-6F175D3DCCD1}">
              <a14:hiddenFill xmlns:a14="http://schemas.microsoft.com/office/drawing/2010/main">
                <a:noFill/>
              </a14:hiddenFill>
            </a:ext>
          </a:extLst>
        </p:spPr>
      </p:cxnSp>
      <p:sp>
        <p:nvSpPr>
          <p:cNvPr id="4102" name="Rectangle 6"/>
          <p:cNvSpPr>
            <a:spLocks noChangeArrowheads="1"/>
          </p:cNvSpPr>
          <p:nvPr/>
        </p:nvSpPr>
        <p:spPr bwMode="auto">
          <a:xfrm>
            <a:off x="7205292" y="5619691"/>
            <a:ext cx="2295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dirty="0" err="1">
                <a:latin typeface="Arial" panose="020B0604020202020204" pitchFamily="34" charset="0"/>
                <a:cs typeface="Arial" panose="020B0604020202020204" pitchFamily="34" charset="0"/>
              </a:rPr>
              <a:t>μGal</a:t>
            </a:r>
            <a:r>
              <a:rPr lang="en-US" altLang="en-US" sz="2000" dirty="0">
                <a:latin typeface="Arial" panose="020B0604020202020204" pitchFamily="34" charset="0"/>
                <a:cs typeface="Arial" panose="020B0604020202020204" pitchFamily="34" charset="0"/>
              </a:rPr>
              <a:t> digit (the 9th)</a:t>
            </a:r>
          </a:p>
        </p:txBody>
      </p:sp>
      <p:cxnSp>
        <p:nvCxnSpPr>
          <p:cNvPr id="4103" name="Straight Arrow Connector 4"/>
          <p:cNvCxnSpPr>
            <a:cxnSpLocks noChangeShapeType="1"/>
          </p:cNvCxnSpPr>
          <p:nvPr/>
        </p:nvCxnSpPr>
        <p:spPr bwMode="auto">
          <a:xfrm flipV="1">
            <a:off x="9479938" y="4770195"/>
            <a:ext cx="0" cy="1143000"/>
          </a:xfrm>
          <a:prstGeom prst="straightConnector1">
            <a:avLst/>
          </a:prstGeom>
          <a:noFill/>
          <a:ln w="25400" cap="sq">
            <a:solidFill>
              <a:schemeClr val="tx2"/>
            </a:solidFill>
            <a:round/>
            <a:headEnd/>
            <a:tailEnd type="arrow" w="med" len="med"/>
          </a:ln>
          <a:extLst>
            <a:ext uri="{909E8E84-426E-40DD-AFC4-6F175D3DCCD1}">
              <a14:hiddenFill xmlns:a14="http://schemas.microsoft.com/office/drawing/2010/main">
                <a:noFill/>
              </a14:hiddenFill>
            </a:ext>
          </a:extLst>
        </p:spPr>
      </p:cxnSp>
      <p:sp>
        <p:nvSpPr>
          <p:cNvPr id="4104" name="Rectangle 6"/>
          <p:cNvSpPr>
            <a:spLocks noChangeArrowheads="1"/>
          </p:cNvSpPr>
          <p:nvPr/>
        </p:nvSpPr>
        <p:spPr bwMode="auto">
          <a:xfrm>
            <a:off x="6600331" y="4968021"/>
            <a:ext cx="2362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mGal digit (the 6th)</a:t>
            </a:r>
          </a:p>
        </p:txBody>
      </p:sp>
      <p:sp>
        <p:nvSpPr>
          <p:cNvPr id="9" name="Oval Callout 8"/>
          <p:cNvSpPr/>
          <p:nvPr/>
        </p:nvSpPr>
        <p:spPr>
          <a:xfrm>
            <a:off x="8324851" y="1921669"/>
            <a:ext cx="3019424" cy="1226159"/>
          </a:xfrm>
          <a:prstGeom prst="wedgeEllipseCallout">
            <a:avLst>
              <a:gd name="adj1" fmla="val -10974"/>
              <a:gd name="adj2" fmla="val 14904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0000"/>
                </a:solidFill>
              </a:rPr>
              <a:t>Lifting the gravity meter up just 3mm reduces this digit by 1!</a:t>
            </a:r>
            <a:endParaRPr lang="en-US" sz="1600" b="1" dirty="0">
              <a:solidFill>
                <a:srgbClr val="FF0000"/>
              </a:solidFill>
            </a:endParaRPr>
          </a:p>
        </p:txBody>
      </p:sp>
    </p:spTree>
    <p:extLst>
      <p:ext uri="{BB962C8B-B14F-4D97-AF65-F5344CB8AC3E}">
        <p14:creationId xmlns:p14="http://schemas.microsoft.com/office/powerpoint/2010/main" val="8611385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2"/>
          </p:nvPr>
        </p:nvSpPr>
        <p:spPr bwMode="auto">
          <a:xfrm>
            <a:off x="8077200" y="589280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fld id="{E20ED33F-35DF-4536-A04D-CDA6291528B8}" type="slidenum">
              <a:rPr lang="en-US" altLang="en-US" sz="1200">
                <a:cs typeface="Times New Roman" panose="02020603050405020304" pitchFamily="18" charset="0"/>
              </a:rPr>
              <a:pPr eaLnBrk="1" hangingPunct="1">
                <a:spcBef>
                  <a:spcPct val="0"/>
                </a:spcBef>
                <a:buFontTx/>
                <a:buNone/>
              </a:pPr>
              <a:t>13</a:t>
            </a:fld>
            <a:endParaRPr lang="en-US" altLang="en-US" sz="1200">
              <a:cs typeface="Times New Roman" panose="02020603050405020304" pitchFamily="18" charset="0"/>
            </a:endParaRPr>
          </a:p>
        </p:txBody>
      </p:sp>
      <p:sp>
        <p:nvSpPr>
          <p:cNvPr id="4099" name="Rectangle 2050"/>
          <p:cNvSpPr txBox="1">
            <a:spLocks noChangeArrowheads="1"/>
          </p:cNvSpPr>
          <p:nvPr/>
        </p:nvSpPr>
        <p:spPr bwMode="auto">
          <a:xfrm>
            <a:off x="1149013" y="1361356"/>
            <a:ext cx="991772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smtClean="0">
                <a:cs typeface="Arial" panose="020B0604020202020204" pitchFamily="34" charset="0"/>
              </a:rPr>
              <a:t>Okay cool, so gravity </a:t>
            </a:r>
            <a:r>
              <a:rPr lang="en-US" altLang="en-US" sz="3600" b="1" dirty="0">
                <a:cs typeface="Arial" panose="020B0604020202020204" pitchFamily="34" charset="0"/>
              </a:rPr>
              <a:t>c</a:t>
            </a:r>
            <a:r>
              <a:rPr lang="en-US" altLang="en-US" sz="3600" b="1" dirty="0" smtClean="0">
                <a:cs typeface="Arial" panose="020B0604020202020204" pitchFamily="34" charset="0"/>
              </a:rPr>
              <a:t>hanges.   </a:t>
            </a:r>
          </a:p>
          <a:p>
            <a:pPr algn="ctr" eaLnBrk="1" hangingPunct="1">
              <a:spcBef>
                <a:spcPct val="0"/>
              </a:spcBef>
              <a:buFontTx/>
              <a:buNone/>
            </a:pPr>
            <a:r>
              <a:rPr lang="en-US" altLang="en-US" sz="3600" b="1" dirty="0" smtClean="0">
                <a:cs typeface="Arial" panose="020B0604020202020204" pitchFamily="34" charset="0"/>
              </a:rPr>
              <a:t>How do we measure it?</a:t>
            </a:r>
            <a:endParaRPr lang="en-US" altLang="en-US" sz="3600" b="1" dirty="0">
              <a:cs typeface="Arial" panose="020B0604020202020204" pitchFamily="34" charset="0"/>
            </a:endParaRPr>
          </a:p>
        </p:txBody>
      </p:sp>
    </p:spTree>
    <p:extLst>
      <p:ext uri="{BB962C8B-B14F-4D97-AF65-F5344CB8AC3E}">
        <p14:creationId xmlns:p14="http://schemas.microsoft.com/office/powerpoint/2010/main" val="904706713"/>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2"/>
          </p:nvPr>
        </p:nvSpPr>
        <p:spPr bwMode="auto">
          <a:xfrm>
            <a:off x="8077200" y="589280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fld id="{E20ED33F-35DF-4536-A04D-CDA6291528B8}" type="slidenum">
              <a:rPr lang="en-US" altLang="en-US" sz="1200">
                <a:cs typeface="Times New Roman" panose="02020603050405020304" pitchFamily="18" charset="0"/>
              </a:rPr>
              <a:pPr eaLnBrk="1" hangingPunct="1">
                <a:spcBef>
                  <a:spcPct val="0"/>
                </a:spcBef>
                <a:buFontTx/>
                <a:buNone/>
              </a:pPr>
              <a:t>14</a:t>
            </a:fld>
            <a:endParaRPr lang="en-US" altLang="en-US" sz="1200">
              <a:cs typeface="Times New Roman" panose="02020603050405020304" pitchFamily="18" charset="0"/>
            </a:endParaRPr>
          </a:p>
        </p:txBody>
      </p:sp>
      <p:sp>
        <p:nvSpPr>
          <p:cNvPr id="4099" name="Rectangle 2050"/>
          <p:cNvSpPr txBox="1">
            <a:spLocks noChangeArrowheads="1"/>
          </p:cNvSpPr>
          <p:nvPr/>
        </p:nvSpPr>
        <p:spPr bwMode="auto">
          <a:xfrm>
            <a:off x="1485898" y="629753"/>
            <a:ext cx="9917723" cy="91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smtClean="0">
                <a:cs typeface="Arial" panose="020B0604020202020204" pitchFamily="34" charset="0"/>
              </a:rPr>
              <a:t>It’s all Relative, Absolutely!</a:t>
            </a:r>
            <a:endParaRPr lang="en-US" altLang="en-US" sz="3600" b="1" dirty="0">
              <a:cs typeface="Arial" panose="020B0604020202020204" pitchFamily="34" charset="0"/>
            </a:endParaRPr>
          </a:p>
        </p:txBody>
      </p:sp>
      <p:sp>
        <p:nvSpPr>
          <p:cNvPr id="4100" name="Rectangle 2051"/>
          <p:cNvSpPr txBox="1">
            <a:spLocks noChangeArrowheads="1"/>
          </p:cNvSpPr>
          <p:nvPr/>
        </p:nvSpPr>
        <p:spPr bwMode="auto">
          <a:xfrm>
            <a:off x="1485898" y="1662295"/>
            <a:ext cx="8229600" cy="352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SzPct val="65000"/>
              <a:buNone/>
            </a:pPr>
            <a:r>
              <a:rPr lang="en-US" altLang="en-US" sz="2400" b="1" dirty="0"/>
              <a:t>Absolute gravity meters </a:t>
            </a:r>
            <a:r>
              <a:rPr lang="en-US" altLang="en-US" sz="2400" dirty="0"/>
              <a:t>measure the acceleration of an object, and are tied to standards of length and time.  This gives you the actual, “full field” value of g.  State of the art instruments are good to 1-2µGal.</a:t>
            </a:r>
          </a:p>
          <a:p>
            <a:pPr eaLnBrk="1" hangingPunct="1">
              <a:buSzPct val="65000"/>
              <a:buFont typeface="Wingdings" panose="05000000000000000000" pitchFamily="2" charset="2"/>
              <a:buNone/>
            </a:pPr>
            <a:endParaRPr lang="en-US" altLang="en-US" sz="2400" b="1" dirty="0" smtClean="0"/>
          </a:p>
          <a:p>
            <a:pPr eaLnBrk="1" hangingPunct="1">
              <a:buSzPct val="65000"/>
              <a:buFont typeface="Wingdings" panose="05000000000000000000" pitchFamily="2" charset="2"/>
              <a:buNone/>
            </a:pPr>
            <a:r>
              <a:rPr lang="en-US" altLang="en-US" sz="2400" b="1" dirty="0" smtClean="0"/>
              <a:t>Relative gravity meters </a:t>
            </a:r>
            <a:r>
              <a:rPr lang="en-US" altLang="en-US" sz="2400" dirty="0" smtClean="0"/>
              <a:t>tell you the difference in g between two locations and/or at one location over time.   Typically some sort of mass on a spring.  The spring stretches more when g is larger.  State of the art instruments can resolve 1-2µGal.</a:t>
            </a:r>
          </a:p>
          <a:p>
            <a:pPr eaLnBrk="1" hangingPunct="1">
              <a:buSzPct val="65000"/>
              <a:buFont typeface="Wingdings" panose="05000000000000000000" pitchFamily="2" charset="2"/>
              <a:buNone/>
            </a:pPr>
            <a:endParaRPr lang="en-US" altLang="en-US" sz="2400" dirty="0" smtClean="0"/>
          </a:p>
        </p:txBody>
      </p:sp>
      <p:pic>
        <p:nvPicPr>
          <p:cNvPr id="23554" name="Picture 2" descr="Image result for mass on a spring animated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45353" y="3769456"/>
            <a:ext cx="1213340" cy="212334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0182745" y="1662295"/>
            <a:ext cx="738555" cy="1637020"/>
            <a:chOff x="10339755" y="4064976"/>
            <a:chExt cx="738555" cy="1637020"/>
          </a:xfrm>
        </p:grpSpPr>
        <p:sp>
          <p:nvSpPr>
            <p:cNvPr id="4" name="Oval 3"/>
            <p:cNvSpPr/>
            <p:nvPr/>
          </p:nvSpPr>
          <p:spPr>
            <a:xfrm>
              <a:off x="10339755" y="5029201"/>
              <a:ext cx="738555" cy="672795"/>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Arc 4"/>
            <p:cNvSpPr/>
            <p:nvPr/>
          </p:nvSpPr>
          <p:spPr>
            <a:xfrm>
              <a:off x="10506809" y="4844560"/>
              <a:ext cx="281354" cy="360485"/>
            </a:xfrm>
            <a:prstGeom prst="arc">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Isosceles Triangle 5"/>
            <p:cNvSpPr/>
            <p:nvPr/>
          </p:nvSpPr>
          <p:spPr>
            <a:xfrm>
              <a:off x="10744201" y="4651129"/>
              <a:ext cx="131885" cy="378072"/>
            </a:xfrm>
            <a:prstGeom prst="triangle">
              <a:avLst>
                <a:gd name="adj" fmla="val 9524"/>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0550769" y="4246685"/>
              <a:ext cx="0" cy="5099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0703169" y="4064976"/>
              <a:ext cx="0" cy="5099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0855569" y="4217376"/>
              <a:ext cx="0" cy="509953"/>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44932523"/>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743201" y="334964"/>
            <a:ext cx="7516813" cy="655637"/>
          </a:xfrm>
        </p:spPr>
        <p:txBody>
          <a:bodyPr/>
          <a:lstStyle/>
          <a:p>
            <a:pPr eaLnBrk="1" hangingPunct="1"/>
            <a:r>
              <a:rPr lang="en-US" altLang="en-US" sz="3200" b="1" dirty="0" smtClean="0">
                <a:latin typeface="+mn-lt"/>
              </a:rPr>
              <a:t>Relative </a:t>
            </a:r>
            <a:r>
              <a:rPr lang="en-US" altLang="en-US" sz="3200" b="1" dirty="0">
                <a:latin typeface="+mn-lt"/>
              </a:rPr>
              <a:t>Instrument Principles</a:t>
            </a:r>
          </a:p>
        </p:txBody>
      </p:sp>
      <p:pic>
        <p:nvPicPr>
          <p:cNvPr id="7171" name="Picture 25" descr="687813.fig.00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947864"/>
            <a:ext cx="285750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1"/>
          <p:cNvSpPr txBox="1">
            <a:spLocks noChangeArrowheads="1"/>
          </p:cNvSpPr>
          <p:nvPr/>
        </p:nvSpPr>
        <p:spPr bwMode="auto">
          <a:xfrm>
            <a:off x="1828800" y="946150"/>
            <a:ext cx="2667000" cy="769938"/>
          </a:xfrm>
          <a:prstGeom prst="rect">
            <a:avLst/>
          </a:prstGeom>
          <a:noFill/>
          <a:ln w="9525">
            <a:noFill/>
            <a:miter lim="800000"/>
            <a:headEnd/>
            <a:tailEnd/>
          </a:ln>
        </p:spPr>
        <p:txBody>
          <a:bodyPr>
            <a:spAutoFit/>
          </a:bodyPr>
          <a:lstStyle/>
          <a:p>
            <a:pPr fontAlgn="auto">
              <a:spcBef>
                <a:spcPts val="0"/>
              </a:spcBef>
              <a:spcAft>
                <a:spcPts val="0"/>
              </a:spcAft>
              <a:defRPr/>
            </a:pPr>
            <a:r>
              <a:rPr lang="en-US" sz="2200" b="1" dirty="0">
                <a:latin typeface="+mn-lt"/>
                <a:ea typeface="ＭＳ Ｐゴシック" charset="0"/>
                <a:cs typeface="ＭＳ Ｐゴシック" charset="0"/>
              </a:rPr>
              <a:t>LaCoste &amp; Romberg g-Meter</a:t>
            </a:r>
          </a:p>
        </p:txBody>
      </p:sp>
      <p:pic>
        <p:nvPicPr>
          <p:cNvPr id="7173" name="Picture 29" descr="C:\temp\zeroLengthSchemati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5863" y="990600"/>
            <a:ext cx="53641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30" descr="C:\temp\zeroLengthEquati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3076" y="3475038"/>
            <a:ext cx="481012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Grp="1" noChangeArrowheads="1"/>
          </p:cNvSpPr>
          <p:nvPr>
            <p:ph idx="1"/>
          </p:nvPr>
        </p:nvSpPr>
        <p:spPr>
          <a:xfrm>
            <a:off x="1828800" y="4114800"/>
            <a:ext cx="8686800" cy="1981200"/>
          </a:xfrm>
        </p:spPr>
        <p:txBody>
          <a:bodyPr/>
          <a:lstStyle/>
          <a:p>
            <a:pPr eaLnBrk="1" hangingPunct="1">
              <a:lnSpc>
                <a:spcPct val="90000"/>
              </a:lnSpc>
              <a:buFont typeface="Arial" charset="0"/>
              <a:buChar char="•"/>
              <a:tabLst>
                <a:tab pos="0" algn="l"/>
              </a:tabLst>
              <a:defRPr/>
            </a:pPr>
            <a:r>
              <a:rPr lang="en-US" altLang="zh-CN" sz="2000" dirty="0">
                <a:cs typeface="Arial" charset="0"/>
              </a:rPr>
              <a:t>The force of gravity stretches a calibrated spring, and the displacement is proportional to gravity.  Roughly:  g ~ (k/m)x</a:t>
            </a:r>
          </a:p>
          <a:p>
            <a:pPr eaLnBrk="1" hangingPunct="1">
              <a:lnSpc>
                <a:spcPct val="90000"/>
              </a:lnSpc>
              <a:buFont typeface="Arial" charset="0"/>
              <a:buChar char="•"/>
              <a:tabLst>
                <a:tab pos="0" algn="l"/>
              </a:tabLst>
              <a:defRPr/>
            </a:pPr>
            <a:r>
              <a:rPr lang="en-US" altLang="zh-CN" sz="2000" dirty="0">
                <a:cs typeface="Arial" charset="0"/>
              </a:rPr>
              <a:t>Geometric “tricks” (zero length springs) allow a small change in gravity to cause a larger displacement of the test mass.</a:t>
            </a:r>
          </a:p>
          <a:p>
            <a:pPr eaLnBrk="1" hangingPunct="1">
              <a:lnSpc>
                <a:spcPct val="90000"/>
              </a:lnSpc>
              <a:buFont typeface="Arial" charset="0"/>
              <a:buChar char="•"/>
              <a:tabLst>
                <a:tab pos="0" algn="l"/>
              </a:tabLst>
              <a:defRPr/>
            </a:pPr>
            <a:r>
              <a:rPr lang="en-US" altLang="zh-CN" sz="2000" dirty="0">
                <a:cs typeface="Arial" charset="0"/>
              </a:rPr>
              <a:t>Modern systems use an electric force to keep the mass position fixed, and the electric force required is proportional to gravity.</a:t>
            </a:r>
          </a:p>
          <a:p>
            <a:pPr eaLnBrk="1" hangingPunct="1">
              <a:lnSpc>
                <a:spcPct val="90000"/>
              </a:lnSpc>
              <a:buFont typeface="Arial" charset="0"/>
              <a:buChar char="•"/>
              <a:tabLst>
                <a:tab pos="0" algn="l"/>
              </a:tabLst>
              <a:defRPr/>
            </a:pPr>
            <a:r>
              <a:rPr lang="en-US" altLang="zh-CN" sz="2000" dirty="0">
                <a:cs typeface="Arial" charset="0"/>
              </a:rPr>
              <a:t>Both the spring and feedback unit must be calibrated and are subject to drift and offsets (tares) over time.</a:t>
            </a:r>
          </a:p>
          <a:p>
            <a:pPr marL="0" indent="0" eaLnBrk="1" hangingPunct="1">
              <a:lnSpc>
                <a:spcPct val="90000"/>
              </a:lnSpc>
              <a:buNone/>
              <a:tabLst>
                <a:tab pos="0" algn="l"/>
              </a:tabLst>
              <a:defRPr/>
            </a:pPr>
            <a:endParaRPr lang="en-US" altLang="zh-CN" sz="2400" dirty="0">
              <a:cs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Grp="1" noChangeArrowheads="1"/>
          </p:cNvSpPr>
          <p:nvPr>
            <p:ph idx="1"/>
          </p:nvPr>
        </p:nvSpPr>
        <p:spPr>
          <a:xfrm>
            <a:off x="1981200" y="1371600"/>
            <a:ext cx="7848600" cy="1981200"/>
          </a:xfrm>
        </p:spPr>
        <p:txBody>
          <a:bodyPr/>
          <a:lstStyle/>
          <a:p>
            <a:pPr eaLnBrk="1" hangingPunct="1">
              <a:lnSpc>
                <a:spcPct val="90000"/>
              </a:lnSpc>
              <a:buFont typeface="Arial" charset="0"/>
              <a:buChar char="•"/>
              <a:tabLst>
                <a:tab pos="0" algn="l"/>
              </a:tabLst>
              <a:defRPr/>
            </a:pPr>
            <a:r>
              <a:rPr lang="en-US" altLang="zh-CN" sz="2000" dirty="0">
                <a:cs typeface="Arial" charset="0"/>
              </a:rPr>
              <a:t>Each relative instrument has its own </a:t>
            </a:r>
          </a:p>
          <a:p>
            <a:pPr lvl="1" eaLnBrk="1" hangingPunct="1">
              <a:lnSpc>
                <a:spcPct val="90000"/>
              </a:lnSpc>
              <a:buFont typeface="Arial" panose="020B0604020202020204" pitchFamily="34" charset="0"/>
              <a:buChar char="•"/>
              <a:tabLst>
                <a:tab pos="0" algn="l"/>
              </a:tabLst>
              <a:defRPr/>
            </a:pPr>
            <a:r>
              <a:rPr lang="en-US" altLang="zh-CN" sz="1600" dirty="0">
                <a:cs typeface="Arial" charset="0"/>
              </a:rPr>
              <a:t>Test mass</a:t>
            </a:r>
          </a:p>
          <a:p>
            <a:pPr lvl="1" eaLnBrk="1" hangingPunct="1">
              <a:lnSpc>
                <a:spcPct val="90000"/>
              </a:lnSpc>
              <a:buFont typeface="Arial" panose="020B0604020202020204" pitchFamily="34" charset="0"/>
              <a:buChar char="•"/>
              <a:tabLst>
                <a:tab pos="0" algn="l"/>
              </a:tabLst>
              <a:defRPr/>
            </a:pPr>
            <a:r>
              <a:rPr lang="en-US" altLang="zh-CN" sz="1600" dirty="0">
                <a:cs typeface="Arial" charset="0"/>
              </a:rPr>
              <a:t>Spring Constant</a:t>
            </a:r>
          </a:p>
          <a:p>
            <a:pPr lvl="1" eaLnBrk="1" hangingPunct="1">
              <a:lnSpc>
                <a:spcPct val="90000"/>
              </a:lnSpc>
              <a:buFont typeface="Arial" panose="020B0604020202020204" pitchFamily="34" charset="0"/>
              <a:buChar char="•"/>
              <a:tabLst>
                <a:tab pos="0" algn="l"/>
              </a:tabLst>
              <a:defRPr/>
            </a:pPr>
            <a:r>
              <a:rPr lang="en-US" altLang="zh-CN" sz="1600" dirty="0">
                <a:cs typeface="Arial" charset="0"/>
              </a:rPr>
              <a:t>Damping coefficient</a:t>
            </a:r>
          </a:p>
          <a:p>
            <a:pPr lvl="1" eaLnBrk="1" hangingPunct="1">
              <a:lnSpc>
                <a:spcPct val="90000"/>
              </a:lnSpc>
              <a:buFont typeface="Arial" panose="020B0604020202020204" pitchFamily="34" charset="0"/>
              <a:buChar char="•"/>
              <a:tabLst>
                <a:tab pos="0" algn="l"/>
              </a:tabLst>
              <a:defRPr/>
            </a:pPr>
            <a:r>
              <a:rPr lang="en-US" altLang="zh-CN" sz="1600" dirty="0">
                <a:cs typeface="Arial" charset="0"/>
              </a:rPr>
              <a:t>Etc.</a:t>
            </a:r>
          </a:p>
          <a:p>
            <a:pPr eaLnBrk="1" hangingPunct="1">
              <a:lnSpc>
                <a:spcPct val="90000"/>
              </a:lnSpc>
              <a:buFont typeface="Arial" charset="0"/>
              <a:buChar char="•"/>
              <a:tabLst>
                <a:tab pos="0" algn="l"/>
              </a:tabLst>
              <a:defRPr/>
            </a:pPr>
            <a:r>
              <a:rPr lang="en-US" altLang="zh-CN" sz="2000" dirty="0">
                <a:cs typeface="Arial" charset="0"/>
              </a:rPr>
              <a:t>These parameters can change with</a:t>
            </a:r>
          </a:p>
          <a:p>
            <a:pPr lvl="1" eaLnBrk="1" hangingPunct="1">
              <a:lnSpc>
                <a:spcPct val="90000"/>
              </a:lnSpc>
              <a:buFont typeface="Arial" panose="020B0604020202020204" pitchFamily="34" charset="0"/>
              <a:buChar char="•"/>
              <a:tabLst>
                <a:tab pos="0" algn="l"/>
              </a:tabLst>
              <a:defRPr/>
            </a:pPr>
            <a:r>
              <a:rPr lang="en-US" altLang="zh-CN" sz="1600" dirty="0">
                <a:cs typeface="Arial" charset="0"/>
              </a:rPr>
              <a:t>Time</a:t>
            </a:r>
          </a:p>
          <a:p>
            <a:pPr lvl="1" eaLnBrk="1" hangingPunct="1">
              <a:lnSpc>
                <a:spcPct val="90000"/>
              </a:lnSpc>
              <a:buFont typeface="Arial" panose="020B0604020202020204" pitchFamily="34" charset="0"/>
              <a:buChar char="•"/>
              <a:tabLst>
                <a:tab pos="0" algn="l"/>
              </a:tabLst>
              <a:defRPr/>
            </a:pPr>
            <a:r>
              <a:rPr lang="en-US" altLang="zh-CN" sz="1600" dirty="0">
                <a:cs typeface="Arial" charset="0"/>
              </a:rPr>
              <a:t>Temperature</a:t>
            </a:r>
          </a:p>
          <a:p>
            <a:pPr lvl="1" eaLnBrk="1" hangingPunct="1">
              <a:lnSpc>
                <a:spcPct val="90000"/>
              </a:lnSpc>
              <a:buFont typeface="Arial" panose="020B0604020202020204" pitchFamily="34" charset="0"/>
              <a:buChar char="•"/>
              <a:tabLst>
                <a:tab pos="0" algn="l"/>
              </a:tabLst>
              <a:defRPr/>
            </a:pPr>
            <a:r>
              <a:rPr lang="en-US" altLang="zh-CN" sz="1600" dirty="0">
                <a:cs typeface="Arial" charset="0"/>
              </a:rPr>
              <a:t>Pressure</a:t>
            </a:r>
          </a:p>
          <a:p>
            <a:pPr lvl="1" eaLnBrk="1" hangingPunct="1">
              <a:lnSpc>
                <a:spcPct val="90000"/>
              </a:lnSpc>
              <a:buFont typeface="Arial" panose="020B0604020202020204" pitchFamily="34" charset="0"/>
              <a:buChar char="•"/>
              <a:tabLst>
                <a:tab pos="0" algn="l"/>
              </a:tabLst>
              <a:defRPr/>
            </a:pPr>
            <a:r>
              <a:rPr lang="en-US" altLang="zh-CN" sz="1600" dirty="0">
                <a:cs typeface="Arial" charset="0"/>
              </a:rPr>
              <a:t>Magnetic fields</a:t>
            </a:r>
          </a:p>
          <a:p>
            <a:pPr lvl="1" eaLnBrk="1" hangingPunct="1">
              <a:lnSpc>
                <a:spcPct val="90000"/>
              </a:lnSpc>
              <a:buFont typeface="Arial" panose="020B0604020202020204" pitchFamily="34" charset="0"/>
              <a:buChar char="•"/>
              <a:tabLst>
                <a:tab pos="0" algn="l"/>
              </a:tabLst>
              <a:defRPr/>
            </a:pPr>
            <a:r>
              <a:rPr lang="en-US" altLang="zh-CN" sz="1600" dirty="0">
                <a:cs typeface="Arial" charset="0"/>
              </a:rPr>
              <a:t>Humidity</a:t>
            </a:r>
          </a:p>
          <a:p>
            <a:pPr lvl="1" eaLnBrk="1" hangingPunct="1">
              <a:lnSpc>
                <a:spcPct val="90000"/>
              </a:lnSpc>
              <a:buFont typeface="Arial" panose="020B0604020202020204" pitchFamily="34" charset="0"/>
              <a:buChar char="•"/>
              <a:tabLst>
                <a:tab pos="0" algn="l"/>
              </a:tabLst>
              <a:defRPr/>
            </a:pPr>
            <a:r>
              <a:rPr lang="en-US" altLang="zh-CN" sz="1600" dirty="0">
                <a:cs typeface="Arial" charset="0"/>
              </a:rPr>
              <a:t>Etc.</a:t>
            </a:r>
          </a:p>
          <a:p>
            <a:pPr eaLnBrk="1" hangingPunct="1">
              <a:lnSpc>
                <a:spcPct val="90000"/>
              </a:lnSpc>
              <a:tabLst>
                <a:tab pos="0" algn="l"/>
              </a:tabLst>
              <a:defRPr/>
            </a:pPr>
            <a:r>
              <a:rPr lang="en-US" altLang="zh-CN" sz="2000" dirty="0">
                <a:cs typeface="Arial" charset="0"/>
              </a:rPr>
              <a:t>To measure g at the µGal level, each parameter (or overall combination of parameters) must be known, controlled, and monitored to a precision of 10</a:t>
            </a:r>
            <a:r>
              <a:rPr lang="en-US" altLang="zh-CN" sz="2000" baseline="30000" dirty="0">
                <a:cs typeface="Arial" charset="0"/>
              </a:rPr>
              <a:t>-9</a:t>
            </a:r>
            <a:r>
              <a:rPr lang="en-US" altLang="zh-CN" sz="2000" dirty="0">
                <a:cs typeface="Arial" charset="0"/>
              </a:rPr>
              <a:t> or better.</a:t>
            </a:r>
          </a:p>
          <a:p>
            <a:pPr eaLnBrk="1" hangingPunct="1">
              <a:lnSpc>
                <a:spcPct val="90000"/>
              </a:lnSpc>
              <a:tabLst>
                <a:tab pos="0" algn="l"/>
              </a:tabLst>
              <a:defRPr/>
            </a:pPr>
            <a:r>
              <a:rPr lang="en-US" altLang="zh-CN" sz="2000" dirty="0">
                <a:cs typeface="Arial" charset="0"/>
              </a:rPr>
              <a:t>(Note though that these parameters often change lineally with time and are easily corrected for.)</a:t>
            </a:r>
          </a:p>
          <a:p>
            <a:pPr marL="0" indent="0" eaLnBrk="1" hangingPunct="1">
              <a:lnSpc>
                <a:spcPct val="90000"/>
              </a:lnSpc>
              <a:buNone/>
              <a:tabLst>
                <a:tab pos="0" algn="l"/>
              </a:tabLst>
              <a:defRPr/>
            </a:pPr>
            <a:endParaRPr lang="en-US" altLang="zh-CN" sz="2400" dirty="0">
              <a:cs typeface="Arial" charset="0"/>
            </a:endParaRPr>
          </a:p>
        </p:txBody>
      </p:sp>
      <p:sp>
        <p:nvSpPr>
          <p:cNvPr id="10243" name="Title 1"/>
          <p:cNvSpPr>
            <a:spLocks noGrp="1"/>
          </p:cNvSpPr>
          <p:nvPr>
            <p:ph type="title"/>
          </p:nvPr>
        </p:nvSpPr>
        <p:spPr>
          <a:xfrm>
            <a:off x="1459523" y="419100"/>
            <a:ext cx="8217877" cy="838200"/>
          </a:xfrm>
        </p:spPr>
        <p:txBody>
          <a:bodyPr/>
          <a:lstStyle/>
          <a:p>
            <a:pPr eaLnBrk="1" hangingPunct="1"/>
            <a:r>
              <a:rPr lang="en-US" altLang="en-US" sz="3600" b="1" dirty="0" smtClean="0">
                <a:latin typeface="+mn-lt"/>
              </a:rPr>
              <a:t>Relative </a:t>
            </a:r>
            <a:r>
              <a:rPr lang="en-US" altLang="en-US" sz="3600" b="1" dirty="0">
                <a:latin typeface="+mn-lt"/>
              </a:rPr>
              <a:t>Instrument Principles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Grp="1" noChangeArrowheads="1"/>
          </p:cNvSpPr>
          <p:nvPr>
            <p:ph idx="1"/>
          </p:nvPr>
        </p:nvSpPr>
        <p:spPr>
          <a:xfrm>
            <a:off x="1981200" y="1371600"/>
            <a:ext cx="8229600" cy="1981200"/>
          </a:xfrm>
        </p:spPr>
        <p:txBody>
          <a:bodyPr/>
          <a:lstStyle/>
          <a:p>
            <a:pPr eaLnBrk="1" hangingPunct="1">
              <a:lnSpc>
                <a:spcPct val="90000"/>
              </a:lnSpc>
              <a:buFont typeface="Arial" charset="0"/>
              <a:buChar char="•"/>
              <a:tabLst>
                <a:tab pos="0" algn="l"/>
              </a:tabLst>
              <a:defRPr/>
            </a:pPr>
            <a:r>
              <a:rPr lang="en-US" altLang="zh-CN" sz="2400" dirty="0">
                <a:cs typeface="Arial" charset="0"/>
              </a:rPr>
              <a:t>Advantages of relative instruments include</a:t>
            </a:r>
          </a:p>
          <a:p>
            <a:pPr lvl="1" eaLnBrk="1" hangingPunct="1">
              <a:lnSpc>
                <a:spcPct val="90000"/>
              </a:lnSpc>
              <a:buFont typeface="Arial" panose="020B0604020202020204" pitchFamily="34" charset="0"/>
              <a:buChar char="•"/>
              <a:tabLst>
                <a:tab pos="0" algn="l"/>
              </a:tabLst>
              <a:defRPr/>
            </a:pPr>
            <a:r>
              <a:rPr lang="en-US" altLang="zh-CN" sz="1800" dirty="0">
                <a:cs typeface="Arial" charset="0"/>
              </a:rPr>
              <a:t>No (or few) moving parts</a:t>
            </a:r>
          </a:p>
          <a:p>
            <a:pPr lvl="1" eaLnBrk="1" hangingPunct="1">
              <a:lnSpc>
                <a:spcPct val="90000"/>
              </a:lnSpc>
              <a:buFont typeface="Arial" panose="020B0604020202020204" pitchFamily="34" charset="0"/>
              <a:buChar char="•"/>
              <a:tabLst>
                <a:tab pos="0" algn="l"/>
              </a:tabLst>
              <a:defRPr/>
            </a:pPr>
            <a:r>
              <a:rPr lang="en-US" altLang="zh-CN" sz="1800" dirty="0">
                <a:cs typeface="Arial" charset="0"/>
              </a:rPr>
              <a:t>Small, portable size (portable survey units:  gMeter, CG-5, etc.)</a:t>
            </a:r>
          </a:p>
          <a:p>
            <a:pPr lvl="1" eaLnBrk="1" hangingPunct="1">
              <a:lnSpc>
                <a:spcPct val="90000"/>
              </a:lnSpc>
              <a:buFont typeface="Arial" panose="020B0604020202020204" pitchFamily="34" charset="0"/>
              <a:buChar char="•"/>
              <a:tabLst>
                <a:tab pos="0" algn="l"/>
              </a:tabLst>
              <a:defRPr/>
            </a:pPr>
            <a:r>
              <a:rPr lang="en-US" altLang="zh-CN" sz="1800" dirty="0">
                <a:cs typeface="Arial" charset="0"/>
              </a:rPr>
              <a:t>Continuous, high rate measurements (SG)</a:t>
            </a:r>
          </a:p>
          <a:p>
            <a:pPr lvl="1" eaLnBrk="1" hangingPunct="1">
              <a:lnSpc>
                <a:spcPct val="90000"/>
              </a:lnSpc>
              <a:buFont typeface="Arial" panose="020B0604020202020204" pitchFamily="34" charset="0"/>
              <a:buChar char="•"/>
              <a:tabLst>
                <a:tab pos="0" algn="l"/>
              </a:tabLst>
              <a:defRPr/>
            </a:pPr>
            <a:r>
              <a:rPr lang="en-US" altLang="zh-CN" sz="1800" dirty="0">
                <a:cs typeface="Arial" charset="0"/>
              </a:rPr>
              <a:t>High precision (but low dynamic range)</a:t>
            </a:r>
          </a:p>
          <a:p>
            <a:pPr lvl="1" eaLnBrk="1" hangingPunct="1">
              <a:lnSpc>
                <a:spcPct val="90000"/>
              </a:lnSpc>
              <a:buFont typeface="Arial" panose="020B0604020202020204" pitchFamily="34" charset="0"/>
              <a:buChar char="•"/>
              <a:tabLst>
                <a:tab pos="0" algn="l"/>
              </a:tabLst>
              <a:defRPr/>
            </a:pPr>
            <a:r>
              <a:rPr lang="en-US" altLang="zh-CN" sz="1800" dirty="0">
                <a:cs typeface="Arial" charset="0"/>
              </a:rPr>
              <a:t>Operable in dynamic applications</a:t>
            </a:r>
          </a:p>
          <a:p>
            <a:pPr eaLnBrk="1" hangingPunct="1">
              <a:lnSpc>
                <a:spcPct val="90000"/>
              </a:lnSpc>
              <a:buFont typeface="Arial" charset="0"/>
              <a:buChar char="•"/>
              <a:tabLst>
                <a:tab pos="0" algn="l"/>
              </a:tabLst>
              <a:defRPr/>
            </a:pPr>
            <a:r>
              <a:rPr lang="en-US" altLang="zh-CN" sz="2400" dirty="0">
                <a:cs typeface="Arial" charset="0"/>
              </a:rPr>
              <a:t>The disadvantages include</a:t>
            </a:r>
          </a:p>
          <a:p>
            <a:pPr lvl="1" eaLnBrk="1" hangingPunct="1">
              <a:lnSpc>
                <a:spcPct val="90000"/>
              </a:lnSpc>
              <a:buFont typeface="Arial" panose="020B0604020202020204" pitchFamily="34" charset="0"/>
              <a:buChar char="•"/>
              <a:tabLst>
                <a:tab pos="0" algn="l"/>
              </a:tabLst>
              <a:defRPr/>
            </a:pPr>
            <a:r>
              <a:rPr lang="en-US" altLang="zh-CN" sz="1800" dirty="0">
                <a:cs typeface="Arial" charset="0"/>
              </a:rPr>
              <a:t>Long term changes in calibration factors</a:t>
            </a:r>
          </a:p>
          <a:p>
            <a:pPr lvl="1" eaLnBrk="1" hangingPunct="1">
              <a:lnSpc>
                <a:spcPct val="90000"/>
              </a:lnSpc>
              <a:buFont typeface="Arial" panose="020B0604020202020204" pitchFamily="34" charset="0"/>
              <a:buChar char="•"/>
              <a:tabLst>
                <a:tab pos="0" algn="l"/>
              </a:tabLst>
              <a:defRPr/>
            </a:pPr>
            <a:r>
              <a:rPr lang="en-US" altLang="zh-CN" sz="1800" dirty="0">
                <a:cs typeface="Arial" charset="0"/>
              </a:rPr>
              <a:t>Un-modeled sensitivity of calibration factors to environmental conditions</a:t>
            </a:r>
          </a:p>
          <a:p>
            <a:pPr lvl="1" eaLnBrk="1" hangingPunct="1">
              <a:lnSpc>
                <a:spcPct val="90000"/>
              </a:lnSpc>
              <a:buFont typeface="Arial" panose="020B0604020202020204" pitchFamily="34" charset="0"/>
              <a:buChar char="•"/>
              <a:tabLst>
                <a:tab pos="0" algn="l"/>
              </a:tabLst>
              <a:defRPr/>
            </a:pPr>
            <a:r>
              <a:rPr lang="en-US" altLang="zh-CN" sz="1800" dirty="0">
                <a:cs typeface="Arial" charset="0"/>
              </a:rPr>
              <a:t>Possibility of nonlinear drift</a:t>
            </a:r>
          </a:p>
          <a:p>
            <a:pPr lvl="1" eaLnBrk="1" hangingPunct="1">
              <a:lnSpc>
                <a:spcPct val="90000"/>
              </a:lnSpc>
              <a:buFont typeface="Arial" panose="020B0604020202020204" pitchFamily="34" charset="0"/>
              <a:buChar char="•"/>
              <a:tabLst>
                <a:tab pos="0" algn="l"/>
              </a:tabLst>
              <a:defRPr/>
            </a:pPr>
            <a:r>
              <a:rPr lang="en-US" altLang="zh-CN" sz="1800" dirty="0">
                <a:cs typeface="Arial" charset="0"/>
              </a:rPr>
              <a:t>Offsets (tares)</a:t>
            </a:r>
          </a:p>
          <a:p>
            <a:pPr lvl="1" eaLnBrk="1" hangingPunct="1">
              <a:lnSpc>
                <a:spcPct val="90000"/>
              </a:lnSpc>
              <a:buFont typeface="Arial" panose="020B0604020202020204" pitchFamily="34" charset="0"/>
              <a:buChar char="•"/>
              <a:tabLst>
                <a:tab pos="0" algn="l"/>
              </a:tabLst>
              <a:defRPr/>
            </a:pPr>
            <a:r>
              <a:rPr lang="en-US" altLang="zh-CN" sz="1800" dirty="0">
                <a:cs typeface="Arial" charset="0"/>
              </a:rPr>
              <a:t>Difficult to transport</a:t>
            </a:r>
          </a:p>
          <a:p>
            <a:pPr lvl="1" eaLnBrk="1" hangingPunct="1">
              <a:lnSpc>
                <a:spcPct val="90000"/>
              </a:lnSpc>
              <a:buFont typeface="Arial" panose="020B0604020202020204" pitchFamily="34" charset="0"/>
              <a:buChar char="•"/>
              <a:tabLst>
                <a:tab pos="0" algn="l"/>
              </a:tabLst>
              <a:defRPr/>
            </a:pPr>
            <a:r>
              <a:rPr lang="en-US" altLang="zh-CN" sz="1800" dirty="0">
                <a:cs typeface="Arial" charset="0"/>
              </a:rPr>
              <a:t>“Memory” after an anomaly.  For example, the “decay” of an offset after a dynamic meter encounters an air pocket.</a:t>
            </a:r>
          </a:p>
          <a:p>
            <a:pPr marL="0" indent="0" eaLnBrk="1" hangingPunct="1">
              <a:lnSpc>
                <a:spcPct val="90000"/>
              </a:lnSpc>
              <a:buNone/>
              <a:tabLst>
                <a:tab pos="0" algn="l"/>
              </a:tabLst>
              <a:defRPr/>
            </a:pPr>
            <a:endParaRPr lang="en-US" altLang="zh-CN" sz="2400" dirty="0">
              <a:cs typeface="Arial" charset="0"/>
            </a:endParaRPr>
          </a:p>
        </p:txBody>
      </p:sp>
      <p:sp>
        <p:nvSpPr>
          <p:cNvPr id="11267" name="Title 1"/>
          <p:cNvSpPr>
            <a:spLocks noGrp="1"/>
          </p:cNvSpPr>
          <p:nvPr>
            <p:ph type="title"/>
          </p:nvPr>
        </p:nvSpPr>
        <p:spPr>
          <a:xfrm>
            <a:off x="1847850" y="444500"/>
            <a:ext cx="8553450" cy="838200"/>
          </a:xfrm>
        </p:spPr>
        <p:txBody>
          <a:bodyPr/>
          <a:lstStyle/>
          <a:p>
            <a:pPr eaLnBrk="1" hangingPunct="1"/>
            <a:r>
              <a:rPr lang="en-US" altLang="en-US" sz="3600" b="1" dirty="0" smtClean="0">
                <a:latin typeface="+mn-lt"/>
              </a:rPr>
              <a:t>Relative </a:t>
            </a:r>
            <a:r>
              <a:rPr lang="en-US" altLang="en-US" sz="3600" b="1" dirty="0">
                <a:latin typeface="+mn-lt"/>
              </a:rPr>
              <a:t>Instrument </a:t>
            </a:r>
            <a:r>
              <a:rPr lang="en-US" altLang="en-US" sz="3600" b="1" dirty="0" smtClean="0">
                <a:latin typeface="+mn-lt"/>
              </a:rPr>
              <a:t>Pros and Cons</a:t>
            </a:r>
            <a:endParaRPr lang="en-US" altLang="en-US" sz="3600" b="1" dirty="0">
              <a:latin typeface="+mn-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939925" y="731839"/>
            <a:ext cx="8229600" cy="503237"/>
          </a:xfrm>
        </p:spPr>
        <p:txBody>
          <a:bodyPr/>
          <a:lstStyle/>
          <a:p>
            <a:pPr eaLnBrk="1" hangingPunct="1"/>
            <a:r>
              <a:rPr lang="en-US" altLang="en-US" b="1" dirty="0" smtClean="0"/>
              <a:t>Absolute Gravity Meters</a:t>
            </a:r>
          </a:p>
        </p:txBody>
      </p:sp>
      <p:sp>
        <p:nvSpPr>
          <p:cNvPr id="6" name="Rectangle 3"/>
          <p:cNvSpPr txBox="1">
            <a:spLocks noChangeArrowheads="1"/>
          </p:cNvSpPr>
          <p:nvPr/>
        </p:nvSpPr>
        <p:spPr bwMode="auto">
          <a:xfrm>
            <a:off x="2362200" y="1447800"/>
            <a:ext cx="7848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lnSpc>
                <a:spcPct val="90000"/>
              </a:lnSpc>
              <a:tabLst>
                <a:tab pos="0" algn="l"/>
              </a:tabLst>
              <a:defRPr/>
            </a:pPr>
            <a:r>
              <a:rPr lang="en-US" altLang="zh-CN" sz="2000" dirty="0" smtClean="0">
                <a:cs typeface="Arial" charset="0"/>
              </a:rPr>
              <a:t>Mark </a:t>
            </a:r>
            <a:r>
              <a:rPr lang="en-US" altLang="zh-CN" sz="2000" b="1" dirty="0" smtClean="0">
                <a:cs typeface="Arial" charset="0"/>
              </a:rPr>
              <a:t>distances</a:t>
            </a:r>
            <a:r>
              <a:rPr lang="en-US" altLang="zh-CN" sz="2000" dirty="0" smtClean="0">
                <a:cs typeface="Arial" charset="0"/>
              </a:rPr>
              <a:t> along the slope and note position at </a:t>
            </a:r>
            <a:r>
              <a:rPr lang="en-US" altLang="zh-CN" sz="2000" b="1" dirty="0" smtClean="0">
                <a:cs typeface="Arial" charset="0"/>
              </a:rPr>
              <a:t>time</a:t>
            </a:r>
            <a:r>
              <a:rPr lang="en-US" altLang="zh-CN" sz="2000" dirty="0" smtClean="0">
                <a:cs typeface="Arial" charset="0"/>
              </a:rPr>
              <a:t> intervals</a:t>
            </a:r>
          </a:p>
          <a:p>
            <a:pPr eaLnBrk="1" hangingPunct="1">
              <a:lnSpc>
                <a:spcPct val="90000"/>
              </a:lnSpc>
              <a:tabLst>
                <a:tab pos="0" algn="l"/>
              </a:tabLst>
              <a:defRPr/>
            </a:pPr>
            <a:r>
              <a:rPr lang="en-US" altLang="zh-CN" sz="2000" dirty="0" smtClean="0">
                <a:cs typeface="Arial" charset="0"/>
              </a:rPr>
              <a:t>g </a:t>
            </a:r>
            <a:r>
              <a:rPr lang="en-US" altLang="zh-CN" sz="2000" dirty="0">
                <a:cs typeface="Arial" charset="0"/>
              </a:rPr>
              <a:t>is measured “directly” in meters / second</a:t>
            </a:r>
            <a:r>
              <a:rPr lang="en-US" altLang="zh-CN" sz="2000" baseline="30000" dirty="0">
                <a:cs typeface="Arial" charset="0"/>
              </a:rPr>
              <a:t>2</a:t>
            </a:r>
          </a:p>
          <a:p>
            <a:pPr eaLnBrk="1" hangingPunct="1">
              <a:lnSpc>
                <a:spcPct val="90000"/>
              </a:lnSpc>
              <a:tabLst>
                <a:tab pos="0" algn="l"/>
              </a:tabLst>
              <a:defRPr/>
            </a:pPr>
            <a:r>
              <a:rPr lang="en-US" altLang="zh-CN" sz="2000" dirty="0">
                <a:cs typeface="Arial" charset="0"/>
              </a:rPr>
              <a:t>First absolute gravity instruments were Galileo’s inclined planes</a:t>
            </a:r>
          </a:p>
          <a:p>
            <a:pPr marL="0" indent="0" eaLnBrk="1" hangingPunct="1">
              <a:lnSpc>
                <a:spcPct val="90000"/>
              </a:lnSpc>
              <a:buNone/>
              <a:tabLst>
                <a:tab pos="0" algn="l"/>
              </a:tabLst>
              <a:defRPr/>
            </a:pPr>
            <a:endParaRPr lang="en-US" altLang="zh-CN" sz="2400" dirty="0">
              <a:cs typeface="Arial" charset="0"/>
            </a:endParaRPr>
          </a:p>
        </p:txBody>
      </p:sp>
      <p:pic>
        <p:nvPicPr>
          <p:cNvPr id="12292" name="Picture 6" descr="http://dev.physicslab.org/img/9232ddb3-b015-476d-a73a-6ff3f02bb43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436795"/>
            <a:ext cx="607695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2"/>
          <p:cNvSpPr txBox="1">
            <a:spLocks noChangeArrowheads="1"/>
          </p:cNvSpPr>
          <p:nvPr/>
        </p:nvSpPr>
        <p:spPr bwMode="auto">
          <a:xfrm>
            <a:off x="7391400" y="3560547"/>
            <a:ext cx="30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l-GR" altLang="en-US" sz="1800" dirty="0"/>
              <a:t>θ</a:t>
            </a:r>
            <a:endParaRPr lang="en-US" altLang="en-US" sz="1800" dirty="0"/>
          </a:p>
        </p:txBody>
      </p:sp>
      <p:pic>
        <p:nvPicPr>
          <p:cNvPr id="7" name="Picture 12" descr="Image result for wikipedia galile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955" y="1624273"/>
            <a:ext cx="1175558" cy="149342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3754320" y="3117702"/>
            <a:ext cx="1134203" cy="241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549396" y="2901435"/>
            <a:ext cx="284052" cy="369332"/>
          </a:xfrm>
          <a:prstGeom prst="rect">
            <a:avLst/>
          </a:prstGeom>
          <a:noFill/>
        </p:spPr>
        <p:txBody>
          <a:bodyPr wrap="none" rtlCol="0">
            <a:spAutoFit/>
          </a:bodyPr>
          <a:lstStyle/>
          <a:p>
            <a:r>
              <a:rPr lang="en-US" dirty="0" smtClean="0">
                <a:solidFill>
                  <a:schemeClr val="tx2"/>
                </a:solidFill>
                <a:effectLst>
                  <a:outerShdw blurRad="50800" dist="38100" dir="2700000" algn="tl" rotWithShape="0">
                    <a:prstClr val="black">
                      <a:alpha val="40000"/>
                    </a:prstClr>
                  </a:outerShdw>
                </a:effectLst>
              </a:rPr>
              <a:t>x</a:t>
            </a:r>
            <a:endParaRPr lang="en-US" dirty="0">
              <a:solidFill>
                <a:schemeClr val="tx2"/>
              </a:solidFill>
              <a:effectLst>
                <a:outerShdw blurRad="50800" dist="38100" dir="2700000" algn="tl" rotWithShape="0">
                  <a:prstClr val="black">
                    <a:alpha val="40000"/>
                  </a:prstClr>
                </a:outerShdw>
              </a:effectLst>
            </a:endParaRPr>
          </a:p>
        </p:txBody>
      </p:sp>
      <p:sp>
        <p:nvSpPr>
          <p:cNvPr id="10" name="Rectangle 3"/>
          <p:cNvSpPr txBox="1">
            <a:spLocks noChangeArrowheads="1"/>
          </p:cNvSpPr>
          <p:nvPr/>
        </p:nvSpPr>
        <p:spPr bwMode="auto">
          <a:xfrm>
            <a:off x="2362200" y="5623560"/>
            <a:ext cx="7848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lnSpc>
                <a:spcPct val="90000"/>
              </a:lnSpc>
              <a:tabLst>
                <a:tab pos="0" algn="l"/>
              </a:tabLst>
              <a:defRPr/>
            </a:pPr>
            <a:r>
              <a:rPr lang="en-US" altLang="zh-CN" sz="2000" dirty="0" smtClean="0">
                <a:cs typeface="Arial" charset="0"/>
              </a:rPr>
              <a:t>Note that if </a:t>
            </a:r>
            <a:r>
              <a:rPr lang="el-GR" altLang="zh-CN" sz="2000" dirty="0" smtClean="0">
                <a:cs typeface="Arial" charset="0"/>
              </a:rPr>
              <a:t>θ</a:t>
            </a:r>
            <a:r>
              <a:rPr lang="en-US" altLang="zh-CN" sz="2000" dirty="0" smtClean="0">
                <a:cs typeface="Arial" charset="0"/>
              </a:rPr>
              <a:t> = 90⁰, x = ½ gt</a:t>
            </a:r>
            <a:r>
              <a:rPr lang="en-US" altLang="zh-CN" sz="2000" baseline="30000" dirty="0" smtClean="0">
                <a:cs typeface="Arial" charset="0"/>
              </a:rPr>
              <a:t>2</a:t>
            </a:r>
            <a:r>
              <a:rPr lang="en-US" altLang="zh-CN" sz="2000" dirty="0" smtClean="0">
                <a:cs typeface="Arial" charset="0"/>
              </a:rPr>
              <a:t>, the usual freefall equation.</a:t>
            </a:r>
            <a:endParaRPr lang="en-US" altLang="zh-CN" sz="2000" baseline="30000" dirty="0" smtClean="0">
              <a:cs typeface="Arial" charset="0"/>
            </a:endParaRPr>
          </a:p>
          <a:p>
            <a:pPr eaLnBrk="1" hangingPunct="1">
              <a:lnSpc>
                <a:spcPct val="90000"/>
              </a:lnSpc>
              <a:tabLst>
                <a:tab pos="0" algn="l"/>
              </a:tabLst>
              <a:defRPr/>
            </a:pPr>
            <a:r>
              <a:rPr lang="en-US" altLang="zh-CN" sz="2000" dirty="0" smtClean="0">
                <a:cs typeface="Arial" charset="0"/>
              </a:rPr>
              <a:t>Galileo cleverly slowed time down (to accurately time things) by tilting the vertical </a:t>
            </a:r>
            <a:r>
              <a:rPr lang="en-US" altLang="zh-CN" sz="2000" dirty="0" smtClean="0">
                <a:cs typeface="Arial" charset="0"/>
              </a:rPr>
              <a:t>way </a:t>
            </a:r>
            <a:r>
              <a:rPr lang="en-US" altLang="zh-CN" sz="2000" dirty="0" smtClean="0">
                <a:cs typeface="Arial" charset="0"/>
              </a:rPr>
              <a:t>over on its side…</a:t>
            </a:r>
            <a:endParaRPr lang="en-US" altLang="zh-CN" sz="2000" dirty="0">
              <a:cs typeface="Arial" charset="0"/>
            </a:endParaRPr>
          </a:p>
          <a:p>
            <a:pPr marL="0" indent="0" eaLnBrk="1" hangingPunct="1">
              <a:lnSpc>
                <a:spcPct val="90000"/>
              </a:lnSpc>
              <a:buNone/>
              <a:tabLst>
                <a:tab pos="0" algn="l"/>
              </a:tabLst>
              <a:defRPr/>
            </a:pPr>
            <a:endParaRPr lang="en-US" altLang="zh-CN" sz="2400" dirty="0">
              <a:cs typeface="Arial" charset="0"/>
            </a:endParaRPr>
          </a:p>
        </p:txBody>
      </p:sp>
      <p:sp>
        <p:nvSpPr>
          <p:cNvPr id="12" name="TextBox 11"/>
          <p:cNvSpPr txBox="1">
            <a:spLocks noRot="1" noChangeAspect="1" noMove="1" noResize="1" noEditPoints="1" noAdjustHandles="1" noChangeArrowheads="1" noChangeShapeType="1" noTextEdit="1"/>
          </p:cNvSpPr>
          <p:nvPr/>
        </p:nvSpPr>
        <p:spPr>
          <a:xfrm>
            <a:off x="4676775" y="4800601"/>
            <a:ext cx="2819400" cy="634789"/>
          </a:xfrm>
          <a:prstGeom prst="rect">
            <a:avLst/>
          </a:prstGeom>
          <a:blipFill rotWithShape="1">
            <a:blip r:embed="rId5"/>
            <a:stretch>
              <a:fillRect/>
            </a:stretch>
          </a:blipFill>
        </p:spPr>
        <p:txBody>
          <a:bodyPr/>
          <a:lstStyle/>
          <a:p>
            <a:pPr>
              <a:defRPr/>
            </a:pPr>
            <a:r>
              <a:rPr lang="en-US"/>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981200" y="481014"/>
            <a:ext cx="8229600" cy="503237"/>
          </a:xfrm>
        </p:spPr>
        <p:txBody>
          <a:bodyPr/>
          <a:lstStyle/>
          <a:p>
            <a:pPr eaLnBrk="1" hangingPunct="1"/>
            <a:r>
              <a:rPr lang="en-US" altLang="en-US" b="1" smtClean="0">
                <a:latin typeface="+mn-lt"/>
              </a:rPr>
              <a:t>Pendulums</a:t>
            </a:r>
          </a:p>
        </p:txBody>
      </p:sp>
      <p:sp>
        <p:nvSpPr>
          <p:cNvPr id="13315" name="Rectangle 3"/>
          <p:cNvSpPr>
            <a:spLocks noGrp="1" noChangeArrowheads="1"/>
          </p:cNvSpPr>
          <p:nvPr>
            <p:ph idx="1"/>
          </p:nvPr>
        </p:nvSpPr>
        <p:spPr>
          <a:xfrm>
            <a:off x="827773" y="1430338"/>
            <a:ext cx="5649227" cy="4191000"/>
          </a:xfrm>
        </p:spPr>
        <p:txBody>
          <a:bodyPr/>
          <a:lstStyle/>
          <a:p>
            <a:pPr marL="0" indent="0" eaLnBrk="1" hangingPunct="1">
              <a:lnSpc>
                <a:spcPct val="90000"/>
              </a:lnSpc>
              <a:buNone/>
              <a:tabLst>
                <a:tab pos="0" algn="l"/>
              </a:tabLst>
            </a:pPr>
            <a:r>
              <a:rPr lang="en-US" altLang="zh-CN" sz="2000" dirty="0" smtClean="0">
                <a:cs typeface="Arial" panose="020B0604020202020204" pitchFamily="34" charset="0"/>
              </a:rPr>
              <a:t>For small angles the period of pendulum is independent of the angle.   They make good clocks.</a:t>
            </a:r>
          </a:p>
          <a:p>
            <a:pPr eaLnBrk="1" hangingPunct="1">
              <a:lnSpc>
                <a:spcPct val="90000"/>
              </a:lnSpc>
              <a:tabLst>
                <a:tab pos="0" algn="l"/>
              </a:tabLst>
            </a:pPr>
            <a:r>
              <a:rPr lang="en-US" altLang="zh-CN" sz="2000" dirty="0" smtClean="0">
                <a:cs typeface="Arial" panose="020B0604020202020204" pitchFamily="34" charset="0"/>
              </a:rPr>
              <a:t>1656</a:t>
            </a:r>
            <a:r>
              <a:rPr lang="en-US" altLang="zh-CN" sz="2000" dirty="0">
                <a:cs typeface="Arial" panose="020B0604020202020204" pitchFamily="34" charset="0"/>
              </a:rPr>
              <a:t>. Huygens makes a pendulum clock</a:t>
            </a:r>
          </a:p>
          <a:p>
            <a:pPr eaLnBrk="1" hangingPunct="1">
              <a:lnSpc>
                <a:spcPct val="90000"/>
              </a:lnSpc>
              <a:tabLst>
                <a:tab pos="0" algn="l"/>
              </a:tabLst>
            </a:pPr>
            <a:r>
              <a:rPr lang="en-US" altLang="zh-CN" sz="2000" dirty="0">
                <a:cs typeface="Arial" panose="020B0604020202020204" pitchFamily="34" charset="0"/>
              </a:rPr>
              <a:t>1749. Bouguer measures </a:t>
            </a:r>
            <a:r>
              <a:rPr lang="en-US" altLang="zh-CN" sz="2000" dirty="0" smtClean="0">
                <a:cs typeface="Arial" panose="020B0604020202020204" pitchFamily="34" charset="0"/>
              </a:rPr>
              <a:t>g.  Again, note we just need </a:t>
            </a:r>
            <a:r>
              <a:rPr lang="en-US" altLang="zh-CN" sz="2000" b="1" dirty="0" smtClean="0">
                <a:cs typeface="Arial" panose="020B0604020202020204" pitchFamily="34" charset="0"/>
              </a:rPr>
              <a:t>length</a:t>
            </a:r>
            <a:r>
              <a:rPr lang="en-US" altLang="zh-CN" sz="2000" dirty="0" smtClean="0">
                <a:cs typeface="Arial" panose="020B0604020202020204" pitchFamily="34" charset="0"/>
              </a:rPr>
              <a:t> and </a:t>
            </a:r>
            <a:r>
              <a:rPr lang="en-US" altLang="zh-CN" sz="2000" b="1" dirty="0" smtClean="0">
                <a:cs typeface="Arial" panose="020B0604020202020204" pitchFamily="34" charset="0"/>
              </a:rPr>
              <a:t>time</a:t>
            </a:r>
            <a:endParaRPr lang="en-US" altLang="zh-CN" sz="2000" b="1" dirty="0">
              <a:cs typeface="Arial" panose="020B0604020202020204" pitchFamily="34" charset="0"/>
            </a:endParaRPr>
          </a:p>
          <a:p>
            <a:pPr eaLnBrk="1" hangingPunct="1">
              <a:lnSpc>
                <a:spcPct val="90000"/>
              </a:lnSpc>
              <a:tabLst>
                <a:tab pos="0" algn="l"/>
              </a:tabLst>
            </a:pPr>
            <a:r>
              <a:rPr lang="en-US" altLang="zh-CN" sz="2000" dirty="0">
                <a:cs typeface="Arial" panose="020B0604020202020204" pitchFamily="34" charset="0"/>
              </a:rPr>
              <a:t>1817. </a:t>
            </a:r>
            <a:r>
              <a:rPr lang="en-US" altLang="zh-CN" sz="2000" dirty="0" err="1">
                <a:cs typeface="Arial" panose="020B0604020202020204" pitchFamily="34" charset="0"/>
              </a:rPr>
              <a:t>Kater</a:t>
            </a:r>
            <a:r>
              <a:rPr lang="en-US" altLang="zh-CN" sz="2000" dirty="0">
                <a:cs typeface="Arial" panose="020B0604020202020204" pitchFamily="34" charset="0"/>
              </a:rPr>
              <a:t> introduces the reversible pendulum</a:t>
            </a:r>
          </a:p>
          <a:p>
            <a:pPr eaLnBrk="1" hangingPunct="1">
              <a:lnSpc>
                <a:spcPct val="90000"/>
              </a:lnSpc>
              <a:tabLst>
                <a:tab pos="0" algn="l"/>
              </a:tabLst>
            </a:pPr>
            <a:r>
              <a:rPr lang="en-US" altLang="zh-CN" sz="2000" dirty="0">
                <a:cs typeface="Arial" panose="020B0604020202020204" pitchFamily="34" charset="0"/>
              </a:rPr>
              <a:t>(</a:t>
            </a:r>
            <a:r>
              <a:rPr lang="en-US" altLang="zh-CN" sz="2000" dirty="0" err="1">
                <a:cs typeface="Arial" panose="020B0604020202020204" pitchFamily="34" charset="0"/>
              </a:rPr>
              <a:t>Kater</a:t>
            </a:r>
            <a:r>
              <a:rPr lang="en-US" altLang="zh-CN" sz="2000" dirty="0">
                <a:cs typeface="Arial" panose="020B0604020202020204" pitchFamily="34" charset="0"/>
              </a:rPr>
              <a:t> also introduces relative gravity:  keep L fixed and ∆g ~ ∆T</a:t>
            </a:r>
            <a:r>
              <a:rPr lang="en-US" altLang="zh-CN" sz="2000" baseline="30000" dirty="0">
                <a:cs typeface="Arial" panose="020B0604020202020204" pitchFamily="34" charset="0"/>
              </a:rPr>
              <a:t>-2</a:t>
            </a:r>
            <a:r>
              <a:rPr lang="en-US" altLang="zh-CN" sz="2000" dirty="0">
                <a:cs typeface="Arial" panose="020B0604020202020204" pitchFamily="34" charset="0"/>
              </a:rPr>
              <a:t>)</a:t>
            </a:r>
            <a:endParaRPr lang="en-US" altLang="zh-CN" sz="2000" baseline="30000" dirty="0">
              <a:cs typeface="Arial" panose="020B0604020202020204" pitchFamily="34" charset="0"/>
            </a:endParaRPr>
          </a:p>
          <a:p>
            <a:pPr eaLnBrk="1" hangingPunct="1">
              <a:lnSpc>
                <a:spcPct val="90000"/>
              </a:lnSpc>
              <a:tabLst>
                <a:tab pos="0" algn="l"/>
              </a:tabLst>
            </a:pPr>
            <a:r>
              <a:rPr lang="en-US" altLang="zh-CN" sz="2000" dirty="0">
                <a:cs typeface="Arial" panose="020B0604020202020204" pitchFamily="34" charset="0"/>
              </a:rPr>
              <a:t>Vacuum chambers and multiple pendulums were state of the art through 1940s.</a:t>
            </a:r>
          </a:p>
          <a:p>
            <a:pPr eaLnBrk="1" hangingPunct="1">
              <a:lnSpc>
                <a:spcPct val="90000"/>
              </a:lnSpc>
              <a:tabLst>
                <a:tab pos="0" algn="l"/>
              </a:tabLst>
            </a:pPr>
            <a:r>
              <a:rPr lang="en-US" altLang="zh-CN" sz="2000" dirty="0">
                <a:cs typeface="Arial" panose="020B0604020202020204" pitchFamily="34" charset="0"/>
              </a:rPr>
              <a:t>Best accuracy ~100 µGal</a:t>
            </a:r>
          </a:p>
          <a:p>
            <a:pPr eaLnBrk="1" hangingPunct="1">
              <a:lnSpc>
                <a:spcPct val="90000"/>
              </a:lnSpc>
              <a:tabLst>
                <a:tab pos="0" algn="l"/>
              </a:tabLst>
            </a:pPr>
            <a:r>
              <a:rPr lang="en-US" altLang="zh-CN" sz="2000" dirty="0">
                <a:cs typeface="Arial" panose="020B0604020202020204" pitchFamily="34" charset="0"/>
              </a:rPr>
              <a:t>Eventually spring gravity meters had significantly better precision, indicating problems and “absolute offsets” in the pendulum results</a:t>
            </a:r>
            <a:endParaRPr lang="en-US" altLang="zh-CN" sz="2400" baseline="30000" dirty="0">
              <a:cs typeface="Arial" panose="020B0604020202020204" pitchFamily="34" charset="0"/>
            </a:endParaRPr>
          </a:p>
        </p:txBody>
      </p:sp>
      <p:pic>
        <p:nvPicPr>
          <p:cNvPr id="13316" name="Picture 8" descr="http://www.engineeringexpert.net/Engineering-Expert-Witness-Blog/http:/www.engineeringexpert.net/web/Engineering-Expert-Witness-Blog/wp-content/uploads/2014/10/Falling_pendulu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1" y="1066800"/>
            <a:ext cx="21129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2" descr="https://encrypted-tbn0.gstatic.com/images?q=tbn:ANd9GcStuOti5b59ZobvkbyhHDk3lJcqGtFIBrqJhyj_0LOeSlWyM8X_aOSjpRL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733801"/>
            <a:ext cx="12192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0" descr="C:\temp\pendulumGravityEquati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0351" y="4191001"/>
            <a:ext cx="174307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09562" y="723900"/>
            <a:ext cx="7696200" cy="685800"/>
          </a:xfrm>
        </p:spPr>
        <p:txBody>
          <a:bodyPr>
            <a:normAutofit fontScale="90000"/>
          </a:bodyPr>
          <a:lstStyle/>
          <a:p>
            <a:pPr eaLnBrk="1" hangingPunct="1"/>
            <a:r>
              <a:rPr lang="en-US" altLang="en-US" b="1" dirty="0" smtClean="0">
                <a:latin typeface="+mn-lt"/>
                <a:cs typeface="Arial" panose="020B0604020202020204" pitchFamily="34" charset="0"/>
              </a:rPr>
              <a:t>A Bit About Me</a:t>
            </a:r>
          </a:p>
        </p:txBody>
      </p:sp>
      <p:sp>
        <p:nvSpPr>
          <p:cNvPr id="5123" name="Rectangle 3"/>
          <p:cNvSpPr>
            <a:spLocks noGrp="1" noChangeArrowheads="1"/>
          </p:cNvSpPr>
          <p:nvPr>
            <p:ph idx="1"/>
          </p:nvPr>
        </p:nvSpPr>
        <p:spPr>
          <a:xfrm>
            <a:off x="1274330" y="1723400"/>
            <a:ext cx="9451206" cy="762000"/>
          </a:xfrm>
        </p:spPr>
        <p:txBody>
          <a:bodyPr>
            <a:noAutofit/>
          </a:bodyPr>
          <a:lstStyle/>
          <a:p>
            <a:pPr>
              <a:lnSpc>
                <a:spcPct val="90000"/>
              </a:lnSpc>
              <a:buFont typeface="Arial" panose="020B0604020202020204" pitchFamily="34" charset="0"/>
              <a:buChar char="•"/>
              <a:tabLst>
                <a:tab pos="0" algn="l"/>
              </a:tabLst>
            </a:pPr>
            <a:r>
              <a:rPr lang="en-US" altLang="zh-CN" sz="3200" dirty="0" smtClean="0">
                <a:cs typeface="Arial" panose="020B0604020202020204" pitchFamily="34" charset="0"/>
              </a:rPr>
              <a:t>I’m Derek van </a:t>
            </a:r>
            <a:r>
              <a:rPr lang="en-US" altLang="zh-CN" sz="3200" dirty="0" err="1" smtClean="0">
                <a:cs typeface="Arial" panose="020B0604020202020204" pitchFamily="34" charset="0"/>
              </a:rPr>
              <a:t>Westrum</a:t>
            </a:r>
            <a:endParaRPr lang="en-US" altLang="zh-CN" sz="3200" dirty="0" smtClean="0">
              <a:cs typeface="Arial" panose="020B0604020202020204" pitchFamily="34" charset="0"/>
            </a:endParaRPr>
          </a:p>
          <a:p>
            <a:pPr>
              <a:lnSpc>
                <a:spcPct val="90000"/>
              </a:lnSpc>
              <a:buFont typeface="Arial" panose="020B0604020202020204" pitchFamily="34" charset="0"/>
              <a:buChar char="•"/>
              <a:tabLst>
                <a:tab pos="0" algn="l"/>
              </a:tabLst>
            </a:pPr>
            <a:r>
              <a:rPr lang="en-US" altLang="zh-CN" sz="3200" dirty="0" smtClean="0">
                <a:cs typeface="Arial" panose="020B0604020202020204" pitchFamily="34" charset="0"/>
              </a:rPr>
              <a:t>I’ve been a physicist with NOAA’s National Geodetic Survey for 5 years</a:t>
            </a:r>
          </a:p>
          <a:p>
            <a:pPr>
              <a:lnSpc>
                <a:spcPct val="90000"/>
              </a:lnSpc>
              <a:buFont typeface="Arial" panose="020B0604020202020204" pitchFamily="34" charset="0"/>
              <a:buChar char="•"/>
              <a:tabLst>
                <a:tab pos="0" algn="l"/>
              </a:tabLst>
            </a:pPr>
            <a:r>
              <a:rPr lang="en-US" altLang="zh-CN" sz="3200" dirty="0" smtClean="0">
                <a:cs typeface="Arial" panose="020B0604020202020204" pitchFamily="34" charset="0"/>
              </a:rPr>
              <a:t>I’m located in Boulder, Colorado</a:t>
            </a:r>
            <a:endParaRPr lang="en-US" altLang="zh-CN" sz="3200" dirty="0">
              <a:cs typeface="Arial" panose="020B0604020202020204" pitchFamily="34" charset="0"/>
            </a:endParaRPr>
          </a:p>
          <a:p>
            <a:pPr>
              <a:lnSpc>
                <a:spcPct val="90000"/>
              </a:lnSpc>
              <a:buFont typeface="Arial" panose="020B0604020202020204" pitchFamily="34" charset="0"/>
              <a:buChar char="•"/>
              <a:tabLst>
                <a:tab pos="0" algn="l"/>
              </a:tabLst>
            </a:pPr>
            <a:r>
              <a:rPr lang="en-US" altLang="zh-CN" sz="3200" dirty="0" smtClean="0">
                <a:cs typeface="Arial" panose="020B0604020202020204" pitchFamily="34" charset="0"/>
              </a:rPr>
              <a:t>I measure gravity</a:t>
            </a:r>
          </a:p>
          <a:p>
            <a:pPr>
              <a:lnSpc>
                <a:spcPct val="90000"/>
              </a:lnSpc>
              <a:buFont typeface="Arial" panose="020B0604020202020204" pitchFamily="34" charset="0"/>
              <a:buChar char="•"/>
              <a:tabLst>
                <a:tab pos="0" algn="l"/>
              </a:tabLst>
            </a:pPr>
            <a:r>
              <a:rPr lang="en-US" altLang="zh-CN" sz="3200" dirty="0" smtClean="0">
                <a:cs typeface="Arial" panose="020B0604020202020204" pitchFamily="34" charset="0"/>
              </a:rPr>
              <a:t>I spent 15 years before NGS making gravity meters</a:t>
            </a:r>
          </a:p>
          <a:p>
            <a:pPr>
              <a:lnSpc>
                <a:spcPct val="90000"/>
              </a:lnSpc>
              <a:buFont typeface="Arial" panose="020B0604020202020204" pitchFamily="34" charset="0"/>
              <a:buChar char="•"/>
              <a:tabLst>
                <a:tab pos="0" algn="l"/>
              </a:tabLst>
            </a:pPr>
            <a:r>
              <a:rPr lang="en-US" altLang="zh-CN" sz="3200" dirty="0" smtClean="0">
                <a:cs typeface="Arial" panose="020B0604020202020204" pitchFamily="34" charset="0"/>
              </a:rPr>
              <a:t>I ride bikes and climb mountains (and so I think about gravity a lot…)</a:t>
            </a:r>
            <a:endParaRPr lang="en-US" altLang="zh-CN" sz="3200" dirty="0">
              <a:cs typeface="Arial" panose="020B0604020202020204" pitchFamily="34" charset="0"/>
            </a:endParaRPr>
          </a:p>
          <a:p>
            <a:pPr marL="0" indent="0">
              <a:lnSpc>
                <a:spcPct val="90000"/>
              </a:lnSpc>
              <a:buNone/>
              <a:tabLst>
                <a:tab pos="0" algn="l"/>
              </a:tabLst>
            </a:pPr>
            <a:endParaRPr lang="en-US" altLang="zh-CN" sz="3200" dirty="0">
              <a:cs typeface="Arial" panose="020B060402020202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8650" y="3842084"/>
            <a:ext cx="1255663" cy="2057400"/>
          </a:xfrm>
          <a:prstGeom prst="rect">
            <a:avLst/>
          </a:prstGeom>
        </p:spPr>
      </p:pic>
      <p:sp>
        <p:nvSpPr>
          <p:cNvPr id="5" name="Oval Callout 4"/>
          <p:cNvSpPr/>
          <p:nvPr/>
        </p:nvSpPr>
        <p:spPr>
          <a:xfrm>
            <a:off x="7555114" y="3191628"/>
            <a:ext cx="2903536" cy="650456"/>
          </a:xfrm>
          <a:prstGeom prst="wedgeEllipseCallout">
            <a:avLst>
              <a:gd name="adj1" fmla="val 56687"/>
              <a:gd name="adj2" fmla="val 134378"/>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Hi, I’m Derek!</a:t>
            </a:r>
            <a:endParaRPr lang="en-US" b="1" dirty="0">
              <a:solidFill>
                <a:srgbClr val="FF0000"/>
              </a:solidFill>
            </a:endParaRPr>
          </a:p>
        </p:txBody>
      </p:sp>
    </p:spTree>
    <p:extLst>
      <p:ext uri="{BB962C8B-B14F-4D97-AF65-F5344CB8AC3E}">
        <p14:creationId xmlns:p14="http://schemas.microsoft.com/office/powerpoint/2010/main" val="3047582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057400" y="557214"/>
            <a:ext cx="8229600" cy="503237"/>
          </a:xfrm>
        </p:spPr>
        <p:txBody>
          <a:bodyPr/>
          <a:lstStyle/>
          <a:p>
            <a:pPr eaLnBrk="1" hangingPunct="1"/>
            <a:r>
              <a:rPr lang="en-US" altLang="en-US" sz="4000" b="1"/>
              <a:t>Freefall Absolute Gravity Meters</a:t>
            </a:r>
          </a:p>
        </p:txBody>
      </p:sp>
      <p:pic>
        <p:nvPicPr>
          <p:cNvPr id="14339" name="Picture 7" descr="C:\temp\whiteLightInterferome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548" y="1905000"/>
            <a:ext cx="41529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Grp="1" noChangeArrowheads="1"/>
          </p:cNvSpPr>
          <p:nvPr>
            <p:ph idx="1"/>
          </p:nvPr>
        </p:nvSpPr>
        <p:spPr>
          <a:xfrm>
            <a:off x="1828800" y="1905000"/>
            <a:ext cx="4495800" cy="4191000"/>
          </a:xfrm>
        </p:spPr>
        <p:txBody>
          <a:bodyPr/>
          <a:lstStyle/>
          <a:p>
            <a:pPr eaLnBrk="1" hangingPunct="1">
              <a:lnSpc>
                <a:spcPct val="90000"/>
              </a:lnSpc>
              <a:buFont typeface="Arial" charset="0"/>
              <a:buChar char="•"/>
              <a:tabLst>
                <a:tab pos="0" algn="l"/>
              </a:tabLst>
              <a:defRPr/>
            </a:pPr>
            <a:r>
              <a:rPr lang="en-US" altLang="zh-CN" sz="2000" dirty="0">
                <a:cs typeface="Arial" charset="0"/>
              </a:rPr>
              <a:t>1963. Faller and </a:t>
            </a:r>
            <a:r>
              <a:rPr lang="en-US" altLang="zh-CN" sz="2000" dirty="0" err="1">
                <a:cs typeface="Arial" charset="0"/>
              </a:rPr>
              <a:t>Dicke</a:t>
            </a:r>
            <a:r>
              <a:rPr lang="en-US" altLang="zh-CN" sz="2000" dirty="0">
                <a:cs typeface="Arial" charset="0"/>
              </a:rPr>
              <a:t> introduce white light interferometer </a:t>
            </a:r>
          </a:p>
          <a:p>
            <a:pPr eaLnBrk="1" hangingPunct="1">
              <a:lnSpc>
                <a:spcPct val="90000"/>
              </a:lnSpc>
              <a:buFont typeface="Arial" charset="0"/>
              <a:buChar char="•"/>
              <a:tabLst>
                <a:tab pos="0" algn="l"/>
              </a:tabLst>
              <a:defRPr/>
            </a:pPr>
            <a:r>
              <a:rPr lang="en-US" altLang="zh-CN" sz="2000" dirty="0">
                <a:cs typeface="Arial" charset="0"/>
              </a:rPr>
              <a:t>White light makes interference “flashes” when the path </a:t>
            </a:r>
            <a:r>
              <a:rPr lang="en-US" altLang="zh-CN" sz="2000" b="1" dirty="0">
                <a:cs typeface="Arial" charset="0"/>
              </a:rPr>
              <a:t>length</a:t>
            </a:r>
            <a:r>
              <a:rPr lang="en-US" altLang="zh-CN" sz="2000" dirty="0">
                <a:cs typeface="Arial" charset="0"/>
              </a:rPr>
              <a:t> of the “test beam” is equal in length to the reference beam.</a:t>
            </a:r>
          </a:p>
          <a:p>
            <a:pPr eaLnBrk="1" hangingPunct="1">
              <a:lnSpc>
                <a:spcPct val="90000"/>
              </a:lnSpc>
              <a:buFont typeface="Arial" charset="0"/>
              <a:buChar char="•"/>
              <a:tabLst>
                <a:tab pos="0" algn="l"/>
              </a:tabLst>
              <a:defRPr/>
            </a:pPr>
            <a:r>
              <a:rPr lang="en-US" altLang="zh-CN" sz="2000" dirty="0">
                <a:cs typeface="Arial" charset="0"/>
              </a:rPr>
              <a:t>This occurs 3 </a:t>
            </a:r>
            <a:r>
              <a:rPr lang="en-US" altLang="zh-CN" sz="2000" b="1" dirty="0">
                <a:cs typeface="Arial" charset="0"/>
              </a:rPr>
              <a:t>times</a:t>
            </a:r>
            <a:r>
              <a:rPr lang="en-US" altLang="zh-CN" sz="2000" dirty="0">
                <a:cs typeface="Arial" charset="0"/>
              </a:rPr>
              <a:t> during free fall. The timing of the flashes and the measured path lengths serve to determine g</a:t>
            </a:r>
            <a:r>
              <a:rPr lang="en-US" altLang="zh-CN" sz="2000" dirty="0" smtClean="0">
                <a:cs typeface="Arial" charset="0"/>
              </a:rPr>
              <a:t>.</a:t>
            </a:r>
          </a:p>
          <a:p>
            <a:pPr eaLnBrk="1" hangingPunct="1">
              <a:lnSpc>
                <a:spcPct val="90000"/>
              </a:lnSpc>
              <a:buFont typeface="Arial" charset="0"/>
              <a:buChar char="•"/>
              <a:tabLst>
                <a:tab pos="0" algn="l"/>
              </a:tabLst>
              <a:defRPr/>
            </a:pPr>
            <a:r>
              <a:rPr lang="en-US" altLang="zh-CN" sz="2000" dirty="0" smtClean="0">
                <a:cs typeface="Arial" charset="0"/>
              </a:rPr>
              <a:t>Length (meters) and time (seconds) give us acceleration in m/s</a:t>
            </a:r>
            <a:r>
              <a:rPr lang="en-US" altLang="zh-CN" sz="2000" baseline="30000" dirty="0" smtClean="0">
                <a:cs typeface="Arial" charset="0"/>
              </a:rPr>
              <a:t>2</a:t>
            </a:r>
            <a:endParaRPr lang="en-US" altLang="zh-CN" sz="2000" baseline="30000" dirty="0">
              <a:cs typeface="Arial" charset="0"/>
            </a:endParaRPr>
          </a:p>
          <a:p>
            <a:pPr eaLnBrk="1" hangingPunct="1">
              <a:lnSpc>
                <a:spcPct val="90000"/>
              </a:lnSpc>
              <a:buFont typeface="Arial" charset="0"/>
              <a:buChar char="•"/>
              <a:tabLst>
                <a:tab pos="0" algn="l"/>
              </a:tabLst>
              <a:defRPr/>
            </a:pPr>
            <a:r>
              <a:rPr lang="en-US" altLang="zh-CN" sz="2000" dirty="0">
                <a:cs typeface="Arial" charset="0"/>
              </a:rPr>
              <a:t>Initial accuracy ~700 µGal</a:t>
            </a:r>
          </a:p>
          <a:p>
            <a:pPr marL="0" indent="0" eaLnBrk="1" hangingPunct="1">
              <a:lnSpc>
                <a:spcPct val="90000"/>
              </a:lnSpc>
              <a:buNone/>
              <a:tabLst>
                <a:tab pos="0" algn="l"/>
              </a:tabLst>
              <a:defRPr/>
            </a:pPr>
            <a:endParaRPr lang="en-US" altLang="zh-CN" sz="2400" dirty="0">
              <a:cs typeface="Arial" charset="0"/>
            </a:endParaRPr>
          </a:p>
        </p:txBody>
      </p:sp>
      <p:grpSp>
        <p:nvGrpSpPr>
          <p:cNvPr id="17" name="Group 16"/>
          <p:cNvGrpSpPr/>
          <p:nvPr/>
        </p:nvGrpSpPr>
        <p:grpSpPr>
          <a:xfrm>
            <a:off x="7015082" y="4097215"/>
            <a:ext cx="1754693" cy="957106"/>
            <a:chOff x="6993653" y="4097215"/>
            <a:chExt cx="1754693" cy="957106"/>
          </a:xfrm>
        </p:grpSpPr>
        <p:cxnSp>
          <p:nvCxnSpPr>
            <p:cNvPr id="3" name="Straight Arrow Connector 2"/>
            <p:cNvCxnSpPr/>
            <p:nvPr/>
          </p:nvCxnSpPr>
          <p:spPr>
            <a:xfrm>
              <a:off x="8748346" y="4097215"/>
              <a:ext cx="0" cy="95710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7350369" y="5014127"/>
              <a:ext cx="1397977" cy="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6993653" y="4657411"/>
              <a:ext cx="391885" cy="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7385538" y="4657411"/>
              <a:ext cx="0" cy="35671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6993653" y="4149969"/>
              <a:ext cx="0" cy="507442"/>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7857811" y="2265903"/>
            <a:ext cx="890535" cy="1831312"/>
            <a:chOff x="7857811" y="2265903"/>
            <a:chExt cx="890535" cy="1831312"/>
          </a:xfrm>
        </p:grpSpPr>
        <p:cxnSp>
          <p:nvCxnSpPr>
            <p:cNvPr id="21" name="Straight Arrow Connector 20"/>
            <p:cNvCxnSpPr/>
            <p:nvPr/>
          </p:nvCxnSpPr>
          <p:spPr>
            <a:xfrm flipH="1">
              <a:off x="7857811" y="4097215"/>
              <a:ext cx="890535" cy="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7904702" y="2265903"/>
              <a:ext cx="0" cy="1831312"/>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340" name="Group 14339"/>
          <p:cNvGrpSpPr/>
          <p:nvPr/>
        </p:nvGrpSpPr>
        <p:grpSpPr>
          <a:xfrm>
            <a:off x="7855954" y="2607547"/>
            <a:ext cx="890535" cy="1481295"/>
            <a:chOff x="5778848" y="2768321"/>
            <a:chExt cx="890535" cy="1335593"/>
          </a:xfrm>
        </p:grpSpPr>
        <p:cxnSp>
          <p:nvCxnSpPr>
            <p:cNvPr id="33" name="Straight Arrow Connector 32"/>
            <p:cNvCxnSpPr/>
            <p:nvPr/>
          </p:nvCxnSpPr>
          <p:spPr>
            <a:xfrm flipH="1">
              <a:off x="5778848" y="4103914"/>
              <a:ext cx="890535"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5825739" y="2768321"/>
              <a:ext cx="0" cy="1335593"/>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336" name="Group 14335"/>
          <p:cNvGrpSpPr/>
          <p:nvPr/>
        </p:nvGrpSpPr>
        <p:grpSpPr>
          <a:xfrm>
            <a:off x="7014376" y="4101533"/>
            <a:ext cx="1754693" cy="957106"/>
            <a:chOff x="7146053" y="4249615"/>
            <a:chExt cx="1754693" cy="957106"/>
          </a:xfrm>
        </p:grpSpPr>
        <p:cxnSp>
          <p:nvCxnSpPr>
            <p:cNvPr id="27" name="Straight Arrow Connector 26"/>
            <p:cNvCxnSpPr/>
            <p:nvPr/>
          </p:nvCxnSpPr>
          <p:spPr>
            <a:xfrm>
              <a:off x="8900746" y="4249615"/>
              <a:ext cx="0" cy="957106"/>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7502769" y="5166527"/>
              <a:ext cx="1397977"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7146053" y="4809811"/>
              <a:ext cx="391885"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7537938" y="4809811"/>
              <a:ext cx="0" cy="356716"/>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7146053" y="4302369"/>
              <a:ext cx="0" cy="507442"/>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7537938" y="4809811"/>
              <a:ext cx="1362808"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344" name="Group 14343"/>
          <p:cNvGrpSpPr/>
          <p:nvPr/>
        </p:nvGrpSpPr>
        <p:grpSpPr>
          <a:xfrm>
            <a:off x="6976566" y="4095543"/>
            <a:ext cx="1796566" cy="586154"/>
            <a:chOff x="5066034" y="4256314"/>
            <a:chExt cx="1796566" cy="586154"/>
          </a:xfrm>
        </p:grpSpPr>
        <p:cxnSp>
          <p:nvCxnSpPr>
            <p:cNvPr id="44" name="Straight Arrow Connector 43"/>
            <p:cNvCxnSpPr/>
            <p:nvPr/>
          </p:nvCxnSpPr>
          <p:spPr>
            <a:xfrm flipH="1">
              <a:off x="5066034" y="4816510"/>
              <a:ext cx="470608" cy="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6862600" y="4256314"/>
              <a:ext cx="0" cy="586154"/>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5110288" y="4309068"/>
              <a:ext cx="0" cy="507442"/>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499792" y="4816510"/>
              <a:ext cx="1362808" cy="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347" name="Group 14346"/>
          <p:cNvGrpSpPr/>
          <p:nvPr/>
        </p:nvGrpSpPr>
        <p:grpSpPr>
          <a:xfrm>
            <a:off x="7857628" y="3089868"/>
            <a:ext cx="890536" cy="995625"/>
            <a:chOff x="5479069" y="3315956"/>
            <a:chExt cx="890536" cy="769537"/>
          </a:xfrm>
        </p:grpSpPr>
        <p:cxnSp>
          <p:nvCxnSpPr>
            <p:cNvPr id="53" name="Straight Arrow Connector 52"/>
            <p:cNvCxnSpPr/>
            <p:nvPr/>
          </p:nvCxnSpPr>
          <p:spPr>
            <a:xfrm flipH="1">
              <a:off x="5479069" y="4085492"/>
              <a:ext cx="890536" cy="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V="1">
              <a:off x="5525960" y="3315956"/>
              <a:ext cx="0" cy="769537"/>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36"/>
                                        </p:tgtEl>
                                        <p:attrNameLst>
                                          <p:attrName>style.visibility</p:attrName>
                                        </p:attrNameLst>
                                      </p:cBhvr>
                                      <p:to>
                                        <p:strVal val="visible"/>
                                      </p:to>
                                    </p:set>
                                    <p:animEffect transition="in" filter="fade">
                                      <p:cBhvr>
                                        <p:cTn id="17" dur="500"/>
                                        <p:tgtEl>
                                          <p:spTgt spid="143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340"/>
                                        </p:tgtEl>
                                        <p:attrNameLst>
                                          <p:attrName>style.visibility</p:attrName>
                                        </p:attrNameLst>
                                      </p:cBhvr>
                                      <p:to>
                                        <p:strVal val="visible"/>
                                      </p:to>
                                    </p:set>
                                    <p:animEffect transition="in" filter="fade">
                                      <p:cBhvr>
                                        <p:cTn id="22" dur="500"/>
                                        <p:tgtEl>
                                          <p:spTgt spid="143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344"/>
                                        </p:tgtEl>
                                        <p:attrNameLst>
                                          <p:attrName>style.visibility</p:attrName>
                                        </p:attrNameLst>
                                      </p:cBhvr>
                                      <p:to>
                                        <p:strVal val="visible"/>
                                      </p:to>
                                    </p:set>
                                    <p:animEffect transition="in" filter="fade">
                                      <p:cBhvr>
                                        <p:cTn id="27" dur="500"/>
                                        <p:tgtEl>
                                          <p:spTgt spid="143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347"/>
                                        </p:tgtEl>
                                        <p:attrNameLst>
                                          <p:attrName>style.visibility</p:attrName>
                                        </p:attrNameLst>
                                      </p:cBhvr>
                                      <p:to>
                                        <p:strVal val="visible"/>
                                      </p:to>
                                    </p:set>
                                    <p:animEffect transition="in" filter="fade">
                                      <p:cBhvr>
                                        <p:cTn id="32"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p:cNvSpPr>
          <p:nvPr>
            <p:ph type="ctrTitle"/>
          </p:nvPr>
        </p:nvSpPr>
        <p:spPr>
          <a:xfrm>
            <a:off x="744353" y="584200"/>
            <a:ext cx="10838047" cy="762000"/>
          </a:xfrm>
        </p:spPr>
        <p:txBody>
          <a:bodyPr/>
          <a:lstStyle/>
          <a:p>
            <a:pPr eaLnBrk="1" hangingPunct="1"/>
            <a:r>
              <a:rPr lang="en-US" altLang="en-US" sz="3600" b="1" dirty="0">
                <a:latin typeface="+mn-lt"/>
              </a:rPr>
              <a:t>“Classic” Contemporary Freefall Absolute Gravimeters</a:t>
            </a:r>
          </a:p>
        </p:txBody>
      </p:sp>
      <p:sp>
        <p:nvSpPr>
          <p:cNvPr id="1536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fld id="{2CD97DCF-3F39-4ABB-B2D7-7A5AF877C984}" type="slidenum">
              <a:rPr lang="en-US" altLang="en-US" sz="1200">
                <a:latin typeface="+mn-lt"/>
                <a:cs typeface="Times New Roman" panose="02020603050405020304" pitchFamily="18" charset="0"/>
              </a:rPr>
              <a:pPr eaLnBrk="1" hangingPunct="1">
                <a:spcBef>
                  <a:spcPct val="0"/>
                </a:spcBef>
                <a:buFontTx/>
                <a:buNone/>
              </a:pPr>
              <a:t>21</a:t>
            </a:fld>
            <a:endParaRPr lang="en-US" altLang="en-US" sz="1200">
              <a:latin typeface="+mn-lt"/>
              <a:cs typeface="Times New Roman" panose="02020603050405020304" pitchFamily="18" charset="0"/>
            </a:endParaRPr>
          </a:p>
        </p:txBody>
      </p:sp>
      <p:sp>
        <p:nvSpPr>
          <p:cNvPr id="15364" name="Rectangle 3"/>
          <p:cNvSpPr txBox="1">
            <a:spLocks noChangeArrowheads="1"/>
          </p:cNvSpPr>
          <p:nvPr/>
        </p:nvSpPr>
        <p:spPr bwMode="auto">
          <a:xfrm>
            <a:off x="808521" y="1271588"/>
            <a:ext cx="10549289"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tabLst>
                <a:tab pos="0" algn="l"/>
              </a:tabLst>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tabLst>
                <a:tab pos="0" algn="l"/>
              </a:tabLst>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tabLst>
                <a:tab pos="0" algn="l"/>
              </a:tabLst>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90000"/>
              </a:lnSpc>
            </a:pPr>
            <a:endParaRPr lang="en-US" altLang="zh-CN" sz="2400" dirty="0">
              <a:latin typeface="+mn-lt"/>
            </a:endParaRPr>
          </a:p>
          <a:p>
            <a:pPr eaLnBrk="1" hangingPunct="1">
              <a:lnSpc>
                <a:spcPct val="90000"/>
              </a:lnSpc>
            </a:pPr>
            <a:r>
              <a:rPr lang="en-US" altLang="zh-CN" sz="2400" dirty="0">
                <a:latin typeface="+mn-lt"/>
              </a:rPr>
              <a:t>Through the 1970s - 1990s, the freefall method was improved using lasers, active seismic isolation, precise timing, etc.</a:t>
            </a:r>
          </a:p>
          <a:p>
            <a:pPr eaLnBrk="1" hangingPunct="1">
              <a:lnSpc>
                <a:spcPct val="90000"/>
              </a:lnSpc>
            </a:pPr>
            <a:r>
              <a:rPr lang="en-US" altLang="zh-CN" sz="2400" dirty="0">
                <a:latin typeface="+mn-lt"/>
              </a:rPr>
              <a:t>Current state of the art is ~</a:t>
            </a:r>
            <a:r>
              <a:rPr lang="en-US" altLang="zh-CN" sz="2400" dirty="0" smtClean="0">
                <a:latin typeface="+mn-lt"/>
              </a:rPr>
              <a:t>2µGal </a:t>
            </a:r>
            <a:r>
              <a:rPr lang="en-US" altLang="zh-CN" sz="2400" dirty="0">
                <a:latin typeface="+mn-lt"/>
              </a:rPr>
              <a:t>accuracy (observed agreement between absolute instruments).</a:t>
            </a:r>
          </a:p>
          <a:p>
            <a:pPr eaLnBrk="1" hangingPunct="1">
              <a:lnSpc>
                <a:spcPct val="90000"/>
              </a:lnSpc>
            </a:pPr>
            <a:r>
              <a:rPr lang="en-US" altLang="zh-CN" sz="2400" dirty="0">
                <a:latin typeface="+mn-lt"/>
              </a:rPr>
              <a:t>JILA-g, IMGC, FG5(X), A10, GABL, NIM, MPG…</a:t>
            </a:r>
          </a:p>
          <a:p>
            <a:pPr eaLnBrk="1" hangingPunct="1">
              <a:lnSpc>
                <a:spcPct val="90000"/>
              </a:lnSpc>
            </a:pPr>
            <a:r>
              <a:rPr lang="en-US" altLang="zh-CN" sz="2400" dirty="0">
                <a:latin typeface="+mn-lt"/>
              </a:rPr>
              <a:t>These devices all drop macroscopic objects and use conventional mirrors and beam splitters</a:t>
            </a:r>
          </a:p>
          <a:p>
            <a:pPr eaLnBrk="1" hangingPunct="1">
              <a:lnSpc>
                <a:spcPct val="90000"/>
              </a:lnSpc>
            </a:pPr>
            <a:r>
              <a:rPr lang="en-US" altLang="zh-CN" sz="2400" b="1" dirty="0">
                <a:latin typeface="+mn-lt"/>
              </a:rPr>
              <a:t>Length</a:t>
            </a:r>
            <a:r>
              <a:rPr lang="en-US" altLang="zh-CN" sz="2400" dirty="0">
                <a:latin typeface="+mn-lt"/>
              </a:rPr>
              <a:t> (lasers) and </a:t>
            </a:r>
            <a:r>
              <a:rPr lang="en-US" altLang="zh-CN" sz="2400" b="1" dirty="0">
                <a:latin typeface="+mn-lt"/>
              </a:rPr>
              <a:t>time</a:t>
            </a:r>
            <a:r>
              <a:rPr lang="en-US" altLang="zh-CN" sz="2400" dirty="0">
                <a:latin typeface="+mn-lt"/>
              </a:rPr>
              <a:t> (atomic clocks) are stabilized by being tied to atomic transitions (primary frequency standards in most cases)</a:t>
            </a:r>
          </a:p>
          <a:p>
            <a:pPr lvl="1" eaLnBrk="1" hangingPunct="1">
              <a:lnSpc>
                <a:spcPct val="90000"/>
              </a:lnSpc>
              <a:buFont typeface="Arial" panose="020B0604020202020204" pitchFamily="34" charset="0"/>
              <a:buChar char="•"/>
            </a:pPr>
            <a:r>
              <a:rPr lang="en-US" altLang="zh-CN" sz="2000" dirty="0">
                <a:latin typeface="+mn-lt"/>
              </a:rPr>
              <a:t>Lasers accurate to ~1x10</a:t>
            </a:r>
            <a:r>
              <a:rPr lang="en-US" altLang="zh-CN" sz="2000" baseline="30000" dirty="0">
                <a:latin typeface="+mn-lt"/>
              </a:rPr>
              <a:t>-12</a:t>
            </a:r>
          </a:p>
          <a:p>
            <a:pPr lvl="1" eaLnBrk="1" hangingPunct="1">
              <a:lnSpc>
                <a:spcPct val="90000"/>
              </a:lnSpc>
              <a:buFont typeface="Arial" panose="020B0604020202020204" pitchFamily="34" charset="0"/>
              <a:buChar char="•"/>
            </a:pPr>
            <a:r>
              <a:rPr lang="en-US" altLang="zh-CN" sz="2000" dirty="0">
                <a:latin typeface="+mn-lt"/>
              </a:rPr>
              <a:t>Clocks accurate to ~1x10</a:t>
            </a:r>
            <a:r>
              <a:rPr lang="en-US" altLang="zh-CN" sz="2000" baseline="30000" dirty="0">
                <a:latin typeface="+mn-lt"/>
              </a:rPr>
              <a:t>-10</a:t>
            </a:r>
            <a:r>
              <a:rPr lang="en-US" altLang="zh-CN" sz="2000" dirty="0">
                <a:latin typeface="+mn-lt"/>
              </a:rPr>
              <a:t> (calibrated to Cesium, 1x10</a:t>
            </a:r>
            <a:r>
              <a:rPr lang="en-US" altLang="zh-CN" sz="2000" baseline="30000" dirty="0">
                <a:latin typeface="+mn-lt"/>
              </a:rPr>
              <a:t>-15</a:t>
            </a:r>
            <a:r>
              <a:rPr lang="en-US" altLang="zh-CN" sz="2000" dirty="0">
                <a:latin typeface="+mn-lt"/>
              </a:rPr>
              <a:t>)</a:t>
            </a:r>
          </a:p>
        </p:txBody>
      </p:sp>
      <p:sp>
        <p:nvSpPr>
          <p:cNvPr id="5" name="Oval Callout 4"/>
          <p:cNvSpPr/>
          <p:nvPr/>
        </p:nvSpPr>
        <p:spPr>
          <a:xfrm>
            <a:off x="8191501" y="5113403"/>
            <a:ext cx="2705100" cy="1058797"/>
          </a:xfrm>
          <a:prstGeom prst="wedgeEllipseCallout">
            <a:avLst>
              <a:gd name="adj1" fmla="val -99090"/>
              <a:gd name="adj2" fmla="val -21852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0000"/>
                </a:solidFill>
              </a:rPr>
              <a:t>Who knew so many folks were making gravity meters?</a:t>
            </a:r>
            <a:endParaRPr lang="en-US" sz="1600" b="1" dirty="0">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p:cNvSpPr>
            <a:spLocks noGrp="1" noChangeArrowheads="1"/>
          </p:cNvSpPr>
          <p:nvPr>
            <p:ph type="title"/>
          </p:nvPr>
        </p:nvSpPr>
        <p:spPr>
          <a:xfrm>
            <a:off x="2895600" y="504825"/>
            <a:ext cx="6934200" cy="685800"/>
          </a:xfrm>
        </p:spPr>
        <p:txBody>
          <a:bodyPr/>
          <a:lstStyle/>
          <a:p>
            <a:pPr eaLnBrk="1" hangingPunct="1"/>
            <a:r>
              <a:rPr lang="en-US" altLang="en-US" sz="4000" b="1"/>
              <a:t>FG5 Principle of Operation</a:t>
            </a:r>
          </a:p>
        </p:txBody>
      </p:sp>
      <p:sp>
        <p:nvSpPr>
          <p:cNvPr id="16387" name="Rectangle 1027"/>
          <p:cNvSpPr>
            <a:spLocks noChangeArrowheads="1"/>
          </p:cNvSpPr>
          <p:nvPr/>
        </p:nvSpPr>
        <p:spPr bwMode="auto">
          <a:xfrm>
            <a:off x="6330950" y="1450975"/>
            <a:ext cx="1066800" cy="1981200"/>
          </a:xfrm>
          <a:prstGeom prst="rect">
            <a:avLst/>
          </a:prstGeom>
          <a:noFill/>
          <a:ln w="38100" cap="sq">
            <a:solidFill>
              <a:schemeClr val="tx2"/>
            </a:solidFill>
            <a:miter lim="800000"/>
            <a:headEnd type="none" w="sm" len="sm"/>
            <a:tailEnd type="none" w="med" len="lg"/>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16388" name="Rectangle 1028"/>
          <p:cNvSpPr>
            <a:spLocks noChangeArrowheads="1"/>
          </p:cNvSpPr>
          <p:nvPr/>
        </p:nvSpPr>
        <p:spPr bwMode="auto">
          <a:xfrm>
            <a:off x="6330950" y="3584575"/>
            <a:ext cx="1066800" cy="457200"/>
          </a:xfrm>
          <a:prstGeom prst="rect">
            <a:avLst/>
          </a:prstGeom>
          <a:noFill/>
          <a:ln w="38100" cap="sq">
            <a:solidFill>
              <a:schemeClr val="tx2"/>
            </a:solidFill>
            <a:miter lim="800000"/>
            <a:headEnd type="none" w="sm" len="sm"/>
            <a:tailEnd type="none" w="med" len="lg"/>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16389" name="Rectangle 1029"/>
          <p:cNvSpPr>
            <a:spLocks noChangeArrowheads="1"/>
          </p:cNvSpPr>
          <p:nvPr/>
        </p:nvSpPr>
        <p:spPr bwMode="auto">
          <a:xfrm>
            <a:off x="6330950" y="4194175"/>
            <a:ext cx="1066800" cy="1524000"/>
          </a:xfrm>
          <a:prstGeom prst="rect">
            <a:avLst/>
          </a:prstGeom>
          <a:noFill/>
          <a:ln w="38100" cap="sq">
            <a:solidFill>
              <a:schemeClr val="tx2"/>
            </a:solidFill>
            <a:miter lim="800000"/>
            <a:headEnd type="none" w="sm" len="sm"/>
            <a:tailEnd type="none" w="med" len="lg"/>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7173" name="AutoShape 1030"/>
          <p:cNvSpPr>
            <a:spLocks noChangeArrowheads="1"/>
          </p:cNvSpPr>
          <p:nvPr/>
        </p:nvSpPr>
        <p:spPr bwMode="auto">
          <a:xfrm>
            <a:off x="6711951" y="1755775"/>
            <a:ext cx="295275" cy="152400"/>
          </a:xfrm>
          <a:prstGeom prst="triangle">
            <a:avLst>
              <a:gd name="adj" fmla="val 50000"/>
            </a:avLst>
          </a:prstGeom>
          <a:noFill/>
          <a:ln w="38100" cap="sq">
            <a:solidFill>
              <a:schemeClr val="bg2">
                <a:lumMod val="50000"/>
              </a:schemeClr>
            </a:solidFill>
            <a:miter lim="800000"/>
            <a:headEnd type="none" w="sm" len="sm"/>
            <a:tailEnd type="none" w="med"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rgbClr val="695842"/>
                </a:solidFill>
                <a:latin typeface="Arial" pitchFamily="34" charset="0"/>
                <a:ea typeface="MS PGothic" pitchFamily="34" charset="-128"/>
              </a:defRPr>
            </a:lvl1pPr>
            <a:lvl2pPr marL="742950" indent="-285750" eaLnBrk="0" hangingPunct="0">
              <a:defRPr sz="2400">
                <a:solidFill>
                  <a:srgbClr val="695842"/>
                </a:solidFill>
                <a:latin typeface="Arial" pitchFamily="34" charset="0"/>
                <a:ea typeface="MS PGothic" pitchFamily="34" charset="-128"/>
              </a:defRPr>
            </a:lvl2pPr>
            <a:lvl3pPr marL="1143000" indent="-228600" eaLnBrk="0" hangingPunct="0">
              <a:defRPr sz="2400">
                <a:solidFill>
                  <a:srgbClr val="695842"/>
                </a:solidFill>
                <a:latin typeface="Arial" pitchFamily="34" charset="0"/>
                <a:ea typeface="MS PGothic" pitchFamily="34" charset="-128"/>
              </a:defRPr>
            </a:lvl3pPr>
            <a:lvl4pPr marL="1600200" indent="-228600" eaLnBrk="0" hangingPunct="0">
              <a:defRPr sz="2400">
                <a:solidFill>
                  <a:srgbClr val="695842"/>
                </a:solidFill>
                <a:latin typeface="Arial" pitchFamily="34" charset="0"/>
                <a:ea typeface="MS PGothic" pitchFamily="34" charset="-128"/>
              </a:defRPr>
            </a:lvl4pPr>
            <a:lvl5pPr marL="2057400" indent="-228600" eaLnBrk="0" hangingPunct="0">
              <a:defRPr sz="2400">
                <a:solidFill>
                  <a:srgbClr val="695842"/>
                </a:solidFill>
                <a:latin typeface="Arial" pitchFamily="34" charset="0"/>
                <a:ea typeface="MS PGothic" pitchFamily="34" charset="-128"/>
              </a:defRPr>
            </a:lvl5pPr>
            <a:lvl6pPr marL="2514600" indent="-228600" algn="ctr" eaLnBrk="0" fontAlgn="base" hangingPunct="0">
              <a:spcBef>
                <a:spcPct val="20000"/>
              </a:spcBef>
              <a:spcAft>
                <a:spcPct val="0"/>
              </a:spcAft>
              <a:buClr>
                <a:schemeClr val="bg1"/>
              </a:buClr>
              <a:buChar char="•"/>
              <a:defRPr sz="2400">
                <a:solidFill>
                  <a:srgbClr val="695842"/>
                </a:solidFill>
                <a:latin typeface="Arial" pitchFamily="34" charset="0"/>
                <a:ea typeface="MS PGothic" pitchFamily="34" charset="-128"/>
              </a:defRPr>
            </a:lvl6pPr>
            <a:lvl7pPr marL="2971800" indent="-228600" algn="ctr" eaLnBrk="0" fontAlgn="base" hangingPunct="0">
              <a:spcBef>
                <a:spcPct val="20000"/>
              </a:spcBef>
              <a:spcAft>
                <a:spcPct val="0"/>
              </a:spcAft>
              <a:buClr>
                <a:schemeClr val="bg1"/>
              </a:buClr>
              <a:buChar char="•"/>
              <a:defRPr sz="2400">
                <a:solidFill>
                  <a:srgbClr val="695842"/>
                </a:solidFill>
                <a:latin typeface="Arial" pitchFamily="34" charset="0"/>
                <a:ea typeface="MS PGothic" pitchFamily="34" charset="-128"/>
              </a:defRPr>
            </a:lvl7pPr>
            <a:lvl8pPr marL="3429000" indent="-228600" algn="ctr" eaLnBrk="0" fontAlgn="base" hangingPunct="0">
              <a:spcBef>
                <a:spcPct val="20000"/>
              </a:spcBef>
              <a:spcAft>
                <a:spcPct val="0"/>
              </a:spcAft>
              <a:buClr>
                <a:schemeClr val="bg1"/>
              </a:buClr>
              <a:buChar char="•"/>
              <a:defRPr sz="2400">
                <a:solidFill>
                  <a:srgbClr val="695842"/>
                </a:solidFill>
                <a:latin typeface="Arial" pitchFamily="34" charset="0"/>
                <a:ea typeface="MS PGothic" pitchFamily="34" charset="-128"/>
              </a:defRPr>
            </a:lvl8pPr>
            <a:lvl9pPr marL="3886200" indent="-228600" algn="ctr" eaLnBrk="0" fontAlgn="base" hangingPunct="0">
              <a:spcBef>
                <a:spcPct val="20000"/>
              </a:spcBef>
              <a:spcAft>
                <a:spcPct val="0"/>
              </a:spcAft>
              <a:buClr>
                <a:schemeClr val="bg1"/>
              </a:buClr>
              <a:buChar char="•"/>
              <a:defRPr sz="2400">
                <a:solidFill>
                  <a:srgbClr val="695842"/>
                </a:solidFill>
                <a:latin typeface="Arial" pitchFamily="34" charset="0"/>
                <a:ea typeface="MS PGothic" pitchFamily="34" charset="-128"/>
              </a:defRPr>
            </a:lvl9pPr>
          </a:lstStyle>
          <a:p>
            <a:pPr eaLnBrk="1" hangingPunct="1">
              <a:defRPr/>
            </a:pPr>
            <a:endParaRPr lang="en-US" altLang="en-US">
              <a:solidFill>
                <a:schemeClr val="tx1"/>
              </a:solidFill>
            </a:endParaRPr>
          </a:p>
        </p:txBody>
      </p:sp>
      <p:sp>
        <p:nvSpPr>
          <p:cNvPr id="7174" name="AutoShape 1031"/>
          <p:cNvSpPr>
            <a:spLocks noChangeArrowheads="1"/>
          </p:cNvSpPr>
          <p:nvPr/>
        </p:nvSpPr>
        <p:spPr bwMode="auto">
          <a:xfrm flipV="1">
            <a:off x="6711951" y="5413375"/>
            <a:ext cx="295275" cy="152400"/>
          </a:xfrm>
          <a:prstGeom prst="triangle">
            <a:avLst>
              <a:gd name="adj" fmla="val 50000"/>
            </a:avLst>
          </a:prstGeom>
          <a:noFill/>
          <a:ln w="38100" cap="sq">
            <a:solidFill>
              <a:schemeClr val="bg2">
                <a:lumMod val="50000"/>
              </a:schemeClr>
            </a:solidFill>
            <a:miter lim="800000"/>
            <a:headEnd type="none" w="sm" len="sm"/>
            <a:tailEnd type="none" w="med"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rgbClr val="695842"/>
                </a:solidFill>
                <a:latin typeface="Arial" pitchFamily="34" charset="0"/>
                <a:ea typeface="MS PGothic" pitchFamily="34" charset="-128"/>
              </a:defRPr>
            </a:lvl1pPr>
            <a:lvl2pPr marL="742950" indent="-285750" eaLnBrk="0" hangingPunct="0">
              <a:defRPr sz="2400">
                <a:solidFill>
                  <a:srgbClr val="695842"/>
                </a:solidFill>
                <a:latin typeface="Arial" pitchFamily="34" charset="0"/>
                <a:ea typeface="MS PGothic" pitchFamily="34" charset="-128"/>
              </a:defRPr>
            </a:lvl2pPr>
            <a:lvl3pPr marL="1143000" indent="-228600" eaLnBrk="0" hangingPunct="0">
              <a:defRPr sz="2400">
                <a:solidFill>
                  <a:srgbClr val="695842"/>
                </a:solidFill>
                <a:latin typeface="Arial" pitchFamily="34" charset="0"/>
                <a:ea typeface="MS PGothic" pitchFamily="34" charset="-128"/>
              </a:defRPr>
            </a:lvl3pPr>
            <a:lvl4pPr marL="1600200" indent="-228600" eaLnBrk="0" hangingPunct="0">
              <a:defRPr sz="2400">
                <a:solidFill>
                  <a:srgbClr val="695842"/>
                </a:solidFill>
                <a:latin typeface="Arial" pitchFamily="34" charset="0"/>
                <a:ea typeface="MS PGothic" pitchFamily="34" charset="-128"/>
              </a:defRPr>
            </a:lvl4pPr>
            <a:lvl5pPr marL="2057400" indent="-228600" eaLnBrk="0" hangingPunct="0">
              <a:defRPr sz="2400">
                <a:solidFill>
                  <a:srgbClr val="695842"/>
                </a:solidFill>
                <a:latin typeface="Arial" pitchFamily="34" charset="0"/>
                <a:ea typeface="MS PGothic" pitchFamily="34" charset="-128"/>
              </a:defRPr>
            </a:lvl5pPr>
            <a:lvl6pPr marL="2514600" indent="-228600" algn="ctr" eaLnBrk="0" fontAlgn="base" hangingPunct="0">
              <a:spcBef>
                <a:spcPct val="20000"/>
              </a:spcBef>
              <a:spcAft>
                <a:spcPct val="0"/>
              </a:spcAft>
              <a:buClr>
                <a:schemeClr val="bg1"/>
              </a:buClr>
              <a:buChar char="•"/>
              <a:defRPr sz="2400">
                <a:solidFill>
                  <a:srgbClr val="695842"/>
                </a:solidFill>
                <a:latin typeface="Arial" pitchFamily="34" charset="0"/>
                <a:ea typeface="MS PGothic" pitchFamily="34" charset="-128"/>
              </a:defRPr>
            </a:lvl6pPr>
            <a:lvl7pPr marL="2971800" indent="-228600" algn="ctr" eaLnBrk="0" fontAlgn="base" hangingPunct="0">
              <a:spcBef>
                <a:spcPct val="20000"/>
              </a:spcBef>
              <a:spcAft>
                <a:spcPct val="0"/>
              </a:spcAft>
              <a:buClr>
                <a:schemeClr val="bg1"/>
              </a:buClr>
              <a:buChar char="•"/>
              <a:defRPr sz="2400">
                <a:solidFill>
                  <a:srgbClr val="695842"/>
                </a:solidFill>
                <a:latin typeface="Arial" pitchFamily="34" charset="0"/>
                <a:ea typeface="MS PGothic" pitchFamily="34" charset="-128"/>
              </a:defRPr>
            </a:lvl7pPr>
            <a:lvl8pPr marL="3429000" indent="-228600" algn="ctr" eaLnBrk="0" fontAlgn="base" hangingPunct="0">
              <a:spcBef>
                <a:spcPct val="20000"/>
              </a:spcBef>
              <a:spcAft>
                <a:spcPct val="0"/>
              </a:spcAft>
              <a:buClr>
                <a:schemeClr val="bg1"/>
              </a:buClr>
              <a:buChar char="•"/>
              <a:defRPr sz="2400">
                <a:solidFill>
                  <a:srgbClr val="695842"/>
                </a:solidFill>
                <a:latin typeface="Arial" pitchFamily="34" charset="0"/>
                <a:ea typeface="MS PGothic" pitchFamily="34" charset="-128"/>
              </a:defRPr>
            </a:lvl8pPr>
            <a:lvl9pPr marL="3886200" indent="-228600" algn="ctr" eaLnBrk="0" fontAlgn="base" hangingPunct="0">
              <a:spcBef>
                <a:spcPct val="20000"/>
              </a:spcBef>
              <a:spcAft>
                <a:spcPct val="0"/>
              </a:spcAft>
              <a:buClr>
                <a:schemeClr val="bg1"/>
              </a:buClr>
              <a:buChar char="•"/>
              <a:defRPr sz="2400">
                <a:solidFill>
                  <a:srgbClr val="695842"/>
                </a:solidFill>
                <a:latin typeface="Arial" pitchFamily="34" charset="0"/>
                <a:ea typeface="MS PGothic" pitchFamily="34" charset="-128"/>
              </a:defRPr>
            </a:lvl9pPr>
          </a:lstStyle>
          <a:p>
            <a:pPr eaLnBrk="1" hangingPunct="1">
              <a:defRPr/>
            </a:pPr>
            <a:endParaRPr lang="en-US" altLang="en-US">
              <a:solidFill>
                <a:schemeClr val="tx1"/>
              </a:solidFill>
            </a:endParaRPr>
          </a:p>
        </p:txBody>
      </p:sp>
      <p:sp>
        <p:nvSpPr>
          <p:cNvPr id="106504" name="Line 1032"/>
          <p:cNvSpPr>
            <a:spLocks noChangeShapeType="1"/>
          </p:cNvSpPr>
          <p:nvPr/>
        </p:nvSpPr>
        <p:spPr bwMode="auto">
          <a:xfrm>
            <a:off x="5797550" y="3736975"/>
            <a:ext cx="1447800" cy="0"/>
          </a:xfrm>
          <a:prstGeom prst="line">
            <a:avLst/>
          </a:prstGeom>
          <a:noFill/>
          <a:ln w="19050" cap="sq">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393" name="Line 1033"/>
          <p:cNvSpPr>
            <a:spLocks noChangeShapeType="1"/>
          </p:cNvSpPr>
          <p:nvPr/>
        </p:nvSpPr>
        <p:spPr bwMode="auto">
          <a:xfrm flipH="1">
            <a:off x="6711950" y="3660775"/>
            <a:ext cx="304800" cy="304800"/>
          </a:xfrm>
          <a:prstGeom prst="line">
            <a:avLst/>
          </a:prstGeom>
          <a:noFill/>
          <a:ln w="19050" cap="sq">
            <a:solidFill>
              <a:schemeClr val="accent1"/>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6506" name="Line 1034"/>
          <p:cNvSpPr>
            <a:spLocks noChangeShapeType="1"/>
          </p:cNvSpPr>
          <p:nvPr/>
        </p:nvSpPr>
        <p:spPr bwMode="auto">
          <a:xfrm flipV="1">
            <a:off x="6940550" y="1831975"/>
            <a:ext cx="0" cy="1905000"/>
          </a:xfrm>
          <a:prstGeom prst="line">
            <a:avLst/>
          </a:prstGeom>
          <a:noFill/>
          <a:ln w="19050" cap="sq">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2" name="Group 1035"/>
          <p:cNvGrpSpPr>
            <a:grpSpLocks/>
          </p:cNvGrpSpPr>
          <p:nvPr/>
        </p:nvGrpSpPr>
        <p:grpSpPr bwMode="auto">
          <a:xfrm>
            <a:off x="6788150" y="1831975"/>
            <a:ext cx="152400" cy="3657600"/>
            <a:chOff x="3316" y="932"/>
            <a:chExt cx="96" cy="2304"/>
          </a:xfrm>
        </p:grpSpPr>
        <p:sp>
          <p:nvSpPr>
            <p:cNvPr id="16419" name="Line 1036"/>
            <p:cNvSpPr>
              <a:spLocks noChangeShapeType="1"/>
            </p:cNvSpPr>
            <p:nvPr/>
          </p:nvSpPr>
          <p:spPr bwMode="auto">
            <a:xfrm flipV="1">
              <a:off x="3316" y="932"/>
              <a:ext cx="0" cy="2304"/>
            </a:xfrm>
            <a:prstGeom prst="line">
              <a:avLst/>
            </a:prstGeom>
            <a:noFill/>
            <a:ln w="19050" cap="sq">
              <a:solidFill>
                <a:srgbClr val="FF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20" name="Line 1037"/>
            <p:cNvSpPr>
              <a:spLocks noChangeShapeType="1"/>
            </p:cNvSpPr>
            <p:nvPr/>
          </p:nvSpPr>
          <p:spPr bwMode="auto">
            <a:xfrm>
              <a:off x="3316" y="932"/>
              <a:ext cx="96" cy="0"/>
            </a:xfrm>
            <a:prstGeom prst="line">
              <a:avLst/>
            </a:prstGeom>
            <a:noFill/>
            <a:ln w="19050" cap="sq">
              <a:solidFill>
                <a:srgbClr val="FF0000"/>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grpSp>
      <p:sp>
        <p:nvSpPr>
          <p:cNvPr id="16396" name="Rectangle 1038"/>
          <p:cNvSpPr>
            <a:spLocks noChangeArrowheads="1"/>
          </p:cNvSpPr>
          <p:nvPr/>
        </p:nvSpPr>
        <p:spPr bwMode="auto">
          <a:xfrm>
            <a:off x="7245350" y="3660775"/>
            <a:ext cx="76200" cy="304800"/>
          </a:xfrm>
          <a:prstGeom prst="rect">
            <a:avLst/>
          </a:prstGeom>
          <a:solidFill>
            <a:schemeClr val="accent1"/>
          </a:solidFill>
          <a:ln w="38100" cap="sq">
            <a:solidFill>
              <a:schemeClr val="bg2"/>
            </a:solidFill>
            <a:miter lim="800000"/>
            <a:headEnd type="none" w="sm" len="sm"/>
            <a:tailEnd type="none" w="med" len="lg"/>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2400">
              <a:latin typeface="Arial" panose="020B0604020202020204" pitchFamily="34" charset="0"/>
            </a:endParaRPr>
          </a:p>
        </p:txBody>
      </p:sp>
      <p:sp>
        <p:nvSpPr>
          <p:cNvPr id="16397" name="Text Box 1039"/>
          <p:cNvSpPr txBox="1">
            <a:spLocks noChangeArrowheads="1"/>
          </p:cNvSpPr>
          <p:nvPr/>
        </p:nvSpPr>
        <p:spPr bwMode="auto">
          <a:xfrm>
            <a:off x="4292600" y="1419225"/>
            <a:ext cx="1123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med" len="lg"/>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kumimoji="1" lang="en-US" altLang="en-US" sz="1800">
                <a:latin typeface="Arial" panose="020B0604020202020204" pitchFamily="34" charset="0"/>
              </a:rPr>
              <a:t>Vacuum </a:t>
            </a:r>
          </a:p>
          <a:p>
            <a:pPr eaLnBrk="1" hangingPunct="1">
              <a:spcBef>
                <a:spcPct val="0"/>
              </a:spcBef>
              <a:buFontTx/>
              <a:buNone/>
            </a:pPr>
            <a:r>
              <a:rPr kumimoji="1" lang="en-US" altLang="en-US" sz="1800">
                <a:latin typeface="Arial" panose="020B0604020202020204" pitchFamily="34" charset="0"/>
              </a:rPr>
              <a:t>Chamber</a:t>
            </a:r>
          </a:p>
        </p:txBody>
      </p:sp>
      <p:sp>
        <p:nvSpPr>
          <p:cNvPr id="16398" name="Text Box 1040"/>
          <p:cNvSpPr txBox="1">
            <a:spLocks noChangeArrowheads="1"/>
          </p:cNvSpPr>
          <p:nvPr/>
        </p:nvSpPr>
        <p:spPr bwMode="auto">
          <a:xfrm>
            <a:off x="3740150" y="2746376"/>
            <a:ext cx="161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med" len="lg"/>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kumimoji="1" lang="en-US" altLang="en-US" sz="1800">
                <a:latin typeface="Arial" panose="020B0604020202020204" pitchFamily="34" charset="0"/>
              </a:rPr>
              <a:t>Interferometer</a:t>
            </a:r>
          </a:p>
        </p:txBody>
      </p:sp>
      <p:sp>
        <p:nvSpPr>
          <p:cNvPr id="16399" name="Text Box 1041"/>
          <p:cNvSpPr txBox="1">
            <a:spLocks noChangeArrowheads="1"/>
          </p:cNvSpPr>
          <p:nvPr/>
        </p:nvSpPr>
        <p:spPr bwMode="auto">
          <a:xfrm>
            <a:off x="8540750" y="5108575"/>
            <a:ext cx="1898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med" len="lg"/>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kumimoji="1" lang="en-US" altLang="en-US" sz="1800">
                <a:latin typeface="Arial" panose="020B0604020202020204" pitchFamily="34" charset="0"/>
              </a:rPr>
              <a:t>Stationary Lower</a:t>
            </a:r>
          </a:p>
          <a:p>
            <a:pPr eaLnBrk="1" hangingPunct="1">
              <a:spcBef>
                <a:spcPct val="0"/>
              </a:spcBef>
              <a:buFontTx/>
              <a:buNone/>
            </a:pPr>
            <a:r>
              <a:rPr kumimoji="1" lang="en-US" altLang="en-US" sz="1800">
                <a:latin typeface="Arial" panose="020B0604020202020204" pitchFamily="34" charset="0"/>
              </a:rPr>
              <a:t>Mirror</a:t>
            </a:r>
          </a:p>
        </p:txBody>
      </p:sp>
      <p:sp>
        <p:nvSpPr>
          <p:cNvPr id="16400" name="Text Box 1042"/>
          <p:cNvSpPr txBox="1">
            <a:spLocks noChangeArrowheads="1"/>
          </p:cNvSpPr>
          <p:nvPr/>
        </p:nvSpPr>
        <p:spPr bwMode="auto">
          <a:xfrm>
            <a:off x="8210550" y="2060576"/>
            <a:ext cx="146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med" len="lg"/>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kumimoji="1" lang="en-US" altLang="en-US" sz="1800">
                <a:latin typeface="Arial" panose="020B0604020202020204" pitchFamily="34" charset="0"/>
              </a:rPr>
              <a:t>Upper Mirror</a:t>
            </a:r>
          </a:p>
        </p:txBody>
      </p:sp>
      <p:sp>
        <p:nvSpPr>
          <p:cNvPr id="16401" name="Text Box 1043"/>
          <p:cNvSpPr txBox="1">
            <a:spLocks noChangeArrowheads="1"/>
          </p:cNvSpPr>
          <p:nvPr/>
        </p:nvSpPr>
        <p:spPr bwMode="auto">
          <a:xfrm>
            <a:off x="7931150" y="4176713"/>
            <a:ext cx="1047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med" len="lg"/>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kumimoji="1" lang="en-US" altLang="en-US" sz="1800">
                <a:latin typeface="Arial" panose="020B0604020202020204" pitchFamily="34" charset="0"/>
              </a:rPr>
              <a:t>Detector</a:t>
            </a:r>
          </a:p>
        </p:txBody>
      </p:sp>
      <p:sp>
        <p:nvSpPr>
          <p:cNvPr id="16402" name="Line 1044"/>
          <p:cNvSpPr>
            <a:spLocks noChangeShapeType="1"/>
          </p:cNvSpPr>
          <p:nvPr/>
        </p:nvSpPr>
        <p:spPr bwMode="auto">
          <a:xfrm>
            <a:off x="5340350" y="2974975"/>
            <a:ext cx="1219200" cy="914400"/>
          </a:xfrm>
          <a:prstGeom prst="line">
            <a:avLst/>
          </a:prstGeom>
          <a:noFill/>
          <a:ln w="12700" cap="sq">
            <a:solidFill>
              <a:schemeClr val="accent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6403" name="Line 1045"/>
          <p:cNvSpPr>
            <a:spLocks noChangeShapeType="1"/>
          </p:cNvSpPr>
          <p:nvPr/>
        </p:nvSpPr>
        <p:spPr bwMode="auto">
          <a:xfrm>
            <a:off x="5340350" y="1755775"/>
            <a:ext cx="1219200" cy="914400"/>
          </a:xfrm>
          <a:prstGeom prst="line">
            <a:avLst/>
          </a:prstGeom>
          <a:noFill/>
          <a:ln w="12700" cap="sq">
            <a:solidFill>
              <a:schemeClr val="accent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6404" name="Line 1046"/>
          <p:cNvSpPr>
            <a:spLocks noChangeShapeType="1"/>
          </p:cNvSpPr>
          <p:nvPr/>
        </p:nvSpPr>
        <p:spPr bwMode="auto">
          <a:xfrm flipH="1" flipV="1">
            <a:off x="7016750" y="1831975"/>
            <a:ext cx="1212850" cy="425450"/>
          </a:xfrm>
          <a:prstGeom prst="line">
            <a:avLst/>
          </a:prstGeom>
          <a:noFill/>
          <a:ln w="12700" cap="sq">
            <a:solidFill>
              <a:schemeClr val="accent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6405" name="Line 1047"/>
          <p:cNvSpPr>
            <a:spLocks noChangeShapeType="1"/>
          </p:cNvSpPr>
          <p:nvPr/>
        </p:nvSpPr>
        <p:spPr bwMode="auto">
          <a:xfrm flipH="1" flipV="1">
            <a:off x="7321550" y="3813175"/>
            <a:ext cx="679450" cy="425450"/>
          </a:xfrm>
          <a:prstGeom prst="line">
            <a:avLst/>
          </a:prstGeom>
          <a:noFill/>
          <a:ln w="12700" cap="sq">
            <a:solidFill>
              <a:schemeClr val="accent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6406" name="Line 1048"/>
          <p:cNvSpPr>
            <a:spLocks noChangeShapeType="1"/>
          </p:cNvSpPr>
          <p:nvPr/>
        </p:nvSpPr>
        <p:spPr bwMode="auto">
          <a:xfrm flipH="1">
            <a:off x="7016750" y="5381625"/>
            <a:ext cx="1517650" cy="107950"/>
          </a:xfrm>
          <a:prstGeom prst="line">
            <a:avLst/>
          </a:prstGeom>
          <a:noFill/>
          <a:ln w="12700" cap="sq">
            <a:solidFill>
              <a:schemeClr val="accent1"/>
            </a:solidFill>
            <a:round/>
            <a:headEnd type="none" w="sm" len="sm"/>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6521" name="Text Box 1049"/>
          <p:cNvSpPr txBox="1">
            <a:spLocks noChangeArrowheads="1"/>
          </p:cNvSpPr>
          <p:nvPr/>
        </p:nvSpPr>
        <p:spPr bwMode="auto">
          <a:xfrm>
            <a:off x="2667000" y="4162425"/>
            <a:ext cx="32766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med" len="lg"/>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kumimoji="1" lang="en-US" altLang="en-US" sz="1800">
                <a:latin typeface="Arial" panose="020B0604020202020204" pitchFamily="34" charset="0"/>
              </a:rPr>
              <a:t>A freely falling reflective test mass is dropped in a vacuum.  This causes optical fringes to be detected at the output of an interferometer.  This signal is used to determine the local gravitational acceleration.</a:t>
            </a:r>
            <a:r>
              <a:rPr kumimoji="1" lang="en-US" altLang="en-US" sz="2000">
                <a:latin typeface="Arial" panose="020B0604020202020204" pitchFamily="34" charset="0"/>
              </a:rPr>
              <a:t> </a:t>
            </a:r>
          </a:p>
        </p:txBody>
      </p:sp>
      <p:grpSp>
        <p:nvGrpSpPr>
          <p:cNvPr id="3" name="Group 1050"/>
          <p:cNvGrpSpPr>
            <a:grpSpLocks/>
          </p:cNvGrpSpPr>
          <p:nvPr/>
        </p:nvGrpSpPr>
        <p:grpSpPr bwMode="auto">
          <a:xfrm>
            <a:off x="6788150" y="3736975"/>
            <a:ext cx="450850" cy="1752600"/>
            <a:chOff x="3316" y="2132"/>
            <a:chExt cx="284" cy="1104"/>
          </a:xfrm>
        </p:grpSpPr>
        <p:sp>
          <p:nvSpPr>
            <p:cNvPr id="16416" name="Line 1051"/>
            <p:cNvSpPr>
              <a:spLocks noChangeShapeType="1"/>
            </p:cNvSpPr>
            <p:nvPr/>
          </p:nvSpPr>
          <p:spPr bwMode="auto">
            <a:xfrm flipV="1">
              <a:off x="3412" y="2132"/>
              <a:ext cx="0" cy="1104"/>
            </a:xfrm>
            <a:prstGeom prst="line">
              <a:avLst/>
            </a:prstGeom>
            <a:noFill/>
            <a:ln w="19050" cap="sq">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17" name="Line 1052"/>
            <p:cNvSpPr>
              <a:spLocks noChangeShapeType="1"/>
            </p:cNvSpPr>
            <p:nvPr/>
          </p:nvSpPr>
          <p:spPr bwMode="auto">
            <a:xfrm>
              <a:off x="3316" y="3236"/>
              <a:ext cx="96" cy="0"/>
            </a:xfrm>
            <a:prstGeom prst="line">
              <a:avLst/>
            </a:prstGeom>
            <a:noFill/>
            <a:ln w="19050" cap="sq">
              <a:solidFill>
                <a:srgbClr val="FF0000"/>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6418" name="Line 1053"/>
            <p:cNvSpPr>
              <a:spLocks noChangeShapeType="1"/>
            </p:cNvSpPr>
            <p:nvPr/>
          </p:nvSpPr>
          <p:spPr bwMode="auto">
            <a:xfrm>
              <a:off x="3408" y="2160"/>
              <a:ext cx="192" cy="0"/>
            </a:xfrm>
            <a:prstGeom prst="line">
              <a:avLst/>
            </a:prstGeom>
            <a:noFill/>
            <a:ln w="19050" cap="sq">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 name="Group 1054"/>
          <p:cNvGrpSpPr>
            <a:grpSpLocks/>
          </p:cNvGrpSpPr>
          <p:nvPr/>
        </p:nvGrpSpPr>
        <p:grpSpPr bwMode="auto">
          <a:xfrm>
            <a:off x="6788150" y="1527176"/>
            <a:ext cx="2673350" cy="639763"/>
            <a:chOff x="3316" y="740"/>
            <a:chExt cx="1684" cy="403"/>
          </a:xfrm>
        </p:grpSpPr>
        <p:grpSp>
          <p:nvGrpSpPr>
            <p:cNvPr id="16411" name="Group 1055"/>
            <p:cNvGrpSpPr>
              <a:grpSpLocks/>
            </p:cNvGrpSpPr>
            <p:nvPr/>
          </p:nvGrpSpPr>
          <p:grpSpPr bwMode="auto">
            <a:xfrm>
              <a:off x="3316" y="740"/>
              <a:ext cx="96" cy="144"/>
              <a:chOff x="3316" y="740"/>
              <a:chExt cx="96" cy="144"/>
            </a:xfrm>
          </p:grpSpPr>
          <p:sp>
            <p:nvSpPr>
              <p:cNvPr id="16413" name="Line 1056"/>
              <p:cNvSpPr>
                <a:spLocks noChangeShapeType="1"/>
              </p:cNvSpPr>
              <p:nvPr/>
            </p:nvSpPr>
            <p:spPr bwMode="auto">
              <a:xfrm flipV="1">
                <a:off x="3316" y="788"/>
                <a:ext cx="0" cy="96"/>
              </a:xfrm>
              <a:prstGeom prst="line">
                <a:avLst/>
              </a:prstGeom>
              <a:noFill/>
              <a:ln w="3175" cap="sq">
                <a:solidFill>
                  <a:schemeClr val="tx2"/>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6414" name="Line 1057"/>
              <p:cNvSpPr>
                <a:spLocks noChangeShapeType="1"/>
              </p:cNvSpPr>
              <p:nvPr/>
            </p:nvSpPr>
            <p:spPr bwMode="auto">
              <a:xfrm flipV="1">
                <a:off x="3364" y="740"/>
                <a:ext cx="0" cy="96"/>
              </a:xfrm>
              <a:prstGeom prst="line">
                <a:avLst/>
              </a:prstGeom>
              <a:noFill/>
              <a:ln w="3175" cap="sq">
                <a:solidFill>
                  <a:schemeClr val="tx2"/>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6415" name="Line 1058"/>
              <p:cNvSpPr>
                <a:spLocks noChangeShapeType="1"/>
              </p:cNvSpPr>
              <p:nvPr/>
            </p:nvSpPr>
            <p:spPr bwMode="auto">
              <a:xfrm flipV="1">
                <a:off x="3412" y="788"/>
                <a:ext cx="0" cy="96"/>
              </a:xfrm>
              <a:prstGeom prst="line">
                <a:avLst/>
              </a:prstGeom>
              <a:noFill/>
              <a:ln w="3175" cap="sq">
                <a:solidFill>
                  <a:schemeClr val="tx2"/>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grpSp>
        <p:sp>
          <p:nvSpPr>
            <p:cNvPr id="16412" name="Text Box 1059"/>
            <p:cNvSpPr txBox="1">
              <a:spLocks noChangeArrowheads="1"/>
            </p:cNvSpPr>
            <p:nvPr/>
          </p:nvSpPr>
          <p:spPr bwMode="auto">
            <a:xfrm>
              <a:off x="4212" y="912"/>
              <a:ext cx="7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med" len="lg"/>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kumimoji="1" lang="en-US" altLang="en-US" sz="1800">
                  <a:latin typeface="Arial" panose="020B0604020202020204" pitchFamily="34" charset="0"/>
                </a:rPr>
                <a:t>Freefalling</a:t>
              </a:r>
            </a:p>
          </p:txBody>
        </p:sp>
      </p:grpSp>
      <p:sp>
        <p:nvSpPr>
          <p:cNvPr id="106532" name="Rectangle 1060"/>
          <p:cNvSpPr>
            <a:spLocks noChangeArrowheads="1"/>
          </p:cNvSpPr>
          <p:nvPr/>
        </p:nvSpPr>
        <p:spPr bwMode="auto">
          <a:xfrm>
            <a:off x="7924800" y="3857626"/>
            <a:ext cx="1403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med" len="lg"/>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kumimoji="1" lang="en-US" altLang="en-US" sz="1800">
                <a:latin typeface="Arial" panose="020B0604020202020204" pitchFamily="34" charset="0"/>
              </a:rPr>
              <a:t>Interference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65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065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653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6521"/>
                                        </p:tgtEl>
                                        <p:attrNameLst>
                                          <p:attrName>style.visibility</p:attrName>
                                        </p:attrNameLst>
                                      </p:cBhvr>
                                      <p:to>
                                        <p:strVal val="visible"/>
                                      </p:to>
                                    </p:set>
                                    <p:anim calcmode="lin" valueType="num">
                                      <p:cBhvr additive="base">
                                        <p:cTn id="31" dur="500" fill="hold"/>
                                        <p:tgtEl>
                                          <p:spTgt spid="106521"/>
                                        </p:tgtEl>
                                        <p:attrNameLst>
                                          <p:attrName>ppt_x</p:attrName>
                                        </p:attrNameLst>
                                      </p:cBhvr>
                                      <p:tavLst>
                                        <p:tav tm="0">
                                          <p:val>
                                            <p:strVal val="0-#ppt_w/2"/>
                                          </p:val>
                                        </p:tav>
                                        <p:tav tm="100000">
                                          <p:val>
                                            <p:strVal val="#ppt_x"/>
                                          </p:val>
                                        </p:tav>
                                      </p:tavLst>
                                    </p:anim>
                                    <p:anim calcmode="lin" valueType="num">
                                      <p:cBhvr additive="base">
                                        <p:cTn id="32" dur="500" fill="hold"/>
                                        <p:tgtEl>
                                          <p:spTgt spid="1065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21" grpId="0" autoUpdateAnimBg="0"/>
      <p:bldP spid="10653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022475" y="912813"/>
            <a:ext cx="3429000" cy="685800"/>
          </a:xfrm>
        </p:spPr>
        <p:txBody>
          <a:bodyPr/>
          <a:lstStyle/>
          <a:p>
            <a:pPr eaLnBrk="1" hangingPunct="1"/>
            <a:r>
              <a:rPr lang="en-US" altLang="en-US" sz="4000" b="1">
                <a:solidFill>
                  <a:schemeClr val="tx2"/>
                </a:solidFill>
                <a:latin typeface="+mn-lt"/>
              </a:rPr>
              <a:t>Interferometry</a:t>
            </a:r>
          </a:p>
        </p:txBody>
      </p:sp>
      <p:sp>
        <p:nvSpPr>
          <p:cNvPr id="17411" name="Rectangle 3"/>
          <p:cNvSpPr>
            <a:spLocks noGrp="1" noChangeArrowheads="1"/>
          </p:cNvSpPr>
          <p:nvPr>
            <p:ph type="body" idx="1"/>
          </p:nvPr>
        </p:nvSpPr>
        <p:spPr>
          <a:xfrm>
            <a:off x="8918575" y="730250"/>
            <a:ext cx="990600" cy="496888"/>
          </a:xfrm>
        </p:spPr>
        <p:txBody>
          <a:bodyPr/>
          <a:lstStyle/>
          <a:p>
            <a:pPr eaLnBrk="1" hangingPunct="1">
              <a:lnSpc>
                <a:spcPct val="90000"/>
              </a:lnSpc>
              <a:buFont typeface="Wingdings" panose="05000000000000000000" pitchFamily="2" charset="2"/>
              <a:buNone/>
            </a:pPr>
            <a:r>
              <a:rPr lang="en-US" altLang="en-US" sz="2800" b="1">
                <a:solidFill>
                  <a:schemeClr val="tx2"/>
                </a:solidFill>
              </a:rPr>
              <a:t>MAX</a:t>
            </a:r>
          </a:p>
        </p:txBody>
      </p:sp>
      <p:grpSp>
        <p:nvGrpSpPr>
          <p:cNvPr id="17412" name="Group 4"/>
          <p:cNvGrpSpPr>
            <a:grpSpLocks/>
          </p:cNvGrpSpPr>
          <p:nvPr/>
        </p:nvGrpSpPr>
        <p:grpSpPr bwMode="auto">
          <a:xfrm>
            <a:off x="1676400" y="2254251"/>
            <a:ext cx="3983038" cy="3713163"/>
            <a:chOff x="357" y="1477"/>
            <a:chExt cx="2509" cy="2339"/>
          </a:xfrm>
        </p:grpSpPr>
        <p:sp>
          <p:nvSpPr>
            <p:cNvPr id="17420" name="Text Box 5"/>
            <p:cNvSpPr txBox="1">
              <a:spLocks noChangeArrowheads="1"/>
            </p:cNvSpPr>
            <p:nvPr/>
          </p:nvSpPr>
          <p:spPr bwMode="auto">
            <a:xfrm>
              <a:off x="357" y="2294"/>
              <a:ext cx="441" cy="1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a:solidFill>
                    <a:srgbClr val="000000"/>
                  </a:solidFill>
                  <a:latin typeface="+mn-lt"/>
                </a:rPr>
                <a:t>Laser</a:t>
              </a:r>
            </a:p>
          </p:txBody>
        </p:sp>
        <p:sp>
          <p:nvSpPr>
            <p:cNvPr id="17421" name="Line 6"/>
            <p:cNvSpPr>
              <a:spLocks noChangeShapeType="1"/>
            </p:cNvSpPr>
            <p:nvPr/>
          </p:nvSpPr>
          <p:spPr bwMode="auto">
            <a:xfrm flipV="1">
              <a:off x="1436" y="2378"/>
              <a:ext cx="782"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7422" name="Line 7"/>
            <p:cNvSpPr>
              <a:spLocks noChangeShapeType="1"/>
            </p:cNvSpPr>
            <p:nvPr/>
          </p:nvSpPr>
          <p:spPr bwMode="auto">
            <a:xfrm flipH="1">
              <a:off x="1129" y="2323"/>
              <a:ext cx="303" cy="292"/>
            </a:xfrm>
            <a:prstGeom prst="line">
              <a:avLst/>
            </a:prstGeom>
            <a:noFill/>
            <a:ln w="38100" cmpd="dbl">
              <a:solidFill>
                <a:srgbClr val="3333CC"/>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7423" name="AutoShape 8"/>
            <p:cNvSpPr>
              <a:spLocks noChangeArrowheads="1"/>
            </p:cNvSpPr>
            <p:nvPr/>
          </p:nvSpPr>
          <p:spPr bwMode="auto">
            <a:xfrm>
              <a:off x="1046" y="1477"/>
              <a:ext cx="442" cy="204"/>
            </a:xfrm>
            <a:prstGeom prst="triangle">
              <a:avLst>
                <a:gd name="adj" fmla="val 50000"/>
              </a:avLst>
            </a:prstGeom>
            <a:gradFill rotWithShape="0">
              <a:gsLst>
                <a:gs pos="0">
                  <a:srgbClr val="808080"/>
                </a:gs>
                <a:gs pos="100000">
                  <a:srgbClr val="FFFFFF"/>
                </a:gs>
              </a:gsLst>
              <a:lin ang="5400000" scaled="1"/>
            </a:gradFill>
            <a:ln w="9525">
              <a:solidFill>
                <a:srgbClr val="0000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2400">
                <a:solidFill>
                  <a:srgbClr val="695842"/>
                </a:solidFill>
                <a:latin typeface="+mn-lt"/>
              </a:endParaRPr>
            </a:p>
          </p:txBody>
        </p:sp>
        <p:sp>
          <p:nvSpPr>
            <p:cNvPr id="17424" name="AutoShape 9"/>
            <p:cNvSpPr>
              <a:spLocks noChangeArrowheads="1"/>
            </p:cNvSpPr>
            <p:nvPr/>
          </p:nvSpPr>
          <p:spPr bwMode="auto">
            <a:xfrm flipV="1">
              <a:off x="1046" y="3170"/>
              <a:ext cx="442" cy="204"/>
            </a:xfrm>
            <a:prstGeom prst="triangle">
              <a:avLst>
                <a:gd name="adj" fmla="val 50000"/>
              </a:avLst>
            </a:prstGeom>
            <a:gradFill rotWithShape="0">
              <a:gsLst>
                <a:gs pos="0">
                  <a:srgbClr val="808080"/>
                </a:gs>
                <a:gs pos="100000">
                  <a:srgbClr val="FFFFFF"/>
                </a:gs>
              </a:gsLst>
              <a:lin ang="5400000" scaled="1"/>
            </a:gradFill>
            <a:ln w="9525">
              <a:solidFill>
                <a:srgbClr val="0000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2400">
                <a:solidFill>
                  <a:srgbClr val="695842"/>
                </a:solidFill>
                <a:latin typeface="+mn-lt"/>
              </a:endParaRPr>
            </a:p>
          </p:txBody>
        </p:sp>
        <p:sp>
          <p:nvSpPr>
            <p:cNvPr id="17425" name="Line 10"/>
            <p:cNvSpPr>
              <a:spLocks noChangeShapeType="1"/>
            </p:cNvSpPr>
            <p:nvPr/>
          </p:nvSpPr>
          <p:spPr bwMode="auto">
            <a:xfrm flipV="1">
              <a:off x="1350" y="1565"/>
              <a:ext cx="0" cy="788"/>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7426" name="Line 11"/>
            <p:cNvSpPr>
              <a:spLocks noChangeShapeType="1"/>
            </p:cNvSpPr>
            <p:nvPr/>
          </p:nvSpPr>
          <p:spPr bwMode="auto">
            <a:xfrm flipH="1">
              <a:off x="1184" y="1565"/>
              <a:ext cx="166"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7427" name="Line 12"/>
            <p:cNvSpPr>
              <a:spLocks noChangeShapeType="1"/>
            </p:cNvSpPr>
            <p:nvPr/>
          </p:nvSpPr>
          <p:spPr bwMode="auto">
            <a:xfrm>
              <a:off x="1184" y="1565"/>
              <a:ext cx="0" cy="1721"/>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7428" name="Line 13"/>
            <p:cNvSpPr>
              <a:spLocks noChangeShapeType="1"/>
            </p:cNvSpPr>
            <p:nvPr/>
          </p:nvSpPr>
          <p:spPr bwMode="auto">
            <a:xfrm>
              <a:off x="1184" y="3286"/>
              <a:ext cx="166"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7429" name="Line 14"/>
            <p:cNvSpPr>
              <a:spLocks noChangeShapeType="1"/>
            </p:cNvSpPr>
            <p:nvPr/>
          </p:nvSpPr>
          <p:spPr bwMode="auto">
            <a:xfrm flipV="1">
              <a:off x="1350" y="2448"/>
              <a:ext cx="0" cy="838"/>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7430" name="Line 15"/>
            <p:cNvSpPr>
              <a:spLocks noChangeShapeType="1"/>
            </p:cNvSpPr>
            <p:nvPr/>
          </p:nvSpPr>
          <p:spPr bwMode="auto">
            <a:xfrm>
              <a:off x="798" y="2382"/>
              <a:ext cx="545"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mn-lt"/>
              </a:endParaRPr>
            </a:p>
          </p:txBody>
        </p:sp>
        <p:sp>
          <p:nvSpPr>
            <p:cNvPr id="17431" name="AutoShape 16"/>
            <p:cNvSpPr>
              <a:spLocks noChangeArrowheads="1"/>
            </p:cNvSpPr>
            <p:nvPr/>
          </p:nvSpPr>
          <p:spPr bwMode="auto">
            <a:xfrm>
              <a:off x="2302" y="2289"/>
              <a:ext cx="131" cy="172"/>
            </a:xfrm>
            <a:prstGeom prst="flowChartDelay">
              <a:avLst/>
            </a:prstGeom>
            <a:solidFill>
              <a:srgbClr val="B2B2B2"/>
            </a:solidFill>
            <a:ln w="9525">
              <a:solidFill>
                <a:srgbClr val="0000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2400">
                <a:solidFill>
                  <a:srgbClr val="695842"/>
                </a:solidFill>
                <a:latin typeface="+mn-lt"/>
              </a:endParaRPr>
            </a:p>
          </p:txBody>
        </p:sp>
        <p:sp>
          <p:nvSpPr>
            <p:cNvPr id="17432" name="Text Box 17"/>
            <p:cNvSpPr txBox="1">
              <a:spLocks noChangeArrowheads="1"/>
            </p:cNvSpPr>
            <p:nvPr/>
          </p:nvSpPr>
          <p:spPr bwMode="auto">
            <a:xfrm>
              <a:off x="2181" y="2110"/>
              <a:ext cx="57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a:solidFill>
                    <a:srgbClr val="000000"/>
                  </a:solidFill>
                  <a:latin typeface="+mn-lt"/>
                </a:rPr>
                <a:t>Photodiode</a:t>
              </a:r>
            </a:p>
          </p:txBody>
        </p:sp>
        <p:sp>
          <p:nvSpPr>
            <p:cNvPr id="17433" name="Text Box 18"/>
            <p:cNvSpPr txBox="1">
              <a:spLocks noChangeArrowheads="1"/>
            </p:cNvSpPr>
            <p:nvPr/>
          </p:nvSpPr>
          <p:spPr bwMode="auto">
            <a:xfrm>
              <a:off x="1418" y="2214"/>
              <a:ext cx="2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a:solidFill>
                    <a:srgbClr val="0000FF"/>
                  </a:solidFill>
                  <a:latin typeface="+mn-lt"/>
                </a:rPr>
                <a:t>B.S.</a:t>
              </a:r>
            </a:p>
          </p:txBody>
        </p:sp>
        <p:grpSp>
          <p:nvGrpSpPr>
            <p:cNvPr id="17434" name="Group 19"/>
            <p:cNvGrpSpPr>
              <a:grpSpLocks/>
            </p:cNvGrpSpPr>
            <p:nvPr/>
          </p:nvGrpSpPr>
          <p:grpSpPr bwMode="auto">
            <a:xfrm>
              <a:off x="2269" y="2533"/>
              <a:ext cx="165" cy="150"/>
              <a:chOff x="4084" y="2178"/>
              <a:chExt cx="287" cy="276"/>
            </a:xfrm>
          </p:grpSpPr>
          <p:sp>
            <p:nvSpPr>
              <p:cNvPr id="17437" name="Oval 20"/>
              <p:cNvSpPr>
                <a:spLocks noChangeArrowheads="1"/>
              </p:cNvSpPr>
              <p:nvPr/>
            </p:nvSpPr>
            <p:spPr bwMode="auto">
              <a:xfrm>
                <a:off x="4084" y="2178"/>
                <a:ext cx="287" cy="276"/>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GB" altLang="en-US" sz="1200">
                  <a:solidFill>
                    <a:srgbClr val="FF0000"/>
                  </a:solidFill>
                  <a:latin typeface="+mn-lt"/>
                </a:endParaRPr>
              </a:p>
            </p:txBody>
          </p:sp>
          <p:sp>
            <p:nvSpPr>
              <p:cNvPr id="17438" name="Oval 21"/>
              <p:cNvSpPr>
                <a:spLocks noChangeArrowheads="1"/>
              </p:cNvSpPr>
              <p:nvPr/>
            </p:nvSpPr>
            <p:spPr bwMode="auto">
              <a:xfrm>
                <a:off x="4141" y="2230"/>
                <a:ext cx="178" cy="168"/>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GB" altLang="en-US" sz="1200">
                  <a:solidFill>
                    <a:srgbClr val="FF0000"/>
                  </a:solidFill>
                  <a:latin typeface="+mn-lt"/>
                </a:endParaRPr>
              </a:p>
            </p:txBody>
          </p:sp>
          <p:sp>
            <p:nvSpPr>
              <p:cNvPr id="17439" name="Oval 22"/>
              <p:cNvSpPr>
                <a:spLocks noChangeArrowheads="1"/>
              </p:cNvSpPr>
              <p:nvPr/>
            </p:nvSpPr>
            <p:spPr bwMode="auto">
              <a:xfrm>
                <a:off x="4189" y="2272"/>
                <a:ext cx="82" cy="9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GB" altLang="en-US" sz="1200">
                  <a:solidFill>
                    <a:srgbClr val="FF0000"/>
                  </a:solidFill>
                  <a:latin typeface="+mn-lt"/>
                </a:endParaRPr>
              </a:p>
            </p:txBody>
          </p:sp>
        </p:grpSp>
        <p:sp>
          <p:nvSpPr>
            <p:cNvPr id="17435" name="Text Box 23"/>
            <p:cNvSpPr txBox="1">
              <a:spLocks noChangeArrowheads="1"/>
            </p:cNvSpPr>
            <p:nvPr/>
          </p:nvSpPr>
          <p:spPr bwMode="auto">
            <a:xfrm>
              <a:off x="2462" y="2521"/>
              <a:ext cx="4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a:solidFill>
                    <a:srgbClr val="FF0000"/>
                  </a:solidFill>
                  <a:latin typeface="+mn-lt"/>
                </a:rPr>
                <a:t>Fringes</a:t>
              </a:r>
            </a:p>
          </p:txBody>
        </p:sp>
        <p:sp>
          <p:nvSpPr>
            <p:cNvPr id="17436" name="Text Box 24"/>
            <p:cNvSpPr txBox="1">
              <a:spLocks noChangeArrowheads="1"/>
            </p:cNvSpPr>
            <p:nvPr/>
          </p:nvSpPr>
          <p:spPr bwMode="auto">
            <a:xfrm>
              <a:off x="486" y="3603"/>
              <a:ext cx="157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1600">
                  <a:solidFill>
                    <a:schemeClr val="tx2"/>
                  </a:solidFill>
                  <a:latin typeface="+mn-lt"/>
                </a:rPr>
                <a:t> Michelson’s interferometer</a:t>
              </a:r>
            </a:p>
          </p:txBody>
        </p:sp>
      </p:grpSp>
      <p:pic>
        <p:nvPicPr>
          <p:cNvPr id="17413"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975" y="577850"/>
            <a:ext cx="28575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26"/>
          <p:cNvSpPr>
            <a:spLocks noChangeArrowheads="1"/>
          </p:cNvSpPr>
          <p:nvPr/>
        </p:nvSpPr>
        <p:spPr bwMode="auto">
          <a:xfrm>
            <a:off x="8994775" y="1720850"/>
            <a:ext cx="838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Clr>
                <a:srgbClr val="FF3300"/>
              </a:buClr>
              <a:buFont typeface="Wingdings" panose="05000000000000000000" pitchFamily="2" charset="2"/>
              <a:buNone/>
            </a:pPr>
            <a:r>
              <a:rPr lang="en-US" altLang="en-US" sz="2800">
                <a:solidFill>
                  <a:schemeClr val="tx2"/>
                </a:solidFill>
                <a:latin typeface="+mn-lt"/>
              </a:rPr>
              <a:t>min</a:t>
            </a:r>
          </a:p>
        </p:txBody>
      </p:sp>
      <p:sp>
        <p:nvSpPr>
          <p:cNvPr id="17415" name="Text Box 27"/>
          <p:cNvSpPr txBox="1">
            <a:spLocks noChangeArrowheads="1"/>
          </p:cNvSpPr>
          <p:nvPr/>
        </p:nvSpPr>
        <p:spPr bwMode="auto">
          <a:xfrm>
            <a:off x="4926014" y="5429250"/>
            <a:ext cx="55895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pPr>
            <a:r>
              <a:rPr kumimoji="1" lang="en-US" altLang="en-US" sz="1600">
                <a:solidFill>
                  <a:schemeClr val="tx2"/>
                </a:solidFill>
                <a:latin typeface="+mn-lt"/>
              </a:rPr>
              <a:t>fringe signal sweeps in frequency as test mass falls under influence of gravity</a:t>
            </a:r>
          </a:p>
          <a:p>
            <a:pPr eaLnBrk="1" hangingPunct="1">
              <a:spcBef>
                <a:spcPct val="50000"/>
              </a:spcBef>
            </a:pPr>
            <a:r>
              <a:rPr kumimoji="1" lang="en-US" altLang="en-US" sz="1600">
                <a:solidFill>
                  <a:schemeClr val="tx2"/>
                </a:solidFill>
                <a:latin typeface="+mn-lt"/>
                <a:sym typeface="Symbol" panose="05050102010706020507" pitchFamily="18" charset="2"/>
              </a:rPr>
              <a:t> </a:t>
            </a:r>
            <a:r>
              <a:rPr kumimoji="1" lang="en-US" altLang="en-US" sz="1600" b="1">
                <a:solidFill>
                  <a:schemeClr val="tx2"/>
                </a:solidFill>
                <a:latin typeface="+mn-lt"/>
              </a:rPr>
              <a:t>time</a:t>
            </a:r>
            <a:r>
              <a:rPr kumimoji="1" lang="en-US" altLang="en-US" sz="1600">
                <a:solidFill>
                  <a:schemeClr val="tx2"/>
                </a:solidFill>
                <a:latin typeface="+mn-lt"/>
              </a:rPr>
              <a:t> recorded (w.r.t. rubidium oscillator)  at each zero crossing, creating (t,x) pairs at every </a:t>
            </a:r>
            <a:r>
              <a:rPr kumimoji="1" lang="en-US" altLang="en-US" sz="1600">
                <a:solidFill>
                  <a:schemeClr val="tx2"/>
                </a:solidFill>
                <a:latin typeface="+mn-lt"/>
                <a:sym typeface="Symbol" panose="05050102010706020507" pitchFamily="18" charset="2"/>
              </a:rPr>
              <a:t>/2</a:t>
            </a:r>
          </a:p>
        </p:txBody>
      </p:sp>
      <p:sp>
        <p:nvSpPr>
          <p:cNvPr id="17416" name="Text Box 31"/>
          <p:cNvSpPr txBox="1">
            <a:spLocks noChangeArrowheads="1"/>
          </p:cNvSpPr>
          <p:nvPr/>
        </p:nvSpPr>
        <p:spPr bwMode="auto">
          <a:xfrm>
            <a:off x="5011739" y="2667000"/>
            <a:ext cx="5362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pPr>
            <a:r>
              <a:rPr kumimoji="1" lang="en-US" altLang="en-US" sz="1600">
                <a:solidFill>
                  <a:schemeClr val="tx2"/>
                </a:solidFill>
                <a:latin typeface="+mn-lt"/>
                <a:sym typeface="Symbol" panose="05050102010706020507" pitchFamily="18" charset="2"/>
              </a:rPr>
              <a:t>, the wave</a:t>
            </a:r>
            <a:r>
              <a:rPr kumimoji="1" lang="en-US" altLang="en-US" sz="1600" b="1">
                <a:solidFill>
                  <a:schemeClr val="tx2"/>
                </a:solidFill>
                <a:latin typeface="+mn-lt"/>
                <a:sym typeface="Symbol" panose="05050102010706020507" pitchFamily="18" charset="2"/>
              </a:rPr>
              <a:t>length</a:t>
            </a:r>
            <a:r>
              <a:rPr kumimoji="1" lang="en-US" altLang="en-US" sz="1600">
                <a:solidFill>
                  <a:schemeClr val="tx2"/>
                </a:solidFill>
                <a:latin typeface="+mn-lt"/>
                <a:sym typeface="Symbol" panose="05050102010706020507" pitchFamily="18" charset="2"/>
              </a:rPr>
              <a:t> of the laser light, can be tied to absolute atomic transitions frequencies.</a:t>
            </a:r>
            <a:endParaRPr kumimoji="1" lang="en-US" altLang="en-US" sz="1200">
              <a:solidFill>
                <a:schemeClr val="tx2"/>
              </a:solidFill>
              <a:latin typeface="+mn-lt"/>
              <a:sym typeface="Symbol" panose="05050102010706020507" pitchFamily="18" charset="2"/>
            </a:endParaRPr>
          </a:p>
        </p:txBody>
      </p:sp>
      <p:sp>
        <p:nvSpPr>
          <p:cNvPr id="17417" name="Line 36"/>
          <p:cNvSpPr>
            <a:spLocks noChangeShapeType="1"/>
          </p:cNvSpPr>
          <p:nvPr/>
        </p:nvSpPr>
        <p:spPr bwMode="auto">
          <a:xfrm>
            <a:off x="9909175" y="1111251"/>
            <a:ext cx="0" cy="752475"/>
          </a:xfrm>
          <a:prstGeom prst="line">
            <a:avLst/>
          </a:prstGeom>
          <a:noFill/>
          <a:ln w="28575">
            <a:solidFill>
              <a:srgbClr val="E30014"/>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7418" name="Text Box 37"/>
          <p:cNvSpPr txBox="1">
            <a:spLocks noChangeArrowheads="1"/>
          </p:cNvSpPr>
          <p:nvPr/>
        </p:nvSpPr>
        <p:spPr bwMode="auto">
          <a:xfrm>
            <a:off x="10080626" y="1255713"/>
            <a:ext cx="62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2400">
                <a:solidFill>
                  <a:srgbClr val="E30014"/>
                </a:solidFill>
                <a:latin typeface="+mn-lt"/>
                <a:sym typeface="Symbol" panose="05050102010706020507" pitchFamily="18" charset="2"/>
              </a:rPr>
              <a:t>/2</a:t>
            </a:r>
            <a:endParaRPr lang="en-GB" altLang="en-US" sz="2400">
              <a:solidFill>
                <a:srgbClr val="E30014"/>
              </a:solidFill>
              <a:latin typeface="+mn-lt"/>
            </a:endParaRPr>
          </a:p>
        </p:txBody>
      </p:sp>
      <p:pic>
        <p:nvPicPr>
          <p:cNvPr id="17419" name="Picture 12" descr="C:\temp\absTimingSchemati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276601"/>
            <a:ext cx="3748088"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2789239" y="1330325"/>
            <a:ext cx="63388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 typeface="Wingdings" panose="05000000000000000000" pitchFamily="2" charset="2"/>
              <a:buChar char="§"/>
            </a:pPr>
            <a:r>
              <a:rPr lang="en-GB" altLang="en-US" sz="2400">
                <a:latin typeface="+mn-lt"/>
              </a:rPr>
              <a:t>Fringe = l/2 </a:t>
            </a:r>
            <a:r>
              <a:rPr lang="en-GB" altLang="en-US" sz="2400" i="1">
                <a:latin typeface="+mn-lt"/>
              </a:rPr>
              <a:t>x</a:t>
            </a:r>
            <a:r>
              <a:rPr lang="en-GB" altLang="en-US" sz="2400" i="1" baseline="-25000">
                <a:latin typeface="+mn-lt"/>
              </a:rPr>
              <a:t>i</a:t>
            </a:r>
            <a:endParaRPr lang="en-GB" altLang="en-US" sz="2400">
              <a:latin typeface="+mn-lt"/>
            </a:endParaRPr>
          </a:p>
          <a:p>
            <a:pPr>
              <a:spcBef>
                <a:spcPct val="0"/>
              </a:spcBef>
              <a:buFont typeface="Wingdings" panose="05000000000000000000" pitchFamily="2" charset="2"/>
              <a:buChar char="§"/>
            </a:pPr>
            <a:r>
              <a:rPr lang="en-GB" altLang="en-US" sz="2400">
                <a:latin typeface="+mn-lt"/>
              </a:rPr>
              <a:t>For each </a:t>
            </a:r>
            <a:r>
              <a:rPr lang="en-GB" altLang="en-US" sz="2400" b="1" i="1">
                <a:latin typeface="+mn-lt"/>
              </a:rPr>
              <a:t>x</a:t>
            </a:r>
            <a:r>
              <a:rPr lang="en-GB" altLang="en-US" sz="2400" b="1" i="1" baseline="-25000">
                <a:latin typeface="+mn-lt"/>
              </a:rPr>
              <a:t>i </a:t>
            </a:r>
            <a:r>
              <a:rPr lang="en-GB" altLang="en-US" sz="2400" i="1">
                <a:latin typeface="+mn-lt"/>
              </a:rPr>
              <a:t>, </a:t>
            </a:r>
            <a:r>
              <a:rPr lang="en-GB" altLang="en-US" sz="2400">
                <a:latin typeface="+mn-lt"/>
              </a:rPr>
              <a:t>a measured</a:t>
            </a:r>
            <a:r>
              <a:rPr lang="en-GB" altLang="en-US" sz="2400" i="1">
                <a:latin typeface="+mn-lt"/>
              </a:rPr>
              <a:t> </a:t>
            </a:r>
            <a:r>
              <a:rPr lang="en-GB" altLang="en-US" sz="2400">
                <a:latin typeface="+mn-lt"/>
              </a:rPr>
              <a:t>time</a:t>
            </a:r>
            <a:r>
              <a:rPr lang="en-GB" altLang="en-US" sz="2400" i="1">
                <a:latin typeface="+mn-lt"/>
              </a:rPr>
              <a:t> </a:t>
            </a:r>
            <a:r>
              <a:rPr lang="en-GB" altLang="en-US" sz="2400" b="1" i="1">
                <a:latin typeface="+mn-lt"/>
              </a:rPr>
              <a:t>t</a:t>
            </a:r>
            <a:r>
              <a:rPr lang="en-GB" altLang="en-US" sz="2400" b="1" i="1" baseline="-25000">
                <a:latin typeface="+mn-lt"/>
              </a:rPr>
              <a:t>i</a:t>
            </a:r>
            <a:r>
              <a:rPr lang="en-GB" altLang="en-US" sz="2400" i="1" baseline="-25000">
                <a:latin typeface="+mn-lt"/>
              </a:rPr>
              <a:t>, </a:t>
            </a:r>
          </a:p>
          <a:p>
            <a:pPr>
              <a:spcBef>
                <a:spcPct val="0"/>
              </a:spcBef>
              <a:buFont typeface="Wingdings" panose="05000000000000000000" pitchFamily="2" charset="2"/>
              <a:buChar char="§"/>
            </a:pPr>
            <a:r>
              <a:rPr lang="en-GB" altLang="en-US" sz="2400">
                <a:latin typeface="+mn-lt"/>
              </a:rPr>
              <a:t>The following function is fitted to the data </a:t>
            </a:r>
            <a:r>
              <a:rPr lang="en-GB" altLang="en-US" sz="2400" b="1" i="1">
                <a:latin typeface="+mn-lt"/>
              </a:rPr>
              <a:t>x</a:t>
            </a:r>
            <a:r>
              <a:rPr lang="en-GB" altLang="en-US" sz="2400" b="1" i="1" baseline="-25000">
                <a:latin typeface="+mn-lt"/>
              </a:rPr>
              <a:t>i </a:t>
            </a:r>
            <a:r>
              <a:rPr lang="en-GB" altLang="en-US" sz="2400" b="1" i="1">
                <a:latin typeface="+mn-lt"/>
              </a:rPr>
              <a:t>,</a:t>
            </a:r>
            <a:r>
              <a:rPr lang="en-GB" altLang="en-US" sz="2400">
                <a:latin typeface="+mn-lt"/>
              </a:rPr>
              <a:t> </a:t>
            </a:r>
            <a:r>
              <a:rPr lang="en-GB" altLang="en-US" sz="2400" b="1" i="1">
                <a:latin typeface="+mn-lt"/>
              </a:rPr>
              <a:t>t</a:t>
            </a:r>
            <a:r>
              <a:rPr lang="en-GB" altLang="en-US" sz="2400" b="1" i="1" baseline="-25000">
                <a:latin typeface="+mn-lt"/>
              </a:rPr>
              <a:t>i</a:t>
            </a:r>
            <a:r>
              <a:rPr lang="en-GB" altLang="en-US" sz="2400">
                <a:latin typeface="+mn-lt"/>
              </a:rPr>
              <a:t> :</a:t>
            </a:r>
          </a:p>
        </p:txBody>
      </p:sp>
      <p:sp>
        <p:nvSpPr>
          <p:cNvPr id="18435" name="Text Box 5"/>
          <p:cNvSpPr txBox="1">
            <a:spLocks noChangeArrowheads="1"/>
          </p:cNvSpPr>
          <p:nvPr/>
        </p:nvSpPr>
        <p:spPr bwMode="auto">
          <a:xfrm>
            <a:off x="2819400" y="4194176"/>
            <a:ext cx="599427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 typeface="Wingdings" panose="05000000000000000000" pitchFamily="2" charset="2"/>
              <a:buChar char="§"/>
            </a:pPr>
            <a:r>
              <a:rPr lang="en-GB" altLang="en-US" sz="2400" dirty="0">
                <a:latin typeface="+mn-lt"/>
              </a:rPr>
              <a:t>γ is the vertical gravity gradient (~3 µGal/cm),</a:t>
            </a:r>
          </a:p>
          <a:p>
            <a:pPr>
              <a:spcBef>
                <a:spcPct val="0"/>
              </a:spcBef>
              <a:buFont typeface="Wingdings" panose="05000000000000000000" pitchFamily="2" charset="2"/>
              <a:buChar char="§"/>
            </a:pPr>
            <a:r>
              <a:rPr lang="en-GB" altLang="en-US" sz="2400" dirty="0">
                <a:latin typeface="+mn-lt"/>
              </a:rPr>
              <a:t>c the speed of light</a:t>
            </a:r>
          </a:p>
          <a:p>
            <a:pPr>
              <a:spcBef>
                <a:spcPct val="0"/>
              </a:spcBef>
              <a:buFont typeface="Wingdings" panose="05000000000000000000" pitchFamily="2" charset="2"/>
              <a:buChar char="§"/>
            </a:pPr>
            <a:r>
              <a:rPr lang="en-GB" altLang="en-US" sz="2400" i="1" dirty="0">
                <a:latin typeface="+mn-lt"/>
              </a:rPr>
              <a:t>x</a:t>
            </a:r>
            <a:r>
              <a:rPr lang="en-GB" altLang="en-US" sz="2400" i="1" baseline="-25000" dirty="0">
                <a:latin typeface="+mn-lt"/>
              </a:rPr>
              <a:t>0</a:t>
            </a:r>
            <a:r>
              <a:rPr lang="en-GB" altLang="en-US" sz="2400" dirty="0">
                <a:latin typeface="+mn-lt"/>
              </a:rPr>
              <a:t> the initial position</a:t>
            </a:r>
          </a:p>
          <a:p>
            <a:pPr>
              <a:spcBef>
                <a:spcPct val="0"/>
              </a:spcBef>
              <a:buFont typeface="Wingdings" panose="05000000000000000000" pitchFamily="2" charset="2"/>
              <a:buChar char="§"/>
            </a:pPr>
            <a:r>
              <a:rPr lang="en-GB" altLang="en-US" sz="2400" i="1" dirty="0">
                <a:latin typeface="+mn-lt"/>
              </a:rPr>
              <a:t>v</a:t>
            </a:r>
            <a:r>
              <a:rPr lang="en-GB" altLang="en-US" sz="2400" i="1" baseline="-25000" dirty="0">
                <a:latin typeface="+mn-lt"/>
              </a:rPr>
              <a:t>0</a:t>
            </a:r>
            <a:r>
              <a:rPr lang="en-GB" altLang="en-US" sz="2400" dirty="0">
                <a:latin typeface="+mn-lt"/>
              </a:rPr>
              <a:t> the initial velocity</a:t>
            </a:r>
          </a:p>
          <a:p>
            <a:pPr>
              <a:spcBef>
                <a:spcPct val="0"/>
              </a:spcBef>
              <a:buFont typeface="Wingdings" panose="05000000000000000000" pitchFamily="2" charset="2"/>
              <a:buChar char="§"/>
            </a:pPr>
            <a:r>
              <a:rPr lang="en-GB" altLang="en-US" sz="2400" dirty="0">
                <a:solidFill>
                  <a:schemeClr val="accent2"/>
                </a:solidFill>
                <a:latin typeface="+mn-lt"/>
              </a:rPr>
              <a:t>g</a:t>
            </a:r>
            <a:r>
              <a:rPr lang="en-GB" altLang="en-US" sz="2400" baseline="-25000" dirty="0">
                <a:solidFill>
                  <a:schemeClr val="accent2"/>
                </a:solidFill>
                <a:latin typeface="+mn-lt"/>
              </a:rPr>
              <a:t>0</a:t>
            </a:r>
            <a:r>
              <a:rPr lang="en-GB" altLang="en-US" sz="2400" dirty="0">
                <a:solidFill>
                  <a:schemeClr val="accent2"/>
                </a:solidFill>
                <a:latin typeface="+mn-lt"/>
              </a:rPr>
              <a:t> the initial acceleration</a:t>
            </a:r>
          </a:p>
          <a:p>
            <a:pPr>
              <a:spcBef>
                <a:spcPct val="0"/>
              </a:spcBef>
              <a:buFont typeface="Symbol" panose="05050102010706020507" pitchFamily="18" charset="2"/>
              <a:buNone/>
            </a:pPr>
            <a:endParaRPr lang="en-GB" altLang="en-US" sz="2400" dirty="0">
              <a:latin typeface="+mn-lt"/>
            </a:endParaRPr>
          </a:p>
        </p:txBody>
      </p:sp>
      <p:graphicFrame>
        <p:nvGraphicFramePr>
          <p:cNvPr id="139265" name="Object 1"/>
          <p:cNvGraphicFramePr>
            <a:graphicFrameLocks noChangeAspect="1"/>
          </p:cNvGraphicFramePr>
          <p:nvPr>
            <p:extLst>
              <p:ext uri="{D42A27DB-BD31-4B8C-83A1-F6EECF244321}">
                <p14:modId xmlns:p14="http://schemas.microsoft.com/office/powerpoint/2010/main" val="3366966715"/>
              </p:ext>
            </p:extLst>
          </p:nvPr>
        </p:nvGraphicFramePr>
        <p:xfrm>
          <a:off x="6030914" y="3279776"/>
          <a:ext cx="1741487" cy="701675"/>
        </p:xfrm>
        <a:graphic>
          <a:graphicData uri="http://schemas.openxmlformats.org/presentationml/2006/ole">
            <mc:AlternateContent xmlns:mc="http://schemas.openxmlformats.org/markup-compatibility/2006">
              <mc:Choice xmlns:v="urn:schemas-microsoft-com:vml" Requires="v">
                <p:oleObj spid="_x0000_s19060" name="Equation" r:id="rId4" imgW="1028254" imgH="393529" progId="Equation.3">
                  <p:embed/>
                </p:oleObj>
              </mc:Choice>
              <mc:Fallback>
                <p:oleObj name="Equation" r:id="rId4" imgW="1028254" imgH="393529"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0914" y="3279776"/>
                        <a:ext cx="1741487"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8437" name="Text Box 8"/>
          <p:cNvSpPr txBox="1">
            <a:spLocks noChangeArrowheads="1"/>
          </p:cNvSpPr>
          <p:nvPr/>
        </p:nvSpPr>
        <p:spPr bwMode="auto">
          <a:xfrm>
            <a:off x="8031163" y="3025775"/>
            <a:ext cx="23182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2400" i="1">
                <a:latin typeface="+mn-lt"/>
              </a:rPr>
              <a:t>x</a:t>
            </a:r>
            <a:r>
              <a:rPr lang="en-GB" altLang="en-US" sz="2400" i="1" baseline="-25000">
                <a:latin typeface="+mn-lt"/>
              </a:rPr>
              <a:t>i </a:t>
            </a:r>
            <a:r>
              <a:rPr lang="en-GB" altLang="en-US" sz="2400">
                <a:latin typeface="+mn-lt"/>
              </a:rPr>
              <a:t>, </a:t>
            </a:r>
            <a:r>
              <a:rPr lang="en-GB" altLang="en-US" sz="2400" i="1">
                <a:latin typeface="+mn-lt"/>
              </a:rPr>
              <a:t>t</a:t>
            </a:r>
            <a:r>
              <a:rPr lang="en-GB" altLang="en-US" sz="2400" i="1" baseline="-25000">
                <a:latin typeface="+mn-lt"/>
              </a:rPr>
              <a:t>i </a:t>
            </a:r>
            <a:r>
              <a:rPr lang="en-GB" altLang="en-US" sz="2400">
                <a:latin typeface="+mn-lt"/>
              </a:rPr>
              <a:t>, i = 1, …,700</a:t>
            </a:r>
            <a:endParaRPr lang="en-GB" altLang="en-US" sz="2400" i="1" baseline="-25000">
              <a:latin typeface="+mn-lt"/>
            </a:endParaRPr>
          </a:p>
        </p:txBody>
      </p:sp>
      <p:sp>
        <p:nvSpPr>
          <p:cNvPr id="18438" name="AutoShape 9"/>
          <p:cNvSpPr>
            <a:spLocks/>
          </p:cNvSpPr>
          <p:nvPr/>
        </p:nvSpPr>
        <p:spPr bwMode="auto">
          <a:xfrm>
            <a:off x="7710489" y="2646364"/>
            <a:ext cx="200025" cy="1227137"/>
          </a:xfrm>
          <a:prstGeom prst="rightBrace">
            <a:avLst>
              <a:gd name="adj1" fmla="val 51124"/>
              <a:gd name="adj2" fmla="val 50000"/>
            </a:avLst>
          </a:prstGeom>
          <a:noFill/>
          <a:ln w="9525">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2400">
              <a:latin typeface="+mn-lt"/>
            </a:endParaRPr>
          </a:p>
        </p:txBody>
      </p:sp>
      <p:sp>
        <p:nvSpPr>
          <p:cNvPr id="18439" name="Rectangle 16"/>
          <p:cNvSpPr>
            <a:spLocks noGrp="1" noChangeArrowheads="1"/>
          </p:cNvSpPr>
          <p:nvPr>
            <p:ph type="ctrTitle"/>
          </p:nvPr>
        </p:nvSpPr>
        <p:spPr>
          <a:xfrm>
            <a:off x="2820988" y="425450"/>
            <a:ext cx="6399212" cy="609600"/>
          </a:xfrm>
        </p:spPr>
        <p:txBody>
          <a:bodyPr/>
          <a:lstStyle/>
          <a:p>
            <a:pPr eaLnBrk="1" hangingPunct="1"/>
            <a:r>
              <a:rPr lang="en-US" altLang="en-US" sz="4800" b="1">
                <a:latin typeface="+mn-lt"/>
              </a:rPr>
              <a:t>g Determination</a:t>
            </a:r>
          </a:p>
        </p:txBody>
      </p:sp>
      <p:graphicFrame>
        <p:nvGraphicFramePr>
          <p:cNvPr id="18440" name="Object 2"/>
          <p:cNvGraphicFramePr>
            <a:graphicFrameLocks noChangeAspect="1"/>
          </p:cNvGraphicFramePr>
          <p:nvPr>
            <p:extLst>
              <p:ext uri="{D42A27DB-BD31-4B8C-83A1-F6EECF244321}">
                <p14:modId xmlns:p14="http://schemas.microsoft.com/office/powerpoint/2010/main" val="3684399556"/>
              </p:ext>
            </p:extLst>
          </p:nvPr>
        </p:nvGraphicFramePr>
        <p:xfrm>
          <a:off x="2635250" y="2593976"/>
          <a:ext cx="2122488" cy="714375"/>
        </p:xfrm>
        <a:graphic>
          <a:graphicData uri="http://schemas.openxmlformats.org/presentationml/2006/ole">
            <mc:AlternateContent xmlns:mc="http://schemas.openxmlformats.org/markup-compatibility/2006">
              <mc:Choice xmlns:v="urn:schemas-microsoft-com:vml" Requires="v">
                <p:oleObj spid="_x0000_s19061" name="Equation" r:id="rId6" imgW="1244600" imgH="419100" progId="Equation.3">
                  <p:embed/>
                </p:oleObj>
              </mc:Choice>
              <mc:Fallback>
                <p:oleObj name="Equation" r:id="rId6" imgW="1244600" imgH="41910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5250" y="2593976"/>
                        <a:ext cx="2122488"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2" name="Group 21"/>
          <p:cNvGrpSpPr>
            <a:grpSpLocks/>
          </p:cNvGrpSpPr>
          <p:nvPr/>
        </p:nvGrpSpPr>
        <p:grpSpPr bwMode="auto">
          <a:xfrm>
            <a:off x="4724400" y="2598739"/>
            <a:ext cx="3048000" cy="693737"/>
            <a:chOff x="2016" y="1683"/>
            <a:chExt cx="1920" cy="437"/>
          </a:xfrm>
        </p:grpSpPr>
        <p:graphicFrame>
          <p:nvGraphicFramePr>
            <p:cNvPr id="18442" name="Object 3"/>
            <p:cNvGraphicFramePr>
              <a:graphicFrameLocks noChangeAspect="1"/>
            </p:cNvGraphicFramePr>
            <p:nvPr/>
          </p:nvGraphicFramePr>
          <p:xfrm>
            <a:off x="2848" y="1956"/>
            <a:ext cx="63" cy="120"/>
          </p:xfrm>
          <a:graphic>
            <a:graphicData uri="http://schemas.openxmlformats.org/presentationml/2006/ole">
              <mc:AlternateContent xmlns:mc="http://schemas.openxmlformats.org/markup-compatibility/2006">
                <mc:Choice xmlns:v="urn:schemas-microsoft-com:vml" Requires="v">
                  <p:oleObj spid="_x0000_s19062" name="Equation" r:id="rId8" imgW="101556" imgH="190417" progId="Equation.3">
                    <p:embed/>
                  </p:oleObj>
                </mc:Choice>
                <mc:Fallback>
                  <p:oleObj name="Equation" r:id="rId8" imgW="101556" imgH="190417" progId="Equation.3">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8" y="1956"/>
                          <a:ext cx="63" cy="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8443" name="Object 4"/>
            <p:cNvGraphicFramePr>
              <a:graphicFrameLocks noChangeAspect="1"/>
            </p:cNvGraphicFramePr>
            <p:nvPr/>
          </p:nvGraphicFramePr>
          <p:xfrm>
            <a:off x="2016" y="1683"/>
            <a:ext cx="529" cy="436"/>
          </p:xfrm>
          <a:graphic>
            <a:graphicData uri="http://schemas.openxmlformats.org/presentationml/2006/ole">
              <mc:AlternateContent xmlns:mc="http://schemas.openxmlformats.org/markup-compatibility/2006">
                <mc:Choice xmlns:v="urn:schemas-microsoft-com:vml" Requires="v">
                  <p:oleObj spid="_x0000_s19063" name="Equation" r:id="rId10" imgW="508000" imgH="419100" progId="Equation.3">
                    <p:embed/>
                  </p:oleObj>
                </mc:Choice>
                <mc:Fallback>
                  <p:oleObj name="Equation" r:id="rId10" imgW="508000" imgH="419100" progId="Equation.3">
                    <p:embed/>
                    <p:pic>
                      <p:nvPicPr>
                        <p:cNvPr id="0"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16" y="1683"/>
                          <a:ext cx="529" cy="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8444" name="Object 5"/>
            <p:cNvGraphicFramePr>
              <a:graphicFrameLocks noChangeAspect="1"/>
            </p:cNvGraphicFramePr>
            <p:nvPr/>
          </p:nvGraphicFramePr>
          <p:xfrm>
            <a:off x="2568" y="1692"/>
            <a:ext cx="1368" cy="428"/>
          </p:xfrm>
          <a:graphic>
            <a:graphicData uri="http://schemas.openxmlformats.org/presentationml/2006/ole">
              <mc:AlternateContent xmlns:mc="http://schemas.openxmlformats.org/markup-compatibility/2006">
                <mc:Choice xmlns:v="urn:schemas-microsoft-com:vml" Requires="v">
                  <p:oleObj spid="_x0000_s19064" name="Equation" r:id="rId12" imgW="1256755" imgH="393529" progId="Equation.3">
                    <p:embed/>
                  </p:oleObj>
                </mc:Choice>
                <mc:Fallback>
                  <p:oleObj name="Equation" r:id="rId12" imgW="1256755" imgH="393529" progId="Equation.3">
                    <p:embed/>
                    <p:pic>
                      <p:nvPicPr>
                        <p:cNvPr id="0"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68" y="1692"/>
                          <a:ext cx="1368" cy="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
        <p:nvSpPr>
          <p:cNvPr id="13" name="Oval Callout 12"/>
          <p:cNvSpPr/>
          <p:nvPr/>
        </p:nvSpPr>
        <p:spPr>
          <a:xfrm>
            <a:off x="8120064" y="623589"/>
            <a:ext cx="2442028" cy="1025583"/>
          </a:xfrm>
          <a:prstGeom prst="wedgeEllipseCallout">
            <a:avLst>
              <a:gd name="adj1" fmla="val -119239"/>
              <a:gd name="adj2" fmla="val 20910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0000"/>
                </a:solidFill>
              </a:rPr>
              <a:t>Needles to say:</a:t>
            </a:r>
            <a:r>
              <a:rPr lang="en-US" sz="1600" b="1" dirty="0" smtClean="0">
                <a:solidFill>
                  <a:srgbClr val="FF0000"/>
                </a:solidFill>
              </a:rPr>
              <a:t> computers help a lot here…</a:t>
            </a:r>
            <a:endParaRPr lang="en-US" sz="1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39265"/>
                                        </p:tgtEl>
                                        <p:attrNameLst>
                                          <p:attrName>style.visibility</p:attrName>
                                        </p:attrNameLst>
                                      </p:cBhvr>
                                      <p:to>
                                        <p:strVal val="visible"/>
                                      </p:to>
                                    </p:set>
                                    <p:anim calcmode="lin" valueType="num">
                                      <p:cBhvr additive="base">
                                        <p:cTn id="13" dur="500" fill="hold"/>
                                        <p:tgtEl>
                                          <p:spTgt spid="139265"/>
                                        </p:tgtEl>
                                        <p:attrNameLst>
                                          <p:attrName>ppt_x</p:attrName>
                                        </p:attrNameLst>
                                      </p:cBhvr>
                                      <p:tavLst>
                                        <p:tav tm="0">
                                          <p:val>
                                            <p:strVal val="0-#ppt_w/2"/>
                                          </p:val>
                                        </p:tav>
                                        <p:tav tm="100000">
                                          <p:val>
                                            <p:strVal val="#ppt_x"/>
                                          </p:val>
                                        </p:tav>
                                      </p:tavLst>
                                    </p:anim>
                                    <p:anim calcmode="lin" valueType="num">
                                      <p:cBhvr additive="base">
                                        <p:cTn id="14" dur="500" fill="hold"/>
                                        <p:tgtEl>
                                          <p:spTgt spid="13926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fld id="{75EDB52E-623D-4D53-8218-155547218ACD}" type="slidenum">
              <a:rPr lang="en-US" altLang="en-US" sz="1200">
                <a:solidFill>
                  <a:srgbClr val="898989"/>
                </a:solidFill>
                <a:cs typeface="Times New Roman" panose="02020603050405020304" pitchFamily="18" charset="0"/>
              </a:rPr>
              <a:pPr eaLnBrk="1" hangingPunct="1">
                <a:spcBef>
                  <a:spcPct val="0"/>
                </a:spcBef>
                <a:buFontTx/>
                <a:buNone/>
              </a:pPr>
              <a:t>25</a:t>
            </a:fld>
            <a:endParaRPr lang="en-US" altLang="en-US" sz="1200">
              <a:solidFill>
                <a:srgbClr val="898989"/>
              </a:solidFill>
              <a:cs typeface="Times New Roman" panose="02020603050405020304" pitchFamily="18" charset="0"/>
            </a:endParaRPr>
          </a:p>
        </p:txBody>
      </p:sp>
      <p:pic>
        <p:nvPicPr>
          <p:cNvPr id="19459" name="Picture 8" descr="C:\Users\Derek.vanWestrum\Downloads\FG5 Render Annotat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238" y="428625"/>
            <a:ext cx="63119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708731" y="441840"/>
            <a:ext cx="7482893" cy="639762"/>
          </a:xfrm>
        </p:spPr>
        <p:txBody>
          <a:bodyPr/>
          <a:lstStyle/>
          <a:p>
            <a:pPr algn="l" eaLnBrk="1" hangingPunct="1"/>
            <a:r>
              <a:rPr lang="en-US" altLang="en-US" sz="3600" b="1" dirty="0" smtClean="0">
                <a:latin typeface="+mn-lt"/>
              </a:rPr>
              <a:t>An Aside</a:t>
            </a:r>
            <a:r>
              <a:rPr lang="en-US" altLang="en-US" sz="3600" b="1" dirty="0">
                <a:latin typeface="+mn-lt"/>
              </a:rPr>
              <a:t>:  Absolute Gradiometers</a:t>
            </a:r>
          </a:p>
        </p:txBody>
      </p:sp>
      <p:pic>
        <p:nvPicPr>
          <p:cNvPr id="20483" name="Picture 6" descr="C:\temp\gradsche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295401"/>
            <a:ext cx="38862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8"/>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mn-lt"/>
            </a:endParaRPr>
          </a:p>
        </p:txBody>
      </p:sp>
      <p:graphicFrame>
        <p:nvGraphicFramePr>
          <p:cNvPr id="20485" name="Object 2"/>
          <p:cNvGraphicFramePr>
            <a:graphicFrameLocks noChangeAspect="1"/>
          </p:cNvGraphicFramePr>
          <p:nvPr>
            <p:extLst>
              <p:ext uri="{D42A27DB-BD31-4B8C-83A1-F6EECF244321}">
                <p14:modId xmlns:p14="http://schemas.microsoft.com/office/powerpoint/2010/main" val="3976847012"/>
              </p:ext>
            </p:extLst>
          </p:nvPr>
        </p:nvGraphicFramePr>
        <p:xfrm>
          <a:off x="7896225" y="990600"/>
          <a:ext cx="2324100" cy="5638800"/>
        </p:xfrm>
        <a:graphic>
          <a:graphicData uri="http://schemas.openxmlformats.org/presentationml/2006/ole">
            <mc:AlternateContent xmlns:mc="http://schemas.openxmlformats.org/markup-compatibility/2006">
              <mc:Choice xmlns:v="urn:schemas-microsoft-com:vml" Requires="v">
                <p:oleObj spid="_x0000_s20609" r:id="rId4" imgW="2376280" imgH="5756442" progId="Photoshop.Image.4">
                  <p:embed/>
                </p:oleObj>
              </mc:Choice>
              <mc:Fallback>
                <p:oleObj r:id="rId4" imgW="2376280" imgH="5756442" progId="Photoshop.Image.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6225" y="990600"/>
                        <a:ext cx="23241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86" name="Rectangle 3"/>
          <p:cNvSpPr txBox="1">
            <a:spLocks noChangeArrowheads="1"/>
          </p:cNvSpPr>
          <p:nvPr/>
        </p:nvSpPr>
        <p:spPr bwMode="auto">
          <a:xfrm>
            <a:off x="857249" y="5257800"/>
            <a:ext cx="69246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tabLst>
                <a:tab pos="0" algn="l"/>
              </a:tabLst>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tabLst>
                <a:tab pos="0" algn="l"/>
              </a:tabLst>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tabLst>
                <a:tab pos="0" algn="l"/>
              </a:tabLst>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9pPr>
          </a:lstStyle>
          <a:p>
            <a:pPr marL="342900" indent="-342900" eaLnBrk="1" hangingPunct="1">
              <a:lnSpc>
                <a:spcPct val="90000"/>
              </a:lnSpc>
            </a:pPr>
            <a:r>
              <a:rPr lang="en-US" altLang="zh-CN" sz="2000" dirty="0" smtClean="0">
                <a:latin typeface="+mn-lt"/>
              </a:rPr>
              <a:t>Same interferometer set up, but the lower reflector is also placed </a:t>
            </a:r>
            <a:r>
              <a:rPr lang="en-US" altLang="zh-CN" sz="2000" dirty="0">
                <a:latin typeface="+mn-lt"/>
              </a:rPr>
              <a:t>into freefall.  It </a:t>
            </a:r>
            <a:r>
              <a:rPr lang="en-US" altLang="zh-CN" sz="2000" dirty="0" smtClean="0">
                <a:latin typeface="+mn-lt"/>
              </a:rPr>
              <a:t>falls </a:t>
            </a:r>
            <a:r>
              <a:rPr lang="en-US" altLang="zh-CN" sz="2000" dirty="0">
                <a:latin typeface="+mn-lt"/>
              </a:rPr>
              <a:t>more quickly </a:t>
            </a:r>
            <a:r>
              <a:rPr lang="en-US" altLang="zh-CN" sz="2000" dirty="0" smtClean="0">
                <a:latin typeface="+mn-lt"/>
              </a:rPr>
              <a:t>because gravity is stronger closer to the center of the Earth.</a:t>
            </a:r>
          </a:p>
          <a:p>
            <a:pPr marL="342900" indent="-342900" eaLnBrk="1" hangingPunct="1">
              <a:lnSpc>
                <a:spcPct val="90000"/>
              </a:lnSpc>
            </a:pPr>
            <a:r>
              <a:rPr lang="el-GR" altLang="zh-CN" sz="2000" dirty="0" smtClean="0">
                <a:latin typeface="+mn-lt"/>
              </a:rPr>
              <a:t>γ</a:t>
            </a:r>
            <a:r>
              <a:rPr lang="en-US" altLang="zh-CN" sz="2000" dirty="0" smtClean="0">
                <a:latin typeface="+mn-lt"/>
              </a:rPr>
              <a:t> = </a:t>
            </a:r>
            <a:r>
              <a:rPr lang="en-US" altLang="zh-CN" sz="2000" dirty="0" err="1" smtClean="0">
                <a:latin typeface="+mn-lt"/>
              </a:rPr>
              <a:t>Δg</a:t>
            </a:r>
            <a:r>
              <a:rPr lang="en-US" altLang="zh-CN" sz="2000" dirty="0" smtClean="0">
                <a:latin typeface="+mn-lt"/>
              </a:rPr>
              <a:t>/</a:t>
            </a:r>
            <a:r>
              <a:rPr lang="en-US" altLang="zh-CN" sz="2000" dirty="0" err="1" smtClean="0"/>
              <a:t>Δz</a:t>
            </a:r>
            <a:r>
              <a:rPr lang="en-US" altLang="zh-CN" sz="2000" dirty="0" smtClean="0"/>
              <a:t> is the “vertical gravity gradient”</a:t>
            </a:r>
            <a:endParaRPr lang="en-US" altLang="zh-CN" sz="2000" dirty="0">
              <a:latin typeface="+mn-lt"/>
            </a:endParaRPr>
          </a:p>
        </p:txBody>
      </p:sp>
      <p:cxnSp>
        <p:nvCxnSpPr>
          <p:cNvPr id="3" name="Straight Arrow Connector 2"/>
          <p:cNvCxnSpPr/>
          <p:nvPr/>
        </p:nvCxnSpPr>
        <p:spPr>
          <a:xfrm>
            <a:off x="6896100" y="1419225"/>
            <a:ext cx="0" cy="221932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6896100" y="2344221"/>
            <a:ext cx="405880" cy="369332"/>
          </a:xfrm>
          <a:prstGeom prst="rect">
            <a:avLst/>
          </a:prstGeom>
          <a:noFill/>
        </p:spPr>
        <p:txBody>
          <a:bodyPr wrap="none" rtlCol="0">
            <a:spAutoFit/>
          </a:bodyPr>
          <a:lstStyle/>
          <a:p>
            <a:r>
              <a:rPr lang="en-US" altLang="zh-CN" dirty="0" err="1"/>
              <a:t>Δz</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171700" y="415134"/>
            <a:ext cx="7772400" cy="868362"/>
          </a:xfrm>
        </p:spPr>
        <p:txBody>
          <a:bodyPr/>
          <a:lstStyle/>
          <a:p>
            <a:pPr eaLnBrk="1" hangingPunct="1"/>
            <a:r>
              <a:rPr lang="en-US" altLang="en-US" sz="3600" b="1" dirty="0"/>
              <a:t>Cold Atom Gravimeters</a:t>
            </a:r>
          </a:p>
        </p:txBody>
      </p:sp>
      <p:pic>
        <p:nvPicPr>
          <p:cNvPr id="21507" name="Picture 6" descr="C:\temp\coldAtomExamp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744804"/>
            <a:ext cx="424815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7" descr="C:\temp\coldAtomPrincip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506803"/>
            <a:ext cx="45989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3"/>
          <p:cNvSpPr txBox="1">
            <a:spLocks noChangeArrowheads="1"/>
          </p:cNvSpPr>
          <p:nvPr/>
        </p:nvSpPr>
        <p:spPr bwMode="auto">
          <a:xfrm>
            <a:off x="1116531" y="1077914"/>
            <a:ext cx="10241280"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tabLst>
                <a:tab pos="0" algn="l"/>
              </a:tabLst>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tabLst>
                <a:tab pos="0" algn="l"/>
              </a:tabLst>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tabLst>
                <a:tab pos="0" algn="l"/>
              </a:tabLst>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90000"/>
              </a:lnSpc>
            </a:pPr>
            <a:r>
              <a:rPr lang="en-US" altLang="zh-CN" sz="2400" dirty="0">
                <a:latin typeface="+mn-lt"/>
              </a:rPr>
              <a:t>Also a free fall method, but the role of matter and light is reversed: atoms are split into two paths, and light is used to form “mirrors” and “beam splitters”</a:t>
            </a:r>
          </a:p>
          <a:p>
            <a:pPr eaLnBrk="1" hangingPunct="1">
              <a:lnSpc>
                <a:spcPct val="90000"/>
              </a:lnSpc>
            </a:pPr>
            <a:r>
              <a:rPr lang="en-US" altLang="zh-CN" sz="2400" dirty="0">
                <a:latin typeface="+mn-lt"/>
              </a:rPr>
              <a:t>Length and time standards are still provided by ties to atomic transitions</a:t>
            </a:r>
          </a:p>
          <a:p>
            <a:pPr eaLnBrk="1" hangingPunct="1">
              <a:lnSpc>
                <a:spcPct val="90000"/>
              </a:lnSpc>
            </a:pPr>
            <a:r>
              <a:rPr lang="en-US" altLang="zh-CN" sz="2400" dirty="0">
                <a:latin typeface="+mn-lt"/>
              </a:rPr>
              <a:t>Advantages:  no recoil force into the ground (low noise), no moving parts, fast and continuous measurements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169233" y="581026"/>
            <a:ext cx="9773587" cy="487363"/>
          </a:xfrm>
        </p:spPr>
        <p:txBody>
          <a:bodyPr/>
          <a:lstStyle/>
          <a:p>
            <a:pPr eaLnBrk="1" hangingPunct="1"/>
            <a:r>
              <a:rPr lang="en-US" altLang="en-US" sz="3600" b="1" dirty="0">
                <a:latin typeface="+mn-lt"/>
              </a:rPr>
              <a:t>Practical Limitations on Absolute Accuracy</a:t>
            </a:r>
          </a:p>
        </p:txBody>
      </p:sp>
      <p:sp>
        <p:nvSpPr>
          <p:cNvPr id="22531" name="Rectangle 4"/>
          <p:cNvSpPr>
            <a:spLocks noChangeArrowheads="1"/>
          </p:cNvSpPr>
          <p:nvPr/>
        </p:nvSpPr>
        <p:spPr bwMode="auto">
          <a:xfrm>
            <a:off x="1184473" y="1323975"/>
            <a:ext cx="1006746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2400" dirty="0">
                <a:latin typeface="+mn-lt"/>
              </a:rPr>
              <a:t>Absolute measurements routinely corrected for </a:t>
            </a:r>
          </a:p>
          <a:p>
            <a:pPr lvl="1" eaLnBrk="1" hangingPunct="1">
              <a:spcBef>
                <a:spcPct val="0"/>
              </a:spcBef>
              <a:buFont typeface="Arial" panose="020B0604020202020204" pitchFamily="34" charset="0"/>
              <a:buChar char="•"/>
            </a:pPr>
            <a:r>
              <a:rPr lang="en-US" altLang="en-US" sz="1600" dirty="0">
                <a:latin typeface="+mn-lt"/>
              </a:rPr>
              <a:t>Earth tides (changing shape of dry earth due to sun and moon)</a:t>
            </a:r>
          </a:p>
          <a:p>
            <a:pPr lvl="1" eaLnBrk="1" hangingPunct="1">
              <a:spcBef>
                <a:spcPct val="0"/>
              </a:spcBef>
              <a:buFont typeface="Arial" panose="020B0604020202020204" pitchFamily="34" charset="0"/>
              <a:buChar char="•"/>
            </a:pPr>
            <a:r>
              <a:rPr lang="en-US" altLang="en-US" sz="1600" dirty="0">
                <a:latin typeface="+mn-lt"/>
              </a:rPr>
              <a:t>Ocean loading (loading on continental plates due to sloshing of oceans from earth tides)</a:t>
            </a:r>
          </a:p>
          <a:p>
            <a:pPr lvl="1" eaLnBrk="1" hangingPunct="1">
              <a:spcBef>
                <a:spcPct val="0"/>
              </a:spcBef>
              <a:buFont typeface="Arial" panose="020B0604020202020204" pitchFamily="34" charset="0"/>
              <a:buChar char="•"/>
            </a:pPr>
            <a:r>
              <a:rPr lang="en-US" altLang="en-US" sz="1600" dirty="0">
                <a:latin typeface="+mn-lt"/>
              </a:rPr>
              <a:t>Barometric pressure changes (more or less mass above the instrument)</a:t>
            </a:r>
          </a:p>
          <a:p>
            <a:pPr lvl="1" eaLnBrk="1" hangingPunct="1">
              <a:spcBef>
                <a:spcPct val="0"/>
              </a:spcBef>
              <a:buFont typeface="Arial" panose="020B0604020202020204" pitchFamily="34" charset="0"/>
              <a:buChar char="•"/>
            </a:pPr>
            <a:r>
              <a:rPr lang="en-US" altLang="en-US" sz="1600" dirty="0">
                <a:latin typeface="+mn-lt"/>
              </a:rPr>
              <a:t>Polar motion (changes in centrifugal acceleration as the earth’s axis changes orientation)</a:t>
            </a:r>
          </a:p>
          <a:p>
            <a:pPr eaLnBrk="1" hangingPunct="1">
              <a:spcBef>
                <a:spcPct val="0"/>
              </a:spcBef>
            </a:pPr>
            <a:r>
              <a:rPr lang="en-US" altLang="en-US" sz="2400" dirty="0">
                <a:latin typeface="+mn-lt"/>
              </a:rPr>
              <a:t>All are known to about 1-2 µGal, and these uncertainties add in quadrature</a:t>
            </a:r>
          </a:p>
          <a:p>
            <a:pPr eaLnBrk="1" hangingPunct="1">
              <a:spcBef>
                <a:spcPct val="0"/>
              </a:spcBef>
            </a:pPr>
            <a:r>
              <a:rPr lang="en-US" altLang="en-US" sz="2400" dirty="0">
                <a:latin typeface="+mn-lt"/>
              </a:rPr>
              <a:t>Other phenomena can affect gravity meters at this level</a:t>
            </a:r>
          </a:p>
          <a:p>
            <a:pPr lvl="1" eaLnBrk="1" hangingPunct="1">
              <a:spcBef>
                <a:spcPct val="0"/>
              </a:spcBef>
              <a:buFont typeface="Arial" panose="020B0604020202020204" pitchFamily="34" charset="0"/>
              <a:buChar char="•"/>
            </a:pPr>
            <a:r>
              <a:rPr lang="en-US" altLang="en-US" sz="1600" dirty="0">
                <a:latin typeface="+mn-lt"/>
              </a:rPr>
              <a:t>Water table fluctuations</a:t>
            </a:r>
          </a:p>
          <a:p>
            <a:pPr lvl="1" eaLnBrk="1" hangingPunct="1">
              <a:spcBef>
                <a:spcPct val="0"/>
              </a:spcBef>
              <a:buFont typeface="Arial" panose="020B0604020202020204" pitchFamily="34" charset="0"/>
              <a:buChar char="•"/>
            </a:pPr>
            <a:r>
              <a:rPr lang="en-US" altLang="en-US" sz="1600" dirty="0">
                <a:latin typeface="+mn-lt"/>
              </a:rPr>
              <a:t>Volcanic activity</a:t>
            </a:r>
          </a:p>
          <a:p>
            <a:pPr lvl="1" eaLnBrk="1" hangingPunct="1">
              <a:spcBef>
                <a:spcPct val="0"/>
              </a:spcBef>
              <a:buFont typeface="Arial" panose="020B0604020202020204" pitchFamily="34" charset="0"/>
              <a:buChar char="•"/>
            </a:pPr>
            <a:r>
              <a:rPr lang="en-US" altLang="en-US" sz="1600" dirty="0">
                <a:latin typeface="+mn-lt"/>
              </a:rPr>
              <a:t>Subsidence, uplift </a:t>
            </a:r>
          </a:p>
          <a:p>
            <a:pPr eaLnBrk="1" hangingPunct="1">
              <a:spcBef>
                <a:spcPct val="0"/>
              </a:spcBef>
            </a:pPr>
            <a:r>
              <a:rPr lang="en-US" altLang="en-US" sz="2400" dirty="0">
                <a:latin typeface="+mn-lt"/>
              </a:rPr>
              <a:t>To get to sub-µGal accuracies, it becomes necessary to monitor small and complicated signals and/or create complex models</a:t>
            </a:r>
          </a:p>
          <a:p>
            <a:pPr lvl="1" eaLnBrk="1" hangingPunct="1">
              <a:spcBef>
                <a:spcPct val="0"/>
              </a:spcBef>
              <a:buFont typeface="Arial" panose="020B0604020202020204" pitchFamily="34" charset="0"/>
              <a:buChar char="•"/>
            </a:pPr>
            <a:r>
              <a:rPr lang="en-US" altLang="en-US" sz="1600" dirty="0">
                <a:latin typeface="+mn-lt"/>
              </a:rPr>
              <a:t>For example:  barometric loading (tilt caused by differential atmospheric loading across a continental plate) can be observed, but is very difficult to model accurately</a:t>
            </a:r>
          </a:p>
          <a:p>
            <a:pPr lvl="1" eaLnBrk="1" hangingPunct="1">
              <a:spcBef>
                <a:spcPct val="0"/>
              </a:spcBef>
              <a:buFont typeface="Arial" panose="020B0604020202020204" pitchFamily="34" charset="0"/>
              <a:buChar char="•"/>
            </a:pPr>
            <a:endParaRPr lang="en-US" altLang="en-US" sz="1600" dirty="0">
              <a:latin typeface="+mn-l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828800" y="419100"/>
            <a:ext cx="8610600" cy="762000"/>
          </a:xfrm>
        </p:spPr>
        <p:txBody>
          <a:bodyPr/>
          <a:lstStyle/>
          <a:p>
            <a:pPr eaLnBrk="1" hangingPunct="1"/>
            <a:r>
              <a:rPr lang="en-US" altLang="en-US" sz="3600" b="1"/>
              <a:t>Jim Faller’s “Sea of Problems”</a:t>
            </a:r>
          </a:p>
        </p:txBody>
      </p:sp>
      <p:pic>
        <p:nvPicPr>
          <p:cNvPr id="24579" name="Picture 2" descr="C:\temp\FallersSeaOfTroub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963" y="1371600"/>
            <a:ext cx="4051300"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c 2"/>
          <p:cNvSpPr/>
          <p:nvPr/>
        </p:nvSpPr>
        <p:spPr>
          <a:xfrm rot="10965566">
            <a:off x="2863851" y="549275"/>
            <a:ext cx="9623425" cy="3792538"/>
          </a:xfrm>
          <a:prstGeom prst="arc">
            <a:avLst>
              <a:gd name="adj1" fmla="val 15184944"/>
              <a:gd name="adj2" fmla="val 0"/>
            </a:avLst>
          </a:prstGeom>
          <a:ln>
            <a:headEnd type="triangle" w="lg" len="lg"/>
            <a:tailEnd type="none"/>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4581" name="Rectangle 5"/>
          <p:cNvSpPr>
            <a:spLocks noChangeArrowheads="1"/>
          </p:cNvSpPr>
          <p:nvPr/>
        </p:nvSpPr>
        <p:spPr bwMode="auto">
          <a:xfrm>
            <a:off x="6477000" y="5026025"/>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a:latin typeface="Arial" panose="020B0604020202020204" pitchFamily="34" charset="0"/>
              </a:rPr>
              <a:t>Meaningful accuracies below 1µGal are hard to come by…</a:t>
            </a:r>
          </a:p>
        </p:txBody>
      </p:sp>
      <p:sp>
        <p:nvSpPr>
          <p:cNvPr id="24582" name="TextBox 3"/>
          <p:cNvSpPr txBox="1">
            <a:spLocks noChangeArrowheads="1"/>
          </p:cNvSpPr>
          <p:nvPr/>
        </p:nvSpPr>
        <p:spPr bwMode="auto">
          <a:xfrm>
            <a:off x="1949450" y="1862139"/>
            <a:ext cx="6096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t>10</a:t>
            </a:r>
            <a:r>
              <a:rPr lang="en-US" altLang="en-US" sz="1800" baseline="30000"/>
              <a:t>-6</a:t>
            </a:r>
          </a:p>
        </p:txBody>
      </p:sp>
      <p:sp>
        <p:nvSpPr>
          <p:cNvPr id="24583" name="TextBox 8"/>
          <p:cNvSpPr txBox="1">
            <a:spLocks noChangeArrowheads="1"/>
          </p:cNvSpPr>
          <p:nvPr/>
        </p:nvSpPr>
        <p:spPr bwMode="auto">
          <a:xfrm>
            <a:off x="1905000" y="2635250"/>
            <a:ext cx="609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t>10</a:t>
            </a:r>
            <a:r>
              <a:rPr lang="en-US" altLang="en-US" sz="1800" baseline="30000"/>
              <a:t>-7</a:t>
            </a:r>
          </a:p>
        </p:txBody>
      </p:sp>
      <p:sp>
        <p:nvSpPr>
          <p:cNvPr id="24584" name="TextBox 9"/>
          <p:cNvSpPr txBox="1">
            <a:spLocks noChangeArrowheads="1"/>
          </p:cNvSpPr>
          <p:nvPr/>
        </p:nvSpPr>
        <p:spPr bwMode="auto">
          <a:xfrm>
            <a:off x="1905000" y="3397250"/>
            <a:ext cx="609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t>10</a:t>
            </a:r>
            <a:r>
              <a:rPr lang="en-US" altLang="en-US" sz="1800" baseline="30000"/>
              <a:t>-8</a:t>
            </a:r>
          </a:p>
        </p:txBody>
      </p:sp>
      <p:sp>
        <p:nvSpPr>
          <p:cNvPr id="24585" name="TextBox 10"/>
          <p:cNvSpPr txBox="1">
            <a:spLocks noChangeArrowheads="1"/>
          </p:cNvSpPr>
          <p:nvPr/>
        </p:nvSpPr>
        <p:spPr bwMode="auto">
          <a:xfrm>
            <a:off x="1905000" y="4235450"/>
            <a:ext cx="609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t>10</a:t>
            </a:r>
            <a:r>
              <a:rPr lang="en-US" altLang="en-US" sz="1800" baseline="30000"/>
              <a:t>-9</a:t>
            </a:r>
          </a:p>
        </p:txBody>
      </p:sp>
      <p:sp>
        <p:nvSpPr>
          <p:cNvPr id="24586" name="TextBox 11"/>
          <p:cNvSpPr txBox="1">
            <a:spLocks noChangeArrowheads="1"/>
          </p:cNvSpPr>
          <p:nvPr/>
        </p:nvSpPr>
        <p:spPr bwMode="auto">
          <a:xfrm>
            <a:off x="1828800" y="5073650"/>
            <a:ext cx="685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t>10</a:t>
            </a:r>
            <a:r>
              <a:rPr lang="en-US" altLang="en-US" sz="1800" baseline="30000"/>
              <a:t>-10</a:t>
            </a:r>
          </a:p>
        </p:txBody>
      </p:sp>
      <p:cxnSp>
        <p:nvCxnSpPr>
          <p:cNvPr id="6" name="Straight Connector 5"/>
          <p:cNvCxnSpPr/>
          <p:nvPr/>
        </p:nvCxnSpPr>
        <p:spPr>
          <a:xfrm>
            <a:off x="2438400" y="4421188"/>
            <a:ext cx="63246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2" name="Oval Callout 11"/>
          <p:cNvSpPr/>
          <p:nvPr/>
        </p:nvSpPr>
        <p:spPr>
          <a:xfrm>
            <a:off x="6477000" y="1371600"/>
            <a:ext cx="3514725" cy="1263650"/>
          </a:xfrm>
          <a:prstGeom prst="wedgeEllipseCallout">
            <a:avLst>
              <a:gd name="adj1" fmla="val -106873"/>
              <a:gd name="adj2" fmla="val 134833"/>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Yet more folks </a:t>
            </a:r>
            <a:r>
              <a:rPr lang="en-US" b="1" dirty="0" smtClean="0">
                <a:solidFill>
                  <a:srgbClr val="FF0000"/>
                </a:solidFill>
              </a:rPr>
              <a:t>who’ve made absolute gravity meters over the years…</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p:cNvSpPr>
          <p:nvPr>
            <p:ph type="ctrTitle"/>
          </p:nvPr>
        </p:nvSpPr>
        <p:spPr>
          <a:xfrm>
            <a:off x="3581401" y="623889"/>
            <a:ext cx="4733925" cy="485775"/>
          </a:xfrm>
        </p:spPr>
        <p:txBody>
          <a:bodyPr>
            <a:normAutofit fontScale="90000"/>
          </a:bodyPr>
          <a:lstStyle/>
          <a:p>
            <a:pPr eaLnBrk="1" hangingPunct="1"/>
            <a:r>
              <a:rPr lang="en-US" altLang="en-US" sz="4000" b="1" dirty="0">
                <a:cs typeface="Arial" panose="020B0604020202020204" pitchFamily="34" charset="0"/>
              </a:rPr>
              <a:t>Outline</a:t>
            </a:r>
            <a:endParaRPr lang="en-US" altLang="en-US" sz="3600" b="1" dirty="0">
              <a:cs typeface="Arial" panose="020B0604020202020204" pitchFamily="34" charset="0"/>
            </a:endParaRPr>
          </a:p>
        </p:txBody>
      </p:sp>
      <p:sp>
        <p:nvSpPr>
          <p:cNvPr id="3075" name="Rectangle 5"/>
          <p:cNvSpPr>
            <a:spLocks noGrp="1"/>
          </p:cNvSpPr>
          <p:nvPr>
            <p:ph type="subTitle" idx="1"/>
          </p:nvPr>
        </p:nvSpPr>
        <p:spPr>
          <a:xfrm>
            <a:off x="929390" y="1269023"/>
            <a:ext cx="10653009" cy="4648200"/>
          </a:xfrm>
        </p:spPr>
        <p:txBody>
          <a:bodyPr>
            <a:noAutofit/>
          </a:bodyPr>
          <a:lstStyle/>
          <a:p>
            <a:pPr algn="l" eaLnBrk="1" hangingPunct="1"/>
            <a:r>
              <a:rPr lang="en-US" altLang="en-US" sz="2800" i="1" dirty="0" smtClean="0">
                <a:solidFill>
                  <a:schemeClr val="tx1"/>
                </a:solidFill>
                <a:cs typeface="Arial" panose="020B0604020202020204" pitchFamily="34" charset="0"/>
              </a:rPr>
              <a:t> Warning: There’s some Physics + Math* ahead!</a:t>
            </a:r>
          </a:p>
          <a:p>
            <a:pPr algn="l" eaLnBrk="1" hangingPunct="1">
              <a:buFont typeface="Arial" panose="020B0604020202020204" pitchFamily="34" charset="0"/>
              <a:buChar char="•"/>
            </a:pPr>
            <a:r>
              <a:rPr lang="en-US" altLang="en-US" sz="2800" dirty="0" smtClean="0">
                <a:solidFill>
                  <a:schemeClr val="tx1"/>
                </a:solidFill>
                <a:cs typeface="Arial" panose="020B0604020202020204" pitchFamily="34" charset="0"/>
              </a:rPr>
              <a:t> A History Lesson</a:t>
            </a:r>
          </a:p>
          <a:p>
            <a:pPr algn="l" eaLnBrk="1" hangingPunct="1">
              <a:buFont typeface="Arial" panose="020B0604020202020204" pitchFamily="34" charset="0"/>
              <a:buChar char="•"/>
            </a:pPr>
            <a:r>
              <a:rPr lang="en-US" altLang="en-US" sz="2800" dirty="0">
                <a:solidFill>
                  <a:schemeClr val="tx1"/>
                </a:solidFill>
                <a:cs typeface="Arial" panose="020B0604020202020204" pitchFamily="34" charset="0"/>
              </a:rPr>
              <a:t> </a:t>
            </a:r>
            <a:r>
              <a:rPr lang="en-US" altLang="en-US" sz="2800" dirty="0" smtClean="0">
                <a:solidFill>
                  <a:schemeClr val="tx1"/>
                </a:solidFill>
                <a:cs typeface="Arial" panose="020B0604020202020204" pitchFamily="34" charset="0"/>
              </a:rPr>
              <a:t>Different ways of describing gravity</a:t>
            </a:r>
          </a:p>
          <a:p>
            <a:pPr algn="l" eaLnBrk="1" hangingPunct="1">
              <a:buFont typeface="Arial" panose="020B0604020202020204" pitchFamily="34" charset="0"/>
              <a:buChar char="•"/>
            </a:pPr>
            <a:r>
              <a:rPr lang="en-US" altLang="en-US" sz="2800" dirty="0" smtClean="0">
                <a:solidFill>
                  <a:schemeClr val="tx1"/>
                </a:solidFill>
                <a:cs typeface="Arial" panose="020B0604020202020204" pitchFamily="34" charset="0"/>
              </a:rPr>
              <a:t> Okay, so apparently measuring gravity is “a thing”.  How do you do it?</a:t>
            </a:r>
            <a:endParaRPr lang="en-US" altLang="en-US" sz="3200" dirty="0">
              <a:solidFill>
                <a:schemeClr val="tx1"/>
              </a:solidFill>
              <a:cs typeface="Arial" panose="020B0604020202020204" pitchFamily="34" charset="0"/>
            </a:endParaRPr>
          </a:p>
          <a:p>
            <a:pPr lvl="1" algn="l" eaLnBrk="1" hangingPunct="1">
              <a:buFont typeface="Arial" panose="020B0604020202020204" pitchFamily="34" charset="0"/>
              <a:buChar char="•"/>
            </a:pPr>
            <a:r>
              <a:rPr lang="en-US" altLang="en-US" sz="2400" dirty="0">
                <a:solidFill>
                  <a:schemeClr val="tx1"/>
                </a:solidFill>
                <a:cs typeface="Arial" panose="020B0604020202020204" pitchFamily="34" charset="0"/>
              </a:rPr>
              <a:t> </a:t>
            </a:r>
            <a:r>
              <a:rPr lang="en-US" altLang="en-US" sz="2400" dirty="0" smtClean="0">
                <a:solidFill>
                  <a:schemeClr val="tx1"/>
                </a:solidFill>
                <a:cs typeface="Arial" panose="020B0604020202020204" pitchFamily="34" charset="0"/>
              </a:rPr>
              <a:t>Types of gravity meters</a:t>
            </a:r>
            <a:endParaRPr lang="en-US" altLang="en-US" sz="2400" dirty="0">
              <a:solidFill>
                <a:schemeClr val="tx1"/>
              </a:solidFill>
              <a:cs typeface="Arial" panose="020B0604020202020204" pitchFamily="34" charset="0"/>
            </a:endParaRPr>
          </a:p>
          <a:p>
            <a:pPr lvl="1" algn="l" eaLnBrk="1" hangingPunct="1">
              <a:buFont typeface="Arial" panose="020B0604020202020204" pitchFamily="34" charset="0"/>
              <a:buChar char="•"/>
            </a:pPr>
            <a:r>
              <a:rPr lang="en-US" altLang="en-US" sz="2400" dirty="0" smtClean="0">
                <a:solidFill>
                  <a:schemeClr val="tx1"/>
                </a:solidFill>
                <a:cs typeface="Arial" panose="020B0604020202020204" pitchFamily="34" charset="0"/>
              </a:rPr>
              <a:t> And how they work</a:t>
            </a:r>
            <a:endParaRPr lang="en-US" altLang="en-US" sz="2400" dirty="0">
              <a:solidFill>
                <a:schemeClr val="tx1"/>
              </a:solidFill>
              <a:cs typeface="Arial" panose="020B0604020202020204" pitchFamily="34" charset="0"/>
            </a:endParaRPr>
          </a:p>
          <a:p>
            <a:pPr algn="l" eaLnBrk="1" hangingPunct="1">
              <a:buFont typeface="Arial" panose="020B0604020202020204" pitchFamily="34" charset="0"/>
              <a:buChar char="•"/>
            </a:pPr>
            <a:r>
              <a:rPr lang="en-US" altLang="en-US" sz="2800" dirty="0">
                <a:solidFill>
                  <a:schemeClr val="tx1"/>
                </a:solidFill>
                <a:cs typeface="Arial" panose="020B0604020202020204" pitchFamily="34" charset="0"/>
              </a:rPr>
              <a:t> </a:t>
            </a:r>
            <a:r>
              <a:rPr lang="en-US" altLang="en-US" sz="2800" dirty="0" smtClean="0">
                <a:solidFill>
                  <a:schemeClr val="tx1"/>
                </a:solidFill>
                <a:cs typeface="Arial" panose="020B0604020202020204" pitchFamily="34" charset="0"/>
              </a:rPr>
              <a:t>What does NGS do with Gravity Data?</a:t>
            </a:r>
          </a:p>
          <a:p>
            <a:pPr lvl="1" algn="l">
              <a:buFont typeface="Arial" panose="020B0604020202020204" pitchFamily="34" charset="0"/>
              <a:buChar char="•"/>
            </a:pPr>
            <a:r>
              <a:rPr lang="en-US" altLang="en-US" sz="2000" dirty="0" smtClean="0">
                <a:solidFill>
                  <a:schemeClr val="tx1"/>
                </a:solidFill>
                <a:cs typeface="Arial" panose="020B0604020202020204" pitchFamily="34" charset="0"/>
              </a:rPr>
              <a:t> Height Systems, old and new</a:t>
            </a:r>
            <a:endParaRPr lang="en-US" altLang="en-US" sz="2000" dirty="0">
              <a:solidFill>
                <a:schemeClr val="tx1"/>
              </a:solidFill>
              <a:cs typeface="Arial" panose="020B0604020202020204" pitchFamily="34" charset="0"/>
            </a:endParaRPr>
          </a:p>
          <a:p>
            <a:pPr algn="l" eaLnBrk="1" hangingPunct="1">
              <a:buFont typeface="Arial" panose="020B0604020202020204" pitchFamily="34" charset="0"/>
              <a:buChar char="•"/>
            </a:pPr>
            <a:r>
              <a:rPr lang="en-US" altLang="en-US" sz="2800" dirty="0" smtClean="0">
                <a:solidFill>
                  <a:schemeClr val="tx1"/>
                </a:solidFill>
                <a:cs typeface="Arial" panose="020B0604020202020204" pitchFamily="34" charset="0"/>
              </a:rPr>
              <a:t> The Future</a:t>
            </a:r>
          </a:p>
          <a:p>
            <a:pPr lvl="1" algn="l">
              <a:buFont typeface="Arial" panose="020B0604020202020204" pitchFamily="34" charset="0"/>
              <a:buChar char="•"/>
            </a:pPr>
            <a:r>
              <a:rPr lang="en-US" altLang="en-US" sz="2000" dirty="0" smtClean="0">
                <a:solidFill>
                  <a:schemeClr val="tx1"/>
                </a:solidFill>
                <a:cs typeface="Arial" panose="020B0604020202020204" pitchFamily="34" charset="0"/>
              </a:rPr>
              <a:t> Cold atoms and fancy clocks(even more physics!)</a:t>
            </a:r>
            <a:endParaRPr lang="en-US" altLang="en-US" sz="2000" dirty="0">
              <a:solidFill>
                <a:schemeClr val="tx1"/>
              </a:solidFill>
              <a:cs typeface="Arial" panose="020B0604020202020204" pitchFamily="34" charset="0"/>
            </a:endParaRPr>
          </a:p>
        </p:txBody>
      </p:sp>
      <p:sp>
        <p:nvSpPr>
          <p:cNvPr id="307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fld id="{0D725C2D-8632-49BC-AF0A-88E758AA8C08}" type="slidenum">
              <a:rPr lang="en-US" altLang="en-US" sz="1200">
                <a:cs typeface="Times New Roman" panose="02020603050405020304" pitchFamily="18" charset="0"/>
              </a:rPr>
              <a:pPr eaLnBrk="1" hangingPunct="1">
                <a:spcBef>
                  <a:spcPct val="0"/>
                </a:spcBef>
                <a:buFontTx/>
                <a:buNone/>
              </a:pPr>
              <a:t>3</a:t>
            </a:fld>
            <a:endParaRPr lang="en-US" altLang="en-US" sz="1200">
              <a:cs typeface="Times New Roman" panose="02020603050405020304" pitchFamily="18" charset="0"/>
            </a:endParaRPr>
          </a:p>
        </p:txBody>
      </p:sp>
      <p:sp>
        <p:nvSpPr>
          <p:cNvPr id="2" name="TextBox 1"/>
          <p:cNvSpPr txBox="1"/>
          <p:nvPr/>
        </p:nvSpPr>
        <p:spPr>
          <a:xfrm>
            <a:off x="1046285" y="6286500"/>
            <a:ext cx="7376635" cy="369332"/>
          </a:xfrm>
          <a:prstGeom prst="rect">
            <a:avLst/>
          </a:prstGeom>
          <a:noFill/>
        </p:spPr>
        <p:txBody>
          <a:bodyPr wrap="none" rtlCol="0">
            <a:spAutoFit/>
          </a:bodyPr>
          <a:lstStyle/>
          <a:p>
            <a:r>
              <a:rPr lang="en-US" dirty="0" smtClean="0"/>
              <a:t>*Think of math like tough love: a little bit, every now and then, is good for us.</a:t>
            </a:r>
            <a:endParaRPr lang="en-US" dirty="0"/>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819400" y="847726"/>
            <a:ext cx="6858000" cy="487363"/>
          </a:xfrm>
        </p:spPr>
        <p:txBody>
          <a:bodyPr/>
          <a:lstStyle/>
          <a:p>
            <a:pPr eaLnBrk="1" hangingPunct="1"/>
            <a:r>
              <a:rPr lang="en-US" altLang="en-US" sz="3600" b="1"/>
              <a:t>Hydrology* Signal at TMGO</a:t>
            </a:r>
          </a:p>
        </p:txBody>
      </p:sp>
      <p:sp>
        <p:nvSpPr>
          <p:cNvPr id="23555" name="Rectangle 4"/>
          <p:cNvSpPr>
            <a:spLocks noChangeArrowheads="1"/>
          </p:cNvSpPr>
          <p:nvPr/>
        </p:nvSpPr>
        <p:spPr bwMode="auto">
          <a:xfrm>
            <a:off x="2286000" y="6324600"/>
            <a:ext cx="7391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 typeface="Arial" panose="020B0604020202020204" pitchFamily="34" charset="0"/>
              <a:buNone/>
            </a:pPr>
            <a:r>
              <a:rPr lang="en-US" altLang="en-US" sz="1600" dirty="0" smtClean="0">
                <a:latin typeface="Arial" panose="020B0604020202020204" pitchFamily="34" charset="0"/>
              </a:rPr>
              <a:t>*Well, hydrology is the bulk of this signal</a:t>
            </a:r>
            <a:endParaRPr lang="en-US" altLang="en-US" sz="1400" dirty="0">
              <a:latin typeface="Arial" panose="020B0604020202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2528542034"/>
              </p:ext>
            </p:extLst>
          </p:nvPr>
        </p:nvGraphicFramePr>
        <p:xfrm>
          <a:off x="479685" y="2114550"/>
          <a:ext cx="10867869" cy="26289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64143" y="1127763"/>
            <a:ext cx="10684041" cy="561975"/>
          </a:xfrm>
        </p:spPr>
        <p:txBody>
          <a:bodyPr/>
          <a:lstStyle/>
          <a:p>
            <a:pPr eaLnBrk="1" hangingPunct="1"/>
            <a:r>
              <a:rPr lang="en-US" altLang="en-US" sz="3600" b="1" dirty="0" smtClean="0"/>
              <a:t>Okay, so NGS can get weirdly accurate gravity data.   What does it do with these data sets exactly?</a:t>
            </a:r>
          </a:p>
        </p:txBody>
      </p:sp>
    </p:spTree>
    <p:extLst>
      <p:ext uri="{BB962C8B-B14F-4D97-AF65-F5344CB8AC3E}">
        <p14:creationId xmlns:p14="http://schemas.microsoft.com/office/powerpoint/2010/main" val="19762610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223360" y="723018"/>
            <a:ext cx="6038088" cy="762000"/>
          </a:xfrm>
        </p:spPr>
        <p:txBody>
          <a:bodyPr>
            <a:normAutofit/>
          </a:bodyPr>
          <a:lstStyle/>
          <a:p>
            <a:pPr eaLnBrk="1" hangingPunct="1"/>
            <a:r>
              <a:rPr lang="en-US" altLang="en-US" sz="3200" b="1" dirty="0" smtClean="0">
                <a:latin typeface="+mn-lt"/>
                <a:cs typeface="Arial" panose="020B0604020202020204" pitchFamily="34" charset="0"/>
              </a:rPr>
              <a:t>All about Heights</a:t>
            </a:r>
            <a:endParaRPr lang="en-US" altLang="en-US" sz="3200" b="1" dirty="0">
              <a:latin typeface="+mn-lt"/>
              <a:cs typeface="Arial" panose="020B0604020202020204" pitchFamily="34" charset="0"/>
            </a:endParaRPr>
          </a:p>
        </p:txBody>
      </p:sp>
      <mc:AlternateContent xmlns:mc="http://schemas.openxmlformats.org/markup-compatibility/2006" xmlns:a14="http://schemas.microsoft.com/office/drawing/2010/main">
        <mc:Choice Requires="a14">
          <p:sp>
            <p:nvSpPr>
              <p:cNvPr id="19459" name="Rectangle 3"/>
              <p:cNvSpPr>
                <a:spLocks noChangeArrowheads="1"/>
              </p:cNvSpPr>
              <p:nvPr/>
            </p:nvSpPr>
            <p:spPr bwMode="auto">
              <a:xfrm>
                <a:off x="851966" y="1507693"/>
                <a:ext cx="10463135" cy="4084003"/>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2400" dirty="0" smtClean="0">
                    <a:latin typeface="+mn-lt"/>
                  </a:rPr>
                  <a:t>In principle we could use a gravity meter to watch local changes in height directly, but GNSS is better at this.</a:t>
                </a:r>
              </a:p>
              <a:p>
                <a:pPr eaLnBrk="1" hangingPunct="1">
                  <a:spcBef>
                    <a:spcPct val="0"/>
                  </a:spcBef>
                </a:pPr>
                <a:r>
                  <a:rPr lang="en-US" altLang="en-US" sz="2400" dirty="0" smtClean="0">
                    <a:latin typeface="+mn-lt"/>
                  </a:rPr>
                  <a:t>The ratio of gravity change to height change is a useful way to study mass transport within the Earth’s mantle (“glacial isostatic adjustment”).  There are called </a:t>
                </a:r>
                <a14:m>
                  <m:oMath xmlns:m="http://schemas.openxmlformats.org/officeDocument/2006/math">
                    <m:acc>
                      <m:accPr>
                        <m:chr m:val="̇"/>
                        <m:ctrlPr>
                          <a:rPr lang="en-US" altLang="en-US" sz="2400" i="1" smtClean="0">
                            <a:latin typeface="Cambria Math" panose="02040503050406030204" pitchFamily="18" charset="0"/>
                          </a:rPr>
                        </m:ctrlPr>
                      </m:accPr>
                      <m:e>
                        <m:r>
                          <a:rPr lang="en-US" altLang="en-US" sz="2400" b="0" i="1" smtClean="0">
                            <a:latin typeface="Cambria Math" panose="02040503050406030204" pitchFamily="18" charset="0"/>
                          </a:rPr>
                          <m:t>h</m:t>
                        </m:r>
                      </m:e>
                    </m:acc>
                    <m:r>
                      <a:rPr lang="en-US" altLang="en-US" sz="2400" b="0" i="1" smtClean="0">
                        <a:latin typeface="Cambria Math" panose="02040503050406030204" pitchFamily="18" charset="0"/>
                      </a:rPr>
                      <m:t>/</m:t>
                    </m:r>
                    <m:acc>
                      <m:accPr>
                        <m:chr m:val="̇"/>
                        <m:ctrlPr>
                          <a:rPr lang="en-US" altLang="en-US" sz="2400" i="1">
                            <a:latin typeface="Cambria Math" panose="02040503050406030204" pitchFamily="18" charset="0"/>
                          </a:rPr>
                        </m:ctrlPr>
                      </m:accPr>
                      <m:e>
                        <m:r>
                          <a:rPr lang="en-US" altLang="en-US" sz="2400" b="0" i="1" smtClean="0">
                            <a:latin typeface="Cambria Math" panose="02040503050406030204" pitchFamily="18" charset="0"/>
                          </a:rPr>
                          <m:t>𝑔</m:t>
                        </m:r>
                      </m:e>
                    </m:acc>
                  </m:oMath>
                </a14:m>
                <a:r>
                  <a:rPr lang="en-US" altLang="en-US" sz="2400" dirty="0" smtClean="0">
                    <a:latin typeface="+mn-lt"/>
                  </a:rPr>
                  <a:t> analyses.</a:t>
                </a:r>
              </a:p>
              <a:p>
                <a:pPr eaLnBrk="1" hangingPunct="1">
                  <a:spcBef>
                    <a:spcPct val="0"/>
                  </a:spcBef>
                </a:pPr>
                <a:endParaRPr lang="en-US" altLang="en-US" sz="2400" dirty="0">
                  <a:latin typeface="+mn-lt"/>
                </a:endParaRPr>
              </a:p>
              <a:p>
                <a:pPr eaLnBrk="1" hangingPunct="1">
                  <a:spcBef>
                    <a:spcPct val="0"/>
                  </a:spcBef>
                </a:pPr>
                <a:endParaRPr lang="en-US" altLang="en-US" sz="2400" dirty="0" smtClean="0">
                  <a:latin typeface="+mn-lt"/>
                </a:endParaRPr>
              </a:p>
              <a:p>
                <a:pPr eaLnBrk="1" hangingPunct="1">
                  <a:spcBef>
                    <a:spcPct val="0"/>
                  </a:spcBef>
                </a:pPr>
                <a:r>
                  <a:rPr lang="en-US" altLang="en-US" sz="2400" dirty="0" smtClean="0">
                    <a:latin typeface="+mn-lt"/>
                  </a:rPr>
                  <a:t>Those are cool and useful, but at NGS we’re interested in using gravity to determine geopotential.</a:t>
                </a:r>
              </a:p>
              <a:p>
                <a:pPr eaLnBrk="1" hangingPunct="1">
                  <a:spcBef>
                    <a:spcPct val="0"/>
                  </a:spcBef>
                </a:pPr>
                <a:r>
                  <a:rPr lang="en-US" altLang="en-US" sz="2400" dirty="0" smtClean="0">
                    <a:latin typeface="+mn-lt"/>
                  </a:rPr>
                  <a:t>Why?  To improve our nation’s height system!</a:t>
                </a:r>
                <a:endParaRPr lang="en-US" altLang="en-US" sz="2200" dirty="0">
                  <a:latin typeface="+mn-lt"/>
                </a:endParaRPr>
              </a:p>
              <a:p>
                <a:pPr lvl="1" eaLnBrk="1" hangingPunct="1">
                  <a:spcBef>
                    <a:spcPct val="0"/>
                  </a:spcBef>
                  <a:buFont typeface="Arial" panose="020B0604020202020204" pitchFamily="34" charset="0"/>
                  <a:buChar char="•"/>
                </a:pPr>
                <a:endParaRPr lang="en-US" altLang="en-US" sz="1800" dirty="0">
                  <a:latin typeface="+mn-lt"/>
                </a:endParaRPr>
              </a:p>
            </p:txBody>
          </p:sp>
        </mc:Choice>
        <mc:Fallback xmlns="">
          <p:sp>
            <p:nvSpPr>
              <p:cNvPr id="19459" name="Rectangle 3"/>
              <p:cNvSpPr>
                <a:spLocks noRot="1" noChangeAspect="1" noMove="1" noResize="1" noEditPoints="1" noAdjustHandles="1" noChangeArrowheads="1" noChangeShapeType="1" noTextEdit="1"/>
              </p:cNvSpPr>
              <p:nvPr/>
            </p:nvSpPr>
            <p:spPr bwMode="auto">
              <a:xfrm>
                <a:off x="851966" y="1507693"/>
                <a:ext cx="10463135" cy="4084003"/>
              </a:xfrm>
              <a:prstGeom prst="rect">
                <a:avLst/>
              </a:prstGeom>
              <a:blipFill>
                <a:blip r:embed="rId2"/>
                <a:stretch>
                  <a:fillRect l="-816" t="-1194"/>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2481476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194800" y="3367377"/>
            <a:ext cx="2641600" cy="1981200"/>
          </a:xfrm>
          <a:prstGeom prst="rect">
            <a:avLst/>
          </a:prstGeom>
        </p:spPr>
      </p:pic>
      <p:sp>
        <p:nvSpPr>
          <p:cNvPr id="5" name="Rectangle 4"/>
          <p:cNvSpPr/>
          <p:nvPr/>
        </p:nvSpPr>
        <p:spPr>
          <a:xfrm>
            <a:off x="533400" y="5831178"/>
            <a:ext cx="11125200" cy="338554"/>
          </a:xfrm>
          <a:prstGeom prst="rect">
            <a:avLst/>
          </a:prstGeom>
        </p:spPr>
        <p:txBody>
          <a:bodyPr wrap="square">
            <a:spAutoFit/>
          </a:bodyPr>
          <a:lstStyle/>
          <a:p>
            <a:pPr marL="0" lvl="1"/>
            <a:r>
              <a:rPr lang="en-US" altLang="en-US" sz="1600" dirty="0">
                <a:latin typeface="+mn-lt"/>
                <a:sym typeface="Times New Roman" panose="02020603050405020304" pitchFamily="18" charset="0"/>
              </a:rPr>
              <a:t>Massive leveling and gravity campaign across the country yielded measurements at over 800,000 benchmarks</a:t>
            </a:r>
          </a:p>
        </p:txBody>
      </p:sp>
      <p:sp>
        <p:nvSpPr>
          <p:cNvPr id="7" name="Title 1"/>
          <p:cNvSpPr>
            <a:spLocks noGrp="1"/>
          </p:cNvSpPr>
          <p:nvPr>
            <p:ph type="title"/>
          </p:nvPr>
        </p:nvSpPr>
        <p:spPr>
          <a:xfrm>
            <a:off x="1638430" y="479889"/>
            <a:ext cx="8507316" cy="731653"/>
          </a:xfrm>
        </p:spPr>
        <p:txBody>
          <a:bodyPr>
            <a:normAutofit/>
          </a:bodyPr>
          <a:lstStyle/>
          <a:p>
            <a:pPr eaLnBrk="1" hangingPunct="1"/>
            <a:r>
              <a:rPr lang="en-US" altLang="en-US" sz="3600" b="1" dirty="0">
                <a:latin typeface="+mn-lt"/>
                <a:cs typeface="Arial" panose="020B0604020202020204" pitchFamily="34" charset="0"/>
              </a:rPr>
              <a:t>Our current vertical datum, NAVD88</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624" y="1153970"/>
            <a:ext cx="6196643" cy="4652675"/>
          </a:xfrm>
          <a:prstGeom prst="rect">
            <a:avLst/>
          </a:prstGeom>
        </p:spPr>
      </p:pic>
    </p:spTree>
    <p:extLst>
      <p:ext uri="{BB962C8B-B14F-4D97-AF65-F5344CB8AC3E}">
        <p14:creationId xmlns:p14="http://schemas.microsoft.com/office/powerpoint/2010/main" val="8171429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915103" y="1049512"/>
            <a:ext cx="2514600" cy="731653"/>
          </a:xfrm>
        </p:spPr>
        <p:txBody>
          <a:bodyPr/>
          <a:lstStyle/>
          <a:p>
            <a:pPr eaLnBrk="1" hangingPunct="1"/>
            <a:r>
              <a:rPr lang="en-US" altLang="en-US" sz="3600" b="1" dirty="0">
                <a:latin typeface="+mn-lt"/>
                <a:cs typeface="Arial" panose="020B0604020202020204" pitchFamily="34" charset="0"/>
              </a:rPr>
              <a:t>Leveling</a:t>
            </a:r>
          </a:p>
        </p:txBody>
      </p:sp>
      <p:pic>
        <p:nvPicPr>
          <p:cNvPr id="16387" name="Picture 2" descr="http://www.esri.com/news/arcnews/winter0405articles/winter0405gifs/p31p1-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2949" y="2949577"/>
            <a:ext cx="7740651" cy="383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8" name="Picture 4" descr="http://www.nrcan.gc.ca/sites/www.nrcan.gc.ca/files/earthsciences/images/timeline/images/heightgravity/levelandwoodro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1057" y="1385879"/>
            <a:ext cx="2390775"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9" name="Rectangle 10"/>
          <p:cNvSpPr>
            <a:spLocks noChangeArrowheads="1"/>
          </p:cNvSpPr>
          <p:nvPr/>
        </p:nvSpPr>
        <p:spPr bwMode="auto">
          <a:xfrm>
            <a:off x="1915103" y="1781165"/>
            <a:ext cx="7296496"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1800" dirty="0">
                <a:latin typeface="+mn-lt"/>
              </a:rPr>
              <a:t>Once you have a zero, or a datum, start walking inland with rulers</a:t>
            </a:r>
          </a:p>
          <a:p>
            <a:pPr eaLnBrk="1" hangingPunct="1">
              <a:spcBef>
                <a:spcPct val="0"/>
              </a:spcBef>
            </a:pPr>
            <a:r>
              <a:rPr lang="en-US" altLang="en-US" sz="1800" dirty="0">
                <a:latin typeface="+mn-lt"/>
              </a:rPr>
              <a:t>“Simply” keep track of accumulated height differences.  </a:t>
            </a:r>
          </a:p>
          <a:p>
            <a:pPr eaLnBrk="1" hangingPunct="1">
              <a:spcBef>
                <a:spcPct val="0"/>
              </a:spcBef>
            </a:pPr>
            <a:r>
              <a:rPr lang="en-US" altLang="en-US" sz="1800" dirty="0">
                <a:latin typeface="+mn-lt"/>
              </a:rPr>
              <a:t>“First order” accuracy:  0.7mm/√km</a:t>
            </a:r>
          </a:p>
        </p:txBody>
      </p:sp>
      <p:sp>
        <p:nvSpPr>
          <p:cNvPr id="7" name="Oval Callout 6"/>
          <p:cNvSpPr/>
          <p:nvPr/>
        </p:nvSpPr>
        <p:spPr>
          <a:xfrm>
            <a:off x="9498980" y="4078572"/>
            <a:ext cx="2507472" cy="1574232"/>
          </a:xfrm>
          <a:prstGeom prst="wedgeEllipseCallout">
            <a:avLst>
              <a:gd name="adj1" fmla="val -18685"/>
              <a:gd name="adj2" fmla="val -99553"/>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dirty="0">
                <a:solidFill>
                  <a:srgbClr val="FF0000"/>
                </a:solidFill>
              </a:rPr>
              <a:t>You’re digging these jackets, aren’t you?</a:t>
            </a:r>
          </a:p>
        </p:txBody>
      </p:sp>
    </p:spTree>
    <p:extLst>
      <p:ext uri="{BB962C8B-B14F-4D97-AF65-F5344CB8AC3E}">
        <p14:creationId xmlns:p14="http://schemas.microsoft.com/office/powerpoint/2010/main" val="213111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658112" y="1147789"/>
            <a:ext cx="6038088" cy="762000"/>
          </a:xfrm>
        </p:spPr>
        <p:txBody>
          <a:bodyPr>
            <a:normAutofit/>
          </a:bodyPr>
          <a:lstStyle/>
          <a:p>
            <a:pPr algn="l" eaLnBrk="1" hangingPunct="1"/>
            <a:r>
              <a:rPr lang="en-US" altLang="en-US" sz="3200" b="1" dirty="0">
                <a:latin typeface="+mn-lt"/>
                <a:cs typeface="Arial" panose="020B0604020202020204" pitchFamily="34" charset="0"/>
              </a:rPr>
              <a:t>Problems with NAVD88</a:t>
            </a:r>
          </a:p>
        </p:txBody>
      </p:sp>
      <p:sp>
        <p:nvSpPr>
          <p:cNvPr id="19459" name="Rectangle 3"/>
          <p:cNvSpPr>
            <a:spLocks noChangeArrowheads="1"/>
          </p:cNvSpPr>
          <p:nvPr/>
        </p:nvSpPr>
        <p:spPr bwMode="auto">
          <a:xfrm>
            <a:off x="1706880" y="1956406"/>
            <a:ext cx="5895000"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2400" dirty="0">
                <a:latin typeface="+mn-lt"/>
              </a:rPr>
              <a:t>Benchmarks change (height, especially) or disappear with time:</a:t>
            </a:r>
          </a:p>
          <a:p>
            <a:pPr lvl="1" eaLnBrk="1" hangingPunct="1">
              <a:spcBef>
                <a:spcPct val="0"/>
              </a:spcBef>
              <a:buFont typeface="Arial" panose="020B0604020202020204" pitchFamily="34" charset="0"/>
              <a:buChar char="•"/>
            </a:pPr>
            <a:r>
              <a:rPr lang="en-US" altLang="en-US" sz="2000" dirty="0">
                <a:latin typeface="+mn-lt"/>
              </a:rPr>
              <a:t>Hydrology – </a:t>
            </a:r>
            <a:r>
              <a:rPr lang="en-US" altLang="en-US" sz="2000" b="1" dirty="0">
                <a:latin typeface="+mn-lt"/>
              </a:rPr>
              <a:t>subsidence</a:t>
            </a:r>
            <a:r>
              <a:rPr lang="en-US" altLang="en-US" sz="2000" dirty="0">
                <a:latin typeface="+mn-lt"/>
              </a:rPr>
              <a:t> from ground water usage (10s of meters in California!)</a:t>
            </a:r>
          </a:p>
          <a:p>
            <a:pPr lvl="1" eaLnBrk="1" hangingPunct="1">
              <a:spcBef>
                <a:spcPct val="0"/>
              </a:spcBef>
              <a:buFont typeface="Arial" panose="020B0604020202020204" pitchFamily="34" charset="0"/>
              <a:buChar char="•"/>
            </a:pPr>
            <a:r>
              <a:rPr lang="en-US" altLang="en-US" sz="2000" dirty="0" err="1">
                <a:latin typeface="+mn-lt"/>
              </a:rPr>
              <a:t>Cryospheric</a:t>
            </a:r>
            <a:r>
              <a:rPr lang="en-US" altLang="en-US" sz="2000" dirty="0">
                <a:latin typeface="+mn-lt"/>
              </a:rPr>
              <a:t> – glacial isostatic adjustment (post-glacial rebound)</a:t>
            </a:r>
          </a:p>
          <a:p>
            <a:pPr lvl="1" eaLnBrk="1" hangingPunct="1">
              <a:spcBef>
                <a:spcPct val="0"/>
              </a:spcBef>
              <a:buFont typeface="Arial" panose="020B0604020202020204" pitchFamily="34" charset="0"/>
              <a:buChar char="•"/>
            </a:pPr>
            <a:r>
              <a:rPr lang="en-US" altLang="en-US" sz="2000" dirty="0">
                <a:latin typeface="+mn-lt"/>
              </a:rPr>
              <a:t>Earthquakes, volcanoes </a:t>
            </a:r>
          </a:p>
          <a:p>
            <a:pPr lvl="1" eaLnBrk="1" hangingPunct="1">
              <a:spcBef>
                <a:spcPct val="0"/>
              </a:spcBef>
              <a:buFont typeface="Arial" panose="020B0604020202020204" pitchFamily="34" charset="0"/>
              <a:buChar char="•"/>
            </a:pPr>
            <a:r>
              <a:rPr lang="en-US" altLang="en-US" sz="2000" dirty="0">
                <a:latin typeface="+mn-lt"/>
              </a:rPr>
              <a:t>Pesky vandals…</a:t>
            </a:r>
          </a:p>
          <a:p>
            <a:pPr>
              <a:spcBef>
                <a:spcPct val="0"/>
              </a:spcBef>
            </a:pPr>
            <a:r>
              <a:rPr lang="en-US" altLang="en-US" sz="2200" dirty="0">
                <a:latin typeface="+mn-lt"/>
              </a:rPr>
              <a:t>It is only realized at the benchmarks it occupies.  “New” points, or local survey control, must be leveled to an existing benchmark</a:t>
            </a:r>
          </a:p>
          <a:p>
            <a:pPr lvl="1" eaLnBrk="1" hangingPunct="1">
              <a:spcBef>
                <a:spcPct val="0"/>
              </a:spcBef>
              <a:buFont typeface="Arial" panose="020B0604020202020204" pitchFamily="34" charset="0"/>
              <a:buChar char="•"/>
            </a:pPr>
            <a:endParaRPr lang="en-US" altLang="en-US" sz="1800" dirty="0">
              <a:latin typeface="+mn-lt"/>
            </a:endParaRPr>
          </a:p>
        </p:txBody>
      </p:sp>
      <p:pic>
        <p:nvPicPr>
          <p:cNvPr id="1946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152400"/>
            <a:ext cx="2616200" cy="6553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990601" y="6096000"/>
            <a:ext cx="5243551" cy="369332"/>
          </a:xfrm>
          <a:prstGeom prst="rect">
            <a:avLst/>
          </a:prstGeom>
        </p:spPr>
        <p:txBody>
          <a:bodyPr wrap="none">
            <a:spAutoFit/>
          </a:bodyPr>
          <a:lstStyle/>
          <a:p>
            <a:r>
              <a:rPr lang="en-US" altLang="en-US" dirty="0">
                <a:solidFill>
                  <a:schemeClr val="tx2">
                    <a:lumMod val="75000"/>
                  </a:schemeClr>
                </a:solidFill>
                <a:latin typeface="+mn-lt"/>
              </a:rPr>
              <a:t>So yeah, we’re going to need a </a:t>
            </a:r>
            <a:r>
              <a:rPr lang="en-US" altLang="en-US" cap="all" dirty="0">
                <a:solidFill>
                  <a:srgbClr val="FF0000"/>
                </a:solidFill>
                <a:latin typeface="+mn-lt"/>
              </a:rPr>
              <a:t>fancy new sea level</a:t>
            </a:r>
            <a:endParaRPr lang="en-US" cap="all" dirty="0">
              <a:solidFill>
                <a:srgbClr val="FF0000"/>
              </a:solidFill>
              <a:latin typeface="+mn-lt"/>
            </a:endParaRPr>
          </a:p>
        </p:txBody>
      </p:sp>
    </p:spTree>
    <p:extLst>
      <p:ext uri="{BB962C8B-B14F-4D97-AF65-F5344CB8AC3E}">
        <p14:creationId xmlns:p14="http://schemas.microsoft.com/office/powerpoint/2010/main" val="273522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33" descr="Image result for gps orbits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0773" y="2885289"/>
            <a:ext cx="3841531" cy="3276600"/>
          </a:xfrm>
          <a:prstGeom prst="rect">
            <a:avLst/>
          </a:prstGeom>
          <a:solidFill>
            <a:schemeClr val="bg1">
              <a:lumMod val="95000"/>
            </a:schemeClr>
          </a:solidFill>
          <a:ln w="38100">
            <a:solidFill>
              <a:schemeClr val="accent1">
                <a:lumMod val="75000"/>
              </a:schemeClr>
            </a:solidFill>
          </a:ln>
          <a:extLst/>
        </p:spPr>
      </p:pic>
      <p:sp>
        <p:nvSpPr>
          <p:cNvPr id="27650" name="Rectangle 4"/>
          <p:cNvSpPr>
            <a:spLocks noGrp="1"/>
          </p:cNvSpPr>
          <p:nvPr>
            <p:ph type="ctrTitle"/>
          </p:nvPr>
        </p:nvSpPr>
        <p:spPr>
          <a:xfrm>
            <a:off x="1288249" y="718303"/>
            <a:ext cx="10430933" cy="710951"/>
          </a:xfrm>
        </p:spPr>
        <p:txBody>
          <a:bodyPr>
            <a:normAutofit/>
          </a:bodyPr>
          <a:lstStyle/>
          <a:p>
            <a:pPr algn="l" eaLnBrk="1" hangingPunct="1"/>
            <a:r>
              <a:rPr lang="en-US" altLang="en-US" sz="3600" b="1" dirty="0" smtClean="0">
                <a:latin typeface="+mn-lt"/>
                <a:cs typeface="Arial" panose="020B0604020202020204" pitchFamily="34" charset="0"/>
              </a:rPr>
              <a:t>Start Over and Use Satellites!  GPS and the Ellipsoid</a:t>
            </a:r>
            <a:endParaRPr lang="en-US" altLang="en-US" sz="3600" b="1" dirty="0">
              <a:latin typeface="+mn-lt"/>
              <a:cs typeface="Arial" panose="020B0604020202020204" pitchFamily="34" charset="0"/>
            </a:endParaRPr>
          </a:p>
        </p:txBody>
      </p:sp>
      <p:sp>
        <p:nvSpPr>
          <p:cNvPr id="27651" name="Rectangle 5"/>
          <p:cNvSpPr>
            <a:spLocks noGrp="1"/>
          </p:cNvSpPr>
          <p:nvPr>
            <p:ph type="subTitle" idx="1"/>
          </p:nvPr>
        </p:nvSpPr>
        <p:spPr>
          <a:xfrm>
            <a:off x="1694775" y="1625198"/>
            <a:ext cx="9455193" cy="746187"/>
          </a:xfrm>
        </p:spPr>
        <p:txBody>
          <a:bodyPr>
            <a:noAutofit/>
          </a:bodyPr>
          <a:lstStyle/>
          <a:p>
            <a:pPr algn="l" eaLnBrk="1" hangingPunct="1"/>
            <a:r>
              <a:rPr lang="en-US" altLang="en-US" sz="1800" dirty="0" smtClean="0">
                <a:solidFill>
                  <a:schemeClr val="tx1"/>
                </a:solidFill>
                <a:cs typeface="Arial" panose="020B0604020202020204" pitchFamily="34" charset="0"/>
              </a:rPr>
              <a:t>Way out at the altitudes of GPS satellites (~20,000km), the Earth looks like a perfectly smooth, squished sphere called an </a:t>
            </a:r>
            <a:r>
              <a:rPr lang="en-US" altLang="en-US" sz="1800" b="1" dirty="0" smtClean="0">
                <a:solidFill>
                  <a:schemeClr val="tx1"/>
                </a:solidFill>
                <a:cs typeface="Arial" panose="020B0604020202020204" pitchFamily="34" charset="0"/>
              </a:rPr>
              <a:t>ellipsoid</a:t>
            </a:r>
            <a:r>
              <a:rPr lang="en-US" altLang="en-US" sz="1800" dirty="0" smtClean="0">
                <a:solidFill>
                  <a:schemeClr val="tx1"/>
                </a:solidFill>
                <a:cs typeface="Arial" panose="020B0604020202020204" pitchFamily="34" charset="0"/>
              </a:rPr>
              <a:t>. GPS allows for very accurate (~1cm) location determinations relative to this mathematically well-defined Ellipsoid.</a:t>
            </a:r>
            <a:endParaRPr lang="en-US" altLang="en-US" sz="1800" dirty="0">
              <a:solidFill>
                <a:schemeClr val="tx1"/>
              </a:solidFill>
              <a:cs typeface="Arial" panose="020B0604020202020204" pitchFamily="34" charset="0"/>
            </a:endParaRPr>
          </a:p>
        </p:txBody>
      </p:sp>
      <p:pic>
        <p:nvPicPr>
          <p:cNvPr id="27652" name="Picture 2" descr="https://upload.wikimedia.org/wikipedia/commons/thumb/5/56/WGS_84_reference_frame_%28vector_graphic%29.svg/562px-WGS_84_reference_frame_%28vector_graphic%29.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1" y="2885289"/>
            <a:ext cx="3596580" cy="3276600"/>
          </a:xfrm>
          <a:prstGeom prst="rect">
            <a:avLst/>
          </a:prstGeom>
          <a:noFill/>
          <a:ln w="38100">
            <a:solidFill>
              <a:schemeClr val="accent1">
                <a:lumMod val="75000"/>
              </a:schemeClr>
            </a:solidFill>
          </a:ln>
          <a:extLst/>
        </p:spPr>
      </p:pic>
      <p:sp>
        <p:nvSpPr>
          <p:cNvPr id="15365" name="Rectangle 3"/>
          <p:cNvSpPr>
            <a:spLocks noChangeArrowheads="1"/>
          </p:cNvSpPr>
          <p:nvPr/>
        </p:nvSpPr>
        <p:spPr bwMode="auto">
          <a:xfrm>
            <a:off x="1971792" y="6402671"/>
            <a:ext cx="1009592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indent="0" algn="r">
              <a:defRPr/>
            </a:pPr>
            <a:r>
              <a:rPr lang="en-US" altLang="en-US" sz="1600" dirty="0">
                <a:latin typeface="+mn-lt"/>
                <a:cs typeface="Arial" charset="0"/>
              </a:rPr>
              <a:t>The ellipsoid model currently used by GPS is WGS84.  Its origin is located at the CM of the Earth.</a:t>
            </a:r>
            <a:endParaRPr lang="en-US" altLang="en-US" sz="2000" dirty="0">
              <a:latin typeface="+mn-lt"/>
              <a:cs typeface="Arial" charset="0"/>
            </a:endParaRPr>
          </a:p>
        </p:txBody>
      </p:sp>
      <p:sp>
        <p:nvSpPr>
          <p:cNvPr id="8" name="Oval 7"/>
          <p:cNvSpPr/>
          <p:nvPr/>
        </p:nvSpPr>
        <p:spPr>
          <a:xfrm>
            <a:off x="5794781" y="4098543"/>
            <a:ext cx="858991" cy="819268"/>
          </a:xfrm>
          <a:prstGeom prst="ellipse">
            <a:avLst/>
          </a:prstGeom>
          <a:noFill/>
          <a:ln w="3810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10" name="Oval 9"/>
          <p:cNvSpPr/>
          <p:nvPr/>
        </p:nvSpPr>
        <p:spPr>
          <a:xfrm rot="21446841">
            <a:off x="8442681" y="2976949"/>
            <a:ext cx="3266492" cy="2896043"/>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cs typeface="Arial" panose="020B0604020202020204" pitchFamily="34" charset="0"/>
            </a:endParaRPr>
          </a:p>
        </p:txBody>
      </p:sp>
      <p:sp>
        <p:nvSpPr>
          <p:cNvPr id="11" name="Freeform 10"/>
          <p:cNvSpPr/>
          <p:nvPr/>
        </p:nvSpPr>
        <p:spPr>
          <a:xfrm rot="21446841">
            <a:off x="8643258" y="3414272"/>
            <a:ext cx="1389301" cy="2050597"/>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12" name="Freeform 11"/>
          <p:cNvSpPr/>
          <p:nvPr/>
        </p:nvSpPr>
        <p:spPr>
          <a:xfrm rot="21446841" flipH="1" flipV="1">
            <a:off x="10080751" y="3094051"/>
            <a:ext cx="1528663" cy="1898572"/>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13" name="Oval 12"/>
          <p:cNvSpPr/>
          <p:nvPr/>
        </p:nvSpPr>
        <p:spPr>
          <a:xfrm rot="21446841">
            <a:off x="8321827" y="3042554"/>
            <a:ext cx="3505200" cy="2780215"/>
          </a:xfrm>
          <a:prstGeom prst="ellipse">
            <a:avLst/>
          </a:prstGeom>
          <a:no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cs typeface="Arial" panose="020B0604020202020204" pitchFamily="34" charset="0"/>
            </a:endParaRPr>
          </a:p>
        </p:txBody>
      </p:sp>
    </p:spTree>
    <p:extLst>
      <p:ext uri="{BB962C8B-B14F-4D97-AF65-F5344CB8AC3E}">
        <p14:creationId xmlns:p14="http://schemas.microsoft.com/office/powerpoint/2010/main" val="14719095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p:cNvSpPr>
          <p:nvPr>
            <p:ph type="ctrTitle"/>
          </p:nvPr>
        </p:nvSpPr>
        <p:spPr>
          <a:xfrm>
            <a:off x="1890308" y="831599"/>
            <a:ext cx="7734083" cy="409575"/>
          </a:xfrm>
        </p:spPr>
        <p:txBody>
          <a:bodyPr>
            <a:normAutofit fontScale="90000"/>
          </a:bodyPr>
          <a:lstStyle/>
          <a:p>
            <a:pPr algn="l" eaLnBrk="1" hangingPunct="1"/>
            <a:r>
              <a:rPr lang="en-US" altLang="en-US" sz="3600" b="1" dirty="0" smtClean="0">
                <a:latin typeface="+mn-lt"/>
                <a:cs typeface="Arial" panose="020B0604020202020204" pitchFamily="34" charset="0"/>
              </a:rPr>
              <a:t>Remember the Geoid?  Yes, you do!</a:t>
            </a:r>
            <a:endParaRPr lang="en-US" altLang="en-US" sz="3600" b="1" dirty="0">
              <a:latin typeface="+mn-lt"/>
              <a:cs typeface="Arial" panose="020B0604020202020204" pitchFamily="34" charset="0"/>
            </a:endParaRPr>
          </a:p>
        </p:txBody>
      </p:sp>
      <p:sp>
        <p:nvSpPr>
          <p:cNvPr id="27651" name="Rectangle 5"/>
          <p:cNvSpPr>
            <a:spLocks noGrp="1"/>
          </p:cNvSpPr>
          <p:nvPr>
            <p:ph type="subTitle" idx="1"/>
          </p:nvPr>
        </p:nvSpPr>
        <p:spPr>
          <a:xfrm>
            <a:off x="1353770" y="1606199"/>
            <a:ext cx="8548335" cy="1824771"/>
          </a:xfrm>
        </p:spPr>
        <p:txBody>
          <a:bodyPr>
            <a:noAutofit/>
          </a:bodyPr>
          <a:lstStyle/>
          <a:p>
            <a:pPr algn="l" eaLnBrk="1" hangingPunct="1"/>
            <a:r>
              <a:rPr lang="en-US" altLang="en-US" sz="1867" dirty="0">
                <a:solidFill>
                  <a:schemeClr val="tx1"/>
                </a:solidFill>
                <a:cs typeface="Arial" panose="020B0604020202020204" pitchFamily="34" charset="0"/>
              </a:rPr>
              <a:t>The Earth obviously has mountains and valleys, but even if there was enough water to cover all the land, the shape would be irregular.  This is because the mass of the Earth isn’t distributed evenly – gravity is stronger in some places compared with others.  The underwater mountains would pull water towards “peaks” until water stopped flowing.  </a:t>
            </a:r>
          </a:p>
          <a:p>
            <a:pPr algn="l" eaLnBrk="1" hangingPunct="1"/>
            <a:r>
              <a:rPr lang="en-US" altLang="en-US" sz="1867" dirty="0" smtClean="0">
                <a:solidFill>
                  <a:schemeClr val="tx1"/>
                </a:solidFill>
                <a:cs typeface="Arial" panose="020B0604020202020204" pitchFamily="34" charset="0"/>
              </a:rPr>
              <a:t>Again, </a:t>
            </a:r>
            <a:r>
              <a:rPr lang="en-US" altLang="en-US" sz="1867" dirty="0">
                <a:solidFill>
                  <a:schemeClr val="tx1"/>
                </a:solidFill>
                <a:cs typeface="Arial" panose="020B0604020202020204" pitchFamily="34" charset="0"/>
              </a:rPr>
              <a:t>the resulting surface is “level” </a:t>
            </a:r>
            <a:r>
              <a:rPr lang="en-US" altLang="en-US" sz="1867" dirty="0" smtClean="0">
                <a:solidFill>
                  <a:schemeClr val="tx1"/>
                </a:solidFill>
                <a:cs typeface="Arial" panose="020B0604020202020204" pitchFamily="34" charset="0"/>
              </a:rPr>
              <a:t>everywhere (W = constant).</a:t>
            </a:r>
          </a:p>
          <a:p>
            <a:pPr algn="l" eaLnBrk="1" hangingPunct="1"/>
            <a:r>
              <a:rPr lang="en-US" altLang="en-US" sz="1867" dirty="0" smtClean="0">
                <a:solidFill>
                  <a:schemeClr val="tx1"/>
                </a:solidFill>
                <a:cs typeface="Arial" panose="020B0604020202020204" pitchFamily="34" charset="0"/>
              </a:rPr>
              <a:t>This vale of W, at a global mean sea level, defines the geoid</a:t>
            </a:r>
            <a:endParaRPr lang="en-US" altLang="en-US" sz="1867" dirty="0">
              <a:solidFill>
                <a:schemeClr val="tx1"/>
              </a:solidFill>
              <a:cs typeface="Arial" panose="020B0604020202020204" pitchFamily="34" charset="0"/>
            </a:endParaRPr>
          </a:p>
        </p:txBody>
      </p:sp>
      <p:sp>
        <p:nvSpPr>
          <p:cNvPr id="18" name="Oval 17"/>
          <p:cNvSpPr/>
          <p:nvPr/>
        </p:nvSpPr>
        <p:spPr>
          <a:xfrm rot="21446841">
            <a:off x="8113030" y="3305902"/>
            <a:ext cx="1263287" cy="1344319"/>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sp>
        <p:nvSpPr>
          <p:cNvPr id="19" name="Oval 18"/>
          <p:cNvSpPr/>
          <p:nvPr/>
        </p:nvSpPr>
        <p:spPr>
          <a:xfrm rot="21446841">
            <a:off x="9138442" y="3037204"/>
            <a:ext cx="1277199" cy="1334634"/>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cs typeface="Arial" panose="020B0604020202020204" pitchFamily="34" charset="0"/>
            </a:endParaRPr>
          </a:p>
        </p:txBody>
      </p:sp>
      <p:sp>
        <p:nvSpPr>
          <p:cNvPr id="23" name="Oval 22"/>
          <p:cNvSpPr/>
          <p:nvPr/>
        </p:nvSpPr>
        <p:spPr>
          <a:xfrm rot="21446841">
            <a:off x="10059446" y="3498976"/>
            <a:ext cx="1277199" cy="1334634"/>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sp>
        <p:nvSpPr>
          <p:cNvPr id="24" name="Oval 23"/>
          <p:cNvSpPr/>
          <p:nvPr/>
        </p:nvSpPr>
        <p:spPr>
          <a:xfrm rot="21446841">
            <a:off x="8015142" y="4323220"/>
            <a:ext cx="1277199" cy="1334634"/>
          </a:xfrm>
          <a:prstGeom prst="ellipse">
            <a:avLst/>
          </a:prstGeom>
          <a:solidFill>
            <a:schemeClr val="accent5">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sp>
        <p:nvSpPr>
          <p:cNvPr id="25" name="Oval 24"/>
          <p:cNvSpPr/>
          <p:nvPr/>
        </p:nvSpPr>
        <p:spPr>
          <a:xfrm rot="21446841">
            <a:off x="7964026" y="3137453"/>
            <a:ext cx="3367159" cy="2790597"/>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sp>
        <p:nvSpPr>
          <p:cNvPr id="26" name="Freeform 25"/>
          <p:cNvSpPr/>
          <p:nvPr/>
        </p:nvSpPr>
        <p:spPr>
          <a:xfrm rot="21446841">
            <a:off x="8341073" y="3625438"/>
            <a:ext cx="1278181" cy="1935146"/>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55A1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Arial" panose="020B0604020202020204" pitchFamily="34" charset="0"/>
            </a:endParaRPr>
          </a:p>
        </p:txBody>
      </p:sp>
      <p:sp>
        <p:nvSpPr>
          <p:cNvPr id="27" name="Freeform 26"/>
          <p:cNvSpPr/>
          <p:nvPr/>
        </p:nvSpPr>
        <p:spPr>
          <a:xfrm rot="21446841" flipH="1" flipV="1">
            <a:off x="9663592" y="3323245"/>
            <a:ext cx="1406396" cy="1791679"/>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55A1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Arial" panose="020B0604020202020204" pitchFamily="34" charset="0"/>
            </a:endParaRPr>
          </a:p>
        </p:txBody>
      </p:sp>
      <p:sp>
        <p:nvSpPr>
          <p:cNvPr id="28" name="Freeform 27"/>
          <p:cNvSpPr/>
          <p:nvPr/>
        </p:nvSpPr>
        <p:spPr>
          <a:xfrm>
            <a:off x="7945179" y="3019669"/>
            <a:ext cx="3405802" cy="2925707"/>
          </a:xfrm>
          <a:custGeom>
            <a:avLst/>
            <a:gdLst>
              <a:gd name="connsiteX0" fmla="*/ 949771 w 3701889"/>
              <a:gd name="connsiteY0" fmla="*/ 303153 h 3100256"/>
              <a:gd name="connsiteX1" fmla="*/ 1229470 w 3701889"/>
              <a:gd name="connsiteY1" fmla="*/ 195577 h 3100256"/>
              <a:gd name="connsiteX2" fmla="*/ 1595230 w 3701889"/>
              <a:gd name="connsiteY2" fmla="*/ 131031 h 3100256"/>
              <a:gd name="connsiteX3" fmla="*/ 1767353 w 3701889"/>
              <a:gd name="connsiteY3" fmla="*/ 23455 h 3100256"/>
              <a:gd name="connsiteX4" fmla="*/ 1993263 w 3701889"/>
              <a:gd name="connsiteY4" fmla="*/ 1939 h 3100256"/>
              <a:gd name="connsiteX5" fmla="*/ 2251447 w 3701889"/>
              <a:gd name="connsiteY5" fmla="*/ 55728 h 3100256"/>
              <a:gd name="connsiteX6" fmla="*/ 2455842 w 3701889"/>
              <a:gd name="connsiteY6" fmla="*/ 195577 h 3100256"/>
              <a:gd name="connsiteX7" fmla="*/ 2714026 w 3701889"/>
              <a:gd name="connsiteY7" fmla="*/ 292396 h 3100256"/>
              <a:gd name="connsiteX8" fmla="*/ 2993724 w 3701889"/>
              <a:gd name="connsiteY8" fmla="*/ 421488 h 3100256"/>
              <a:gd name="connsiteX9" fmla="*/ 3090543 w 3701889"/>
              <a:gd name="connsiteY9" fmla="*/ 507549 h 3100256"/>
              <a:gd name="connsiteX10" fmla="*/ 3316454 w 3701889"/>
              <a:gd name="connsiteY10" fmla="*/ 572095 h 3100256"/>
              <a:gd name="connsiteX11" fmla="*/ 3531607 w 3701889"/>
              <a:gd name="connsiteY11" fmla="*/ 776490 h 3100256"/>
              <a:gd name="connsiteX12" fmla="*/ 3692971 w 3701889"/>
              <a:gd name="connsiteY12" fmla="*/ 1056189 h 3100256"/>
              <a:gd name="connsiteX13" fmla="*/ 3682214 w 3701889"/>
              <a:gd name="connsiteY13" fmla="*/ 1346645 h 3100256"/>
              <a:gd name="connsiteX14" fmla="*/ 3692971 w 3701889"/>
              <a:gd name="connsiteY14" fmla="*/ 1647859 h 3100256"/>
              <a:gd name="connsiteX15" fmla="*/ 3682214 w 3701889"/>
              <a:gd name="connsiteY15" fmla="*/ 1863012 h 3100256"/>
              <a:gd name="connsiteX16" fmla="*/ 3553122 w 3701889"/>
              <a:gd name="connsiteY16" fmla="*/ 2164226 h 3100256"/>
              <a:gd name="connsiteX17" fmla="*/ 3424030 w 3701889"/>
              <a:gd name="connsiteY17" fmla="*/ 2357864 h 3100256"/>
              <a:gd name="connsiteX18" fmla="*/ 3273423 w 3701889"/>
              <a:gd name="connsiteY18" fmla="*/ 2529986 h 3100256"/>
              <a:gd name="connsiteX19" fmla="*/ 3101301 w 3701889"/>
              <a:gd name="connsiteY19" fmla="*/ 2712866 h 3100256"/>
              <a:gd name="connsiteX20" fmla="*/ 2800087 w 3701889"/>
              <a:gd name="connsiteY20" fmla="*/ 2852716 h 3100256"/>
              <a:gd name="connsiteX21" fmla="*/ 2445084 w 3701889"/>
              <a:gd name="connsiteY21" fmla="*/ 3014080 h 3100256"/>
              <a:gd name="connsiteX22" fmla="*/ 2176143 w 3701889"/>
              <a:gd name="connsiteY22" fmla="*/ 3067869 h 3100256"/>
              <a:gd name="connsiteX23" fmla="*/ 1831898 w 3701889"/>
              <a:gd name="connsiteY23" fmla="*/ 3100142 h 3100256"/>
              <a:gd name="connsiteX24" fmla="*/ 1337047 w 3701889"/>
              <a:gd name="connsiteY24" fmla="*/ 3057111 h 3100256"/>
              <a:gd name="connsiteX25" fmla="*/ 1025075 w 3701889"/>
              <a:gd name="connsiteY25" fmla="*/ 2949535 h 3100256"/>
              <a:gd name="connsiteX26" fmla="*/ 745376 w 3701889"/>
              <a:gd name="connsiteY26" fmla="*/ 2798928 h 3100256"/>
              <a:gd name="connsiteX27" fmla="*/ 433404 w 3701889"/>
              <a:gd name="connsiteY27" fmla="*/ 2745139 h 3100256"/>
              <a:gd name="connsiteX28" fmla="*/ 196736 w 3701889"/>
              <a:gd name="connsiteY28" fmla="*/ 2519229 h 3100256"/>
              <a:gd name="connsiteX29" fmla="*/ 99917 w 3701889"/>
              <a:gd name="connsiteY29" fmla="*/ 2314833 h 3100256"/>
              <a:gd name="connsiteX30" fmla="*/ 89160 w 3701889"/>
              <a:gd name="connsiteY30" fmla="*/ 2067408 h 3100256"/>
              <a:gd name="connsiteX31" fmla="*/ 3098 w 3701889"/>
              <a:gd name="connsiteY31" fmla="*/ 1701648 h 3100256"/>
              <a:gd name="connsiteX32" fmla="*/ 24614 w 3701889"/>
              <a:gd name="connsiteY32" fmla="*/ 1432706 h 3100256"/>
              <a:gd name="connsiteX33" fmla="*/ 78402 w 3701889"/>
              <a:gd name="connsiteY33" fmla="*/ 1228311 h 3100256"/>
              <a:gd name="connsiteX34" fmla="*/ 164463 w 3701889"/>
              <a:gd name="connsiteY34" fmla="*/ 1023916 h 3100256"/>
              <a:gd name="connsiteX35" fmla="*/ 218251 w 3701889"/>
              <a:gd name="connsiteY35" fmla="*/ 722702 h 3100256"/>
              <a:gd name="connsiteX36" fmla="*/ 325828 w 3701889"/>
              <a:gd name="connsiteY36" fmla="*/ 518306 h 3100256"/>
              <a:gd name="connsiteX37" fmla="*/ 508708 w 3701889"/>
              <a:gd name="connsiteY37" fmla="*/ 399972 h 3100256"/>
              <a:gd name="connsiteX38" fmla="*/ 734618 w 3701889"/>
              <a:gd name="connsiteY38" fmla="*/ 303153 h 3100256"/>
              <a:gd name="connsiteX39" fmla="*/ 949771 w 3701889"/>
              <a:gd name="connsiteY39" fmla="*/ 303153 h 310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701889" h="3100256">
                <a:moveTo>
                  <a:pt x="949771" y="303153"/>
                </a:moveTo>
                <a:cubicBezTo>
                  <a:pt x="1032246" y="285224"/>
                  <a:pt x="1121894" y="224264"/>
                  <a:pt x="1229470" y="195577"/>
                </a:cubicBezTo>
                <a:cubicBezTo>
                  <a:pt x="1337046" y="166890"/>
                  <a:pt x="1505583" y="159718"/>
                  <a:pt x="1595230" y="131031"/>
                </a:cubicBezTo>
                <a:cubicBezTo>
                  <a:pt x="1684877" y="102344"/>
                  <a:pt x="1701014" y="44970"/>
                  <a:pt x="1767353" y="23455"/>
                </a:cubicBezTo>
                <a:cubicBezTo>
                  <a:pt x="1833692" y="1940"/>
                  <a:pt x="1912581" y="-3440"/>
                  <a:pt x="1993263" y="1939"/>
                </a:cubicBezTo>
                <a:cubicBezTo>
                  <a:pt x="2073945" y="7318"/>
                  <a:pt x="2174351" y="23455"/>
                  <a:pt x="2251447" y="55728"/>
                </a:cubicBezTo>
                <a:cubicBezTo>
                  <a:pt x="2328543" y="88001"/>
                  <a:pt x="2378746" y="156132"/>
                  <a:pt x="2455842" y="195577"/>
                </a:cubicBezTo>
                <a:cubicBezTo>
                  <a:pt x="2532938" y="235022"/>
                  <a:pt x="2624379" y="254744"/>
                  <a:pt x="2714026" y="292396"/>
                </a:cubicBezTo>
                <a:cubicBezTo>
                  <a:pt x="2803673" y="330048"/>
                  <a:pt x="2930971" y="385629"/>
                  <a:pt x="2993724" y="421488"/>
                </a:cubicBezTo>
                <a:cubicBezTo>
                  <a:pt x="3056477" y="457347"/>
                  <a:pt x="3036755" y="482448"/>
                  <a:pt x="3090543" y="507549"/>
                </a:cubicBezTo>
                <a:cubicBezTo>
                  <a:pt x="3144331" y="532650"/>
                  <a:pt x="3242943" y="527272"/>
                  <a:pt x="3316454" y="572095"/>
                </a:cubicBezTo>
                <a:cubicBezTo>
                  <a:pt x="3389965" y="616919"/>
                  <a:pt x="3468854" y="695808"/>
                  <a:pt x="3531607" y="776490"/>
                </a:cubicBezTo>
                <a:cubicBezTo>
                  <a:pt x="3594360" y="857172"/>
                  <a:pt x="3667870" y="961163"/>
                  <a:pt x="3692971" y="1056189"/>
                </a:cubicBezTo>
                <a:cubicBezTo>
                  <a:pt x="3718072" y="1151215"/>
                  <a:pt x="3682214" y="1248033"/>
                  <a:pt x="3682214" y="1346645"/>
                </a:cubicBezTo>
                <a:cubicBezTo>
                  <a:pt x="3682214" y="1445257"/>
                  <a:pt x="3692971" y="1561798"/>
                  <a:pt x="3692971" y="1647859"/>
                </a:cubicBezTo>
                <a:cubicBezTo>
                  <a:pt x="3692971" y="1733920"/>
                  <a:pt x="3705522" y="1776951"/>
                  <a:pt x="3682214" y="1863012"/>
                </a:cubicBezTo>
                <a:cubicBezTo>
                  <a:pt x="3658906" y="1949073"/>
                  <a:pt x="3596153" y="2081751"/>
                  <a:pt x="3553122" y="2164226"/>
                </a:cubicBezTo>
                <a:cubicBezTo>
                  <a:pt x="3510091" y="2246701"/>
                  <a:pt x="3470647" y="2296904"/>
                  <a:pt x="3424030" y="2357864"/>
                </a:cubicBezTo>
                <a:cubicBezTo>
                  <a:pt x="3377414" y="2418824"/>
                  <a:pt x="3327211" y="2470819"/>
                  <a:pt x="3273423" y="2529986"/>
                </a:cubicBezTo>
                <a:cubicBezTo>
                  <a:pt x="3219635" y="2589153"/>
                  <a:pt x="3180190" y="2659078"/>
                  <a:pt x="3101301" y="2712866"/>
                </a:cubicBezTo>
                <a:cubicBezTo>
                  <a:pt x="3022412" y="2766654"/>
                  <a:pt x="2800087" y="2852716"/>
                  <a:pt x="2800087" y="2852716"/>
                </a:cubicBezTo>
                <a:cubicBezTo>
                  <a:pt x="2690718" y="2902918"/>
                  <a:pt x="2549075" y="2978221"/>
                  <a:pt x="2445084" y="3014080"/>
                </a:cubicBezTo>
                <a:cubicBezTo>
                  <a:pt x="2341093" y="3049939"/>
                  <a:pt x="2278341" y="3053525"/>
                  <a:pt x="2176143" y="3067869"/>
                </a:cubicBezTo>
                <a:cubicBezTo>
                  <a:pt x="2073945" y="3082213"/>
                  <a:pt x="1971747" y="3101935"/>
                  <a:pt x="1831898" y="3100142"/>
                </a:cubicBezTo>
                <a:cubicBezTo>
                  <a:pt x="1692049" y="3098349"/>
                  <a:pt x="1471518" y="3082212"/>
                  <a:pt x="1337047" y="3057111"/>
                </a:cubicBezTo>
                <a:cubicBezTo>
                  <a:pt x="1202577" y="3032010"/>
                  <a:pt x="1123687" y="2992566"/>
                  <a:pt x="1025075" y="2949535"/>
                </a:cubicBezTo>
                <a:cubicBezTo>
                  <a:pt x="926463" y="2906505"/>
                  <a:pt x="843988" y="2832994"/>
                  <a:pt x="745376" y="2798928"/>
                </a:cubicBezTo>
                <a:cubicBezTo>
                  <a:pt x="646764" y="2764862"/>
                  <a:pt x="524844" y="2791755"/>
                  <a:pt x="433404" y="2745139"/>
                </a:cubicBezTo>
                <a:cubicBezTo>
                  <a:pt x="341964" y="2698523"/>
                  <a:pt x="252317" y="2590947"/>
                  <a:pt x="196736" y="2519229"/>
                </a:cubicBezTo>
                <a:cubicBezTo>
                  <a:pt x="141155" y="2447511"/>
                  <a:pt x="117846" y="2390136"/>
                  <a:pt x="99917" y="2314833"/>
                </a:cubicBezTo>
                <a:cubicBezTo>
                  <a:pt x="81988" y="2239530"/>
                  <a:pt x="105296" y="2169605"/>
                  <a:pt x="89160" y="2067408"/>
                </a:cubicBezTo>
                <a:cubicBezTo>
                  <a:pt x="73024" y="1965211"/>
                  <a:pt x="13856" y="1807432"/>
                  <a:pt x="3098" y="1701648"/>
                </a:cubicBezTo>
                <a:cubicBezTo>
                  <a:pt x="-7660" y="1595864"/>
                  <a:pt x="12063" y="1511595"/>
                  <a:pt x="24614" y="1432706"/>
                </a:cubicBezTo>
                <a:cubicBezTo>
                  <a:pt x="37165" y="1353817"/>
                  <a:pt x="55094" y="1296443"/>
                  <a:pt x="78402" y="1228311"/>
                </a:cubicBezTo>
                <a:cubicBezTo>
                  <a:pt x="101710" y="1160179"/>
                  <a:pt x="141155" y="1108184"/>
                  <a:pt x="164463" y="1023916"/>
                </a:cubicBezTo>
                <a:cubicBezTo>
                  <a:pt x="187771" y="939648"/>
                  <a:pt x="191357" y="806970"/>
                  <a:pt x="218251" y="722702"/>
                </a:cubicBezTo>
                <a:cubicBezTo>
                  <a:pt x="245145" y="638434"/>
                  <a:pt x="277419" y="572094"/>
                  <a:pt x="325828" y="518306"/>
                </a:cubicBezTo>
                <a:cubicBezTo>
                  <a:pt x="374237" y="464518"/>
                  <a:pt x="440576" y="435831"/>
                  <a:pt x="508708" y="399972"/>
                </a:cubicBezTo>
                <a:cubicBezTo>
                  <a:pt x="576840" y="364113"/>
                  <a:pt x="657522" y="319289"/>
                  <a:pt x="734618" y="303153"/>
                </a:cubicBezTo>
                <a:cubicBezTo>
                  <a:pt x="811714" y="287017"/>
                  <a:pt x="867296" y="321082"/>
                  <a:pt x="949771" y="303153"/>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93699855"/>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p:cNvSpPr>
          <p:nvPr>
            <p:ph type="ctrTitle"/>
          </p:nvPr>
        </p:nvSpPr>
        <p:spPr>
          <a:xfrm>
            <a:off x="1803579" y="869465"/>
            <a:ext cx="8686800" cy="409575"/>
          </a:xfrm>
        </p:spPr>
        <p:txBody>
          <a:bodyPr>
            <a:normAutofit fontScale="90000"/>
          </a:bodyPr>
          <a:lstStyle/>
          <a:p>
            <a:pPr algn="l" eaLnBrk="1" hangingPunct="1"/>
            <a:r>
              <a:rPr lang="en-US" altLang="en-US" sz="3600" b="1" dirty="0">
                <a:latin typeface="+mn-lt"/>
                <a:cs typeface="Arial" panose="020B0604020202020204" pitchFamily="34" charset="0"/>
              </a:rPr>
              <a:t>Putting all these Surfaces Together</a:t>
            </a:r>
          </a:p>
        </p:txBody>
      </p:sp>
      <p:sp>
        <p:nvSpPr>
          <p:cNvPr id="4" name="Rectangle 3"/>
          <p:cNvSpPr/>
          <p:nvPr/>
        </p:nvSpPr>
        <p:spPr>
          <a:xfrm>
            <a:off x="4686024" y="5193269"/>
            <a:ext cx="3286867" cy="369332"/>
          </a:xfrm>
          <a:prstGeom prst="rect">
            <a:avLst/>
          </a:prstGeom>
        </p:spPr>
        <p:txBody>
          <a:bodyPr wrap="square">
            <a:spAutoFit/>
          </a:bodyPr>
          <a:lstStyle/>
          <a:p>
            <a:pPr>
              <a:defRPr/>
            </a:pPr>
            <a:r>
              <a:rPr lang="en-US" altLang="en-US" dirty="0">
                <a:latin typeface="+mn-lt"/>
              </a:rPr>
              <a:t>The Ellipsoid, that GPS sees</a:t>
            </a:r>
          </a:p>
        </p:txBody>
      </p:sp>
      <p:sp>
        <p:nvSpPr>
          <p:cNvPr id="22" name="Rectangle 21"/>
          <p:cNvSpPr/>
          <p:nvPr/>
        </p:nvSpPr>
        <p:spPr>
          <a:xfrm>
            <a:off x="8478301" y="5101696"/>
            <a:ext cx="3286867" cy="1200329"/>
          </a:xfrm>
          <a:prstGeom prst="rect">
            <a:avLst/>
          </a:prstGeom>
        </p:spPr>
        <p:txBody>
          <a:bodyPr wrap="square">
            <a:spAutoFit/>
          </a:bodyPr>
          <a:lstStyle/>
          <a:p>
            <a:pPr>
              <a:defRPr/>
            </a:pPr>
            <a:r>
              <a:rPr lang="en-US" altLang="en-US" dirty="0">
                <a:latin typeface="+mn-lt"/>
              </a:rPr>
              <a:t>The Geoid (easy to see if you look at the ocean surface), but is well defined under the continents too</a:t>
            </a:r>
          </a:p>
        </p:txBody>
      </p:sp>
      <p:sp>
        <p:nvSpPr>
          <p:cNvPr id="33" name="Rectangle 32"/>
          <p:cNvSpPr/>
          <p:nvPr/>
        </p:nvSpPr>
        <p:spPr>
          <a:xfrm>
            <a:off x="1218805" y="5074382"/>
            <a:ext cx="3286867" cy="1200329"/>
          </a:xfrm>
          <a:prstGeom prst="rect">
            <a:avLst/>
          </a:prstGeom>
        </p:spPr>
        <p:txBody>
          <a:bodyPr wrap="square">
            <a:spAutoFit/>
          </a:bodyPr>
          <a:lstStyle/>
          <a:p>
            <a:pPr>
              <a:defRPr/>
            </a:pPr>
            <a:r>
              <a:rPr lang="en-US" altLang="en-US" dirty="0">
                <a:latin typeface="+mn-lt"/>
              </a:rPr>
              <a:t>The actual, really </a:t>
            </a:r>
            <a:r>
              <a:rPr lang="en-US" altLang="en-US" dirty="0" err="1">
                <a:latin typeface="+mn-lt"/>
              </a:rPr>
              <a:t>jaggedy</a:t>
            </a:r>
            <a:r>
              <a:rPr lang="en-US" altLang="en-US" dirty="0">
                <a:latin typeface="+mn-lt"/>
              </a:rPr>
              <a:t>, surface of the earth – with mountains and canyons and climbing walls – that we see</a:t>
            </a:r>
          </a:p>
        </p:txBody>
      </p:sp>
      <p:grpSp>
        <p:nvGrpSpPr>
          <p:cNvPr id="2" name="Group 1"/>
          <p:cNvGrpSpPr/>
          <p:nvPr/>
        </p:nvGrpSpPr>
        <p:grpSpPr>
          <a:xfrm>
            <a:off x="4984232" y="1823619"/>
            <a:ext cx="3321503" cy="2793643"/>
            <a:chOff x="3293055" y="1234042"/>
            <a:chExt cx="2707696" cy="2220235"/>
          </a:xfrm>
        </p:grpSpPr>
        <p:sp>
          <p:nvSpPr>
            <p:cNvPr id="28" name="Oval 27"/>
            <p:cNvSpPr/>
            <p:nvPr/>
          </p:nvSpPr>
          <p:spPr>
            <a:xfrm rot="21446841">
              <a:off x="3372854" y="1447589"/>
              <a:ext cx="1029834" cy="1068391"/>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sp>
          <p:nvSpPr>
            <p:cNvPr id="34" name="Oval 33"/>
            <p:cNvSpPr/>
            <p:nvPr/>
          </p:nvSpPr>
          <p:spPr>
            <a:xfrm rot="21446841">
              <a:off x="4208772" y="1234042"/>
              <a:ext cx="1041175" cy="1060694"/>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cs typeface="Arial" panose="020B0604020202020204" pitchFamily="34" charset="0"/>
              </a:endParaRPr>
            </a:p>
          </p:txBody>
        </p:sp>
        <p:sp>
          <p:nvSpPr>
            <p:cNvPr id="35" name="Oval 34"/>
            <p:cNvSpPr/>
            <p:nvPr/>
          </p:nvSpPr>
          <p:spPr>
            <a:xfrm rot="21446841">
              <a:off x="4959576" y="1601033"/>
              <a:ext cx="1041175" cy="1060694"/>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sp>
          <p:nvSpPr>
            <p:cNvPr id="36" name="Oval 35"/>
            <p:cNvSpPr/>
            <p:nvPr/>
          </p:nvSpPr>
          <p:spPr>
            <a:xfrm rot="21446841">
              <a:off x="3293055" y="2256097"/>
              <a:ext cx="1041175" cy="1060694"/>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sp>
          <p:nvSpPr>
            <p:cNvPr id="18" name="Oval 17"/>
            <p:cNvSpPr/>
            <p:nvPr/>
          </p:nvSpPr>
          <p:spPr>
            <a:xfrm rot="21446841">
              <a:off x="3382545" y="1282245"/>
              <a:ext cx="2449869" cy="2172032"/>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grpSp>
      <p:sp>
        <p:nvSpPr>
          <p:cNvPr id="19" name="Freeform 18"/>
          <p:cNvSpPr/>
          <p:nvPr/>
        </p:nvSpPr>
        <p:spPr>
          <a:xfrm rot="21446841">
            <a:off x="5278543" y="2296972"/>
            <a:ext cx="1278181" cy="1935146"/>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Arial" panose="020B0604020202020204" pitchFamily="34" charset="0"/>
            </a:endParaRPr>
          </a:p>
        </p:txBody>
      </p:sp>
      <p:sp>
        <p:nvSpPr>
          <p:cNvPr id="20" name="Freeform 19"/>
          <p:cNvSpPr/>
          <p:nvPr/>
        </p:nvSpPr>
        <p:spPr>
          <a:xfrm rot="21446841" flipH="1" flipV="1">
            <a:off x="6601062" y="1994778"/>
            <a:ext cx="1406396" cy="1791679"/>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Arial" panose="020B0604020202020204" pitchFamily="34" charset="0"/>
            </a:endParaRPr>
          </a:p>
        </p:txBody>
      </p:sp>
      <p:sp>
        <p:nvSpPr>
          <p:cNvPr id="21" name="Oval 20"/>
          <p:cNvSpPr/>
          <p:nvPr/>
        </p:nvSpPr>
        <p:spPr>
          <a:xfrm rot="21446841">
            <a:off x="4954708" y="1948503"/>
            <a:ext cx="3330561" cy="2684355"/>
          </a:xfrm>
          <a:prstGeom prst="ellipse">
            <a:avLst/>
          </a:prstGeom>
          <a:no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sp>
        <p:nvSpPr>
          <p:cNvPr id="12" name="Oval 11"/>
          <p:cNvSpPr/>
          <p:nvPr/>
        </p:nvSpPr>
        <p:spPr>
          <a:xfrm rot="21446841">
            <a:off x="8573050" y="2117278"/>
            <a:ext cx="1263287" cy="1344319"/>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sp>
        <p:nvSpPr>
          <p:cNvPr id="29" name="Oval 28"/>
          <p:cNvSpPr/>
          <p:nvPr/>
        </p:nvSpPr>
        <p:spPr>
          <a:xfrm rot="21446841">
            <a:off x="9598462" y="1848580"/>
            <a:ext cx="1277199" cy="1334634"/>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cs typeface="Arial" panose="020B0604020202020204" pitchFamily="34" charset="0"/>
            </a:endParaRPr>
          </a:p>
        </p:txBody>
      </p:sp>
      <p:sp>
        <p:nvSpPr>
          <p:cNvPr id="30" name="Oval 29"/>
          <p:cNvSpPr/>
          <p:nvPr/>
        </p:nvSpPr>
        <p:spPr>
          <a:xfrm rot="21446841">
            <a:off x="10519466" y="2310352"/>
            <a:ext cx="1277199" cy="1334634"/>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sp>
        <p:nvSpPr>
          <p:cNvPr id="31" name="Oval 30"/>
          <p:cNvSpPr/>
          <p:nvPr/>
        </p:nvSpPr>
        <p:spPr>
          <a:xfrm rot="21446841">
            <a:off x="8475162" y="3134596"/>
            <a:ext cx="1277199" cy="1334634"/>
          </a:xfrm>
          <a:prstGeom prst="ellipse">
            <a:avLst/>
          </a:prstGeom>
          <a:solidFill>
            <a:schemeClr val="accent5">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sp>
        <p:nvSpPr>
          <p:cNvPr id="32" name="Oval 31"/>
          <p:cNvSpPr/>
          <p:nvPr/>
        </p:nvSpPr>
        <p:spPr>
          <a:xfrm rot="21446841">
            <a:off x="8424046" y="1948829"/>
            <a:ext cx="3367159" cy="2790597"/>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sp>
        <p:nvSpPr>
          <p:cNvPr id="15" name="Freeform 14"/>
          <p:cNvSpPr/>
          <p:nvPr/>
        </p:nvSpPr>
        <p:spPr>
          <a:xfrm rot="21446841">
            <a:off x="8801093" y="2436814"/>
            <a:ext cx="1278181" cy="1935146"/>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55A1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Arial" panose="020B0604020202020204" pitchFamily="34" charset="0"/>
            </a:endParaRPr>
          </a:p>
        </p:txBody>
      </p:sp>
      <p:sp>
        <p:nvSpPr>
          <p:cNvPr id="16" name="Freeform 15"/>
          <p:cNvSpPr/>
          <p:nvPr/>
        </p:nvSpPr>
        <p:spPr>
          <a:xfrm rot="21446841" flipH="1" flipV="1">
            <a:off x="10123612" y="2134621"/>
            <a:ext cx="1406396" cy="1791679"/>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55A1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Arial" panose="020B0604020202020204" pitchFamily="34" charset="0"/>
            </a:endParaRPr>
          </a:p>
        </p:txBody>
      </p:sp>
      <p:sp>
        <p:nvSpPr>
          <p:cNvPr id="5" name="Freeform 4"/>
          <p:cNvSpPr/>
          <p:nvPr/>
        </p:nvSpPr>
        <p:spPr>
          <a:xfrm>
            <a:off x="8405199" y="1831045"/>
            <a:ext cx="3405802" cy="2925707"/>
          </a:xfrm>
          <a:custGeom>
            <a:avLst/>
            <a:gdLst>
              <a:gd name="connsiteX0" fmla="*/ 949771 w 3701889"/>
              <a:gd name="connsiteY0" fmla="*/ 303153 h 3100256"/>
              <a:gd name="connsiteX1" fmla="*/ 1229470 w 3701889"/>
              <a:gd name="connsiteY1" fmla="*/ 195577 h 3100256"/>
              <a:gd name="connsiteX2" fmla="*/ 1595230 w 3701889"/>
              <a:gd name="connsiteY2" fmla="*/ 131031 h 3100256"/>
              <a:gd name="connsiteX3" fmla="*/ 1767353 w 3701889"/>
              <a:gd name="connsiteY3" fmla="*/ 23455 h 3100256"/>
              <a:gd name="connsiteX4" fmla="*/ 1993263 w 3701889"/>
              <a:gd name="connsiteY4" fmla="*/ 1939 h 3100256"/>
              <a:gd name="connsiteX5" fmla="*/ 2251447 w 3701889"/>
              <a:gd name="connsiteY5" fmla="*/ 55728 h 3100256"/>
              <a:gd name="connsiteX6" fmla="*/ 2455842 w 3701889"/>
              <a:gd name="connsiteY6" fmla="*/ 195577 h 3100256"/>
              <a:gd name="connsiteX7" fmla="*/ 2714026 w 3701889"/>
              <a:gd name="connsiteY7" fmla="*/ 292396 h 3100256"/>
              <a:gd name="connsiteX8" fmla="*/ 2993724 w 3701889"/>
              <a:gd name="connsiteY8" fmla="*/ 421488 h 3100256"/>
              <a:gd name="connsiteX9" fmla="*/ 3090543 w 3701889"/>
              <a:gd name="connsiteY9" fmla="*/ 507549 h 3100256"/>
              <a:gd name="connsiteX10" fmla="*/ 3316454 w 3701889"/>
              <a:gd name="connsiteY10" fmla="*/ 572095 h 3100256"/>
              <a:gd name="connsiteX11" fmla="*/ 3531607 w 3701889"/>
              <a:gd name="connsiteY11" fmla="*/ 776490 h 3100256"/>
              <a:gd name="connsiteX12" fmla="*/ 3692971 w 3701889"/>
              <a:gd name="connsiteY12" fmla="*/ 1056189 h 3100256"/>
              <a:gd name="connsiteX13" fmla="*/ 3682214 w 3701889"/>
              <a:gd name="connsiteY13" fmla="*/ 1346645 h 3100256"/>
              <a:gd name="connsiteX14" fmla="*/ 3692971 w 3701889"/>
              <a:gd name="connsiteY14" fmla="*/ 1647859 h 3100256"/>
              <a:gd name="connsiteX15" fmla="*/ 3682214 w 3701889"/>
              <a:gd name="connsiteY15" fmla="*/ 1863012 h 3100256"/>
              <a:gd name="connsiteX16" fmla="*/ 3553122 w 3701889"/>
              <a:gd name="connsiteY16" fmla="*/ 2164226 h 3100256"/>
              <a:gd name="connsiteX17" fmla="*/ 3424030 w 3701889"/>
              <a:gd name="connsiteY17" fmla="*/ 2357864 h 3100256"/>
              <a:gd name="connsiteX18" fmla="*/ 3273423 w 3701889"/>
              <a:gd name="connsiteY18" fmla="*/ 2529986 h 3100256"/>
              <a:gd name="connsiteX19" fmla="*/ 3101301 w 3701889"/>
              <a:gd name="connsiteY19" fmla="*/ 2712866 h 3100256"/>
              <a:gd name="connsiteX20" fmla="*/ 2800087 w 3701889"/>
              <a:gd name="connsiteY20" fmla="*/ 2852716 h 3100256"/>
              <a:gd name="connsiteX21" fmla="*/ 2445084 w 3701889"/>
              <a:gd name="connsiteY21" fmla="*/ 3014080 h 3100256"/>
              <a:gd name="connsiteX22" fmla="*/ 2176143 w 3701889"/>
              <a:gd name="connsiteY22" fmla="*/ 3067869 h 3100256"/>
              <a:gd name="connsiteX23" fmla="*/ 1831898 w 3701889"/>
              <a:gd name="connsiteY23" fmla="*/ 3100142 h 3100256"/>
              <a:gd name="connsiteX24" fmla="*/ 1337047 w 3701889"/>
              <a:gd name="connsiteY24" fmla="*/ 3057111 h 3100256"/>
              <a:gd name="connsiteX25" fmla="*/ 1025075 w 3701889"/>
              <a:gd name="connsiteY25" fmla="*/ 2949535 h 3100256"/>
              <a:gd name="connsiteX26" fmla="*/ 745376 w 3701889"/>
              <a:gd name="connsiteY26" fmla="*/ 2798928 h 3100256"/>
              <a:gd name="connsiteX27" fmla="*/ 433404 w 3701889"/>
              <a:gd name="connsiteY27" fmla="*/ 2745139 h 3100256"/>
              <a:gd name="connsiteX28" fmla="*/ 196736 w 3701889"/>
              <a:gd name="connsiteY28" fmla="*/ 2519229 h 3100256"/>
              <a:gd name="connsiteX29" fmla="*/ 99917 w 3701889"/>
              <a:gd name="connsiteY29" fmla="*/ 2314833 h 3100256"/>
              <a:gd name="connsiteX30" fmla="*/ 89160 w 3701889"/>
              <a:gd name="connsiteY30" fmla="*/ 2067408 h 3100256"/>
              <a:gd name="connsiteX31" fmla="*/ 3098 w 3701889"/>
              <a:gd name="connsiteY31" fmla="*/ 1701648 h 3100256"/>
              <a:gd name="connsiteX32" fmla="*/ 24614 w 3701889"/>
              <a:gd name="connsiteY32" fmla="*/ 1432706 h 3100256"/>
              <a:gd name="connsiteX33" fmla="*/ 78402 w 3701889"/>
              <a:gd name="connsiteY33" fmla="*/ 1228311 h 3100256"/>
              <a:gd name="connsiteX34" fmla="*/ 164463 w 3701889"/>
              <a:gd name="connsiteY34" fmla="*/ 1023916 h 3100256"/>
              <a:gd name="connsiteX35" fmla="*/ 218251 w 3701889"/>
              <a:gd name="connsiteY35" fmla="*/ 722702 h 3100256"/>
              <a:gd name="connsiteX36" fmla="*/ 325828 w 3701889"/>
              <a:gd name="connsiteY36" fmla="*/ 518306 h 3100256"/>
              <a:gd name="connsiteX37" fmla="*/ 508708 w 3701889"/>
              <a:gd name="connsiteY37" fmla="*/ 399972 h 3100256"/>
              <a:gd name="connsiteX38" fmla="*/ 734618 w 3701889"/>
              <a:gd name="connsiteY38" fmla="*/ 303153 h 3100256"/>
              <a:gd name="connsiteX39" fmla="*/ 949771 w 3701889"/>
              <a:gd name="connsiteY39" fmla="*/ 303153 h 310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701889" h="3100256">
                <a:moveTo>
                  <a:pt x="949771" y="303153"/>
                </a:moveTo>
                <a:cubicBezTo>
                  <a:pt x="1032246" y="285224"/>
                  <a:pt x="1121894" y="224264"/>
                  <a:pt x="1229470" y="195577"/>
                </a:cubicBezTo>
                <a:cubicBezTo>
                  <a:pt x="1337046" y="166890"/>
                  <a:pt x="1505583" y="159718"/>
                  <a:pt x="1595230" y="131031"/>
                </a:cubicBezTo>
                <a:cubicBezTo>
                  <a:pt x="1684877" y="102344"/>
                  <a:pt x="1701014" y="44970"/>
                  <a:pt x="1767353" y="23455"/>
                </a:cubicBezTo>
                <a:cubicBezTo>
                  <a:pt x="1833692" y="1940"/>
                  <a:pt x="1912581" y="-3440"/>
                  <a:pt x="1993263" y="1939"/>
                </a:cubicBezTo>
                <a:cubicBezTo>
                  <a:pt x="2073945" y="7318"/>
                  <a:pt x="2174351" y="23455"/>
                  <a:pt x="2251447" y="55728"/>
                </a:cubicBezTo>
                <a:cubicBezTo>
                  <a:pt x="2328543" y="88001"/>
                  <a:pt x="2378746" y="156132"/>
                  <a:pt x="2455842" y="195577"/>
                </a:cubicBezTo>
                <a:cubicBezTo>
                  <a:pt x="2532938" y="235022"/>
                  <a:pt x="2624379" y="254744"/>
                  <a:pt x="2714026" y="292396"/>
                </a:cubicBezTo>
                <a:cubicBezTo>
                  <a:pt x="2803673" y="330048"/>
                  <a:pt x="2930971" y="385629"/>
                  <a:pt x="2993724" y="421488"/>
                </a:cubicBezTo>
                <a:cubicBezTo>
                  <a:pt x="3056477" y="457347"/>
                  <a:pt x="3036755" y="482448"/>
                  <a:pt x="3090543" y="507549"/>
                </a:cubicBezTo>
                <a:cubicBezTo>
                  <a:pt x="3144331" y="532650"/>
                  <a:pt x="3242943" y="527272"/>
                  <a:pt x="3316454" y="572095"/>
                </a:cubicBezTo>
                <a:cubicBezTo>
                  <a:pt x="3389965" y="616919"/>
                  <a:pt x="3468854" y="695808"/>
                  <a:pt x="3531607" y="776490"/>
                </a:cubicBezTo>
                <a:cubicBezTo>
                  <a:pt x="3594360" y="857172"/>
                  <a:pt x="3667870" y="961163"/>
                  <a:pt x="3692971" y="1056189"/>
                </a:cubicBezTo>
                <a:cubicBezTo>
                  <a:pt x="3718072" y="1151215"/>
                  <a:pt x="3682214" y="1248033"/>
                  <a:pt x="3682214" y="1346645"/>
                </a:cubicBezTo>
                <a:cubicBezTo>
                  <a:pt x="3682214" y="1445257"/>
                  <a:pt x="3692971" y="1561798"/>
                  <a:pt x="3692971" y="1647859"/>
                </a:cubicBezTo>
                <a:cubicBezTo>
                  <a:pt x="3692971" y="1733920"/>
                  <a:pt x="3705522" y="1776951"/>
                  <a:pt x="3682214" y="1863012"/>
                </a:cubicBezTo>
                <a:cubicBezTo>
                  <a:pt x="3658906" y="1949073"/>
                  <a:pt x="3596153" y="2081751"/>
                  <a:pt x="3553122" y="2164226"/>
                </a:cubicBezTo>
                <a:cubicBezTo>
                  <a:pt x="3510091" y="2246701"/>
                  <a:pt x="3470647" y="2296904"/>
                  <a:pt x="3424030" y="2357864"/>
                </a:cubicBezTo>
                <a:cubicBezTo>
                  <a:pt x="3377414" y="2418824"/>
                  <a:pt x="3327211" y="2470819"/>
                  <a:pt x="3273423" y="2529986"/>
                </a:cubicBezTo>
                <a:cubicBezTo>
                  <a:pt x="3219635" y="2589153"/>
                  <a:pt x="3180190" y="2659078"/>
                  <a:pt x="3101301" y="2712866"/>
                </a:cubicBezTo>
                <a:cubicBezTo>
                  <a:pt x="3022412" y="2766654"/>
                  <a:pt x="2800087" y="2852716"/>
                  <a:pt x="2800087" y="2852716"/>
                </a:cubicBezTo>
                <a:cubicBezTo>
                  <a:pt x="2690718" y="2902918"/>
                  <a:pt x="2549075" y="2978221"/>
                  <a:pt x="2445084" y="3014080"/>
                </a:cubicBezTo>
                <a:cubicBezTo>
                  <a:pt x="2341093" y="3049939"/>
                  <a:pt x="2278341" y="3053525"/>
                  <a:pt x="2176143" y="3067869"/>
                </a:cubicBezTo>
                <a:cubicBezTo>
                  <a:pt x="2073945" y="3082213"/>
                  <a:pt x="1971747" y="3101935"/>
                  <a:pt x="1831898" y="3100142"/>
                </a:cubicBezTo>
                <a:cubicBezTo>
                  <a:pt x="1692049" y="3098349"/>
                  <a:pt x="1471518" y="3082212"/>
                  <a:pt x="1337047" y="3057111"/>
                </a:cubicBezTo>
                <a:cubicBezTo>
                  <a:pt x="1202577" y="3032010"/>
                  <a:pt x="1123687" y="2992566"/>
                  <a:pt x="1025075" y="2949535"/>
                </a:cubicBezTo>
                <a:cubicBezTo>
                  <a:pt x="926463" y="2906505"/>
                  <a:pt x="843988" y="2832994"/>
                  <a:pt x="745376" y="2798928"/>
                </a:cubicBezTo>
                <a:cubicBezTo>
                  <a:pt x="646764" y="2764862"/>
                  <a:pt x="524844" y="2791755"/>
                  <a:pt x="433404" y="2745139"/>
                </a:cubicBezTo>
                <a:cubicBezTo>
                  <a:pt x="341964" y="2698523"/>
                  <a:pt x="252317" y="2590947"/>
                  <a:pt x="196736" y="2519229"/>
                </a:cubicBezTo>
                <a:cubicBezTo>
                  <a:pt x="141155" y="2447511"/>
                  <a:pt x="117846" y="2390136"/>
                  <a:pt x="99917" y="2314833"/>
                </a:cubicBezTo>
                <a:cubicBezTo>
                  <a:pt x="81988" y="2239530"/>
                  <a:pt x="105296" y="2169605"/>
                  <a:pt x="89160" y="2067408"/>
                </a:cubicBezTo>
                <a:cubicBezTo>
                  <a:pt x="73024" y="1965211"/>
                  <a:pt x="13856" y="1807432"/>
                  <a:pt x="3098" y="1701648"/>
                </a:cubicBezTo>
                <a:cubicBezTo>
                  <a:pt x="-7660" y="1595864"/>
                  <a:pt x="12063" y="1511595"/>
                  <a:pt x="24614" y="1432706"/>
                </a:cubicBezTo>
                <a:cubicBezTo>
                  <a:pt x="37165" y="1353817"/>
                  <a:pt x="55094" y="1296443"/>
                  <a:pt x="78402" y="1228311"/>
                </a:cubicBezTo>
                <a:cubicBezTo>
                  <a:pt x="101710" y="1160179"/>
                  <a:pt x="141155" y="1108184"/>
                  <a:pt x="164463" y="1023916"/>
                </a:cubicBezTo>
                <a:cubicBezTo>
                  <a:pt x="187771" y="939648"/>
                  <a:pt x="191357" y="806970"/>
                  <a:pt x="218251" y="722702"/>
                </a:cubicBezTo>
                <a:cubicBezTo>
                  <a:pt x="245145" y="638434"/>
                  <a:pt x="277419" y="572094"/>
                  <a:pt x="325828" y="518306"/>
                </a:cubicBezTo>
                <a:cubicBezTo>
                  <a:pt x="374237" y="464518"/>
                  <a:pt x="440576" y="435831"/>
                  <a:pt x="508708" y="399972"/>
                </a:cubicBezTo>
                <a:cubicBezTo>
                  <a:pt x="576840" y="364113"/>
                  <a:pt x="657522" y="319289"/>
                  <a:pt x="734618" y="303153"/>
                </a:cubicBezTo>
                <a:cubicBezTo>
                  <a:pt x="811714" y="287017"/>
                  <a:pt x="867296" y="321082"/>
                  <a:pt x="949771" y="303153"/>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1" name="Group 40"/>
          <p:cNvGrpSpPr/>
          <p:nvPr/>
        </p:nvGrpSpPr>
        <p:grpSpPr>
          <a:xfrm>
            <a:off x="1466545" y="1890908"/>
            <a:ext cx="3321503" cy="2793643"/>
            <a:chOff x="3293055" y="1234042"/>
            <a:chExt cx="2707696" cy="2220235"/>
          </a:xfrm>
        </p:grpSpPr>
        <p:sp>
          <p:nvSpPr>
            <p:cNvPr id="42" name="Oval 41"/>
            <p:cNvSpPr/>
            <p:nvPr/>
          </p:nvSpPr>
          <p:spPr>
            <a:xfrm rot="21446841">
              <a:off x="3372854" y="1447589"/>
              <a:ext cx="1029834" cy="1068391"/>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sp>
          <p:nvSpPr>
            <p:cNvPr id="43" name="Oval 42"/>
            <p:cNvSpPr/>
            <p:nvPr/>
          </p:nvSpPr>
          <p:spPr>
            <a:xfrm rot="21446841">
              <a:off x="4208772" y="1234042"/>
              <a:ext cx="1041175" cy="1060694"/>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cs typeface="Arial" panose="020B0604020202020204" pitchFamily="34" charset="0"/>
              </a:endParaRPr>
            </a:p>
          </p:txBody>
        </p:sp>
        <p:sp>
          <p:nvSpPr>
            <p:cNvPr id="44" name="Oval 43"/>
            <p:cNvSpPr/>
            <p:nvPr/>
          </p:nvSpPr>
          <p:spPr>
            <a:xfrm rot="21446841">
              <a:off x="4959576" y="1601033"/>
              <a:ext cx="1041175" cy="1060694"/>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sp>
          <p:nvSpPr>
            <p:cNvPr id="45" name="Oval 44"/>
            <p:cNvSpPr/>
            <p:nvPr/>
          </p:nvSpPr>
          <p:spPr>
            <a:xfrm rot="21446841">
              <a:off x="3293055" y="2256097"/>
              <a:ext cx="1041175" cy="1060694"/>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sp>
          <p:nvSpPr>
            <p:cNvPr id="46" name="Oval 45"/>
            <p:cNvSpPr/>
            <p:nvPr/>
          </p:nvSpPr>
          <p:spPr>
            <a:xfrm rot="21446841">
              <a:off x="3382545" y="1282245"/>
              <a:ext cx="2449869" cy="2172032"/>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cs typeface="Arial" panose="020B0604020202020204" pitchFamily="34" charset="0"/>
              </a:endParaRPr>
            </a:p>
          </p:txBody>
        </p:sp>
      </p:grpSp>
      <p:sp>
        <p:nvSpPr>
          <p:cNvPr id="47" name="Freeform 46"/>
          <p:cNvSpPr/>
          <p:nvPr/>
        </p:nvSpPr>
        <p:spPr>
          <a:xfrm rot="21446841">
            <a:off x="1737556" y="2475330"/>
            <a:ext cx="1278181" cy="1935146"/>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Arial" panose="020B0604020202020204" pitchFamily="34" charset="0"/>
            </a:endParaRPr>
          </a:p>
        </p:txBody>
      </p:sp>
      <p:sp>
        <p:nvSpPr>
          <p:cNvPr id="48" name="Freeform 47"/>
          <p:cNvSpPr/>
          <p:nvPr/>
        </p:nvSpPr>
        <p:spPr>
          <a:xfrm rot="21446841" flipH="1" flipV="1">
            <a:off x="3060075" y="2173136"/>
            <a:ext cx="1406396" cy="1791679"/>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Arial" panose="020B0604020202020204" pitchFamily="34" charset="0"/>
            </a:endParaRPr>
          </a:p>
        </p:txBody>
      </p:sp>
      <p:sp>
        <p:nvSpPr>
          <p:cNvPr id="3" name="Freeform 2"/>
          <p:cNvSpPr/>
          <p:nvPr/>
        </p:nvSpPr>
        <p:spPr>
          <a:xfrm rot="11035101">
            <a:off x="1460500" y="1793661"/>
            <a:ext cx="3384834" cy="3017345"/>
          </a:xfrm>
          <a:custGeom>
            <a:avLst/>
            <a:gdLst>
              <a:gd name="connsiteX0" fmla="*/ 1042416 w 3419856"/>
              <a:gd name="connsiteY0" fmla="*/ 274320 h 3072384"/>
              <a:gd name="connsiteX1" fmla="*/ 1115568 w 3419856"/>
              <a:gd name="connsiteY1" fmla="*/ 146304 h 3072384"/>
              <a:gd name="connsiteX2" fmla="*/ 1152144 w 3419856"/>
              <a:gd name="connsiteY2" fmla="*/ 91440 h 3072384"/>
              <a:gd name="connsiteX3" fmla="*/ 1261872 w 3419856"/>
              <a:gd name="connsiteY3" fmla="*/ 54864 h 3072384"/>
              <a:gd name="connsiteX4" fmla="*/ 1316736 w 3419856"/>
              <a:gd name="connsiteY4" fmla="*/ 109728 h 3072384"/>
              <a:gd name="connsiteX5" fmla="*/ 1353312 w 3419856"/>
              <a:gd name="connsiteY5" fmla="*/ 164592 h 3072384"/>
              <a:gd name="connsiteX6" fmla="*/ 1408176 w 3419856"/>
              <a:gd name="connsiteY6" fmla="*/ 182880 h 3072384"/>
              <a:gd name="connsiteX7" fmla="*/ 1444752 w 3419856"/>
              <a:gd name="connsiteY7" fmla="*/ 237744 h 3072384"/>
              <a:gd name="connsiteX8" fmla="*/ 1499616 w 3419856"/>
              <a:gd name="connsiteY8" fmla="*/ 256032 h 3072384"/>
              <a:gd name="connsiteX9" fmla="*/ 1572768 w 3419856"/>
              <a:gd name="connsiteY9" fmla="*/ 329184 h 3072384"/>
              <a:gd name="connsiteX10" fmla="*/ 1682496 w 3419856"/>
              <a:gd name="connsiteY10" fmla="*/ 274320 h 3072384"/>
              <a:gd name="connsiteX11" fmla="*/ 1737360 w 3419856"/>
              <a:gd name="connsiteY11" fmla="*/ 237744 h 3072384"/>
              <a:gd name="connsiteX12" fmla="*/ 1773936 w 3419856"/>
              <a:gd name="connsiteY12" fmla="*/ 182880 h 3072384"/>
              <a:gd name="connsiteX13" fmla="*/ 1883664 w 3419856"/>
              <a:gd name="connsiteY13" fmla="*/ 146304 h 3072384"/>
              <a:gd name="connsiteX14" fmla="*/ 1920240 w 3419856"/>
              <a:gd name="connsiteY14" fmla="*/ 91440 h 3072384"/>
              <a:gd name="connsiteX15" fmla="*/ 2084832 w 3419856"/>
              <a:gd name="connsiteY15" fmla="*/ 0 h 3072384"/>
              <a:gd name="connsiteX16" fmla="*/ 2139696 w 3419856"/>
              <a:gd name="connsiteY16" fmla="*/ 36576 h 3072384"/>
              <a:gd name="connsiteX17" fmla="*/ 2194560 w 3419856"/>
              <a:gd name="connsiteY17" fmla="*/ 54864 h 3072384"/>
              <a:gd name="connsiteX18" fmla="*/ 2231136 w 3419856"/>
              <a:gd name="connsiteY18" fmla="*/ 109728 h 3072384"/>
              <a:gd name="connsiteX19" fmla="*/ 2249424 w 3419856"/>
              <a:gd name="connsiteY19" fmla="*/ 164592 h 3072384"/>
              <a:gd name="connsiteX20" fmla="*/ 2286000 w 3419856"/>
              <a:gd name="connsiteY20" fmla="*/ 219456 h 3072384"/>
              <a:gd name="connsiteX21" fmla="*/ 2304288 w 3419856"/>
              <a:gd name="connsiteY21" fmla="*/ 274320 h 3072384"/>
              <a:gd name="connsiteX22" fmla="*/ 2798064 w 3419856"/>
              <a:gd name="connsiteY22" fmla="*/ 292608 h 3072384"/>
              <a:gd name="connsiteX23" fmla="*/ 2999232 w 3419856"/>
              <a:gd name="connsiteY23" fmla="*/ 310896 h 3072384"/>
              <a:gd name="connsiteX24" fmla="*/ 3072384 w 3419856"/>
              <a:gd name="connsiteY24" fmla="*/ 329184 h 3072384"/>
              <a:gd name="connsiteX25" fmla="*/ 3054096 w 3419856"/>
              <a:gd name="connsiteY25" fmla="*/ 420624 h 3072384"/>
              <a:gd name="connsiteX26" fmla="*/ 2980944 w 3419856"/>
              <a:gd name="connsiteY26" fmla="*/ 530352 h 3072384"/>
              <a:gd name="connsiteX27" fmla="*/ 2944368 w 3419856"/>
              <a:gd name="connsiteY27" fmla="*/ 585216 h 3072384"/>
              <a:gd name="connsiteX28" fmla="*/ 2907792 w 3419856"/>
              <a:gd name="connsiteY28" fmla="*/ 694944 h 3072384"/>
              <a:gd name="connsiteX29" fmla="*/ 2999232 w 3419856"/>
              <a:gd name="connsiteY29" fmla="*/ 804672 h 3072384"/>
              <a:gd name="connsiteX30" fmla="*/ 3072384 w 3419856"/>
              <a:gd name="connsiteY30" fmla="*/ 914400 h 3072384"/>
              <a:gd name="connsiteX31" fmla="*/ 3108960 w 3419856"/>
              <a:gd name="connsiteY31" fmla="*/ 969264 h 3072384"/>
              <a:gd name="connsiteX32" fmla="*/ 3127248 w 3419856"/>
              <a:gd name="connsiteY32" fmla="*/ 1024128 h 3072384"/>
              <a:gd name="connsiteX33" fmla="*/ 3182112 w 3419856"/>
              <a:gd name="connsiteY33" fmla="*/ 1060704 h 3072384"/>
              <a:gd name="connsiteX34" fmla="*/ 3236976 w 3419856"/>
              <a:gd name="connsiteY34" fmla="*/ 1170432 h 3072384"/>
              <a:gd name="connsiteX35" fmla="*/ 3218688 w 3419856"/>
              <a:gd name="connsiteY35" fmla="*/ 1261872 h 3072384"/>
              <a:gd name="connsiteX36" fmla="*/ 3273552 w 3419856"/>
              <a:gd name="connsiteY36" fmla="*/ 1463040 h 3072384"/>
              <a:gd name="connsiteX37" fmla="*/ 3310128 w 3419856"/>
              <a:gd name="connsiteY37" fmla="*/ 1517904 h 3072384"/>
              <a:gd name="connsiteX38" fmla="*/ 3346704 w 3419856"/>
              <a:gd name="connsiteY38" fmla="*/ 1627632 h 3072384"/>
              <a:gd name="connsiteX39" fmla="*/ 3383280 w 3419856"/>
              <a:gd name="connsiteY39" fmla="*/ 1682496 h 3072384"/>
              <a:gd name="connsiteX40" fmla="*/ 3419856 w 3419856"/>
              <a:gd name="connsiteY40" fmla="*/ 1810512 h 3072384"/>
              <a:gd name="connsiteX41" fmla="*/ 3401568 w 3419856"/>
              <a:gd name="connsiteY41" fmla="*/ 1938528 h 3072384"/>
              <a:gd name="connsiteX42" fmla="*/ 3328416 w 3419856"/>
              <a:gd name="connsiteY42" fmla="*/ 2048256 h 3072384"/>
              <a:gd name="connsiteX43" fmla="*/ 3291840 w 3419856"/>
              <a:gd name="connsiteY43" fmla="*/ 2121408 h 3072384"/>
              <a:gd name="connsiteX44" fmla="*/ 3273552 w 3419856"/>
              <a:gd name="connsiteY44" fmla="*/ 2176272 h 3072384"/>
              <a:gd name="connsiteX45" fmla="*/ 3236976 w 3419856"/>
              <a:gd name="connsiteY45" fmla="*/ 2231136 h 3072384"/>
              <a:gd name="connsiteX46" fmla="*/ 3218688 w 3419856"/>
              <a:gd name="connsiteY46" fmla="*/ 2286000 h 3072384"/>
              <a:gd name="connsiteX47" fmla="*/ 3108960 w 3419856"/>
              <a:gd name="connsiteY47" fmla="*/ 2359152 h 3072384"/>
              <a:gd name="connsiteX48" fmla="*/ 3017520 w 3419856"/>
              <a:gd name="connsiteY48" fmla="*/ 2340864 h 3072384"/>
              <a:gd name="connsiteX49" fmla="*/ 2980944 w 3419856"/>
              <a:gd name="connsiteY49" fmla="*/ 2395728 h 3072384"/>
              <a:gd name="connsiteX50" fmla="*/ 2962656 w 3419856"/>
              <a:gd name="connsiteY50" fmla="*/ 2688336 h 3072384"/>
              <a:gd name="connsiteX51" fmla="*/ 2743200 w 3419856"/>
              <a:gd name="connsiteY51" fmla="*/ 2706624 h 3072384"/>
              <a:gd name="connsiteX52" fmla="*/ 2706624 w 3419856"/>
              <a:gd name="connsiteY52" fmla="*/ 2761488 h 3072384"/>
              <a:gd name="connsiteX53" fmla="*/ 2688336 w 3419856"/>
              <a:gd name="connsiteY53" fmla="*/ 2816352 h 3072384"/>
              <a:gd name="connsiteX54" fmla="*/ 2633472 w 3419856"/>
              <a:gd name="connsiteY54" fmla="*/ 2852928 h 3072384"/>
              <a:gd name="connsiteX55" fmla="*/ 2560320 w 3419856"/>
              <a:gd name="connsiteY55" fmla="*/ 2962656 h 3072384"/>
              <a:gd name="connsiteX56" fmla="*/ 2523744 w 3419856"/>
              <a:gd name="connsiteY56" fmla="*/ 3017520 h 3072384"/>
              <a:gd name="connsiteX57" fmla="*/ 2414016 w 3419856"/>
              <a:gd name="connsiteY57" fmla="*/ 2980944 h 3072384"/>
              <a:gd name="connsiteX58" fmla="*/ 2359152 w 3419856"/>
              <a:gd name="connsiteY58" fmla="*/ 2944368 h 3072384"/>
              <a:gd name="connsiteX59" fmla="*/ 2176272 w 3419856"/>
              <a:gd name="connsiteY59" fmla="*/ 2889504 h 3072384"/>
              <a:gd name="connsiteX60" fmla="*/ 1883664 w 3419856"/>
              <a:gd name="connsiteY60" fmla="*/ 3017520 h 3072384"/>
              <a:gd name="connsiteX61" fmla="*/ 1773936 w 3419856"/>
              <a:gd name="connsiteY61" fmla="*/ 2962656 h 3072384"/>
              <a:gd name="connsiteX62" fmla="*/ 1719072 w 3419856"/>
              <a:gd name="connsiteY62" fmla="*/ 2944368 h 3072384"/>
              <a:gd name="connsiteX63" fmla="*/ 1645920 w 3419856"/>
              <a:gd name="connsiteY63" fmla="*/ 2907792 h 3072384"/>
              <a:gd name="connsiteX64" fmla="*/ 1536192 w 3419856"/>
              <a:gd name="connsiteY64" fmla="*/ 2926080 h 3072384"/>
              <a:gd name="connsiteX65" fmla="*/ 1499616 w 3419856"/>
              <a:gd name="connsiteY65" fmla="*/ 2980944 h 3072384"/>
              <a:gd name="connsiteX66" fmla="*/ 1444752 w 3419856"/>
              <a:gd name="connsiteY66" fmla="*/ 3017520 h 3072384"/>
              <a:gd name="connsiteX67" fmla="*/ 1389888 w 3419856"/>
              <a:gd name="connsiteY67" fmla="*/ 3035808 h 3072384"/>
              <a:gd name="connsiteX68" fmla="*/ 1170432 w 3419856"/>
              <a:gd name="connsiteY68" fmla="*/ 3072384 h 3072384"/>
              <a:gd name="connsiteX69" fmla="*/ 1207008 w 3419856"/>
              <a:gd name="connsiteY69" fmla="*/ 3017520 h 3072384"/>
              <a:gd name="connsiteX70" fmla="*/ 1170432 w 3419856"/>
              <a:gd name="connsiteY70" fmla="*/ 2962656 h 3072384"/>
              <a:gd name="connsiteX71" fmla="*/ 1078992 w 3419856"/>
              <a:gd name="connsiteY71" fmla="*/ 2944368 h 3072384"/>
              <a:gd name="connsiteX72" fmla="*/ 950976 w 3419856"/>
              <a:gd name="connsiteY72" fmla="*/ 2926080 h 3072384"/>
              <a:gd name="connsiteX73" fmla="*/ 896112 w 3419856"/>
              <a:gd name="connsiteY73" fmla="*/ 2907792 h 3072384"/>
              <a:gd name="connsiteX74" fmla="*/ 822960 w 3419856"/>
              <a:gd name="connsiteY74" fmla="*/ 2889504 h 3072384"/>
              <a:gd name="connsiteX75" fmla="*/ 768096 w 3419856"/>
              <a:gd name="connsiteY75" fmla="*/ 2852928 h 3072384"/>
              <a:gd name="connsiteX76" fmla="*/ 749808 w 3419856"/>
              <a:gd name="connsiteY76" fmla="*/ 2798064 h 3072384"/>
              <a:gd name="connsiteX77" fmla="*/ 640080 w 3419856"/>
              <a:gd name="connsiteY77" fmla="*/ 2724912 h 3072384"/>
              <a:gd name="connsiteX78" fmla="*/ 621792 w 3419856"/>
              <a:gd name="connsiteY78" fmla="*/ 2505456 h 3072384"/>
              <a:gd name="connsiteX79" fmla="*/ 566928 w 3419856"/>
              <a:gd name="connsiteY79" fmla="*/ 2487168 h 3072384"/>
              <a:gd name="connsiteX80" fmla="*/ 493776 w 3419856"/>
              <a:gd name="connsiteY80" fmla="*/ 2468880 h 3072384"/>
              <a:gd name="connsiteX81" fmla="*/ 310896 w 3419856"/>
              <a:gd name="connsiteY81" fmla="*/ 2450592 h 3072384"/>
              <a:gd name="connsiteX82" fmla="*/ 182880 w 3419856"/>
              <a:gd name="connsiteY82" fmla="*/ 2432304 h 3072384"/>
              <a:gd name="connsiteX83" fmla="*/ 128016 w 3419856"/>
              <a:gd name="connsiteY83" fmla="*/ 2395728 h 3072384"/>
              <a:gd name="connsiteX84" fmla="*/ 201168 w 3419856"/>
              <a:gd name="connsiteY84" fmla="*/ 2231136 h 3072384"/>
              <a:gd name="connsiteX85" fmla="*/ 310896 w 3419856"/>
              <a:gd name="connsiteY85" fmla="*/ 2157984 h 3072384"/>
              <a:gd name="connsiteX86" fmla="*/ 237744 w 3419856"/>
              <a:gd name="connsiteY86" fmla="*/ 1993392 h 3072384"/>
              <a:gd name="connsiteX87" fmla="*/ 182880 w 3419856"/>
              <a:gd name="connsiteY87" fmla="*/ 1975104 h 3072384"/>
              <a:gd name="connsiteX88" fmla="*/ 128016 w 3419856"/>
              <a:gd name="connsiteY88" fmla="*/ 1938528 h 3072384"/>
              <a:gd name="connsiteX89" fmla="*/ 18288 w 3419856"/>
              <a:gd name="connsiteY89" fmla="*/ 1883664 h 3072384"/>
              <a:gd name="connsiteX90" fmla="*/ 0 w 3419856"/>
              <a:gd name="connsiteY90" fmla="*/ 1828800 h 3072384"/>
              <a:gd name="connsiteX91" fmla="*/ 54864 w 3419856"/>
              <a:gd name="connsiteY91" fmla="*/ 1645920 h 3072384"/>
              <a:gd name="connsiteX92" fmla="*/ 73152 w 3419856"/>
              <a:gd name="connsiteY92" fmla="*/ 1591056 h 3072384"/>
              <a:gd name="connsiteX93" fmla="*/ 18288 w 3419856"/>
              <a:gd name="connsiteY93" fmla="*/ 1389888 h 3072384"/>
              <a:gd name="connsiteX94" fmla="*/ 128016 w 3419856"/>
              <a:gd name="connsiteY94" fmla="*/ 1353312 h 3072384"/>
              <a:gd name="connsiteX95" fmla="*/ 182880 w 3419856"/>
              <a:gd name="connsiteY95" fmla="*/ 1335024 h 3072384"/>
              <a:gd name="connsiteX96" fmla="*/ 310896 w 3419856"/>
              <a:gd name="connsiteY96" fmla="*/ 1316736 h 3072384"/>
              <a:gd name="connsiteX97" fmla="*/ 182880 w 3419856"/>
              <a:gd name="connsiteY97" fmla="*/ 1097280 h 3072384"/>
              <a:gd name="connsiteX98" fmla="*/ 146304 w 3419856"/>
              <a:gd name="connsiteY98" fmla="*/ 987552 h 3072384"/>
              <a:gd name="connsiteX99" fmla="*/ 164592 w 3419856"/>
              <a:gd name="connsiteY99" fmla="*/ 932688 h 3072384"/>
              <a:gd name="connsiteX100" fmla="*/ 292608 w 3419856"/>
              <a:gd name="connsiteY100" fmla="*/ 914400 h 3072384"/>
              <a:gd name="connsiteX101" fmla="*/ 420624 w 3419856"/>
              <a:gd name="connsiteY101" fmla="*/ 877824 h 3072384"/>
              <a:gd name="connsiteX102" fmla="*/ 475488 w 3419856"/>
              <a:gd name="connsiteY102" fmla="*/ 548640 h 3072384"/>
              <a:gd name="connsiteX103" fmla="*/ 548640 w 3419856"/>
              <a:gd name="connsiteY103" fmla="*/ 438912 h 3072384"/>
              <a:gd name="connsiteX104" fmla="*/ 768096 w 3419856"/>
              <a:gd name="connsiteY104" fmla="*/ 475488 h 3072384"/>
              <a:gd name="connsiteX105" fmla="*/ 859536 w 3419856"/>
              <a:gd name="connsiteY105" fmla="*/ 493776 h 3072384"/>
              <a:gd name="connsiteX106" fmla="*/ 969264 w 3419856"/>
              <a:gd name="connsiteY106" fmla="*/ 530352 h 3072384"/>
              <a:gd name="connsiteX107" fmla="*/ 987552 w 3419856"/>
              <a:gd name="connsiteY107" fmla="*/ 475488 h 3072384"/>
              <a:gd name="connsiteX108" fmla="*/ 1005840 w 3419856"/>
              <a:gd name="connsiteY108" fmla="*/ 329184 h 3072384"/>
              <a:gd name="connsiteX109" fmla="*/ 1133856 w 3419856"/>
              <a:gd name="connsiteY109" fmla="*/ 365760 h 3072384"/>
              <a:gd name="connsiteX110" fmla="*/ 1170432 w 3419856"/>
              <a:gd name="connsiteY110" fmla="*/ 310896 h 3072384"/>
              <a:gd name="connsiteX111" fmla="*/ 1188720 w 3419856"/>
              <a:gd name="connsiteY111" fmla="*/ 237744 h 3072384"/>
              <a:gd name="connsiteX112" fmla="*/ 1207008 w 3419856"/>
              <a:gd name="connsiteY112" fmla="*/ 182880 h 3072384"/>
              <a:gd name="connsiteX113" fmla="*/ 1261872 w 3419856"/>
              <a:gd name="connsiteY113" fmla="*/ 36576 h 3072384"/>
              <a:gd name="connsiteX114" fmla="*/ 1335024 w 3419856"/>
              <a:gd name="connsiteY114" fmla="*/ 54864 h 3072384"/>
              <a:gd name="connsiteX115" fmla="*/ 1371600 w 3419856"/>
              <a:gd name="connsiteY115" fmla="*/ 182880 h 307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419856" h="3072384">
                <a:moveTo>
                  <a:pt x="1042416" y="274320"/>
                </a:moveTo>
                <a:cubicBezTo>
                  <a:pt x="1074528" y="113758"/>
                  <a:pt x="1028114" y="233758"/>
                  <a:pt x="1115568" y="146304"/>
                </a:cubicBezTo>
                <a:cubicBezTo>
                  <a:pt x="1131110" y="130762"/>
                  <a:pt x="1133505" y="103089"/>
                  <a:pt x="1152144" y="91440"/>
                </a:cubicBezTo>
                <a:cubicBezTo>
                  <a:pt x="1184838" y="71006"/>
                  <a:pt x="1261872" y="54864"/>
                  <a:pt x="1261872" y="54864"/>
                </a:cubicBezTo>
                <a:cubicBezTo>
                  <a:pt x="1280160" y="73152"/>
                  <a:pt x="1300179" y="89859"/>
                  <a:pt x="1316736" y="109728"/>
                </a:cubicBezTo>
                <a:cubicBezTo>
                  <a:pt x="1330807" y="126613"/>
                  <a:pt x="1336149" y="150862"/>
                  <a:pt x="1353312" y="164592"/>
                </a:cubicBezTo>
                <a:cubicBezTo>
                  <a:pt x="1368365" y="176634"/>
                  <a:pt x="1389888" y="176784"/>
                  <a:pt x="1408176" y="182880"/>
                </a:cubicBezTo>
                <a:cubicBezTo>
                  <a:pt x="1420368" y="201168"/>
                  <a:pt x="1427589" y="224014"/>
                  <a:pt x="1444752" y="237744"/>
                </a:cubicBezTo>
                <a:cubicBezTo>
                  <a:pt x="1459805" y="249786"/>
                  <a:pt x="1485985" y="242401"/>
                  <a:pt x="1499616" y="256032"/>
                </a:cubicBezTo>
                <a:cubicBezTo>
                  <a:pt x="1597152" y="353568"/>
                  <a:pt x="1426464" y="280416"/>
                  <a:pt x="1572768" y="329184"/>
                </a:cubicBezTo>
                <a:cubicBezTo>
                  <a:pt x="1730001" y="224362"/>
                  <a:pt x="1531065" y="350036"/>
                  <a:pt x="1682496" y="274320"/>
                </a:cubicBezTo>
                <a:cubicBezTo>
                  <a:pt x="1702155" y="264490"/>
                  <a:pt x="1719072" y="249936"/>
                  <a:pt x="1737360" y="237744"/>
                </a:cubicBezTo>
                <a:cubicBezTo>
                  <a:pt x="1749552" y="219456"/>
                  <a:pt x="1755297" y="194529"/>
                  <a:pt x="1773936" y="182880"/>
                </a:cubicBezTo>
                <a:cubicBezTo>
                  <a:pt x="1806630" y="162446"/>
                  <a:pt x="1883664" y="146304"/>
                  <a:pt x="1883664" y="146304"/>
                </a:cubicBezTo>
                <a:cubicBezTo>
                  <a:pt x="1895856" y="128016"/>
                  <a:pt x="1903699" y="105914"/>
                  <a:pt x="1920240" y="91440"/>
                </a:cubicBezTo>
                <a:cubicBezTo>
                  <a:pt x="1997635" y="23719"/>
                  <a:pt x="2009478" y="25118"/>
                  <a:pt x="2084832" y="0"/>
                </a:cubicBezTo>
                <a:cubicBezTo>
                  <a:pt x="2103120" y="12192"/>
                  <a:pt x="2120037" y="26746"/>
                  <a:pt x="2139696" y="36576"/>
                </a:cubicBezTo>
                <a:cubicBezTo>
                  <a:pt x="2156938" y="45197"/>
                  <a:pt x="2179507" y="42822"/>
                  <a:pt x="2194560" y="54864"/>
                </a:cubicBezTo>
                <a:cubicBezTo>
                  <a:pt x="2211723" y="68594"/>
                  <a:pt x="2221306" y="90069"/>
                  <a:pt x="2231136" y="109728"/>
                </a:cubicBezTo>
                <a:cubicBezTo>
                  <a:pt x="2239757" y="126970"/>
                  <a:pt x="2240803" y="147350"/>
                  <a:pt x="2249424" y="164592"/>
                </a:cubicBezTo>
                <a:cubicBezTo>
                  <a:pt x="2259254" y="184251"/>
                  <a:pt x="2276170" y="199797"/>
                  <a:pt x="2286000" y="219456"/>
                </a:cubicBezTo>
                <a:cubicBezTo>
                  <a:pt x="2294621" y="236698"/>
                  <a:pt x="2285205" y="271594"/>
                  <a:pt x="2304288" y="274320"/>
                </a:cubicBezTo>
                <a:cubicBezTo>
                  <a:pt x="2467337" y="297613"/>
                  <a:pt x="2633472" y="286512"/>
                  <a:pt x="2798064" y="292608"/>
                </a:cubicBezTo>
                <a:cubicBezTo>
                  <a:pt x="2865120" y="298704"/>
                  <a:pt x="2932490" y="301997"/>
                  <a:pt x="2999232" y="310896"/>
                </a:cubicBezTo>
                <a:cubicBezTo>
                  <a:pt x="3024146" y="314218"/>
                  <a:pt x="3061144" y="306703"/>
                  <a:pt x="3072384" y="329184"/>
                </a:cubicBezTo>
                <a:cubicBezTo>
                  <a:pt x="3086285" y="356986"/>
                  <a:pt x="3066958" y="392327"/>
                  <a:pt x="3054096" y="420624"/>
                </a:cubicBezTo>
                <a:cubicBezTo>
                  <a:pt x="3035906" y="460643"/>
                  <a:pt x="3005328" y="493776"/>
                  <a:pt x="2980944" y="530352"/>
                </a:cubicBezTo>
                <a:cubicBezTo>
                  <a:pt x="2968752" y="548640"/>
                  <a:pt x="2951319" y="564364"/>
                  <a:pt x="2944368" y="585216"/>
                </a:cubicBezTo>
                <a:lnTo>
                  <a:pt x="2907792" y="694944"/>
                </a:lnTo>
                <a:cubicBezTo>
                  <a:pt x="3038492" y="890994"/>
                  <a:pt x="2834952" y="593455"/>
                  <a:pt x="2999232" y="804672"/>
                </a:cubicBezTo>
                <a:cubicBezTo>
                  <a:pt x="3026220" y="839371"/>
                  <a:pt x="3048000" y="877824"/>
                  <a:pt x="3072384" y="914400"/>
                </a:cubicBezTo>
                <a:cubicBezTo>
                  <a:pt x="3084576" y="932688"/>
                  <a:pt x="3102009" y="948412"/>
                  <a:pt x="3108960" y="969264"/>
                </a:cubicBezTo>
                <a:cubicBezTo>
                  <a:pt x="3115056" y="987552"/>
                  <a:pt x="3115206" y="1009075"/>
                  <a:pt x="3127248" y="1024128"/>
                </a:cubicBezTo>
                <a:cubicBezTo>
                  <a:pt x="3140978" y="1041291"/>
                  <a:pt x="3163824" y="1048512"/>
                  <a:pt x="3182112" y="1060704"/>
                </a:cubicBezTo>
                <a:cubicBezTo>
                  <a:pt x="3200605" y="1088443"/>
                  <a:pt x="3236976" y="1132574"/>
                  <a:pt x="3236976" y="1170432"/>
                </a:cubicBezTo>
                <a:cubicBezTo>
                  <a:pt x="3236976" y="1201516"/>
                  <a:pt x="3224784" y="1231392"/>
                  <a:pt x="3218688" y="1261872"/>
                </a:cubicBezTo>
                <a:cubicBezTo>
                  <a:pt x="3228503" y="1310946"/>
                  <a:pt x="3247035" y="1423264"/>
                  <a:pt x="3273552" y="1463040"/>
                </a:cubicBezTo>
                <a:cubicBezTo>
                  <a:pt x="3285744" y="1481328"/>
                  <a:pt x="3301201" y="1497819"/>
                  <a:pt x="3310128" y="1517904"/>
                </a:cubicBezTo>
                <a:cubicBezTo>
                  <a:pt x="3325786" y="1553136"/>
                  <a:pt x="3325318" y="1595553"/>
                  <a:pt x="3346704" y="1627632"/>
                </a:cubicBezTo>
                <a:cubicBezTo>
                  <a:pt x="3358896" y="1645920"/>
                  <a:pt x="3373450" y="1662837"/>
                  <a:pt x="3383280" y="1682496"/>
                </a:cubicBezTo>
                <a:cubicBezTo>
                  <a:pt x="3396398" y="1708732"/>
                  <a:pt x="3413996" y="1787074"/>
                  <a:pt x="3419856" y="1810512"/>
                </a:cubicBezTo>
                <a:cubicBezTo>
                  <a:pt x="3413760" y="1853184"/>
                  <a:pt x="3417042" y="1898296"/>
                  <a:pt x="3401568" y="1938528"/>
                </a:cubicBezTo>
                <a:cubicBezTo>
                  <a:pt x="3385788" y="1979557"/>
                  <a:pt x="3348075" y="2008938"/>
                  <a:pt x="3328416" y="2048256"/>
                </a:cubicBezTo>
                <a:cubicBezTo>
                  <a:pt x="3316224" y="2072640"/>
                  <a:pt x="3302579" y="2096350"/>
                  <a:pt x="3291840" y="2121408"/>
                </a:cubicBezTo>
                <a:cubicBezTo>
                  <a:pt x="3284246" y="2139127"/>
                  <a:pt x="3282173" y="2159030"/>
                  <a:pt x="3273552" y="2176272"/>
                </a:cubicBezTo>
                <a:cubicBezTo>
                  <a:pt x="3263722" y="2195931"/>
                  <a:pt x="3246806" y="2211477"/>
                  <a:pt x="3236976" y="2231136"/>
                </a:cubicBezTo>
                <a:cubicBezTo>
                  <a:pt x="3228355" y="2248378"/>
                  <a:pt x="3232319" y="2272369"/>
                  <a:pt x="3218688" y="2286000"/>
                </a:cubicBezTo>
                <a:cubicBezTo>
                  <a:pt x="3187604" y="2317084"/>
                  <a:pt x="3108960" y="2359152"/>
                  <a:pt x="3108960" y="2359152"/>
                </a:cubicBezTo>
                <a:cubicBezTo>
                  <a:pt x="3078480" y="2353056"/>
                  <a:pt x="3047408" y="2332325"/>
                  <a:pt x="3017520" y="2340864"/>
                </a:cubicBezTo>
                <a:cubicBezTo>
                  <a:pt x="2996386" y="2346902"/>
                  <a:pt x="2984372" y="2374018"/>
                  <a:pt x="2980944" y="2395728"/>
                </a:cubicBezTo>
                <a:cubicBezTo>
                  <a:pt x="2965702" y="2492258"/>
                  <a:pt x="3022020" y="2610706"/>
                  <a:pt x="2962656" y="2688336"/>
                </a:cubicBezTo>
                <a:cubicBezTo>
                  <a:pt x="2918066" y="2746646"/>
                  <a:pt x="2816352" y="2700528"/>
                  <a:pt x="2743200" y="2706624"/>
                </a:cubicBezTo>
                <a:cubicBezTo>
                  <a:pt x="2731008" y="2724912"/>
                  <a:pt x="2716454" y="2741829"/>
                  <a:pt x="2706624" y="2761488"/>
                </a:cubicBezTo>
                <a:cubicBezTo>
                  <a:pt x="2698003" y="2778730"/>
                  <a:pt x="2700378" y="2801299"/>
                  <a:pt x="2688336" y="2816352"/>
                </a:cubicBezTo>
                <a:cubicBezTo>
                  <a:pt x="2674606" y="2833515"/>
                  <a:pt x="2651760" y="2840736"/>
                  <a:pt x="2633472" y="2852928"/>
                </a:cubicBezTo>
                <a:lnTo>
                  <a:pt x="2560320" y="2962656"/>
                </a:lnTo>
                <a:lnTo>
                  <a:pt x="2523744" y="3017520"/>
                </a:lnTo>
                <a:cubicBezTo>
                  <a:pt x="2487168" y="3005328"/>
                  <a:pt x="2446095" y="3002330"/>
                  <a:pt x="2414016" y="2980944"/>
                </a:cubicBezTo>
                <a:cubicBezTo>
                  <a:pt x="2395728" y="2968752"/>
                  <a:pt x="2379237" y="2953295"/>
                  <a:pt x="2359152" y="2944368"/>
                </a:cubicBezTo>
                <a:cubicBezTo>
                  <a:pt x="2301907" y="2918926"/>
                  <a:pt x="2237068" y="2904703"/>
                  <a:pt x="2176272" y="2889504"/>
                </a:cubicBezTo>
                <a:cubicBezTo>
                  <a:pt x="2062402" y="3060309"/>
                  <a:pt x="2146927" y="2995581"/>
                  <a:pt x="1883664" y="3017520"/>
                </a:cubicBezTo>
                <a:cubicBezTo>
                  <a:pt x="1745762" y="2971553"/>
                  <a:pt x="1915743" y="3033560"/>
                  <a:pt x="1773936" y="2962656"/>
                </a:cubicBezTo>
                <a:cubicBezTo>
                  <a:pt x="1756694" y="2954035"/>
                  <a:pt x="1736791" y="2951962"/>
                  <a:pt x="1719072" y="2944368"/>
                </a:cubicBezTo>
                <a:cubicBezTo>
                  <a:pt x="1694014" y="2933629"/>
                  <a:pt x="1670304" y="2919984"/>
                  <a:pt x="1645920" y="2907792"/>
                </a:cubicBezTo>
                <a:cubicBezTo>
                  <a:pt x="1609344" y="2913888"/>
                  <a:pt x="1569358" y="2909497"/>
                  <a:pt x="1536192" y="2926080"/>
                </a:cubicBezTo>
                <a:cubicBezTo>
                  <a:pt x="1516533" y="2935910"/>
                  <a:pt x="1515158" y="2965402"/>
                  <a:pt x="1499616" y="2980944"/>
                </a:cubicBezTo>
                <a:cubicBezTo>
                  <a:pt x="1484074" y="2996486"/>
                  <a:pt x="1464411" y="3007690"/>
                  <a:pt x="1444752" y="3017520"/>
                </a:cubicBezTo>
                <a:cubicBezTo>
                  <a:pt x="1427510" y="3026141"/>
                  <a:pt x="1408424" y="3030512"/>
                  <a:pt x="1389888" y="3035808"/>
                </a:cubicBezTo>
                <a:cubicBezTo>
                  <a:pt x="1295907" y="3062660"/>
                  <a:pt x="1289171" y="3057542"/>
                  <a:pt x="1170432" y="3072384"/>
                </a:cubicBezTo>
                <a:cubicBezTo>
                  <a:pt x="1182624" y="3054096"/>
                  <a:pt x="1207008" y="3039499"/>
                  <a:pt x="1207008" y="3017520"/>
                </a:cubicBezTo>
                <a:cubicBezTo>
                  <a:pt x="1207008" y="2995541"/>
                  <a:pt x="1189515" y="2973561"/>
                  <a:pt x="1170432" y="2962656"/>
                </a:cubicBezTo>
                <a:cubicBezTo>
                  <a:pt x="1143444" y="2947234"/>
                  <a:pt x="1109653" y="2949478"/>
                  <a:pt x="1078992" y="2944368"/>
                </a:cubicBezTo>
                <a:cubicBezTo>
                  <a:pt x="1036473" y="2937282"/>
                  <a:pt x="993648" y="2932176"/>
                  <a:pt x="950976" y="2926080"/>
                </a:cubicBezTo>
                <a:cubicBezTo>
                  <a:pt x="932688" y="2919984"/>
                  <a:pt x="914648" y="2913088"/>
                  <a:pt x="896112" y="2907792"/>
                </a:cubicBezTo>
                <a:cubicBezTo>
                  <a:pt x="871945" y="2900887"/>
                  <a:pt x="846062" y="2899405"/>
                  <a:pt x="822960" y="2889504"/>
                </a:cubicBezTo>
                <a:cubicBezTo>
                  <a:pt x="802758" y="2880846"/>
                  <a:pt x="786384" y="2865120"/>
                  <a:pt x="768096" y="2852928"/>
                </a:cubicBezTo>
                <a:cubicBezTo>
                  <a:pt x="762000" y="2834640"/>
                  <a:pt x="763439" y="2811695"/>
                  <a:pt x="749808" y="2798064"/>
                </a:cubicBezTo>
                <a:cubicBezTo>
                  <a:pt x="718724" y="2766980"/>
                  <a:pt x="640080" y="2724912"/>
                  <a:pt x="640080" y="2724912"/>
                </a:cubicBezTo>
                <a:cubicBezTo>
                  <a:pt x="633984" y="2651760"/>
                  <a:pt x="643380" y="2575615"/>
                  <a:pt x="621792" y="2505456"/>
                </a:cubicBezTo>
                <a:cubicBezTo>
                  <a:pt x="616123" y="2487031"/>
                  <a:pt x="585464" y="2492464"/>
                  <a:pt x="566928" y="2487168"/>
                </a:cubicBezTo>
                <a:cubicBezTo>
                  <a:pt x="542761" y="2480263"/>
                  <a:pt x="518658" y="2472435"/>
                  <a:pt x="493776" y="2468880"/>
                </a:cubicBezTo>
                <a:cubicBezTo>
                  <a:pt x="433128" y="2460216"/>
                  <a:pt x="371740" y="2457750"/>
                  <a:pt x="310896" y="2450592"/>
                </a:cubicBezTo>
                <a:cubicBezTo>
                  <a:pt x="268086" y="2445556"/>
                  <a:pt x="225552" y="2438400"/>
                  <a:pt x="182880" y="2432304"/>
                </a:cubicBezTo>
                <a:cubicBezTo>
                  <a:pt x="164592" y="2420112"/>
                  <a:pt x="134054" y="2416862"/>
                  <a:pt x="128016" y="2395728"/>
                </a:cubicBezTo>
                <a:cubicBezTo>
                  <a:pt x="112878" y="2342745"/>
                  <a:pt x="166292" y="2262137"/>
                  <a:pt x="201168" y="2231136"/>
                </a:cubicBezTo>
                <a:cubicBezTo>
                  <a:pt x="234023" y="2201931"/>
                  <a:pt x="310896" y="2157984"/>
                  <a:pt x="310896" y="2157984"/>
                </a:cubicBezTo>
                <a:cubicBezTo>
                  <a:pt x="299720" y="2124455"/>
                  <a:pt x="277264" y="2025008"/>
                  <a:pt x="237744" y="1993392"/>
                </a:cubicBezTo>
                <a:cubicBezTo>
                  <a:pt x="222691" y="1981350"/>
                  <a:pt x="200122" y="1983725"/>
                  <a:pt x="182880" y="1975104"/>
                </a:cubicBezTo>
                <a:cubicBezTo>
                  <a:pt x="163221" y="1965274"/>
                  <a:pt x="147675" y="1948358"/>
                  <a:pt x="128016" y="1938528"/>
                </a:cubicBezTo>
                <a:cubicBezTo>
                  <a:pt x="-23415" y="1862812"/>
                  <a:pt x="175521" y="1988486"/>
                  <a:pt x="18288" y="1883664"/>
                </a:cubicBezTo>
                <a:cubicBezTo>
                  <a:pt x="12192" y="1865376"/>
                  <a:pt x="0" y="1848077"/>
                  <a:pt x="0" y="1828800"/>
                </a:cubicBezTo>
                <a:cubicBezTo>
                  <a:pt x="0" y="1801161"/>
                  <a:pt x="52736" y="1652305"/>
                  <a:pt x="54864" y="1645920"/>
                </a:cubicBezTo>
                <a:lnTo>
                  <a:pt x="73152" y="1591056"/>
                </a:lnTo>
                <a:cubicBezTo>
                  <a:pt x="31901" y="1426050"/>
                  <a:pt x="52472" y="1492441"/>
                  <a:pt x="18288" y="1389888"/>
                </a:cubicBezTo>
                <a:lnTo>
                  <a:pt x="128016" y="1353312"/>
                </a:lnTo>
                <a:cubicBezTo>
                  <a:pt x="146304" y="1347216"/>
                  <a:pt x="163797" y="1337750"/>
                  <a:pt x="182880" y="1335024"/>
                </a:cubicBezTo>
                <a:lnTo>
                  <a:pt x="310896" y="1316736"/>
                </a:lnTo>
                <a:cubicBezTo>
                  <a:pt x="224113" y="1143170"/>
                  <a:pt x="270459" y="1214051"/>
                  <a:pt x="182880" y="1097280"/>
                </a:cubicBezTo>
                <a:cubicBezTo>
                  <a:pt x="170688" y="1060704"/>
                  <a:pt x="134112" y="1024128"/>
                  <a:pt x="146304" y="987552"/>
                </a:cubicBezTo>
                <a:cubicBezTo>
                  <a:pt x="152400" y="969264"/>
                  <a:pt x="147350" y="941309"/>
                  <a:pt x="164592" y="932688"/>
                </a:cubicBezTo>
                <a:cubicBezTo>
                  <a:pt x="203146" y="913411"/>
                  <a:pt x="250198" y="922111"/>
                  <a:pt x="292608" y="914400"/>
                </a:cubicBezTo>
                <a:cubicBezTo>
                  <a:pt x="343128" y="905215"/>
                  <a:pt x="373617" y="893493"/>
                  <a:pt x="420624" y="877824"/>
                </a:cubicBezTo>
                <a:cubicBezTo>
                  <a:pt x="510821" y="742529"/>
                  <a:pt x="444120" y="862317"/>
                  <a:pt x="475488" y="548640"/>
                </a:cubicBezTo>
                <a:cubicBezTo>
                  <a:pt x="486142" y="442102"/>
                  <a:pt x="471367" y="464670"/>
                  <a:pt x="548640" y="438912"/>
                </a:cubicBezTo>
                <a:cubicBezTo>
                  <a:pt x="787391" y="468756"/>
                  <a:pt x="612740" y="440965"/>
                  <a:pt x="768096" y="475488"/>
                </a:cubicBezTo>
                <a:cubicBezTo>
                  <a:pt x="798439" y="482231"/>
                  <a:pt x="829548" y="485597"/>
                  <a:pt x="859536" y="493776"/>
                </a:cubicBezTo>
                <a:cubicBezTo>
                  <a:pt x="896732" y="503920"/>
                  <a:pt x="969264" y="530352"/>
                  <a:pt x="969264" y="530352"/>
                </a:cubicBezTo>
                <a:cubicBezTo>
                  <a:pt x="975360" y="512064"/>
                  <a:pt x="984104" y="494454"/>
                  <a:pt x="987552" y="475488"/>
                </a:cubicBezTo>
                <a:cubicBezTo>
                  <a:pt x="996344" y="427133"/>
                  <a:pt x="977274" y="369177"/>
                  <a:pt x="1005840" y="329184"/>
                </a:cubicBezTo>
                <a:cubicBezTo>
                  <a:pt x="1010256" y="323002"/>
                  <a:pt x="1122209" y="361878"/>
                  <a:pt x="1133856" y="365760"/>
                </a:cubicBezTo>
                <a:cubicBezTo>
                  <a:pt x="1146048" y="347472"/>
                  <a:pt x="1161774" y="331098"/>
                  <a:pt x="1170432" y="310896"/>
                </a:cubicBezTo>
                <a:cubicBezTo>
                  <a:pt x="1180333" y="287794"/>
                  <a:pt x="1181815" y="261911"/>
                  <a:pt x="1188720" y="237744"/>
                </a:cubicBezTo>
                <a:cubicBezTo>
                  <a:pt x="1194016" y="219208"/>
                  <a:pt x="1199414" y="200599"/>
                  <a:pt x="1207008" y="182880"/>
                </a:cubicBezTo>
                <a:cubicBezTo>
                  <a:pt x="1264388" y="48994"/>
                  <a:pt x="1228155" y="171444"/>
                  <a:pt x="1261872" y="36576"/>
                </a:cubicBezTo>
                <a:cubicBezTo>
                  <a:pt x="1286256" y="42672"/>
                  <a:pt x="1314111" y="40922"/>
                  <a:pt x="1335024" y="54864"/>
                </a:cubicBezTo>
                <a:cubicBezTo>
                  <a:pt x="1385126" y="88265"/>
                  <a:pt x="1371600" y="134068"/>
                  <a:pt x="1371600" y="182880"/>
                </a:cubicBezTo>
              </a:path>
            </a:pathLst>
          </a:custGeom>
          <a:noFill/>
          <a:ln w="127000">
            <a:solidFill>
              <a:srgbClr val="6B5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94562387"/>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p:cNvSpPr/>
          <p:nvPr/>
        </p:nvSpPr>
        <p:spPr>
          <a:xfrm>
            <a:off x="-217991" y="4327085"/>
            <a:ext cx="3493008" cy="2530915"/>
          </a:xfrm>
          <a:custGeom>
            <a:avLst/>
            <a:gdLst>
              <a:gd name="connsiteX0" fmla="*/ 3493008 w 3493008"/>
              <a:gd name="connsiteY0" fmla="*/ 190050 h 2530914"/>
              <a:gd name="connsiteX1" fmla="*/ 3035808 w 3493008"/>
              <a:gd name="connsiteY1" fmla="*/ 116898 h 2530914"/>
              <a:gd name="connsiteX2" fmla="*/ 2926080 w 3493008"/>
              <a:gd name="connsiteY2" fmla="*/ 80322 h 2530914"/>
              <a:gd name="connsiteX3" fmla="*/ 2834640 w 3493008"/>
              <a:gd name="connsiteY3" fmla="*/ 7170 h 2530914"/>
              <a:gd name="connsiteX4" fmla="*/ 2798064 w 3493008"/>
              <a:gd name="connsiteY4" fmla="*/ 116898 h 2530914"/>
              <a:gd name="connsiteX5" fmla="*/ 2706624 w 3493008"/>
              <a:gd name="connsiteY5" fmla="*/ 281490 h 2530914"/>
              <a:gd name="connsiteX6" fmla="*/ 2651760 w 3493008"/>
              <a:gd name="connsiteY6" fmla="*/ 299778 h 2530914"/>
              <a:gd name="connsiteX7" fmla="*/ 2560320 w 3493008"/>
              <a:gd name="connsiteY7" fmla="*/ 281490 h 2530914"/>
              <a:gd name="connsiteX8" fmla="*/ 2523744 w 3493008"/>
              <a:gd name="connsiteY8" fmla="*/ 226626 h 2530914"/>
              <a:gd name="connsiteX9" fmla="*/ 2414016 w 3493008"/>
              <a:gd name="connsiteY9" fmla="*/ 190050 h 2530914"/>
              <a:gd name="connsiteX10" fmla="*/ 2359152 w 3493008"/>
              <a:gd name="connsiteY10" fmla="*/ 171762 h 2530914"/>
              <a:gd name="connsiteX11" fmla="*/ 2304288 w 3493008"/>
              <a:gd name="connsiteY11" fmla="*/ 208338 h 2530914"/>
              <a:gd name="connsiteX12" fmla="*/ 2286000 w 3493008"/>
              <a:gd name="connsiteY12" fmla="*/ 263202 h 2530914"/>
              <a:gd name="connsiteX13" fmla="*/ 2212848 w 3493008"/>
              <a:gd name="connsiteY13" fmla="*/ 372930 h 2530914"/>
              <a:gd name="connsiteX14" fmla="*/ 2176272 w 3493008"/>
              <a:gd name="connsiteY14" fmla="*/ 427794 h 2530914"/>
              <a:gd name="connsiteX15" fmla="*/ 2121408 w 3493008"/>
              <a:gd name="connsiteY15" fmla="*/ 464370 h 2530914"/>
              <a:gd name="connsiteX16" fmla="*/ 2066544 w 3493008"/>
              <a:gd name="connsiteY16" fmla="*/ 482658 h 2530914"/>
              <a:gd name="connsiteX17" fmla="*/ 1993392 w 3493008"/>
              <a:gd name="connsiteY17" fmla="*/ 519234 h 2530914"/>
              <a:gd name="connsiteX18" fmla="*/ 1883664 w 3493008"/>
              <a:gd name="connsiteY18" fmla="*/ 574098 h 2530914"/>
              <a:gd name="connsiteX19" fmla="*/ 1719072 w 3493008"/>
              <a:gd name="connsiteY19" fmla="*/ 555810 h 2530914"/>
              <a:gd name="connsiteX20" fmla="*/ 1609344 w 3493008"/>
              <a:gd name="connsiteY20" fmla="*/ 482658 h 2530914"/>
              <a:gd name="connsiteX21" fmla="*/ 1554480 w 3493008"/>
              <a:gd name="connsiteY21" fmla="*/ 519234 h 2530914"/>
              <a:gd name="connsiteX22" fmla="*/ 1536192 w 3493008"/>
              <a:gd name="connsiteY22" fmla="*/ 574098 h 2530914"/>
              <a:gd name="connsiteX23" fmla="*/ 1499616 w 3493008"/>
              <a:gd name="connsiteY23" fmla="*/ 628962 h 2530914"/>
              <a:gd name="connsiteX24" fmla="*/ 1481328 w 3493008"/>
              <a:gd name="connsiteY24" fmla="*/ 683826 h 2530914"/>
              <a:gd name="connsiteX25" fmla="*/ 1408176 w 3493008"/>
              <a:gd name="connsiteY25" fmla="*/ 793554 h 2530914"/>
              <a:gd name="connsiteX26" fmla="*/ 1298448 w 3493008"/>
              <a:gd name="connsiteY26" fmla="*/ 848418 h 2530914"/>
              <a:gd name="connsiteX27" fmla="*/ 1188720 w 3493008"/>
              <a:gd name="connsiteY27" fmla="*/ 884994 h 2530914"/>
              <a:gd name="connsiteX28" fmla="*/ 1078992 w 3493008"/>
              <a:gd name="connsiteY28" fmla="*/ 848418 h 2530914"/>
              <a:gd name="connsiteX29" fmla="*/ 1005840 w 3493008"/>
              <a:gd name="connsiteY29" fmla="*/ 775266 h 2530914"/>
              <a:gd name="connsiteX30" fmla="*/ 969264 w 3493008"/>
              <a:gd name="connsiteY30" fmla="*/ 903282 h 2530914"/>
              <a:gd name="connsiteX31" fmla="*/ 932688 w 3493008"/>
              <a:gd name="connsiteY31" fmla="*/ 958146 h 2530914"/>
              <a:gd name="connsiteX32" fmla="*/ 877824 w 3493008"/>
              <a:gd name="connsiteY32" fmla="*/ 1067874 h 2530914"/>
              <a:gd name="connsiteX33" fmla="*/ 822960 w 3493008"/>
              <a:gd name="connsiteY33" fmla="*/ 1086162 h 2530914"/>
              <a:gd name="connsiteX34" fmla="*/ 621792 w 3493008"/>
              <a:gd name="connsiteY34" fmla="*/ 1067874 h 2530914"/>
              <a:gd name="connsiteX35" fmla="*/ 566928 w 3493008"/>
              <a:gd name="connsiteY35" fmla="*/ 1049586 h 2530914"/>
              <a:gd name="connsiteX36" fmla="*/ 548640 w 3493008"/>
              <a:gd name="connsiteY36" fmla="*/ 994722 h 2530914"/>
              <a:gd name="connsiteX37" fmla="*/ 512064 w 3493008"/>
              <a:gd name="connsiteY37" fmla="*/ 1049586 h 2530914"/>
              <a:gd name="connsiteX38" fmla="*/ 475488 w 3493008"/>
              <a:gd name="connsiteY38" fmla="*/ 1159314 h 2530914"/>
              <a:gd name="connsiteX39" fmla="*/ 402336 w 3493008"/>
              <a:gd name="connsiteY39" fmla="*/ 1269042 h 2530914"/>
              <a:gd name="connsiteX40" fmla="*/ 292608 w 3493008"/>
              <a:gd name="connsiteY40" fmla="*/ 1232466 h 2530914"/>
              <a:gd name="connsiteX41" fmla="*/ 201168 w 3493008"/>
              <a:gd name="connsiteY41" fmla="*/ 1159314 h 2530914"/>
              <a:gd name="connsiteX42" fmla="*/ 146304 w 3493008"/>
              <a:gd name="connsiteY42" fmla="*/ 1397058 h 2530914"/>
              <a:gd name="connsiteX43" fmla="*/ 109728 w 3493008"/>
              <a:gd name="connsiteY43" fmla="*/ 1451922 h 2530914"/>
              <a:gd name="connsiteX44" fmla="*/ 73152 w 3493008"/>
              <a:gd name="connsiteY44" fmla="*/ 1561650 h 2530914"/>
              <a:gd name="connsiteX45" fmla="*/ 36576 w 3493008"/>
              <a:gd name="connsiteY45" fmla="*/ 1671378 h 2530914"/>
              <a:gd name="connsiteX46" fmla="*/ 18288 w 3493008"/>
              <a:gd name="connsiteY46" fmla="*/ 1726242 h 2530914"/>
              <a:gd name="connsiteX47" fmla="*/ 0 w 3493008"/>
              <a:gd name="connsiteY47" fmla="*/ 1817682 h 2530914"/>
              <a:gd name="connsiteX48" fmla="*/ 18288 w 3493008"/>
              <a:gd name="connsiteY48" fmla="*/ 2201730 h 2530914"/>
              <a:gd name="connsiteX49" fmla="*/ 36576 w 3493008"/>
              <a:gd name="connsiteY49" fmla="*/ 2402898 h 2530914"/>
              <a:gd name="connsiteX50" fmla="*/ 73152 w 3493008"/>
              <a:gd name="connsiteY50" fmla="*/ 2457762 h 2530914"/>
              <a:gd name="connsiteX51" fmla="*/ 182880 w 3493008"/>
              <a:gd name="connsiteY51" fmla="*/ 2530914 h 2530914"/>
              <a:gd name="connsiteX52" fmla="*/ 1097280 w 3493008"/>
              <a:gd name="connsiteY52" fmla="*/ 2512626 h 2530914"/>
              <a:gd name="connsiteX53" fmla="*/ 1664208 w 3493008"/>
              <a:gd name="connsiteY53" fmla="*/ 2457762 h 2530914"/>
              <a:gd name="connsiteX54" fmla="*/ 1773936 w 3493008"/>
              <a:gd name="connsiteY54" fmla="*/ 2421186 h 2530914"/>
              <a:gd name="connsiteX55" fmla="*/ 1920240 w 3493008"/>
              <a:gd name="connsiteY55" fmla="*/ 2366322 h 2530914"/>
              <a:gd name="connsiteX56" fmla="*/ 1975104 w 3493008"/>
              <a:gd name="connsiteY56" fmla="*/ 2329746 h 2530914"/>
              <a:gd name="connsiteX57" fmla="*/ 2084832 w 3493008"/>
              <a:gd name="connsiteY57" fmla="*/ 2293170 h 2530914"/>
              <a:gd name="connsiteX58" fmla="*/ 2139696 w 3493008"/>
              <a:gd name="connsiteY58" fmla="*/ 2274882 h 2530914"/>
              <a:gd name="connsiteX59" fmla="*/ 2267712 w 3493008"/>
              <a:gd name="connsiteY59" fmla="*/ 2201730 h 2530914"/>
              <a:gd name="connsiteX60" fmla="*/ 2377440 w 3493008"/>
              <a:gd name="connsiteY60" fmla="*/ 2128578 h 2530914"/>
              <a:gd name="connsiteX61" fmla="*/ 2450592 w 3493008"/>
              <a:gd name="connsiteY61" fmla="*/ 2092002 h 2530914"/>
              <a:gd name="connsiteX62" fmla="*/ 2505456 w 3493008"/>
              <a:gd name="connsiteY62" fmla="*/ 2037138 h 2530914"/>
              <a:gd name="connsiteX63" fmla="*/ 2633472 w 3493008"/>
              <a:gd name="connsiteY63" fmla="*/ 1963986 h 2530914"/>
              <a:gd name="connsiteX64" fmla="*/ 2688336 w 3493008"/>
              <a:gd name="connsiteY64" fmla="*/ 1909122 h 2530914"/>
              <a:gd name="connsiteX65" fmla="*/ 2743200 w 3493008"/>
              <a:gd name="connsiteY65" fmla="*/ 1872546 h 2530914"/>
              <a:gd name="connsiteX66" fmla="*/ 2779776 w 3493008"/>
              <a:gd name="connsiteY66" fmla="*/ 1817682 h 2530914"/>
              <a:gd name="connsiteX67" fmla="*/ 2944368 w 3493008"/>
              <a:gd name="connsiteY67" fmla="*/ 1671378 h 2530914"/>
              <a:gd name="connsiteX68" fmla="*/ 3035808 w 3493008"/>
              <a:gd name="connsiteY68" fmla="*/ 1543362 h 2530914"/>
              <a:gd name="connsiteX69" fmla="*/ 3090672 w 3493008"/>
              <a:gd name="connsiteY69" fmla="*/ 1488498 h 2530914"/>
              <a:gd name="connsiteX70" fmla="*/ 3145536 w 3493008"/>
              <a:gd name="connsiteY70" fmla="*/ 1415346 h 2530914"/>
              <a:gd name="connsiteX71" fmla="*/ 3182112 w 3493008"/>
              <a:gd name="connsiteY71" fmla="*/ 1360482 h 2530914"/>
              <a:gd name="connsiteX72" fmla="*/ 3236976 w 3493008"/>
              <a:gd name="connsiteY72" fmla="*/ 1305618 h 2530914"/>
              <a:gd name="connsiteX73" fmla="*/ 3291840 w 3493008"/>
              <a:gd name="connsiteY73" fmla="*/ 1195890 h 2530914"/>
              <a:gd name="connsiteX74" fmla="*/ 3328416 w 3493008"/>
              <a:gd name="connsiteY74" fmla="*/ 1141026 h 2530914"/>
              <a:gd name="connsiteX75" fmla="*/ 3346704 w 3493008"/>
              <a:gd name="connsiteY75" fmla="*/ 1067874 h 2530914"/>
              <a:gd name="connsiteX76" fmla="*/ 3383280 w 3493008"/>
              <a:gd name="connsiteY76" fmla="*/ 958146 h 2530914"/>
              <a:gd name="connsiteX77" fmla="*/ 3291840 w 3493008"/>
              <a:gd name="connsiteY77" fmla="*/ 500946 h 2530914"/>
              <a:gd name="connsiteX78" fmla="*/ 3236976 w 3493008"/>
              <a:gd name="connsiteY78" fmla="*/ 464370 h 2530914"/>
              <a:gd name="connsiteX79" fmla="*/ 3163824 w 3493008"/>
              <a:gd name="connsiteY79" fmla="*/ 372930 h 253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493008" h="2530914">
                <a:moveTo>
                  <a:pt x="3493008" y="190050"/>
                </a:moveTo>
                <a:cubicBezTo>
                  <a:pt x="3281128" y="62922"/>
                  <a:pt x="3491208" y="169444"/>
                  <a:pt x="3035808" y="116898"/>
                </a:cubicBezTo>
                <a:cubicBezTo>
                  <a:pt x="2997508" y="112479"/>
                  <a:pt x="2926080" y="80322"/>
                  <a:pt x="2926080" y="80322"/>
                </a:cubicBezTo>
                <a:cubicBezTo>
                  <a:pt x="2924853" y="78482"/>
                  <a:pt x="2869974" y="-28164"/>
                  <a:pt x="2834640" y="7170"/>
                </a:cubicBezTo>
                <a:cubicBezTo>
                  <a:pt x="2807378" y="34432"/>
                  <a:pt x="2810256" y="80322"/>
                  <a:pt x="2798064" y="116898"/>
                </a:cubicBezTo>
                <a:cubicBezTo>
                  <a:pt x="2781961" y="165206"/>
                  <a:pt x="2753787" y="265769"/>
                  <a:pt x="2706624" y="281490"/>
                </a:cubicBezTo>
                <a:lnTo>
                  <a:pt x="2651760" y="299778"/>
                </a:lnTo>
                <a:cubicBezTo>
                  <a:pt x="2621280" y="293682"/>
                  <a:pt x="2587308" y="296912"/>
                  <a:pt x="2560320" y="281490"/>
                </a:cubicBezTo>
                <a:cubicBezTo>
                  <a:pt x="2541237" y="270585"/>
                  <a:pt x="2542383" y="238275"/>
                  <a:pt x="2523744" y="226626"/>
                </a:cubicBezTo>
                <a:cubicBezTo>
                  <a:pt x="2491050" y="206192"/>
                  <a:pt x="2450592" y="202242"/>
                  <a:pt x="2414016" y="190050"/>
                </a:cubicBezTo>
                <a:lnTo>
                  <a:pt x="2359152" y="171762"/>
                </a:lnTo>
                <a:cubicBezTo>
                  <a:pt x="2340864" y="183954"/>
                  <a:pt x="2318018" y="191175"/>
                  <a:pt x="2304288" y="208338"/>
                </a:cubicBezTo>
                <a:cubicBezTo>
                  <a:pt x="2292246" y="223391"/>
                  <a:pt x="2295362" y="246351"/>
                  <a:pt x="2286000" y="263202"/>
                </a:cubicBezTo>
                <a:cubicBezTo>
                  <a:pt x="2264652" y="301629"/>
                  <a:pt x="2237232" y="336354"/>
                  <a:pt x="2212848" y="372930"/>
                </a:cubicBezTo>
                <a:cubicBezTo>
                  <a:pt x="2200656" y="391218"/>
                  <a:pt x="2194560" y="415602"/>
                  <a:pt x="2176272" y="427794"/>
                </a:cubicBezTo>
                <a:cubicBezTo>
                  <a:pt x="2157984" y="439986"/>
                  <a:pt x="2141067" y="454540"/>
                  <a:pt x="2121408" y="464370"/>
                </a:cubicBezTo>
                <a:cubicBezTo>
                  <a:pt x="2104166" y="472991"/>
                  <a:pt x="2084263" y="475064"/>
                  <a:pt x="2066544" y="482658"/>
                </a:cubicBezTo>
                <a:cubicBezTo>
                  <a:pt x="2041486" y="493397"/>
                  <a:pt x="2017062" y="505708"/>
                  <a:pt x="1993392" y="519234"/>
                </a:cubicBezTo>
                <a:cubicBezTo>
                  <a:pt x="1894127" y="575957"/>
                  <a:pt x="1984254" y="540568"/>
                  <a:pt x="1883664" y="574098"/>
                </a:cubicBezTo>
                <a:cubicBezTo>
                  <a:pt x="1828800" y="568002"/>
                  <a:pt x="1771441" y="573266"/>
                  <a:pt x="1719072" y="555810"/>
                </a:cubicBezTo>
                <a:cubicBezTo>
                  <a:pt x="1677369" y="541909"/>
                  <a:pt x="1609344" y="482658"/>
                  <a:pt x="1609344" y="482658"/>
                </a:cubicBezTo>
                <a:cubicBezTo>
                  <a:pt x="1591056" y="494850"/>
                  <a:pt x="1568210" y="502071"/>
                  <a:pt x="1554480" y="519234"/>
                </a:cubicBezTo>
                <a:cubicBezTo>
                  <a:pt x="1542438" y="534287"/>
                  <a:pt x="1544813" y="556856"/>
                  <a:pt x="1536192" y="574098"/>
                </a:cubicBezTo>
                <a:cubicBezTo>
                  <a:pt x="1526362" y="593757"/>
                  <a:pt x="1509446" y="609303"/>
                  <a:pt x="1499616" y="628962"/>
                </a:cubicBezTo>
                <a:cubicBezTo>
                  <a:pt x="1490995" y="646204"/>
                  <a:pt x="1490690" y="666975"/>
                  <a:pt x="1481328" y="683826"/>
                </a:cubicBezTo>
                <a:cubicBezTo>
                  <a:pt x="1459980" y="722253"/>
                  <a:pt x="1449879" y="779653"/>
                  <a:pt x="1408176" y="793554"/>
                </a:cubicBezTo>
                <a:cubicBezTo>
                  <a:pt x="1208087" y="860250"/>
                  <a:pt x="1511159" y="753880"/>
                  <a:pt x="1298448" y="848418"/>
                </a:cubicBezTo>
                <a:cubicBezTo>
                  <a:pt x="1263216" y="864076"/>
                  <a:pt x="1188720" y="884994"/>
                  <a:pt x="1188720" y="884994"/>
                </a:cubicBezTo>
                <a:cubicBezTo>
                  <a:pt x="1152144" y="872802"/>
                  <a:pt x="1091184" y="884994"/>
                  <a:pt x="1078992" y="848418"/>
                </a:cubicBezTo>
                <a:cubicBezTo>
                  <a:pt x="1054608" y="775266"/>
                  <a:pt x="1078992" y="799650"/>
                  <a:pt x="1005840" y="775266"/>
                </a:cubicBezTo>
                <a:cubicBezTo>
                  <a:pt x="999980" y="798704"/>
                  <a:pt x="982382" y="877046"/>
                  <a:pt x="969264" y="903282"/>
                </a:cubicBezTo>
                <a:cubicBezTo>
                  <a:pt x="959434" y="922941"/>
                  <a:pt x="942518" y="938487"/>
                  <a:pt x="932688" y="958146"/>
                </a:cubicBezTo>
                <a:cubicBezTo>
                  <a:pt x="910601" y="1002320"/>
                  <a:pt x="921500" y="1032933"/>
                  <a:pt x="877824" y="1067874"/>
                </a:cubicBezTo>
                <a:cubicBezTo>
                  <a:pt x="862771" y="1079916"/>
                  <a:pt x="841248" y="1080066"/>
                  <a:pt x="822960" y="1086162"/>
                </a:cubicBezTo>
                <a:cubicBezTo>
                  <a:pt x="755904" y="1080066"/>
                  <a:pt x="688448" y="1077396"/>
                  <a:pt x="621792" y="1067874"/>
                </a:cubicBezTo>
                <a:cubicBezTo>
                  <a:pt x="602709" y="1065148"/>
                  <a:pt x="580559" y="1063217"/>
                  <a:pt x="566928" y="1049586"/>
                </a:cubicBezTo>
                <a:cubicBezTo>
                  <a:pt x="553297" y="1035955"/>
                  <a:pt x="554736" y="1013010"/>
                  <a:pt x="548640" y="994722"/>
                </a:cubicBezTo>
                <a:cubicBezTo>
                  <a:pt x="536448" y="1013010"/>
                  <a:pt x="520991" y="1029501"/>
                  <a:pt x="512064" y="1049586"/>
                </a:cubicBezTo>
                <a:cubicBezTo>
                  <a:pt x="496406" y="1084818"/>
                  <a:pt x="496874" y="1127235"/>
                  <a:pt x="475488" y="1159314"/>
                </a:cubicBezTo>
                <a:lnTo>
                  <a:pt x="402336" y="1269042"/>
                </a:lnTo>
                <a:cubicBezTo>
                  <a:pt x="365760" y="1256850"/>
                  <a:pt x="313994" y="1264545"/>
                  <a:pt x="292608" y="1232466"/>
                </a:cubicBezTo>
                <a:cubicBezTo>
                  <a:pt x="245339" y="1161562"/>
                  <a:pt x="276884" y="1184553"/>
                  <a:pt x="201168" y="1159314"/>
                </a:cubicBezTo>
                <a:cubicBezTo>
                  <a:pt x="192737" y="1218334"/>
                  <a:pt x="182818" y="1342287"/>
                  <a:pt x="146304" y="1397058"/>
                </a:cubicBezTo>
                <a:cubicBezTo>
                  <a:pt x="134112" y="1415346"/>
                  <a:pt x="118655" y="1431837"/>
                  <a:pt x="109728" y="1451922"/>
                </a:cubicBezTo>
                <a:cubicBezTo>
                  <a:pt x="94070" y="1487154"/>
                  <a:pt x="85344" y="1525074"/>
                  <a:pt x="73152" y="1561650"/>
                </a:cubicBezTo>
                <a:lnTo>
                  <a:pt x="36576" y="1671378"/>
                </a:lnTo>
                <a:cubicBezTo>
                  <a:pt x="30480" y="1689666"/>
                  <a:pt x="22069" y="1707339"/>
                  <a:pt x="18288" y="1726242"/>
                </a:cubicBezTo>
                <a:lnTo>
                  <a:pt x="0" y="1817682"/>
                </a:lnTo>
                <a:cubicBezTo>
                  <a:pt x="6096" y="1945698"/>
                  <a:pt x="10294" y="2073819"/>
                  <a:pt x="18288" y="2201730"/>
                </a:cubicBezTo>
                <a:cubicBezTo>
                  <a:pt x="22488" y="2268931"/>
                  <a:pt x="22468" y="2337060"/>
                  <a:pt x="36576" y="2402898"/>
                </a:cubicBezTo>
                <a:cubicBezTo>
                  <a:pt x="41181" y="2424390"/>
                  <a:pt x="56611" y="2443288"/>
                  <a:pt x="73152" y="2457762"/>
                </a:cubicBezTo>
                <a:cubicBezTo>
                  <a:pt x="106234" y="2486709"/>
                  <a:pt x="182880" y="2530914"/>
                  <a:pt x="182880" y="2530914"/>
                </a:cubicBezTo>
                <a:cubicBezTo>
                  <a:pt x="487680" y="2524818"/>
                  <a:pt x="792676" y="2525144"/>
                  <a:pt x="1097280" y="2512626"/>
                </a:cubicBezTo>
                <a:cubicBezTo>
                  <a:pt x="1310198" y="2503876"/>
                  <a:pt x="1467886" y="2482302"/>
                  <a:pt x="1664208" y="2457762"/>
                </a:cubicBezTo>
                <a:lnTo>
                  <a:pt x="1773936" y="2421186"/>
                </a:lnTo>
                <a:cubicBezTo>
                  <a:pt x="1821420" y="2405358"/>
                  <a:pt x="1876505" y="2388190"/>
                  <a:pt x="1920240" y="2366322"/>
                </a:cubicBezTo>
                <a:cubicBezTo>
                  <a:pt x="1939899" y="2356492"/>
                  <a:pt x="1955019" y="2338673"/>
                  <a:pt x="1975104" y="2329746"/>
                </a:cubicBezTo>
                <a:cubicBezTo>
                  <a:pt x="2010336" y="2314088"/>
                  <a:pt x="2048256" y="2305362"/>
                  <a:pt x="2084832" y="2293170"/>
                </a:cubicBezTo>
                <a:cubicBezTo>
                  <a:pt x="2103120" y="2287074"/>
                  <a:pt x="2123656" y="2285575"/>
                  <a:pt x="2139696" y="2274882"/>
                </a:cubicBezTo>
                <a:cubicBezTo>
                  <a:pt x="2329483" y="2148357"/>
                  <a:pt x="2035684" y="2340947"/>
                  <a:pt x="2267712" y="2201730"/>
                </a:cubicBezTo>
                <a:cubicBezTo>
                  <a:pt x="2305406" y="2179113"/>
                  <a:pt x="2338122" y="2148237"/>
                  <a:pt x="2377440" y="2128578"/>
                </a:cubicBezTo>
                <a:cubicBezTo>
                  <a:pt x="2401824" y="2116386"/>
                  <a:pt x="2428408" y="2107848"/>
                  <a:pt x="2450592" y="2092002"/>
                </a:cubicBezTo>
                <a:cubicBezTo>
                  <a:pt x="2471638" y="2076969"/>
                  <a:pt x="2485587" y="2053695"/>
                  <a:pt x="2505456" y="2037138"/>
                </a:cubicBezTo>
                <a:cubicBezTo>
                  <a:pt x="2609125" y="1950747"/>
                  <a:pt x="2508261" y="2053422"/>
                  <a:pt x="2633472" y="1963986"/>
                </a:cubicBezTo>
                <a:cubicBezTo>
                  <a:pt x="2654518" y="1948953"/>
                  <a:pt x="2668467" y="1925679"/>
                  <a:pt x="2688336" y="1909122"/>
                </a:cubicBezTo>
                <a:cubicBezTo>
                  <a:pt x="2705221" y="1895051"/>
                  <a:pt x="2724912" y="1884738"/>
                  <a:pt x="2743200" y="1872546"/>
                </a:cubicBezTo>
                <a:cubicBezTo>
                  <a:pt x="2755392" y="1854258"/>
                  <a:pt x="2764234" y="1833224"/>
                  <a:pt x="2779776" y="1817682"/>
                </a:cubicBezTo>
                <a:cubicBezTo>
                  <a:pt x="2889718" y="1707740"/>
                  <a:pt x="2790765" y="1901782"/>
                  <a:pt x="2944368" y="1671378"/>
                </a:cubicBezTo>
                <a:cubicBezTo>
                  <a:pt x="2973315" y="1627958"/>
                  <a:pt x="3001782" y="1583059"/>
                  <a:pt x="3035808" y="1543362"/>
                </a:cubicBezTo>
                <a:cubicBezTo>
                  <a:pt x="3052640" y="1523725"/>
                  <a:pt x="3073840" y="1508135"/>
                  <a:pt x="3090672" y="1488498"/>
                </a:cubicBezTo>
                <a:cubicBezTo>
                  <a:pt x="3110508" y="1465356"/>
                  <a:pt x="3127820" y="1440149"/>
                  <a:pt x="3145536" y="1415346"/>
                </a:cubicBezTo>
                <a:cubicBezTo>
                  <a:pt x="3158311" y="1397461"/>
                  <a:pt x="3168041" y="1377367"/>
                  <a:pt x="3182112" y="1360482"/>
                </a:cubicBezTo>
                <a:cubicBezTo>
                  <a:pt x="3198669" y="1340613"/>
                  <a:pt x="3220419" y="1325487"/>
                  <a:pt x="3236976" y="1305618"/>
                </a:cubicBezTo>
                <a:cubicBezTo>
                  <a:pt x="3302490" y="1227002"/>
                  <a:pt x="3250600" y="1278370"/>
                  <a:pt x="3291840" y="1195890"/>
                </a:cubicBezTo>
                <a:cubicBezTo>
                  <a:pt x="3301670" y="1176231"/>
                  <a:pt x="3316224" y="1159314"/>
                  <a:pt x="3328416" y="1141026"/>
                </a:cubicBezTo>
                <a:cubicBezTo>
                  <a:pt x="3334512" y="1116642"/>
                  <a:pt x="3339482" y="1091948"/>
                  <a:pt x="3346704" y="1067874"/>
                </a:cubicBezTo>
                <a:cubicBezTo>
                  <a:pt x="3357783" y="1030945"/>
                  <a:pt x="3383280" y="958146"/>
                  <a:pt x="3383280" y="958146"/>
                </a:cubicBezTo>
                <a:cubicBezTo>
                  <a:pt x="3379171" y="880068"/>
                  <a:pt x="3423079" y="588439"/>
                  <a:pt x="3291840" y="500946"/>
                </a:cubicBezTo>
                <a:lnTo>
                  <a:pt x="3236976" y="464370"/>
                </a:lnTo>
                <a:cubicBezTo>
                  <a:pt x="3190836" y="395160"/>
                  <a:pt x="3215942" y="425048"/>
                  <a:pt x="3163824" y="372930"/>
                </a:cubicBezTo>
              </a:path>
            </a:pathLst>
          </a:custGeom>
          <a:solidFill>
            <a:schemeClr val="tx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32" indent="-285744">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2971" indent="-228594">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160" indent="-228594">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349" indent="-228594">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537" indent="-228594"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726" indent="-228594"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8914" indent="-228594"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103" indent="-228594"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6E62C6CF-AEF4-4FFB-979B-737D38FA3F4F}" type="slidenum">
              <a:rPr lang="en-US" altLang="en-US" sz="1200">
                <a:solidFill>
                  <a:srgbClr val="898989"/>
                </a:solidFill>
              </a:rPr>
              <a:pPr>
                <a:spcBef>
                  <a:spcPct val="0"/>
                </a:spcBef>
                <a:buFontTx/>
                <a:buNone/>
              </a:pPr>
              <a:t>39</a:t>
            </a:fld>
            <a:endParaRPr lang="en-US" altLang="en-US" sz="1200">
              <a:solidFill>
                <a:srgbClr val="898989"/>
              </a:solidFill>
            </a:endParaRPr>
          </a:p>
        </p:txBody>
      </p:sp>
      <p:sp>
        <p:nvSpPr>
          <p:cNvPr id="9" name="Freeform 8"/>
          <p:cNvSpPr/>
          <p:nvPr/>
        </p:nvSpPr>
        <p:spPr>
          <a:xfrm>
            <a:off x="-54864" y="1335024"/>
            <a:ext cx="12326112" cy="6056376"/>
          </a:xfrm>
          <a:custGeom>
            <a:avLst/>
            <a:gdLst>
              <a:gd name="connsiteX0" fmla="*/ 36576 w 12326112"/>
              <a:gd name="connsiteY0" fmla="*/ 5248656 h 6189368"/>
              <a:gd name="connsiteX1" fmla="*/ 219456 w 12326112"/>
              <a:gd name="connsiteY1" fmla="*/ 5212080 h 6189368"/>
              <a:gd name="connsiteX2" fmla="*/ 329184 w 12326112"/>
              <a:gd name="connsiteY2" fmla="*/ 5175504 h 6189368"/>
              <a:gd name="connsiteX3" fmla="*/ 457200 w 12326112"/>
              <a:gd name="connsiteY3" fmla="*/ 5102352 h 6189368"/>
              <a:gd name="connsiteX4" fmla="*/ 621792 w 12326112"/>
              <a:gd name="connsiteY4" fmla="*/ 4956048 h 6189368"/>
              <a:gd name="connsiteX5" fmla="*/ 640080 w 12326112"/>
              <a:gd name="connsiteY5" fmla="*/ 4901184 h 6189368"/>
              <a:gd name="connsiteX6" fmla="*/ 694944 w 12326112"/>
              <a:gd name="connsiteY6" fmla="*/ 4864608 h 6189368"/>
              <a:gd name="connsiteX7" fmla="*/ 1097280 w 12326112"/>
              <a:gd name="connsiteY7" fmla="*/ 4791456 h 6189368"/>
              <a:gd name="connsiteX8" fmla="*/ 1207008 w 12326112"/>
              <a:gd name="connsiteY8" fmla="*/ 4700016 h 6189368"/>
              <a:gd name="connsiteX9" fmla="*/ 1280160 w 12326112"/>
              <a:gd name="connsiteY9" fmla="*/ 4645152 h 6189368"/>
              <a:gd name="connsiteX10" fmla="*/ 1335024 w 12326112"/>
              <a:gd name="connsiteY10" fmla="*/ 4572000 h 6189368"/>
              <a:gd name="connsiteX11" fmla="*/ 1463040 w 12326112"/>
              <a:gd name="connsiteY11" fmla="*/ 4462272 h 6189368"/>
              <a:gd name="connsiteX12" fmla="*/ 1536192 w 12326112"/>
              <a:gd name="connsiteY12" fmla="*/ 4352544 h 6189368"/>
              <a:gd name="connsiteX13" fmla="*/ 1591056 w 12326112"/>
              <a:gd name="connsiteY13" fmla="*/ 4297680 h 6189368"/>
              <a:gd name="connsiteX14" fmla="*/ 1700784 w 12326112"/>
              <a:gd name="connsiteY14" fmla="*/ 4224528 h 6189368"/>
              <a:gd name="connsiteX15" fmla="*/ 1737360 w 12326112"/>
              <a:gd name="connsiteY15" fmla="*/ 4169664 h 6189368"/>
              <a:gd name="connsiteX16" fmla="*/ 1883664 w 12326112"/>
              <a:gd name="connsiteY16" fmla="*/ 4096512 h 6189368"/>
              <a:gd name="connsiteX17" fmla="*/ 2029968 w 12326112"/>
              <a:gd name="connsiteY17" fmla="*/ 4023360 h 6189368"/>
              <a:gd name="connsiteX18" fmla="*/ 2176272 w 12326112"/>
              <a:gd name="connsiteY18" fmla="*/ 3986784 h 6189368"/>
              <a:gd name="connsiteX19" fmla="*/ 2231136 w 12326112"/>
              <a:gd name="connsiteY19" fmla="*/ 3968496 h 6189368"/>
              <a:gd name="connsiteX20" fmla="*/ 2523744 w 12326112"/>
              <a:gd name="connsiteY20" fmla="*/ 3950208 h 6189368"/>
              <a:gd name="connsiteX21" fmla="*/ 2706624 w 12326112"/>
              <a:gd name="connsiteY21" fmla="*/ 3730752 h 6189368"/>
              <a:gd name="connsiteX22" fmla="*/ 2743200 w 12326112"/>
              <a:gd name="connsiteY22" fmla="*/ 3675888 h 6189368"/>
              <a:gd name="connsiteX23" fmla="*/ 2761488 w 12326112"/>
              <a:gd name="connsiteY23" fmla="*/ 3621024 h 6189368"/>
              <a:gd name="connsiteX24" fmla="*/ 2889504 w 12326112"/>
              <a:gd name="connsiteY24" fmla="*/ 3438144 h 6189368"/>
              <a:gd name="connsiteX25" fmla="*/ 3017520 w 12326112"/>
              <a:gd name="connsiteY25" fmla="*/ 3346704 h 6189368"/>
              <a:gd name="connsiteX26" fmla="*/ 3127248 w 12326112"/>
              <a:gd name="connsiteY26" fmla="*/ 3236976 h 6189368"/>
              <a:gd name="connsiteX27" fmla="*/ 3182112 w 12326112"/>
              <a:gd name="connsiteY27" fmla="*/ 3218688 h 6189368"/>
              <a:gd name="connsiteX28" fmla="*/ 3236976 w 12326112"/>
              <a:gd name="connsiteY28" fmla="*/ 3182112 h 6189368"/>
              <a:gd name="connsiteX29" fmla="*/ 3383280 w 12326112"/>
              <a:gd name="connsiteY29" fmla="*/ 3163824 h 6189368"/>
              <a:gd name="connsiteX30" fmla="*/ 3511296 w 12326112"/>
              <a:gd name="connsiteY30" fmla="*/ 3145536 h 6189368"/>
              <a:gd name="connsiteX31" fmla="*/ 3675888 w 12326112"/>
              <a:gd name="connsiteY31" fmla="*/ 3054096 h 6189368"/>
              <a:gd name="connsiteX32" fmla="*/ 3730752 w 12326112"/>
              <a:gd name="connsiteY32" fmla="*/ 3017520 h 6189368"/>
              <a:gd name="connsiteX33" fmla="*/ 3877056 w 12326112"/>
              <a:gd name="connsiteY33" fmla="*/ 2980944 h 6189368"/>
              <a:gd name="connsiteX34" fmla="*/ 4517136 w 12326112"/>
              <a:gd name="connsiteY34" fmla="*/ 2944368 h 6189368"/>
              <a:gd name="connsiteX35" fmla="*/ 4626864 w 12326112"/>
              <a:gd name="connsiteY35" fmla="*/ 2852928 h 6189368"/>
              <a:gd name="connsiteX36" fmla="*/ 4663440 w 12326112"/>
              <a:gd name="connsiteY36" fmla="*/ 2798064 h 6189368"/>
              <a:gd name="connsiteX37" fmla="*/ 4718304 w 12326112"/>
              <a:gd name="connsiteY37" fmla="*/ 2779776 h 6189368"/>
              <a:gd name="connsiteX38" fmla="*/ 4828032 w 12326112"/>
              <a:gd name="connsiteY38" fmla="*/ 2706624 h 6189368"/>
              <a:gd name="connsiteX39" fmla="*/ 4937760 w 12326112"/>
              <a:gd name="connsiteY39" fmla="*/ 2615184 h 6189368"/>
              <a:gd name="connsiteX40" fmla="*/ 5029200 w 12326112"/>
              <a:gd name="connsiteY40" fmla="*/ 2505456 h 6189368"/>
              <a:gd name="connsiteX41" fmla="*/ 5084064 w 12326112"/>
              <a:gd name="connsiteY41" fmla="*/ 2487168 h 6189368"/>
              <a:gd name="connsiteX42" fmla="*/ 5138928 w 12326112"/>
              <a:gd name="connsiteY42" fmla="*/ 2450592 h 6189368"/>
              <a:gd name="connsiteX43" fmla="*/ 5193792 w 12326112"/>
              <a:gd name="connsiteY43" fmla="*/ 2340864 h 6189368"/>
              <a:gd name="connsiteX44" fmla="*/ 5248656 w 12326112"/>
              <a:gd name="connsiteY44" fmla="*/ 2212848 h 6189368"/>
              <a:gd name="connsiteX45" fmla="*/ 5340096 w 12326112"/>
              <a:gd name="connsiteY45" fmla="*/ 2084832 h 6189368"/>
              <a:gd name="connsiteX46" fmla="*/ 5358384 w 12326112"/>
              <a:gd name="connsiteY46" fmla="*/ 2029968 h 6189368"/>
              <a:gd name="connsiteX47" fmla="*/ 5449824 w 12326112"/>
              <a:gd name="connsiteY47" fmla="*/ 1901952 h 6189368"/>
              <a:gd name="connsiteX48" fmla="*/ 5504688 w 12326112"/>
              <a:gd name="connsiteY48" fmla="*/ 1865376 h 6189368"/>
              <a:gd name="connsiteX49" fmla="*/ 5596128 w 12326112"/>
              <a:gd name="connsiteY49" fmla="*/ 1700784 h 6189368"/>
              <a:gd name="connsiteX50" fmla="*/ 5614416 w 12326112"/>
              <a:gd name="connsiteY50" fmla="*/ 1627632 h 6189368"/>
              <a:gd name="connsiteX51" fmla="*/ 5632704 w 12326112"/>
              <a:gd name="connsiteY51" fmla="*/ 1353312 h 6189368"/>
              <a:gd name="connsiteX52" fmla="*/ 5742432 w 12326112"/>
              <a:gd name="connsiteY52" fmla="*/ 1316736 h 6189368"/>
              <a:gd name="connsiteX53" fmla="*/ 5797296 w 12326112"/>
              <a:gd name="connsiteY53" fmla="*/ 1298448 h 6189368"/>
              <a:gd name="connsiteX54" fmla="*/ 5852160 w 12326112"/>
              <a:gd name="connsiteY54" fmla="*/ 1280160 h 6189368"/>
              <a:gd name="connsiteX55" fmla="*/ 5907024 w 12326112"/>
              <a:gd name="connsiteY55" fmla="*/ 1243584 h 6189368"/>
              <a:gd name="connsiteX56" fmla="*/ 5961888 w 12326112"/>
              <a:gd name="connsiteY56" fmla="*/ 1188720 h 6189368"/>
              <a:gd name="connsiteX57" fmla="*/ 6016752 w 12326112"/>
              <a:gd name="connsiteY57" fmla="*/ 1005840 h 6189368"/>
              <a:gd name="connsiteX58" fmla="*/ 6035040 w 12326112"/>
              <a:gd name="connsiteY58" fmla="*/ 950976 h 6189368"/>
              <a:gd name="connsiteX59" fmla="*/ 6053328 w 12326112"/>
              <a:gd name="connsiteY59" fmla="*/ 877824 h 6189368"/>
              <a:gd name="connsiteX60" fmla="*/ 6089904 w 12326112"/>
              <a:gd name="connsiteY60" fmla="*/ 804672 h 6189368"/>
              <a:gd name="connsiteX61" fmla="*/ 6144768 w 12326112"/>
              <a:gd name="connsiteY61" fmla="*/ 603504 h 6189368"/>
              <a:gd name="connsiteX62" fmla="*/ 6199632 w 12326112"/>
              <a:gd name="connsiteY62" fmla="*/ 585216 h 6189368"/>
              <a:gd name="connsiteX63" fmla="*/ 6309360 w 12326112"/>
              <a:gd name="connsiteY63" fmla="*/ 493776 h 6189368"/>
              <a:gd name="connsiteX64" fmla="*/ 6364224 w 12326112"/>
              <a:gd name="connsiteY64" fmla="*/ 475488 h 6189368"/>
              <a:gd name="connsiteX65" fmla="*/ 6473952 w 12326112"/>
              <a:gd name="connsiteY65" fmla="*/ 402336 h 6189368"/>
              <a:gd name="connsiteX66" fmla="*/ 6565392 w 12326112"/>
              <a:gd name="connsiteY66" fmla="*/ 292608 h 6189368"/>
              <a:gd name="connsiteX67" fmla="*/ 6638544 w 12326112"/>
              <a:gd name="connsiteY67" fmla="*/ 256032 h 6189368"/>
              <a:gd name="connsiteX68" fmla="*/ 6748272 w 12326112"/>
              <a:gd name="connsiteY68" fmla="*/ 164592 h 6189368"/>
              <a:gd name="connsiteX69" fmla="*/ 6876288 w 12326112"/>
              <a:gd name="connsiteY69" fmla="*/ 128016 h 6189368"/>
              <a:gd name="connsiteX70" fmla="*/ 6931152 w 12326112"/>
              <a:gd name="connsiteY70" fmla="*/ 91440 h 6189368"/>
              <a:gd name="connsiteX71" fmla="*/ 7040880 w 12326112"/>
              <a:gd name="connsiteY71" fmla="*/ 73152 h 6189368"/>
              <a:gd name="connsiteX72" fmla="*/ 7095744 w 12326112"/>
              <a:gd name="connsiteY72" fmla="*/ 54864 h 6189368"/>
              <a:gd name="connsiteX73" fmla="*/ 7187184 w 12326112"/>
              <a:gd name="connsiteY73" fmla="*/ 36576 h 6189368"/>
              <a:gd name="connsiteX74" fmla="*/ 7242048 w 12326112"/>
              <a:gd name="connsiteY74" fmla="*/ 18288 h 6189368"/>
              <a:gd name="connsiteX75" fmla="*/ 7315200 w 12326112"/>
              <a:gd name="connsiteY75" fmla="*/ 0 h 6189368"/>
              <a:gd name="connsiteX76" fmla="*/ 7571232 w 12326112"/>
              <a:gd name="connsiteY76" fmla="*/ 18288 h 6189368"/>
              <a:gd name="connsiteX77" fmla="*/ 7662672 w 12326112"/>
              <a:gd name="connsiteY77" fmla="*/ 109728 h 6189368"/>
              <a:gd name="connsiteX78" fmla="*/ 7680960 w 12326112"/>
              <a:gd name="connsiteY78" fmla="*/ 164592 h 6189368"/>
              <a:gd name="connsiteX79" fmla="*/ 7717536 w 12326112"/>
              <a:gd name="connsiteY79" fmla="*/ 219456 h 6189368"/>
              <a:gd name="connsiteX80" fmla="*/ 7735824 w 12326112"/>
              <a:gd name="connsiteY80" fmla="*/ 274320 h 6189368"/>
              <a:gd name="connsiteX81" fmla="*/ 7863840 w 12326112"/>
              <a:gd name="connsiteY81" fmla="*/ 420624 h 6189368"/>
              <a:gd name="connsiteX82" fmla="*/ 7900416 w 12326112"/>
              <a:gd name="connsiteY82" fmla="*/ 475488 h 6189368"/>
              <a:gd name="connsiteX83" fmla="*/ 8028432 w 12326112"/>
              <a:gd name="connsiteY83" fmla="*/ 475488 h 6189368"/>
              <a:gd name="connsiteX84" fmla="*/ 8193024 w 12326112"/>
              <a:gd name="connsiteY84" fmla="*/ 402336 h 6189368"/>
              <a:gd name="connsiteX85" fmla="*/ 8247888 w 12326112"/>
              <a:gd name="connsiteY85" fmla="*/ 384048 h 6189368"/>
              <a:gd name="connsiteX86" fmla="*/ 8613648 w 12326112"/>
              <a:gd name="connsiteY86" fmla="*/ 402336 h 6189368"/>
              <a:gd name="connsiteX87" fmla="*/ 8741664 w 12326112"/>
              <a:gd name="connsiteY87" fmla="*/ 438912 h 6189368"/>
              <a:gd name="connsiteX88" fmla="*/ 8796528 w 12326112"/>
              <a:gd name="connsiteY88" fmla="*/ 475488 h 6189368"/>
              <a:gd name="connsiteX89" fmla="*/ 8851392 w 12326112"/>
              <a:gd name="connsiteY89" fmla="*/ 493776 h 6189368"/>
              <a:gd name="connsiteX90" fmla="*/ 9015984 w 12326112"/>
              <a:gd name="connsiteY90" fmla="*/ 585216 h 6189368"/>
              <a:gd name="connsiteX91" fmla="*/ 9070848 w 12326112"/>
              <a:gd name="connsiteY91" fmla="*/ 640080 h 6189368"/>
              <a:gd name="connsiteX92" fmla="*/ 9326880 w 12326112"/>
              <a:gd name="connsiteY92" fmla="*/ 658368 h 6189368"/>
              <a:gd name="connsiteX93" fmla="*/ 9619488 w 12326112"/>
              <a:gd name="connsiteY93" fmla="*/ 676656 h 6189368"/>
              <a:gd name="connsiteX94" fmla="*/ 9729216 w 12326112"/>
              <a:gd name="connsiteY94" fmla="*/ 694944 h 6189368"/>
              <a:gd name="connsiteX95" fmla="*/ 9875520 w 12326112"/>
              <a:gd name="connsiteY95" fmla="*/ 731520 h 6189368"/>
              <a:gd name="connsiteX96" fmla="*/ 9985248 w 12326112"/>
              <a:gd name="connsiteY96" fmla="*/ 786384 h 6189368"/>
              <a:gd name="connsiteX97" fmla="*/ 10058400 w 12326112"/>
              <a:gd name="connsiteY97" fmla="*/ 896112 h 6189368"/>
              <a:gd name="connsiteX98" fmla="*/ 10094976 w 12326112"/>
              <a:gd name="connsiteY98" fmla="*/ 969264 h 6189368"/>
              <a:gd name="connsiteX99" fmla="*/ 10186416 w 12326112"/>
              <a:gd name="connsiteY99" fmla="*/ 1078992 h 6189368"/>
              <a:gd name="connsiteX100" fmla="*/ 10241280 w 12326112"/>
              <a:gd name="connsiteY100" fmla="*/ 1115568 h 6189368"/>
              <a:gd name="connsiteX101" fmla="*/ 10515600 w 12326112"/>
              <a:gd name="connsiteY101" fmla="*/ 1152144 h 6189368"/>
              <a:gd name="connsiteX102" fmla="*/ 10735056 w 12326112"/>
              <a:gd name="connsiteY102" fmla="*/ 1188720 h 6189368"/>
              <a:gd name="connsiteX103" fmla="*/ 10844784 w 12326112"/>
              <a:gd name="connsiteY103" fmla="*/ 1207008 h 6189368"/>
              <a:gd name="connsiteX104" fmla="*/ 10917936 w 12326112"/>
              <a:gd name="connsiteY104" fmla="*/ 1225296 h 6189368"/>
              <a:gd name="connsiteX105" fmla="*/ 11027664 w 12326112"/>
              <a:gd name="connsiteY105" fmla="*/ 1243584 h 6189368"/>
              <a:gd name="connsiteX106" fmla="*/ 11082528 w 12326112"/>
              <a:gd name="connsiteY106" fmla="*/ 1298448 h 6189368"/>
              <a:gd name="connsiteX107" fmla="*/ 11210544 w 12326112"/>
              <a:gd name="connsiteY107" fmla="*/ 1371600 h 6189368"/>
              <a:gd name="connsiteX108" fmla="*/ 11265408 w 12326112"/>
              <a:gd name="connsiteY108" fmla="*/ 1389888 h 6189368"/>
              <a:gd name="connsiteX109" fmla="*/ 11375136 w 12326112"/>
              <a:gd name="connsiteY109" fmla="*/ 1463040 h 6189368"/>
              <a:gd name="connsiteX110" fmla="*/ 11631168 w 12326112"/>
              <a:gd name="connsiteY110" fmla="*/ 1517904 h 6189368"/>
              <a:gd name="connsiteX111" fmla="*/ 11832336 w 12326112"/>
              <a:gd name="connsiteY111" fmla="*/ 1572768 h 6189368"/>
              <a:gd name="connsiteX112" fmla="*/ 11905488 w 12326112"/>
              <a:gd name="connsiteY112" fmla="*/ 1591056 h 6189368"/>
              <a:gd name="connsiteX113" fmla="*/ 11996928 w 12326112"/>
              <a:gd name="connsiteY113" fmla="*/ 1627632 h 6189368"/>
              <a:gd name="connsiteX114" fmla="*/ 12106656 w 12326112"/>
              <a:gd name="connsiteY114" fmla="*/ 1664208 h 6189368"/>
              <a:gd name="connsiteX115" fmla="*/ 12143232 w 12326112"/>
              <a:gd name="connsiteY115" fmla="*/ 1719072 h 6189368"/>
              <a:gd name="connsiteX116" fmla="*/ 12198096 w 12326112"/>
              <a:gd name="connsiteY116" fmla="*/ 1737360 h 6189368"/>
              <a:gd name="connsiteX117" fmla="*/ 12252960 w 12326112"/>
              <a:gd name="connsiteY117" fmla="*/ 1773936 h 6189368"/>
              <a:gd name="connsiteX118" fmla="*/ 12289536 w 12326112"/>
              <a:gd name="connsiteY118" fmla="*/ 1828800 h 6189368"/>
              <a:gd name="connsiteX119" fmla="*/ 12252960 w 12326112"/>
              <a:gd name="connsiteY119" fmla="*/ 1975104 h 6189368"/>
              <a:gd name="connsiteX120" fmla="*/ 12271248 w 12326112"/>
              <a:gd name="connsiteY120" fmla="*/ 4078224 h 6189368"/>
              <a:gd name="connsiteX121" fmla="*/ 12307824 w 12326112"/>
              <a:gd name="connsiteY121" fmla="*/ 5705856 h 6189368"/>
              <a:gd name="connsiteX122" fmla="*/ 12326112 w 12326112"/>
              <a:gd name="connsiteY122" fmla="*/ 5888736 h 6189368"/>
              <a:gd name="connsiteX123" fmla="*/ 11759184 w 12326112"/>
              <a:gd name="connsiteY123" fmla="*/ 5852160 h 6189368"/>
              <a:gd name="connsiteX124" fmla="*/ 11686032 w 12326112"/>
              <a:gd name="connsiteY124" fmla="*/ 5833872 h 6189368"/>
              <a:gd name="connsiteX125" fmla="*/ 11631168 w 12326112"/>
              <a:gd name="connsiteY125" fmla="*/ 5815584 h 6189368"/>
              <a:gd name="connsiteX126" fmla="*/ 11265408 w 12326112"/>
              <a:gd name="connsiteY126" fmla="*/ 5779008 h 6189368"/>
              <a:gd name="connsiteX127" fmla="*/ 10533888 w 12326112"/>
              <a:gd name="connsiteY127" fmla="*/ 5797296 h 6189368"/>
              <a:gd name="connsiteX128" fmla="*/ 10442448 w 12326112"/>
              <a:gd name="connsiteY128" fmla="*/ 5815584 h 6189368"/>
              <a:gd name="connsiteX129" fmla="*/ 10259568 w 12326112"/>
              <a:gd name="connsiteY129" fmla="*/ 5833872 h 6189368"/>
              <a:gd name="connsiteX130" fmla="*/ 9162288 w 12326112"/>
              <a:gd name="connsiteY130" fmla="*/ 5870448 h 6189368"/>
              <a:gd name="connsiteX131" fmla="*/ 8833104 w 12326112"/>
              <a:gd name="connsiteY131" fmla="*/ 5888736 h 6189368"/>
              <a:gd name="connsiteX132" fmla="*/ 8613648 w 12326112"/>
              <a:gd name="connsiteY132" fmla="*/ 5907024 h 6189368"/>
              <a:gd name="connsiteX133" fmla="*/ 7882128 w 12326112"/>
              <a:gd name="connsiteY133" fmla="*/ 5943600 h 6189368"/>
              <a:gd name="connsiteX134" fmla="*/ 7040880 w 12326112"/>
              <a:gd name="connsiteY134" fmla="*/ 5961888 h 6189368"/>
              <a:gd name="connsiteX135" fmla="*/ 6437376 w 12326112"/>
              <a:gd name="connsiteY135" fmla="*/ 5998464 h 6189368"/>
              <a:gd name="connsiteX136" fmla="*/ 5998464 w 12326112"/>
              <a:gd name="connsiteY136" fmla="*/ 6035040 h 6189368"/>
              <a:gd name="connsiteX137" fmla="*/ 5797296 w 12326112"/>
              <a:gd name="connsiteY137" fmla="*/ 6053328 h 6189368"/>
              <a:gd name="connsiteX138" fmla="*/ 5541264 w 12326112"/>
              <a:gd name="connsiteY138" fmla="*/ 6089904 h 6189368"/>
              <a:gd name="connsiteX139" fmla="*/ 4992624 w 12326112"/>
              <a:gd name="connsiteY139" fmla="*/ 6126480 h 6189368"/>
              <a:gd name="connsiteX140" fmla="*/ 3474720 w 12326112"/>
              <a:gd name="connsiteY140" fmla="*/ 6163056 h 6189368"/>
              <a:gd name="connsiteX141" fmla="*/ 3127248 w 12326112"/>
              <a:gd name="connsiteY141" fmla="*/ 6181344 h 6189368"/>
              <a:gd name="connsiteX142" fmla="*/ 1316736 w 12326112"/>
              <a:gd name="connsiteY142" fmla="*/ 6144768 h 6189368"/>
              <a:gd name="connsiteX143" fmla="*/ 1097280 w 12326112"/>
              <a:gd name="connsiteY143" fmla="*/ 6108192 h 6189368"/>
              <a:gd name="connsiteX144" fmla="*/ 950976 w 12326112"/>
              <a:gd name="connsiteY144" fmla="*/ 6071616 h 6189368"/>
              <a:gd name="connsiteX145" fmla="*/ 877824 w 12326112"/>
              <a:gd name="connsiteY145" fmla="*/ 6035040 h 6189368"/>
              <a:gd name="connsiteX146" fmla="*/ 658368 w 12326112"/>
              <a:gd name="connsiteY146" fmla="*/ 5980176 h 6189368"/>
              <a:gd name="connsiteX147" fmla="*/ 438912 w 12326112"/>
              <a:gd name="connsiteY147" fmla="*/ 5907024 h 6189368"/>
              <a:gd name="connsiteX148" fmla="*/ 384048 w 12326112"/>
              <a:gd name="connsiteY148" fmla="*/ 5888736 h 6189368"/>
              <a:gd name="connsiteX149" fmla="*/ 274320 w 12326112"/>
              <a:gd name="connsiteY149" fmla="*/ 5815584 h 6189368"/>
              <a:gd name="connsiteX150" fmla="*/ 182880 w 12326112"/>
              <a:gd name="connsiteY150" fmla="*/ 5724144 h 6189368"/>
              <a:gd name="connsiteX151" fmla="*/ 128016 w 12326112"/>
              <a:gd name="connsiteY151" fmla="*/ 5705856 h 6189368"/>
              <a:gd name="connsiteX152" fmla="*/ 18288 w 12326112"/>
              <a:gd name="connsiteY152" fmla="*/ 5632704 h 6189368"/>
              <a:gd name="connsiteX153" fmla="*/ 0 w 12326112"/>
              <a:gd name="connsiteY153" fmla="*/ 5577840 h 6189368"/>
              <a:gd name="connsiteX154" fmla="*/ 18288 w 12326112"/>
              <a:gd name="connsiteY154" fmla="*/ 5504688 h 6189368"/>
              <a:gd name="connsiteX155" fmla="*/ 54864 w 12326112"/>
              <a:gd name="connsiteY155" fmla="*/ 5358384 h 6189368"/>
              <a:gd name="connsiteX156" fmla="*/ 73152 w 12326112"/>
              <a:gd name="connsiteY156" fmla="*/ 5340096 h 618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326112" h="6189368">
                <a:moveTo>
                  <a:pt x="36576" y="5248656"/>
                </a:moveTo>
                <a:cubicBezTo>
                  <a:pt x="110725" y="5236298"/>
                  <a:pt x="151253" y="5232541"/>
                  <a:pt x="219456" y="5212080"/>
                </a:cubicBezTo>
                <a:cubicBezTo>
                  <a:pt x="256385" y="5201001"/>
                  <a:pt x="294700" y="5192746"/>
                  <a:pt x="329184" y="5175504"/>
                </a:cubicBezTo>
                <a:cubicBezTo>
                  <a:pt x="367032" y="5156580"/>
                  <a:pt x="423965" y="5131894"/>
                  <a:pt x="457200" y="5102352"/>
                </a:cubicBezTo>
                <a:cubicBezTo>
                  <a:pt x="645105" y="4935326"/>
                  <a:pt x="497274" y="5039060"/>
                  <a:pt x="621792" y="4956048"/>
                </a:cubicBezTo>
                <a:cubicBezTo>
                  <a:pt x="627888" y="4937760"/>
                  <a:pt x="628038" y="4916237"/>
                  <a:pt x="640080" y="4901184"/>
                </a:cubicBezTo>
                <a:cubicBezTo>
                  <a:pt x="653810" y="4884021"/>
                  <a:pt x="674935" y="4873703"/>
                  <a:pt x="694944" y="4864608"/>
                </a:cubicBezTo>
                <a:cubicBezTo>
                  <a:pt x="874351" y="4783059"/>
                  <a:pt x="866523" y="4807939"/>
                  <a:pt x="1097280" y="4791456"/>
                </a:cubicBezTo>
                <a:cubicBezTo>
                  <a:pt x="1218539" y="4710617"/>
                  <a:pt x="1083798" y="4805625"/>
                  <a:pt x="1207008" y="4700016"/>
                </a:cubicBezTo>
                <a:cubicBezTo>
                  <a:pt x="1230150" y="4680180"/>
                  <a:pt x="1258607" y="4666705"/>
                  <a:pt x="1280160" y="4645152"/>
                </a:cubicBezTo>
                <a:cubicBezTo>
                  <a:pt x="1301713" y="4623599"/>
                  <a:pt x="1313471" y="4593553"/>
                  <a:pt x="1335024" y="4572000"/>
                </a:cubicBezTo>
                <a:cubicBezTo>
                  <a:pt x="1420921" y="4486103"/>
                  <a:pt x="1393365" y="4551854"/>
                  <a:pt x="1463040" y="4462272"/>
                </a:cubicBezTo>
                <a:cubicBezTo>
                  <a:pt x="1490028" y="4427573"/>
                  <a:pt x="1505108" y="4383628"/>
                  <a:pt x="1536192" y="4352544"/>
                </a:cubicBezTo>
                <a:cubicBezTo>
                  <a:pt x="1554480" y="4334256"/>
                  <a:pt x="1570641" y="4313558"/>
                  <a:pt x="1591056" y="4297680"/>
                </a:cubicBezTo>
                <a:cubicBezTo>
                  <a:pt x="1625755" y="4270692"/>
                  <a:pt x="1700784" y="4224528"/>
                  <a:pt x="1700784" y="4224528"/>
                </a:cubicBezTo>
                <a:cubicBezTo>
                  <a:pt x="1712976" y="4206240"/>
                  <a:pt x="1720672" y="4183968"/>
                  <a:pt x="1737360" y="4169664"/>
                </a:cubicBezTo>
                <a:cubicBezTo>
                  <a:pt x="1843819" y="4078414"/>
                  <a:pt x="1795898" y="4140395"/>
                  <a:pt x="1883664" y="4096512"/>
                </a:cubicBezTo>
                <a:cubicBezTo>
                  <a:pt x="2001119" y="4037785"/>
                  <a:pt x="1865433" y="4073986"/>
                  <a:pt x="2029968" y="4023360"/>
                </a:cubicBezTo>
                <a:cubicBezTo>
                  <a:pt x="2078014" y="4008577"/>
                  <a:pt x="2128583" y="4002680"/>
                  <a:pt x="2176272" y="3986784"/>
                </a:cubicBezTo>
                <a:cubicBezTo>
                  <a:pt x="2194560" y="3980688"/>
                  <a:pt x="2211965" y="3970514"/>
                  <a:pt x="2231136" y="3968496"/>
                </a:cubicBezTo>
                <a:cubicBezTo>
                  <a:pt x="2328325" y="3958266"/>
                  <a:pt x="2426208" y="3956304"/>
                  <a:pt x="2523744" y="3950208"/>
                </a:cubicBezTo>
                <a:cubicBezTo>
                  <a:pt x="2664556" y="3809396"/>
                  <a:pt x="2604779" y="3883519"/>
                  <a:pt x="2706624" y="3730752"/>
                </a:cubicBezTo>
                <a:cubicBezTo>
                  <a:pt x="2718816" y="3712464"/>
                  <a:pt x="2736249" y="3696740"/>
                  <a:pt x="2743200" y="3675888"/>
                </a:cubicBezTo>
                <a:cubicBezTo>
                  <a:pt x="2749296" y="3657600"/>
                  <a:pt x="2752126" y="3637875"/>
                  <a:pt x="2761488" y="3621024"/>
                </a:cubicBezTo>
                <a:cubicBezTo>
                  <a:pt x="2778055" y="3591204"/>
                  <a:pt x="2859223" y="3473472"/>
                  <a:pt x="2889504" y="3438144"/>
                </a:cubicBezTo>
                <a:cubicBezTo>
                  <a:pt x="3004680" y="3303772"/>
                  <a:pt x="2877980" y="3458336"/>
                  <a:pt x="3017520" y="3346704"/>
                </a:cubicBezTo>
                <a:cubicBezTo>
                  <a:pt x="3057911" y="3314391"/>
                  <a:pt x="3078176" y="3253333"/>
                  <a:pt x="3127248" y="3236976"/>
                </a:cubicBezTo>
                <a:cubicBezTo>
                  <a:pt x="3145536" y="3230880"/>
                  <a:pt x="3164870" y="3227309"/>
                  <a:pt x="3182112" y="3218688"/>
                </a:cubicBezTo>
                <a:cubicBezTo>
                  <a:pt x="3201771" y="3208858"/>
                  <a:pt x="3215771" y="3187895"/>
                  <a:pt x="3236976" y="3182112"/>
                </a:cubicBezTo>
                <a:cubicBezTo>
                  <a:pt x="3284392" y="3169180"/>
                  <a:pt x="3334564" y="3170320"/>
                  <a:pt x="3383280" y="3163824"/>
                </a:cubicBezTo>
                <a:lnTo>
                  <a:pt x="3511296" y="3145536"/>
                </a:lnTo>
                <a:cubicBezTo>
                  <a:pt x="3607863" y="3113347"/>
                  <a:pt x="3550120" y="3137941"/>
                  <a:pt x="3675888" y="3054096"/>
                </a:cubicBezTo>
                <a:cubicBezTo>
                  <a:pt x="3694176" y="3041904"/>
                  <a:pt x="3709429" y="3022851"/>
                  <a:pt x="3730752" y="3017520"/>
                </a:cubicBezTo>
                <a:cubicBezTo>
                  <a:pt x="3779520" y="3005328"/>
                  <a:pt x="3826885" y="2984080"/>
                  <a:pt x="3877056" y="2980944"/>
                </a:cubicBezTo>
                <a:cubicBezTo>
                  <a:pt x="4285422" y="2955421"/>
                  <a:pt x="4072073" y="2967792"/>
                  <a:pt x="4517136" y="2944368"/>
                </a:cubicBezTo>
                <a:cubicBezTo>
                  <a:pt x="4571082" y="2908404"/>
                  <a:pt x="4582860" y="2905732"/>
                  <a:pt x="4626864" y="2852928"/>
                </a:cubicBezTo>
                <a:cubicBezTo>
                  <a:pt x="4640935" y="2836043"/>
                  <a:pt x="4646277" y="2811794"/>
                  <a:pt x="4663440" y="2798064"/>
                </a:cubicBezTo>
                <a:cubicBezTo>
                  <a:pt x="4678493" y="2786022"/>
                  <a:pt x="4701453" y="2789138"/>
                  <a:pt x="4718304" y="2779776"/>
                </a:cubicBezTo>
                <a:cubicBezTo>
                  <a:pt x="4756731" y="2758428"/>
                  <a:pt x="4796948" y="2737708"/>
                  <a:pt x="4828032" y="2706624"/>
                </a:cubicBezTo>
                <a:cubicBezTo>
                  <a:pt x="4898438" y="2636218"/>
                  <a:pt x="4861377" y="2666106"/>
                  <a:pt x="4937760" y="2615184"/>
                </a:cubicBezTo>
                <a:cubicBezTo>
                  <a:pt x="4964749" y="2574701"/>
                  <a:pt x="4986957" y="2533618"/>
                  <a:pt x="5029200" y="2505456"/>
                </a:cubicBezTo>
                <a:cubicBezTo>
                  <a:pt x="5045240" y="2494763"/>
                  <a:pt x="5066822" y="2495789"/>
                  <a:pt x="5084064" y="2487168"/>
                </a:cubicBezTo>
                <a:cubicBezTo>
                  <a:pt x="5103723" y="2477338"/>
                  <a:pt x="5120640" y="2462784"/>
                  <a:pt x="5138928" y="2450592"/>
                </a:cubicBezTo>
                <a:cubicBezTo>
                  <a:pt x="5184895" y="2312690"/>
                  <a:pt x="5122888" y="2482671"/>
                  <a:pt x="5193792" y="2340864"/>
                </a:cubicBezTo>
                <a:cubicBezTo>
                  <a:pt x="5256015" y="2216419"/>
                  <a:pt x="5153518" y="2365069"/>
                  <a:pt x="5248656" y="2212848"/>
                </a:cubicBezTo>
                <a:cubicBezTo>
                  <a:pt x="5269366" y="2179713"/>
                  <a:pt x="5320752" y="2123521"/>
                  <a:pt x="5340096" y="2084832"/>
                </a:cubicBezTo>
                <a:cubicBezTo>
                  <a:pt x="5348717" y="2067590"/>
                  <a:pt x="5349763" y="2047210"/>
                  <a:pt x="5358384" y="2029968"/>
                </a:cubicBezTo>
                <a:cubicBezTo>
                  <a:pt x="5368768" y="2009200"/>
                  <a:pt x="5441540" y="1910236"/>
                  <a:pt x="5449824" y="1901952"/>
                </a:cubicBezTo>
                <a:cubicBezTo>
                  <a:pt x="5465366" y="1886410"/>
                  <a:pt x="5486400" y="1877568"/>
                  <a:pt x="5504688" y="1865376"/>
                </a:cubicBezTo>
                <a:cubicBezTo>
                  <a:pt x="5570183" y="1767134"/>
                  <a:pt x="5571986" y="1785280"/>
                  <a:pt x="5596128" y="1700784"/>
                </a:cubicBezTo>
                <a:cubicBezTo>
                  <a:pt x="5603033" y="1676617"/>
                  <a:pt x="5608320" y="1652016"/>
                  <a:pt x="5614416" y="1627632"/>
                </a:cubicBezTo>
                <a:cubicBezTo>
                  <a:pt x="5620512" y="1536192"/>
                  <a:pt x="5597811" y="1438052"/>
                  <a:pt x="5632704" y="1353312"/>
                </a:cubicBezTo>
                <a:cubicBezTo>
                  <a:pt x="5647384" y="1317662"/>
                  <a:pt x="5705856" y="1328928"/>
                  <a:pt x="5742432" y="1316736"/>
                </a:cubicBezTo>
                <a:lnTo>
                  <a:pt x="5797296" y="1298448"/>
                </a:lnTo>
                <a:cubicBezTo>
                  <a:pt x="5815584" y="1292352"/>
                  <a:pt x="5836120" y="1290853"/>
                  <a:pt x="5852160" y="1280160"/>
                </a:cubicBezTo>
                <a:cubicBezTo>
                  <a:pt x="5870448" y="1267968"/>
                  <a:pt x="5890139" y="1257655"/>
                  <a:pt x="5907024" y="1243584"/>
                </a:cubicBezTo>
                <a:cubicBezTo>
                  <a:pt x="5926893" y="1227027"/>
                  <a:pt x="5943600" y="1207008"/>
                  <a:pt x="5961888" y="1188720"/>
                </a:cubicBezTo>
                <a:cubicBezTo>
                  <a:pt x="6048808" y="927959"/>
                  <a:pt x="5961474" y="1199312"/>
                  <a:pt x="6016752" y="1005840"/>
                </a:cubicBezTo>
                <a:cubicBezTo>
                  <a:pt x="6022048" y="987304"/>
                  <a:pt x="6029744" y="969512"/>
                  <a:pt x="6035040" y="950976"/>
                </a:cubicBezTo>
                <a:cubicBezTo>
                  <a:pt x="6041945" y="926809"/>
                  <a:pt x="6044503" y="901358"/>
                  <a:pt x="6053328" y="877824"/>
                </a:cubicBezTo>
                <a:cubicBezTo>
                  <a:pt x="6062900" y="852298"/>
                  <a:pt x="6077712" y="829056"/>
                  <a:pt x="6089904" y="804672"/>
                </a:cubicBezTo>
                <a:cubicBezTo>
                  <a:pt x="6094374" y="782321"/>
                  <a:pt x="6124880" y="610133"/>
                  <a:pt x="6144768" y="603504"/>
                </a:cubicBezTo>
                <a:lnTo>
                  <a:pt x="6199632" y="585216"/>
                </a:lnTo>
                <a:cubicBezTo>
                  <a:pt x="6240078" y="544770"/>
                  <a:pt x="6258438" y="519237"/>
                  <a:pt x="6309360" y="493776"/>
                </a:cubicBezTo>
                <a:cubicBezTo>
                  <a:pt x="6326602" y="485155"/>
                  <a:pt x="6347373" y="484850"/>
                  <a:pt x="6364224" y="475488"/>
                </a:cubicBezTo>
                <a:cubicBezTo>
                  <a:pt x="6402651" y="454140"/>
                  <a:pt x="6473952" y="402336"/>
                  <a:pt x="6473952" y="402336"/>
                </a:cubicBezTo>
                <a:cubicBezTo>
                  <a:pt x="6503117" y="358589"/>
                  <a:pt x="6520588" y="324611"/>
                  <a:pt x="6565392" y="292608"/>
                </a:cubicBezTo>
                <a:cubicBezTo>
                  <a:pt x="6587576" y="276762"/>
                  <a:pt x="6616360" y="271878"/>
                  <a:pt x="6638544" y="256032"/>
                </a:cubicBezTo>
                <a:cubicBezTo>
                  <a:pt x="6704456" y="208952"/>
                  <a:pt x="6675708" y="195691"/>
                  <a:pt x="6748272" y="164592"/>
                </a:cubicBezTo>
                <a:cubicBezTo>
                  <a:pt x="6830305" y="129435"/>
                  <a:pt x="6805111" y="163604"/>
                  <a:pt x="6876288" y="128016"/>
                </a:cubicBezTo>
                <a:cubicBezTo>
                  <a:pt x="6895947" y="118186"/>
                  <a:pt x="6910300" y="98391"/>
                  <a:pt x="6931152" y="91440"/>
                </a:cubicBezTo>
                <a:cubicBezTo>
                  <a:pt x="6966330" y="79714"/>
                  <a:pt x="7004682" y="81196"/>
                  <a:pt x="7040880" y="73152"/>
                </a:cubicBezTo>
                <a:cubicBezTo>
                  <a:pt x="7059698" y="68970"/>
                  <a:pt x="7077042" y="59539"/>
                  <a:pt x="7095744" y="54864"/>
                </a:cubicBezTo>
                <a:cubicBezTo>
                  <a:pt x="7125900" y="47325"/>
                  <a:pt x="7157028" y="44115"/>
                  <a:pt x="7187184" y="36576"/>
                </a:cubicBezTo>
                <a:cubicBezTo>
                  <a:pt x="7205886" y="31901"/>
                  <a:pt x="7223512" y="23584"/>
                  <a:pt x="7242048" y="18288"/>
                </a:cubicBezTo>
                <a:cubicBezTo>
                  <a:pt x="7266215" y="11383"/>
                  <a:pt x="7290816" y="6096"/>
                  <a:pt x="7315200" y="0"/>
                </a:cubicBezTo>
                <a:cubicBezTo>
                  <a:pt x="7400544" y="6096"/>
                  <a:pt x="7486973" y="3419"/>
                  <a:pt x="7571232" y="18288"/>
                </a:cubicBezTo>
                <a:cubicBezTo>
                  <a:pt x="7611348" y="25367"/>
                  <a:pt x="7646940" y="78265"/>
                  <a:pt x="7662672" y="109728"/>
                </a:cubicBezTo>
                <a:cubicBezTo>
                  <a:pt x="7671293" y="126970"/>
                  <a:pt x="7672339" y="147350"/>
                  <a:pt x="7680960" y="164592"/>
                </a:cubicBezTo>
                <a:cubicBezTo>
                  <a:pt x="7690790" y="184251"/>
                  <a:pt x="7707706" y="199797"/>
                  <a:pt x="7717536" y="219456"/>
                </a:cubicBezTo>
                <a:cubicBezTo>
                  <a:pt x="7726157" y="236698"/>
                  <a:pt x="7726462" y="257469"/>
                  <a:pt x="7735824" y="274320"/>
                </a:cubicBezTo>
                <a:cubicBezTo>
                  <a:pt x="7798577" y="387275"/>
                  <a:pt x="7783696" y="367194"/>
                  <a:pt x="7863840" y="420624"/>
                </a:cubicBezTo>
                <a:cubicBezTo>
                  <a:pt x="7876032" y="438912"/>
                  <a:pt x="7883253" y="461758"/>
                  <a:pt x="7900416" y="475488"/>
                </a:cubicBezTo>
                <a:cubicBezTo>
                  <a:pt x="7944143" y="510470"/>
                  <a:pt x="7982189" y="487049"/>
                  <a:pt x="8028432" y="475488"/>
                </a:cubicBezTo>
                <a:cubicBezTo>
                  <a:pt x="8115375" y="417526"/>
                  <a:pt x="8062444" y="445863"/>
                  <a:pt x="8193024" y="402336"/>
                </a:cubicBezTo>
                <a:lnTo>
                  <a:pt x="8247888" y="384048"/>
                </a:lnTo>
                <a:cubicBezTo>
                  <a:pt x="8369808" y="390144"/>
                  <a:pt x="8491997" y="392198"/>
                  <a:pt x="8613648" y="402336"/>
                </a:cubicBezTo>
                <a:cubicBezTo>
                  <a:pt x="8627711" y="403508"/>
                  <a:pt x="8722618" y="429389"/>
                  <a:pt x="8741664" y="438912"/>
                </a:cubicBezTo>
                <a:cubicBezTo>
                  <a:pt x="8761323" y="448742"/>
                  <a:pt x="8776869" y="465658"/>
                  <a:pt x="8796528" y="475488"/>
                </a:cubicBezTo>
                <a:cubicBezTo>
                  <a:pt x="8813770" y="484109"/>
                  <a:pt x="8834541" y="484414"/>
                  <a:pt x="8851392" y="493776"/>
                </a:cubicBezTo>
                <a:cubicBezTo>
                  <a:pt x="9040043" y="598582"/>
                  <a:pt x="8891841" y="543835"/>
                  <a:pt x="9015984" y="585216"/>
                </a:cubicBezTo>
                <a:cubicBezTo>
                  <a:pt x="9034272" y="603504"/>
                  <a:pt x="9045672" y="634156"/>
                  <a:pt x="9070848" y="640080"/>
                </a:cubicBezTo>
                <a:cubicBezTo>
                  <a:pt x="9154135" y="659677"/>
                  <a:pt x="9241508" y="652677"/>
                  <a:pt x="9326880" y="658368"/>
                </a:cubicBezTo>
                <a:lnTo>
                  <a:pt x="9619488" y="676656"/>
                </a:lnTo>
                <a:lnTo>
                  <a:pt x="9729216" y="694944"/>
                </a:lnTo>
                <a:cubicBezTo>
                  <a:pt x="9762008" y="700906"/>
                  <a:pt x="9839263" y="713391"/>
                  <a:pt x="9875520" y="731520"/>
                </a:cubicBezTo>
                <a:cubicBezTo>
                  <a:pt x="10017327" y="802424"/>
                  <a:pt x="9847346" y="740417"/>
                  <a:pt x="9985248" y="786384"/>
                </a:cubicBezTo>
                <a:cubicBezTo>
                  <a:pt x="10009632" y="822960"/>
                  <a:pt x="10038741" y="856794"/>
                  <a:pt x="10058400" y="896112"/>
                </a:cubicBezTo>
                <a:cubicBezTo>
                  <a:pt x="10070592" y="920496"/>
                  <a:pt x="10081450" y="945594"/>
                  <a:pt x="10094976" y="969264"/>
                </a:cubicBezTo>
                <a:cubicBezTo>
                  <a:pt x="10121132" y="1015036"/>
                  <a:pt x="10145153" y="1044606"/>
                  <a:pt x="10186416" y="1078992"/>
                </a:cubicBezTo>
                <a:cubicBezTo>
                  <a:pt x="10203301" y="1093063"/>
                  <a:pt x="10221621" y="1105738"/>
                  <a:pt x="10241280" y="1115568"/>
                </a:cubicBezTo>
                <a:cubicBezTo>
                  <a:pt x="10316697" y="1153276"/>
                  <a:pt x="10463846" y="1146696"/>
                  <a:pt x="10515600" y="1152144"/>
                </a:cubicBezTo>
                <a:cubicBezTo>
                  <a:pt x="10640449" y="1165286"/>
                  <a:pt x="10625821" y="1168859"/>
                  <a:pt x="10735056" y="1188720"/>
                </a:cubicBezTo>
                <a:cubicBezTo>
                  <a:pt x="10771538" y="1195353"/>
                  <a:pt x="10808424" y="1199736"/>
                  <a:pt x="10844784" y="1207008"/>
                </a:cubicBezTo>
                <a:cubicBezTo>
                  <a:pt x="10869430" y="1211937"/>
                  <a:pt x="10893290" y="1220367"/>
                  <a:pt x="10917936" y="1225296"/>
                </a:cubicBezTo>
                <a:cubicBezTo>
                  <a:pt x="10954296" y="1232568"/>
                  <a:pt x="10991088" y="1237488"/>
                  <a:pt x="11027664" y="1243584"/>
                </a:cubicBezTo>
                <a:cubicBezTo>
                  <a:pt x="11045952" y="1261872"/>
                  <a:pt x="11062659" y="1281891"/>
                  <a:pt x="11082528" y="1298448"/>
                </a:cubicBezTo>
                <a:cubicBezTo>
                  <a:pt x="11114939" y="1325458"/>
                  <a:pt x="11173717" y="1355817"/>
                  <a:pt x="11210544" y="1371600"/>
                </a:cubicBezTo>
                <a:cubicBezTo>
                  <a:pt x="11228263" y="1379194"/>
                  <a:pt x="11248557" y="1380526"/>
                  <a:pt x="11265408" y="1389888"/>
                </a:cubicBezTo>
                <a:cubicBezTo>
                  <a:pt x="11303835" y="1411236"/>
                  <a:pt x="11333433" y="1449139"/>
                  <a:pt x="11375136" y="1463040"/>
                </a:cubicBezTo>
                <a:cubicBezTo>
                  <a:pt x="11531489" y="1515158"/>
                  <a:pt x="11446607" y="1494834"/>
                  <a:pt x="11631168" y="1517904"/>
                </a:cubicBezTo>
                <a:cubicBezTo>
                  <a:pt x="11733721" y="1552088"/>
                  <a:pt x="11667330" y="1531517"/>
                  <a:pt x="11832336" y="1572768"/>
                </a:cubicBezTo>
                <a:cubicBezTo>
                  <a:pt x="11856720" y="1578864"/>
                  <a:pt x="11882151" y="1581721"/>
                  <a:pt x="11905488" y="1591056"/>
                </a:cubicBezTo>
                <a:cubicBezTo>
                  <a:pt x="11935968" y="1603248"/>
                  <a:pt x="11966076" y="1616413"/>
                  <a:pt x="11996928" y="1627632"/>
                </a:cubicBezTo>
                <a:cubicBezTo>
                  <a:pt x="12033161" y="1640808"/>
                  <a:pt x="12106656" y="1664208"/>
                  <a:pt x="12106656" y="1664208"/>
                </a:cubicBezTo>
                <a:cubicBezTo>
                  <a:pt x="12118848" y="1682496"/>
                  <a:pt x="12126069" y="1705342"/>
                  <a:pt x="12143232" y="1719072"/>
                </a:cubicBezTo>
                <a:cubicBezTo>
                  <a:pt x="12158285" y="1731114"/>
                  <a:pt x="12180854" y="1728739"/>
                  <a:pt x="12198096" y="1737360"/>
                </a:cubicBezTo>
                <a:cubicBezTo>
                  <a:pt x="12217755" y="1747190"/>
                  <a:pt x="12234672" y="1761744"/>
                  <a:pt x="12252960" y="1773936"/>
                </a:cubicBezTo>
                <a:cubicBezTo>
                  <a:pt x="12265152" y="1792224"/>
                  <a:pt x="12289536" y="1806821"/>
                  <a:pt x="12289536" y="1828800"/>
                </a:cubicBezTo>
                <a:cubicBezTo>
                  <a:pt x="12289536" y="1879069"/>
                  <a:pt x="12252960" y="1975104"/>
                  <a:pt x="12252960" y="1975104"/>
                </a:cubicBezTo>
                <a:cubicBezTo>
                  <a:pt x="12210699" y="3073895"/>
                  <a:pt x="12241771" y="2014806"/>
                  <a:pt x="12271248" y="4078224"/>
                </a:cubicBezTo>
                <a:cubicBezTo>
                  <a:pt x="12279045" y="4624013"/>
                  <a:pt x="12270407" y="5163314"/>
                  <a:pt x="12307824" y="5705856"/>
                </a:cubicBezTo>
                <a:cubicBezTo>
                  <a:pt x="12312039" y="5766975"/>
                  <a:pt x="12320016" y="5827776"/>
                  <a:pt x="12326112" y="5888736"/>
                </a:cubicBezTo>
                <a:cubicBezTo>
                  <a:pt x="12079051" y="5913442"/>
                  <a:pt x="12067749" y="5929301"/>
                  <a:pt x="11759184" y="5852160"/>
                </a:cubicBezTo>
                <a:cubicBezTo>
                  <a:pt x="11734800" y="5846064"/>
                  <a:pt x="11710199" y="5840777"/>
                  <a:pt x="11686032" y="5833872"/>
                </a:cubicBezTo>
                <a:cubicBezTo>
                  <a:pt x="11667496" y="5828576"/>
                  <a:pt x="11650283" y="5818077"/>
                  <a:pt x="11631168" y="5815584"/>
                </a:cubicBezTo>
                <a:cubicBezTo>
                  <a:pt x="11509669" y="5799736"/>
                  <a:pt x="11265408" y="5779008"/>
                  <a:pt x="11265408" y="5779008"/>
                </a:cubicBezTo>
                <a:lnTo>
                  <a:pt x="10533888" y="5797296"/>
                </a:lnTo>
                <a:cubicBezTo>
                  <a:pt x="10502835" y="5798676"/>
                  <a:pt x="10473259" y="5811476"/>
                  <a:pt x="10442448" y="5815584"/>
                </a:cubicBezTo>
                <a:cubicBezTo>
                  <a:pt x="10381721" y="5823681"/>
                  <a:pt x="10320720" y="5830166"/>
                  <a:pt x="10259568" y="5833872"/>
                </a:cubicBezTo>
                <a:cubicBezTo>
                  <a:pt x="9943054" y="5853055"/>
                  <a:pt x="9449425" y="5862688"/>
                  <a:pt x="9162288" y="5870448"/>
                </a:cubicBezTo>
                <a:lnTo>
                  <a:pt x="8833104" y="5888736"/>
                </a:lnTo>
                <a:cubicBezTo>
                  <a:pt x="8759861" y="5893619"/>
                  <a:pt x="8686891" y="5902141"/>
                  <a:pt x="8613648" y="5907024"/>
                </a:cubicBezTo>
                <a:cubicBezTo>
                  <a:pt x="8469101" y="5916660"/>
                  <a:pt x="8004947" y="5939988"/>
                  <a:pt x="7882128" y="5943600"/>
                </a:cubicBezTo>
                <a:lnTo>
                  <a:pt x="7040880" y="5961888"/>
                </a:lnTo>
                <a:lnTo>
                  <a:pt x="6437376" y="5998464"/>
                </a:lnTo>
                <a:cubicBezTo>
                  <a:pt x="6290925" y="6008741"/>
                  <a:pt x="6144739" y="6022502"/>
                  <a:pt x="5998464" y="6035040"/>
                </a:cubicBezTo>
                <a:lnTo>
                  <a:pt x="5797296" y="6053328"/>
                </a:lnTo>
                <a:cubicBezTo>
                  <a:pt x="5663957" y="6079996"/>
                  <a:pt x="5715029" y="6072528"/>
                  <a:pt x="5541264" y="6089904"/>
                </a:cubicBezTo>
                <a:cubicBezTo>
                  <a:pt x="5309045" y="6113126"/>
                  <a:pt x="5261853" y="6114242"/>
                  <a:pt x="4992624" y="6126480"/>
                </a:cubicBezTo>
                <a:cubicBezTo>
                  <a:pt x="4338790" y="6156200"/>
                  <a:pt x="4324606" y="6148403"/>
                  <a:pt x="3474720" y="6163056"/>
                </a:cubicBezTo>
                <a:cubicBezTo>
                  <a:pt x="3358896" y="6169152"/>
                  <a:pt x="3243232" y="6181344"/>
                  <a:pt x="3127248" y="6181344"/>
                </a:cubicBezTo>
                <a:cubicBezTo>
                  <a:pt x="2559819" y="6181344"/>
                  <a:pt x="1912874" y="6214902"/>
                  <a:pt x="1316736" y="6144768"/>
                </a:cubicBezTo>
                <a:cubicBezTo>
                  <a:pt x="1243770" y="6136184"/>
                  <a:pt x="1169102" y="6124766"/>
                  <a:pt x="1097280" y="6108192"/>
                </a:cubicBezTo>
                <a:cubicBezTo>
                  <a:pt x="1048298" y="6096889"/>
                  <a:pt x="995938" y="6094097"/>
                  <a:pt x="950976" y="6071616"/>
                </a:cubicBezTo>
                <a:cubicBezTo>
                  <a:pt x="926592" y="6059424"/>
                  <a:pt x="903845" y="6043172"/>
                  <a:pt x="877824" y="6035040"/>
                </a:cubicBezTo>
                <a:cubicBezTo>
                  <a:pt x="805853" y="6012549"/>
                  <a:pt x="729902" y="6004021"/>
                  <a:pt x="658368" y="5980176"/>
                </a:cubicBezTo>
                <a:lnTo>
                  <a:pt x="438912" y="5907024"/>
                </a:lnTo>
                <a:cubicBezTo>
                  <a:pt x="420624" y="5900928"/>
                  <a:pt x="400088" y="5899429"/>
                  <a:pt x="384048" y="5888736"/>
                </a:cubicBezTo>
                <a:lnTo>
                  <a:pt x="274320" y="5815584"/>
                </a:lnTo>
                <a:cubicBezTo>
                  <a:pt x="237744" y="5760720"/>
                  <a:pt x="243840" y="5754624"/>
                  <a:pt x="182880" y="5724144"/>
                </a:cubicBezTo>
                <a:cubicBezTo>
                  <a:pt x="165638" y="5715523"/>
                  <a:pt x="144867" y="5715218"/>
                  <a:pt x="128016" y="5705856"/>
                </a:cubicBezTo>
                <a:cubicBezTo>
                  <a:pt x="89589" y="5684508"/>
                  <a:pt x="18288" y="5632704"/>
                  <a:pt x="18288" y="5632704"/>
                </a:cubicBezTo>
                <a:cubicBezTo>
                  <a:pt x="12192" y="5614416"/>
                  <a:pt x="0" y="5597117"/>
                  <a:pt x="0" y="5577840"/>
                </a:cubicBezTo>
                <a:cubicBezTo>
                  <a:pt x="0" y="5552706"/>
                  <a:pt x="12836" y="5529224"/>
                  <a:pt x="18288" y="5504688"/>
                </a:cubicBezTo>
                <a:cubicBezTo>
                  <a:pt x="26635" y="5467126"/>
                  <a:pt x="35256" y="5397600"/>
                  <a:pt x="54864" y="5358384"/>
                </a:cubicBezTo>
                <a:cubicBezTo>
                  <a:pt x="58719" y="5350673"/>
                  <a:pt x="67056" y="5346192"/>
                  <a:pt x="73152" y="5340096"/>
                </a:cubicBezTo>
              </a:path>
            </a:pathLst>
          </a:custGeom>
          <a:gradFill>
            <a:gsLst>
              <a:gs pos="0">
                <a:srgbClr val="6B5137"/>
              </a:gs>
              <a:gs pos="100000">
                <a:schemeClr val="tx1">
                  <a:lumMod val="75000"/>
                </a:schemeClr>
              </a:gs>
              <a:gs pos="100000">
                <a:schemeClr val="accent1">
                  <a:lumMod val="30000"/>
                  <a:lumOff val="70000"/>
                </a:schemeClr>
              </a:gs>
            </a:gsLst>
            <a:lin ang="5400000" scaled="1"/>
          </a:gradFill>
          <a:ln w="76200">
            <a:solidFill>
              <a:srgbClr val="6B5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c 11"/>
          <p:cNvSpPr/>
          <p:nvPr/>
        </p:nvSpPr>
        <p:spPr>
          <a:xfrm>
            <a:off x="-685800" y="3907349"/>
            <a:ext cx="13716000" cy="5617652"/>
          </a:xfrm>
          <a:prstGeom prst="arc">
            <a:avLst>
              <a:gd name="adj1" fmla="val 10786829"/>
              <a:gd name="adj2" fmla="val 0"/>
            </a:avLst>
          </a:prstGeom>
          <a:ln w="76200">
            <a:solidFill>
              <a:srgbClr val="92D05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p:cNvGrpSpPr/>
          <p:nvPr/>
        </p:nvGrpSpPr>
        <p:grpSpPr>
          <a:xfrm>
            <a:off x="4419600" y="1335026"/>
            <a:ext cx="2840736" cy="2539031"/>
            <a:chOff x="4419600" y="1335024"/>
            <a:chExt cx="2840736" cy="2539031"/>
          </a:xfrm>
        </p:grpSpPr>
        <p:cxnSp>
          <p:nvCxnSpPr>
            <p:cNvPr id="23" name="Straight Arrow Connector 22"/>
            <p:cNvCxnSpPr>
              <a:stCxn id="9" idx="75"/>
            </p:cNvCxnSpPr>
            <p:nvPr/>
          </p:nvCxnSpPr>
          <p:spPr>
            <a:xfrm flipH="1">
              <a:off x="7249668" y="1335024"/>
              <a:ext cx="10668" cy="2539031"/>
            </a:xfrm>
            <a:prstGeom prst="straightConnector1">
              <a:avLst/>
            </a:prstGeom>
            <a:ln w="25400">
              <a:solidFill>
                <a:srgbClr val="92D050"/>
              </a:solidFill>
              <a:headEnd type="stealth"/>
              <a:tailEnd type="stealth"/>
            </a:ln>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flipH="1">
              <a:off x="6903720" y="3505200"/>
              <a:ext cx="307636" cy="273246"/>
              <a:chOff x="6934200" y="-2057400"/>
              <a:chExt cx="304800" cy="271609"/>
            </a:xfrm>
          </p:grpSpPr>
          <p:cxnSp>
            <p:nvCxnSpPr>
              <p:cNvPr id="54" name="Straight Connector 53"/>
              <p:cNvCxnSpPr/>
              <p:nvPr/>
            </p:nvCxnSpPr>
            <p:spPr>
              <a:xfrm>
                <a:off x="6934200" y="-2057400"/>
                <a:ext cx="3048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239000" y="-2057400"/>
                <a:ext cx="0" cy="271609"/>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8" name="TextBox 47"/>
            <p:cNvSpPr txBox="1"/>
            <p:nvPr/>
          </p:nvSpPr>
          <p:spPr>
            <a:xfrm>
              <a:off x="4419600" y="2286000"/>
              <a:ext cx="1898212"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b="1" dirty="0">
                  <a:solidFill>
                    <a:srgbClr val="92D050"/>
                  </a:solidFill>
                </a:rPr>
                <a:t>Ellipsoid Height, h</a:t>
              </a:r>
            </a:p>
            <a:p>
              <a:r>
                <a:rPr lang="en-US" b="1" dirty="0">
                  <a:solidFill>
                    <a:srgbClr val="92D050"/>
                  </a:solidFill>
                </a:rPr>
                <a:t>From GPS</a:t>
              </a:r>
            </a:p>
          </p:txBody>
        </p:sp>
      </p:grpSp>
      <p:grpSp>
        <p:nvGrpSpPr>
          <p:cNvPr id="3" name="Group 2"/>
          <p:cNvGrpSpPr/>
          <p:nvPr/>
        </p:nvGrpSpPr>
        <p:grpSpPr>
          <a:xfrm>
            <a:off x="7260337" y="1335024"/>
            <a:ext cx="2434387" cy="3846576"/>
            <a:chOff x="7260336" y="1335024"/>
            <a:chExt cx="2434388" cy="3846576"/>
          </a:xfrm>
        </p:grpSpPr>
        <p:cxnSp>
          <p:nvCxnSpPr>
            <p:cNvPr id="38" name="Straight Arrow Connector 37"/>
            <p:cNvCxnSpPr>
              <a:stCxn id="9" idx="75"/>
            </p:cNvCxnSpPr>
            <p:nvPr/>
          </p:nvCxnSpPr>
          <p:spPr>
            <a:xfrm>
              <a:off x="7260336" y="1335024"/>
              <a:ext cx="135636" cy="3846576"/>
            </a:xfrm>
            <a:prstGeom prst="straightConnector1">
              <a:avLst/>
            </a:prstGeom>
            <a:ln w="25400">
              <a:solidFill>
                <a:srgbClr val="FF33CC"/>
              </a:solidFill>
              <a:headEnd type="stealth"/>
              <a:tailEnd type="stealth"/>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7406640" y="4833791"/>
              <a:ext cx="304800" cy="271609"/>
              <a:chOff x="6934200" y="-2057400"/>
              <a:chExt cx="304800" cy="271609"/>
            </a:xfrm>
          </p:grpSpPr>
          <p:cxnSp>
            <p:nvCxnSpPr>
              <p:cNvPr id="39" name="Straight Connector 38"/>
              <p:cNvCxnSpPr/>
              <p:nvPr/>
            </p:nvCxnSpPr>
            <p:spPr>
              <a:xfrm>
                <a:off x="6934200" y="-2057400"/>
                <a:ext cx="304800" cy="0"/>
              </a:xfrm>
              <a:prstGeom prst="line">
                <a:avLst/>
              </a:prstGeom>
              <a:ln>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239000" y="-2057400"/>
                <a:ext cx="0" cy="271609"/>
              </a:xfrm>
              <a:prstGeom prst="line">
                <a:avLst/>
              </a:prstGeom>
              <a:ln>
                <a:solidFill>
                  <a:srgbClr val="FF33CC"/>
                </a:solidFill>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a:off x="7391400" y="2971800"/>
              <a:ext cx="2303324"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b="1" dirty="0" err="1">
                  <a:solidFill>
                    <a:srgbClr val="FF33CC"/>
                  </a:solidFill>
                </a:rPr>
                <a:t>Orthometric</a:t>
              </a:r>
              <a:r>
                <a:rPr lang="en-US" b="1" dirty="0">
                  <a:solidFill>
                    <a:srgbClr val="FF33CC"/>
                  </a:solidFill>
                </a:rPr>
                <a:t> Height, H</a:t>
              </a:r>
            </a:p>
          </p:txBody>
        </p:sp>
      </p:grpSp>
      <p:grpSp>
        <p:nvGrpSpPr>
          <p:cNvPr id="4" name="Group 3"/>
          <p:cNvGrpSpPr/>
          <p:nvPr/>
        </p:nvGrpSpPr>
        <p:grpSpPr>
          <a:xfrm>
            <a:off x="4657056" y="3831149"/>
            <a:ext cx="2592613" cy="1303452"/>
            <a:chOff x="4657055" y="3831148"/>
            <a:chExt cx="2592613" cy="1303452"/>
          </a:xfrm>
        </p:grpSpPr>
        <p:cxnSp>
          <p:nvCxnSpPr>
            <p:cNvPr id="33" name="Straight Arrow Connector 32"/>
            <p:cNvCxnSpPr/>
            <p:nvPr/>
          </p:nvCxnSpPr>
          <p:spPr>
            <a:xfrm>
              <a:off x="7249668" y="3831148"/>
              <a:ext cx="0" cy="1303452"/>
            </a:xfrm>
            <a:prstGeom prst="straightConnector1">
              <a:avLst/>
            </a:prstGeom>
            <a:ln w="254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4657055" y="4191000"/>
              <a:ext cx="2554302" cy="64633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a:solidFill>
                    <a:srgbClr val="FF0000"/>
                  </a:solidFill>
                </a:rPr>
                <a:t>Geoid Height, N</a:t>
              </a:r>
            </a:p>
            <a:p>
              <a:r>
                <a:rPr lang="en-US" b="1" dirty="0">
                  <a:solidFill>
                    <a:srgbClr val="FF0000"/>
                  </a:solidFill>
                </a:rPr>
                <a:t>From NGS</a:t>
              </a:r>
            </a:p>
          </p:txBody>
        </p:sp>
      </p:grpSp>
      <p:sp>
        <p:nvSpPr>
          <p:cNvPr id="61" name="TextBox 60"/>
          <p:cNvSpPr txBox="1"/>
          <p:nvPr/>
        </p:nvSpPr>
        <p:spPr>
          <a:xfrm>
            <a:off x="8215927" y="2085015"/>
            <a:ext cx="1593257" cy="369332"/>
          </a:xfrm>
          <a:prstGeom prst="rect">
            <a:avLst/>
          </a:prstGeom>
          <a:noFill/>
        </p:spPr>
        <p:txBody>
          <a:bodyPr wrap="none" rtlCol="0">
            <a:spAutoFit/>
          </a:bodyPr>
          <a:lstStyle/>
          <a:p>
            <a:r>
              <a:rPr lang="en-US" b="1" dirty="0">
                <a:solidFill>
                  <a:schemeClr val="tx1">
                    <a:lumMod val="95000"/>
                  </a:schemeClr>
                </a:solidFill>
              </a:rPr>
              <a:t>Earth’s Surface</a:t>
            </a:r>
          </a:p>
        </p:txBody>
      </p:sp>
      <p:sp>
        <p:nvSpPr>
          <p:cNvPr id="50" name="Freeform 49"/>
          <p:cNvSpPr/>
          <p:nvPr/>
        </p:nvSpPr>
        <p:spPr>
          <a:xfrm>
            <a:off x="-990600" y="4724401"/>
            <a:ext cx="14409255" cy="3694595"/>
          </a:xfrm>
          <a:custGeom>
            <a:avLst/>
            <a:gdLst>
              <a:gd name="connsiteX0" fmla="*/ 262421 w 14427835"/>
              <a:gd name="connsiteY0" fmla="*/ 1274250 h 3694595"/>
              <a:gd name="connsiteX1" fmla="*/ 1725461 w 14427835"/>
              <a:gd name="connsiteY1" fmla="*/ 603690 h 3694595"/>
              <a:gd name="connsiteX2" fmla="*/ 3142781 w 14427835"/>
              <a:gd name="connsiteY2" fmla="*/ 55050 h 3694595"/>
              <a:gd name="connsiteX3" fmla="*/ 4849661 w 14427835"/>
              <a:gd name="connsiteY3" fmla="*/ 85530 h 3694595"/>
              <a:gd name="connsiteX4" fmla="*/ 6571781 w 14427835"/>
              <a:gd name="connsiteY4" fmla="*/ 557970 h 3694595"/>
              <a:gd name="connsiteX5" fmla="*/ 8918741 w 14427835"/>
              <a:gd name="connsiteY5" fmla="*/ 375090 h 3694595"/>
              <a:gd name="connsiteX6" fmla="*/ 10899941 w 14427835"/>
              <a:gd name="connsiteY6" fmla="*/ 9330 h 3694595"/>
              <a:gd name="connsiteX7" fmla="*/ 12378221 w 14427835"/>
              <a:gd name="connsiteY7" fmla="*/ 100770 h 3694595"/>
              <a:gd name="connsiteX8" fmla="*/ 13368821 w 14427835"/>
              <a:gd name="connsiteY8" fmla="*/ 161730 h 3694595"/>
              <a:gd name="connsiteX9" fmla="*/ 14176541 w 14427835"/>
              <a:gd name="connsiteY9" fmla="*/ 817050 h 3694595"/>
              <a:gd name="connsiteX10" fmla="*/ 14420381 w 14427835"/>
              <a:gd name="connsiteY10" fmla="*/ 1609530 h 3694595"/>
              <a:gd name="connsiteX11" fmla="*/ 14252741 w 14427835"/>
              <a:gd name="connsiteY11" fmla="*/ 2859210 h 3694595"/>
              <a:gd name="connsiteX12" fmla="*/ 13216421 w 14427835"/>
              <a:gd name="connsiteY12" fmla="*/ 3407850 h 3694595"/>
              <a:gd name="connsiteX13" fmla="*/ 11814341 w 14427835"/>
              <a:gd name="connsiteY13" fmla="*/ 3636450 h 3694595"/>
              <a:gd name="connsiteX14" fmla="*/ 10107461 w 14427835"/>
              <a:gd name="connsiteY14" fmla="*/ 3666930 h 3694595"/>
              <a:gd name="connsiteX15" fmla="*/ 7730021 w 14427835"/>
              <a:gd name="connsiteY15" fmla="*/ 3285930 h 3694595"/>
              <a:gd name="connsiteX16" fmla="*/ 5581181 w 14427835"/>
              <a:gd name="connsiteY16" fmla="*/ 3301170 h 3694595"/>
              <a:gd name="connsiteX17" fmla="*/ 3462821 w 14427835"/>
              <a:gd name="connsiteY17" fmla="*/ 3346890 h 3694595"/>
              <a:gd name="connsiteX18" fmla="*/ 1862621 w 14427835"/>
              <a:gd name="connsiteY18" fmla="*/ 3255450 h 3694595"/>
              <a:gd name="connsiteX19" fmla="*/ 704381 w 14427835"/>
              <a:gd name="connsiteY19" fmla="*/ 2920170 h 3694595"/>
              <a:gd name="connsiteX20" fmla="*/ 33821 w 14427835"/>
              <a:gd name="connsiteY20" fmla="*/ 2630610 h 3694595"/>
              <a:gd name="connsiteX21" fmla="*/ 110021 w 14427835"/>
              <a:gd name="connsiteY21" fmla="*/ 2234370 h 3694595"/>
              <a:gd name="connsiteX22" fmla="*/ 201461 w 14427835"/>
              <a:gd name="connsiteY22" fmla="*/ 1518090 h 3694595"/>
              <a:gd name="connsiteX23" fmla="*/ 262421 w 14427835"/>
              <a:gd name="connsiteY23" fmla="*/ 1274250 h 369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427835" h="3694595">
                <a:moveTo>
                  <a:pt x="262421" y="1274250"/>
                </a:moveTo>
                <a:cubicBezTo>
                  <a:pt x="516421" y="1121850"/>
                  <a:pt x="1245401" y="806890"/>
                  <a:pt x="1725461" y="603690"/>
                </a:cubicBezTo>
                <a:cubicBezTo>
                  <a:pt x="2205521" y="400490"/>
                  <a:pt x="2622081" y="141410"/>
                  <a:pt x="3142781" y="55050"/>
                </a:cubicBezTo>
                <a:cubicBezTo>
                  <a:pt x="3663481" y="-31310"/>
                  <a:pt x="4278161" y="1710"/>
                  <a:pt x="4849661" y="85530"/>
                </a:cubicBezTo>
                <a:cubicBezTo>
                  <a:pt x="5421161" y="169350"/>
                  <a:pt x="5893601" y="509710"/>
                  <a:pt x="6571781" y="557970"/>
                </a:cubicBezTo>
                <a:cubicBezTo>
                  <a:pt x="7249961" y="606230"/>
                  <a:pt x="8197381" y="466530"/>
                  <a:pt x="8918741" y="375090"/>
                </a:cubicBezTo>
                <a:cubicBezTo>
                  <a:pt x="9640101" y="283650"/>
                  <a:pt x="10323361" y="55050"/>
                  <a:pt x="10899941" y="9330"/>
                </a:cubicBezTo>
                <a:cubicBezTo>
                  <a:pt x="11476521" y="-36390"/>
                  <a:pt x="12378221" y="100770"/>
                  <a:pt x="12378221" y="100770"/>
                </a:cubicBezTo>
                <a:cubicBezTo>
                  <a:pt x="12789701" y="126170"/>
                  <a:pt x="13069101" y="42350"/>
                  <a:pt x="13368821" y="161730"/>
                </a:cubicBezTo>
                <a:cubicBezTo>
                  <a:pt x="13668541" y="281110"/>
                  <a:pt x="14001281" y="575750"/>
                  <a:pt x="14176541" y="817050"/>
                </a:cubicBezTo>
                <a:cubicBezTo>
                  <a:pt x="14351801" y="1058350"/>
                  <a:pt x="14407681" y="1269170"/>
                  <a:pt x="14420381" y="1609530"/>
                </a:cubicBezTo>
                <a:cubicBezTo>
                  <a:pt x="14433081" y="1949890"/>
                  <a:pt x="14453401" y="2559490"/>
                  <a:pt x="14252741" y="2859210"/>
                </a:cubicBezTo>
                <a:cubicBezTo>
                  <a:pt x="14052081" y="3158930"/>
                  <a:pt x="13622821" y="3278310"/>
                  <a:pt x="13216421" y="3407850"/>
                </a:cubicBezTo>
                <a:cubicBezTo>
                  <a:pt x="12810021" y="3537390"/>
                  <a:pt x="12332501" y="3593270"/>
                  <a:pt x="11814341" y="3636450"/>
                </a:cubicBezTo>
                <a:cubicBezTo>
                  <a:pt x="11296181" y="3679630"/>
                  <a:pt x="10788181" y="3725350"/>
                  <a:pt x="10107461" y="3666930"/>
                </a:cubicBezTo>
                <a:cubicBezTo>
                  <a:pt x="9426741" y="3608510"/>
                  <a:pt x="8484401" y="3346890"/>
                  <a:pt x="7730021" y="3285930"/>
                </a:cubicBezTo>
                <a:cubicBezTo>
                  <a:pt x="6975641" y="3224970"/>
                  <a:pt x="5581181" y="3301170"/>
                  <a:pt x="5581181" y="3301170"/>
                </a:cubicBezTo>
                <a:cubicBezTo>
                  <a:pt x="4869981" y="3311330"/>
                  <a:pt x="4082581" y="3354510"/>
                  <a:pt x="3462821" y="3346890"/>
                </a:cubicBezTo>
                <a:cubicBezTo>
                  <a:pt x="2843061" y="3339270"/>
                  <a:pt x="2322361" y="3326570"/>
                  <a:pt x="1862621" y="3255450"/>
                </a:cubicBezTo>
                <a:cubicBezTo>
                  <a:pt x="1402881" y="3184330"/>
                  <a:pt x="1009181" y="3024310"/>
                  <a:pt x="704381" y="2920170"/>
                </a:cubicBezTo>
                <a:cubicBezTo>
                  <a:pt x="399581" y="2816030"/>
                  <a:pt x="132881" y="2744910"/>
                  <a:pt x="33821" y="2630610"/>
                </a:cubicBezTo>
                <a:cubicBezTo>
                  <a:pt x="-65239" y="2516310"/>
                  <a:pt x="82081" y="2419790"/>
                  <a:pt x="110021" y="2234370"/>
                </a:cubicBezTo>
                <a:cubicBezTo>
                  <a:pt x="137961" y="2048950"/>
                  <a:pt x="173521" y="1675570"/>
                  <a:pt x="201461" y="1518090"/>
                </a:cubicBezTo>
                <a:cubicBezTo>
                  <a:pt x="229401" y="1360610"/>
                  <a:pt x="8421" y="1426650"/>
                  <a:pt x="262421" y="1274250"/>
                </a:cubicBezTo>
                <a:close/>
              </a:path>
            </a:pathLst>
          </a:custGeom>
          <a:solidFill>
            <a:schemeClr val="accent5">
              <a:alpha val="75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p:cNvSpPr/>
          <p:nvPr/>
        </p:nvSpPr>
        <p:spPr>
          <a:xfrm rot="4244010">
            <a:off x="11329930" y="4406076"/>
            <a:ext cx="1034823" cy="361048"/>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228601" y="3429002"/>
            <a:ext cx="1183337" cy="646331"/>
          </a:xfrm>
          <a:prstGeom prst="rect">
            <a:avLst/>
          </a:prstGeom>
          <a:noFill/>
        </p:spPr>
        <p:txBody>
          <a:bodyPr wrap="none" rtlCol="0">
            <a:spAutoFit/>
          </a:bodyPr>
          <a:lstStyle/>
          <a:p>
            <a:r>
              <a:rPr lang="en-US" b="1" dirty="0">
                <a:solidFill>
                  <a:schemeClr val="tx1">
                    <a:lumMod val="95000"/>
                  </a:schemeClr>
                </a:solidFill>
              </a:rPr>
              <a:t>Mean Sea </a:t>
            </a:r>
          </a:p>
          <a:p>
            <a:r>
              <a:rPr lang="en-US" b="1" dirty="0">
                <a:solidFill>
                  <a:schemeClr val="tx1">
                    <a:lumMod val="95000"/>
                  </a:schemeClr>
                </a:solidFill>
              </a:rPr>
              <a:t>Level</a:t>
            </a:r>
          </a:p>
        </p:txBody>
      </p:sp>
      <p:sp>
        <p:nvSpPr>
          <p:cNvPr id="69" name="TextBox 68"/>
          <p:cNvSpPr txBox="1"/>
          <p:nvPr/>
        </p:nvSpPr>
        <p:spPr>
          <a:xfrm rot="20979148">
            <a:off x="9245934" y="4943096"/>
            <a:ext cx="750526" cy="369332"/>
          </a:xfrm>
          <a:prstGeom prst="rect">
            <a:avLst/>
          </a:prstGeom>
          <a:noFill/>
        </p:spPr>
        <p:txBody>
          <a:bodyPr wrap="none" rtlCol="0">
            <a:spAutoFit/>
          </a:bodyPr>
          <a:lstStyle/>
          <a:p>
            <a:r>
              <a:rPr lang="en-US" b="1" dirty="0">
                <a:solidFill>
                  <a:schemeClr val="tx1">
                    <a:lumMod val="95000"/>
                  </a:schemeClr>
                </a:solidFill>
              </a:rPr>
              <a:t>Geoid</a:t>
            </a:r>
          </a:p>
        </p:txBody>
      </p:sp>
      <p:sp>
        <p:nvSpPr>
          <p:cNvPr id="70" name="TextBox 69"/>
          <p:cNvSpPr txBox="1"/>
          <p:nvPr/>
        </p:nvSpPr>
        <p:spPr>
          <a:xfrm rot="951400">
            <a:off x="9226985" y="3807163"/>
            <a:ext cx="981807" cy="369332"/>
          </a:xfrm>
          <a:prstGeom prst="rect">
            <a:avLst/>
          </a:prstGeom>
          <a:noFill/>
        </p:spPr>
        <p:txBody>
          <a:bodyPr wrap="none" rtlCol="0">
            <a:spAutoFit/>
          </a:bodyPr>
          <a:lstStyle/>
          <a:p>
            <a:r>
              <a:rPr lang="en-US" b="1" dirty="0">
                <a:solidFill>
                  <a:schemeClr val="tx1">
                    <a:lumMod val="95000"/>
                  </a:schemeClr>
                </a:solidFill>
              </a:rPr>
              <a:t>Ellipsoid</a:t>
            </a:r>
          </a:p>
        </p:txBody>
      </p:sp>
      <p:sp>
        <p:nvSpPr>
          <p:cNvPr id="71" name="Right Arrow 70"/>
          <p:cNvSpPr/>
          <p:nvPr/>
        </p:nvSpPr>
        <p:spPr>
          <a:xfrm rot="5086400">
            <a:off x="146239" y="4542183"/>
            <a:ext cx="1034823" cy="361048"/>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3725785" y="1212343"/>
            <a:ext cx="1609543" cy="369332"/>
          </a:xfrm>
          <a:prstGeom prst="rect">
            <a:avLst/>
          </a:prstGeom>
          <a:noFill/>
        </p:spPr>
        <p:txBody>
          <a:bodyPr wrap="none" rtlCol="0">
            <a:spAutoFit/>
          </a:bodyPr>
          <a:lstStyle/>
          <a:p>
            <a:r>
              <a:rPr lang="en-US" b="1" dirty="0">
                <a:solidFill>
                  <a:schemeClr val="tx1">
                    <a:lumMod val="95000"/>
                  </a:schemeClr>
                </a:solidFill>
              </a:rPr>
              <a:t>“You” are Here</a:t>
            </a:r>
          </a:p>
        </p:txBody>
      </p:sp>
      <p:sp>
        <p:nvSpPr>
          <p:cNvPr id="74" name="TextBox 73"/>
          <p:cNvSpPr txBox="1"/>
          <p:nvPr/>
        </p:nvSpPr>
        <p:spPr>
          <a:xfrm>
            <a:off x="5659306" y="5702099"/>
            <a:ext cx="1816523" cy="646331"/>
          </a:xfrm>
          <a:prstGeom prst="rect">
            <a:avLst/>
          </a:prstGeom>
          <a:solidFill>
            <a:schemeClr val="tx1">
              <a:lumMod val="85000"/>
            </a:schemeClr>
          </a:solidFill>
          <a:ln w="254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3600" b="1" dirty="0">
                <a:solidFill>
                  <a:srgbClr val="92D050"/>
                </a:solidFill>
              </a:rPr>
              <a:t>h</a:t>
            </a:r>
            <a:r>
              <a:rPr lang="en-US" sz="3600" b="1" dirty="0">
                <a:solidFill>
                  <a:schemeClr val="bg1"/>
                </a:solidFill>
              </a:rPr>
              <a:t> </a:t>
            </a:r>
            <a:r>
              <a:rPr lang="en-US" sz="3600" b="1" dirty="0" smtClean="0">
                <a:solidFill>
                  <a:schemeClr val="bg1"/>
                </a:solidFill>
              </a:rPr>
              <a:t>- </a:t>
            </a:r>
            <a:r>
              <a:rPr lang="en-US" sz="3600" b="1" dirty="0">
                <a:solidFill>
                  <a:srgbClr val="FF0000"/>
                </a:solidFill>
              </a:rPr>
              <a:t>N</a:t>
            </a:r>
            <a:r>
              <a:rPr lang="en-US" sz="3600" b="1" dirty="0">
                <a:solidFill>
                  <a:schemeClr val="tx1">
                    <a:lumMod val="95000"/>
                  </a:schemeClr>
                </a:solidFill>
              </a:rPr>
              <a:t> </a:t>
            </a:r>
            <a:r>
              <a:rPr lang="en-US" sz="3600" b="1" dirty="0">
                <a:solidFill>
                  <a:schemeClr val="bg1"/>
                </a:solidFill>
              </a:rPr>
              <a:t>=</a:t>
            </a:r>
            <a:r>
              <a:rPr lang="en-US" sz="3600" b="1" dirty="0">
                <a:solidFill>
                  <a:schemeClr val="tx1">
                    <a:lumMod val="95000"/>
                  </a:schemeClr>
                </a:solidFill>
              </a:rPr>
              <a:t> </a:t>
            </a:r>
            <a:r>
              <a:rPr lang="en-US" sz="3600" b="1" dirty="0">
                <a:solidFill>
                  <a:srgbClr val="FF33CC"/>
                </a:solidFill>
              </a:rPr>
              <a:t>H</a:t>
            </a:r>
          </a:p>
        </p:txBody>
      </p:sp>
      <p:sp>
        <p:nvSpPr>
          <p:cNvPr id="75" name="TextBox 74"/>
          <p:cNvSpPr txBox="1"/>
          <p:nvPr/>
        </p:nvSpPr>
        <p:spPr>
          <a:xfrm>
            <a:off x="1371600" y="6488669"/>
            <a:ext cx="9662227" cy="369332"/>
          </a:xfrm>
          <a:prstGeom prst="rect">
            <a:avLst/>
          </a:prstGeom>
          <a:noFill/>
        </p:spPr>
        <p:txBody>
          <a:bodyPr wrap="square" rtlCol="0">
            <a:spAutoFit/>
          </a:bodyPr>
          <a:lstStyle/>
          <a:p>
            <a:r>
              <a:rPr lang="en-US" b="1" dirty="0">
                <a:solidFill>
                  <a:schemeClr val="tx1">
                    <a:lumMod val="95000"/>
                  </a:schemeClr>
                </a:solidFill>
              </a:rPr>
              <a:t>Note:  Geoid height is negative in coterminous US, but is positive in most of Alaska</a:t>
            </a:r>
          </a:p>
        </p:txBody>
      </p:sp>
      <p:sp>
        <p:nvSpPr>
          <p:cNvPr id="57" name="Rectangle 56"/>
          <p:cNvSpPr/>
          <p:nvPr/>
        </p:nvSpPr>
        <p:spPr>
          <a:xfrm rot="20473393">
            <a:off x="10639210" y="3514112"/>
            <a:ext cx="1434174"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chemeClr val="accent1"/>
                </a:solidFill>
                <a:effectLst>
                  <a:outerShdw blurRad="12700" dist="38100" dir="2700000" algn="tl" rotWithShape="0">
                    <a:schemeClr val="accent5">
                      <a:lumMod val="60000"/>
                      <a:lumOff val="40000"/>
                    </a:schemeClr>
                  </a:outerShdw>
                </a:effectLst>
              </a:rPr>
              <a:t>Alaska</a:t>
            </a:r>
          </a:p>
        </p:txBody>
      </p:sp>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6757" y="583739"/>
            <a:ext cx="480844" cy="787863"/>
          </a:xfrm>
          <a:prstGeom prst="rect">
            <a:avLst/>
          </a:prstGeom>
        </p:spPr>
      </p:pic>
      <p:sp>
        <p:nvSpPr>
          <p:cNvPr id="73" name="Right Arrow 72"/>
          <p:cNvSpPr/>
          <p:nvPr/>
        </p:nvSpPr>
        <p:spPr>
          <a:xfrm rot="20677143">
            <a:off x="5786826" y="1140093"/>
            <a:ext cx="1151284" cy="361048"/>
          </a:xfrm>
          <a:prstGeom prst="rightArrow">
            <a:avLst>
              <a:gd name="adj1" fmla="val 47916"/>
              <a:gd name="adj2" fmla="val 50000"/>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Callout 33"/>
          <p:cNvSpPr/>
          <p:nvPr/>
        </p:nvSpPr>
        <p:spPr>
          <a:xfrm>
            <a:off x="8026909" y="949693"/>
            <a:ext cx="2708464" cy="1094881"/>
          </a:xfrm>
          <a:prstGeom prst="wedgeEllipseCallout">
            <a:avLst>
              <a:gd name="adj1" fmla="val -72523"/>
              <a:gd name="adj2" fmla="val -5097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0000"/>
                </a:solidFill>
              </a:rPr>
              <a:t>H = h-N!   </a:t>
            </a:r>
            <a:r>
              <a:rPr lang="en-US" sz="1600" b="1" dirty="0">
                <a:solidFill>
                  <a:srgbClr val="FF0000"/>
                </a:solidFill>
              </a:rPr>
              <a:t>That’s awesome.  Thanks fancy new sea level!</a:t>
            </a:r>
            <a:endParaRPr lang="en-US" sz="1600" b="1" dirty="0">
              <a:solidFill>
                <a:srgbClr val="FF33CC"/>
              </a:solidFill>
            </a:endParaRPr>
          </a:p>
        </p:txBody>
      </p:sp>
    </p:spTree>
    <p:extLst>
      <p:ext uri="{BB962C8B-B14F-4D97-AF65-F5344CB8AC3E}">
        <p14:creationId xmlns:p14="http://schemas.microsoft.com/office/powerpoint/2010/main" val="40150821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86000" y="495300"/>
            <a:ext cx="7696200" cy="838200"/>
          </a:xfrm>
        </p:spPr>
        <p:txBody>
          <a:bodyPr/>
          <a:lstStyle/>
          <a:p>
            <a:pPr eaLnBrk="1" hangingPunct="1"/>
            <a:r>
              <a:rPr lang="en-US" altLang="en-US" b="1" dirty="0">
                <a:latin typeface="+mn-lt"/>
                <a:cs typeface="Arial" panose="020B0604020202020204" pitchFamily="34" charset="0"/>
              </a:rPr>
              <a:t>What is Gravity?</a:t>
            </a:r>
            <a:endParaRPr lang="en-US" altLang="en-US" b="1" dirty="0" smtClean="0">
              <a:latin typeface="+mn-lt"/>
              <a:cs typeface="Arial" panose="020B0604020202020204" pitchFamily="34" charset="0"/>
            </a:endParaRPr>
          </a:p>
        </p:txBody>
      </p:sp>
      <p:sp>
        <p:nvSpPr>
          <p:cNvPr id="5123" name="Rectangle 3"/>
          <p:cNvSpPr>
            <a:spLocks noGrp="1" noChangeArrowheads="1"/>
          </p:cNvSpPr>
          <p:nvPr>
            <p:ph idx="1"/>
          </p:nvPr>
        </p:nvSpPr>
        <p:spPr>
          <a:xfrm>
            <a:off x="1184223" y="1371600"/>
            <a:ext cx="9893508" cy="4267200"/>
          </a:xfrm>
        </p:spPr>
        <p:txBody>
          <a:bodyPr/>
          <a:lstStyle/>
          <a:p>
            <a:pPr marL="0" indent="0" eaLnBrk="1" hangingPunct="1">
              <a:lnSpc>
                <a:spcPct val="90000"/>
              </a:lnSpc>
              <a:buNone/>
              <a:tabLst>
                <a:tab pos="0" algn="l"/>
              </a:tabLst>
            </a:pPr>
            <a:r>
              <a:rPr lang="en-US" altLang="zh-CN" sz="2800" dirty="0" smtClean="0">
                <a:cs typeface="Arial" panose="020B0604020202020204" pitchFamily="34" charset="0"/>
              </a:rPr>
              <a:t>Wikipedia entry for “Gravity”:  </a:t>
            </a:r>
          </a:p>
          <a:p>
            <a:pPr marL="0" indent="0" eaLnBrk="1" hangingPunct="1">
              <a:lnSpc>
                <a:spcPct val="90000"/>
              </a:lnSpc>
              <a:buNone/>
              <a:tabLst>
                <a:tab pos="0" algn="l"/>
              </a:tabLst>
            </a:pPr>
            <a:endParaRPr lang="en-US" altLang="zh-CN" sz="2400" dirty="0" smtClean="0">
              <a:cs typeface="Arial" panose="020B0604020202020204" pitchFamily="34" charset="0"/>
            </a:endParaRPr>
          </a:p>
          <a:p>
            <a:pPr marL="0" indent="0" eaLnBrk="1" hangingPunct="1">
              <a:lnSpc>
                <a:spcPct val="90000"/>
              </a:lnSpc>
              <a:buNone/>
              <a:tabLst>
                <a:tab pos="0" algn="l"/>
              </a:tabLst>
            </a:pPr>
            <a:r>
              <a:rPr lang="en-US" sz="2800" b="1" dirty="0" smtClean="0"/>
              <a:t>Gravity</a:t>
            </a:r>
            <a:r>
              <a:rPr lang="en-US" sz="2800" dirty="0"/>
              <a:t> (from Latin gravitas, meaning 'weight'), </a:t>
            </a:r>
            <a:r>
              <a:rPr lang="en-US" sz="2800" dirty="0" smtClean="0"/>
              <a:t>or gravitation</a:t>
            </a:r>
            <a:r>
              <a:rPr lang="en-US" sz="2800" dirty="0"/>
              <a:t>, is a natural phenomenon by which </a:t>
            </a:r>
            <a:r>
              <a:rPr lang="en-US" sz="2800" dirty="0" smtClean="0"/>
              <a:t>all things </a:t>
            </a:r>
            <a:r>
              <a:rPr lang="en-US" sz="2800" dirty="0"/>
              <a:t>with mass or </a:t>
            </a:r>
            <a:r>
              <a:rPr lang="en-US" sz="2800" dirty="0" smtClean="0"/>
              <a:t>energy</a:t>
            </a:r>
            <a:r>
              <a:rPr lang="en-US" sz="2800" dirty="0"/>
              <a:t> </a:t>
            </a:r>
            <a:r>
              <a:rPr lang="en-US" sz="2800" dirty="0" smtClean="0"/>
              <a:t>including</a:t>
            </a:r>
            <a:r>
              <a:rPr lang="en-US" sz="2800" dirty="0"/>
              <a:t> </a:t>
            </a:r>
            <a:r>
              <a:rPr lang="en-US" sz="2800" dirty="0" smtClean="0"/>
              <a:t>planets, stars, galaxies, and </a:t>
            </a:r>
            <a:r>
              <a:rPr lang="en-US" sz="2800" dirty="0"/>
              <a:t>even </a:t>
            </a:r>
            <a:r>
              <a:rPr lang="en-US" sz="2800" dirty="0" smtClean="0"/>
              <a:t>light—are brought </a:t>
            </a:r>
            <a:r>
              <a:rPr lang="en-US" sz="2800" dirty="0"/>
              <a:t>toward (</a:t>
            </a:r>
            <a:r>
              <a:rPr lang="en-US" sz="2800" dirty="0" smtClean="0"/>
              <a:t>or </a:t>
            </a:r>
            <a:r>
              <a:rPr lang="en-US" sz="2800" i="1" dirty="0" smtClean="0"/>
              <a:t>gravitate</a:t>
            </a:r>
            <a:r>
              <a:rPr lang="en-US" sz="2800" dirty="0"/>
              <a:t> </a:t>
            </a:r>
            <a:r>
              <a:rPr lang="en-US" sz="2800" dirty="0" smtClean="0"/>
              <a:t>toward</a:t>
            </a:r>
            <a:r>
              <a:rPr lang="en-US" sz="2800" dirty="0"/>
              <a:t>) one another</a:t>
            </a:r>
            <a:r>
              <a:rPr lang="en-US" sz="2800" dirty="0" smtClean="0"/>
              <a:t>.”</a:t>
            </a:r>
          </a:p>
          <a:p>
            <a:pPr marL="0" indent="0" eaLnBrk="1" hangingPunct="1">
              <a:lnSpc>
                <a:spcPct val="90000"/>
              </a:lnSpc>
              <a:buNone/>
              <a:tabLst>
                <a:tab pos="0" algn="l"/>
              </a:tabLst>
            </a:pPr>
            <a:endParaRPr lang="en-US" altLang="zh-CN" sz="2800" dirty="0">
              <a:cs typeface="Arial" panose="020B0604020202020204" pitchFamily="34" charset="0"/>
            </a:endParaRPr>
          </a:p>
          <a:p>
            <a:pPr marL="0" indent="0" eaLnBrk="1" hangingPunct="1">
              <a:lnSpc>
                <a:spcPct val="90000"/>
              </a:lnSpc>
              <a:buNone/>
              <a:tabLst>
                <a:tab pos="0" algn="l"/>
              </a:tabLst>
            </a:pPr>
            <a:r>
              <a:rPr lang="en-US" altLang="zh-CN" sz="2800" dirty="0" smtClean="0">
                <a:cs typeface="Arial" panose="020B0604020202020204" pitchFamily="34" charset="0"/>
              </a:rPr>
              <a:t>That’s actually a very good definition, but you might be surprised to learn that nobody actually knows </a:t>
            </a:r>
            <a:r>
              <a:rPr lang="en-US" altLang="zh-CN" sz="2800" b="1" dirty="0" smtClean="0">
                <a:cs typeface="Arial" panose="020B0604020202020204" pitchFamily="34" charset="0"/>
              </a:rPr>
              <a:t>why</a:t>
            </a:r>
            <a:r>
              <a:rPr lang="en-US" altLang="zh-CN" sz="2800" dirty="0" smtClean="0">
                <a:cs typeface="Arial" panose="020B0604020202020204" pitchFamily="34" charset="0"/>
              </a:rPr>
              <a:t> this phenomenon exists…</a:t>
            </a:r>
            <a:endParaRPr lang="en-US" altLang="zh-CN" sz="1800" dirty="0">
              <a:cs typeface="Arial" panose="020B0604020202020204" pitchFamily="34" charset="0"/>
            </a:endParaRPr>
          </a:p>
        </p:txBody>
      </p:sp>
    </p:spTree>
    <p:extLst>
      <p:ext uri="{BB962C8B-B14F-4D97-AF65-F5344CB8AC3E}">
        <p14:creationId xmlns:p14="http://schemas.microsoft.com/office/powerpoint/2010/main" val="39326282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5552869"/>
            <a:ext cx="430600" cy="705537"/>
          </a:xfrm>
          <a:prstGeom prst="rect">
            <a:avLst/>
          </a:prstGeom>
        </p:spPr>
      </p:pic>
      <p:sp>
        <p:nvSpPr>
          <p:cNvPr id="41" name="Freeform 40"/>
          <p:cNvSpPr/>
          <p:nvPr/>
        </p:nvSpPr>
        <p:spPr>
          <a:xfrm rot="271206">
            <a:off x="-236344" y="5794553"/>
            <a:ext cx="12467539" cy="1522497"/>
          </a:xfrm>
          <a:custGeom>
            <a:avLst/>
            <a:gdLst>
              <a:gd name="connsiteX0" fmla="*/ 3493008 w 3493008"/>
              <a:gd name="connsiteY0" fmla="*/ 190050 h 2530914"/>
              <a:gd name="connsiteX1" fmla="*/ 3035808 w 3493008"/>
              <a:gd name="connsiteY1" fmla="*/ 116898 h 2530914"/>
              <a:gd name="connsiteX2" fmla="*/ 2926080 w 3493008"/>
              <a:gd name="connsiteY2" fmla="*/ 80322 h 2530914"/>
              <a:gd name="connsiteX3" fmla="*/ 2834640 w 3493008"/>
              <a:gd name="connsiteY3" fmla="*/ 7170 h 2530914"/>
              <a:gd name="connsiteX4" fmla="*/ 2798064 w 3493008"/>
              <a:gd name="connsiteY4" fmla="*/ 116898 h 2530914"/>
              <a:gd name="connsiteX5" fmla="*/ 2706624 w 3493008"/>
              <a:gd name="connsiteY5" fmla="*/ 281490 h 2530914"/>
              <a:gd name="connsiteX6" fmla="*/ 2651760 w 3493008"/>
              <a:gd name="connsiteY6" fmla="*/ 299778 h 2530914"/>
              <a:gd name="connsiteX7" fmla="*/ 2560320 w 3493008"/>
              <a:gd name="connsiteY7" fmla="*/ 281490 h 2530914"/>
              <a:gd name="connsiteX8" fmla="*/ 2523744 w 3493008"/>
              <a:gd name="connsiteY8" fmla="*/ 226626 h 2530914"/>
              <a:gd name="connsiteX9" fmla="*/ 2414016 w 3493008"/>
              <a:gd name="connsiteY9" fmla="*/ 190050 h 2530914"/>
              <a:gd name="connsiteX10" fmla="*/ 2359152 w 3493008"/>
              <a:gd name="connsiteY10" fmla="*/ 171762 h 2530914"/>
              <a:gd name="connsiteX11" fmla="*/ 2304288 w 3493008"/>
              <a:gd name="connsiteY11" fmla="*/ 208338 h 2530914"/>
              <a:gd name="connsiteX12" fmla="*/ 2286000 w 3493008"/>
              <a:gd name="connsiteY12" fmla="*/ 263202 h 2530914"/>
              <a:gd name="connsiteX13" fmla="*/ 2212848 w 3493008"/>
              <a:gd name="connsiteY13" fmla="*/ 372930 h 2530914"/>
              <a:gd name="connsiteX14" fmla="*/ 2176272 w 3493008"/>
              <a:gd name="connsiteY14" fmla="*/ 427794 h 2530914"/>
              <a:gd name="connsiteX15" fmla="*/ 2121408 w 3493008"/>
              <a:gd name="connsiteY15" fmla="*/ 464370 h 2530914"/>
              <a:gd name="connsiteX16" fmla="*/ 2066544 w 3493008"/>
              <a:gd name="connsiteY16" fmla="*/ 482658 h 2530914"/>
              <a:gd name="connsiteX17" fmla="*/ 1993392 w 3493008"/>
              <a:gd name="connsiteY17" fmla="*/ 519234 h 2530914"/>
              <a:gd name="connsiteX18" fmla="*/ 1883664 w 3493008"/>
              <a:gd name="connsiteY18" fmla="*/ 574098 h 2530914"/>
              <a:gd name="connsiteX19" fmla="*/ 1719072 w 3493008"/>
              <a:gd name="connsiteY19" fmla="*/ 555810 h 2530914"/>
              <a:gd name="connsiteX20" fmla="*/ 1609344 w 3493008"/>
              <a:gd name="connsiteY20" fmla="*/ 482658 h 2530914"/>
              <a:gd name="connsiteX21" fmla="*/ 1554480 w 3493008"/>
              <a:gd name="connsiteY21" fmla="*/ 519234 h 2530914"/>
              <a:gd name="connsiteX22" fmla="*/ 1536192 w 3493008"/>
              <a:gd name="connsiteY22" fmla="*/ 574098 h 2530914"/>
              <a:gd name="connsiteX23" fmla="*/ 1499616 w 3493008"/>
              <a:gd name="connsiteY23" fmla="*/ 628962 h 2530914"/>
              <a:gd name="connsiteX24" fmla="*/ 1481328 w 3493008"/>
              <a:gd name="connsiteY24" fmla="*/ 683826 h 2530914"/>
              <a:gd name="connsiteX25" fmla="*/ 1408176 w 3493008"/>
              <a:gd name="connsiteY25" fmla="*/ 793554 h 2530914"/>
              <a:gd name="connsiteX26" fmla="*/ 1298448 w 3493008"/>
              <a:gd name="connsiteY26" fmla="*/ 848418 h 2530914"/>
              <a:gd name="connsiteX27" fmla="*/ 1188720 w 3493008"/>
              <a:gd name="connsiteY27" fmla="*/ 884994 h 2530914"/>
              <a:gd name="connsiteX28" fmla="*/ 1078992 w 3493008"/>
              <a:gd name="connsiteY28" fmla="*/ 848418 h 2530914"/>
              <a:gd name="connsiteX29" fmla="*/ 1005840 w 3493008"/>
              <a:gd name="connsiteY29" fmla="*/ 775266 h 2530914"/>
              <a:gd name="connsiteX30" fmla="*/ 969264 w 3493008"/>
              <a:gd name="connsiteY30" fmla="*/ 903282 h 2530914"/>
              <a:gd name="connsiteX31" fmla="*/ 932688 w 3493008"/>
              <a:gd name="connsiteY31" fmla="*/ 958146 h 2530914"/>
              <a:gd name="connsiteX32" fmla="*/ 877824 w 3493008"/>
              <a:gd name="connsiteY32" fmla="*/ 1067874 h 2530914"/>
              <a:gd name="connsiteX33" fmla="*/ 822960 w 3493008"/>
              <a:gd name="connsiteY33" fmla="*/ 1086162 h 2530914"/>
              <a:gd name="connsiteX34" fmla="*/ 621792 w 3493008"/>
              <a:gd name="connsiteY34" fmla="*/ 1067874 h 2530914"/>
              <a:gd name="connsiteX35" fmla="*/ 566928 w 3493008"/>
              <a:gd name="connsiteY35" fmla="*/ 1049586 h 2530914"/>
              <a:gd name="connsiteX36" fmla="*/ 548640 w 3493008"/>
              <a:gd name="connsiteY36" fmla="*/ 994722 h 2530914"/>
              <a:gd name="connsiteX37" fmla="*/ 512064 w 3493008"/>
              <a:gd name="connsiteY37" fmla="*/ 1049586 h 2530914"/>
              <a:gd name="connsiteX38" fmla="*/ 475488 w 3493008"/>
              <a:gd name="connsiteY38" fmla="*/ 1159314 h 2530914"/>
              <a:gd name="connsiteX39" fmla="*/ 402336 w 3493008"/>
              <a:gd name="connsiteY39" fmla="*/ 1269042 h 2530914"/>
              <a:gd name="connsiteX40" fmla="*/ 292608 w 3493008"/>
              <a:gd name="connsiteY40" fmla="*/ 1232466 h 2530914"/>
              <a:gd name="connsiteX41" fmla="*/ 201168 w 3493008"/>
              <a:gd name="connsiteY41" fmla="*/ 1159314 h 2530914"/>
              <a:gd name="connsiteX42" fmla="*/ 146304 w 3493008"/>
              <a:gd name="connsiteY42" fmla="*/ 1397058 h 2530914"/>
              <a:gd name="connsiteX43" fmla="*/ 109728 w 3493008"/>
              <a:gd name="connsiteY43" fmla="*/ 1451922 h 2530914"/>
              <a:gd name="connsiteX44" fmla="*/ 73152 w 3493008"/>
              <a:gd name="connsiteY44" fmla="*/ 1561650 h 2530914"/>
              <a:gd name="connsiteX45" fmla="*/ 36576 w 3493008"/>
              <a:gd name="connsiteY45" fmla="*/ 1671378 h 2530914"/>
              <a:gd name="connsiteX46" fmla="*/ 18288 w 3493008"/>
              <a:gd name="connsiteY46" fmla="*/ 1726242 h 2530914"/>
              <a:gd name="connsiteX47" fmla="*/ 0 w 3493008"/>
              <a:gd name="connsiteY47" fmla="*/ 1817682 h 2530914"/>
              <a:gd name="connsiteX48" fmla="*/ 18288 w 3493008"/>
              <a:gd name="connsiteY48" fmla="*/ 2201730 h 2530914"/>
              <a:gd name="connsiteX49" fmla="*/ 36576 w 3493008"/>
              <a:gd name="connsiteY49" fmla="*/ 2402898 h 2530914"/>
              <a:gd name="connsiteX50" fmla="*/ 73152 w 3493008"/>
              <a:gd name="connsiteY50" fmla="*/ 2457762 h 2530914"/>
              <a:gd name="connsiteX51" fmla="*/ 182880 w 3493008"/>
              <a:gd name="connsiteY51" fmla="*/ 2530914 h 2530914"/>
              <a:gd name="connsiteX52" fmla="*/ 1097280 w 3493008"/>
              <a:gd name="connsiteY52" fmla="*/ 2512626 h 2530914"/>
              <a:gd name="connsiteX53" fmla="*/ 1664208 w 3493008"/>
              <a:gd name="connsiteY53" fmla="*/ 2457762 h 2530914"/>
              <a:gd name="connsiteX54" fmla="*/ 1773936 w 3493008"/>
              <a:gd name="connsiteY54" fmla="*/ 2421186 h 2530914"/>
              <a:gd name="connsiteX55" fmla="*/ 1920240 w 3493008"/>
              <a:gd name="connsiteY55" fmla="*/ 2366322 h 2530914"/>
              <a:gd name="connsiteX56" fmla="*/ 1975104 w 3493008"/>
              <a:gd name="connsiteY56" fmla="*/ 2329746 h 2530914"/>
              <a:gd name="connsiteX57" fmla="*/ 2084832 w 3493008"/>
              <a:gd name="connsiteY57" fmla="*/ 2293170 h 2530914"/>
              <a:gd name="connsiteX58" fmla="*/ 2139696 w 3493008"/>
              <a:gd name="connsiteY58" fmla="*/ 2274882 h 2530914"/>
              <a:gd name="connsiteX59" fmla="*/ 2267712 w 3493008"/>
              <a:gd name="connsiteY59" fmla="*/ 2201730 h 2530914"/>
              <a:gd name="connsiteX60" fmla="*/ 2377440 w 3493008"/>
              <a:gd name="connsiteY60" fmla="*/ 2128578 h 2530914"/>
              <a:gd name="connsiteX61" fmla="*/ 2450592 w 3493008"/>
              <a:gd name="connsiteY61" fmla="*/ 2092002 h 2530914"/>
              <a:gd name="connsiteX62" fmla="*/ 2505456 w 3493008"/>
              <a:gd name="connsiteY62" fmla="*/ 2037138 h 2530914"/>
              <a:gd name="connsiteX63" fmla="*/ 2633472 w 3493008"/>
              <a:gd name="connsiteY63" fmla="*/ 1963986 h 2530914"/>
              <a:gd name="connsiteX64" fmla="*/ 2688336 w 3493008"/>
              <a:gd name="connsiteY64" fmla="*/ 1909122 h 2530914"/>
              <a:gd name="connsiteX65" fmla="*/ 2743200 w 3493008"/>
              <a:gd name="connsiteY65" fmla="*/ 1872546 h 2530914"/>
              <a:gd name="connsiteX66" fmla="*/ 2779776 w 3493008"/>
              <a:gd name="connsiteY66" fmla="*/ 1817682 h 2530914"/>
              <a:gd name="connsiteX67" fmla="*/ 2944368 w 3493008"/>
              <a:gd name="connsiteY67" fmla="*/ 1671378 h 2530914"/>
              <a:gd name="connsiteX68" fmla="*/ 3035808 w 3493008"/>
              <a:gd name="connsiteY68" fmla="*/ 1543362 h 2530914"/>
              <a:gd name="connsiteX69" fmla="*/ 3090672 w 3493008"/>
              <a:gd name="connsiteY69" fmla="*/ 1488498 h 2530914"/>
              <a:gd name="connsiteX70" fmla="*/ 3145536 w 3493008"/>
              <a:gd name="connsiteY70" fmla="*/ 1415346 h 2530914"/>
              <a:gd name="connsiteX71" fmla="*/ 3182112 w 3493008"/>
              <a:gd name="connsiteY71" fmla="*/ 1360482 h 2530914"/>
              <a:gd name="connsiteX72" fmla="*/ 3236976 w 3493008"/>
              <a:gd name="connsiteY72" fmla="*/ 1305618 h 2530914"/>
              <a:gd name="connsiteX73" fmla="*/ 3291840 w 3493008"/>
              <a:gd name="connsiteY73" fmla="*/ 1195890 h 2530914"/>
              <a:gd name="connsiteX74" fmla="*/ 3328416 w 3493008"/>
              <a:gd name="connsiteY74" fmla="*/ 1141026 h 2530914"/>
              <a:gd name="connsiteX75" fmla="*/ 3346704 w 3493008"/>
              <a:gd name="connsiteY75" fmla="*/ 1067874 h 2530914"/>
              <a:gd name="connsiteX76" fmla="*/ 3383280 w 3493008"/>
              <a:gd name="connsiteY76" fmla="*/ 958146 h 2530914"/>
              <a:gd name="connsiteX77" fmla="*/ 3291840 w 3493008"/>
              <a:gd name="connsiteY77" fmla="*/ 500946 h 2530914"/>
              <a:gd name="connsiteX78" fmla="*/ 3236976 w 3493008"/>
              <a:gd name="connsiteY78" fmla="*/ 464370 h 2530914"/>
              <a:gd name="connsiteX79" fmla="*/ 3163824 w 3493008"/>
              <a:gd name="connsiteY79" fmla="*/ 372930 h 253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493008" h="2530914">
                <a:moveTo>
                  <a:pt x="3493008" y="190050"/>
                </a:moveTo>
                <a:cubicBezTo>
                  <a:pt x="3281128" y="62922"/>
                  <a:pt x="3491208" y="169444"/>
                  <a:pt x="3035808" y="116898"/>
                </a:cubicBezTo>
                <a:cubicBezTo>
                  <a:pt x="2997508" y="112479"/>
                  <a:pt x="2926080" y="80322"/>
                  <a:pt x="2926080" y="80322"/>
                </a:cubicBezTo>
                <a:cubicBezTo>
                  <a:pt x="2924853" y="78482"/>
                  <a:pt x="2869974" y="-28164"/>
                  <a:pt x="2834640" y="7170"/>
                </a:cubicBezTo>
                <a:cubicBezTo>
                  <a:pt x="2807378" y="34432"/>
                  <a:pt x="2810256" y="80322"/>
                  <a:pt x="2798064" y="116898"/>
                </a:cubicBezTo>
                <a:cubicBezTo>
                  <a:pt x="2781961" y="165206"/>
                  <a:pt x="2753787" y="265769"/>
                  <a:pt x="2706624" y="281490"/>
                </a:cubicBezTo>
                <a:lnTo>
                  <a:pt x="2651760" y="299778"/>
                </a:lnTo>
                <a:cubicBezTo>
                  <a:pt x="2621280" y="293682"/>
                  <a:pt x="2587308" y="296912"/>
                  <a:pt x="2560320" y="281490"/>
                </a:cubicBezTo>
                <a:cubicBezTo>
                  <a:pt x="2541237" y="270585"/>
                  <a:pt x="2542383" y="238275"/>
                  <a:pt x="2523744" y="226626"/>
                </a:cubicBezTo>
                <a:cubicBezTo>
                  <a:pt x="2491050" y="206192"/>
                  <a:pt x="2450592" y="202242"/>
                  <a:pt x="2414016" y="190050"/>
                </a:cubicBezTo>
                <a:lnTo>
                  <a:pt x="2359152" y="171762"/>
                </a:lnTo>
                <a:cubicBezTo>
                  <a:pt x="2340864" y="183954"/>
                  <a:pt x="2318018" y="191175"/>
                  <a:pt x="2304288" y="208338"/>
                </a:cubicBezTo>
                <a:cubicBezTo>
                  <a:pt x="2292246" y="223391"/>
                  <a:pt x="2295362" y="246351"/>
                  <a:pt x="2286000" y="263202"/>
                </a:cubicBezTo>
                <a:cubicBezTo>
                  <a:pt x="2264652" y="301629"/>
                  <a:pt x="2237232" y="336354"/>
                  <a:pt x="2212848" y="372930"/>
                </a:cubicBezTo>
                <a:cubicBezTo>
                  <a:pt x="2200656" y="391218"/>
                  <a:pt x="2194560" y="415602"/>
                  <a:pt x="2176272" y="427794"/>
                </a:cubicBezTo>
                <a:cubicBezTo>
                  <a:pt x="2157984" y="439986"/>
                  <a:pt x="2141067" y="454540"/>
                  <a:pt x="2121408" y="464370"/>
                </a:cubicBezTo>
                <a:cubicBezTo>
                  <a:pt x="2104166" y="472991"/>
                  <a:pt x="2084263" y="475064"/>
                  <a:pt x="2066544" y="482658"/>
                </a:cubicBezTo>
                <a:cubicBezTo>
                  <a:pt x="2041486" y="493397"/>
                  <a:pt x="2017062" y="505708"/>
                  <a:pt x="1993392" y="519234"/>
                </a:cubicBezTo>
                <a:cubicBezTo>
                  <a:pt x="1894127" y="575957"/>
                  <a:pt x="1984254" y="540568"/>
                  <a:pt x="1883664" y="574098"/>
                </a:cubicBezTo>
                <a:cubicBezTo>
                  <a:pt x="1828800" y="568002"/>
                  <a:pt x="1771441" y="573266"/>
                  <a:pt x="1719072" y="555810"/>
                </a:cubicBezTo>
                <a:cubicBezTo>
                  <a:pt x="1677369" y="541909"/>
                  <a:pt x="1609344" y="482658"/>
                  <a:pt x="1609344" y="482658"/>
                </a:cubicBezTo>
                <a:cubicBezTo>
                  <a:pt x="1591056" y="494850"/>
                  <a:pt x="1568210" y="502071"/>
                  <a:pt x="1554480" y="519234"/>
                </a:cubicBezTo>
                <a:cubicBezTo>
                  <a:pt x="1542438" y="534287"/>
                  <a:pt x="1544813" y="556856"/>
                  <a:pt x="1536192" y="574098"/>
                </a:cubicBezTo>
                <a:cubicBezTo>
                  <a:pt x="1526362" y="593757"/>
                  <a:pt x="1509446" y="609303"/>
                  <a:pt x="1499616" y="628962"/>
                </a:cubicBezTo>
                <a:cubicBezTo>
                  <a:pt x="1490995" y="646204"/>
                  <a:pt x="1490690" y="666975"/>
                  <a:pt x="1481328" y="683826"/>
                </a:cubicBezTo>
                <a:cubicBezTo>
                  <a:pt x="1459980" y="722253"/>
                  <a:pt x="1449879" y="779653"/>
                  <a:pt x="1408176" y="793554"/>
                </a:cubicBezTo>
                <a:cubicBezTo>
                  <a:pt x="1208087" y="860250"/>
                  <a:pt x="1511159" y="753880"/>
                  <a:pt x="1298448" y="848418"/>
                </a:cubicBezTo>
                <a:cubicBezTo>
                  <a:pt x="1263216" y="864076"/>
                  <a:pt x="1188720" y="884994"/>
                  <a:pt x="1188720" y="884994"/>
                </a:cubicBezTo>
                <a:cubicBezTo>
                  <a:pt x="1152144" y="872802"/>
                  <a:pt x="1091184" y="884994"/>
                  <a:pt x="1078992" y="848418"/>
                </a:cubicBezTo>
                <a:cubicBezTo>
                  <a:pt x="1054608" y="775266"/>
                  <a:pt x="1078992" y="799650"/>
                  <a:pt x="1005840" y="775266"/>
                </a:cubicBezTo>
                <a:cubicBezTo>
                  <a:pt x="999980" y="798704"/>
                  <a:pt x="982382" y="877046"/>
                  <a:pt x="969264" y="903282"/>
                </a:cubicBezTo>
                <a:cubicBezTo>
                  <a:pt x="959434" y="922941"/>
                  <a:pt x="942518" y="938487"/>
                  <a:pt x="932688" y="958146"/>
                </a:cubicBezTo>
                <a:cubicBezTo>
                  <a:pt x="910601" y="1002320"/>
                  <a:pt x="921500" y="1032933"/>
                  <a:pt x="877824" y="1067874"/>
                </a:cubicBezTo>
                <a:cubicBezTo>
                  <a:pt x="862771" y="1079916"/>
                  <a:pt x="841248" y="1080066"/>
                  <a:pt x="822960" y="1086162"/>
                </a:cubicBezTo>
                <a:cubicBezTo>
                  <a:pt x="755904" y="1080066"/>
                  <a:pt x="688448" y="1077396"/>
                  <a:pt x="621792" y="1067874"/>
                </a:cubicBezTo>
                <a:cubicBezTo>
                  <a:pt x="602709" y="1065148"/>
                  <a:pt x="580559" y="1063217"/>
                  <a:pt x="566928" y="1049586"/>
                </a:cubicBezTo>
                <a:cubicBezTo>
                  <a:pt x="553297" y="1035955"/>
                  <a:pt x="554736" y="1013010"/>
                  <a:pt x="548640" y="994722"/>
                </a:cubicBezTo>
                <a:cubicBezTo>
                  <a:pt x="536448" y="1013010"/>
                  <a:pt x="520991" y="1029501"/>
                  <a:pt x="512064" y="1049586"/>
                </a:cubicBezTo>
                <a:cubicBezTo>
                  <a:pt x="496406" y="1084818"/>
                  <a:pt x="496874" y="1127235"/>
                  <a:pt x="475488" y="1159314"/>
                </a:cubicBezTo>
                <a:lnTo>
                  <a:pt x="402336" y="1269042"/>
                </a:lnTo>
                <a:cubicBezTo>
                  <a:pt x="365760" y="1256850"/>
                  <a:pt x="313994" y="1264545"/>
                  <a:pt x="292608" y="1232466"/>
                </a:cubicBezTo>
                <a:cubicBezTo>
                  <a:pt x="245339" y="1161562"/>
                  <a:pt x="276884" y="1184553"/>
                  <a:pt x="201168" y="1159314"/>
                </a:cubicBezTo>
                <a:cubicBezTo>
                  <a:pt x="192737" y="1218334"/>
                  <a:pt x="182818" y="1342287"/>
                  <a:pt x="146304" y="1397058"/>
                </a:cubicBezTo>
                <a:cubicBezTo>
                  <a:pt x="134112" y="1415346"/>
                  <a:pt x="118655" y="1431837"/>
                  <a:pt x="109728" y="1451922"/>
                </a:cubicBezTo>
                <a:cubicBezTo>
                  <a:pt x="94070" y="1487154"/>
                  <a:pt x="85344" y="1525074"/>
                  <a:pt x="73152" y="1561650"/>
                </a:cubicBezTo>
                <a:lnTo>
                  <a:pt x="36576" y="1671378"/>
                </a:lnTo>
                <a:cubicBezTo>
                  <a:pt x="30480" y="1689666"/>
                  <a:pt x="22069" y="1707339"/>
                  <a:pt x="18288" y="1726242"/>
                </a:cubicBezTo>
                <a:lnTo>
                  <a:pt x="0" y="1817682"/>
                </a:lnTo>
                <a:cubicBezTo>
                  <a:pt x="6096" y="1945698"/>
                  <a:pt x="10294" y="2073819"/>
                  <a:pt x="18288" y="2201730"/>
                </a:cubicBezTo>
                <a:cubicBezTo>
                  <a:pt x="22488" y="2268931"/>
                  <a:pt x="22468" y="2337060"/>
                  <a:pt x="36576" y="2402898"/>
                </a:cubicBezTo>
                <a:cubicBezTo>
                  <a:pt x="41181" y="2424390"/>
                  <a:pt x="56611" y="2443288"/>
                  <a:pt x="73152" y="2457762"/>
                </a:cubicBezTo>
                <a:cubicBezTo>
                  <a:pt x="106234" y="2486709"/>
                  <a:pt x="182880" y="2530914"/>
                  <a:pt x="182880" y="2530914"/>
                </a:cubicBezTo>
                <a:cubicBezTo>
                  <a:pt x="487680" y="2524818"/>
                  <a:pt x="792676" y="2525144"/>
                  <a:pt x="1097280" y="2512626"/>
                </a:cubicBezTo>
                <a:cubicBezTo>
                  <a:pt x="1310198" y="2503876"/>
                  <a:pt x="1467886" y="2482302"/>
                  <a:pt x="1664208" y="2457762"/>
                </a:cubicBezTo>
                <a:lnTo>
                  <a:pt x="1773936" y="2421186"/>
                </a:lnTo>
                <a:cubicBezTo>
                  <a:pt x="1821420" y="2405358"/>
                  <a:pt x="1876505" y="2388190"/>
                  <a:pt x="1920240" y="2366322"/>
                </a:cubicBezTo>
                <a:cubicBezTo>
                  <a:pt x="1939899" y="2356492"/>
                  <a:pt x="1955019" y="2338673"/>
                  <a:pt x="1975104" y="2329746"/>
                </a:cubicBezTo>
                <a:cubicBezTo>
                  <a:pt x="2010336" y="2314088"/>
                  <a:pt x="2048256" y="2305362"/>
                  <a:pt x="2084832" y="2293170"/>
                </a:cubicBezTo>
                <a:cubicBezTo>
                  <a:pt x="2103120" y="2287074"/>
                  <a:pt x="2123656" y="2285575"/>
                  <a:pt x="2139696" y="2274882"/>
                </a:cubicBezTo>
                <a:cubicBezTo>
                  <a:pt x="2329483" y="2148357"/>
                  <a:pt x="2035684" y="2340947"/>
                  <a:pt x="2267712" y="2201730"/>
                </a:cubicBezTo>
                <a:cubicBezTo>
                  <a:pt x="2305406" y="2179113"/>
                  <a:pt x="2338122" y="2148237"/>
                  <a:pt x="2377440" y="2128578"/>
                </a:cubicBezTo>
                <a:cubicBezTo>
                  <a:pt x="2401824" y="2116386"/>
                  <a:pt x="2428408" y="2107848"/>
                  <a:pt x="2450592" y="2092002"/>
                </a:cubicBezTo>
                <a:cubicBezTo>
                  <a:pt x="2471638" y="2076969"/>
                  <a:pt x="2485587" y="2053695"/>
                  <a:pt x="2505456" y="2037138"/>
                </a:cubicBezTo>
                <a:cubicBezTo>
                  <a:pt x="2609125" y="1950747"/>
                  <a:pt x="2508261" y="2053422"/>
                  <a:pt x="2633472" y="1963986"/>
                </a:cubicBezTo>
                <a:cubicBezTo>
                  <a:pt x="2654518" y="1948953"/>
                  <a:pt x="2668467" y="1925679"/>
                  <a:pt x="2688336" y="1909122"/>
                </a:cubicBezTo>
                <a:cubicBezTo>
                  <a:pt x="2705221" y="1895051"/>
                  <a:pt x="2724912" y="1884738"/>
                  <a:pt x="2743200" y="1872546"/>
                </a:cubicBezTo>
                <a:cubicBezTo>
                  <a:pt x="2755392" y="1854258"/>
                  <a:pt x="2764234" y="1833224"/>
                  <a:pt x="2779776" y="1817682"/>
                </a:cubicBezTo>
                <a:cubicBezTo>
                  <a:pt x="2889718" y="1707740"/>
                  <a:pt x="2790765" y="1901782"/>
                  <a:pt x="2944368" y="1671378"/>
                </a:cubicBezTo>
                <a:cubicBezTo>
                  <a:pt x="2973315" y="1627958"/>
                  <a:pt x="3001782" y="1583059"/>
                  <a:pt x="3035808" y="1543362"/>
                </a:cubicBezTo>
                <a:cubicBezTo>
                  <a:pt x="3052640" y="1523725"/>
                  <a:pt x="3073840" y="1508135"/>
                  <a:pt x="3090672" y="1488498"/>
                </a:cubicBezTo>
                <a:cubicBezTo>
                  <a:pt x="3110508" y="1465356"/>
                  <a:pt x="3127820" y="1440149"/>
                  <a:pt x="3145536" y="1415346"/>
                </a:cubicBezTo>
                <a:cubicBezTo>
                  <a:pt x="3158311" y="1397461"/>
                  <a:pt x="3168041" y="1377367"/>
                  <a:pt x="3182112" y="1360482"/>
                </a:cubicBezTo>
                <a:cubicBezTo>
                  <a:pt x="3198669" y="1340613"/>
                  <a:pt x="3220419" y="1325487"/>
                  <a:pt x="3236976" y="1305618"/>
                </a:cubicBezTo>
                <a:cubicBezTo>
                  <a:pt x="3302490" y="1227002"/>
                  <a:pt x="3250600" y="1278370"/>
                  <a:pt x="3291840" y="1195890"/>
                </a:cubicBezTo>
                <a:cubicBezTo>
                  <a:pt x="3301670" y="1176231"/>
                  <a:pt x="3316224" y="1159314"/>
                  <a:pt x="3328416" y="1141026"/>
                </a:cubicBezTo>
                <a:cubicBezTo>
                  <a:pt x="3334512" y="1116642"/>
                  <a:pt x="3339482" y="1091948"/>
                  <a:pt x="3346704" y="1067874"/>
                </a:cubicBezTo>
                <a:cubicBezTo>
                  <a:pt x="3357783" y="1030945"/>
                  <a:pt x="3383280" y="958146"/>
                  <a:pt x="3383280" y="958146"/>
                </a:cubicBezTo>
                <a:cubicBezTo>
                  <a:pt x="3379171" y="880068"/>
                  <a:pt x="3423079" y="588439"/>
                  <a:pt x="3291840" y="500946"/>
                </a:cubicBezTo>
                <a:lnTo>
                  <a:pt x="3236976" y="464370"/>
                </a:lnTo>
                <a:cubicBezTo>
                  <a:pt x="3190836" y="395160"/>
                  <a:pt x="3215942" y="425048"/>
                  <a:pt x="3163824" y="372930"/>
                </a:cubicBezTo>
              </a:path>
            </a:pathLst>
          </a:custGeom>
          <a:solidFill>
            <a:schemeClr val="tx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15"/>
          <p:cNvSpPr/>
          <p:nvPr/>
        </p:nvSpPr>
        <p:spPr>
          <a:xfrm>
            <a:off x="-217992" y="6400800"/>
            <a:ext cx="6085392" cy="391005"/>
          </a:xfrm>
          <a:custGeom>
            <a:avLst/>
            <a:gdLst>
              <a:gd name="connsiteX0" fmla="*/ 3493008 w 3493008"/>
              <a:gd name="connsiteY0" fmla="*/ 190050 h 2530914"/>
              <a:gd name="connsiteX1" fmla="*/ 3035808 w 3493008"/>
              <a:gd name="connsiteY1" fmla="*/ 116898 h 2530914"/>
              <a:gd name="connsiteX2" fmla="*/ 2926080 w 3493008"/>
              <a:gd name="connsiteY2" fmla="*/ 80322 h 2530914"/>
              <a:gd name="connsiteX3" fmla="*/ 2834640 w 3493008"/>
              <a:gd name="connsiteY3" fmla="*/ 7170 h 2530914"/>
              <a:gd name="connsiteX4" fmla="*/ 2798064 w 3493008"/>
              <a:gd name="connsiteY4" fmla="*/ 116898 h 2530914"/>
              <a:gd name="connsiteX5" fmla="*/ 2706624 w 3493008"/>
              <a:gd name="connsiteY5" fmla="*/ 281490 h 2530914"/>
              <a:gd name="connsiteX6" fmla="*/ 2651760 w 3493008"/>
              <a:gd name="connsiteY6" fmla="*/ 299778 h 2530914"/>
              <a:gd name="connsiteX7" fmla="*/ 2560320 w 3493008"/>
              <a:gd name="connsiteY7" fmla="*/ 281490 h 2530914"/>
              <a:gd name="connsiteX8" fmla="*/ 2523744 w 3493008"/>
              <a:gd name="connsiteY8" fmla="*/ 226626 h 2530914"/>
              <a:gd name="connsiteX9" fmla="*/ 2414016 w 3493008"/>
              <a:gd name="connsiteY9" fmla="*/ 190050 h 2530914"/>
              <a:gd name="connsiteX10" fmla="*/ 2359152 w 3493008"/>
              <a:gd name="connsiteY10" fmla="*/ 171762 h 2530914"/>
              <a:gd name="connsiteX11" fmla="*/ 2304288 w 3493008"/>
              <a:gd name="connsiteY11" fmla="*/ 208338 h 2530914"/>
              <a:gd name="connsiteX12" fmla="*/ 2286000 w 3493008"/>
              <a:gd name="connsiteY12" fmla="*/ 263202 h 2530914"/>
              <a:gd name="connsiteX13" fmla="*/ 2212848 w 3493008"/>
              <a:gd name="connsiteY13" fmla="*/ 372930 h 2530914"/>
              <a:gd name="connsiteX14" fmla="*/ 2176272 w 3493008"/>
              <a:gd name="connsiteY14" fmla="*/ 427794 h 2530914"/>
              <a:gd name="connsiteX15" fmla="*/ 2121408 w 3493008"/>
              <a:gd name="connsiteY15" fmla="*/ 464370 h 2530914"/>
              <a:gd name="connsiteX16" fmla="*/ 2066544 w 3493008"/>
              <a:gd name="connsiteY16" fmla="*/ 482658 h 2530914"/>
              <a:gd name="connsiteX17" fmla="*/ 1993392 w 3493008"/>
              <a:gd name="connsiteY17" fmla="*/ 519234 h 2530914"/>
              <a:gd name="connsiteX18" fmla="*/ 1883664 w 3493008"/>
              <a:gd name="connsiteY18" fmla="*/ 574098 h 2530914"/>
              <a:gd name="connsiteX19" fmla="*/ 1719072 w 3493008"/>
              <a:gd name="connsiteY19" fmla="*/ 555810 h 2530914"/>
              <a:gd name="connsiteX20" fmla="*/ 1609344 w 3493008"/>
              <a:gd name="connsiteY20" fmla="*/ 482658 h 2530914"/>
              <a:gd name="connsiteX21" fmla="*/ 1554480 w 3493008"/>
              <a:gd name="connsiteY21" fmla="*/ 519234 h 2530914"/>
              <a:gd name="connsiteX22" fmla="*/ 1536192 w 3493008"/>
              <a:gd name="connsiteY22" fmla="*/ 574098 h 2530914"/>
              <a:gd name="connsiteX23" fmla="*/ 1499616 w 3493008"/>
              <a:gd name="connsiteY23" fmla="*/ 628962 h 2530914"/>
              <a:gd name="connsiteX24" fmla="*/ 1481328 w 3493008"/>
              <a:gd name="connsiteY24" fmla="*/ 683826 h 2530914"/>
              <a:gd name="connsiteX25" fmla="*/ 1408176 w 3493008"/>
              <a:gd name="connsiteY25" fmla="*/ 793554 h 2530914"/>
              <a:gd name="connsiteX26" fmla="*/ 1298448 w 3493008"/>
              <a:gd name="connsiteY26" fmla="*/ 848418 h 2530914"/>
              <a:gd name="connsiteX27" fmla="*/ 1188720 w 3493008"/>
              <a:gd name="connsiteY27" fmla="*/ 884994 h 2530914"/>
              <a:gd name="connsiteX28" fmla="*/ 1078992 w 3493008"/>
              <a:gd name="connsiteY28" fmla="*/ 848418 h 2530914"/>
              <a:gd name="connsiteX29" fmla="*/ 1005840 w 3493008"/>
              <a:gd name="connsiteY29" fmla="*/ 775266 h 2530914"/>
              <a:gd name="connsiteX30" fmla="*/ 969264 w 3493008"/>
              <a:gd name="connsiteY30" fmla="*/ 903282 h 2530914"/>
              <a:gd name="connsiteX31" fmla="*/ 932688 w 3493008"/>
              <a:gd name="connsiteY31" fmla="*/ 958146 h 2530914"/>
              <a:gd name="connsiteX32" fmla="*/ 877824 w 3493008"/>
              <a:gd name="connsiteY32" fmla="*/ 1067874 h 2530914"/>
              <a:gd name="connsiteX33" fmla="*/ 822960 w 3493008"/>
              <a:gd name="connsiteY33" fmla="*/ 1086162 h 2530914"/>
              <a:gd name="connsiteX34" fmla="*/ 621792 w 3493008"/>
              <a:gd name="connsiteY34" fmla="*/ 1067874 h 2530914"/>
              <a:gd name="connsiteX35" fmla="*/ 566928 w 3493008"/>
              <a:gd name="connsiteY35" fmla="*/ 1049586 h 2530914"/>
              <a:gd name="connsiteX36" fmla="*/ 548640 w 3493008"/>
              <a:gd name="connsiteY36" fmla="*/ 994722 h 2530914"/>
              <a:gd name="connsiteX37" fmla="*/ 512064 w 3493008"/>
              <a:gd name="connsiteY37" fmla="*/ 1049586 h 2530914"/>
              <a:gd name="connsiteX38" fmla="*/ 475488 w 3493008"/>
              <a:gd name="connsiteY38" fmla="*/ 1159314 h 2530914"/>
              <a:gd name="connsiteX39" fmla="*/ 402336 w 3493008"/>
              <a:gd name="connsiteY39" fmla="*/ 1269042 h 2530914"/>
              <a:gd name="connsiteX40" fmla="*/ 292608 w 3493008"/>
              <a:gd name="connsiteY40" fmla="*/ 1232466 h 2530914"/>
              <a:gd name="connsiteX41" fmla="*/ 201168 w 3493008"/>
              <a:gd name="connsiteY41" fmla="*/ 1159314 h 2530914"/>
              <a:gd name="connsiteX42" fmla="*/ 146304 w 3493008"/>
              <a:gd name="connsiteY42" fmla="*/ 1397058 h 2530914"/>
              <a:gd name="connsiteX43" fmla="*/ 109728 w 3493008"/>
              <a:gd name="connsiteY43" fmla="*/ 1451922 h 2530914"/>
              <a:gd name="connsiteX44" fmla="*/ 73152 w 3493008"/>
              <a:gd name="connsiteY44" fmla="*/ 1561650 h 2530914"/>
              <a:gd name="connsiteX45" fmla="*/ 36576 w 3493008"/>
              <a:gd name="connsiteY45" fmla="*/ 1671378 h 2530914"/>
              <a:gd name="connsiteX46" fmla="*/ 18288 w 3493008"/>
              <a:gd name="connsiteY46" fmla="*/ 1726242 h 2530914"/>
              <a:gd name="connsiteX47" fmla="*/ 0 w 3493008"/>
              <a:gd name="connsiteY47" fmla="*/ 1817682 h 2530914"/>
              <a:gd name="connsiteX48" fmla="*/ 18288 w 3493008"/>
              <a:gd name="connsiteY48" fmla="*/ 2201730 h 2530914"/>
              <a:gd name="connsiteX49" fmla="*/ 36576 w 3493008"/>
              <a:gd name="connsiteY49" fmla="*/ 2402898 h 2530914"/>
              <a:gd name="connsiteX50" fmla="*/ 73152 w 3493008"/>
              <a:gd name="connsiteY50" fmla="*/ 2457762 h 2530914"/>
              <a:gd name="connsiteX51" fmla="*/ 182880 w 3493008"/>
              <a:gd name="connsiteY51" fmla="*/ 2530914 h 2530914"/>
              <a:gd name="connsiteX52" fmla="*/ 1097280 w 3493008"/>
              <a:gd name="connsiteY52" fmla="*/ 2512626 h 2530914"/>
              <a:gd name="connsiteX53" fmla="*/ 1664208 w 3493008"/>
              <a:gd name="connsiteY53" fmla="*/ 2457762 h 2530914"/>
              <a:gd name="connsiteX54" fmla="*/ 1773936 w 3493008"/>
              <a:gd name="connsiteY54" fmla="*/ 2421186 h 2530914"/>
              <a:gd name="connsiteX55" fmla="*/ 1920240 w 3493008"/>
              <a:gd name="connsiteY55" fmla="*/ 2366322 h 2530914"/>
              <a:gd name="connsiteX56" fmla="*/ 1975104 w 3493008"/>
              <a:gd name="connsiteY56" fmla="*/ 2329746 h 2530914"/>
              <a:gd name="connsiteX57" fmla="*/ 2084832 w 3493008"/>
              <a:gd name="connsiteY57" fmla="*/ 2293170 h 2530914"/>
              <a:gd name="connsiteX58" fmla="*/ 2139696 w 3493008"/>
              <a:gd name="connsiteY58" fmla="*/ 2274882 h 2530914"/>
              <a:gd name="connsiteX59" fmla="*/ 2267712 w 3493008"/>
              <a:gd name="connsiteY59" fmla="*/ 2201730 h 2530914"/>
              <a:gd name="connsiteX60" fmla="*/ 2377440 w 3493008"/>
              <a:gd name="connsiteY60" fmla="*/ 2128578 h 2530914"/>
              <a:gd name="connsiteX61" fmla="*/ 2450592 w 3493008"/>
              <a:gd name="connsiteY61" fmla="*/ 2092002 h 2530914"/>
              <a:gd name="connsiteX62" fmla="*/ 2505456 w 3493008"/>
              <a:gd name="connsiteY62" fmla="*/ 2037138 h 2530914"/>
              <a:gd name="connsiteX63" fmla="*/ 2633472 w 3493008"/>
              <a:gd name="connsiteY63" fmla="*/ 1963986 h 2530914"/>
              <a:gd name="connsiteX64" fmla="*/ 2688336 w 3493008"/>
              <a:gd name="connsiteY64" fmla="*/ 1909122 h 2530914"/>
              <a:gd name="connsiteX65" fmla="*/ 2743200 w 3493008"/>
              <a:gd name="connsiteY65" fmla="*/ 1872546 h 2530914"/>
              <a:gd name="connsiteX66" fmla="*/ 2779776 w 3493008"/>
              <a:gd name="connsiteY66" fmla="*/ 1817682 h 2530914"/>
              <a:gd name="connsiteX67" fmla="*/ 2944368 w 3493008"/>
              <a:gd name="connsiteY67" fmla="*/ 1671378 h 2530914"/>
              <a:gd name="connsiteX68" fmla="*/ 3035808 w 3493008"/>
              <a:gd name="connsiteY68" fmla="*/ 1543362 h 2530914"/>
              <a:gd name="connsiteX69" fmla="*/ 3090672 w 3493008"/>
              <a:gd name="connsiteY69" fmla="*/ 1488498 h 2530914"/>
              <a:gd name="connsiteX70" fmla="*/ 3145536 w 3493008"/>
              <a:gd name="connsiteY70" fmla="*/ 1415346 h 2530914"/>
              <a:gd name="connsiteX71" fmla="*/ 3182112 w 3493008"/>
              <a:gd name="connsiteY71" fmla="*/ 1360482 h 2530914"/>
              <a:gd name="connsiteX72" fmla="*/ 3236976 w 3493008"/>
              <a:gd name="connsiteY72" fmla="*/ 1305618 h 2530914"/>
              <a:gd name="connsiteX73" fmla="*/ 3291840 w 3493008"/>
              <a:gd name="connsiteY73" fmla="*/ 1195890 h 2530914"/>
              <a:gd name="connsiteX74" fmla="*/ 3328416 w 3493008"/>
              <a:gd name="connsiteY74" fmla="*/ 1141026 h 2530914"/>
              <a:gd name="connsiteX75" fmla="*/ 3346704 w 3493008"/>
              <a:gd name="connsiteY75" fmla="*/ 1067874 h 2530914"/>
              <a:gd name="connsiteX76" fmla="*/ 3383280 w 3493008"/>
              <a:gd name="connsiteY76" fmla="*/ 958146 h 2530914"/>
              <a:gd name="connsiteX77" fmla="*/ 3291840 w 3493008"/>
              <a:gd name="connsiteY77" fmla="*/ 500946 h 2530914"/>
              <a:gd name="connsiteX78" fmla="*/ 3236976 w 3493008"/>
              <a:gd name="connsiteY78" fmla="*/ 464370 h 2530914"/>
              <a:gd name="connsiteX79" fmla="*/ 3163824 w 3493008"/>
              <a:gd name="connsiteY79" fmla="*/ 372930 h 253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493008" h="2530914">
                <a:moveTo>
                  <a:pt x="3493008" y="190050"/>
                </a:moveTo>
                <a:cubicBezTo>
                  <a:pt x="3281128" y="62922"/>
                  <a:pt x="3491208" y="169444"/>
                  <a:pt x="3035808" y="116898"/>
                </a:cubicBezTo>
                <a:cubicBezTo>
                  <a:pt x="2997508" y="112479"/>
                  <a:pt x="2926080" y="80322"/>
                  <a:pt x="2926080" y="80322"/>
                </a:cubicBezTo>
                <a:cubicBezTo>
                  <a:pt x="2924853" y="78482"/>
                  <a:pt x="2869974" y="-28164"/>
                  <a:pt x="2834640" y="7170"/>
                </a:cubicBezTo>
                <a:cubicBezTo>
                  <a:pt x="2807378" y="34432"/>
                  <a:pt x="2810256" y="80322"/>
                  <a:pt x="2798064" y="116898"/>
                </a:cubicBezTo>
                <a:cubicBezTo>
                  <a:pt x="2781961" y="165206"/>
                  <a:pt x="2753787" y="265769"/>
                  <a:pt x="2706624" y="281490"/>
                </a:cubicBezTo>
                <a:lnTo>
                  <a:pt x="2651760" y="299778"/>
                </a:lnTo>
                <a:cubicBezTo>
                  <a:pt x="2621280" y="293682"/>
                  <a:pt x="2587308" y="296912"/>
                  <a:pt x="2560320" y="281490"/>
                </a:cubicBezTo>
                <a:cubicBezTo>
                  <a:pt x="2541237" y="270585"/>
                  <a:pt x="2542383" y="238275"/>
                  <a:pt x="2523744" y="226626"/>
                </a:cubicBezTo>
                <a:cubicBezTo>
                  <a:pt x="2491050" y="206192"/>
                  <a:pt x="2450592" y="202242"/>
                  <a:pt x="2414016" y="190050"/>
                </a:cubicBezTo>
                <a:lnTo>
                  <a:pt x="2359152" y="171762"/>
                </a:lnTo>
                <a:cubicBezTo>
                  <a:pt x="2340864" y="183954"/>
                  <a:pt x="2318018" y="191175"/>
                  <a:pt x="2304288" y="208338"/>
                </a:cubicBezTo>
                <a:cubicBezTo>
                  <a:pt x="2292246" y="223391"/>
                  <a:pt x="2295362" y="246351"/>
                  <a:pt x="2286000" y="263202"/>
                </a:cubicBezTo>
                <a:cubicBezTo>
                  <a:pt x="2264652" y="301629"/>
                  <a:pt x="2237232" y="336354"/>
                  <a:pt x="2212848" y="372930"/>
                </a:cubicBezTo>
                <a:cubicBezTo>
                  <a:pt x="2200656" y="391218"/>
                  <a:pt x="2194560" y="415602"/>
                  <a:pt x="2176272" y="427794"/>
                </a:cubicBezTo>
                <a:cubicBezTo>
                  <a:pt x="2157984" y="439986"/>
                  <a:pt x="2141067" y="454540"/>
                  <a:pt x="2121408" y="464370"/>
                </a:cubicBezTo>
                <a:cubicBezTo>
                  <a:pt x="2104166" y="472991"/>
                  <a:pt x="2084263" y="475064"/>
                  <a:pt x="2066544" y="482658"/>
                </a:cubicBezTo>
                <a:cubicBezTo>
                  <a:pt x="2041486" y="493397"/>
                  <a:pt x="2017062" y="505708"/>
                  <a:pt x="1993392" y="519234"/>
                </a:cubicBezTo>
                <a:cubicBezTo>
                  <a:pt x="1894127" y="575957"/>
                  <a:pt x="1984254" y="540568"/>
                  <a:pt x="1883664" y="574098"/>
                </a:cubicBezTo>
                <a:cubicBezTo>
                  <a:pt x="1828800" y="568002"/>
                  <a:pt x="1771441" y="573266"/>
                  <a:pt x="1719072" y="555810"/>
                </a:cubicBezTo>
                <a:cubicBezTo>
                  <a:pt x="1677369" y="541909"/>
                  <a:pt x="1609344" y="482658"/>
                  <a:pt x="1609344" y="482658"/>
                </a:cubicBezTo>
                <a:cubicBezTo>
                  <a:pt x="1591056" y="494850"/>
                  <a:pt x="1568210" y="502071"/>
                  <a:pt x="1554480" y="519234"/>
                </a:cubicBezTo>
                <a:cubicBezTo>
                  <a:pt x="1542438" y="534287"/>
                  <a:pt x="1544813" y="556856"/>
                  <a:pt x="1536192" y="574098"/>
                </a:cubicBezTo>
                <a:cubicBezTo>
                  <a:pt x="1526362" y="593757"/>
                  <a:pt x="1509446" y="609303"/>
                  <a:pt x="1499616" y="628962"/>
                </a:cubicBezTo>
                <a:cubicBezTo>
                  <a:pt x="1490995" y="646204"/>
                  <a:pt x="1490690" y="666975"/>
                  <a:pt x="1481328" y="683826"/>
                </a:cubicBezTo>
                <a:cubicBezTo>
                  <a:pt x="1459980" y="722253"/>
                  <a:pt x="1449879" y="779653"/>
                  <a:pt x="1408176" y="793554"/>
                </a:cubicBezTo>
                <a:cubicBezTo>
                  <a:pt x="1208087" y="860250"/>
                  <a:pt x="1511159" y="753880"/>
                  <a:pt x="1298448" y="848418"/>
                </a:cubicBezTo>
                <a:cubicBezTo>
                  <a:pt x="1263216" y="864076"/>
                  <a:pt x="1188720" y="884994"/>
                  <a:pt x="1188720" y="884994"/>
                </a:cubicBezTo>
                <a:cubicBezTo>
                  <a:pt x="1152144" y="872802"/>
                  <a:pt x="1091184" y="884994"/>
                  <a:pt x="1078992" y="848418"/>
                </a:cubicBezTo>
                <a:cubicBezTo>
                  <a:pt x="1054608" y="775266"/>
                  <a:pt x="1078992" y="799650"/>
                  <a:pt x="1005840" y="775266"/>
                </a:cubicBezTo>
                <a:cubicBezTo>
                  <a:pt x="999980" y="798704"/>
                  <a:pt x="982382" y="877046"/>
                  <a:pt x="969264" y="903282"/>
                </a:cubicBezTo>
                <a:cubicBezTo>
                  <a:pt x="959434" y="922941"/>
                  <a:pt x="942518" y="938487"/>
                  <a:pt x="932688" y="958146"/>
                </a:cubicBezTo>
                <a:cubicBezTo>
                  <a:pt x="910601" y="1002320"/>
                  <a:pt x="921500" y="1032933"/>
                  <a:pt x="877824" y="1067874"/>
                </a:cubicBezTo>
                <a:cubicBezTo>
                  <a:pt x="862771" y="1079916"/>
                  <a:pt x="841248" y="1080066"/>
                  <a:pt x="822960" y="1086162"/>
                </a:cubicBezTo>
                <a:cubicBezTo>
                  <a:pt x="755904" y="1080066"/>
                  <a:pt x="688448" y="1077396"/>
                  <a:pt x="621792" y="1067874"/>
                </a:cubicBezTo>
                <a:cubicBezTo>
                  <a:pt x="602709" y="1065148"/>
                  <a:pt x="580559" y="1063217"/>
                  <a:pt x="566928" y="1049586"/>
                </a:cubicBezTo>
                <a:cubicBezTo>
                  <a:pt x="553297" y="1035955"/>
                  <a:pt x="554736" y="1013010"/>
                  <a:pt x="548640" y="994722"/>
                </a:cubicBezTo>
                <a:cubicBezTo>
                  <a:pt x="536448" y="1013010"/>
                  <a:pt x="520991" y="1029501"/>
                  <a:pt x="512064" y="1049586"/>
                </a:cubicBezTo>
                <a:cubicBezTo>
                  <a:pt x="496406" y="1084818"/>
                  <a:pt x="496874" y="1127235"/>
                  <a:pt x="475488" y="1159314"/>
                </a:cubicBezTo>
                <a:lnTo>
                  <a:pt x="402336" y="1269042"/>
                </a:lnTo>
                <a:cubicBezTo>
                  <a:pt x="365760" y="1256850"/>
                  <a:pt x="313994" y="1264545"/>
                  <a:pt x="292608" y="1232466"/>
                </a:cubicBezTo>
                <a:cubicBezTo>
                  <a:pt x="245339" y="1161562"/>
                  <a:pt x="276884" y="1184553"/>
                  <a:pt x="201168" y="1159314"/>
                </a:cubicBezTo>
                <a:cubicBezTo>
                  <a:pt x="192737" y="1218334"/>
                  <a:pt x="182818" y="1342287"/>
                  <a:pt x="146304" y="1397058"/>
                </a:cubicBezTo>
                <a:cubicBezTo>
                  <a:pt x="134112" y="1415346"/>
                  <a:pt x="118655" y="1431837"/>
                  <a:pt x="109728" y="1451922"/>
                </a:cubicBezTo>
                <a:cubicBezTo>
                  <a:pt x="94070" y="1487154"/>
                  <a:pt x="85344" y="1525074"/>
                  <a:pt x="73152" y="1561650"/>
                </a:cubicBezTo>
                <a:lnTo>
                  <a:pt x="36576" y="1671378"/>
                </a:lnTo>
                <a:cubicBezTo>
                  <a:pt x="30480" y="1689666"/>
                  <a:pt x="22069" y="1707339"/>
                  <a:pt x="18288" y="1726242"/>
                </a:cubicBezTo>
                <a:lnTo>
                  <a:pt x="0" y="1817682"/>
                </a:lnTo>
                <a:cubicBezTo>
                  <a:pt x="6096" y="1945698"/>
                  <a:pt x="10294" y="2073819"/>
                  <a:pt x="18288" y="2201730"/>
                </a:cubicBezTo>
                <a:cubicBezTo>
                  <a:pt x="22488" y="2268931"/>
                  <a:pt x="22468" y="2337060"/>
                  <a:pt x="36576" y="2402898"/>
                </a:cubicBezTo>
                <a:cubicBezTo>
                  <a:pt x="41181" y="2424390"/>
                  <a:pt x="56611" y="2443288"/>
                  <a:pt x="73152" y="2457762"/>
                </a:cubicBezTo>
                <a:cubicBezTo>
                  <a:pt x="106234" y="2486709"/>
                  <a:pt x="182880" y="2530914"/>
                  <a:pt x="182880" y="2530914"/>
                </a:cubicBezTo>
                <a:cubicBezTo>
                  <a:pt x="487680" y="2524818"/>
                  <a:pt x="792676" y="2525144"/>
                  <a:pt x="1097280" y="2512626"/>
                </a:cubicBezTo>
                <a:cubicBezTo>
                  <a:pt x="1310198" y="2503876"/>
                  <a:pt x="1467886" y="2482302"/>
                  <a:pt x="1664208" y="2457762"/>
                </a:cubicBezTo>
                <a:lnTo>
                  <a:pt x="1773936" y="2421186"/>
                </a:lnTo>
                <a:cubicBezTo>
                  <a:pt x="1821420" y="2405358"/>
                  <a:pt x="1876505" y="2388190"/>
                  <a:pt x="1920240" y="2366322"/>
                </a:cubicBezTo>
                <a:cubicBezTo>
                  <a:pt x="1939899" y="2356492"/>
                  <a:pt x="1955019" y="2338673"/>
                  <a:pt x="1975104" y="2329746"/>
                </a:cubicBezTo>
                <a:cubicBezTo>
                  <a:pt x="2010336" y="2314088"/>
                  <a:pt x="2048256" y="2305362"/>
                  <a:pt x="2084832" y="2293170"/>
                </a:cubicBezTo>
                <a:cubicBezTo>
                  <a:pt x="2103120" y="2287074"/>
                  <a:pt x="2123656" y="2285575"/>
                  <a:pt x="2139696" y="2274882"/>
                </a:cubicBezTo>
                <a:cubicBezTo>
                  <a:pt x="2329483" y="2148357"/>
                  <a:pt x="2035684" y="2340947"/>
                  <a:pt x="2267712" y="2201730"/>
                </a:cubicBezTo>
                <a:cubicBezTo>
                  <a:pt x="2305406" y="2179113"/>
                  <a:pt x="2338122" y="2148237"/>
                  <a:pt x="2377440" y="2128578"/>
                </a:cubicBezTo>
                <a:cubicBezTo>
                  <a:pt x="2401824" y="2116386"/>
                  <a:pt x="2428408" y="2107848"/>
                  <a:pt x="2450592" y="2092002"/>
                </a:cubicBezTo>
                <a:cubicBezTo>
                  <a:pt x="2471638" y="2076969"/>
                  <a:pt x="2485587" y="2053695"/>
                  <a:pt x="2505456" y="2037138"/>
                </a:cubicBezTo>
                <a:cubicBezTo>
                  <a:pt x="2609125" y="1950747"/>
                  <a:pt x="2508261" y="2053422"/>
                  <a:pt x="2633472" y="1963986"/>
                </a:cubicBezTo>
                <a:cubicBezTo>
                  <a:pt x="2654518" y="1948953"/>
                  <a:pt x="2668467" y="1925679"/>
                  <a:pt x="2688336" y="1909122"/>
                </a:cubicBezTo>
                <a:cubicBezTo>
                  <a:pt x="2705221" y="1895051"/>
                  <a:pt x="2724912" y="1884738"/>
                  <a:pt x="2743200" y="1872546"/>
                </a:cubicBezTo>
                <a:cubicBezTo>
                  <a:pt x="2755392" y="1854258"/>
                  <a:pt x="2764234" y="1833224"/>
                  <a:pt x="2779776" y="1817682"/>
                </a:cubicBezTo>
                <a:cubicBezTo>
                  <a:pt x="2889718" y="1707740"/>
                  <a:pt x="2790765" y="1901782"/>
                  <a:pt x="2944368" y="1671378"/>
                </a:cubicBezTo>
                <a:cubicBezTo>
                  <a:pt x="2973315" y="1627958"/>
                  <a:pt x="3001782" y="1583059"/>
                  <a:pt x="3035808" y="1543362"/>
                </a:cubicBezTo>
                <a:cubicBezTo>
                  <a:pt x="3052640" y="1523725"/>
                  <a:pt x="3073840" y="1508135"/>
                  <a:pt x="3090672" y="1488498"/>
                </a:cubicBezTo>
                <a:cubicBezTo>
                  <a:pt x="3110508" y="1465356"/>
                  <a:pt x="3127820" y="1440149"/>
                  <a:pt x="3145536" y="1415346"/>
                </a:cubicBezTo>
                <a:cubicBezTo>
                  <a:pt x="3158311" y="1397461"/>
                  <a:pt x="3168041" y="1377367"/>
                  <a:pt x="3182112" y="1360482"/>
                </a:cubicBezTo>
                <a:cubicBezTo>
                  <a:pt x="3198669" y="1340613"/>
                  <a:pt x="3220419" y="1325487"/>
                  <a:pt x="3236976" y="1305618"/>
                </a:cubicBezTo>
                <a:cubicBezTo>
                  <a:pt x="3302490" y="1227002"/>
                  <a:pt x="3250600" y="1278370"/>
                  <a:pt x="3291840" y="1195890"/>
                </a:cubicBezTo>
                <a:cubicBezTo>
                  <a:pt x="3301670" y="1176231"/>
                  <a:pt x="3316224" y="1159314"/>
                  <a:pt x="3328416" y="1141026"/>
                </a:cubicBezTo>
                <a:cubicBezTo>
                  <a:pt x="3334512" y="1116642"/>
                  <a:pt x="3339482" y="1091948"/>
                  <a:pt x="3346704" y="1067874"/>
                </a:cubicBezTo>
                <a:cubicBezTo>
                  <a:pt x="3357783" y="1030945"/>
                  <a:pt x="3383280" y="958146"/>
                  <a:pt x="3383280" y="958146"/>
                </a:cubicBezTo>
                <a:cubicBezTo>
                  <a:pt x="3379171" y="880068"/>
                  <a:pt x="3423079" y="588439"/>
                  <a:pt x="3291840" y="500946"/>
                </a:cubicBezTo>
                <a:lnTo>
                  <a:pt x="3236976" y="464370"/>
                </a:lnTo>
                <a:cubicBezTo>
                  <a:pt x="3190836" y="395160"/>
                  <a:pt x="3215942" y="425048"/>
                  <a:pt x="3163824" y="372930"/>
                </a:cubicBezTo>
              </a:path>
            </a:pathLst>
          </a:custGeom>
          <a:solidFill>
            <a:schemeClr val="tx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94" name="Slide Number Placeholder 3"/>
          <p:cNvSpPr>
            <a:spLocks noGrp="1"/>
          </p:cNvSpPr>
          <p:nvPr>
            <p:ph type="sldNum" sz="quarter" idx="12"/>
          </p:nvPr>
        </p:nvSpPr>
        <p:spPr bwMode="auto">
          <a:xfrm>
            <a:off x="10352542" y="229535"/>
            <a:ext cx="838199" cy="7676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32" indent="-285744">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2971" indent="-228594">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160" indent="-228594">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349" indent="-228594">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537" indent="-228594"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726" indent="-228594"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8914" indent="-228594"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103" indent="-228594"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6E62C6CF-AEF4-4FFB-979B-737D38FA3F4F}" type="slidenum">
              <a:rPr lang="en-US" altLang="en-US" sz="1200">
                <a:latin typeface="+mn-lt"/>
              </a:rPr>
              <a:pPr>
                <a:spcBef>
                  <a:spcPct val="0"/>
                </a:spcBef>
                <a:buFontTx/>
                <a:buNone/>
              </a:pPr>
              <a:t>40</a:t>
            </a:fld>
            <a:endParaRPr lang="en-US" altLang="en-US" sz="1200">
              <a:latin typeface="+mn-lt"/>
            </a:endParaRPr>
          </a:p>
        </p:txBody>
      </p:sp>
      <p:sp>
        <p:nvSpPr>
          <p:cNvPr id="9" name="Freeform 8"/>
          <p:cNvSpPr/>
          <p:nvPr/>
        </p:nvSpPr>
        <p:spPr>
          <a:xfrm>
            <a:off x="-54864" y="6258405"/>
            <a:ext cx="12326112" cy="609600"/>
          </a:xfrm>
          <a:custGeom>
            <a:avLst/>
            <a:gdLst>
              <a:gd name="connsiteX0" fmla="*/ 36576 w 12326112"/>
              <a:gd name="connsiteY0" fmla="*/ 5248656 h 6189368"/>
              <a:gd name="connsiteX1" fmla="*/ 219456 w 12326112"/>
              <a:gd name="connsiteY1" fmla="*/ 5212080 h 6189368"/>
              <a:gd name="connsiteX2" fmla="*/ 329184 w 12326112"/>
              <a:gd name="connsiteY2" fmla="*/ 5175504 h 6189368"/>
              <a:gd name="connsiteX3" fmla="*/ 457200 w 12326112"/>
              <a:gd name="connsiteY3" fmla="*/ 5102352 h 6189368"/>
              <a:gd name="connsiteX4" fmla="*/ 621792 w 12326112"/>
              <a:gd name="connsiteY4" fmla="*/ 4956048 h 6189368"/>
              <a:gd name="connsiteX5" fmla="*/ 640080 w 12326112"/>
              <a:gd name="connsiteY5" fmla="*/ 4901184 h 6189368"/>
              <a:gd name="connsiteX6" fmla="*/ 694944 w 12326112"/>
              <a:gd name="connsiteY6" fmla="*/ 4864608 h 6189368"/>
              <a:gd name="connsiteX7" fmla="*/ 1097280 w 12326112"/>
              <a:gd name="connsiteY7" fmla="*/ 4791456 h 6189368"/>
              <a:gd name="connsiteX8" fmla="*/ 1207008 w 12326112"/>
              <a:gd name="connsiteY8" fmla="*/ 4700016 h 6189368"/>
              <a:gd name="connsiteX9" fmla="*/ 1280160 w 12326112"/>
              <a:gd name="connsiteY9" fmla="*/ 4645152 h 6189368"/>
              <a:gd name="connsiteX10" fmla="*/ 1335024 w 12326112"/>
              <a:gd name="connsiteY10" fmla="*/ 4572000 h 6189368"/>
              <a:gd name="connsiteX11" fmla="*/ 1463040 w 12326112"/>
              <a:gd name="connsiteY11" fmla="*/ 4462272 h 6189368"/>
              <a:gd name="connsiteX12" fmla="*/ 1536192 w 12326112"/>
              <a:gd name="connsiteY12" fmla="*/ 4352544 h 6189368"/>
              <a:gd name="connsiteX13" fmla="*/ 1591056 w 12326112"/>
              <a:gd name="connsiteY13" fmla="*/ 4297680 h 6189368"/>
              <a:gd name="connsiteX14" fmla="*/ 1700784 w 12326112"/>
              <a:gd name="connsiteY14" fmla="*/ 4224528 h 6189368"/>
              <a:gd name="connsiteX15" fmla="*/ 1737360 w 12326112"/>
              <a:gd name="connsiteY15" fmla="*/ 4169664 h 6189368"/>
              <a:gd name="connsiteX16" fmla="*/ 1883664 w 12326112"/>
              <a:gd name="connsiteY16" fmla="*/ 4096512 h 6189368"/>
              <a:gd name="connsiteX17" fmla="*/ 2029968 w 12326112"/>
              <a:gd name="connsiteY17" fmla="*/ 4023360 h 6189368"/>
              <a:gd name="connsiteX18" fmla="*/ 2176272 w 12326112"/>
              <a:gd name="connsiteY18" fmla="*/ 3986784 h 6189368"/>
              <a:gd name="connsiteX19" fmla="*/ 2231136 w 12326112"/>
              <a:gd name="connsiteY19" fmla="*/ 3968496 h 6189368"/>
              <a:gd name="connsiteX20" fmla="*/ 2523744 w 12326112"/>
              <a:gd name="connsiteY20" fmla="*/ 3950208 h 6189368"/>
              <a:gd name="connsiteX21" fmla="*/ 2706624 w 12326112"/>
              <a:gd name="connsiteY21" fmla="*/ 3730752 h 6189368"/>
              <a:gd name="connsiteX22" fmla="*/ 2743200 w 12326112"/>
              <a:gd name="connsiteY22" fmla="*/ 3675888 h 6189368"/>
              <a:gd name="connsiteX23" fmla="*/ 2761488 w 12326112"/>
              <a:gd name="connsiteY23" fmla="*/ 3621024 h 6189368"/>
              <a:gd name="connsiteX24" fmla="*/ 2889504 w 12326112"/>
              <a:gd name="connsiteY24" fmla="*/ 3438144 h 6189368"/>
              <a:gd name="connsiteX25" fmla="*/ 3017520 w 12326112"/>
              <a:gd name="connsiteY25" fmla="*/ 3346704 h 6189368"/>
              <a:gd name="connsiteX26" fmla="*/ 3127248 w 12326112"/>
              <a:gd name="connsiteY26" fmla="*/ 3236976 h 6189368"/>
              <a:gd name="connsiteX27" fmla="*/ 3182112 w 12326112"/>
              <a:gd name="connsiteY27" fmla="*/ 3218688 h 6189368"/>
              <a:gd name="connsiteX28" fmla="*/ 3236976 w 12326112"/>
              <a:gd name="connsiteY28" fmla="*/ 3182112 h 6189368"/>
              <a:gd name="connsiteX29" fmla="*/ 3383280 w 12326112"/>
              <a:gd name="connsiteY29" fmla="*/ 3163824 h 6189368"/>
              <a:gd name="connsiteX30" fmla="*/ 3511296 w 12326112"/>
              <a:gd name="connsiteY30" fmla="*/ 3145536 h 6189368"/>
              <a:gd name="connsiteX31" fmla="*/ 3675888 w 12326112"/>
              <a:gd name="connsiteY31" fmla="*/ 3054096 h 6189368"/>
              <a:gd name="connsiteX32" fmla="*/ 3730752 w 12326112"/>
              <a:gd name="connsiteY32" fmla="*/ 3017520 h 6189368"/>
              <a:gd name="connsiteX33" fmla="*/ 3877056 w 12326112"/>
              <a:gd name="connsiteY33" fmla="*/ 2980944 h 6189368"/>
              <a:gd name="connsiteX34" fmla="*/ 4517136 w 12326112"/>
              <a:gd name="connsiteY34" fmla="*/ 2944368 h 6189368"/>
              <a:gd name="connsiteX35" fmla="*/ 4626864 w 12326112"/>
              <a:gd name="connsiteY35" fmla="*/ 2852928 h 6189368"/>
              <a:gd name="connsiteX36" fmla="*/ 4663440 w 12326112"/>
              <a:gd name="connsiteY36" fmla="*/ 2798064 h 6189368"/>
              <a:gd name="connsiteX37" fmla="*/ 4718304 w 12326112"/>
              <a:gd name="connsiteY37" fmla="*/ 2779776 h 6189368"/>
              <a:gd name="connsiteX38" fmla="*/ 4828032 w 12326112"/>
              <a:gd name="connsiteY38" fmla="*/ 2706624 h 6189368"/>
              <a:gd name="connsiteX39" fmla="*/ 4937760 w 12326112"/>
              <a:gd name="connsiteY39" fmla="*/ 2615184 h 6189368"/>
              <a:gd name="connsiteX40" fmla="*/ 5029200 w 12326112"/>
              <a:gd name="connsiteY40" fmla="*/ 2505456 h 6189368"/>
              <a:gd name="connsiteX41" fmla="*/ 5084064 w 12326112"/>
              <a:gd name="connsiteY41" fmla="*/ 2487168 h 6189368"/>
              <a:gd name="connsiteX42" fmla="*/ 5138928 w 12326112"/>
              <a:gd name="connsiteY42" fmla="*/ 2450592 h 6189368"/>
              <a:gd name="connsiteX43" fmla="*/ 5193792 w 12326112"/>
              <a:gd name="connsiteY43" fmla="*/ 2340864 h 6189368"/>
              <a:gd name="connsiteX44" fmla="*/ 5248656 w 12326112"/>
              <a:gd name="connsiteY44" fmla="*/ 2212848 h 6189368"/>
              <a:gd name="connsiteX45" fmla="*/ 5340096 w 12326112"/>
              <a:gd name="connsiteY45" fmla="*/ 2084832 h 6189368"/>
              <a:gd name="connsiteX46" fmla="*/ 5358384 w 12326112"/>
              <a:gd name="connsiteY46" fmla="*/ 2029968 h 6189368"/>
              <a:gd name="connsiteX47" fmla="*/ 5449824 w 12326112"/>
              <a:gd name="connsiteY47" fmla="*/ 1901952 h 6189368"/>
              <a:gd name="connsiteX48" fmla="*/ 5504688 w 12326112"/>
              <a:gd name="connsiteY48" fmla="*/ 1865376 h 6189368"/>
              <a:gd name="connsiteX49" fmla="*/ 5596128 w 12326112"/>
              <a:gd name="connsiteY49" fmla="*/ 1700784 h 6189368"/>
              <a:gd name="connsiteX50" fmla="*/ 5614416 w 12326112"/>
              <a:gd name="connsiteY50" fmla="*/ 1627632 h 6189368"/>
              <a:gd name="connsiteX51" fmla="*/ 5632704 w 12326112"/>
              <a:gd name="connsiteY51" fmla="*/ 1353312 h 6189368"/>
              <a:gd name="connsiteX52" fmla="*/ 5742432 w 12326112"/>
              <a:gd name="connsiteY52" fmla="*/ 1316736 h 6189368"/>
              <a:gd name="connsiteX53" fmla="*/ 5797296 w 12326112"/>
              <a:gd name="connsiteY53" fmla="*/ 1298448 h 6189368"/>
              <a:gd name="connsiteX54" fmla="*/ 5852160 w 12326112"/>
              <a:gd name="connsiteY54" fmla="*/ 1280160 h 6189368"/>
              <a:gd name="connsiteX55" fmla="*/ 5907024 w 12326112"/>
              <a:gd name="connsiteY55" fmla="*/ 1243584 h 6189368"/>
              <a:gd name="connsiteX56" fmla="*/ 5961888 w 12326112"/>
              <a:gd name="connsiteY56" fmla="*/ 1188720 h 6189368"/>
              <a:gd name="connsiteX57" fmla="*/ 6016752 w 12326112"/>
              <a:gd name="connsiteY57" fmla="*/ 1005840 h 6189368"/>
              <a:gd name="connsiteX58" fmla="*/ 6035040 w 12326112"/>
              <a:gd name="connsiteY58" fmla="*/ 950976 h 6189368"/>
              <a:gd name="connsiteX59" fmla="*/ 6053328 w 12326112"/>
              <a:gd name="connsiteY59" fmla="*/ 877824 h 6189368"/>
              <a:gd name="connsiteX60" fmla="*/ 6089904 w 12326112"/>
              <a:gd name="connsiteY60" fmla="*/ 804672 h 6189368"/>
              <a:gd name="connsiteX61" fmla="*/ 6144768 w 12326112"/>
              <a:gd name="connsiteY61" fmla="*/ 603504 h 6189368"/>
              <a:gd name="connsiteX62" fmla="*/ 6199632 w 12326112"/>
              <a:gd name="connsiteY62" fmla="*/ 585216 h 6189368"/>
              <a:gd name="connsiteX63" fmla="*/ 6309360 w 12326112"/>
              <a:gd name="connsiteY63" fmla="*/ 493776 h 6189368"/>
              <a:gd name="connsiteX64" fmla="*/ 6364224 w 12326112"/>
              <a:gd name="connsiteY64" fmla="*/ 475488 h 6189368"/>
              <a:gd name="connsiteX65" fmla="*/ 6473952 w 12326112"/>
              <a:gd name="connsiteY65" fmla="*/ 402336 h 6189368"/>
              <a:gd name="connsiteX66" fmla="*/ 6565392 w 12326112"/>
              <a:gd name="connsiteY66" fmla="*/ 292608 h 6189368"/>
              <a:gd name="connsiteX67" fmla="*/ 6638544 w 12326112"/>
              <a:gd name="connsiteY67" fmla="*/ 256032 h 6189368"/>
              <a:gd name="connsiteX68" fmla="*/ 6748272 w 12326112"/>
              <a:gd name="connsiteY68" fmla="*/ 164592 h 6189368"/>
              <a:gd name="connsiteX69" fmla="*/ 6876288 w 12326112"/>
              <a:gd name="connsiteY69" fmla="*/ 128016 h 6189368"/>
              <a:gd name="connsiteX70" fmla="*/ 6931152 w 12326112"/>
              <a:gd name="connsiteY70" fmla="*/ 91440 h 6189368"/>
              <a:gd name="connsiteX71" fmla="*/ 7040880 w 12326112"/>
              <a:gd name="connsiteY71" fmla="*/ 73152 h 6189368"/>
              <a:gd name="connsiteX72" fmla="*/ 7095744 w 12326112"/>
              <a:gd name="connsiteY72" fmla="*/ 54864 h 6189368"/>
              <a:gd name="connsiteX73" fmla="*/ 7187184 w 12326112"/>
              <a:gd name="connsiteY73" fmla="*/ 36576 h 6189368"/>
              <a:gd name="connsiteX74" fmla="*/ 7242048 w 12326112"/>
              <a:gd name="connsiteY74" fmla="*/ 18288 h 6189368"/>
              <a:gd name="connsiteX75" fmla="*/ 7315200 w 12326112"/>
              <a:gd name="connsiteY75" fmla="*/ 0 h 6189368"/>
              <a:gd name="connsiteX76" fmla="*/ 7571232 w 12326112"/>
              <a:gd name="connsiteY76" fmla="*/ 18288 h 6189368"/>
              <a:gd name="connsiteX77" fmla="*/ 7662672 w 12326112"/>
              <a:gd name="connsiteY77" fmla="*/ 109728 h 6189368"/>
              <a:gd name="connsiteX78" fmla="*/ 7680960 w 12326112"/>
              <a:gd name="connsiteY78" fmla="*/ 164592 h 6189368"/>
              <a:gd name="connsiteX79" fmla="*/ 7717536 w 12326112"/>
              <a:gd name="connsiteY79" fmla="*/ 219456 h 6189368"/>
              <a:gd name="connsiteX80" fmla="*/ 7735824 w 12326112"/>
              <a:gd name="connsiteY80" fmla="*/ 274320 h 6189368"/>
              <a:gd name="connsiteX81" fmla="*/ 7863840 w 12326112"/>
              <a:gd name="connsiteY81" fmla="*/ 420624 h 6189368"/>
              <a:gd name="connsiteX82" fmla="*/ 7900416 w 12326112"/>
              <a:gd name="connsiteY82" fmla="*/ 475488 h 6189368"/>
              <a:gd name="connsiteX83" fmla="*/ 8028432 w 12326112"/>
              <a:gd name="connsiteY83" fmla="*/ 475488 h 6189368"/>
              <a:gd name="connsiteX84" fmla="*/ 8193024 w 12326112"/>
              <a:gd name="connsiteY84" fmla="*/ 402336 h 6189368"/>
              <a:gd name="connsiteX85" fmla="*/ 8247888 w 12326112"/>
              <a:gd name="connsiteY85" fmla="*/ 384048 h 6189368"/>
              <a:gd name="connsiteX86" fmla="*/ 8613648 w 12326112"/>
              <a:gd name="connsiteY86" fmla="*/ 402336 h 6189368"/>
              <a:gd name="connsiteX87" fmla="*/ 8741664 w 12326112"/>
              <a:gd name="connsiteY87" fmla="*/ 438912 h 6189368"/>
              <a:gd name="connsiteX88" fmla="*/ 8796528 w 12326112"/>
              <a:gd name="connsiteY88" fmla="*/ 475488 h 6189368"/>
              <a:gd name="connsiteX89" fmla="*/ 8851392 w 12326112"/>
              <a:gd name="connsiteY89" fmla="*/ 493776 h 6189368"/>
              <a:gd name="connsiteX90" fmla="*/ 9015984 w 12326112"/>
              <a:gd name="connsiteY90" fmla="*/ 585216 h 6189368"/>
              <a:gd name="connsiteX91" fmla="*/ 9070848 w 12326112"/>
              <a:gd name="connsiteY91" fmla="*/ 640080 h 6189368"/>
              <a:gd name="connsiteX92" fmla="*/ 9326880 w 12326112"/>
              <a:gd name="connsiteY92" fmla="*/ 658368 h 6189368"/>
              <a:gd name="connsiteX93" fmla="*/ 9619488 w 12326112"/>
              <a:gd name="connsiteY93" fmla="*/ 676656 h 6189368"/>
              <a:gd name="connsiteX94" fmla="*/ 9729216 w 12326112"/>
              <a:gd name="connsiteY94" fmla="*/ 694944 h 6189368"/>
              <a:gd name="connsiteX95" fmla="*/ 9875520 w 12326112"/>
              <a:gd name="connsiteY95" fmla="*/ 731520 h 6189368"/>
              <a:gd name="connsiteX96" fmla="*/ 9985248 w 12326112"/>
              <a:gd name="connsiteY96" fmla="*/ 786384 h 6189368"/>
              <a:gd name="connsiteX97" fmla="*/ 10058400 w 12326112"/>
              <a:gd name="connsiteY97" fmla="*/ 896112 h 6189368"/>
              <a:gd name="connsiteX98" fmla="*/ 10094976 w 12326112"/>
              <a:gd name="connsiteY98" fmla="*/ 969264 h 6189368"/>
              <a:gd name="connsiteX99" fmla="*/ 10186416 w 12326112"/>
              <a:gd name="connsiteY99" fmla="*/ 1078992 h 6189368"/>
              <a:gd name="connsiteX100" fmla="*/ 10241280 w 12326112"/>
              <a:gd name="connsiteY100" fmla="*/ 1115568 h 6189368"/>
              <a:gd name="connsiteX101" fmla="*/ 10515600 w 12326112"/>
              <a:gd name="connsiteY101" fmla="*/ 1152144 h 6189368"/>
              <a:gd name="connsiteX102" fmla="*/ 10735056 w 12326112"/>
              <a:gd name="connsiteY102" fmla="*/ 1188720 h 6189368"/>
              <a:gd name="connsiteX103" fmla="*/ 10844784 w 12326112"/>
              <a:gd name="connsiteY103" fmla="*/ 1207008 h 6189368"/>
              <a:gd name="connsiteX104" fmla="*/ 10917936 w 12326112"/>
              <a:gd name="connsiteY104" fmla="*/ 1225296 h 6189368"/>
              <a:gd name="connsiteX105" fmla="*/ 11027664 w 12326112"/>
              <a:gd name="connsiteY105" fmla="*/ 1243584 h 6189368"/>
              <a:gd name="connsiteX106" fmla="*/ 11082528 w 12326112"/>
              <a:gd name="connsiteY106" fmla="*/ 1298448 h 6189368"/>
              <a:gd name="connsiteX107" fmla="*/ 11210544 w 12326112"/>
              <a:gd name="connsiteY107" fmla="*/ 1371600 h 6189368"/>
              <a:gd name="connsiteX108" fmla="*/ 11265408 w 12326112"/>
              <a:gd name="connsiteY108" fmla="*/ 1389888 h 6189368"/>
              <a:gd name="connsiteX109" fmla="*/ 11375136 w 12326112"/>
              <a:gd name="connsiteY109" fmla="*/ 1463040 h 6189368"/>
              <a:gd name="connsiteX110" fmla="*/ 11631168 w 12326112"/>
              <a:gd name="connsiteY110" fmla="*/ 1517904 h 6189368"/>
              <a:gd name="connsiteX111" fmla="*/ 11832336 w 12326112"/>
              <a:gd name="connsiteY111" fmla="*/ 1572768 h 6189368"/>
              <a:gd name="connsiteX112" fmla="*/ 11905488 w 12326112"/>
              <a:gd name="connsiteY112" fmla="*/ 1591056 h 6189368"/>
              <a:gd name="connsiteX113" fmla="*/ 11996928 w 12326112"/>
              <a:gd name="connsiteY113" fmla="*/ 1627632 h 6189368"/>
              <a:gd name="connsiteX114" fmla="*/ 12106656 w 12326112"/>
              <a:gd name="connsiteY114" fmla="*/ 1664208 h 6189368"/>
              <a:gd name="connsiteX115" fmla="*/ 12143232 w 12326112"/>
              <a:gd name="connsiteY115" fmla="*/ 1719072 h 6189368"/>
              <a:gd name="connsiteX116" fmla="*/ 12198096 w 12326112"/>
              <a:gd name="connsiteY116" fmla="*/ 1737360 h 6189368"/>
              <a:gd name="connsiteX117" fmla="*/ 12252960 w 12326112"/>
              <a:gd name="connsiteY117" fmla="*/ 1773936 h 6189368"/>
              <a:gd name="connsiteX118" fmla="*/ 12289536 w 12326112"/>
              <a:gd name="connsiteY118" fmla="*/ 1828800 h 6189368"/>
              <a:gd name="connsiteX119" fmla="*/ 12252960 w 12326112"/>
              <a:gd name="connsiteY119" fmla="*/ 1975104 h 6189368"/>
              <a:gd name="connsiteX120" fmla="*/ 12271248 w 12326112"/>
              <a:gd name="connsiteY120" fmla="*/ 4078224 h 6189368"/>
              <a:gd name="connsiteX121" fmla="*/ 12307824 w 12326112"/>
              <a:gd name="connsiteY121" fmla="*/ 5705856 h 6189368"/>
              <a:gd name="connsiteX122" fmla="*/ 12326112 w 12326112"/>
              <a:gd name="connsiteY122" fmla="*/ 5888736 h 6189368"/>
              <a:gd name="connsiteX123" fmla="*/ 11759184 w 12326112"/>
              <a:gd name="connsiteY123" fmla="*/ 5852160 h 6189368"/>
              <a:gd name="connsiteX124" fmla="*/ 11686032 w 12326112"/>
              <a:gd name="connsiteY124" fmla="*/ 5833872 h 6189368"/>
              <a:gd name="connsiteX125" fmla="*/ 11631168 w 12326112"/>
              <a:gd name="connsiteY125" fmla="*/ 5815584 h 6189368"/>
              <a:gd name="connsiteX126" fmla="*/ 11265408 w 12326112"/>
              <a:gd name="connsiteY126" fmla="*/ 5779008 h 6189368"/>
              <a:gd name="connsiteX127" fmla="*/ 10533888 w 12326112"/>
              <a:gd name="connsiteY127" fmla="*/ 5797296 h 6189368"/>
              <a:gd name="connsiteX128" fmla="*/ 10442448 w 12326112"/>
              <a:gd name="connsiteY128" fmla="*/ 5815584 h 6189368"/>
              <a:gd name="connsiteX129" fmla="*/ 10259568 w 12326112"/>
              <a:gd name="connsiteY129" fmla="*/ 5833872 h 6189368"/>
              <a:gd name="connsiteX130" fmla="*/ 9162288 w 12326112"/>
              <a:gd name="connsiteY130" fmla="*/ 5870448 h 6189368"/>
              <a:gd name="connsiteX131" fmla="*/ 8833104 w 12326112"/>
              <a:gd name="connsiteY131" fmla="*/ 5888736 h 6189368"/>
              <a:gd name="connsiteX132" fmla="*/ 8613648 w 12326112"/>
              <a:gd name="connsiteY132" fmla="*/ 5907024 h 6189368"/>
              <a:gd name="connsiteX133" fmla="*/ 7882128 w 12326112"/>
              <a:gd name="connsiteY133" fmla="*/ 5943600 h 6189368"/>
              <a:gd name="connsiteX134" fmla="*/ 7040880 w 12326112"/>
              <a:gd name="connsiteY134" fmla="*/ 5961888 h 6189368"/>
              <a:gd name="connsiteX135" fmla="*/ 6437376 w 12326112"/>
              <a:gd name="connsiteY135" fmla="*/ 5998464 h 6189368"/>
              <a:gd name="connsiteX136" fmla="*/ 5998464 w 12326112"/>
              <a:gd name="connsiteY136" fmla="*/ 6035040 h 6189368"/>
              <a:gd name="connsiteX137" fmla="*/ 5797296 w 12326112"/>
              <a:gd name="connsiteY137" fmla="*/ 6053328 h 6189368"/>
              <a:gd name="connsiteX138" fmla="*/ 5541264 w 12326112"/>
              <a:gd name="connsiteY138" fmla="*/ 6089904 h 6189368"/>
              <a:gd name="connsiteX139" fmla="*/ 4992624 w 12326112"/>
              <a:gd name="connsiteY139" fmla="*/ 6126480 h 6189368"/>
              <a:gd name="connsiteX140" fmla="*/ 3474720 w 12326112"/>
              <a:gd name="connsiteY140" fmla="*/ 6163056 h 6189368"/>
              <a:gd name="connsiteX141" fmla="*/ 3127248 w 12326112"/>
              <a:gd name="connsiteY141" fmla="*/ 6181344 h 6189368"/>
              <a:gd name="connsiteX142" fmla="*/ 1316736 w 12326112"/>
              <a:gd name="connsiteY142" fmla="*/ 6144768 h 6189368"/>
              <a:gd name="connsiteX143" fmla="*/ 1097280 w 12326112"/>
              <a:gd name="connsiteY143" fmla="*/ 6108192 h 6189368"/>
              <a:gd name="connsiteX144" fmla="*/ 950976 w 12326112"/>
              <a:gd name="connsiteY144" fmla="*/ 6071616 h 6189368"/>
              <a:gd name="connsiteX145" fmla="*/ 877824 w 12326112"/>
              <a:gd name="connsiteY145" fmla="*/ 6035040 h 6189368"/>
              <a:gd name="connsiteX146" fmla="*/ 658368 w 12326112"/>
              <a:gd name="connsiteY146" fmla="*/ 5980176 h 6189368"/>
              <a:gd name="connsiteX147" fmla="*/ 438912 w 12326112"/>
              <a:gd name="connsiteY147" fmla="*/ 5907024 h 6189368"/>
              <a:gd name="connsiteX148" fmla="*/ 384048 w 12326112"/>
              <a:gd name="connsiteY148" fmla="*/ 5888736 h 6189368"/>
              <a:gd name="connsiteX149" fmla="*/ 274320 w 12326112"/>
              <a:gd name="connsiteY149" fmla="*/ 5815584 h 6189368"/>
              <a:gd name="connsiteX150" fmla="*/ 182880 w 12326112"/>
              <a:gd name="connsiteY150" fmla="*/ 5724144 h 6189368"/>
              <a:gd name="connsiteX151" fmla="*/ 128016 w 12326112"/>
              <a:gd name="connsiteY151" fmla="*/ 5705856 h 6189368"/>
              <a:gd name="connsiteX152" fmla="*/ 18288 w 12326112"/>
              <a:gd name="connsiteY152" fmla="*/ 5632704 h 6189368"/>
              <a:gd name="connsiteX153" fmla="*/ 0 w 12326112"/>
              <a:gd name="connsiteY153" fmla="*/ 5577840 h 6189368"/>
              <a:gd name="connsiteX154" fmla="*/ 18288 w 12326112"/>
              <a:gd name="connsiteY154" fmla="*/ 5504688 h 6189368"/>
              <a:gd name="connsiteX155" fmla="*/ 54864 w 12326112"/>
              <a:gd name="connsiteY155" fmla="*/ 5358384 h 6189368"/>
              <a:gd name="connsiteX156" fmla="*/ 73152 w 12326112"/>
              <a:gd name="connsiteY156" fmla="*/ 5340096 h 618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326112" h="6189368">
                <a:moveTo>
                  <a:pt x="36576" y="5248656"/>
                </a:moveTo>
                <a:cubicBezTo>
                  <a:pt x="110725" y="5236298"/>
                  <a:pt x="151253" y="5232541"/>
                  <a:pt x="219456" y="5212080"/>
                </a:cubicBezTo>
                <a:cubicBezTo>
                  <a:pt x="256385" y="5201001"/>
                  <a:pt x="294700" y="5192746"/>
                  <a:pt x="329184" y="5175504"/>
                </a:cubicBezTo>
                <a:cubicBezTo>
                  <a:pt x="367032" y="5156580"/>
                  <a:pt x="423965" y="5131894"/>
                  <a:pt x="457200" y="5102352"/>
                </a:cubicBezTo>
                <a:cubicBezTo>
                  <a:pt x="645105" y="4935326"/>
                  <a:pt x="497274" y="5039060"/>
                  <a:pt x="621792" y="4956048"/>
                </a:cubicBezTo>
                <a:cubicBezTo>
                  <a:pt x="627888" y="4937760"/>
                  <a:pt x="628038" y="4916237"/>
                  <a:pt x="640080" y="4901184"/>
                </a:cubicBezTo>
                <a:cubicBezTo>
                  <a:pt x="653810" y="4884021"/>
                  <a:pt x="674935" y="4873703"/>
                  <a:pt x="694944" y="4864608"/>
                </a:cubicBezTo>
                <a:cubicBezTo>
                  <a:pt x="874351" y="4783059"/>
                  <a:pt x="866523" y="4807939"/>
                  <a:pt x="1097280" y="4791456"/>
                </a:cubicBezTo>
                <a:cubicBezTo>
                  <a:pt x="1218539" y="4710617"/>
                  <a:pt x="1083798" y="4805625"/>
                  <a:pt x="1207008" y="4700016"/>
                </a:cubicBezTo>
                <a:cubicBezTo>
                  <a:pt x="1230150" y="4680180"/>
                  <a:pt x="1258607" y="4666705"/>
                  <a:pt x="1280160" y="4645152"/>
                </a:cubicBezTo>
                <a:cubicBezTo>
                  <a:pt x="1301713" y="4623599"/>
                  <a:pt x="1313471" y="4593553"/>
                  <a:pt x="1335024" y="4572000"/>
                </a:cubicBezTo>
                <a:cubicBezTo>
                  <a:pt x="1420921" y="4486103"/>
                  <a:pt x="1393365" y="4551854"/>
                  <a:pt x="1463040" y="4462272"/>
                </a:cubicBezTo>
                <a:cubicBezTo>
                  <a:pt x="1490028" y="4427573"/>
                  <a:pt x="1505108" y="4383628"/>
                  <a:pt x="1536192" y="4352544"/>
                </a:cubicBezTo>
                <a:cubicBezTo>
                  <a:pt x="1554480" y="4334256"/>
                  <a:pt x="1570641" y="4313558"/>
                  <a:pt x="1591056" y="4297680"/>
                </a:cubicBezTo>
                <a:cubicBezTo>
                  <a:pt x="1625755" y="4270692"/>
                  <a:pt x="1700784" y="4224528"/>
                  <a:pt x="1700784" y="4224528"/>
                </a:cubicBezTo>
                <a:cubicBezTo>
                  <a:pt x="1712976" y="4206240"/>
                  <a:pt x="1720672" y="4183968"/>
                  <a:pt x="1737360" y="4169664"/>
                </a:cubicBezTo>
                <a:cubicBezTo>
                  <a:pt x="1843819" y="4078414"/>
                  <a:pt x="1795898" y="4140395"/>
                  <a:pt x="1883664" y="4096512"/>
                </a:cubicBezTo>
                <a:cubicBezTo>
                  <a:pt x="2001119" y="4037785"/>
                  <a:pt x="1865433" y="4073986"/>
                  <a:pt x="2029968" y="4023360"/>
                </a:cubicBezTo>
                <a:cubicBezTo>
                  <a:pt x="2078014" y="4008577"/>
                  <a:pt x="2128583" y="4002680"/>
                  <a:pt x="2176272" y="3986784"/>
                </a:cubicBezTo>
                <a:cubicBezTo>
                  <a:pt x="2194560" y="3980688"/>
                  <a:pt x="2211965" y="3970514"/>
                  <a:pt x="2231136" y="3968496"/>
                </a:cubicBezTo>
                <a:cubicBezTo>
                  <a:pt x="2328325" y="3958266"/>
                  <a:pt x="2426208" y="3956304"/>
                  <a:pt x="2523744" y="3950208"/>
                </a:cubicBezTo>
                <a:cubicBezTo>
                  <a:pt x="2664556" y="3809396"/>
                  <a:pt x="2604779" y="3883519"/>
                  <a:pt x="2706624" y="3730752"/>
                </a:cubicBezTo>
                <a:cubicBezTo>
                  <a:pt x="2718816" y="3712464"/>
                  <a:pt x="2736249" y="3696740"/>
                  <a:pt x="2743200" y="3675888"/>
                </a:cubicBezTo>
                <a:cubicBezTo>
                  <a:pt x="2749296" y="3657600"/>
                  <a:pt x="2752126" y="3637875"/>
                  <a:pt x="2761488" y="3621024"/>
                </a:cubicBezTo>
                <a:cubicBezTo>
                  <a:pt x="2778055" y="3591204"/>
                  <a:pt x="2859223" y="3473472"/>
                  <a:pt x="2889504" y="3438144"/>
                </a:cubicBezTo>
                <a:cubicBezTo>
                  <a:pt x="3004680" y="3303772"/>
                  <a:pt x="2877980" y="3458336"/>
                  <a:pt x="3017520" y="3346704"/>
                </a:cubicBezTo>
                <a:cubicBezTo>
                  <a:pt x="3057911" y="3314391"/>
                  <a:pt x="3078176" y="3253333"/>
                  <a:pt x="3127248" y="3236976"/>
                </a:cubicBezTo>
                <a:cubicBezTo>
                  <a:pt x="3145536" y="3230880"/>
                  <a:pt x="3164870" y="3227309"/>
                  <a:pt x="3182112" y="3218688"/>
                </a:cubicBezTo>
                <a:cubicBezTo>
                  <a:pt x="3201771" y="3208858"/>
                  <a:pt x="3215771" y="3187895"/>
                  <a:pt x="3236976" y="3182112"/>
                </a:cubicBezTo>
                <a:cubicBezTo>
                  <a:pt x="3284392" y="3169180"/>
                  <a:pt x="3334564" y="3170320"/>
                  <a:pt x="3383280" y="3163824"/>
                </a:cubicBezTo>
                <a:lnTo>
                  <a:pt x="3511296" y="3145536"/>
                </a:lnTo>
                <a:cubicBezTo>
                  <a:pt x="3607863" y="3113347"/>
                  <a:pt x="3550120" y="3137941"/>
                  <a:pt x="3675888" y="3054096"/>
                </a:cubicBezTo>
                <a:cubicBezTo>
                  <a:pt x="3694176" y="3041904"/>
                  <a:pt x="3709429" y="3022851"/>
                  <a:pt x="3730752" y="3017520"/>
                </a:cubicBezTo>
                <a:cubicBezTo>
                  <a:pt x="3779520" y="3005328"/>
                  <a:pt x="3826885" y="2984080"/>
                  <a:pt x="3877056" y="2980944"/>
                </a:cubicBezTo>
                <a:cubicBezTo>
                  <a:pt x="4285422" y="2955421"/>
                  <a:pt x="4072073" y="2967792"/>
                  <a:pt x="4517136" y="2944368"/>
                </a:cubicBezTo>
                <a:cubicBezTo>
                  <a:pt x="4571082" y="2908404"/>
                  <a:pt x="4582860" y="2905732"/>
                  <a:pt x="4626864" y="2852928"/>
                </a:cubicBezTo>
                <a:cubicBezTo>
                  <a:pt x="4640935" y="2836043"/>
                  <a:pt x="4646277" y="2811794"/>
                  <a:pt x="4663440" y="2798064"/>
                </a:cubicBezTo>
                <a:cubicBezTo>
                  <a:pt x="4678493" y="2786022"/>
                  <a:pt x="4701453" y="2789138"/>
                  <a:pt x="4718304" y="2779776"/>
                </a:cubicBezTo>
                <a:cubicBezTo>
                  <a:pt x="4756731" y="2758428"/>
                  <a:pt x="4796948" y="2737708"/>
                  <a:pt x="4828032" y="2706624"/>
                </a:cubicBezTo>
                <a:cubicBezTo>
                  <a:pt x="4898438" y="2636218"/>
                  <a:pt x="4861377" y="2666106"/>
                  <a:pt x="4937760" y="2615184"/>
                </a:cubicBezTo>
                <a:cubicBezTo>
                  <a:pt x="4964749" y="2574701"/>
                  <a:pt x="4986957" y="2533618"/>
                  <a:pt x="5029200" y="2505456"/>
                </a:cubicBezTo>
                <a:cubicBezTo>
                  <a:pt x="5045240" y="2494763"/>
                  <a:pt x="5066822" y="2495789"/>
                  <a:pt x="5084064" y="2487168"/>
                </a:cubicBezTo>
                <a:cubicBezTo>
                  <a:pt x="5103723" y="2477338"/>
                  <a:pt x="5120640" y="2462784"/>
                  <a:pt x="5138928" y="2450592"/>
                </a:cubicBezTo>
                <a:cubicBezTo>
                  <a:pt x="5184895" y="2312690"/>
                  <a:pt x="5122888" y="2482671"/>
                  <a:pt x="5193792" y="2340864"/>
                </a:cubicBezTo>
                <a:cubicBezTo>
                  <a:pt x="5256015" y="2216419"/>
                  <a:pt x="5153518" y="2365069"/>
                  <a:pt x="5248656" y="2212848"/>
                </a:cubicBezTo>
                <a:cubicBezTo>
                  <a:pt x="5269366" y="2179713"/>
                  <a:pt x="5320752" y="2123521"/>
                  <a:pt x="5340096" y="2084832"/>
                </a:cubicBezTo>
                <a:cubicBezTo>
                  <a:pt x="5348717" y="2067590"/>
                  <a:pt x="5349763" y="2047210"/>
                  <a:pt x="5358384" y="2029968"/>
                </a:cubicBezTo>
                <a:cubicBezTo>
                  <a:pt x="5368768" y="2009200"/>
                  <a:pt x="5441540" y="1910236"/>
                  <a:pt x="5449824" y="1901952"/>
                </a:cubicBezTo>
                <a:cubicBezTo>
                  <a:pt x="5465366" y="1886410"/>
                  <a:pt x="5486400" y="1877568"/>
                  <a:pt x="5504688" y="1865376"/>
                </a:cubicBezTo>
                <a:cubicBezTo>
                  <a:pt x="5570183" y="1767134"/>
                  <a:pt x="5571986" y="1785280"/>
                  <a:pt x="5596128" y="1700784"/>
                </a:cubicBezTo>
                <a:cubicBezTo>
                  <a:pt x="5603033" y="1676617"/>
                  <a:pt x="5608320" y="1652016"/>
                  <a:pt x="5614416" y="1627632"/>
                </a:cubicBezTo>
                <a:cubicBezTo>
                  <a:pt x="5620512" y="1536192"/>
                  <a:pt x="5597811" y="1438052"/>
                  <a:pt x="5632704" y="1353312"/>
                </a:cubicBezTo>
                <a:cubicBezTo>
                  <a:pt x="5647384" y="1317662"/>
                  <a:pt x="5705856" y="1328928"/>
                  <a:pt x="5742432" y="1316736"/>
                </a:cubicBezTo>
                <a:lnTo>
                  <a:pt x="5797296" y="1298448"/>
                </a:lnTo>
                <a:cubicBezTo>
                  <a:pt x="5815584" y="1292352"/>
                  <a:pt x="5836120" y="1290853"/>
                  <a:pt x="5852160" y="1280160"/>
                </a:cubicBezTo>
                <a:cubicBezTo>
                  <a:pt x="5870448" y="1267968"/>
                  <a:pt x="5890139" y="1257655"/>
                  <a:pt x="5907024" y="1243584"/>
                </a:cubicBezTo>
                <a:cubicBezTo>
                  <a:pt x="5926893" y="1227027"/>
                  <a:pt x="5943600" y="1207008"/>
                  <a:pt x="5961888" y="1188720"/>
                </a:cubicBezTo>
                <a:cubicBezTo>
                  <a:pt x="6048808" y="927959"/>
                  <a:pt x="5961474" y="1199312"/>
                  <a:pt x="6016752" y="1005840"/>
                </a:cubicBezTo>
                <a:cubicBezTo>
                  <a:pt x="6022048" y="987304"/>
                  <a:pt x="6029744" y="969512"/>
                  <a:pt x="6035040" y="950976"/>
                </a:cubicBezTo>
                <a:cubicBezTo>
                  <a:pt x="6041945" y="926809"/>
                  <a:pt x="6044503" y="901358"/>
                  <a:pt x="6053328" y="877824"/>
                </a:cubicBezTo>
                <a:cubicBezTo>
                  <a:pt x="6062900" y="852298"/>
                  <a:pt x="6077712" y="829056"/>
                  <a:pt x="6089904" y="804672"/>
                </a:cubicBezTo>
                <a:cubicBezTo>
                  <a:pt x="6094374" y="782321"/>
                  <a:pt x="6124880" y="610133"/>
                  <a:pt x="6144768" y="603504"/>
                </a:cubicBezTo>
                <a:lnTo>
                  <a:pt x="6199632" y="585216"/>
                </a:lnTo>
                <a:cubicBezTo>
                  <a:pt x="6240078" y="544770"/>
                  <a:pt x="6258438" y="519237"/>
                  <a:pt x="6309360" y="493776"/>
                </a:cubicBezTo>
                <a:cubicBezTo>
                  <a:pt x="6326602" y="485155"/>
                  <a:pt x="6347373" y="484850"/>
                  <a:pt x="6364224" y="475488"/>
                </a:cubicBezTo>
                <a:cubicBezTo>
                  <a:pt x="6402651" y="454140"/>
                  <a:pt x="6473952" y="402336"/>
                  <a:pt x="6473952" y="402336"/>
                </a:cubicBezTo>
                <a:cubicBezTo>
                  <a:pt x="6503117" y="358589"/>
                  <a:pt x="6520588" y="324611"/>
                  <a:pt x="6565392" y="292608"/>
                </a:cubicBezTo>
                <a:cubicBezTo>
                  <a:pt x="6587576" y="276762"/>
                  <a:pt x="6616360" y="271878"/>
                  <a:pt x="6638544" y="256032"/>
                </a:cubicBezTo>
                <a:cubicBezTo>
                  <a:pt x="6704456" y="208952"/>
                  <a:pt x="6675708" y="195691"/>
                  <a:pt x="6748272" y="164592"/>
                </a:cubicBezTo>
                <a:cubicBezTo>
                  <a:pt x="6830305" y="129435"/>
                  <a:pt x="6805111" y="163604"/>
                  <a:pt x="6876288" y="128016"/>
                </a:cubicBezTo>
                <a:cubicBezTo>
                  <a:pt x="6895947" y="118186"/>
                  <a:pt x="6910300" y="98391"/>
                  <a:pt x="6931152" y="91440"/>
                </a:cubicBezTo>
                <a:cubicBezTo>
                  <a:pt x="6966330" y="79714"/>
                  <a:pt x="7004682" y="81196"/>
                  <a:pt x="7040880" y="73152"/>
                </a:cubicBezTo>
                <a:cubicBezTo>
                  <a:pt x="7059698" y="68970"/>
                  <a:pt x="7077042" y="59539"/>
                  <a:pt x="7095744" y="54864"/>
                </a:cubicBezTo>
                <a:cubicBezTo>
                  <a:pt x="7125900" y="47325"/>
                  <a:pt x="7157028" y="44115"/>
                  <a:pt x="7187184" y="36576"/>
                </a:cubicBezTo>
                <a:cubicBezTo>
                  <a:pt x="7205886" y="31901"/>
                  <a:pt x="7223512" y="23584"/>
                  <a:pt x="7242048" y="18288"/>
                </a:cubicBezTo>
                <a:cubicBezTo>
                  <a:pt x="7266215" y="11383"/>
                  <a:pt x="7290816" y="6096"/>
                  <a:pt x="7315200" y="0"/>
                </a:cubicBezTo>
                <a:cubicBezTo>
                  <a:pt x="7400544" y="6096"/>
                  <a:pt x="7486973" y="3419"/>
                  <a:pt x="7571232" y="18288"/>
                </a:cubicBezTo>
                <a:cubicBezTo>
                  <a:pt x="7611348" y="25367"/>
                  <a:pt x="7646940" y="78265"/>
                  <a:pt x="7662672" y="109728"/>
                </a:cubicBezTo>
                <a:cubicBezTo>
                  <a:pt x="7671293" y="126970"/>
                  <a:pt x="7672339" y="147350"/>
                  <a:pt x="7680960" y="164592"/>
                </a:cubicBezTo>
                <a:cubicBezTo>
                  <a:pt x="7690790" y="184251"/>
                  <a:pt x="7707706" y="199797"/>
                  <a:pt x="7717536" y="219456"/>
                </a:cubicBezTo>
                <a:cubicBezTo>
                  <a:pt x="7726157" y="236698"/>
                  <a:pt x="7726462" y="257469"/>
                  <a:pt x="7735824" y="274320"/>
                </a:cubicBezTo>
                <a:cubicBezTo>
                  <a:pt x="7798577" y="387275"/>
                  <a:pt x="7783696" y="367194"/>
                  <a:pt x="7863840" y="420624"/>
                </a:cubicBezTo>
                <a:cubicBezTo>
                  <a:pt x="7876032" y="438912"/>
                  <a:pt x="7883253" y="461758"/>
                  <a:pt x="7900416" y="475488"/>
                </a:cubicBezTo>
                <a:cubicBezTo>
                  <a:pt x="7944143" y="510470"/>
                  <a:pt x="7982189" y="487049"/>
                  <a:pt x="8028432" y="475488"/>
                </a:cubicBezTo>
                <a:cubicBezTo>
                  <a:pt x="8115375" y="417526"/>
                  <a:pt x="8062444" y="445863"/>
                  <a:pt x="8193024" y="402336"/>
                </a:cubicBezTo>
                <a:lnTo>
                  <a:pt x="8247888" y="384048"/>
                </a:lnTo>
                <a:cubicBezTo>
                  <a:pt x="8369808" y="390144"/>
                  <a:pt x="8491997" y="392198"/>
                  <a:pt x="8613648" y="402336"/>
                </a:cubicBezTo>
                <a:cubicBezTo>
                  <a:pt x="8627711" y="403508"/>
                  <a:pt x="8722618" y="429389"/>
                  <a:pt x="8741664" y="438912"/>
                </a:cubicBezTo>
                <a:cubicBezTo>
                  <a:pt x="8761323" y="448742"/>
                  <a:pt x="8776869" y="465658"/>
                  <a:pt x="8796528" y="475488"/>
                </a:cubicBezTo>
                <a:cubicBezTo>
                  <a:pt x="8813770" y="484109"/>
                  <a:pt x="8834541" y="484414"/>
                  <a:pt x="8851392" y="493776"/>
                </a:cubicBezTo>
                <a:cubicBezTo>
                  <a:pt x="9040043" y="598582"/>
                  <a:pt x="8891841" y="543835"/>
                  <a:pt x="9015984" y="585216"/>
                </a:cubicBezTo>
                <a:cubicBezTo>
                  <a:pt x="9034272" y="603504"/>
                  <a:pt x="9045672" y="634156"/>
                  <a:pt x="9070848" y="640080"/>
                </a:cubicBezTo>
                <a:cubicBezTo>
                  <a:pt x="9154135" y="659677"/>
                  <a:pt x="9241508" y="652677"/>
                  <a:pt x="9326880" y="658368"/>
                </a:cubicBezTo>
                <a:lnTo>
                  <a:pt x="9619488" y="676656"/>
                </a:lnTo>
                <a:lnTo>
                  <a:pt x="9729216" y="694944"/>
                </a:lnTo>
                <a:cubicBezTo>
                  <a:pt x="9762008" y="700906"/>
                  <a:pt x="9839263" y="713391"/>
                  <a:pt x="9875520" y="731520"/>
                </a:cubicBezTo>
                <a:cubicBezTo>
                  <a:pt x="10017327" y="802424"/>
                  <a:pt x="9847346" y="740417"/>
                  <a:pt x="9985248" y="786384"/>
                </a:cubicBezTo>
                <a:cubicBezTo>
                  <a:pt x="10009632" y="822960"/>
                  <a:pt x="10038741" y="856794"/>
                  <a:pt x="10058400" y="896112"/>
                </a:cubicBezTo>
                <a:cubicBezTo>
                  <a:pt x="10070592" y="920496"/>
                  <a:pt x="10081450" y="945594"/>
                  <a:pt x="10094976" y="969264"/>
                </a:cubicBezTo>
                <a:cubicBezTo>
                  <a:pt x="10121132" y="1015036"/>
                  <a:pt x="10145153" y="1044606"/>
                  <a:pt x="10186416" y="1078992"/>
                </a:cubicBezTo>
                <a:cubicBezTo>
                  <a:pt x="10203301" y="1093063"/>
                  <a:pt x="10221621" y="1105738"/>
                  <a:pt x="10241280" y="1115568"/>
                </a:cubicBezTo>
                <a:cubicBezTo>
                  <a:pt x="10316697" y="1153276"/>
                  <a:pt x="10463846" y="1146696"/>
                  <a:pt x="10515600" y="1152144"/>
                </a:cubicBezTo>
                <a:cubicBezTo>
                  <a:pt x="10640449" y="1165286"/>
                  <a:pt x="10625821" y="1168859"/>
                  <a:pt x="10735056" y="1188720"/>
                </a:cubicBezTo>
                <a:cubicBezTo>
                  <a:pt x="10771538" y="1195353"/>
                  <a:pt x="10808424" y="1199736"/>
                  <a:pt x="10844784" y="1207008"/>
                </a:cubicBezTo>
                <a:cubicBezTo>
                  <a:pt x="10869430" y="1211937"/>
                  <a:pt x="10893290" y="1220367"/>
                  <a:pt x="10917936" y="1225296"/>
                </a:cubicBezTo>
                <a:cubicBezTo>
                  <a:pt x="10954296" y="1232568"/>
                  <a:pt x="10991088" y="1237488"/>
                  <a:pt x="11027664" y="1243584"/>
                </a:cubicBezTo>
                <a:cubicBezTo>
                  <a:pt x="11045952" y="1261872"/>
                  <a:pt x="11062659" y="1281891"/>
                  <a:pt x="11082528" y="1298448"/>
                </a:cubicBezTo>
                <a:cubicBezTo>
                  <a:pt x="11114939" y="1325458"/>
                  <a:pt x="11173717" y="1355817"/>
                  <a:pt x="11210544" y="1371600"/>
                </a:cubicBezTo>
                <a:cubicBezTo>
                  <a:pt x="11228263" y="1379194"/>
                  <a:pt x="11248557" y="1380526"/>
                  <a:pt x="11265408" y="1389888"/>
                </a:cubicBezTo>
                <a:cubicBezTo>
                  <a:pt x="11303835" y="1411236"/>
                  <a:pt x="11333433" y="1449139"/>
                  <a:pt x="11375136" y="1463040"/>
                </a:cubicBezTo>
                <a:cubicBezTo>
                  <a:pt x="11531489" y="1515158"/>
                  <a:pt x="11446607" y="1494834"/>
                  <a:pt x="11631168" y="1517904"/>
                </a:cubicBezTo>
                <a:cubicBezTo>
                  <a:pt x="11733721" y="1552088"/>
                  <a:pt x="11667330" y="1531517"/>
                  <a:pt x="11832336" y="1572768"/>
                </a:cubicBezTo>
                <a:cubicBezTo>
                  <a:pt x="11856720" y="1578864"/>
                  <a:pt x="11882151" y="1581721"/>
                  <a:pt x="11905488" y="1591056"/>
                </a:cubicBezTo>
                <a:cubicBezTo>
                  <a:pt x="11935968" y="1603248"/>
                  <a:pt x="11966076" y="1616413"/>
                  <a:pt x="11996928" y="1627632"/>
                </a:cubicBezTo>
                <a:cubicBezTo>
                  <a:pt x="12033161" y="1640808"/>
                  <a:pt x="12106656" y="1664208"/>
                  <a:pt x="12106656" y="1664208"/>
                </a:cubicBezTo>
                <a:cubicBezTo>
                  <a:pt x="12118848" y="1682496"/>
                  <a:pt x="12126069" y="1705342"/>
                  <a:pt x="12143232" y="1719072"/>
                </a:cubicBezTo>
                <a:cubicBezTo>
                  <a:pt x="12158285" y="1731114"/>
                  <a:pt x="12180854" y="1728739"/>
                  <a:pt x="12198096" y="1737360"/>
                </a:cubicBezTo>
                <a:cubicBezTo>
                  <a:pt x="12217755" y="1747190"/>
                  <a:pt x="12234672" y="1761744"/>
                  <a:pt x="12252960" y="1773936"/>
                </a:cubicBezTo>
                <a:cubicBezTo>
                  <a:pt x="12265152" y="1792224"/>
                  <a:pt x="12289536" y="1806821"/>
                  <a:pt x="12289536" y="1828800"/>
                </a:cubicBezTo>
                <a:cubicBezTo>
                  <a:pt x="12289536" y="1879069"/>
                  <a:pt x="12252960" y="1975104"/>
                  <a:pt x="12252960" y="1975104"/>
                </a:cubicBezTo>
                <a:cubicBezTo>
                  <a:pt x="12210699" y="3073895"/>
                  <a:pt x="12241771" y="2014806"/>
                  <a:pt x="12271248" y="4078224"/>
                </a:cubicBezTo>
                <a:cubicBezTo>
                  <a:pt x="12279045" y="4624013"/>
                  <a:pt x="12270407" y="5163314"/>
                  <a:pt x="12307824" y="5705856"/>
                </a:cubicBezTo>
                <a:cubicBezTo>
                  <a:pt x="12312039" y="5766975"/>
                  <a:pt x="12320016" y="5827776"/>
                  <a:pt x="12326112" y="5888736"/>
                </a:cubicBezTo>
                <a:cubicBezTo>
                  <a:pt x="12079051" y="5913442"/>
                  <a:pt x="12067749" y="5929301"/>
                  <a:pt x="11759184" y="5852160"/>
                </a:cubicBezTo>
                <a:cubicBezTo>
                  <a:pt x="11734800" y="5846064"/>
                  <a:pt x="11710199" y="5840777"/>
                  <a:pt x="11686032" y="5833872"/>
                </a:cubicBezTo>
                <a:cubicBezTo>
                  <a:pt x="11667496" y="5828576"/>
                  <a:pt x="11650283" y="5818077"/>
                  <a:pt x="11631168" y="5815584"/>
                </a:cubicBezTo>
                <a:cubicBezTo>
                  <a:pt x="11509669" y="5799736"/>
                  <a:pt x="11265408" y="5779008"/>
                  <a:pt x="11265408" y="5779008"/>
                </a:cubicBezTo>
                <a:lnTo>
                  <a:pt x="10533888" y="5797296"/>
                </a:lnTo>
                <a:cubicBezTo>
                  <a:pt x="10502835" y="5798676"/>
                  <a:pt x="10473259" y="5811476"/>
                  <a:pt x="10442448" y="5815584"/>
                </a:cubicBezTo>
                <a:cubicBezTo>
                  <a:pt x="10381721" y="5823681"/>
                  <a:pt x="10320720" y="5830166"/>
                  <a:pt x="10259568" y="5833872"/>
                </a:cubicBezTo>
                <a:cubicBezTo>
                  <a:pt x="9943054" y="5853055"/>
                  <a:pt x="9449425" y="5862688"/>
                  <a:pt x="9162288" y="5870448"/>
                </a:cubicBezTo>
                <a:lnTo>
                  <a:pt x="8833104" y="5888736"/>
                </a:lnTo>
                <a:cubicBezTo>
                  <a:pt x="8759861" y="5893619"/>
                  <a:pt x="8686891" y="5902141"/>
                  <a:pt x="8613648" y="5907024"/>
                </a:cubicBezTo>
                <a:cubicBezTo>
                  <a:pt x="8469101" y="5916660"/>
                  <a:pt x="8004947" y="5939988"/>
                  <a:pt x="7882128" y="5943600"/>
                </a:cubicBezTo>
                <a:lnTo>
                  <a:pt x="7040880" y="5961888"/>
                </a:lnTo>
                <a:lnTo>
                  <a:pt x="6437376" y="5998464"/>
                </a:lnTo>
                <a:cubicBezTo>
                  <a:pt x="6290925" y="6008741"/>
                  <a:pt x="6144739" y="6022502"/>
                  <a:pt x="5998464" y="6035040"/>
                </a:cubicBezTo>
                <a:lnTo>
                  <a:pt x="5797296" y="6053328"/>
                </a:lnTo>
                <a:cubicBezTo>
                  <a:pt x="5663957" y="6079996"/>
                  <a:pt x="5715029" y="6072528"/>
                  <a:pt x="5541264" y="6089904"/>
                </a:cubicBezTo>
                <a:cubicBezTo>
                  <a:pt x="5309045" y="6113126"/>
                  <a:pt x="5261853" y="6114242"/>
                  <a:pt x="4992624" y="6126480"/>
                </a:cubicBezTo>
                <a:cubicBezTo>
                  <a:pt x="4338790" y="6156200"/>
                  <a:pt x="4324606" y="6148403"/>
                  <a:pt x="3474720" y="6163056"/>
                </a:cubicBezTo>
                <a:cubicBezTo>
                  <a:pt x="3358896" y="6169152"/>
                  <a:pt x="3243232" y="6181344"/>
                  <a:pt x="3127248" y="6181344"/>
                </a:cubicBezTo>
                <a:cubicBezTo>
                  <a:pt x="2559819" y="6181344"/>
                  <a:pt x="1912874" y="6214902"/>
                  <a:pt x="1316736" y="6144768"/>
                </a:cubicBezTo>
                <a:cubicBezTo>
                  <a:pt x="1243770" y="6136184"/>
                  <a:pt x="1169102" y="6124766"/>
                  <a:pt x="1097280" y="6108192"/>
                </a:cubicBezTo>
                <a:cubicBezTo>
                  <a:pt x="1048298" y="6096889"/>
                  <a:pt x="995938" y="6094097"/>
                  <a:pt x="950976" y="6071616"/>
                </a:cubicBezTo>
                <a:cubicBezTo>
                  <a:pt x="926592" y="6059424"/>
                  <a:pt x="903845" y="6043172"/>
                  <a:pt x="877824" y="6035040"/>
                </a:cubicBezTo>
                <a:cubicBezTo>
                  <a:pt x="805853" y="6012549"/>
                  <a:pt x="729902" y="6004021"/>
                  <a:pt x="658368" y="5980176"/>
                </a:cubicBezTo>
                <a:lnTo>
                  <a:pt x="438912" y="5907024"/>
                </a:lnTo>
                <a:cubicBezTo>
                  <a:pt x="420624" y="5900928"/>
                  <a:pt x="400088" y="5899429"/>
                  <a:pt x="384048" y="5888736"/>
                </a:cubicBezTo>
                <a:lnTo>
                  <a:pt x="274320" y="5815584"/>
                </a:lnTo>
                <a:cubicBezTo>
                  <a:pt x="237744" y="5760720"/>
                  <a:pt x="243840" y="5754624"/>
                  <a:pt x="182880" y="5724144"/>
                </a:cubicBezTo>
                <a:cubicBezTo>
                  <a:pt x="165638" y="5715523"/>
                  <a:pt x="144867" y="5715218"/>
                  <a:pt x="128016" y="5705856"/>
                </a:cubicBezTo>
                <a:cubicBezTo>
                  <a:pt x="89589" y="5684508"/>
                  <a:pt x="18288" y="5632704"/>
                  <a:pt x="18288" y="5632704"/>
                </a:cubicBezTo>
                <a:cubicBezTo>
                  <a:pt x="12192" y="5614416"/>
                  <a:pt x="0" y="5597117"/>
                  <a:pt x="0" y="5577840"/>
                </a:cubicBezTo>
                <a:cubicBezTo>
                  <a:pt x="0" y="5552706"/>
                  <a:pt x="12836" y="5529224"/>
                  <a:pt x="18288" y="5504688"/>
                </a:cubicBezTo>
                <a:cubicBezTo>
                  <a:pt x="26635" y="5467126"/>
                  <a:pt x="35256" y="5397600"/>
                  <a:pt x="54864" y="5358384"/>
                </a:cubicBezTo>
                <a:cubicBezTo>
                  <a:pt x="58719" y="5350673"/>
                  <a:pt x="67056" y="5346192"/>
                  <a:pt x="73152" y="5340096"/>
                </a:cubicBezTo>
              </a:path>
            </a:pathLst>
          </a:custGeom>
          <a:gradFill>
            <a:gsLst>
              <a:gs pos="0">
                <a:srgbClr val="6B5137"/>
              </a:gs>
              <a:gs pos="100000">
                <a:schemeClr val="tx1">
                  <a:lumMod val="75000"/>
                </a:schemeClr>
              </a:gs>
              <a:gs pos="100000">
                <a:schemeClr val="accent1">
                  <a:lumMod val="30000"/>
                  <a:lumOff val="70000"/>
                </a:schemeClr>
              </a:gs>
            </a:gsLst>
            <a:lin ang="5400000" scaled="1"/>
          </a:gradFill>
          <a:ln w="76200">
            <a:solidFill>
              <a:srgbClr val="6B5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Title 3"/>
          <p:cNvSpPr>
            <a:spLocks noGrp="1"/>
          </p:cNvSpPr>
          <p:nvPr>
            <p:ph type="title"/>
          </p:nvPr>
        </p:nvSpPr>
        <p:spPr>
          <a:xfrm>
            <a:off x="1608328" y="1451677"/>
            <a:ext cx="9601200" cy="609600"/>
          </a:xfrm>
        </p:spPr>
        <p:txBody>
          <a:bodyPr>
            <a:normAutofit fontScale="90000"/>
          </a:bodyPr>
          <a:lstStyle/>
          <a:p>
            <a:pPr defTabSz="911203"/>
            <a:r>
              <a:rPr lang="en-US" altLang="en-US" sz="3600" b="1" dirty="0">
                <a:latin typeface="+mn-lt"/>
                <a:cs typeface="Arial" panose="020B0604020202020204" pitchFamily="34" charset="0"/>
              </a:rPr>
              <a:t>An Actual, Practical Example:  Shorelines</a:t>
            </a:r>
          </a:p>
        </p:txBody>
      </p:sp>
      <p:sp>
        <p:nvSpPr>
          <p:cNvPr id="36" name="Rectangle 1"/>
          <p:cNvSpPr>
            <a:spLocks noChangeArrowheads="1"/>
          </p:cNvSpPr>
          <p:nvPr/>
        </p:nvSpPr>
        <p:spPr bwMode="auto">
          <a:xfrm>
            <a:off x="1608328" y="2515733"/>
            <a:ext cx="100584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342891" indent="-342891">
              <a:spcBef>
                <a:spcPct val="0"/>
              </a:spcBef>
            </a:pPr>
            <a:r>
              <a:rPr lang="en-US" altLang="en-US" sz="2000" dirty="0">
                <a:latin typeface="+mn-lt"/>
              </a:rPr>
              <a:t>Precise height determination is critical in low lying areas near water.</a:t>
            </a:r>
          </a:p>
          <a:p>
            <a:pPr marL="342891" indent="-342891">
              <a:spcBef>
                <a:spcPct val="0"/>
              </a:spcBef>
            </a:pPr>
            <a:r>
              <a:rPr lang="en-US" altLang="en-US" sz="2000" dirty="0">
                <a:latin typeface="+mn-lt"/>
              </a:rPr>
              <a:t>A tiny change in height can be a huge change in horizontal distance.</a:t>
            </a:r>
          </a:p>
          <a:p>
            <a:pPr marL="342891" indent="-342891">
              <a:spcBef>
                <a:spcPct val="0"/>
              </a:spcBef>
            </a:pPr>
            <a:r>
              <a:rPr lang="en-US" altLang="en-US" sz="2000" dirty="0">
                <a:latin typeface="+mn-lt"/>
              </a:rPr>
              <a:t>And tiny changes in gravity can cause water to flow where you don’t expect it to.</a:t>
            </a:r>
          </a:p>
        </p:txBody>
      </p:sp>
      <p:sp>
        <p:nvSpPr>
          <p:cNvPr id="40" name="Oval 39"/>
          <p:cNvSpPr/>
          <p:nvPr/>
        </p:nvSpPr>
        <p:spPr>
          <a:xfrm>
            <a:off x="6934200" y="6326473"/>
            <a:ext cx="493907" cy="465332"/>
          </a:xfrm>
          <a:prstGeom prst="ellipse">
            <a:avLst/>
          </a:prstGeom>
          <a:solidFill>
            <a:srgbClr val="FFC000"/>
          </a:solidFill>
          <a:ln>
            <a:solidFill>
              <a:srgbClr val="6B51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Arial" panose="020B0604020202020204" pitchFamily="34" charset="0"/>
            </a:endParaRPr>
          </a:p>
        </p:txBody>
      </p:sp>
      <p:sp>
        <p:nvSpPr>
          <p:cNvPr id="10" name="Oval Callout 9"/>
          <p:cNvSpPr/>
          <p:nvPr/>
        </p:nvSpPr>
        <p:spPr>
          <a:xfrm>
            <a:off x="8482277" y="4479849"/>
            <a:ext cx="1870265" cy="592024"/>
          </a:xfrm>
          <a:prstGeom prst="wedgeEllipseCallout">
            <a:avLst>
              <a:gd name="adj1" fmla="val -71654"/>
              <a:gd name="adj2" fmla="val 154968"/>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rPr>
              <a:t>*gulp*</a:t>
            </a:r>
          </a:p>
        </p:txBody>
      </p:sp>
    </p:spTree>
    <p:extLst>
      <p:ext uri="{BB962C8B-B14F-4D97-AF65-F5344CB8AC3E}">
        <p14:creationId xmlns:p14="http://schemas.microsoft.com/office/powerpoint/2010/main" val="381445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0"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p:cNvSpPr>
          <p:nvPr>
            <p:ph type="ctrTitle"/>
          </p:nvPr>
        </p:nvSpPr>
        <p:spPr>
          <a:xfrm>
            <a:off x="528108" y="709961"/>
            <a:ext cx="8382000" cy="409575"/>
          </a:xfrm>
        </p:spPr>
        <p:txBody>
          <a:bodyPr>
            <a:normAutofit fontScale="90000"/>
          </a:bodyPr>
          <a:lstStyle/>
          <a:p>
            <a:pPr eaLnBrk="1" hangingPunct="1"/>
            <a:r>
              <a:rPr lang="en-US" altLang="en-US" sz="3600" b="1" dirty="0">
                <a:latin typeface="Arial" panose="020B0604020202020204" pitchFamily="34" charset="0"/>
                <a:cs typeface="Arial" panose="020B0604020202020204" pitchFamily="34" charset="0"/>
              </a:rPr>
              <a:t>A few, minor, details….</a:t>
            </a:r>
          </a:p>
        </p:txBody>
      </p:sp>
      <p:sp>
        <p:nvSpPr>
          <p:cNvPr id="32772" name="Rectangle 5"/>
          <p:cNvSpPr txBox="1">
            <a:spLocks/>
          </p:cNvSpPr>
          <p:nvPr/>
        </p:nvSpPr>
        <p:spPr bwMode="auto">
          <a:xfrm>
            <a:off x="1143000" y="1295400"/>
            <a:ext cx="96774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400" dirty="0">
                <a:latin typeface="Arial" panose="020B0604020202020204" pitchFamily="34" charset="0"/>
              </a:rPr>
              <a:t>Getting </a:t>
            </a:r>
            <a:r>
              <a:rPr lang="en-US" altLang="en-US" sz="2400" dirty="0" smtClean="0">
                <a:latin typeface="Arial" panose="020B0604020202020204" pitchFamily="34" charset="0"/>
              </a:rPr>
              <a:t>N</a:t>
            </a:r>
            <a:r>
              <a:rPr lang="en-US" altLang="en-US" sz="2400" baseline="-25000" dirty="0" smtClean="0">
                <a:latin typeface="Arial" panose="020B0604020202020204" pitchFamily="34" charset="0"/>
              </a:rPr>
              <a:t>G</a:t>
            </a:r>
            <a:r>
              <a:rPr lang="en-US" altLang="en-US" sz="2400" dirty="0" smtClean="0">
                <a:latin typeface="Arial" panose="020B0604020202020204" pitchFamily="34" charset="0"/>
              </a:rPr>
              <a:t>, the geoid model, isn’t </a:t>
            </a:r>
            <a:r>
              <a:rPr lang="en-US" altLang="en-US" sz="2400" dirty="0">
                <a:latin typeface="Arial" panose="020B0604020202020204" pitchFamily="34" charset="0"/>
              </a:rPr>
              <a:t>trivial…</a:t>
            </a:r>
          </a:p>
          <a:p>
            <a:pPr lvl="1" eaLnBrk="1" hangingPunct="1">
              <a:buFont typeface="Arial" panose="020B0604020202020204" pitchFamily="34" charset="0"/>
              <a:buChar char="•"/>
            </a:pPr>
            <a:r>
              <a:rPr lang="en-US" altLang="en-US" sz="2000" dirty="0">
                <a:latin typeface="Arial" panose="020B0604020202020204" pitchFamily="34" charset="0"/>
              </a:rPr>
              <a:t>You’ve got to know the difference in true surface gravity from what you’d expect if the earth was a perfect ellipsoid.  This is referred to as the </a:t>
            </a:r>
            <a:r>
              <a:rPr lang="en-US" altLang="en-US" sz="2000" b="1" dirty="0">
                <a:latin typeface="Arial" panose="020B0604020202020204" pitchFamily="34" charset="0"/>
              </a:rPr>
              <a:t>gravity anomaly</a:t>
            </a:r>
            <a:r>
              <a:rPr lang="en-US" altLang="en-US" sz="2000" dirty="0">
                <a:latin typeface="Arial" panose="020B0604020202020204" pitchFamily="34" charset="0"/>
              </a:rPr>
              <a:t>, ∆g.</a:t>
            </a:r>
          </a:p>
          <a:p>
            <a:pPr lvl="1" eaLnBrk="1" hangingPunct="1">
              <a:buFont typeface="Arial" panose="020B0604020202020204" pitchFamily="34" charset="0"/>
              <a:buChar char="•"/>
            </a:pPr>
            <a:r>
              <a:rPr lang="en-US" altLang="en-US" sz="2000" dirty="0">
                <a:latin typeface="Arial" panose="020B0604020202020204" pitchFamily="34" charset="0"/>
              </a:rPr>
              <a:t>Then solve Stokes’ integral:</a:t>
            </a:r>
          </a:p>
        </p:txBody>
      </p:sp>
      <p:sp>
        <p:nvSpPr>
          <p:cNvPr id="32773" name="Rectangle 5"/>
          <p:cNvSpPr txBox="1">
            <a:spLocks/>
          </p:cNvSpPr>
          <p:nvPr/>
        </p:nvSpPr>
        <p:spPr bwMode="auto">
          <a:xfrm>
            <a:off x="1143000" y="4495800"/>
            <a:ext cx="99060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buFont typeface="Arial" panose="020B0604020202020204" pitchFamily="34" charset="0"/>
              <a:buChar char="•"/>
            </a:pPr>
            <a:r>
              <a:rPr lang="en-US" altLang="en-US" sz="2000" dirty="0">
                <a:latin typeface="Arial" panose="020B0604020202020204" pitchFamily="34" charset="0"/>
              </a:rPr>
              <a:t>Which also means you need to know ∆g over the entire surface of the earth (or, at least a continental-sized chunk of it…)</a:t>
            </a:r>
          </a:p>
          <a:p>
            <a:pPr lvl="1" eaLnBrk="1" hangingPunct="1">
              <a:buFont typeface="Arial" panose="020B0604020202020204" pitchFamily="34" charset="0"/>
              <a:buChar char="•"/>
            </a:pPr>
            <a:r>
              <a:rPr lang="en-US" altLang="en-US" sz="2000" dirty="0">
                <a:latin typeface="Arial" panose="020B0604020202020204" pitchFamily="34" charset="0"/>
              </a:rPr>
              <a:t>(R is the mean radius of the earth, ɣ</a:t>
            </a:r>
            <a:r>
              <a:rPr lang="en-US" altLang="en-US" sz="2000" baseline="-25000" dirty="0">
                <a:latin typeface="Arial" panose="020B0604020202020204" pitchFamily="34" charset="0"/>
              </a:rPr>
              <a:t>0</a:t>
            </a:r>
            <a:r>
              <a:rPr lang="en-US" altLang="en-US" sz="2000" dirty="0">
                <a:latin typeface="Arial" panose="020B0604020202020204" pitchFamily="34" charset="0"/>
              </a:rPr>
              <a:t> is mean surface gravity on an equivalent ellipsoidal earth, S is an analytic (geometrical) function of position</a:t>
            </a:r>
            <a:r>
              <a:rPr lang="en-US" altLang="en-US" sz="2000" dirty="0" smtClean="0">
                <a:latin typeface="Arial" panose="020B0604020202020204" pitchFamily="34" charset="0"/>
              </a:rPr>
              <a:t>.)</a:t>
            </a:r>
            <a:endParaRPr lang="en-US" altLang="en-US" sz="2000" dirty="0">
              <a:latin typeface="Arial" panose="020B0604020202020204" pitchFamily="34" charset="0"/>
            </a:endParaRPr>
          </a:p>
        </p:txBody>
      </p:sp>
      <p:pic>
        <p:nvPicPr>
          <p:cNvPr id="6" name="Picture 2" descr="https://upload.wikimedia.org/wikipedia/commons/5/56/Geoids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1" y="2514600"/>
            <a:ext cx="2952749" cy="182226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rotWithShape="1">
          <a:blip r:embed="rId4"/>
          <a:srcRect l="15474" t="-1" r="15960" b="13340"/>
          <a:stretch/>
        </p:blipFill>
        <p:spPr>
          <a:xfrm>
            <a:off x="2743200" y="3200282"/>
            <a:ext cx="4389120" cy="1188720"/>
          </a:xfrm>
          <a:prstGeom prst="rect">
            <a:avLst/>
          </a:prstGeom>
          <a:noFill/>
          <a:effectLst/>
        </p:spPr>
      </p:pic>
      <p:sp>
        <p:nvSpPr>
          <p:cNvPr id="7" name="Rectangle 5"/>
          <p:cNvSpPr txBox="1">
            <a:spLocks/>
          </p:cNvSpPr>
          <p:nvPr/>
        </p:nvSpPr>
        <p:spPr bwMode="auto">
          <a:xfrm>
            <a:off x="1143000" y="6102531"/>
            <a:ext cx="4572000" cy="400110"/>
          </a:xfrm>
          <a:prstGeom prst="rect">
            <a:avLst/>
          </a:prstGeom>
          <a:solidFill>
            <a:schemeClr val="bg1"/>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a:defRPr sz="2000">
                <a:solidFill>
                  <a:schemeClr val="accent1">
                    <a:lumMod val="75000"/>
                  </a:schemeClr>
                </a:solidFill>
                <a:latin typeface="Arial" panose="020B0604020202020204" pitchFamily="34" charset="0"/>
                <a:cs typeface="Arial" panose="020B0604020202020204" pitchFamily="34" charset="0"/>
              </a:defRPr>
            </a:lvl1pPr>
          </a:lstStyle>
          <a:p>
            <a:r>
              <a:rPr lang="en-US" altLang="en-US" dirty="0">
                <a:solidFill>
                  <a:schemeClr val="tx1"/>
                </a:solidFill>
              </a:rPr>
              <a:t>So, how do we get </a:t>
            </a:r>
            <a:r>
              <a:rPr lang="el-GR" altLang="en-US" dirty="0">
                <a:solidFill>
                  <a:schemeClr val="tx1"/>
                </a:solidFill>
              </a:rPr>
              <a:t>Δ</a:t>
            </a:r>
            <a:r>
              <a:rPr lang="en-US" altLang="en-US" dirty="0">
                <a:solidFill>
                  <a:schemeClr val="tx1"/>
                </a:solidFill>
              </a:rPr>
              <a:t>g everywhere?...</a:t>
            </a:r>
          </a:p>
        </p:txBody>
      </p:sp>
    </p:spTree>
    <p:extLst>
      <p:ext uri="{BB962C8B-B14F-4D97-AF65-F5344CB8AC3E}">
        <p14:creationId xmlns:p14="http://schemas.microsoft.com/office/powerpoint/2010/main" val="17151983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24000" y="482793"/>
            <a:ext cx="8267700" cy="803275"/>
          </a:xfrm>
          <a:prstGeom prst="rect">
            <a:avLst/>
          </a:prstGeom>
        </p:spPr>
        <p:txBody>
          <a:bodyPr lIns="64232" tIns="32114" rIns="64232" bIns="32114"/>
          <a:lstStyle/>
          <a:p>
            <a:pPr algn="ctr" defTabSz="642321">
              <a:defRPr/>
            </a:pPr>
            <a:r>
              <a:rPr lang="en-US" sz="3600" b="1" dirty="0">
                <a:latin typeface="+mn-lt"/>
                <a:ea typeface="+mj-ea"/>
                <a:cs typeface="Arial" panose="020B0604020202020204" pitchFamily="34" charset="0"/>
              </a:rPr>
              <a:t>How to Build a Gravity </a:t>
            </a:r>
            <a:r>
              <a:rPr lang="en-US" sz="3600" b="1" dirty="0" smtClean="0">
                <a:latin typeface="+mn-lt"/>
                <a:ea typeface="+mj-ea"/>
                <a:cs typeface="Arial" panose="020B0604020202020204" pitchFamily="34" charset="0"/>
              </a:rPr>
              <a:t>Field, </a:t>
            </a:r>
            <a:r>
              <a:rPr lang="el-GR" sz="3600" b="1" dirty="0" smtClean="0">
                <a:latin typeface="+mn-lt"/>
                <a:ea typeface="+mj-ea"/>
                <a:cs typeface="Arial" panose="020B0604020202020204" pitchFamily="34" charset="0"/>
              </a:rPr>
              <a:t>Δ</a:t>
            </a:r>
            <a:r>
              <a:rPr lang="en-US" sz="3600" b="1" dirty="0" smtClean="0">
                <a:latin typeface="+mn-lt"/>
                <a:ea typeface="+mj-ea"/>
                <a:cs typeface="Arial" panose="020B0604020202020204" pitchFamily="34" charset="0"/>
              </a:rPr>
              <a:t>g</a:t>
            </a:r>
            <a:endParaRPr lang="en-US" sz="3600" b="1" dirty="0">
              <a:latin typeface="+mn-lt"/>
              <a:ea typeface="+mj-ea"/>
              <a:cs typeface="Arial" panose="020B0604020202020204" pitchFamily="34" charset="0"/>
            </a:endParaRPr>
          </a:p>
        </p:txBody>
      </p:sp>
      <p:grpSp>
        <p:nvGrpSpPr>
          <p:cNvPr id="23" name="Group 22"/>
          <p:cNvGrpSpPr>
            <a:grpSpLocks/>
          </p:cNvGrpSpPr>
          <p:nvPr/>
        </p:nvGrpSpPr>
        <p:grpSpPr bwMode="auto">
          <a:xfrm>
            <a:off x="1670567" y="1189038"/>
            <a:ext cx="8235433" cy="1769422"/>
            <a:chOff x="343324" y="1189299"/>
            <a:chExt cx="8038676" cy="1770174"/>
          </a:xfrm>
        </p:grpSpPr>
        <p:pic>
          <p:nvPicPr>
            <p:cNvPr id="38930" name="Picture 2" descr="C:\Work\Presentations\Graphics\grace_satellite-600x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398" y="1206027"/>
              <a:ext cx="1787202" cy="1435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3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4763" t="26244" r="42294" b="9790"/>
            <a:stretch>
              <a:fillRect/>
            </a:stretch>
          </p:blipFill>
          <p:spPr bwMode="auto">
            <a:xfrm>
              <a:off x="6814998" y="1189299"/>
              <a:ext cx="1567002" cy="1553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20" name="TextBox 10"/>
            <p:cNvSpPr txBox="1">
              <a:spLocks noChangeArrowheads="1"/>
            </p:cNvSpPr>
            <p:nvPr/>
          </p:nvSpPr>
          <p:spPr bwMode="auto">
            <a:xfrm>
              <a:off x="3722934" y="1524403"/>
              <a:ext cx="2512689" cy="769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None/>
                <a:defRPr/>
              </a:pPr>
              <a:r>
                <a:rPr lang="en-US" altLang="en-US" sz="2200" dirty="0">
                  <a:latin typeface="Arial" panose="020B0604020202020204" pitchFamily="34" charset="0"/>
                  <a:cs typeface="Arial" panose="020B0604020202020204" pitchFamily="34" charset="0"/>
                </a:rPr>
                <a:t>Long Wavelengths</a:t>
              </a:r>
            </a:p>
            <a:p>
              <a:pPr eaLnBrk="1" hangingPunct="1">
                <a:spcBef>
                  <a:spcPct val="0"/>
                </a:spcBef>
                <a:buNone/>
                <a:defRPr/>
              </a:pPr>
              <a:r>
                <a:rPr lang="en-US" altLang="en-US" sz="2200" dirty="0">
                  <a:latin typeface="Arial" panose="020B0604020202020204" pitchFamily="34" charset="0"/>
                  <a:cs typeface="Arial" panose="020B0604020202020204" pitchFamily="34" charset="0"/>
                </a:rPr>
                <a:t>(≥ 250 km)</a:t>
              </a:r>
            </a:p>
          </p:txBody>
        </p:sp>
        <p:sp>
          <p:nvSpPr>
            <p:cNvPr id="29721" name="TextBox 11"/>
            <p:cNvSpPr txBox="1">
              <a:spLocks noChangeArrowheads="1"/>
            </p:cNvSpPr>
            <p:nvPr/>
          </p:nvSpPr>
          <p:spPr bwMode="auto">
            <a:xfrm>
              <a:off x="343324" y="2590069"/>
              <a:ext cx="3582734" cy="369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None/>
                <a:defRPr/>
              </a:pPr>
              <a:r>
                <a:rPr lang="en-US" altLang="en-US" sz="1800" dirty="0">
                  <a:latin typeface="Arial" panose="020B0604020202020204" pitchFamily="34" charset="0"/>
                  <a:cs typeface="Arial" panose="020B0604020202020204" pitchFamily="34" charset="0"/>
                </a:rPr>
                <a:t>GRACE/GOCE/Satellite Altimetry</a:t>
              </a:r>
            </a:p>
          </p:txBody>
        </p:sp>
      </p:grpSp>
      <p:grpSp>
        <p:nvGrpSpPr>
          <p:cNvPr id="24" name="Group 23"/>
          <p:cNvGrpSpPr>
            <a:grpSpLocks/>
          </p:cNvGrpSpPr>
          <p:nvPr/>
        </p:nvGrpSpPr>
        <p:grpSpPr bwMode="auto">
          <a:xfrm>
            <a:off x="1670567" y="2947988"/>
            <a:ext cx="8402121" cy="1744662"/>
            <a:chOff x="717032" y="3031201"/>
            <a:chExt cx="7831408" cy="1742898"/>
          </a:xfrm>
        </p:grpSpPr>
        <p:pic>
          <p:nvPicPr>
            <p:cNvPr id="38926" name="Picture 3" descr="C:\Work\Presentations\Graphics\Citation\NOAA Jet CU.jpg"/>
            <p:cNvPicPr>
              <a:picLocks noChangeAspect="1" noChangeArrowheads="1"/>
            </p:cNvPicPr>
            <p:nvPr/>
          </p:nvPicPr>
          <p:blipFill>
            <a:blip r:embed="rId4">
              <a:extLst>
                <a:ext uri="{28A0092B-C50C-407E-A947-70E740481C1C}">
                  <a14:useLocalDpi xmlns:a14="http://schemas.microsoft.com/office/drawing/2010/main" val="0"/>
                </a:ext>
              </a:extLst>
            </a:blip>
            <a:srcRect l="20924" t="10252" b="31152"/>
            <a:stretch>
              <a:fillRect/>
            </a:stretch>
          </p:blipFill>
          <p:spPr bwMode="auto">
            <a:xfrm>
              <a:off x="1030785" y="3284942"/>
              <a:ext cx="1850678" cy="914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15" name="TextBox 13"/>
            <p:cNvSpPr txBox="1">
              <a:spLocks noChangeArrowheads="1"/>
            </p:cNvSpPr>
            <p:nvPr/>
          </p:nvSpPr>
          <p:spPr bwMode="auto">
            <a:xfrm>
              <a:off x="3547643" y="3624326"/>
              <a:ext cx="2937695" cy="707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None/>
                <a:defRPr/>
              </a:pPr>
              <a:r>
                <a:rPr lang="en-US" altLang="en-US" sz="2000" dirty="0">
                  <a:latin typeface="Arial" panose="020B0604020202020204" pitchFamily="34" charset="0"/>
                  <a:cs typeface="Arial" panose="020B0604020202020204" pitchFamily="34" charset="0"/>
                </a:rPr>
                <a:t>Intermediate Wavelengths</a:t>
              </a:r>
            </a:p>
            <a:p>
              <a:pPr eaLnBrk="1" hangingPunct="1">
                <a:spcBef>
                  <a:spcPct val="0"/>
                </a:spcBef>
                <a:buNone/>
                <a:defRPr/>
              </a:pPr>
              <a:r>
                <a:rPr lang="en-US" altLang="en-US" sz="2000" dirty="0">
                  <a:latin typeface="Arial" panose="020B0604020202020204" pitchFamily="34" charset="0"/>
                  <a:cs typeface="Arial" panose="020B0604020202020204" pitchFamily="34" charset="0"/>
                </a:rPr>
                <a:t>(500 km to 20 km)</a:t>
              </a:r>
            </a:p>
          </p:txBody>
        </p:sp>
        <p:pic>
          <p:nvPicPr>
            <p:cNvPr id="38928" name="Picture 4" descr="ak08_grav_prelim.PNG"/>
            <p:cNvPicPr>
              <a:picLocks noChangeAspect="1"/>
            </p:cNvPicPr>
            <p:nvPr/>
          </p:nvPicPr>
          <p:blipFill>
            <a:blip r:embed="rId5">
              <a:extLst>
                <a:ext uri="{28A0092B-C50C-407E-A947-70E740481C1C}">
                  <a14:useLocalDpi xmlns:a14="http://schemas.microsoft.com/office/drawing/2010/main" val="0"/>
                </a:ext>
              </a:extLst>
            </a:blip>
            <a:srcRect t="15825" b="14104"/>
            <a:stretch>
              <a:fillRect/>
            </a:stretch>
          </p:blipFill>
          <p:spPr bwMode="auto">
            <a:xfrm>
              <a:off x="6625125" y="3031201"/>
              <a:ext cx="1923315" cy="1742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17" name="TextBox 20"/>
            <p:cNvSpPr txBox="1">
              <a:spLocks noChangeArrowheads="1"/>
            </p:cNvSpPr>
            <p:nvPr/>
          </p:nvSpPr>
          <p:spPr bwMode="auto">
            <a:xfrm>
              <a:off x="717032" y="4222208"/>
              <a:ext cx="2372799" cy="430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None/>
                <a:defRPr/>
              </a:pPr>
              <a:r>
                <a:rPr lang="en-US" altLang="en-US" sz="1800" dirty="0">
                  <a:latin typeface="Arial" panose="020B0604020202020204" pitchFamily="34" charset="0"/>
                  <a:cs typeface="Arial" panose="020B0604020202020204" pitchFamily="34" charset="0"/>
                </a:rPr>
                <a:t>Airborne</a:t>
              </a:r>
              <a:r>
                <a:rPr lang="en-US" altLang="en-US" sz="2200" dirty="0">
                  <a:latin typeface="Arial" panose="020B0604020202020204" pitchFamily="34" charset="0"/>
                  <a:cs typeface="Arial" panose="020B0604020202020204" pitchFamily="34" charset="0"/>
                </a:rPr>
                <a:t> </a:t>
              </a:r>
              <a:r>
                <a:rPr lang="en-US" altLang="en-US" sz="1800" dirty="0">
                  <a:latin typeface="Arial" panose="020B0604020202020204" pitchFamily="34" charset="0"/>
                  <a:cs typeface="Arial" panose="020B0604020202020204" pitchFamily="34" charset="0"/>
                </a:rPr>
                <a:t>Measurement</a:t>
              </a:r>
            </a:p>
          </p:txBody>
        </p:sp>
      </p:grpSp>
      <p:grpSp>
        <p:nvGrpSpPr>
          <p:cNvPr id="25" name="Group 24"/>
          <p:cNvGrpSpPr>
            <a:grpSpLocks/>
          </p:cNvGrpSpPr>
          <p:nvPr/>
        </p:nvGrpSpPr>
        <p:grpSpPr bwMode="auto">
          <a:xfrm>
            <a:off x="1670567" y="4783138"/>
            <a:ext cx="8235433" cy="1676400"/>
            <a:chOff x="146203" y="5029200"/>
            <a:chExt cx="8235797" cy="1676400"/>
          </a:xfrm>
        </p:grpSpPr>
        <p:pic>
          <p:nvPicPr>
            <p:cNvPr id="38922" name="Picture 4" descr="C:\Work\GRAV-D\Images-graphics\NEW ORLEANS AP.JPG"/>
            <p:cNvPicPr>
              <a:picLocks noChangeAspect="1" noChangeArrowheads="1"/>
            </p:cNvPicPr>
            <p:nvPr/>
          </p:nvPicPr>
          <p:blipFill>
            <a:blip r:embed="rId6">
              <a:extLst>
                <a:ext uri="{28A0092B-C50C-407E-A947-70E740481C1C}">
                  <a14:useLocalDpi xmlns:a14="http://schemas.microsoft.com/office/drawing/2010/main" val="0"/>
                </a:ext>
              </a:extLst>
            </a:blip>
            <a:srcRect l="19295" t="24883" r="20724" b="32260"/>
            <a:stretch>
              <a:fillRect/>
            </a:stretch>
          </p:blipFill>
          <p:spPr bwMode="auto">
            <a:xfrm>
              <a:off x="980554" y="5029200"/>
              <a:ext cx="1951137" cy="1045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11" name="TextBox 21"/>
            <p:cNvSpPr txBox="1">
              <a:spLocks noChangeArrowheads="1"/>
            </p:cNvSpPr>
            <p:nvPr/>
          </p:nvSpPr>
          <p:spPr bwMode="auto">
            <a:xfrm>
              <a:off x="146203" y="6053137"/>
              <a:ext cx="3745633" cy="646246"/>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None/>
                <a:defRPr/>
              </a:pPr>
              <a:r>
                <a:rPr lang="en-US" altLang="en-US" sz="1800" dirty="0">
                  <a:latin typeface="Arial" panose="020B0604020202020204" pitchFamily="34" charset="0"/>
                  <a:cs typeface="Arial" panose="020B0604020202020204" pitchFamily="34" charset="0"/>
                </a:rPr>
                <a:t>Surface Measurement and </a:t>
              </a:r>
            </a:p>
            <a:p>
              <a:pPr eaLnBrk="1" hangingPunct="1">
                <a:spcBef>
                  <a:spcPct val="0"/>
                </a:spcBef>
                <a:buNone/>
                <a:defRPr/>
              </a:pPr>
              <a:r>
                <a:rPr lang="en-US" altLang="en-US" sz="1800" dirty="0">
                  <a:latin typeface="Arial" panose="020B0604020202020204" pitchFamily="34" charset="0"/>
                  <a:cs typeface="Arial" panose="020B0604020202020204" pitchFamily="34" charset="0"/>
                </a:rPr>
                <a:t>Predicted Gravity from Topography</a:t>
              </a:r>
            </a:p>
          </p:txBody>
        </p:sp>
        <p:sp>
          <p:nvSpPr>
            <p:cNvPr id="29712" name="TextBox 22"/>
            <p:cNvSpPr txBox="1">
              <a:spLocks noChangeArrowheads="1"/>
            </p:cNvSpPr>
            <p:nvPr/>
          </p:nvSpPr>
          <p:spPr bwMode="auto">
            <a:xfrm>
              <a:off x="3886001" y="5311775"/>
              <a:ext cx="2340763" cy="707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None/>
                <a:defRPr/>
              </a:pPr>
              <a:r>
                <a:rPr lang="en-US" altLang="en-US" sz="2000" dirty="0">
                  <a:latin typeface="Arial" panose="020B0604020202020204" pitchFamily="34" charset="0"/>
                  <a:cs typeface="Arial" panose="020B0604020202020204" pitchFamily="34" charset="0"/>
                </a:rPr>
                <a:t>Short Wavelengths</a:t>
              </a:r>
            </a:p>
            <a:p>
              <a:pPr eaLnBrk="1" hangingPunct="1">
                <a:spcBef>
                  <a:spcPct val="0"/>
                </a:spcBef>
                <a:buNone/>
                <a:defRPr/>
              </a:pPr>
              <a:r>
                <a:rPr lang="en-US" altLang="en-US" sz="2000" dirty="0">
                  <a:latin typeface="Arial" panose="020B0604020202020204" pitchFamily="34" charset="0"/>
                  <a:cs typeface="Arial" panose="020B0604020202020204" pitchFamily="34" charset="0"/>
                </a:rPr>
                <a:t>(&lt; 100 km)</a:t>
              </a:r>
            </a:p>
          </p:txBody>
        </p:sp>
        <p:pic>
          <p:nvPicPr>
            <p:cNvPr id="38925" name="Picture 5"/>
            <p:cNvPicPr>
              <a:picLocks noChangeAspect="1" noChangeArrowheads="1"/>
            </p:cNvPicPr>
            <p:nvPr/>
          </p:nvPicPr>
          <p:blipFill>
            <a:blip r:embed="rId7">
              <a:extLst>
                <a:ext uri="{28A0092B-C50C-407E-A947-70E740481C1C}">
                  <a14:useLocalDpi xmlns:a14="http://schemas.microsoft.com/office/drawing/2010/main" val="0"/>
                </a:ext>
              </a:extLst>
            </a:blip>
            <a:srcRect t="30673" r="73679" b="38123"/>
            <a:stretch>
              <a:fillRect/>
            </a:stretch>
          </p:blipFill>
          <p:spPr bwMode="auto">
            <a:xfrm>
              <a:off x="6756836" y="5081663"/>
              <a:ext cx="1625164" cy="1623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8918" name="TextBox 25"/>
          <p:cNvSpPr txBox="1">
            <a:spLocks noChangeArrowheads="1"/>
          </p:cNvSpPr>
          <p:nvPr/>
        </p:nvSpPr>
        <p:spPr bwMode="auto">
          <a:xfrm>
            <a:off x="6019800" y="2595563"/>
            <a:ext cx="3635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54" tIns="45678" rIns="91354" bIns="4567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cs typeface="Arial" panose="020B0604020202020204" pitchFamily="34" charset="0"/>
              </a:rPr>
              <a:t>+</a:t>
            </a:r>
          </a:p>
        </p:txBody>
      </p:sp>
      <p:cxnSp>
        <p:nvCxnSpPr>
          <p:cNvPr id="20" name="Straight Connector 19"/>
          <p:cNvCxnSpPr/>
          <p:nvPr/>
        </p:nvCxnSpPr>
        <p:spPr>
          <a:xfrm>
            <a:off x="2362200" y="2976563"/>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362200" y="4686300"/>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921" name="TextBox 25"/>
          <p:cNvSpPr txBox="1">
            <a:spLocks noChangeArrowheads="1"/>
          </p:cNvSpPr>
          <p:nvPr/>
        </p:nvSpPr>
        <p:spPr bwMode="auto">
          <a:xfrm>
            <a:off x="6037264" y="4610101"/>
            <a:ext cx="3635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54" tIns="45678" rIns="91354" bIns="4567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43288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p:cNvSpPr>
          <p:nvPr>
            <p:ph type="ctrTitle"/>
          </p:nvPr>
        </p:nvSpPr>
        <p:spPr>
          <a:xfrm>
            <a:off x="1890712" y="653540"/>
            <a:ext cx="8629650" cy="409575"/>
          </a:xfrm>
        </p:spPr>
        <p:txBody>
          <a:bodyPr>
            <a:noAutofit/>
          </a:bodyPr>
          <a:lstStyle/>
          <a:p>
            <a:r>
              <a:rPr lang="en-US" altLang="en-US" sz="3600" b="1" dirty="0" smtClean="0">
                <a:latin typeface="Arial" panose="020B0604020202020204" pitchFamily="34" charset="0"/>
                <a:cs typeface="Arial" panose="020B0604020202020204" pitchFamily="34" charset="0"/>
              </a:rPr>
              <a:t>Airborne Gravimetry</a:t>
            </a:r>
            <a:endParaRPr lang="en-US" altLang="en-US" sz="3600" b="1" dirty="0">
              <a:latin typeface="Arial" panose="020B0604020202020204" pitchFamily="34" charset="0"/>
              <a:cs typeface="Arial" panose="020B0604020202020204" pitchFamily="34" charset="0"/>
            </a:endParaRPr>
          </a:p>
        </p:txBody>
      </p:sp>
      <p:sp>
        <p:nvSpPr>
          <p:cNvPr id="3" name="Freeform 2"/>
          <p:cNvSpPr/>
          <p:nvPr/>
        </p:nvSpPr>
        <p:spPr>
          <a:xfrm>
            <a:off x="1132114" y="4440991"/>
            <a:ext cx="10755086" cy="1425969"/>
          </a:xfrm>
          <a:custGeom>
            <a:avLst/>
            <a:gdLst>
              <a:gd name="connsiteX0" fmla="*/ 0 w 10755086"/>
              <a:gd name="connsiteY0" fmla="*/ 603310 h 1425969"/>
              <a:gd name="connsiteX1" fmla="*/ 1132114 w 10755086"/>
              <a:gd name="connsiteY1" fmla="*/ 109825 h 1425969"/>
              <a:gd name="connsiteX2" fmla="*/ 2583543 w 10755086"/>
              <a:gd name="connsiteY2" fmla="*/ 80796 h 1425969"/>
              <a:gd name="connsiteX3" fmla="*/ 3628572 w 10755086"/>
              <a:gd name="connsiteY3" fmla="*/ 1024225 h 1425969"/>
              <a:gd name="connsiteX4" fmla="*/ 5776686 w 10755086"/>
              <a:gd name="connsiteY4" fmla="*/ 1416110 h 1425969"/>
              <a:gd name="connsiteX5" fmla="*/ 7997372 w 10755086"/>
              <a:gd name="connsiteY5" fmla="*/ 1314510 h 1425969"/>
              <a:gd name="connsiteX6" fmla="*/ 9898743 w 10755086"/>
              <a:gd name="connsiteY6" fmla="*/ 1387082 h 1425969"/>
              <a:gd name="connsiteX7" fmla="*/ 10755086 w 10755086"/>
              <a:gd name="connsiteY7" fmla="*/ 1314510 h 142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5086" h="1425969">
                <a:moveTo>
                  <a:pt x="0" y="603310"/>
                </a:moveTo>
                <a:cubicBezTo>
                  <a:pt x="350762" y="400110"/>
                  <a:pt x="701524" y="196911"/>
                  <a:pt x="1132114" y="109825"/>
                </a:cubicBezTo>
                <a:cubicBezTo>
                  <a:pt x="1562704" y="22739"/>
                  <a:pt x="2167467" y="-71604"/>
                  <a:pt x="2583543" y="80796"/>
                </a:cubicBezTo>
                <a:cubicBezTo>
                  <a:pt x="2999619" y="233196"/>
                  <a:pt x="3096382" y="801673"/>
                  <a:pt x="3628572" y="1024225"/>
                </a:cubicBezTo>
                <a:cubicBezTo>
                  <a:pt x="4160763" y="1246777"/>
                  <a:pt x="5048553" y="1367729"/>
                  <a:pt x="5776686" y="1416110"/>
                </a:cubicBezTo>
                <a:cubicBezTo>
                  <a:pt x="6504819" y="1464491"/>
                  <a:pt x="7310363" y="1319348"/>
                  <a:pt x="7997372" y="1314510"/>
                </a:cubicBezTo>
                <a:cubicBezTo>
                  <a:pt x="8684381" y="1309672"/>
                  <a:pt x="9439124" y="1387082"/>
                  <a:pt x="9898743" y="1387082"/>
                </a:cubicBezTo>
                <a:cubicBezTo>
                  <a:pt x="10358362" y="1387082"/>
                  <a:pt x="10556724" y="1350796"/>
                  <a:pt x="10755086" y="1314510"/>
                </a:cubicBezTo>
              </a:path>
            </a:pathLst>
          </a:custGeom>
          <a:noFill/>
          <a:ln w="63500">
            <a:solidFill>
              <a:schemeClr val="accent2">
                <a:lumMod val="75000"/>
              </a:schemeClr>
            </a:solidFill>
          </a:ln>
          <a:effectLst>
            <a:outerShdw blurRad="50800" dist="38100" algn="l" rotWithShape="0">
              <a:schemeClr val="accent2">
                <a:lumMod val="60000"/>
                <a:lumOff val="40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5" name="Oval 184"/>
          <p:cNvSpPr/>
          <p:nvPr/>
        </p:nvSpPr>
        <p:spPr>
          <a:xfrm>
            <a:off x="10707494" y="5964991"/>
            <a:ext cx="493906" cy="465332"/>
          </a:xfrm>
          <a:prstGeom prst="ellipse">
            <a:avLst/>
          </a:prstGeom>
          <a:solidFill>
            <a:srgbClr val="FFC000"/>
          </a:solidFill>
          <a:ln>
            <a:solidFill>
              <a:srgbClr val="6B51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2048" name="Freeform 2047"/>
          <p:cNvSpPr/>
          <p:nvPr/>
        </p:nvSpPr>
        <p:spPr>
          <a:xfrm>
            <a:off x="1161143" y="2895600"/>
            <a:ext cx="10551886" cy="249991"/>
          </a:xfrm>
          <a:custGeom>
            <a:avLst/>
            <a:gdLst>
              <a:gd name="connsiteX0" fmla="*/ 0 w 10551886"/>
              <a:gd name="connsiteY0" fmla="*/ 174881 h 249991"/>
              <a:gd name="connsiteX1" fmla="*/ 1320800 w 10551886"/>
              <a:gd name="connsiteY1" fmla="*/ 709 h 249991"/>
              <a:gd name="connsiteX2" fmla="*/ 3048000 w 10551886"/>
              <a:gd name="connsiteY2" fmla="*/ 116823 h 249991"/>
              <a:gd name="connsiteX3" fmla="*/ 4963886 w 10551886"/>
              <a:gd name="connsiteY3" fmla="*/ 203909 h 249991"/>
              <a:gd name="connsiteX4" fmla="*/ 7068457 w 10551886"/>
              <a:gd name="connsiteY4" fmla="*/ 247452 h 249991"/>
              <a:gd name="connsiteX5" fmla="*/ 8868228 w 10551886"/>
              <a:gd name="connsiteY5" fmla="*/ 131338 h 249991"/>
              <a:gd name="connsiteX6" fmla="*/ 9811657 w 10551886"/>
              <a:gd name="connsiteY6" fmla="*/ 174881 h 249991"/>
              <a:gd name="connsiteX7" fmla="*/ 10551886 w 10551886"/>
              <a:gd name="connsiteY7" fmla="*/ 247452 h 24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1886" h="249991">
                <a:moveTo>
                  <a:pt x="0" y="174881"/>
                </a:moveTo>
                <a:cubicBezTo>
                  <a:pt x="406400" y="92633"/>
                  <a:pt x="812800" y="10385"/>
                  <a:pt x="1320800" y="709"/>
                </a:cubicBezTo>
                <a:cubicBezTo>
                  <a:pt x="1828800" y="-8967"/>
                  <a:pt x="2440819" y="82956"/>
                  <a:pt x="3048000" y="116823"/>
                </a:cubicBezTo>
                <a:cubicBezTo>
                  <a:pt x="3655181" y="150690"/>
                  <a:pt x="4293810" y="182138"/>
                  <a:pt x="4963886" y="203909"/>
                </a:cubicBezTo>
                <a:cubicBezTo>
                  <a:pt x="5633962" y="225680"/>
                  <a:pt x="6417733" y="259547"/>
                  <a:pt x="7068457" y="247452"/>
                </a:cubicBezTo>
                <a:cubicBezTo>
                  <a:pt x="7719181" y="235357"/>
                  <a:pt x="8411028" y="143433"/>
                  <a:pt x="8868228" y="131338"/>
                </a:cubicBezTo>
                <a:cubicBezTo>
                  <a:pt x="9325428" y="119243"/>
                  <a:pt x="9531047" y="155529"/>
                  <a:pt x="9811657" y="174881"/>
                </a:cubicBezTo>
                <a:cubicBezTo>
                  <a:pt x="10092267" y="194233"/>
                  <a:pt x="10322076" y="220842"/>
                  <a:pt x="10551886" y="247452"/>
                </a:cubicBezTo>
              </a:path>
            </a:pathLst>
          </a:custGeom>
          <a:noFill/>
          <a:ln w="38100">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49" name="Freeform 2048"/>
          <p:cNvSpPr/>
          <p:nvPr/>
        </p:nvSpPr>
        <p:spPr>
          <a:xfrm>
            <a:off x="1103086" y="3370703"/>
            <a:ext cx="10624457" cy="308288"/>
          </a:xfrm>
          <a:custGeom>
            <a:avLst/>
            <a:gdLst>
              <a:gd name="connsiteX0" fmla="*/ 0 w 10624457"/>
              <a:gd name="connsiteY0" fmla="*/ 308288 h 308288"/>
              <a:gd name="connsiteX1" fmla="*/ 928914 w 10624457"/>
              <a:gd name="connsiteY1" fmla="*/ 61545 h 308288"/>
              <a:gd name="connsiteX2" fmla="*/ 1625600 w 10624457"/>
              <a:gd name="connsiteY2" fmla="*/ 3488 h 308288"/>
              <a:gd name="connsiteX3" fmla="*/ 2569028 w 10624457"/>
              <a:gd name="connsiteY3" fmla="*/ 134116 h 308288"/>
              <a:gd name="connsiteX4" fmla="*/ 3875314 w 10624457"/>
              <a:gd name="connsiteY4" fmla="*/ 264745 h 308288"/>
              <a:gd name="connsiteX5" fmla="*/ 5834743 w 10624457"/>
              <a:gd name="connsiteY5" fmla="*/ 279259 h 308288"/>
              <a:gd name="connsiteX6" fmla="*/ 6865257 w 10624457"/>
              <a:gd name="connsiteY6" fmla="*/ 235716 h 308288"/>
              <a:gd name="connsiteX7" fmla="*/ 8345714 w 10624457"/>
              <a:gd name="connsiteY7" fmla="*/ 221202 h 308288"/>
              <a:gd name="connsiteX8" fmla="*/ 9361714 w 10624457"/>
              <a:gd name="connsiteY8" fmla="*/ 76059 h 308288"/>
              <a:gd name="connsiteX9" fmla="*/ 10624457 w 10624457"/>
              <a:gd name="connsiteY9" fmla="*/ 308288 h 3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24457" h="308288">
                <a:moveTo>
                  <a:pt x="0" y="308288"/>
                </a:moveTo>
                <a:cubicBezTo>
                  <a:pt x="328990" y="210316"/>
                  <a:pt x="657981" y="112345"/>
                  <a:pt x="928914" y="61545"/>
                </a:cubicBezTo>
                <a:cubicBezTo>
                  <a:pt x="1199847" y="10745"/>
                  <a:pt x="1352248" y="-8607"/>
                  <a:pt x="1625600" y="3488"/>
                </a:cubicBezTo>
                <a:cubicBezTo>
                  <a:pt x="1898952" y="15583"/>
                  <a:pt x="2194076" y="90573"/>
                  <a:pt x="2569028" y="134116"/>
                </a:cubicBezTo>
                <a:cubicBezTo>
                  <a:pt x="2943980" y="177659"/>
                  <a:pt x="3331028" y="240554"/>
                  <a:pt x="3875314" y="264745"/>
                </a:cubicBezTo>
                <a:cubicBezTo>
                  <a:pt x="4419600" y="288935"/>
                  <a:pt x="5336419" y="284097"/>
                  <a:pt x="5834743" y="279259"/>
                </a:cubicBezTo>
                <a:cubicBezTo>
                  <a:pt x="6333067" y="274421"/>
                  <a:pt x="6446762" y="245392"/>
                  <a:pt x="6865257" y="235716"/>
                </a:cubicBezTo>
                <a:cubicBezTo>
                  <a:pt x="7283752" y="226040"/>
                  <a:pt x="7929638" y="247811"/>
                  <a:pt x="8345714" y="221202"/>
                </a:cubicBezTo>
                <a:cubicBezTo>
                  <a:pt x="8761790" y="194593"/>
                  <a:pt x="8981924" y="61545"/>
                  <a:pt x="9361714" y="76059"/>
                </a:cubicBezTo>
                <a:cubicBezTo>
                  <a:pt x="9741505" y="90573"/>
                  <a:pt x="10182981" y="199430"/>
                  <a:pt x="10624457" y="308288"/>
                </a:cubicBezTo>
              </a:path>
            </a:pathLst>
          </a:custGeom>
          <a:noFill/>
          <a:ln w="38100">
            <a:solidFill>
              <a:schemeClr val="accent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51" name="Freeform 2050"/>
          <p:cNvSpPr/>
          <p:nvPr/>
        </p:nvSpPr>
        <p:spPr>
          <a:xfrm>
            <a:off x="1001486" y="3678991"/>
            <a:ext cx="10769600" cy="524508"/>
          </a:xfrm>
          <a:custGeom>
            <a:avLst/>
            <a:gdLst>
              <a:gd name="connsiteX0" fmla="*/ 0 w 10769600"/>
              <a:gd name="connsiteY0" fmla="*/ 508662 h 524508"/>
              <a:gd name="connsiteX1" fmla="*/ 899885 w 10769600"/>
              <a:gd name="connsiteY1" fmla="*/ 160319 h 524508"/>
              <a:gd name="connsiteX2" fmla="*/ 1625600 w 10769600"/>
              <a:gd name="connsiteY2" fmla="*/ 662 h 524508"/>
              <a:gd name="connsiteX3" fmla="*/ 2540000 w 10769600"/>
              <a:gd name="connsiteY3" fmla="*/ 116776 h 524508"/>
              <a:gd name="connsiteX4" fmla="*/ 3454400 w 10769600"/>
              <a:gd name="connsiteY4" fmla="*/ 421576 h 524508"/>
              <a:gd name="connsiteX5" fmla="*/ 4833257 w 10769600"/>
              <a:gd name="connsiteY5" fmla="*/ 523176 h 524508"/>
              <a:gd name="connsiteX6" fmla="*/ 5994400 w 10769600"/>
              <a:gd name="connsiteY6" fmla="*/ 479634 h 524508"/>
              <a:gd name="connsiteX7" fmla="*/ 7489371 w 10769600"/>
              <a:gd name="connsiteY7" fmla="*/ 479634 h 524508"/>
              <a:gd name="connsiteX8" fmla="*/ 8534400 w 10769600"/>
              <a:gd name="connsiteY8" fmla="*/ 421576 h 524508"/>
              <a:gd name="connsiteX9" fmla="*/ 9202057 w 10769600"/>
              <a:gd name="connsiteY9" fmla="*/ 232891 h 524508"/>
              <a:gd name="connsiteX10" fmla="*/ 9985828 w 10769600"/>
              <a:gd name="connsiteY10" fmla="*/ 218376 h 524508"/>
              <a:gd name="connsiteX11" fmla="*/ 10479314 w 10769600"/>
              <a:gd name="connsiteY11" fmla="*/ 392548 h 524508"/>
              <a:gd name="connsiteX12" fmla="*/ 10769600 w 10769600"/>
              <a:gd name="connsiteY12" fmla="*/ 465119 h 52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9600" h="524508">
                <a:moveTo>
                  <a:pt x="0" y="508662"/>
                </a:moveTo>
                <a:cubicBezTo>
                  <a:pt x="314476" y="376824"/>
                  <a:pt x="628952" y="244986"/>
                  <a:pt x="899885" y="160319"/>
                </a:cubicBezTo>
                <a:cubicBezTo>
                  <a:pt x="1170818" y="75652"/>
                  <a:pt x="1352248" y="7919"/>
                  <a:pt x="1625600" y="662"/>
                </a:cubicBezTo>
                <a:cubicBezTo>
                  <a:pt x="1898952" y="-6595"/>
                  <a:pt x="2235200" y="46624"/>
                  <a:pt x="2540000" y="116776"/>
                </a:cubicBezTo>
                <a:cubicBezTo>
                  <a:pt x="2844800" y="186928"/>
                  <a:pt x="3072191" y="353843"/>
                  <a:pt x="3454400" y="421576"/>
                </a:cubicBezTo>
                <a:cubicBezTo>
                  <a:pt x="3836609" y="489309"/>
                  <a:pt x="4409924" y="513500"/>
                  <a:pt x="4833257" y="523176"/>
                </a:cubicBezTo>
                <a:cubicBezTo>
                  <a:pt x="5256590" y="532852"/>
                  <a:pt x="5551714" y="486891"/>
                  <a:pt x="5994400" y="479634"/>
                </a:cubicBezTo>
                <a:cubicBezTo>
                  <a:pt x="6437086" y="472377"/>
                  <a:pt x="7066038" y="489310"/>
                  <a:pt x="7489371" y="479634"/>
                </a:cubicBezTo>
                <a:cubicBezTo>
                  <a:pt x="7912704" y="469958"/>
                  <a:pt x="8248952" y="462700"/>
                  <a:pt x="8534400" y="421576"/>
                </a:cubicBezTo>
                <a:cubicBezTo>
                  <a:pt x="8819848" y="380452"/>
                  <a:pt x="8960152" y="266758"/>
                  <a:pt x="9202057" y="232891"/>
                </a:cubicBezTo>
                <a:cubicBezTo>
                  <a:pt x="9443962" y="199024"/>
                  <a:pt x="9772952" y="191767"/>
                  <a:pt x="9985828" y="218376"/>
                </a:cubicBezTo>
                <a:cubicBezTo>
                  <a:pt x="10198704" y="244985"/>
                  <a:pt x="10348686" y="351424"/>
                  <a:pt x="10479314" y="392548"/>
                </a:cubicBezTo>
                <a:cubicBezTo>
                  <a:pt x="10609942" y="433672"/>
                  <a:pt x="10689771" y="449395"/>
                  <a:pt x="10769600" y="465119"/>
                </a:cubicBezTo>
              </a:path>
            </a:pathLst>
          </a:custGeom>
          <a:noFill/>
          <a:ln w="38100">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52" name="Freeform 2051"/>
          <p:cNvSpPr/>
          <p:nvPr/>
        </p:nvSpPr>
        <p:spPr>
          <a:xfrm>
            <a:off x="986971" y="3983791"/>
            <a:ext cx="10784115" cy="1013320"/>
          </a:xfrm>
          <a:custGeom>
            <a:avLst/>
            <a:gdLst>
              <a:gd name="connsiteX0" fmla="*/ 0 w 10784115"/>
              <a:gd name="connsiteY0" fmla="*/ 580983 h 1013320"/>
              <a:gd name="connsiteX1" fmla="*/ 725715 w 10784115"/>
              <a:gd name="connsiteY1" fmla="*/ 232640 h 1013320"/>
              <a:gd name="connsiteX2" fmla="*/ 1770743 w 10784115"/>
              <a:gd name="connsiteY2" fmla="*/ 412 h 1013320"/>
              <a:gd name="connsiteX3" fmla="*/ 3033486 w 10784115"/>
              <a:gd name="connsiteY3" fmla="*/ 189097 h 1013320"/>
              <a:gd name="connsiteX4" fmla="*/ 4020458 w 10784115"/>
              <a:gd name="connsiteY4" fmla="*/ 639040 h 1013320"/>
              <a:gd name="connsiteX5" fmla="*/ 5254172 w 10784115"/>
              <a:gd name="connsiteY5" fmla="*/ 1001897 h 1013320"/>
              <a:gd name="connsiteX6" fmla="*/ 6676572 w 10784115"/>
              <a:gd name="connsiteY6" fmla="*/ 929326 h 1013320"/>
              <a:gd name="connsiteX7" fmla="*/ 7678058 w 10784115"/>
              <a:gd name="connsiteY7" fmla="*/ 885783 h 1013320"/>
              <a:gd name="connsiteX8" fmla="*/ 8665029 w 10784115"/>
              <a:gd name="connsiteY8" fmla="*/ 697097 h 1013320"/>
              <a:gd name="connsiteX9" fmla="*/ 9100458 w 10784115"/>
              <a:gd name="connsiteY9" fmla="*/ 421326 h 1013320"/>
              <a:gd name="connsiteX10" fmla="*/ 9666515 w 10784115"/>
              <a:gd name="connsiteY10" fmla="*/ 276183 h 1013320"/>
              <a:gd name="connsiteX11" fmla="*/ 10218058 w 10784115"/>
              <a:gd name="connsiteY11" fmla="*/ 406812 h 1013320"/>
              <a:gd name="connsiteX12" fmla="*/ 10784115 w 10784115"/>
              <a:gd name="connsiteY12" fmla="*/ 740640 h 101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4115" h="1013320">
                <a:moveTo>
                  <a:pt x="0" y="580983"/>
                </a:moveTo>
                <a:cubicBezTo>
                  <a:pt x="215295" y="455192"/>
                  <a:pt x="430591" y="329402"/>
                  <a:pt x="725715" y="232640"/>
                </a:cubicBezTo>
                <a:cubicBezTo>
                  <a:pt x="1020839" y="135878"/>
                  <a:pt x="1386115" y="7669"/>
                  <a:pt x="1770743" y="412"/>
                </a:cubicBezTo>
                <a:cubicBezTo>
                  <a:pt x="2155371" y="-6845"/>
                  <a:pt x="2658534" y="82659"/>
                  <a:pt x="3033486" y="189097"/>
                </a:cubicBezTo>
                <a:cubicBezTo>
                  <a:pt x="3408439" y="295535"/>
                  <a:pt x="3650344" y="503573"/>
                  <a:pt x="4020458" y="639040"/>
                </a:cubicBezTo>
                <a:cubicBezTo>
                  <a:pt x="4390572" y="774507"/>
                  <a:pt x="4811486" y="953516"/>
                  <a:pt x="5254172" y="1001897"/>
                </a:cubicBezTo>
                <a:cubicBezTo>
                  <a:pt x="5696858" y="1050278"/>
                  <a:pt x="6676572" y="929326"/>
                  <a:pt x="6676572" y="929326"/>
                </a:cubicBezTo>
                <a:cubicBezTo>
                  <a:pt x="7080553" y="909974"/>
                  <a:pt x="7346649" y="924488"/>
                  <a:pt x="7678058" y="885783"/>
                </a:cubicBezTo>
                <a:cubicBezTo>
                  <a:pt x="8009467" y="847078"/>
                  <a:pt x="8427962" y="774507"/>
                  <a:pt x="8665029" y="697097"/>
                </a:cubicBezTo>
                <a:cubicBezTo>
                  <a:pt x="8902096" y="619688"/>
                  <a:pt x="8933544" y="491478"/>
                  <a:pt x="9100458" y="421326"/>
                </a:cubicBezTo>
                <a:cubicBezTo>
                  <a:pt x="9267372" y="351174"/>
                  <a:pt x="9480248" y="278602"/>
                  <a:pt x="9666515" y="276183"/>
                </a:cubicBezTo>
                <a:cubicBezTo>
                  <a:pt x="9852782" y="273764"/>
                  <a:pt x="10031791" y="329402"/>
                  <a:pt x="10218058" y="406812"/>
                </a:cubicBezTo>
                <a:cubicBezTo>
                  <a:pt x="10404325" y="484222"/>
                  <a:pt x="10594220" y="612431"/>
                  <a:pt x="10784115" y="740640"/>
                </a:cubicBezTo>
              </a:path>
            </a:pathLst>
          </a:custGeom>
          <a:noFill/>
          <a:ln w="38100">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53" name="Freeform 2052"/>
          <p:cNvSpPr/>
          <p:nvPr/>
        </p:nvSpPr>
        <p:spPr>
          <a:xfrm>
            <a:off x="1066800" y="4253317"/>
            <a:ext cx="10711543" cy="1196506"/>
          </a:xfrm>
          <a:custGeom>
            <a:avLst/>
            <a:gdLst>
              <a:gd name="connsiteX0" fmla="*/ 0 w 10711543"/>
              <a:gd name="connsiteY0" fmla="*/ 575931 h 1196506"/>
              <a:gd name="connsiteX1" fmla="*/ 653143 w 10711543"/>
              <a:gd name="connsiteY1" fmla="*/ 242103 h 1196506"/>
              <a:gd name="connsiteX2" fmla="*/ 1422400 w 10711543"/>
              <a:gd name="connsiteY2" fmla="*/ 53417 h 1196506"/>
              <a:gd name="connsiteX3" fmla="*/ 2235200 w 10711543"/>
              <a:gd name="connsiteY3" fmla="*/ 9874 h 1196506"/>
              <a:gd name="connsiteX4" fmla="*/ 3033486 w 10711543"/>
              <a:gd name="connsiteY4" fmla="*/ 213074 h 1196506"/>
              <a:gd name="connsiteX5" fmla="*/ 3410857 w 10711543"/>
              <a:gd name="connsiteY5" fmla="*/ 546903 h 1196506"/>
              <a:gd name="connsiteX6" fmla="*/ 4296228 w 10711543"/>
              <a:gd name="connsiteY6" fmla="*/ 938788 h 1196506"/>
              <a:gd name="connsiteX7" fmla="*/ 5544457 w 10711543"/>
              <a:gd name="connsiteY7" fmla="*/ 1185531 h 1196506"/>
              <a:gd name="connsiteX8" fmla="*/ 6400800 w 10711543"/>
              <a:gd name="connsiteY8" fmla="*/ 1156503 h 1196506"/>
              <a:gd name="connsiteX9" fmla="*/ 8098971 w 10711543"/>
              <a:gd name="connsiteY9" fmla="*/ 1083931 h 1196506"/>
              <a:gd name="connsiteX10" fmla="*/ 8926286 w 10711543"/>
              <a:gd name="connsiteY10" fmla="*/ 1083931 h 1196506"/>
              <a:gd name="connsiteX11" fmla="*/ 9158514 w 10711543"/>
              <a:gd name="connsiteY11" fmla="*/ 895245 h 1196506"/>
              <a:gd name="connsiteX12" fmla="*/ 9564914 w 10711543"/>
              <a:gd name="connsiteY12" fmla="*/ 750103 h 1196506"/>
              <a:gd name="connsiteX13" fmla="*/ 10130971 w 10711543"/>
              <a:gd name="connsiteY13" fmla="*/ 822674 h 1196506"/>
              <a:gd name="connsiteX14" fmla="*/ 10580914 w 10711543"/>
              <a:gd name="connsiteY14" fmla="*/ 1025874 h 1196506"/>
              <a:gd name="connsiteX15" fmla="*/ 10711543 w 10711543"/>
              <a:gd name="connsiteY15" fmla="*/ 1040388 h 119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11543" h="1196506">
                <a:moveTo>
                  <a:pt x="0" y="575931"/>
                </a:moveTo>
                <a:cubicBezTo>
                  <a:pt x="208038" y="452560"/>
                  <a:pt x="416076" y="329189"/>
                  <a:pt x="653143" y="242103"/>
                </a:cubicBezTo>
                <a:cubicBezTo>
                  <a:pt x="890210" y="155017"/>
                  <a:pt x="1158724" y="92122"/>
                  <a:pt x="1422400" y="53417"/>
                </a:cubicBezTo>
                <a:cubicBezTo>
                  <a:pt x="1686076" y="14712"/>
                  <a:pt x="1966686" y="-16736"/>
                  <a:pt x="2235200" y="9874"/>
                </a:cubicBezTo>
                <a:cubicBezTo>
                  <a:pt x="2503714" y="36483"/>
                  <a:pt x="2837543" y="123569"/>
                  <a:pt x="3033486" y="213074"/>
                </a:cubicBezTo>
                <a:cubicBezTo>
                  <a:pt x="3229429" y="302579"/>
                  <a:pt x="3200400" y="425951"/>
                  <a:pt x="3410857" y="546903"/>
                </a:cubicBezTo>
                <a:cubicBezTo>
                  <a:pt x="3621314" y="667855"/>
                  <a:pt x="3940628" y="832350"/>
                  <a:pt x="4296228" y="938788"/>
                </a:cubicBezTo>
                <a:cubicBezTo>
                  <a:pt x="4651828" y="1045226"/>
                  <a:pt x="5193695" y="1149245"/>
                  <a:pt x="5544457" y="1185531"/>
                </a:cubicBezTo>
                <a:cubicBezTo>
                  <a:pt x="5895219" y="1221817"/>
                  <a:pt x="6400800" y="1156503"/>
                  <a:pt x="6400800" y="1156503"/>
                </a:cubicBezTo>
                <a:lnTo>
                  <a:pt x="8098971" y="1083931"/>
                </a:lnTo>
                <a:cubicBezTo>
                  <a:pt x="8519885" y="1071836"/>
                  <a:pt x="8749696" y="1115379"/>
                  <a:pt x="8926286" y="1083931"/>
                </a:cubicBezTo>
                <a:cubicBezTo>
                  <a:pt x="9102876" y="1052483"/>
                  <a:pt x="9052076" y="950883"/>
                  <a:pt x="9158514" y="895245"/>
                </a:cubicBezTo>
                <a:cubicBezTo>
                  <a:pt x="9264952" y="839607"/>
                  <a:pt x="9402838" y="762198"/>
                  <a:pt x="9564914" y="750103"/>
                </a:cubicBezTo>
                <a:cubicBezTo>
                  <a:pt x="9726990" y="738008"/>
                  <a:pt x="9961638" y="776712"/>
                  <a:pt x="10130971" y="822674"/>
                </a:cubicBezTo>
                <a:cubicBezTo>
                  <a:pt x="10300304" y="868636"/>
                  <a:pt x="10484152" y="989588"/>
                  <a:pt x="10580914" y="1025874"/>
                </a:cubicBezTo>
                <a:cubicBezTo>
                  <a:pt x="10677676" y="1062160"/>
                  <a:pt x="10694609" y="1051274"/>
                  <a:pt x="10711543" y="1040388"/>
                </a:cubicBezTo>
              </a:path>
            </a:pathLst>
          </a:custGeom>
          <a:noFill/>
          <a:ln w="38100">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5" name="Freeform 194"/>
          <p:cNvSpPr/>
          <p:nvPr/>
        </p:nvSpPr>
        <p:spPr>
          <a:xfrm>
            <a:off x="1143000" y="4495480"/>
            <a:ext cx="10755086" cy="1425969"/>
          </a:xfrm>
          <a:custGeom>
            <a:avLst/>
            <a:gdLst>
              <a:gd name="connsiteX0" fmla="*/ 0 w 10755086"/>
              <a:gd name="connsiteY0" fmla="*/ 603310 h 1425969"/>
              <a:gd name="connsiteX1" fmla="*/ 1132114 w 10755086"/>
              <a:gd name="connsiteY1" fmla="*/ 109825 h 1425969"/>
              <a:gd name="connsiteX2" fmla="*/ 2583543 w 10755086"/>
              <a:gd name="connsiteY2" fmla="*/ 80796 h 1425969"/>
              <a:gd name="connsiteX3" fmla="*/ 3628572 w 10755086"/>
              <a:gd name="connsiteY3" fmla="*/ 1024225 h 1425969"/>
              <a:gd name="connsiteX4" fmla="*/ 5776686 w 10755086"/>
              <a:gd name="connsiteY4" fmla="*/ 1416110 h 1425969"/>
              <a:gd name="connsiteX5" fmla="*/ 7997372 w 10755086"/>
              <a:gd name="connsiteY5" fmla="*/ 1314510 h 1425969"/>
              <a:gd name="connsiteX6" fmla="*/ 9898743 w 10755086"/>
              <a:gd name="connsiteY6" fmla="*/ 1387082 h 1425969"/>
              <a:gd name="connsiteX7" fmla="*/ 10755086 w 10755086"/>
              <a:gd name="connsiteY7" fmla="*/ 1314510 h 142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5086" h="1425969">
                <a:moveTo>
                  <a:pt x="0" y="603310"/>
                </a:moveTo>
                <a:cubicBezTo>
                  <a:pt x="350762" y="400110"/>
                  <a:pt x="701524" y="196911"/>
                  <a:pt x="1132114" y="109825"/>
                </a:cubicBezTo>
                <a:cubicBezTo>
                  <a:pt x="1562704" y="22739"/>
                  <a:pt x="2167467" y="-71604"/>
                  <a:pt x="2583543" y="80796"/>
                </a:cubicBezTo>
                <a:cubicBezTo>
                  <a:pt x="2999619" y="233196"/>
                  <a:pt x="3096382" y="801673"/>
                  <a:pt x="3628572" y="1024225"/>
                </a:cubicBezTo>
                <a:cubicBezTo>
                  <a:pt x="4160763" y="1246777"/>
                  <a:pt x="5048553" y="1367729"/>
                  <a:pt x="5776686" y="1416110"/>
                </a:cubicBezTo>
                <a:cubicBezTo>
                  <a:pt x="6504819" y="1464491"/>
                  <a:pt x="7310363" y="1319348"/>
                  <a:pt x="7997372" y="1314510"/>
                </a:cubicBezTo>
                <a:cubicBezTo>
                  <a:pt x="8684381" y="1309672"/>
                  <a:pt x="9439124" y="1387082"/>
                  <a:pt x="9898743" y="1387082"/>
                </a:cubicBezTo>
                <a:cubicBezTo>
                  <a:pt x="10358362" y="1387082"/>
                  <a:pt x="10556724" y="1350796"/>
                  <a:pt x="10755086" y="1314510"/>
                </a:cubicBezTo>
              </a:path>
            </a:pathLst>
          </a:custGeom>
          <a:noFill/>
          <a:ln w="63500">
            <a:solidFill>
              <a:schemeClr val="accent2">
                <a:lumMod val="40000"/>
                <a:lumOff val="60000"/>
              </a:schemeClr>
            </a:solidFill>
          </a:ln>
          <a:effectLst>
            <a:outerShdw blurRad="50800" dist="38100" algn="l" rotWithShape="0">
              <a:schemeClr val="accent2">
                <a:lumMod val="20000"/>
                <a:lumOff val="80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4"/>
          <p:cNvGrpSpPr/>
          <p:nvPr/>
        </p:nvGrpSpPr>
        <p:grpSpPr>
          <a:xfrm>
            <a:off x="1285875" y="914400"/>
            <a:ext cx="2524125" cy="2415385"/>
            <a:chOff x="1285875" y="914400"/>
            <a:chExt cx="2524125" cy="2415385"/>
          </a:xfrm>
        </p:grpSpPr>
        <p:grpSp>
          <p:nvGrpSpPr>
            <p:cNvPr id="235" name="Group 234"/>
            <p:cNvGrpSpPr/>
            <p:nvPr/>
          </p:nvGrpSpPr>
          <p:grpSpPr>
            <a:xfrm>
              <a:off x="1285875" y="1277009"/>
              <a:ext cx="2524125" cy="1084648"/>
              <a:chOff x="4333875" y="2057400"/>
              <a:chExt cx="5962650" cy="2562226"/>
            </a:xfrm>
          </p:grpSpPr>
          <p:pic>
            <p:nvPicPr>
              <p:cNvPr id="236" name="Picture 2" descr="Image result for powerpoint airplane sha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333875" y="2057400"/>
                <a:ext cx="5962650" cy="2562226"/>
              </a:xfrm>
              <a:prstGeom prst="rect">
                <a:avLst/>
              </a:prstGeom>
              <a:noFill/>
              <a:extLst>
                <a:ext uri="{909E8E84-426E-40DD-AFC4-6F175D3DCCD1}">
                  <a14:hiddenFill xmlns:a14="http://schemas.microsoft.com/office/drawing/2010/main">
                    <a:solidFill>
                      <a:srgbClr val="FFFFFF"/>
                    </a:solidFill>
                  </a14:hiddenFill>
                </a:ext>
              </a:extLst>
            </p:spPr>
          </p:pic>
          <p:sp>
            <p:nvSpPr>
              <p:cNvPr id="237" name="Freeform 236"/>
              <p:cNvSpPr/>
              <p:nvPr/>
            </p:nvSpPr>
            <p:spPr>
              <a:xfrm>
                <a:off x="7675041" y="2735411"/>
                <a:ext cx="1011759" cy="160189"/>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a:solidFill>
                <a:schemeClr val="bg2"/>
              </a:solidFill>
              <a:ln>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grpSp>
        <p:grpSp>
          <p:nvGrpSpPr>
            <p:cNvPr id="2074" name="Group 2073"/>
            <p:cNvGrpSpPr/>
            <p:nvPr/>
          </p:nvGrpSpPr>
          <p:grpSpPr>
            <a:xfrm>
              <a:off x="1981200" y="2514600"/>
              <a:ext cx="1219200" cy="815185"/>
              <a:chOff x="1981200" y="2514600"/>
              <a:chExt cx="1219200" cy="815185"/>
            </a:xfrm>
          </p:grpSpPr>
          <p:sp>
            <p:nvSpPr>
              <p:cNvPr id="2055" name="Chord 2054"/>
              <p:cNvSpPr/>
              <p:nvPr/>
            </p:nvSpPr>
            <p:spPr>
              <a:xfrm rot="6660042">
                <a:off x="2416626" y="2650130"/>
                <a:ext cx="679655" cy="679655"/>
              </a:xfrm>
              <a:prstGeom prst="chord">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54" name="Rectangle 2053"/>
              <p:cNvSpPr/>
              <p:nvPr/>
            </p:nvSpPr>
            <p:spPr>
              <a:xfrm>
                <a:off x="1981200" y="2514600"/>
                <a:ext cx="1219200" cy="623468"/>
              </a:xfrm>
              <a:prstGeom prst="rect">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2057" name="Straight Arrow Connector 2056"/>
              <p:cNvCxnSpPr/>
              <p:nvPr/>
            </p:nvCxnSpPr>
            <p:spPr>
              <a:xfrm flipV="1">
                <a:off x="2761205" y="2757068"/>
                <a:ext cx="188821" cy="30257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59" name="Rectangle 2058"/>
              <p:cNvSpPr/>
              <p:nvPr/>
            </p:nvSpPr>
            <p:spPr>
              <a:xfrm>
                <a:off x="2060489" y="2677380"/>
                <a:ext cx="293670" cy="369332"/>
              </a:xfrm>
              <a:prstGeom prst="rect">
                <a:avLst/>
              </a:prstGeom>
            </p:spPr>
            <p:txBody>
              <a:bodyPr wrap="none">
                <a:spAutoFit/>
              </a:bodyPr>
              <a:lstStyle/>
              <a:p>
                <a:pPr algn="ctr"/>
                <a:r>
                  <a:rPr lang="en-US" dirty="0"/>
                  <a:t>g</a:t>
                </a:r>
              </a:p>
            </p:txBody>
          </p:sp>
        </p:grpSp>
        <p:cxnSp>
          <p:nvCxnSpPr>
            <p:cNvPr id="2062" name="Straight Arrow Connector 2061"/>
            <p:cNvCxnSpPr/>
            <p:nvPr/>
          </p:nvCxnSpPr>
          <p:spPr>
            <a:xfrm flipV="1">
              <a:off x="2880636" y="914400"/>
              <a:ext cx="0" cy="65281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068" name="Rectangle 2067"/>
            <p:cNvSpPr/>
            <p:nvPr/>
          </p:nvSpPr>
          <p:spPr>
            <a:xfrm>
              <a:off x="2608051" y="1209948"/>
              <a:ext cx="295274" cy="369332"/>
            </a:xfrm>
            <a:prstGeom prst="rect">
              <a:avLst/>
            </a:prstGeom>
          </p:spPr>
          <p:txBody>
            <a:bodyPr wrap="none">
              <a:spAutoFit/>
            </a:bodyPr>
            <a:lstStyle/>
            <a:p>
              <a:r>
                <a:rPr lang="en-US" dirty="0" smtClean="0"/>
                <a:t>a</a:t>
              </a:r>
              <a:endParaRPr lang="en-US" dirty="0"/>
            </a:p>
          </p:txBody>
        </p:sp>
      </p:grpSp>
      <p:grpSp>
        <p:nvGrpSpPr>
          <p:cNvPr id="4" name="Group 3"/>
          <p:cNvGrpSpPr/>
          <p:nvPr/>
        </p:nvGrpSpPr>
        <p:grpSpPr>
          <a:xfrm>
            <a:off x="5172075" y="1219200"/>
            <a:ext cx="2524125" cy="2126506"/>
            <a:chOff x="5172075" y="1219200"/>
            <a:chExt cx="2524125" cy="2126506"/>
          </a:xfrm>
        </p:grpSpPr>
        <p:grpSp>
          <p:nvGrpSpPr>
            <p:cNvPr id="2" name="Group 1"/>
            <p:cNvGrpSpPr/>
            <p:nvPr/>
          </p:nvGrpSpPr>
          <p:grpSpPr>
            <a:xfrm>
              <a:off x="5172075" y="1353752"/>
              <a:ext cx="2524125" cy="1084648"/>
              <a:chOff x="4333875" y="2057400"/>
              <a:chExt cx="5962650" cy="2562226"/>
            </a:xfrm>
          </p:grpSpPr>
          <p:pic>
            <p:nvPicPr>
              <p:cNvPr id="2050" name="Picture 2" descr="Image result for powerpoint airplane sha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333875" y="2057400"/>
                <a:ext cx="5962650" cy="2562226"/>
              </a:xfrm>
              <a:prstGeom prst="rect">
                <a:avLst/>
              </a:prstGeom>
              <a:noFill/>
              <a:extLst>
                <a:ext uri="{909E8E84-426E-40DD-AFC4-6F175D3DCCD1}">
                  <a14:hiddenFill xmlns:a14="http://schemas.microsoft.com/office/drawing/2010/main">
                    <a:solidFill>
                      <a:srgbClr val="FFFFFF"/>
                    </a:solidFill>
                  </a14:hiddenFill>
                </a:ext>
              </a:extLst>
            </p:spPr>
          </p:pic>
          <p:sp>
            <p:nvSpPr>
              <p:cNvPr id="143" name="Freeform 142"/>
              <p:cNvSpPr/>
              <p:nvPr/>
            </p:nvSpPr>
            <p:spPr>
              <a:xfrm>
                <a:off x="7675041" y="2735411"/>
                <a:ext cx="1011759" cy="160189"/>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a:solidFill>
                <a:schemeClr val="bg2"/>
              </a:solidFill>
              <a:ln>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grpSp>
        <p:grpSp>
          <p:nvGrpSpPr>
            <p:cNvPr id="2072" name="Group 2071"/>
            <p:cNvGrpSpPr/>
            <p:nvPr/>
          </p:nvGrpSpPr>
          <p:grpSpPr>
            <a:xfrm>
              <a:off x="5934075" y="2514600"/>
              <a:ext cx="1219200" cy="831106"/>
              <a:chOff x="5715000" y="2653132"/>
              <a:chExt cx="1219200" cy="831106"/>
            </a:xfrm>
          </p:grpSpPr>
          <p:sp>
            <p:nvSpPr>
              <p:cNvPr id="206" name="Rectangle 205"/>
              <p:cNvSpPr/>
              <p:nvPr/>
            </p:nvSpPr>
            <p:spPr>
              <a:xfrm>
                <a:off x="5715000" y="2653132"/>
                <a:ext cx="1219200" cy="623468"/>
              </a:xfrm>
              <a:prstGeom prst="rect">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07" name="Chord 206"/>
              <p:cNvSpPr/>
              <p:nvPr/>
            </p:nvSpPr>
            <p:spPr>
              <a:xfrm rot="6660042">
                <a:off x="6150426" y="2804583"/>
                <a:ext cx="679655" cy="679655"/>
              </a:xfrm>
              <a:prstGeom prst="chord">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08" name="Straight Arrow Connector 207"/>
              <p:cNvCxnSpPr/>
              <p:nvPr/>
            </p:nvCxnSpPr>
            <p:spPr>
              <a:xfrm flipH="1" flipV="1">
                <a:off x="6243496" y="2983236"/>
                <a:ext cx="251509" cy="21493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9" name="Rectangle 208"/>
              <p:cNvSpPr/>
              <p:nvPr/>
            </p:nvSpPr>
            <p:spPr>
              <a:xfrm>
                <a:off x="5794289" y="2815912"/>
                <a:ext cx="293670" cy="369332"/>
              </a:xfrm>
              <a:prstGeom prst="rect">
                <a:avLst/>
              </a:prstGeom>
            </p:spPr>
            <p:txBody>
              <a:bodyPr wrap="none">
                <a:spAutoFit/>
              </a:bodyPr>
              <a:lstStyle/>
              <a:p>
                <a:pPr algn="ctr"/>
                <a:r>
                  <a:rPr lang="en-US" dirty="0"/>
                  <a:t>g</a:t>
                </a:r>
              </a:p>
            </p:txBody>
          </p:sp>
        </p:grpSp>
        <p:cxnSp>
          <p:nvCxnSpPr>
            <p:cNvPr id="221" name="Straight Arrow Connector 220"/>
            <p:cNvCxnSpPr/>
            <p:nvPr/>
          </p:nvCxnSpPr>
          <p:spPr>
            <a:xfrm>
              <a:off x="6812924" y="1221406"/>
              <a:ext cx="9708" cy="39017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27" name="Rectangle 226"/>
            <p:cNvSpPr/>
            <p:nvPr/>
          </p:nvSpPr>
          <p:spPr>
            <a:xfrm>
              <a:off x="6543675" y="1219200"/>
              <a:ext cx="295274" cy="369332"/>
            </a:xfrm>
            <a:prstGeom prst="rect">
              <a:avLst/>
            </a:prstGeom>
          </p:spPr>
          <p:txBody>
            <a:bodyPr wrap="none">
              <a:spAutoFit/>
            </a:bodyPr>
            <a:lstStyle/>
            <a:p>
              <a:r>
                <a:rPr lang="en-US" dirty="0" smtClean="0"/>
                <a:t>a</a:t>
              </a:r>
              <a:endParaRPr lang="en-US" dirty="0"/>
            </a:p>
          </p:txBody>
        </p:sp>
      </p:grpSp>
      <p:grpSp>
        <p:nvGrpSpPr>
          <p:cNvPr id="6" name="Group 5"/>
          <p:cNvGrpSpPr/>
          <p:nvPr/>
        </p:nvGrpSpPr>
        <p:grpSpPr>
          <a:xfrm>
            <a:off x="8982075" y="1179455"/>
            <a:ext cx="2524125" cy="2166251"/>
            <a:chOff x="8982075" y="1179455"/>
            <a:chExt cx="2524125" cy="2166251"/>
          </a:xfrm>
        </p:grpSpPr>
        <p:grpSp>
          <p:nvGrpSpPr>
            <p:cNvPr id="232" name="Group 231"/>
            <p:cNvGrpSpPr/>
            <p:nvPr/>
          </p:nvGrpSpPr>
          <p:grpSpPr>
            <a:xfrm>
              <a:off x="8982075" y="1277009"/>
              <a:ext cx="2524125" cy="1084648"/>
              <a:chOff x="4333875" y="2057400"/>
              <a:chExt cx="5962650" cy="2562226"/>
            </a:xfrm>
          </p:grpSpPr>
          <p:pic>
            <p:nvPicPr>
              <p:cNvPr id="233" name="Picture 2" descr="Image result for powerpoint airplane sha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333875" y="2057400"/>
                <a:ext cx="5962650" cy="2562226"/>
              </a:xfrm>
              <a:prstGeom prst="rect">
                <a:avLst/>
              </a:prstGeom>
              <a:noFill/>
              <a:extLst>
                <a:ext uri="{909E8E84-426E-40DD-AFC4-6F175D3DCCD1}">
                  <a14:hiddenFill xmlns:a14="http://schemas.microsoft.com/office/drawing/2010/main">
                    <a:solidFill>
                      <a:srgbClr val="FFFFFF"/>
                    </a:solidFill>
                  </a14:hiddenFill>
                </a:ext>
              </a:extLst>
            </p:spPr>
          </p:pic>
          <p:sp>
            <p:nvSpPr>
              <p:cNvPr id="234" name="Freeform 233"/>
              <p:cNvSpPr/>
              <p:nvPr/>
            </p:nvSpPr>
            <p:spPr>
              <a:xfrm>
                <a:off x="7675041" y="2735411"/>
                <a:ext cx="1011759" cy="160189"/>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a:solidFill>
                <a:schemeClr val="bg2"/>
              </a:solidFill>
              <a:ln>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grpSp>
        <p:sp>
          <p:nvSpPr>
            <p:cNvPr id="203" name="Chord 202"/>
            <p:cNvSpPr/>
            <p:nvPr/>
          </p:nvSpPr>
          <p:spPr>
            <a:xfrm rot="6660042">
              <a:off x="10417626" y="2666051"/>
              <a:ext cx="679655" cy="679655"/>
            </a:xfrm>
            <a:prstGeom prst="chord">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2078" name="Group 2077"/>
            <p:cNvGrpSpPr/>
            <p:nvPr/>
          </p:nvGrpSpPr>
          <p:grpSpPr>
            <a:xfrm>
              <a:off x="9982200" y="2514600"/>
              <a:ext cx="1219200" cy="623468"/>
              <a:chOff x="9982200" y="2514600"/>
              <a:chExt cx="1219200" cy="623468"/>
            </a:xfrm>
          </p:grpSpPr>
          <p:sp>
            <p:nvSpPr>
              <p:cNvPr id="202" name="Rectangle 201"/>
              <p:cNvSpPr/>
              <p:nvPr/>
            </p:nvSpPr>
            <p:spPr>
              <a:xfrm>
                <a:off x="9982200" y="2514600"/>
                <a:ext cx="1219200" cy="623468"/>
              </a:xfrm>
              <a:prstGeom prst="rect">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204" name="Straight Arrow Connector 203"/>
              <p:cNvCxnSpPr/>
              <p:nvPr/>
            </p:nvCxnSpPr>
            <p:spPr>
              <a:xfrm flipH="1" flipV="1">
                <a:off x="10707494" y="2757068"/>
                <a:ext cx="54712" cy="30257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5" name="Rectangle 204"/>
              <p:cNvSpPr/>
              <p:nvPr/>
            </p:nvSpPr>
            <p:spPr>
              <a:xfrm>
                <a:off x="10061489" y="2677380"/>
                <a:ext cx="293670" cy="369332"/>
              </a:xfrm>
              <a:prstGeom prst="rect">
                <a:avLst/>
              </a:prstGeom>
            </p:spPr>
            <p:txBody>
              <a:bodyPr wrap="none">
                <a:spAutoFit/>
              </a:bodyPr>
              <a:lstStyle/>
              <a:p>
                <a:pPr algn="ctr"/>
                <a:r>
                  <a:rPr lang="en-US" dirty="0"/>
                  <a:t>g</a:t>
                </a:r>
              </a:p>
            </p:txBody>
          </p:sp>
        </p:grpSp>
        <p:cxnSp>
          <p:nvCxnSpPr>
            <p:cNvPr id="219" name="Straight Arrow Connector 218"/>
            <p:cNvCxnSpPr/>
            <p:nvPr/>
          </p:nvCxnSpPr>
          <p:spPr>
            <a:xfrm flipV="1">
              <a:off x="10556960" y="1179455"/>
              <a:ext cx="0" cy="38776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28" name="Rectangle 227"/>
            <p:cNvSpPr/>
            <p:nvPr/>
          </p:nvSpPr>
          <p:spPr>
            <a:xfrm>
              <a:off x="10296526" y="1219200"/>
              <a:ext cx="295274" cy="369332"/>
            </a:xfrm>
            <a:prstGeom prst="rect">
              <a:avLst/>
            </a:prstGeom>
          </p:spPr>
          <p:txBody>
            <a:bodyPr wrap="none">
              <a:spAutoFit/>
            </a:bodyPr>
            <a:lstStyle/>
            <a:p>
              <a:r>
                <a:rPr lang="en-US" dirty="0" smtClean="0"/>
                <a:t>a</a:t>
              </a:r>
              <a:endParaRPr lang="en-US" dirty="0"/>
            </a:p>
          </p:txBody>
        </p:sp>
      </p:grpSp>
      <p:sp>
        <p:nvSpPr>
          <p:cNvPr id="231" name="Text Box 1049"/>
          <p:cNvSpPr txBox="1">
            <a:spLocks noChangeArrowheads="1"/>
          </p:cNvSpPr>
          <p:nvPr/>
        </p:nvSpPr>
        <p:spPr bwMode="auto">
          <a:xfrm>
            <a:off x="226715" y="5257800"/>
            <a:ext cx="503108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med" len="lg"/>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kumimoji="1" lang="en-US" altLang="en-US" sz="1800" dirty="0" smtClean="0">
                <a:latin typeface="Arial" panose="020B0604020202020204" pitchFamily="34" charset="0"/>
                <a:ea typeface="MS PGothic" panose="020B0600070205080204" pitchFamily="34" charset="-128"/>
              </a:rPr>
              <a:t>The accelerations, a, of the aircraft are measured using GNSS.  They are subtracted from what the gravimeter observes.  The resultant is, g, the value of gravity at the aircraft position.</a:t>
            </a:r>
            <a:endParaRPr kumimoji="1" lang="en-US" altLang="en-US" sz="2000" dirty="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6268157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478765"/>
            <a:ext cx="9144000" cy="455613"/>
          </a:xfrm>
          <a:noFill/>
        </p:spPr>
        <p:txBody>
          <a:bodyPr>
            <a:normAutofit fontScale="90000"/>
          </a:bodyPr>
          <a:lstStyle/>
          <a:p>
            <a:pPr eaLnBrk="1" hangingPunct="1">
              <a:defRPr/>
            </a:pPr>
            <a:r>
              <a:rPr lang="en-US" sz="4000" b="1" dirty="0">
                <a:latin typeface="Arial" panose="020B0604020202020204" pitchFamily="34" charset="0"/>
                <a:cs typeface="Arial" panose="020B0604020202020204" pitchFamily="34" charset="0"/>
              </a:rPr>
              <a:t>GRAV-D Status </a:t>
            </a:r>
            <a:r>
              <a:rPr lang="en-US" sz="4000" b="1" dirty="0" smtClean="0">
                <a:latin typeface="Arial" panose="020B0604020202020204" pitchFamily="34" charset="0"/>
                <a:cs typeface="Arial" panose="020B0604020202020204" pitchFamily="34" charset="0"/>
              </a:rPr>
              <a:t>March 2020: 81%</a:t>
            </a:r>
            <a:endParaRPr lang="en-US" sz="4000" b="1" dirty="0">
              <a:latin typeface="Arial" panose="020B0604020202020204" pitchFamily="34" charset="0"/>
              <a:cs typeface="Arial" panose="020B0604020202020204" pitchFamily="34" charset="0"/>
            </a:endParaRPr>
          </a:p>
        </p:txBody>
      </p:sp>
      <p:sp>
        <p:nvSpPr>
          <p:cNvPr id="4" name="Content Placeholder 2"/>
          <p:cNvSpPr>
            <a:spLocks noGrp="1"/>
          </p:cNvSpPr>
          <p:nvPr>
            <p:ph idx="1"/>
          </p:nvPr>
        </p:nvSpPr>
        <p:spPr>
          <a:xfrm>
            <a:off x="6553200" y="5715000"/>
            <a:ext cx="7247731" cy="1020764"/>
          </a:xfrm>
        </p:spPr>
        <p:txBody>
          <a:bodyPr>
            <a:noAutofit/>
          </a:bodyPr>
          <a:lstStyle/>
          <a:p>
            <a:pPr marL="0" indent="0">
              <a:buNone/>
            </a:pPr>
            <a:r>
              <a:rPr lang="en-US" altLang="en-US" sz="1400" dirty="0">
                <a:latin typeface="Arial" panose="020B0604020202020204" pitchFamily="34" charset="0"/>
                <a:cs typeface="Arial" panose="020B0604020202020204" pitchFamily="34" charset="0"/>
              </a:rPr>
              <a:t>Data lines spaced 10 km apart</a:t>
            </a:r>
          </a:p>
          <a:p>
            <a:pPr marL="0" indent="0">
              <a:buNone/>
            </a:pPr>
            <a:r>
              <a:rPr lang="en-US" altLang="en-US" sz="1400" dirty="0">
                <a:latin typeface="Arial" panose="020B0604020202020204" pitchFamily="34" charset="0"/>
                <a:cs typeface="Arial" panose="020B0604020202020204" pitchFamily="34" charset="0"/>
              </a:rPr>
              <a:t>Cross lines spaced 60-80 km apart (QC purposes)</a:t>
            </a:r>
          </a:p>
          <a:p>
            <a:pPr marL="0" indent="0">
              <a:buNone/>
            </a:pPr>
            <a:r>
              <a:rPr lang="en-US" altLang="en-US" sz="1400" dirty="0">
                <a:latin typeface="Arial" panose="020B0604020202020204" pitchFamily="34" charset="0"/>
                <a:cs typeface="Arial" panose="020B0604020202020204" pitchFamily="34" charset="0"/>
              </a:rPr>
              <a:t>Flight altitude 20,000 </a:t>
            </a:r>
            <a:r>
              <a:rPr lang="en-US" altLang="en-US" sz="1400" dirty="0" err="1">
                <a:latin typeface="Arial" panose="020B0604020202020204" pitchFamily="34" charset="0"/>
                <a:cs typeface="Arial" panose="020B0604020202020204" pitchFamily="34" charset="0"/>
              </a:rPr>
              <a:t>ft</a:t>
            </a:r>
            <a:endParaRPr lang="en-US" altLang="en-US" sz="1400" dirty="0">
              <a:latin typeface="Arial" panose="020B0604020202020204" pitchFamily="34" charset="0"/>
              <a:cs typeface="Arial" panose="020B0604020202020204" pitchFamily="34" charset="0"/>
            </a:endParaRPr>
          </a:p>
          <a:p>
            <a:pPr marL="0" indent="0">
              <a:buNone/>
            </a:pPr>
            <a:r>
              <a:rPr lang="en-US" altLang="en-US" sz="1400" dirty="0">
                <a:latin typeface="Arial" panose="020B0604020202020204" pitchFamily="34" charset="0"/>
                <a:cs typeface="Arial" panose="020B0604020202020204" pitchFamily="34" charset="0"/>
              </a:rPr>
              <a:t>Nominal speed 220-250 </a:t>
            </a:r>
            <a:r>
              <a:rPr lang="en-US" altLang="en-US" sz="1400" dirty="0" err="1">
                <a:latin typeface="Arial" panose="020B0604020202020204" pitchFamily="34" charset="0"/>
                <a:cs typeface="Arial" panose="020B0604020202020204" pitchFamily="34" charset="0"/>
              </a:rPr>
              <a:t>kts</a:t>
            </a:r>
            <a:endParaRPr lang="en-US" altLang="en-US" sz="1400" dirty="0">
              <a:latin typeface="Arial" panose="020B0604020202020204" pitchFamily="34" charset="0"/>
              <a:cs typeface="Arial" panose="020B0604020202020204" pitchFamily="34" charset="0"/>
            </a:endParaRPr>
          </a:p>
        </p:txBody>
      </p:sp>
      <p:pic>
        <p:nvPicPr>
          <p:cNvPr id="5" name="Picture 2" descr="Z:\GRAV-D\Communication\GRAV-D EN06 Flight Plan.png"/>
          <p:cNvPicPr>
            <a:picLocks noChangeAspect="1" noChangeArrowheads="1"/>
          </p:cNvPicPr>
          <p:nvPr/>
        </p:nvPicPr>
        <p:blipFill>
          <a:blip r:embed="rId2" cstate="print">
            <a:extLst>
              <a:ext uri="{28A0092B-C50C-407E-A947-70E740481C1C}">
                <a14:useLocalDpi xmlns:a14="http://schemas.microsoft.com/office/drawing/2010/main" val="0"/>
              </a:ext>
            </a:extLst>
          </a:blip>
          <a:srcRect t="6071" b="2927"/>
          <a:stretch>
            <a:fillRect/>
          </a:stretch>
        </p:blipFill>
        <p:spPr bwMode="auto">
          <a:xfrm>
            <a:off x="6553200" y="1170709"/>
            <a:ext cx="3751263" cy="4414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170709"/>
            <a:ext cx="5108966" cy="5298707"/>
          </a:xfrm>
          <a:prstGeom prst="rect">
            <a:avLst/>
          </a:prstGeom>
        </p:spPr>
      </p:pic>
    </p:spTree>
    <p:extLst>
      <p:ext uri="{BB962C8B-B14F-4D97-AF65-F5344CB8AC3E}">
        <p14:creationId xmlns:p14="http://schemas.microsoft.com/office/powerpoint/2010/main" val="16823303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7"/>
          <p:cNvSpPr>
            <a:spLocks noGrp="1"/>
          </p:cNvSpPr>
          <p:nvPr>
            <p:ph type="title"/>
          </p:nvPr>
        </p:nvSpPr>
        <p:spPr>
          <a:xfrm>
            <a:off x="2095500" y="359304"/>
            <a:ext cx="8229600" cy="563562"/>
          </a:xfrm>
        </p:spPr>
        <p:txBody>
          <a:bodyPr>
            <a:normAutofit fontScale="90000"/>
          </a:bodyPr>
          <a:lstStyle/>
          <a:p>
            <a:pPr eaLnBrk="1" hangingPunct="1"/>
            <a:r>
              <a:rPr lang="en-US" altLang="en-US" sz="3200" b="1" dirty="0" smtClean="0">
                <a:latin typeface="+mn-lt"/>
                <a:cs typeface="Arial" panose="020B0604020202020204" pitchFamily="34" charset="0"/>
              </a:rPr>
              <a:t>A Preview of the latest Geoid Model* </a:t>
            </a:r>
            <a:endParaRPr lang="en-US" altLang="en-US" sz="3200" b="1" dirty="0">
              <a:latin typeface="+mn-lt"/>
              <a:cs typeface="Arial" panose="020B0604020202020204" pitchFamily="34" charset="0"/>
            </a:endParaRPr>
          </a:p>
        </p:txBody>
      </p:sp>
      <p:sp>
        <p:nvSpPr>
          <p:cNvPr id="55299" name="Content Placeholder 8"/>
          <p:cNvSpPr>
            <a:spLocks noGrp="1"/>
          </p:cNvSpPr>
          <p:nvPr>
            <p:ph idx="1"/>
          </p:nvPr>
        </p:nvSpPr>
        <p:spPr>
          <a:xfrm>
            <a:off x="838200" y="5428191"/>
            <a:ext cx="10744200" cy="1295400"/>
          </a:xfrm>
        </p:spPr>
        <p:txBody>
          <a:bodyPr>
            <a:normAutofit fontScale="47500" lnSpcReduction="20000"/>
          </a:bodyPr>
          <a:lstStyle/>
          <a:p>
            <a:pPr eaLnBrk="1" hangingPunct="1">
              <a:buFont typeface="Arial" panose="020B0604020202020204" pitchFamily="34" charset="0"/>
              <a:buChar char="•"/>
            </a:pPr>
            <a:r>
              <a:rPr lang="en-US" altLang="en-US" dirty="0">
                <a:cs typeface="Arial" panose="020B0604020202020204" pitchFamily="34" charset="0"/>
              </a:rPr>
              <a:t>The gravity data from satellites, airborne, corrected surface data, and terrain predictions will be blended into a gravity anomaly field, ∆g, and then used to calculate geoid undulations, N</a:t>
            </a:r>
            <a:r>
              <a:rPr lang="en-US" altLang="en-US" baseline="-25000" dirty="0">
                <a:cs typeface="Arial" panose="020B0604020202020204" pitchFamily="34" charset="0"/>
              </a:rPr>
              <a:t>G</a:t>
            </a:r>
            <a:r>
              <a:rPr lang="en-US" altLang="en-US" dirty="0">
                <a:cs typeface="Arial" panose="020B0604020202020204" pitchFamily="34" charset="0"/>
              </a:rPr>
              <a:t>.</a:t>
            </a:r>
          </a:p>
          <a:p>
            <a:pPr eaLnBrk="1" hangingPunct="1">
              <a:buFont typeface="Arial" panose="020B0604020202020204" pitchFamily="34" charset="0"/>
              <a:buChar char="•"/>
            </a:pPr>
            <a:r>
              <a:rPr lang="en-US" altLang="en-US" dirty="0">
                <a:cs typeface="Arial" panose="020B0604020202020204" pitchFamily="34" charset="0"/>
              </a:rPr>
              <a:t>Methods for blending will be tested to prepare for 2022</a:t>
            </a:r>
          </a:p>
          <a:p>
            <a:pPr eaLnBrk="1" hangingPunct="1">
              <a:buFont typeface="Arial" panose="020B0604020202020204" pitchFamily="34" charset="0"/>
              <a:buChar char="•"/>
            </a:pPr>
            <a:r>
              <a:rPr lang="en-US" altLang="en-US" dirty="0">
                <a:cs typeface="Arial" panose="020B0604020202020204" pitchFamily="34" charset="0"/>
              </a:rPr>
              <a:t>Available on the Website: </a:t>
            </a:r>
            <a:r>
              <a:rPr lang="en-US" altLang="en-US" dirty="0">
                <a:cs typeface="Arial" panose="020B0604020202020204" pitchFamily="34" charset="0"/>
                <a:hlinkClick r:id="rId2"/>
              </a:rPr>
              <a:t>http://beta.ngs.noaa.gov/GEOID/xGEOID</a:t>
            </a:r>
            <a:r>
              <a:rPr lang="en-US" altLang="en-US" dirty="0" smtClean="0">
                <a:cs typeface="Arial" panose="020B0604020202020204" pitchFamily="34" charset="0"/>
                <a:hlinkClick r:id="rId2"/>
              </a:rPr>
              <a:t>/</a:t>
            </a:r>
            <a:endParaRPr lang="en-US" altLang="en-US" dirty="0">
              <a:cs typeface="Arial" panose="020B0604020202020204" pitchFamily="34" charset="0"/>
            </a:endParaRPr>
          </a:p>
          <a:p>
            <a:pPr eaLnBrk="1" hangingPunct="1">
              <a:buFont typeface="Arial" panose="020B0604020202020204" pitchFamily="34" charset="0"/>
              <a:buChar char="•"/>
            </a:pPr>
            <a:r>
              <a:rPr lang="en-US" altLang="en-US" dirty="0" smtClean="0">
                <a:cs typeface="Arial" panose="020B0604020202020204" pitchFamily="34" charset="0"/>
              </a:rPr>
              <a:t>*xGEOID19 to be released soon</a:t>
            </a:r>
            <a:endParaRPr lang="en-US" altLang="en-US" dirty="0">
              <a:cs typeface="Arial" panose="020B0604020202020204" pitchFamily="34" charset="0"/>
            </a:endParaRPr>
          </a:p>
        </p:txBody>
      </p:sp>
      <p:pic>
        <p:nvPicPr>
          <p:cNvPr id="41986" name="Picture 2" descr="https://beta.ngs.noaa.gov/GEOID/xGEOID18/maps/xGeoid18_Webpage_v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9184" y="897845"/>
            <a:ext cx="6962231" cy="443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9496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a:xfrm>
            <a:off x="76200" y="609600"/>
            <a:ext cx="12039600" cy="786254"/>
          </a:xfrm>
        </p:spPr>
        <p:txBody>
          <a:bodyPr>
            <a:normAutofit/>
          </a:bodyPr>
          <a:lstStyle/>
          <a:p>
            <a:pPr defTabSz="911225"/>
            <a:r>
              <a:rPr lang="en-US" altLang="en-US" sz="3600" b="1" dirty="0" smtClean="0">
                <a:latin typeface="+mn-lt"/>
                <a:cs typeface="Arial" panose="020B0604020202020204" pitchFamily="34" charset="0"/>
              </a:rPr>
              <a:t>Other uses of Terrestrial Gravity at NGS</a:t>
            </a:r>
            <a:endParaRPr lang="en-US" altLang="en-US" sz="3600" b="1" dirty="0">
              <a:latin typeface="+mn-lt"/>
              <a:cs typeface="Arial" panose="020B0604020202020204" pitchFamily="34" charset="0"/>
            </a:endParaRPr>
          </a:p>
        </p:txBody>
      </p:sp>
      <p:sp>
        <p:nvSpPr>
          <p:cNvPr id="39940" name="Rectangle 1"/>
          <p:cNvSpPr>
            <a:spLocks noChangeArrowheads="1"/>
          </p:cNvSpPr>
          <p:nvPr/>
        </p:nvSpPr>
        <p:spPr bwMode="auto">
          <a:xfrm>
            <a:off x="1009649" y="1435909"/>
            <a:ext cx="10420351" cy="2923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285750" indent="-285750">
              <a:spcBef>
                <a:spcPct val="0"/>
              </a:spcBef>
            </a:pPr>
            <a:r>
              <a:rPr lang="en-US" altLang="en-US" sz="2400" dirty="0">
                <a:cs typeface="Arial" panose="020B0604020202020204" pitchFamily="34" charset="0"/>
              </a:rPr>
              <a:t>Gravity prediction tool.  We incorporate ground data to improve our gravity models and for quality control purposes.</a:t>
            </a:r>
          </a:p>
          <a:p>
            <a:pPr marL="285750" indent="-285750">
              <a:spcBef>
                <a:spcPct val="0"/>
              </a:spcBef>
            </a:pPr>
            <a:r>
              <a:rPr lang="en-US" altLang="en-US" sz="2400" dirty="0" smtClean="0">
                <a:latin typeface="+mn-lt"/>
                <a:cs typeface="Arial" panose="020B0604020202020204" pitchFamily="34" charset="0"/>
              </a:rPr>
              <a:t>Gravity for leveling – remember it’s the combination of height and gravity that water “sees”.  We use models of surface gravity to correct raw leveling data.</a:t>
            </a:r>
          </a:p>
          <a:p>
            <a:pPr marL="285750" indent="-285750">
              <a:spcBef>
                <a:spcPct val="0"/>
              </a:spcBef>
            </a:pPr>
            <a:r>
              <a:rPr lang="en-US" altLang="en-US" sz="2400" dirty="0" smtClean="0">
                <a:latin typeface="+mn-lt"/>
                <a:cs typeface="Arial" panose="020B0604020202020204" pitchFamily="34" charset="0"/>
              </a:rPr>
              <a:t>Improved geoid models.  These will become important as NGS ramps up the Geoid Monitoring Service (GeMS) project – keeping track of change in the geoid over time.</a:t>
            </a:r>
          </a:p>
          <a:p>
            <a:pPr marL="285750" indent="-285750">
              <a:spcBef>
                <a:spcPct val="0"/>
              </a:spcBef>
            </a:pPr>
            <a:endParaRPr lang="en-US" altLang="en-US" sz="1600" dirty="0">
              <a:latin typeface="+mn-lt"/>
              <a:cs typeface="Arial" panose="020B0604020202020204" pitchFamily="34" charset="0"/>
            </a:endParaRPr>
          </a:p>
        </p:txBody>
      </p:sp>
    </p:spTree>
    <p:extLst>
      <p:ext uri="{BB962C8B-B14F-4D97-AF65-F5344CB8AC3E}">
        <p14:creationId xmlns:p14="http://schemas.microsoft.com/office/powerpoint/2010/main" val="21527586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6"/>
          <p:cNvSpPr/>
          <p:nvPr/>
        </p:nvSpPr>
        <p:spPr>
          <a:xfrm>
            <a:off x="1219200" y="4191000"/>
            <a:ext cx="9667875" cy="363102"/>
          </a:xfrm>
          <a:custGeom>
            <a:avLst/>
            <a:gdLst>
              <a:gd name="connsiteX0" fmla="*/ 0 w 9667875"/>
              <a:gd name="connsiteY0" fmla="*/ 113206 h 257751"/>
              <a:gd name="connsiteX1" fmla="*/ 781050 w 9667875"/>
              <a:gd name="connsiteY1" fmla="*/ 46531 h 257751"/>
              <a:gd name="connsiteX2" fmla="*/ 1514475 w 9667875"/>
              <a:gd name="connsiteY2" fmla="*/ 160831 h 257751"/>
              <a:gd name="connsiteX3" fmla="*/ 2438400 w 9667875"/>
              <a:gd name="connsiteY3" fmla="*/ 227506 h 257751"/>
              <a:gd name="connsiteX4" fmla="*/ 3562350 w 9667875"/>
              <a:gd name="connsiteY4" fmla="*/ 8431 h 257751"/>
              <a:gd name="connsiteX5" fmla="*/ 4181475 w 9667875"/>
              <a:gd name="connsiteY5" fmla="*/ 65581 h 257751"/>
              <a:gd name="connsiteX6" fmla="*/ 4857750 w 9667875"/>
              <a:gd name="connsiteY6" fmla="*/ 256081 h 257751"/>
              <a:gd name="connsiteX7" fmla="*/ 6115050 w 9667875"/>
              <a:gd name="connsiteY7" fmla="*/ 151306 h 257751"/>
              <a:gd name="connsiteX8" fmla="*/ 6829425 w 9667875"/>
              <a:gd name="connsiteY8" fmla="*/ 27481 h 257751"/>
              <a:gd name="connsiteX9" fmla="*/ 7610475 w 9667875"/>
              <a:gd name="connsiteY9" fmla="*/ 65581 h 257751"/>
              <a:gd name="connsiteX10" fmla="*/ 8696325 w 9667875"/>
              <a:gd name="connsiteY10" fmla="*/ 84631 h 257751"/>
              <a:gd name="connsiteX11" fmla="*/ 9667875 w 9667875"/>
              <a:gd name="connsiteY11" fmla="*/ 56056 h 25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7875" h="257751">
                <a:moveTo>
                  <a:pt x="0" y="113206"/>
                </a:moveTo>
                <a:cubicBezTo>
                  <a:pt x="264319" y="75900"/>
                  <a:pt x="528638" y="38594"/>
                  <a:pt x="781050" y="46531"/>
                </a:cubicBezTo>
                <a:cubicBezTo>
                  <a:pt x="1033462" y="54468"/>
                  <a:pt x="1238250" y="130669"/>
                  <a:pt x="1514475" y="160831"/>
                </a:cubicBezTo>
                <a:cubicBezTo>
                  <a:pt x="1790700" y="190994"/>
                  <a:pt x="2097087" y="252906"/>
                  <a:pt x="2438400" y="227506"/>
                </a:cubicBezTo>
                <a:cubicBezTo>
                  <a:pt x="2779713" y="202106"/>
                  <a:pt x="3271838" y="35418"/>
                  <a:pt x="3562350" y="8431"/>
                </a:cubicBezTo>
                <a:cubicBezTo>
                  <a:pt x="3852862" y="-18556"/>
                  <a:pt x="3965575" y="24306"/>
                  <a:pt x="4181475" y="65581"/>
                </a:cubicBezTo>
                <a:cubicBezTo>
                  <a:pt x="4397375" y="106856"/>
                  <a:pt x="4535488" y="241794"/>
                  <a:pt x="4857750" y="256081"/>
                </a:cubicBezTo>
                <a:cubicBezTo>
                  <a:pt x="5180012" y="270368"/>
                  <a:pt x="5786438" y="189406"/>
                  <a:pt x="6115050" y="151306"/>
                </a:cubicBezTo>
                <a:cubicBezTo>
                  <a:pt x="6443662" y="113206"/>
                  <a:pt x="6580188" y="41768"/>
                  <a:pt x="6829425" y="27481"/>
                </a:cubicBezTo>
                <a:cubicBezTo>
                  <a:pt x="7078662" y="13194"/>
                  <a:pt x="7299325" y="56056"/>
                  <a:pt x="7610475" y="65581"/>
                </a:cubicBezTo>
                <a:cubicBezTo>
                  <a:pt x="7921625" y="75106"/>
                  <a:pt x="8353425" y="86218"/>
                  <a:pt x="8696325" y="84631"/>
                </a:cubicBezTo>
                <a:cubicBezTo>
                  <a:pt x="9039225" y="83043"/>
                  <a:pt x="9088438" y="130668"/>
                  <a:pt x="9667875" y="56056"/>
                </a:cubicBezTo>
              </a:path>
            </a:pathLst>
          </a:custGeom>
          <a:no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2" name="Straight Arrow Connector 21"/>
          <p:cNvCxnSpPr/>
          <p:nvPr/>
        </p:nvCxnSpPr>
        <p:spPr>
          <a:xfrm>
            <a:off x="7239000" y="4267200"/>
            <a:ext cx="0" cy="1752600"/>
          </a:xfrm>
          <a:prstGeom prst="straightConnector1">
            <a:avLst/>
          </a:prstGeom>
          <a:ln>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162800" y="4267200"/>
            <a:ext cx="3160153"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1009650" y="5457249"/>
            <a:ext cx="9667875" cy="257751"/>
          </a:xfrm>
          <a:custGeom>
            <a:avLst/>
            <a:gdLst>
              <a:gd name="connsiteX0" fmla="*/ 0 w 9667875"/>
              <a:gd name="connsiteY0" fmla="*/ 113206 h 257751"/>
              <a:gd name="connsiteX1" fmla="*/ 781050 w 9667875"/>
              <a:gd name="connsiteY1" fmla="*/ 46531 h 257751"/>
              <a:gd name="connsiteX2" fmla="*/ 1514475 w 9667875"/>
              <a:gd name="connsiteY2" fmla="*/ 160831 h 257751"/>
              <a:gd name="connsiteX3" fmla="*/ 2438400 w 9667875"/>
              <a:gd name="connsiteY3" fmla="*/ 227506 h 257751"/>
              <a:gd name="connsiteX4" fmla="*/ 3562350 w 9667875"/>
              <a:gd name="connsiteY4" fmla="*/ 8431 h 257751"/>
              <a:gd name="connsiteX5" fmla="*/ 4181475 w 9667875"/>
              <a:gd name="connsiteY5" fmla="*/ 65581 h 257751"/>
              <a:gd name="connsiteX6" fmla="*/ 4857750 w 9667875"/>
              <a:gd name="connsiteY6" fmla="*/ 256081 h 257751"/>
              <a:gd name="connsiteX7" fmla="*/ 6115050 w 9667875"/>
              <a:gd name="connsiteY7" fmla="*/ 151306 h 257751"/>
              <a:gd name="connsiteX8" fmla="*/ 6829425 w 9667875"/>
              <a:gd name="connsiteY8" fmla="*/ 27481 h 257751"/>
              <a:gd name="connsiteX9" fmla="*/ 7610475 w 9667875"/>
              <a:gd name="connsiteY9" fmla="*/ 65581 h 257751"/>
              <a:gd name="connsiteX10" fmla="*/ 8696325 w 9667875"/>
              <a:gd name="connsiteY10" fmla="*/ 84631 h 257751"/>
              <a:gd name="connsiteX11" fmla="*/ 9667875 w 9667875"/>
              <a:gd name="connsiteY11" fmla="*/ 56056 h 25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7875" h="257751">
                <a:moveTo>
                  <a:pt x="0" y="113206"/>
                </a:moveTo>
                <a:cubicBezTo>
                  <a:pt x="264319" y="75900"/>
                  <a:pt x="528638" y="38594"/>
                  <a:pt x="781050" y="46531"/>
                </a:cubicBezTo>
                <a:cubicBezTo>
                  <a:pt x="1033462" y="54468"/>
                  <a:pt x="1238250" y="130669"/>
                  <a:pt x="1514475" y="160831"/>
                </a:cubicBezTo>
                <a:cubicBezTo>
                  <a:pt x="1790700" y="190994"/>
                  <a:pt x="2097087" y="252906"/>
                  <a:pt x="2438400" y="227506"/>
                </a:cubicBezTo>
                <a:cubicBezTo>
                  <a:pt x="2779713" y="202106"/>
                  <a:pt x="3271838" y="35418"/>
                  <a:pt x="3562350" y="8431"/>
                </a:cubicBezTo>
                <a:cubicBezTo>
                  <a:pt x="3852862" y="-18556"/>
                  <a:pt x="3965575" y="24306"/>
                  <a:pt x="4181475" y="65581"/>
                </a:cubicBezTo>
                <a:cubicBezTo>
                  <a:pt x="4397375" y="106856"/>
                  <a:pt x="4535488" y="241794"/>
                  <a:pt x="4857750" y="256081"/>
                </a:cubicBezTo>
                <a:cubicBezTo>
                  <a:pt x="5180012" y="270368"/>
                  <a:pt x="5786438" y="189406"/>
                  <a:pt x="6115050" y="151306"/>
                </a:cubicBezTo>
                <a:cubicBezTo>
                  <a:pt x="6443662" y="113206"/>
                  <a:pt x="6580188" y="41768"/>
                  <a:pt x="6829425" y="27481"/>
                </a:cubicBezTo>
                <a:cubicBezTo>
                  <a:pt x="7078662" y="13194"/>
                  <a:pt x="7299325" y="56056"/>
                  <a:pt x="7610475" y="65581"/>
                </a:cubicBezTo>
                <a:cubicBezTo>
                  <a:pt x="7921625" y="75106"/>
                  <a:pt x="8353425" y="86218"/>
                  <a:pt x="8696325" y="84631"/>
                </a:cubicBezTo>
                <a:cubicBezTo>
                  <a:pt x="9039225" y="83043"/>
                  <a:pt x="9088438" y="130668"/>
                  <a:pt x="9667875" y="56056"/>
                </a:cubicBezTo>
              </a:path>
            </a:pathLst>
          </a:cu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eeform 12"/>
          <p:cNvSpPr/>
          <p:nvPr/>
        </p:nvSpPr>
        <p:spPr>
          <a:xfrm>
            <a:off x="1162051" y="5714999"/>
            <a:ext cx="9658350" cy="457201"/>
          </a:xfrm>
          <a:custGeom>
            <a:avLst/>
            <a:gdLst>
              <a:gd name="connsiteX0" fmla="*/ 0 w 9667875"/>
              <a:gd name="connsiteY0" fmla="*/ 113206 h 257751"/>
              <a:gd name="connsiteX1" fmla="*/ 781050 w 9667875"/>
              <a:gd name="connsiteY1" fmla="*/ 46531 h 257751"/>
              <a:gd name="connsiteX2" fmla="*/ 1514475 w 9667875"/>
              <a:gd name="connsiteY2" fmla="*/ 160831 h 257751"/>
              <a:gd name="connsiteX3" fmla="*/ 2438400 w 9667875"/>
              <a:gd name="connsiteY3" fmla="*/ 227506 h 257751"/>
              <a:gd name="connsiteX4" fmla="*/ 3562350 w 9667875"/>
              <a:gd name="connsiteY4" fmla="*/ 8431 h 257751"/>
              <a:gd name="connsiteX5" fmla="*/ 4181475 w 9667875"/>
              <a:gd name="connsiteY5" fmla="*/ 65581 h 257751"/>
              <a:gd name="connsiteX6" fmla="*/ 4857750 w 9667875"/>
              <a:gd name="connsiteY6" fmla="*/ 256081 h 257751"/>
              <a:gd name="connsiteX7" fmla="*/ 6115050 w 9667875"/>
              <a:gd name="connsiteY7" fmla="*/ 151306 h 257751"/>
              <a:gd name="connsiteX8" fmla="*/ 6829425 w 9667875"/>
              <a:gd name="connsiteY8" fmla="*/ 27481 h 257751"/>
              <a:gd name="connsiteX9" fmla="*/ 7610475 w 9667875"/>
              <a:gd name="connsiteY9" fmla="*/ 65581 h 257751"/>
              <a:gd name="connsiteX10" fmla="*/ 8696325 w 9667875"/>
              <a:gd name="connsiteY10" fmla="*/ 84631 h 257751"/>
              <a:gd name="connsiteX11" fmla="*/ 9667875 w 9667875"/>
              <a:gd name="connsiteY11" fmla="*/ 56056 h 25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7875" h="257751">
                <a:moveTo>
                  <a:pt x="0" y="113206"/>
                </a:moveTo>
                <a:cubicBezTo>
                  <a:pt x="264319" y="75900"/>
                  <a:pt x="528638" y="38594"/>
                  <a:pt x="781050" y="46531"/>
                </a:cubicBezTo>
                <a:cubicBezTo>
                  <a:pt x="1033462" y="54468"/>
                  <a:pt x="1238250" y="130669"/>
                  <a:pt x="1514475" y="160831"/>
                </a:cubicBezTo>
                <a:cubicBezTo>
                  <a:pt x="1790700" y="190994"/>
                  <a:pt x="2097087" y="252906"/>
                  <a:pt x="2438400" y="227506"/>
                </a:cubicBezTo>
                <a:cubicBezTo>
                  <a:pt x="2779713" y="202106"/>
                  <a:pt x="3271838" y="35418"/>
                  <a:pt x="3562350" y="8431"/>
                </a:cubicBezTo>
                <a:cubicBezTo>
                  <a:pt x="3852862" y="-18556"/>
                  <a:pt x="3965575" y="24306"/>
                  <a:pt x="4181475" y="65581"/>
                </a:cubicBezTo>
                <a:cubicBezTo>
                  <a:pt x="4397375" y="106856"/>
                  <a:pt x="4535488" y="241794"/>
                  <a:pt x="4857750" y="256081"/>
                </a:cubicBezTo>
                <a:cubicBezTo>
                  <a:pt x="5180012" y="270368"/>
                  <a:pt x="5786438" y="189406"/>
                  <a:pt x="6115050" y="151306"/>
                </a:cubicBezTo>
                <a:cubicBezTo>
                  <a:pt x="6443662" y="113206"/>
                  <a:pt x="6580188" y="41768"/>
                  <a:pt x="6829425" y="27481"/>
                </a:cubicBezTo>
                <a:cubicBezTo>
                  <a:pt x="7078662" y="13194"/>
                  <a:pt x="7299325" y="56056"/>
                  <a:pt x="7610475" y="65581"/>
                </a:cubicBezTo>
                <a:cubicBezTo>
                  <a:pt x="7921625" y="75106"/>
                  <a:pt x="8353425" y="86218"/>
                  <a:pt x="8696325" y="84631"/>
                </a:cubicBezTo>
                <a:cubicBezTo>
                  <a:pt x="9039225" y="83043"/>
                  <a:pt x="9088438" y="130668"/>
                  <a:pt x="9667875" y="56056"/>
                </a:cubicBezTo>
              </a:path>
            </a:pathLst>
          </a:cu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Freeform 40"/>
          <p:cNvSpPr/>
          <p:nvPr/>
        </p:nvSpPr>
        <p:spPr>
          <a:xfrm>
            <a:off x="1066800" y="5076249"/>
            <a:ext cx="9667875" cy="376178"/>
          </a:xfrm>
          <a:custGeom>
            <a:avLst/>
            <a:gdLst>
              <a:gd name="connsiteX0" fmla="*/ 0 w 9667875"/>
              <a:gd name="connsiteY0" fmla="*/ 113206 h 257751"/>
              <a:gd name="connsiteX1" fmla="*/ 781050 w 9667875"/>
              <a:gd name="connsiteY1" fmla="*/ 46531 h 257751"/>
              <a:gd name="connsiteX2" fmla="*/ 1514475 w 9667875"/>
              <a:gd name="connsiteY2" fmla="*/ 160831 h 257751"/>
              <a:gd name="connsiteX3" fmla="*/ 2438400 w 9667875"/>
              <a:gd name="connsiteY3" fmla="*/ 227506 h 257751"/>
              <a:gd name="connsiteX4" fmla="*/ 3562350 w 9667875"/>
              <a:gd name="connsiteY4" fmla="*/ 8431 h 257751"/>
              <a:gd name="connsiteX5" fmla="*/ 4181475 w 9667875"/>
              <a:gd name="connsiteY5" fmla="*/ 65581 h 257751"/>
              <a:gd name="connsiteX6" fmla="*/ 4857750 w 9667875"/>
              <a:gd name="connsiteY6" fmla="*/ 256081 h 257751"/>
              <a:gd name="connsiteX7" fmla="*/ 6115050 w 9667875"/>
              <a:gd name="connsiteY7" fmla="*/ 151306 h 257751"/>
              <a:gd name="connsiteX8" fmla="*/ 6829425 w 9667875"/>
              <a:gd name="connsiteY8" fmla="*/ 27481 h 257751"/>
              <a:gd name="connsiteX9" fmla="*/ 7610475 w 9667875"/>
              <a:gd name="connsiteY9" fmla="*/ 65581 h 257751"/>
              <a:gd name="connsiteX10" fmla="*/ 8696325 w 9667875"/>
              <a:gd name="connsiteY10" fmla="*/ 84631 h 257751"/>
              <a:gd name="connsiteX11" fmla="*/ 9667875 w 9667875"/>
              <a:gd name="connsiteY11" fmla="*/ 56056 h 25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7875" h="257751">
                <a:moveTo>
                  <a:pt x="0" y="113206"/>
                </a:moveTo>
                <a:cubicBezTo>
                  <a:pt x="264319" y="75900"/>
                  <a:pt x="528638" y="38594"/>
                  <a:pt x="781050" y="46531"/>
                </a:cubicBezTo>
                <a:cubicBezTo>
                  <a:pt x="1033462" y="54468"/>
                  <a:pt x="1238250" y="130669"/>
                  <a:pt x="1514475" y="160831"/>
                </a:cubicBezTo>
                <a:cubicBezTo>
                  <a:pt x="1790700" y="190994"/>
                  <a:pt x="2097087" y="252906"/>
                  <a:pt x="2438400" y="227506"/>
                </a:cubicBezTo>
                <a:cubicBezTo>
                  <a:pt x="2779713" y="202106"/>
                  <a:pt x="3271838" y="35418"/>
                  <a:pt x="3562350" y="8431"/>
                </a:cubicBezTo>
                <a:cubicBezTo>
                  <a:pt x="3852862" y="-18556"/>
                  <a:pt x="3965575" y="24306"/>
                  <a:pt x="4181475" y="65581"/>
                </a:cubicBezTo>
                <a:cubicBezTo>
                  <a:pt x="4397375" y="106856"/>
                  <a:pt x="4535488" y="241794"/>
                  <a:pt x="4857750" y="256081"/>
                </a:cubicBezTo>
                <a:cubicBezTo>
                  <a:pt x="5180012" y="270368"/>
                  <a:pt x="5786438" y="189406"/>
                  <a:pt x="6115050" y="151306"/>
                </a:cubicBezTo>
                <a:cubicBezTo>
                  <a:pt x="6443662" y="113206"/>
                  <a:pt x="6580188" y="41768"/>
                  <a:pt x="6829425" y="27481"/>
                </a:cubicBezTo>
                <a:cubicBezTo>
                  <a:pt x="7078662" y="13194"/>
                  <a:pt x="7299325" y="56056"/>
                  <a:pt x="7610475" y="65581"/>
                </a:cubicBezTo>
                <a:cubicBezTo>
                  <a:pt x="7921625" y="75106"/>
                  <a:pt x="8353425" y="86218"/>
                  <a:pt x="8696325" y="84631"/>
                </a:cubicBezTo>
                <a:cubicBezTo>
                  <a:pt x="9039225" y="83043"/>
                  <a:pt x="9088438" y="130668"/>
                  <a:pt x="9667875" y="56056"/>
                </a:cubicBez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Freeform 41"/>
          <p:cNvSpPr/>
          <p:nvPr/>
        </p:nvSpPr>
        <p:spPr>
          <a:xfrm>
            <a:off x="1066800" y="4542850"/>
            <a:ext cx="9667875" cy="363102"/>
          </a:xfrm>
          <a:custGeom>
            <a:avLst/>
            <a:gdLst>
              <a:gd name="connsiteX0" fmla="*/ 0 w 9667875"/>
              <a:gd name="connsiteY0" fmla="*/ 113206 h 257751"/>
              <a:gd name="connsiteX1" fmla="*/ 781050 w 9667875"/>
              <a:gd name="connsiteY1" fmla="*/ 46531 h 257751"/>
              <a:gd name="connsiteX2" fmla="*/ 1514475 w 9667875"/>
              <a:gd name="connsiteY2" fmla="*/ 160831 h 257751"/>
              <a:gd name="connsiteX3" fmla="*/ 2438400 w 9667875"/>
              <a:gd name="connsiteY3" fmla="*/ 227506 h 257751"/>
              <a:gd name="connsiteX4" fmla="*/ 3562350 w 9667875"/>
              <a:gd name="connsiteY4" fmla="*/ 8431 h 257751"/>
              <a:gd name="connsiteX5" fmla="*/ 4181475 w 9667875"/>
              <a:gd name="connsiteY5" fmla="*/ 65581 h 257751"/>
              <a:gd name="connsiteX6" fmla="*/ 4857750 w 9667875"/>
              <a:gd name="connsiteY6" fmla="*/ 256081 h 257751"/>
              <a:gd name="connsiteX7" fmla="*/ 6115050 w 9667875"/>
              <a:gd name="connsiteY7" fmla="*/ 151306 h 257751"/>
              <a:gd name="connsiteX8" fmla="*/ 6829425 w 9667875"/>
              <a:gd name="connsiteY8" fmla="*/ 27481 h 257751"/>
              <a:gd name="connsiteX9" fmla="*/ 7610475 w 9667875"/>
              <a:gd name="connsiteY9" fmla="*/ 65581 h 257751"/>
              <a:gd name="connsiteX10" fmla="*/ 8696325 w 9667875"/>
              <a:gd name="connsiteY10" fmla="*/ 84631 h 257751"/>
              <a:gd name="connsiteX11" fmla="*/ 9667875 w 9667875"/>
              <a:gd name="connsiteY11" fmla="*/ 56056 h 25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7875" h="257751">
                <a:moveTo>
                  <a:pt x="0" y="113206"/>
                </a:moveTo>
                <a:cubicBezTo>
                  <a:pt x="264319" y="75900"/>
                  <a:pt x="528638" y="38594"/>
                  <a:pt x="781050" y="46531"/>
                </a:cubicBezTo>
                <a:cubicBezTo>
                  <a:pt x="1033462" y="54468"/>
                  <a:pt x="1238250" y="130669"/>
                  <a:pt x="1514475" y="160831"/>
                </a:cubicBezTo>
                <a:cubicBezTo>
                  <a:pt x="1790700" y="190994"/>
                  <a:pt x="2097087" y="252906"/>
                  <a:pt x="2438400" y="227506"/>
                </a:cubicBezTo>
                <a:cubicBezTo>
                  <a:pt x="2779713" y="202106"/>
                  <a:pt x="3271838" y="35418"/>
                  <a:pt x="3562350" y="8431"/>
                </a:cubicBezTo>
                <a:cubicBezTo>
                  <a:pt x="3852862" y="-18556"/>
                  <a:pt x="3965575" y="24306"/>
                  <a:pt x="4181475" y="65581"/>
                </a:cubicBezTo>
                <a:cubicBezTo>
                  <a:pt x="4397375" y="106856"/>
                  <a:pt x="4535488" y="241794"/>
                  <a:pt x="4857750" y="256081"/>
                </a:cubicBezTo>
                <a:cubicBezTo>
                  <a:pt x="5180012" y="270368"/>
                  <a:pt x="5786438" y="189406"/>
                  <a:pt x="6115050" y="151306"/>
                </a:cubicBezTo>
                <a:cubicBezTo>
                  <a:pt x="6443662" y="113206"/>
                  <a:pt x="6580188" y="41768"/>
                  <a:pt x="6829425" y="27481"/>
                </a:cubicBezTo>
                <a:cubicBezTo>
                  <a:pt x="7078662" y="13194"/>
                  <a:pt x="7299325" y="56056"/>
                  <a:pt x="7610475" y="65581"/>
                </a:cubicBezTo>
                <a:cubicBezTo>
                  <a:pt x="7921625" y="75106"/>
                  <a:pt x="8353425" y="86218"/>
                  <a:pt x="8696325" y="84631"/>
                </a:cubicBezTo>
                <a:cubicBezTo>
                  <a:pt x="9039225" y="83043"/>
                  <a:pt x="9088438" y="130668"/>
                  <a:pt x="9667875" y="56056"/>
                </a:cubicBezTo>
              </a:path>
            </a:pathLst>
          </a:cu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938" name="Title 3"/>
          <p:cNvSpPr>
            <a:spLocks noGrp="1"/>
          </p:cNvSpPr>
          <p:nvPr>
            <p:ph type="title"/>
          </p:nvPr>
        </p:nvSpPr>
        <p:spPr>
          <a:xfrm>
            <a:off x="76200" y="609600"/>
            <a:ext cx="12039600" cy="786254"/>
          </a:xfrm>
        </p:spPr>
        <p:txBody>
          <a:bodyPr>
            <a:normAutofit/>
          </a:bodyPr>
          <a:lstStyle/>
          <a:p>
            <a:pPr defTabSz="911225"/>
            <a:r>
              <a:rPr lang="en-US" altLang="en-US" sz="3600" b="1" dirty="0" smtClean="0">
                <a:latin typeface="+mn-lt"/>
                <a:cs typeface="Arial" panose="020B0604020202020204" pitchFamily="34" charset="0"/>
              </a:rPr>
              <a:t>The Future:   Networked Atomic “Optical” Clocks</a:t>
            </a:r>
            <a:endParaRPr lang="en-US" altLang="en-US" sz="3600" b="1" dirty="0">
              <a:latin typeface="+mn-lt"/>
              <a:cs typeface="Arial" panose="020B0604020202020204" pitchFamily="34" charset="0"/>
            </a:endParaRPr>
          </a:p>
        </p:txBody>
      </p:sp>
      <p:sp>
        <p:nvSpPr>
          <p:cNvPr id="39940" name="Rectangle 1"/>
          <p:cNvSpPr>
            <a:spLocks noChangeArrowheads="1"/>
          </p:cNvSpPr>
          <p:nvPr/>
        </p:nvSpPr>
        <p:spPr bwMode="auto">
          <a:xfrm>
            <a:off x="1009649" y="1435909"/>
            <a:ext cx="1042035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sz="2400" dirty="0">
                <a:latin typeface="+mn-lt"/>
                <a:cs typeface="Arial" panose="020B0604020202020204" pitchFamily="34" charset="0"/>
              </a:rPr>
              <a:t>Einstein’s </a:t>
            </a:r>
            <a:r>
              <a:rPr lang="en-US" sz="2400" dirty="0" smtClean="0">
                <a:latin typeface="+mn-lt"/>
                <a:cs typeface="Arial" panose="020B0604020202020204" pitchFamily="34" charset="0"/>
              </a:rPr>
              <a:t>(he’s back!) theory </a:t>
            </a:r>
            <a:r>
              <a:rPr lang="en-US" sz="2400" dirty="0">
                <a:latin typeface="+mn-lt"/>
                <a:cs typeface="Arial" panose="020B0604020202020204" pitchFamily="34" charset="0"/>
              </a:rPr>
              <a:t>of general relativity indicates that when any clock is operated at a location “higher” than another </a:t>
            </a:r>
            <a:r>
              <a:rPr lang="en-US" sz="2400" dirty="0" smtClean="0">
                <a:latin typeface="+mn-lt"/>
                <a:cs typeface="Arial" panose="020B0604020202020204" pitchFamily="34" charset="0"/>
              </a:rPr>
              <a:t>it </a:t>
            </a:r>
            <a:r>
              <a:rPr lang="en-US" sz="2400" dirty="0">
                <a:latin typeface="+mn-lt"/>
                <a:cs typeface="Arial" panose="020B0604020202020204" pitchFamily="34" charset="0"/>
              </a:rPr>
              <a:t>will be observed to run faster. </a:t>
            </a:r>
            <a:endParaRPr lang="en-US" altLang="en-US" sz="1600" dirty="0">
              <a:latin typeface="+mn-lt"/>
              <a:cs typeface="Arial" panose="020B0604020202020204" pitchFamily="34" charset="0"/>
            </a:endParaRPr>
          </a:p>
        </p:txBody>
      </p:sp>
      <p:cxnSp>
        <p:nvCxnSpPr>
          <p:cNvPr id="24" name="Straight Arrow Connector 23"/>
          <p:cNvCxnSpPr/>
          <p:nvPr/>
        </p:nvCxnSpPr>
        <p:spPr>
          <a:xfrm>
            <a:off x="7086600" y="3505200"/>
            <a:ext cx="0" cy="1295400"/>
          </a:xfrm>
          <a:prstGeom prst="straightConnector1">
            <a:avLst/>
          </a:prstGeom>
          <a:ln>
            <a:solidFill>
              <a:schemeClr val="accent1">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858000" y="3505200"/>
            <a:ext cx="2438400"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5" name="Rectangle 6"/>
              <p:cNvSpPr>
                <a:spLocks noChangeArrowheads="1"/>
              </p:cNvSpPr>
              <p:nvPr/>
            </p:nvSpPr>
            <p:spPr bwMode="auto">
              <a:xfrm>
                <a:off x="1790700" y="2748257"/>
                <a:ext cx="3276600" cy="859210"/>
              </a:xfrm>
              <a:prstGeom prst="rect">
                <a:avLst/>
              </a:prstGeom>
              <a:noFill/>
              <a:ln w="9525">
                <a:solidFill>
                  <a:srgbClr val="000000"/>
                </a:solidFill>
                <a:miter lim="800000"/>
                <a:headEnd/>
                <a:tailEnd/>
              </a:ln>
              <a:extLst>
                <a:ext uri="{909E8E84-426E-40dd-AFC4-6F175D3DCCD1}">
                  <a14:hiddenFill xmlns="">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14:m>
                  <m:oMathPara xmlns:m="http://schemas.openxmlformats.org/officeDocument/2006/math">
                    <m:oMathParaPr>
                      <m:jc m:val="centerGroup"/>
                    </m:oMathParaPr>
                    <m:oMath xmlns:m="http://schemas.openxmlformats.org/officeDocument/2006/math">
                      <m:f>
                        <m:fPr>
                          <m:ctrlPr>
                            <a:rPr lang="en-US" altLang="en-US" sz="2400" i="1" smtClean="0">
                              <a:solidFill>
                                <a:schemeClr val="tx1"/>
                              </a:solidFill>
                              <a:latin typeface="Cambria Math" panose="02040503050406030204" pitchFamily="18" charset="0"/>
                            </a:rPr>
                          </m:ctrlPr>
                        </m:fPr>
                        <m:num>
                          <m:r>
                            <a:rPr lang="en-US" altLang="en-US" sz="2400" i="1">
                              <a:solidFill>
                                <a:schemeClr val="tx1"/>
                              </a:solidFill>
                              <a:latin typeface="Cambria Math" panose="02040503050406030204" pitchFamily="18" charset="0"/>
                            </a:rPr>
                            <m:t>𝛥</m:t>
                          </m:r>
                          <m:r>
                            <a:rPr lang="en-US" altLang="en-US" sz="2400" i="1">
                              <a:solidFill>
                                <a:schemeClr val="tx1"/>
                              </a:solidFill>
                              <a:latin typeface="Cambria Math" panose="02040503050406030204" pitchFamily="18" charset="0"/>
                            </a:rPr>
                            <m:t>𝑓</m:t>
                          </m:r>
                        </m:num>
                        <m:den>
                          <m:r>
                            <a:rPr lang="en-US" altLang="en-US" sz="2400" b="0" i="1" smtClean="0">
                              <a:solidFill>
                                <a:schemeClr val="tx1"/>
                              </a:solidFill>
                              <a:latin typeface="Cambria Math" panose="02040503050406030204" pitchFamily="18" charset="0"/>
                            </a:rPr>
                            <m:t>𝑓</m:t>
                          </m:r>
                        </m:den>
                      </m:f>
                      <m:r>
                        <a:rPr lang="en-US" altLang="en-US" sz="2400" b="0" i="1" smtClean="0">
                          <a:solidFill>
                            <a:schemeClr val="tx1"/>
                          </a:solidFill>
                          <a:latin typeface="Cambria Math" panose="02040503050406030204" pitchFamily="18" charset="0"/>
                        </a:rPr>
                        <m:t>=</m:t>
                      </m:r>
                      <m:f>
                        <m:fPr>
                          <m:ctrlPr>
                            <a:rPr lang="en-US" altLang="en-US" sz="2400" i="1" smtClean="0">
                              <a:solidFill>
                                <a:schemeClr val="tx1"/>
                              </a:solidFill>
                              <a:latin typeface="Cambria Math" panose="02040503050406030204" pitchFamily="18" charset="0"/>
                            </a:rPr>
                          </m:ctrlPr>
                        </m:fPr>
                        <m:num>
                          <m:r>
                            <a:rPr lang="en-US" altLang="en-US" sz="2400" b="0" i="1" smtClean="0">
                              <a:solidFill>
                                <a:schemeClr val="tx1"/>
                              </a:solidFill>
                              <a:latin typeface="Cambria Math" panose="02040503050406030204" pitchFamily="18" charset="0"/>
                            </a:rPr>
                            <m:t>𝑔</m:t>
                          </m:r>
                          <m:r>
                            <a:rPr lang="en-US" altLang="en-US" sz="2400" b="0" i="1" smtClean="0">
                              <a:solidFill>
                                <a:schemeClr val="tx1"/>
                              </a:solidFill>
                              <a:latin typeface="Cambria Math" panose="02040503050406030204" pitchFamily="18" charset="0"/>
                            </a:rPr>
                            <m:t>𝛥</m:t>
                          </m:r>
                          <m:r>
                            <a:rPr lang="en-US" altLang="en-US" sz="2400" b="0" i="1" smtClean="0">
                              <a:solidFill>
                                <a:schemeClr val="tx1"/>
                              </a:solidFill>
                              <a:latin typeface="Cambria Math" panose="02040503050406030204" pitchFamily="18" charset="0"/>
                            </a:rPr>
                            <m:t>h</m:t>
                          </m:r>
                        </m:num>
                        <m:den>
                          <m:r>
                            <a:rPr lang="en-US" altLang="en-US" sz="2400" b="0" i="1" smtClean="0">
                              <a:solidFill>
                                <a:schemeClr val="tx1"/>
                              </a:solidFill>
                              <a:latin typeface="Cambria Math" panose="02040503050406030204" pitchFamily="18" charset="0"/>
                            </a:rPr>
                            <m:t>𝑐</m:t>
                          </m:r>
                          <m:r>
                            <a:rPr lang="en-US" altLang="en-US" sz="2400" b="0" i="1" baseline="30000" smtClean="0">
                              <a:solidFill>
                                <a:schemeClr val="tx1"/>
                              </a:solidFill>
                              <a:latin typeface="Cambria Math" panose="02040503050406030204" pitchFamily="18" charset="0"/>
                            </a:rPr>
                            <m:t>2</m:t>
                          </m:r>
                        </m:den>
                      </m:f>
                    </m:oMath>
                  </m:oMathPara>
                </a14:m>
                <a:endParaRPr lang="en-US" altLang="en-US" sz="2400" dirty="0">
                  <a:solidFill>
                    <a:schemeClr val="tx1"/>
                  </a:solidFill>
                  <a:latin typeface="+mn-lt"/>
                </a:endParaRPr>
              </a:p>
            </p:txBody>
          </p:sp>
        </mc:Choice>
        <mc:Fallback>
          <p:sp>
            <p:nvSpPr>
              <p:cNvPr id="15" name="Rectangle 6"/>
              <p:cNvSpPr>
                <a:spLocks noRot="1" noChangeAspect="1" noMove="1" noResize="1" noEditPoints="1" noAdjustHandles="1" noChangeArrowheads="1" noChangeShapeType="1" noTextEdit="1"/>
              </p:cNvSpPr>
              <p:nvPr/>
            </p:nvSpPr>
            <p:spPr bwMode="auto">
              <a:xfrm>
                <a:off x="1790700" y="2748257"/>
                <a:ext cx="3276600" cy="859210"/>
              </a:xfrm>
              <a:prstGeom prst="rect">
                <a:avLst/>
              </a:prstGeom>
              <a:blipFill>
                <a:blip r:embed="rId2"/>
                <a:stretch>
                  <a:fillRect/>
                </a:stretch>
              </a:blip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r>
                  <a:rPr lang="en-US">
                    <a:noFill/>
                  </a:rPr>
                  <a:t> </a:t>
                </a:r>
              </a:p>
            </p:txBody>
          </p:sp>
        </mc:Fallback>
      </mc:AlternateContent>
      <p:grpSp>
        <p:nvGrpSpPr>
          <p:cNvPr id="6" name="Group 5"/>
          <p:cNvGrpSpPr/>
          <p:nvPr/>
        </p:nvGrpSpPr>
        <p:grpSpPr>
          <a:xfrm>
            <a:off x="8534400" y="2590800"/>
            <a:ext cx="1143000" cy="1143000"/>
            <a:chOff x="8534400" y="2765738"/>
            <a:chExt cx="1143000" cy="1143000"/>
          </a:xfrm>
        </p:grpSpPr>
        <p:sp>
          <p:nvSpPr>
            <p:cNvPr id="4" name="Oval 3"/>
            <p:cNvSpPr/>
            <p:nvPr/>
          </p:nvSpPr>
          <p:spPr>
            <a:xfrm>
              <a:off x="8534400" y="2765738"/>
              <a:ext cx="1143000" cy="1143000"/>
            </a:xfrm>
            <a:prstGeom prst="ellipse">
              <a:avLst/>
            </a:prstGeom>
            <a:gradFill>
              <a:gsLst>
                <a:gs pos="0">
                  <a:schemeClr val="bg2">
                    <a:lumMod val="10000"/>
                  </a:schemeClr>
                </a:gs>
                <a:gs pos="100000">
                  <a:schemeClr val="bg2">
                    <a:lumMod val="9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Right Arrow 4"/>
            <p:cNvSpPr/>
            <p:nvPr/>
          </p:nvSpPr>
          <p:spPr>
            <a:xfrm rot="19920347">
              <a:off x="9039226" y="3150340"/>
              <a:ext cx="485774" cy="198822"/>
            </a:xfrm>
            <a:prstGeom prst="rightArrow">
              <a:avLst/>
            </a:prstGeom>
            <a:gradFill>
              <a:gsLst>
                <a:gs pos="0">
                  <a:schemeClr val="accent1">
                    <a:lumMod val="60000"/>
                    <a:lumOff val="4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ight Arrow 18"/>
            <p:cNvSpPr/>
            <p:nvPr/>
          </p:nvSpPr>
          <p:spPr>
            <a:xfrm rot="16200000">
              <a:off x="8889319" y="3111131"/>
              <a:ext cx="395062" cy="190499"/>
            </a:xfrm>
            <a:prstGeom prst="rightArrow">
              <a:avLst/>
            </a:prstGeom>
            <a:gradFill>
              <a:gsLst>
                <a:gs pos="0">
                  <a:schemeClr val="accent1">
                    <a:lumMod val="60000"/>
                    <a:lumOff val="4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flipV="1">
              <a:off x="9105900" y="2819400"/>
              <a:ext cx="2147" cy="12911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9105900" y="3680890"/>
              <a:ext cx="2147" cy="12911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9486900" y="3352800"/>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8572500" y="3352800"/>
              <a:ext cx="152400"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9753600" y="3429000"/>
            <a:ext cx="1143000" cy="1143000"/>
            <a:chOff x="9753600" y="3429000"/>
            <a:chExt cx="1143000" cy="1143000"/>
          </a:xfrm>
        </p:grpSpPr>
        <p:sp>
          <p:nvSpPr>
            <p:cNvPr id="20" name="Oval 19"/>
            <p:cNvSpPr/>
            <p:nvPr/>
          </p:nvSpPr>
          <p:spPr>
            <a:xfrm>
              <a:off x="9753600" y="3429000"/>
              <a:ext cx="1143000" cy="1143000"/>
            </a:xfrm>
            <a:prstGeom prst="ellipse">
              <a:avLst/>
            </a:prstGeom>
            <a:gradFill>
              <a:gsLst>
                <a:gs pos="0">
                  <a:schemeClr val="bg2">
                    <a:lumMod val="10000"/>
                  </a:schemeClr>
                </a:gs>
                <a:gs pos="100000">
                  <a:schemeClr val="bg2">
                    <a:lumMod val="9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Right Arrow 20"/>
            <p:cNvSpPr/>
            <p:nvPr/>
          </p:nvSpPr>
          <p:spPr>
            <a:xfrm rot="17537257">
              <a:off x="10152014" y="3744433"/>
              <a:ext cx="485774" cy="198822"/>
            </a:xfrm>
            <a:prstGeom prst="rightArrow">
              <a:avLst/>
            </a:prstGeom>
            <a:gradFill>
              <a:gsLst>
                <a:gs pos="0">
                  <a:schemeClr val="accent1">
                    <a:lumMod val="5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Right Arrow 25"/>
            <p:cNvSpPr/>
            <p:nvPr/>
          </p:nvSpPr>
          <p:spPr>
            <a:xfrm rot="16200000">
              <a:off x="10108520" y="3794065"/>
              <a:ext cx="395062" cy="190499"/>
            </a:xfrm>
            <a:prstGeom prst="rightArrow">
              <a:avLst/>
            </a:prstGeom>
            <a:gradFill>
              <a:gsLst>
                <a:gs pos="0">
                  <a:schemeClr val="tx2">
                    <a:lumMod val="5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1" name="Straight Connector 30"/>
            <p:cNvCxnSpPr/>
            <p:nvPr/>
          </p:nvCxnSpPr>
          <p:spPr>
            <a:xfrm flipV="1">
              <a:off x="10325100" y="3492499"/>
              <a:ext cx="2147" cy="12911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10322953" y="4406899"/>
              <a:ext cx="2147" cy="12911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9791700" y="4025899"/>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10706100" y="4025899"/>
              <a:ext cx="15240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35" name="Oval Callout 34"/>
          <p:cNvSpPr/>
          <p:nvPr/>
        </p:nvSpPr>
        <p:spPr>
          <a:xfrm>
            <a:off x="5578587" y="2519226"/>
            <a:ext cx="2332492" cy="1430161"/>
          </a:xfrm>
          <a:prstGeom prst="wedgeEllipseCallout">
            <a:avLst>
              <a:gd name="adj1" fmla="val 88832"/>
              <a:gd name="adj2" fmla="val -1454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0000"/>
                </a:solidFill>
              </a:rPr>
              <a:t>It’s actually true:  Time </a:t>
            </a:r>
            <a:r>
              <a:rPr lang="en-US" sz="1600" b="1" dirty="0" smtClean="0">
                <a:solidFill>
                  <a:srgbClr val="FF0000"/>
                </a:solidFill>
              </a:rPr>
              <a:t>flies when you’re high, dude.</a:t>
            </a:r>
            <a:endParaRPr lang="en-US" sz="1600" b="1" dirty="0">
              <a:solidFill>
                <a:srgbClr val="FF0000"/>
              </a:solidFill>
            </a:endParaRPr>
          </a:p>
        </p:txBody>
      </p:sp>
    </p:spTree>
    <p:extLst>
      <p:ext uri="{BB962C8B-B14F-4D97-AF65-F5344CB8AC3E}">
        <p14:creationId xmlns:p14="http://schemas.microsoft.com/office/powerpoint/2010/main" val="316676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http://www.ngs.noaa.gov/PUBS_LIB/NAVD88/NAVD88_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61068"/>
            <a:ext cx="6345238" cy="4278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8" name="Title 3"/>
          <p:cNvSpPr>
            <a:spLocks noGrp="1"/>
          </p:cNvSpPr>
          <p:nvPr>
            <p:ph type="title"/>
          </p:nvPr>
        </p:nvSpPr>
        <p:spPr>
          <a:xfrm>
            <a:off x="76200" y="609600"/>
            <a:ext cx="12039600" cy="786254"/>
          </a:xfrm>
        </p:spPr>
        <p:txBody>
          <a:bodyPr>
            <a:normAutofit/>
          </a:bodyPr>
          <a:lstStyle/>
          <a:p>
            <a:pPr defTabSz="911225"/>
            <a:r>
              <a:rPr lang="en-US" altLang="en-US" sz="3600" b="1" dirty="0" smtClean="0">
                <a:latin typeface="+mn-lt"/>
                <a:cs typeface="Arial" panose="020B0604020202020204" pitchFamily="34" charset="0"/>
              </a:rPr>
              <a:t>Networked Atomic “Optical” Clocks cont.</a:t>
            </a:r>
            <a:endParaRPr lang="en-US" altLang="en-US" sz="3600" b="1" dirty="0">
              <a:latin typeface="+mn-lt"/>
              <a:cs typeface="Arial" panose="020B0604020202020204" pitchFamily="34" charset="0"/>
            </a:endParaRPr>
          </a:p>
        </p:txBody>
      </p:sp>
      <p:sp>
        <p:nvSpPr>
          <p:cNvPr id="39940" name="Rectangle 1"/>
          <p:cNvSpPr>
            <a:spLocks noChangeArrowheads="1"/>
          </p:cNvSpPr>
          <p:nvPr/>
        </p:nvSpPr>
        <p:spPr bwMode="auto">
          <a:xfrm>
            <a:off x="885824" y="1340743"/>
            <a:ext cx="1042035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sz="2400" dirty="0" smtClean="0">
                <a:latin typeface="+mn-lt"/>
                <a:cs typeface="Arial" panose="020B0604020202020204" pitchFamily="34" charset="0"/>
              </a:rPr>
              <a:t>Linking identical clocks between different locations gives an instant measure of the difference in geopotential.</a:t>
            </a:r>
            <a:endParaRPr lang="en-US" altLang="en-US" sz="1600" dirty="0">
              <a:latin typeface="+mn-lt"/>
              <a:cs typeface="Arial" panose="020B0604020202020204" pitchFamily="34" charset="0"/>
            </a:endParaRPr>
          </a:p>
        </p:txBody>
      </p:sp>
      <p:grpSp>
        <p:nvGrpSpPr>
          <p:cNvPr id="2" name="Group 1"/>
          <p:cNvGrpSpPr/>
          <p:nvPr/>
        </p:nvGrpSpPr>
        <p:grpSpPr>
          <a:xfrm>
            <a:off x="2200680" y="3581400"/>
            <a:ext cx="1143000" cy="1143000"/>
            <a:chOff x="8534400" y="2765738"/>
            <a:chExt cx="1143000" cy="1143000"/>
          </a:xfrm>
        </p:grpSpPr>
        <p:sp>
          <p:nvSpPr>
            <p:cNvPr id="4" name="Oval 3"/>
            <p:cNvSpPr/>
            <p:nvPr/>
          </p:nvSpPr>
          <p:spPr>
            <a:xfrm>
              <a:off x="8534400" y="2765738"/>
              <a:ext cx="1143000" cy="1143000"/>
            </a:xfrm>
            <a:prstGeom prst="ellipse">
              <a:avLst/>
            </a:prstGeom>
            <a:gradFill>
              <a:gsLst>
                <a:gs pos="0">
                  <a:schemeClr val="bg2">
                    <a:lumMod val="10000"/>
                  </a:schemeClr>
                </a:gs>
                <a:gs pos="100000">
                  <a:schemeClr val="bg2">
                    <a:lumMod val="9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rot="19920347">
              <a:off x="9039226" y="3150340"/>
              <a:ext cx="485774" cy="198822"/>
            </a:xfrm>
            <a:prstGeom prst="rightArrow">
              <a:avLst/>
            </a:prstGeom>
            <a:gradFill>
              <a:gsLst>
                <a:gs pos="0">
                  <a:schemeClr val="accent1">
                    <a:lumMod val="60000"/>
                    <a:lumOff val="4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rot="16200000">
              <a:off x="8889319" y="3111131"/>
              <a:ext cx="395062" cy="190499"/>
            </a:xfrm>
            <a:prstGeom prst="rightArrow">
              <a:avLst/>
            </a:prstGeom>
            <a:gradFill>
              <a:gsLst>
                <a:gs pos="0">
                  <a:schemeClr val="accent1">
                    <a:lumMod val="60000"/>
                    <a:lumOff val="4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9105900" y="2819400"/>
              <a:ext cx="2147" cy="12911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9105900" y="3680890"/>
              <a:ext cx="2147" cy="12911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9486900" y="3352800"/>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8572500" y="3352800"/>
              <a:ext cx="152400"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3783723" y="4724400"/>
            <a:ext cx="1143000" cy="1143000"/>
            <a:chOff x="9753600" y="3429000"/>
            <a:chExt cx="1143000" cy="1143000"/>
          </a:xfrm>
        </p:grpSpPr>
        <p:sp>
          <p:nvSpPr>
            <p:cNvPr id="20" name="Oval 19"/>
            <p:cNvSpPr/>
            <p:nvPr/>
          </p:nvSpPr>
          <p:spPr>
            <a:xfrm>
              <a:off x="9753600" y="3429000"/>
              <a:ext cx="1143000" cy="1143000"/>
            </a:xfrm>
            <a:prstGeom prst="ellipse">
              <a:avLst/>
            </a:prstGeom>
            <a:gradFill>
              <a:gsLst>
                <a:gs pos="0">
                  <a:schemeClr val="bg2">
                    <a:lumMod val="10000"/>
                  </a:schemeClr>
                </a:gs>
                <a:gs pos="100000">
                  <a:schemeClr val="bg2">
                    <a:lumMod val="9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Arrow 20"/>
            <p:cNvSpPr/>
            <p:nvPr/>
          </p:nvSpPr>
          <p:spPr>
            <a:xfrm rot="17537257">
              <a:off x="10152014" y="3744433"/>
              <a:ext cx="485774" cy="198822"/>
            </a:xfrm>
            <a:prstGeom prst="rightArrow">
              <a:avLst/>
            </a:prstGeom>
            <a:gradFill>
              <a:gsLst>
                <a:gs pos="0">
                  <a:schemeClr val="accent1">
                    <a:lumMod val="5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Arrow 25"/>
            <p:cNvSpPr/>
            <p:nvPr/>
          </p:nvSpPr>
          <p:spPr>
            <a:xfrm rot="16200000">
              <a:off x="10108520" y="3794065"/>
              <a:ext cx="395062" cy="190499"/>
            </a:xfrm>
            <a:prstGeom prst="rightArrow">
              <a:avLst/>
            </a:prstGeom>
            <a:gradFill>
              <a:gsLst>
                <a:gs pos="0">
                  <a:schemeClr val="tx2">
                    <a:lumMod val="5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V="1">
              <a:off x="10325100" y="3492499"/>
              <a:ext cx="2147" cy="12911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10322953" y="4406899"/>
              <a:ext cx="2147" cy="12911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9791700" y="4025899"/>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10706100" y="4025899"/>
              <a:ext cx="15240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6" name="Freeform 5"/>
          <p:cNvSpPr/>
          <p:nvPr/>
        </p:nvSpPr>
        <p:spPr>
          <a:xfrm>
            <a:off x="2962680" y="3863626"/>
            <a:ext cx="1173853" cy="1575137"/>
          </a:xfrm>
          <a:custGeom>
            <a:avLst/>
            <a:gdLst>
              <a:gd name="connsiteX0" fmla="*/ 291454 w 972100"/>
              <a:gd name="connsiteY0" fmla="*/ 135065 h 1423859"/>
              <a:gd name="connsiteX1" fmla="*/ 964693 w 972100"/>
              <a:gd name="connsiteY1" fmla="*/ 34582 h 1423859"/>
              <a:gd name="connsiteX2" fmla="*/ 613001 w 972100"/>
              <a:gd name="connsiteY2" fmla="*/ 657580 h 1423859"/>
              <a:gd name="connsiteX3" fmla="*/ 30196 w 972100"/>
              <a:gd name="connsiteY3" fmla="*/ 1009272 h 1423859"/>
              <a:gd name="connsiteX4" fmla="*/ 140728 w 972100"/>
              <a:gd name="connsiteY4" fmla="*/ 1411206 h 1423859"/>
              <a:gd name="connsiteX5" fmla="*/ 633098 w 972100"/>
              <a:gd name="connsiteY5" fmla="*/ 1330819 h 142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2100" h="1423859">
                <a:moveTo>
                  <a:pt x="291454" y="135065"/>
                </a:moveTo>
                <a:cubicBezTo>
                  <a:pt x="601278" y="41280"/>
                  <a:pt x="911102" y="-52504"/>
                  <a:pt x="964693" y="34582"/>
                </a:cubicBezTo>
                <a:cubicBezTo>
                  <a:pt x="1018284" y="121668"/>
                  <a:pt x="768750" y="495132"/>
                  <a:pt x="613001" y="657580"/>
                </a:cubicBezTo>
                <a:cubicBezTo>
                  <a:pt x="457252" y="820028"/>
                  <a:pt x="108908" y="883668"/>
                  <a:pt x="30196" y="1009272"/>
                </a:cubicBezTo>
                <a:cubicBezTo>
                  <a:pt x="-48516" y="1134876"/>
                  <a:pt x="40244" y="1357615"/>
                  <a:pt x="140728" y="1411206"/>
                </a:cubicBezTo>
                <a:cubicBezTo>
                  <a:pt x="241212" y="1464797"/>
                  <a:pt x="633098" y="1330819"/>
                  <a:pt x="633098" y="1330819"/>
                </a:cubicBezTo>
              </a:path>
            </a:pathLst>
          </a:custGeom>
          <a:noFill/>
          <a:ln w="412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1"/>
          <p:cNvSpPr>
            <a:spLocks noChangeArrowheads="1"/>
          </p:cNvSpPr>
          <p:nvPr/>
        </p:nvSpPr>
        <p:spPr bwMode="auto">
          <a:xfrm>
            <a:off x="7069138" y="2514600"/>
            <a:ext cx="4818062"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342900" indent="-342900">
              <a:spcBef>
                <a:spcPct val="0"/>
              </a:spcBef>
            </a:pPr>
            <a:r>
              <a:rPr lang="en-US" altLang="en-US" sz="2000" dirty="0" smtClean="0">
                <a:latin typeface="+mn-lt"/>
                <a:cs typeface="Arial" panose="020B0604020202020204" pitchFamily="34" charset="0"/>
              </a:rPr>
              <a:t>“Inland Tide Gauges”</a:t>
            </a:r>
          </a:p>
          <a:p>
            <a:pPr marL="342900" indent="-342900">
              <a:spcBef>
                <a:spcPct val="0"/>
              </a:spcBef>
            </a:pPr>
            <a:r>
              <a:rPr lang="en-US" altLang="en-US" sz="2000" dirty="0" smtClean="0">
                <a:latin typeface="+mn-lt"/>
                <a:cs typeface="Arial" panose="020B0604020202020204" pitchFamily="34" charset="0"/>
              </a:rPr>
              <a:t>Clocks accurate to 1 part in 10</a:t>
            </a:r>
            <a:r>
              <a:rPr lang="en-US" altLang="en-US" sz="2000" baseline="30000" dirty="0" smtClean="0">
                <a:latin typeface="+mn-lt"/>
                <a:cs typeface="Arial" panose="020B0604020202020204" pitchFamily="34" charset="0"/>
              </a:rPr>
              <a:t>18</a:t>
            </a:r>
            <a:r>
              <a:rPr lang="en-US" altLang="en-US" sz="2000" dirty="0" smtClean="0">
                <a:latin typeface="+mn-lt"/>
                <a:cs typeface="Arial" panose="020B0604020202020204" pitchFamily="34" charset="0"/>
              </a:rPr>
              <a:t> can differentiate between heights of 1cm</a:t>
            </a:r>
          </a:p>
          <a:p>
            <a:pPr marL="342900" indent="-342900">
              <a:spcBef>
                <a:spcPct val="0"/>
              </a:spcBef>
            </a:pPr>
            <a:r>
              <a:rPr lang="en-US" altLang="en-US" sz="2000" dirty="0" smtClean="0">
                <a:latin typeface="+mn-lt"/>
                <a:cs typeface="Arial" panose="020B0604020202020204" pitchFamily="34" charset="0"/>
              </a:rPr>
              <a:t>The goal for JILA/NIST (Boulder) clocks is 1 part </a:t>
            </a:r>
            <a:r>
              <a:rPr lang="en-US" altLang="en-US" sz="2000" smtClean="0">
                <a:latin typeface="+mn-lt"/>
                <a:cs typeface="Arial" panose="020B0604020202020204" pitchFamily="34" charset="0"/>
              </a:rPr>
              <a:t>in 10</a:t>
            </a:r>
            <a:r>
              <a:rPr lang="en-US" altLang="en-US" sz="2000" baseline="30000" smtClean="0">
                <a:latin typeface="+mn-lt"/>
                <a:cs typeface="Arial" panose="020B0604020202020204" pitchFamily="34" charset="0"/>
              </a:rPr>
              <a:t>20</a:t>
            </a:r>
            <a:r>
              <a:rPr lang="en-US" altLang="en-US" sz="2000" smtClean="0">
                <a:latin typeface="+mn-lt"/>
                <a:cs typeface="Arial" panose="020B0604020202020204" pitchFamily="34" charset="0"/>
              </a:rPr>
              <a:t> </a:t>
            </a:r>
            <a:r>
              <a:rPr lang="en-US" altLang="en-US" sz="2000" dirty="0" smtClean="0">
                <a:latin typeface="+mn-lt"/>
                <a:cs typeface="Arial" panose="020B0604020202020204" pitchFamily="34" charset="0"/>
              </a:rPr>
              <a:t>(</a:t>
            </a:r>
            <a:r>
              <a:rPr lang="en-US" altLang="en-US" sz="2000" smtClean="0">
                <a:latin typeface="+mn-lt"/>
                <a:cs typeface="Arial" panose="020B0604020202020204" pitchFamily="34" charset="0"/>
              </a:rPr>
              <a:t>or 100µm)!</a:t>
            </a:r>
            <a:endParaRPr lang="en-US" altLang="en-US" sz="2000" dirty="0" smtClean="0">
              <a:latin typeface="+mn-lt"/>
              <a:cs typeface="Arial" panose="020B0604020202020204" pitchFamily="34" charset="0"/>
            </a:endParaRPr>
          </a:p>
          <a:p>
            <a:pPr marL="342900" indent="-342900">
              <a:spcBef>
                <a:spcPct val="0"/>
              </a:spcBef>
            </a:pPr>
            <a:r>
              <a:rPr lang="en-US" altLang="en-US" sz="2000" dirty="0" smtClean="0">
                <a:latin typeface="+mn-lt"/>
                <a:cs typeface="Arial" panose="020B0604020202020204" pitchFamily="34" charset="0"/>
              </a:rPr>
              <a:t>Linking has been demonstrated over 100s of km, but not 1000 (intercontinental distances) yet</a:t>
            </a:r>
          </a:p>
          <a:p>
            <a:pPr marL="342900" indent="-342900">
              <a:spcBef>
                <a:spcPct val="0"/>
              </a:spcBef>
            </a:pPr>
            <a:r>
              <a:rPr lang="en-US" altLang="en-US" sz="2000" dirty="0" smtClean="0">
                <a:latin typeface="+mn-lt"/>
                <a:cs typeface="Arial" panose="020B0604020202020204" pitchFamily="34" charset="0"/>
              </a:rPr>
              <a:t>Practical in 5 years?  10 years?</a:t>
            </a:r>
            <a:endParaRPr lang="en-US" altLang="en-US" sz="1400" dirty="0">
              <a:latin typeface="+mn-lt"/>
              <a:cs typeface="Arial" panose="020B0604020202020204" pitchFamily="34" charset="0"/>
            </a:endParaRPr>
          </a:p>
        </p:txBody>
      </p:sp>
    </p:spTree>
    <p:extLst>
      <p:ext uri="{BB962C8B-B14F-4D97-AF65-F5344CB8AC3E}">
        <p14:creationId xmlns:p14="http://schemas.microsoft.com/office/powerpoint/2010/main" val="6873159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E7F1E889-E990-4311-B36F-8888FACC1EE8}" type="slidenum">
              <a:rPr lang="en-US" altLang="en-US" sz="1200">
                <a:latin typeface="+mn-lt"/>
                <a:cs typeface="Times New Roman" panose="02020603050405020304" pitchFamily="18" charset="0"/>
              </a:rPr>
              <a:pPr>
                <a:spcBef>
                  <a:spcPct val="0"/>
                </a:spcBef>
                <a:buFontTx/>
                <a:buNone/>
              </a:pPr>
              <a:t>49</a:t>
            </a:fld>
            <a:endParaRPr lang="en-US" altLang="en-US" sz="1200">
              <a:latin typeface="+mn-lt"/>
              <a:cs typeface="Times New Roman" panose="02020603050405020304" pitchFamily="18" charset="0"/>
            </a:endParaRPr>
          </a:p>
        </p:txBody>
      </p:sp>
      <p:sp>
        <p:nvSpPr>
          <p:cNvPr id="72708" name="Rectangle 4"/>
          <p:cNvSpPr txBox="1">
            <a:spLocks/>
          </p:cNvSpPr>
          <p:nvPr/>
        </p:nvSpPr>
        <p:spPr bwMode="auto">
          <a:xfrm>
            <a:off x="2209800" y="1066800"/>
            <a:ext cx="7658100" cy="686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smtClean="0">
                <a:latin typeface="+mn-lt"/>
              </a:rPr>
              <a:t>Thank you!</a:t>
            </a:r>
          </a:p>
          <a:p>
            <a:pPr algn="ctr" eaLnBrk="1" hangingPunct="1">
              <a:spcBef>
                <a:spcPct val="0"/>
              </a:spcBef>
              <a:buFontTx/>
              <a:buNone/>
            </a:pPr>
            <a:r>
              <a:rPr lang="en-US" altLang="en-US" sz="3600" b="1" dirty="0" smtClean="0">
                <a:latin typeface="+mn-lt"/>
              </a:rPr>
              <a:t>Questions</a:t>
            </a:r>
            <a:r>
              <a:rPr lang="en-US" altLang="en-US" sz="3600" b="1" dirty="0">
                <a:latin typeface="+mn-lt"/>
              </a:rPr>
              <a:t>, comments?</a:t>
            </a:r>
          </a:p>
          <a:p>
            <a:pPr algn="ctr" eaLnBrk="1" hangingPunct="1">
              <a:spcBef>
                <a:spcPct val="0"/>
              </a:spcBef>
              <a:buFontTx/>
              <a:buNone/>
            </a:pPr>
            <a:endParaRPr lang="en-US" altLang="en-US" sz="3600" b="1" dirty="0">
              <a:latin typeface="+mn-lt"/>
            </a:endParaRPr>
          </a:p>
        </p:txBody>
      </p:sp>
      <p:sp>
        <p:nvSpPr>
          <p:cNvPr id="10" name="Rectangle 5"/>
          <p:cNvSpPr txBox="1">
            <a:spLocks/>
          </p:cNvSpPr>
          <p:nvPr/>
        </p:nvSpPr>
        <p:spPr bwMode="auto">
          <a:xfrm>
            <a:off x="3429000" y="1828800"/>
            <a:ext cx="5181600" cy="945513"/>
          </a:xfrm>
          <a:prstGeom prst="rect">
            <a:avLst/>
          </a:prstGeom>
          <a:noFill/>
          <a:ln w="9525">
            <a:noFill/>
            <a:miter lim="800000"/>
            <a:headEnd/>
            <a:tailEnd/>
          </a:ln>
        </p:spPr>
        <p:txBody>
          <a:bodyPr/>
          <a:lstStyle>
            <a:lvl1pPr marL="0" indent="0" algn="ctr" defTabSz="457200" rtl="0" eaLnBrk="1" fontAlgn="base" hangingPunct="1">
              <a:spcBef>
                <a:spcPct val="20000"/>
              </a:spcBef>
              <a:spcAft>
                <a:spcPct val="0"/>
              </a:spcAft>
              <a:buFont typeface="Arial" pitchFamily="34"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1" fontAlgn="base" hangingPunct="1">
              <a:spcBef>
                <a:spcPct val="20000"/>
              </a:spcBef>
              <a:spcAft>
                <a:spcPct val="0"/>
              </a:spcAft>
              <a:buFont typeface="Arial" pitchFamily="34" charset="0"/>
              <a:buNone/>
              <a:defRPr sz="2800" kern="1200">
                <a:solidFill>
                  <a:schemeClr val="tx1">
                    <a:tint val="75000"/>
                  </a:schemeClr>
                </a:solidFill>
                <a:latin typeface="+mn-lt"/>
                <a:ea typeface="ＭＳ Ｐゴシック" charset="0"/>
                <a:cs typeface="+mn-cs"/>
              </a:defRPr>
            </a:lvl2pPr>
            <a:lvl3pPr marL="914400" indent="0" algn="ctr" defTabSz="457200" rtl="0" eaLnBrk="1" fontAlgn="base" hangingPunct="1">
              <a:spcBef>
                <a:spcPct val="20000"/>
              </a:spcBef>
              <a:spcAft>
                <a:spcPct val="0"/>
              </a:spcAft>
              <a:buFont typeface="Arial" pitchFamily="34" charset="0"/>
              <a:buNone/>
              <a:defRPr sz="2400" kern="1200">
                <a:solidFill>
                  <a:schemeClr val="tx1">
                    <a:tint val="75000"/>
                  </a:schemeClr>
                </a:solidFill>
                <a:latin typeface="+mn-lt"/>
                <a:ea typeface="ＭＳ Ｐゴシック" charset="0"/>
                <a:cs typeface="+mn-cs"/>
              </a:defRPr>
            </a:lvl3pPr>
            <a:lvl4pPr marL="1371600" indent="0" algn="ctr" defTabSz="457200" rtl="0" eaLnBrk="1" fontAlgn="base" hangingPunct="1">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4pPr>
            <a:lvl5pPr marL="1828800" indent="0" algn="ctr" defTabSz="457200" rtl="0" eaLnBrk="1" fontAlgn="base" hangingPunct="1">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en-US" altLang="en-US" sz="2000" dirty="0">
                <a:solidFill>
                  <a:schemeClr val="tx1"/>
                </a:solidFill>
                <a:cs typeface="Arial" charset="0"/>
              </a:rPr>
              <a:t>Please don’t hesitate to contact me:  </a:t>
            </a:r>
            <a:r>
              <a:rPr lang="en-US" altLang="en-US" sz="2400" dirty="0">
                <a:solidFill>
                  <a:schemeClr val="tx1"/>
                </a:solidFill>
                <a:hlinkClick r:id="rId3"/>
              </a:rPr>
              <a:t>derek.vanwestrum@noaa.gov</a:t>
            </a:r>
            <a:endParaRPr lang="en-US" altLang="en-US" sz="2400" dirty="0">
              <a:solidFill>
                <a:schemeClr val="tx1"/>
              </a:solidFill>
            </a:endParaRPr>
          </a:p>
        </p:txBody>
      </p:sp>
      <p:sp>
        <p:nvSpPr>
          <p:cNvPr id="2" name="AutoShape 2" descr="Displaying IMG_283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nvGrpSpPr>
          <p:cNvPr id="4" name="Group 3"/>
          <p:cNvGrpSpPr/>
          <p:nvPr/>
        </p:nvGrpSpPr>
        <p:grpSpPr>
          <a:xfrm>
            <a:off x="5791200" y="3429000"/>
            <a:ext cx="6276975" cy="3073472"/>
            <a:chOff x="5791200" y="3429000"/>
            <a:chExt cx="6276975" cy="3073472"/>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8145992" y="3429000"/>
              <a:ext cx="3443815" cy="2582861"/>
            </a:xfrm>
            <a:prstGeom prst="rect">
              <a:avLst/>
            </a:prstGeom>
          </p:spPr>
        </p:pic>
        <p:sp>
          <p:nvSpPr>
            <p:cNvPr id="8" name="Rectangle 7"/>
            <p:cNvSpPr/>
            <p:nvPr/>
          </p:nvSpPr>
          <p:spPr>
            <a:xfrm>
              <a:off x="5791200" y="6133140"/>
              <a:ext cx="6276975" cy="369332"/>
            </a:xfrm>
            <a:prstGeom prst="rect">
              <a:avLst/>
            </a:prstGeom>
          </p:spPr>
          <p:txBody>
            <a:bodyPr wrap="square">
              <a:spAutoFit/>
            </a:bodyPr>
            <a:lstStyle/>
            <a:p>
              <a:r>
                <a:rPr lang="en-US" altLang="en-US" dirty="0" smtClean="0">
                  <a:latin typeface="+mn-lt"/>
                </a:rPr>
                <a:t>Summit of Quandary Peak, Colorado.   December,  2013</a:t>
              </a:r>
              <a:endParaRPr lang="en-US" dirty="0">
                <a:latin typeface="+mn-lt"/>
              </a:endParaRPr>
            </a:p>
          </p:txBody>
        </p:sp>
      </p:grpSp>
      <p:sp>
        <p:nvSpPr>
          <p:cNvPr id="9" name="Oval Callout 8"/>
          <p:cNvSpPr/>
          <p:nvPr/>
        </p:nvSpPr>
        <p:spPr>
          <a:xfrm>
            <a:off x="2714625" y="3352800"/>
            <a:ext cx="2924175" cy="1143000"/>
          </a:xfrm>
          <a:prstGeom prst="wedgeEllipseCallout">
            <a:avLst>
              <a:gd name="adj1" fmla="val 113974"/>
              <a:gd name="adj2" fmla="val 197333"/>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BTW, its height looks set to drop a couple o’ feet…</a:t>
            </a:r>
            <a:endParaRPr lang="en-US" b="1" dirty="0">
              <a:solidFill>
                <a:srgbClr val="FF0000"/>
              </a:solidFill>
            </a:endParaRPr>
          </a:p>
        </p:txBody>
      </p:sp>
    </p:spTree>
    <p:extLst>
      <p:ext uri="{BB962C8B-B14F-4D97-AF65-F5344CB8AC3E}">
        <p14:creationId xmlns:p14="http://schemas.microsoft.com/office/powerpoint/2010/main" val="18439057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325755" y="495925"/>
            <a:ext cx="7696200" cy="838200"/>
          </a:xfrm>
        </p:spPr>
        <p:txBody>
          <a:bodyPr/>
          <a:lstStyle/>
          <a:p>
            <a:pPr eaLnBrk="1" hangingPunct="1"/>
            <a:r>
              <a:rPr lang="en-US" altLang="en-US" b="1" dirty="0" smtClean="0">
                <a:cs typeface="Arial" panose="020B0604020202020204" pitchFamily="34" charset="0"/>
              </a:rPr>
              <a:t>Some History</a:t>
            </a:r>
          </a:p>
        </p:txBody>
      </p:sp>
      <p:sp>
        <p:nvSpPr>
          <p:cNvPr id="5123" name="Rectangle 3"/>
          <p:cNvSpPr>
            <a:spLocks noGrp="1" noChangeArrowheads="1"/>
          </p:cNvSpPr>
          <p:nvPr>
            <p:ph idx="1"/>
          </p:nvPr>
        </p:nvSpPr>
        <p:spPr>
          <a:xfrm>
            <a:off x="1746928" y="1551480"/>
            <a:ext cx="8853854" cy="4267200"/>
          </a:xfrm>
        </p:spPr>
        <p:txBody>
          <a:bodyPr/>
          <a:lstStyle/>
          <a:p>
            <a:pPr marL="0" indent="0" eaLnBrk="1" hangingPunct="1">
              <a:lnSpc>
                <a:spcPct val="90000"/>
              </a:lnSpc>
              <a:buNone/>
              <a:tabLst>
                <a:tab pos="0" algn="l"/>
              </a:tabLst>
            </a:pPr>
            <a:r>
              <a:rPr lang="en-US" altLang="zh-CN" sz="2400" dirty="0" smtClean="0">
                <a:cs typeface="Arial" panose="020B0604020202020204" pitchFamily="34" charset="0"/>
              </a:rPr>
              <a:t>Setting aside the question of “why is gravity” (that’s really hard…), humans have set out to answer “what is gravity” for centuries:</a:t>
            </a:r>
          </a:p>
          <a:p>
            <a:pPr marL="0" indent="0" eaLnBrk="1" hangingPunct="1">
              <a:lnSpc>
                <a:spcPct val="90000"/>
              </a:lnSpc>
              <a:buNone/>
              <a:tabLst>
                <a:tab pos="0" algn="l"/>
              </a:tabLst>
            </a:pPr>
            <a:endParaRPr lang="en-US" altLang="zh-CN" sz="2400" dirty="0" smtClean="0">
              <a:cs typeface="Arial" panose="020B0604020202020204" pitchFamily="34" charset="0"/>
            </a:endParaRPr>
          </a:p>
          <a:p>
            <a:pPr marL="0" indent="0" eaLnBrk="1" hangingPunct="1">
              <a:lnSpc>
                <a:spcPct val="90000"/>
              </a:lnSpc>
              <a:buNone/>
              <a:tabLst>
                <a:tab pos="0" algn="l"/>
              </a:tabLst>
            </a:pPr>
            <a:r>
              <a:rPr lang="en-US" altLang="zh-CN" sz="2400" dirty="0" smtClean="0">
                <a:cs typeface="Arial" panose="020B0604020202020204" pitchFamily="34" charset="0"/>
              </a:rPr>
              <a:t>Aristotle (300 BCE):  </a:t>
            </a:r>
            <a:r>
              <a:rPr lang="en-US" altLang="zh-CN" sz="2000" dirty="0" smtClean="0">
                <a:cs typeface="Arial" panose="020B0604020202020204" pitchFamily="34" charset="0"/>
              </a:rPr>
              <a:t>Objects</a:t>
            </a:r>
            <a:r>
              <a:rPr lang="en-US" altLang="zh-CN" sz="2400" dirty="0" smtClean="0">
                <a:cs typeface="Arial" panose="020B0604020202020204" pitchFamily="34" charset="0"/>
              </a:rPr>
              <a:t> </a:t>
            </a:r>
            <a:r>
              <a:rPr lang="en-US" sz="2000" dirty="0">
                <a:cs typeface="Arial" panose="020B0604020202020204" pitchFamily="34" charset="0"/>
              </a:rPr>
              <a:t>fall at a speed proportional to their weight and inversely proportional to the </a:t>
            </a:r>
            <a:r>
              <a:rPr lang="en-US" sz="2000" dirty="0" smtClean="0">
                <a:cs typeface="Arial" panose="020B0604020202020204" pitchFamily="34" charset="0"/>
              </a:rPr>
              <a:t>density</a:t>
            </a:r>
            <a:r>
              <a:rPr lang="en-US" sz="2000" dirty="0">
                <a:cs typeface="Arial" panose="020B0604020202020204" pitchFamily="34" charset="0"/>
              </a:rPr>
              <a:t> of the fluid they are immersed in.</a:t>
            </a:r>
            <a:endParaRPr lang="en-US" altLang="zh-CN" sz="2000" dirty="0">
              <a:cs typeface="Arial" panose="020B0604020202020204" pitchFamily="34" charset="0"/>
            </a:endParaRPr>
          </a:p>
          <a:p>
            <a:pPr marL="0" indent="0" eaLnBrk="1" hangingPunct="1">
              <a:lnSpc>
                <a:spcPct val="90000"/>
              </a:lnSpc>
              <a:buNone/>
              <a:tabLst>
                <a:tab pos="0" algn="l"/>
              </a:tabLst>
            </a:pPr>
            <a:r>
              <a:rPr lang="en-US" altLang="zh-CN" sz="2400" dirty="0" smtClean="0">
                <a:cs typeface="Arial" panose="020B0604020202020204" pitchFamily="34" charset="0"/>
              </a:rPr>
              <a:t>Galileo (~1600)</a:t>
            </a:r>
            <a:r>
              <a:rPr lang="en-US" altLang="zh-CN" sz="2000" dirty="0" smtClean="0">
                <a:cs typeface="Arial" panose="020B0604020202020204" pitchFamily="34" charset="0"/>
              </a:rPr>
              <a:t>:  Used experiments to demonstrate that objects accelerate due to gravity at the same rate, regardless of mass.  (More later)</a:t>
            </a:r>
          </a:p>
          <a:p>
            <a:pPr marL="0" indent="0" eaLnBrk="1" hangingPunct="1">
              <a:lnSpc>
                <a:spcPct val="90000"/>
              </a:lnSpc>
              <a:buNone/>
              <a:tabLst>
                <a:tab pos="0" algn="l"/>
              </a:tabLst>
            </a:pPr>
            <a:r>
              <a:rPr lang="en-US" altLang="zh-CN" sz="2400" dirty="0" smtClean="0">
                <a:cs typeface="Arial" panose="020B0604020202020204" pitchFamily="34" charset="0"/>
              </a:rPr>
              <a:t>Newton (1687):  </a:t>
            </a:r>
            <a:r>
              <a:rPr lang="en-US" altLang="zh-CN" sz="2000" dirty="0" smtClean="0">
                <a:cs typeface="Arial" panose="020B0604020202020204" pitchFamily="34" charset="0"/>
              </a:rPr>
              <a:t>Inverse square law of universal gravitation.  Objects attract each other with a force proportional to their masses, and inversely proportional to the square of the distance between them.</a:t>
            </a:r>
          </a:p>
          <a:p>
            <a:pPr marL="0" indent="0" eaLnBrk="1" hangingPunct="1">
              <a:lnSpc>
                <a:spcPct val="90000"/>
              </a:lnSpc>
              <a:buNone/>
              <a:tabLst>
                <a:tab pos="0" algn="l"/>
              </a:tabLst>
            </a:pPr>
            <a:r>
              <a:rPr lang="en-US" altLang="zh-CN" sz="2400" dirty="0" smtClean="0">
                <a:cs typeface="Arial" panose="020B0604020202020204" pitchFamily="34" charset="0"/>
              </a:rPr>
              <a:t>Einstein (1907-1915):  </a:t>
            </a:r>
            <a:r>
              <a:rPr lang="en-US" altLang="zh-CN" sz="2000" dirty="0" smtClean="0">
                <a:cs typeface="Arial" panose="020B0604020202020204" pitchFamily="34" charset="0"/>
              </a:rPr>
              <a:t>The theory of General Relativity describes a space-time continuum which is curved by the presence of masses.</a:t>
            </a:r>
          </a:p>
          <a:p>
            <a:pPr marL="0" indent="0" eaLnBrk="1" hangingPunct="1">
              <a:lnSpc>
                <a:spcPct val="90000"/>
              </a:lnSpc>
              <a:buNone/>
              <a:tabLst>
                <a:tab pos="0" algn="l"/>
              </a:tabLst>
            </a:pPr>
            <a:endParaRPr lang="en-US" altLang="zh-CN" sz="2400" dirty="0" smtClean="0">
              <a:cs typeface="Arial" panose="020B0604020202020204" pitchFamily="34" charset="0"/>
            </a:endParaRPr>
          </a:p>
        </p:txBody>
      </p:sp>
      <p:pic>
        <p:nvPicPr>
          <p:cNvPr id="21506" name="Picture 2" descr="https://upload.wikimedia.org/wikipedia/commons/8/83/Sir_Isaac_Newton_%281643-1727%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069" y="3918438"/>
            <a:ext cx="1043598" cy="127550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wikipedia galileo"/>
          <p:cNvSpPr>
            <a:spLocks noChangeAspect="1" noChangeArrowheads="1"/>
          </p:cNvSpPr>
          <p:nvPr/>
        </p:nvSpPr>
        <p:spPr bwMode="auto">
          <a:xfrm>
            <a:off x="42539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Image result for wikipedia galileo"/>
          <p:cNvSpPr>
            <a:spLocks noChangeAspect="1" noChangeArrowheads="1"/>
          </p:cNvSpPr>
          <p:nvPr/>
        </p:nvSpPr>
        <p:spPr bwMode="auto">
          <a:xfrm>
            <a:off x="57779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516" name="Picture 12" descr="Image result for wikipedia galile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8883" y="2916743"/>
            <a:ext cx="1175558" cy="1493429"/>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Einstein 1921 by F Schmutzer - restor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0782" y="4950067"/>
            <a:ext cx="1164958" cy="1529007"/>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Aristotle Altemps Inv857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017" y="1889389"/>
            <a:ext cx="1043598" cy="1397117"/>
          </a:xfrm>
          <a:prstGeom prst="rect">
            <a:avLst/>
          </a:prstGeom>
          <a:noFill/>
          <a:extLst>
            <a:ext uri="{909E8E84-426E-40DD-AFC4-6F175D3DCCD1}">
              <a14:hiddenFill xmlns:a14="http://schemas.microsoft.com/office/drawing/2010/main">
                <a:solidFill>
                  <a:srgbClr val="FFFFFF"/>
                </a:solidFill>
              </a14:hiddenFill>
            </a:ext>
          </a:extLst>
        </p:spPr>
      </p:pic>
      <p:sp>
        <p:nvSpPr>
          <p:cNvPr id="10" name="Oval Callout 9"/>
          <p:cNvSpPr/>
          <p:nvPr/>
        </p:nvSpPr>
        <p:spPr>
          <a:xfrm>
            <a:off x="9198429" y="2164958"/>
            <a:ext cx="2567310" cy="643107"/>
          </a:xfrm>
          <a:prstGeom prst="wedgeEllipseCallout">
            <a:avLst>
              <a:gd name="adj1" fmla="val -53265"/>
              <a:gd name="adj2" fmla="val 11308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Not actually that crazy!</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057400" y="261938"/>
            <a:ext cx="8382000" cy="1143000"/>
          </a:xfrm>
        </p:spPr>
        <p:txBody>
          <a:bodyPr/>
          <a:lstStyle/>
          <a:p>
            <a:pPr eaLnBrk="1" hangingPunct="1"/>
            <a:r>
              <a:rPr lang="en-US" altLang="en-US" sz="3600" b="1" dirty="0" smtClean="0">
                <a:latin typeface="+mn-lt"/>
              </a:rPr>
              <a:t>Absolute Gravity “Networks” Today</a:t>
            </a:r>
          </a:p>
        </p:txBody>
      </p:sp>
      <p:sp>
        <p:nvSpPr>
          <p:cNvPr id="29699" name="Rectangle 4"/>
          <p:cNvSpPr>
            <a:spLocks noChangeArrowheads="1"/>
          </p:cNvSpPr>
          <p:nvPr/>
        </p:nvSpPr>
        <p:spPr bwMode="auto">
          <a:xfrm>
            <a:off x="808522" y="1404938"/>
            <a:ext cx="1065516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2400" dirty="0">
                <a:latin typeface="+mn-lt"/>
              </a:rPr>
              <a:t>Currently there are over 100 absolute gravity meters in the world (about 100 from Micro-g LaCoste alone)</a:t>
            </a:r>
          </a:p>
          <a:p>
            <a:pPr eaLnBrk="1" hangingPunct="1">
              <a:spcBef>
                <a:spcPct val="0"/>
              </a:spcBef>
            </a:pPr>
            <a:r>
              <a:rPr lang="en-US" altLang="en-US" sz="2400" dirty="0">
                <a:latin typeface="+mn-lt"/>
              </a:rPr>
              <a:t>What need is there for a traditional, worldwide network if each absolute measurement is a “network” unto itself?</a:t>
            </a:r>
          </a:p>
          <a:p>
            <a:pPr eaLnBrk="1" hangingPunct="1">
              <a:spcBef>
                <a:spcPct val="0"/>
              </a:spcBef>
            </a:pPr>
            <a:r>
              <a:rPr lang="en-US" altLang="en-US" sz="2400" dirty="0">
                <a:latin typeface="+mn-lt"/>
              </a:rPr>
              <a:t>The current IAG strategy, in conjunction with the Consultative Committee on Mass (CCM) at the CIPM (International Center for Weights and Measures) is to create an absolute database, </a:t>
            </a:r>
            <a:r>
              <a:rPr lang="en-US" altLang="en-US" sz="2400" dirty="0" err="1">
                <a:latin typeface="+mn-lt"/>
              </a:rPr>
              <a:t>Agrav</a:t>
            </a:r>
            <a:r>
              <a:rPr lang="en-US" altLang="en-US" sz="2400" dirty="0">
                <a:latin typeface="+mn-lt"/>
              </a:rPr>
              <a:t>*, of all absolute measurements (volunteer basis)</a:t>
            </a:r>
          </a:p>
          <a:p>
            <a:pPr eaLnBrk="1" hangingPunct="1">
              <a:spcBef>
                <a:spcPct val="0"/>
              </a:spcBef>
            </a:pPr>
            <a:r>
              <a:rPr lang="en-US" altLang="en-US" sz="2400" dirty="0">
                <a:latin typeface="+mn-lt"/>
              </a:rPr>
              <a:t>The instruments are tied to absolute standards (and thus each other) through validations and calibrations at international or regional comparisons.  (ICAGs and </a:t>
            </a:r>
            <a:r>
              <a:rPr lang="en-US" altLang="en-US" sz="2400" dirty="0" err="1">
                <a:latin typeface="+mn-lt"/>
              </a:rPr>
              <a:t>xCAGs</a:t>
            </a:r>
            <a:r>
              <a:rPr lang="en-US" altLang="en-US" sz="2400" dirty="0">
                <a:latin typeface="+mn-lt"/>
              </a:rPr>
              <a:t>)</a:t>
            </a:r>
          </a:p>
          <a:p>
            <a:pPr eaLnBrk="1" hangingPunct="1">
              <a:spcBef>
                <a:spcPct val="0"/>
              </a:spcBef>
            </a:pPr>
            <a:endParaRPr lang="en-US" altLang="en-US" sz="2400" dirty="0">
              <a:latin typeface="+mn-lt"/>
            </a:endParaRPr>
          </a:p>
        </p:txBody>
      </p:sp>
      <p:sp>
        <p:nvSpPr>
          <p:cNvPr id="29700" name="Rectangle 1"/>
          <p:cNvSpPr>
            <a:spLocks noChangeArrowheads="1"/>
          </p:cNvSpPr>
          <p:nvPr/>
        </p:nvSpPr>
        <p:spPr bwMode="auto">
          <a:xfrm>
            <a:off x="2324100" y="6172200"/>
            <a:ext cx="388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mn-lt"/>
              </a:rPr>
              <a:t>*http://agrav.bkg.bund.de/agrav-meta/</a:t>
            </a:r>
          </a:p>
        </p:txBody>
      </p:sp>
    </p:spTree>
    <p:extLst>
      <p:ext uri="{BB962C8B-B14F-4D97-AF65-F5344CB8AC3E}">
        <p14:creationId xmlns:p14="http://schemas.microsoft.com/office/powerpoint/2010/main" val="28335337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981200" y="292100"/>
            <a:ext cx="8382000" cy="1143000"/>
          </a:xfrm>
        </p:spPr>
        <p:txBody>
          <a:bodyPr/>
          <a:lstStyle/>
          <a:p>
            <a:pPr eaLnBrk="1" hangingPunct="1"/>
            <a:r>
              <a:rPr lang="en-US" altLang="en-US" b="1" smtClean="0"/>
              <a:t>Agrav Holdings (2016)</a:t>
            </a:r>
          </a:p>
        </p:txBody>
      </p:sp>
      <p:pic>
        <p:nvPicPr>
          <p:cNvPr id="30723" name="Picture 2" descr="C:\temp\Agrav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26" y="1435101"/>
            <a:ext cx="486727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62491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6"/>
          <p:cNvSpPr>
            <a:spLocks noGrp="1" noChangeArrowheads="1"/>
          </p:cNvSpPr>
          <p:nvPr>
            <p:ph type="ctrTitle"/>
          </p:nvPr>
        </p:nvSpPr>
        <p:spPr>
          <a:xfrm>
            <a:off x="2057400" y="676476"/>
            <a:ext cx="8305800" cy="990600"/>
          </a:xfrm>
        </p:spPr>
        <p:txBody>
          <a:bodyPr/>
          <a:lstStyle/>
          <a:p>
            <a:pPr eaLnBrk="1" hangingPunct="1"/>
            <a:r>
              <a:rPr lang="en-US" altLang="en-US" sz="3600" b="1" dirty="0" smtClean="0"/>
              <a:t>Absolute comparisons – how we know these things work!</a:t>
            </a:r>
          </a:p>
        </p:txBody>
      </p:sp>
      <p:sp>
        <p:nvSpPr>
          <p:cNvPr id="31747" name="Rectangle 3"/>
          <p:cNvSpPr txBox="1">
            <a:spLocks noChangeArrowheads="1"/>
          </p:cNvSpPr>
          <p:nvPr/>
        </p:nvSpPr>
        <p:spPr bwMode="auto">
          <a:xfrm>
            <a:off x="895149" y="1690036"/>
            <a:ext cx="1033753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tabLst>
                <a:tab pos="0" algn="l"/>
              </a:tabLst>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tabLst>
                <a:tab pos="0" algn="l"/>
              </a:tabLst>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tabLst>
                <a:tab pos="0" algn="l"/>
              </a:tabLst>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90000"/>
              </a:lnSpc>
            </a:pPr>
            <a:r>
              <a:rPr lang="en-US" altLang="zh-CN" sz="2000" dirty="0">
                <a:latin typeface="Arial" panose="020B0604020202020204" pitchFamily="34" charset="0"/>
              </a:rPr>
              <a:t>First comparison of seven absolute gravity meters was performed at BIPM (Sevres, France) 1981.  </a:t>
            </a:r>
          </a:p>
          <a:p>
            <a:pPr eaLnBrk="1" hangingPunct="1">
              <a:lnSpc>
                <a:spcPct val="90000"/>
              </a:lnSpc>
            </a:pPr>
            <a:r>
              <a:rPr lang="en-US" altLang="zh-CN" sz="2000" dirty="0">
                <a:latin typeface="Arial" panose="020B0604020202020204" pitchFamily="34" charset="0"/>
              </a:rPr>
              <a:t>International comparisons every four years, regional comparisons every two years.</a:t>
            </a:r>
          </a:p>
          <a:p>
            <a:pPr eaLnBrk="1" hangingPunct="1">
              <a:lnSpc>
                <a:spcPct val="90000"/>
              </a:lnSpc>
            </a:pPr>
            <a:r>
              <a:rPr lang="en-US" altLang="zh-CN" sz="2000" dirty="0">
                <a:latin typeface="Arial" panose="020B0604020202020204" pitchFamily="34" charset="0"/>
              </a:rPr>
              <a:t>Key comparisons and pilot studies.</a:t>
            </a:r>
          </a:p>
          <a:p>
            <a:pPr lvl="1" eaLnBrk="1" hangingPunct="1">
              <a:lnSpc>
                <a:spcPct val="90000"/>
              </a:lnSpc>
              <a:buFont typeface="Arial" panose="020B0604020202020204" pitchFamily="34" charset="0"/>
              <a:buChar char="•"/>
            </a:pPr>
            <a:r>
              <a:rPr lang="en-US" altLang="zh-CN" sz="1800" dirty="0">
                <a:latin typeface="Arial" panose="020B0604020202020204" pitchFamily="34" charset="0"/>
              </a:rPr>
              <a:t>Key comparison is </a:t>
            </a:r>
            <a:r>
              <a:rPr lang="en-US" altLang="zh-CN" sz="1800" b="1" dirty="0">
                <a:latin typeface="Arial" panose="020B0604020202020204" pitchFamily="34" charset="0"/>
              </a:rPr>
              <a:t>validation</a:t>
            </a:r>
            <a:r>
              <a:rPr lang="en-US" altLang="zh-CN" sz="1800" dirty="0">
                <a:latin typeface="Arial" panose="020B0604020202020204" pitchFamily="34" charset="0"/>
              </a:rPr>
              <a:t> between certified metrological institutes (equivalent to comparing kilogram standards owned by different government agencies).  Goal is to verify uncertainties</a:t>
            </a:r>
          </a:p>
          <a:p>
            <a:pPr lvl="1" eaLnBrk="1" hangingPunct="1">
              <a:lnSpc>
                <a:spcPct val="90000"/>
              </a:lnSpc>
              <a:buFont typeface="Arial" panose="020B0604020202020204" pitchFamily="34" charset="0"/>
              <a:buChar char="•"/>
            </a:pPr>
            <a:r>
              <a:rPr lang="en-US" altLang="zh-CN" sz="1800" dirty="0">
                <a:latin typeface="Arial" panose="020B0604020202020204" pitchFamily="34" charset="0"/>
              </a:rPr>
              <a:t>Pilot studies are </a:t>
            </a:r>
            <a:r>
              <a:rPr lang="en-US" altLang="zh-CN" sz="1800" b="1" dirty="0">
                <a:latin typeface="Arial" panose="020B0604020202020204" pitchFamily="34" charset="0"/>
              </a:rPr>
              <a:t>comparisons</a:t>
            </a:r>
            <a:r>
              <a:rPr lang="en-US" altLang="zh-CN" sz="1800" dirty="0">
                <a:latin typeface="Arial" panose="020B0604020202020204" pitchFamily="34" charset="0"/>
              </a:rPr>
              <a:t> and/or </a:t>
            </a:r>
            <a:r>
              <a:rPr lang="en-US" altLang="zh-CN" sz="1800" b="1" dirty="0">
                <a:latin typeface="Arial" panose="020B0604020202020204" pitchFamily="34" charset="0"/>
              </a:rPr>
              <a:t>calibrations</a:t>
            </a:r>
            <a:r>
              <a:rPr lang="en-US" altLang="zh-CN" sz="1800" dirty="0">
                <a:latin typeface="Arial" panose="020B0604020202020204" pitchFamily="34" charset="0"/>
              </a:rPr>
              <a:t> of non-metrological institutes’ instruments (geodesists, for example…)</a:t>
            </a:r>
          </a:p>
          <a:p>
            <a:pPr eaLnBrk="1" hangingPunct="1">
              <a:lnSpc>
                <a:spcPct val="90000"/>
              </a:lnSpc>
            </a:pPr>
            <a:r>
              <a:rPr lang="en-US" altLang="zh-CN" sz="2000" dirty="0">
                <a:latin typeface="Arial" panose="020B0604020202020204" pitchFamily="34" charset="0"/>
              </a:rPr>
              <a:t>Least-squares reduction of various meters on various piers over various days provides “degree of equivalence” between instruments measured in µGals. </a:t>
            </a:r>
          </a:p>
          <a:p>
            <a:pPr eaLnBrk="1" hangingPunct="1">
              <a:lnSpc>
                <a:spcPct val="90000"/>
              </a:lnSpc>
            </a:pPr>
            <a:r>
              <a:rPr lang="en-US" altLang="zh-CN" sz="2000" dirty="0">
                <a:latin typeface="Arial" panose="020B0604020202020204" pitchFamily="34" charset="0"/>
              </a:rPr>
              <a:t>Typical agreement ~3 µGals</a:t>
            </a:r>
          </a:p>
          <a:p>
            <a:pPr eaLnBrk="1" hangingPunct="1">
              <a:lnSpc>
                <a:spcPct val="90000"/>
              </a:lnSpc>
            </a:pPr>
            <a:endParaRPr lang="en-US" altLang="zh-CN" sz="2000" dirty="0">
              <a:latin typeface="Arial" panose="020B0604020202020204" pitchFamily="34" charset="0"/>
            </a:endParaRPr>
          </a:p>
        </p:txBody>
      </p:sp>
    </p:spTree>
    <p:extLst>
      <p:ext uri="{BB962C8B-B14F-4D97-AF65-F5344CB8AC3E}">
        <p14:creationId xmlns:p14="http://schemas.microsoft.com/office/powerpoint/2010/main" val="4067211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6"/>
          <p:cNvSpPr>
            <a:spLocks noGrp="1" noChangeArrowheads="1"/>
          </p:cNvSpPr>
          <p:nvPr>
            <p:ph type="ctrTitle"/>
          </p:nvPr>
        </p:nvSpPr>
        <p:spPr>
          <a:xfrm>
            <a:off x="1981200" y="217488"/>
            <a:ext cx="8305800" cy="762000"/>
          </a:xfrm>
        </p:spPr>
        <p:txBody>
          <a:bodyPr/>
          <a:lstStyle/>
          <a:p>
            <a:pPr eaLnBrk="1" hangingPunct="1"/>
            <a:r>
              <a:rPr lang="en-US" altLang="en-US" b="1" smtClean="0"/>
              <a:t>Absolute Comparisons</a:t>
            </a:r>
          </a:p>
        </p:txBody>
      </p:sp>
      <p:pic>
        <p:nvPicPr>
          <p:cNvPr id="32771" name="Picture 2" descr="C:\temp\CIPMAgravSchem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400" y="914400"/>
            <a:ext cx="5588000" cy="53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1"/>
          <p:cNvSpPr>
            <a:spLocks noChangeArrowheads="1"/>
          </p:cNvSpPr>
          <p:nvPr/>
        </p:nvSpPr>
        <p:spPr bwMode="auto">
          <a:xfrm>
            <a:off x="1828800" y="6248400"/>
            <a:ext cx="868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t>http://www.bipm.org/wg/CCM/CCM-WGG/Allowed/2015-meeting/CCM_IAG_Strategy.pdf</a:t>
            </a:r>
          </a:p>
        </p:txBody>
      </p:sp>
    </p:spTree>
    <p:extLst>
      <p:ext uri="{BB962C8B-B14F-4D97-AF65-F5344CB8AC3E}">
        <p14:creationId xmlns:p14="http://schemas.microsoft.com/office/powerpoint/2010/main" val="24848633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6"/>
          <p:cNvSpPr>
            <a:spLocks noGrp="1" noChangeArrowheads="1"/>
          </p:cNvSpPr>
          <p:nvPr>
            <p:ph type="ctrTitle"/>
          </p:nvPr>
        </p:nvSpPr>
        <p:spPr>
          <a:xfrm>
            <a:off x="2057400" y="182563"/>
            <a:ext cx="8305800" cy="990600"/>
          </a:xfrm>
        </p:spPr>
        <p:txBody>
          <a:bodyPr/>
          <a:lstStyle/>
          <a:p>
            <a:pPr eaLnBrk="1" hangingPunct="1"/>
            <a:r>
              <a:rPr lang="en-US" altLang="en-US" b="1" smtClean="0"/>
              <a:t>Absolute Comparison Results</a:t>
            </a:r>
          </a:p>
        </p:txBody>
      </p:sp>
      <p:pic>
        <p:nvPicPr>
          <p:cNvPr id="33795" name="Picture 2" descr="C:\temp\ICAG2011Resul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90600"/>
            <a:ext cx="35433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1" descr="20111108_00145-1574575970-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5451" y="2895600"/>
            <a:ext cx="49323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5"/>
          <p:cNvSpPr>
            <a:spLocks noChangeArrowheads="1"/>
          </p:cNvSpPr>
          <p:nvPr/>
        </p:nvSpPr>
        <p:spPr bwMode="auto">
          <a:xfrm>
            <a:off x="5681663" y="1395414"/>
            <a:ext cx="4724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a:latin typeface="Arial" panose="020B0604020202020204" pitchFamily="34" charset="0"/>
              </a:rPr>
              <a:t>ICAG2011 Luxembourg results:  </a:t>
            </a:r>
            <a:r>
              <a:rPr lang="el-GR" altLang="en-US" sz="1600">
                <a:latin typeface="Arial" panose="020B0604020202020204" pitchFamily="34" charset="0"/>
              </a:rPr>
              <a:t>σ</a:t>
            </a:r>
            <a:r>
              <a:rPr lang="en-US" altLang="en-US" sz="1600">
                <a:latin typeface="Arial" panose="020B0604020202020204" pitchFamily="34" charset="0"/>
              </a:rPr>
              <a:t>=3.1µGal  </a:t>
            </a:r>
          </a:p>
        </p:txBody>
      </p:sp>
    </p:spTree>
    <p:extLst>
      <p:ext uri="{BB962C8B-B14F-4D97-AF65-F5344CB8AC3E}">
        <p14:creationId xmlns:p14="http://schemas.microsoft.com/office/powerpoint/2010/main" val="37817341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6"/>
          <p:cNvSpPr>
            <a:spLocks noGrp="1" noChangeArrowheads="1"/>
          </p:cNvSpPr>
          <p:nvPr>
            <p:ph type="ctrTitle"/>
          </p:nvPr>
        </p:nvSpPr>
        <p:spPr>
          <a:xfrm>
            <a:off x="2057400" y="161925"/>
            <a:ext cx="8305800" cy="990600"/>
          </a:xfrm>
        </p:spPr>
        <p:txBody>
          <a:bodyPr/>
          <a:lstStyle/>
          <a:p>
            <a:pPr eaLnBrk="1" hangingPunct="1"/>
            <a:r>
              <a:rPr lang="en-US" altLang="en-US" b="1" smtClean="0"/>
              <a:t>Regional Comparison Example</a:t>
            </a:r>
          </a:p>
        </p:txBody>
      </p:sp>
      <p:sp>
        <p:nvSpPr>
          <p:cNvPr id="34819" name="Rectangle 3"/>
          <p:cNvSpPr txBox="1">
            <a:spLocks noChangeArrowheads="1"/>
          </p:cNvSpPr>
          <p:nvPr/>
        </p:nvSpPr>
        <p:spPr bwMode="auto">
          <a:xfrm>
            <a:off x="1676400" y="1152526"/>
            <a:ext cx="43434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tabLst>
                <a:tab pos="0" algn="l"/>
              </a:tabLst>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tabLst>
                <a:tab pos="0" algn="l"/>
              </a:tabLst>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tabLst>
                <a:tab pos="0" algn="l"/>
              </a:tabLst>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90000"/>
              </a:lnSpc>
            </a:pPr>
            <a:r>
              <a:rPr lang="en-US" altLang="zh-CN" sz="2400">
                <a:latin typeface="Arial" panose="020B0604020202020204" pitchFamily="34" charset="0"/>
              </a:rPr>
              <a:t>North American Comparison of Absolute Gravimeters (NACAG) at TMGO</a:t>
            </a:r>
          </a:p>
          <a:p>
            <a:pPr lvl="1" eaLnBrk="1" hangingPunct="1">
              <a:lnSpc>
                <a:spcPct val="90000"/>
              </a:lnSpc>
              <a:buFont typeface="Arial" panose="020B0604020202020204" pitchFamily="34" charset="0"/>
              <a:buChar char="•"/>
            </a:pPr>
            <a:r>
              <a:rPr lang="en-US" altLang="zh-CN" sz="2000">
                <a:latin typeface="Arial" panose="020B0604020202020204" pitchFamily="34" charset="0"/>
              </a:rPr>
              <a:t>1995, 1997, 2010, 2014, 2016</a:t>
            </a:r>
          </a:p>
          <a:p>
            <a:pPr eaLnBrk="1" hangingPunct="1">
              <a:lnSpc>
                <a:spcPct val="90000"/>
              </a:lnSpc>
            </a:pPr>
            <a:r>
              <a:rPr lang="en-US" altLang="zh-CN" sz="2400">
                <a:latin typeface="Arial" panose="020B0604020202020204" pitchFamily="34" charset="0"/>
              </a:rPr>
              <a:t>2016 will be the first certified by the CIPM</a:t>
            </a:r>
          </a:p>
          <a:p>
            <a:pPr eaLnBrk="1" hangingPunct="1">
              <a:lnSpc>
                <a:spcPct val="90000"/>
              </a:lnSpc>
            </a:pPr>
            <a:r>
              <a:rPr lang="en-US" altLang="zh-CN" sz="2400">
                <a:latin typeface="Arial" panose="020B0604020202020204" pitchFamily="34" charset="0"/>
              </a:rPr>
              <a:t>10 piers, ~10 instruments, 7 countries, 5 days*</a:t>
            </a:r>
          </a:p>
          <a:p>
            <a:pPr eaLnBrk="1" hangingPunct="1">
              <a:lnSpc>
                <a:spcPct val="90000"/>
              </a:lnSpc>
            </a:pPr>
            <a:endParaRPr lang="en-US" altLang="zh-CN" sz="2400">
              <a:latin typeface="Arial" panose="020B0604020202020204" pitchFamily="34" charset="0"/>
            </a:endParaRPr>
          </a:p>
        </p:txBody>
      </p:sp>
      <p:pic>
        <p:nvPicPr>
          <p:cNvPr id="34820" name="Picture 2" descr="C:\temp\NACAG16Screensho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1" y="1017589"/>
            <a:ext cx="3967163"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3" descr="C:\temp\TMGOSchemati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338" y="4322763"/>
            <a:ext cx="5199062"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9"/>
          <p:cNvSpPr>
            <a:spLocks noChangeArrowheads="1"/>
          </p:cNvSpPr>
          <p:nvPr/>
        </p:nvSpPr>
        <p:spPr bwMode="auto">
          <a:xfrm>
            <a:off x="7239001" y="6311900"/>
            <a:ext cx="1927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t>*Details pending…</a:t>
            </a:r>
          </a:p>
        </p:txBody>
      </p:sp>
      <p:pic>
        <p:nvPicPr>
          <p:cNvPr id="34823" name="Picture 5" descr="C:\Users\Derek.vanWestrum\Downloads\IMG_15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2317750"/>
            <a:ext cx="2605088"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7926388" y="1752600"/>
            <a:ext cx="1065212" cy="5334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Tree>
    <p:extLst>
      <p:ext uri="{BB962C8B-B14F-4D97-AF65-F5344CB8AC3E}">
        <p14:creationId xmlns:p14="http://schemas.microsoft.com/office/powerpoint/2010/main" val="1238563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6"/>
          <p:cNvSpPr>
            <a:spLocks noGrp="1" noChangeArrowheads="1"/>
          </p:cNvSpPr>
          <p:nvPr>
            <p:ph type="ctrTitle"/>
          </p:nvPr>
        </p:nvSpPr>
        <p:spPr>
          <a:xfrm>
            <a:off x="2057400" y="534988"/>
            <a:ext cx="8305800" cy="736600"/>
          </a:xfrm>
        </p:spPr>
        <p:txBody>
          <a:bodyPr/>
          <a:lstStyle/>
          <a:p>
            <a:pPr eaLnBrk="1" hangingPunct="1"/>
            <a:r>
              <a:rPr lang="en-US" altLang="en-US" sz="4000" b="1">
                <a:solidFill>
                  <a:schemeClr val="tx2"/>
                </a:solidFill>
              </a:rPr>
              <a:t>Table Mountain Geophysical Observatory (TMGO)</a:t>
            </a:r>
          </a:p>
        </p:txBody>
      </p:sp>
      <p:pic>
        <p:nvPicPr>
          <p:cNvPr id="3584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539875"/>
            <a:ext cx="76962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3"/>
          <p:cNvSpPr txBox="1">
            <a:spLocks noChangeArrowheads="1"/>
          </p:cNvSpPr>
          <p:nvPr/>
        </p:nvSpPr>
        <p:spPr bwMode="auto">
          <a:xfrm>
            <a:off x="2133600" y="5375276"/>
            <a:ext cx="79248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tabLst>
                <a:tab pos="0" algn="l"/>
              </a:tabLst>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tabLst>
                <a:tab pos="0" algn="l"/>
              </a:tabLst>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tabLst>
                <a:tab pos="0" algn="l"/>
              </a:tabLst>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90000"/>
              </a:lnSpc>
            </a:pPr>
            <a:r>
              <a:rPr lang="en-US" altLang="zh-CN" sz="2400">
                <a:solidFill>
                  <a:schemeClr val="tx2"/>
                </a:solidFill>
                <a:latin typeface="Arial" panose="020B0604020202020204" pitchFamily="34" charset="0"/>
              </a:rPr>
              <a:t>Isolated location ~15km north of Boulder, Colorado</a:t>
            </a:r>
          </a:p>
          <a:p>
            <a:pPr eaLnBrk="1" hangingPunct="1">
              <a:lnSpc>
                <a:spcPct val="90000"/>
              </a:lnSpc>
            </a:pPr>
            <a:r>
              <a:rPr lang="en-US" altLang="zh-CN" sz="2400">
                <a:solidFill>
                  <a:schemeClr val="tx2"/>
                </a:solidFill>
                <a:latin typeface="Arial" panose="020B0604020202020204" pitchFamily="34" charset="0"/>
              </a:rPr>
              <a:t>Over 20 years of gravity (permanent SG, A10, FG5X, and relative meter calibration base</a:t>
            </a:r>
          </a:p>
          <a:p>
            <a:pPr eaLnBrk="1" hangingPunct="1">
              <a:lnSpc>
                <a:spcPct val="90000"/>
              </a:lnSpc>
            </a:pPr>
            <a:endParaRPr lang="en-US" altLang="zh-CN" sz="2400">
              <a:solidFill>
                <a:schemeClr val="tx2"/>
              </a:solidFill>
              <a:latin typeface="Arial" panose="020B0604020202020204" pitchFamily="34" charset="0"/>
            </a:endParaRPr>
          </a:p>
        </p:txBody>
      </p:sp>
    </p:spTree>
    <p:extLst>
      <p:ext uri="{BB962C8B-B14F-4D97-AF65-F5344CB8AC3E}">
        <p14:creationId xmlns:p14="http://schemas.microsoft.com/office/powerpoint/2010/main" val="9483000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124261" y="630238"/>
            <a:ext cx="9953469" cy="990600"/>
          </a:xfrm>
        </p:spPr>
        <p:txBody>
          <a:bodyPr/>
          <a:lstStyle/>
          <a:p>
            <a:pPr eaLnBrk="1" hangingPunct="1"/>
            <a:r>
              <a:rPr lang="en-US" altLang="en-US" sz="3600" b="1" dirty="0"/>
              <a:t>Going Forward:  </a:t>
            </a:r>
            <a:r>
              <a:rPr lang="en-US" altLang="en-US" sz="3600" b="1" dirty="0" smtClean="0"/>
              <a:t/>
            </a:r>
            <a:br>
              <a:rPr lang="en-US" altLang="en-US" sz="3600" b="1" dirty="0" smtClean="0"/>
            </a:br>
            <a:r>
              <a:rPr lang="en-US" altLang="en-US" sz="3600" b="1" dirty="0" smtClean="0"/>
              <a:t>The International Gravity Reference Frame</a:t>
            </a:r>
            <a:endParaRPr lang="en-US" altLang="en-US" sz="3600" b="1" dirty="0"/>
          </a:p>
        </p:txBody>
      </p:sp>
      <p:sp>
        <p:nvSpPr>
          <p:cNvPr id="36867" name="Content Placeholder 2"/>
          <p:cNvSpPr>
            <a:spLocks noGrp="1"/>
          </p:cNvSpPr>
          <p:nvPr>
            <p:ph idx="1"/>
          </p:nvPr>
        </p:nvSpPr>
        <p:spPr>
          <a:xfrm>
            <a:off x="1981200" y="1684338"/>
            <a:ext cx="8229600" cy="3916362"/>
          </a:xfrm>
        </p:spPr>
        <p:txBody>
          <a:bodyPr/>
          <a:lstStyle/>
          <a:p>
            <a:pPr eaLnBrk="1" hangingPunct="1"/>
            <a:r>
              <a:rPr lang="en-US" altLang="en-US" sz="2400" dirty="0" err="1">
                <a:latin typeface="Arial" panose="020B0604020202020204" pitchFamily="34" charset="0"/>
                <a:cs typeface="+mn-cs"/>
              </a:rPr>
              <a:t>Wziontek</a:t>
            </a:r>
            <a:r>
              <a:rPr lang="en-US" altLang="en-US" sz="2400" dirty="0">
                <a:latin typeface="Arial" panose="020B0604020202020204" pitchFamily="34" charset="0"/>
                <a:cs typeface="+mn-cs"/>
              </a:rPr>
              <a:t> and </a:t>
            </a:r>
            <a:r>
              <a:rPr lang="en-US" altLang="en-US" sz="2400" dirty="0" err="1">
                <a:latin typeface="Arial" panose="020B0604020202020204" pitchFamily="34" charset="0"/>
                <a:cs typeface="+mn-cs"/>
              </a:rPr>
              <a:t>Wilmes</a:t>
            </a:r>
            <a:r>
              <a:rPr lang="en-US" altLang="en-US" sz="2400" dirty="0">
                <a:latin typeface="Arial" panose="020B0604020202020204" pitchFamily="34" charset="0"/>
                <a:cs typeface="+mn-cs"/>
              </a:rPr>
              <a:t>:  “The global gravity reference system is [now] realized by a network of ‘gravity gauges’ connected by AG comparisons.”</a:t>
            </a:r>
          </a:p>
          <a:p>
            <a:pPr eaLnBrk="1" hangingPunct="1"/>
            <a:r>
              <a:rPr lang="en-US" altLang="en-US" sz="2400" dirty="0">
                <a:latin typeface="Arial" panose="020B0604020202020204" pitchFamily="34" charset="0"/>
                <a:cs typeface="+mn-cs"/>
              </a:rPr>
              <a:t>Mean, worldwide accuracy of ~5 µGal</a:t>
            </a:r>
          </a:p>
          <a:p>
            <a:pPr eaLnBrk="1" hangingPunct="1"/>
            <a:r>
              <a:rPr lang="en-US" altLang="en-US" sz="2400" dirty="0">
                <a:latin typeface="Arial" panose="020B0604020202020204" pitchFamily="34" charset="0"/>
                <a:cs typeface="+mn-cs"/>
              </a:rPr>
              <a:t>Regional comparisons for temporal stability and consistency</a:t>
            </a:r>
          </a:p>
          <a:p>
            <a:pPr eaLnBrk="1" hangingPunct="1"/>
            <a:r>
              <a:rPr lang="en-US" altLang="en-US" sz="2400" dirty="0">
                <a:latin typeface="Arial" panose="020B0604020202020204" pitchFamily="34" charset="0"/>
                <a:cs typeface="+mn-cs"/>
              </a:rPr>
              <a:t>Local ad hoc networks as necessary (absolute and/or relative)</a:t>
            </a:r>
          </a:p>
        </p:txBody>
      </p:sp>
    </p:spTree>
    <p:extLst>
      <p:ext uri="{BB962C8B-B14F-4D97-AF65-F5344CB8AC3E}">
        <p14:creationId xmlns:p14="http://schemas.microsoft.com/office/powerpoint/2010/main" val="25752938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2"/>
          </p:nvPr>
        </p:nvSpPr>
        <p:spPr bwMode="auto">
          <a:xfrm>
            <a:off x="8077200" y="589280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fld id="{E20ED33F-35DF-4536-A04D-CDA6291528B8}" type="slidenum">
              <a:rPr lang="en-US" altLang="en-US" sz="1200">
                <a:cs typeface="Times New Roman" panose="02020603050405020304" pitchFamily="18" charset="0"/>
              </a:rPr>
              <a:pPr eaLnBrk="1" hangingPunct="1">
                <a:spcBef>
                  <a:spcPct val="0"/>
                </a:spcBef>
                <a:buFontTx/>
                <a:buNone/>
              </a:pPr>
              <a:t>6</a:t>
            </a:fld>
            <a:endParaRPr lang="en-US" altLang="en-US" sz="1200">
              <a:cs typeface="Times New Roman" panose="02020603050405020304" pitchFamily="18" charset="0"/>
            </a:endParaRPr>
          </a:p>
        </p:txBody>
      </p:sp>
      <p:sp>
        <p:nvSpPr>
          <p:cNvPr id="4099" name="Rectangle 2050"/>
          <p:cNvSpPr txBox="1">
            <a:spLocks noChangeArrowheads="1"/>
          </p:cNvSpPr>
          <p:nvPr/>
        </p:nvSpPr>
        <p:spPr bwMode="auto">
          <a:xfrm>
            <a:off x="1685559" y="507260"/>
            <a:ext cx="8745049" cy="66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4400" b="1" dirty="0" smtClean="0">
                <a:cs typeface="Arial" panose="020B0604020202020204" pitchFamily="34" charset="0"/>
              </a:rPr>
              <a:t>A Closer Look at Newtonian Gravity</a:t>
            </a:r>
            <a:endParaRPr lang="en-US" altLang="en-US" sz="4400" b="1" dirty="0">
              <a:cs typeface="Arial" panose="020B0604020202020204" pitchFamily="34" charset="0"/>
            </a:endParaRPr>
          </a:p>
        </p:txBody>
      </p:sp>
      <mc:AlternateContent xmlns:mc="http://schemas.openxmlformats.org/markup-compatibility/2006" xmlns:a14="http://schemas.microsoft.com/office/drawing/2010/main">
        <mc:Choice Requires="a14">
          <p:sp>
            <p:nvSpPr>
              <p:cNvPr id="4100" name="Rectangle 2051"/>
              <p:cNvSpPr txBox="1">
                <a:spLocks noChangeArrowheads="1"/>
              </p:cNvSpPr>
              <p:nvPr/>
            </p:nvSpPr>
            <p:spPr bwMode="auto">
              <a:xfrm>
                <a:off x="575970" y="1281203"/>
                <a:ext cx="8607669" cy="352974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342900" indent="-342900" eaLnBrk="1" hangingPunct="1">
                  <a:spcBef>
                    <a:spcPts val="0"/>
                  </a:spcBef>
                  <a:buSzPct val="65000"/>
                </a:pPr>
                <a:r>
                  <a:rPr lang="en-US" altLang="en-US" sz="2000" dirty="0" smtClean="0">
                    <a:latin typeface="+mn-lt"/>
                    <a:cs typeface="Arial" panose="020B0604020202020204" pitchFamily="34" charset="0"/>
                  </a:rPr>
                  <a:t>Force between two masses:</a:t>
                </a:r>
              </a:p>
              <a:p>
                <a:pPr algn="ctr" eaLnBrk="1" hangingPunct="1">
                  <a:buSzPct val="65000"/>
                  <a:buNone/>
                </a:pPr>
                <a14:m>
                  <m:oMathPara xmlns:m="http://schemas.openxmlformats.org/officeDocument/2006/math">
                    <m:oMathParaPr>
                      <m:jc m:val="centerGroup"/>
                    </m:oMathParaPr>
                    <m:oMath xmlns:m="http://schemas.openxmlformats.org/officeDocument/2006/math">
                      <m:acc>
                        <m:accPr>
                          <m:chr m:val="⃗"/>
                          <m:ctrlPr>
                            <a:rPr lang="en-US" altLang="en-US" sz="1800" b="0" i="1" smtClean="0">
                              <a:latin typeface="Cambria Math" panose="02040503050406030204" pitchFamily="18" charset="0"/>
                            </a:rPr>
                          </m:ctrlPr>
                        </m:accPr>
                        <m:e>
                          <m:r>
                            <a:rPr lang="en-US" altLang="en-US" sz="1800" b="0" i="1" smtClean="0">
                              <a:latin typeface="Cambria Math" panose="02040503050406030204" pitchFamily="18" charset="0"/>
                            </a:rPr>
                            <m:t>𝐹</m:t>
                          </m:r>
                        </m:e>
                      </m:acc>
                      <m:r>
                        <a:rPr lang="en-US" altLang="en-US" sz="1800" b="0" i="1" smtClean="0">
                          <a:latin typeface="Cambria Math" panose="02040503050406030204" pitchFamily="18" charset="0"/>
                        </a:rPr>
                        <m:t>=</m:t>
                      </m:r>
                      <m:f>
                        <m:fPr>
                          <m:ctrlPr>
                            <a:rPr lang="en-US" altLang="en-US" sz="1800" b="0" i="1" smtClean="0">
                              <a:latin typeface="Cambria Math" panose="02040503050406030204" pitchFamily="18" charset="0"/>
                            </a:rPr>
                          </m:ctrlPr>
                        </m:fPr>
                        <m:num>
                          <m:r>
                            <a:rPr lang="en-US" altLang="en-US" sz="1800" b="0" i="1" smtClean="0">
                              <a:latin typeface="Cambria Math" panose="02040503050406030204" pitchFamily="18" charset="0"/>
                            </a:rPr>
                            <m:t>𝐺𝑚</m:t>
                          </m:r>
                          <m:r>
                            <a:rPr lang="en-US" altLang="en-US" sz="1800" b="0" i="1" baseline="-25000" smtClean="0">
                              <a:latin typeface="Cambria Math" panose="02040503050406030204" pitchFamily="18" charset="0"/>
                            </a:rPr>
                            <m:t>1</m:t>
                          </m:r>
                          <m:r>
                            <a:rPr lang="en-US" altLang="en-US" sz="1800" b="0" i="1" smtClean="0">
                              <a:latin typeface="Cambria Math" panose="02040503050406030204" pitchFamily="18" charset="0"/>
                            </a:rPr>
                            <m:t>𝑚</m:t>
                          </m:r>
                          <m:r>
                            <a:rPr lang="en-US" altLang="en-US" sz="1800" b="0" i="1" baseline="-25000" smtClean="0">
                              <a:latin typeface="Cambria Math" panose="02040503050406030204" pitchFamily="18" charset="0"/>
                            </a:rPr>
                            <m:t>2</m:t>
                          </m:r>
                        </m:num>
                        <m:den>
                          <m:sSup>
                            <m:sSupPr>
                              <m:ctrlPr>
                                <a:rPr lang="en-US" altLang="en-US" sz="1800" b="0" i="1" smtClean="0">
                                  <a:latin typeface="Cambria Math" panose="02040503050406030204" pitchFamily="18" charset="0"/>
                                </a:rPr>
                              </m:ctrlPr>
                            </m:sSupPr>
                            <m:e>
                              <m:r>
                                <a:rPr lang="en-US" altLang="en-US" sz="1800" b="0" i="1" smtClean="0">
                                  <a:latin typeface="Cambria Math" panose="02040503050406030204" pitchFamily="18" charset="0"/>
                                </a:rPr>
                                <m:t>𝑟</m:t>
                              </m:r>
                              <m:r>
                                <a:rPr lang="en-US" altLang="en-US" sz="1800" b="0" i="1" baseline="-25000" smtClean="0">
                                  <a:latin typeface="Cambria Math" panose="02040503050406030204" pitchFamily="18" charset="0"/>
                                </a:rPr>
                                <m:t>12</m:t>
                              </m:r>
                            </m:e>
                            <m:sup>
                              <m:r>
                                <a:rPr lang="en-US" altLang="en-US" sz="1800" b="0" i="1" smtClean="0">
                                  <a:latin typeface="Cambria Math" panose="02040503050406030204" pitchFamily="18" charset="0"/>
                                </a:rPr>
                                <m:t>2</m:t>
                              </m:r>
                            </m:sup>
                          </m:sSup>
                        </m:den>
                      </m:f>
                      <m:acc>
                        <m:accPr>
                          <m:chr m:val="̂"/>
                          <m:ctrlPr>
                            <a:rPr lang="en-US" altLang="en-US" sz="1800" b="0" i="1" smtClean="0">
                              <a:latin typeface="Cambria Math" panose="02040503050406030204" pitchFamily="18" charset="0"/>
                            </a:rPr>
                          </m:ctrlPr>
                        </m:accPr>
                        <m:e>
                          <m:r>
                            <a:rPr lang="en-US" altLang="en-US" sz="1800" b="0" i="1" smtClean="0">
                              <a:latin typeface="Cambria Math" panose="02040503050406030204" pitchFamily="18" charset="0"/>
                            </a:rPr>
                            <m:t>𝑟</m:t>
                          </m:r>
                        </m:e>
                      </m:acc>
                      <m:r>
                        <a:rPr lang="en-US" altLang="en-US" sz="2000" i="1" baseline="-25000">
                          <a:latin typeface="Cambria Math" panose="02040503050406030204" pitchFamily="18" charset="0"/>
                        </a:rPr>
                        <m:t>12</m:t>
                      </m:r>
                    </m:oMath>
                  </m:oMathPara>
                </a14:m>
                <a:endParaRPr lang="en-US" altLang="en-US" sz="2000" baseline="-25000" dirty="0" smtClean="0"/>
              </a:p>
              <a:p>
                <a:pPr marL="342900" indent="-342900" eaLnBrk="1" hangingPunct="1">
                  <a:buSzPct val="65000"/>
                </a:pPr>
                <a:r>
                  <a:rPr lang="en-US" altLang="en-US" sz="2000" dirty="0" smtClean="0"/>
                  <a:t>The </a:t>
                </a:r>
                <a:r>
                  <a:rPr lang="en-US" altLang="en-US" sz="2000" b="1" dirty="0" smtClean="0"/>
                  <a:t>force</a:t>
                </a:r>
                <a:r>
                  <a:rPr lang="en-US" altLang="en-US" sz="2000" dirty="0" smtClean="0"/>
                  <a:t> is a </a:t>
                </a:r>
                <a:r>
                  <a:rPr lang="en-US" altLang="en-US" sz="2000" b="1" dirty="0" smtClean="0"/>
                  <a:t>vector</a:t>
                </a:r>
                <a:r>
                  <a:rPr lang="en-US" altLang="en-US" sz="2000" dirty="0" smtClean="0"/>
                  <a:t> (a magnitude and a direction in 3D space).  </a:t>
                </a:r>
              </a:p>
              <a:p>
                <a:pPr marL="342900" indent="-342900" eaLnBrk="1" hangingPunct="1">
                  <a:buSzPct val="65000"/>
                </a:pPr>
                <a:r>
                  <a:rPr lang="en-US" altLang="en-US" sz="2000" dirty="0" smtClean="0"/>
                  <a:t>A mass can also be said to experience the “field” of the other mass.   </a:t>
                </a:r>
              </a:p>
              <a:p>
                <a:pPr eaLnBrk="1" hangingPunct="1">
                  <a:buSzPct val="65000"/>
                  <a:buNone/>
                </a:pPr>
                <a14:m>
                  <m:oMathPara xmlns:m="http://schemas.openxmlformats.org/officeDocument/2006/math">
                    <m:oMathParaPr>
                      <m:jc m:val="center"/>
                    </m:oMathParaPr>
                    <m:oMath xmlns:m="http://schemas.openxmlformats.org/officeDocument/2006/math">
                      <m:acc>
                        <m:accPr>
                          <m:chr m:val="⃗"/>
                          <m:ctrlPr>
                            <a:rPr lang="en-US" altLang="en-US" sz="2000" i="1">
                              <a:latin typeface="Cambria Math" panose="02040503050406030204" pitchFamily="18" charset="0"/>
                            </a:rPr>
                          </m:ctrlPr>
                        </m:accPr>
                        <m:e>
                          <m:r>
                            <a:rPr lang="en-US" altLang="en-US" sz="2000" b="0" i="1" smtClean="0">
                              <a:latin typeface="Cambria Math" panose="02040503050406030204" pitchFamily="18" charset="0"/>
                            </a:rPr>
                            <m:t>𝑔</m:t>
                          </m:r>
                        </m:e>
                      </m:acc>
                      <m:r>
                        <a:rPr lang="en-US" altLang="en-US" sz="2000" i="1">
                          <a:latin typeface="Cambria Math" panose="02040503050406030204" pitchFamily="18" charset="0"/>
                        </a:rPr>
                        <m:t>=</m:t>
                      </m:r>
                      <m:f>
                        <m:fPr>
                          <m:ctrlPr>
                            <a:rPr lang="en-US" altLang="en-US" sz="2000" i="1">
                              <a:latin typeface="Cambria Math" panose="02040503050406030204" pitchFamily="18" charset="0"/>
                            </a:rPr>
                          </m:ctrlPr>
                        </m:fPr>
                        <m:num>
                          <m:r>
                            <a:rPr lang="en-US" altLang="en-US" sz="2000" i="1">
                              <a:latin typeface="Cambria Math" panose="02040503050406030204" pitchFamily="18" charset="0"/>
                            </a:rPr>
                            <m:t>𝐺𝑚</m:t>
                          </m:r>
                          <m:r>
                            <a:rPr lang="en-US" altLang="en-US" sz="2000" i="1" baseline="-25000">
                              <a:latin typeface="Cambria Math" panose="02040503050406030204" pitchFamily="18" charset="0"/>
                            </a:rPr>
                            <m:t>2</m:t>
                          </m:r>
                        </m:num>
                        <m:den>
                          <m:sSup>
                            <m:sSupPr>
                              <m:ctrlPr>
                                <a:rPr lang="en-US" altLang="en-US" sz="2000" i="1">
                                  <a:latin typeface="Cambria Math" panose="02040503050406030204" pitchFamily="18" charset="0"/>
                                </a:rPr>
                              </m:ctrlPr>
                            </m:sSupPr>
                            <m:e>
                              <m:r>
                                <a:rPr lang="en-US" altLang="en-US" sz="2000" i="1">
                                  <a:latin typeface="Cambria Math" panose="02040503050406030204" pitchFamily="18" charset="0"/>
                                </a:rPr>
                                <m:t>𝑟</m:t>
                              </m:r>
                              <m:r>
                                <a:rPr lang="en-US" altLang="en-US" sz="2000" i="1" baseline="-25000">
                                  <a:latin typeface="Cambria Math" panose="02040503050406030204" pitchFamily="18" charset="0"/>
                                </a:rPr>
                                <m:t>12</m:t>
                              </m:r>
                            </m:e>
                            <m:sup>
                              <m:r>
                                <a:rPr lang="en-US" altLang="en-US" sz="2000" i="1">
                                  <a:latin typeface="Cambria Math" panose="02040503050406030204" pitchFamily="18" charset="0"/>
                                </a:rPr>
                                <m:t>2</m:t>
                              </m:r>
                            </m:sup>
                          </m:sSup>
                        </m:den>
                      </m:f>
                      <m:acc>
                        <m:accPr>
                          <m:chr m:val="̂"/>
                          <m:ctrlPr>
                            <a:rPr lang="en-US" altLang="en-US" sz="2000" i="1">
                              <a:latin typeface="Cambria Math" panose="02040503050406030204" pitchFamily="18" charset="0"/>
                            </a:rPr>
                          </m:ctrlPr>
                        </m:accPr>
                        <m:e>
                          <m:r>
                            <a:rPr lang="en-US" altLang="en-US" sz="2000" i="1">
                              <a:latin typeface="Cambria Math" panose="02040503050406030204" pitchFamily="18" charset="0"/>
                            </a:rPr>
                            <m:t>𝑟</m:t>
                          </m:r>
                        </m:e>
                      </m:acc>
                      <m:r>
                        <a:rPr lang="en-US" altLang="en-US" sz="2400" i="1" baseline="-25000">
                          <a:latin typeface="Cambria Math" panose="02040503050406030204" pitchFamily="18" charset="0"/>
                        </a:rPr>
                        <m:t>12</m:t>
                      </m:r>
                    </m:oMath>
                  </m:oMathPara>
                </a14:m>
                <a:endParaRPr lang="en-US" altLang="en-US" sz="2000" dirty="0" smtClean="0"/>
              </a:p>
              <a:p>
                <a:pPr marL="342900" indent="-342900" eaLnBrk="1" hangingPunct="1">
                  <a:buSzPct val="65000"/>
                </a:pPr>
                <a:r>
                  <a:rPr lang="en-US" altLang="en-US" sz="2000" dirty="0" smtClean="0"/>
                  <a:t>Seemingly magically, gravity can also be described what’s called a </a:t>
                </a:r>
                <a:r>
                  <a:rPr lang="en-US" altLang="en-US" sz="2000" b="1" dirty="0" smtClean="0"/>
                  <a:t>scalar</a:t>
                </a:r>
                <a:r>
                  <a:rPr lang="en-US" altLang="en-US" sz="2000" dirty="0" smtClean="0"/>
                  <a:t> (no direction) </a:t>
                </a:r>
                <a:r>
                  <a:rPr lang="en-US" altLang="en-US" sz="2000" b="1" dirty="0" smtClean="0"/>
                  <a:t>potential</a:t>
                </a:r>
                <a:r>
                  <a:rPr lang="en-US" altLang="en-US" sz="2000" dirty="0" smtClean="0"/>
                  <a:t> :</a:t>
                </a:r>
              </a:p>
              <a:p>
                <a:pPr algn="ctr" eaLnBrk="1" hangingPunct="1">
                  <a:buSzPct val="65000"/>
                  <a:buNone/>
                </a:pPr>
                <a:r>
                  <a:rPr lang="en-US" altLang="en-US" sz="2000" b="0" dirty="0" smtClean="0">
                    <a:ea typeface="Cambria Math" panose="02040503050406030204" pitchFamily="18" charset="0"/>
                  </a:rPr>
                  <a:t>V</a:t>
                </a:r>
                <a14:m>
                  <m:oMath xmlns:m="http://schemas.openxmlformats.org/officeDocument/2006/math">
                    <m:d>
                      <m:dPr>
                        <m:ctrlPr>
                          <a:rPr lang="en-US" altLang="en-US" sz="2000" b="0" i="1" smtClean="0">
                            <a:latin typeface="Cambria Math" panose="02040503050406030204" pitchFamily="18" charset="0"/>
                            <a:ea typeface="Cambria Math" panose="02040503050406030204" pitchFamily="18" charset="0"/>
                          </a:rPr>
                        </m:ctrlPr>
                      </m:dPr>
                      <m:e>
                        <m:r>
                          <a:rPr lang="en-US" altLang="en-US" sz="2000" b="0" i="1" smtClean="0">
                            <a:latin typeface="Cambria Math" panose="02040503050406030204" pitchFamily="18" charset="0"/>
                            <a:ea typeface="Cambria Math" panose="02040503050406030204" pitchFamily="18" charset="0"/>
                          </a:rPr>
                          <m:t>𝑟</m:t>
                        </m:r>
                      </m:e>
                    </m:d>
                    <m:r>
                      <a:rPr lang="en-US" altLang="en-US" sz="2000" b="0" i="1" smtClean="0">
                        <a:latin typeface="Cambria Math" panose="02040503050406030204" pitchFamily="18" charset="0"/>
                        <a:ea typeface="Cambria Math" panose="02040503050406030204" pitchFamily="18" charset="0"/>
                      </a:rPr>
                      <m:t>=</m:t>
                    </m:r>
                    <m:f>
                      <m:fPr>
                        <m:ctrlPr>
                          <a:rPr lang="el-GR" altLang="en-US" sz="2000" i="1">
                            <a:latin typeface="Cambria Math" panose="02040503050406030204" pitchFamily="18" charset="0"/>
                          </a:rPr>
                        </m:ctrlPr>
                      </m:fPr>
                      <m:num>
                        <m:r>
                          <a:rPr lang="en-US" altLang="en-US" sz="2000" b="0" i="1" smtClean="0">
                            <a:latin typeface="Cambria Math" panose="02040503050406030204" pitchFamily="18" charset="0"/>
                          </a:rPr>
                          <m:t>−</m:t>
                        </m:r>
                        <m:r>
                          <a:rPr lang="en-US" altLang="en-US" sz="2000" i="1">
                            <a:latin typeface="Cambria Math" panose="02040503050406030204" pitchFamily="18" charset="0"/>
                          </a:rPr>
                          <m:t>𝐺𝑚</m:t>
                        </m:r>
                        <m:r>
                          <a:rPr lang="en-US" altLang="en-US" sz="2000" i="1" baseline="-25000">
                            <a:latin typeface="Cambria Math" panose="02040503050406030204" pitchFamily="18" charset="0"/>
                          </a:rPr>
                          <m:t>2</m:t>
                        </m:r>
                      </m:num>
                      <m:den>
                        <m:r>
                          <a:rPr lang="en-US" altLang="en-US" sz="2000" b="0" i="1" smtClean="0">
                            <a:latin typeface="Cambria Math" panose="02040503050406030204" pitchFamily="18" charset="0"/>
                          </a:rPr>
                          <m:t>𝑟</m:t>
                        </m:r>
                      </m:den>
                    </m:f>
                  </m:oMath>
                </a14:m>
                <a:endParaRPr lang="en-US" altLang="en-US" sz="2000" dirty="0" smtClean="0"/>
              </a:p>
              <a:p>
                <a:pPr marL="342900" indent="-342900" eaLnBrk="1" hangingPunct="1">
                  <a:buSzPct val="65000"/>
                </a:pPr>
                <a:r>
                  <a:rPr lang="en-US" altLang="en-US" sz="2000" dirty="0" smtClean="0"/>
                  <a:t>And to get the gravity field from the potential, you take its gradient (spatial derivative in 3D space):</a:t>
                </a:r>
              </a:p>
              <a:p>
                <a:pPr algn="ctr" eaLnBrk="1" hangingPunct="1">
                  <a:buSzPct val="65000"/>
                  <a:buNone/>
                </a:pPr>
                <a14:m>
                  <m:oMath xmlns:m="http://schemas.openxmlformats.org/officeDocument/2006/math">
                    <m:acc>
                      <m:accPr>
                        <m:chr m:val="⃗"/>
                        <m:ctrlPr>
                          <a:rPr lang="en-US" altLang="en-US" sz="2000" i="1" smtClean="0">
                            <a:latin typeface="Cambria Math" panose="02040503050406030204" pitchFamily="18" charset="0"/>
                          </a:rPr>
                        </m:ctrlPr>
                      </m:accPr>
                      <m:e>
                        <m:r>
                          <a:rPr lang="en-US" altLang="en-US" sz="2000" b="0" i="1" smtClean="0">
                            <a:latin typeface="Cambria Math" panose="02040503050406030204" pitchFamily="18" charset="0"/>
                          </a:rPr>
                          <m:t>𝑔</m:t>
                        </m:r>
                      </m:e>
                    </m:acc>
                    <m:r>
                      <a:rPr lang="en-US" altLang="en-US" sz="2000" i="1">
                        <a:latin typeface="Cambria Math" panose="02040503050406030204" pitchFamily="18" charset="0"/>
                      </a:rPr>
                      <m:t>=</m:t>
                    </m:r>
                    <m:r>
                      <a:rPr lang="en-US" altLang="en-US" sz="2000" b="0" i="1" smtClean="0">
                        <a:latin typeface="Cambria Math" panose="02040503050406030204" pitchFamily="18" charset="0"/>
                      </a:rPr>
                      <m:t>−</m:t>
                    </m:r>
                    <m:r>
                      <a:rPr lang="en-US" altLang="en-US" sz="2000" b="0" i="1" smtClean="0">
                        <a:latin typeface="Cambria Math" panose="02040503050406030204" pitchFamily="18" charset="0"/>
                        <a:ea typeface="Cambria Math" panose="02040503050406030204" pitchFamily="18" charset="0"/>
                      </a:rPr>
                      <m:t>𝛻</m:t>
                    </m:r>
                  </m:oMath>
                </a14:m>
                <a:r>
                  <a:rPr lang="en-US" altLang="en-US" sz="2000" dirty="0">
                    <a:ea typeface="Cambria Math" panose="02040503050406030204" pitchFamily="18" charset="0"/>
                  </a:rPr>
                  <a:t> </a:t>
                </a:r>
                <a14:m>
                  <m:oMath xmlns:m="http://schemas.openxmlformats.org/officeDocument/2006/math">
                    <m:r>
                      <a:rPr lang="en-US" altLang="en-US" sz="2000" b="0" i="1" dirty="0" smtClean="0">
                        <a:latin typeface="Cambria Math" panose="02040503050406030204" pitchFamily="18" charset="0"/>
                        <a:ea typeface="Cambria Math" panose="02040503050406030204" pitchFamily="18" charset="0"/>
                      </a:rPr>
                      <m:t>𝑉</m:t>
                    </m:r>
                  </m:oMath>
                </a14:m>
                <a:endParaRPr lang="en-US" altLang="en-US" sz="2000" dirty="0" smtClean="0"/>
              </a:p>
              <a:p>
                <a:pPr eaLnBrk="1" hangingPunct="1">
                  <a:buSzPct val="65000"/>
                  <a:buNone/>
                </a:pPr>
                <a:r>
                  <a:rPr lang="en-US" altLang="en-US" sz="2000" dirty="0" smtClean="0"/>
                  <a:t>This potential idea turns out to be really useful!</a:t>
                </a:r>
                <a:endParaRPr lang="en-US" altLang="en-US" sz="2000" dirty="0"/>
              </a:p>
              <a:p>
                <a:pPr algn="ctr" eaLnBrk="1" hangingPunct="1">
                  <a:buSzPct val="65000"/>
                  <a:buNone/>
                </a:pPr>
                <a:endParaRPr lang="en-US" altLang="en-US" sz="2000" dirty="0"/>
              </a:p>
            </p:txBody>
          </p:sp>
        </mc:Choice>
        <mc:Fallback xmlns="">
          <p:sp>
            <p:nvSpPr>
              <p:cNvPr id="4100" name="Rectangle 2051"/>
              <p:cNvSpPr txBox="1">
                <a:spLocks noRot="1" noChangeAspect="1" noMove="1" noResize="1" noEditPoints="1" noAdjustHandles="1" noChangeArrowheads="1" noChangeShapeType="1" noTextEdit="1"/>
              </p:cNvSpPr>
              <p:nvPr/>
            </p:nvSpPr>
            <p:spPr bwMode="auto">
              <a:xfrm>
                <a:off x="575970" y="1281203"/>
                <a:ext cx="8607669" cy="3529746"/>
              </a:xfrm>
              <a:prstGeom prst="rect">
                <a:avLst/>
              </a:prstGeom>
              <a:blipFill>
                <a:blip r:embed="rId3"/>
                <a:stretch>
                  <a:fillRect l="-708" t="-864" b="-3920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1506" name="Picture 2" descr="https://upload.wikimedia.org/wikipedia/commons/thumb/d/d9/GravityPotential.jpg/300px-GravityPotenti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858" y="3744118"/>
            <a:ext cx="2857500" cy="1657351"/>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10510696" y="1613659"/>
            <a:ext cx="914400" cy="914400"/>
          </a:xfrm>
          <a:prstGeom prst="ellipse">
            <a:avLst/>
          </a:prstGeom>
          <a:gradFill>
            <a:gsLst>
              <a:gs pos="50000">
                <a:srgbClr val="FF0000"/>
              </a:gs>
              <a:gs pos="0">
                <a:srgbClr val="C0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9077580" y="2368973"/>
            <a:ext cx="492307" cy="492307"/>
          </a:xfrm>
          <a:prstGeom prst="ellipse">
            <a:avLst/>
          </a:prstGeom>
          <a:gradFill>
            <a:gsLst>
              <a:gs pos="50000">
                <a:srgbClr val="FF0000"/>
              </a:gs>
              <a:gs pos="0">
                <a:srgbClr val="C0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V="1">
            <a:off x="9626836" y="2199768"/>
            <a:ext cx="847725" cy="32829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 name="Rectangle 5"/>
              <p:cNvSpPr/>
              <p:nvPr/>
            </p:nvSpPr>
            <p:spPr>
              <a:xfrm>
                <a:off x="10709652" y="1886193"/>
                <a:ext cx="51648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i="1">
                          <a:latin typeface="Cambria Math" panose="02040503050406030204" pitchFamily="18" charset="0"/>
                        </a:rPr>
                        <m:t>𝑚</m:t>
                      </m:r>
                      <m:r>
                        <a:rPr lang="en-US" altLang="en-US" i="1" baseline="-25000">
                          <a:latin typeface="Cambria Math" panose="02040503050406030204" pitchFamily="18" charset="0"/>
                        </a:rPr>
                        <m:t>2</m:t>
                      </m:r>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10709652" y="1886193"/>
                <a:ext cx="516487"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9100668" y="2418093"/>
                <a:ext cx="51648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i="1" smtClean="0">
                          <a:latin typeface="Cambria Math" panose="02040503050406030204" pitchFamily="18" charset="0"/>
                        </a:rPr>
                        <m:t>𝑚</m:t>
                      </m:r>
                      <m:r>
                        <a:rPr lang="en-US" altLang="en-US" b="0" i="1" baseline="-25000" smtClean="0">
                          <a:latin typeface="Cambria Math" panose="02040503050406030204" pitchFamily="18" charset="0"/>
                        </a:rPr>
                        <m:t>1</m:t>
                      </m:r>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9100668" y="2418093"/>
                <a:ext cx="516487" cy="369332"/>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2"/>
          </p:nvPr>
        </p:nvSpPr>
        <p:spPr bwMode="auto">
          <a:xfrm>
            <a:off x="8077200" y="589280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fld id="{E20ED33F-35DF-4536-A04D-CDA6291528B8}" type="slidenum">
              <a:rPr lang="en-US" altLang="en-US" sz="1200">
                <a:cs typeface="Times New Roman" panose="02020603050405020304" pitchFamily="18" charset="0"/>
              </a:rPr>
              <a:pPr eaLnBrk="1" hangingPunct="1">
                <a:spcBef>
                  <a:spcPct val="0"/>
                </a:spcBef>
                <a:buFontTx/>
                <a:buNone/>
              </a:pPr>
              <a:t>7</a:t>
            </a:fld>
            <a:endParaRPr lang="en-US" altLang="en-US" sz="1200">
              <a:cs typeface="Times New Roman" panose="02020603050405020304" pitchFamily="18" charset="0"/>
            </a:endParaRPr>
          </a:p>
        </p:txBody>
      </p:sp>
      <p:sp>
        <p:nvSpPr>
          <p:cNvPr id="4099" name="Rectangle 2050"/>
          <p:cNvSpPr txBox="1">
            <a:spLocks noChangeArrowheads="1"/>
          </p:cNvSpPr>
          <p:nvPr/>
        </p:nvSpPr>
        <p:spPr bwMode="auto">
          <a:xfrm>
            <a:off x="1149013" y="609099"/>
            <a:ext cx="9917723" cy="752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smtClean="0">
                <a:cs typeface="Arial" panose="020B0604020202020204" pitchFamily="34" charset="0"/>
              </a:rPr>
              <a:t>A Few </a:t>
            </a:r>
            <a:r>
              <a:rPr lang="en-US" altLang="en-US" sz="3600" b="1" dirty="0">
                <a:cs typeface="Arial" panose="020B0604020202020204" pitchFamily="34" charset="0"/>
              </a:rPr>
              <a:t>W</a:t>
            </a:r>
            <a:r>
              <a:rPr lang="en-US" altLang="en-US" sz="3600" b="1" dirty="0" smtClean="0">
                <a:cs typeface="Arial" panose="020B0604020202020204" pitchFamily="34" charset="0"/>
              </a:rPr>
              <a:t>ords </a:t>
            </a:r>
            <a:r>
              <a:rPr lang="en-US" altLang="en-US" sz="3600" b="1" dirty="0">
                <a:cs typeface="Arial" panose="020B0604020202020204" pitchFamily="34" charset="0"/>
              </a:rPr>
              <a:t>A</a:t>
            </a:r>
            <a:r>
              <a:rPr lang="en-US" altLang="en-US" sz="3600" b="1" dirty="0" smtClean="0">
                <a:cs typeface="Arial" panose="020B0604020202020204" pitchFamily="34" charset="0"/>
              </a:rPr>
              <a:t>bout </a:t>
            </a:r>
            <a:r>
              <a:rPr lang="en-US" altLang="en-US" sz="3600" b="1" dirty="0">
                <a:cs typeface="Arial" panose="020B0604020202020204" pitchFamily="34" charset="0"/>
              </a:rPr>
              <a:t>G</a:t>
            </a:r>
            <a:r>
              <a:rPr lang="en-US" altLang="en-US" sz="3600" b="1" dirty="0" smtClean="0">
                <a:cs typeface="Arial" panose="020B0604020202020204" pitchFamily="34" charset="0"/>
              </a:rPr>
              <a:t>eneral </a:t>
            </a:r>
            <a:r>
              <a:rPr lang="en-US" altLang="en-US" sz="3600" b="1" dirty="0">
                <a:cs typeface="Arial" panose="020B0604020202020204" pitchFamily="34" charset="0"/>
              </a:rPr>
              <a:t>R</a:t>
            </a:r>
            <a:r>
              <a:rPr lang="en-US" altLang="en-US" sz="3600" b="1" dirty="0" smtClean="0">
                <a:cs typeface="Arial" panose="020B0604020202020204" pitchFamily="34" charset="0"/>
              </a:rPr>
              <a:t>elativity</a:t>
            </a:r>
            <a:endParaRPr lang="en-US" altLang="en-US" sz="3600" b="1" dirty="0">
              <a:cs typeface="Arial" panose="020B0604020202020204" pitchFamily="34" charset="0"/>
            </a:endParaRPr>
          </a:p>
        </p:txBody>
      </p:sp>
      <p:sp>
        <p:nvSpPr>
          <p:cNvPr id="4" name="Rectangle 2051"/>
          <p:cNvSpPr txBox="1">
            <a:spLocks noChangeArrowheads="1"/>
          </p:cNvSpPr>
          <p:nvPr/>
        </p:nvSpPr>
        <p:spPr bwMode="auto">
          <a:xfrm>
            <a:off x="1521069" y="1481705"/>
            <a:ext cx="9156089"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342900" indent="-342900" eaLnBrk="1" hangingPunct="1">
              <a:buSzPct val="65000"/>
            </a:pPr>
            <a:r>
              <a:rPr lang="en-US" altLang="en-US" sz="2000" dirty="0" smtClean="0">
                <a:latin typeface="Arial" panose="020B0604020202020204" pitchFamily="34" charset="0"/>
                <a:cs typeface="Arial" panose="020B0604020202020204" pitchFamily="34" charset="0"/>
              </a:rPr>
              <a:t>Time and space are combined into a special “4D” </a:t>
            </a:r>
            <a:r>
              <a:rPr lang="en-US" altLang="en-US" sz="2000" dirty="0" err="1" smtClean="0">
                <a:latin typeface="Arial" panose="020B0604020202020204" pitchFamily="34" charset="0"/>
                <a:cs typeface="Arial" panose="020B0604020202020204" pitchFamily="34" charset="0"/>
              </a:rPr>
              <a:t>spacetime</a:t>
            </a:r>
            <a:r>
              <a:rPr lang="en-US" altLang="en-US" sz="2000" dirty="0" smtClean="0">
                <a:latin typeface="Arial" panose="020B0604020202020204" pitchFamily="34" charset="0"/>
                <a:cs typeface="Arial" panose="020B0604020202020204" pitchFamily="34" charset="0"/>
              </a:rPr>
              <a:t> continuum</a:t>
            </a:r>
          </a:p>
          <a:p>
            <a:pPr marL="342900" indent="-342900" eaLnBrk="1" hangingPunct="1">
              <a:buSzPct val="65000"/>
            </a:pPr>
            <a:r>
              <a:rPr lang="en-US" altLang="en-US" sz="2000" dirty="0" smtClean="0">
                <a:latin typeface="Arial" panose="020B0604020202020204" pitchFamily="34" charset="0"/>
                <a:cs typeface="Arial" panose="020B0604020202020204" pitchFamily="34" charset="0"/>
              </a:rPr>
              <a:t>Every mass warps the </a:t>
            </a:r>
            <a:r>
              <a:rPr lang="en-US" altLang="en-US" sz="2000" dirty="0" err="1" smtClean="0">
                <a:latin typeface="Arial" panose="020B0604020202020204" pitchFamily="34" charset="0"/>
                <a:cs typeface="Arial" panose="020B0604020202020204" pitchFamily="34" charset="0"/>
              </a:rPr>
              <a:t>spacetime</a:t>
            </a:r>
            <a:r>
              <a:rPr lang="en-US" altLang="en-US" sz="2000" dirty="0" smtClean="0">
                <a:latin typeface="Arial" panose="020B0604020202020204" pitchFamily="34" charset="0"/>
                <a:cs typeface="Arial" panose="020B0604020202020204" pitchFamily="34" charset="0"/>
              </a:rPr>
              <a:t> around them.  This warping is how we experience gravity.</a:t>
            </a:r>
          </a:p>
          <a:p>
            <a:pPr marL="342900" indent="-342900" eaLnBrk="1" hangingPunct="1">
              <a:buSzPct val="65000"/>
            </a:pPr>
            <a:r>
              <a:rPr lang="en-US" altLang="en-US" sz="2000" dirty="0" smtClean="0">
                <a:latin typeface="Arial" panose="020B0604020202020204" pitchFamily="34" charset="0"/>
                <a:cs typeface="Arial" panose="020B0604020202020204" pitchFamily="34" charset="0"/>
              </a:rPr>
              <a:t>With </a:t>
            </a:r>
            <a:r>
              <a:rPr lang="en-US" altLang="en-US" sz="2000" dirty="0" smtClean="0">
                <a:latin typeface="Arial" panose="020B0604020202020204" pitchFamily="34" charset="0"/>
                <a:cs typeface="Arial" panose="020B0604020202020204" pitchFamily="34" charset="0"/>
              </a:rPr>
              <a:t>no external force, objects travel on “straight lines” in </a:t>
            </a:r>
            <a:r>
              <a:rPr lang="en-US" altLang="en-US" sz="2000" dirty="0" err="1" smtClean="0">
                <a:latin typeface="Arial" panose="020B0604020202020204" pitchFamily="34" charset="0"/>
                <a:cs typeface="Arial" panose="020B0604020202020204" pitchFamily="34" charset="0"/>
              </a:rPr>
              <a:t>spacetime</a:t>
            </a:r>
            <a:r>
              <a:rPr lang="en-US" altLang="en-US" sz="2000" dirty="0" smtClean="0">
                <a:latin typeface="Arial" panose="020B0604020202020204" pitchFamily="34" charset="0"/>
                <a:cs typeface="Arial" panose="020B0604020202020204" pitchFamily="34" charset="0"/>
              </a:rPr>
              <a:t>, but the warping of </a:t>
            </a:r>
            <a:r>
              <a:rPr lang="en-US" altLang="en-US" sz="2000" dirty="0" err="1" smtClean="0">
                <a:latin typeface="Arial" panose="020B0604020202020204" pitchFamily="34" charset="0"/>
                <a:cs typeface="Arial" panose="020B0604020202020204" pitchFamily="34" charset="0"/>
              </a:rPr>
              <a:t>spacetime</a:t>
            </a:r>
            <a:r>
              <a:rPr lang="en-US" altLang="en-US" sz="2000" dirty="0" smtClean="0">
                <a:latin typeface="Arial" panose="020B0604020202020204" pitchFamily="34" charset="0"/>
                <a:cs typeface="Arial" panose="020B0604020202020204" pitchFamily="34" charset="0"/>
              </a:rPr>
              <a:t> by other objects makes these paths appear to curve (e.g. orbits</a:t>
            </a:r>
            <a:r>
              <a:rPr lang="en-US" altLang="en-US" sz="2000" dirty="0" smtClean="0">
                <a:latin typeface="Arial" panose="020B0604020202020204" pitchFamily="34" charset="0"/>
                <a:cs typeface="Arial" panose="020B0604020202020204" pitchFamily="34" charset="0"/>
              </a:rPr>
              <a:t>)</a:t>
            </a:r>
          </a:p>
          <a:p>
            <a:pPr marL="342900" indent="-342900" eaLnBrk="1" hangingPunct="1">
              <a:buSzPct val="65000"/>
            </a:pPr>
            <a:r>
              <a:rPr lang="en-US" altLang="en-US" sz="2000" dirty="0">
                <a:latin typeface="Arial" panose="020B0604020202020204" pitchFamily="34" charset="0"/>
                <a:cs typeface="Arial" panose="020B0604020202020204" pitchFamily="34" charset="0"/>
              </a:rPr>
              <a:t>“</a:t>
            </a:r>
            <a:r>
              <a:rPr lang="en-US" altLang="en-US" sz="2000" dirty="0" err="1">
                <a:latin typeface="Arial" panose="020B0604020202020204" pitchFamily="34" charset="0"/>
                <a:cs typeface="Arial" panose="020B0604020202020204" pitchFamily="34" charset="0"/>
              </a:rPr>
              <a:t>Spacetime</a:t>
            </a:r>
            <a:r>
              <a:rPr lang="en-US" altLang="en-US" sz="2000" dirty="0">
                <a:latin typeface="Arial" panose="020B0604020202020204" pitchFamily="34" charset="0"/>
                <a:cs typeface="Arial" panose="020B0604020202020204" pitchFamily="34" charset="0"/>
              </a:rPr>
              <a:t> tells matter how to move; matter tells </a:t>
            </a:r>
            <a:r>
              <a:rPr lang="en-US" altLang="en-US" sz="2000" dirty="0" err="1">
                <a:latin typeface="Arial" panose="020B0604020202020204" pitchFamily="34" charset="0"/>
                <a:cs typeface="Arial" panose="020B0604020202020204" pitchFamily="34" charset="0"/>
              </a:rPr>
              <a:t>spacetime</a:t>
            </a:r>
            <a:r>
              <a:rPr lang="en-US" altLang="en-US" sz="2000" dirty="0">
                <a:latin typeface="Arial" panose="020B0604020202020204" pitchFamily="34" charset="0"/>
                <a:cs typeface="Arial" panose="020B0604020202020204" pitchFamily="34" charset="0"/>
              </a:rPr>
              <a:t> how to curve” - </a:t>
            </a:r>
            <a:r>
              <a:rPr lang="en-US" altLang="en-US" sz="2000" dirty="0" smtClean="0">
                <a:latin typeface="Arial" panose="020B0604020202020204" pitchFamily="34" charset="0"/>
                <a:cs typeface="Arial" panose="020B0604020202020204" pitchFamily="34" charset="0"/>
              </a:rPr>
              <a:t>Wheeler</a:t>
            </a:r>
            <a:endParaRPr lang="en-US" altLang="en-US" sz="2000" dirty="0" smtClean="0">
              <a:latin typeface="Arial" panose="020B0604020202020204" pitchFamily="34" charset="0"/>
              <a:cs typeface="Arial" panose="020B0604020202020204" pitchFamily="34" charset="0"/>
            </a:endParaRPr>
          </a:p>
          <a:p>
            <a:pPr marL="342900" indent="-342900" eaLnBrk="1" hangingPunct="1">
              <a:buSzPct val="65000"/>
            </a:pPr>
            <a:r>
              <a:rPr lang="en-US" altLang="en-US" sz="2000" dirty="0" smtClean="0">
                <a:latin typeface="Arial" panose="020B0604020202020204" pitchFamily="34" charset="0"/>
                <a:cs typeface="Arial" panose="020B0604020202020204" pitchFamily="34" charset="0"/>
              </a:rPr>
              <a:t>Newton’s theory can’t explain </a:t>
            </a:r>
            <a:r>
              <a:rPr lang="en-US" altLang="en-US" sz="2000" dirty="0" smtClean="0">
                <a:latin typeface="Arial" panose="020B0604020202020204" pitchFamily="34" charset="0"/>
                <a:cs typeface="Arial" panose="020B0604020202020204" pitchFamily="34" charset="0"/>
              </a:rPr>
              <a:t>the </a:t>
            </a:r>
            <a:r>
              <a:rPr lang="en-US" altLang="en-US" sz="2000" dirty="0" smtClean="0">
                <a:latin typeface="Arial" panose="020B0604020202020204" pitchFamily="34" charset="0"/>
                <a:cs typeface="Arial" panose="020B0604020202020204" pitchFamily="34" charset="0"/>
              </a:rPr>
              <a:t>speedy orbit of Mercury, black holes, </a:t>
            </a:r>
            <a:r>
              <a:rPr lang="en-US" altLang="en-US" sz="2000" dirty="0">
                <a:latin typeface="Arial" panose="020B0604020202020204" pitchFamily="34" charset="0"/>
                <a:cs typeface="Arial" panose="020B0604020202020204" pitchFamily="34" charset="0"/>
              </a:rPr>
              <a:t>the bending of light paths, clocks </a:t>
            </a:r>
            <a:r>
              <a:rPr lang="en-US" altLang="en-US" sz="2000" dirty="0" smtClean="0">
                <a:latin typeface="Arial" panose="020B0604020202020204" pitchFamily="34" charset="0"/>
                <a:cs typeface="Arial" panose="020B0604020202020204" pitchFamily="34" charset="0"/>
              </a:rPr>
              <a:t>that run faster up on a hill…    Einstein’s description is the most accurate.</a:t>
            </a:r>
          </a:p>
          <a:p>
            <a:pPr marL="342900" indent="-342900" eaLnBrk="1" hangingPunct="1">
              <a:buSzPct val="65000"/>
            </a:pPr>
            <a:r>
              <a:rPr lang="en-US" altLang="en-US" sz="2000" dirty="0" smtClean="0">
                <a:latin typeface="Arial" panose="020B0604020202020204" pitchFamily="34" charset="0"/>
                <a:cs typeface="Arial" panose="020B0604020202020204" pitchFamily="34" charset="0"/>
              </a:rPr>
              <a:t>However, the effects of relativity usually require very high speeds and/or very large masses.   Newton’s description works great for NGS’s purposes.</a:t>
            </a:r>
          </a:p>
          <a:p>
            <a:pPr marL="342900" indent="-342900" eaLnBrk="1" hangingPunct="1">
              <a:buSzPct val="65000"/>
            </a:pPr>
            <a:r>
              <a:rPr lang="en-US" altLang="en-US" sz="2000" dirty="0" smtClean="0">
                <a:latin typeface="Arial" panose="020B0604020202020204" pitchFamily="34" charset="0"/>
                <a:cs typeface="Arial" panose="020B0604020202020204" pitchFamily="34" charset="0"/>
              </a:rPr>
              <a:t>Believe it or not though, Einstein will be back later in this talk!</a:t>
            </a:r>
          </a:p>
        </p:txBody>
      </p:sp>
    </p:spTree>
    <p:extLst>
      <p:ext uri="{BB962C8B-B14F-4D97-AF65-F5344CB8AC3E}">
        <p14:creationId xmlns:p14="http://schemas.microsoft.com/office/powerpoint/2010/main" val="157343772"/>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2"/>
          </p:nvPr>
        </p:nvSpPr>
        <p:spPr bwMode="auto">
          <a:xfrm>
            <a:off x="8077200" y="589280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fld id="{E20ED33F-35DF-4536-A04D-CDA6291528B8}" type="slidenum">
              <a:rPr lang="en-US" altLang="en-US" sz="1200">
                <a:cs typeface="Times New Roman" panose="02020603050405020304" pitchFamily="18" charset="0"/>
              </a:rPr>
              <a:pPr eaLnBrk="1" hangingPunct="1">
                <a:spcBef>
                  <a:spcPct val="0"/>
                </a:spcBef>
                <a:buFontTx/>
                <a:buNone/>
              </a:pPr>
              <a:t>8</a:t>
            </a:fld>
            <a:endParaRPr lang="en-US" altLang="en-US" sz="1200">
              <a:cs typeface="Times New Roman" panose="02020603050405020304" pitchFamily="18" charset="0"/>
            </a:endParaRPr>
          </a:p>
        </p:txBody>
      </p:sp>
      <p:sp>
        <p:nvSpPr>
          <p:cNvPr id="4099" name="Rectangle 2050"/>
          <p:cNvSpPr txBox="1">
            <a:spLocks noChangeArrowheads="1"/>
          </p:cNvSpPr>
          <p:nvPr/>
        </p:nvSpPr>
        <p:spPr bwMode="auto">
          <a:xfrm>
            <a:off x="2843213" y="414338"/>
            <a:ext cx="7162800" cy="77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4400" b="1" dirty="0" smtClean="0">
                <a:cs typeface="Arial" panose="020B0604020202020204" pitchFamily="34" charset="0"/>
              </a:rPr>
              <a:t>Earth’s Gravity (Newton-style)</a:t>
            </a:r>
            <a:endParaRPr lang="en-US" altLang="en-US" sz="4400" b="1" dirty="0">
              <a:cs typeface="Arial" panose="020B0604020202020204" pitchFamily="34" charset="0"/>
            </a:endParaRPr>
          </a:p>
        </p:txBody>
      </p:sp>
      <mc:AlternateContent xmlns:mc="http://schemas.openxmlformats.org/markup-compatibility/2006" xmlns:a14="http://schemas.microsoft.com/office/drawing/2010/main">
        <mc:Choice Requires="a14">
          <p:sp>
            <p:nvSpPr>
              <p:cNvPr id="4100" name="Rectangle 2051"/>
              <p:cNvSpPr txBox="1">
                <a:spLocks noChangeArrowheads="1"/>
              </p:cNvSpPr>
              <p:nvPr/>
            </p:nvSpPr>
            <p:spPr bwMode="auto">
              <a:xfrm>
                <a:off x="430823" y="1005634"/>
                <a:ext cx="8607669" cy="179594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SzPct val="65000"/>
                  <a:buFont typeface="Wingdings" panose="05000000000000000000" pitchFamily="2" charset="2"/>
                  <a:buNone/>
                </a:pPr>
                <a:r>
                  <a:rPr lang="en-US" altLang="en-US" sz="2400" dirty="0" smtClean="0">
                    <a:latin typeface="+mn-lt"/>
                    <a:cs typeface="Arial" panose="020B0604020202020204" pitchFamily="34" charset="0"/>
                  </a:rPr>
                  <a:t>Acceleration of gravity on the Earth’s surface:</a:t>
                </a:r>
              </a:p>
              <a:p>
                <a:pPr algn="ctr" eaLnBrk="1" hangingPunct="1">
                  <a:buSzPct val="65000"/>
                  <a:buFont typeface="Wingdings" panose="05000000000000000000" pitchFamily="2" charset="2"/>
                  <a:buNone/>
                </a:pPr>
                <a14:m>
                  <m:oMathPara xmlns:m="http://schemas.openxmlformats.org/officeDocument/2006/math">
                    <m:oMathParaPr>
                      <m:jc m:val="centerGroup"/>
                    </m:oMathParaPr>
                    <m:oMath xmlns:m="http://schemas.openxmlformats.org/officeDocument/2006/math">
                      <m:r>
                        <a:rPr lang="en-US" altLang="en-US" sz="2000" b="0" i="1" smtClean="0">
                          <a:latin typeface="Cambria Math" panose="02040503050406030204" pitchFamily="18" charset="0"/>
                        </a:rPr>
                        <m:t>𝐹</m:t>
                      </m:r>
                      <m:r>
                        <a:rPr lang="en-US" altLang="en-US" sz="2000" b="0" i="1" smtClean="0">
                          <a:latin typeface="Cambria Math" panose="02040503050406030204" pitchFamily="18" charset="0"/>
                        </a:rPr>
                        <m:t>=</m:t>
                      </m:r>
                      <m:f>
                        <m:fPr>
                          <m:ctrlPr>
                            <a:rPr lang="en-US" altLang="en-US" sz="2000" b="0" i="1" smtClean="0">
                              <a:latin typeface="Cambria Math" panose="02040503050406030204" pitchFamily="18" charset="0"/>
                            </a:rPr>
                          </m:ctrlPr>
                        </m:fPr>
                        <m:num>
                          <m:r>
                            <a:rPr lang="en-US" altLang="en-US" sz="2000" b="0" i="1" smtClean="0">
                              <a:latin typeface="Cambria Math" panose="02040503050406030204" pitchFamily="18" charset="0"/>
                            </a:rPr>
                            <m:t>𝐺𝑀𝑚</m:t>
                          </m:r>
                        </m:num>
                        <m:den>
                          <m:sSup>
                            <m:sSupPr>
                              <m:ctrlPr>
                                <a:rPr lang="en-US" altLang="en-US" sz="2000" b="0" i="1" smtClean="0">
                                  <a:latin typeface="Cambria Math" panose="02040503050406030204" pitchFamily="18" charset="0"/>
                                </a:rPr>
                              </m:ctrlPr>
                            </m:sSupPr>
                            <m:e>
                              <m:r>
                                <a:rPr lang="en-US" altLang="en-US" sz="2000" b="0" i="1" smtClean="0">
                                  <a:latin typeface="Cambria Math" panose="02040503050406030204" pitchFamily="18" charset="0"/>
                                </a:rPr>
                                <m:t>𝑅</m:t>
                              </m:r>
                            </m:e>
                            <m:sup>
                              <m:r>
                                <a:rPr lang="en-US" altLang="en-US" sz="2000" b="0" i="1" smtClean="0">
                                  <a:latin typeface="Cambria Math" panose="02040503050406030204" pitchFamily="18" charset="0"/>
                                </a:rPr>
                                <m:t>2</m:t>
                              </m:r>
                            </m:sup>
                          </m:sSup>
                        </m:den>
                      </m:f>
                    </m:oMath>
                  </m:oMathPara>
                </a14:m>
                <a:endParaRPr lang="en-US" altLang="en-US" sz="2400" dirty="0" smtClean="0">
                  <a:latin typeface="+mn-lt"/>
                </a:endParaRPr>
              </a:p>
              <a:p>
                <a:pPr algn="ctr" eaLnBrk="1" hangingPunct="1">
                  <a:buSzPct val="65000"/>
                  <a:buFont typeface="Wingdings" panose="05000000000000000000" pitchFamily="2" charset="2"/>
                  <a:buNone/>
                </a:pPr>
                <a:r>
                  <a:rPr lang="en-US" altLang="en-US" sz="2400" dirty="0" smtClean="0">
                    <a:latin typeface="+mn-lt"/>
                  </a:rPr>
                  <a:t>g </a:t>
                </a:r>
                <a14:m>
                  <m:oMath xmlns:m="http://schemas.openxmlformats.org/officeDocument/2006/math">
                    <m:r>
                      <a:rPr lang="en-US" altLang="en-US" sz="2400" i="1" smtClean="0">
                        <a:latin typeface="Cambria Math" panose="02040503050406030204" pitchFamily="18" charset="0"/>
                        <a:ea typeface="Cambria Math" panose="02040503050406030204" pitchFamily="18" charset="0"/>
                      </a:rPr>
                      <m:t>≡</m:t>
                    </m:r>
                    <m:f>
                      <m:fPr>
                        <m:ctrlPr>
                          <a:rPr lang="el-GR" altLang="en-US" sz="2400" i="1" smtClean="0">
                            <a:latin typeface="Cambria Math" panose="02040503050406030204" pitchFamily="18" charset="0"/>
                          </a:rPr>
                        </m:ctrlPr>
                      </m:fPr>
                      <m:num>
                        <m:r>
                          <a:rPr lang="en-US" altLang="en-US" sz="2400" b="0" i="1" smtClean="0">
                            <a:latin typeface="Cambria Math" panose="02040503050406030204" pitchFamily="18" charset="0"/>
                          </a:rPr>
                          <m:t>𝐺𝑀</m:t>
                        </m:r>
                      </m:num>
                      <m:den>
                        <m:sSup>
                          <m:sSupPr>
                            <m:ctrlPr>
                              <a:rPr lang="en-US" altLang="en-US" sz="2400" i="1">
                                <a:latin typeface="Cambria Math" panose="02040503050406030204" pitchFamily="18" charset="0"/>
                              </a:rPr>
                            </m:ctrlPr>
                          </m:sSupPr>
                          <m:e>
                            <m:r>
                              <a:rPr lang="en-US" altLang="en-US" sz="2400" i="1">
                                <a:latin typeface="Cambria Math" panose="02040503050406030204" pitchFamily="18" charset="0"/>
                              </a:rPr>
                              <m:t>𝑅</m:t>
                            </m:r>
                          </m:e>
                          <m:sup>
                            <m:r>
                              <a:rPr lang="en-US" altLang="en-US" sz="2400" i="1">
                                <a:latin typeface="Cambria Math" panose="02040503050406030204" pitchFamily="18" charset="0"/>
                              </a:rPr>
                              <m:t>2</m:t>
                            </m:r>
                          </m:sup>
                        </m:sSup>
                      </m:den>
                    </m:f>
                    <m:r>
                      <a:rPr lang="el-GR" altLang="en-US" sz="2400" i="1" smtClean="0">
                        <a:latin typeface="Cambria Math" panose="02040503050406030204" pitchFamily="18" charset="0"/>
                        <a:ea typeface="Cambria Math" panose="02040503050406030204" pitchFamily="18" charset="0"/>
                      </a:rPr>
                      <m:t>≈</m:t>
                    </m:r>
                  </m:oMath>
                </a14:m>
                <a:r>
                  <a:rPr lang="en-US" altLang="en-US" sz="2400" dirty="0" smtClean="0">
                    <a:latin typeface="+mn-lt"/>
                  </a:rPr>
                  <a:t> 9.8 m/s</a:t>
                </a:r>
                <a:r>
                  <a:rPr lang="en-US" altLang="en-US" sz="2400" baseline="30000" dirty="0" smtClean="0">
                    <a:latin typeface="+mn-lt"/>
                  </a:rPr>
                  <a:t>2</a:t>
                </a:r>
              </a:p>
            </p:txBody>
          </p:sp>
        </mc:Choice>
        <mc:Fallback xmlns="">
          <p:sp>
            <p:nvSpPr>
              <p:cNvPr id="4100" name="Rectangle 2051"/>
              <p:cNvSpPr txBox="1">
                <a:spLocks noRot="1" noChangeAspect="1" noMove="1" noResize="1" noEditPoints="1" noAdjustHandles="1" noChangeArrowheads="1" noChangeShapeType="1" noTextEdit="1"/>
              </p:cNvSpPr>
              <p:nvPr/>
            </p:nvSpPr>
            <p:spPr bwMode="auto">
              <a:xfrm>
                <a:off x="430823" y="1005634"/>
                <a:ext cx="8607669" cy="1795945"/>
              </a:xfrm>
              <a:prstGeom prst="rect">
                <a:avLst/>
              </a:prstGeom>
              <a:blipFill>
                <a:blip r:embed="rId3"/>
                <a:stretch>
                  <a:fillRect l="-1133" t="-27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2530" name="Picture 2" descr="Image result for earth ellipso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5452" y="1175216"/>
            <a:ext cx="2982302" cy="14163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4195" y="2615448"/>
            <a:ext cx="11423559" cy="4154984"/>
          </a:xfrm>
          <a:prstGeom prst="rect">
            <a:avLst/>
          </a:prstGeom>
        </p:spPr>
        <p:txBody>
          <a:bodyPr wrap="square">
            <a:spAutoFit/>
          </a:bodyPr>
          <a:lstStyle/>
          <a:p>
            <a:pPr marL="285750" indent="-285750" eaLnBrk="1" hangingPunct="1">
              <a:buSzPct val="65000"/>
              <a:buFont typeface="Arial" panose="020B0604020202020204" pitchFamily="34" charset="0"/>
              <a:buChar char="•"/>
            </a:pPr>
            <a:r>
              <a:rPr lang="en-US" altLang="en-US" sz="2400" dirty="0"/>
              <a:t>Because the Earth spins on its axis, </a:t>
            </a:r>
            <a:r>
              <a:rPr lang="en-US" altLang="en-US" sz="2400" dirty="0" smtClean="0"/>
              <a:t>there is a centrifugal acceleration.   It too can be described by a scalar potential function, </a:t>
            </a:r>
            <a:r>
              <a:rPr lang="el-GR" altLang="en-US" sz="2400" dirty="0" smtClean="0"/>
              <a:t>Φ</a:t>
            </a:r>
            <a:r>
              <a:rPr lang="en-US" altLang="en-US" sz="2400" dirty="0" smtClean="0"/>
              <a:t>.   This, plus the gravitation potential, V, add to give the total, or </a:t>
            </a:r>
            <a:r>
              <a:rPr lang="en-US" altLang="en-US" sz="2400" b="1" dirty="0" smtClean="0"/>
              <a:t>geopotential</a:t>
            </a:r>
            <a:r>
              <a:rPr lang="en-US" altLang="en-US" sz="2400" dirty="0" smtClean="0"/>
              <a:t>: “W”.</a:t>
            </a:r>
          </a:p>
          <a:p>
            <a:pPr marL="285750" indent="-285750" eaLnBrk="1" hangingPunct="1">
              <a:buSzPct val="65000"/>
              <a:buFont typeface="Arial" panose="020B0604020202020204" pitchFamily="34" charset="0"/>
              <a:buChar char="•"/>
            </a:pPr>
            <a:r>
              <a:rPr lang="en-US" altLang="en-US" sz="2400" dirty="0" smtClean="0"/>
              <a:t>The upshot is that the Earth “bulges </a:t>
            </a:r>
            <a:r>
              <a:rPr lang="en-US" altLang="en-US" sz="2400" dirty="0"/>
              <a:t>out” at the </a:t>
            </a:r>
            <a:r>
              <a:rPr lang="en-US" altLang="en-US" sz="2400" dirty="0" smtClean="0"/>
              <a:t>equator</a:t>
            </a:r>
            <a:r>
              <a:rPr lang="en-US" altLang="en-US" sz="2400" dirty="0"/>
              <a:t> </a:t>
            </a:r>
            <a:r>
              <a:rPr lang="en-US" altLang="en-US" sz="2400" dirty="0" smtClean="0"/>
              <a:t>and its shape is best approximated by an ellipsoid (not a sphere).  </a:t>
            </a:r>
          </a:p>
          <a:p>
            <a:pPr marL="285750" indent="-285750" eaLnBrk="1" hangingPunct="1">
              <a:buSzPct val="65000"/>
              <a:buFont typeface="Arial" panose="020B0604020202020204" pitchFamily="34" charset="0"/>
              <a:buChar char="•"/>
            </a:pPr>
            <a:r>
              <a:rPr lang="en-US" altLang="en-US" sz="2400" dirty="0" smtClean="0"/>
              <a:t>Because </a:t>
            </a:r>
            <a:r>
              <a:rPr lang="en-US" altLang="en-US" sz="2400" dirty="0"/>
              <a:t>of this, g varies from approximately 9.78 at the equator to 9.82 m/s</a:t>
            </a:r>
            <a:r>
              <a:rPr lang="en-US" altLang="en-US" sz="2400" baseline="30000" dirty="0"/>
              <a:t>2</a:t>
            </a:r>
            <a:r>
              <a:rPr lang="en-US" altLang="en-US" sz="2400" dirty="0"/>
              <a:t> at the north </a:t>
            </a:r>
            <a:r>
              <a:rPr lang="en-US" altLang="en-US" sz="2400" dirty="0" smtClean="0"/>
              <a:t>pole</a:t>
            </a:r>
            <a:r>
              <a:rPr lang="en-US" altLang="en-US" sz="2400" dirty="0"/>
              <a:t> </a:t>
            </a:r>
            <a:r>
              <a:rPr lang="en-US" altLang="en-US" sz="2400" dirty="0" smtClean="0"/>
              <a:t>– you’re closer to the center of the Earth at the North Pole.</a:t>
            </a:r>
            <a:endParaRPr lang="en-US" altLang="en-US" sz="2400" dirty="0"/>
          </a:p>
          <a:p>
            <a:pPr marL="285750" indent="-285750" eaLnBrk="1" hangingPunct="1">
              <a:buSzPct val="65000"/>
              <a:buFont typeface="Arial" panose="020B0604020202020204" pitchFamily="34" charset="0"/>
              <a:buChar char="•"/>
            </a:pPr>
            <a:r>
              <a:rPr lang="en-US" altLang="en-US" sz="2400" dirty="0"/>
              <a:t>Mountain tops are further from the center of the Earth than valley floors.  g is smaller up high (“gravity is weaker”)</a:t>
            </a:r>
          </a:p>
          <a:p>
            <a:pPr marL="285750" indent="-285750" eaLnBrk="1" hangingPunct="1">
              <a:buSzPct val="65000"/>
              <a:buFont typeface="Arial" panose="020B0604020202020204" pitchFamily="34" charset="0"/>
              <a:buChar char="•"/>
            </a:pPr>
            <a:r>
              <a:rPr lang="en-US" altLang="en-US" sz="2400" dirty="0"/>
              <a:t>And of course, some rocks are more dense than others, so locally g can be higher or lower than you might expect.</a:t>
            </a:r>
          </a:p>
        </p:txBody>
      </p:sp>
      <p:sp>
        <p:nvSpPr>
          <p:cNvPr id="7" name="Oval Callout 6"/>
          <p:cNvSpPr/>
          <p:nvPr/>
        </p:nvSpPr>
        <p:spPr>
          <a:xfrm>
            <a:off x="6618717" y="1656893"/>
            <a:ext cx="2903536" cy="650456"/>
          </a:xfrm>
          <a:prstGeom prst="wedgeEllipseCallout">
            <a:avLst>
              <a:gd name="adj1" fmla="val -88174"/>
              <a:gd name="adj2" fmla="val 24160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No idea why it’s called W</a:t>
            </a:r>
            <a:endParaRPr lang="en-US" b="1" dirty="0">
              <a:solidFill>
                <a:srgbClr val="FF0000"/>
              </a:solidFill>
            </a:endParaRPr>
          </a:p>
        </p:txBody>
      </p:sp>
    </p:spTree>
    <p:extLst>
      <p:ext uri="{BB962C8B-B14F-4D97-AF65-F5344CB8AC3E}">
        <p14:creationId xmlns:p14="http://schemas.microsoft.com/office/powerpoint/2010/main" val="39519224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p:cNvSpPr>
          <p:nvPr>
            <p:ph type="ctrTitle"/>
          </p:nvPr>
        </p:nvSpPr>
        <p:spPr>
          <a:xfrm>
            <a:off x="1647286" y="734888"/>
            <a:ext cx="8629651" cy="588937"/>
          </a:xfrm>
        </p:spPr>
        <p:txBody>
          <a:bodyPr>
            <a:normAutofit fontScale="90000"/>
          </a:bodyPr>
          <a:lstStyle/>
          <a:p>
            <a:pPr eaLnBrk="1" hangingPunct="1"/>
            <a:r>
              <a:rPr lang="en-US" altLang="en-US" sz="3600" b="1" dirty="0">
                <a:latin typeface="Arial" panose="020B0604020202020204" pitchFamily="34" charset="0"/>
                <a:cs typeface="Arial" panose="020B0604020202020204" pitchFamily="34" charset="0"/>
              </a:rPr>
              <a:t>Understanding “Potential” Part 1</a:t>
            </a:r>
          </a:p>
        </p:txBody>
      </p:sp>
      <p:sp>
        <p:nvSpPr>
          <p:cNvPr id="140" name="Rectangle 2051"/>
          <p:cNvSpPr txBox="1">
            <a:spLocks noChangeArrowheads="1"/>
          </p:cNvSpPr>
          <p:nvPr/>
        </p:nvSpPr>
        <p:spPr>
          <a:xfrm>
            <a:off x="1384834" y="4657949"/>
            <a:ext cx="3048000" cy="835037"/>
          </a:xfrm>
          <a:prstGeom prst="rect">
            <a:avLst/>
          </a:prstGeom>
        </p:spPr>
        <p:txBody>
          <a:bodyPr vert="horz" lIns="91440" tIns="45720" rIns="91440" bIns="4572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600" dirty="0">
                <a:latin typeface="Arial" panose="020B0604020202020204" pitchFamily="34" charset="0"/>
                <a:cs typeface="Arial" panose="020B0604020202020204" pitchFamily="34" charset="0"/>
              </a:rPr>
              <a:t>The resting water has “potential” energy just by being high up on this cliff.   </a:t>
            </a:r>
          </a:p>
        </p:txBody>
      </p:sp>
      <p:sp>
        <p:nvSpPr>
          <p:cNvPr id="153" name="Rectangle 2051"/>
          <p:cNvSpPr txBox="1">
            <a:spLocks noChangeArrowheads="1"/>
          </p:cNvSpPr>
          <p:nvPr/>
        </p:nvSpPr>
        <p:spPr>
          <a:xfrm>
            <a:off x="113475" y="5549921"/>
            <a:ext cx="11215459" cy="877669"/>
          </a:xfrm>
          <a:prstGeom prst="rect">
            <a:avLst/>
          </a:prstGeom>
        </p:spPr>
        <p:txBody>
          <a:bodyPr vert="horz" lIns="91440" tIns="45720" rIns="91440" bIns="4572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endParaRPr lang="en-US" altLang="en-US" sz="1600" dirty="0">
              <a:latin typeface="Arial" panose="020B0604020202020204" pitchFamily="34" charset="0"/>
              <a:cs typeface="Arial" panose="020B0604020202020204" pitchFamily="34" charset="0"/>
            </a:endParaRPr>
          </a:p>
        </p:txBody>
      </p:sp>
      <p:sp>
        <p:nvSpPr>
          <p:cNvPr id="155" name="Rectangle 2051"/>
          <p:cNvSpPr txBox="1">
            <a:spLocks noChangeArrowheads="1"/>
          </p:cNvSpPr>
          <p:nvPr/>
        </p:nvSpPr>
        <p:spPr>
          <a:xfrm>
            <a:off x="5086770" y="4644038"/>
            <a:ext cx="2978264" cy="790212"/>
          </a:xfrm>
          <a:prstGeom prst="rect">
            <a:avLst/>
          </a:prstGeom>
        </p:spPr>
        <p:txBody>
          <a:bodyPr vert="horz" lIns="91440" tIns="45720" rIns="91440" bIns="4572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600" dirty="0">
                <a:latin typeface="Arial" panose="020B0604020202020204" pitchFamily="34" charset="0"/>
                <a:cs typeface="Arial" panose="020B0604020202020204" pitchFamily="34" charset="0"/>
              </a:rPr>
              <a:t>That potential energy can turn into real (kinetic) energy by falling.   </a:t>
            </a:r>
          </a:p>
        </p:txBody>
      </p:sp>
      <p:sp>
        <p:nvSpPr>
          <p:cNvPr id="173" name="Rectangle 2051"/>
          <p:cNvSpPr txBox="1">
            <a:spLocks noChangeArrowheads="1"/>
          </p:cNvSpPr>
          <p:nvPr/>
        </p:nvSpPr>
        <p:spPr>
          <a:xfrm>
            <a:off x="8572386" y="4608814"/>
            <a:ext cx="2870849" cy="958276"/>
          </a:xfrm>
          <a:prstGeom prst="rect">
            <a:avLst/>
          </a:prstGeom>
        </p:spPr>
        <p:txBody>
          <a:bodyPr vert="horz" lIns="91440" tIns="45720" rIns="91440" bIns="4572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600" dirty="0">
                <a:latin typeface="Arial" panose="020B0604020202020204" pitchFamily="34" charset="0"/>
                <a:cs typeface="Arial" panose="020B0604020202020204" pitchFamily="34" charset="0"/>
              </a:rPr>
              <a:t>Think of the Earth as creating a “gravity field” that masses experience. I’ve drawn potential “field lines”</a:t>
            </a:r>
          </a:p>
        </p:txBody>
      </p:sp>
      <p:sp>
        <p:nvSpPr>
          <p:cNvPr id="25625" name="Rectangle 25624"/>
          <p:cNvSpPr/>
          <p:nvPr/>
        </p:nvSpPr>
        <p:spPr>
          <a:xfrm>
            <a:off x="1200736" y="6115809"/>
            <a:ext cx="10128199" cy="400110"/>
          </a:xfrm>
          <a:prstGeom prst="rect">
            <a:avLst/>
          </a:prstGeom>
          <a:solidFill>
            <a:schemeClr val="tx2">
              <a:lumMod val="20000"/>
              <a:lumOff val="80000"/>
            </a:schemeClr>
          </a:solidFill>
          <a:ln>
            <a:solidFill>
              <a:schemeClr val="accent1"/>
            </a:solidFill>
          </a:ln>
        </p:spPr>
        <p:txBody>
          <a:bodyPr wrap="square">
            <a:spAutoFit/>
          </a:bodyPr>
          <a:lstStyle/>
          <a:p>
            <a:pPr algn="ctr"/>
            <a:r>
              <a:rPr lang="en-US" altLang="en-US" sz="2000" dirty="0">
                <a:solidFill>
                  <a:schemeClr val="tx2">
                    <a:lumMod val="75000"/>
                  </a:schemeClr>
                </a:solidFill>
                <a:latin typeface="Arial" panose="020B0604020202020204" pitchFamily="34" charset="0"/>
                <a:cs typeface="Arial" panose="020B0604020202020204" pitchFamily="34" charset="0"/>
              </a:rPr>
              <a:t>Gravity x Height  is “Geopotential”.  This is what water “feels”.</a:t>
            </a:r>
            <a:endParaRPr lang="en-US" sz="2000" dirty="0">
              <a:solidFill>
                <a:schemeClr val="tx2">
                  <a:lumMod val="75000"/>
                </a:schemeClr>
              </a:solidFill>
            </a:endParaRPr>
          </a:p>
        </p:txBody>
      </p:sp>
      <p:grpSp>
        <p:nvGrpSpPr>
          <p:cNvPr id="4" name="Group 3"/>
          <p:cNvGrpSpPr/>
          <p:nvPr/>
        </p:nvGrpSpPr>
        <p:grpSpPr>
          <a:xfrm>
            <a:off x="1956333" y="1816234"/>
            <a:ext cx="1846492" cy="2745593"/>
            <a:chOff x="389506" y="857542"/>
            <a:chExt cx="1785938" cy="2686552"/>
          </a:xfrm>
        </p:grpSpPr>
        <p:cxnSp>
          <p:nvCxnSpPr>
            <p:cNvPr id="42" name="Straight Connector 41"/>
            <p:cNvCxnSpPr/>
            <p:nvPr/>
          </p:nvCxnSpPr>
          <p:spPr>
            <a:xfrm>
              <a:off x="421686" y="1528487"/>
              <a:ext cx="829221"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1250907" y="1536978"/>
              <a:ext cx="0" cy="1508014"/>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1250907" y="3044991"/>
              <a:ext cx="858408"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5604" name="Rectangle 25603"/>
            <p:cNvSpPr/>
            <p:nvPr/>
          </p:nvSpPr>
          <p:spPr>
            <a:xfrm>
              <a:off x="400050" y="1516975"/>
              <a:ext cx="891679" cy="2017385"/>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p:nvPr/>
          </p:nvSpPr>
          <p:spPr>
            <a:xfrm>
              <a:off x="1250906" y="3028926"/>
              <a:ext cx="924538" cy="515168"/>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606" name="Straight Arrow Connector 25605"/>
            <p:cNvCxnSpPr/>
            <p:nvPr/>
          </p:nvCxnSpPr>
          <p:spPr>
            <a:xfrm>
              <a:off x="1393237" y="1536266"/>
              <a:ext cx="0" cy="1484880"/>
            </a:xfrm>
            <a:prstGeom prst="straightConnector1">
              <a:avLst/>
            </a:prstGeom>
            <a:ln>
              <a:solidFill>
                <a:schemeClr val="accent1">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25608" name="TextBox 25607"/>
            <p:cNvSpPr txBox="1"/>
            <p:nvPr/>
          </p:nvSpPr>
          <p:spPr>
            <a:xfrm>
              <a:off x="1393237" y="2348985"/>
              <a:ext cx="296443" cy="361390"/>
            </a:xfrm>
            <a:prstGeom prst="rect">
              <a:avLst/>
            </a:prstGeom>
            <a:noFill/>
          </p:spPr>
          <p:txBody>
            <a:bodyPr wrap="none" rtlCol="0">
              <a:spAutoFit/>
            </a:bodyPr>
            <a:lstStyle/>
            <a:p>
              <a:r>
                <a:rPr lang="en-US" dirty="0">
                  <a:solidFill>
                    <a:schemeClr val="accent1">
                      <a:lumMod val="75000"/>
                    </a:schemeClr>
                  </a:solidFill>
                </a:rPr>
                <a:t>h</a:t>
              </a:r>
            </a:p>
          </p:txBody>
        </p:sp>
        <p:sp>
          <p:nvSpPr>
            <p:cNvPr id="25603" name="Can 25602"/>
            <p:cNvSpPr/>
            <p:nvPr/>
          </p:nvSpPr>
          <p:spPr>
            <a:xfrm>
              <a:off x="707436" y="1155831"/>
              <a:ext cx="400050" cy="37265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9506" y="857542"/>
              <a:ext cx="1785938" cy="2684597"/>
            </a:xfrm>
            <a:prstGeom prst="rect">
              <a:avLst/>
            </a:prstGeom>
            <a:solidFill>
              <a:schemeClr val="tx1">
                <a:lumMod val="95000"/>
                <a:alpha val="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3" name="Group 2"/>
          <p:cNvGrpSpPr/>
          <p:nvPr/>
        </p:nvGrpSpPr>
        <p:grpSpPr>
          <a:xfrm>
            <a:off x="5512334" y="1816232"/>
            <a:ext cx="1804944" cy="2734604"/>
            <a:chOff x="3117396" y="859033"/>
            <a:chExt cx="1789137" cy="2676818"/>
          </a:xfrm>
        </p:grpSpPr>
        <p:grpSp>
          <p:nvGrpSpPr>
            <p:cNvPr id="25628" name="Group 25627"/>
            <p:cNvGrpSpPr/>
            <p:nvPr/>
          </p:nvGrpSpPr>
          <p:grpSpPr>
            <a:xfrm>
              <a:off x="3117396" y="1484899"/>
              <a:ext cx="1781175" cy="2050237"/>
              <a:chOff x="4178300" y="2007100"/>
              <a:chExt cx="2374900" cy="2733649"/>
            </a:xfrm>
            <a:solidFill>
              <a:schemeClr val="tx1">
                <a:lumMod val="75000"/>
              </a:schemeClr>
            </a:solidFill>
          </p:grpSpPr>
          <p:sp>
            <p:nvSpPr>
              <p:cNvPr id="161" name="Rectangle 160"/>
              <p:cNvSpPr/>
              <p:nvPr/>
            </p:nvSpPr>
            <p:spPr>
              <a:xfrm>
                <a:off x="4178300" y="2007100"/>
                <a:ext cx="1188905" cy="27313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2" name="Rectangle 161"/>
              <p:cNvSpPr/>
              <p:nvPr/>
            </p:nvSpPr>
            <p:spPr>
              <a:xfrm>
                <a:off x="5320483" y="4053858"/>
                <a:ext cx="1232717" cy="6868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25610" name="Teardrop 25609"/>
            <p:cNvSpPr/>
            <p:nvPr/>
          </p:nvSpPr>
          <p:spPr>
            <a:xfrm rot="19145769">
              <a:off x="4182741" y="2591438"/>
              <a:ext cx="341634" cy="305901"/>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612" name="Straight Connector 25611"/>
            <p:cNvCxnSpPr/>
            <p:nvPr/>
          </p:nvCxnSpPr>
          <p:spPr>
            <a:xfrm>
              <a:off x="4238625" y="2101903"/>
              <a:ext cx="0" cy="419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4352925" y="2002474"/>
              <a:ext cx="0" cy="419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4467225" y="2101903"/>
              <a:ext cx="0" cy="419465"/>
            </a:xfrm>
            <a:prstGeom prst="line">
              <a:avLst/>
            </a:prstGeom>
          </p:spPr>
          <p:style>
            <a:lnRef idx="1">
              <a:schemeClr val="accent1"/>
            </a:lnRef>
            <a:fillRef idx="0">
              <a:schemeClr val="accent1"/>
            </a:fillRef>
            <a:effectRef idx="0">
              <a:schemeClr val="accent1"/>
            </a:effectRef>
            <a:fontRef idx="minor">
              <a:schemeClr val="tx1"/>
            </a:fontRef>
          </p:style>
        </p:cxnSp>
        <p:sp>
          <p:nvSpPr>
            <p:cNvPr id="158" name="Can 157"/>
            <p:cNvSpPr/>
            <p:nvPr/>
          </p:nvSpPr>
          <p:spPr>
            <a:xfrm rot="6278685">
              <a:off x="3750932" y="1121676"/>
              <a:ext cx="348003" cy="4283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3120595" y="859033"/>
              <a:ext cx="1785938" cy="2676818"/>
            </a:xfrm>
            <a:prstGeom prst="rect">
              <a:avLst/>
            </a:prstGeom>
            <a:solidFill>
              <a:schemeClr val="tx1">
                <a:lumMod val="95000"/>
                <a:alpha val="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2" name="Group 1"/>
          <p:cNvGrpSpPr/>
          <p:nvPr/>
        </p:nvGrpSpPr>
        <p:grpSpPr>
          <a:xfrm>
            <a:off x="9131834" y="1816232"/>
            <a:ext cx="1757408" cy="2742600"/>
            <a:chOff x="5829300" y="857251"/>
            <a:chExt cx="1794306" cy="2684596"/>
          </a:xfrm>
        </p:grpSpPr>
        <p:cxnSp>
          <p:nvCxnSpPr>
            <p:cNvPr id="172" name="Straight Connector 171"/>
            <p:cNvCxnSpPr/>
            <p:nvPr/>
          </p:nvCxnSpPr>
          <p:spPr>
            <a:xfrm>
              <a:off x="5909105" y="1508484"/>
              <a:ext cx="829221"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6738326" y="3024988"/>
              <a:ext cx="858408"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5629" name="Group 25628"/>
            <p:cNvGrpSpPr/>
            <p:nvPr/>
          </p:nvGrpSpPr>
          <p:grpSpPr>
            <a:xfrm>
              <a:off x="5829301" y="1491611"/>
              <a:ext cx="1794305" cy="2050236"/>
              <a:chOff x="7772400" y="1988814"/>
              <a:chExt cx="2392407" cy="2733648"/>
            </a:xfrm>
            <a:solidFill>
              <a:schemeClr val="tx1">
                <a:lumMod val="75000"/>
              </a:schemeClr>
            </a:solidFill>
          </p:grpSpPr>
          <p:sp>
            <p:nvSpPr>
              <p:cNvPr id="177" name="Rectangle 176"/>
              <p:cNvSpPr/>
              <p:nvPr/>
            </p:nvSpPr>
            <p:spPr>
              <a:xfrm>
                <a:off x="7772400" y="1988814"/>
                <a:ext cx="1188905" cy="27313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a:off x="8932090" y="4035571"/>
                <a:ext cx="1232717" cy="6868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3" name="Straight Connector 222"/>
            <p:cNvCxnSpPr/>
            <p:nvPr/>
          </p:nvCxnSpPr>
          <p:spPr>
            <a:xfrm>
              <a:off x="6817178" y="2700969"/>
              <a:ext cx="658929" cy="0"/>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6817178" y="2430161"/>
              <a:ext cx="658929" cy="0"/>
            </a:xfrm>
            <a:prstGeom prst="line">
              <a:avLst/>
            </a:prstGeom>
            <a:solidFill>
              <a:schemeClr val="tx1">
                <a:lumMod val="95000"/>
              </a:schemeClr>
            </a:solid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6817178" y="2159352"/>
              <a:ext cx="658929" cy="0"/>
            </a:xfrm>
            <a:prstGeom prst="line">
              <a:avLst/>
            </a:prstGeom>
            <a:solidFill>
              <a:schemeClr val="tx1">
                <a:lumMod val="95000"/>
              </a:schemeClr>
            </a:solidFill>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6817178" y="1888544"/>
              <a:ext cx="658929" cy="0"/>
            </a:xfrm>
            <a:prstGeom prst="line">
              <a:avLst/>
            </a:prstGeom>
            <a:solidFill>
              <a:schemeClr val="tx1">
                <a:lumMod val="95000"/>
              </a:schemeClr>
            </a:solidFill>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6817178" y="1600200"/>
              <a:ext cx="658929" cy="0"/>
            </a:xfrm>
            <a:prstGeom prst="line">
              <a:avLst/>
            </a:prstGeom>
            <a:solidFill>
              <a:schemeClr val="tx1">
                <a:lumMod val="95000"/>
              </a:schemeClr>
            </a:solidFill>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35" name="Freeform 234"/>
            <p:cNvSpPr/>
            <p:nvPr/>
          </p:nvSpPr>
          <p:spPr>
            <a:xfrm>
              <a:off x="6747205" y="2941706"/>
              <a:ext cx="758819" cy="104511"/>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a:solidFill>
              <a:srgbClr val="0070C0"/>
            </a:solidFill>
            <a:ln>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1" name="Rectangle 170"/>
            <p:cNvSpPr/>
            <p:nvPr/>
          </p:nvSpPr>
          <p:spPr>
            <a:xfrm>
              <a:off x="5829300" y="857251"/>
              <a:ext cx="1785938" cy="2676194"/>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6" name="Can 175"/>
            <p:cNvSpPr/>
            <p:nvPr/>
          </p:nvSpPr>
          <p:spPr>
            <a:xfrm rot="6278685">
              <a:off x="6459637" y="1107961"/>
              <a:ext cx="348003" cy="4283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5086770" y="5652075"/>
            <a:ext cx="2420856" cy="338554"/>
          </a:xfrm>
          <a:prstGeom prst="rect">
            <a:avLst/>
          </a:prstGeom>
        </p:spPr>
        <p:txBody>
          <a:bodyPr wrap="none">
            <a:spAutoFit/>
          </a:bodyPr>
          <a:lstStyle/>
          <a:p>
            <a:pPr>
              <a:buSzPct val="65000"/>
            </a:pPr>
            <a:r>
              <a:rPr lang="en-US" altLang="en-US" sz="1600" dirty="0">
                <a:latin typeface="Arial" panose="020B0604020202020204" pitchFamily="34" charset="0"/>
                <a:cs typeface="Arial" panose="020B0604020202020204" pitchFamily="34" charset="0"/>
              </a:rPr>
              <a:t>Energy = ½ mv</a:t>
            </a:r>
            <a:r>
              <a:rPr lang="en-US" altLang="en-US" sz="1600" baseline="30000" dirty="0">
                <a:latin typeface="Arial" panose="020B0604020202020204" pitchFamily="34" charset="0"/>
                <a:cs typeface="Arial" panose="020B0604020202020204" pitchFamily="34" charset="0"/>
              </a:rPr>
              <a:t>2</a:t>
            </a:r>
            <a:r>
              <a:rPr lang="en-US" altLang="en-US" sz="1600" dirty="0">
                <a:latin typeface="Arial" panose="020B0604020202020204" pitchFamily="34" charset="0"/>
                <a:cs typeface="Arial" panose="020B0604020202020204" pitchFamily="34" charset="0"/>
              </a:rPr>
              <a:t> (= </a:t>
            </a:r>
            <a:r>
              <a:rPr lang="en-US" altLang="en-US" sz="1600" dirty="0" err="1">
                <a:latin typeface="Arial" panose="020B0604020202020204" pitchFamily="34" charset="0"/>
                <a:cs typeface="Arial" panose="020B0604020202020204" pitchFamily="34" charset="0"/>
              </a:rPr>
              <a:t>mgh</a:t>
            </a:r>
            <a:r>
              <a:rPr lang="en-US" altLang="en-US" sz="1600" dirty="0">
                <a:latin typeface="Arial" panose="020B0604020202020204" pitchFamily="34" charset="0"/>
                <a:cs typeface="Arial" panose="020B0604020202020204" pitchFamily="34" charset="0"/>
              </a:rPr>
              <a:t>)</a:t>
            </a:r>
          </a:p>
        </p:txBody>
      </p:sp>
      <p:sp>
        <p:nvSpPr>
          <p:cNvPr id="43" name="Rectangle 42"/>
          <p:cNvSpPr/>
          <p:nvPr/>
        </p:nvSpPr>
        <p:spPr>
          <a:xfrm>
            <a:off x="1384834" y="5608659"/>
            <a:ext cx="1468672" cy="338554"/>
          </a:xfrm>
          <a:prstGeom prst="rect">
            <a:avLst/>
          </a:prstGeom>
        </p:spPr>
        <p:txBody>
          <a:bodyPr wrap="none">
            <a:spAutoFit/>
          </a:bodyPr>
          <a:lstStyle/>
          <a:p>
            <a:pPr>
              <a:buSzPct val="65000"/>
            </a:pPr>
            <a:r>
              <a:rPr lang="en-US" altLang="en-US" sz="1600" dirty="0">
                <a:latin typeface="Arial" panose="020B0604020202020204" pitchFamily="34" charset="0"/>
                <a:cs typeface="Arial" panose="020B0604020202020204" pitchFamily="34" charset="0"/>
              </a:rPr>
              <a:t>Energy = </a:t>
            </a:r>
            <a:r>
              <a:rPr lang="en-US" altLang="en-US" sz="1600" dirty="0" err="1">
                <a:latin typeface="Arial" panose="020B0604020202020204" pitchFamily="34" charset="0"/>
                <a:cs typeface="Arial" panose="020B0604020202020204" pitchFamily="34" charset="0"/>
              </a:rPr>
              <a:t>mgh</a:t>
            </a:r>
            <a:endParaRPr lang="en-US" altLang="en-US" sz="1600" dirty="0">
              <a:latin typeface="Arial" panose="020B0604020202020204" pitchFamily="34" charset="0"/>
              <a:cs typeface="Arial" panose="020B0604020202020204" pitchFamily="34" charset="0"/>
            </a:endParaRPr>
          </a:p>
        </p:txBody>
      </p:sp>
      <p:sp>
        <p:nvSpPr>
          <p:cNvPr id="44" name="Rectangle 43"/>
          <p:cNvSpPr/>
          <p:nvPr/>
        </p:nvSpPr>
        <p:spPr>
          <a:xfrm>
            <a:off x="8572385" y="5636948"/>
            <a:ext cx="1444626" cy="338554"/>
          </a:xfrm>
          <a:prstGeom prst="rect">
            <a:avLst/>
          </a:prstGeom>
        </p:spPr>
        <p:txBody>
          <a:bodyPr wrap="none">
            <a:spAutoFit/>
          </a:bodyPr>
          <a:lstStyle/>
          <a:p>
            <a:pPr>
              <a:buSzPct val="65000"/>
            </a:pPr>
            <a:r>
              <a:rPr lang="en-US" altLang="en-US" sz="1600" dirty="0">
                <a:latin typeface="Arial" panose="020B0604020202020204" pitchFamily="34" charset="0"/>
                <a:cs typeface="Arial" panose="020B0604020202020204" pitchFamily="34" charset="0"/>
              </a:rPr>
              <a:t>Potential = </a:t>
            </a:r>
            <a:r>
              <a:rPr lang="en-US" altLang="en-US" sz="1600" dirty="0" err="1">
                <a:latin typeface="Arial" panose="020B0604020202020204" pitchFamily="34" charset="0"/>
                <a:cs typeface="Arial" panose="020B0604020202020204" pitchFamily="34" charset="0"/>
              </a:rPr>
              <a:t>gh</a:t>
            </a:r>
            <a:endParaRPr lang="en-US"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1352884"/>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NGSPowerPointTemplate</Template>
  <TotalTime>21031</TotalTime>
  <Words>4451</Words>
  <Application>Microsoft Office PowerPoint</Application>
  <PresentationFormat>Widescreen</PresentationFormat>
  <Paragraphs>457</Paragraphs>
  <Slides>57</Slides>
  <Notes>34</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2</vt:i4>
      </vt:variant>
      <vt:variant>
        <vt:lpstr>Slide Titles</vt:lpstr>
      </vt:variant>
      <vt:variant>
        <vt:i4>57</vt:i4>
      </vt:variant>
    </vt:vector>
  </HeadingPairs>
  <TitlesOfParts>
    <vt:vector size="71" baseType="lpstr">
      <vt:lpstr>ＭＳ Ｐゴシック</vt:lpstr>
      <vt:lpstr>ＭＳ Ｐゴシック</vt:lpstr>
      <vt:lpstr>宋体</vt:lpstr>
      <vt:lpstr>Arial</vt:lpstr>
      <vt:lpstr>Calibri</vt:lpstr>
      <vt:lpstr>Cambria Math</vt:lpstr>
      <vt:lpstr>Symbol</vt:lpstr>
      <vt:lpstr>Times New Roman</vt:lpstr>
      <vt:lpstr>Wingdings</vt:lpstr>
      <vt:lpstr>NGSPowerPointTemplate</vt:lpstr>
      <vt:lpstr>1_Office Theme</vt:lpstr>
      <vt:lpstr>Office Theme</vt:lpstr>
      <vt:lpstr>Equation</vt:lpstr>
      <vt:lpstr>Photoshop.Image.4</vt:lpstr>
      <vt:lpstr>PowerPoint Presentation</vt:lpstr>
      <vt:lpstr>A Bit About Me</vt:lpstr>
      <vt:lpstr>Outline</vt:lpstr>
      <vt:lpstr>What is Gravity?</vt:lpstr>
      <vt:lpstr>Some History</vt:lpstr>
      <vt:lpstr>PowerPoint Presentation</vt:lpstr>
      <vt:lpstr>PowerPoint Presentation</vt:lpstr>
      <vt:lpstr>PowerPoint Presentation</vt:lpstr>
      <vt:lpstr>Understanding “Potential” Part 1</vt:lpstr>
      <vt:lpstr>Understanding “Potential” Part 2</vt:lpstr>
      <vt:lpstr>Properties of Earth’s Gravity Field, W</vt:lpstr>
      <vt:lpstr>PowerPoint Presentation</vt:lpstr>
      <vt:lpstr>PowerPoint Presentation</vt:lpstr>
      <vt:lpstr>PowerPoint Presentation</vt:lpstr>
      <vt:lpstr>Relative Instrument Principles</vt:lpstr>
      <vt:lpstr>Relative Instrument Principles</vt:lpstr>
      <vt:lpstr>Relative Instrument Pros and Cons</vt:lpstr>
      <vt:lpstr>Absolute Gravity Meters</vt:lpstr>
      <vt:lpstr>Pendulums</vt:lpstr>
      <vt:lpstr>Freefall Absolute Gravity Meters</vt:lpstr>
      <vt:lpstr>“Classic” Contemporary Freefall Absolute Gravimeters</vt:lpstr>
      <vt:lpstr>FG5 Principle of Operation</vt:lpstr>
      <vt:lpstr>Interferometry</vt:lpstr>
      <vt:lpstr>g Determination</vt:lpstr>
      <vt:lpstr>PowerPoint Presentation</vt:lpstr>
      <vt:lpstr>An Aside:  Absolute Gradiometers</vt:lpstr>
      <vt:lpstr>Cold Atom Gravimeters</vt:lpstr>
      <vt:lpstr>Practical Limitations on Absolute Accuracy</vt:lpstr>
      <vt:lpstr>Jim Faller’s “Sea of Problems”</vt:lpstr>
      <vt:lpstr>Hydrology* Signal at TMGO</vt:lpstr>
      <vt:lpstr>Okay, so NGS can get weirdly accurate gravity data.   What does it do with these data sets exactly?</vt:lpstr>
      <vt:lpstr>All about Heights</vt:lpstr>
      <vt:lpstr>Our current vertical datum, NAVD88</vt:lpstr>
      <vt:lpstr>Leveling</vt:lpstr>
      <vt:lpstr>Problems with NAVD88</vt:lpstr>
      <vt:lpstr>Start Over and Use Satellites!  GPS and the Ellipsoid</vt:lpstr>
      <vt:lpstr>Remember the Geoid?  Yes, you do!</vt:lpstr>
      <vt:lpstr>Putting all these Surfaces Together</vt:lpstr>
      <vt:lpstr>PowerPoint Presentation</vt:lpstr>
      <vt:lpstr>An Actual, Practical Example:  Shorelines</vt:lpstr>
      <vt:lpstr>A few, minor, details….</vt:lpstr>
      <vt:lpstr>PowerPoint Presentation</vt:lpstr>
      <vt:lpstr>Airborne Gravimetry</vt:lpstr>
      <vt:lpstr>GRAV-D Status March 2020: 81%</vt:lpstr>
      <vt:lpstr>A Preview of the latest Geoid Model* </vt:lpstr>
      <vt:lpstr>Other uses of Terrestrial Gravity at NGS</vt:lpstr>
      <vt:lpstr>The Future:   Networked Atomic “Optical” Clocks</vt:lpstr>
      <vt:lpstr>Networked Atomic “Optical” Clocks cont.</vt:lpstr>
      <vt:lpstr>PowerPoint Presentation</vt:lpstr>
      <vt:lpstr>Absolute Gravity “Networks” Today</vt:lpstr>
      <vt:lpstr>Agrav Holdings (2016)</vt:lpstr>
      <vt:lpstr>Absolute comparisons – how we know these things work!</vt:lpstr>
      <vt:lpstr>Absolute Comparisons</vt:lpstr>
      <vt:lpstr>Absolute Comparison Results</vt:lpstr>
      <vt:lpstr>Regional Comparison Example</vt:lpstr>
      <vt:lpstr>Table Mountain Geophysical Observatory (TMGO)</vt:lpstr>
      <vt:lpstr>Going Forward:   The International Gravity Reference Frame</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 van Westrum</dc:creator>
  <cp:lastModifiedBy>Derek vanWestrum</cp:lastModifiedBy>
  <cp:revision>139</cp:revision>
  <cp:lastPrinted>2020-03-09T12:10:19Z</cp:lastPrinted>
  <dcterms:created xsi:type="dcterms:W3CDTF">2015-04-01T01:29:23Z</dcterms:created>
  <dcterms:modified xsi:type="dcterms:W3CDTF">2020-03-11T16:16:54Z</dcterms:modified>
</cp:coreProperties>
</file>