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77" r:id="rId2"/>
  </p:sldMasterIdLst>
  <p:notesMasterIdLst>
    <p:notesMasterId r:id="rId36"/>
  </p:notesMasterIdLst>
  <p:sldIdLst>
    <p:sldId id="1072" r:id="rId3"/>
    <p:sldId id="813" r:id="rId4"/>
    <p:sldId id="819" r:id="rId5"/>
    <p:sldId id="965" r:id="rId6"/>
    <p:sldId id="1080" r:id="rId7"/>
    <p:sldId id="847" r:id="rId8"/>
    <p:sldId id="849" r:id="rId9"/>
    <p:sldId id="947" r:id="rId10"/>
    <p:sldId id="828" r:id="rId11"/>
    <p:sldId id="825" r:id="rId12"/>
    <p:sldId id="1089" r:id="rId13"/>
    <p:sldId id="1090" r:id="rId14"/>
    <p:sldId id="975" r:id="rId15"/>
    <p:sldId id="978" r:id="rId16"/>
    <p:sldId id="979" r:id="rId17"/>
    <p:sldId id="981" r:id="rId18"/>
    <p:sldId id="982" r:id="rId19"/>
    <p:sldId id="1028" r:id="rId20"/>
    <p:sldId id="1030" r:id="rId21"/>
    <p:sldId id="987" r:id="rId22"/>
    <p:sldId id="1091" r:id="rId23"/>
    <p:sldId id="1086" r:id="rId24"/>
    <p:sldId id="1022" r:id="rId25"/>
    <p:sldId id="1037" r:id="rId26"/>
    <p:sldId id="1038" r:id="rId27"/>
    <p:sldId id="1085" r:id="rId28"/>
    <p:sldId id="1067" r:id="rId29"/>
    <p:sldId id="1044" r:id="rId30"/>
    <p:sldId id="1051" r:id="rId31"/>
    <p:sldId id="1087" r:id="rId32"/>
    <p:sldId id="1055" r:id="rId33"/>
    <p:sldId id="1056" r:id="rId34"/>
    <p:sldId id="836" r:id="rId3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1A2"/>
    <a:srgbClr val="0066CC"/>
    <a:srgbClr val="02A8BE"/>
    <a:srgbClr val="FF6600"/>
    <a:srgbClr val="000099"/>
    <a:srgbClr val="FF00FF"/>
    <a:srgbClr val="FF0066"/>
    <a:srgbClr val="D5E503"/>
    <a:srgbClr val="E7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2" autoAdjust="0"/>
  </p:normalViewPr>
  <p:slideViewPr>
    <p:cSldViewPr snapToGrid="0">
      <p:cViewPr varScale="1">
        <p:scale>
          <a:sx n="104" d="100"/>
          <a:sy n="104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517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0725" indent="-276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8075" indent="-2206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52575" indent="-2206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95488" indent="-2206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526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098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670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24288" indent="-2206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892D1-1BED-4BA6-A395-9DD65D160D9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- NSRS benefit to the nation = $2.5B/year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dirty="0" smtClean="0"/>
              <a:t> est. 300K precision GPS users worldwide (2008); ¼ in US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- Very exciting to us at NGS to see how it has evolved over the years – now cm-accuracy capability / tracking with time</a:t>
            </a:r>
          </a:p>
        </p:txBody>
      </p:sp>
    </p:spTree>
    <p:extLst>
      <p:ext uri="{BB962C8B-B14F-4D97-AF65-F5344CB8AC3E}">
        <p14:creationId xmlns:p14="http://schemas.microsoft.com/office/powerpoint/2010/main" val="3828418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8138" indent="-338138" eaLnBrk="1"/>
            <a:r>
              <a:rPr lang="en-US" altLang="en-US" dirty="0" smtClean="0"/>
              <a:t>Re-leveling NAVD 88 won’t fix:</a:t>
            </a:r>
          </a:p>
          <a:p>
            <a:pPr marL="338138" indent="-338138" eaLnBrk="1">
              <a:buFontTx/>
              <a:buAutoNum type="arabicParenR"/>
            </a:pPr>
            <a:r>
              <a:rPr lang="en-US" altLang="en-US" dirty="0" smtClean="0"/>
              <a:t>Sparseness of the bench marks</a:t>
            </a:r>
          </a:p>
          <a:p>
            <a:pPr marL="338138" indent="-338138" eaLnBrk="1">
              <a:buFontTx/>
              <a:buAutoNum type="arabicParenR"/>
            </a:pPr>
            <a:r>
              <a:rPr lang="en-US" altLang="en-US" dirty="0" smtClean="0"/>
              <a:t>Continued subsidence or uplift of bench marks</a:t>
            </a:r>
          </a:p>
          <a:p>
            <a:pPr marL="338138" indent="-338138" eaLnBrk="1">
              <a:buFontTx/>
              <a:buAutoNum type="arabicParenR"/>
            </a:pPr>
            <a:r>
              <a:rPr lang="en-US" altLang="en-US" dirty="0" smtClean="0"/>
              <a:t>Destruction of bench marks</a:t>
            </a:r>
          </a:p>
          <a:p>
            <a:pPr marL="338138" indent="-338138" eaLnBrk="1">
              <a:buFontTx/>
              <a:buAutoNum type="arabicParenR"/>
            </a:pPr>
            <a:r>
              <a:rPr lang="en-US" altLang="en-US" dirty="0" smtClean="0"/>
              <a:t>Canada’s decision not to adopt NAVD 88</a:t>
            </a:r>
          </a:p>
          <a:p>
            <a:pPr marL="338138" indent="-338138" eaLnBrk="1">
              <a:buFontTx/>
              <a:buAutoNum type="arabicParenR"/>
            </a:pPr>
            <a:r>
              <a:rPr lang="en-US" altLang="en-US" dirty="0" smtClean="0"/>
              <a:t>Whatever errors caused a continent-wide 1 meter build up in the leveling the first time around</a:t>
            </a:r>
          </a:p>
        </p:txBody>
      </p:sp>
    </p:spTree>
    <p:extLst>
      <p:ext uri="{BB962C8B-B14F-4D97-AF65-F5344CB8AC3E}">
        <p14:creationId xmlns:p14="http://schemas.microsoft.com/office/powerpoint/2010/main" val="1767122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18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2755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1/13/2015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Dr. Theresa Damiani, National Geodetic Survey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GRAV-D and Its Impact on Surveying</a:t>
            </a:r>
          </a:p>
        </p:txBody>
      </p:sp>
    </p:spTree>
    <p:extLst>
      <p:ext uri="{BB962C8B-B14F-4D97-AF65-F5344CB8AC3E}">
        <p14:creationId xmlns:p14="http://schemas.microsoft.com/office/powerpoint/2010/main" val="2963853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defTabSz="933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defTabSz="933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defTabSz="933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defTabSz="933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334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F2131-BC2F-4262-A1E4-53DBCC5DF6FA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/>
                <a:sym typeface="Arial"/>
              </a:rPr>
              <a:pPr marL="0" marR="0" lvl="0" indent="0" algn="l" defTabSz="9334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636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NGS Regional Geodetic Advisors</a:t>
            </a:r>
          </a:p>
          <a:p>
            <a:r>
              <a:rPr lang="en-US" dirty="0" smtClean="0"/>
              <a:t>https://geodesy.noaa.gov/ADVISORS/</a:t>
            </a:r>
          </a:p>
          <a:p>
            <a:endParaRPr lang="en-US" dirty="0" smtClean="0"/>
          </a:p>
          <a:p>
            <a:r>
              <a:rPr lang="en-US" dirty="0" smtClean="0"/>
              <a:t>State Geodetic Coordinators</a:t>
            </a:r>
          </a:p>
          <a:p>
            <a:r>
              <a:rPr lang="en-US" dirty="0" smtClean="0"/>
              <a:t>https://geodesy.noaa.gov/ADVISORS/state-geodetic-coordinators.shtml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63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0884" indent="-27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9053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52674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96295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9916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83538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27159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770780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032A8F-8BA4-4733-8DF2-652EFE800472}" type="slidenum">
              <a:rPr lang="en-US" altLang="en-US" smtClean="0"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5390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SPCS2022 is referenced to 2022 TRFs and thus part of new “datums”, and will replace existing SPCS 83 (referenced to NAD 83)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Similar to SPCS 83 in some ways: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Designed by state, using same reference ellipsoid and same projection types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Differs from SPCS 83 in other ways: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Designs minimize distortion at topographic surface rather than ellipsoid surface (reduces distortion where system is actual used)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NGS will design default zones for every state, and default zones corresponding to existing SPCS 83 zones for states that do not request or propose something different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Can have up to 3 zone layers (where one layer must be a statewide zone).  The other layers can be default zones and/or LDP zones (but not designed by NGS).  Only one layer can be discontinuous (i.e., zones do not completely cover a state); it is expected that discontinuous layers will always be LDP zones.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“Special use” zones are for major urban areas, American Indian reservations, or federal jurisdictions/applications that fall in more than one state.  These must eb approved by the NGS Director on a case-by-case basis.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stakeholder role is vitally important for states that want something other than default zones.  But all requests and proposals from stakeholders must be unanimous to become part of SPCS2022.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66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3F9A3-1875-461D-BED2-1C4D2A8FC31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47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0884" indent="-27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9053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52674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96295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9916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83538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27159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770780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6BF6-3AFE-45E3-A922-7177E1D2BC5D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88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39775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382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5954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10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082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654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26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798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12F78-7085-478D-A095-E31FB617B8C5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81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68350" indent="-293688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82688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57350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132013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8921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304641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50361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96081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C3F40-5043-4E24-8FD0-AE04B0583C8C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67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68350" indent="-293688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82688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57350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132013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8921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304641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50361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960813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EC3F40-5043-4E24-8FD0-AE04B0583C8C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6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770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10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4870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4B569-349B-4E23-A0FB-4B170971B589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6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EB2E3-85A6-48F1-86B2-3476A3ADE562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270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ea typeface="MS PGothic" pitchFamily="34" charset="-128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728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925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28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0000" indent="-23018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7200" indent="-23018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4400" indent="-23018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11600" indent="-23018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E51129-5AEC-4B67-AF3B-5C7F754D75CE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MS PGothic" pitchFamily="34" charset="-128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itchFamily="34" charset="0"/>
              <a:ea typeface="MS PGothic" pitchFamily="34" charset="-128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78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62D6-0A22-4321-8B8C-8B05D31931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77EB2-CD6A-4856-8D16-614BF0D871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9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4C53F-6971-49A5-91E4-0B3DA1438D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5638-EE7E-456B-9FD5-AA0509CDF2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6E2CC-51F8-4D44-8BD4-71EFA343D5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B4604-00C8-4C09-85C4-117A42FD4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0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9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2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3573" y="285750"/>
            <a:ext cx="9145191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lvl="0"/>
            <a:endParaRPr sz="135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3448" y="1828800"/>
            <a:ext cx="7317105" cy="3048001"/>
          </a:xfrm>
        </p:spPr>
        <p:txBody>
          <a:bodyPr>
            <a:normAutofit/>
          </a:bodyPr>
          <a:lstStyle>
            <a:lvl1pPr>
              <a:defRPr sz="3301"/>
            </a:lvl1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3449" y="5029200"/>
            <a:ext cx="5887983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</a:t>
            </a:r>
            <a:endParaRPr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95CBDC-F100-463B-8F40-2EE0C10AC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450366"/>
            <a:ext cx="4191000" cy="228600"/>
          </a:xfrm>
          <a:prstGeom prst="rect">
            <a:avLst/>
          </a:prstGeom>
        </p:spPr>
        <p:txBody>
          <a:bodyPr/>
          <a:lstStyle>
            <a:lvl1pPr>
              <a:defRPr sz="825" b="1"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Unmasking your Potential                                GIS-Pro New Orleans #GISPro2019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526" y="6448427"/>
            <a:ext cx="857474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995CBDC-F100-463B-8F40-2EE0C10AC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450366"/>
            <a:ext cx="4191000" cy="228600"/>
          </a:xfrm>
          <a:prstGeom prst="rect">
            <a:avLst/>
          </a:prstGeom>
        </p:spPr>
        <p:txBody>
          <a:bodyPr/>
          <a:lstStyle>
            <a:lvl1pPr>
              <a:defRPr sz="825" b="1"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Unmasking your Potential                                GIS-Pro New Orleans #GISPro2019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083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95CBDC-F100-463B-8F40-2EE0C10AC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450366"/>
            <a:ext cx="4191000" cy="228600"/>
          </a:xfrm>
          <a:prstGeom prst="rect">
            <a:avLst/>
          </a:prstGeom>
        </p:spPr>
        <p:txBody>
          <a:bodyPr/>
          <a:lstStyle>
            <a:lvl1pPr>
              <a:defRPr sz="825" b="1"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Unmasking your Potential                                GIS-Pro New Orleans #GISPro2019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9" y="274638"/>
            <a:ext cx="7317105" cy="13255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8" y="1828800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8" y="2743201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7764" y="1828800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7764" y="2743201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995CBDC-F100-463B-8F40-2EE0C10ACE2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743200" y="6450366"/>
            <a:ext cx="4191000" cy="228600"/>
          </a:xfrm>
          <a:prstGeom prst="rect">
            <a:avLst/>
          </a:prstGeom>
        </p:spPr>
        <p:txBody>
          <a:bodyPr/>
          <a:lstStyle>
            <a:lvl1pPr>
              <a:defRPr sz="825" b="1"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Unmasking your Potential                                GIS-Pro New Orleans #GISPro2019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95CBDC-F100-463B-8F40-2EE0C10AC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450366"/>
            <a:ext cx="4191000" cy="228600"/>
          </a:xfrm>
          <a:prstGeom prst="rect">
            <a:avLst/>
          </a:prstGeom>
        </p:spPr>
        <p:txBody>
          <a:bodyPr/>
          <a:lstStyle>
            <a:lvl1pPr>
              <a:defRPr sz="825" b="1"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Unmasking your Potential                                GIS-Pro New Orleans #GISPro2019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9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95CBDC-F100-463B-8F40-2EE0C10AC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450366"/>
            <a:ext cx="4191000" cy="228600"/>
          </a:xfrm>
          <a:prstGeom prst="rect">
            <a:avLst/>
          </a:prstGeom>
        </p:spPr>
        <p:txBody>
          <a:bodyPr/>
          <a:lstStyle>
            <a:lvl1pPr>
              <a:defRPr sz="825" b="1"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Unmasking your Potential                                GIS-Pro New Orleans #GISPro2019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8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EAFD-C5AD-4CE4-A9A2-1620EF885A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70A46-871E-4729-9783-841A67B991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7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7ECE-9AF2-4ADE-B121-1164F1FFB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A09C-50D8-4425-8086-338AFB21C2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EC10B-6B64-4DB8-926F-B0CE452903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FA71-42F9-46F0-AAB1-77E4E7B7C8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41062-5E46-4E83-A73A-3E31CD20CD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B5328-6158-4665-8C42-BE4BD0776F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3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15D7B-A6EC-4DD7-94BD-613EC1E6E2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FD5C-4B07-41B4-A825-23BD2C1408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9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72BD-AEFA-4E9C-A3F7-B099FB084B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5F8D-0F11-4034-A73A-98CA8F610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0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BA40E-3D68-4990-986D-2C254545A1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9E40-FB0F-4D34-BF50-10284A98DD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3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B5781-3118-47C8-A1AF-FD18E3517A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BDFC1-7D66-499C-BB8D-4E0F2A9B2D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1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670813F4-5EFC-4B36-B954-3568AA051563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72FDA4AF-7BF3-4CA9-A6D4-43FE57F0476A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807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  <p:sldLayoutId id="214748367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1095" y="0"/>
            <a:ext cx="9144095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Freeform 6"/>
          <p:cNvSpPr>
            <a:spLocks noEditPoints="1"/>
          </p:cNvSpPr>
          <p:nvPr userDrawn="1"/>
        </p:nvSpPr>
        <p:spPr bwMode="auto">
          <a:xfrm>
            <a:off x="-3573" y="285750"/>
            <a:ext cx="9145191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lvl="0"/>
            <a:endParaRPr sz="1350">
              <a:solidFill>
                <a:schemeClr val="lt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49" y="274638"/>
            <a:ext cx="7317105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9" y="1828800"/>
            <a:ext cx="731710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6526" y="6448427"/>
            <a:ext cx="857474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995CBDC-F100-463B-8F40-2EE0C10AC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450366"/>
            <a:ext cx="4191000" cy="228600"/>
          </a:xfrm>
          <a:prstGeom prst="rect">
            <a:avLst/>
          </a:prstGeom>
        </p:spPr>
        <p:txBody>
          <a:bodyPr/>
          <a:lstStyle>
            <a:lvl1pPr>
              <a:defRPr sz="825" b="1"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Unmasking your Potential                                GIS-Pro New Orleans #GISPro2019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" y="6194267"/>
            <a:ext cx="1522905" cy="663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 b="12477"/>
          <a:stretch/>
        </p:blipFill>
        <p:spPr>
          <a:xfrm>
            <a:off x="4114800" y="6170330"/>
            <a:ext cx="914400" cy="68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5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001" b="1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05795" indent="-171496" algn="l" defTabSz="685983" rtl="0" eaLnBrk="1" latinLnBrk="0" hangingPunct="1">
        <a:lnSpc>
          <a:spcPct val="90000"/>
        </a:lnSpc>
        <a:spcBef>
          <a:spcPts val="135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77291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786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20282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1778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63273" indent="-171496" algn="l" defTabSz="685983" rtl="0" eaLnBrk="1" latinLnBrk="0" hangingPunct="1">
        <a:spcBef>
          <a:spcPts val="45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769" indent="-171496" algn="l" defTabSz="685983" rtl="0" eaLnBrk="1" latinLnBrk="0" hangingPunct="1">
        <a:spcBef>
          <a:spcPts val="45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06265" indent="-171496" algn="l" defTabSz="685983" rtl="0" eaLnBrk="1" latinLnBrk="0" hangingPunct="1">
        <a:spcBef>
          <a:spcPts val="45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406265" indent="0" algn="l" defTabSz="685983" rtl="0" eaLnBrk="1" latinLnBrk="0" hangingPunct="1">
        <a:spcBef>
          <a:spcPts val="45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2651125" y="5623560"/>
            <a:ext cx="393255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Denis Riordan,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PSM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NOAA, National Geodetic Survey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denis.riordan@noaa.gov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5735759"/>
            <a:ext cx="732802" cy="760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5" y="5806440"/>
            <a:ext cx="653415" cy="65341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102029"/>
            <a:ext cx="91440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“</a:t>
            </a:r>
            <a:r>
              <a:rPr lang="en-US" sz="3600" b="1" i="1" kern="1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Datums and S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tate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Plane Coordinate Changes for 2022”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0" y="2557610"/>
            <a:ext cx="91440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Alabama Association of Floodplain Managers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smtClean="0">
                <a:solidFill>
                  <a:prstClr val="black"/>
                </a:solidFill>
                <a:cs typeface="+mn-cs"/>
              </a:rPr>
              <a:t>2019 Fall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 Co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nference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noProof="0" dirty="0" smtClean="0">
                <a:cs typeface="+mn-cs"/>
              </a:rPr>
              <a:t>Orange Beach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, AL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October 28, 2019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91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 smtClean="0">
                <a:solidFill>
                  <a:srgbClr val="000099"/>
                </a:solidFill>
              </a:rPr>
              <a:t>Datum Names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gray">
          <a:xfrm>
            <a:off x="0" y="1736623"/>
            <a:ext cx="27342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u="sng" kern="0" dirty="0" smtClean="0">
                <a:latin typeface="Gill Sans MT" panose="020B0502020104020203" pitchFamily="34" charset="0"/>
              </a:rPr>
              <a:t>The Old: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83(2011)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 smtClean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83(PA11)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 smtClean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</a:t>
            </a:r>
            <a:r>
              <a:rPr lang="en-US" sz="2400" kern="0" dirty="0">
                <a:latin typeface="Gill Sans MT" panose="020B0502020104020203" pitchFamily="34" charset="0"/>
              </a:rPr>
              <a:t>83(MA11)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2590800" y="1611057"/>
            <a:ext cx="6324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u="sng" kern="0" dirty="0" smtClean="0">
                <a:latin typeface="Gill Sans MT" panose="020B0502020104020203" pitchFamily="34" charset="0"/>
              </a:rPr>
              <a:t>The New: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The North American Terrestrial Reference Frame of 2022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(NATRF2022)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Caribbean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	(</a:t>
            </a:r>
            <a:r>
              <a:rPr lang="en-US" sz="2000" kern="0" dirty="0" smtClean="0">
                <a:latin typeface="Gill Sans MT" panose="020B0502020104020203" pitchFamily="34" charset="0"/>
              </a:rPr>
              <a:t>CATRF2022)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</a:t>
            </a:r>
            <a:r>
              <a:rPr lang="en-US" sz="2000" kern="0" dirty="0" smtClean="0">
                <a:latin typeface="Gill Sans MT" panose="020B0502020104020203" pitchFamily="34" charset="0"/>
              </a:rPr>
              <a:t>Pacific Terrestrial </a:t>
            </a:r>
            <a:r>
              <a:rPr lang="en-US" sz="2000" kern="0" dirty="0">
                <a:latin typeface="Gill Sans MT" panose="020B0502020104020203" pitchFamily="34" charset="0"/>
              </a:rPr>
              <a:t>Reference Frame of 2022 </a:t>
            </a: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(PATRF2022)</a:t>
            </a:r>
          </a:p>
          <a:p>
            <a:pPr marL="0" indent="0">
              <a:buNone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</a:t>
            </a:r>
            <a:r>
              <a:rPr lang="en-US" sz="2000" kern="0" dirty="0" smtClean="0">
                <a:latin typeface="Gill Sans MT" panose="020B0502020104020203" pitchFamily="34" charset="0"/>
              </a:rPr>
              <a:t>Mariana Terrestrial </a:t>
            </a:r>
            <a:r>
              <a:rPr lang="en-US" sz="2000" kern="0" dirty="0">
                <a:latin typeface="Gill Sans MT" panose="020B0502020104020203" pitchFamily="34" charset="0"/>
              </a:rPr>
              <a:t>Reference Frame of 2022 </a:t>
            </a: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(MATRF2022</a:t>
            </a:r>
            <a:r>
              <a:rPr lang="en-US" kern="0" dirty="0">
                <a:latin typeface="Gill Sans MT" panose="020B0502020104020203" pitchFamily="34" charset="0"/>
              </a:rPr>
              <a:t>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52625" y="2314575"/>
            <a:ext cx="638175" cy="1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52625" y="2314575"/>
            <a:ext cx="781610" cy="91440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952624" y="3028952"/>
            <a:ext cx="781611" cy="126329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52624" y="3786163"/>
            <a:ext cx="781611" cy="160498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9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0" y="4572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Arial"/>
              </a:rPr>
              <a:t>New geometric datum minus NAD 83 (horizontal)</a:t>
            </a:r>
          </a:p>
        </p:txBody>
      </p:sp>
      <p:pic>
        <p:nvPicPr>
          <p:cNvPr id="76803" name="Picture 2" descr="D:\GIS\General\US\Export\Horiz_IGS05_minus_NAD83_202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2671" y="689785"/>
            <a:ext cx="5918608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For Alabama = 0.9 &gt; 1.1 m  (2.9 &gt; 3.6 ft.)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994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2"/>
          <p:cNvSpPr txBox="1">
            <a:spLocks noChangeArrowheads="1"/>
          </p:cNvSpPr>
          <p:nvPr/>
        </p:nvSpPr>
        <p:spPr bwMode="auto">
          <a:xfrm>
            <a:off x="0" y="4572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Arial"/>
              </a:rPr>
              <a:t>New geometric datum minus NAD 83 </a:t>
            </a:r>
            <a:b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Arial"/>
              </a:rPr>
            </a:b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Arial"/>
              </a:rPr>
              <a:t>(ellipsoid height)</a:t>
            </a:r>
          </a:p>
        </p:txBody>
      </p:sp>
      <p:pic>
        <p:nvPicPr>
          <p:cNvPr id="77827" name="Picture 2" descr="D:\GIS\General\US\Export\Elpsd ht_IGS05_minus_NAD83_202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9671" y="689785"/>
            <a:ext cx="6843540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For Alabama = -1.27 &gt; -1.39 m  (-4.2 &gt; -4.5 ft.)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4369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504825" y="193705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New U.S. Vertical Datum in 2022</a:t>
            </a:r>
          </a:p>
        </p:txBody>
      </p:sp>
    </p:spTree>
    <p:extLst>
      <p:ext uri="{BB962C8B-B14F-4D97-AF65-F5344CB8AC3E}">
        <p14:creationId xmlns:p14="http://schemas.microsoft.com/office/powerpoint/2010/main" val="27013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y Slide background - 0813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Content Placeholder 2"/>
          <p:cNvSpPr>
            <a:spLocks noGrp="1"/>
          </p:cNvSpPr>
          <p:nvPr>
            <p:ph idx="1"/>
          </p:nvPr>
        </p:nvSpPr>
        <p:spPr>
          <a:xfrm>
            <a:off x="1219200" y="2078829"/>
            <a:ext cx="7162800" cy="3933825"/>
          </a:xfrm>
        </p:spPr>
        <p:txBody>
          <a:bodyPr/>
          <a:lstStyle/>
          <a:p>
            <a:r>
              <a:rPr lang="en-US" altLang="en-US" sz="2400" b="1" dirty="0" smtClean="0"/>
              <a:t>NAVD 88 suffers from </a:t>
            </a:r>
            <a:r>
              <a:rPr lang="en-US" altLang="en-US" sz="2400" b="1" u="sng" dirty="0" smtClean="0"/>
              <a:t>use of bench marks </a:t>
            </a:r>
            <a:r>
              <a:rPr lang="en-US" altLang="en-US" sz="2400" b="1" dirty="0" smtClean="0"/>
              <a:t>that:</a:t>
            </a:r>
          </a:p>
          <a:p>
            <a:pPr lvl="1"/>
            <a:r>
              <a:rPr lang="en-US" altLang="en-US" sz="2400" dirty="0" smtClean="0"/>
              <a:t>Are almost never re-checked for movement</a:t>
            </a:r>
          </a:p>
          <a:p>
            <a:pPr lvl="1"/>
            <a:r>
              <a:rPr lang="en-US" altLang="en-US" sz="2400" dirty="0" smtClean="0"/>
              <a:t>Disappear by the thousands every year</a:t>
            </a:r>
          </a:p>
          <a:p>
            <a:pPr lvl="1"/>
            <a:r>
              <a:rPr lang="en-US" altLang="en-US" sz="2400" dirty="0" smtClean="0"/>
              <a:t>Are not funded for replacement</a:t>
            </a:r>
          </a:p>
          <a:p>
            <a:pPr lvl="1"/>
            <a:r>
              <a:rPr lang="en-US" altLang="en-US" sz="2400" dirty="0" smtClean="0"/>
              <a:t>Are not necessarily in convenient places</a:t>
            </a:r>
          </a:p>
          <a:p>
            <a:pPr lvl="1"/>
            <a:r>
              <a:rPr lang="en-US" altLang="en-US" sz="2400" dirty="0" smtClean="0"/>
              <a:t>Don’t exist in most of Alaska</a:t>
            </a:r>
          </a:p>
          <a:p>
            <a:pPr lvl="1"/>
            <a:r>
              <a:rPr lang="en-US" altLang="en-US" sz="2400" dirty="0" smtClean="0"/>
              <a:t>Were determined by leveling from a single point, allowing cross-country error build up</a:t>
            </a:r>
          </a:p>
          <a:p>
            <a:pPr lvl="1"/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8465"/>
            <a:ext cx="9144000" cy="79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Why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isn’t NAVD 88 good enough anymore?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90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9" y="5489631"/>
            <a:ext cx="1821422" cy="136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496297"/>
            <a:ext cx="1828800" cy="137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73" y="3079373"/>
            <a:ext cx="1703827" cy="153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" y="2796984"/>
            <a:ext cx="1486695" cy="226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377" y="1008448"/>
            <a:ext cx="9136624" cy="177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75" indent="-282575"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*  NAVD 88 is a terrestrial based vertical datum that changes as the land changes.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idx="1"/>
          </p:nvPr>
        </p:nvSpPr>
        <p:spPr>
          <a:xfrm>
            <a:off x="1218902" y="1737360"/>
            <a:ext cx="7162726" cy="3933527"/>
          </a:xfrm>
        </p:spPr>
        <p:txBody>
          <a:bodyPr lIns="88882" tIns="50791" rIns="88882" bIns="50791"/>
          <a:lstStyle/>
          <a:p>
            <a:pPr marL="152916" indent="-152916" defTabSz="913028" eaLnBrk="1">
              <a:spcBef>
                <a:spcPts val="492"/>
              </a:spcBef>
              <a:buClr>
                <a:srgbClr val="000000"/>
              </a:buClr>
              <a:buFont typeface="ArialMT" charset="0"/>
              <a:buChar char="•"/>
            </a:pP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Long </a:t>
            </a:r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term fix:  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Re-level some/all of NAVD 88</a:t>
            </a:r>
          </a:p>
          <a:p>
            <a:pPr marL="455398" lvl="1" indent="-133941" defTabSz="913028" eaLnBrk="1">
              <a:spcBef>
                <a:spcPts val="422"/>
              </a:spcBef>
              <a:buClr>
                <a:srgbClr val="000000"/>
              </a:buClr>
              <a:buFont typeface="ArialMT" charset="0"/>
              <a:buChar char="–"/>
            </a:pPr>
            <a:r>
              <a:rPr lang="en-US" altLang="en-US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81,500 km of 1</a:t>
            </a:r>
            <a:r>
              <a:rPr lang="en-US" altLang="en-US" sz="2000" baseline="31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st</a:t>
            </a:r>
            <a:r>
              <a:rPr lang="en-US" altLang="en-US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order leveling at least</a:t>
            </a:r>
          </a:p>
          <a:p>
            <a:pPr marL="455398" lvl="1" indent="-133941" defTabSz="913028" eaLnBrk="1">
              <a:spcBef>
                <a:spcPts val="422"/>
              </a:spcBef>
              <a:buClr>
                <a:srgbClr val="000000"/>
              </a:buClr>
              <a:buFont typeface="ArialMT" charset="0"/>
              <a:buChar char="–"/>
            </a:pPr>
            <a:r>
              <a:rPr lang="en-US" altLang="en-US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625,000 km of mixed 1</a:t>
            </a:r>
            <a:r>
              <a:rPr lang="en-US" altLang="en-US" sz="2000" baseline="31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st</a:t>
            </a:r>
            <a:r>
              <a:rPr lang="en-US" altLang="en-US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and 2</a:t>
            </a:r>
            <a:r>
              <a:rPr lang="en-US" altLang="en-US" sz="2000" baseline="31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nd</a:t>
            </a:r>
            <a:r>
              <a:rPr lang="en-US" altLang="en-US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order leveling</a:t>
            </a:r>
          </a:p>
          <a:p>
            <a:pPr marL="152916" indent="-152916" defTabSz="913028" eaLnBrk="1">
              <a:spcBef>
                <a:spcPts val="492"/>
              </a:spcBef>
              <a:buNone/>
            </a:pPr>
            <a:endParaRPr lang="en-US" alt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152916" indent="-152916" defTabSz="913028" eaLnBrk="1">
              <a:spcBef>
                <a:spcPts val="492"/>
              </a:spcBef>
              <a:buClr>
                <a:srgbClr val="000000"/>
              </a:buClr>
              <a:buFont typeface="ArialMT" charset="0"/>
              <a:buChar char="•"/>
            </a:pP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Re-leveling </a:t>
            </a:r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NAVD 88 estimated to cost between</a:t>
            </a:r>
          </a:p>
          <a:p>
            <a:pPr marL="455398" lvl="1" indent="-133941" defTabSz="913028" eaLnBrk="1">
              <a:spcBef>
                <a:spcPts val="422"/>
              </a:spcBef>
              <a:buNone/>
            </a:pPr>
            <a:r>
              <a:rPr lang="en-US" altLang="en-US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$200 Million </a:t>
            </a:r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and </a:t>
            </a:r>
            <a:r>
              <a:rPr lang="en-US" altLang="en-US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$2 Billion</a:t>
            </a:r>
          </a:p>
          <a:p>
            <a:pPr marL="152916" indent="-152916" defTabSz="913028" eaLnBrk="1">
              <a:spcBef>
                <a:spcPts val="492"/>
              </a:spcBef>
              <a:buNone/>
            </a:pPr>
            <a:endParaRPr lang="en-US" altLang="en-US" sz="24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defTabSz="913028" eaLnBrk="1">
              <a:spcBef>
                <a:spcPts val="492"/>
              </a:spcBef>
            </a:pP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Time factor in that amount of leveling</a:t>
            </a:r>
          </a:p>
          <a:p>
            <a:pPr defTabSz="913028" eaLnBrk="1">
              <a:spcBef>
                <a:spcPts val="492"/>
              </a:spcBef>
            </a:pPr>
            <a:endParaRPr lang="en-US" alt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152916" indent="-152916" defTabSz="913028" eaLnBrk="1">
              <a:spcBef>
                <a:spcPts val="492"/>
              </a:spcBef>
              <a:buClr>
                <a:srgbClr val="000000"/>
              </a:buClr>
              <a:buFont typeface="ArialMT" charset="0"/>
              <a:buChar char="•"/>
            </a:pP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  Still would have </a:t>
            </a:r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problems related to passive control</a:t>
            </a:r>
            <a:endParaRPr lang="en-US" altLang="en-US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BB9FE-28EC-47D2-9ED3-72F298FD4A9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274320" y="623588"/>
            <a:ext cx="8457530" cy="6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82" tIns="50791" rIns="88882" bIns="50791" anchor="ctr">
            <a:spAutoFit/>
          </a:bodyPr>
          <a:lstStyle>
            <a:lvl1pPr defTabSz="1298575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298575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298575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298575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298575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12985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12985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12985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12985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r>
              <a:rPr lang="en-US" altLang="en-US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Can NAVD 88 be fixed? </a:t>
            </a:r>
          </a:p>
        </p:txBody>
      </p:sp>
    </p:spTree>
    <p:extLst>
      <p:ext uri="{BB962C8B-B14F-4D97-AF65-F5344CB8AC3E}">
        <p14:creationId xmlns:p14="http://schemas.microsoft.com/office/powerpoint/2010/main" val="41383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553" t="10152" r="18638" b="18684"/>
          <a:stretch/>
        </p:blipFill>
        <p:spPr>
          <a:xfrm>
            <a:off x="609597" y="6245"/>
            <a:ext cx="7866367" cy="6851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5075" y="4916527"/>
            <a:ext cx="1734670" cy="726141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AF26CA5-2064-4536-BE01-19465BB4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3" y="55876"/>
            <a:ext cx="5212053" cy="6752491"/>
          </a:xfrm>
          <a:prstGeom prst="rect">
            <a:avLst/>
          </a:prstGeom>
          <a:ln w="25400">
            <a:solidFill>
              <a:srgbClr val="0000FF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676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428112"/>
            <a:ext cx="9144000" cy="11430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000099"/>
                </a:solidFill>
                <a:cs typeface="Times New Roman" pitchFamily="18" charset="0"/>
              </a:rPr>
              <a:t>NEW VERTICAL DATUM (Rationale)</a:t>
            </a:r>
            <a:endParaRPr lang="en-US" altLang="en-US" sz="3600" b="1" dirty="0" smtClean="0">
              <a:solidFill>
                <a:srgbClr val="000099"/>
              </a:solidFill>
            </a:endParaRPr>
          </a:p>
        </p:txBody>
      </p:sp>
      <p:sp>
        <p:nvSpPr>
          <p:cNvPr id="32771" name="Rectangle 10"/>
          <p:cNvSpPr>
            <a:spLocks noChangeArrowheads="1"/>
          </p:cNvSpPr>
          <p:nvPr/>
        </p:nvSpPr>
        <p:spPr bwMode="auto">
          <a:xfrm>
            <a:off x="0" y="1708730"/>
            <a:ext cx="91440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defTabSz="91440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A move away from differentially leveled passive control as the defining mechanism of the reference surface</a:t>
            </a:r>
          </a:p>
          <a:p>
            <a:pPr lvl="1" defTabSz="91440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altLang="en-US" sz="800" dirty="0" smtClean="0">
              <a:solidFill>
                <a:srgbClr val="000099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lvl="1" defTabSz="91440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To be consistent with the shift in the geometric reference frame/ellipsoid (2022)</a:t>
            </a:r>
          </a:p>
          <a:p>
            <a:pPr lvl="1" defTabSz="91440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altLang="en-US" sz="800" dirty="0" smtClean="0">
              <a:solidFill>
                <a:srgbClr val="000099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lvl="1" defTabSz="91440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Improvement in our technical abilities in reference surface realization (geopotential gravimetric reference surface - 1cm accuracy of </a:t>
            </a: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the geoid </a:t>
            </a:r>
            <a:r>
              <a:rPr lang="en-US" altLang="en-US" sz="2400" i="1" dirty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(GNSS/GRAV-D</a:t>
            </a:r>
            <a:r>
              <a:rPr lang="en-US" altLang="en-US" sz="2400" i="1" dirty="0" smtClean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)</a:t>
            </a: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)</a:t>
            </a:r>
          </a:p>
          <a:p>
            <a:pPr lvl="1" defTabSz="91440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altLang="en-US" sz="800" dirty="0" smtClean="0">
              <a:solidFill>
                <a:srgbClr val="000099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lvl="1" defTabSz="91440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Goal - ability </a:t>
            </a:r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to establish </a:t>
            </a: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2cm orthometric </a:t>
            </a:r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height anywhere in U.S. using a minimum of 15 min. of GNSS data</a:t>
            </a: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  <a:p>
            <a:pPr lvl="1" defTabSz="91440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altLang="en-US" sz="800" dirty="0">
              <a:solidFill>
                <a:srgbClr val="000099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lvl="1" defTabSz="91440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The </a:t>
            </a:r>
            <a:r>
              <a:rPr lang="en-US" altLang="en-US" sz="2400" dirty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new geopotential reference surface will be aligned with the geometric reference frame/ellipsoid (i.e., no hybrid geoid</a:t>
            </a:r>
            <a:r>
              <a:rPr lang="en-US" altLang="en-US" sz="2400" dirty="0" smtClean="0">
                <a:solidFill>
                  <a:srgbClr val="000099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313268" y="3344333"/>
            <a:ext cx="8449734" cy="1253067"/>
          </a:xfrm>
          <a:prstGeom prst="rect">
            <a:avLst/>
          </a:prstGeom>
          <a:noFill/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3264" y="4665133"/>
            <a:ext cx="8449734" cy="863600"/>
          </a:xfrm>
          <a:prstGeom prst="rect">
            <a:avLst/>
          </a:prstGeom>
          <a:noFill/>
          <a:ln w="508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7648" y="1699429"/>
            <a:ext cx="8449734" cy="863600"/>
          </a:xfrm>
          <a:prstGeom prst="rect">
            <a:avLst/>
          </a:prstGeom>
          <a:noFill/>
          <a:ln w="508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 smtClean="0">
                <a:solidFill>
                  <a:srgbClr val="000099"/>
                </a:solidFill>
              </a:rPr>
              <a:t>Names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860425" y="1277112"/>
            <a:ext cx="37115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2400" u="sng" dirty="0" smtClean="0">
                <a:cs typeface="Times New Roman" panose="02020603050405020304" pitchFamily="18" charset="0"/>
              </a:rPr>
              <a:t>The Old: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NAVD </a:t>
            </a:r>
            <a:r>
              <a:rPr lang="en-US" altLang="en-US" sz="2400" dirty="0">
                <a:cs typeface="Times New Roman" panose="02020603050405020304" pitchFamily="18" charset="0"/>
              </a:rPr>
              <a:t>88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PRVD 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VIVD09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ASVD02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NMVD03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GUVD04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IGLD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85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IGSN71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GEOID12B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DEFLEC12B</a:t>
            </a: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743837"/>
            <a:ext cx="989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991566"/>
            <a:ext cx="9893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Normal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989373" y="2267711"/>
            <a:ext cx="258403" cy="204787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7487" y="4355207"/>
            <a:ext cx="7729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Dynamic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3837" y="4906222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3837" y="5287960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Geoid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Undulations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1222" y="5718847"/>
            <a:ext cx="1148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Deflections of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t</a:t>
            </a:r>
            <a:r>
              <a:rPr lang="en-US" sz="1100" b="1" dirty="0" smtClean="0">
                <a:solidFill>
                  <a:srgbClr val="FF0000"/>
                </a:solidFill>
              </a:rPr>
              <a:t>he Vertical</a:t>
            </a:r>
          </a:p>
        </p:txBody>
      </p:sp>
      <p:sp>
        <p:nvSpPr>
          <p:cNvPr id="2" name="Right Brace 1"/>
          <p:cNvSpPr/>
          <p:nvPr/>
        </p:nvSpPr>
        <p:spPr>
          <a:xfrm>
            <a:off x="2528382" y="1743837"/>
            <a:ext cx="1091159" cy="4405897"/>
          </a:xfrm>
          <a:prstGeom prst="rightBrace">
            <a:avLst>
              <a:gd name="adj1" fmla="val 8333"/>
              <a:gd name="adj2" fmla="val 1679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605784" y="2240280"/>
            <a:ext cx="4550664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2400" u="sng" dirty="0" smtClean="0">
                <a:cs typeface="Times New Roman" panose="02020603050405020304" pitchFamily="18" charset="0"/>
              </a:rPr>
              <a:t>The New: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The North American-Pacific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Geopotential Datum of 2022 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(NAPGD2022)</a:t>
            </a:r>
          </a:p>
          <a:p>
            <a:pPr marL="457200" lvl="1" indent="0" eaLnBrk="1" hangingPunct="1">
              <a:buNone/>
            </a:pPr>
            <a:endParaRPr lang="en-US" altLang="en-US" sz="1400" dirty="0" smtClean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endParaRPr lang="en-US" altLang="en-US" sz="2400" dirty="0" smtClean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/>
          </p:cNvSpPr>
          <p:nvPr/>
        </p:nvSpPr>
        <p:spPr bwMode="auto">
          <a:xfrm>
            <a:off x="4021138" y="1667256"/>
            <a:ext cx="4741862" cy="487311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8882" tIns="50791" rIns="88882" bIns="50791">
            <a:spAutoFit/>
          </a:bodyPr>
          <a:lstStyle/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Replace the Vertical Datum of the USA by 2022 (at today’s funding)</a:t>
            </a:r>
          </a:p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GRAV-D is: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An airborne gravity survey of the entire country and its holdings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A 2022 gravimetric geoid accurate to 1 cm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Long-term monitoring of geoid change over time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Partnership surveys</a:t>
            </a:r>
          </a:p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Working to launch a collaborative effort with the USGS for simultaneous magnetic measurement</a:t>
            </a:r>
          </a:p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endParaRPr lang="en-US" sz="1000" dirty="0" smtClean="0">
              <a:solidFill>
                <a:srgbClr val="000099"/>
              </a:solidFill>
              <a:latin typeface="Calibri"/>
              <a:ea typeface="ＭＳ Ｐゴシック" charset="0"/>
              <a:cs typeface="Times New Roman" pitchFamily="18" charset="0"/>
              <a:sym typeface="Times New Roman" pitchFamily="18" charset="0"/>
            </a:endParaRPr>
          </a:p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Acting </a:t>
            </a: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Manager: </a:t>
            </a:r>
            <a:r>
              <a:rPr lang="en-US" sz="2000" dirty="0" smtClean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Jeffery Johnson</a:t>
            </a:r>
            <a:endParaRPr lang="en-US" sz="2000" dirty="0">
              <a:solidFill>
                <a:srgbClr val="000099"/>
              </a:solidFill>
              <a:latin typeface="Calibri"/>
              <a:ea typeface="ＭＳ Ｐゴシック" charset="0"/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29700" name="Pictur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751013"/>
            <a:ext cx="3417887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3557" name="Rectangle 6"/>
          <p:cNvSpPr>
            <a:spLocks/>
          </p:cNvSpPr>
          <p:nvPr/>
        </p:nvSpPr>
        <p:spPr bwMode="auto">
          <a:xfrm>
            <a:off x="285750" y="442108"/>
            <a:ext cx="8458200" cy="1087459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8882" tIns="50791" rIns="88882" bIns="50791" anchor="ctr">
            <a:spAutoFit/>
          </a:bodyPr>
          <a:lstStyle/>
          <a:p>
            <a:pPr algn="ctr" defTabSz="913028">
              <a:defRPr/>
            </a:pPr>
            <a:r>
              <a:rPr lang="en-US" sz="3200" b="1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Gravity for the Redefinition of the American Vertical Datum (GRAV-D) </a:t>
            </a:r>
            <a:endParaRPr lang="en-US" sz="3200" b="1" dirty="0">
              <a:solidFill>
                <a:srgbClr val="000099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2" name="Picture 3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54480"/>
            <a:ext cx="3417887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9703" name="Rectangle 4"/>
          <p:cNvSpPr txBox="1">
            <a:spLocks noChangeArrowheads="1"/>
          </p:cNvSpPr>
          <p:nvPr/>
        </p:nvSpPr>
        <p:spPr bwMode="auto">
          <a:xfrm>
            <a:off x="307016" y="5978687"/>
            <a:ext cx="3402013" cy="785812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r>
              <a:rPr lang="en-US" altLang="en-US" sz="1800" b="1" i="1" u="sng" dirty="0" smtClean="0">
                <a:solidFill>
                  <a:srgbClr val="FFFF00"/>
                </a:solidFill>
                <a:ea typeface="+mn-ea"/>
              </a:rPr>
              <a:t>Gravity</a:t>
            </a:r>
            <a:r>
              <a:rPr lang="en-US" altLang="en-US" sz="1800" i="1" dirty="0" smtClean="0">
                <a:solidFill>
                  <a:srgbClr val="FFFF00"/>
                </a:solidFill>
                <a:ea typeface="+mn-ea"/>
              </a:rPr>
              <a:t> and </a:t>
            </a:r>
            <a:r>
              <a:rPr lang="en-US" altLang="en-US" sz="1800" b="1" i="1" u="sng" dirty="0" smtClean="0">
                <a:solidFill>
                  <a:srgbClr val="FFFF00"/>
                </a:solidFill>
                <a:ea typeface="+mn-ea"/>
              </a:rPr>
              <a:t>Heights</a:t>
            </a:r>
            <a:r>
              <a:rPr lang="en-US" altLang="en-US" sz="1800" i="1" dirty="0" smtClean="0">
                <a:solidFill>
                  <a:srgbClr val="FFFF00"/>
                </a:solidFill>
                <a:ea typeface="+mn-ea"/>
              </a:rPr>
              <a:t> are</a:t>
            </a:r>
          </a:p>
          <a:p>
            <a:pPr algn="ctr" defTabSz="914400" eaLnBrk="1" hangingPunct="1">
              <a:buFontTx/>
              <a:buNone/>
            </a:pPr>
            <a:r>
              <a:rPr lang="en-US" altLang="en-US" sz="1800" i="1" dirty="0" smtClean="0">
                <a:solidFill>
                  <a:srgbClr val="FFFF00"/>
                </a:solidFill>
                <a:ea typeface="+mn-ea"/>
              </a:rPr>
              <a:t>inseparably connected</a:t>
            </a:r>
            <a:endParaRPr lang="en-US" altLang="en-US" sz="1800" b="1" i="1" dirty="0" smtClean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824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2088"/>
            <a:ext cx="9144000" cy="1731962"/>
          </a:xfrm>
        </p:spPr>
        <p:txBody>
          <a:bodyPr/>
          <a:lstStyle/>
          <a:p>
            <a:r>
              <a:rPr lang="en-US" altLang="en-US" sz="3200" dirty="0" smtClean="0">
                <a:solidFill>
                  <a:srgbClr val="000099"/>
                </a:solidFill>
              </a:rPr>
              <a:t>U.S. Department of Commerce</a:t>
            </a:r>
            <a:br>
              <a:rPr lang="en-US" altLang="en-US" sz="3200" dirty="0" smtClean="0">
                <a:solidFill>
                  <a:srgbClr val="000099"/>
                </a:solidFill>
              </a:rPr>
            </a:br>
            <a:r>
              <a:rPr lang="en-US" altLang="en-US" sz="3200" dirty="0" smtClean="0">
                <a:solidFill>
                  <a:srgbClr val="000099"/>
                </a:solidFill>
              </a:rPr>
              <a:t>National Oceanic &amp; Atmospheric Administration</a:t>
            </a:r>
            <a:r>
              <a:rPr lang="en-US" altLang="en-US" sz="3200" b="1" u="sng" dirty="0" smtClean="0">
                <a:solidFill>
                  <a:srgbClr val="000099"/>
                </a:solidFill>
              </a:rPr>
              <a:t/>
            </a:r>
            <a:br>
              <a:rPr lang="en-US" altLang="en-US" sz="3200" b="1" u="sng" dirty="0" smtClean="0">
                <a:solidFill>
                  <a:srgbClr val="000099"/>
                </a:solidFill>
              </a:rPr>
            </a:br>
            <a:r>
              <a:rPr lang="en-US" altLang="en-US" sz="3200" b="1" u="sng" dirty="0" smtClean="0">
                <a:solidFill>
                  <a:srgbClr val="000099"/>
                </a:solidFill>
              </a:rPr>
              <a:t>National Geodetic Survey</a:t>
            </a:r>
            <a:r>
              <a:rPr lang="en-US" altLang="en-US" sz="3200" b="1" dirty="0" smtClean="0">
                <a:solidFill>
                  <a:srgbClr val="000099"/>
                </a:solidFill>
              </a:rPr>
              <a:t>  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idx="1"/>
          </p:nvPr>
        </p:nvSpPr>
        <p:spPr>
          <a:xfrm>
            <a:off x="0" y="2252663"/>
            <a:ext cx="9144000" cy="1785937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zh-CN" sz="2400" b="1" i="1" dirty="0" smtClean="0"/>
              <a:t>Mission</a:t>
            </a:r>
            <a:r>
              <a:rPr lang="en-US" altLang="zh-CN" sz="2400" b="1" dirty="0" smtClean="0"/>
              <a:t>:</a:t>
            </a:r>
            <a:r>
              <a:rPr lang="en-US" altLang="zh-CN" sz="2400" dirty="0" smtClean="0"/>
              <a:t> </a:t>
            </a:r>
            <a:r>
              <a:rPr lang="en-US" altLang="zh-CN" sz="2400" u="sng" dirty="0" smtClean="0"/>
              <a:t>To define, maintain &amp; provide access to the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zh-CN" sz="2400" b="1" i="1" u="sng" dirty="0" smtClean="0">
                <a:solidFill>
                  <a:srgbClr val="3333CC"/>
                </a:solidFill>
              </a:rPr>
              <a:t>National Spatial Reference System (NSRS)</a:t>
            </a:r>
            <a:r>
              <a:rPr lang="en-US" altLang="zh-CN" sz="2400" b="1" dirty="0" smtClean="0"/>
              <a:t>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altLang="zh-CN" sz="2400" u="sng" dirty="0" smtClean="0"/>
              <a:t>to meet our Nation’s economic, social &amp; environmental needs</a:t>
            </a: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1325880" y="3886200"/>
            <a:ext cx="6643688" cy="2462213"/>
          </a:xfrm>
          <a:prstGeom prst="rect">
            <a:avLst/>
          </a:prstGeom>
          <a:solidFill>
            <a:srgbClr val="CCECFF"/>
          </a:solidFill>
          <a:ln w="38100">
            <a:solidFill>
              <a:srgbClr val="000099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National Spatial Reference System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			* Latitude				*  Scale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			* </a:t>
            </a: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Longitude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				*  </a:t>
            </a: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Gravity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			* </a:t>
            </a: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Height	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			*  </a:t>
            </a: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Orientation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&amp; their </a:t>
            </a:r>
            <a:r>
              <a:rPr kumimoji="0" lang="en-US" altLang="en-US" sz="2400" b="1" i="1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t>variations in time</a:t>
            </a:r>
            <a:endParaRPr kumimoji="0" lang="en-US" altLang="en-US" sz="24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3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 Slide background - 0813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104" y="1537626"/>
            <a:ext cx="5458959" cy="528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7"/>
          <p:cNvSpPr txBox="1">
            <a:spLocks noChangeArrowheads="1"/>
          </p:cNvSpPr>
          <p:nvPr/>
        </p:nvSpPr>
        <p:spPr bwMode="auto">
          <a:xfrm>
            <a:off x="0" y="14517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 charset="0"/>
                <a:sym typeface="Arial"/>
              </a:rPr>
              <a:t>Extent of 2022 gravimetric geoid model used for 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 charset="0"/>
                <a:sym typeface="Arial"/>
              </a:rPr>
              <a:t>NAPGD2022</a:t>
            </a: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MS PGothic" pitchFamily="34" charset="-128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y Slide background - 0813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65" y="142502"/>
            <a:ext cx="8229600" cy="788422"/>
          </a:xfrm>
        </p:spPr>
        <p:txBody>
          <a:bodyPr/>
          <a:lstStyle/>
          <a:p>
            <a:r>
              <a:rPr lang="en-US" sz="3200" b="1" dirty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Expected </a:t>
            </a:r>
            <a:r>
              <a:rPr lang="en-US" sz="3200" b="1" dirty="0" smtClean="0">
                <a:solidFill>
                  <a:srgbClr val="000099"/>
                </a:solidFill>
                <a:latin typeface="+mn-lt"/>
                <a:cs typeface="Arial" panose="020B0604020202020204" pitchFamily="34" charset="0"/>
              </a:rPr>
              <a:t>Orthometric height Changes – NAVD88 – NAPGD2022</a:t>
            </a:r>
            <a:endParaRPr lang="en-US" sz="3200" b="1" dirty="0">
              <a:solidFill>
                <a:srgbClr val="000099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3698" r="10897" b="6523"/>
          <a:stretch/>
        </p:blipFill>
        <p:spPr bwMode="auto">
          <a:xfrm>
            <a:off x="121025" y="1133667"/>
            <a:ext cx="8875058" cy="51873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4472" y="1357086"/>
            <a:ext cx="5969904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For Alabama = -0.2 &gt; -0.4 m (-7 &gt; -16 in.)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21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y Slide background - 0813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" name="TextBox 1"/>
          <p:cNvSpPr txBox="1"/>
          <p:nvPr/>
        </p:nvSpPr>
        <p:spPr>
          <a:xfrm>
            <a:off x="1364961" y="75382"/>
            <a:ext cx="643381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3600" dirty="0">
                <a:solidFill>
                  <a:srgbClr val="000099"/>
                </a:solidFill>
                <a:latin typeface="+mj-lt"/>
              </a:rPr>
              <a:t>Importance of </a:t>
            </a:r>
            <a:r>
              <a:rPr sz="3600" dirty="0" smtClean="0">
                <a:solidFill>
                  <a:srgbClr val="000099"/>
                </a:solidFill>
                <a:latin typeface="+mj-lt"/>
              </a:rPr>
              <a:t>Cor</a:t>
            </a:r>
            <a:r>
              <a:rPr lang="en-US" sz="3600" dirty="0" smtClean="0">
                <a:solidFill>
                  <a:srgbClr val="000099"/>
                </a:solidFill>
                <a:latin typeface="+mj-lt"/>
              </a:rPr>
              <a:t>rect Positioning</a:t>
            </a:r>
            <a:endParaRPr sz="3600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8974" t="13511" r="2220"/>
          <a:stretch/>
        </p:blipFill>
        <p:spPr>
          <a:xfrm>
            <a:off x="25679" y="841715"/>
            <a:ext cx="9118321" cy="601628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9004" t="13277" r="2415"/>
          <a:stretch/>
        </p:blipFill>
        <p:spPr>
          <a:xfrm>
            <a:off x="49465" y="841715"/>
            <a:ext cx="9064802" cy="6014278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5899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5178"/>
            <a:ext cx="9144000" cy="641668"/>
          </a:xfrm>
          <a:gradFill>
            <a:gsLst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000099"/>
                </a:solidFill>
                <a:ea typeface="ＭＳ Ｐゴシック" pitchFamily="34" charset="-128"/>
              </a:rPr>
              <a:t>How to Plan for 2022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106363" y="794171"/>
            <a:ext cx="8580437" cy="5246411"/>
          </a:xfrm>
        </p:spPr>
        <p:txBody>
          <a:bodyPr/>
          <a:lstStyle/>
          <a:p>
            <a:pPr lvl="0" eaLnBrk="0" hangingPunct="0">
              <a:buFont typeface="Arial" pitchFamily="34" charset="0"/>
              <a:buChar char="•"/>
            </a:pPr>
            <a:r>
              <a:rPr lang="en-US" altLang="en-US" sz="2400" b="1" dirty="0">
                <a:solidFill>
                  <a:srgbClr val="000099"/>
                </a:solidFill>
              </a:rPr>
              <a:t>Move to newest realizations</a:t>
            </a:r>
          </a:p>
          <a:p>
            <a:pPr lvl="1" eaLnBrk="0" hangingPunct="0">
              <a:buFont typeface="Arial" pitchFamily="34" charset="0"/>
              <a:buChar char="–"/>
            </a:pPr>
            <a:r>
              <a:rPr lang="en-US" altLang="en-US" sz="2000" dirty="0">
                <a:solidFill>
                  <a:srgbClr val="000099"/>
                </a:solidFill>
              </a:rPr>
              <a:t>NAD 83(2011) epoch 2010.00</a:t>
            </a:r>
          </a:p>
          <a:p>
            <a:pPr lvl="1" eaLnBrk="0" hangingPunct="0">
              <a:buFont typeface="Arial" pitchFamily="34" charset="0"/>
              <a:buChar char="–"/>
            </a:pPr>
            <a:r>
              <a:rPr lang="en-US" altLang="en-US" sz="2000" dirty="0" smtClean="0">
                <a:solidFill>
                  <a:srgbClr val="000099"/>
                </a:solidFill>
              </a:rPr>
              <a:t>GEOID 18 </a:t>
            </a:r>
            <a:r>
              <a:rPr lang="en-US" altLang="en-US" sz="2000" dirty="0">
                <a:solidFill>
                  <a:srgbClr val="000099"/>
                </a:solidFill>
              </a:rPr>
              <a:t>(hybrid geoid</a:t>
            </a:r>
            <a:r>
              <a:rPr lang="en-US" altLang="en-US" sz="2000" dirty="0" smtClean="0">
                <a:solidFill>
                  <a:srgbClr val="000099"/>
                </a:solidFill>
              </a:rPr>
              <a:t>)</a:t>
            </a:r>
            <a:endParaRPr lang="en-US" altLang="en-US" sz="2000" dirty="0">
              <a:solidFill>
                <a:srgbClr val="000099"/>
              </a:solidFill>
            </a:endParaRPr>
          </a:p>
          <a:p>
            <a:pPr marL="457200" lvl="1" indent="0" eaLnBrk="1" hangingPunct="1">
              <a:buFont typeface="Arial" pitchFamily="34" charset="0"/>
              <a:buNone/>
              <a:defRPr/>
            </a:pPr>
            <a:endParaRPr lang="en-US" sz="800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b="1" u="sng" dirty="0" smtClean="0">
                <a:solidFill>
                  <a:srgbClr val="000099"/>
                </a:solidFill>
                <a:ea typeface="ＭＳ Ｐゴシック" pitchFamily="34" charset="-128"/>
              </a:rPr>
              <a:t>Utilize passive marks that are up to date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srgbClr val="000099"/>
                </a:solidFill>
                <a:ea typeface="ＭＳ Ｐゴシック" pitchFamily="34" charset="-128"/>
              </a:rPr>
              <a:t>Stay aware of what marks are included in datum updates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srgbClr val="000099"/>
                </a:solidFill>
                <a:ea typeface="ＭＳ Ｐゴシック" pitchFamily="34" charset="-128"/>
              </a:rPr>
              <a:t>Use OPUS &amp; Hgt. Mod procedures to update mark positions </a:t>
            </a:r>
          </a:p>
          <a:p>
            <a:pPr marL="457200" lvl="1" indent="0" eaLnBrk="1" hangingPunct="1">
              <a:buFont typeface="Arial" pitchFamily="34" charset="0"/>
              <a:buNone/>
              <a:defRPr/>
            </a:pPr>
            <a:endParaRPr lang="en-US" sz="800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b="1" u="sng" dirty="0" smtClean="0">
                <a:solidFill>
                  <a:srgbClr val="000099"/>
                </a:solidFill>
                <a:ea typeface="ＭＳ Ｐゴシック" pitchFamily="34" charset="-128"/>
              </a:rPr>
              <a:t>Metadata 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srgbClr val="000099"/>
                </a:solidFill>
                <a:ea typeface="ＭＳ Ｐゴシック" pitchFamily="34" charset="-128"/>
              </a:rPr>
              <a:t>Document positions in current datums to know what you have in the future.	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sz="800" b="1" u="sng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b="1" u="sng" dirty="0" smtClean="0">
                <a:solidFill>
                  <a:srgbClr val="000099"/>
                </a:solidFill>
                <a:ea typeface="ＭＳ Ｐゴシック" pitchFamily="34" charset="-128"/>
              </a:rPr>
              <a:t>NGS Outreach Efforts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srgbClr val="000099"/>
                </a:solidFill>
                <a:ea typeface="ＭＳ Ｐゴシック" pitchFamily="34" charset="-128"/>
              </a:rPr>
              <a:t>Participate in NGS webinars, Geospatial summits, contact NGS Regional Advisor, etc.</a:t>
            </a:r>
          </a:p>
        </p:txBody>
      </p:sp>
      <p:sp>
        <p:nvSpPr>
          <p:cNvPr id="2" name="Rectangle 1"/>
          <p:cNvSpPr/>
          <p:nvPr/>
        </p:nvSpPr>
        <p:spPr>
          <a:xfrm>
            <a:off x="344384" y="3409534"/>
            <a:ext cx="1607127" cy="544946"/>
          </a:xfrm>
          <a:prstGeom prst="rect">
            <a:avLst/>
          </a:prstGeom>
          <a:noFill/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08219" y="1570183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NEW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576542" y="192245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State Plane Coordinates System -</a:t>
            </a:r>
            <a:br>
              <a:rPr lang="en-US" altLang="en-US" sz="3600" b="1" dirty="0" smtClean="0">
                <a:solidFill>
                  <a:srgbClr val="000099"/>
                </a:solidFill>
              </a:rPr>
            </a:br>
            <a:r>
              <a:rPr lang="en-US" altLang="en-US" sz="2000" b="1" dirty="0" smtClean="0">
                <a:solidFill>
                  <a:srgbClr val="000099"/>
                </a:solidFill>
              </a:rPr>
              <a:t/>
            </a:r>
            <a:br>
              <a:rPr lang="en-US" altLang="en-US" sz="2000" b="1" dirty="0" smtClean="0">
                <a:solidFill>
                  <a:srgbClr val="000099"/>
                </a:solidFill>
              </a:rPr>
            </a:br>
            <a:r>
              <a:rPr lang="en-US" altLang="en-US" sz="3600" b="1" dirty="0" smtClean="0">
                <a:solidFill>
                  <a:srgbClr val="000099"/>
                </a:solidFill>
              </a:rPr>
              <a:t>SPCS 2022 Project</a:t>
            </a:r>
          </a:p>
        </p:txBody>
      </p:sp>
    </p:spTree>
    <p:extLst>
      <p:ext uri="{BB962C8B-B14F-4D97-AF65-F5344CB8AC3E}">
        <p14:creationId xmlns:p14="http://schemas.microsoft.com/office/powerpoint/2010/main" val="267950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89" t="12413" r="24647"/>
          <a:stretch/>
        </p:blipFill>
        <p:spPr>
          <a:xfrm>
            <a:off x="82110" y="521207"/>
            <a:ext cx="6848856" cy="6204808"/>
          </a:xfrm>
          <a:prstGeom prst="rect">
            <a:avLst/>
          </a:prstGeom>
          <a:ln w="25400">
            <a:solidFill>
              <a:srgbClr val="0000CC"/>
            </a:solidFill>
          </a:ln>
        </p:spPr>
      </p:pic>
      <p:sp>
        <p:nvSpPr>
          <p:cNvPr id="4" name="Left Arrow 3"/>
          <p:cNvSpPr/>
          <p:nvPr/>
        </p:nvSpPr>
        <p:spPr>
          <a:xfrm>
            <a:off x="1448894" y="3026007"/>
            <a:ext cx="1027522" cy="575035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942" t="10342" r="19412" b="6838"/>
          <a:stretch/>
        </p:blipFill>
        <p:spPr>
          <a:xfrm>
            <a:off x="1477818" y="521206"/>
            <a:ext cx="6145642" cy="6245919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298" t="12574" r="24321"/>
          <a:stretch/>
        </p:blipFill>
        <p:spPr>
          <a:xfrm>
            <a:off x="2141388" y="521028"/>
            <a:ext cx="6996118" cy="626412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744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" y="504437"/>
            <a:ext cx="9109473" cy="6201163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28110" y="-11074"/>
            <a:ext cx="8458200" cy="51551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rgbClr val="000099"/>
                </a:solidFill>
              </a:rPr>
              <a:t>Final SPC 83 State Systems - 2001</a:t>
            </a:r>
          </a:p>
        </p:txBody>
      </p:sp>
    </p:spTree>
    <p:extLst>
      <p:ext uri="{BB962C8B-B14F-4D97-AF65-F5344CB8AC3E}">
        <p14:creationId xmlns:p14="http://schemas.microsoft.com/office/powerpoint/2010/main" val="67291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411480"/>
            <a:ext cx="8229600" cy="841566"/>
          </a:xfrm>
        </p:spPr>
        <p:txBody>
          <a:bodyPr/>
          <a:lstStyle/>
          <a:p>
            <a:r>
              <a:rPr lang="en-US" sz="3600" b="1" dirty="0">
                <a:solidFill>
                  <a:srgbClr val="01339A"/>
                </a:solidFill>
              </a:rPr>
              <a:t>SPCS2022 Stakeholders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839" y="1492778"/>
            <a:ext cx="8908034" cy="5025708"/>
          </a:xfrm>
        </p:spPr>
        <p:txBody>
          <a:bodyPr>
            <a:normAutofit/>
          </a:bodyPr>
          <a:lstStyle/>
          <a:p>
            <a:r>
              <a:rPr lang="en-US" b="1" dirty="0"/>
              <a:t>State groups that </a:t>
            </a:r>
            <a:r>
              <a:rPr lang="en-US" b="1" dirty="0" smtClean="0"/>
              <a:t>form the “Stakeholder Group”</a:t>
            </a:r>
            <a:endParaRPr lang="en-US" b="1" dirty="0"/>
          </a:p>
          <a:p>
            <a:pPr lvl="1"/>
            <a:r>
              <a:rPr lang="en-US" dirty="0"/>
              <a:t>Departments transportation, Cartographer/GIS office</a:t>
            </a:r>
          </a:p>
          <a:p>
            <a:pPr lvl="1"/>
            <a:r>
              <a:rPr lang="en-US" dirty="0"/>
              <a:t>Professional surveying, engineering, GIS societies</a:t>
            </a:r>
          </a:p>
          <a:p>
            <a:pPr lvl="1"/>
            <a:r>
              <a:rPr lang="en-US" dirty="0"/>
              <a:t>Colleges/universities with geospatial curriculum</a:t>
            </a:r>
          </a:p>
          <a:p>
            <a:pPr lvl="1"/>
            <a:r>
              <a:rPr lang="en-US" dirty="0"/>
              <a:t>Federal agencies can “sign on” with states</a:t>
            </a:r>
          </a:p>
          <a:p>
            <a:endParaRPr lang="en-US" sz="1400" dirty="0" smtClean="0"/>
          </a:p>
          <a:p>
            <a:r>
              <a:rPr lang="en-US" dirty="0" smtClean="0"/>
              <a:t>NGS is looking for a “consensus” response from the Stakeholders of each state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D2BA5C-A98E-4CDF-B78D-A5986AD5C13C}"/>
              </a:ext>
            </a:extLst>
          </p:cNvPr>
          <p:cNvSpPr/>
          <p:nvPr/>
        </p:nvSpPr>
        <p:spPr>
          <a:xfrm>
            <a:off x="140960" y="4298868"/>
            <a:ext cx="8686800" cy="1394607"/>
          </a:xfrm>
          <a:prstGeom prst="rect">
            <a:avLst/>
          </a:prstGeom>
          <a:noFill/>
          <a:ln w="50800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5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" y="1482340"/>
            <a:ext cx="8851392" cy="4299622"/>
          </a:xfrm>
        </p:spPr>
        <p:txBody>
          <a:bodyPr>
            <a:normAutofit/>
          </a:bodyPr>
          <a:lstStyle/>
          <a:p>
            <a:r>
              <a:rPr lang="en-US" b="1" dirty="0"/>
              <a:t>SPCS2022 characteristics different from SPCS 83: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NGS will design </a:t>
            </a:r>
            <a:r>
              <a:rPr lang="en-US" b="1" i="1" dirty="0"/>
              <a:t>statewide</a:t>
            </a:r>
            <a:r>
              <a:rPr lang="en-US" dirty="0"/>
              <a:t> and </a:t>
            </a:r>
            <a:r>
              <a:rPr lang="en-US" b="1" i="1" dirty="0"/>
              <a:t>default</a:t>
            </a:r>
            <a:r>
              <a:rPr lang="en-US" dirty="0"/>
              <a:t> </a:t>
            </a:r>
            <a:r>
              <a:rPr lang="en-US" dirty="0" smtClean="0"/>
              <a:t>zones</a:t>
            </a:r>
          </a:p>
          <a:p>
            <a:pPr lvl="1"/>
            <a:endParaRPr lang="en-US" sz="1000" dirty="0"/>
          </a:p>
          <a:p>
            <a:pPr lvl="1"/>
            <a:r>
              <a:rPr lang="en-US" dirty="0"/>
              <a:t>Up to </a:t>
            </a:r>
            <a:r>
              <a:rPr lang="en-US" b="1" i="1" dirty="0"/>
              <a:t>3 zone “layers” </a:t>
            </a:r>
            <a:r>
              <a:rPr lang="en-US" dirty="0"/>
              <a:t>allowed (including an </a:t>
            </a:r>
            <a:r>
              <a:rPr lang="en-US" b="1" i="1" dirty="0"/>
              <a:t>LDP layer</a:t>
            </a:r>
            <a:r>
              <a:rPr lang="en-US" dirty="0" smtClean="0"/>
              <a:t>)</a:t>
            </a:r>
          </a:p>
          <a:p>
            <a:pPr lvl="1"/>
            <a:endParaRPr lang="en-US" sz="1000" dirty="0"/>
          </a:p>
          <a:p>
            <a:pPr lvl="1"/>
            <a:r>
              <a:rPr lang="en-US" dirty="0" smtClean="0"/>
              <a:t>Coordinate </a:t>
            </a:r>
            <a:r>
              <a:rPr lang="en-US" dirty="0"/>
              <a:t>changes of </a:t>
            </a:r>
            <a:r>
              <a:rPr lang="en-US" b="1" i="1" dirty="0"/>
              <a:t>at least 10,000 m </a:t>
            </a:r>
            <a:r>
              <a:rPr lang="en-US" dirty="0" smtClean="0"/>
              <a:t>everywhere</a:t>
            </a:r>
          </a:p>
          <a:p>
            <a:pPr lvl="1"/>
            <a:endParaRPr lang="en-US" sz="1000" dirty="0"/>
          </a:p>
          <a:p>
            <a:pPr lvl="1"/>
            <a:r>
              <a:rPr lang="en-US" dirty="0" smtClean="0"/>
              <a:t>Longitudes will be positive east (0</a:t>
            </a:r>
            <a:r>
              <a:rPr lang="en-US" dirty="0"/>
              <a:t>° to 360</a:t>
            </a:r>
            <a:r>
              <a:rPr lang="en-US" dirty="0" smtClean="0"/>
              <a:t>°)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 txBox="1">
            <a:spLocks/>
          </p:cNvSpPr>
          <p:nvPr/>
        </p:nvSpPr>
        <p:spPr bwMode="auto">
          <a:xfrm>
            <a:off x="0" y="367317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>
                <a:solidFill>
                  <a:srgbClr val="000099"/>
                </a:solidFill>
              </a:rPr>
              <a:t>New State Plane Coordinate System</a:t>
            </a:r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244" y="5053947"/>
            <a:ext cx="7507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2"/>
            <a:r>
              <a:rPr lang="en-US" sz="2400" dirty="0" smtClean="0">
                <a:solidFill>
                  <a:srgbClr val="0000FF"/>
                </a:solidFill>
              </a:rPr>
              <a:t>(Orange Beach </a:t>
            </a:r>
            <a:r>
              <a:rPr lang="en-US" sz="2400" dirty="0">
                <a:solidFill>
                  <a:srgbClr val="0000FF"/>
                </a:solidFill>
              </a:rPr>
              <a:t>= 360° - </a:t>
            </a:r>
            <a:r>
              <a:rPr lang="en-US" sz="2400" dirty="0" smtClean="0">
                <a:solidFill>
                  <a:srgbClr val="0000FF"/>
                </a:solidFill>
              </a:rPr>
              <a:t>87° </a:t>
            </a:r>
            <a:r>
              <a:rPr lang="en-US" sz="2400" dirty="0">
                <a:solidFill>
                  <a:srgbClr val="0000FF"/>
                </a:solidFill>
              </a:rPr>
              <a:t>= </a:t>
            </a:r>
            <a:r>
              <a:rPr lang="en-US" sz="2400" dirty="0" smtClean="0">
                <a:solidFill>
                  <a:srgbClr val="0000FF"/>
                </a:solidFill>
              </a:rPr>
              <a:t>273° E)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87" r="12468"/>
          <a:stretch/>
        </p:blipFill>
        <p:spPr>
          <a:xfrm>
            <a:off x="219456" y="109728"/>
            <a:ext cx="8783424" cy="6583680"/>
          </a:xfrm>
          <a:prstGeom prst="rect">
            <a:avLst/>
          </a:prstGeom>
          <a:ln w="25400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6866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504825" y="1946282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New U.S. Geometric Datums in 2022</a:t>
            </a:r>
          </a:p>
        </p:txBody>
      </p:sp>
    </p:spTree>
    <p:extLst>
      <p:ext uri="{BB962C8B-B14F-4D97-AF65-F5344CB8AC3E}">
        <p14:creationId xmlns:p14="http://schemas.microsoft.com/office/powerpoint/2010/main" val="17460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63" y="66117"/>
            <a:ext cx="4666525" cy="6729129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sp>
        <p:nvSpPr>
          <p:cNvPr id="6" name="5-Point Star 5"/>
          <p:cNvSpPr>
            <a:spLocks noChangeAspect="1"/>
          </p:cNvSpPr>
          <p:nvPr/>
        </p:nvSpPr>
        <p:spPr>
          <a:xfrm>
            <a:off x="4377046" y="512758"/>
            <a:ext cx="373076" cy="36576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32872" y="790666"/>
            <a:ext cx="1630712" cy="5198234"/>
          </a:xfrm>
          <a:prstGeom prst="straightConnector1">
            <a:avLst/>
          </a:prstGeom>
          <a:ln w="381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69465" y="421334"/>
            <a:ext cx="118494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Huntsville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13483" y="1284922"/>
            <a:ext cx="2050561" cy="230832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u="sng" dirty="0" smtClean="0"/>
              <a:t>467,764 meters</a:t>
            </a:r>
          </a:p>
          <a:p>
            <a:endParaRPr lang="en-US" sz="1800" dirty="0"/>
          </a:p>
          <a:p>
            <a:r>
              <a:rPr lang="en-US" sz="1800" dirty="0" smtClean="0"/>
              <a:t>= 1,534,658.8 iFt.</a:t>
            </a:r>
          </a:p>
          <a:p>
            <a:endParaRPr lang="en-US" sz="1800" dirty="0"/>
          </a:p>
          <a:p>
            <a:r>
              <a:rPr lang="en-US" sz="1800" dirty="0"/>
              <a:t>= </a:t>
            </a:r>
            <a:r>
              <a:rPr lang="en-US" sz="1800" dirty="0" smtClean="0"/>
              <a:t>1,534,655.7 </a:t>
            </a:r>
            <a:r>
              <a:rPr lang="en-US" sz="1800" dirty="0" err="1" smtClean="0"/>
              <a:t>sFt</a:t>
            </a:r>
            <a:r>
              <a:rPr lang="en-US" sz="1800" dirty="0"/>
              <a:t>.</a:t>
            </a:r>
          </a:p>
          <a:p>
            <a:endParaRPr lang="en-US" sz="1800" dirty="0" smtClean="0"/>
          </a:p>
          <a:p>
            <a:r>
              <a:rPr lang="en-US" sz="1800" dirty="0" smtClean="0"/>
              <a:t>Diff. = </a:t>
            </a:r>
            <a:r>
              <a:rPr lang="en-US" sz="1800" b="1" dirty="0" smtClean="0">
                <a:solidFill>
                  <a:srgbClr val="FF0000"/>
                </a:solidFill>
              </a:rPr>
              <a:t>3.1</a:t>
            </a:r>
            <a:r>
              <a:rPr lang="en-US" sz="1800" dirty="0" smtClean="0"/>
              <a:t> ft.</a:t>
            </a:r>
          </a:p>
          <a:p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3099098" y="3020451"/>
            <a:ext cx="164500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</a:t>
            </a:r>
            <a:r>
              <a:rPr lang="en-US" sz="1800" b="1" dirty="0" smtClean="0">
                <a:solidFill>
                  <a:schemeClr val="tx1"/>
                </a:solidFill>
              </a:rPr>
              <a:t> 467.764 Km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61210" y="4320988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sym typeface="Symbol" panose="05050102010706020507" pitchFamily="18" charset="2"/>
              </a:rPr>
              <a:t> </a:t>
            </a:r>
            <a:r>
              <a:rPr lang="en-US" sz="2400" b="1" dirty="0">
                <a:solidFill>
                  <a:srgbClr val="0000FF"/>
                </a:solidFill>
              </a:rPr>
              <a:t> 2 </a:t>
            </a:r>
            <a:r>
              <a:rPr lang="en-US" sz="2400" b="1" dirty="0">
                <a:solidFill>
                  <a:srgbClr val="0000FF"/>
                </a:solidFill>
                <a:latin typeface="Stencil" panose="040409050D0802020404" pitchFamily="82" charset="0"/>
              </a:rPr>
              <a:t>±</a:t>
            </a:r>
            <a:r>
              <a:rPr lang="en-US" sz="2400" b="1" dirty="0">
                <a:solidFill>
                  <a:srgbClr val="0000FF"/>
                </a:solidFill>
              </a:rPr>
              <a:t> ppm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34694" y="5988900"/>
            <a:ext cx="864339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Mobile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2752356" y="5988900"/>
            <a:ext cx="373076" cy="36576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6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718" t="8509" r="23729" b="20759"/>
          <a:stretch/>
        </p:blipFill>
        <p:spPr>
          <a:xfrm>
            <a:off x="30823" y="9144"/>
            <a:ext cx="9105578" cy="6574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3704" y="3931920"/>
            <a:ext cx="6940296" cy="2240280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y Slide background - 0813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19" y="862592"/>
            <a:ext cx="8391236" cy="472670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 smtClean="0">
                <a:solidFill>
                  <a:srgbClr val="000099"/>
                </a:solidFill>
              </a:rPr>
              <a:t>August </a:t>
            </a:r>
            <a:r>
              <a:rPr lang="en-US" sz="2000" b="1" dirty="0">
                <a:solidFill>
                  <a:srgbClr val="000099"/>
                </a:solidFill>
              </a:rPr>
              <a:t>31, 2018</a:t>
            </a:r>
            <a:r>
              <a:rPr lang="en-US" sz="2000" dirty="0"/>
              <a:t> for Federal Register Notice comments</a:t>
            </a:r>
          </a:p>
          <a:p>
            <a:pPr marL="457200" indent="-457200">
              <a:lnSpc>
                <a:spcPct val="110000"/>
              </a:lnSpc>
            </a:pPr>
            <a:r>
              <a:rPr lang="en-US" sz="2000" dirty="0"/>
              <a:t>On policy and procedures</a:t>
            </a:r>
          </a:p>
          <a:p>
            <a:pPr marL="457200" indent="-457200">
              <a:lnSpc>
                <a:spcPct val="110000"/>
              </a:lnSpc>
            </a:pPr>
            <a:r>
              <a:rPr lang="en-US" sz="2000" dirty="0"/>
              <a:t>Includes “special purpose” </a:t>
            </a:r>
            <a:r>
              <a:rPr lang="en-US" sz="2000" dirty="0" smtClean="0"/>
              <a:t>zones</a:t>
            </a:r>
          </a:p>
          <a:p>
            <a:pPr marL="457200" indent="-457200">
              <a:lnSpc>
                <a:spcPct val="110000"/>
              </a:lnSpc>
            </a:pPr>
            <a:endParaRPr lang="en-US" sz="6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Deadlines for </a:t>
            </a:r>
            <a:r>
              <a:rPr lang="en-US" sz="2000" b="1" i="1" dirty="0">
                <a:solidFill>
                  <a:srgbClr val="0000FF"/>
                </a:solidFill>
              </a:rPr>
              <a:t>consensus</a:t>
            </a:r>
            <a:r>
              <a:rPr lang="en-US" sz="2000" dirty="0"/>
              <a:t> </a:t>
            </a:r>
            <a:r>
              <a:rPr lang="en-US" sz="2000" dirty="0" smtClean="0"/>
              <a:t>input</a:t>
            </a:r>
          </a:p>
          <a:p>
            <a:pPr>
              <a:lnSpc>
                <a:spcPct val="110000"/>
              </a:lnSpc>
            </a:pPr>
            <a:r>
              <a:rPr lang="en-US" sz="2000" b="1" dirty="0" smtClean="0">
                <a:solidFill>
                  <a:srgbClr val="000099"/>
                </a:solidFill>
              </a:rPr>
              <a:t>Mar. </a:t>
            </a:r>
            <a:r>
              <a:rPr lang="en-US" sz="2000" b="1" dirty="0">
                <a:solidFill>
                  <a:srgbClr val="000099"/>
                </a:solidFill>
              </a:rPr>
              <a:t>31, </a:t>
            </a:r>
            <a:r>
              <a:rPr lang="en-US" sz="2000" b="1" dirty="0" smtClean="0">
                <a:solidFill>
                  <a:srgbClr val="000099"/>
                </a:solidFill>
              </a:rPr>
              <a:t>2020</a:t>
            </a:r>
            <a:r>
              <a:rPr lang="en-US" sz="2000" b="1" dirty="0" smtClean="0"/>
              <a:t> </a:t>
            </a:r>
            <a:r>
              <a:rPr lang="en-US" sz="2000" dirty="0"/>
              <a:t>for requests and proposals</a:t>
            </a:r>
          </a:p>
          <a:p>
            <a:pPr lvl="1">
              <a:lnSpc>
                <a:spcPct val="110000"/>
              </a:lnSpc>
            </a:pPr>
            <a:r>
              <a:rPr lang="en-US" sz="2000" b="1" i="1" dirty="0"/>
              <a:t>Requests</a:t>
            </a:r>
            <a:r>
              <a:rPr lang="en-US" sz="2000" dirty="0"/>
              <a:t> are for designs by NGS</a:t>
            </a:r>
          </a:p>
          <a:p>
            <a:pPr lvl="1">
              <a:lnSpc>
                <a:spcPct val="110000"/>
              </a:lnSpc>
            </a:pPr>
            <a:r>
              <a:rPr lang="en-US" sz="2000" b="1" i="1" dirty="0"/>
              <a:t>Proposals</a:t>
            </a:r>
            <a:r>
              <a:rPr lang="en-US" sz="2000" dirty="0"/>
              <a:t> are for designs by </a:t>
            </a:r>
            <a:r>
              <a:rPr lang="en-US" sz="2000" dirty="0" smtClean="0"/>
              <a:t>stakeholders</a:t>
            </a:r>
          </a:p>
          <a:p>
            <a:pPr lvl="1">
              <a:lnSpc>
                <a:spcPct val="110000"/>
              </a:lnSpc>
            </a:pPr>
            <a:endParaRPr lang="en-US" sz="600" dirty="0"/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000099"/>
                </a:solidFill>
              </a:rPr>
              <a:t>Mar. 31, </a:t>
            </a:r>
            <a:r>
              <a:rPr lang="en-US" sz="2000" b="1" dirty="0" smtClean="0">
                <a:solidFill>
                  <a:srgbClr val="000099"/>
                </a:solidFill>
              </a:rPr>
              <a:t>2021</a:t>
            </a:r>
            <a:r>
              <a:rPr lang="en-US" sz="2000" b="1" dirty="0" smtClean="0"/>
              <a:t> </a:t>
            </a:r>
            <a:r>
              <a:rPr lang="en-US" sz="2000" dirty="0"/>
              <a:t>for submittal of approved designs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Proposal must first be approved by NGS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Designs submitted by </a:t>
            </a:r>
            <a:r>
              <a:rPr lang="en-US" sz="2000" dirty="0" smtClean="0"/>
              <a:t>stakeholders</a:t>
            </a:r>
            <a:endParaRPr lang="en-US" sz="2000" dirty="0"/>
          </a:p>
          <a:p>
            <a:pPr lvl="1">
              <a:lnSpc>
                <a:spcPct val="110000"/>
              </a:lnSpc>
            </a:pPr>
            <a:r>
              <a:rPr lang="en-US" sz="2000" dirty="0"/>
              <a:t>Designs must be complete before NGS </a:t>
            </a:r>
            <a:r>
              <a:rPr lang="en-US" sz="2000" dirty="0" smtClean="0"/>
              <a:t>review</a:t>
            </a:r>
          </a:p>
          <a:p>
            <a:pPr lvl="1">
              <a:lnSpc>
                <a:spcPct val="110000"/>
              </a:lnSpc>
            </a:pPr>
            <a:endParaRPr lang="en-US" sz="600" dirty="0"/>
          </a:p>
          <a:p>
            <a:pPr>
              <a:lnSpc>
                <a:spcPct val="110000"/>
              </a:lnSpc>
            </a:pPr>
            <a:r>
              <a:rPr lang="en-US" sz="2000" b="1" dirty="0" smtClean="0">
                <a:solidFill>
                  <a:srgbClr val="000099"/>
                </a:solidFill>
              </a:rPr>
              <a:t>Dec. </a:t>
            </a:r>
            <a:r>
              <a:rPr lang="en-US" sz="2000" b="1" dirty="0">
                <a:solidFill>
                  <a:srgbClr val="000099"/>
                </a:solidFill>
              </a:rPr>
              <a:t>31, </a:t>
            </a:r>
            <a:r>
              <a:rPr lang="en-US" sz="2000" b="1" dirty="0" smtClean="0">
                <a:solidFill>
                  <a:srgbClr val="000099"/>
                </a:solidFill>
              </a:rPr>
              <a:t>2022 </a:t>
            </a:r>
            <a:r>
              <a:rPr lang="en-US" sz="2000" dirty="0" smtClean="0"/>
              <a:t>for </a:t>
            </a:r>
            <a:r>
              <a:rPr lang="en-US" sz="2000" dirty="0"/>
              <a:t>NGS to confirm zone computations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After deadlines, will be a </a:t>
            </a:r>
            <a:r>
              <a:rPr lang="en-US" sz="2000" i="1" dirty="0"/>
              <a:t>change request </a:t>
            </a:r>
            <a:r>
              <a:rPr lang="en-US" sz="2000" dirty="0"/>
              <a:t>for SPCS2022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D2BA5C-A98E-4CDF-B78D-A5986AD5C13C}"/>
              </a:ext>
            </a:extLst>
          </p:cNvPr>
          <p:cNvSpPr/>
          <p:nvPr/>
        </p:nvSpPr>
        <p:spPr>
          <a:xfrm>
            <a:off x="484632" y="2134349"/>
            <a:ext cx="5577840" cy="1687843"/>
          </a:xfrm>
          <a:prstGeom prst="rect">
            <a:avLst/>
          </a:prstGeom>
          <a:noFill/>
          <a:ln w="50800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8279F-AD38-4F78-BC92-D3C4D79FBC46}"/>
              </a:ext>
            </a:extLst>
          </p:cNvPr>
          <p:cNvSpPr txBox="1"/>
          <p:nvPr/>
        </p:nvSpPr>
        <p:spPr>
          <a:xfrm>
            <a:off x="5348591" y="1427696"/>
            <a:ext cx="342139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4DEF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NGS.SPCS@noaa.gov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635"/>
            <a:ext cx="9144000" cy="661858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SPCS2022 </a:t>
            </a:r>
            <a:r>
              <a:rPr lang="en-US" sz="3600" b="1" dirty="0">
                <a:solidFill>
                  <a:srgbClr val="000099"/>
                </a:solidFill>
              </a:rPr>
              <a:t>Policy &amp; Procedures</a:t>
            </a:r>
          </a:p>
        </p:txBody>
      </p:sp>
    </p:spTree>
    <p:extLst>
      <p:ext uri="{BB962C8B-B14F-4D97-AF65-F5344CB8AC3E}">
        <p14:creationId xmlns:p14="http://schemas.microsoft.com/office/powerpoint/2010/main" val="35282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 txBox="1">
            <a:spLocks noChangeArrowheads="1"/>
          </p:cNvSpPr>
          <p:nvPr/>
        </p:nvSpPr>
        <p:spPr bwMode="auto">
          <a:xfrm>
            <a:off x="4502150" y="287338"/>
            <a:ext cx="3014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Arial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9627" y="1043523"/>
            <a:ext cx="670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 ?   QUESTIONS  ?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17982" y="2281151"/>
            <a:ext cx="5560291" cy="4170218"/>
            <a:chOff x="1817982" y="2281151"/>
            <a:chExt cx="5560291" cy="41702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982" y="2281151"/>
              <a:ext cx="5560291" cy="4170218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932317" y="4058483"/>
              <a:ext cx="22381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9"/>
                  </a:solidFill>
                </a:rPr>
                <a:t>Denis.Riordan@noaa.gov</a:t>
              </a:r>
              <a:endParaRPr lang="en-US" dirty="0">
                <a:solidFill>
                  <a:srgbClr val="00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9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600" y="1847838"/>
            <a:ext cx="1600200" cy="4573588"/>
          </a:xfrm>
          <a:prstGeom prst="rect">
            <a:avLst/>
          </a:prstGeom>
          <a:solidFill>
            <a:srgbClr val="94B6D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/>
        </p:nvSpPr>
        <p:spPr bwMode="auto">
          <a:xfrm>
            <a:off x="152400" y="1835138"/>
            <a:ext cx="8839200" cy="4584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			   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   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TIME		NETWORK		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   METHOD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NETWORK	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      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SPAN		ACCURACY		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OF REFERENCE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                   </a:t>
            </a: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NAD 27		    1927-1986	10 meter		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          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NAD83(86)	    1986-1990	1 meter		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          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NAD83(199x)* 	     1990-2007	0.1 meter              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	HARN			                             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NAD83(2007)	     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2007 - 2011	0.01 meter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    (CORS)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NAD83(2011)	     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2011 - 2022	0.01 meter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  <a:sym typeface="Arial"/>
              </a:rPr>
              <a:t>    (CORS)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33795" name="Title 4"/>
          <p:cNvSpPr>
            <a:spLocks noGrp="1"/>
          </p:cNvSpPr>
          <p:nvPr>
            <p:ph type="title"/>
          </p:nvPr>
        </p:nvSpPr>
        <p:spPr>
          <a:xfrm>
            <a:off x="457200" y="36484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National Spatial Reference System(NSRS)</a:t>
            </a:r>
            <a:br>
              <a:rPr lang="en-US" altLang="en-US" sz="3600" b="1" dirty="0" smtClean="0">
                <a:solidFill>
                  <a:srgbClr val="000099"/>
                </a:solidFill>
              </a:rPr>
            </a:br>
            <a:r>
              <a:rPr lang="en-US" altLang="en-US" sz="3600" b="1" dirty="0" smtClean="0">
                <a:solidFill>
                  <a:srgbClr val="000099"/>
                </a:solidFill>
              </a:rPr>
              <a:t>Improvements in the Horizontal Datums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7018" y="2576936"/>
            <a:ext cx="8839200" cy="92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3732" y="2572105"/>
            <a:ext cx="3493008" cy="588828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2196" y="3173372"/>
            <a:ext cx="3493008" cy="658368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576408"/>
            <a:ext cx="3733800" cy="1261884"/>
          </a:xfrm>
          <a:prstGeom prst="rect">
            <a:avLst/>
          </a:prstGeom>
          <a:solidFill>
            <a:schemeClr val="bg1"/>
          </a:solidFill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sz="1800" dirty="0" smtClean="0"/>
          </a:p>
          <a:p>
            <a:r>
              <a:rPr lang="en-US" dirty="0" smtClean="0"/>
              <a:t>   TRAVERSE &amp; TRIANGULATION - </a:t>
            </a:r>
          </a:p>
          <a:p>
            <a:pPr marL="169863" indent="-169863"/>
            <a:r>
              <a:rPr lang="en-US" dirty="0" smtClean="0"/>
              <a:t>	GROUND MARKS USED FOR REFERENCING THE NSRS.</a:t>
            </a:r>
            <a:endParaRPr lang="en-US" dirty="0"/>
          </a:p>
          <a:p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166590" y="3887175"/>
            <a:ext cx="3493008" cy="8595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66262" y="3875240"/>
            <a:ext cx="3725338" cy="86177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100" dirty="0" smtClean="0"/>
          </a:p>
          <a:p>
            <a:pPr marL="169863" indent="-169863"/>
            <a:r>
              <a:rPr lang="en-US" dirty="0" smtClean="0"/>
              <a:t>   GPS BECOMES MEANS OF    POSITIONING – STILL GRND MARKS.</a:t>
            </a:r>
          </a:p>
          <a:p>
            <a:pPr marL="169863" indent="-169863"/>
            <a:endParaRPr lang="en-US" sz="1100" dirty="0"/>
          </a:p>
        </p:txBody>
      </p:sp>
      <p:sp>
        <p:nvSpPr>
          <p:cNvPr id="14" name="Rectangle 13"/>
          <p:cNvSpPr/>
          <p:nvPr/>
        </p:nvSpPr>
        <p:spPr>
          <a:xfrm>
            <a:off x="172189" y="4779048"/>
            <a:ext cx="3493008" cy="895612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52190" y="4771704"/>
            <a:ext cx="3739896" cy="1655064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pPr marL="169863" indent="-169863"/>
            <a:r>
              <a:rPr lang="en-US" dirty="0" smtClean="0"/>
              <a:t>   GPS – CORS STATIONS ARE  MEANS OF REFERENCE FOR THE NSRS.</a:t>
            </a:r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sz="1000" dirty="0" smtClean="0"/>
          </a:p>
          <a:p>
            <a:endParaRPr lang="en-US" sz="1100" dirty="0"/>
          </a:p>
        </p:txBody>
      </p:sp>
      <p:sp>
        <p:nvSpPr>
          <p:cNvPr id="16" name="Rectangle 15"/>
          <p:cNvSpPr/>
          <p:nvPr/>
        </p:nvSpPr>
        <p:spPr>
          <a:xfrm>
            <a:off x="162604" y="5674659"/>
            <a:ext cx="3493008" cy="757515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68112" y="2715686"/>
            <a:ext cx="3273552" cy="98488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dirty="0" smtClean="0"/>
          </a:p>
          <a:p>
            <a:pPr algn="ctr"/>
            <a:r>
              <a:rPr lang="en-US" dirty="0" smtClean="0"/>
              <a:t>TERRESTRIAL BASED</a:t>
            </a:r>
          </a:p>
          <a:p>
            <a:pPr algn="ctr"/>
            <a:r>
              <a:rPr lang="en-US" dirty="0" smtClean="0"/>
              <a:t>REFERENCE SYSTEM </a:t>
            </a:r>
          </a:p>
          <a:p>
            <a:pPr algn="ctr"/>
            <a:r>
              <a:rPr lang="en-US" dirty="0" smtClean="0"/>
              <a:t>FOR NSRS</a:t>
            </a:r>
          </a:p>
          <a:p>
            <a:pPr algn="ctr"/>
            <a:endParaRPr lang="en-US" sz="8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468112" y="3919646"/>
            <a:ext cx="3425952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dirty="0" smtClean="0"/>
          </a:p>
          <a:p>
            <a:pPr algn="ctr"/>
            <a:r>
              <a:rPr lang="en-US" dirty="0" smtClean="0"/>
              <a:t>TERRESTRIAL BASED REFERENCED</a:t>
            </a:r>
          </a:p>
          <a:p>
            <a:pPr algn="ctr"/>
            <a:r>
              <a:rPr lang="en-US" dirty="0" smtClean="0"/>
              <a:t>SYSTEM FOR NSRS</a:t>
            </a:r>
          </a:p>
          <a:p>
            <a:pPr algn="ctr"/>
            <a:endParaRPr lang="en-US" sz="8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465064" y="5053502"/>
            <a:ext cx="3273552" cy="984885"/>
          </a:xfrm>
          <a:prstGeom prst="rect">
            <a:avLst/>
          </a:prstGeom>
          <a:solidFill>
            <a:schemeClr val="bg1"/>
          </a:solidFill>
          <a:ln w="50800"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dirty="0" smtClean="0"/>
          </a:p>
          <a:p>
            <a:pPr algn="ctr"/>
            <a:r>
              <a:rPr lang="en-US" dirty="0" smtClean="0"/>
              <a:t>SPACE BASED</a:t>
            </a:r>
          </a:p>
          <a:p>
            <a:pPr algn="ctr"/>
            <a:r>
              <a:rPr lang="en-US" dirty="0" smtClean="0"/>
              <a:t>REFERENCE SYSTEM </a:t>
            </a:r>
          </a:p>
          <a:p>
            <a:pPr algn="ctr"/>
            <a:r>
              <a:rPr lang="en-US" dirty="0" smtClean="0"/>
              <a:t>FOR NSRS</a:t>
            </a:r>
          </a:p>
          <a:p>
            <a:pPr algn="ctr"/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50696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4323"/>
            <a:ext cx="8229600" cy="5383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NSRS Reference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Basis</a:t>
            </a:r>
            <a:endParaRPr kumimoji="0" lang="en-US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2460" y="538546"/>
            <a:ext cx="2957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</a:rPr>
              <a:t>Old Method  -  Ground </a:t>
            </a:r>
          </a:p>
          <a:p>
            <a:r>
              <a:rPr lang="en-US" sz="2000" b="1" dirty="0" smtClean="0">
                <a:solidFill>
                  <a:srgbClr val="000099"/>
                </a:solidFill>
              </a:rPr>
              <a:t>Marks (Terrestrial)</a:t>
            </a:r>
            <a:endParaRPr lang="en-US" sz="2000" b="1" dirty="0">
              <a:solidFill>
                <a:srgbClr val="000099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72927" y="1313517"/>
            <a:ext cx="4544291" cy="5462187"/>
            <a:chOff x="2372927" y="1395813"/>
            <a:chExt cx="4544291" cy="54621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4" r="24473" b="23726"/>
            <a:stretch/>
          </p:blipFill>
          <p:spPr>
            <a:xfrm>
              <a:off x="2372927" y="1395813"/>
              <a:ext cx="4544291" cy="5462187"/>
            </a:xfrm>
            <a:prstGeom prst="rect">
              <a:avLst/>
            </a:prstGeom>
            <a:ln w="50800">
              <a:solidFill>
                <a:srgbClr val="0000CC"/>
              </a:solidFill>
            </a:ln>
          </p:spPr>
        </p:pic>
        <p:sp>
          <p:nvSpPr>
            <p:cNvPr id="4" name="Oval 3"/>
            <p:cNvSpPr/>
            <p:nvPr/>
          </p:nvSpPr>
          <p:spPr>
            <a:xfrm>
              <a:off x="4705933" y="5257800"/>
              <a:ext cx="242047" cy="121024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441" t="37287" r="24077" b="17308"/>
          <a:stretch/>
        </p:blipFill>
        <p:spPr>
          <a:xfrm>
            <a:off x="154358" y="1319584"/>
            <a:ext cx="8839200" cy="5462428"/>
          </a:xfrm>
          <a:prstGeom prst="rect">
            <a:avLst/>
          </a:prstGeom>
          <a:ln w="50800">
            <a:solidFill>
              <a:srgbClr val="0066CC"/>
            </a:solidFill>
          </a:ln>
        </p:spPr>
      </p:pic>
      <p:pic>
        <p:nvPicPr>
          <p:cNvPr id="9" name="Picture 2" descr="D:\GIS\NGS\Archives\Export\NGS_HMOD_archive_2013-05-30_only GN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09" y="1307714"/>
            <a:ext cx="7327229" cy="5495422"/>
          </a:xfrm>
          <a:prstGeom prst="rect">
            <a:avLst/>
          </a:prstGeom>
          <a:noFill/>
          <a:ln w="50800">
            <a:solidFill>
              <a:srgbClr val="02A8B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430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5" t="16819" r="13491" b="15261"/>
          <a:stretch/>
        </p:blipFill>
        <p:spPr>
          <a:xfrm>
            <a:off x="2416644" y="1371749"/>
            <a:ext cx="4360391" cy="5432611"/>
          </a:xfrm>
          <a:prstGeom prst="rect">
            <a:avLst/>
          </a:prstGeom>
          <a:ln w="50800">
            <a:solidFill>
              <a:srgbClr val="FF6600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4323"/>
            <a:ext cx="8229600" cy="5383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NSRS Reference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Basis</a:t>
            </a:r>
            <a:endParaRPr kumimoji="0" lang="en-US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1639" y="530116"/>
            <a:ext cx="3942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New Method  -  GNSS Stations</a:t>
            </a:r>
          </a:p>
          <a:p>
            <a:r>
              <a:rPr lang="en-US" sz="2000" b="1" dirty="0" smtClean="0">
                <a:solidFill>
                  <a:srgbClr val="FF6600"/>
                </a:solidFill>
              </a:rPr>
              <a:t>                  (CORS)</a:t>
            </a:r>
            <a:endParaRPr lang="en-US" sz="2000" b="1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557" t="22106" r="45184" b="9084"/>
          <a:stretch/>
        </p:blipFill>
        <p:spPr>
          <a:xfrm>
            <a:off x="457200" y="1325944"/>
            <a:ext cx="8107172" cy="5478416"/>
          </a:xfrm>
          <a:prstGeom prst="rect">
            <a:avLst/>
          </a:prstGeom>
          <a:ln w="508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5379261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 bwMode="auto">
          <a:xfrm>
            <a:off x="20637" y="1466241"/>
            <a:ext cx="878693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Datum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based on best known information about the earth’s size and shape from the early 1980’s (≈35 years old), and the terrestrial survey data of the time.</a:t>
            </a: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1000" b="1" i="0" u="none" strike="noStrike" kern="120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2400" b="1" dirty="0">
                <a:solidFill>
                  <a:sysClr val="windowText" lastClr="000000"/>
                </a:solidFill>
              </a:rPr>
              <a:t>NAD83 is </a:t>
            </a:r>
            <a:r>
              <a:rPr lang="en-US" altLang="en-US" sz="2400" b="1" u="sng" dirty="0">
                <a:solidFill>
                  <a:sysClr val="windowText" lastClr="000000"/>
                </a:solidFill>
              </a:rPr>
              <a:t>NON</a:t>
            </a:r>
            <a:r>
              <a:rPr lang="en-US" altLang="en-US" sz="2400" b="1" dirty="0">
                <a:solidFill>
                  <a:sysClr val="windowText" lastClr="000000"/>
                </a:solidFill>
              </a:rPr>
              <a:t>-geocentric &amp; hence inconsistent w/GNSS .</a:t>
            </a: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en-US" sz="1000" b="1" i="0" u="none" strike="noStrike" kern="120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Necessary for agreement with future ubiquitous positioning of GNSS capability.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486489"/>
            <a:ext cx="8229600" cy="74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Why Replace NAD83?</a:t>
            </a:r>
          </a:p>
        </p:txBody>
      </p:sp>
    </p:spTree>
    <p:extLst>
      <p:ext uri="{BB962C8B-B14F-4D97-AF65-F5344CB8AC3E}">
        <p14:creationId xmlns:p14="http://schemas.microsoft.com/office/powerpoint/2010/main" val="241142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553" t="10152" r="18638" b="18684"/>
          <a:stretch/>
        </p:blipFill>
        <p:spPr>
          <a:xfrm>
            <a:off x="609597" y="6245"/>
            <a:ext cx="7866367" cy="6851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5075" y="4916527"/>
            <a:ext cx="1734670" cy="726141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1AF4DD-D192-4130-871A-F35B8BE01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034" y="0"/>
            <a:ext cx="5293492" cy="6858000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7815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7516"/>
            <a:ext cx="9144000" cy="6858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000099"/>
                </a:solidFill>
              </a:rPr>
              <a:t> Future Geometric (3-D) Reference Frame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" y="1697898"/>
            <a:ext cx="9134476" cy="3649954"/>
          </a:xfrm>
        </p:spPr>
        <p:txBody>
          <a:bodyPr/>
          <a:lstStyle/>
          <a:p>
            <a:pPr marL="349250" indent="0">
              <a:lnSpc>
                <a:spcPct val="200000"/>
              </a:lnSpc>
              <a:buNone/>
              <a:defRPr/>
            </a:pPr>
            <a:r>
              <a:rPr lang="en-US" altLang="en-US" sz="2600" b="1" u="sng" dirty="0" smtClean="0">
                <a:solidFill>
                  <a:srgbClr val="000099"/>
                </a:solidFill>
              </a:rPr>
              <a:t>Blueprint for 2022: Part 1 – Geometric Datum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/>
              <a:t>Replace NAD83 with new geometric reference frame – by 2022.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/>
              <a:t>CORS-based, accessed via GNSS observations.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 smtClean="0"/>
              <a:t>Coordinates &amp; velocities in ITRF (IGS) &amp; new US reference frame.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8768" y="4999632"/>
            <a:ext cx="72827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0" lvl="3">
              <a:defRPr/>
            </a:pPr>
            <a:r>
              <a:rPr lang="en-US" altLang="en-US" sz="2200" dirty="0">
                <a:solidFill>
                  <a:srgbClr val="0000FF"/>
                </a:solidFill>
              </a:rPr>
              <a:t>(coordinates in time</a:t>
            </a:r>
            <a:r>
              <a:rPr lang="en-US" altLang="en-US" sz="2200" dirty="0" smtClean="0">
                <a:solidFill>
                  <a:srgbClr val="0000FF"/>
                </a:solidFill>
              </a:rPr>
              <a:t>)	</a:t>
            </a:r>
            <a:r>
              <a:rPr lang="en-US" altLang="en-US" sz="2200" dirty="0">
                <a:solidFill>
                  <a:srgbClr val="0000FF"/>
                </a:solidFill>
              </a:rPr>
              <a:t>	(stable </a:t>
            </a:r>
            <a:r>
              <a:rPr lang="en-US" altLang="en-US" sz="2200" dirty="0" smtClean="0">
                <a:solidFill>
                  <a:srgbClr val="0000FF"/>
                </a:solidFill>
              </a:rPr>
              <a:t>coordinates)</a:t>
            </a:r>
            <a:endParaRPr lang="en-US" altLang="en-US" sz="22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85" y="5708077"/>
            <a:ext cx="8641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+mj-lt"/>
              </a:rPr>
              <a:t>Transformation tools will relate NAD83 to new US </a:t>
            </a:r>
            <a:r>
              <a:rPr lang="en-US" altLang="en-US" sz="2400" b="1" dirty="0" smtClean="0">
                <a:latin typeface="+mj-lt"/>
              </a:rPr>
              <a:t> reference frame </a:t>
            </a:r>
            <a:r>
              <a:rPr lang="en-US" altLang="en-US" sz="2400" b="1" dirty="0">
                <a:latin typeface="+mj-lt"/>
              </a:rPr>
              <a:t>(NCAT with 2022 transformation</a:t>
            </a:r>
            <a:r>
              <a:rPr lang="en-US" altLang="en-US" sz="2400" b="1" dirty="0" smtClean="0">
                <a:latin typeface="+mj-lt"/>
              </a:rPr>
              <a:t>).</a:t>
            </a:r>
            <a:endParaRPr lang="en-US" alt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910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1_NOAA-NGS - Grey - No Bird - 0527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ISAGISPro2019Slide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RISAGISPro2019.potx" id="{C03FADD6-FC1B-4628-A7C5-AD8D4CF423FB}" vid="{B50BE41A-3E55-406E-B548-2521EBF77768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24085</TotalTime>
  <Words>1441</Words>
  <Application>Microsoft Office PowerPoint</Application>
  <PresentationFormat>On-screen Show (4:3)</PresentationFormat>
  <Paragraphs>290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MS PGothic</vt:lpstr>
      <vt:lpstr>MS PGothic</vt:lpstr>
      <vt:lpstr>宋体</vt:lpstr>
      <vt:lpstr>Arial</vt:lpstr>
      <vt:lpstr>ArialMT</vt:lpstr>
      <vt:lpstr>Calibri</vt:lpstr>
      <vt:lpstr>Century Gothic</vt:lpstr>
      <vt:lpstr>Gill Sans MT</vt:lpstr>
      <vt:lpstr>Helvetica Light</vt:lpstr>
      <vt:lpstr>Stencil</vt:lpstr>
      <vt:lpstr>Symbol</vt:lpstr>
      <vt:lpstr>Times New Roman</vt:lpstr>
      <vt:lpstr>Wingdings</vt:lpstr>
      <vt:lpstr>1_NOAA-NGS - Grey - No Bird - 052715</vt:lpstr>
      <vt:lpstr>URISAGISPro2019SlideTemplate</vt:lpstr>
      <vt:lpstr>PowerPoint Presentation</vt:lpstr>
      <vt:lpstr>U.S. Department of Commerce National Oceanic &amp; Atmospheric Administration National Geodetic Survey  </vt:lpstr>
      <vt:lpstr>New U.S. Geometric Datums in 2022</vt:lpstr>
      <vt:lpstr>National Spatial Reference System(NSRS) Improvements in the Horizontal Datums</vt:lpstr>
      <vt:lpstr>PowerPoint Presentation</vt:lpstr>
      <vt:lpstr>PowerPoint Presentation</vt:lpstr>
      <vt:lpstr>PowerPoint Presentation</vt:lpstr>
      <vt:lpstr>PowerPoint Presentation</vt:lpstr>
      <vt:lpstr> Future Geometric (3-D) Reference Frame</vt:lpstr>
      <vt:lpstr>Datum Names</vt:lpstr>
      <vt:lpstr>PowerPoint Presentation</vt:lpstr>
      <vt:lpstr>PowerPoint Presentation</vt:lpstr>
      <vt:lpstr>New U.S. Vertical Datum in 2022</vt:lpstr>
      <vt:lpstr>PowerPoint Presentation</vt:lpstr>
      <vt:lpstr>PowerPoint Presentation</vt:lpstr>
      <vt:lpstr>PowerPoint Presentation</vt:lpstr>
      <vt:lpstr>NEW VERTICAL DATUM (Rationale)</vt:lpstr>
      <vt:lpstr>Names</vt:lpstr>
      <vt:lpstr>PowerPoint Presentation</vt:lpstr>
      <vt:lpstr>PowerPoint Presentation</vt:lpstr>
      <vt:lpstr>Expected Orthometric height Changes – NAVD88 – NAPGD2022</vt:lpstr>
      <vt:lpstr>PowerPoint Presentation</vt:lpstr>
      <vt:lpstr>How to Plan for 2022</vt:lpstr>
      <vt:lpstr>State Plane Coordinates System -  SPCS 2022 Project</vt:lpstr>
      <vt:lpstr>PowerPoint Presentation</vt:lpstr>
      <vt:lpstr>Final SPC 83 State Systems - 2001</vt:lpstr>
      <vt:lpstr>SPCS2022 Stakeholders</vt:lpstr>
      <vt:lpstr>PowerPoint Presentation</vt:lpstr>
      <vt:lpstr>PowerPoint Presentation</vt:lpstr>
      <vt:lpstr>PowerPoint Presentation</vt:lpstr>
      <vt:lpstr>PowerPoint Presentation</vt:lpstr>
      <vt:lpstr>SPCS2022 Policy &amp; Procedures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Riordan</dc:creator>
  <cp:lastModifiedBy>Denis Riordan</cp:lastModifiedBy>
  <cp:revision>500</cp:revision>
  <cp:lastPrinted>2019-03-25T19:09:11Z</cp:lastPrinted>
  <dcterms:modified xsi:type="dcterms:W3CDTF">2019-10-29T13:58:02Z</dcterms:modified>
</cp:coreProperties>
</file>