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70" r:id="rId2"/>
    <p:sldId id="276" r:id="rId3"/>
    <p:sldId id="958" r:id="rId4"/>
    <p:sldId id="961" r:id="rId5"/>
    <p:sldId id="977" r:id="rId6"/>
    <p:sldId id="962" r:id="rId7"/>
    <p:sldId id="963" r:id="rId8"/>
    <p:sldId id="964" r:id="rId9"/>
    <p:sldId id="965" r:id="rId10"/>
    <p:sldId id="966" r:id="rId11"/>
    <p:sldId id="970" r:id="rId12"/>
    <p:sldId id="967" r:id="rId13"/>
    <p:sldId id="968" r:id="rId14"/>
    <p:sldId id="969" r:id="rId15"/>
    <p:sldId id="281" r:id="rId16"/>
    <p:sldId id="980" r:id="rId17"/>
    <p:sldId id="981" r:id="rId18"/>
    <p:sldId id="982" r:id="rId19"/>
    <p:sldId id="979" r:id="rId20"/>
    <p:sldId id="283" r:id="rId21"/>
    <p:sldId id="279" r:id="rId22"/>
    <p:sldId id="973" r:id="rId23"/>
    <p:sldId id="974" r:id="rId24"/>
    <p:sldId id="280" r:id="rId25"/>
    <p:sldId id="975" r:id="rId26"/>
    <p:sldId id="976" r:id="rId27"/>
    <p:sldId id="284" r:id="rId28"/>
    <p:sldId id="955" r:id="rId29"/>
    <p:sldId id="949" r:id="rId30"/>
    <p:sldId id="951" r:id="rId31"/>
    <p:sldId id="956" r:id="rId32"/>
    <p:sldId id="290" r:id="rId33"/>
    <p:sldId id="287" r:id="rId34"/>
    <p:sldId id="286" r:id="rId35"/>
    <p:sldId id="957" r:id="rId36"/>
    <p:sldId id="948" r:id="rId37"/>
    <p:sldId id="952" r:id="rId38"/>
    <p:sldId id="292" r:id="rId39"/>
    <p:sldId id="293" r:id="rId40"/>
    <p:sldId id="294" r:id="rId41"/>
    <p:sldId id="296" r:id="rId42"/>
    <p:sldId id="291" r:id="rId43"/>
    <p:sldId id="983" r:id="rId44"/>
    <p:sldId id="288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2803" autoAdjust="0"/>
  </p:normalViewPr>
  <p:slideViewPr>
    <p:cSldViewPr>
      <p:cViewPr varScale="1">
        <p:scale>
          <a:sx n="104" d="100"/>
          <a:sy n="104" d="100"/>
        </p:scale>
        <p:origin x="46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C3255-DA4C-4E53-9879-F07B9530944C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64C0EB6-6B3B-45C7-9857-7C8A32EED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8B7CBD-8593-4B2C-BD60-AFD085BF55B4}" type="slidenum">
              <a:rPr lang="en-US" altLang="en-US" sz="1300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4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90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39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0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8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you are welcome to do whatever you like – you just won’t be tied to the NSRS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8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you are welcome to do whatever you like – you just won’t be tied to the NSRS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9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you are welcome to do whatever you like – you just won’t be tied to the NSRS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561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you are welcome to do whatever you like – you just won’t be tied to the NSRS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205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you are welcome to do whatever you like – you just won’t be tied to the NSRS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8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76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river crossings during a levelling project are classical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22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baseline length; distance from rover – geographic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46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84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84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8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97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97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62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this is the modernized NSRS</a:t>
            </a:r>
          </a:p>
          <a:p>
            <a:r>
              <a:rPr lang="en-US" dirty="0"/>
              <a:t> - OPUS 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C0EB6-6B3B-45C7-9857-7C8A32EED98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63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1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8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mailto:dan.gillins@noaa.gov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dru.smith@noaa.gov" TargetMode="External"/><Relationship Id="rId5" Type="http://schemas.openxmlformats.org/officeDocument/2006/relationships/hyperlink" Target="mailto:phillip.mcfarland@noaa.gov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1654" y="1524000"/>
            <a:ext cx="87995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Online Positioning User Service (OPUS) Part 2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NGS Geospatial Summit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May 5, 2021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</a:b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AutoShape 1027" descr="data:image/jpeg;base64,/9j/4AAQSkZJRgABAQAAAQABAAD/2wCEAAkGBhQQEBUUEBQVFRUVFxwYGBYXFhYXFhgYGBgWGBcYGB4dHCYeFxkjGxkeHy8gJScpLC4sGCAxNTAqNSgrLSkBCQoKDgwOGg8PGiwlHyQsLCwsLCosLCwsLCwsKiwsLDAsLDQsLC0sKSwsLCwsKSwsLCwsLCwsLCwsLCwsKiwsLP/AABEIAN8A4gMBIgACEQEDEQH/xAAbAAACAwEBAQAAAAAAAAAAAAAEBQABAwYCB//EAEQQAAICAAQDBgMEBwcDAwUAAAECAxEABBIhBTFBBhMiUWFxMoGRFCNCoVJicoKxwfAVM0OSotHhB1PCstLxFiREs9P/xAAaAQADAQEBAQAAAAAAAAAAAAAAAQIDBAUG/8QALxEAAgIBAwMBBwQCAwAAAAAAAAECESEDEjEEQfBREyIyYXHR4YGRocEU8QVSsf/aAAwDAQACEQMRAD8A+rYmJiYoReJiYmACYvFYgwAXiYvFYAJiYonAOf45DBtLIqt+jzc+yi2P0wm6APxLxz0vaok1DBI36zkRr/Nv9IxX2rOSfCIk9lZyPmSB+WOeXVaUeWarSk+x0V4mrHL5jLZpd5MwwHmqxgb8vw4z+xTn/wDJm9y6L/44y/zdMr2EjrLxLxxcsGajJH2qX5iI/wAUxBxLOL/io37cQ/8AAril1mk+4vYyO0xMcjF2snQ/eQow80cqf8rCv9WGMXbCDYSloif+4KX/ADi0/wBWN460JcMzcJLlD3ExnFMGAKkEHkQbB9j1xpjUkmJiYmACYrExMAExMTEwAViYvFYAJiYmJgAmJiYvABWLxWLwAXiYmMM3m1iQvIwVV5kmgMAGxbCriXaFIiUQGWT/ALaVY/bJ2T57+hwszXEJszYj1QxefKZ//wCQ/wBX7PLBvCOFJEAEFfyPM/748/W62McQyzeOi3lghy+azP8AeP3an/Ditfkz/E3y0j0wHFPkoNtS+pRS3pZIHi9xeGvbHMtDlG0c28N71Wl2I9jp0+zY14fwJFCgKrLVNaqdZ8ztuT/wNsedKctV3Ns2SUcIw4nxeHK5RsylSIB4QDWpi2kKfLxbHqKPlhbFwjOzxrLPmWhZvEIohpAsXTb3foOXUnng3t9wLXw91y6j7shwiih4WsgAehY4e8J4jDnYEljIIIv9ljzU+RB6YpRW21zZN5yc72W4xL9okyOdIZ1XXHJQ+8j8j5kE++xu6squ1WTOZzBiUAiBC1EWC7AMR76SgHl3hwXnJkPGFdG8OUy7mZhuBrsKhPmAS1emB8hnpxrkSEN3ptizaTdsSB7E6b2+AeWHJbXuWHQRd4G2TzH2jKxyHdgNLn9Zdifn8XswxzGcaSbOGATGAaLWtjI1A0DY33ND9Q7XyYcAzn2f7QjIbbVMsQI+Pqq71RFAfsHli5clDxDLq7ABqFgHxIW3FGhsdiLG/lYxnFKEm+3/AJZrbaoEyDTxymCfVMCupJdNV+rIfXpzNjqD4RBx5ojpzkOi78cZ1Ka57Hfr536YN7PcRLrNFI2tsu4AkPNlJcUx6kFTvz3rerPiId/xEWLXLJfT420n+an9w4viTUl28/cfMcMrIFHt8hOVPNgm3+aNhTb9SPnhxk+2UkXhzcdj/uxAn5sm7D3W/YYJy3DYw7MiKpYUWAAJqzvXPrhJnOMhZZI1geVYq7yQVSlt/nQ67cj5HGml1E06jlfMznpxfPJ3eS4hHMgeJ1dTyZTYOCMfOmybxN3uVcxsd+Xhf0kXk3lfMdDh9wHtkszCKde6mPJbtJPWNuv7J3Hrzx6el1EdT6nNPTcTp8TFA4vHQZlYmLxWACYrF4rABMTExMAExMTEwAXiYmBeI8QSCNpJDSr8yTyAA6knYDC4A88T4mmXQvIaHIAbsxPJVHUn/nYAnCGBHzMgkn5A+CMbrH6/rP5t05ChdhlzNrzOYBpFLKgGrQg3IAHNjQs/wA2ZcIziTKJImtfT5WD5EeWPI6rqHNOMeDq04bcvkW8SUz505QOYo44w7lDpkkJohQa2UAi69fkXwnL5fh7uftZIcD7uWZSFPmLI3P8AV9DuI9nsvnCDOmorsGBZW86sEbYXS8L4Vl4SzJBoo7ltbH9kklifbHNCSaUVf0SNJXyx5xLLjN5cqGrUAVfmAQbUjzFj5g4Q5Hj02UAinhd9PhDLvYA235H3u9twMDdl+zzT8L7mcOqu5dVsalTUGQGwR60R1GH+a4kuTjjDiRizCOOOMa5G0qfOr2Flienru6puPORdrA+EZXM5nOHNTK0UaIY4orILajZZht+YHStl1NOJ/wDT/LajJ96ms2RFJoBv2HLHjiHa8iBJspf3UwSeF10yAOCArXZQ6itMNt+oBwXwDiqSzTIrFklqZLJtdQCSJz8Ol1+HpqxbUllYJTXc0h4PksvDLBGECotyrqJbxKWuQ/EbUE+w2xv9ny7GGJSR3qs0ardMqhSxv98Gyd7wg7VSBdUi8p4Whc+1kX5kDWPYnFdkZ2+0BGFfZIZIx15zAr7DQFAHpiXG1vb8/wBjTawb/aeHzTKFJWYEpG7JIgJsqQGICsTfK7N+uBs/2ZSQsutdSEB60gx6hquiDVgXXI4x4ZmZZYsnl5VjWKWRmVwSWJjZ5NJBFKxqtib9ORZwIrjNs4BWXMsjWOaRR6TfmK29sKXuu15n/ZUc4Bsh2dGXUCHcE2SebdL8tuWBey/CJYBK+YUCSWQk0QQV3I392bbyrA2QjTJ5MzoSrygqo1HQNTeHw/CSKJs9Ad6OHmTnnUKJGhmiK7Sq1Nqo86GhwTtYr1wm3nPiKF/Hc/MHSHLlVdxYdhqAqv5Wb9ORJwqyXDpxLLA+Z0l1LvIEHjQDZT+hzfcHkDh3xHKjMMVimCToNQIIZlB3BK2DVgH/AHsgp83w6USoubOsSlU7xaFAMNtOkAbMxs3sDy2xUHSr+iGjo/7OCIFU2BuDtve9/MnCnifA1mUhvfbmDexHkb64J7QZ8wRxxQWZJKRBzIAoXufEdwNzzI6XgFuyupLmmdpTvYNgG+l9PbT8sZxW33rou7xQXwLtQ+XcQZxtSk1HOfyWXyPk3Xrvue2Vrx87yUHfwskwsqSpvexZHPrupF+1774O7McdMEgys7EqdoXJ3HlEx6/qnry51fq9P1G73ZcnNqadZR2+JilbF47jAmKxeJgArExMTABeJiYmADy70N8cXm8z9tkMhNZeGyvkaB1SH5XXp7nBvazPlyMrGd3FyHyTovu38B64K4XF3ahQK/rnjzus1qWyJvpR7s8cDz6SqHiYMh2senP1B9DgPivZp4nOY4bQc7yQG+7lHoBybnsPlXJs+J9mnhc5jh1BjvJl+SSgG7UD4W9B8uoYdv8AqPCF8CSd/wAu5Km9fKj5i/Lf0B5cCjL4tPK7r7/c1vswqHtOZMsZcqneOH0tGT8JF3v+IcqPkwNbEY1yPZzKqwl+zxq3xfDe/wCqOQo8qHtgDheTXKwPJMCmsqz3RpiFTfSKstv1+LrzwVxkM8SSwSMDGLpTasjadyOTgV9CaOE2rqOB/UkHGpZ8wEkRoIHRtKsB3ktgg2QfuiAdWn4vMiqxnJI6xqGDSTZFwQObywlSmoebFD9U9cC5njKH7nNERPsySqdUYbmjXzQ8vC1bddxhlkspJO0UzjupIw0cg5q69QDe41gOp8ifPF/Crrz8i5F2dzUGdzYTLurDMZWRJipHhCle5Z6+FgxI33wTwngUoky2ZUd3JVZmM7BjpZGdasaiQCRyOxsUbb5ox5aMzFB8S62VVsAsBqfkSFuz5CzhLxTtZP8AfwooWWOSMxMB4XjLREg3yYhqPmLr4Ti4ty4JkkjoJ+ARyxlJCSCysK2IKkHb33B8wxx6+yQfaJCrhZZNGtQyhj3eoqdPPk2/oq4QcRyi5rMaooy75jKrJBIZCghZWYF+d2NcZ2BJqupxXEcuft8vgj0/aMoTMf72O1TTp25MV0Xf4+R6Q9PFJ+YK3O7Y0j7PIkUMaSeDLOhQkiw0RvSxqtwaYbc+mBc5wSZctJDGwLMstO1DxS6hZryBA+XrjLiGXWSCTZHKZueXuXrTKqSOrKb25MCCdgwW8ZZ2RSqrFJLHDDlxKNDsG+8BMQJ57KjeEkjxLd0MTsfr3LUxbxaVYpctHNDIcrApvSmsalXRGHUb6QPEdjz64ZRLCVU5TSIpCX8AIBJ2Yn18NH2x6/tvRKkUmklYTJKx206QB7bmz7DBNpITGrCOVotQWhrTUKDFb3IJ+ow3hKwUs2hQ2QGalaQOY1hGgSIQrFxuTq8k5fNujYLHH8u7LFKzPq0p3rxkRuxAA3rSCx5cuftgHjGTGWy8MDMVh1xxyPvencsT7sLP05HBizLmpEjy61BGQztyU6dwi3z8yeux33wn/HnlCNO0MLRzRZjSW7k+MDnoJBv05H22J2GOe7QcXE2cy7ZDU2YIIOxCd0bOmQHlvufID2rquL8eSErJLfds4QuKpLB8R3vTe211z6YU9oU+zASZaNFZ9mcKuwNEfD8VnYdLI57DDhLjH2E0a8X4rFlAfCveyUdEagvI38SLPM+fnhIZmmLQZyLuZXGuHfYr+gTfxir6ewNWe3Y8d2ZlmdsySJFnDGrG61+r618gPDjfN5Ns9lE71e5nUmj1V1Nah5K1XXrt0OHHYuP1fp9PkOTY37GdojKDBMfvoup5unIP+0Ds3rR/FjqRj5RxuObLSR5qLxNHWo1WranDejb+1+mPpXB+JpmYUljNq6gjz9QfUHY+oOPW0NTfHJyTVMOxMTEx0EFYmLxWAC8C8TzywRPI/wAKKSfM+QHqTsPfBWOW7WTd7JFlxyvvH9hsgPzs/ujGepNQi5DirdCzhKMxMsv95K2o+nkB6AUPYDDvM56OBUMzadbaQaYi6J3oHSNuZx4yeVA/hgDjMudjLdykcsZ5bG1FC9YJ33v4b6XWPnm3qTyejSjEeQT2AVaweoIIP02PywL3rvLbKABtZA1H586xyeTkllcvlZ4YwptwA7edhkND6+LyIw87RSu3dhQ4iJJlZPiC0KFDxUb3I8vWi3ptYv8ABCa9C89xJ45GWaNWhY0tHdgQNiTtq57WpHS+eFmTzhiLiIllFloyKYg82C7UejAbEkfpWM8tmCpcRK80B20l9VEAEldZvSfK+YBGxwTwyASWx2jQUpkFSpz1ISeaVR/+BVJJLPn5E7PfZvIRxRyWVESkuSQQ2gjUBJYvUosH0AwXxDiIzMH/ANv3vh0yPFpeKSaD8WgkBiCOqncjSa1DHvIyRzREhSYpVKkMK1LZWx+qw3HLY4X5r7REqxpG8zRspy2YUraqSoZJuVDRYO1MKOxG26952+TN4wgnsznYy0kTIY4ZwGhjdrVoylPoNkb8ygO1+uMf/piWUqHJUxAxd4fxiJg2Wl57nSzI3qWw7iyEcN7agZO8RGCkRsdzo28PiJPoWNVgkMzC7rEvVSeClB1bKyXCI4O7Osnuu9EY2+CVg2huZIXSKO3LF5mGJjIzLZl0a9zv3RtK32IPUYAkvmTYv3GNw3L8sc89SVm0dNVZWf4Ll5k0urDxu/hdlYmUkyCwfha915fQYBz3Ag0mpJCqHRqjABVu6+AXzAoAEdQMHg6TvY/ljPMSDXEPwsxv1pbX8/4Y0UpUQ0kchnuDtHOMxOCQDJJJp8V+JFgiHmTsK6m8L+G52ZsxLo2zMzd1qO4SqMgTz0gAFuSiO92cDH0d5gBvuOmEPEuGtGry5QAy6NKWRSjUWbSOWok3vzIGNo6vZ/Qhx7oLm4rGsiwMryqoWOSbRrRXIUIJa/Ex3O1CxdA4x4jKYAzOCIU30oLJs0qgLzJJArC6TOx5JCuVWRpXTvWjdidFKS0s1nwE9aPiIAHng7s/xAyQhJpC8zqZWobRq4tFYjwpsNgTdt6XjJwpWuClIBbLCQd/xDSqr8ELG44r2Bk/TlPKunvsCeGzCWEhMuwy4QJEZLuQG7pT4hHVUTz8sLeJ8OjilMuebXGp+7Rv7tduSqN5JSb3P8rx44cZe5BzErZbKoToViFmKX4FZ/wALtQ8XTyONNtxw/t+nr59RN0xnwSKXL96kpUwjxRE/GLvUrDlXmdt9/xGgeF56fO6pIj3cIYhSQLYDruD9K223J2BRnTO5ed4GLGnj3BU6ihqgeQNisb9np0+yRogru1CkeXOj+98V+p8jhSeG6yKs4BGllS1zJR0YkWAB4fLp4huarcDbyxfYjOHKZqTJufA9yQ3/rX6eL91sVxd1OlPiJZTXUaWBB9LYADzv3wq7ZFoHgmj/vICp96ABHsdx88a6E9s18yJxtH1hTj1gPhudWaJJENq6hgfRgCP44Lx65zF4rExMMCMccblZO+zM0l7atI9l2H8Lx1PFMz3cLv+ipPzANfnjnuBZWo0B5nc/wC+PO66dRSOjQjbsaTxsctIIiBIUbRy2ajp9OZxxfCsjlZYqkkkjzSf3haZ45g/X4jRF+nvjpeK52NszFltcqSaGkDI+lQN1p9/HdbCjhHx7huYDanjhzYBtTXdZgAbqAw2JHvjg0sKm6vJrLLs07MwrIzSSaJJEd4hMBRdRVE+Zqv6OPXC5JZ+87yZklRjaL+EdNuRA3F+nXG3F8yMrBAkZWAySKtkJ4F+J7va+hPqT64rPpls3OyBW1xBW76NwCC4NKGU3ekDntRrDk7yCQukjImZdo5aBDIPDIt6fEvK7J/OuVlrmEEcQjCLKtESR61DlSNyqnZrvkSPTAPCeGLG8krM50A6nlcu1DxeWwrf5DHrifDRONckMc6kAo8dR5hVO6jx2koro1e2Fi0u3nnJTtICjl7lu9gMmZjjQoIdTCWEsQQGRqLDYL4twOVgY6HhzSiNe+K95Xi0g6QT8+nK+tXhLwPhiq2vSPuvCjFZI3AI8SPGfCKBBsWDdisN8vmre+WKm80hQjeRhDFqO+NOKMBlpNuSN+QJ/ljw8lMPbHjOyCaGSIkjWpXUOmoEfPnjPcW05LBeUgAy0VdEX/0jCrjcoAiBZlBkpimrVQR2HIX0GPWUy0sbDVMXUCgulQPrzwNxKN2ZCiq2gsaY0CCjrzAP6WFaTyy1CVDRSndExl2s7ay2qxtW+9YWRZdp5mUuyCNV01W7vqq7B2AXkKvVzxq/EZCp1qqte2klh9SB/DGUOckEshQL96qqSWrSy2A3LxCm5bcsXFqqREoSQzgk1xo36Sg1fmAf69sbxGsCaVRUVeQAH5CsaLmRXWv65YbWMGdgPH+EieNlUrEHYGZgo1OqjkT8hub2GFyxCbLmDKqI8swIeeQf3l82Qc5GP6ZoDpeww6+1WaHLp74C4pxFwQkcLyMRe1Kg6bsdh7bnBBvgGgaZpGiRbV5Yw2mQrtrAYRvR/FRF+pOFGUyKzxJmBI75gPR77dUZWp4yg2Uddt9xvgvKz5ktHI+kKXKPEqm0+JQxY7tTAHahR649Z/MLHJpCuSxJCohN/pE9Pck+Z5DG3GEGGGGUCeSVL+8UKw6ErZVv2gCR7HCnPpCHEmrumJ5qdNnmeX8vnj3m89PoYxwqNKk/eNvYB6Dl9cBcQzC6YswRYpWIIvZwrEefxAL88ZxuymlQ1yeciiOoanbzIPlubahfrZPljDPSfagQw0gg0CGD3RrYqNtj+Xng7MSALcdBeYIrdeh9iN8K4cyZcwAvJRRPSyy0PoCfbEp9yWqOg/6W58tlDC3xQSFP3T41/iR+7jtxj5j2JzAi4pPEOUseoe6H/Zj9MfTFx7WlLdFM5JKnR6xMTExqSKO1UmnLPfUqPqy4y4WvhUeQxn20P3KDzlT+Z/lgzhS7D2x4/wDyD95HXocMRcT7JRy5qTMZllMZRVQElChXnbWPfn+I7eaPMNlkmjjyuenLF1GhXM6bsBW4oD1s1hxxPslBnZXmifU6uVcOGkiDqRa0aKjatiV50OePOQyDRZzXJGq61WMd2tRppB5fqnfyN9K5ZRkqy3xwPvwOc877aIlkSrNuAbvkAVNiut+nrjn87HlkOt4pcu/MuqkHbnuhJIHXasP+JjNFyIDGsQXY1chPW7GkD2s4RfY3jJaXLPOb3cPG7e+ltI2rmSSOmMI4f5NOwZHlBLC0LtJIrqAXNBmDC96AANGuXv1wAez+YgkMsM3eWoXTOPwqSQAy11J3r69GnGuIGARLG0Sd4xBllJEa0NR5EWzcgLHI4wbjckWgySZSZWdEqIsJCXYKCilmDVdkbbA741W5cdyXRvK7OiggKxA1KDYBrcA9cSPI6ffB00NSbdcaTRdcZ/M03UqQrdjdXyxhmuIiPYbn3oCtySegGNOKEqCV+IkD64Q5/JMF1P8Ai57j+uYwlG5cludRpI2zHG2c+AO37ICjf91j9awGO0DKaIY/tEf+0YGnlngm7tGjAfToJRTd0DZJ6Ma9mXzx6ny+dI+8+ymvXl9W2xu9OPyMVOT9T3Lx2RuQUctuf8cXDxsj41BvqNj/ALfwwsk+0RgtpyzAAk+InYAk7d55DBnAo3zSM7xxqAfCVDjU3UG2PhG3Kt/Y4JRjGO7FDUpN0P8ALZ0OBR6YYRoWHO8cfls20ZIXevzw4y/G1agbBPzxLsaaY12U1/X9bYD4pn2WJmjFsK6FqXUNTUN20r4tPpi3TqLxnKnhJ1EWDuOa7cxseXPl8sYqastwpC/MxGVD3MuZlkrwMo7uLV0s6VUr52W2vBHaLKgaJNfdPHuJNtNkFSpBNFW5VgKCKQt3jHNSQkbKJNDk/p0Cho3sDXn6YLbLMMksblWkJJHekyAAuWUSG/EQK68x6Y6U+MmInn4sJPC2ai09ViVncjy2uvzwwkMcsQOkiNQVplZPCFG4B3quvpgHI56Zp1gWXLUwbxJGxUFRen4qJ26cuuGeT1v9ojnZHKFVDIukU6E0RvveDUj54hwlkQZGQAaY5GMW9Aaj1s/Ca/K/fD7JTRQJe5PmVoi/QgV6k7+uPPCYVbJodC2LFkAk7lgSa50QPliZGSsjKjAimar2FaNO3mPD+eFJ22SlwCZI93xTLSdJCV9fEjrv86x9YQ4+PTzf/cZE+Uyf/tAx9giO2PT6b4Dm1PiNcViYrHUZiLtkPukPlMh/iP54M4TNqXn/AFvjDtgl5Vj+iUbz5OuB+BZixXtyx4/Xr3jr0MxF2T7ML30wknPel2kCxSaCIndmXWKsmyfTA3Cny7ZvTDmJHaMkkMzENYI6gBxvYr0PLG8/CZ45cx3QV0zB3YndFIVStc9wunYcgu97AxeEyfaoAoURRLZa/EztzBWthsDd9SOuOe0+5QfPwR5mLLmcxGDVIjqqCgBsNN7kXzO5wBmezjIL+1Zo+ZMorbc3a1pxXaCdnziwvmGy0Ii1llYIXYsQBqPLkTX6relcpFxCOVtOdnlnWNyFjUFlcKxCuxQeO66m/wCZCDau/wCAbR1/FOJR5d4Un0CKQOGZyKBQKVG4o3Z5+WEeQ4vtDmViyYWWXu1jjjP2gAuEbxDbUoOojTVe4w44vxox5QSpGGNr/eI1RhubutagAOYFHAuaz2dbK3l1jl1i0lg+707jnHJdg7iwevIYuCxlfyKXI9zsfjxZG2NHJKKWFEgWPI1uP5YxZ9iKxys2XBzXFsx3koCche55GhufYDA8vDWcU0lkbhSQKHWhdgeu+A5y0bnpf8L3GAcvwzUzF0dcwX1CVR4zTWpViCO7IAFcgNtt8dWlp7lzRlKVdj3xPL9/B3T/ABobjN0bG2i/UbfMeQwOk75qAtqIPJ99wwrxV62D+8RhlxdQHcryBrbz5ke13hNJmHysjyx6WWZbKsPDrXm3uCdVdQ7D1Dg3JUueUN4eQc5VppFysbEk0ZGO9L8W/wAqP+UdcdbmJRFEsOXXYCr8gPi36nzPmfPAHC8l9ly5eT+/n8TX8W/i0k9CeZ969vP28pGx/E+22wCjoPT2wpvc6XC/l+v2HF7V8wVowTS71zOM229fbb8/+MeO8JN+XTy+WCV8vPAIccMkJjo9OXtzG+NZiQrHmQCR7gEjAvA3JVhVe2GOdUJEWLqm3xP8IPQkWOvS8Z7Mmm7AFw+eeWNXVYHVgDs8gqwNvhbcYCzufWTKSyNEPCXQpqsPp8JAauRO3LBCcKJGp8pDMG31wMFJB3umoH/NiuOLEIAGjcRla7pV0v6KADQO3nyGNdsbx5/P2ItgTZgARwy5Gg7AIEeP4qJFFaKtQO9j3w24I8TLJFHDJCYyCyuBZZ9wSdTFidPMnywvk4toZXzOUlRUOoOCr6DRGohTY2J8+eGkUSDvJkfUsoU30ARSB/O75YJ8V/ff9yY8g3D5IFiEcUqFbJ3dSSTQ+mwFDAfFo2KMFKlaJ261vgnL8Nj0/dqukcqZtI9qNDAHFssY42YRnZTypuQvqDiFTkN8C+fJlZshdf3qLsKHhlXp68z6k4+zQ8sfIY5BJmuHoOjhqPMU7Nv8lx9fiG2PV6b4Tk1OTS8TExWOogC49l+8y0qjmUavejX545Xs5m7CnzAP5Y7iQbY+f8Mj7mZ4uqSFR+zepP8ASwx5/WwtWdOhLLR0XEOOxZdQZnRL5F2AsdSB1wrbtspKmFXkUmgfCgJ5UocgsdugwX2kOmNZY8r383wJSKxHM2xIsINzt1PS7HNZuPOQkSydwjtykzLjUNq0xopOkegF+Z535sIRav8As2k6Z1/aPiEEMInmiWRgQiAqpYsxsKCQaHMn2OxO2FWY4fmDE0mYzYy1b6YlASPyDEnxH0v2JwdloYs/kgmZKSrVs0RIUsv4kI3H/wAiumE8mQyAyy5tmmniFUXYvpBYJZBogA878uWHD0+foEkE8Ez2Zfh/ehNc2ltI2XWbKoxuh6nldbc8J5+HZviLESa1MUdUUaNDJZ+EFgDIaB12VUEAc7x1K8fgSRYxLGS5Coi7nfYfDYA9TQ5YZSZ4LyGH7Tbmg22Y8LybxZSOOZi8ijxEnV4udX1A5ewxi5JvBQkJBLUB/W94BeYOqOhDKRqUjcEEWDjLdfJUVTFvEuGl72BHvTA+YO4PscL5YDFSNK41GlFqLPQDfc46dBYs4VcS4ev2mEjmxIPsqSMAPLxUdudDyGFFrhlP1FudyyxRaWZVB5ajuTXMnr9OQwHHw90064xIth1O+nUORsehO3IgkVjo83HpnDFdQKFKsWpsN9COZ5+EYxzkCjJRjmpKoQpFAMRtz5aCQPcY0jJdjNiGWJpzrDq5JCnS2yljtY5167Yk/Co18Lu5K8yoGkciL+VfXfHQlhEXEyKuoJpYX8Ov4SDyK+Q226VjI5ETO/dik1eJje7aVsKPagSb35crw91fQOTkeKcIeCiN1PWuWBkzP1/5HLHdyxB4BYvn7EAkXhA3C4yb0/maw3qJdioaTnwzbgj2C13vX0xpxZopFWKSXum1K6OV8OpSaFt4Sf1bvcY8RyCMBRS70By3PvzOA+F5qeWNmYRzCyJcuAFePc+EXs5ro1X0OHpXL3itWO33Q3N8HmdlKzs82oHvC5jWNVIJ0RrsxIBFH5nGfabMQlhHmJNF7qxBAsbfFyB9CRzOMuEcKRpxNG5EMYpYyXBSU7MNDfB4SBXqehGM/wC3HkRpEyxlhLEXrUsQpIJ0Eb+140zf0/Qy4QXxB5TGpgaN6ABeRvDpCm3OnYnYem5wRl+GpDkhGzBkKsSb8LB9zR/Ro89r59cJMtw2HMJryQKEsFkRWKAAnxa0ugRz25+uHHG2VpIYQaTYDy+KNF9NtV+9YiX/AFQfM5zLZVF8Ku0a8lajsPKyLr51hv8A2TmANUWaEg/XUMCP2vFY9sM+I8JiCFQoG2xoX9ed+t/PCDgGZZJHiJ23seZ02G962Pnt5YW9yTa/kNtOjTs+e/4rHdExRlmIG2rToJHkLbbH1RMfOv8ApvlNeZzc/Qv3a/LxN/FcfRlGPY0I7YI5Ju5HrFYvExuQWccR2kyvd5wOOUyf64v90I/y47fCLthw9pcuTGLkiIkQeZTmv7yll+eMtWO6LRUXTsH4RnjoPNiNv9hhBwzOZVrmzhVpmNkOC1UNgq0eVkUBtuNt7M4DnlNFT4WAI9juPywZxcSGQLl8rEztRM0oQICb2/SZ9rr2548Hibj+DvfFmPZDLqrSvGpjjlclUoKNtrA5b+m3TpiL2DfVNH9pKZSViwhRRqGqi66iPCpO1DphRxTIxZWRJM/O+YnsNHDH+kDa6VG4APXYe+O34Xne/jVmUoxALI1a0JFgMOhrf2IwSk4Pcnd+eMVXgH4TwKDKioI1Wti1Wx9zz+WMsvnI8w0hhbX3blGFFacdLI5eovB2Z4nGjrGxp5L0imOyiyTQ8I9TWOf7RTT5crLDIrK0qL3HdqNQcqGOoeIvza/LzrdRuTzyxcC/tTxnMHLhGyzxrIyobkRmYHnGgWzZ5WL2vDPh+bmDxxzIi99YjgSvuI40JLO34jZVaGwsVvYw0lyyuzShQ00aMiE8r35XsLNAnnW3LHJcO4V9plTu2nVlj0ZqSRjqJaiY18rIuhQAo10NxlGUKrjz184FlM6UNp8QIZD1BBFXz2wMciksgkErqQdqaq5qSBy3B3wqyfE3TMPFl41kRqjgjWSliWHwu8go6EZnPi3LaaomsNIMxFNZjNHW6rdAP3Zp2UXuoNi/T2uNm3L8+ppuTww7N8IilbUSbC6TR+IeRr3P1x6zEUbxmEikPlzB2Or3vALyMg53Y2reweRB8sRM0fxA4qNCcHyB55EWaJJH16nFkivCLoHc+ftvjeXgkIYnVpW9gNO5N3vVjf1wg41MTMh+g9sFtIxAs36YG0lyVHTbeQ3N58ABY6CDbCqfMBQWY0qgkn0G52+WPD5+OnphI0dalUi1BbST60efTbcjARXvXdQe8KjWFG3eQvSyRkdHBHobKeZwex3O5fsX7ZQW2P7mWY1Tq3hIIWzl5VFstkq6Ebq3lzoijR3x64YDI0aOxMjRhoszGQWob6Zf0gaNaufodzr/AGeyNrQzTOwU5Wb4lCEAsklVW93qqxp3BFhjnMqqCQZcJHmJEJtaoMRuRtvvtdY6E9uEc7e7JjxfPuR3cUkYkFGmoBiKuxdgGqvp8sJuD5lzI32crHIxJky8tmNmHxNEw/OvmMGx8GWWPVnIYu8Yn4R0/DvZN161ywNlclM0AyxhAAe+/LKRQPxgc9dUKwQpJp+fcc3bTQ34Pw6SOaWebQhdQuhCWuvxMTzPl7nEzmTWbZiRRuxzo7EfMfQ0emJnc4WZIILZgoBZjfTYsepNEknYczzAPhWaIN37odxVfO9yB8tsZO27DHAVxudnT7vZiR8R9Rfn09Mc9m2+xwvIzBpHBAq6F86vdj60OVVhyG1prUgqb3BDD15YS8LyRz3EUQ7xQnW3l4SNI+bV8gcaaEHJ7exM5KKs+h9iODnK5ONGHjI1P+2/ib6XXyx0QxnElDGox7SVHETExMTDAvFOMXiYBHzfPZY5LNtHX3clyReQ/wC4n7rGx6MMOM9lPtmXBQnvYvElGjqAIZb6Eg7HoaOGnavgIzcBUHTIp1xt+i45X+qfhPofTHIdn+OkyaWGiRfC6HnqBog/79d8eT1ejT3xO3RnuW1jmF0ycKMsR+0yivHTSFjV2bOlQSL36gHfCfhnHjkM1LFMDO0hVi8I7x9VXRA5i2I9Pahjon7OwZmTvpjI2wGjUAgq99hq3vlfU4PfMQZSM6FSNK3ocz0Hmx9N8ce6PDzZeQXO8OeeSPMZZ0sIUp7KFSTvtuGBJ/4rf1luD6XEuYfvJB8I5Iv7I/nXQcyARzHBeIDJOSbjy07ExIbJranUAGl6E8ja8yCT165nWmqMhiQShsEE1a+lXiJ3F0NZyIc3me7zcj5WObMTMArqJFWOMKPNhV2vLfctW5bBuQ7Qd/G7WIqtSz8ketrJoH8jyurwq4TxISQpl8sSJnsysQbj3IZ25eKqHv5GrP4twjLJBH3i3HliXVNqdqI8YIpiT+e3LbGkkliXnnYnJ4iyq5LJOMtck0hVC6rbNI50qRV0q3YH1JJJKI8DkhzMEAJDSxkMBuFjYuHAPQBFc+p98EcK7UyFEavvZp2jCoBppT4mN/hUXvzO2H2W4rBJLrpWzAQp4WJtQbIX8PPqN+fTFvdG8E47M88fPdRjujoClULKLMcXIlR+qK+QPvjBRJE2XQzd6HldtZC20Oksqsa3P6womh63pPlpZUsSCJ9ZanTVGwKldLCwSN72I3AxlHkBGMsqyq6wK4dyfES6MAQN/wATHrsB1xCqqG7sWZfPR5l8srMGcs6SCgCCDItsABVHTXLpjbL+FpLtik3K9wsiiRB7bsPkMXFlVUw13atHO05rYlGklOm6+Iq425bY8w8KbvnmbMAq5FxqoCsq3oDE2SRZ3ABvFyUXavywi2nYvhUZZUSSWKTRIqRoB953MzaCri/EaYNsOcfM4Yf/AE6EfWWWNopRoer72Jl8SPyOoAst/qqfXHk5uOORdYXWFdo2KW4VBb0a2oG6vAJkmnjUtDIqT7CRJFMkYbZXIvYedch54qMnJKQSiougvO8Q7oiOOx3rvo/RLlWc3v4Qx6DmSdhjl3z5fu5JU0yBaLLZtSbtd7V1YEFfU74Mz2WaMn7TI/eR00B27slSt/hvUeXiO11ZsFmkUMbystXHOnfJ+q22uvI72f8Ane1UUTbZS58gpHPuHIEcqi1a/huuR63/AAG+NM7OFAvr0Fkn2A3OPUB7pRHqs2dN0DQN1XUAED/bGHDVWSZ+8IJF0p5GmI/IUa/Xvyxk65NQLKa2lMmXIOwBvYg1RDK1GiAK9VwbHAi+PNMC3RbofXoPQfMnliZ3h5jbXCK8wo/gOo81+Yo4yk0TDW3xKotQelmiDzIuxY8qO4wXfBNeoFksyI1zEjArEW8IOxIAG/8AEedBfIY7L/p/wA5eDXIKlmOt/NR+BPkPzJxzHZvhpz2ZBIrLwEGujON1X1A2Y/IdTj6nElDHqaGnWWcupLsewMXisXjqMyYmJisAHrExWLwCKIxw/bXsy2sZvKj71K1oP8RR6dXA+o25gY7nHl1vEyipKmNOnZyfBeLpPGrxmwRv6HreM+I5JVkM87NMq0IYAtLqYBRq56yW9OtUdhjLjnAXy0pzWUWwd5oh+Icy6D9LqR16dQSuEcdSdAyHY7eo879ceHqaEtKWODtjqKaMJkWFWmzirNmZRpWOtSqOkajfYXud+dCyfEo4fnZMiDCYzJoHeSaSx7sMATex3vxHegW2Jw7zcPdmXMX3kioTGCNkpOQA52QTfPxH3wsfNrJGJYg32ieLQypsrFgBqYb/AA8wQeR3JG4hO+SqHfDeJQzoZoVUGUAM1AOdNimI5kbjmceM3kzK8SabiT71yeRKEd2nrbW5/YHnjiuJZZ8soTLswETKCUNAzMbYV1Wgwr3vcYdcO7aFZAJIWEZITvQQV1bBrHPSCQL9R54PZtZiLcuAHgOSb7NrPh76RYIiegkJeRvn8P1w94jw2MZvJxwrpKM7Egb92I3B1HrqJrfrhrnMjBmIRACIwDqTu9KspBJDKOXMm9q3OPGW4IcsryQk5jMNQLTPVrYtQfwirNdSBv5Nz3Oyao5ybMOP7QnVqqSOBDWoLoChmC8idUh+Yx5gDxyxrHOcxFMr6XbSxDxjcWOQvaulHqNzuHwZzL5GYDLqZhMZKYq6yiR9b6QrbMF2Fny58sa5FnzOZSYwSQRQI9CRdDNJIFU0v6KqGOray2K4vivxgSOWbiL/AGVSWPeL3Pj2DMjyR6jsBtYZfYgc7wx4plCftab2GSXqa00bA6UByHVQeeBs52feTIQFVbvYtQ06SGKGWTTsd+YDexJx1WZ4e321n03G0eltxswcGiOe6sd/T2xUpJcfP+hqznZ887dzOYqRCNbEgghyoYAXZB8/X1xlxRcvlNSJPPC+gsiKzmOzdBQQQTY+G/LphxPkljyohlYaQGUsDVDUdO5FBgK8xY648ZfjUbMEja6Gx3N6aHOqJ3vbEqXoPaWuX7/LxrmV8bopcDYq5XevI7n6kGxeMP7Qgy47lG+DY/i0k+KnI2U73XT02wNxLiEhn0x76VDaSLDfGWuhfJeY5VyONoczFmQNSeIc7FMB5hhuVPRlNHC+b4BCziUIbTIhs2BsRZ32ZfVSSfKiQee20eWMo1ptMh8Y5WRYDDyOxAPoVa6234PDGJZAaLIfDdWQGYHVtbaSBz/SBxjNIz5rVliGYXruwnsWrrW9XVA88VzhD+bCspxVZLRtpF6EEX7ex5jpY6EHCmOJszOYoFAdxTyV8CA7k/PkOp9rDNpWmzHdwqC5AJbog3Fn6kDqboczjsez/Z5MqlLuTuzHmx8z/IdMdPTaN5aI1J0q7hPBOEJloljjFBR8yeZJ8yTuT64Z1igMXj00jkJisXisMCYmJiYALxeKxMAi8TFYmAZ5dLxx3aDskyuZ8lSyHd4iaSX18lf15HrXPHZ4plvESipKmCbWUfPuGcZD2rAo6mmVtmU+RGG0LKqt3CRpIwNHSFBYgkaqF1YwfxzsvHmdzayAeGRNnHp+sv6psY5LOQ5nJm5V7yMcpYwdh+uvNffceuPM1ulayjrhrJ4Ztxvhbpl8vFHRleayb5yaWNk7XXO/JSaxnx3K5eFoMvLfdxxOTo+JnNUQPMsL32+WD+Hdo1YA2CPMYLXhsEuYTMOxLIKC2NF3YaquwTtv5bbDHLv2/EauD7HOt2YoZeJy3fTOWO/iiiVd9/0qo+hWhW9+Ie2DZV82rv3ioSYSWu+gS+ZAJHn1+XS57hMk8uZksDVl+6h8XVrLk/o7+G/I45+dY8ymWyZyphl1IrkoFOlR46PNrALeXPc7HGkZKXPnnBm0xzmu000eThldFaWXQCgJRba2PmR4Qdt96w+llobm/wCv6+mOI7XcYj7+OO77qVTIAppdJFjluaPTHUJmg6hkOoHcEGwQfLGE1hOuSkYwAhpNPIEAelb19TgDhudc5mVCaHipQABsImHrelz9BgvL5jSZP2z/AOlcIRmZAWzai012a28JQICeukrRJ6FlPIHFRV2KxrneBpLIXcsdl8N0LF8uoHLkRhLnO6jzEZiICr8QUk76qNnzKuTvv4cORmY8xGym9LKVZeTCxRHpz5/PCzi0UCwGOJRYqtyxoEWB0UVewoemKi807CjRxozsXPxbfICUf+WPfFuD764PCbsryBPUj9Enr0PXzxi9u+XkNeFbcnzBUH/ywNLxlpJCkAaRvJd69T0UepIw4xk2qG+DOCETAtmI2jdTTMNkY1VgGzdc/wCJFHBuRibMfd5RQsYNGWvCPPQPxt+Qwz4b2SkmAOcawP8ACX4f3zzb2FD3x1+VySxgBQAAKAAoADoPIY79PprzL9jnlqegDwTgKZZNKDc7sx3Zj5sep/oVhsBiwMTHclRiTExMTDAmJiYmACYmJiYALxMVi8AiYmJiYAJiYmJgAmM3hBxpiYAOY4t2IgmJZQYnO+qM6bPmy/C30v1xz8/Z3O5feMrMvodD/RjpP+b5Y+j48tHjDU6eGpyjSGrOHws+aJ2qlgIE6SJ560ZR9eR+Rw6yPbVHA0tfoCKx1j5UHC7MdmcvIfHDEx8yik/Wrxyy6CD4NX1DfKEkvFYWYl0Rv2lVv4jGE/GowAE0qAAABQFDYAAcsNn7D5U/4KD2sfwOMz2Dyv8A2h/mk/8AdjNdBXcft/kcxm880kEqwlS76tO4Famom+Ww3+WCeGZ+PJ5dYiy0oAO43O5Y79LJ+QGOgTsLlR/gr8yx/icFQdk8um6wxD10Lf1rGv8Ahuqsj2ubo4INC5YRa2VgR3aKXFEEFbAJC72B0862wZkeFZkgLDCIwBQeVvFXsNTX9MfQ48ioFADGywgY0j0sVyyXqvscbluwxc3mpWk/VHgT8jqP1+WOlyHBo4VCxqqqOgAAwwxMdMdOMeEQ5N8lKlYvExMWSTExMTABMTExMAyYmKxMAF4mKxMA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6" name="AutoShape 1029" descr="data:image/jpeg;base64,/9j/4AAQSkZJRgABAQAAAQABAAD/2wCEAAkGBhQQEBUUEBQVFRUVFxwYGBYXFhYXFhgYGBgWGBcYGB4dHCYeFxkjGxkeHy8gJScpLC4sGCAxNTAqNSgrLSkBCQoKDgwOGg8PGiwlHyQsLCwsLCosLCwsLCwsKiwsLDAsLDQsLC0sKSwsLCwsKSwsLCwsLCwsLCwsLCwsKiwsLP/AABEIAN8A4gMBIgACEQEDEQH/xAAbAAACAwEBAQAAAAAAAAAAAAAEBQABAwYCB//EAEQQAAICAAQDBgMEBwcDAwUAAAECAxEABBIhBTFBBhMiUWFxMoGRFCNCoVJicoKxwfAVM0OSotHhB1PCstLxFiREs9P/xAAaAQADAQEBAQAAAAAAAAAAAAAAAQIDBAUG/8QALxEAAgIBAwMBBwQCAwAAAAAAAAECESEDEjEEQfBREyIyYXHR4YGRocEU8QVSsf/aAAwDAQACEQMRAD8A+rYmJiYoReJiYmACYvFYgwAXiYvFYAJiYonAOf45DBtLIqt+jzc+yi2P0wm6APxLxz0vaok1DBI36zkRr/Nv9IxX2rOSfCIk9lZyPmSB+WOeXVaUeWarSk+x0V4mrHL5jLZpd5MwwHmqxgb8vw4z+xTn/wDJm9y6L/44y/zdMr2EjrLxLxxcsGajJH2qX5iI/wAUxBxLOL/io37cQ/8AAril1mk+4vYyO0xMcjF2snQ/eQow80cqf8rCv9WGMXbCDYSloif+4KX/ADi0/wBWN460JcMzcJLlD3ExnFMGAKkEHkQbB9j1xpjUkmJiYmACYrExMAExMTEwAViYvFYAJiYmJgAmJiYvABWLxWLwAXiYmMM3m1iQvIwVV5kmgMAGxbCriXaFIiUQGWT/ALaVY/bJ2T57+hwszXEJszYj1QxefKZ//wCQ/wBX7PLBvCOFJEAEFfyPM/748/W62McQyzeOi3lghy+azP8AeP3an/Ditfkz/E3y0j0wHFPkoNtS+pRS3pZIHi9xeGvbHMtDlG0c28N71Wl2I9jp0+zY14fwJFCgKrLVNaqdZ8ztuT/wNsedKctV3Ns2SUcIw4nxeHK5RsylSIB4QDWpi2kKfLxbHqKPlhbFwjOzxrLPmWhZvEIohpAsXTb3foOXUnng3t9wLXw91y6j7shwiih4WsgAehY4e8J4jDnYEljIIIv9ljzU+RB6YpRW21zZN5yc72W4xL9okyOdIZ1XXHJQ+8j8j5kE++xu6squ1WTOZzBiUAiBC1EWC7AMR76SgHl3hwXnJkPGFdG8OUy7mZhuBrsKhPmAS1emB8hnpxrkSEN3ptizaTdsSB7E6b2+AeWHJbXuWHQRd4G2TzH2jKxyHdgNLn9Zdifn8XswxzGcaSbOGATGAaLWtjI1A0DY33ND9Q7XyYcAzn2f7QjIbbVMsQI+Pqq71RFAfsHli5clDxDLq7ABqFgHxIW3FGhsdiLG/lYxnFKEm+3/AJZrbaoEyDTxymCfVMCupJdNV+rIfXpzNjqD4RBx5ojpzkOi78cZ1Ka57Hfr536YN7PcRLrNFI2tsu4AkPNlJcUx6kFTvz3rerPiId/xEWLXLJfT420n+an9w4viTUl28/cfMcMrIFHt8hOVPNgm3+aNhTb9SPnhxk+2UkXhzcdj/uxAn5sm7D3W/YYJy3DYw7MiKpYUWAAJqzvXPrhJnOMhZZI1geVYq7yQVSlt/nQ67cj5HGml1E06jlfMznpxfPJ3eS4hHMgeJ1dTyZTYOCMfOmybxN3uVcxsd+Xhf0kXk3lfMdDh9wHtkszCKde6mPJbtJPWNuv7J3Hrzx6el1EdT6nNPTcTp8TFA4vHQZlYmLxWACYrF4rABMTExMAExMTEwAXiYmBeI8QSCNpJDSr8yTyAA6knYDC4A88T4mmXQvIaHIAbsxPJVHUn/nYAnCGBHzMgkn5A+CMbrH6/rP5t05ChdhlzNrzOYBpFLKgGrQg3IAHNjQs/wA2ZcIziTKJImtfT5WD5EeWPI6rqHNOMeDq04bcvkW8SUz505QOYo44w7lDpkkJohQa2UAi69fkXwnL5fh7uftZIcD7uWZSFPmLI3P8AV9DuI9nsvnCDOmorsGBZW86sEbYXS8L4Vl4SzJBoo7ltbH9kklifbHNCSaUVf0SNJXyx5xLLjN5cqGrUAVfmAQbUjzFj5g4Q5Hj02UAinhd9PhDLvYA235H3u9twMDdl+zzT8L7mcOqu5dVsalTUGQGwR60R1GH+a4kuTjjDiRizCOOOMa5G0qfOr2Flienru6puPORdrA+EZXM5nOHNTK0UaIY4orILajZZht+YHStl1NOJ/wDT/LajJ96ms2RFJoBv2HLHjiHa8iBJspf3UwSeF10yAOCArXZQ6itMNt+oBwXwDiqSzTIrFklqZLJtdQCSJz8Ol1+HpqxbUllYJTXc0h4PksvDLBGECotyrqJbxKWuQ/EbUE+w2xv9ny7GGJSR3qs0ardMqhSxv98Gyd7wg7VSBdUi8p4Whc+1kX5kDWPYnFdkZ2+0BGFfZIZIx15zAr7DQFAHpiXG1vb8/wBjTawb/aeHzTKFJWYEpG7JIgJsqQGICsTfK7N+uBs/2ZSQsutdSEB60gx6hquiDVgXXI4x4ZmZZYsnl5VjWKWRmVwSWJjZ5NJBFKxqtib9ORZwIrjNs4BWXMsjWOaRR6TfmK29sKXuu15n/ZUc4Bsh2dGXUCHcE2SebdL8tuWBey/CJYBK+YUCSWQk0QQV3I392bbyrA2QjTJ5MzoSrygqo1HQNTeHw/CSKJs9Ad6OHmTnnUKJGhmiK7Sq1Nqo86GhwTtYr1wm3nPiKF/Hc/MHSHLlVdxYdhqAqv5Wb9ORJwqyXDpxLLA+Z0l1LvIEHjQDZT+hzfcHkDh3xHKjMMVimCToNQIIZlB3BK2DVgH/AHsgp83w6USoubOsSlU7xaFAMNtOkAbMxs3sDy2xUHSr+iGjo/7OCIFU2BuDtve9/MnCnifA1mUhvfbmDexHkb64J7QZ8wRxxQWZJKRBzIAoXufEdwNzzI6XgFuyupLmmdpTvYNgG+l9PbT8sZxW33rou7xQXwLtQ+XcQZxtSk1HOfyWXyPk3Xrvue2Vrx87yUHfwskwsqSpvexZHPrupF+1774O7McdMEgys7EqdoXJ3HlEx6/qnry51fq9P1G73ZcnNqadZR2+JilbF47jAmKxeJgArExMTABeJiYmADy70N8cXm8z9tkMhNZeGyvkaB1SH5XXp7nBvazPlyMrGd3FyHyTovu38B64K4XF3ahQK/rnjzus1qWyJvpR7s8cDz6SqHiYMh2senP1B9DgPivZp4nOY4bQc7yQG+7lHoBybnsPlXJs+J9mnhc5jh1BjvJl+SSgG7UD4W9B8uoYdv8AqPCF8CSd/wAu5Km9fKj5i/Lf0B5cCjL4tPK7r7/c1vswqHtOZMsZcqneOH0tGT8JF3v+IcqPkwNbEY1yPZzKqwl+zxq3xfDe/wCqOQo8qHtgDheTXKwPJMCmsqz3RpiFTfSKstv1+LrzwVxkM8SSwSMDGLpTasjadyOTgV9CaOE2rqOB/UkHGpZ8wEkRoIHRtKsB3ktgg2QfuiAdWn4vMiqxnJI6xqGDSTZFwQObywlSmoebFD9U9cC5njKH7nNERPsySqdUYbmjXzQ8vC1bddxhlkspJO0UzjupIw0cg5q69QDe41gOp8ifPF/Crrz8i5F2dzUGdzYTLurDMZWRJipHhCle5Z6+FgxI33wTwngUoky2ZUd3JVZmM7BjpZGdasaiQCRyOxsUbb5ox5aMzFB8S62VVsAsBqfkSFuz5CzhLxTtZP8AfwooWWOSMxMB4XjLREg3yYhqPmLr4Ti4ty4JkkjoJ+ARyxlJCSCysK2IKkHb33B8wxx6+yQfaJCrhZZNGtQyhj3eoqdPPk2/oq4QcRyi5rMaooy75jKrJBIZCghZWYF+d2NcZ2BJqupxXEcuft8vgj0/aMoTMf72O1TTp25MV0Xf4+R6Q9PFJ+YK3O7Y0j7PIkUMaSeDLOhQkiw0RvSxqtwaYbc+mBc5wSZctJDGwLMstO1DxS6hZryBA+XrjLiGXWSCTZHKZueXuXrTKqSOrKb25MCCdgwW8ZZ2RSqrFJLHDDlxKNDsG+8BMQJ57KjeEkjxLd0MTsfr3LUxbxaVYpctHNDIcrApvSmsalXRGHUb6QPEdjz64ZRLCVU5TSIpCX8AIBJ2Yn18NH2x6/tvRKkUmklYTJKx206QB7bmz7DBNpITGrCOVotQWhrTUKDFb3IJ+ow3hKwUs2hQ2QGalaQOY1hGgSIQrFxuTq8k5fNujYLHH8u7LFKzPq0p3rxkRuxAA3rSCx5cuftgHjGTGWy8MDMVh1xxyPvencsT7sLP05HBizLmpEjy61BGQztyU6dwi3z8yeux33wn/HnlCNO0MLRzRZjSW7k+MDnoJBv05H22J2GOe7QcXE2cy7ZDU2YIIOxCd0bOmQHlvufID2rquL8eSErJLfds4QuKpLB8R3vTe211z6YU9oU+zASZaNFZ9mcKuwNEfD8VnYdLI57DDhLjH2E0a8X4rFlAfCveyUdEagvI38SLPM+fnhIZmmLQZyLuZXGuHfYr+gTfxir6ewNWe3Y8d2ZlmdsySJFnDGrG61+r618gPDjfN5Ns9lE71e5nUmj1V1Nah5K1XXrt0OHHYuP1fp9PkOTY37GdojKDBMfvoup5unIP+0Ds3rR/FjqRj5RxuObLSR5qLxNHWo1WranDejb+1+mPpXB+JpmYUljNq6gjz9QfUHY+oOPW0NTfHJyTVMOxMTEx0EFYmLxWAC8C8TzywRPI/wAKKSfM+QHqTsPfBWOW7WTd7JFlxyvvH9hsgPzs/ujGepNQi5DirdCzhKMxMsv95K2o+nkB6AUPYDDvM56OBUMzadbaQaYi6J3oHSNuZx4yeVA/hgDjMudjLdykcsZ5bG1FC9YJ33v4b6XWPnm3qTyejSjEeQT2AVaweoIIP02PywL3rvLbKABtZA1H586xyeTkllcvlZ4YwptwA7edhkND6+LyIw87RSu3dhQ4iJJlZPiC0KFDxUb3I8vWi3ptYv8ABCa9C89xJ45GWaNWhY0tHdgQNiTtq57WpHS+eFmTzhiLiIllFloyKYg82C7UejAbEkfpWM8tmCpcRK80B20l9VEAEldZvSfK+YBGxwTwyASWx2jQUpkFSpz1ISeaVR/+BVJJLPn5E7PfZvIRxRyWVESkuSQQ2gjUBJYvUosH0AwXxDiIzMH/ANv3vh0yPFpeKSaD8WgkBiCOqncjSa1DHvIyRzREhSYpVKkMK1LZWx+qw3HLY4X5r7REqxpG8zRspy2YUraqSoZJuVDRYO1MKOxG26952+TN4wgnsznYy0kTIY4ZwGhjdrVoylPoNkb8ygO1+uMf/piWUqHJUxAxd4fxiJg2Wl57nSzI3qWw7iyEcN7agZO8RGCkRsdzo28PiJPoWNVgkMzC7rEvVSeClB1bKyXCI4O7Osnuu9EY2+CVg2huZIXSKO3LF5mGJjIzLZl0a9zv3RtK32IPUYAkvmTYv3GNw3L8sc89SVm0dNVZWf4Ll5k0urDxu/hdlYmUkyCwfha915fQYBz3Ag0mpJCqHRqjABVu6+AXzAoAEdQMHg6TvY/ljPMSDXEPwsxv1pbX8/4Y0UpUQ0kchnuDtHOMxOCQDJJJp8V+JFgiHmTsK6m8L+G52ZsxLo2zMzd1qO4SqMgTz0gAFuSiO92cDH0d5gBvuOmEPEuGtGry5QAy6NKWRSjUWbSOWok3vzIGNo6vZ/Qhx7oLm4rGsiwMryqoWOSbRrRXIUIJa/Ex3O1CxdA4x4jKYAzOCIU30oLJs0qgLzJJArC6TOx5JCuVWRpXTvWjdidFKS0s1nwE9aPiIAHng7s/xAyQhJpC8zqZWobRq4tFYjwpsNgTdt6XjJwpWuClIBbLCQd/xDSqr8ELG44r2Bk/TlPKunvsCeGzCWEhMuwy4QJEZLuQG7pT4hHVUTz8sLeJ8OjilMuebXGp+7Rv7tduSqN5JSb3P8rx44cZe5BzErZbKoToViFmKX4FZ/wALtQ8XTyONNtxw/t+nr59RN0xnwSKXL96kpUwjxRE/GLvUrDlXmdt9/xGgeF56fO6pIj3cIYhSQLYDruD9K223J2BRnTO5ed4GLGnj3BU6ihqgeQNisb9np0+yRogru1CkeXOj+98V+p8jhSeG6yKs4BGllS1zJR0YkWAB4fLp4huarcDbyxfYjOHKZqTJufA9yQ3/rX6eL91sVxd1OlPiJZTXUaWBB9LYADzv3wq7ZFoHgmj/vICp96ABHsdx88a6E9s18yJxtH1hTj1gPhudWaJJENq6hgfRgCP44Lx65zF4rExMMCMccblZO+zM0l7atI9l2H8Lx1PFMz3cLv+ipPzANfnjnuBZWo0B5nc/wC+PO66dRSOjQjbsaTxsctIIiBIUbRy2ajp9OZxxfCsjlZYqkkkjzSf3haZ45g/X4jRF+nvjpeK52NszFltcqSaGkDI+lQN1p9/HdbCjhHx7huYDanjhzYBtTXdZgAbqAw2JHvjg0sKm6vJrLLs07MwrIzSSaJJEd4hMBRdRVE+Zqv6OPXC5JZ+87yZklRjaL+EdNuRA3F+nXG3F8yMrBAkZWAySKtkJ4F+J7va+hPqT64rPpls3OyBW1xBW76NwCC4NKGU3ekDntRrDk7yCQukjImZdo5aBDIPDIt6fEvK7J/OuVlrmEEcQjCLKtESR61DlSNyqnZrvkSPTAPCeGLG8krM50A6nlcu1DxeWwrf5DHrifDRONckMc6kAo8dR5hVO6jx2koro1e2Fi0u3nnJTtICjl7lu9gMmZjjQoIdTCWEsQQGRqLDYL4twOVgY6HhzSiNe+K95Xi0g6QT8+nK+tXhLwPhiq2vSPuvCjFZI3AI8SPGfCKBBsWDdisN8vmre+WKm80hQjeRhDFqO+NOKMBlpNuSN+QJ/ljw8lMPbHjOyCaGSIkjWpXUOmoEfPnjPcW05LBeUgAy0VdEX/0jCrjcoAiBZlBkpimrVQR2HIX0GPWUy0sbDVMXUCgulQPrzwNxKN2ZCiq2gsaY0CCjrzAP6WFaTyy1CVDRSndExl2s7ay2qxtW+9YWRZdp5mUuyCNV01W7vqq7B2AXkKvVzxq/EZCp1qqte2klh9SB/DGUOckEshQL96qqSWrSy2A3LxCm5bcsXFqqREoSQzgk1xo36Sg1fmAf69sbxGsCaVRUVeQAH5CsaLmRXWv65YbWMGdgPH+EieNlUrEHYGZgo1OqjkT8hub2GFyxCbLmDKqI8swIeeQf3l82Qc5GP6ZoDpeww6+1WaHLp74C4pxFwQkcLyMRe1Kg6bsdh7bnBBvgGgaZpGiRbV5Yw2mQrtrAYRvR/FRF+pOFGUyKzxJmBI75gPR77dUZWp4yg2Uddt9xvgvKz5ktHI+kKXKPEqm0+JQxY7tTAHahR649Z/MLHJpCuSxJCohN/pE9Pck+Z5DG3GEGGGGUCeSVL+8UKw6ErZVv2gCR7HCnPpCHEmrumJ5qdNnmeX8vnj3m89PoYxwqNKk/eNvYB6Dl9cBcQzC6YswRYpWIIvZwrEefxAL88ZxuymlQ1yeciiOoanbzIPlubahfrZPljDPSfagQw0gg0CGD3RrYqNtj+Xng7MSALcdBeYIrdeh9iN8K4cyZcwAvJRRPSyy0PoCfbEp9yWqOg/6W58tlDC3xQSFP3T41/iR+7jtxj5j2JzAi4pPEOUseoe6H/Zj9MfTFx7WlLdFM5JKnR6xMTExqSKO1UmnLPfUqPqy4y4WvhUeQxn20P3KDzlT+Z/lgzhS7D2x4/wDyD95HXocMRcT7JRy5qTMZllMZRVQElChXnbWPfn+I7eaPMNlkmjjyuenLF1GhXM6bsBW4oD1s1hxxPslBnZXmifU6uVcOGkiDqRa0aKjatiV50OePOQyDRZzXJGq61WMd2tRppB5fqnfyN9K5ZRkqy3xwPvwOc877aIlkSrNuAbvkAVNiut+nrjn87HlkOt4pcu/MuqkHbnuhJIHXasP+JjNFyIDGsQXY1chPW7GkD2s4RfY3jJaXLPOb3cPG7e+ltI2rmSSOmMI4f5NOwZHlBLC0LtJIrqAXNBmDC96AANGuXv1wAez+YgkMsM3eWoXTOPwqSQAy11J3r69GnGuIGARLG0Sd4xBllJEa0NR5EWzcgLHI4wbjckWgySZSZWdEqIsJCXYKCilmDVdkbbA741W5cdyXRvK7OiggKxA1KDYBrcA9cSPI6ffB00NSbdcaTRdcZ/M03UqQrdjdXyxhmuIiPYbn3oCtySegGNOKEqCV+IkD64Q5/JMF1P8Ai57j+uYwlG5cludRpI2zHG2c+AO37ICjf91j9awGO0DKaIY/tEf+0YGnlngm7tGjAfToJRTd0DZJ6Ma9mXzx6ny+dI+8+ymvXl9W2xu9OPyMVOT9T3Lx2RuQUctuf8cXDxsj41BvqNj/ALfwwsk+0RgtpyzAAk+InYAk7d55DBnAo3zSM7xxqAfCVDjU3UG2PhG3Kt/Y4JRjGO7FDUpN0P8ALZ0OBR6YYRoWHO8cfls20ZIXevzw4y/G1agbBPzxLsaaY12U1/X9bYD4pn2WJmjFsK6FqXUNTUN20r4tPpi3TqLxnKnhJ1EWDuOa7cxseXPl8sYqastwpC/MxGVD3MuZlkrwMo7uLV0s6VUr52W2vBHaLKgaJNfdPHuJNtNkFSpBNFW5VgKCKQt3jHNSQkbKJNDk/p0Cho3sDXn6YLbLMMksblWkJJHekyAAuWUSG/EQK68x6Y6U+MmInn4sJPC2ai09ViVncjy2uvzwwkMcsQOkiNQVplZPCFG4B3quvpgHI56Zp1gWXLUwbxJGxUFRen4qJ26cuuGeT1v9ojnZHKFVDIukU6E0RvveDUj54hwlkQZGQAaY5GMW9Aaj1s/Ca/K/fD7JTRQJe5PmVoi/QgV6k7+uPPCYVbJodC2LFkAk7lgSa50QPliZGSsjKjAimar2FaNO3mPD+eFJ22SlwCZI93xTLSdJCV9fEjrv86x9YQ4+PTzf/cZE+Uyf/tAx9giO2PT6b4Dm1PiNcViYrHUZiLtkPukPlMh/iP54M4TNqXn/AFvjDtgl5Vj+iUbz5OuB+BZixXtyx4/Xr3jr0MxF2T7ML30wknPel2kCxSaCIndmXWKsmyfTA3Cny7ZvTDmJHaMkkMzENYI6gBxvYr0PLG8/CZ45cx3QV0zB3YndFIVStc9wunYcgu97AxeEyfaoAoURRLZa/EztzBWthsDd9SOuOe0+5QfPwR5mLLmcxGDVIjqqCgBsNN7kXzO5wBmezjIL+1Zo+ZMorbc3a1pxXaCdnziwvmGy0Ii1llYIXYsQBqPLkTX6relcpFxCOVtOdnlnWNyFjUFlcKxCuxQeO66m/wCZCDau/wCAbR1/FOJR5d4Un0CKQOGZyKBQKVG4o3Z5+WEeQ4vtDmViyYWWXu1jjjP2gAuEbxDbUoOojTVe4w44vxox5QSpGGNr/eI1RhubutagAOYFHAuaz2dbK3l1jl1i0lg+707jnHJdg7iwevIYuCxlfyKXI9zsfjxZG2NHJKKWFEgWPI1uP5YxZ9iKxys2XBzXFsx3koCche55GhufYDA8vDWcU0lkbhSQKHWhdgeu+A5y0bnpf8L3GAcvwzUzF0dcwX1CVR4zTWpViCO7IAFcgNtt8dWlp7lzRlKVdj3xPL9/B3T/ABobjN0bG2i/UbfMeQwOk75qAtqIPJ99wwrxV62D+8RhlxdQHcryBrbz5ke13hNJmHysjyx6WWZbKsPDrXm3uCdVdQ7D1Dg3JUueUN4eQc5VppFysbEk0ZGO9L8W/wAqP+UdcdbmJRFEsOXXYCr8gPi36nzPmfPAHC8l9ly5eT+/n8TX8W/i0k9CeZ969vP28pGx/E+22wCjoPT2wpvc6XC/l+v2HF7V8wVowTS71zOM229fbb8/+MeO8JN+XTy+WCV8vPAIccMkJjo9OXtzG+NZiQrHmQCR7gEjAvA3JVhVe2GOdUJEWLqm3xP8IPQkWOvS8Z7Mmm7AFw+eeWNXVYHVgDs8gqwNvhbcYCzufWTKSyNEPCXQpqsPp8JAauRO3LBCcKJGp8pDMG31wMFJB3umoH/NiuOLEIAGjcRla7pV0v6KADQO3nyGNdsbx5/P2ItgTZgARwy5Gg7AIEeP4qJFFaKtQO9j3w24I8TLJFHDJCYyCyuBZZ9wSdTFidPMnywvk4toZXzOUlRUOoOCr6DRGohTY2J8+eGkUSDvJkfUsoU30ARSB/O75YJ8V/ff9yY8g3D5IFiEcUqFbJ3dSSTQ+mwFDAfFo2KMFKlaJ261vgnL8Nj0/dqukcqZtI9qNDAHFssY42YRnZTypuQvqDiFTkN8C+fJlZshdf3qLsKHhlXp68z6k4+zQ8sfIY5BJmuHoOjhqPMU7Nv8lx9fiG2PV6b4Tk1OTS8TExWOogC49l+8y0qjmUavejX545Xs5m7CnzAP5Y7iQbY+f8Mj7mZ4uqSFR+zepP8ASwx5/WwtWdOhLLR0XEOOxZdQZnRL5F2AsdSB1wrbtspKmFXkUmgfCgJ5UocgsdugwX2kOmNZY8r383wJSKxHM2xIsINzt1PS7HNZuPOQkSydwjtykzLjUNq0xopOkegF+Z535sIRav8As2k6Z1/aPiEEMInmiWRgQiAqpYsxsKCQaHMn2OxO2FWY4fmDE0mYzYy1b6YlASPyDEnxH0v2JwdloYs/kgmZKSrVs0RIUsv4kI3H/wAiumE8mQyAyy5tmmniFUXYvpBYJZBogA878uWHD0+foEkE8Ez2Zfh/ehNc2ltI2XWbKoxuh6nldbc8J5+HZviLESa1MUdUUaNDJZ+EFgDIaB12VUEAc7x1K8fgSRYxLGS5Coi7nfYfDYA9TQ5YZSZ4LyGH7Tbmg22Y8LybxZSOOZi8ijxEnV4udX1A5ewxi5JvBQkJBLUB/W94BeYOqOhDKRqUjcEEWDjLdfJUVTFvEuGl72BHvTA+YO4PscL5YDFSNK41GlFqLPQDfc46dBYs4VcS4ev2mEjmxIPsqSMAPLxUdudDyGFFrhlP1FudyyxRaWZVB5ajuTXMnr9OQwHHw90064xIth1O+nUORsehO3IgkVjo83HpnDFdQKFKsWpsN9COZ5+EYxzkCjJRjmpKoQpFAMRtz5aCQPcY0jJdjNiGWJpzrDq5JCnS2yljtY5167Yk/Co18Lu5K8yoGkciL+VfXfHQlhEXEyKuoJpYX8Ov4SDyK+Q226VjI5ETO/dik1eJje7aVsKPagSb35crw91fQOTkeKcIeCiN1PWuWBkzP1/5HLHdyxB4BYvn7EAkXhA3C4yb0/maw3qJdioaTnwzbgj2C13vX0xpxZopFWKSXum1K6OV8OpSaFt4Sf1bvcY8RyCMBRS70By3PvzOA+F5qeWNmYRzCyJcuAFePc+EXs5ro1X0OHpXL3itWO33Q3N8HmdlKzs82oHvC5jWNVIJ0RrsxIBFH5nGfabMQlhHmJNF7qxBAsbfFyB9CRzOMuEcKRpxNG5EMYpYyXBSU7MNDfB4SBXqehGM/wC3HkRpEyxlhLEXrUsQpIJ0Eb+140zf0/Qy4QXxB5TGpgaN6ABeRvDpCm3OnYnYem5wRl+GpDkhGzBkKsSb8LB9zR/Ro89r59cJMtw2HMJryQKEsFkRWKAAnxa0ugRz25+uHHG2VpIYQaTYDy+KNF9NtV+9YiX/AFQfM5zLZVF8Ku0a8lajsPKyLr51hv8A2TmANUWaEg/XUMCP2vFY9sM+I8JiCFQoG2xoX9ed+t/PCDgGZZJHiJ23seZ02G962Pnt5YW9yTa/kNtOjTs+e/4rHdExRlmIG2rToJHkLbbH1RMfOv8ApvlNeZzc/Qv3a/LxN/FcfRlGPY0I7YI5Ju5HrFYvExuQWccR2kyvd5wOOUyf64v90I/y47fCLthw9pcuTGLkiIkQeZTmv7yll+eMtWO6LRUXTsH4RnjoPNiNv9hhBwzOZVrmzhVpmNkOC1UNgq0eVkUBtuNt7M4DnlNFT4WAI9juPywZxcSGQLl8rEztRM0oQICb2/SZ9rr2548Hibj+DvfFmPZDLqrSvGpjjlclUoKNtrA5b+m3TpiL2DfVNH9pKZSViwhRRqGqi66iPCpO1DphRxTIxZWRJM/O+YnsNHDH+kDa6VG4APXYe+O34Xne/jVmUoxALI1a0JFgMOhrf2IwSk4Pcnd+eMVXgH4TwKDKioI1Wti1Wx9zz+WMsvnI8w0hhbX3blGFFacdLI5eovB2Z4nGjrGxp5L0imOyiyTQ8I9TWOf7RTT5crLDIrK0qL3HdqNQcqGOoeIvza/LzrdRuTzyxcC/tTxnMHLhGyzxrIyobkRmYHnGgWzZ5WL2vDPh+bmDxxzIi99YjgSvuI40JLO34jZVaGwsVvYw0lyyuzShQ00aMiE8r35XsLNAnnW3LHJcO4V9plTu2nVlj0ZqSRjqJaiY18rIuhQAo10NxlGUKrjz184FlM6UNp8QIZD1BBFXz2wMciksgkErqQdqaq5qSBy3B3wqyfE3TMPFl41kRqjgjWSliWHwu8go6EZnPi3LaaomsNIMxFNZjNHW6rdAP3Zp2UXuoNi/T2uNm3L8+ppuTww7N8IilbUSbC6TR+IeRr3P1x6zEUbxmEikPlzB2Or3vALyMg53Y2reweRB8sRM0fxA4qNCcHyB55EWaJJH16nFkivCLoHc+ftvjeXgkIYnVpW9gNO5N3vVjf1wg41MTMh+g9sFtIxAs36YG0lyVHTbeQ3N58ABY6CDbCqfMBQWY0qgkn0G52+WPD5+OnphI0dalUi1BbST60efTbcjARXvXdQe8KjWFG3eQvSyRkdHBHobKeZwex3O5fsX7ZQW2P7mWY1Tq3hIIWzl5VFstkq6Ebq3lzoijR3x64YDI0aOxMjRhoszGQWob6Zf0gaNaufodzr/AGeyNrQzTOwU5Wb4lCEAsklVW93qqxp3BFhjnMqqCQZcJHmJEJtaoMRuRtvvtdY6E9uEc7e7JjxfPuR3cUkYkFGmoBiKuxdgGqvp8sJuD5lzI32crHIxJky8tmNmHxNEw/OvmMGx8GWWPVnIYu8Yn4R0/DvZN161ywNlclM0AyxhAAe+/LKRQPxgc9dUKwQpJp+fcc3bTQ34Pw6SOaWebQhdQuhCWuvxMTzPl7nEzmTWbZiRRuxzo7EfMfQ0emJnc4WZIILZgoBZjfTYsepNEknYczzAPhWaIN37odxVfO9yB8tsZO27DHAVxudnT7vZiR8R9Rfn09Mc9m2+xwvIzBpHBAq6F86vdj60OVVhyG1prUgqb3BDD15YS8LyRz3EUQ7xQnW3l4SNI+bV8gcaaEHJ7exM5KKs+h9iODnK5ONGHjI1P+2/ib6XXyx0QxnElDGox7SVHETExMTDAvFOMXiYBHzfPZY5LNtHX3clyReQ/wC4n7rGx6MMOM9lPtmXBQnvYvElGjqAIZb6Eg7HoaOGnavgIzcBUHTIp1xt+i45X+qfhPofTHIdn+OkyaWGiRfC6HnqBog/79d8eT1ejT3xO3RnuW1jmF0ycKMsR+0yivHTSFjV2bOlQSL36gHfCfhnHjkM1LFMDO0hVi8I7x9VXRA5i2I9Pahjon7OwZmTvpjI2wGjUAgq99hq3vlfU4PfMQZSM6FSNK3ocz0Hmx9N8ce6PDzZeQXO8OeeSPMZZ0sIUp7KFSTvtuGBJ/4rf1luD6XEuYfvJB8I5Iv7I/nXQcyARzHBeIDJOSbjy07ExIbJranUAGl6E8ja8yCT165nWmqMhiQShsEE1a+lXiJ3F0NZyIc3me7zcj5WObMTMArqJFWOMKPNhV2vLfctW5bBuQ7Qd/G7WIqtSz8ketrJoH8jyurwq4TxISQpl8sSJnsysQbj3IZ25eKqHv5GrP4twjLJBH3i3HliXVNqdqI8YIpiT+e3LbGkkliXnnYnJ4iyq5LJOMtck0hVC6rbNI50qRV0q3YH1JJJKI8DkhzMEAJDSxkMBuFjYuHAPQBFc+p98EcK7UyFEavvZp2jCoBppT4mN/hUXvzO2H2W4rBJLrpWzAQp4WJtQbIX8PPqN+fTFvdG8E47M88fPdRjujoClULKLMcXIlR+qK+QPvjBRJE2XQzd6HldtZC20Oksqsa3P6womh63pPlpZUsSCJ9ZanTVGwKldLCwSN72I3AxlHkBGMsqyq6wK4dyfES6MAQN/wATHrsB1xCqqG7sWZfPR5l8srMGcs6SCgCCDItsABVHTXLpjbL+FpLtik3K9wsiiRB7bsPkMXFlVUw13atHO05rYlGklOm6+Iq425bY8w8KbvnmbMAq5FxqoCsq3oDE2SRZ3ABvFyUXavywi2nYvhUZZUSSWKTRIqRoB953MzaCri/EaYNsOcfM4Yf/AE6EfWWWNopRoer72Jl8SPyOoAst/qqfXHk5uOORdYXWFdo2KW4VBb0a2oG6vAJkmnjUtDIqT7CRJFMkYbZXIvYedch54qMnJKQSiougvO8Q7oiOOx3rvo/RLlWc3v4Qx6DmSdhjl3z5fu5JU0yBaLLZtSbtd7V1YEFfU74Mz2WaMn7TI/eR00B27slSt/hvUeXiO11ZsFmkUMbystXHOnfJ+q22uvI72f8Ane1UUTbZS58gpHPuHIEcqi1a/huuR63/AAG+NM7OFAvr0Fkn2A3OPUB7pRHqs2dN0DQN1XUAED/bGHDVWSZ+8IJF0p5GmI/IUa/Xvyxk65NQLKa2lMmXIOwBvYg1RDK1GiAK9VwbHAi+PNMC3RbofXoPQfMnliZ3h5jbXCK8wo/gOo81+Yo4yk0TDW3xKotQelmiDzIuxY8qO4wXfBNeoFksyI1zEjArEW8IOxIAG/8AEedBfIY7L/p/wA5eDXIKlmOt/NR+BPkPzJxzHZvhpz2ZBIrLwEGujON1X1A2Y/IdTj6nElDHqaGnWWcupLsewMXisXjqMyYmJisAHrExWLwCKIxw/bXsy2sZvKj71K1oP8RR6dXA+o25gY7nHl1vEyipKmNOnZyfBeLpPGrxmwRv6HreM+I5JVkM87NMq0IYAtLqYBRq56yW9OtUdhjLjnAXy0pzWUWwd5oh+Icy6D9LqR16dQSuEcdSdAyHY7eo879ceHqaEtKWODtjqKaMJkWFWmzirNmZRpWOtSqOkajfYXud+dCyfEo4fnZMiDCYzJoHeSaSx7sMATex3vxHegW2Jw7zcPdmXMX3kioTGCNkpOQA52QTfPxH3wsfNrJGJYg32ieLQypsrFgBqYb/AA8wQeR3JG4hO+SqHfDeJQzoZoVUGUAM1AOdNimI5kbjmceM3kzK8SabiT71yeRKEd2nrbW5/YHnjiuJZZ8soTLswETKCUNAzMbYV1Wgwr3vcYdcO7aFZAJIWEZITvQQV1bBrHPSCQL9R54PZtZiLcuAHgOSb7NrPh76RYIiegkJeRvn8P1w94jw2MZvJxwrpKM7Egb92I3B1HrqJrfrhrnMjBmIRACIwDqTu9KspBJDKOXMm9q3OPGW4IcsryQk5jMNQLTPVrYtQfwirNdSBv5Nz3Oyao5ybMOP7QnVqqSOBDWoLoChmC8idUh+Yx5gDxyxrHOcxFMr6XbSxDxjcWOQvaulHqNzuHwZzL5GYDLqZhMZKYq6yiR9b6QrbMF2Fny58sa5FnzOZSYwSQRQI9CRdDNJIFU0v6KqGOray2K4vivxgSOWbiL/AGVSWPeL3Pj2DMjyR6jsBtYZfYgc7wx4plCftab2GSXqa00bA6UByHVQeeBs52feTIQFVbvYtQ06SGKGWTTsd+YDexJx1WZ4e321n03G0eltxswcGiOe6sd/T2xUpJcfP+hqznZ887dzOYqRCNbEgghyoYAXZB8/X1xlxRcvlNSJPPC+gsiKzmOzdBQQQTY+G/LphxPkljyohlYaQGUsDVDUdO5FBgK8xY648ZfjUbMEja6Gx3N6aHOqJ3vbEqXoPaWuX7/LxrmV8bopcDYq5XevI7n6kGxeMP7Qgy47lG+DY/i0k+KnI2U73XT02wNxLiEhn0x76VDaSLDfGWuhfJeY5VyONoczFmQNSeIc7FMB5hhuVPRlNHC+b4BCziUIbTIhs2BsRZ32ZfVSSfKiQee20eWMo1ptMh8Y5WRYDDyOxAPoVa6234PDGJZAaLIfDdWQGYHVtbaSBz/SBxjNIz5rVliGYXruwnsWrrW9XVA88VzhD+bCspxVZLRtpF6EEX7ex5jpY6EHCmOJszOYoFAdxTyV8CA7k/PkOp9rDNpWmzHdwqC5AJbog3Fn6kDqboczjsez/Z5MqlLuTuzHmx8z/IdMdPTaN5aI1J0q7hPBOEJloljjFBR8yeZJ8yTuT64Z1igMXj00jkJisXisMCYmJiYALxeKxMAi8TFYmAZ5dLxx3aDskyuZ8lSyHd4iaSX18lf15HrXPHZ4plvESipKmCbWUfPuGcZD2rAo6mmVtmU+RGG0LKqt3CRpIwNHSFBYgkaqF1YwfxzsvHmdzayAeGRNnHp+sv6psY5LOQ5nJm5V7yMcpYwdh+uvNffceuPM1ulayjrhrJ4Ztxvhbpl8vFHRleayb5yaWNk7XXO/JSaxnx3K5eFoMvLfdxxOTo+JnNUQPMsL32+WD+Hdo1YA2CPMYLXhsEuYTMOxLIKC2NF3YaquwTtv5bbDHLv2/EauD7HOt2YoZeJy3fTOWO/iiiVd9/0qo+hWhW9+Ie2DZV82rv3ioSYSWu+gS+ZAJHn1+XS57hMk8uZksDVl+6h8XVrLk/o7+G/I45+dY8ymWyZyphl1IrkoFOlR46PNrALeXPc7HGkZKXPnnBm0xzmu000eThldFaWXQCgJRba2PmR4Qdt96w+llobm/wCv6+mOI7XcYj7+OO77qVTIAppdJFjluaPTHUJmg6hkOoHcEGwQfLGE1hOuSkYwAhpNPIEAelb19TgDhudc5mVCaHipQABsImHrelz9BgvL5jSZP2z/AOlcIRmZAWzai012a28JQICeukrRJ6FlPIHFRV2KxrneBpLIXcsdl8N0LF8uoHLkRhLnO6jzEZiICr8QUk76qNnzKuTvv4cORmY8xGym9LKVZeTCxRHpz5/PCzi0UCwGOJRYqtyxoEWB0UVewoemKi807CjRxozsXPxbfICUf+WPfFuD764PCbsryBPUj9Enr0PXzxi9u+XkNeFbcnzBUH/ywNLxlpJCkAaRvJd69T0UepIw4xk2qG+DOCETAtmI2jdTTMNkY1VgGzdc/wCJFHBuRibMfd5RQsYNGWvCPPQPxt+Qwz4b2SkmAOcawP8ACX4f3zzb2FD3x1+VySxgBQAAKAAoADoPIY79PprzL9jnlqegDwTgKZZNKDc7sx3Zj5sep/oVhsBiwMTHclRiTExMTDAmJiYmACYmJiYALxMVi8AiYmJiYAJiYmJgAmM3hBxpiYAOY4t2IgmJZQYnO+qM6bPmy/C30v1xz8/Z3O5feMrMvodD/RjpP+b5Y+j48tHjDU6eGpyjSGrOHws+aJ2qlgIE6SJ560ZR9eR+Rw6yPbVHA0tfoCKx1j5UHC7MdmcvIfHDEx8yik/Wrxyy6CD4NX1DfKEkvFYWYl0Rv2lVv4jGE/GowAE0qAAABQFDYAAcsNn7D5U/4KD2sfwOMz2Dyv8A2h/mk/8AdjNdBXcft/kcxm880kEqwlS76tO4Famom+Ww3+WCeGZ+PJ5dYiy0oAO43O5Y79LJ+QGOgTsLlR/gr8yx/icFQdk8um6wxD10Lf1rGv8Ahuqsj2ubo4INC5YRa2VgR3aKXFEEFbAJC72B0862wZkeFZkgLDCIwBQeVvFXsNTX9MfQ48ioFADGywgY0j0sVyyXqvscbluwxc3mpWk/VHgT8jqP1+WOlyHBo4VCxqqqOgAAwwxMdMdOMeEQ5N8lKlYvExMWSTExMTABMTExMAyYmKxMAF4mKxMA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B2647-F7A1-482A-8ED0-98D97313E72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762000" y="4419600"/>
            <a:ext cx="3581400" cy="2190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Phillip McFarland</a:t>
            </a:r>
          </a:p>
          <a:p>
            <a:pPr marL="0" indent="0" algn="ct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Spatial Reference Systems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phillip.mcfarland@noaa.gov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>
          <a:xfrm>
            <a:off x="4391891" y="4419600"/>
            <a:ext cx="3581400" cy="2190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Smith</a:t>
            </a:r>
          </a:p>
          <a:p>
            <a:pPr marL="0" indent="0" algn="ct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Modernization Manager</a:t>
            </a:r>
          </a:p>
          <a:p>
            <a:pPr marL="0" indent="0" algn="ct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dru.smith@noaa.gov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/>
          </p:cNvSpPr>
          <p:nvPr/>
        </p:nvSpPr>
        <p:spPr>
          <a:xfrm>
            <a:off x="8021782" y="4419600"/>
            <a:ext cx="3581400" cy="2190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Gillins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 and Analysis</a:t>
            </a:r>
          </a:p>
          <a:p>
            <a:pPr marL="0" indent="0" algn="ct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daniel.gillins@noaa.gov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68A509-C202-0E4E-9B75-C564901A2877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18953-B2EB-1B4D-9EA5-B18245EEDE28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BE029-1146-D441-A8AA-8D12E69E5312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0ADA5-E58E-1140-8169-B16E4FC8218E}"/>
              </a:ext>
            </a:extLst>
          </p:cNvPr>
          <p:cNvSpPr/>
          <p:nvPr/>
        </p:nvSpPr>
        <p:spPr>
          <a:xfrm>
            <a:off x="5117942" y="2536992"/>
            <a:ext cx="2953172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dirty="0"/>
              <a:t>“tied to the NSRS”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2E739-B662-3B4C-A977-055AD10D0AB5}"/>
              </a:ext>
            </a:extLst>
          </p:cNvPr>
          <p:cNvSpPr/>
          <p:nvPr/>
        </p:nvSpPr>
        <p:spPr>
          <a:xfrm>
            <a:off x="8516922" y="2535264"/>
            <a:ext cx="3174998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i="1" dirty="0"/>
              <a:t>“not</a:t>
            </a:r>
            <a:r>
              <a:rPr lang="en-US" dirty="0"/>
              <a:t> tied to the NSRS”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117989-7F51-B44C-9848-99501E4ACDE0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9EA92D-6E22-E541-BDCB-A4358AE44F42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6FCE337-D5DF-DB46-ACC2-6BE35E5DB37C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940590" y="1191870"/>
            <a:ext cx="999061" cy="169118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955B5B1-D09A-8C45-98A6-74AEBE546578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6200000" flipH="1">
            <a:off x="8696400" y="1127242"/>
            <a:ext cx="997333" cy="181871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436914-B3A2-374B-9123-39AFD890D41E}"/>
              </a:ext>
            </a:extLst>
          </p:cNvPr>
          <p:cNvSpPr txBox="1"/>
          <p:nvPr/>
        </p:nvSpPr>
        <p:spPr>
          <a:xfrm>
            <a:off x="7194506" y="163417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6C106-FECD-D24F-9429-3A90F5DC4121}"/>
              </a:ext>
            </a:extLst>
          </p:cNvPr>
          <p:cNvSpPr txBox="1"/>
          <p:nvPr/>
        </p:nvSpPr>
        <p:spPr>
          <a:xfrm>
            <a:off x="8980905" y="1640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EEF6E-BED1-3C4F-8F35-59754533D981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205374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68A509-C202-0E4E-9B75-C564901A2877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18953-B2EB-1B4D-9EA5-B18245EEDE28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BE029-1146-D441-A8AA-8D12E69E5312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0ADA5-E58E-1140-8169-B16E4FC8218E}"/>
              </a:ext>
            </a:extLst>
          </p:cNvPr>
          <p:cNvSpPr/>
          <p:nvPr/>
        </p:nvSpPr>
        <p:spPr>
          <a:xfrm>
            <a:off x="5117942" y="2536992"/>
            <a:ext cx="2953172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dirty="0"/>
              <a:t>“tied to the NSRS”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2E739-B662-3B4C-A977-055AD10D0AB5}"/>
              </a:ext>
            </a:extLst>
          </p:cNvPr>
          <p:cNvSpPr/>
          <p:nvPr/>
        </p:nvSpPr>
        <p:spPr>
          <a:xfrm>
            <a:off x="8516922" y="2535264"/>
            <a:ext cx="3174998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i="1" dirty="0"/>
              <a:t>“not</a:t>
            </a:r>
            <a:r>
              <a:rPr lang="en-US" dirty="0"/>
              <a:t> tied to the NSRS”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117989-7F51-B44C-9848-99501E4ACDE0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9EA92D-6E22-E541-BDCB-A4358AE44F42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6FCE337-D5DF-DB46-ACC2-6BE35E5DB37C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940590" y="1191870"/>
            <a:ext cx="999061" cy="169118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955B5B1-D09A-8C45-98A6-74AEBE546578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6200000" flipH="1">
            <a:off x="8696400" y="1127242"/>
            <a:ext cx="997333" cy="181871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436914-B3A2-374B-9123-39AFD890D41E}"/>
              </a:ext>
            </a:extLst>
          </p:cNvPr>
          <p:cNvSpPr txBox="1"/>
          <p:nvPr/>
        </p:nvSpPr>
        <p:spPr>
          <a:xfrm>
            <a:off x="7194506" y="163417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6C106-FECD-D24F-9429-3A90F5DC4121}"/>
              </a:ext>
            </a:extLst>
          </p:cNvPr>
          <p:cNvSpPr txBox="1"/>
          <p:nvPr/>
        </p:nvSpPr>
        <p:spPr>
          <a:xfrm>
            <a:off x="8980905" y="1640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EEF6E-BED1-3C4F-8F35-59754533D981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2D060-474D-C64E-9CC7-D736CDB2849C}"/>
              </a:ext>
            </a:extLst>
          </p:cNvPr>
          <p:cNvSpPr txBox="1"/>
          <p:nvPr/>
        </p:nvSpPr>
        <p:spPr>
          <a:xfrm>
            <a:off x="341241" y="2569475"/>
            <a:ext cx="4562103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If you choose to deviate from the OPUS recommendations: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OPUS will warn you when you do so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will receive an explanation why your coordinates are not tied to the NSRS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60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ECCFFE-EEBA-A847-BD17-CDB5AA15642B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25D65-DE20-544A-A677-2D64C2A0EE5B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C16A0-29D6-9A4C-A7E5-DAD9EF2399FA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52948-E1FF-A741-A157-E8468A047C34}"/>
              </a:ext>
            </a:extLst>
          </p:cNvPr>
          <p:cNvSpPr/>
          <p:nvPr/>
        </p:nvSpPr>
        <p:spPr>
          <a:xfrm>
            <a:off x="5117942" y="2536992"/>
            <a:ext cx="2953172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dirty="0"/>
              <a:t>“tied to the NSRS”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3D2A3-0836-D644-97B0-F7456D2A10BB}"/>
              </a:ext>
            </a:extLst>
          </p:cNvPr>
          <p:cNvSpPr/>
          <p:nvPr/>
        </p:nvSpPr>
        <p:spPr>
          <a:xfrm>
            <a:off x="8516922" y="2535264"/>
            <a:ext cx="3174998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i="1" dirty="0"/>
              <a:t>“not</a:t>
            </a:r>
            <a:r>
              <a:rPr lang="en-US" dirty="0"/>
              <a:t> tied to the NSRS”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67B20-FA65-7D45-86DB-8B6DF698F328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BDC6B3-7423-FF47-B0A8-5491D6899AFB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E8C96EE5-937D-904A-88EE-EB2C71057A74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940590" y="1191870"/>
            <a:ext cx="999061" cy="169118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A2D53AE-9718-8D40-8B62-7769859BC4D4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6200000" flipH="1">
            <a:off x="8696400" y="1127242"/>
            <a:ext cx="997333" cy="181871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E05B4EF-22FA-D84A-909B-FC34F305C0A6}"/>
              </a:ext>
            </a:extLst>
          </p:cNvPr>
          <p:cNvCxnSpPr>
            <a:stCxn id="6" idx="2"/>
            <a:endCxn id="16" idx="0"/>
          </p:cNvCxnSpPr>
          <p:nvPr/>
        </p:nvCxnSpPr>
        <p:spPr>
          <a:xfrm rot="16200000" flipH="1">
            <a:off x="7157341" y="2698925"/>
            <a:ext cx="904712" cy="2030339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E40F622-8A0C-B545-921B-CE26FB51C6F8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rot="5400000">
            <a:off x="8911424" y="2973454"/>
            <a:ext cx="906440" cy="147955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6FCAC9-C1E1-164A-B723-C171D90EA246}"/>
              </a:ext>
            </a:extLst>
          </p:cNvPr>
          <p:cNvSpPr txBox="1"/>
          <p:nvPr/>
        </p:nvSpPr>
        <p:spPr>
          <a:xfrm>
            <a:off x="7194506" y="163417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BBD74-861E-954C-8000-ADA7F781EE10}"/>
              </a:ext>
            </a:extLst>
          </p:cNvPr>
          <p:cNvSpPr txBox="1"/>
          <p:nvPr/>
        </p:nvSpPr>
        <p:spPr>
          <a:xfrm>
            <a:off x="8980905" y="1640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69AB9-1E8C-7D4A-B070-9045F2C89502}"/>
              </a:ext>
            </a:extLst>
          </p:cNvPr>
          <p:cNvSpPr/>
          <p:nvPr/>
        </p:nvSpPr>
        <p:spPr>
          <a:xfrm>
            <a:off x="7145312" y="4166451"/>
            <a:ext cx="2959109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want to “share” your results with the world?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63242-F87D-5145-90EB-E9EDEB296FD0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42E05-B3BB-F142-A474-91BCA3DB33D4}"/>
              </a:ext>
            </a:extLst>
          </p:cNvPr>
          <p:cNvSpPr txBox="1"/>
          <p:nvPr/>
        </p:nvSpPr>
        <p:spPr>
          <a:xfrm>
            <a:off x="341241" y="2569475"/>
            <a:ext cx="4562103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If you choose to deviate from the OPUS recommendations: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OPUS will warn you when you do so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will receive an explanation why your coordinates are not tied to the NSRS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752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AEBFC-8466-A441-9562-E324CF0D0422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5E282-D68A-B247-ADF9-B373A8E2A0E5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CC55D-4876-974D-AD82-010470487A84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A218-BDB2-8444-80E1-73D587F76FDC}"/>
              </a:ext>
            </a:extLst>
          </p:cNvPr>
          <p:cNvSpPr/>
          <p:nvPr/>
        </p:nvSpPr>
        <p:spPr>
          <a:xfrm>
            <a:off x="5117942" y="2536992"/>
            <a:ext cx="2953172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dirty="0"/>
              <a:t>“tied to the NSRS”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13CDC-5279-564E-B245-A56726F13B44}"/>
              </a:ext>
            </a:extLst>
          </p:cNvPr>
          <p:cNvSpPr/>
          <p:nvPr/>
        </p:nvSpPr>
        <p:spPr>
          <a:xfrm>
            <a:off x="8516922" y="2535264"/>
            <a:ext cx="3174998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i="1" dirty="0"/>
              <a:t>“not</a:t>
            </a:r>
            <a:r>
              <a:rPr lang="en-US" dirty="0"/>
              <a:t> tied to the NSRS”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6A8929-B207-E442-821F-523B6AB5E60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18CAC7-38CA-734E-B414-DECF1874CEE8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D554FF0-077D-4C4B-AB9C-D9AB97F2288F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940590" y="1191870"/>
            <a:ext cx="999061" cy="169118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DD5D616-F86D-F947-BED7-352BD9913C59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6200000" flipH="1">
            <a:off x="8696400" y="1127242"/>
            <a:ext cx="997333" cy="181871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6CE336F-5D7E-324B-8ED7-8CA98BDF7C7A}"/>
              </a:ext>
            </a:extLst>
          </p:cNvPr>
          <p:cNvCxnSpPr>
            <a:stCxn id="6" idx="2"/>
            <a:endCxn id="16" idx="0"/>
          </p:cNvCxnSpPr>
          <p:nvPr/>
        </p:nvCxnSpPr>
        <p:spPr>
          <a:xfrm rot="16200000" flipH="1">
            <a:off x="7157341" y="2698925"/>
            <a:ext cx="904712" cy="2030339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7E8BA88D-1F20-FD48-A654-4F4CE571A2A7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rot="5400000">
            <a:off x="8911424" y="2973454"/>
            <a:ext cx="906440" cy="147955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2336DD-B2AB-4F4F-B8F3-8C1B776F2E33}"/>
              </a:ext>
            </a:extLst>
          </p:cNvPr>
          <p:cNvSpPr txBox="1"/>
          <p:nvPr/>
        </p:nvSpPr>
        <p:spPr>
          <a:xfrm>
            <a:off x="7194506" y="163417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25754-CB1E-EC4C-83E4-320BD1987652}"/>
              </a:ext>
            </a:extLst>
          </p:cNvPr>
          <p:cNvSpPr txBox="1"/>
          <p:nvPr/>
        </p:nvSpPr>
        <p:spPr>
          <a:xfrm>
            <a:off x="8980905" y="1640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F9F60-4E3E-BC48-BA0C-20784A67E736}"/>
              </a:ext>
            </a:extLst>
          </p:cNvPr>
          <p:cNvSpPr/>
          <p:nvPr/>
        </p:nvSpPr>
        <p:spPr>
          <a:xfrm>
            <a:off x="7145312" y="4166451"/>
            <a:ext cx="2959109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want to “share” your results with the world?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2240D2-CAB8-FB4B-BBB4-FED8884EE13A}"/>
              </a:ext>
            </a:extLst>
          </p:cNvPr>
          <p:cNvSpPr/>
          <p:nvPr/>
        </p:nvSpPr>
        <p:spPr>
          <a:xfrm>
            <a:off x="6233391" y="5388179"/>
            <a:ext cx="2163382" cy="131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Unique, public URL for this survey which you can share with anyone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1B8FE678-459F-BA4E-9C38-F9569C129B29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rot="5400000">
            <a:off x="7660525" y="4423837"/>
            <a:ext cx="618900" cy="1309785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98372D-ADA7-FE42-B8DB-34BE8914AF5F}"/>
              </a:ext>
            </a:extLst>
          </p:cNvPr>
          <p:cNvSpPr txBox="1"/>
          <p:nvPr/>
        </p:nvSpPr>
        <p:spPr>
          <a:xfrm>
            <a:off x="7440118" y="4743356"/>
            <a:ext cx="7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ECA8A1-27D3-C248-9E54-656373AE77E2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50D28-F0CD-D34E-B142-E110215D7048}"/>
              </a:ext>
            </a:extLst>
          </p:cNvPr>
          <p:cNvSpPr txBox="1"/>
          <p:nvPr/>
        </p:nvSpPr>
        <p:spPr>
          <a:xfrm>
            <a:off x="341241" y="2569475"/>
            <a:ext cx="4562103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If you choose to deviate from the OPUS recommendations: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OPUS will warn you when you do so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will receive an explanation why your coordinates are not tied to the NSRS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242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0450AC-8899-3A4F-AADB-7BCA599C4631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8A1A4F-05B3-344F-96EA-31F69C0136A0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80C0C-42FA-F041-BEBA-0092C9342E5E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91BE-E945-C84F-96D4-DEB6AB560B9C}"/>
              </a:ext>
            </a:extLst>
          </p:cNvPr>
          <p:cNvSpPr/>
          <p:nvPr/>
        </p:nvSpPr>
        <p:spPr>
          <a:xfrm>
            <a:off x="5117942" y="2536992"/>
            <a:ext cx="2953172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dirty="0"/>
              <a:t>“tied to the NSRS”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D9A94-EA3E-6F4F-B689-848E23953EAB}"/>
              </a:ext>
            </a:extLst>
          </p:cNvPr>
          <p:cNvSpPr/>
          <p:nvPr/>
        </p:nvSpPr>
        <p:spPr>
          <a:xfrm>
            <a:off x="8516922" y="2535264"/>
            <a:ext cx="3174998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i="1" dirty="0"/>
              <a:t>“not</a:t>
            </a:r>
            <a:r>
              <a:rPr lang="en-US" dirty="0"/>
              <a:t> tied to the NSRS”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26DD75-566C-5243-9C2C-CABDDFAA72E5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15FDBF-8054-544A-BECE-6FB7A72B28BC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0B92D99-EC44-664C-8A0A-C1D878DAA769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940590" y="1191870"/>
            <a:ext cx="999061" cy="169118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98DFF529-7F7F-284B-BA58-F9293A3851C6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6200000" flipH="1">
            <a:off x="8696400" y="1127242"/>
            <a:ext cx="997333" cy="181871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B915B3A-3DAC-4F4E-847F-9E0DA22C3596}"/>
              </a:ext>
            </a:extLst>
          </p:cNvPr>
          <p:cNvCxnSpPr>
            <a:stCxn id="6" idx="2"/>
            <a:endCxn id="16" idx="0"/>
          </p:cNvCxnSpPr>
          <p:nvPr/>
        </p:nvCxnSpPr>
        <p:spPr>
          <a:xfrm rot="16200000" flipH="1">
            <a:off x="7157341" y="2698925"/>
            <a:ext cx="904712" cy="2030339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F02C005-6855-4E47-9256-300BDA694D02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rot="5400000">
            <a:off x="8911424" y="2973454"/>
            <a:ext cx="906440" cy="147955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7375F7-EC8F-5341-9C70-8642B3A68650}"/>
              </a:ext>
            </a:extLst>
          </p:cNvPr>
          <p:cNvSpPr txBox="1"/>
          <p:nvPr/>
        </p:nvSpPr>
        <p:spPr>
          <a:xfrm>
            <a:off x="7194506" y="163417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E6B1F-10EB-5E47-BE57-AA57F908CF73}"/>
              </a:ext>
            </a:extLst>
          </p:cNvPr>
          <p:cNvSpPr txBox="1"/>
          <p:nvPr/>
        </p:nvSpPr>
        <p:spPr>
          <a:xfrm>
            <a:off x="8980905" y="1640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03F01-E0D8-5349-A8E8-52F3978CCAFC}"/>
              </a:ext>
            </a:extLst>
          </p:cNvPr>
          <p:cNvSpPr/>
          <p:nvPr/>
        </p:nvSpPr>
        <p:spPr>
          <a:xfrm>
            <a:off x="7145312" y="4166451"/>
            <a:ext cx="2959109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want to “share” your results with the world?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78D7C-2A29-BB41-9A9B-8E2AD70A9DB4}"/>
              </a:ext>
            </a:extLst>
          </p:cNvPr>
          <p:cNvSpPr/>
          <p:nvPr/>
        </p:nvSpPr>
        <p:spPr>
          <a:xfrm>
            <a:off x="6233391" y="5388179"/>
            <a:ext cx="2163382" cy="131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Unique, public URL for this survey which you can share with anyone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E5E77-616D-F74D-9F5B-77775E6051D6}"/>
              </a:ext>
            </a:extLst>
          </p:cNvPr>
          <p:cNvSpPr/>
          <p:nvPr/>
        </p:nvSpPr>
        <p:spPr>
          <a:xfrm>
            <a:off x="9022730" y="5381790"/>
            <a:ext cx="2163382" cy="131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results are shown to you on screen or via email only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24BFA6E-DFAC-A342-A0FC-421C1D98D275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rot="5400000">
            <a:off x="7660525" y="4423837"/>
            <a:ext cx="618900" cy="1309785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5DA257B-B353-B945-892C-CE971F91847A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 rot="16200000" flipH="1">
            <a:off x="9058389" y="4335757"/>
            <a:ext cx="612511" cy="147955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474A81-0AC8-B346-9856-75647CB636F8}"/>
              </a:ext>
            </a:extLst>
          </p:cNvPr>
          <p:cNvSpPr txBox="1"/>
          <p:nvPr/>
        </p:nvSpPr>
        <p:spPr>
          <a:xfrm>
            <a:off x="7440118" y="4743356"/>
            <a:ext cx="7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1BA21-D380-524A-A0F1-832D6FB7DF05}"/>
              </a:ext>
            </a:extLst>
          </p:cNvPr>
          <p:cNvSpPr txBox="1"/>
          <p:nvPr/>
        </p:nvSpPr>
        <p:spPr>
          <a:xfrm>
            <a:off x="9195065" y="4743356"/>
            <a:ext cx="5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907889-D011-0741-B977-B40624F86F2D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AD6D0-3FD6-5946-AD99-E81EC2915CB6}"/>
              </a:ext>
            </a:extLst>
          </p:cNvPr>
          <p:cNvSpPr txBox="1"/>
          <p:nvPr/>
        </p:nvSpPr>
        <p:spPr>
          <a:xfrm>
            <a:off x="341241" y="2569475"/>
            <a:ext cx="4562103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If you choose to deviate from the OPUS recommendations: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OPUS will warn you when you do so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 will receive an explanation why your coordinates are not tied to the NSRS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330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what are the OPUS Recommendations going to be?</a:t>
            </a: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0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what are the OPUS Recommendations going to be?</a:t>
            </a: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OPUS Recommendations are still TBD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what are the OPUS Recommendations going to be?</a:t>
            </a: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OPUS Recommendations are still TBD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Classical surveying techniques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Leveling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GNSS</a:t>
            </a: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13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what are the OPUS Recommendations going to be?</a:t>
            </a: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OPUS Recommendations are still TBD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Classical surveying techniques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Leveling</a:t>
            </a:r>
          </a:p>
          <a:p>
            <a:pPr marL="0" indent="0" algn="ctr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GNSS</a:t>
            </a: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“tied to the NSRS”     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✘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“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tied to the NSRS”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1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general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Coordinate epochs</a:t>
            </a:r>
            <a:endParaRPr lang="en-US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Representative epoch – at or very near collection time of observations 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recently passed reference epoch - ( see “Two Types of Coordinates”,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Kanazir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NGS GSS, 2021) 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other epoch of your choosing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✘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4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Poll Question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51387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those familiar with OPUS, how useful would you find a tool that auto selects the best CORSs to use as geodetic control?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Extremely useful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Probably useful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Probably not useful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Definitely not useful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36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classical surveys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One set of redundant GNSS occupations on at least three control points 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to transform from </a:t>
            </a:r>
          </a:p>
          <a:p>
            <a:pPr marL="609585" lvl="1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local horizon to global</a:t>
            </a:r>
          </a:p>
          <a:p>
            <a:pPr marL="609585" lvl="1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Earth-centered-Earth-fixed frame</a:t>
            </a:r>
          </a:p>
          <a:p>
            <a:pPr marL="533399" indent="-457200"/>
            <a:r>
              <a:rPr lang="en-US" altLang="en-US" sz="2934" dirty="0">
                <a:latin typeface="Arial" panose="020B0604020202020204" pitchFamily="34" charset="0"/>
                <a:cs typeface="Arial" panose="020B0604020202020204" pitchFamily="34" charset="0"/>
              </a:rPr>
              <a:t>No (or not enough) GNSS data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✘</a:t>
            </a:r>
            <a:endParaRPr lang="en-US" altLang="en-US" sz="293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lvl="1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FF30C-9E31-8F49-AD83-44C5FF0968E9}"/>
              </a:ext>
            </a:extLst>
          </p:cNvPr>
          <p:cNvGrpSpPr/>
          <p:nvPr/>
        </p:nvGrpSpPr>
        <p:grpSpPr>
          <a:xfrm>
            <a:off x="6858000" y="2093539"/>
            <a:ext cx="4114800" cy="5069261"/>
            <a:chOff x="2290154" y="851682"/>
            <a:chExt cx="4592259" cy="56574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6FE4FC-D724-CA4B-A418-CD7D0948AD3A}"/>
                </a:ext>
              </a:extLst>
            </p:cNvPr>
            <p:cNvSpPr/>
            <p:nvPr/>
          </p:nvSpPr>
          <p:spPr>
            <a:xfrm>
              <a:off x="2297084" y="1936864"/>
              <a:ext cx="3891281" cy="3891281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59274F7-BFFE-9D47-A93E-5424C90F4639}"/>
                </a:ext>
              </a:extLst>
            </p:cNvPr>
            <p:cNvSpPr/>
            <p:nvPr/>
          </p:nvSpPr>
          <p:spPr>
            <a:xfrm>
              <a:off x="2306781" y="3565236"/>
              <a:ext cx="3891282" cy="725980"/>
            </a:xfrm>
            <a:prstGeom prst="arc">
              <a:avLst>
                <a:gd name="adj1" fmla="val 10815396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57B65DC-1776-E649-8974-90384AB49D26}"/>
                </a:ext>
              </a:extLst>
            </p:cNvPr>
            <p:cNvSpPr/>
            <p:nvPr/>
          </p:nvSpPr>
          <p:spPr>
            <a:xfrm flipV="1">
              <a:off x="2290154" y="3590174"/>
              <a:ext cx="3891282" cy="725980"/>
            </a:xfrm>
            <a:prstGeom prst="arc">
              <a:avLst>
                <a:gd name="adj1" fmla="val 10815396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D8E5720-305B-F34D-AB5B-239CB3E9F3F3}"/>
                </a:ext>
              </a:extLst>
            </p:cNvPr>
            <p:cNvSpPr/>
            <p:nvPr/>
          </p:nvSpPr>
          <p:spPr>
            <a:xfrm>
              <a:off x="3236422" y="1939637"/>
              <a:ext cx="2032000" cy="4569516"/>
            </a:xfrm>
            <a:prstGeom prst="arc">
              <a:avLst>
                <a:gd name="adj1" fmla="val 16200000"/>
                <a:gd name="adj2" fmla="val 157737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13C7EB-702E-5641-8C9E-8A3D8E5A19DD}"/>
                </a:ext>
              </a:extLst>
            </p:cNvPr>
            <p:cNvGrpSpPr/>
            <p:nvPr/>
          </p:nvGrpSpPr>
          <p:grpSpPr>
            <a:xfrm>
              <a:off x="4370102" y="1661240"/>
              <a:ext cx="1993291" cy="1231806"/>
              <a:chOff x="7583869" y="1618791"/>
              <a:chExt cx="1993291" cy="123180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EFAC888-9676-DF40-8D92-892FD41A0FDB}"/>
                  </a:ext>
                </a:extLst>
              </p:cNvPr>
              <p:cNvCxnSpPr/>
              <p:nvPr/>
            </p:nvCxnSpPr>
            <p:spPr>
              <a:xfrm flipV="1">
                <a:off x="8284752" y="2571592"/>
                <a:ext cx="811175" cy="2580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D48FAD-E1C8-7346-91DB-1F30D2507509}"/>
                  </a:ext>
                </a:extLst>
              </p:cNvPr>
              <p:cNvSpPr txBox="1"/>
              <p:nvPr/>
            </p:nvSpPr>
            <p:spPr>
              <a:xfrm>
                <a:off x="9203340" y="2265822"/>
                <a:ext cx="373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x</a:t>
                </a:r>
                <a:endParaRPr lang="en-US" sz="3200" b="1" baseline="-25000" dirty="0"/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753666A-F782-C54D-93E8-75F1834C609A}"/>
                  </a:ext>
                </a:extLst>
              </p:cNvPr>
              <p:cNvCxnSpPr/>
              <p:nvPr/>
            </p:nvCxnSpPr>
            <p:spPr>
              <a:xfrm flipV="1">
                <a:off x="8255183" y="2268522"/>
                <a:ext cx="616681" cy="5610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70B3C-ED5E-F847-9343-97E1A1E93014}"/>
                  </a:ext>
                </a:extLst>
              </p:cNvPr>
              <p:cNvSpPr txBox="1"/>
              <p:nvPr/>
            </p:nvSpPr>
            <p:spPr>
              <a:xfrm>
                <a:off x="8704645" y="1703187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z</a:t>
                </a:r>
                <a:endParaRPr lang="en-US" sz="3200" b="1" baseline="-25000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3651119-ACB2-4F47-8F88-E9AD412DFF56}"/>
                  </a:ext>
                </a:extLst>
              </p:cNvPr>
              <p:cNvCxnSpPr/>
              <p:nvPr/>
            </p:nvCxnSpPr>
            <p:spPr>
              <a:xfrm flipH="1" flipV="1">
                <a:off x="7923707" y="2069547"/>
                <a:ext cx="365660" cy="752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41A6AC-2AA5-A34C-9C24-B857356002CD}"/>
                  </a:ext>
                </a:extLst>
              </p:cNvPr>
              <p:cNvSpPr txBox="1"/>
              <p:nvPr/>
            </p:nvSpPr>
            <p:spPr>
              <a:xfrm>
                <a:off x="7583869" y="1618791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y</a:t>
                </a:r>
                <a:endParaRPr lang="en-US" sz="3200" b="1" baseline="-250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8C8C4E-32A4-654D-AD44-A4FD429F23B0}"/>
                </a:ext>
              </a:extLst>
            </p:cNvPr>
            <p:cNvSpPr txBox="1"/>
            <p:nvPr/>
          </p:nvSpPr>
          <p:spPr>
            <a:xfrm>
              <a:off x="4911779" y="2256817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099DF2-9F09-6E4B-938B-4CA156B2D79F}"/>
                </a:ext>
              </a:extLst>
            </p:cNvPr>
            <p:cNvSpPr/>
            <p:nvPr/>
          </p:nvSpPr>
          <p:spPr>
            <a:xfrm>
              <a:off x="4993594" y="2780037"/>
              <a:ext cx="154782" cy="15478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8E9E8C-6FC4-514C-BF66-248F13FA908A}"/>
                </a:ext>
              </a:extLst>
            </p:cNvPr>
            <p:cNvCxnSpPr/>
            <p:nvPr/>
          </p:nvCxnSpPr>
          <p:spPr>
            <a:xfrm flipH="1">
              <a:off x="3491500" y="3936626"/>
              <a:ext cx="787406" cy="794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7F65922-AE20-AB43-A3C0-CD10220244CF}"/>
                </a:ext>
              </a:extLst>
            </p:cNvPr>
            <p:cNvCxnSpPr/>
            <p:nvPr/>
          </p:nvCxnSpPr>
          <p:spPr>
            <a:xfrm>
              <a:off x="4278903" y="3936626"/>
              <a:ext cx="23026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CFEBED2-57C8-D04B-AC13-52159ACB7BA8}"/>
                </a:ext>
              </a:extLst>
            </p:cNvPr>
            <p:cNvCxnSpPr/>
            <p:nvPr/>
          </p:nvCxnSpPr>
          <p:spPr>
            <a:xfrm flipV="1">
              <a:off x="4278903" y="1500998"/>
              <a:ext cx="17976" cy="24356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79FF23-B725-B241-86F1-E6BD9521BAC8}"/>
                </a:ext>
              </a:extLst>
            </p:cNvPr>
            <p:cNvSpPr txBox="1"/>
            <p:nvPr/>
          </p:nvSpPr>
          <p:spPr>
            <a:xfrm>
              <a:off x="3080810" y="4730954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DBDE4D-0A60-484D-91E8-4680BB711448}"/>
                </a:ext>
              </a:extLst>
            </p:cNvPr>
            <p:cNvSpPr txBox="1"/>
            <p:nvPr/>
          </p:nvSpPr>
          <p:spPr>
            <a:xfrm>
              <a:off x="6484547" y="3619818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C28BA1-7FB5-3B4A-BB33-FFE5A1666972}"/>
                </a:ext>
              </a:extLst>
            </p:cNvPr>
            <p:cNvSpPr txBox="1"/>
            <p:nvPr/>
          </p:nvSpPr>
          <p:spPr>
            <a:xfrm>
              <a:off x="4230840" y="851682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59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- leveling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Absolute heights – 3 options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 GNSS to obtain orthometric heights on selected points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4 weeks or shorter – one set of redundant GNSS observations on primary control marks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between 4 weeks and 6 months – two separate sets of redundant GNSS observations at beginning and end of survey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between 6 and 12 months – additional intermediary set of GNSS observations 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longer than 12 months – should be broken up into multiple projects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8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- leveling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Absolute heights – 3 options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 GNSS to obtain orthometric heights on selected points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4 weeks or shorter – one set of redundant GNSS observations on primary control marks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between 4 weeks and 6 months – two separate sets of redundant GNSS observations at beginning and end of survey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between 6 and 12 months – additional intermediary set of GNSS observations 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longer than 12 months – should be broken up into multiple projects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heights from NSRS database for selected points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NSRS heights must have been obtained within X number of years from time of survey - X is a TBD quantity</a:t>
            </a:r>
          </a:p>
          <a:p>
            <a:pPr lvl="2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5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- leveling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Absolute heights – 3 options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 GNSS to obtain orthometric heights on selected points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4 weeks or shorter – one set of redundant GNSS observations on primary control marks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between 4 weeks and 6 months – two separate sets of redundant GNSS observations at beginning and end of survey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between 6 and 12 months – additional intermediary set of GNSS observations 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longer than 12 months – should be broken up into multiple projects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heights from NSRS database for selected points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NSRS heights must have been obtained within X number of years from time of survey - X is a TBD quantity</a:t>
            </a:r>
          </a:p>
          <a:p>
            <a:pPr lvl="1"/>
            <a:r>
              <a:rPr lang="en-US" altLang="en-US" sz="2533" dirty="0">
                <a:latin typeface="Arial" panose="020B0604020202020204" pitchFamily="34" charset="0"/>
                <a:cs typeface="Arial" panose="020B0604020202020204" pitchFamily="34" charset="0"/>
              </a:rPr>
              <a:t>Provide no absolute heights – yields only differential heights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✘</a:t>
            </a:r>
            <a:endParaRPr lang="en-US" alt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- GNSS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2934" dirty="0">
                <a:latin typeface="Arial" panose="020B0604020202020204" pitchFamily="34" charset="0"/>
                <a:cs typeface="Arial" panose="020B0604020202020204" pitchFamily="34" charset="0"/>
              </a:rPr>
              <a:t>NOAA CORS Network (NCN) station selection – 3 options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OPUS will automatically select the best stations for your survey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30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- GNSS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2934" dirty="0">
                <a:latin typeface="Arial" panose="020B0604020202020204" pitchFamily="34" charset="0"/>
                <a:cs typeface="Arial" panose="020B0604020202020204" pitchFamily="34" charset="0"/>
              </a:rPr>
              <a:t>NOAA CORS Network (NCN) station selection – 3 options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OPUS will automatically select the best stations for your survey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Manual selection from OPUS recommendations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user will be able to select stations from a list of OPUS recommended stations that fall above a TBD quality threshold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8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- GNSS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2934" dirty="0">
                <a:latin typeface="Arial" panose="020B0604020202020204" pitchFamily="34" charset="0"/>
                <a:cs typeface="Arial" panose="020B0604020202020204" pitchFamily="34" charset="0"/>
              </a:rPr>
              <a:t>NOAA CORS Network (NCN) station selection – 3 options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OPUS will automatically select the best stations for your survey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Manual selection from OPUS recommendations </a:t>
            </a: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user will be able to select stations from a list of OPUS recommended stations that fall above a TBD quality threshold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Manual selection ignoring OPUS recommendations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station can be used –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 not as control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and coordinates may still be labelled “tied to the NSRS” </a:t>
            </a: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station is used as control – the resulting coordinates will not be tied to the NSRS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✘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3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Geographic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4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Geographic criteria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026" name="Picture 2" descr="https://lh6.googleusercontent.com/8GzjtF71c0AIyXDCF_UxMB0tuILBa273plxiaEIkMho-QqWascG8AtZSuFggAEAA63yjkhkVZyrXt0I0_hnjbZFZj7E7d0Zk8e_GOpIVJfxm8c-wmpF-_TlUI--1VTCArMaRsqA12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87" y="2652314"/>
            <a:ext cx="6982691" cy="3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1416" y="4343400"/>
            <a:ext cx="295337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0 &lt; r &lt;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sz="40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max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648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51387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OPUS to process data the way you want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“We will build significant flexibility into OPUS for you to process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your way.”</a:t>
            </a:r>
          </a:p>
          <a:p>
            <a:pPr marL="0" indent="0" algn="r" eaLnBrk="1" hangingPunct="1">
              <a:buNone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-NGS Blueprint for 2022 Part 3 p. 63</a:t>
            </a:r>
          </a:p>
          <a:p>
            <a:pPr marL="0" indent="0" algn="r" eaLnBrk="1" hangingPunct="1">
              <a:buNone/>
            </a:pP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7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Geographic criteria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505" y="4267200"/>
            <a:ext cx="286796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/>
              <a:t>d</a:t>
            </a:r>
            <a:r>
              <a:rPr lang="en-US" sz="4000" baseline="-25000" dirty="0" err="1"/>
              <a:t>min</a:t>
            </a:r>
            <a:r>
              <a:rPr lang="en-US" sz="4000" dirty="0"/>
              <a:t> &lt; r &lt; </a:t>
            </a:r>
            <a:r>
              <a:rPr lang="en-US" sz="4000" dirty="0" err="1"/>
              <a:t>inf</a:t>
            </a:r>
            <a:endParaRPr lang="en-US" sz="4000" dirty="0"/>
          </a:p>
        </p:txBody>
      </p:sp>
      <p:pic>
        <p:nvPicPr>
          <p:cNvPr id="9" name="Picture 2" descr="https://lh5.googleusercontent.com/pugyNIKT61LGOyuEsk_4bSXjBROMPacJTnvjYB6yKSJvW7NZas-9FSiPCXqh1ZeBLbZ0PM2BqwrTDDb2ertnuF9B91a6Ii5pT5pVtJlG3fGLwwX7XTGjwOgw2o2FnnR-UZnAoOQo6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87" y="2652314"/>
            <a:ext cx="7284203" cy="3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4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Geographic criteria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24717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00360E1-A1E8-9147-A683-20EFA8A0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5851998" cy="41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048000"/>
            <a:ext cx="48768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Historical temporal stability – </a:t>
            </a:r>
          </a:p>
          <a:p>
            <a:r>
              <a:rPr lang="en-US" sz="2800" dirty="0"/>
              <a:t>Goodness of fit of the coordinate function to the data that went into the most recent multi-year CORS solution (MYCS)</a:t>
            </a:r>
          </a:p>
        </p:txBody>
      </p:sp>
    </p:spTree>
    <p:extLst>
      <p:ext uri="{BB962C8B-B14F-4D97-AF65-F5344CB8AC3E}">
        <p14:creationId xmlns:p14="http://schemas.microsoft.com/office/powerpoint/2010/main" val="100927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24717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4992FB-44FE-BE44-815C-911157B0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17" y="1295400"/>
            <a:ext cx="4658283" cy="505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693" y="3037344"/>
            <a:ext cx="5219307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Recent temporal stability – </a:t>
            </a:r>
          </a:p>
          <a:p>
            <a:r>
              <a:rPr lang="en-US" sz="2800" dirty="0"/>
              <a:t>Goodness of fit of the coordinate function to data that has been collected since the end of the most recent multi-year CORS solution (MYCS)</a:t>
            </a:r>
          </a:p>
        </p:txBody>
      </p:sp>
    </p:spTree>
    <p:extLst>
      <p:ext uri="{BB962C8B-B14F-4D97-AF65-F5344CB8AC3E}">
        <p14:creationId xmlns:p14="http://schemas.microsoft.com/office/powerpoint/2010/main" val="389532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F96065-157F-394B-AB6B-0F91DDD5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1632"/>
            <a:ext cx="6184166" cy="43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24717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693" y="3037344"/>
            <a:ext cx="521930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Spatial stability – </a:t>
            </a:r>
          </a:p>
          <a:p>
            <a:r>
              <a:rPr lang="en-US" sz="2800" dirty="0"/>
              <a:t>How well does the estimated velocity at a CORS agree with the velocities of its neighbors?</a:t>
            </a:r>
          </a:p>
        </p:txBody>
      </p:sp>
    </p:spTree>
    <p:extLst>
      <p:ext uri="{BB962C8B-B14F-4D97-AF65-F5344CB8AC3E}">
        <p14:creationId xmlns:p14="http://schemas.microsoft.com/office/powerpoint/2010/main" val="62474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Geographic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criteria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  <a:endParaRPr lang="en-US" alt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4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Monumentation quality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Recency of photos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Monumentation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photos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CBCB69F-598F-4D42-9146-115D04025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457815"/>
            <a:ext cx="5124450" cy="2046897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85F5A6-3B9C-DC44-BD78-DF0B3C4ED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925203"/>
            <a:ext cx="5124450" cy="1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7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Monumentation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photos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14" y="1252428"/>
            <a:ext cx="3124200" cy="3071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708370"/>
            <a:ext cx="3501155" cy="26258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6905693">
            <a:off x="9558091" y="4083496"/>
            <a:ext cx="2079832" cy="2037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87759" y="1930054"/>
            <a:ext cx="1179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</a:t>
            </a:r>
          </a:p>
          <a:p>
            <a:r>
              <a:rPr lang="en-US" dirty="0"/>
              <a:t>Reference </a:t>
            </a:r>
          </a:p>
          <a:p>
            <a:r>
              <a:rPr lang="en-US" dirty="0"/>
              <a:t>Point</a:t>
            </a:r>
          </a:p>
          <a:p>
            <a:r>
              <a:rPr lang="en-US" dirty="0"/>
              <a:t>(GRP)</a:t>
            </a:r>
          </a:p>
        </p:txBody>
      </p:sp>
    </p:spTree>
    <p:extLst>
      <p:ext uri="{BB962C8B-B14F-4D97-AF65-F5344CB8AC3E}">
        <p14:creationId xmlns:p14="http://schemas.microsoft.com/office/powerpoint/2010/main" val="151030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Monumentation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photos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 descr="A light post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DFA5246-A873-0943-881A-31D442EF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27330"/>
            <a:ext cx="2438400" cy="1830699"/>
          </a:xfrm>
          <a:prstGeom prst="rect">
            <a:avLst/>
          </a:prstGeom>
        </p:spPr>
      </p:pic>
      <p:pic>
        <p:nvPicPr>
          <p:cNvPr id="5" name="Picture 4" descr="A picture containing sky, ground, outdoor, field&#10;&#10;Description automatically generated">
            <a:extLst>
              <a:ext uri="{FF2B5EF4-FFF2-40B4-BE49-F238E27FC236}">
                <a16:creationId xmlns:a16="http://schemas.microsoft.com/office/drawing/2014/main" id="{D9D7E7A4-F295-4740-930C-08612694E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3400"/>
            <a:ext cx="2438400" cy="1828800"/>
          </a:xfrm>
          <a:prstGeom prst="rect">
            <a:avLst/>
          </a:prstGeom>
        </p:spPr>
      </p:pic>
      <p:pic>
        <p:nvPicPr>
          <p:cNvPr id="7" name="Picture 6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34365D52-3140-9849-8158-817A535D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3793332"/>
            <a:ext cx="2438400" cy="2694534"/>
          </a:xfrm>
          <a:prstGeom prst="rect">
            <a:avLst/>
          </a:prstGeom>
        </p:spPr>
      </p:pic>
      <p:pic>
        <p:nvPicPr>
          <p:cNvPr id="9" name="Picture 8" descr="A picture containing sky, mountain, outdoor, desert&#10;&#10;Description automatically generated">
            <a:extLst>
              <a:ext uri="{FF2B5EF4-FFF2-40B4-BE49-F238E27FC236}">
                <a16:creationId xmlns:a16="http://schemas.microsoft.com/office/drawing/2014/main" id="{B6546F7B-FEC3-AE48-A441-454C2B0A1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12" y="1338264"/>
            <a:ext cx="1724088" cy="2861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2650" y="6064738"/>
            <a:ext cx="6731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MOCN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7793" y="3076894"/>
            <a:ext cx="55671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KYTL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4200" y="3828363"/>
            <a:ext cx="63291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NVAG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27378" y="5748635"/>
            <a:ext cx="55671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P025</a:t>
            </a:r>
          </a:p>
        </p:txBody>
      </p:sp>
    </p:spTree>
    <p:extLst>
      <p:ext uri="{BB962C8B-B14F-4D97-AF65-F5344CB8AC3E}">
        <p14:creationId xmlns:p14="http://schemas.microsoft.com/office/powerpoint/2010/main" val="196670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51387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OPUS to process data the way you want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“We will build significant flexibility into OPUS for you to process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your way.”</a:t>
            </a:r>
          </a:p>
          <a:p>
            <a:pPr marL="0" indent="0" algn="r" eaLnBrk="1" hangingPunct="1">
              <a:buNone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-NGS Blueprint for 2022 Part 3 p. 63</a:t>
            </a:r>
          </a:p>
          <a:p>
            <a:pPr marL="0" indent="0" eaLnBrk="1" hangingPunct="1">
              <a:buNone/>
            </a:pP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…but if you want your solution “tied to the NSRS” you must follow OPUS Recommendations.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0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Monumentation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  <a:p>
            <a:pPr lvl="2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photos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92052-0A78-564E-A7BB-7CF8696410FF}"/>
              </a:ext>
            </a:extLst>
          </p:cNvPr>
          <p:cNvSpPr txBox="1"/>
          <p:nvPr/>
        </p:nvSpPr>
        <p:spPr>
          <a:xfrm>
            <a:off x="8112458" y="1701225"/>
            <a:ext cx="8451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GPS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B0841-ABF2-C24D-B3A7-6C77F6D71D43}"/>
              </a:ext>
            </a:extLst>
          </p:cNvPr>
          <p:cNvSpPr txBox="1"/>
          <p:nvPr/>
        </p:nvSpPr>
        <p:spPr>
          <a:xfrm>
            <a:off x="7163545" y="2691825"/>
            <a:ext cx="17609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GLONASS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BA345-79B3-3647-ADC4-BF81A9AE00FD}"/>
              </a:ext>
            </a:extLst>
          </p:cNvPr>
          <p:cNvSpPr txBox="1"/>
          <p:nvPr/>
        </p:nvSpPr>
        <p:spPr>
          <a:xfrm>
            <a:off x="9262361" y="2072428"/>
            <a:ext cx="13452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Galileo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3E334-EBA9-7146-8205-5118815A6CF5}"/>
              </a:ext>
            </a:extLst>
          </p:cNvPr>
          <p:cNvSpPr txBox="1"/>
          <p:nvPr/>
        </p:nvSpPr>
        <p:spPr>
          <a:xfrm>
            <a:off x="7893489" y="3886200"/>
            <a:ext cx="10310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QZSS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46835-FD36-2546-9418-2D4000E098FB}"/>
              </a:ext>
            </a:extLst>
          </p:cNvPr>
          <p:cNvSpPr txBox="1"/>
          <p:nvPr/>
        </p:nvSpPr>
        <p:spPr>
          <a:xfrm>
            <a:off x="9262361" y="3200400"/>
            <a:ext cx="135485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/>
              <a:t>Beidou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30BC0-C67A-6F41-8477-7059D2C8E54C}"/>
              </a:ext>
            </a:extLst>
          </p:cNvPr>
          <p:cNvSpPr txBox="1"/>
          <p:nvPr/>
        </p:nvSpPr>
        <p:spPr>
          <a:xfrm>
            <a:off x="9357739" y="4292025"/>
            <a:ext cx="11544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IRNSS</a:t>
            </a:r>
          </a:p>
        </p:txBody>
      </p:sp>
    </p:spTree>
    <p:extLst>
      <p:ext uri="{BB962C8B-B14F-4D97-AF65-F5344CB8AC3E}">
        <p14:creationId xmlns:p14="http://schemas.microsoft.com/office/powerpoint/2010/main" val="332604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Monumentation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photos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30313"/>
            <a:ext cx="4419600" cy="4844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852343" y="1372900"/>
            <a:ext cx="5806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INVI</a:t>
            </a:r>
          </a:p>
        </p:txBody>
      </p:sp>
    </p:spTree>
    <p:extLst>
      <p:ext uri="{BB962C8B-B14F-4D97-AF65-F5344CB8AC3E}">
        <p14:creationId xmlns:p14="http://schemas.microsoft.com/office/powerpoint/2010/main" val="47697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OPUS Recommendations – GNSS cont’d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 selection criteria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criteria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Uptime of station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Well-defined GRP?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Monumentation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Observing multi-GNSS</a:t>
            </a:r>
          </a:p>
          <a:p>
            <a:pPr lvl="2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vs modeled velocities</a:t>
            </a:r>
          </a:p>
          <a:p>
            <a:pPr lvl="2"/>
            <a:endParaRPr lang="en-US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D8FEB-EAEC-CE4E-96A4-7C55F187855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" name="Google Shape;159;p22">
            <a:extLst>
              <a:ext uri="{FF2B5EF4-FFF2-40B4-BE49-F238E27FC236}">
                <a16:creationId xmlns:a16="http://schemas.microsoft.com/office/drawing/2014/main" id="{FB0F12FF-EF03-124E-BE0D-C97C2F9ECEE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99" y="3731111"/>
            <a:ext cx="3200311" cy="268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0;p22">
            <a:extLst>
              <a:ext uri="{FF2B5EF4-FFF2-40B4-BE49-F238E27FC236}">
                <a16:creationId xmlns:a16="http://schemas.microsoft.com/office/drawing/2014/main" id="{C2CAB466-F474-334D-A831-E9305F306A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2743" y="1375459"/>
            <a:ext cx="3207657" cy="228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96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Big Takeaway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4910136"/>
          </a:xfrm>
        </p:spPr>
        <p:txBody>
          <a:bodyPr>
            <a:noAutofit/>
          </a:bodyPr>
          <a:lstStyle/>
          <a:p>
            <a:pPr marL="152397" indent="0" algn="ctr">
              <a:buNone/>
            </a:pPr>
            <a:endParaRPr lang="en-US" altLang="en-US" sz="346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7" indent="0" algn="ctr">
              <a:buNone/>
            </a:pPr>
            <a:r>
              <a:rPr lang="en-US" altLang="en-US" sz="3467" dirty="0" smtClean="0">
                <a:latin typeface="Arial" panose="020B0604020202020204" pitchFamily="34" charset="0"/>
                <a:cs typeface="Arial" panose="020B0604020202020204" pitchFamily="34" charset="0"/>
              </a:rPr>
              <a:t>OPUS 6.0 will be built so that you can process your data the way you want…</a:t>
            </a:r>
          </a:p>
          <a:p>
            <a:pPr marL="152397" indent="0" algn="ctr">
              <a:buNone/>
            </a:pPr>
            <a:endParaRPr lang="en-US" alt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7" indent="0" algn="ctr">
              <a:buNone/>
            </a:pPr>
            <a:r>
              <a:rPr lang="en-US" altLang="en-US" sz="3467" dirty="0" smtClean="0">
                <a:latin typeface="Arial" panose="020B0604020202020204" pitchFamily="34" charset="0"/>
                <a:cs typeface="Arial" panose="020B0604020202020204" pitchFamily="34" charset="0"/>
              </a:rPr>
              <a:t>…but if you want your coordinates to be “tied to the NSRS” you will need to follow NGS-prescribed best practice – i.e. OPUS Recommendations.</a:t>
            </a:r>
            <a:endParaRPr lang="en-US" altLang="en-US" sz="3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D8FEB-EAEC-CE4E-96A4-7C55F187855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256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5098-981E-D044-BCA4-451066297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Thank You!</a:t>
            </a:r>
            <a:endParaRPr lang="en-US" sz="6000" dirty="0"/>
          </a:p>
          <a:p>
            <a:pPr marL="0" indent="0" algn="ctr"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50320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338264"/>
            <a:ext cx="10591800" cy="51387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OPUS to process data the way you want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“We will build significant flexibility into OPUS for you to process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your way.”</a:t>
            </a:r>
          </a:p>
          <a:p>
            <a:pPr marL="0" indent="0" algn="r" eaLnBrk="1" hangingPunct="1">
              <a:buNone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-NGS Blueprint for 2022 Part 3 p. 63</a:t>
            </a:r>
          </a:p>
          <a:p>
            <a:pPr marL="0" indent="0" eaLnBrk="1" hangingPunct="1">
              <a:buNone/>
            </a:pP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…but if you want your solution “tied to the NSRS” you must follow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OPUS Recommendations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B49FC-B6F4-1440-B9A5-EF9AE3C45854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21D80-EA96-7B44-8B13-796140F4CA96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9CDB32-6AD7-034E-AF89-179F969DC6E9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0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DD1BA-554A-4849-BCC4-C3CC29643237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5B36D2-2FC4-D944-96E6-DD9B6D91F3DB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C7E2A5-DCA8-6E45-BD48-779C11174EFF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D0181B-8634-D549-920D-7FDBDB4D028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CB4947-DC19-1B42-8723-F37D28D6EBA3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4196566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5699D-9B4B-A047-8BCE-3662E3F825CE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C82177-A7D1-F74A-9A96-2DF058B1759B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F9CB9-6728-1D4A-85B7-B1B4BEA5DC2E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02F705-43CC-DC43-99F1-D62E2EBB6753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2C1514-22AC-2E44-B5AC-A92F38FB0D3E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95139A-D746-E346-A08B-76F4EDEF2EF2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334235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D60FD-C5A9-43B4-9C76-037CC86A2F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10418-DC0C-954B-AA4B-8F21FF666C5B}"/>
              </a:ext>
            </a:extLst>
          </p:cNvPr>
          <p:cNvSpPr/>
          <p:nvPr/>
        </p:nvSpPr>
        <p:spPr>
          <a:xfrm>
            <a:off x="2248976" y="935103"/>
            <a:ext cx="1449493" cy="6028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E40E7-4EFC-E243-AFCC-46687C16ABFA}"/>
              </a:ext>
            </a:extLst>
          </p:cNvPr>
          <p:cNvSpPr/>
          <p:nvPr/>
        </p:nvSpPr>
        <p:spPr>
          <a:xfrm>
            <a:off x="76200" y="886982"/>
            <a:ext cx="1449493" cy="699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Survey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19D9C-4A5B-764A-898B-0D935E262A91}"/>
              </a:ext>
            </a:extLst>
          </p:cNvPr>
          <p:cNvSpPr/>
          <p:nvPr/>
        </p:nvSpPr>
        <p:spPr>
          <a:xfrm>
            <a:off x="7227377" y="935103"/>
            <a:ext cx="2116667" cy="602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follow OPUS recommendations?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DC31B-2AFA-7E49-B49F-7B8C83643169}"/>
              </a:ext>
            </a:extLst>
          </p:cNvPr>
          <p:cNvSpPr/>
          <p:nvPr/>
        </p:nvSpPr>
        <p:spPr>
          <a:xfrm>
            <a:off x="5117942" y="2536992"/>
            <a:ext cx="2953172" cy="7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OPUS Coordinates that are </a:t>
            </a:r>
          </a:p>
          <a:p>
            <a:pPr algn="ctr"/>
            <a:r>
              <a:rPr lang="en-US" dirty="0"/>
              <a:t>“tied to the NSRS”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D93F63-9284-6148-96E6-8A49A57719A2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525693" y="1236516"/>
            <a:ext cx="72328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2E3612-B4F5-944E-AEF9-D70C9A17B76F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698469" y="1236517"/>
            <a:ext cx="35289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A4E8EBDE-FDB7-3E49-BC70-581D11C00530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6940590" y="1191870"/>
            <a:ext cx="999061" cy="169118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1B7DC7-715D-1545-9402-2A57BD1C2792}"/>
              </a:ext>
            </a:extLst>
          </p:cNvPr>
          <p:cNvSpPr txBox="1"/>
          <p:nvPr/>
        </p:nvSpPr>
        <p:spPr>
          <a:xfrm>
            <a:off x="7194506" y="163417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2AEC1-635D-FD41-B75A-037124F2B871}"/>
              </a:ext>
            </a:extLst>
          </p:cNvPr>
          <p:cNvSpPr txBox="1"/>
          <p:nvPr/>
        </p:nvSpPr>
        <p:spPr>
          <a:xfrm>
            <a:off x="4347060" y="8402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3682338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15215</TotalTime>
  <Words>2119</Words>
  <Application>Microsoft Office PowerPoint</Application>
  <PresentationFormat>Widescreen</PresentationFormat>
  <Paragraphs>463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</vt:lpstr>
      <vt:lpstr>Office Theme</vt:lpstr>
      <vt:lpstr>PowerPoint Presentation</vt:lpstr>
      <vt:lpstr>Poll Question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OPUS Recommendations – general</vt:lpstr>
      <vt:lpstr>OPUS Recommendations – classical surveys</vt:lpstr>
      <vt:lpstr>OPUS Recommendations - leveling</vt:lpstr>
      <vt:lpstr>OPUS Recommendations - leveling</vt:lpstr>
      <vt:lpstr>OPUS Recommendations - leveling</vt:lpstr>
      <vt:lpstr>OPUS Recommendations - GNSS</vt:lpstr>
      <vt:lpstr>OPUS Recommendations - GNSS</vt:lpstr>
      <vt:lpstr>OPUS Recommendations - GNSS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OPUS Recommendations – GNSS cont’d</vt:lpstr>
      <vt:lpstr>The Big Takeaway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van Westrum</dc:creator>
  <cp:lastModifiedBy>Phillip McFarland</cp:lastModifiedBy>
  <cp:revision>381</cp:revision>
  <cp:lastPrinted>2019-06-26T19:59:30Z</cp:lastPrinted>
  <dcterms:created xsi:type="dcterms:W3CDTF">2016-03-28T15:50:39Z</dcterms:created>
  <dcterms:modified xsi:type="dcterms:W3CDTF">2021-05-05T17:59:13Z</dcterms:modified>
</cp:coreProperties>
</file>