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1" r:id="rId2"/>
  </p:sldMasterIdLst>
  <p:notesMasterIdLst>
    <p:notesMasterId r:id="rId43"/>
  </p:notesMasterIdLst>
  <p:sldIdLst>
    <p:sldId id="864" r:id="rId3"/>
    <p:sldId id="863" r:id="rId4"/>
    <p:sldId id="389" r:id="rId5"/>
    <p:sldId id="516" r:id="rId6"/>
    <p:sldId id="869" r:id="rId7"/>
    <p:sldId id="656" r:id="rId8"/>
    <p:sldId id="770" r:id="rId9"/>
    <p:sldId id="771" r:id="rId10"/>
    <p:sldId id="783" r:id="rId11"/>
    <p:sldId id="876" r:id="rId12"/>
    <p:sldId id="870" r:id="rId13"/>
    <p:sldId id="773" r:id="rId14"/>
    <p:sldId id="871" r:id="rId15"/>
    <p:sldId id="872" r:id="rId16"/>
    <p:sldId id="775" r:id="rId17"/>
    <p:sldId id="841" r:id="rId18"/>
    <p:sldId id="842" r:id="rId19"/>
    <p:sldId id="780" r:id="rId20"/>
    <p:sldId id="844" r:id="rId21"/>
    <p:sldId id="867" r:id="rId22"/>
    <p:sldId id="845" r:id="rId23"/>
    <p:sldId id="797" r:id="rId24"/>
    <p:sldId id="846" r:id="rId25"/>
    <p:sldId id="847" r:id="rId26"/>
    <p:sldId id="875" r:id="rId27"/>
    <p:sldId id="800" r:id="rId28"/>
    <p:sldId id="609" r:id="rId29"/>
    <p:sldId id="862" r:id="rId30"/>
    <p:sldId id="806" r:id="rId31"/>
    <p:sldId id="814" r:id="rId32"/>
    <p:sldId id="815" r:id="rId33"/>
    <p:sldId id="816" r:id="rId34"/>
    <p:sldId id="684" r:id="rId35"/>
    <p:sldId id="852" r:id="rId36"/>
    <p:sldId id="848" r:id="rId37"/>
    <p:sldId id="765" r:id="rId38"/>
    <p:sldId id="766" r:id="rId39"/>
    <p:sldId id="853" r:id="rId40"/>
    <p:sldId id="758" r:id="rId41"/>
    <p:sldId id="563" r:id="rId42"/>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0000FF"/>
    <a:srgbClr val="78A47A"/>
    <a:srgbClr val="83AB85"/>
    <a:srgbClr val="91B593"/>
    <a:srgbClr val="6E9E70"/>
    <a:srgbClr val="000099"/>
    <a:srgbClr val="E68900"/>
    <a:srgbClr val="FF9900"/>
    <a:srgbClr val="CC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444" autoAdjust="0"/>
  </p:normalViewPr>
  <p:slideViewPr>
    <p:cSldViewPr snapToGrid="0">
      <p:cViewPr varScale="1">
        <p:scale>
          <a:sx n="71" d="100"/>
          <a:sy n="71" d="100"/>
        </p:scale>
        <p:origin x="1296" y="66"/>
      </p:cViewPr>
      <p:guideLst/>
    </p:cSldViewPr>
  </p:slideViewPr>
  <p:notesTextViewPr>
    <p:cViewPr>
      <p:scale>
        <a:sx n="1" d="1"/>
        <a:sy n="1" d="1"/>
      </p:scale>
      <p:origin x="0" y="0"/>
    </p:cViewPr>
  </p:notesTextViewPr>
  <p:notesViewPr>
    <p:cSldViewPr snapToGrid="0">
      <p:cViewPr varScale="1">
        <p:scale>
          <a:sx n="54" d="100"/>
          <a:sy n="54" d="100"/>
        </p:scale>
        <p:origin x="2010"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254FB85-CC0D-41F1-8786-0E8E08EFF49A}" type="slidenum">
              <a:rPr lang="en-US" smtClean="0"/>
              <a:pPr>
                <a:defRPr/>
              </a:pPr>
              <a:t>3</a:t>
            </a:fld>
            <a:endParaRPr lang="en-US" dirty="0"/>
          </a:p>
        </p:txBody>
      </p:sp>
    </p:spTree>
    <p:extLst>
      <p:ext uri="{BB962C8B-B14F-4D97-AF65-F5344CB8AC3E}">
        <p14:creationId xmlns:p14="http://schemas.microsoft.com/office/powerpoint/2010/main" val="14474721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2014" indent="-289358">
              <a:defRPr>
                <a:solidFill>
                  <a:schemeClr val="tx1"/>
                </a:solidFill>
                <a:latin typeface="Calibri" panose="020F0502020204030204" pitchFamily="34" charset="0"/>
                <a:cs typeface="Arial" panose="020B0604020202020204" pitchFamily="34" charset="0"/>
              </a:defRPr>
            </a:lvl2pPr>
            <a:lvl3pPr marL="1157434" indent="-230533">
              <a:defRPr>
                <a:solidFill>
                  <a:schemeClr val="tx1"/>
                </a:solidFill>
                <a:latin typeface="Calibri" panose="020F0502020204030204" pitchFamily="34" charset="0"/>
                <a:cs typeface="Arial" panose="020B0604020202020204" pitchFamily="34" charset="0"/>
              </a:defRPr>
            </a:lvl3pPr>
            <a:lvl4pPr marL="1620089" indent="-230533">
              <a:defRPr>
                <a:solidFill>
                  <a:schemeClr val="tx1"/>
                </a:solidFill>
                <a:latin typeface="Calibri" panose="020F0502020204030204" pitchFamily="34" charset="0"/>
                <a:cs typeface="Arial" panose="020B0604020202020204" pitchFamily="34" charset="0"/>
              </a:defRPr>
            </a:lvl4pPr>
            <a:lvl5pPr marL="2082744" indent="-230533">
              <a:defRPr>
                <a:solidFill>
                  <a:schemeClr val="tx1"/>
                </a:solidFill>
                <a:latin typeface="Calibri" panose="020F0502020204030204" pitchFamily="34" charset="0"/>
                <a:cs typeface="Arial" panose="020B0604020202020204" pitchFamily="34" charset="0"/>
              </a:defRPr>
            </a:lvl5pPr>
            <a:lvl6pPr marL="2540630"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8516"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6402"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288"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98D6984-8E5E-478D-8F77-5884F69C3D28}" type="slidenum">
              <a:rPr lang="en-US" altLang="en-US" smtClean="0"/>
              <a:pPr/>
              <a:t>15</a:t>
            </a:fld>
            <a:endParaRPr lang="en-US" altLang="en-US" smtClean="0"/>
          </a:p>
        </p:txBody>
      </p:sp>
    </p:spTree>
    <p:extLst>
      <p:ext uri="{BB962C8B-B14F-4D97-AF65-F5344CB8AC3E}">
        <p14:creationId xmlns:p14="http://schemas.microsoft.com/office/powerpoint/2010/main" val="26792212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134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fld id="{11E4B569-349B-4E23-A0FB-4B170971B589}" type="slidenum">
              <a:rPr kumimoji="0" lang="en-US" altLang="en-US" sz="1200" b="0" i="0" u="none" strike="noStrike" kern="0" cap="none" spc="0" normalizeH="0" baseline="0" noProof="0" smtClean="0">
                <a:ln>
                  <a:noFill/>
                </a:ln>
                <a:solidFill>
                  <a:srgbClr val="000000"/>
                </a:solidFill>
                <a:effectLst/>
                <a:uLnTx/>
                <a:uFillTx/>
                <a:latin typeface="Calibri" pitchFamily="34" charset="0"/>
                <a:ea typeface="MS PGothic" pitchFamily="34" charset="-128"/>
                <a:cs typeface="Arial"/>
                <a:sym typeface="Arial"/>
              </a:rPr>
              <a:pPr marL="0" marR="0" lvl="0" indent="0" algn="l" defTabSz="914400" rtl="0" eaLnBrk="1" fontAlgn="auto" latinLnBrk="0" hangingPunct="1">
                <a:lnSpc>
                  <a:spcPct val="100000"/>
                </a:lnSpc>
                <a:spcBef>
                  <a:spcPct val="0"/>
                </a:spcBef>
                <a:spcAft>
                  <a:spcPts val="0"/>
                </a:spcAft>
                <a:buClrTx/>
                <a:buSzTx/>
                <a:buFontTx/>
                <a:buNone/>
                <a:tabLst/>
                <a:defRPr/>
              </a:pPr>
              <a:t>16</a:t>
            </a:fld>
            <a:endParaRPr kumimoji="0" lang="en-US" altLang="en-US" sz="1200" b="0" i="0" u="none" strike="noStrike" kern="0" cap="none" spc="0" normalizeH="0" baseline="0" noProof="0" dirty="0" smtClean="0">
              <a:ln>
                <a:noFill/>
              </a:ln>
              <a:solidFill>
                <a:srgbClr val="000000"/>
              </a:solidFill>
              <a:effectLst/>
              <a:uLnTx/>
              <a:uFillTx/>
              <a:latin typeface="Calibri" pitchFamily="34" charset="0"/>
              <a:ea typeface="MS PGothic" pitchFamily="34" charset="-128"/>
              <a:cs typeface="Arial"/>
              <a:sym typeface="Arial"/>
            </a:endParaRPr>
          </a:p>
        </p:txBody>
      </p:sp>
    </p:spTree>
    <p:extLst>
      <p:ext uri="{BB962C8B-B14F-4D97-AF65-F5344CB8AC3E}">
        <p14:creationId xmlns:p14="http://schemas.microsoft.com/office/powerpoint/2010/main" val="17097940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135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fld id="{89EEB2E3-85A6-48F1-86B2-3476A3ADE562}" type="slidenum">
              <a:rPr kumimoji="0" lang="en-US" altLang="en-US" sz="1200" b="0" i="0" u="none" strike="noStrike" kern="0" cap="none" spc="0" normalizeH="0" baseline="0" noProof="0" smtClean="0">
                <a:ln>
                  <a:noFill/>
                </a:ln>
                <a:solidFill>
                  <a:srgbClr val="000000"/>
                </a:solidFill>
                <a:effectLst/>
                <a:uLnTx/>
                <a:uFillTx/>
                <a:latin typeface="Calibri" pitchFamily="34" charset="0"/>
                <a:ea typeface="MS PGothic" pitchFamily="34" charset="-128"/>
                <a:cs typeface="Arial"/>
                <a:sym typeface="Arial"/>
              </a:rPr>
              <a:pPr marL="0" marR="0" lvl="0" indent="0" algn="l" defTabSz="914400" rtl="0" eaLnBrk="1" fontAlgn="auto" latinLnBrk="0" hangingPunct="1">
                <a:lnSpc>
                  <a:spcPct val="100000"/>
                </a:lnSpc>
                <a:spcBef>
                  <a:spcPct val="0"/>
                </a:spcBef>
                <a:spcAft>
                  <a:spcPts val="0"/>
                </a:spcAft>
                <a:buClrTx/>
                <a:buSzTx/>
                <a:buFontTx/>
                <a:buNone/>
                <a:tabLst/>
                <a:defRPr/>
              </a:pPr>
              <a:t>17</a:t>
            </a:fld>
            <a:endParaRPr kumimoji="0" lang="en-US" altLang="en-US" sz="1200" b="0" i="0" u="none" strike="noStrike" kern="0" cap="none" spc="0" normalizeH="0" baseline="0" noProof="0" dirty="0" smtClean="0">
              <a:ln>
                <a:noFill/>
              </a:ln>
              <a:solidFill>
                <a:srgbClr val="000000"/>
              </a:solidFill>
              <a:effectLst/>
              <a:uLnTx/>
              <a:uFillTx/>
              <a:latin typeface="Calibri" pitchFamily="34" charset="0"/>
              <a:ea typeface="MS PGothic" pitchFamily="34" charset="-128"/>
              <a:cs typeface="Arial"/>
              <a:sym typeface="Arial"/>
            </a:endParaRPr>
          </a:p>
        </p:txBody>
      </p:sp>
    </p:spTree>
    <p:extLst>
      <p:ext uri="{BB962C8B-B14F-4D97-AF65-F5344CB8AC3E}">
        <p14:creationId xmlns:p14="http://schemas.microsoft.com/office/powerpoint/2010/main" val="2098466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ea typeface="MS PGothic" pitchFamily="34" charset="-128"/>
            </a:endParaRPr>
          </a:p>
        </p:txBody>
      </p:sp>
      <p:sp>
        <p:nvSpPr>
          <p:cNvPr id="136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0888" indent="-288925" eaLnBrk="0" hangingPunct="0">
              <a:spcBef>
                <a:spcPct val="30000"/>
              </a:spcBef>
              <a:defRPr sz="1200">
                <a:solidFill>
                  <a:schemeClr val="tx1"/>
                </a:solidFill>
                <a:latin typeface="Calibri" pitchFamily="34" charset="0"/>
              </a:defRPr>
            </a:lvl2pPr>
            <a:lvl3pPr marL="1157288" indent="-230188" eaLnBrk="0" hangingPunct="0">
              <a:spcBef>
                <a:spcPct val="30000"/>
              </a:spcBef>
              <a:defRPr sz="1200">
                <a:solidFill>
                  <a:schemeClr val="tx1"/>
                </a:solidFill>
                <a:latin typeface="Calibri" pitchFamily="34" charset="0"/>
              </a:defRPr>
            </a:lvl3pPr>
            <a:lvl4pPr marL="1619250" indent="-230188" eaLnBrk="0" hangingPunct="0">
              <a:spcBef>
                <a:spcPct val="30000"/>
              </a:spcBef>
              <a:defRPr sz="1200">
                <a:solidFill>
                  <a:schemeClr val="tx1"/>
                </a:solidFill>
                <a:latin typeface="Calibri" pitchFamily="34" charset="0"/>
              </a:defRPr>
            </a:lvl4pPr>
            <a:lvl5pPr marL="2082800" indent="-230188" eaLnBrk="0" hangingPunct="0">
              <a:spcBef>
                <a:spcPct val="30000"/>
              </a:spcBef>
              <a:defRPr sz="1200">
                <a:solidFill>
                  <a:schemeClr val="tx1"/>
                </a:solidFill>
                <a:latin typeface="Calibri" pitchFamily="34" charset="0"/>
              </a:defRPr>
            </a:lvl5pPr>
            <a:lvl6pPr marL="2540000" indent="-230188" defTabSz="457200" eaLnBrk="0" fontAlgn="base" hangingPunct="0">
              <a:spcBef>
                <a:spcPct val="30000"/>
              </a:spcBef>
              <a:spcAft>
                <a:spcPct val="0"/>
              </a:spcAft>
              <a:defRPr sz="1200">
                <a:solidFill>
                  <a:schemeClr val="tx1"/>
                </a:solidFill>
                <a:latin typeface="Calibri" pitchFamily="34" charset="0"/>
              </a:defRPr>
            </a:lvl6pPr>
            <a:lvl7pPr marL="2997200" indent="-230188" defTabSz="457200" eaLnBrk="0" fontAlgn="base" hangingPunct="0">
              <a:spcBef>
                <a:spcPct val="30000"/>
              </a:spcBef>
              <a:spcAft>
                <a:spcPct val="0"/>
              </a:spcAft>
              <a:defRPr sz="1200">
                <a:solidFill>
                  <a:schemeClr val="tx1"/>
                </a:solidFill>
                <a:latin typeface="Calibri" pitchFamily="34" charset="0"/>
              </a:defRPr>
            </a:lvl7pPr>
            <a:lvl8pPr marL="3454400" indent="-230188" defTabSz="457200" eaLnBrk="0" fontAlgn="base" hangingPunct="0">
              <a:spcBef>
                <a:spcPct val="30000"/>
              </a:spcBef>
              <a:spcAft>
                <a:spcPct val="0"/>
              </a:spcAft>
              <a:defRPr sz="1200">
                <a:solidFill>
                  <a:schemeClr val="tx1"/>
                </a:solidFill>
                <a:latin typeface="Calibri" pitchFamily="34" charset="0"/>
              </a:defRPr>
            </a:lvl8pPr>
            <a:lvl9pPr marL="3911600" indent="-230188" defTabSz="457200" eaLnBrk="0" fontAlgn="base" hangingPunct="0">
              <a:spcBef>
                <a:spcPct val="30000"/>
              </a:spcBef>
              <a:spcAft>
                <a:spcPct val="0"/>
              </a:spcAft>
              <a:defRPr sz="12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fld id="{3CE51129-5AEC-4B67-AF3B-5C7F754D75CE}" type="slidenum">
              <a:rPr kumimoji="0" lang="en-US" altLang="en-US" sz="1200" b="0" i="0" u="none" strike="noStrike" kern="0" cap="none" spc="0" normalizeH="0" baseline="0" noProof="0" smtClean="0">
                <a:ln>
                  <a:noFill/>
                </a:ln>
                <a:solidFill>
                  <a:srgbClr val="000000"/>
                </a:solidFill>
                <a:effectLst/>
                <a:uLnTx/>
                <a:uFillTx/>
                <a:latin typeface="Gill Sans MT" pitchFamily="34" charset="0"/>
                <a:ea typeface="MS PGothic" pitchFamily="34" charset="-128"/>
                <a:cs typeface="Arial" charset="0"/>
                <a:sym typeface="Arial"/>
              </a:rPr>
              <a:pPr marL="0" marR="0" lvl="0" indent="0" algn="l" defTabSz="914400" rtl="0" eaLnBrk="1" fontAlgn="auto" latinLnBrk="0" hangingPunct="1">
                <a:lnSpc>
                  <a:spcPct val="100000"/>
                </a:lnSpc>
                <a:spcBef>
                  <a:spcPct val="0"/>
                </a:spcBef>
                <a:spcAft>
                  <a:spcPts val="0"/>
                </a:spcAft>
                <a:buClrTx/>
                <a:buSzTx/>
                <a:buFontTx/>
                <a:buNone/>
                <a:tabLst/>
                <a:defRPr/>
              </a:pPr>
              <a:t>19</a:t>
            </a:fld>
            <a:endParaRPr kumimoji="0" lang="en-US" altLang="en-US" sz="1200" b="0" i="0" u="none" strike="noStrike" kern="0" cap="none" spc="0" normalizeH="0" baseline="0" noProof="0" dirty="0" smtClean="0">
              <a:ln>
                <a:noFill/>
              </a:ln>
              <a:solidFill>
                <a:srgbClr val="000000"/>
              </a:solidFill>
              <a:effectLst/>
              <a:uLnTx/>
              <a:uFillTx/>
              <a:latin typeface="Gill Sans MT" pitchFamily="34" charset="0"/>
              <a:ea typeface="MS PGothic" pitchFamily="34" charset="-128"/>
              <a:cs typeface="Arial" charset="0"/>
              <a:sym typeface="Arial"/>
            </a:endParaRPr>
          </a:p>
        </p:txBody>
      </p:sp>
    </p:spTree>
    <p:extLst>
      <p:ext uri="{BB962C8B-B14F-4D97-AF65-F5344CB8AC3E}">
        <p14:creationId xmlns:p14="http://schemas.microsoft.com/office/powerpoint/2010/main" val="12380600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2014" indent="-289358">
              <a:defRPr>
                <a:solidFill>
                  <a:schemeClr val="tx1"/>
                </a:solidFill>
                <a:latin typeface="Calibri" panose="020F0502020204030204" pitchFamily="34" charset="0"/>
                <a:cs typeface="Arial" panose="020B0604020202020204" pitchFamily="34" charset="0"/>
              </a:defRPr>
            </a:lvl2pPr>
            <a:lvl3pPr marL="1157434" indent="-230533">
              <a:defRPr>
                <a:solidFill>
                  <a:schemeClr val="tx1"/>
                </a:solidFill>
                <a:latin typeface="Calibri" panose="020F0502020204030204" pitchFamily="34" charset="0"/>
                <a:cs typeface="Arial" panose="020B0604020202020204" pitchFamily="34" charset="0"/>
              </a:defRPr>
            </a:lvl3pPr>
            <a:lvl4pPr marL="1620089" indent="-230533">
              <a:defRPr>
                <a:solidFill>
                  <a:schemeClr val="tx1"/>
                </a:solidFill>
                <a:latin typeface="Calibri" panose="020F0502020204030204" pitchFamily="34" charset="0"/>
                <a:cs typeface="Arial" panose="020B0604020202020204" pitchFamily="34" charset="0"/>
              </a:defRPr>
            </a:lvl4pPr>
            <a:lvl5pPr marL="2082744" indent="-230533">
              <a:defRPr>
                <a:solidFill>
                  <a:schemeClr val="tx1"/>
                </a:solidFill>
                <a:latin typeface="Calibri" panose="020F0502020204030204" pitchFamily="34" charset="0"/>
                <a:cs typeface="Arial" panose="020B0604020202020204" pitchFamily="34" charset="0"/>
              </a:defRPr>
            </a:lvl5pPr>
            <a:lvl6pPr marL="2540630"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8516"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6402"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288"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98D6984-8E5E-478D-8F77-5884F69C3D28}" type="slidenum">
              <a:rPr lang="en-US" altLang="en-US" smtClean="0"/>
              <a:pPr/>
              <a:t>23</a:t>
            </a:fld>
            <a:endParaRPr lang="en-US" altLang="en-US" smtClean="0"/>
          </a:p>
        </p:txBody>
      </p:sp>
    </p:spTree>
    <p:extLst>
      <p:ext uri="{BB962C8B-B14F-4D97-AF65-F5344CB8AC3E}">
        <p14:creationId xmlns:p14="http://schemas.microsoft.com/office/powerpoint/2010/main" val="4038383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2014" indent="-289358">
              <a:defRPr>
                <a:solidFill>
                  <a:schemeClr val="tx1"/>
                </a:solidFill>
                <a:latin typeface="Calibri" panose="020F0502020204030204" pitchFamily="34" charset="0"/>
                <a:cs typeface="Arial" panose="020B0604020202020204" pitchFamily="34" charset="0"/>
              </a:defRPr>
            </a:lvl2pPr>
            <a:lvl3pPr marL="1157434" indent="-230533">
              <a:defRPr>
                <a:solidFill>
                  <a:schemeClr val="tx1"/>
                </a:solidFill>
                <a:latin typeface="Calibri" panose="020F0502020204030204" pitchFamily="34" charset="0"/>
                <a:cs typeface="Arial" panose="020B0604020202020204" pitchFamily="34" charset="0"/>
              </a:defRPr>
            </a:lvl3pPr>
            <a:lvl4pPr marL="1620089" indent="-230533">
              <a:defRPr>
                <a:solidFill>
                  <a:schemeClr val="tx1"/>
                </a:solidFill>
                <a:latin typeface="Calibri" panose="020F0502020204030204" pitchFamily="34" charset="0"/>
                <a:cs typeface="Arial" panose="020B0604020202020204" pitchFamily="34" charset="0"/>
              </a:defRPr>
            </a:lvl4pPr>
            <a:lvl5pPr marL="2082744" indent="-230533">
              <a:defRPr>
                <a:solidFill>
                  <a:schemeClr val="tx1"/>
                </a:solidFill>
                <a:latin typeface="Calibri" panose="020F0502020204030204" pitchFamily="34" charset="0"/>
                <a:cs typeface="Arial" panose="020B0604020202020204" pitchFamily="34" charset="0"/>
              </a:defRPr>
            </a:lvl5pPr>
            <a:lvl6pPr marL="2540630"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8516"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6402"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288"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98D6984-8E5E-478D-8F77-5884F69C3D28}" type="slidenum">
              <a:rPr lang="en-US" altLang="en-US" smtClean="0"/>
              <a:pPr/>
              <a:t>25</a:t>
            </a:fld>
            <a:endParaRPr lang="en-US" altLang="en-US" smtClean="0"/>
          </a:p>
        </p:txBody>
      </p:sp>
    </p:spTree>
    <p:extLst>
      <p:ext uri="{BB962C8B-B14F-4D97-AF65-F5344CB8AC3E}">
        <p14:creationId xmlns:p14="http://schemas.microsoft.com/office/powerpoint/2010/main" val="34735314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latin typeface="Arial" charset="0"/>
            </a:endParaRPr>
          </a:p>
        </p:txBody>
      </p:sp>
      <p:sp>
        <p:nvSpPr>
          <p:cNvPr id="140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3450" eaLnBrk="0" hangingPunct="0">
              <a:spcBef>
                <a:spcPct val="30000"/>
              </a:spcBef>
              <a:defRPr sz="1200">
                <a:solidFill>
                  <a:schemeClr val="tx1"/>
                </a:solidFill>
                <a:latin typeface="Calibri" pitchFamily="34" charset="0"/>
              </a:defRPr>
            </a:lvl1pPr>
            <a:lvl2pPr marL="750888" indent="-288925" defTabSz="933450" eaLnBrk="0" hangingPunct="0">
              <a:spcBef>
                <a:spcPct val="30000"/>
              </a:spcBef>
              <a:defRPr sz="1200">
                <a:solidFill>
                  <a:schemeClr val="tx1"/>
                </a:solidFill>
                <a:latin typeface="Calibri" pitchFamily="34" charset="0"/>
              </a:defRPr>
            </a:lvl2pPr>
            <a:lvl3pPr marL="1155700" indent="-230188" defTabSz="933450" eaLnBrk="0" hangingPunct="0">
              <a:spcBef>
                <a:spcPct val="30000"/>
              </a:spcBef>
              <a:defRPr sz="1200">
                <a:solidFill>
                  <a:schemeClr val="tx1"/>
                </a:solidFill>
                <a:latin typeface="Calibri" pitchFamily="34" charset="0"/>
              </a:defRPr>
            </a:lvl3pPr>
            <a:lvl4pPr marL="1617663" indent="-230188" defTabSz="933450" eaLnBrk="0" hangingPunct="0">
              <a:spcBef>
                <a:spcPct val="30000"/>
              </a:spcBef>
              <a:defRPr sz="1200">
                <a:solidFill>
                  <a:schemeClr val="tx1"/>
                </a:solidFill>
                <a:latin typeface="Calibri" pitchFamily="34" charset="0"/>
              </a:defRPr>
            </a:lvl4pPr>
            <a:lvl5pPr marL="2079625" indent="-230188" defTabSz="933450" eaLnBrk="0" hangingPunct="0">
              <a:spcBef>
                <a:spcPct val="30000"/>
              </a:spcBef>
              <a:defRPr sz="1200">
                <a:solidFill>
                  <a:schemeClr val="tx1"/>
                </a:solidFill>
                <a:latin typeface="Calibri" pitchFamily="34" charset="0"/>
              </a:defRPr>
            </a:lvl5pPr>
            <a:lvl6pPr marL="2536825" indent="-230188" defTabSz="933450" eaLnBrk="0" fontAlgn="base" hangingPunct="0">
              <a:spcBef>
                <a:spcPct val="30000"/>
              </a:spcBef>
              <a:spcAft>
                <a:spcPct val="0"/>
              </a:spcAft>
              <a:defRPr sz="1200">
                <a:solidFill>
                  <a:schemeClr val="tx1"/>
                </a:solidFill>
                <a:latin typeface="Calibri" pitchFamily="34" charset="0"/>
              </a:defRPr>
            </a:lvl6pPr>
            <a:lvl7pPr marL="2994025" indent="-230188" defTabSz="933450" eaLnBrk="0" fontAlgn="base" hangingPunct="0">
              <a:spcBef>
                <a:spcPct val="30000"/>
              </a:spcBef>
              <a:spcAft>
                <a:spcPct val="0"/>
              </a:spcAft>
              <a:defRPr sz="1200">
                <a:solidFill>
                  <a:schemeClr val="tx1"/>
                </a:solidFill>
                <a:latin typeface="Calibri" pitchFamily="34" charset="0"/>
              </a:defRPr>
            </a:lvl7pPr>
            <a:lvl8pPr marL="3451225" indent="-230188" defTabSz="933450" eaLnBrk="0" fontAlgn="base" hangingPunct="0">
              <a:spcBef>
                <a:spcPct val="30000"/>
              </a:spcBef>
              <a:spcAft>
                <a:spcPct val="0"/>
              </a:spcAft>
              <a:defRPr sz="1200">
                <a:solidFill>
                  <a:schemeClr val="tx1"/>
                </a:solidFill>
                <a:latin typeface="Calibri" pitchFamily="34" charset="0"/>
              </a:defRPr>
            </a:lvl8pPr>
            <a:lvl9pPr marL="3908425" indent="-230188" defTabSz="933450" eaLnBrk="0" fontAlgn="base" hangingPunct="0">
              <a:spcBef>
                <a:spcPct val="30000"/>
              </a:spcBef>
              <a:spcAft>
                <a:spcPct val="0"/>
              </a:spcAft>
              <a:defRPr sz="1200">
                <a:solidFill>
                  <a:schemeClr val="tx1"/>
                </a:solidFill>
                <a:latin typeface="Calibri" pitchFamily="34" charset="0"/>
              </a:defRPr>
            </a:lvl9pPr>
          </a:lstStyle>
          <a:p>
            <a:pPr marL="0" marR="0" lvl="0" indent="0" algn="l" defTabSz="933450" rtl="0" eaLnBrk="1" fontAlgn="auto" latinLnBrk="0" hangingPunct="1">
              <a:lnSpc>
                <a:spcPct val="100000"/>
              </a:lnSpc>
              <a:spcBef>
                <a:spcPct val="0"/>
              </a:spcBef>
              <a:spcAft>
                <a:spcPts val="0"/>
              </a:spcAft>
              <a:buClrTx/>
              <a:buSzTx/>
              <a:buFontTx/>
              <a:buNone/>
              <a:tabLst/>
              <a:defRPr/>
            </a:pPr>
            <a:fld id="{4D4F2131-BC2F-4262-A1E4-53DBCC5DF6FA}" type="slidenum">
              <a:rPr kumimoji="0" lang="en-US" altLang="en-US" sz="1200" b="0" i="0" u="none" strike="noStrike" kern="0" cap="none" spc="0" normalizeH="0" baseline="0" noProof="0" smtClean="0">
                <a:ln>
                  <a:noFill/>
                </a:ln>
                <a:solidFill>
                  <a:srgbClr val="000000"/>
                </a:solidFill>
                <a:effectLst/>
                <a:uLnTx/>
                <a:uFillTx/>
                <a:latin typeface="Arial" charset="0"/>
                <a:ea typeface="MS PGothic" pitchFamily="34" charset="-128"/>
                <a:cs typeface="Arial"/>
                <a:sym typeface="Arial"/>
              </a:rPr>
              <a:pPr marL="0" marR="0" lvl="0" indent="0" algn="l" defTabSz="933450" rtl="0" eaLnBrk="1" fontAlgn="auto" latinLnBrk="0" hangingPunct="1">
                <a:lnSpc>
                  <a:spcPct val="100000"/>
                </a:lnSpc>
                <a:spcBef>
                  <a:spcPct val="0"/>
                </a:spcBef>
                <a:spcAft>
                  <a:spcPts val="0"/>
                </a:spcAft>
                <a:buClrTx/>
                <a:buSzTx/>
                <a:buFontTx/>
                <a:buNone/>
                <a:tabLst/>
                <a:defRPr/>
              </a:pPr>
              <a:t>26</a:t>
            </a:fld>
            <a:endParaRPr kumimoji="0" lang="en-US" altLang="en-US" sz="1200" b="0" i="0" u="none" strike="noStrike" kern="0" cap="none" spc="0" normalizeH="0" baseline="0" noProof="0" smtClean="0">
              <a:ln>
                <a:noFill/>
              </a:ln>
              <a:solidFill>
                <a:srgbClr val="000000"/>
              </a:solidFill>
              <a:effectLst/>
              <a:uLnTx/>
              <a:uFillTx/>
              <a:latin typeface="Arial" charset="0"/>
              <a:ea typeface="MS PGothic" pitchFamily="34" charset="-128"/>
              <a:cs typeface="Arial"/>
              <a:sym typeface="Arial"/>
            </a:endParaRPr>
          </a:p>
        </p:txBody>
      </p:sp>
    </p:spTree>
    <p:extLst>
      <p:ext uri="{BB962C8B-B14F-4D97-AF65-F5344CB8AC3E}">
        <p14:creationId xmlns:p14="http://schemas.microsoft.com/office/powerpoint/2010/main" val="11753759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GRAV-D is the NGS project designed to replace NAVD88 with a vertical datum based upon a gravimetric geoid accurate to 1 cm.  Heights above this datum will be accessed via GNSS measurements. Three thrusts of project.  Launch USGS collaboration for simultaneous mag measurement.</a:t>
            </a:r>
          </a:p>
        </p:txBody>
      </p:sp>
      <p:sp>
        <p:nvSpPr>
          <p:cNvPr id="2" name="Date Placeholder 1"/>
          <p:cNvSpPr>
            <a:spLocks noGrp="1"/>
          </p:cNvSpPr>
          <p:nvPr>
            <p:ph type="dt" sz="quarter" idx="1"/>
          </p:nvPr>
        </p:nvSpPr>
        <p:spPr/>
        <p:txBody>
          <a:bodyPr/>
          <a:lstStyle/>
          <a:p>
            <a:pPr>
              <a:defRPr/>
            </a:pPr>
            <a:r>
              <a:rPr lang="en-US" dirty="0">
                <a:solidFill>
                  <a:prstClr val="black"/>
                </a:solidFill>
              </a:rPr>
              <a:t>1/13/2015</a:t>
            </a:r>
          </a:p>
        </p:txBody>
      </p:sp>
      <p:sp>
        <p:nvSpPr>
          <p:cNvPr id="3" name="Footer Placeholder 2"/>
          <p:cNvSpPr>
            <a:spLocks noGrp="1"/>
          </p:cNvSpPr>
          <p:nvPr>
            <p:ph type="ftr" sz="quarter" idx="4"/>
          </p:nvPr>
        </p:nvSpPr>
        <p:spPr/>
        <p:txBody>
          <a:bodyPr/>
          <a:lstStyle/>
          <a:p>
            <a:pPr>
              <a:defRPr/>
            </a:pPr>
            <a:r>
              <a:rPr lang="en-US" dirty="0">
                <a:solidFill>
                  <a:prstClr val="black"/>
                </a:solidFill>
              </a:rPr>
              <a:t>Dr. Theresa Damiani, National Geodetic Survey</a:t>
            </a:r>
          </a:p>
        </p:txBody>
      </p:sp>
      <p:sp>
        <p:nvSpPr>
          <p:cNvPr id="4" name="Header Placeholder 3"/>
          <p:cNvSpPr>
            <a:spLocks noGrp="1"/>
          </p:cNvSpPr>
          <p:nvPr>
            <p:ph type="hdr" sz="quarter"/>
          </p:nvPr>
        </p:nvSpPr>
        <p:spPr/>
        <p:txBody>
          <a:bodyPr/>
          <a:lstStyle/>
          <a:p>
            <a:pPr>
              <a:defRPr/>
            </a:pPr>
            <a:r>
              <a:rPr lang="en-US" dirty="0">
                <a:solidFill>
                  <a:prstClr val="black"/>
                </a:solidFill>
              </a:rPr>
              <a:t>GRAV-D and Its Impact on Surveying</a:t>
            </a:r>
          </a:p>
        </p:txBody>
      </p:sp>
    </p:spTree>
    <p:extLst>
      <p:ext uri="{BB962C8B-B14F-4D97-AF65-F5344CB8AC3E}">
        <p14:creationId xmlns:p14="http://schemas.microsoft.com/office/powerpoint/2010/main" val="26903990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 example of how short wavelength information is like low altitude aerial photos (1/2” pixel</a:t>
            </a:r>
            <a:r>
              <a:rPr lang="en-US" baseline="0" dirty="0" smtClean="0"/>
              <a:t> accuracy)</a:t>
            </a:r>
            <a:r>
              <a:rPr lang="en-US" dirty="0" smtClean="0"/>
              <a:t> in that it provides very accurate and detailed information.  The long</a:t>
            </a:r>
            <a:r>
              <a:rPr lang="en-US" baseline="0" dirty="0" smtClean="0"/>
              <a:t> wavelength gravity can be likened to the old LANDSAT imagery (3 meter pixel accuracy) in that it was good over large areas, but didn’t give much detail for local areas.  The intermediate wavelength gravity data gives us a connection between the two (the short and long), allowing the NGS gravity team to use all available gravity information in working toward the production of a 1 cm accurate gravitational surface.</a:t>
            </a:r>
            <a:endParaRPr lang="en-US" dirty="0"/>
          </a:p>
        </p:txBody>
      </p:sp>
      <p:sp>
        <p:nvSpPr>
          <p:cNvPr id="4" name="Slide Number Placeholder 3"/>
          <p:cNvSpPr>
            <a:spLocks noGrp="1"/>
          </p:cNvSpPr>
          <p:nvPr>
            <p:ph type="sldNum" sz="quarter" idx="10"/>
          </p:nvPr>
        </p:nvSpPr>
        <p:spPr/>
        <p:txBody>
          <a:bodyPr/>
          <a:lstStyle/>
          <a:p>
            <a:pPr>
              <a:defRPr/>
            </a:pPr>
            <a:fld id="{2254FB85-CC0D-41F1-8786-0E8E08EFF49A}" type="slidenum">
              <a:rPr lang="en-US" smtClean="0"/>
              <a:pPr>
                <a:defRPr/>
              </a:pPr>
              <a:t>28</a:t>
            </a:fld>
            <a:endParaRPr lang="en-US" dirty="0"/>
          </a:p>
        </p:txBody>
      </p:sp>
    </p:spTree>
    <p:extLst>
      <p:ext uri="{BB962C8B-B14F-4D97-AF65-F5344CB8AC3E}">
        <p14:creationId xmlns:p14="http://schemas.microsoft.com/office/powerpoint/2010/main" val="498337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132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0884" indent="-277263" eaLnBrk="0" hangingPunct="0">
              <a:spcBef>
                <a:spcPct val="30000"/>
              </a:spcBef>
              <a:defRPr sz="1200">
                <a:solidFill>
                  <a:schemeClr val="tx1"/>
                </a:solidFill>
                <a:latin typeface="Calibri" pitchFamily="34" charset="0"/>
              </a:defRPr>
            </a:lvl2pPr>
            <a:lvl3pPr marL="1109053" indent="-221811" eaLnBrk="0" hangingPunct="0">
              <a:spcBef>
                <a:spcPct val="30000"/>
              </a:spcBef>
              <a:defRPr sz="1200">
                <a:solidFill>
                  <a:schemeClr val="tx1"/>
                </a:solidFill>
                <a:latin typeface="Calibri" pitchFamily="34" charset="0"/>
              </a:defRPr>
            </a:lvl3pPr>
            <a:lvl4pPr marL="1552674" indent="-221811" eaLnBrk="0" hangingPunct="0">
              <a:spcBef>
                <a:spcPct val="30000"/>
              </a:spcBef>
              <a:defRPr sz="1200">
                <a:solidFill>
                  <a:schemeClr val="tx1"/>
                </a:solidFill>
                <a:latin typeface="Calibri" pitchFamily="34" charset="0"/>
              </a:defRPr>
            </a:lvl4pPr>
            <a:lvl5pPr marL="1996295" indent="-221811" eaLnBrk="0" hangingPunct="0">
              <a:spcBef>
                <a:spcPct val="30000"/>
              </a:spcBef>
              <a:defRPr sz="1200">
                <a:solidFill>
                  <a:schemeClr val="tx1"/>
                </a:solidFill>
                <a:latin typeface="Calibri" pitchFamily="34" charset="0"/>
              </a:defRPr>
            </a:lvl5pPr>
            <a:lvl6pPr marL="2439916" indent="-221811" defTabSz="443621" eaLnBrk="0" fontAlgn="base" hangingPunct="0">
              <a:spcBef>
                <a:spcPct val="30000"/>
              </a:spcBef>
              <a:spcAft>
                <a:spcPct val="0"/>
              </a:spcAft>
              <a:defRPr sz="1200">
                <a:solidFill>
                  <a:schemeClr val="tx1"/>
                </a:solidFill>
                <a:latin typeface="Calibri" pitchFamily="34" charset="0"/>
              </a:defRPr>
            </a:lvl6pPr>
            <a:lvl7pPr marL="2883538" indent="-221811" defTabSz="443621" eaLnBrk="0" fontAlgn="base" hangingPunct="0">
              <a:spcBef>
                <a:spcPct val="30000"/>
              </a:spcBef>
              <a:spcAft>
                <a:spcPct val="0"/>
              </a:spcAft>
              <a:defRPr sz="1200">
                <a:solidFill>
                  <a:schemeClr val="tx1"/>
                </a:solidFill>
                <a:latin typeface="Calibri" pitchFamily="34" charset="0"/>
              </a:defRPr>
            </a:lvl7pPr>
            <a:lvl8pPr marL="3327159" indent="-221811" defTabSz="443621" eaLnBrk="0" fontAlgn="base" hangingPunct="0">
              <a:spcBef>
                <a:spcPct val="30000"/>
              </a:spcBef>
              <a:spcAft>
                <a:spcPct val="0"/>
              </a:spcAft>
              <a:defRPr sz="1200">
                <a:solidFill>
                  <a:schemeClr val="tx1"/>
                </a:solidFill>
                <a:latin typeface="Calibri" pitchFamily="34" charset="0"/>
              </a:defRPr>
            </a:lvl8pPr>
            <a:lvl9pPr marL="3770780" indent="-221811" defTabSz="443621"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48032A8F-8BA4-4733-8DF2-652EFE800472}" type="slidenum">
              <a:rPr lang="en-US" altLang="en-US" smtClean="0">
                <a:ea typeface="ＭＳ Ｐゴシック" pitchFamily="34" charset="-128"/>
              </a:rPr>
              <a:pPr eaLnBrk="1" hangingPunct="1">
                <a:spcBef>
                  <a:spcPct val="0"/>
                </a:spcBef>
              </a:pPr>
              <a:t>31</a:t>
            </a:fld>
            <a:endParaRPr lang="en-US" altLang="en-US" dirty="0" smtClean="0">
              <a:ea typeface="ＭＳ Ｐゴシック" pitchFamily="34" charset="-128"/>
            </a:endParaRPr>
          </a:p>
        </p:txBody>
      </p:sp>
    </p:spTree>
    <p:extLst>
      <p:ext uri="{BB962C8B-B14F-4D97-AF65-F5344CB8AC3E}">
        <p14:creationId xmlns:p14="http://schemas.microsoft.com/office/powerpoint/2010/main" val="1656314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0725" indent="-276225" eaLnBrk="0" hangingPunct="0">
              <a:spcBef>
                <a:spcPct val="30000"/>
              </a:spcBef>
              <a:defRPr sz="1200">
                <a:solidFill>
                  <a:schemeClr val="tx1"/>
                </a:solidFill>
                <a:latin typeface="Calibri" pitchFamily="34" charset="0"/>
              </a:defRPr>
            </a:lvl2pPr>
            <a:lvl3pPr marL="1108075" indent="-220663" eaLnBrk="0" hangingPunct="0">
              <a:spcBef>
                <a:spcPct val="30000"/>
              </a:spcBef>
              <a:defRPr sz="1200">
                <a:solidFill>
                  <a:schemeClr val="tx1"/>
                </a:solidFill>
                <a:latin typeface="Calibri" pitchFamily="34" charset="0"/>
              </a:defRPr>
            </a:lvl3pPr>
            <a:lvl4pPr marL="1552575" indent="-220663" eaLnBrk="0" hangingPunct="0">
              <a:spcBef>
                <a:spcPct val="30000"/>
              </a:spcBef>
              <a:defRPr sz="1200">
                <a:solidFill>
                  <a:schemeClr val="tx1"/>
                </a:solidFill>
                <a:latin typeface="Calibri" pitchFamily="34" charset="0"/>
              </a:defRPr>
            </a:lvl4pPr>
            <a:lvl5pPr marL="1995488" indent="-220663" eaLnBrk="0" hangingPunct="0">
              <a:spcBef>
                <a:spcPct val="30000"/>
              </a:spcBef>
              <a:defRPr sz="1200">
                <a:solidFill>
                  <a:schemeClr val="tx1"/>
                </a:solidFill>
                <a:latin typeface="Calibri" pitchFamily="34" charset="0"/>
              </a:defRPr>
            </a:lvl5pPr>
            <a:lvl6pPr marL="2452688" indent="-220663" eaLnBrk="0" fontAlgn="base" hangingPunct="0">
              <a:spcBef>
                <a:spcPct val="30000"/>
              </a:spcBef>
              <a:spcAft>
                <a:spcPct val="0"/>
              </a:spcAft>
              <a:defRPr sz="1200">
                <a:solidFill>
                  <a:schemeClr val="tx1"/>
                </a:solidFill>
                <a:latin typeface="Calibri" pitchFamily="34" charset="0"/>
              </a:defRPr>
            </a:lvl6pPr>
            <a:lvl7pPr marL="2909888" indent="-220663" eaLnBrk="0" fontAlgn="base" hangingPunct="0">
              <a:spcBef>
                <a:spcPct val="30000"/>
              </a:spcBef>
              <a:spcAft>
                <a:spcPct val="0"/>
              </a:spcAft>
              <a:defRPr sz="1200">
                <a:solidFill>
                  <a:schemeClr val="tx1"/>
                </a:solidFill>
                <a:latin typeface="Calibri" pitchFamily="34" charset="0"/>
              </a:defRPr>
            </a:lvl7pPr>
            <a:lvl8pPr marL="3367088" indent="-220663" eaLnBrk="0" fontAlgn="base" hangingPunct="0">
              <a:spcBef>
                <a:spcPct val="30000"/>
              </a:spcBef>
              <a:spcAft>
                <a:spcPct val="0"/>
              </a:spcAft>
              <a:defRPr sz="1200">
                <a:solidFill>
                  <a:schemeClr val="tx1"/>
                </a:solidFill>
                <a:latin typeface="Calibri" pitchFamily="34" charset="0"/>
              </a:defRPr>
            </a:lvl8pPr>
            <a:lvl9pPr marL="3824288" indent="-220663" eaLnBrk="0" fontAlgn="base" hangingPunct="0">
              <a:spcBef>
                <a:spcPct val="30000"/>
              </a:spcBef>
              <a:spcAft>
                <a:spcPct val="0"/>
              </a:spcAft>
              <a:defRPr sz="1200">
                <a:solidFill>
                  <a:schemeClr val="tx1"/>
                </a:solidFill>
                <a:latin typeface="Calibri"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6F892D1-1BED-4BA6-A395-9DD65D160D93}"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Arial"/>
                <a:sym typeface="Arial"/>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Arial"/>
              <a:sym typeface="Arial"/>
            </a:endParaRPr>
          </a:p>
        </p:txBody>
      </p:sp>
      <p:sp>
        <p:nvSpPr>
          <p:cNvPr id="123907" name="Rectangle 2"/>
          <p:cNvSpPr>
            <a:spLocks noGrp="1" noRot="1" noChangeAspect="1" noChangeArrowheads="1" noTextEdit="1"/>
          </p:cNvSpPr>
          <p:nvPr>
            <p:ph type="sldImg"/>
          </p:nvPr>
        </p:nvSpPr>
        <p:spPr bwMode="auto">
          <a:xfrm>
            <a:off x="1150938" y="685800"/>
            <a:ext cx="4568825" cy="34274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 NSRS benefit to the nation = $2.5B/year</a:t>
            </a:r>
          </a:p>
          <a:p>
            <a:pPr>
              <a:spcBef>
                <a:spcPct val="0"/>
              </a:spcBef>
              <a:buFontTx/>
              <a:buChar char="-"/>
            </a:pPr>
            <a:r>
              <a:rPr lang="en-US" altLang="en-US" dirty="0" smtClean="0"/>
              <a:t> est. 300K precision GPS users worldwide (2008); ¼ in US</a:t>
            </a:r>
          </a:p>
          <a:p>
            <a:pPr>
              <a:spcBef>
                <a:spcPct val="0"/>
              </a:spcBef>
            </a:pPr>
            <a:r>
              <a:rPr lang="en-US" altLang="en-US" dirty="0" smtClean="0"/>
              <a:t>- Very exciting to us at NGS to see how it has evolved over the years – now cm-accuracy capability / tracking with time</a:t>
            </a:r>
          </a:p>
        </p:txBody>
      </p:sp>
    </p:spTree>
    <p:extLst>
      <p:ext uri="{BB962C8B-B14F-4D97-AF65-F5344CB8AC3E}">
        <p14:creationId xmlns:p14="http://schemas.microsoft.com/office/powerpoint/2010/main" val="10769588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Metadata related to how</a:t>
            </a:r>
            <a:r>
              <a:rPr lang="en-US" baseline="0" dirty="0" smtClean="0"/>
              <a:t> someone establishes control is important.  Important for today’s positions, but especially as we moving toward and into the coming new datums in 2022.</a:t>
            </a:r>
            <a:endParaRPr lang="en-US" dirty="0"/>
          </a:p>
        </p:txBody>
      </p:sp>
      <p:sp>
        <p:nvSpPr>
          <p:cNvPr id="4" name="Slide Number Placeholder 3"/>
          <p:cNvSpPr>
            <a:spLocks noGrp="1"/>
          </p:cNvSpPr>
          <p:nvPr>
            <p:ph type="sldNum" sz="quarter" idx="10"/>
          </p:nvPr>
        </p:nvSpPr>
        <p:spPr/>
        <p:txBody>
          <a:bodyPr/>
          <a:lstStyle/>
          <a:p>
            <a:pPr>
              <a:defRPr/>
            </a:pPr>
            <a:fld id="{2254FB85-CC0D-41F1-8786-0E8E08EFF49A}" type="slidenum">
              <a:rPr lang="en-US" smtClean="0"/>
              <a:pPr>
                <a:defRPr/>
              </a:pPr>
              <a:t>32</a:t>
            </a:fld>
            <a:endParaRPr lang="en-US" dirty="0"/>
          </a:p>
        </p:txBody>
      </p:sp>
    </p:spTree>
    <p:extLst>
      <p:ext uri="{BB962C8B-B14F-4D97-AF65-F5344CB8AC3E}">
        <p14:creationId xmlns:p14="http://schemas.microsoft.com/office/powerpoint/2010/main" val="33514787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1228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0884" indent="-277263" eaLnBrk="0" hangingPunct="0">
              <a:spcBef>
                <a:spcPct val="30000"/>
              </a:spcBef>
              <a:defRPr sz="1200">
                <a:solidFill>
                  <a:schemeClr val="tx1"/>
                </a:solidFill>
                <a:latin typeface="Calibri" pitchFamily="34" charset="0"/>
              </a:defRPr>
            </a:lvl2pPr>
            <a:lvl3pPr marL="1109053" indent="-221811" eaLnBrk="0" hangingPunct="0">
              <a:spcBef>
                <a:spcPct val="30000"/>
              </a:spcBef>
              <a:defRPr sz="1200">
                <a:solidFill>
                  <a:schemeClr val="tx1"/>
                </a:solidFill>
                <a:latin typeface="Calibri" pitchFamily="34" charset="0"/>
              </a:defRPr>
            </a:lvl3pPr>
            <a:lvl4pPr marL="1552674" indent="-221811" eaLnBrk="0" hangingPunct="0">
              <a:spcBef>
                <a:spcPct val="30000"/>
              </a:spcBef>
              <a:defRPr sz="1200">
                <a:solidFill>
                  <a:schemeClr val="tx1"/>
                </a:solidFill>
                <a:latin typeface="Calibri" pitchFamily="34" charset="0"/>
              </a:defRPr>
            </a:lvl4pPr>
            <a:lvl5pPr marL="1996295" indent="-221811" eaLnBrk="0" hangingPunct="0">
              <a:spcBef>
                <a:spcPct val="30000"/>
              </a:spcBef>
              <a:defRPr sz="1200">
                <a:solidFill>
                  <a:schemeClr val="tx1"/>
                </a:solidFill>
                <a:latin typeface="Calibri" pitchFamily="34" charset="0"/>
              </a:defRPr>
            </a:lvl5pPr>
            <a:lvl6pPr marL="2439916" indent="-221811" defTabSz="443621" eaLnBrk="0" fontAlgn="base" hangingPunct="0">
              <a:spcBef>
                <a:spcPct val="30000"/>
              </a:spcBef>
              <a:spcAft>
                <a:spcPct val="0"/>
              </a:spcAft>
              <a:defRPr sz="1200">
                <a:solidFill>
                  <a:schemeClr val="tx1"/>
                </a:solidFill>
                <a:latin typeface="Calibri" pitchFamily="34" charset="0"/>
              </a:defRPr>
            </a:lvl6pPr>
            <a:lvl7pPr marL="2883538" indent="-221811" defTabSz="443621" eaLnBrk="0" fontAlgn="base" hangingPunct="0">
              <a:spcBef>
                <a:spcPct val="30000"/>
              </a:spcBef>
              <a:spcAft>
                <a:spcPct val="0"/>
              </a:spcAft>
              <a:defRPr sz="1200">
                <a:solidFill>
                  <a:schemeClr val="tx1"/>
                </a:solidFill>
                <a:latin typeface="Calibri" pitchFamily="34" charset="0"/>
              </a:defRPr>
            </a:lvl7pPr>
            <a:lvl8pPr marL="3327159" indent="-221811" defTabSz="443621" eaLnBrk="0" fontAlgn="base" hangingPunct="0">
              <a:spcBef>
                <a:spcPct val="30000"/>
              </a:spcBef>
              <a:spcAft>
                <a:spcPct val="0"/>
              </a:spcAft>
              <a:defRPr sz="1200">
                <a:solidFill>
                  <a:schemeClr val="tx1"/>
                </a:solidFill>
                <a:latin typeface="Calibri" pitchFamily="34" charset="0"/>
              </a:defRPr>
            </a:lvl8pPr>
            <a:lvl9pPr marL="3770780" indent="-221811" defTabSz="443621" eaLnBrk="0" fontAlgn="base" hangingPunct="0">
              <a:spcBef>
                <a:spcPct val="30000"/>
              </a:spcBef>
              <a:spcAft>
                <a:spcPct val="0"/>
              </a:spcAft>
              <a:defRPr sz="12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fld id="{2F3A6BF6-3AFE-45E3-A922-7177E1D2BC5D}" type="slidenum">
              <a:rPr kumimoji="0" lang="en-US" altLang="en-US" sz="1200" b="0" i="0" u="none" strike="noStrike" kern="0" cap="none" spc="0" normalizeH="0" baseline="0" noProof="0" smtClean="0">
                <a:ln>
                  <a:noFill/>
                </a:ln>
                <a:solidFill>
                  <a:srgbClr val="000000"/>
                </a:solidFill>
                <a:effectLst/>
                <a:uLnTx/>
                <a:uFillTx/>
                <a:latin typeface="Calibri" pitchFamily="34" charset="0"/>
                <a:ea typeface="MS PGothic" pitchFamily="34" charset="-128"/>
                <a:cs typeface="Arial"/>
                <a:sym typeface="Arial"/>
              </a:rPr>
              <a:pPr marL="0" marR="0" lvl="0" indent="0" algn="l" defTabSz="914400" rtl="0" eaLnBrk="1" fontAlgn="auto" latinLnBrk="0" hangingPunct="1">
                <a:lnSpc>
                  <a:spcPct val="100000"/>
                </a:lnSpc>
                <a:spcBef>
                  <a:spcPct val="0"/>
                </a:spcBef>
                <a:spcAft>
                  <a:spcPts val="0"/>
                </a:spcAft>
                <a:buClrTx/>
                <a:buSzTx/>
                <a:buFontTx/>
                <a:buNone/>
                <a:tabLst/>
                <a:defRPr/>
              </a:pPr>
              <a:t>40</a:t>
            </a:fld>
            <a:endParaRPr kumimoji="0" lang="en-US" altLang="en-US" sz="1200" b="0" i="0" u="none" strike="noStrike" kern="0" cap="none" spc="0" normalizeH="0" baseline="0" noProof="0" dirty="0" smtClean="0">
              <a:ln>
                <a:noFill/>
              </a:ln>
              <a:solidFill>
                <a:srgbClr val="000000"/>
              </a:solidFill>
              <a:effectLst/>
              <a:uLnTx/>
              <a:uFillTx/>
              <a:latin typeface="Calibri" pitchFamily="34" charset="0"/>
              <a:ea typeface="MS PGothic" pitchFamily="34" charset="-128"/>
              <a:cs typeface="Arial"/>
              <a:sym typeface="Arial"/>
            </a:endParaRPr>
          </a:p>
        </p:txBody>
      </p:sp>
    </p:spTree>
    <p:extLst>
      <p:ext uri="{BB962C8B-B14F-4D97-AF65-F5344CB8AC3E}">
        <p14:creationId xmlns:p14="http://schemas.microsoft.com/office/powerpoint/2010/main" val="40411175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0725" indent="-276225" eaLnBrk="0" hangingPunct="0">
              <a:spcBef>
                <a:spcPct val="30000"/>
              </a:spcBef>
              <a:defRPr sz="1200">
                <a:solidFill>
                  <a:schemeClr val="tx1"/>
                </a:solidFill>
                <a:latin typeface="Calibri" pitchFamily="34" charset="0"/>
              </a:defRPr>
            </a:lvl2pPr>
            <a:lvl3pPr marL="1108075" indent="-220663" eaLnBrk="0" hangingPunct="0">
              <a:spcBef>
                <a:spcPct val="30000"/>
              </a:spcBef>
              <a:defRPr sz="1200">
                <a:solidFill>
                  <a:schemeClr val="tx1"/>
                </a:solidFill>
                <a:latin typeface="Calibri" pitchFamily="34" charset="0"/>
              </a:defRPr>
            </a:lvl3pPr>
            <a:lvl4pPr marL="1552575" indent="-220663" eaLnBrk="0" hangingPunct="0">
              <a:spcBef>
                <a:spcPct val="30000"/>
              </a:spcBef>
              <a:defRPr sz="1200">
                <a:solidFill>
                  <a:schemeClr val="tx1"/>
                </a:solidFill>
                <a:latin typeface="Calibri" pitchFamily="34" charset="0"/>
              </a:defRPr>
            </a:lvl4pPr>
            <a:lvl5pPr marL="1995488" indent="-220663" eaLnBrk="0" hangingPunct="0">
              <a:spcBef>
                <a:spcPct val="30000"/>
              </a:spcBef>
              <a:defRPr sz="1200">
                <a:solidFill>
                  <a:schemeClr val="tx1"/>
                </a:solidFill>
                <a:latin typeface="Calibri" pitchFamily="34" charset="0"/>
              </a:defRPr>
            </a:lvl5pPr>
            <a:lvl6pPr marL="2452688" indent="-220663" eaLnBrk="0" fontAlgn="base" hangingPunct="0">
              <a:spcBef>
                <a:spcPct val="30000"/>
              </a:spcBef>
              <a:spcAft>
                <a:spcPct val="0"/>
              </a:spcAft>
              <a:defRPr sz="1200">
                <a:solidFill>
                  <a:schemeClr val="tx1"/>
                </a:solidFill>
                <a:latin typeface="Calibri" pitchFamily="34" charset="0"/>
              </a:defRPr>
            </a:lvl6pPr>
            <a:lvl7pPr marL="2909888" indent="-220663" eaLnBrk="0" fontAlgn="base" hangingPunct="0">
              <a:spcBef>
                <a:spcPct val="30000"/>
              </a:spcBef>
              <a:spcAft>
                <a:spcPct val="0"/>
              </a:spcAft>
              <a:defRPr sz="1200">
                <a:solidFill>
                  <a:schemeClr val="tx1"/>
                </a:solidFill>
                <a:latin typeface="Calibri" pitchFamily="34" charset="0"/>
              </a:defRPr>
            </a:lvl7pPr>
            <a:lvl8pPr marL="3367088" indent="-220663" eaLnBrk="0" fontAlgn="base" hangingPunct="0">
              <a:spcBef>
                <a:spcPct val="30000"/>
              </a:spcBef>
              <a:spcAft>
                <a:spcPct val="0"/>
              </a:spcAft>
              <a:defRPr sz="1200">
                <a:solidFill>
                  <a:schemeClr val="tx1"/>
                </a:solidFill>
                <a:latin typeface="Calibri" pitchFamily="34" charset="0"/>
              </a:defRPr>
            </a:lvl8pPr>
            <a:lvl9pPr marL="3824288" indent="-220663" eaLnBrk="0" fontAlgn="base" hangingPunct="0">
              <a:spcBef>
                <a:spcPct val="30000"/>
              </a:spcBef>
              <a:spcAft>
                <a:spcPct val="0"/>
              </a:spcAft>
              <a:defRPr sz="1200">
                <a:solidFill>
                  <a:schemeClr val="tx1"/>
                </a:solidFill>
                <a:latin typeface="Calibri"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6F892D1-1BED-4BA6-A395-9DD65D160D93}"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rPr>
              <a:pPr marL="0" marR="0" lvl="0" indent="0" algn="r" defTabSz="4572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dirty="0" smtClean="0">
              <a:ln>
                <a:noFill/>
              </a:ln>
              <a:solidFill>
                <a:prstClr val="black"/>
              </a:solidFill>
              <a:effectLst/>
              <a:uLnTx/>
              <a:uFillTx/>
              <a:latin typeface="Calibri" pitchFamily="34" charset="0"/>
              <a:ea typeface="MS PGothic" pitchFamily="34" charset="-128"/>
            </a:endParaRPr>
          </a:p>
        </p:txBody>
      </p:sp>
      <p:sp>
        <p:nvSpPr>
          <p:cNvPr id="123907" name="Rectangle 2"/>
          <p:cNvSpPr>
            <a:spLocks noGrp="1" noRot="1" noChangeAspect="1" noChangeArrowheads="1" noTextEdit="1"/>
          </p:cNvSpPr>
          <p:nvPr>
            <p:ph type="sldImg"/>
          </p:nvPr>
        </p:nvSpPr>
        <p:spPr bwMode="auto">
          <a:xfrm>
            <a:off x="1150938" y="685800"/>
            <a:ext cx="4568825" cy="34274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dirty="0" smtClean="0"/>
              <a:t>NGS is also</a:t>
            </a:r>
            <a:r>
              <a:rPr lang="en-US" altLang="en-US" b="1" baseline="0" dirty="0" smtClean="0"/>
              <a:t> mandated to d</a:t>
            </a:r>
            <a:r>
              <a:rPr lang="en-US" altLang="en-US" b="1" dirty="0" smtClean="0"/>
              <a:t>efine </a:t>
            </a:r>
            <a:r>
              <a:rPr lang="en-US" altLang="en-US" b="1" baseline="0" dirty="0" smtClean="0"/>
              <a:t>the National Shoreline.</a:t>
            </a:r>
          </a:p>
          <a:p>
            <a:pPr>
              <a:spcBef>
                <a:spcPct val="0"/>
              </a:spcBef>
            </a:pPr>
            <a:endParaRPr lang="en-US" altLang="en-US" baseline="0" dirty="0" smtClean="0"/>
          </a:p>
          <a:p>
            <a:pPr marL="0" marR="0" indent="0" algn="l" defTabSz="914400" rtl="0" eaLnBrk="0" fontAlgn="base" latinLnBrk="0" hangingPunct="0">
              <a:lnSpc>
                <a:spcPct val="100000"/>
              </a:lnSpc>
              <a:spcBef>
                <a:spcPct val="0"/>
              </a:spcBef>
              <a:spcAft>
                <a:spcPct val="0"/>
              </a:spcAft>
              <a:buClrTx/>
              <a:buSzTx/>
              <a:buFontTx/>
              <a:buNone/>
              <a:tabLst/>
              <a:defRPr/>
            </a:pPr>
            <a:r>
              <a:rPr lang="en-US" altLang="en-US" b="1" baseline="0" dirty="0" smtClean="0"/>
              <a:t>Product &amp; Services Outreach:</a:t>
            </a:r>
            <a:r>
              <a:rPr lang="en-US" altLang="en-US" baseline="0" dirty="0" smtClean="0"/>
              <a:t>  Presentation library, publications, videos, webinars, Corbin Training Center, participate in production of GNSS orbits, aeronautical surveys, emergency response imagery, etc.</a:t>
            </a:r>
            <a:endParaRPr lang="en-US" altLang="en-US" dirty="0" smtClean="0"/>
          </a:p>
        </p:txBody>
      </p:sp>
    </p:spTree>
    <p:extLst>
      <p:ext uri="{BB962C8B-B14F-4D97-AF65-F5344CB8AC3E}">
        <p14:creationId xmlns:p14="http://schemas.microsoft.com/office/powerpoint/2010/main" val="3706293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Gill Sans MT" panose="020B0502020104020203" pitchFamily="34" charset="0"/>
                <a:ea typeface="ＭＳ Ｐゴシック" panose="020B0600070205080204" pitchFamily="34" charset="-128"/>
              </a:defRPr>
            </a:lvl1pPr>
            <a:lvl2pPr marL="739775" indent="-282575">
              <a:spcBef>
                <a:spcPct val="30000"/>
              </a:spcBef>
              <a:defRPr sz="1200">
                <a:solidFill>
                  <a:schemeClr val="tx1"/>
                </a:solidFill>
                <a:latin typeface="Gill Sans MT" panose="020B0502020104020203" pitchFamily="34" charset="0"/>
                <a:ea typeface="ＭＳ Ｐゴシック" panose="020B0600070205080204" pitchFamily="34" charset="-128"/>
              </a:defRPr>
            </a:lvl2pPr>
            <a:lvl3pPr marL="1138238" indent="-225425">
              <a:spcBef>
                <a:spcPct val="30000"/>
              </a:spcBef>
              <a:defRPr sz="1200">
                <a:solidFill>
                  <a:schemeClr val="tx1"/>
                </a:solidFill>
                <a:latin typeface="Gill Sans MT" panose="020B0502020104020203" pitchFamily="34" charset="0"/>
                <a:ea typeface="ＭＳ Ｐゴシック" panose="020B0600070205080204" pitchFamily="34" charset="-128"/>
              </a:defRPr>
            </a:lvl3pPr>
            <a:lvl4pPr marL="1595438" indent="-225425">
              <a:spcBef>
                <a:spcPct val="30000"/>
              </a:spcBef>
              <a:defRPr sz="1200">
                <a:solidFill>
                  <a:schemeClr val="tx1"/>
                </a:solidFill>
                <a:latin typeface="Gill Sans MT" panose="020B0502020104020203" pitchFamily="34" charset="0"/>
                <a:ea typeface="ＭＳ Ｐゴシック" panose="020B0600070205080204" pitchFamily="34" charset="-128"/>
              </a:defRPr>
            </a:lvl4pPr>
            <a:lvl5pPr marL="2051050" indent="-225425">
              <a:spcBef>
                <a:spcPct val="30000"/>
              </a:spcBef>
              <a:defRPr sz="1200">
                <a:solidFill>
                  <a:schemeClr val="tx1"/>
                </a:solidFill>
                <a:latin typeface="Gill Sans MT" panose="020B0502020104020203" pitchFamily="34" charset="0"/>
                <a:ea typeface="ＭＳ Ｐゴシック" panose="020B0600070205080204" pitchFamily="34" charset="-128"/>
              </a:defRPr>
            </a:lvl5pPr>
            <a:lvl6pPr marL="2508250" indent="-225425"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6pPr>
            <a:lvl7pPr marL="2965450" indent="-225425"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7pPr>
            <a:lvl8pPr marL="3422650" indent="-225425"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8pPr>
            <a:lvl9pPr marL="3879850" indent="-225425"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71E12F78-7085-478D-A095-E31FB617B8C5}" type="slidenum">
              <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a:sym typeface="Arial"/>
              </a:rPr>
              <a:pPr marL="0" marR="0" lvl="0" indent="0" algn="l"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0" cap="none" spc="0" normalizeH="0" baseline="0" noProof="0" dirty="0" smtClean="0">
              <a:ln>
                <a:noFill/>
              </a:ln>
              <a:solidFill>
                <a:srgbClr val="000000"/>
              </a:solidFill>
              <a:effectLst/>
              <a:uLnTx/>
              <a:uFillTx/>
              <a:latin typeface="Arial" panose="020B0604020202020204" pitchFamily="34" charset="0"/>
              <a:ea typeface="ＭＳ Ｐゴシック" panose="020B0600070205080204" pitchFamily="34" charset="-128"/>
              <a:cs typeface="Arial"/>
              <a:sym typeface="Arial"/>
            </a:endParaRPr>
          </a:p>
        </p:txBody>
      </p:sp>
    </p:spTree>
    <p:extLst>
      <p:ext uri="{BB962C8B-B14F-4D97-AF65-F5344CB8AC3E}">
        <p14:creationId xmlns:p14="http://schemas.microsoft.com/office/powerpoint/2010/main" val="1359432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Gill Sans MT" panose="020B0502020104020203" pitchFamily="34" charset="0"/>
                <a:ea typeface="ＭＳ Ｐゴシック" panose="020B0600070205080204" pitchFamily="34" charset="-128"/>
              </a:defRPr>
            </a:lvl1pPr>
            <a:lvl2pPr marL="768350" indent="-293688">
              <a:spcBef>
                <a:spcPct val="30000"/>
              </a:spcBef>
              <a:defRPr sz="1200">
                <a:solidFill>
                  <a:schemeClr val="tx1"/>
                </a:solidFill>
                <a:latin typeface="Gill Sans MT" panose="020B0502020104020203" pitchFamily="34" charset="0"/>
                <a:ea typeface="ＭＳ Ｐゴシック" panose="020B0600070205080204" pitchFamily="34" charset="-128"/>
              </a:defRPr>
            </a:lvl2pPr>
            <a:lvl3pPr marL="1182688" indent="-234950">
              <a:spcBef>
                <a:spcPct val="30000"/>
              </a:spcBef>
              <a:defRPr sz="1200">
                <a:solidFill>
                  <a:schemeClr val="tx1"/>
                </a:solidFill>
                <a:latin typeface="Gill Sans MT" panose="020B0502020104020203" pitchFamily="34" charset="0"/>
                <a:ea typeface="ＭＳ Ｐゴシック" panose="020B0600070205080204" pitchFamily="34" charset="-128"/>
              </a:defRPr>
            </a:lvl3pPr>
            <a:lvl4pPr marL="1657350" indent="-234950">
              <a:spcBef>
                <a:spcPct val="30000"/>
              </a:spcBef>
              <a:defRPr sz="1200">
                <a:solidFill>
                  <a:schemeClr val="tx1"/>
                </a:solidFill>
                <a:latin typeface="Gill Sans MT" panose="020B0502020104020203" pitchFamily="34" charset="0"/>
                <a:ea typeface="ＭＳ Ｐゴシック" panose="020B0600070205080204" pitchFamily="34" charset="-128"/>
              </a:defRPr>
            </a:lvl4pPr>
            <a:lvl5pPr marL="2132013" indent="-234950">
              <a:spcBef>
                <a:spcPct val="30000"/>
              </a:spcBef>
              <a:defRPr sz="1200">
                <a:solidFill>
                  <a:schemeClr val="tx1"/>
                </a:solidFill>
                <a:latin typeface="Gill Sans MT" panose="020B0502020104020203" pitchFamily="34" charset="0"/>
                <a:ea typeface="ＭＳ Ｐゴシック" panose="020B0600070205080204" pitchFamily="34" charset="-128"/>
              </a:defRPr>
            </a:lvl5pPr>
            <a:lvl6pPr marL="2589213" indent="-234950"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6pPr>
            <a:lvl7pPr marL="3046413" indent="-234950"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7pPr>
            <a:lvl8pPr marL="3503613" indent="-234950"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8pPr>
            <a:lvl9pPr marL="3960813" indent="-234950"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9pPr>
          </a:lstStyle>
          <a:p>
            <a:pPr fontAlgn="base">
              <a:spcBef>
                <a:spcPct val="0"/>
              </a:spcBef>
              <a:spcAft>
                <a:spcPct val="0"/>
              </a:spcAft>
            </a:pPr>
            <a:fld id="{25EC3F40-5043-4E24-8FD0-AE04B0583C8C}" type="slidenum">
              <a:rPr lang="en-US" altLang="en-US" smtClean="0">
                <a:latin typeface="Calibri" panose="020F0502020204030204" pitchFamily="34" charset="0"/>
              </a:rPr>
              <a:pPr fontAlgn="base">
                <a:spcBef>
                  <a:spcPct val="0"/>
                </a:spcBef>
                <a:spcAft>
                  <a:spcPct val="0"/>
                </a:spcAft>
              </a:pPr>
              <a:t>8</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737928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Gill Sans MT" panose="020B0502020104020203" pitchFamily="34" charset="0"/>
                <a:ea typeface="ＭＳ Ｐゴシック" panose="020B0600070205080204" pitchFamily="34" charset="-128"/>
              </a:defRPr>
            </a:lvl1pPr>
            <a:lvl2pPr marL="768350" indent="-293688">
              <a:spcBef>
                <a:spcPct val="30000"/>
              </a:spcBef>
              <a:defRPr sz="1200">
                <a:solidFill>
                  <a:schemeClr val="tx1"/>
                </a:solidFill>
                <a:latin typeface="Gill Sans MT" panose="020B0502020104020203" pitchFamily="34" charset="0"/>
                <a:ea typeface="ＭＳ Ｐゴシック" panose="020B0600070205080204" pitchFamily="34" charset="-128"/>
              </a:defRPr>
            </a:lvl2pPr>
            <a:lvl3pPr marL="1182688" indent="-234950">
              <a:spcBef>
                <a:spcPct val="30000"/>
              </a:spcBef>
              <a:defRPr sz="1200">
                <a:solidFill>
                  <a:schemeClr val="tx1"/>
                </a:solidFill>
                <a:latin typeface="Gill Sans MT" panose="020B0502020104020203" pitchFamily="34" charset="0"/>
                <a:ea typeface="ＭＳ Ｐゴシック" panose="020B0600070205080204" pitchFamily="34" charset="-128"/>
              </a:defRPr>
            </a:lvl3pPr>
            <a:lvl4pPr marL="1657350" indent="-234950">
              <a:spcBef>
                <a:spcPct val="30000"/>
              </a:spcBef>
              <a:defRPr sz="1200">
                <a:solidFill>
                  <a:schemeClr val="tx1"/>
                </a:solidFill>
                <a:latin typeface="Gill Sans MT" panose="020B0502020104020203" pitchFamily="34" charset="0"/>
                <a:ea typeface="ＭＳ Ｐゴシック" panose="020B0600070205080204" pitchFamily="34" charset="-128"/>
              </a:defRPr>
            </a:lvl4pPr>
            <a:lvl5pPr marL="2132013" indent="-234950">
              <a:spcBef>
                <a:spcPct val="30000"/>
              </a:spcBef>
              <a:defRPr sz="1200">
                <a:solidFill>
                  <a:schemeClr val="tx1"/>
                </a:solidFill>
                <a:latin typeface="Gill Sans MT" panose="020B0502020104020203" pitchFamily="34" charset="0"/>
                <a:ea typeface="ＭＳ Ｐゴシック" panose="020B0600070205080204" pitchFamily="34" charset="-128"/>
              </a:defRPr>
            </a:lvl5pPr>
            <a:lvl6pPr marL="2589213" indent="-234950"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6pPr>
            <a:lvl7pPr marL="3046413" indent="-234950"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7pPr>
            <a:lvl8pPr marL="3503613" indent="-234950"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8pPr>
            <a:lvl9pPr marL="3960813" indent="-234950"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25EC3F40-5043-4E24-8FD0-AE04B0583C8C}" type="slidenum">
              <a:rPr kumimoji="0" lang="en-US" altLang="en-US" sz="1200" b="0" i="0" u="none" strike="noStrike" kern="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34" charset="-128"/>
                <a:cs typeface="Arial"/>
                <a:sym typeface="Arial"/>
              </a:rPr>
              <a:pPr marL="0" marR="0" lvl="0" indent="0" algn="l"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0" cap="none" spc="0" normalizeH="0" baseline="0" noProof="0" dirty="0" smtClean="0">
              <a:ln>
                <a:noFill/>
              </a:ln>
              <a:solidFill>
                <a:srgbClr val="000000"/>
              </a:solidFill>
              <a:effectLst/>
              <a:uLnTx/>
              <a:uFillTx/>
              <a:latin typeface="Calibri" panose="020F0502020204030204" pitchFamily="34" charset="0"/>
              <a:ea typeface="ＭＳ Ｐゴシック" panose="020B0600070205080204" pitchFamily="34" charset="-128"/>
              <a:cs typeface="Arial"/>
              <a:sym typeface="Arial"/>
            </a:endParaRPr>
          </a:p>
        </p:txBody>
      </p:sp>
    </p:spTree>
    <p:extLst>
      <p:ext uri="{BB962C8B-B14F-4D97-AF65-F5344CB8AC3E}">
        <p14:creationId xmlns:p14="http://schemas.microsoft.com/office/powerpoint/2010/main" val="2766322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Gill Sans MT" panose="020B0502020104020203" pitchFamily="34" charset="0"/>
                <a:ea typeface="ＭＳ Ｐゴシック" panose="020B0600070205080204" pitchFamily="34" charset="-128"/>
              </a:defRPr>
            </a:lvl1pPr>
            <a:lvl2pPr marL="768350" indent="-293688">
              <a:spcBef>
                <a:spcPct val="30000"/>
              </a:spcBef>
              <a:defRPr sz="1200">
                <a:solidFill>
                  <a:schemeClr val="tx1"/>
                </a:solidFill>
                <a:latin typeface="Gill Sans MT" panose="020B0502020104020203" pitchFamily="34" charset="0"/>
                <a:ea typeface="ＭＳ Ｐゴシック" panose="020B0600070205080204" pitchFamily="34" charset="-128"/>
              </a:defRPr>
            </a:lvl2pPr>
            <a:lvl3pPr marL="1182688" indent="-234950">
              <a:spcBef>
                <a:spcPct val="30000"/>
              </a:spcBef>
              <a:defRPr sz="1200">
                <a:solidFill>
                  <a:schemeClr val="tx1"/>
                </a:solidFill>
                <a:latin typeface="Gill Sans MT" panose="020B0502020104020203" pitchFamily="34" charset="0"/>
                <a:ea typeface="ＭＳ Ｐゴシック" panose="020B0600070205080204" pitchFamily="34" charset="-128"/>
              </a:defRPr>
            </a:lvl3pPr>
            <a:lvl4pPr marL="1657350" indent="-234950">
              <a:spcBef>
                <a:spcPct val="30000"/>
              </a:spcBef>
              <a:defRPr sz="1200">
                <a:solidFill>
                  <a:schemeClr val="tx1"/>
                </a:solidFill>
                <a:latin typeface="Gill Sans MT" panose="020B0502020104020203" pitchFamily="34" charset="0"/>
                <a:ea typeface="ＭＳ Ｐゴシック" panose="020B0600070205080204" pitchFamily="34" charset="-128"/>
              </a:defRPr>
            </a:lvl4pPr>
            <a:lvl5pPr marL="2132013" indent="-234950">
              <a:spcBef>
                <a:spcPct val="30000"/>
              </a:spcBef>
              <a:defRPr sz="1200">
                <a:solidFill>
                  <a:schemeClr val="tx1"/>
                </a:solidFill>
                <a:latin typeface="Gill Sans MT" panose="020B0502020104020203" pitchFamily="34" charset="0"/>
                <a:ea typeface="ＭＳ Ｐゴシック" panose="020B0600070205080204" pitchFamily="34" charset="-128"/>
              </a:defRPr>
            </a:lvl5pPr>
            <a:lvl6pPr marL="2589213" indent="-234950"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6pPr>
            <a:lvl7pPr marL="3046413" indent="-234950"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7pPr>
            <a:lvl8pPr marL="3503613" indent="-234950"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8pPr>
            <a:lvl9pPr marL="3960813" indent="-234950"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25EC3F40-5043-4E24-8FD0-AE04B0583C8C}" type="slidenum">
              <a:rPr kumimoji="0" lang="en-US" altLang="en-US" sz="1200" b="0" i="0" u="none" strike="noStrike" kern="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34" charset="-128"/>
                <a:cs typeface="Arial"/>
                <a:sym typeface="Arial"/>
              </a:rPr>
              <a:pPr marL="0" marR="0" lvl="0" indent="0" algn="l"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0" cap="none" spc="0" normalizeH="0" baseline="0" noProof="0" dirty="0" smtClean="0">
              <a:ln>
                <a:noFill/>
              </a:ln>
              <a:solidFill>
                <a:srgbClr val="000000"/>
              </a:solidFill>
              <a:effectLst/>
              <a:uLnTx/>
              <a:uFillTx/>
              <a:latin typeface="Calibri" panose="020F0502020204030204" pitchFamily="34" charset="0"/>
              <a:ea typeface="ＭＳ Ｐゴシック" panose="020B0600070205080204" pitchFamily="34" charset="-128"/>
              <a:cs typeface="Arial"/>
              <a:sym typeface="Arial"/>
            </a:endParaRPr>
          </a:p>
        </p:txBody>
      </p:sp>
    </p:spTree>
    <p:extLst>
      <p:ext uri="{BB962C8B-B14F-4D97-AF65-F5344CB8AC3E}">
        <p14:creationId xmlns:p14="http://schemas.microsoft.com/office/powerpoint/2010/main" val="2714119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dirty="0"/>
          </a:p>
        </p:txBody>
      </p:sp>
      <p:sp>
        <p:nvSpPr>
          <p:cNvPr id="183" name="Shape 1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578374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Use of GNSS technology is widely used</a:t>
            </a:r>
            <a:r>
              <a:rPr lang="en-US" baseline="0" dirty="0" smtClean="0"/>
              <a:t> today in surveying, mapping, navigation will cell.  Phones, auto on-board navigation, and autonomous driving is fine in open pit mines, but do we really want autonomously driven trucks operating with maps that may be in error because of the difference between NAD83 and GNSS positioning?</a:t>
            </a:r>
            <a:endParaRPr lang="en-US" dirty="0"/>
          </a:p>
        </p:txBody>
      </p:sp>
    </p:spTree>
    <p:extLst>
      <p:ext uri="{BB962C8B-B14F-4D97-AF65-F5344CB8AC3E}">
        <p14:creationId xmlns:p14="http://schemas.microsoft.com/office/powerpoint/2010/main" val="2947442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spcBef>
                <a:spcPts val="0"/>
              </a:spcBef>
              <a:spcAft>
                <a:spcPts val="0"/>
              </a:spcAft>
              <a:buNone/>
              <a:defRPr sz="4000" b="1"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29" name="Shape 29"/>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spcAft>
                <a:spcPts val="0"/>
              </a:spcAft>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31" name="Shape 3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32" name="Shape 3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dirty="0">
              <a:solidFill>
                <a:srgbClr val="888888"/>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83D7ECE-9AF2-4ADE-B121-1164F1FFB6C4}" type="datetimeFigureOut">
              <a:rPr lang="en-US">
                <a:solidFill>
                  <a:prstClr val="black">
                    <a:tint val="75000"/>
                  </a:prstClr>
                </a:solidFill>
              </a:rPr>
              <a:pPr>
                <a:defRPr/>
              </a:pPr>
              <a:t>3/27/2019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22FA09C-50D8-4425-8086-338AFB21C2E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0417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CAEC10B-6B64-4DB8-926F-B0CE45290310}" type="datetimeFigureOut">
              <a:rPr lang="en-US">
                <a:solidFill>
                  <a:prstClr val="black">
                    <a:tint val="75000"/>
                  </a:prstClr>
                </a:solidFill>
              </a:rPr>
              <a:pPr>
                <a:defRPr/>
              </a:pPr>
              <a:t>3/27/2019</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ED9FA71-42F9-46F0-AAB1-77E4E7B7C8D5}"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171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4F41062-5E46-4E83-A73A-3E31CD20CD95}" type="datetimeFigureOut">
              <a:rPr lang="en-US">
                <a:solidFill>
                  <a:prstClr val="black">
                    <a:tint val="75000"/>
                  </a:prstClr>
                </a:solidFill>
              </a:rPr>
              <a:pPr>
                <a:defRPr/>
              </a:pPr>
              <a:t>3/27/2019</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F5B5328-6158-4665-8C42-BE4BD0776F8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643310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7F15D7B-A6EC-4DD7-94BD-613EC1E6E2F1}" type="datetimeFigureOut">
              <a:rPr lang="en-US">
                <a:solidFill>
                  <a:prstClr val="black">
                    <a:tint val="75000"/>
                  </a:prstClr>
                </a:solidFill>
              </a:rPr>
              <a:pPr>
                <a:defRPr/>
              </a:pPr>
              <a:t>3/27/2019</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80EFD5C-4B07-41B4-A825-23BD2C14081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297923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CC872BD-AEFA-4E9C-A3F7-B099FB084B56}" type="datetimeFigureOut">
              <a:rPr lang="en-US">
                <a:solidFill>
                  <a:prstClr val="black">
                    <a:tint val="75000"/>
                  </a:prstClr>
                </a:solidFill>
              </a:rPr>
              <a:pPr>
                <a:defRPr/>
              </a:pPr>
              <a:t>3/27/2019</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6A915F8D-0F11-4034-A73A-98CA8F610A8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487023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11BA40E-3D68-4990-986D-2C254545A15B}" type="datetimeFigureOut">
              <a:rPr lang="en-US">
                <a:solidFill>
                  <a:prstClr val="black">
                    <a:tint val="75000"/>
                  </a:prstClr>
                </a:solidFill>
              </a:rPr>
              <a:pPr>
                <a:defRPr/>
              </a:pPr>
              <a:t>3/27/2019</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92B9E40-FB0F-4D34-BF50-10284A98DD8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250395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79B5781-3118-47C8-A1AF-FD18E3517A8D}" type="datetimeFigureOut">
              <a:rPr lang="en-US">
                <a:solidFill>
                  <a:prstClr val="black">
                    <a:tint val="75000"/>
                  </a:prstClr>
                </a:solidFill>
              </a:rPr>
              <a:pPr>
                <a:defRPr/>
              </a:pPr>
              <a:t>3/27/2019</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0ABDFC1-7D66-499C-BB8D-4E0F2A9B2DA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242162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224C53F-6971-49A5-91E4-0B3DA1438DF7}" type="datetimeFigureOut">
              <a:rPr lang="en-US">
                <a:solidFill>
                  <a:prstClr val="black">
                    <a:tint val="75000"/>
                  </a:prstClr>
                </a:solidFill>
              </a:rPr>
              <a:pPr>
                <a:defRPr/>
              </a:pPr>
              <a:t>3/27/2019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4AD5638-EE7E-456B-9FD5-AA0509CDF2D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511492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D96E2CC-51F8-4D44-8BD4-71EFA343D5CD}" type="datetimeFigureOut">
              <a:rPr lang="en-US">
                <a:solidFill>
                  <a:prstClr val="black">
                    <a:tint val="75000"/>
                  </a:prstClr>
                </a:solidFill>
              </a:rPr>
              <a:pPr>
                <a:defRPr/>
              </a:pPr>
              <a:t>3/27/2019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40B4604-00C8-4C09-85C4-117A42FD4E8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119042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47139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spcAft>
                <a:spcPts val="0"/>
              </a:spcAft>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spcAft>
                <a:spcPts val="0"/>
              </a:spcAft>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59" name="Shape 5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60" name="Shape 6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dirty="0">
              <a:solidFill>
                <a:srgbClr val="888888"/>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19126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63" name="Shape 63"/>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spcAft>
                <a:spcPts val="0"/>
              </a:spcAft>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spcAft>
                <a:spcPts val="0"/>
              </a:spcAft>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spcAft>
                <a:spcPts val="0"/>
              </a:spcAft>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64" name="Shape 64"/>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spcAft>
                <a:spcPts val="0"/>
              </a:spcAft>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spcAft>
                <a:spcPts val="0"/>
              </a:spcAft>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66" name="Shape 6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67" name="Shape 6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dirty="0">
              <a:solidFill>
                <a:srgbClr val="888888"/>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72" name="Shape 7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73" name="Shape 7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dirty="0">
              <a:solidFill>
                <a:srgbClr val="888888"/>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4"/>
        <p:cNvGrpSpPr/>
        <p:nvPr/>
      </p:nvGrpSpPr>
      <p:grpSpPr>
        <a:xfrm>
          <a:off x="0" y="0"/>
          <a:ext cx="0" cy="0"/>
          <a:chOff x="0" y="0"/>
          <a:chExt cx="0" cy="0"/>
        </a:xfrm>
      </p:grpSpPr>
      <p:sp>
        <p:nvSpPr>
          <p:cNvPr id="75" name="Shape 75"/>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78" name="Shape 7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79" name="Shape 7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dirty="0">
              <a:solidFill>
                <a:srgbClr val="888888"/>
              </a:solidFill>
              <a:latin typeface="Calibri"/>
              <a:ea typeface="Calibri"/>
              <a:cs typeface="Calibri"/>
              <a:sym typeface="Calibri"/>
            </a:endParaRP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384EAFD-C5AD-4CE4-A9A2-1620EF885A13}" type="datetimeFigureOut">
              <a:rPr lang="en-US">
                <a:solidFill>
                  <a:prstClr val="black">
                    <a:tint val="75000"/>
                  </a:prstClr>
                </a:solidFill>
              </a:rPr>
              <a:pPr>
                <a:defRPr/>
              </a:pPr>
              <a:t>3/27/2019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4670A46-871E-4729-9783-841A67B9916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853438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7F15D7B-A6EC-4DD7-94BD-613EC1E6E2F1}" type="datetimeFigureOut">
              <a:rPr lang="en-US">
                <a:solidFill>
                  <a:prstClr val="black">
                    <a:tint val="75000"/>
                  </a:prstClr>
                </a:solidFill>
              </a:rPr>
              <a:pPr>
                <a:defRPr/>
              </a:pPr>
              <a:t>3/27/2019</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80EFD5C-4B07-41B4-A825-23BD2C14081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136865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9E962D6-0A22-4321-8B8C-8B05D3193189}" type="datetimeFigureOut">
              <a:rPr lang="en-US">
                <a:solidFill>
                  <a:prstClr val="black">
                    <a:tint val="75000"/>
                  </a:prstClr>
                </a:solidFill>
              </a:rPr>
              <a:pPr>
                <a:defRPr/>
              </a:pPr>
              <a:t>3/27/2019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7277EB2-CD6A-4856-8D16-614BF0D8715D}"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66491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384EAFD-C5AD-4CE4-A9A2-1620EF885A13}" type="datetimeFigureOut">
              <a:rPr lang="en-US">
                <a:solidFill>
                  <a:prstClr val="black">
                    <a:tint val="75000"/>
                  </a:prstClr>
                </a:solidFill>
              </a:rPr>
              <a:pPr>
                <a:defRPr/>
              </a:pPr>
              <a:t>3/27/2019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4670A46-871E-4729-9783-841A67B9916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08879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image" Target="../media/image1.jpg"/><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9">
            <a:lum/>
          </a:blip>
          <a:srcRect/>
          <a:stretch>
            <a:fillRect/>
          </a:stretch>
        </a:blip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9" name="Shape 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10" name="Shape 1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dirty="0">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51" r:id="rId1"/>
    <p:sldLayoutId id="2147483655" r:id="rId2"/>
    <p:sldLayoutId id="2147483656" r:id="rId3"/>
    <p:sldLayoutId id="2147483657" r:id="rId4"/>
    <p:sldLayoutId id="2147483658" r:id="rId5"/>
    <p:sldLayoutId id="2147483679" r:id="rId6"/>
    <p:sldLayoutId id="2147483680"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defTabSz="914400">
              <a:defRPr/>
            </a:pPr>
            <a:fld id="{670813F4-5EFC-4B36-B954-3568AA051563}" type="datetimeFigureOut">
              <a:rPr lang="en-US">
                <a:solidFill>
                  <a:prstClr val="black">
                    <a:tint val="75000"/>
                  </a:prstClr>
                </a:solidFill>
                <a:ea typeface="+mn-ea"/>
              </a:rPr>
              <a:pPr defTabSz="914400">
                <a:defRPr/>
              </a:pPr>
              <a:t>3/27/2019</a:t>
            </a:fld>
            <a:endParaRPr lang="en-US" dirty="0">
              <a:solidFill>
                <a:prstClr val="black">
                  <a:tint val="75000"/>
                </a:prstClr>
              </a:solidFill>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defTabSz="914400">
              <a:defRPr/>
            </a:pPr>
            <a:endParaRPr lang="en-US" dirty="0">
              <a:solidFill>
                <a:prstClr val="black">
                  <a:tint val="75000"/>
                </a:prstClr>
              </a:solidFill>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defTabSz="914400">
              <a:defRPr/>
            </a:pPr>
            <a:fld id="{72FDA4AF-7BF3-4CA9-A6D4-43FE57F0476A}" type="slidenum">
              <a:rPr lang="en-US">
                <a:solidFill>
                  <a:prstClr val="black">
                    <a:tint val="75000"/>
                  </a:prstClr>
                </a:solidFill>
                <a:ea typeface="+mn-ea"/>
              </a:rPr>
              <a:pPr defTabSz="914400">
                <a:defRPr/>
              </a:pPr>
              <a:t>‹#›</a:t>
            </a:fld>
            <a:endParaRPr lang="en-US" dirty="0">
              <a:solidFill>
                <a:prstClr val="black">
                  <a:tint val="75000"/>
                </a:prstClr>
              </a:solidFill>
              <a:ea typeface="+mn-ea"/>
            </a:endParaRPr>
          </a:p>
        </p:txBody>
      </p:sp>
    </p:spTree>
    <p:extLst>
      <p:ext uri="{BB962C8B-B14F-4D97-AF65-F5344CB8AC3E}">
        <p14:creationId xmlns:p14="http://schemas.microsoft.com/office/powerpoint/2010/main" val="114807484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5" r:id="rId12"/>
    <p:sldLayoutId id="2147483676"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bwMode="auto">
          <a:xfrm>
            <a:off x="0" y="1357425"/>
            <a:ext cx="9144000"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marL="0" marR="0" lvl="0" indent="0" algn="ctr" defTabSz="457200" rtl="0" eaLnBrk="1" fontAlgn="base" latinLnBrk="0" hangingPunct="1">
              <a:lnSpc>
                <a:spcPct val="100000"/>
              </a:lnSpc>
              <a:spcBef>
                <a:spcPct val="20000"/>
              </a:spcBef>
              <a:spcAft>
                <a:spcPct val="0"/>
              </a:spcAft>
              <a:buClrTx/>
              <a:buSzPct val="100000"/>
              <a:buFontTx/>
              <a:buNone/>
              <a:tabLst/>
              <a:defRPr/>
            </a:pPr>
            <a:r>
              <a:rPr lang="en-US" sz="4000" b="1" i="1" kern="1200" dirty="0" smtClean="0">
                <a:solidFill>
                  <a:srgbClr val="000099"/>
                </a:solidFill>
                <a:latin typeface="Arial" pitchFamily="34" charset="0"/>
                <a:cs typeface="Arial" pitchFamily="34" charset="0"/>
              </a:rPr>
              <a:t>U.S. </a:t>
            </a:r>
            <a:r>
              <a:rPr kumimoji="0" lang="en-US" sz="4000" b="1" i="1" u="none" strike="noStrike" kern="1200" cap="none" spc="0" normalizeH="0" baseline="0" noProof="0" dirty="0" smtClean="0">
                <a:ln>
                  <a:noFill/>
                </a:ln>
                <a:solidFill>
                  <a:srgbClr val="000099"/>
                </a:solidFill>
                <a:effectLst/>
                <a:uLnTx/>
                <a:uFillTx/>
                <a:latin typeface="Arial" pitchFamily="34" charset="0"/>
                <a:ea typeface="ＭＳ Ｐゴシック" pitchFamily="34" charset="-128"/>
                <a:cs typeface="Arial" pitchFamily="34" charset="0"/>
              </a:rPr>
              <a:t>Datums and</a:t>
            </a:r>
            <a:r>
              <a:rPr kumimoji="0" lang="en-US" sz="4000" b="1" i="1" u="none" strike="noStrike" kern="1200" cap="none" spc="0" normalizeH="0" noProof="0" dirty="0" smtClean="0">
                <a:ln>
                  <a:noFill/>
                </a:ln>
                <a:solidFill>
                  <a:srgbClr val="000099"/>
                </a:solidFill>
                <a:effectLst/>
                <a:uLnTx/>
                <a:uFillTx/>
                <a:latin typeface="Arial" pitchFamily="34" charset="0"/>
                <a:ea typeface="ＭＳ Ｐゴシック" pitchFamily="34" charset="-128"/>
                <a:cs typeface="Arial" pitchFamily="34" charset="0"/>
              </a:rPr>
              <a:t> Changes for 2022</a:t>
            </a:r>
            <a:r>
              <a:rPr kumimoji="0" lang="en-US" sz="4000" b="1" i="1" u="none" strike="noStrike" kern="1200" cap="none" spc="0" normalizeH="0" baseline="0" noProof="0" dirty="0" smtClean="0">
                <a:ln>
                  <a:noFill/>
                </a:ln>
                <a:solidFill>
                  <a:srgbClr val="000099"/>
                </a:solidFill>
                <a:effectLst/>
                <a:uLnTx/>
                <a:uFillTx/>
                <a:latin typeface="Arial" pitchFamily="34" charset="0"/>
                <a:ea typeface="ＭＳ Ｐゴシック" pitchFamily="34" charset="-128"/>
                <a:cs typeface="Arial" pitchFamily="34" charset="0"/>
              </a:rPr>
              <a:t> </a:t>
            </a:r>
            <a:endParaRPr kumimoji="0" lang="en-US" sz="3200" b="1" i="1" u="none" strike="noStrike" kern="1200" cap="none" spc="0" normalizeH="0" baseline="0" noProof="0" dirty="0">
              <a:ln>
                <a:noFill/>
              </a:ln>
              <a:solidFill>
                <a:srgbClr val="000099"/>
              </a:solidFill>
              <a:effectLst/>
              <a:uLnTx/>
              <a:uFillTx/>
              <a:latin typeface="Arial" pitchFamily="34" charset="0"/>
              <a:ea typeface="ＭＳ Ｐゴシック" pitchFamily="34" charset="-128"/>
              <a:cs typeface="Arial" pitchFamily="34" charset="0"/>
            </a:endParaRPr>
          </a:p>
        </p:txBody>
      </p:sp>
      <p:sp>
        <p:nvSpPr>
          <p:cNvPr id="9" name="TextBox 13"/>
          <p:cNvSpPr txBox="1">
            <a:spLocks noChangeArrowheads="1"/>
          </p:cNvSpPr>
          <p:nvPr/>
        </p:nvSpPr>
        <p:spPr bwMode="auto">
          <a:xfrm>
            <a:off x="2651125" y="5623560"/>
            <a:ext cx="3932555"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itchFamily="34" charset="0"/>
                <a:ea typeface="ＭＳ Ｐゴシック" pitchFamily="34" charset="-128"/>
                <a:cs typeface="+mn-cs"/>
              </a:rPr>
              <a:t>Denis Riordan, </a:t>
            </a:r>
            <a:r>
              <a:rPr kumimoji="0" lang="en-US" sz="2000" b="1" i="0" u="none" strike="noStrike" kern="1200" cap="none" spc="0" normalizeH="0" baseline="0" noProof="0" dirty="0" smtClean="0">
                <a:ln>
                  <a:noFill/>
                </a:ln>
                <a:solidFill>
                  <a:srgbClr val="000000"/>
                </a:solidFill>
                <a:effectLst/>
                <a:uLnTx/>
                <a:uFillTx/>
                <a:latin typeface="Calibri" pitchFamily="34" charset="0"/>
                <a:ea typeface="ＭＳ Ｐゴシック" pitchFamily="34" charset="-128"/>
                <a:cs typeface="+mn-cs"/>
              </a:rPr>
              <a:t>PSM</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srgbClr val="000000"/>
                </a:solidFill>
                <a:effectLst/>
                <a:uLnTx/>
                <a:uFillTx/>
                <a:latin typeface="Calibri" pitchFamily="34" charset="0"/>
                <a:ea typeface="ＭＳ Ｐゴシック" pitchFamily="34" charset="-128"/>
                <a:cs typeface="+mn-cs"/>
              </a:rPr>
              <a:t>NOAA, National Geodetic Survey</a:t>
            </a:r>
            <a:endParaRPr kumimoji="0" lang="en-US" sz="2000" b="1" i="0" u="none" strike="noStrike" kern="1200" cap="none" spc="0" normalizeH="0" baseline="0" noProof="0" dirty="0">
              <a:ln>
                <a:noFill/>
              </a:ln>
              <a:solidFill>
                <a:srgbClr val="000000"/>
              </a:solidFill>
              <a:effectLst/>
              <a:uLnTx/>
              <a:uFillTx/>
              <a:latin typeface="Calibri" pitchFamily="34" charset="0"/>
              <a:ea typeface="ＭＳ Ｐゴシック" pitchFamily="34" charset="-128"/>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Calibri" pitchFamily="34" charset="0"/>
                <a:ea typeface="ＭＳ Ｐゴシック" pitchFamily="34" charset="-128"/>
                <a:cs typeface="+mn-cs"/>
              </a:rPr>
              <a:t>denis.riordan@noaa.gov</a:t>
            </a:r>
          </a:p>
        </p:txBody>
      </p:sp>
      <p:sp>
        <p:nvSpPr>
          <p:cNvPr id="13" name="TextBox 8"/>
          <p:cNvSpPr txBox="1">
            <a:spLocks noChangeArrowheads="1"/>
          </p:cNvSpPr>
          <p:nvPr/>
        </p:nvSpPr>
        <p:spPr bwMode="auto">
          <a:xfrm>
            <a:off x="0" y="2363425"/>
            <a:ext cx="9144000"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
            </a:r>
            <a:br>
              <a:rPr kumimoji="0" lang="en-US" sz="2800" b="1"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br>
            <a:r>
              <a:rPr kumimoji="0" lang="en-US" sz="2800" b="1" i="0" u="none" strike="noStrike" kern="1200" cap="none" spc="0" normalizeH="0" baseline="0" noProof="0" dirty="0" smtClean="0">
                <a:ln>
                  <a:noFill/>
                </a:ln>
                <a:solidFill>
                  <a:prstClr val="black"/>
                </a:solidFill>
                <a:effectLst/>
                <a:uLnTx/>
                <a:uFillTx/>
                <a:latin typeface="Calibri" pitchFamily="34" charset="0"/>
                <a:ea typeface="ＭＳ Ｐゴシック" pitchFamily="34" charset="-128"/>
                <a:cs typeface="+mn-cs"/>
              </a:rPr>
              <a:t>Florida Floodplain Managers Association  -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Calibri" pitchFamily="34" charset="0"/>
                <a:ea typeface="ＭＳ Ｐゴシック" pitchFamily="34" charset="-128"/>
                <a:cs typeface="+mn-cs"/>
              </a:rPr>
              <a:t>Annual Conference</a:t>
            </a:r>
            <a:endParaRPr kumimoji="0" lang="en-US" sz="2800" b="1" i="0" u="none" strike="noStrike" kern="1200" cap="none" spc="0" normalizeH="0" baseline="0" noProof="0" dirty="0" smtClean="0">
              <a:ln>
                <a:noFill/>
              </a:ln>
              <a:solidFill>
                <a:srgbClr val="FF0000"/>
              </a:solidFill>
              <a:effectLst/>
              <a:uLnTx/>
              <a:uFillTx/>
              <a:latin typeface="Calibri" pitchFamily="34" charset="0"/>
              <a:ea typeface="ＭＳ Ｐゴシック" pitchFamily="34" charset="-128"/>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smtClean="0">
              <a:ln>
                <a:noFill/>
              </a:ln>
              <a:effectLst/>
              <a:uLnTx/>
              <a:uFillTx/>
              <a:latin typeface="Calibri" pitchFamily="34" charset="0"/>
              <a:ea typeface="ＭＳ Ｐゴシック" pitchFamily="34" charset="-128"/>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sz="2400" b="1" kern="1200" noProof="0" dirty="0" smtClean="0">
                <a:cs typeface="+mn-cs"/>
              </a:rPr>
              <a:t>Daytona Beach, FL</a:t>
            </a:r>
            <a:endParaRPr kumimoji="0" lang="en-US" sz="2400" b="1" i="0" u="none" strike="noStrike" kern="1200" cap="none" spc="0" normalizeH="0" baseline="0" noProof="0" dirty="0" smtClean="0">
              <a:ln>
                <a:noFill/>
              </a:ln>
              <a:effectLst/>
              <a:uLnTx/>
              <a:uFillTx/>
              <a:latin typeface="Calibri" pitchFamily="34" charset="0"/>
              <a:ea typeface="ＭＳ Ｐゴシック" pitchFamily="34" charset="-128"/>
              <a:cs typeface="+mn-cs"/>
            </a:endParaRPr>
          </a:p>
          <a:p>
            <a:pPr lvl="0" algn="ctr" defTabSz="457200" eaLnBrk="1" fontAlgn="base" hangingPunct="1">
              <a:spcBef>
                <a:spcPct val="0"/>
              </a:spcBef>
              <a:spcAft>
                <a:spcPct val="0"/>
              </a:spcAft>
              <a:defRPr/>
            </a:pPr>
            <a:endParaRPr lang="en-US" sz="1200" b="1" kern="1200" dirty="0" smtClean="0"/>
          </a:p>
          <a:p>
            <a:pPr lvl="0" algn="ctr" defTabSz="457200" eaLnBrk="1" fontAlgn="base" hangingPunct="1">
              <a:spcBef>
                <a:spcPct val="0"/>
              </a:spcBef>
              <a:spcAft>
                <a:spcPct val="0"/>
              </a:spcAft>
              <a:defRPr/>
            </a:pPr>
            <a:r>
              <a:rPr lang="en-US" sz="2400" b="1" kern="1200" dirty="0" smtClean="0"/>
              <a:t>March 27, 2019</a:t>
            </a:r>
            <a:endParaRPr lang="en-US" sz="2400" b="1" kern="1200"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1680" y="5735759"/>
            <a:ext cx="732802" cy="760486"/>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4625" y="5806440"/>
            <a:ext cx="653415" cy="653415"/>
          </a:xfrm>
          <a:prstGeom prst="rect">
            <a:avLst/>
          </a:prstGeom>
        </p:spPr>
      </p:pic>
    </p:spTree>
    <p:extLst>
      <p:ext uri="{BB962C8B-B14F-4D97-AF65-F5344CB8AC3E}">
        <p14:creationId xmlns:p14="http://schemas.microsoft.com/office/powerpoint/2010/main" val="38115874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26003" t="30426" r="19052" b="4493"/>
          <a:stretch/>
        </p:blipFill>
        <p:spPr>
          <a:xfrm>
            <a:off x="-1" y="694264"/>
            <a:ext cx="9136445" cy="5918199"/>
          </a:xfrm>
          <a:prstGeom prst="rect">
            <a:avLst/>
          </a:prstGeom>
        </p:spPr>
      </p:pic>
      <p:sp>
        <p:nvSpPr>
          <p:cNvPr id="40962" name="Title 1"/>
          <p:cNvSpPr>
            <a:spLocks noGrp="1"/>
          </p:cNvSpPr>
          <p:nvPr>
            <p:ph type="title"/>
          </p:nvPr>
        </p:nvSpPr>
        <p:spPr>
          <a:xfrm>
            <a:off x="1968884" y="689647"/>
            <a:ext cx="5828913" cy="517229"/>
          </a:xfrm>
          <a:solidFill>
            <a:schemeClr val="bg1"/>
          </a:solidFill>
        </p:spPr>
        <p:txBody>
          <a:bodyPr/>
          <a:lstStyle/>
          <a:p>
            <a:pPr eaLnBrk="1" hangingPunct="1"/>
            <a:r>
              <a:rPr lang="en-US" altLang="en-US" sz="3600" b="1" dirty="0" smtClean="0">
                <a:solidFill>
                  <a:srgbClr val="000099"/>
                </a:solidFill>
              </a:rPr>
              <a:t>NSRS “Constrained” CORS</a:t>
            </a:r>
          </a:p>
        </p:txBody>
      </p:sp>
      <p:sp>
        <p:nvSpPr>
          <p:cNvPr id="9" name="Title 1"/>
          <p:cNvSpPr txBox="1">
            <a:spLocks/>
          </p:cNvSpPr>
          <p:nvPr/>
        </p:nvSpPr>
        <p:spPr bwMode="auto">
          <a:xfrm>
            <a:off x="207812" y="5795063"/>
            <a:ext cx="2501521" cy="517229"/>
          </a:xfrm>
          <a:prstGeom prst="rect">
            <a:avLst/>
          </a:prstGeom>
          <a:noFill/>
          <a:ln>
            <a:noFill/>
          </a:ln>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altLang="en-US" sz="1600" dirty="0" smtClean="0">
                <a:solidFill>
                  <a:srgbClr val="FF0000"/>
                </a:solidFill>
              </a:rPr>
              <a:t>*  Stations shown for</a:t>
            </a:r>
          </a:p>
          <a:p>
            <a:pPr algn="l"/>
            <a:r>
              <a:rPr lang="en-US" altLang="en-US" sz="1600" dirty="0" smtClean="0">
                <a:solidFill>
                  <a:srgbClr val="FF0000"/>
                </a:solidFill>
              </a:rPr>
              <a:t> concept purposes only.</a:t>
            </a:r>
          </a:p>
        </p:txBody>
      </p:sp>
    </p:spTree>
    <p:extLst>
      <p:ext uri="{BB962C8B-B14F-4D97-AF65-F5344CB8AC3E}">
        <p14:creationId xmlns:p14="http://schemas.microsoft.com/office/powerpoint/2010/main" val="4111447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2" name="Content Placeholder 4"/>
          <p:cNvSpPr txBox="1">
            <a:spLocks/>
          </p:cNvSpPr>
          <p:nvPr/>
        </p:nvSpPr>
        <p:spPr bwMode="auto">
          <a:xfrm>
            <a:off x="20637" y="1466241"/>
            <a:ext cx="8786933"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ＭＳ Ｐゴシック"/>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ＭＳ Ｐゴシック"/>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ＭＳ Ｐゴシック"/>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base" latinLnBrk="0" hangingPunct="1">
              <a:lnSpc>
                <a:spcPct val="150000"/>
              </a:lnSpc>
              <a:spcBef>
                <a:spcPct val="20000"/>
              </a:spcBef>
              <a:spcAft>
                <a:spcPct val="0"/>
              </a:spcAft>
              <a:buClrTx/>
              <a:buSzTx/>
              <a:buFont typeface="Arial" pitchFamily="34" charset="0"/>
              <a:buChar char="•"/>
              <a:tabLst/>
              <a:defRPr/>
            </a:pPr>
            <a:endParaRPr kumimoji="0" lang="en-US" altLang="en-US" sz="800" b="1" i="0" u="none" strike="noStrike" kern="1200" cap="none" spc="0" normalizeH="0" baseline="0" noProof="0" dirty="0" smtClean="0">
              <a:ln>
                <a:noFill/>
              </a:ln>
              <a:solidFill>
                <a:sysClr val="windowText" lastClr="000000"/>
              </a:solidFill>
              <a:effectLst/>
              <a:uLnTx/>
              <a:uFillTx/>
              <a:latin typeface="Calibri"/>
              <a:ea typeface="ＭＳ Ｐゴシック" charset="0"/>
            </a:endParaRPr>
          </a:p>
          <a:p>
            <a:pPr marL="342900" marR="0" lvl="0" indent="-342900" algn="l" defTabSz="457200" rtl="0" eaLnBrk="1" fontAlgn="base" latinLnBrk="0" hangingPunct="1">
              <a:lnSpc>
                <a:spcPct val="150000"/>
              </a:lnSpc>
              <a:spcBef>
                <a:spcPct val="20000"/>
              </a:spcBef>
              <a:spcAft>
                <a:spcPct val="0"/>
              </a:spcAft>
              <a:buClrTx/>
              <a:buSzTx/>
              <a:buFont typeface="Arial" pitchFamily="34" charset="0"/>
              <a:buChar char="•"/>
              <a:tabLst/>
              <a:defRPr/>
            </a:pPr>
            <a:r>
              <a:rPr kumimoji="0" lang="en-US" altLang="en-US" sz="2400" b="1" i="0" u="none" strike="noStrike" kern="1200" cap="none" spc="0" normalizeH="0" baseline="0" noProof="0" dirty="0" smtClean="0">
                <a:ln>
                  <a:noFill/>
                </a:ln>
                <a:solidFill>
                  <a:sysClr val="windowText" lastClr="000000"/>
                </a:solidFill>
                <a:effectLst/>
                <a:uLnTx/>
                <a:uFillTx/>
                <a:latin typeface="Calibri"/>
                <a:ea typeface="ＭＳ Ｐゴシック" charset="0"/>
              </a:rPr>
              <a:t>Datum</a:t>
            </a:r>
            <a:r>
              <a:rPr kumimoji="0" lang="en-US" altLang="en-US" sz="2400" b="1" i="0" u="none" strike="noStrike" kern="1200" cap="none" spc="0" normalizeH="0" noProof="0" dirty="0" smtClean="0">
                <a:ln>
                  <a:noFill/>
                </a:ln>
                <a:solidFill>
                  <a:sysClr val="windowText" lastClr="000000"/>
                </a:solidFill>
                <a:effectLst/>
                <a:uLnTx/>
                <a:uFillTx/>
                <a:latin typeface="Calibri"/>
                <a:ea typeface="ＭＳ Ｐゴシック" charset="0"/>
              </a:rPr>
              <a:t> based on best known information about the earth’s size and shape from the early 1980’s (45 years old), and the terrestrial survey data of the time.</a:t>
            </a:r>
          </a:p>
          <a:p>
            <a:pPr marL="342900" marR="0" lvl="0" indent="-342900" algn="l" defTabSz="457200" rtl="0" eaLnBrk="1" fontAlgn="base" latinLnBrk="0" hangingPunct="1">
              <a:lnSpc>
                <a:spcPct val="150000"/>
              </a:lnSpc>
              <a:spcBef>
                <a:spcPct val="20000"/>
              </a:spcBef>
              <a:spcAft>
                <a:spcPct val="0"/>
              </a:spcAft>
              <a:buClrTx/>
              <a:buSzTx/>
              <a:buFont typeface="Arial" pitchFamily="34" charset="0"/>
              <a:buChar char="•"/>
              <a:tabLst/>
              <a:defRPr/>
            </a:pPr>
            <a:endParaRPr kumimoji="0" lang="en-US" altLang="en-US" sz="1000" b="1" i="0" u="none" strike="noStrike" kern="1200" cap="none" spc="0" normalizeH="0" noProof="0" dirty="0" smtClean="0">
              <a:ln>
                <a:noFill/>
              </a:ln>
              <a:solidFill>
                <a:sysClr val="windowText" lastClr="000000"/>
              </a:solidFill>
              <a:effectLst/>
              <a:uLnTx/>
              <a:uFillTx/>
              <a:latin typeface="Calibri"/>
              <a:ea typeface="ＭＳ Ｐゴシック" charset="0"/>
            </a:endParaRPr>
          </a:p>
          <a:p>
            <a:pPr eaLnBrk="1" hangingPunct="1">
              <a:lnSpc>
                <a:spcPct val="150000"/>
              </a:lnSpc>
              <a:defRPr/>
            </a:pPr>
            <a:r>
              <a:rPr lang="en-US" altLang="en-US" sz="2400" b="1" dirty="0">
                <a:solidFill>
                  <a:sysClr val="windowText" lastClr="000000"/>
                </a:solidFill>
              </a:rPr>
              <a:t>NAD83 is </a:t>
            </a:r>
            <a:r>
              <a:rPr lang="en-US" altLang="en-US" sz="2400" b="1" u="sng" dirty="0">
                <a:solidFill>
                  <a:sysClr val="windowText" lastClr="000000"/>
                </a:solidFill>
              </a:rPr>
              <a:t>NON</a:t>
            </a:r>
            <a:r>
              <a:rPr lang="en-US" altLang="en-US" sz="2400" b="1" dirty="0">
                <a:solidFill>
                  <a:sysClr val="windowText" lastClr="000000"/>
                </a:solidFill>
              </a:rPr>
              <a:t>-geocentric &amp; hence inconsistent w/GNSS .</a:t>
            </a:r>
          </a:p>
          <a:p>
            <a:pPr marL="342900" marR="0" lvl="0" indent="-342900" algn="l" defTabSz="457200" rtl="0" eaLnBrk="1" fontAlgn="base" latinLnBrk="0" hangingPunct="1">
              <a:lnSpc>
                <a:spcPct val="150000"/>
              </a:lnSpc>
              <a:spcBef>
                <a:spcPct val="20000"/>
              </a:spcBef>
              <a:spcAft>
                <a:spcPct val="0"/>
              </a:spcAft>
              <a:buClrTx/>
              <a:buSzTx/>
              <a:buFont typeface="Arial" pitchFamily="34" charset="0"/>
              <a:buChar char="•"/>
              <a:tabLst/>
              <a:defRPr/>
            </a:pPr>
            <a:endParaRPr kumimoji="0" lang="en-US" altLang="en-US" sz="1000" b="1" i="0" u="none" strike="noStrike" kern="1200" cap="none" spc="0" normalizeH="0" noProof="0" dirty="0" smtClean="0">
              <a:ln>
                <a:noFill/>
              </a:ln>
              <a:solidFill>
                <a:sysClr val="windowText" lastClr="000000"/>
              </a:solidFill>
              <a:effectLst/>
              <a:uLnTx/>
              <a:uFillTx/>
              <a:latin typeface="Calibri"/>
              <a:ea typeface="ＭＳ Ｐゴシック" charset="0"/>
            </a:endParaRPr>
          </a:p>
          <a:p>
            <a:pPr marL="342900" marR="0" lvl="0" indent="-342900" algn="l" defTabSz="457200" rtl="0" eaLnBrk="1" fontAlgn="base" latinLnBrk="0" hangingPunct="1">
              <a:lnSpc>
                <a:spcPct val="150000"/>
              </a:lnSpc>
              <a:spcBef>
                <a:spcPct val="20000"/>
              </a:spcBef>
              <a:spcAft>
                <a:spcPct val="0"/>
              </a:spcAft>
              <a:buClrTx/>
              <a:buSzTx/>
              <a:buFont typeface="Arial" pitchFamily="34" charset="0"/>
              <a:buChar char="•"/>
              <a:tabLst/>
              <a:defRPr/>
            </a:pPr>
            <a:r>
              <a:rPr kumimoji="0" lang="en-US" altLang="en-US" sz="2400" b="1" i="0" u="none" strike="noStrike" kern="1200" cap="none" spc="0" normalizeH="0" baseline="0" noProof="0" dirty="0" smtClean="0">
                <a:ln>
                  <a:noFill/>
                </a:ln>
                <a:solidFill>
                  <a:sysClr val="windowText" lastClr="000000"/>
                </a:solidFill>
                <a:effectLst/>
                <a:uLnTx/>
                <a:uFillTx/>
                <a:latin typeface="Calibri"/>
                <a:ea typeface="ＭＳ Ｐゴシック" charset="0"/>
              </a:rPr>
              <a:t>Necessary for agreement with future ubiquitous positioning of GNSS capability.</a:t>
            </a:r>
          </a:p>
        </p:txBody>
      </p:sp>
      <p:sp>
        <p:nvSpPr>
          <p:cNvPr id="3" name="Title 1"/>
          <p:cNvSpPr txBox="1">
            <a:spLocks/>
          </p:cNvSpPr>
          <p:nvPr/>
        </p:nvSpPr>
        <p:spPr bwMode="auto">
          <a:xfrm>
            <a:off x="457200" y="486489"/>
            <a:ext cx="8229600" cy="741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smtClean="0">
                <a:ln>
                  <a:noFill/>
                </a:ln>
                <a:solidFill>
                  <a:srgbClr val="000099"/>
                </a:solidFill>
                <a:effectLst/>
                <a:uLnTx/>
                <a:uFillTx/>
                <a:latin typeface="Calibri"/>
                <a:ea typeface="ＭＳ Ｐゴシック" charset="0"/>
              </a:rPr>
              <a:t>Why Replace NAD83?</a:t>
            </a:r>
          </a:p>
        </p:txBody>
      </p:sp>
    </p:spTree>
    <p:extLst>
      <p:ext uri="{BB962C8B-B14F-4D97-AF65-F5344CB8AC3E}">
        <p14:creationId xmlns:p14="http://schemas.microsoft.com/office/powerpoint/2010/main" val="2471200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40602" t="22250" r="41590" b="45320"/>
          <a:stretch/>
        </p:blipFill>
        <p:spPr>
          <a:xfrm>
            <a:off x="1908902" y="1321117"/>
            <a:ext cx="5414758" cy="5392947"/>
          </a:xfrm>
          <a:prstGeom prst="rect">
            <a:avLst/>
          </a:prstGeom>
        </p:spPr>
      </p:pic>
      <p:sp>
        <p:nvSpPr>
          <p:cNvPr id="4" name="Title 1"/>
          <p:cNvSpPr txBox="1">
            <a:spLocks/>
          </p:cNvSpPr>
          <p:nvPr/>
        </p:nvSpPr>
        <p:spPr bwMode="auto">
          <a:xfrm>
            <a:off x="0" y="300218"/>
            <a:ext cx="9144000" cy="741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smtClean="0">
                <a:ln>
                  <a:noFill/>
                </a:ln>
                <a:solidFill>
                  <a:srgbClr val="000099"/>
                </a:solidFill>
                <a:effectLst/>
                <a:uLnTx/>
                <a:uFillTx/>
                <a:latin typeface="Calibri"/>
                <a:ea typeface="ＭＳ Ｐゴシック" charset="0"/>
              </a:rPr>
              <a:t>Why Replace NAD83? – Future</a:t>
            </a:r>
            <a:r>
              <a:rPr kumimoji="0" lang="en-US" altLang="en-US" sz="3200" b="1" i="0" u="none" strike="noStrike" kern="1200" cap="none" spc="0" normalizeH="0" noProof="0" dirty="0" smtClean="0">
                <a:ln>
                  <a:noFill/>
                </a:ln>
                <a:solidFill>
                  <a:srgbClr val="000099"/>
                </a:solidFill>
                <a:effectLst/>
                <a:uLnTx/>
                <a:uFillTx/>
                <a:latin typeface="Calibri"/>
                <a:ea typeface="ＭＳ Ｐゴシック" charset="0"/>
              </a:rPr>
              <a:t> Uses of the NSRS</a:t>
            </a:r>
            <a:endParaRPr kumimoji="0" lang="en-US" altLang="en-US" sz="3200" b="1" i="0" u="none" strike="noStrike" kern="1200" cap="none" spc="0" normalizeH="0" baseline="0" noProof="0" dirty="0" smtClean="0">
              <a:ln>
                <a:noFill/>
              </a:ln>
              <a:solidFill>
                <a:srgbClr val="000099"/>
              </a:solidFill>
              <a:effectLst/>
              <a:uLnTx/>
              <a:uFillTx/>
              <a:latin typeface="Calibri"/>
              <a:ea typeface="ＭＳ Ｐゴシック" charset="0"/>
            </a:endParaRPr>
          </a:p>
        </p:txBody>
      </p:sp>
      <p:pic>
        <p:nvPicPr>
          <p:cNvPr id="7" name="Picture 6"/>
          <p:cNvPicPr>
            <a:picLocks noChangeAspect="1"/>
          </p:cNvPicPr>
          <p:nvPr/>
        </p:nvPicPr>
        <p:blipFill rotWithShape="1">
          <a:blip r:embed="rId4"/>
          <a:srcRect l="12361" t="34998" r="47656" b="15525"/>
          <a:stretch/>
        </p:blipFill>
        <p:spPr>
          <a:xfrm>
            <a:off x="55332" y="1168400"/>
            <a:ext cx="4616653" cy="3124200"/>
          </a:xfrm>
          <a:prstGeom prst="rect">
            <a:avLst/>
          </a:prstGeom>
        </p:spPr>
      </p:pic>
      <p:pic>
        <p:nvPicPr>
          <p:cNvPr id="8" name="Picture 7"/>
          <p:cNvPicPr>
            <a:picLocks noChangeAspect="1"/>
          </p:cNvPicPr>
          <p:nvPr/>
        </p:nvPicPr>
        <p:blipFill rotWithShape="1">
          <a:blip r:embed="rId5"/>
          <a:srcRect l="11318" t="35946" r="45504" b="17362"/>
          <a:stretch/>
        </p:blipFill>
        <p:spPr>
          <a:xfrm>
            <a:off x="3905720" y="3604435"/>
            <a:ext cx="5043548" cy="2982632"/>
          </a:xfrm>
          <a:prstGeom prst="rect">
            <a:avLst/>
          </a:prstGeom>
          <a:ln w="25400">
            <a:solidFill>
              <a:srgbClr val="0000CC"/>
            </a:solidFill>
          </a:ln>
        </p:spPr>
      </p:pic>
      <p:pic>
        <p:nvPicPr>
          <p:cNvPr id="9" name="Picture 8"/>
          <p:cNvPicPr>
            <a:picLocks noChangeAspect="1"/>
          </p:cNvPicPr>
          <p:nvPr/>
        </p:nvPicPr>
        <p:blipFill rotWithShape="1">
          <a:blip r:embed="rId6"/>
          <a:srcRect l="3475" t="31391" r="38621" b="12065"/>
          <a:stretch/>
        </p:blipFill>
        <p:spPr>
          <a:xfrm>
            <a:off x="225881" y="1410338"/>
            <a:ext cx="8450324" cy="4512738"/>
          </a:xfrm>
          <a:prstGeom prst="rect">
            <a:avLst/>
          </a:prstGeom>
        </p:spPr>
      </p:pic>
      <p:pic>
        <p:nvPicPr>
          <p:cNvPr id="11" name="Picture 10"/>
          <p:cNvPicPr>
            <a:picLocks noChangeAspect="1"/>
          </p:cNvPicPr>
          <p:nvPr/>
        </p:nvPicPr>
        <p:blipFill rotWithShape="1">
          <a:blip r:embed="rId7"/>
          <a:srcRect l="6131" t="32825" r="41441" b="13415"/>
          <a:stretch/>
        </p:blipFill>
        <p:spPr>
          <a:xfrm>
            <a:off x="556356" y="2751667"/>
            <a:ext cx="6660567" cy="3735030"/>
          </a:xfrm>
          <a:prstGeom prst="rect">
            <a:avLst/>
          </a:prstGeom>
          <a:ln w="50800">
            <a:solidFill>
              <a:schemeClr val="accent6">
                <a:lumMod val="75000"/>
              </a:schemeClr>
            </a:solidFill>
          </a:ln>
        </p:spPr>
      </p:pic>
      <p:pic>
        <p:nvPicPr>
          <p:cNvPr id="10" name="Picture 9"/>
          <p:cNvPicPr>
            <a:picLocks noChangeAspect="1"/>
          </p:cNvPicPr>
          <p:nvPr/>
        </p:nvPicPr>
        <p:blipFill rotWithShape="1">
          <a:blip r:embed="rId8"/>
          <a:srcRect l="9469" t="38244" r="45702" b="14651"/>
          <a:stretch/>
        </p:blipFill>
        <p:spPr>
          <a:xfrm>
            <a:off x="373508" y="1410338"/>
            <a:ext cx="8743357" cy="4963568"/>
          </a:xfrm>
          <a:prstGeom prst="rect">
            <a:avLst/>
          </a:prstGeom>
        </p:spPr>
      </p:pic>
      <p:pic>
        <p:nvPicPr>
          <p:cNvPr id="12" name="Picture 11"/>
          <p:cNvPicPr>
            <a:picLocks noChangeAspect="1"/>
          </p:cNvPicPr>
          <p:nvPr/>
        </p:nvPicPr>
        <p:blipFill rotWithShape="1">
          <a:blip r:embed="rId9"/>
          <a:srcRect l="7897" t="33327" r="41446" b="13664"/>
          <a:stretch/>
        </p:blipFill>
        <p:spPr>
          <a:xfrm>
            <a:off x="465665" y="1664796"/>
            <a:ext cx="7787667" cy="4456615"/>
          </a:xfrm>
          <a:prstGeom prst="rect">
            <a:avLst/>
          </a:prstGeom>
          <a:ln w="38100">
            <a:solidFill>
              <a:srgbClr val="000099"/>
            </a:solidFill>
          </a:ln>
        </p:spPr>
      </p:pic>
    </p:spTree>
    <p:extLst>
      <p:ext uri="{BB962C8B-B14F-4D97-AF65-F5344CB8AC3E}">
        <p14:creationId xmlns:p14="http://schemas.microsoft.com/office/powerpoint/2010/main" val="4126287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generated with very high confidence">
            <a:extLst>
              <a:ext uri="{FF2B5EF4-FFF2-40B4-BE49-F238E27FC236}">
                <a16:creationId xmlns:a16="http://schemas.microsoft.com/office/drawing/2014/main" id="{CB1AF4DD-D192-4130-871A-F35B8BE016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4719" y="127010"/>
            <a:ext cx="5154303" cy="667767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880255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0" y="393554"/>
            <a:ext cx="9144000" cy="685800"/>
          </a:xfrm>
        </p:spPr>
        <p:txBody>
          <a:bodyPr/>
          <a:lstStyle/>
          <a:p>
            <a:r>
              <a:rPr lang="en-US" altLang="en-US" sz="3600" b="1" dirty="0" smtClean="0">
                <a:solidFill>
                  <a:srgbClr val="000099"/>
                </a:solidFill>
              </a:rPr>
              <a:t> Future Geometric (3-D) Reference Frame</a:t>
            </a:r>
          </a:p>
        </p:txBody>
      </p:sp>
      <p:sp>
        <p:nvSpPr>
          <p:cNvPr id="18435" name="Rectangle 3"/>
          <p:cNvSpPr>
            <a:spLocks noGrp="1" noChangeArrowheads="1"/>
          </p:cNvSpPr>
          <p:nvPr>
            <p:ph type="body" idx="1"/>
          </p:nvPr>
        </p:nvSpPr>
        <p:spPr>
          <a:xfrm>
            <a:off x="9525" y="1106773"/>
            <a:ext cx="9134476" cy="5370512"/>
          </a:xfrm>
        </p:spPr>
        <p:txBody>
          <a:bodyPr/>
          <a:lstStyle/>
          <a:p>
            <a:pPr marL="349250" indent="0">
              <a:lnSpc>
                <a:spcPct val="200000"/>
              </a:lnSpc>
              <a:buNone/>
              <a:defRPr/>
            </a:pPr>
            <a:r>
              <a:rPr lang="en-US" altLang="en-US" sz="2600" b="1" u="sng" dirty="0" smtClean="0">
                <a:solidFill>
                  <a:srgbClr val="000099"/>
                </a:solidFill>
              </a:rPr>
              <a:t>Blueprint for 2022: Part 1 – Geometric Datum</a:t>
            </a:r>
          </a:p>
          <a:p>
            <a:pPr>
              <a:lnSpc>
                <a:spcPct val="200000"/>
              </a:lnSpc>
              <a:buFont typeface="Arial" panose="020B0604020202020204" pitchFamily="34" charset="0"/>
              <a:buChar char="•"/>
              <a:defRPr/>
            </a:pPr>
            <a:r>
              <a:rPr lang="en-US" altLang="en-US" sz="2400" b="1" dirty="0" smtClean="0"/>
              <a:t>Replace NAD83 with new geometric reference frame – by 2022.</a:t>
            </a:r>
          </a:p>
          <a:p>
            <a:pPr>
              <a:lnSpc>
                <a:spcPct val="200000"/>
              </a:lnSpc>
              <a:buFont typeface="Arial" panose="020B0604020202020204" pitchFamily="34" charset="0"/>
              <a:buChar char="•"/>
              <a:defRPr/>
            </a:pPr>
            <a:r>
              <a:rPr lang="en-US" altLang="en-US" sz="2400" b="1" dirty="0" smtClean="0"/>
              <a:t>CORS-based, accessed via GNSS observations.</a:t>
            </a:r>
          </a:p>
          <a:p>
            <a:pPr>
              <a:lnSpc>
                <a:spcPct val="200000"/>
              </a:lnSpc>
              <a:buFont typeface="Arial" panose="020B0604020202020204" pitchFamily="34" charset="0"/>
              <a:buChar char="•"/>
              <a:defRPr/>
            </a:pPr>
            <a:r>
              <a:rPr lang="en-US" altLang="en-US" sz="2400" b="1" dirty="0" smtClean="0"/>
              <a:t>Coordinates &amp; velocities in ITRF (IGS) &amp; new US reference frame.</a:t>
            </a:r>
          </a:p>
          <a:p>
            <a:pPr>
              <a:lnSpc>
                <a:spcPct val="200000"/>
              </a:lnSpc>
              <a:buFont typeface="Arial" panose="020B0604020202020204" pitchFamily="34" charset="0"/>
              <a:buChar char="•"/>
              <a:defRPr/>
            </a:pPr>
            <a:r>
              <a:rPr lang="en-US" altLang="en-US" sz="2400" b="1" dirty="0"/>
              <a:t>P</a:t>
            </a:r>
            <a:r>
              <a:rPr lang="en-US" altLang="en-US" sz="2400" b="1" dirty="0" smtClean="0"/>
              <a:t>assive control tied to new reference frame (not a component).</a:t>
            </a:r>
          </a:p>
          <a:p>
            <a:pPr>
              <a:lnSpc>
                <a:spcPct val="200000"/>
              </a:lnSpc>
              <a:buFont typeface="Arial" panose="020B0604020202020204" pitchFamily="34" charset="0"/>
              <a:buChar char="•"/>
              <a:defRPr/>
            </a:pPr>
            <a:endParaRPr lang="en-US" altLang="en-US" sz="800" b="1" dirty="0" smtClean="0"/>
          </a:p>
          <a:p>
            <a:pPr>
              <a:buFont typeface="Arial" panose="020B0604020202020204" pitchFamily="34" charset="0"/>
              <a:buChar char="•"/>
              <a:defRPr/>
            </a:pPr>
            <a:r>
              <a:rPr lang="en-US" altLang="en-US" sz="2400" b="1" dirty="0"/>
              <a:t>T</a:t>
            </a:r>
            <a:r>
              <a:rPr lang="en-US" altLang="en-US" sz="2400" b="1" dirty="0" smtClean="0"/>
              <a:t>ransformation tools will relate NAD83 to new US reference </a:t>
            </a:r>
          </a:p>
          <a:p>
            <a:pPr marL="349250" indent="0">
              <a:buNone/>
              <a:defRPr/>
            </a:pPr>
            <a:r>
              <a:rPr lang="en-US" altLang="en-US" sz="2400" b="1" dirty="0" smtClean="0"/>
              <a:t>frame (NCAT with 2022 transformation).</a:t>
            </a:r>
          </a:p>
        </p:txBody>
      </p:sp>
    </p:spTree>
    <p:extLst>
      <p:ext uri="{BB962C8B-B14F-4D97-AF65-F5344CB8AC3E}">
        <p14:creationId xmlns:p14="http://schemas.microsoft.com/office/powerpoint/2010/main" val="23808559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sz="4000" b="1" dirty="0" smtClean="0">
                <a:solidFill>
                  <a:srgbClr val="000099"/>
                </a:solidFill>
              </a:rPr>
              <a:t>Datum Names</a:t>
            </a:r>
          </a:p>
        </p:txBody>
      </p:sp>
      <p:sp>
        <p:nvSpPr>
          <p:cNvPr id="4" name="Content Placeholder 2"/>
          <p:cNvSpPr txBox="1">
            <a:spLocks/>
          </p:cNvSpPr>
          <p:nvPr/>
        </p:nvSpPr>
        <p:spPr bwMode="gray">
          <a:xfrm>
            <a:off x="0" y="1736623"/>
            <a:ext cx="273423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pPr marL="0" indent="0">
              <a:buFont typeface="Wingdings" pitchFamily="2" charset="2"/>
              <a:buNone/>
              <a:defRPr/>
            </a:pPr>
            <a:r>
              <a:rPr lang="en-US" sz="2400" u="sng" kern="0" dirty="0" smtClean="0">
                <a:latin typeface="Gill Sans MT" panose="020B0502020104020203" pitchFamily="34" charset="0"/>
              </a:rPr>
              <a:t>The Old:</a:t>
            </a:r>
          </a:p>
          <a:p>
            <a:pPr marL="0" indent="0">
              <a:buFont typeface="Wingdings" pitchFamily="2" charset="2"/>
              <a:buNone/>
              <a:defRPr/>
            </a:pPr>
            <a:r>
              <a:rPr lang="en-US" sz="2400" kern="0" dirty="0" smtClean="0">
                <a:latin typeface="Gill Sans MT" panose="020B0502020104020203" pitchFamily="34" charset="0"/>
              </a:rPr>
              <a:t>NAD 83(2011)</a:t>
            </a:r>
          </a:p>
          <a:p>
            <a:pPr marL="0" indent="0">
              <a:buFont typeface="Wingdings" pitchFamily="2" charset="2"/>
              <a:buNone/>
              <a:defRPr/>
            </a:pPr>
            <a:endParaRPr lang="en-US" sz="2400" kern="0" dirty="0" smtClean="0">
              <a:latin typeface="Gill Sans MT" panose="020B0502020104020203" pitchFamily="34" charset="0"/>
            </a:endParaRPr>
          </a:p>
          <a:p>
            <a:pPr marL="0" indent="0">
              <a:buFont typeface="Wingdings" pitchFamily="2" charset="2"/>
              <a:buNone/>
              <a:defRPr/>
            </a:pPr>
            <a:r>
              <a:rPr lang="en-US" sz="2400" kern="0" dirty="0" smtClean="0">
                <a:latin typeface="Gill Sans MT" panose="020B0502020104020203" pitchFamily="34" charset="0"/>
              </a:rPr>
              <a:t>NAD 83(PA11)</a:t>
            </a:r>
          </a:p>
          <a:p>
            <a:pPr marL="0" indent="0">
              <a:buFont typeface="Wingdings" pitchFamily="2" charset="2"/>
              <a:buNone/>
              <a:defRPr/>
            </a:pPr>
            <a:endParaRPr lang="en-US" sz="2400" kern="0" dirty="0" smtClean="0">
              <a:latin typeface="Gill Sans MT" panose="020B0502020104020203" pitchFamily="34" charset="0"/>
            </a:endParaRPr>
          </a:p>
          <a:p>
            <a:pPr marL="0" indent="0">
              <a:buFont typeface="Wingdings" pitchFamily="2" charset="2"/>
              <a:buNone/>
              <a:defRPr/>
            </a:pPr>
            <a:r>
              <a:rPr lang="en-US" sz="2400" kern="0" dirty="0" smtClean="0">
                <a:latin typeface="Gill Sans MT" panose="020B0502020104020203" pitchFamily="34" charset="0"/>
              </a:rPr>
              <a:t>NAD </a:t>
            </a:r>
            <a:r>
              <a:rPr lang="en-US" sz="2400" kern="0" dirty="0">
                <a:latin typeface="Gill Sans MT" panose="020B0502020104020203" pitchFamily="34" charset="0"/>
              </a:rPr>
              <a:t>83(MA11)</a:t>
            </a:r>
          </a:p>
          <a:p>
            <a:pPr lvl="1">
              <a:defRPr/>
            </a:pPr>
            <a:endParaRPr lang="en-US" sz="2400" kern="0" dirty="0"/>
          </a:p>
          <a:p>
            <a:pPr marL="0" indent="0">
              <a:buFont typeface="Wingdings" pitchFamily="2" charset="2"/>
              <a:buNone/>
              <a:defRPr/>
            </a:pPr>
            <a:endParaRPr lang="en-US" b="1" kern="0" dirty="0">
              <a:solidFill>
                <a:srgbClr val="FF0000"/>
              </a:solidFill>
            </a:endParaRPr>
          </a:p>
        </p:txBody>
      </p:sp>
      <p:sp>
        <p:nvSpPr>
          <p:cNvPr id="13" name="Content Placeholder 2"/>
          <p:cNvSpPr txBox="1">
            <a:spLocks/>
          </p:cNvSpPr>
          <p:nvPr/>
        </p:nvSpPr>
        <p:spPr bwMode="gray">
          <a:xfrm>
            <a:off x="2590800" y="1611057"/>
            <a:ext cx="6324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pPr marL="0" indent="0">
              <a:buFont typeface="Wingdings" pitchFamily="2" charset="2"/>
              <a:buNone/>
              <a:defRPr/>
            </a:pPr>
            <a:r>
              <a:rPr lang="en-US" sz="2400" u="sng" kern="0" dirty="0" smtClean="0">
                <a:latin typeface="Gill Sans MT" panose="020B0502020104020203" pitchFamily="34" charset="0"/>
              </a:rPr>
              <a:t>The New:</a:t>
            </a:r>
          </a:p>
          <a:p>
            <a:pPr marL="0" indent="0">
              <a:buFont typeface="Wingdings" pitchFamily="2" charset="2"/>
              <a:buNone/>
              <a:defRPr/>
            </a:pPr>
            <a:r>
              <a:rPr lang="en-US" sz="2000" kern="0" dirty="0" smtClean="0">
                <a:latin typeface="Gill Sans MT" panose="020B0502020104020203" pitchFamily="34" charset="0"/>
              </a:rPr>
              <a:t>The North American Terrestrial Reference Frame of 2022 </a:t>
            </a:r>
          </a:p>
          <a:p>
            <a:pPr marL="0" indent="0">
              <a:buFont typeface="Wingdings" pitchFamily="2" charset="2"/>
              <a:buNone/>
              <a:defRPr/>
            </a:pPr>
            <a:r>
              <a:rPr lang="en-US" sz="2000" kern="0" dirty="0" smtClean="0">
                <a:latin typeface="Gill Sans MT" panose="020B0502020104020203" pitchFamily="34" charset="0"/>
              </a:rPr>
              <a:t>	(NATRF2022)</a:t>
            </a:r>
          </a:p>
          <a:p>
            <a:pPr marL="0" indent="0">
              <a:buFont typeface="Wingdings" pitchFamily="2" charset="2"/>
              <a:buNone/>
              <a:defRPr/>
            </a:pPr>
            <a:endParaRPr lang="en-US" sz="2000" kern="0" dirty="0">
              <a:latin typeface="Gill Sans MT" panose="020B0502020104020203" pitchFamily="34" charset="0"/>
            </a:endParaRPr>
          </a:p>
          <a:p>
            <a:pPr marL="0" indent="0">
              <a:buNone/>
              <a:defRPr/>
            </a:pPr>
            <a:r>
              <a:rPr lang="en-US" sz="2000" kern="0" dirty="0">
                <a:latin typeface="Gill Sans MT" panose="020B0502020104020203" pitchFamily="34" charset="0"/>
              </a:rPr>
              <a:t>The Caribbean Terrestrial Reference Frame of 2022 </a:t>
            </a:r>
          </a:p>
          <a:p>
            <a:pPr marL="0" indent="0">
              <a:buNone/>
              <a:defRPr/>
            </a:pPr>
            <a:r>
              <a:rPr lang="en-US" sz="2000" kern="0" dirty="0">
                <a:latin typeface="Gill Sans MT" panose="020B0502020104020203" pitchFamily="34" charset="0"/>
              </a:rPr>
              <a:t>	(</a:t>
            </a:r>
            <a:r>
              <a:rPr lang="en-US" sz="2000" kern="0" dirty="0" smtClean="0">
                <a:latin typeface="Gill Sans MT" panose="020B0502020104020203" pitchFamily="34" charset="0"/>
              </a:rPr>
              <a:t>CATRF2022)</a:t>
            </a:r>
          </a:p>
          <a:p>
            <a:pPr marL="0" indent="0">
              <a:buFont typeface="Wingdings" pitchFamily="2" charset="2"/>
              <a:buNone/>
              <a:defRPr/>
            </a:pPr>
            <a:endParaRPr lang="en-US" sz="2000" kern="0" dirty="0" smtClean="0">
              <a:latin typeface="Gill Sans MT" panose="020B0502020104020203" pitchFamily="34" charset="0"/>
            </a:endParaRPr>
          </a:p>
          <a:p>
            <a:pPr marL="0" indent="0">
              <a:buNone/>
              <a:defRPr/>
            </a:pPr>
            <a:r>
              <a:rPr lang="en-US" sz="2000" kern="0" dirty="0">
                <a:latin typeface="Gill Sans MT" panose="020B0502020104020203" pitchFamily="34" charset="0"/>
              </a:rPr>
              <a:t>The </a:t>
            </a:r>
            <a:r>
              <a:rPr lang="en-US" sz="2000" kern="0" dirty="0" smtClean="0">
                <a:latin typeface="Gill Sans MT" panose="020B0502020104020203" pitchFamily="34" charset="0"/>
              </a:rPr>
              <a:t>Pacific Terrestrial </a:t>
            </a:r>
            <a:r>
              <a:rPr lang="en-US" sz="2000" kern="0" dirty="0">
                <a:latin typeface="Gill Sans MT" panose="020B0502020104020203" pitchFamily="34" charset="0"/>
              </a:rPr>
              <a:t>Reference Frame of 2022 </a:t>
            </a:r>
            <a:endParaRPr lang="en-US" sz="2000" kern="0" dirty="0" smtClean="0">
              <a:latin typeface="Gill Sans MT" panose="020B0502020104020203" pitchFamily="34" charset="0"/>
            </a:endParaRPr>
          </a:p>
          <a:p>
            <a:pPr marL="0" indent="0">
              <a:buNone/>
              <a:defRPr/>
            </a:pPr>
            <a:r>
              <a:rPr lang="en-US" sz="2000" kern="0" dirty="0" smtClean="0">
                <a:latin typeface="Gill Sans MT" panose="020B0502020104020203" pitchFamily="34" charset="0"/>
              </a:rPr>
              <a:t>	(PATRF2022)</a:t>
            </a:r>
          </a:p>
          <a:p>
            <a:pPr marL="0" indent="0">
              <a:buNone/>
              <a:defRPr/>
            </a:pPr>
            <a:endParaRPr lang="en-US" sz="2000" kern="0" dirty="0">
              <a:latin typeface="Gill Sans MT" panose="020B0502020104020203" pitchFamily="34" charset="0"/>
            </a:endParaRPr>
          </a:p>
          <a:p>
            <a:pPr marL="0" indent="0">
              <a:buNone/>
              <a:defRPr/>
            </a:pPr>
            <a:r>
              <a:rPr lang="en-US" sz="2000" kern="0" dirty="0">
                <a:latin typeface="Gill Sans MT" panose="020B0502020104020203" pitchFamily="34" charset="0"/>
              </a:rPr>
              <a:t>The </a:t>
            </a:r>
            <a:r>
              <a:rPr lang="en-US" sz="2000" kern="0" dirty="0" smtClean="0">
                <a:latin typeface="Gill Sans MT" panose="020B0502020104020203" pitchFamily="34" charset="0"/>
              </a:rPr>
              <a:t>Mariana Terrestrial </a:t>
            </a:r>
            <a:r>
              <a:rPr lang="en-US" sz="2000" kern="0" dirty="0">
                <a:latin typeface="Gill Sans MT" panose="020B0502020104020203" pitchFamily="34" charset="0"/>
              </a:rPr>
              <a:t>Reference Frame of 2022 </a:t>
            </a:r>
            <a:endParaRPr lang="en-US" sz="2000" kern="0" dirty="0" smtClean="0">
              <a:latin typeface="Gill Sans MT" panose="020B0502020104020203" pitchFamily="34" charset="0"/>
            </a:endParaRPr>
          </a:p>
          <a:p>
            <a:pPr marL="0" indent="0">
              <a:buNone/>
              <a:defRPr/>
            </a:pPr>
            <a:r>
              <a:rPr lang="en-US" sz="2000" kern="0" dirty="0" smtClean="0">
                <a:latin typeface="Gill Sans MT" panose="020B0502020104020203" pitchFamily="34" charset="0"/>
              </a:rPr>
              <a:t>	(MATRF2022</a:t>
            </a:r>
            <a:r>
              <a:rPr lang="en-US" kern="0" dirty="0">
                <a:latin typeface="Gill Sans MT" panose="020B0502020104020203" pitchFamily="34" charset="0"/>
              </a:rPr>
              <a:t>)</a:t>
            </a:r>
          </a:p>
          <a:p>
            <a:pPr lvl="1">
              <a:defRPr/>
            </a:pPr>
            <a:endParaRPr lang="en-US" sz="2400" kern="0" dirty="0"/>
          </a:p>
          <a:p>
            <a:pPr marL="0" indent="0">
              <a:buFont typeface="Wingdings" pitchFamily="2" charset="2"/>
              <a:buNone/>
              <a:defRPr/>
            </a:pPr>
            <a:endParaRPr lang="en-US" b="1" kern="0" dirty="0">
              <a:solidFill>
                <a:srgbClr val="FF0000"/>
              </a:solidFill>
            </a:endParaRPr>
          </a:p>
        </p:txBody>
      </p:sp>
      <p:cxnSp>
        <p:nvCxnSpPr>
          <p:cNvPr id="6" name="Straight Arrow Connector 5"/>
          <p:cNvCxnSpPr/>
          <p:nvPr/>
        </p:nvCxnSpPr>
        <p:spPr>
          <a:xfrm flipV="1">
            <a:off x="1952625" y="2314575"/>
            <a:ext cx="638175" cy="1"/>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952625" y="2314575"/>
            <a:ext cx="781610" cy="91440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952624" y="3028952"/>
            <a:ext cx="781611" cy="126329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952624" y="3786163"/>
            <a:ext cx="781611" cy="1604989"/>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689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Box 2"/>
          <p:cNvSpPr txBox="1">
            <a:spLocks noChangeArrowheads="1"/>
          </p:cNvSpPr>
          <p:nvPr/>
        </p:nvSpPr>
        <p:spPr bwMode="auto">
          <a:xfrm>
            <a:off x="0" y="45720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600" b="0" i="0" u="none" strike="noStrike" kern="0" cap="none" spc="0" normalizeH="0" baseline="0" noProof="0" dirty="0">
                <a:ln>
                  <a:noFill/>
                </a:ln>
                <a:solidFill>
                  <a:prstClr val="black"/>
                </a:solidFill>
                <a:effectLst/>
                <a:uLnTx/>
                <a:uFillTx/>
                <a:latin typeface="Calibri" pitchFamily="34" charset="0"/>
                <a:ea typeface="MS PGothic" pitchFamily="34" charset="-128"/>
                <a:cs typeface="Arial" charset="0"/>
                <a:sym typeface="Arial"/>
              </a:rPr>
              <a:t>New geometric datum minus NAD 83 (horizontal)</a:t>
            </a:r>
          </a:p>
        </p:txBody>
      </p:sp>
      <p:pic>
        <p:nvPicPr>
          <p:cNvPr id="76803" name="Picture 2" descr="D:\GIS\General\US\Export\Horiz_IGS05_minus_NAD83_2020_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352671" y="689785"/>
            <a:ext cx="6001964" cy="461665"/>
          </a:xfrm>
          <a:prstGeom prst="rect">
            <a:avLst/>
          </a:prstGeom>
          <a:solidFill>
            <a:schemeClr val="bg1"/>
          </a:solidFill>
          <a:ln w="25400">
            <a:solidFill>
              <a:srgbClr val="FF0000"/>
            </a:solidFill>
          </a:ln>
        </p:spPr>
        <p:txBody>
          <a:bodyPr wrap="none" rtlCol="0">
            <a:spAutoFit/>
          </a:bodyPr>
          <a:lstStyle/>
          <a:p>
            <a:r>
              <a:rPr lang="en-US" sz="2400" b="1" dirty="0" smtClean="0"/>
              <a:t>For Florida = 0.8 &gt; 1.02 m  (2.6 &gt; 3.3 ft.)</a:t>
            </a:r>
            <a:endParaRPr lang="en-US" sz="2400" b="1" dirty="0"/>
          </a:p>
        </p:txBody>
      </p:sp>
    </p:spTree>
    <p:extLst>
      <p:ext uri="{BB962C8B-B14F-4D97-AF65-F5344CB8AC3E}">
        <p14:creationId xmlns:p14="http://schemas.microsoft.com/office/powerpoint/2010/main" val="12406628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Box 2"/>
          <p:cNvSpPr txBox="1">
            <a:spLocks noChangeArrowheads="1"/>
          </p:cNvSpPr>
          <p:nvPr/>
        </p:nvSpPr>
        <p:spPr bwMode="auto">
          <a:xfrm>
            <a:off x="0" y="45720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600" b="0" i="0" u="none" strike="noStrike" kern="0" cap="none" spc="0" normalizeH="0" baseline="0" noProof="0" dirty="0">
                <a:ln>
                  <a:noFill/>
                </a:ln>
                <a:solidFill>
                  <a:prstClr val="black"/>
                </a:solidFill>
                <a:effectLst/>
                <a:uLnTx/>
                <a:uFillTx/>
                <a:latin typeface="Calibri" pitchFamily="34" charset="0"/>
                <a:ea typeface="MS PGothic" pitchFamily="34" charset="-128"/>
                <a:cs typeface="Arial" charset="0"/>
                <a:sym typeface="Arial"/>
              </a:rPr>
              <a:t>New geometric datum minus NAD 83 </a:t>
            </a:r>
            <a:br>
              <a:rPr kumimoji="0" lang="en-US" altLang="en-US" sz="3600" b="0" i="0" u="none" strike="noStrike" kern="0" cap="none" spc="0" normalizeH="0" baseline="0" noProof="0" dirty="0">
                <a:ln>
                  <a:noFill/>
                </a:ln>
                <a:solidFill>
                  <a:prstClr val="black"/>
                </a:solidFill>
                <a:effectLst/>
                <a:uLnTx/>
                <a:uFillTx/>
                <a:latin typeface="Calibri" pitchFamily="34" charset="0"/>
                <a:ea typeface="MS PGothic" pitchFamily="34" charset="-128"/>
                <a:cs typeface="Arial" charset="0"/>
                <a:sym typeface="Arial"/>
              </a:rPr>
            </a:br>
            <a:r>
              <a:rPr kumimoji="0" lang="en-US" altLang="en-US" sz="3600" b="0" i="0" u="none" strike="noStrike" kern="0" cap="none" spc="0" normalizeH="0" baseline="0" noProof="0" dirty="0">
                <a:ln>
                  <a:noFill/>
                </a:ln>
                <a:solidFill>
                  <a:prstClr val="black"/>
                </a:solidFill>
                <a:effectLst/>
                <a:uLnTx/>
                <a:uFillTx/>
                <a:latin typeface="Calibri" pitchFamily="34" charset="0"/>
                <a:ea typeface="MS PGothic" pitchFamily="34" charset="-128"/>
                <a:cs typeface="Arial" charset="0"/>
                <a:sym typeface="Arial"/>
              </a:rPr>
              <a:t>(ellipsoid height)</a:t>
            </a:r>
          </a:p>
        </p:txBody>
      </p:sp>
      <p:pic>
        <p:nvPicPr>
          <p:cNvPr id="77827" name="Picture 2" descr="D:\GIS\General\US\Export\Elpsd ht_IGS05_minus_NAD83_2020_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352671" y="689785"/>
            <a:ext cx="6583854" cy="461665"/>
          </a:xfrm>
          <a:prstGeom prst="rect">
            <a:avLst/>
          </a:prstGeom>
          <a:solidFill>
            <a:schemeClr val="bg1"/>
          </a:solidFill>
          <a:ln w="25400">
            <a:solidFill>
              <a:srgbClr val="FF0000"/>
            </a:solidFill>
          </a:ln>
        </p:spPr>
        <p:txBody>
          <a:bodyPr wrap="none" rtlCol="0">
            <a:spAutoFit/>
          </a:bodyPr>
          <a:lstStyle/>
          <a:p>
            <a:r>
              <a:rPr lang="en-US" sz="2400" b="1" dirty="0" smtClean="0"/>
              <a:t>For Florida = -1.39 &gt; -1.62 m  (-4.5 &gt; -5.3 ft.)</a:t>
            </a:r>
            <a:endParaRPr lang="en-US" sz="2400" b="1" dirty="0"/>
          </a:p>
        </p:txBody>
      </p:sp>
    </p:spTree>
    <p:extLst>
      <p:ext uri="{BB962C8B-B14F-4D97-AF65-F5344CB8AC3E}">
        <p14:creationId xmlns:p14="http://schemas.microsoft.com/office/powerpoint/2010/main" val="29477151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a:spLocks noGrp="1"/>
          </p:cNvSpPr>
          <p:nvPr>
            <p:ph type="title"/>
          </p:nvPr>
        </p:nvSpPr>
        <p:spPr>
          <a:xfrm>
            <a:off x="504825" y="1937050"/>
            <a:ext cx="8229600" cy="1143000"/>
          </a:xfrm>
        </p:spPr>
        <p:txBody>
          <a:bodyPr/>
          <a:lstStyle/>
          <a:p>
            <a:pPr algn="ctr" eaLnBrk="1" hangingPunct="1"/>
            <a:r>
              <a:rPr lang="en-US" altLang="en-US" sz="3600" b="1" dirty="0" smtClean="0">
                <a:solidFill>
                  <a:srgbClr val="000099"/>
                </a:solidFill>
              </a:rPr>
              <a:t>U.S. Vertical </a:t>
            </a:r>
            <a:r>
              <a:rPr lang="en-US" altLang="en-US" sz="3600" b="1" dirty="0" smtClean="0">
                <a:solidFill>
                  <a:srgbClr val="000099"/>
                </a:solidFill>
              </a:rPr>
              <a:t>Datums in 2022</a:t>
            </a:r>
            <a:endParaRPr lang="en-US" altLang="en-US" sz="3600" b="1" dirty="0" smtClean="0">
              <a:solidFill>
                <a:srgbClr val="000099"/>
              </a:solidFill>
            </a:endParaRPr>
          </a:p>
        </p:txBody>
      </p:sp>
    </p:spTree>
    <p:extLst>
      <p:ext uri="{BB962C8B-B14F-4D97-AF65-F5344CB8AC3E}">
        <p14:creationId xmlns:p14="http://schemas.microsoft.com/office/powerpoint/2010/main" val="7948465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y Slide background - 08131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8" name="Content Placeholder 2"/>
          <p:cNvSpPr>
            <a:spLocks noGrp="1"/>
          </p:cNvSpPr>
          <p:nvPr>
            <p:ph idx="1"/>
          </p:nvPr>
        </p:nvSpPr>
        <p:spPr>
          <a:xfrm>
            <a:off x="1219200" y="2078829"/>
            <a:ext cx="7162800" cy="3933825"/>
          </a:xfrm>
        </p:spPr>
        <p:txBody>
          <a:bodyPr/>
          <a:lstStyle/>
          <a:p>
            <a:r>
              <a:rPr lang="en-US" altLang="en-US" sz="2400" b="1" dirty="0" smtClean="0"/>
              <a:t>NAVD 88 suffers from </a:t>
            </a:r>
            <a:r>
              <a:rPr lang="en-US" altLang="en-US" sz="2400" b="1" u="sng" dirty="0" smtClean="0"/>
              <a:t>use of bench marks </a:t>
            </a:r>
            <a:r>
              <a:rPr lang="en-US" altLang="en-US" sz="2400" b="1" dirty="0" smtClean="0"/>
              <a:t>that:</a:t>
            </a:r>
          </a:p>
          <a:p>
            <a:pPr lvl="1"/>
            <a:r>
              <a:rPr lang="en-US" altLang="en-US" sz="2400" dirty="0" smtClean="0"/>
              <a:t>Are almost never re-checked for movement</a:t>
            </a:r>
          </a:p>
          <a:p>
            <a:pPr lvl="1"/>
            <a:r>
              <a:rPr lang="en-US" altLang="en-US" sz="2400" dirty="0" smtClean="0"/>
              <a:t>Disappear by the thousands every year</a:t>
            </a:r>
          </a:p>
          <a:p>
            <a:pPr lvl="1"/>
            <a:r>
              <a:rPr lang="en-US" altLang="en-US" sz="2400" dirty="0" smtClean="0"/>
              <a:t>Are not funded for replacement</a:t>
            </a:r>
          </a:p>
          <a:p>
            <a:pPr lvl="1"/>
            <a:r>
              <a:rPr lang="en-US" altLang="en-US" sz="2400" dirty="0" smtClean="0"/>
              <a:t>Are not necessarily in convenient places</a:t>
            </a:r>
          </a:p>
          <a:p>
            <a:pPr lvl="1"/>
            <a:r>
              <a:rPr lang="en-US" altLang="en-US" sz="2400" dirty="0" smtClean="0"/>
              <a:t>Don’t exist in most of Alaska</a:t>
            </a:r>
          </a:p>
          <a:p>
            <a:pPr lvl="1"/>
            <a:r>
              <a:rPr lang="en-US" altLang="en-US" sz="2400" dirty="0" smtClean="0"/>
              <a:t>Were determined by leveling from a single point, allowing cross-country error build up</a:t>
            </a:r>
          </a:p>
          <a:p>
            <a:pPr lvl="1"/>
            <a:endParaRPr lang="en-US" altLang="en-US" dirty="0" smtClean="0"/>
          </a:p>
          <a:p>
            <a:endParaRPr lang="en-US" altLang="en-US" dirty="0" smtClean="0"/>
          </a:p>
          <a:p>
            <a:endParaRPr lang="en-US" altLang="en-US" dirty="0" smtClean="0"/>
          </a:p>
        </p:txBody>
      </p:sp>
      <p:sp>
        <p:nvSpPr>
          <p:cNvPr id="4" name="Title 1"/>
          <p:cNvSpPr txBox="1">
            <a:spLocks/>
          </p:cNvSpPr>
          <p:nvPr/>
        </p:nvSpPr>
        <p:spPr bwMode="auto">
          <a:xfrm>
            <a:off x="0" y="8465"/>
            <a:ext cx="9144000" cy="794336"/>
          </a:xfrm>
          <a:prstGeom prst="rect">
            <a:avLst/>
          </a:prstGeom>
          <a:no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0" cap="none" spc="0" normalizeH="0" baseline="0" noProof="0" dirty="0" smtClean="0">
                <a:ln>
                  <a:noFill/>
                </a:ln>
                <a:solidFill>
                  <a:srgbClr val="000099"/>
                </a:solidFill>
                <a:effectLst/>
                <a:uLnTx/>
                <a:uFillTx/>
                <a:latin typeface="Calibri" panose="020F0502020204030204" pitchFamily="34" charset="0"/>
                <a:ea typeface="ＭＳ Ｐゴシック" pitchFamily="34" charset="-128"/>
                <a:cs typeface="Calibri" panose="020F0502020204030204" pitchFamily="34" charset="0"/>
                <a:sym typeface="Arial"/>
              </a:rPr>
              <a:t>Why </a:t>
            </a:r>
            <a:r>
              <a:rPr kumimoji="0" lang="en-US" altLang="en-US" sz="3600" b="1" i="0" u="none" strike="noStrike" kern="0" cap="none" spc="0" normalizeH="0" baseline="0" noProof="0" dirty="0">
                <a:ln>
                  <a:noFill/>
                </a:ln>
                <a:solidFill>
                  <a:srgbClr val="000099"/>
                </a:solidFill>
                <a:effectLst/>
                <a:uLnTx/>
                <a:uFillTx/>
                <a:latin typeface="Calibri" panose="020F0502020204030204" pitchFamily="34" charset="0"/>
                <a:ea typeface="ＭＳ Ｐゴシック" pitchFamily="34" charset="-128"/>
                <a:cs typeface="Calibri" panose="020F0502020204030204" pitchFamily="34" charset="0"/>
                <a:sym typeface="Arial"/>
              </a:rPr>
              <a:t>isn’t NAVD 88 good enough anymore?</a:t>
            </a:r>
            <a:endParaRPr kumimoji="0" lang="en-US" sz="3600" b="1" i="0" u="none" strike="noStrike" kern="0" cap="none" spc="0" normalizeH="0" baseline="0" noProof="0" dirty="0">
              <a:ln>
                <a:noFill/>
              </a:ln>
              <a:solidFill>
                <a:srgbClr val="000099"/>
              </a:solidFill>
              <a:effectLst/>
              <a:uLnTx/>
              <a:uFillTx/>
              <a:latin typeface="Calibri" panose="020F0502020204030204" pitchFamily="34" charset="0"/>
              <a:ea typeface="ＭＳ Ｐゴシック" pitchFamily="34" charset="-128"/>
              <a:cs typeface="Calibri" panose="020F0502020204030204" pitchFamily="34" charset="0"/>
              <a:sym typeface="Arial"/>
            </a:endParaRPr>
          </a:p>
        </p:txBody>
      </p:sp>
      <p:pic>
        <p:nvPicPr>
          <p:cNvPr id="80900"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69" y="5489631"/>
            <a:ext cx="1821422" cy="1368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5496297"/>
            <a:ext cx="1828800" cy="137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3"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440173" y="3079373"/>
            <a:ext cx="1703827" cy="1532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4"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377" y="2796984"/>
            <a:ext cx="1486695" cy="2261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2"/>
          <p:cNvSpPr txBox="1">
            <a:spLocks/>
          </p:cNvSpPr>
          <p:nvPr/>
        </p:nvSpPr>
        <p:spPr bwMode="auto">
          <a:xfrm>
            <a:off x="7377" y="1008448"/>
            <a:ext cx="9136624" cy="177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2575" indent="-282575">
              <a:buNone/>
            </a:pPr>
            <a:r>
              <a:rPr lang="en-US" altLang="en-US" sz="2400" b="1" dirty="0" smtClean="0">
                <a:solidFill>
                  <a:srgbClr val="FF0000"/>
                </a:solidFill>
              </a:rPr>
              <a:t>*  NAVD 88 is a terrestrial based vertical datum that changes as the land changes.</a:t>
            </a:r>
            <a:endParaRPr lang="en-US" altLang="en-US" dirty="0" smtClean="0">
              <a:solidFill>
                <a:srgbClr val="FF0000"/>
              </a:solidFill>
            </a:endParaRPr>
          </a:p>
        </p:txBody>
      </p:sp>
    </p:spTree>
    <p:extLst>
      <p:ext uri="{BB962C8B-B14F-4D97-AF65-F5344CB8AC3E}">
        <p14:creationId xmlns:p14="http://schemas.microsoft.com/office/powerpoint/2010/main" val="21277336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983424" y="2862731"/>
            <a:ext cx="7164141" cy="400110"/>
          </a:xfrm>
          <a:prstGeom prst="rect">
            <a:avLst/>
          </a:prstGeom>
          <a:solidFill>
            <a:schemeClr val="bg1"/>
          </a:solidFill>
          <a:ln w="38100">
            <a:solidFill>
              <a:srgbClr val="FF33CC"/>
            </a:solidFill>
          </a:ln>
        </p:spPr>
        <p:txBody>
          <a:bodyPr wrap="none" rtlCol="0">
            <a:spAutoFit/>
          </a:bodyPr>
          <a:lstStyle/>
          <a:p>
            <a:r>
              <a:rPr lang="en-US" sz="2000" dirty="0" smtClean="0"/>
              <a:t>Took 40 min with presentation was practiced on 03/22/2010.</a:t>
            </a:r>
            <a:endParaRPr lang="en-US" sz="2000" dirty="0"/>
          </a:p>
        </p:txBody>
      </p:sp>
    </p:spTree>
    <p:extLst>
      <p:ext uri="{BB962C8B-B14F-4D97-AF65-F5344CB8AC3E}">
        <p14:creationId xmlns:p14="http://schemas.microsoft.com/office/powerpoint/2010/main" val="30359299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71" y="0"/>
            <a:ext cx="8875058"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471" y="0"/>
            <a:ext cx="8875058" cy="6858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471" y="0"/>
            <a:ext cx="8875058" cy="68580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471" y="0"/>
            <a:ext cx="8875058" cy="68580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471" y="0"/>
            <a:ext cx="8875058" cy="685800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4471" y="0"/>
            <a:ext cx="8875058" cy="6858000"/>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471" y="0"/>
            <a:ext cx="8875058" cy="6858000"/>
          </a:xfrm>
          <a:prstGeom prst="rect">
            <a:avLst/>
          </a:prstGeom>
        </p:spPr>
      </p:pic>
    </p:spTree>
    <p:extLst>
      <p:ext uri="{BB962C8B-B14F-4D97-AF65-F5344CB8AC3E}">
        <p14:creationId xmlns:p14="http://schemas.microsoft.com/office/powerpoint/2010/main" val="17921004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0" y="428112"/>
            <a:ext cx="9144000" cy="1143000"/>
          </a:xfrm>
        </p:spPr>
        <p:txBody>
          <a:bodyPr/>
          <a:lstStyle/>
          <a:p>
            <a:r>
              <a:rPr lang="en-US" altLang="en-US" sz="3600" b="1" dirty="0" smtClean="0">
                <a:solidFill>
                  <a:srgbClr val="000099"/>
                </a:solidFill>
                <a:cs typeface="Times New Roman" pitchFamily="18" charset="0"/>
              </a:rPr>
              <a:t>NEW VERTICAL DATUM (Rationale)</a:t>
            </a:r>
            <a:endParaRPr lang="en-US" altLang="en-US" sz="3600" b="1" dirty="0" smtClean="0">
              <a:solidFill>
                <a:srgbClr val="000099"/>
              </a:solidFill>
            </a:endParaRPr>
          </a:p>
        </p:txBody>
      </p:sp>
      <p:sp>
        <p:nvSpPr>
          <p:cNvPr id="32771" name="Rectangle 10"/>
          <p:cNvSpPr>
            <a:spLocks noChangeArrowheads="1"/>
          </p:cNvSpPr>
          <p:nvPr/>
        </p:nvSpPr>
        <p:spPr bwMode="auto">
          <a:xfrm>
            <a:off x="0" y="1708730"/>
            <a:ext cx="9144000" cy="4647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800100" indent="-34290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lvl="1" defTabSz="914400" eaLnBrk="1" hangingPunct="1">
              <a:spcBef>
                <a:spcPct val="0"/>
              </a:spcBef>
              <a:buFont typeface="Arial" pitchFamily="34" charset="0"/>
              <a:buChar char="•"/>
            </a:pPr>
            <a:r>
              <a:rPr lang="en-US" altLang="en-US" sz="2400" dirty="0" smtClean="0">
                <a:solidFill>
                  <a:srgbClr val="000099"/>
                </a:solidFill>
                <a:latin typeface="Times New Roman" pitchFamily="18" charset="0"/>
                <a:ea typeface="MS PGothic" pitchFamily="34" charset="-128"/>
                <a:cs typeface="Times New Roman" pitchFamily="18" charset="0"/>
              </a:rPr>
              <a:t>A move away from differentially leveled passive control as the defining mechanism of the reference surface</a:t>
            </a:r>
          </a:p>
          <a:p>
            <a:pPr lvl="1" defTabSz="914400" eaLnBrk="1" hangingPunct="1">
              <a:spcBef>
                <a:spcPct val="0"/>
              </a:spcBef>
              <a:buFont typeface="Arial" pitchFamily="34" charset="0"/>
              <a:buChar char="•"/>
            </a:pPr>
            <a:endParaRPr lang="en-US" altLang="en-US" sz="800" dirty="0" smtClean="0">
              <a:solidFill>
                <a:srgbClr val="000099"/>
              </a:solidFill>
              <a:latin typeface="Times New Roman" pitchFamily="18" charset="0"/>
              <a:ea typeface="MS PGothic" pitchFamily="34" charset="-128"/>
              <a:cs typeface="Times New Roman" pitchFamily="18" charset="0"/>
            </a:endParaRPr>
          </a:p>
          <a:p>
            <a:pPr lvl="1" defTabSz="914400" eaLnBrk="1" hangingPunct="1">
              <a:spcBef>
                <a:spcPct val="0"/>
              </a:spcBef>
              <a:buFont typeface="Arial" pitchFamily="34" charset="0"/>
              <a:buChar char="•"/>
            </a:pPr>
            <a:r>
              <a:rPr lang="en-US" altLang="en-US" sz="2400" dirty="0" smtClean="0">
                <a:solidFill>
                  <a:srgbClr val="000099"/>
                </a:solidFill>
                <a:latin typeface="Times New Roman" pitchFamily="18" charset="0"/>
                <a:ea typeface="MS PGothic" pitchFamily="34" charset="-128"/>
                <a:cs typeface="Times New Roman" pitchFamily="18" charset="0"/>
              </a:rPr>
              <a:t>To be consistent with the shift in the geometric reference frame/ellipsoid (2022)</a:t>
            </a:r>
          </a:p>
          <a:p>
            <a:pPr lvl="1" defTabSz="914400" eaLnBrk="1" hangingPunct="1">
              <a:spcBef>
                <a:spcPct val="0"/>
              </a:spcBef>
              <a:buFont typeface="Arial" pitchFamily="34" charset="0"/>
              <a:buChar char="•"/>
            </a:pPr>
            <a:endParaRPr lang="en-US" altLang="en-US" sz="800" dirty="0" smtClean="0">
              <a:solidFill>
                <a:srgbClr val="000099"/>
              </a:solidFill>
              <a:latin typeface="Times New Roman" pitchFamily="18" charset="0"/>
              <a:ea typeface="MS PGothic" pitchFamily="34" charset="-128"/>
              <a:cs typeface="Times New Roman" pitchFamily="18" charset="0"/>
            </a:endParaRPr>
          </a:p>
          <a:p>
            <a:pPr lvl="1" defTabSz="914400" eaLnBrk="1" hangingPunct="1">
              <a:spcBef>
                <a:spcPct val="0"/>
              </a:spcBef>
              <a:buFont typeface="Arial" pitchFamily="34" charset="0"/>
              <a:buChar char="•"/>
            </a:pPr>
            <a:r>
              <a:rPr lang="en-US" altLang="en-US" sz="2400" dirty="0">
                <a:solidFill>
                  <a:srgbClr val="000099"/>
                </a:solidFill>
                <a:latin typeface="Times New Roman" pitchFamily="18" charset="0"/>
                <a:ea typeface="MS PGothic" pitchFamily="34" charset="-128"/>
                <a:cs typeface="Times New Roman" pitchFamily="18" charset="0"/>
              </a:rPr>
              <a:t>Improvement in our technical abilities in reference surface realization (geopotential gravimetric reference surface - 1cm accuracy of </a:t>
            </a:r>
            <a:r>
              <a:rPr lang="en-US" altLang="en-US" sz="2400" dirty="0" smtClean="0">
                <a:solidFill>
                  <a:srgbClr val="000099"/>
                </a:solidFill>
                <a:latin typeface="Times New Roman" pitchFamily="18" charset="0"/>
                <a:ea typeface="MS PGothic" pitchFamily="34" charset="-128"/>
                <a:cs typeface="Times New Roman" pitchFamily="18" charset="0"/>
              </a:rPr>
              <a:t>the geoid </a:t>
            </a:r>
            <a:r>
              <a:rPr lang="en-US" altLang="en-US" sz="2400" i="1" dirty="0">
                <a:solidFill>
                  <a:srgbClr val="000099"/>
                </a:solidFill>
                <a:latin typeface="Times New Roman" pitchFamily="18" charset="0"/>
                <a:ea typeface="MS PGothic" pitchFamily="34" charset="-128"/>
                <a:cs typeface="Times New Roman" pitchFamily="18" charset="0"/>
              </a:rPr>
              <a:t>(GNSS/GRAV-D</a:t>
            </a:r>
            <a:r>
              <a:rPr lang="en-US" altLang="en-US" sz="2400" i="1" dirty="0" smtClean="0">
                <a:solidFill>
                  <a:srgbClr val="000099"/>
                </a:solidFill>
                <a:latin typeface="Times New Roman" pitchFamily="18" charset="0"/>
                <a:ea typeface="MS PGothic" pitchFamily="34" charset="-128"/>
                <a:cs typeface="Times New Roman" pitchFamily="18" charset="0"/>
              </a:rPr>
              <a:t>)</a:t>
            </a:r>
            <a:r>
              <a:rPr lang="en-US" altLang="en-US" sz="2400" dirty="0" smtClean="0">
                <a:solidFill>
                  <a:srgbClr val="000099"/>
                </a:solidFill>
                <a:latin typeface="Times New Roman" pitchFamily="18" charset="0"/>
                <a:ea typeface="MS PGothic" pitchFamily="34" charset="-128"/>
                <a:cs typeface="Times New Roman" pitchFamily="18" charset="0"/>
              </a:rPr>
              <a:t>)</a:t>
            </a:r>
          </a:p>
          <a:p>
            <a:pPr lvl="1" defTabSz="914400" eaLnBrk="1" hangingPunct="1">
              <a:spcBef>
                <a:spcPct val="0"/>
              </a:spcBef>
              <a:buFont typeface="Arial" pitchFamily="34" charset="0"/>
              <a:buChar char="•"/>
            </a:pPr>
            <a:endParaRPr lang="en-US" altLang="en-US" sz="800" dirty="0" smtClean="0">
              <a:solidFill>
                <a:srgbClr val="000099"/>
              </a:solidFill>
              <a:latin typeface="Times New Roman" pitchFamily="18" charset="0"/>
              <a:ea typeface="MS PGothic" pitchFamily="34" charset="-128"/>
              <a:cs typeface="Times New Roman" pitchFamily="18" charset="0"/>
            </a:endParaRPr>
          </a:p>
          <a:p>
            <a:pPr lvl="1" defTabSz="914400" eaLnBrk="1" hangingPunct="1">
              <a:spcBef>
                <a:spcPct val="0"/>
              </a:spcBef>
              <a:buFont typeface="Arial" pitchFamily="34" charset="0"/>
              <a:buChar char="•"/>
            </a:pPr>
            <a:r>
              <a:rPr lang="en-US" altLang="en-US" sz="2400" dirty="0" smtClean="0">
                <a:solidFill>
                  <a:srgbClr val="000099"/>
                </a:solidFill>
                <a:latin typeface="Times New Roman" pitchFamily="18" charset="0"/>
                <a:ea typeface="MS PGothic" pitchFamily="34" charset="-128"/>
                <a:cs typeface="Times New Roman" pitchFamily="18" charset="0"/>
              </a:rPr>
              <a:t>Goal - ability </a:t>
            </a:r>
            <a:r>
              <a:rPr lang="en-US" altLang="en-US" sz="2400" dirty="0">
                <a:solidFill>
                  <a:srgbClr val="000099"/>
                </a:solidFill>
                <a:latin typeface="Times New Roman" pitchFamily="18" charset="0"/>
                <a:ea typeface="MS PGothic" pitchFamily="34" charset="-128"/>
                <a:cs typeface="Times New Roman" pitchFamily="18" charset="0"/>
              </a:rPr>
              <a:t>to establish </a:t>
            </a:r>
            <a:r>
              <a:rPr lang="en-US" altLang="en-US" sz="2400" dirty="0" smtClean="0">
                <a:solidFill>
                  <a:srgbClr val="000099"/>
                </a:solidFill>
                <a:latin typeface="Times New Roman" pitchFamily="18" charset="0"/>
                <a:ea typeface="MS PGothic" pitchFamily="34" charset="-128"/>
                <a:cs typeface="Times New Roman" pitchFamily="18" charset="0"/>
              </a:rPr>
              <a:t>2cm orthometric </a:t>
            </a:r>
            <a:r>
              <a:rPr lang="en-US" altLang="en-US" sz="2400" dirty="0">
                <a:solidFill>
                  <a:srgbClr val="000099"/>
                </a:solidFill>
                <a:latin typeface="Times New Roman" pitchFamily="18" charset="0"/>
                <a:ea typeface="MS PGothic" pitchFamily="34" charset="-128"/>
                <a:cs typeface="Times New Roman" pitchFamily="18" charset="0"/>
              </a:rPr>
              <a:t>height anywhere in U.S. using a minimum of 15 min. of GNSS data</a:t>
            </a:r>
            <a:r>
              <a:rPr lang="en-US" altLang="en-US" sz="2400" dirty="0" smtClean="0">
                <a:solidFill>
                  <a:srgbClr val="000099"/>
                </a:solidFill>
                <a:latin typeface="Times New Roman" pitchFamily="18" charset="0"/>
                <a:ea typeface="MS PGothic" pitchFamily="34" charset="-128"/>
                <a:cs typeface="Times New Roman" pitchFamily="18" charset="0"/>
              </a:rPr>
              <a:t>.</a:t>
            </a:r>
          </a:p>
          <a:p>
            <a:pPr lvl="1" defTabSz="914400" eaLnBrk="1" hangingPunct="1">
              <a:spcBef>
                <a:spcPct val="0"/>
              </a:spcBef>
              <a:buFont typeface="Arial" pitchFamily="34" charset="0"/>
              <a:buChar char="•"/>
            </a:pPr>
            <a:endParaRPr lang="en-US" altLang="en-US" sz="800" dirty="0">
              <a:solidFill>
                <a:srgbClr val="000099"/>
              </a:solidFill>
              <a:latin typeface="Times New Roman" pitchFamily="18" charset="0"/>
              <a:ea typeface="MS PGothic" pitchFamily="34" charset="-128"/>
              <a:cs typeface="Times New Roman" pitchFamily="18" charset="0"/>
            </a:endParaRPr>
          </a:p>
          <a:p>
            <a:pPr lvl="1" defTabSz="914400" eaLnBrk="1" hangingPunct="1">
              <a:spcBef>
                <a:spcPct val="0"/>
              </a:spcBef>
              <a:buFont typeface="Arial" pitchFamily="34" charset="0"/>
              <a:buChar char="•"/>
            </a:pPr>
            <a:r>
              <a:rPr lang="en-US" altLang="en-US" sz="2400" dirty="0" smtClean="0">
                <a:solidFill>
                  <a:srgbClr val="000099"/>
                </a:solidFill>
                <a:latin typeface="Times New Roman" pitchFamily="18" charset="0"/>
                <a:ea typeface="MS PGothic" pitchFamily="34" charset="-128"/>
                <a:cs typeface="Times New Roman" pitchFamily="18" charset="0"/>
              </a:rPr>
              <a:t>The </a:t>
            </a:r>
            <a:r>
              <a:rPr lang="en-US" altLang="en-US" sz="2400" dirty="0">
                <a:solidFill>
                  <a:srgbClr val="000099"/>
                </a:solidFill>
                <a:latin typeface="Times New Roman" pitchFamily="18" charset="0"/>
                <a:ea typeface="MS PGothic" pitchFamily="34" charset="-128"/>
                <a:cs typeface="Times New Roman" pitchFamily="18" charset="0"/>
              </a:rPr>
              <a:t>new geopotential reference surface will be aligned with the geometric reference frame/ellipsoid (i.e., no hybrid geoid</a:t>
            </a:r>
            <a:r>
              <a:rPr lang="en-US" altLang="en-US" sz="2400" dirty="0" smtClean="0">
                <a:solidFill>
                  <a:srgbClr val="000099"/>
                </a:solidFill>
                <a:latin typeface="Times New Roman" pitchFamily="18" charset="0"/>
                <a:ea typeface="MS PGothic" pitchFamily="34" charset="-128"/>
                <a:cs typeface="Times New Roman" pitchFamily="18" charset="0"/>
              </a:rPr>
              <a:t>)</a:t>
            </a:r>
          </a:p>
        </p:txBody>
      </p:sp>
      <p:sp>
        <p:nvSpPr>
          <p:cNvPr id="2" name="Rectangle 1"/>
          <p:cNvSpPr/>
          <p:nvPr/>
        </p:nvSpPr>
        <p:spPr>
          <a:xfrm>
            <a:off x="313268" y="3344333"/>
            <a:ext cx="8449734" cy="1253067"/>
          </a:xfrm>
          <a:prstGeom prst="rect">
            <a:avLst/>
          </a:prstGeom>
          <a:noFill/>
          <a:ln w="508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313264" y="4665133"/>
            <a:ext cx="8449734" cy="863600"/>
          </a:xfrm>
          <a:prstGeom prst="rect">
            <a:avLst/>
          </a:prstGeom>
          <a:noFill/>
          <a:ln w="5080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278475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generated with very high confidence">
            <a:extLst>
              <a:ext uri="{FF2B5EF4-FFF2-40B4-BE49-F238E27FC236}">
                <a16:creationId xmlns:a16="http://schemas.microsoft.com/office/drawing/2014/main" id="{2AF26CA5-2064-4536-BE01-19465BB461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1474" y="96992"/>
            <a:ext cx="5212053" cy="675249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447116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sz="4000" b="1" dirty="0" smtClean="0">
                <a:solidFill>
                  <a:srgbClr val="000099"/>
                </a:solidFill>
              </a:rPr>
              <a:t>Names</a:t>
            </a:r>
          </a:p>
        </p:txBody>
      </p:sp>
      <p:sp>
        <p:nvSpPr>
          <p:cNvPr id="23556" name="Content Placeholder 2"/>
          <p:cNvSpPr txBox="1">
            <a:spLocks/>
          </p:cNvSpPr>
          <p:nvPr/>
        </p:nvSpPr>
        <p:spPr bwMode="auto">
          <a:xfrm>
            <a:off x="860425" y="1524000"/>
            <a:ext cx="3711575" cy="519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marL="457200" lvl="1" indent="0" eaLnBrk="1" hangingPunct="1">
              <a:buNone/>
            </a:pPr>
            <a:r>
              <a:rPr lang="en-US" altLang="en-US" sz="2400" u="sng" dirty="0" smtClean="0">
                <a:cs typeface="Times New Roman" panose="02020603050405020304" pitchFamily="18" charset="0"/>
              </a:rPr>
              <a:t>The Old:</a:t>
            </a:r>
          </a:p>
          <a:p>
            <a:pPr marL="457200" lvl="1" indent="0" eaLnBrk="1" hangingPunct="1">
              <a:buNone/>
            </a:pPr>
            <a:r>
              <a:rPr lang="en-US" altLang="en-US" sz="2400" dirty="0" smtClean="0">
                <a:cs typeface="Times New Roman" panose="02020603050405020304" pitchFamily="18" charset="0"/>
              </a:rPr>
              <a:t>NAVD </a:t>
            </a:r>
            <a:r>
              <a:rPr lang="en-US" altLang="en-US" sz="2400" dirty="0">
                <a:cs typeface="Times New Roman" panose="02020603050405020304" pitchFamily="18" charset="0"/>
              </a:rPr>
              <a:t>88</a:t>
            </a:r>
          </a:p>
          <a:p>
            <a:pPr marL="457200" lvl="1" indent="0" eaLnBrk="1" hangingPunct="1">
              <a:buNone/>
            </a:pPr>
            <a:r>
              <a:rPr lang="en-US" altLang="en-US" sz="2400" dirty="0">
                <a:cs typeface="Times New Roman" panose="02020603050405020304" pitchFamily="18" charset="0"/>
              </a:rPr>
              <a:t>PRVD 02</a:t>
            </a:r>
          </a:p>
          <a:p>
            <a:pPr marL="457200" lvl="1" indent="0" eaLnBrk="1" hangingPunct="1">
              <a:buNone/>
            </a:pPr>
            <a:r>
              <a:rPr lang="en-US" altLang="en-US" sz="2400" dirty="0">
                <a:cs typeface="Times New Roman" panose="02020603050405020304" pitchFamily="18" charset="0"/>
              </a:rPr>
              <a:t>VIVD09</a:t>
            </a:r>
          </a:p>
          <a:p>
            <a:pPr marL="457200" lvl="1" indent="0" eaLnBrk="1" hangingPunct="1">
              <a:buNone/>
            </a:pPr>
            <a:r>
              <a:rPr lang="en-US" altLang="en-US" sz="2400" dirty="0">
                <a:cs typeface="Times New Roman" panose="02020603050405020304" pitchFamily="18" charset="0"/>
              </a:rPr>
              <a:t>ASVD02</a:t>
            </a:r>
          </a:p>
          <a:p>
            <a:pPr marL="457200" lvl="1" indent="0" eaLnBrk="1" hangingPunct="1">
              <a:buNone/>
            </a:pPr>
            <a:r>
              <a:rPr lang="en-US" altLang="en-US" sz="2400" dirty="0">
                <a:cs typeface="Times New Roman" panose="02020603050405020304" pitchFamily="18" charset="0"/>
              </a:rPr>
              <a:t>NMVD03</a:t>
            </a:r>
          </a:p>
          <a:p>
            <a:pPr marL="457200" lvl="1" indent="0" eaLnBrk="1" hangingPunct="1">
              <a:buNone/>
            </a:pPr>
            <a:r>
              <a:rPr lang="en-US" altLang="en-US" sz="2400" dirty="0">
                <a:cs typeface="Times New Roman" panose="02020603050405020304" pitchFamily="18" charset="0"/>
              </a:rPr>
              <a:t>GUVD04</a:t>
            </a:r>
          </a:p>
          <a:p>
            <a:pPr marL="457200" lvl="1" indent="0" eaLnBrk="1" hangingPunct="1">
              <a:buNone/>
            </a:pPr>
            <a:r>
              <a:rPr lang="en-US" altLang="en-US" sz="2400" dirty="0">
                <a:cs typeface="Times New Roman" panose="02020603050405020304" pitchFamily="18" charset="0"/>
              </a:rPr>
              <a:t>IGLD </a:t>
            </a:r>
            <a:r>
              <a:rPr lang="en-US" altLang="en-US" sz="2400" dirty="0" smtClean="0">
                <a:cs typeface="Times New Roman" panose="02020603050405020304" pitchFamily="18" charset="0"/>
              </a:rPr>
              <a:t>85</a:t>
            </a:r>
          </a:p>
          <a:p>
            <a:pPr marL="457200" lvl="1" indent="0" eaLnBrk="1" hangingPunct="1">
              <a:buNone/>
            </a:pPr>
            <a:r>
              <a:rPr lang="en-US" altLang="en-US" sz="2400" dirty="0" smtClean="0">
                <a:cs typeface="Times New Roman" panose="02020603050405020304" pitchFamily="18" charset="0"/>
              </a:rPr>
              <a:t>IGSN71</a:t>
            </a:r>
          </a:p>
          <a:p>
            <a:pPr marL="457200" lvl="1" indent="0" eaLnBrk="1" hangingPunct="1">
              <a:buNone/>
            </a:pPr>
            <a:r>
              <a:rPr lang="en-US" altLang="en-US" sz="2400" dirty="0" smtClean="0">
                <a:cs typeface="Times New Roman" panose="02020603050405020304" pitchFamily="18" charset="0"/>
              </a:rPr>
              <a:t>GEOID12B</a:t>
            </a:r>
          </a:p>
          <a:p>
            <a:pPr marL="457200" lvl="1" indent="0" eaLnBrk="1" hangingPunct="1">
              <a:buNone/>
            </a:pPr>
            <a:r>
              <a:rPr lang="en-US" altLang="en-US" sz="2400" dirty="0" smtClean="0">
                <a:cs typeface="Times New Roman" panose="02020603050405020304" pitchFamily="18" charset="0"/>
              </a:rPr>
              <a:t>DEFLEC12B</a:t>
            </a:r>
          </a:p>
          <a:p>
            <a:pPr marL="457200" lvl="1" indent="0" eaLnBrk="1" hangingPunct="1">
              <a:buNone/>
            </a:pPr>
            <a:endParaRPr lang="en-US" altLang="en-US" dirty="0">
              <a:cs typeface="Times New Roman" panose="02020603050405020304" pitchFamily="18" charset="0"/>
            </a:endParaRPr>
          </a:p>
          <a:p>
            <a:pPr lvl="1" eaLnBrk="1" hangingPunct="1"/>
            <a:endParaRPr lang="en-US" altLang="en-US" sz="2400" dirty="0">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pP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12" name="Content Placeholder 2"/>
          <p:cNvSpPr txBox="1">
            <a:spLocks/>
          </p:cNvSpPr>
          <p:nvPr/>
        </p:nvSpPr>
        <p:spPr bwMode="auto">
          <a:xfrm>
            <a:off x="3209363" y="2514600"/>
            <a:ext cx="5921189" cy="2215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marL="457200" lvl="1" indent="0" eaLnBrk="1" hangingPunct="1">
              <a:buNone/>
            </a:pPr>
            <a:r>
              <a:rPr lang="en-US" altLang="en-US" sz="2400" u="sng" dirty="0" smtClean="0">
                <a:cs typeface="Times New Roman" panose="02020603050405020304" pitchFamily="18" charset="0"/>
              </a:rPr>
              <a:t>The New:</a:t>
            </a:r>
          </a:p>
          <a:p>
            <a:pPr marL="457200" lvl="1" indent="0" eaLnBrk="1" hangingPunct="1">
              <a:buNone/>
            </a:pPr>
            <a:r>
              <a:rPr lang="en-US" altLang="en-US" sz="2400" dirty="0" smtClean="0">
                <a:cs typeface="Times New Roman" panose="02020603050405020304" pitchFamily="18" charset="0"/>
              </a:rPr>
              <a:t>The North American-Pacific Geopotential Datum of 2022 (NAPGD2022)</a:t>
            </a:r>
          </a:p>
          <a:p>
            <a:pPr marL="457200" lvl="1" indent="0" eaLnBrk="1" hangingPunct="1">
              <a:buNone/>
            </a:pPr>
            <a:endParaRPr lang="en-US" altLang="en-US" sz="2400" dirty="0" smtClean="0">
              <a:cs typeface="Times New Roman" panose="02020603050405020304" pitchFamily="18" charset="0"/>
            </a:endParaRPr>
          </a:p>
          <a:p>
            <a:pPr marL="457200" lvl="1" indent="0" eaLnBrk="1" hangingPunct="1">
              <a:buNone/>
            </a:pPr>
            <a:endParaRPr lang="en-US" altLang="en-US" sz="2400" dirty="0" smtClean="0">
              <a:cs typeface="Times New Roman" panose="02020603050405020304" pitchFamily="18" charset="0"/>
            </a:endParaRPr>
          </a:p>
          <a:p>
            <a:pPr marL="457200" lvl="1" indent="0" eaLnBrk="1" hangingPunct="1">
              <a:buNone/>
            </a:pPr>
            <a:endParaRPr lang="en-US" altLang="en-US" sz="2400" dirty="0" smtClean="0">
              <a:cs typeface="Times New Roman" panose="02020603050405020304" pitchFamily="18" charset="0"/>
            </a:endParaRPr>
          </a:p>
          <a:p>
            <a:pPr marL="457200" lvl="1" indent="0" eaLnBrk="1" hangingPunct="1">
              <a:buNone/>
            </a:pPr>
            <a:endParaRPr lang="en-US" altLang="en-US" dirty="0">
              <a:cs typeface="Times New Roman" panose="02020603050405020304" pitchFamily="18" charset="0"/>
            </a:endParaRPr>
          </a:p>
          <a:p>
            <a:pPr lvl="1" eaLnBrk="1" hangingPunct="1"/>
            <a:endParaRPr lang="en-US" altLang="en-US" sz="2400" dirty="0">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pP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0" y="1990725"/>
            <a:ext cx="989373" cy="430887"/>
          </a:xfrm>
          <a:prstGeom prst="rect">
            <a:avLst/>
          </a:prstGeom>
          <a:noFill/>
        </p:spPr>
        <p:txBody>
          <a:bodyPr wrap="none" rtlCol="0">
            <a:spAutoFit/>
          </a:bodyPr>
          <a:lstStyle/>
          <a:p>
            <a:r>
              <a:rPr lang="en-US" sz="1100" b="1" dirty="0" smtClean="0">
                <a:solidFill>
                  <a:srgbClr val="FF0000"/>
                </a:solidFill>
              </a:rPr>
              <a:t>Orthometric</a:t>
            </a:r>
          </a:p>
          <a:p>
            <a:r>
              <a:rPr lang="en-US" sz="1100" b="1" dirty="0" smtClean="0">
                <a:solidFill>
                  <a:srgbClr val="FF0000"/>
                </a:solidFill>
              </a:rPr>
              <a:t>Heights</a:t>
            </a:r>
            <a:endParaRPr lang="en-US" sz="1100" b="1" dirty="0">
              <a:solidFill>
                <a:srgbClr val="FF0000"/>
              </a:solidFill>
            </a:endParaRPr>
          </a:p>
        </p:txBody>
      </p:sp>
      <p:sp>
        <p:nvSpPr>
          <p:cNvPr id="8" name="TextBox 7"/>
          <p:cNvSpPr txBox="1"/>
          <p:nvPr/>
        </p:nvSpPr>
        <p:spPr>
          <a:xfrm>
            <a:off x="0" y="3238454"/>
            <a:ext cx="989373" cy="600164"/>
          </a:xfrm>
          <a:prstGeom prst="rect">
            <a:avLst/>
          </a:prstGeom>
          <a:noFill/>
        </p:spPr>
        <p:txBody>
          <a:bodyPr wrap="none" rtlCol="0">
            <a:spAutoFit/>
          </a:bodyPr>
          <a:lstStyle/>
          <a:p>
            <a:r>
              <a:rPr lang="en-US" sz="1100" b="1" dirty="0" smtClean="0">
                <a:solidFill>
                  <a:srgbClr val="FF0000"/>
                </a:solidFill>
              </a:rPr>
              <a:t>Normal</a:t>
            </a:r>
          </a:p>
          <a:p>
            <a:r>
              <a:rPr lang="en-US" sz="1100" b="1" dirty="0" smtClean="0">
                <a:solidFill>
                  <a:srgbClr val="FF0000"/>
                </a:solidFill>
              </a:rPr>
              <a:t>Orthometric</a:t>
            </a:r>
          </a:p>
          <a:p>
            <a:r>
              <a:rPr lang="en-US" sz="1100" b="1" dirty="0" smtClean="0">
                <a:solidFill>
                  <a:srgbClr val="FF0000"/>
                </a:solidFill>
              </a:rPr>
              <a:t>Heights</a:t>
            </a:r>
            <a:endParaRPr lang="en-US" sz="1100" b="1" dirty="0">
              <a:solidFill>
                <a:srgbClr val="FF0000"/>
              </a:solidFill>
            </a:endParaRPr>
          </a:p>
        </p:txBody>
      </p:sp>
      <p:sp>
        <p:nvSpPr>
          <p:cNvPr id="10" name="TextBox 9"/>
          <p:cNvSpPr txBox="1"/>
          <p:nvPr/>
        </p:nvSpPr>
        <p:spPr>
          <a:xfrm>
            <a:off x="-37487" y="4602095"/>
            <a:ext cx="772969" cy="430887"/>
          </a:xfrm>
          <a:prstGeom prst="rect">
            <a:avLst/>
          </a:prstGeom>
          <a:noFill/>
        </p:spPr>
        <p:txBody>
          <a:bodyPr wrap="none" rtlCol="0">
            <a:spAutoFit/>
          </a:bodyPr>
          <a:lstStyle/>
          <a:p>
            <a:r>
              <a:rPr lang="en-US" sz="1100" b="1" dirty="0" smtClean="0">
                <a:solidFill>
                  <a:srgbClr val="FF0000"/>
                </a:solidFill>
              </a:rPr>
              <a:t>Dynamic</a:t>
            </a:r>
          </a:p>
          <a:p>
            <a:r>
              <a:rPr lang="en-US" sz="1100" b="1" dirty="0" smtClean="0">
                <a:solidFill>
                  <a:srgbClr val="FF0000"/>
                </a:solidFill>
              </a:rPr>
              <a:t>Heights</a:t>
            </a:r>
            <a:endParaRPr lang="en-US" sz="1100" b="1" dirty="0">
              <a:solidFill>
                <a:srgbClr val="FF0000"/>
              </a:solidFill>
            </a:endParaRPr>
          </a:p>
        </p:txBody>
      </p:sp>
      <p:sp>
        <p:nvSpPr>
          <p:cNvPr id="11" name="TextBox 10"/>
          <p:cNvSpPr txBox="1"/>
          <p:nvPr/>
        </p:nvSpPr>
        <p:spPr>
          <a:xfrm>
            <a:off x="-43837" y="5153110"/>
            <a:ext cx="668773" cy="261610"/>
          </a:xfrm>
          <a:prstGeom prst="rect">
            <a:avLst/>
          </a:prstGeom>
          <a:noFill/>
        </p:spPr>
        <p:txBody>
          <a:bodyPr wrap="none" rtlCol="0">
            <a:spAutoFit/>
          </a:bodyPr>
          <a:lstStyle/>
          <a:p>
            <a:r>
              <a:rPr lang="en-US" sz="1100" b="1" dirty="0" smtClean="0">
                <a:solidFill>
                  <a:srgbClr val="FF0000"/>
                </a:solidFill>
              </a:rPr>
              <a:t>Gravity</a:t>
            </a:r>
          </a:p>
        </p:txBody>
      </p:sp>
      <p:sp>
        <p:nvSpPr>
          <p:cNvPr id="13" name="TextBox 12"/>
          <p:cNvSpPr txBox="1"/>
          <p:nvPr/>
        </p:nvSpPr>
        <p:spPr>
          <a:xfrm>
            <a:off x="-43837" y="5534848"/>
            <a:ext cx="1000595" cy="430887"/>
          </a:xfrm>
          <a:prstGeom prst="rect">
            <a:avLst/>
          </a:prstGeom>
          <a:noFill/>
        </p:spPr>
        <p:txBody>
          <a:bodyPr wrap="none" rtlCol="0">
            <a:spAutoFit/>
          </a:bodyPr>
          <a:lstStyle/>
          <a:p>
            <a:r>
              <a:rPr lang="en-US" sz="1100" b="1" dirty="0" smtClean="0">
                <a:solidFill>
                  <a:srgbClr val="FF0000"/>
                </a:solidFill>
              </a:rPr>
              <a:t>Geoid</a:t>
            </a:r>
          </a:p>
          <a:p>
            <a:r>
              <a:rPr lang="en-US" sz="1100" b="1" dirty="0" smtClean="0">
                <a:solidFill>
                  <a:srgbClr val="FF0000"/>
                </a:solidFill>
              </a:rPr>
              <a:t>Undulations</a:t>
            </a:r>
          </a:p>
        </p:txBody>
      </p:sp>
      <p:sp>
        <p:nvSpPr>
          <p:cNvPr id="14" name="TextBox 13"/>
          <p:cNvSpPr txBox="1"/>
          <p:nvPr/>
        </p:nvSpPr>
        <p:spPr>
          <a:xfrm>
            <a:off x="-11222" y="5965735"/>
            <a:ext cx="1148071" cy="430887"/>
          </a:xfrm>
          <a:prstGeom prst="rect">
            <a:avLst/>
          </a:prstGeom>
          <a:noFill/>
        </p:spPr>
        <p:txBody>
          <a:bodyPr wrap="none" rtlCol="0">
            <a:spAutoFit/>
          </a:bodyPr>
          <a:lstStyle/>
          <a:p>
            <a:r>
              <a:rPr lang="en-US" sz="1100" b="1" dirty="0" smtClean="0">
                <a:solidFill>
                  <a:srgbClr val="FF0000"/>
                </a:solidFill>
              </a:rPr>
              <a:t>Deflections of</a:t>
            </a:r>
          </a:p>
          <a:p>
            <a:r>
              <a:rPr lang="en-US" sz="1100" b="1" dirty="0">
                <a:solidFill>
                  <a:srgbClr val="FF0000"/>
                </a:solidFill>
              </a:rPr>
              <a:t>t</a:t>
            </a:r>
            <a:r>
              <a:rPr lang="en-US" sz="1100" b="1" dirty="0" smtClean="0">
                <a:solidFill>
                  <a:srgbClr val="FF0000"/>
                </a:solidFill>
              </a:rPr>
              <a:t>he Vertical</a:t>
            </a:r>
          </a:p>
        </p:txBody>
      </p:sp>
      <p:sp>
        <p:nvSpPr>
          <p:cNvPr id="3" name="Right Brace 2"/>
          <p:cNvSpPr/>
          <p:nvPr/>
        </p:nvSpPr>
        <p:spPr>
          <a:xfrm>
            <a:off x="2948348" y="1990724"/>
            <a:ext cx="453758" cy="4289051"/>
          </a:xfrm>
          <a:prstGeom prst="rightBrace">
            <a:avLst>
              <a:gd name="adj1" fmla="val 0"/>
              <a:gd name="adj2" fmla="val 27740"/>
            </a:avLst>
          </a:pr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96859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965" y="72933"/>
            <a:ext cx="8229600" cy="1143000"/>
          </a:xfrm>
        </p:spPr>
        <p:txBody>
          <a:bodyPr/>
          <a:lstStyle/>
          <a:p>
            <a:r>
              <a:rPr lang="en-US" sz="3200" dirty="0">
                <a:solidFill>
                  <a:srgbClr val="000099"/>
                </a:solidFill>
                <a:latin typeface="Arial" panose="020B0604020202020204" pitchFamily="34" charset="0"/>
                <a:cs typeface="Arial" panose="020B0604020202020204" pitchFamily="34" charset="0"/>
              </a:rPr>
              <a:t>Expected changes to orthometric heights</a:t>
            </a:r>
          </a:p>
        </p:txBody>
      </p:sp>
      <p:pic>
        <p:nvPicPr>
          <p:cNvPr id="6" name="Picture 5"/>
          <p:cNvPicPr/>
          <p:nvPr/>
        </p:nvPicPr>
        <p:blipFill rotWithShape="1">
          <a:blip r:embed="rId2" cstate="print">
            <a:extLst>
              <a:ext uri="{28A0092B-C50C-407E-A947-70E740481C1C}">
                <a14:useLocalDpi xmlns:a14="http://schemas.microsoft.com/office/drawing/2010/main" val="0"/>
              </a:ext>
            </a:extLst>
          </a:blip>
          <a:srcRect l="11699" t="3698" r="10897" b="6523"/>
          <a:stretch/>
        </p:blipFill>
        <p:spPr bwMode="auto">
          <a:xfrm>
            <a:off x="121025" y="1038666"/>
            <a:ext cx="8875058" cy="5187323"/>
          </a:xfrm>
          <a:prstGeom prst="rect">
            <a:avLst/>
          </a:prstGeom>
          <a:ln>
            <a:noFill/>
          </a:ln>
          <a:extLst>
            <a:ext uri="{53640926-AAD7-44D8-BBD7-CCE9431645EC}">
              <a14:shadowObscured xmlns:a14="http://schemas.microsoft.com/office/drawing/2010/main"/>
            </a:ext>
          </a:extLst>
        </p:spPr>
      </p:pic>
      <p:sp>
        <p:nvSpPr>
          <p:cNvPr id="3" name="TextBox 2"/>
          <p:cNvSpPr txBox="1"/>
          <p:nvPr/>
        </p:nvSpPr>
        <p:spPr>
          <a:xfrm>
            <a:off x="1869138" y="6320119"/>
            <a:ext cx="5676554" cy="461665"/>
          </a:xfrm>
          <a:prstGeom prst="rect">
            <a:avLst/>
          </a:prstGeom>
          <a:noFill/>
          <a:ln w="38100">
            <a:solidFill>
              <a:srgbClr val="FF0000"/>
            </a:solidFill>
          </a:ln>
        </p:spPr>
        <p:txBody>
          <a:bodyPr wrap="none" rtlCol="0">
            <a:spAutoFit/>
          </a:bodyPr>
          <a:lstStyle/>
          <a:p>
            <a:r>
              <a:rPr lang="en-US" sz="2400" b="1" dirty="0" smtClean="0"/>
              <a:t>For Florida = 0.1 &gt; -0.3 m (4 &gt; -11 in.)</a:t>
            </a:r>
            <a:endParaRPr lang="en-US" sz="2400" b="1" dirty="0"/>
          </a:p>
        </p:txBody>
      </p:sp>
    </p:spTree>
    <p:extLst>
      <p:ext uri="{BB962C8B-B14F-4D97-AF65-F5344CB8AC3E}">
        <p14:creationId xmlns:p14="http://schemas.microsoft.com/office/powerpoint/2010/main" val="18806538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57200" y="99826"/>
            <a:ext cx="8229600" cy="1143000"/>
          </a:xfrm>
        </p:spPr>
        <p:txBody>
          <a:bodyPr/>
          <a:lstStyle/>
          <a:p>
            <a:r>
              <a:rPr lang="en-US" altLang="en-US" sz="4000" b="1" dirty="0" smtClean="0">
                <a:solidFill>
                  <a:srgbClr val="000099"/>
                </a:solidFill>
              </a:rPr>
              <a:t>Vertical Shifts (</a:t>
            </a:r>
            <a:r>
              <a:rPr lang="en-US" altLang="en-US" sz="4000" b="1" dirty="0" smtClean="0">
                <a:solidFill>
                  <a:srgbClr val="FF0000"/>
                </a:solidFill>
              </a:rPr>
              <a:t>BETA</a:t>
            </a:r>
            <a:r>
              <a:rPr lang="en-US" altLang="en-US" sz="4000" b="1" dirty="0" smtClean="0">
                <a:solidFill>
                  <a:srgbClr val="000099"/>
                </a:solidFill>
              </a:rPr>
              <a:t>)</a:t>
            </a:r>
          </a:p>
        </p:txBody>
      </p:sp>
      <p:pic>
        <p:nvPicPr>
          <p:cNvPr id="2" name="Picture 1"/>
          <p:cNvPicPr>
            <a:picLocks noChangeAspect="1"/>
          </p:cNvPicPr>
          <p:nvPr/>
        </p:nvPicPr>
        <p:blipFill rotWithShape="1">
          <a:blip r:embed="rId3"/>
          <a:srcRect l="289" t="13461" r="21269" b="6193"/>
          <a:stretch/>
        </p:blipFill>
        <p:spPr>
          <a:xfrm>
            <a:off x="48124" y="1205209"/>
            <a:ext cx="9059779" cy="5013317"/>
          </a:xfrm>
          <a:prstGeom prst="rect">
            <a:avLst/>
          </a:prstGeom>
          <a:ln w="25400">
            <a:solidFill>
              <a:srgbClr val="0000FF"/>
            </a:solidFill>
          </a:ln>
        </p:spPr>
      </p:pic>
      <p:sp>
        <p:nvSpPr>
          <p:cNvPr id="3" name="TextBox 2"/>
          <p:cNvSpPr txBox="1"/>
          <p:nvPr/>
        </p:nvSpPr>
        <p:spPr>
          <a:xfrm>
            <a:off x="6899760" y="2995857"/>
            <a:ext cx="732893" cy="307777"/>
          </a:xfrm>
          <a:prstGeom prst="rect">
            <a:avLst/>
          </a:prstGeom>
          <a:solidFill>
            <a:schemeClr val="bg1"/>
          </a:solidFill>
          <a:ln w="25400">
            <a:solidFill>
              <a:srgbClr val="0000FF"/>
            </a:solidFill>
          </a:ln>
        </p:spPr>
        <p:txBody>
          <a:bodyPr wrap="none" rtlCol="0">
            <a:spAutoFit/>
          </a:bodyPr>
          <a:lstStyle/>
          <a:p>
            <a:r>
              <a:rPr lang="en-US" b="1" dirty="0" smtClean="0"/>
              <a:t>ORMD</a:t>
            </a:r>
            <a:endParaRPr lang="en-US" b="1" dirty="0"/>
          </a:p>
        </p:txBody>
      </p:sp>
      <p:sp>
        <p:nvSpPr>
          <p:cNvPr id="15" name="TextBox 14"/>
          <p:cNvSpPr txBox="1"/>
          <p:nvPr/>
        </p:nvSpPr>
        <p:spPr>
          <a:xfrm>
            <a:off x="5945254" y="5146679"/>
            <a:ext cx="683200" cy="307777"/>
          </a:xfrm>
          <a:prstGeom prst="rect">
            <a:avLst/>
          </a:prstGeom>
          <a:solidFill>
            <a:schemeClr val="bg1"/>
          </a:solidFill>
          <a:ln w="25400">
            <a:solidFill>
              <a:srgbClr val="0000FF"/>
            </a:solidFill>
          </a:ln>
        </p:spPr>
        <p:txBody>
          <a:bodyPr wrap="none" rtlCol="0">
            <a:spAutoFit/>
          </a:bodyPr>
          <a:lstStyle/>
          <a:p>
            <a:r>
              <a:rPr lang="en-US" b="1" dirty="0" smtClean="0"/>
              <a:t>DLND</a:t>
            </a:r>
            <a:endParaRPr lang="en-US" b="1" dirty="0"/>
          </a:p>
        </p:txBody>
      </p:sp>
      <p:sp>
        <p:nvSpPr>
          <p:cNvPr id="16" name="TextBox 15"/>
          <p:cNvSpPr txBox="1"/>
          <p:nvPr/>
        </p:nvSpPr>
        <p:spPr>
          <a:xfrm>
            <a:off x="4882465" y="4685474"/>
            <a:ext cx="870751" cy="307777"/>
          </a:xfrm>
          <a:prstGeom prst="rect">
            <a:avLst/>
          </a:prstGeom>
          <a:solidFill>
            <a:schemeClr val="bg1"/>
          </a:solidFill>
          <a:ln w="25400">
            <a:solidFill>
              <a:srgbClr val="FF33CC"/>
            </a:solidFill>
          </a:ln>
        </p:spPr>
        <p:txBody>
          <a:bodyPr wrap="none" rtlCol="0">
            <a:spAutoFit/>
          </a:bodyPr>
          <a:lstStyle/>
          <a:p>
            <a:r>
              <a:rPr lang="en-US" b="1" dirty="0" smtClean="0">
                <a:solidFill>
                  <a:srgbClr val="FF0000"/>
                </a:solidFill>
              </a:rPr>
              <a:t>-2.32 IN.</a:t>
            </a:r>
            <a:endParaRPr lang="en-US" b="1" dirty="0">
              <a:solidFill>
                <a:srgbClr val="FF0000"/>
              </a:solidFill>
            </a:endParaRPr>
          </a:p>
        </p:txBody>
      </p:sp>
      <p:sp>
        <p:nvSpPr>
          <p:cNvPr id="17" name="TextBox 16"/>
          <p:cNvSpPr txBox="1"/>
          <p:nvPr/>
        </p:nvSpPr>
        <p:spPr>
          <a:xfrm>
            <a:off x="5792868" y="2985009"/>
            <a:ext cx="870751" cy="307777"/>
          </a:xfrm>
          <a:prstGeom prst="rect">
            <a:avLst/>
          </a:prstGeom>
          <a:solidFill>
            <a:schemeClr val="bg1"/>
          </a:solidFill>
          <a:ln w="25400">
            <a:solidFill>
              <a:srgbClr val="FF33CC"/>
            </a:solidFill>
          </a:ln>
        </p:spPr>
        <p:txBody>
          <a:bodyPr wrap="none" rtlCol="0">
            <a:spAutoFit/>
          </a:bodyPr>
          <a:lstStyle/>
          <a:p>
            <a:r>
              <a:rPr lang="en-US" b="1" dirty="0" smtClean="0">
                <a:solidFill>
                  <a:srgbClr val="FF0000"/>
                </a:solidFill>
              </a:rPr>
              <a:t>-3.38 IN.</a:t>
            </a:r>
            <a:endParaRPr lang="en-US" b="1" dirty="0">
              <a:solidFill>
                <a:srgbClr val="FF0000"/>
              </a:solidFill>
            </a:endParaRPr>
          </a:p>
        </p:txBody>
      </p:sp>
    </p:spTree>
    <p:extLst>
      <p:ext uri="{BB962C8B-B14F-4D97-AF65-F5344CB8AC3E}">
        <p14:creationId xmlns:p14="http://schemas.microsoft.com/office/powerpoint/2010/main" val="2155244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y Slide background - 08131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2"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22104" y="1537626"/>
            <a:ext cx="5458959" cy="5282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TextBox 7"/>
          <p:cNvSpPr txBox="1">
            <a:spLocks noChangeArrowheads="1"/>
          </p:cNvSpPr>
          <p:nvPr/>
        </p:nvSpPr>
        <p:spPr bwMode="auto">
          <a:xfrm>
            <a:off x="0" y="145170"/>
            <a:ext cx="91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b="1" i="0" u="none" strike="noStrike" kern="0" cap="none" spc="0" normalizeH="0" baseline="0" noProof="0" dirty="0">
                <a:ln>
                  <a:noFill/>
                </a:ln>
                <a:solidFill>
                  <a:srgbClr val="000099"/>
                </a:solidFill>
                <a:effectLst/>
                <a:uLnTx/>
                <a:uFillTx/>
                <a:latin typeface="+mn-lt"/>
                <a:ea typeface="MS PGothic" pitchFamily="34" charset="-128"/>
                <a:cs typeface="Arial" charset="0"/>
                <a:sym typeface="Arial"/>
              </a:rPr>
              <a:t>Extent of 2022 gravimetric geoid model used for </a:t>
            </a:r>
            <a:r>
              <a:rPr kumimoji="0" lang="en-US" altLang="en-US" b="1" i="0" u="none" strike="noStrike" kern="0" cap="none" spc="0" normalizeH="0" baseline="0" noProof="0" dirty="0" smtClean="0">
                <a:ln>
                  <a:noFill/>
                </a:ln>
                <a:solidFill>
                  <a:srgbClr val="000099"/>
                </a:solidFill>
                <a:effectLst/>
                <a:uLnTx/>
                <a:uFillTx/>
                <a:latin typeface="+mn-lt"/>
                <a:ea typeface="MS PGothic" pitchFamily="34" charset="-128"/>
                <a:cs typeface="Arial" charset="0"/>
                <a:sym typeface="Arial"/>
              </a:rPr>
              <a:t>NAPGD2022</a:t>
            </a:r>
            <a:endParaRPr kumimoji="0" lang="en-US" altLang="en-US" b="1" i="0" u="none" strike="noStrike" kern="0" cap="none" spc="0" normalizeH="0" baseline="0" noProof="0" dirty="0">
              <a:ln>
                <a:noFill/>
              </a:ln>
              <a:solidFill>
                <a:srgbClr val="000099"/>
              </a:solidFill>
              <a:effectLst/>
              <a:uLnTx/>
              <a:uFillTx/>
              <a:latin typeface="+mn-lt"/>
              <a:ea typeface="MS PGothic" pitchFamily="34" charset="-128"/>
              <a:cs typeface="Arial" charset="0"/>
              <a:sym typeface="Arial"/>
            </a:endParaRPr>
          </a:p>
        </p:txBody>
      </p:sp>
    </p:spTree>
    <p:extLst>
      <p:ext uri="{BB962C8B-B14F-4D97-AF65-F5344CB8AC3E}">
        <p14:creationId xmlns:p14="http://schemas.microsoft.com/office/powerpoint/2010/main" val="2545063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p:cNvSpPr>
          <p:nvPr/>
        </p:nvSpPr>
        <p:spPr bwMode="auto">
          <a:xfrm>
            <a:off x="4021138" y="1676400"/>
            <a:ext cx="4741862" cy="5027613"/>
          </a:xfrm>
          <a:prstGeom prst="rect">
            <a:avLst/>
          </a:prstGeom>
          <a:noFill/>
          <a:ln w="12700">
            <a:noFill/>
            <a:miter lim="0"/>
            <a:headEnd/>
            <a:tailEnd/>
          </a:ln>
        </p:spPr>
        <p:txBody>
          <a:bodyPr lIns="88882" tIns="50791" rIns="88882" bIns="50791">
            <a:spAutoFit/>
          </a:bodyPr>
          <a:lstStyle/>
          <a:p>
            <a:pPr marL="379498" indent="-379498" defTabSz="913028">
              <a:spcBef>
                <a:spcPts val="281"/>
              </a:spcBef>
              <a:buClr>
                <a:srgbClr val="000000"/>
              </a:buClr>
              <a:buSzPct val="100000"/>
              <a:buFont typeface="Calibri" pitchFamily="34" charset="0"/>
              <a:buChar char="•"/>
              <a:defRPr/>
            </a:pPr>
            <a:r>
              <a:rPr lang="en-US" sz="2000" dirty="0">
                <a:solidFill>
                  <a:srgbClr val="000099"/>
                </a:solidFill>
                <a:latin typeface="Calibri"/>
                <a:ea typeface="ＭＳ Ｐゴシック" charset="0"/>
                <a:cs typeface="Times New Roman" pitchFamily="18" charset="0"/>
                <a:sym typeface="Times New Roman" pitchFamily="18" charset="0"/>
              </a:rPr>
              <a:t>Replace the Vertical Datum of the USA by 2022 (at today’s funding)</a:t>
            </a:r>
          </a:p>
          <a:p>
            <a:pPr marL="379498" indent="-379498" defTabSz="913028">
              <a:spcBef>
                <a:spcPts val="281"/>
              </a:spcBef>
              <a:buClr>
                <a:srgbClr val="000000"/>
              </a:buClr>
              <a:buSzPct val="100000"/>
              <a:buFont typeface="Calibri" pitchFamily="34" charset="0"/>
              <a:buChar char="•"/>
              <a:defRPr/>
            </a:pPr>
            <a:r>
              <a:rPr lang="en-US" sz="2000" dirty="0">
                <a:solidFill>
                  <a:srgbClr val="000099"/>
                </a:solidFill>
                <a:latin typeface="Calibri"/>
                <a:ea typeface="ＭＳ Ｐゴシック" charset="0"/>
                <a:cs typeface="Times New Roman" pitchFamily="18" charset="0"/>
                <a:sym typeface="Times New Roman" pitchFamily="18" charset="0"/>
              </a:rPr>
              <a:t>GRAV-D is:</a:t>
            </a:r>
          </a:p>
          <a:p>
            <a:pPr marL="637334" lvl="1" indent="-315877" defTabSz="913028">
              <a:spcBef>
                <a:spcPts val="281"/>
              </a:spcBef>
              <a:buClr>
                <a:srgbClr val="000000"/>
              </a:buClr>
              <a:buSzPct val="100000"/>
              <a:buFont typeface="Calibri" pitchFamily="34" charset="0"/>
              <a:buChar char="–"/>
              <a:defRPr/>
            </a:pPr>
            <a:r>
              <a:rPr lang="en-US" sz="2000" dirty="0">
                <a:solidFill>
                  <a:srgbClr val="000099"/>
                </a:solidFill>
                <a:latin typeface="Calibri"/>
                <a:ea typeface="ＭＳ Ｐゴシック" charset="0"/>
                <a:cs typeface="Times New Roman" pitchFamily="18" charset="0"/>
                <a:sym typeface="Times New Roman" pitchFamily="18" charset="0"/>
              </a:rPr>
              <a:t>An airborne gravity survey of the entire country and its holdings</a:t>
            </a:r>
          </a:p>
          <a:p>
            <a:pPr marL="637334" lvl="1" indent="-315877" defTabSz="913028">
              <a:spcBef>
                <a:spcPts val="281"/>
              </a:spcBef>
              <a:buClr>
                <a:srgbClr val="000000"/>
              </a:buClr>
              <a:buSzPct val="100000"/>
              <a:buFont typeface="Calibri" pitchFamily="34" charset="0"/>
              <a:buChar char="–"/>
              <a:defRPr/>
            </a:pPr>
            <a:r>
              <a:rPr lang="en-US" sz="2000" dirty="0">
                <a:solidFill>
                  <a:srgbClr val="000099"/>
                </a:solidFill>
                <a:latin typeface="Calibri"/>
                <a:ea typeface="ＭＳ Ｐゴシック" charset="0"/>
                <a:cs typeface="Times New Roman" pitchFamily="18" charset="0"/>
                <a:sym typeface="Times New Roman" pitchFamily="18" charset="0"/>
              </a:rPr>
              <a:t>A 2022 gravimetric geoid accurate to 1 cm</a:t>
            </a:r>
          </a:p>
          <a:p>
            <a:pPr marL="637334" lvl="1" indent="-315877" defTabSz="913028">
              <a:spcBef>
                <a:spcPts val="281"/>
              </a:spcBef>
              <a:buClr>
                <a:srgbClr val="000000"/>
              </a:buClr>
              <a:buSzPct val="100000"/>
              <a:buFont typeface="Calibri" pitchFamily="34" charset="0"/>
              <a:buChar char="–"/>
              <a:defRPr/>
            </a:pPr>
            <a:r>
              <a:rPr lang="en-US" sz="2000" dirty="0">
                <a:solidFill>
                  <a:srgbClr val="000099"/>
                </a:solidFill>
                <a:latin typeface="Calibri"/>
                <a:ea typeface="ＭＳ Ｐゴシック" charset="0"/>
                <a:cs typeface="Times New Roman" pitchFamily="18" charset="0"/>
                <a:sym typeface="Times New Roman" pitchFamily="18" charset="0"/>
              </a:rPr>
              <a:t>Long-term monitoring of geoid change over time</a:t>
            </a:r>
          </a:p>
          <a:p>
            <a:pPr marL="637334" lvl="1" indent="-315877" defTabSz="913028">
              <a:spcBef>
                <a:spcPts val="281"/>
              </a:spcBef>
              <a:buClr>
                <a:srgbClr val="000000"/>
              </a:buClr>
              <a:buSzPct val="100000"/>
              <a:buFont typeface="Calibri" pitchFamily="34" charset="0"/>
              <a:buChar char="–"/>
              <a:defRPr/>
            </a:pPr>
            <a:r>
              <a:rPr lang="en-US" sz="2000" dirty="0">
                <a:solidFill>
                  <a:srgbClr val="000099"/>
                </a:solidFill>
                <a:latin typeface="Calibri"/>
                <a:ea typeface="ＭＳ Ｐゴシック" charset="0"/>
                <a:cs typeface="Times New Roman" pitchFamily="18" charset="0"/>
                <a:sym typeface="Times New Roman" pitchFamily="18" charset="0"/>
              </a:rPr>
              <a:t>Partnership surveys</a:t>
            </a:r>
          </a:p>
          <a:p>
            <a:pPr marL="379498" indent="-379498" defTabSz="913028">
              <a:spcBef>
                <a:spcPts val="281"/>
              </a:spcBef>
              <a:buClr>
                <a:srgbClr val="000000"/>
              </a:buClr>
              <a:buSzPct val="100000"/>
              <a:buFont typeface="Calibri" pitchFamily="34" charset="0"/>
              <a:buChar char="•"/>
              <a:defRPr/>
            </a:pPr>
            <a:r>
              <a:rPr lang="en-US" sz="2000" dirty="0">
                <a:solidFill>
                  <a:srgbClr val="000099"/>
                </a:solidFill>
                <a:latin typeface="Calibri"/>
                <a:ea typeface="ＭＳ Ｐゴシック" charset="0"/>
                <a:cs typeface="Times New Roman" pitchFamily="18" charset="0"/>
                <a:sym typeface="Times New Roman" pitchFamily="18" charset="0"/>
              </a:rPr>
              <a:t>Working to launch a collaborative effort with the USGS for simultaneous magnetic measurement</a:t>
            </a:r>
          </a:p>
          <a:p>
            <a:pPr marL="379498" indent="-379498" defTabSz="913028">
              <a:spcBef>
                <a:spcPts val="281"/>
              </a:spcBef>
              <a:buClr>
                <a:srgbClr val="000000"/>
              </a:buClr>
              <a:buSzPct val="100000"/>
              <a:buFont typeface="Calibri" pitchFamily="34" charset="0"/>
              <a:buChar char="•"/>
              <a:defRPr/>
            </a:pPr>
            <a:r>
              <a:rPr lang="en-US" sz="2000" dirty="0">
                <a:solidFill>
                  <a:srgbClr val="000099"/>
                </a:solidFill>
                <a:latin typeface="Calibri"/>
                <a:ea typeface="ＭＳ Ｐゴシック" charset="0"/>
                <a:cs typeface="Times New Roman" pitchFamily="18" charset="0"/>
                <a:sym typeface="Times New Roman" pitchFamily="18" charset="0"/>
              </a:rPr>
              <a:t>Acting Manager: Monica Youngman</a:t>
            </a:r>
          </a:p>
          <a:p>
            <a:pPr defTabSz="913028">
              <a:spcBef>
                <a:spcPts val="281"/>
              </a:spcBef>
              <a:buClr>
                <a:srgbClr val="000000"/>
              </a:buClr>
              <a:buSzPct val="100000"/>
              <a:defRPr/>
            </a:pPr>
            <a:r>
              <a:rPr lang="en-US" sz="2000" dirty="0">
                <a:solidFill>
                  <a:srgbClr val="000099"/>
                </a:solidFill>
                <a:latin typeface="Calibri"/>
                <a:ea typeface="ＭＳ Ｐゴシック" charset="0"/>
                <a:cs typeface="Times New Roman" pitchFamily="18" charset="0"/>
                <a:sym typeface="Times New Roman" pitchFamily="18" charset="0"/>
              </a:rPr>
              <a:t>	Monica.Youngman@noaa.gov</a:t>
            </a:r>
          </a:p>
        </p:txBody>
      </p:sp>
      <p:pic>
        <p:nvPicPr>
          <p:cNvPr id="29700" name="Picture 3"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6863" y="1751013"/>
            <a:ext cx="3417887"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23557" name="Rectangle 6"/>
          <p:cNvSpPr>
            <a:spLocks/>
          </p:cNvSpPr>
          <p:nvPr/>
        </p:nvSpPr>
        <p:spPr bwMode="auto">
          <a:xfrm>
            <a:off x="285750" y="442108"/>
            <a:ext cx="8458200" cy="1087459"/>
          </a:xfrm>
          <a:prstGeom prst="rect">
            <a:avLst/>
          </a:prstGeom>
          <a:noFill/>
          <a:ln w="12700">
            <a:noFill/>
            <a:miter lim="0"/>
            <a:headEnd/>
            <a:tailEnd/>
          </a:ln>
        </p:spPr>
        <p:txBody>
          <a:bodyPr lIns="88882" tIns="50791" rIns="88882" bIns="50791" anchor="ctr">
            <a:spAutoFit/>
          </a:bodyPr>
          <a:lstStyle/>
          <a:p>
            <a:pPr algn="ctr" defTabSz="913028">
              <a:defRPr/>
            </a:pPr>
            <a:r>
              <a:rPr lang="en-US" sz="3200" b="1" dirty="0">
                <a:solidFill>
                  <a:srgbClr val="000099"/>
                </a:solidFill>
                <a:latin typeface="Calibri"/>
                <a:ea typeface="ＭＳ Ｐゴシック" charset="0"/>
                <a:cs typeface="Times New Roman" pitchFamily="18" charset="0"/>
                <a:sym typeface="Times New Roman" pitchFamily="18" charset="0"/>
              </a:rPr>
              <a:t>Gravity for the Redefinition of the American Vertical Datum (GRAV-D) </a:t>
            </a:r>
            <a:endParaRPr lang="en-US" sz="3200" b="1" dirty="0">
              <a:solidFill>
                <a:srgbClr val="000099"/>
              </a:solidFill>
              <a:latin typeface="Calibri"/>
              <a:ea typeface="ＭＳ Ｐゴシック" charset="0"/>
              <a:cs typeface="ＭＳ Ｐゴシック" charset="0"/>
            </a:endParaRPr>
          </a:p>
        </p:txBody>
      </p:sp>
      <p:pic>
        <p:nvPicPr>
          <p:cNvPr id="29702" name="Picture 3"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6863" y="1554480"/>
            <a:ext cx="3417887"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29703" name="Rectangle 4"/>
          <p:cNvSpPr txBox="1">
            <a:spLocks noChangeArrowheads="1"/>
          </p:cNvSpPr>
          <p:nvPr/>
        </p:nvSpPr>
        <p:spPr bwMode="auto">
          <a:xfrm>
            <a:off x="307016" y="5978687"/>
            <a:ext cx="3402013" cy="785812"/>
          </a:xfrm>
          <a:prstGeom prst="rect">
            <a:avLst/>
          </a:prstGeom>
          <a:solidFill>
            <a:srgbClr val="00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buFontTx/>
              <a:buNone/>
            </a:pPr>
            <a:r>
              <a:rPr lang="en-US" altLang="en-US" sz="1800" b="1" i="1" u="sng" dirty="0" smtClean="0">
                <a:solidFill>
                  <a:srgbClr val="FFFF00"/>
                </a:solidFill>
                <a:ea typeface="+mn-ea"/>
              </a:rPr>
              <a:t>Gravity</a:t>
            </a:r>
            <a:r>
              <a:rPr lang="en-US" altLang="en-US" sz="1800" i="1" dirty="0" smtClean="0">
                <a:solidFill>
                  <a:srgbClr val="FFFF00"/>
                </a:solidFill>
                <a:ea typeface="+mn-ea"/>
              </a:rPr>
              <a:t> and </a:t>
            </a:r>
            <a:r>
              <a:rPr lang="en-US" altLang="en-US" sz="1800" b="1" i="1" u="sng" dirty="0" smtClean="0">
                <a:solidFill>
                  <a:srgbClr val="FFFF00"/>
                </a:solidFill>
                <a:ea typeface="+mn-ea"/>
              </a:rPr>
              <a:t>Heights</a:t>
            </a:r>
            <a:r>
              <a:rPr lang="en-US" altLang="en-US" sz="1800" i="1" dirty="0" smtClean="0">
                <a:solidFill>
                  <a:srgbClr val="FFFF00"/>
                </a:solidFill>
                <a:ea typeface="+mn-ea"/>
              </a:rPr>
              <a:t> are</a:t>
            </a:r>
          </a:p>
          <a:p>
            <a:pPr algn="ctr" defTabSz="914400" eaLnBrk="1" hangingPunct="1">
              <a:buFontTx/>
              <a:buNone/>
            </a:pPr>
            <a:r>
              <a:rPr lang="en-US" altLang="en-US" sz="1800" i="1" dirty="0" smtClean="0">
                <a:solidFill>
                  <a:srgbClr val="FFFF00"/>
                </a:solidFill>
                <a:ea typeface="+mn-ea"/>
              </a:rPr>
              <a:t>inseparably connected</a:t>
            </a:r>
            <a:endParaRPr lang="en-US" altLang="en-US" sz="1800" b="1" i="1" dirty="0" smtClean="0">
              <a:solidFill>
                <a:prstClr val="black"/>
              </a:solidFill>
              <a:ea typeface="+mn-ea"/>
            </a:endParaRPr>
          </a:p>
        </p:txBody>
      </p:sp>
    </p:spTree>
    <p:extLst>
      <p:ext uri="{BB962C8B-B14F-4D97-AF65-F5344CB8AC3E}">
        <p14:creationId xmlns:p14="http://schemas.microsoft.com/office/powerpoint/2010/main" val="22421328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38150" y="304800"/>
            <a:ext cx="8267700" cy="803275"/>
          </a:xfrm>
          <a:prstGeom prst="rect">
            <a:avLst/>
          </a:prstGeom>
        </p:spPr>
        <p:txBody>
          <a:bodyPr lIns="64232" tIns="32114" rIns="64232" bIns="32114"/>
          <a:lstStyle/>
          <a:p>
            <a:pPr algn="ctr" defTabSz="642321" eaLnBrk="0">
              <a:defRPr/>
            </a:pPr>
            <a:r>
              <a:rPr lang="en-US" sz="3600" b="1" dirty="0">
                <a:solidFill>
                  <a:srgbClr val="000099"/>
                </a:solidFill>
                <a:latin typeface="Times New Roman" pitchFamily="18" charset="0"/>
                <a:ea typeface="+mn-ea"/>
                <a:cs typeface="Times New Roman" pitchFamily="18" charset="0"/>
              </a:rPr>
              <a:t>Building a Gravity Field</a:t>
            </a:r>
          </a:p>
        </p:txBody>
      </p:sp>
      <p:grpSp>
        <p:nvGrpSpPr>
          <p:cNvPr id="23" name="Group 22"/>
          <p:cNvGrpSpPr>
            <a:grpSpLocks/>
          </p:cNvGrpSpPr>
          <p:nvPr/>
        </p:nvGrpSpPr>
        <p:grpSpPr bwMode="auto">
          <a:xfrm>
            <a:off x="76200" y="1189038"/>
            <a:ext cx="8305800" cy="1831975"/>
            <a:chOff x="76200" y="1189299"/>
            <a:chExt cx="8305800" cy="1832303"/>
          </a:xfrm>
        </p:grpSpPr>
        <p:pic>
          <p:nvPicPr>
            <p:cNvPr id="44053" name="Picture 2" descr="C:\Work\Presentations\Graphics\grace_satellite-600x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398" y="1206027"/>
              <a:ext cx="1787202" cy="1435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4" name="Picture 2"/>
            <p:cNvPicPr>
              <a:picLocks noChangeAspect="1" noChangeArrowheads="1"/>
            </p:cNvPicPr>
            <p:nvPr/>
          </p:nvPicPr>
          <p:blipFill>
            <a:blip r:embed="rId4">
              <a:extLst>
                <a:ext uri="{28A0092B-C50C-407E-A947-70E740481C1C}">
                  <a14:useLocalDpi xmlns:a14="http://schemas.microsoft.com/office/drawing/2010/main" val="0"/>
                </a:ext>
              </a:extLst>
            </a:blip>
            <a:srcRect l="14763" t="26244" r="42294" b="9790"/>
            <a:stretch>
              <a:fillRect/>
            </a:stretch>
          </p:blipFill>
          <p:spPr bwMode="auto">
            <a:xfrm>
              <a:off x="6814998" y="1189299"/>
              <a:ext cx="1567002" cy="1553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55" name="TextBox 10"/>
            <p:cNvSpPr txBox="1">
              <a:spLocks noChangeArrowheads="1"/>
            </p:cNvSpPr>
            <p:nvPr/>
          </p:nvSpPr>
          <p:spPr bwMode="auto">
            <a:xfrm>
              <a:off x="3722190" y="1524000"/>
              <a:ext cx="2373810" cy="76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200" smtClean="0">
                  <a:solidFill>
                    <a:prstClr val="black"/>
                  </a:solidFill>
                  <a:latin typeface="Times New Roman" pitchFamily="18" charset="0"/>
                  <a:ea typeface="+mn-ea"/>
                  <a:cs typeface="Times New Roman" pitchFamily="18" charset="0"/>
                </a:rPr>
                <a:t>Long Wavelengths</a:t>
              </a:r>
            </a:p>
            <a:p>
              <a:pPr defTabSz="914400" eaLnBrk="1" hangingPunct="1">
                <a:spcBef>
                  <a:spcPct val="0"/>
                </a:spcBef>
                <a:buFontTx/>
                <a:buNone/>
              </a:pPr>
              <a:r>
                <a:rPr lang="en-US" altLang="en-US" sz="2200" smtClean="0">
                  <a:solidFill>
                    <a:prstClr val="black"/>
                  </a:solidFill>
                  <a:latin typeface="Times New Roman" pitchFamily="18" charset="0"/>
                  <a:ea typeface="+mn-ea"/>
                  <a:cs typeface="Times New Roman" pitchFamily="18" charset="0"/>
                </a:rPr>
                <a:t>(≥ 250 km)</a:t>
              </a:r>
            </a:p>
          </p:txBody>
        </p:sp>
        <p:sp>
          <p:nvSpPr>
            <p:cNvPr id="44056" name="TextBox 11"/>
            <p:cNvSpPr txBox="1">
              <a:spLocks noChangeArrowheads="1"/>
            </p:cNvSpPr>
            <p:nvPr/>
          </p:nvSpPr>
          <p:spPr bwMode="auto">
            <a:xfrm>
              <a:off x="76200" y="2590800"/>
              <a:ext cx="4142755" cy="430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200" smtClean="0">
                  <a:solidFill>
                    <a:prstClr val="black"/>
                  </a:solidFill>
                  <a:latin typeface="Times New Roman" pitchFamily="18" charset="0"/>
                  <a:ea typeface="+mn-ea"/>
                  <a:cs typeface="Times New Roman" pitchFamily="18" charset="0"/>
                </a:rPr>
                <a:t>GRACE/GOCE/Satellite Altimetry</a:t>
              </a:r>
            </a:p>
          </p:txBody>
        </p:sp>
      </p:grpSp>
      <p:grpSp>
        <p:nvGrpSpPr>
          <p:cNvPr id="24" name="Group 23"/>
          <p:cNvGrpSpPr>
            <a:grpSpLocks/>
          </p:cNvGrpSpPr>
          <p:nvPr/>
        </p:nvGrpSpPr>
        <p:grpSpPr bwMode="auto">
          <a:xfrm>
            <a:off x="522288" y="3040063"/>
            <a:ext cx="8056562" cy="1836737"/>
            <a:chOff x="521807" y="3040852"/>
            <a:chExt cx="8057389" cy="1835947"/>
          </a:xfrm>
        </p:grpSpPr>
        <p:pic>
          <p:nvPicPr>
            <p:cNvPr id="44049" name="Picture 3" descr="C:\Work\Presentations\Graphics\Citation\NOAA Jet CU.jpg"/>
            <p:cNvPicPr>
              <a:picLocks noChangeAspect="1" noChangeArrowheads="1"/>
            </p:cNvPicPr>
            <p:nvPr/>
          </p:nvPicPr>
          <p:blipFill>
            <a:blip r:embed="rId5">
              <a:extLst>
                <a:ext uri="{28A0092B-C50C-407E-A947-70E740481C1C}">
                  <a14:useLocalDpi xmlns:a14="http://schemas.microsoft.com/office/drawing/2010/main" val="0"/>
                </a:ext>
              </a:extLst>
            </a:blip>
            <a:srcRect l="20924" t="10252" b="31152"/>
            <a:stretch>
              <a:fillRect/>
            </a:stretch>
          </p:blipFill>
          <p:spPr bwMode="auto">
            <a:xfrm>
              <a:off x="1030785" y="3459525"/>
              <a:ext cx="1850678" cy="914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50" name="TextBox 13"/>
            <p:cNvSpPr txBox="1">
              <a:spLocks noChangeArrowheads="1"/>
            </p:cNvSpPr>
            <p:nvPr/>
          </p:nvSpPr>
          <p:spPr bwMode="auto">
            <a:xfrm>
              <a:off x="3548398" y="3624713"/>
              <a:ext cx="2852402" cy="707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000" smtClean="0">
                  <a:solidFill>
                    <a:prstClr val="black"/>
                  </a:solidFill>
                  <a:latin typeface="Times New Roman" pitchFamily="18" charset="0"/>
                  <a:ea typeface="+mn-ea"/>
                  <a:cs typeface="Times New Roman" pitchFamily="18" charset="0"/>
                </a:rPr>
                <a:t>Intermediate Wavelengths</a:t>
              </a:r>
            </a:p>
            <a:p>
              <a:pPr defTabSz="914400" eaLnBrk="1" hangingPunct="1">
                <a:spcBef>
                  <a:spcPct val="0"/>
                </a:spcBef>
                <a:buFontTx/>
                <a:buNone/>
              </a:pPr>
              <a:r>
                <a:rPr lang="en-US" altLang="en-US" sz="2000" smtClean="0">
                  <a:solidFill>
                    <a:prstClr val="black"/>
                  </a:solidFill>
                  <a:latin typeface="Times New Roman" pitchFamily="18" charset="0"/>
                  <a:ea typeface="+mn-ea"/>
                  <a:cs typeface="Times New Roman" pitchFamily="18" charset="0"/>
                </a:rPr>
                <a:t>(500 km to 20 km)</a:t>
              </a:r>
            </a:p>
          </p:txBody>
        </p:sp>
        <p:pic>
          <p:nvPicPr>
            <p:cNvPr id="44051" name="Picture 4" descr="ak08_grav_prelim.PNG"/>
            <p:cNvPicPr>
              <a:picLocks noChangeAspect="1"/>
            </p:cNvPicPr>
            <p:nvPr/>
          </p:nvPicPr>
          <p:blipFill>
            <a:blip r:embed="rId6">
              <a:extLst>
                <a:ext uri="{28A0092B-C50C-407E-A947-70E740481C1C}">
                  <a14:useLocalDpi xmlns:a14="http://schemas.microsoft.com/office/drawing/2010/main" val="0"/>
                </a:ext>
              </a:extLst>
            </a:blip>
            <a:srcRect t="15825" b="14104"/>
            <a:stretch>
              <a:fillRect/>
            </a:stretch>
          </p:blipFill>
          <p:spPr bwMode="auto">
            <a:xfrm>
              <a:off x="6553200" y="3040852"/>
              <a:ext cx="2025996" cy="1835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52" name="TextBox 20"/>
            <p:cNvSpPr txBox="1">
              <a:spLocks noChangeArrowheads="1"/>
            </p:cNvSpPr>
            <p:nvPr/>
          </p:nvSpPr>
          <p:spPr bwMode="auto">
            <a:xfrm>
              <a:off x="521807" y="4396013"/>
              <a:ext cx="2869779" cy="438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200" smtClean="0">
                  <a:solidFill>
                    <a:prstClr val="black"/>
                  </a:solidFill>
                  <a:latin typeface="Times New Roman" pitchFamily="18" charset="0"/>
                  <a:ea typeface="+mn-ea"/>
                  <a:cs typeface="Times New Roman" pitchFamily="18" charset="0"/>
                </a:rPr>
                <a:t>Airborne Measurement</a:t>
              </a:r>
            </a:p>
          </p:txBody>
        </p:sp>
      </p:grpSp>
      <p:grpSp>
        <p:nvGrpSpPr>
          <p:cNvPr id="25" name="Group 24"/>
          <p:cNvGrpSpPr>
            <a:grpSpLocks/>
          </p:cNvGrpSpPr>
          <p:nvPr/>
        </p:nvGrpSpPr>
        <p:grpSpPr bwMode="auto">
          <a:xfrm>
            <a:off x="38100" y="5029200"/>
            <a:ext cx="8343900" cy="1854200"/>
            <a:chOff x="37433" y="5029200"/>
            <a:chExt cx="8344567" cy="1854314"/>
          </a:xfrm>
        </p:grpSpPr>
        <p:pic>
          <p:nvPicPr>
            <p:cNvPr id="44045" name="Picture 4" descr="C:\Work\GRAV-D\Images-graphics\NEW ORLEANS AP.JPG"/>
            <p:cNvPicPr>
              <a:picLocks noChangeAspect="1" noChangeArrowheads="1"/>
            </p:cNvPicPr>
            <p:nvPr/>
          </p:nvPicPr>
          <p:blipFill>
            <a:blip r:embed="rId7">
              <a:extLst>
                <a:ext uri="{28A0092B-C50C-407E-A947-70E740481C1C}">
                  <a14:useLocalDpi xmlns:a14="http://schemas.microsoft.com/office/drawing/2010/main" val="0"/>
                </a:ext>
              </a:extLst>
            </a:blip>
            <a:srcRect l="19295" t="24883" r="20724" b="32260"/>
            <a:stretch>
              <a:fillRect/>
            </a:stretch>
          </p:blipFill>
          <p:spPr bwMode="auto">
            <a:xfrm>
              <a:off x="980554" y="5029200"/>
              <a:ext cx="1951137" cy="1045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6" name="TextBox 21"/>
            <p:cNvSpPr txBox="1">
              <a:spLocks noChangeArrowheads="1"/>
            </p:cNvSpPr>
            <p:nvPr/>
          </p:nvSpPr>
          <p:spPr bwMode="auto">
            <a:xfrm>
              <a:off x="37433" y="6114157"/>
              <a:ext cx="4229767" cy="76935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r>
                <a:rPr lang="en-US" altLang="en-US" sz="2200" smtClean="0">
                  <a:solidFill>
                    <a:prstClr val="black"/>
                  </a:solidFill>
                  <a:latin typeface="Times New Roman" pitchFamily="18" charset="0"/>
                  <a:ea typeface="+mn-ea"/>
                  <a:cs typeface="Times New Roman" pitchFamily="18" charset="0"/>
                </a:rPr>
                <a:t>Surface Measurement and </a:t>
              </a:r>
            </a:p>
            <a:p>
              <a:pPr algn="ctr" defTabSz="914400" eaLnBrk="1" hangingPunct="1">
                <a:spcBef>
                  <a:spcPct val="0"/>
                </a:spcBef>
                <a:buFontTx/>
                <a:buNone/>
              </a:pPr>
              <a:r>
                <a:rPr lang="en-US" altLang="en-US" sz="2200" smtClean="0">
                  <a:solidFill>
                    <a:prstClr val="black"/>
                  </a:solidFill>
                  <a:latin typeface="Times New Roman" pitchFamily="18" charset="0"/>
                  <a:ea typeface="+mn-ea"/>
                  <a:cs typeface="Times New Roman" pitchFamily="18" charset="0"/>
                </a:rPr>
                <a:t>Predicted Gravity from Topography</a:t>
              </a:r>
            </a:p>
          </p:txBody>
        </p:sp>
        <p:sp>
          <p:nvSpPr>
            <p:cNvPr id="44047" name="TextBox 22"/>
            <p:cNvSpPr txBox="1">
              <a:spLocks noChangeArrowheads="1"/>
            </p:cNvSpPr>
            <p:nvPr/>
          </p:nvSpPr>
          <p:spPr bwMode="auto">
            <a:xfrm>
              <a:off x="3886200" y="5311999"/>
              <a:ext cx="2115021" cy="707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000" smtClean="0">
                  <a:solidFill>
                    <a:prstClr val="black"/>
                  </a:solidFill>
                  <a:latin typeface="Times New Roman" pitchFamily="18" charset="0"/>
                  <a:ea typeface="+mn-ea"/>
                  <a:cs typeface="Times New Roman" pitchFamily="18" charset="0"/>
                </a:rPr>
                <a:t>Short Wavelengths</a:t>
              </a:r>
            </a:p>
            <a:p>
              <a:pPr defTabSz="914400" eaLnBrk="1" hangingPunct="1">
                <a:spcBef>
                  <a:spcPct val="0"/>
                </a:spcBef>
                <a:buFontTx/>
                <a:buNone/>
              </a:pPr>
              <a:r>
                <a:rPr lang="en-US" altLang="en-US" sz="2000" smtClean="0">
                  <a:solidFill>
                    <a:prstClr val="black"/>
                  </a:solidFill>
                  <a:latin typeface="Times New Roman" pitchFamily="18" charset="0"/>
                  <a:ea typeface="+mn-ea"/>
                  <a:cs typeface="Times New Roman" pitchFamily="18" charset="0"/>
                </a:rPr>
                <a:t>(&lt; 100 km)</a:t>
              </a:r>
            </a:p>
          </p:txBody>
        </p:sp>
        <p:pic>
          <p:nvPicPr>
            <p:cNvPr id="44048" name="Picture 5"/>
            <p:cNvPicPr>
              <a:picLocks noChangeAspect="1" noChangeArrowheads="1"/>
            </p:cNvPicPr>
            <p:nvPr/>
          </p:nvPicPr>
          <p:blipFill>
            <a:blip r:embed="rId8">
              <a:extLst>
                <a:ext uri="{28A0092B-C50C-407E-A947-70E740481C1C}">
                  <a14:useLocalDpi xmlns:a14="http://schemas.microsoft.com/office/drawing/2010/main" val="0"/>
                </a:ext>
              </a:extLst>
            </a:blip>
            <a:srcRect t="30673" r="73679" b="38123"/>
            <a:stretch>
              <a:fillRect/>
            </a:stretch>
          </p:blipFill>
          <p:spPr bwMode="auto">
            <a:xfrm>
              <a:off x="6756836" y="5081663"/>
              <a:ext cx="1625164" cy="16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4038" name="TextBox 25"/>
          <p:cNvSpPr txBox="1">
            <a:spLocks noChangeArrowheads="1"/>
          </p:cNvSpPr>
          <p:nvPr/>
        </p:nvSpPr>
        <p:spPr bwMode="auto">
          <a:xfrm>
            <a:off x="4495800" y="2667000"/>
            <a:ext cx="363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400" smtClean="0">
                <a:solidFill>
                  <a:prstClr val="black"/>
                </a:solidFill>
                <a:latin typeface="Arial" pitchFamily="34" charset="0"/>
                <a:ea typeface="+mn-ea"/>
                <a:cs typeface="Arial" pitchFamily="34" charset="0"/>
              </a:rPr>
              <a:t>+</a:t>
            </a:r>
          </a:p>
        </p:txBody>
      </p:sp>
      <p:cxnSp>
        <p:nvCxnSpPr>
          <p:cNvPr id="20" name="Straight Connector 19"/>
          <p:cNvCxnSpPr/>
          <p:nvPr/>
        </p:nvCxnSpPr>
        <p:spPr>
          <a:xfrm>
            <a:off x="838200" y="3048000"/>
            <a:ext cx="777240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838200" y="4953000"/>
            <a:ext cx="777240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4042" name="TextBox 25"/>
          <p:cNvSpPr txBox="1">
            <a:spLocks noChangeArrowheads="1"/>
          </p:cNvSpPr>
          <p:nvPr/>
        </p:nvSpPr>
        <p:spPr bwMode="auto">
          <a:xfrm>
            <a:off x="4513263" y="4876800"/>
            <a:ext cx="3635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400" smtClean="0">
                <a:solidFill>
                  <a:prstClr val="black"/>
                </a:solidFill>
                <a:latin typeface="Arial" pitchFamily="34" charset="0"/>
                <a:ea typeface="+mn-ea"/>
                <a:cs typeface="Arial" pitchFamily="34" charset="0"/>
              </a:rPr>
              <a:t>+</a:t>
            </a:r>
          </a:p>
        </p:txBody>
      </p:sp>
      <p:sp>
        <p:nvSpPr>
          <p:cNvPr id="38" name="Rectangle 37"/>
          <p:cNvSpPr/>
          <p:nvPr/>
        </p:nvSpPr>
        <p:spPr>
          <a:xfrm>
            <a:off x="320040" y="3048000"/>
            <a:ext cx="8442960" cy="1905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54" tIns="45678" rIns="91354" bIns="45678" anchor="ctr"/>
          <a:lstStyle/>
          <a:p>
            <a:pPr defTabSz="410373">
              <a:defRPr/>
            </a:pPr>
            <a:endParaRPr lang="en-US" dirty="0">
              <a:solidFill>
                <a:prstClr val="white"/>
              </a:solidFill>
            </a:endParaRPr>
          </a:p>
        </p:txBody>
      </p:sp>
    </p:spTree>
    <p:extLst>
      <p:ext uri="{BB962C8B-B14F-4D97-AF65-F5344CB8AC3E}">
        <p14:creationId xmlns:p14="http://schemas.microsoft.com/office/powerpoint/2010/main" val="42576821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99"/>
                </a:solidFill>
              </a:rPr>
              <a:t>Geoid Monitoring Service (GeMS)</a:t>
            </a:r>
            <a:endParaRPr lang="en-US" dirty="0">
              <a:solidFill>
                <a:srgbClr val="000099"/>
              </a:solidFill>
            </a:endParaRPr>
          </a:p>
        </p:txBody>
      </p:sp>
      <p:sp>
        <p:nvSpPr>
          <p:cNvPr id="3" name="Content Placeholder 2"/>
          <p:cNvSpPr>
            <a:spLocks noGrp="1"/>
          </p:cNvSpPr>
          <p:nvPr>
            <p:ph idx="1"/>
          </p:nvPr>
        </p:nvSpPr>
        <p:spPr/>
        <p:txBody>
          <a:bodyPr/>
          <a:lstStyle/>
          <a:p>
            <a:r>
              <a:rPr lang="en-US" sz="2800" dirty="0" smtClean="0"/>
              <a:t>Goal:  Track all changes to the geoid which would prevent 1 cm accuracy</a:t>
            </a:r>
          </a:p>
          <a:p>
            <a:r>
              <a:rPr lang="en-US" sz="2800" dirty="0" smtClean="0"/>
              <a:t>Aspects included:</a:t>
            </a:r>
          </a:p>
          <a:p>
            <a:pPr lvl="1"/>
            <a:r>
              <a:rPr lang="en-US" sz="2400" dirty="0" smtClean="0"/>
              <a:t>Shape, Secular:  e.g. Hudson Bay</a:t>
            </a:r>
          </a:p>
          <a:p>
            <a:pPr lvl="1"/>
            <a:r>
              <a:rPr lang="en-US" sz="2400" dirty="0" smtClean="0"/>
              <a:t>Shape, Episodic:  e.g. Massive Earthquakes</a:t>
            </a:r>
          </a:p>
          <a:p>
            <a:pPr lvl="1"/>
            <a:r>
              <a:rPr lang="en-US" sz="2400" dirty="0" smtClean="0"/>
              <a:t>W0, Secular:  Global Sea Level Change (see next slides)</a:t>
            </a:r>
          </a:p>
          <a:p>
            <a:r>
              <a:rPr lang="en-US" sz="2800" dirty="0" smtClean="0"/>
              <a:t>Examples of things excluded:</a:t>
            </a:r>
          </a:p>
          <a:p>
            <a:pPr lvl="1"/>
            <a:r>
              <a:rPr lang="en-US" sz="2400" dirty="0" smtClean="0"/>
              <a:t>Size, Secular:  Mass quantity of Earth is effectively static</a:t>
            </a:r>
          </a:p>
          <a:p>
            <a:pPr lvl="1"/>
            <a:r>
              <a:rPr lang="en-US" sz="2400" dirty="0" smtClean="0"/>
              <a:t>Shape, Periodic:  Seasonal glacier cycle</a:t>
            </a:r>
            <a:endParaRPr lang="en-US" sz="2400" dirty="0"/>
          </a:p>
          <a:p>
            <a:endParaRPr lang="en-US" dirty="0"/>
          </a:p>
        </p:txBody>
      </p:sp>
    </p:spTree>
    <p:extLst>
      <p:ext uri="{BB962C8B-B14F-4D97-AF65-F5344CB8AC3E}">
        <p14:creationId xmlns:p14="http://schemas.microsoft.com/office/powerpoint/2010/main" val="8258516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itle 1"/>
          <p:cNvSpPr>
            <a:spLocks noGrp="1"/>
          </p:cNvSpPr>
          <p:nvPr>
            <p:ph type="title"/>
          </p:nvPr>
        </p:nvSpPr>
        <p:spPr>
          <a:xfrm>
            <a:off x="457200" y="320040"/>
            <a:ext cx="8229600" cy="1143000"/>
          </a:xfrm>
        </p:spPr>
        <p:txBody>
          <a:bodyPr/>
          <a:lstStyle/>
          <a:p>
            <a:pPr eaLnBrk="1" hangingPunct="1"/>
            <a:r>
              <a:rPr lang="en-US" sz="3600" b="1" dirty="0" smtClean="0">
                <a:solidFill>
                  <a:srgbClr val="000099"/>
                </a:solidFill>
                <a:ea typeface="ＭＳ Ｐゴシック" pitchFamily="34" charset="-128"/>
              </a:rPr>
              <a:t>Presentation Outline</a:t>
            </a:r>
          </a:p>
        </p:txBody>
      </p:sp>
      <p:sp>
        <p:nvSpPr>
          <p:cNvPr id="3" name="Content Placeholder 2"/>
          <p:cNvSpPr>
            <a:spLocks noGrp="1"/>
          </p:cNvSpPr>
          <p:nvPr>
            <p:ph idx="1"/>
          </p:nvPr>
        </p:nvSpPr>
        <p:spPr>
          <a:xfrm>
            <a:off x="182880" y="1489367"/>
            <a:ext cx="8778240" cy="4800600"/>
          </a:xfrm>
        </p:spPr>
        <p:txBody>
          <a:bodyPr/>
          <a:lstStyle/>
          <a:p>
            <a:pPr marL="0" indent="0" eaLnBrk="1" hangingPunct="1">
              <a:lnSpc>
                <a:spcPct val="120000"/>
              </a:lnSpc>
              <a:spcBef>
                <a:spcPct val="0"/>
              </a:spcBef>
              <a:buNone/>
            </a:pPr>
            <a:r>
              <a:rPr lang="en-US" sz="2800" b="1" dirty="0" smtClean="0">
                <a:solidFill>
                  <a:srgbClr val="000099"/>
                </a:solidFill>
                <a:ea typeface="ＭＳ Ｐゴシック" pitchFamily="34" charset="-128"/>
              </a:rPr>
              <a:t>1.  -  Introductions.</a:t>
            </a:r>
            <a:endParaRPr lang="en-US" sz="1000" dirty="0">
              <a:solidFill>
                <a:srgbClr val="000099"/>
              </a:solidFill>
              <a:ea typeface="ＭＳ Ｐゴシック" pitchFamily="34" charset="-128"/>
            </a:endParaRPr>
          </a:p>
          <a:p>
            <a:pPr eaLnBrk="1" hangingPunct="1">
              <a:lnSpc>
                <a:spcPct val="120000"/>
              </a:lnSpc>
              <a:spcBef>
                <a:spcPct val="0"/>
              </a:spcBef>
            </a:pPr>
            <a:endParaRPr lang="en-US" sz="800" dirty="0">
              <a:solidFill>
                <a:srgbClr val="000099"/>
              </a:solidFill>
              <a:ea typeface="ＭＳ Ｐゴシック" pitchFamily="34" charset="-128"/>
            </a:endParaRPr>
          </a:p>
          <a:p>
            <a:pPr marL="514350" indent="-514350" eaLnBrk="1" hangingPunct="1">
              <a:lnSpc>
                <a:spcPct val="120000"/>
              </a:lnSpc>
              <a:spcBef>
                <a:spcPct val="0"/>
              </a:spcBef>
              <a:buAutoNum type="arabicPeriod" startAt="2"/>
            </a:pPr>
            <a:r>
              <a:rPr lang="en-US" sz="2800" b="1" dirty="0" smtClean="0">
                <a:solidFill>
                  <a:srgbClr val="000099"/>
                </a:solidFill>
                <a:ea typeface="ＭＳ Ｐゴシック" pitchFamily="34" charset="-128"/>
              </a:rPr>
              <a:t>-  National Geodetic Survey.</a:t>
            </a:r>
          </a:p>
          <a:p>
            <a:pPr marL="228600" indent="-228600" eaLnBrk="1" hangingPunct="1">
              <a:lnSpc>
                <a:spcPct val="120000"/>
              </a:lnSpc>
              <a:spcBef>
                <a:spcPct val="0"/>
              </a:spcBef>
              <a:buAutoNum type="arabicPeriod" startAt="2"/>
            </a:pPr>
            <a:endParaRPr lang="en-US" sz="800" dirty="0" smtClean="0">
              <a:solidFill>
                <a:srgbClr val="000099"/>
              </a:solidFill>
              <a:ea typeface="ＭＳ Ｐゴシック" pitchFamily="34" charset="-128"/>
            </a:endParaRPr>
          </a:p>
          <a:p>
            <a:pPr marL="514350" indent="-514350" eaLnBrk="1" hangingPunct="1">
              <a:lnSpc>
                <a:spcPct val="120000"/>
              </a:lnSpc>
              <a:spcBef>
                <a:spcPct val="0"/>
              </a:spcBef>
              <a:buFont typeface="Arial" pitchFamily="34" charset="0"/>
              <a:buAutoNum type="arabicPeriod" startAt="3"/>
            </a:pPr>
            <a:r>
              <a:rPr lang="en-US" sz="2800" b="1" dirty="0" smtClean="0">
                <a:solidFill>
                  <a:srgbClr val="000099"/>
                </a:solidFill>
                <a:ea typeface="ＭＳ Ｐゴシック" pitchFamily="34" charset="-128"/>
              </a:rPr>
              <a:t>-  Horizontal Datums / New Reference Frames.</a:t>
            </a:r>
            <a:endParaRPr lang="en-US" sz="2800" b="1" dirty="0">
              <a:solidFill>
                <a:srgbClr val="000099"/>
              </a:solidFill>
              <a:ea typeface="ＭＳ Ｐゴシック" pitchFamily="34" charset="-128"/>
            </a:endParaRPr>
          </a:p>
          <a:p>
            <a:pPr marL="514350" indent="-514350" eaLnBrk="1" hangingPunct="1">
              <a:lnSpc>
                <a:spcPct val="120000"/>
              </a:lnSpc>
              <a:spcBef>
                <a:spcPct val="0"/>
              </a:spcBef>
              <a:buAutoNum type="arabicPeriod" startAt="3"/>
            </a:pPr>
            <a:endParaRPr lang="en-US" sz="800" dirty="0" smtClean="0">
              <a:solidFill>
                <a:srgbClr val="000099"/>
              </a:solidFill>
              <a:ea typeface="ＭＳ Ｐゴシック" pitchFamily="34" charset="-128"/>
            </a:endParaRPr>
          </a:p>
          <a:p>
            <a:pPr marL="514350" indent="-514350" eaLnBrk="1" hangingPunct="1">
              <a:lnSpc>
                <a:spcPct val="120000"/>
              </a:lnSpc>
              <a:spcBef>
                <a:spcPct val="0"/>
              </a:spcBef>
              <a:buFont typeface="Arial" pitchFamily="34" charset="0"/>
              <a:buAutoNum type="arabicPeriod" startAt="3"/>
            </a:pPr>
            <a:r>
              <a:rPr lang="en-US" sz="2800" b="1" dirty="0" smtClean="0">
                <a:solidFill>
                  <a:srgbClr val="000099"/>
                </a:solidFill>
                <a:ea typeface="ＭＳ Ｐゴシック" pitchFamily="34" charset="-128"/>
              </a:rPr>
              <a:t>-  Vertical Datums / New Geopotential Datum. </a:t>
            </a:r>
            <a:endParaRPr lang="en-US" sz="2800" b="1" dirty="0">
              <a:solidFill>
                <a:srgbClr val="000099"/>
              </a:solidFill>
              <a:ea typeface="ＭＳ Ｐゴシック" pitchFamily="34" charset="-128"/>
            </a:endParaRPr>
          </a:p>
          <a:p>
            <a:pPr marL="514350" indent="-514350" eaLnBrk="1" hangingPunct="1">
              <a:lnSpc>
                <a:spcPct val="120000"/>
              </a:lnSpc>
              <a:spcBef>
                <a:spcPct val="0"/>
              </a:spcBef>
              <a:buAutoNum type="arabicPeriod" startAt="3"/>
            </a:pPr>
            <a:endParaRPr lang="en-US" sz="800" b="1" dirty="0">
              <a:solidFill>
                <a:srgbClr val="000099"/>
              </a:solidFill>
              <a:ea typeface="ＭＳ Ｐゴシック" pitchFamily="34" charset="-128"/>
            </a:endParaRPr>
          </a:p>
          <a:p>
            <a:pPr marL="514350" indent="-514350" eaLnBrk="1" hangingPunct="1">
              <a:lnSpc>
                <a:spcPct val="120000"/>
              </a:lnSpc>
              <a:spcBef>
                <a:spcPct val="0"/>
              </a:spcBef>
              <a:buAutoNum type="arabicPeriod" startAt="3"/>
            </a:pPr>
            <a:r>
              <a:rPr lang="en-US" sz="2800" b="1" dirty="0">
                <a:solidFill>
                  <a:srgbClr val="000099"/>
                </a:solidFill>
                <a:ea typeface="ＭＳ Ｐゴシック" pitchFamily="34" charset="-128"/>
              </a:rPr>
              <a:t>-  </a:t>
            </a:r>
            <a:r>
              <a:rPr lang="en-US" sz="2800" b="1" dirty="0" smtClean="0">
                <a:solidFill>
                  <a:srgbClr val="000099"/>
                </a:solidFill>
                <a:ea typeface="ＭＳ Ｐゴシック" pitchFamily="34" charset="-128"/>
              </a:rPr>
              <a:t>Update on NGS Products.</a:t>
            </a:r>
            <a:endParaRPr lang="en-US" sz="2800" b="1" dirty="0">
              <a:solidFill>
                <a:srgbClr val="000099"/>
              </a:solidFill>
              <a:ea typeface="ＭＳ Ｐゴシック" pitchFamily="34" charset="-128"/>
            </a:endParaRPr>
          </a:p>
          <a:p>
            <a:pPr marL="514350" indent="-514350" eaLnBrk="1" hangingPunct="1">
              <a:lnSpc>
                <a:spcPct val="120000"/>
              </a:lnSpc>
              <a:spcBef>
                <a:spcPct val="0"/>
              </a:spcBef>
              <a:buAutoNum type="arabicPeriod" startAt="3"/>
            </a:pPr>
            <a:endParaRPr lang="en-US" sz="800" b="1" dirty="0">
              <a:solidFill>
                <a:srgbClr val="000099"/>
              </a:solidFill>
              <a:ea typeface="ＭＳ Ｐゴシック" pitchFamily="34" charset="-128"/>
            </a:endParaRPr>
          </a:p>
          <a:p>
            <a:pPr marL="514350" indent="-514350" eaLnBrk="1" hangingPunct="1">
              <a:lnSpc>
                <a:spcPct val="120000"/>
              </a:lnSpc>
              <a:spcBef>
                <a:spcPct val="0"/>
              </a:spcBef>
              <a:buAutoNum type="arabicPeriod" startAt="3"/>
            </a:pPr>
            <a:r>
              <a:rPr lang="en-US" sz="2800" b="1" dirty="0" smtClean="0">
                <a:solidFill>
                  <a:srgbClr val="000099"/>
                </a:solidFill>
                <a:ea typeface="ＭＳ Ｐゴシック" pitchFamily="34" charset="-128"/>
              </a:rPr>
              <a:t>-  Questions.</a:t>
            </a:r>
            <a:endParaRPr lang="en-US" sz="2800" b="1" dirty="0">
              <a:solidFill>
                <a:srgbClr val="000099"/>
              </a:solidFill>
              <a:ea typeface="ＭＳ Ｐゴシック" pitchFamily="34" charset="-128"/>
            </a:endParaRPr>
          </a:p>
        </p:txBody>
      </p:sp>
    </p:spTree>
    <p:extLst>
      <p:ext uri="{BB962C8B-B14F-4D97-AF65-F5344CB8AC3E}">
        <p14:creationId xmlns:p14="http://schemas.microsoft.com/office/powerpoint/2010/main" val="21126694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a:spLocks noGrp="1"/>
          </p:cNvSpPr>
          <p:nvPr>
            <p:ph type="title"/>
          </p:nvPr>
        </p:nvSpPr>
        <p:spPr>
          <a:xfrm>
            <a:off x="504825" y="1927804"/>
            <a:ext cx="8229600" cy="1143000"/>
          </a:xfrm>
        </p:spPr>
        <p:txBody>
          <a:bodyPr/>
          <a:lstStyle/>
          <a:p>
            <a:pPr algn="ctr" eaLnBrk="1" hangingPunct="1"/>
            <a:r>
              <a:rPr lang="en-US" altLang="en-US" sz="3600" b="1" dirty="0" smtClean="0">
                <a:solidFill>
                  <a:srgbClr val="000099"/>
                </a:solidFill>
              </a:rPr>
              <a:t>Preparing for New Reference Frames </a:t>
            </a:r>
          </a:p>
        </p:txBody>
      </p:sp>
    </p:spTree>
    <p:extLst>
      <p:ext uri="{BB962C8B-B14F-4D97-AF65-F5344CB8AC3E}">
        <p14:creationId xmlns:p14="http://schemas.microsoft.com/office/powerpoint/2010/main" val="35753218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457200" y="318452"/>
            <a:ext cx="8229600" cy="641668"/>
          </a:xfrm>
        </p:spPr>
        <p:txBody>
          <a:bodyPr/>
          <a:lstStyle/>
          <a:p>
            <a:pPr eaLnBrk="1" hangingPunct="1"/>
            <a:r>
              <a:rPr lang="en-US" altLang="en-US" sz="3600" b="1" dirty="0" smtClean="0">
                <a:solidFill>
                  <a:srgbClr val="000099"/>
                </a:solidFill>
                <a:ea typeface="ＭＳ Ｐゴシック" pitchFamily="34" charset="-128"/>
              </a:rPr>
              <a:t>How to Plan for 2022</a:t>
            </a:r>
          </a:p>
        </p:txBody>
      </p:sp>
      <p:sp>
        <p:nvSpPr>
          <p:cNvPr id="57347" name="Content Placeholder 2"/>
          <p:cNvSpPr>
            <a:spLocks noGrp="1"/>
          </p:cNvSpPr>
          <p:nvPr>
            <p:ph idx="1"/>
          </p:nvPr>
        </p:nvSpPr>
        <p:spPr>
          <a:xfrm>
            <a:off x="106363" y="1005840"/>
            <a:ext cx="8580437" cy="5789613"/>
          </a:xfrm>
        </p:spPr>
        <p:txBody>
          <a:bodyPr/>
          <a:lstStyle/>
          <a:p>
            <a:pPr lvl="0" eaLnBrk="0" hangingPunct="0">
              <a:buFont typeface="Arial" pitchFamily="34" charset="0"/>
              <a:buChar char="•"/>
            </a:pPr>
            <a:r>
              <a:rPr lang="en-US" altLang="en-US" sz="2400" b="1" dirty="0">
                <a:solidFill>
                  <a:srgbClr val="000099"/>
                </a:solidFill>
              </a:rPr>
              <a:t>Move to newest realizations</a:t>
            </a:r>
          </a:p>
          <a:p>
            <a:pPr lvl="1" eaLnBrk="0" hangingPunct="0">
              <a:buFont typeface="Arial" pitchFamily="34" charset="0"/>
              <a:buChar char="–"/>
            </a:pPr>
            <a:r>
              <a:rPr lang="en-US" altLang="en-US" sz="2000" dirty="0">
                <a:solidFill>
                  <a:srgbClr val="000099"/>
                </a:solidFill>
              </a:rPr>
              <a:t>NAD 83(2011) epoch 2010.00</a:t>
            </a:r>
          </a:p>
          <a:p>
            <a:pPr lvl="1" eaLnBrk="0" hangingPunct="0">
              <a:buFont typeface="Arial" pitchFamily="34" charset="0"/>
              <a:buChar char="–"/>
            </a:pPr>
            <a:r>
              <a:rPr lang="en-US" altLang="en-US" sz="2000" dirty="0" smtClean="0">
                <a:solidFill>
                  <a:srgbClr val="000099"/>
                </a:solidFill>
              </a:rPr>
              <a:t>GEOID12B </a:t>
            </a:r>
            <a:r>
              <a:rPr lang="en-US" altLang="en-US" sz="2000" dirty="0">
                <a:solidFill>
                  <a:srgbClr val="000099"/>
                </a:solidFill>
              </a:rPr>
              <a:t>(hybrid geoid)</a:t>
            </a:r>
          </a:p>
          <a:p>
            <a:pPr marL="457200" lvl="1" indent="0" eaLnBrk="1" hangingPunct="1">
              <a:buFont typeface="Arial" pitchFamily="34" charset="0"/>
              <a:buNone/>
              <a:defRPr/>
            </a:pPr>
            <a:endParaRPr lang="en-US" sz="800" dirty="0" smtClean="0">
              <a:solidFill>
                <a:srgbClr val="000099"/>
              </a:solidFill>
              <a:ea typeface="ＭＳ Ｐゴシック" pitchFamily="34" charset="-128"/>
            </a:endParaRPr>
          </a:p>
          <a:p>
            <a:pPr eaLnBrk="1" hangingPunct="1">
              <a:buFont typeface="Arial" pitchFamily="34" charset="0"/>
              <a:buChar char="•"/>
              <a:defRPr/>
            </a:pPr>
            <a:r>
              <a:rPr lang="en-US" sz="2400" b="1" u="sng" dirty="0" smtClean="0">
                <a:solidFill>
                  <a:srgbClr val="000099"/>
                </a:solidFill>
                <a:ea typeface="ＭＳ Ｐゴシック" pitchFamily="34" charset="-128"/>
              </a:rPr>
              <a:t>Move to NAVD 88 </a:t>
            </a:r>
          </a:p>
          <a:p>
            <a:pPr lvl="1" eaLnBrk="1" hangingPunct="1">
              <a:buFont typeface="Arial" pitchFamily="34" charset="0"/>
              <a:buChar char="–"/>
              <a:defRPr/>
            </a:pPr>
            <a:r>
              <a:rPr lang="en-US" sz="2000" dirty="0" smtClean="0">
                <a:solidFill>
                  <a:srgbClr val="000099"/>
                </a:solidFill>
                <a:ea typeface="ＭＳ Ｐゴシック" pitchFamily="34" charset="-128"/>
              </a:rPr>
              <a:t>understand the accuracy of VERTCON in your area</a:t>
            </a:r>
          </a:p>
          <a:p>
            <a:pPr marL="457200" lvl="1" indent="0" eaLnBrk="1" hangingPunct="1">
              <a:buFont typeface="Arial" pitchFamily="34" charset="0"/>
              <a:buNone/>
              <a:defRPr/>
            </a:pPr>
            <a:endParaRPr lang="en-US" sz="800" dirty="0" smtClean="0">
              <a:solidFill>
                <a:srgbClr val="000099"/>
              </a:solidFill>
              <a:ea typeface="ＭＳ Ｐゴシック" pitchFamily="34" charset="-128"/>
            </a:endParaRPr>
          </a:p>
          <a:p>
            <a:pPr eaLnBrk="1" hangingPunct="1">
              <a:buFont typeface="Arial" pitchFamily="34" charset="0"/>
              <a:buChar char="•"/>
              <a:defRPr/>
            </a:pPr>
            <a:r>
              <a:rPr lang="en-US" sz="2400" b="1" u="sng" dirty="0" smtClean="0">
                <a:solidFill>
                  <a:srgbClr val="000099"/>
                </a:solidFill>
                <a:ea typeface="ＭＳ Ｐゴシック" pitchFamily="34" charset="-128"/>
              </a:rPr>
              <a:t>Utilize passive marks that are up to date</a:t>
            </a:r>
          </a:p>
          <a:p>
            <a:pPr lvl="1" eaLnBrk="1" hangingPunct="1">
              <a:buFont typeface="Arial" pitchFamily="34" charset="0"/>
              <a:buChar char="–"/>
              <a:defRPr/>
            </a:pPr>
            <a:r>
              <a:rPr lang="en-US" sz="2000" dirty="0" smtClean="0">
                <a:solidFill>
                  <a:srgbClr val="000099"/>
                </a:solidFill>
                <a:ea typeface="ＭＳ Ｐゴシック" pitchFamily="34" charset="-128"/>
              </a:rPr>
              <a:t>Stay aware of what marks are included in datum updates</a:t>
            </a:r>
          </a:p>
          <a:p>
            <a:pPr lvl="1" eaLnBrk="1" hangingPunct="1">
              <a:buFont typeface="Arial" pitchFamily="34" charset="0"/>
              <a:buChar char="–"/>
              <a:defRPr/>
            </a:pPr>
            <a:r>
              <a:rPr lang="en-US" sz="2000" dirty="0" smtClean="0">
                <a:solidFill>
                  <a:srgbClr val="000099"/>
                </a:solidFill>
                <a:ea typeface="ＭＳ Ｐゴシック" pitchFamily="34" charset="-128"/>
              </a:rPr>
              <a:t>Use OPUS &amp; Hgt. Mod procedures to update mark positions </a:t>
            </a:r>
          </a:p>
          <a:p>
            <a:pPr marL="457200" lvl="1" indent="0" eaLnBrk="1" hangingPunct="1">
              <a:buFont typeface="Arial" pitchFamily="34" charset="0"/>
              <a:buNone/>
              <a:defRPr/>
            </a:pPr>
            <a:endParaRPr lang="en-US" sz="800" dirty="0" smtClean="0">
              <a:solidFill>
                <a:srgbClr val="000099"/>
              </a:solidFill>
              <a:ea typeface="ＭＳ Ｐゴシック" pitchFamily="34" charset="-128"/>
            </a:endParaRPr>
          </a:p>
          <a:p>
            <a:pPr eaLnBrk="1" hangingPunct="1">
              <a:buFont typeface="Arial" pitchFamily="34" charset="0"/>
              <a:buChar char="•"/>
              <a:defRPr/>
            </a:pPr>
            <a:r>
              <a:rPr lang="en-US" sz="2400" b="1" u="sng" dirty="0" smtClean="0">
                <a:solidFill>
                  <a:srgbClr val="000099"/>
                </a:solidFill>
                <a:ea typeface="ＭＳ Ｐゴシック" pitchFamily="34" charset="-128"/>
              </a:rPr>
              <a:t>Use OPUS for GPSBMs </a:t>
            </a:r>
          </a:p>
          <a:p>
            <a:pPr lvl="1" eaLnBrk="1" hangingPunct="1">
              <a:buFont typeface="Arial" pitchFamily="34" charset="0"/>
              <a:buChar char="–"/>
              <a:defRPr/>
            </a:pPr>
            <a:r>
              <a:rPr lang="en-US" sz="2000" dirty="0" smtClean="0">
                <a:solidFill>
                  <a:srgbClr val="000099"/>
                </a:solidFill>
                <a:ea typeface="ＭＳ Ｐゴシック" pitchFamily="34" charset="-128"/>
              </a:rPr>
              <a:t>Help improve future geoid models &amp; relationship with new datum	</a:t>
            </a:r>
          </a:p>
          <a:p>
            <a:pPr lvl="1" eaLnBrk="1" hangingPunct="1">
              <a:buFont typeface="Arial" pitchFamily="34" charset="0"/>
              <a:buChar char="–"/>
              <a:defRPr/>
            </a:pPr>
            <a:endParaRPr lang="en-US" sz="800" b="1" u="sng" dirty="0">
              <a:solidFill>
                <a:srgbClr val="000099"/>
              </a:solidFill>
              <a:ea typeface="ＭＳ Ｐゴシック" pitchFamily="34" charset="-128"/>
            </a:endParaRPr>
          </a:p>
          <a:p>
            <a:pPr eaLnBrk="1" hangingPunct="1">
              <a:buFont typeface="Arial" pitchFamily="34" charset="0"/>
              <a:buChar char="•"/>
              <a:defRPr/>
            </a:pPr>
            <a:r>
              <a:rPr lang="en-US" sz="2400" b="1" u="sng" dirty="0" smtClean="0">
                <a:solidFill>
                  <a:srgbClr val="000099"/>
                </a:solidFill>
                <a:ea typeface="ＭＳ Ｐゴシック" pitchFamily="34" charset="-128"/>
              </a:rPr>
              <a:t>NGS Outreach Efforts</a:t>
            </a:r>
          </a:p>
          <a:p>
            <a:pPr lvl="1" eaLnBrk="1" hangingPunct="1">
              <a:buFont typeface="Arial" pitchFamily="34" charset="0"/>
              <a:buChar char="–"/>
              <a:defRPr/>
            </a:pPr>
            <a:r>
              <a:rPr lang="en-US" sz="2000" dirty="0" smtClean="0">
                <a:solidFill>
                  <a:srgbClr val="000099"/>
                </a:solidFill>
                <a:ea typeface="ＭＳ Ｐゴシック" pitchFamily="34" charset="-128"/>
              </a:rPr>
              <a:t>Participate in NGS webinars, Geospatial summits, contact NGS Regional Advisor, etc.</a:t>
            </a:r>
          </a:p>
        </p:txBody>
      </p:sp>
    </p:spTree>
    <p:extLst>
      <p:ext uri="{BB962C8B-B14F-4D97-AF65-F5344CB8AC3E}">
        <p14:creationId xmlns:p14="http://schemas.microsoft.com/office/powerpoint/2010/main" val="28466172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p:txBody>
          <a:bodyPr/>
          <a:lstStyle/>
          <a:p>
            <a:pPr eaLnBrk="1" hangingPunct="1"/>
            <a:r>
              <a:rPr lang="en-US" altLang="en-US" sz="3200" b="1" dirty="0" smtClean="0">
                <a:solidFill>
                  <a:srgbClr val="000099"/>
                </a:solidFill>
              </a:rPr>
              <a:t>Metadata is Critical</a:t>
            </a:r>
          </a:p>
        </p:txBody>
      </p:sp>
      <p:sp>
        <p:nvSpPr>
          <p:cNvPr id="92163" name="Content Placeholder 2"/>
          <p:cNvSpPr>
            <a:spLocks noGrp="1"/>
          </p:cNvSpPr>
          <p:nvPr>
            <p:ph idx="1"/>
          </p:nvPr>
        </p:nvSpPr>
        <p:spPr/>
        <p:txBody>
          <a:bodyPr/>
          <a:lstStyle/>
          <a:p>
            <a:pPr eaLnBrk="1" hangingPunct="1"/>
            <a:r>
              <a:rPr lang="en-US" altLang="en-US" sz="2400" dirty="0" smtClean="0">
                <a:solidFill>
                  <a:srgbClr val="000099"/>
                </a:solidFill>
              </a:rPr>
              <a:t>Your positional metadata should include:</a:t>
            </a:r>
          </a:p>
          <a:p>
            <a:pPr lvl="1" eaLnBrk="1" hangingPunct="1"/>
            <a:r>
              <a:rPr lang="en-US" altLang="en-US" sz="2400" dirty="0" smtClean="0">
                <a:solidFill>
                  <a:srgbClr val="000099"/>
                </a:solidFill>
              </a:rPr>
              <a:t>datum</a:t>
            </a:r>
          </a:p>
          <a:p>
            <a:pPr lvl="1" eaLnBrk="1" hangingPunct="1"/>
            <a:r>
              <a:rPr lang="en-US" altLang="en-US" sz="2400" dirty="0" smtClean="0">
                <a:solidFill>
                  <a:srgbClr val="000099"/>
                </a:solidFill>
              </a:rPr>
              <a:t>epoch</a:t>
            </a:r>
          </a:p>
          <a:p>
            <a:pPr lvl="1" eaLnBrk="1" hangingPunct="1"/>
            <a:r>
              <a:rPr lang="en-US" altLang="en-US" sz="2400" dirty="0" smtClean="0">
                <a:solidFill>
                  <a:srgbClr val="000099"/>
                </a:solidFill>
              </a:rPr>
              <a:t>source / methods</a:t>
            </a:r>
          </a:p>
          <a:p>
            <a:pPr lvl="1" eaLnBrk="1" hangingPunct="1"/>
            <a:endParaRPr lang="en-US" altLang="en-US" sz="800" dirty="0" smtClean="0">
              <a:solidFill>
                <a:srgbClr val="000099"/>
              </a:solidFill>
            </a:endParaRPr>
          </a:p>
          <a:p>
            <a:pPr eaLnBrk="1" hangingPunct="1"/>
            <a:r>
              <a:rPr lang="en-US" altLang="en-US" sz="2400" dirty="0" smtClean="0">
                <a:solidFill>
                  <a:srgbClr val="000099"/>
                </a:solidFill>
              </a:rPr>
              <a:t>These will facilitate transforming from current to new datum</a:t>
            </a:r>
          </a:p>
          <a:p>
            <a:pPr eaLnBrk="1" hangingPunct="1"/>
            <a:endParaRPr lang="en-US" altLang="en-US" sz="800" dirty="0" smtClean="0">
              <a:solidFill>
                <a:srgbClr val="000099"/>
              </a:solidFill>
            </a:endParaRPr>
          </a:p>
          <a:p>
            <a:pPr eaLnBrk="1" hangingPunct="1"/>
            <a:r>
              <a:rPr lang="en-US" altLang="en-US" sz="2400" dirty="0" smtClean="0">
                <a:solidFill>
                  <a:srgbClr val="000099"/>
                </a:solidFill>
              </a:rPr>
              <a:t>Maintaining your original survey data will provide more accurate results</a:t>
            </a:r>
          </a:p>
        </p:txBody>
      </p:sp>
    </p:spTree>
    <p:extLst>
      <p:ext uri="{BB962C8B-B14F-4D97-AF65-F5344CB8AC3E}">
        <p14:creationId xmlns:p14="http://schemas.microsoft.com/office/powerpoint/2010/main" val="36590908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a:spLocks noGrp="1"/>
          </p:cNvSpPr>
          <p:nvPr>
            <p:ph type="title"/>
          </p:nvPr>
        </p:nvSpPr>
        <p:spPr>
          <a:xfrm>
            <a:off x="504825" y="1927804"/>
            <a:ext cx="8229600" cy="1143000"/>
          </a:xfrm>
        </p:spPr>
        <p:txBody>
          <a:bodyPr/>
          <a:lstStyle/>
          <a:p>
            <a:pPr algn="ctr" eaLnBrk="1" hangingPunct="1"/>
            <a:r>
              <a:rPr lang="en-US" altLang="en-US" sz="3600" b="1" dirty="0" smtClean="0">
                <a:solidFill>
                  <a:srgbClr val="000099"/>
                </a:solidFill>
              </a:rPr>
              <a:t>State Plane Coordinates System 2022</a:t>
            </a:r>
          </a:p>
        </p:txBody>
      </p:sp>
    </p:spTree>
    <p:extLst>
      <p:ext uri="{BB962C8B-B14F-4D97-AF65-F5344CB8AC3E}">
        <p14:creationId xmlns:p14="http://schemas.microsoft.com/office/powerpoint/2010/main" val="40480695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7883" t="14228" r="27780" b="10976"/>
          <a:stretch/>
        </p:blipFill>
        <p:spPr>
          <a:xfrm>
            <a:off x="820268" y="53788"/>
            <a:ext cx="7421229" cy="6763871"/>
          </a:xfrm>
          <a:prstGeom prst="rect">
            <a:avLst/>
          </a:prstGeom>
          <a:ln w="38100">
            <a:solidFill>
              <a:srgbClr val="0000FF"/>
            </a:solidFill>
          </a:ln>
        </p:spPr>
      </p:pic>
    </p:spTree>
    <p:extLst>
      <p:ext uri="{BB962C8B-B14F-4D97-AF65-F5344CB8AC3E}">
        <p14:creationId xmlns:p14="http://schemas.microsoft.com/office/powerpoint/2010/main" val="21681888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B00AF60-3CF2-4CAC-8C4C-D9800DB5B980}"/>
              </a:ext>
            </a:extLst>
          </p:cNvPr>
          <p:cNvPicPr>
            <a:picLocks noChangeAspect="1"/>
          </p:cNvPicPr>
          <p:nvPr/>
        </p:nvPicPr>
        <p:blipFill>
          <a:blip r:embed="rId2"/>
          <a:stretch>
            <a:fillRect/>
          </a:stretch>
        </p:blipFill>
        <p:spPr>
          <a:xfrm>
            <a:off x="0" y="0"/>
            <a:ext cx="5296938" cy="6858000"/>
          </a:xfrm>
          <a:prstGeom prst="rect">
            <a:avLst/>
          </a:prstGeom>
          <a:ln>
            <a:noFill/>
          </a:ln>
          <a:effectLst/>
        </p:spPr>
      </p:pic>
      <p:sp>
        <p:nvSpPr>
          <p:cNvPr id="3" name="Content Placeholder 2">
            <a:extLst>
              <a:ext uri="{FF2B5EF4-FFF2-40B4-BE49-F238E27FC236}">
                <a16:creationId xmlns:a16="http://schemas.microsoft.com/office/drawing/2014/main" id="{4ED6D7B7-B935-4521-9DE3-2CDBF8B7E83A}"/>
              </a:ext>
            </a:extLst>
          </p:cNvPr>
          <p:cNvSpPr>
            <a:spLocks noGrp="1"/>
          </p:cNvSpPr>
          <p:nvPr>
            <p:ph idx="1"/>
          </p:nvPr>
        </p:nvSpPr>
        <p:spPr>
          <a:xfrm>
            <a:off x="4935071" y="1797662"/>
            <a:ext cx="4258234" cy="4831738"/>
          </a:xfrm>
        </p:spPr>
        <p:txBody>
          <a:bodyPr>
            <a:normAutofit fontScale="70000" lnSpcReduction="20000"/>
          </a:bodyPr>
          <a:lstStyle/>
          <a:p>
            <a:pPr>
              <a:spcBef>
                <a:spcPts val="600"/>
              </a:spcBef>
            </a:pPr>
            <a:r>
              <a:rPr lang="en-US" dirty="0"/>
              <a:t>History of NGS projections (1853 to present)</a:t>
            </a:r>
          </a:p>
          <a:p>
            <a:pPr>
              <a:spcBef>
                <a:spcPts val="600"/>
              </a:spcBef>
            </a:pPr>
            <a:r>
              <a:rPr lang="en-US" dirty="0"/>
              <a:t>SPCS policies and legislation</a:t>
            </a:r>
          </a:p>
          <a:p>
            <a:pPr>
              <a:spcBef>
                <a:spcPts val="600"/>
              </a:spcBef>
            </a:pPr>
            <a:r>
              <a:rPr lang="en-US" dirty="0"/>
              <a:t>Departures from policy and convention</a:t>
            </a:r>
          </a:p>
          <a:p>
            <a:pPr>
              <a:spcBef>
                <a:spcPts val="600"/>
              </a:spcBef>
            </a:pPr>
            <a:r>
              <a:rPr lang="en-US" dirty="0"/>
              <a:t>Recent developments in projected coordinate systems</a:t>
            </a:r>
          </a:p>
          <a:p>
            <a:pPr>
              <a:spcBef>
                <a:spcPts val="600"/>
              </a:spcBef>
            </a:pPr>
            <a:r>
              <a:rPr lang="en-US" dirty="0"/>
              <a:t>Appendices</a:t>
            </a:r>
          </a:p>
          <a:p>
            <a:pPr lvl="1">
              <a:spcBef>
                <a:spcPts val="600"/>
              </a:spcBef>
            </a:pPr>
            <a:r>
              <a:rPr lang="en-US" dirty="0"/>
              <a:t>Defining parameters for ALL zones of ALL versions of SPCS, plus additional information</a:t>
            </a:r>
          </a:p>
          <a:p>
            <a:pPr lvl="1">
              <a:spcBef>
                <a:spcPts val="600"/>
              </a:spcBef>
            </a:pPr>
            <a:r>
              <a:rPr lang="en-US" dirty="0"/>
              <a:t>Status of SPCS 83 legislation and foot conversions</a:t>
            </a:r>
          </a:p>
          <a:p>
            <a:endParaRPr lang="en-US" dirty="0"/>
          </a:p>
        </p:txBody>
      </p:sp>
      <p:sp>
        <p:nvSpPr>
          <p:cNvPr id="11" name="Title 10">
            <a:extLst>
              <a:ext uri="{FF2B5EF4-FFF2-40B4-BE49-F238E27FC236}">
                <a16:creationId xmlns:a16="http://schemas.microsoft.com/office/drawing/2014/main" id="{6F7DE0D0-05B6-4E32-877B-4563956DCFA1}"/>
              </a:ext>
            </a:extLst>
          </p:cNvPr>
          <p:cNvSpPr>
            <a:spLocks noGrp="1"/>
          </p:cNvSpPr>
          <p:nvPr>
            <p:ph type="title"/>
          </p:nvPr>
        </p:nvSpPr>
        <p:spPr>
          <a:xfrm>
            <a:off x="4323347" y="465452"/>
            <a:ext cx="4820651" cy="1143000"/>
          </a:xfrm>
        </p:spPr>
        <p:txBody>
          <a:bodyPr/>
          <a:lstStyle/>
          <a:p>
            <a:r>
              <a:rPr lang="en-US" dirty="0">
                <a:solidFill>
                  <a:srgbClr val="000099"/>
                </a:solidFill>
              </a:rPr>
              <a:t>SPCS Special Publication</a:t>
            </a:r>
          </a:p>
        </p:txBody>
      </p:sp>
    </p:spTree>
    <p:extLst>
      <p:ext uri="{BB962C8B-B14F-4D97-AF65-F5344CB8AC3E}">
        <p14:creationId xmlns:p14="http://schemas.microsoft.com/office/powerpoint/2010/main" val="3227226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F989B-ABC4-4AAE-BB0B-BD42DA2EDB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40583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D66743-6D91-4424-8523-77D360F96F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78596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9" y="1409"/>
            <a:ext cx="9143999" cy="6858000"/>
          </a:xfrm>
          <a:prstGeom prst="rect">
            <a:avLst/>
          </a:prstGeom>
        </p:spPr>
      </p:pic>
    </p:spTree>
    <p:extLst>
      <p:ext uri="{BB962C8B-B14F-4D97-AF65-F5344CB8AC3E}">
        <p14:creationId xmlns:p14="http://schemas.microsoft.com/office/powerpoint/2010/main" val="11819563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8695" t="10905" r="18632" b="7720"/>
          <a:stretch/>
        </p:blipFill>
        <p:spPr>
          <a:xfrm>
            <a:off x="1152525" y="0"/>
            <a:ext cx="6801438" cy="6858000"/>
          </a:xfrm>
          <a:prstGeom prst="rect">
            <a:avLst/>
          </a:prstGeom>
          <a:ln w="25400">
            <a:solidFill>
              <a:srgbClr val="000099"/>
            </a:solidFill>
          </a:ln>
        </p:spPr>
      </p:pic>
      <p:sp>
        <p:nvSpPr>
          <p:cNvPr id="3" name="Rectangle 2"/>
          <p:cNvSpPr/>
          <p:nvPr/>
        </p:nvSpPr>
        <p:spPr>
          <a:xfrm>
            <a:off x="2752726" y="1352551"/>
            <a:ext cx="5201238" cy="2809874"/>
          </a:xfrm>
          <a:prstGeom prst="rect">
            <a:avLst/>
          </a:prstGeom>
          <a:noFill/>
          <a:ln w="381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49503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a:xfrm>
            <a:off x="0" y="192088"/>
            <a:ext cx="9144000" cy="1731962"/>
          </a:xfrm>
        </p:spPr>
        <p:txBody>
          <a:bodyPr/>
          <a:lstStyle/>
          <a:p>
            <a:r>
              <a:rPr lang="en-US" altLang="en-US" sz="3200" dirty="0" smtClean="0">
                <a:solidFill>
                  <a:srgbClr val="000099"/>
                </a:solidFill>
              </a:rPr>
              <a:t>U.S. Department of Commerce</a:t>
            </a:r>
            <a:br>
              <a:rPr lang="en-US" altLang="en-US" sz="3200" dirty="0" smtClean="0">
                <a:solidFill>
                  <a:srgbClr val="000099"/>
                </a:solidFill>
              </a:rPr>
            </a:br>
            <a:r>
              <a:rPr lang="en-US" altLang="en-US" sz="3200" dirty="0" smtClean="0">
                <a:solidFill>
                  <a:srgbClr val="000099"/>
                </a:solidFill>
              </a:rPr>
              <a:t>National Oceanic &amp; Atmospheric Administration</a:t>
            </a:r>
            <a:r>
              <a:rPr lang="en-US" altLang="en-US" sz="3200" b="1" u="sng" dirty="0" smtClean="0">
                <a:solidFill>
                  <a:srgbClr val="000099"/>
                </a:solidFill>
              </a:rPr>
              <a:t/>
            </a:r>
            <a:br>
              <a:rPr lang="en-US" altLang="en-US" sz="3200" b="1" u="sng" dirty="0" smtClean="0">
                <a:solidFill>
                  <a:srgbClr val="000099"/>
                </a:solidFill>
              </a:rPr>
            </a:br>
            <a:r>
              <a:rPr lang="en-US" altLang="en-US" sz="3200" b="1" u="sng" dirty="0" smtClean="0">
                <a:solidFill>
                  <a:srgbClr val="000099"/>
                </a:solidFill>
              </a:rPr>
              <a:t>National Geodetic Survey</a:t>
            </a:r>
            <a:r>
              <a:rPr lang="en-US" altLang="en-US" sz="3200" b="1" dirty="0" smtClean="0">
                <a:solidFill>
                  <a:srgbClr val="000099"/>
                </a:solidFill>
              </a:rPr>
              <a:t>  </a:t>
            </a:r>
            <a:endParaRPr lang="en-US" altLang="en-US" sz="3200" dirty="0" smtClean="0">
              <a:solidFill>
                <a:srgbClr val="000099"/>
              </a:solidFill>
            </a:endParaRPr>
          </a:p>
        </p:txBody>
      </p:sp>
      <p:sp>
        <p:nvSpPr>
          <p:cNvPr id="25604" name="Rectangle 3"/>
          <p:cNvSpPr>
            <a:spLocks noGrp="1" noChangeArrowheads="1"/>
          </p:cNvSpPr>
          <p:nvPr>
            <p:ph idx="1"/>
          </p:nvPr>
        </p:nvSpPr>
        <p:spPr>
          <a:xfrm>
            <a:off x="0" y="2252663"/>
            <a:ext cx="9144000" cy="1785937"/>
          </a:xfrm>
        </p:spPr>
        <p:txBody>
          <a:bodyPr/>
          <a:lstStyle/>
          <a:p>
            <a:pPr marL="0" indent="0" algn="ctr">
              <a:lnSpc>
                <a:spcPct val="90000"/>
              </a:lnSpc>
              <a:buFontTx/>
              <a:buNone/>
            </a:pPr>
            <a:r>
              <a:rPr lang="en-US" altLang="zh-CN" sz="2400" b="1" i="1" dirty="0" smtClean="0"/>
              <a:t>Mission</a:t>
            </a:r>
            <a:r>
              <a:rPr lang="en-US" altLang="zh-CN" sz="2400" b="1" dirty="0" smtClean="0"/>
              <a:t>:</a:t>
            </a:r>
            <a:r>
              <a:rPr lang="en-US" altLang="zh-CN" sz="2400" dirty="0" smtClean="0"/>
              <a:t> </a:t>
            </a:r>
            <a:r>
              <a:rPr lang="en-US" altLang="zh-CN" sz="2400" u="sng" dirty="0" smtClean="0"/>
              <a:t>To define, maintain &amp; provide access to the </a:t>
            </a:r>
          </a:p>
          <a:p>
            <a:pPr marL="0" indent="0" algn="ctr">
              <a:lnSpc>
                <a:spcPct val="90000"/>
              </a:lnSpc>
              <a:buFontTx/>
              <a:buNone/>
            </a:pPr>
            <a:r>
              <a:rPr lang="en-US" altLang="zh-CN" sz="2400" b="1" i="1" u="sng" dirty="0" smtClean="0">
                <a:solidFill>
                  <a:srgbClr val="3333CC"/>
                </a:solidFill>
              </a:rPr>
              <a:t>National Spatial Reference System (NSRS)</a:t>
            </a:r>
            <a:r>
              <a:rPr lang="en-US" altLang="zh-CN" sz="2400" b="1" dirty="0" smtClean="0"/>
              <a:t> </a:t>
            </a:r>
          </a:p>
          <a:p>
            <a:pPr marL="0" indent="0" algn="ctr">
              <a:lnSpc>
                <a:spcPct val="90000"/>
              </a:lnSpc>
              <a:buFontTx/>
              <a:buNone/>
            </a:pPr>
            <a:r>
              <a:rPr lang="en-US" altLang="zh-CN" sz="2400" u="sng" dirty="0" smtClean="0"/>
              <a:t>to meet our Nation’s economic, social &amp; environmental needs</a:t>
            </a:r>
          </a:p>
        </p:txBody>
      </p:sp>
      <p:sp>
        <p:nvSpPr>
          <p:cNvPr id="25605" name="TextBox 4"/>
          <p:cNvSpPr txBox="1">
            <a:spLocks noChangeArrowheads="1"/>
          </p:cNvSpPr>
          <p:nvPr/>
        </p:nvSpPr>
        <p:spPr bwMode="auto">
          <a:xfrm>
            <a:off x="1325880" y="3886200"/>
            <a:ext cx="6643688" cy="2462213"/>
          </a:xfrm>
          <a:prstGeom prst="rect">
            <a:avLst/>
          </a:prstGeom>
          <a:solidFill>
            <a:srgbClr val="CCECFF"/>
          </a:solidFill>
          <a:ln w="38100">
            <a:solidFill>
              <a:srgbClr val="000099"/>
            </a:solidFill>
          </a:ln>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400" b="1" i="0" u="sng" strike="noStrike" kern="1200" cap="none" spc="0" normalizeH="0" baseline="0" noProof="0" dirty="0">
                <a:ln>
                  <a:noFill/>
                </a:ln>
                <a:solidFill>
                  <a:prstClr val="black"/>
                </a:solidFill>
                <a:effectLst/>
                <a:uLnTx/>
                <a:uFillTx/>
                <a:latin typeface="Calibri" pitchFamily="34" charset="0"/>
                <a:ea typeface="MS PGothic" pitchFamily="34" charset="-128"/>
                <a:cs typeface="Arial"/>
                <a:sym typeface="Arial"/>
              </a:rPr>
              <a:t>National Spatial Reference System</a:t>
            </a:r>
            <a:endParaRPr kumimoji="0" lang="en-US" altLang="en-US" sz="2400" b="1" i="0" u="none" strike="noStrike" kern="1200" cap="none" spc="0" normalizeH="0" baseline="0" noProof="0" dirty="0">
              <a:ln>
                <a:noFill/>
              </a:ln>
              <a:solidFill>
                <a:prstClr val="black"/>
              </a:solidFill>
              <a:effectLst/>
              <a:uLnTx/>
              <a:uFillTx/>
              <a:latin typeface="Calibri" pitchFamily="34" charset="0"/>
              <a:ea typeface="MS PGothic" pitchFamily="34" charset="-128"/>
              <a:cs typeface="Arial"/>
              <a:sym typeface="Arial"/>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Arial"/>
              <a:sym typeface="Arial"/>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2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Arial"/>
                <a:sym typeface="Arial"/>
              </a:rPr>
              <a:t>			* Latitude				*  Scale</a:t>
            </a:r>
            <a:endParaRPr kumimoji="0" lang="en-US" altLang="en-US" sz="2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Arial"/>
              <a:sym typeface="Arial"/>
            </a:endParaRPr>
          </a:p>
          <a:p>
            <a:pPr marL="0" marR="0" lvl="0" indent="0" algn="l" defTabSz="457200" rtl="0" eaLnBrk="1" fontAlgn="base" latinLnBrk="0" hangingPunct="1">
              <a:lnSpc>
                <a:spcPct val="100000"/>
              </a:lnSpc>
              <a:spcBef>
                <a:spcPct val="0"/>
              </a:spcBef>
              <a:spcAft>
                <a:spcPct val="0"/>
              </a:spcAft>
              <a:buClrTx/>
              <a:buSzTx/>
              <a:buFont typeface="Arial" pitchFamily="34" charset="0"/>
              <a:buNone/>
              <a:tabLst/>
              <a:defRPr/>
            </a:pPr>
            <a:r>
              <a:rPr kumimoji="0" lang="en-US" altLang="en-US" sz="2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Arial"/>
                <a:sym typeface="Arial"/>
              </a:rPr>
              <a:t>			* </a:t>
            </a:r>
            <a:r>
              <a:rPr kumimoji="0" lang="en-US" altLang="en-US" sz="22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Arial"/>
                <a:sym typeface="Arial"/>
              </a:rPr>
              <a:t>Longitude</a:t>
            </a:r>
            <a:r>
              <a:rPr kumimoji="0" lang="en-US" altLang="en-US" sz="2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Arial"/>
                <a:sym typeface="Arial"/>
              </a:rPr>
              <a:t>				*  </a:t>
            </a:r>
            <a:r>
              <a:rPr kumimoji="0" lang="en-US" altLang="en-US" sz="22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Arial"/>
                <a:sym typeface="Arial"/>
              </a:rPr>
              <a:t>Gravity</a:t>
            </a:r>
            <a:endParaRPr kumimoji="0" lang="en-US" altLang="en-US" sz="2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Arial"/>
              <a:sym typeface="Arial"/>
            </a:endParaRPr>
          </a:p>
          <a:p>
            <a:pPr marL="0" marR="0" lvl="0" indent="0" algn="l" defTabSz="457200" rtl="0" eaLnBrk="1" fontAlgn="base" latinLnBrk="0" hangingPunct="1">
              <a:lnSpc>
                <a:spcPct val="100000"/>
              </a:lnSpc>
              <a:spcBef>
                <a:spcPct val="0"/>
              </a:spcBef>
              <a:spcAft>
                <a:spcPct val="0"/>
              </a:spcAft>
              <a:buClrTx/>
              <a:buSzTx/>
              <a:buFont typeface="Arial" pitchFamily="34" charset="0"/>
              <a:buNone/>
              <a:tabLst/>
              <a:defRPr/>
            </a:pPr>
            <a:r>
              <a:rPr kumimoji="0" lang="en-US" altLang="en-US" sz="2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Arial"/>
                <a:sym typeface="Arial"/>
              </a:rPr>
              <a:t>			* </a:t>
            </a:r>
            <a:r>
              <a:rPr kumimoji="0" lang="en-US" altLang="en-US" sz="22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Arial"/>
                <a:sym typeface="Arial"/>
              </a:rPr>
              <a:t>Height	</a:t>
            </a:r>
            <a:r>
              <a:rPr kumimoji="0" lang="en-US" altLang="en-US" sz="2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Arial"/>
                <a:sym typeface="Arial"/>
              </a:rPr>
              <a:t>			*  </a:t>
            </a:r>
            <a:r>
              <a:rPr kumimoji="0" lang="en-US" altLang="en-US" sz="22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Arial"/>
                <a:sym typeface="Arial"/>
              </a:rPr>
              <a:t>Orientation</a:t>
            </a:r>
            <a:endParaRPr kumimoji="0" lang="en-US" altLang="en-US" sz="2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Arial"/>
              <a:sym typeface="Arial"/>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prstClr val="black"/>
              </a:solidFill>
              <a:effectLst/>
              <a:uLnTx/>
              <a:uFillTx/>
              <a:latin typeface="Calibri" pitchFamily="34" charset="0"/>
              <a:ea typeface="MS PGothic" pitchFamily="34" charset="-128"/>
              <a:cs typeface="Arial"/>
              <a:sym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400" b="1" i="1" u="sng" strike="noStrike" kern="1200" cap="none" spc="0" normalizeH="0" baseline="0" noProof="0" dirty="0">
                <a:ln>
                  <a:noFill/>
                </a:ln>
                <a:solidFill>
                  <a:srgbClr val="C00000"/>
                </a:solidFill>
                <a:effectLst/>
                <a:uLnTx/>
                <a:uFillTx/>
                <a:latin typeface="Calibri" pitchFamily="34" charset="0"/>
                <a:ea typeface="MS PGothic" pitchFamily="34" charset="-128"/>
                <a:cs typeface="Arial"/>
                <a:sym typeface="Arial"/>
              </a:rPr>
              <a:t>&amp; their </a:t>
            </a:r>
            <a:r>
              <a:rPr kumimoji="0" lang="en-US" altLang="en-US" sz="2400" b="1" i="1" u="sng" strike="noStrike" kern="1200" cap="none" spc="0" normalizeH="0" baseline="0" noProof="0" dirty="0" smtClean="0">
                <a:ln>
                  <a:noFill/>
                </a:ln>
                <a:solidFill>
                  <a:srgbClr val="C00000"/>
                </a:solidFill>
                <a:effectLst/>
                <a:uLnTx/>
                <a:uFillTx/>
                <a:latin typeface="Calibri" pitchFamily="34" charset="0"/>
                <a:ea typeface="MS PGothic" pitchFamily="34" charset="-128"/>
                <a:cs typeface="Arial"/>
                <a:sym typeface="Arial"/>
              </a:rPr>
              <a:t>variations in time</a:t>
            </a:r>
            <a:endParaRPr kumimoji="0" lang="en-US" altLang="en-US" sz="2400" b="1" i="1" u="sng" strike="noStrike" kern="1200" cap="none" spc="0" normalizeH="0" baseline="0" noProof="0" dirty="0">
              <a:ln>
                <a:noFill/>
              </a:ln>
              <a:solidFill>
                <a:srgbClr val="C00000"/>
              </a:solidFill>
              <a:effectLst/>
              <a:uLnTx/>
              <a:uFillTx/>
              <a:latin typeface="Calibri" pitchFamily="34" charset="0"/>
              <a:ea typeface="MS PGothic" pitchFamily="34" charset="-128"/>
              <a:cs typeface="Arial"/>
              <a:sym typeface="Arial"/>
            </a:endParaRPr>
          </a:p>
        </p:txBody>
      </p:sp>
    </p:spTree>
    <p:extLst>
      <p:ext uri="{BB962C8B-B14F-4D97-AF65-F5344CB8AC3E}">
        <p14:creationId xmlns:p14="http://schemas.microsoft.com/office/powerpoint/2010/main" val="36958110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Rectangle 2"/>
          <p:cNvSpPr txBox="1">
            <a:spLocks noChangeArrowheads="1"/>
          </p:cNvSpPr>
          <p:nvPr/>
        </p:nvSpPr>
        <p:spPr bwMode="auto">
          <a:xfrm>
            <a:off x="4502150" y="287338"/>
            <a:ext cx="30146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1" i="0" u="none" strike="noStrike" kern="0" cap="none" spc="0" normalizeH="0" baseline="0" noProof="0" dirty="0">
                <a:ln>
                  <a:noFill/>
                </a:ln>
                <a:solidFill>
                  <a:srgbClr val="FFFF00"/>
                </a:solidFill>
                <a:effectLst/>
                <a:uLnTx/>
                <a:uFillTx/>
                <a:latin typeface="Calibri" pitchFamily="34" charset="0"/>
                <a:ea typeface="MS PGothic" pitchFamily="34" charset="-128"/>
                <a:cs typeface="Arial" charset="0"/>
                <a:sym typeface="Arial"/>
              </a:rPr>
              <a:t>  </a:t>
            </a:r>
          </a:p>
        </p:txBody>
      </p:sp>
      <p:sp>
        <p:nvSpPr>
          <p:cNvPr id="2" name="TextBox 1"/>
          <p:cNvSpPr txBox="1"/>
          <p:nvPr/>
        </p:nvSpPr>
        <p:spPr>
          <a:xfrm>
            <a:off x="1249627" y="1043523"/>
            <a:ext cx="670289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smtClean="0">
                <a:ln>
                  <a:noFill/>
                </a:ln>
                <a:solidFill>
                  <a:srgbClr val="0033CC"/>
                </a:solidFill>
                <a:effectLst/>
                <a:uLnTx/>
                <a:uFillTx/>
                <a:latin typeface="Arial"/>
                <a:cs typeface="Arial"/>
                <a:sym typeface="Arial"/>
              </a:rPr>
              <a:t>? ?   QUESTIONS  ? ?</a:t>
            </a:r>
            <a:endParaRPr kumimoji="0" lang="en-US" sz="4800" b="1" i="0" u="none" strike="noStrike" kern="0" cap="none" spc="0" normalizeH="0" baseline="0" noProof="0" dirty="0">
              <a:ln>
                <a:noFill/>
              </a:ln>
              <a:solidFill>
                <a:srgbClr val="0033CC"/>
              </a:solidFill>
              <a:effectLst/>
              <a:uLnTx/>
              <a:uFillTx/>
              <a:latin typeface="Arial"/>
              <a:cs typeface="Arial"/>
              <a:sym typeface="Aria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7982" y="2281151"/>
            <a:ext cx="5560291" cy="4170218"/>
          </a:xfrm>
          <a:prstGeom prst="rect">
            <a:avLst/>
          </a:prstGeom>
          <a:ln w="25400">
            <a:solidFill>
              <a:srgbClr val="0000FF"/>
            </a:solidFill>
          </a:ln>
        </p:spPr>
      </p:pic>
    </p:spTree>
    <p:extLst>
      <p:ext uri="{BB962C8B-B14F-4D97-AF65-F5344CB8AC3E}">
        <p14:creationId xmlns:p14="http://schemas.microsoft.com/office/powerpoint/2010/main" val="35032379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a:xfrm>
            <a:off x="0" y="155986"/>
            <a:ext cx="9144000" cy="859472"/>
          </a:xfrm>
        </p:spPr>
        <p:txBody>
          <a:bodyPr/>
          <a:lstStyle/>
          <a:p>
            <a:r>
              <a:rPr lang="en-US" altLang="en-US" sz="3600" b="1" dirty="0" smtClean="0">
                <a:solidFill>
                  <a:srgbClr val="000099"/>
                </a:solidFill>
              </a:rPr>
              <a:t>Additional NGS Mission and Products</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501" y="887505"/>
            <a:ext cx="7557247" cy="5904099"/>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23804863"/>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a:spLocks noGrp="1"/>
          </p:cNvSpPr>
          <p:nvPr>
            <p:ph type="title"/>
          </p:nvPr>
        </p:nvSpPr>
        <p:spPr>
          <a:xfrm>
            <a:off x="504825" y="1946282"/>
            <a:ext cx="8229600" cy="1143000"/>
          </a:xfrm>
        </p:spPr>
        <p:txBody>
          <a:bodyPr/>
          <a:lstStyle/>
          <a:p>
            <a:pPr algn="ctr" eaLnBrk="1" hangingPunct="1"/>
            <a:r>
              <a:rPr lang="en-US" altLang="en-US" sz="3600" b="1" dirty="0" smtClean="0">
                <a:solidFill>
                  <a:srgbClr val="000099"/>
                </a:solidFill>
              </a:rPr>
              <a:t>U.S. </a:t>
            </a:r>
            <a:r>
              <a:rPr lang="en-US" altLang="en-US" sz="3600" b="1" dirty="0" smtClean="0">
                <a:solidFill>
                  <a:srgbClr val="000099"/>
                </a:solidFill>
              </a:rPr>
              <a:t>Geometric Datums in 2022</a:t>
            </a:r>
            <a:endParaRPr lang="en-US" altLang="en-US" sz="3600" b="1" dirty="0" smtClean="0">
              <a:solidFill>
                <a:srgbClr val="000099"/>
              </a:solidFill>
            </a:endParaRPr>
          </a:p>
        </p:txBody>
      </p:sp>
    </p:spTree>
    <p:extLst>
      <p:ext uri="{BB962C8B-B14F-4D97-AF65-F5344CB8AC3E}">
        <p14:creationId xmlns:p14="http://schemas.microsoft.com/office/powerpoint/2010/main" val="8565971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657600" y="1847838"/>
            <a:ext cx="1600200" cy="4573588"/>
          </a:xfrm>
          <a:prstGeom prst="rect">
            <a:avLst/>
          </a:prstGeom>
          <a:solidFill>
            <a:srgbClr val="94B6D2">
              <a:alpha val="34902"/>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33794" name="Rectangle 3"/>
          <p:cNvSpPr>
            <a:spLocks noGrp="1" noChangeArrowheads="1"/>
          </p:cNvSpPr>
          <p:nvPr/>
        </p:nvSpPr>
        <p:spPr bwMode="auto">
          <a:xfrm>
            <a:off x="152400" y="1835138"/>
            <a:ext cx="8839200" cy="45847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			   </a:t>
            </a:r>
            <a:r>
              <a:rPr kumimoji="0" lang="en-US" altLang="en-US" sz="1800" b="0" i="0" u="none" strike="noStrike" kern="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    </a:t>
            </a: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TIME		NETWORK		</a:t>
            </a:r>
            <a:r>
              <a:rPr kumimoji="0" lang="en-US" altLang="en-US" sz="1800" b="0" i="0" u="none" strike="noStrike" kern="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   METHOD</a:t>
            </a:r>
            <a:endPar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NETWORK	</a:t>
            </a:r>
            <a:r>
              <a:rPr kumimoji="0" lang="en-US" altLang="en-US" sz="1800" b="0" i="0" u="none" strike="noStrike" kern="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       </a:t>
            </a: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SPAN		ACCURACY		</a:t>
            </a:r>
            <a:r>
              <a:rPr kumimoji="0" lang="en-US" altLang="en-US" sz="1800" b="0" i="0" u="none" strike="noStrike" kern="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OF REFERENCE</a:t>
            </a: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000" b="0" i="0" u="none" strike="noStrike" kern="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                   </a:t>
            </a:r>
            <a:endParaRPr kumimoji="0" lang="en-US" altLang="en-US" sz="10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NAD 27		    1927-1986	10 meter		</a:t>
            </a:r>
            <a:r>
              <a:rPr kumimoji="0" lang="en-US" altLang="en-US" sz="1800" b="0" i="0" u="none" strike="noStrike" kern="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          </a:t>
            </a:r>
            <a:endPar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NAD83(86)	    1986-1990	1 meter		</a:t>
            </a:r>
            <a:r>
              <a:rPr kumimoji="0" lang="en-US" altLang="en-US" sz="1800" b="0" i="0" u="none" strike="noStrike" kern="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          </a:t>
            </a:r>
            <a:endPar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NAD83(199x)* 	     1990-2007	0.1 meter              	</a:t>
            </a: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	HARN			                             		</a:t>
            </a: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800" b="0" i="0" u="none" strike="noStrike" kern="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NAD83(2007)	      </a:t>
            </a: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2007 - 2011	0.01 meter		</a:t>
            </a: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    (CORS)</a:t>
            </a: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800" b="0" i="0" u="none" strike="noStrike" kern="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NAD83(2011)	      </a:t>
            </a: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2011 - 2022	0.01 meter		</a:t>
            </a: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    (CORS)</a:t>
            </a: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endParaRPr>
          </a:p>
        </p:txBody>
      </p:sp>
      <p:sp>
        <p:nvSpPr>
          <p:cNvPr id="33795" name="Title 4"/>
          <p:cNvSpPr>
            <a:spLocks noGrp="1"/>
          </p:cNvSpPr>
          <p:nvPr>
            <p:ph type="title"/>
          </p:nvPr>
        </p:nvSpPr>
        <p:spPr>
          <a:xfrm>
            <a:off x="457200" y="364840"/>
            <a:ext cx="8229600" cy="1143000"/>
          </a:xfrm>
        </p:spPr>
        <p:txBody>
          <a:bodyPr/>
          <a:lstStyle/>
          <a:p>
            <a:pPr algn="ctr" eaLnBrk="1" hangingPunct="1"/>
            <a:r>
              <a:rPr lang="en-US" altLang="en-US" sz="3600" b="1" dirty="0" smtClean="0">
                <a:solidFill>
                  <a:srgbClr val="000099"/>
                </a:solidFill>
              </a:rPr>
              <a:t>National Spatial Reference System(NSRS)</a:t>
            </a:r>
            <a:br>
              <a:rPr lang="en-US" altLang="en-US" sz="3600" b="1" dirty="0" smtClean="0">
                <a:solidFill>
                  <a:srgbClr val="000099"/>
                </a:solidFill>
              </a:rPr>
            </a:br>
            <a:r>
              <a:rPr lang="en-US" altLang="en-US" sz="3600" b="1" dirty="0" smtClean="0">
                <a:solidFill>
                  <a:srgbClr val="000099"/>
                </a:solidFill>
              </a:rPr>
              <a:t>Improvements in the Horizontal Datums</a:t>
            </a:r>
          </a:p>
        </p:txBody>
      </p:sp>
      <p:cxnSp>
        <p:nvCxnSpPr>
          <p:cNvPr id="4" name="Straight Connector 3"/>
          <p:cNvCxnSpPr/>
          <p:nvPr/>
        </p:nvCxnSpPr>
        <p:spPr>
          <a:xfrm>
            <a:off x="157018" y="2576936"/>
            <a:ext cx="8839200" cy="923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63732" y="2572105"/>
            <a:ext cx="3493008" cy="588828"/>
          </a:xfrm>
          <a:prstGeom prst="rect">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72196" y="3173372"/>
            <a:ext cx="3493008" cy="658368"/>
          </a:xfrm>
          <a:prstGeom prst="rect">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5257800" y="2576408"/>
            <a:ext cx="3733800" cy="1261884"/>
          </a:xfrm>
          <a:prstGeom prst="rect">
            <a:avLst/>
          </a:prstGeom>
          <a:solidFill>
            <a:schemeClr val="bg1"/>
          </a:solidFill>
          <a:ln w="50800">
            <a:solidFill>
              <a:srgbClr val="00B050"/>
            </a:solidFill>
          </a:ln>
        </p:spPr>
        <p:txBody>
          <a:bodyPr wrap="square" rtlCol="0">
            <a:spAutoFit/>
          </a:bodyPr>
          <a:lstStyle/>
          <a:p>
            <a:endParaRPr lang="en-US" sz="1800" dirty="0" smtClean="0"/>
          </a:p>
          <a:p>
            <a:r>
              <a:rPr lang="en-US" dirty="0" smtClean="0"/>
              <a:t>   TRAVERSE &amp; TRIANGULATION - </a:t>
            </a:r>
          </a:p>
          <a:p>
            <a:pPr marL="169863" indent="-169863"/>
            <a:r>
              <a:rPr lang="en-US" dirty="0" smtClean="0"/>
              <a:t>	GROUND MARKS USED FOR REFERENCING THE NSRS.</a:t>
            </a:r>
            <a:endParaRPr lang="en-US" dirty="0"/>
          </a:p>
          <a:p>
            <a:endParaRPr lang="en-US" sz="1600" dirty="0"/>
          </a:p>
        </p:txBody>
      </p:sp>
      <p:sp>
        <p:nvSpPr>
          <p:cNvPr id="12" name="Rectangle 11"/>
          <p:cNvSpPr/>
          <p:nvPr/>
        </p:nvSpPr>
        <p:spPr>
          <a:xfrm>
            <a:off x="166590" y="3887175"/>
            <a:ext cx="3493008" cy="859536"/>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5266262" y="3875240"/>
            <a:ext cx="3725338" cy="861774"/>
          </a:xfrm>
          <a:prstGeom prst="rect">
            <a:avLst/>
          </a:prstGeom>
          <a:solidFill>
            <a:schemeClr val="bg1"/>
          </a:solidFill>
          <a:ln w="38100">
            <a:solidFill>
              <a:srgbClr val="FF0000"/>
            </a:solidFill>
          </a:ln>
        </p:spPr>
        <p:txBody>
          <a:bodyPr wrap="square" rtlCol="0">
            <a:spAutoFit/>
          </a:bodyPr>
          <a:lstStyle/>
          <a:p>
            <a:endParaRPr lang="en-US" sz="1100" dirty="0" smtClean="0"/>
          </a:p>
          <a:p>
            <a:pPr marL="169863" indent="-169863"/>
            <a:r>
              <a:rPr lang="en-US" dirty="0" smtClean="0"/>
              <a:t>   GPS BECOMES MEANS OF    POSITIONING – STILL GRND MARKS.</a:t>
            </a:r>
          </a:p>
          <a:p>
            <a:pPr marL="169863" indent="-169863"/>
            <a:endParaRPr lang="en-US" sz="1100" dirty="0"/>
          </a:p>
        </p:txBody>
      </p:sp>
      <p:sp>
        <p:nvSpPr>
          <p:cNvPr id="14" name="Rectangle 13"/>
          <p:cNvSpPr/>
          <p:nvPr/>
        </p:nvSpPr>
        <p:spPr>
          <a:xfrm>
            <a:off x="172189" y="4779048"/>
            <a:ext cx="3493008" cy="895612"/>
          </a:xfrm>
          <a:prstGeom prst="rect">
            <a:avLst/>
          </a:prstGeom>
          <a:noFill/>
          <a:ln w="508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5252190" y="4771704"/>
            <a:ext cx="3739896" cy="1655064"/>
          </a:xfrm>
          <a:prstGeom prst="rect">
            <a:avLst/>
          </a:prstGeom>
          <a:solidFill>
            <a:schemeClr val="bg1"/>
          </a:solidFill>
          <a:ln w="38100">
            <a:solidFill>
              <a:srgbClr val="0000CC"/>
            </a:solidFill>
          </a:ln>
        </p:spPr>
        <p:txBody>
          <a:bodyPr wrap="square" rtlCol="0">
            <a:spAutoFit/>
          </a:bodyPr>
          <a:lstStyle/>
          <a:p>
            <a:endParaRPr lang="en-US" dirty="0" smtClean="0"/>
          </a:p>
          <a:p>
            <a:endParaRPr lang="en-US" dirty="0" smtClean="0"/>
          </a:p>
          <a:p>
            <a:pPr marL="169863" indent="-169863"/>
            <a:r>
              <a:rPr lang="en-US" dirty="0" smtClean="0"/>
              <a:t>   GPS – CORS STATIONS ARE  MEANS OF REFERENCE FOR THE NSRS.</a:t>
            </a:r>
          </a:p>
          <a:p>
            <a:endParaRPr lang="en-US" sz="1100" dirty="0" smtClean="0"/>
          </a:p>
          <a:p>
            <a:endParaRPr lang="en-US" sz="1100" dirty="0" smtClean="0"/>
          </a:p>
          <a:p>
            <a:endParaRPr lang="en-US" sz="1000" dirty="0" smtClean="0"/>
          </a:p>
          <a:p>
            <a:endParaRPr lang="en-US" sz="1100" dirty="0"/>
          </a:p>
        </p:txBody>
      </p:sp>
      <p:sp>
        <p:nvSpPr>
          <p:cNvPr id="16" name="Rectangle 15"/>
          <p:cNvSpPr/>
          <p:nvPr/>
        </p:nvSpPr>
        <p:spPr>
          <a:xfrm>
            <a:off x="162604" y="5674659"/>
            <a:ext cx="3493008" cy="757515"/>
          </a:xfrm>
          <a:prstGeom prst="rect">
            <a:avLst/>
          </a:prstGeom>
          <a:noFill/>
          <a:ln w="508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3770144" y="2657185"/>
            <a:ext cx="1371600" cy="423334"/>
          </a:xfrm>
          <a:prstGeom prst="rect">
            <a:avLst/>
          </a:prstGeom>
          <a:noFill/>
          <a:ln w="63500">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3764542" y="3317589"/>
            <a:ext cx="1371600" cy="423334"/>
          </a:xfrm>
          <a:prstGeom prst="rect">
            <a:avLst/>
          </a:prstGeom>
          <a:noFill/>
          <a:ln w="63500">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3773006" y="4946180"/>
            <a:ext cx="1371600" cy="423334"/>
          </a:xfrm>
          <a:prstGeom prst="rect">
            <a:avLst/>
          </a:prstGeom>
          <a:noFill/>
          <a:ln w="63500">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3753331" y="5637960"/>
            <a:ext cx="1371600" cy="423334"/>
          </a:xfrm>
          <a:prstGeom prst="rect">
            <a:avLst/>
          </a:prstGeom>
          <a:noFill/>
          <a:ln w="63500">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3773003" y="3994920"/>
            <a:ext cx="1371600" cy="423334"/>
          </a:xfrm>
          <a:prstGeom prst="rect">
            <a:avLst/>
          </a:prstGeom>
          <a:noFill/>
          <a:ln w="63500">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867004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7"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3805" t="16819" r="13491" b="15261"/>
          <a:stretch/>
        </p:blipFill>
        <p:spPr>
          <a:xfrm>
            <a:off x="4726714" y="1395813"/>
            <a:ext cx="4360391" cy="5432611"/>
          </a:xfrm>
          <a:prstGeom prst="rect">
            <a:avLst/>
          </a:prstGeom>
          <a:ln w="50800">
            <a:solidFill>
              <a:srgbClr val="FFC000"/>
            </a:solidFill>
          </a:ln>
        </p:spPr>
      </p:pic>
      <p:sp>
        <p:nvSpPr>
          <p:cNvPr id="6" name="Title 1"/>
          <p:cNvSpPr txBox="1">
            <a:spLocks/>
          </p:cNvSpPr>
          <p:nvPr/>
        </p:nvSpPr>
        <p:spPr bwMode="auto">
          <a:xfrm>
            <a:off x="457200" y="24323"/>
            <a:ext cx="8229600" cy="538382"/>
          </a:xfrm>
          <a:prstGeom prst="rect">
            <a:avLst/>
          </a:prstGeom>
          <a:solidFill>
            <a:schemeClr val="accent1">
              <a:lumMod val="40000"/>
              <a:lumOff val="60000"/>
            </a:schemeClr>
          </a:solidFill>
          <a:ln>
            <a:noFill/>
          </a:ln>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smtClean="0">
                <a:ln>
                  <a:noFill/>
                </a:ln>
                <a:solidFill>
                  <a:srgbClr val="000099"/>
                </a:solidFill>
                <a:effectLst/>
                <a:uLnTx/>
                <a:uFillTx/>
                <a:latin typeface="Calibri"/>
                <a:ea typeface="ＭＳ Ｐゴシック" charset="0"/>
              </a:rPr>
              <a:t>NSRS Reference</a:t>
            </a:r>
            <a:r>
              <a:rPr kumimoji="0" lang="en-US" altLang="en-US" sz="3600" b="1" i="0" u="none" strike="noStrike" kern="1200" cap="none" spc="0" normalizeH="0" noProof="0" dirty="0" smtClean="0">
                <a:ln>
                  <a:noFill/>
                </a:ln>
                <a:solidFill>
                  <a:srgbClr val="000099"/>
                </a:solidFill>
                <a:effectLst/>
                <a:uLnTx/>
                <a:uFillTx/>
                <a:latin typeface="Calibri"/>
                <a:ea typeface="ＭＳ Ｐゴシック" charset="0"/>
              </a:rPr>
              <a:t> Basis</a:t>
            </a:r>
            <a:endParaRPr kumimoji="0" lang="en-US" altLang="en-US" sz="3600" b="1" i="0" u="none" strike="noStrike" kern="1200" cap="none" spc="0" normalizeH="0" baseline="0" noProof="0" dirty="0" smtClean="0">
              <a:ln>
                <a:noFill/>
              </a:ln>
              <a:solidFill>
                <a:srgbClr val="000099"/>
              </a:solidFill>
              <a:effectLst/>
              <a:uLnTx/>
              <a:uFillTx/>
              <a:latin typeface="Calibri"/>
              <a:ea typeface="ＭＳ Ｐゴシック" charset="0"/>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27934" r="24473" b="23726"/>
          <a:stretch/>
        </p:blipFill>
        <p:spPr>
          <a:xfrm>
            <a:off x="82312" y="1382366"/>
            <a:ext cx="4544291" cy="5462187"/>
          </a:xfrm>
          <a:prstGeom prst="rect">
            <a:avLst/>
          </a:prstGeom>
          <a:ln w="50800">
            <a:solidFill>
              <a:srgbClr val="0000CC"/>
            </a:solidFill>
          </a:ln>
        </p:spPr>
      </p:pic>
      <p:sp>
        <p:nvSpPr>
          <p:cNvPr id="2" name="TextBox 1"/>
          <p:cNvSpPr txBox="1"/>
          <p:nvPr/>
        </p:nvSpPr>
        <p:spPr>
          <a:xfrm>
            <a:off x="647119" y="620842"/>
            <a:ext cx="2957861" cy="707886"/>
          </a:xfrm>
          <a:prstGeom prst="rect">
            <a:avLst/>
          </a:prstGeom>
          <a:noFill/>
        </p:spPr>
        <p:txBody>
          <a:bodyPr wrap="none" rtlCol="0">
            <a:spAutoFit/>
          </a:bodyPr>
          <a:lstStyle/>
          <a:p>
            <a:r>
              <a:rPr lang="en-US" sz="2000" b="1" dirty="0" smtClean="0">
                <a:solidFill>
                  <a:srgbClr val="000099"/>
                </a:solidFill>
              </a:rPr>
              <a:t>Old Method  -  Ground </a:t>
            </a:r>
          </a:p>
          <a:p>
            <a:r>
              <a:rPr lang="en-US" sz="2000" b="1" dirty="0" smtClean="0">
                <a:solidFill>
                  <a:srgbClr val="000099"/>
                </a:solidFill>
              </a:rPr>
              <a:t>Marks (Terrestrial)</a:t>
            </a:r>
            <a:endParaRPr lang="en-US" sz="2000" b="1" dirty="0">
              <a:solidFill>
                <a:srgbClr val="000099"/>
              </a:solidFill>
            </a:endParaRPr>
          </a:p>
        </p:txBody>
      </p:sp>
      <p:sp>
        <p:nvSpPr>
          <p:cNvPr id="10" name="TextBox 9"/>
          <p:cNvSpPr txBox="1"/>
          <p:nvPr/>
        </p:nvSpPr>
        <p:spPr>
          <a:xfrm>
            <a:off x="5047962" y="630700"/>
            <a:ext cx="3942105" cy="707886"/>
          </a:xfrm>
          <a:prstGeom prst="rect">
            <a:avLst/>
          </a:prstGeom>
          <a:noFill/>
        </p:spPr>
        <p:txBody>
          <a:bodyPr wrap="none" rtlCol="0">
            <a:spAutoFit/>
          </a:bodyPr>
          <a:lstStyle/>
          <a:p>
            <a:r>
              <a:rPr lang="en-US" sz="2000" b="1" dirty="0" smtClean="0">
                <a:solidFill>
                  <a:srgbClr val="FF6600"/>
                </a:solidFill>
              </a:rPr>
              <a:t>New Method  -  GNSS Stations</a:t>
            </a:r>
          </a:p>
          <a:p>
            <a:r>
              <a:rPr lang="en-US" sz="2000" b="1" dirty="0" smtClean="0">
                <a:solidFill>
                  <a:srgbClr val="FF6600"/>
                </a:solidFill>
              </a:rPr>
              <a:t>                  (CORS)</a:t>
            </a:r>
            <a:endParaRPr lang="en-US" sz="2000" b="1" dirty="0">
              <a:solidFill>
                <a:srgbClr val="FF6600"/>
              </a:solidFill>
            </a:endParaRPr>
          </a:p>
        </p:txBody>
      </p:sp>
      <p:sp>
        <p:nvSpPr>
          <p:cNvPr id="4" name="Oval 3"/>
          <p:cNvSpPr/>
          <p:nvPr/>
        </p:nvSpPr>
        <p:spPr>
          <a:xfrm>
            <a:off x="2447365" y="5257800"/>
            <a:ext cx="242047" cy="121024"/>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14988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9188" t="17587" r="44752" b="7235"/>
          <a:stretch/>
        </p:blipFill>
        <p:spPr>
          <a:xfrm>
            <a:off x="0" y="113857"/>
            <a:ext cx="9144000" cy="6633311"/>
          </a:xfrm>
          <a:prstGeom prst="rect">
            <a:avLst/>
          </a:prstGeom>
        </p:spPr>
      </p:pic>
      <p:sp>
        <p:nvSpPr>
          <p:cNvPr id="40962" name="Title 1"/>
          <p:cNvSpPr>
            <a:spLocks noGrp="1"/>
          </p:cNvSpPr>
          <p:nvPr>
            <p:ph type="title"/>
          </p:nvPr>
        </p:nvSpPr>
        <p:spPr>
          <a:xfrm>
            <a:off x="1782619" y="350988"/>
            <a:ext cx="4341092" cy="517229"/>
          </a:xfrm>
          <a:solidFill>
            <a:schemeClr val="bg1"/>
          </a:solidFill>
        </p:spPr>
        <p:txBody>
          <a:bodyPr/>
          <a:lstStyle/>
          <a:p>
            <a:pPr eaLnBrk="1" hangingPunct="1"/>
            <a:r>
              <a:rPr lang="en-US" altLang="en-US" sz="3600" b="1" dirty="0" smtClean="0">
                <a:solidFill>
                  <a:srgbClr val="000099"/>
                </a:solidFill>
              </a:rPr>
              <a:t>NGS Published CORS</a:t>
            </a: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tint val="75000"/>
                  </a:prstClr>
                </a:solidFill>
                <a:effectLst/>
                <a:uLnTx/>
                <a:uFillTx/>
                <a:latin typeface="Calibri"/>
                <a:cs typeface="+mn-cs"/>
                <a:sym typeface="Arial"/>
              </a:rPr>
              <a:t>Northern Chapter PLSC</a:t>
            </a:r>
          </a:p>
        </p:txBody>
      </p:sp>
    </p:spTree>
    <p:extLst>
      <p:ext uri="{BB962C8B-B14F-4D97-AF65-F5344CB8AC3E}">
        <p14:creationId xmlns:p14="http://schemas.microsoft.com/office/powerpoint/2010/main" val="36338315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NOAA-NGS - Grey - No Bird - 05271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11053</TotalTime>
  <Words>1403</Words>
  <Application>Microsoft Office PowerPoint</Application>
  <PresentationFormat>On-screen Show (4:3)</PresentationFormat>
  <Paragraphs>274</Paragraphs>
  <Slides>40</Slides>
  <Notes>21</Notes>
  <HiddenSlides>1</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40</vt:i4>
      </vt:variant>
    </vt:vector>
  </HeadingPairs>
  <TitlesOfParts>
    <vt:vector size="50" baseType="lpstr">
      <vt:lpstr>ＭＳ Ｐゴシック</vt:lpstr>
      <vt:lpstr>ＭＳ Ｐゴシック</vt:lpstr>
      <vt:lpstr>宋体</vt:lpstr>
      <vt:lpstr>Arial</vt:lpstr>
      <vt:lpstr>Calibri</vt:lpstr>
      <vt:lpstr>Gill Sans MT</vt:lpstr>
      <vt:lpstr>Times New Roman</vt:lpstr>
      <vt:lpstr>Wingdings</vt:lpstr>
      <vt:lpstr>Office Theme</vt:lpstr>
      <vt:lpstr>1_NOAA-NGS - Grey - No Bird - 052715</vt:lpstr>
      <vt:lpstr>PowerPoint Presentation</vt:lpstr>
      <vt:lpstr>PowerPoint Presentation</vt:lpstr>
      <vt:lpstr>Presentation Outline</vt:lpstr>
      <vt:lpstr>U.S. Department of Commerce National Oceanic &amp; Atmospheric Administration National Geodetic Survey  </vt:lpstr>
      <vt:lpstr>Additional NGS Mission and Products</vt:lpstr>
      <vt:lpstr>U.S. Geometric Datums in 2022</vt:lpstr>
      <vt:lpstr>National Spatial Reference System(NSRS) Improvements in the Horizontal Datums</vt:lpstr>
      <vt:lpstr>PowerPoint Presentation</vt:lpstr>
      <vt:lpstr>NGS Published CORS</vt:lpstr>
      <vt:lpstr>NSRS “Constrained” CORS</vt:lpstr>
      <vt:lpstr>PowerPoint Presentation</vt:lpstr>
      <vt:lpstr>PowerPoint Presentation</vt:lpstr>
      <vt:lpstr>PowerPoint Presentation</vt:lpstr>
      <vt:lpstr> Future Geometric (3-D) Reference Frame</vt:lpstr>
      <vt:lpstr>Datum Names</vt:lpstr>
      <vt:lpstr>PowerPoint Presentation</vt:lpstr>
      <vt:lpstr>PowerPoint Presentation</vt:lpstr>
      <vt:lpstr>U.S. Vertical Datums in 2022</vt:lpstr>
      <vt:lpstr>PowerPoint Presentation</vt:lpstr>
      <vt:lpstr>PowerPoint Presentation</vt:lpstr>
      <vt:lpstr>NEW VERTICAL DATUM (Rationale)</vt:lpstr>
      <vt:lpstr>PowerPoint Presentation</vt:lpstr>
      <vt:lpstr>Names</vt:lpstr>
      <vt:lpstr>Expected changes to orthometric heights</vt:lpstr>
      <vt:lpstr>Vertical Shifts (BETA)</vt:lpstr>
      <vt:lpstr>PowerPoint Presentation</vt:lpstr>
      <vt:lpstr>PowerPoint Presentation</vt:lpstr>
      <vt:lpstr>PowerPoint Presentation</vt:lpstr>
      <vt:lpstr>Geoid Monitoring Service (GeMS)</vt:lpstr>
      <vt:lpstr>Preparing for New Reference Frames </vt:lpstr>
      <vt:lpstr>How to Plan for 2022</vt:lpstr>
      <vt:lpstr>Metadata is Critical</vt:lpstr>
      <vt:lpstr>State Plane Coordinates System 2022</vt:lpstr>
      <vt:lpstr>PowerPoint Presentation</vt:lpstr>
      <vt:lpstr>SPCS Special Publication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Denis Riordan</dc:creator>
  <cp:lastModifiedBy>Denis Riordan</cp:lastModifiedBy>
  <cp:revision>208</cp:revision>
  <dcterms:modified xsi:type="dcterms:W3CDTF">2019-03-27T12:35:33Z</dcterms:modified>
</cp:coreProperties>
</file>