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732" r:id="rId2"/>
    <p:sldMasterId id="2147483744" r:id="rId3"/>
    <p:sldMasterId id="2147483760" r:id="rId4"/>
  </p:sldMasterIdLst>
  <p:notesMasterIdLst>
    <p:notesMasterId r:id="rId44"/>
  </p:notesMasterIdLst>
  <p:sldIdLst>
    <p:sldId id="257" r:id="rId5"/>
    <p:sldId id="436" r:id="rId6"/>
    <p:sldId id="373" r:id="rId7"/>
    <p:sldId id="445" r:id="rId8"/>
    <p:sldId id="424" r:id="rId9"/>
    <p:sldId id="371" r:id="rId10"/>
    <p:sldId id="374" r:id="rId11"/>
    <p:sldId id="444" r:id="rId12"/>
    <p:sldId id="386" r:id="rId13"/>
    <p:sldId id="431" r:id="rId14"/>
    <p:sldId id="388" r:id="rId15"/>
    <p:sldId id="387" r:id="rId16"/>
    <p:sldId id="432" r:id="rId17"/>
    <p:sldId id="433" r:id="rId18"/>
    <p:sldId id="383" r:id="rId19"/>
    <p:sldId id="393" r:id="rId20"/>
    <p:sldId id="437" r:id="rId21"/>
    <p:sldId id="438" r:id="rId22"/>
    <p:sldId id="376" r:id="rId23"/>
    <p:sldId id="439" r:id="rId24"/>
    <p:sldId id="440" r:id="rId25"/>
    <p:sldId id="441" r:id="rId26"/>
    <p:sldId id="377" r:id="rId27"/>
    <p:sldId id="378" r:id="rId28"/>
    <p:sldId id="379" r:id="rId29"/>
    <p:sldId id="426" r:id="rId30"/>
    <p:sldId id="425" r:id="rId31"/>
    <p:sldId id="443" r:id="rId32"/>
    <p:sldId id="419" r:id="rId33"/>
    <p:sldId id="418" r:id="rId34"/>
    <p:sldId id="429" r:id="rId35"/>
    <p:sldId id="380" r:id="rId36"/>
    <p:sldId id="412" r:id="rId37"/>
    <p:sldId id="413" r:id="rId38"/>
    <p:sldId id="414" r:id="rId39"/>
    <p:sldId id="391" r:id="rId40"/>
    <p:sldId id="421" r:id="rId41"/>
    <p:sldId id="404" r:id="rId42"/>
    <p:sldId id="43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2607" autoAdjust="0"/>
  </p:normalViewPr>
  <p:slideViewPr>
    <p:cSldViewPr snapToGrid="0">
      <p:cViewPr varScale="1">
        <p:scale>
          <a:sx n="102" d="100"/>
          <a:sy n="102" d="100"/>
        </p:scale>
        <p:origin x="18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152CE85-3739-430C-9D90-1F59F6BFC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C241F9-A6A8-4D93-BA12-B777379E04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DF5C171-8909-4F33-B2E9-7006FA1D22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12850" y="704850"/>
            <a:ext cx="4689475" cy="351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C67E77D-B58C-4AEC-AB9F-CD462A8C8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- NSRS benefit to the nation = $2.5B/year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dirty="0"/>
              <a:t> est. 300K precision GPS users worldwide (2008); ¼ in US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- Very exciting to us at NGS to see how it has evolved over the years – now cm-accuracy capability / tracking with time</a:t>
            </a:r>
          </a:p>
        </p:txBody>
      </p:sp>
    </p:spTree>
    <p:extLst>
      <p:ext uri="{BB962C8B-B14F-4D97-AF65-F5344CB8AC3E}">
        <p14:creationId xmlns:p14="http://schemas.microsoft.com/office/powerpoint/2010/main" val="3075435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531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10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1B7BDD0E-4315-484A-9EC0-ADECB486D1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4B769453-848C-444A-9FE0-9189C537E3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40976C2B-96D7-4FB6-A46C-A2DEC3D7C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89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30188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30188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2277E2-7F16-4F12-A44B-8E8109DD855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1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>
            <a:extLst>
              <a:ext uri="{FF2B5EF4-FFF2-40B4-BE49-F238E27FC236}">
                <a16:creationId xmlns:a16="http://schemas.microsoft.com/office/drawing/2014/main" id="{7B1108CC-AEBE-4D0A-B7C3-379D5EE207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>
            <a:extLst>
              <a:ext uri="{FF2B5EF4-FFF2-40B4-BE49-F238E27FC236}">
                <a16:creationId xmlns:a16="http://schemas.microsoft.com/office/drawing/2014/main" id="{8F101795-9252-40E8-B9DA-3E304383E7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6436" name="Slide Number Placeholder 3">
            <a:extLst>
              <a:ext uri="{FF2B5EF4-FFF2-40B4-BE49-F238E27FC236}">
                <a16:creationId xmlns:a16="http://schemas.microsoft.com/office/drawing/2014/main" id="{AF88D978-08F6-4F17-A643-CF118993B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C38400-DB06-4992-B47B-10BCCDDF98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54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hape 106">
            <a:extLst>
              <a:ext uri="{FF2B5EF4-FFF2-40B4-BE49-F238E27FC236}">
                <a16:creationId xmlns:a16="http://schemas.microsoft.com/office/drawing/2014/main" id="{EEA8A0CE-83A6-4AFF-BFE9-BEAACE8EC13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200150" y="703263"/>
            <a:ext cx="4689475" cy="351631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Shape 107">
            <a:extLst>
              <a:ext uri="{FF2B5EF4-FFF2-40B4-BE49-F238E27FC236}">
                <a16:creationId xmlns:a16="http://schemas.microsoft.com/office/drawing/2014/main" id="{6B909C6C-A3B5-4DAA-9CF5-4CCCE3E980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09613" y="4454525"/>
            <a:ext cx="5670550" cy="4217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067" tIns="47021" rIns="94067" bIns="4702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en-US" altLang="en-US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9508" name="Shape 108">
            <a:extLst>
              <a:ext uri="{FF2B5EF4-FFF2-40B4-BE49-F238E27FC236}">
                <a16:creationId xmlns:a16="http://schemas.microsoft.com/office/drawing/2014/main" id="{74ED906F-ED57-4509-ACAA-4078DD31A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016375" y="8905875"/>
            <a:ext cx="3071813" cy="468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67" tIns="47021" rIns="94067" bIns="4702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36825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94025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51225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08425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6F372053-96D3-4416-A5D6-2829F7D346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59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30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7DBC7-DD68-4742-90F0-E950567A63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41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7DBC7-DD68-4742-90F0-E950567A63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73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3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7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66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8629A-565A-44EA-B547-9F6B3681D2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3662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28938" y="539750"/>
            <a:ext cx="3594100" cy="2697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3414713"/>
            <a:ext cx="6931025" cy="3233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800" dirty="0"/>
          </a:p>
        </p:txBody>
      </p:sp>
    </p:spTree>
    <p:extLst>
      <p:ext uri="{BB962C8B-B14F-4D97-AF65-F5344CB8AC3E}">
        <p14:creationId xmlns:p14="http://schemas.microsoft.com/office/powerpoint/2010/main" val="76618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618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25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0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4ECF5524-5AE1-4C0E-86FE-209F7A2B1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C2E4CE5-60F5-46DF-BBCC-D9C2C2874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0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D970A05D-251F-4E86-856B-0F8D5CDE8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5B1A1-475C-48FF-AF87-BA232E08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3C1B4-F0DC-43B0-93AB-D0637E2D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F615A-F914-4FBA-B273-17EBFFF8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ECDC-E88A-4C97-ABCA-A56B73F9C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8672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456B-A825-4B43-8D01-6E6AF187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84F63-C8FF-4AA6-A843-979EEBAF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32A13-6229-4BD9-936D-A4753286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D2A64-40D1-4923-9743-AEE4BE2790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08662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928C3-F3A9-4A1F-901D-BD1482A0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40E3A-31EF-49BA-A16E-69AC09D1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CA885-C19B-4FD5-A5E5-B66761FA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F5F41-7C49-411B-A800-AFC294703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44754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422375-E086-43CD-84D8-7C6018D8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9EFB56-DF31-4B94-B546-09469B22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D9EFF9-E174-45E2-BE11-9D3078AE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35CF6-DBFE-40A6-90FE-8824CE12C4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91523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4DC90E-C711-41D0-AA90-C915D0F93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6E8158-515F-480C-90D8-90602560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62B051-7D6B-4E7F-B007-52958092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E720-214D-4B15-8815-5DF2B683B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1246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566537-D896-46C6-B5A2-03CDABBDD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E2EB12-7D04-4C3E-A6A0-A7F1551D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727DE4-2388-4DAC-A154-163DC7E1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0C727-0F19-4EEC-9B69-83E36A6E3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37996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2EE98C-62AE-4D3A-81C5-BFAB7D7A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B9E6F6-B020-4C2F-BFD7-52D63F8D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0CD810-7B93-4A3C-9C2A-0DCDB709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E37F3-47AE-466D-B556-72B67613D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99739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56A354-5DAC-491B-AAA8-BDE9E9EF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55672B-9BA9-42AC-B07E-8A76BA28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482FA1-2F06-4527-92FE-FCF411EB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EFB3D-609B-4BC2-BD67-3275F32289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74003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F436BE2A-DD90-41CB-88F4-EFDC5B6CF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687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820406-7ACF-49F6-B3CE-1F0BA316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ECAFF7-04B7-4F8C-A4D7-AA890F92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71EE88-1336-4E93-B0DA-DF98F2EF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A4F9B-5C05-441F-9451-D1A836645E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3730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50D3-1ECE-4334-925C-04A19EDDB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6DD5D-41A7-48A9-8DB9-3F5BD813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5E89F-5508-4A8D-8B01-ADA7EB19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06320-9836-4289-9747-18EEB0834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0497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F3108-F519-4DDF-A708-AC34C3E8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B10F4-8B0C-4EF0-9385-B687A757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02A1A-333C-48D8-95FB-BE9BE27B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E7DC-AEFB-4EEF-87F1-B7D8F3664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8378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19589-01BB-48BE-98D5-534EB010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24D33-45F9-4381-942F-819E7C04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1B8D3-284F-45BF-8417-72C7B01F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527A-DA2B-49D3-B32F-49D977400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97642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E8311-D0E6-49CB-9163-E838F652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61C32-64A5-4CA4-B2D9-87D1D50B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4247E-840C-4CC2-B5B1-7460D982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CC7FC-F00A-491E-848B-326A1AE69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700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A397-76BF-4622-B949-EEC51870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1B05-4798-48F8-9C0A-CACA87C4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FC683-C2E5-49CB-BB36-AC9BA31E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BEFB-BD9B-4E67-929C-B2283B4F1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42276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18F428-16D3-41DE-B708-DD99DD90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3C9638-4488-41F8-8B9B-CFCCC4EC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1C96BC-A5B7-4952-92AA-F434E683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4819-526A-4800-8DC2-87DBE1238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0088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749612-C03A-4FC9-AD8C-C0B8B869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197012-05B5-4444-BE12-86380AEC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724B8B-2090-4757-B0FD-E4FF678C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665EF-78F2-4A84-A8F5-88702A9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03795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68440E-50A3-4DA8-893D-FDA2C115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C14B39-0303-4F9D-B58C-BAF3ED5B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DAF649-5A1C-4D9E-8CAA-39558F5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264C-FAF1-455B-8CA5-FE445DB6B1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88303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3CCC3F-20C8-4C11-BA78-1542D351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1575F9-5447-44C5-A985-1A196BD0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72C259-8CFF-4268-8EEF-59F44EF2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BBCA-A9E2-4037-BD71-01BF851B1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75461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5348FC1C-9FAC-42C6-A671-AF5F02CEC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7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0C0148-7E9B-4209-B516-7771DC5CE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5695B7-19F2-444F-902C-582B3944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50FB24-4111-4478-8A96-D2713475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14E57-93B1-4601-A93A-523729D4B7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4643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2502A0-A056-4A52-A651-C3D70749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5923A-37C5-455A-B9C9-0A4ABB94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6804A6-814B-48DB-AEDE-5350E2F5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F9CD-6BEE-4E1C-98FB-8C37A4C4A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6312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A8D46-F3BF-4786-8EDD-46E4637C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18E6-AA3F-4DD3-8102-1C4C451C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1B6B8-BC21-41D0-AA35-3D61FB15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79657-A1D4-4E08-86FA-61DA32A443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54759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E8AB8-DDAA-4317-96FC-4D620977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E455-53F7-4414-B130-BCC769FD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3C7F8-08D0-430F-90E8-DCA7A9C4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343E-20FC-4A08-884C-586FC53B4E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7790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F77CE44-7F0D-4B1E-A59E-FAE78F2F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C1424B-51CC-442C-B8D3-3AB51395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18DA4C-E05F-4D94-8E41-3A4608B2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77287-96A7-4885-AE4E-5B93403C7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872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810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nzc-ap-fsv-05.ap.trimblecorp.net\ProdCom\Oscar\Working\Corp\Dimensions 2016\PwP40039 Corp - Dimensions 2016 - PPT template\Dev\Graphics_16.9\PPT graphics_16.93.jpg">
            <a:extLst>
              <a:ext uri="{FF2B5EF4-FFF2-40B4-BE49-F238E27FC236}">
                <a16:creationId xmlns:a16="http://schemas.microsoft.com/office/drawing/2014/main" id="{39B4CA5B-FDAF-4291-81D7-D61211693F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80240" y="284175"/>
            <a:ext cx="8001000" cy="81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577065" y="1252540"/>
            <a:ext cx="8001000" cy="46148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41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76800" y="1905000"/>
            <a:ext cx="3505200" cy="304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981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71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6D807E3-CF9D-4CCF-B04A-D9D503FC4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69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8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16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7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83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7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71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6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81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5EF0694-624E-4497-9346-82B2A7B2F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72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6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8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6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2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9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EC1A3A4B-FE94-49CA-AE04-142D27859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3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2A0A0E6A-B97A-45BF-9354-180D2ED9F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18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BDE31B67-9AC5-4103-BE2F-D56DB4FE4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4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9C338B5F-2211-44F1-ACB4-26D7BCD03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95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A038F7-C2D1-44BA-A135-71B31C4C9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01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F1C25A3-EC14-4B37-B9F4-99B829EDBA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4395FC2-16E6-4F41-B1AA-59669AFE7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7B01C-B667-43DF-95CA-3D241728C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C2045-A91D-4A2E-A86D-B6E8D05CE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2D806-FFA4-4E78-8B44-2C88F9FAF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41F634-F8FE-4C72-BAD8-24728AB76C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02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E0E8375-9155-4A7C-AE21-49E59CA061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EC901E9-6FFA-4A7E-BE05-D365D80AC6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DA486-C587-4789-97CD-77B5BA2FC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35BAB-1470-475A-BB59-2F047E8B7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D419F-D5CD-4C45-9ED9-19B26632B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7FAB8E-03CD-4FFA-9347-8F291C8AA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>
    <p:fade/>
  </p:transition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dennis@noaa.go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53193" y="1569725"/>
            <a:ext cx="7082139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New Datums for the Nation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 Change for Better </a:t>
            </a:r>
            <a:br>
              <a:rPr lang="en-US" sz="3200" b="1" i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Positioning in the 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Esri</a:t>
            </a: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User Conference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San Diego, 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July 12, 2017</a:t>
            </a:r>
            <a:br>
              <a:rPr lang="en-US" sz="1350" b="1" dirty="0">
                <a:solidFill>
                  <a:prstClr val="black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endParaRPr lang="en-US" sz="1350" b="1" dirty="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6128" y="5156023"/>
            <a:ext cx="4487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imes New Roman" pitchFamily="18" charset="0"/>
              </a:rPr>
              <a:t>Michael Dennis, RLS, PE</a:t>
            </a:r>
          </a:p>
          <a:p>
            <a:pPr algn="ctr"/>
            <a:r>
              <a:rPr lang="en-GB" b="1" dirty="0">
                <a:latin typeface="Times New Roman" pitchFamily="18" charset="0"/>
              </a:rPr>
              <a:t>Geodesist</a:t>
            </a:r>
          </a:p>
          <a:p>
            <a:pPr algn="ctr"/>
            <a:r>
              <a:rPr lang="en-GB" b="1" dirty="0">
                <a:latin typeface="Times New Roman" pitchFamily="18" charset="0"/>
                <a:hlinkClick r:id="rId3"/>
              </a:rPr>
              <a:t>michael.dennis@noaa.gov</a:t>
            </a:r>
            <a:r>
              <a:rPr lang="en-GB" b="1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69003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779"/>
            <a:ext cx="8229600" cy="857250"/>
          </a:xfrm>
        </p:spPr>
        <p:txBody>
          <a:bodyPr/>
          <a:lstStyle/>
          <a:p>
            <a:r>
              <a:rPr lang="en-US" dirty="0"/>
              <a:t>NAD 83 is not aligned with the global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0352"/>
            <a:ext cx="8229600" cy="4598843"/>
          </a:xfrm>
        </p:spPr>
        <p:txBody>
          <a:bodyPr>
            <a:normAutofit fontScale="92500"/>
          </a:bodyPr>
          <a:lstStyle/>
          <a:p>
            <a:r>
              <a:rPr lang="en-US" dirty="0"/>
              <a:t>“Global frame” is International Terrestrial Reference System (ITRS)</a:t>
            </a:r>
          </a:p>
          <a:p>
            <a:pPr lvl="1"/>
            <a:r>
              <a:rPr lang="en-US" dirty="0"/>
              <a:t>Realized as International Terrestrial Reference Frame (</a:t>
            </a:r>
            <a:r>
              <a:rPr lang="en-US" dirty="0" err="1"/>
              <a:t>ITRFxxxx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“</a:t>
            </a:r>
            <a:r>
              <a:rPr lang="en-US" dirty="0" err="1"/>
              <a:t>xxxx</a:t>
            </a:r>
            <a:r>
              <a:rPr lang="en-US" dirty="0"/>
              <a:t>” is the year tag for the realization (e.g., 2014)</a:t>
            </a:r>
          </a:p>
          <a:p>
            <a:pPr lvl="2"/>
            <a:r>
              <a:rPr lang="en-US" dirty="0"/>
              <a:t>Latest is ITRF2014 (defined at epoch 2010.00)</a:t>
            </a:r>
          </a:p>
          <a:p>
            <a:pPr lvl="2"/>
            <a:r>
              <a:rPr lang="en-US" dirty="0"/>
              <a:t>WGS 84 and </a:t>
            </a:r>
            <a:r>
              <a:rPr lang="en-US" dirty="0" err="1"/>
              <a:t>IGSxx</a:t>
            </a:r>
            <a:r>
              <a:rPr lang="en-US" dirty="0"/>
              <a:t> are aligned with specific </a:t>
            </a:r>
            <a:r>
              <a:rPr lang="en-US" dirty="0" err="1"/>
              <a:t>ITRFxxxx</a:t>
            </a:r>
            <a:r>
              <a:rPr lang="en-US" dirty="0"/>
              <a:t> at specific epoch</a:t>
            </a:r>
          </a:p>
          <a:p>
            <a:pPr lvl="1"/>
            <a:r>
              <a:rPr lang="en-US" dirty="0"/>
              <a:t>GPS &amp; WAAS navigation uses WGS84, aligned to ITRF</a:t>
            </a:r>
          </a:p>
          <a:p>
            <a:pPr lvl="1"/>
            <a:r>
              <a:rPr lang="en-US" dirty="0"/>
              <a:t>Satellite orbits and other geospatial datasets use global frames</a:t>
            </a:r>
          </a:p>
          <a:p>
            <a:r>
              <a:rPr lang="en-US" dirty="0"/>
              <a:t>NAD 83 offset, rotated, and scaled with respect to global frame</a:t>
            </a:r>
          </a:p>
          <a:p>
            <a:pPr lvl="1"/>
            <a:r>
              <a:rPr lang="en-US" dirty="0"/>
              <a:t>New TRFs will agree with ITRF (specifically, </a:t>
            </a:r>
            <a:r>
              <a:rPr lang="en-US" dirty="0" err="1"/>
              <a:t>IGSxx</a:t>
            </a:r>
            <a:r>
              <a:rPr lang="en-US" dirty="0"/>
              <a:t>) at initial epoch</a:t>
            </a:r>
          </a:p>
          <a:p>
            <a:pPr lvl="1"/>
            <a:r>
              <a:rPr lang="en-US" dirty="0"/>
              <a:t>New TRFs will diverge from ITRF by a few cm each year to stay “plate-fixed”</a:t>
            </a:r>
          </a:p>
          <a:p>
            <a:pPr lvl="2"/>
            <a:r>
              <a:rPr lang="en-US" dirty="0"/>
              <a:t>Due mainly to simple plate rotation (about an </a:t>
            </a:r>
            <a:r>
              <a:rPr lang="en-US" b="1" i="1" dirty="0"/>
              <a:t>Euler pole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Many areas will diverge further, as no plate is perfectly rigid</a:t>
            </a:r>
          </a:p>
          <a:p>
            <a:r>
              <a:rPr lang="en-US" dirty="0"/>
              <a:t>Choice is plate-fixed </a:t>
            </a:r>
            <a:r>
              <a:rPr lang="en-US" b="1" i="1" dirty="0"/>
              <a:t>OR</a:t>
            </a:r>
            <a:r>
              <a:rPr lang="en-US" dirty="0"/>
              <a:t> ITRF-fixed; can’t have it both ways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9664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7"/>
          <p:cNvSpPr>
            <a:spLocks noChangeShapeType="1"/>
          </p:cNvSpPr>
          <p:nvPr/>
        </p:nvSpPr>
        <p:spPr bwMode="auto">
          <a:xfrm>
            <a:off x="1709738" y="5205413"/>
            <a:ext cx="59102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3" name="Arc 8"/>
          <p:cNvSpPr>
            <a:spLocks/>
          </p:cNvSpPr>
          <p:nvPr/>
        </p:nvSpPr>
        <p:spPr bwMode="auto">
          <a:xfrm flipH="1">
            <a:off x="-3429000" y="1355725"/>
            <a:ext cx="5403850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5" name="Line 3"/>
          <p:cNvSpPr>
            <a:spLocks noChangeShapeType="1"/>
          </p:cNvSpPr>
          <p:nvPr/>
        </p:nvSpPr>
        <p:spPr bwMode="auto">
          <a:xfrm flipH="1" flipV="1">
            <a:off x="644525" y="1143000"/>
            <a:ext cx="306388" cy="46386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6" name="Arc 5"/>
          <p:cNvSpPr>
            <a:spLocks/>
          </p:cNvSpPr>
          <p:nvPr/>
        </p:nvSpPr>
        <p:spPr bwMode="auto">
          <a:xfrm>
            <a:off x="950913" y="1644650"/>
            <a:ext cx="5402262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 flipH="1" flipV="1">
            <a:off x="1963738" y="1066800"/>
            <a:ext cx="1587" cy="43322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8" name="Arc 8"/>
          <p:cNvSpPr>
            <a:spLocks/>
          </p:cNvSpPr>
          <p:nvPr/>
        </p:nvSpPr>
        <p:spPr bwMode="auto">
          <a:xfrm>
            <a:off x="1963738" y="1355725"/>
            <a:ext cx="5402262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9" name="Line 10"/>
          <p:cNvSpPr>
            <a:spLocks noChangeShapeType="1"/>
          </p:cNvSpPr>
          <p:nvPr/>
        </p:nvSpPr>
        <p:spPr bwMode="auto">
          <a:xfrm flipV="1">
            <a:off x="5086350" y="1468438"/>
            <a:ext cx="1266825" cy="152241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0" name="Line 11"/>
          <p:cNvSpPr>
            <a:spLocks noChangeShapeType="1"/>
          </p:cNvSpPr>
          <p:nvPr/>
        </p:nvSpPr>
        <p:spPr bwMode="auto">
          <a:xfrm flipV="1">
            <a:off x="5734050" y="1487488"/>
            <a:ext cx="590550" cy="9509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1" name="Freeform 12"/>
          <p:cNvSpPr>
            <a:spLocks/>
          </p:cNvSpPr>
          <p:nvPr/>
        </p:nvSpPr>
        <p:spPr bwMode="auto">
          <a:xfrm>
            <a:off x="5197475" y="2859088"/>
            <a:ext cx="122238" cy="258762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2" name="Freeform 13"/>
          <p:cNvSpPr>
            <a:spLocks/>
          </p:cNvSpPr>
          <p:nvPr/>
        </p:nvSpPr>
        <p:spPr bwMode="auto">
          <a:xfrm>
            <a:off x="5830888" y="2305050"/>
            <a:ext cx="120650" cy="228600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3" name="Freeform 14"/>
          <p:cNvSpPr>
            <a:spLocks/>
          </p:cNvSpPr>
          <p:nvPr/>
        </p:nvSpPr>
        <p:spPr bwMode="auto">
          <a:xfrm>
            <a:off x="5092700" y="1219200"/>
            <a:ext cx="1978025" cy="1162050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4" name="Oval 15"/>
          <p:cNvSpPr>
            <a:spLocks noChangeArrowheads="1"/>
          </p:cNvSpPr>
          <p:nvPr/>
        </p:nvSpPr>
        <p:spPr bwMode="auto">
          <a:xfrm>
            <a:off x="6324600" y="1387475"/>
            <a:ext cx="84138" cy="112713"/>
          </a:xfrm>
          <a:prstGeom prst="ellipse">
            <a:avLst/>
          </a:prstGeom>
          <a:solidFill>
            <a:schemeClr val="tx1"/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75" name="Text Box 17"/>
          <p:cNvSpPr txBox="1">
            <a:spLocks noChangeArrowheads="1"/>
          </p:cNvSpPr>
          <p:nvPr/>
        </p:nvSpPr>
        <p:spPr bwMode="auto">
          <a:xfrm>
            <a:off x="1333500" y="5599113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NAD 83</a:t>
            </a:r>
          </a:p>
        </p:txBody>
      </p:sp>
      <p:sp>
        <p:nvSpPr>
          <p:cNvPr id="66576" name="Text Box 18"/>
          <p:cNvSpPr txBox="1">
            <a:spLocks noChangeArrowheads="1"/>
          </p:cNvSpPr>
          <p:nvPr/>
        </p:nvSpPr>
        <p:spPr bwMode="auto">
          <a:xfrm>
            <a:off x="1355725" y="5807075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Origin</a:t>
            </a:r>
          </a:p>
        </p:txBody>
      </p:sp>
      <p:sp>
        <p:nvSpPr>
          <p:cNvPr id="66577" name="Text Box 19"/>
          <p:cNvSpPr txBox="1">
            <a:spLocks noChangeArrowheads="1"/>
          </p:cNvSpPr>
          <p:nvPr/>
        </p:nvSpPr>
        <p:spPr bwMode="auto">
          <a:xfrm>
            <a:off x="2381461" y="4521785"/>
            <a:ext cx="7441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IGSyy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6578" name="Text Box 20"/>
          <p:cNvSpPr txBox="1">
            <a:spLocks noChangeArrowheads="1"/>
          </p:cNvSpPr>
          <p:nvPr/>
        </p:nvSpPr>
        <p:spPr bwMode="auto">
          <a:xfrm>
            <a:off x="2286000" y="4725988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Origin</a:t>
            </a:r>
          </a:p>
        </p:txBody>
      </p:sp>
      <p:sp>
        <p:nvSpPr>
          <p:cNvPr id="66579" name="Line 21"/>
          <p:cNvSpPr>
            <a:spLocks noChangeShapeType="1"/>
          </p:cNvSpPr>
          <p:nvPr/>
        </p:nvSpPr>
        <p:spPr bwMode="auto">
          <a:xfrm flipH="1" flipV="1">
            <a:off x="1006475" y="5546725"/>
            <a:ext cx="379413" cy="3206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80" name="Line 22"/>
          <p:cNvSpPr>
            <a:spLocks noChangeShapeType="1"/>
          </p:cNvSpPr>
          <p:nvPr/>
        </p:nvSpPr>
        <p:spPr bwMode="auto">
          <a:xfrm flipH="1">
            <a:off x="2005013" y="4803775"/>
            <a:ext cx="352425" cy="352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81" name="Text Box 23"/>
          <p:cNvSpPr txBox="1">
            <a:spLocks noChangeArrowheads="1"/>
          </p:cNvSpPr>
          <p:nvPr/>
        </p:nvSpPr>
        <p:spPr bwMode="auto">
          <a:xfrm>
            <a:off x="7161213" y="1925638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Earth’s</a:t>
            </a:r>
          </a:p>
        </p:txBody>
      </p:sp>
      <p:sp>
        <p:nvSpPr>
          <p:cNvPr id="66582" name="Text Box 24"/>
          <p:cNvSpPr txBox="1">
            <a:spLocks noChangeArrowheads="1"/>
          </p:cNvSpPr>
          <p:nvPr/>
        </p:nvSpPr>
        <p:spPr bwMode="auto">
          <a:xfrm>
            <a:off x="7113588" y="2212975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Surface</a:t>
            </a:r>
          </a:p>
        </p:txBody>
      </p:sp>
      <p:sp>
        <p:nvSpPr>
          <p:cNvPr id="66583" name="Text Box 25"/>
          <p:cNvSpPr txBox="1">
            <a:spLocks noChangeArrowheads="1"/>
          </p:cNvSpPr>
          <p:nvPr/>
        </p:nvSpPr>
        <p:spPr bwMode="auto">
          <a:xfrm>
            <a:off x="5370513" y="1809750"/>
            <a:ext cx="496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6584" name="Text Box 26"/>
          <p:cNvSpPr txBox="1">
            <a:spLocks noChangeArrowheads="1"/>
          </p:cNvSpPr>
          <p:nvPr/>
        </p:nvSpPr>
        <p:spPr bwMode="auto">
          <a:xfrm>
            <a:off x="6056131" y="1752570"/>
            <a:ext cx="497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kumimoji="0" lang="en-US" alt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yy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6585" name="Arc 5"/>
          <p:cNvSpPr>
            <a:spLocks/>
          </p:cNvSpPr>
          <p:nvPr/>
        </p:nvSpPr>
        <p:spPr bwMode="auto">
          <a:xfrm flipV="1">
            <a:off x="952500" y="5486400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86" name="Arc 5"/>
          <p:cNvSpPr>
            <a:spLocks/>
          </p:cNvSpPr>
          <p:nvPr/>
        </p:nvSpPr>
        <p:spPr bwMode="auto">
          <a:xfrm flipH="1">
            <a:off x="-4999038" y="1646238"/>
            <a:ext cx="5945188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87" name="Arc 8"/>
          <p:cNvSpPr>
            <a:spLocks/>
          </p:cNvSpPr>
          <p:nvPr/>
        </p:nvSpPr>
        <p:spPr bwMode="auto">
          <a:xfrm flipV="1">
            <a:off x="1965325" y="5197475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AutoShape 9"/>
          <p:cNvCxnSpPr>
            <a:cxnSpLocks noChangeShapeType="1"/>
          </p:cNvCxnSpPr>
          <p:nvPr/>
        </p:nvCxnSpPr>
        <p:spPr bwMode="auto">
          <a:xfrm flipV="1">
            <a:off x="952500" y="5203825"/>
            <a:ext cx="1012825" cy="287338"/>
          </a:xfrm>
          <a:prstGeom prst="straightConnector1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66589" name="Text Box 16"/>
          <p:cNvSpPr txBox="1">
            <a:spLocks noChangeArrowheads="1"/>
          </p:cNvSpPr>
          <p:nvPr/>
        </p:nvSpPr>
        <p:spPr bwMode="auto">
          <a:xfrm rot="20601527">
            <a:off x="889413" y="5007075"/>
            <a:ext cx="1031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~2.2 meters</a:t>
            </a:r>
          </a:p>
        </p:txBody>
      </p:sp>
      <p:sp>
        <p:nvSpPr>
          <p:cNvPr id="66590" name="Line 4"/>
          <p:cNvSpPr>
            <a:spLocks noChangeShapeType="1"/>
          </p:cNvSpPr>
          <p:nvPr/>
        </p:nvSpPr>
        <p:spPr bwMode="auto">
          <a:xfrm>
            <a:off x="644525" y="5500688"/>
            <a:ext cx="5908675" cy="2809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3681" y="483296"/>
            <a:ext cx="7337425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 pitchFamily="34" charset="0"/>
                <a:ea typeface="MS PGothic" pitchFamily="34" charset="-128"/>
              </a:rPr>
              <a:t>NAD 83 is not quite geocentric…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6632" y="4007868"/>
            <a:ext cx="80983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same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GRS-80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ellipsoid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6811551" y="3770166"/>
            <a:ext cx="132176" cy="2377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1"/>
          </p:cNvCxnSpPr>
          <p:nvPr/>
        </p:nvCxnSpPr>
        <p:spPr>
          <a:xfrm flipH="1">
            <a:off x="6158974" y="4365659"/>
            <a:ext cx="247658" cy="3131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3979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27" y="310851"/>
            <a:ext cx="8229600" cy="1143000"/>
          </a:xfrm>
        </p:spPr>
        <p:txBody>
          <a:bodyPr/>
          <a:lstStyle/>
          <a:p>
            <a:r>
              <a:rPr lang="en-US" dirty="0"/>
              <a:t>Replacing NAD 83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u="sng" dirty="0"/>
              <a:t>Four</a:t>
            </a:r>
            <a:r>
              <a:rPr lang="en-US" sz="2800" dirty="0"/>
              <a:t> new </a:t>
            </a:r>
            <a:r>
              <a:rPr lang="en-US" sz="2800" i="1" dirty="0"/>
              <a:t>plate-fixed</a:t>
            </a:r>
            <a:r>
              <a:rPr lang="en-US" sz="2800" dirty="0"/>
              <a:t> Terrestrial Reference Frames (TRFs)</a:t>
            </a:r>
          </a:p>
          <a:p>
            <a:pPr lvl="1"/>
            <a:r>
              <a:rPr lang="en-US" sz="2500" dirty="0"/>
              <a:t>For North America, Pacific, Mariana, and Caribbean (new!)</a:t>
            </a:r>
          </a:p>
          <a:p>
            <a:pPr lvl="1"/>
            <a:r>
              <a:rPr lang="en-US" sz="2500" dirty="0"/>
              <a:t>Replaces </a:t>
            </a:r>
            <a:r>
              <a:rPr lang="en-US" sz="2500" u="sng" dirty="0"/>
              <a:t>three</a:t>
            </a:r>
            <a:r>
              <a:rPr lang="en-US" sz="2500" dirty="0"/>
              <a:t> (</a:t>
            </a:r>
            <a:r>
              <a:rPr lang="en-US" sz="2500" i="1" dirty="0">
                <a:solidFill>
                  <a:srgbClr val="FF0000"/>
                </a:solidFill>
              </a:rPr>
              <a:t>quasi</a:t>
            </a:r>
            <a:r>
              <a:rPr lang="en-US" sz="2500" dirty="0"/>
              <a:t>) plate-fixed frames </a:t>
            </a:r>
          </a:p>
          <a:p>
            <a:r>
              <a:rPr lang="en-US" sz="2800" dirty="0"/>
              <a:t>Removes non-</a:t>
            </a:r>
            <a:r>
              <a:rPr lang="en-US" sz="2800" dirty="0" err="1"/>
              <a:t>geocentricity</a:t>
            </a:r>
            <a:r>
              <a:rPr lang="en-US" sz="2800" dirty="0"/>
              <a:t> of NAD 83 frames</a:t>
            </a:r>
            <a:endParaRPr lang="en-US" sz="2400" dirty="0"/>
          </a:p>
          <a:p>
            <a:r>
              <a:rPr lang="en-US" sz="2800" u="sng" dirty="0"/>
              <a:t>All four</a:t>
            </a:r>
            <a:r>
              <a:rPr lang="en-US" sz="2800" dirty="0"/>
              <a:t>:  identical to global frame at some initial epoch</a:t>
            </a:r>
          </a:p>
          <a:p>
            <a:pPr lvl="1"/>
            <a:r>
              <a:rPr lang="en-US" sz="2400" dirty="0"/>
              <a:t>Will use latest available realization of the ITRS</a:t>
            </a:r>
          </a:p>
          <a:p>
            <a:pPr lvl="1"/>
            <a:r>
              <a:rPr lang="en-US" sz="2400" dirty="0"/>
              <a:t>2020.00 (i.e., Jan 1, 2020)?</a:t>
            </a:r>
          </a:p>
          <a:p>
            <a:r>
              <a:rPr lang="en-US" sz="2800" u="sng" dirty="0"/>
              <a:t>All four</a:t>
            </a:r>
            <a:r>
              <a:rPr lang="en-US" sz="2800" dirty="0"/>
              <a:t>:  will differ from global frame over time</a:t>
            </a:r>
          </a:p>
          <a:p>
            <a:pPr lvl="1"/>
            <a:r>
              <a:rPr lang="en-US" sz="2500" dirty="0"/>
              <a:t>Due mainly to plate rotation (horizontal </a:t>
            </a:r>
            <a:r>
              <a:rPr lang="en-US" sz="2500" i="1" dirty="0"/>
              <a:t>only</a:t>
            </a:r>
            <a:r>
              <a:rPr lang="en-US" sz="2500" dirty="0"/>
              <a:t>)</a:t>
            </a:r>
          </a:p>
          <a:p>
            <a:pPr lvl="1"/>
            <a:r>
              <a:rPr lang="en-US" sz="2500" dirty="0"/>
              <a:t>Also due to “intra-frame velocities” (horizontal and vertical)</a:t>
            </a:r>
          </a:p>
        </p:txBody>
      </p:sp>
    </p:spTree>
    <p:extLst>
      <p:ext uri="{BB962C8B-B14F-4D97-AF65-F5344CB8AC3E}">
        <p14:creationId xmlns:p14="http://schemas.microsoft.com/office/powerpoint/2010/main" val="178798017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velo-all.tif">
            <a:extLst>
              <a:ext uri="{FF2B5EF4-FFF2-40B4-BE49-F238E27FC236}">
                <a16:creationId xmlns:a16="http://schemas.microsoft.com/office/drawing/2014/main" id="{1A2B24E2-472F-4498-AE75-6DC70BFAC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188"/>
            <a:ext cx="9144000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>
            <a:extLst>
              <a:ext uri="{FF2B5EF4-FFF2-40B4-BE49-F238E27FC236}">
                <a16:creationId xmlns:a16="http://schemas.microsoft.com/office/drawing/2014/main" id="{C9ACF294-DD19-4B94-8CA8-DDDB1A36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" y="58738"/>
            <a:ext cx="8978900" cy="800100"/>
          </a:xfrm>
        </p:spPr>
        <p:txBody>
          <a:bodyPr/>
          <a:lstStyle/>
          <a:p>
            <a:pPr eaLnBrk="1" hangingPunct="1"/>
            <a:r>
              <a:rPr lang="en-US" altLang="en-US" sz="2400"/>
              <a:t>U.S. CORS Velocity Field – ITRF2008 (IGS08 epoch 2005.0)</a:t>
            </a:r>
          </a:p>
        </p:txBody>
      </p:sp>
      <p:sp>
        <p:nvSpPr>
          <p:cNvPr id="63492" name="Rounded Rectangle 4">
            <a:extLst>
              <a:ext uri="{FF2B5EF4-FFF2-40B4-BE49-F238E27FC236}">
                <a16:creationId xmlns:a16="http://schemas.microsoft.com/office/drawing/2014/main" id="{BB9E75A4-03FD-4FD1-BD9C-64A5A9115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75" y="5141913"/>
            <a:ext cx="796925" cy="582612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2726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velo-nad83-all.png">
            <a:extLst>
              <a:ext uri="{FF2B5EF4-FFF2-40B4-BE49-F238E27FC236}">
                <a16:creationId xmlns:a16="http://schemas.microsoft.com/office/drawing/2014/main" id="{BECA84BE-728A-4A85-8945-30C8A65C1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10838" r="3416" b="5428"/>
          <a:stretch>
            <a:fillRect/>
          </a:stretch>
        </p:blipFill>
        <p:spPr bwMode="auto">
          <a:xfrm>
            <a:off x="-1588" y="1052513"/>
            <a:ext cx="9123363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>
            <a:extLst>
              <a:ext uri="{FF2B5EF4-FFF2-40B4-BE49-F238E27FC236}">
                <a16:creationId xmlns:a16="http://schemas.microsoft.com/office/drawing/2014/main" id="{6E7BD35A-FC56-4A6A-8D1D-373D0C59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" y="231775"/>
            <a:ext cx="8978900" cy="800100"/>
          </a:xfrm>
        </p:spPr>
        <p:txBody>
          <a:bodyPr/>
          <a:lstStyle/>
          <a:p>
            <a:pPr eaLnBrk="1" hangingPunct="1"/>
            <a:r>
              <a:rPr lang="en-US" altLang="en-US" sz="2400"/>
              <a:t>U.S. CORS Velocity Field - NAD83(2011) epoch 2010.00</a:t>
            </a:r>
          </a:p>
        </p:txBody>
      </p:sp>
      <p:sp>
        <p:nvSpPr>
          <p:cNvPr id="64516" name="Rounded Rectangle 4">
            <a:extLst>
              <a:ext uri="{FF2B5EF4-FFF2-40B4-BE49-F238E27FC236}">
                <a16:creationId xmlns:a16="http://schemas.microsoft.com/office/drawing/2014/main" id="{D76E02B9-97B0-494A-B53F-D21D6DC64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425825"/>
            <a:ext cx="796925" cy="582613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705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dirty="0"/>
              <a:t>Geometric: </a:t>
            </a:r>
            <a:r>
              <a:rPr lang="en-US" altLang="en-US" dirty="0"/>
              <a:t>Out with the old, in with the new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409575" y="1736623"/>
            <a:ext cx="27342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b="1" i="1" kern="0" dirty="0">
                <a:latin typeface="Gill Sans MT" panose="020B0502020104020203" pitchFamily="34" charset="0"/>
              </a:rPr>
              <a:t>The Old: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NAD 83(2011)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NAD 83(PA11)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>
                <a:latin typeface="Gill Sans MT" panose="020B0502020104020203" pitchFamily="34" charset="0"/>
              </a:rPr>
              <a:t>NAD 83(MA11)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3124200" y="1611057"/>
            <a:ext cx="5791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b="1" i="1" kern="0" dirty="0">
                <a:solidFill>
                  <a:srgbClr val="FF0000"/>
                </a:solidFill>
                <a:latin typeface="Gill Sans MT" panose="020B0502020104020203" pitchFamily="34" charset="0"/>
              </a:rPr>
              <a:t>The New: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North American Terrestrial Reference Frame of 2022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(NATRF2022)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(CATRF2022)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Pacific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(PATRF2022)</a:t>
            </a:r>
          </a:p>
          <a:p>
            <a:pPr marL="0" indent="0">
              <a:buNone/>
              <a:defRPr/>
            </a:pPr>
            <a:endParaRPr lang="en-US" sz="2000" kern="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Mariana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Gill Sans MT" panose="020B0502020104020203" pitchFamily="34" charset="0"/>
              </a:rPr>
              <a:t>	(MATRF2022</a:t>
            </a:r>
            <a:r>
              <a:rPr lang="en-US" kern="0" dirty="0">
                <a:solidFill>
                  <a:srgbClr val="FF0000"/>
                </a:solidFill>
                <a:latin typeface="Gill Sans MT" panose="020B0502020104020203" pitchFamily="34" charset="0"/>
              </a:rPr>
              <a:t>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362200" y="2228850"/>
            <a:ext cx="762000" cy="8572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2314575"/>
            <a:ext cx="781610" cy="91440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62199" y="3028952"/>
            <a:ext cx="781611" cy="126329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62199" y="3786163"/>
            <a:ext cx="781611" cy="160498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0DF65D-28CD-4451-840D-2656F7A9A26A}"/>
              </a:ext>
            </a:extLst>
          </p:cNvPr>
          <p:cNvSpPr txBox="1"/>
          <p:nvPr/>
        </p:nvSpPr>
        <p:spPr>
          <a:xfrm rot="19319665">
            <a:off x="986414" y="2221365"/>
            <a:ext cx="7171172" cy="2462213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4 plate-fixed frames </a:t>
            </a:r>
            <a:b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North America, Caribbean, Pacific, Mariana</a:t>
            </a:r>
          </a:p>
        </p:txBody>
      </p:sp>
    </p:spTree>
    <p:extLst>
      <p:ext uri="{BB962C8B-B14F-4D97-AF65-F5344CB8AC3E}">
        <p14:creationId xmlns:p14="http://schemas.microsoft.com/office/powerpoint/2010/main" val="3747150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Tectonic plates modeled by 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48723-1D95-4830-B59B-50CF37EA8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25414-043C-45E5-BE9C-B8DF9D17362F}"/>
              </a:ext>
            </a:extLst>
          </p:cNvPr>
          <p:cNvSpPr txBox="1"/>
          <p:nvPr/>
        </p:nvSpPr>
        <p:spPr>
          <a:xfrm>
            <a:off x="0" y="8997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Tectonic plates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96DCA8-A585-413E-A68B-C853729E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DB1DA4-5626-47D5-8F5D-456924FD3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A736A-28F1-4DBA-87DE-E21A2D3D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BE2A-DD90-41CB-88F4-EFDC5B6CF9D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9112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Tectonic plates modeled by 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3DB63-0F18-401C-AF0D-52ACCBFD1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D58EFC-073E-4FB8-9860-BE2A52861A0C}"/>
              </a:ext>
            </a:extLst>
          </p:cNvPr>
          <p:cNvSpPr txBox="1"/>
          <p:nvPr/>
        </p:nvSpPr>
        <p:spPr>
          <a:xfrm>
            <a:off x="0" y="8997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Tectonic plates currently modeled in NGS software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575143-D4AD-435C-9215-25A146E5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4FF4B1-1883-4758-81D2-7F9D155B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EF9224-8B4C-4C3C-8E05-D5518D37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BE2A-DD90-41CB-88F4-EFDC5B6CF9DA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50371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Tectonic plates modeled by 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0CF7ED-01F9-40ED-B639-707928EC1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AD4882-9568-4682-8156-512AC150F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0CDC3-9FBA-4C6E-9CEE-5544C261C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E13EA0-517F-4F89-B6B5-12ABC767A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0590AB-2CB9-4050-BF2C-3E2F4C238086}"/>
              </a:ext>
            </a:extLst>
          </p:cNvPr>
          <p:cNvSpPr txBox="1"/>
          <p:nvPr/>
        </p:nvSpPr>
        <p:spPr>
          <a:xfrm>
            <a:off x="0" y="8997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four tectonic plates “fixed” for the 2022 terrestrial reference frames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E853BA0A-0F20-47F2-8346-58749DBF6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CE90E1A-E40E-4FA6-8425-125D20FE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E9D681A-930C-4793-BCE0-6ED3AC2A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BE2A-DD90-41CB-88F4-EFDC5B6CF9D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580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How much change will there be for the new TRFs?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24491" cy="4530725"/>
          </a:xfrm>
        </p:spPr>
        <p:txBody>
          <a:bodyPr>
            <a:normAutofit/>
          </a:bodyPr>
          <a:lstStyle/>
          <a:p>
            <a:r>
              <a:rPr lang="en-US" dirty="0"/>
              <a:t>Four new geometric terrestrial reference frames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North American Terrestrial Reference Frame of 2022 (NATRF2022)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Pacific Terrestrial Reference Frame of 2022 (PATRF2022)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Mariana Terrestrial Reference Frame of 2022 (MATRF2022)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Caribbean Terrestrial Reference Frame of 2022 (CATRF2022)</a:t>
            </a:r>
            <a:endParaRPr lang="en-US" dirty="0"/>
          </a:p>
          <a:p>
            <a:r>
              <a:rPr lang="en-US" dirty="0"/>
              <a:t>Aligned with ITRF / IGS / WGS84 at initial epoch</a:t>
            </a:r>
          </a:p>
          <a:p>
            <a:r>
              <a:rPr lang="en-US" dirty="0"/>
              <a:t>Coordinate changes at initial epoch (2020.00…?)</a:t>
            </a:r>
          </a:p>
          <a:p>
            <a:pPr lvl="1"/>
            <a:r>
              <a:rPr lang="en-US" dirty="0"/>
              <a:t>Horizontal:  Up to ~1.5 m in North America, ~4.3 m in Pacific</a:t>
            </a:r>
          </a:p>
          <a:p>
            <a:pPr lvl="1"/>
            <a:r>
              <a:rPr lang="en-US" dirty="0"/>
              <a:t>Ellipsoid height change approximately ±2 m</a:t>
            </a:r>
          </a:p>
          <a:p>
            <a:r>
              <a:rPr lang="en-US" dirty="0"/>
              <a:t>Later horizontal change nearly zero in stable part of plates.</a:t>
            </a:r>
          </a:p>
          <a:p>
            <a:r>
              <a:rPr lang="en-US" dirty="0"/>
              <a:t>Initial change depends on initial epoch used for alignment…</a:t>
            </a:r>
          </a:p>
        </p:txBody>
      </p:sp>
    </p:spTree>
    <p:extLst>
      <p:ext uri="{BB962C8B-B14F-4D97-AF65-F5344CB8AC3E}">
        <p14:creationId xmlns:p14="http://schemas.microsoft.com/office/powerpoint/2010/main" val="5643376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0B9B2D8-34E8-4DD0-A7AA-BE9B77E8D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863"/>
            <a:ext cx="9144000" cy="1731962"/>
          </a:xfrm>
        </p:spPr>
        <p:txBody>
          <a:bodyPr/>
          <a:lstStyle/>
          <a:p>
            <a:pPr eaLnBrk="1" hangingPunct="1"/>
            <a:r>
              <a:rPr lang="en-US" altLang="en-US" sz="3200"/>
              <a:t>U.S. Department of Commerce</a:t>
            </a:r>
            <a:br>
              <a:rPr lang="en-US" altLang="en-US" sz="3200"/>
            </a:br>
            <a:r>
              <a:rPr lang="en-US" altLang="en-US" sz="3200"/>
              <a:t>National Oceanic &amp; Atmospheric Administration</a:t>
            </a:r>
            <a:br>
              <a:rPr lang="en-US" altLang="en-US" sz="3200" b="1" u="sng"/>
            </a:br>
            <a:r>
              <a:rPr lang="en-US" altLang="en-US" sz="3200" b="1" u="sng"/>
              <a:t>National Geodetic Survey</a:t>
            </a:r>
            <a:r>
              <a:rPr lang="en-US" altLang="en-US" sz="3200" b="1"/>
              <a:t>  </a:t>
            </a:r>
            <a:endParaRPr lang="en-US" altLang="en-US" sz="32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C864E68-1770-435C-9E61-ACEE210513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871663"/>
            <a:ext cx="8991600" cy="1435100"/>
          </a:xfrm>
          <a:ln w="19050">
            <a:solidFill>
              <a:srgbClr val="984807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zh-CN" sz="2400" b="1" i="1">
                <a:ea typeface="SimSun" panose="02010600030101010101" pitchFamily="2" charset="-122"/>
              </a:rPr>
              <a:t>Mission</a:t>
            </a:r>
            <a:r>
              <a:rPr lang="en-US" altLang="zh-CN" sz="2400">
                <a:ea typeface="SimSun" panose="02010600030101010101" pitchFamily="2" charset="-122"/>
              </a:rPr>
              <a:t>:    </a:t>
            </a:r>
            <a:r>
              <a:rPr lang="en-US" altLang="zh-CN" sz="2700">
                <a:ea typeface="SimSun" panose="02010600030101010101" pitchFamily="2" charset="-122"/>
              </a:rPr>
              <a:t>To define, maintain &amp; provide access to the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zh-CN" sz="2700" b="1" i="1" u="sng">
                <a:solidFill>
                  <a:srgbClr val="3333CC"/>
                </a:solidFill>
                <a:ea typeface="SimSun" panose="02010600030101010101" pitchFamily="2" charset="-122"/>
              </a:rPr>
              <a:t>National Spatial Reference System (NSRS)</a:t>
            </a:r>
            <a:r>
              <a:rPr lang="en-US" altLang="zh-CN" sz="2700" b="1" u="sng">
                <a:ea typeface="SimSun" panose="02010600030101010101" pitchFamily="2" charset="-122"/>
              </a:rPr>
              <a:t>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zh-CN" sz="2700">
                <a:ea typeface="SimSun" panose="02010600030101010101" pitchFamily="2" charset="-122"/>
              </a:rPr>
              <a:t>to meet our Nation’s economic, social &amp; environmental needs</a:t>
            </a:r>
          </a:p>
        </p:txBody>
      </p:sp>
      <p:sp>
        <p:nvSpPr>
          <p:cNvPr id="23556" name="TextBox 4">
            <a:extLst>
              <a:ext uri="{FF2B5EF4-FFF2-40B4-BE49-F238E27FC236}">
                <a16:creationId xmlns:a16="http://schemas.microsoft.com/office/drawing/2014/main" id="{3C3BF485-8CAC-4699-B54E-5616D9DC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165" y="3368675"/>
            <a:ext cx="776899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                                    </a:t>
            </a:r>
            <a:r>
              <a:rPr kumimoji="0" lang="en-US" alt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&amp; their time variations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		(plus National Shoreline, etc.)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E8C2A94-AC52-4A6B-A094-F16B52841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153" y="3723566"/>
            <a:ext cx="4325480" cy="2308324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numCol="2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Latitude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Longitude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Height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  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Gravity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Orientation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Scale</a:t>
            </a:r>
          </a:p>
        </p:txBody>
      </p:sp>
      <p:pic>
        <p:nvPicPr>
          <p:cNvPr id="23559" name="Picture 8">
            <a:extLst>
              <a:ext uri="{FF2B5EF4-FFF2-40B4-BE49-F238E27FC236}">
                <a16:creationId xmlns:a16="http://schemas.microsoft.com/office/drawing/2014/main" id="{9F8D838B-4276-4BC3-B92C-7337C58E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611" y="3704212"/>
            <a:ext cx="28051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6988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7160"/>
            <a:ext cx="9144000" cy="47548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Horizontal shift (m) NAD83 epoch 2010.00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ITRF2008 epoch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2015.00</a:t>
            </a:r>
          </a:p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82625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7160"/>
            <a:ext cx="9144000" cy="47548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Horizontal shift (m) NAD83 epoch 2010.00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ITRF2008 epoch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2020.00</a:t>
            </a:r>
          </a:p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3824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7160"/>
            <a:ext cx="9144000" cy="47548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Horizontal shift (m) NAD83 epoch 2010.00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ITRF2008 epoch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2025.00</a:t>
            </a:r>
          </a:p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874589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4619" name="Picture 11" descr="D:\GIS\NGS\Datum_trans\HTDP\MapDoc_v325\Export\NAD832011_2010_to_IGS08_slide_topo_globe_v325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890259" y="731520"/>
            <a:ext cx="5943600" cy="5943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890259" y="731520"/>
            <a:ext cx="5943600" cy="5943600"/>
          </a:xfrm>
          <a:prstGeom prst="ellipse">
            <a:avLst/>
          </a:prstGeom>
          <a:gradFill flip="none" rotWithShape="1">
            <a:gsLst>
              <a:gs pos="70000">
                <a:schemeClr val="accent1">
                  <a:lumMod val="20000"/>
                  <a:lumOff val="80000"/>
                  <a:alpha val="10000"/>
                </a:schemeClr>
              </a:gs>
              <a:gs pos="81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  <a:alpha val="1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04621" name="Picture 13" descr="D:\GIS\NGS\Datum_trans\HTDP\MapDoc_v325\Export\NAD832011_2010_to_IGS08_slide_globe_6000km_40N_110W.png"/>
          <p:cNvPicPr>
            <a:picLocks noChangeAspect="1" noChangeArrowheads="1"/>
          </p:cNvPicPr>
          <p:nvPr/>
        </p:nvPicPr>
        <p:blipFill>
          <a:blip r:embed="rId3" cstate="print"/>
          <a:srcRect l="4400" t="4400" r="4400" b="4400"/>
          <a:stretch>
            <a:fillRect/>
          </a:stretch>
        </p:blipFill>
        <p:spPr bwMode="auto">
          <a:xfrm>
            <a:off x="2890259" y="731520"/>
            <a:ext cx="5943600" cy="5943600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2890259" y="731520"/>
            <a:ext cx="5943600" cy="5943600"/>
            <a:chOff x="2560320" y="731520"/>
            <a:chExt cx="5943600" cy="5943600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560320" y="731520"/>
              <a:ext cx="5943600" cy="5943600"/>
            </a:xfrm>
            <a:prstGeom prst="ellipse">
              <a:avLst/>
            </a:prstGeom>
            <a:gradFill flip="none" rotWithShape="1">
              <a:gsLst>
                <a:gs pos="70000">
                  <a:schemeClr val="accent1">
                    <a:lumMod val="20000"/>
                    <a:lumOff val="80000"/>
                    <a:alpha val="10000"/>
                  </a:schemeClr>
                </a:gs>
                <a:gs pos="81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  <a:alpha val="1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3300000">
              <a:off x="2973811" y="5310919"/>
              <a:ext cx="91440" cy="45720"/>
            </a:xfrm>
            <a:prstGeom prst="rect">
              <a:avLst/>
            </a:prstGeom>
            <a:solidFill>
              <a:schemeClr val="bg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13155" y="3398807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NATRF2022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3138" y="3813987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PATRF2022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9787" y="4836908"/>
            <a:ext cx="145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CATRF2022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0B95D-20FF-465C-ABE8-0CA1FBD09D7F}"/>
              </a:ext>
            </a:extLst>
          </p:cNvPr>
          <p:cNvSpPr txBox="1"/>
          <p:nvPr/>
        </p:nvSpPr>
        <p:spPr>
          <a:xfrm>
            <a:off x="168144" y="453870"/>
            <a:ext cx="4083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 83 (2011/PA11/MA11) epoch 2010.00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2022 Terrestrial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Reference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Frames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535CF-27E9-4702-9BB9-5E9075259448}"/>
              </a:ext>
            </a:extLst>
          </p:cNvPr>
          <p:cNvSpPr txBox="1"/>
          <p:nvPr/>
        </p:nvSpPr>
        <p:spPr>
          <a:xfrm>
            <a:off x="168143" y="2195215"/>
            <a:ext cx="2895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Horizontal change at epoch 2022.00</a:t>
            </a:r>
          </a:p>
          <a:p>
            <a:r>
              <a:rPr lang="en-US" sz="2000" b="1" i="1" dirty="0"/>
              <a:t>(contours in meters)</a:t>
            </a:r>
          </a:p>
        </p:txBody>
      </p:sp>
    </p:spTree>
    <p:extLst>
      <p:ext uri="{BB962C8B-B14F-4D97-AF65-F5344CB8AC3E}">
        <p14:creationId xmlns:p14="http://schemas.microsoft.com/office/powerpoint/2010/main" val="94458540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5634" name="Picture 2" descr="D:\GIS\NGS\Datum_trans\HTDP\MapDoc_v325\Export\NAD832011_2010_to_IGS08_slide_globe_6000km_10N_200W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918540" y="731520"/>
            <a:ext cx="5943600" cy="5943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2918540" y="731520"/>
            <a:ext cx="5943600" cy="5943600"/>
          </a:xfrm>
          <a:prstGeom prst="ellipse">
            <a:avLst/>
          </a:prstGeom>
          <a:gradFill flip="none" rotWithShape="1">
            <a:gsLst>
              <a:gs pos="70000">
                <a:schemeClr val="accent1">
                  <a:lumMod val="20000"/>
                  <a:lumOff val="80000"/>
                  <a:alpha val="10000"/>
                </a:schemeClr>
              </a:gs>
              <a:gs pos="81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  <a:alpha val="1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9723" y="3503265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PATRF2022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7145" y="2912596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MATRF2022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19802-F356-451D-91E6-0860E6CF6CF0}"/>
              </a:ext>
            </a:extLst>
          </p:cNvPr>
          <p:cNvSpPr txBox="1"/>
          <p:nvPr/>
        </p:nvSpPr>
        <p:spPr>
          <a:xfrm>
            <a:off x="168144" y="453870"/>
            <a:ext cx="4083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 83 (2011/PA11/MA11) epoch 2010.00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2022 Terrestrial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Reference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F750-1B97-4C1E-A9BD-1C241DA6586C}"/>
              </a:ext>
            </a:extLst>
          </p:cNvPr>
          <p:cNvSpPr txBox="1"/>
          <p:nvPr/>
        </p:nvSpPr>
        <p:spPr>
          <a:xfrm>
            <a:off x="168143" y="2195215"/>
            <a:ext cx="2895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Horizontal change at epoch 2022.00</a:t>
            </a:r>
          </a:p>
          <a:p>
            <a:r>
              <a:rPr lang="en-US" sz="2000" b="1" i="1" dirty="0"/>
              <a:t>(contours in meters)</a:t>
            </a:r>
          </a:p>
        </p:txBody>
      </p:sp>
    </p:spTree>
    <p:extLst>
      <p:ext uri="{BB962C8B-B14F-4D97-AF65-F5344CB8AC3E}">
        <p14:creationId xmlns:p14="http://schemas.microsoft.com/office/powerpoint/2010/main" val="370213962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658" name="Picture 2" descr="D:\GIS\NGS\Datum_trans\HTDP\MapDoc_v325\Export\NAD83_to_IGS08_2022_vert_slide_globe_15000km_30N_140W.png"/>
          <p:cNvPicPr>
            <a:picLocks noChangeAspect="1" noChangeArrowheads="1"/>
          </p:cNvPicPr>
          <p:nvPr/>
        </p:nvPicPr>
        <p:blipFill>
          <a:blip r:embed="rId2" cstate="print"/>
          <a:srcRect l="4400" t="4400" r="4400" b="4400"/>
          <a:stretch>
            <a:fillRect/>
          </a:stretch>
        </p:blipFill>
        <p:spPr bwMode="auto">
          <a:xfrm>
            <a:off x="2927966" y="731520"/>
            <a:ext cx="5943600" cy="5943600"/>
          </a:xfrm>
          <a:prstGeom prst="rect">
            <a:avLst/>
          </a:prstGeom>
          <a:noFill/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2927966" y="731520"/>
            <a:ext cx="5943600" cy="5943600"/>
          </a:xfrm>
          <a:prstGeom prst="ellipse">
            <a:avLst/>
          </a:prstGeom>
          <a:gradFill flip="none" rotWithShape="1">
            <a:gsLst>
              <a:gs pos="70000">
                <a:schemeClr val="accent1">
                  <a:lumMod val="20000"/>
                  <a:lumOff val="80000"/>
                  <a:alpha val="10000"/>
                </a:schemeClr>
              </a:gs>
              <a:gs pos="81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  <a:alpha val="1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3067" y="4035929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PATRF2022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2631" y="2508969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NATRF2022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47E1B-5DD0-4283-9217-D9E5721C764B}"/>
              </a:ext>
            </a:extLst>
          </p:cNvPr>
          <p:cNvSpPr txBox="1"/>
          <p:nvPr/>
        </p:nvSpPr>
        <p:spPr>
          <a:xfrm>
            <a:off x="168144" y="453870"/>
            <a:ext cx="4083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 83 (2011/PA11/MA11) epoch 2010.00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2022 Terrestrial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Reference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4A607-448F-4EEA-892C-ED94C7AEBAAA}"/>
              </a:ext>
            </a:extLst>
          </p:cNvPr>
          <p:cNvSpPr txBox="1"/>
          <p:nvPr/>
        </p:nvSpPr>
        <p:spPr>
          <a:xfrm>
            <a:off x="168143" y="2195215"/>
            <a:ext cx="28955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Change in ellipsoid heights at epoch 2022.00</a:t>
            </a:r>
          </a:p>
          <a:p>
            <a:r>
              <a:rPr lang="en-US" sz="2000" b="1" i="1" dirty="0"/>
              <a:t>(contours in meters)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F14DA-F042-43FB-87DB-63DD19850989}"/>
              </a:ext>
            </a:extLst>
          </p:cNvPr>
          <p:cNvSpPr txBox="1"/>
          <p:nvPr/>
        </p:nvSpPr>
        <p:spPr>
          <a:xfrm>
            <a:off x="2739687" y="3424758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MATRF2022</a:t>
            </a:r>
          </a:p>
        </p:txBody>
      </p:sp>
    </p:spTree>
    <p:extLst>
      <p:ext uri="{BB962C8B-B14F-4D97-AF65-F5344CB8AC3E}">
        <p14:creationId xmlns:p14="http://schemas.microsoft.com/office/powerpoint/2010/main" val="185023661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27" y="310851"/>
            <a:ext cx="8229600" cy="1143000"/>
          </a:xfrm>
        </p:spPr>
        <p:txBody>
          <a:bodyPr/>
          <a:lstStyle/>
          <a:p>
            <a:r>
              <a:rPr lang="en-US" dirty="0"/>
              <a:t>Replacing NAVD 88 (and the others…)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800" u="sng" dirty="0"/>
              <a:t>One</a:t>
            </a:r>
            <a:r>
              <a:rPr lang="en-US" sz="2800" dirty="0"/>
              <a:t> gravity geopotential datum will replace:</a:t>
            </a:r>
            <a:endParaRPr lang="en-US" sz="2800" u="sng" dirty="0"/>
          </a:p>
          <a:p>
            <a:pPr lvl="1"/>
            <a:r>
              <a:rPr lang="en-US" sz="2500" u="sng" dirty="0"/>
              <a:t>Seven</a:t>
            </a:r>
            <a:r>
              <a:rPr lang="en-US" sz="2500" dirty="0"/>
              <a:t> vertical datums</a:t>
            </a:r>
          </a:p>
          <a:p>
            <a:pPr lvl="1"/>
            <a:r>
              <a:rPr lang="en-US" sz="2400" u="sng" dirty="0"/>
              <a:t>One</a:t>
            </a:r>
            <a:r>
              <a:rPr lang="en-US" sz="2400" dirty="0"/>
              <a:t> gravity datum</a:t>
            </a:r>
          </a:p>
          <a:p>
            <a:pPr lvl="1"/>
            <a:r>
              <a:rPr lang="en-US" sz="2400" u="sng" dirty="0"/>
              <a:t>Several</a:t>
            </a:r>
            <a:r>
              <a:rPr lang="en-US" sz="2400" dirty="0"/>
              <a:t> gravimetric and hybrid geoid and vertical deflection models</a:t>
            </a:r>
          </a:p>
          <a:p>
            <a:r>
              <a:rPr lang="en-US" sz="2800" dirty="0"/>
              <a:t>Aligned and consistent with the TRFs</a:t>
            </a:r>
          </a:p>
          <a:p>
            <a:r>
              <a:rPr lang="en-US" sz="2800" dirty="0"/>
              <a:t>Main access to “elevations” via GNSS</a:t>
            </a:r>
          </a:p>
          <a:p>
            <a:pPr lvl="1"/>
            <a:r>
              <a:rPr lang="en-US" sz="2500" dirty="0"/>
              <a:t>Orthometric heights using geoid model (GEOID2022)</a:t>
            </a:r>
          </a:p>
          <a:p>
            <a:pPr lvl="1"/>
            <a:r>
              <a:rPr lang="en-US" sz="2500" dirty="0"/>
              <a:t>Dynamic heights will also be available (e.g., for Great Lakes)</a:t>
            </a:r>
          </a:p>
          <a:p>
            <a:pPr lvl="1"/>
            <a:r>
              <a:rPr lang="en-US" sz="2500" dirty="0"/>
              <a:t>Replaces leveling as primary access</a:t>
            </a:r>
          </a:p>
          <a:p>
            <a:r>
              <a:rPr lang="en-US" sz="2800" dirty="0"/>
              <a:t>GEOID2022 coordinated with Canada and Mexico</a:t>
            </a:r>
          </a:p>
          <a:p>
            <a:pPr lvl="1"/>
            <a:r>
              <a:rPr lang="en-US" sz="2500" dirty="0"/>
              <a:t>Set to mean sea level at a specific epoch</a:t>
            </a:r>
          </a:p>
          <a:p>
            <a:pPr lvl="1"/>
            <a:r>
              <a:rPr lang="en-US" sz="2500" dirty="0"/>
              <a:t>Will update epoch as needed, based on sea level change</a:t>
            </a:r>
          </a:p>
          <a:p>
            <a:r>
              <a:rPr lang="en-US" sz="2800" dirty="0"/>
              <a:t>Geopotential datum will include time-dependent component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65790435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dirty="0"/>
              <a:t>“Vertical”: </a:t>
            </a:r>
            <a:r>
              <a:rPr lang="en-US" altLang="en-US" dirty="0"/>
              <a:t>Out with the old, in with the new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1536700" y="1390651"/>
            <a:ext cx="2359025" cy="487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b="1" i="1" dirty="0">
                <a:cs typeface="Times New Roman" panose="02020603050405020304" pitchFamily="18" charset="0"/>
              </a:rPr>
              <a:t>The Old: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NAVD 88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PRVD 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VIVD09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ASVD02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NMVD03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GUVD04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IGLD 85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IGSN71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GEOID12B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DEFLEC12B</a:t>
            </a: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00550" y="2514599"/>
            <a:ext cx="4067175" cy="221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85750" lvl="1" eaLnBrk="1" hangingPunct="1">
              <a:buNone/>
            </a:pPr>
            <a: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The New:</a:t>
            </a:r>
          </a:p>
          <a:p>
            <a:pPr marL="0" lvl="1" indent="0" eaLnBrk="1" hangingPunct="1">
              <a:buNone/>
              <a:tabLst>
                <a:tab pos="0" algn="l"/>
              </a:tabLst>
            </a:pP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The North American-Pacific Geopotential Datum of 2022 (NAPGD2022)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Will include </a:t>
            </a:r>
            <a:r>
              <a:rPr lang="en-US" altLang="en-US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GEOID2022</a:t>
            </a:r>
          </a:p>
          <a:p>
            <a:pPr marL="457200" lvl="1" indent="0" eaLnBrk="1" hangingPunct="1"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marL="457200" lvl="1" indent="0" eaLnBrk="1" hangingPunct="1"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275" y="1857375"/>
            <a:ext cx="989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275" y="3105104"/>
            <a:ext cx="989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Normal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5" name="Left Brace 4"/>
          <p:cNvSpPr/>
          <p:nvPr/>
        </p:nvSpPr>
        <p:spPr>
          <a:xfrm>
            <a:off x="1665648" y="2381249"/>
            <a:ext cx="258403" cy="20478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8788" y="4468745"/>
            <a:ext cx="772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Dynamic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Heights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38" y="5019760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38" y="5401498"/>
            <a:ext cx="1007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Geoid Heights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053" y="5832385"/>
            <a:ext cx="114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Deflections of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the Vertical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32443-45A6-46A7-A85B-D3424A78D2A6}"/>
              </a:ext>
            </a:extLst>
          </p:cNvPr>
          <p:cNvSpPr txBox="1"/>
          <p:nvPr/>
        </p:nvSpPr>
        <p:spPr>
          <a:xfrm rot="19319665">
            <a:off x="1578766" y="2876628"/>
            <a:ext cx="6773970" cy="1785104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one vertical datum</a:t>
            </a:r>
          </a:p>
          <a:p>
            <a:pPr algn="ctr"/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pole-to-equator</a:t>
            </a:r>
          </a:p>
        </p:txBody>
      </p:sp>
    </p:spTree>
    <p:extLst>
      <p:ext uri="{BB962C8B-B14F-4D97-AF65-F5344CB8AC3E}">
        <p14:creationId xmlns:p14="http://schemas.microsoft.com/office/powerpoint/2010/main" val="1918915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4">
            <a:extLst>
              <a:ext uri="{FF2B5EF4-FFF2-40B4-BE49-F238E27FC236}">
                <a16:creationId xmlns:a16="http://schemas.microsoft.com/office/drawing/2014/main" id="{C03C97E3-3AC6-45DA-8290-6286FA98851D}"/>
              </a:ext>
            </a:extLst>
          </p:cNvPr>
          <p:cNvGrpSpPr>
            <a:grpSpLocks/>
          </p:cNvGrpSpPr>
          <p:nvPr/>
        </p:nvGrpSpPr>
        <p:grpSpPr bwMode="auto">
          <a:xfrm>
            <a:off x="-215900" y="2133600"/>
            <a:ext cx="9648825" cy="5724525"/>
            <a:chOff x="-108" y="1139"/>
            <a:chExt cx="6011" cy="3277"/>
          </a:xfrm>
        </p:grpSpPr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BF579C81-1779-426E-B569-38C4A0699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8" y="2429"/>
              <a:ext cx="1311" cy="1418"/>
            </a:xfrm>
            <a:custGeom>
              <a:avLst/>
              <a:gdLst>
                <a:gd name="T0" fmla="*/ 60 w 1311"/>
                <a:gd name="T1" fmla="*/ 1417 h 1418"/>
                <a:gd name="T2" fmla="*/ 78 w 1311"/>
                <a:gd name="T3" fmla="*/ 1390 h 1418"/>
                <a:gd name="T4" fmla="*/ 96 w 1311"/>
                <a:gd name="T5" fmla="*/ 1378 h 1418"/>
                <a:gd name="T6" fmla="*/ 114 w 1311"/>
                <a:gd name="T7" fmla="*/ 1357 h 1418"/>
                <a:gd name="T8" fmla="*/ 138 w 1311"/>
                <a:gd name="T9" fmla="*/ 1321 h 1418"/>
                <a:gd name="T10" fmla="*/ 219 w 1311"/>
                <a:gd name="T11" fmla="*/ 1234 h 1418"/>
                <a:gd name="T12" fmla="*/ 318 w 1311"/>
                <a:gd name="T13" fmla="*/ 1138 h 1418"/>
                <a:gd name="T14" fmla="*/ 342 w 1311"/>
                <a:gd name="T15" fmla="*/ 1093 h 1418"/>
                <a:gd name="T16" fmla="*/ 360 w 1311"/>
                <a:gd name="T17" fmla="*/ 1081 h 1418"/>
                <a:gd name="T18" fmla="*/ 402 w 1311"/>
                <a:gd name="T19" fmla="*/ 1048 h 1418"/>
                <a:gd name="T20" fmla="*/ 426 w 1311"/>
                <a:gd name="T21" fmla="*/ 1024 h 1418"/>
                <a:gd name="T22" fmla="*/ 456 w 1311"/>
                <a:gd name="T23" fmla="*/ 970 h 1418"/>
                <a:gd name="T24" fmla="*/ 483 w 1311"/>
                <a:gd name="T25" fmla="*/ 928 h 1418"/>
                <a:gd name="T26" fmla="*/ 537 w 1311"/>
                <a:gd name="T27" fmla="*/ 898 h 1418"/>
                <a:gd name="T28" fmla="*/ 555 w 1311"/>
                <a:gd name="T29" fmla="*/ 886 h 1418"/>
                <a:gd name="T30" fmla="*/ 576 w 1311"/>
                <a:gd name="T31" fmla="*/ 862 h 1418"/>
                <a:gd name="T32" fmla="*/ 618 w 1311"/>
                <a:gd name="T33" fmla="*/ 769 h 1418"/>
                <a:gd name="T34" fmla="*/ 654 w 1311"/>
                <a:gd name="T35" fmla="*/ 739 h 1418"/>
                <a:gd name="T36" fmla="*/ 663 w 1311"/>
                <a:gd name="T37" fmla="*/ 733 h 1418"/>
                <a:gd name="T38" fmla="*/ 705 w 1311"/>
                <a:gd name="T39" fmla="*/ 670 h 1418"/>
                <a:gd name="T40" fmla="*/ 714 w 1311"/>
                <a:gd name="T41" fmla="*/ 652 h 1418"/>
                <a:gd name="T42" fmla="*/ 732 w 1311"/>
                <a:gd name="T43" fmla="*/ 634 h 1418"/>
                <a:gd name="T44" fmla="*/ 753 w 1311"/>
                <a:gd name="T45" fmla="*/ 598 h 1418"/>
                <a:gd name="T46" fmla="*/ 783 w 1311"/>
                <a:gd name="T47" fmla="*/ 568 h 1418"/>
                <a:gd name="T48" fmla="*/ 855 w 1311"/>
                <a:gd name="T49" fmla="*/ 511 h 1418"/>
                <a:gd name="T50" fmla="*/ 882 w 1311"/>
                <a:gd name="T51" fmla="*/ 472 h 1418"/>
                <a:gd name="T52" fmla="*/ 909 w 1311"/>
                <a:gd name="T53" fmla="*/ 427 h 1418"/>
                <a:gd name="T54" fmla="*/ 945 w 1311"/>
                <a:gd name="T55" fmla="*/ 376 h 1418"/>
                <a:gd name="T56" fmla="*/ 963 w 1311"/>
                <a:gd name="T57" fmla="*/ 358 h 1418"/>
                <a:gd name="T58" fmla="*/ 1002 w 1311"/>
                <a:gd name="T59" fmla="*/ 313 h 1418"/>
                <a:gd name="T60" fmla="*/ 1104 w 1311"/>
                <a:gd name="T61" fmla="*/ 217 h 1418"/>
                <a:gd name="T62" fmla="*/ 1140 w 1311"/>
                <a:gd name="T63" fmla="*/ 190 h 1418"/>
                <a:gd name="T64" fmla="*/ 1185 w 1311"/>
                <a:gd name="T65" fmla="*/ 136 h 1418"/>
                <a:gd name="T66" fmla="*/ 1197 w 1311"/>
                <a:gd name="T67" fmla="*/ 118 h 1418"/>
                <a:gd name="T68" fmla="*/ 1200 w 1311"/>
                <a:gd name="T69" fmla="*/ 109 h 1418"/>
                <a:gd name="T70" fmla="*/ 1257 w 1311"/>
                <a:gd name="T71" fmla="*/ 70 h 1418"/>
                <a:gd name="T72" fmla="*/ 1293 w 1311"/>
                <a:gd name="T73" fmla="*/ 28 h 1418"/>
                <a:gd name="T74" fmla="*/ 1310 w 1311"/>
                <a:gd name="T75" fmla="*/ 3 h 1418"/>
                <a:gd name="T76" fmla="*/ 1302 w 1311"/>
                <a:gd name="T77" fmla="*/ 7 h 1418"/>
                <a:gd name="T78" fmla="*/ 1293 w 1311"/>
                <a:gd name="T79" fmla="*/ 16 h 1418"/>
                <a:gd name="T80" fmla="*/ 1269 w 1311"/>
                <a:gd name="T81" fmla="*/ 37 h 1418"/>
                <a:gd name="T82" fmla="*/ 1233 w 1311"/>
                <a:gd name="T83" fmla="*/ 55 h 1418"/>
                <a:gd name="T84" fmla="*/ 1185 w 1311"/>
                <a:gd name="T85" fmla="*/ 61 h 1418"/>
                <a:gd name="T86" fmla="*/ 1032 w 1311"/>
                <a:gd name="T87" fmla="*/ 148 h 1418"/>
                <a:gd name="T88" fmla="*/ 846 w 1311"/>
                <a:gd name="T89" fmla="*/ 274 h 1418"/>
                <a:gd name="T90" fmla="*/ 825 w 1311"/>
                <a:gd name="T91" fmla="*/ 307 h 1418"/>
                <a:gd name="T92" fmla="*/ 690 w 1311"/>
                <a:gd name="T93" fmla="*/ 382 h 1418"/>
                <a:gd name="T94" fmla="*/ 666 w 1311"/>
                <a:gd name="T95" fmla="*/ 412 h 1418"/>
                <a:gd name="T96" fmla="*/ 510 w 1311"/>
                <a:gd name="T97" fmla="*/ 502 h 1418"/>
                <a:gd name="T98" fmla="*/ 465 w 1311"/>
                <a:gd name="T99" fmla="*/ 583 h 1418"/>
                <a:gd name="T100" fmla="*/ 372 w 1311"/>
                <a:gd name="T101" fmla="*/ 631 h 1418"/>
                <a:gd name="T102" fmla="*/ 330 w 1311"/>
                <a:gd name="T103" fmla="*/ 700 h 1418"/>
                <a:gd name="T104" fmla="*/ 240 w 1311"/>
                <a:gd name="T105" fmla="*/ 748 h 1418"/>
                <a:gd name="T106" fmla="*/ 159 w 1311"/>
                <a:gd name="T107" fmla="*/ 829 h 1418"/>
                <a:gd name="T108" fmla="*/ 114 w 1311"/>
                <a:gd name="T109" fmla="*/ 844 h 1418"/>
                <a:gd name="T110" fmla="*/ 84 w 1311"/>
                <a:gd name="T111" fmla="*/ 853 h 1418"/>
                <a:gd name="T112" fmla="*/ 48 w 1311"/>
                <a:gd name="T113" fmla="*/ 961 h 1418"/>
                <a:gd name="T114" fmla="*/ 0 w 1311"/>
                <a:gd name="T115" fmla="*/ 1024 h 1418"/>
                <a:gd name="T116" fmla="*/ 12 w 1311"/>
                <a:gd name="T117" fmla="*/ 1087 h 1418"/>
                <a:gd name="T118" fmla="*/ 66 w 1311"/>
                <a:gd name="T119" fmla="*/ 1408 h 1418"/>
                <a:gd name="T120" fmla="*/ 60 w 1311"/>
                <a:gd name="T121" fmla="*/ 1417 h 141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1"/>
                <a:gd name="T184" fmla="*/ 0 h 1418"/>
                <a:gd name="T185" fmla="*/ 1311 w 1311"/>
                <a:gd name="T186" fmla="*/ 1418 h 141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1" h="1418">
                  <a:moveTo>
                    <a:pt x="60" y="1417"/>
                  </a:moveTo>
                  <a:cubicBezTo>
                    <a:pt x="62" y="1413"/>
                    <a:pt x="77" y="1391"/>
                    <a:pt x="78" y="1390"/>
                  </a:cubicBezTo>
                  <a:cubicBezTo>
                    <a:pt x="83" y="1385"/>
                    <a:pt x="96" y="1378"/>
                    <a:pt x="96" y="1378"/>
                  </a:cubicBezTo>
                  <a:cubicBezTo>
                    <a:pt x="100" y="1366"/>
                    <a:pt x="102" y="1361"/>
                    <a:pt x="114" y="1357"/>
                  </a:cubicBezTo>
                  <a:cubicBezTo>
                    <a:pt x="119" y="1342"/>
                    <a:pt x="125" y="1330"/>
                    <a:pt x="138" y="1321"/>
                  </a:cubicBezTo>
                  <a:cubicBezTo>
                    <a:pt x="150" y="1286"/>
                    <a:pt x="181" y="1243"/>
                    <a:pt x="219" y="1234"/>
                  </a:cubicBezTo>
                  <a:cubicBezTo>
                    <a:pt x="255" y="1210"/>
                    <a:pt x="293" y="1175"/>
                    <a:pt x="318" y="1138"/>
                  </a:cubicBezTo>
                  <a:cubicBezTo>
                    <a:pt x="327" y="1125"/>
                    <a:pt x="330" y="1103"/>
                    <a:pt x="342" y="1093"/>
                  </a:cubicBezTo>
                  <a:cubicBezTo>
                    <a:pt x="347" y="1088"/>
                    <a:pt x="360" y="1081"/>
                    <a:pt x="360" y="1081"/>
                  </a:cubicBezTo>
                  <a:cubicBezTo>
                    <a:pt x="370" y="1066"/>
                    <a:pt x="387" y="1058"/>
                    <a:pt x="402" y="1048"/>
                  </a:cubicBezTo>
                  <a:cubicBezTo>
                    <a:pt x="412" y="1041"/>
                    <a:pt x="416" y="1031"/>
                    <a:pt x="426" y="1024"/>
                  </a:cubicBezTo>
                  <a:cubicBezTo>
                    <a:pt x="437" y="1007"/>
                    <a:pt x="448" y="988"/>
                    <a:pt x="456" y="970"/>
                  </a:cubicBezTo>
                  <a:cubicBezTo>
                    <a:pt x="463" y="954"/>
                    <a:pt x="465" y="937"/>
                    <a:pt x="483" y="928"/>
                  </a:cubicBezTo>
                  <a:cubicBezTo>
                    <a:pt x="502" y="919"/>
                    <a:pt x="520" y="910"/>
                    <a:pt x="537" y="898"/>
                  </a:cubicBezTo>
                  <a:cubicBezTo>
                    <a:pt x="543" y="894"/>
                    <a:pt x="555" y="886"/>
                    <a:pt x="555" y="886"/>
                  </a:cubicBezTo>
                  <a:cubicBezTo>
                    <a:pt x="559" y="874"/>
                    <a:pt x="565" y="869"/>
                    <a:pt x="576" y="862"/>
                  </a:cubicBezTo>
                  <a:cubicBezTo>
                    <a:pt x="596" y="833"/>
                    <a:pt x="598" y="798"/>
                    <a:pt x="618" y="769"/>
                  </a:cubicBezTo>
                  <a:cubicBezTo>
                    <a:pt x="627" y="755"/>
                    <a:pt x="640" y="749"/>
                    <a:pt x="654" y="739"/>
                  </a:cubicBezTo>
                  <a:cubicBezTo>
                    <a:pt x="657" y="737"/>
                    <a:pt x="663" y="733"/>
                    <a:pt x="663" y="733"/>
                  </a:cubicBezTo>
                  <a:cubicBezTo>
                    <a:pt x="671" y="710"/>
                    <a:pt x="688" y="687"/>
                    <a:pt x="705" y="670"/>
                  </a:cubicBezTo>
                  <a:cubicBezTo>
                    <a:pt x="728" y="647"/>
                    <a:pt x="697" y="674"/>
                    <a:pt x="714" y="652"/>
                  </a:cubicBezTo>
                  <a:cubicBezTo>
                    <a:pt x="719" y="645"/>
                    <a:pt x="732" y="634"/>
                    <a:pt x="732" y="634"/>
                  </a:cubicBezTo>
                  <a:cubicBezTo>
                    <a:pt x="738" y="617"/>
                    <a:pt x="740" y="611"/>
                    <a:pt x="753" y="598"/>
                  </a:cubicBezTo>
                  <a:cubicBezTo>
                    <a:pt x="758" y="584"/>
                    <a:pt x="772" y="577"/>
                    <a:pt x="783" y="568"/>
                  </a:cubicBezTo>
                  <a:cubicBezTo>
                    <a:pt x="806" y="549"/>
                    <a:pt x="830" y="528"/>
                    <a:pt x="855" y="511"/>
                  </a:cubicBezTo>
                  <a:cubicBezTo>
                    <a:pt x="864" y="498"/>
                    <a:pt x="873" y="485"/>
                    <a:pt x="882" y="472"/>
                  </a:cubicBezTo>
                  <a:cubicBezTo>
                    <a:pt x="892" y="457"/>
                    <a:pt x="897" y="439"/>
                    <a:pt x="909" y="427"/>
                  </a:cubicBezTo>
                  <a:cubicBezTo>
                    <a:pt x="915" y="408"/>
                    <a:pt x="930" y="389"/>
                    <a:pt x="945" y="376"/>
                  </a:cubicBezTo>
                  <a:cubicBezTo>
                    <a:pt x="951" y="370"/>
                    <a:pt x="963" y="358"/>
                    <a:pt x="963" y="358"/>
                  </a:cubicBezTo>
                  <a:cubicBezTo>
                    <a:pt x="970" y="337"/>
                    <a:pt x="990" y="330"/>
                    <a:pt x="1002" y="313"/>
                  </a:cubicBezTo>
                  <a:cubicBezTo>
                    <a:pt x="1026" y="280"/>
                    <a:pt x="1069" y="240"/>
                    <a:pt x="1104" y="217"/>
                  </a:cubicBezTo>
                  <a:cubicBezTo>
                    <a:pt x="1113" y="204"/>
                    <a:pt x="1125" y="194"/>
                    <a:pt x="1140" y="190"/>
                  </a:cubicBezTo>
                  <a:cubicBezTo>
                    <a:pt x="1158" y="172"/>
                    <a:pt x="1167" y="154"/>
                    <a:pt x="1185" y="136"/>
                  </a:cubicBezTo>
                  <a:cubicBezTo>
                    <a:pt x="1190" y="131"/>
                    <a:pt x="1195" y="125"/>
                    <a:pt x="1197" y="118"/>
                  </a:cubicBezTo>
                  <a:cubicBezTo>
                    <a:pt x="1198" y="115"/>
                    <a:pt x="1198" y="111"/>
                    <a:pt x="1200" y="109"/>
                  </a:cubicBezTo>
                  <a:cubicBezTo>
                    <a:pt x="1216" y="90"/>
                    <a:pt x="1237" y="83"/>
                    <a:pt x="1257" y="70"/>
                  </a:cubicBezTo>
                  <a:cubicBezTo>
                    <a:pt x="1263" y="52"/>
                    <a:pt x="1280" y="41"/>
                    <a:pt x="1293" y="28"/>
                  </a:cubicBezTo>
                  <a:cubicBezTo>
                    <a:pt x="1299" y="20"/>
                    <a:pt x="1306" y="12"/>
                    <a:pt x="1310" y="3"/>
                  </a:cubicBezTo>
                  <a:cubicBezTo>
                    <a:pt x="1311" y="0"/>
                    <a:pt x="1304" y="5"/>
                    <a:pt x="1302" y="7"/>
                  </a:cubicBezTo>
                  <a:cubicBezTo>
                    <a:pt x="1299" y="10"/>
                    <a:pt x="1296" y="13"/>
                    <a:pt x="1293" y="16"/>
                  </a:cubicBezTo>
                  <a:cubicBezTo>
                    <a:pt x="1284" y="27"/>
                    <a:pt x="1289" y="30"/>
                    <a:pt x="1269" y="37"/>
                  </a:cubicBezTo>
                  <a:cubicBezTo>
                    <a:pt x="1256" y="41"/>
                    <a:pt x="1245" y="51"/>
                    <a:pt x="1233" y="55"/>
                  </a:cubicBezTo>
                  <a:cubicBezTo>
                    <a:pt x="1228" y="57"/>
                    <a:pt x="1187" y="61"/>
                    <a:pt x="1185" y="61"/>
                  </a:cubicBezTo>
                  <a:cubicBezTo>
                    <a:pt x="1164" y="123"/>
                    <a:pt x="1091" y="141"/>
                    <a:pt x="1032" y="148"/>
                  </a:cubicBezTo>
                  <a:cubicBezTo>
                    <a:pt x="1002" y="239"/>
                    <a:pt x="933" y="261"/>
                    <a:pt x="846" y="274"/>
                  </a:cubicBezTo>
                  <a:cubicBezTo>
                    <a:pt x="842" y="287"/>
                    <a:pt x="836" y="300"/>
                    <a:pt x="825" y="307"/>
                  </a:cubicBezTo>
                  <a:cubicBezTo>
                    <a:pt x="811" y="364"/>
                    <a:pt x="739" y="376"/>
                    <a:pt x="690" y="382"/>
                  </a:cubicBezTo>
                  <a:cubicBezTo>
                    <a:pt x="681" y="391"/>
                    <a:pt x="674" y="401"/>
                    <a:pt x="666" y="412"/>
                  </a:cubicBezTo>
                  <a:cubicBezTo>
                    <a:pt x="642" y="483"/>
                    <a:pt x="574" y="494"/>
                    <a:pt x="510" y="502"/>
                  </a:cubicBezTo>
                  <a:cubicBezTo>
                    <a:pt x="502" y="526"/>
                    <a:pt x="487" y="569"/>
                    <a:pt x="465" y="583"/>
                  </a:cubicBezTo>
                  <a:cubicBezTo>
                    <a:pt x="443" y="616"/>
                    <a:pt x="406" y="621"/>
                    <a:pt x="372" y="631"/>
                  </a:cubicBezTo>
                  <a:cubicBezTo>
                    <a:pt x="358" y="652"/>
                    <a:pt x="351" y="686"/>
                    <a:pt x="330" y="700"/>
                  </a:cubicBezTo>
                  <a:cubicBezTo>
                    <a:pt x="309" y="731"/>
                    <a:pt x="273" y="737"/>
                    <a:pt x="240" y="748"/>
                  </a:cubicBezTo>
                  <a:cubicBezTo>
                    <a:pt x="218" y="781"/>
                    <a:pt x="197" y="812"/>
                    <a:pt x="159" y="829"/>
                  </a:cubicBezTo>
                  <a:cubicBezTo>
                    <a:pt x="145" y="835"/>
                    <a:pt x="129" y="839"/>
                    <a:pt x="114" y="844"/>
                  </a:cubicBezTo>
                  <a:cubicBezTo>
                    <a:pt x="104" y="847"/>
                    <a:pt x="84" y="853"/>
                    <a:pt x="84" y="853"/>
                  </a:cubicBezTo>
                  <a:cubicBezTo>
                    <a:pt x="72" y="889"/>
                    <a:pt x="60" y="925"/>
                    <a:pt x="48" y="961"/>
                  </a:cubicBezTo>
                  <a:cubicBezTo>
                    <a:pt x="40" y="986"/>
                    <a:pt x="14" y="1003"/>
                    <a:pt x="0" y="1024"/>
                  </a:cubicBezTo>
                  <a:cubicBezTo>
                    <a:pt x="4" y="1045"/>
                    <a:pt x="5" y="1067"/>
                    <a:pt x="12" y="1087"/>
                  </a:cubicBezTo>
                  <a:cubicBezTo>
                    <a:pt x="14" y="1153"/>
                    <a:pt x="1" y="1343"/>
                    <a:pt x="66" y="1408"/>
                  </a:cubicBezTo>
                  <a:cubicBezTo>
                    <a:pt x="63" y="1418"/>
                    <a:pt x="66" y="1417"/>
                    <a:pt x="60" y="1417"/>
                  </a:cubicBezTo>
                  <a:close/>
                </a:path>
              </a:pathLst>
            </a:custGeom>
            <a:solidFill>
              <a:srgbClr val="0000FF"/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grpSp>
          <p:nvGrpSpPr>
            <p:cNvPr id="60" name="Group 17">
              <a:extLst>
                <a:ext uri="{FF2B5EF4-FFF2-40B4-BE49-F238E27FC236}">
                  <a16:creationId xmlns:a16="http://schemas.microsoft.com/office/drawing/2014/main" id="{2F2C41C5-A6AD-4CFF-A6E9-1798EDE79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1" y="1139"/>
              <a:ext cx="5994" cy="3277"/>
              <a:chOff x="-91" y="1321"/>
              <a:chExt cx="5994" cy="3095"/>
            </a:xfrm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0AF1EF78-9EC4-4C31-9BBA-EAA396B85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0" y="1321"/>
                <a:ext cx="5993" cy="3095"/>
              </a:xfrm>
              <a:custGeom>
                <a:avLst/>
                <a:gdLst>
                  <a:gd name="T0" fmla="*/ 5809 w 5993"/>
                  <a:gd name="T1" fmla="*/ 899 h 2510"/>
                  <a:gd name="T2" fmla="*/ 5521 w 5993"/>
                  <a:gd name="T3" fmla="*/ 851 h 2510"/>
                  <a:gd name="T4" fmla="*/ 5260 w 5993"/>
                  <a:gd name="T5" fmla="*/ 768 h 2510"/>
                  <a:gd name="T6" fmla="*/ 5020 w 5993"/>
                  <a:gd name="T7" fmla="*/ 597 h 2510"/>
                  <a:gd name="T8" fmla="*/ 4911 w 5993"/>
                  <a:gd name="T9" fmla="*/ 446 h 2510"/>
                  <a:gd name="T10" fmla="*/ 4821 w 5993"/>
                  <a:gd name="T11" fmla="*/ 398 h 2510"/>
                  <a:gd name="T12" fmla="*/ 4650 w 5993"/>
                  <a:gd name="T13" fmla="*/ 261 h 2510"/>
                  <a:gd name="T14" fmla="*/ 4568 w 5993"/>
                  <a:gd name="T15" fmla="*/ 220 h 2510"/>
                  <a:gd name="T16" fmla="*/ 4458 w 5993"/>
                  <a:gd name="T17" fmla="*/ 254 h 2510"/>
                  <a:gd name="T18" fmla="*/ 4191 w 5993"/>
                  <a:gd name="T19" fmla="*/ 275 h 2510"/>
                  <a:gd name="T20" fmla="*/ 4060 w 5993"/>
                  <a:gd name="T21" fmla="*/ 281 h 2510"/>
                  <a:gd name="T22" fmla="*/ 3951 w 5993"/>
                  <a:gd name="T23" fmla="*/ 220 h 2510"/>
                  <a:gd name="T24" fmla="*/ 3704 w 5993"/>
                  <a:gd name="T25" fmla="*/ 131 h 2510"/>
                  <a:gd name="T26" fmla="*/ 3491 w 5993"/>
                  <a:gd name="T27" fmla="*/ 35 h 2510"/>
                  <a:gd name="T28" fmla="*/ 3231 w 5993"/>
                  <a:gd name="T29" fmla="*/ 83 h 2510"/>
                  <a:gd name="T30" fmla="*/ 3087 w 5993"/>
                  <a:gd name="T31" fmla="*/ 0 h 2510"/>
                  <a:gd name="T32" fmla="*/ 2901 w 5993"/>
                  <a:gd name="T33" fmla="*/ 110 h 2510"/>
                  <a:gd name="T34" fmla="*/ 2524 w 5993"/>
                  <a:gd name="T35" fmla="*/ 220 h 2510"/>
                  <a:gd name="T36" fmla="*/ 2319 w 5993"/>
                  <a:gd name="T37" fmla="*/ 439 h 2510"/>
                  <a:gd name="T38" fmla="*/ 2140 w 5993"/>
                  <a:gd name="T39" fmla="*/ 501 h 2510"/>
                  <a:gd name="T40" fmla="*/ 2037 w 5993"/>
                  <a:gd name="T41" fmla="*/ 569 h 2510"/>
                  <a:gd name="T42" fmla="*/ 1681 w 5993"/>
                  <a:gd name="T43" fmla="*/ 727 h 2510"/>
                  <a:gd name="T44" fmla="*/ 1557 w 5993"/>
                  <a:gd name="T45" fmla="*/ 789 h 2510"/>
                  <a:gd name="T46" fmla="*/ 1434 w 5993"/>
                  <a:gd name="T47" fmla="*/ 953 h 2510"/>
                  <a:gd name="T48" fmla="*/ 1276 w 5993"/>
                  <a:gd name="T49" fmla="*/ 1008 h 2510"/>
                  <a:gd name="T50" fmla="*/ 1146 w 5993"/>
                  <a:gd name="T51" fmla="*/ 1111 h 2510"/>
                  <a:gd name="T52" fmla="*/ 844 w 5993"/>
                  <a:gd name="T53" fmla="*/ 1365 h 2510"/>
                  <a:gd name="T54" fmla="*/ 707 w 5993"/>
                  <a:gd name="T55" fmla="*/ 1481 h 2510"/>
                  <a:gd name="T56" fmla="*/ 597 w 5993"/>
                  <a:gd name="T57" fmla="*/ 1584 h 2510"/>
                  <a:gd name="T58" fmla="*/ 453 w 5993"/>
                  <a:gd name="T59" fmla="*/ 1701 h 2510"/>
                  <a:gd name="T60" fmla="*/ 289 w 5993"/>
                  <a:gd name="T61" fmla="*/ 1865 h 2510"/>
                  <a:gd name="T62" fmla="*/ 90 w 5993"/>
                  <a:gd name="T63" fmla="*/ 2037 h 2510"/>
                  <a:gd name="T64" fmla="*/ 56 w 5993"/>
                  <a:gd name="T65" fmla="*/ 2441 h 2510"/>
                  <a:gd name="T66" fmla="*/ 165 w 5993"/>
                  <a:gd name="T67" fmla="*/ 2455 h 2510"/>
                  <a:gd name="T68" fmla="*/ 309 w 5993"/>
                  <a:gd name="T69" fmla="*/ 2414 h 2510"/>
                  <a:gd name="T70" fmla="*/ 1139 w 5993"/>
                  <a:gd name="T71" fmla="*/ 2448 h 2510"/>
                  <a:gd name="T72" fmla="*/ 3107 w 5993"/>
                  <a:gd name="T73" fmla="*/ 2510 h 2510"/>
                  <a:gd name="T74" fmla="*/ 5912 w 5993"/>
                  <a:gd name="T75" fmla="*/ 2421 h 2510"/>
                  <a:gd name="T76" fmla="*/ 5939 w 5993"/>
                  <a:gd name="T77" fmla="*/ 1392 h 2510"/>
                  <a:gd name="T78" fmla="*/ 5905 w 5993"/>
                  <a:gd name="T79" fmla="*/ 1173 h 2510"/>
                  <a:gd name="T80" fmla="*/ 5864 w 5993"/>
                  <a:gd name="T81" fmla="*/ 905 h 251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993"/>
                  <a:gd name="T124" fmla="*/ 0 h 2510"/>
                  <a:gd name="T125" fmla="*/ 5993 w 5993"/>
                  <a:gd name="T126" fmla="*/ 2510 h 251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993" h="2510">
                    <a:moveTo>
                      <a:pt x="5864" y="905"/>
                    </a:moveTo>
                    <a:cubicBezTo>
                      <a:pt x="5846" y="903"/>
                      <a:pt x="5827" y="900"/>
                      <a:pt x="5809" y="899"/>
                    </a:cubicBezTo>
                    <a:cubicBezTo>
                      <a:pt x="5756" y="896"/>
                      <a:pt x="5703" y="897"/>
                      <a:pt x="5651" y="892"/>
                    </a:cubicBezTo>
                    <a:cubicBezTo>
                      <a:pt x="5606" y="887"/>
                      <a:pt x="5565" y="858"/>
                      <a:pt x="5521" y="851"/>
                    </a:cubicBezTo>
                    <a:cubicBezTo>
                      <a:pt x="5489" y="846"/>
                      <a:pt x="5457" y="846"/>
                      <a:pt x="5425" y="844"/>
                    </a:cubicBezTo>
                    <a:cubicBezTo>
                      <a:pt x="5363" y="823"/>
                      <a:pt x="5326" y="779"/>
                      <a:pt x="5260" y="768"/>
                    </a:cubicBezTo>
                    <a:cubicBezTo>
                      <a:pt x="5222" y="730"/>
                      <a:pt x="5197" y="698"/>
                      <a:pt x="5144" y="679"/>
                    </a:cubicBezTo>
                    <a:cubicBezTo>
                      <a:pt x="5104" y="650"/>
                      <a:pt x="5058" y="630"/>
                      <a:pt x="5020" y="597"/>
                    </a:cubicBezTo>
                    <a:cubicBezTo>
                      <a:pt x="4993" y="574"/>
                      <a:pt x="4977" y="540"/>
                      <a:pt x="4952" y="515"/>
                    </a:cubicBezTo>
                    <a:cubicBezTo>
                      <a:pt x="4939" y="477"/>
                      <a:pt x="4944" y="469"/>
                      <a:pt x="4911" y="446"/>
                    </a:cubicBezTo>
                    <a:cubicBezTo>
                      <a:pt x="4897" y="436"/>
                      <a:pt x="4877" y="435"/>
                      <a:pt x="4863" y="425"/>
                    </a:cubicBezTo>
                    <a:cubicBezTo>
                      <a:pt x="4820" y="394"/>
                      <a:pt x="4864" y="412"/>
                      <a:pt x="4821" y="398"/>
                    </a:cubicBezTo>
                    <a:cubicBezTo>
                      <a:pt x="4799" y="375"/>
                      <a:pt x="4788" y="374"/>
                      <a:pt x="4760" y="364"/>
                    </a:cubicBezTo>
                    <a:cubicBezTo>
                      <a:pt x="4733" y="324"/>
                      <a:pt x="4698" y="273"/>
                      <a:pt x="4650" y="261"/>
                    </a:cubicBezTo>
                    <a:cubicBezTo>
                      <a:pt x="4639" y="252"/>
                      <a:pt x="4629" y="240"/>
                      <a:pt x="4616" y="233"/>
                    </a:cubicBezTo>
                    <a:cubicBezTo>
                      <a:pt x="4601" y="226"/>
                      <a:pt x="4568" y="220"/>
                      <a:pt x="4568" y="220"/>
                    </a:cubicBezTo>
                    <a:cubicBezTo>
                      <a:pt x="4545" y="222"/>
                      <a:pt x="4521" y="220"/>
                      <a:pt x="4499" y="227"/>
                    </a:cubicBezTo>
                    <a:cubicBezTo>
                      <a:pt x="4483" y="232"/>
                      <a:pt x="4474" y="250"/>
                      <a:pt x="4458" y="254"/>
                    </a:cubicBezTo>
                    <a:cubicBezTo>
                      <a:pt x="4424" y="263"/>
                      <a:pt x="4390" y="274"/>
                      <a:pt x="4355" y="281"/>
                    </a:cubicBezTo>
                    <a:cubicBezTo>
                      <a:pt x="4279" y="268"/>
                      <a:pt x="4272" y="260"/>
                      <a:pt x="4191" y="275"/>
                    </a:cubicBezTo>
                    <a:cubicBezTo>
                      <a:pt x="4176" y="278"/>
                      <a:pt x="4164" y="290"/>
                      <a:pt x="4149" y="295"/>
                    </a:cubicBezTo>
                    <a:cubicBezTo>
                      <a:pt x="4119" y="290"/>
                      <a:pt x="4089" y="289"/>
                      <a:pt x="4060" y="281"/>
                    </a:cubicBezTo>
                    <a:cubicBezTo>
                      <a:pt x="4033" y="273"/>
                      <a:pt x="4014" y="249"/>
                      <a:pt x="3992" y="233"/>
                    </a:cubicBezTo>
                    <a:cubicBezTo>
                      <a:pt x="3980" y="225"/>
                      <a:pt x="3965" y="225"/>
                      <a:pt x="3951" y="220"/>
                    </a:cubicBezTo>
                    <a:cubicBezTo>
                      <a:pt x="3906" y="175"/>
                      <a:pt x="3866" y="184"/>
                      <a:pt x="3800" y="179"/>
                    </a:cubicBezTo>
                    <a:cubicBezTo>
                      <a:pt x="3736" y="168"/>
                      <a:pt x="3770" y="180"/>
                      <a:pt x="3704" y="131"/>
                    </a:cubicBezTo>
                    <a:cubicBezTo>
                      <a:pt x="3694" y="123"/>
                      <a:pt x="3680" y="122"/>
                      <a:pt x="3669" y="117"/>
                    </a:cubicBezTo>
                    <a:cubicBezTo>
                      <a:pt x="3611" y="89"/>
                      <a:pt x="3546" y="69"/>
                      <a:pt x="3491" y="35"/>
                    </a:cubicBezTo>
                    <a:cubicBezTo>
                      <a:pt x="3456" y="58"/>
                      <a:pt x="3421" y="78"/>
                      <a:pt x="3381" y="89"/>
                    </a:cubicBezTo>
                    <a:cubicBezTo>
                      <a:pt x="3331" y="124"/>
                      <a:pt x="3285" y="95"/>
                      <a:pt x="3231" y="83"/>
                    </a:cubicBezTo>
                    <a:cubicBezTo>
                      <a:pt x="3211" y="73"/>
                      <a:pt x="3188" y="67"/>
                      <a:pt x="3169" y="55"/>
                    </a:cubicBezTo>
                    <a:cubicBezTo>
                      <a:pt x="3138" y="35"/>
                      <a:pt x="3125" y="10"/>
                      <a:pt x="3087" y="0"/>
                    </a:cubicBezTo>
                    <a:cubicBezTo>
                      <a:pt x="3040" y="31"/>
                      <a:pt x="2993" y="57"/>
                      <a:pt x="2943" y="83"/>
                    </a:cubicBezTo>
                    <a:cubicBezTo>
                      <a:pt x="2855" y="129"/>
                      <a:pt x="2978" y="84"/>
                      <a:pt x="2901" y="110"/>
                    </a:cubicBezTo>
                    <a:cubicBezTo>
                      <a:pt x="2815" y="170"/>
                      <a:pt x="2708" y="161"/>
                      <a:pt x="2607" y="165"/>
                    </a:cubicBezTo>
                    <a:cubicBezTo>
                      <a:pt x="2573" y="176"/>
                      <a:pt x="2549" y="195"/>
                      <a:pt x="2524" y="220"/>
                    </a:cubicBezTo>
                    <a:cubicBezTo>
                      <a:pt x="2505" y="274"/>
                      <a:pt x="2463" y="313"/>
                      <a:pt x="2408" y="329"/>
                    </a:cubicBezTo>
                    <a:cubicBezTo>
                      <a:pt x="2356" y="363"/>
                      <a:pt x="2362" y="408"/>
                      <a:pt x="2319" y="439"/>
                    </a:cubicBezTo>
                    <a:cubicBezTo>
                      <a:pt x="2282" y="465"/>
                      <a:pt x="2219" y="480"/>
                      <a:pt x="2175" y="487"/>
                    </a:cubicBezTo>
                    <a:cubicBezTo>
                      <a:pt x="2163" y="492"/>
                      <a:pt x="2152" y="497"/>
                      <a:pt x="2140" y="501"/>
                    </a:cubicBezTo>
                    <a:cubicBezTo>
                      <a:pt x="2126" y="506"/>
                      <a:pt x="2099" y="515"/>
                      <a:pt x="2099" y="515"/>
                    </a:cubicBezTo>
                    <a:cubicBezTo>
                      <a:pt x="2081" y="540"/>
                      <a:pt x="2068" y="560"/>
                      <a:pt x="2037" y="569"/>
                    </a:cubicBezTo>
                    <a:cubicBezTo>
                      <a:pt x="2013" y="586"/>
                      <a:pt x="2015" y="601"/>
                      <a:pt x="1989" y="617"/>
                    </a:cubicBezTo>
                    <a:cubicBezTo>
                      <a:pt x="1962" y="745"/>
                      <a:pt x="1774" y="722"/>
                      <a:pt x="1681" y="727"/>
                    </a:cubicBezTo>
                    <a:cubicBezTo>
                      <a:pt x="1638" y="736"/>
                      <a:pt x="1615" y="750"/>
                      <a:pt x="1578" y="775"/>
                    </a:cubicBezTo>
                    <a:cubicBezTo>
                      <a:pt x="1571" y="780"/>
                      <a:pt x="1557" y="789"/>
                      <a:pt x="1557" y="789"/>
                    </a:cubicBezTo>
                    <a:cubicBezTo>
                      <a:pt x="1530" y="830"/>
                      <a:pt x="1497" y="860"/>
                      <a:pt x="1468" y="899"/>
                    </a:cubicBezTo>
                    <a:cubicBezTo>
                      <a:pt x="1455" y="916"/>
                      <a:pt x="1452" y="942"/>
                      <a:pt x="1434" y="953"/>
                    </a:cubicBezTo>
                    <a:cubicBezTo>
                      <a:pt x="1432" y="954"/>
                      <a:pt x="1383" y="970"/>
                      <a:pt x="1372" y="974"/>
                    </a:cubicBezTo>
                    <a:cubicBezTo>
                      <a:pt x="1339" y="985"/>
                      <a:pt x="1306" y="988"/>
                      <a:pt x="1276" y="1008"/>
                    </a:cubicBezTo>
                    <a:cubicBezTo>
                      <a:pt x="1262" y="1017"/>
                      <a:pt x="1235" y="1036"/>
                      <a:pt x="1235" y="1036"/>
                    </a:cubicBezTo>
                    <a:cubicBezTo>
                      <a:pt x="1210" y="1072"/>
                      <a:pt x="1189" y="1097"/>
                      <a:pt x="1146" y="1111"/>
                    </a:cubicBezTo>
                    <a:cubicBezTo>
                      <a:pt x="1105" y="1172"/>
                      <a:pt x="1019" y="1198"/>
                      <a:pt x="961" y="1241"/>
                    </a:cubicBezTo>
                    <a:cubicBezTo>
                      <a:pt x="928" y="1288"/>
                      <a:pt x="893" y="1333"/>
                      <a:pt x="844" y="1365"/>
                    </a:cubicBezTo>
                    <a:cubicBezTo>
                      <a:pt x="815" y="1410"/>
                      <a:pt x="760" y="1413"/>
                      <a:pt x="728" y="1454"/>
                    </a:cubicBezTo>
                    <a:cubicBezTo>
                      <a:pt x="721" y="1463"/>
                      <a:pt x="715" y="1473"/>
                      <a:pt x="707" y="1481"/>
                    </a:cubicBezTo>
                    <a:cubicBezTo>
                      <a:pt x="687" y="1501"/>
                      <a:pt x="645" y="1536"/>
                      <a:pt x="645" y="1536"/>
                    </a:cubicBezTo>
                    <a:cubicBezTo>
                      <a:pt x="636" y="1568"/>
                      <a:pt x="619" y="1558"/>
                      <a:pt x="597" y="1584"/>
                    </a:cubicBezTo>
                    <a:cubicBezTo>
                      <a:pt x="581" y="1603"/>
                      <a:pt x="581" y="1628"/>
                      <a:pt x="563" y="1646"/>
                    </a:cubicBezTo>
                    <a:cubicBezTo>
                      <a:pt x="537" y="1673"/>
                      <a:pt x="488" y="1689"/>
                      <a:pt x="453" y="1701"/>
                    </a:cubicBezTo>
                    <a:cubicBezTo>
                      <a:pt x="420" y="1751"/>
                      <a:pt x="382" y="1804"/>
                      <a:pt x="323" y="1824"/>
                    </a:cubicBezTo>
                    <a:cubicBezTo>
                      <a:pt x="311" y="1837"/>
                      <a:pt x="302" y="1853"/>
                      <a:pt x="289" y="1865"/>
                    </a:cubicBezTo>
                    <a:cubicBezTo>
                      <a:pt x="246" y="1907"/>
                      <a:pt x="185" y="1930"/>
                      <a:pt x="138" y="1968"/>
                    </a:cubicBezTo>
                    <a:cubicBezTo>
                      <a:pt x="113" y="1988"/>
                      <a:pt x="111" y="2016"/>
                      <a:pt x="90" y="2037"/>
                    </a:cubicBezTo>
                    <a:cubicBezTo>
                      <a:pt x="78" y="2049"/>
                      <a:pt x="49" y="2064"/>
                      <a:pt x="49" y="2064"/>
                    </a:cubicBezTo>
                    <a:cubicBezTo>
                      <a:pt x="0" y="2138"/>
                      <a:pt x="48" y="2354"/>
                      <a:pt x="56" y="2441"/>
                    </a:cubicBezTo>
                    <a:cubicBezTo>
                      <a:pt x="59" y="2470"/>
                      <a:pt x="62" y="2494"/>
                      <a:pt x="90" y="2503"/>
                    </a:cubicBezTo>
                    <a:cubicBezTo>
                      <a:pt x="126" y="2494"/>
                      <a:pt x="133" y="2471"/>
                      <a:pt x="165" y="2455"/>
                    </a:cubicBezTo>
                    <a:cubicBezTo>
                      <a:pt x="185" y="2445"/>
                      <a:pt x="212" y="2440"/>
                      <a:pt x="234" y="2435"/>
                    </a:cubicBezTo>
                    <a:cubicBezTo>
                      <a:pt x="264" y="2415"/>
                      <a:pt x="259" y="2414"/>
                      <a:pt x="309" y="2414"/>
                    </a:cubicBezTo>
                    <a:cubicBezTo>
                      <a:pt x="453" y="2414"/>
                      <a:pt x="597" y="2419"/>
                      <a:pt x="741" y="2421"/>
                    </a:cubicBezTo>
                    <a:cubicBezTo>
                      <a:pt x="880" y="2428"/>
                      <a:pt x="997" y="2443"/>
                      <a:pt x="1139" y="2448"/>
                    </a:cubicBezTo>
                    <a:cubicBezTo>
                      <a:pt x="1348" y="2491"/>
                      <a:pt x="1735" y="2480"/>
                      <a:pt x="1921" y="2483"/>
                    </a:cubicBezTo>
                    <a:cubicBezTo>
                      <a:pt x="2318" y="2502"/>
                      <a:pt x="2707" y="2506"/>
                      <a:pt x="3107" y="2510"/>
                    </a:cubicBezTo>
                    <a:cubicBezTo>
                      <a:pt x="4004" y="2505"/>
                      <a:pt x="4899" y="2493"/>
                      <a:pt x="5795" y="2476"/>
                    </a:cubicBezTo>
                    <a:cubicBezTo>
                      <a:pt x="5838" y="2465"/>
                      <a:pt x="5875" y="2446"/>
                      <a:pt x="5912" y="2421"/>
                    </a:cubicBezTo>
                    <a:cubicBezTo>
                      <a:pt x="5993" y="2290"/>
                      <a:pt x="5935" y="2107"/>
                      <a:pt x="5946" y="1955"/>
                    </a:cubicBezTo>
                    <a:cubicBezTo>
                      <a:pt x="5944" y="1767"/>
                      <a:pt x="5943" y="1580"/>
                      <a:pt x="5939" y="1392"/>
                    </a:cubicBezTo>
                    <a:cubicBezTo>
                      <a:pt x="5938" y="1368"/>
                      <a:pt x="5930" y="1273"/>
                      <a:pt x="5925" y="1241"/>
                    </a:cubicBezTo>
                    <a:cubicBezTo>
                      <a:pt x="5922" y="1218"/>
                      <a:pt x="5905" y="1173"/>
                      <a:pt x="5905" y="1173"/>
                    </a:cubicBezTo>
                    <a:cubicBezTo>
                      <a:pt x="5898" y="1095"/>
                      <a:pt x="5897" y="1017"/>
                      <a:pt x="5884" y="940"/>
                    </a:cubicBezTo>
                    <a:cubicBezTo>
                      <a:pt x="5884" y="940"/>
                      <a:pt x="5833" y="905"/>
                      <a:pt x="5864" y="90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5391C"/>
                  </a:gs>
                  <a:gs pos="100000">
                    <a:srgbClr val="996633">
                      <a:alpha val="10001"/>
                    </a:srgbClr>
                  </a:gs>
                </a:gsLst>
                <a:lin ang="54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4CDFDE4E-1408-4F17-9DD5-6E4AD5C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1" y="1321"/>
                <a:ext cx="5993" cy="3095"/>
              </a:xfrm>
              <a:custGeom>
                <a:avLst/>
                <a:gdLst>
                  <a:gd name="T0" fmla="*/ 5809 w 5993"/>
                  <a:gd name="T1" fmla="*/ 899 h 2510"/>
                  <a:gd name="T2" fmla="*/ 5521 w 5993"/>
                  <a:gd name="T3" fmla="*/ 851 h 2510"/>
                  <a:gd name="T4" fmla="*/ 5260 w 5993"/>
                  <a:gd name="T5" fmla="*/ 768 h 2510"/>
                  <a:gd name="T6" fmla="*/ 5020 w 5993"/>
                  <a:gd name="T7" fmla="*/ 597 h 2510"/>
                  <a:gd name="T8" fmla="*/ 4911 w 5993"/>
                  <a:gd name="T9" fmla="*/ 446 h 2510"/>
                  <a:gd name="T10" fmla="*/ 4821 w 5993"/>
                  <a:gd name="T11" fmla="*/ 398 h 2510"/>
                  <a:gd name="T12" fmla="*/ 4650 w 5993"/>
                  <a:gd name="T13" fmla="*/ 261 h 2510"/>
                  <a:gd name="T14" fmla="*/ 4568 w 5993"/>
                  <a:gd name="T15" fmla="*/ 220 h 2510"/>
                  <a:gd name="T16" fmla="*/ 4458 w 5993"/>
                  <a:gd name="T17" fmla="*/ 254 h 2510"/>
                  <a:gd name="T18" fmla="*/ 4191 w 5993"/>
                  <a:gd name="T19" fmla="*/ 275 h 2510"/>
                  <a:gd name="T20" fmla="*/ 4060 w 5993"/>
                  <a:gd name="T21" fmla="*/ 281 h 2510"/>
                  <a:gd name="T22" fmla="*/ 3951 w 5993"/>
                  <a:gd name="T23" fmla="*/ 220 h 2510"/>
                  <a:gd name="T24" fmla="*/ 3704 w 5993"/>
                  <a:gd name="T25" fmla="*/ 131 h 2510"/>
                  <a:gd name="T26" fmla="*/ 3491 w 5993"/>
                  <a:gd name="T27" fmla="*/ 35 h 2510"/>
                  <a:gd name="T28" fmla="*/ 3231 w 5993"/>
                  <a:gd name="T29" fmla="*/ 83 h 2510"/>
                  <a:gd name="T30" fmla="*/ 3087 w 5993"/>
                  <a:gd name="T31" fmla="*/ 0 h 2510"/>
                  <a:gd name="T32" fmla="*/ 2901 w 5993"/>
                  <a:gd name="T33" fmla="*/ 110 h 2510"/>
                  <a:gd name="T34" fmla="*/ 2524 w 5993"/>
                  <a:gd name="T35" fmla="*/ 220 h 2510"/>
                  <a:gd name="T36" fmla="*/ 2319 w 5993"/>
                  <a:gd name="T37" fmla="*/ 439 h 2510"/>
                  <a:gd name="T38" fmla="*/ 2140 w 5993"/>
                  <a:gd name="T39" fmla="*/ 501 h 2510"/>
                  <a:gd name="T40" fmla="*/ 2037 w 5993"/>
                  <a:gd name="T41" fmla="*/ 569 h 2510"/>
                  <a:gd name="T42" fmla="*/ 1681 w 5993"/>
                  <a:gd name="T43" fmla="*/ 727 h 2510"/>
                  <a:gd name="T44" fmla="*/ 1557 w 5993"/>
                  <a:gd name="T45" fmla="*/ 789 h 2510"/>
                  <a:gd name="T46" fmla="*/ 1434 w 5993"/>
                  <a:gd name="T47" fmla="*/ 953 h 2510"/>
                  <a:gd name="T48" fmla="*/ 1276 w 5993"/>
                  <a:gd name="T49" fmla="*/ 1008 h 2510"/>
                  <a:gd name="T50" fmla="*/ 1146 w 5993"/>
                  <a:gd name="T51" fmla="*/ 1111 h 2510"/>
                  <a:gd name="T52" fmla="*/ 844 w 5993"/>
                  <a:gd name="T53" fmla="*/ 1365 h 2510"/>
                  <a:gd name="T54" fmla="*/ 707 w 5993"/>
                  <a:gd name="T55" fmla="*/ 1481 h 2510"/>
                  <a:gd name="T56" fmla="*/ 597 w 5993"/>
                  <a:gd name="T57" fmla="*/ 1584 h 2510"/>
                  <a:gd name="T58" fmla="*/ 453 w 5993"/>
                  <a:gd name="T59" fmla="*/ 1701 h 2510"/>
                  <a:gd name="T60" fmla="*/ 289 w 5993"/>
                  <a:gd name="T61" fmla="*/ 1865 h 2510"/>
                  <a:gd name="T62" fmla="*/ 90 w 5993"/>
                  <a:gd name="T63" fmla="*/ 2037 h 2510"/>
                  <a:gd name="T64" fmla="*/ 56 w 5993"/>
                  <a:gd name="T65" fmla="*/ 2441 h 2510"/>
                  <a:gd name="T66" fmla="*/ 165 w 5993"/>
                  <a:gd name="T67" fmla="*/ 2455 h 2510"/>
                  <a:gd name="T68" fmla="*/ 309 w 5993"/>
                  <a:gd name="T69" fmla="*/ 2414 h 2510"/>
                  <a:gd name="T70" fmla="*/ 1139 w 5993"/>
                  <a:gd name="T71" fmla="*/ 2448 h 2510"/>
                  <a:gd name="T72" fmla="*/ 3107 w 5993"/>
                  <a:gd name="T73" fmla="*/ 2510 h 2510"/>
                  <a:gd name="T74" fmla="*/ 5912 w 5993"/>
                  <a:gd name="T75" fmla="*/ 2421 h 2510"/>
                  <a:gd name="T76" fmla="*/ 5939 w 5993"/>
                  <a:gd name="T77" fmla="*/ 1392 h 2510"/>
                  <a:gd name="T78" fmla="*/ 5905 w 5993"/>
                  <a:gd name="T79" fmla="*/ 1173 h 2510"/>
                  <a:gd name="T80" fmla="*/ 5864 w 5993"/>
                  <a:gd name="T81" fmla="*/ 905 h 251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993"/>
                  <a:gd name="T124" fmla="*/ 0 h 2510"/>
                  <a:gd name="T125" fmla="*/ 5993 w 5993"/>
                  <a:gd name="T126" fmla="*/ 2510 h 251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993" h="2510">
                    <a:moveTo>
                      <a:pt x="5864" y="905"/>
                    </a:moveTo>
                    <a:cubicBezTo>
                      <a:pt x="5846" y="903"/>
                      <a:pt x="5827" y="900"/>
                      <a:pt x="5809" y="899"/>
                    </a:cubicBezTo>
                    <a:cubicBezTo>
                      <a:pt x="5756" y="896"/>
                      <a:pt x="5703" y="897"/>
                      <a:pt x="5651" y="892"/>
                    </a:cubicBezTo>
                    <a:cubicBezTo>
                      <a:pt x="5606" y="887"/>
                      <a:pt x="5565" y="858"/>
                      <a:pt x="5521" y="851"/>
                    </a:cubicBezTo>
                    <a:cubicBezTo>
                      <a:pt x="5489" y="846"/>
                      <a:pt x="5457" y="846"/>
                      <a:pt x="5425" y="844"/>
                    </a:cubicBezTo>
                    <a:cubicBezTo>
                      <a:pt x="5363" y="823"/>
                      <a:pt x="5326" y="779"/>
                      <a:pt x="5260" y="768"/>
                    </a:cubicBezTo>
                    <a:cubicBezTo>
                      <a:pt x="5222" y="730"/>
                      <a:pt x="5197" y="698"/>
                      <a:pt x="5144" y="679"/>
                    </a:cubicBezTo>
                    <a:cubicBezTo>
                      <a:pt x="5104" y="650"/>
                      <a:pt x="5058" y="630"/>
                      <a:pt x="5020" y="597"/>
                    </a:cubicBezTo>
                    <a:cubicBezTo>
                      <a:pt x="4993" y="574"/>
                      <a:pt x="4977" y="540"/>
                      <a:pt x="4952" y="515"/>
                    </a:cubicBezTo>
                    <a:cubicBezTo>
                      <a:pt x="4939" y="477"/>
                      <a:pt x="4944" y="469"/>
                      <a:pt x="4911" y="446"/>
                    </a:cubicBezTo>
                    <a:cubicBezTo>
                      <a:pt x="4897" y="436"/>
                      <a:pt x="4877" y="435"/>
                      <a:pt x="4863" y="425"/>
                    </a:cubicBezTo>
                    <a:cubicBezTo>
                      <a:pt x="4820" y="394"/>
                      <a:pt x="4864" y="412"/>
                      <a:pt x="4821" y="398"/>
                    </a:cubicBezTo>
                    <a:cubicBezTo>
                      <a:pt x="4799" y="375"/>
                      <a:pt x="4788" y="374"/>
                      <a:pt x="4760" y="364"/>
                    </a:cubicBezTo>
                    <a:cubicBezTo>
                      <a:pt x="4733" y="324"/>
                      <a:pt x="4698" y="273"/>
                      <a:pt x="4650" y="261"/>
                    </a:cubicBezTo>
                    <a:cubicBezTo>
                      <a:pt x="4639" y="252"/>
                      <a:pt x="4629" y="240"/>
                      <a:pt x="4616" y="233"/>
                    </a:cubicBezTo>
                    <a:cubicBezTo>
                      <a:pt x="4601" y="226"/>
                      <a:pt x="4568" y="220"/>
                      <a:pt x="4568" y="220"/>
                    </a:cubicBezTo>
                    <a:cubicBezTo>
                      <a:pt x="4545" y="222"/>
                      <a:pt x="4521" y="220"/>
                      <a:pt x="4499" y="227"/>
                    </a:cubicBezTo>
                    <a:cubicBezTo>
                      <a:pt x="4483" y="232"/>
                      <a:pt x="4474" y="250"/>
                      <a:pt x="4458" y="254"/>
                    </a:cubicBezTo>
                    <a:cubicBezTo>
                      <a:pt x="4424" y="263"/>
                      <a:pt x="4390" y="274"/>
                      <a:pt x="4355" y="281"/>
                    </a:cubicBezTo>
                    <a:cubicBezTo>
                      <a:pt x="4279" y="268"/>
                      <a:pt x="4272" y="260"/>
                      <a:pt x="4191" y="275"/>
                    </a:cubicBezTo>
                    <a:cubicBezTo>
                      <a:pt x="4176" y="278"/>
                      <a:pt x="4164" y="290"/>
                      <a:pt x="4149" y="295"/>
                    </a:cubicBezTo>
                    <a:cubicBezTo>
                      <a:pt x="4119" y="290"/>
                      <a:pt x="4089" y="289"/>
                      <a:pt x="4060" y="281"/>
                    </a:cubicBezTo>
                    <a:cubicBezTo>
                      <a:pt x="4033" y="273"/>
                      <a:pt x="4014" y="249"/>
                      <a:pt x="3992" y="233"/>
                    </a:cubicBezTo>
                    <a:cubicBezTo>
                      <a:pt x="3980" y="225"/>
                      <a:pt x="3965" y="225"/>
                      <a:pt x="3951" y="220"/>
                    </a:cubicBezTo>
                    <a:cubicBezTo>
                      <a:pt x="3906" y="175"/>
                      <a:pt x="3866" y="184"/>
                      <a:pt x="3800" y="179"/>
                    </a:cubicBezTo>
                    <a:cubicBezTo>
                      <a:pt x="3736" y="168"/>
                      <a:pt x="3770" y="180"/>
                      <a:pt x="3704" y="131"/>
                    </a:cubicBezTo>
                    <a:cubicBezTo>
                      <a:pt x="3694" y="123"/>
                      <a:pt x="3680" y="122"/>
                      <a:pt x="3669" y="117"/>
                    </a:cubicBezTo>
                    <a:cubicBezTo>
                      <a:pt x="3611" y="89"/>
                      <a:pt x="3546" y="69"/>
                      <a:pt x="3491" y="35"/>
                    </a:cubicBezTo>
                    <a:cubicBezTo>
                      <a:pt x="3456" y="58"/>
                      <a:pt x="3421" y="78"/>
                      <a:pt x="3381" y="89"/>
                    </a:cubicBezTo>
                    <a:cubicBezTo>
                      <a:pt x="3331" y="124"/>
                      <a:pt x="3285" y="95"/>
                      <a:pt x="3231" y="83"/>
                    </a:cubicBezTo>
                    <a:cubicBezTo>
                      <a:pt x="3211" y="73"/>
                      <a:pt x="3188" y="67"/>
                      <a:pt x="3169" y="55"/>
                    </a:cubicBezTo>
                    <a:cubicBezTo>
                      <a:pt x="3138" y="35"/>
                      <a:pt x="3125" y="10"/>
                      <a:pt x="3087" y="0"/>
                    </a:cubicBezTo>
                    <a:cubicBezTo>
                      <a:pt x="3040" y="31"/>
                      <a:pt x="2993" y="57"/>
                      <a:pt x="2943" y="83"/>
                    </a:cubicBezTo>
                    <a:cubicBezTo>
                      <a:pt x="2855" y="129"/>
                      <a:pt x="2978" y="84"/>
                      <a:pt x="2901" y="110"/>
                    </a:cubicBezTo>
                    <a:cubicBezTo>
                      <a:pt x="2815" y="170"/>
                      <a:pt x="2708" y="161"/>
                      <a:pt x="2607" y="165"/>
                    </a:cubicBezTo>
                    <a:cubicBezTo>
                      <a:pt x="2573" y="176"/>
                      <a:pt x="2549" y="195"/>
                      <a:pt x="2524" y="220"/>
                    </a:cubicBezTo>
                    <a:cubicBezTo>
                      <a:pt x="2505" y="274"/>
                      <a:pt x="2463" y="313"/>
                      <a:pt x="2408" y="329"/>
                    </a:cubicBezTo>
                    <a:cubicBezTo>
                      <a:pt x="2356" y="363"/>
                      <a:pt x="2362" y="408"/>
                      <a:pt x="2319" y="439"/>
                    </a:cubicBezTo>
                    <a:cubicBezTo>
                      <a:pt x="2282" y="465"/>
                      <a:pt x="2219" y="480"/>
                      <a:pt x="2175" y="487"/>
                    </a:cubicBezTo>
                    <a:cubicBezTo>
                      <a:pt x="2163" y="492"/>
                      <a:pt x="2152" y="497"/>
                      <a:pt x="2140" y="501"/>
                    </a:cubicBezTo>
                    <a:cubicBezTo>
                      <a:pt x="2126" y="506"/>
                      <a:pt x="2099" y="515"/>
                      <a:pt x="2099" y="515"/>
                    </a:cubicBezTo>
                    <a:cubicBezTo>
                      <a:pt x="2081" y="540"/>
                      <a:pt x="2068" y="560"/>
                      <a:pt x="2037" y="569"/>
                    </a:cubicBezTo>
                    <a:cubicBezTo>
                      <a:pt x="2013" y="586"/>
                      <a:pt x="2015" y="601"/>
                      <a:pt x="1989" y="617"/>
                    </a:cubicBezTo>
                    <a:cubicBezTo>
                      <a:pt x="1962" y="745"/>
                      <a:pt x="1774" y="722"/>
                      <a:pt x="1681" y="727"/>
                    </a:cubicBezTo>
                    <a:cubicBezTo>
                      <a:pt x="1638" y="736"/>
                      <a:pt x="1615" y="750"/>
                      <a:pt x="1578" y="775"/>
                    </a:cubicBezTo>
                    <a:cubicBezTo>
                      <a:pt x="1571" y="780"/>
                      <a:pt x="1557" y="789"/>
                      <a:pt x="1557" y="789"/>
                    </a:cubicBezTo>
                    <a:cubicBezTo>
                      <a:pt x="1530" y="830"/>
                      <a:pt x="1497" y="860"/>
                      <a:pt x="1468" y="899"/>
                    </a:cubicBezTo>
                    <a:cubicBezTo>
                      <a:pt x="1455" y="916"/>
                      <a:pt x="1452" y="942"/>
                      <a:pt x="1434" y="953"/>
                    </a:cubicBezTo>
                    <a:cubicBezTo>
                      <a:pt x="1432" y="954"/>
                      <a:pt x="1383" y="970"/>
                      <a:pt x="1372" y="974"/>
                    </a:cubicBezTo>
                    <a:cubicBezTo>
                      <a:pt x="1339" y="985"/>
                      <a:pt x="1306" y="988"/>
                      <a:pt x="1276" y="1008"/>
                    </a:cubicBezTo>
                    <a:cubicBezTo>
                      <a:pt x="1262" y="1017"/>
                      <a:pt x="1235" y="1036"/>
                      <a:pt x="1235" y="1036"/>
                    </a:cubicBezTo>
                    <a:cubicBezTo>
                      <a:pt x="1210" y="1072"/>
                      <a:pt x="1189" y="1097"/>
                      <a:pt x="1146" y="1111"/>
                    </a:cubicBezTo>
                    <a:cubicBezTo>
                      <a:pt x="1105" y="1172"/>
                      <a:pt x="1019" y="1198"/>
                      <a:pt x="961" y="1241"/>
                    </a:cubicBezTo>
                    <a:cubicBezTo>
                      <a:pt x="928" y="1288"/>
                      <a:pt x="893" y="1333"/>
                      <a:pt x="844" y="1365"/>
                    </a:cubicBezTo>
                    <a:cubicBezTo>
                      <a:pt x="815" y="1410"/>
                      <a:pt x="760" y="1413"/>
                      <a:pt x="728" y="1454"/>
                    </a:cubicBezTo>
                    <a:cubicBezTo>
                      <a:pt x="721" y="1463"/>
                      <a:pt x="715" y="1473"/>
                      <a:pt x="707" y="1481"/>
                    </a:cubicBezTo>
                    <a:cubicBezTo>
                      <a:pt x="687" y="1501"/>
                      <a:pt x="645" y="1536"/>
                      <a:pt x="645" y="1536"/>
                    </a:cubicBezTo>
                    <a:cubicBezTo>
                      <a:pt x="636" y="1568"/>
                      <a:pt x="619" y="1558"/>
                      <a:pt x="597" y="1584"/>
                    </a:cubicBezTo>
                    <a:cubicBezTo>
                      <a:pt x="581" y="1603"/>
                      <a:pt x="581" y="1628"/>
                      <a:pt x="563" y="1646"/>
                    </a:cubicBezTo>
                    <a:cubicBezTo>
                      <a:pt x="537" y="1673"/>
                      <a:pt x="488" y="1689"/>
                      <a:pt x="453" y="1701"/>
                    </a:cubicBezTo>
                    <a:cubicBezTo>
                      <a:pt x="420" y="1751"/>
                      <a:pt x="382" y="1804"/>
                      <a:pt x="323" y="1824"/>
                    </a:cubicBezTo>
                    <a:cubicBezTo>
                      <a:pt x="311" y="1837"/>
                      <a:pt x="302" y="1853"/>
                      <a:pt x="289" y="1865"/>
                    </a:cubicBezTo>
                    <a:cubicBezTo>
                      <a:pt x="246" y="1907"/>
                      <a:pt x="185" y="1930"/>
                      <a:pt x="138" y="1968"/>
                    </a:cubicBezTo>
                    <a:cubicBezTo>
                      <a:pt x="113" y="1988"/>
                      <a:pt x="111" y="2016"/>
                      <a:pt x="90" y="2037"/>
                    </a:cubicBezTo>
                    <a:cubicBezTo>
                      <a:pt x="78" y="2049"/>
                      <a:pt x="49" y="2064"/>
                      <a:pt x="49" y="2064"/>
                    </a:cubicBezTo>
                    <a:cubicBezTo>
                      <a:pt x="0" y="2138"/>
                      <a:pt x="48" y="2354"/>
                      <a:pt x="56" y="2441"/>
                    </a:cubicBezTo>
                    <a:cubicBezTo>
                      <a:pt x="59" y="2470"/>
                      <a:pt x="62" y="2494"/>
                      <a:pt x="90" y="2503"/>
                    </a:cubicBezTo>
                    <a:cubicBezTo>
                      <a:pt x="126" y="2494"/>
                      <a:pt x="133" y="2471"/>
                      <a:pt x="165" y="2455"/>
                    </a:cubicBezTo>
                    <a:cubicBezTo>
                      <a:pt x="185" y="2445"/>
                      <a:pt x="212" y="2440"/>
                      <a:pt x="234" y="2435"/>
                    </a:cubicBezTo>
                    <a:cubicBezTo>
                      <a:pt x="264" y="2415"/>
                      <a:pt x="259" y="2414"/>
                      <a:pt x="309" y="2414"/>
                    </a:cubicBezTo>
                    <a:cubicBezTo>
                      <a:pt x="453" y="2414"/>
                      <a:pt x="597" y="2419"/>
                      <a:pt x="741" y="2421"/>
                    </a:cubicBezTo>
                    <a:cubicBezTo>
                      <a:pt x="880" y="2428"/>
                      <a:pt x="997" y="2443"/>
                      <a:pt x="1139" y="2448"/>
                    </a:cubicBezTo>
                    <a:cubicBezTo>
                      <a:pt x="1348" y="2491"/>
                      <a:pt x="1735" y="2480"/>
                      <a:pt x="1921" y="2483"/>
                    </a:cubicBezTo>
                    <a:cubicBezTo>
                      <a:pt x="2318" y="2502"/>
                      <a:pt x="2707" y="2506"/>
                      <a:pt x="3107" y="2510"/>
                    </a:cubicBezTo>
                    <a:cubicBezTo>
                      <a:pt x="4004" y="2505"/>
                      <a:pt x="4899" y="2493"/>
                      <a:pt x="5795" y="2476"/>
                    </a:cubicBezTo>
                    <a:cubicBezTo>
                      <a:pt x="5838" y="2465"/>
                      <a:pt x="5875" y="2446"/>
                      <a:pt x="5912" y="2421"/>
                    </a:cubicBezTo>
                    <a:cubicBezTo>
                      <a:pt x="5993" y="2290"/>
                      <a:pt x="5935" y="2107"/>
                      <a:pt x="5946" y="1955"/>
                    </a:cubicBezTo>
                    <a:cubicBezTo>
                      <a:pt x="5944" y="1767"/>
                      <a:pt x="5943" y="1580"/>
                      <a:pt x="5939" y="1392"/>
                    </a:cubicBezTo>
                    <a:cubicBezTo>
                      <a:pt x="5938" y="1368"/>
                      <a:pt x="5930" y="1273"/>
                      <a:pt x="5925" y="1241"/>
                    </a:cubicBezTo>
                    <a:cubicBezTo>
                      <a:pt x="5922" y="1218"/>
                      <a:pt x="5905" y="1173"/>
                      <a:pt x="5905" y="1173"/>
                    </a:cubicBezTo>
                    <a:cubicBezTo>
                      <a:pt x="5898" y="1095"/>
                      <a:pt x="5897" y="1017"/>
                      <a:pt x="5884" y="940"/>
                    </a:cubicBezTo>
                    <a:cubicBezTo>
                      <a:pt x="5884" y="940"/>
                      <a:pt x="5833" y="905"/>
                      <a:pt x="5864" y="905"/>
                    </a:cubicBezTo>
                    <a:close/>
                  </a:path>
                </a:pathLst>
              </a:custGeom>
              <a:noFill/>
              <a:ln w="38100">
                <a:solidFill>
                  <a:srgbClr val="5028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</p:grpSp>
      </p:grpSp>
      <p:sp>
        <p:nvSpPr>
          <p:cNvPr id="63" name="Rectangle 2">
            <a:extLst>
              <a:ext uri="{FF2B5EF4-FFF2-40B4-BE49-F238E27FC236}">
                <a16:creationId xmlns:a16="http://schemas.microsoft.com/office/drawing/2014/main" id="{CCD9CBE3-60E5-40F8-B78C-BFEB2898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8057"/>
            <a:ext cx="8229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The ellipsoid, the geoid, and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you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4" name="Arc 4">
            <a:extLst>
              <a:ext uri="{FF2B5EF4-FFF2-40B4-BE49-F238E27FC236}">
                <a16:creationId xmlns:a16="http://schemas.microsoft.com/office/drawing/2014/main" id="{AB667F0E-EFD9-4007-9198-6991EAA63B9F}"/>
              </a:ext>
            </a:extLst>
          </p:cNvPr>
          <p:cNvSpPr>
            <a:spLocks/>
          </p:cNvSpPr>
          <p:nvPr/>
        </p:nvSpPr>
        <p:spPr bwMode="auto">
          <a:xfrm flipH="1">
            <a:off x="-512763" y="3681413"/>
            <a:ext cx="10055226" cy="3897312"/>
          </a:xfrm>
          <a:custGeom>
            <a:avLst/>
            <a:gdLst>
              <a:gd name="T0" fmla="*/ 0 w 43200"/>
              <a:gd name="T1" fmla="*/ 3886847 h 21600"/>
              <a:gd name="T2" fmla="*/ 10055226 w 43200"/>
              <a:gd name="T3" fmla="*/ 3882336 h 21600"/>
              <a:gd name="T4" fmla="*/ 5027613 w 43200"/>
              <a:gd name="T5" fmla="*/ 3897312 h 21600"/>
              <a:gd name="T6" fmla="*/ 0 60000 65536"/>
              <a:gd name="T7" fmla="*/ 0 60000 65536"/>
              <a:gd name="T8" fmla="*/ 0 60000 65536"/>
              <a:gd name="T9" fmla="*/ 0 w 43200"/>
              <a:gd name="T10" fmla="*/ 0 h 21600"/>
              <a:gd name="T11" fmla="*/ 43200 w 432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600" fill="none" extrusionOk="0">
                <a:moveTo>
                  <a:pt x="0" y="21542"/>
                </a:moveTo>
                <a:cubicBezTo>
                  <a:pt x="32" y="9635"/>
                  <a:pt x="9693" y="-1"/>
                  <a:pt x="21600" y="0"/>
                </a:cubicBezTo>
                <a:cubicBezTo>
                  <a:pt x="33496" y="0"/>
                  <a:pt x="43154" y="9620"/>
                  <a:pt x="43199" y="21517"/>
                </a:cubicBezTo>
              </a:path>
              <a:path w="43200" h="21600" stroke="0" extrusionOk="0">
                <a:moveTo>
                  <a:pt x="0" y="21542"/>
                </a:moveTo>
                <a:cubicBezTo>
                  <a:pt x="32" y="9635"/>
                  <a:pt x="9693" y="-1"/>
                  <a:pt x="21600" y="0"/>
                </a:cubicBezTo>
                <a:cubicBezTo>
                  <a:pt x="33496" y="0"/>
                  <a:pt x="43154" y="9620"/>
                  <a:pt x="43199" y="21517"/>
                </a:cubicBezTo>
                <a:lnTo>
                  <a:pt x="21600" y="21600"/>
                </a:lnTo>
                <a:close/>
              </a:path>
            </a:pathLst>
          </a:custGeom>
          <a:noFill/>
          <a:ln w="63500">
            <a:solidFill>
              <a:srgbClr val="00DA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65" name="Group 40">
            <a:extLst>
              <a:ext uri="{FF2B5EF4-FFF2-40B4-BE49-F238E27FC236}">
                <a16:creationId xmlns:a16="http://schemas.microsoft.com/office/drawing/2014/main" id="{D5E0504C-3822-417F-8252-E8D5993A829F}"/>
              </a:ext>
            </a:extLst>
          </p:cNvPr>
          <p:cNvGrpSpPr>
            <a:grpSpLocks/>
          </p:cNvGrpSpPr>
          <p:nvPr/>
        </p:nvGrpSpPr>
        <p:grpSpPr bwMode="auto">
          <a:xfrm>
            <a:off x="-288925" y="4329113"/>
            <a:ext cx="9607550" cy="3421062"/>
            <a:chOff x="-185" y="2727"/>
            <a:chExt cx="6052" cy="2155"/>
          </a:xfrm>
        </p:grpSpPr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9DE2CDFA-07AB-4C53-8D22-44E744BF9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2" y="2727"/>
              <a:ext cx="6049" cy="2155"/>
            </a:xfrm>
            <a:custGeom>
              <a:avLst/>
              <a:gdLst>
                <a:gd name="T0" fmla="*/ 75 w 6049"/>
                <a:gd name="T1" fmla="*/ 1043 h 2119"/>
                <a:gd name="T2" fmla="*/ 315 w 6049"/>
                <a:gd name="T3" fmla="*/ 816 h 2119"/>
                <a:gd name="T4" fmla="*/ 425 w 6049"/>
                <a:gd name="T5" fmla="*/ 700 h 2119"/>
                <a:gd name="T6" fmla="*/ 535 w 6049"/>
                <a:gd name="T7" fmla="*/ 604 h 2119"/>
                <a:gd name="T8" fmla="*/ 624 w 6049"/>
                <a:gd name="T9" fmla="*/ 542 h 2119"/>
                <a:gd name="T10" fmla="*/ 761 w 6049"/>
                <a:gd name="T11" fmla="*/ 446 h 2119"/>
                <a:gd name="T12" fmla="*/ 830 w 6049"/>
                <a:gd name="T13" fmla="*/ 398 h 2119"/>
                <a:gd name="T14" fmla="*/ 967 w 6049"/>
                <a:gd name="T15" fmla="*/ 309 h 2119"/>
                <a:gd name="T16" fmla="*/ 1296 w 6049"/>
                <a:gd name="T17" fmla="*/ 206 h 2119"/>
                <a:gd name="T18" fmla="*/ 1838 w 6049"/>
                <a:gd name="T19" fmla="*/ 192 h 2119"/>
                <a:gd name="T20" fmla="*/ 2194 w 6049"/>
                <a:gd name="T21" fmla="*/ 261 h 2119"/>
                <a:gd name="T22" fmla="*/ 2928 w 6049"/>
                <a:gd name="T23" fmla="*/ 268 h 2119"/>
                <a:gd name="T24" fmla="*/ 3319 w 6049"/>
                <a:gd name="T25" fmla="*/ 124 h 2119"/>
                <a:gd name="T26" fmla="*/ 3840 w 6049"/>
                <a:gd name="T27" fmla="*/ 14 h 2119"/>
                <a:gd name="T28" fmla="*/ 4443 w 6049"/>
                <a:gd name="T29" fmla="*/ 90 h 2119"/>
                <a:gd name="T30" fmla="*/ 4526 w 6049"/>
                <a:gd name="T31" fmla="*/ 124 h 2119"/>
                <a:gd name="T32" fmla="*/ 4697 w 6049"/>
                <a:gd name="T33" fmla="*/ 199 h 2119"/>
                <a:gd name="T34" fmla="*/ 4875 w 6049"/>
                <a:gd name="T35" fmla="*/ 288 h 2119"/>
                <a:gd name="T36" fmla="*/ 4978 w 6049"/>
                <a:gd name="T37" fmla="*/ 336 h 2119"/>
                <a:gd name="T38" fmla="*/ 5040 w 6049"/>
                <a:gd name="T39" fmla="*/ 378 h 2119"/>
                <a:gd name="T40" fmla="*/ 5458 w 6049"/>
                <a:gd name="T41" fmla="*/ 501 h 2119"/>
                <a:gd name="T42" fmla="*/ 5787 w 6049"/>
                <a:gd name="T43" fmla="*/ 672 h 2119"/>
                <a:gd name="T44" fmla="*/ 5931 w 6049"/>
                <a:gd name="T45" fmla="*/ 775 h 2119"/>
                <a:gd name="T46" fmla="*/ 5986 w 6049"/>
                <a:gd name="T47" fmla="*/ 878 h 2119"/>
                <a:gd name="T48" fmla="*/ 6007 w 6049"/>
                <a:gd name="T49" fmla="*/ 919 h 2119"/>
                <a:gd name="T50" fmla="*/ 6014 w 6049"/>
                <a:gd name="T51" fmla="*/ 1516 h 2119"/>
                <a:gd name="T52" fmla="*/ 5979 w 6049"/>
                <a:gd name="T53" fmla="*/ 1866 h 2119"/>
                <a:gd name="T54" fmla="*/ 5938 w 6049"/>
                <a:gd name="T55" fmla="*/ 2016 h 2119"/>
                <a:gd name="T56" fmla="*/ 3970 w 6049"/>
                <a:gd name="T57" fmla="*/ 2092 h 2119"/>
                <a:gd name="T58" fmla="*/ 254 w 6049"/>
                <a:gd name="T59" fmla="*/ 2078 h 2119"/>
                <a:gd name="T60" fmla="*/ 144 w 6049"/>
                <a:gd name="T61" fmla="*/ 2037 h 2119"/>
                <a:gd name="T62" fmla="*/ 89 w 6049"/>
                <a:gd name="T63" fmla="*/ 2003 h 2119"/>
                <a:gd name="T64" fmla="*/ 0 w 6049"/>
                <a:gd name="T65" fmla="*/ 1866 h 2119"/>
                <a:gd name="T66" fmla="*/ 68 w 6049"/>
                <a:gd name="T67" fmla="*/ 1317 h 21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049"/>
                <a:gd name="T103" fmla="*/ 0 h 2119"/>
                <a:gd name="T104" fmla="*/ 6049 w 6049"/>
                <a:gd name="T105" fmla="*/ 2119 h 21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049" h="2119">
                  <a:moveTo>
                    <a:pt x="41" y="1104"/>
                  </a:moveTo>
                  <a:cubicBezTo>
                    <a:pt x="55" y="1084"/>
                    <a:pt x="60" y="1062"/>
                    <a:pt x="75" y="1043"/>
                  </a:cubicBezTo>
                  <a:cubicBezTo>
                    <a:pt x="111" y="1000"/>
                    <a:pt x="154" y="960"/>
                    <a:pt x="199" y="926"/>
                  </a:cubicBezTo>
                  <a:cubicBezTo>
                    <a:pt x="226" y="885"/>
                    <a:pt x="268" y="832"/>
                    <a:pt x="315" y="816"/>
                  </a:cubicBezTo>
                  <a:cubicBezTo>
                    <a:pt x="337" y="785"/>
                    <a:pt x="363" y="765"/>
                    <a:pt x="391" y="741"/>
                  </a:cubicBezTo>
                  <a:cubicBezTo>
                    <a:pt x="450" y="690"/>
                    <a:pt x="377" y="748"/>
                    <a:pt x="425" y="700"/>
                  </a:cubicBezTo>
                  <a:cubicBezTo>
                    <a:pt x="493" y="632"/>
                    <a:pt x="417" y="716"/>
                    <a:pt x="473" y="666"/>
                  </a:cubicBezTo>
                  <a:cubicBezTo>
                    <a:pt x="495" y="647"/>
                    <a:pt x="514" y="624"/>
                    <a:pt x="535" y="604"/>
                  </a:cubicBezTo>
                  <a:cubicBezTo>
                    <a:pt x="572" y="569"/>
                    <a:pt x="549" y="593"/>
                    <a:pt x="583" y="576"/>
                  </a:cubicBezTo>
                  <a:cubicBezTo>
                    <a:pt x="623" y="557"/>
                    <a:pt x="583" y="570"/>
                    <a:pt x="624" y="542"/>
                  </a:cubicBezTo>
                  <a:cubicBezTo>
                    <a:pt x="637" y="533"/>
                    <a:pt x="652" y="530"/>
                    <a:pt x="665" y="522"/>
                  </a:cubicBezTo>
                  <a:cubicBezTo>
                    <a:pt x="688" y="487"/>
                    <a:pt x="727" y="469"/>
                    <a:pt x="761" y="446"/>
                  </a:cubicBezTo>
                  <a:cubicBezTo>
                    <a:pt x="777" y="435"/>
                    <a:pt x="793" y="423"/>
                    <a:pt x="809" y="412"/>
                  </a:cubicBezTo>
                  <a:cubicBezTo>
                    <a:pt x="816" y="407"/>
                    <a:pt x="830" y="398"/>
                    <a:pt x="830" y="398"/>
                  </a:cubicBezTo>
                  <a:cubicBezTo>
                    <a:pt x="846" y="373"/>
                    <a:pt x="876" y="360"/>
                    <a:pt x="905" y="350"/>
                  </a:cubicBezTo>
                  <a:cubicBezTo>
                    <a:pt x="926" y="330"/>
                    <a:pt x="940" y="318"/>
                    <a:pt x="967" y="309"/>
                  </a:cubicBezTo>
                  <a:cubicBezTo>
                    <a:pt x="1023" y="270"/>
                    <a:pt x="1091" y="243"/>
                    <a:pt x="1159" y="234"/>
                  </a:cubicBezTo>
                  <a:cubicBezTo>
                    <a:pt x="1218" y="214"/>
                    <a:pt x="1228" y="212"/>
                    <a:pt x="1296" y="206"/>
                  </a:cubicBezTo>
                  <a:cubicBezTo>
                    <a:pt x="1369" y="180"/>
                    <a:pt x="1453" y="183"/>
                    <a:pt x="1529" y="179"/>
                  </a:cubicBezTo>
                  <a:cubicBezTo>
                    <a:pt x="1651" y="182"/>
                    <a:pt x="1733" y="174"/>
                    <a:pt x="1838" y="192"/>
                  </a:cubicBezTo>
                  <a:cubicBezTo>
                    <a:pt x="1910" y="204"/>
                    <a:pt x="1978" y="235"/>
                    <a:pt x="2050" y="247"/>
                  </a:cubicBezTo>
                  <a:cubicBezTo>
                    <a:pt x="2095" y="255"/>
                    <a:pt x="2151" y="258"/>
                    <a:pt x="2194" y="261"/>
                  </a:cubicBezTo>
                  <a:cubicBezTo>
                    <a:pt x="2316" y="292"/>
                    <a:pt x="2420" y="297"/>
                    <a:pt x="2551" y="302"/>
                  </a:cubicBezTo>
                  <a:cubicBezTo>
                    <a:pt x="2683" y="297"/>
                    <a:pt x="2800" y="290"/>
                    <a:pt x="2928" y="268"/>
                  </a:cubicBezTo>
                  <a:cubicBezTo>
                    <a:pt x="3037" y="231"/>
                    <a:pt x="3144" y="188"/>
                    <a:pt x="3250" y="144"/>
                  </a:cubicBezTo>
                  <a:cubicBezTo>
                    <a:pt x="3272" y="135"/>
                    <a:pt x="3297" y="131"/>
                    <a:pt x="3319" y="124"/>
                  </a:cubicBezTo>
                  <a:cubicBezTo>
                    <a:pt x="3426" y="91"/>
                    <a:pt x="3535" y="57"/>
                    <a:pt x="3641" y="21"/>
                  </a:cubicBezTo>
                  <a:cubicBezTo>
                    <a:pt x="3704" y="0"/>
                    <a:pt x="3774" y="16"/>
                    <a:pt x="3840" y="14"/>
                  </a:cubicBezTo>
                  <a:cubicBezTo>
                    <a:pt x="4001" y="18"/>
                    <a:pt x="4123" y="27"/>
                    <a:pt x="4272" y="42"/>
                  </a:cubicBezTo>
                  <a:cubicBezTo>
                    <a:pt x="4314" y="55"/>
                    <a:pt x="4407" y="68"/>
                    <a:pt x="4443" y="90"/>
                  </a:cubicBezTo>
                  <a:cubicBezTo>
                    <a:pt x="4476" y="110"/>
                    <a:pt x="4457" y="101"/>
                    <a:pt x="4505" y="117"/>
                  </a:cubicBezTo>
                  <a:cubicBezTo>
                    <a:pt x="4512" y="119"/>
                    <a:pt x="4526" y="124"/>
                    <a:pt x="4526" y="124"/>
                  </a:cubicBezTo>
                  <a:cubicBezTo>
                    <a:pt x="4566" y="154"/>
                    <a:pt x="4616" y="153"/>
                    <a:pt x="4656" y="179"/>
                  </a:cubicBezTo>
                  <a:cubicBezTo>
                    <a:pt x="4682" y="196"/>
                    <a:pt x="4668" y="189"/>
                    <a:pt x="4697" y="199"/>
                  </a:cubicBezTo>
                  <a:cubicBezTo>
                    <a:pt x="4732" y="227"/>
                    <a:pt x="4768" y="234"/>
                    <a:pt x="4807" y="254"/>
                  </a:cubicBezTo>
                  <a:cubicBezTo>
                    <a:pt x="4830" y="266"/>
                    <a:pt x="4850" y="280"/>
                    <a:pt x="4875" y="288"/>
                  </a:cubicBezTo>
                  <a:cubicBezTo>
                    <a:pt x="4894" y="300"/>
                    <a:pt x="4917" y="314"/>
                    <a:pt x="4937" y="323"/>
                  </a:cubicBezTo>
                  <a:cubicBezTo>
                    <a:pt x="4950" y="329"/>
                    <a:pt x="4978" y="336"/>
                    <a:pt x="4978" y="336"/>
                  </a:cubicBezTo>
                  <a:cubicBezTo>
                    <a:pt x="4991" y="345"/>
                    <a:pt x="5006" y="348"/>
                    <a:pt x="5019" y="357"/>
                  </a:cubicBezTo>
                  <a:cubicBezTo>
                    <a:pt x="5027" y="363"/>
                    <a:pt x="5032" y="373"/>
                    <a:pt x="5040" y="378"/>
                  </a:cubicBezTo>
                  <a:cubicBezTo>
                    <a:pt x="5069" y="397"/>
                    <a:pt x="5116" y="402"/>
                    <a:pt x="5150" y="412"/>
                  </a:cubicBezTo>
                  <a:cubicBezTo>
                    <a:pt x="5246" y="440"/>
                    <a:pt x="5369" y="456"/>
                    <a:pt x="5458" y="501"/>
                  </a:cubicBezTo>
                  <a:cubicBezTo>
                    <a:pt x="5533" y="538"/>
                    <a:pt x="5603" y="582"/>
                    <a:pt x="5678" y="618"/>
                  </a:cubicBezTo>
                  <a:cubicBezTo>
                    <a:pt x="5714" y="636"/>
                    <a:pt x="5748" y="660"/>
                    <a:pt x="5787" y="672"/>
                  </a:cubicBezTo>
                  <a:cubicBezTo>
                    <a:pt x="5816" y="692"/>
                    <a:pt x="5837" y="711"/>
                    <a:pt x="5870" y="720"/>
                  </a:cubicBezTo>
                  <a:cubicBezTo>
                    <a:pt x="5886" y="746"/>
                    <a:pt x="5906" y="757"/>
                    <a:pt x="5931" y="775"/>
                  </a:cubicBezTo>
                  <a:cubicBezTo>
                    <a:pt x="5948" y="825"/>
                    <a:pt x="5924" y="765"/>
                    <a:pt x="5959" y="816"/>
                  </a:cubicBezTo>
                  <a:cubicBezTo>
                    <a:pt x="5972" y="835"/>
                    <a:pt x="5972" y="858"/>
                    <a:pt x="5986" y="878"/>
                  </a:cubicBezTo>
                  <a:cubicBezTo>
                    <a:pt x="5988" y="885"/>
                    <a:pt x="5990" y="892"/>
                    <a:pt x="5993" y="899"/>
                  </a:cubicBezTo>
                  <a:cubicBezTo>
                    <a:pt x="5997" y="906"/>
                    <a:pt x="6004" y="911"/>
                    <a:pt x="6007" y="919"/>
                  </a:cubicBezTo>
                  <a:cubicBezTo>
                    <a:pt x="6030" y="979"/>
                    <a:pt x="6035" y="1048"/>
                    <a:pt x="6048" y="1111"/>
                  </a:cubicBezTo>
                  <a:cubicBezTo>
                    <a:pt x="6044" y="1233"/>
                    <a:pt x="6049" y="1393"/>
                    <a:pt x="6014" y="1516"/>
                  </a:cubicBezTo>
                  <a:cubicBezTo>
                    <a:pt x="6009" y="1562"/>
                    <a:pt x="5998" y="1607"/>
                    <a:pt x="5993" y="1653"/>
                  </a:cubicBezTo>
                  <a:cubicBezTo>
                    <a:pt x="5986" y="1724"/>
                    <a:pt x="5984" y="1795"/>
                    <a:pt x="5979" y="1866"/>
                  </a:cubicBezTo>
                  <a:cubicBezTo>
                    <a:pt x="5977" y="1902"/>
                    <a:pt x="5974" y="1939"/>
                    <a:pt x="5972" y="1975"/>
                  </a:cubicBezTo>
                  <a:cubicBezTo>
                    <a:pt x="5971" y="1989"/>
                    <a:pt x="5945" y="2008"/>
                    <a:pt x="5938" y="2016"/>
                  </a:cubicBezTo>
                  <a:cubicBezTo>
                    <a:pt x="5892" y="2070"/>
                    <a:pt x="5840" y="2096"/>
                    <a:pt x="5774" y="2119"/>
                  </a:cubicBezTo>
                  <a:cubicBezTo>
                    <a:pt x="5172" y="2112"/>
                    <a:pt x="4572" y="2097"/>
                    <a:pt x="3970" y="2092"/>
                  </a:cubicBezTo>
                  <a:cubicBezTo>
                    <a:pt x="3229" y="2097"/>
                    <a:pt x="2489" y="2087"/>
                    <a:pt x="1748" y="2099"/>
                  </a:cubicBezTo>
                  <a:cubicBezTo>
                    <a:pt x="1250" y="2093"/>
                    <a:pt x="752" y="2084"/>
                    <a:pt x="254" y="2078"/>
                  </a:cubicBezTo>
                  <a:cubicBezTo>
                    <a:pt x="231" y="2072"/>
                    <a:pt x="208" y="2065"/>
                    <a:pt x="185" y="2058"/>
                  </a:cubicBezTo>
                  <a:cubicBezTo>
                    <a:pt x="172" y="2049"/>
                    <a:pt x="156" y="2047"/>
                    <a:pt x="144" y="2037"/>
                  </a:cubicBezTo>
                  <a:cubicBezTo>
                    <a:pt x="138" y="2032"/>
                    <a:pt x="137" y="2021"/>
                    <a:pt x="130" y="2016"/>
                  </a:cubicBezTo>
                  <a:cubicBezTo>
                    <a:pt x="119" y="2007"/>
                    <a:pt x="102" y="2009"/>
                    <a:pt x="89" y="2003"/>
                  </a:cubicBezTo>
                  <a:cubicBezTo>
                    <a:pt x="64" y="1991"/>
                    <a:pt x="49" y="1970"/>
                    <a:pt x="34" y="1948"/>
                  </a:cubicBezTo>
                  <a:cubicBezTo>
                    <a:pt x="24" y="1918"/>
                    <a:pt x="10" y="1895"/>
                    <a:pt x="0" y="1866"/>
                  </a:cubicBezTo>
                  <a:cubicBezTo>
                    <a:pt x="2" y="1749"/>
                    <a:pt x="3" y="1633"/>
                    <a:pt x="7" y="1516"/>
                  </a:cubicBezTo>
                  <a:cubicBezTo>
                    <a:pt x="9" y="1455"/>
                    <a:pt x="51" y="1376"/>
                    <a:pt x="68" y="1317"/>
                  </a:cubicBezTo>
                  <a:cubicBezTo>
                    <a:pt x="63" y="1213"/>
                    <a:pt x="58" y="1187"/>
                    <a:pt x="41" y="1104"/>
                  </a:cubicBezTo>
                  <a:close/>
                </a:path>
              </a:pathLst>
            </a:custGeom>
            <a:gradFill rotWithShape="1">
              <a:gsLst>
                <a:gs pos="0">
                  <a:srgbClr val="00728E"/>
                </a:gs>
                <a:gs pos="100000">
                  <a:srgbClr val="00CCFF">
                    <a:alpha val="10001"/>
                  </a:srgbClr>
                </a:gs>
              </a:gsLst>
              <a:lin ang="5400000" scaled="1"/>
            </a:gradFill>
            <a:ln w="88900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2FBB7D70-9946-4D1C-8B9A-B433DBFE5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" y="2727"/>
              <a:ext cx="6049" cy="2155"/>
            </a:xfrm>
            <a:custGeom>
              <a:avLst/>
              <a:gdLst>
                <a:gd name="T0" fmla="*/ 75 w 6049"/>
                <a:gd name="T1" fmla="*/ 1043 h 2119"/>
                <a:gd name="T2" fmla="*/ 315 w 6049"/>
                <a:gd name="T3" fmla="*/ 816 h 2119"/>
                <a:gd name="T4" fmla="*/ 425 w 6049"/>
                <a:gd name="T5" fmla="*/ 700 h 2119"/>
                <a:gd name="T6" fmla="*/ 535 w 6049"/>
                <a:gd name="T7" fmla="*/ 604 h 2119"/>
                <a:gd name="T8" fmla="*/ 624 w 6049"/>
                <a:gd name="T9" fmla="*/ 542 h 2119"/>
                <a:gd name="T10" fmla="*/ 761 w 6049"/>
                <a:gd name="T11" fmla="*/ 446 h 2119"/>
                <a:gd name="T12" fmla="*/ 830 w 6049"/>
                <a:gd name="T13" fmla="*/ 398 h 2119"/>
                <a:gd name="T14" fmla="*/ 967 w 6049"/>
                <a:gd name="T15" fmla="*/ 309 h 2119"/>
                <a:gd name="T16" fmla="*/ 1296 w 6049"/>
                <a:gd name="T17" fmla="*/ 206 h 2119"/>
                <a:gd name="T18" fmla="*/ 1838 w 6049"/>
                <a:gd name="T19" fmla="*/ 192 h 2119"/>
                <a:gd name="T20" fmla="*/ 2194 w 6049"/>
                <a:gd name="T21" fmla="*/ 261 h 2119"/>
                <a:gd name="T22" fmla="*/ 2928 w 6049"/>
                <a:gd name="T23" fmla="*/ 268 h 2119"/>
                <a:gd name="T24" fmla="*/ 3319 w 6049"/>
                <a:gd name="T25" fmla="*/ 124 h 2119"/>
                <a:gd name="T26" fmla="*/ 3840 w 6049"/>
                <a:gd name="T27" fmla="*/ 14 h 2119"/>
                <a:gd name="T28" fmla="*/ 4443 w 6049"/>
                <a:gd name="T29" fmla="*/ 90 h 2119"/>
                <a:gd name="T30" fmla="*/ 4526 w 6049"/>
                <a:gd name="T31" fmla="*/ 124 h 2119"/>
                <a:gd name="T32" fmla="*/ 4697 w 6049"/>
                <a:gd name="T33" fmla="*/ 199 h 2119"/>
                <a:gd name="T34" fmla="*/ 4875 w 6049"/>
                <a:gd name="T35" fmla="*/ 288 h 2119"/>
                <a:gd name="T36" fmla="*/ 4978 w 6049"/>
                <a:gd name="T37" fmla="*/ 336 h 2119"/>
                <a:gd name="T38" fmla="*/ 5040 w 6049"/>
                <a:gd name="T39" fmla="*/ 378 h 2119"/>
                <a:gd name="T40" fmla="*/ 5458 w 6049"/>
                <a:gd name="T41" fmla="*/ 501 h 2119"/>
                <a:gd name="T42" fmla="*/ 5787 w 6049"/>
                <a:gd name="T43" fmla="*/ 672 h 2119"/>
                <a:gd name="T44" fmla="*/ 5931 w 6049"/>
                <a:gd name="T45" fmla="*/ 775 h 2119"/>
                <a:gd name="T46" fmla="*/ 5986 w 6049"/>
                <a:gd name="T47" fmla="*/ 878 h 2119"/>
                <a:gd name="T48" fmla="*/ 6007 w 6049"/>
                <a:gd name="T49" fmla="*/ 919 h 2119"/>
                <a:gd name="T50" fmla="*/ 6014 w 6049"/>
                <a:gd name="T51" fmla="*/ 1516 h 2119"/>
                <a:gd name="T52" fmla="*/ 5979 w 6049"/>
                <a:gd name="T53" fmla="*/ 1866 h 2119"/>
                <a:gd name="T54" fmla="*/ 5938 w 6049"/>
                <a:gd name="T55" fmla="*/ 2016 h 2119"/>
                <a:gd name="T56" fmla="*/ 3970 w 6049"/>
                <a:gd name="T57" fmla="*/ 2092 h 2119"/>
                <a:gd name="T58" fmla="*/ 254 w 6049"/>
                <a:gd name="T59" fmla="*/ 2078 h 2119"/>
                <a:gd name="T60" fmla="*/ 144 w 6049"/>
                <a:gd name="T61" fmla="*/ 2037 h 2119"/>
                <a:gd name="T62" fmla="*/ 89 w 6049"/>
                <a:gd name="T63" fmla="*/ 2003 h 2119"/>
                <a:gd name="T64" fmla="*/ 0 w 6049"/>
                <a:gd name="T65" fmla="*/ 1866 h 2119"/>
                <a:gd name="T66" fmla="*/ 68 w 6049"/>
                <a:gd name="T67" fmla="*/ 1317 h 21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049"/>
                <a:gd name="T103" fmla="*/ 0 h 2119"/>
                <a:gd name="T104" fmla="*/ 6049 w 6049"/>
                <a:gd name="T105" fmla="*/ 2119 h 21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049" h="2119">
                  <a:moveTo>
                    <a:pt x="41" y="1104"/>
                  </a:moveTo>
                  <a:cubicBezTo>
                    <a:pt x="55" y="1084"/>
                    <a:pt x="60" y="1062"/>
                    <a:pt x="75" y="1043"/>
                  </a:cubicBezTo>
                  <a:cubicBezTo>
                    <a:pt x="111" y="1000"/>
                    <a:pt x="154" y="960"/>
                    <a:pt x="199" y="926"/>
                  </a:cubicBezTo>
                  <a:cubicBezTo>
                    <a:pt x="226" y="885"/>
                    <a:pt x="268" y="832"/>
                    <a:pt x="315" y="816"/>
                  </a:cubicBezTo>
                  <a:cubicBezTo>
                    <a:pt x="337" y="785"/>
                    <a:pt x="363" y="765"/>
                    <a:pt x="391" y="741"/>
                  </a:cubicBezTo>
                  <a:cubicBezTo>
                    <a:pt x="450" y="690"/>
                    <a:pt x="377" y="748"/>
                    <a:pt x="425" y="700"/>
                  </a:cubicBezTo>
                  <a:cubicBezTo>
                    <a:pt x="493" y="632"/>
                    <a:pt x="417" y="716"/>
                    <a:pt x="473" y="666"/>
                  </a:cubicBezTo>
                  <a:cubicBezTo>
                    <a:pt x="495" y="647"/>
                    <a:pt x="514" y="624"/>
                    <a:pt x="535" y="604"/>
                  </a:cubicBezTo>
                  <a:cubicBezTo>
                    <a:pt x="572" y="569"/>
                    <a:pt x="549" y="593"/>
                    <a:pt x="583" y="576"/>
                  </a:cubicBezTo>
                  <a:cubicBezTo>
                    <a:pt x="623" y="557"/>
                    <a:pt x="583" y="570"/>
                    <a:pt x="624" y="542"/>
                  </a:cubicBezTo>
                  <a:cubicBezTo>
                    <a:pt x="637" y="533"/>
                    <a:pt x="652" y="530"/>
                    <a:pt x="665" y="522"/>
                  </a:cubicBezTo>
                  <a:cubicBezTo>
                    <a:pt x="688" y="487"/>
                    <a:pt x="727" y="469"/>
                    <a:pt x="761" y="446"/>
                  </a:cubicBezTo>
                  <a:cubicBezTo>
                    <a:pt x="777" y="435"/>
                    <a:pt x="793" y="423"/>
                    <a:pt x="809" y="412"/>
                  </a:cubicBezTo>
                  <a:cubicBezTo>
                    <a:pt x="816" y="407"/>
                    <a:pt x="830" y="398"/>
                    <a:pt x="830" y="398"/>
                  </a:cubicBezTo>
                  <a:cubicBezTo>
                    <a:pt x="846" y="373"/>
                    <a:pt x="876" y="360"/>
                    <a:pt x="905" y="350"/>
                  </a:cubicBezTo>
                  <a:cubicBezTo>
                    <a:pt x="926" y="330"/>
                    <a:pt x="940" y="318"/>
                    <a:pt x="967" y="309"/>
                  </a:cubicBezTo>
                  <a:cubicBezTo>
                    <a:pt x="1023" y="270"/>
                    <a:pt x="1091" y="243"/>
                    <a:pt x="1159" y="234"/>
                  </a:cubicBezTo>
                  <a:cubicBezTo>
                    <a:pt x="1218" y="214"/>
                    <a:pt x="1228" y="212"/>
                    <a:pt x="1296" y="206"/>
                  </a:cubicBezTo>
                  <a:cubicBezTo>
                    <a:pt x="1369" y="180"/>
                    <a:pt x="1453" y="183"/>
                    <a:pt x="1529" y="179"/>
                  </a:cubicBezTo>
                  <a:cubicBezTo>
                    <a:pt x="1651" y="182"/>
                    <a:pt x="1733" y="174"/>
                    <a:pt x="1838" y="192"/>
                  </a:cubicBezTo>
                  <a:cubicBezTo>
                    <a:pt x="1910" y="204"/>
                    <a:pt x="1978" y="235"/>
                    <a:pt x="2050" y="247"/>
                  </a:cubicBezTo>
                  <a:cubicBezTo>
                    <a:pt x="2095" y="255"/>
                    <a:pt x="2151" y="258"/>
                    <a:pt x="2194" y="261"/>
                  </a:cubicBezTo>
                  <a:cubicBezTo>
                    <a:pt x="2316" y="292"/>
                    <a:pt x="2420" y="297"/>
                    <a:pt x="2551" y="302"/>
                  </a:cubicBezTo>
                  <a:cubicBezTo>
                    <a:pt x="2683" y="297"/>
                    <a:pt x="2800" y="290"/>
                    <a:pt x="2928" y="268"/>
                  </a:cubicBezTo>
                  <a:cubicBezTo>
                    <a:pt x="3037" y="231"/>
                    <a:pt x="3144" y="188"/>
                    <a:pt x="3250" y="144"/>
                  </a:cubicBezTo>
                  <a:cubicBezTo>
                    <a:pt x="3272" y="135"/>
                    <a:pt x="3297" y="131"/>
                    <a:pt x="3319" y="124"/>
                  </a:cubicBezTo>
                  <a:cubicBezTo>
                    <a:pt x="3426" y="91"/>
                    <a:pt x="3535" y="57"/>
                    <a:pt x="3641" y="21"/>
                  </a:cubicBezTo>
                  <a:cubicBezTo>
                    <a:pt x="3704" y="0"/>
                    <a:pt x="3774" y="16"/>
                    <a:pt x="3840" y="14"/>
                  </a:cubicBezTo>
                  <a:cubicBezTo>
                    <a:pt x="4001" y="18"/>
                    <a:pt x="4123" y="27"/>
                    <a:pt x="4272" y="42"/>
                  </a:cubicBezTo>
                  <a:cubicBezTo>
                    <a:pt x="4314" y="55"/>
                    <a:pt x="4407" y="68"/>
                    <a:pt x="4443" y="90"/>
                  </a:cubicBezTo>
                  <a:cubicBezTo>
                    <a:pt x="4476" y="110"/>
                    <a:pt x="4457" y="101"/>
                    <a:pt x="4505" y="117"/>
                  </a:cubicBezTo>
                  <a:cubicBezTo>
                    <a:pt x="4512" y="119"/>
                    <a:pt x="4526" y="124"/>
                    <a:pt x="4526" y="124"/>
                  </a:cubicBezTo>
                  <a:cubicBezTo>
                    <a:pt x="4566" y="154"/>
                    <a:pt x="4616" y="153"/>
                    <a:pt x="4656" y="179"/>
                  </a:cubicBezTo>
                  <a:cubicBezTo>
                    <a:pt x="4682" y="196"/>
                    <a:pt x="4668" y="189"/>
                    <a:pt x="4697" y="199"/>
                  </a:cubicBezTo>
                  <a:cubicBezTo>
                    <a:pt x="4732" y="227"/>
                    <a:pt x="4768" y="234"/>
                    <a:pt x="4807" y="254"/>
                  </a:cubicBezTo>
                  <a:cubicBezTo>
                    <a:pt x="4830" y="266"/>
                    <a:pt x="4850" y="280"/>
                    <a:pt x="4875" y="288"/>
                  </a:cubicBezTo>
                  <a:cubicBezTo>
                    <a:pt x="4894" y="300"/>
                    <a:pt x="4917" y="314"/>
                    <a:pt x="4937" y="323"/>
                  </a:cubicBezTo>
                  <a:cubicBezTo>
                    <a:pt x="4950" y="329"/>
                    <a:pt x="4978" y="336"/>
                    <a:pt x="4978" y="336"/>
                  </a:cubicBezTo>
                  <a:cubicBezTo>
                    <a:pt x="4991" y="345"/>
                    <a:pt x="5006" y="348"/>
                    <a:pt x="5019" y="357"/>
                  </a:cubicBezTo>
                  <a:cubicBezTo>
                    <a:pt x="5027" y="363"/>
                    <a:pt x="5032" y="373"/>
                    <a:pt x="5040" y="378"/>
                  </a:cubicBezTo>
                  <a:cubicBezTo>
                    <a:pt x="5069" y="397"/>
                    <a:pt x="5116" y="402"/>
                    <a:pt x="5150" y="412"/>
                  </a:cubicBezTo>
                  <a:cubicBezTo>
                    <a:pt x="5246" y="440"/>
                    <a:pt x="5369" y="456"/>
                    <a:pt x="5458" y="501"/>
                  </a:cubicBezTo>
                  <a:cubicBezTo>
                    <a:pt x="5533" y="538"/>
                    <a:pt x="5603" y="582"/>
                    <a:pt x="5678" y="618"/>
                  </a:cubicBezTo>
                  <a:cubicBezTo>
                    <a:pt x="5714" y="636"/>
                    <a:pt x="5748" y="660"/>
                    <a:pt x="5787" y="672"/>
                  </a:cubicBezTo>
                  <a:cubicBezTo>
                    <a:pt x="5816" y="692"/>
                    <a:pt x="5837" y="711"/>
                    <a:pt x="5870" y="720"/>
                  </a:cubicBezTo>
                  <a:cubicBezTo>
                    <a:pt x="5886" y="746"/>
                    <a:pt x="5906" y="757"/>
                    <a:pt x="5931" y="775"/>
                  </a:cubicBezTo>
                  <a:cubicBezTo>
                    <a:pt x="5948" y="825"/>
                    <a:pt x="5924" y="765"/>
                    <a:pt x="5959" y="816"/>
                  </a:cubicBezTo>
                  <a:cubicBezTo>
                    <a:pt x="5972" y="835"/>
                    <a:pt x="5972" y="858"/>
                    <a:pt x="5986" y="878"/>
                  </a:cubicBezTo>
                  <a:cubicBezTo>
                    <a:pt x="5988" y="885"/>
                    <a:pt x="5990" y="892"/>
                    <a:pt x="5993" y="899"/>
                  </a:cubicBezTo>
                  <a:cubicBezTo>
                    <a:pt x="5997" y="906"/>
                    <a:pt x="6004" y="911"/>
                    <a:pt x="6007" y="919"/>
                  </a:cubicBezTo>
                  <a:cubicBezTo>
                    <a:pt x="6030" y="979"/>
                    <a:pt x="6035" y="1048"/>
                    <a:pt x="6048" y="1111"/>
                  </a:cubicBezTo>
                  <a:cubicBezTo>
                    <a:pt x="6044" y="1233"/>
                    <a:pt x="6049" y="1393"/>
                    <a:pt x="6014" y="1516"/>
                  </a:cubicBezTo>
                  <a:cubicBezTo>
                    <a:pt x="6009" y="1562"/>
                    <a:pt x="5998" y="1607"/>
                    <a:pt x="5993" y="1653"/>
                  </a:cubicBezTo>
                  <a:cubicBezTo>
                    <a:pt x="5986" y="1724"/>
                    <a:pt x="5984" y="1795"/>
                    <a:pt x="5979" y="1866"/>
                  </a:cubicBezTo>
                  <a:cubicBezTo>
                    <a:pt x="5977" y="1902"/>
                    <a:pt x="5974" y="1939"/>
                    <a:pt x="5972" y="1975"/>
                  </a:cubicBezTo>
                  <a:cubicBezTo>
                    <a:pt x="5971" y="1989"/>
                    <a:pt x="5945" y="2008"/>
                    <a:pt x="5938" y="2016"/>
                  </a:cubicBezTo>
                  <a:cubicBezTo>
                    <a:pt x="5892" y="2070"/>
                    <a:pt x="5840" y="2096"/>
                    <a:pt x="5774" y="2119"/>
                  </a:cubicBezTo>
                  <a:cubicBezTo>
                    <a:pt x="5172" y="2112"/>
                    <a:pt x="4572" y="2097"/>
                    <a:pt x="3970" y="2092"/>
                  </a:cubicBezTo>
                  <a:cubicBezTo>
                    <a:pt x="3229" y="2097"/>
                    <a:pt x="2489" y="2087"/>
                    <a:pt x="1748" y="2099"/>
                  </a:cubicBezTo>
                  <a:cubicBezTo>
                    <a:pt x="1250" y="2093"/>
                    <a:pt x="752" y="2084"/>
                    <a:pt x="254" y="2078"/>
                  </a:cubicBezTo>
                  <a:cubicBezTo>
                    <a:pt x="231" y="2072"/>
                    <a:pt x="208" y="2065"/>
                    <a:pt x="185" y="2058"/>
                  </a:cubicBezTo>
                  <a:cubicBezTo>
                    <a:pt x="172" y="2049"/>
                    <a:pt x="156" y="2047"/>
                    <a:pt x="144" y="2037"/>
                  </a:cubicBezTo>
                  <a:cubicBezTo>
                    <a:pt x="138" y="2032"/>
                    <a:pt x="137" y="2021"/>
                    <a:pt x="130" y="2016"/>
                  </a:cubicBezTo>
                  <a:cubicBezTo>
                    <a:pt x="119" y="2007"/>
                    <a:pt x="102" y="2009"/>
                    <a:pt x="89" y="2003"/>
                  </a:cubicBezTo>
                  <a:cubicBezTo>
                    <a:pt x="64" y="1991"/>
                    <a:pt x="49" y="1970"/>
                    <a:pt x="34" y="1948"/>
                  </a:cubicBezTo>
                  <a:cubicBezTo>
                    <a:pt x="24" y="1918"/>
                    <a:pt x="10" y="1895"/>
                    <a:pt x="0" y="1866"/>
                  </a:cubicBezTo>
                  <a:cubicBezTo>
                    <a:pt x="2" y="1749"/>
                    <a:pt x="3" y="1633"/>
                    <a:pt x="7" y="1516"/>
                  </a:cubicBezTo>
                  <a:cubicBezTo>
                    <a:pt x="9" y="1455"/>
                    <a:pt x="51" y="1376"/>
                    <a:pt x="68" y="1317"/>
                  </a:cubicBezTo>
                  <a:cubicBezTo>
                    <a:pt x="63" y="1213"/>
                    <a:pt x="58" y="1187"/>
                    <a:pt x="41" y="1104"/>
                  </a:cubicBezTo>
                  <a:close/>
                </a:path>
              </a:pathLst>
            </a:custGeom>
            <a:noFill/>
            <a:ln w="63500">
              <a:solidFill>
                <a:srgbClr val="00CC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68" name="Line 32">
            <a:extLst>
              <a:ext uri="{FF2B5EF4-FFF2-40B4-BE49-F238E27FC236}">
                <a16:creationId xmlns:a16="http://schemas.microsoft.com/office/drawing/2014/main" id="{0191A25F-A8FF-4EF6-9BD1-A753B79380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3681413"/>
            <a:ext cx="0" cy="1008062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oval" w="med" len="med"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69" name="Group 46">
            <a:extLst>
              <a:ext uri="{FF2B5EF4-FFF2-40B4-BE49-F238E27FC236}">
                <a16:creationId xmlns:a16="http://schemas.microsoft.com/office/drawing/2014/main" id="{59E4D016-5D9B-4C29-A170-00BAD1CC92AD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452813"/>
            <a:ext cx="228600" cy="228600"/>
            <a:chOff x="2736" y="2175"/>
            <a:chExt cx="144" cy="144"/>
          </a:xfrm>
        </p:grpSpPr>
        <p:sp>
          <p:nvSpPr>
            <p:cNvPr id="70" name="Line 44">
              <a:extLst>
                <a:ext uri="{FF2B5EF4-FFF2-40B4-BE49-F238E27FC236}">
                  <a16:creationId xmlns:a16="http://schemas.microsoft.com/office/drawing/2014/main" id="{99BDA304-5F6E-45F0-B11D-8F654ACDE6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6" y="2175"/>
              <a:ext cx="0" cy="1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1" name="Line 45">
              <a:extLst>
                <a:ext uri="{FF2B5EF4-FFF2-40B4-BE49-F238E27FC236}">
                  <a16:creationId xmlns:a16="http://schemas.microsoft.com/office/drawing/2014/main" id="{FAE3F76C-0195-4CEE-AF8E-ECE962098D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175"/>
              <a:ext cx="14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72" name="Group 47">
            <a:extLst>
              <a:ext uri="{FF2B5EF4-FFF2-40B4-BE49-F238E27FC236}">
                <a16:creationId xmlns:a16="http://schemas.microsoft.com/office/drawing/2014/main" id="{EEF05CA0-8495-48D1-B4E3-E3A50B4848FD}"/>
              </a:ext>
            </a:extLst>
          </p:cNvPr>
          <p:cNvGrpSpPr>
            <a:grpSpLocks/>
          </p:cNvGrpSpPr>
          <p:nvPr/>
        </p:nvGrpSpPr>
        <p:grpSpPr bwMode="auto">
          <a:xfrm rot="4377298">
            <a:off x="5003800" y="4244975"/>
            <a:ext cx="228600" cy="228600"/>
            <a:chOff x="2736" y="2175"/>
            <a:chExt cx="144" cy="144"/>
          </a:xfrm>
        </p:grpSpPr>
        <p:sp>
          <p:nvSpPr>
            <p:cNvPr id="73" name="Line 48">
              <a:extLst>
                <a:ext uri="{FF2B5EF4-FFF2-40B4-BE49-F238E27FC236}">
                  <a16:creationId xmlns:a16="http://schemas.microsoft.com/office/drawing/2014/main" id="{AE5B939E-A1F0-44A4-9310-17DAA83751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6" y="2175"/>
              <a:ext cx="0" cy="144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4" name="Line 49">
              <a:extLst>
                <a:ext uri="{FF2B5EF4-FFF2-40B4-BE49-F238E27FC236}">
                  <a16:creationId xmlns:a16="http://schemas.microsoft.com/office/drawing/2014/main" id="{FF3800A1-C7C0-4AA3-916F-EA909E7C8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175"/>
              <a:ext cx="144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75" name="Group 53">
            <a:extLst>
              <a:ext uri="{FF2B5EF4-FFF2-40B4-BE49-F238E27FC236}">
                <a16:creationId xmlns:a16="http://schemas.microsoft.com/office/drawing/2014/main" id="{57C84372-9E20-4DF9-9FFC-77E35836F22D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873125"/>
            <a:ext cx="228600" cy="1406525"/>
            <a:chOff x="2736" y="550"/>
            <a:chExt cx="144" cy="886"/>
          </a:xfrm>
        </p:grpSpPr>
        <p:sp>
          <p:nvSpPr>
            <p:cNvPr id="76" name="Line 50">
              <a:extLst>
                <a:ext uri="{FF2B5EF4-FFF2-40B4-BE49-F238E27FC236}">
                  <a16:creationId xmlns:a16="http://schemas.microsoft.com/office/drawing/2014/main" id="{29A64ABE-2DE2-4639-A686-8A1B661E4F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550"/>
              <a:ext cx="0" cy="88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7" name="Line 51">
              <a:extLst>
                <a:ext uri="{FF2B5EF4-FFF2-40B4-BE49-F238E27FC236}">
                  <a16:creationId xmlns:a16="http://schemas.microsoft.com/office/drawing/2014/main" id="{60A0FB8B-0C95-4116-8B17-8236767F12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550"/>
              <a:ext cx="144" cy="88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8" name="Arc 52">
              <a:extLst>
                <a:ext uri="{FF2B5EF4-FFF2-40B4-BE49-F238E27FC236}">
                  <a16:creationId xmlns:a16="http://schemas.microsoft.com/office/drawing/2014/main" id="{90CB35E0-06B0-47A8-A9E5-DD6522E55D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3" y="664"/>
              <a:ext cx="127" cy="772"/>
            </a:xfrm>
            <a:custGeom>
              <a:avLst/>
              <a:gdLst>
                <a:gd name="T0" fmla="*/ 0 w 3551"/>
                <a:gd name="T1" fmla="*/ 0 h 21600"/>
                <a:gd name="T2" fmla="*/ 127 w 3551"/>
                <a:gd name="T3" fmla="*/ 11 h 21600"/>
                <a:gd name="T4" fmla="*/ 0 w 3551"/>
                <a:gd name="T5" fmla="*/ 772 h 21600"/>
                <a:gd name="T6" fmla="*/ 0 60000 65536"/>
                <a:gd name="T7" fmla="*/ 0 60000 65536"/>
                <a:gd name="T8" fmla="*/ 0 60000 65536"/>
                <a:gd name="T9" fmla="*/ 0 w 3551"/>
                <a:gd name="T10" fmla="*/ 0 h 21600"/>
                <a:gd name="T11" fmla="*/ 3551 w 355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1" h="21600" fill="none" extrusionOk="0">
                  <a:moveTo>
                    <a:pt x="-1" y="0"/>
                  </a:moveTo>
                  <a:cubicBezTo>
                    <a:pt x="1189" y="0"/>
                    <a:pt x="2377" y="98"/>
                    <a:pt x="3551" y="293"/>
                  </a:cubicBezTo>
                </a:path>
                <a:path w="3551" h="21600" stroke="0" extrusionOk="0">
                  <a:moveTo>
                    <a:pt x="-1" y="0"/>
                  </a:moveTo>
                  <a:cubicBezTo>
                    <a:pt x="1189" y="0"/>
                    <a:pt x="2377" y="98"/>
                    <a:pt x="3551" y="29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79" name="Oval 42">
            <a:extLst>
              <a:ext uri="{FF2B5EF4-FFF2-40B4-BE49-F238E27FC236}">
                <a16:creationId xmlns:a16="http://schemas.microsoft.com/office/drawing/2014/main" id="{0D1A09BB-F865-455C-9391-E6C9CAF21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64050" y="2168525"/>
            <a:ext cx="209550" cy="209550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" name="Arc 31">
            <a:extLst>
              <a:ext uri="{FF2B5EF4-FFF2-40B4-BE49-F238E27FC236}">
                <a16:creationId xmlns:a16="http://schemas.microsoft.com/office/drawing/2014/main" id="{4C601300-5C84-49A7-B276-99B59A477DE1}"/>
              </a:ext>
            </a:extLst>
          </p:cNvPr>
          <p:cNvSpPr>
            <a:spLocks/>
          </p:cNvSpPr>
          <p:nvPr/>
        </p:nvSpPr>
        <p:spPr bwMode="auto">
          <a:xfrm rot="10610621">
            <a:off x="4614863" y="1347788"/>
            <a:ext cx="1146175" cy="3122612"/>
          </a:xfrm>
          <a:custGeom>
            <a:avLst/>
            <a:gdLst>
              <a:gd name="T0" fmla="*/ 813399 w 21141"/>
              <a:gd name="T1" fmla="*/ 0 h 15539"/>
              <a:gd name="T2" fmla="*/ 1146175 w 21141"/>
              <a:gd name="T3" fmla="*/ 2232189 h 15539"/>
              <a:gd name="T4" fmla="*/ 0 w 21141"/>
              <a:gd name="T5" fmla="*/ 3122612 h 15539"/>
              <a:gd name="T6" fmla="*/ 0 60000 65536"/>
              <a:gd name="T7" fmla="*/ 0 60000 65536"/>
              <a:gd name="T8" fmla="*/ 0 60000 65536"/>
              <a:gd name="T9" fmla="*/ 0 w 21141"/>
              <a:gd name="T10" fmla="*/ 0 h 15539"/>
              <a:gd name="T11" fmla="*/ 21141 w 21141"/>
              <a:gd name="T12" fmla="*/ 15539 h 155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41" h="15539" fill="none" extrusionOk="0">
                <a:moveTo>
                  <a:pt x="15003" y="-1"/>
                </a:moveTo>
                <a:cubicBezTo>
                  <a:pt x="18115" y="3004"/>
                  <a:pt x="20253" y="6874"/>
                  <a:pt x="21140" y="11108"/>
                </a:cubicBezTo>
              </a:path>
              <a:path w="21141" h="15539" stroke="0" extrusionOk="0">
                <a:moveTo>
                  <a:pt x="15003" y="-1"/>
                </a:moveTo>
                <a:cubicBezTo>
                  <a:pt x="18115" y="3004"/>
                  <a:pt x="20253" y="6874"/>
                  <a:pt x="21140" y="11108"/>
                </a:cubicBezTo>
                <a:lnTo>
                  <a:pt x="0" y="15539"/>
                </a:lnTo>
                <a:close/>
              </a:path>
            </a:pathLst>
          </a:custGeom>
          <a:noFill/>
          <a:ln w="508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1" name="Line 30">
            <a:extLst>
              <a:ext uri="{FF2B5EF4-FFF2-40B4-BE49-F238E27FC236}">
                <a16:creationId xmlns:a16="http://schemas.microsoft.com/office/drawing/2014/main" id="{66BA59B6-E1C6-4C70-B1B7-AE3CDCC780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276475"/>
            <a:ext cx="0" cy="14049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oval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" name="Text Box 54">
            <a:extLst>
              <a:ext uri="{FF2B5EF4-FFF2-40B4-BE49-F238E27FC236}">
                <a16:creationId xmlns:a16="http://schemas.microsoft.com/office/drawing/2014/main" id="{CA9CAD3E-1FF1-4865-AF0A-4CE130AA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463" y="1925638"/>
            <a:ext cx="137953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Earth surface</a:t>
            </a:r>
          </a:p>
        </p:txBody>
      </p:sp>
      <p:sp>
        <p:nvSpPr>
          <p:cNvPr id="83" name="Line 57">
            <a:extLst>
              <a:ext uri="{FF2B5EF4-FFF2-40B4-BE49-F238E27FC236}">
                <a16:creationId xmlns:a16="http://schemas.microsoft.com/office/drawing/2014/main" id="{4B34E9D9-5EF9-43C9-874B-6C3724F9D6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3450" y="2378075"/>
            <a:ext cx="481013" cy="341313"/>
          </a:xfrm>
          <a:prstGeom prst="line">
            <a:avLst/>
          </a:prstGeom>
          <a:noFill/>
          <a:ln w="25400">
            <a:solidFill>
              <a:srgbClr val="4F81BD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84" name="Text Box 58">
            <a:extLst>
              <a:ext uri="{FF2B5EF4-FFF2-40B4-BE49-F238E27FC236}">
                <a16:creationId xmlns:a16="http://schemas.microsoft.com/office/drawing/2014/main" id="{109BB297-86F9-488C-92DF-DCB02E271409}"/>
              </a:ext>
            </a:extLst>
          </p:cNvPr>
          <p:cNvSpPr txBox="1">
            <a:spLocks noChangeArrowheads="1"/>
          </p:cNvSpPr>
          <p:nvPr/>
        </p:nvSpPr>
        <p:spPr bwMode="auto">
          <a:xfrm rot="1866961">
            <a:off x="6992938" y="4076700"/>
            <a:ext cx="1479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Ellipsoid</a:t>
            </a:r>
          </a:p>
        </p:txBody>
      </p:sp>
      <p:sp>
        <p:nvSpPr>
          <p:cNvPr id="85" name="Text Box 59">
            <a:extLst>
              <a:ext uri="{FF2B5EF4-FFF2-40B4-BE49-F238E27FC236}">
                <a16:creationId xmlns:a16="http://schemas.microsoft.com/office/drawing/2014/main" id="{874C96C3-2430-4EFD-89E9-A5D05127D011}"/>
              </a:ext>
            </a:extLst>
          </p:cNvPr>
          <p:cNvSpPr txBox="1">
            <a:spLocks noChangeArrowheads="1"/>
          </p:cNvSpPr>
          <p:nvPr/>
        </p:nvSpPr>
        <p:spPr bwMode="auto">
          <a:xfrm rot="1372987">
            <a:off x="6396038" y="4649788"/>
            <a:ext cx="1368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Geoid</a:t>
            </a:r>
          </a:p>
        </p:txBody>
      </p:sp>
      <p:sp>
        <p:nvSpPr>
          <p:cNvPr id="86" name="Text Box 61">
            <a:extLst>
              <a:ext uri="{FF2B5EF4-FFF2-40B4-BE49-F238E27FC236}">
                <a16:creationId xmlns:a16="http://schemas.microsoft.com/office/drawing/2014/main" id="{F167FD03-8ECE-4B0B-B054-6171A51FD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3079750"/>
            <a:ext cx="2771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Orthometric height, </a:t>
            </a:r>
            <a:r>
              <a:rPr lang="en-US" sz="2400" b="1" i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H</a:t>
            </a:r>
          </a:p>
        </p:txBody>
      </p:sp>
      <p:sp>
        <p:nvSpPr>
          <p:cNvPr id="87" name="Text Box 62">
            <a:extLst>
              <a:ext uri="{FF2B5EF4-FFF2-40B4-BE49-F238E27FC236}">
                <a16:creationId xmlns:a16="http://schemas.microsoft.com/office/drawing/2014/main" id="{AAB05EB6-C0E7-402F-9E55-495DE33B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016375"/>
            <a:ext cx="22685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Geoid height, </a:t>
            </a:r>
            <a:r>
              <a:rPr lang="en-US" sz="2400" b="1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N</a:t>
            </a:r>
            <a:r>
              <a:rPr lang="en-US" sz="2400" b="1" i="1" baseline="-250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G</a:t>
            </a:r>
          </a:p>
        </p:txBody>
      </p:sp>
      <p:sp>
        <p:nvSpPr>
          <p:cNvPr id="88" name="Text Box 63">
            <a:extLst>
              <a:ext uri="{FF2B5EF4-FFF2-40B4-BE49-F238E27FC236}">
                <a16:creationId xmlns:a16="http://schemas.microsoft.com/office/drawing/2014/main" id="{7988799C-D2D2-4D53-B16B-304D7A76A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792413"/>
            <a:ext cx="2339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Ellipsoid height, </a:t>
            </a: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h</a:t>
            </a:r>
          </a:p>
        </p:txBody>
      </p:sp>
      <p:sp>
        <p:nvSpPr>
          <p:cNvPr id="89" name="Text Box 64">
            <a:extLst>
              <a:ext uri="{FF2B5EF4-FFF2-40B4-BE49-F238E27FC236}">
                <a16:creationId xmlns:a16="http://schemas.microsoft.com/office/drawing/2014/main" id="{67C53624-D43E-4B3A-93A4-B3D3D3F0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38051"/>
            <a:ext cx="3149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Deflection of the vertical</a:t>
            </a:r>
          </a:p>
        </p:txBody>
      </p:sp>
      <p:sp>
        <p:nvSpPr>
          <p:cNvPr id="90" name="Text Box 65">
            <a:extLst>
              <a:ext uri="{FF2B5EF4-FFF2-40B4-BE49-F238E27FC236}">
                <a16:creationId xmlns:a16="http://schemas.microsoft.com/office/drawing/2014/main" id="{990E88AC-8DD6-4724-B649-3BBCB315A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3548063"/>
            <a:ext cx="14049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Mean </a:t>
            </a:r>
            <a:br>
              <a:rPr lang="en-US" sz="2000" dirty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sea level</a:t>
            </a:r>
          </a:p>
        </p:txBody>
      </p:sp>
      <p:sp>
        <p:nvSpPr>
          <p:cNvPr id="91" name="Line 66">
            <a:extLst>
              <a:ext uri="{FF2B5EF4-FFF2-40B4-BE49-F238E27FC236}">
                <a16:creationId xmlns:a16="http://schemas.microsoft.com/office/drawing/2014/main" id="{0F9ADC06-D1EC-4FD0-B568-5B5F3CAA9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138" y="4249738"/>
            <a:ext cx="125412" cy="8572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" name="Text Box 68">
            <a:extLst>
              <a:ext uri="{FF2B5EF4-FFF2-40B4-BE49-F238E27FC236}">
                <a16:creationId xmlns:a16="http://schemas.microsoft.com/office/drawing/2014/main" id="{520A30F2-5184-4980-B21A-D0D9D6C17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5956300"/>
            <a:ext cx="81010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Note:</a:t>
            </a:r>
            <a:r>
              <a:rPr lang="en-US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  Geoid height is </a:t>
            </a:r>
            <a:r>
              <a:rPr lang="en-US" b="1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negative</a:t>
            </a:r>
            <a:r>
              <a:rPr lang="en-US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 everywhere in the coterminous US</a:t>
            </a:r>
          </a:p>
        </p:txBody>
      </p:sp>
      <p:sp>
        <p:nvSpPr>
          <p:cNvPr id="94" name="Text Box 69">
            <a:extLst>
              <a:ext uri="{FF2B5EF4-FFF2-40B4-BE49-F238E27FC236}">
                <a16:creationId xmlns:a16="http://schemas.microsoft.com/office/drawing/2014/main" id="{9B4FF8E6-F740-4968-9B55-A4F0B4311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219" y="5213349"/>
            <a:ext cx="2533650" cy="650875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h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=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H + N</a:t>
            </a:r>
            <a:r>
              <a:rPr kumimoji="0" lang="en-US" sz="36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G</a:t>
            </a:r>
          </a:p>
        </p:txBody>
      </p:sp>
      <p:sp>
        <p:nvSpPr>
          <p:cNvPr id="95" name="Text Box 70">
            <a:extLst>
              <a:ext uri="{FF2B5EF4-FFF2-40B4-BE49-F238E27FC236}">
                <a16:creationId xmlns:a16="http://schemas.microsoft.com/office/drawing/2014/main" id="{ECD60115-386D-4A48-8B72-370C77367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711325"/>
            <a:ext cx="22621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You are here</a:t>
            </a:r>
          </a:p>
        </p:txBody>
      </p:sp>
      <p:sp>
        <p:nvSpPr>
          <p:cNvPr id="96" name="Line 71">
            <a:extLst>
              <a:ext uri="{FF2B5EF4-FFF2-40B4-BE49-F238E27FC236}">
                <a16:creationId xmlns:a16="http://schemas.microsoft.com/office/drawing/2014/main" id="{10025530-5BBE-487F-88BB-D4B3FDC8D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5175" y="1997075"/>
            <a:ext cx="1230313" cy="279400"/>
          </a:xfrm>
          <a:prstGeom prst="line">
            <a:avLst/>
          </a:prstGeom>
          <a:noFill/>
          <a:ln w="31750">
            <a:solidFill>
              <a:srgbClr val="4F81BD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97" name="Text Box 76">
            <a:extLst>
              <a:ext uri="{FF2B5EF4-FFF2-40B4-BE49-F238E27FC236}">
                <a16:creationId xmlns:a16="http://schemas.microsoft.com/office/drawing/2014/main" id="{A4804C66-9740-422A-8008-46677B505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338888"/>
            <a:ext cx="81010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(but it is </a:t>
            </a:r>
            <a:r>
              <a:rPr lang="en-US" b="1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positive</a:t>
            </a:r>
            <a:r>
              <a:rPr lang="en-US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 in most of Alaska)</a:t>
            </a:r>
          </a:p>
        </p:txBody>
      </p:sp>
      <p:sp>
        <p:nvSpPr>
          <p:cNvPr id="98" name="Line 57">
            <a:extLst>
              <a:ext uri="{FF2B5EF4-FFF2-40B4-BE49-F238E27FC236}">
                <a16:creationId xmlns:a16="http://schemas.microsoft.com/office/drawing/2014/main" id="{BBEA07F7-8419-417F-8360-5BA9785DC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595" y="4265614"/>
            <a:ext cx="416105" cy="585370"/>
          </a:xfrm>
          <a:prstGeom prst="line">
            <a:avLst/>
          </a:prstGeom>
          <a:noFill/>
          <a:ln w="25400">
            <a:solidFill>
              <a:srgbClr val="4F81BD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7418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6">
            <a:extLst>
              <a:ext uri="{FF2B5EF4-FFF2-40B4-BE49-F238E27FC236}">
                <a16:creationId xmlns:a16="http://schemas.microsoft.com/office/drawing/2014/main" id="{BC98B81A-22CA-4CF2-8E8B-5685A61FD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59" y="1278836"/>
            <a:ext cx="5689600" cy="5505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Box 7">
            <a:extLst>
              <a:ext uri="{FF2B5EF4-FFF2-40B4-BE49-F238E27FC236}">
                <a16:creationId xmlns:a16="http://schemas.microsoft.com/office/drawing/2014/main" id="{3AEC3E27-11B3-44C5-8D57-2605D3209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353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erdana" panose="020B0604030504040204" pitchFamily="34" charset="0"/>
                <a:cs typeface="Arial" panose="020B0604020202020204" pitchFamily="34" charset="0"/>
              </a:rPr>
              <a:t>Extent of NAPGD2022 gravimetric geoid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FFAE9-9DB0-4234-8478-04C26EFE2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9" y="4518175"/>
            <a:ext cx="2651760" cy="2245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633556-855C-428A-8832-B1D63AF84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1212918"/>
            <a:ext cx="1737360" cy="2738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2FCFC-340A-4832-93B8-5FF57FFB263B}"/>
              </a:ext>
            </a:extLst>
          </p:cNvPr>
          <p:cNvSpPr txBox="1"/>
          <p:nvPr/>
        </p:nvSpPr>
        <p:spPr>
          <a:xfrm>
            <a:off x="64535" y="4148843"/>
            <a:ext cx="17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American Samoa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865D5-030C-4B18-A1BD-F0C143122679}"/>
              </a:ext>
            </a:extLst>
          </p:cNvPr>
          <p:cNvSpPr txBox="1"/>
          <p:nvPr/>
        </p:nvSpPr>
        <p:spPr>
          <a:xfrm>
            <a:off x="-8922" y="834394"/>
            <a:ext cx="380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Guam and Northern Marianas Islands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193A57-49DC-41F0-9604-2A075C20A864}"/>
              </a:ext>
            </a:extLst>
          </p:cNvPr>
          <p:cNvCxnSpPr>
            <a:cxnSpLocks/>
          </p:cNvCxnSpPr>
          <p:nvPr/>
        </p:nvCxnSpPr>
        <p:spPr>
          <a:xfrm flipV="1">
            <a:off x="2780301" y="5022323"/>
            <a:ext cx="943287" cy="17414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4FEA51-A27B-4597-8671-AB8B77EA8F91}"/>
              </a:ext>
            </a:extLst>
          </p:cNvPr>
          <p:cNvCxnSpPr>
            <a:cxnSpLocks/>
          </p:cNvCxnSpPr>
          <p:nvPr/>
        </p:nvCxnSpPr>
        <p:spPr>
          <a:xfrm>
            <a:off x="2740615" y="4518176"/>
            <a:ext cx="982973" cy="4637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271795-08BC-4831-A459-268786F435ED}"/>
              </a:ext>
            </a:extLst>
          </p:cNvPr>
          <p:cNvCxnSpPr>
            <a:cxnSpLocks/>
          </p:cNvCxnSpPr>
          <p:nvPr/>
        </p:nvCxnSpPr>
        <p:spPr>
          <a:xfrm>
            <a:off x="2067298" y="1238468"/>
            <a:ext cx="1507481" cy="2249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C72EDF-5BC7-4C05-AF3D-D03561B704B9}"/>
              </a:ext>
            </a:extLst>
          </p:cNvPr>
          <p:cNvCxnSpPr>
            <a:cxnSpLocks/>
          </p:cNvCxnSpPr>
          <p:nvPr/>
        </p:nvCxnSpPr>
        <p:spPr>
          <a:xfrm flipV="1">
            <a:off x="2087410" y="3522660"/>
            <a:ext cx="1487369" cy="429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99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with datums at 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1579314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Geospatial data are everywhere</a:t>
            </a:r>
          </a:p>
          <a:p>
            <a:r>
              <a:rPr lang="en-US" sz="3200" dirty="0"/>
              <a:t>But not useful if can’t line data up</a:t>
            </a:r>
          </a:p>
          <a:p>
            <a:r>
              <a:rPr lang="en-US" sz="3200" dirty="0"/>
              <a:t>Datums make it possible to align data</a:t>
            </a:r>
          </a:p>
        </p:txBody>
      </p:sp>
      <p:pic>
        <p:nvPicPr>
          <p:cNvPr id="4" name="Picture 2" descr="Power Line Sign"/>
          <p:cNvPicPr>
            <a:picLocks noChangeAspect="1" noChangeArrowheads="1"/>
          </p:cNvPicPr>
          <p:nvPr/>
        </p:nvPicPr>
        <p:blipFill>
          <a:blip r:embed="rId2" cstate="print"/>
          <a:srcRect r="17441" b="4210"/>
          <a:stretch>
            <a:fillRect/>
          </a:stretch>
        </p:blipFill>
        <p:spPr bwMode="auto">
          <a:xfrm>
            <a:off x="2627784" y="3032956"/>
            <a:ext cx="3931920" cy="37519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023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551E839-3C2E-45FD-9D0C-EFDBFA15A322}"/>
              </a:ext>
            </a:extLst>
          </p:cNvPr>
          <p:cNvSpPr txBox="1">
            <a:spLocks/>
          </p:cNvSpPr>
          <p:nvPr/>
        </p:nvSpPr>
        <p:spPr>
          <a:xfrm>
            <a:off x="438150" y="304800"/>
            <a:ext cx="8267700" cy="803275"/>
          </a:xfrm>
          <a:prstGeom prst="rect">
            <a:avLst/>
          </a:prstGeom>
        </p:spPr>
        <p:txBody>
          <a:bodyPr lIns="64232" tIns="32114" rIns="64232" bIns="32114"/>
          <a:lstStyle/>
          <a:p>
            <a:pPr marL="0" marR="0" lvl="0" indent="0" algn="ctr" defTabSz="6423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Times New Roman" pitchFamily="18" charset="0"/>
              </a:rPr>
              <a:t>Building a Gravity Field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BDFC99-D14C-4782-A567-88A1378D3BC0}"/>
              </a:ext>
            </a:extLst>
          </p:cNvPr>
          <p:cNvGrpSpPr>
            <a:grpSpLocks/>
          </p:cNvGrpSpPr>
          <p:nvPr/>
        </p:nvGrpSpPr>
        <p:grpSpPr bwMode="auto">
          <a:xfrm>
            <a:off x="666750" y="1189038"/>
            <a:ext cx="8039100" cy="1770062"/>
            <a:chOff x="343324" y="1189299"/>
            <a:chExt cx="8038676" cy="1770174"/>
          </a:xfrm>
        </p:grpSpPr>
        <p:pic>
          <p:nvPicPr>
            <p:cNvPr id="124950" name="Picture 2" descr="C:\Work\Presentations\Graphics\grace_satellite-600x0.jpg">
              <a:extLst>
                <a:ext uri="{FF2B5EF4-FFF2-40B4-BE49-F238E27FC236}">
                  <a16:creationId xmlns:a16="http://schemas.microsoft.com/office/drawing/2014/main" id="{A62F38DE-56AE-4294-9031-22FD995A7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98" y="1206027"/>
              <a:ext cx="1787202" cy="1435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951" name="Picture 2">
              <a:extLst>
                <a:ext uri="{FF2B5EF4-FFF2-40B4-BE49-F238E27FC236}">
                  <a16:creationId xmlns:a16="http://schemas.microsoft.com/office/drawing/2014/main" id="{989AA82F-C278-4B86-B6FE-4C3F99E0A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3" t="26244" r="42294" b="9790"/>
            <a:stretch>
              <a:fillRect/>
            </a:stretch>
          </p:blipFill>
          <p:spPr bwMode="auto">
            <a:xfrm>
              <a:off x="6814998" y="1189299"/>
              <a:ext cx="1567002" cy="155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0" name="TextBox 10">
              <a:extLst>
                <a:ext uri="{FF2B5EF4-FFF2-40B4-BE49-F238E27FC236}">
                  <a16:creationId xmlns:a16="http://schemas.microsoft.com/office/drawing/2014/main" id="{98EC08E8-1C40-466A-88F4-A5912D48D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2934" y="1524282"/>
              <a:ext cx="2266830" cy="7699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Long Wavelengths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(≥ 250 km)</a:t>
              </a:r>
            </a:p>
          </p:txBody>
        </p:sp>
        <p:sp>
          <p:nvSpPr>
            <p:cNvPr id="29721" name="TextBox 11">
              <a:extLst>
                <a:ext uri="{FF2B5EF4-FFF2-40B4-BE49-F238E27FC236}">
                  <a16:creationId xmlns:a16="http://schemas.microsoft.com/office/drawing/2014/main" id="{E918C7A8-FFC2-4CBD-803B-958E97B85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324" y="2589563"/>
              <a:ext cx="3217693" cy="3699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GRACE/GOCE/Satellite Altimetry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C27F82-2E47-45EA-9019-10A4A067683D}"/>
              </a:ext>
            </a:extLst>
          </p:cNvPr>
          <p:cNvGrpSpPr>
            <a:grpSpLocks/>
          </p:cNvGrpSpPr>
          <p:nvPr/>
        </p:nvGrpSpPr>
        <p:grpSpPr bwMode="auto">
          <a:xfrm>
            <a:off x="1041400" y="2947988"/>
            <a:ext cx="7831138" cy="1744662"/>
            <a:chOff x="717032" y="3031201"/>
            <a:chExt cx="7831408" cy="1742898"/>
          </a:xfrm>
        </p:grpSpPr>
        <p:pic>
          <p:nvPicPr>
            <p:cNvPr id="124946" name="Picture 3" descr="C:\Work\Presentations\Graphics\Citation\NOAA Jet CU.jpg">
              <a:extLst>
                <a:ext uri="{FF2B5EF4-FFF2-40B4-BE49-F238E27FC236}">
                  <a16:creationId xmlns:a16="http://schemas.microsoft.com/office/drawing/2014/main" id="{6F634AE5-25D0-4679-A8D9-104088F03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4" t="10252" b="31152"/>
            <a:stretch>
              <a:fillRect/>
            </a:stretch>
          </p:blipFill>
          <p:spPr bwMode="auto">
            <a:xfrm>
              <a:off x="1030785" y="3284942"/>
              <a:ext cx="1850678" cy="914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5" name="TextBox 13">
              <a:extLst>
                <a:ext uri="{FF2B5EF4-FFF2-40B4-BE49-F238E27FC236}">
                  <a16:creationId xmlns:a16="http://schemas.microsoft.com/office/drawing/2014/main" id="{5C0A61B0-3AB6-41DF-9197-A0598BA96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7643" y="3624326"/>
              <a:ext cx="2940151" cy="7073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Intermediate Wavelengths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(300 km to 20 km)</a:t>
              </a:r>
            </a:p>
          </p:txBody>
        </p:sp>
        <p:pic>
          <p:nvPicPr>
            <p:cNvPr id="124948" name="Picture 4" descr="ak08_grav_prelim.PNG">
              <a:extLst>
                <a:ext uri="{FF2B5EF4-FFF2-40B4-BE49-F238E27FC236}">
                  <a16:creationId xmlns:a16="http://schemas.microsoft.com/office/drawing/2014/main" id="{0B0888F3-252B-4A84-874A-5EECAC4A3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5" b="14104"/>
            <a:stretch>
              <a:fillRect/>
            </a:stretch>
          </p:blipFill>
          <p:spPr bwMode="auto">
            <a:xfrm>
              <a:off x="6625125" y="3031201"/>
              <a:ext cx="1923315" cy="174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7" name="TextBox 20">
              <a:extLst>
                <a:ext uri="{FF2B5EF4-FFF2-40B4-BE49-F238E27FC236}">
                  <a16:creationId xmlns:a16="http://schemas.microsoft.com/office/drawing/2014/main" id="{D76CE3D8-DD7E-40E4-919F-3AB1DEAFCE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032" y="4222208"/>
              <a:ext cx="2400383" cy="4297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Airborne</a:t>
              </a:r>
              <a:r>
                <a:rPr kumimoji="0" lang="en-US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Measurement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819E16-E0B3-458D-8B72-E6EE635C3646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4783138"/>
            <a:ext cx="8089900" cy="1676400"/>
            <a:chOff x="292081" y="5029200"/>
            <a:chExt cx="8089919" cy="1676400"/>
          </a:xfrm>
        </p:grpSpPr>
        <p:pic>
          <p:nvPicPr>
            <p:cNvPr id="124942" name="Picture 4" descr="C:\Work\GRAV-D\Images-graphics\NEW ORLEANS AP.JPG">
              <a:extLst>
                <a:ext uri="{FF2B5EF4-FFF2-40B4-BE49-F238E27FC236}">
                  <a16:creationId xmlns:a16="http://schemas.microsoft.com/office/drawing/2014/main" id="{02914D7C-927E-46CB-AC0D-F2A06A7D9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5" t="24883" r="20724" b="32260"/>
            <a:stretch>
              <a:fillRect/>
            </a:stretch>
          </p:blipFill>
          <p:spPr bwMode="auto">
            <a:xfrm>
              <a:off x="980554" y="5029200"/>
              <a:ext cx="1951137" cy="104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TextBox 21">
              <a:extLst>
                <a:ext uri="{FF2B5EF4-FFF2-40B4-BE49-F238E27FC236}">
                  <a16:creationId xmlns:a16="http://schemas.microsoft.com/office/drawing/2014/main" id="{43F5EABC-8666-4E77-BD59-13D8293B7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081" y="6053137"/>
              <a:ext cx="3454408" cy="646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Surface Measurement and 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Predicted Gravity from Topography</a:t>
              </a:r>
            </a:p>
          </p:txBody>
        </p:sp>
        <p:sp>
          <p:nvSpPr>
            <p:cNvPr id="29712" name="TextBox 22">
              <a:extLst>
                <a:ext uri="{FF2B5EF4-FFF2-40B4-BE49-F238E27FC236}">
                  <a16:creationId xmlns:a16="http://schemas.microsoft.com/office/drawing/2014/main" id="{7AD99304-A4FF-4651-B3C2-442845B67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6189" y="5311775"/>
              <a:ext cx="2146305" cy="7080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354" tIns="45678" rIns="91354" bIns="4567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Short Wavelengths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itchFamily="34" charset="-128"/>
                  <a:cs typeface="Times New Roman" pitchFamily="18" charset="0"/>
                </a:rPr>
                <a:t>(&lt; 100 km)</a:t>
              </a:r>
            </a:p>
          </p:txBody>
        </p:sp>
        <p:pic>
          <p:nvPicPr>
            <p:cNvPr id="124945" name="Picture 5">
              <a:extLst>
                <a:ext uri="{FF2B5EF4-FFF2-40B4-BE49-F238E27FC236}">
                  <a16:creationId xmlns:a16="http://schemas.microsoft.com/office/drawing/2014/main" id="{4078A880-89E9-4A23-8F7A-A3DE41B52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3" r="73679" b="38123"/>
            <a:stretch>
              <a:fillRect/>
            </a:stretch>
          </p:blipFill>
          <p:spPr bwMode="auto">
            <a:xfrm>
              <a:off x="6756836" y="5081663"/>
              <a:ext cx="1625164" cy="162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4934" name="TextBox 25">
            <a:extLst>
              <a:ext uri="{FF2B5EF4-FFF2-40B4-BE49-F238E27FC236}">
                <a16:creationId xmlns:a16="http://schemas.microsoft.com/office/drawing/2014/main" id="{CF819453-2526-4AA7-8D6B-0522D6DBE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2595563"/>
            <a:ext cx="363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+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4308AF-2A7C-4404-813C-3EA1200042E9}"/>
              </a:ext>
            </a:extLst>
          </p:cNvPr>
          <p:cNvCxnSpPr/>
          <p:nvPr/>
        </p:nvCxnSpPr>
        <p:spPr>
          <a:xfrm>
            <a:off x="1162050" y="2976563"/>
            <a:ext cx="7772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3CDAF7-ED04-4320-8AC3-74DBE52A84EC}"/>
              </a:ext>
            </a:extLst>
          </p:cNvPr>
          <p:cNvCxnSpPr/>
          <p:nvPr/>
        </p:nvCxnSpPr>
        <p:spPr>
          <a:xfrm>
            <a:off x="1162050" y="4686300"/>
            <a:ext cx="7772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37" name="TextBox 25">
            <a:extLst>
              <a:ext uri="{FF2B5EF4-FFF2-40B4-BE49-F238E27FC236}">
                <a16:creationId xmlns:a16="http://schemas.microsoft.com/office/drawing/2014/main" id="{F8BDD0B1-13DA-4F26-B8B9-20C20A0FA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4610100"/>
            <a:ext cx="363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8" rIns="91354" bIns="456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+</a:t>
            </a:r>
          </a:p>
        </p:txBody>
      </p:sp>
      <p:pic>
        <p:nvPicPr>
          <p:cNvPr id="124938" name="Picture 21">
            <a:extLst>
              <a:ext uri="{FF2B5EF4-FFF2-40B4-BE49-F238E27FC236}">
                <a16:creationId xmlns:a16="http://schemas.microsoft.com/office/drawing/2014/main" id="{929C804B-5264-4BFD-82F5-2D1AD0E1F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58913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9" name="Picture 25">
            <a:extLst>
              <a:ext uri="{FF2B5EF4-FFF2-40B4-BE49-F238E27FC236}">
                <a16:creationId xmlns:a16="http://schemas.microsoft.com/office/drawing/2014/main" id="{2F973B24-E727-47A5-BCA2-55A676C187A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987675"/>
            <a:ext cx="119856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0" name="Picture 26">
            <a:extLst>
              <a:ext uri="{FF2B5EF4-FFF2-40B4-BE49-F238E27FC236}">
                <a16:creationId xmlns:a16="http://schemas.microsoft.com/office/drawing/2014/main" id="{51276798-C6F2-499A-A2D2-2F4704A83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710113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1" name="Picture 27">
            <a:extLst>
              <a:ext uri="{FF2B5EF4-FFF2-40B4-BE49-F238E27FC236}">
                <a16:creationId xmlns:a16="http://schemas.microsoft.com/office/drawing/2014/main" id="{22AFCAB0-CD25-42F5-8A48-0CC591DAE8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48288"/>
            <a:ext cx="6588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6554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How much change will there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828880"/>
          </a:xfrm>
        </p:spPr>
        <p:txBody>
          <a:bodyPr>
            <a:normAutofit/>
          </a:bodyPr>
          <a:lstStyle/>
          <a:p>
            <a:r>
              <a:rPr lang="en-US" dirty="0"/>
              <a:t>New geopotential (“vertical”) datum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North American-Pacific Geopotential Datum of 2022 (NAPGD2022)</a:t>
            </a:r>
          </a:p>
          <a:p>
            <a:pPr lvl="1"/>
            <a:r>
              <a:rPr lang="en-US" dirty="0"/>
              <a:t>Based on gravimetric geoid model</a:t>
            </a:r>
          </a:p>
          <a:p>
            <a:pPr lvl="1"/>
            <a:r>
              <a:rPr lang="en-US" dirty="0"/>
              <a:t>Vertical change approximately -1.2 to +0.1 m in CONUS</a:t>
            </a:r>
          </a:p>
          <a:p>
            <a:pPr lvl="1"/>
            <a:r>
              <a:rPr lang="en-US" dirty="0"/>
              <a:t>Vertical change approximately 0 to -2 m in Alaska</a:t>
            </a:r>
          </a:p>
          <a:p>
            <a:r>
              <a:rPr lang="en-US" dirty="0"/>
              <a:t>NAPGD2022 based on global geopotential model (GM2022)</a:t>
            </a:r>
          </a:p>
          <a:p>
            <a:r>
              <a:rPr lang="en-US" dirty="0"/>
              <a:t>Regional higher-resolution products derived from GM2022:</a:t>
            </a:r>
          </a:p>
          <a:p>
            <a:pPr lvl="1"/>
            <a:r>
              <a:rPr lang="en-US" dirty="0"/>
              <a:t>Gravimetric geoid model (GEOID2022)</a:t>
            </a:r>
          </a:p>
          <a:p>
            <a:pPr lvl="1"/>
            <a:r>
              <a:rPr lang="en-US" dirty="0"/>
              <a:t>Deflection of the vertical model (DEFLEC2022)</a:t>
            </a:r>
          </a:p>
          <a:p>
            <a:pPr lvl="1"/>
            <a:r>
              <a:rPr lang="en-US" dirty="0"/>
              <a:t>Surface gravity model (GRAV2022)</a:t>
            </a:r>
          </a:p>
          <a:p>
            <a:r>
              <a:rPr lang="en-US" dirty="0"/>
              <a:t>Includes products and services to account for time dependence</a:t>
            </a:r>
          </a:p>
        </p:txBody>
      </p:sp>
    </p:spTree>
    <p:extLst>
      <p:ext uri="{BB962C8B-B14F-4D97-AF65-F5344CB8AC3E}">
        <p14:creationId xmlns:p14="http://schemas.microsoft.com/office/powerpoint/2010/main" val="407967474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Estimated change in orthometric heights from NAVD 88 to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NAPGD2022 approximated using xGEOID16B</a:t>
            </a:r>
          </a:p>
        </p:txBody>
      </p:sp>
    </p:spTree>
    <p:extLst>
      <p:ext uri="{BB962C8B-B14F-4D97-AF65-F5344CB8AC3E}">
        <p14:creationId xmlns:p14="http://schemas.microsoft.com/office/powerpoint/2010/main" val="1127009605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329BA979-F864-487B-82C5-CA1F90C5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z="4000"/>
              <a:t>How to Plan for 2022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7849EB11-F1A2-466B-82D6-809897ED2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63" y="876300"/>
            <a:ext cx="8580437" cy="5609341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u="sng" dirty="0"/>
              <a:t>Move to NAD 83(2011) epoch 2010.00</a:t>
            </a:r>
          </a:p>
          <a:p>
            <a:pPr lvl="1" eaLnBrk="1" hangingPunct="1">
              <a:defRPr/>
            </a:pPr>
            <a:r>
              <a:rPr lang="en-US" sz="2400" dirty="0"/>
              <a:t>via surveys (or </a:t>
            </a:r>
            <a:r>
              <a:rPr lang="en-US" sz="2400" i="1" u="sng" dirty="0"/>
              <a:t>possibly</a:t>
            </a:r>
            <a:r>
              <a:rPr lang="en-US" sz="2400" dirty="0"/>
              <a:t> via NADCON)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400" b="1" u="sng" dirty="0"/>
              <a:t>Move to NAVD 88 </a:t>
            </a:r>
          </a:p>
          <a:p>
            <a:pPr lvl="1" eaLnBrk="1" hangingPunct="1">
              <a:defRPr/>
            </a:pPr>
            <a:r>
              <a:rPr lang="en-US" sz="2400" dirty="0"/>
              <a:t>via surveys (or </a:t>
            </a:r>
            <a:r>
              <a:rPr lang="en-US" sz="2400" i="1" u="sng" dirty="0"/>
              <a:t>possibly</a:t>
            </a:r>
            <a:r>
              <a:rPr lang="en-US" sz="2400" dirty="0"/>
              <a:t> via VERTCON)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400" b="1" u="sng" dirty="0"/>
              <a:t>Move from reliance on passive marks to GNSS infrastructure</a:t>
            </a:r>
          </a:p>
          <a:p>
            <a:pPr lvl="1" eaLnBrk="1" hangingPunct="1">
              <a:defRPr/>
            </a:pPr>
            <a:r>
              <a:rPr lang="en-US" sz="2400" dirty="0"/>
              <a:t>utilize CORS, OPUS, real-time networks, etc. 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400" b="1" u="sng" dirty="0"/>
              <a:t>Use OPUS-Share/Database for GPSBMs &amp; NAD83(2011) ties</a:t>
            </a:r>
          </a:p>
          <a:p>
            <a:pPr lvl="1" eaLnBrk="1" hangingPunct="1">
              <a:defRPr/>
            </a:pPr>
            <a:r>
              <a:rPr lang="en-US" sz="2400" dirty="0"/>
              <a:t>improve next  geoid model &amp; relationship with new datum	</a:t>
            </a:r>
          </a:p>
          <a:p>
            <a:pPr marL="457200" lvl="1" indent="0" eaLnBrk="1" hangingPunct="1">
              <a:buNone/>
              <a:defRPr/>
            </a:pPr>
            <a:endParaRPr lang="en-US" sz="2000" b="1" u="sng" dirty="0"/>
          </a:p>
          <a:p>
            <a:pPr eaLnBrk="1" hangingPunct="1">
              <a:defRPr/>
            </a:pPr>
            <a:r>
              <a:rPr lang="en-US" sz="2400" b="1" u="sng" dirty="0"/>
              <a:t>METADATA!!!!</a:t>
            </a:r>
          </a:p>
          <a:p>
            <a:pPr lvl="1" eaLnBrk="1" hangingPunct="1">
              <a:defRPr/>
            </a:pPr>
            <a:endParaRPr lang="en-US" sz="2400" dirty="0"/>
          </a:p>
        </p:txBody>
      </p:sp>
      <p:pic>
        <p:nvPicPr>
          <p:cNvPr id="145412" name="Picture 1">
            <a:extLst>
              <a:ext uri="{FF2B5EF4-FFF2-40B4-BE49-F238E27FC236}">
                <a16:creationId xmlns:a16="http://schemas.microsoft.com/office/drawing/2014/main" id="{DF569D58-1798-473F-9A1B-03891133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793750"/>
            <a:ext cx="23114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54379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34">
            <a:extLst>
              <a:ext uri="{FF2B5EF4-FFF2-40B4-BE49-F238E27FC236}">
                <a16:creationId xmlns:a16="http://schemas.microsoft.com/office/drawing/2014/main" id="{825A3EE3-2414-4C03-8FEE-01D2337F86EE}"/>
              </a:ext>
            </a:extLst>
          </p:cNvPr>
          <p:cNvGrpSpPr>
            <a:grpSpLocks/>
          </p:cNvGrpSpPr>
          <p:nvPr/>
        </p:nvGrpSpPr>
        <p:grpSpPr bwMode="auto">
          <a:xfrm rot="-2089351">
            <a:off x="6510338" y="4365625"/>
            <a:ext cx="1924050" cy="1614488"/>
            <a:chOff x="1352465" y="1688796"/>
            <a:chExt cx="1924135" cy="16146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78ADE31-6786-485C-91A1-FB82E2750A4C}"/>
                </a:ext>
              </a:extLst>
            </p:cNvPr>
            <p:cNvSpPr/>
            <p:nvPr/>
          </p:nvSpPr>
          <p:spPr>
            <a:xfrm>
              <a:off x="1352309" y="2350589"/>
              <a:ext cx="466746" cy="468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X, Y, Z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6B8D3F-3BBF-45C3-8D5B-870D8A71ACCE}"/>
                </a:ext>
              </a:extLst>
            </p:cNvPr>
            <p:cNvSpPr/>
            <p:nvPr/>
          </p:nvSpPr>
          <p:spPr>
            <a:xfrm>
              <a:off x="1752330" y="2818458"/>
              <a:ext cx="484209" cy="4842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USNG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18F7026-C9F6-4058-BE84-A87EFCCAB976}"/>
                </a:ext>
              </a:extLst>
            </p:cNvPr>
            <p:cNvSpPr/>
            <p:nvPr/>
          </p:nvSpPr>
          <p:spPr>
            <a:xfrm>
              <a:off x="2449821" y="2816847"/>
              <a:ext cx="485796" cy="4842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UTM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D356F83-1F4F-486C-8F5A-64285D8FD209}"/>
                </a:ext>
              </a:extLst>
            </p:cNvPr>
            <p:cNvSpPr/>
            <p:nvPr/>
          </p:nvSpPr>
          <p:spPr>
            <a:xfrm>
              <a:off x="2814209" y="2274184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130A0CD-6E81-4242-ADEE-E591A988B3EE}"/>
                </a:ext>
              </a:extLst>
            </p:cNvPr>
            <p:cNvSpPr/>
            <p:nvPr/>
          </p:nvSpPr>
          <p:spPr>
            <a:xfrm>
              <a:off x="2037625" y="1658539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D41FED-56E2-4AA1-B753-197D1DD8A9C7}"/>
                </a:ext>
              </a:extLst>
            </p:cNvPr>
            <p:cNvCxnSpPr>
              <a:stCxn id="40" idx="4"/>
              <a:endCxn id="37" idx="0"/>
            </p:cNvCxnSpPr>
            <p:nvPr/>
          </p:nvCxnSpPr>
          <p:spPr>
            <a:xfrm flipH="1">
              <a:off x="1979419" y="2105794"/>
              <a:ext cx="290526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860041-5F1D-4FC4-AE3A-0413F7216349}"/>
                </a:ext>
              </a:extLst>
            </p:cNvPr>
            <p:cNvCxnSpPr>
              <a:stCxn id="40" idx="3"/>
              <a:endCxn id="36" idx="7"/>
            </p:cNvCxnSpPr>
            <p:nvPr/>
          </p:nvCxnSpPr>
          <p:spPr>
            <a:xfrm flipH="1">
              <a:off x="1741119" y="2058081"/>
              <a:ext cx="373078" cy="3397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213655-142F-4084-BE79-658E1185AB8A}"/>
                </a:ext>
              </a:extLst>
            </p:cNvPr>
            <p:cNvCxnSpPr>
              <a:stCxn id="40" idx="5"/>
              <a:endCxn id="39" idx="1"/>
            </p:cNvCxnSpPr>
            <p:nvPr/>
          </p:nvCxnSpPr>
          <p:spPr>
            <a:xfrm>
              <a:off x="2439437" y="2067993"/>
              <a:ext cx="438169" cy="273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E869595-94E7-4F9A-B017-AAAE2FE8AA5A}"/>
                </a:ext>
              </a:extLst>
            </p:cNvPr>
            <p:cNvCxnSpPr>
              <a:stCxn id="40" idx="4"/>
              <a:endCxn id="38" idx="0"/>
            </p:cNvCxnSpPr>
            <p:nvPr/>
          </p:nvCxnSpPr>
          <p:spPr>
            <a:xfrm>
              <a:off x="2285618" y="2142501"/>
              <a:ext cx="406418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9625166-4C81-4483-9D2D-3A53792A3B0B}"/>
                </a:ext>
              </a:extLst>
            </p:cNvPr>
            <p:cNvCxnSpPr>
              <a:stCxn id="37" idx="6"/>
              <a:endCxn id="38" idx="2"/>
            </p:cNvCxnSpPr>
            <p:nvPr/>
          </p:nvCxnSpPr>
          <p:spPr>
            <a:xfrm>
              <a:off x="2222180" y="3034808"/>
              <a:ext cx="212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59" name="Group 33">
            <a:extLst>
              <a:ext uri="{FF2B5EF4-FFF2-40B4-BE49-F238E27FC236}">
                <a16:creationId xmlns:a16="http://schemas.microsoft.com/office/drawing/2014/main" id="{D65123C3-C288-463B-BCD9-75A7131C8089}"/>
              </a:ext>
            </a:extLst>
          </p:cNvPr>
          <p:cNvGrpSpPr>
            <a:grpSpLocks/>
          </p:cNvGrpSpPr>
          <p:nvPr/>
        </p:nvGrpSpPr>
        <p:grpSpPr bwMode="auto">
          <a:xfrm>
            <a:off x="2368550" y="5199063"/>
            <a:ext cx="1924050" cy="1614487"/>
            <a:chOff x="1352465" y="1688796"/>
            <a:chExt cx="1924135" cy="161464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9E52F53-6565-4738-82C4-729CBF56DED8}"/>
                </a:ext>
              </a:extLst>
            </p:cNvPr>
            <p:cNvSpPr/>
            <p:nvPr/>
          </p:nvSpPr>
          <p:spPr>
            <a:xfrm>
              <a:off x="1352465" y="2350846"/>
              <a:ext cx="466746" cy="46835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X, Y, Z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4A0C55-FAD8-4742-959C-1FB8BF2D00D4}"/>
                </a:ext>
              </a:extLst>
            </p:cNvPr>
            <p:cNvSpPr/>
            <p:nvPr/>
          </p:nvSpPr>
          <p:spPr>
            <a:xfrm>
              <a:off x="1752533" y="2819204"/>
              <a:ext cx="484209" cy="4842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USNG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F33534-D956-4FEB-922F-0C2ED0EF6805}"/>
                </a:ext>
              </a:extLst>
            </p:cNvPr>
            <p:cNvSpPr/>
            <p:nvPr/>
          </p:nvSpPr>
          <p:spPr>
            <a:xfrm>
              <a:off x="2449476" y="2819204"/>
              <a:ext cx="485796" cy="4842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A1EF4-2B8C-4BC2-A301-742E08EC5AF5}"/>
                </a:ext>
              </a:extLst>
            </p:cNvPr>
            <p:cNvSpPr/>
            <p:nvPr/>
          </p:nvSpPr>
          <p:spPr>
            <a:xfrm>
              <a:off x="2819380" y="2285753"/>
              <a:ext cx="457220" cy="4572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FCC932-57C9-4991-909F-D7667F8F3DC2}"/>
                </a:ext>
              </a:extLst>
            </p:cNvPr>
            <p:cNvSpPr/>
            <p:nvPr/>
          </p:nvSpPr>
          <p:spPr>
            <a:xfrm>
              <a:off x="2057346" y="1688796"/>
              <a:ext cx="457220" cy="4572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9EA2F9-5F76-48C7-B489-958BC41B3785}"/>
                </a:ext>
              </a:extLst>
            </p:cNvPr>
            <p:cNvCxnSpPr>
              <a:stCxn id="8" idx="4"/>
              <a:endCxn id="5" idx="0"/>
            </p:cNvCxnSpPr>
            <p:nvPr/>
          </p:nvCxnSpPr>
          <p:spPr>
            <a:xfrm flipH="1">
              <a:off x="1995431" y="2146040"/>
              <a:ext cx="290525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574BF25-8086-4B35-996D-70011B8E19DE}"/>
                </a:ext>
              </a:extLst>
            </p:cNvPr>
            <p:cNvCxnSpPr>
              <a:stCxn id="8" idx="3"/>
              <a:endCxn id="4" idx="7"/>
            </p:cNvCxnSpPr>
            <p:nvPr/>
          </p:nvCxnSpPr>
          <p:spPr>
            <a:xfrm flipH="1">
              <a:off x="1750946" y="2079358"/>
              <a:ext cx="373078" cy="3397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22F451-F31E-4933-AEE8-D4C2CFE71E6F}"/>
                </a:ext>
              </a:extLst>
            </p:cNvPr>
            <p:cNvCxnSpPr>
              <a:stCxn id="8" idx="5"/>
              <a:endCxn id="7" idx="1"/>
            </p:cNvCxnSpPr>
            <p:nvPr/>
          </p:nvCxnSpPr>
          <p:spPr>
            <a:xfrm>
              <a:off x="2447888" y="2079358"/>
              <a:ext cx="438169" cy="273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3E0023-2BAC-49EE-8006-F7F4BA15E86E}"/>
                </a:ext>
              </a:extLst>
            </p:cNvPr>
            <p:cNvCxnSpPr>
              <a:stCxn id="8" idx="4"/>
              <a:endCxn id="6" idx="0"/>
            </p:cNvCxnSpPr>
            <p:nvPr/>
          </p:nvCxnSpPr>
          <p:spPr>
            <a:xfrm>
              <a:off x="2285956" y="2146040"/>
              <a:ext cx="406418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47A54B-AB85-4F10-9F24-4F38FF24D551}"/>
                </a:ext>
              </a:extLst>
            </p:cNvPr>
            <p:cNvCxnSpPr>
              <a:stCxn id="5" idx="6"/>
              <a:endCxn id="6" idx="2"/>
            </p:cNvCxnSpPr>
            <p:nvPr/>
          </p:nvCxnSpPr>
          <p:spPr>
            <a:xfrm>
              <a:off x="2236742" y="3060527"/>
              <a:ext cx="212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60" name="Group 45">
            <a:extLst>
              <a:ext uri="{FF2B5EF4-FFF2-40B4-BE49-F238E27FC236}">
                <a16:creationId xmlns:a16="http://schemas.microsoft.com/office/drawing/2014/main" id="{773DA1A6-21BA-41A0-92E4-3B6B07F560F0}"/>
              </a:ext>
            </a:extLst>
          </p:cNvPr>
          <p:cNvGrpSpPr>
            <a:grpSpLocks/>
          </p:cNvGrpSpPr>
          <p:nvPr/>
        </p:nvGrpSpPr>
        <p:grpSpPr bwMode="auto">
          <a:xfrm>
            <a:off x="4568825" y="5045075"/>
            <a:ext cx="1924050" cy="1614488"/>
            <a:chOff x="1352465" y="1688796"/>
            <a:chExt cx="1924135" cy="161464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AF7314-10FD-4BA2-9221-BDA410564B3D}"/>
                </a:ext>
              </a:extLst>
            </p:cNvPr>
            <p:cNvSpPr/>
            <p:nvPr/>
          </p:nvSpPr>
          <p:spPr>
            <a:xfrm>
              <a:off x="1352465" y="2350847"/>
              <a:ext cx="466746" cy="468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X, Y, Z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E0A153-DF6B-4422-BD3E-FA244D8AD110}"/>
                </a:ext>
              </a:extLst>
            </p:cNvPr>
            <p:cNvSpPr/>
            <p:nvPr/>
          </p:nvSpPr>
          <p:spPr>
            <a:xfrm>
              <a:off x="1752533" y="2819203"/>
              <a:ext cx="484209" cy="48423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USNG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C562FBA-48C1-48F5-88FD-31DF130FB534}"/>
                </a:ext>
              </a:extLst>
            </p:cNvPr>
            <p:cNvSpPr/>
            <p:nvPr/>
          </p:nvSpPr>
          <p:spPr>
            <a:xfrm>
              <a:off x="2449476" y="2819203"/>
              <a:ext cx="485796" cy="48423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UTM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0B91A8-3E3A-44B1-8C12-2CBA918AA07C}"/>
                </a:ext>
              </a:extLst>
            </p:cNvPr>
            <p:cNvSpPr/>
            <p:nvPr/>
          </p:nvSpPr>
          <p:spPr>
            <a:xfrm>
              <a:off x="2819380" y="2285753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SPC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2CACC72-B5A2-415D-8BDA-91E13CA1BB18}"/>
                </a:ext>
              </a:extLst>
            </p:cNvPr>
            <p:cNvSpPr/>
            <p:nvPr/>
          </p:nvSpPr>
          <p:spPr>
            <a:xfrm>
              <a:off x="2057346" y="1688796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EFEC996-C098-43F4-8FAC-55513A471C97}"/>
                </a:ext>
              </a:extLst>
            </p:cNvPr>
            <p:cNvCxnSpPr>
              <a:stCxn id="51" idx="4"/>
              <a:endCxn id="48" idx="0"/>
            </p:cNvCxnSpPr>
            <p:nvPr/>
          </p:nvCxnSpPr>
          <p:spPr>
            <a:xfrm flipH="1">
              <a:off x="1995431" y="2146039"/>
              <a:ext cx="290525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2850D35-0B66-43F1-85D0-EB91BB8AA1EB}"/>
                </a:ext>
              </a:extLst>
            </p:cNvPr>
            <p:cNvCxnSpPr>
              <a:stCxn id="51" idx="3"/>
              <a:endCxn id="47" idx="7"/>
            </p:cNvCxnSpPr>
            <p:nvPr/>
          </p:nvCxnSpPr>
          <p:spPr>
            <a:xfrm flipH="1">
              <a:off x="1750946" y="2079358"/>
              <a:ext cx="373078" cy="3397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1546EF9-108E-445F-B971-F1D29038185A}"/>
                </a:ext>
              </a:extLst>
            </p:cNvPr>
            <p:cNvCxnSpPr>
              <a:stCxn id="51" idx="5"/>
              <a:endCxn id="50" idx="1"/>
            </p:cNvCxnSpPr>
            <p:nvPr/>
          </p:nvCxnSpPr>
          <p:spPr>
            <a:xfrm>
              <a:off x="2447888" y="2079358"/>
              <a:ext cx="438169" cy="273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FBB321-859F-4BDC-918C-5DCB753F8E6E}"/>
                </a:ext>
              </a:extLst>
            </p:cNvPr>
            <p:cNvCxnSpPr>
              <a:stCxn id="51" idx="4"/>
              <a:endCxn id="49" idx="0"/>
            </p:cNvCxnSpPr>
            <p:nvPr/>
          </p:nvCxnSpPr>
          <p:spPr>
            <a:xfrm>
              <a:off x="2285956" y="2146039"/>
              <a:ext cx="406418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95EE24-6948-4066-93A7-F6DB31F05F14}"/>
                </a:ext>
              </a:extLst>
            </p:cNvPr>
            <p:cNvCxnSpPr>
              <a:stCxn id="48" idx="6"/>
              <a:endCxn id="49" idx="2"/>
            </p:cNvCxnSpPr>
            <p:nvPr/>
          </p:nvCxnSpPr>
          <p:spPr>
            <a:xfrm>
              <a:off x="2236742" y="3060526"/>
              <a:ext cx="212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61" name="Group 56">
            <a:extLst>
              <a:ext uri="{FF2B5EF4-FFF2-40B4-BE49-F238E27FC236}">
                <a16:creationId xmlns:a16="http://schemas.microsoft.com/office/drawing/2014/main" id="{6033FDB3-9450-4F02-B27E-D67E7865D541}"/>
              </a:ext>
            </a:extLst>
          </p:cNvPr>
          <p:cNvGrpSpPr>
            <a:grpSpLocks/>
          </p:cNvGrpSpPr>
          <p:nvPr/>
        </p:nvGrpSpPr>
        <p:grpSpPr bwMode="auto">
          <a:xfrm rot="3669868">
            <a:off x="583407" y="4475956"/>
            <a:ext cx="1924050" cy="1614487"/>
            <a:chOff x="1352465" y="1688796"/>
            <a:chExt cx="1924135" cy="161464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15AA534-7824-46A4-8D1F-4E785B3A1F07}"/>
                </a:ext>
              </a:extLst>
            </p:cNvPr>
            <p:cNvSpPr/>
            <p:nvPr/>
          </p:nvSpPr>
          <p:spPr>
            <a:xfrm>
              <a:off x="1350749" y="2350935"/>
              <a:ext cx="466746" cy="4683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X, Y, Z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1622F7B-4489-456A-8B88-0C882646CCE7}"/>
                </a:ext>
              </a:extLst>
            </p:cNvPr>
            <p:cNvSpPr/>
            <p:nvPr/>
          </p:nvSpPr>
          <p:spPr>
            <a:xfrm>
              <a:off x="1745913" y="2819109"/>
              <a:ext cx="484208" cy="48423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USNG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C09419-8635-46CA-8D1D-6B78146679B9}"/>
                </a:ext>
              </a:extLst>
            </p:cNvPr>
            <p:cNvSpPr/>
            <p:nvPr/>
          </p:nvSpPr>
          <p:spPr>
            <a:xfrm>
              <a:off x="2436192" y="2826259"/>
              <a:ext cx="485796" cy="48423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UTM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7DCBC8-148E-494D-97F6-9612F95D3CF2}"/>
                </a:ext>
              </a:extLst>
            </p:cNvPr>
            <p:cNvSpPr/>
            <p:nvPr/>
          </p:nvSpPr>
          <p:spPr>
            <a:xfrm>
              <a:off x="2818967" y="2282350"/>
              <a:ext cx="457220" cy="4572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SPC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58AC1F2-4E82-4166-9FAA-8DD3CA48C766}"/>
                </a:ext>
              </a:extLst>
            </p:cNvPr>
            <p:cNvSpPr/>
            <p:nvPr/>
          </p:nvSpPr>
          <p:spPr>
            <a:xfrm>
              <a:off x="2051991" y="1680634"/>
              <a:ext cx="457220" cy="4572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A287DAA-9FE2-4678-9AE9-BF35C773CC98}"/>
                </a:ext>
              </a:extLst>
            </p:cNvPr>
            <p:cNvCxnSpPr>
              <a:stCxn id="62" idx="4"/>
              <a:endCxn id="59" idx="0"/>
            </p:cNvCxnSpPr>
            <p:nvPr/>
          </p:nvCxnSpPr>
          <p:spPr>
            <a:xfrm flipH="1">
              <a:off x="1991820" y="2127984"/>
              <a:ext cx="290525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BF5C59E-C8B1-49A9-8647-9CC8EF06D924}"/>
                </a:ext>
              </a:extLst>
            </p:cNvPr>
            <p:cNvCxnSpPr>
              <a:stCxn id="62" idx="3"/>
              <a:endCxn id="58" idx="7"/>
            </p:cNvCxnSpPr>
            <p:nvPr/>
          </p:nvCxnSpPr>
          <p:spPr>
            <a:xfrm flipH="1">
              <a:off x="1740810" y="2046907"/>
              <a:ext cx="373079" cy="3397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94C2C13-6E05-448D-85AC-62888F2C3298}"/>
                </a:ext>
              </a:extLst>
            </p:cNvPr>
            <p:cNvCxnSpPr>
              <a:stCxn id="62" idx="5"/>
              <a:endCxn id="61" idx="1"/>
            </p:cNvCxnSpPr>
            <p:nvPr/>
          </p:nvCxnSpPr>
          <p:spPr>
            <a:xfrm>
              <a:off x="2439200" y="2067661"/>
              <a:ext cx="438169" cy="273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ECD624A-6F62-4C1F-A985-0B7C71C13EE1}"/>
                </a:ext>
              </a:extLst>
            </p:cNvPr>
            <p:cNvCxnSpPr>
              <a:stCxn id="62" idx="4"/>
              <a:endCxn id="60" idx="0"/>
            </p:cNvCxnSpPr>
            <p:nvPr/>
          </p:nvCxnSpPr>
          <p:spPr>
            <a:xfrm>
              <a:off x="2285594" y="2145838"/>
              <a:ext cx="406418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F8714A9-88DE-42D2-9D76-D317E590EA06}"/>
                </a:ext>
              </a:extLst>
            </p:cNvPr>
            <p:cNvCxnSpPr>
              <a:stCxn id="59" idx="6"/>
              <a:endCxn id="60" idx="2"/>
            </p:cNvCxnSpPr>
            <p:nvPr/>
          </p:nvCxnSpPr>
          <p:spPr>
            <a:xfrm>
              <a:off x="2234597" y="3057101"/>
              <a:ext cx="212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62" name="Group 67">
            <a:extLst>
              <a:ext uri="{FF2B5EF4-FFF2-40B4-BE49-F238E27FC236}">
                <a16:creationId xmlns:a16="http://schemas.microsoft.com/office/drawing/2014/main" id="{A476A63D-E178-4AEA-AFA2-9C33830B8A2B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173119" y="453231"/>
            <a:ext cx="1924050" cy="1614488"/>
            <a:chOff x="1352465" y="1688796"/>
            <a:chExt cx="1924135" cy="161464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56CD895-E75F-4682-823A-CD8B6825B731}"/>
                </a:ext>
              </a:extLst>
            </p:cNvPr>
            <p:cNvSpPr/>
            <p:nvPr/>
          </p:nvSpPr>
          <p:spPr>
            <a:xfrm>
              <a:off x="1352464" y="2350846"/>
              <a:ext cx="466746" cy="468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X, Y, Z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A36C9B-3A52-450F-8626-71A3EA2D20EA}"/>
                </a:ext>
              </a:extLst>
            </p:cNvPr>
            <p:cNvSpPr/>
            <p:nvPr/>
          </p:nvSpPr>
          <p:spPr>
            <a:xfrm>
              <a:off x="1787459" y="2819203"/>
              <a:ext cx="484208" cy="48423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USNG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1655931-4269-41AF-A672-454CF95F166B}"/>
                </a:ext>
              </a:extLst>
            </p:cNvPr>
            <p:cNvSpPr/>
            <p:nvPr/>
          </p:nvSpPr>
          <p:spPr>
            <a:xfrm>
              <a:off x="2449475" y="2819203"/>
              <a:ext cx="485796" cy="48423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UTM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D123399-1424-4AB1-8902-D4F115D01528}"/>
                </a:ext>
              </a:extLst>
            </p:cNvPr>
            <p:cNvSpPr/>
            <p:nvPr/>
          </p:nvSpPr>
          <p:spPr>
            <a:xfrm>
              <a:off x="2819380" y="2285753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SPC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EC38755-9E59-4F8B-A48A-51CC5C8D4BC1}"/>
                </a:ext>
              </a:extLst>
            </p:cNvPr>
            <p:cNvSpPr/>
            <p:nvPr/>
          </p:nvSpPr>
          <p:spPr>
            <a:xfrm>
              <a:off x="2057346" y="1688796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39E9590-017C-46F5-8535-950208CBF28D}"/>
                </a:ext>
              </a:extLst>
            </p:cNvPr>
            <p:cNvCxnSpPr>
              <a:stCxn id="73" idx="4"/>
              <a:endCxn id="70" idx="0"/>
            </p:cNvCxnSpPr>
            <p:nvPr/>
          </p:nvCxnSpPr>
          <p:spPr>
            <a:xfrm flipH="1">
              <a:off x="2030356" y="2146039"/>
              <a:ext cx="290526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0D3BE13-BC1D-4BAF-B14A-CD2A4845EE7D}"/>
                </a:ext>
              </a:extLst>
            </p:cNvPr>
            <p:cNvCxnSpPr>
              <a:stCxn id="73" idx="3"/>
              <a:endCxn id="69" idx="7"/>
            </p:cNvCxnSpPr>
            <p:nvPr/>
          </p:nvCxnSpPr>
          <p:spPr>
            <a:xfrm flipH="1">
              <a:off x="1785871" y="2079358"/>
              <a:ext cx="373079" cy="3397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DC3F95B-CAB0-443A-B1D1-0934F4BDA84F}"/>
                </a:ext>
              </a:extLst>
            </p:cNvPr>
            <p:cNvCxnSpPr>
              <a:stCxn id="73" idx="5"/>
              <a:endCxn id="72" idx="1"/>
            </p:cNvCxnSpPr>
            <p:nvPr/>
          </p:nvCxnSpPr>
          <p:spPr>
            <a:xfrm>
              <a:off x="2447888" y="2079358"/>
              <a:ext cx="438169" cy="273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BC2851B-9954-4093-ACB9-83CF31086F97}"/>
                </a:ext>
              </a:extLst>
            </p:cNvPr>
            <p:cNvCxnSpPr>
              <a:stCxn id="73" idx="4"/>
              <a:endCxn id="71" idx="0"/>
            </p:cNvCxnSpPr>
            <p:nvPr/>
          </p:nvCxnSpPr>
          <p:spPr>
            <a:xfrm>
              <a:off x="2285956" y="2146039"/>
              <a:ext cx="406418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1DF4F8-4A71-44BB-BD64-91D387A3BE46}"/>
                </a:ext>
              </a:extLst>
            </p:cNvPr>
            <p:cNvCxnSpPr>
              <a:stCxn id="70" idx="6"/>
              <a:endCxn id="71" idx="2"/>
            </p:cNvCxnSpPr>
            <p:nvPr/>
          </p:nvCxnSpPr>
          <p:spPr>
            <a:xfrm>
              <a:off x="2236741" y="3060525"/>
              <a:ext cx="212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63" name="Group 78">
            <a:extLst>
              <a:ext uri="{FF2B5EF4-FFF2-40B4-BE49-F238E27FC236}">
                <a16:creationId xmlns:a16="http://schemas.microsoft.com/office/drawing/2014/main" id="{2998DAD5-45EC-4E12-9EDB-7776DBD300D7}"/>
              </a:ext>
            </a:extLst>
          </p:cNvPr>
          <p:cNvGrpSpPr>
            <a:grpSpLocks/>
          </p:cNvGrpSpPr>
          <p:nvPr/>
        </p:nvGrpSpPr>
        <p:grpSpPr bwMode="auto">
          <a:xfrm rot="4598599">
            <a:off x="216694" y="2521744"/>
            <a:ext cx="1924050" cy="1614488"/>
            <a:chOff x="1352465" y="1688796"/>
            <a:chExt cx="1924135" cy="1614641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A48E22A-72EF-499F-A44D-25BCF7782147}"/>
                </a:ext>
              </a:extLst>
            </p:cNvPr>
            <p:cNvSpPr/>
            <p:nvPr/>
          </p:nvSpPr>
          <p:spPr>
            <a:xfrm>
              <a:off x="1351744" y="2351458"/>
              <a:ext cx="466746" cy="4683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X, Y, Z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3B75370-43DC-4C93-AA11-9D5F30563B6C}"/>
                </a:ext>
              </a:extLst>
            </p:cNvPr>
            <p:cNvSpPr/>
            <p:nvPr/>
          </p:nvSpPr>
          <p:spPr>
            <a:xfrm>
              <a:off x="1746069" y="2821064"/>
              <a:ext cx="484208" cy="4842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USNG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F75CCD-A367-42B1-96A9-C567526135C7}"/>
                </a:ext>
              </a:extLst>
            </p:cNvPr>
            <p:cNvSpPr/>
            <p:nvPr/>
          </p:nvSpPr>
          <p:spPr>
            <a:xfrm>
              <a:off x="2431910" y="2825820"/>
              <a:ext cx="485796" cy="48423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UTM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0440DB7-FD9F-43A2-8E49-8D2C7DD6B03A}"/>
                </a:ext>
              </a:extLst>
            </p:cNvPr>
            <p:cNvSpPr/>
            <p:nvPr/>
          </p:nvSpPr>
          <p:spPr>
            <a:xfrm>
              <a:off x="2812495" y="2279286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SPC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768A0A9-188C-4CCF-BB68-B9C476E1729B}"/>
                </a:ext>
              </a:extLst>
            </p:cNvPr>
            <p:cNvSpPr/>
            <p:nvPr/>
          </p:nvSpPr>
          <p:spPr>
            <a:xfrm>
              <a:off x="2056916" y="1688665"/>
              <a:ext cx="457220" cy="45724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CFFAF6E-5A39-472E-AB7D-8A3095F26773}"/>
                </a:ext>
              </a:extLst>
            </p:cNvPr>
            <p:cNvCxnSpPr>
              <a:stCxn id="84" idx="4"/>
              <a:endCxn id="81" idx="0"/>
            </p:cNvCxnSpPr>
            <p:nvPr/>
          </p:nvCxnSpPr>
          <p:spPr>
            <a:xfrm flipH="1">
              <a:off x="1975214" y="2114461"/>
              <a:ext cx="292113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462F79C-6A61-4FAC-9D59-F6D59CCA88E5}"/>
                </a:ext>
              </a:extLst>
            </p:cNvPr>
            <p:cNvCxnSpPr>
              <a:stCxn id="84" idx="3"/>
              <a:endCxn id="80" idx="7"/>
            </p:cNvCxnSpPr>
            <p:nvPr/>
          </p:nvCxnSpPr>
          <p:spPr>
            <a:xfrm flipH="1">
              <a:off x="1730983" y="2050024"/>
              <a:ext cx="373079" cy="3397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560186E-1275-4AB6-A3B8-E64133BDF611}"/>
                </a:ext>
              </a:extLst>
            </p:cNvPr>
            <p:cNvCxnSpPr>
              <a:stCxn id="84" idx="5"/>
              <a:endCxn id="83" idx="1"/>
            </p:cNvCxnSpPr>
            <p:nvPr/>
          </p:nvCxnSpPr>
          <p:spPr>
            <a:xfrm>
              <a:off x="2426235" y="2052205"/>
              <a:ext cx="438169" cy="273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141ED67-1D7F-4CE3-AC9F-3353C8B2657F}"/>
                </a:ext>
              </a:extLst>
            </p:cNvPr>
            <p:cNvCxnSpPr>
              <a:stCxn id="84" idx="4"/>
              <a:endCxn id="82" idx="0"/>
            </p:cNvCxnSpPr>
            <p:nvPr/>
          </p:nvCxnSpPr>
          <p:spPr>
            <a:xfrm>
              <a:off x="2272472" y="2126816"/>
              <a:ext cx="406418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4F642F-F7B6-4744-87CF-470AC14B2945}"/>
                </a:ext>
              </a:extLst>
            </p:cNvPr>
            <p:cNvCxnSpPr>
              <a:stCxn id="81" idx="6"/>
              <a:endCxn id="82" idx="2"/>
            </p:cNvCxnSpPr>
            <p:nvPr/>
          </p:nvCxnSpPr>
          <p:spPr>
            <a:xfrm>
              <a:off x="2215526" y="3035539"/>
              <a:ext cx="212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BE12C56D-B4ED-4F92-BFE7-2BD711B771BA}"/>
              </a:ext>
            </a:extLst>
          </p:cNvPr>
          <p:cNvSpPr/>
          <p:nvPr/>
        </p:nvSpPr>
        <p:spPr>
          <a:xfrm rot="6262407">
            <a:off x="1136650" y="309563"/>
            <a:ext cx="466725" cy="4667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 Y, Z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C53111F-638D-4D68-A720-2C141CE0A11E}"/>
              </a:ext>
            </a:extLst>
          </p:cNvPr>
          <p:cNvSpPr/>
          <p:nvPr/>
        </p:nvSpPr>
        <p:spPr>
          <a:xfrm rot="6262407">
            <a:off x="392113" y="1254125"/>
            <a:ext cx="484188" cy="4841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UTM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36CD182-3D47-43AE-BB6B-165ED649503A}"/>
              </a:ext>
            </a:extLst>
          </p:cNvPr>
          <p:cNvSpPr/>
          <p:nvPr/>
        </p:nvSpPr>
        <p:spPr>
          <a:xfrm rot="6262407">
            <a:off x="1614488" y="115728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CD890B-8724-4040-A62C-73EB4AC5E9DB}"/>
              </a:ext>
            </a:extLst>
          </p:cNvPr>
          <p:cNvCxnSpPr>
            <a:stCxn id="95" idx="3"/>
            <a:endCxn id="91" idx="7"/>
          </p:cNvCxnSpPr>
          <p:nvPr/>
        </p:nvCxnSpPr>
        <p:spPr>
          <a:xfrm rot="6262407" flipH="1">
            <a:off x="1420813" y="795338"/>
            <a:ext cx="373062" cy="3413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14DBF4B-4A73-4446-A5D1-71EA70C0EE06}"/>
              </a:ext>
            </a:extLst>
          </p:cNvPr>
          <p:cNvCxnSpPr>
            <a:stCxn id="95" idx="4"/>
            <a:endCxn id="93" idx="0"/>
          </p:cNvCxnSpPr>
          <p:nvPr/>
        </p:nvCxnSpPr>
        <p:spPr>
          <a:xfrm rot="6262407">
            <a:off x="1042194" y="1107282"/>
            <a:ext cx="406400" cy="6715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469" name="TextBox 100">
            <a:extLst>
              <a:ext uri="{FF2B5EF4-FFF2-40B4-BE49-F238E27FC236}">
                <a16:creationId xmlns:a16="http://schemas.microsoft.com/office/drawing/2014/main" id="{5D660ED4-E0C2-40EE-8E03-8DF0AE456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173" y="562520"/>
            <a:ext cx="3652425" cy="246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70000" lnSpcReduction="2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NADCON 5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</a:rPr>
              <a:t>Tool for transforming between geometric (“horizontal” datums)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7470" name="Group 101">
            <a:extLst>
              <a:ext uri="{FF2B5EF4-FFF2-40B4-BE49-F238E27FC236}">
                <a16:creationId xmlns:a16="http://schemas.microsoft.com/office/drawing/2014/main" id="{D169BEBE-7DD2-46BA-A5FC-933CA957989B}"/>
              </a:ext>
            </a:extLst>
          </p:cNvPr>
          <p:cNvGrpSpPr>
            <a:grpSpLocks/>
          </p:cNvGrpSpPr>
          <p:nvPr/>
        </p:nvGrpSpPr>
        <p:grpSpPr bwMode="auto">
          <a:xfrm rot="-4314474">
            <a:off x="7041357" y="2580481"/>
            <a:ext cx="1924050" cy="1614487"/>
            <a:chOff x="1352465" y="1688796"/>
            <a:chExt cx="1924135" cy="161464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61E022A-E6DF-43E4-AA44-9EC97C1DDBB3}"/>
                </a:ext>
              </a:extLst>
            </p:cNvPr>
            <p:cNvSpPr/>
            <p:nvPr/>
          </p:nvSpPr>
          <p:spPr>
            <a:xfrm>
              <a:off x="1353236" y="2339418"/>
              <a:ext cx="466746" cy="46835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X, Y, Z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B4B0187-F873-4D00-968D-C36D49814982}"/>
                </a:ext>
              </a:extLst>
            </p:cNvPr>
            <p:cNvSpPr/>
            <p:nvPr/>
          </p:nvSpPr>
          <p:spPr>
            <a:xfrm>
              <a:off x="1796349" y="2791820"/>
              <a:ext cx="484209" cy="4842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USNG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A1EFD4D-1C5F-40D2-8F5F-56198B3070AF}"/>
                </a:ext>
              </a:extLst>
            </p:cNvPr>
            <p:cNvSpPr/>
            <p:nvPr/>
          </p:nvSpPr>
          <p:spPr>
            <a:xfrm>
              <a:off x="2449807" y="2818579"/>
              <a:ext cx="485796" cy="4842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UTM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EE63394-CA81-45D5-BA0D-6D2745B1614C}"/>
                </a:ext>
              </a:extLst>
            </p:cNvPr>
            <p:cNvSpPr/>
            <p:nvPr/>
          </p:nvSpPr>
          <p:spPr>
            <a:xfrm>
              <a:off x="2829687" y="2269184"/>
              <a:ext cx="457220" cy="4572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SPC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7F38063-76C7-4B1A-A705-357EE41A3BD0}"/>
                </a:ext>
              </a:extLst>
            </p:cNvPr>
            <p:cNvSpPr/>
            <p:nvPr/>
          </p:nvSpPr>
          <p:spPr>
            <a:xfrm>
              <a:off x="2076744" y="1661694"/>
              <a:ext cx="457220" cy="4572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0DE1EA5-90DD-41E6-9587-28FB85865556}"/>
                </a:ext>
              </a:extLst>
            </p:cNvPr>
            <p:cNvCxnSpPr>
              <a:stCxn id="107" idx="4"/>
              <a:endCxn id="104" idx="0"/>
            </p:cNvCxnSpPr>
            <p:nvPr/>
          </p:nvCxnSpPr>
          <p:spPr>
            <a:xfrm flipH="1">
              <a:off x="2048545" y="2114630"/>
              <a:ext cx="290526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2D98D11-8669-4271-A0AA-AFEA424C3242}"/>
                </a:ext>
              </a:extLst>
            </p:cNvPr>
            <p:cNvCxnSpPr>
              <a:stCxn id="107" idx="3"/>
              <a:endCxn id="103" idx="7"/>
            </p:cNvCxnSpPr>
            <p:nvPr/>
          </p:nvCxnSpPr>
          <p:spPr>
            <a:xfrm flipH="1">
              <a:off x="1799310" y="2048635"/>
              <a:ext cx="373078" cy="3397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23519E2-0B8F-454A-9C56-6E853111A3C7}"/>
                </a:ext>
              </a:extLst>
            </p:cNvPr>
            <p:cNvCxnSpPr>
              <a:stCxn id="107" idx="5"/>
              <a:endCxn id="106" idx="1"/>
            </p:cNvCxnSpPr>
            <p:nvPr/>
          </p:nvCxnSpPr>
          <p:spPr>
            <a:xfrm>
              <a:off x="2465050" y="2049252"/>
              <a:ext cx="438169" cy="273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F748B84-73AF-47F8-AD86-BCC69E0DBE62}"/>
                </a:ext>
              </a:extLst>
            </p:cNvPr>
            <p:cNvCxnSpPr>
              <a:stCxn id="107" idx="4"/>
              <a:endCxn id="105" idx="0"/>
            </p:cNvCxnSpPr>
            <p:nvPr/>
          </p:nvCxnSpPr>
          <p:spPr>
            <a:xfrm>
              <a:off x="2287891" y="2142767"/>
              <a:ext cx="406418" cy="6731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A3F96A2-5704-4868-AFB1-0A9A6AED8383}"/>
                </a:ext>
              </a:extLst>
            </p:cNvPr>
            <p:cNvCxnSpPr>
              <a:stCxn id="104" idx="6"/>
              <a:endCxn id="105" idx="2"/>
            </p:cNvCxnSpPr>
            <p:nvPr/>
          </p:nvCxnSpPr>
          <p:spPr>
            <a:xfrm>
              <a:off x="2237170" y="3060364"/>
              <a:ext cx="212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471" name="TextBox 112">
            <a:extLst>
              <a:ext uri="{FF2B5EF4-FFF2-40B4-BE49-F238E27FC236}">
                <a16:creationId xmlns:a16="http://schemas.microsoft.com/office/drawing/2014/main" id="{65B48172-509E-4633-9B65-5810D30A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1233488"/>
            <a:ext cx="585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USSD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2" name="TextBox 113">
            <a:extLst>
              <a:ext uri="{FF2B5EF4-FFF2-40B4-BE49-F238E27FC236}">
                <a16:creationId xmlns:a16="http://schemas.microsoft.com/office/drawing/2014/main" id="{2716516C-DBF4-4F57-87FF-CA0B36ED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2973388"/>
            <a:ext cx="749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NAD 27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3" name="TextBox 114">
            <a:extLst>
              <a:ext uri="{FF2B5EF4-FFF2-40B4-BE49-F238E27FC236}">
                <a16:creationId xmlns:a16="http://schemas.microsoft.com/office/drawing/2014/main" id="{0ED35CB9-83C4-4C00-ADE2-A506A5403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8" y="4440238"/>
            <a:ext cx="1265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NAD 83 (1986)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4" name="TextBox 115">
            <a:extLst>
              <a:ext uri="{FF2B5EF4-FFF2-40B4-BE49-F238E27FC236}">
                <a16:creationId xmlns:a16="http://schemas.microsoft.com/office/drawing/2014/main" id="{93E5E38A-62F8-413C-B972-4B9D9F565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038" y="3051175"/>
            <a:ext cx="1266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NAD 83 (2011)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5" name="TextBox 116">
            <a:extLst>
              <a:ext uri="{FF2B5EF4-FFF2-40B4-BE49-F238E27FC236}">
                <a16:creationId xmlns:a16="http://schemas.microsoft.com/office/drawing/2014/main" id="{ECF1CF88-61D5-4B71-B3F5-A59374EDD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4216400"/>
            <a:ext cx="165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NAD 83 (NSRS2007)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6" name="TextBox 117">
            <a:extLst>
              <a:ext uri="{FF2B5EF4-FFF2-40B4-BE49-F238E27FC236}">
                <a16:creationId xmlns:a16="http://schemas.microsoft.com/office/drawing/2014/main" id="{4060728E-77B1-4EC5-94D3-F9BE4C459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525" y="4743450"/>
            <a:ext cx="1203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NAD 83 (FBN)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7" name="TextBox 118">
            <a:extLst>
              <a:ext uri="{FF2B5EF4-FFF2-40B4-BE49-F238E27FC236}">
                <a16:creationId xmlns:a16="http://schemas.microsoft.com/office/drawing/2014/main" id="{3DF94BAE-C472-4623-A32C-12D5F64E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4930775"/>
            <a:ext cx="134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NAD 83 (HARN)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78" name="TextBox 119">
            <a:extLst>
              <a:ext uri="{FF2B5EF4-FFF2-40B4-BE49-F238E27FC236}">
                <a16:creationId xmlns:a16="http://schemas.microsoft.com/office/drawing/2014/main" id="{DDAF19A2-71ED-4829-9D9F-50D162D2A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75" y="1143000"/>
            <a:ext cx="59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2022 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F542A92-26AA-41F1-937E-A43252517B73}"/>
              </a:ext>
            </a:extLst>
          </p:cNvPr>
          <p:cNvCxnSpPr>
            <a:stCxn id="95" idx="6"/>
            <a:endCxn id="84" idx="2"/>
          </p:cNvCxnSpPr>
          <p:nvPr/>
        </p:nvCxnSpPr>
        <p:spPr>
          <a:xfrm flipH="1">
            <a:off x="1682750" y="1608138"/>
            <a:ext cx="103188" cy="1338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43C54E3-8E6F-46A0-AF93-B76CF3F927DB}"/>
              </a:ext>
            </a:extLst>
          </p:cNvPr>
          <p:cNvCxnSpPr>
            <a:stCxn id="62" idx="2"/>
            <a:endCxn id="84" idx="6"/>
          </p:cNvCxnSpPr>
          <p:nvPr/>
        </p:nvCxnSpPr>
        <p:spPr>
          <a:xfrm flipH="1" flipV="1">
            <a:off x="1789113" y="3390900"/>
            <a:ext cx="139700" cy="1387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E712E8A-0A60-4334-8D3C-9B01EE1C22E0}"/>
              </a:ext>
            </a:extLst>
          </p:cNvPr>
          <p:cNvCxnSpPr>
            <a:stCxn id="8" idx="2"/>
            <a:endCxn id="62" idx="7"/>
          </p:cNvCxnSpPr>
          <p:nvPr/>
        </p:nvCxnSpPr>
        <p:spPr>
          <a:xfrm flipH="1" flipV="1">
            <a:off x="2259013" y="5041900"/>
            <a:ext cx="814387" cy="385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2B6CC2C-D898-45BC-ADBD-A1AC32F3392C}"/>
              </a:ext>
            </a:extLst>
          </p:cNvPr>
          <p:cNvCxnSpPr>
            <a:stCxn id="51" idx="2"/>
            <a:endCxn id="8" idx="6"/>
          </p:cNvCxnSpPr>
          <p:nvPr/>
        </p:nvCxnSpPr>
        <p:spPr>
          <a:xfrm flipH="1">
            <a:off x="3530600" y="5273675"/>
            <a:ext cx="1743075" cy="1539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6C15452-1C41-4ACD-9B40-C37568D247CC}"/>
              </a:ext>
            </a:extLst>
          </p:cNvPr>
          <p:cNvCxnSpPr>
            <a:stCxn id="40" idx="2"/>
            <a:endCxn id="51" idx="6"/>
          </p:cNvCxnSpPr>
          <p:nvPr/>
        </p:nvCxnSpPr>
        <p:spPr>
          <a:xfrm flipH="1">
            <a:off x="5730875" y="4845050"/>
            <a:ext cx="1200150" cy="428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CD1044A6-446E-4B08-8D26-9AADEF99CF1F}"/>
              </a:ext>
            </a:extLst>
          </p:cNvPr>
          <p:cNvCxnSpPr>
            <a:stCxn id="107" idx="2"/>
            <a:endCxn id="40" idx="7"/>
          </p:cNvCxnSpPr>
          <p:nvPr/>
        </p:nvCxnSpPr>
        <p:spPr>
          <a:xfrm flipH="1">
            <a:off x="7159625" y="3452813"/>
            <a:ext cx="214313" cy="10366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3F83EFA-AA30-4920-A750-EF067B0BF87C}"/>
              </a:ext>
            </a:extLst>
          </p:cNvPr>
          <p:cNvCxnSpPr>
            <a:stCxn id="73" idx="2"/>
            <a:endCxn id="107" idx="6"/>
          </p:cNvCxnSpPr>
          <p:nvPr/>
        </p:nvCxnSpPr>
        <p:spPr>
          <a:xfrm flipH="1">
            <a:off x="7515225" y="1517650"/>
            <a:ext cx="41275" cy="15001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3063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hape 103">
            <a:extLst>
              <a:ext uri="{FF2B5EF4-FFF2-40B4-BE49-F238E27FC236}">
                <a16:creationId xmlns:a16="http://schemas.microsoft.com/office/drawing/2014/main" id="{2EDE1EE5-A5BF-42A1-A06E-DB8B9F16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1143000"/>
          </a:xfrm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altLang="en-US">
                <a:cs typeface="Times New Roman" panose="02020603050405020304" pitchFamily="18" charset="0"/>
                <a:sym typeface="Times New Roman" panose="02020603050405020304" pitchFamily="18" charset="0"/>
              </a:rPr>
              <a:t>Legislation </a:t>
            </a:r>
          </a:p>
        </p:txBody>
      </p:sp>
      <p:sp>
        <p:nvSpPr>
          <p:cNvPr id="148483" name="Shape 104">
            <a:extLst>
              <a:ext uri="{FF2B5EF4-FFF2-40B4-BE49-F238E27FC236}">
                <a16:creationId xmlns:a16="http://schemas.microsoft.com/office/drawing/2014/main" id="{F198D4C5-5023-4869-AE7E-7EB773597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98613"/>
            <a:ext cx="8356862" cy="4839894"/>
          </a:xfrm>
        </p:spPr>
        <p:txBody>
          <a:bodyPr lIns="91425" tIns="45700" rIns="91425" bIns="45700">
            <a:normAutofit fontScale="85000" lnSpcReduction="10000"/>
          </a:bodyPr>
          <a:lstStyle/>
          <a:p>
            <a:r>
              <a:rPr lang="en-US" altLang="en-US" sz="2800" dirty="0"/>
              <a:t>Federal NSRS users required to switch from NAD 27 to NAD 83</a:t>
            </a:r>
          </a:p>
          <a:p>
            <a:r>
              <a:rPr lang="en-US" altLang="en-US" sz="2800" dirty="0"/>
              <a:t>1980s and 1990s NGS worked with </a:t>
            </a:r>
            <a:r>
              <a:rPr lang="en-US" altLang="en-US" sz="2800" i="1" dirty="0"/>
              <a:t>states</a:t>
            </a:r>
            <a:r>
              <a:rPr lang="en-US" altLang="en-US" sz="2800" dirty="0"/>
              <a:t> to update their laws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To encourage use of NAD 83 beyond Feds</a:t>
            </a:r>
          </a:p>
          <a:p>
            <a:r>
              <a:rPr lang="en-US" altLang="en-US" sz="2800" dirty="0"/>
              <a:t>48 states now have laws that refer to NAD 83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NAD 83 name will be </a:t>
            </a:r>
            <a:r>
              <a:rPr lang="en-US" altLang="en-US" i="1" dirty="0"/>
              <a:t>retired</a:t>
            </a:r>
            <a:r>
              <a:rPr lang="en-US" altLang="en-US" dirty="0"/>
              <a:t> in 2022</a:t>
            </a:r>
          </a:p>
          <a:p>
            <a:r>
              <a:rPr lang="en-US" altLang="en-US" sz="2800" dirty="0"/>
              <a:t>NSPS, AAGS, and NGS formed committee to address this issue</a:t>
            </a:r>
          </a:p>
          <a:p>
            <a:pPr lvl="1"/>
            <a:r>
              <a:rPr lang="en-US" altLang="en-US" sz="2400" dirty="0"/>
              <a:t> The NSPS/AAGS/NGS Advisory Committee on National Spatial Reference System Legislation</a:t>
            </a:r>
          </a:p>
          <a:p>
            <a:r>
              <a:rPr lang="en-US" altLang="en-US" sz="2800" dirty="0"/>
              <a:t>New Legislative Template completed June 2016</a:t>
            </a:r>
          </a:p>
          <a:p>
            <a:pPr lvl="1"/>
            <a:r>
              <a:rPr lang="en-US" altLang="en-US" sz="2400" dirty="0"/>
              <a:t>Generic terminology:  “NSRS or its successor,” etc.</a:t>
            </a:r>
          </a:p>
          <a:p>
            <a:pPr lvl="1"/>
            <a:r>
              <a:rPr lang="en-US" altLang="en-US" sz="2400" dirty="0"/>
              <a:t>NSPS will work with states to adopt new template  (2017 – 2022)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111133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9CAEB1-42AD-40E5-86E7-B71B8824A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44" b="12989"/>
          <a:stretch/>
        </p:blipFill>
        <p:spPr>
          <a:xfrm>
            <a:off x="1409617" y="0"/>
            <a:ext cx="6378397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51560" y="4314849"/>
            <a:ext cx="1800200" cy="178387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1660" y="318407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268513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>
            <a:extLst>
              <a:ext uri="{FF2B5EF4-FFF2-40B4-BE49-F238E27FC236}">
                <a16:creationId xmlns:a16="http://schemas.microsoft.com/office/drawing/2014/main" id="{D97F904B-4964-41B8-82A3-72A2F87E4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525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397D73E7-19CF-497D-BCF0-7F03AD2B9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55" y="158669"/>
            <a:ext cx="4197350" cy="219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A44C685-B004-4B04-B3DF-9AFFA336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3100" y="2446338"/>
            <a:ext cx="4594225" cy="645001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602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wait, there’s more!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/>
              <a:t>State Plane Coordinate System of 2022 (SPCS2022)</a:t>
            </a:r>
          </a:p>
          <a:p>
            <a:r>
              <a:rPr lang="en-US" dirty="0"/>
              <a:t>New State Plane system to replace SPCS 83</a:t>
            </a:r>
          </a:p>
          <a:p>
            <a:pPr lvl="1"/>
            <a:r>
              <a:rPr lang="en-US" dirty="0"/>
              <a:t>Referenced to new TRFs</a:t>
            </a:r>
          </a:p>
          <a:p>
            <a:pPr lvl="1"/>
            <a:r>
              <a:rPr lang="en-US" dirty="0"/>
              <a:t>Based on same reference ellipsoid (GRS-80)</a:t>
            </a:r>
          </a:p>
          <a:p>
            <a:pPr lvl="1"/>
            <a:r>
              <a:rPr lang="en-US" dirty="0"/>
              <a:t>Same conformal projection types</a:t>
            </a:r>
          </a:p>
          <a:p>
            <a:r>
              <a:rPr lang="en-US" dirty="0"/>
              <a:t>NGS seeking stakeholder feedback</a:t>
            </a:r>
          </a:p>
          <a:p>
            <a:pPr lvl="1"/>
            <a:r>
              <a:rPr lang="en-US" dirty="0"/>
              <a:t>All states and US territories, possibly large Indian reservations</a:t>
            </a:r>
          </a:p>
          <a:p>
            <a:pPr lvl="1"/>
            <a:r>
              <a:rPr lang="en-US" dirty="0"/>
              <a:t>Find out what users want for SPCS2022</a:t>
            </a:r>
          </a:p>
          <a:p>
            <a:pPr lvl="2"/>
            <a:r>
              <a:rPr lang="en-US" dirty="0"/>
              <a:t>Keep (nearly) same as SPCS 1983?</a:t>
            </a:r>
          </a:p>
          <a:p>
            <a:pPr lvl="2"/>
            <a:r>
              <a:rPr lang="en-US" dirty="0"/>
              <a:t>Or make major changes to zones?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3298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618"/>
            <a:ext cx="8229600" cy="50837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Primary access:  GNSS</a:t>
            </a:r>
          </a:p>
          <a:p>
            <a:pPr lvl="1"/>
            <a:r>
              <a:rPr lang="en-US" dirty="0"/>
              <a:t>Based on CORS and gravimetric geoid model (not passive bench marks)</a:t>
            </a:r>
          </a:p>
          <a:p>
            <a:pPr lvl="1"/>
            <a:r>
              <a:rPr lang="en-US" dirty="0"/>
              <a:t>But also compatible with terrestrial methods</a:t>
            </a:r>
          </a:p>
          <a:p>
            <a:r>
              <a:rPr lang="en-US" dirty="0"/>
              <a:t>Geometric (TRFs)</a:t>
            </a:r>
          </a:p>
          <a:p>
            <a:pPr lvl="1"/>
            <a:r>
              <a:rPr lang="en-US" dirty="0"/>
              <a:t>Fixed to 4 tectonic plates and aligned with global frame (ITRF/IGS/WGS 84)</a:t>
            </a:r>
          </a:p>
          <a:p>
            <a:pPr lvl="1"/>
            <a:r>
              <a:rPr lang="en-US" dirty="0"/>
              <a:t>Intraframe velocity models allow </a:t>
            </a:r>
            <a:r>
              <a:rPr lang="en-US" dirty="0" err="1"/>
              <a:t>georeferencing</a:t>
            </a:r>
            <a:r>
              <a:rPr lang="en-US" dirty="0"/>
              <a:t> to specific epochs</a:t>
            </a:r>
          </a:p>
          <a:p>
            <a:pPr lvl="1"/>
            <a:r>
              <a:rPr lang="en-US" dirty="0"/>
              <a:t>Includes new State Plane system</a:t>
            </a:r>
          </a:p>
          <a:p>
            <a:r>
              <a:rPr lang="en-US" dirty="0"/>
              <a:t>Geopotential</a:t>
            </a:r>
          </a:p>
          <a:p>
            <a:pPr lvl="1"/>
            <a:r>
              <a:rPr lang="en-US" dirty="0"/>
              <a:t>Elevations derived from geopotential models using GNSS</a:t>
            </a:r>
          </a:p>
          <a:p>
            <a:pPr lvl="1"/>
            <a:r>
              <a:rPr lang="en-US" dirty="0"/>
              <a:t>Referenced to best estimates of mean sea level, updated as necessary</a:t>
            </a:r>
          </a:p>
          <a:p>
            <a:r>
              <a:rPr lang="en-US" dirty="0"/>
              <a:t>Includes time-dependency</a:t>
            </a:r>
          </a:p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Integrated</a:t>
            </a:r>
          </a:p>
          <a:p>
            <a:pPr lvl="1"/>
            <a:r>
              <a:rPr lang="en-US" dirty="0"/>
              <a:t>Consistent</a:t>
            </a:r>
          </a:p>
          <a:p>
            <a:pPr lvl="1"/>
            <a:r>
              <a:rPr lang="en-US" dirty="0"/>
              <a:t>Accurate</a:t>
            </a:r>
          </a:p>
        </p:txBody>
      </p:sp>
    </p:spTree>
    <p:extLst>
      <p:ext uri="{BB962C8B-B14F-4D97-AF65-F5344CB8AC3E}">
        <p14:creationId xmlns:p14="http://schemas.microsoft.com/office/powerpoint/2010/main" val="227472583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96044" y="1916831"/>
            <a:ext cx="7772400" cy="1044117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</a:rPr>
              <a:t>Datums are hard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750" y="3474430"/>
            <a:ext cx="7498080" cy="179515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WARNING:  This stuff is complicated.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if you want to align data to better than 3 m,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matters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0750" y="5579366"/>
            <a:ext cx="7354064" cy="68407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Datum definitions and transformation are not for sissies!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791580" y="872716"/>
            <a:ext cx="7772400" cy="10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Projections are easy</a:t>
            </a:r>
          </a:p>
        </p:txBody>
      </p:sp>
    </p:spTree>
    <p:extLst>
      <p:ext uri="{BB962C8B-B14F-4D97-AF65-F5344CB8AC3E}">
        <p14:creationId xmlns:p14="http://schemas.microsoft.com/office/powerpoint/2010/main" val="2609003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002DEB-1809-4BDD-B0CF-5A0C8C5AC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“datum”, anyway?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F8A5AD-83D4-445B-B136-B2C58C089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9984" cy="49891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“Datum” is a reference for measurements</a:t>
            </a:r>
          </a:p>
          <a:p>
            <a:pPr lvl="1"/>
            <a:r>
              <a:rPr lang="en-US" dirty="0"/>
              <a:t>Can think of it as defining “zero”</a:t>
            </a:r>
          </a:p>
          <a:p>
            <a:r>
              <a:rPr lang="en-US" dirty="0"/>
              <a:t>“Terrestrial reference frame” more specific</a:t>
            </a:r>
          </a:p>
          <a:p>
            <a:pPr lvl="1"/>
            <a:r>
              <a:rPr lang="en-US" dirty="0"/>
              <a:t>“Terrestrial” means frame rotates with the Earth</a:t>
            </a:r>
          </a:p>
          <a:p>
            <a:pPr lvl="1"/>
            <a:r>
              <a:rPr lang="en-US" dirty="0"/>
              <a:t>“Frame” specifies a 4D geometric “framework”</a:t>
            </a:r>
          </a:p>
          <a:p>
            <a:pPr lvl="2"/>
            <a:r>
              <a:rPr lang="en-US" dirty="0"/>
              <a:t>4D is 3D position plus time</a:t>
            </a:r>
          </a:p>
          <a:p>
            <a:r>
              <a:rPr lang="en-US" dirty="0"/>
              <a:t>For vertical, we use term “geopotential datum”</a:t>
            </a:r>
          </a:p>
          <a:p>
            <a:pPr lvl="1"/>
            <a:r>
              <a:rPr lang="en-US" dirty="0"/>
              <a:t>“Geopotential” because “vertical” only part of system</a:t>
            </a:r>
          </a:p>
          <a:p>
            <a:pPr lvl="1"/>
            <a:r>
              <a:rPr lang="en-US" dirty="0"/>
              <a:t>“Datum” used here to specify zero “surface”</a:t>
            </a:r>
          </a:p>
          <a:p>
            <a:pPr lvl="2"/>
            <a:r>
              <a:rPr lang="en-US" dirty="0"/>
              <a:t>Actually a field of gravity potential energy (geopotential)</a:t>
            </a:r>
          </a:p>
          <a:p>
            <a:pPr lvl="2"/>
            <a:r>
              <a:rPr lang="en-US" dirty="0"/>
              <a:t>“Surface” implied by choosing specific geopotential value</a:t>
            </a:r>
          </a:p>
          <a:p>
            <a:pPr lvl="2"/>
            <a:r>
              <a:rPr lang="en-US" dirty="0"/>
              <a:t>Geopotential is not geometric, so “frame” not appropriate</a:t>
            </a:r>
          </a:p>
          <a:p>
            <a:pPr lvl="2"/>
            <a:r>
              <a:rPr lang="en-US" dirty="0"/>
              <a:t>The datum is built on the geometric reference frame</a:t>
            </a:r>
          </a:p>
        </p:txBody>
      </p:sp>
    </p:spTree>
    <p:extLst>
      <p:ext uri="{BB962C8B-B14F-4D97-AF65-F5344CB8AC3E}">
        <p14:creationId xmlns:p14="http://schemas.microsoft.com/office/powerpoint/2010/main" val="118429659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situation with datums in the 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0899"/>
            <a:ext cx="8229600" cy="5055453"/>
          </a:xfrm>
        </p:spPr>
        <p:txBody>
          <a:bodyPr>
            <a:normAutofit/>
          </a:bodyPr>
          <a:lstStyle/>
          <a:p>
            <a:r>
              <a:rPr lang="en-US" dirty="0"/>
              <a:t>“Horizontal”:  </a:t>
            </a:r>
            <a:r>
              <a:rPr lang="en-US" b="1" i="1" dirty="0"/>
              <a:t>North American Datum of 1983 (NAD 83)</a:t>
            </a:r>
          </a:p>
          <a:p>
            <a:pPr lvl="1"/>
            <a:r>
              <a:rPr lang="en-US" dirty="0"/>
              <a:t>Actually 4D:  latitude, longitude, ellipsoid height, and </a:t>
            </a:r>
            <a:r>
              <a:rPr lang="en-US" b="1" i="1" dirty="0"/>
              <a:t>time</a:t>
            </a:r>
          </a:p>
          <a:p>
            <a:pPr lvl="1"/>
            <a:r>
              <a:rPr lang="en-US" dirty="0"/>
              <a:t>3 current realizations referenced to different tectonic plates</a:t>
            </a:r>
          </a:p>
          <a:p>
            <a:pPr lvl="2"/>
            <a:r>
              <a:rPr lang="en-US" dirty="0"/>
              <a:t>NAD 83 (2011):  North America plate (but includes Caribbean)</a:t>
            </a:r>
          </a:p>
          <a:p>
            <a:pPr lvl="2"/>
            <a:r>
              <a:rPr lang="en-US" dirty="0"/>
              <a:t>NAD 83 (PA11):  Pacific plate (e.g., Hawaii, American Samoa)</a:t>
            </a:r>
          </a:p>
          <a:p>
            <a:pPr lvl="2"/>
            <a:r>
              <a:rPr lang="en-US" dirty="0"/>
              <a:t>NAD 83 (MA11):  Mariana plate (e.g., Guam, Northern Mariana Islands)</a:t>
            </a:r>
          </a:p>
          <a:p>
            <a:r>
              <a:rPr lang="en-US" b="1" i="1" dirty="0"/>
              <a:t>“</a:t>
            </a:r>
            <a:r>
              <a:rPr lang="en-US" dirty="0"/>
              <a:t>Vertical”:  </a:t>
            </a:r>
            <a:r>
              <a:rPr lang="en-US" b="1" i="1" dirty="0"/>
              <a:t>North American Vertical Datum of 1988 (NAVD 88)</a:t>
            </a:r>
          </a:p>
          <a:p>
            <a:pPr lvl="1"/>
            <a:r>
              <a:rPr lang="en-US" dirty="0"/>
              <a:t>But there are six other current vertical datums in the NSRS:</a:t>
            </a:r>
          </a:p>
          <a:p>
            <a:pPr lvl="2"/>
            <a:r>
              <a:rPr lang="en-US" dirty="0"/>
              <a:t>Puerto Rico Vertical Datum of 2002 (PRVD02)</a:t>
            </a:r>
          </a:p>
          <a:p>
            <a:pPr lvl="2"/>
            <a:r>
              <a:rPr lang="en-US" dirty="0"/>
              <a:t>Virgin Islands Vertical Datum of 2009 (VIVD09)</a:t>
            </a:r>
          </a:p>
          <a:p>
            <a:pPr lvl="2"/>
            <a:r>
              <a:rPr lang="en-US" dirty="0"/>
              <a:t>Guam Vertical Datum of 2004 (GUVD04)</a:t>
            </a:r>
          </a:p>
          <a:p>
            <a:pPr lvl="2"/>
            <a:r>
              <a:rPr lang="en-US" dirty="0"/>
              <a:t>Northern Marianas Vertical Datum of 2003 (NMVD03)</a:t>
            </a:r>
          </a:p>
          <a:p>
            <a:pPr lvl="2"/>
            <a:r>
              <a:rPr lang="en-US" dirty="0"/>
              <a:t>American Samoa Vertical Datum of 2002 (ASVD02)</a:t>
            </a:r>
          </a:p>
          <a:p>
            <a:pPr lvl="2"/>
            <a:r>
              <a:rPr lang="en-US" dirty="0"/>
              <a:t>International Great Lakes Datum of 1985 (IGLD 85)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9992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3" descr="D:\GIS\NGS\NA2011\All_NA2011\Export\All_NA2011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 rot="1084467">
            <a:off x="2803079" y="438973"/>
            <a:ext cx="6274576" cy="277982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 rot="18365453">
            <a:off x="30956" y="3126582"/>
            <a:ext cx="1443037" cy="69215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 rot="20257565">
            <a:off x="979488" y="2408238"/>
            <a:ext cx="3797300" cy="29591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946" y="2209800"/>
            <a:ext cx="11592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NAD 83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(MA11)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0473" y="4000108"/>
            <a:ext cx="21627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NAD 83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 (PA11)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7882" y="1125401"/>
            <a:ext cx="2140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NAD 83 (2011)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7B018-C8EB-487B-92FF-79B8C0C98C96}"/>
              </a:ext>
            </a:extLst>
          </p:cNvPr>
          <p:cNvSpPr txBox="1"/>
          <p:nvPr/>
        </p:nvSpPr>
        <p:spPr>
          <a:xfrm>
            <a:off x="4411744" y="4694546"/>
            <a:ext cx="4524866" cy="1923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/>
              <a:t>North American Datum of 1983</a:t>
            </a:r>
          </a:p>
          <a:p>
            <a:r>
              <a:rPr lang="en-US" i="1" dirty="0"/>
              <a:t>Three frames: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NAD 83 (2011):  North America and  Caribbean plates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NAD 83 (PA11):  Pacific plate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NAD 83 (MA11):  Mariana plate</a:t>
            </a:r>
          </a:p>
        </p:txBody>
      </p:sp>
    </p:spTree>
    <p:extLst>
      <p:ext uri="{BB962C8B-B14F-4D97-AF65-F5344CB8AC3E}">
        <p14:creationId xmlns:p14="http://schemas.microsoft.com/office/powerpoint/2010/main" val="316572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3" descr="D:\GIS\NGS\NA2011\All_NA2011\Export\All_NA2011_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97266" y="3059668"/>
            <a:ext cx="12939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NMVD03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0942" y="5046483"/>
            <a:ext cx="12234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ASVD02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04354" y="1092414"/>
            <a:ext cx="17203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NAVD 88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7B018-C8EB-487B-92FF-79B8C0C98C96}"/>
              </a:ext>
            </a:extLst>
          </p:cNvPr>
          <p:cNvSpPr txBox="1"/>
          <p:nvPr/>
        </p:nvSpPr>
        <p:spPr>
          <a:xfrm>
            <a:off x="4411744" y="5135088"/>
            <a:ext cx="4524866" cy="1482528"/>
          </a:xfrm>
          <a:prstGeom prst="rect">
            <a:avLst/>
          </a:prstGeom>
          <a:solidFill>
            <a:schemeClr val="bg1"/>
          </a:solidFill>
        </p:spPr>
        <p:txBody>
          <a:bodyPr wrap="square" numCol="2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</a:rPr>
              <a:t>NA and Caribbean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NAVD 88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IGLD 85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PRVD02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VIVD09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</a:rPr>
              <a:t>Pacific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GUVD04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NMVD03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ASVD02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C3F0C-55B3-42A1-9EDB-6ABF3E81DFBB}"/>
              </a:ext>
            </a:extLst>
          </p:cNvPr>
          <p:cNvSpPr txBox="1"/>
          <p:nvPr/>
        </p:nvSpPr>
        <p:spPr>
          <a:xfrm>
            <a:off x="4411744" y="4694547"/>
            <a:ext cx="4524866" cy="440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/>
              <a:t>Current vertical datums of the NSRS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C660BD-3D64-4143-A5D5-260929564036}"/>
              </a:ext>
            </a:extLst>
          </p:cNvPr>
          <p:cNvSpPr txBox="1"/>
          <p:nvPr/>
        </p:nvSpPr>
        <p:spPr>
          <a:xfrm>
            <a:off x="245758" y="3531124"/>
            <a:ext cx="12554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GUVD04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76601F-5E28-46BF-BE12-6E4FE083D76D}"/>
              </a:ext>
            </a:extLst>
          </p:cNvPr>
          <p:cNvSpPr txBox="1"/>
          <p:nvPr/>
        </p:nvSpPr>
        <p:spPr>
          <a:xfrm>
            <a:off x="6919446" y="3166012"/>
            <a:ext cx="12314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PRVD02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11005-375C-4372-A990-7BF8DAA7322C}"/>
              </a:ext>
            </a:extLst>
          </p:cNvPr>
          <p:cNvSpPr txBox="1"/>
          <p:nvPr/>
        </p:nvSpPr>
        <p:spPr>
          <a:xfrm>
            <a:off x="7754952" y="2796679"/>
            <a:ext cx="1183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VIVD02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4D915-2386-4B3D-B5D8-A9B3975D46E6}"/>
              </a:ext>
            </a:extLst>
          </p:cNvPr>
          <p:cNvSpPr txBox="1"/>
          <p:nvPr/>
        </p:nvSpPr>
        <p:spPr>
          <a:xfrm>
            <a:off x="6375749" y="1207592"/>
            <a:ext cx="12442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Arial" charset="0"/>
              </a:rPr>
              <a:t>IGLD 85</a:t>
            </a:r>
          </a:p>
        </p:txBody>
      </p:sp>
    </p:spTree>
    <p:extLst>
      <p:ext uri="{BB962C8B-B14F-4D97-AF65-F5344CB8AC3E}">
        <p14:creationId xmlns:p14="http://schemas.microsoft.com/office/powerpoint/2010/main" val="4148968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779"/>
            <a:ext cx="8229600" cy="857250"/>
          </a:xfrm>
        </p:spPr>
        <p:txBody>
          <a:bodyPr/>
          <a:lstStyle/>
          <a:p>
            <a:r>
              <a:rPr lang="en-US" dirty="0"/>
              <a:t>Why replace NAVD 88 and NAD 83?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0352"/>
            <a:ext cx="8229600" cy="4598843"/>
          </a:xfrm>
        </p:spPr>
        <p:txBody>
          <a:bodyPr>
            <a:normAutofit/>
          </a:bodyPr>
          <a:lstStyle/>
          <a:p>
            <a:r>
              <a:rPr lang="en-US" b="1" dirty="0"/>
              <a:t>Main driver:  </a:t>
            </a:r>
            <a:r>
              <a:rPr lang="en-US" b="1" i="1" dirty="0"/>
              <a:t>Global Navigation Satellite System (GNSS)</a:t>
            </a:r>
          </a:p>
          <a:p>
            <a:r>
              <a:rPr lang="en-US" b="1" dirty="0"/>
              <a:t>ACCESS!</a:t>
            </a:r>
          </a:p>
          <a:p>
            <a:pPr lvl="1"/>
            <a:r>
              <a:rPr lang="en-US" dirty="0"/>
              <a:t>GNSS equipment is fast, inexpensive, reliable (and improving)</a:t>
            </a:r>
          </a:p>
          <a:p>
            <a:pPr lvl="1"/>
            <a:r>
              <a:rPr lang="en-US" dirty="0"/>
              <a:t>Reduces reliance on finding survey control (“bench marks”)</a:t>
            </a:r>
          </a:p>
          <a:p>
            <a:r>
              <a:rPr lang="en-US" b="1" dirty="0"/>
              <a:t>ACCURACY!</a:t>
            </a:r>
          </a:p>
          <a:p>
            <a:pPr lvl="1"/>
            <a:r>
              <a:rPr lang="en-US" dirty="0"/>
              <a:t>Insensitive to distance-dependent errors; reliable</a:t>
            </a:r>
          </a:p>
          <a:p>
            <a:pPr lvl="1"/>
            <a:r>
              <a:rPr lang="en-US" dirty="0"/>
              <a:t>Immune to bench mark instability (referenced to CORS)</a:t>
            </a:r>
          </a:p>
          <a:p>
            <a:r>
              <a:rPr lang="en-US" b="1" dirty="0"/>
              <a:t>CONSISTENCY!</a:t>
            </a:r>
          </a:p>
          <a:p>
            <a:pPr lvl="1"/>
            <a:r>
              <a:rPr lang="en-US" dirty="0"/>
              <a:t>Eliminates </a:t>
            </a:r>
            <a:r>
              <a:rPr lang="en-US" dirty="0">
                <a:effectLst/>
              </a:rPr>
              <a:t>systematic errors in current datums</a:t>
            </a:r>
            <a:endParaRPr lang="en-US" dirty="0"/>
          </a:p>
          <a:p>
            <a:pPr lvl="1"/>
            <a:r>
              <a:rPr lang="en-US" dirty="0"/>
              <a:t>Aligned with global reference frames</a:t>
            </a:r>
          </a:p>
          <a:p>
            <a:pPr lvl="1"/>
            <a:r>
              <a:rPr lang="en-US" dirty="0"/>
              <a:t>Integrated system for both positions and heights (“elevations”)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1367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NGS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4152</TotalTime>
  <Words>2180</Words>
  <Application>Microsoft Office PowerPoint</Application>
  <PresentationFormat>On-screen Show (4:3)</PresentationFormat>
  <Paragraphs>434</Paragraphs>
  <Slides>39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MS PGothic</vt:lpstr>
      <vt:lpstr>MS PGothic</vt:lpstr>
      <vt:lpstr>SimSun</vt:lpstr>
      <vt:lpstr>arial</vt:lpstr>
      <vt:lpstr>arial</vt:lpstr>
      <vt:lpstr>Calibri</vt:lpstr>
      <vt:lpstr>Courier New</vt:lpstr>
      <vt:lpstr>Gill Sans MT</vt:lpstr>
      <vt:lpstr>Symbol</vt:lpstr>
      <vt:lpstr>Times New Roman</vt:lpstr>
      <vt:lpstr>Verdana</vt:lpstr>
      <vt:lpstr>Wingdings</vt:lpstr>
      <vt:lpstr>1_NGSPowerPointTemplate</vt:lpstr>
      <vt:lpstr>NGS PowerPoint Template-geodesy.noaa.gov</vt:lpstr>
      <vt:lpstr>1_NGS PowerPoint Template-geodesy.noaa.gov</vt:lpstr>
      <vt:lpstr>Newly Approved  NGS Template10.2009</vt:lpstr>
      <vt:lpstr>PowerPoint Presentation</vt:lpstr>
      <vt:lpstr>U.S. Department of Commerce National Oceanic &amp; Atmospheric Administration National Geodetic Survey  </vt:lpstr>
      <vt:lpstr>Why bother with datums at all?</vt:lpstr>
      <vt:lpstr>PowerPoint Presentation</vt:lpstr>
      <vt:lpstr>What is a “datum”, anyway?</vt:lpstr>
      <vt:lpstr>Current situation with datums in the US</vt:lpstr>
      <vt:lpstr>PowerPoint Presentation</vt:lpstr>
      <vt:lpstr>PowerPoint Presentation</vt:lpstr>
      <vt:lpstr>Why replace NAVD 88 and NAD 83?</vt:lpstr>
      <vt:lpstr>NAD 83 is not aligned with the global frame</vt:lpstr>
      <vt:lpstr>PowerPoint Presentation</vt:lpstr>
      <vt:lpstr>Replacing NAD 83</vt:lpstr>
      <vt:lpstr>U.S. CORS Velocity Field – ITRF2008 (IGS08 epoch 2005.0)</vt:lpstr>
      <vt:lpstr>U.S. CORS Velocity Field - NAD83(2011) epoch 2010.00</vt:lpstr>
      <vt:lpstr>Geometric: Out with the old, in with the new</vt:lpstr>
      <vt:lpstr>Tectonic plates modeled by NGS</vt:lpstr>
      <vt:lpstr>Tectonic plates modeled by NGS</vt:lpstr>
      <vt:lpstr>Tectonic plates modeled by NGS</vt:lpstr>
      <vt:lpstr>How much change will there be for the new TRFs?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Replacing NAVD 88 (and the others…)</vt:lpstr>
      <vt:lpstr>“Vertical”: Out with the old, in with the new</vt:lpstr>
      <vt:lpstr>PowerPoint Presentation</vt:lpstr>
      <vt:lpstr>PowerPoint Presentation</vt:lpstr>
      <vt:lpstr>PowerPoint Presentation</vt:lpstr>
      <vt:lpstr>How much change will there be?</vt:lpstr>
      <vt:lpstr>PowerPoint Presentation</vt:lpstr>
      <vt:lpstr>How to Plan for 2022</vt:lpstr>
      <vt:lpstr>PowerPoint Presentation</vt:lpstr>
      <vt:lpstr>Legislation </vt:lpstr>
      <vt:lpstr>PowerPoint Presentation</vt:lpstr>
      <vt:lpstr>PowerPoint Presentation</vt:lpstr>
      <vt:lpstr>But wait, there’s more!</vt:lpstr>
      <vt:lpstr>Summary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Michael Dennis</cp:lastModifiedBy>
  <cp:revision>180</cp:revision>
  <dcterms:created xsi:type="dcterms:W3CDTF">2017-04-17T06:30:29Z</dcterms:created>
  <dcterms:modified xsi:type="dcterms:W3CDTF">2017-07-14T13:27:35Z</dcterms:modified>
</cp:coreProperties>
</file>