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54"/>
  </p:notesMasterIdLst>
  <p:handoutMasterIdLst>
    <p:handoutMasterId r:id="rId55"/>
  </p:handoutMasterIdLst>
  <p:sldIdLst>
    <p:sldId id="257" r:id="rId2"/>
    <p:sldId id="258" r:id="rId3"/>
    <p:sldId id="370" r:id="rId4"/>
    <p:sldId id="477" r:id="rId5"/>
    <p:sldId id="415" r:id="rId6"/>
    <p:sldId id="490" r:id="rId7"/>
    <p:sldId id="430" r:id="rId8"/>
    <p:sldId id="409" r:id="rId9"/>
    <p:sldId id="434" r:id="rId10"/>
    <p:sldId id="410" r:id="rId11"/>
    <p:sldId id="444" r:id="rId12"/>
    <p:sldId id="411" r:id="rId13"/>
    <p:sldId id="487" r:id="rId14"/>
    <p:sldId id="440" r:id="rId15"/>
    <p:sldId id="378" r:id="rId16"/>
    <p:sldId id="413" r:id="rId17"/>
    <p:sldId id="381" r:id="rId18"/>
    <p:sldId id="414" r:id="rId19"/>
    <p:sldId id="422" r:id="rId20"/>
    <p:sldId id="468" r:id="rId21"/>
    <p:sldId id="428" r:id="rId22"/>
    <p:sldId id="471" r:id="rId23"/>
    <p:sldId id="462" r:id="rId24"/>
    <p:sldId id="476" r:id="rId25"/>
    <p:sldId id="491" r:id="rId26"/>
    <p:sldId id="480" r:id="rId27"/>
    <p:sldId id="481" r:id="rId28"/>
    <p:sldId id="388" r:id="rId29"/>
    <p:sldId id="389" r:id="rId30"/>
    <p:sldId id="393" r:id="rId31"/>
    <p:sldId id="399" r:id="rId32"/>
    <p:sldId id="474" r:id="rId33"/>
    <p:sldId id="475" r:id="rId34"/>
    <p:sldId id="500" r:id="rId35"/>
    <p:sldId id="396" r:id="rId36"/>
    <p:sldId id="400" r:id="rId37"/>
    <p:sldId id="493" r:id="rId38"/>
    <p:sldId id="488" r:id="rId39"/>
    <p:sldId id="486" r:id="rId40"/>
    <p:sldId id="503" r:id="rId41"/>
    <p:sldId id="483" r:id="rId42"/>
    <p:sldId id="485" r:id="rId43"/>
    <p:sldId id="482" r:id="rId44"/>
    <p:sldId id="419" r:id="rId45"/>
    <p:sldId id="420" r:id="rId46"/>
    <p:sldId id="447" r:id="rId47"/>
    <p:sldId id="498" r:id="rId48"/>
    <p:sldId id="499" r:id="rId49"/>
    <p:sldId id="501" r:id="rId50"/>
    <p:sldId id="502" r:id="rId51"/>
    <p:sldId id="492" r:id="rId52"/>
    <p:sldId id="355"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D5EB"/>
    <a:srgbClr val="B5CBE3"/>
    <a:srgbClr val="C1D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8" autoAdjust="0"/>
    <p:restoredTop sz="92607" autoAdjust="0"/>
  </p:normalViewPr>
  <p:slideViewPr>
    <p:cSldViewPr snapToGrid="0">
      <p:cViewPr varScale="1">
        <p:scale>
          <a:sx n="71" d="100"/>
          <a:sy n="71" d="100"/>
        </p:scale>
        <p:origin x="486" y="7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3CCD4BA-CC12-4A9A-A32A-0D1BDD75B8ED}" type="datetimeFigureOut">
              <a:rPr lang="en-US" smtClean="0"/>
              <a:t>4/13/2019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1C2C3EA-905F-4E10-A097-70B5D47875CE}" type="slidenum">
              <a:rPr lang="en-US" smtClean="0"/>
              <a:t>‹#›</a:t>
            </a:fld>
            <a:endParaRPr lang="en-US"/>
          </a:p>
        </p:txBody>
      </p:sp>
    </p:spTree>
    <p:extLst>
      <p:ext uri="{BB962C8B-B14F-4D97-AF65-F5344CB8AC3E}">
        <p14:creationId xmlns:p14="http://schemas.microsoft.com/office/powerpoint/2010/main" val="1080890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8EF308-5540-461B-8C6E-AF4148E19832}" type="datetimeFigureOut">
              <a:rPr lang="en-US" smtClean="0"/>
              <a:t>4/13/2019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D46DE8B-F250-4584-83EE-1EA3792DC8CC}" type="slidenum">
              <a:rPr lang="en-US" smtClean="0"/>
              <a:t>‹#›</a:t>
            </a:fld>
            <a:endParaRPr lang="en-US"/>
          </a:p>
        </p:txBody>
      </p:sp>
    </p:spTree>
    <p:extLst>
      <p:ext uri="{BB962C8B-B14F-4D97-AF65-F5344CB8AC3E}">
        <p14:creationId xmlns:p14="http://schemas.microsoft.com/office/powerpoint/2010/main" val="108587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717550" y="1162050"/>
            <a:ext cx="5575300" cy="3136900"/>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480" eaLnBrk="0" hangingPunct="0">
              <a:defRPr sz="1400" b="1">
                <a:solidFill>
                  <a:schemeClr val="tx1"/>
                </a:solidFill>
                <a:latin typeface="Verdana" panose="020B0604030504040204" pitchFamily="34" charset="0"/>
              </a:defRPr>
            </a:lvl1pPr>
            <a:lvl2pPr marL="757066" indent="-291179" defTabSz="941480" eaLnBrk="0" hangingPunct="0">
              <a:defRPr sz="1400" b="1">
                <a:solidFill>
                  <a:schemeClr val="tx1"/>
                </a:solidFill>
                <a:latin typeface="Verdana" panose="020B0604030504040204" pitchFamily="34" charset="0"/>
              </a:defRPr>
            </a:lvl2pPr>
            <a:lvl3pPr marL="1164717" indent="-232943" defTabSz="941480" eaLnBrk="0" hangingPunct="0">
              <a:defRPr sz="1400" b="1">
                <a:solidFill>
                  <a:schemeClr val="tx1"/>
                </a:solidFill>
                <a:latin typeface="Verdana" panose="020B0604030504040204" pitchFamily="34" charset="0"/>
              </a:defRPr>
            </a:lvl3pPr>
            <a:lvl4pPr marL="1630604" indent="-232943" defTabSz="941480" eaLnBrk="0" hangingPunct="0">
              <a:defRPr sz="1400" b="1">
                <a:solidFill>
                  <a:schemeClr val="tx1"/>
                </a:solidFill>
                <a:latin typeface="Verdana" panose="020B0604030504040204" pitchFamily="34" charset="0"/>
              </a:defRPr>
            </a:lvl4pPr>
            <a:lvl5pPr marL="2096491" indent="-232943" defTabSz="941480" eaLnBrk="0" hangingPunct="0">
              <a:defRPr sz="1400" b="1">
                <a:solidFill>
                  <a:schemeClr val="tx1"/>
                </a:solidFill>
                <a:latin typeface="Verdana" panose="020B0604030504040204" pitchFamily="34" charset="0"/>
              </a:defRPr>
            </a:lvl5pPr>
            <a:lvl6pPr marL="2562377" indent="-232943" defTabSz="941480" eaLnBrk="0" fontAlgn="base" hangingPunct="0">
              <a:spcBef>
                <a:spcPct val="0"/>
              </a:spcBef>
              <a:spcAft>
                <a:spcPct val="0"/>
              </a:spcAft>
              <a:defRPr sz="1400" b="1">
                <a:solidFill>
                  <a:schemeClr val="tx1"/>
                </a:solidFill>
                <a:latin typeface="Verdana" panose="020B0604030504040204" pitchFamily="34" charset="0"/>
              </a:defRPr>
            </a:lvl6pPr>
            <a:lvl7pPr marL="3028264" indent="-232943" defTabSz="941480" eaLnBrk="0" fontAlgn="base" hangingPunct="0">
              <a:spcBef>
                <a:spcPct val="0"/>
              </a:spcBef>
              <a:spcAft>
                <a:spcPct val="0"/>
              </a:spcAft>
              <a:defRPr sz="1400" b="1">
                <a:solidFill>
                  <a:schemeClr val="tx1"/>
                </a:solidFill>
                <a:latin typeface="Verdana" panose="020B0604030504040204" pitchFamily="34" charset="0"/>
              </a:defRPr>
            </a:lvl7pPr>
            <a:lvl8pPr marL="3494151" indent="-232943" defTabSz="941480" eaLnBrk="0" fontAlgn="base" hangingPunct="0">
              <a:spcBef>
                <a:spcPct val="0"/>
              </a:spcBef>
              <a:spcAft>
                <a:spcPct val="0"/>
              </a:spcAft>
              <a:defRPr sz="1400" b="1">
                <a:solidFill>
                  <a:schemeClr val="tx1"/>
                </a:solidFill>
                <a:latin typeface="Verdana" panose="020B0604030504040204" pitchFamily="34" charset="0"/>
              </a:defRPr>
            </a:lvl8pPr>
            <a:lvl9pPr marL="3960038" indent="-232943" defTabSz="941480" eaLnBrk="0" fontAlgn="base" hangingPunct="0">
              <a:spcBef>
                <a:spcPct val="0"/>
              </a:spcBef>
              <a:spcAft>
                <a:spcPct val="0"/>
              </a:spcAft>
              <a:defRPr sz="1400" b="1">
                <a:solidFill>
                  <a:schemeClr val="tx1"/>
                </a:solidFill>
                <a:latin typeface="Verdana" panose="020B0604030504040204" pitchFamily="34" charset="0"/>
              </a:defRPr>
            </a:lvl9pPr>
          </a:lstStyle>
          <a:p>
            <a:pPr eaLnBrk="1" fontAlgn="base" hangingPunct="1">
              <a:spcBef>
                <a:spcPct val="0"/>
              </a:spcBef>
              <a:spcAft>
                <a:spcPct val="0"/>
              </a:spcAft>
              <a:defRPr/>
            </a:pPr>
            <a:fld id="{A7DB0A52-C319-4DBE-B571-F6C03D9DEC8D}" type="slidenum">
              <a:rPr lang="en-US" altLang="en-US" sz="1200" b="0">
                <a:solidFill>
                  <a:srgbClr val="000000"/>
                </a:solidFill>
                <a:latin typeface="Arial" panose="020B0604020202020204" pitchFamily="34" charset="0"/>
                <a:cs typeface="Arial" panose="020B0604020202020204" pitchFamily="34" charset="0"/>
              </a:rPr>
              <a:pPr eaLnBrk="1" fontAlgn="base" hangingPunct="1">
                <a:spcBef>
                  <a:spcPct val="0"/>
                </a:spcBef>
                <a:spcAft>
                  <a:spcPct val="0"/>
                </a:spcAft>
                <a:defRPr/>
              </a:pPr>
              <a:t>2</a:t>
            </a:fld>
            <a:endParaRPr lang="en-US" altLang="en-US" sz="1200" b="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0210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6302" indent="-294856">
              <a:defRPr>
                <a:solidFill>
                  <a:schemeClr val="tx1"/>
                </a:solidFill>
                <a:latin typeface="Calibri" panose="020F0502020204030204" pitchFamily="34" charset="0"/>
                <a:cs typeface="Arial" panose="020B0604020202020204" pitchFamily="34" charset="0"/>
              </a:defRPr>
            </a:lvl2pPr>
            <a:lvl3pPr marL="1179425" indent="-234913">
              <a:defRPr>
                <a:solidFill>
                  <a:schemeClr val="tx1"/>
                </a:solidFill>
                <a:latin typeface="Calibri" panose="020F0502020204030204" pitchFamily="34" charset="0"/>
                <a:cs typeface="Arial" panose="020B0604020202020204" pitchFamily="34" charset="0"/>
              </a:defRPr>
            </a:lvl3pPr>
            <a:lvl4pPr marL="1650871" indent="-234913">
              <a:defRPr>
                <a:solidFill>
                  <a:schemeClr val="tx1"/>
                </a:solidFill>
                <a:latin typeface="Calibri" panose="020F0502020204030204" pitchFamily="34" charset="0"/>
                <a:cs typeface="Arial" panose="020B0604020202020204" pitchFamily="34" charset="0"/>
              </a:defRPr>
            </a:lvl4pPr>
            <a:lvl5pPr marL="2122316" indent="-234913">
              <a:defRPr>
                <a:solidFill>
                  <a:schemeClr val="tx1"/>
                </a:solidFill>
                <a:latin typeface="Calibri" panose="020F0502020204030204" pitchFamily="34" charset="0"/>
                <a:cs typeface="Arial" panose="020B0604020202020204" pitchFamily="34" charset="0"/>
              </a:defRPr>
            </a:lvl5pPr>
            <a:lvl6pPr marL="2588902" indent="-2349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55488" indent="-2349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22074" indent="-2349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88659" indent="-2349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14</a:t>
            </a:fld>
            <a:endParaRPr lang="en-US" altLang="en-US"/>
          </a:p>
        </p:txBody>
      </p:sp>
    </p:spTree>
    <p:extLst>
      <p:ext uri="{BB962C8B-B14F-4D97-AF65-F5344CB8AC3E}">
        <p14:creationId xmlns:p14="http://schemas.microsoft.com/office/powerpoint/2010/main" val="3247511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NGS has not yet determined the co-definitional epoch between </a:t>
            </a:r>
            <a:r>
              <a:rPr lang="en-US" dirty="0" err="1"/>
              <a:t>IGSxx</a:t>
            </a:r>
            <a:r>
              <a:rPr lang="en-US" dirty="0"/>
              <a:t> and the four TRFs.  The epoch 2022.0 is for reference purposes only, and does not constitute a policy choice at this time</a:t>
            </a:r>
          </a:p>
        </p:txBody>
      </p:sp>
      <p:sp>
        <p:nvSpPr>
          <p:cNvPr id="4" name="Slide Number Placeholder 3"/>
          <p:cNvSpPr>
            <a:spLocks noGrp="1"/>
          </p:cNvSpPr>
          <p:nvPr>
            <p:ph type="sldNum" sz="quarter" idx="10"/>
          </p:nvPr>
        </p:nvSpPr>
        <p:spPr/>
        <p:txBody>
          <a:bodyPr/>
          <a:lstStyle/>
          <a:p>
            <a:fld id="{0D46DE8B-F250-4584-83EE-1EA3792DC8CC}" type="slidenum">
              <a:rPr lang="en-US" smtClean="0"/>
              <a:t>18</a:t>
            </a:fld>
            <a:endParaRPr lang="en-US"/>
          </a:p>
        </p:txBody>
      </p:sp>
    </p:spTree>
    <p:extLst>
      <p:ext uri="{BB962C8B-B14F-4D97-AF65-F5344CB8AC3E}">
        <p14:creationId xmlns:p14="http://schemas.microsoft.com/office/powerpoint/2010/main" val="83878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EB37D89-913B-4A42-A49C-395CC150E16E}"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15146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450F8B-24C8-4D67-B420-CF7F67645541}" type="slidenum">
              <a:rPr lang="en-US" altLang="en-US" smtClean="0">
                <a:solidFill>
                  <a:srgbClr val="000000"/>
                </a:solidFill>
              </a:rPr>
              <a:pPr>
                <a:spcBef>
                  <a:spcPct val="0"/>
                </a:spcBef>
              </a:pPr>
              <a:t>22</a:t>
            </a:fld>
            <a:endParaRPr lang="en-US" altLang="en-US" smtClean="0">
              <a:solidFill>
                <a:srgbClr val="000000"/>
              </a:solidFill>
            </a:endParaRPr>
          </a:p>
        </p:txBody>
      </p:sp>
    </p:spTree>
    <p:extLst>
      <p:ext uri="{BB962C8B-B14F-4D97-AF65-F5344CB8AC3E}">
        <p14:creationId xmlns:p14="http://schemas.microsoft.com/office/powerpoint/2010/main" val="2681712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anose="020B0604020202020204" pitchFamily="34" charset="0"/>
            </a:endParaRPr>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sz="1200">
                <a:solidFill>
                  <a:schemeClr val="tx1"/>
                </a:solidFill>
                <a:latin typeface="Calibri" panose="020F0502020204030204" pitchFamily="34" charset="0"/>
              </a:defRPr>
            </a:lvl1pPr>
            <a:lvl2pPr marL="773113" indent="-296863" defTabSz="960438">
              <a:spcBef>
                <a:spcPct val="30000"/>
              </a:spcBef>
              <a:defRPr sz="1200">
                <a:solidFill>
                  <a:schemeClr val="tx1"/>
                </a:solidFill>
                <a:latin typeface="Calibri" panose="020F0502020204030204" pitchFamily="34" charset="0"/>
              </a:defRPr>
            </a:lvl2pPr>
            <a:lvl3pPr marL="1190625" indent="-236538" defTabSz="960438">
              <a:spcBef>
                <a:spcPct val="30000"/>
              </a:spcBef>
              <a:defRPr sz="1200">
                <a:solidFill>
                  <a:schemeClr val="tx1"/>
                </a:solidFill>
                <a:latin typeface="Calibri" panose="020F0502020204030204" pitchFamily="34" charset="0"/>
              </a:defRPr>
            </a:lvl3pPr>
            <a:lvl4pPr marL="1666875" indent="-236538" defTabSz="960438">
              <a:spcBef>
                <a:spcPct val="30000"/>
              </a:spcBef>
              <a:defRPr sz="1200">
                <a:solidFill>
                  <a:schemeClr val="tx1"/>
                </a:solidFill>
                <a:latin typeface="Calibri" panose="020F0502020204030204" pitchFamily="34" charset="0"/>
              </a:defRPr>
            </a:lvl4pPr>
            <a:lvl5pPr marL="2141538" indent="-236538" defTabSz="960438">
              <a:spcBef>
                <a:spcPct val="30000"/>
              </a:spcBef>
              <a:defRPr sz="1200">
                <a:solidFill>
                  <a:schemeClr val="tx1"/>
                </a:solidFill>
                <a:latin typeface="Calibri" panose="020F0502020204030204" pitchFamily="34" charset="0"/>
              </a:defRPr>
            </a:lvl5pPr>
            <a:lvl6pPr marL="2598738" indent="-236538" defTabSz="960438" eaLnBrk="0" fontAlgn="base" hangingPunct="0">
              <a:spcBef>
                <a:spcPct val="30000"/>
              </a:spcBef>
              <a:spcAft>
                <a:spcPct val="0"/>
              </a:spcAft>
              <a:defRPr sz="1200">
                <a:solidFill>
                  <a:schemeClr val="tx1"/>
                </a:solidFill>
                <a:latin typeface="Calibri" panose="020F0502020204030204" pitchFamily="34" charset="0"/>
              </a:defRPr>
            </a:lvl6pPr>
            <a:lvl7pPr marL="3055938" indent="-236538" defTabSz="960438" eaLnBrk="0" fontAlgn="base" hangingPunct="0">
              <a:spcBef>
                <a:spcPct val="30000"/>
              </a:spcBef>
              <a:spcAft>
                <a:spcPct val="0"/>
              </a:spcAft>
              <a:defRPr sz="1200">
                <a:solidFill>
                  <a:schemeClr val="tx1"/>
                </a:solidFill>
                <a:latin typeface="Calibri" panose="020F0502020204030204" pitchFamily="34" charset="0"/>
              </a:defRPr>
            </a:lvl7pPr>
            <a:lvl8pPr marL="3513138" indent="-236538" defTabSz="960438" eaLnBrk="0" fontAlgn="base" hangingPunct="0">
              <a:spcBef>
                <a:spcPct val="30000"/>
              </a:spcBef>
              <a:spcAft>
                <a:spcPct val="0"/>
              </a:spcAft>
              <a:defRPr sz="1200">
                <a:solidFill>
                  <a:schemeClr val="tx1"/>
                </a:solidFill>
                <a:latin typeface="Calibri" panose="020F0502020204030204" pitchFamily="34" charset="0"/>
              </a:defRPr>
            </a:lvl8pPr>
            <a:lvl9pPr marL="3970338" indent="-236538" defTabSz="9604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BA89D1-1DFF-4D0D-A1CA-7AC2F3C05669}" type="slidenum">
              <a:rPr lang="en-US" altLang="en-US" smtClean="0">
                <a:latin typeface="Arial" panose="020B0604020202020204" pitchFamily="34" charset="0"/>
              </a:rPr>
              <a:pPr>
                <a:spcBef>
                  <a:spcPct val="0"/>
                </a:spcBef>
              </a:pPr>
              <a:t>23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84619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6302" indent="-294856">
              <a:defRPr>
                <a:solidFill>
                  <a:schemeClr val="tx1"/>
                </a:solidFill>
                <a:latin typeface="Calibri" panose="020F0502020204030204" pitchFamily="34" charset="0"/>
                <a:cs typeface="Arial" panose="020B0604020202020204" pitchFamily="34" charset="0"/>
              </a:defRPr>
            </a:lvl2pPr>
            <a:lvl3pPr marL="1179425" indent="-234913">
              <a:defRPr>
                <a:solidFill>
                  <a:schemeClr val="tx1"/>
                </a:solidFill>
                <a:latin typeface="Calibri" panose="020F0502020204030204" pitchFamily="34" charset="0"/>
                <a:cs typeface="Arial" panose="020B0604020202020204" pitchFamily="34" charset="0"/>
              </a:defRPr>
            </a:lvl3pPr>
            <a:lvl4pPr marL="1650871" indent="-234913">
              <a:defRPr>
                <a:solidFill>
                  <a:schemeClr val="tx1"/>
                </a:solidFill>
                <a:latin typeface="Calibri" panose="020F0502020204030204" pitchFamily="34" charset="0"/>
                <a:cs typeface="Arial" panose="020B0604020202020204" pitchFamily="34" charset="0"/>
              </a:defRPr>
            </a:lvl4pPr>
            <a:lvl5pPr marL="2122316" indent="-234913">
              <a:defRPr>
                <a:solidFill>
                  <a:schemeClr val="tx1"/>
                </a:solidFill>
                <a:latin typeface="Calibri" panose="020F0502020204030204" pitchFamily="34" charset="0"/>
                <a:cs typeface="Arial" panose="020B0604020202020204" pitchFamily="34" charset="0"/>
              </a:defRPr>
            </a:lvl5pPr>
            <a:lvl6pPr marL="2588902" indent="-2349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55488" indent="-2349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22074" indent="-2349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88659" indent="-2349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26</a:t>
            </a:fld>
            <a:endParaRPr lang="en-US" altLang="en-US"/>
          </a:p>
        </p:txBody>
      </p:sp>
    </p:spTree>
    <p:extLst>
      <p:ext uri="{BB962C8B-B14F-4D97-AF65-F5344CB8AC3E}">
        <p14:creationId xmlns:p14="http://schemas.microsoft.com/office/powerpoint/2010/main" val="398415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defTabSz="465887">
              <a:defRPr/>
            </a:pPr>
            <a:fld id="{9507DBC7-DD68-4742-90F0-E950567A6370}" type="slidenum">
              <a:rPr lang="en-US">
                <a:solidFill>
                  <a:prstClr val="black"/>
                </a:solidFill>
                <a:latin typeface="Arial"/>
              </a:rPr>
              <a:pPr defTabSz="465887">
                <a:defRPr/>
              </a:pPr>
              <a:t>27</a:t>
            </a:fld>
            <a:endParaRPr lang="en-US" dirty="0">
              <a:solidFill>
                <a:prstClr val="black"/>
              </a:solidFill>
              <a:latin typeface="Arial"/>
            </a:endParaRPr>
          </a:p>
        </p:txBody>
      </p:sp>
    </p:spTree>
    <p:extLst>
      <p:ext uri="{BB962C8B-B14F-4D97-AF65-F5344CB8AC3E}">
        <p14:creationId xmlns:p14="http://schemas.microsoft.com/office/powerpoint/2010/main" val="156424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3171" tIns="46586" rIns="93171" bIns="46586"/>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28</a:t>
            </a:fld>
            <a:endParaRPr lang="en-US" altLang="en-US"/>
          </a:p>
        </p:txBody>
      </p:sp>
    </p:spTree>
    <p:extLst>
      <p:ext uri="{BB962C8B-B14F-4D97-AF65-F5344CB8AC3E}">
        <p14:creationId xmlns:p14="http://schemas.microsoft.com/office/powerpoint/2010/main" val="1620308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4941" tIns="47470" rIns="94941" bIns="47470">
            <a:normAutofit/>
          </a:bodyPr>
          <a:lstStyle/>
          <a:p>
            <a:endParaRPr dirty="0"/>
          </a:p>
        </p:txBody>
      </p:sp>
    </p:spTree>
    <p:extLst>
      <p:ext uri="{BB962C8B-B14F-4D97-AF65-F5344CB8AC3E}">
        <p14:creationId xmlns:p14="http://schemas.microsoft.com/office/powerpoint/2010/main" val="2499017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latin typeface="Arial" panose="020B0604020202020204" pitchFamily="34"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567" indent="-300885">
              <a:spcBef>
                <a:spcPct val="30000"/>
              </a:spcBef>
              <a:defRPr sz="1200">
                <a:solidFill>
                  <a:schemeClr val="tx1"/>
                </a:solidFill>
                <a:latin typeface="Calibri" panose="020F0502020204030204" pitchFamily="34" charset="0"/>
              </a:defRPr>
            </a:lvl2pPr>
            <a:lvl3pPr marL="1206776" indent="-241032">
              <a:spcBef>
                <a:spcPct val="30000"/>
              </a:spcBef>
              <a:defRPr sz="1200">
                <a:solidFill>
                  <a:schemeClr val="tx1"/>
                </a:solidFill>
                <a:latin typeface="Calibri" panose="020F0502020204030204" pitchFamily="34" charset="0"/>
              </a:defRPr>
            </a:lvl3pPr>
            <a:lvl4pPr marL="1690458" indent="-241032">
              <a:spcBef>
                <a:spcPct val="30000"/>
              </a:spcBef>
              <a:defRPr sz="1200">
                <a:solidFill>
                  <a:schemeClr val="tx1"/>
                </a:solidFill>
                <a:latin typeface="Calibri" panose="020F0502020204030204" pitchFamily="34" charset="0"/>
              </a:defRPr>
            </a:lvl4pPr>
            <a:lvl5pPr marL="2172521" indent="-241032">
              <a:spcBef>
                <a:spcPct val="30000"/>
              </a:spcBef>
              <a:defRPr sz="1200">
                <a:solidFill>
                  <a:schemeClr val="tx1"/>
                </a:solidFill>
                <a:latin typeface="Calibri" panose="020F0502020204030204" pitchFamily="34" charset="0"/>
              </a:defRPr>
            </a:lvl5pPr>
            <a:lvl6pPr marL="2638408" indent="-241032" eaLnBrk="0" fontAlgn="base" hangingPunct="0">
              <a:spcBef>
                <a:spcPct val="30000"/>
              </a:spcBef>
              <a:spcAft>
                <a:spcPct val="0"/>
              </a:spcAft>
              <a:defRPr sz="1200">
                <a:solidFill>
                  <a:schemeClr val="tx1"/>
                </a:solidFill>
                <a:latin typeface="Calibri" panose="020F0502020204030204" pitchFamily="34" charset="0"/>
              </a:defRPr>
            </a:lvl6pPr>
            <a:lvl7pPr marL="3104295" indent="-241032" eaLnBrk="0" fontAlgn="base" hangingPunct="0">
              <a:spcBef>
                <a:spcPct val="30000"/>
              </a:spcBef>
              <a:spcAft>
                <a:spcPct val="0"/>
              </a:spcAft>
              <a:defRPr sz="1200">
                <a:solidFill>
                  <a:schemeClr val="tx1"/>
                </a:solidFill>
                <a:latin typeface="Calibri" panose="020F0502020204030204" pitchFamily="34" charset="0"/>
              </a:defRPr>
            </a:lvl7pPr>
            <a:lvl8pPr marL="3570182" indent="-241032" eaLnBrk="0" fontAlgn="base" hangingPunct="0">
              <a:spcBef>
                <a:spcPct val="30000"/>
              </a:spcBef>
              <a:spcAft>
                <a:spcPct val="0"/>
              </a:spcAft>
              <a:defRPr sz="1200">
                <a:solidFill>
                  <a:schemeClr val="tx1"/>
                </a:solidFill>
                <a:latin typeface="Calibri" panose="020F0502020204030204" pitchFamily="34" charset="0"/>
              </a:defRPr>
            </a:lvl8pPr>
            <a:lvl9pPr marL="4036068" indent="-24103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87EA60-5114-48D1-B2E3-6DD6EA99FC92}" type="slidenum">
              <a:rPr lang="en-US" altLang="en-US" sz="1400">
                <a:latin typeface="Arial" panose="020B0604020202020204" pitchFamily="34" charset="0"/>
              </a:rPr>
              <a:pPr>
                <a:spcBef>
                  <a:spcPct val="0"/>
                </a:spcBef>
              </a:pPr>
              <a:t>31</a:t>
            </a:fld>
            <a:endParaRPr lang="en-US" altLang="en-US" sz="1400">
              <a:latin typeface="Arial" panose="020B0604020202020204" pitchFamily="34" charset="0"/>
            </a:endParaRPr>
          </a:p>
        </p:txBody>
      </p:sp>
    </p:spTree>
    <p:extLst>
      <p:ext uri="{BB962C8B-B14F-4D97-AF65-F5344CB8AC3E}">
        <p14:creationId xmlns:p14="http://schemas.microsoft.com/office/powerpoint/2010/main" val="53911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ea typeface="ＭＳ Ｐゴシック" pitchFamily="34" charset="-128"/>
              </a:rPr>
              <a:t>NGS has been around a long time. For more than 212 years (now 2019), NGS and its predecessor agencies have collaborated with public and private organizations to establish reference stations at precisely determined locations.  </a:t>
            </a:r>
          </a:p>
          <a:p>
            <a:pPr>
              <a:spcBef>
                <a:spcPct val="0"/>
              </a:spcBef>
            </a:pPr>
            <a:endParaRPr lang="en-US" altLang="en-US" dirty="0" smtClean="0">
              <a:ea typeface="ＭＳ Ｐゴシック" pitchFamily="34" charset="-128"/>
            </a:endParaRPr>
          </a:p>
          <a:p>
            <a:pPr>
              <a:spcBef>
                <a:spcPct val="0"/>
              </a:spcBef>
            </a:pPr>
            <a:r>
              <a:rPr lang="en-US" altLang="en-US" dirty="0" smtClean="0">
                <a:ea typeface="ＭＳ Ｐゴシック" pitchFamily="34" charset="-128"/>
              </a:rPr>
              <a:t>In Fact I would</a:t>
            </a:r>
            <a:r>
              <a:rPr lang="en-US" altLang="en-US" baseline="0" dirty="0" smtClean="0">
                <a:ea typeface="ＭＳ Ｐゴシック" pitchFamily="34" charset="-128"/>
              </a:rPr>
              <a:t> say it was conceived from a thought experiment from the American Philosophical society. Today, it is </a:t>
            </a:r>
            <a:r>
              <a:rPr lang="en-US" altLang="en-US" baseline="0" dirty="0" smtClean="0">
                <a:ea typeface="+mn-ea"/>
              </a:rPr>
              <a:t>an</a:t>
            </a:r>
            <a:r>
              <a:rPr lang="en-US" dirty="0" smtClean="0"/>
              <a:t> eminent scholarly organization of international reputation, originally</a:t>
            </a:r>
            <a:r>
              <a:rPr lang="en-US" baseline="0" dirty="0" smtClean="0"/>
              <a:t>  made up from</a:t>
            </a:r>
            <a:r>
              <a:rPr lang="en-US" dirty="0" smtClean="0"/>
              <a:t> doctors, lawyers, clergymen, and merchants interested in science, and also many learned artisans and tradesmen like Franklin. This country's first learned society, the APS has played an important role in American cultural and intellectual life for over 250 years. Washington</a:t>
            </a:r>
            <a:r>
              <a:rPr lang="en-US" baseline="0" dirty="0" smtClean="0"/>
              <a:t>, Jefferson and Yes, Hassler were members.</a:t>
            </a:r>
          </a:p>
          <a:p>
            <a:pPr>
              <a:spcBef>
                <a:spcPct val="0"/>
              </a:spcBef>
            </a:pPr>
            <a:endParaRPr lang="en-US" baseline="0" dirty="0" smtClean="0"/>
          </a:p>
          <a:p>
            <a:pPr>
              <a:spcBef>
                <a:spcPct val="0"/>
              </a:spcBef>
            </a:pPr>
            <a:r>
              <a:rPr lang="en-US" baseline="0" dirty="0" smtClean="0"/>
              <a:t>I would argue that most of the members were surveyors, and that the country was founded on the shoulders of geodesy. Anyhow one of the first “survey and mapping projects were the “Lewis and Clark Exposition”.  After L&amp;C made it back alive, The country was 30 years young and Thomas Jefferson was president.  And there were a lot of problems, one such problem was shipwrecks.  Shipping was the major source of commerce and transportation.  Since we ran away from home so to speak our mother country “Mother”, no longer felt obliged to provide us with infrastructure items such as maps. The APS studied this issue and the mission began.  </a:t>
            </a:r>
            <a:endParaRPr lang="en-US" altLang="en-US" dirty="0" smtClean="0">
              <a:ea typeface="ＭＳ Ｐゴシック" pitchFamily="34" charset="-128"/>
            </a:endParaRPr>
          </a:p>
          <a:p>
            <a:pPr>
              <a:spcBef>
                <a:spcPct val="0"/>
              </a:spcBef>
            </a:pPr>
            <a:endParaRPr lang="en-US" altLang="en-US" dirty="0" smtClean="0">
              <a:ea typeface="ＭＳ Ｐゴシック" pitchFamily="34" charset="-128"/>
            </a:endParaRPr>
          </a:p>
          <a:p>
            <a:pPr>
              <a:spcBef>
                <a:spcPct val="0"/>
              </a:spcBef>
            </a:pPr>
            <a:r>
              <a:rPr lang="en-US" altLang="en-US" dirty="0" smtClean="0">
                <a:ea typeface="ＭＳ Ｐゴシック" pitchFamily="34" charset="-128"/>
              </a:rPr>
              <a:t>We began on a mission established by Thomas Jefferson in 1807 to conduct a “Survey of the Coast” (as the United States Coast Survey). </a:t>
            </a:r>
          </a:p>
          <a:p>
            <a:pPr>
              <a:spcBef>
                <a:spcPct val="0"/>
              </a:spcBef>
            </a:pPr>
            <a:endParaRPr lang="en-US" altLang="en-US" dirty="0" smtClean="0">
              <a:ea typeface="ＭＳ Ｐゴシック" pitchFamily="34" charset="-128"/>
            </a:endParaRPr>
          </a:p>
          <a:p>
            <a:pPr>
              <a:spcBef>
                <a:spcPct val="0"/>
              </a:spcBef>
            </a:pPr>
            <a:r>
              <a:rPr lang="en-US" altLang="en-US" dirty="0" smtClean="0">
                <a:ea typeface="ＭＳ Ｐゴシック" pitchFamily="34" charset="-128"/>
              </a:rPr>
              <a:t>(Pictured are Thomas Jefferson and Ferdinand Hassler, the first Superintendent of the Coast Survey).  We were renamed the U.S. Coast and Geodetic Survey in 1878. NOAA was established in 1970.</a:t>
            </a:r>
          </a:p>
          <a:p>
            <a:pPr>
              <a:spcBef>
                <a:spcPct val="0"/>
              </a:spcBef>
            </a:pPr>
            <a:endParaRPr lang="en-US" altLang="en-US" dirty="0" smtClean="0">
              <a:ea typeface="ＭＳ Ｐゴシック"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6616" indent="-290118">
              <a:defRPr>
                <a:solidFill>
                  <a:schemeClr val="tx1"/>
                </a:solidFill>
                <a:latin typeface="Calibri" pitchFamily="34" charset="0"/>
              </a:defRPr>
            </a:lvl2pPr>
            <a:lvl3pPr marL="1165418" indent="-232425">
              <a:defRPr>
                <a:solidFill>
                  <a:schemeClr val="tx1"/>
                </a:solidFill>
                <a:latin typeface="Calibri" pitchFamily="34" charset="0"/>
              </a:defRPr>
            </a:lvl3pPr>
            <a:lvl4pPr marL="1631914" indent="-232425">
              <a:defRPr>
                <a:solidFill>
                  <a:schemeClr val="tx1"/>
                </a:solidFill>
                <a:latin typeface="Calibri" pitchFamily="34" charset="0"/>
              </a:defRPr>
            </a:lvl4pPr>
            <a:lvl5pPr marL="2098411" indent="-232425">
              <a:defRPr>
                <a:solidFill>
                  <a:schemeClr val="tx1"/>
                </a:solidFill>
                <a:latin typeface="Calibri" pitchFamily="34" charset="0"/>
              </a:defRPr>
            </a:lvl5pPr>
            <a:lvl6pPr marL="2573150" indent="-232425" fontAlgn="base">
              <a:spcBef>
                <a:spcPct val="0"/>
              </a:spcBef>
              <a:spcAft>
                <a:spcPct val="0"/>
              </a:spcAft>
              <a:defRPr>
                <a:solidFill>
                  <a:schemeClr val="tx1"/>
                </a:solidFill>
                <a:latin typeface="Calibri" pitchFamily="34" charset="0"/>
              </a:defRPr>
            </a:lvl6pPr>
            <a:lvl7pPr marL="3047888" indent="-232425" fontAlgn="base">
              <a:spcBef>
                <a:spcPct val="0"/>
              </a:spcBef>
              <a:spcAft>
                <a:spcPct val="0"/>
              </a:spcAft>
              <a:defRPr>
                <a:solidFill>
                  <a:schemeClr val="tx1"/>
                </a:solidFill>
                <a:latin typeface="Calibri" pitchFamily="34" charset="0"/>
              </a:defRPr>
            </a:lvl7pPr>
            <a:lvl8pPr marL="3522627" indent="-232425" fontAlgn="base">
              <a:spcBef>
                <a:spcPct val="0"/>
              </a:spcBef>
              <a:spcAft>
                <a:spcPct val="0"/>
              </a:spcAft>
              <a:defRPr>
                <a:solidFill>
                  <a:schemeClr val="tx1"/>
                </a:solidFill>
                <a:latin typeface="Calibri" pitchFamily="34" charset="0"/>
              </a:defRPr>
            </a:lvl8pPr>
            <a:lvl9pPr marL="3997366" indent="-2324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5475677-1FC2-444F-A87C-00A487176425}" type="slidenum">
              <a:rPr lang="en-US" altLang="en-US">
                <a:solidFill>
                  <a:srgbClr val="000000"/>
                </a:solidFill>
                <a:ea typeface="ＭＳ Ｐゴシック" pitchFamily="34" charset="-128"/>
              </a:rPr>
              <a:pPr fontAlgn="base">
                <a:spcBef>
                  <a:spcPct val="0"/>
                </a:spcBef>
                <a:spcAft>
                  <a:spcPct val="0"/>
                </a:spcAft>
              </a:pPr>
              <a:t>3</a:t>
            </a:fld>
            <a:endParaRPr lang="en-US" altLang="en-US" dirty="0">
              <a:solidFill>
                <a:srgbClr val="000000"/>
              </a:solidFill>
              <a:ea typeface="ＭＳ Ｐゴシック" pitchFamily="34" charset="-128"/>
            </a:endParaRPr>
          </a:p>
        </p:txBody>
      </p:sp>
    </p:spTree>
    <p:extLst>
      <p:ext uri="{BB962C8B-B14F-4D97-AF65-F5344CB8AC3E}">
        <p14:creationId xmlns:p14="http://schemas.microsoft.com/office/powerpoint/2010/main" val="1956256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3601609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1181100"/>
            <a:ext cx="5667375" cy="3189288"/>
          </a:xfrm>
        </p:spPr>
      </p:sp>
      <p:sp>
        <p:nvSpPr>
          <p:cNvPr id="3" name="Notes Placeholder 2"/>
          <p:cNvSpPr>
            <a:spLocks noGrp="1"/>
          </p:cNvSpPr>
          <p:nvPr>
            <p:ph type="body" idx="1"/>
          </p:nvPr>
        </p:nvSpPr>
        <p:spPr/>
        <p:txBody>
          <a:bodyPr lIns="94941" tIns="47471" rIns="94941" bIns="47471"/>
          <a:lstStyle/>
          <a:p>
            <a:endParaRPr lang="en-US" dirty="0"/>
          </a:p>
        </p:txBody>
      </p:sp>
      <p:sp>
        <p:nvSpPr>
          <p:cNvPr id="4" name="Slide Number Placeholder 3"/>
          <p:cNvSpPr>
            <a:spLocks noGrp="1"/>
          </p:cNvSpPr>
          <p:nvPr>
            <p:ph type="sldNum" sz="quarter" idx="10"/>
          </p:nvPr>
        </p:nvSpPr>
        <p:spPr/>
        <p:txBody>
          <a:bodyPr/>
          <a:lstStyle/>
          <a:p>
            <a:pPr defTabSz="949411">
              <a:defRPr/>
            </a:pPr>
            <a:fld id="{0D46DE8B-F250-4584-83EE-1EA3792DC8CC}" type="slidenum">
              <a:rPr lang="en-US">
                <a:solidFill>
                  <a:prstClr val="black"/>
                </a:solidFill>
                <a:latin typeface="Calibri" panose="020F0502020204030204"/>
              </a:rPr>
              <a:pPr defTabSz="949411">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239371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4" charset="0"/>
            </a:endParaRPr>
          </a:p>
        </p:txBody>
      </p:sp>
      <p:sp>
        <p:nvSpPr>
          <p:cNvPr id="36868" name="Slide Number Placeholder 3"/>
          <p:cNvSpPr>
            <a:spLocks noGrp="1"/>
          </p:cNvSpPr>
          <p:nvPr>
            <p:ph type="sldNum" sz="quarter" idx="5"/>
          </p:nvPr>
        </p:nvSpPr>
        <p:spPr bwMode="auto">
          <a:noFill/>
          <a:ln>
            <a:miter lim="800000"/>
            <a:headEnd/>
            <a:tailEnd/>
          </a:ln>
        </p:spPr>
        <p:txBody>
          <a:bodyPr/>
          <a:lstStyle/>
          <a:p>
            <a:pPr defTabSz="946281"/>
            <a:fld id="{0B3825A5-3E22-4F42-A3F2-DB7076524877}" type="slidenum">
              <a:rPr lang="en-US">
                <a:solidFill>
                  <a:srgbClr val="000000"/>
                </a:solidFill>
                <a:latin typeface="Arial" pitchFamily="4" charset="0"/>
                <a:ea typeface="ＭＳ Ｐゴシック" pitchFamily="4" charset="-128"/>
                <a:cs typeface="ＭＳ Ｐゴシック" pitchFamily="4" charset="-128"/>
              </a:rPr>
              <a:pPr defTabSz="946281"/>
              <a:t>41</a:t>
            </a:fld>
            <a:endParaRPr lang="en-US">
              <a:solidFill>
                <a:srgbClr val="000000"/>
              </a:solidFill>
              <a:latin typeface="Arial" pitchFamily="4" charset="0"/>
              <a:ea typeface="ＭＳ Ｐゴシック" pitchFamily="4" charset="-128"/>
              <a:cs typeface="ＭＳ Ｐゴシック" pitchFamily="4" charset="-128"/>
            </a:endParaRPr>
          </a:p>
        </p:txBody>
      </p:sp>
    </p:spTree>
    <p:extLst>
      <p:ext uri="{BB962C8B-B14F-4D97-AF65-F5344CB8AC3E}">
        <p14:creationId xmlns:p14="http://schemas.microsoft.com/office/powerpoint/2010/main" val="1242182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3E7143C0-4F23-B545-9533-520B5A87CA1E}" type="slidenum">
              <a:rPr lang="en-US">
                <a:solidFill>
                  <a:prstClr val="black"/>
                </a:solidFill>
                <a:latin typeface="Arial"/>
                <a:ea typeface="ＭＳ Ｐゴシック" pitchFamily="34" charset="-128"/>
              </a:rPr>
              <a:pPr defTabSz="465887">
                <a:defRPr/>
              </a:pPr>
              <a:t>44</a:t>
            </a:fld>
            <a:endParaRPr lang="en-US" dirty="0">
              <a:solidFill>
                <a:prstClr val="black"/>
              </a:solidFill>
              <a:latin typeface="Arial"/>
              <a:ea typeface="ＭＳ Ｐゴシック" pitchFamily="34" charset="-128"/>
            </a:endParaRPr>
          </a:p>
        </p:txBody>
      </p:sp>
    </p:spTree>
    <p:extLst>
      <p:ext uri="{BB962C8B-B14F-4D97-AF65-F5344CB8AC3E}">
        <p14:creationId xmlns:p14="http://schemas.microsoft.com/office/powerpoint/2010/main" val="1080737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3E7143C0-4F23-B545-9533-520B5A87CA1E}" type="slidenum">
              <a:rPr lang="en-US">
                <a:solidFill>
                  <a:prstClr val="black"/>
                </a:solidFill>
                <a:latin typeface="Arial"/>
                <a:ea typeface="ＭＳ Ｐゴシック" pitchFamily="34" charset="-128"/>
              </a:rPr>
              <a:pPr defTabSz="465887">
                <a:defRPr/>
              </a:pPr>
              <a:t>45</a:t>
            </a:fld>
            <a:endParaRPr lang="en-US" dirty="0">
              <a:solidFill>
                <a:prstClr val="black"/>
              </a:solidFill>
              <a:latin typeface="Arial"/>
              <a:ea typeface="ＭＳ Ｐゴシック" pitchFamily="34" charset="-128"/>
            </a:endParaRPr>
          </a:p>
        </p:txBody>
      </p:sp>
    </p:spTree>
    <p:extLst>
      <p:ext uri="{BB962C8B-B14F-4D97-AF65-F5344CB8AC3E}">
        <p14:creationId xmlns:p14="http://schemas.microsoft.com/office/powerpoint/2010/main" val="2307414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State Plane Coordinate System of 2022 (SPCS2022) is also part of modernizing the NSRS</a:t>
            </a:r>
          </a:p>
          <a:p>
            <a:pPr marL="628650" lvl="1" indent="-171450">
              <a:buFont typeface="Arial" panose="020B0604020202020204" pitchFamily="34" charset="0"/>
              <a:buChar char="•"/>
            </a:pPr>
            <a:r>
              <a:rPr lang="en-US" dirty="0"/>
              <a:t>Referenced to the new 2022 TRFs (not to NAD 83)</a:t>
            </a:r>
          </a:p>
          <a:p>
            <a:pPr marL="628650" lvl="1" indent="-171450">
              <a:buFont typeface="Arial" panose="020B0604020202020204" pitchFamily="34" charset="0"/>
              <a:buChar char="•"/>
            </a:pPr>
            <a:r>
              <a:rPr lang="en-US" dirty="0"/>
              <a:t>But still uses same reference ellipsoid (GRS 80) and same 3 conformal projections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215404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175365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Layered zones are allowed for SPCS2022 (for a max of 3 layers)</a:t>
            </a:r>
          </a:p>
          <a:p>
            <a:pPr marL="628650" lvl="1" indent="-171450">
              <a:buFont typeface="Arial" panose="020B0604020202020204" pitchFamily="34" charset="0"/>
              <a:buChar char="•"/>
            </a:pPr>
            <a:r>
              <a:rPr lang="en-US" dirty="0"/>
              <a:t>One state in SPCS 83 has 2 layers, Kentucky (statewide plus a pre-existing 2-zone layer)</a:t>
            </a:r>
          </a:p>
          <a:p>
            <a:pPr marL="628650" lvl="1" indent="-171450">
              <a:buFont typeface="Arial" panose="020B0604020202020204" pitchFamily="34" charset="0"/>
              <a:buChar char="•"/>
            </a:pPr>
            <a:r>
              <a:rPr lang="en-US" dirty="0"/>
              <a:t>States can have 1, 2, or 3 layers</a:t>
            </a:r>
          </a:p>
          <a:p>
            <a:pPr marL="628650" lvl="1" indent="-171450">
              <a:buFont typeface="Arial" panose="020B0604020202020204" pitchFamily="34" charset="0"/>
              <a:buChar char="•"/>
            </a:pPr>
            <a:r>
              <a:rPr lang="en-US" dirty="0"/>
              <a:t>One layer MUST be a statewide zone (so a state with 1 layer has only a statewide zone)</a:t>
            </a:r>
          </a:p>
          <a:p>
            <a:pPr marL="628650" lvl="1" indent="-171450">
              <a:buFont typeface="Arial" panose="020B0604020202020204" pitchFamily="34" charset="0"/>
              <a:buChar char="•"/>
            </a:pPr>
            <a:r>
              <a:rPr lang="en-US" dirty="0"/>
              <a:t>The other 1 or 2 layers will almost always have multiple zones (unless a state has, say, a single LDP in SPCS2022 that covers only part of the state)</a:t>
            </a:r>
          </a:p>
          <a:p>
            <a:pPr marL="628650" lvl="1" indent="-171450">
              <a:buFont typeface="Arial" panose="020B0604020202020204" pitchFamily="34" charset="0"/>
              <a:buChar char="•"/>
            </a:pPr>
            <a:r>
              <a:rPr lang="en-US" dirty="0"/>
              <a:t>Only 1 layer can be “discontinuous”, that is, consist of layers that do not collectively cover the entire state (will show an example of this)</a:t>
            </a:r>
          </a:p>
          <a:p>
            <a:pPr marL="171450" lvl="0" indent="-171450">
              <a:buFont typeface="Arial" panose="020B0604020202020204" pitchFamily="34" charset="0"/>
              <a:buChar char="•"/>
            </a:pPr>
            <a:r>
              <a:rPr lang="en-US" dirty="0"/>
              <a:t>Decision to go with 3 layers based on FRN responses, especially those from mountainous western states</a:t>
            </a:r>
          </a:p>
          <a:p>
            <a:pPr marL="171450" lvl="0" indent="-171450">
              <a:buFont typeface="Arial" panose="020B0604020202020204" pitchFamily="34" charset="0"/>
              <a:buChar char="•"/>
            </a:pPr>
            <a:r>
              <a:rPr lang="en-US" dirty="0"/>
              <a:t>The multi-zone layer(s) can consist of LDPs</a:t>
            </a:r>
          </a:p>
          <a:p>
            <a:pPr marL="628650" lvl="1" indent="-171450">
              <a:buFont typeface="Arial" panose="020B0604020202020204" pitchFamily="34" charset="0"/>
              <a:buChar char="•"/>
            </a:pPr>
            <a:r>
              <a:rPr lang="en-US" dirty="0"/>
              <a:t>Almost always means distortion criterion &lt; ±50 ppm, so must be designed by others (i.e., “contributing partners”), not by NGS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139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Deadlines for requests, proposals, and submittal of approved designs</a:t>
            </a:r>
          </a:p>
          <a:p>
            <a:pPr marL="171450" indent="-171450">
              <a:buFont typeface="Arial" panose="020B0604020202020204" pitchFamily="34" charset="0"/>
              <a:buChar char="•"/>
            </a:pPr>
            <a:r>
              <a:rPr lang="en-US" dirty="0"/>
              <a:t>Designs by “contributing partners” must first be approved as proposals by NGS</a:t>
            </a:r>
          </a:p>
          <a:p>
            <a:pPr marL="628650" lvl="1" indent="-171450">
              <a:buFont typeface="Arial" panose="020B0604020202020204" pitchFamily="34" charset="0"/>
              <a:buChar char="•"/>
            </a:pPr>
            <a:r>
              <a:rPr lang="en-US" dirty="0"/>
              <a:t>Contributing partners can be the stakeholders, or an individuals or organizations designing the zones for the stakeholders</a:t>
            </a:r>
          </a:p>
          <a:p>
            <a:pPr marL="628650" lvl="1" indent="-171450">
              <a:buFont typeface="Arial" panose="020B0604020202020204" pitchFamily="34" charset="0"/>
              <a:buChar char="•"/>
            </a:pPr>
            <a:r>
              <a:rPr lang="en-US" dirty="0"/>
              <a:t>It is expected that most (all?) proposed designs will be for LDP systems (with design criterion &lt; ±50 ppm), since NGS will not design those</a:t>
            </a:r>
          </a:p>
          <a:p>
            <a:pPr marL="171450" lvl="0" indent="-171450">
              <a:buFont typeface="Arial" panose="020B0604020202020204" pitchFamily="34" charset="0"/>
              <a:buChar char="•"/>
            </a:pPr>
            <a:r>
              <a:rPr lang="en-US" dirty="0"/>
              <a:t>Any requests, proposals, or submittals that are not received by the deadlines will not be included in the initial release of SPCS2022 (in 2022)</a:t>
            </a:r>
          </a:p>
          <a:p>
            <a:pPr marL="628650" lvl="1" indent="-171450">
              <a:buFont typeface="Arial" panose="020B0604020202020204" pitchFamily="34" charset="0"/>
              <a:buChar char="•"/>
            </a:pPr>
            <a:r>
              <a:rPr lang="en-US" dirty="0"/>
              <a:t>However, these could still become part of SPCS2022 at a later time</a:t>
            </a:r>
          </a:p>
          <a:p>
            <a:pPr marL="628650" lvl="1" indent="-171450">
              <a:buFont typeface="Arial" panose="020B0604020202020204" pitchFamily="34" charset="0"/>
              <a:buChar char="•"/>
            </a:pPr>
            <a:r>
              <a:rPr lang="en-US" dirty="0"/>
              <a:t>Policy &amp; procedures provide mechanism for changing SPCS2022, so there will still be an opportunity to change/add SPCS2022 layers even after 2022</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967237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6"/>
            <a:ext cx="5608320" cy="3660457"/>
          </a:xfrm>
          <a:prstGeom prst="rect">
            <a:avLst/>
          </a:prstGeom>
        </p:spPr>
        <p:txBody>
          <a:bodyPr lIns="91434" tIns="45717" rIns="91434" bIns="45717"/>
          <a:lstStyle/>
          <a:p>
            <a:endParaRPr lang="en-US" dirty="0"/>
          </a:p>
        </p:txBody>
      </p:sp>
      <p:sp>
        <p:nvSpPr>
          <p:cNvPr id="4" name="Slide Number Placeholder 3"/>
          <p:cNvSpPr>
            <a:spLocks noGrp="1"/>
          </p:cNvSpPr>
          <p:nvPr>
            <p:ph type="sldNum" sz="quarter" idx="10"/>
          </p:nvPr>
        </p:nvSpPr>
        <p:spPr/>
        <p:txBody>
          <a:bodyPr/>
          <a:lstStyle/>
          <a:p>
            <a:pPr>
              <a:defRPr/>
            </a:pPr>
            <a:fld id="{42AE5E83-FBBB-4BDE-9890-A9B9A7154E7F}" type="slidenum">
              <a:rPr lang="en-US" smtClean="0"/>
              <a:pPr>
                <a:defRPr/>
              </a:pPr>
              <a:t>51</a:t>
            </a:fld>
            <a:endParaRPr lang="en-US"/>
          </a:p>
        </p:txBody>
      </p:sp>
    </p:spTree>
    <p:extLst>
      <p:ext uri="{BB962C8B-B14F-4D97-AF65-F5344CB8AC3E}">
        <p14:creationId xmlns:p14="http://schemas.microsoft.com/office/powerpoint/2010/main" val="246458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74069A-1BFE-413E-8275-B5DE70AD6DDF}" type="slidenum">
              <a:rPr lang="en-US" altLang="en-US" smtClean="0">
                <a:solidFill>
                  <a:srgbClr val="000000"/>
                </a:solidFill>
              </a:rPr>
              <a:pPr>
                <a:spcBef>
                  <a:spcPct val="0"/>
                </a:spcBef>
              </a:pPr>
              <a:t>4</a:t>
            </a:fld>
            <a:endParaRPr lang="en-US" altLang="en-US" smtClean="0">
              <a:solidFill>
                <a:srgbClr val="000000"/>
              </a:solidFill>
            </a:endParaRPr>
          </a:p>
        </p:txBody>
      </p:sp>
      <p:sp>
        <p:nvSpPr>
          <p:cNvPr id="43011" name="Rectangle 2"/>
          <p:cNvSpPr>
            <a:spLocks noGrp="1" noRot="1" noChangeAspect="1" noChangeArrowheads="1" noTextEdit="1"/>
          </p:cNvSpPr>
          <p:nvPr>
            <p:ph type="sldImg"/>
          </p:nvPr>
        </p:nvSpPr>
        <p:spPr bwMode="auto">
          <a:xfrm>
            <a:off x="431800" y="704850"/>
            <a:ext cx="6251575" cy="351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 NSRS benefit to the nation = $2.5B/year</a:t>
            </a:r>
          </a:p>
          <a:p>
            <a:pPr eaLnBrk="1" hangingPunct="1">
              <a:spcBef>
                <a:spcPct val="0"/>
              </a:spcBef>
              <a:buFontTx/>
              <a:buChar char="-"/>
            </a:pPr>
            <a:r>
              <a:rPr lang="en-US" altLang="en-US" smtClean="0"/>
              <a:t> est. 300K precision GPS users worldwide (2008); ¼ in US</a:t>
            </a:r>
          </a:p>
          <a:p>
            <a:pPr eaLnBrk="1" hangingPunct="1">
              <a:spcBef>
                <a:spcPct val="0"/>
              </a:spcBef>
            </a:pPr>
            <a:r>
              <a:rPr lang="en-US" altLang="en-US" smtClean="0"/>
              <a:t>- Very exciting to us at NGS to see how it has evolved over the years – now cm-accuracy capability / tracking with time</a:t>
            </a:r>
          </a:p>
        </p:txBody>
      </p:sp>
    </p:spTree>
    <p:extLst>
      <p:ext uri="{BB962C8B-B14F-4D97-AF65-F5344CB8AC3E}">
        <p14:creationId xmlns:p14="http://schemas.microsoft.com/office/powerpoint/2010/main" val="3668273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A5BC42B-F13D-4880-8614-BACD9A631A5B}"/>
              </a:ext>
            </a:extLst>
          </p:cNvPr>
          <p:cNvSpPr>
            <a:spLocks noGrp="1" noRot="1" noChangeAspect="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9E9158EA-C856-42B1-9E0F-1786E919AB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7108" name="Slide Number Placeholder 3">
            <a:extLst>
              <a:ext uri="{FF2B5EF4-FFF2-40B4-BE49-F238E27FC236}">
                <a16:creationId xmlns:a16="http://schemas.microsoft.com/office/drawing/2014/main" id="{55F58F76-1A07-4D80-B6BA-73A941FDF1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508" indent="-284709" eaLnBrk="0" hangingPunct="0">
              <a:spcBef>
                <a:spcPct val="30000"/>
              </a:spcBef>
              <a:defRPr sz="1200">
                <a:solidFill>
                  <a:schemeClr val="tx1"/>
                </a:solidFill>
                <a:latin typeface="Calibri" panose="020F0502020204030204" pitchFamily="34" charset="0"/>
              </a:defRPr>
            </a:lvl2pPr>
            <a:lvl3pPr marL="1145305" indent="-226473" eaLnBrk="0" hangingPunct="0">
              <a:spcBef>
                <a:spcPct val="30000"/>
              </a:spcBef>
              <a:defRPr sz="1200">
                <a:solidFill>
                  <a:schemeClr val="tx1"/>
                </a:solidFill>
                <a:latin typeface="Calibri" panose="020F0502020204030204" pitchFamily="34" charset="0"/>
              </a:defRPr>
            </a:lvl3pPr>
            <a:lvl4pPr marL="1603104" indent="-226473" eaLnBrk="0" hangingPunct="0">
              <a:spcBef>
                <a:spcPct val="30000"/>
              </a:spcBef>
              <a:defRPr sz="1200">
                <a:solidFill>
                  <a:schemeClr val="tx1"/>
                </a:solidFill>
                <a:latin typeface="Calibri" panose="020F0502020204030204" pitchFamily="34" charset="0"/>
              </a:defRPr>
            </a:lvl4pPr>
            <a:lvl5pPr marL="2060902" indent="-226473" eaLnBrk="0" hangingPunct="0">
              <a:spcBef>
                <a:spcPct val="30000"/>
              </a:spcBef>
              <a:defRPr sz="1200">
                <a:solidFill>
                  <a:schemeClr val="tx1"/>
                </a:solidFill>
                <a:latin typeface="Calibri" panose="020F0502020204030204" pitchFamily="34" charset="0"/>
              </a:defRPr>
            </a:lvl5pPr>
            <a:lvl6pPr marL="2526789" indent="-226473" eaLnBrk="0" fontAlgn="base" hangingPunct="0">
              <a:spcBef>
                <a:spcPct val="30000"/>
              </a:spcBef>
              <a:spcAft>
                <a:spcPct val="0"/>
              </a:spcAft>
              <a:defRPr sz="1200">
                <a:solidFill>
                  <a:schemeClr val="tx1"/>
                </a:solidFill>
                <a:latin typeface="Calibri" panose="020F0502020204030204" pitchFamily="34" charset="0"/>
              </a:defRPr>
            </a:lvl6pPr>
            <a:lvl7pPr marL="2992676" indent="-226473" eaLnBrk="0" fontAlgn="base" hangingPunct="0">
              <a:spcBef>
                <a:spcPct val="30000"/>
              </a:spcBef>
              <a:spcAft>
                <a:spcPct val="0"/>
              </a:spcAft>
              <a:defRPr sz="1200">
                <a:solidFill>
                  <a:schemeClr val="tx1"/>
                </a:solidFill>
                <a:latin typeface="Calibri" panose="020F0502020204030204" pitchFamily="34" charset="0"/>
              </a:defRPr>
            </a:lvl7pPr>
            <a:lvl8pPr marL="3458562" indent="-226473" eaLnBrk="0" fontAlgn="base" hangingPunct="0">
              <a:spcBef>
                <a:spcPct val="30000"/>
              </a:spcBef>
              <a:spcAft>
                <a:spcPct val="0"/>
              </a:spcAft>
              <a:defRPr sz="1200">
                <a:solidFill>
                  <a:schemeClr val="tx1"/>
                </a:solidFill>
                <a:latin typeface="Calibri" panose="020F0502020204030204" pitchFamily="34" charset="0"/>
              </a:defRPr>
            </a:lvl8pPr>
            <a:lvl9pPr marL="3924449" indent="-22647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543A115-3C94-4725-86EC-E378958965C2}" type="slidenum">
              <a:rPr lang="en-US" altLang="en-US">
                <a:ea typeface="ＭＳ Ｐゴシック" panose="020B0600070205080204" pitchFamily="34" charset="-128"/>
              </a:rPr>
              <a:pPr eaLnBrk="1" hangingPunct="1">
                <a:spcBef>
                  <a:spcPct val="0"/>
                </a:spcBef>
              </a:pPr>
              <a:t>52</a:t>
            </a:fld>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54088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0456" eaLnBrk="0" hangingPunct="0">
              <a:defRPr>
                <a:solidFill>
                  <a:schemeClr val="tx1"/>
                </a:solidFill>
                <a:latin typeface="Symbol" pitchFamily="18" charset="2"/>
              </a:defRPr>
            </a:lvl1pPr>
            <a:lvl2pPr marL="756956" indent="-291136" defTabSz="970456" eaLnBrk="0" hangingPunct="0">
              <a:defRPr>
                <a:solidFill>
                  <a:schemeClr val="tx1"/>
                </a:solidFill>
                <a:latin typeface="Symbol" pitchFamily="18" charset="2"/>
              </a:defRPr>
            </a:lvl2pPr>
            <a:lvl3pPr marL="1164547" indent="-232910" defTabSz="970456" eaLnBrk="0" hangingPunct="0">
              <a:defRPr>
                <a:solidFill>
                  <a:schemeClr val="tx1"/>
                </a:solidFill>
                <a:latin typeface="Symbol" pitchFamily="18" charset="2"/>
              </a:defRPr>
            </a:lvl3pPr>
            <a:lvl4pPr marL="1630365" indent="-232910" defTabSz="970456" eaLnBrk="0" hangingPunct="0">
              <a:defRPr>
                <a:solidFill>
                  <a:schemeClr val="tx1"/>
                </a:solidFill>
                <a:latin typeface="Symbol" pitchFamily="18" charset="2"/>
              </a:defRPr>
            </a:lvl4pPr>
            <a:lvl5pPr marL="2096184" indent="-232910" defTabSz="970456" eaLnBrk="0" hangingPunct="0">
              <a:defRPr>
                <a:solidFill>
                  <a:schemeClr val="tx1"/>
                </a:solidFill>
                <a:latin typeface="Symbol" pitchFamily="18" charset="2"/>
              </a:defRPr>
            </a:lvl5pPr>
            <a:lvl6pPr marL="2562002" indent="-232910" defTabSz="970456" eaLnBrk="0" fontAlgn="base" hangingPunct="0">
              <a:spcBef>
                <a:spcPct val="0"/>
              </a:spcBef>
              <a:spcAft>
                <a:spcPct val="0"/>
              </a:spcAft>
              <a:defRPr>
                <a:solidFill>
                  <a:schemeClr val="tx1"/>
                </a:solidFill>
                <a:latin typeface="Symbol" pitchFamily="18" charset="2"/>
              </a:defRPr>
            </a:lvl6pPr>
            <a:lvl7pPr marL="3027821" indent="-232910" defTabSz="970456" eaLnBrk="0" fontAlgn="base" hangingPunct="0">
              <a:spcBef>
                <a:spcPct val="0"/>
              </a:spcBef>
              <a:spcAft>
                <a:spcPct val="0"/>
              </a:spcAft>
              <a:defRPr>
                <a:solidFill>
                  <a:schemeClr val="tx1"/>
                </a:solidFill>
                <a:latin typeface="Symbol" pitchFamily="18" charset="2"/>
              </a:defRPr>
            </a:lvl7pPr>
            <a:lvl8pPr marL="3493638" indent="-232910" defTabSz="970456" eaLnBrk="0" fontAlgn="base" hangingPunct="0">
              <a:spcBef>
                <a:spcPct val="0"/>
              </a:spcBef>
              <a:spcAft>
                <a:spcPct val="0"/>
              </a:spcAft>
              <a:defRPr>
                <a:solidFill>
                  <a:schemeClr val="tx1"/>
                </a:solidFill>
                <a:latin typeface="Symbol" pitchFamily="18" charset="2"/>
              </a:defRPr>
            </a:lvl8pPr>
            <a:lvl9pPr marL="3959457" indent="-232910" defTabSz="970456" eaLnBrk="0" fontAlgn="base" hangingPunct="0">
              <a:spcBef>
                <a:spcPct val="0"/>
              </a:spcBef>
              <a:spcAft>
                <a:spcPct val="0"/>
              </a:spcAft>
              <a:defRPr>
                <a:solidFill>
                  <a:schemeClr val="tx1"/>
                </a:solidFill>
                <a:latin typeface="Symbol" pitchFamily="18" charset="2"/>
              </a:defRPr>
            </a:lvl9pPr>
          </a:lstStyle>
          <a:p>
            <a:fld id="{C453DF3F-F9BD-4797-8C30-B0992ADA6FC5}" type="slidenum">
              <a:rPr lang="en-US" smtClean="0">
                <a:latin typeface="Times New Roman" pitchFamily="18" charset="0"/>
              </a:rPr>
              <a:pPr/>
              <a:t>5</a:t>
            </a:fld>
            <a:endParaRPr 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36342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0C248B-4463-4EB9-B5E8-11BEA582B35C}" type="slidenum">
              <a:rPr lang="en-US" smtClean="0"/>
              <a:pPr/>
              <a:t>6</a:t>
            </a:fld>
            <a:endParaRPr lang="en-US"/>
          </a:p>
        </p:txBody>
      </p:sp>
    </p:spTree>
    <p:extLst>
      <p:ext uri="{BB962C8B-B14F-4D97-AF65-F5344CB8AC3E}">
        <p14:creationId xmlns:p14="http://schemas.microsoft.com/office/powerpoint/2010/main" val="8613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421" eaLnBrk="0" hangingPunct="0">
              <a:defRPr>
                <a:solidFill>
                  <a:schemeClr val="tx1"/>
                </a:solidFill>
                <a:latin typeface="Calibri" panose="020F0502020204030204" pitchFamily="34" charset="0"/>
                <a:ea typeface="MS PGothic" panose="020B0600070205080204" pitchFamily="34" charset="-128"/>
              </a:defRPr>
            </a:lvl1pPr>
            <a:lvl2pPr marL="757066" indent="-291179" defTabSz="954421" eaLnBrk="0" hangingPunct="0">
              <a:defRPr>
                <a:solidFill>
                  <a:schemeClr val="tx1"/>
                </a:solidFill>
                <a:latin typeface="Calibri" panose="020F0502020204030204" pitchFamily="34" charset="0"/>
                <a:ea typeface="MS PGothic" panose="020B0600070205080204" pitchFamily="34" charset="-128"/>
              </a:defRPr>
            </a:lvl2pPr>
            <a:lvl3pPr marL="1164717" indent="-232943" defTabSz="954421" eaLnBrk="0" hangingPunct="0">
              <a:defRPr>
                <a:solidFill>
                  <a:schemeClr val="tx1"/>
                </a:solidFill>
                <a:latin typeface="Calibri" panose="020F0502020204030204" pitchFamily="34" charset="0"/>
                <a:ea typeface="MS PGothic" panose="020B0600070205080204" pitchFamily="34" charset="-128"/>
              </a:defRPr>
            </a:lvl3pPr>
            <a:lvl4pPr marL="1630604" indent="-232943" defTabSz="954421" eaLnBrk="0" hangingPunct="0">
              <a:defRPr>
                <a:solidFill>
                  <a:schemeClr val="tx1"/>
                </a:solidFill>
                <a:latin typeface="Calibri" panose="020F0502020204030204" pitchFamily="34" charset="0"/>
                <a:ea typeface="MS PGothic" panose="020B0600070205080204" pitchFamily="34" charset="-128"/>
              </a:defRPr>
            </a:lvl4pPr>
            <a:lvl5pPr marL="2096491" indent="-232943" defTabSz="954421" eaLnBrk="0" hangingPunct="0">
              <a:defRPr>
                <a:solidFill>
                  <a:schemeClr val="tx1"/>
                </a:solidFill>
                <a:latin typeface="Calibri" panose="020F0502020204030204" pitchFamily="34" charset="0"/>
                <a:ea typeface="MS PGothic" panose="020B0600070205080204" pitchFamily="34" charset="-128"/>
              </a:defRPr>
            </a:lvl5pPr>
            <a:lvl6pPr marL="2562377" indent="-232943" defTabSz="95442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95442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95442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954421"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D38629A-565A-44EA-B547-9F6B3681D20B}" type="slidenum">
              <a:rPr lang="en-US" altLang="en-US">
                <a:solidFill>
                  <a:srgbClr val="000000"/>
                </a:solidFill>
                <a:latin typeface="Times New Roman" panose="02020603050405020304" pitchFamily="18" charset="0"/>
              </a:rPr>
              <a:pPr/>
              <a:t>7</a:t>
            </a:fld>
            <a:endParaRPr lang="en-US" altLang="en-US">
              <a:solidFill>
                <a:srgbClr val="000000"/>
              </a:solidFill>
              <a:latin typeface="Times New Roman" panose="02020603050405020304" pitchFamily="18" charset="0"/>
            </a:endParaRPr>
          </a:p>
        </p:txBody>
      </p:sp>
      <p:sp>
        <p:nvSpPr>
          <p:cNvPr id="99331" name="Rectangle 2"/>
          <p:cNvSpPr>
            <a:spLocks noGrp="1" noRot="1" noChangeAspect="1" noChangeArrowheads="1" noTextEdit="1"/>
          </p:cNvSpPr>
          <p:nvPr>
            <p:ph type="sldImg"/>
          </p:nvPr>
        </p:nvSpPr>
        <p:spPr bwMode="auto">
          <a:xfrm>
            <a:off x="2393950" y="549275"/>
            <a:ext cx="4875213" cy="27416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1286864" y="3471625"/>
            <a:ext cx="7085048" cy="32876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800" b="1"/>
              <a:t>ITRF</a:t>
            </a:r>
            <a:r>
              <a:rPr lang="en-US" altLang="en-US" sz="800"/>
              <a:t> (International Terrestrial Reference Frame) just has an origin; take NAD83 shaped ellipsoid centered at the ITRF origin to derive ITRF97 ellipsoid heights.</a:t>
            </a:r>
          </a:p>
          <a:p>
            <a:pPr eaLnBrk="1" hangingPunct="1">
              <a:spcBef>
                <a:spcPct val="0"/>
              </a:spcBef>
            </a:pPr>
            <a:endParaRPr lang="en-US" altLang="en-US" sz="800" b="1"/>
          </a:p>
          <a:p>
            <a:pPr eaLnBrk="1" hangingPunct="1">
              <a:spcBef>
                <a:spcPct val="0"/>
              </a:spcBef>
            </a:pPr>
            <a:r>
              <a:rPr lang="en-US" altLang="en-US" sz="800" b="1"/>
              <a:t>Ellipsoid heights NAD83 vs. ITRF97</a:t>
            </a:r>
            <a:r>
              <a:rPr lang="en-US" altLang="en-US" sz="800"/>
              <a:t> - Defined origins are best estimate of the center of mass; NAD83 is not geocentric.  Move origin; move ellipsoid surface as illustrated.</a:t>
            </a:r>
          </a:p>
          <a:p>
            <a:pPr eaLnBrk="1" hangingPunct="1">
              <a:spcBef>
                <a:spcPct val="0"/>
              </a:spcBef>
            </a:pPr>
            <a:endParaRPr lang="en-US" altLang="en-US" sz="800"/>
          </a:p>
          <a:p>
            <a:pPr eaLnBrk="1" hangingPunct="1">
              <a:spcBef>
                <a:spcPct val="0"/>
              </a:spcBef>
            </a:pPr>
            <a:r>
              <a:rPr lang="en-US" altLang="en-US" sz="800" b="1"/>
              <a:t>Ellipsoid height differences</a:t>
            </a:r>
            <a:r>
              <a:rPr lang="en-US" altLang="en-US" sz="800"/>
              <a:t> reflect the non-geocentricity of NAD83.</a:t>
            </a:r>
          </a:p>
          <a:p>
            <a:pPr eaLnBrk="1" hangingPunct="1">
              <a:spcBef>
                <a:spcPct val="0"/>
              </a:spcBef>
            </a:pPr>
            <a:endParaRPr lang="en-US" altLang="en-US" sz="800"/>
          </a:p>
        </p:txBody>
      </p:sp>
    </p:spTree>
    <p:extLst>
      <p:ext uri="{BB962C8B-B14F-4D97-AF65-F5344CB8AC3E}">
        <p14:creationId xmlns:p14="http://schemas.microsoft.com/office/powerpoint/2010/main" val="3544962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8</a:t>
            </a:fld>
            <a:endParaRPr lang="en-US"/>
          </a:p>
        </p:txBody>
      </p:sp>
    </p:spTree>
    <p:extLst>
      <p:ext uri="{BB962C8B-B14F-4D97-AF65-F5344CB8AC3E}">
        <p14:creationId xmlns:p14="http://schemas.microsoft.com/office/powerpoint/2010/main" val="1962414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0BB61E35-BFDD-405B-89B5-EDCF0FB433D1}" type="slidenum">
              <a:rPr lang="en-US" altLang="en-US">
                <a:solidFill>
                  <a:prstClr val="black"/>
                </a:solidFill>
                <a:latin typeface="Gill Sans MT" pitchFamily="34" charset="0"/>
                <a:ea typeface="ＭＳ Ｐゴシック" pitchFamily="34" charset="-128"/>
                <a:cs typeface="Arial" pitchFamily="34" charset="0"/>
              </a:rPr>
              <a:pPr defTabSz="931774" fontAlgn="base">
                <a:spcBef>
                  <a:spcPct val="0"/>
                </a:spcBef>
                <a:spcAft>
                  <a:spcPct val="0"/>
                </a:spcAft>
                <a:defRPr/>
              </a:pPr>
              <a:t>9</a:t>
            </a:fld>
            <a:endParaRPr lang="en-US" altLang="en-US">
              <a:solidFill>
                <a:prstClr val="black"/>
              </a:solidFill>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363371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449263" y="715963"/>
            <a:ext cx="6361112" cy="3578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444A93B-74F5-4661-96DB-EFAD97A49088}" type="slidenum">
              <a:rPr lang="en-US" altLang="en-US" smtClean="0">
                <a:solidFill>
                  <a:srgbClr val="000000"/>
                </a:solidFill>
              </a:rPr>
              <a:pPr/>
              <a:t>13</a:t>
            </a:fld>
            <a:endParaRPr lang="en-US" altLang="en-US" smtClean="0">
              <a:solidFill>
                <a:srgbClr val="000000"/>
              </a:solidFill>
            </a:endParaRPr>
          </a:p>
        </p:txBody>
      </p:sp>
    </p:spTree>
    <p:extLst>
      <p:ext uri="{BB962C8B-B14F-4D97-AF65-F5344CB8AC3E}">
        <p14:creationId xmlns:p14="http://schemas.microsoft.com/office/powerpoint/2010/main" val="4108034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lvl1pPr defTabSz="685800">
              <a:defRPr b="1"/>
            </a:lvl1pPr>
          </a:lstStyle>
          <a:p>
            <a:fld id="{4ECF5524-5AE1-4C0E-86FE-209F7A2B1F96}" type="slidenum">
              <a:rPr lang="en-US" altLang="en-US"/>
              <a:pPr/>
              <a:t>‹#›</a:t>
            </a:fld>
            <a:endParaRPr lang="en-US" altLang="en-US"/>
          </a:p>
        </p:txBody>
      </p:sp>
    </p:spTree>
    <p:extLst>
      <p:ext uri="{BB962C8B-B14F-4D97-AF65-F5344CB8AC3E}">
        <p14:creationId xmlns:p14="http://schemas.microsoft.com/office/powerpoint/2010/main" val="210581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lvl1pPr defTabSz="685800">
              <a:defRPr b="1"/>
            </a:lvl1pPr>
          </a:lstStyle>
          <a:p>
            <a:fld id="{1C2E4CE5-60F5-46DF-BBCC-D9C2C287493D}" type="slidenum">
              <a:rPr lang="en-US" altLang="en-US"/>
              <a:pPr/>
              <a:t>‹#›</a:t>
            </a:fld>
            <a:endParaRPr lang="en-US" altLang="en-US"/>
          </a:p>
        </p:txBody>
      </p:sp>
    </p:spTree>
    <p:extLst>
      <p:ext uri="{BB962C8B-B14F-4D97-AF65-F5344CB8AC3E}">
        <p14:creationId xmlns:p14="http://schemas.microsoft.com/office/powerpoint/2010/main" val="65230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lvl1pPr defTabSz="685800">
              <a:defRPr b="1"/>
            </a:lvl1pPr>
          </a:lstStyle>
          <a:p>
            <a:fld id="{D970A05D-251F-4E86-856B-0F8D5CDE8470}" type="slidenum">
              <a:rPr lang="en-US" altLang="en-US"/>
              <a:pPr/>
              <a:t>‹#›</a:t>
            </a:fld>
            <a:endParaRPr lang="en-US" altLang="en-US"/>
          </a:p>
        </p:txBody>
      </p:sp>
    </p:spTree>
    <p:extLst>
      <p:ext uri="{BB962C8B-B14F-4D97-AF65-F5344CB8AC3E}">
        <p14:creationId xmlns:p14="http://schemas.microsoft.com/office/powerpoint/2010/main" val="127555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954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127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625600" y="1905000"/>
            <a:ext cx="4673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905000"/>
            <a:ext cx="4673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505200"/>
            <a:ext cx="4673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456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lvl1pPr defTabSz="685800">
              <a:defRPr b="1"/>
            </a:lvl1pPr>
          </a:lstStyle>
          <a:p>
            <a:fld id="{F436BE2A-DD90-41CB-88F4-EFDC5B6CF9DA}" type="slidenum">
              <a:rPr lang="en-US" altLang="en-US"/>
              <a:pPr/>
              <a:t>‹#›</a:t>
            </a:fld>
            <a:endParaRPr lang="en-US" altLang="en-US"/>
          </a:p>
        </p:txBody>
      </p:sp>
    </p:spTree>
    <p:extLst>
      <p:ext uri="{BB962C8B-B14F-4D97-AF65-F5344CB8AC3E}">
        <p14:creationId xmlns:p14="http://schemas.microsoft.com/office/powerpoint/2010/main" val="3630687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lvl1pPr defTabSz="685800">
              <a:defRPr b="1"/>
            </a:lvl1pPr>
          </a:lstStyle>
          <a:p>
            <a:fld id="{5348FC1C-9FAC-42C6-A671-AF5F02CEC57D}" type="slidenum">
              <a:rPr lang="en-US" altLang="en-US"/>
              <a:pPr/>
              <a:t>‹#›</a:t>
            </a:fld>
            <a:endParaRPr lang="en-US" altLang="en-US"/>
          </a:p>
        </p:txBody>
      </p:sp>
    </p:spTree>
    <p:extLst>
      <p:ext uri="{BB962C8B-B14F-4D97-AF65-F5344CB8AC3E}">
        <p14:creationId xmlns:p14="http://schemas.microsoft.com/office/powerpoint/2010/main" val="1755777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6"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7" name="Slide Number Placeholder 5"/>
          <p:cNvSpPr>
            <a:spLocks noGrp="1"/>
          </p:cNvSpPr>
          <p:nvPr>
            <p:ph type="sldNum" sz="quarter" idx="12"/>
          </p:nvPr>
        </p:nvSpPr>
        <p:spPr/>
        <p:txBody>
          <a:bodyPr/>
          <a:lstStyle>
            <a:lvl1pPr defTabSz="685800">
              <a:defRPr b="1"/>
            </a:lvl1pPr>
          </a:lstStyle>
          <a:p>
            <a:fld id="{16D807E3-CF9D-4CCF-B04A-D9D503FC4758}" type="slidenum">
              <a:rPr lang="en-US" altLang="en-US"/>
              <a:pPr/>
              <a:t>‹#›</a:t>
            </a:fld>
            <a:endParaRPr lang="en-US" altLang="en-US"/>
          </a:p>
        </p:txBody>
      </p:sp>
    </p:spTree>
    <p:extLst>
      <p:ext uri="{BB962C8B-B14F-4D97-AF65-F5344CB8AC3E}">
        <p14:creationId xmlns:p14="http://schemas.microsoft.com/office/powerpoint/2010/main" val="2878169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8"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9" name="Slide Number Placeholder 5"/>
          <p:cNvSpPr>
            <a:spLocks noGrp="1"/>
          </p:cNvSpPr>
          <p:nvPr>
            <p:ph type="sldNum" sz="quarter" idx="12"/>
          </p:nvPr>
        </p:nvSpPr>
        <p:spPr/>
        <p:txBody>
          <a:bodyPr/>
          <a:lstStyle>
            <a:lvl1pPr defTabSz="685800">
              <a:defRPr b="1"/>
            </a:lvl1pPr>
          </a:lstStyle>
          <a:p>
            <a:fld id="{15EF0694-624E-4497-9346-82B2A7B2F26B}" type="slidenum">
              <a:rPr lang="en-US" altLang="en-US"/>
              <a:pPr/>
              <a:t>‹#›</a:t>
            </a:fld>
            <a:endParaRPr lang="en-US" altLang="en-US"/>
          </a:p>
        </p:txBody>
      </p:sp>
    </p:spTree>
    <p:extLst>
      <p:ext uri="{BB962C8B-B14F-4D97-AF65-F5344CB8AC3E}">
        <p14:creationId xmlns:p14="http://schemas.microsoft.com/office/powerpoint/2010/main" val="329972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4"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5" name="Slide Number Placeholder 5"/>
          <p:cNvSpPr>
            <a:spLocks noGrp="1"/>
          </p:cNvSpPr>
          <p:nvPr>
            <p:ph type="sldNum" sz="quarter" idx="12"/>
          </p:nvPr>
        </p:nvSpPr>
        <p:spPr/>
        <p:txBody>
          <a:bodyPr/>
          <a:lstStyle>
            <a:lvl1pPr defTabSz="685800">
              <a:defRPr b="1"/>
            </a:lvl1pPr>
          </a:lstStyle>
          <a:p>
            <a:fld id="{EC1A3A4B-FE94-49CA-AE04-142D27859815}" type="slidenum">
              <a:rPr lang="en-US" altLang="en-US"/>
              <a:pPr/>
              <a:t>‹#›</a:t>
            </a:fld>
            <a:endParaRPr lang="en-US" altLang="en-US"/>
          </a:p>
        </p:txBody>
      </p:sp>
    </p:spTree>
    <p:extLst>
      <p:ext uri="{BB962C8B-B14F-4D97-AF65-F5344CB8AC3E}">
        <p14:creationId xmlns:p14="http://schemas.microsoft.com/office/powerpoint/2010/main" val="3374635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3"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4" name="Slide Number Placeholder 5"/>
          <p:cNvSpPr>
            <a:spLocks noGrp="1"/>
          </p:cNvSpPr>
          <p:nvPr>
            <p:ph type="sldNum" sz="quarter" idx="12"/>
          </p:nvPr>
        </p:nvSpPr>
        <p:spPr/>
        <p:txBody>
          <a:bodyPr/>
          <a:lstStyle>
            <a:lvl1pPr defTabSz="685800">
              <a:defRPr b="1"/>
            </a:lvl1pPr>
          </a:lstStyle>
          <a:p>
            <a:fld id="{2A0A0E6A-B97A-45BF-9354-180D2ED9FBB7}" type="slidenum">
              <a:rPr lang="en-US" altLang="en-US"/>
              <a:pPr/>
              <a:t>‹#›</a:t>
            </a:fld>
            <a:endParaRPr lang="en-US" altLang="en-US"/>
          </a:p>
        </p:txBody>
      </p:sp>
    </p:spTree>
    <p:extLst>
      <p:ext uri="{BB962C8B-B14F-4D97-AF65-F5344CB8AC3E}">
        <p14:creationId xmlns:p14="http://schemas.microsoft.com/office/powerpoint/2010/main" val="3965184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6"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7" name="Slide Number Placeholder 5"/>
          <p:cNvSpPr>
            <a:spLocks noGrp="1"/>
          </p:cNvSpPr>
          <p:nvPr>
            <p:ph type="sldNum" sz="quarter" idx="12"/>
          </p:nvPr>
        </p:nvSpPr>
        <p:spPr/>
        <p:txBody>
          <a:bodyPr/>
          <a:lstStyle>
            <a:lvl1pPr defTabSz="685800">
              <a:defRPr b="1"/>
            </a:lvl1pPr>
          </a:lstStyle>
          <a:p>
            <a:fld id="{BDE31B67-9AC5-4103-BE2F-D56DB4FE4530}" type="slidenum">
              <a:rPr lang="en-US" altLang="en-US"/>
              <a:pPr/>
              <a:t>‹#›</a:t>
            </a:fld>
            <a:endParaRPr lang="en-US" altLang="en-US"/>
          </a:p>
        </p:txBody>
      </p:sp>
    </p:spTree>
    <p:extLst>
      <p:ext uri="{BB962C8B-B14F-4D97-AF65-F5344CB8AC3E}">
        <p14:creationId xmlns:p14="http://schemas.microsoft.com/office/powerpoint/2010/main" val="143224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defTabSz="685800">
              <a:defRPr b="1"/>
            </a:lvl1pPr>
          </a:lstStyle>
          <a:p>
            <a:pPr>
              <a:defRPr/>
            </a:pPr>
            <a:r>
              <a:rPr lang="en-US" smtClean="0"/>
              <a:t>April 2, 2019</a:t>
            </a:r>
            <a:endParaRPr lang="en-US"/>
          </a:p>
        </p:txBody>
      </p:sp>
      <p:sp>
        <p:nvSpPr>
          <p:cNvPr id="6" name="Footer Placeholder 4"/>
          <p:cNvSpPr>
            <a:spLocks noGrp="1"/>
          </p:cNvSpPr>
          <p:nvPr>
            <p:ph type="ftr" sz="quarter" idx="11"/>
          </p:nvPr>
        </p:nvSpPr>
        <p:spPr/>
        <p:txBody>
          <a:bodyPr/>
          <a:lstStyle>
            <a:lvl1pPr defTabSz="685800">
              <a:defRPr b="1"/>
            </a:lvl1pPr>
          </a:lstStyle>
          <a:p>
            <a:pPr>
              <a:defRPr/>
            </a:pPr>
            <a:r>
              <a:rPr lang="en-US" smtClean="0"/>
              <a:t>2019 COUNT Conference</a:t>
            </a:r>
            <a:endParaRPr lang="en-US"/>
          </a:p>
        </p:txBody>
      </p:sp>
      <p:sp>
        <p:nvSpPr>
          <p:cNvPr id="7" name="Slide Number Placeholder 5"/>
          <p:cNvSpPr>
            <a:spLocks noGrp="1"/>
          </p:cNvSpPr>
          <p:nvPr>
            <p:ph type="sldNum" sz="quarter" idx="12"/>
          </p:nvPr>
        </p:nvSpPr>
        <p:spPr/>
        <p:txBody>
          <a:bodyPr/>
          <a:lstStyle>
            <a:lvl1pPr defTabSz="685800">
              <a:defRPr b="1"/>
            </a:lvl1pPr>
          </a:lstStyle>
          <a:p>
            <a:fld id="{9C338B5F-2211-44F1-ACB4-26D7BCD03E61}" type="slidenum">
              <a:rPr lang="en-US" altLang="en-US"/>
              <a:pPr/>
              <a:t>‹#›</a:t>
            </a:fld>
            <a:endParaRPr lang="en-US" altLang="en-US"/>
          </a:p>
        </p:txBody>
      </p:sp>
    </p:spTree>
    <p:extLst>
      <p:ext uri="{BB962C8B-B14F-4D97-AF65-F5344CB8AC3E}">
        <p14:creationId xmlns:p14="http://schemas.microsoft.com/office/powerpoint/2010/main" val="231995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defTabSz="342900" fontAlgn="auto">
              <a:spcBef>
                <a:spcPts val="0"/>
              </a:spcBef>
              <a:spcAft>
                <a:spcPts val="0"/>
              </a:spcAft>
              <a:defRPr sz="1000" b="1">
                <a:solidFill>
                  <a:prstClr val="black">
                    <a:tint val="75000"/>
                  </a:prstClr>
                </a:solidFill>
                <a:latin typeface="+mn-lt"/>
                <a:ea typeface="+mn-ea"/>
                <a:cs typeface="+mn-cs"/>
              </a:defRPr>
            </a:lvl1pPr>
          </a:lstStyle>
          <a:p>
            <a:pPr>
              <a:defRPr/>
            </a:pPr>
            <a:r>
              <a:rPr lang="en-US" smtClean="0"/>
              <a:t>April 2, 2019</a:t>
            </a:r>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defTabSz="342900" fontAlgn="auto">
              <a:spcBef>
                <a:spcPts val="0"/>
              </a:spcBef>
              <a:spcAft>
                <a:spcPts val="0"/>
              </a:spcAft>
              <a:defRPr sz="1000" b="1">
                <a:solidFill>
                  <a:prstClr val="black">
                    <a:tint val="75000"/>
                  </a:prstClr>
                </a:solidFill>
                <a:latin typeface="+mn-lt"/>
                <a:ea typeface="+mn-ea"/>
                <a:cs typeface="+mn-cs"/>
              </a:defRPr>
            </a:lvl1pPr>
          </a:lstStyle>
          <a:p>
            <a:pPr>
              <a:defRPr/>
            </a:pPr>
            <a:r>
              <a:rPr lang="en-US" smtClean="0"/>
              <a:t>2019 COUNT Conference</a:t>
            </a: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defTabSz="342900">
              <a:defRPr sz="1000" b="1">
                <a:solidFill>
                  <a:srgbClr val="898989"/>
                </a:solidFill>
                <a:latin typeface="+mn-lt"/>
              </a:defRPr>
            </a:lvl1pPr>
          </a:lstStyle>
          <a:p>
            <a:fld id="{3CA038F7-C2D1-44BA-A135-71B31C4C941C}" type="slidenum">
              <a:rPr lang="en-US" altLang="en-US" smtClean="0"/>
              <a:pPr/>
              <a:t>‹#›</a:t>
            </a:fld>
            <a:endParaRPr lang="en-US" altLang="en-US"/>
          </a:p>
        </p:txBody>
      </p:sp>
    </p:spTree>
    <p:extLst>
      <p:ext uri="{BB962C8B-B14F-4D97-AF65-F5344CB8AC3E}">
        <p14:creationId xmlns:p14="http://schemas.microsoft.com/office/powerpoint/2010/main" val="2158013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342900" rtl="0" fontAlgn="base">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2pPr>
      <a:lvl3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3pPr>
      <a:lvl4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4pPr>
      <a:lvl5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fontAlgn="base">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fontAlgn="base">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ngs.noaa.gov/geospatial-summit/index.shtml"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1.png"/><Relationship Id="rId3" Type="http://schemas.openxmlformats.org/officeDocument/2006/relationships/image" Target="../media/image62.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69.png"/><Relationship Id="rId5" Type="http://schemas.openxmlformats.org/officeDocument/2006/relationships/image" Target="../media/image64.jpe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3.jpeg"/><Relationship Id="rId9" Type="http://schemas.openxmlformats.org/officeDocument/2006/relationships/image" Target="../media/image67.jpeg"/><Relationship Id="rId1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hyperlink" Target="https://newsys.ngs.noaa.gov/corbin/class_description/NGS_Video_Library.shtml"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hyperlink" Target="https://newsys.ngs.noaa.gov/datums/newdatums/policy.shtml" TargetMode="Externa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hyperlink" Target="mailto:NGS.SPCS@noaa.gov"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2032000" y="1520484"/>
            <a:ext cx="7538935" cy="1411823"/>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3300" b="1" dirty="0">
                <a:solidFill>
                  <a:srgbClr val="000000"/>
                </a:solidFill>
                <a:effectLst>
                  <a:outerShdw blurRad="38100" dist="38100" dir="2700000" algn="tl">
                    <a:srgbClr val="000000">
                      <a:alpha val="43137"/>
                    </a:srgbClr>
                  </a:outerShdw>
                </a:effectLst>
                <a:latin typeface="arial" panose="020B0604020202020204" pitchFamily="34" charset="0"/>
              </a:rPr>
              <a:t>New </a:t>
            </a:r>
            <a:r>
              <a:rPr lang="en-US" sz="3300" b="1" dirty="0" err="1" smtClean="0">
                <a:solidFill>
                  <a:srgbClr val="000000"/>
                </a:solidFill>
                <a:effectLst>
                  <a:outerShdw blurRad="38100" dist="38100" dir="2700000" algn="tl">
                    <a:srgbClr val="000000">
                      <a:alpha val="43137"/>
                    </a:srgbClr>
                  </a:outerShdw>
                </a:effectLst>
                <a:latin typeface="arial" panose="020B0604020202020204" pitchFamily="34" charset="0"/>
              </a:rPr>
              <a:t>Datums</a:t>
            </a:r>
            <a:r>
              <a:rPr lang="en-US" sz="3300" b="1" dirty="0" smtClean="0">
                <a:solidFill>
                  <a:srgbClr val="000000"/>
                </a:solidFill>
                <a:effectLst>
                  <a:outerShdw blurRad="38100" dist="38100" dir="2700000" algn="tl">
                    <a:srgbClr val="000000">
                      <a:alpha val="43137"/>
                    </a:srgbClr>
                  </a:outerShdw>
                </a:effectLst>
                <a:latin typeface="arial" panose="020B0604020202020204" pitchFamily="34" charset="0"/>
              </a:rPr>
              <a:t> coming in 2022:</a:t>
            </a:r>
            <a:endParaRPr lang="en-US" sz="3300" b="1" dirty="0">
              <a:solidFill>
                <a:srgbClr val="000000"/>
              </a:solidFill>
              <a:effectLst>
                <a:outerShdw blurRad="38100" dist="38100" dir="2700000" algn="tl">
                  <a:srgbClr val="000000">
                    <a:alpha val="43137"/>
                  </a:srgbClr>
                </a:outerShdw>
              </a:effectLst>
              <a:latin typeface="arial" panose="020B0604020202020204" pitchFamily="34" charset="0"/>
            </a:endParaRPr>
          </a:p>
          <a:p>
            <a:pPr algn="ctr" fontAlgn="base">
              <a:spcBef>
                <a:spcPct val="0"/>
              </a:spcBef>
              <a:spcAft>
                <a:spcPct val="0"/>
              </a:spcAft>
              <a:defRPr/>
            </a:pPr>
            <a:r>
              <a:rPr lang="en-US" sz="3300" b="1" dirty="0">
                <a:solidFill>
                  <a:srgbClr val="000000"/>
                </a:solidFill>
                <a:effectLst>
                  <a:outerShdw blurRad="38100" dist="38100" dir="2700000" algn="tl">
                    <a:srgbClr val="000000">
                      <a:alpha val="43137"/>
                    </a:srgbClr>
                  </a:outerShdw>
                </a:effectLst>
                <a:latin typeface="arial" panose="020B0604020202020204" pitchFamily="34" charset="0"/>
              </a:rPr>
              <a:t> Replacing NAVD 88 and NAD 83</a:t>
            </a:r>
          </a:p>
        </p:txBody>
      </p:sp>
      <p:sp>
        <p:nvSpPr>
          <p:cNvPr id="5" name="Date Placeholder 4"/>
          <p:cNvSpPr>
            <a:spLocks noGrp="1"/>
          </p:cNvSpPr>
          <p:nvPr>
            <p:ph type="dt" sz="quarter" idx="10"/>
          </p:nvPr>
        </p:nvSpPr>
        <p:spPr/>
        <p:txBody>
          <a:bodyPr/>
          <a:lstStyle/>
          <a:p>
            <a:pPr>
              <a:defRPr/>
            </a:pPr>
            <a:r>
              <a:rPr lang="en-US" smtClean="0">
                <a:latin typeface="Calibri"/>
              </a:rPr>
              <a:t>April 2, 2019</a:t>
            </a:r>
            <a:endParaRPr lang="en-US" dirty="0">
              <a:latin typeface="Calibri"/>
            </a:endParaRPr>
          </a:p>
        </p:txBody>
      </p:sp>
      <p:sp>
        <p:nvSpPr>
          <p:cNvPr id="6" name="Footer Placeholder 5"/>
          <p:cNvSpPr>
            <a:spLocks noGrp="1"/>
          </p:cNvSpPr>
          <p:nvPr>
            <p:ph type="ftr" sz="quarter" idx="11"/>
          </p:nvPr>
        </p:nvSpPr>
        <p:spPr/>
        <p:txBody>
          <a:bodyPr/>
          <a:lstStyle/>
          <a:p>
            <a:pPr>
              <a:defRPr/>
            </a:pPr>
            <a:r>
              <a:rPr lang="en-US" dirty="0" smtClean="0">
                <a:latin typeface="Calibri"/>
              </a:rPr>
              <a:t>2019 COUNT Conference</a:t>
            </a:r>
            <a:endParaRPr lang="en-US" dirty="0">
              <a:latin typeface="Calibri"/>
            </a:endParaRPr>
          </a:p>
        </p:txBody>
      </p:sp>
      <p:sp>
        <p:nvSpPr>
          <p:cNvPr id="7" name="Slide Number Placeholder 6"/>
          <p:cNvSpPr>
            <a:spLocks noGrp="1"/>
          </p:cNvSpPr>
          <p:nvPr>
            <p:ph type="sldNum" sz="quarter" idx="12"/>
          </p:nvPr>
        </p:nvSpPr>
        <p:spPr/>
        <p:txBody>
          <a:bodyPr/>
          <a:lstStyle>
            <a:lvl1pPr eaLnBrk="0" hangingPunct="0">
              <a:defRPr sz="1050" b="1">
                <a:solidFill>
                  <a:schemeClr val="tx1"/>
                </a:solidFill>
                <a:latin typeface="Verdana" panose="020B0604030504040204" pitchFamily="34" charset="0"/>
              </a:defRPr>
            </a:lvl1pPr>
            <a:lvl2pPr marL="557213" indent="-214313" eaLnBrk="0" hangingPunct="0">
              <a:defRPr sz="1050" b="1">
                <a:solidFill>
                  <a:schemeClr val="tx1"/>
                </a:solidFill>
                <a:latin typeface="Verdana" panose="020B0604030504040204" pitchFamily="34" charset="0"/>
              </a:defRPr>
            </a:lvl2pPr>
            <a:lvl3pPr marL="857250" indent="-171450" eaLnBrk="0" hangingPunct="0">
              <a:defRPr sz="1050" b="1">
                <a:solidFill>
                  <a:schemeClr val="tx1"/>
                </a:solidFill>
                <a:latin typeface="Verdana" panose="020B0604030504040204" pitchFamily="34" charset="0"/>
              </a:defRPr>
            </a:lvl3pPr>
            <a:lvl4pPr marL="1200150" indent="-171450" eaLnBrk="0" hangingPunct="0">
              <a:defRPr sz="1050" b="1">
                <a:solidFill>
                  <a:schemeClr val="tx1"/>
                </a:solidFill>
                <a:latin typeface="Verdana" panose="020B0604030504040204" pitchFamily="34" charset="0"/>
              </a:defRPr>
            </a:lvl4pPr>
            <a:lvl5pPr marL="1543050" indent="-171450" eaLnBrk="0" hangingPunct="0">
              <a:defRPr sz="1050" b="1">
                <a:solidFill>
                  <a:schemeClr val="tx1"/>
                </a:solidFill>
                <a:latin typeface="Verdana" panose="020B0604030504040204" pitchFamily="34" charset="0"/>
              </a:defRPr>
            </a:lvl5pPr>
            <a:lvl6pPr marL="1885950" indent="-171450" eaLnBrk="0" fontAlgn="base" hangingPunct="0">
              <a:spcBef>
                <a:spcPct val="0"/>
              </a:spcBef>
              <a:spcAft>
                <a:spcPct val="0"/>
              </a:spcAft>
              <a:defRPr sz="1050" b="1">
                <a:solidFill>
                  <a:schemeClr val="tx1"/>
                </a:solidFill>
                <a:latin typeface="Verdana" panose="020B0604030504040204" pitchFamily="34" charset="0"/>
              </a:defRPr>
            </a:lvl6pPr>
            <a:lvl7pPr marL="2228850" indent="-171450" eaLnBrk="0" fontAlgn="base" hangingPunct="0">
              <a:spcBef>
                <a:spcPct val="0"/>
              </a:spcBef>
              <a:spcAft>
                <a:spcPct val="0"/>
              </a:spcAft>
              <a:defRPr sz="1050" b="1">
                <a:solidFill>
                  <a:schemeClr val="tx1"/>
                </a:solidFill>
                <a:latin typeface="Verdana" panose="020B0604030504040204" pitchFamily="34" charset="0"/>
              </a:defRPr>
            </a:lvl7pPr>
            <a:lvl8pPr marL="2571750" indent="-171450" eaLnBrk="0" fontAlgn="base" hangingPunct="0">
              <a:spcBef>
                <a:spcPct val="0"/>
              </a:spcBef>
              <a:spcAft>
                <a:spcPct val="0"/>
              </a:spcAft>
              <a:defRPr sz="1050" b="1">
                <a:solidFill>
                  <a:schemeClr val="tx1"/>
                </a:solidFill>
                <a:latin typeface="Verdana" panose="020B0604030504040204" pitchFamily="34" charset="0"/>
              </a:defRPr>
            </a:lvl8pPr>
            <a:lvl9pPr marL="2914650" indent="-171450" eaLnBrk="0" fontAlgn="base" hangingPunct="0">
              <a:spcBef>
                <a:spcPct val="0"/>
              </a:spcBef>
              <a:spcAft>
                <a:spcPct val="0"/>
              </a:spcAft>
              <a:defRPr sz="1050" b="1">
                <a:solidFill>
                  <a:schemeClr val="tx1"/>
                </a:solidFill>
                <a:latin typeface="Verdana" panose="020B0604030504040204" pitchFamily="34" charset="0"/>
              </a:defRPr>
            </a:lvl9pPr>
          </a:lstStyle>
          <a:p>
            <a:pPr eaLnBrk="1" fontAlgn="base" hangingPunct="1">
              <a:spcBef>
                <a:spcPct val="0"/>
              </a:spcBef>
              <a:spcAft>
                <a:spcPct val="0"/>
              </a:spcAft>
            </a:pPr>
            <a:fld id="{8016A0AA-7C4D-4AA7-BA44-EB6D48F200B1}" type="slidenum">
              <a:rPr lang="en-US" altLang="en-US" sz="900">
                <a:solidFill>
                  <a:srgbClr val="898989"/>
                </a:solidFill>
                <a:latin typeface="Calibri" panose="020F0502020204030204" pitchFamily="34" charset="0"/>
                <a:cs typeface="Arial" panose="020B0604020202020204" pitchFamily="34" charset="0"/>
              </a:rPr>
              <a:pPr eaLnBrk="1" fontAlgn="base" hangingPunct="1">
                <a:spcBef>
                  <a:spcPct val="0"/>
                </a:spcBef>
                <a:spcAft>
                  <a:spcPct val="0"/>
                </a:spcAft>
              </a:pPr>
              <a:t>1</a:t>
            </a:fld>
            <a:endParaRPr lang="en-US" altLang="en-US" sz="900">
              <a:solidFill>
                <a:srgbClr val="898989"/>
              </a:solidFill>
              <a:latin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F546FCB-4189-44F1-8DF0-4A53146DA60C}"/>
              </a:ext>
            </a:extLst>
          </p:cNvPr>
          <p:cNvSpPr txBox="1"/>
          <p:nvPr/>
        </p:nvSpPr>
        <p:spPr>
          <a:xfrm>
            <a:off x="609600" y="3292279"/>
            <a:ext cx="10526161" cy="2628412"/>
          </a:xfrm>
          <a:prstGeom prst="rect">
            <a:avLst/>
          </a:prstGeom>
          <a:noFill/>
        </p:spPr>
        <p:txBody>
          <a:bodyPr wrap="square" rtlCol="0">
            <a:spAutoFit/>
          </a:bodyPr>
          <a:lstStyle/>
          <a:p>
            <a:pPr lvl="0" algn="ctr" fontAlgn="base">
              <a:spcBef>
                <a:spcPct val="20000"/>
              </a:spcBef>
              <a:spcAft>
                <a:spcPct val="0"/>
              </a:spcAft>
              <a:defRPr/>
            </a:pPr>
            <a:r>
              <a:rPr lang="en-US" altLang="en-US" sz="2800" dirty="0" smtClean="0">
                <a:solidFill>
                  <a:prstClr val="black"/>
                </a:solidFill>
                <a:effectLst>
                  <a:outerShdw blurRad="38100" dist="38100" dir="2700000" algn="tl">
                    <a:srgbClr val="000000">
                      <a:alpha val="43137"/>
                    </a:srgbClr>
                  </a:outerShdw>
                </a:effectLst>
              </a:rPr>
              <a:t>Consortium of Ohio Universities on Navigation &amp; </a:t>
            </a:r>
            <a:r>
              <a:rPr lang="en-US" altLang="en-US" sz="2800" dirty="0" smtClean="0">
                <a:solidFill>
                  <a:prstClr val="black"/>
                </a:solidFill>
                <a:effectLst>
                  <a:outerShdw blurRad="38100" dist="38100" dir="2700000" algn="tl">
                    <a:srgbClr val="000000">
                      <a:alpha val="43137"/>
                    </a:srgbClr>
                  </a:outerShdw>
                </a:effectLst>
              </a:rPr>
              <a:t>Timekeeping </a:t>
            </a:r>
            <a:endParaRPr lang="en-US" altLang="en-US" sz="2800" dirty="0">
              <a:solidFill>
                <a:prstClr val="black"/>
              </a:solidFill>
              <a:effectLst>
                <a:outerShdw blurRad="38100" dist="38100" dir="2700000" algn="tl">
                  <a:srgbClr val="000000">
                    <a:alpha val="43137"/>
                  </a:srgbClr>
                </a:outerShdw>
              </a:effectLst>
            </a:endParaRPr>
          </a:p>
          <a:p>
            <a:pPr lvl="0" algn="ctr" fontAlgn="base">
              <a:spcBef>
                <a:spcPct val="20000"/>
              </a:spcBef>
              <a:spcAft>
                <a:spcPct val="0"/>
              </a:spcAft>
              <a:defRPr/>
            </a:pPr>
            <a:r>
              <a:rPr lang="en-US" altLang="en-US" sz="2800" dirty="0" smtClean="0">
                <a:solidFill>
                  <a:prstClr val="black"/>
                </a:solidFill>
                <a:effectLst>
                  <a:outerShdw blurRad="38100" dist="38100" dir="2700000" algn="tl">
                    <a:srgbClr val="000000">
                      <a:alpha val="43137"/>
                    </a:srgbClr>
                  </a:outerShdw>
                </a:effectLst>
              </a:rPr>
              <a:t>Thirteenth Annual Information Meeting</a:t>
            </a:r>
            <a:endParaRPr lang="en-US" altLang="en-US" sz="2800" dirty="0">
              <a:solidFill>
                <a:prstClr val="black"/>
              </a:solidFill>
              <a:effectLst>
                <a:outerShdw blurRad="38100" dist="38100" dir="2700000" algn="tl">
                  <a:srgbClr val="000000">
                    <a:alpha val="43137"/>
                  </a:srgbClr>
                </a:outerShdw>
              </a:effectLst>
            </a:endParaRPr>
          </a:p>
          <a:p>
            <a:pPr lvl="0" algn="ctr" fontAlgn="base">
              <a:spcBef>
                <a:spcPct val="20000"/>
              </a:spcBef>
              <a:spcAft>
                <a:spcPct val="0"/>
              </a:spcAft>
              <a:defRPr/>
            </a:pPr>
            <a:r>
              <a:rPr lang="en-US" altLang="en-US" sz="2800" dirty="0" smtClean="0">
                <a:solidFill>
                  <a:prstClr val="black"/>
                </a:solidFill>
                <a:effectLst>
                  <a:outerShdw blurRad="38100" dist="38100" dir="2700000" algn="tl">
                    <a:srgbClr val="000000">
                      <a:alpha val="43137"/>
                    </a:srgbClr>
                  </a:outerShdw>
                </a:effectLst>
              </a:rPr>
              <a:t>Steve Hilla</a:t>
            </a:r>
            <a:endParaRPr lang="en-US" altLang="en-US" sz="2800" dirty="0">
              <a:solidFill>
                <a:prstClr val="black"/>
              </a:solidFill>
              <a:effectLst>
                <a:outerShdw blurRad="38100" dist="38100" dir="2700000" algn="tl">
                  <a:srgbClr val="000000">
                    <a:alpha val="43137"/>
                  </a:srgbClr>
                </a:outerShdw>
              </a:effectLst>
            </a:endParaRPr>
          </a:p>
          <a:p>
            <a:pPr lvl="0" algn="ctr" fontAlgn="base">
              <a:spcBef>
                <a:spcPct val="20000"/>
              </a:spcBef>
              <a:spcAft>
                <a:spcPct val="0"/>
              </a:spcAft>
              <a:defRPr/>
            </a:pPr>
            <a:r>
              <a:rPr lang="en-US" altLang="en-US" sz="2000" dirty="0" smtClean="0">
                <a:solidFill>
                  <a:prstClr val="black"/>
                </a:solidFill>
                <a:effectLst>
                  <a:outerShdw blurRad="38100" dist="38100" dir="2700000" algn="tl">
                    <a:srgbClr val="000000">
                      <a:alpha val="43137"/>
                    </a:srgbClr>
                  </a:outerShdw>
                </a:effectLst>
              </a:rPr>
              <a:t>National Geodetic Survey, NOAA</a:t>
            </a:r>
            <a:endParaRPr lang="en-US" altLang="en-US" sz="2000" dirty="0">
              <a:solidFill>
                <a:prstClr val="black"/>
              </a:solidFill>
              <a:effectLst>
                <a:outerShdw blurRad="38100" dist="38100" dir="2700000" algn="tl">
                  <a:srgbClr val="000000">
                    <a:alpha val="43137"/>
                  </a:srgbClr>
                </a:outerShdw>
              </a:effectLst>
            </a:endParaRPr>
          </a:p>
          <a:p>
            <a:pPr lvl="0" algn="ctr" fontAlgn="base">
              <a:spcBef>
                <a:spcPct val="20000"/>
              </a:spcBef>
              <a:spcAft>
                <a:spcPct val="0"/>
              </a:spcAft>
              <a:defRPr/>
            </a:pPr>
            <a:r>
              <a:rPr lang="en-US" altLang="en-US" dirty="0" smtClean="0">
                <a:solidFill>
                  <a:prstClr val="black"/>
                </a:solidFill>
                <a:effectLst>
                  <a:outerShdw blurRad="38100" dist="38100" dir="2700000" algn="tl">
                    <a:srgbClr val="000000">
                      <a:alpha val="43137"/>
                    </a:srgbClr>
                  </a:outerShdw>
                </a:effectLst>
              </a:rPr>
              <a:t>April 2, 2019</a:t>
            </a:r>
            <a:endParaRPr lang="en-US" altLang="en-US" dirty="0">
              <a:solidFill>
                <a:prstClr val="black"/>
              </a:solidFill>
              <a:effectLst>
                <a:outerShdw blurRad="38100" dist="38100" dir="2700000" algn="tl">
                  <a:srgbClr val="000000">
                    <a:alpha val="43137"/>
                  </a:srgbClr>
                </a:outerShdw>
              </a:effectLst>
            </a:endParaRPr>
          </a:p>
          <a:p>
            <a:pPr lvl="0" algn="ctr" fontAlgn="base">
              <a:spcBef>
                <a:spcPct val="20000"/>
              </a:spcBef>
              <a:spcAft>
                <a:spcPct val="0"/>
              </a:spcAft>
              <a:defRPr/>
            </a:pPr>
            <a:r>
              <a:rPr lang="en-US" altLang="en-US" sz="2000" dirty="0" smtClean="0">
                <a:solidFill>
                  <a:prstClr val="black"/>
                </a:solidFill>
                <a:effectLst>
                  <a:outerShdw blurRad="38100" dist="38100" dir="2700000" algn="tl">
                    <a:srgbClr val="000000">
                      <a:alpha val="43137"/>
                    </a:srgbClr>
                  </a:outerShdw>
                </a:effectLst>
              </a:rPr>
              <a:t>Columbus, Ohio</a:t>
            </a:r>
            <a:endParaRPr lang="en-US" altLang="en-US" sz="20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5690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www.ngs.noaa.gov/CORS/coord_info/velo-igs08-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144000" cy="609599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10</a:t>
            </a:fld>
            <a:endParaRPr lang="en-US" altLang="en-US"/>
          </a:p>
        </p:txBody>
      </p:sp>
      <p:sp>
        <p:nvSpPr>
          <p:cNvPr id="7" name="TextBox 6">
            <a:extLst>
              <a:ext uri="{FF2B5EF4-FFF2-40B4-BE49-F238E27FC236}">
                <a16:creationId xmlns:a16="http://schemas.microsoft.com/office/drawing/2014/main" id="{12609ED3-7E9E-46E4-A2F9-D791271F0101}"/>
              </a:ext>
            </a:extLst>
          </p:cNvPr>
          <p:cNvSpPr txBox="1"/>
          <p:nvPr/>
        </p:nvSpPr>
        <p:spPr>
          <a:xfrm>
            <a:off x="3988594" y="274638"/>
            <a:ext cx="4214813" cy="369332"/>
          </a:xfrm>
          <a:prstGeom prst="rect">
            <a:avLst/>
          </a:prstGeom>
          <a:solidFill>
            <a:schemeClr val="bg2">
              <a:lumMod val="90000"/>
            </a:schemeClr>
          </a:solidFill>
        </p:spPr>
        <p:txBody>
          <a:bodyPr wrap="square" rtlCol="0">
            <a:spAutoFit/>
          </a:bodyPr>
          <a:lstStyle/>
          <a:p>
            <a:r>
              <a:rPr lang="en-US" dirty="0"/>
              <a:t>Velocities, relative to IGS08 epoch 2005.00</a:t>
            </a:r>
          </a:p>
        </p:txBody>
      </p:sp>
    </p:spTree>
    <p:extLst>
      <p:ext uri="{BB962C8B-B14F-4D97-AF65-F5344CB8AC3E}">
        <p14:creationId xmlns:p14="http://schemas.microsoft.com/office/powerpoint/2010/main" val="608458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53051" y="615750"/>
            <a:ext cx="4876800" cy="5534226"/>
          </a:xfrm>
          <a:prstGeom prst="rect">
            <a:avLst/>
          </a:prstGeom>
          <a:noFill/>
          <a:ln>
            <a:noFill/>
          </a:ln>
        </p:spPr>
      </p:pic>
      <p:sp>
        <p:nvSpPr>
          <p:cNvPr id="17" name="Date Placeholder 16">
            <a:extLst>
              <a:ext uri="{FF2B5EF4-FFF2-40B4-BE49-F238E27FC236}">
                <a16:creationId xmlns:a16="http://schemas.microsoft.com/office/drawing/2014/main" id="{75D74736-B63B-4E13-865A-4C814B29E17F}"/>
              </a:ext>
            </a:extLst>
          </p:cNvPr>
          <p:cNvSpPr>
            <a:spLocks noGrp="1"/>
          </p:cNvSpPr>
          <p:nvPr>
            <p:ph type="dt" sz="half" idx="10"/>
          </p:nvPr>
        </p:nvSpPr>
        <p:spPr/>
        <p:txBody>
          <a:bodyPr/>
          <a:lstStyle/>
          <a:p>
            <a:pPr>
              <a:defRPr/>
            </a:pPr>
            <a:r>
              <a:rPr lang="en-US" smtClean="0"/>
              <a:t>April 2, 2019</a:t>
            </a:r>
            <a:endParaRPr lang="en-US" dirty="0"/>
          </a:p>
        </p:txBody>
      </p:sp>
      <p:sp>
        <p:nvSpPr>
          <p:cNvPr id="18" name="Footer Placeholder 17">
            <a:extLst>
              <a:ext uri="{FF2B5EF4-FFF2-40B4-BE49-F238E27FC236}">
                <a16:creationId xmlns:a16="http://schemas.microsoft.com/office/drawing/2014/main" id="{835413FF-F9A0-47E7-8948-57CF64708C6D}"/>
              </a:ext>
            </a:extLst>
          </p:cNvPr>
          <p:cNvSpPr>
            <a:spLocks noGrp="1"/>
          </p:cNvSpPr>
          <p:nvPr>
            <p:ph type="ftr" sz="quarter" idx="11"/>
          </p:nvPr>
        </p:nvSpPr>
        <p:spPr/>
        <p:txBody>
          <a:bodyPr/>
          <a:lstStyle/>
          <a:p>
            <a:pPr>
              <a:defRPr/>
            </a:pPr>
            <a:r>
              <a:rPr lang="en-US" smtClean="0"/>
              <a:t>2019 COUNT Conference</a:t>
            </a:r>
            <a:endParaRPr lang="en-US" dirty="0"/>
          </a:p>
        </p:txBody>
      </p:sp>
      <p:sp>
        <p:nvSpPr>
          <p:cNvPr id="19" name="Slide Number Placeholder 18">
            <a:extLst>
              <a:ext uri="{FF2B5EF4-FFF2-40B4-BE49-F238E27FC236}">
                <a16:creationId xmlns:a16="http://schemas.microsoft.com/office/drawing/2014/main" id="{F1144898-85DC-4EB0-B2CE-E8F2CCFB42C9}"/>
              </a:ext>
            </a:extLst>
          </p:cNvPr>
          <p:cNvSpPr>
            <a:spLocks noGrp="1"/>
          </p:cNvSpPr>
          <p:nvPr>
            <p:ph type="sldNum" sz="quarter" idx="12"/>
          </p:nvPr>
        </p:nvSpPr>
        <p:spPr/>
        <p:txBody>
          <a:bodyPr/>
          <a:lstStyle/>
          <a:p>
            <a:fld id="{3CA038F7-C2D1-44BA-A135-71B31C4C941C}" type="slidenum">
              <a:rPr lang="en-US" altLang="en-US" smtClean="0"/>
              <a:pPr/>
              <a:t>11</a:t>
            </a:fld>
            <a:endParaRPr lang="en-US" altLang="en-US" dirty="0"/>
          </a:p>
        </p:txBody>
      </p:sp>
      <p:sp>
        <p:nvSpPr>
          <p:cNvPr id="7" name="TextBox 6"/>
          <p:cNvSpPr txBox="1"/>
          <p:nvPr/>
        </p:nvSpPr>
        <p:spPr>
          <a:xfrm>
            <a:off x="1800226" y="1323976"/>
            <a:ext cx="3375155" cy="2585323"/>
          </a:xfrm>
          <a:prstGeom prst="rect">
            <a:avLst/>
          </a:prstGeom>
          <a:noFill/>
        </p:spPr>
        <p:txBody>
          <a:bodyPr wrap="none" rtlCol="0">
            <a:spAutoFit/>
          </a:bodyPr>
          <a:lstStyle/>
          <a:p>
            <a:r>
              <a:rPr lang="en-US" dirty="0"/>
              <a:t>Each frame will get 3 parameters</a:t>
            </a:r>
          </a:p>
          <a:p>
            <a:pPr marL="285750" indent="-285750">
              <a:buFontTx/>
              <a:buChar char="-"/>
            </a:pPr>
            <a:r>
              <a:rPr lang="en-US" dirty="0"/>
              <a:t>Euler Pole Latitude</a:t>
            </a:r>
          </a:p>
          <a:p>
            <a:pPr marL="285750" indent="-285750">
              <a:buFontTx/>
              <a:buChar char="-"/>
            </a:pPr>
            <a:r>
              <a:rPr lang="en-US" dirty="0"/>
              <a:t>Euler Pole Longitude</a:t>
            </a:r>
          </a:p>
          <a:p>
            <a:pPr marL="285750" indent="-285750">
              <a:buFontTx/>
              <a:buChar char="-"/>
            </a:pPr>
            <a:r>
              <a:rPr lang="en-US" dirty="0"/>
              <a:t>Rotation rate (radians / year)</a:t>
            </a:r>
          </a:p>
          <a:p>
            <a:endParaRPr lang="en-US" dirty="0"/>
          </a:p>
          <a:p>
            <a:r>
              <a:rPr lang="en-US" dirty="0"/>
              <a:t>This will be used to compute</a:t>
            </a:r>
          </a:p>
          <a:p>
            <a:r>
              <a:rPr lang="en-US" dirty="0"/>
              <a:t>time-dependent NATRF2022 </a:t>
            </a:r>
          </a:p>
          <a:p>
            <a:r>
              <a:rPr lang="en-US" dirty="0"/>
              <a:t>coordinates from time-dependent</a:t>
            </a:r>
          </a:p>
          <a:p>
            <a:r>
              <a:rPr lang="en-US" dirty="0"/>
              <a:t>IGS coordinates. </a:t>
            </a:r>
          </a:p>
        </p:txBody>
      </p:sp>
      <p:sp>
        <p:nvSpPr>
          <p:cNvPr id="3" name="TextBox 2">
            <a:extLst>
              <a:ext uri="{FF2B5EF4-FFF2-40B4-BE49-F238E27FC236}">
                <a16:creationId xmlns:a16="http://schemas.microsoft.com/office/drawing/2014/main" id="{EBB77516-08A0-4EA1-BFD1-099217BD6FE4}"/>
              </a:ext>
            </a:extLst>
          </p:cNvPr>
          <p:cNvSpPr txBox="1"/>
          <p:nvPr/>
        </p:nvSpPr>
        <p:spPr>
          <a:xfrm rot="21054718">
            <a:off x="7384609" y="5076282"/>
            <a:ext cx="1385180" cy="369332"/>
          </a:xfrm>
          <a:prstGeom prst="rect">
            <a:avLst/>
          </a:prstGeom>
          <a:noFill/>
        </p:spPr>
        <p:txBody>
          <a:bodyPr wrap="square" rtlCol="0">
            <a:spAutoFit/>
          </a:bodyPr>
          <a:lstStyle/>
          <a:p>
            <a:r>
              <a:rPr lang="en-US" dirty="0">
                <a:solidFill>
                  <a:srgbClr val="FF0000"/>
                </a:solidFill>
              </a:rPr>
              <a:t>EULER Pole</a:t>
            </a:r>
          </a:p>
        </p:txBody>
      </p:sp>
      <p:sp>
        <p:nvSpPr>
          <p:cNvPr id="2" name="Partial Circle 1">
            <a:extLst>
              <a:ext uri="{FF2B5EF4-FFF2-40B4-BE49-F238E27FC236}">
                <a16:creationId xmlns:a16="http://schemas.microsoft.com/office/drawing/2014/main" id="{D3178AE9-1A00-49D0-ADC6-3DF6E9834161}"/>
              </a:ext>
            </a:extLst>
          </p:cNvPr>
          <p:cNvSpPr/>
          <p:nvPr/>
        </p:nvSpPr>
        <p:spPr>
          <a:xfrm rot="7838207">
            <a:off x="5697531" y="2181701"/>
            <a:ext cx="5800578" cy="5998265"/>
          </a:xfrm>
          <a:prstGeom prst="pie">
            <a:avLst>
              <a:gd name="adj1" fmla="val 5309861"/>
              <a:gd name="adj2" fmla="val 10165927"/>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Arrow: Circular 4">
            <a:extLst>
              <a:ext uri="{FF2B5EF4-FFF2-40B4-BE49-F238E27FC236}">
                <a16:creationId xmlns:a16="http://schemas.microsoft.com/office/drawing/2014/main" id="{CBFA3893-FC78-4D67-886A-547BEBF5525F}"/>
              </a:ext>
            </a:extLst>
          </p:cNvPr>
          <p:cNvSpPr/>
          <p:nvPr/>
        </p:nvSpPr>
        <p:spPr>
          <a:xfrm rot="1691144" flipH="1">
            <a:off x="5513151" y="2086502"/>
            <a:ext cx="5993186" cy="5997715"/>
          </a:xfrm>
          <a:prstGeom prst="circularArrow">
            <a:avLst>
              <a:gd name="adj1" fmla="val 641"/>
              <a:gd name="adj2" fmla="val 599331"/>
              <a:gd name="adj3" fmla="val 21306641"/>
              <a:gd name="adj4" fmla="val 1525736"/>
              <a:gd name="adj5" fmla="val 2202"/>
            </a:avLst>
          </a:prstGeom>
          <a:gradFill>
            <a:gsLst>
              <a:gs pos="0">
                <a:schemeClr val="accent1">
                  <a:tint val="100000"/>
                  <a:shade val="100000"/>
                  <a:satMod val="130000"/>
                  <a:alpha val="1700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62E2414F-6A92-4965-99F2-C7ADD8A5B587}"/>
              </a:ext>
            </a:extLst>
          </p:cNvPr>
          <p:cNvSpPr txBox="1"/>
          <p:nvPr/>
        </p:nvSpPr>
        <p:spPr>
          <a:xfrm rot="21029776">
            <a:off x="6105881" y="4439663"/>
            <a:ext cx="3009900" cy="646331"/>
          </a:xfrm>
          <a:prstGeom prst="rect">
            <a:avLst/>
          </a:prstGeom>
          <a:noFill/>
        </p:spPr>
        <p:txBody>
          <a:bodyPr wrap="square" rtlCol="0">
            <a:spAutoFit/>
          </a:bodyPr>
          <a:lstStyle/>
          <a:p>
            <a:r>
              <a:rPr lang="en-US" i="1" dirty="0">
                <a:solidFill>
                  <a:srgbClr val="FF0000"/>
                </a:solidFill>
              </a:rPr>
              <a:t>North American Plate rotates CCW around its Euler Pole</a:t>
            </a:r>
          </a:p>
        </p:txBody>
      </p:sp>
    </p:spTree>
    <p:extLst>
      <p:ext uri="{BB962C8B-B14F-4D97-AF65-F5344CB8AC3E}">
        <p14:creationId xmlns:p14="http://schemas.microsoft.com/office/powerpoint/2010/main" val="2882994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1000"/>
                                  </p:stCondLst>
                                  <p:childTnLst>
                                    <p:animRot by="-43200000">
                                      <p:cBhvr>
                                        <p:cTn id="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www.ngs.noaa.gov/CORS/coord_info/velo-nad83-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12</a:t>
            </a:fld>
            <a:endParaRPr lang="en-US" altLang="en-US"/>
          </a:p>
        </p:txBody>
      </p:sp>
      <p:sp>
        <p:nvSpPr>
          <p:cNvPr id="8" name="TextBox 7">
            <a:extLst>
              <a:ext uri="{FF2B5EF4-FFF2-40B4-BE49-F238E27FC236}">
                <a16:creationId xmlns:a16="http://schemas.microsoft.com/office/drawing/2014/main" id="{661CDE2F-C688-4395-82FC-77ED7963A571}"/>
              </a:ext>
            </a:extLst>
          </p:cNvPr>
          <p:cNvSpPr txBox="1"/>
          <p:nvPr/>
        </p:nvSpPr>
        <p:spPr>
          <a:xfrm>
            <a:off x="3619500" y="274638"/>
            <a:ext cx="4953000" cy="369332"/>
          </a:xfrm>
          <a:prstGeom prst="rect">
            <a:avLst/>
          </a:prstGeom>
          <a:solidFill>
            <a:schemeClr val="bg2">
              <a:lumMod val="90000"/>
            </a:schemeClr>
          </a:solidFill>
        </p:spPr>
        <p:txBody>
          <a:bodyPr wrap="square" rtlCol="0">
            <a:spAutoFit/>
          </a:bodyPr>
          <a:lstStyle/>
          <a:p>
            <a:r>
              <a:rPr lang="en-US" dirty="0"/>
              <a:t>Velocities, relative to NAD83(2011) epoch 2010.00</a:t>
            </a:r>
          </a:p>
        </p:txBody>
      </p:sp>
    </p:spTree>
    <p:extLst>
      <p:ext uri="{BB962C8B-B14F-4D97-AF65-F5344CB8AC3E}">
        <p14:creationId xmlns:p14="http://schemas.microsoft.com/office/powerpoint/2010/main" val="3791892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320018" y="157163"/>
            <a:ext cx="8229600" cy="1143000"/>
          </a:xfrm>
        </p:spPr>
        <p:txBody>
          <a:bodyPr/>
          <a:lstStyle/>
          <a:p>
            <a:pPr eaLnBrk="1" hangingPunct="1"/>
            <a:r>
              <a:rPr lang="en-US" altLang="en-US" dirty="0" smtClean="0"/>
              <a:t>Replacing NAD83</a:t>
            </a:r>
          </a:p>
        </p:txBody>
      </p:sp>
      <p:sp>
        <p:nvSpPr>
          <p:cNvPr id="6" name="Content Placeholder 5"/>
          <p:cNvSpPr>
            <a:spLocks noGrp="1"/>
          </p:cNvSpPr>
          <p:nvPr>
            <p:ph idx="1"/>
          </p:nvPr>
        </p:nvSpPr>
        <p:spPr>
          <a:xfrm>
            <a:off x="1544638" y="1039814"/>
            <a:ext cx="8666162" cy="5126037"/>
          </a:xfrm>
        </p:spPr>
        <p:txBody>
          <a:bodyPr rtlCol="0">
            <a:noAutofit/>
          </a:bodyPr>
          <a:lstStyle/>
          <a:p>
            <a:pPr fontAlgn="auto">
              <a:lnSpc>
                <a:spcPct val="150000"/>
              </a:lnSpc>
              <a:spcAft>
                <a:spcPts val="0"/>
              </a:spcAft>
              <a:defRPr/>
            </a:pPr>
            <a:r>
              <a:rPr lang="en-US" dirty="0"/>
              <a:t>NAD83 replaced in 2022 by </a:t>
            </a:r>
            <a:r>
              <a:rPr lang="en-US" b="1" dirty="0"/>
              <a:t>4 “</a:t>
            </a:r>
            <a:r>
              <a:rPr lang="en-US" b="1" i="1" dirty="0"/>
              <a:t>plate-fixed”</a:t>
            </a:r>
            <a:r>
              <a:rPr lang="en-US" b="1" dirty="0"/>
              <a:t> </a:t>
            </a:r>
            <a:r>
              <a:rPr lang="en-US" dirty="0"/>
              <a:t>reference frames</a:t>
            </a:r>
          </a:p>
          <a:p>
            <a:pPr fontAlgn="auto">
              <a:lnSpc>
                <a:spcPct val="150000"/>
              </a:lnSpc>
              <a:spcAft>
                <a:spcPts val="0"/>
              </a:spcAft>
              <a:defRPr/>
            </a:pPr>
            <a:r>
              <a:rPr lang="en-US" dirty="0"/>
              <a:t>defined by </a:t>
            </a:r>
            <a:r>
              <a:rPr lang="en-US" b="1" dirty="0"/>
              <a:t>CORS</a:t>
            </a:r>
            <a:r>
              <a:rPr lang="en-US" dirty="0"/>
              <a:t> (GNSS data, coordinates, velocities, antennas)</a:t>
            </a:r>
          </a:p>
          <a:p>
            <a:pPr fontAlgn="auto">
              <a:lnSpc>
                <a:spcPct val="150000"/>
              </a:lnSpc>
              <a:spcAft>
                <a:spcPts val="0"/>
              </a:spcAft>
              <a:defRPr/>
            </a:pPr>
            <a:r>
              <a:rPr lang="en-US" dirty="0"/>
              <a:t>removes </a:t>
            </a:r>
            <a:r>
              <a:rPr lang="en-US" b="1" dirty="0"/>
              <a:t>non-</a:t>
            </a:r>
            <a:r>
              <a:rPr lang="en-US" b="1" dirty="0" err="1"/>
              <a:t>geocentricity</a:t>
            </a:r>
            <a:r>
              <a:rPr lang="en-US" dirty="0"/>
              <a:t> of NAD 83 by aligning w/ global 				International Terrestrial Reference Frame of 2014 (</a:t>
            </a:r>
            <a:r>
              <a:rPr lang="en-US" b="1" dirty="0"/>
              <a:t>IGS14</a:t>
            </a:r>
            <a:r>
              <a:rPr lang="en-US" dirty="0"/>
              <a:t>)</a:t>
            </a:r>
          </a:p>
          <a:p>
            <a:pPr fontAlgn="auto">
              <a:lnSpc>
                <a:spcPct val="150000"/>
              </a:lnSpc>
              <a:spcAft>
                <a:spcPts val="0"/>
              </a:spcAft>
              <a:defRPr/>
            </a:pPr>
            <a:r>
              <a:rPr lang="en-US" dirty="0"/>
              <a:t>identical to </a:t>
            </a:r>
            <a:r>
              <a:rPr lang="en-US" b="1" dirty="0"/>
              <a:t>IGS14 at 2020.00</a:t>
            </a:r>
            <a:r>
              <a:rPr lang="en-US" dirty="0"/>
              <a:t>, then diverges</a:t>
            </a:r>
          </a:p>
          <a:p>
            <a:pPr fontAlgn="auto">
              <a:lnSpc>
                <a:spcPct val="150000"/>
              </a:lnSpc>
              <a:spcAft>
                <a:spcPts val="0"/>
              </a:spcAft>
              <a:defRPr/>
            </a:pPr>
            <a:r>
              <a:rPr lang="en-US" dirty="0"/>
              <a:t>removes most of tectonic plate rotation </a:t>
            </a:r>
            <a:r>
              <a:rPr lang="en-US" dirty="0" smtClean="0"/>
              <a:t>from IGS14 </a:t>
            </a:r>
            <a:r>
              <a:rPr lang="en-US" dirty="0"/>
              <a:t>using 				updated </a:t>
            </a:r>
            <a:r>
              <a:rPr lang="en-US" b="1" u="sng" dirty="0"/>
              <a:t>Euler Poles</a:t>
            </a:r>
            <a:r>
              <a:rPr lang="en-US" b="1" dirty="0"/>
              <a:t> </a:t>
            </a:r>
            <a:r>
              <a:rPr lang="en-US" dirty="0"/>
              <a:t>(hold that thought…)        </a:t>
            </a:r>
          </a:p>
          <a:p>
            <a:pPr fontAlgn="auto">
              <a:lnSpc>
                <a:spcPct val="150000"/>
              </a:lnSpc>
              <a:spcAft>
                <a:spcPts val="0"/>
              </a:spcAft>
              <a:defRPr/>
            </a:pPr>
            <a:r>
              <a:rPr lang="en-US" dirty="0"/>
              <a:t>CORS velocities deviating from rigid-plate rotation captured in    		</a:t>
            </a:r>
            <a:r>
              <a:rPr lang="en-US" b="1" dirty="0"/>
              <a:t>3-D velocity model </a:t>
            </a:r>
            <a:r>
              <a:rPr lang="en-US" dirty="0"/>
              <a:t>(to transform to fixed epoch)</a:t>
            </a:r>
          </a:p>
          <a:p>
            <a:pPr marL="0" indent="0" fontAlgn="auto">
              <a:spcAft>
                <a:spcPts val="0"/>
              </a:spcAft>
              <a:buNone/>
              <a:defRPr/>
            </a:pPr>
            <a:endParaRPr lang="en-US" b="1" dirty="0"/>
          </a:p>
        </p:txBody>
      </p:sp>
    </p:spTree>
    <p:extLst>
      <p:ext uri="{BB962C8B-B14F-4D97-AF65-F5344CB8AC3E}">
        <p14:creationId xmlns:p14="http://schemas.microsoft.com/office/powerpoint/2010/main" val="112888252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New Names</a:t>
            </a:r>
          </a:p>
        </p:txBody>
      </p:sp>
      <p:sp>
        <p:nvSpPr>
          <p:cNvPr id="19" name="Date Placeholder 18">
            <a:extLst>
              <a:ext uri="{FF2B5EF4-FFF2-40B4-BE49-F238E27FC236}">
                <a16:creationId xmlns:a16="http://schemas.microsoft.com/office/drawing/2014/main" id="{36152445-5B5E-4CB9-9628-7D689A9D6C56}"/>
              </a:ext>
            </a:extLst>
          </p:cNvPr>
          <p:cNvSpPr>
            <a:spLocks noGrp="1"/>
          </p:cNvSpPr>
          <p:nvPr>
            <p:ph type="dt" sz="half" idx="10"/>
          </p:nvPr>
        </p:nvSpPr>
        <p:spPr/>
        <p:txBody>
          <a:bodyPr/>
          <a:lstStyle/>
          <a:p>
            <a:pPr>
              <a:defRPr/>
            </a:pPr>
            <a:r>
              <a:rPr lang="en-US" smtClean="0"/>
              <a:t>April 2, 2019</a:t>
            </a:r>
            <a:endParaRPr lang="en-US" dirty="0"/>
          </a:p>
        </p:txBody>
      </p:sp>
      <p:sp>
        <p:nvSpPr>
          <p:cNvPr id="21" name="Footer Placeholder 20">
            <a:extLst>
              <a:ext uri="{FF2B5EF4-FFF2-40B4-BE49-F238E27FC236}">
                <a16:creationId xmlns:a16="http://schemas.microsoft.com/office/drawing/2014/main" id="{49D20A6D-47B6-4053-AB4C-DF8D1CA1B0B1}"/>
              </a:ext>
            </a:extLst>
          </p:cNvPr>
          <p:cNvSpPr>
            <a:spLocks noGrp="1"/>
          </p:cNvSpPr>
          <p:nvPr>
            <p:ph type="ftr" sz="quarter" idx="11"/>
          </p:nvPr>
        </p:nvSpPr>
        <p:spPr/>
        <p:txBody>
          <a:bodyPr/>
          <a:lstStyle/>
          <a:p>
            <a:pPr>
              <a:defRPr/>
            </a:pPr>
            <a:r>
              <a:rPr lang="en-US" smtClean="0"/>
              <a:t>2019 COUNT Conference</a:t>
            </a:r>
            <a:endParaRPr lang="en-US" dirty="0"/>
          </a:p>
        </p:txBody>
      </p:sp>
      <p:sp>
        <p:nvSpPr>
          <p:cNvPr id="22" name="Slide Number Placeholder 21">
            <a:extLst>
              <a:ext uri="{FF2B5EF4-FFF2-40B4-BE49-F238E27FC236}">
                <a16:creationId xmlns:a16="http://schemas.microsoft.com/office/drawing/2014/main" id="{F97A9B49-4FBE-4FFA-B64E-B3B6185E0A91}"/>
              </a:ext>
            </a:extLst>
          </p:cNvPr>
          <p:cNvSpPr>
            <a:spLocks noGrp="1"/>
          </p:cNvSpPr>
          <p:nvPr>
            <p:ph type="sldNum" sz="quarter" idx="12"/>
          </p:nvPr>
        </p:nvSpPr>
        <p:spPr/>
        <p:txBody>
          <a:bodyPr/>
          <a:lstStyle/>
          <a:p>
            <a:fld id="{3CA038F7-C2D1-44BA-A135-71B31C4C941C}" type="slidenum">
              <a:rPr lang="en-US" altLang="en-US" smtClean="0"/>
              <a:pPr/>
              <a:t>14</a:t>
            </a:fld>
            <a:endParaRPr lang="en-US" altLang="en-US" dirty="0"/>
          </a:p>
        </p:txBody>
      </p:sp>
      <p:sp>
        <p:nvSpPr>
          <p:cNvPr id="4" name="Content Placeholder 2"/>
          <p:cNvSpPr txBox="1">
            <a:spLocks/>
          </p:cNvSpPr>
          <p:nvPr/>
        </p:nvSpPr>
        <p:spPr bwMode="gray">
          <a:xfrm>
            <a:off x="1524001"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u="sng" kern="0" dirty="0">
                <a:latin typeface="Gill Sans MT" panose="020B0502020104020203" pitchFamily="34" charset="0"/>
              </a:rPr>
              <a:t>The Old:</a:t>
            </a:r>
          </a:p>
          <a:p>
            <a:pPr marL="0" indent="0">
              <a:buNone/>
              <a:defRPr/>
            </a:pPr>
            <a:r>
              <a:rPr lang="en-US" kern="0" dirty="0">
                <a:latin typeface="Gill Sans MT" panose="020B0502020104020203" pitchFamily="34" charset="0"/>
              </a:rPr>
              <a:t>NAD 83(2011)</a:t>
            </a:r>
          </a:p>
          <a:p>
            <a:pPr marL="0" indent="0">
              <a:buNone/>
              <a:defRPr/>
            </a:pPr>
            <a:endParaRPr lang="en-US" kern="0" dirty="0">
              <a:latin typeface="Gill Sans MT" panose="020B0502020104020203" pitchFamily="34" charset="0"/>
            </a:endParaRPr>
          </a:p>
          <a:p>
            <a:pPr marL="0" indent="0">
              <a:buNone/>
              <a:defRPr/>
            </a:pPr>
            <a:r>
              <a:rPr lang="en-US" kern="0" dirty="0">
                <a:latin typeface="Gill Sans MT" panose="020B0502020104020203" pitchFamily="34" charset="0"/>
              </a:rPr>
              <a:t>NAD 83(PA11)</a:t>
            </a:r>
          </a:p>
          <a:p>
            <a:pPr marL="0" indent="0">
              <a:buNone/>
              <a:defRPr/>
            </a:pPr>
            <a:endParaRPr lang="en-US" kern="0" dirty="0">
              <a:latin typeface="Gill Sans MT" panose="020B0502020104020203" pitchFamily="34" charset="0"/>
            </a:endParaRPr>
          </a:p>
          <a:p>
            <a:pPr marL="0" indent="0">
              <a:buNone/>
              <a:defRPr/>
            </a:pPr>
            <a:r>
              <a:rPr lang="en-US" kern="0" dirty="0">
                <a:latin typeface="Gill Sans MT" panose="020B0502020104020203" pitchFamily="34" charset="0"/>
              </a:rPr>
              <a:t>NAD 83(MA11)</a:t>
            </a:r>
          </a:p>
          <a:p>
            <a:pPr lvl="1">
              <a:defRPr/>
            </a:pPr>
            <a:endParaRPr lang="en-US" sz="2400" kern="0" dirty="0"/>
          </a:p>
          <a:p>
            <a:pPr marL="0" indent="0">
              <a:buNone/>
              <a:defRPr/>
            </a:pPr>
            <a:endParaRPr lang="en-US" b="1" kern="0" dirty="0">
              <a:solidFill>
                <a:srgbClr val="FF0000"/>
              </a:solidFill>
            </a:endParaRPr>
          </a:p>
        </p:txBody>
      </p:sp>
      <p:sp>
        <p:nvSpPr>
          <p:cNvPr id="13" name="Content Placeholder 2"/>
          <p:cNvSpPr txBox="1">
            <a:spLocks/>
          </p:cNvSpPr>
          <p:nvPr/>
        </p:nvSpPr>
        <p:spPr bwMode="gray">
          <a:xfrm>
            <a:off x="4114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u="sng" kern="0" dirty="0">
                <a:latin typeface="Gill Sans MT" panose="020B0502020104020203" pitchFamily="34" charset="0"/>
              </a:rPr>
              <a:t>The New:</a:t>
            </a:r>
          </a:p>
          <a:p>
            <a:pPr marL="0" indent="0">
              <a:buNone/>
              <a:defRPr/>
            </a:pPr>
            <a:r>
              <a:rPr lang="en-US" sz="2000" kern="0" dirty="0">
                <a:latin typeface="Gill Sans MT" panose="020B0502020104020203" pitchFamily="34" charset="0"/>
              </a:rPr>
              <a:t>The North American Terrestrial Reference Frame of 2022 </a:t>
            </a:r>
          </a:p>
          <a:p>
            <a:pPr marL="0" indent="0">
              <a:buNone/>
              <a:defRPr/>
            </a:pPr>
            <a:r>
              <a:rPr lang="en-US" sz="2000" kern="0" dirty="0">
                <a:latin typeface="Gill Sans MT" panose="020B0502020104020203" pitchFamily="34" charset="0"/>
              </a:rPr>
              <a:t>	(</a:t>
            </a:r>
            <a:r>
              <a:rPr lang="en-US" sz="2000" kern="0" dirty="0">
                <a:solidFill>
                  <a:srgbClr val="FF0000"/>
                </a:solidFill>
                <a:latin typeface="Gill Sans MT" panose="020B0502020104020203" pitchFamily="34" charset="0"/>
              </a:rPr>
              <a:t>NATRF2022</a:t>
            </a:r>
            <a:r>
              <a:rPr lang="en-US" sz="2000" kern="0" dirty="0">
                <a:latin typeface="Gill Sans MT" panose="020B0502020104020203" pitchFamily="34" charset="0"/>
              </a:rPr>
              <a:t>)</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(CATRF2022)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Pacific Terrestrial Reference Frame of 2022 </a:t>
            </a:r>
          </a:p>
          <a:p>
            <a:pPr marL="0" indent="0">
              <a:buNone/>
              <a:defRPr/>
            </a:pPr>
            <a:r>
              <a:rPr lang="en-US" sz="2000" kern="0" dirty="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Mariana Terrestrial Reference Frame of 2022 </a:t>
            </a:r>
          </a:p>
          <a:p>
            <a:pPr marL="0" indent="0">
              <a:buNone/>
              <a:defRPr/>
            </a:pPr>
            <a:r>
              <a:rPr lang="en-US" sz="2000" kern="0" dirty="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None/>
              <a:defRPr/>
            </a:pPr>
            <a:endParaRPr lang="en-US" b="1" kern="0" dirty="0">
              <a:solidFill>
                <a:srgbClr val="FF0000"/>
              </a:solidFill>
            </a:endParaRPr>
          </a:p>
        </p:txBody>
      </p:sp>
      <p:cxnSp>
        <p:nvCxnSpPr>
          <p:cNvPr id="6" name="Straight Arrow Connector 5"/>
          <p:cNvCxnSpPr/>
          <p:nvPr/>
        </p:nvCxnSpPr>
        <p:spPr>
          <a:xfrm flipV="1">
            <a:off x="3476626" y="2314576"/>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476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476625"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476625" y="3786164"/>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136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02190" y="9525"/>
            <a:ext cx="8611810" cy="1455738"/>
          </a:xfrm>
          <a:prstGeom prst="rect">
            <a:avLst/>
          </a:prstGeom>
        </p:spPr>
        <p:txBody>
          <a:bodyPr/>
          <a:lstStyle/>
          <a:p>
            <a:r>
              <a:rPr lang="en-US" sz="3200" dirty="0">
                <a:solidFill>
                  <a:srgbClr val="1F497D"/>
                </a:solidFill>
                <a:latin typeface="Arial Black"/>
                <a:cs typeface="Arial Black"/>
              </a:rPr>
              <a:t>Four Tectonic Plates NGS Monitors</a:t>
            </a:r>
          </a:p>
        </p:txBody>
      </p:sp>
      <p:sp>
        <p:nvSpPr>
          <p:cNvPr id="4" name="Content Placeholder 3"/>
          <p:cNvSpPr>
            <a:spLocks noGrp="1"/>
          </p:cNvSpPr>
          <p:nvPr>
            <p:ph sz="half" idx="4294967295"/>
          </p:nvPr>
        </p:nvSpPr>
        <p:spPr>
          <a:xfrm>
            <a:off x="1524000" y="2316904"/>
            <a:ext cx="3832868" cy="3684588"/>
          </a:xfrm>
          <a:prstGeom prst="rect">
            <a:avLst/>
          </a:prstGeom>
        </p:spPr>
        <p:txBody>
          <a:bodyPr>
            <a:noAutofit/>
          </a:bodyPr>
          <a:lstStyle/>
          <a:p>
            <a:pPr lvl="1">
              <a:buFont typeface="Wingdings" panose="05000000000000000000" pitchFamily="2" charset="2"/>
              <a:buChar char="ü"/>
            </a:pPr>
            <a:r>
              <a:rPr lang="en-US" sz="1800" dirty="0">
                <a:solidFill>
                  <a:srgbClr val="1F497D"/>
                </a:solidFill>
                <a:latin typeface="Arial"/>
                <a:cs typeface="Arial"/>
              </a:rPr>
              <a:t>North American Terrestrial Reference Frame of 2022 </a:t>
            </a:r>
            <a:r>
              <a:rPr lang="en-US" sz="1800" dirty="0">
                <a:solidFill>
                  <a:srgbClr val="C00000"/>
                </a:solidFill>
                <a:latin typeface="Arial Black"/>
                <a:cs typeface="Arial Black"/>
              </a:rPr>
              <a:t>(NATRF2022)</a:t>
            </a:r>
          </a:p>
          <a:p>
            <a:pPr lvl="1">
              <a:buFont typeface="Wingdings" panose="05000000000000000000" pitchFamily="2" charset="2"/>
              <a:buChar char="ü"/>
            </a:pPr>
            <a:r>
              <a:rPr lang="en-US" sz="1800" dirty="0">
                <a:solidFill>
                  <a:srgbClr val="1F497D"/>
                </a:solidFill>
                <a:latin typeface="Arial"/>
                <a:cs typeface="Arial"/>
              </a:rPr>
              <a:t>Pacific Terrestrial Reference Frame of 2022  </a:t>
            </a:r>
            <a:r>
              <a:rPr lang="en-US" sz="1800" dirty="0">
                <a:solidFill>
                  <a:srgbClr val="C00000"/>
                </a:solidFill>
                <a:latin typeface="Arial Black"/>
                <a:cs typeface="Arial Black"/>
              </a:rPr>
              <a:t>(PATRF2022)</a:t>
            </a:r>
          </a:p>
          <a:p>
            <a:pPr lvl="1">
              <a:buFont typeface="Wingdings" panose="05000000000000000000" pitchFamily="2" charset="2"/>
              <a:buChar char="ü"/>
            </a:pPr>
            <a:r>
              <a:rPr lang="en-US" sz="1800" dirty="0">
                <a:solidFill>
                  <a:srgbClr val="1F497D"/>
                </a:solidFill>
                <a:latin typeface="Arial"/>
                <a:cs typeface="Arial"/>
              </a:rPr>
              <a:t>Caribbean Terrestrial Reference Frame of 2022  </a:t>
            </a:r>
            <a:r>
              <a:rPr lang="en-US" sz="1800" dirty="0">
                <a:solidFill>
                  <a:srgbClr val="C00000"/>
                </a:solidFill>
                <a:latin typeface="Arial Black"/>
                <a:cs typeface="Arial Black"/>
              </a:rPr>
              <a:t>(CATRF2022)</a:t>
            </a:r>
          </a:p>
          <a:p>
            <a:pPr lvl="1">
              <a:buFont typeface="Wingdings" panose="05000000000000000000" pitchFamily="2" charset="2"/>
              <a:buChar char="ü"/>
            </a:pPr>
            <a:r>
              <a:rPr lang="en-US" sz="1800" dirty="0">
                <a:solidFill>
                  <a:srgbClr val="1F497D"/>
                </a:solidFill>
                <a:latin typeface="Arial"/>
                <a:cs typeface="Arial"/>
              </a:rPr>
              <a:t>Mariana Terrestrial Reference Frame of  </a:t>
            </a:r>
            <a:r>
              <a:rPr lang="en-US" sz="1800" dirty="0">
                <a:solidFill>
                  <a:srgbClr val="C00000"/>
                </a:solidFill>
                <a:latin typeface="Arial Black"/>
                <a:cs typeface="Arial Black"/>
              </a:rPr>
              <a:t>(MATRF2022)</a:t>
            </a:r>
          </a:p>
          <a:p>
            <a:endParaRPr lang="en-US" sz="1800" dirty="0">
              <a:solidFill>
                <a:srgbClr val="1F497D"/>
              </a:solidFill>
              <a:latin typeface="Arial"/>
              <a:cs typeface="Arial"/>
            </a:endParaRPr>
          </a:p>
        </p:txBody>
      </p:sp>
      <p:pic>
        <p:nvPicPr>
          <p:cNvPr id="7" name="Picture 6"/>
          <p:cNvPicPr/>
          <p:nvPr/>
        </p:nvPicPr>
        <p:blipFill>
          <a:blip r:embed="rId2"/>
          <a:stretch>
            <a:fillRect/>
          </a:stretch>
        </p:blipFill>
        <p:spPr>
          <a:xfrm>
            <a:off x="5081384" y="1465265"/>
            <a:ext cx="5287522" cy="51415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ectangle 4"/>
          <p:cNvSpPr/>
          <p:nvPr/>
        </p:nvSpPr>
        <p:spPr>
          <a:xfrm>
            <a:off x="2079002" y="1116575"/>
            <a:ext cx="5286998" cy="923330"/>
          </a:xfrm>
          <a:prstGeom prst="rect">
            <a:avLst/>
          </a:prstGeom>
        </p:spPr>
        <p:txBody>
          <a:bodyPr wrap="square">
            <a:spAutoFit/>
          </a:bodyPr>
          <a:lstStyle/>
          <a:p>
            <a:r>
              <a:rPr lang="en-US" b="1" dirty="0">
                <a:solidFill>
                  <a:srgbClr val="1F497D"/>
                </a:solidFill>
                <a:latin typeface="Arial"/>
                <a:cs typeface="Arial"/>
              </a:rPr>
              <a:t>In 2022, the entire National Spatial Reference System (NSRS) will be modernized and will contain </a:t>
            </a:r>
            <a:r>
              <a:rPr lang="en-US" b="1" dirty="0">
                <a:solidFill>
                  <a:srgbClr val="C00000"/>
                </a:solidFill>
                <a:latin typeface="Arial Black"/>
                <a:cs typeface="Arial Black"/>
              </a:rPr>
              <a:t>four new reference frames</a:t>
            </a:r>
            <a:r>
              <a:rPr lang="en-US" b="1" dirty="0">
                <a:solidFill>
                  <a:srgbClr val="1F497D"/>
                </a:solidFill>
                <a:latin typeface="Arial"/>
                <a:cs typeface="Arial"/>
              </a:rPr>
              <a:t>:</a:t>
            </a:r>
          </a:p>
        </p:txBody>
      </p:sp>
    </p:spTree>
    <p:extLst>
      <p:ext uri="{BB962C8B-B14F-4D97-AF65-F5344CB8AC3E}">
        <p14:creationId xmlns:p14="http://schemas.microsoft.com/office/powerpoint/2010/main" val="1287487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NGS\Presentations\2013\PSLS_2013\Images\Horiz change_North Amer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4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672265" y="5841207"/>
            <a:ext cx="2169319" cy="784830"/>
          </a:xfrm>
          <a:prstGeom prst="rect">
            <a:avLst/>
          </a:prstGeom>
          <a:noFill/>
        </p:spPr>
        <p:txBody>
          <a:bodyPr>
            <a:spAutoFit/>
          </a:bodyPr>
          <a:lstStyle/>
          <a:p>
            <a:pPr algn="ctr" fontAlgn="base">
              <a:spcBef>
                <a:spcPct val="0"/>
              </a:spcBef>
              <a:spcAft>
                <a:spcPct val="0"/>
              </a:spcAft>
              <a:defRPr/>
            </a:pPr>
            <a:r>
              <a:rPr lang="en-US" sz="1500" b="1" i="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anose="020B0604020202020204" pitchFamily="34" charset="0"/>
              </a:rPr>
              <a:t>NAD 83(2011) to IGS08 at epoch 2022.0</a:t>
            </a:r>
          </a:p>
        </p:txBody>
      </p:sp>
      <p:sp>
        <p:nvSpPr>
          <p:cNvPr id="6" name="Date Placeholder 5"/>
          <p:cNvSpPr>
            <a:spLocks noGrp="1"/>
          </p:cNvSpPr>
          <p:nvPr>
            <p:ph type="dt" sz="half" idx="10"/>
          </p:nvPr>
        </p:nvSpPr>
        <p:spPr/>
        <p:txBody>
          <a:bodyPr/>
          <a:lstStyle/>
          <a:p>
            <a:pPr>
              <a:defRPr/>
            </a:pPr>
            <a:r>
              <a:rPr lang="en-US" smtClean="0"/>
              <a:t>April 2, 2019</a:t>
            </a:r>
            <a:endParaRPr lang="en-US"/>
          </a:p>
        </p:txBody>
      </p:sp>
      <p:sp>
        <p:nvSpPr>
          <p:cNvPr id="7" name="Footer Placeholder 6"/>
          <p:cNvSpPr>
            <a:spLocks noGrp="1"/>
          </p:cNvSpPr>
          <p:nvPr>
            <p:ph type="ftr" sz="quarter" idx="11"/>
          </p:nvPr>
        </p:nvSpPr>
        <p:spPr/>
        <p:txBody>
          <a:bodyPr/>
          <a:lstStyle/>
          <a:p>
            <a:pPr>
              <a:defRPr/>
            </a:pPr>
            <a:r>
              <a:rPr lang="en-US" smtClean="0"/>
              <a:t>2019 COUNT Conference</a:t>
            </a:r>
            <a:endParaRPr lang="en-US"/>
          </a:p>
        </p:txBody>
      </p:sp>
      <p:sp>
        <p:nvSpPr>
          <p:cNvPr id="8" name="Slide Number Placeholder 7"/>
          <p:cNvSpPr>
            <a:spLocks noGrp="1"/>
          </p:cNvSpPr>
          <p:nvPr>
            <p:ph type="sldNum" sz="quarter" idx="12"/>
          </p:nvPr>
        </p:nvSpPr>
        <p:spPr/>
        <p:txBody>
          <a:bodyPr/>
          <a:lstStyle/>
          <a:p>
            <a:fld id="{F436BE2A-DD90-41CB-88F4-EFDC5B6CF9DA}" type="slidenum">
              <a:rPr lang="en-US" altLang="en-US" smtClean="0"/>
              <a:pPr/>
              <a:t>16</a:t>
            </a:fld>
            <a:endParaRPr lang="en-US" altLang="en-US"/>
          </a:p>
        </p:txBody>
      </p:sp>
    </p:spTree>
    <p:extLst>
      <p:ext uri="{BB962C8B-B14F-4D97-AF65-F5344CB8AC3E}">
        <p14:creationId xmlns:p14="http://schemas.microsoft.com/office/powerpoint/2010/main" val="320178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5634" name="Picture 2" descr="D:\GIS\NGS\Datum_trans\HTDP\MapDoc_v325\Export\NAD832011_2010_to_IGS08_slide_globe_6000km_10N_200W.png"/>
          <p:cNvPicPr>
            <a:picLocks noChangeAspect="1" noChangeArrowheads="1"/>
          </p:cNvPicPr>
          <p:nvPr/>
        </p:nvPicPr>
        <p:blipFill>
          <a:blip r:embed="rId2" cstate="print"/>
          <a:srcRect l="4400" t="4400" r="4400" b="4400"/>
          <a:stretch>
            <a:fillRect/>
          </a:stretch>
        </p:blipFill>
        <p:spPr bwMode="auto">
          <a:xfrm>
            <a:off x="4855905" y="1979469"/>
            <a:ext cx="4457700" cy="4457700"/>
          </a:xfrm>
          <a:prstGeom prst="rect">
            <a:avLst/>
          </a:prstGeom>
          <a:noFill/>
          <a:effectLst>
            <a:outerShdw blurRad="63500" sx="102000" sy="102000" algn="ctr" rotWithShape="0">
              <a:prstClr val="black">
                <a:alpha val="40000"/>
              </a:prstClr>
            </a:outerShdw>
          </a:effectLst>
        </p:spPr>
      </p:pic>
      <p:sp>
        <p:nvSpPr>
          <p:cNvPr id="8" name="Oval 7"/>
          <p:cNvSpPr>
            <a:spLocks noChangeAspect="1"/>
          </p:cNvSpPr>
          <p:nvPr/>
        </p:nvSpPr>
        <p:spPr>
          <a:xfrm>
            <a:off x="4855905" y="1962843"/>
            <a:ext cx="4457700" cy="44577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b="1">
              <a:solidFill>
                <a:srgbClr val="FFFFFF"/>
              </a:solidFill>
              <a:latin typeface="Calibri"/>
            </a:endParaRPr>
          </a:p>
        </p:txBody>
      </p:sp>
      <p:sp>
        <p:nvSpPr>
          <p:cNvPr id="5" name="TextBox 4"/>
          <p:cNvSpPr txBox="1"/>
          <p:nvPr/>
        </p:nvSpPr>
        <p:spPr>
          <a:xfrm>
            <a:off x="7616792" y="3484701"/>
            <a:ext cx="1158096" cy="323165"/>
          </a:xfrm>
          <a:prstGeom prst="rect">
            <a:avLst/>
          </a:prstGeom>
          <a:noFill/>
        </p:spPr>
        <p:txBody>
          <a:bodyPr wrap="square" rtlCol="0">
            <a:spAutoFit/>
          </a:bodyPr>
          <a:lstStyle/>
          <a:p>
            <a:pPr algn="ctr" defTabSz="685800">
              <a:defRPr/>
            </a:pPr>
            <a:r>
              <a:rPr lang="en-US" sz="1500" b="1" i="1" dirty="0">
                <a:solidFill>
                  <a:srgbClr val="FFFF00"/>
                </a:solidFill>
                <a:effectLst>
                  <a:outerShdw blurRad="38100" dist="38100" dir="2700000" algn="tl">
                    <a:srgbClr val="000000">
                      <a:alpha val="43137"/>
                    </a:srgbClr>
                  </a:outerShdw>
                </a:effectLst>
                <a:latin typeface="Calibri"/>
              </a:rPr>
              <a:t>PATRF2022</a:t>
            </a:r>
          </a:p>
        </p:txBody>
      </p:sp>
      <p:sp>
        <p:nvSpPr>
          <p:cNvPr id="6" name="TextBox 5"/>
          <p:cNvSpPr txBox="1"/>
          <p:nvPr/>
        </p:nvSpPr>
        <p:spPr>
          <a:xfrm>
            <a:off x="5574859" y="3041699"/>
            <a:ext cx="1158096" cy="323165"/>
          </a:xfrm>
          <a:prstGeom prst="rect">
            <a:avLst/>
          </a:prstGeom>
          <a:noFill/>
        </p:spPr>
        <p:txBody>
          <a:bodyPr wrap="square" rtlCol="0">
            <a:spAutoFit/>
          </a:bodyPr>
          <a:lstStyle/>
          <a:p>
            <a:pPr algn="ctr" defTabSz="685800">
              <a:defRPr/>
            </a:pPr>
            <a:r>
              <a:rPr lang="en-US" sz="1500" b="1" i="1" dirty="0">
                <a:solidFill>
                  <a:srgbClr val="FFFF00"/>
                </a:solidFill>
                <a:effectLst>
                  <a:outerShdw blurRad="38100" dist="38100" dir="2700000" algn="tl">
                    <a:srgbClr val="000000">
                      <a:alpha val="43137"/>
                    </a:srgbClr>
                  </a:outerShdw>
                </a:effectLst>
                <a:latin typeface="Calibri"/>
              </a:rPr>
              <a:t>MATRF2022</a:t>
            </a:r>
          </a:p>
        </p:txBody>
      </p:sp>
      <p:sp>
        <p:nvSpPr>
          <p:cNvPr id="13" name="TextBox 12">
            <a:extLst>
              <a:ext uri="{FF2B5EF4-FFF2-40B4-BE49-F238E27FC236}">
                <a16:creationId xmlns:a16="http://schemas.microsoft.com/office/drawing/2014/main" id="{98519802-F356-451D-91E6-0860E6CF6CF0}"/>
              </a:ext>
            </a:extLst>
          </p:cNvPr>
          <p:cNvSpPr txBox="1"/>
          <p:nvPr/>
        </p:nvSpPr>
        <p:spPr>
          <a:xfrm>
            <a:off x="2734917" y="1404703"/>
            <a:ext cx="3062510" cy="1200329"/>
          </a:xfrm>
          <a:prstGeom prst="rect">
            <a:avLst/>
          </a:prstGeom>
          <a:noFill/>
        </p:spPr>
        <p:txBody>
          <a:bodyPr wrap="square" rtlCol="0">
            <a:spAutoFit/>
          </a:bodyPr>
          <a:lstStyle/>
          <a:p>
            <a:pPr defTabSz="685800">
              <a:defRPr/>
            </a:pPr>
            <a:r>
              <a:rPr lang="en-US" b="1" dirty="0">
                <a:solidFill>
                  <a:prstClr val="black"/>
                </a:solidFill>
                <a:latin typeface="Arial" pitchFamily="34" charset="0"/>
                <a:cs typeface="Arial" pitchFamily="34" charset="0"/>
              </a:rPr>
              <a:t>NAD 83 (2011/PA11/MA11) epoch 2010.00 </a:t>
            </a:r>
            <a:r>
              <a:rPr lang="en-US" b="1" dirty="0">
                <a:solidFill>
                  <a:prstClr val="black"/>
                </a:solidFill>
                <a:latin typeface="Arial" pitchFamily="34" charset="0"/>
                <a:cs typeface="Arial" pitchFamily="34" charset="0"/>
                <a:sym typeface="Wingdings" pitchFamily="2" charset="2"/>
              </a:rPr>
              <a:t></a:t>
            </a:r>
            <a:r>
              <a:rPr lang="en-US" b="1" dirty="0">
                <a:solidFill>
                  <a:prstClr val="black"/>
                </a:solidFill>
                <a:latin typeface="Arial" pitchFamily="34" charset="0"/>
                <a:cs typeface="Arial" pitchFamily="34" charset="0"/>
              </a:rPr>
              <a:t> </a:t>
            </a:r>
          </a:p>
          <a:p>
            <a:pPr defTabSz="685800">
              <a:defRPr/>
            </a:pPr>
            <a:r>
              <a:rPr lang="en-US" b="1" dirty="0">
                <a:solidFill>
                  <a:prstClr val="black"/>
                </a:solidFill>
                <a:latin typeface="Arial" pitchFamily="34" charset="0"/>
                <a:cs typeface="Arial" pitchFamily="34" charset="0"/>
              </a:rPr>
              <a:t>2022 Terrestrial </a:t>
            </a:r>
          </a:p>
          <a:p>
            <a:pPr defTabSz="685800">
              <a:defRPr/>
            </a:pPr>
            <a:r>
              <a:rPr lang="en-US" b="1" dirty="0">
                <a:solidFill>
                  <a:prstClr val="black"/>
                </a:solidFill>
                <a:latin typeface="Arial" pitchFamily="34" charset="0"/>
                <a:cs typeface="Arial" pitchFamily="34" charset="0"/>
              </a:rPr>
              <a:t>Reference Frames</a:t>
            </a:r>
          </a:p>
        </p:txBody>
      </p:sp>
      <p:sp>
        <p:nvSpPr>
          <p:cNvPr id="14" name="TextBox 13">
            <a:extLst>
              <a:ext uri="{FF2B5EF4-FFF2-40B4-BE49-F238E27FC236}">
                <a16:creationId xmlns:a16="http://schemas.microsoft.com/office/drawing/2014/main" id="{4E6FF750-1B97-4C1E-A9BD-1C241DA6586C}"/>
              </a:ext>
            </a:extLst>
          </p:cNvPr>
          <p:cNvSpPr txBox="1"/>
          <p:nvPr/>
        </p:nvSpPr>
        <p:spPr>
          <a:xfrm>
            <a:off x="2726603" y="2504271"/>
            <a:ext cx="2171676" cy="877163"/>
          </a:xfrm>
          <a:prstGeom prst="rect">
            <a:avLst/>
          </a:prstGeom>
          <a:noFill/>
        </p:spPr>
        <p:txBody>
          <a:bodyPr wrap="square" rtlCol="0">
            <a:spAutoFit/>
          </a:bodyPr>
          <a:lstStyle/>
          <a:p>
            <a:pPr defTabSz="685800">
              <a:defRPr/>
            </a:pPr>
            <a:r>
              <a:rPr lang="en-US" b="1" i="1" dirty="0">
                <a:solidFill>
                  <a:prstClr val="black"/>
                </a:solidFill>
                <a:latin typeface="Calibri"/>
              </a:rPr>
              <a:t>Horizontal change at epoch 2022.00</a:t>
            </a:r>
          </a:p>
          <a:p>
            <a:pPr defTabSz="685800">
              <a:defRPr/>
            </a:pPr>
            <a:r>
              <a:rPr lang="en-US" sz="1500" b="1" i="1" dirty="0">
                <a:solidFill>
                  <a:prstClr val="black"/>
                </a:solidFill>
                <a:latin typeface="Calibri"/>
              </a:rPr>
              <a:t>(contours in meters)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158" t="12444" r="73352" b="27738"/>
          <a:stretch/>
        </p:blipFill>
        <p:spPr>
          <a:xfrm>
            <a:off x="2461453" y="3616395"/>
            <a:ext cx="1506071" cy="2873913"/>
          </a:xfrm>
          <a:prstGeom prst="rect">
            <a:avLst/>
          </a:prstGeom>
          <a:noFill/>
        </p:spPr>
      </p:pic>
      <p:sp>
        <p:nvSpPr>
          <p:cNvPr id="2" name="TextBox 1"/>
          <p:cNvSpPr txBox="1"/>
          <p:nvPr/>
        </p:nvSpPr>
        <p:spPr>
          <a:xfrm>
            <a:off x="2903914" y="390697"/>
            <a:ext cx="6409960" cy="523220"/>
          </a:xfrm>
          <a:prstGeom prst="rect">
            <a:avLst/>
          </a:prstGeom>
          <a:noFill/>
        </p:spPr>
        <p:txBody>
          <a:bodyPr wrap="none" rtlCol="0">
            <a:spAutoFit/>
          </a:bodyPr>
          <a:lstStyle/>
          <a:p>
            <a:r>
              <a:rPr lang="en-US" sz="2800" dirty="0">
                <a:solidFill>
                  <a:schemeClr val="tx2"/>
                </a:solidFill>
                <a:latin typeface="Arial Black" panose="020B0A04020102020204" pitchFamily="34" charset="0"/>
              </a:rPr>
              <a:t>Approximate Horizontal Change</a:t>
            </a:r>
          </a:p>
        </p:txBody>
      </p:sp>
    </p:spTree>
    <p:extLst>
      <p:ext uri="{BB962C8B-B14F-4D97-AF65-F5344CB8AC3E}">
        <p14:creationId xmlns:p14="http://schemas.microsoft.com/office/powerpoint/2010/main" val="68960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NGS\Presentations\2013\PSLS_2013\Images\Elpsd ht change.jpg">
            <a:extLst>
              <a:ext uri="{FF2B5EF4-FFF2-40B4-BE49-F238E27FC236}">
                <a16:creationId xmlns:a16="http://schemas.microsoft.com/office/drawing/2014/main" id="{679A3494-2A6F-40B9-A884-54ECF5A86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672265" y="5841207"/>
            <a:ext cx="2169319" cy="784830"/>
          </a:xfrm>
          <a:prstGeom prst="rect">
            <a:avLst/>
          </a:prstGeom>
          <a:noFill/>
        </p:spPr>
        <p:txBody>
          <a:bodyPr>
            <a:spAutoFit/>
          </a:bodyPr>
          <a:lstStyle/>
          <a:p>
            <a:pPr algn="ctr" fontAlgn="base">
              <a:spcBef>
                <a:spcPct val="0"/>
              </a:spcBef>
              <a:spcAft>
                <a:spcPct val="0"/>
              </a:spcAft>
              <a:defRPr/>
            </a:pPr>
            <a:r>
              <a:rPr lang="en-US" sz="1500" b="1" i="1" dirty="0">
                <a:solidFill>
                  <a:srgbClr val="FF0000"/>
                </a:solidFill>
                <a:effectLst>
                  <a:outerShdw blurRad="38100" dist="38100" dir="2700000" algn="tl">
                    <a:srgbClr val="000000">
                      <a:alpha val="43137"/>
                    </a:srgbClr>
                  </a:outerShdw>
                </a:effectLst>
                <a:latin typeface="Arial" pitchFamily="34" charset="0"/>
                <a:ea typeface="ＭＳ Ｐゴシック" charset="0"/>
                <a:cs typeface="Arial" panose="020B0604020202020204" pitchFamily="34" charset="0"/>
              </a:rPr>
              <a:t>NAD 83(2011) to IGS08 at epoch 2022.0</a:t>
            </a:r>
          </a:p>
        </p:txBody>
      </p:sp>
      <p:sp>
        <p:nvSpPr>
          <p:cNvPr id="2" name="Date Placeholder 1"/>
          <p:cNvSpPr>
            <a:spLocks noGrp="1"/>
          </p:cNvSpPr>
          <p:nvPr>
            <p:ph type="dt" sz="half" idx="10"/>
          </p:nvPr>
        </p:nvSpPr>
        <p:spPr/>
        <p:txBody>
          <a:bodyPr/>
          <a:lstStyle/>
          <a:p>
            <a:pPr>
              <a:defRPr/>
            </a:pPr>
            <a:r>
              <a:rPr lang="en-US" smtClean="0"/>
              <a:t>April 2, 2019</a:t>
            </a:r>
            <a:endParaRPr lang="en-US"/>
          </a:p>
        </p:txBody>
      </p:sp>
      <p:sp>
        <p:nvSpPr>
          <p:cNvPr id="4" name="Footer Placeholder 3"/>
          <p:cNvSpPr>
            <a:spLocks noGrp="1"/>
          </p:cNvSpPr>
          <p:nvPr>
            <p:ph type="ftr" sz="quarter" idx="11"/>
          </p:nvPr>
        </p:nvSpPr>
        <p:spPr/>
        <p:txBody>
          <a:bodyPr/>
          <a:lstStyle/>
          <a:p>
            <a:pPr>
              <a:defRPr/>
            </a:pPr>
            <a:r>
              <a:rPr lang="en-US" smtClean="0"/>
              <a:t>2019 COUNT Conference</a:t>
            </a:r>
            <a:endParaRPr lang="en-US"/>
          </a:p>
        </p:txBody>
      </p:sp>
      <p:sp>
        <p:nvSpPr>
          <p:cNvPr id="5" name="Slide Number Placeholder 4"/>
          <p:cNvSpPr>
            <a:spLocks noGrp="1"/>
          </p:cNvSpPr>
          <p:nvPr>
            <p:ph type="sldNum" sz="quarter" idx="12"/>
          </p:nvPr>
        </p:nvSpPr>
        <p:spPr/>
        <p:txBody>
          <a:bodyPr/>
          <a:lstStyle/>
          <a:p>
            <a:fld id="{F436BE2A-DD90-41CB-88F4-EFDC5B6CF9DA}" type="slidenum">
              <a:rPr lang="en-US" altLang="en-US" smtClean="0"/>
              <a:pPr/>
              <a:t>18</a:t>
            </a:fld>
            <a:endParaRPr lang="en-US" altLang="en-US"/>
          </a:p>
        </p:txBody>
      </p:sp>
    </p:spTree>
    <p:extLst>
      <p:ext uri="{BB962C8B-B14F-4D97-AF65-F5344CB8AC3E}">
        <p14:creationId xmlns:p14="http://schemas.microsoft.com/office/powerpoint/2010/main" val="3832481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7542" y="9130"/>
            <a:ext cx="9170458" cy="6848870"/>
          </a:xfrm>
        </p:spPr>
      </p:pic>
      <p:sp>
        <p:nvSpPr>
          <p:cNvPr id="4" name="Date Placeholder 3"/>
          <p:cNvSpPr>
            <a:spLocks noGrp="1"/>
          </p:cNvSpPr>
          <p:nvPr>
            <p:ph type="dt" sz="half" idx="10"/>
          </p:nvPr>
        </p:nvSpPr>
        <p:spPr/>
        <p:txBody>
          <a:bodyPr/>
          <a:lstStyle/>
          <a:p>
            <a:pPr>
              <a:defRPr/>
            </a:pPr>
            <a:r>
              <a:rPr lang="en-US" smtClean="0"/>
              <a:t>April 2, 2019</a:t>
            </a:r>
            <a:endParaRPr lang="en-US" dirty="0"/>
          </a:p>
        </p:txBody>
      </p:sp>
      <p:sp>
        <p:nvSpPr>
          <p:cNvPr id="5" name="Footer Placeholder 4"/>
          <p:cNvSpPr>
            <a:spLocks noGrp="1"/>
          </p:cNvSpPr>
          <p:nvPr>
            <p:ph type="ftr" sz="quarter" idx="11"/>
          </p:nvPr>
        </p:nvSpPr>
        <p:spPr/>
        <p:txBody>
          <a:bodyPr/>
          <a:lstStyle/>
          <a:p>
            <a:pPr>
              <a:defRPr/>
            </a:pPr>
            <a:r>
              <a:rPr lang="en-US" smtClean="0"/>
              <a:t>2019 COUNT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19</a:t>
            </a:fld>
            <a:endParaRPr lang="en-US" altLang="en-US"/>
          </a:p>
        </p:txBody>
      </p:sp>
      <p:sp>
        <p:nvSpPr>
          <p:cNvPr id="2" name="TextBox 1">
            <a:extLst>
              <a:ext uri="{FF2B5EF4-FFF2-40B4-BE49-F238E27FC236}">
                <a16:creationId xmlns:a16="http://schemas.microsoft.com/office/drawing/2014/main" id="{52D67053-2C27-4E75-B4B3-BE7F7955D574}"/>
              </a:ext>
            </a:extLst>
          </p:cNvPr>
          <p:cNvSpPr txBox="1"/>
          <p:nvPr/>
        </p:nvSpPr>
        <p:spPr>
          <a:xfrm rot="20721334">
            <a:off x="3099841" y="2314500"/>
            <a:ext cx="1838527" cy="646331"/>
          </a:xfrm>
          <a:prstGeom prst="rect">
            <a:avLst/>
          </a:prstGeom>
          <a:solidFill>
            <a:srgbClr val="92D050">
              <a:alpha val="40000"/>
            </a:srgbClr>
          </a:solidFill>
          <a:ln w="34925">
            <a:solidFill>
              <a:srgbClr val="00B050"/>
            </a:solidFill>
          </a:ln>
        </p:spPr>
        <p:txBody>
          <a:bodyPr wrap="square" rtlCol="0">
            <a:spAutoFit/>
          </a:bodyPr>
          <a:lstStyle/>
          <a:p>
            <a:r>
              <a:rPr lang="en-US" b="1" dirty="0">
                <a:solidFill>
                  <a:srgbClr val="FF0000"/>
                </a:solidFill>
              </a:rPr>
              <a:t>Dense as it is, it’s not everywhere!</a:t>
            </a:r>
          </a:p>
        </p:txBody>
      </p:sp>
    </p:spTree>
    <p:extLst>
      <p:ext uri="{BB962C8B-B14F-4D97-AF65-F5344CB8AC3E}">
        <p14:creationId xmlns:p14="http://schemas.microsoft.com/office/powerpoint/2010/main" val="3915089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solidFill>
                  <a:schemeClr val="tx2"/>
                </a:solidFill>
                <a:latin typeface="Gill Sans MT" panose="020B0502020104020203" pitchFamily="34" charset="0"/>
              </a:rPr>
              <a:t>Outline</a:t>
            </a:r>
          </a:p>
        </p:txBody>
      </p:sp>
      <p:sp>
        <p:nvSpPr>
          <p:cNvPr id="17411" name="Content Placeholder 2"/>
          <p:cNvSpPr>
            <a:spLocks noGrp="1"/>
          </p:cNvSpPr>
          <p:nvPr>
            <p:ph idx="1"/>
          </p:nvPr>
        </p:nvSpPr>
        <p:spPr>
          <a:xfrm>
            <a:off x="1730326" y="1614585"/>
            <a:ext cx="9330006" cy="4290893"/>
          </a:xfrm>
        </p:spPr>
        <p:txBody>
          <a:bodyPr/>
          <a:lstStyle/>
          <a:p>
            <a:pPr fontAlgn="b"/>
            <a:r>
              <a:rPr lang="en-US" sz="3200" dirty="0" smtClean="0"/>
              <a:t>What is the National Geodetic Survey (NGS)?</a:t>
            </a:r>
          </a:p>
          <a:p>
            <a:pPr fontAlgn="b"/>
            <a:r>
              <a:rPr lang="en-US" sz="3200" dirty="0" smtClean="0"/>
              <a:t>Why replace NAD 83?</a:t>
            </a:r>
          </a:p>
          <a:p>
            <a:pPr fontAlgn="b"/>
            <a:r>
              <a:rPr lang="en-US" sz="3200" dirty="0" smtClean="0"/>
              <a:t>The four new Terrestrial Reference Frames</a:t>
            </a:r>
          </a:p>
          <a:p>
            <a:pPr fontAlgn="b"/>
            <a:r>
              <a:rPr lang="en-US" sz="3200" dirty="0" smtClean="0"/>
              <a:t>Why replace NAVD 88?</a:t>
            </a:r>
          </a:p>
          <a:p>
            <a:pPr fontAlgn="b"/>
            <a:r>
              <a:rPr lang="en-US" sz="3200" dirty="0" smtClean="0"/>
              <a:t>The one new Geopotential Datum</a:t>
            </a:r>
          </a:p>
          <a:p>
            <a:pPr fontAlgn="b"/>
            <a:r>
              <a:rPr lang="en-US" sz="3200" dirty="0" smtClean="0"/>
              <a:t>What life will be like in the future</a:t>
            </a:r>
            <a:endParaRPr lang="en-US" altLang="en-US" sz="3200" b="1" dirty="0"/>
          </a:p>
          <a:p>
            <a:r>
              <a:rPr lang="en-US" altLang="en-US" sz="3200" dirty="0" smtClean="0"/>
              <a:t>Links to webpages and the 2019 Geospatial Summit</a:t>
            </a:r>
            <a:endParaRPr lang="en-US" altLang="en-US" sz="3200" dirty="0"/>
          </a:p>
        </p:txBody>
      </p:sp>
      <p:sp>
        <p:nvSpPr>
          <p:cNvPr id="4" name="Date Placeholder 3"/>
          <p:cNvSpPr>
            <a:spLocks noGrp="1"/>
          </p:cNvSpPr>
          <p:nvPr>
            <p:ph type="dt" sz="half" idx="10"/>
          </p:nvPr>
        </p:nvSpPr>
        <p:spPr/>
        <p:txBody>
          <a:bodyPr/>
          <a:lstStyle/>
          <a:p>
            <a:pPr>
              <a:defRPr/>
            </a:pPr>
            <a:r>
              <a:rPr lang="en-US" b="1" smtClean="0">
                <a:solidFill>
                  <a:prstClr val="black">
                    <a:tint val="75000"/>
                  </a:prstClr>
                </a:solidFill>
                <a:latin typeface="Calibri"/>
              </a:rPr>
              <a:t>April 2, 2019</a:t>
            </a:r>
            <a:endParaRPr lang="en-US" b="1"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a:defRPr/>
            </a:pPr>
            <a:r>
              <a:rPr lang="en-US" b="1" smtClean="0">
                <a:solidFill>
                  <a:prstClr val="black">
                    <a:tint val="75000"/>
                  </a:prstClr>
                </a:solidFill>
                <a:latin typeface="Calibri"/>
              </a:rPr>
              <a:t>2019 COUNT Conference</a:t>
            </a:r>
            <a:endParaRPr lang="en-US" b="1"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eaLnBrk="0" hangingPunct="0">
              <a:defRPr sz="1050" b="1">
                <a:solidFill>
                  <a:schemeClr val="tx1"/>
                </a:solidFill>
                <a:latin typeface="Verdana" panose="020B0604030504040204" pitchFamily="34" charset="0"/>
              </a:defRPr>
            </a:lvl1pPr>
            <a:lvl2pPr marL="557213" indent="-214313" eaLnBrk="0" hangingPunct="0">
              <a:defRPr sz="1050" b="1">
                <a:solidFill>
                  <a:schemeClr val="tx1"/>
                </a:solidFill>
                <a:latin typeface="Verdana" panose="020B0604030504040204" pitchFamily="34" charset="0"/>
              </a:defRPr>
            </a:lvl2pPr>
            <a:lvl3pPr marL="857250" indent="-171450" eaLnBrk="0" hangingPunct="0">
              <a:defRPr sz="1050" b="1">
                <a:solidFill>
                  <a:schemeClr val="tx1"/>
                </a:solidFill>
                <a:latin typeface="Verdana" panose="020B0604030504040204" pitchFamily="34" charset="0"/>
              </a:defRPr>
            </a:lvl3pPr>
            <a:lvl4pPr marL="1200150" indent="-171450" eaLnBrk="0" hangingPunct="0">
              <a:defRPr sz="1050" b="1">
                <a:solidFill>
                  <a:schemeClr val="tx1"/>
                </a:solidFill>
                <a:latin typeface="Verdana" panose="020B0604030504040204" pitchFamily="34" charset="0"/>
              </a:defRPr>
            </a:lvl4pPr>
            <a:lvl5pPr marL="1543050" indent="-171450" eaLnBrk="0" hangingPunct="0">
              <a:defRPr sz="1050" b="1">
                <a:solidFill>
                  <a:schemeClr val="tx1"/>
                </a:solidFill>
                <a:latin typeface="Verdana" panose="020B0604030504040204" pitchFamily="34" charset="0"/>
              </a:defRPr>
            </a:lvl5pPr>
            <a:lvl6pPr marL="1885950" indent="-171450" eaLnBrk="0" fontAlgn="base" hangingPunct="0">
              <a:spcBef>
                <a:spcPct val="0"/>
              </a:spcBef>
              <a:spcAft>
                <a:spcPct val="0"/>
              </a:spcAft>
              <a:defRPr sz="1050" b="1">
                <a:solidFill>
                  <a:schemeClr val="tx1"/>
                </a:solidFill>
                <a:latin typeface="Verdana" panose="020B0604030504040204" pitchFamily="34" charset="0"/>
              </a:defRPr>
            </a:lvl6pPr>
            <a:lvl7pPr marL="2228850" indent="-171450" eaLnBrk="0" fontAlgn="base" hangingPunct="0">
              <a:spcBef>
                <a:spcPct val="0"/>
              </a:spcBef>
              <a:spcAft>
                <a:spcPct val="0"/>
              </a:spcAft>
              <a:defRPr sz="1050" b="1">
                <a:solidFill>
                  <a:schemeClr val="tx1"/>
                </a:solidFill>
                <a:latin typeface="Verdana" panose="020B0604030504040204" pitchFamily="34" charset="0"/>
              </a:defRPr>
            </a:lvl7pPr>
            <a:lvl8pPr marL="2571750" indent="-171450" eaLnBrk="0" fontAlgn="base" hangingPunct="0">
              <a:spcBef>
                <a:spcPct val="0"/>
              </a:spcBef>
              <a:spcAft>
                <a:spcPct val="0"/>
              </a:spcAft>
              <a:defRPr sz="1050" b="1">
                <a:solidFill>
                  <a:schemeClr val="tx1"/>
                </a:solidFill>
                <a:latin typeface="Verdana" panose="020B0604030504040204" pitchFamily="34" charset="0"/>
              </a:defRPr>
            </a:lvl8pPr>
            <a:lvl9pPr marL="2914650" indent="-171450" eaLnBrk="0" fontAlgn="base" hangingPunct="0">
              <a:spcBef>
                <a:spcPct val="0"/>
              </a:spcBef>
              <a:spcAft>
                <a:spcPct val="0"/>
              </a:spcAft>
              <a:defRPr sz="1050" b="1">
                <a:solidFill>
                  <a:schemeClr val="tx1"/>
                </a:solidFill>
                <a:latin typeface="Verdana" panose="020B0604030504040204" pitchFamily="34" charset="0"/>
              </a:defRPr>
            </a:lvl9pPr>
          </a:lstStyle>
          <a:p>
            <a:pPr eaLnBrk="1" fontAlgn="base" hangingPunct="1">
              <a:spcBef>
                <a:spcPct val="0"/>
              </a:spcBef>
              <a:spcAft>
                <a:spcPct val="0"/>
              </a:spcAft>
            </a:pPr>
            <a:fld id="{C31906BA-A308-412F-996D-61A63739C4A8}" type="slidenum">
              <a:rPr lang="en-US" altLang="en-US" sz="900">
                <a:solidFill>
                  <a:srgbClr val="898989"/>
                </a:solidFill>
                <a:latin typeface="Calibri" panose="020F0502020204030204" pitchFamily="34" charset="0"/>
                <a:cs typeface="Arial" panose="020B0604020202020204" pitchFamily="34" charset="0"/>
              </a:rPr>
              <a:pPr eaLnBrk="1" fontAlgn="base" hangingPunct="1">
                <a:spcBef>
                  <a:spcPct val="0"/>
                </a:spcBef>
                <a:spcAft>
                  <a:spcPct val="0"/>
                </a:spcAft>
              </a:pPr>
              <a:t>2</a:t>
            </a:fld>
            <a:endParaRPr lang="en-US" altLang="en-US" sz="900">
              <a:solidFill>
                <a:srgbClr val="898989"/>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2862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Content Placeholder 4"/>
          <p:cNvSpPr>
            <a:spLocks noGrp="1"/>
          </p:cNvSpPr>
          <p:nvPr>
            <p:ph idx="1"/>
          </p:nvPr>
        </p:nvSpPr>
        <p:spPr>
          <a:xfrm>
            <a:off x="1428750" y="319089"/>
            <a:ext cx="9144000" cy="1855787"/>
          </a:xfrm>
        </p:spPr>
        <p:txBody>
          <a:bodyPr/>
          <a:lstStyle/>
          <a:p>
            <a:pPr marL="0" indent="0">
              <a:buNone/>
            </a:pPr>
            <a:r>
              <a:rPr lang="en-US" altLang="en-US" sz="2000" b="1" u="sng" dirty="0"/>
              <a:t> </a:t>
            </a:r>
          </a:p>
          <a:p>
            <a:pPr lvl="1" eaLnBrk="1" hangingPunct="1">
              <a:lnSpc>
                <a:spcPct val="150000"/>
              </a:lnSpc>
              <a:buFont typeface="Courier New" panose="02070309020205020404" pitchFamily="49" charset="0"/>
              <a:buChar char="o"/>
            </a:pPr>
            <a:r>
              <a:rPr lang="en-US" altLang="en-US" sz="2400" dirty="0"/>
              <a:t>Cross-country errors (1-m tilt)</a:t>
            </a:r>
          </a:p>
          <a:p>
            <a:pPr lvl="1" eaLnBrk="1" hangingPunct="1">
              <a:lnSpc>
                <a:spcPct val="150000"/>
              </a:lnSpc>
              <a:buFont typeface="Courier New" panose="02070309020205020404" pitchFamily="49" charset="0"/>
              <a:buChar char="o"/>
            </a:pPr>
            <a:r>
              <a:rPr lang="en-US" altLang="en-US" sz="2400" dirty="0"/>
              <a:t>0.5 m bias in reference surface vs. global mean sea level</a:t>
            </a:r>
          </a:p>
          <a:p>
            <a:pPr lvl="1" eaLnBrk="1" hangingPunct="1">
              <a:lnSpc>
                <a:spcPct val="150000"/>
              </a:lnSpc>
              <a:buFont typeface="Courier New" panose="02070309020205020404" pitchFamily="49" charset="0"/>
              <a:buChar char="o"/>
            </a:pPr>
            <a:r>
              <a:rPr lang="en-US" altLang="en-US" sz="2400" dirty="0"/>
              <a:t>Subsidence, uplift, freeze/thaw invalidate BM elevations</a:t>
            </a:r>
          </a:p>
          <a:p>
            <a:pPr lvl="1" eaLnBrk="1" hangingPunct="1">
              <a:lnSpc>
                <a:spcPct val="150000"/>
              </a:lnSpc>
              <a:buFont typeface="Courier New" panose="02070309020205020404" pitchFamily="49" charset="0"/>
              <a:buChar char="o"/>
            </a:pPr>
            <a:r>
              <a:rPr lang="en-US" altLang="en-US" sz="2400" dirty="0"/>
              <a:t>LIMITED AVAILABILITY / ACCESS</a:t>
            </a:r>
          </a:p>
        </p:txBody>
      </p:sp>
      <p:sp>
        <p:nvSpPr>
          <p:cNvPr id="119811" name="Title 1"/>
          <p:cNvSpPr>
            <a:spLocks noGrp="1"/>
          </p:cNvSpPr>
          <p:nvPr>
            <p:ph type="title"/>
          </p:nvPr>
        </p:nvSpPr>
        <p:spPr>
          <a:xfrm>
            <a:off x="1524000" y="-42863"/>
            <a:ext cx="9144000" cy="1143001"/>
          </a:xfrm>
        </p:spPr>
        <p:txBody>
          <a:bodyPr/>
          <a:lstStyle/>
          <a:p>
            <a:pPr eaLnBrk="1" hangingPunct="1"/>
            <a:r>
              <a:rPr lang="en-US" altLang="en-US" sz="2800" dirty="0"/>
              <a:t>North American Vertical Datum 1988 (</a:t>
            </a:r>
            <a:r>
              <a:rPr lang="en-US" altLang="en-US" sz="2800" dirty="0" smtClean="0"/>
              <a:t>NAVD88</a:t>
            </a:r>
            <a:r>
              <a:rPr lang="en-US" altLang="en-US" sz="2800" dirty="0"/>
              <a:t>) Shortcomings</a:t>
            </a:r>
          </a:p>
        </p:txBody>
      </p:sp>
      <p:pic>
        <p:nvPicPr>
          <p:cNvPr id="119814" name="Picture 1"/>
          <p:cNvPicPr>
            <a:picLocks noChangeAspect="1"/>
          </p:cNvPicPr>
          <p:nvPr/>
        </p:nvPicPr>
        <p:blipFill>
          <a:blip r:embed="rId3">
            <a:extLst>
              <a:ext uri="{28A0092B-C50C-407E-A947-70E740481C1C}">
                <a14:useLocalDpi xmlns:a14="http://schemas.microsoft.com/office/drawing/2010/main" val="0"/>
              </a:ext>
            </a:extLst>
          </a:blip>
          <a:srcRect t="7471" b="4822"/>
          <a:stretch>
            <a:fillRect/>
          </a:stretch>
        </p:blipFill>
        <p:spPr bwMode="auto">
          <a:xfrm>
            <a:off x="8223251" y="2519364"/>
            <a:ext cx="2105025"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6" descr="MVC-005S"/>
          <p:cNvPicPr>
            <a:picLocks noChangeAspect="1" noChangeArrowheads="1"/>
          </p:cNvPicPr>
          <p:nvPr/>
        </p:nvPicPr>
        <p:blipFill>
          <a:blip r:embed="rId4">
            <a:extLst>
              <a:ext uri="{28A0092B-C50C-407E-A947-70E740481C1C}">
                <a14:useLocalDpi xmlns:a14="http://schemas.microsoft.com/office/drawing/2010/main" val="0"/>
              </a:ext>
            </a:extLst>
          </a:blip>
          <a:srcRect l="12050" t="21423" r="12050" b="16730"/>
          <a:stretch>
            <a:fillRect/>
          </a:stretch>
        </p:blipFill>
        <p:spPr bwMode="auto">
          <a:xfrm>
            <a:off x="8223250" y="5486400"/>
            <a:ext cx="21399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srcRect l="9476" t="15448" r="8749" b="8782"/>
          <a:stretch/>
        </p:blipFill>
        <p:spPr>
          <a:xfrm>
            <a:off x="1867342" y="3132858"/>
            <a:ext cx="5021655" cy="3489626"/>
          </a:xfrm>
          <a:prstGeom prst="rect">
            <a:avLst/>
          </a:prstGeom>
        </p:spPr>
      </p:pic>
      <p:pic>
        <p:nvPicPr>
          <p:cNvPr id="3" name="Picture 2"/>
          <p:cNvPicPr>
            <a:picLocks noChangeAspect="1"/>
          </p:cNvPicPr>
          <p:nvPr/>
        </p:nvPicPr>
        <p:blipFill>
          <a:blip r:embed="rId6"/>
          <a:stretch>
            <a:fillRect/>
          </a:stretch>
        </p:blipFill>
        <p:spPr>
          <a:xfrm>
            <a:off x="565308" y="6285633"/>
            <a:ext cx="7908736" cy="790338"/>
          </a:xfrm>
          <a:prstGeom prst="rect">
            <a:avLst/>
          </a:prstGeom>
        </p:spPr>
      </p:pic>
    </p:spTree>
    <p:extLst>
      <p:ext uri="{BB962C8B-B14F-4D97-AF65-F5344CB8AC3E}">
        <p14:creationId xmlns:p14="http://schemas.microsoft.com/office/powerpoint/2010/main" val="240251231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ientist holds sign indicating land subisdence over 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724" y="4214815"/>
            <a:ext cx="3438276" cy="263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761760" y="244758"/>
            <a:ext cx="844904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passive marks may lie still, but they still lie</a:t>
            </a:r>
          </a:p>
          <a:p>
            <a:pPr lvl="0" algn="l"/>
            <a:r>
              <a:rPr lang="en-US" sz="3000" dirty="0"/>
              <a:t>small instability x long time = inaccuracy</a:t>
            </a:r>
            <a:endParaRPr lang="en-US" sz="3000" dirty="0">
              <a:solidFill>
                <a:srgbClr val="1F497D"/>
              </a:solidFill>
            </a:endParaRPr>
          </a:p>
        </p:txBody>
      </p:sp>
      <p:sp>
        <p:nvSpPr>
          <p:cNvPr id="2" name="Date Placeholder 1"/>
          <p:cNvSpPr>
            <a:spLocks noGrp="1"/>
          </p:cNvSpPr>
          <p:nvPr>
            <p:ph type="dt" sz="half" idx="10"/>
          </p:nvPr>
        </p:nvSpPr>
        <p:spPr/>
        <p:txBody>
          <a:bodyPr/>
          <a:lstStyle/>
          <a:p>
            <a:pPr>
              <a:defRPr/>
            </a:pPr>
            <a:r>
              <a:rPr lang="en-US" altLang="en-US" smtClean="0"/>
              <a:t>April 2, 2019</a:t>
            </a:r>
            <a:endParaRPr lang="en-US" altLang="en-US"/>
          </a:p>
        </p:txBody>
      </p:sp>
      <p:sp>
        <p:nvSpPr>
          <p:cNvPr id="3" name="Footer Placeholder 2"/>
          <p:cNvSpPr>
            <a:spLocks noGrp="1"/>
          </p:cNvSpPr>
          <p:nvPr>
            <p:ph type="ftr" sz="quarter" idx="11"/>
          </p:nvPr>
        </p:nvSpPr>
        <p:spPr/>
        <p:txBody>
          <a:body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21</a:t>
            </a:fld>
            <a:endParaRPr lang="en-US" altLang="en-US" dirty="0"/>
          </a:p>
        </p:txBody>
      </p:sp>
      <p:sp>
        <p:nvSpPr>
          <p:cNvPr id="7" name="TextBox 6">
            <a:extLst>
              <a:ext uri="{FF2B5EF4-FFF2-40B4-BE49-F238E27FC236}">
                <a16:creationId xmlns:a16="http://schemas.microsoft.com/office/drawing/2014/main" id="{2DD69792-6C5D-4ED5-BACF-9C225650A74D}"/>
              </a:ext>
            </a:extLst>
          </p:cNvPr>
          <p:cNvSpPr txBox="1"/>
          <p:nvPr/>
        </p:nvSpPr>
        <p:spPr>
          <a:xfrm rot="21050907">
            <a:off x="9262243" y="5046716"/>
            <a:ext cx="1484671" cy="369332"/>
          </a:xfrm>
          <a:prstGeom prst="rect">
            <a:avLst/>
          </a:prstGeom>
          <a:noFill/>
        </p:spPr>
        <p:txBody>
          <a:bodyPr wrap="square" rtlCol="0">
            <a:spAutoFit/>
          </a:bodyPr>
          <a:lstStyle/>
          <a:p>
            <a:r>
              <a:rPr lang="en-US" dirty="0">
                <a:solidFill>
                  <a:srgbClr val="FFFF00"/>
                </a:solidFill>
              </a:rPr>
              <a:t>Destruction</a:t>
            </a:r>
          </a:p>
        </p:txBody>
      </p:sp>
      <p:sp>
        <p:nvSpPr>
          <p:cNvPr id="9" name="TextBox 8">
            <a:extLst>
              <a:ext uri="{FF2B5EF4-FFF2-40B4-BE49-F238E27FC236}">
                <a16:creationId xmlns:a16="http://schemas.microsoft.com/office/drawing/2014/main" id="{289576F0-1163-4145-A2E0-1B7F36A19F97}"/>
              </a:ext>
            </a:extLst>
          </p:cNvPr>
          <p:cNvSpPr txBox="1"/>
          <p:nvPr/>
        </p:nvSpPr>
        <p:spPr>
          <a:xfrm rot="21050907">
            <a:off x="6006202" y="4014521"/>
            <a:ext cx="1484671" cy="369332"/>
          </a:xfrm>
          <a:prstGeom prst="rect">
            <a:avLst/>
          </a:prstGeom>
          <a:noFill/>
        </p:spPr>
        <p:txBody>
          <a:bodyPr wrap="square" rtlCol="0">
            <a:spAutoFit/>
          </a:bodyPr>
          <a:lstStyle/>
          <a:p>
            <a:r>
              <a:rPr lang="en-US" dirty="0">
                <a:solidFill>
                  <a:srgbClr val="FFFF00"/>
                </a:solidFill>
              </a:rPr>
              <a:t>Subsidence</a:t>
            </a:r>
          </a:p>
        </p:txBody>
      </p:sp>
    </p:spTree>
    <p:extLst>
      <p:ext uri="{BB962C8B-B14F-4D97-AF65-F5344CB8AC3E}">
        <p14:creationId xmlns:p14="http://schemas.microsoft.com/office/powerpoint/2010/main" val="2972256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cs typeface="Arial" panose="020B0604020202020204" pitchFamily="34" charset="0"/>
            </a:endParaRPr>
          </a:p>
        </p:txBody>
      </p:sp>
      <p:graphicFrame>
        <p:nvGraphicFramePr>
          <p:cNvPr id="131075" name="Object 1"/>
          <p:cNvGraphicFramePr>
            <a:graphicFrameLocks noChangeAspect="1"/>
          </p:cNvGraphicFramePr>
          <p:nvPr/>
        </p:nvGraphicFramePr>
        <p:xfrm>
          <a:off x="1524000" y="1157288"/>
          <a:ext cx="9144000" cy="5700712"/>
        </p:xfrm>
        <a:graphic>
          <a:graphicData uri="http://schemas.openxmlformats.org/presentationml/2006/ole">
            <mc:AlternateContent xmlns:mc="http://schemas.openxmlformats.org/markup-compatibility/2006">
              <mc:Choice xmlns:v="urn:schemas-microsoft-com:vml" Requires="v">
                <p:oleObj spid="_x0000_s1050" name="Slide" r:id="rId4" imgW="634959" imgH="474942" progId="PowerPoint.Slide.8">
                  <p:embed/>
                </p:oleObj>
              </mc:Choice>
              <mc:Fallback>
                <p:oleObj name="Slide" r:id="rId4" imgW="634959" imgH="474942" progId="PowerPoint.Slide.8">
                  <p:embed/>
                  <p:pic>
                    <p:nvPicPr>
                      <p:cNvPr id="131075" name="Object 1"/>
                      <p:cNvPicPr>
                        <a:picLocks noChangeAspect="1" noChangeArrowheads="1"/>
                      </p:cNvPicPr>
                      <p:nvPr/>
                    </p:nvPicPr>
                    <p:blipFill>
                      <a:blip r:embed="rId5">
                        <a:extLst>
                          <a:ext uri="{28A0092B-C50C-407E-A947-70E740481C1C}">
                            <a14:useLocalDpi xmlns:a14="http://schemas.microsoft.com/office/drawing/2010/main" val="0"/>
                          </a:ext>
                        </a:extLst>
                      </a:blip>
                      <a:srcRect t="12260" b="4459"/>
                      <a:stretch>
                        <a:fillRect/>
                      </a:stretch>
                    </p:blipFill>
                    <p:spPr bwMode="auto">
                      <a:xfrm>
                        <a:off x="1524000" y="1157288"/>
                        <a:ext cx="9144000" cy="570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1076" name="TextBox 7"/>
          <p:cNvSpPr txBox="1">
            <a:spLocks noChangeArrowheads="1"/>
          </p:cNvSpPr>
          <p:nvPr/>
        </p:nvSpPr>
        <p:spPr bwMode="auto">
          <a:xfrm>
            <a:off x="2514600" y="457201"/>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b="1">
                <a:solidFill>
                  <a:srgbClr val="000000"/>
                </a:solidFill>
                <a:cs typeface="Arial" panose="020B0604020202020204" pitchFamily="34" charset="0"/>
              </a:rPr>
              <a:t>The Relationship of Heights</a:t>
            </a:r>
          </a:p>
        </p:txBody>
      </p:sp>
    </p:spTree>
    <p:extLst>
      <p:ext uri="{BB962C8B-B14F-4D97-AF65-F5344CB8AC3E}">
        <p14:creationId xmlns:p14="http://schemas.microsoft.com/office/powerpoint/2010/main" val="317339631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extBox 7"/>
          <p:cNvSpPr txBox="1">
            <a:spLocks noChangeArrowheads="1"/>
          </p:cNvSpPr>
          <p:nvPr/>
        </p:nvSpPr>
        <p:spPr bwMode="auto">
          <a:xfrm>
            <a:off x="1524000" y="3635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a:latin typeface="Arial" panose="020B0604020202020204" pitchFamily="34" charset="0"/>
                <a:cs typeface="Arial" panose="020B0604020202020204" pitchFamily="34" charset="0"/>
              </a:rPr>
              <a:t>Extent of NAPGD2022 Gravimetric Geoid Model (GEOID2022)</a:t>
            </a:r>
          </a:p>
        </p:txBody>
      </p:sp>
      <p:pic>
        <p:nvPicPr>
          <p:cNvPr id="7" name="Picture 6">
            <a:extLst/>
          </p:cNvPr>
          <p:cNvPicPr>
            <a:picLocks noChangeAspect="1"/>
          </p:cNvPicPr>
          <p:nvPr/>
        </p:nvPicPr>
        <p:blipFill>
          <a:blip r:embed="rId3"/>
          <a:stretch>
            <a:fillRect/>
          </a:stretch>
        </p:blipFill>
        <p:spPr>
          <a:xfrm>
            <a:off x="320504" y="4538662"/>
            <a:ext cx="2651125" cy="2246313"/>
          </a:xfrm>
          <a:prstGeom prst="rect">
            <a:avLst/>
          </a:prstGeom>
          <a:effectLst>
            <a:outerShdw blurRad="50800" dist="38100" dir="2700000" algn="tl" rotWithShape="0">
              <a:prstClr val="black">
                <a:alpha val="40000"/>
              </a:prstClr>
            </a:outerShdw>
          </a:effectLst>
        </p:spPr>
      </p:pic>
      <p:pic>
        <p:nvPicPr>
          <p:cNvPr id="8" name="Picture 7">
            <a:extLst/>
          </p:cNvPr>
          <p:cNvPicPr>
            <a:picLocks noChangeAspect="1"/>
          </p:cNvPicPr>
          <p:nvPr/>
        </p:nvPicPr>
        <p:blipFill>
          <a:blip r:embed="rId4"/>
          <a:stretch>
            <a:fillRect/>
          </a:stretch>
        </p:blipFill>
        <p:spPr>
          <a:xfrm>
            <a:off x="365127" y="1247823"/>
            <a:ext cx="1736725" cy="2738438"/>
          </a:xfrm>
          <a:prstGeom prst="rect">
            <a:avLst/>
          </a:prstGeom>
          <a:effectLst>
            <a:outerShdw blurRad="50800" dist="38100" dir="2700000" algn="tl" rotWithShape="0">
              <a:prstClr val="black">
                <a:alpha val="40000"/>
              </a:prstClr>
            </a:outerShdw>
          </a:effectLst>
        </p:spPr>
      </p:pic>
      <p:sp>
        <p:nvSpPr>
          <p:cNvPr id="125958" name="TextBox 8"/>
          <p:cNvSpPr txBox="1">
            <a:spLocks noChangeArrowheads="1"/>
          </p:cNvSpPr>
          <p:nvPr/>
        </p:nvSpPr>
        <p:spPr bwMode="auto">
          <a:xfrm>
            <a:off x="802483" y="4148139"/>
            <a:ext cx="1797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t>American Samoa</a:t>
            </a:r>
          </a:p>
        </p:txBody>
      </p:sp>
      <p:sp>
        <p:nvSpPr>
          <p:cNvPr id="125959" name="TextBox 9"/>
          <p:cNvSpPr txBox="1">
            <a:spLocks noChangeArrowheads="1"/>
          </p:cNvSpPr>
          <p:nvPr/>
        </p:nvSpPr>
        <p:spPr bwMode="auto">
          <a:xfrm>
            <a:off x="0" y="835071"/>
            <a:ext cx="3806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1" dirty="0"/>
              <a:t>Guam and Northern Marianas Islands</a:t>
            </a:r>
          </a:p>
        </p:txBody>
      </p:sp>
      <p:cxnSp>
        <p:nvCxnSpPr>
          <p:cNvPr id="15" name="Straight Connector 14">
            <a:extLst/>
          </p:cNvPr>
          <p:cNvCxnSpPr>
            <a:cxnSpLocks/>
          </p:cNvCxnSpPr>
          <p:nvPr/>
        </p:nvCxnSpPr>
        <p:spPr>
          <a:xfrm>
            <a:off x="2971629" y="5466338"/>
            <a:ext cx="1346874" cy="4774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2320" b="19281"/>
          <a:stretch/>
        </p:blipFill>
        <p:spPr bwMode="auto">
          <a:xfrm>
            <a:off x="3222456" y="1703093"/>
            <a:ext cx="8501770" cy="374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a:extLst/>
          </p:cNvPr>
          <p:cNvCxnSpPr>
            <a:cxnSpLocks/>
          </p:cNvCxnSpPr>
          <p:nvPr/>
        </p:nvCxnSpPr>
        <p:spPr>
          <a:xfrm>
            <a:off x="2101852" y="3608342"/>
            <a:ext cx="1347518" cy="10949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923117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1288" y="1908176"/>
            <a:ext cx="6604000" cy="46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3" name="Title 1"/>
          <p:cNvSpPr>
            <a:spLocks noGrp="1"/>
          </p:cNvSpPr>
          <p:nvPr>
            <p:ph type="title"/>
          </p:nvPr>
        </p:nvSpPr>
        <p:spPr>
          <a:xfrm>
            <a:off x="1550989" y="138113"/>
            <a:ext cx="9090025" cy="1143000"/>
          </a:xfrm>
        </p:spPr>
        <p:txBody>
          <a:bodyPr/>
          <a:lstStyle/>
          <a:p>
            <a:r>
              <a:rPr lang="en-US" altLang="en-US" sz="2800"/>
              <a:t>Gravity for the Redefinition of the American Vertical Datum (GRAV-D)</a:t>
            </a:r>
          </a:p>
        </p:txBody>
      </p:sp>
      <p:sp>
        <p:nvSpPr>
          <p:cNvPr id="63492" name="TextBox 5"/>
          <p:cNvSpPr txBox="1">
            <a:spLocks noChangeArrowheads="1"/>
          </p:cNvSpPr>
          <p:nvPr/>
        </p:nvSpPr>
        <p:spPr bwMode="auto">
          <a:xfrm>
            <a:off x="5384801" y="1220788"/>
            <a:ext cx="1431925" cy="584200"/>
          </a:xfrm>
          <a:prstGeom prst="rect">
            <a:avLst/>
          </a:prstGeom>
          <a:solidFill>
            <a:schemeClr val="tx2">
              <a:lumMod val="60000"/>
              <a:lumOff val="4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r>
              <a:rPr lang="en-US" altLang="en-US" sz="1600" dirty="0" smtClean="0">
                <a:cs typeface="Arial" panose="020B0604020202020204" pitchFamily="34" charset="0"/>
              </a:rPr>
              <a:t>2019-Q1:</a:t>
            </a:r>
            <a:endParaRPr lang="en-US" altLang="en-US" sz="1600" dirty="0">
              <a:cs typeface="Arial" panose="020B0604020202020204" pitchFamily="34" charset="0"/>
            </a:endParaRPr>
          </a:p>
          <a:p>
            <a:pPr algn="ctr" eaLnBrk="1" hangingPunct="1">
              <a:spcBef>
                <a:spcPct val="0"/>
              </a:spcBef>
              <a:buFontTx/>
              <a:buNone/>
              <a:defRPr/>
            </a:pPr>
            <a:r>
              <a:rPr lang="en-US" altLang="en-US" sz="1600" dirty="0" smtClean="0">
                <a:cs typeface="Arial" panose="020B0604020202020204" pitchFamily="34" charset="0"/>
              </a:rPr>
              <a:t>75% </a:t>
            </a:r>
            <a:r>
              <a:rPr lang="en-US" altLang="en-US" sz="1600" dirty="0">
                <a:cs typeface="Arial" panose="020B0604020202020204" pitchFamily="34" charset="0"/>
              </a:rPr>
              <a:t>complete</a:t>
            </a:r>
          </a:p>
        </p:txBody>
      </p:sp>
      <p:sp>
        <p:nvSpPr>
          <p:cNvPr id="122885" name="TextBox 1"/>
          <p:cNvSpPr txBox="1">
            <a:spLocks noChangeArrowheads="1"/>
          </p:cNvSpPr>
          <p:nvPr/>
        </p:nvSpPr>
        <p:spPr bwMode="auto">
          <a:xfrm>
            <a:off x="8497888" y="755651"/>
            <a:ext cx="2049462" cy="1077913"/>
          </a:xfrm>
          <a:prstGeom prst="rect">
            <a:avLst/>
          </a:prstGeom>
          <a:solidFill>
            <a:schemeClr val="bg2"/>
          </a:solidFill>
          <a:ln w="15875">
            <a:solidFill>
              <a:srgbClr val="FF0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600">
                <a:cs typeface="Arial" panose="020B0604020202020204" pitchFamily="34" charset="0"/>
              </a:rPr>
              <a:t>10 km data lines</a:t>
            </a:r>
          </a:p>
          <a:p>
            <a:pPr eaLnBrk="1" hangingPunct="1">
              <a:spcBef>
                <a:spcPct val="0"/>
              </a:spcBef>
            </a:pPr>
            <a:r>
              <a:rPr lang="en-US" altLang="en-US" sz="1600">
                <a:cs typeface="Arial" panose="020B0604020202020204" pitchFamily="34" charset="0"/>
              </a:rPr>
              <a:t>70 km cross lines</a:t>
            </a:r>
          </a:p>
          <a:p>
            <a:pPr eaLnBrk="1" hangingPunct="1">
              <a:spcBef>
                <a:spcPct val="0"/>
              </a:spcBef>
            </a:pPr>
            <a:r>
              <a:rPr lang="en-US" altLang="en-US" sz="1600">
                <a:cs typeface="Arial" panose="020B0604020202020204" pitchFamily="34" charset="0"/>
              </a:rPr>
              <a:t>20,000 ft altitude</a:t>
            </a:r>
          </a:p>
          <a:p>
            <a:pPr eaLnBrk="1" hangingPunct="1">
              <a:spcBef>
                <a:spcPct val="0"/>
              </a:spcBef>
            </a:pPr>
            <a:r>
              <a:rPr lang="en-US" altLang="en-US" sz="1600">
                <a:cs typeface="Arial" panose="020B0604020202020204" pitchFamily="34" charset="0"/>
              </a:rPr>
              <a:t>230 kt flight speed</a:t>
            </a:r>
          </a:p>
        </p:txBody>
      </p:sp>
      <p:pic>
        <p:nvPicPr>
          <p:cNvPr id="12288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4489" y="2236788"/>
            <a:ext cx="24161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p:cNvSpPr>
            <a:spLocks noChangeArrowheads="1"/>
          </p:cNvSpPr>
          <p:nvPr/>
        </p:nvSpPr>
        <p:spPr bwMode="auto">
          <a:xfrm>
            <a:off x="2046289" y="908051"/>
            <a:ext cx="1628775" cy="1122363"/>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latin typeface="Arial" panose="020B0604020202020204" pitchFamily="34" charset="0"/>
              <a:cs typeface="Arial" panose="020B0604020202020204" pitchFamily="34" charset="0"/>
            </a:endParaRPr>
          </a:p>
        </p:txBody>
      </p:sp>
      <p:pic>
        <p:nvPicPr>
          <p:cNvPr id="12288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8450" y="4743451"/>
            <a:ext cx="20018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1151" y="4352926"/>
            <a:ext cx="1444625"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1190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2"/>
                </a:solidFill>
                <a:latin typeface="Arial Black" panose="020B0A04020102020204" pitchFamily="34" charset="0"/>
              </a:rPr>
              <a:t>GRAV-D work in Pacific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127" y="2161485"/>
            <a:ext cx="2074425" cy="32416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486" y="3460824"/>
            <a:ext cx="3089749" cy="197721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451" y="2092180"/>
            <a:ext cx="3782034" cy="2420232"/>
          </a:xfrm>
          <a:prstGeom prst="rect">
            <a:avLst/>
          </a:prstGeom>
        </p:spPr>
      </p:pic>
      <p:sp>
        <p:nvSpPr>
          <p:cNvPr id="7" name="TextBox 6"/>
          <p:cNvSpPr txBox="1"/>
          <p:nvPr/>
        </p:nvSpPr>
        <p:spPr>
          <a:xfrm>
            <a:off x="3968262" y="1480715"/>
            <a:ext cx="4765431" cy="369332"/>
          </a:xfrm>
          <a:prstGeom prst="rect">
            <a:avLst/>
          </a:prstGeom>
          <a:noFill/>
        </p:spPr>
        <p:txBody>
          <a:bodyPr wrap="square" rtlCol="0">
            <a:spAutoFit/>
          </a:bodyPr>
          <a:lstStyle/>
          <a:p>
            <a:r>
              <a:rPr lang="en-US" dirty="0">
                <a:latin typeface="Arial Black" panose="020B0A04020102020204" pitchFamily="34" charset="0"/>
              </a:rPr>
              <a:t>Early February to late March 2019</a:t>
            </a:r>
          </a:p>
        </p:txBody>
      </p:sp>
      <p:sp>
        <p:nvSpPr>
          <p:cNvPr id="3" name="TextBox 2"/>
          <p:cNvSpPr txBox="1"/>
          <p:nvPr/>
        </p:nvSpPr>
        <p:spPr>
          <a:xfrm>
            <a:off x="1831731" y="4756638"/>
            <a:ext cx="2014782" cy="923330"/>
          </a:xfrm>
          <a:prstGeom prst="rect">
            <a:avLst/>
          </a:prstGeom>
          <a:noFill/>
        </p:spPr>
        <p:txBody>
          <a:bodyPr wrap="none" rtlCol="0">
            <a:spAutoFit/>
          </a:bodyPr>
          <a:lstStyle/>
          <a:p>
            <a:r>
              <a:rPr lang="en-US" dirty="0"/>
              <a:t>HS01- 55 data lines</a:t>
            </a:r>
          </a:p>
          <a:p>
            <a:r>
              <a:rPr lang="en-US" dirty="0"/>
              <a:t>           13 cross lines</a:t>
            </a:r>
          </a:p>
          <a:p>
            <a:r>
              <a:rPr lang="en-US" dirty="0"/>
              <a:t>           22 flights</a:t>
            </a:r>
          </a:p>
        </p:txBody>
      </p:sp>
      <p:sp>
        <p:nvSpPr>
          <p:cNvPr id="8" name="TextBox 7"/>
          <p:cNvSpPr txBox="1"/>
          <p:nvPr/>
        </p:nvSpPr>
        <p:spPr>
          <a:xfrm>
            <a:off x="5823297" y="5530223"/>
            <a:ext cx="2056460" cy="923330"/>
          </a:xfrm>
          <a:prstGeom prst="rect">
            <a:avLst/>
          </a:prstGeom>
          <a:noFill/>
        </p:spPr>
        <p:txBody>
          <a:bodyPr wrap="none" rtlCol="0">
            <a:spAutoFit/>
          </a:bodyPr>
          <a:lstStyle/>
          <a:p>
            <a:r>
              <a:rPr lang="en-US" dirty="0"/>
              <a:t>SS01 - 35 data lines</a:t>
            </a:r>
          </a:p>
          <a:p>
            <a:r>
              <a:rPr lang="en-US" dirty="0"/>
              <a:t>              8 cross lines</a:t>
            </a:r>
          </a:p>
          <a:p>
            <a:r>
              <a:rPr lang="en-US" dirty="0"/>
              <a:t>              9 flights</a:t>
            </a:r>
          </a:p>
        </p:txBody>
      </p:sp>
      <p:sp>
        <p:nvSpPr>
          <p:cNvPr id="10" name="TextBox 9"/>
          <p:cNvSpPr txBox="1"/>
          <p:nvPr/>
        </p:nvSpPr>
        <p:spPr>
          <a:xfrm>
            <a:off x="8624322" y="5618425"/>
            <a:ext cx="2015680" cy="646331"/>
          </a:xfrm>
          <a:prstGeom prst="rect">
            <a:avLst/>
          </a:prstGeom>
          <a:noFill/>
        </p:spPr>
        <p:txBody>
          <a:bodyPr wrap="none" rtlCol="0">
            <a:spAutoFit/>
          </a:bodyPr>
          <a:lstStyle/>
          <a:p>
            <a:r>
              <a:rPr lang="en-US" dirty="0"/>
              <a:t>Not being done</a:t>
            </a:r>
          </a:p>
          <a:p>
            <a:r>
              <a:rPr lang="en-US" dirty="0"/>
              <a:t>this year - furlough </a:t>
            </a:r>
          </a:p>
        </p:txBody>
      </p:sp>
    </p:spTree>
    <p:extLst>
      <p:ext uri="{BB962C8B-B14F-4D97-AF65-F5344CB8AC3E}">
        <p14:creationId xmlns:p14="http://schemas.microsoft.com/office/powerpoint/2010/main" val="6061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smtClean="0"/>
              <a:t>Old Vertical </a:t>
            </a:r>
            <a:r>
              <a:rPr lang="en-US" altLang="en-US" dirty="0" err="1" smtClean="0"/>
              <a:t>Datums</a:t>
            </a:r>
            <a:r>
              <a:rPr lang="en-US" altLang="en-US" dirty="0" smtClean="0"/>
              <a:t> replaced by NAPGD2022</a:t>
            </a:r>
            <a:endParaRPr lang="en-US" altLang="en-US" dirty="0"/>
          </a:p>
        </p:txBody>
      </p:sp>
      <p:sp>
        <p:nvSpPr>
          <p:cNvPr id="22" name="Date Placeholder 21">
            <a:extLst>
              <a:ext uri="{FF2B5EF4-FFF2-40B4-BE49-F238E27FC236}">
                <a16:creationId xmlns:a16="http://schemas.microsoft.com/office/drawing/2014/main" id="{7A792AE7-14B3-4421-92BA-BFDD70CFACFD}"/>
              </a:ext>
            </a:extLst>
          </p:cNvPr>
          <p:cNvSpPr>
            <a:spLocks noGrp="1"/>
          </p:cNvSpPr>
          <p:nvPr>
            <p:ph type="dt" sz="half" idx="10"/>
          </p:nvPr>
        </p:nvSpPr>
        <p:spPr/>
        <p:txBody>
          <a:bodyPr/>
          <a:lstStyle/>
          <a:p>
            <a:pPr>
              <a:defRPr/>
            </a:pPr>
            <a:r>
              <a:rPr lang="en-US" smtClean="0"/>
              <a:t>April 2, 2019</a:t>
            </a:r>
            <a:endParaRPr lang="en-US" dirty="0"/>
          </a:p>
        </p:txBody>
      </p:sp>
      <p:sp>
        <p:nvSpPr>
          <p:cNvPr id="23" name="Footer Placeholder 22">
            <a:extLst>
              <a:ext uri="{FF2B5EF4-FFF2-40B4-BE49-F238E27FC236}">
                <a16:creationId xmlns:a16="http://schemas.microsoft.com/office/drawing/2014/main" id="{AA844483-AF2D-4208-84A2-8537067E02DC}"/>
              </a:ext>
            </a:extLst>
          </p:cNvPr>
          <p:cNvSpPr>
            <a:spLocks noGrp="1"/>
          </p:cNvSpPr>
          <p:nvPr>
            <p:ph type="ftr" sz="quarter" idx="11"/>
          </p:nvPr>
        </p:nvSpPr>
        <p:spPr/>
        <p:txBody>
          <a:bodyPr/>
          <a:lstStyle/>
          <a:p>
            <a:pPr>
              <a:defRPr/>
            </a:pPr>
            <a:r>
              <a:rPr lang="en-US" smtClean="0"/>
              <a:t>2019 COUNT Conference</a:t>
            </a:r>
            <a:endParaRPr lang="en-US" dirty="0"/>
          </a:p>
        </p:txBody>
      </p:sp>
      <p:sp>
        <p:nvSpPr>
          <p:cNvPr id="24" name="Slide Number Placeholder 23">
            <a:extLst>
              <a:ext uri="{FF2B5EF4-FFF2-40B4-BE49-F238E27FC236}">
                <a16:creationId xmlns:a16="http://schemas.microsoft.com/office/drawing/2014/main" id="{3865D8F4-C245-42F5-A147-E3962C9E206F}"/>
              </a:ext>
            </a:extLst>
          </p:cNvPr>
          <p:cNvSpPr>
            <a:spLocks noGrp="1"/>
          </p:cNvSpPr>
          <p:nvPr>
            <p:ph type="sldNum" sz="quarter" idx="12"/>
          </p:nvPr>
        </p:nvSpPr>
        <p:spPr/>
        <p:txBody>
          <a:bodyPr/>
          <a:lstStyle/>
          <a:p>
            <a:fld id="{3CA038F7-C2D1-44BA-A135-71B31C4C941C}" type="slidenum">
              <a:rPr lang="en-US" altLang="en-US" smtClean="0"/>
              <a:pPr/>
              <a:t>26</a:t>
            </a:fld>
            <a:endParaRPr lang="en-US" altLang="en-US" dirty="0"/>
          </a:p>
        </p:txBody>
      </p:sp>
      <p:sp>
        <p:nvSpPr>
          <p:cNvPr id="23556" name="Content Placeholder 2"/>
          <p:cNvSpPr txBox="1">
            <a:spLocks/>
          </p:cNvSpPr>
          <p:nvPr/>
        </p:nvSpPr>
        <p:spPr bwMode="auto">
          <a:xfrm>
            <a:off x="2384426" y="1524001"/>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cs typeface="Times New Roman" panose="02020603050405020304" pitchFamily="18" charset="0"/>
              </a:rPr>
              <a:t>The Old:</a:t>
            </a:r>
          </a:p>
          <a:p>
            <a:pPr marL="457200" lvl="1" indent="0">
              <a:buNone/>
            </a:pPr>
            <a:r>
              <a:rPr lang="en-US" altLang="en-US" sz="2400" dirty="0">
                <a:cs typeface="Times New Roman" panose="02020603050405020304" pitchFamily="18" charset="0"/>
              </a:rPr>
              <a:t>NAVD 88</a:t>
            </a:r>
          </a:p>
          <a:p>
            <a:pPr marL="457200" lvl="1" indent="0">
              <a:buNone/>
            </a:pPr>
            <a:r>
              <a:rPr lang="en-US" altLang="en-US" sz="2400" dirty="0">
                <a:cs typeface="Times New Roman" panose="02020603050405020304" pitchFamily="18" charset="0"/>
              </a:rPr>
              <a:t>PRVD 02</a:t>
            </a:r>
          </a:p>
          <a:p>
            <a:pPr marL="457200" lvl="1" indent="0">
              <a:buNone/>
            </a:pPr>
            <a:r>
              <a:rPr lang="en-US" altLang="en-US" sz="2400" dirty="0">
                <a:cs typeface="Times New Roman" panose="02020603050405020304" pitchFamily="18" charset="0"/>
              </a:rPr>
              <a:t>VIVD09</a:t>
            </a:r>
          </a:p>
          <a:p>
            <a:pPr marL="457200" lvl="1" indent="0">
              <a:buNone/>
            </a:pPr>
            <a:r>
              <a:rPr lang="en-US" altLang="en-US" sz="2400" dirty="0">
                <a:cs typeface="Times New Roman" panose="02020603050405020304" pitchFamily="18" charset="0"/>
              </a:rPr>
              <a:t>ASVD02</a:t>
            </a:r>
          </a:p>
          <a:p>
            <a:pPr marL="457200" lvl="1" indent="0">
              <a:buNone/>
            </a:pPr>
            <a:r>
              <a:rPr lang="en-US" altLang="en-US" sz="2400" dirty="0">
                <a:cs typeface="Times New Roman" panose="02020603050405020304" pitchFamily="18" charset="0"/>
              </a:rPr>
              <a:t>NMVD03</a:t>
            </a:r>
          </a:p>
          <a:p>
            <a:pPr marL="457200" lvl="1" indent="0">
              <a:buNone/>
            </a:pPr>
            <a:r>
              <a:rPr lang="en-US" altLang="en-US" sz="2400" dirty="0">
                <a:cs typeface="Times New Roman" panose="02020603050405020304" pitchFamily="18" charset="0"/>
              </a:rPr>
              <a:t>GUVD04</a:t>
            </a:r>
          </a:p>
          <a:p>
            <a:pPr marL="457200" lvl="1" indent="0">
              <a:buNone/>
            </a:pPr>
            <a:r>
              <a:rPr lang="en-US" altLang="en-US" sz="2400" dirty="0">
                <a:cs typeface="Times New Roman" panose="02020603050405020304" pitchFamily="18" charset="0"/>
              </a:rPr>
              <a:t>IGLD 85</a:t>
            </a:r>
          </a:p>
          <a:p>
            <a:pPr marL="457200" lvl="1" indent="0">
              <a:buNone/>
            </a:pPr>
            <a:r>
              <a:rPr lang="en-US" altLang="en-US" sz="2400" dirty="0">
                <a:cs typeface="Times New Roman" panose="02020603050405020304" pitchFamily="18" charset="0"/>
              </a:rPr>
              <a:t>IGSN71</a:t>
            </a:r>
          </a:p>
          <a:p>
            <a:pPr marL="457200" lvl="1" indent="0">
              <a:buNone/>
            </a:pPr>
            <a:r>
              <a:rPr lang="en-US" altLang="en-US" sz="2400" dirty="0">
                <a:cs typeface="Times New Roman" panose="02020603050405020304" pitchFamily="18" charset="0"/>
              </a:rPr>
              <a:t>GEOID12B</a:t>
            </a:r>
          </a:p>
          <a:p>
            <a:pPr marL="457200" lvl="1" indent="0">
              <a:buNone/>
            </a:pPr>
            <a:r>
              <a:rPr lang="en-US" altLang="en-US" sz="2400" dirty="0">
                <a:cs typeface="Times New Roman" panose="02020603050405020304" pitchFamily="18" charset="0"/>
              </a:rPr>
              <a:t>DEFLEC12B</a:t>
            </a: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5592567" y="2514600"/>
            <a:ext cx="5075433" cy="263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a:buNone/>
            </a:pPr>
            <a:r>
              <a:rPr lang="en-US" altLang="en-US" sz="2400" u="sng" dirty="0">
                <a:cs typeface="Times New Roman" panose="02020603050405020304" pitchFamily="18" charset="0"/>
              </a:rPr>
              <a:t>The New:</a:t>
            </a:r>
          </a:p>
          <a:p>
            <a:pPr marL="457200" lvl="1" indent="0">
              <a:buNone/>
            </a:pPr>
            <a:r>
              <a:rPr lang="en-US" altLang="en-US" sz="2400" dirty="0">
                <a:cs typeface="Times New Roman" panose="02020603050405020304" pitchFamily="18" charset="0"/>
              </a:rPr>
              <a:t>The North American-Pacific Geopotential Datum of 2022 (</a:t>
            </a:r>
            <a:r>
              <a:rPr lang="en-US" altLang="en-US" sz="2400" dirty="0">
                <a:solidFill>
                  <a:srgbClr val="FF0000"/>
                </a:solidFill>
                <a:cs typeface="Times New Roman" panose="02020603050405020304" pitchFamily="18" charset="0"/>
              </a:rPr>
              <a:t>NAPGD2022</a:t>
            </a:r>
            <a:r>
              <a:rPr lang="en-US" altLang="en-US" sz="2400" dirty="0">
                <a:cs typeface="Times New Roman" panose="02020603050405020304" pitchFamily="18" charset="0"/>
              </a:rPr>
              <a:t>)</a:t>
            </a:r>
          </a:p>
          <a:p>
            <a:pPr marL="457200" lvl="1" indent="0">
              <a:buNone/>
            </a:pPr>
            <a:endParaRPr lang="en-US" altLang="en-US" sz="2400" dirty="0">
              <a:cs typeface="Times New Roman" panose="02020603050405020304" pitchFamily="18" charset="0"/>
            </a:endParaRPr>
          </a:p>
          <a:p>
            <a:pPr marL="457200" lvl="1" indent="0">
              <a:buNone/>
            </a:pPr>
            <a:r>
              <a:rPr lang="en-US" altLang="en-US" sz="2400" dirty="0">
                <a:cs typeface="Times New Roman" panose="02020603050405020304" pitchFamily="18" charset="0"/>
              </a:rPr>
              <a:t>	- Will include GEOID2022</a:t>
            </a:r>
          </a:p>
          <a:p>
            <a:pPr marL="457200" lvl="1" indent="0">
              <a:buNone/>
            </a:pPr>
            <a:endParaRPr lang="en-US" altLang="en-US" sz="2400" dirty="0">
              <a:cs typeface="Times New Roman" panose="02020603050405020304" pitchFamily="18" charset="0"/>
            </a:endParaRPr>
          </a:p>
          <a:p>
            <a:pPr marL="457200" lvl="1" indent="0">
              <a:buNone/>
            </a:pPr>
            <a:endParaRPr lang="en-US" altLang="en-US" sz="2400" dirty="0">
              <a:cs typeface="Times New Roman" panose="02020603050405020304" pitchFamily="18" charset="0"/>
            </a:endParaRPr>
          </a:p>
          <a:p>
            <a:pPr marL="457200" lvl="1" indent="0">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24001" y="1990726"/>
            <a:ext cx="910827" cy="430887"/>
          </a:xfrm>
          <a:prstGeom prst="rect">
            <a:avLst/>
          </a:prstGeom>
          <a:noFill/>
        </p:spPr>
        <p:txBody>
          <a:bodyPr wrap="none" rtlCol="0">
            <a:spAutoFit/>
          </a:bodyPr>
          <a:lstStyle/>
          <a:p>
            <a:r>
              <a:rPr lang="en-US" sz="1100" b="1" dirty="0">
                <a:solidFill>
                  <a:srgbClr val="FF0000"/>
                </a:solidFill>
              </a:rPr>
              <a:t>Orthometric</a:t>
            </a:r>
          </a:p>
          <a:p>
            <a:r>
              <a:rPr lang="en-US" sz="1100" b="1" dirty="0">
                <a:solidFill>
                  <a:srgbClr val="FF0000"/>
                </a:solidFill>
              </a:rPr>
              <a:t>Heights</a:t>
            </a:r>
          </a:p>
        </p:txBody>
      </p:sp>
      <p:sp>
        <p:nvSpPr>
          <p:cNvPr id="8" name="TextBox 7"/>
          <p:cNvSpPr txBox="1"/>
          <p:nvPr/>
        </p:nvSpPr>
        <p:spPr>
          <a:xfrm>
            <a:off x="1524001" y="3238454"/>
            <a:ext cx="910827" cy="600164"/>
          </a:xfrm>
          <a:prstGeom prst="rect">
            <a:avLst/>
          </a:prstGeom>
          <a:noFill/>
        </p:spPr>
        <p:txBody>
          <a:bodyPr wrap="none" rtlCol="0">
            <a:spAutoFit/>
          </a:bodyPr>
          <a:lstStyle/>
          <a:p>
            <a:r>
              <a:rPr lang="en-US" sz="1100" b="1" dirty="0">
                <a:solidFill>
                  <a:srgbClr val="FF0000"/>
                </a:solidFill>
              </a:rPr>
              <a:t>Normal</a:t>
            </a:r>
          </a:p>
          <a:p>
            <a:r>
              <a:rPr lang="en-US" sz="1100" b="1" dirty="0">
                <a:solidFill>
                  <a:srgbClr val="FF0000"/>
                </a:solidFill>
              </a:rPr>
              <a:t>Orthometric</a:t>
            </a:r>
          </a:p>
          <a:p>
            <a:r>
              <a:rPr lang="en-US" sz="1100" b="1" dirty="0">
                <a:solidFill>
                  <a:srgbClr val="FF0000"/>
                </a:solidFill>
              </a:rPr>
              <a:t>Heights</a:t>
            </a:r>
          </a:p>
        </p:txBody>
      </p:sp>
      <p:sp>
        <p:nvSpPr>
          <p:cNvPr id="5" name="Left Brace 4"/>
          <p:cNvSpPr/>
          <p:nvPr/>
        </p:nvSpPr>
        <p:spPr>
          <a:xfrm>
            <a:off x="2513374" y="2514600"/>
            <a:ext cx="258403" cy="20478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1486514" y="4602096"/>
            <a:ext cx="694421" cy="430887"/>
          </a:xfrm>
          <a:prstGeom prst="rect">
            <a:avLst/>
          </a:prstGeom>
          <a:noFill/>
        </p:spPr>
        <p:txBody>
          <a:bodyPr wrap="none" rtlCol="0">
            <a:spAutoFit/>
          </a:bodyPr>
          <a:lstStyle/>
          <a:p>
            <a:r>
              <a:rPr lang="en-US" sz="1100" b="1" dirty="0">
                <a:solidFill>
                  <a:srgbClr val="FF0000"/>
                </a:solidFill>
              </a:rPr>
              <a:t>Dynamic</a:t>
            </a:r>
          </a:p>
          <a:p>
            <a:r>
              <a:rPr lang="en-US" sz="1100" b="1" dirty="0">
                <a:solidFill>
                  <a:srgbClr val="FF0000"/>
                </a:solidFill>
              </a:rPr>
              <a:t>Heights</a:t>
            </a:r>
          </a:p>
        </p:txBody>
      </p:sp>
      <p:sp>
        <p:nvSpPr>
          <p:cNvPr id="11" name="TextBox 10"/>
          <p:cNvSpPr txBox="1"/>
          <p:nvPr/>
        </p:nvSpPr>
        <p:spPr>
          <a:xfrm>
            <a:off x="1480163" y="5153110"/>
            <a:ext cx="612668" cy="261610"/>
          </a:xfrm>
          <a:prstGeom prst="rect">
            <a:avLst/>
          </a:prstGeom>
          <a:noFill/>
        </p:spPr>
        <p:txBody>
          <a:bodyPr wrap="none" rtlCol="0">
            <a:spAutoFit/>
          </a:bodyPr>
          <a:lstStyle/>
          <a:p>
            <a:r>
              <a:rPr lang="en-US" sz="1100" b="1" dirty="0">
                <a:solidFill>
                  <a:srgbClr val="FF0000"/>
                </a:solidFill>
              </a:rPr>
              <a:t>Gravity</a:t>
            </a:r>
          </a:p>
        </p:txBody>
      </p:sp>
      <p:sp>
        <p:nvSpPr>
          <p:cNvPr id="13" name="TextBox 12"/>
          <p:cNvSpPr txBox="1"/>
          <p:nvPr/>
        </p:nvSpPr>
        <p:spPr>
          <a:xfrm>
            <a:off x="1480164" y="5534849"/>
            <a:ext cx="898003" cy="430887"/>
          </a:xfrm>
          <a:prstGeom prst="rect">
            <a:avLst/>
          </a:prstGeom>
          <a:noFill/>
        </p:spPr>
        <p:txBody>
          <a:bodyPr wrap="none" rtlCol="0">
            <a:spAutoFit/>
          </a:bodyPr>
          <a:lstStyle/>
          <a:p>
            <a:r>
              <a:rPr lang="en-US" sz="1100" b="1" dirty="0">
                <a:solidFill>
                  <a:srgbClr val="FF0000"/>
                </a:solidFill>
              </a:rPr>
              <a:t>Geoid</a:t>
            </a:r>
          </a:p>
          <a:p>
            <a:r>
              <a:rPr lang="en-US" sz="1100" b="1" dirty="0">
                <a:solidFill>
                  <a:srgbClr val="FF0000"/>
                </a:solidFill>
              </a:rPr>
              <a:t>Undulations</a:t>
            </a:r>
          </a:p>
        </p:txBody>
      </p:sp>
      <p:sp>
        <p:nvSpPr>
          <p:cNvPr id="14" name="TextBox 13"/>
          <p:cNvSpPr txBox="1"/>
          <p:nvPr/>
        </p:nvSpPr>
        <p:spPr>
          <a:xfrm>
            <a:off x="1512779" y="5965736"/>
            <a:ext cx="997389" cy="430887"/>
          </a:xfrm>
          <a:prstGeom prst="rect">
            <a:avLst/>
          </a:prstGeom>
          <a:noFill/>
        </p:spPr>
        <p:txBody>
          <a:bodyPr wrap="none" rtlCol="0">
            <a:spAutoFit/>
          </a:bodyPr>
          <a:lstStyle/>
          <a:p>
            <a:r>
              <a:rPr lang="en-US" sz="1100" b="1" dirty="0">
                <a:solidFill>
                  <a:srgbClr val="FF0000"/>
                </a:solidFill>
              </a:rPr>
              <a:t>Deflections of</a:t>
            </a:r>
          </a:p>
          <a:p>
            <a:r>
              <a:rPr lang="en-US" sz="1100" b="1" dirty="0">
                <a:solidFill>
                  <a:srgbClr val="FF0000"/>
                </a:solidFill>
              </a:rPr>
              <a:t>the Vertical</a:t>
            </a:r>
          </a:p>
        </p:txBody>
      </p:sp>
      <p:sp>
        <p:nvSpPr>
          <p:cNvPr id="2" name="Arrow: Right 1">
            <a:extLst>
              <a:ext uri="{FF2B5EF4-FFF2-40B4-BE49-F238E27FC236}">
                <a16:creationId xmlns:a16="http://schemas.microsoft.com/office/drawing/2014/main" id="{63806074-EF6D-448C-9C04-E6B5048BC622}"/>
              </a:ext>
            </a:extLst>
          </p:cNvPr>
          <p:cNvSpPr/>
          <p:nvPr/>
        </p:nvSpPr>
        <p:spPr>
          <a:xfrm>
            <a:off x="4411038" y="2712378"/>
            <a:ext cx="1448656" cy="24407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230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0-#ppt_w/2"/>
                                          </p:val>
                                        </p:tav>
                                        <p:tav tm="100000">
                                          <p:val>
                                            <p:strVal val="#ppt_x"/>
                                          </p:val>
                                        </p:tav>
                                      </p:tavLst>
                                    </p:anim>
                                    <p:anim calcmode="lin" valueType="num">
                                      <p:cBhvr additive="base">
                                        <p:cTn id="54" dur="500" fill="hold"/>
                                        <p:tgtEl>
                                          <p:spTgt spid="1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0-#ppt_w/2"/>
                                          </p:val>
                                        </p:tav>
                                        <p:tav tm="100000">
                                          <p:val>
                                            <p:strVal val="#ppt_x"/>
                                          </p:val>
                                        </p:tav>
                                      </p:tavLst>
                                    </p:anim>
                                    <p:anim calcmode="lin" valueType="num">
                                      <p:cBhvr additive="base">
                                        <p:cTn id="5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8" grpId="0"/>
      <p:bldP spid="5" grpId="0" animBg="1"/>
      <p:bldP spid="10" grpId="0"/>
      <p:bldP spid="11" grpId="0"/>
      <p:bldP spid="13" grpId="0"/>
      <p:bldP spid="14"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very high confidence">
            <a:extLst>
              <a:ext uri="{FF2B5EF4-FFF2-40B4-BE49-F238E27FC236}">
                <a16:creationId xmlns:a16="http://schemas.microsoft.com/office/drawing/2014/main" id="{C3993580-C25B-4E21-A2BA-F212A78D5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3999" cy="6858000"/>
          </a:xfrm>
          <a:prstGeom prst="rect">
            <a:avLst/>
          </a:prstGeom>
        </p:spPr>
      </p:pic>
      <p:sp>
        <p:nvSpPr>
          <p:cNvPr id="10" name="TextBox 9"/>
          <p:cNvSpPr txBox="1"/>
          <p:nvPr/>
        </p:nvSpPr>
        <p:spPr>
          <a:xfrm>
            <a:off x="2621266" y="3059668"/>
            <a:ext cx="1293944"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NMVD03</a:t>
            </a:r>
          </a:p>
        </p:txBody>
      </p:sp>
      <p:sp>
        <p:nvSpPr>
          <p:cNvPr id="11" name="TextBox 10"/>
          <p:cNvSpPr txBox="1"/>
          <p:nvPr/>
        </p:nvSpPr>
        <p:spPr>
          <a:xfrm>
            <a:off x="4504942" y="5046483"/>
            <a:ext cx="1223412"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ASVD02</a:t>
            </a:r>
          </a:p>
        </p:txBody>
      </p:sp>
      <p:sp>
        <p:nvSpPr>
          <p:cNvPr id="13" name="TextBox 12"/>
          <p:cNvSpPr txBox="1"/>
          <p:nvPr/>
        </p:nvSpPr>
        <p:spPr>
          <a:xfrm>
            <a:off x="7030053" y="1815336"/>
            <a:ext cx="1720343" cy="461665"/>
          </a:xfrm>
          <a:prstGeom prst="rect">
            <a:avLst/>
          </a:prstGeom>
          <a:noFill/>
        </p:spPr>
        <p:txBody>
          <a:bodyPr wrap="none">
            <a:spAutoFit/>
          </a:bodyPr>
          <a:lstStyle/>
          <a:p>
            <a:pPr algn="ctr" fontAlgn="base">
              <a:spcBef>
                <a:spcPct val="0"/>
              </a:spcBef>
              <a:spcAft>
                <a:spcPct val="0"/>
              </a:spcAft>
              <a:defRPr/>
            </a:pPr>
            <a:r>
              <a:rPr lang="en-US" sz="2400" b="1" dirty="0">
                <a:solidFill>
                  <a:srgbClr val="0000FF"/>
                </a:solidFill>
                <a:effectLst>
                  <a:outerShdw blurRad="38100" dist="38100" dir="2700000" algn="tl">
                    <a:srgbClr val="000000">
                      <a:alpha val="43137"/>
                    </a:srgbClr>
                  </a:outerShdw>
                </a:effectLst>
                <a:latin typeface="Verdana" pitchFamily="34" charset="0"/>
                <a:cs typeface="Arial" charset="0"/>
              </a:rPr>
              <a:t>NAVD 88</a:t>
            </a:r>
          </a:p>
        </p:txBody>
      </p:sp>
      <p:sp>
        <p:nvSpPr>
          <p:cNvPr id="8" name="TextBox 7">
            <a:extLst>
              <a:ext uri="{FF2B5EF4-FFF2-40B4-BE49-F238E27FC236}">
                <a16:creationId xmlns:a16="http://schemas.microsoft.com/office/drawing/2014/main" id="{B417B018-C8EB-487B-92FF-79B8C0C98C96}"/>
              </a:ext>
            </a:extLst>
          </p:cNvPr>
          <p:cNvSpPr txBox="1"/>
          <p:nvPr/>
        </p:nvSpPr>
        <p:spPr>
          <a:xfrm>
            <a:off x="5935744" y="5135088"/>
            <a:ext cx="4524866" cy="1482528"/>
          </a:xfrm>
          <a:prstGeom prst="rect">
            <a:avLst/>
          </a:prstGeom>
          <a:solidFill>
            <a:schemeClr val="bg1"/>
          </a:solidFill>
        </p:spPr>
        <p:txBody>
          <a:bodyPr wrap="square" numCol="2" rtlCol="0">
            <a:noAutofit/>
          </a:bodyPr>
          <a:lstStyle/>
          <a:p>
            <a:pPr>
              <a:defRPr/>
            </a:pPr>
            <a:r>
              <a:rPr lang="en-US" b="1" i="1" dirty="0">
                <a:solidFill>
                  <a:prstClr val="black"/>
                </a:solidFill>
                <a:latin typeface="Calibri"/>
              </a:rPr>
              <a:t>NA and Caribbean</a:t>
            </a:r>
          </a:p>
          <a:p>
            <a:pPr marL="342900" indent="-342900">
              <a:buFont typeface="+mj-lt"/>
              <a:buAutoNum type="arabicPeriod"/>
              <a:defRPr/>
            </a:pPr>
            <a:r>
              <a:rPr lang="en-US" dirty="0">
                <a:solidFill>
                  <a:prstClr val="black"/>
                </a:solidFill>
                <a:latin typeface="Calibri"/>
              </a:rPr>
              <a:t>NAVD 88</a:t>
            </a:r>
          </a:p>
          <a:p>
            <a:pPr marL="342900" indent="-342900">
              <a:buFont typeface="+mj-lt"/>
              <a:buAutoNum type="arabicPeriod"/>
              <a:defRPr/>
            </a:pPr>
            <a:r>
              <a:rPr lang="en-US" dirty="0">
                <a:solidFill>
                  <a:prstClr val="black"/>
                </a:solidFill>
                <a:latin typeface="Calibri"/>
              </a:rPr>
              <a:t>IGLD 85</a:t>
            </a:r>
          </a:p>
          <a:p>
            <a:pPr marL="342900" indent="-342900">
              <a:buFont typeface="+mj-lt"/>
              <a:buAutoNum type="arabicPeriod"/>
              <a:defRPr/>
            </a:pPr>
            <a:r>
              <a:rPr lang="en-US" dirty="0">
                <a:solidFill>
                  <a:prstClr val="black"/>
                </a:solidFill>
                <a:latin typeface="Calibri"/>
              </a:rPr>
              <a:t>PRVD02</a:t>
            </a:r>
          </a:p>
          <a:p>
            <a:pPr marL="342900" indent="-342900">
              <a:buFont typeface="+mj-lt"/>
              <a:buAutoNum type="arabicPeriod"/>
              <a:defRPr/>
            </a:pPr>
            <a:r>
              <a:rPr lang="en-US" dirty="0">
                <a:solidFill>
                  <a:prstClr val="black"/>
                </a:solidFill>
                <a:latin typeface="Calibri"/>
              </a:rPr>
              <a:t>VIVD09</a:t>
            </a:r>
          </a:p>
          <a:p>
            <a:pPr marL="342900" indent="-342900">
              <a:buFont typeface="+mj-lt"/>
              <a:buAutoNum type="arabicPeriod"/>
              <a:defRPr/>
            </a:pPr>
            <a:endParaRPr lang="en-US" dirty="0">
              <a:solidFill>
                <a:prstClr val="black"/>
              </a:solidFill>
              <a:latin typeface="Calibri"/>
            </a:endParaRPr>
          </a:p>
          <a:p>
            <a:pPr>
              <a:defRPr/>
            </a:pPr>
            <a:r>
              <a:rPr lang="en-US" b="1" i="1" dirty="0">
                <a:solidFill>
                  <a:prstClr val="black"/>
                </a:solidFill>
                <a:latin typeface="Calibri"/>
              </a:rPr>
              <a:t>Pacific</a:t>
            </a:r>
          </a:p>
          <a:p>
            <a:pPr marL="342900" indent="-342900">
              <a:buFont typeface="+mj-lt"/>
              <a:buAutoNum type="arabicPeriod"/>
              <a:defRPr/>
            </a:pPr>
            <a:r>
              <a:rPr lang="en-US" dirty="0">
                <a:solidFill>
                  <a:prstClr val="black"/>
                </a:solidFill>
                <a:latin typeface="Calibri"/>
              </a:rPr>
              <a:t>GUVD04</a:t>
            </a:r>
          </a:p>
          <a:p>
            <a:pPr marL="342900" indent="-342900">
              <a:buFont typeface="+mj-lt"/>
              <a:buAutoNum type="arabicPeriod"/>
              <a:defRPr/>
            </a:pPr>
            <a:r>
              <a:rPr lang="en-US" dirty="0">
                <a:solidFill>
                  <a:prstClr val="black"/>
                </a:solidFill>
                <a:latin typeface="Calibri"/>
              </a:rPr>
              <a:t>NMVD03</a:t>
            </a:r>
          </a:p>
          <a:p>
            <a:pPr marL="342900" indent="-342900">
              <a:buFont typeface="+mj-lt"/>
              <a:buAutoNum type="arabicPeriod"/>
              <a:defRPr/>
            </a:pPr>
            <a:r>
              <a:rPr lang="en-US" dirty="0">
                <a:solidFill>
                  <a:prstClr val="black"/>
                </a:solidFill>
                <a:latin typeface="Calibri"/>
              </a:rPr>
              <a:t>ASVD02</a:t>
            </a:r>
          </a:p>
          <a:p>
            <a:pPr marL="342900" indent="-342900">
              <a:buFont typeface="+mj-lt"/>
              <a:buAutoNum type="arabicPeriod"/>
              <a:defRPr/>
            </a:pPr>
            <a:endParaRPr lang="en-US" dirty="0">
              <a:solidFill>
                <a:prstClr val="black"/>
              </a:solidFill>
              <a:latin typeface="Calibri"/>
            </a:endParaRPr>
          </a:p>
        </p:txBody>
      </p:sp>
      <p:sp>
        <p:nvSpPr>
          <p:cNvPr id="14" name="TextBox 13">
            <a:extLst>
              <a:ext uri="{FF2B5EF4-FFF2-40B4-BE49-F238E27FC236}">
                <a16:creationId xmlns:a16="http://schemas.microsoft.com/office/drawing/2014/main" id="{C24C3F0C-55B3-42A1-9EDB-6ABF3E81DFBB}"/>
              </a:ext>
            </a:extLst>
          </p:cNvPr>
          <p:cNvSpPr txBox="1"/>
          <p:nvPr/>
        </p:nvSpPr>
        <p:spPr>
          <a:xfrm>
            <a:off x="5935744" y="4694547"/>
            <a:ext cx="4524866" cy="440542"/>
          </a:xfrm>
          <a:prstGeom prst="rect">
            <a:avLst/>
          </a:prstGeom>
          <a:solidFill>
            <a:schemeClr val="bg1"/>
          </a:solidFill>
        </p:spPr>
        <p:txBody>
          <a:bodyPr wrap="square" rtlCol="0">
            <a:noAutofit/>
          </a:bodyPr>
          <a:lstStyle/>
          <a:p>
            <a:pPr algn="ctr">
              <a:defRPr/>
            </a:pPr>
            <a:r>
              <a:rPr lang="en-US" b="1" dirty="0">
                <a:solidFill>
                  <a:prstClr val="black"/>
                </a:solidFill>
                <a:latin typeface="Calibri"/>
              </a:rPr>
              <a:t>Current vertical datums of the NSRS</a:t>
            </a:r>
          </a:p>
        </p:txBody>
      </p:sp>
      <p:sp>
        <p:nvSpPr>
          <p:cNvPr id="15" name="TextBox 14">
            <a:extLst>
              <a:ext uri="{FF2B5EF4-FFF2-40B4-BE49-F238E27FC236}">
                <a16:creationId xmlns:a16="http://schemas.microsoft.com/office/drawing/2014/main" id="{0FC660BD-3D64-4143-A5D5-260929564036}"/>
              </a:ext>
            </a:extLst>
          </p:cNvPr>
          <p:cNvSpPr txBox="1"/>
          <p:nvPr/>
        </p:nvSpPr>
        <p:spPr>
          <a:xfrm>
            <a:off x="2398408" y="3440170"/>
            <a:ext cx="1255472"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GUVD04</a:t>
            </a:r>
          </a:p>
        </p:txBody>
      </p:sp>
      <p:sp>
        <p:nvSpPr>
          <p:cNvPr id="16" name="TextBox 15">
            <a:extLst>
              <a:ext uri="{FF2B5EF4-FFF2-40B4-BE49-F238E27FC236}">
                <a16:creationId xmlns:a16="http://schemas.microsoft.com/office/drawing/2014/main" id="{8576601F-5E28-46BF-BE12-6E4FE083D76D}"/>
              </a:ext>
            </a:extLst>
          </p:cNvPr>
          <p:cNvSpPr txBox="1"/>
          <p:nvPr/>
        </p:nvSpPr>
        <p:spPr>
          <a:xfrm>
            <a:off x="9253228" y="2775447"/>
            <a:ext cx="1231427"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PRVD02</a:t>
            </a:r>
          </a:p>
        </p:txBody>
      </p:sp>
      <p:sp>
        <p:nvSpPr>
          <p:cNvPr id="17" name="TextBox 16">
            <a:extLst>
              <a:ext uri="{FF2B5EF4-FFF2-40B4-BE49-F238E27FC236}">
                <a16:creationId xmlns:a16="http://schemas.microsoft.com/office/drawing/2014/main" id="{4C411005-375C-4372-A990-7BF8DAA7322C}"/>
              </a:ext>
            </a:extLst>
          </p:cNvPr>
          <p:cNvSpPr txBox="1"/>
          <p:nvPr/>
        </p:nvSpPr>
        <p:spPr>
          <a:xfrm>
            <a:off x="9277274" y="3200497"/>
            <a:ext cx="1183337"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VIVD02</a:t>
            </a:r>
          </a:p>
        </p:txBody>
      </p:sp>
      <p:sp>
        <p:nvSpPr>
          <p:cNvPr id="18" name="TextBox 17">
            <a:extLst>
              <a:ext uri="{FF2B5EF4-FFF2-40B4-BE49-F238E27FC236}">
                <a16:creationId xmlns:a16="http://schemas.microsoft.com/office/drawing/2014/main" id="{8604D915-2386-4B3D-B5D8-A9B3975D46E6}"/>
              </a:ext>
            </a:extLst>
          </p:cNvPr>
          <p:cNvSpPr txBox="1"/>
          <p:nvPr/>
        </p:nvSpPr>
        <p:spPr>
          <a:xfrm>
            <a:off x="7808796" y="1398378"/>
            <a:ext cx="1244251" cy="369332"/>
          </a:xfrm>
          <a:prstGeom prst="rect">
            <a:avLst/>
          </a:prstGeom>
          <a:noFill/>
        </p:spPr>
        <p:txBody>
          <a:bodyPr wrap="none">
            <a:spAutoFit/>
          </a:bodyPr>
          <a:lstStyle/>
          <a:p>
            <a:pPr algn="ctr" fontAlgn="base">
              <a:spcBef>
                <a:spcPct val="0"/>
              </a:spcBef>
              <a:spcAft>
                <a:spcPct val="0"/>
              </a:spcAft>
              <a:defRPr/>
            </a:pPr>
            <a:r>
              <a:rPr lang="en-US" b="1" dirty="0">
                <a:solidFill>
                  <a:srgbClr val="0000FF"/>
                </a:solidFill>
                <a:effectLst>
                  <a:outerShdw blurRad="38100" dist="38100" dir="2700000" algn="tl">
                    <a:srgbClr val="000000">
                      <a:alpha val="43137"/>
                    </a:srgbClr>
                  </a:outerShdw>
                </a:effectLst>
                <a:latin typeface="Verdana" pitchFamily="34" charset="0"/>
                <a:cs typeface="Arial" charset="0"/>
              </a:rPr>
              <a:t>IGLD 85</a:t>
            </a:r>
          </a:p>
        </p:txBody>
      </p:sp>
      <p:sp>
        <p:nvSpPr>
          <p:cNvPr id="19" name="TextBox 18">
            <a:extLst>
              <a:ext uri="{FF2B5EF4-FFF2-40B4-BE49-F238E27FC236}">
                <a16:creationId xmlns:a16="http://schemas.microsoft.com/office/drawing/2014/main" id="{08D84127-302E-49A4-ADBE-95EFF2348970}"/>
              </a:ext>
            </a:extLst>
          </p:cNvPr>
          <p:cNvSpPr txBox="1"/>
          <p:nvPr/>
        </p:nvSpPr>
        <p:spPr>
          <a:xfrm>
            <a:off x="5116649" y="535512"/>
            <a:ext cx="1462259" cy="400110"/>
          </a:xfrm>
          <a:prstGeom prst="rect">
            <a:avLst/>
          </a:prstGeom>
          <a:noFill/>
        </p:spPr>
        <p:txBody>
          <a:bodyPr wrap="none">
            <a:spAutoFit/>
          </a:bodyPr>
          <a:lstStyle/>
          <a:p>
            <a:pPr algn="ctr" fontAlgn="base">
              <a:spcBef>
                <a:spcPct val="0"/>
              </a:spcBef>
              <a:spcAft>
                <a:spcPct val="0"/>
              </a:spcAft>
              <a:defRPr/>
            </a:pPr>
            <a:r>
              <a:rPr lang="en-US" sz="2000" b="1" dirty="0">
                <a:solidFill>
                  <a:srgbClr val="0000FF"/>
                </a:solidFill>
                <a:effectLst>
                  <a:outerShdw blurRad="38100" dist="38100" dir="2700000" algn="tl">
                    <a:srgbClr val="000000">
                      <a:alpha val="43137"/>
                    </a:srgbClr>
                  </a:outerShdw>
                </a:effectLst>
                <a:latin typeface="Verdana" pitchFamily="34" charset="0"/>
                <a:cs typeface="Arial" charset="0"/>
              </a:rPr>
              <a:t>NAVD 88</a:t>
            </a:r>
          </a:p>
        </p:txBody>
      </p:sp>
    </p:spTree>
    <p:extLst>
      <p:ext uri="{BB962C8B-B14F-4D97-AF65-F5344CB8AC3E}">
        <p14:creationId xmlns:p14="http://schemas.microsoft.com/office/powerpoint/2010/main" val="368880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latin typeface="Arial Black" panose="020B0A04020102020204" pitchFamily="34" charset="0"/>
              </a:rPr>
              <a:t>Q: When should I care?</a:t>
            </a:r>
            <a:endParaRPr lang="en-US" b="1" dirty="0">
              <a:solidFill>
                <a:schemeClr val="tx2"/>
              </a:solidFill>
              <a:latin typeface="Arial Black" panose="020B0A04020102020204" pitchFamily="34" charset="0"/>
            </a:endParaRPr>
          </a:p>
        </p:txBody>
      </p:sp>
      <p:sp>
        <p:nvSpPr>
          <p:cNvPr id="6" name="Content Placeholder 5"/>
          <p:cNvSpPr>
            <a:spLocks noGrp="1"/>
          </p:cNvSpPr>
          <p:nvPr>
            <p:ph idx="1"/>
          </p:nvPr>
        </p:nvSpPr>
        <p:spPr/>
        <p:txBody>
          <a:bodyPr/>
          <a:lstStyle/>
          <a:p>
            <a:pPr marL="0" indent="0">
              <a:buNone/>
            </a:pPr>
            <a:r>
              <a:rPr lang="en-US" sz="2000" b="1" i="1" u="sng" dirty="0">
                <a:latin typeface="Arial" panose="020B0604020202020204" pitchFamily="34" charset="0"/>
                <a:cs typeface="Arial" panose="020B0604020202020204" pitchFamily="34" charset="0"/>
              </a:rPr>
              <a:t>A:  When your accuracy needs are smaller than about 4 meters</a:t>
            </a:r>
            <a:endParaRPr lang="en-US" sz="2000" u="sng" dirty="0">
              <a:latin typeface="Arial" panose="020B0604020202020204" pitchFamily="34" charset="0"/>
              <a:cs typeface="Arial" panose="020B0604020202020204" pitchFamily="34" charset="0"/>
            </a:endParaRPr>
          </a:p>
          <a:p>
            <a:endParaRPr lang="en-US" sz="2000" u="sng" dirty="0">
              <a:latin typeface="Arial" panose="020B0604020202020204" pitchFamily="34" charset="0"/>
              <a:cs typeface="Arial" panose="020B0604020202020204" pitchFamily="34" charset="0"/>
            </a:endParaRPr>
          </a:p>
          <a:p>
            <a:r>
              <a:rPr lang="en-US" sz="2000" b="1" u="sng" dirty="0">
                <a:latin typeface="Arial" panose="020B0604020202020204" pitchFamily="34" charset="0"/>
                <a:cs typeface="Arial" panose="020B0604020202020204" pitchFamily="34" charset="0"/>
              </a:rPr>
              <a:t>Expected latitude/longitude changes: </a:t>
            </a:r>
          </a:p>
          <a:p>
            <a:pPr lvl="1"/>
            <a:r>
              <a:rPr lang="en-US" sz="2000" b="1" u="sng" dirty="0">
                <a:latin typeface="Arial" panose="020B0604020202020204" pitchFamily="34" charset="0"/>
                <a:cs typeface="Arial" panose="020B0604020202020204" pitchFamily="34" charset="0"/>
              </a:rPr>
              <a:t>1-2 meters CONUS</a:t>
            </a:r>
          </a:p>
          <a:p>
            <a:pPr lvl="1"/>
            <a:r>
              <a:rPr lang="en-US" sz="2000" b="1" u="sng" dirty="0">
                <a:latin typeface="Arial" panose="020B0604020202020204" pitchFamily="34" charset="0"/>
                <a:cs typeface="Arial" panose="020B0604020202020204" pitchFamily="34" charset="0"/>
              </a:rPr>
              <a:t>2+ meters Alaska</a:t>
            </a:r>
          </a:p>
          <a:p>
            <a:pPr lvl="1"/>
            <a:r>
              <a:rPr lang="en-US" sz="2000" b="1" u="sng" dirty="0">
                <a:latin typeface="Arial" panose="020B0604020202020204" pitchFamily="34" charset="0"/>
                <a:cs typeface="Arial" panose="020B0604020202020204" pitchFamily="34" charset="0"/>
              </a:rPr>
              <a:t>4+ meters Hawaii</a:t>
            </a:r>
          </a:p>
          <a:p>
            <a:r>
              <a:rPr lang="en-US" sz="2000" b="1" u="sng" dirty="0">
                <a:latin typeface="Arial" panose="020B0604020202020204" pitchFamily="34" charset="0"/>
                <a:cs typeface="Arial" panose="020B0604020202020204" pitchFamily="34" charset="0"/>
              </a:rPr>
              <a:t>Expected (“MSL”) height changes:</a:t>
            </a:r>
          </a:p>
          <a:p>
            <a:pPr lvl="1"/>
            <a:r>
              <a:rPr lang="en-US" sz="2000" b="1" u="sng" dirty="0">
                <a:latin typeface="Arial" panose="020B0604020202020204" pitchFamily="34" charset="0"/>
                <a:cs typeface="Arial" panose="020B0604020202020204" pitchFamily="34" charset="0"/>
              </a:rPr>
              <a:t>1-2 meters CONUS</a:t>
            </a:r>
          </a:p>
          <a:p>
            <a:pPr lvl="1"/>
            <a:r>
              <a:rPr lang="en-US" sz="2000" b="1" u="sng" dirty="0">
                <a:latin typeface="Arial" panose="020B0604020202020204" pitchFamily="34" charset="0"/>
                <a:cs typeface="Arial" panose="020B0604020202020204" pitchFamily="34" charset="0"/>
              </a:rPr>
              <a:t>2+ meters Alaska</a:t>
            </a:r>
          </a:p>
          <a:p>
            <a:pPr lvl="1"/>
            <a:r>
              <a:rPr lang="en-US" sz="2000" b="1" u="sng" dirty="0" smtClean="0">
                <a:latin typeface="Arial" panose="020B0604020202020204" pitchFamily="34" charset="0"/>
                <a:cs typeface="Arial" panose="020B0604020202020204" pitchFamily="34" charset="0"/>
              </a:rPr>
              <a:t>+0.5 to 1 meter in Hawaii ? (flying GRAV-D now)</a:t>
            </a:r>
            <a:endParaRPr lang="en-US" sz="2000" b="1" u="sng" dirty="0">
              <a:latin typeface="Arial" panose="020B0604020202020204" pitchFamily="34" charset="0"/>
              <a:cs typeface="Arial" panose="020B0604020202020204" pitchFamily="34" charset="0"/>
            </a:endParaRPr>
          </a:p>
          <a:p>
            <a:r>
              <a:rPr lang="en-US" sz="2000" b="1" u="sng" dirty="0">
                <a:latin typeface="Arial" panose="020B0604020202020204" pitchFamily="34" charset="0"/>
                <a:cs typeface="Arial" panose="020B0604020202020204" pitchFamily="34" charset="0"/>
              </a:rPr>
              <a:t>Plus, time-dependent changes to all of these at ~few cm/year</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65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419" y="526638"/>
            <a:ext cx="8229600" cy="857250"/>
          </a:xfrm>
        </p:spPr>
        <p:txBody>
          <a:bodyPr/>
          <a:lstStyle/>
          <a:p>
            <a:r>
              <a:rPr lang="en-US" sz="3000" b="1" dirty="0">
                <a:latin typeface="Arial Black" panose="020B0A04020102020204" pitchFamily="34" charset="0"/>
              </a:rPr>
              <a:t>What to do with historic maps/charts?</a:t>
            </a:r>
          </a:p>
        </p:txBody>
      </p:sp>
      <p:pic>
        <p:nvPicPr>
          <p:cNvPr id="6" name="Picture 5"/>
          <p:cNvPicPr>
            <a:picLocks noChangeAspect="1"/>
          </p:cNvPicPr>
          <p:nvPr/>
        </p:nvPicPr>
        <p:blipFill>
          <a:blip r:embed="rId2"/>
          <a:stretch>
            <a:fillRect/>
          </a:stretch>
        </p:blipFill>
        <p:spPr>
          <a:xfrm rot="1512622">
            <a:off x="2366589" y="1830711"/>
            <a:ext cx="1537995" cy="1830946"/>
          </a:xfrm>
          <a:prstGeom prst="rect">
            <a:avLst/>
          </a:prstGeom>
        </p:spPr>
      </p:pic>
      <p:sp>
        <p:nvSpPr>
          <p:cNvPr id="11" name="Rectangle 10"/>
          <p:cNvSpPr/>
          <p:nvPr/>
        </p:nvSpPr>
        <p:spPr>
          <a:xfrm>
            <a:off x="6183924" y="1781397"/>
            <a:ext cx="1485901" cy="9106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95000"/>
                  </a:schemeClr>
                </a:solidFill>
              </a:rPr>
              <a:t>Is the accuracy expected to be better than a few meters?</a:t>
            </a:r>
          </a:p>
        </p:txBody>
      </p:sp>
      <p:sp>
        <p:nvSpPr>
          <p:cNvPr id="12" name="Rectangle 11"/>
          <p:cNvSpPr/>
          <p:nvPr/>
        </p:nvSpPr>
        <p:spPr>
          <a:xfrm>
            <a:off x="7907217" y="2468522"/>
            <a:ext cx="1459523" cy="685800"/>
          </a:xfrm>
          <a:prstGeom prst="rect">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2"/>
                </a:solidFill>
              </a:rPr>
              <a:t>Stop.  You won’t likely gain much by transforming</a:t>
            </a:r>
          </a:p>
        </p:txBody>
      </p:sp>
      <p:cxnSp>
        <p:nvCxnSpPr>
          <p:cNvPr id="14" name="Elbow Connector 13"/>
          <p:cNvCxnSpPr>
            <a:stCxn id="11" idx="3"/>
            <a:endCxn id="12" idx="0"/>
          </p:cNvCxnSpPr>
          <p:nvPr/>
        </p:nvCxnSpPr>
        <p:spPr>
          <a:xfrm>
            <a:off x="7669823" y="2236733"/>
            <a:ext cx="967154" cy="23179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726724" y="3305191"/>
            <a:ext cx="2246569" cy="9648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2"/>
                </a:solidFill>
              </a:rPr>
              <a:t>Do you have trusted metadata which puts the map/chart in the NSRS?  </a:t>
            </a:r>
          </a:p>
        </p:txBody>
      </p:sp>
      <p:cxnSp>
        <p:nvCxnSpPr>
          <p:cNvPr id="18" name="Elbow Connector 17"/>
          <p:cNvCxnSpPr>
            <a:stCxn id="11" idx="1"/>
            <a:endCxn id="16" idx="0"/>
          </p:cNvCxnSpPr>
          <p:nvPr/>
        </p:nvCxnSpPr>
        <p:spPr>
          <a:xfrm rot="10800000" flipH="1" flipV="1">
            <a:off x="6183924" y="2236732"/>
            <a:ext cx="633047" cy="1068458"/>
          </a:xfrm>
          <a:prstGeom prst="bentConnector4">
            <a:avLst>
              <a:gd name="adj1" fmla="val -27083"/>
              <a:gd name="adj2" fmla="val 71308"/>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8066248" y="1959733"/>
            <a:ext cx="455574" cy="369332"/>
          </a:xfrm>
          <a:prstGeom prst="rect">
            <a:avLst/>
          </a:prstGeom>
          <a:noFill/>
        </p:spPr>
        <p:txBody>
          <a:bodyPr wrap="none" rtlCol="0">
            <a:spAutoFit/>
          </a:bodyPr>
          <a:lstStyle/>
          <a:p>
            <a:r>
              <a:rPr lang="en-US" dirty="0"/>
              <a:t>No</a:t>
            </a:r>
          </a:p>
        </p:txBody>
      </p:sp>
      <p:sp>
        <p:nvSpPr>
          <p:cNvPr id="21" name="TextBox 20"/>
          <p:cNvSpPr txBox="1"/>
          <p:nvPr/>
        </p:nvSpPr>
        <p:spPr>
          <a:xfrm>
            <a:off x="5510237" y="2065478"/>
            <a:ext cx="485518" cy="369332"/>
          </a:xfrm>
          <a:prstGeom prst="rect">
            <a:avLst/>
          </a:prstGeom>
          <a:noFill/>
        </p:spPr>
        <p:txBody>
          <a:bodyPr wrap="none" rtlCol="0">
            <a:spAutoFit/>
          </a:bodyPr>
          <a:lstStyle/>
          <a:p>
            <a:r>
              <a:rPr lang="en-US" dirty="0"/>
              <a:t>Yes</a:t>
            </a:r>
          </a:p>
        </p:txBody>
      </p:sp>
      <p:sp>
        <p:nvSpPr>
          <p:cNvPr id="23" name="Rectangle 22"/>
          <p:cNvSpPr/>
          <p:nvPr/>
        </p:nvSpPr>
        <p:spPr>
          <a:xfrm>
            <a:off x="7291756" y="4465046"/>
            <a:ext cx="2180493" cy="964874"/>
          </a:xfrm>
          <a:prstGeom prst="rect">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2"/>
                </a:solidFill>
              </a:rPr>
              <a:t>Stop.  Transformation tools only work in the NSRS and only if you trust the metadata</a:t>
            </a:r>
          </a:p>
        </p:txBody>
      </p:sp>
      <p:cxnSp>
        <p:nvCxnSpPr>
          <p:cNvPr id="25" name="Elbow Connector 24"/>
          <p:cNvCxnSpPr/>
          <p:nvPr/>
        </p:nvCxnSpPr>
        <p:spPr>
          <a:xfrm>
            <a:off x="7969560" y="3787628"/>
            <a:ext cx="474785" cy="677418"/>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425961" y="3779246"/>
            <a:ext cx="455574" cy="369332"/>
          </a:xfrm>
          <a:prstGeom prst="rect">
            <a:avLst/>
          </a:prstGeom>
          <a:noFill/>
        </p:spPr>
        <p:txBody>
          <a:bodyPr wrap="none" rtlCol="0">
            <a:spAutoFit/>
          </a:bodyPr>
          <a:lstStyle/>
          <a:p>
            <a:r>
              <a:rPr lang="en-US" dirty="0"/>
              <a:t>No</a:t>
            </a:r>
          </a:p>
        </p:txBody>
      </p:sp>
      <p:sp>
        <p:nvSpPr>
          <p:cNvPr id="29" name="Rectangle 28"/>
          <p:cNvSpPr/>
          <p:nvPr/>
        </p:nvSpPr>
        <p:spPr>
          <a:xfrm>
            <a:off x="4407879" y="4591834"/>
            <a:ext cx="2180493" cy="964874"/>
          </a:xfrm>
          <a:prstGeom prst="rect">
            <a:avLst/>
          </a:prstGeom>
          <a:gradFill>
            <a:gsLst>
              <a:gs pos="0">
                <a:srgbClr val="00B05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2"/>
                </a:solidFill>
              </a:rPr>
              <a:t>Use NCAT to update the datums in 2022</a:t>
            </a:r>
          </a:p>
        </p:txBody>
      </p:sp>
      <p:cxnSp>
        <p:nvCxnSpPr>
          <p:cNvPr id="31" name="Elbow Connector 30"/>
          <p:cNvCxnSpPr/>
          <p:nvPr/>
        </p:nvCxnSpPr>
        <p:spPr>
          <a:xfrm rot="10800000" flipV="1">
            <a:off x="5477344" y="3787627"/>
            <a:ext cx="228599" cy="804206"/>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044636" y="3510628"/>
            <a:ext cx="485518" cy="369332"/>
          </a:xfrm>
          <a:prstGeom prst="rect">
            <a:avLst/>
          </a:prstGeom>
          <a:noFill/>
        </p:spPr>
        <p:txBody>
          <a:bodyPr wrap="none" rtlCol="0">
            <a:spAutoFit/>
          </a:bodyPr>
          <a:lstStyle/>
          <a:p>
            <a:r>
              <a:rPr lang="en-US" dirty="0"/>
              <a:t>Yes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81974" y="3510630"/>
            <a:ext cx="1610342" cy="236608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3189" t="3989" r="12331" b="648"/>
          <a:stretch/>
        </p:blipFill>
        <p:spPr>
          <a:xfrm>
            <a:off x="2267225" y="2641188"/>
            <a:ext cx="2097997" cy="1738880"/>
          </a:xfrm>
          <a:prstGeom prst="rect">
            <a:avLst/>
          </a:prstGeom>
        </p:spPr>
      </p:pic>
      <p:sp>
        <p:nvSpPr>
          <p:cNvPr id="19" name="TextBox 18"/>
          <p:cNvSpPr txBox="1"/>
          <p:nvPr/>
        </p:nvSpPr>
        <p:spPr>
          <a:xfrm>
            <a:off x="3911984" y="5622882"/>
            <a:ext cx="3359318" cy="1077218"/>
          </a:xfrm>
          <a:prstGeom prst="rect">
            <a:avLst/>
          </a:prstGeom>
          <a:noFill/>
        </p:spPr>
        <p:txBody>
          <a:bodyPr wrap="none" rtlCol="0">
            <a:spAutoFit/>
          </a:bodyPr>
          <a:lstStyle/>
          <a:p>
            <a:pPr algn="ctr"/>
            <a:r>
              <a:rPr lang="en-US" sz="1600" b="1" dirty="0">
                <a:solidFill>
                  <a:schemeClr val="tx2"/>
                </a:solidFill>
                <a:latin typeface="Arial Black" panose="020B0A04020102020204" pitchFamily="34" charset="0"/>
              </a:rPr>
              <a:t>NGS Coordinate Conversion </a:t>
            </a:r>
          </a:p>
          <a:p>
            <a:pPr algn="ctr"/>
            <a:r>
              <a:rPr lang="en-US" sz="1600" b="1" dirty="0">
                <a:solidFill>
                  <a:schemeClr val="tx2"/>
                </a:solidFill>
                <a:latin typeface="Arial Black" panose="020B0A04020102020204" pitchFamily="34" charset="0"/>
              </a:rPr>
              <a:t>&amp; </a:t>
            </a:r>
          </a:p>
          <a:p>
            <a:pPr algn="ctr"/>
            <a:r>
              <a:rPr lang="en-US" sz="1600" b="1" dirty="0">
                <a:solidFill>
                  <a:schemeClr val="tx2"/>
                </a:solidFill>
                <a:latin typeface="Arial Black" panose="020B0A04020102020204" pitchFamily="34" charset="0"/>
              </a:rPr>
              <a:t>Transformation Tool </a:t>
            </a:r>
          </a:p>
          <a:p>
            <a:pPr algn="ctr"/>
            <a:r>
              <a:rPr lang="en-US" sz="1600" b="1" dirty="0">
                <a:solidFill>
                  <a:schemeClr val="tx2"/>
                </a:solidFill>
                <a:latin typeface="Arial Black" panose="020B0A04020102020204" pitchFamily="34" charset="0"/>
              </a:rPr>
              <a:t>(NCAT)</a:t>
            </a:r>
          </a:p>
        </p:txBody>
      </p:sp>
    </p:spTree>
    <p:extLst>
      <p:ext uri="{BB962C8B-B14F-4D97-AF65-F5344CB8AC3E}">
        <p14:creationId xmlns:p14="http://schemas.microsoft.com/office/powerpoint/2010/main" val="2243062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20" grpId="0"/>
      <p:bldP spid="21" grpId="0"/>
      <p:bldP spid="23" grpId="0" animBg="1"/>
      <p:bldP spid="28" grpId="0"/>
      <p:bldP spid="29" grpId="0" animBg="1"/>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Content Placeholder 2"/>
          <p:cNvSpPr txBox="1">
            <a:spLocks/>
          </p:cNvSpPr>
          <p:nvPr/>
        </p:nvSpPr>
        <p:spPr bwMode="auto">
          <a:xfrm>
            <a:off x="2208214" y="396956"/>
            <a:ext cx="7775575" cy="8477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algn="ctr">
              <a:lnSpc>
                <a:spcPct val="105000"/>
              </a:lnSpc>
              <a:spcBef>
                <a:spcPct val="0"/>
              </a:spcBef>
              <a:buFontTx/>
              <a:buNone/>
            </a:pPr>
            <a:r>
              <a:rPr lang="en-US" altLang="en-US" sz="2800" b="1" dirty="0">
                <a:solidFill>
                  <a:srgbClr val="C00000"/>
                </a:solidFill>
                <a:latin typeface="Arial Black" panose="020B0A04020102020204" pitchFamily="34" charset="0"/>
              </a:rPr>
              <a:t>The National Geodetic Survey (NGS) </a:t>
            </a:r>
          </a:p>
          <a:p>
            <a:pPr algn="ctr">
              <a:lnSpc>
                <a:spcPct val="105000"/>
              </a:lnSpc>
              <a:spcBef>
                <a:spcPct val="0"/>
              </a:spcBef>
              <a:buFontTx/>
              <a:buNone/>
            </a:pPr>
            <a:r>
              <a:rPr lang="en-US" altLang="en-US" sz="2800" b="1" dirty="0">
                <a:solidFill>
                  <a:schemeClr val="tx2"/>
                </a:solidFill>
                <a:latin typeface="Arial Black" panose="020B0A04020102020204" pitchFamily="34" charset="0"/>
              </a:rPr>
              <a:t>Our Nation’s first science agency </a:t>
            </a:r>
          </a:p>
        </p:txBody>
      </p:sp>
      <p:pic>
        <p:nvPicPr>
          <p:cNvPr id="17418" name="Picture 5" descr="C:\BShaw\AerialGravity\PRVI\For_Photoshop\digitalimages\US_Coast_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31" y="1524612"/>
            <a:ext cx="1889814" cy="1941096"/>
          </a:xfrm>
          <a:prstGeom prst="rect">
            <a:avLst/>
          </a:prstGeom>
          <a:noFill/>
          <a:ln>
            <a:noFill/>
          </a:ln>
          <a:effectLst>
            <a:outerShdw blurRad="76200" dir="18900000" sy="23000" kx="-1200000" algn="bl">
              <a:srgbClr val="000000">
                <a:alpha val="15000"/>
              </a:srgbClr>
            </a:outerShdw>
          </a:effectLst>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421" name="Rectangle 25"/>
          <p:cNvSpPr>
            <a:spLocks noChangeArrowheads="1"/>
          </p:cNvSpPr>
          <p:nvPr/>
        </p:nvSpPr>
        <p:spPr bwMode="auto">
          <a:xfrm>
            <a:off x="1524001" y="3651295"/>
            <a:ext cx="2155707" cy="70480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lvl="1" algn="ctr" eaLnBrk="1" hangingPunct="1">
              <a:lnSpc>
                <a:spcPct val="105000"/>
              </a:lnSpc>
              <a:spcBef>
                <a:spcPct val="0"/>
              </a:spcBef>
              <a:buFontTx/>
              <a:buNone/>
            </a:pPr>
            <a:r>
              <a:rPr lang="en-US" altLang="en-US" sz="1400" b="1" dirty="0">
                <a:solidFill>
                  <a:srgbClr val="C00000"/>
                </a:solidFill>
                <a:latin typeface="Arial Black" pitchFamily="34" charset="0"/>
              </a:rPr>
              <a:t>1807</a:t>
            </a:r>
          </a:p>
          <a:p>
            <a:pPr lvl="1" algn="ctr" eaLnBrk="1" hangingPunct="1">
              <a:lnSpc>
                <a:spcPct val="105000"/>
              </a:lnSpc>
              <a:spcBef>
                <a:spcPct val="0"/>
              </a:spcBef>
              <a:buFontTx/>
              <a:buNone/>
            </a:pPr>
            <a:r>
              <a:rPr lang="en-US" altLang="en-US" sz="1200" b="1" dirty="0">
                <a:solidFill>
                  <a:srgbClr val="1F497D"/>
                </a:solidFill>
                <a:latin typeface="Arial" charset="0"/>
              </a:rPr>
              <a:t>Thomas Jefferson</a:t>
            </a:r>
          </a:p>
          <a:p>
            <a:pPr lvl="1" algn="ctr" eaLnBrk="1" hangingPunct="1">
              <a:lnSpc>
                <a:spcPct val="105000"/>
              </a:lnSpc>
              <a:spcBef>
                <a:spcPct val="0"/>
              </a:spcBef>
              <a:buFontTx/>
              <a:buNone/>
            </a:pPr>
            <a:r>
              <a:rPr lang="en-US" altLang="en-US" sz="1200" b="1" dirty="0">
                <a:solidFill>
                  <a:srgbClr val="1F497D"/>
                </a:solidFill>
                <a:latin typeface="Arial" charset="0"/>
              </a:rPr>
              <a:t>Survey of the Coast</a:t>
            </a:r>
            <a:endParaRPr lang="en-US" altLang="en-US" sz="1200" dirty="0">
              <a:solidFill>
                <a:srgbClr val="1F497D"/>
              </a:solidFill>
              <a:latin typeface="Arial" charset="0"/>
            </a:endParaRPr>
          </a:p>
        </p:txBody>
      </p:sp>
      <p:sp>
        <p:nvSpPr>
          <p:cNvPr id="17428" name="Rectangle 8"/>
          <p:cNvSpPr>
            <a:spLocks noChangeArrowheads="1"/>
          </p:cNvSpPr>
          <p:nvPr/>
        </p:nvSpPr>
        <p:spPr bwMode="auto">
          <a:xfrm>
            <a:off x="7611289" y="3633874"/>
            <a:ext cx="2122572" cy="70480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Gill Sans MT" pitchFamily="34" charset="0"/>
                <a:ea typeface="ＭＳ Ｐゴシック" pitchFamily="34" charset="-128"/>
              </a:defRPr>
            </a:lvl1pPr>
            <a:lvl2pPr eaLnBrk="0" hangingPunct="0">
              <a:spcBef>
                <a:spcPct val="20000"/>
              </a:spcBef>
              <a:buFont typeface="Arial" charset="0"/>
              <a:buChar char="–"/>
              <a:defRPr sz="2800">
                <a:solidFill>
                  <a:schemeClr val="tx1"/>
                </a:solidFill>
                <a:latin typeface="Gill Sans MT"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Gill Sans MT" pitchFamily="34" charset="0"/>
                <a:ea typeface="ＭＳ Ｐゴシック" pitchFamily="34" charset="-128"/>
              </a:defRPr>
            </a:lvl9pPr>
          </a:lstStyle>
          <a:p>
            <a:pPr lvl="1" algn="ctr" eaLnBrk="1" hangingPunct="1">
              <a:lnSpc>
                <a:spcPct val="105000"/>
              </a:lnSpc>
              <a:spcBef>
                <a:spcPct val="0"/>
              </a:spcBef>
              <a:buFontTx/>
              <a:buNone/>
            </a:pPr>
            <a:r>
              <a:rPr lang="en-US" altLang="en-US" sz="1400" b="1" dirty="0">
                <a:solidFill>
                  <a:srgbClr val="C00000"/>
                </a:solidFill>
                <a:latin typeface="Arial Black" pitchFamily="34" charset="0"/>
              </a:rPr>
              <a:t>1970 </a:t>
            </a:r>
          </a:p>
          <a:p>
            <a:pPr lvl="1" algn="ctr" eaLnBrk="1" hangingPunct="1">
              <a:lnSpc>
                <a:spcPct val="105000"/>
              </a:lnSpc>
              <a:spcBef>
                <a:spcPct val="0"/>
              </a:spcBef>
              <a:buFontTx/>
              <a:buNone/>
            </a:pPr>
            <a:r>
              <a:rPr lang="en-US" altLang="en-US" sz="1200" b="1" dirty="0">
                <a:solidFill>
                  <a:srgbClr val="1F497D"/>
                </a:solidFill>
                <a:latin typeface="Arial" charset="0"/>
              </a:rPr>
              <a:t>NOAA is</a:t>
            </a:r>
          </a:p>
          <a:p>
            <a:pPr lvl="1" algn="ctr" eaLnBrk="1" hangingPunct="1">
              <a:lnSpc>
                <a:spcPct val="105000"/>
              </a:lnSpc>
              <a:spcBef>
                <a:spcPct val="0"/>
              </a:spcBef>
              <a:buFontTx/>
              <a:buNone/>
            </a:pPr>
            <a:r>
              <a:rPr lang="en-US" altLang="en-US" sz="1200" b="1" dirty="0">
                <a:solidFill>
                  <a:srgbClr val="1F497D"/>
                </a:solidFill>
                <a:latin typeface="Arial" charset="0"/>
              </a:rPr>
              <a:t> established</a:t>
            </a:r>
          </a:p>
        </p:txBody>
      </p:sp>
      <p:cxnSp>
        <p:nvCxnSpPr>
          <p:cNvPr id="7" name="Straight Connector 6"/>
          <p:cNvCxnSpPr>
            <a:cxnSpLocks noChangeShapeType="1"/>
          </p:cNvCxnSpPr>
          <p:nvPr/>
        </p:nvCxnSpPr>
        <p:spPr bwMode="auto">
          <a:xfrm>
            <a:off x="2193926" y="4384946"/>
            <a:ext cx="7942263"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xmlns:mv="urn:schemas-microsoft-com:mac:vml" xmlns:mc="http://schemas.openxmlformats.org/markup-compatibility/2006">
                <a:noFill/>
              </a14:hiddenFill>
            </a:ext>
          </a:extLst>
        </p:spPr>
      </p:cxnSp>
      <p:sp>
        <p:nvSpPr>
          <p:cNvPr id="2" name="TextBox 1"/>
          <p:cNvSpPr txBox="1"/>
          <p:nvPr/>
        </p:nvSpPr>
        <p:spPr>
          <a:xfrm>
            <a:off x="6126953" y="3652882"/>
            <a:ext cx="1399166" cy="677108"/>
          </a:xfrm>
          <a:prstGeom prst="rect">
            <a:avLst/>
          </a:prstGeom>
          <a:noFill/>
        </p:spPr>
        <p:txBody>
          <a:bodyPr wrap="none" rtlCol="0">
            <a:spAutoFit/>
          </a:bodyPr>
          <a:lstStyle/>
          <a:p>
            <a:pPr marL="0" lvl="1" algn="ctr"/>
            <a:r>
              <a:rPr lang="en-US" altLang="en-US" sz="1400" b="1" dirty="0">
                <a:solidFill>
                  <a:srgbClr val="C00000"/>
                </a:solidFill>
                <a:latin typeface="Arial Black" pitchFamily="34" charset="0"/>
              </a:rPr>
              <a:t>1878</a:t>
            </a:r>
          </a:p>
          <a:p>
            <a:pPr marL="0" lvl="1" algn="ctr"/>
            <a:r>
              <a:rPr lang="en-US" altLang="en-US" sz="1200" b="1" dirty="0">
                <a:solidFill>
                  <a:srgbClr val="1F497D"/>
                </a:solidFill>
                <a:latin typeface="Arial" charset="0"/>
              </a:rPr>
              <a:t>U.S. Coast and </a:t>
            </a:r>
          </a:p>
          <a:p>
            <a:pPr marL="0" lvl="1" algn="ctr"/>
            <a:r>
              <a:rPr lang="en-US" altLang="en-US" sz="1200" b="1" dirty="0">
                <a:solidFill>
                  <a:srgbClr val="1F497D"/>
                </a:solidFill>
                <a:latin typeface="Arial" charset="0"/>
              </a:rPr>
              <a:t>Geodetic Survey</a:t>
            </a:r>
          </a:p>
        </p:txBody>
      </p:sp>
      <p:sp>
        <p:nvSpPr>
          <p:cNvPr id="5" name="TextBox 4"/>
          <p:cNvSpPr txBox="1"/>
          <p:nvPr/>
        </p:nvSpPr>
        <p:spPr>
          <a:xfrm>
            <a:off x="3822919" y="3676944"/>
            <a:ext cx="1806141" cy="687881"/>
          </a:xfrm>
          <a:prstGeom prst="rect">
            <a:avLst/>
          </a:prstGeom>
          <a:noFill/>
        </p:spPr>
        <p:txBody>
          <a:bodyPr wrap="square" rtlCol="0">
            <a:spAutoFit/>
          </a:bodyPr>
          <a:lstStyle/>
          <a:p>
            <a:pPr marL="0" lvl="1" algn="ctr"/>
            <a:r>
              <a:rPr lang="en-US" altLang="en-US" sz="1400" b="1" dirty="0">
                <a:solidFill>
                  <a:srgbClr val="C00000"/>
                </a:solidFill>
                <a:latin typeface="Arial Black" pitchFamily="34" charset="0"/>
              </a:rPr>
              <a:t>1807</a:t>
            </a:r>
          </a:p>
          <a:p>
            <a:pPr algn="ctr"/>
            <a:r>
              <a:rPr lang="en-US" altLang="en-US" sz="1200" b="1" dirty="0">
                <a:solidFill>
                  <a:srgbClr val="1F497D"/>
                </a:solidFill>
                <a:latin typeface="Arial" charset="0"/>
              </a:rPr>
              <a:t>Ferdinand R. Hassler</a:t>
            </a:r>
          </a:p>
          <a:p>
            <a:pPr algn="ctr"/>
            <a:r>
              <a:rPr lang="en-US" altLang="en-US" sz="1200" b="1" dirty="0">
                <a:solidFill>
                  <a:srgbClr val="1F497D"/>
                </a:solidFill>
                <a:latin typeface="Arial" charset="0"/>
              </a:rPr>
              <a:t>First Superintendent</a:t>
            </a:r>
            <a:endParaRPr lang="en-US" sz="1200" dirty="0">
              <a:solidFill>
                <a:srgbClr val="1F497D"/>
              </a:solidFill>
            </a:endParaRPr>
          </a:p>
        </p:txBody>
      </p:sp>
      <p:pic>
        <p:nvPicPr>
          <p:cNvPr id="16" name="Picture 15" descr="thomas jeffers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4542" y="1666996"/>
            <a:ext cx="1115367" cy="1807410"/>
          </a:xfrm>
          <a:prstGeom prst="ellipse">
            <a:avLst/>
          </a:prstGeom>
          <a:ln w="63500" cap="rnd">
            <a:solidFill>
              <a:srgbClr val="333333"/>
            </a:solidFill>
          </a:ln>
          <a:effectLst>
            <a:outerShdw blurRad="76200" dir="18900000" sy="23000" kx="-1200000" algn="bl">
              <a:srgbClr val="000000">
                <a:alpha val="15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Hassl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2084" y="1666997"/>
            <a:ext cx="1176855" cy="1877087"/>
          </a:xfrm>
          <a:prstGeom prst="ellipse">
            <a:avLst/>
          </a:prstGeom>
          <a:ln w="63500" cap="rnd">
            <a:solidFill>
              <a:srgbClr val="333333"/>
            </a:solidFill>
          </a:ln>
          <a:effectLst>
            <a:outerShdw blurRad="76200" dir="18900000" sy="23000" kx="-1200000" algn="bl">
              <a:srgbClr val="000000">
                <a:alpha val="15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NOAA-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2662" y="1524466"/>
            <a:ext cx="1941238" cy="1941238"/>
          </a:xfrm>
          <a:prstGeom prst="rect">
            <a:avLst/>
          </a:prstGeom>
          <a:effectLst>
            <a:outerShdw blurRad="76200" dir="18900000" sy="23000" kx="-1200000" algn="bl">
              <a:srgbClr val="000000">
                <a:alpha val="15000"/>
              </a:srgbClr>
            </a:outerShdw>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1646" y="4436043"/>
            <a:ext cx="2011675" cy="2334866"/>
          </a:xfrm>
          <a:prstGeom prst="rect">
            <a:avLst/>
          </a:prstGeom>
        </p:spPr>
      </p:pic>
      <p:pic>
        <p:nvPicPr>
          <p:cNvPr id="26" name="Picture 3" descr="D:\GIS\NGS\NA2011\All_NA2011\Export\All_NA2011_FIN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9041" y="4472013"/>
            <a:ext cx="3620412" cy="23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4441370" y="5144969"/>
            <a:ext cx="1532711" cy="384975"/>
          </a:xfrm>
          <a:prstGeom prst="rightArrow">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8921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79277" y="1965873"/>
            <a:ext cx="740437" cy="246221"/>
          </a:xfrm>
          <a:prstGeom prst="rect">
            <a:avLst/>
          </a:prstGeom>
        </p:spPr>
        <p:txBody>
          <a:bodyPr vert="horz" wrap="square" lIns="0" tIns="0" rIns="0" bIns="0" rtlCol="0">
            <a:spAutoFit/>
          </a:bodyPr>
          <a:lstStyle/>
          <a:p>
            <a:pPr marL="9525"/>
            <a:r>
              <a:rPr sz="1600" b="1" dirty="0">
                <a:latin typeface="Arial Black"/>
                <a:cs typeface="Arial Black"/>
              </a:rPr>
              <a:t>U</a:t>
            </a:r>
            <a:r>
              <a:rPr sz="1600" b="1" spc="-4" dirty="0">
                <a:latin typeface="Arial Black"/>
                <a:cs typeface="Arial Black"/>
              </a:rPr>
              <a:t>S</a:t>
            </a:r>
            <a:r>
              <a:rPr sz="1600" b="1" dirty="0">
                <a:latin typeface="Arial Black"/>
                <a:cs typeface="Arial Black"/>
              </a:rPr>
              <a:t>GS</a:t>
            </a:r>
            <a:endParaRPr sz="1600" dirty="0">
              <a:latin typeface="Arial Black"/>
              <a:cs typeface="Arial Black"/>
            </a:endParaRPr>
          </a:p>
        </p:txBody>
      </p:sp>
      <p:sp>
        <p:nvSpPr>
          <p:cNvPr id="3" name="object 3"/>
          <p:cNvSpPr txBox="1"/>
          <p:nvPr/>
        </p:nvSpPr>
        <p:spPr>
          <a:xfrm>
            <a:off x="3642695" y="1949021"/>
            <a:ext cx="5244465" cy="802784"/>
          </a:xfrm>
          <a:prstGeom prst="rect">
            <a:avLst/>
          </a:prstGeom>
        </p:spPr>
        <p:txBody>
          <a:bodyPr vert="horz" wrap="square" lIns="0" tIns="0" rIns="0" bIns="0" rtlCol="0">
            <a:spAutoFit/>
          </a:bodyPr>
          <a:lstStyle/>
          <a:p>
            <a:pPr marL="9525"/>
            <a:r>
              <a:rPr sz="1600" b="1" spc="-4" dirty="0">
                <a:solidFill>
                  <a:srgbClr val="C00000"/>
                </a:solidFill>
                <a:latin typeface="Arial" panose="020B0604020202020204" pitchFamily="34" charset="0"/>
                <a:cs typeface="Arial" panose="020B0604020202020204" pitchFamily="34" charset="0"/>
              </a:rPr>
              <a:t>I</a:t>
            </a:r>
            <a:r>
              <a:rPr sz="1600" b="1" dirty="0">
                <a:solidFill>
                  <a:srgbClr val="C00000"/>
                </a:solidFill>
                <a:latin typeface="Arial" panose="020B0604020202020204" pitchFamily="34" charset="0"/>
                <a:cs typeface="Arial" panose="020B0604020202020204" pitchFamily="34" charset="0"/>
              </a:rPr>
              <a:t>mp</a:t>
            </a:r>
            <a:r>
              <a:rPr sz="1600" b="1" spc="19" dirty="0">
                <a:solidFill>
                  <a:srgbClr val="C00000"/>
                </a:solidFill>
                <a:latin typeface="Arial" panose="020B0604020202020204" pitchFamily="34" charset="0"/>
                <a:cs typeface="Arial" panose="020B0604020202020204" pitchFamily="34" charset="0"/>
              </a:rPr>
              <a:t>r</a:t>
            </a:r>
            <a:r>
              <a:rPr sz="1600" b="1" spc="-49" dirty="0">
                <a:solidFill>
                  <a:srgbClr val="C00000"/>
                </a:solidFill>
                <a:latin typeface="Arial" panose="020B0604020202020204" pitchFamily="34" charset="0"/>
                <a:cs typeface="Arial" panose="020B0604020202020204" pitchFamily="34" charset="0"/>
              </a:rPr>
              <a:t>o</a:t>
            </a:r>
            <a:r>
              <a:rPr sz="1600" b="1" spc="-34" dirty="0">
                <a:solidFill>
                  <a:srgbClr val="C00000"/>
                </a:solidFill>
                <a:latin typeface="Arial" panose="020B0604020202020204" pitchFamily="34" charset="0"/>
                <a:cs typeface="Arial" panose="020B0604020202020204" pitchFamily="34" charset="0"/>
              </a:rPr>
              <a:t>v</a:t>
            </a:r>
            <a:r>
              <a:rPr sz="1600" b="1" dirty="0">
                <a:solidFill>
                  <a:srgbClr val="C00000"/>
                </a:solidFill>
                <a:latin typeface="Arial" panose="020B0604020202020204" pitchFamily="34" charset="0"/>
                <a:cs typeface="Arial" panose="020B0604020202020204" pitchFamily="34" charset="0"/>
              </a:rPr>
              <a:t>ed 3D</a:t>
            </a:r>
            <a:r>
              <a:rPr sz="1600" b="1" spc="-4" dirty="0">
                <a:solidFill>
                  <a:srgbClr val="C00000"/>
                </a:solidFill>
                <a:latin typeface="Arial" panose="020B0604020202020204" pitchFamily="34" charset="0"/>
                <a:cs typeface="Arial" panose="020B0604020202020204" pitchFamily="34" charset="0"/>
              </a:rPr>
              <a:t>E</a:t>
            </a:r>
            <a:r>
              <a:rPr sz="1600" b="1" dirty="0">
                <a:solidFill>
                  <a:srgbClr val="C00000"/>
                </a:solidFill>
                <a:latin typeface="Arial" panose="020B0604020202020204" pitchFamily="34" charset="0"/>
                <a:cs typeface="Arial" panose="020B0604020202020204" pitchFamily="34" charset="0"/>
              </a:rPr>
              <a:t>P</a:t>
            </a:r>
            <a:r>
              <a:rPr sz="1600" b="1" spc="-4"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and other topo</a:t>
            </a:r>
            <a:r>
              <a:rPr sz="1600" b="1" spc="26" dirty="0">
                <a:solidFill>
                  <a:srgbClr val="C00000"/>
                </a:solidFill>
                <a:latin typeface="Arial" panose="020B0604020202020204" pitchFamily="34" charset="0"/>
                <a:cs typeface="Arial" panose="020B0604020202020204" pitchFamily="34" charset="0"/>
              </a:rPr>
              <a:t>g</a:t>
            </a:r>
            <a:r>
              <a:rPr sz="1600" b="1" spc="30" dirty="0">
                <a:solidFill>
                  <a:srgbClr val="C00000"/>
                </a:solidFill>
                <a:latin typeface="Arial" panose="020B0604020202020204" pitchFamily="34" charset="0"/>
                <a:cs typeface="Arial" panose="020B0604020202020204" pitchFamily="34" charset="0"/>
              </a:rPr>
              <a:t>r</a:t>
            </a:r>
            <a:r>
              <a:rPr sz="1600" b="1" spc="8" dirty="0">
                <a:solidFill>
                  <a:srgbClr val="C00000"/>
                </a:solidFill>
                <a:latin typeface="Arial" panose="020B0604020202020204" pitchFamily="34" charset="0"/>
                <a:cs typeface="Arial" panose="020B0604020202020204" pitchFamily="34" charset="0"/>
              </a:rPr>
              <a:t>a</a:t>
            </a:r>
            <a:r>
              <a:rPr sz="1600" b="1" dirty="0">
                <a:solidFill>
                  <a:srgbClr val="C00000"/>
                </a:solidFill>
                <a:latin typeface="Arial" panose="020B0604020202020204" pitchFamily="34" charset="0"/>
                <a:cs typeface="Arial" panose="020B0604020202020204" pitchFamily="34" charset="0"/>
              </a:rPr>
              <a:t>phical</a:t>
            </a:r>
            <a:r>
              <a:rPr sz="1600" b="1" spc="-11"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p</a:t>
            </a:r>
            <a:r>
              <a:rPr sz="1600" b="1" spc="19" dirty="0">
                <a:solidFill>
                  <a:srgbClr val="C00000"/>
                </a:solidFill>
                <a:latin typeface="Arial" panose="020B0604020202020204" pitchFamily="34" charset="0"/>
                <a:cs typeface="Arial" panose="020B0604020202020204" pitchFamily="34" charset="0"/>
              </a:rPr>
              <a:t>r</a:t>
            </a:r>
            <a:r>
              <a:rPr sz="1600" b="1" dirty="0">
                <a:solidFill>
                  <a:srgbClr val="C00000"/>
                </a:solidFill>
                <a:latin typeface="Arial" panose="020B0604020202020204" pitchFamily="34" charset="0"/>
                <a:cs typeface="Arial" panose="020B0604020202020204" pitchFamily="34" charset="0"/>
              </a:rPr>
              <a:t>oducts</a:t>
            </a:r>
            <a:endParaRPr sz="1600" dirty="0">
              <a:latin typeface="Arial" panose="020B0604020202020204" pitchFamily="34" charset="0"/>
              <a:cs typeface="Arial" panose="020B0604020202020204" pitchFamily="34" charset="0"/>
            </a:endParaRPr>
          </a:p>
          <a:p>
            <a:pPr marL="9525" marR="3810">
              <a:spcBef>
                <a:spcPts val="499"/>
              </a:spcBef>
            </a:pPr>
            <a:r>
              <a:rPr sz="1600" i="1" spc="-19" dirty="0">
                <a:latin typeface="Arial" panose="020B0604020202020204" pitchFamily="34" charset="0"/>
                <a:cs typeface="Arial" panose="020B0604020202020204" pitchFamily="34" charset="0"/>
              </a:rPr>
              <a:t>M</a:t>
            </a:r>
            <a:r>
              <a:rPr sz="1600" i="1" spc="-8" dirty="0">
                <a:latin typeface="Arial" panose="020B0604020202020204" pitchFamily="34" charset="0"/>
                <a:cs typeface="Arial" panose="020B0604020202020204" pitchFamily="34" charset="0"/>
              </a:rPr>
              <a:t>o</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a:t>
            </a:r>
            <a:r>
              <a:rPr sz="1600" i="1" spc="26"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a</a:t>
            </a:r>
            <a:r>
              <a:rPr sz="1600" i="1" spc="-4" dirty="0">
                <a:latin typeface="Arial" panose="020B0604020202020204" pitchFamily="34" charset="0"/>
                <a:cs typeface="Arial" panose="020B0604020202020204" pitchFamily="34" charset="0"/>
              </a:rPr>
              <a:t>cc</a:t>
            </a:r>
            <a:r>
              <a:rPr sz="1600" i="1" spc="-8" dirty="0">
                <a:latin typeface="Arial" panose="020B0604020202020204" pitchFamily="34" charset="0"/>
                <a:cs typeface="Arial" panose="020B0604020202020204" pitchFamily="34" charset="0"/>
              </a:rPr>
              <a:t>u</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ate</a:t>
            </a:r>
            <a:r>
              <a:rPr sz="1600" i="1" spc="8" dirty="0">
                <a:latin typeface="Arial" panose="020B0604020202020204" pitchFamily="34" charset="0"/>
                <a:cs typeface="Arial" panose="020B0604020202020204" pitchFamily="34" charset="0"/>
              </a:rPr>
              <a:t> </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ep</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a:t>
            </a:r>
            <a:r>
              <a:rPr sz="1600" i="1" spc="-4" dirty="0">
                <a:latin typeface="Arial" panose="020B0604020202020204" pitchFamily="34" charset="0"/>
                <a:cs typeface="Arial" panose="020B0604020202020204" pitchFamily="34" charset="0"/>
              </a:rPr>
              <a:t>s</a:t>
            </a:r>
            <a:r>
              <a:rPr sz="1600" i="1" spc="-8" dirty="0">
                <a:latin typeface="Arial" panose="020B0604020202020204" pitchFamily="34" charset="0"/>
                <a:cs typeface="Arial" panose="020B0604020202020204" pitchFamily="34" charset="0"/>
              </a:rPr>
              <a:t>entat</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on</a:t>
            </a:r>
            <a:r>
              <a:rPr sz="1600" i="1" spc="8"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of</a:t>
            </a:r>
            <a:r>
              <a:rPr sz="1600" i="1" spc="8"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the</a:t>
            </a:r>
            <a:r>
              <a:rPr sz="1600" i="1" spc="8"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ph</a:t>
            </a:r>
            <a:r>
              <a:rPr sz="1600" i="1" spc="-4" dirty="0">
                <a:latin typeface="Arial" panose="020B0604020202020204" pitchFamily="34" charset="0"/>
                <a:cs typeface="Arial" panose="020B0604020202020204" pitchFamily="34" charset="0"/>
              </a:rPr>
              <a:t>ysic</a:t>
            </a:r>
            <a:r>
              <a:rPr sz="1600" i="1" spc="-8" dirty="0">
                <a:latin typeface="Arial" panose="020B0604020202020204" pitchFamily="34" charset="0"/>
                <a:cs typeface="Arial" panose="020B0604020202020204" pitchFamily="34" charset="0"/>
              </a:rPr>
              <a:t>al</a:t>
            </a:r>
            <a:r>
              <a:rPr sz="1600" i="1" spc="-15" dirty="0">
                <a:latin typeface="Arial" panose="020B0604020202020204" pitchFamily="34" charset="0"/>
                <a:cs typeface="Arial" panose="020B0604020202020204" pitchFamily="34" charset="0"/>
              </a:rPr>
              <a:t> </a:t>
            </a:r>
            <a:r>
              <a:rPr sz="1600" i="1" spc="-11" dirty="0">
                <a:latin typeface="Arial" panose="020B0604020202020204" pitchFamily="34" charset="0"/>
                <a:cs typeface="Arial" panose="020B0604020202020204" pitchFamily="34" charset="0"/>
              </a:rPr>
              <a:t>wor</a:t>
            </a:r>
            <a:r>
              <a:rPr sz="1600" i="1" dirty="0">
                <a:latin typeface="Arial" panose="020B0604020202020204" pitchFamily="34" charset="0"/>
                <a:cs typeface="Arial" panose="020B0604020202020204" pitchFamily="34" charset="0"/>
              </a:rPr>
              <a:t>l</a:t>
            </a:r>
            <a:r>
              <a:rPr sz="1600" i="1" spc="-8" dirty="0">
                <a:latin typeface="Arial" panose="020B0604020202020204" pitchFamily="34" charset="0"/>
                <a:cs typeface="Arial" panose="020B0604020202020204" pitchFamily="34" charset="0"/>
              </a:rPr>
              <a:t>d</a:t>
            </a:r>
            <a:r>
              <a:rPr sz="1600" i="1" spc="-4" dirty="0">
                <a:latin typeface="Arial" panose="020B0604020202020204" pitchFamily="34" charset="0"/>
                <a:cs typeface="Arial" panose="020B0604020202020204" pitchFamily="34" charset="0"/>
              </a:rPr>
              <a:t> </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n</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our</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e</a:t>
            </a:r>
            <a:r>
              <a:rPr sz="1600" i="1" dirty="0">
                <a:latin typeface="Arial" panose="020B0604020202020204" pitchFamily="34" charset="0"/>
                <a:cs typeface="Arial" panose="020B0604020202020204" pitchFamily="34" charset="0"/>
              </a:rPr>
              <a:t>l</a:t>
            </a:r>
            <a:r>
              <a:rPr sz="1600" i="1" spc="-8" dirty="0">
                <a:latin typeface="Arial" panose="020B0604020202020204" pitchFamily="34" charset="0"/>
                <a:cs typeface="Arial" panose="020B0604020202020204" pitchFamily="34" charset="0"/>
              </a:rPr>
              <a:t>e</a:t>
            </a:r>
            <a:r>
              <a:rPr sz="1600" i="1" spc="-4" dirty="0">
                <a:latin typeface="Arial" panose="020B0604020202020204" pitchFamily="34" charset="0"/>
                <a:cs typeface="Arial" panose="020B0604020202020204" pitchFamily="34" charset="0"/>
              </a:rPr>
              <a:t>v</a:t>
            </a:r>
            <a:r>
              <a:rPr sz="1600" i="1" spc="-8" dirty="0">
                <a:latin typeface="Arial" panose="020B0604020202020204" pitchFamily="34" charset="0"/>
                <a:cs typeface="Arial" panose="020B0604020202020204" pitchFamily="34" charset="0"/>
              </a:rPr>
              <a:t>at</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on</a:t>
            </a:r>
            <a:r>
              <a:rPr sz="1600" i="1" spc="-11"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and</a:t>
            </a:r>
            <a:r>
              <a:rPr sz="1600" i="1" spc="8"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other geo</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efe</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en</a:t>
            </a:r>
            <a:r>
              <a:rPr sz="1600" i="1" spc="-4" dirty="0">
                <a:latin typeface="Arial" panose="020B0604020202020204" pitchFamily="34" charset="0"/>
                <a:cs typeface="Arial" panose="020B0604020202020204" pitchFamily="34" charset="0"/>
              </a:rPr>
              <a:t>c</a:t>
            </a:r>
            <a:r>
              <a:rPr sz="1600" i="1" spc="-8" dirty="0">
                <a:latin typeface="Arial" panose="020B0604020202020204" pitchFamily="34" charset="0"/>
                <a:cs typeface="Arial" panose="020B0604020202020204" pitchFamily="34" charset="0"/>
              </a:rPr>
              <a:t>ed)</a:t>
            </a:r>
            <a:r>
              <a:rPr sz="1600" i="1" spc="23"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p</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odu</a:t>
            </a:r>
            <a:r>
              <a:rPr sz="1600" i="1" spc="-4" dirty="0">
                <a:latin typeface="Arial" panose="020B0604020202020204" pitchFamily="34" charset="0"/>
                <a:cs typeface="Arial" panose="020B0604020202020204" pitchFamily="34" charset="0"/>
              </a:rPr>
              <a:t>c</a:t>
            </a:r>
            <a:r>
              <a:rPr sz="1600" i="1" spc="-8" dirty="0">
                <a:latin typeface="Arial" panose="020B0604020202020204" pitchFamily="34" charset="0"/>
                <a:cs typeface="Arial" panose="020B0604020202020204" pitchFamily="34" charset="0"/>
              </a:rPr>
              <a:t>ts</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2679276" y="2831037"/>
            <a:ext cx="741390" cy="246221"/>
          </a:xfrm>
          <a:prstGeom prst="rect">
            <a:avLst/>
          </a:prstGeom>
        </p:spPr>
        <p:txBody>
          <a:bodyPr vert="horz" wrap="square" lIns="0" tIns="0" rIns="0" bIns="0" rtlCol="0">
            <a:spAutoFit/>
          </a:bodyPr>
          <a:lstStyle/>
          <a:p>
            <a:pPr marL="9525"/>
            <a:r>
              <a:rPr sz="1600" b="1" spc="-4" dirty="0">
                <a:latin typeface="Arial Black"/>
                <a:cs typeface="Arial Black"/>
              </a:rPr>
              <a:t>FE</a:t>
            </a:r>
            <a:r>
              <a:rPr sz="1600" b="1" dirty="0">
                <a:latin typeface="Arial Black"/>
                <a:cs typeface="Arial Black"/>
              </a:rPr>
              <a:t>MA</a:t>
            </a:r>
            <a:endParaRPr sz="1600" dirty="0">
              <a:latin typeface="Arial Black"/>
              <a:cs typeface="Arial Black"/>
            </a:endParaRPr>
          </a:p>
        </p:txBody>
      </p:sp>
      <p:sp>
        <p:nvSpPr>
          <p:cNvPr id="5" name="object 5"/>
          <p:cNvSpPr txBox="1"/>
          <p:nvPr/>
        </p:nvSpPr>
        <p:spPr>
          <a:xfrm>
            <a:off x="3642694" y="2831036"/>
            <a:ext cx="6752745" cy="802784"/>
          </a:xfrm>
          <a:prstGeom prst="rect">
            <a:avLst/>
          </a:prstGeom>
        </p:spPr>
        <p:txBody>
          <a:bodyPr vert="horz" wrap="square" lIns="0" tIns="0" rIns="0" bIns="0" rtlCol="0">
            <a:spAutoFit/>
          </a:bodyPr>
          <a:lstStyle/>
          <a:p>
            <a:pPr marL="9525"/>
            <a:r>
              <a:rPr sz="1600" b="1" dirty="0">
                <a:solidFill>
                  <a:srgbClr val="C00000"/>
                </a:solidFill>
                <a:latin typeface="Arial" panose="020B0604020202020204" pitchFamily="34" charset="0"/>
                <a:cs typeface="Arial" panose="020B0604020202020204" pitchFamily="34" charset="0"/>
              </a:rPr>
              <a:t>Mo</a:t>
            </a:r>
            <a:r>
              <a:rPr sz="1600" b="1" spc="19" dirty="0">
                <a:solidFill>
                  <a:srgbClr val="C00000"/>
                </a:solidFill>
                <a:latin typeface="Arial" panose="020B0604020202020204" pitchFamily="34" charset="0"/>
                <a:cs typeface="Arial" panose="020B0604020202020204" pitchFamily="34" charset="0"/>
              </a:rPr>
              <a:t>r</a:t>
            </a:r>
            <a:r>
              <a:rPr sz="1600" b="1" dirty="0">
                <a:solidFill>
                  <a:srgbClr val="C00000"/>
                </a:solidFill>
                <a:latin typeface="Arial" panose="020B0604020202020204" pitchFamily="34" charset="0"/>
                <a:cs typeface="Arial" panose="020B0604020202020204" pitchFamily="34" charset="0"/>
              </a:rPr>
              <a:t>e accu</a:t>
            </a:r>
            <a:r>
              <a:rPr sz="1600" b="1" spc="30" dirty="0">
                <a:solidFill>
                  <a:srgbClr val="C00000"/>
                </a:solidFill>
                <a:latin typeface="Arial" panose="020B0604020202020204" pitchFamily="34" charset="0"/>
                <a:cs typeface="Arial" panose="020B0604020202020204" pitchFamily="34" charset="0"/>
              </a:rPr>
              <a:t>r</a:t>
            </a:r>
            <a:r>
              <a:rPr sz="1600" b="1" spc="-30" dirty="0">
                <a:solidFill>
                  <a:srgbClr val="C00000"/>
                </a:solidFill>
                <a:latin typeface="Arial" panose="020B0604020202020204" pitchFamily="34" charset="0"/>
                <a:cs typeface="Arial" panose="020B0604020202020204" pitchFamily="34" charset="0"/>
              </a:rPr>
              <a:t>a</a:t>
            </a:r>
            <a:r>
              <a:rPr sz="1600" b="1" dirty="0">
                <a:solidFill>
                  <a:srgbClr val="C00000"/>
                </a:solidFill>
                <a:latin typeface="Arial" panose="020B0604020202020204" pitchFamily="34" charset="0"/>
                <a:cs typeface="Arial" panose="020B0604020202020204" pitchFamily="34" charset="0"/>
              </a:rPr>
              <a:t>te</a:t>
            </a:r>
            <a:r>
              <a:rPr sz="1600" b="1" spc="-11"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hori</a:t>
            </a:r>
            <a:r>
              <a:rPr sz="1600" b="1" spc="-15" dirty="0">
                <a:solidFill>
                  <a:srgbClr val="C00000"/>
                </a:solidFill>
                <a:latin typeface="Arial" panose="020B0604020202020204" pitchFamily="34" charset="0"/>
                <a:cs typeface="Arial" panose="020B0604020202020204" pitchFamily="34" charset="0"/>
              </a:rPr>
              <a:t>z</a:t>
            </a:r>
            <a:r>
              <a:rPr sz="1600" b="1" dirty="0">
                <a:solidFill>
                  <a:srgbClr val="C00000"/>
                </a:solidFill>
                <a:latin typeface="Arial" panose="020B0604020202020204" pitchFamily="34" charset="0"/>
                <a:cs typeface="Arial" panose="020B0604020202020204" pitchFamily="34" charset="0"/>
              </a:rPr>
              <a:t>ontal</a:t>
            </a:r>
            <a:r>
              <a:rPr sz="1600" b="1" spc="-11"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and </a:t>
            </a:r>
            <a:r>
              <a:rPr sz="1600" b="1" spc="-34" dirty="0">
                <a:solidFill>
                  <a:srgbClr val="C00000"/>
                </a:solidFill>
                <a:latin typeface="Arial" panose="020B0604020202020204" pitchFamily="34" charset="0"/>
                <a:cs typeface="Arial" panose="020B0604020202020204" pitchFamily="34" charset="0"/>
              </a:rPr>
              <a:t>v</a:t>
            </a:r>
            <a:r>
              <a:rPr sz="1600" b="1" dirty="0">
                <a:solidFill>
                  <a:srgbClr val="C00000"/>
                </a:solidFill>
                <a:latin typeface="Arial" panose="020B0604020202020204" pitchFamily="34" charset="0"/>
                <a:cs typeface="Arial" panose="020B0604020202020204" pitchFamily="34" charset="0"/>
              </a:rPr>
              <a:t>e</a:t>
            </a:r>
            <a:r>
              <a:rPr sz="1600" b="1" spc="64" dirty="0">
                <a:solidFill>
                  <a:srgbClr val="C00000"/>
                </a:solidFill>
                <a:latin typeface="Arial" panose="020B0604020202020204" pitchFamily="34" charset="0"/>
                <a:cs typeface="Arial" panose="020B0604020202020204" pitchFamily="34" charset="0"/>
              </a:rPr>
              <a:t>r</a:t>
            </a:r>
            <a:r>
              <a:rPr sz="1600" b="1" dirty="0">
                <a:solidFill>
                  <a:srgbClr val="C00000"/>
                </a:solidFill>
                <a:latin typeface="Arial" panose="020B0604020202020204" pitchFamily="34" charset="0"/>
                <a:cs typeface="Arial" panose="020B0604020202020204" pitchFamily="34" charset="0"/>
              </a:rPr>
              <a:t>tical coo</a:t>
            </a:r>
            <a:r>
              <a:rPr sz="1600" b="1" spc="38" dirty="0">
                <a:solidFill>
                  <a:srgbClr val="C00000"/>
                </a:solidFill>
                <a:latin typeface="Arial" panose="020B0604020202020204" pitchFamily="34" charset="0"/>
                <a:cs typeface="Arial" panose="020B0604020202020204" pitchFamily="34" charset="0"/>
              </a:rPr>
              <a:t>r</a:t>
            </a:r>
            <a:r>
              <a:rPr sz="1600" b="1" dirty="0">
                <a:solidFill>
                  <a:srgbClr val="C00000"/>
                </a:solidFill>
                <a:latin typeface="Arial" panose="020B0604020202020204" pitchFamily="34" charset="0"/>
                <a:cs typeface="Arial" panose="020B0604020202020204" pitchFamily="34" charset="0"/>
              </a:rPr>
              <a:t>din</a:t>
            </a:r>
            <a:r>
              <a:rPr sz="1600" b="1" spc="-30" dirty="0">
                <a:solidFill>
                  <a:srgbClr val="C00000"/>
                </a:solidFill>
                <a:latin typeface="Arial" panose="020B0604020202020204" pitchFamily="34" charset="0"/>
                <a:cs typeface="Arial" panose="020B0604020202020204" pitchFamily="34" charset="0"/>
              </a:rPr>
              <a:t>a</a:t>
            </a:r>
            <a:r>
              <a:rPr sz="1600" b="1" dirty="0">
                <a:solidFill>
                  <a:srgbClr val="C00000"/>
                </a:solidFill>
                <a:latin typeface="Arial" panose="020B0604020202020204" pitchFamily="34" charset="0"/>
                <a:cs typeface="Arial" panose="020B0604020202020204" pitchFamily="34" charset="0"/>
              </a:rPr>
              <a:t>tes</a:t>
            </a:r>
            <a:r>
              <a:rPr sz="1600" b="1" spc="-8" dirty="0">
                <a:solidFill>
                  <a:srgbClr val="C00000"/>
                </a:solidFill>
                <a:latin typeface="Arial" panose="020B0604020202020204" pitchFamily="34" charset="0"/>
                <a:cs typeface="Arial" panose="020B0604020202020204" pitchFamily="34" charset="0"/>
              </a:rPr>
              <a:t> </a:t>
            </a:r>
            <a:r>
              <a:rPr sz="1600" b="1" spc="-34" dirty="0">
                <a:solidFill>
                  <a:srgbClr val="C00000"/>
                </a:solidFill>
                <a:latin typeface="Arial" panose="020B0604020202020204" pitchFamily="34" charset="0"/>
                <a:cs typeface="Arial" panose="020B0604020202020204" pitchFamily="34" charset="0"/>
              </a:rPr>
              <a:t>f</a:t>
            </a:r>
            <a:r>
              <a:rPr sz="1600" b="1" dirty="0">
                <a:solidFill>
                  <a:srgbClr val="C00000"/>
                </a:solidFill>
                <a:latin typeface="Arial" panose="020B0604020202020204" pitchFamily="34" charset="0"/>
                <a:cs typeface="Arial" panose="020B0604020202020204" pitchFamily="34" charset="0"/>
              </a:rPr>
              <a:t>or NF</a:t>
            </a:r>
            <a:r>
              <a:rPr sz="1600" b="1" spc="-4" dirty="0">
                <a:solidFill>
                  <a:srgbClr val="C00000"/>
                </a:solidFill>
                <a:latin typeface="Arial" panose="020B0604020202020204" pitchFamily="34" charset="0"/>
                <a:cs typeface="Arial" panose="020B0604020202020204" pitchFamily="34" charset="0"/>
              </a:rPr>
              <a:t>I</a:t>
            </a:r>
            <a:r>
              <a:rPr sz="1600" b="1" dirty="0">
                <a:solidFill>
                  <a:srgbClr val="C00000"/>
                </a:solidFill>
                <a:latin typeface="Arial" panose="020B0604020202020204" pitchFamily="34" charset="0"/>
                <a:cs typeface="Arial" panose="020B0604020202020204" pitchFamily="34" charset="0"/>
              </a:rPr>
              <a:t>P</a:t>
            </a:r>
            <a:endParaRPr sz="1600" dirty="0">
              <a:latin typeface="Arial" panose="020B0604020202020204" pitchFamily="34" charset="0"/>
              <a:cs typeface="Arial" panose="020B0604020202020204" pitchFamily="34" charset="0"/>
            </a:endParaRPr>
          </a:p>
          <a:p>
            <a:pPr marL="9525" marR="396716">
              <a:spcBef>
                <a:spcPts val="499"/>
              </a:spcBef>
            </a:pPr>
            <a:r>
              <a:rPr sz="1600" i="1" spc="-11" dirty="0">
                <a:latin typeface="Arial" panose="020B0604020202020204" pitchFamily="34" charset="0"/>
                <a:cs typeface="Arial" panose="020B0604020202020204" pitchFamily="34" charset="0"/>
              </a:rPr>
              <a:t>NF</a:t>
            </a:r>
            <a:r>
              <a:rPr sz="1600" i="1" spc="-8" dirty="0">
                <a:latin typeface="Arial" panose="020B0604020202020204" pitchFamily="34" charset="0"/>
                <a:cs typeface="Arial" panose="020B0604020202020204" pitchFamily="34" charset="0"/>
              </a:rPr>
              <a:t>IP</a:t>
            </a:r>
            <a:r>
              <a:rPr sz="1600" i="1" spc="-38" dirty="0">
                <a:latin typeface="Arial" panose="020B0604020202020204" pitchFamily="34" charset="0"/>
                <a:cs typeface="Arial" panose="020B0604020202020204" pitchFamily="34" charset="0"/>
              </a:rPr>
              <a:t> </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equ</a:t>
            </a:r>
            <a:r>
              <a:rPr sz="1600" i="1" dirty="0">
                <a:latin typeface="Arial" panose="020B0604020202020204" pitchFamily="34" charset="0"/>
                <a:cs typeface="Arial" panose="020B0604020202020204" pitchFamily="34" charset="0"/>
              </a:rPr>
              <a:t>i</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es</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thou</a:t>
            </a:r>
            <a:r>
              <a:rPr sz="1600" i="1" spc="-4" dirty="0">
                <a:latin typeface="Arial" panose="020B0604020202020204" pitchFamily="34" charset="0"/>
                <a:cs typeface="Arial" panose="020B0604020202020204" pitchFamily="34" charset="0"/>
              </a:rPr>
              <a:t>s</a:t>
            </a:r>
            <a:r>
              <a:rPr sz="1600" i="1" spc="-8" dirty="0">
                <a:latin typeface="Arial" panose="020B0604020202020204" pitchFamily="34" charset="0"/>
                <a:cs typeface="Arial" panose="020B0604020202020204" pitchFamily="34" charset="0"/>
              </a:rPr>
              <a:t>ands</a:t>
            </a:r>
            <a:r>
              <a:rPr sz="1600" i="1" spc="11"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of</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p</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a:t>
            </a:r>
            <a:r>
              <a:rPr sz="1600" i="1" spc="-4" dirty="0">
                <a:latin typeface="Arial" panose="020B0604020202020204" pitchFamily="34" charset="0"/>
                <a:cs typeface="Arial" panose="020B0604020202020204" pitchFamily="34" charset="0"/>
              </a:rPr>
              <a:t>cis</a:t>
            </a:r>
            <a:r>
              <a:rPr sz="1600" i="1" spc="-8" dirty="0">
                <a:latin typeface="Arial" panose="020B0604020202020204" pitchFamily="34" charset="0"/>
                <a:cs typeface="Arial" panose="020B0604020202020204" pitchFamily="34" charset="0"/>
              </a:rPr>
              <a:t>e</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ho</a:t>
            </a:r>
            <a:r>
              <a:rPr sz="1600" i="1" spc="-11" dirty="0">
                <a:latin typeface="Arial" panose="020B0604020202020204" pitchFamily="34" charset="0"/>
                <a:cs typeface="Arial" panose="020B0604020202020204" pitchFamily="34" charset="0"/>
              </a:rPr>
              <a:t>r</a:t>
            </a:r>
            <a:r>
              <a:rPr sz="1600" i="1" dirty="0">
                <a:latin typeface="Arial" panose="020B0604020202020204" pitchFamily="34" charset="0"/>
                <a:cs typeface="Arial" panose="020B0604020202020204" pitchFamily="34" charset="0"/>
              </a:rPr>
              <a:t>i</a:t>
            </a:r>
            <a:r>
              <a:rPr sz="1600" i="1" spc="-49" dirty="0">
                <a:latin typeface="Arial" panose="020B0604020202020204" pitchFamily="34" charset="0"/>
                <a:cs typeface="Arial" panose="020B0604020202020204" pitchFamily="34" charset="0"/>
              </a:rPr>
              <a:t>z</a:t>
            </a:r>
            <a:r>
              <a:rPr sz="1600" i="1" spc="-8" dirty="0">
                <a:latin typeface="Arial" panose="020B0604020202020204" pitchFamily="34" charset="0"/>
                <a:cs typeface="Arial" panose="020B0604020202020204" pitchFamily="34" charset="0"/>
              </a:rPr>
              <a:t>ontal</a:t>
            </a:r>
            <a:r>
              <a:rPr sz="1600" i="1" spc="45"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and</a:t>
            </a:r>
            <a:r>
              <a:rPr sz="1600" i="1" spc="-4" dirty="0">
                <a:latin typeface="Arial" panose="020B0604020202020204" pitchFamily="34" charset="0"/>
                <a:cs typeface="Arial" panose="020B0604020202020204" pitchFamily="34" charset="0"/>
              </a:rPr>
              <a:t> v</a:t>
            </a:r>
            <a:r>
              <a:rPr sz="1600" i="1" spc="-8" dirty="0">
                <a:latin typeface="Arial" panose="020B0604020202020204" pitchFamily="34" charset="0"/>
                <a:cs typeface="Arial" panose="020B0604020202020204" pitchFamily="34" charset="0"/>
              </a:rPr>
              <a:t>e</a:t>
            </a:r>
            <a:r>
              <a:rPr sz="1600" i="1" spc="-11" dirty="0">
                <a:latin typeface="Arial" panose="020B0604020202020204" pitchFamily="34" charset="0"/>
                <a:cs typeface="Arial" panose="020B0604020202020204" pitchFamily="34" charset="0"/>
              </a:rPr>
              <a:t>r</a:t>
            </a:r>
            <a:r>
              <a:rPr sz="1600" i="1" spc="-4" dirty="0">
                <a:latin typeface="Arial" panose="020B0604020202020204" pitchFamily="34" charset="0"/>
                <a:cs typeface="Arial" panose="020B0604020202020204" pitchFamily="34" charset="0"/>
              </a:rPr>
              <a:t>tic</a:t>
            </a:r>
            <a:r>
              <a:rPr sz="1600" i="1" spc="-8" dirty="0">
                <a:latin typeface="Arial" panose="020B0604020202020204" pitchFamily="34" charset="0"/>
                <a:cs typeface="Arial" panose="020B0604020202020204" pitchFamily="34" charset="0"/>
              </a:rPr>
              <a:t>al </a:t>
            </a:r>
            <a:r>
              <a:rPr sz="1600" i="1" spc="-19" dirty="0">
                <a:latin typeface="Arial" panose="020B0604020202020204" pitchFamily="34" charset="0"/>
                <a:cs typeface="Arial" panose="020B0604020202020204" pitchFamily="34" charset="0"/>
              </a:rPr>
              <a:t>m</a:t>
            </a:r>
            <a:r>
              <a:rPr sz="1600" i="1" spc="-8" dirty="0">
                <a:latin typeface="Arial" panose="020B0604020202020204" pitchFamily="34" charset="0"/>
                <a:cs typeface="Arial" panose="020B0604020202020204" pitchFamily="34" charset="0"/>
              </a:rPr>
              <a:t>ea</a:t>
            </a:r>
            <a:r>
              <a:rPr sz="1600" i="1" spc="-4" dirty="0">
                <a:latin typeface="Arial" panose="020B0604020202020204" pitchFamily="34" charset="0"/>
                <a:cs typeface="Arial" panose="020B0604020202020204" pitchFamily="34" charset="0"/>
              </a:rPr>
              <a:t>s</a:t>
            </a:r>
            <a:r>
              <a:rPr sz="1600" i="1" spc="-8" dirty="0">
                <a:latin typeface="Arial" panose="020B0604020202020204" pitchFamily="34" charset="0"/>
                <a:cs typeface="Arial" panose="020B0604020202020204" pitchFamily="34" charset="0"/>
              </a:rPr>
              <a:t>u</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a:t>
            </a:r>
            <a:r>
              <a:rPr sz="1600" i="1" spc="-19" dirty="0">
                <a:latin typeface="Arial" panose="020B0604020202020204" pitchFamily="34" charset="0"/>
                <a:cs typeface="Arial" panose="020B0604020202020204" pitchFamily="34" charset="0"/>
              </a:rPr>
              <a:t>m</a:t>
            </a:r>
            <a:r>
              <a:rPr sz="1600" i="1" spc="-8" dirty="0">
                <a:latin typeface="Arial" panose="020B0604020202020204" pitchFamily="34" charset="0"/>
                <a:cs typeface="Arial" panose="020B0604020202020204" pitchFamily="34" charset="0"/>
              </a:rPr>
              <a:t>ents</a:t>
            </a:r>
            <a:r>
              <a:rPr sz="1600" i="1" spc="38"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of bu</a:t>
            </a:r>
            <a:r>
              <a:rPr sz="1600" i="1" dirty="0">
                <a:latin typeface="Arial" panose="020B0604020202020204" pitchFamily="34" charset="0"/>
                <a:cs typeface="Arial" panose="020B0604020202020204" pitchFamily="34" charset="0"/>
              </a:rPr>
              <a:t>il</a:t>
            </a:r>
            <a:r>
              <a:rPr sz="1600" i="1" spc="-8" dirty="0">
                <a:latin typeface="Arial" panose="020B0604020202020204" pitchFamily="34" charset="0"/>
                <a:cs typeface="Arial" panose="020B0604020202020204" pitchFamily="34" charset="0"/>
              </a:rPr>
              <a:t>d</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ngs</a:t>
            </a:r>
            <a:r>
              <a:rPr sz="1600" i="1" spc="-26"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to</a:t>
            </a:r>
            <a:r>
              <a:rPr sz="1600" i="1" spc="8" dirty="0">
                <a:latin typeface="Arial" panose="020B0604020202020204" pitchFamily="34" charset="0"/>
                <a:cs typeface="Arial" panose="020B0604020202020204" pitchFamily="34" charset="0"/>
              </a:rPr>
              <a:t> </a:t>
            </a:r>
            <a:r>
              <a:rPr sz="1600" i="1" spc="-4" dirty="0">
                <a:latin typeface="Arial" panose="020B0604020202020204" pitchFamily="34" charset="0"/>
                <a:cs typeface="Arial" panose="020B0604020202020204" pitchFamily="34" charset="0"/>
              </a:rPr>
              <a:t>k</a:t>
            </a:r>
            <a:r>
              <a:rPr sz="1600" i="1" spc="-8" dirty="0">
                <a:latin typeface="Arial" panose="020B0604020202020204" pitchFamily="34" charset="0"/>
                <a:cs typeface="Arial" panose="020B0604020202020204" pitchFamily="34" charset="0"/>
              </a:rPr>
              <a:t>now</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whe</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a:t>
            </a:r>
            <a:r>
              <a:rPr sz="1600" i="1" spc="8"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water</a:t>
            </a:r>
            <a:r>
              <a:rPr sz="1600" i="1" spc="11" dirty="0">
                <a:latin typeface="Arial" panose="020B0604020202020204" pitchFamily="34" charset="0"/>
                <a:cs typeface="Arial" panose="020B0604020202020204" pitchFamily="34" charset="0"/>
              </a:rPr>
              <a:t> </a:t>
            </a:r>
            <a:r>
              <a:rPr sz="1600" i="1" spc="-11" dirty="0">
                <a:latin typeface="Arial" panose="020B0604020202020204" pitchFamily="34" charset="0"/>
                <a:cs typeface="Arial" panose="020B0604020202020204" pitchFamily="34" charset="0"/>
              </a:rPr>
              <a:t>w</a:t>
            </a:r>
            <a:r>
              <a:rPr sz="1600" i="1" dirty="0">
                <a:latin typeface="Arial" panose="020B0604020202020204" pitchFamily="34" charset="0"/>
                <a:cs typeface="Arial" panose="020B0604020202020204" pitchFamily="34" charset="0"/>
              </a:rPr>
              <a:t>il</a:t>
            </a:r>
            <a:r>
              <a:rPr sz="1600" i="1" spc="-4" dirty="0">
                <a:latin typeface="Arial" panose="020B0604020202020204" pitchFamily="34" charset="0"/>
                <a:cs typeface="Arial" panose="020B0604020202020204" pitchFamily="34" charset="0"/>
              </a:rPr>
              <a:t>l</a:t>
            </a:r>
            <a:r>
              <a:rPr sz="1600" i="1" spc="-15" dirty="0">
                <a:latin typeface="Arial" panose="020B0604020202020204" pitchFamily="34" charset="0"/>
                <a:cs typeface="Arial" panose="020B0604020202020204" pitchFamily="34" charset="0"/>
              </a:rPr>
              <a:t> </a:t>
            </a:r>
            <a:r>
              <a:rPr sz="1600" i="1" spc="-4" dirty="0">
                <a:latin typeface="Arial" panose="020B0604020202020204" pitchFamily="34" charset="0"/>
                <a:cs typeface="Arial" panose="020B0604020202020204" pitchFamily="34" charset="0"/>
              </a:rPr>
              <a:t>f</a:t>
            </a:r>
            <a:r>
              <a:rPr sz="1600" i="1" dirty="0">
                <a:latin typeface="Arial" panose="020B0604020202020204" pitchFamily="34" charset="0"/>
                <a:cs typeface="Arial" panose="020B0604020202020204" pitchFamily="34" charset="0"/>
              </a:rPr>
              <a:t>l</a:t>
            </a:r>
            <a:r>
              <a:rPr sz="1600" i="1" spc="-11" dirty="0">
                <a:latin typeface="Arial" panose="020B0604020202020204" pitchFamily="34" charset="0"/>
                <a:cs typeface="Arial" panose="020B0604020202020204" pitchFamily="34" charset="0"/>
              </a:rPr>
              <a:t>ow</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du</a:t>
            </a:r>
            <a:r>
              <a:rPr sz="1600" i="1" spc="-11" dirty="0">
                <a:latin typeface="Arial" panose="020B0604020202020204" pitchFamily="34" charset="0"/>
                <a:cs typeface="Arial" panose="020B0604020202020204" pitchFamily="34" charset="0"/>
              </a:rPr>
              <a:t>r</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ng</a:t>
            </a:r>
            <a:r>
              <a:rPr sz="1600" i="1" spc="-4" dirty="0">
                <a:latin typeface="Arial" panose="020B0604020202020204" pitchFamily="34" charset="0"/>
                <a:cs typeface="Arial" panose="020B0604020202020204" pitchFamily="34" charset="0"/>
              </a:rPr>
              <a:t> f</a:t>
            </a:r>
            <a:r>
              <a:rPr sz="1600" i="1" dirty="0">
                <a:latin typeface="Arial" panose="020B0604020202020204" pitchFamily="34" charset="0"/>
                <a:cs typeface="Arial" panose="020B0604020202020204" pitchFamily="34" charset="0"/>
              </a:rPr>
              <a:t>l</a:t>
            </a:r>
            <a:r>
              <a:rPr sz="1600" i="1" spc="-8" dirty="0">
                <a:latin typeface="Arial" panose="020B0604020202020204" pitchFamily="34" charset="0"/>
                <a:cs typeface="Arial" panose="020B0604020202020204" pitchFamily="34" charset="0"/>
              </a:rPr>
              <a:t>oods</a:t>
            </a:r>
            <a:endParaRPr sz="1600" dirty="0">
              <a:latin typeface="Arial" panose="020B0604020202020204" pitchFamily="34" charset="0"/>
              <a:cs typeface="Arial" panose="020B0604020202020204" pitchFamily="34" charset="0"/>
            </a:endParaRPr>
          </a:p>
        </p:txBody>
      </p:sp>
      <p:sp>
        <p:nvSpPr>
          <p:cNvPr id="6" name="object 6"/>
          <p:cNvSpPr txBox="1"/>
          <p:nvPr/>
        </p:nvSpPr>
        <p:spPr>
          <a:xfrm>
            <a:off x="2658205" y="3771196"/>
            <a:ext cx="988457" cy="246221"/>
          </a:xfrm>
          <a:prstGeom prst="rect">
            <a:avLst/>
          </a:prstGeom>
        </p:spPr>
        <p:txBody>
          <a:bodyPr vert="horz" wrap="square" lIns="0" tIns="0" rIns="0" bIns="0" rtlCol="0">
            <a:spAutoFit/>
          </a:bodyPr>
          <a:lstStyle/>
          <a:p>
            <a:pPr marL="9525"/>
            <a:r>
              <a:rPr sz="1600" b="1" dirty="0">
                <a:latin typeface="Arial Black"/>
                <a:cs typeface="Arial Black"/>
              </a:rPr>
              <a:t>U</a:t>
            </a:r>
            <a:r>
              <a:rPr sz="1600" b="1" spc="-4" dirty="0">
                <a:latin typeface="Arial Black"/>
                <a:cs typeface="Arial Black"/>
              </a:rPr>
              <a:t>S</a:t>
            </a:r>
            <a:r>
              <a:rPr sz="1600" b="1" spc="-26" dirty="0">
                <a:latin typeface="Arial Black"/>
                <a:cs typeface="Arial Black"/>
              </a:rPr>
              <a:t>A</a:t>
            </a:r>
            <a:r>
              <a:rPr sz="1600" b="1" dirty="0">
                <a:latin typeface="Arial Black"/>
                <a:cs typeface="Arial Black"/>
              </a:rPr>
              <a:t>CE</a:t>
            </a:r>
            <a:endParaRPr sz="1600" dirty="0">
              <a:latin typeface="Arial Black"/>
              <a:cs typeface="Arial Black"/>
            </a:endParaRPr>
          </a:p>
        </p:txBody>
      </p:sp>
      <p:sp>
        <p:nvSpPr>
          <p:cNvPr id="7" name="object 7"/>
          <p:cNvSpPr txBox="1"/>
          <p:nvPr/>
        </p:nvSpPr>
        <p:spPr>
          <a:xfrm>
            <a:off x="3642694" y="3764432"/>
            <a:ext cx="6501252" cy="745973"/>
          </a:xfrm>
          <a:prstGeom prst="rect">
            <a:avLst/>
          </a:prstGeom>
        </p:spPr>
        <p:txBody>
          <a:bodyPr vert="horz" wrap="square" lIns="0" tIns="0" rIns="0" bIns="0" rtlCol="0">
            <a:spAutoFit/>
          </a:bodyPr>
          <a:lstStyle/>
          <a:p>
            <a:pPr marL="9525" marR="3810">
              <a:lnSpc>
                <a:spcPct val="101299"/>
              </a:lnSpc>
            </a:pPr>
            <a:r>
              <a:rPr sz="1600" b="1" dirty="0">
                <a:solidFill>
                  <a:srgbClr val="C00000"/>
                </a:solidFill>
                <a:latin typeface="Arial" panose="020B0604020202020204" pitchFamily="34" charset="0"/>
                <a:cs typeface="Arial" panose="020B0604020202020204" pitchFamily="34" charset="0"/>
              </a:rPr>
              <a:t>Consisten</a:t>
            </a:r>
            <a:r>
              <a:rPr sz="1600" b="1" spc="-30" dirty="0">
                <a:solidFill>
                  <a:srgbClr val="C00000"/>
                </a:solidFill>
                <a:latin typeface="Arial" panose="020B0604020202020204" pitchFamily="34" charset="0"/>
                <a:cs typeface="Arial" panose="020B0604020202020204" pitchFamily="34" charset="0"/>
              </a:rPr>
              <a:t>c</a:t>
            </a:r>
            <a:r>
              <a:rPr sz="1600" b="1" dirty="0">
                <a:solidFill>
                  <a:srgbClr val="C00000"/>
                </a:solidFill>
                <a:latin typeface="Arial" panose="020B0604020202020204" pitchFamily="34" charset="0"/>
                <a:cs typeface="Arial" panose="020B0604020202020204" pitchFamily="34" charset="0"/>
              </a:rPr>
              <a:t>y</a:t>
            </a:r>
            <a:r>
              <a:rPr sz="1600" b="1" spc="-8"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of</a:t>
            </a:r>
            <a:r>
              <a:rPr sz="1600" b="1" spc="75" dirty="0">
                <a:solidFill>
                  <a:srgbClr val="C00000"/>
                </a:solidFill>
                <a:latin typeface="Arial" panose="020B0604020202020204" pitchFamily="34" charset="0"/>
                <a:cs typeface="Arial" panose="020B0604020202020204" pitchFamily="34" charset="0"/>
              </a:rPr>
              <a:t> </a:t>
            </a:r>
            <a:r>
              <a:rPr sz="1600" b="1" spc="-34" dirty="0">
                <a:solidFill>
                  <a:srgbClr val="C00000"/>
                </a:solidFill>
                <a:latin typeface="Arial" panose="020B0604020202020204" pitchFamily="34" charset="0"/>
                <a:cs typeface="Arial" panose="020B0604020202020204" pitchFamily="34" charset="0"/>
              </a:rPr>
              <a:t>v</a:t>
            </a:r>
            <a:r>
              <a:rPr sz="1600" b="1" dirty="0">
                <a:solidFill>
                  <a:srgbClr val="C00000"/>
                </a:solidFill>
                <a:latin typeface="Arial" panose="020B0604020202020204" pitchFamily="34" charset="0"/>
                <a:cs typeface="Arial" panose="020B0604020202020204" pitchFamily="34" charset="0"/>
              </a:rPr>
              <a:t>e</a:t>
            </a:r>
            <a:r>
              <a:rPr sz="1600" b="1" spc="64" dirty="0">
                <a:solidFill>
                  <a:srgbClr val="C00000"/>
                </a:solidFill>
                <a:latin typeface="Arial" panose="020B0604020202020204" pitchFamily="34" charset="0"/>
                <a:cs typeface="Arial" panose="020B0604020202020204" pitchFamily="34" charset="0"/>
              </a:rPr>
              <a:t>r</a:t>
            </a:r>
            <a:r>
              <a:rPr sz="1600" b="1" dirty="0">
                <a:solidFill>
                  <a:srgbClr val="C00000"/>
                </a:solidFill>
                <a:latin typeface="Arial" panose="020B0604020202020204" pitchFamily="34" charset="0"/>
                <a:cs typeface="Arial" panose="020B0604020202020204" pitchFamily="34" charset="0"/>
              </a:rPr>
              <a:t>tical</a:t>
            </a:r>
            <a:r>
              <a:rPr sz="1600" b="1" spc="-11"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d</a:t>
            </a:r>
            <a:r>
              <a:rPr sz="1600" b="1" spc="-30" dirty="0">
                <a:solidFill>
                  <a:srgbClr val="C00000"/>
                </a:solidFill>
                <a:latin typeface="Arial" panose="020B0604020202020204" pitchFamily="34" charset="0"/>
                <a:cs typeface="Arial" panose="020B0604020202020204" pitchFamily="34" charset="0"/>
              </a:rPr>
              <a:t>a</a:t>
            </a:r>
            <a:r>
              <a:rPr sz="1600" b="1" dirty="0">
                <a:solidFill>
                  <a:srgbClr val="C00000"/>
                </a:solidFill>
                <a:latin typeface="Arial" panose="020B0604020202020204" pitchFamily="34" charset="0"/>
                <a:cs typeface="Arial" panose="020B0604020202020204" pitchFamily="34" charset="0"/>
              </a:rPr>
              <a:t>tums ac</a:t>
            </a:r>
            <a:r>
              <a:rPr sz="1600" b="1" spc="19" dirty="0">
                <a:solidFill>
                  <a:srgbClr val="C00000"/>
                </a:solidFill>
                <a:latin typeface="Arial" panose="020B0604020202020204" pitchFamily="34" charset="0"/>
                <a:cs typeface="Arial" panose="020B0604020202020204" pitchFamily="34" charset="0"/>
              </a:rPr>
              <a:t>r</a:t>
            </a:r>
            <a:r>
              <a:rPr sz="1600" b="1" dirty="0">
                <a:solidFill>
                  <a:srgbClr val="C00000"/>
                </a:solidFill>
                <a:latin typeface="Arial" panose="020B0604020202020204" pitchFamily="34" charset="0"/>
                <a:cs typeface="Arial" panose="020B0604020202020204" pitchFamily="34" charset="0"/>
              </a:rPr>
              <a:t>oss the</a:t>
            </a:r>
            <a:r>
              <a:rPr sz="1600" b="1" spc="-11"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count</a:t>
            </a:r>
            <a:r>
              <a:rPr sz="1600" b="1" spc="83" dirty="0">
                <a:solidFill>
                  <a:srgbClr val="C00000"/>
                </a:solidFill>
                <a:latin typeface="Arial" panose="020B0604020202020204" pitchFamily="34" charset="0"/>
                <a:cs typeface="Arial" panose="020B0604020202020204" pitchFamily="34" charset="0"/>
              </a:rPr>
              <a:t>r</a:t>
            </a:r>
            <a:r>
              <a:rPr sz="1600" b="1" dirty="0">
                <a:solidFill>
                  <a:srgbClr val="C00000"/>
                </a:solidFill>
                <a:latin typeface="Arial" panose="020B0604020202020204" pitchFamily="34" charset="0"/>
                <a:cs typeface="Arial" panose="020B0604020202020204" pitchFamily="34" charset="0"/>
              </a:rPr>
              <a:t>y </a:t>
            </a:r>
            <a:r>
              <a:rPr sz="1600" i="1" spc="-4" dirty="0">
                <a:latin typeface="Arial" panose="020B0604020202020204" pitchFamily="34" charset="0"/>
                <a:cs typeface="Arial" panose="020B0604020202020204" pitchFamily="34" charset="0"/>
              </a:rPr>
              <a:t>I</a:t>
            </a:r>
            <a:r>
              <a:rPr sz="1600" i="1" spc="-19" dirty="0">
                <a:latin typeface="Arial" panose="020B0604020202020204" pitchFamily="34" charset="0"/>
                <a:cs typeface="Arial" panose="020B0604020202020204" pitchFamily="34" charset="0"/>
              </a:rPr>
              <a:t>m</a:t>
            </a:r>
            <a:r>
              <a:rPr sz="1600" i="1" spc="-8" dirty="0">
                <a:latin typeface="Arial" panose="020B0604020202020204" pitchFamily="34" charset="0"/>
                <a:cs typeface="Arial" panose="020B0604020202020204" pitchFamily="34" charset="0"/>
              </a:rPr>
              <a:t>p</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o</a:t>
            </a:r>
            <a:r>
              <a:rPr sz="1600" i="1" spc="-4" dirty="0">
                <a:latin typeface="Arial" panose="020B0604020202020204" pitchFamily="34" charset="0"/>
                <a:cs typeface="Arial" panose="020B0604020202020204" pitchFamily="34" charset="0"/>
              </a:rPr>
              <a:t>v</a:t>
            </a:r>
            <a:r>
              <a:rPr sz="1600" i="1" spc="-8" dirty="0">
                <a:latin typeface="Arial" panose="020B0604020202020204" pitchFamily="34" charset="0"/>
                <a:cs typeface="Arial" panose="020B0604020202020204" pitchFamily="34" charset="0"/>
              </a:rPr>
              <a:t>ed</a:t>
            </a:r>
            <a:r>
              <a:rPr sz="1600" i="1" spc="26"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a</a:t>
            </a:r>
            <a:r>
              <a:rPr sz="1600" i="1" spc="-4" dirty="0">
                <a:latin typeface="Arial" panose="020B0604020202020204" pitchFamily="34" charset="0"/>
                <a:cs typeface="Arial" panose="020B0604020202020204" pitchFamily="34" charset="0"/>
              </a:rPr>
              <a:t>cc</a:t>
            </a:r>
            <a:r>
              <a:rPr sz="1600" i="1" spc="-8" dirty="0">
                <a:latin typeface="Arial" panose="020B0604020202020204" pitchFamily="34" charset="0"/>
                <a:cs typeface="Arial" panose="020B0604020202020204" pitchFamily="34" charset="0"/>
              </a:rPr>
              <a:t>u</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a</a:t>
            </a:r>
            <a:r>
              <a:rPr sz="1600" i="1" spc="-4" dirty="0">
                <a:latin typeface="Arial" panose="020B0604020202020204" pitchFamily="34" charset="0"/>
                <a:cs typeface="Arial" panose="020B0604020202020204" pitchFamily="34" charset="0"/>
              </a:rPr>
              <a:t>c</a:t>
            </a:r>
            <a:r>
              <a:rPr sz="1600" i="1" spc="-8" dirty="0">
                <a:latin typeface="Arial" panose="020B0604020202020204" pitchFamily="34" charset="0"/>
                <a:cs typeface="Arial" panose="020B0604020202020204" pitchFamily="34" charset="0"/>
              </a:rPr>
              <a:t>y</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of</a:t>
            </a:r>
            <a:r>
              <a:rPr sz="1600" i="1" spc="8" dirty="0">
                <a:latin typeface="Arial" panose="020B0604020202020204" pitchFamily="34" charset="0"/>
                <a:cs typeface="Arial" panose="020B0604020202020204" pitchFamily="34" charset="0"/>
              </a:rPr>
              <a:t> </a:t>
            </a:r>
            <a:r>
              <a:rPr sz="1600" i="1" spc="-19" dirty="0">
                <a:latin typeface="Arial" panose="020B0604020202020204" pitchFamily="34" charset="0"/>
                <a:cs typeface="Arial" panose="020B0604020202020204" pitchFamily="34" charset="0"/>
              </a:rPr>
              <a:t>G</a:t>
            </a:r>
            <a:r>
              <a:rPr sz="1600" i="1" spc="-11" dirty="0">
                <a:latin typeface="Arial" panose="020B0604020202020204" pitchFamily="34" charset="0"/>
                <a:cs typeface="Arial" panose="020B0604020202020204" pitchFamily="34" charset="0"/>
              </a:rPr>
              <a:t>PS</a:t>
            </a:r>
            <a:r>
              <a:rPr sz="1600" i="1"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de</a:t>
            </a:r>
            <a:r>
              <a:rPr sz="1600" i="1" spc="-11" dirty="0">
                <a:latin typeface="Arial" panose="020B0604020202020204" pitchFamily="34" charset="0"/>
                <a:cs typeface="Arial" panose="020B0604020202020204" pitchFamily="34" charset="0"/>
              </a:rPr>
              <a:t>r</a:t>
            </a:r>
            <a:r>
              <a:rPr sz="1600" i="1" spc="-4" dirty="0">
                <a:latin typeface="Arial" panose="020B0604020202020204" pitchFamily="34" charset="0"/>
                <a:cs typeface="Arial" panose="020B0604020202020204" pitchFamily="34" charset="0"/>
              </a:rPr>
              <a:t>iv</a:t>
            </a:r>
            <a:r>
              <a:rPr sz="1600" i="1" spc="-8" dirty="0">
                <a:latin typeface="Arial" panose="020B0604020202020204" pitchFamily="34" charset="0"/>
                <a:cs typeface="Arial" panose="020B0604020202020204" pitchFamily="34" charset="0"/>
              </a:rPr>
              <a:t>ed</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e</a:t>
            </a:r>
            <a:r>
              <a:rPr sz="1600" i="1" dirty="0">
                <a:latin typeface="Arial" panose="020B0604020202020204" pitchFamily="34" charset="0"/>
                <a:cs typeface="Arial" panose="020B0604020202020204" pitchFamily="34" charset="0"/>
              </a:rPr>
              <a:t>l</a:t>
            </a:r>
            <a:r>
              <a:rPr sz="1600" i="1" spc="-8" dirty="0">
                <a:latin typeface="Arial" panose="020B0604020202020204" pitchFamily="34" charset="0"/>
                <a:cs typeface="Arial" panose="020B0604020202020204" pitchFamily="34" charset="0"/>
              </a:rPr>
              <a:t>e</a:t>
            </a:r>
            <a:r>
              <a:rPr sz="1600" i="1" spc="-4" dirty="0">
                <a:latin typeface="Arial" panose="020B0604020202020204" pitchFamily="34" charset="0"/>
                <a:cs typeface="Arial" panose="020B0604020202020204" pitchFamily="34" charset="0"/>
              </a:rPr>
              <a:t>v</a:t>
            </a:r>
            <a:r>
              <a:rPr sz="1600" i="1" spc="-8" dirty="0">
                <a:latin typeface="Arial" panose="020B0604020202020204" pitchFamily="34" charset="0"/>
                <a:cs typeface="Arial" panose="020B0604020202020204" pitchFamily="34" charset="0"/>
              </a:rPr>
              <a:t>at</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ons and</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a</a:t>
            </a:r>
            <a:r>
              <a:rPr sz="1600" i="1" spc="8"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better</a:t>
            </a:r>
            <a:r>
              <a:rPr sz="1600" i="1" spc="11" dirty="0">
                <a:latin typeface="Arial" panose="020B0604020202020204" pitchFamily="34" charset="0"/>
                <a:cs typeface="Arial" panose="020B0604020202020204" pitchFamily="34" charset="0"/>
              </a:rPr>
              <a:t> </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e</a:t>
            </a:r>
            <a:r>
              <a:rPr sz="1600" i="1" dirty="0">
                <a:latin typeface="Arial" panose="020B0604020202020204" pitchFamily="34" charset="0"/>
                <a:cs typeface="Arial" panose="020B0604020202020204" pitchFamily="34" charset="0"/>
              </a:rPr>
              <a:t>l</a:t>
            </a:r>
            <a:r>
              <a:rPr sz="1600" i="1" spc="-8" dirty="0">
                <a:latin typeface="Arial" panose="020B0604020202020204" pitchFamily="34" charset="0"/>
                <a:cs typeface="Arial" panose="020B0604020202020204" pitchFamily="34" charset="0"/>
              </a:rPr>
              <a:t>at</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on</a:t>
            </a:r>
            <a:r>
              <a:rPr sz="1600" i="1" spc="-4" dirty="0">
                <a:latin typeface="Arial" panose="020B0604020202020204" pitchFamily="34" charset="0"/>
                <a:cs typeface="Arial" panose="020B0604020202020204" pitchFamily="34" charset="0"/>
              </a:rPr>
              <a:t>s</a:t>
            </a:r>
            <a:r>
              <a:rPr sz="1600" i="1" spc="-8" dirty="0">
                <a:latin typeface="Arial" panose="020B0604020202020204" pitchFamily="34" charset="0"/>
                <a:cs typeface="Arial" panose="020B0604020202020204" pitchFamily="34" charset="0"/>
              </a:rPr>
              <a:t>h</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p</a:t>
            </a:r>
            <a:r>
              <a:rPr sz="1600" i="1" spc="-19"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between geodet</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c</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and</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h</a:t>
            </a:r>
            <a:r>
              <a:rPr sz="1600" i="1" spc="-4" dirty="0">
                <a:latin typeface="Arial" panose="020B0604020202020204" pitchFamily="34" charset="0"/>
                <a:cs typeface="Arial" panose="020B0604020202020204" pitchFamily="34" charset="0"/>
              </a:rPr>
              <a:t>y</a:t>
            </a:r>
            <a:r>
              <a:rPr sz="1600" i="1" spc="-8" dirty="0">
                <a:latin typeface="Arial" panose="020B0604020202020204" pitchFamily="34" charset="0"/>
                <a:cs typeface="Arial" panose="020B0604020202020204" pitchFamily="34" charset="0"/>
              </a:rPr>
              <a:t>d</a:t>
            </a:r>
            <a:r>
              <a:rPr sz="1600" i="1" spc="-11" dirty="0">
                <a:latin typeface="Arial" panose="020B0604020202020204" pitchFamily="34" charset="0"/>
                <a:cs typeface="Arial" panose="020B0604020202020204" pitchFamily="34" charset="0"/>
              </a:rPr>
              <a:t>r</a:t>
            </a:r>
            <a:r>
              <a:rPr sz="1600" i="1" spc="-8" dirty="0">
                <a:latin typeface="Arial" panose="020B0604020202020204" pitchFamily="34" charset="0"/>
                <a:cs typeface="Arial" panose="020B0604020202020204" pitchFamily="34" charset="0"/>
              </a:rPr>
              <a:t>o</a:t>
            </a:r>
            <a:r>
              <a:rPr sz="1600" i="1" dirty="0">
                <a:latin typeface="Arial" panose="020B0604020202020204" pitchFamily="34" charset="0"/>
                <a:cs typeface="Arial" panose="020B0604020202020204" pitchFamily="34" charset="0"/>
              </a:rPr>
              <a:t>l</a:t>
            </a:r>
            <a:r>
              <a:rPr sz="1600" i="1" spc="-8" dirty="0">
                <a:latin typeface="Arial" panose="020B0604020202020204" pitchFamily="34" charset="0"/>
                <a:cs typeface="Arial" panose="020B0604020202020204" pitchFamily="34" charset="0"/>
              </a:rPr>
              <a:t>og</a:t>
            </a:r>
            <a:r>
              <a:rPr sz="1600" i="1" dirty="0">
                <a:latin typeface="Arial" panose="020B0604020202020204" pitchFamily="34" charset="0"/>
                <a:cs typeface="Arial" panose="020B0604020202020204" pitchFamily="34" charset="0"/>
              </a:rPr>
              <a:t>i</a:t>
            </a:r>
            <a:r>
              <a:rPr sz="1600" i="1" spc="-8" dirty="0">
                <a:latin typeface="Arial" panose="020B0604020202020204" pitchFamily="34" charset="0"/>
                <a:cs typeface="Arial" panose="020B0604020202020204" pitchFamily="34" charset="0"/>
              </a:rPr>
              <a:t>c</a:t>
            </a:r>
            <a:r>
              <a:rPr sz="1600" i="1"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datu</a:t>
            </a:r>
            <a:r>
              <a:rPr sz="1600" i="1" spc="-19" dirty="0">
                <a:latin typeface="Arial" panose="020B0604020202020204" pitchFamily="34" charset="0"/>
                <a:cs typeface="Arial" panose="020B0604020202020204" pitchFamily="34" charset="0"/>
              </a:rPr>
              <a:t>m</a:t>
            </a:r>
            <a:r>
              <a:rPr sz="1600" i="1" spc="-8" dirty="0">
                <a:latin typeface="Arial" panose="020B0604020202020204" pitchFamily="34" charset="0"/>
                <a:cs typeface="Arial" panose="020B0604020202020204" pitchFamily="34" charset="0"/>
              </a:rPr>
              <a:t>s</a:t>
            </a:r>
            <a:r>
              <a:rPr sz="1600" i="1" spc="23"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to</a:t>
            </a:r>
            <a:r>
              <a:rPr sz="1600" i="1" spc="8" dirty="0">
                <a:latin typeface="Arial" panose="020B0604020202020204" pitchFamily="34" charset="0"/>
                <a:cs typeface="Arial" panose="020B0604020202020204" pitchFamily="34" charset="0"/>
              </a:rPr>
              <a:t> </a:t>
            </a:r>
            <a:r>
              <a:rPr sz="1600" i="1" spc="-19" dirty="0">
                <a:latin typeface="Arial" panose="020B0604020202020204" pitchFamily="34" charset="0"/>
                <a:cs typeface="Arial" panose="020B0604020202020204" pitchFamily="34" charset="0"/>
              </a:rPr>
              <a:t>m</a:t>
            </a:r>
            <a:r>
              <a:rPr sz="1600" i="1" spc="-8" dirty="0">
                <a:latin typeface="Arial" panose="020B0604020202020204" pitchFamily="34" charset="0"/>
                <a:cs typeface="Arial" panose="020B0604020202020204" pitchFamily="34" charset="0"/>
              </a:rPr>
              <a:t>anage</a:t>
            </a:r>
            <a:r>
              <a:rPr sz="1600" i="1" spc="8" dirty="0">
                <a:latin typeface="Arial" panose="020B0604020202020204" pitchFamily="34" charset="0"/>
                <a:cs typeface="Arial" panose="020B0604020202020204" pitchFamily="34" charset="0"/>
              </a:rPr>
              <a:t> </a:t>
            </a:r>
            <a:r>
              <a:rPr sz="1600" i="1" dirty="0">
                <a:latin typeface="Arial" panose="020B0604020202020204" pitchFamily="34" charset="0"/>
                <a:cs typeface="Arial" panose="020B0604020202020204" pitchFamily="34" charset="0"/>
              </a:rPr>
              <a:t>l</a:t>
            </a:r>
            <a:r>
              <a:rPr sz="1600" i="1" spc="-8" dirty="0">
                <a:latin typeface="Arial" panose="020B0604020202020204" pitchFamily="34" charset="0"/>
                <a:cs typeface="Arial" panose="020B0604020202020204" pitchFamily="34" charset="0"/>
              </a:rPr>
              <a:t>e</a:t>
            </a:r>
            <a:r>
              <a:rPr sz="1600" i="1" spc="-4" dirty="0">
                <a:latin typeface="Arial" panose="020B0604020202020204" pitchFamily="34" charset="0"/>
                <a:cs typeface="Arial" panose="020B0604020202020204" pitchFamily="34" charset="0"/>
              </a:rPr>
              <a:t>vi</a:t>
            </a:r>
            <a:r>
              <a:rPr sz="1600" i="1" spc="-8" dirty="0">
                <a:latin typeface="Arial" panose="020B0604020202020204" pitchFamily="34" charset="0"/>
                <a:cs typeface="Arial" panose="020B0604020202020204" pitchFamily="34" charset="0"/>
              </a:rPr>
              <a:t>es and</a:t>
            </a:r>
            <a:r>
              <a:rPr sz="1600" i="1" spc="-4" dirty="0">
                <a:latin typeface="Arial" panose="020B0604020202020204" pitchFamily="34" charset="0"/>
                <a:cs typeface="Arial" panose="020B0604020202020204" pitchFamily="34" charset="0"/>
              </a:rPr>
              <a:t> </a:t>
            </a:r>
            <a:r>
              <a:rPr sz="1600" i="1" spc="-8" dirty="0">
                <a:latin typeface="Arial" panose="020B0604020202020204" pitchFamily="34" charset="0"/>
                <a:cs typeface="Arial" panose="020B0604020202020204" pitchFamily="34" charset="0"/>
              </a:rPr>
              <a:t>wate</a:t>
            </a:r>
            <a:r>
              <a:rPr sz="1600" i="1" spc="-11" dirty="0">
                <a:latin typeface="Arial" panose="020B0604020202020204" pitchFamily="34" charset="0"/>
                <a:cs typeface="Arial" panose="020B0604020202020204" pitchFamily="34" charset="0"/>
              </a:rPr>
              <a:t>rwa</a:t>
            </a:r>
            <a:r>
              <a:rPr sz="1600" i="1" spc="-4" dirty="0">
                <a:latin typeface="Arial" panose="020B0604020202020204" pitchFamily="34" charset="0"/>
                <a:cs typeface="Arial" panose="020B0604020202020204" pitchFamily="34" charset="0"/>
              </a:rPr>
              <a:t>y</a:t>
            </a:r>
            <a:r>
              <a:rPr sz="1600" i="1" spc="-8" dirty="0">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p:txBody>
      </p:sp>
      <p:sp>
        <p:nvSpPr>
          <p:cNvPr id="10" name="object 10"/>
          <p:cNvSpPr txBox="1"/>
          <p:nvPr/>
        </p:nvSpPr>
        <p:spPr>
          <a:xfrm>
            <a:off x="2765216" y="4790587"/>
            <a:ext cx="568557" cy="246221"/>
          </a:xfrm>
          <a:prstGeom prst="rect">
            <a:avLst/>
          </a:prstGeom>
        </p:spPr>
        <p:txBody>
          <a:bodyPr vert="horz" wrap="square" lIns="0" tIns="0" rIns="0" bIns="0" rtlCol="0">
            <a:spAutoFit/>
          </a:bodyPr>
          <a:lstStyle/>
          <a:p>
            <a:pPr marL="9525"/>
            <a:r>
              <a:rPr sz="1600" b="1" dirty="0">
                <a:latin typeface="Arial Black"/>
                <a:cs typeface="Arial Black"/>
              </a:rPr>
              <a:t>NGA</a:t>
            </a:r>
            <a:endParaRPr sz="1600" dirty="0">
              <a:latin typeface="Arial Black"/>
              <a:cs typeface="Arial Black"/>
            </a:endParaRPr>
          </a:p>
        </p:txBody>
      </p:sp>
      <p:sp>
        <p:nvSpPr>
          <p:cNvPr id="11" name="object 11"/>
          <p:cNvSpPr txBox="1"/>
          <p:nvPr/>
        </p:nvSpPr>
        <p:spPr>
          <a:xfrm>
            <a:off x="3642694" y="4790587"/>
            <a:ext cx="6246894" cy="246221"/>
          </a:xfrm>
          <a:prstGeom prst="rect">
            <a:avLst/>
          </a:prstGeom>
        </p:spPr>
        <p:txBody>
          <a:bodyPr vert="horz" wrap="square" lIns="0" tIns="0" rIns="0" bIns="0" rtlCol="0">
            <a:spAutoFit/>
          </a:bodyPr>
          <a:lstStyle/>
          <a:p>
            <a:pPr marL="9525"/>
            <a:r>
              <a:rPr lang="en-US" sz="1600" b="1" dirty="0" smtClean="0">
                <a:solidFill>
                  <a:srgbClr val="C00000"/>
                </a:solidFill>
                <a:latin typeface="Arial" panose="020B0604020202020204" pitchFamily="34" charset="0"/>
                <a:cs typeface="Arial" panose="020B0604020202020204" pitchFamily="34" charset="0"/>
              </a:rPr>
              <a:t>New NSRS will be m</a:t>
            </a:r>
            <a:r>
              <a:rPr sz="1600" b="1" dirty="0" smtClean="0">
                <a:solidFill>
                  <a:srgbClr val="C00000"/>
                </a:solidFill>
                <a:latin typeface="Arial" panose="020B0604020202020204" pitchFamily="34" charset="0"/>
                <a:cs typeface="Arial" panose="020B0604020202020204" pitchFamily="34" charset="0"/>
              </a:rPr>
              <a:t>o</a:t>
            </a:r>
            <a:r>
              <a:rPr sz="1600" b="1" spc="19" dirty="0" smtClean="0">
                <a:solidFill>
                  <a:srgbClr val="C00000"/>
                </a:solidFill>
                <a:latin typeface="Arial" panose="020B0604020202020204" pitchFamily="34" charset="0"/>
                <a:cs typeface="Arial" panose="020B0604020202020204" pitchFamily="34" charset="0"/>
              </a:rPr>
              <a:t>r</a:t>
            </a:r>
            <a:r>
              <a:rPr sz="1600" b="1" dirty="0" smtClean="0">
                <a:solidFill>
                  <a:srgbClr val="C00000"/>
                </a:solidFill>
                <a:latin typeface="Arial" panose="020B0604020202020204" pitchFamily="34" charset="0"/>
                <a:cs typeface="Arial" panose="020B0604020202020204" pitchFamily="34" charset="0"/>
              </a:rPr>
              <a:t>e </a:t>
            </a:r>
            <a:r>
              <a:rPr sz="1600" b="1" spc="-38" dirty="0">
                <a:solidFill>
                  <a:srgbClr val="C00000"/>
                </a:solidFill>
                <a:latin typeface="Arial" panose="020B0604020202020204" pitchFamily="34" charset="0"/>
                <a:cs typeface="Arial" panose="020B0604020202020204" pitchFamily="34" charset="0"/>
              </a:rPr>
              <a:t>c</a:t>
            </a:r>
            <a:r>
              <a:rPr sz="1600" b="1" dirty="0">
                <a:solidFill>
                  <a:srgbClr val="C00000"/>
                </a:solidFill>
                <a:latin typeface="Arial" panose="020B0604020202020204" pitchFamily="34" charset="0"/>
                <a:cs typeface="Arial" panose="020B0604020202020204" pitchFamily="34" charset="0"/>
              </a:rPr>
              <a:t>lose</a:t>
            </a:r>
            <a:r>
              <a:rPr sz="1600" b="1" spc="26" dirty="0">
                <a:solidFill>
                  <a:srgbClr val="C00000"/>
                </a:solidFill>
                <a:latin typeface="Arial" panose="020B0604020202020204" pitchFamily="34" charset="0"/>
                <a:cs typeface="Arial" panose="020B0604020202020204" pitchFamily="34" charset="0"/>
              </a:rPr>
              <a:t>l</a:t>
            </a:r>
            <a:r>
              <a:rPr sz="1600" b="1" dirty="0">
                <a:solidFill>
                  <a:srgbClr val="C00000"/>
                </a:solidFill>
                <a:latin typeface="Arial" panose="020B0604020202020204" pitchFamily="34" charset="0"/>
                <a:cs typeface="Arial" panose="020B0604020202020204" pitchFamily="34" charset="0"/>
              </a:rPr>
              <a:t>y</a:t>
            </a:r>
            <a:r>
              <a:rPr sz="1600" b="1" spc="-8"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aligned with</a:t>
            </a:r>
            <a:r>
              <a:rPr sz="1600" b="1" spc="-11" dirty="0">
                <a:solidFill>
                  <a:srgbClr val="C00000"/>
                </a:solidFill>
                <a:latin typeface="Arial" panose="020B0604020202020204" pitchFamily="34" charset="0"/>
                <a:cs typeface="Arial" panose="020B0604020202020204" pitchFamily="34" charset="0"/>
              </a:rPr>
              <a:t> </a:t>
            </a:r>
            <a:r>
              <a:rPr sz="1600" b="1" spc="-30" dirty="0">
                <a:solidFill>
                  <a:srgbClr val="C00000"/>
                </a:solidFill>
                <a:latin typeface="Arial" panose="020B0604020202020204" pitchFamily="34" charset="0"/>
                <a:cs typeface="Arial" panose="020B0604020202020204" pitchFamily="34" charset="0"/>
              </a:rPr>
              <a:t>W</a:t>
            </a:r>
            <a:r>
              <a:rPr sz="1600" b="1" dirty="0">
                <a:solidFill>
                  <a:srgbClr val="C00000"/>
                </a:solidFill>
                <a:latin typeface="Arial" panose="020B0604020202020204" pitchFamily="34" charset="0"/>
                <a:cs typeface="Arial" panose="020B0604020202020204" pitchFamily="34" charset="0"/>
              </a:rPr>
              <a:t>GS</a:t>
            </a:r>
            <a:r>
              <a:rPr sz="1600" b="1" spc="4" dirty="0">
                <a:solidFill>
                  <a:srgbClr val="C00000"/>
                </a:solidFill>
                <a:latin typeface="Arial" panose="020B0604020202020204" pitchFamily="34" charset="0"/>
                <a:cs typeface="Arial" panose="020B0604020202020204" pitchFamily="34" charset="0"/>
              </a:rPr>
              <a:t> </a:t>
            </a:r>
            <a:r>
              <a:rPr sz="1600" b="1" dirty="0">
                <a:solidFill>
                  <a:srgbClr val="C00000"/>
                </a:solidFill>
                <a:latin typeface="Arial" panose="020B0604020202020204" pitchFamily="34" charset="0"/>
                <a:cs typeface="Arial" panose="020B0604020202020204" pitchFamily="34" charset="0"/>
              </a:rPr>
              <a:t>84 and </a:t>
            </a:r>
            <a:r>
              <a:rPr sz="1600" b="1" spc="-4" dirty="0">
                <a:solidFill>
                  <a:srgbClr val="C00000"/>
                </a:solidFill>
                <a:latin typeface="Arial" panose="020B0604020202020204" pitchFamily="34" charset="0"/>
                <a:cs typeface="Arial" panose="020B0604020202020204" pitchFamily="34" charset="0"/>
              </a:rPr>
              <a:t>IT</a:t>
            </a:r>
            <a:r>
              <a:rPr sz="1600" b="1" dirty="0">
                <a:solidFill>
                  <a:srgbClr val="C00000"/>
                </a:solidFill>
                <a:latin typeface="Arial" panose="020B0604020202020204" pitchFamily="34" charset="0"/>
                <a:cs typeface="Arial" panose="020B0604020202020204" pitchFamily="34" charset="0"/>
              </a:rPr>
              <a:t>RF</a:t>
            </a:r>
            <a:endParaRPr sz="1600" dirty="0">
              <a:latin typeface="Arial" panose="020B0604020202020204" pitchFamily="34" charset="0"/>
              <a:cs typeface="Arial" panose="020B0604020202020204" pitchFamily="34" charset="0"/>
            </a:endParaRPr>
          </a:p>
        </p:txBody>
      </p:sp>
      <p:sp>
        <p:nvSpPr>
          <p:cNvPr id="12" name="object 12"/>
          <p:cNvSpPr txBox="1"/>
          <p:nvPr/>
        </p:nvSpPr>
        <p:spPr>
          <a:xfrm>
            <a:off x="2679276" y="1003598"/>
            <a:ext cx="7464670" cy="429413"/>
          </a:xfrm>
          <a:prstGeom prst="rect">
            <a:avLst/>
          </a:prstGeom>
        </p:spPr>
        <p:txBody>
          <a:bodyPr vert="horz" wrap="square" lIns="0" tIns="0" rIns="0" bIns="0" rtlCol="0">
            <a:spAutoFit/>
          </a:bodyPr>
          <a:lstStyle/>
          <a:p>
            <a:pPr marL="9525">
              <a:lnSpc>
                <a:spcPts val="3214"/>
              </a:lnSpc>
              <a:tabLst>
                <a:tab pos="1457801" algn="l"/>
              </a:tabLst>
            </a:pPr>
            <a:r>
              <a:rPr sz="3600" b="1" dirty="0" smtClean="0">
                <a:solidFill>
                  <a:schemeClr val="tx2"/>
                </a:solidFill>
                <a:latin typeface="Arial Black" panose="020B0A04020102020204" pitchFamily="34" charset="0"/>
                <a:cs typeface="Arial"/>
              </a:rPr>
              <a:t>Be</a:t>
            </a:r>
            <a:r>
              <a:rPr sz="3600" b="1" spc="-4" dirty="0" smtClean="0">
                <a:solidFill>
                  <a:schemeClr val="tx2"/>
                </a:solidFill>
                <a:latin typeface="Arial Black" panose="020B0A04020102020204" pitchFamily="34" charset="0"/>
                <a:cs typeface="Arial"/>
              </a:rPr>
              <a:t>n</a:t>
            </a:r>
            <a:r>
              <a:rPr sz="3600" b="1" dirty="0" smtClean="0">
                <a:solidFill>
                  <a:schemeClr val="tx2"/>
                </a:solidFill>
                <a:latin typeface="Arial Black" panose="020B0A04020102020204" pitchFamily="34" charset="0"/>
                <a:cs typeface="Arial"/>
              </a:rPr>
              <a:t>ef</a:t>
            </a:r>
            <a:r>
              <a:rPr sz="3600" b="1" spc="-4" dirty="0" smtClean="0">
                <a:solidFill>
                  <a:schemeClr val="tx2"/>
                </a:solidFill>
                <a:latin typeface="Arial Black" panose="020B0A04020102020204" pitchFamily="34" charset="0"/>
                <a:cs typeface="Arial"/>
              </a:rPr>
              <a:t>i</a:t>
            </a:r>
            <a:r>
              <a:rPr sz="3600" b="1" dirty="0" smtClean="0">
                <a:solidFill>
                  <a:schemeClr val="tx2"/>
                </a:solidFill>
                <a:latin typeface="Arial Black" panose="020B0A04020102020204" pitchFamily="34" charset="0"/>
                <a:cs typeface="Arial"/>
              </a:rPr>
              <a:t>ts</a:t>
            </a:r>
            <a:r>
              <a:rPr lang="en-US" sz="3600" b="1" dirty="0" smtClean="0">
                <a:solidFill>
                  <a:schemeClr val="tx2"/>
                </a:solidFill>
                <a:latin typeface="Arial Black" panose="020B0A04020102020204" pitchFamily="34" charset="0"/>
                <a:cs typeface="Arial"/>
              </a:rPr>
              <a:t> </a:t>
            </a:r>
            <a:r>
              <a:rPr sz="3600" b="1" spc="-4" dirty="0" smtClean="0">
                <a:solidFill>
                  <a:schemeClr val="tx2"/>
                </a:solidFill>
                <a:latin typeface="Arial Black" panose="020B0A04020102020204" pitchFamily="34" charset="0"/>
                <a:cs typeface="Arial"/>
              </a:rPr>
              <a:t>o</a:t>
            </a:r>
            <a:r>
              <a:rPr sz="3600" b="1" dirty="0" smtClean="0">
                <a:solidFill>
                  <a:schemeClr val="tx2"/>
                </a:solidFill>
                <a:latin typeface="Arial Black" panose="020B0A04020102020204" pitchFamily="34" charset="0"/>
                <a:cs typeface="Arial"/>
              </a:rPr>
              <a:t>f</a:t>
            </a:r>
            <a:r>
              <a:rPr sz="3600" b="1" spc="-4" dirty="0" smtClean="0">
                <a:solidFill>
                  <a:schemeClr val="tx2"/>
                </a:solidFill>
                <a:latin typeface="Arial Black" panose="020B0A04020102020204" pitchFamily="34" charset="0"/>
                <a:cs typeface="Arial"/>
              </a:rPr>
              <a:t> </a:t>
            </a:r>
            <a:r>
              <a:rPr sz="3600" b="1" dirty="0">
                <a:solidFill>
                  <a:schemeClr val="tx2"/>
                </a:solidFill>
                <a:latin typeface="Arial Black" panose="020B0A04020102020204" pitchFamily="34" charset="0"/>
                <a:cs typeface="Arial"/>
              </a:rPr>
              <a:t>t</a:t>
            </a:r>
            <a:r>
              <a:rPr sz="3600" b="1" spc="-4" dirty="0">
                <a:solidFill>
                  <a:schemeClr val="tx2"/>
                </a:solidFill>
                <a:latin typeface="Arial Black" panose="020B0A04020102020204" pitchFamily="34" charset="0"/>
                <a:cs typeface="Arial"/>
              </a:rPr>
              <a:t>h</a:t>
            </a:r>
            <a:r>
              <a:rPr sz="3600" b="1" dirty="0">
                <a:solidFill>
                  <a:schemeClr val="tx2"/>
                </a:solidFill>
                <a:latin typeface="Arial Black" panose="020B0A04020102020204" pitchFamily="34" charset="0"/>
                <a:cs typeface="Arial"/>
              </a:rPr>
              <a:t>e</a:t>
            </a:r>
            <a:r>
              <a:rPr sz="3600" b="1" spc="8" dirty="0">
                <a:solidFill>
                  <a:schemeClr val="tx2"/>
                </a:solidFill>
                <a:latin typeface="Arial Black" panose="020B0A04020102020204" pitchFamily="34" charset="0"/>
                <a:cs typeface="Arial"/>
              </a:rPr>
              <a:t> </a:t>
            </a:r>
            <a:r>
              <a:rPr lang="en-US" sz="3600" b="1" spc="8" dirty="0">
                <a:solidFill>
                  <a:schemeClr val="tx2"/>
                </a:solidFill>
                <a:latin typeface="Arial Black" panose="020B0A04020102020204" pitchFamily="34" charset="0"/>
                <a:cs typeface="Arial"/>
              </a:rPr>
              <a:t>2022 </a:t>
            </a:r>
            <a:r>
              <a:rPr sz="3600" b="1" dirty="0">
                <a:solidFill>
                  <a:schemeClr val="tx2"/>
                </a:solidFill>
                <a:latin typeface="Arial Black" panose="020B0A04020102020204" pitchFamily="34" charset="0"/>
                <a:cs typeface="Arial"/>
              </a:rPr>
              <a:t>Dat</a:t>
            </a:r>
            <a:r>
              <a:rPr sz="3600" b="1" spc="-4" dirty="0">
                <a:solidFill>
                  <a:schemeClr val="tx2"/>
                </a:solidFill>
                <a:latin typeface="Arial Black" panose="020B0A04020102020204" pitchFamily="34" charset="0"/>
                <a:cs typeface="Arial"/>
              </a:rPr>
              <a:t>u</a:t>
            </a:r>
            <a:r>
              <a:rPr sz="3600" b="1" dirty="0">
                <a:solidFill>
                  <a:schemeClr val="tx2"/>
                </a:solidFill>
                <a:latin typeface="Arial Black" panose="020B0A04020102020204" pitchFamily="34" charset="0"/>
                <a:cs typeface="Arial"/>
              </a:rPr>
              <a:t>m</a:t>
            </a:r>
            <a:endParaRPr sz="3600" dirty="0">
              <a:solidFill>
                <a:schemeClr val="tx2"/>
              </a:solidFill>
              <a:latin typeface="Arial Black" panose="020B0A04020102020204" pitchFamily="34" charset="0"/>
              <a:cs typeface="Arial"/>
            </a:endParaRPr>
          </a:p>
        </p:txBody>
      </p:sp>
    </p:spTree>
    <p:extLst>
      <p:ext uri="{BB962C8B-B14F-4D97-AF65-F5344CB8AC3E}">
        <p14:creationId xmlns:p14="http://schemas.microsoft.com/office/powerpoint/2010/main" val="2759930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p:cNvSpPr>
          <p:nvPr>
            <p:ph type="ctrTitle"/>
          </p:nvPr>
        </p:nvSpPr>
        <p:spPr>
          <a:xfrm>
            <a:off x="1676400" y="228600"/>
            <a:ext cx="8915400" cy="914400"/>
          </a:xfrm>
        </p:spPr>
        <p:txBody>
          <a:bodyPr/>
          <a:lstStyle/>
          <a:p>
            <a:pPr eaLnBrk="1" hangingPunct="1"/>
            <a:r>
              <a:rPr lang="en-US" altLang="en-US" sz="3600" dirty="0">
                <a:solidFill>
                  <a:schemeClr val="tx2"/>
                </a:solidFill>
                <a:latin typeface="Arial Black" panose="020B0A04020102020204" pitchFamily="34" charset="0"/>
                <a:cs typeface="Arial" panose="020B0604020202020204" pitchFamily="34" charset="0"/>
              </a:rPr>
              <a:t>What life will be like in the future</a:t>
            </a:r>
          </a:p>
        </p:txBody>
      </p:sp>
      <p:sp>
        <p:nvSpPr>
          <p:cNvPr id="33795" name="Rectangle 5"/>
          <p:cNvSpPr>
            <a:spLocks noGrp="1"/>
          </p:cNvSpPr>
          <p:nvPr>
            <p:ph type="subTitle" idx="1"/>
          </p:nvPr>
        </p:nvSpPr>
        <p:spPr>
          <a:xfrm>
            <a:off x="2524125" y="2925763"/>
            <a:ext cx="5905500" cy="1238647"/>
          </a:xfrm>
        </p:spPr>
        <p:txBody>
          <a:bodyPr/>
          <a:lstStyle/>
          <a:p>
            <a:pPr algn="l" eaLnBrk="1" hangingPunct="1">
              <a:defRPr/>
            </a:pPr>
            <a:r>
              <a:rPr lang="en-US" altLang="en-US" b="1" dirty="0">
                <a:solidFill>
                  <a:schemeClr val="tx1"/>
                </a:solidFill>
                <a:ea typeface="ＭＳ Ｐゴシック" charset="0"/>
                <a:cs typeface="Arial" charset="0"/>
              </a:rPr>
              <a:t>Vastly improved flood plain mapping</a:t>
            </a:r>
          </a:p>
          <a:p>
            <a:pPr marL="285750" indent="-285750" algn="l">
              <a:buFont typeface="Arial" panose="020B0604020202020204" pitchFamily="34" charset="0"/>
              <a:buChar char="•"/>
              <a:defRPr/>
            </a:pPr>
            <a:r>
              <a:rPr lang="en-US" altLang="en-US" sz="1800" dirty="0">
                <a:solidFill>
                  <a:schemeClr val="tx1"/>
                </a:solidFill>
                <a:ea typeface="ＭＳ Ｐゴシック" charset="0"/>
                <a:cs typeface="Arial" charset="0"/>
              </a:rPr>
              <a:t>Water flows due to differences in gravity </a:t>
            </a:r>
          </a:p>
          <a:p>
            <a:pPr marL="285750" indent="-285750" algn="l">
              <a:buFont typeface="Arial" panose="020B0604020202020204" pitchFamily="34" charset="0"/>
              <a:buChar char="•"/>
              <a:defRPr/>
            </a:pPr>
            <a:r>
              <a:rPr lang="en-US" altLang="en-US" sz="1800" dirty="0">
                <a:solidFill>
                  <a:schemeClr val="tx1"/>
                </a:solidFill>
                <a:ea typeface="ＭＳ Ｐゴシック" charset="0"/>
                <a:cs typeface="Arial" charset="0"/>
              </a:rPr>
              <a:t>Critically important in low-lying, flat communities</a:t>
            </a:r>
            <a:endParaRPr lang="en-US" altLang="en-US" dirty="0" smtClean="0">
              <a:solidFill>
                <a:schemeClr val="tx1"/>
              </a:solidFill>
              <a:ea typeface="ＭＳ Ｐゴシック" charset="0"/>
              <a:cs typeface="Arial" charset="0"/>
            </a:endParaRPr>
          </a:p>
          <a:p>
            <a:pPr algn="l" eaLnBrk="1" hangingPunct="1">
              <a:defRPr/>
            </a:pPr>
            <a:r>
              <a:rPr lang="en-US" altLang="en-US" dirty="0" smtClean="0">
                <a:solidFill>
                  <a:schemeClr val="tx1"/>
                </a:solidFill>
                <a:ea typeface="ＭＳ Ｐゴシック" charset="0"/>
                <a:cs typeface="Arial" charset="0"/>
              </a:rPr>
              <a:t> </a:t>
            </a:r>
            <a:endParaRPr lang="en-US" altLang="en-US" sz="2800" dirty="0">
              <a:solidFill>
                <a:schemeClr val="tx1"/>
              </a:solidFill>
              <a:ea typeface="ＭＳ Ｐゴシック" charset="0"/>
              <a:cs typeface="Arial" charset="0"/>
            </a:endParaRPr>
          </a:p>
        </p:txBody>
      </p:sp>
      <p:pic>
        <p:nvPicPr>
          <p:cNvPr id="10245" name="Picture 12" descr="Image result for smart high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5395059"/>
            <a:ext cx="1943100" cy="1295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5"/>
          <p:cNvSpPr txBox="1">
            <a:spLocks/>
          </p:cNvSpPr>
          <p:nvPr/>
        </p:nvSpPr>
        <p:spPr bwMode="auto">
          <a:xfrm>
            <a:off x="4402138" y="961231"/>
            <a:ext cx="6094413"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endParaRPr lang="en-US" altLang="en-US" sz="2400" b="1" dirty="0">
              <a:latin typeface="+mn-lt"/>
            </a:endParaRPr>
          </a:p>
          <a:p>
            <a:pPr eaLnBrk="1" hangingPunct="1">
              <a:buFont typeface="Arial" panose="020B0604020202020204" pitchFamily="34" charset="0"/>
              <a:buNone/>
            </a:pPr>
            <a:r>
              <a:rPr lang="en-US" altLang="en-US" sz="2400" b="1" dirty="0">
                <a:latin typeface="+mn-lt"/>
              </a:rPr>
              <a:t>Revolutionize professional surveying</a:t>
            </a:r>
          </a:p>
          <a:p>
            <a:pPr marL="285750" indent="-285750"/>
            <a:r>
              <a:rPr lang="en-US" altLang="en-US" sz="1800" dirty="0">
                <a:latin typeface="+mn-lt"/>
              </a:rPr>
              <a:t>No more need for installing and locating bench marks</a:t>
            </a:r>
          </a:p>
          <a:p>
            <a:pPr marL="285750" indent="-285750"/>
            <a:r>
              <a:rPr lang="en-US" altLang="en-US" sz="1800" dirty="0">
                <a:latin typeface="+mn-lt"/>
              </a:rPr>
              <a:t>Absolute, consistent positioning autonomously, anywhere</a:t>
            </a:r>
          </a:p>
          <a:p>
            <a:pPr eaLnBrk="1" hangingPunct="1">
              <a:buFont typeface="Arial" panose="020B0604020202020204" pitchFamily="34" charset="0"/>
              <a:buNone/>
            </a:pPr>
            <a:endParaRPr lang="en-US" altLang="en-US" dirty="0">
              <a:latin typeface="+mn-lt"/>
            </a:endParaRPr>
          </a:p>
          <a:p>
            <a:pPr eaLnBrk="1" hangingPunct="1">
              <a:buFont typeface="Arial" panose="020B0604020202020204" pitchFamily="34" charset="0"/>
              <a:buNone/>
            </a:pPr>
            <a:endParaRPr lang="en-US" altLang="en-US" dirty="0">
              <a:latin typeface="+mn-lt"/>
            </a:endParaRPr>
          </a:p>
          <a:p>
            <a:pPr eaLnBrk="1" hangingPunct="1">
              <a:buFont typeface="Arial" panose="020B0604020202020204" pitchFamily="34" charset="0"/>
              <a:buNone/>
            </a:pPr>
            <a:r>
              <a:rPr lang="en-US" altLang="en-US" dirty="0">
                <a:latin typeface="+mn-lt"/>
              </a:rPr>
              <a:t> </a:t>
            </a:r>
            <a:endParaRPr lang="en-US" altLang="en-US" sz="2800" dirty="0">
              <a:latin typeface="+mn-lt"/>
            </a:endParaRPr>
          </a:p>
        </p:txBody>
      </p:sp>
      <p:pic>
        <p:nvPicPr>
          <p:cNvPr id="1024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593" y="2696369"/>
            <a:ext cx="1938338" cy="15176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5062" y="1228328"/>
            <a:ext cx="1979613" cy="13827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descr="Image result for Photos of bridg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5705" y="4278078"/>
            <a:ext cx="2350233" cy="1313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25937" y="4312403"/>
            <a:ext cx="4970463" cy="1292662"/>
          </a:xfrm>
          <a:prstGeom prst="rect">
            <a:avLst/>
          </a:prstGeom>
          <a:noFill/>
        </p:spPr>
        <p:txBody>
          <a:bodyPr wrap="square" rtlCol="0">
            <a:spAutoFit/>
          </a:bodyPr>
          <a:lstStyle/>
          <a:p>
            <a:pPr eaLnBrk="1" hangingPunct="1">
              <a:buFont typeface="Arial" panose="020B0604020202020204" pitchFamily="34" charset="0"/>
              <a:buNone/>
            </a:pPr>
            <a:r>
              <a:rPr lang="en-US" altLang="en-US" sz="2400" b="1" dirty="0"/>
              <a:t>Impacts on infrastructure</a:t>
            </a:r>
          </a:p>
          <a:p>
            <a:pPr eaLnBrk="1" hangingPunct="1">
              <a:buFont typeface="Arial" panose="020B0604020202020204" pitchFamily="34" charset="0"/>
              <a:buNone/>
            </a:pPr>
            <a:r>
              <a:rPr lang="en-US" altLang="en-US" dirty="0"/>
              <a:t>Any application requiring precise positioning -- bridges, tunnels, railways, agriculture, navigation -- will be easier and more accurate</a:t>
            </a:r>
          </a:p>
        </p:txBody>
      </p:sp>
      <p:sp>
        <p:nvSpPr>
          <p:cNvPr id="3" name="TextBox 2"/>
          <p:cNvSpPr txBox="1"/>
          <p:nvPr/>
        </p:nvSpPr>
        <p:spPr>
          <a:xfrm>
            <a:off x="2315309" y="5831446"/>
            <a:ext cx="5750169" cy="738664"/>
          </a:xfrm>
          <a:prstGeom prst="rect">
            <a:avLst/>
          </a:prstGeom>
          <a:noFill/>
        </p:spPr>
        <p:txBody>
          <a:bodyPr wrap="square" rtlCol="0">
            <a:spAutoFit/>
          </a:bodyPr>
          <a:lstStyle/>
          <a:p>
            <a:pPr>
              <a:defRPr/>
            </a:pPr>
            <a:r>
              <a:rPr lang="en-US" altLang="en-US" sz="2400" b="1" dirty="0">
                <a:ea typeface="ＭＳ Ｐゴシック" charset="0"/>
                <a:cs typeface="Arial" charset="0"/>
              </a:rPr>
              <a:t>Fundamental support for new technologies</a:t>
            </a:r>
          </a:p>
          <a:p>
            <a:pPr marL="285750" indent="-285750">
              <a:buFont typeface="Arial" panose="020B0604020202020204" pitchFamily="34" charset="0"/>
              <a:buChar char="•"/>
              <a:defRPr/>
            </a:pPr>
            <a:r>
              <a:rPr lang="en-US" altLang="en-US" dirty="0">
                <a:ea typeface="ＭＳ Ｐゴシック" charset="0"/>
                <a:cs typeface="Arial" charset="0"/>
              </a:rPr>
              <a:t>“Smart Highways” for autonomous </a:t>
            </a:r>
            <a:r>
              <a:rPr lang="en-US" altLang="en-US" dirty="0" smtClean="0">
                <a:ea typeface="ＭＳ Ｐゴシック" charset="0"/>
                <a:cs typeface="Arial" charset="0"/>
              </a:rPr>
              <a:t>vehicles</a:t>
            </a:r>
            <a:endParaRPr lang="en-US" altLang="en-US" dirty="0">
              <a:ea typeface="ＭＳ Ｐゴシック" charset="0"/>
              <a:cs typeface="Arial" charset="0"/>
            </a:endParaRPr>
          </a:p>
        </p:txBody>
      </p:sp>
    </p:spTree>
    <p:extLst>
      <p:ext uri="{BB962C8B-B14F-4D97-AF65-F5344CB8AC3E}">
        <p14:creationId xmlns:p14="http://schemas.microsoft.com/office/powerpoint/2010/main" val="3933127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79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79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79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29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p:bldP spid="10246" grpId="0"/>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642938" y="2527300"/>
            <a:ext cx="5000625" cy="758826"/>
          </a:xfrm>
        </p:spPr>
        <p:txBody>
          <a:bodyPr>
            <a:noAutofit/>
          </a:bodyPr>
          <a:lstStyle/>
          <a:p>
            <a:pPr>
              <a:defRPr/>
            </a:pPr>
            <a:r>
              <a:rPr lang="en-US"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geodesy.noaa.gov</a:t>
            </a:r>
            <a:endPar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8" name="Straight Arrow Connector 7"/>
          <p:cNvCxnSpPr/>
          <p:nvPr/>
        </p:nvCxnSpPr>
        <p:spPr>
          <a:xfrm>
            <a:off x="1633538" y="5557838"/>
            <a:ext cx="582612" cy="0"/>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40292" name="Picture 3"/>
          <p:cNvPicPr>
            <a:picLocks noChangeAspect="1"/>
          </p:cNvPicPr>
          <p:nvPr/>
        </p:nvPicPr>
        <p:blipFill>
          <a:blip r:embed="rId2" cstate="print">
            <a:extLst>
              <a:ext uri="{28A0092B-C50C-407E-A947-70E740481C1C}">
                <a14:useLocalDpi xmlns:a14="http://schemas.microsoft.com/office/drawing/2010/main" val="0"/>
              </a:ext>
            </a:extLst>
          </a:blip>
          <a:srcRect l="22214" r="19669"/>
          <a:stretch>
            <a:fillRect/>
          </a:stretch>
        </p:blipFill>
        <p:spPr bwMode="auto">
          <a:xfrm>
            <a:off x="8594726" y="2328864"/>
            <a:ext cx="2073275" cy="2185987"/>
          </a:xfrm>
          <a:prstGeom prst="rect">
            <a:avLst/>
          </a:prstGeom>
          <a:noFill/>
          <a:ln w="317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402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406401"/>
            <a:ext cx="6238875"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18822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5164"/>
            <a:ext cx="9144000" cy="478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itle 1"/>
          <p:cNvSpPr txBox="1">
            <a:spLocks/>
          </p:cNvSpPr>
          <p:nvPr/>
        </p:nvSpPr>
        <p:spPr bwMode="auto">
          <a:xfrm>
            <a:off x="1755775" y="369888"/>
            <a:ext cx="8680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4400" dirty="0"/>
              <a:t>NGS 2019 Geospatial Summit </a:t>
            </a:r>
          </a:p>
          <a:p>
            <a:pPr algn="ctr">
              <a:spcBef>
                <a:spcPct val="0"/>
              </a:spcBef>
              <a:buFontTx/>
              <a:buNone/>
            </a:pPr>
            <a:r>
              <a:rPr lang="en-US" altLang="en-US" sz="4400" dirty="0"/>
              <a:t>May 6-7, 2019  </a:t>
            </a:r>
            <a:r>
              <a:rPr lang="en-US" altLang="en-US" sz="4400" dirty="0" smtClean="0"/>
              <a:t>in  </a:t>
            </a:r>
            <a:r>
              <a:rPr lang="en-US" altLang="en-US" sz="4400" dirty="0"/>
              <a:t>Silver Spring, MD</a:t>
            </a:r>
            <a:br>
              <a:rPr lang="en-US" altLang="en-US" sz="4400" dirty="0"/>
            </a:br>
            <a:endParaRPr lang="en-US" altLang="en-US" sz="4400" dirty="0"/>
          </a:p>
        </p:txBody>
      </p:sp>
      <p:sp>
        <p:nvSpPr>
          <p:cNvPr id="2" name="TextBox 1"/>
          <p:cNvSpPr txBox="1"/>
          <p:nvPr/>
        </p:nvSpPr>
        <p:spPr>
          <a:xfrm>
            <a:off x="2697933" y="1935164"/>
            <a:ext cx="7738292" cy="369332"/>
          </a:xfrm>
          <a:prstGeom prst="rect">
            <a:avLst/>
          </a:prstGeom>
          <a:noFill/>
        </p:spPr>
        <p:txBody>
          <a:bodyPr wrap="square" rtlCol="0">
            <a:spAutoFit/>
          </a:bodyPr>
          <a:lstStyle/>
          <a:p>
            <a:r>
              <a:rPr lang="en-US" b="1" dirty="0" smtClean="0">
                <a:solidFill>
                  <a:srgbClr val="FF0000"/>
                </a:solidFill>
              </a:rPr>
              <a:t>To attend in person, you must Register by April 5th</a:t>
            </a:r>
            <a:endParaRPr lang="en-US" b="1" dirty="0">
              <a:solidFill>
                <a:srgbClr val="FF0000"/>
              </a:solidFill>
            </a:endParaRPr>
          </a:p>
        </p:txBody>
      </p:sp>
      <p:sp>
        <p:nvSpPr>
          <p:cNvPr id="4" name="Rectangle 3"/>
          <p:cNvSpPr/>
          <p:nvPr/>
        </p:nvSpPr>
        <p:spPr>
          <a:xfrm>
            <a:off x="1524000" y="2836526"/>
            <a:ext cx="5686621" cy="369332"/>
          </a:xfrm>
          <a:prstGeom prst="rect">
            <a:avLst/>
          </a:prstGeom>
        </p:spPr>
        <p:txBody>
          <a:bodyPr wrap="none">
            <a:spAutoFit/>
          </a:bodyPr>
          <a:lstStyle/>
          <a:p>
            <a:r>
              <a:rPr lang="en-US" dirty="0" smtClean="0">
                <a:hlinkClick r:id="rId3"/>
              </a:rPr>
              <a:t>https://www.ngs.noaa.gov/geospatial-summit/index.shtml</a:t>
            </a:r>
            <a:endParaRPr lang="en-US" dirty="0"/>
          </a:p>
        </p:txBody>
      </p:sp>
    </p:spTree>
    <p:extLst>
      <p:ext uri="{BB962C8B-B14F-4D97-AF65-F5344CB8AC3E}">
        <p14:creationId xmlns:p14="http://schemas.microsoft.com/office/powerpoint/2010/main" val="181126650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Date Placeholder 3"/>
          <p:cNvSpPr>
            <a:spLocks noGrp="1"/>
          </p:cNvSpPr>
          <p:nvPr>
            <p:ph type="dt" sz="half" idx="10"/>
          </p:nvPr>
        </p:nvSpPr>
        <p:spPr/>
        <p:txBody>
          <a:body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34</a:t>
            </a:fld>
            <a:endParaRPr lang="en-US" altLang="en-US"/>
          </a:p>
        </p:txBody>
      </p:sp>
      <p:sp>
        <p:nvSpPr>
          <p:cNvPr id="9" name="TextBox 8"/>
          <p:cNvSpPr txBox="1"/>
          <p:nvPr/>
        </p:nvSpPr>
        <p:spPr>
          <a:xfrm>
            <a:off x="6954053" y="2232922"/>
            <a:ext cx="5213684" cy="2677656"/>
          </a:xfrm>
          <a:prstGeom prst="rect">
            <a:avLst/>
          </a:prstGeom>
          <a:noFill/>
        </p:spPr>
        <p:txBody>
          <a:bodyPr wrap="square" rtlCol="0">
            <a:spAutoFit/>
          </a:bodyPr>
          <a:lstStyle/>
          <a:p>
            <a:r>
              <a:rPr lang="en-US" sz="2400" dirty="0"/>
              <a:t>Stephen Hilla N/NGS6</a:t>
            </a:r>
          </a:p>
          <a:p>
            <a:r>
              <a:rPr lang="en-US" sz="2400" dirty="0"/>
              <a:t>Chief, Geosciences Research Division</a:t>
            </a:r>
          </a:p>
          <a:p>
            <a:r>
              <a:rPr lang="en-US" sz="2400" dirty="0"/>
              <a:t>National Geodetic Survey, NOS, NOAA</a:t>
            </a:r>
          </a:p>
          <a:p>
            <a:r>
              <a:rPr lang="en-US" sz="2400" dirty="0"/>
              <a:t>1315 East-West Highway</a:t>
            </a:r>
          </a:p>
          <a:p>
            <a:r>
              <a:rPr lang="en-US" sz="2400" dirty="0"/>
              <a:t>Silver Spring, Maryland 20910</a:t>
            </a:r>
          </a:p>
          <a:p>
            <a:r>
              <a:rPr lang="en-US" sz="2400" dirty="0"/>
              <a:t>Steve.Hilla@noaa.gov</a:t>
            </a:r>
          </a:p>
          <a:p>
            <a:r>
              <a:rPr lang="en-US" sz="2400" dirty="0"/>
              <a:t>(office) 240-533-9562</a:t>
            </a:r>
          </a:p>
        </p:txBody>
      </p:sp>
      <p:sp>
        <p:nvSpPr>
          <p:cNvPr id="3" name="TextBox 2"/>
          <p:cNvSpPr txBox="1"/>
          <p:nvPr/>
        </p:nvSpPr>
        <p:spPr>
          <a:xfrm>
            <a:off x="177780" y="2232922"/>
            <a:ext cx="6190936" cy="3785652"/>
          </a:xfrm>
          <a:prstGeom prst="rect">
            <a:avLst/>
          </a:prstGeom>
          <a:noFill/>
        </p:spPr>
        <p:txBody>
          <a:bodyPr wrap="square" rtlCol="0">
            <a:spAutoFit/>
          </a:bodyPr>
          <a:lstStyle/>
          <a:p>
            <a:r>
              <a:rPr lang="en-US" sz="2400" dirty="0"/>
              <a:t>Jeff </a:t>
            </a:r>
            <a:r>
              <a:rPr lang="en-US" sz="2400" dirty="0" err="1"/>
              <a:t>Jalbrzikowski</a:t>
            </a:r>
            <a:r>
              <a:rPr lang="en-US" sz="2400" dirty="0"/>
              <a:t>, P.S., GISP</a:t>
            </a:r>
          </a:p>
          <a:p>
            <a:r>
              <a:rPr lang="en-US" sz="2400" dirty="0" smtClean="0"/>
              <a:t>Appalachian </a:t>
            </a:r>
            <a:r>
              <a:rPr lang="en-US" sz="2400" dirty="0"/>
              <a:t>Regional Advisor (KY, OH, PA, WV)</a:t>
            </a:r>
          </a:p>
          <a:p>
            <a:r>
              <a:rPr lang="en-US" sz="2400" dirty="0" smtClean="0"/>
              <a:t>National </a:t>
            </a:r>
            <a:r>
              <a:rPr lang="en-US" sz="2400" dirty="0"/>
              <a:t>Geodetic Survey</a:t>
            </a:r>
          </a:p>
          <a:p>
            <a:r>
              <a:rPr lang="en-US" sz="2400" dirty="0" smtClean="0"/>
              <a:t>https</a:t>
            </a:r>
            <a:r>
              <a:rPr lang="en-US" sz="2400" dirty="0"/>
              <a:t>://www.ngs.noaa.gov/ADVISORS/</a:t>
            </a:r>
          </a:p>
          <a:p>
            <a:r>
              <a:rPr lang="en-US" sz="2400" dirty="0" err="1" smtClean="0"/>
              <a:t>ph</a:t>
            </a:r>
            <a:r>
              <a:rPr lang="en-US" sz="2400" dirty="0"/>
              <a:t>: </a:t>
            </a:r>
            <a:r>
              <a:rPr lang="en-US" sz="2400" dirty="0" smtClean="0"/>
              <a:t>240-988-5486</a:t>
            </a:r>
          </a:p>
          <a:p>
            <a:endParaRPr lang="en-US" sz="2400" dirty="0"/>
          </a:p>
          <a:p>
            <a:r>
              <a:rPr lang="en-US" sz="2400" dirty="0" smtClean="0"/>
              <a:t> Mendenhall </a:t>
            </a:r>
            <a:r>
              <a:rPr lang="en-US" sz="2400" dirty="0"/>
              <a:t>Lab 318</a:t>
            </a:r>
          </a:p>
          <a:p>
            <a:r>
              <a:rPr lang="en-US" sz="2400" dirty="0" smtClean="0"/>
              <a:t>125 </a:t>
            </a:r>
            <a:r>
              <a:rPr lang="en-US" sz="2400" dirty="0"/>
              <a:t>Oval </a:t>
            </a:r>
            <a:r>
              <a:rPr lang="en-US" sz="2400" dirty="0" smtClean="0"/>
              <a:t>Drive </a:t>
            </a:r>
            <a:r>
              <a:rPr lang="en-US" sz="2400" dirty="0"/>
              <a:t>S.</a:t>
            </a:r>
          </a:p>
          <a:p>
            <a:r>
              <a:rPr lang="en-US" sz="2400" dirty="0" smtClean="0"/>
              <a:t>The </a:t>
            </a:r>
            <a:r>
              <a:rPr lang="en-US" sz="2400" dirty="0"/>
              <a:t>Ohio State University</a:t>
            </a:r>
          </a:p>
          <a:p>
            <a:r>
              <a:rPr lang="en-US" sz="2400" dirty="0" smtClean="0"/>
              <a:t>Columbus</a:t>
            </a:r>
            <a:r>
              <a:rPr lang="en-US" sz="2400" dirty="0"/>
              <a:t>, OH  43210</a:t>
            </a:r>
          </a:p>
        </p:txBody>
      </p:sp>
    </p:spTree>
    <p:extLst>
      <p:ext uri="{BB962C8B-B14F-4D97-AF65-F5344CB8AC3E}">
        <p14:creationId xmlns:p14="http://schemas.microsoft.com/office/powerpoint/2010/main" val="1849660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35</a:t>
            </a:fld>
            <a:endParaRPr lang="en-US" altLang="en-US"/>
          </a:p>
        </p:txBody>
      </p:sp>
    </p:spTree>
    <p:extLst>
      <p:ext uri="{BB962C8B-B14F-4D97-AF65-F5344CB8AC3E}">
        <p14:creationId xmlns:p14="http://schemas.microsoft.com/office/powerpoint/2010/main" val="2184667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78749"/>
            <a:ext cx="10972800" cy="1143000"/>
          </a:xfrm>
        </p:spPr>
        <p:txBody>
          <a:bodyPr/>
          <a:lstStyle/>
          <a:p>
            <a:r>
              <a:rPr lang="en-US" sz="3600" dirty="0"/>
              <a:t>EXTRA SLIDES </a:t>
            </a:r>
            <a:br>
              <a:rPr lang="en-US" sz="3600" dirty="0"/>
            </a:br>
            <a:endParaRPr lang="en-US" dirty="0"/>
          </a:p>
        </p:txBody>
      </p:sp>
      <p:sp>
        <p:nvSpPr>
          <p:cNvPr id="3" name="Content Placeholder 2"/>
          <p:cNvSpPr>
            <a:spLocks noGrp="1"/>
          </p:cNvSpPr>
          <p:nvPr>
            <p:ph idx="1"/>
          </p:nvPr>
        </p:nvSpPr>
        <p:spPr>
          <a:xfrm>
            <a:off x="519066" y="3130240"/>
            <a:ext cx="10972800" cy="2546284"/>
          </a:xfrm>
        </p:spPr>
        <p:txBody>
          <a:bodyPr/>
          <a:lstStyle/>
          <a:p>
            <a:pPr marL="0" indent="0">
              <a:buNone/>
            </a:pPr>
            <a:endParaRPr lang="en-US" sz="4400" dirty="0" smtClean="0"/>
          </a:p>
          <a:p>
            <a:r>
              <a:rPr lang="en-US" sz="4400" dirty="0" smtClean="0"/>
              <a:t>Note: the above presentation was designed for a 30-minute time slot</a:t>
            </a:r>
            <a:endParaRPr lang="en-US" sz="4400" dirty="0"/>
          </a:p>
        </p:txBody>
      </p:sp>
      <p:sp>
        <p:nvSpPr>
          <p:cNvPr id="4" name="Date Placeholder 3"/>
          <p:cNvSpPr>
            <a:spLocks noGrp="1"/>
          </p:cNvSpPr>
          <p:nvPr>
            <p:ph type="dt" sz="half" idx="10"/>
          </p:nvPr>
        </p:nvSpPr>
        <p:spPr/>
        <p:txBody>
          <a:body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36</a:t>
            </a:fld>
            <a:endParaRPr lang="en-US" altLang="en-US"/>
          </a:p>
        </p:txBody>
      </p:sp>
    </p:spTree>
    <p:extLst>
      <p:ext uri="{BB962C8B-B14F-4D97-AF65-F5344CB8AC3E}">
        <p14:creationId xmlns:p14="http://schemas.microsoft.com/office/powerpoint/2010/main" val="961818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188" t="17587" r="44752" b="7235"/>
          <a:stretch/>
        </p:blipFill>
        <p:spPr>
          <a:xfrm>
            <a:off x="1524000" y="113858"/>
            <a:ext cx="9144000" cy="6633311"/>
          </a:xfrm>
          <a:prstGeom prst="rect">
            <a:avLst/>
          </a:prstGeom>
        </p:spPr>
      </p:pic>
      <p:sp>
        <p:nvSpPr>
          <p:cNvPr id="40962" name="Title 1"/>
          <p:cNvSpPr>
            <a:spLocks noGrp="1"/>
          </p:cNvSpPr>
          <p:nvPr>
            <p:ph type="title"/>
          </p:nvPr>
        </p:nvSpPr>
        <p:spPr>
          <a:xfrm>
            <a:off x="3306619" y="350989"/>
            <a:ext cx="4341092" cy="517229"/>
          </a:xfrm>
          <a:solidFill>
            <a:schemeClr val="bg1"/>
          </a:solidFill>
        </p:spPr>
        <p:txBody>
          <a:bodyPr/>
          <a:lstStyle/>
          <a:p>
            <a:pPr eaLnBrk="1" hangingPunct="1"/>
            <a:r>
              <a:rPr lang="en-US" altLang="en-US" sz="3600" b="1" dirty="0">
                <a:solidFill>
                  <a:srgbClr val="000099"/>
                </a:solidFill>
              </a:rPr>
              <a:t>NGS Published CORS</a:t>
            </a:r>
          </a:p>
        </p:txBody>
      </p:sp>
      <p:sp>
        <p:nvSpPr>
          <p:cNvPr id="3" name="Footer Placeholder 2"/>
          <p:cNvSpPr>
            <a:spLocks noGrp="1"/>
          </p:cNvSpPr>
          <p:nvPr>
            <p:ph type="ftr" sz="quarter" idx="11"/>
          </p:nvPr>
        </p:nvSpPr>
        <p:spPr/>
        <p:txBody>
          <a:bodyPr/>
          <a:lstStyle/>
          <a:p>
            <a:pPr defTabSz="914400">
              <a:defRPr/>
            </a:pPr>
            <a:r>
              <a:rPr lang="en-US" sz="1200" b="0" kern="0" dirty="0">
                <a:latin typeface="Calibri"/>
                <a:sym typeface="Arial"/>
              </a:rPr>
              <a:t>Northern Chapter PLSC</a:t>
            </a:r>
          </a:p>
        </p:txBody>
      </p:sp>
    </p:spTree>
    <p:extLst>
      <p:ext uri="{BB962C8B-B14F-4D97-AF65-F5344CB8AC3E}">
        <p14:creationId xmlns:p14="http://schemas.microsoft.com/office/powerpoint/2010/main" val="192822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377" y="441357"/>
            <a:ext cx="5443122" cy="5850491"/>
          </a:xfrm>
        </p:spPr>
      </p:pic>
      <p:sp>
        <p:nvSpPr>
          <p:cNvPr id="4" name="Date Placeholder 3"/>
          <p:cNvSpPr>
            <a:spLocks noGrp="1"/>
          </p:cNvSpPr>
          <p:nvPr>
            <p:ph type="dt" sz="half" idx="10"/>
          </p:nvPr>
        </p:nvSpPr>
        <p:spPr/>
        <p:txBody>
          <a:bodyPr/>
          <a:lstStyle/>
          <a:p>
            <a:pPr>
              <a:defRPr/>
            </a:pPr>
            <a:r>
              <a:rPr lang="en-US" smtClean="0"/>
              <a:t>April 2, 2019</a:t>
            </a:r>
            <a:endParaRPr lang="en-US"/>
          </a:p>
        </p:txBody>
      </p:sp>
      <p:sp>
        <p:nvSpPr>
          <p:cNvPr id="5" name="Footer Placeholder 4"/>
          <p:cNvSpPr>
            <a:spLocks noGrp="1"/>
          </p:cNvSpPr>
          <p:nvPr>
            <p:ph type="ftr" sz="quarter" idx="11"/>
          </p:nvPr>
        </p:nvSpPr>
        <p:spPr/>
        <p:txBody>
          <a:bodyPr/>
          <a:lstStyle/>
          <a:p>
            <a:pPr>
              <a:defRPr/>
            </a:pPr>
            <a:r>
              <a:rPr lang="en-US" smtClean="0"/>
              <a:t>2019 COUNT Conference</a:t>
            </a:r>
            <a:endParaRPr lang="en-US"/>
          </a:p>
        </p:txBody>
      </p:sp>
      <p:sp>
        <p:nvSpPr>
          <p:cNvPr id="6" name="Slide Number Placeholder 5"/>
          <p:cNvSpPr>
            <a:spLocks noGrp="1"/>
          </p:cNvSpPr>
          <p:nvPr>
            <p:ph type="sldNum" sz="quarter" idx="12"/>
          </p:nvPr>
        </p:nvSpPr>
        <p:spPr/>
        <p:txBody>
          <a:bodyPr/>
          <a:lstStyle/>
          <a:p>
            <a:fld id="{F436BE2A-DD90-41CB-88F4-EFDC5B6CF9DA}" type="slidenum">
              <a:rPr lang="en-US" altLang="en-US" smtClean="0"/>
              <a:pPr/>
              <a:t>38</a:t>
            </a:fld>
            <a:endParaRPr lang="en-US" altLang="en-US"/>
          </a:p>
        </p:txBody>
      </p:sp>
    </p:spTree>
    <p:extLst>
      <p:ext uri="{BB962C8B-B14F-4D97-AF65-F5344CB8AC3E}">
        <p14:creationId xmlns:p14="http://schemas.microsoft.com/office/powerpoint/2010/main" val="1738696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900" y="291126"/>
            <a:ext cx="9064101" cy="1550126"/>
          </a:xfrm>
        </p:spPr>
        <p:txBody>
          <a:bodyPr/>
          <a:lstStyle/>
          <a:p>
            <a:r>
              <a:rPr lang="en-US" sz="3200" b="1" dirty="0">
                <a:solidFill>
                  <a:schemeClr val="tx2"/>
                </a:solidFill>
                <a:latin typeface="Arial Black" panose="020B0A04020102020204" pitchFamily="34" charset="0"/>
              </a:rPr>
              <a:t>Why replace </a:t>
            </a:r>
            <a:br>
              <a:rPr lang="en-US" sz="3200" b="1" dirty="0">
                <a:solidFill>
                  <a:schemeClr val="tx2"/>
                </a:solidFill>
                <a:latin typeface="Arial Black" panose="020B0A04020102020204" pitchFamily="34" charset="0"/>
              </a:rPr>
            </a:br>
            <a:r>
              <a:rPr lang="en-US" sz="3200" b="1" dirty="0">
                <a:solidFill>
                  <a:schemeClr val="tx2"/>
                </a:solidFill>
                <a:latin typeface="Arial Black" panose="020B0A04020102020204" pitchFamily="34" charset="0"/>
              </a:rPr>
              <a:t>NAD 83 &amp; Vertical </a:t>
            </a:r>
            <a:r>
              <a:rPr lang="en-US" sz="3200" b="1" dirty="0" err="1">
                <a:solidFill>
                  <a:schemeClr val="tx2"/>
                </a:solidFill>
                <a:latin typeface="Arial Black" panose="020B0A04020102020204" pitchFamily="34" charset="0"/>
              </a:rPr>
              <a:t>Datums</a:t>
            </a:r>
            <a:r>
              <a:rPr lang="en-US" sz="3200" b="1" dirty="0">
                <a:solidFill>
                  <a:schemeClr val="tx2"/>
                </a:solidFill>
                <a:latin typeface="Arial Black" panose="020B0A04020102020204" pitchFamily="34" charset="0"/>
              </a:rPr>
              <a:t>?</a:t>
            </a:r>
            <a:endParaRPr lang="en-US" sz="2000" b="1" dirty="0">
              <a:solidFill>
                <a:schemeClr val="tx2"/>
              </a:solidFill>
              <a:latin typeface="Arial Black" panose="020B0A04020102020204" pitchFamily="34" charset="0"/>
            </a:endParaRPr>
          </a:p>
        </p:txBody>
      </p:sp>
      <p:sp>
        <p:nvSpPr>
          <p:cNvPr id="3" name="Content Placeholder 2"/>
          <p:cNvSpPr>
            <a:spLocks noGrp="1"/>
          </p:cNvSpPr>
          <p:nvPr>
            <p:ph idx="1"/>
          </p:nvPr>
        </p:nvSpPr>
        <p:spPr>
          <a:xfrm>
            <a:off x="1893277" y="2074197"/>
            <a:ext cx="8669214" cy="4590365"/>
          </a:xfrm>
        </p:spPr>
        <p:txBody>
          <a:bodyPr>
            <a:noAutofit/>
          </a:bodyPr>
          <a:lstStyle/>
          <a:p>
            <a:r>
              <a:rPr lang="en-US" sz="2000" b="1" dirty="0">
                <a:solidFill>
                  <a:srgbClr val="FF0000"/>
                </a:solidFill>
                <a:latin typeface="Arial" panose="020B0604020202020204" pitchFamily="34" charset="0"/>
                <a:cs typeface="Arial" panose="020B0604020202020204" pitchFamily="34" charset="0"/>
              </a:rPr>
              <a:t>Main driver:  </a:t>
            </a:r>
            <a:r>
              <a:rPr lang="en-US" sz="2000" b="1" i="1" dirty="0">
                <a:solidFill>
                  <a:schemeClr val="tx2"/>
                </a:solidFill>
                <a:latin typeface="Arial" panose="020B0604020202020204" pitchFamily="34" charset="0"/>
                <a:cs typeface="Arial" panose="020B0604020202020204" pitchFamily="34" charset="0"/>
              </a:rPr>
              <a:t>Global Navigation Satellite System (GNSS)</a:t>
            </a:r>
          </a:p>
          <a:p>
            <a:endParaRPr lang="en-US" sz="2000" b="1" dirty="0">
              <a:solidFill>
                <a:schemeClr val="tx2"/>
              </a:solidFill>
              <a:latin typeface="Arial" panose="020B0604020202020204" pitchFamily="34" charset="0"/>
              <a:cs typeface="Arial" panose="020B0604020202020204" pitchFamily="34" charset="0"/>
            </a:endParaRPr>
          </a:p>
          <a:p>
            <a:r>
              <a:rPr lang="en-US" sz="2000" b="1" dirty="0">
                <a:solidFill>
                  <a:srgbClr val="FF0000"/>
                </a:solidFill>
                <a:latin typeface="Arial" panose="020B0604020202020204" pitchFamily="34" charset="0"/>
                <a:cs typeface="Arial" panose="020B0604020202020204" pitchFamily="34" charset="0"/>
              </a:rPr>
              <a:t>ACCESS!</a:t>
            </a:r>
          </a:p>
          <a:p>
            <a:pPr lvl="1"/>
            <a:r>
              <a:rPr lang="en-US" sz="2000" b="1" dirty="0">
                <a:solidFill>
                  <a:schemeClr val="tx2"/>
                </a:solidFill>
                <a:latin typeface="Arial" panose="020B0604020202020204" pitchFamily="34" charset="0"/>
                <a:cs typeface="Arial" panose="020B0604020202020204" pitchFamily="34" charset="0"/>
              </a:rPr>
              <a:t>GNSS equipment is fast, inexpensive, reliable (and improving)</a:t>
            </a:r>
          </a:p>
          <a:p>
            <a:pPr lvl="1"/>
            <a:r>
              <a:rPr lang="en-US" sz="2000" b="1" dirty="0">
                <a:solidFill>
                  <a:schemeClr val="tx2"/>
                </a:solidFill>
                <a:latin typeface="Arial" panose="020B0604020202020204" pitchFamily="34" charset="0"/>
                <a:cs typeface="Arial" panose="020B0604020202020204" pitchFamily="34" charset="0"/>
              </a:rPr>
              <a:t>Reduces reliance on finding survey control (“bench marks”)</a:t>
            </a:r>
          </a:p>
          <a:p>
            <a:r>
              <a:rPr lang="en-US" sz="2000" b="1" dirty="0">
                <a:solidFill>
                  <a:srgbClr val="FF0000"/>
                </a:solidFill>
                <a:latin typeface="Arial" panose="020B0604020202020204" pitchFamily="34" charset="0"/>
                <a:cs typeface="Arial" panose="020B0604020202020204" pitchFamily="34" charset="0"/>
              </a:rPr>
              <a:t>ACCURACY!</a:t>
            </a:r>
          </a:p>
          <a:p>
            <a:pPr lvl="1"/>
            <a:r>
              <a:rPr lang="en-US" sz="2000" b="1" dirty="0">
                <a:solidFill>
                  <a:schemeClr val="tx2"/>
                </a:solidFill>
                <a:latin typeface="Arial" panose="020B0604020202020204" pitchFamily="34" charset="0"/>
                <a:cs typeface="Arial" panose="020B0604020202020204" pitchFamily="34" charset="0"/>
              </a:rPr>
              <a:t>Insensitive to distance-dependent errors; reliable</a:t>
            </a:r>
          </a:p>
          <a:p>
            <a:pPr lvl="1"/>
            <a:r>
              <a:rPr lang="en-US" sz="2000" b="1" dirty="0">
                <a:solidFill>
                  <a:schemeClr val="tx2"/>
                </a:solidFill>
                <a:latin typeface="Arial" panose="020B0604020202020204" pitchFamily="34" charset="0"/>
                <a:cs typeface="Arial" panose="020B0604020202020204" pitchFamily="34" charset="0"/>
              </a:rPr>
              <a:t>Immune to bench mark instability (referenced to CORS)</a:t>
            </a:r>
          </a:p>
          <a:p>
            <a:r>
              <a:rPr lang="en-US" sz="2000" b="1" dirty="0">
                <a:solidFill>
                  <a:srgbClr val="FF0000"/>
                </a:solidFill>
                <a:latin typeface="Arial" panose="020B0604020202020204" pitchFamily="34" charset="0"/>
                <a:cs typeface="Arial" panose="020B0604020202020204" pitchFamily="34" charset="0"/>
              </a:rPr>
              <a:t>CONSISTENCY!</a:t>
            </a:r>
          </a:p>
          <a:p>
            <a:pPr lvl="1"/>
            <a:r>
              <a:rPr lang="en-US" sz="2000" b="1" dirty="0">
                <a:solidFill>
                  <a:schemeClr val="tx2"/>
                </a:solidFill>
                <a:latin typeface="Arial" panose="020B0604020202020204" pitchFamily="34" charset="0"/>
                <a:cs typeface="Arial" panose="020B0604020202020204" pitchFamily="34" charset="0"/>
              </a:rPr>
              <a:t>Eliminates systematic errors in current datums</a:t>
            </a:r>
          </a:p>
          <a:p>
            <a:pPr lvl="1"/>
            <a:r>
              <a:rPr lang="en-US" sz="2000" b="1" dirty="0">
                <a:solidFill>
                  <a:schemeClr val="tx2"/>
                </a:solidFill>
                <a:latin typeface="Arial" panose="020B0604020202020204" pitchFamily="34" charset="0"/>
                <a:cs typeface="Arial" panose="020B0604020202020204" pitchFamily="34" charset="0"/>
              </a:rPr>
              <a:t>Aligned with global reference frames</a:t>
            </a:r>
          </a:p>
          <a:p>
            <a:pPr lvl="1"/>
            <a:r>
              <a:rPr lang="en-US" sz="2000" b="1" dirty="0">
                <a:solidFill>
                  <a:schemeClr val="tx2"/>
                </a:solidFill>
                <a:latin typeface="Arial" panose="020B0604020202020204" pitchFamily="34" charset="0"/>
                <a:cs typeface="Arial" panose="020B0604020202020204" pitchFamily="34" charset="0"/>
              </a:rPr>
              <a:t>Integrated system for both positions and heights (“elevations”)</a:t>
            </a:r>
          </a:p>
          <a:p>
            <a:pPr marL="0" indent="0">
              <a:buNone/>
            </a:pPr>
            <a:endParaRPr lang="en-US" sz="2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406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0" y="160338"/>
            <a:ext cx="9144000" cy="1731962"/>
          </a:xfrm>
        </p:spPr>
        <p:txBody>
          <a:bodyPr/>
          <a:lstStyle/>
          <a:p>
            <a:pPr eaLnBrk="1" hangingPunct="1"/>
            <a:r>
              <a:rPr lang="en-US" altLang="en-US" sz="3200"/>
              <a:t>U.S. Department of Commerce</a:t>
            </a:r>
            <a:br>
              <a:rPr lang="en-US" altLang="en-US" sz="3200"/>
            </a:br>
            <a:r>
              <a:rPr lang="en-US" altLang="en-US" sz="3200"/>
              <a:t>National Oceanic &amp; Atmospheric Administration</a:t>
            </a:r>
            <a:r>
              <a:rPr lang="en-US" altLang="en-US" sz="3200" b="1" u="sng"/>
              <a:t/>
            </a:r>
            <a:br>
              <a:rPr lang="en-US" altLang="en-US" sz="3200" b="1" u="sng"/>
            </a:br>
            <a:r>
              <a:rPr lang="en-US" altLang="en-US" sz="3200" b="1" u="sng"/>
              <a:t>National Geodetic Survey</a:t>
            </a:r>
            <a:r>
              <a:rPr lang="en-US" altLang="en-US" sz="3200" b="1"/>
              <a:t>  </a:t>
            </a:r>
            <a:endParaRPr lang="en-US" altLang="en-US" sz="3200"/>
          </a:p>
        </p:txBody>
      </p:sp>
      <p:sp>
        <p:nvSpPr>
          <p:cNvPr id="41987" name="Rectangle 3"/>
          <p:cNvSpPr>
            <a:spLocks noGrp="1" noChangeArrowheads="1"/>
          </p:cNvSpPr>
          <p:nvPr>
            <p:ph type="body" idx="1"/>
          </p:nvPr>
        </p:nvSpPr>
        <p:spPr>
          <a:xfrm>
            <a:off x="1600200" y="1966913"/>
            <a:ext cx="8991600" cy="1435100"/>
          </a:xfrm>
          <a:ln w="19050">
            <a:solidFill>
              <a:srgbClr val="984807"/>
            </a:solidFill>
            <a:miter lim="800000"/>
            <a:headEnd/>
            <a:tailEnd/>
          </a:ln>
        </p:spPr>
        <p:txBody>
          <a:bodyPr/>
          <a:lstStyle/>
          <a:p>
            <a:pPr marL="0" indent="0" algn="ctr">
              <a:lnSpc>
                <a:spcPct val="90000"/>
              </a:lnSpc>
              <a:buNone/>
            </a:pPr>
            <a:r>
              <a:rPr lang="en-US" altLang="zh-CN" b="1" i="1">
                <a:ea typeface="SimSun" panose="02010600030101010101" pitchFamily="2" charset="-122"/>
              </a:rPr>
              <a:t>Mission</a:t>
            </a:r>
            <a:r>
              <a:rPr lang="en-US" altLang="zh-CN">
                <a:ea typeface="SimSun" panose="02010600030101010101" pitchFamily="2" charset="-122"/>
              </a:rPr>
              <a:t>:    </a:t>
            </a:r>
            <a:r>
              <a:rPr lang="en-US" altLang="zh-CN" sz="2700">
                <a:ea typeface="SimSun" panose="02010600030101010101" pitchFamily="2" charset="-122"/>
              </a:rPr>
              <a:t>To </a:t>
            </a:r>
            <a:r>
              <a:rPr lang="en-US" altLang="zh-CN" sz="2700" b="1">
                <a:ea typeface="SimSun" panose="02010600030101010101" pitchFamily="2" charset="-122"/>
              </a:rPr>
              <a:t>define</a:t>
            </a:r>
            <a:r>
              <a:rPr lang="en-US" altLang="zh-CN" sz="2700">
                <a:ea typeface="SimSun" panose="02010600030101010101" pitchFamily="2" charset="-122"/>
              </a:rPr>
              <a:t>, </a:t>
            </a:r>
            <a:r>
              <a:rPr lang="en-US" altLang="zh-CN" sz="2700" b="1">
                <a:ea typeface="SimSun" panose="02010600030101010101" pitchFamily="2" charset="-122"/>
              </a:rPr>
              <a:t>maintain</a:t>
            </a:r>
            <a:r>
              <a:rPr lang="en-US" altLang="zh-CN" sz="2700">
                <a:ea typeface="SimSun" panose="02010600030101010101" pitchFamily="2" charset="-122"/>
              </a:rPr>
              <a:t> &amp; </a:t>
            </a:r>
            <a:r>
              <a:rPr lang="en-US" altLang="zh-CN" sz="2700" b="1">
                <a:ea typeface="SimSun" panose="02010600030101010101" pitchFamily="2" charset="-122"/>
              </a:rPr>
              <a:t>provide access </a:t>
            </a:r>
            <a:r>
              <a:rPr lang="en-US" altLang="zh-CN" sz="2700">
                <a:ea typeface="SimSun" panose="02010600030101010101" pitchFamily="2" charset="-122"/>
              </a:rPr>
              <a:t>to the </a:t>
            </a:r>
          </a:p>
          <a:p>
            <a:pPr marL="0" indent="0" algn="ctr">
              <a:lnSpc>
                <a:spcPct val="90000"/>
              </a:lnSpc>
              <a:buNone/>
            </a:pPr>
            <a:r>
              <a:rPr lang="en-US" altLang="zh-CN" sz="2700" b="1" i="1" u="sng">
                <a:solidFill>
                  <a:srgbClr val="3333CC"/>
                </a:solidFill>
                <a:ea typeface="SimSun" panose="02010600030101010101" pitchFamily="2" charset="-122"/>
              </a:rPr>
              <a:t>National Spatial Reference System (NSRS)</a:t>
            </a:r>
            <a:r>
              <a:rPr lang="en-US" altLang="zh-CN" sz="2700" b="1" u="sng">
                <a:ea typeface="SimSun" panose="02010600030101010101" pitchFamily="2" charset="-122"/>
              </a:rPr>
              <a:t> </a:t>
            </a:r>
          </a:p>
          <a:p>
            <a:pPr marL="0" indent="0" algn="ctr">
              <a:lnSpc>
                <a:spcPct val="90000"/>
              </a:lnSpc>
              <a:buNone/>
            </a:pPr>
            <a:r>
              <a:rPr lang="en-US" altLang="zh-CN" sz="2700">
                <a:ea typeface="SimSun" panose="02010600030101010101" pitchFamily="2" charset="-122"/>
              </a:rPr>
              <a:t>to meet our Nation’s economic, social &amp; environmental needs</a:t>
            </a:r>
          </a:p>
        </p:txBody>
      </p:sp>
      <p:sp>
        <p:nvSpPr>
          <p:cNvPr id="41988" name="TextBox 4"/>
          <p:cNvSpPr txBox="1">
            <a:spLocks noChangeArrowheads="1"/>
          </p:cNvSpPr>
          <p:nvPr/>
        </p:nvSpPr>
        <p:spPr bwMode="auto">
          <a:xfrm>
            <a:off x="1404937" y="3587751"/>
            <a:ext cx="87074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400">
              <a:solidFill>
                <a:srgbClr val="002060"/>
              </a:solidFill>
              <a:cs typeface="Arial" panose="020B0604020202020204" pitchFamily="34" charset="0"/>
            </a:endParaRPr>
          </a:p>
          <a:p>
            <a:pPr algn="ctr" eaLnBrk="1" hangingPunct="1">
              <a:spcBef>
                <a:spcPct val="0"/>
              </a:spcBef>
              <a:buFontTx/>
              <a:buNone/>
            </a:pPr>
            <a:endParaRPr lang="en-US" altLang="en-US" sz="2400">
              <a:solidFill>
                <a:srgbClr val="002060"/>
              </a:solidFill>
              <a:cs typeface="Arial" panose="020B0604020202020204" pitchFamily="34" charset="0"/>
            </a:endParaRPr>
          </a:p>
          <a:p>
            <a:pPr algn="ctr" eaLnBrk="1" hangingPunct="1">
              <a:spcBef>
                <a:spcPct val="0"/>
              </a:spcBef>
              <a:buFontTx/>
              <a:buNone/>
            </a:pPr>
            <a:endParaRPr lang="en-US" altLang="en-US" sz="2400">
              <a:solidFill>
                <a:srgbClr val="000000"/>
              </a:solidFill>
              <a:cs typeface="Arial" panose="020B0604020202020204" pitchFamily="34" charset="0"/>
            </a:endParaRPr>
          </a:p>
          <a:p>
            <a:pPr algn="ctr" eaLnBrk="1" hangingPunct="1">
              <a:spcBef>
                <a:spcPct val="0"/>
              </a:spcBef>
              <a:buFontTx/>
              <a:buNone/>
            </a:pPr>
            <a:endParaRPr lang="en-US" altLang="en-US" sz="2400">
              <a:solidFill>
                <a:srgbClr val="000000"/>
              </a:solidFill>
              <a:cs typeface="Arial" panose="020B0604020202020204" pitchFamily="34" charset="0"/>
            </a:endParaRPr>
          </a:p>
          <a:p>
            <a:pPr eaLnBrk="1" hangingPunct="1">
              <a:spcBef>
                <a:spcPct val="0"/>
              </a:spcBef>
              <a:buFontTx/>
              <a:buNone/>
            </a:pPr>
            <a:r>
              <a:rPr lang="en-US" altLang="en-US" sz="2400" b="1" i="1">
                <a:solidFill>
                  <a:srgbClr val="C00000"/>
                </a:solidFill>
                <a:cs typeface="Arial" panose="020B0604020202020204" pitchFamily="34" charset="0"/>
              </a:rPr>
              <a:t>                                         </a:t>
            </a:r>
            <a:r>
              <a:rPr lang="en-US" altLang="en-US" sz="2400" b="1" i="1" u="sng">
                <a:solidFill>
                  <a:srgbClr val="C00000"/>
                </a:solidFill>
                <a:cs typeface="Arial" panose="020B0604020202020204" pitchFamily="34" charset="0"/>
              </a:rPr>
              <a:t>&amp; their time variations</a:t>
            </a:r>
          </a:p>
          <a:p>
            <a:pPr algn="ctr" eaLnBrk="1" hangingPunct="1">
              <a:spcBef>
                <a:spcPct val="0"/>
              </a:spcBef>
              <a:buFontTx/>
              <a:buNone/>
            </a:pPr>
            <a:endParaRPr lang="en-US" altLang="en-US" sz="2400" b="1" i="1" u="sng">
              <a:solidFill>
                <a:srgbClr val="C00000"/>
              </a:solidFill>
              <a:cs typeface="Arial" panose="020B0604020202020204" pitchFamily="34" charset="0"/>
            </a:endParaRPr>
          </a:p>
          <a:p>
            <a:pPr algn="ctr" eaLnBrk="1" hangingPunct="1">
              <a:spcBef>
                <a:spcPct val="0"/>
              </a:spcBef>
              <a:buFontTx/>
              <a:buNone/>
            </a:pPr>
            <a:r>
              <a:rPr lang="en-US" altLang="en-US" sz="2400">
                <a:cs typeface="Arial" panose="020B0604020202020204" pitchFamily="34" charset="0"/>
              </a:rPr>
              <a:t>(&amp; National Shoreline, etc.)</a:t>
            </a:r>
          </a:p>
        </p:txBody>
      </p:sp>
      <p:sp>
        <p:nvSpPr>
          <p:cNvPr id="6" name="TextBox 1"/>
          <p:cNvSpPr txBox="1">
            <a:spLocks noChangeArrowheads="1"/>
          </p:cNvSpPr>
          <p:nvPr/>
        </p:nvSpPr>
        <p:spPr bwMode="auto">
          <a:xfrm>
            <a:off x="3773413" y="3870095"/>
            <a:ext cx="4228326" cy="2308324"/>
          </a:xfrm>
          <a:prstGeom prst="rect">
            <a:avLst/>
          </a:prstGeom>
          <a:noFill/>
          <a:ln w="19050">
            <a:solidFill>
              <a:srgbClr val="C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numCol="2">
            <a:spAutoFit/>
          </a:bodyPr>
          <a:lstStyle>
            <a:lvl1pPr marL="285750" indent="-28575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buFont typeface="Arial" charset="0"/>
              <a:buChar char="•"/>
              <a:defRPr/>
            </a:pPr>
            <a:r>
              <a:rPr lang="en-US" sz="2400" b="1" u="sng" dirty="0">
                <a:solidFill>
                  <a:prstClr val="black"/>
                </a:solidFill>
                <a:latin typeface="Verdana" pitchFamily="34" charset="0"/>
              </a:rPr>
              <a:t>Latitude</a:t>
            </a:r>
          </a:p>
          <a:p>
            <a:pPr eaLnBrk="1" hangingPunct="1">
              <a:buFont typeface="Arial" charset="0"/>
              <a:buChar char="•"/>
              <a:defRPr/>
            </a:pPr>
            <a:r>
              <a:rPr lang="en-US" sz="2400" b="1" u="sng" dirty="0">
                <a:solidFill>
                  <a:prstClr val="black"/>
                </a:solidFill>
                <a:latin typeface="Verdana" pitchFamily="34" charset="0"/>
              </a:rPr>
              <a:t>Longitude</a:t>
            </a:r>
          </a:p>
          <a:p>
            <a:pPr eaLnBrk="1" hangingPunct="1">
              <a:buFont typeface="Arial" charset="0"/>
              <a:buChar char="•"/>
              <a:defRPr/>
            </a:pPr>
            <a:r>
              <a:rPr lang="en-US" sz="2400" b="1" u="sng" dirty="0">
                <a:solidFill>
                  <a:prstClr val="black"/>
                </a:solidFill>
                <a:latin typeface="Verdana" pitchFamily="34" charset="0"/>
              </a:rPr>
              <a:t>Height  </a:t>
            </a:r>
            <a:endParaRPr lang="en-US" sz="2400" dirty="0">
              <a:solidFill>
                <a:prstClr val="black"/>
              </a:solidFill>
              <a:latin typeface="Verdana" pitchFamily="34" charset="0"/>
            </a:endParaRPr>
          </a:p>
          <a:p>
            <a:pPr marL="0" indent="0" eaLnBrk="1" hangingPunct="1">
              <a:defRPr/>
            </a:pPr>
            <a:endParaRPr lang="en-US" sz="2400" dirty="0">
              <a:solidFill>
                <a:prstClr val="black"/>
              </a:solidFill>
              <a:latin typeface="Verdana" pitchFamily="34" charset="0"/>
            </a:endParaRPr>
          </a:p>
          <a:p>
            <a:pPr marL="0" indent="0" eaLnBrk="1" hangingPunct="1">
              <a:defRPr/>
            </a:pPr>
            <a:endParaRPr lang="en-US" sz="2400" dirty="0">
              <a:solidFill>
                <a:prstClr val="black"/>
              </a:solidFill>
              <a:latin typeface="Verdana" pitchFamily="34" charset="0"/>
            </a:endParaRPr>
          </a:p>
          <a:p>
            <a:pPr eaLnBrk="1" hangingPunct="1">
              <a:buFont typeface="Arial" charset="0"/>
              <a:buChar char="•"/>
              <a:defRPr/>
            </a:pPr>
            <a:endParaRPr lang="en-US" sz="2400" dirty="0">
              <a:solidFill>
                <a:prstClr val="black"/>
              </a:solidFill>
              <a:latin typeface="Verdana" pitchFamily="34" charset="0"/>
            </a:endParaRPr>
          </a:p>
          <a:p>
            <a:pPr eaLnBrk="1" hangingPunct="1">
              <a:buFont typeface="Arial" charset="0"/>
              <a:buChar char="•"/>
              <a:defRPr/>
            </a:pPr>
            <a:r>
              <a:rPr lang="en-US" sz="2400" dirty="0">
                <a:solidFill>
                  <a:prstClr val="black"/>
                </a:solidFill>
                <a:latin typeface="Verdana" pitchFamily="34" charset="0"/>
              </a:rPr>
              <a:t>Gravity</a:t>
            </a:r>
          </a:p>
          <a:p>
            <a:pPr eaLnBrk="1" hangingPunct="1">
              <a:buFont typeface="Arial" charset="0"/>
              <a:buChar char="•"/>
              <a:defRPr/>
            </a:pPr>
            <a:r>
              <a:rPr lang="en-US" sz="2400" dirty="0">
                <a:solidFill>
                  <a:prstClr val="black"/>
                </a:solidFill>
                <a:latin typeface="Verdana" pitchFamily="34" charset="0"/>
              </a:rPr>
              <a:t>Orientation</a:t>
            </a:r>
          </a:p>
          <a:p>
            <a:pPr marL="342900" indent="-342900" eaLnBrk="1" hangingPunct="1">
              <a:buFont typeface="Arial" panose="020B0604020202020204" pitchFamily="34" charset="0"/>
              <a:buChar char="•"/>
              <a:defRPr/>
            </a:pPr>
            <a:r>
              <a:rPr lang="en-US" sz="2400" dirty="0">
                <a:solidFill>
                  <a:prstClr val="black"/>
                </a:solidFill>
                <a:latin typeface="Verdana" pitchFamily="34" charset="0"/>
              </a:rPr>
              <a:t>Scale</a:t>
            </a:r>
          </a:p>
        </p:txBody>
      </p:sp>
      <p:sp>
        <p:nvSpPr>
          <p:cNvPr id="2" name="TextBox 1"/>
          <p:cNvSpPr txBox="1"/>
          <p:nvPr/>
        </p:nvSpPr>
        <p:spPr>
          <a:xfrm>
            <a:off x="8118476" y="4057650"/>
            <a:ext cx="2379663" cy="1816100"/>
          </a:xfrm>
          <a:prstGeom prst="rect">
            <a:avLst/>
          </a:prstGeom>
          <a:noFill/>
        </p:spPr>
        <p:txBody>
          <a:bodyPr wrap="none">
            <a:spAutoFit/>
          </a:bodyPr>
          <a:lstStyle/>
          <a:p>
            <a:pPr marL="285750" indent="-285750">
              <a:buFont typeface="Wingdings" panose="05000000000000000000" pitchFamily="2" charset="2"/>
              <a:buChar char="Ø"/>
              <a:defRPr/>
            </a:pPr>
            <a:r>
              <a:rPr lang="en-US" sz="1600" dirty="0">
                <a:solidFill>
                  <a:prstClr val="black"/>
                </a:solidFill>
                <a:ea typeface="MS PGothic" pitchFamily="34" charset="-128"/>
                <a:cs typeface="Arial" panose="020B0604020202020204" pitchFamily="34" charset="0"/>
              </a:rPr>
              <a:t>North American</a:t>
            </a:r>
          </a:p>
          <a:p>
            <a:pPr eaLnBrk="1" hangingPunct="1">
              <a:defRPr/>
            </a:pPr>
            <a:r>
              <a:rPr lang="en-US" sz="1600" dirty="0">
                <a:solidFill>
                  <a:prstClr val="black"/>
                </a:solidFill>
                <a:ea typeface="MS PGothic" pitchFamily="34" charset="-128"/>
                <a:cs typeface="Arial" panose="020B0604020202020204" pitchFamily="34" charset="0"/>
              </a:rPr>
              <a:t>      Datum of 1983</a:t>
            </a:r>
          </a:p>
          <a:p>
            <a:pPr eaLnBrk="1" hangingPunct="1">
              <a:defRPr/>
            </a:pPr>
            <a:r>
              <a:rPr lang="en-US" sz="1600" dirty="0">
                <a:solidFill>
                  <a:prstClr val="black"/>
                </a:solidFill>
                <a:ea typeface="MS PGothic" pitchFamily="34" charset="-128"/>
                <a:cs typeface="Arial" panose="020B0604020202020204" pitchFamily="34" charset="0"/>
              </a:rPr>
              <a:t>          (NAD83)</a:t>
            </a:r>
          </a:p>
          <a:p>
            <a:pPr eaLnBrk="1" hangingPunct="1">
              <a:defRPr/>
            </a:pPr>
            <a:endParaRPr lang="en-US" sz="1600" dirty="0">
              <a:solidFill>
                <a:prstClr val="black"/>
              </a:solidFill>
              <a:ea typeface="MS PGothic" pitchFamily="34" charset="-128"/>
              <a:cs typeface="Arial" panose="020B0604020202020204" pitchFamily="34" charset="0"/>
            </a:endParaRPr>
          </a:p>
          <a:p>
            <a:pPr marL="285750" indent="-285750">
              <a:buFont typeface="Wingdings" panose="05000000000000000000" pitchFamily="2" charset="2"/>
              <a:buChar char="Ø"/>
              <a:defRPr/>
            </a:pPr>
            <a:r>
              <a:rPr lang="en-US" sz="1600" dirty="0">
                <a:solidFill>
                  <a:prstClr val="black"/>
                </a:solidFill>
                <a:ea typeface="MS PGothic" pitchFamily="34" charset="-128"/>
                <a:cs typeface="Arial" panose="020B0604020202020204" pitchFamily="34" charset="0"/>
              </a:rPr>
              <a:t>North American</a:t>
            </a:r>
          </a:p>
          <a:p>
            <a:pPr eaLnBrk="1" hangingPunct="1">
              <a:defRPr/>
            </a:pPr>
            <a:r>
              <a:rPr lang="en-US" sz="1600" dirty="0">
                <a:solidFill>
                  <a:prstClr val="black"/>
                </a:solidFill>
                <a:ea typeface="MS PGothic" pitchFamily="34" charset="-128"/>
                <a:cs typeface="Arial" panose="020B0604020202020204" pitchFamily="34" charset="0"/>
              </a:rPr>
              <a:t>      Vertical Datum of 1988</a:t>
            </a:r>
          </a:p>
          <a:p>
            <a:pPr eaLnBrk="1" hangingPunct="1">
              <a:defRPr/>
            </a:pPr>
            <a:r>
              <a:rPr lang="en-US" sz="1600" dirty="0">
                <a:solidFill>
                  <a:prstClr val="black"/>
                </a:solidFill>
                <a:ea typeface="MS PGothic" pitchFamily="34" charset="-128"/>
                <a:cs typeface="Arial" panose="020B0604020202020204" pitchFamily="34" charset="0"/>
              </a:rPr>
              <a:t>          (NAVD88)  </a:t>
            </a:r>
          </a:p>
        </p:txBody>
      </p:sp>
      <p:graphicFrame>
        <p:nvGraphicFramePr>
          <p:cNvPr id="41991" name="Object 6"/>
          <p:cNvGraphicFramePr>
            <a:graphicFrameLocks noChangeAspect="1"/>
          </p:cNvGraphicFramePr>
          <p:nvPr/>
        </p:nvGraphicFramePr>
        <p:xfrm>
          <a:off x="1909763" y="4248150"/>
          <a:ext cx="1479550" cy="1479550"/>
        </p:xfrm>
        <a:graphic>
          <a:graphicData uri="http://schemas.openxmlformats.org/presentationml/2006/ole">
            <mc:AlternateContent xmlns:mc="http://schemas.openxmlformats.org/markup-compatibility/2006">
              <mc:Choice xmlns:v="urn:schemas-microsoft-com:vml" Requires="v">
                <p:oleObj spid="_x0000_s2074" name="Clip" r:id="rId4" imgW="4579545" imgH="2531952" progId="MS_ClipArt_Gallery.5">
                  <p:embed/>
                </p:oleObj>
              </mc:Choice>
              <mc:Fallback>
                <p:oleObj name="Clip" r:id="rId4" imgW="4579545" imgH="2531952" progId="MS_ClipArt_Gallery.5">
                  <p:embed/>
                  <p:pic>
                    <p:nvPicPr>
                      <p:cNvPr id="41991" name="Object 6"/>
                      <p:cNvPicPr>
                        <a:picLocks noChangeAspect="1" noChangeArrowheads="1"/>
                      </p:cNvPicPr>
                      <p:nvPr/>
                    </p:nvPicPr>
                    <p:blipFill>
                      <a:blip r:embed="rId5">
                        <a:extLst>
                          <a:ext uri="{28A0092B-C50C-407E-A947-70E740481C1C}">
                            <a14:useLocalDpi xmlns:a14="http://schemas.microsoft.com/office/drawing/2010/main" val="0"/>
                          </a:ext>
                        </a:extLst>
                      </a:blip>
                      <a:srcRect l="51904" t="13043"/>
                      <a:stretch>
                        <a:fillRect/>
                      </a:stretch>
                    </p:blipFill>
                    <p:spPr bwMode="auto">
                      <a:xfrm>
                        <a:off x="1909763" y="4248150"/>
                        <a:ext cx="14795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7495266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9"/>
                </a:solidFill>
              </a:rPr>
              <a:t>Geoid Monitoring Service (GeMS)</a:t>
            </a:r>
            <a:endParaRPr lang="en-US" dirty="0">
              <a:solidFill>
                <a:srgbClr val="000099"/>
              </a:solidFill>
            </a:endParaRPr>
          </a:p>
        </p:txBody>
      </p:sp>
      <p:sp>
        <p:nvSpPr>
          <p:cNvPr id="3" name="Content Placeholder 2"/>
          <p:cNvSpPr>
            <a:spLocks noGrp="1"/>
          </p:cNvSpPr>
          <p:nvPr>
            <p:ph idx="1"/>
          </p:nvPr>
        </p:nvSpPr>
        <p:spPr/>
        <p:txBody>
          <a:bodyPr/>
          <a:lstStyle/>
          <a:p>
            <a:r>
              <a:rPr lang="en-US" sz="2800" dirty="0"/>
              <a:t>Goal:  Track all changes to the geoid which would prevent 1 cm accuracy</a:t>
            </a:r>
          </a:p>
          <a:p>
            <a:r>
              <a:rPr lang="en-US" sz="2800" dirty="0"/>
              <a:t>Aspects included:</a:t>
            </a:r>
          </a:p>
          <a:p>
            <a:pPr lvl="1"/>
            <a:r>
              <a:rPr lang="en-US" sz="2400" dirty="0"/>
              <a:t>Shape, Secular:  e.g. Hudson Bay</a:t>
            </a:r>
          </a:p>
          <a:p>
            <a:pPr lvl="1"/>
            <a:r>
              <a:rPr lang="en-US" sz="2400" dirty="0"/>
              <a:t>Shape, Episodic:  e.g. Massive Earthquakes</a:t>
            </a:r>
          </a:p>
          <a:p>
            <a:pPr lvl="1"/>
            <a:r>
              <a:rPr lang="en-US" sz="2400" dirty="0"/>
              <a:t>W0, Secular:  Global Sea Level Change (see next slides)</a:t>
            </a:r>
          </a:p>
          <a:p>
            <a:r>
              <a:rPr lang="en-US" sz="2800" dirty="0"/>
              <a:t>Examples of things excluded:</a:t>
            </a:r>
          </a:p>
          <a:p>
            <a:pPr lvl="1"/>
            <a:r>
              <a:rPr lang="en-US" sz="2400" dirty="0"/>
              <a:t>Size, Secular:  Mass quantity of Earth is effectively static</a:t>
            </a:r>
          </a:p>
          <a:p>
            <a:pPr lvl="1"/>
            <a:r>
              <a:rPr lang="en-US" sz="2400" dirty="0"/>
              <a:t>Shape, Periodic:  Seasonal glacier cycle</a:t>
            </a:r>
          </a:p>
          <a:p>
            <a:endParaRPr lang="en-US" dirty="0"/>
          </a:p>
        </p:txBody>
      </p:sp>
    </p:spTree>
    <p:extLst>
      <p:ext uri="{BB962C8B-B14F-4D97-AF65-F5344CB8AC3E}">
        <p14:creationId xmlns:p14="http://schemas.microsoft.com/office/powerpoint/2010/main" val="2941195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147889" y="446089"/>
            <a:ext cx="7896225" cy="733425"/>
          </a:xfrm>
        </p:spPr>
        <p:txBody>
          <a:bodyPr/>
          <a:lstStyle/>
          <a:p>
            <a:r>
              <a:rPr lang="en-US" sz="3200" dirty="0">
                <a:solidFill>
                  <a:schemeClr val="tx2"/>
                </a:solidFill>
                <a:latin typeface="Arial Black" pitchFamily="4" charset="0"/>
                <a:ea typeface="ＭＳ Ｐゴシック" pitchFamily="4" charset="-128"/>
                <a:cs typeface="ＭＳ Ｐゴシック" pitchFamily="4" charset="-128"/>
              </a:rPr>
              <a:t>NGS</a:t>
            </a:r>
            <a:r>
              <a:rPr lang="en-US" sz="3200" b="1" dirty="0">
                <a:solidFill>
                  <a:schemeClr val="tx2"/>
                </a:solidFill>
                <a:latin typeface="Arial Black" pitchFamily="4" charset="0"/>
                <a:ea typeface="ＭＳ Ｐゴシック" pitchFamily="4" charset="-128"/>
                <a:cs typeface="ＭＳ Ｐゴシック" pitchFamily="4" charset="-128"/>
              </a:rPr>
              <a:t> Programs</a:t>
            </a:r>
          </a:p>
        </p:txBody>
      </p:sp>
      <p:sp>
        <p:nvSpPr>
          <p:cNvPr id="35843" name="TextBox 3"/>
          <p:cNvSpPr txBox="1">
            <a:spLocks noChangeArrowheads="1"/>
          </p:cNvSpPr>
          <p:nvPr/>
        </p:nvSpPr>
        <p:spPr bwMode="auto">
          <a:xfrm>
            <a:off x="2570163" y="1162050"/>
            <a:ext cx="5473700" cy="338138"/>
          </a:xfrm>
          <a:prstGeom prst="rect">
            <a:avLst/>
          </a:prstGeom>
          <a:noFill/>
          <a:ln w="9525">
            <a:noFill/>
            <a:miter lim="800000"/>
            <a:headEnd/>
            <a:tailEnd/>
          </a:ln>
        </p:spPr>
        <p:txBody>
          <a:bodyPr>
            <a:prstTxWarp prst="textNoShape">
              <a:avLst/>
            </a:prstTxWarp>
            <a:spAutoFit/>
          </a:bodyPr>
          <a:lstStyle/>
          <a:p>
            <a:pPr eaLnBrk="1" hangingPunct="1"/>
            <a:r>
              <a:rPr lang="en-US" sz="1600" dirty="0">
                <a:solidFill>
                  <a:srgbClr val="C00000"/>
                </a:solidFill>
                <a:latin typeface="Arial Black" pitchFamily="4" charset="0"/>
                <a:ea typeface="ＭＳ Ｐゴシック" pitchFamily="4" charset="-128"/>
                <a:cs typeface="ＭＳ Ｐゴシック" pitchFamily="4" charset="-128"/>
              </a:rPr>
              <a:t>Modernizing the NSRS</a:t>
            </a:r>
          </a:p>
        </p:txBody>
      </p:sp>
      <p:sp>
        <p:nvSpPr>
          <p:cNvPr id="35844" name="Rounded Rectangle 9"/>
          <p:cNvSpPr>
            <a:spLocks noChangeArrowheads="1"/>
          </p:cNvSpPr>
          <p:nvPr/>
        </p:nvSpPr>
        <p:spPr bwMode="auto">
          <a:xfrm>
            <a:off x="4397376" y="3584576"/>
            <a:ext cx="1304925" cy="1122363"/>
          </a:xfrm>
          <a:prstGeom prst="roundRect">
            <a:avLst>
              <a:gd name="adj" fmla="val 16667"/>
            </a:avLst>
          </a:prstGeom>
          <a:blipFill dpi="0" rotWithShape="0">
            <a:blip r:embed="rId3"/>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dirty="0">
              <a:solidFill>
                <a:srgbClr val="000000"/>
              </a:solidFill>
              <a:latin typeface="Arial" pitchFamily="4" charset="0"/>
              <a:ea typeface="ＭＳ Ｐゴシック" pitchFamily="4" charset="-128"/>
              <a:cs typeface="ＭＳ Ｐゴシック" pitchFamily="4" charset="-128"/>
            </a:endParaRPr>
          </a:p>
        </p:txBody>
      </p:sp>
      <p:grpSp>
        <p:nvGrpSpPr>
          <p:cNvPr id="35845" name="Group 10"/>
          <p:cNvGrpSpPr>
            <a:grpSpLocks/>
          </p:cNvGrpSpPr>
          <p:nvPr/>
        </p:nvGrpSpPr>
        <p:grpSpPr bwMode="auto">
          <a:xfrm>
            <a:off x="4235451" y="4656139"/>
            <a:ext cx="1628775" cy="604837"/>
            <a:chOff x="1795045" y="1265285"/>
            <a:chExt cx="1628685"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795045"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OPUS</a:t>
              </a:r>
            </a:p>
          </p:txBody>
        </p:sp>
      </p:grpSp>
      <p:sp>
        <p:nvSpPr>
          <p:cNvPr id="35846" name="Rounded Rectangle 21"/>
          <p:cNvSpPr>
            <a:spLocks noChangeArrowheads="1"/>
          </p:cNvSpPr>
          <p:nvPr/>
        </p:nvSpPr>
        <p:spPr bwMode="auto">
          <a:xfrm>
            <a:off x="8405814" y="3584576"/>
            <a:ext cx="1463675" cy="1122363"/>
          </a:xfrm>
          <a:prstGeom prst="roundRect">
            <a:avLst>
              <a:gd name="adj" fmla="val 16667"/>
            </a:avLst>
          </a:prstGeom>
          <a:blipFill dpi="0" rotWithShape="0">
            <a:blip r:embed="rId4"/>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dirty="0">
              <a:solidFill>
                <a:srgbClr val="000000"/>
              </a:solidFill>
              <a:latin typeface="Arial" pitchFamily="4" charset="0"/>
              <a:ea typeface="ＭＳ Ｐゴシック" pitchFamily="4" charset="-128"/>
              <a:cs typeface="ＭＳ Ｐゴシック" pitchFamily="4" charset="-128"/>
            </a:endParaRPr>
          </a:p>
        </p:txBody>
      </p:sp>
      <p:grpSp>
        <p:nvGrpSpPr>
          <p:cNvPr id="35847" name="Group 22"/>
          <p:cNvGrpSpPr>
            <a:grpSpLocks/>
          </p:cNvGrpSpPr>
          <p:nvPr/>
        </p:nvGrpSpPr>
        <p:grpSpPr bwMode="auto">
          <a:xfrm>
            <a:off x="8101013" y="4656139"/>
            <a:ext cx="2063750" cy="604837"/>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GPS Satellite Orbits</a:t>
              </a:r>
            </a:p>
          </p:txBody>
        </p:sp>
      </p:grpSp>
      <p:grpSp>
        <p:nvGrpSpPr>
          <p:cNvPr id="35848" name="Group 49"/>
          <p:cNvGrpSpPr>
            <a:grpSpLocks/>
          </p:cNvGrpSpPr>
          <p:nvPr/>
        </p:nvGrpSpPr>
        <p:grpSpPr bwMode="auto">
          <a:xfrm>
            <a:off x="2286000" y="1574800"/>
            <a:ext cx="7636194" cy="1727200"/>
            <a:chOff x="762000" y="2209800"/>
            <a:chExt cx="7636116" cy="1726407"/>
          </a:xfrm>
        </p:grpSpPr>
        <p:sp>
          <p:nvSpPr>
            <p:cNvPr id="35876"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dirty="0">
                <a:solidFill>
                  <a:schemeClr val="tx2"/>
                </a:solidFill>
                <a:latin typeface="Arial" pitchFamily="4" charset="0"/>
                <a:ea typeface="ＭＳ Ｐゴシック" pitchFamily="4" charset="-128"/>
                <a:cs typeface="ＭＳ Ｐゴシック" pitchFamily="4" charset="-128"/>
              </a:endParaRPr>
            </a:p>
          </p:txBody>
        </p:sp>
        <p:grpSp>
          <p:nvGrpSpPr>
            <p:cNvPr id="35877"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CORS</a:t>
                </a:r>
              </a:p>
            </p:txBody>
          </p:sp>
        </p:grpSp>
        <p:sp>
          <p:nvSpPr>
            <p:cNvPr id="35878"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dirty="0">
                <a:solidFill>
                  <a:schemeClr val="tx2"/>
                </a:solidFill>
                <a:latin typeface="Arial" pitchFamily="4" charset="0"/>
                <a:ea typeface="ＭＳ Ｐゴシック" pitchFamily="4" charset="-128"/>
                <a:cs typeface="ＭＳ Ｐゴシック" pitchFamily="4" charset="-128"/>
              </a:endParaRPr>
            </a:p>
          </p:txBody>
        </p:sp>
        <p:grpSp>
          <p:nvGrpSpPr>
            <p:cNvPr id="35879"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GRAV-D</a:t>
                </a:r>
              </a:p>
            </p:txBody>
          </p:sp>
        </p:grpSp>
        <p:sp>
          <p:nvSpPr>
            <p:cNvPr id="35880"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dirty="0">
                <a:solidFill>
                  <a:schemeClr val="tx2"/>
                </a:solidFill>
                <a:latin typeface="Arial" pitchFamily="4" charset="0"/>
                <a:ea typeface="ＭＳ Ｐゴシック" pitchFamily="4" charset="-128"/>
                <a:cs typeface="ＭＳ Ｐゴシック" pitchFamily="4" charset="-128"/>
              </a:endParaRPr>
            </a:p>
          </p:txBody>
        </p:sp>
        <p:grpSp>
          <p:nvGrpSpPr>
            <p:cNvPr id="35881" name="Group 18"/>
            <p:cNvGrpSpPr>
              <a:grpSpLocks/>
            </p:cNvGrpSpPr>
            <p:nvPr/>
          </p:nvGrpSpPr>
          <p:grpSpPr bwMode="auto">
            <a:xfrm>
              <a:off x="2206246" y="3331648"/>
              <a:ext cx="2273271" cy="604559"/>
              <a:chOff x="5041452" y="1264968"/>
              <a:chExt cx="2273271"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041817" y="1264968"/>
                <a:ext cx="2273277"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Height Modernization</a:t>
                </a:r>
              </a:p>
            </p:txBody>
          </p:sp>
        </p:grpSp>
        <p:sp>
          <p:nvSpPr>
            <p:cNvPr id="35882"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dirty="0">
                <a:solidFill>
                  <a:schemeClr val="tx2"/>
                </a:solidFill>
                <a:latin typeface="Arial" pitchFamily="4" charset="0"/>
                <a:ea typeface="ＭＳ Ｐゴシック" pitchFamily="4" charset="-128"/>
                <a:cs typeface="ＭＳ Ｐゴシック" pitchFamily="4" charset="-128"/>
              </a:endParaRPr>
            </a:p>
          </p:txBody>
        </p:sp>
        <p:grpSp>
          <p:nvGrpSpPr>
            <p:cNvPr id="35883" name="Group 26"/>
            <p:cNvGrpSpPr>
              <a:grpSpLocks/>
            </p:cNvGrpSpPr>
            <p:nvPr/>
          </p:nvGrpSpPr>
          <p:grpSpPr bwMode="auto">
            <a:xfrm>
              <a:off x="6248345" y="3331648"/>
              <a:ext cx="2149771" cy="604559"/>
              <a:chOff x="3586613" y="3154244"/>
              <a:chExt cx="2149771"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3921889" y="3154244"/>
                <a:ext cx="1814495"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Ecosystem and Climate Operation</a:t>
                </a:r>
              </a:p>
            </p:txBody>
          </p:sp>
        </p:grpSp>
      </p:grpSp>
      <p:sp>
        <p:nvSpPr>
          <p:cNvPr id="35849" name="Rounded Rectangle 29"/>
          <p:cNvSpPr>
            <a:spLocks noChangeArrowheads="1"/>
          </p:cNvSpPr>
          <p:nvPr/>
        </p:nvSpPr>
        <p:spPr bwMode="auto">
          <a:xfrm>
            <a:off x="2390776" y="3584576"/>
            <a:ext cx="1628775" cy="1122363"/>
          </a:xfrm>
          <a:prstGeom prst="roundRect">
            <a:avLst>
              <a:gd name="adj" fmla="val 16667"/>
            </a:avLst>
          </a:prstGeom>
          <a:blipFill dpi="0" rotWithShape="0">
            <a:blip r:embed="rId9"/>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dirty="0">
              <a:solidFill>
                <a:srgbClr val="000000"/>
              </a:solidFill>
              <a:latin typeface="Arial" pitchFamily="4" charset="0"/>
              <a:ea typeface="ＭＳ Ｐゴシック" pitchFamily="4" charset="-128"/>
              <a:cs typeface="ＭＳ Ｐゴシック" pitchFamily="4" charset="-128"/>
            </a:endParaRPr>
          </a:p>
        </p:txBody>
      </p:sp>
      <p:grpSp>
        <p:nvGrpSpPr>
          <p:cNvPr id="35850" name="Group 30"/>
          <p:cNvGrpSpPr>
            <a:grpSpLocks/>
          </p:cNvGrpSpPr>
          <p:nvPr/>
        </p:nvGrpSpPr>
        <p:grpSpPr bwMode="auto">
          <a:xfrm>
            <a:off x="2214563" y="4656139"/>
            <a:ext cx="1985962" cy="604837"/>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Airport Surveys</a:t>
              </a:r>
            </a:p>
          </p:txBody>
        </p:sp>
      </p:grpSp>
      <p:grpSp>
        <p:nvGrpSpPr>
          <p:cNvPr id="35851" name="Group 34"/>
          <p:cNvGrpSpPr>
            <a:grpSpLocks/>
          </p:cNvGrpSpPr>
          <p:nvPr/>
        </p:nvGrpSpPr>
        <p:grpSpPr bwMode="auto">
          <a:xfrm>
            <a:off x="6232526" y="4652964"/>
            <a:ext cx="1628775" cy="604837"/>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err="1">
                  <a:solidFill>
                    <a:schemeClr val="tx2"/>
                  </a:solidFill>
                  <a:latin typeface="Arial Black" panose="020B0A04020102020204" pitchFamily="34" charset="0"/>
                </a:rPr>
                <a:t>VDatum</a:t>
              </a:r>
              <a:endParaRPr lang="en-US" sz="1200" dirty="0">
                <a:solidFill>
                  <a:schemeClr val="tx2"/>
                </a:solidFill>
                <a:latin typeface="Arial Black" panose="020B0A04020102020204" pitchFamily="34" charset="0"/>
              </a:endParaRPr>
            </a:p>
          </p:txBody>
        </p:sp>
      </p:grpSp>
      <p:grpSp>
        <p:nvGrpSpPr>
          <p:cNvPr id="35852" name="Group 38"/>
          <p:cNvGrpSpPr>
            <a:grpSpLocks/>
          </p:cNvGrpSpPr>
          <p:nvPr/>
        </p:nvGrpSpPr>
        <p:grpSpPr bwMode="auto">
          <a:xfrm>
            <a:off x="4219575" y="6130925"/>
            <a:ext cx="1905000" cy="603250"/>
            <a:chOff x="4579295" y="5186957"/>
            <a:chExt cx="169654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5" y="5186957"/>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a:prstTxWarp prst="textNoShape">
                <a:avLst/>
              </a:prstTxWarp>
            </a:bodyPr>
            <a:lstStyle/>
            <a:p>
              <a:pPr defTabSz="711200">
                <a:lnSpc>
                  <a:spcPct val="90000"/>
                </a:lnSpc>
                <a:spcAft>
                  <a:spcPct val="35000"/>
                </a:spcAft>
                <a:defRPr/>
              </a:pPr>
              <a:r>
                <a:rPr lang="en-US" sz="1200">
                  <a:solidFill>
                    <a:schemeClr val="tx2"/>
                  </a:solidFill>
                  <a:latin typeface="Arial Black" pitchFamily="-107" charset="0"/>
                  <a:ea typeface="MS PGothic" pitchFamily="34" charset="-128"/>
                  <a:cs typeface="MS PGothic" pitchFamily="34" charset="-128"/>
                </a:rPr>
                <a:t>Regional </a:t>
              </a:r>
              <a:br>
                <a:rPr lang="en-US" sz="1200">
                  <a:solidFill>
                    <a:schemeClr val="tx2"/>
                  </a:solidFill>
                  <a:latin typeface="Arial Black" pitchFamily="-107" charset="0"/>
                  <a:ea typeface="MS PGothic" pitchFamily="34" charset="-128"/>
                  <a:cs typeface="MS PGothic" pitchFamily="34" charset="-128"/>
                </a:rPr>
              </a:br>
              <a:r>
                <a:rPr lang="en-US" sz="1200">
                  <a:solidFill>
                    <a:schemeClr val="tx2"/>
                  </a:solidFill>
                  <a:latin typeface="Arial Black" pitchFamily="-107" charset="0"/>
                  <a:ea typeface="MS PGothic" pitchFamily="34" charset="-128"/>
                  <a:cs typeface="MS PGothic" pitchFamily="34" charset="-128"/>
                </a:rPr>
                <a:t>Advisor Program</a:t>
              </a:r>
            </a:p>
          </p:txBody>
        </p:sp>
      </p:grpSp>
      <p:sp>
        <p:nvSpPr>
          <p:cNvPr id="35853" name="Rounded Rectangle 41"/>
          <p:cNvSpPr>
            <a:spLocks noChangeArrowheads="1"/>
          </p:cNvSpPr>
          <p:nvPr/>
        </p:nvSpPr>
        <p:spPr bwMode="auto">
          <a:xfrm>
            <a:off x="6200776" y="5064126"/>
            <a:ext cx="1628775" cy="1122363"/>
          </a:xfrm>
          <a:prstGeom prst="roundRect">
            <a:avLst>
              <a:gd name="adj" fmla="val 16667"/>
            </a:avLst>
          </a:prstGeom>
          <a:blipFill dpi="0" rotWithShape="0">
            <a:blip r:embed="rId10"/>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54" name="Group 42"/>
          <p:cNvGrpSpPr>
            <a:grpSpLocks/>
          </p:cNvGrpSpPr>
          <p:nvPr/>
        </p:nvGrpSpPr>
        <p:grpSpPr bwMode="auto">
          <a:xfrm>
            <a:off x="6048375" y="6130925"/>
            <a:ext cx="1981200" cy="603250"/>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defTabSz="711200">
                <a:lnSpc>
                  <a:spcPct val="90000"/>
                </a:lnSpc>
                <a:spcAft>
                  <a:spcPct val="35000"/>
                </a:spcAft>
                <a:defRPr/>
              </a:pPr>
              <a:r>
                <a:rPr lang="en-US" sz="1200" dirty="0">
                  <a:solidFill>
                    <a:schemeClr val="tx2"/>
                  </a:solidFill>
                  <a:latin typeface="Arial Black" panose="020B0A04020102020204" pitchFamily="34" charset="0"/>
                </a:rPr>
                <a:t>Emergency Response Imagery</a:t>
              </a:r>
            </a:p>
          </p:txBody>
        </p:sp>
      </p:grpSp>
      <p:sp>
        <p:nvSpPr>
          <p:cNvPr id="35855" name="Rounded Rectangle 45"/>
          <p:cNvSpPr>
            <a:spLocks noChangeArrowheads="1"/>
          </p:cNvSpPr>
          <p:nvPr/>
        </p:nvSpPr>
        <p:spPr bwMode="auto">
          <a:xfrm>
            <a:off x="2390776" y="5092701"/>
            <a:ext cx="1628775" cy="1122363"/>
          </a:xfrm>
          <a:prstGeom prst="roundRect">
            <a:avLst>
              <a:gd name="adj" fmla="val 16667"/>
            </a:avLst>
          </a:prstGeom>
          <a:blipFill dpi="0" rotWithShape="0">
            <a:blip r:embed="rId11"/>
            <a:srcRect/>
            <a:stretch>
              <a:fillRect/>
            </a:stretch>
          </a:blipFill>
          <a:ln w="25400">
            <a:solidFill>
              <a:schemeClr val="tx1"/>
            </a:solidFill>
            <a:round/>
            <a:headEnd/>
            <a:tailEnd/>
          </a:ln>
          <a:effectLst>
            <a:outerShdw blurRad="76200" dir="18900000" sy="23000" kx="-1200000" algn="bl">
              <a:srgbClr val="000000">
                <a:alpha val="15000"/>
              </a:srgbClr>
            </a:outerShdw>
          </a:effectLst>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56" name="Group 46"/>
          <p:cNvGrpSpPr>
            <a:grpSpLocks/>
          </p:cNvGrpSpPr>
          <p:nvPr/>
        </p:nvGrpSpPr>
        <p:grpSpPr bwMode="auto">
          <a:xfrm>
            <a:off x="2162175" y="6159500"/>
            <a:ext cx="2057400" cy="604838"/>
            <a:chOff x="3422" y="3154561"/>
            <a:chExt cx="1628685" cy="604242"/>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3792" tIns="113792" rIns="113792" bIns="0" spcCol="1270"/>
            <a:lstStyle/>
            <a:p>
              <a:pPr algn="ctr" defTabSz="711200">
                <a:lnSpc>
                  <a:spcPct val="90000"/>
                </a:lnSpc>
                <a:spcAft>
                  <a:spcPct val="35000"/>
                </a:spcAft>
                <a:defRPr/>
              </a:pPr>
              <a:r>
                <a:rPr lang="en-US" sz="1200" dirty="0">
                  <a:solidFill>
                    <a:schemeClr val="tx2"/>
                  </a:solidFill>
                  <a:latin typeface="Arial Black" panose="020B0A04020102020204" pitchFamily="34" charset="0"/>
                </a:rPr>
                <a:t>Coastal Mapping</a:t>
              </a:r>
            </a:p>
          </p:txBody>
        </p:sp>
      </p:grpSp>
      <p:grpSp>
        <p:nvGrpSpPr>
          <p:cNvPr id="35857" name="Group 3"/>
          <p:cNvGrpSpPr>
            <a:grpSpLocks/>
          </p:cNvGrpSpPr>
          <p:nvPr/>
        </p:nvGrpSpPr>
        <p:grpSpPr bwMode="auto">
          <a:xfrm>
            <a:off x="6096000" y="3584576"/>
            <a:ext cx="1957388" cy="1114425"/>
            <a:chOff x="4296092" y="3733800"/>
            <a:chExt cx="1957388" cy="1114425"/>
          </a:xfrm>
          <a:effectLst>
            <a:outerShdw blurRad="76200" dir="18900000" sy="23000" kx="-1200000" algn="bl">
              <a:srgbClr val="000000">
                <a:alpha val="15000"/>
              </a:srgbClr>
            </a:outerShdw>
          </a:effectLst>
        </p:grpSpPr>
        <p:sp>
          <p:nvSpPr>
            <p:cNvPr id="35862" name="Rounded Rectangle 33"/>
            <p:cNvSpPr>
              <a:spLocks noChangeArrowheads="1"/>
            </p:cNvSpPr>
            <p:nvPr/>
          </p:nvSpPr>
          <p:spPr bwMode="auto">
            <a:xfrm>
              <a:off x="4296092" y="3733800"/>
              <a:ext cx="1957388" cy="1114425"/>
            </a:xfrm>
            <a:prstGeom prst="roundRect">
              <a:avLst>
                <a:gd name="adj" fmla="val 16667"/>
              </a:avLst>
            </a:prstGeom>
            <a:blipFill dpi="0" rotWithShape="0">
              <a:blip r:embed="rId12"/>
              <a:srcRect/>
              <a:stretch>
                <a:fillRect/>
              </a:stretch>
            </a:blipFill>
            <a:ln w="25400">
              <a:solidFill>
                <a:schemeClr val="tx1"/>
              </a:solidFill>
              <a:round/>
              <a:headEnd/>
              <a:tailEnd/>
            </a:ln>
          </p:spPr>
          <p:txBody>
            <a:bodyPr>
              <a:prstTxWarp prst="textNoShape">
                <a:avLst/>
              </a:prstTxWarp>
            </a:bodyPr>
            <a:lstStyle/>
            <a:p>
              <a:pPr eaLnBrk="1" hangingPunct="1"/>
              <a:endParaRPr lang="en-US">
                <a:solidFill>
                  <a:srgbClr val="000000"/>
                </a:solidFill>
                <a:latin typeface="Arial" pitchFamily="4" charset="0"/>
                <a:ea typeface="ＭＳ Ｐゴシック" pitchFamily="4" charset="-128"/>
                <a:cs typeface="ＭＳ Ｐゴシック" pitchFamily="4" charset="-128"/>
              </a:endParaRPr>
            </a:p>
          </p:txBody>
        </p:sp>
        <p:grpSp>
          <p:nvGrpSpPr>
            <p:cNvPr id="35863" name="Group 2"/>
            <p:cNvGrpSpPr>
              <a:grpSpLocks/>
            </p:cNvGrpSpPr>
            <p:nvPr/>
          </p:nvGrpSpPr>
          <p:grpSpPr bwMode="auto">
            <a:xfrm>
              <a:off x="4386500" y="3771900"/>
              <a:ext cx="1785699" cy="1008014"/>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5865" name="Picture 50" descr="Map of US showing current VDatum availability."/>
              <p:cNvPicPr>
                <a:picLocks noChangeAspect="1" noChangeArrowheads="1"/>
              </p:cNvPicPr>
              <p:nvPr/>
            </p:nvPicPr>
            <p:blipFill>
              <a:blip r:embed="rId13"/>
              <a:srcRect/>
              <a:stretch>
                <a:fillRect/>
              </a:stretch>
            </p:blipFill>
            <p:spPr bwMode="auto">
              <a:xfrm>
                <a:off x="4386500" y="3771900"/>
                <a:ext cx="1785699" cy="1008014"/>
              </a:xfrm>
              <a:prstGeom prst="rect">
                <a:avLst/>
              </a:prstGeom>
              <a:solidFill>
                <a:schemeClr val="bg1"/>
              </a:solidFill>
              <a:ln w="9525">
                <a:noFill/>
                <a:miter lim="800000"/>
                <a:headEnd/>
                <a:tailEnd/>
              </a:ln>
            </p:spPr>
          </p:pic>
        </p:grpSp>
      </p:grpSp>
      <p:sp>
        <p:nvSpPr>
          <p:cNvPr id="35858" name="TextBox 3"/>
          <p:cNvSpPr txBox="1">
            <a:spLocks noChangeArrowheads="1"/>
          </p:cNvSpPr>
          <p:nvPr/>
        </p:nvSpPr>
        <p:spPr bwMode="auto">
          <a:xfrm>
            <a:off x="2559050" y="3182939"/>
            <a:ext cx="5473700" cy="338137"/>
          </a:xfrm>
          <a:prstGeom prst="rect">
            <a:avLst/>
          </a:prstGeom>
          <a:noFill/>
          <a:ln w="9525">
            <a:noFill/>
            <a:miter lim="800000"/>
            <a:headEnd/>
            <a:tailEnd/>
          </a:ln>
        </p:spPr>
        <p:txBody>
          <a:bodyPr>
            <a:prstTxWarp prst="textNoShape">
              <a:avLst/>
            </a:prstTxWarp>
            <a:spAutoFit/>
          </a:bodyPr>
          <a:lstStyle/>
          <a:p>
            <a:pPr eaLnBrk="1" hangingPunct="1"/>
            <a:r>
              <a:rPr lang="en-US" sz="1600">
                <a:solidFill>
                  <a:srgbClr val="C00000"/>
                </a:solidFill>
                <a:latin typeface="Arial Black" pitchFamily="4" charset="0"/>
                <a:ea typeface="ＭＳ Ｐゴシック" pitchFamily="4" charset="-128"/>
                <a:cs typeface="ＭＳ Ｐゴシック" pitchFamily="4" charset="-128"/>
              </a:rPr>
              <a:t>NGS Products and Services</a:t>
            </a:r>
          </a:p>
        </p:txBody>
      </p:sp>
      <p:pic>
        <p:nvPicPr>
          <p:cNvPr id="35859" name="Picture 55"/>
          <p:cNvPicPr>
            <a:picLocks noChangeAspect="1"/>
          </p:cNvPicPr>
          <p:nvPr/>
        </p:nvPicPr>
        <p:blipFill>
          <a:blip r:embed="rId14"/>
          <a:srcRect/>
          <a:stretch>
            <a:fillRect/>
          </a:stretch>
        </p:blipFill>
        <p:spPr bwMode="auto">
          <a:xfrm>
            <a:off x="9031289" y="5235576"/>
            <a:ext cx="1133475" cy="1489075"/>
          </a:xfrm>
          <a:prstGeom prst="rect">
            <a:avLst/>
          </a:prstGeom>
          <a:noFill/>
          <a:ln w="9525">
            <a:noFill/>
            <a:miter lim="800000"/>
            <a:headEnd/>
            <a:tailEnd/>
          </a:ln>
          <a:effectLst>
            <a:outerShdw blurRad="76200" dir="18900000" sy="23000" kx="-1200000" algn="bl">
              <a:srgbClr val="000000">
                <a:alpha val="15000"/>
              </a:srgbClr>
            </a:outerShdw>
          </a:effectLst>
        </p:spPr>
      </p:pic>
      <p:sp>
        <p:nvSpPr>
          <p:cNvPr id="35860" name="TextBox 58"/>
          <p:cNvSpPr txBox="1">
            <a:spLocks noChangeArrowheads="1"/>
          </p:cNvSpPr>
          <p:nvPr/>
        </p:nvSpPr>
        <p:spPr bwMode="auto">
          <a:xfrm>
            <a:off x="4841875" y="5559426"/>
            <a:ext cx="185738" cy="461963"/>
          </a:xfrm>
          <a:prstGeom prst="rect">
            <a:avLst/>
          </a:prstGeom>
          <a:noFill/>
          <a:ln w="9525">
            <a:noFill/>
            <a:miter lim="800000"/>
            <a:headEnd/>
            <a:tailEnd/>
          </a:ln>
        </p:spPr>
        <p:txBody>
          <a:bodyPr wrap="none">
            <a:prstTxWarp prst="textNoShape">
              <a:avLst/>
            </a:prstTxWarp>
            <a:spAutoFit/>
          </a:bodyPr>
          <a:lstStyle/>
          <a:p>
            <a:endParaRPr lang="en-US" sz="2400"/>
          </a:p>
        </p:txBody>
      </p:sp>
      <p:pic>
        <p:nvPicPr>
          <p:cNvPr id="63" name="Content Placeholder 3" descr="C:\BShaw\My_Maps\State_Advisor_Map\Photoshop\GeodeticAdvisorMap_2016_02_Web.png"/>
          <p:cNvPicPr>
            <a:picLocks noGrp="1" noChangeAspect="1" noChangeArrowheads="1"/>
          </p:cNvPicPr>
          <p:nvPr>
            <p:ph idx="1"/>
          </p:nvPr>
        </p:nvPicPr>
        <p:blipFill>
          <a:blip r:embed="rId15"/>
          <a:srcRect/>
          <a:stretch>
            <a:fillRect/>
          </a:stretch>
        </p:blipFill>
        <p:spPr>
          <a:xfrm>
            <a:off x="4306907" y="5034788"/>
            <a:ext cx="1606513" cy="1124712"/>
          </a:xfrm>
          <a:prstGeom prst="roundRect">
            <a:avLst>
              <a:gd name="adj" fmla="val 15809"/>
            </a:avLst>
          </a:prstGeom>
          <a:ln w="25400">
            <a:solidFill>
              <a:schemeClr val="tx1"/>
            </a:solidFill>
          </a:ln>
          <a:effectLst>
            <a:outerShdw blurRad="76200" dir="18900000" sy="23000" kx="-1200000" algn="bl">
              <a:srgbClr val="000000">
                <a:alpha val="15000"/>
              </a:srgbClr>
            </a:outerShdw>
          </a:effectLst>
        </p:spPr>
      </p:pic>
    </p:spTree>
    <p:extLst>
      <p:ext uri="{BB962C8B-B14F-4D97-AF65-F5344CB8AC3E}">
        <p14:creationId xmlns:p14="http://schemas.microsoft.com/office/powerpoint/2010/main" val="252467140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 and Employee Education</a:t>
            </a:r>
          </a:p>
        </p:txBody>
      </p:sp>
      <p:sp>
        <p:nvSpPr>
          <p:cNvPr id="3" name="Content Placeholder 2"/>
          <p:cNvSpPr>
            <a:spLocks noGrp="1"/>
          </p:cNvSpPr>
          <p:nvPr>
            <p:ph idx="1"/>
          </p:nvPr>
        </p:nvSpPr>
        <p:spPr>
          <a:xfrm>
            <a:off x="1981200" y="1600203"/>
            <a:ext cx="4171950" cy="4525963"/>
          </a:xfrm>
        </p:spPr>
        <p:txBody>
          <a:bodyPr/>
          <a:lstStyle/>
          <a:p>
            <a:r>
              <a:rPr lang="en-US" dirty="0"/>
              <a:t>Many clients and employees may not understand what datums are.</a:t>
            </a:r>
          </a:p>
          <a:p>
            <a:r>
              <a:rPr lang="en-US" dirty="0"/>
              <a:t>NGS has resources available to help explain the concepts.</a:t>
            </a:r>
          </a:p>
          <a:p>
            <a:r>
              <a:rPr lang="en-US" dirty="0"/>
              <a:t>Prepare handouts.</a:t>
            </a:r>
          </a:p>
          <a:p>
            <a:r>
              <a:rPr lang="en-US" dirty="0"/>
              <a:t>Teach </a:t>
            </a:r>
            <a:r>
              <a:rPr lang="en-US" i="1" dirty="0"/>
              <a:t>up</a:t>
            </a:r>
            <a:r>
              <a:rPr lang="en-US" dirty="0"/>
              <a:t> the organization.</a:t>
            </a:r>
          </a:p>
        </p:txBody>
      </p:sp>
      <p:sp>
        <p:nvSpPr>
          <p:cNvPr id="4" name="Date Placeholder 3"/>
          <p:cNvSpPr>
            <a:spLocks noGrp="1"/>
          </p:cNvSpPr>
          <p:nvPr>
            <p:ph type="dt" sz="half" idx="10"/>
          </p:nvPr>
        </p:nvSpPr>
        <p:spPr/>
        <p:txBody>
          <a:bodyPr/>
          <a:lstStyle/>
          <a:p>
            <a:pPr>
              <a:defRPr/>
            </a:pPr>
            <a:r>
              <a:rPr lang="en-US" smtClean="0"/>
              <a:t>April 2, 2019</a:t>
            </a:r>
            <a:endParaRPr lang="en-US" dirty="0"/>
          </a:p>
        </p:txBody>
      </p:sp>
      <p:sp>
        <p:nvSpPr>
          <p:cNvPr id="5" name="Footer Placeholder 4"/>
          <p:cNvSpPr>
            <a:spLocks noGrp="1"/>
          </p:cNvSpPr>
          <p:nvPr>
            <p:ph type="ftr" sz="quarter" idx="11"/>
          </p:nvPr>
        </p:nvSpPr>
        <p:spPr/>
        <p:txBody>
          <a:bodyPr/>
          <a:lstStyle/>
          <a:p>
            <a:pPr>
              <a:defRPr/>
            </a:pPr>
            <a:r>
              <a:rPr lang="en-US" smtClean="0"/>
              <a:t>2019 COUNT Conference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42</a:t>
            </a:fld>
            <a:endParaRPr lang="en-US" altLang="en-US" dirty="0"/>
          </a:p>
        </p:txBody>
      </p:sp>
      <p:pic>
        <p:nvPicPr>
          <p:cNvPr id="7" name="Picture 6"/>
          <p:cNvPicPr>
            <a:picLocks noChangeAspect="1"/>
          </p:cNvPicPr>
          <p:nvPr/>
        </p:nvPicPr>
        <p:blipFill rotWithShape="1">
          <a:blip r:embed="rId2"/>
          <a:srcRect l="9152" t="8658" r="8100" b="8199"/>
          <a:stretch/>
        </p:blipFill>
        <p:spPr>
          <a:xfrm>
            <a:off x="6382723" y="1195526"/>
            <a:ext cx="4170079" cy="4697415"/>
          </a:xfrm>
          <a:prstGeom prst="rect">
            <a:avLst/>
          </a:prstGeom>
        </p:spPr>
      </p:pic>
      <p:sp>
        <p:nvSpPr>
          <p:cNvPr id="8" name="TextBox 7"/>
          <p:cNvSpPr txBox="1"/>
          <p:nvPr/>
        </p:nvSpPr>
        <p:spPr>
          <a:xfrm rot="20889481">
            <a:off x="5256010" y="3359565"/>
            <a:ext cx="2412974" cy="369332"/>
          </a:xfrm>
          <a:prstGeom prst="rect">
            <a:avLst/>
          </a:prstGeom>
          <a:noFill/>
        </p:spPr>
        <p:txBody>
          <a:bodyPr wrap="square" rtlCol="0">
            <a:spAutoFit/>
          </a:bodyPr>
          <a:lstStyle/>
          <a:p>
            <a:r>
              <a:rPr lang="en-US" dirty="0">
                <a:solidFill>
                  <a:srgbClr val="FF0000"/>
                </a:solidFill>
              </a:rPr>
              <a:t>see Educational Videos</a:t>
            </a:r>
          </a:p>
        </p:txBody>
      </p:sp>
      <p:sp>
        <p:nvSpPr>
          <p:cNvPr id="9" name="Rectangle 8"/>
          <p:cNvSpPr/>
          <p:nvPr/>
        </p:nvSpPr>
        <p:spPr>
          <a:xfrm>
            <a:off x="196188" y="5892941"/>
            <a:ext cx="8639994" cy="369332"/>
          </a:xfrm>
          <a:prstGeom prst="rect">
            <a:avLst/>
          </a:prstGeom>
        </p:spPr>
        <p:txBody>
          <a:bodyPr wrap="square">
            <a:spAutoFit/>
          </a:bodyPr>
          <a:lstStyle/>
          <a:p>
            <a:r>
              <a:rPr lang="en-US" dirty="0" smtClean="0">
                <a:hlinkClick r:id="rId3"/>
              </a:rPr>
              <a:t>https://www.ngs.noaa.gov/corbin/class_description/NGS_Video_Library.shtml</a:t>
            </a:r>
            <a:endParaRPr lang="en-US" dirty="0"/>
          </a:p>
        </p:txBody>
      </p:sp>
    </p:spTree>
    <p:extLst>
      <p:ext uri="{BB962C8B-B14F-4D97-AF65-F5344CB8AC3E}">
        <p14:creationId xmlns:p14="http://schemas.microsoft.com/office/powerpoint/2010/main" val="102349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2"/>
          <p:cNvSpPr>
            <a:spLocks noGrp="1"/>
          </p:cNvSpPr>
          <p:nvPr>
            <p:ph type="title"/>
          </p:nvPr>
        </p:nvSpPr>
        <p:spPr>
          <a:xfrm>
            <a:off x="1585914" y="227013"/>
            <a:ext cx="9020175" cy="1143000"/>
          </a:xfrm>
        </p:spPr>
        <p:txBody>
          <a:bodyPr/>
          <a:lstStyle/>
          <a:p>
            <a:r>
              <a:rPr lang="en-US" altLang="en-US" smtClean="0"/>
              <a:t>NSRS Modernization: the “Blueprints”</a:t>
            </a:r>
          </a:p>
        </p:txBody>
      </p:sp>
      <p:pic>
        <p:nvPicPr>
          <p:cNvPr id="5" name="Picture 4"/>
          <p:cNvPicPr>
            <a:picLocks noChangeAspect="1"/>
          </p:cNvPicPr>
          <p:nvPr/>
        </p:nvPicPr>
        <p:blipFill>
          <a:blip r:embed="rId2"/>
          <a:stretch>
            <a:fillRect/>
          </a:stretch>
        </p:blipFill>
        <p:spPr>
          <a:xfrm>
            <a:off x="1562503" y="1345272"/>
            <a:ext cx="2743200" cy="4856815"/>
          </a:xfrm>
          <a:prstGeom prst="rect">
            <a:avLst/>
          </a:prstGeom>
          <a:effectLst>
            <a:glow rad="63500">
              <a:schemeClr val="accent1">
                <a:alpha val="75000"/>
              </a:schemeClr>
            </a:glow>
            <a:outerShdw blurRad="76200" dir="18900000" sy="23000" kx="-1200000" algn="bl">
              <a:srgbClr val="000000">
                <a:alpha val="1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860" y="1373552"/>
            <a:ext cx="2748188" cy="4800253"/>
          </a:xfrm>
          <a:prstGeom prst="rect">
            <a:avLst/>
          </a:prstGeom>
          <a:ln w="38100">
            <a:noFill/>
          </a:ln>
          <a:effectLst>
            <a:glow rad="63500">
              <a:schemeClr val="accent1">
                <a:alpha val="75000"/>
              </a:schemeClr>
            </a:glow>
            <a:outerShdw blurRad="76200" dir="18900000" sy="23000" kx="-1200000" algn="bl">
              <a:srgbClr val="000000">
                <a:alpha val="15000"/>
              </a:srgbClr>
            </a:outerShdw>
          </a:effectLst>
        </p:spPr>
      </p:pic>
      <p:pic>
        <p:nvPicPr>
          <p:cNvPr id="7" name="Picture 6"/>
          <p:cNvPicPr>
            <a:picLocks noChangeAspect="1"/>
          </p:cNvPicPr>
          <p:nvPr/>
        </p:nvPicPr>
        <p:blipFill>
          <a:blip r:embed="rId4"/>
          <a:stretch>
            <a:fillRect/>
          </a:stretch>
        </p:blipFill>
        <p:spPr>
          <a:xfrm>
            <a:off x="7855171" y="1345272"/>
            <a:ext cx="2763107" cy="4856815"/>
          </a:xfrm>
          <a:prstGeom prst="rect">
            <a:avLst/>
          </a:prstGeom>
          <a:effectLst>
            <a:glow rad="63500">
              <a:schemeClr val="accent1">
                <a:alpha val="75000"/>
              </a:schemeClr>
            </a:glow>
            <a:outerShdw blurRad="76200" dir="18900000" sy="23000" kx="-1200000" algn="bl">
              <a:srgbClr val="000000">
                <a:alpha val="15000"/>
              </a:srgbClr>
            </a:outerShdw>
          </a:effectLst>
        </p:spPr>
      </p:pic>
      <p:sp>
        <p:nvSpPr>
          <p:cNvPr id="139270" name="TextBox 8"/>
          <p:cNvSpPr txBox="1">
            <a:spLocks noChangeArrowheads="1"/>
          </p:cNvSpPr>
          <p:nvPr/>
        </p:nvSpPr>
        <p:spPr bwMode="auto">
          <a:xfrm>
            <a:off x="1624013" y="3463926"/>
            <a:ext cx="2622550" cy="646113"/>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1F497D"/>
                </a:solidFill>
                <a:latin typeface="Arial" panose="020B0604020202020204" pitchFamily="34" charset="0"/>
                <a:cs typeface="Arial" panose="020B0604020202020204" pitchFamily="34" charset="0"/>
              </a:rPr>
              <a:t>#1 Geometric</a:t>
            </a:r>
            <a:r>
              <a:rPr lang="en-US" altLang="en-US" sz="1800">
                <a:solidFill>
                  <a:srgbClr val="1F497D"/>
                </a:solidFill>
                <a:latin typeface="Arial" panose="020B0604020202020204" pitchFamily="34" charset="0"/>
                <a:cs typeface="Arial" panose="020B0604020202020204" pitchFamily="34" charset="0"/>
              </a:rPr>
              <a:t>:</a:t>
            </a:r>
          </a:p>
          <a:p>
            <a:pPr algn="ctr">
              <a:spcBef>
                <a:spcPct val="0"/>
              </a:spcBef>
              <a:buFontTx/>
              <a:buNone/>
            </a:pPr>
            <a:r>
              <a:rPr lang="en-US" altLang="en-US" sz="1800">
                <a:solidFill>
                  <a:srgbClr val="1F497D"/>
                </a:solidFill>
                <a:latin typeface="Arial" panose="020B0604020202020204" pitchFamily="34" charset="0"/>
                <a:cs typeface="Arial" panose="020B0604020202020204" pitchFamily="34" charset="0"/>
              </a:rPr>
              <a:t>Sep. 2017</a:t>
            </a:r>
          </a:p>
        </p:txBody>
      </p:sp>
      <p:sp>
        <p:nvSpPr>
          <p:cNvPr id="139271" name="TextBox 9"/>
          <p:cNvSpPr txBox="1">
            <a:spLocks noChangeArrowheads="1"/>
          </p:cNvSpPr>
          <p:nvPr/>
        </p:nvSpPr>
        <p:spPr bwMode="auto">
          <a:xfrm>
            <a:off x="5105400" y="3443288"/>
            <a:ext cx="1981200" cy="646112"/>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1F497D"/>
                </a:solidFill>
                <a:latin typeface="Arial" panose="020B0604020202020204" pitchFamily="34" charset="0"/>
                <a:cs typeface="Arial" panose="020B0604020202020204" pitchFamily="34" charset="0"/>
              </a:rPr>
              <a:t>#2 Geopotential</a:t>
            </a:r>
            <a:r>
              <a:rPr lang="en-US" altLang="en-US" sz="1800">
                <a:solidFill>
                  <a:srgbClr val="1F497D"/>
                </a:solidFill>
                <a:latin typeface="Arial" panose="020B0604020202020204" pitchFamily="34" charset="0"/>
                <a:cs typeface="Arial" panose="020B0604020202020204" pitchFamily="34" charset="0"/>
              </a:rPr>
              <a:t>:</a:t>
            </a:r>
          </a:p>
          <a:p>
            <a:pPr algn="ctr">
              <a:spcBef>
                <a:spcPct val="0"/>
              </a:spcBef>
              <a:buFontTx/>
              <a:buNone/>
            </a:pPr>
            <a:r>
              <a:rPr lang="en-US" altLang="en-US" sz="1800">
                <a:solidFill>
                  <a:srgbClr val="1F497D"/>
                </a:solidFill>
                <a:latin typeface="Arial" panose="020B0604020202020204" pitchFamily="34" charset="0"/>
                <a:cs typeface="Arial" panose="020B0604020202020204" pitchFamily="34" charset="0"/>
              </a:rPr>
              <a:t>Nov. 2017</a:t>
            </a:r>
          </a:p>
        </p:txBody>
      </p:sp>
      <p:sp>
        <p:nvSpPr>
          <p:cNvPr id="139272" name="TextBox 10"/>
          <p:cNvSpPr txBox="1">
            <a:spLocks noChangeArrowheads="1"/>
          </p:cNvSpPr>
          <p:nvPr/>
        </p:nvSpPr>
        <p:spPr bwMode="auto">
          <a:xfrm>
            <a:off x="8121650" y="3443289"/>
            <a:ext cx="2236788" cy="923925"/>
          </a:xfrm>
          <a:prstGeom prst="rect">
            <a:avLst/>
          </a:prstGeom>
          <a:noFill/>
          <a:ln w="63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800" b="1">
                <a:solidFill>
                  <a:srgbClr val="1F497D"/>
                </a:solidFill>
                <a:latin typeface="Arial" panose="020B0604020202020204" pitchFamily="34" charset="0"/>
                <a:cs typeface="Arial" panose="020B0604020202020204" pitchFamily="34" charset="0"/>
              </a:rPr>
              <a:t>#3 Working in the</a:t>
            </a:r>
          </a:p>
          <a:p>
            <a:pPr algn="ctr">
              <a:spcBef>
                <a:spcPct val="0"/>
              </a:spcBef>
              <a:buFontTx/>
              <a:buNone/>
            </a:pPr>
            <a:r>
              <a:rPr lang="en-US" altLang="en-US" sz="1800" b="1">
                <a:solidFill>
                  <a:srgbClr val="1F497D"/>
                </a:solidFill>
                <a:latin typeface="Arial" panose="020B0604020202020204" pitchFamily="34" charset="0"/>
                <a:cs typeface="Arial" panose="020B0604020202020204" pitchFamily="34" charset="0"/>
              </a:rPr>
              <a:t>Modernized NSRS</a:t>
            </a:r>
            <a:r>
              <a:rPr lang="en-US" altLang="en-US" sz="1800">
                <a:solidFill>
                  <a:srgbClr val="1F497D"/>
                </a:solidFill>
                <a:latin typeface="Arial" panose="020B0604020202020204" pitchFamily="34" charset="0"/>
                <a:cs typeface="Arial" panose="020B0604020202020204" pitchFamily="34" charset="0"/>
              </a:rPr>
              <a:t>:</a:t>
            </a:r>
          </a:p>
          <a:p>
            <a:pPr algn="ctr">
              <a:spcBef>
                <a:spcPct val="0"/>
              </a:spcBef>
              <a:buFontTx/>
              <a:buNone/>
            </a:pPr>
            <a:r>
              <a:rPr lang="en-US" altLang="en-US" sz="1800">
                <a:solidFill>
                  <a:srgbClr val="1F497D"/>
                </a:solidFill>
                <a:latin typeface="Arial" panose="020B0604020202020204" pitchFamily="34" charset="0"/>
                <a:cs typeface="Arial" panose="020B0604020202020204" pitchFamily="34" charset="0"/>
              </a:rPr>
              <a:t>Coming Soon</a:t>
            </a:r>
          </a:p>
        </p:txBody>
      </p:sp>
      <p:sp>
        <p:nvSpPr>
          <p:cNvPr id="139273" name="TextBox 1"/>
          <p:cNvSpPr txBox="1">
            <a:spLocks noChangeArrowheads="1"/>
          </p:cNvSpPr>
          <p:nvPr/>
        </p:nvSpPr>
        <p:spPr bwMode="auto">
          <a:xfrm>
            <a:off x="8048625" y="3082926"/>
            <a:ext cx="2432050" cy="200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a:spcBef>
                <a:spcPct val="0"/>
              </a:spcBef>
              <a:buFontTx/>
              <a:buNone/>
            </a:pPr>
            <a:r>
              <a:rPr lang="en-US" altLang="en-US" sz="700" b="1"/>
              <a:t>Blueprint for 2022, Part 3: Working in the Modernized NSRS </a:t>
            </a:r>
          </a:p>
        </p:txBody>
      </p:sp>
      <p:sp>
        <p:nvSpPr>
          <p:cNvPr id="2" name="Rectangle 1"/>
          <p:cNvSpPr/>
          <p:nvPr/>
        </p:nvSpPr>
        <p:spPr>
          <a:xfrm>
            <a:off x="1686633" y="6322512"/>
            <a:ext cx="5875839" cy="369332"/>
          </a:xfrm>
          <a:prstGeom prst="rect">
            <a:avLst/>
          </a:prstGeom>
        </p:spPr>
        <p:txBody>
          <a:bodyPr wrap="none">
            <a:spAutoFit/>
          </a:bodyPr>
          <a:lstStyle/>
          <a:p>
            <a:r>
              <a:rPr lang="en-US" dirty="0" smtClean="0">
                <a:hlinkClick r:id="rId5"/>
              </a:rPr>
              <a:t>https://www.ngs.noaa.gov/datums/newdatums/policy.shtml</a:t>
            </a:r>
            <a:endParaRPr lang="en-US" dirty="0"/>
          </a:p>
        </p:txBody>
      </p:sp>
    </p:spTree>
    <p:extLst>
      <p:ext uri="{BB962C8B-B14F-4D97-AF65-F5344CB8AC3E}">
        <p14:creationId xmlns:p14="http://schemas.microsoft.com/office/powerpoint/2010/main" val="199098072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do you get </a:t>
            </a:r>
            <a:r>
              <a:rPr lang="en-US" sz="4000" dirty="0">
                <a:solidFill>
                  <a:srgbClr val="0070C0"/>
                </a:solidFill>
              </a:rPr>
              <a:t>WGS 84 </a:t>
            </a:r>
            <a:r>
              <a:rPr lang="en-US" sz="4000" dirty="0"/>
              <a:t>coordinates?</a:t>
            </a:r>
            <a:br>
              <a:rPr lang="en-US" sz="4000" dirty="0"/>
            </a:br>
            <a:r>
              <a:rPr lang="en-US" sz="1400" dirty="0">
                <a:solidFill>
                  <a:srgbClr val="00B050"/>
                </a:solidFill>
              </a:rPr>
              <a:t>Credit Michael Dennis (NGS)</a:t>
            </a:r>
            <a:endParaRPr lang="en-US" sz="4000" dirty="0">
              <a:solidFill>
                <a:srgbClr val="00B050"/>
              </a:solidFill>
            </a:endParaRPr>
          </a:p>
        </p:txBody>
      </p:sp>
      <p:sp>
        <p:nvSpPr>
          <p:cNvPr id="3" name="Content Placeholder 2"/>
          <p:cNvSpPr>
            <a:spLocks noGrp="1"/>
          </p:cNvSpPr>
          <p:nvPr>
            <p:ph idx="1"/>
          </p:nvPr>
        </p:nvSpPr>
        <p:spPr>
          <a:xfrm>
            <a:off x="1981200" y="1600200"/>
            <a:ext cx="8435280" cy="4889140"/>
          </a:xfrm>
        </p:spPr>
        <p:txBody>
          <a:bodyPr>
            <a:normAutofit lnSpcReduction="10000"/>
          </a:bodyPr>
          <a:lstStyle/>
          <a:p>
            <a:pPr>
              <a:spcBef>
                <a:spcPts val="1200"/>
              </a:spcBef>
            </a:pPr>
            <a:r>
              <a:rPr lang="en-US" dirty="0"/>
              <a:t>Only true access:  Broadcast orbits</a:t>
            </a:r>
          </a:p>
          <a:p>
            <a:pPr lvl="1">
              <a:spcBef>
                <a:spcPts val="1200"/>
              </a:spcBef>
            </a:pPr>
            <a:r>
              <a:rPr lang="en-US" dirty="0"/>
              <a:t>Accuracy ~3 to 5 m (10 to 15 </a:t>
            </a:r>
            <a:r>
              <a:rPr lang="en-US" dirty="0" err="1"/>
              <a:t>ft</a:t>
            </a:r>
            <a:r>
              <a:rPr lang="en-US" dirty="0"/>
              <a:t>) horizontal</a:t>
            </a:r>
          </a:p>
          <a:p>
            <a:pPr lvl="1">
              <a:spcBef>
                <a:spcPts val="1200"/>
              </a:spcBef>
            </a:pPr>
            <a:r>
              <a:rPr lang="en-US" dirty="0"/>
              <a:t>Epoch at midpoint of year (e.g., now </a:t>
            </a:r>
            <a:r>
              <a:rPr lang="en-US" dirty="0" smtClean="0"/>
              <a:t>2018.5</a:t>
            </a:r>
            <a:r>
              <a:rPr lang="en-US" dirty="0"/>
              <a:t>)</a:t>
            </a:r>
          </a:p>
          <a:p>
            <a:pPr>
              <a:spcBef>
                <a:spcPts val="1200"/>
              </a:spcBef>
            </a:pPr>
            <a:r>
              <a:rPr lang="en-US" dirty="0"/>
              <a:t>Can assume equal to civilian global frames</a:t>
            </a:r>
          </a:p>
          <a:p>
            <a:pPr lvl="1">
              <a:spcBef>
                <a:spcPts val="1200"/>
              </a:spcBef>
            </a:pPr>
            <a:r>
              <a:rPr lang="en-US" dirty="0"/>
              <a:t>International Terrestrial Reference Frame (</a:t>
            </a:r>
            <a:r>
              <a:rPr lang="en-US" dirty="0">
                <a:solidFill>
                  <a:srgbClr val="0070C0"/>
                </a:solidFill>
              </a:rPr>
              <a:t>ITRF</a:t>
            </a:r>
            <a:r>
              <a:rPr lang="en-US" dirty="0"/>
              <a:t>)</a:t>
            </a:r>
          </a:p>
          <a:p>
            <a:pPr lvl="1">
              <a:spcBef>
                <a:spcPts val="1200"/>
              </a:spcBef>
            </a:pPr>
            <a:r>
              <a:rPr lang="en-US" dirty="0"/>
              <a:t>International GNSS Service (</a:t>
            </a:r>
            <a:r>
              <a:rPr lang="en-US" dirty="0">
                <a:solidFill>
                  <a:srgbClr val="0070C0"/>
                </a:solidFill>
              </a:rPr>
              <a:t>IGS)</a:t>
            </a:r>
            <a:r>
              <a:rPr lang="en-US" dirty="0"/>
              <a:t> frame</a:t>
            </a:r>
          </a:p>
          <a:p>
            <a:pPr>
              <a:spcBef>
                <a:spcPts val="1200"/>
              </a:spcBef>
            </a:pPr>
            <a:r>
              <a:rPr lang="en-US" dirty="0"/>
              <a:t>Sources for ITRF/IGS coordinates:</a:t>
            </a:r>
          </a:p>
          <a:p>
            <a:pPr lvl="1">
              <a:spcBef>
                <a:spcPts val="1200"/>
              </a:spcBef>
            </a:pPr>
            <a:r>
              <a:rPr lang="en-US" dirty="0"/>
              <a:t>Satellite Based Augmentation Systems (SBAS)</a:t>
            </a:r>
          </a:p>
          <a:p>
            <a:pPr lvl="2">
              <a:spcBef>
                <a:spcPts val="1200"/>
              </a:spcBef>
            </a:pPr>
            <a:r>
              <a:rPr lang="en-US" dirty="0"/>
              <a:t>E.g., WAAS, </a:t>
            </a:r>
            <a:r>
              <a:rPr lang="en-US" dirty="0" err="1"/>
              <a:t>OmniSTAR</a:t>
            </a:r>
            <a:r>
              <a:rPr lang="en-US" dirty="0"/>
              <a:t> HP</a:t>
            </a:r>
          </a:p>
          <a:p>
            <a:pPr lvl="1">
              <a:spcBef>
                <a:spcPts val="1200"/>
              </a:spcBef>
            </a:pPr>
            <a:r>
              <a:rPr lang="en-US" dirty="0"/>
              <a:t>Various post-processed positioning services</a:t>
            </a:r>
          </a:p>
          <a:p>
            <a:pPr lvl="2">
              <a:spcBef>
                <a:spcPts val="1200"/>
              </a:spcBef>
            </a:pPr>
            <a:r>
              <a:rPr lang="en-US" dirty="0"/>
              <a:t>E.g., OPUS, AUSPOS, CSRS-PPP, GAPS, APPS, SCOUT, etc.</a:t>
            </a:r>
          </a:p>
        </p:txBody>
      </p:sp>
    </p:spTree>
    <p:extLst>
      <p:ext uri="{BB962C8B-B14F-4D97-AF65-F5344CB8AC3E}">
        <p14:creationId xmlns:p14="http://schemas.microsoft.com/office/powerpoint/2010/main" val="287825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(very) brief history of WGS </a:t>
            </a:r>
            <a:r>
              <a:rPr lang="en-US" dirty="0" smtClean="0"/>
              <a:t>84</a:t>
            </a:r>
            <a:br>
              <a:rPr lang="en-US" dirty="0" smtClean="0"/>
            </a:br>
            <a:r>
              <a:rPr lang="en-US" sz="1400" dirty="0"/>
              <a:t>Credit Michael Dennis (NGS)</a:t>
            </a:r>
          </a:p>
        </p:txBody>
      </p:sp>
      <p:sp>
        <p:nvSpPr>
          <p:cNvPr id="3" name="Content Placeholder 2"/>
          <p:cNvSpPr>
            <a:spLocks noGrp="1"/>
          </p:cNvSpPr>
          <p:nvPr>
            <p:ph idx="1"/>
          </p:nvPr>
        </p:nvSpPr>
        <p:spPr>
          <a:xfrm>
            <a:off x="1981200" y="1600200"/>
            <a:ext cx="8229600" cy="5154283"/>
          </a:xfrm>
          <a:prstGeom prst="rect">
            <a:avLst/>
          </a:prstGeom>
        </p:spPr>
        <p:txBody>
          <a:bodyPr>
            <a:normAutofit fontScale="77500" lnSpcReduction="20000"/>
          </a:bodyPr>
          <a:lstStyle/>
          <a:p>
            <a:pPr marL="461963" indent="-461963">
              <a:lnSpc>
                <a:spcPct val="110000"/>
              </a:lnSpc>
              <a:buSzPct val="100000"/>
              <a:buFont typeface="+mj-lt"/>
              <a:buAutoNum type="arabicPeriod"/>
            </a:pPr>
            <a:r>
              <a:rPr lang="en-US" dirty="0"/>
              <a:t>Original realization completed in Jan 1987</a:t>
            </a:r>
          </a:p>
          <a:p>
            <a:pPr lvl="1">
              <a:lnSpc>
                <a:spcPct val="110000"/>
              </a:lnSpc>
              <a:buClr>
                <a:srgbClr val="FFFFFF"/>
              </a:buClr>
            </a:pPr>
            <a:r>
              <a:rPr lang="en-US" sz="3100" dirty="0"/>
              <a:t>“Same” as original NAD 83 (</a:t>
            </a:r>
            <a:r>
              <a:rPr lang="en-US" sz="3100" b="1" i="1" dirty="0"/>
              <a:t>to within ±2 m</a:t>
            </a:r>
            <a:r>
              <a:rPr lang="en-US" sz="3100" dirty="0"/>
              <a:t>)</a:t>
            </a:r>
          </a:p>
          <a:p>
            <a:pPr marL="461963" indent="-461963">
              <a:lnSpc>
                <a:spcPct val="110000"/>
              </a:lnSpc>
              <a:buSzPct val="100000"/>
              <a:buFont typeface="+mj-lt"/>
              <a:buAutoNum type="arabicPeriod"/>
            </a:pPr>
            <a:r>
              <a:rPr lang="en-US" dirty="0"/>
              <a:t>WGS 84 (G730) — adopted Jun 1994</a:t>
            </a:r>
          </a:p>
          <a:p>
            <a:pPr lvl="1">
              <a:lnSpc>
                <a:spcPct val="110000"/>
              </a:lnSpc>
              <a:buClr>
                <a:srgbClr val="FFFFFF"/>
              </a:buClr>
            </a:pPr>
            <a:r>
              <a:rPr lang="en-US" sz="3100" dirty="0">
                <a:solidFill>
                  <a:srgbClr val="FFFFFF"/>
                </a:solidFill>
              </a:rPr>
              <a:t>Aligned to ITRF91</a:t>
            </a:r>
          </a:p>
          <a:p>
            <a:pPr marL="461963" indent="-461963">
              <a:lnSpc>
                <a:spcPct val="110000"/>
              </a:lnSpc>
              <a:buSzPct val="100000"/>
              <a:buFont typeface="+mj-lt"/>
              <a:buAutoNum type="arabicPeriod"/>
            </a:pPr>
            <a:r>
              <a:rPr lang="en-US" dirty="0"/>
              <a:t>WGS 84 (G873) — adopted Jun 1997</a:t>
            </a:r>
          </a:p>
          <a:p>
            <a:pPr lvl="1">
              <a:lnSpc>
                <a:spcPct val="110000"/>
              </a:lnSpc>
              <a:buClr>
                <a:srgbClr val="FFFFFF"/>
              </a:buClr>
            </a:pPr>
            <a:r>
              <a:rPr lang="en-US" sz="3100" dirty="0">
                <a:solidFill>
                  <a:srgbClr val="FFFFFF"/>
                </a:solidFill>
              </a:rPr>
              <a:t>Aligned to ITRF94</a:t>
            </a:r>
          </a:p>
          <a:p>
            <a:pPr marL="461963" indent="-461963">
              <a:lnSpc>
                <a:spcPct val="110000"/>
              </a:lnSpc>
              <a:buSzPct val="100000"/>
              <a:buFont typeface="+mj-lt"/>
              <a:buAutoNum type="arabicPeriod"/>
            </a:pPr>
            <a:r>
              <a:rPr lang="en-US" dirty="0"/>
              <a:t>WGS 84 (G1150) — adopted Jan 2002</a:t>
            </a:r>
          </a:p>
          <a:p>
            <a:pPr lvl="1">
              <a:lnSpc>
                <a:spcPct val="110000"/>
              </a:lnSpc>
              <a:buClr>
                <a:srgbClr val="FFFFFF"/>
              </a:buClr>
            </a:pPr>
            <a:r>
              <a:rPr lang="en-US" sz="3100" dirty="0">
                <a:solidFill>
                  <a:srgbClr val="FFFFFF"/>
                </a:solidFill>
              </a:rPr>
              <a:t>Aligned to ITRF2000 (at epoch 2001.00)</a:t>
            </a:r>
          </a:p>
          <a:p>
            <a:pPr marL="461963" indent="-461963">
              <a:lnSpc>
                <a:spcPct val="110000"/>
              </a:lnSpc>
              <a:buSzPct val="100000"/>
              <a:buFont typeface="+mj-lt"/>
              <a:buAutoNum type="arabicPeriod"/>
            </a:pPr>
            <a:r>
              <a:rPr lang="en-US" dirty="0"/>
              <a:t>WGS 84 (G1674) — adopted Feb 2012</a:t>
            </a:r>
          </a:p>
          <a:p>
            <a:pPr lvl="1">
              <a:lnSpc>
                <a:spcPct val="110000"/>
              </a:lnSpc>
              <a:buClr>
                <a:srgbClr val="FFFFFF"/>
              </a:buClr>
            </a:pPr>
            <a:r>
              <a:rPr lang="en-US" sz="3100" dirty="0">
                <a:solidFill>
                  <a:srgbClr val="FFFFFF"/>
                </a:solidFill>
              </a:rPr>
              <a:t>Aligned to ITRF2008  (at epoch 2005.00)</a:t>
            </a:r>
          </a:p>
          <a:p>
            <a:pPr marL="461963" indent="-461963">
              <a:lnSpc>
                <a:spcPct val="110000"/>
              </a:lnSpc>
              <a:buSzPct val="100000"/>
              <a:buFont typeface="+mj-lt"/>
              <a:buAutoNum type="arabicPeriod"/>
            </a:pPr>
            <a:r>
              <a:rPr lang="en-US" dirty="0"/>
              <a:t>Latest:  </a:t>
            </a:r>
            <a:r>
              <a:rPr lang="en-US" b="1" i="1" dirty="0"/>
              <a:t>WGS 84 (G1762) — adopted Oct 2013</a:t>
            </a:r>
            <a:endParaRPr lang="en-US" dirty="0"/>
          </a:p>
          <a:p>
            <a:pPr lvl="1">
              <a:lnSpc>
                <a:spcPct val="110000"/>
              </a:lnSpc>
              <a:buClr>
                <a:srgbClr val="FFFFFF"/>
              </a:buClr>
            </a:pPr>
            <a:r>
              <a:rPr lang="en-US" sz="3100" dirty="0">
                <a:solidFill>
                  <a:srgbClr val="FFFFFF"/>
                </a:solidFill>
              </a:rPr>
              <a:t>Also aligned to ITRF2008  (at epoch 2005.00)</a:t>
            </a:r>
          </a:p>
          <a:p>
            <a:pPr marL="461963" indent="-461963">
              <a:lnSpc>
                <a:spcPct val="110000"/>
              </a:lnSpc>
              <a:buSzPct val="100000"/>
              <a:buFont typeface="+mj-lt"/>
              <a:buAutoNum type="arabicPeriod"/>
            </a:pPr>
            <a:r>
              <a:rPr lang="en-US" i="1" dirty="0"/>
              <a:t>A new one:  WGS 84 (</a:t>
            </a:r>
            <a:r>
              <a:rPr lang="en-US" i="1" dirty="0" err="1"/>
              <a:t>Gxxxx</a:t>
            </a:r>
            <a:r>
              <a:rPr lang="en-US" i="1" dirty="0"/>
              <a:t>) — adopted late 2018…?</a:t>
            </a:r>
          </a:p>
          <a:p>
            <a:pPr lvl="1">
              <a:lnSpc>
                <a:spcPct val="110000"/>
              </a:lnSpc>
              <a:buClr>
                <a:srgbClr val="FFFFFF"/>
              </a:buClr>
            </a:pPr>
            <a:r>
              <a:rPr lang="en-US" sz="3000" dirty="0">
                <a:solidFill>
                  <a:srgbClr val="FFFFFF"/>
                </a:solidFill>
              </a:rPr>
              <a:t>Aligned to ITRF2014 (at epoch 2010.00)</a:t>
            </a:r>
          </a:p>
          <a:p>
            <a:pPr marL="0" indent="0">
              <a:lnSpc>
                <a:spcPct val="110000"/>
              </a:lnSpc>
              <a:buSzPct val="100000"/>
              <a:buNone/>
            </a:pPr>
            <a:endParaRPr lang="en-US" b="1" i="1" dirty="0">
              <a:solidFill>
                <a:srgbClr val="FFFF00"/>
              </a:solidFill>
            </a:endParaRPr>
          </a:p>
        </p:txBody>
      </p:sp>
      <p:pic>
        <p:nvPicPr>
          <p:cNvPr id="4" name="Picture 4" descr="gps_sat"/>
          <p:cNvPicPr>
            <a:picLocks noChangeAspect="1" noChangeArrowheads="1"/>
          </p:cNvPicPr>
          <p:nvPr/>
        </p:nvPicPr>
        <p:blipFill>
          <a:blip r:embed="rId3" cstate="print"/>
          <a:srcRect/>
          <a:stretch>
            <a:fillRect/>
          </a:stretch>
        </p:blipFill>
        <p:spPr bwMode="auto">
          <a:xfrm>
            <a:off x="8220236" y="2564904"/>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375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BC2598EB-E934-42F6-AEB4-CDA13D484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54050"/>
            <a:ext cx="4559300" cy="5899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Date Placeholder 2">
            <a:extLst>
              <a:ext uri="{FF2B5EF4-FFF2-40B4-BE49-F238E27FC236}">
                <a16:creationId xmlns:a16="http://schemas.microsoft.com/office/drawing/2014/main" id="{6917B581-8A44-4E21-B931-EA44EC9FE2B4}"/>
              </a:ext>
            </a:extLst>
          </p:cNvPr>
          <p:cNvSpPr>
            <a:spLocks noGrp="1"/>
          </p:cNvSpPr>
          <p:nvPr>
            <p:ph type="dt" sz="half" idx="10"/>
          </p:nvPr>
        </p:nvSpPr>
        <p:spPr/>
        <p:txBody>
          <a:bodyPr/>
          <a:lstStyle/>
          <a:p>
            <a:pPr>
              <a:defRPr/>
            </a:pPr>
            <a:r>
              <a:rPr lang="en-US" smtClean="0"/>
              <a:t>April 2, 2019</a:t>
            </a:r>
            <a:endParaRPr lang="en-US" dirty="0"/>
          </a:p>
        </p:txBody>
      </p:sp>
      <p:sp>
        <p:nvSpPr>
          <p:cNvPr id="4" name="Footer Placeholder 3">
            <a:extLst>
              <a:ext uri="{FF2B5EF4-FFF2-40B4-BE49-F238E27FC236}">
                <a16:creationId xmlns:a16="http://schemas.microsoft.com/office/drawing/2014/main" id="{18A27324-3ECB-4256-86EF-2E59DA1FFF36}"/>
              </a:ext>
            </a:extLst>
          </p:cNvPr>
          <p:cNvSpPr>
            <a:spLocks noGrp="1"/>
          </p:cNvSpPr>
          <p:nvPr>
            <p:ph type="ftr" sz="quarter" idx="11"/>
          </p:nvPr>
        </p:nvSpPr>
        <p:spPr/>
        <p:txBody>
          <a:bodyPr/>
          <a:lstStyle/>
          <a:p>
            <a:pPr>
              <a:defRPr/>
            </a:pPr>
            <a:r>
              <a:rPr lang="en-US" smtClean="0"/>
              <a:t>2019 COUNT Conference</a:t>
            </a:r>
            <a:endParaRPr lang="en-US" dirty="0"/>
          </a:p>
        </p:txBody>
      </p:sp>
      <p:sp>
        <p:nvSpPr>
          <p:cNvPr id="2" name="Slide Number Placeholder 1">
            <a:extLst>
              <a:ext uri="{FF2B5EF4-FFF2-40B4-BE49-F238E27FC236}">
                <a16:creationId xmlns:a16="http://schemas.microsoft.com/office/drawing/2014/main" id="{2E44FFE8-F4F1-408C-8BA7-E9DA7E55D66B}"/>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E1F40A5-4A07-4BAB-8BD9-D2CA33A6CF10}" type="slidenum">
              <a:rPr lang="en-US" altLang="en-US">
                <a:solidFill>
                  <a:srgbClr val="898989"/>
                </a:solidFill>
              </a:rPr>
              <a:pPr eaLnBrk="1" hangingPunct="1"/>
              <a:t>46</a:t>
            </a:fld>
            <a:endParaRPr lang="en-US" altLang="en-US">
              <a:solidFill>
                <a:srgbClr val="898989"/>
              </a:solidFill>
            </a:endParaRPr>
          </a:p>
        </p:txBody>
      </p:sp>
    </p:spTree>
    <p:extLst>
      <p:ext uri="{BB962C8B-B14F-4D97-AF65-F5344CB8AC3E}">
        <p14:creationId xmlns:p14="http://schemas.microsoft.com/office/powerpoint/2010/main" val="1543882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a:xfrm>
            <a:off x="1524000" y="274638"/>
            <a:ext cx="9144000" cy="1143000"/>
          </a:xfrm>
        </p:spPr>
        <p:txBody>
          <a:bodyPr/>
          <a:lstStyle/>
          <a:p>
            <a:r>
              <a:rPr lang="en-US" dirty="0"/>
              <a:t>A New State Plane Coordinate System</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1981200" y="1600201"/>
            <a:ext cx="8686801" cy="2237907"/>
          </a:xfrm>
        </p:spPr>
        <p:txBody>
          <a:bodyPr>
            <a:normAutofit/>
          </a:bodyPr>
          <a:lstStyle/>
          <a:p>
            <a:pPr>
              <a:spcBef>
                <a:spcPts val="1200"/>
              </a:spcBef>
            </a:pPr>
            <a:r>
              <a:rPr lang="en-US" b="1" dirty="0"/>
              <a:t>State Plane Coordinate System of 2022 (SPCS2022)</a:t>
            </a:r>
          </a:p>
          <a:p>
            <a:pPr lvl="1">
              <a:spcBef>
                <a:spcPts val="1200"/>
              </a:spcBef>
            </a:pPr>
            <a:r>
              <a:rPr lang="en-US" dirty="0"/>
              <a:t>Referenced to 2022 Terrestrial Reference Frames (TRFs)</a:t>
            </a:r>
          </a:p>
          <a:p>
            <a:pPr lvl="1">
              <a:spcBef>
                <a:spcPts val="1200"/>
              </a:spcBef>
            </a:pPr>
            <a:r>
              <a:rPr lang="en-US" dirty="0"/>
              <a:t>Based on same reference ellipsoid as SPCS 83 (GRS 80)</a:t>
            </a:r>
          </a:p>
          <a:p>
            <a:pPr lvl="1">
              <a:spcBef>
                <a:spcPts val="1200"/>
              </a:spcBef>
            </a:pPr>
            <a:r>
              <a:rPr lang="en-US" dirty="0"/>
              <a:t>Same 3 </a:t>
            </a:r>
            <a:r>
              <a:rPr lang="en-US" b="1" i="1" dirty="0"/>
              <a:t>conformal</a:t>
            </a:r>
            <a:r>
              <a:rPr lang="en-US" dirty="0"/>
              <a:t> projection types as SPCS 83 and 27:</a:t>
            </a:r>
          </a:p>
        </p:txBody>
      </p:sp>
      <p:sp>
        <p:nvSpPr>
          <p:cNvPr id="4" name="Slide Number Placeholder 3">
            <a:extLst>
              <a:ext uri="{FF2B5EF4-FFF2-40B4-BE49-F238E27FC236}">
                <a16:creationId xmlns:a16="http://schemas.microsoft.com/office/drawing/2014/main" id="{B45DA79D-4D08-4881-8858-6CD2988208DA}"/>
              </a:ext>
            </a:extLst>
          </p:cNvPr>
          <p:cNvSpPr>
            <a:spLocks noGrp="1"/>
          </p:cNvSpPr>
          <p:nvPr>
            <p:ph type="sldNum" sz="quarter" idx="12"/>
          </p:nvPr>
        </p:nvSpPr>
        <p:spPr/>
        <p:txBody>
          <a:bodyPr/>
          <a:lstStyle/>
          <a:p>
            <a:pPr defTabSz="914400">
              <a:defRPr/>
            </a:pPr>
            <a:fld id="{C92D6AEA-48A7-924D-9406-EC6E0EBC20ED}" type="slidenum">
              <a:rPr lang="en-US" sz="1200" b="0">
                <a:solidFill>
                  <a:prstClr val="black">
                    <a:tint val="75000"/>
                  </a:prstClr>
                </a:solidFill>
                <a:latin typeface="Calibri"/>
              </a:rPr>
              <a:pPr defTabSz="914400">
                <a:defRPr/>
              </a:pPr>
              <a:t>47</a:t>
            </a:fld>
            <a:endParaRPr lang="en-US" sz="1200" b="0" dirty="0">
              <a:solidFill>
                <a:prstClr val="black">
                  <a:tint val="75000"/>
                </a:prstClr>
              </a:solidFill>
              <a:latin typeface="Calibri"/>
            </a:endParaRPr>
          </a:p>
        </p:txBody>
      </p:sp>
      <p:grpSp>
        <p:nvGrpSpPr>
          <p:cNvPr id="18" name="Group 17">
            <a:extLst>
              <a:ext uri="{FF2B5EF4-FFF2-40B4-BE49-F238E27FC236}">
                <a16:creationId xmlns:a16="http://schemas.microsoft.com/office/drawing/2014/main" id="{D67F0BB5-B7D1-4341-90A5-895E77CA660B}"/>
              </a:ext>
            </a:extLst>
          </p:cNvPr>
          <p:cNvGrpSpPr>
            <a:grpSpLocks noChangeAspect="1"/>
          </p:cNvGrpSpPr>
          <p:nvPr/>
        </p:nvGrpSpPr>
        <p:grpSpPr>
          <a:xfrm>
            <a:off x="1975621" y="4134948"/>
            <a:ext cx="1516466" cy="1714500"/>
            <a:chOff x="7325342" y="2752292"/>
            <a:chExt cx="2970729" cy="3358676"/>
          </a:xfrm>
        </p:grpSpPr>
        <p:sp>
          <p:nvSpPr>
            <p:cNvPr id="11" name="Oval 10">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fontAlgn="base" hangingPunct="0">
                <a:spcBef>
                  <a:spcPct val="0"/>
                </a:spcBef>
                <a:spcAft>
                  <a:spcPct val="0"/>
                </a:spcAft>
                <a:defRPr/>
              </a:pPr>
              <a:endParaRPr lang="en-US" sz="1050" b="1" kern="0" dirty="0">
                <a:solidFill>
                  <a:srgbClr val="000000"/>
                </a:solidFill>
                <a:latin typeface="Arial"/>
                <a:ea typeface="ＭＳ Ｐゴシック"/>
              </a:endParaRPr>
            </a:p>
          </p:txBody>
        </p:sp>
        <p:pic>
          <p:nvPicPr>
            <p:cNvPr id="12"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3"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algn="ctr" defTabSz="342900" eaLnBrk="0" fontAlgn="base" hangingPunct="0">
                <a:spcBef>
                  <a:spcPct val="0"/>
                </a:spcBef>
                <a:spcAft>
                  <a:spcPct val="0"/>
                </a:spcAft>
                <a:defRPr/>
              </a:pPr>
              <a:endParaRPr lang="en-US" sz="1050" b="1" kern="0" dirty="0">
                <a:solidFill>
                  <a:srgbClr val="000000"/>
                </a:solidFill>
                <a:latin typeface="Arial"/>
                <a:ea typeface="ＭＳ Ｐゴシック"/>
              </a:endParaRPr>
            </a:p>
          </p:txBody>
        </p:sp>
        <p:sp>
          <p:nvSpPr>
            <p:cNvPr id="14" name="Arc 13">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algn="ctr" defTabSz="457200" fontAlgn="base">
                <a:spcBef>
                  <a:spcPct val="0"/>
                </a:spcBef>
                <a:spcAft>
                  <a:spcPct val="0"/>
                </a:spcAft>
                <a:defRPr/>
              </a:pPr>
              <a:endParaRPr lang="en-US" dirty="0">
                <a:solidFill>
                  <a:prstClr val="white"/>
                </a:solidFill>
                <a:latin typeface="Arial"/>
                <a:ea typeface="ＭＳ Ｐゴシック"/>
                <a:cs typeface="Arial" charset="0"/>
              </a:endParaRPr>
            </a:p>
          </p:txBody>
        </p:sp>
      </p:grpSp>
      <p:grpSp>
        <p:nvGrpSpPr>
          <p:cNvPr id="73" name="Group 72">
            <a:extLst>
              <a:ext uri="{FF2B5EF4-FFF2-40B4-BE49-F238E27FC236}">
                <a16:creationId xmlns:a16="http://schemas.microsoft.com/office/drawing/2014/main" id="{4B4C0544-FB89-4E21-B9BA-4E8A85C8C45F}"/>
              </a:ext>
            </a:extLst>
          </p:cNvPr>
          <p:cNvGrpSpPr>
            <a:grpSpLocks noChangeAspect="1"/>
          </p:cNvGrpSpPr>
          <p:nvPr/>
        </p:nvGrpSpPr>
        <p:grpSpPr>
          <a:xfrm>
            <a:off x="4694584" y="4297675"/>
            <a:ext cx="1592471" cy="1851660"/>
            <a:chOff x="3146775" y="2376862"/>
            <a:chExt cx="2566588" cy="2984325"/>
          </a:xfrm>
        </p:grpSpPr>
        <p:sp>
          <p:nvSpPr>
            <p:cNvPr id="55" name="Oval 54">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fontAlgn="base" hangingPunct="0">
                <a:spcBef>
                  <a:spcPct val="0"/>
                </a:spcBef>
                <a:spcAft>
                  <a:spcPct val="0"/>
                </a:spcAft>
                <a:defRPr/>
              </a:pPr>
              <a:endParaRPr lang="en-US" sz="1050" b="1" kern="0" dirty="0">
                <a:solidFill>
                  <a:srgbClr val="000000"/>
                </a:solidFill>
                <a:latin typeface="Arial"/>
                <a:ea typeface="ＭＳ Ｐゴシック"/>
              </a:endParaRPr>
            </a:p>
          </p:txBody>
        </p:sp>
        <p:pic>
          <p:nvPicPr>
            <p:cNvPr id="57"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62"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lang="en-US" sz="1050" b="1" kern="0" dirty="0">
                <a:solidFill>
                  <a:srgbClr val="000000"/>
                </a:solidFill>
                <a:latin typeface="Arial"/>
                <a:ea typeface="ＭＳ Ｐゴシック"/>
              </a:endParaRPr>
            </a:p>
          </p:txBody>
        </p:sp>
        <p:grpSp>
          <p:nvGrpSpPr>
            <p:cNvPr id="63"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64" name="Arc 63">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algn="ctr" defTabSz="457200" fontAlgn="base">
                  <a:spcBef>
                    <a:spcPct val="0"/>
                  </a:spcBef>
                  <a:spcAft>
                    <a:spcPct val="0"/>
                  </a:spcAft>
                  <a:defRPr/>
                </a:pPr>
                <a:endParaRPr lang="en-US" dirty="0">
                  <a:solidFill>
                    <a:prstClr val="white"/>
                  </a:solidFill>
                  <a:latin typeface="Arial"/>
                  <a:ea typeface="ＭＳ Ｐゴシック"/>
                  <a:cs typeface="Arial" charset="0"/>
                </a:endParaRPr>
              </a:p>
            </p:txBody>
          </p:sp>
          <p:sp>
            <p:nvSpPr>
              <p:cNvPr id="65" name="Arc 64">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algn="ctr" defTabSz="457200" fontAlgn="base">
                  <a:spcBef>
                    <a:spcPct val="0"/>
                  </a:spcBef>
                  <a:spcAft>
                    <a:spcPct val="0"/>
                  </a:spcAft>
                  <a:defRPr/>
                </a:pPr>
                <a:endParaRPr lang="en-US" dirty="0">
                  <a:solidFill>
                    <a:prstClr val="white"/>
                  </a:solidFill>
                  <a:latin typeface="Arial"/>
                  <a:ea typeface="ＭＳ Ｐゴシック"/>
                  <a:cs typeface="Arial" charset="0"/>
                </a:endParaRPr>
              </a:p>
            </p:txBody>
          </p:sp>
        </p:grpSp>
      </p:grpSp>
      <p:grpSp>
        <p:nvGrpSpPr>
          <p:cNvPr id="74" name="Group 73">
            <a:extLst>
              <a:ext uri="{FF2B5EF4-FFF2-40B4-BE49-F238E27FC236}">
                <a16:creationId xmlns:a16="http://schemas.microsoft.com/office/drawing/2014/main" id="{6A1CF75B-E240-4921-A41E-0C043DADCF8D}"/>
              </a:ext>
            </a:extLst>
          </p:cNvPr>
          <p:cNvGrpSpPr>
            <a:grpSpLocks noChangeAspect="1"/>
          </p:cNvGrpSpPr>
          <p:nvPr/>
        </p:nvGrpSpPr>
        <p:grpSpPr>
          <a:xfrm>
            <a:off x="7877126" y="4227423"/>
            <a:ext cx="1356294" cy="1508760"/>
            <a:chOff x="6278958" y="2234374"/>
            <a:chExt cx="2307227" cy="2566588"/>
          </a:xfrm>
        </p:grpSpPr>
        <p:sp>
          <p:nvSpPr>
            <p:cNvPr id="56" name="Oval 55">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342900" eaLnBrk="0" fontAlgn="base" hangingPunct="0">
                <a:spcBef>
                  <a:spcPct val="0"/>
                </a:spcBef>
                <a:spcAft>
                  <a:spcPct val="0"/>
                </a:spcAft>
                <a:defRPr/>
              </a:pPr>
              <a:endParaRPr lang="en-US" sz="1050" b="1" kern="0" dirty="0">
                <a:solidFill>
                  <a:srgbClr val="000000"/>
                </a:solidFill>
                <a:latin typeface="Arial"/>
                <a:ea typeface="ＭＳ Ｐゴシック"/>
              </a:endParaRPr>
            </a:p>
          </p:txBody>
        </p:sp>
        <p:pic>
          <p:nvPicPr>
            <p:cNvPr id="58"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66"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endParaRPr lang="en-US" sz="1050" b="1" kern="0" dirty="0">
                <a:solidFill>
                  <a:srgbClr val="000000"/>
                </a:solidFill>
                <a:latin typeface="Arial"/>
                <a:ea typeface="ＭＳ Ｐゴシック"/>
              </a:endParaRPr>
            </a:p>
          </p:txBody>
        </p:sp>
        <p:sp>
          <p:nvSpPr>
            <p:cNvPr id="67" name="Arc 66">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algn="ctr" defTabSz="457200" fontAlgn="base">
                <a:spcBef>
                  <a:spcPct val="0"/>
                </a:spcBef>
                <a:spcAft>
                  <a:spcPct val="0"/>
                </a:spcAft>
                <a:defRPr/>
              </a:pPr>
              <a:endParaRPr lang="en-US" dirty="0">
                <a:solidFill>
                  <a:prstClr val="white"/>
                </a:solidFill>
                <a:latin typeface="Arial"/>
                <a:ea typeface="ＭＳ Ｐゴシック"/>
                <a:cs typeface="Arial" charset="0"/>
              </a:endParaRPr>
            </a:p>
          </p:txBody>
        </p:sp>
      </p:grpSp>
      <p:sp>
        <p:nvSpPr>
          <p:cNvPr id="71" name="TextBox 70">
            <a:extLst>
              <a:ext uri="{FF2B5EF4-FFF2-40B4-BE49-F238E27FC236}">
                <a16:creationId xmlns:a16="http://schemas.microsoft.com/office/drawing/2014/main" id="{E07AC1D6-2966-45F5-8424-15169C15DC0C}"/>
              </a:ext>
            </a:extLst>
          </p:cNvPr>
          <p:cNvSpPr txBox="1"/>
          <p:nvPr/>
        </p:nvSpPr>
        <p:spPr>
          <a:xfrm>
            <a:off x="6298894" y="4023360"/>
            <a:ext cx="1194239" cy="738664"/>
          </a:xfrm>
          <a:prstGeom prst="rect">
            <a:avLst/>
          </a:prstGeom>
          <a:noFill/>
          <a:effectLst/>
        </p:spPr>
        <p:txBody>
          <a:bodyPr wrap="square" lIns="0" tIns="0" rIns="0" bIns="0" rtlCol="0">
            <a:spAutoFit/>
          </a:bodyPr>
          <a:lstStyle/>
          <a:p>
            <a:pPr defTabSz="342900" eaLnBrk="0" fontAlgn="base" hangingPunct="0">
              <a:spcBef>
                <a:spcPct val="0"/>
              </a:spcBef>
              <a:spcAft>
                <a:spcPct val="0"/>
              </a:spcAft>
              <a:defRPr/>
            </a:pPr>
            <a:r>
              <a:rPr lang="en-US" sz="1600" b="1" dirty="0">
                <a:solidFill>
                  <a:prstClr val="black"/>
                </a:solidFill>
                <a:latin typeface="Arial"/>
                <a:ea typeface="ＭＳ Ｐゴシック"/>
                <a:cs typeface="Arial" charset="0"/>
              </a:rPr>
              <a:t>Transverse Mercator (TM)</a:t>
            </a:r>
          </a:p>
        </p:txBody>
      </p:sp>
      <p:sp>
        <p:nvSpPr>
          <p:cNvPr id="72" name="TextBox 71">
            <a:extLst>
              <a:ext uri="{FF2B5EF4-FFF2-40B4-BE49-F238E27FC236}">
                <a16:creationId xmlns:a16="http://schemas.microsoft.com/office/drawing/2014/main" id="{B22077A9-1B53-40B1-A16E-BAF57D251AE6}"/>
              </a:ext>
            </a:extLst>
          </p:cNvPr>
          <p:cNvSpPr txBox="1"/>
          <p:nvPr/>
        </p:nvSpPr>
        <p:spPr>
          <a:xfrm>
            <a:off x="9374584" y="4023360"/>
            <a:ext cx="962369" cy="738664"/>
          </a:xfrm>
          <a:prstGeom prst="rect">
            <a:avLst/>
          </a:prstGeom>
          <a:noFill/>
          <a:effectLst/>
        </p:spPr>
        <p:txBody>
          <a:bodyPr wrap="square" lIns="0" tIns="0" rIns="0" bIns="0" rtlCol="0">
            <a:spAutoFit/>
          </a:bodyPr>
          <a:lstStyle/>
          <a:p>
            <a:pPr defTabSz="342900" eaLnBrk="0" fontAlgn="base" hangingPunct="0">
              <a:spcBef>
                <a:spcPct val="0"/>
              </a:spcBef>
              <a:spcAft>
                <a:spcPct val="0"/>
              </a:spcAft>
              <a:defRPr/>
            </a:pPr>
            <a:r>
              <a:rPr lang="en-US" sz="1600" b="1" dirty="0">
                <a:solidFill>
                  <a:prstClr val="black"/>
                </a:solidFill>
                <a:latin typeface="Arial"/>
                <a:ea typeface="ＭＳ Ｐゴシック"/>
                <a:cs typeface="Arial" charset="0"/>
              </a:rPr>
              <a:t>Oblique Mercator (OM)</a:t>
            </a:r>
          </a:p>
        </p:txBody>
      </p:sp>
      <p:sp>
        <p:nvSpPr>
          <p:cNvPr id="75" name="TextBox 74">
            <a:extLst>
              <a:ext uri="{FF2B5EF4-FFF2-40B4-BE49-F238E27FC236}">
                <a16:creationId xmlns:a16="http://schemas.microsoft.com/office/drawing/2014/main" id="{E096D85D-0587-45C8-BDF2-4969C434C507}"/>
              </a:ext>
            </a:extLst>
          </p:cNvPr>
          <p:cNvSpPr txBox="1"/>
          <p:nvPr/>
        </p:nvSpPr>
        <p:spPr>
          <a:xfrm>
            <a:off x="3242164" y="4023361"/>
            <a:ext cx="1076828" cy="984885"/>
          </a:xfrm>
          <a:prstGeom prst="rect">
            <a:avLst/>
          </a:prstGeom>
          <a:noFill/>
          <a:effectLst/>
        </p:spPr>
        <p:txBody>
          <a:bodyPr wrap="square" lIns="0" tIns="0" rIns="0" bIns="0" rtlCol="0">
            <a:spAutoFit/>
          </a:bodyPr>
          <a:lstStyle/>
          <a:p>
            <a:pPr defTabSz="342900" eaLnBrk="0" hangingPunct="0">
              <a:defRPr/>
            </a:pPr>
            <a:r>
              <a:rPr lang="en-US" sz="1600" b="1" dirty="0">
                <a:solidFill>
                  <a:prstClr val="black"/>
                </a:solidFill>
                <a:latin typeface="Arial"/>
                <a:ea typeface="ＭＳ Ｐゴシック"/>
                <a:cs typeface="Arial" charset="0"/>
              </a:rPr>
              <a:t>Lambert Conformal Conic (LCC)</a:t>
            </a:r>
          </a:p>
        </p:txBody>
      </p:sp>
    </p:spTree>
    <p:extLst>
      <p:ext uri="{BB962C8B-B14F-4D97-AF65-F5344CB8AC3E}">
        <p14:creationId xmlns:p14="http://schemas.microsoft.com/office/powerpoint/2010/main" val="112164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8AEE-1CDA-4CC7-8732-83538B25C1CE}"/>
              </a:ext>
            </a:extLst>
          </p:cNvPr>
          <p:cNvSpPr>
            <a:spLocks noGrp="1"/>
          </p:cNvSpPr>
          <p:nvPr>
            <p:ph type="title"/>
          </p:nvPr>
        </p:nvSpPr>
        <p:spPr/>
        <p:txBody>
          <a:bodyPr/>
          <a:lstStyle/>
          <a:p>
            <a:r>
              <a:rPr lang="en-US" dirty="0"/>
              <a:t>SPCS2022 overview</a:t>
            </a:r>
          </a:p>
        </p:txBody>
      </p:sp>
      <p:sp>
        <p:nvSpPr>
          <p:cNvPr id="3" name="Content Placeholder 2">
            <a:extLst>
              <a:ext uri="{FF2B5EF4-FFF2-40B4-BE49-F238E27FC236}">
                <a16:creationId xmlns:a16="http://schemas.microsoft.com/office/drawing/2014/main" id="{9E5B027F-262F-418B-A43F-C863253D4E55}"/>
              </a:ext>
            </a:extLst>
          </p:cNvPr>
          <p:cNvSpPr>
            <a:spLocks noGrp="1"/>
          </p:cNvSpPr>
          <p:nvPr>
            <p:ph idx="1"/>
          </p:nvPr>
        </p:nvSpPr>
        <p:spPr>
          <a:xfrm>
            <a:off x="1981200" y="1463040"/>
            <a:ext cx="8595360" cy="5212080"/>
          </a:xfrm>
        </p:spPr>
        <p:txBody>
          <a:bodyPr>
            <a:normAutofit/>
          </a:bodyPr>
          <a:lstStyle/>
          <a:p>
            <a:r>
              <a:rPr lang="en-US" b="1" dirty="0"/>
              <a:t>SPCS2022 characteristics different from SPCS 83:</a:t>
            </a:r>
          </a:p>
          <a:p>
            <a:pPr lvl="1"/>
            <a:r>
              <a:rPr lang="en-US" dirty="0"/>
              <a:t>Minimize distortion at </a:t>
            </a:r>
            <a:r>
              <a:rPr lang="en-US" b="1" i="1" dirty="0"/>
              <a:t>topo surface</a:t>
            </a:r>
            <a:r>
              <a:rPr lang="en-US" dirty="0"/>
              <a:t>, </a:t>
            </a:r>
            <a:r>
              <a:rPr lang="en-US" i="1" dirty="0"/>
              <a:t>not</a:t>
            </a:r>
            <a:r>
              <a:rPr lang="en-US" dirty="0"/>
              <a:t> ellipsoid</a:t>
            </a:r>
          </a:p>
          <a:p>
            <a:pPr lvl="1"/>
            <a:r>
              <a:rPr lang="en-US" dirty="0"/>
              <a:t>NGS will design </a:t>
            </a:r>
            <a:r>
              <a:rPr lang="en-US" b="1" i="1" dirty="0"/>
              <a:t>statewide</a:t>
            </a:r>
            <a:r>
              <a:rPr lang="en-US" dirty="0"/>
              <a:t> and </a:t>
            </a:r>
            <a:r>
              <a:rPr lang="en-US" b="1" i="1" dirty="0"/>
              <a:t>default</a:t>
            </a:r>
            <a:r>
              <a:rPr lang="en-US" dirty="0"/>
              <a:t> zones</a:t>
            </a:r>
          </a:p>
          <a:p>
            <a:pPr lvl="1"/>
            <a:r>
              <a:rPr lang="en-US" dirty="0"/>
              <a:t>Up to </a:t>
            </a:r>
            <a:r>
              <a:rPr lang="en-US" b="1" i="1" dirty="0"/>
              <a:t>3 zone “layers” </a:t>
            </a:r>
            <a:r>
              <a:rPr lang="en-US" dirty="0"/>
              <a:t>allowed (including an </a:t>
            </a:r>
            <a:r>
              <a:rPr lang="en-US" b="1" i="1" dirty="0"/>
              <a:t>LDP layer</a:t>
            </a:r>
            <a:r>
              <a:rPr lang="en-US" dirty="0"/>
              <a:t>)</a:t>
            </a:r>
          </a:p>
          <a:p>
            <a:pPr lvl="1"/>
            <a:r>
              <a:rPr lang="en-US" dirty="0"/>
              <a:t>Allow </a:t>
            </a:r>
            <a:r>
              <a:rPr lang="en-US" b="1" i="1" dirty="0"/>
              <a:t>“special use” zones </a:t>
            </a:r>
            <a:r>
              <a:rPr lang="en-US" dirty="0"/>
              <a:t>(if in multiple states)</a:t>
            </a:r>
          </a:p>
          <a:p>
            <a:pPr lvl="1"/>
            <a:r>
              <a:rPr lang="en-US" dirty="0"/>
              <a:t>Coordinate changes of </a:t>
            </a:r>
            <a:r>
              <a:rPr lang="en-US" b="1" i="1" dirty="0"/>
              <a:t>at least 10,000 m </a:t>
            </a:r>
            <a:r>
              <a:rPr lang="en-US" dirty="0"/>
              <a:t>everywhere</a:t>
            </a:r>
          </a:p>
          <a:p>
            <a:pPr lvl="1"/>
            <a:r>
              <a:rPr lang="en-US" dirty="0"/>
              <a:t>Longitudes defined as </a:t>
            </a:r>
            <a:r>
              <a:rPr lang="en-US" b="1" i="1" dirty="0"/>
              <a:t>positive east</a:t>
            </a:r>
            <a:r>
              <a:rPr lang="en-US" dirty="0"/>
              <a:t> (0° to 360°)</a:t>
            </a:r>
          </a:p>
          <a:p>
            <a:pPr lvl="1"/>
            <a:r>
              <a:rPr lang="en-US" dirty="0"/>
              <a:t>Stakeholders can request and propose preferences</a:t>
            </a:r>
          </a:p>
          <a:p>
            <a:pPr>
              <a:lnSpc>
                <a:spcPct val="100000"/>
              </a:lnSpc>
            </a:pPr>
            <a:r>
              <a:rPr lang="en-US" b="1" i="1" dirty="0"/>
              <a:t>Consensus</a:t>
            </a:r>
            <a:r>
              <a:rPr lang="en-US" dirty="0"/>
              <a:t> state stakeholder input </a:t>
            </a:r>
            <a:r>
              <a:rPr lang="en-US" b="1" i="1" dirty="0"/>
              <a:t>required</a:t>
            </a:r>
            <a:r>
              <a:rPr lang="en-US" dirty="0"/>
              <a:t> for SPCS2022 zone requests, proposals, and designs</a:t>
            </a:r>
          </a:p>
          <a:p>
            <a:pPr>
              <a:lnSpc>
                <a:spcPct val="100000"/>
              </a:lnSpc>
            </a:pPr>
            <a:r>
              <a:rPr lang="en-US" b="1" i="1" dirty="0"/>
              <a:t>Can still change/add/remove zones after 2022</a:t>
            </a:r>
          </a:p>
          <a:p>
            <a:pPr>
              <a:lnSpc>
                <a:spcPct val="100000"/>
              </a:lnSpc>
            </a:pPr>
            <a:endParaRPr lang="en-US" dirty="0"/>
          </a:p>
        </p:txBody>
      </p:sp>
      <p:sp>
        <p:nvSpPr>
          <p:cNvPr id="5" name="Slide Number Placeholder 4">
            <a:extLst>
              <a:ext uri="{FF2B5EF4-FFF2-40B4-BE49-F238E27FC236}">
                <a16:creationId xmlns:a16="http://schemas.microsoft.com/office/drawing/2014/main" id="{414B2FA5-AEDC-462A-8D80-EA3BD4CAD672}"/>
              </a:ext>
            </a:extLst>
          </p:cNvPr>
          <p:cNvSpPr>
            <a:spLocks noGrp="1"/>
          </p:cNvSpPr>
          <p:nvPr>
            <p:ph type="sldNum" sz="quarter" idx="12"/>
          </p:nvPr>
        </p:nvSpPr>
        <p:spPr/>
        <p:txBody>
          <a:bodyPr/>
          <a:lstStyle/>
          <a:p>
            <a:pPr defTabSz="914400">
              <a:defRPr/>
            </a:pPr>
            <a:fld id="{BF6EBFE9-79BB-431F-AEDF-EF334E7ED36B}" type="slidenum">
              <a:rPr lang="en-US" sz="1200" b="0">
                <a:solidFill>
                  <a:prstClr val="black">
                    <a:tint val="75000"/>
                  </a:prstClr>
                </a:solidFill>
                <a:latin typeface="Calibri"/>
              </a:rPr>
              <a:pPr defTabSz="914400">
                <a:defRPr/>
              </a:pPr>
              <a:t>48</a:t>
            </a:fld>
            <a:endParaRPr lang="en-US" sz="1200" b="0" dirty="0">
              <a:solidFill>
                <a:prstClr val="black">
                  <a:tint val="75000"/>
                </a:prstClr>
              </a:solidFill>
              <a:latin typeface="Calibri"/>
            </a:endParaRPr>
          </a:p>
        </p:txBody>
      </p:sp>
    </p:spTree>
    <p:extLst>
      <p:ext uri="{BB962C8B-B14F-4D97-AF65-F5344CB8AC3E}">
        <p14:creationId xmlns:p14="http://schemas.microsoft.com/office/powerpoint/2010/main" val="71118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4E6B5-B37C-4616-AD1C-C7477DB81471}"/>
              </a:ext>
            </a:extLst>
          </p:cNvPr>
          <p:cNvSpPr>
            <a:spLocks noGrp="1"/>
          </p:cNvSpPr>
          <p:nvPr>
            <p:ph type="title"/>
          </p:nvPr>
        </p:nvSpPr>
        <p:spPr>
          <a:xfrm>
            <a:off x="1524000" y="365760"/>
            <a:ext cx="9144000" cy="914400"/>
          </a:xfrm>
        </p:spPr>
        <p:txBody>
          <a:bodyPr/>
          <a:lstStyle/>
          <a:p>
            <a:r>
              <a:rPr lang="en-US" dirty="0"/>
              <a:t>Options for Ohio zone “layers”</a:t>
            </a:r>
          </a:p>
        </p:txBody>
      </p:sp>
      <p:sp>
        <p:nvSpPr>
          <p:cNvPr id="3" name="Content Placeholder 2">
            <a:extLst>
              <a:ext uri="{FF2B5EF4-FFF2-40B4-BE49-F238E27FC236}">
                <a16:creationId xmlns:a16="http://schemas.microsoft.com/office/drawing/2014/main" id="{6EA31103-F7D7-4BD1-8C3E-1AED291C5BCD}"/>
              </a:ext>
            </a:extLst>
          </p:cNvPr>
          <p:cNvSpPr>
            <a:spLocks noGrp="1"/>
          </p:cNvSpPr>
          <p:nvPr>
            <p:ph idx="1"/>
          </p:nvPr>
        </p:nvSpPr>
        <p:spPr>
          <a:xfrm>
            <a:off x="1981200" y="1463040"/>
            <a:ext cx="8686800" cy="4937760"/>
          </a:xfrm>
        </p:spPr>
        <p:txBody>
          <a:bodyPr>
            <a:normAutofit/>
          </a:bodyPr>
          <a:lstStyle/>
          <a:p>
            <a:pPr>
              <a:lnSpc>
                <a:spcPct val="120000"/>
              </a:lnSpc>
            </a:pPr>
            <a:r>
              <a:rPr lang="en-US" dirty="0">
                <a:cs typeface="Times New Roman" panose="02020603050405020304" pitchFamily="18" charset="0"/>
              </a:rPr>
              <a:t>Can have maximum of </a:t>
            </a:r>
            <a:r>
              <a:rPr lang="en-US" b="1" dirty="0">
                <a:cs typeface="Times New Roman" panose="02020603050405020304" pitchFamily="18" charset="0"/>
              </a:rPr>
              <a:t>THREE</a:t>
            </a:r>
            <a:r>
              <a:rPr lang="en-US" dirty="0">
                <a:cs typeface="Times New Roman" panose="02020603050405020304" pitchFamily="18" charset="0"/>
              </a:rPr>
              <a:t> zone layers</a:t>
            </a:r>
          </a:p>
          <a:p>
            <a:pPr lvl="1">
              <a:lnSpc>
                <a:spcPct val="120000"/>
              </a:lnSpc>
            </a:pPr>
            <a:r>
              <a:rPr lang="en-US" dirty="0">
                <a:cs typeface="Times New Roman" panose="02020603050405020304" pitchFamily="18" charset="0"/>
              </a:rPr>
              <a:t>One must be </a:t>
            </a:r>
            <a:r>
              <a:rPr lang="en-US" b="1" i="1" dirty="0">
                <a:cs typeface="Times New Roman" panose="02020603050405020304" pitchFamily="18" charset="0"/>
              </a:rPr>
              <a:t>statewide</a:t>
            </a:r>
            <a:r>
              <a:rPr lang="en-US" dirty="0">
                <a:cs typeface="Times New Roman" panose="02020603050405020304" pitchFamily="18" charset="0"/>
              </a:rPr>
              <a:t> layer (designed by NGS)</a:t>
            </a:r>
          </a:p>
          <a:p>
            <a:pPr lvl="1">
              <a:lnSpc>
                <a:spcPct val="120000"/>
              </a:lnSpc>
            </a:pPr>
            <a:r>
              <a:rPr lang="en-US" dirty="0">
                <a:cs typeface="Times New Roman" panose="02020603050405020304" pitchFamily="18" charset="0"/>
              </a:rPr>
              <a:t>0, 1, or 2 </a:t>
            </a:r>
            <a:r>
              <a:rPr lang="en-US" b="1" i="1" dirty="0">
                <a:cs typeface="Times New Roman" panose="02020603050405020304" pitchFamily="18" charset="0"/>
              </a:rPr>
              <a:t>multiple-zone</a:t>
            </a:r>
            <a:r>
              <a:rPr lang="en-US" dirty="0">
                <a:cs typeface="Times New Roman" panose="02020603050405020304" pitchFamily="18" charset="0"/>
              </a:rPr>
              <a:t> layers can exist.  </a:t>
            </a:r>
            <a:r>
              <a:rPr lang="en-US" b="1" i="1" dirty="0">
                <a:cs typeface="Times New Roman" panose="02020603050405020304" pitchFamily="18" charset="0"/>
              </a:rPr>
              <a:t>However:</a:t>
            </a:r>
          </a:p>
          <a:p>
            <a:pPr lvl="2">
              <a:lnSpc>
                <a:spcPct val="120000"/>
              </a:lnSpc>
            </a:pPr>
            <a:r>
              <a:rPr lang="en-US" dirty="0">
                <a:cs typeface="Times New Roman" panose="02020603050405020304" pitchFamily="18" charset="0"/>
              </a:rPr>
              <a:t>Only </a:t>
            </a:r>
            <a:r>
              <a:rPr lang="en-US" b="1" dirty="0">
                <a:cs typeface="Times New Roman" panose="02020603050405020304" pitchFamily="18" charset="0"/>
              </a:rPr>
              <a:t>ONE</a:t>
            </a:r>
            <a:r>
              <a:rPr lang="en-US" dirty="0">
                <a:cs typeface="Times New Roman" panose="02020603050405020304" pitchFamily="18" charset="0"/>
              </a:rPr>
              <a:t> layer can have complete state coverage</a:t>
            </a:r>
          </a:p>
          <a:p>
            <a:pPr lvl="2">
              <a:lnSpc>
                <a:spcPct val="120000"/>
              </a:lnSpc>
            </a:pPr>
            <a:r>
              <a:rPr lang="en-US" dirty="0">
                <a:cs typeface="Times New Roman" panose="02020603050405020304" pitchFamily="18" charset="0"/>
              </a:rPr>
              <a:t>Only </a:t>
            </a:r>
            <a:r>
              <a:rPr lang="en-US" b="1" dirty="0">
                <a:cs typeface="Times New Roman" panose="02020603050405020304" pitchFamily="18" charset="0"/>
              </a:rPr>
              <a:t>ONE</a:t>
            </a:r>
            <a:r>
              <a:rPr lang="en-US" dirty="0">
                <a:cs typeface="Times New Roman" panose="02020603050405020304" pitchFamily="18" charset="0"/>
              </a:rPr>
              <a:t> layer can have partial state coverage</a:t>
            </a:r>
          </a:p>
          <a:p>
            <a:pPr lvl="1">
              <a:lnSpc>
                <a:spcPct val="120000"/>
              </a:lnSpc>
            </a:pPr>
            <a:r>
              <a:rPr lang="en-US" dirty="0">
                <a:cs typeface="Times New Roman" panose="02020603050405020304" pitchFamily="18" charset="0"/>
              </a:rPr>
              <a:t>Likely result:  </a:t>
            </a:r>
            <a:r>
              <a:rPr lang="en-US" b="1" i="1" dirty="0">
                <a:cs typeface="Times New Roman" panose="02020603050405020304" pitchFamily="18" charset="0"/>
              </a:rPr>
              <a:t>ONE</a:t>
            </a:r>
            <a:r>
              <a:rPr lang="en-US" dirty="0">
                <a:cs typeface="Times New Roman" panose="02020603050405020304" pitchFamily="18" charset="0"/>
              </a:rPr>
              <a:t> multiple-zone layer in Ohio</a:t>
            </a:r>
          </a:p>
          <a:p>
            <a:pPr lvl="2">
              <a:lnSpc>
                <a:spcPct val="120000"/>
              </a:lnSpc>
            </a:pPr>
            <a:r>
              <a:rPr lang="en-US" dirty="0">
                <a:cs typeface="Times New Roman" panose="02020603050405020304" pitchFamily="18" charset="0"/>
              </a:rPr>
              <a:t>E.g., existing two zones </a:t>
            </a:r>
            <a:r>
              <a:rPr lang="en-US" b="1" i="1" dirty="0">
                <a:cs typeface="Times New Roman" panose="02020603050405020304" pitchFamily="18" charset="0"/>
              </a:rPr>
              <a:t>OR </a:t>
            </a:r>
            <a:r>
              <a:rPr lang="en-US" dirty="0">
                <a:cs typeface="Times New Roman" panose="02020603050405020304" pitchFamily="18" charset="0"/>
              </a:rPr>
              <a:t>multiple small zones, but </a:t>
            </a:r>
            <a:r>
              <a:rPr lang="en-US" b="1" i="1" dirty="0">
                <a:cs typeface="Times New Roman" panose="02020603050405020304" pitchFamily="18" charset="0"/>
              </a:rPr>
              <a:t>NOT</a:t>
            </a:r>
            <a:r>
              <a:rPr lang="en-US" dirty="0">
                <a:cs typeface="Times New Roman" panose="02020603050405020304" pitchFamily="18" charset="0"/>
              </a:rPr>
              <a:t> both</a:t>
            </a:r>
          </a:p>
          <a:p>
            <a:r>
              <a:rPr lang="en-US" dirty="0"/>
              <a:t>Minimum zone width is 50 km (31 miles)</a:t>
            </a:r>
          </a:p>
          <a:p>
            <a:pPr lvl="1"/>
            <a:r>
              <a:rPr lang="en-US" dirty="0"/>
              <a:t>Proposed 88 county zones does not meet this limit</a:t>
            </a:r>
          </a:p>
          <a:p>
            <a:pPr lvl="1"/>
            <a:r>
              <a:rPr lang="en-US" dirty="0"/>
              <a:t>Can request </a:t>
            </a:r>
            <a:r>
              <a:rPr lang="en-US" b="1" i="1" dirty="0"/>
              <a:t>exception</a:t>
            </a:r>
            <a:r>
              <a:rPr lang="en-US" dirty="0"/>
              <a:t> (although not guaranteed)</a:t>
            </a:r>
            <a:endParaRPr lang="en-US" b="1" i="1" dirty="0"/>
          </a:p>
        </p:txBody>
      </p:sp>
      <p:sp>
        <p:nvSpPr>
          <p:cNvPr id="4" name="Slide Number Placeholder 3">
            <a:extLst>
              <a:ext uri="{FF2B5EF4-FFF2-40B4-BE49-F238E27FC236}">
                <a16:creationId xmlns:a16="http://schemas.microsoft.com/office/drawing/2014/main" id="{16D6A2F2-D42D-4B33-91B9-9B73AEEC036F}"/>
              </a:ext>
            </a:extLst>
          </p:cNvPr>
          <p:cNvSpPr>
            <a:spLocks noGrp="1"/>
          </p:cNvSpPr>
          <p:nvPr>
            <p:ph type="sldNum" sz="quarter" idx="12"/>
          </p:nvPr>
        </p:nvSpPr>
        <p:spPr/>
        <p:txBody>
          <a:bodyPr/>
          <a:lstStyle/>
          <a:p>
            <a:pPr defTabSz="914400">
              <a:defRPr/>
            </a:pPr>
            <a:fld id="{BF6EBFE9-79BB-431F-AEDF-EF334E7ED36B}" type="slidenum">
              <a:rPr lang="en-US" sz="1200" b="0">
                <a:solidFill>
                  <a:prstClr val="black">
                    <a:tint val="75000"/>
                  </a:prstClr>
                </a:solidFill>
                <a:latin typeface="Calibri"/>
              </a:rPr>
              <a:pPr defTabSz="914400">
                <a:defRPr/>
              </a:pPr>
              <a:t>49</a:t>
            </a:fld>
            <a:endParaRPr lang="en-US" sz="1200" b="0" dirty="0">
              <a:solidFill>
                <a:prstClr val="black">
                  <a:tint val="75000"/>
                </a:prstClr>
              </a:solidFill>
              <a:latin typeface="Calibri"/>
            </a:endParaRPr>
          </a:p>
        </p:txBody>
      </p:sp>
    </p:spTree>
    <p:extLst>
      <p:ext uri="{BB962C8B-B14F-4D97-AF65-F5344CB8AC3E}">
        <p14:creationId xmlns:p14="http://schemas.microsoft.com/office/powerpoint/2010/main" val="319656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651670"/>
            <a:ext cx="7315200" cy="773112"/>
          </a:xfrm>
        </p:spPr>
        <p:txBody>
          <a:bodyPr/>
          <a:lstStyle/>
          <a:p>
            <a:pPr eaLnBrk="1" hangingPunct="1"/>
            <a:r>
              <a:rPr lang="en-US" sz="3000" dirty="0">
                <a:solidFill>
                  <a:srgbClr val="0000FF"/>
                </a:solidFill>
                <a:latin typeface="Arial" charset="0"/>
              </a:rPr>
              <a:t>The NSRS has evolved</a:t>
            </a:r>
          </a:p>
        </p:txBody>
      </p:sp>
      <p:pic>
        <p:nvPicPr>
          <p:cNvPr id="16387" name="Picture 3" descr="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3124201"/>
            <a:ext cx="19050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4724400" y="20574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dirty="0">
                <a:solidFill>
                  <a:srgbClr val="A50021"/>
                </a:solidFill>
                <a:latin typeface="Times New Roman" pitchFamily="18" charset="0"/>
                <a:cs typeface="Times New Roman" pitchFamily="18" charset="0"/>
              </a:rPr>
              <a:t>1 Million Monuments</a:t>
            </a:r>
          </a:p>
          <a:p>
            <a:pPr algn="ctr"/>
            <a:r>
              <a:rPr lang="en-US" sz="1200" dirty="0">
                <a:solidFill>
                  <a:srgbClr val="A50021"/>
                </a:solidFill>
                <a:latin typeface="Times New Roman" pitchFamily="18" charset="0"/>
                <a:cs typeface="Times New Roman" pitchFamily="18" charset="0"/>
              </a:rPr>
              <a:t>(Separate Horizontal and Vertical Systems) </a:t>
            </a:r>
            <a:endParaRPr lang="en-US" sz="1200" dirty="0">
              <a:solidFill>
                <a:srgbClr val="A50021"/>
              </a:solidFill>
              <a:latin typeface="Times New Roman" pitchFamily="18" charset="0"/>
              <a:cs typeface="Times New Roman" pitchFamily="18" charset="0"/>
              <a:sym typeface="Wingdings" pitchFamily="2" charset="2"/>
            </a:endParaRPr>
          </a:p>
        </p:txBody>
      </p:sp>
      <p:sp>
        <p:nvSpPr>
          <p:cNvPr id="16389" name="Text Box 5"/>
          <p:cNvSpPr txBox="1">
            <a:spLocks noChangeArrowheads="1"/>
          </p:cNvSpPr>
          <p:nvPr/>
        </p:nvSpPr>
        <p:spPr bwMode="auto">
          <a:xfrm>
            <a:off x="5867400" y="2590801"/>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
        <p:nvSpPr>
          <p:cNvPr id="16390" name="Text Box 6"/>
          <p:cNvSpPr txBox="1">
            <a:spLocks noChangeArrowheads="1"/>
          </p:cNvSpPr>
          <p:nvPr/>
        </p:nvSpPr>
        <p:spPr bwMode="auto">
          <a:xfrm>
            <a:off x="2895600" y="3276601"/>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endParaRPr lang="en-US"/>
          </a:p>
        </p:txBody>
      </p:sp>
      <p:sp>
        <p:nvSpPr>
          <p:cNvPr id="16391" name="Text Box 7"/>
          <p:cNvSpPr txBox="1">
            <a:spLocks noChangeArrowheads="1"/>
          </p:cNvSpPr>
          <p:nvPr/>
        </p:nvSpPr>
        <p:spPr bwMode="auto">
          <a:xfrm>
            <a:off x="4572000" y="3671888"/>
            <a:ext cx="129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Passive Marks</a:t>
            </a:r>
            <a:endParaRPr lang="en-US" sz="1200">
              <a:solidFill>
                <a:srgbClr val="A50021"/>
              </a:solidFill>
              <a:latin typeface="Times New Roman" pitchFamily="18" charset="0"/>
              <a:cs typeface="Times New Roman" pitchFamily="18" charset="0"/>
            </a:endParaRPr>
          </a:p>
          <a:p>
            <a:pPr algn="ctr"/>
            <a:r>
              <a:rPr lang="en-US" sz="1200">
                <a:solidFill>
                  <a:srgbClr val="A50021"/>
                </a:solidFill>
                <a:latin typeface="Times New Roman" pitchFamily="18" charset="0"/>
                <a:cs typeface="Times New Roman" pitchFamily="18" charset="0"/>
              </a:rPr>
              <a:t>(Limited Knowledge of Stability)</a:t>
            </a:r>
            <a:endParaRPr lang="en-US">
              <a:solidFill>
                <a:srgbClr val="A50021"/>
              </a:solidFill>
              <a:latin typeface="Times New Roman" pitchFamily="18" charset="0"/>
              <a:cs typeface="Times New Roman" pitchFamily="18" charset="0"/>
              <a:sym typeface="Wingdings" pitchFamily="2" charset="2"/>
            </a:endParaRPr>
          </a:p>
        </p:txBody>
      </p:sp>
      <p:sp>
        <p:nvSpPr>
          <p:cNvPr id="16392" name="Text Box 8"/>
          <p:cNvSpPr txBox="1">
            <a:spLocks noChangeArrowheads="1"/>
          </p:cNvSpPr>
          <p:nvPr/>
        </p:nvSpPr>
        <p:spPr bwMode="auto">
          <a:xfrm>
            <a:off x="4495800" y="5881689"/>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rPr>
              <a:t> GPS CORS </a:t>
            </a:r>
            <a:r>
              <a:rPr lang="en-US">
                <a:solidFill>
                  <a:srgbClr val="A50021"/>
                </a:solidFill>
                <a:latin typeface="Times New Roman" pitchFamily="18" charset="0"/>
                <a:cs typeface="Times New Roman" pitchFamily="18" charset="0"/>
                <a:sym typeface="Wingdings" pitchFamily="2" charset="2"/>
              </a:rPr>
              <a:t>   GNSS CORS</a:t>
            </a:r>
            <a:endParaRPr lang="en-US">
              <a:solidFill>
                <a:srgbClr val="A50021"/>
              </a:solidFill>
              <a:latin typeface="Times New Roman" pitchFamily="18" charset="0"/>
              <a:cs typeface="Times New Roman" pitchFamily="18" charset="0"/>
            </a:endParaRPr>
          </a:p>
        </p:txBody>
      </p:sp>
      <p:pic>
        <p:nvPicPr>
          <p:cNvPr id="16393" name="Picture 9" descr="CON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1787526"/>
            <a:ext cx="2590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NS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8120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GPS-Constel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5105400"/>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GNSS_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49530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657600"/>
            <a:ext cx="1365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Text Box 14"/>
          <p:cNvSpPr txBox="1">
            <a:spLocks noChangeArrowheads="1"/>
          </p:cNvSpPr>
          <p:nvPr/>
        </p:nvSpPr>
        <p:spPr bwMode="auto">
          <a:xfrm>
            <a:off x="6324600" y="2057401"/>
            <a:ext cx="175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latin typeface="Times New Roman" pitchFamily="18" charset="0"/>
                <a:cs typeface="Times New Roman" pitchFamily="18" charset="0"/>
                <a:sym typeface="Wingdings" pitchFamily="2" charset="2"/>
              </a:rPr>
              <a:t>70,000 </a:t>
            </a:r>
            <a:br>
              <a:rPr lang="en-US">
                <a:solidFill>
                  <a:srgbClr val="A50021"/>
                </a:solidFill>
                <a:latin typeface="Times New Roman" pitchFamily="18" charset="0"/>
                <a:cs typeface="Times New Roman" pitchFamily="18" charset="0"/>
                <a:sym typeface="Wingdings" pitchFamily="2" charset="2"/>
              </a:rPr>
            </a:br>
            <a:r>
              <a:rPr lang="en-US">
                <a:solidFill>
                  <a:srgbClr val="A50021"/>
                </a:solidFill>
                <a:latin typeface="Times New Roman" pitchFamily="18" charset="0"/>
                <a:cs typeface="Times New Roman" pitchFamily="18" charset="0"/>
                <a:sym typeface="Wingdings" pitchFamily="2" charset="2"/>
              </a:rPr>
              <a:t>Passive Marks</a:t>
            </a:r>
          </a:p>
          <a:p>
            <a:pPr algn="ctr"/>
            <a:r>
              <a:rPr lang="en-US" sz="1200">
                <a:solidFill>
                  <a:srgbClr val="A50021"/>
                </a:solidFill>
                <a:latin typeface="Times New Roman" pitchFamily="18" charset="0"/>
                <a:cs typeface="Times New Roman" pitchFamily="18" charset="0"/>
                <a:sym typeface="Wingdings" pitchFamily="2" charset="2"/>
              </a:rPr>
              <a:t>(3-Dimensional)</a:t>
            </a:r>
            <a:endParaRPr lang="en-US" sz="1200">
              <a:solidFill>
                <a:srgbClr val="A50021"/>
              </a:solidFill>
              <a:latin typeface="Times New Roman" pitchFamily="18" charset="0"/>
              <a:cs typeface="Times New Roman" pitchFamily="18" charset="0"/>
            </a:endParaRPr>
          </a:p>
        </p:txBody>
      </p:sp>
      <p:sp>
        <p:nvSpPr>
          <p:cNvPr id="16399" name="Text Box 15"/>
          <p:cNvSpPr txBox="1">
            <a:spLocks noChangeArrowheads="1"/>
          </p:cNvSpPr>
          <p:nvPr/>
        </p:nvSpPr>
        <p:spPr bwMode="auto">
          <a:xfrm>
            <a:off x="6324600" y="3914775"/>
            <a:ext cx="1600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buFont typeface="Wingdings" pitchFamily="2" charset="2"/>
              <a:buNone/>
            </a:pPr>
            <a:r>
              <a:rPr lang="en-US">
                <a:solidFill>
                  <a:srgbClr val="A50021"/>
                </a:solidFill>
                <a:latin typeface="Times New Roman" pitchFamily="18" charset="0"/>
                <a:cs typeface="Times New Roman" pitchFamily="18" charset="0"/>
                <a:sym typeface="Wingdings" pitchFamily="2" charset="2"/>
              </a:rPr>
              <a:t>≈ 2,000 </a:t>
            </a:r>
            <a:r>
              <a:rPr lang="en-US" dirty="0">
                <a:solidFill>
                  <a:srgbClr val="A50021"/>
                </a:solidFill>
                <a:latin typeface="Times New Roman" pitchFamily="18" charset="0"/>
                <a:cs typeface="Times New Roman" pitchFamily="18" charset="0"/>
                <a:sym typeface="Wingdings" pitchFamily="2" charset="2"/>
              </a:rPr>
              <a:t>GPS CORS</a:t>
            </a:r>
          </a:p>
          <a:p>
            <a:pPr algn="ctr">
              <a:buFont typeface="Wingdings" pitchFamily="2" charset="2"/>
              <a:buNone/>
            </a:pPr>
            <a:r>
              <a:rPr lang="en-US" sz="1200" dirty="0">
                <a:solidFill>
                  <a:srgbClr val="A50021"/>
                </a:solidFill>
                <a:latin typeface="Times New Roman" pitchFamily="18" charset="0"/>
                <a:cs typeface="Times New Roman" pitchFamily="18" charset="0"/>
                <a:sym typeface="Wingdings" pitchFamily="2" charset="2"/>
              </a:rPr>
              <a:t>(Time Dependent System Possible; </a:t>
            </a:r>
            <a:br>
              <a:rPr lang="en-US" sz="1200" dirty="0">
                <a:solidFill>
                  <a:srgbClr val="A50021"/>
                </a:solidFill>
                <a:latin typeface="Times New Roman" pitchFamily="18" charset="0"/>
                <a:cs typeface="Times New Roman" pitchFamily="18" charset="0"/>
                <a:sym typeface="Wingdings" pitchFamily="2" charset="2"/>
              </a:rPr>
            </a:br>
            <a:r>
              <a:rPr lang="en-US" sz="1200" dirty="0">
                <a:solidFill>
                  <a:srgbClr val="A50021"/>
                </a:solidFill>
                <a:latin typeface="Times New Roman" pitchFamily="18" charset="0"/>
                <a:cs typeface="Times New Roman" pitchFamily="18" charset="0"/>
                <a:sym typeface="Wingdings" pitchFamily="2" charset="2"/>
              </a:rPr>
              <a:t>4-Dimensional)</a:t>
            </a:r>
          </a:p>
          <a:p>
            <a:pPr algn="ctr"/>
            <a:endParaRPr lang="en-US" dirty="0">
              <a:latin typeface="Times New Roman" pitchFamily="18" charset="0"/>
              <a:cs typeface="Times New Roman" pitchFamily="18" charset="0"/>
            </a:endParaRPr>
          </a:p>
        </p:txBody>
      </p:sp>
      <p:sp>
        <p:nvSpPr>
          <p:cNvPr id="16400" name="Text Box 16"/>
          <p:cNvSpPr txBox="1">
            <a:spLocks noChangeArrowheads="1"/>
          </p:cNvSpPr>
          <p:nvPr/>
        </p:nvSpPr>
        <p:spPr bwMode="auto">
          <a:xfrm>
            <a:off x="5867400" y="4205288"/>
            <a:ext cx="60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A50021"/>
                </a:solidFill>
                <a:sym typeface="Wingdings" pitchFamily="2" charset="2"/>
              </a:rPr>
              <a:t></a:t>
            </a:r>
          </a:p>
        </p:txBody>
      </p:sp>
    </p:spTree>
    <p:extLst>
      <p:ext uri="{BB962C8B-B14F-4D97-AF65-F5344CB8AC3E}">
        <p14:creationId xmlns:p14="http://schemas.microsoft.com/office/powerpoint/2010/main" val="218043409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p:txBody>
          <a:bodyPr/>
          <a:lstStyle/>
          <a:p>
            <a:r>
              <a:rPr lang="en-US" dirty="0"/>
              <a:t>SPCS2022 deadlines</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1981200" y="1463041"/>
            <a:ext cx="8229600" cy="3567227"/>
          </a:xfrm>
        </p:spPr>
        <p:txBody>
          <a:bodyPr>
            <a:normAutofit/>
          </a:bodyPr>
          <a:lstStyle/>
          <a:p>
            <a:r>
              <a:rPr lang="en-US" b="1" dirty="0"/>
              <a:t>Consensus</a:t>
            </a:r>
            <a:r>
              <a:rPr lang="en-US" dirty="0"/>
              <a:t> input per SPCS2022 procedures</a:t>
            </a:r>
          </a:p>
          <a:p>
            <a:pPr lvl="1"/>
            <a:r>
              <a:rPr lang="en-US" b="1" i="1" dirty="0"/>
              <a:t>Requests</a:t>
            </a:r>
            <a:r>
              <a:rPr lang="en-US" dirty="0"/>
              <a:t> for designs done by NGS</a:t>
            </a:r>
          </a:p>
          <a:p>
            <a:pPr lvl="1"/>
            <a:r>
              <a:rPr lang="en-US" b="1" i="1" dirty="0"/>
              <a:t>Proposals</a:t>
            </a:r>
            <a:r>
              <a:rPr lang="en-US" dirty="0"/>
              <a:t> for designs by contributing partners</a:t>
            </a:r>
          </a:p>
          <a:p>
            <a:r>
              <a:rPr lang="en-US" dirty="0"/>
              <a:t>Submittal of </a:t>
            </a:r>
            <a:r>
              <a:rPr lang="en-US" b="1" dirty="0"/>
              <a:t>approved</a:t>
            </a:r>
            <a:r>
              <a:rPr lang="en-US" dirty="0"/>
              <a:t> designs</a:t>
            </a:r>
          </a:p>
          <a:p>
            <a:pPr lvl="1"/>
            <a:r>
              <a:rPr lang="en-US" dirty="0"/>
              <a:t>Proposal must first be approved by NGS</a:t>
            </a:r>
          </a:p>
          <a:p>
            <a:pPr lvl="1"/>
            <a:r>
              <a:rPr lang="en-US" dirty="0"/>
              <a:t>Designs must be complete for NGS to review</a:t>
            </a:r>
          </a:p>
          <a:p>
            <a:pPr>
              <a:lnSpc>
                <a:spcPct val="110000"/>
              </a:lnSpc>
            </a:pPr>
            <a:r>
              <a:rPr lang="en-US" dirty="0"/>
              <a:t>Later requests will be for </a:t>
            </a:r>
            <a:r>
              <a:rPr lang="en-US" b="1" i="1" dirty="0"/>
              <a:t>changes</a:t>
            </a:r>
            <a:r>
              <a:rPr lang="en-US" i="1" dirty="0"/>
              <a:t> to</a:t>
            </a:r>
            <a:r>
              <a:rPr lang="en-US" dirty="0"/>
              <a:t> SPCS2022</a:t>
            </a:r>
          </a:p>
        </p:txBody>
      </p:sp>
      <p:sp>
        <p:nvSpPr>
          <p:cNvPr id="4" name="Slide Number Placeholder 3">
            <a:extLst>
              <a:ext uri="{FF2B5EF4-FFF2-40B4-BE49-F238E27FC236}">
                <a16:creationId xmlns:a16="http://schemas.microsoft.com/office/drawing/2014/main" id="{18430DA1-C2A1-411D-A774-657039144874}"/>
              </a:ext>
            </a:extLst>
          </p:cNvPr>
          <p:cNvSpPr>
            <a:spLocks noGrp="1"/>
          </p:cNvSpPr>
          <p:nvPr>
            <p:ph type="sldNum" sz="quarter" idx="12"/>
          </p:nvPr>
        </p:nvSpPr>
        <p:spPr/>
        <p:txBody>
          <a:bodyPr/>
          <a:lstStyle/>
          <a:p>
            <a:pPr>
              <a:defRPr/>
            </a:pPr>
            <a:fld id="{C92D6AEA-48A7-924D-9406-EC6E0EBC20ED}" type="slidenum">
              <a:rPr lang="en-US" smtClean="0"/>
              <a:pPr>
                <a:defRPr/>
              </a:pPr>
              <a:t>50</a:t>
            </a:fld>
            <a:endParaRPr lang="en-US" dirty="0"/>
          </a:p>
        </p:txBody>
      </p:sp>
      <p:sp>
        <p:nvSpPr>
          <p:cNvPr id="5" name="TextBox 4">
            <a:extLst>
              <a:ext uri="{FF2B5EF4-FFF2-40B4-BE49-F238E27FC236}">
                <a16:creationId xmlns:a16="http://schemas.microsoft.com/office/drawing/2014/main" id="{94F3ED2F-1903-4742-BC3B-170B11FB72DE}"/>
              </a:ext>
            </a:extLst>
          </p:cNvPr>
          <p:cNvSpPr txBox="1"/>
          <p:nvPr/>
        </p:nvSpPr>
        <p:spPr>
          <a:xfrm>
            <a:off x="1787106" y="4779256"/>
            <a:ext cx="8617789" cy="1384995"/>
          </a:xfrm>
          <a:prstGeom prst="rect">
            <a:avLst/>
          </a:prstGeom>
          <a:solidFill>
            <a:schemeClr val="bg1"/>
          </a:solidFill>
          <a:ln w="19050">
            <a:solidFill>
              <a:srgbClr val="C00000"/>
            </a:solidFill>
          </a:ln>
          <a:effectLst>
            <a:outerShdw blurRad="50800" dist="38100" dir="2700000" algn="tl" rotWithShape="0">
              <a:prstClr val="black">
                <a:alpha val="40000"/>
              </a:prstClr>
            </a:outerShdw>
          </a:effectLst>
        </p:spPr>
        <p:txBody>
          <a:bodyPr wrap="square" rtlCol="0">
            <a:spAutoFit/>
          </a:bodyPr>
          <a:lstStyle/>
          <a:p>
            <a:pPr defTabSz="457200" fontAlgn="base">
              <a:spcBef>
                <a:spcPct val="0"/>
              </a:spcBef>
              <a:spcAft>
                <a:spcPct val="0"/>
              </a:spcAft>
              <a:defRPr/>
            </a:pPr>
            <a:r>
              <a:rPr lang="en-US" sz="2800" b="1" dirty="0">
                <a:solidFill>
                  <a:srgbClr val="C00000"/>
                </a:solidFill>
                <a:latin typeface="Calibri" charset="0"/>
                <a:ea typeface="ＭＳ Ｐゴシック" charset="0"/>
                <a:hlinkClick r:id="rId3"/>
              </a:rPr>
              <a:t>NGS.SPCS@noaa.gov</a:t>
            </a:r>
            <a:endParaRPr lang="en-US" sz="2800" b="1" dirty="0">
              <a:solidFill>
                <a:srgbClr val="C00000"/>
              </a:solidFill>
              <a:latin typeface="Calibri" charset="0"/>
              <a:ea typeface="ＭＳ Ｐゴシック" charset="0"/>
            </a:endParaRPr>
          </a:p>
          <a:p>
            <a:pPr defTabSz="457200" fontAlgn="base">
              <a:spcBef>
                <a:spcPct val="0"/>
              </a:spcBef>
              <a:spcAft>
                <a:spcPct val="0"/>
              </a:spcAft>
              <a:defRPr/>
            </a:pPr>
            <a:r>
              <a:rPr lang="en-US" sz="2800" dirty="0">
                <a:solidFill>
                  <a:srgbClr val="C00000"/>
                </a:solidFill>
                <a:latin typeface="Calibri" charset="0"/>
                <a:ea typeface="ＭＳ Ｐゴシック" charset="0"/>
              </a:rPr>
              <a:t>by</a:t>
            </a:r>
            <a:r>
              <a:rPr lang="en-US" sz="2800" b="1" dirty="0">
                <a:solidFill>
                  <a:srgbClr val="C00000"/>
                </a:solidFill>
                <a:latin typeface="Calibri" charset="0"/>
                <a:ea typeface="ＭＳ Ｐゴシック" charset="0"/>
              </a:rPr>
              <a:t> March 31, 2020 </a:t>
            </a:r>
            <a:r>
              <a:rPr lang="en-US" sz="2800" dirty="0">
                <a:solidFill>
                  <a:srgbClr val="C00000"/>
                </a:solidFill>
                <a:latin typeface="Calibri" charset="0"/>
                <a:ea typeface="ＭＳ Ｐゴシック" charset="0"/>
              </a:rPr>
              <a:t>for </a:t>
            </a:r>
            <a:r>
              <a:rPr lang="en-US" sz="2800" b="1" i="1" dirty="0">
                <a:solidFill>
                  <a:srgbClr val="C00000"/>
                </a:solidFill>
                <a:latin typeface="Calibri" charset="0"/>
                <a:ea typeface="ＭＳ Ｐゴシック" charset="0"/>
              </a:rPr>
              <a:t>requests</a:t>
            </a:r>
            <a:r>
              <a:rPr lang="en-US" sz="2800" dirty="0">
                <a:solidFill>
                  <a:srgbClr val="C00000"/>
                </a:solidFill>
                <a:latin typeface="Calibri" charset="0"/>
                <a:ea typeface="ＭＳ Ｐゴシック" charset="0"/>
              </a:rPr>
              <a:t> and </a:t>
            </a:r>
            <a:r>
              <a:rPr lang="en-US" sz="2800" b="1" i="1" dirty="0">
                <a:solidFill>
                  <a:srgbClr val="C00000"/>
                </a:solidFill>
                <a:latin typeface="Calibri" charset="0"/>
                <a:ea typeface="ＭＳ Ｐゴシック" charset="0"/>
              </a:rPr>
              <a:t>proposals</a:t>
            </a:r>
          </a:p>
          <a:p>
            <a:pPr defTabSz="457200" fontAlgn="base">
              <a:spcBef>
                <a:spcPct val="0"/>
              </a:spcBef>
              <a:spcAft>
                <a:spcPct val="0"/>
              </a:spcAft>
              <a:defRPr/>
            </a:pPr>
            <a:r>
              <a:rPr lang="en-US" sz="2800" dirty="0">
                <a:solidFill>
                  <a:srgbClr val="C00000"/>
                </a:solidFill>
                <a:latin typeface="Calibri" charset="0"/>
                <a:ea typeface="ＭＳ Ｐゴシック" charset="0"/>
              </a:rPr>
              <a:t>by</a:t>
            </a:r>
            <a:r>
              <a:rPr lang="en-US" sz="2800" b="1" dirty="0">
                <a:solidFill>
                  <a:srgbClr val="C00000"/>
                </a:solidFill>
                <a:latin typeface="Calibri" charset="0"/>
                <a:ea typeface="ＭＳ Ｐゴシック" charset="0"/>
              </a:rPr>
              <a:t> March 31, 2021 </a:t>
            </a:r>
            <a:r>
              <a:rPr lang="en-US" sz="2800" dirty="0">
                <a:solidFill>
                  <a:srgbClr val="C00000"/>
                </a:solidFill>
                <a:latin typeface="Calibri" charset="0"/>
                <a:ea typeface="ＭＳ Ｐゴシック" charset="0"/>
              </a:rPr>
              <a:t>for </a:t>
            </a:r>
            <a:r>
              <a:rPr lang="en-US" sz="2800" b="1" i="1" dirty="0">
                <a:solidFill>
                  <a:srgbClr val="C00000"/>
                </a:solidFill>
                <a:latin typeface="Calibri" charset="0"/>
                <a:ea typeface="ＭＳ Ｐゴシック" charset="0"/>
              </a:rPr>
              <a:t>submittal </a:t>
            </a:r>
            <a:r>
              <a:rPr lang="en-US" sz="2800" dirty="0">
                <a:solidFill>
                  <a:srgbClr val="C00000"/>
                </a:solidFill>
                <a:latin typeface="Calibri" charset="0"/>
                <a:ea typeface="ＭＳ Ｐゴシック" charset="0"/>
              </a:rPr>
              <a:t>of </a:t>
            </a:r>
            <a:r>
              <a:rPr lang="en-US" sz="2800" b="1" i="1" dirty="0">
                <a:solidFill>
                  <a:srgbClr val="C00000"/>
                </a:solidFill>
                <a:latin typeface="Calibri" charset="0"/>
                <a:ea typeface="ＭＳ Ｐゴシック" charset="0"/>
              </a:rPr>
              <a:t>approved</a:t>
            </a:r>
            <a:r>
              <a:rPr lang="en-US" sz="2800" dirty="0">
                <a:solidFill>
                  <a:srgbClr val="C00000"/>
                </a:solidFill>
                <a:latin typeface="Calibri" charset="0"/>
                <a:ea typeface="ＭＳ Ｐゴシック" charset="0"/>
              </a:rPr>
              <a:t> designs</a:t>
            </a:r>
          </a:p>
        </p:txBody>
      </p:sp>
    </p:spTree>
    <p:extLst>
      <p:ext uri="{BB962C8B-B14F-4D97-AF65-F5344CB8AC3E}">
        <p14:creationId xmlns:p14="http://schemas.microsoft.com/office/powerpoint/2010/main" val="275035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7550103" y="3975882"/>
            <a:ext cx="1443101" cy="121098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443843" y="4600220"/>
            <a:ext cx="1443101" cy="121098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6094106" y="4484786"/>
            <a:ext cx="1443101" cy="121098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3104961" y="4058141"/>
            <a:ext cx="1443101" cy="121098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8046698" y="1041524"/>
            <a:ext cx="1443101" cy="121098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830024" y="2592997"/>
            <a:ext cx="1443101" cy="121098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3519243" y="933054"/>
            <a:ext cx="350378" cy="35037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93" name="Oval 92"/>
          <p:cNvSpPr/>
          <p:nvPr/>
        </p:nvSpPr>
        <p:spPr>
          <a:xfrm rot="6262407">
            <a:off x="2960844" y="1641323"/>
            <a:ext cx="363661" cy="3636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95" name="Oval 94"/>
          <p:cNvSpPr/>
          <p:nvPr/>
        </p:nvSpPr>
        <p:spPr>
          <a:xfrm rot="6262407">
            <a:off x="3877673" y="1569613"/>
            <a:ext cx="342900" cy="3429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97" name="Straight Connector 96"/>
          <p:cNvCxnSpPr>
            <a:stCxn id="95" idx="3"/>
            <a:endCxn id="91" idx="7"/>
          </p:cNvCxnSpPr>
          <p:nvPr/>
        </p:nvCxnSpPr>
        <p:spPr>
          <a:xfrm rot="6262407" flipH="1">
            <a:off x="3732807" y="1298477"/>
            <a:ext cx="279851" cy="2555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3448659" y="1531185"/>
            <a:ext cx="304537" cy="5044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rot="17285526">
            <a:off x="7948292" y="2636983"/>
            <a:ext cx="1443101" cy="121098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50" b="1" dirty="0">
                  <a:solidFill>
                    <a:schemeClr val="tx1"/>
                  </a:solidFill>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788" b="1" dirty="0">
                  <a:solidFill>
                    <a:schemeClr val="tx1"/>
                  </a:solidFill>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tx1"/>
                  </a:solidFill>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SPC</a:t>
              </a: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75" b="1" dirty="0">
                  <a:solidFill>
                    <a:schemeClr val="tx1"/>
                  </a:solidFill>
                  <a:latin typeface="Symbol" panose="05050102010706020507" pitchFamily="18" charset="2"/>
                </a:rPr>
                <a:t>f</a:t>
              </a:r>
              <a:r>
                <a:rPr lang="en-US" sz="675" b="1" dirty="0">
                  <a:solidFill>
                    <a:schemeClr val="tx1"/>
                  </a:solidFill>
                </a:rPr>
                <a:t>, </a:t>
              </a:r>
              <a:r>
                <a:rPr lang="en-US" sz="675" b="1" dirty="0">
                  <a:solidFill>
                    <a:schemeClr val="tx1"/>
                  </a:solidFill>
                  <a:latin typeface="Symbol" panose="05050102010706020507" pitchFamily="18" charset="2"/>
                </a:rPr>
                <a:t>l</a:t>
              </a:r>
              <a:r>
                <a:rPr lang="en-US" sz="675" b="1" dirty="0">
                  <a:solidFill>
                    <a:schemeClr val="tx1"/>
                  </a:solidFill>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4186472" y="1626977"/>
            <a:ext cx="486030" cy="253916"/>
          </a:xfrm>
          <a:prstGeom prst="rect">
            <a:avLst/>
          </a:prstGeom>
          <a:noFill/>
        </p:spPr>
        <p:txBody>
          <a:bodyPr wrap="none" rtlCol="0">
            <a:spAutoFit/>
          </a:bodyPr>
          <a:lstStyle/>
          <a:p>
            <a:r>
              <a:rPr lang="en-US" sz="1050" b="1" dirty="0">
                <a:solidFill>
                  <a:srgbClr val="7030A0"/>
                </a:solidFill>
              </a:rPr>
              <a:t>USSD</a:t>
            </a:r>
            <a:endParaRPr lang="en-US" b="1" dirty="0">
              <a:solidFill>
                <a:srgbClr val="7030A0"/>
              </a:solidFill>
            </a:endParaRPr>
          </a:p>
        </p:txBody>
      </p:sp>
      <p:sp>
        <p:nvSpPr>
          <p:cNvPr id="114" name="TextBox 113"/>
          <p:cNvSpPr txBox="1"/>
          <p:nvPr/>
        </p:nvSpPr>
        <p:spPr>
          <a:xfrm>
            <a:off x="4086184" y="2931071"/>
            <a:ext cx="1364476" cy="253916"/>
          </a:xfrm>
          <a:prstGeom prst="rect">
            <a:avLst/>
          </a:prstGeom>
          <a:noFill/>
        </p:spPr>
        <p:txBody>
          <a:bodyPr wrap="none" rtlCol="0">
            <a:spAutoFit/>
          </a:bodyPr>
          <a:lstStyle/>
          <a:p>
            <a:r>
              <a:rPr lang="en-US" sz="1050" b="1" dirty="0">
                <a:solidFill>
                  <a:srgbClr val="7030A0"/>
                </a:solidFill>
              </a:rPr>
              <a:t> Old Hawaiian, Guam</a:t>
            </a:r>
            <a:endParaRPr lang="en-US" b="1" dirty="0">
              <a:solidFill>
                <a:srgbClr val="7030A0"/>
              </a:solidFill>
            </a:endParaRPr>
          </a:p>
        </p:txBody>
      </p:sp>
      <p:sp>
        <p:nvSpPr>
          <p:cNvPr id="115" name="TextBox 114"/>
          <p:cNvSpPr txBox="1"/>
          <p:nvPr/>
        </p:nvSpPr>
        <p:spPr>
          <a:xfrm>
            <a:off x="4144021" y="4031057"/>
            <a:ext cx="997389" cy="253916"/>
          </a:xfrm>
          <a:prstGeom prst="rect">
            <a:avLst/>
          </a:prstGeom>
          <a:noFill/>
        </p:spPr>
        <p:txBody>
          <a:bodyPr wrap="none" rtlCol="0">
            <a:spAutoFit/>
          </a:bodyPr>
          <a:lstStyle/>
          <a:p>
            <a:r>
              <a:rPr lang="en-US" sz="1050" b="1" dirty="0">
                <a:solidFill>
                  <a:srgbClr val="7030A0"/>
                </a:solidFill>
              </a:rPr>
              <a:t>NAD 83 (1986)</a:t>
            </a:r>
            <a:endParaRPr lang="en-US" b="1" dirty="0">
              <a:solidFill>
                <a:srgbClr val="7030A0"/>
              </a:solidFill>
            </a:endParaRPr>
          </a:p>
        </p:txBody>
      </p:sp>
      <p:sp>
        <p:nvSpPr>
          <p:cNvPr id="116" name="TextBox 115"/>
          <p:cNvSpPr txBox="1"/>
          <p:nvPr/>
        </p:nvSpPr>
        <p:spPr>
          <a:xfrm>
            <a:off x="6209345" y="2989481"/>
            <a:ext cx="1696298" cy="253916"/>
          </a:xfrm>
          <a:prstGeom prst="rect">
            <a:avLst/>
          </a:prstGeom>
          <a:noFill/>
        </p:spPr>
        <p:txBody>
          <a:bodyPr wrap="none" rtlCol="0">
            <a:spAutoFit/>
          </a:bodyPr>
          <a:lstStyle/>
          <a:p>
            <a:r>
              <a:rPr lang="en-US" sz="1050" b="1" dirty="0">
                <a:solidFill>
                  <a:srgbClr val="7030A0"/>
                </a:solidFill>
              </a:rPr>
              <a:t>NAD 83 (2011,PA11,MA11)</a:t>
            </a:r>
            <a:endParaRPr lang="en-US" b="1" dirty="0">
              <a:solidFill>
                <a:srgbClr val="7030A0"/>
              </a:solidFill>
            </a:endParaRPr>
          </a:p>
        </p:txBody>
      </p:sp>
      <p:sp>
        <p:nvSpPr>
          <p:cNvPr id="117" name="TextBox 116"/>
          <p:cNvSpPr txBox="1"/>
          <p:nvPr/>
        </p:nvSpPr>
        <p:spPr>
          <a:xfrm>
            <a:off x="6693170" y="3863775"/>
            <a:ext cx="1289135" cy="253916"/>
          </a:xfrm>
          <a:prstGeom prst="rect">
            <a:avLst/>
          </a:prstGeom>
          <a:noFill/>
        </p:spPr>
        <p:txBody>
          <a:bodyPr wrap="none" rtlCol="0">
            <a:spAutoFit/>
          </a:bodyPr>
          <a:lstStyle/>
          <a:p>
            <a:r>
              <a:rPr lang="en-US" sz="1050" b="1" dirty="0">
                <a:solidFill>
                  <a:srgbClr val="7030A0"/>
                </a:solidFill>
              </a:rPr>
              <a:t>NAD 83 (NSRS2007)</a:t>
            </a:r>
            <a:endParaRPr lang="en-US" b="1" dirty="0">
              <a:solidFill>
                <a:srgbClr val="7030A0"/>
              </a:solidFill>
            </a:endParaRPr>
          </a:p>
        </p:txBody>
      </p:sp>
      <p:sp>
        <p:nvSpPr>
          <p:cNvPr id="118" name="TextBox 117"/>
          <p:cNvSpPr txBox="1"/>
          <p:nvPr/>
        </p:nvSpPr>
        <p:spPr>
          <a:xfrm>
            <a:off x="6294023" y="4259191"/>
            <a:ext cx="947695" cy="253916"/>
          </a:xfrm>
          <a:prstGeom prst="rect">
            <a:avLst/>
          </a:prstGeom>
          <a:noFill/>
        </p:spPr>
        <p:txBody>
          <a:bodyPr wrap="none" rtlCol="0">
            <a:spAutoFit/>
          </a:bodyPr>
          <a:lstStyle/>
          <a:p>
            <a:r>
              <a:rPr lang="en-US" sz="1050" b="1" dirty="0">
                <a:solidFill>
                  <a:srgbClr val="7030A0"/>
                </a:solidFill>
              </a:rPr>
              <a:t>NAD 83 (FBN)</a:t>
            </a:r>
            <a:endParaRPr lang="en-US" b="1" dirty="0">
              <a:solidFill>
                <a:srgbClr val="7030A0"/>
              </a:solidFill>
            </a:endParaRPr>
          </a:p>
        </p:txBody>
      </p:sp>
      <p:sp>
        <p:nvSpPr>
          <p:cNvPr id="119" name="TextBox 118"/>
          <p:cNvSpPr txBox="1"/>
          <p:nvPr/>
        </p:nvSpPr>
        <p:spPr>
          <a:xfrm>
            <a:off x="4742909" y="4398964"/>
            <a:ext cx="1051891" cy="253916"/>
          </a:xfrm>
          <a:prstGeom prst="rect">
            <a:avLst/>
          </a:prstGeom>
          <a:noFill/>
        </p:spPr>
        <p:txBody>
          <a:bodyPr wrap="none" rtlCol="0">
            <a:spAutoFit/>
          </a:bodyPr>
          <a:lstStyle/>
          <a:p>
            <a:r>
              <a:rPr lang="en-US" sz="1050" b="1" dirty="0">
                <a:solidFill>
                  <a:srgbClr val="7030A0"/>
                </a:solidFill>
              </a:rPr>
              <a:t>NAD 83 (HARN)</a:t>
            </a:r>
            <a:endParaRPr lang="en-US" b="1" dirty="0">
              <a:solidFill>
                <a:srgbClr val="7030A0"/>
              </a:solidFill>
            </a:endParaRPr>
          </a:p>
        </p:txBody>
      </p:sp>
      <p:sp>
        <p:nvSpPr>
          <p:cNvPr id="120" name="TextBox 119"/>
          <p:cNvSpPr txBox="1"/>
          <p:nvPr/>
        </p:nvSpPr>
        <p:spPr>
          <a:xfrm>
            <a:off x="7679207" y="1558812"/>
            <a:ext cx="490840" cy="253916"/>
          </a:xfrm>
          <a:prstGeom prst="rect">
            <a:avLst/>
          </a:prstGeom>
          <a:noFill/>
        </p:spPr>
        <p:txBody>
          <a:bodyPr wrap="none" rtlCol="0">
            <a:spAutoFit/>
          </a:bodyPr>
          <a:lstStyle/>
          <a:p>
            <a:r>
              <a:rPr lang="en-US" sz="1050" b="1" dirty="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3929323" y="1907148"/>
            <a:ext cx="77240" cy="10034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4008536" y="3244210"/>
            <a:ext cx="105186" cy="1041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4361084" y="4483280"/>
            <a:ext cx="611458" cy="288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5315444" y="4656234"/>
            <a:ext cx="1307363" cy="115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6965707" y="4335180"/>
            <a:ext cx="899779" cy="321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8036527" y="3290998"/>
            <a:ext cx="160845" cy="77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73" idx="2"/>
            <a:endCxn id="107" idx="6"/>
          </p:cNvCxnSpPr>
          <p:nvPr/>
        </p:nvCxnSpPr>
        <p:spPr>
          <a:xfrm flipH="1">
            <a:off x="8303859" y="1839862"/>
            <a:ext cx="30349" cy="112518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4487971" y="749508"/>
            <a:ext cx="3359318" cy="1077218"/>
          </a:xfrm>
          <a:prstGeom prst="rect">
            <a:avLst/>
          </a:prstGeom>
          <a:noFill/>
        </p:spPr>
        <p:txBody>
          <a:bodyPr wrap="none" rtlCol="0">
            <a:spAutoFit/>
          </a:bodyPr>
          <a:lstStyle/>
          <a:p>
            <a:pPr algn="ctr"/>
            <a:r>
              <a:rPr lang="en-US" sz="1600" b="1" dirty="0">
                <a:solidFill>
                  <a:schemeClr val="tx2"/>
                </a:solidFill>
                <a:latin typeface="Arial Black" panose="020B0A04020102020204" pitchFamily="34" charset="0"/>
              </a:rPr>
              <a:t>NGS Coordinate Conversion </a:t>
            </a:r>
          </a:p>
          <a:p>
            <a:pPr algn="ctr"/>
            <a:r>
              <a:rPr lang="en-US" sz="1600" b="1" dirty="0">
                <a:solidFill>
                  <a:schemeClr val="tx2"/>
                </a:solidFill>
                <a:latin typeface="Arial Black" panose="020B0A04020102020204" pitchFamily="34" charset="0"/>
              </a:rPr>
              <a:t>&amp; </a:t>
            </a:r>
          </a:p>
          <a:p>
            <a:pPr algn="ctr"/>
            <a:r>
              <a:rPr lang="en-US" sz="1600" b="1" dirty="0">
                <a:solidFill>
                  <a:schemeClr val="tx2"/>
                </a:solidFill>
                <a:latin typeface="Arial Black" panose="020B0A04020102020204" pitchFamily="34" charset="0"/>
              </a:rPr>
              <a:t>Transformation Tool </a:t>
            </a:r>
          </a:p>
          <a:p>
            <a:pPr algn="ctr"/>
            <a:r>
              <a:rPr lang="en-US" sz="1600" b="1" dirty="0">
                <a:solidFill>
                  <a:schemeClr val="tx2"/>
                </a:solidFill>
                <a:latin typeface="Arial Black" panose="020B0A04020102020204" pitchFamily="34" charset="0"/>
              </a:rPr>
              <a:t>(NCAT)</a:t>
            </a:r>
          </a:p>
        </p:txBody>
      </p:sp>
      <p:cxnSp>
        <p:nvCxnSpPr>
          <p:cNvPr id="13" name="Straight Arrow Connector 12"/>
          <p:cNvCxnSpPr>
            <a:stCxn id="8" idx="7"/>
            <a:endCxn id="107" idx="1"/>
          </p:cNvCxnSpPr>
          <p:nvPr/>
        </p:nvCxnSpPr>
        <p:spPr>
          <a:xfrm flipV="1">
            <a:off x="5265226" y="3205616"/>
            <a:ext cx="2832502" cy="1444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5421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a:extLst>
              <a:ext uri="{FF2B5EF4-FFF2-40B4-BE49-F238E27FC236}">
                <a16:creationId xmlns:a16="http://schemas.microsoft.com/office/drawing/2014/main" id="{8266166C-AA65-4F07-91C0-FCB3B73898E0}"/>
              </a:ext>
            </a:extLst>
          </p:cNvPr>
          <p:cNvSpPr>
            <a:spLocks noGrp="1"/>
          </p:cNvSpPr>
          <p:nvPr>
            <p:ph type="title"/>
          </p:nvPr>
        </p:nvSpPr>
        <p:spPr/>
        <p:txBody>
          <a:bodyPr/>
          <a:lstStyle/>
          <a:p>
            <a:r>
              <a:rPr lang="en-US" altLang="en-US" dirty="0">
                <a:ea typeface="ＭＳ Ｐゴシック" panose="020B0600070205080204" pitchFamily="34" charset="-128"/>
              </a:rPr>
              <a:t>How to Plan for the Future</a:t>
            </a:r>
          </a:p>
        </p:txBody>
      </p:sp>
      <p:sp>
        <p:nvSpPr>
          <p:cNvPr id="31746" name="Content Placeholder 2">
            <a:extLst>
              <a:ext uri="{FF2B5EF4-FFF2-40B4-BE49-F238E27FC236}">
                <a16:creationId xmlns:a16="http://schemas.microsoft.com/office/drawing/2014/main" id="{6BC1B4D4-1337-4764-A65B-4CC0099B0A7E}"/>
              </a:ext>
            </a:extLst>
          </p:cNvPr>
          <p:cNvSpPr>
            <a:spLocks noGrp="1"/>
          </p:cNvSpPr>
          <p:nvPr>
            <p:ph idx="1"/>
          </p:nvPr>
        </p:nvSpPr>
        <p:spPr>
          <a:xfrm>
            <a:off x="1981200" y="1295401"/>
            <a:ext cx="8229600" cy="5286375"/>
          </a:xfrm>
        </p:spPr>
        <p:txBody>
          <a:bodyPr/>
          <a:lstStyle/>
          <a:p>
            <a:r>
              <a:rPr lang="en-US" altLang="en-US" sz="2000" dirty="0">
                <a:ea typeface="ＭＳ Ｐゴシック" panose="020B0600070205080204" pitchFamily="34" charset="-128"/>
              </a:rPr>
              <a:t>Move to newest realizations</a:t>
            </a:r>
          </a:p>
          <a:p>
            <a:pPr lvl="1"/>
            <a:r>
              <a:rPr lang="en-US" altLang="en-US" sz="2000" dirty="0">
                <a:ea typeface="ＭＳ Ｐゴシック" panose="020B0600070205080204" pitchFamily="34" charset="-128"/>
              </a:rPr>
              <a:t>NAD 83(2011) epoch 2010.00</a:t>
            </a:r>
          </a:p>
          <a:p>
            <a:pPr lvl="1"/>
            <a:r>
              <a:rPr lang="en-US" altLang="en-US" sz="2000" dirty="0">
                <a:ea typeface="ＭＳ Ｐゴシック" panose="020B0600070205080204" pitchFamily="34" charset="-128"/>
              </a:rPr>
              <a:t>USGG12 (gravimetric geoid) / GEOID12B (hybrid geoid)</a:t>
            </a:r>
          </a:p>
          <a:p>
            <a:r>
              <a:rPr lang="en-US" altLang="en-US" sz="2000" dirty="0">
                <a:ea typeface="ＭＳ Ｐゴシック" panose="020B0600070205080204" pitchFamily="34" charset="-128"/>
              </a:rPr>
              <a:t>Obtain precise ellipsoid heights on NAVD 88 bench marks (GPS on BM via OPUS-SHARE, contact NGS Geodetic Advisor)</a:t>
            </a:r>
          </a:p>
          <a:p>
            <a:pPr lvl="1"/>
            <a:r>
              <a:rPr lang="en-US" altLang="en-US" sz="2000" dirty="0">
                <a:ea typeface="ＭＳ Ｐゴシック" panose="020B0600070205080204" pitchFamily="34" charset="-128"/>
              </a:rPr>
              <a:t>Improves hybrid geoid models and provides “hard points” in new 	vertical datum</a:t>
            </a:r>
          </a:p>
          <a:p>
            <a:pPr lvl="1"/>
            <a:r>
              <a:rPr lang="en-US" altLang="en-US" sz="2000" dirty="0">
                <a:ea typeface="ＭＳ Ｐゴシック" panose="020B0600070205080204" pitchFamily="34" charset="-128"/>
              </a:rPr>
              <a:t>Follow new NGS Guidelines when released</a:t>
            </a:r>
          </a:p>
          <a:p>
            <a:r>
              <a:rPr lang="en-US" altLang="en-US" sz="2000" dirty="0">
                <a:ea typeface="ＭＳ Ｐゴシック" panose="020B0600070205080204" pitchFamily="34" charset="-128"/>
              </a:rPr>
              <a:t>Move off of NGVD 29 to NAVD 88</a:t>
            </a:r>
          </a:p>
          <a:p>
            <a:pPr lvl="1"/>
            <a:r>
              <a:rPr lang="en-US" altLang="en-US" sz="2000" dirty="0">
                <a:ea typeface="ＭＳ Ｐゴシック" panose="020B0600070205080204" pitchFamily="34" charset="-128"/>
              </a:rPr>
              <a:t>Understand the accuracy of VERTCON in your area</a:t>
            </a:r>
          </a:p>
          <a:p>
            <a:r>
              <a:rPr lang="en-US" altLang="en-US" sz="2000" dirty="0">
                <a:ea typeface="ＭＳ Ｐゴシック" panose="020B0600070205080204" pitchFamily="34" charset="-128"/>
              </a:rPr>
              <a:t>Move away from passive marks to GNSS</a:t>
            </a:r>
          </a:p>
          <a:p>
            <a:pPr lvl="1"/>
            <a:r>
              <a:rPr lang="en-US" altLang="en-US" sz="2000" dirty="0">
                <a:ea typeface="ＭＳ Ｐゴシック" panose="020B0600070205080204" pitchFamily="34" charset="-128"/>
              </a:rPr>
              <a:t>Especially move off of classical passive control</a:t>
            </a:r>
          </a:p>
          <a:p>
            <a:r>
              <a:rPr lang="en-US" altLang="en-US" sz="2000" dirty="0">
                <a:ea typeface="ＭＳ Ｐゴシック" panose="020B0600070205080204" pitchFamily="34" charset="-128"/>
              </a:rPr>
              <a:t>Require/provide complete metadata for all mapping contracts</a:t>
            </a:r>
          </a:p>
          <a:p>
            <a:pPr lvl="1"/>
            <a:r>
              <a:rPr lang="en-US" altLang="en-US" sz="2000" dirty="0">
                <a:ea typeface="ＭＳ Ｐゴシック" panose="020B0600070205080204" pitchFamily="34" charset="-128"/>
              </a:rPr>
              <a:t>How did they get the positions/heights?   Document it!!</a:t>
            </a:r>
          </a:p>
        </p:txBody>
      </p:sp>
      <p:sp>
        <p:nvSpPr>
          <p:cNvPr id="3" name="Date Placeholder 2">
            <a:extLst>
              <a:ext uri="{FF2B5EF4-FFF2-40B4-BE49-F238E27FC236}">
                <a16:creationId xmlns:a16="http://schemas.microsoft.com/office/drawing/2014/main" id="{F491E03A-D861-4F03-B2E9-E5463B9A1EB1}"/>
              </a:ext>
            </a:extLst>
          </p:cNvPr>
          <p:cNvSpPr>
            <a:spLocks noGrp="1"/>
          </p:cNvSpPr>
          <p:nvPr>
            <p:ph type="dt" sz="half" idx="10"/>
          </p:nvPr>
        </p:nvSpPr>
        <p:spPr/>
        <p:txBody>
          <a:bodyPr/>
          <a:lstStyle/>
          <a:p>
            <a:pPr>
              <a:defRPr/>
            </a:pPr>
            <a:r>
              <a:rPr lang="en-US" smtClean="0"/>
              <a:t>April 2, 2019</a:t>
            </a:r>
            <a:endParaRPr lang="en-US" dirty="0"/>
          </a:p>
        </p:txBody>
      </p:sp>
      <p:sp>
        <p:nvSpPr>
          <p:cNvPr id="4" name="Footer Placeholder 3">
            <a:extLst>
              <a:ext uri="{FF2B5EF4-FFF2-40B4-BE49-F238E27FC236}">
                <a16:creationId xmlns:a16="http://schemas.microsoft.com/office/drawing/2014/main" id="{5C32B50C-4A70-4F97-B468-37FC5FEF4EA6}"/>
              </a:ext>
            </a:extLst>
          </p:cNvPr>
          <p:cNvSpPr>
            <a:spLocks noGrp="1"/>
          </p:cNvSpPr>
          <p:nvPr>
            <p:ph type="ftr" sz="quarter" idx="11"/>
          </p:nvPr>
        </p:nvSpPr>
        <p:spPr/>
        <p:txBody>
          <a:bodyPr/>
          <a:lstStyle/>
          <a:p>
            <a:pPr>
              <a:defRPr/>
            </a:pPr>
            <a:r>
              <a:rPr lang="en-US" smtClean="0"/>
              <a:t>2019 COUNT Conference</a:t>
            </a:r>
            <a:endParaRPr lang="en-US" dirty="0"/>
          </a:p>
        </p:txBody>
      </p:sp>
      <p:sp>
        <p:nvSpPr>
          <p:cNvPr id="2" name="Slide Number Placeholder 1">
            <a:extLst>
              <a:ext uri="{FF2B5EF4-FFF2-40B4-BE49-F238E27FC236}">
                <a16:creationId xmlns:a16="http://schemas.microsoft.com/office/drawing/2014/main" id="{125D5E74-AC01-4C68-A8C8-9CB304EB9760}"/>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F706D30-F38A-4FFE-B5C9-1E75EB152717}" type="slidenum">
              <a:rPr lang="en-US" altLang="en-US">
                <a:solidFill>
                  <a:srgbClr val="898989"/>
                </a:solidFill>
              </a:rPr>
              <a:pPr eaLnBrk="1" hangingPunct="1"/>
              <a:t>52</a:t>
            </a:fld>
            <a:endParaRPr lang="en-US" altLang="en-US">
              <a:solidFill>
                <a:srgbClr val="898989"/>
              </a:solidFill>
            </a:endParaRPr>
          </a:p>
        </p:txBody>
      </p:sp>
    </p:spTree>
    <p:extLst>
      <p:ext uri="{BB962C8B-B14F-4D97-AF65-F5344CB8AC3E}">
        <p14:creationId xmlns:p14="http://schemas.microsoft.com/office/powerpoint/2010/main" val="6914616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rot="18825834">
            <a:off x="2481263" y="2046288"/>
            <a:ext cx="7123112" cy="4843462"/>
          </a:xfrm>
        </p:spPr>
        <p:txBody>
          <a:bodyPr/>
          <a:lstStyle/>
          <a:p>
            <a:pPr marL="0" indent="0">
              <a:lnSpc>
                <a:spcPct val="200000"/>
              </a:lnSpc>
              <a:buNone/>
              <a:defRPr/>
            </a:pPr>
            <a:r>
              <a:rPr lang="en-US" sz="2800" dirty="0"/>
              <a:t>U.S. Standard Datum</a:t>
            </a:r>
          </a:p>
          <a:p>
            <a:pPr marL="0" indent="0">
              <a:lnSpc>
                <a:spcPct val="200000"/>
              </a:lnSpc>
              <a:buNone/>
              <a:defRPr/>
            </a:pPr>
            <a:r>
              <a:rPr lang="en-US" sz="2800" dirty="0"/>
              <a:t>		NAD27</a:t>
            </a:r>
          </a:p>
          <a:p>
            <a:pPr marL="457200" lvl="1" indent="0">
              <a:lnSpc>
                <a:spcPct val="200000"/>
              </a:lnSpc>
              <a:buNone/>
              <a:defRPr/>
            </a:pPr>
            <a:r>
              <a:rPr lang="en-US" dirty="0" smtClean="0"/>
              <a:t>			NAD83 (1986)</a:t>
            </a:r>
          </a:p>
          <a:p>
            <a:pPr marL="914400" lvl="2" indent="0">
              <a:lnSpc>
                <a:spcPct val="200000"/>
              </a:lnSpc>
              <a:buNone/>
              <a:defRPr/>
            </a:pPr>
            <a:r>
              <a:rPr lang="en-US" sz="2800" dirty="0"/>
              <a:t>				NAD83 (HARN /199X)</a:t>
            </a:r>
          </a:p>
          <a:p>
            <a:pPr marL="1371600" lvl="3" indent="0">
              <a:lnSpc>
                <a:spcPct val="200000"/>
              </a:lnSpc>
              <a:buNone/>
              <a:defRPr/>
            </a:pPr>
            <a:r>
              <a:rPr lang="en-US" sz="2800" dirty="0"/>
              <a:t>					NAD83 (2007)</a:t>
            </a:r>
          </a:p>
          <a:p>
            <a:pPr marL="1828800" lvl="4" indent="0">
              <a:lnSpc>
                <a:spcPct val="200000"/>
              </a:lnSpc>
              <a:buNone/>
              <a:defRPr/>
            </a:pPr>
            <a:r>
              <a:rPr lang="en-US" sz="2800" dirty="0"/>
              <a:t>			    			</a:t>
            </a:r>
            <a:r>
              <a:rPr lang="en-US" sz="2800" b="1" u="sng" dirty="0"/>
              <a:t>NAD83 (2011)</a:t>
            </a:r>
            <a:endParaRPr lang="en-US" b="1" u="sng" dirty="0" smtClean="0"/>
          </a:p>
          <a:p>
            <a:pPr lvl="1">
              <a:defRPr/>
            </a:pPr>
            <a:endParaRPr lang="en-US" dirty="0" smtClean="0"/>
          </a:p>
        </p:txBody>
      </p:sp>
      <p:sp>
        <p:nvSpPr>
          <p:cNvPr id="43011" name="Title 1"/>
          <p:cNvSpPr>
            <a:spLocks noGrp="1"/>
          </p:cNvSpPr>
          <p:nvPr>
            <p:ph type="title"/>
          </p:nvPr>
        </p:nvSpPr>
        <p:spPr>
          <a:xfrm>
            <a:off x="1524000" y="-8484"/>
            <a:ext cx="9144000" cy="1143000"/>
          </a:xfrm>
        </p:spPr>
        <p:txBody>
          <a:bodyPr/>
          <a:lstStyle/>
          <a:p>
            <a:r>
              <a:rPr lang="en-US" altLang="en-US" sz="2800" dirty="0">
                <a:solidFill>
                  <a:schemeClr val="tx2"/>
                </a:solidFill>
                <a:latin typeface="Arial Black" panose="020B0A04020102020204" pitchFamily="34" charset="0"/>
              </a:rPr>
              <a:t>NSRS - Evolved Over Time </a:t>
            </a:r>
          </a:p>
        </p:txBody>
      </p:sp>
      <p:cxnSp>
        <p:nvCxnSpPr>
          <p:cNvPr id="6" name="Straight Arrow Connector 5"/>
          <p:cNvCxnSpPr/>
          <p:nvPr/>
        </p:nvCxnSpPr>
        <p:spPr>
          <a:xfrm>
            <a:off x="2225675" y="6027738"/>
            <a:ext cx="7708900" cy="0"/>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43013" name="TextBox 7"/>
          <p:cNvSpPr txBox="1">
            <a:spLocks noChangeArrowheads="1"/>
          </p:cNvSpPr>
          <p:nvPr/>
        </p:nvSpPr>
        <p:spPr bwMode="auto">
          <a:xfrm>
            <a:off x="9901238" y="5834063"/>
            <a:ext cx="673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a:solidFill>
                  <a:srgbClr val="C00000"/>
                </a:solidFill>
                <a:cs typeface="Arial" panose="020B0604020202020204" pitchFamily="34" charset="0"/>
              </a:rPr>
              <a:t>time</a:t>
            </a:r>
          </a:p>
        </p:txBody>
      </p:sp>
      <p:sp>
        <p:nvSpPr>
          <p:cNvPr id="43014" name="TextBox 2"/>
          <p:cNvSpPr txBox="1">
            <a:spLocks noChangeArrowheads="1"/>
          </p:cNvSpPr>
          <p:nvPr/>
        </p:nvSpPr>
        <p:spPr bwMode="auto">
          <a:xfrm>
            <a:off x="2119314" y="5656264"/>
            <a:ext cx="439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cs typeface="Arial" panose="020B0604020202020204" pitchFamily="34" charset="0"/>
              </a:rPr>
              <a:t>+</a:t>
            </a:r>
          </a:p>
        </p:txBody>
      </p:sp>
      <p:sp>
        <p:nvSpPr>
          <p:cNvPr id="43015" name="TextBox 8"/>
          <p:cNvSpPr txBox="1">
            <a:spLocks noChangeArrowheads="1"/>
          </p:cNvSpPr>
          <p:nvPr/>
        </p:nvSpPr>
        <p:spPr bwMode="auto">
          <a:xfrm>
            <a:off x="3387725" y="5649914"/>
            <a:ext cx="4397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cs typeface="Arial" panose="020B0604020202020204" pitchFamily="34" charset="0"/>
              </a:rPr>
              <a:t>+</a:t>
            </a:r>
          </a:p>
        </p:txBody>
      </p:sp>
      <p:sp>
        <p:nvSpPr>
          <p:cNvPr id="43016" name="TextBox 9"/>
          <p:cNvSpPr txBox="1">
            <a:spLocks noChangeArrowheads="1"/>
          </p:cNvSpPr>
          <p:nvPr/>
        </p:nvSpPr>
        <p:spPr bwMode="auto">
          <a:xfrm>
            <a:off x="4741864" y="5653089"/>
            <a:ext cx="439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cs typeface="Arial" panose="020B0604020202020204" pitchFamily="34" charset="0"/>
              </a:rPr>
              <a:t>+</a:t>
            </a:r>
          </a:p>
        </p:txBody>
      </p:sp>
      <p:sp>
        <p:nvSpPr>
          <p:cNvPr id="43017" name="TextBox 10"/>
          <p:cNvSpPr txBox="1">
            <a:spLocks noChangeArrowheads="1"/>
          </p:cNvSpPr>
          <p:nvPr/>
        </p:nvSpPr>
        <p:spPr bwMode="auto">
          <a:xfrm>
            <a:off x="6007100" y="5653089"/>
            <a:ext cx="4397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cs typeface="Arial" panose="020B0604020202020204" pitchFamily="34" charset="0"/>
              </a:rPr>
              <a:t>+</a:t>
            </a:r>
          </a:p>
        </p:txBody>
      </p:sp>
      <p:sp>
        <p:nvSpPr>
          <p:cNvPr id="43018" name="TextBox 11"/>
          <p:cNvSpPr txBox="1">
            <a:spLocks noChangeArrowheads="1"/>
          </p:cNvSpPr>
          <p:nvPr/>
        </p:nvSpPr>
        <p:spPr bwMode="auto">
          <a:xfrm>
            <a:off x="7358064" y="5653089"/>
            <a:ext cx="439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cs typeface="Arial" panose="020B0604020202020204" pitchFamily="34" charset="0"/>
              </a:rPr>
              <a:t>+</a:t>
            </a:r>
          </a:p>
        </p:txBody>
      </p:sp>
      <p:sp>
        <p:nvSpPr>
          <p:cNvPr id="43019" name="TextBox 12"/>
          <p:cNvSpPr txBox="1">
            <a:spLocks noChangeArrowheads="1"/>
          </p:cNvSpPr>
          <p:nvPr/>
        </p:nvSpPr>
        <p:spPr bwMode="auto">
          <a:xfrm>
            <a:off x="8669339" y="5656264"/>
            <a:ext cx="4397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a:cs typeface="Arial" panose="020B0604020202020204" pitchFamily="34" charset="0"/>
              </a:rPr>
              <a:t>+</a:t>
            </a:r>
          </a:p>
        </p:txBody>
      </p:sp>
      <p:sp>
        <p:nvSpPr>
          <p:cNvPr id="43020" name="TextBox 7"/>
          <p:cNvSpPr txBox="1">
            <a:spLocks noChangeArrowheads="1"/>
          </p:cNvSpPr>
          <p:nvPr/>
        </p:nvSpPr>
        <p:spPr bwMode="auto">
          <a:xfrm>
            <a:off x="1547814" y="6160449"/>
            <a:ext cx="82827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dirty="0">
                <a:cs typeface="Arial" panose="020B0604020202020204" pitchFamily="34" charset="0"/>
              </a:rPr>
              <a:t>     &lt; 10m            ~ 10m               1m                0.1m              0.01m           </a:t>
            </a:r>
            <a:r>
              <a:rPr lang="en-US" altLang="en-US" sz="2000" b="1" dirty="0" err="1">
                <a:cs typeface="Arial" panose="020B0604020202020204" pitchFamily="34" charset="0"/>
              </a:rPr>
              <a:t>0.01m</a:t>
            </a:r>
            <a:endParaRPr lang="en-US" altLang="en-US" sz="1400" b="1" dirty="0">
              <a:cs typeface="Arial" panose="020B0604020202020204" pitchFamily="34" charset="0"/>
            </a:endParaRPr>
          </a:p>
        </p:txBody>
      </p:sp>
      <p:sp>
        <p:nvSpPr>
          <p:cNvPr id="5" name="Left-Right-Up Arrow 4"/>
          <p:cNvSpPr/>
          <p:nvPr/>
        </p:nvSpPr>
        <p:spPr>
          <a:xfrm>
            <a:off x="4422775" y="3370264"/>
            <a:ext cx="833438" cy="1785937"/>
          </a:xfrm>
          <a:prstGeom prst="leftRigh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43022" name="Picture 3" descr="PUEBLO OF LAGUNA GPS 1 - LANDSCAPE"/>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8558214" y="960439"/>
            <a:ext cx="1697037"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cap="rnd">
                <a:solidFill>
                  <a:srgbClr val="000000"/>
                </a:solidFill>
                <a:prstDash val="sysDot"/>
                <a:miter lim="800000"/>
                <a:headEnd/>
                <a:tailEnd/>
              </a14:hiddenLine>
            </a:ext>
          </a:extLst>
        </p:spPr>
      </p:pic>
      <p:cxnSp>
        <p:nvCxnSpPr>
          <p:cNvPr id="3" name="Straight Arrow Connector 2"/>
          <p:cNvCxnSpPr/>
          <p:nvPr/>
        </p:nvCxnSpPr>
        <p:spPr>
          <a:xfrm flipH="1">
            <a:off x="6419851" y="3513138"/>
            <a:ext cx="436563" cy="5699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43022" idx="2"/>
          </p:cNvCxnSpPr>
          <p:nvPr/>
        </p:nvCxnSpPr>
        <p:spPr>
          <a:xfrm flipH="1">
            <a:off x="8445501" y="2873375"/>
            <a:ext cx="962025" cy="496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340351" y="3503614"/>
            <a:ext cx="1095375" cy="727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5023455" y="3263901"/>
            <a:ext cx="750887" cy="2444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3028" name="Picture 4" descr="mtn_top_1_of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653" y="1560601"/>
            <a:ext cx="1736725"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cap="rnd">
                <a:solidFill>
                  <a:srgbClr val="000000"/>
                </a:solidFill>
                <a:prstDash val="sysDot"/>
                <a:miter lim="800000"/>
                <a:headEnd/>
                <a:tailEnd/>
              </a14:hiddenLine>
            </a:ext>
          </a:extLst>
        </p:spPr>
      </p:pic>
      <p:cxnSp>
        <p:nvCxnSpPr>
          <p:cNvPr id="32" name="Straight Arrow Connector 31"/>
          <p:cNvCxnSpPr/>
          <p:nvPr/>
        </p:nvCxnSpPr>
        <p:spPr>
          <a:xfrm flipH="1">
            <a:off x="9024938" y="2873375"/>
            <a:ext cx="558800" cy="1144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9894888" y="2833689"/>
            <a:ext cx="360362" cy="11842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303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4813" y="849312"/>
            <a:ext cx="3270250"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2"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7813" y="3322638"/>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73784" y="6483920"/>
            <a:ext cx="1973041" cy="369332"/>
          </a:xfrm>
          <a:prstGeom prst="rect">
            <a:avLst/>
          </a:prstGeom>
          <a:noFill/>
        </p:spPr>
        <p:txBody>
          <a:bodyPr wrap="none" rtlCol="0">
            <a:spAutoFit/>
          </a:bodyPr>
          <a:lstStyle/>
          <a:p>
            <a:r>
              <a:rPr lang="en-US" b="1" dirty="0">
                <a:solidFill>
                  <a:schemeClr val="tx2"/>
                </a:solidFill>
                <a:cs typeface="Arial" panose="020B0604020202020204" pitchFamily="34" charset="0"/>
              </a:rPr>
              <a:t>Network Accuracy </a:t>
            </a:r>
          </a:p>
        </p:txBody>
      </p:sp>
    </p:spTree>
    <p:extLst>
      <p:ext uri="{BB962C8B-B14F-4D97-AF65-F5344CB8AC3E}">
        <p14:creationId xmlns:p14="http://schemas.microsoft.com/office/powerpoint/2010/main" val="54073896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7"/>
          <p:cNvSpPr>
            <a:spLocks noChangeShapeType="1"/>
          </p:cNvSpPr>
          <p:nvPr/>
        </p:nvSpPr>
        <p:spPr bwMode="auto">
          <a:xfrm>
            <a:off x="3233738" y="5205413"/>
            <a:ext cx="5910262" cy="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3" name="Arc 8"/>
          <p:cNvSpPr>
            <a:spLocks/>
          </p:cNvSpPr>
          <p:nvPr/>
        </p:nvSpPr>
        <p:spPr bwMode="auto">
          <a:xfrm flipH="1">
            <a:off x="-1905000" y="1355725"/>
            <a:ext cx="5403850"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5" name="Line 3"/>
          <p:cNvSpPr>
            <a:spLocks noChangeShapeType="1"/>
          </p:cNvSpPr>
          <p:nvPr/>
        </p:nvSpPr>
        <p:spPr bwMode="auto">
          <a:xfrm flipH="1" flipV="1">
            <a:off x="2168525" y="1143001"/>
            <a:ext cx="306388" cy="4638675"/>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6" name="Arc 5"/>
          <p:cNvSpPr>
            <a:spLocks/>
          </p:cNvSpPr>
          <p:nvPr/>
        </p:nvSpPr>
        <p:spPr bwMode="auto">
          <a:xfrm>
            <a:off x="2474913" y="1644650"/>
            <a:ext cx="5402262"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7" name="Line 6"/>
          <p:cNvSpPr>
            <a:spLocks noChangeShapeType="1"/>
          </p:cNvSpPr>
          <p:nvPr/>
        </p:nvSpPr>
        <p:spPr bwMode="auto">
          <a:xfrm flipH="1" flipV="1">
            <a:off x="3487739" y="1066800"/>
            <a:ext cx="1587" cy="4332288"/>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8" name="Arc 8"/>
          <p:cNvSpPr>
            <a:spLocks/>
          </p:cNvSpPr>
          <p:nvPr/>
        </p:nvSpPr>
        <p:spPr bwMode="auto">
          <a:xfrm>
            <a:off x="3487738" y="1355725"/>
            <a:ext cx="5402262"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9" name="Line 10"/>
          <p:cNvSpPr>
            <a:spLocks noChangeShapeType="1"/>
          </p:cNvSpPr>
          <p:nvPr/>
        </p:nvSpPr>
        <p:spPr bwMode="auto">
          <a:xfrm flipV="1">
            <a:off x="6610351" y="1468438"/>
            <a:ext cx="1266825" cy="152241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1"/>
          <p:cNvSpPr>
            <a:spLocks noChangeShapeType="1"/>
          </p:cNvSpPr>
          <p:nvPr/>
        </p:nvSpPr>
        <p:spPr bwMode="auto">
          <a:xfrm flipV="1">
            <a:off x="7258050" y="1487488"/>
            <a:ext cx="590550" cy="95091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Freeform 12"/>
          <p:cNvSpPr>
            <a:spLocks/>
          </p:cNvSpPr>
          <p:nvPr/>
        </p:nvSpPr>
        <p:spPr bwMode="auto">
          <a:xfrm>
            <a:off x="6721475" y="2859088"/>
            <a:ext cx="122238" cy="258762"/>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2" name="Freeform 13"/>
          <p:cNvSpPr>
            <a:spLocks/>
          </p:cNvSpPr>
          <p:nvPr/>
        </p:nvSpPr>
        <p:spPr bwMode="auto">
          <a:xfrm>
            <a:off x="7354888" y="2305050"/>
            <a:ext cx="120650" cy="228600"/>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tx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3" name="Freeform 14"/>
          <p:cNvSpPr>
            <a:spLocks/>
          </p:cNvSpPr>
          <p:nvPr/>
        </p:nvSpPr>
        <p:spPr bwMode="auto">
          <a:xfrm>
            <a:off x="6616701" y="1219200"/>
            <a:ext cx="1978025" cy="1162050"/>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74" name="Oval 15"/>
          <p:cNvSpPr>
            <a:spLocks noChangeArrowheads="1"/>
          </p:cNvSpPr>
          <p:nvPr/>
        </p:nvSpPr>
        <p:spPr bwMode="auto">
          <a:xfrm>
            <a:off x="7848600" y="1387476"/>
            <a:ext cx="84138" cy="112713"/>
          </a:xfrm>
          <a:prstGeom prst="ellipse">
            <a:avLst/>
          </a:prstGeom>
          <a:solidFill>
            <a:schemeClr val="tx1"/>
          </a:solidFill>
          <a:ln w="19050">
            <a:solidFill>
              <a:srgbClr val="CC0000"/>
            </a:solidFill>
            <a:round/>
            <a:headEnd/>
            <a:tailEnd/>
          </a:ln>
        </p:spPr>
        <p:txBody>
          <a:bodyPr wrap="none" anchor="ct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US" altLang="en-US">
              <a:solidFill>
                <a:srgbClr val="000000"/>
              </a:solidFill>
            </a:endParaRPr>
          </a:p>
        </p:txBody>
      </p:sp>
      <p:sp>
        <p:nvSpPr>
          <p:cNvPr id="66575" name="Text Box 17"/>
          <p:cNvSpPr txBox="1">
            <a:spLocks noChangeArrowheads="1"/>
          </p:cNvSpPr>
          <p:nvPr/>
        </p:nvSpPr>
        <p:spPr bwMode="auto">
          <a:xfrm>
            <a:off x="2857500" y="5599113"/>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C0504D"/>
                </a:solidFill>
                <a:latin typeface="Times New Roman" panose="02020603050405020304" pitchFamily="18" charset="0"/>
                <a:cs typeface="Times New Roman" panose="02020603050405020304" pitchFamily="18" charset="0"/>
              </a:rPr>
              <a:t>NAD 83</a:t>
            </a:r>
          </a:p>
        </p:txBody>
      </p:sp>
      <p:sp>
        <p:nvSpPr>
          <p:cNvPr id="66576" name="Text Box 18"/>
          <p:cNvSpPr txBox="1">
            <a:spLocks noChangeArrowheads="1"/>
          </p:cNvSpPr>
          <p:nvPr/>
        </p:nvSpPr>
        <p:spPr bwMode="auto">
          <a:xfrm>
            <a:off x="2879725" y="580707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C0504D"/>
                </a:solidFill>
                <a:latin typeface="Times New Roman" panose="02020603050405020304" pitchFamily="18" charset="0"/>
                <a:cs typeface="Times New Roman" panose="02020603050405020304" pitchFamily="18" charset="0"/>
              </a:rPr>
              <a:t>Origin</a:t>
            </a:r>
          </a:p>
        </p:txBody>
      </p:sp>
      <p:sp>
        <p:nvSpPr>
          <p:cNvPr id="66577" name="Text Box 19"/>
          <p:cNvSpPr txBox="1">
            <a:spLocks noChangeArrowheads="1"/>
          </p:cNvSpPr>
          <p:nvPr/>
        </p:nvSpPr>
        <p:spPr bwMode="auto">
          <a:xfrm>
            <a:off x="3879814" y="4521785"/>
            <a:ext cx="7954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dirty="0">
                <a:solidFill>
                  <a:srgbClr val="1F497D"/>
                </a:solidFill>
                <a:latin typeface="Times New Roman" panose="02020603050405020304" pitchFamily="18" charset="0"/>
                <a:cs typeface="Times New Roman" panose="02020603050405020304" pitchFamily="18" charset="0"/>
              </a:rPr>
              <a:t>IGS </a:t>
            </a:r>
            <a:r>
              <a:rPr lang="en-US" altLang="en-US" sz="1600" b="1" dirty="0" err="1">
                <a:solidFill>
                  <a:srgbClr val="1F497D"/>
                </a:solidFill>
                <a:latin typeface="Times New Roman" panose="02020603050405020304" pitchFamily="18" charset="0"/>
                <a:cs typeface="Times New Roman" panose="02020603050405020304" pitchFamily="18" charset="0"/>
              </a:rPr>
              <a:t>yy</a:t>
            </a:r>
            <a:endParaRPr lang="en-US" altLang="en-US" sz="1600" b="1" dirty="0">
              <a:solidFill>
                <a:srgbClr val="1F497D"/>
              </a:solidFill>
              <a:latin typeface="Times New Roman" panose="02020603050405020304" pitchFamily="18" charset="0"/>
              <a:cs typeface="Times New Roman" panose="02020603050405020304" pitchFamily="18" charset="0"/>
            </a:endParaRPr>
          </a:p>
        </p:txBody>
      </p:sp>
      <p:sp>
        <p:nvSpPr>
          <p:cNvPr id="66578" name="Text Box 20"/>
          <p:cNvSpPr txBox="1">
            <a:spLocks noChangeArrowheads="1"/>
          </p:cNvSpPr>
          <p:nvPr/>
        </p:nvSpPr>
        <p:spPr bwMode="auto">
          <a:xfrm>
            <a:off x="3810000" y="4725988"/>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1F497D"/>
                </a:solidFill>
                <a:latin typeface="Times New Roman" panose="02020603050405020304" pitchFamily="18" charset="0"/>
                <a:cs typeface="Times New Roman" panose="02020603050405020304" pitchFamily="18" charset="0"/>
              </a:rPr>
              <a:t>Origin</a:t>
            </a:r>
          </a:p>
        </p:txBody>
      </p:sp>
      <p:sp>
        <p:nvSpPr>
          <p:cNvPr id="66579" name="Line 21"/>
          <p:cNvSpPr>
            <a:spLocks noChangeShapeType="1"/>
          </p:cNvSpPr>
          <p:nvPr/>
        </p:nvSpPr>
        <p:spPr bwMode="auto">
          <a:xfrm flipH="1" flipV="1">
            <a:off x="2530476" y="5546726"/>
            <a:ext cx="379413" cy="3206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0" name="Line 22"/>
          <p:cNvSpPr>
            <a:spLocks noChangeShapeType="1"/>
          </p:cNvSpPr>
          <p:nvPr/>
        </p:nvSpPr>
        <p:spPr bwMode="auto">
          <a:xfrm flipH="1">
            <a:off x="3529014" y="4803776"/>
            <a:ext cx="352425" cy="352425"/>
          </a:xfrm>
          <a:prstGeom prst="line">
            <a:avLst/>
          </a:prstGeom>
          <a:noFill/>
          <a:ln w="1905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1" name="Text Box 23"/>
          <p:cNvSpPr txBox="1">
            <a:spLocks noChangeArrowheads="1"/>
          </p:cNvSpPr>
          <p:nvPr/>
        </p:nvSpPr>
        <p:spPr bwMode="auto">
          <a:xfrm>
            <a:off x="8685214" y="1925638"/>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000000"/>
                </a:solidFill>
                <a:latin typeface="Times New Roman" panose="02020603050405020304" pitchFamily="18" charset="0"/>
                <a:cs typeface="Times New Roman" panose="02020603050405020304" pitchFamily="18" charset="0"/>
              </a:rPr>
              <a:t>Earth’s</a:t>
            </a:r>
          </a:p>
        </p:txBody>
      </p:sp>
      <p:sp>
        <p:nvSpPr>
          <p:cNvPr id="66582" name="Text Box 24"/>
          <p:cNvSpPr txBox="1">
            <a:spLocks noChangeArrowheads="1"/>
          </p:cNvSpPr>
          <p:nvPr/>
        </p:nvSpPr>
        <p:spPr bwMode="auto">
          <a:xfrm>
            <a:off x="8637588" y="2212975"/>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600" b="1">
                <a:solidFill>
                  <a:srgbClr val="000000"/>
                </a:solidFill>
                <a:latin typeface="Times New Roman" panose="02020603050405020304" pitchFamily="18" charset="0"/>
                <a:cs typeface="Times New Roman" panose="02020603050405020304" pitchFamily="18" charset="0"/>
              </a:rPr>
              <a:t>Surface</a:t>
            </a:r>
          </a:p>
        </p:txBody>
      </p:sp>
      <p:sp>
        <p:nvSpPr>
          <p:cNvPr id="66583" name="Text Box 25"/>
          <p:cNvSpPr txBox="1">
            <a:spLocks noChangeArrowheads="1"/>
          </p:cNvSpPr>
          <p:nvPr/>
        </p:nvSpPr>
        <p:spPr bwMode="auto">
          <a:xfrm>
            <a:off x="6894514" y="1809750"/>
            <a:ext cx="49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000" b="1">
                <a:solidFill>
                  <a:srgbClr val="C0504D"/>
                </a:solidFill>
                <a:latin typeface="Times New Roman" panose="02020603050405020304" pitchFamily="18" charset="0"/>
                <a:cs typeface="Times New Roman" panose="02020603050405020304" pitchFamily="18" charset="0"/>
              </a:rPr>
              <a:t>h</a:t>
            </a:r>
            <a:r>
              <a:rPr lang="en-US" altLang="en-US" sz="2000" b="1" baseline="-25000">
                <a:solidFill>
                  <a:srgbClr val="C0504D"/>
                </a:solidFill>
                <a:latin typeface="Times New Roman" panose="02020603050405020304" pitchFamily="18" charset="0"/>
                <a:cs typeface="Times New Roman" panose="02020603050405020304" pitchFamily="18" charset="0"/>
              </a:rPr>
              <a:t>83</a:t>
            </a:r>
            <a:endParaRPr lang="en-US" altLang="en-US" sz="2000" b="1">
              <a:solidFill>
                <a:srgbClr val="C0504D"/>
              </a:solidFill>
              <a:latin typeface="Times New Roman" panose="02020603050405020304" pitchFamily="18" charset="0"/>
              <a:cs typeface="Times New Roman" panose="02020603050405020304" pitchFamily="18" charset="0"/>
            </a:endParaRPr>
          </a:p>
        </p:txBody>
      </p:sp>
      <p:sp>
        <p:nvSpPr>
          <p:cNvPr id="66584" name="Text Box 26"/>
          <p:cNvSpPr txBox="1">
            <a:spLocks noChangeArrowheads="1"/>
          </p:cNvSpPr>
          <p:nvPr/>
        </p:nvSpPr>
        <p:spPr bwMode="auto">
          <a:xfrm>
            <a:off x="7580132" y="1752570"/>
            <a:ext cx="497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000" b="1" dirty="0" err="1">
                <a:solidFill>
                  <a:srgbClr val="1F497D"/>
                </a:solidFill>
                <a:latin typeface="Times New Roman" panose="02020603050405020304" pitchFamily="18" charset="0"/>
                <a:cs typeface="Times New Roman" panose="02020603050405020304" pitchFamily="18" charset="0"/>
              </a:rPr>
              <a:t>h</a:t>
            </a:r>
            <a:r>
              <a:rPr lang="en-US" altLang="en-US" sz="2000" b="1" baseline="-25000" dirty="0" err="1">
                <a:solidFill>
                  <a:srgbClr val="1F497D"/>
                </a:solidFill>
                <a:latin typeface="Times New Roman" panose="02020603050405020304" pitchFamily="18" charset="0"/>
                <a:cs typeface="Times New Roman" panose="02020603050405020304" pitchFamily="18" charset="0"/>
              </a:rPr>
              <a:t>yy</a:t>
            </a:r>
            <a:endParaRPr lang="en-US" altLang="en-US" sz="2000" b="1" dirty="0">
              <a:solidFill>
                <a:srgbClr val="1F497D"/>
              </a:solidFill>
              <a:latin typeface="Times New Roman" panose="02020603050405020304" pitchFamily="18" charset="0"/>
              <a:cs typeface="Times New Roman" panose="02020603050405020304" pitchFamily="18" charset="0"/>
            </a:endParaRPr>
          </a:p>
        </p:txBody>
      </p:sp>
      <p:sp>
        <p:nvSpPr>
          <p:cNvPr id="66585" name="Arc 5"/>
          <p:cNvSpPr>
            <a:spLocks/>
          </p:cNvSpPr>
          <p:nvPr/>
        </p:nvSpPr>
        <p:spPr bwMode="auto">
          <a:xfrm flipV="1">
            <a:off x="2476501" y="5486400"/>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86" name="Arc 5"/>
          <p:cNvSpPr>
            <a:spLocks/>
          </p:cNvSpPr>
          <p:nvPr/>
        </p:nvSpPr>
        <p:spPr bwMode="auto">
          <a:xfrm flipH="1">
            <a:off x="-3475038" y="1646238"/>
            <a:ext cx="5945188" cy="38481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87" name="Arc 8"/>
          <p:cNvSpPr>
            <a:spLocks/>
          </p:cNvSpPr>
          <p:nvPr/>
        </p:nvSpPr>
        <p:spPr bwMode="auto">
          <a:xfrm flipV="1">
            <a:off x="3489326" y="5197475"/>
            <a:ext cx="5402263" cy="38496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34" name="AutoShape 9"/>
          <p:cNvCxnSpPr>
            <a:cxnSpLocks noChangeShapeType="1"/>
          </p:cNvCxnSpPr>
          <p:nvPr/>
        </p:nvCxnSpPr>
        <p:spPr bwMode="auto">
          <a:xfrm flipV="1">
            <a:off x="2476501" y="5203825"/>
            <a:ext cx="1012825" cy="287338"/>
          </a:xfrm>
          <a:prstGeom prst="straightConnector1">
            <a:avLst/>
          </a:prstGeom>
          <a:noFill/>
          <a:ln w="38100">
            <a:solidFill>
              <a:schemeClr val="accent6">
                <a:lumMod val="50000"/>
              </a:schemeClr>
            </a:solidFill>
            <a:prstDash val="sysDot"/>
            <a:round/>
            <a:headEnd type="triangle" w="med" len="med"/>
            <a:tailEnd type="triangle" w="med" len="med"/>
          </a:ln>
        </p:spPr>
      </p:cxnSp>
      <p:sp>
        <p:nvSpPr>
          <p:cNvPr id="66589" name="Text Box 16"/>
          <p:cNvSpPr txBox="1">
            <a:spLocks noChangeArrowheads="1"/>
          </p:cNvSpPr>
          <p:nvPr/>
        </p:nvSpPr>
        <p:spPr bwMode="auto">
          <a:xfrm rot="20601527">
            <a:off x="2413414" y="5007076"/>
            <a:ext cx="10310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400" dirty="0">
                <a:solidFill>
                  <a:srgbClr val="984807"/>
                </a:solidFill>
                <a:latin typeface="Times New Roman" panose="02020603050405020304" pitchFamily="18" charset="0"/>
                <a:cs typeface="Times New Roman" panose="02020603050405020304" pitchFamily="18" charset="0"/>
              </a:rPr>
              <a:t>~2.2 meters</a:t>
            </a:r>
          </a:p>
        </p:txBody>
      </p:sp>
      <p:sp>
        <p:nvSpPr>
          <p:cNvPr id="66590" name="Line 4"/>
          <p:cNvSpPr>
            <a:spLocks noChangeShapeType="1"/>
          </p:cNvSpPr>
          <p:nvPr/>
        </p:nvSpPr>
        <p:spPr bwMode="auto">
          <a:xfrm>
            <a:off x="2168526" y="5500689"/>
            <a:ext cx="5908675" cy="280987"/>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 name="Title 1"/>
          <p:cNvSpPr txBox="1">
            <a:spLocks/>
          </p:cNvSpPr>
          <p:nvPr/>
        </p:nvSpPr>
        <p:spPr>
          <a:xfrm>
            <a:off x="1767682" y="483296"/>
            <a:ext cx="7337425" cy="857250"/>
          </a:xfrm>
          <a:prstGeom prst="rect">
            <a:avLst/>
          </a:prstGeom>
        </p:spPr>
        <p:txBody>
          <a:bodyPr/>
          <a:lstStyle>
            <a:lvl1pPr algn="ctr" rtl="0" eaLnBrk="0" fontAlgn="base" hangingPunct="0">
              <a:spcBef>
                <a:spcPct val="0"/>
              </a:spcBef>
              <a:spcAft>
                <a:spcPct val="0"/>
              </a:spcAft>
              <a:defRPr sz="33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3300">
                <a:solidFill>
                  <a:schemeClr val="tx2"/>
                </a:solidFill>
                <a:latin typeface="Gill Sans MT" pitchFamily="34" charset="0"/>
                <a:ea typeface="MS PGothic" pitchFamily="34" charset="-128"/>
                <a:cs typeface="ＭＳ Ｐゴシック"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pPr algn="l"/>
            <a:r>
              <a:rPr lang="en-US" sz="3000" dirty="0"/>
              <a:t>NAD 83 is non-geocentric</a:t>
            </a:r>
          </a:p>
        </p:txBody>
      </p:sp>
      <p:sp>
        <p:nvSpPr>
          <p:cNvPr id="32" name="TextBox 31"/>
          <p:cNvSpPr txBox="1"/>
          <p:nvPr/>
        </p:nvSpPr>
        <p:spPr>
          <a:xfrm>
            <a:off x="7930633" y="4007869"/>
            <a:ext cx="809837" cy="715581"/>
          </a:xfrm>
          <a:prstGeom prst="rect">
            <a:avLst/>
          </a:prstGeom>
          <a:noFill/>
        </p:spPr>
        <p:txBody>
          <a:bodyPr wrap="none" rtlCol="0">
            <a:spAutoFit/>
          </a:bodyPr>
          <a:lstStyle/>
          <a:p>
            <a:pPr fontAlgn="base">
              <a:spcBef>
                <a:spcPct val="0"/>
              </a:spcBef>
              <a:spcAft>
                <a:spcPct val="0"/>
              </a:spcAft>
            </a:pPr>
            <a:r>
              <a:rPr lang="en-US" sz="1350" dirty="0">
                <a:solidFill>
                  <a:srgbClr val="4F81BD"/>
                </a:solidFill>
                <a:latin typeface="Arial" charset="0"/>
                <a:ea typeface="MS PGothic" pitchFamily="34" charset="-128"/>
              </a:rPr>
              <a:t>same</a:t>
            </a:r>
          </a:p>
          <a:p>
            <a:pPr fontAlgn="base">
              <a:spcBef>
                <a:spcPct val="0"/>
              </a:spcBef>
              <a:spcAft>
                <a:spcPct val="0"/>
              </a:spcAft>
            </a:pPr>
            <a:r>
              <a:rPr lang="en-US" sz="1350" dirty="0">
                <a:solidFill>
                  <a:srgbClr val="4F81BD"/>
                </a:solidFill>
                <a:latin typeface="Arial" charset="0"/>
                <a:ea typeface="MS PGothic" pitchFamily="34" charset="-128"/>
              </a:rPr>
              <a:t>GRS-80</a:t>
            </a:r>
          </a:p>
          <a:p>
            <a:pPr fontAlgn="base">
              <a:spcBef>
                <a:spcPct val="0"/>
              </a:spcBef>
              <a:spcAft>
                <a:spcPct val="0"/>
              </a:spcAft>
            </a:pPr>
            <a:r>
              <a:rPr lang="en-US" sz="1350" dirty="0">
                <a:solidFill>
                  <a:srgbClr val="4F81BD"/>
                </a:solidFill>
                <a:latin typeface="Arial" charset="0"/>
                <a:ea typeface="MS PGothic" pitchFamily="34" charset="-128"/>
              </a:rPr>
              <a:t>ellipsoid</a:t>
            </a:r>
          </a:p>
        </p:txBody>
      </p:sp>
      <p:cxnSp>
        <p:nvCxnSpPr>
          <p:cNvPr id="33" name="Straight Arrow Connector 32"/>
          <p:cNvCxnSpPr>
            <a:stCxn id="32" idx="0"/>
          </p:cNvCxnSpPr>
          <p:nvPr/>
        </p:nvCxnSpPr>
        <p:spPr>
          <a:xfrm flipV="1">
            <a:off x="8335551" y="3770166"/>
            <a:ext cx="132176" cy="2377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2" idx="1"/>
          </p:cNvCxnSpPr>
          <p:nvPr/>
        </p:nvCxnSpPr>
        <p:spPr>
          <a:xfrm flipH="1">
            <a:off x="7682974" y="4365660"/>
            <a:ext cx="247658" cy="313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defRPr/>
            </a:pPr>
            <a:r>
              <a:rPr lang="en-US" altLang="en-US" smtClean="0"/>
              <a:t>April 2, 2019</a:t>
            </a:r>
            <a:endParaRPr lang="en-US" altLang="en-US"/>
          </a:p>
        </p:txBody>
      </p:sp>
      <p:sp>
        <p:nvSpPr>
          <p:cNvPr id="3" name="Footer Placeholder 2"/>
          <p:cNvSpPr>
            <a:spLocks noGrp="1"/>
          </p:cNvSpPr>
          <p:nvPr>
            <p:ph type="ftr" sz="quarter" idx="11"/>
          </p:nvPr>
        </p:nvSpPr>
        <p:spPr/>
        <p:txBody>
          <a:bodyPr/>
          <a:lstStyle/>
          <a:p>
            <a:pPr>
              <a:defRPr/>
            </a:pPr>
            <a:r>
              <a:rPr lang="en-US" smtClean="0"/>
              <a:t>2019 COUNT Conference</a:t>
            </a:r>
            <a:endParaRPr lang="en-US"/>
          </a:p>
        </p:txBody>
      </p:sp>
      <p:sp>
        <p:nvSpPr>
          <p:cNvPr id="4" name="Slide Number Placeholder 3"/>
          <p:cNvSpPr>
            <a:spLocks noGrp="1"/>
          </p:cNvSpPr>
          <p:nvPr>
            <p:ph type="sldNum" sz="quarter" idx="12"/>
          </p:nvPr>
        </p:nvSpPr>
        <p:spPr/>
        <p:txBody>
          <a:bodyPr/>
          <a:lstStyle/>
          <a:p>
            <a:pPr>
              <a:defRPr/>
            </a:pPr>
            <a:fld id="{43BFA99B-C703-4852-B2BB-2E440DC6F13D}" type="slidenum">
              <a:rPr lang="en-US" altLang="en-US" smtClean="0"/>
              <a:pPr>
                <a:defRPr/>
              </a:pPr>
              <a:t>7</a:t>
            </a:fld>
            <a:endParaRPr lang="en-US" altLang="en-US"/>
          </a:p>
        </p:txBody>
      </p:sp>
      <p:sp>
        <p:nvSpPr>
          <p:cNvPr id="5" name="TextBox 4">
            <a:extLst>
              <a:ext uri="{FF2B5EF4-FFF2-40B4-BE49-F238E27FC236}">
                <a16:creationId xmlns:a16="http://schemas.microsoft.com/office/drawing/2014/main" id="{F6944034-8730-4230-A20C-146B92470A3E}"/>
              </a:ext>
            </a:extLst>
          </p:cNvPr>
          <p:cNvSpPr txBox="1"/>
          <p:nvPr/>
        </p:nvSpPr>
        <p:spPr>
          <a:xfrm rot="20785567">
            <a:off x="2762911" y="3510779"/>
            <a:ext cx="1935945" cy="923330"/>
          </a:xfrm>
          <a:prstGeom prst="rect">
            <a:avLst/>
          </a:prstGeom>
          <a:solidFill>
            <a:schemeClr val="bg1">
              <a:alpha val="62000"/>
            </a:schemeClr>
          </a:solidFill>
          <a:ln>
            <a:solidFill>
              <a:srgbClr val="00B050"/>
            </a:solidFill>
          </a:ln>
        </p:spPr>
        <p:txBody>
          <a:bodyPr wrap="square" rtlCol="0">
            <a:spAutoFit/>
          </a:bodyPr>
          <a:lstStyle/>
          <a:p>
            <a:r>
              <a:rPr lang="en-US" dirty="0"/>
              <a:t>This shift will cause changes in Lat, Lon, and </a:t>
            </a:r>
            <a:r>
              <a:rPr lang="en-US" dirty="0" err="1"/>
              <a:t>EllHt</a:t>
            </a:r>
            <a:endParaRPr lang="en-US" dirty="0"/>
          </a:p>
        </p:txBody>
      </p:sp>
    </p:spTree>
    <p:extLst>
      <p:ext uri="{BB962C8B-B14F-4D97-AF65-F5344CB8AC3E}">
        <p14:creationId xmlns:p14="http://schemas.microsoft.com/office/powerpoint/2010/main" val="2099305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765300" y="279734"/>
            <a:ext cx="8394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ITRF is now mature – smaller changes each epoch</a:t>
            </a:r>
            <a:endParaRPr lang="en-US" sz="3000" dirty="0">
              <a:solidFill>
                <a:srgbClr val="1F497D"/>
              </a:solidFill>
            </a:endParaRPr>
          </a:p>
        </p:txBody>
      </p:sp>
      <p:sp>
        <p:nvSpPr>
          <p:cNvPr id="4" name="Date Placeholder 3"/>
          <p:cNvSpPr>
            <a:spLocks noGrp="1"/>
          </p:cNvSpPr>
          <p:nvPr>
            <p:ph type="dt" sz="half" idx="10"/>
          </p:nvPr>
        </p:nvSpPr>
        <p:spPr/>
        <p:txBody>
          <a:bodyPr/>
          <a:lstStyle/>
          <a:p>
            <a:pPr>
              <a:defRPr/>
            </a:pPr>
            <a:r>
              <a:rPr lang="en-US" smtClean="0"/>
              <a:t>April 2, 2019</a:t>
            </a:r>
            <a:endParaRPr lang="en-US" dirty="0"/>
          </a:p>
        </p:txBody>
      </p:sp>
      <p:pic>
        <p:nvPicPr>
          <p:cNvPr id="11" name="Picture 2" descr="https://lh6.googleusercontent.com/MNHqbZSb-zxT-r2U9iXZ6kxInJuExwWXXRLL_XuqyT6A5jQ1lZ0kLYhGRu28QZxAjUjOtbLjKI6NUFcfF2ccJTGbrLoH2gP66elnK8dA61bI7AMWUlAdmdeg3H3fCqAYCYedgkb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078" y="983293"/>
            <a:ext cx="7243380" cy="525114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2019 COUNT Conference</a:t>
            </a:r>
            <a:endParaRPr lang="en-US"/>
          </a:p>
        </p:txBody>
      </p:sp>
      <p:sp>
        <p:nvSpPr>
          <p:cNvPr id="3" name="Slide Number Placeholder 2"/>
          <p:cNvSpPr>
            <a:spLocks noGrp="1"/>
          </p:cNvSpPr>
          <p:nvPr>
            <p:ph type="sldNum" sz="quarter" idx="12"/>
          </p:nvPr>
        </p:nvSpPr>
        <p:spPr/>
        <p:txBody>
          <a:bodyPr/>
          <a:lstStyle/>
          <a:p>
            <a:fld id="{F436BE2A-DD90-41CB-88F4-EFDC5B6CF9DA}" type="slidenum">
              <a:rPr lang="en-US" altLang="en-US" smtClean="0"/>
              <a:pPr/>
              <a:t>8</a:t>
            </a:fld>
            <a:endParaRPr lang="en-US" altLang="en-US"/>
          </a:p>
        </p:txBody>
      </p:sp>
      <p:sp>
        <p:nvSpPr>
          <p:cNvPr id="5" name="TextBox 4"/>
          <p:cNvSpPr txBox="1"/>
          <p:nvPr/>
        </p:nvSpPr>
        <p:spPr>
          <a:xfrm rot="20251788">
            <a:off x="8795109" y="4715157"/>
            <a:ext cx="1108697" cy="369332"/>
          </a:xfrm>
          <a:prstGeom prst="rect">
            <a:avLst/>
          </a:prstGeom>
          <a:noFill/>
        </p:spPr>
        <p:txBody>
          <a:bodyPr wrap="square" rtlCol="0">
            <a:spAutoFit/>
          </a:bodyPr>
          <a:lstStyle/>
          <a:p>
            <a:r>
              <a:rPr lang="en-US" dirty="0">
                <a:solidFill>
                  <a:srgbClr val="FF0000"/>
                </a:solidFill>
              </a:rPr>
              <a:t>ITRF2014</a:t>
            </a:r>
          </a:p>
        </p:txBody>
      </p:sp>
    </p:spTree>
    <p:extLst>
      <p:ext uri="{BB962C8B-B14F-4D97-AF65-F5344CB8AC3E}">
        <p14:creationId xmlns:p14="http://schemas.microsoft.com/office/powerpoint/2010/main" val="2070208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0710" y="4111523"/>
            <a:ext cx="3817290" cy="2360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1981200" y="1581151"/>
            <a:ext cx="8686801" cy="3223022"/>
          </a:xfrm>
        </p:spPr>
        <p:txBody>
          <a:bodyPr/>
          <a:lstStyle/>
          <a:p>
            <a:r>
              <a:rPr lang="en-US" sz="2100" dirty="0"/>
              <a:t>GPS &amp; WAAS navigation uses WGS84, aligned to ITRF</a:t>
            </a:r>
          </a:p>
          <a:p>
            <a:r>
              <a:rPr lang="en-US" sz="2100" dirty="0"/>
              <a:t>satellite orbits and other geospatial datasets use global frames</a:t>
            </a:r>
            <a:br>
              <a:rPr lang="en-US" sz="2100" dirty="0"/>
            </a:br>
            <a:endParaRPr lang="en-US" sz="2100" dirty="0"/>
          </a:p>
          <a:p>
            <a:r>
              <a:rPr lang="en-US" sz="2100" dirty="0">
                <a:solidFill>
                  <a:schemeClr val="accent3">
                    <a:lumMod val="75000"/>
                  </a:schemeClr>
                </a:solidFill>
              </a:rPr>
              <a:t>our TRFs will </a:t>
            </a:r>
            <a:r>
              <a:rPr lang="en-US" sz="2100" u="sng" dirty="0">
                <a:solidFill>
                  <a:schemeClr val="accent3">
                    <a:lumMod val="75000"/>
                  </a:schemeClr>
                </a:solidFill>
              </a:rPr>
              <a:t>agree</a:t>
            </a:r>
            <a:r>
              <a:rPr lang="en-US" sz="2100" dirty="0">
                <a:solidFill>
                  <a:schemeClr val="accent3">
                    <a:lumMod val="75000"/>
                  </a:schemeClr>
                </a:solidFill>
              </a:rPr>
              <a:t> </a:t>
            </a:r>
            <a:r>
              <a:rPr lang="en-US" sz="2100" dirty="0"/>
              <a:t>with ITRF (specifically, </a:t>
            </a:r>
            <a:r>
              <a:rPr lang="en-US" sz="2100" dirty="0" err="1"/>
              <a:t>IGSyy</a:t>
            </a:r>
            <a:r>
              <a:rPr lang="en-US" sz="2100" dirty="0"/>
              <a:t>) at the initial epoch</a:t>
            </a:r>
          </a:p>
          <a:p>
            <a:r>
              <a:rPr lang="en-US" sz="2100" dirty="0">
                <a:solidFill>
                  <a:schemeClr val="accent6">
                    <a:lumMod val="75000"/>
                  </a:schemeClr>
                </a:solidFill>
              </a:rPr>
              <a:t>our TRFs will </a:t>
            </a:r>
            <a:r>
              <a:rPr lang="en-US" sz="2100" u="sng" dirty="0">
                <a:solidFill>
                  <a:schemeClr val="accent6">
                    <a:lumMod val="75000"/>
                  </a:schemeClr>
                </a:solidFill>
              </a:rPr>
              <a:t>diverge</a:t>
            </a:r>
            <a:r>
              <a:rPr lang="en-US" sz="2100" dirty="0">
                <a:solidFill>
                  <a:schemeClr val="accent6">
                    <a:lumMod val="75000"/>
                  </a:schemeClr>
                </a:solidFill>
              </a:rPr>
              <a:t> </a:t>
            </a:r>
            <a:r>
              <a:rPr lang="en-US" sz="2100" dirty="0"/>
              <a:t>from ITRF by a few cm each year to stay “plate-fixed”</a:t>
            </a:r>
          </a:p>
          <a:p>
            <a:pPr lvl="1"/>
            <a:r>
              <a:rPr lang="en-US" sz="1800" dirty="0"/>
              <a:t> difference is a simple Euler plate rotation</a:t>
            </a:r>
          </a:p>
          <a:p>
            <a:pPr lvl="1"/>
            <a:r>
              <a:rPr lang="en-US" sz="1800" dirty="0"/>
              <a:t>many areas will diverge further, as no plate is perfectly rigid</a:t>
            </a:r>
          </a:p>
          <a:p>
            <a:endParaRPr lang="en-US" sz="2100" dirty="0"/>
          </a:p>
          <a:p>
            <a:r>
              <a:rPr lang="en-US" sz="2100" dirty="0"/>
              <a:t>plate-fixed </a:t>
            </a:r>
            <a:r>
              <a:rPr lang="en-US" sz="2100" b="1" dirty="0"/>
              <a:t>or</a:t>
            </a:r>
            <a:r>
              <a:rPr lang="en-US" sz="2100" dirty="0"/>
              <a:t> ITRF-fixed; can’t have both</a:t>
            </a:r>
          </a:p>
        </p:txBody>
      </p:sp>
      <p:sp>
        <p:nvSpPr>
          <p:cNvPr id="2" name="Date Placeholder 1"/>
          <p:cNvSpPr>
            <a:spLocks noGrp="1"/>
          </p:cNvSpPr>
          <p:nvPr>
            <p:ph type="dt" sz="half" idx="10"/>
          </p:nvPr>
        </p:nvSpPr>
        <p:spPr/>
        <p:txBody>
          <a:bodyPr/>
          <a:lstStyle/>
          <a:p>
            <a:pPr>
              <a:defRPr/>
            </a:pPr>
            <a:r>
              <a:rPr lang="en-US" altLang="en-US" smtClean="0"/>
              <a:t>April 2, 2019</a:t>
            </a:r>
            <a:endParaRPr lang="en-US" altLang="en-US"/>
          </a:p>
        </p:txBody>
      </p:sp>
      <p:sp>
        <p:nvSpPr>
          <p:cNvPr id="3" name="Footer Placeholder 2"/>
          <p:cNvSpPr>
            <a:spLocks noGrp="1"/>
          </p:cNvSpPr>
          <p:nvPr>
            <p:ph type="ftr" sz="quarter" idx="11"/>
          </p:nvPr>
        </p:nvSpPr>
        <p:spPr/>
        <p:txBody>
          <a:bodyPr/>
          <a:lstStyle/>
          <a:p>
            <a:pPr>
              <a:defRPr/>
            </a:pPr>
            <a:r>
              <a:rPr lang="en-US" smtClean="0"/>
              <a:t>2019 COUNT Conference</a:t>
            </a:r>
            <a:endParaRPr lang="en-US"/>
          </a:p>
        </p:txBody>
      </p:sp>
      <p:sp>
        <p:nvSpPr>
          <p:cNvPr id="4" name="Slide Number Placeholder 3"/>
          <p:cNvSpPr>
            <a:spLocks noGrp="1"/>
          </p:cNvSpPr>
          <p:nvPr>
            <p:ph type="sldNum" sz="quarter" idx="12"/>
          </p:nvPr>
        </p:nvSpPr>
        <p:spPr/>
        <p:txBody>
          <a:bodyPr/>
          <a:lstStyle/>
          <a:p>
            <a:pPr>
              <a:defRPr/>
            </a:pPr>
            <a:fld id="{A269A303-B593-45E6-8920-67DA3337AB25}" type="slidenum">
              <a:rPr lang="en-US" altLang="en-US" smtClean="0"/>
              <a:pPr>
                <a:defRPr/>
              </a:pPr>
              <a:t>9</a:t>
            </a:fld>
            <a:endParaRPr lang="en-US" altLang="en-US" dirty="0"/>
          </a:p>
        </p:txBody>
      </p:sp>
      <p:sp>
        <p:nvSpPr>
          <p:cNvPr id="7" name="Title 1"/>
          <p:cNvSpPr txBox="1">
            <a:spLocks/>
          </p:cNvSpPr>
          <p:nvPr/>
        </p:nvSpPr>
        <p:spPr bwMode="auto">
          <a:xfrm>
            <a:off x="1701801" y="857250"/>
            <a:ext cx="7337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NAD 83 is not ITRF</a:t>
            </a:r>
            <a:endParaRPr lang="en-US" sz="3000" dirty="0">
              <a:solidFill>
                <a:srgbClr val="1F497D"/>
              </a:solidFill>
            </a:endParaRPr>
          </a:p>
        </p:txBody>
      </p:sp>
    </p:spTree>
    <p:extLst>
      <p:ext uri="{BB962C8B-B14F-4D97-AF65-F5344CB8AC3E}">
        <p14:creationId xmlns:p14="http://schemas.microsoft.com/office/powerpoint/2010/main" val="38330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1_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4254</TotalTime>
  <Words>3274</Words>
  <Application>Microsoft Office PowerPoint</Application>
  <PresentationFormat>Widescreen</PresentationFormat>
  <Paragraphs>646</Paragraphs>
  <Slides>52</Slides>
  <Notes>30</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68" baseType="lpstr">
      <vt:lpstr>MS PGothic</vt:lpstr>
      <vt:lpstr>MS PGothic</vt:lpstr>
      <vt:lpstr>SimSun</vt:lpstr>
      <vt:lpstr>arial</vt:lpstr>
      <vt:lpstr>arial</vt:lpstr>
      <vt:lpstr>Arial Black</vt:lpstr>
      <vt:lpstr>Calibri</vt:lpstr>
      <vt:lpstr>Courier New</vt:lpstr>
      <vt:lpstr>Gill Sans MT</vt:lpstr>
      <vt:lpstr>Symbol</vt:lpstr>
      <vt:lpstr>Times New Roman</vt:lpstr>
      <vt:lpstr>Verdana</vt:lpstr>
      <vt:lpstr>Wingdings</vt:lpstr>
      <vt:lpstr>1_NGSPowerPointTemplate</vt:lpstr>
      <vt:lpstr>Clip</vt:lpstr>
      <vt:lpstr>Slide</vt:lpstr>
      <vt:lpstr>PowerPoint Presentation</vt:lpstr>
      <vt:lpstr>Outline</vt:lpstr>
      <vt:lpstr>PowerPoint Presentation</vt:lpstr>
      <vt:lpstr>U.S. Department of Commerce National Oceanic &amp; Atmospheric Administration National Geodetic Survey  </vt:lpstr>
      <vt:lpstr>The NSRS has evolved</vt:lpstr>
      <vt:lpstr>NSRS - Evolved Over Time </vt:lpstr>
      <vt:lpstr>PowerPoint Presentation</vt:lpstr>
      <vt:lpstr>PowerPoint Presentation</vt:lpstr>
      <vt:lpstr>PowerPoint Presentation</vt:lpstr>
      <vt:lpstr>PowerPoint Presentation</vt:lpstr>
      <vt:lpstr>PowerPoint Presentation</vt:lpstr>
      <vt:lpstr>PowerPoint Presentation</vt:lpstr>
      <vt:lpstr>Replacing NAD83</vt:lpstr>
      <vt:lpstr>New Names</vt:lpstr>
      <vt:lpstr>Four Tectonic Plates NGS Monitors</vt:lpstr>
      <vt:lpstr>PowerPoint Presentation</vt:lpstr>
      <vt:lpstr>PowerPoint Presentation</vt:lpstr>
      <vt:lpstr>PowerPoint Presentation</vt:lpstr>
      <vt:lpstr>PowerPoint Presentation</vt:lpstr>
      <vt:lpstr>North American Vertical Datum 1988 (NAVD88) Shortcomings</vt:lpstr>
      <vt:lpstr>PowerPoint Presentation</vt:lpstr>
      <vt:lpstr>PowerPoint Presentation</vt:lpstr>
      <vt:lpstr>PowerPoint Presentation</vt:lpstr>
      <vt:lpstr>Gravity for the Redefinition of the American Vertical Datum (GRAV-D)</vt:lpstr>
      <vt:lpstr>GRAV-D work in Pacific</vt:lpstr>
      <vt:lpstr>Old Vertical Datums replaced by NAPGD2022</vt:lpstr>
      <vt:lpstr>PowerPoint Presentation</vt:lpstr>
      <vt:lpstr>Q: When should I care?</vt:lpstr>
      <vt:lpstr>What to do with historic maps/charts?</vt:lpstr>
      <vt:lpstr>PowerPoint Presentation</vt:lpstr>
      <vt:lpstr>What life will be like in the future</vt:lpstr>
      <vt:lpstr>geodesy.noaa.gov</vt:lpstr>
      <vt:lpstr>PowerPoint Presentation</vt:lpstr>
      <vt:lpstr>Questions?</vt:lpstr>
      <vt:lpstr>PowerPoint Presentation</vt:lpstr>
      <vt:lpstr>EXTRA SLIDES  </vt:lpstr>
      <vt:lpstr>NGS Published CORS</vt:lpstr>
      <vt:lpstr>PowerPoint Presentation</vt:lpstr>
      <vt:lpstr>Why replace  NAD 83 &amp; Vertical Datums?</vt:lpstr>
      <vt:lpstr>Geoid Monitoring Service (GeMS)</vt:lpstr>
      <vt:lpstr>NGS Programs</vt:lpstr>
      <vt:lpstr>Client and Employee Education</vt:lpstr>
      <vt:lpstr>NSRS Modernization: the “Blueprints”</vt:lpstr>
      <vt:lpstr>How do you get WGS 84 coordinates? Credit Michael Dennis (NGS)</vt:lpstr>
      <vt:lpstr>A (very) brief history of WGS 84 Credit Michael Dennis (NGS)</vt:lpstr>
      <vt:lpstr>PowerPoint Presentation</vt:lpstr>
      <vt:lpstr>A New State Plane Coordinate System</vt:lpstr>
      <vt:lpstr>SPCS2022 overview</vt:lpstr>
      <vt:lpstr>Options for Ohio zone “layers”</vt:lpstr>
      <vt:lpstr>SPCS2022 deadlines</vt:lpstr>
      <vt:lpstr>PowerPoint Presentation</vt:lpstr>
      <vt:lpstr>How to Plan for the Future</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Evjen</dc:creator>
  <cp:lastModifiedBy>Steve Hilla</cp:lastModifiedBy>
  <cp:revision>250</cp:revision>
  <cp:lastPrinted>2019-03-31T01:10:36Z</cp:lastPrinted>
  <dcterms:created xsi:type="dcterms:W3CDTF">2017-04-17T06:30:29Z</dcterms:created>
  <dcterms:modified xsi:type="dcterms:W3CDTF">2019-04-13T12:26:02Z</dcterms:modified>
</cp:coreProperties>
</file>