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917" r:id="rId2"/>
    <p:sldMasterId id="2147487622" r:id="rId3"/>
    <p:sldMasterId id="2147487659" r:id="rId4"/>
    <p:sldMasterId id="2147487672" r:id="rId5"/>
    <p:sldMasterId id="2147487684" r:id="rId6"/>
    <p:sldMasterId id="2147487697" r:id="rId7"/>
  </p:sldMasterIdLst>
  <p:notesMasterIdLst>
    <p:notesMasterId r:id="rId85"/>
  </p:notesMasterIdLst>
  <p:handoutMasterIdLst>
    <p:handoutMasterId r:id="rId86"/>
  </p:handoutMasterIdLst>
  <p:sldIdLst>
    <p:sldId id="1050" r:id="rId8"/>
    <p:sldId id="1079" r:id="rId9"/>
    <p:sldId id="1078" r:id="rId10"/>
    <p:sldId id="1077" r:id="rId11"/>
    <p:sldId id="1080" r:id="rId12"/>
    <p:sldId id="1081" r:id="rId13"/>
    <p:sldId id="1082" r:id="rId14"/>
    <p:sldId id="961" r:id="rId15"/>
    <p:sldId id="835" r:id="rId16"/>
    <p:sldId id="898" r:id="rId17"/>
    <p:sldId id="1085" r:id="rId18"/>
    <p:sldId id="1091" r:id="rId19"/>
    <p:sldId id="907" r:id="rId20"/>
    <p:sldId id="909" r:id="rId21"/>
    <p:sldId id="910" r:id="rId22"/>
    <p:sldId id="1084" r:id="rId23"/>
    <p:sldId id="1083" r:id="rId24"/>
    <p:sldId id="891" r:id="rId25"/>
    <p:sldId id="1041" r:id="rId26"/>
    <p:sldId id="912" r:id="rId27"/>
    <p:sldId id="913" r:id="rId28"/>
    <p:sldId id="914" r:id="rId29"/>
    <p:sldId id="915" r:id="rId30"/>
    <p:sldId id="918" r:id="rId31"/>
    <p:sldId id="921" r:id="rId32"/>
    <p:sldId id="922" r:id="rId33"/>
    <p:sldId id="923" r:id="rId34"/>
    <p:sldId id="924" r:id="rId35"/>
    <p:sldId id="1086" r:id="rId36"/>
    <p:sldId id="927" r:id="rId37"/>
    <p:sldId id="1090" r:id="rId38"/>
    <p:sldId id="870" r:id="rId39"/>
    <p:sldId id="472" r:id="rId40"/>
    <p:sldId id="473" r:id="rId41"/>
    <p:sldId id="476" r:id="rId42"/>
    <p:sldId id="477" r:id="rId43"/>
    <p:sldId id="486" r:id="rId44"/>
    <p:sldId id="933" r:id="rId45"/>
    <p:sldId id="934" r:id="rId46"/>
    <p:sldId id="1049" r:id="rId47"/>
    <p:sldId id="885" r:id="rId48"/>
    <p:sldId id="667" r:id="rId49"/>
    <p:sldId id="1048" r:id="rId50"/>
    <p:sldId id="945" r:id="rId51"/>
    <p:sldId id="1092" r:id="rId52"/>
    <p:sldId id="874" r:id="rId53"/>
    <p:sldId id="875" r:id="rId54"/>
    <p:sldId id="876" r:id="rId55"/>
    <p:sldId id="887" r:id="rId56"/>
    <p:sldId id="889" r:id="rId57"/>
    <p:sldId id="890" r:id="rId58"/>
    <p:sldId id="1093" r:id="rId59"/>
    <p:sldId id="345" r:id="rId60"/>
    <p:sldId id="362" r:id="rId61"/>
    <p:sldId id="363" r:id="rId62"/>
    <p:sldId id="364" r:id="rId63"/>
    <p:sldId id="365" r:id="rId64"/>
    <p:sldId id="366" r:id="rId65"/>
    <p:sldId id="371" r:id="rId66"/>
    <p:sldId id="386" r:id="rId67"/>
    <p:sldId id="387" r:id="rId68"/>
    <p:sldId id="388" r:id="rId69"/>
    <p:sldId id="389" r:id="rId70"/>
    <p:sldId id="390" r:id="rId71"/>
    <p:sldId id="1094" r:id="rId72"/>
    <p:sldId id="375" r:id="rId73"/>
    <p:sldId id="376" r:id="rId74"/>
    <p:sldId id="377" r:id="rId75"/>
    <p:sldId id="379" r:id="rId76"/>
    <p:sldId id="380" r:id="rId77"/>
    <p:sldId id="381" r:id="rId78"/>
    <p:sldId id="382" r:id="rId79"/>
    <p:sldId id="383" r:id="rId80"/>
    <p:sldId id="1066" r:id="rId81"/>
    <p:sldId id="1067" r:id="rId82"/>
    <p:sldId id="1076" r:id="rId83"/>
    <p:sldId id="1023" r:id="rId84"/>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Evjen - NOAA Federal" initials="" lastIdx="9" clrIdx="1"/>
  <p:cmAuthor id="2" name="Kevin Choi - NOAA Federal"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2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7744" autoAdjust="0"/>
  </p:normalViewPr>
  <p:slideViewPr>
    <p:cSldViewPr snapToGrid="0" snapToObjects="1">
      <p:cViewPr varScale="1">
        <p:scale>
          <a:sx n="76" d="100"/>
          <a:sy n="76" d="100"/>
        </p:scale>
        <p:origin x="1666" y="5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74" y="-96"/>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6D0212-B0B3-4441-844D-3E86AD47EAF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0BE36D9-4E47-4B5D-B692-CEA6A8354CE7}">
      <dgm:prSet phldrT="[Text]"/>
      <dgm:spPr/>
      <dgm:t>
        <a:bodyPr/>
        <a:lstStyle/>
        <a:p>
          <a:r>
            <a:rPr lang="en-US" dirty="0"/>
            <a:t>CONTROL</a:t>
          </a:r>
        </a:p>
      </dgm:t>
    </dgm:pt>
    <dgm:pt modelId="{6DD86D7A-E28F-4118-AED1-B31794390671}" type="parTrans" cxnId="{A85EE7EB-29D9-4653-9B0C-21739FB8104B}">
      <dgm:prSet/>
      <dgm:spPr/>
      <dgm:t>
        <a:bodyPr/>
        <a:lstStyle/>
        <a:p>
          <a:endParaRPr lang="en-US"/>
        </a:p>
      </dgm:t>
    </dgm:pt>
    <dgm:pt modelId="{ED91E9A8-4B29-4B50-9633-2171691520C9}" type="sibTrans" cxnId="{A85EE7EB-29D9-4653-9B0C-21739FB8104B}">
      <dgm:prSet/>
      <dgm:spPr/>
      <dgm:t>
        <a:bodyPr/>
        <a:lstStyle/>
        <a:p>
          <a:endParaRPr lang="en-US"/>
        </a:p>
      </dgm:t>
    </dgm:pt>
    <dgm:pt modelId="{8557FDCF-A6B7-438E-86BF-CD83819F25D5}">
      <dgm:prSet phldrT="[Text]"/>
      <dgm:spPr/>
      <dgm:t>
        <a:bodyPr anchor="t" anchorCtr="0"/>
        <a:lstStyle/>
        <a:p>
          <a:r>
            <a:rPr lang="en-US" dirty="0"/>
            <a:t>GNSS</a:t>
          </a:r>
        </a:p>
      </dgm:t>
    </dgm:pt>
    <dgm:pt modelId="{FEFDE89A-0AF8-4B70-9EF7-686C118FA064}" type="parTrans" cxnId="{52AA46E8-B92E-48AD-998A-468BE8E5BF0B}">
      <dgm:prSet/>
      <dgm:spPr/>
      <dgm:t>
        <a:bodyPr/>
        <a:lstStyle/>
        <a:p>
          <a:endParaRPr lang="en-US"/>
        </a:p>
      </dgm:t>
    </dgm:pt>
    <dgm:pt modelId="{E3725A11-F700-4614-93A0-15EFF27A1E00}" type="sibTrans" cxnId="{52AA46E8-B92E-48AD-998A-468BE8E5BF0B}">
      <dgm:prSet/>
      <dgm:spPr/>
      <dgm:t>
        <a:bodyPr/>
        <a:lstStyle/>
        <a:p>
          <a:endParaRPr lang="en-US"/>
        </a:p>
      </dgm:t>
    </dgm:pt>
    <dgm:pt modelId="{BBB3A724-55CE-437E-9CCC-D1C48965F4F2}">
      <dgm:prSet phldrT="[Text]"/>
      <dgm:spPr/>
      <dgm:t>
        <a:bodyPr anchor="t" anchorCtr="0"/>
        <a:lstStyle/>
        <a:p>
          <a:r>
            <a:rPr lang="en-US" dirty="0"/>
            <a:t>CONVENTIONAL</a:t>
          </a:r>
        </a:p>
      </dgm:t>
    </dgm:pt>
    <dgm:pt modelId="{69F3FAC0-1C8E-4387-BC30-25D90B0ED1D6}" type="parTrans" cxnId="{0DCD81B5-72D5-49F8-94BB-07DFCDE1CCCB}">
      <dgm:prSet/>
      <dgm:spPr/>
      <dgm:t>
        <a:bodyPr/>
        <a:lstStyle/>
        <a:p>
          <a:endParaRPr lang="en-US"/>
        </a:p>
      </dgm:t>
    </dgm:pt>
    <dgm:pt modelId="{6F3811E6-6665-4753-941D-C25C21D7E4E6}" type="sibTrans" cxnId="{0DCD81B5-72D5-49F8-94BB-07DFCDE1CCCB}">
      <dgm:prSet/>
      <dgm:spPr/>
      <dgm:t>
        <a:bodyPr/>
        <a:lstStyle/>
        <a:p>
          <a:endParaRPr lang="en-US"/>
        </a:p>
      </dgm:t>
    </dgm:pt>
    <dgm:pt modelId="{DA6E55C2-AFD0-49F8-A6C7-CC54401AAF5C}">
      <dgm:prSet phldrT="[Text]"/>
      <dgm:spPr/>
      <dgm:t>
        <a:bodyPr anchor="t" anchorCtr="0"/>
        <a:lstStyle/>
        <a:p>
          <a:r>
            <a:rPr lang="en-US" dirty="0"/>
            <a:t>LEVELING</a:t>
          </a:r>
        </a:p>
      </dgm:t>
    </dgm:pt>
    <dgm:pt modelId="{02C9A174-DE35-4B60-AFA5-067F0812258D}" type="parTrans" cxnId="{28B6B372-CBBC-4ADE-BABD-A9F3B198C14D}">
      <dgm:prSet/>
      <dgm:spPr/>
      <dgm:t>
        <a:bodyPr/>
        <a:lstStyle/>
        <a:p>
          <a:endParaRPr lang="en-US"/>
        </a:p>
      </dgm:t>
    </dgm:pt>
    <dgm:pt modelId="{DCB12B78-D340-45EE-9C59-A9C51756379E}" type="sibTrans" cxnId="{28B6B372-CBBC-4ADE-BABD-A9F3B198C14D}">
      <dgm:prSet/>
      <dgm:spPr/>
      <dgm:t>
        <a:bodyPr/>
        <a:lstStyle/>
        <a:p>
          <a:endParaRPr lang="en-US"/>
        </a:p>
      </dgm:t>
    </dgm:pt>
    <dgm:pt modelId="{95E6218A-FD42-48FD-A803-F0C0E410AE7C}">
      <dgm:prSet phldrT="[Text]"/>
      <dgm:spPr/>
      <dgm:t>
        <a:bodyPr anchor="t" anchorCtr="0"/>
        <a:lstStyle/>
        <a:p>
          <a:r>
            <a:rPr lang="en-US" dirty="0"/>
            <a:t>OTHER</a:t>
          </a:r>
        </a:p>
      </dgm:t>
    </dgm:pt>
    <dgm:pt modelId="{1511C9E2-2405-4120-9FB9-B2F8BC337E33}" type="parTrans" cxnId="{E8459C4C-9557-4406-B3DB-5109D19CE03D}">
      <dgm:prSet/>
      <dgm:spPr/>
      <dgm:t>
        <a:bodyPr/>
        <a:lstStyle/>
        <a:p>
          <a:endParaRPr lang="en-US"/>
        </a:p>
      </dgm:t>
    </dgm:pt>
    <dgm:pt modelId="{15B858EC-D173-44FC-A585-FE8563BFC836}" type="sibTrans" cxnId="{E8459C4C-9557-4406-B3DB-5109D19CE03D}">
      <dgm:prSet/>
      <dgm:spPr/>
      <dgm:t>
        <a:bodyPr/>
        <a:lstStyle/>
        <a:p>
          <a:endParaRPr lang="en-US"/>
        </a:p>
      </dgm:t>
    </dgm:pt>
    <dgm:pt modelId="{26E47585-3728-4D26-8D68-192E13E2C764}">
      <dgm:prSet phldrT="[Text]"/>
      <dgm:spPr/>
      <dgm:t>
        <a:bodyPr anchor="t" anchorCtr="0"/>
        <a:lstStyle/>
        <a:p>
          <a:r>
            <a:rPr lang="en-US" dirty="0"/>
            <a:t>Total Station</a:t>
          </a:r>
        </a:p>
      </dgm:t>
    </dgm:pt>
    <dgm:pt modelId="{183071F6-18D9-4381-A959-000E73DEEB8B}" type="parTrans" cxnId="{2237373E-087F-45B8-893B-6917FA02AA3A}">
      <dgm:prSet/>
      <dgm:spPr/>
      <dgm:t>
        <a:bodyPr/>
        <a:lstStyle/>
        <a:p>
          <a:endParaRPr lang="en-US"/>
        </a:p>
      </dgm:t>
    </dgm:pt>
    <dgm:pt modelId="{C0115B98-ABCA-4777-BA0E-FDA986352EB1}" type="sibTrans" cxnId="{2237373E-087F-45B8-893B-6917FA02AA3A}">
      <dgm:prSet/>
      <dgm:spPr/>
      <dgm:t>
        <a:bodyPr/>
        <a:lstStyle/>
        <a:p>
          <a:endParaRPr lang="en-US"/>
        </a:p>
      </dgm:t>
    </dgm:pt>
    <dgm:pt modelId="{E13C2946-53C1-42DC-8612-6EF56A21E6F3}">
      <dgm:prSet phldrT="[Text]"/>
      <dgm:spPr/>
      <dgm:t>
        <a:bodyPr anchor="t" anchorCtr="0"/>
        <a:lstStyle/>
        <a:p>
          <a:r>
            <a:rPr lang="en-US" dirty="0"/>
            <a:t>Static</a:t>
          </a:r>
        </a:p>
      </dgm:t>
    </dgm:pt>
    <dgm:pt modelId="{CECE7A8B-0E37-4E8E-BEB3-A467E1AED34F}" type="parTrans" cxnId="{5E552A70-8A11-4B97-8CD0-BCB3E65C7CF9}">
      <dgm:prSet/>
      <dgm:spPr/>
      <dgm:t>
        <a:bodyPr/>
        <a:lstStyle/>
        <a:p>
          <a:endParaRPr lang="en-US"/>
        </a:p>
      </dgm:t>
    </dgm:pt>
    <dgm:pt modelId="{4BE40858-3D7D-49D2-8004-5DB6FC483DC5}" type="sibTrans" cxnId="{5E552A70-8A11-4B97-8CD0-BCB3E65C7CF9}">
      <dgm:prSet/>
      <dgm:spPr/>
      <dgm:t>
        <a:bodyPr/>
        <a:lstStyle/>
        <a:p>
          <a:endParaRPr lang="en-US"/>
        </a:p>
      </dgm:t>
    </dgm:pt>
    <dgm:pt modelId="{096911F0-C587-43B5-9E3F-CB4D17D061CD}">
      <dgm:prSet phldrT="[Text]"/>
      <dgm:spPr/>
      <dgm:t>
        <a:bodyPr anchor="t" anchorCtr="0"/>
        <a:lstStyle/>
        <a:p>
          <a:r>
            <a:rPr lang="en-US" dirty="0"/>
            <a:t>RTK</a:t>
          </a:r>
        </a:p>
      </dgm:t>
    </dgm:pt>
    <dgm:pt modelId="{7EB4B1BD-B78F-4271-8F63-208ED9632217}" type="parTrans" cxnId="{3E681792-87EE-4FAC-9B7A-035968B5192B}">
      <dgm:prSet/>
      <dgm:spPr/>
      <dgm:t>
        <a:bodyPr/>
        <a:lstStyle/>
        <a:p>
          <a:endParaRPr lang="en-US"/>
        </a:p>
      </dgm:t>
    </dgm:pt>
    <dgm:pt modelId="{FFC73967-2AC3-475D-B5DF-7ABFC6E82E6D}" type="sibTrans" cxnId="{3E681792-87EE-4FAC-9B7A-035968B5192B}">
      <dgm:prSet/>
      <dgm:spPr/>
      <dgm:t>
        <a:bodyPr/>
        <a:lstStyle/>
        <a:p>
          <a:endParaRPr lang="en-US"/>
        </a:p>
      </dgm:t>
    </dgm:pt>
    <dgm:pt modelId="{E3C9DF2D-E372-4F40-ACF9-4ACB1CDEF4EF}">
      <dgm:prSet phldrT="[Text]"/>
      <dgm:spPr/>
      <dgm:t>
        <a:bodyPr anchor="t" anchorCtr="0"/>
        <a:lstStyle/>
        <a:p>
          <a:r>
            <a:rPr lang="en-US" dirty="0"/>
            <a:t>Differential Leveling</a:t>
          </a:r>
        </a:p>
      </dgm:t>
    </dgm:pt>
    <dgm:pt modelId="{0DED0FFC-35A6-4304-8F6D-520774047D2D}" type="parTrans" cxnId="{A35270C9-D336-42A1-AAF9-15D7A376FF1D}">
      <dgm:prSet/>
      <dgm:spPr/>
      <dgm:t>
        <a:bodyPr/>
        <a:lstStyle/>
        <a:p>
          <a:endParaRPr lang="en-US"/>
        </a:p>
      </dgm:t>
    </dgm:pt>
    <dgm:pt modelId="{F0E6BE00-7AD9-4D2A-B63A-EA2D096FB696}" type="sibTrans" cxnId="{A35270C9-D336-42A1-AAF9-15D7A376FF1D}">
      <dgm:prSet/>
      <dgm:spPr/>
      <dgm:t>
        <a:bodyPr/>
        <a:lstStyle/>
        <a:p>
          <a:endParaRPr lang="en-US"/>
        </a:p>
      </dgm:t>
    </dgm:pt>
    <dgm:pt modelId="{713E0AE3-F787-48D8-AC74-6947FC8173B3}">
      <dgm:prSet/>
      <dgm:spPr/>
      <dgm:t>
        <a:bodyPr/>
        <a:lstStyle/>
        <a:p>
          <a:r>
            <a:rPr lang="en-US" dirty="0"/>
            <a:t>Mobile LiDAR</a:t>
          </a:r>
        </a:p>
      </dgm:t>
    </dgm:pt>
    <dgm:pt modelId="{0E162479-24BA-4CF4-9960-8447ABF323F4}" type="parTrans" cxnId="{A3F5E181-937D-4655-85BE-CF2CDE453ECB}">
      <dgm:prSet/>
      <dgm:spPr/>
      <dgm:t>
        <a:bodyPr/>
        <a:lstStyle/>
        <a:p>
          <a:endParaRPr lang="en-US"/>
        </a:p>
      </dgm:t>
    </dgm:pt>
    <dgm:pt modelId="{1B8DACFA-2B3B-41A8-A70F-404C18E54DF7}" type="sibTrans" cxnId="{A3F5E181-937D-4655-85BE-CF2CDE453ECB}">
      <dgm:prSet/>
      <dgm:spPr/>
      <dgm:t>
        <a:bodyPr/>
        <a:lstStyle/>
        <a:p>
          <a:endParaRPr lang="en-US"/>
        </a:p>
      </dgm:t>
    </dgm:pt>
    <dgm:pt modelId="{DA4D3450-E44B-42D2-A09D-1E4BE28F21E5}">
      <dgm:prSet/>
      <dgm:spPr/>
      <dgm:t>
        <a:bodyPr/>
        <a:lstStyle/>
        <a:p>
          <a:r>
            <a:rPr lang="en-US" dirty="0"/>
            <a:t>Aerial LiDAR/Photogrammetry</a:t>
          </a:r>
        </a:p>
      </dgm:t>
    </dgm:pt>
    <dgm:pt modelId="{9278426E-1A2F-470B-8D08-AF5D9509E10E}" type="parTrans" cxnId="{A9780A1F-1956-482F-80E2-07A5F2F63523}">
      <dgm:prSet/>
      <dgm:spPr/>
      <dgm:t>
        <a:bodyPr/>
        <a:lstStyle/>
        <a:p>
          <a:endParaRPr lang="en-US"/>
        </a:p>
      </dgm:t>
    </dgm:pt>
    <dgm:pt modelId="{2FA58F5D-525C-4382-A104-D7182656695A}" type="sibTrans" cxnId="{A9780A1F-1956-482F-80E2-07A5F2F63523}">
      <dgm:prSet/>
      <dgm:spPr/>
      <dgm:t>
        <a:bodyPr/>
        <a:lstStyle/>
        <a:p>
          <a:endParaRPr lang="en-US"/>
        </a:p>
      </dgm:t>
    </dgm:pt>
    <dgm:pt modelId="{31E52460-9DC9-4110-85D4-E2F0C90703C1}">
      <dgm:prSet phldrT="[Text]"/>
      <dgm:spPr/>
      <dgm:t>
        <a:bodyPr anchor="t" anchorCtr="0"/>
        <a:lstStyle/>
        <a:p>
          <a:r>
            <a:rPr lang="en-US" dirty="0"/>
            <a:t>Terrestrial Laser Scanning</a:t>
          </a:r>
        </a:p>
      </dgm:t>
    </dgm:pt>
    <dgm:pt modelId="{DBA23F7C-3EED-400A-A9B1-68B0F5C156C0}" type="sibTrans" cxnId="{2F61A2B3-C84C-48C7-844D-491AFF5F909E}">
      <dgm:prSet/>
      <dgm:spPr/>
      <dgm:t>
        <a:bodyPr/>
        <a:lstStyle/>
        <a:p>
          <a:endParaRPr lang="en-US"/>
        </a:p>
      </dgm:t>
    </dgm:pt>
    <dgm:pt modelId="{1C925796-1177-47E1-B7ED-B374067F2248}" type="parTrans" cxnId="{2F61A2B3-C84C-48C7-844D-491AFF5F909E}">
      <dgm:prSet/>
      <dgm:spPr/>
      <dgm:t>
        <a:bodyPr/>
        <a:lstStyle/>
        <a:p>
          <a:endParaRPr lang="en-US"/>
        </a:p>
      </dgm:t>
    </dgm:pt>
    <dgm:pt modelId="{490A1C00-E22B-457E-A013-4B26FF1D77D4}">
      <dgm:prSet phldrT="[Text]"/>
      <dgm:spPr/>
      <dgm:t>
        <a:bodyPr anchor="t" anchorCtr="0"/>
        <a:lstStyle/>
        <a:p>
          <a:r>
            <a:rPr lang="en-US"/>
            <a:t>RTN</a:t>
          </a:r>
          <a:endParaRPr lang="en-US" dirty="0"/>
        </a:p>
      </dgm:t>
    </dgm:pt>
    <dgm:pt modelId="{1820A2C6-7C25-4218-91A4-4A350FFDF56A}" type="parTrans" cxnId="{D69A5417-82BC-4274-B960-244314DAAF22}">
      <dgm:prSet/>
      <dgm:spPr/>
      <dgm:t>
        <a:bodyPr/>
        <a:lstStyle/>
        <a:p>
          <a:endParaRPr lang="en-US"/>
        </a:p>
      </dgm:t>
    </dgm:pt>
    <dgm:pt modelId="{B6A2ABBC-A12F-4C29-ABA5-E4E0EE33141E}" type="sibTrans" cxnId="{D69A5417-82BC-4274-B960-244314DAAF22}">
      <dgm:prSet/>
      <dgm:spPr/>
      <dgm:t>
        <a:bodyPr/>
        <a:lstStyle/>
        <a:p>
          <a:endParaRPr lang="en-US"/>
        </a:p>
      </dgm:t>
    </dgm:pt>
    <dgm:pt modelId="{88D4E3C2-96CE-4FDB-8C2A-D650A35E79A6}" type="pres">
      <dgm:prSet presAssocID="{F16D0212-B0B3-4441-844D-3E86AD47EAFB}" presName="cycle" presStyleCnt="0">
        <dgm:presLayoutVars>
          <dgm:chMax val="1"/>
          <dgm:dir/>
          <dgm:animLvl val="ctr"/>
          <dgm:resizeHandles val="exact"/>
        </dgm:presLayoutVars>
      </dgm:prSet>
      <dgm:spPr/>
    </dgm:pt>
    <dgm:pt modelId="{349805E6-DB58-445F-AFEE-412FBAAE8F22}" type="pres">
      <dgm:prSet presAssocID="{10BE36D9-4E47-4B5D-B692-CEA6A8354CE7}" presName="centerShape" presStyleLbl="node0" presStyleIdx="0" presStyleCnt="1"/>
      <dgm:spPr/>
    </dgm:pt>
    <dgm:pt modelId="{7C67B9C8-F9B1-4135-A112-D5E3283FE7D0}" type="pres">
      <dgm:prSet presAssocID="{FEFDE89A-0AF8-4B70-9EF7-686C118FA064}" presName="parTrans" presStyleLbl="bgSibTrans2D1" presStyleIdx="0" presStyleCnt="4"/>
      <dgm:spPr/>
    </dgm:pt>
    <dgm:pt modelId="{7B328529-CE7D-4F51-9AA6-527BF442BDD3}" type="pres">
      <dgm:prSet presAssocID="{8557FDCF-A6B7-438E-86BF-CD83819F25D5}" presName="node" presStyleLbl="node1" presStyleIdx="0" presStyleCnt="4">
        <dgm:presLayoutVars>
          <dgm:bulletEnabled val="1"/>
        </dgm:presLayoutVars>
      </dgm:prSet>
      <dgm:spPr/>
    </dgm:pt>
    <dgm:pt modelId="{526A5273-8717-4638-BC81-6312C7ACC85C}" type="pres">
      <dgm:prSet presAssocID="{69F3FAC0-1C8E-4387-BC30-25D90B0ED1D6}" presName="parTrans" presStyleLbl="bgSibTrans2D1" presStyleIdx="1" presStyleCnt="4"/>
      <dgm:spPr/>
    </dgm:pt>
    <dgm:pt modelId="{03ACE1D5-AC4E-4A6D-AEB2-A1AEAB47E3EC}" type="pres">
      <dgm:prSet presAssocID="{BBB3A724-55CE-437E-9CCC-D1C48965F4F2}" presName="node" presStyleLbl="node1" presStyleIdx="1" presStyleCnt="4">
        <dgm:presLayoutVars>
          <dgm:bulletEnabled val="1"/>
        </dgm:presLayoutVars>
      </dgm:prSet>
      <dgm:spPr/>
    </dgm:pt>
    <dgm:pt modelId="{0014722E-71ED-41EB-859E-A1C71BEA8916}" type="pres">
      <dgm:prSet presAssocID="{02C9A174-DE35-4B60-AFA5-067F0812258D}" presName="parTrans" presStyleLbl="bgSibTrans2D1" presStyleIdx="2" presStyleCnt="4"/>
      <dgm:spPr/>
    </dgm:pt>
    <dgm:pt modelId="{56CC8FDA-CC01-4B39-8112-2C738C0623D5}" type="pres">
      <dgm:prSet presAssocID="{DA6E55C2-AFD0-49F8-A6C7-CC54401AAF5C}" presName="node" presStyleLbl="node1" presStyleIdx="2" presStyleCnt="4">
        <dgm:presLayoutVars>
          <dgm:bulletEnabled val="1"/>
        </dgm:presLayoutVars>
      </dgm:prSet>
      <dgm:spPr/>
    </dgm:pt>
    <dgm:pt modelId="{3E810735-1077-462C-9DB7-9656ABB4F982}" type="pres">
      <dgm:prSet presAssocID="{1511C9E2-2405-4120-9FB9-B2F8BC337E33}" presName="parTrans" presStyleLbl="bgSibTrans2D1" presStyleIdx="3" presStyleCnt="4"/>
      <dgm:spPr/>
    </dgm:pt>
    <dgm:pt modelId="{956D7D8F-6DAA-4521-BFD4-24920495D88E}" type="pres">
      <dgm:prSet presAssocID="{95E6218A-FD42-48FD-A803-F0C0E410AE7C}" presName="node" presStyleLbl="node1" presStyleIdx="3" presStyleCnt="4">
        <dgm:presLayoutVars>
          <dgm:bulletEnabled val="1"/>
        </dgm:presLayoutVars>
      </dgm:prSet>
      <dgm:spPr/>
    </dgm:pt>
  </dgm:ptLst>
  <dgm:cxnLst>
    <dgm:cxn modelId="{8A04570A-C579-47C0-B422-4A5554AB6913}" type="presOf" srcId="{1511C9E2-2405-4120-9FB9-B2F8BC337E33}" destId="{3E810735-1077-462C-9DB7-9656ABB4F982}" srcOrd="0" destOrd="0" presId="urn:microsoft.com/office/officeart/2005/8/layout/radial4"/>
    <dgm:cxn modelId="{3B01BC14-8C94-4C58-9B2A-C4F947746C51}" type="presOf" srcId="{DA6E55C2-AFD0-49F8-A6C7-CC54401AAF5C}" destId="{56CC8FDA-CC01-4B39-8112-2C738C0623D5}" srcOrd="0" destOrd="0" presId="urn:microsoft.com/office/officeart/2005/8/layout/radial4"/>
    <dgm:cxn modelId="{D69A5417-82BC-4274-B960-244314DAAF22}" srcId="{8557FDCF-A6B7-438E-86BF-CD83819F25D5}" destId="{490A1C00-E22B-457E-A013-4B26FF1D77D4}" srcOrd="2" destOrd="0" parTransId="{1820A2C6-7C25-4218-91A4-4A350FFDF56A}" sibTransId="{B6A2ABBC-A12F-4C29-ABA5-E4E0EE33141E}"/>
    <dgm:cxn modelId="{A9780A1F-1956-482F-80E2-07A5F2F63523}" srcId="{95E6218A-FD42-48FD-A803-F0C0E410AE7C}" destId="{DA4D3450-E44B-42D2-A09D-1E4BE28F21E5}" srcOrd="2" destOrd="0" parTransId="{9278426E-1A2F-470B-8D08-AF5D9509E10E}" sibTransId="{2FA58F5D-525C-4382-A104-D7182656695A}"/>
    <dgm:cxn modelId="{06D89225-736C-4F20-B276-DBA62E052FFB}" type="presOf" srcId="{FEFDE89A-0AF8-4B70-9EF7-686C118FA064}" destId="{7C67B9C8-F9B1-4135-A112-D5E3283FE7D0}" srcOrd="0" destOrd="0" presId="urn:microsoft.com/office/officeart/2005/8/layout/radial4"/>
    <dgm:cxn modelId="{81215934-44D4-49C3-A403-DB5623AA7708}" type="presOf" srcId="{DA4D3450-E44B-42D2-A09D-1E4BE28F21E5}" destId="{956D7D8F-6DAA-4521-BFD4-24920495D88E}" srcOrd="0" destOrd="3" presId="urn:microsoft.com/office/officeart/2005/8/layout/radial4"/>
    <dgm:cxn modelId="{2237373E-087F-45B8-893B-6917FA02AA3A}" srcId="{BBB3A724-55CE-437E-9CCC-D1C48965F4F2}" destId="{26E47585-3728-4D26-8D68-192E13E2C764}" srcOrd="0" destOrd="0" parTransId="{183071F6-18D9-4381-A959-000E73DEEB8B}" sibTransId="{C0115B98-ABCA-4777-BA0E-FDA986352EB1}"/>
    <dgm:cxn modelId="{60342C64-4B95-41E9-AB13-822F11154236}" type="presOf" srcId="{95E6218A-FD42-48FD-A803-F0C0E410AE7C}" destId="{956D7D8F-6DAA-4521-BFD4-24920495D88E}" srcOrd="0" destOrd="0" presId="urn:microsoft.com/office/officeart/2005/8/layout/radial4"/>
    <dgm:cxn modelId="{E8459C4C-9557-4406-B3DB-5109D19CE03D}" srcId="{10BE36D9-4E47-4B5D-B692-CEA6A8354CE7}" destId="{95E6218A-FD42-48FD-A803-F0C0E410AE7C}" srcOrd="3" destOrd="0" parTransId="{1511C9E2-2405-4120-9FB9-B2F8BC337E33}" sibTransId="{15B858EC-D173-44FC-A585-FE8563BFC836}"/>
    <dgm:cxn modelId="{2D10D14D-2469-42EB-860D-15E7DDC04CAE}" type="presOf" srcId="{10BE36D9-4E47-4B5D-B692-CEA6A8354CE7}" destId="{349805E6-DB58-445F-AFEE-412FBAAE8F22}" srcOrd="0" destOrd="0" presId="urn:microsoft.com/office/officeart/2005/8/layout/radial4"/>
    <dgm:cxn modelId="{5E552A70-8A11-4B97-8CD0-BCB3E65C7CF9}" srcId="{8557FDCF-A6B7-438E-86BF-CD83819F25D5}" destId="{E13C2946-53C1-42DC-8612-6EF56A21E6F3}" srcOrd="0" destOrd="0" parTransId="{CECE7A8B-0E37-4E8E-BEB3-A467E1AED34F}" sibTransId="{4BE40858-3D7D-49D2-8004-5DB6FC483DC5}"/>
    <dgm:cxn modelId="{28B6B372-CBBC-4ADE-BABD-A9F3B198C14D}" srcId="{10BE36D9-4E47-4B5D-B692-CEA6A8354CE7}" destId="{DA6E55C2-AFD0-49F8-A6C7-CC54401AAF5C}" srcOrd="2" destOrd="0" parTransId="{02C9A174-DE35-4B60-AFA5-067F0812258D}" sibTransId="{DCB12B78-D340-45EE-9C59-A9C51756379E}"/>
    <dgm:cxn modelId="{4FF0B872-F522-44EE-A7FE-448E2DFBA043}" type="presOf" srcId="{69F3FAC0-1C8E-4387-BC30-25D90B0ED1D6}" destId="{526A5273-8717-4638-BC81-6312C7ACC85C}" srcOrd="0" destOrd="0" presId="urn:microsoft.com/office/officeart/2005/8/layout/radial4"/>
    <dgm:cxn modelId="{326D6E53-0004-42FC-A1C5-CAB90EAB131F}" type="presOf" srcId="{E13C2946-53C1-42DC-8612-6EF56A21E6F3}" destId="{7B328529-CE7D-4F51-9AA6-527BF442BDD3}" srcOrd="0" destOrd="1" presId="urn:microsoft.com/office/officeart/2005/8/layout/radial4"/>
    <dgm:cxn modelId="{8504DB54-259E-4F31-A5FE-C756020E5818}" type="presOf" srcId="{BBB3A724-55CE-437E-9CCC-D1C48965F4F2}" destId="{03ACE1D5-AC4E-4A6D-AEB2-A1AEAB47E3EC}" srcOrd="0" destOrd="0" presId="urn:microsoft.com/office/officeart/2005/8/layout/radial4"/>
    <dgm:cxn modelId="{FA49507A-4C7A-4318-92BC-B966E6B1E631}" type="presOf" srcId="{490A1C00-E22B-457E-A013-4B26FF1D77D4}" destId="{7B328529-CE7D-4F51-9AA6-527BF442BDD3}" srcOrd="0" destOrd="3" presId="urn:microsoft.com/office/officeart/2005/8/layout/radial4"/>
    <dgm:cxn modelId="{3321AA7B-1E4B-488C-BF31-83763101278D}" type="presOf" srcId="{26E47585-3728-4D26-8D68-192E13E2C764}" destId="{03ACE1D5-AC4E-4A6D-AEB2-A1AEAB47E3EC}" srcOrd="0" destOrd="1" presId="urn:microsoft.com/office/officeart/2005/8/layout/radial4"/>
    <dgm:cxn modelId="{8DC2EF7D-14EA-4E57-B7A7-E580295C55F1}" type="presOf" srcId="{713E0AE3-F787-48D8-AC74-6947FC8173B3}" destId="{956D7D8F-6DAA-4521-BFD4-24920495D88E}" srcOrd="0" destOrd="2" presId="urn:microsoft.com/office/officeart/2005/8/layout/radial4"/>
    <dgm:cxn modelId="{A3F5E181-937D-4655-85BE-CF2CDE453ECB}" srcId="{95E6218A-FD42-48FD-A803-F0C0E410AE7C}" destId="{713E0AE3-F787-48D8-AC74-6947FC8173B3}" srcOrd="1" destOrd="0" parTransId="{0E162479-24BA-4CF4-9960-8447ABF323F4}" sibTransId="{1B8DACFA-2B3B-41A8-A70F-404C18E54DF7}"/>
    <dgm:cxn modelId="{3E681792-87EE-4FAC-9B7A-035968B5192B}" srcId="{8557FDCF-A6B7-438E-86BF-CD83819F25D5}" destId="{096911F0-C587-43B5-9E3F-CB4D17D061CD}" srcOrd="1" destOrd="0" parTransId="{7EB4B1BD-B78F-4271-8F63-208ED9632217}" sibTransId="{FFC73967-2AC3-475D-B5DF-7ABFC6E82E6D}"/>
    <dgm:cxn modelId="{7B3F6A9F-641C-435B-90DE-ED833786DDAB}" type="presOf" srcId="{E3C9DF2D-E372-4F40-ACF9-4ACB1CDEF4EF}" destId="{56CC8FDA-CC01-4B39-8112-2C738C0623D5}" srcOrd="0" destOrd="1" presId="urn:microsoft.com/office/officeart/2005/8/layout/radial4"/>
    <dgm:cxn modelId="{3B5DCCA3-38B9-4C2E-B3A0-F1152DAD4FED}" type="presOf" srcId="{8557FDCF-A6B7-438E-86BF-CD83819F25D5}" destId="{7B328529-CE7D-4F51-9AA6-527BF442BDD3}" srcOrd="0" destOrd="0" presId="urn:microsoft.com/office/officeart/2005/8/layout/radial4"/>
    <dgm:cxn modelId="{2F61A2B3-C84C-48C7-844D-491AFF5F909E}" srcId="{95E6218A-FD42-48FD-A803-F0C0E410AE7C}" destId="{31E52460-9DC9-4110-85D4-E2F0C90703C1}" srcOrd="0" destOrd="0" parTransId="{1C925796-1177-47E1-B7ED-B374067F2248}" sibTransId="{DBA23F7C-3EED-400A-A9B1-68B0F5C156C0}"/>
    <dgm:cxn modelId="{0DCD81B5-72D5-49F8-94BB-07DFCDE1CCCB}" srcId="{10BE36D9-4E47-4B5D-B692-CEA6A8354CE7}" destId="{BBB3A724-55CE-437E-9CCC-D1C48965F4F2}" srcOrd="1" destOrd="0" parTransId="{69F3FAC0-1C8E-4387-BC30-25D90B0ED1D6}" sibTransId="{6F3811E6-6665-4753-941D-C25C21D7E4E6}"/>
    <dgm:cxn modelId="{D539BBC1-B333-4C92-AA93-B7C1DFE498D7}" type="presOf" srcId="{096911F0-C587-43B5-9E3F-CB4D17D061CD}" destId="{7B328529-CE7D-4F51-9AA6-527BF442BDD3}" srcOrd="0" destOrd="2" presId="urn:microsoft.com/office/officeart/2005/8/layout/radial4"/>
    <dgm:cxn modelId="{A35270C9-D336-42A1-AAF9-15D7A376FF1D}" srcId="{DA6E55C2-AFD0-49F8-A6C7-CC54401AAF5C}" destId="{E3C9DF2D-E372-4F40-ACF9-4ACB1CDEF4EF}" srcOrd="0" destOrd="0" parTransId="{0DED0FFC-35A6-4304-8F6D-520774047D2D}" sibTransId="{F0E6BE00-7AD9-4D2A-B63A-EA2D096FB696}"/>
    <dgm:cxn modelId="{2F309CD4-48F6-4780-9462-636E99D24410}" type="presOf" srcId="{31E52460-9DC9-4110-85D4-E2F0C90703C1}" destId="{956D7D8F-6DAA-4521-BFD4-24920495D88E}" srcOrd="0" destOrd="1" presId="urn:microsoft.com/office/officeart/2005/8/layout/radial4"/>
    <dgm:cxn modelId="{612221E4-B43C-48E0-A46D-50D16FD82C5C}" type="presOf" srcId="{02C9A174-DE35-4B60-AFA5-067F0812258D}" destId="{0014722E-71ED-41EB-859E-A1C71BEA8916}" srcOrd="0" destOrd="0" presId="urn:microsoft.com/office/officeart/2005/8/layout/radial4"/>
    <dgm:cxn modelId="{52AA46E8-B92E-48AD-998A-468BE8E5BF0B}" srcId="{10BE36D9-4E47-4B5D-B692-CEA6A8354CE7}" destId="{8557FDCF-A6B7-438E-86BF-CD83819F25D5}" srcOrd="0" destOrd="0" parTransId="{FEFDE89A-0AF8-4B70-9EF7-686C118FA064}" sibTransId="{E3725A11-F700-4614-93A0-15EFF27A1E00}"/>
    <dgm:cxn modelId="{A85EE7EB-29D9-4653-9B0C-21739FB8104B}" srcId="{F16D0212-B0B3-4441-844D-3E86AD47EAFB}" destId="{10BE36D9-4E47-4B5D-B692-CEA6A8354CE7}" srcOrd="0" destOrd="0" parTransId="{6DD86D7A-E28F-4118-AED1-B31794390671}" sibTransId="{ED91E9A8-4B29-4B50-9633-2171691520C9}"/>
    <dgm:cxn modelId="{CB4709F8-D9E4-437D-891E-C85755D9034E}" type="presOf" srcId="{F16D0212-B0B3-4441-844D-3E86AD47EAFB}" destId="{88D4E3C2-96CE-4FDB-8C2A-D650A35E79A6}" srcOrd="0" destOrd="0" presId="urn:microsoft.com/office/officeart/2005/8/layout/radial4"/>
    <dgm:cxn modelId="{2B1A4DA5-8BC7-4754-8889-165BA527D2BE}" type="presParOf" srcId="{88D4E3C2-96CE-4FDB-8C2A-D650A35E79A6}" destId="{349805E6-DB58-445F-AFEE-412FBAAE8F22}" srcOrd="0" destOrd="0" presId="urn:microsoft.com/office/officeart/2005/8/layout/radial4"/>
    <dgm:cxn modelId="{061D7A69-4736-40F5-8560-A825E42A4BF8}" type="presParOf" srcId="{88D4E3C2-96CE-4FDB-8C2A-D650A35E79A6}" destId="{7C67B9C8-F9B1-4135-A112-D5E3283FE7D0}" srcOrd="1" destOrd="0" presId="urn:microsoft.com/office/officeart/2005/8/layout/radial4"/>
    <dgm:cxn modelId="{18CFD3BA-943F-410B-95B3-A7A4BC36E909}" type="presParOf" srcId="{88D4E3C2-96CE-4FDB-8C2A-D650A35E79A6}" destId="{7B328529-CE7D-4F51-9AA6-527BF442BDD3}" srcOrd="2" destOrd="0" presId="urn:microsoft.com/office/officeart/2005/8/layout/radial4"/>
    <dgm:cxn modelId="{147F1FF8-FC5A-476F-8BFE-7A824E3A5B99}" type="presParOf" srcId="{88D4E3C2-96CE-4FDB-8C2A-D650A35E79A6}" destId="{526A5273-8717-4638-BC81-6312C7ACC85C}" srcOrd="3" destOrd="0" presId="urn:microsoft.com/office/officeart/2005/8/layout/radial4"/>
    <dgm:cxn modelId="{BCA70B97-D1E9-459E-A6D9-EAA33CCA8A3F}" type="presParOf" srcId="{88D4E3C2-96CE-4FDB-8C2A-D650A35E79A6}" destId="{03ACE1D5-AC4E-4A6D-AEB2-A1AEAB47E3EC}" srcOrd="4" destOrd="0" presId="urn:microsoft.com/office/officeart/2005/8/layout/radial4"/>
    <dgm:cxn modelId="{067E0D3F-CB82-45B0-BB35-607E83677C0C}" type="presParOf" srcId="{88D4E3C2-96CE-4FDB-8C2A-D650A35E79A6}" destId="{0014722E-71ED-41EB-859E-A1C71BEA8916}" srcOrd="5" destOrd="0" presId="urn:microsoft.com/office/officeart/2005/8/layout/radial4"/>
    <dgm:cxn modelId="{DB5567F8-D7E6-4ED9-A610-0E540EFB69B7}" type="presParOf" srcId="{88D4E3C2-96CE-4FDB-8C2A-D650A35E79A6}" destId="{56CC8FDA-CC01-4B39-8112-2C738C0623D5}" srcOrd="6" destOrd="0" presId="urn:microsoft.com/office/officeart/2005/8/layout/radial4"/>
    <dgm:cxn modelId="{2540AAAD-5369-43D3-B841-32128BCD5E5E}" type="presParOf" srcId="{88D4E3C2-96CE-4FDB-8C2A-D650A35E79A6}" destId="{3E810735-1077-462C-9DB7-9656ABB4F982}" srcOrd="7" destOrd="0" presId="urn:microsoft.com/office/officeart/2005/8/layout/radial4"/>
    <dgm:cxn modelId="{C3A9B826-3C40-4CE0-A022-9557D049C56B}" type="presParOf" srcId="{88D4E3C2-96CE-4FDB-8C2A-D650A35E79A6}" destId="{956D7D8F-6DAA-4521-BFD4-24920495D88E}"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59CFB5-621D-42D3-A4CB-315BEBE401F7}"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4768FDBB-781F-4A14-8B8E-5801D54FFF15}">
      <dgm:prSet phldrT="[Text]"/>
      <dgm:spPr/>
      <dgm:t>
        <a:bodyPr/>
        <a:lstStyle/>
        <a:p>
          <a:r>
            <a:rPr lang="en-US" dirty="0"/>
            <a:t>Control Surveys</a:t>
          </a:r>
        </a:p>
      </dgm:t>
    </dgm:pt>
    <dgm:pt modelId="{B8104C6B-2ADC-468E-B93C-D54DE362B20D}" type="parTrans" cxnId="{2814761C-D16B-472A-A014-C8B5451CD055}">
      <dgm:prSet/>
      <dgm:spPr/>
      <dgm:t>
        <a:bodyPr/>
        <a:lstStyle/>
        <a:p>
          <a:endParaRPr lang="en-US"/>
        </a:p>
      </dgm:t>
    </dgm:pt>
    <dgm:pt modelId="{E0BF33AB-E46B-4908-8C84-164777CB13BA}" type="sibTrans" cxnId="{2814761C-D16B-472A-A014-C8B5451CD055}">
      <dgm:prSet/>
      <dgm:spPr/>
      <dgm:t>
        <a:bodyPr/>
        <a:lstStyle/>
        <a:p>
          <a:endParaRPr lang="en-US"/>
        </a:p>
      </dgm:t>
    </dgm:pt>
    <dgm:pt modelId="{A2DCB10B-F4E1-4534-8619-1C54A27DE53E}">
      <dgm:prSet phldrT="[Text]"/>
      <dgm:spPr/>
      <dgm:t>
        <a:bodyPr/>
        <a:lstStyle/>
        <a:p>
          <a:r>
            <a:rPr lang="en-US" dirty="0"/>
            <a:t>Survey Epoch Coordinates</a:t>
          </a:r>
        </a:p>
      </dgm:t>
    </dgm:pt>
    <dgm:pt modelId="{CF015E41-24FE-4E24-B54D-5F26CA76800D}" type="parTrans" cxnId="{142AFB69-E54C-4555-85E7-D80B91B437DA}">
      <dgm:prSet/>
      <dgm:spPr/>
      <dgm:t>
        <a:bodyPr/>
        <a:lstStyle/>
        <a:p>
          <a:endParaRPr lang="en-US"/>
        </a:p>
      </dgm:t>
    </dgm:pt>
    <dgm:pt modelId="{FDD17D1D-EC83-4578-AA7D-B537E9B04A73}" type="sibTrans" cxnId="{142AFB69-E54C-4555-85E7-D80B91B437DA}">
      <dgm:prSet/>
      <dgm:spPr/>
      <dgm:t>
        <a:bodyPr/>
        <a:lstStyle/>
        <a:p>
          <a:endParaRPr lang="en-US"/>
        </a:p>
      </dgm:t>
    </dgm:pt>
    <dgm:pt modelId="{B7C14353-764C-4509-807D-7C91EACF4D8F}">
      <dgm:prSet phldrT="[Text]"/>
      <dgm:spPr/>
      <dgm:t>
        <a:bodyPr/>
        <a:lstStyle/>
        <a:p>
          <a:r>
            <a:rPr lang="en-US" dirty="0"/>
            <a:t>Survey Epoch Coordinates</a:t>
          </a:r>
        </a:p>
      </dgm:t>
    </dgm:pt>
    <dgm:pt modelId="{D7C74F25-E597-4093-A489-EE521915F2C9}" type="parTrans" cxnId="{06538DD3-3218-4825-BE2D-908A166ACAC6}">
      <dgm:prSet/>
      <dgm:spPr/>
      <dgm:t>
        <a:bodyPr/>
        <a:lstStyle/>
        <a:p>
          <a:endParaRPr lang="en-US"/>
        </a:p>
      </dgm:t>
    </dgm:pt>
    <dgm:pt modelId="{156EC500-DFEA-40DE-A205-0C88D1E4BE9D}" type="sibTrans" cxnId="{06538DD3-3218-4825-BE2D-908A166ACAC6}">
      <dgm:prSet/>
      <dgm:spPr/>
      <dgm:t>
        <a:bodyPr/>
        <a:lstStyle/>
        <a:p>
          <a:endParaRPr lang="en-US"/>
        </a:p>
      </dgm:t>
    </dgm:pt>
    <dgm:pt modelId="{31A82312-CA54-49FE-966A-F9A21D587B13}">
      <dgm:prSet phldrT="[Text]"/>
      <dgm:spPr/>
      <dgm:t>
        <a:bodyPr/>
        <a:lstStyle/>
        <a:p>
          <a:r>
            <a:rPr lang="en-US" dirty="0"/>
            <a:t>RTN Alignment</a:t>
          </a:r>
        </a:p>
      </dgm:t>
    </dgm:pt>
    <dgm:pt modelId="{E21277C4-3EAC-4A06-B690-0D958A5B2129}" type="sibTrans" cxnId="{732D29D2-E052-4D62-84EC-3B037C61768C}">
      <dgm:prSet/>
      <dgm:spPr/>
      <dgm:t>
        <a:bodyPr/>
        <a:lstStyle/>
        <a:p>
          <a:endParaRPr lang="en-US"/>
        </a:p>
      </dgm:t>
    </dgm:pt>
    <dgm:pt modelId="{DE7BE4ED-4F34-44E4-AF3D-62549A2C5FAB}" type="parTrans" cxnId="{732D29D2-E052-4D62-84EC-3B037C61768C}">
      <dgm:prSet/>
      <dgm:spPr/>
      <dgm:t>
        <a:bodyPr/>
        <a:lstStyle/>
        <a:p>
          <a:endParaRPr lang="en-US"/>
        </a:p>
      </dgm:t>
    </dgm:pt>
    <dgm:pt modelId="{983DE382-7B5F-419E-914C-DD3962E65548}">
      <dgm:prSet phldrT="[Text]"/>
      <dgm:spPr/>
      <dgm:t>
        <a:bodyPr/>
        <a:lstStyle/>
        <a:p>
          <a:r>
            <a:rPr lang="en-US" dirty="0"/>
            <a:t>Reference Epoch Coordinates</a:t>
          </a:r>
        </a:p>
      </dgm:t>
    </dgm:pt>
    <dgm:pt modelId="{B9C3BF01-1028-4D64-8D9A-D76BC65ABA43}" type="parTrans" cxnId="{485FEEDB-944F-4BCC-9264-F358C24339D3}">
      <dgm:prSet/>
      <dgm:spPr/>
      <dgm:t>
        <a:bodyPr/>
        <a:lstStyle/>
        <a:p>
          <a:endParaRPr lang="en-US"/>
        </a:p>
      </dgm:t>
    </dgm:pt>
    <dgm:pt modelId="{C43F9F98-0742-4462-9B81-10F695638701}" type="sibTrans" cxnId="{485FEEDB-944F-4BCC-9264-F358C24339D3}">
      <dgm:prSet/>
      <dgm:spPr/>
      <dgm:t>
        <a:bodyPr/>
        <a:lstStyle/>
        <a:p>
          <a:endParaRPr lang="en-US"/>
        </a:p>
      </dgm:t>
    </dgm:pt>
    <dgm:pt modelId="{B26DA478-CAE1-4B11-B7E2-DFECF370D734}">
      <dgm:prSet/>
      <dgm:spPr/>
      <dgm:t>
        <a:bodyPr/>
        <a:lstStyle/>
        <a:p>
          <a:r>
            <a:rPr lang="en-US" dirty="0"/>
            <a:t>Leveling Control</a:t>
          </a:r>
        </a:p>
      </dgm:t>
    </dgm:pt>
    <dgm:pt modelId="{03FE2560-EB35-4621-856F-69DFE6B1328A}" type="parTrans" cxnId="{E3198953-6454-4757-8C80-10F180739B89}">
      <dgm:prSet/>
      <dgm:spPr/>
      <dgm:t>
        <a:bodyPr/>
        <a:lstStyle/>
        <a:p>
          <a:endParaRPr lang="en-US"/>
        </a:p>
      </dgm:t>
    </dgm:pt>
    <dgm:pt modelId="{F7384712-3998-4687-B502-825C4D317629}" type="sibTrans" cxnId="{E3198953-6454-4757-8C80-10F180739B89}">
      <dgm:prSet/>
      <dgm:spPr/>
      <dgm:t>
        <a:bodyPr/>
        <a:lstStyle/>
        <a:p>
          <a:endParaRPr lang="en-US"/>
        </a:p>
      </dgm:t>
    </dgm:pt>
    <dgm:pt modelId="{E8CDF11C-456E-447B-99C9-6DB7ABC4F065}">
      <dgm:prSet phldrT="[Text]"/>
      <dgm:spPr/>
      <dgm:t>
        <a:bodyPr/>
        <a:lstStyle/>
        <a:p>
          <a:r>
            <a:rPr lang="en-US"/>
            <a:t>Reference </a:t>
          </a:r>
          <a:r>
            <a:rPr lang="en-US" dirty="0"/>
            <a:t>Epoch Coordinates</a:t>
          </a:r>
        </a:p>
      </dgm:t>
    </dgm:pt>
    <dgm:pt modelId="{DB35BE80-5938-403A-B0EA-080271D92793}" type="parTrans" cxnId="{85CF2D05-32DD-44B4-928E-2E299C2DB46D}">
      <dgm:prSet/>
      <dgm:spPr/>
      <dgm:t>
        <a:bodyPr/>
        <a:lstStyle/>
        <a:p>
          <a:endParaRPr lang="en-US"/>
        </a:p>
      </dgm:t>
    </dgm:pt>
    <dgm:pt modelId="{EE2104A2-4D1A-4A7E-AD45-42AAF1F5EA41}" type="sibTrans" cxnId="{85CF2D05-32DD-44B4-928E-2E299C2DB46D}">
      <dgm:prSet/>
      <dgm:spPr/>
      <dgm:t>
        <a:bodyPr/>
        <a:lstStyle/>
        <a:p>
          <a:endParaRPr lang="en-US"/>
        </a:p>
      </dgm:t>
    </dgm:pt>
    <dgm:pt modelId="{DC141333-8B33-43CF-BB3A-856807FD19C8}">
      <dgm:prSet phldrT="[Text]"/>
      <dgm:spPr/>
      <dgm:t>
        <a:bodyPr/>
        <a:lstStyle/>
        <a:p>
          <a:r>
            <a:rPr lang="en-US"/>
            <a:t>Reference </a:t>
          </a:r>
          <a:r>
            <a:rPr lang="en-US" dirty="0"/>
            <a:t>Epoch Coordinates</a:t>
          </a:r>
        </a:p>
      </dgm:t>
    </dgm:pt>
    <dgm:pt modelId="{CF7E3A04-8ABF-4438-B363-99E516285A98}" type="parTrans" cxnId="{C938D3A9-C9F3-457A-9A4F-125F501F3BB9}">
      <dgm:prSet/>
      <dgm:spPr/>
      <dgm:t>
        <a:bodyPr/>
        <a:lstStyle/>
        <a:p>
          <a:endParaRPr lang="en-US"/>
        </a:p>
      </dgm:t>
    </dgm:pt>
    <dgm:pt modelId="{43220758-2826-4204-8F9C-498000D5CC64}" type="sibTrans" cxnId="{C938D3A9-C9F3-457A-9A4F-125F501F3BB9}">
      <dgm:prSet/>
      <dgm:spPr/>
      <dgm:t>
        <a:bodyPr/>
        <a:lstStyle/>
        <a:p>
          <a:endParaRPr lang="en-US"/>
        </a:p>
      </dgm:t>
    </dgm:pt>
    <dgm:pt modelId="{164259CE-1931-40AD-B816-1316A4323277}">
      <dgm:prSet phldrT="[Text]"/>
      <dgm:spPr/>
      <dgm:t>
        <a:bodyPr/>
        <a:lstStyle/>
        <a:p>
          <a:r>
            <a:rPr lang="en-US" dirty="0"/>
            <a:t>GNSS Control</a:t>
          </a:r>
        </a:p>
      </dgm:t>
    </dgm:pt>
    <dgm:pt modelId="{CE05E31A-7407-4964-B226-46DA3322AC93}" type="sibTrans" cxnId="{99F78EE9-B4C3-47F9-89FC-F785F53B4693}">
      <dgm:prSet/>
      <dgm:spPr/>
      <dgm:t>
        <a:bodyPr/>
        <a:lstStyle/>
        <a:p>
          <a:endParaRPr lang="en-US"/>
        </a:p>
      </dgm:t>
    </dgm:pt>
    <dgm:pt modelId="{57817484-39F2-46C6-8AD2-4DE42E26E5A5}" type="parTrans" cxnId="{99F78EE9-B4C3-47F9-89FC-F785F53B4693}">
      <dgm:prSet/>
      <dgm:spPr/>
      <dgm:t>
        <a:bodyPr/>
        <a:lstStyle/>
        <a:p>
          <a:endParaRPr lang="en-US"/>
        </a:p>
      </dgm:t>
    </dgm:pt>
    <dgm:pt modelId="{D86AF426-B181-4D38-B8A7-2A0B2631B9C6}" type="pres">
      <dgm:prSet presAssocID="{B559CFB5-621D-42D3-A4CB-315BEBE401F7}" presName="hierChild1" presStyleCnt="0">
        <dgm:presLayoutVars>
          <dgm:orgChart val="1"/>
          <dgm:chPref val="1"/>
          <dgm:dir/>
          <dgm:animOne val="branch"/>
          <dgm:animLvl val="lvl"/>
          <dgm:resizeHandles/>
        </dgm:presLayoutVars>
      </dgm:prSet>
      <dgm:spPr/>
    </dgm:pt>
    <dgm:pt modelId="{648245CC-7C46-4C81-B3D2-48F0672C1C5D}" type="pres">
      <dgm:prSet presAssocID="{4768FDBB-781F-4A14-8B8E-5801D54FFF15}" presName="hierRoot1" presStyleCnt="0">
        <dgm:presLayoutVars>
          <dgm:hierBranch val="init"/>
        </dgm:presLayoutVars>
      </dgm:prSet>
      <dgm:spPr/>
    </dgm:pt>
    <dgm:pt modelId="{A3E7CA13-3654-4B89-A78B-2CD7CDAB44C8}" type="pres">
      <dgm:prSet presAssocID="{4768FDBB-781F-4A14-8B8E-5801D54FFF15}" presName="rootComposite1" presStyleCnt="0"/>
      <dgm:spPr/>
    </dgm:pt>
    <dgm:pt modelId="{11D9BF8F-BE7E-4BBF-B285-9A01D4E7DDC8}" type="pres">
      <dgm:prSet presAssocID="{4768FDBB-781F-4A14-8B8E-5801D54FFF15}" presName="rootText1" presStyleLbl="node0" presStyleIdx="0" presStyleCnt="1">
        <dgm:presLayoutVars>
          <dgm:chPref val="3"/>
        </dgm:presLayoutVars>
      </dgm:prSet>
      <dgm:spPr/>
    </dgm:pt>
    <dgm:pt modelId="{A461CE94-066B-464F-A672-21DBB3DFF2B4}" type="pres">
      <dgm:prSet presAssocID="{4768FDBB-781F-4A14-8B8E-5801D54FFF15}" presName="rootConnector1" presStyleLbl="node1" presStyleIdx="0" presStyleCnt="0"/>
      <dgm:spPr/>
    </dgm:pt>
    <dgm:pt modelId="{9769A091-8FAF-4E92-8B65-369059BBD02A}" type="pres">
      <dgm:prSet presAssocID="{4768FDBB-781F-4A14-8B8E-5801D54FFF15}" presName="hierChild2" presStyleCnt="0"/>
      <dgm:spPr/>
    </dgm:pt>
    <dgm:pt modelId="{6ED3391C-B352-4796-93CA-E77178758DE8}" type="pres">
      <dgm:prSet presAssocID="{57817484-39F2-46C6-8AD2-4DE42E26E5A5}" presName="Name37" presStyleLbl="parChTrans1D2" presStyleIdx="0" presStyleCnt="3"/>
      <dgm:spPr/>
    </dgm:pt>
    <dgm:pt modelId="{79C33E6C-2FE5-480A-BF7E-0F2D962C9BA9}" type="pres">
      <dgm:prSet presAssocID="{164259CE-1931-40AD-B816-1316A4323277}" presName="hierRoot2" presStyleCnt="0">
        <dgm:presLayoutVars>
          <dgm:hierBranch val="init"/>
        </dgm:presLayoutVars>
      </dgm:prSet>
      <dgm:spPr/>
    </dgm:pt>
    <dgm:pt modelId="{9486B54B-1D25-4182-AE01-B35934A7D01B}" type="pres">
      <dgm:prSet presAssocID="{164259CE-1931-40AD-B816-1316A4323277}" presName="rootComposite" presStyleCnt="0"/>
      <dgm:spPr/>
    </dgm:pt>
    <dgm:pt modelId="{7F21782E-DB59-4AE0-AB44-3CEC8C74F805}" type="pres">
      <dgm:prSet presAssocID="{164259CE-1931-40AD-B816-1316A4323277}" presName="rootText" presStyleLbl="node2" presStyleIdx="0" presStyleCnt="3">
        <dgm:presLayoutVars>
          <dgm:chPref val="3"/>
        </dgm:presLayoutVars>
      </dgm:prSet>
      <dgm:spPr/>
    </dgm:pt>
    <dgm:pt modelId="{B1DC8A14-6707-497C-AE0E-70DC3F9E78B2}" type="pres">
      <dgm:prSet presAssocID="{164259CE-1931-40AD-B816-1316A4323277}" presName="rootConnector" presStyleLbl="node2" presStyleIdx="0" presStyleCnt="3"/>
      <dgm:spPr/>
    </dgm:pt>
    <dgm:pt modelId="{C8E83C40-B1C5-4ACE-8B5F-3E532783DFD4}" type="pres">
      <dgm:prSet presAssocID="{164259CE-1931-40AD-B816-1316A4323277}" presName="hierChild4" presStyleCnt="0"/>
      <dgm:spPr/>
    </dgm:pt>
    <dgm:pt modelId="{FE2AD40B-2E45-480C-AA8F-077E60B0B13E}" type="pres">
      <dgm:prSet presAssocID="{D7C74F25-E597-4093-A489-EE521915F2C9}" presName="Name37" presStyleLbl="parChTrans1D3" presStyleIdx="0" presStyleCnt="5"/>
      <dgm:spPr/>
    </dgm:pt>
    <dgm:pt modelId="{0CB59F3F-F0F7-4A0B-BFBA-CD010923A1AE}" type="pres">
      <dgm:prSet presAssocID="{B7C14353-764C-4509-807D-7C91EACF4D8F}" presName="hierRoot2" presStyleCnt="0">
        <dgm:presLayoutVars>
          <dgm:hierBranch val="init"/>
        </dgm:presLayoutVars>
      </dgm:prSet>
      <dgm:spPr/>
    </dgm:pt>
    <dgm:pt modelId="{21050EBE-6880-4BB3-859C-64F3A2C8A3C2}" type="pres">
      <dgm:prSet presAssocID="{B7C14353-764C-4509-807D-7C91EACF4D8F}" presName="rootComposite" presStyleCnt="0"/>
      <dgm:spPr/>
    </dgm:pt>
    <dgm:pt modelId="{E6ADC2D3-4429-49D5-A366-0FB3E00F5D37}" type="pres">
      <dgm:prSet presAssocID="{B7C14353-764C-4509-807D-7C91EACF4D8F}" presName="rootText" presStyleLbl="node3" presStyleIdx="0" presStyleCnt="5">
        <dgm:presLayoutVars>
          <dgm:chPref val="3"/>
        </dgm:presLayoutVars>
      </dgm:prSet>
      <dgm:spPr/>
    </dgm:pt>
    <dgm:pt modelId="{7F3EB0C4-CFC2-409D-B6AA-9E57A7680E45}" type="pres">
      <dgm:prSet presAssocID="{B7C14353-764C-4509-807D-7C91EACF4D8F}" presName="rootConnector" presStyleLbl="node3" presStyleIdx="0" presStyleCnt="5"/>
      <dgm:spPr/>
    </dgm:pt>
    <dgm:pt modelId="{035C9E2E-69E5-43EF-AAAD-9283F67E4686}" type="pres">
      <dgm:prSet presAssocID="{B7C14353-764C-4509-807D-7C91EACF4D8F}" presName="hierChild4" presStyleCnt="0"/>
      <dgm:spPr/>
    </dgm:pt>
    <dgm:pt modelId="{BBAB123A-D16D-45CA-BFE4-179CDBFF8D4E}" type="pres">
      <dgm:prSet presAssocID="{B7C14353-764C-4509-807D-7C91EACF4D8F}" presName="hierChild5" presStyleCnt="0"/>
      <dgm:spPr/>
    </dgm:pt>
    <dgm:pt modelId="{9106FD43-7897-454D-91BC-B63EF6B310AD}" type="pres">
      <dgm:prSet presAssocID="{DB35BE80-5938-403A-B0EA-080271D92793}" presName="Name37" presStyleLbl="parChTrans1D3" presStyleIdx="1" presStyleCnt="5"/>
      <dgm:spPr/>
    </dgm:pt>
    <dgm:pt modelId="{CD9B3AEA-DBE2-48B7-A167-D8A7A7B9E06C}" type="pres">
      <dgm:prSet presAssocID="{E8CDF11C-456E-447B-99C9-6DB7ABC4F065}" presName="hierRoot2" presStyleCnt="0">
        <dgm:presLayoutVars>
          <dgm:hierBranch val="init"/>
        </dgm:presLayoutVars>
      </dgm:prSet>
      <dgm:spPr/>
    </dgm:pt>
    <dgm:pt modelId="{59044009-A6BD-4619-8B3A-9E0D64672578}" type="pres">
      <dgm:prSet presAssocID="{E8CDF11C-456E-447B-99C9-6DB7ABC4F065}" presName="rootComposite" presStyleCnt="0"/>
      <dgm:spPr/>
    </dgm:pt>
    <dgm:pt modelId="{C8B7992B-0635-4EE4-BBD5-3BB8ECC65D16}" type="pres">
      <dgm:prSet presAssocID="{E8CDF11C-456E-447B-99C9-6DB7ABC4F065}" presName="rootText" presStyleLbl="node3" presStyleIdx="1" presStyleCnt="5">
        <dgm:presLayoutVars>
          <dgm:chPref val="3"/>
        </dgm:presLayoutVars>
      </dgm:prSet>
      <dgm:spPr/>
    </dgm:pt>
    <dgm:pt modelId="{6243704B-0DC0-47E4-BC45-1084CC2DC9E2}" type="pres">
      <dgm:prSet presAssocID="{E8CDF11C-456E-447B-99C9-6DB7ABC4F065}" presName="rootConnector" presStyleLbl="node3" presStyleIdx="1" presStyleCnt="5"/>
      <dgm:spPr/>
    </dgm:pt>
    <dgm:pt modelId="{85EC9502-4BDA-482B-9B05-DDD6849808A0}" type="pres">
      <dgm:prSet presAssocID="{E8CDF11C-456E-447B-99C9-6DB7ABC4F065}" presName="hierChild4" presStyleCnt="0"/>
      <dgm:spPr/>
    </dgm:pt>
    <dgm:pt modelId="{F9A94E51-97A4-4837-B305-D6093237F346}" type="pres">
      <dgm:prSet presAssocID="{E8CDF11C-456E-447B-99C9-6DB7ABC4F065}" presName="hierChild5" presStyleCnt="0"/>
      <dgm:spPr/>
    </dgm:pt>
    <dgm:pt modelId="{7EB38429-55D4-44C1-9B6F-65ED75847FD4}" type="pres">
      <dgm:prSet presAssocID="{164259CE-1931-40AD-B816-1316A4323277}" presName="hierChild5" presStyleCnt="0"/>
      <dgm:spPr/>
    </dgm:pt>
    <dgm:pt modelId="{59BB4C22-9E4C-4E64-B0E6-F1F7CFB38B67}" type="pres">
      <dgm:prSet presAssocID="{DE7BE4ED-4F34-44E4-AF3D-62549A2C5FAB}" presName="Name37" presStyleLbl="parChTrans1D2" presStyleIdx="1" presStyleCnt="3"/>
      <dgm:spPr/>
    </dgm:pt>
    <dgm:pt modelId="{8CFD931F-31B3-4AD3-A392-05C4112BF970}" type="pres">
      <dgm:prSet presAssocID="{31A82312-CA54-49FE-966A-F9A21D587B13}" presName="hierRoot2" presStyleCnt="0">
        <dgm:presLayoutVars>
          <dgm:hierBranch val="init"/>
        </dgm:presLayoutVars>
      </dgm:prSet>
      <dgm:spPr/>
    </dgm:pt>
    <dgm:pt modelId="{33B9B060-044E-4100-9157-A73B96B21025}" type="pres">
      <dgm:prSet presAssocID="{31A82312-CA54-49FE-966A-F9A21D587B13}" presName="rootComposite" presStyleCnt="0"/>
      <dgm:spPr/>
    </dgm:pt>
    <dgm:pt modelId="{0F37FB2E-849F-4C09-88EA-FFF9AE845B42}" type="pres">
      <dgm:prSet presAssocID="{31A82312-CA54-49FE-966A-F9A21D587B13}" presName="rootText" presStyleLbl="node2" presStyleIdx="1" presStyleCnt="3">
        <dgm:presLayoutVars>
          <dgm:chPref val="3"/>
        </dgm:presLayoutVars>
      </dgm:prSet>
      <dgm:spPr/>
    </dgm:pt>
    <dgm:pt modelId="{2A9D9F20-DE83-4C5C-8C9F-475BB4B23A4C}" type="pres">
      <dgm:prSet presAssocID="{31A82312-CA54-49FE-966A-F9A21D587B13}" presName="rootConnector" presStyleLbl="node2" presStyleIdx="1" presStyleCnt="3"/>
      <dgm:spPr/>
    </dgm:pt>
    <dgm:pt modelId="{D9BAA363-020B-4A1D-B683-B6BC3845F11F}" type="pres">
      <dgm:prSet presAssocID="{31A82312-CA54-49FE-966A-F9A21D587B13}" presName="hierChild4" presStyleCnt="0"/>
      <dgm:spPr/>
    </dgm:pt>
    <dgm:pt modelId="{AA9E3D26-E55D-49D2-B383-8D540D1F9835}" type="pres">
      <dgm:prSet presAssocID="{B9C3BF01-1028-4D64-8D9A-D76BC65ABA43}" presName="Name37" presStyleLbl="parChTrans1D3" presStyleIdx="2" presStyleCnt="5"/>
      <dgm:spPr/>
    </dgm:pt>
    <dgm:pt modelId="{30377204-597C-45D1-BF20-032AE1C18276}" type="pres">
      <dgm:prSet presAssocID="{983DE382-7B5F-419E-914C-DD3962E65548}" presName="hierRoot2" presStyleCnt="0">
        <dgm:presLayoutVars>
          <dgm:hierBranch val="init"/>
        </dgm:presLayoutVars>
      </dgm:prSet>
      <dgm:spPr/>
    </dgm:pt>
    <dgm:pt modelId="{152C9DC9-11D0-41F2-B25F-E00E45ADC666}" type="pres">
      <dgm:prSet presAssocID="{983DE382-7B5F-419E-914C-DD3962E65548}" presName="rootComposite" presStyleCnt="0"/>
      <dgm:spPr/>
    </dgm:pt>
    <dgm:pt modelId="{3C5780BC-0863-43FC-A06A-FC922A53A811}" type="pres">
      <dgm:prSet presAssocID="{983DE382-7B5F-419E-914C-DD3962E65548}" presName="rootText" presStyleLbl="node3" presStyleIdx="2" presStyleCnt="5">
        <dgm:presLayoutVars>
          <dgm:chPref val="3"/>
        </dgm:presLayoutVars>
      </dgm:prSet>
      <dgm:spPr/>
    </dgm:pt>
    <dgm:pt modelId="{916B3BFF-C1C6-4213-B138-542BBA56A556}" type="pres">
      <dgm:prSet presAssocID="{983DE382-7B5F-419E-914C-DD3962E65548}" presName="rootConnector" presStyleLbl="node3" presStyleIdx="2" presStyleCnt="5"/>
      <dgm:spPr/>
    </dgm:pt>
    <dgm:pt modelId="{5E766A05-572C-48CB-9F25-52DDC6AB8730}" type="pres">
      <dgm:prSet presAssocID="{983DE382-7B5F-419E-914C-DD3962E65548}" presName="hierChild4" presStyleCnt="0"/>
      <dgm:spPr/>
    </dgm:pt>
    <dgm:pt modelId="{1AFDFB73-5AAE-4F5C-A583-5C6F295991AA}" type="pres">
      <dgm:prSet presAssocID="{983DE382-7B5F-419E-914C-DD3962E65548}" presName="hierChild5" presStyleCnt="0"/>
      <dgm:spPr/>
    </dgm:pt>
    <dgm:pt modelId="{A5414168-784B-496F-9484-B3C401167EC0}" type="pres">
      <dgm:prSet presAssocID="{31A82312-CA54-49FE-966A-F9A21D587B13}" presName="hierChild5" presStyleCnt="0"/>
      <dgm:spPr/>
    </dgm:pt>
    <dgm:pt modelId="{F5F781C2-63FD-492B-9798-09DE96A3CFD5}" type="pres">
      <dgm:prSet presAssocID="{03FE2560-EB35-4621-856F-69DFE6B1328A}" presName="Name37" presStyleLbl="parChTrans1D2" presStyleIdx="2" presStyleCnt="3"/>
      <dgm:spPr/>
    </dgm:pt>
    <dgm:pt modelId="{94548A0D-7A3C-47A6-B22A-E4DCC6900E26}" type="pres">
      <dgm:prSet presAssocID="{B26DA478-CAE1-4B11-B7E2-DFECF370D734}" presName="hierRoot2" presStyleCnt="0">
        <dgm:presLayoutVars>
          <dgm:hierBranch val="init"/>
        </dgm:presLayoutVars>
      </dgm:prSet>
      <dgm:spPr/>
    </dgm:pt>
    <dgm:pt modelId="{1A562162-0923-4C05-89F8-23ABA3A525F1}" type="pres">
      <dgm:prSet presAssocID="{B26DA478-CAE1-4B11-B7E2-DFECF370D734}" presName="rootComposite" presStyleCnt="0"/>
      <dgm:spPr/>
    </dgm:pt>
    <dgm:pt modelId="{65440D2F-EE43-4AA3-BAD8-335FD04886AD}" type="pres">
      <dgm:prSet presAssocID="{B26DA478-CAE1-4B11-B7E2-DFECF370D734}" presName="rootText" presStyleLbl="node2" presStyleIdx="2" presStyleCnt="3">
        <dgm:presLayoutVars>
          <dgm:chPref val="3"/>
        </dgm:presLayoutVars>
      </dgm:prSet>
      <dgm:spPr/>
    </dgm:pt>
    <dgm:pt modelId="{6BFE3CCE-4326-47E2-84A4-DE6F9BA678D8}" type="pres">
      <dgm:prSet presAssocID="{B26DA478-CAE1-4B11-B7E2-DFECF370D734}" presName="rootConnector" presStyleLbl="node2" presStyleIdx="2" presStyleCnt="3"/>
      <dgm:spPr/>
    </dgm:pt>
    <dgm:pt modelId="{E1C2A89C-D92B-47E1-BF28-9BF2AB83D3BF}" type="pres">
      <dgm:prSet presAssocID="{B26DA478-CAE1-4B11-B7E2-DFECF370D734}" presName="hierChild4" presStyleCnt="0"/>
      <dgm:spPr/>
    </dgm:pt>
    <dgm:pt modelId="{7B44B584-5CC4-4071-92E4-EFFBACA69C32}" type="pres">
      <dgm:prSet presAssocID="{CF015E41-24FE-4E24-B54D-5F26CA76800D}" presName="Name37" presStyleLbl="parChTrans1D3" presStyleIdx="3" presStyleCnt="5"/>
      <dgm:spPr/>
    </dgm:pt>
    <dgm:pt modelId="{CABC6ECD-D34E-4EE9-9C16-EBEED49BD416}" type="pres">
      <dgm:prSet presAssocID="{A2DCB10B-F4E1-4534-8619-1C54A27DE53E}" presName="hierRoot2" presStyleCnt="0">
        <dgm:presLayoutVars>
          <dgm:hierBranch val="init"/>
        </dgm:presLayoutVars>
      </dgm:prSet>
      <dgm:spPr/>
    </dgm:pt>
    <dgm:pt modelId="{DECF488D-884B-41A2-B3CF-D1729D12C9CF}" type="pres">
      <dgm:prSet presAssocID="{A2DCB10B-F4E1-4534-8619-1C54A27DE53E}" presName="rootComposite" presStyleCnt="0"/>
      <dgm:spPr/>
    </dgm:pt>
    <dgm:pt modelId="{00300F3E-D825-4949-9CEF-683734C02CBA}" type="pres">
      <dgm:prSet presAssocID="{A2DCB10B-F4E1-4534-8619-1C54A27DE53E}" presName="rootText" presStyleLbl="node3" presStyleIdx="3" presStyleCnt="5">
        <dgm:presLayoutVars>
          <dgm:chPref val="3"/>
        </dgm:presLayoutVars>
      </dgm:prSet>
      <dgm:spPr/>
    </dgm:pt>
    <dgm:pt modelId="{428B9957-D453-4550-A6EE-455B9D4F049C}" type="pres">
      <dgm:prSet presAssocID="{A2DCB10B-F4E1-4534-8619-1C54A27DE53E}" presName="rootConnector" presStyleLbl="node3" presStyleIdx="3" presStyleCnt="5"/>
      <dgm:spPr/>
    </dgm:pt>
    <dgm:pt modelId="{9B63090F-CFE9-493B-88D7-5380E1D85006}" type="pres">
      <dgm:prSet presAssocID="{A2DCB10B-F4E1-4534-8619-1C54A27DE53E}" presName="hierChild4" presStyleCnt="0"/>
      <dgm:spPr/>
    </dgm:pt>
    <dgm:pt modelId="{16CD74D6-EC47-48EC-9826-E75576D77895}" type="pres">
      <dgm:prSet presAssocID="{A2DCB10B-F4E1-4534-8619-1C54A27DE53E}" presName="hierChild5" presStyleCnt="0"/>
      <dgm:spPr/>
    </dgm:pt>
    <dgm:pt modelId="{56A5E5FF-0121-429D-9DA2-54C5FD4D52C9}" type="pres">
      <dgm:prSet presAssocID="{CF7E3A04-8ABF-4438-B363-99E516285A98}" presName="Name37" presStyleLbl="parChTrans1D3" presStyleIdx="4" presStyleCnt="5"/>
      <dgm:spPr/>
    </dgm:pt>
    <dgm:pt modelId="{254D5E97-AA4D-4083-8A30-094021BE2659}" type="pres">
      <dgm:prSet presAssocID="{DC141333-8B33-43CF-BB3A-856807FD19C8}" presName="hierRoot2" presStyleCnt="0">
        <dgm:presLayoutVars>
          <dgm:hierBranch val="init"/>
        </dgm:presLayoutVars>
      </dgm:prSet>
      <dgm:spPr/>
    </dgm:pt>
    <dgm:pt modelId="{819FEC28-4CF5-41BE-964B-3959C02B172B}" type="pres">
      <dgm:prSet presAssocID="{DC141333-8B33-43CF-BB3A-856807FD19C8}" presName="rootComposite" presStyleCnt="0"/>
      <dgm:spPr/>
    </dgm:pt>
    <dgm:pt modelId="{8A57E0A7-7236-442A-88A1-C533CB08F514}" type="pres">
      <dgm:prSet presAssocID="{DC141333-8B33-43CF-BB3A-856807FD19C8}" presName="rootText" presStyleLbl="node3" presStyleIdx="4" presStyleCnt="5">
        <dgm:presLayoutVars>
          <dgm:chPref val="3"/>
        </dgm:presLayoutVars>
      </dgm:prSet>
      <dgm:spPr/>
    </dgm:pt>
    <dgm:pt modelId="{FB476256-3D26-4B3F-B614-4B5388C7D2E7}" type="pres">
      <dgm:prSet presAssocID="{DC141333-8B33-43CF-BB3A-856807FD19C8}" presName="rootConnector" presStyleLbl="node3" presStyleIdx="4" presStyleCnt="5"/>
      <dgm:spPr/>
    </dgm:pt>
    <dgm:pt modelId="{ECEFFE03-018E-4DFC-A4A3-3A7E416A17C4}" type="pres">
      <dgm:prSet presAssocID="{DC141333-8B33-43CF-BB3A-856807FD19C8}" presName="hierChild4" presStyleCnt="0"/>
      <dgm:spPr/>
    </dgm:pt>
    <dgm:pt modelId="{D08E748B-9340-4C1A-BB3D-43B132C639AB}" type="pres">
      <dgm:prSet presAssocID="{DC141333-8B33-43CF-BB3A-856807FD19C8}" presName="hierChild5" presStyleCnt="0"/>
      <dgm:spPr/>
    </dgm:pt>
    <dgm:pt modelId="{DF9D183F-C50B-46B4-8D86-323AF761C9C0}" type="pres">
      <dgm:prSet presAssocID="{B26DA478-CAE1-4B11-B7E2-DFECF370D734}" presName="hierChild5" presStyleCnt="0"/>
      <dgm:spPr/>
    </dgm:pt>
    <dgm:pt modelId="{6FE941F9-4667-4D16-9D57-C78C52E8A9A4}" type="pres">
      <dgm:prSet presAssocID="{4768FDBB-781F-4A14-8B8E-5801D54FFF15}" presName="hierChild3" presStyleCnt="0"/>
      <dgm:spPr/>
    </dgm:pt>
  </dgm:ptLst>
  <dgm:cxnLst>
    <dgm:cxn modelId="{85CF2D05-32DD-44B4-928E-2E299C2DB46D}" srcId="{164259CE-1931-40AD-B816-1316A4323277}" destId="{E8CDF11C-456E-447B-99C9-6DB7ABC4F065}" srcOrd="1" destOrd="0" parTransId="{DB35BE80-5938-403A-B0EA-080271D92793}" sibTransId="{EE2104A2-4D1A-4A7E-AD45-42AAF1F5EA41}"/>
    <dgm:cxn modelId="{0FDFA205-80FC-493D-B423-3E9977DC0572}" type="presOf" srcId="{A2DCB10B-F4E1-4534-8619-1C54A27DE53E}" destId="{00300F3E-D825-4949-9CEF-683734C02CBA}" srcOrd="0" destOrd="0" presId="urn:microsoft.com/office/officeart/2005/8/layout/orgChart1"/>
    <dgm:cxn modelId="{2814761C-D16B-472A-A014-C8B5451CD055}" srcId="{B559CFB5-621D-42D3-A4CB-315BEBE401F7}" destId="{4768FDBB-781F-4A14-8B8E-5801D54FFF15}" srcOrd="0" destOrd="0" parTransId="{B8104C6B-2ADC-468E-B93C-D54DE362B20D}" sibTransId="{E0BF33AB-E46B-4908-8C84-164777CB13BA}"/>
    <dgm:cxn modelId="{2FAB7E1E-DB3D-4091-9431-4E483A5CA904}" type="presOf" srcId="{CF7E3A04-8ABF-4438-B363-99E516285A98}" destId="{56A5E5FF-0121-429D-9DA2-54C5FD4D52C9}" srcOrd="0" destOrd="0" presId="urn:microsoft.com/office/officeart/2005/8/layout/orgChart1"/>
    <dgm:cxn modelId="{B3F26223-F0B5-4721-9A4C-0DD3F1CDCC3F}" type="presOf" srcId="{A2DCB10B-F4E1-4534-8619-1C54A27DE53E}" destId="{428B9957-D453-4550-A6EE-455B9D4F049C}" srcOrd="1" destOrd="0" presId="urn:microsoft.com/office/officeart/2005/8/layout/orgChart1"/>
    <dgm:cxn modelId="{71FEDA25-D098-468F-B908-CD09FF63ACD4}" type="presOf" srcId="{983DE382-7B5F-419E-914C-DD3962E65548}" destId="{916B3BFF-C1C6-4213-B138-542BBA56A556}" srcOrd="1" destOrd="0" presId="urn:microsoft.com/office/officeart/2005/8/layout/orgChart1"/>
    <dgm:cxn modelId="{529A0F60-7730-4D67-BD9D-F9156F2B0310}" type="presOf" srcId="{57817484-39F2-46C6-8AD2-4DE42E26E5A5}" destId="{6ED3391C-B352-4796-93CA-E77178758DE8}" srcOrd="0" destOrd="0" presId="urn:microsoft.com/office/officeart/2005/8/layout/orgChart1"/>
    <dgm:cxn modelId="{06A36865-A238-4A8C-9889-805ACBAE9705}" type="presOf" srcId="{31A82312-CA54-49FE-966A-F9A21D587B13}" destId="{2A9D9F20-DE83-4C5C-8C9F-475BB4B23A4C}" srcOrd="1" destOrd="0" presId="urn:microsoft.com/office/officeart/2005/8/layout/orgChart1"/>
    <dgm:cxn modelId="{39621166-9FF4-4215-974B-13C9244060EC}" type="presOf" srcId="{B9C3BF01-1028-4D64-8D9A-D76BC65ABA43}" destId="{AA9E3D26-E55D-49D2-B383-8D540D1F9835}" srcOrd="0" destOrd="0" presId="urn:microsoft.com/office/officeart/2005/8/layout/orgChart1"/>
    <dgm:cxn modelId="{786EEE46-130E-4E81-BFFD-0C022743BE90}" type="presOf" srcId="{CF015E41-24FE-4E24-B54D-5F26CA76800D}" destId="{7B44B584-5CC4-4071-92E4-EFFBACA69C32}" srcOrd="0" destOrd="0" presId="urn:microsoft.com/office/officeart/2005/8/layout/orgChart1"/>
    <dgm:cxn modelId="{142AFB69-E54C-4555-85E7-D80B91B437DA}" srcId="{B26DA478-CAE1-4B11-B7E2-DFECF370D734}" destId="{A2DCB10B-F4E1-4534-8619-1C54A27DE53E}" srcOrd="0" destOrd="0" parTransId="{CF015E41-24FE-4E24-B54D-5F26CA76800D}" sibTransId="{FDD17D1D-EC83-4578-AA7D-B537E9B04A73}"/>
    <dgm:cxn modelId="{B600064C-6F5B-40B7-8EE5-417D1557FD78}" type="presOf" srcId="{D7C74F25-E597-4093-A489-EE521915F2C9}" destId="{FE2AD40B-2E45-480C-AA8F-077E60B0B13E}" srcOrd="0" destOrd="0" presId="urn:microsoft.com/office/officeart/2005/8/layout/orgChart1"/>
    <dgm:cxn modelId="{47F74770-5B7A-4B0B-AC04-2ACC2ECE45BB}" type="presOf" srcId="{4768FDBB-781F-4A14-8B8E-5801D54FFF15}" destId="{11D9BF8F-BE7E-4BBF-B285-9A01D4E7DDC8}" srcOrd="0" destOrd="0" presId="urn:microsoft.com/office/officeart/2005/8/layout/orgChart1"/>
    <dgm:cxn modelId="{E3198953-6454-4757-8C80-10F180739B89}" srcId="{4768FDBB-781F-4A14-8B8E-5801D54FFF15}" destId="{B26DA478-CAE1-4B11-B7E2-DFECF370D734}" srcOrd="2" destOrd="0" parTransId="{03FE2560-EB35-4621-856F-69DFE6B1328A}" sibTransId="{F7384712-3998-4687-B502-825C4D317629}"/>
    <dgm:cxn modelId="{9CD8E079-325C-4CF5-884E-180CB179DAE3}" type="presOf" srcId="{DC141333-8B33-43CF-BB3A-856807FD19C8}" destId="{8A57E0A7-7236-442A-88A1-C533CB08F514}" srcOrd="0" destOrd="0" presId="urn:microsoft.com/office/officeart/2005/8/layout/orgChart1"/>
    <dgm:cxn modelId="{B98A9694-8836-442B-8734-3522D37A1C78}" type="presOf" srcId="{B7C14353-764C-4509-807D-7C91EACF4D8F}" destId="{7F3EB0C4-CFC2-409D-B6AA-9E57A7680E45}" srcOrd="1" destOrd="0" presId="urn:microsoft.com/office/officeart/2005/8/layout/orgChart1"/>
    <dgm:cxn modelId="{7857A09A-65E4-4A4B-9C8E-ABEE7867C730}" type="presOf" srcId="{B26DA478-CAE1-4B11-B7E2-DFECF370D734}" destId="{6BFE3CCE-4326-47E2-84A4-DE6F9BA678D8}" srcOrd="1" destOrd="0" presId="urn:microsoft.com/office/officeart/2005/8/layout/orgChart1"/>
    <dgm:cxn modelId="{6D63459D-AAA9-441F-A24E-9E91B30C27A0}" type="presOf" srcId="{4768FDBB-781F-4A14-8B8E-5801D54FFF15}" destId="{A461CE94-066B-464F-A672-21DBB3DFF2B4}" srcOrd="1" destOrd="0" presId="urn:microsoft.com/office/officeart/2005/8/layout/orgChart1"/>
    <dgm:cxn modelId="{C938D3A9-C9F3-457A-9A4F-125F501F3BB9}" srcId="{B26DA478-CAE1-4B11-B7E2-DFECF370D734}" destId="{DC141333-8B33-43CF-BB3A-856807FD19C8}" srcOrd="1" destOrd="0" parTransId="{CF7E3A04-8ABF-4438-B363-99E516285A98}" sibTransId="{43220758-2826-4204-8F9C-498000D5CC64}"/>
    <dgm:cxn modelId="{1F35BDAD-6A6B-419F-8F7F-1849123EB300}" type="presOf" srcId="{B26DA478-CAE1-4B11-B7E2-DFECF370D734}" destId="{65440D2F-EE43-4AA3-BAD8-335FD04886AD}" srcOrd="0" destOrd="0" presId="urn:microsoft.com/office/officeart/2005/8/layout/orgChart1"/>
    <dgm:cxn modelId="{4AEC1EB6-4B05-4C11-B426-CB1F7391A86C}" type="presOf" srcId="{B7C14353-764C-4509-807D-7C91EACF4D8F}" destId="{E6ADC2D3-4429-49D5-A366-0FB3E00F5D37}" srcOrd="0" destOrd="0" presId="urn:microsoft.com/office/officeart/2005/8/layout/orgChart1"/>
    <dgm:cxn modelId="{90CA7FB7-0071-48C1-A589-BF436042B6B5}" type="presOf" srcId="{03FE2560-EB35-4621-856F-69DFE6B1328A}" destId="{F5F781C2-63FD-492B-9798-09DE96A3CFD5}" srcOrd="0" destOrd="0" presId="urn:microsoft.com/office/officeart/2005/8/layout/orgChart1"/>
    <dgm:cxn modelId="{DE05DDC0-CAEC-4D9E-8C40-D471BDA9D29E}" type="presOf" srcId="{164259CE-1931-40AD-B816-1316A4323277}" destId="{7F21782E-DB59-4AE0-AB44-3CEC8C74F805}" srcOrd="0" destOrd="0" presId="urn:microsoft.com/office/officeart/2005/8/layout/orgChart1"/>
    <dgm:cxn modelId="{C2D1C9C1-CE72-4FD5-92FA-F91055A51283}" type="presOf" srcId="{DC141333-8B33-43CF-BB3A-856807FD19C8}" destId="{FB476256-3D26-4B3F-B614-4B5388C7D2E7}" srcOrd="1" destOrd="0" presId="urn:microsoft.com/office/officeart/2005/8/layout/orgChart1"/>
    <dgm:cxn modelId="{A620EBC6-5A6F-4877-AD14-6A31B125FE55}" type="presOf" srcId="{DE7BE4ED-4F34-44E4-AF3D-62549A2C5FAB}" destId="{59BB4C22-9E4C-4E64-B0E6-F1F7CFB38B67}" srcOrd="0" destOrd="0" presId="urn:microsoft.com/office/officeart/2005/8/layout/orgChart1"/>
    <dgm:cxn modelId="{732D29D2-E052-4D62-84EC-3B037C61768C}" srcId="{4768FDBB-781F-4A14-8B8E-5801D54FFF15}" destId="{31A82312-CA54-49FE-966A-F9A21D587B13}" srcOrd="1" destOrd="0" parTransId="{DE7BE4ED-4F34-44E4-AF3D-62549A2C5FAB}" sibTransId="{E21277C4-3EAC-4A06-B690-0D958A5B2129}"/>
    <dgm:cxn modelId="{06538DD3-3218-4825-BE2D-908A166ACAC6}" srcId="{164259CE-1931-40AD-B816-1316A4323277}" destId="{B7C14353-764C-4509-807D-7C91EACF4D8F}" srcOrd="0" destOrd="0" parTransId="{D7C74F25-E597-4093-A489-EE521915F2C9}" sibTransId="{156EC500-DFEA-40DE-A205-0C88D1E4BE9D}"/>
    <dgm:cxn modelId="{CDAD3BD9-318C-46F6-9940-17491E33E801}" type="presOf" srcId="{E8CDF11C-456E-447B-99C9-6DB7ABC4F065}" destId="{C8B7992B-0635-4EE4-BBD5-3BB8ECC65D16}" srcOrd="0" destOrd="0" presId="urn:microsoft.com/office/officeart/2005/8/layout/orgChart1"/>
    <dgm:cxn modelId="{1E9751DA-155F-4A71-B106-BD54EA9D7238}" type="presOf" srcId="{983DE382-7B5F-419E-914C-DD3962E65548}" destId="{3C5780BC-0863-43FC-A06A-FC922A53A811}" srcOrd="0" destOrd="0" presId="urn:microsoft.com/office/officeart/2005/8/layout/orgChart1"/>
    <dgm:cxn modelId="{485FEEDB-944F-4BCC-9264-F358C24339D3}" srcId="{31A82312-CA54-49FE-966A-F9A21D587B13}" destId="{983DE382-7B5F-419E-914C-DD3962E65548}" srcOrd="0" destOrd="0" parTransId="{B9C3BF01-1028-4D64-8D9A-D76BC65ABA43}" sibTransId="{C43F9F98-0742-4462-9B81-10F695638701}"/>
    <dgm:cxn modelId="{18FCA5E2-BE36-4D51-A43B-55828E006665}" type="presOf" srcId="{E8CDF11C-456E-447B-99C9-6DB7ABC4F065}" destId="{6243704B-0DC0-47E4-BC45-1084CC2DC9E2}" srcOrd="1" destOrd="0" presId="urn:microsoft.com/office/officeart/2005/8/layout/orgChart1"/>
    <dgm:cxn modelId="{6F444EE8-6277-468D-B18F-A5AED883C58F}" type="presOf" srcId="{31A82312-CA54-49FE-966A-F9A21D587B13}" destId="{0F37FB2E-849F-4C09-88EA-FFF9AE845B42}" srcOrd="0" destOrd="0" presId="urn:microsoft.com/office/officeart/2005/8/layout/orgChart1"/>
    <dgm:cxn modelId="{99F78EE9-B4C3-47F9-89FC-F785F53B4693}" srcId="{4768FDBB-781F-4A14-8B8E-5801D54FFF15}" destId="{164259CE-1931-40AD-B816-1316A4323277}" srcOrd="0" destOrd="0" parTransId="{57817484-39F2-46C6-8AD2-4DE42E26E5A5}" sibTransId="{CE05E31A-7407-4964-B226-46DA3322AC93}"/>
    <dgm:cxn modelId="{BC9081EE-2273-4872-A697-6D44FB16DACB}" type="presOf" srcId="{164259CE-1931-40AD-B816-1316A4323277}" destId="{B1DC8A14-6707-497C-AE0E-70DC3F9E78B2}" srcOrd="1" destOrd="0" presId="urn:microsoft.com/office/officeart/2005/8/layout/orgChart1"/>
    <dgm:cxn modelId="{C495C3F4-3D7B-44D9-89B6-FFA8062F2D74}" type="presOf" srcId="{B559CFB5-621D-42D3-A4CB-315BEBE401F7}" destId="{D86AF426-B181-4D38-B8A7-2A0B2631B9C6}" srcOrd="0" destOrd="0" presId="urn:microsoft.com/office/officeart/2005/8/layout/orgChart1"/>
    <dgm:cxn modelId="{BCADF9FE-A480-4330-998D-08E0BF8FFB22}" type="presOf" srcId="{DB35BE80-5938-403A-B0EA-080271D92793}" destId="{9106FD43-7897-454D-91BC-B63EF6B310AD}" srcOrd="0" destOrd="0" presId="urn:microsoft.com/office/officeart/2005/8/layout/orgChart1"/>
    <dgm:cxn modelId="{E8D8490D-BA86-4EBF-BEFF-9BE10C1D8755}" type="presParOf" srcId="{D86AF426-B181-4D38-B8A7-2A0B2631B9C6}" destId="{648245CC-7C46-4C81-B3D2-48F0672C1C5D}" srcOrd="0" destOrd="0" presId="urn:microsoft.com/office/officeart/2005/8/layout/orgChart1"/>
    <dgm:cxn modelId="{E8E653E6-66FB-4B8F-8257-BF2B88090AAD}" type="presParOf" srcId="{648245CC-7C46-4C81-B3D2-48F0672C1C5D}" destId="{A3E7CA13-3654-4B89-A78B-2CD7CDAB44C8}" srcOrd="0" destOrd="0" presId="urn:microsoft.com/office/officeart/2005/8/layout/orgChart1"/>
    <dgm:cxn modelId="{BD51CF3C-5DF7-4666-A91B-81396E18ED95}" type="presParOf" srcId="{A3E7CA13-3654-4B89-A78B-2CD7CDAB44C8}" destId="{11D9BF8F-BE7E-4BBF-B285-9A01D4E7DDC8}" srcOrd="0" destOrd="0" presId="urn:microsoft.com/office/officeart/2005/8/layout/orgChart1"/>
    <dgm:cxn modelId="{2A975FBB-960F-4345-8F44-C0786F1BBC17}" type="presParOf" srcId="{A3E7CA13-3654-4B89-A78B-2CD7CDAB44C8}" destId="{A461CE94-066B-464F-A672-21DBB3DFF2B4}" srcOrd="1" destOrd="0" presId="urn:microsoft.com/office/officeart/2005/8/layout/orgChart1"/>
    <dgm:cxn modelId="{FF7795B4-2A13-4EE8-9DEE-E85F5D97902F}" type="presParOf" srcId="{648245CC-7C46-4C81-B3D2-48F0672C1C5D}" destId="{9769A091-8FAF-4E92-8B65-369059BBD02A}" srcOrd="1" destOrd="0" presId="urn:microsoft.com/office/officeart/2005/8/layout/orgChart1"/>
    <dgm:cxn modelId="{9B17DA86-CF57-4AA9-B2CC-ABD662A51C9E}" type="presParOf" srcId="{9769A091-8FAF-4E92-8B65-369059BBD02A}" destId="{6ED3391C-B352-4796-93CA-E77178758DE8}" srcOrd="0" destOrd="0" presId="urn:microsoft.com/office/officeart/2005/8/layout/orgChart1"/>
    <dgm:cxn modelId="{54DCF877-F0D3-4522-8853-297AD8AD158E}" type="presParOf" srcId="{9769A091-8FAF-4E92-8B65-369059BBD02A}" destId="{79C33E6C-2FE5-480A-BF7E-0F2D962C9BA9}" srcOrd="1" destOrd="0" presId="urn:microsoft.com/office/officeart/2005/8/layout/orgChart1"/>
    <dgm:cxn modelId="{790AEE7F-21C8-40F1-9E82-4C2F5A06B526}" type="presParOf" srcId="{79C33E6C-2FE5-480A-BF7E-0F2D962C9BA9}" destId="{9486B54B-1D25-4182-AE01-B35934A7D01B}" srcOrd="0" destOrd="0" presId="urn:microsoft.com/office/officeart/2005/8/layout/orgChart1"/>
    <dgm:cxn modelId="{87D9C262-6383-48BC-99B4-254D95BCBE77}" type="presParOf" srcId="{9486B54B-1D25-4182-AE01-B35934A7D01B}" destId="{7F21782E-DB59-4AE0-AB44-3CEC8C74F805}" srcOrd="0" destOrd="0" presId="urn:microsoft.com/office/officeart/2005/8/layout/orgChart1"/>
    <dgm:cxn modelId="{D7C9D642-583C-4DD9-836C-63CF6966D113}" type="presParOf" srcId="{9486B54B-1D25-4182-AE01-B35934A7D01B}" destId="{B1DC8A14-6707-497C-AE0E-70DC3F9E78B2}" srcOrd="1" destOrd="0" presId="urn:microsoft.com/office/officeart/2005/8/layout/orgChart1"/>
    <dgm:cxn modelId="{93976AD9-1B44-48FA-B80D-12D76ABF6A34}" type="presParOf" srcId="{79C33E6C-2FE5-480A-BF7E-0F2D962C9BA9}" destId="{C8E83C40-B1C5-4ACE-8B5F-3E532783DFD4}" srcOrd="1" destOrd="0" presId="urn:microsoft.com/office/officeart/2005/8/layout/orgChart1"/>
    <dgm:cxn modelId="{0153B1E4-68C6-4956-9961-35CE4356F893}" type="presParOf" srcId="{C8E83C40-B1C5-4ACE-8B5F-3E532783DFD4}" destId="{FE2AD40B-2E45-480C-AA8F-077E60B0B13E}" srcOrd="0" destOrd="0" presId="urn:microsoft.com/office/officeart/2005/8/layout/orgChart1"/>
    <dgm:cxn modelId="{EB53E587-6355-488B-BAAC-61E68123E618}" type="presParOf" srcId="{C8E83C40-B1C5-4ACE-8B5F-3E532783DFD4}" destId="{0CB59F3F-F0F7-4A0B-BFBA-CD010923A1AE}" srcOrd="1" destOrd="0" presId="urn:microsoft.com/office/officeart/2005/8/layout/orgChart1"/>
    <dgm:cxn modelId="{BA3F18BB-3277-4924-9556-660476AB2358}" type="presParOf" srcId="{0CB59F3F-F0F7-4A0B-BFBA-CD010923A1AE}" destId="{21050EBE-6880-4BB3-859C-64F3A2C8A3C2}" srcOrd="0" destOrd="0" presId="urn:microsoft.com/office/officeart/2005/8/layout/orgChart1"/>
    <dgm:cxn modelId="{08B11E2A-A61B-47FE-BFEA-A69F1877C640}" type="presParOf" srcId="{21050EBE-6880-4BB3-859C-64F3A2C8A3C2}" destId="{E6ADC2D3-4429-49D5-A366-0FB3E00F5D37}" srcOrd="0" destOrd="0" presId="urn:microsoft.com/office/officeart/2005/8/layout/orgChart1"/>
    <dgm:cxn modelId="{10A8228F-454F-45B7-A72B-14912ABB9FEF}" type="presParOf" srcId="{21050EBE-6880-4BB3-859C-64F3A2C8A3C2}" destId="{7F3EB0C4-CFC2-409D-B6AA-9E57A7680E45}" srcOrd="1" destOrd="0" presId="urn:microsoft.com/office/officeart/2005/8/layout/orgChart1"/>
    <dgm:cxn modelId="{62EF0825-C713-40AF-9A71-473F42423FA5}" type="presParOf" srcId="{0CB59F3F-F0F7-4A0B-BFBA-CD010923A1AE}" destId="{035C9E2E-69E5-43EF-AAAD-9283F67E4686}" srcOrd="1" destOrd="0" presId="urn:microsoft.com/office/officeart/2005/8/layout/orgChart1"/>
    <dgm:cxn modelId="{0BDB9A5E-6DD9-43B8-855E-558CC825D0A3}" type="presParOf" srcId="{0CB59F3F-F0F7-4A0B-BFBA-CD010923A1AE}" destId="{BBAB123A-D16D-45CA-BFE4-179CDBFF8D4E}" srcOrd="2" destOrd="0" presId="urn:microsoft.com/office/officeart/2005/8/layout/orgChart1"/>
    <dgm:cxn modelId="{CA6060C6-D225-40B6-A4A7-CC8DA68A7513}" type="presParOf" srcId="{C8E83C40-B1C5-4ACE-8B5F-3E532783DFD4}" destId="{9106FD43-7897-454D-91BC-B63EF6B310AD}" srcOrd="2" destOrd="0" presId="urn:microsoft.com/office/officeart/2005/8/layout/orgChart1"/>
    <dgm:cxn modelId="{BD6A0D39-441F-4C98-B32A-3AA5FFB50450}" type="presParOf" srcId="{C8E83C40-B1C5-4ACE-8B5F-3E532783DFD4}" destId="{CD9B3AEA-DBE2-48B7-A167-D8A7A7B9E06C}" srcOrd="3" destOrd="0" presId="urn:microsoft.com/office/officeart/2005/8/layout/orgChart1"/>
    <dgm:cxn modelId="{4FAC599E-2575-483F-BFFE-9525DF185971}" type="presParOf" srcId="{CD9B3AEA-DBE2-48B7-A167-D8A7A7B9E06C}" destId="{59044009-A6BD-4619-8B3A-9E0D64672578}" srcOrd="0" destOrd="0" presId="urn:microsoft.com/office/officeart/2005/8/layout/orgChart1"/>
    <dgm:cxn modelId="{42F77D7F-73C2-4215-A72C-4D50D7EEF028}" type="presParOf" srcId="{59044009-A6BD-4619-8B3A-9E0D64672578}" destId="{C8B7992B-0635-4EE4-BBD5-3BB8ECC65D16}" srcOrd="0" destOrd="0" presId="urn:microsoft.com/office/officeart/2005/8/layout/orgChart1"/>
    <dgm:cxn modelId="{5EF71E6F-CF4C-445B-81A6-15E7904F3ED7}" type="presParOf" srcId="{59044009-A6BD-4619-8B3A-9E0D64672578}" destId="{6243704B-0DC0-47E4-BC45-1084CC2DC9E2}" srcOrd="1" destOrd="0" presId="urn:microsoft.com/office/officeart/2005/8/layout/orgChart1"/>
    <dgm:cxn modelId="{729C8467-9628-4124-A51F-61992B100B55}" type="presParOf" srcId="{CD9B3AEA-DBE2-48B7-A167-D8A7A7B9E06C}" destId="{85EC9502-4BDA-482B-9B05-DDD6849808A0}" srcOrd="1" destOrd="0" presId="urn:microsoft.com/office/officeart/2005/8/layout/orgChart1"/>
    <dgm:cxn modelId="{A63B3D41-7672-4AFC-8D73-7B5A50B2E381}" type="presParOf" srcId="{CD9B3AEA-DBE2-48B7-A167-D8A7A7B9E06C}" destId="{F9A94E51-97A4-4837-B305-D6093237F346}" srcOrd="2" destOrd="0" presId="urn:microsoft.com/office/officeart/2005/8/layout/orgChart1"/>
    <dgm:cxn modelId="{2270C2AB-D60C-4871-92D4-4755D38D8FE3}" type="presParOf" srcId="{79C33E6C-2FE5-480A-BF7E-0F2D962C9BA9}" destId="{7EB38429-55D4-44C1-9B6F-65ED75847FD4}" srcOrd="2" destOrd="0" presId="urn:microsoft.com/office/officeart/2005/8/layout/orgChart1"/>
    <dgm:cxn modelId="{582C950C-FBF9-43D4-BB86-CC3153061A77}" type="presParOf" srcId="{9769A091-8FAF-4E92-8B65-369059BBD02A}" destId="{59BB4C22-9E4C-4E64-B0E6-F1F7CFB38B67}" srcOrd="2" destOrd="0" presId="urn:microsoft.com/office/officeart/2005/8/layout/orgChart1"/>
    <dgm:cxn modelId="{F5F04AA5-5EF5-4A5E-ABBF-C88103F4EDD3}" type="presParOf" srcId="{9769A091-8FAF-4E92-8B65-369059BBD02A}" destId="{8CFD931F-31B3-4AD3-A392-05C4112BF970}" srcOrd="3" destOrd="0" presId="urn:microsoft.com/office/officeart/2005/8/layout/orgChart1"/>
    <dgm:cxn modelId="{9B1589DA-4CCE-4D7B-BCB5-411F12ABA9CD}" type="presParOf" srcId="{8CFD931F-31B3-4AD3-A392-05C4112BF970}" destId="{33B9B060-044E-4100-9157-A73B96B21025}" srcOrd="0" destOrd="0" presId="urn:microsoft.com/office/officeart/2005/8/layout/orgChart1"/>
    <dgm:cxn modelId="{C2BF52AA-0F15-418F-ADE7-7D03522ADD0E}" type="presParOf" srcId="{33B9B060-044E-4100-9157-A73B96B21025}" destId="{0F37FB2E-849F-4C09-88EA-FFF9AE845B42}" srcOrd="0" destOrd="0" presId="urn:microsoft.com/office/officeart/2005/8/layout/orgChart1"/>
    <dgm:cxn modelId="{9D64E57F-EE58-4AA2-9137-72F29C97F11F}" type="presParOf" srcId="{33B9B060-044E-4100-9157-A73B96B21025}" destId="{2A9D9F20-DE83-4C5C-8C9F-475BB4B23A4C}" srcOrd="1" destOrd="0" presId="urn:microsoft.com/office/officeart/2005/8/layout/orgChart1"/>
    <dgm:cxn modelId="{28F9D798-9BDC-4DC5-A16A-1846D01F6294}" type="presParOf" srcId="{8CFD931F-31B3-4AD3-A392-05C4112BF970}" destId="{D9BAA363-020B-4A1D-B683-B6BC3845F11F}" srcOrd="1" destOrd="0" presId="urn:microsoft.com/office/officeart/2005/8/layout/orgChart1"/>
    <dgm:cxn modelId="{772CF4C1-D19B-4E4C-9AFE-802BD9EAFF6B}" type="presParOf" srcId="{D9BAA363-020B-4A1D-B683-B6BC3845F11F}" destId="{AA9E3D26-E55D-49D2-B383-8D540D1F9835}" srcOrd="0" destOrd="0" presId="urn:microsoft.com/office/officeart/2005/8/layout/orgChart1"/>
    <dgm:cxn modelId="{CC2CE367-9415-4E91-ADA5-CC78E92B269F}" type="presParOf" srcId="{D9BAA363-020B-4A1D-B683-B6BC3845F11F}" destId="{30377204-597C-45D1-BF20-032AE1C18276}" srcOrd="1" destOrd="0" presId="urn:microsoft.com/office/officeart/2005/8/layout/orgChart1"/>
    <dgm:cxn modelId="{3FE8A84C-98CD-4B33-8BB1-9A5051DEC9DC}" type="presParOf" srcId="{30377204-597C-45D1-BF20-032AE1C18276}" destId="{152C9DC9-11D0-41F2-B25F-E00E45ADC666}" srcOrd="0" destOrd="0" presId="urn:microsoft.com/office/officeart/2005/8/layout/orgChart1"/>
    <dgm:cxn modelId="{51253C74-E80D-4FF6-9444-C2C16F5EED7A}" type="presParOf" srcId="{152C9DC9-11D0-41F2-B25F-E00E45ADC666}" destId="{3C5780BC-0863-43FC-A06A-FC922A53A811}" srcOrd="0" destOrd="0" presId="urn:microsoft.com/office/officeart/2005/8/layout/orgChart1"/>
    <dgm:cxn modelId="{05B8E15C-4AE6-446A-A8FE-363AE08DC35C}" type="presParOf" srcId="{152C9DC9-11D0-41F2-B25F-E00E45ADC666}" destId="{916B3BFF-C1C6-4213-B138-542BBA56A556}" srcOrd="1" destOrd="0" presId="urn:microsoft.com/office/officeart/2005/8/layout/orgChart1"/>
    <dgm:cxn modelId="{AA2AABA3-1FC7-4601-B493-916B6A13FB45}" type="presParOf" srcId="{30377204-597C-45D1-BF20-032AE1C18276}" destId="{5E766A05-572C-48CB-9F25-52DDC6AB8730}" srcOrd="1" destOrd="0" presId="urn:microsoft.com/office/officeart/2005/8/layout/orgChart1"/>
    <dgm:cxn modelId="{7380953C-340C-47B3-8142-655A5F662455}" type="presParOf" srcId="{30377204-597C-45D1-BF20-032AE1C18276}" destId="{1AFDFB73-5AAE-4F5C-A583-5C6F295991AA}" srcOrd="2" destOrd="0" presId="urn:microsoft.com/office/officeart/2005/8/layout/orgChart1"/>
    <dgm:cxn modelId="{DECAD7DB-B163-45B7-8211-15DC3C6BBB76}" type="presParOf" srcId="{8CFD931F-31B3-4AD3-A392-05C4112BF970}" destId="{A5414168-784B-496F-9484-B3C401167EC0}" srcOrd="2" destOrd="0" presId="urn:microsoft.com/office/officeart/2005/8/layout/orgChart1"/>
    <dgm:cxn modelId="{BA8B37EB-6BA0-4C8A-86F1-BA116437BC79}" type="presParOf" srcId="{9769A091-8FAF-4E92-8B65-369059BBD02A}" destId="{F5F781C2-63FD-492B-9798-09DE96A3CFD5}" srcOrd="4" destOrd="0" presId="urn:microsoft.com/office/officeart/2005/8/layout/orgChart1"/>
    <dgm:cxn modelId="{D0315286-372E-4E8B-A36E-F88B1D5EFC4A}" type="presParOf" srcId="{9769A091-8FAF-4E92-8B65-369059BBD02A}" destId="{94548A0D-7A3C-47A6-B22A-E4DCC6900E26}" srcOrd="5" destOrd="0" presId="urn:microsoft.com/office/officeart/2005/8/layout/orgChart1"/>
    <dgm:cxn modelId="{D5B3B2CD-14BC-436F-B184-BE0E3138C627}" type="presParOf" srcId="{94548A0D-7A3C-47A6-B22A-E4DCC6900E26}" destId="{1A562162-0923-4C05-89F8-23ABA3A525F1}" srcOrd="0" destOrd="0" presId="urn:microsoft.com/office/officeart/2005/8/layout/orgChart1"/>
    <dgm:cxn modelId="{96550DA2-BF6D-4832-8B2E-4E7D1409AFC0}" type="presParOf" srcId="{1A562162-0923-4C05-89F8-23ABA3A525F1}" destId="{65440D2F-EE43-4AA3-BAD8-335FD04886AD}" srcOrd="0" destOrd="0" presId="urn:microsoft.com/office/officeart/2005/8/layout/orgChart1"/>
    <dgm:cxn modelId="{BB2DE482-2E94-469A-804B-A364A3E0018F}" type="presParOf" srcId="{1A562162-0923-4C05-89F8-23ABA3A525F1}" destId="{6BFE3CCE-4326-47E2-84A4-DE6F9BA678D8}" srcOrd="1" destOrd="0" presId="urn:microsoft.com/office/officeart/2005/8/layout/orgChart1"/>
    <dgm:cxn modelId="{6AA8CC24-C13D-4BB6-8ABC-AA0A640F5EE0}" type="presParOf" srcId="{94548A0D-7A3C-47A6-B22A-E4DCC6900E26}" destId="{E1C2A89C-D92B-47E1-BF28-9BF2AB83D3BF}" srcOrd="1" destOrd="0" presId="urn:microsoft.com/office/officeart/2005/8/layout/orgChart1"/>
    <dgm:cxn modelId="{F9ECC068-B77F-404F-8CB5-104443075AC9}" type="presParOf" srcId="{E1C2A89C-D92B-47E1-BF28-9BF2AB83D3BF}" destId="{7B44B584-5CC4-4071-92E4-EFFBACA69C32}" srcOrd="0" destOrd="0" presId="urn:microsoft.com/office/officeart/2005/8/layout/orgChart1"/>
    <dgm:cxn modelId="{337FD402-E270-4D54-9D1E-56507497A9DF}" type="presParOf" srcId="{E1C2A89C-D92B-47E1-BF28-9BF2AB83D3BF}" destId="{CABC6ECD-D34E-4EE9-9C16-EBEED49BD416}" srcOrd="1" destOrd="0" presId="urn:microsoft.com/office/officeart/2005/8/layout/orgChart1"/>
    <dgm:cxn modelId="{172487BB-08EA-4572-927F-3EE5EC871416}" type="presParOf" srcId="{CABC6ECD-D34E-4EE9-9C16-EBEED49BD416}" destId="{DECF488D-884B-41A2-B3CF-D1729D12C9CF}" srcOrd="0" destOrd="0" presId="urn:microsoft.com/office/officeart/2005/8/layout/orgChart1"/>
    <dgm:cxn modelId="{AF7B82BF-E1E7-4967-928C-8C1F9A9A6420}" type="presParOf" srcId="{DECF488D-884B-41A2-B3CF-D1729D12C9CF}" destId="{00300F3E-D825-4949-9CEF-683734C02CBA}" srcOrd="0" destOrd="0" presId="urn:microsoft.com/office/officeart/2005/8/layout/orgChart1"/>
    <dgm:cxn modelId="{3CA79219-832D-49FE-8C36-D9BBB57F9391}" type="presParOf" srcId="{DECF488D-884B-41A2-B3CF-D1729D12C9CF}" destId="{428B9957-D453-4550-A6EE-455B9D4F049C}" srcOrd="1" destOrd="0" presId="urn:microsoft.com/office/officeart/2005/8/layout/orgChart1"/>
    <dgm:cxn modelId="{F6048894-2899-48BB-AD82-B6A6463E5F40}" type="presParOf" srcId="{CABC6ECD-D34E-4EE9-9C16-EBEED49BD416}" destId="{9B63090F-CFE9-493B-88D7-5380E1D85006}" srcOrd="1" destOrd="0" presId="urn:microsoft.com/office/officeart/2005/8/layout/orgChart1"/>
    <dgm:cxn modelId="{05F6A73B-7CA4-451B-B3FB-4D637364A002}" type="presParOf" srcId="{CABC6ECD-D34E-4EE9-9C16-EBEED49BD416}" destId="{16CD74D6-EC47-48EC-9826-E75576D77895}" srcOrd="2" destOrd="0" presId="urn:microsoft.com/office/officeart/2005/8/layout/orgChart1"/>
    <dgm:cxn modelId="{15ED4B2A-224B-4B31-8BA9-365B9AAB8A88}" type="presParOf" srcId="{E1C2A89C-D92B-47E1-BF28-9BF2AB83D3BF}" destId="{56A5E5FF-0121-429D-9DA2-54C5FD4D52C9}" srcOrd="2" destOrd="0" presId="urn:microsoft.com/office/officeart/2005/8/layout/orgChart1"/>
    <dgm:cxn modelId="{CAF8F057-B0D0-4FBC-97AE-2135CD08A309}" type="presParOf" srcId="{E1C2A89C-D92B-47E1-BF28-9BF2AB83D3BF}" destId="{254D5E97-AA4D-4083-8A30-094021BE2659}" srcOrd="3" destOrd="0" presId="urn:microsoft.com/office/officeart/2005/8/layout/orgChart1"/>
    <dgm:cxn modelId="{90D38D9E-0244-42BC-A622-407CF69D45B4}" type="presParOf" srcId="{254D5E97-AA4D-4083-8A30-094021BE2659}" destId="{819FEC28-4CF5-41BE-964B-3959C02B172B}" srcOrd="0" destOrd="0" presId="urn:microsoft.com/office/officeart/2005/8/layout/orgChart1"/>
    <dgm:cxn modelId="{8B65706E-02BB-4356-9518-1C365580802F}" type="presParOf" srcId="{819FEC28-4CF5-41BE-964B-3959C02B172B}" destId="{8A57E0A7-7236-442A-88A1-C533CB08F514}" srcOrd="0" destOrd="0" presId="urn:microsoft.com/office/officeart/2005/8/layout/orgChart1"/>
    <dgm:cxn modelId="{14BBB361-0893-466F-8B25-8732ABE5E992}" type="presParOf" srcId="{819FEC28-4CF5-41BE-964B-3959C02B172B}" destId="{FB476256-3D26-4B3F-B614-4B5388C7D2E7}" srcOrd="1" destOrd="0" presId="urn:microsoft.com/office/officeart/2005/8/layout/orgChart1"/>
    <dgm:cxn modelId="{34FAE669-3F17-4654-912D-69A8C1148BF6}" type="presParOf" srcId="{254D5E97-AA4D-4083-8A30-094021BE2659}" destId="{ECEFFE03-018E-4DFC-A4A3-3A7E416A17C4}" srcOrd="1" destOrd="0" presId="urn:microsoft.com/office/officeart/2005/8/layout/orgChart1"/>
    <dgm:cxn modelId="{69293BD5-BEF0-4343-94A9-92020F192573}" type="presParOf" srcId="{254D5E97-AA4D-4083-8A30-094021BE2659}" destId="{D08E748B-9340-4C1A-BB3D-43B132C639AB}" srcOrd="2" destOrd="0" presId="urn:microsoft.com/office/officeart/2005/8/layout/orgChart1"/>
    <dgm:cxn modelId="{CCBDA059-EDEC-41E7-8A8C-C3F2124B3DD4}" type="presParOf" srcId="{94548A0D-7A3C-47A6-B22A-E4DCC6900E26}" destId="{DF9D183F-C50B-46B4-8D86-323AF761C9C0}" srcOrd="2" destOrd="0" presId="urn:microsoft.com/office/officeart/2005/8/layout/orgChart1"/>
    <dgm:cxn modelId="{D105F9CB-C62E-443E-B901-FFC29179CE4F}" type="presParOf" srcId="{648245CC-7C46-4C81-B3D2-48F0672C1C5D}" destId="{6FE941F9-4667-4D16-9D57-C78C52E8A9A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59CFB5-621D-42D3-A4CB-315BEBE401F7}"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F13C5D01-9F6D-47C4-9F9D-A2AF2D326862}">
      <dgm:prSet phldrT="[Text]"/>
      <dgm:spPr/>
      <dgm:t>
        <a:bodyPr/>
        <a:lstStyle/>
        <a:p>
          <a:r>
            <a:rPr lang="en-US" dirty="0"/>
            <a:t>Construction Survey</a:t>
          </a:r>
        </a:p>
      </dgm:t>
    </dgm:pt>
    <dgm:pt modelId="{EC7A4CD6-3F6E-4532-B4CF-AAF52C891B3A}" type="parTrans" cxnId="{BA05A7E3-F242-4882-B8BD-F510E40A978C}">
      <dgm:prSet/>
      <dgm:spPr/>
      <dgm:t>
        <a:bodyPr/>
        <a:lstStyle/>
        <a:p>
          <a:endParaRPr lang="en-US"/>
        </a:p>
      </dgm:t>
    </dgm:pt>
    <dgm:pt modelId="{8EF8D6EF-CC71-4321-B85C-74257D52F179}" type="sibTrans" cxnId="{BA05A7E3-F242-4882-B8BD-F510E40A978C}">
      <dgm:prSet/>
      <dgm:spPr/>
      <dgm:t>
        <a:bodyPr/>
        <a:lstStyle/>
        <a:p>
          <a:endParaRPr lang="en-US"/>
        </a:p>
      </dgm:t>
    </dgm:pt>
    <dgm:pt modelId="{69588FD9-CDB5-49AD-9E00-C3B9443CBB30}">
      <dgm:prSet phldrT="[Text]"/>
      <dgm:spPr/>
      <dgm:t>
        <a:bodyPr/>
        <a:lstStyle/>
        <a:p>
          <a:r>
            <a:rPr lang="en-US" dirty="0"/>
            <a:t>Construction staking</a:t>
          </a:r>
        </a:p>
      </dgm:t>
    </dgm:pt>
    <dgm:pt modelId="{54A0A7D4-E69C-4FBE-8947-50B699514B57}" type="parTrans" cxnId="{8DA4AD39-9FE1-4220-98DB-1AC9D0B94483}">
      <dgm:prSet/>
      <dgm:spPr/>
      <dgm:t>
        <a:bodyPr/>
        <a:lstStyle/>
        <a:p>
          <a:endParaRPr lang="en-US"/>
        </a:p>
      </dgm:t>
    </dgm:pt>
    <dgm:pt modelId="{A92DC072-9A65-42F9-865D-947232A543D2}" type="sibTrans" cxnId="{8DA4AD39-9FE1-4220-98DB-1AC9D0B94483}">
      <dgm:prSet/>
      <dgm:spPr/>
      <dgm:t>
        <a:bodyPr/>
        <a:lstStyle/>
        <a:p>
          <a:endParaRPr lang="en-US"/>
        </a:p>
      </dgm:t>
    </dgm:pt>
    <dgm:pt modelId="{CCEA3189-0BB2-4F53-B98A-61D4F1E0B2C8}">
      <dgm:prSet phldrT="[Text]"/>
      <dgm:spPr/>
      <dgm:t>
        <a:bodyPr/>
        <a:lstStyle/>
        <a:p>
          <a:r>
            <a:rPr lang="en-US" dirty="0"/>
            <a:t>Control checks</a:t>
          </a:r>
        </a:p>
      </dgm:t>
    </dgm:pt>
    <dgm:pt modelId="{737309D3-1FC4-472A-9A01-738792EDFFA3}" type="parTrans" cxnId="{2010E89C-5C15-4370-9A09-03020BC0747E}">
      <dgm:prSet/>
      <dgm:spPr/>
      <dgm:t>
        <a:bodyPr/>
        <a:lstStyle/>
        <a:p>
          <a:endParaRPr lang="en-US"/>
        </a:p>
      </dgm:t>
    </dgm:pt>
    <dgm:pt modelId="{7BDFC413-EF30-41AF-96BF-E48D0478854E}" type="sibTrans" cxnId="{2010E89C-5C15-4370-9A09-03020BC0747E}">
      <dgm:prSet/>
      <dgm:spPr/>
      <dgm:t>
        <a:bodyPr/>
        <a:lstStyle/>
        <a:p>
          <a:endParaRPr lang="en-US"/>
        </a:p>
      </dgm:t>
    </dgm:pt>
    <dgm:pt modelId="{D3D7C07D-007F-4192-8082-0F309D17C366}">
      <dgm:prSet phldrT="[Text]"/>
      <dgm:spPr/>
      <dgm:t>
        <a:bodyPr/>
        <a:lstStyle/>
        <a:p>
          <a:r>
            <a:rPr lang="en-US" dirty="0"/>
            <a:t>Reference Epoch Coordinates</a:t>
          </a:r>
        </a:p>
      </dgm:t>
    </dgm:pt>
    <dgm:pt modelId="{21E882B8-C224-43C4-BFD4-8F978033DA58}" type="parTrans" cxnId="{13C37AE1-781F-476D-BA65-E8767AD083C8}">
      <dgm:prSet/>
      <dgm:spPr/>
      <dgm:t>
        <a:bodyPr/>
        <a:lstStyle/>
        <a:p>
          <a:endParaRPr lang="en-US"/>
        </a:p>
      </dgm:t>
    </dgm:pt>
    <dgm:pt modelId="{1F8A5D97-3B6F-4083-9CB5-56FB91FC2D3D}" type="sibTrans" cxnId="{13C37AE1-781F-476D-BA65-E8767AD083C8}">
      <dgm:prSet/>
      <dgm:spPr/>
      <dgm:t>
        <a:bodyPr/>
        <a:lstStyle/>
        <a:p>
          <a:endParaRPr lang="en-US"/>
        </a:p>
      </dgm:t>
    </dgm:pt>
    <dgm:pt modelId="{D096AD34-2814-41CD-8CE4-C3A5AE23FED3}">
      <dgm:prSet phldrT="[Text]"/>
      <dgm:spPr/>
      <dgm:t>
        <a:bodyPr/>
        <a:lstStyle/>
        <a:p>
          <a:r>
            <a:rPr lang="en-US" dirty="0"/>
            <a:t>Reference Epoch Coordinates</a:t>
          </a:r>
        </a:p>
      </dgm:t>
    </dgm:pt>
    <dgm:pt modelId="{DD9FC14B-49A5-4BD6-A32E-9D37CF6B1C20}" type="parTrans" cxnId="{B66EA3C1-AC33-4F2A-A62E-30A8529E7684}">
      <dgm:prSet/>
      <dgm:spPr/>
      <dgm:t>
        <a:bodyPr/>
        <a:lstStyle/>
        <a:p>
          <a:endParaRPr lang="en-US"/>
        </a:p>
      </dgm:t>
    </dgm:pt>
    <dgm:pt modelId="{F666B79E-EAD7-4CEE-85F5-37A8C34BAF60}" type="sibTrans" cxnId="{B66EA3C1-AC33-4F2A-A62E-30A8529E7684}">
      <dgm:prSet/>
      <dgm:spPr/>
      <dgm:t>
        <a:bodyPr/>
        <a:lstStyle/>
        <a:p>
          <a:endParaRPr lang="en-US"/>
        </a:p>
      </dgm:t>
    </dgm:pt>
    <dgm:pt modelId="{82C3AF01-8823-4767-8543-09FCC1BF37DA}">
      <dgm:prSet/>
      <dgm:spPr/>
      <dgm:t>
        <a:bodyPr/>
        <a:lstStyle/>
        <a:p>
          <a:r>
            <a:rPr lang="en-US" dirty="0"/>
            <a:t>Survey Epoch Coordinates</a:t>
          </a:r>
        </a:p>
      </dgm:t>
    </dgm:pt>
    <dgm:pt modelId="{39631D2C-0CBB-4695-9BB5-3E83F7EECD3F}" type="parTrans" cxnId="{2ED0019E-54F4-4D67-8547-691E0C4A3767}">
      <dgm:prSet/>
      <dgm:spPr/>
      <dgm:t>
        <a:bodyPr/>
        <a:lstStyle/>
        <a:p>
          <a:endParaRPr lang="en-US"/>
        </a:p>
      </dgm:t>
    </dgm:pt>
    <dgm:pt modelId="{7C8444ED-E451-463B-8912-2995B4343B99}" type="sibTrans" cxnId="{2ED0019E-54F4-4D67-8547-691E0C4A3767}">
      <dgm:prSet/>
      <dgm:spPr/>
      <dgm:t>
        <a:bodyPr/>
        <a:lstStyle/>
        <a:p>
          <a:endParaRPr lang="en-US"/>
        </a:p>
      </dgm:t>
    </dgm:pt>
    <dgm:pt modelId="{623EF7B2-5049-42E9-9F08-C241C8BA3532}" type="pres">
      <dgm:prSet presAssocID="{B559CFB5-621D-42D3-A4CB-315BEBE401F7}" presName="hierChild1" presStyleCnt="0">
        <dgm:presLayoutVars>
          <dgm:chPref val="1"/>
          <dgm:dir/>
          <dgm:animOne val="branch"/>
          <dgm:animLvl val="lvl"/>
          <dgm:resizeHandles/>
        </dgm:presLayoutVars>
      </dgm:prSet>
      <dgm:spPr/>
    </dgm:pt>
    <dgm:pt modelId="{8ED218AF-B92C-4A29-B302-0AFCBE9F7BD3}" type="pres">
      <dgm:prSet presAssocID="{F13C5D01-9F6D-47C4-9F9D-A2AF2D326862}" presName="hierRoot1" presStyleCnt="0"/>
      <dgm:spPr/>
    </dgm:pt>
    <dgm:pt modelId="{E29424B9-E68F-4F22-9A72-10CB40E38857}" type="pres">
      <dgm:prSet presAssocID="{F13C5D01-9F6D-47C4-9F9D-A2AF2D326862}" presName="composite" presStyleCnt="0"/>
      <dgm:spPr/>
    </dgm:pt>
    <dgm:pt modelId="{0C5822D9-A949-4DCB-AFD4-D86F64833648}" type="pres">
      <dgm:prSet presAssocID="{F13C5D01-9F6D-47C4-9F9D-A2AF2D326862}" presName="background" presStyleLbl="node0" presStyleIdx="0" presStyleCnt="1"/>
      <dgm:spPr/>
    </dgm:pt>
    <dgm:pt modelId="{A7A47981-B0DB-455A-B86E-205D72C702A4}" type="pres">
      <dgm:prSet presAssocID="{F13C5D01-9F6D-47C4-9F9D-A2AF2D326862}" presName="text" presStyleLbl="fgAcc0" presStyleIdx="0" presStyleCnt="1">
        <dgm:presLayoutVars>
          <dgm:chPref val="3"/>
        </dgm:presLayoutVars>
      </dgm:prSet>
      <dgm:spPr/>
    </dgm:pt>
    <dgm:pt modelId="{23FF3FE2-C106-4172-83B3-45E6D6FE9644}" type="pres">
      <dgm:prSet presAssocID="{F13C5D01-9F6D-47C4-9F9D-A2AF2D326862}" presName="hierChild2" presStyleCnt="0"/>
      <dgm:spPr/>
    </dgm:pt>
    <dgm:pt modelId="{34CCF1B2-A004-4A8C-AC81-E26498F6E881}" type="pres">
      <dgm:prSet presAssocID="{54A0A7D4-E69C-4FBE-8947-50B699514B57}" presName="Name10" presStyleLbl="parChTrans1D2" presStyleIdx="0" presStyleCnt="2"/>
      <dgm:spPr/>
    </dgm:pt>
    <dgm:pt modelId="{5A979D42-3ED1-42B9-BD3F-6CA65CEAFAC6}" type="pres">
      <dgm:prSet presAssocID="{69588FD9-CDB5-49AD-9E00-C3B9443CBB30}" presName="hierRoot2" presStyleCnt="0"/>
      <dgm:spPr/>
    </dgm:pt>
    <dgm:pt modelId="{05AA8CE1-C07E-47EA-AE0E-7A892CAA2F5E}" type="pres">
      <dgm:prSet presAssocID="{69588FD9-CDB5-49AD-9E00-C3B9443CBB30}" presName="composite2" presStyleCnt="0"/>
      <dgm:spPr/>
    </dgm:pt>
    <dgm:pt modelId="{0FF6BB8F-14A8-4541-B478-CA29E18FBF98}" type="pres">
      <dgm:prSet presAssocID="{69588FD9-CDB5-49AD-9E00-C3B9443CBB30}" presName="background2" presStyleLbl="node2" presStyleIdx="0" presStyleCnt="2"/>
      <dgm:spPr/>
    </dgm:pt>
    <dgm:pt modelId="{7E1D6FB5-15A0-4532-B049-D650D7B7BDC7}" type="pres">
      <dgm:prSet presAssocID="{69588FD9-CDB5-49AD-9E00-C3B9443CBB30}" presName="text2" presStyleLbl="fgAcc2" presStyleIdx="0" presStyleCnt="2">
        <dgm:presLayoutVars>
          <dgm:chPref val="3"/>
        </dgm:presLayoutVars>
      </dgm:prSet>
      <dgm:spPr/>
    </dgm:pt>
    <dgm:pt modelId="{4D50F22D-AF0A-407A-B0D4-164008ACADC9}" type="pres">
      <dgm:prSet presAssocID="{69588FD9-CDB5-49AD-9E00-C3B9443CBB30}" presName="hierChild3" presStyleCnt="0"/>
      <dgm:spPr/>
    </dgm:pt>
    <dgm:pt modelId="{1853E33E-9128-44E9-8E53-FD7F5812C50B}" type="pres">
      <dgm:prSet presAssocID="{21E882B8-C224-43C4-BFD4-8F978033DA58}" presName="Name17" presStyleLbl="parChTrans1D3" presStyleIdx="0" presStyleCnt="3"/>
      <dgm:spPr/>
    </dgm:pt>
    <dgm:pt modelId="{1ABC682A-4705-4EBD-B1E9-34C89AF6108D}" type="pres">
      <dgm:prSet presAssocID="{D3D7C07D-007F-4192-8082-0F309D17C366}" presName="hierRoot3" presStyleCnt="0"/>
      <dgm:spPr/>
    </dgm:pt>
    <dgm:pt modelId="{BDCA9960-C052-449B-A466-740B2A3B5DC9}" type="pres">
      <dgm:prSet presAssocID="{D3D7C07D-007F-4192-8082-0F309D17C366}" presName="composite3" presStyleCnt="0"/>
      <dgm:spPr/>
    </dgm:pt>
    <dgm:pt modelId="{931D6782-3E7C-41C0-8EBF-E0513C9044AD}" type="pres">
      <dgm:prSet presAssocID="{D3D7C07D-007F-4192-8082-0F309D17C366}" presName="background3" presStyleLbl="node3" presStyleIdx="0" presStyleCnt="3"/>
      <dgm:spPr/>
    </dgm:pt>
    <dgm:pt modelId="{8519FE09-DD18-4C4A-91B6-60439E40DB9C}" type="pres">
      <dgm:prSet presAssocID="{D3D7C07D-007F-4192-8082-0F309D17C366}" presName="text3" presStyleLbl="fgAcc3" presStyleIdx="0" presStyleCnt="3">
        <dgm:presLayoutVars>
          <dgm:chPref val="3"/>
        </dgm:presLayoutVars>
      </dgm:prSet>
      <dgm:spPr/>
    </dgm:pt>
    <dgm:pt modelId="{3B477E94-870B-45A8-9C4E-665126416DD4}" type="pres">
      <dgm:prSet presAssocID="{D3D7C07D-007F-4192-8082-0F309D17C366}" presName="hierChild4" presStyleCnt="0"/>
      <dgm:spPr/>
    </dgm:pt>
    <dgm:pt modelId="{E8B38223-3EB9-4BB4-A8C7-31ACF730706C}" type="pres">
      <dgm:prSet presAssocID="{737309D3-1FC4-472A-9A01-738792EDFFA3}" presName="Name10" presStyleLbl="parChTrans1D2" presStyleIdx="1" presStyleCnt="2"/>
      <dgm:spPr/>
    </dgm:pt>
    <dgm:pt modelId="{E2C7A52B-6F77-4E5E-90C1-32A8D1A070ED}" type="pres">
      <dgm:prSet presAssocID="{CCEA3189-0BB2-4F53-B98A-61D4F1E0B2C8}" presName="hierRoot2" presStyleCnt="0"/>
      <dgm:spPr/>
    </dgm:pt>
    <dgm:pt modelId="{3BC66533-ADC9-4B32-A0BE-C1C15D59BAB4}" type="pres">
      <dgm:prSet presAssocID="{CCEA3189-0BB2-4F53-B98A-61D4F1E0B2C8}" presName="composite2" presStyleCnt="0"/>
      <dgm:spPr/>
    </dgm:pt>
    <dgm:pt modelId="{D1F77B24-40B2-4453-AB85-9BEC03305F4D}" type="pres">
      <dgm:prSet presAssocID="{CCEA3189-0BB2-4F53-B98A-61D4F1E0B2C8}" presName="background2" presStyleLbl="node2" presStyleIdx="1" presStyleCnt="2"/>
      <dgm:spPr/>
    </dgm:pt>
    <dgm:pt modelId="{F626FEC1-76E6-4E99-8EC9-8DE5AC94D4AA}" type="pres">
      <dgm:prSet presAssocID="{CCEA3189-0BB2-4F53-B98A-61D4F1E0B2C8}" presName="text2" presStyleLbl="fgAcc2" presStyleIdx="1" presStyleCnt="2">
        <dgm:presLayoutVars>
          <dgm:chPref val="3"/>
        </dgm:presLayoutVars>
      </dgm:prSet>
      <dgm:spPr/>
    </dgm:pt>
    <dgm:pt modelId="{E88F5E80-FFF2-486F-965C-1A691FE5FBC3}" type="pres">
      <dgm:prSet presAssocID="{CCEA3189-0BB2-4F53-B98A-61D4F1E0B2C8}" presName="hierChild3" presStyleCnt="0"/>
      <dgm:spPr/>
    </dgm:pt>
    <dgm:pt modelId="{9947A791-833B-4945-BB37-042A4B4636B7}" type="pres">
      <dgm:prSet presAssocID="{DD9FC14B-49A5-4BD6-A32E-9D37CF6B1C20}" presName="Name17" presStyleLbl="parChTrans1D3" presStyleIdx="1" presStyleCnt="3"/>
      <dgm:spPr/>
    </dgm:pt>
    <dgm:pt modelId="{67E121E6-3666-4163-A829-CE30D0675698}" type="pres">
      <dgm:prSet presAssocID="{D096AD34-2814-41CD-8CE4-C3A5AE23FED3}" presName="hierRoot3" presStyleCnt="0"/>
      <dgm:spPr/>
    </dgm:pt>
    <dgm:pt modelId="{ACB85815-CBA0-4D51-904A-AF5AF617BE0B}" type="pres">
      <dgm:prSet presAssocID="{D096AD34-2814-41CD-8CE4-C3A5AE23FED3}" presName="composite3" presStyleCnt="0"/>
      <dgm:spPr/>
    </dgm:pt>
    <dgm:pt modelId="{47615D24-5027-4A44-9AF1-51E840755EBB}" type="pres">
      <dgm:prSet presAssocID="{D096AD34-2814-41CD-8CE4-C3A5AE23FED3}" presName="background3" presStyleLbl="node3" presStyleIdx="1" presStyleCnt="3"/>
      <dgm:spPr/>
    </dgm:pt>
    <dgm:pt modelId="{691D0E2A-BDB0-495D-A1D9-8AEA88B6F399}" type="pres">
      <dgm:prSet presAssocID="{D096AD34-2814-41CD-8CE4-C3A5AE23FED3}" presName="text3" presStyleLbl="fgAcc3" presStyleIdx="1" presStyleCnt="3">
        <dgm:presLayoutVars>
          <dgm:chPref val="3"/>
        </dgm:presLayoutVars>
      </dgm:prSet>
      <dgm:spPr/>
    </dgm:pt>
    <dgm:pt modelId="{9AA30EC5-F1D1-4B49-B112-610A737161CC}" type="pres">
      <dgm:prSet presAssocID="{D096AD34-2814-41CD-8CE4-C3A5AE23FED3}" presName="hierChild4" presStyleCnt="0"/>
      <dgm:spPr/>
    </dgm:pt>
    <dgm:pt modelId="{00CE3A39-1C18-4212-A53E-5A07F2ABA533}" type="pres">
      <dgm:prSet presAssocID="{39631D2C-0CBB-4695-9BB5-3E83F7EECD3F}" presName="Name17" presStyleLbl="parChTrans1D3" presStyleIdx="2" presStyleCnt="3"/>
      <dgm:spPr/>
    </dgm:pt>
    <dgm:pt modelId="{8DB7FDF9-AD0D-4A9E-AB9B-4487CE47383E}" type="pres">
      <dgm:prSet presAssocID="{82C3AF01-8823-4767-8543-09FCC1BF37DA}" presName="hierRoot3" presStyleCnt="0"/>
      <dgm:spPr/>
    </dgm:pt>
    <dgm:pt modelId="{D8E41748-17CF-4855-8313-0EA50D47EC86}" type="pres">
      <dgm:prSet presAssocID="{82C3AF01-8823-4767-8543-09FCC1BF37DA}" presName="composite3" presStyleCnt="0"/>
      <dgm:spPr/>
    </dgm:pt>
    <dgm:pt modelId="{4A01C3D6-8C46-4FA6-9E32-49EA6C66A925}" type="pres">
      <dgm:prSet presAssocID="{82C3AF01-8823-4767-8543-09FCC1BF37DA}" presName="background3" presStyleLbl="node3" presStyleIdx="2" presStyleCnt="3"/>
      <dgm:spPr/>
    </dgm:pt>
    <dgm:pt modelId="{6C1424CA-EB9C-41A1-A501-6550B98C0A0A}" type="pres">
      <dgm:prSet presAssocID="{82C3AF01-8823-4767-8543-09FCC1BF37DA}" presName="text3" presStyleLbl="fgAcc3" presStyleIdx="2" presStyleCnt="3">
        <dgm:presLayoutVars>
          <dgm:chPref val="3"/>
        </dgm:presLayoutVars>
      </dgm:prSet>
      <dgm:spPr/>
    </dgm:pt>
    <dgm:pt modelId="{B9E96674-44E6-4EB9-96C4-32296A2774D5}" type="pres">
      <dgm:prSet presAssocID="{82C3AF01-8823-4767-8543-09FCC1BF37DA}" presName="hierChild4" presStyleCnt="0"/>
      <dgm:spPr/>
    </dgm:pt>
  </dgm:ptLst>
  <dgm:cxnLst>
    <dgm:cxn modelId="{5C405E0B-D914-442E-93E3-A4A34BA47B17}" type="presOf" srcId="{D3D7C07D-007F-4192-8082-0F309D17C366}" destId="{8519FE09-DD18-4C4A-91B6-60439E40DB9C}" srcOrd="0" destOrd="0" presId="urn:microsoft.com/office/officeart/2005/8/layout/hierarchy1"/>
    <dgm:cxn modelId="{ECAE7E13-CEAC-4508-B0E0-44242A447677}" type="presOf" srcId="{54A0A7D4-E69C-4FBE-8947-50B699514B57}" destId="{34CCF1B2-A004-4A8C-AC81-E26498F6E881}" srcOrd="0" destOrd="0" presId="urn:microsoft.com/office/officeart/2005/8/layout/hierarchy1"/>
    <dgm:cxn modelId="{B5A78022-F2B2-48C8-B68B-2D9456471ECD}" type="presOf" srcId="{39631D2C-0CBB-4695-9BB5-3E83F7EECD3F}" destId="{00CE3A39-1C18-4212-A53E-5A07F2ABA533}" srcOrd="0" destOrd="0" presId="urn:microsoft.com/office/officeart/2005/8/layout/hierarchy1"/>
    <dgm:cxn modelId="{6FABC128-7527-48EC-B298-F2E61CA5C17E}" type="presOf" srcId="{737309D3-1FC4-472A-9A01-738792EDFFA3}" destId="{E8B38223-3EB9-4BB4-A8C7-31ACF730706C}" srcOrd="0" destOrd="0" presId="urn:microsoft.com/office/officeart/2005/8/layout/hierarchy1"/>
    <dgm:cxn modelId="{5E9B1730-7B1F-4994-BD56-67DF68BBB44D}" type="presOf" srcId="{69588FD9-CDB5-49AD-9E00-C3B9443CBB30}" destId="{7E1D6FB5-15A0-4532-B049-D650D7B7BDC7}" srcOrd="0" destOrd="0" presId="urn:microsoft.com/office/officeart/2005/8/layout/hierarchy1"/>
    <dgm:cxn modelId="{8DA4AD39-9FE1-4220-98DB-1AC9D0B94483}" srcId="{F13C5D01-9F6D-47C4-9F9D-A2AF2D326862}" destId="{69588FD9-CDB5-49AD-9E00-C3B9443CBB30}" srcOrd="0" destOrd="0" parTransId="{54A0A7D4-E69C-4FBE-8947-50B699514B57}" sibTransId="{A92DC072-9A65-42F9-865D-947232A543D2}"/>
    <dgm:cxn modelId="{91E4F43D-3427-40B8-9A55-AF51CBDC5DD0}" type="presOf" srcId="{CCEA3189-0BB2-4F53-B98A-61D4F1E0B2C8}" destId="{F626FEC1-76E6-4E99-8EC9-8DE5AC94D4AA}" srcOrd="0" destOrd="0" presId="urn:microsoft.com/office/officeart/2005/8/layout/hierarchy1"/>
    <dgm:cxn modelId="{9D9D6060-4DEC-4A23-AE83-6F0A24EF2658}" type="presOf" srcId="{B559CFB5-621D-42D3-A4CB-315BEBE401F7}" destId="{623EF7B2-5049-42E9-9F08-C241C8BA3532}" srcOrd="0" destOrd="0" presId="urn:microsoft.com/office/officeart/2005/8/layout/hierarchy1"/>
    <dgm:cxn modelId="{E1C98560-B9C3-4399-B97A-E6CBBF48802F}" type="presOf" srcId="{DD9FC14B-49A5-4BD6-A32E-9D37CF6B1C20}" destId="{9947A791-833B-4945-BB37-042A4B4636B7}" srcOrd="0" destOrd="0" presId="urn:microsoft.com/office/officeart/2005/8/layout/hierarchy1"/>
    <dgm:cxn modelId="{C3CAA867-2499-45FE-B3BF-88A65B1D064F}" type="presOf" srcId="{F13C5D01-9F6D-47C4-9F9D-A2AF2D326862}" destId="{A7A47981-B0DB-455A-B86E-205D72C702A4}" srcOrd="0" destOrd="0" presId="urn:microsoft.com/office/officeart/2005/8/layout/hierarchy1"/>
    <dgm:cxn modelId="{2010E89C-5C15-4370-9A09-03020BC0747E}" srcId="{F13C5D01-9F6D-47C4-9F9D-A2AF2D326862}" destId="{CCEA3189-0BB2-4F53-B98A-61D4F1E0B2C8}" srcOrd="1" destOrd="0" parTransId="{737309D3-1FC4-472A-9A01-738792EDFFA3}" sibTransId="{7BDFC413-EF30-41AF-96BF-E48D0478854E}"/>
    <dgm:cxn modelId="{2ED0019E-54F4-4D67-8547-691E0C4A3767}" srcId="{CCEA3189-0BB2-4F53-B98A-61D4F1E0B2C8}" destId="{82C3AF01-8823-4767-8543-09FCC1BF37DA}" srcOrd="1" destOrd="0" parTransId="{39631D2C-0CBB-4695-9BB5-3E83F7EECD3F}" sibTransId="{7C8444ED-E451-463B-8912-2995B4343B99}"/>
    <dgm:cxn modelId="{B66EA3C1-AC33-4F2A-A62E-30A8529E7684}" srcId="{CCEA3189-0BB2-4F53-B98A-61D4F1E0B2C8}" destId="{D096AD34-2814-41CD-8CE4-C3A5AE23FED3}" srcOrd="0" destOrd="0" parTransId="{DD9FC14B-49A5-4BD6-A32E-9D37CF6B1C20}" sibTransId="{F666B79E-EAD7-4CEE-85F5-37A8C34BAF60}"/>
    <dgm:cxn modelId="{A06FEDC4-6EF9-4BB5-9923-B82D9213DD02}" type="presOf" srcId="{21E882B8-C224-43C4-BFD4-8F978033DA58}" destId="{1853E33E-9128-44E9-8E53-FD7F5812C50B}" srcOrd="0" destOrd="0" presId="urn:microsoft.com/office/officeart/2005/8/layout/hierarchy1"/>
    <dgm:cxn modelId="{B9E72DCE-0395-4DC9-B059-6125604808F3}" type="presOf" srcId="{82C3AF01-8823-4767-8543-09FCC1BF37DA}" destId="{6C1424CA-EB9C-41A1-A501-6550B98C0A0A}" srcOrd="0" destOrd="0" presId="urn:microsoft.com/office/officeart/2005/8/layout/hierarchy1"/>
    <dgm:cxn modelId="{13C37AE1-781F-476D-BA65-E8767AD083C8}" srcId="{69588FD9-CDB5-49AD-9E00-C3B9443CBB30}" destId="{D3D7C07D-007F-4192-8082-0F309D17C366}" srcOrd="0" destOrd="0" parTransId="{21E882B8-C224-43C4-BFD4-8F978033DA58}" sibTransId="{1F8A5D97-3B6F-4083-9CB5-56FB91FC2D3D}"/>
    <dgm:cxn modelId="{5B2B77E2-D6A9-4C17-99F2-4418FA84136A}" type="presOf" srcId="{D096AD34-2814-41CD-8CE4-C3A5AE23FED3}" destId="{691D0E2A-BDB0-495D-A1D9-8AEA88B6F399}" srcOrd="0" destOrd="0" presId="urn:microsoft.com/office/officeart/2005/8/layout/hierarchy1"/>
    <dgm:cxn modelId="{BA05A7E3-F242-4882-B8BD-F510E40A978C}" srcId="{B559CFB5-621D-42D3-A4CB-315BEBE401F7}" destId="{F13C5D01-9F6D-47C4-9F9D-A2AF2D326862}" srcOrd="0" destOrd="0" parTransId="{EC7A4CD6-3F6E-4532-B4CF-AAF52C891B3A}" sibTransId="{8EF8D6EF-CC71-4321-B85C-74257D52F179}"/>
    <dgm:cxn modelId="{FDD25F40-4FB8-4243-8B6B-C4F0B83ACD65}" type="presParOf" srcId="{623EF7B2-5049-42E9-9F08-C241C8BA3532}" destId="{8ED218AF-B92C-4A29-B302-0AFCBE9F7BD3}" srcOrd="0" destOrd="0" presId="urn:microsoft.com/office/officeart/2005/8/layout/hierarchy1"/>
    <dgm:cxn modelId="{68BA8A1D-21E6-4129-BFE4-51D65595C0B2}" type="presParOf" srcId="{8ED218AF-B92C-4A29-B302-0AFCBE9F7BD3}" destId="{E29424B9-E68F-4F22-9A72-10CB40E38857}" srcOrd="0" destOrd="0" presId="urn:microsoft.com/office/officeart/2005/8/layout/hierarchy1"/>
    <dgm:cxn modelId="{C2A2BCBE-F07E-49F7-829A-27EABDB92326}" type="presParOf" srcId="{E29424B9-E68F-4F22-9A72-10CB40E38857}" destId="{0C5822D9-A949-4DCB-AFD4-D86F64833648}" srcOrd="0" destOrd="0" presId="urn:microsoft.com/office/officeart/2005/8/layout/hierarchy1"/>
    <dgm:cxn modelId="{7BB5FE80-77A3-4B9E-BAFD-021AC8D89D3F}" type="presParOf" srcId="{E29424B9-E68F-4F22-9A72-10CB40E38857}" destId="{A7A47981-B0DB-455A-B86E-205D72C702A4}" srcOrd="1" destOrd="0" presId="urn:microsoft.com/office/officeart/2005/8/layout/hierarchy1"/>
    <dgm:cxn modelId="{0515162B-C5E9-43E0-AC89-87FBC23252F3}" type="presParOf" srcId="{8ED218AF-B92C-4A29-B302-0AFCBE9F7BD3}" destId="{23FF3FE2-C106-4172-83B3-45E6D6FE9644}" srcOrd="1" destOrd="0" presId="urn:microsoft.com/office/officeart/2005/8/layout/hierarchy1"/>
    <dgm:cxn modelId="{01C23A3D-E5CD-4C33-BC8D-C553451C6D8C}" type="presParOf" srcId="{23FF3FE2-C106-4172-83B3-45E6D6FE9644}" destId="{34CCF1B2-A004-4A8C-AC81-E26498F6E881}" srcOrd="0" destOrd="0" presId="urn:microsoft.com/office/officeart/2005/8/layout/hierarchy1"/>
    <dgm:cxn modelId="{EF48F93C-1867-4356-9B1A-7CBBD17C7771}" type="presParOf" srcId="{23FF3FE2-C106-4172-83B3-45E6D6FE9644}" destId="{5A979D42-3ED1-42B9-BD3F-6CA65CEAFAC6}" srcOrd="1" destOrd="0" presId="urn:microsoft.com/office/officeart/2005/8/layout/hierarchy1"/>
    <dgm:cxn modelId="{BFD85C8E-5E4A-41FA-94EC-696C64C04BFD}" type="presParOf" srcId="{5A979D42-3ED1-42B9-BD3F-6CA65CEAFAC6}" destId="{05AA8CE1-C07E-47EA-AE0E-7A892CAA2F5E}" srcOrd="0" destOrd="0" presId="urn:microsoft.com/office/officeart/2005/8/layout/hierarchy1"/>
    <dgm:cxn modelId="{E899E28C-9FA7-4DE6-BE7E-B875185E1A5E}" type="presParOf" srcId="{05AA8CE1-C07E-47EA-AE0E-7A892CAA2F5E}" destId="{0FF6BB8F-14A8-4541-B478-CA29E18FBF98}" srcOrd="0" destOrd="0" presId="urn:microsoft.com/office/officeart/2005/8/layout/hierarchy1"/>
    <dgm:cxn modelId="{2C2FFFFE-F5D3-4323-BA02-6553482EC84E}" type="presParOf" srcId="{05AA8CE1-C07E-47EA-AE0E-7A892CAA2F5E}" destId="{7E1D6FB5-15A0-4532-B049-D650D7B7BDC7}" srcOrd="1" destOrd="0" presId="urn:microsoft.com/office/officeart/2005/8/layout/hierarchy1"/>
    <dgm:cxn modelId="{7E92017E-B0C9-453B-8EDF-CDF7EAE16AB0}" type="presParOf" srcId="{5A979D42-3ED1-42B9-BD3F-6CA65CEAFAC6}" destId="{4D50F22D-AF0A-407A-B0D4-164008ACADC9}" srcOrd="1" destOrd="0" presId="urn:microsoft.com/office/officeart/2005/8/layout/hierarchy1"/>
    <dgm:cxn modelId="{F84DD66C-7C14-4501-AC49-D4235A5AB497}" type="presParOf" srcId="{4D50F22D-AF0A-407A-B0D4-164008ACADC9}" destId="{1853E33E-9128-44E9-8E53-FD7F5812C50B}" srcOrd="0" destOrd="0" presId="urn:microsoft.com/office/officeart/2005/8/layout/hierarchy1"/>
    <dgm:cxn modelId="{8742D879-7D26-4719-9DA2-399D6496A3FA}" type="presParOf" srcId="{4D50F22D-AF0A-407A-B0D4-164008ACADC9}" destId="{1ABC682A-4705-4EBD-B1E9-34C89AF6108D}" srcOrd="1" destOrd="0" presId="urn:microsoft.com/office/officeart/2005/8/layout/hierarchy1"/>
    <dgm:cxn modelId="{A23DF414-0EDE-4FD3-94EE-E59B5C2C114E}" type="presParOf" srcId="{1ABC682A-4705-4EBD-B1E9-34C89AF6108D}" destId="{BDCA9960-C052-449B-A466-740B2A3B5DC9}" srcOrd="0" destOrd="0" presId="urn:microsoft.com/office/officeart/2005/8/layout/hierarchy1"/>
    <dgm:cxn modelId="{87540D1A-4ED1-4CAE-AA4E-28310F71F042}" type="presParOf" srcId="{BDCA9960-C052-449B-A466-740B2A3B5DC9}" destId="{931D6782-3E7C-41C0-8EBF-E0513C9044AD}" srcOrd="0" destOrd="0" presId="urn:microsoft.com/office/officeart/2005/8/layout/hierarchy1"/>
    <dgm:cxn modelId="{F349B656-2EE1-47C7-B236-15C00ED98A87}" type="presParOf" srcId="{BDCA9960-C052-449B-A466-740B2A3B5DC9}" destId="{8519FE09-DD18-4C4A-91B6-60439E40DB9C}" srcOrd="1" destOrd="0" presId="urn:microsoft.com/office/officeart/2005/8/layout/hierarchy1"/>
    <dgm:cxn modelId="{42575461-6B8D-4143-8701-30B8E481751F}" type="presParOf" srcId="{1ABC682A-4705-4EBD-B1E9-34C89AF6108D}" destId="{3B477E94-870B-45A8-9C4E-665126416DD4}" srcOrd="1" destOrd="0" presId="urn:microsoft.com/office/officeart/2005/8/layout/hierarchy1"/>
    <dgm:cxn modelId="{78CEE46A-9E9F-46FE-8EF5-D4DAB13BB611}" type="presParOf" srcId="{23FF3FE2-C106-4172-83B3-45E6D6FE9644}" destId="{E8B38223-3EB9-4BB4-A8C7-31ACF730706C}" srcOrd="2" destOrd="0" presId="urn:microsoft.com/office/officeart/2005/8/layout/hierarchy1"/>
    <dgm:cxn modelId="{BDC5D63F-D0FA-47D0-9496-244E53CC5FF1}" type="presParOf" srcId="{23FF3FE2-C106-4172-83B3-45E6D6FE9644}" destId="{E2C7A52B-6F77-4E5E-90C1-32A8D1A070ED}" srcOrd="3" destOrd="0" presId="urn:microsoft.com/office/officeart/2005/8/layout/hierarchy1"/>
    <dgm:cxn modelId="{E9A64F08-3032-4534-AA5B-89E45445F05E}" type="presParOf" srcId="{E2C7A52B-6F77-4E5E-90C1-32A8D1A070ED}" destId="{3BC66533-ADC9-4B32-A0BE-C1C15D59BAB4}" srcOrd="0" destOrd="0" presId="urn:microsoft.com/office/officeart/2005/8/layout/hierarchy1"/>
    <dgm:cxn modelId="{0085C1D2-AC26-4745-9D74-56F0FDC773C5}" type="presParOf" srcId="{3BC66533-ADC9-4B32-A0BE-C1C15D59BAB4}" destId="{D1F77B24-40B2-4453-AB85-9BEC03305F4D}" srcOrd="0" destOrd="0" presId="urn:microsoft.com/office/officeart/2005/8/layout/hierarchy1"/>
    <dgm:cxn modelId="{112CF6C5-F528-4177-8B2B-1FE1642F0D7E}" type="presParOf" srcId="{3BC66533-ADC9-4B32-A0BE-C1C15D59BAB4}" destId="{F626FEC1-76E6-4E99-8EC9-8DE5AC94D4AA}" srcOrd="1" destOrd="0" presId="urn:microsoft.com/office/officeart/2005/8/layout/hierarchy1"/>
    <dgm:cxn modelId="{7BFC2D56-5A40-458E-A5C4-9F3814B23AD8}" type="presParOf" srcId="{E2C7A52B-6F77-4E5E-90C1-32A8D1A070ED}" destId="{E88F5E80-FFF2-486F-965C-1A691FE5FBC3}" srcOrd="1" destOrd="0" presId="urn:microsoft.com/office/officeart/2005/8/layout/hierarchy1"/>
    <dgm:cxn modelId="{A60184C3-5CFB-4C18-82DB-52AC8042ABD6}" type="presParOf" srcId="{E88F5E80-FFF2-486F-965C-1A691FE5FBC3}" destId="{9947A791-833B-4945-BB37-042A4B4636B7}" srcOrd="0" destOrd="0" presId="urn:microsoft.com/office/officeart/2005/8/layout/hierarchy1"/>
    <dgm:cxn modelId="{CDD7BF0F-711F-4F35-AC72-5BEFF71F4427}" type="presParOf" srcId="{E88F5E80-FFF2-486F-965C-1A691FE5FBC3}" destId="{67E121E6-3666-4163-A829-CE30D0675698}" srcOrd="1" destOrd="0" presId="urn:microsoft.com/office/officeart/2005/8/layout/hierarchy1"/>
    <dgm:cxn modelId="{3CF600E0-637A-4534-828A-F5FA25649F3F}" type="presParOf" srcId="{67E121E6-3666-4163-A829-CE30D0675698}" destId="{ACB85815-CBA0-4D51-904A-AF5AF617BE0B}" srcOrd="0" destOrd="0" presId="urn:microsoft.com/office/officeart/2005/8/layout/hierarchy1"/>
    <dgm:cxn modelId="{9C59085B-ECE1-4996-AEC4-1F11DADAD74A}" type="presParOf" srcId="{ACB85815-CBA0-4D51-904A-AF5AF617BE0B}" destId="{47615D24-5027-4A44-9AF1-51E840755EBB}" srcOrd="0" destOrd="0" presId="urn:microsoft.com/office/officeart/2005/8/layout/hierarchy1"/>
    <dgm:cxn modelId="{7EC55B48-4D1B-4E82-810A-02FFD85B1C61}" type="presParOf" srcId="{ACB85815-CBA0-4D51-904A-AF5AF617BE0B}" destId="{691D0E2A-BDB0-495D-A1D9-8AEA88B6F399}" srcOrd="1" destOrd="0" presId="urn:microsoft.com/office/officeart/2005/8/layout/hierarchy1"/>
    <dgm:cxn modelId="{D3983326-19E8-4BBF-A331-E4FAE0EE1563}" type="presParOf" srcId="{67E121E6-3666-4163-A829-CE30D0675698}" destId="{9AA30EC5-F1D1-4B49-B112-610A737161CC}" srcOrd="1" destOrd="0" presId="urn:microsoft.com/office/officeart/2005/8/layout/hierarchy1"/>
    <dgm:cxn modelId="{0F3E9919-289E-47EC-B76F-6E37DAC1FEF4}" type="presParOf" srcId="{E88F5E80-FFF2-486F-965C-1A691FE5FBC3}" destId="{00CE3A39-1C18-4212-A53E-5A07F2ABA533}" srcOrd="2" destOrd="0" presId="urn:microsoft.com/office/officeart/2005/8/layout/hierarchy1"/>
    <dgm:cxn modelId="{3364B385-C537-42BC-A49E-275C538250C9}" type="presParOf" srcId="{E88F5E80-FFF2-486F-965C-1A691FE5FBC3}" destId="{8DB7FDF9-AD0D-4A9E-AB9B-4487CE47383E}" srcOrd="3" destOrd="0" presId="urn:microsoft.com/office/officeart/2005/8/layout/hierarchy1"/>
    <dgm:cxn modelId="{F46969E3-A9AA-457D-B970-C16E11CD05AD}" type="presParOf" srcId="{8DB7FDF9-AD0D-4A9E-AB9B-4487CE47383E}" destId="{D8E41748-17CF-4855-8313-0EA50D47EC86}" srcOrd="0" destOrd="0" presId="urn:microsoft.com/office/officeart/2005/8/layout/hierarchy1"/>
    <dgm:cxn modelId="{D4D3DD21-F67B-44DB-B49E-44248A231530}" type="presParOf" srcId="{D8E41748-17CF-4855-8313-0EA50D47EC86}" destId="{4A01C3D6-8C46-4FA6-9E32-49EA6C66A925}" srcOrd="0" destOrd="0" presId="urn:microsoft.com/office/officeart/2005/8/layout/hierarchy1"/>
    <dgm:cxn modelId="{60850A97-3CA3-4E91-9D11-A33506B60482}" type="presParOf" srcId="{D8E41748-17CF-4855-8313-0EA50D47EC86}" destId="{6C1424CA-EB9C-41A1-A501-6550B98C0A0A}" srcOrd="1" destOrd="0" presId="urn:microsoft.com/office/officeart/2005/8/layout/hierarchy1"/>
    <dgm:cxn modelId="{909F4C58-DF7E-44FB-BE60-3DD2583AF4C5}" type="presParOf" srcId="{8DB7FDF9-AD0D-4A9E-AB9B-4487CE47383E}" destId="{B9E96674-44E6-4EB9-96C4-32296A2774D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805E6-DB58-445F-AFEE-412FBAAE8F22}">
      <dsp:nvSpPr>
        <dsp:cNvPr id="0" name=""/>
        <dsp:cNvSpPr/>
      </dsp:nvSpPr>
      <dsp:spPr>
        <a:xfrm>
          <a:off x="2781299" y="2439184"/>
          <a:ext cx="2057400" cy="20574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CONTROL</a:t>
          </a:r>
        </a:p>
      </dsp:txBody>
      <dsp:txXfrm>
        <a:off x="3082598" y="2740483"/>
        <a:ext cx="1454802" cy="1454802"/>
      </dsp:txXfrm>
    </dsp:sp>
    <dsp:sp modelId="{7C67B9C8-F9B1-4135-A112-D5E3283FE7D0}">
      <dsp:nvSpPr>
        <dsp:cNvPr id="0" name=""/>
        <dsp:cNvSpPr/>
      </dsp:nvSpPr>
      <dsp:spPr>
        <a:xfrm rot="11700000">
          <a:off x="947912" y="2648696"/>
          <a:ext cx="1797992" cy="5863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328529-CE7D-4F51-9AA6-527BF442BDD3}">
      <dsp:nvSpPr>
        <dsp:cNvPr id="0" name=""/>
        <dsp:cNvSpPr/>
      </dsp:nvSpPr>
      <dsp:spPr>
        <a:xfrm>
          <a:off x="1279" y="1927386"/>
          <a:ext cx="1954530" cy="15636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t" anchorCtr="0">
          <a:noAutofit/>
        </a:bodyPr>
        <a:lstStyle/>
        <a:p>
          <a:pPr marL="0" lvl="0" indent="0" algn="l" defTabSz="755650">
            <a:lnSpc>
              <a:spcPct val="90000"/>
            </a:lnSpc>
            <a:spcBef>
              <a:spcPct val="0"/>
            </a:spcBef>
            <a:spcAft>
              <a:spcPct val="35000"/>
            </a:spcAft>
            <a:buNone/>
          </a:pPr>
          <a:r>
            <a:rPr lang="en-US" sz="1700" kern="1200" dirty="0"/>
            <a:t>GNSS</a:t>
          </a:r>
        </a:p>
        <a:p>
          <a:pPr marL="114300" lvl="1" indent="-114300" algn="l" defTabSz="577850">
            <a:lnSpc>
              <a:spcPct val="90000"/>
            </a:lnSpc>
            <a:spcBef>
              <a:spcPct val="0"/>
            </a:spcBef>
            <a:spcAft>
              <a:spcPct val="15000"/>
            </a:spcAft>
            <a:buChar char="•"/>
          </a:pPr>
          <a:r>
            <a:rPr lang="en-US" sz="1300" kern="1200" dirty="0"/>
            <a:t>Static</a:t>
          </a:r>
        </a:p>
        <a:p>
          <a:pPr marL="114300" lvl="1" indent="-114300" algn="l" defTabSz="577850">
            <a:lnSpc>
              <a:spcPct val="90000"/>
            </a:lnSpc>
            <a:spcBef>
              <a:spcPct val="0"/>
            </a:spcBef>
            <a:spcAft>
              <a:spcPct val="15000"/>
            </a:spcAft>
            <a:buChar char="•"/>
          </a:pPr>
          <a:r>
            <a:rPr lang="en-US" sz="1300" kern="1200" dirty="0"/>
            <a:t>RTK</a:t>
          </a:r>
        </a:p>
        <a:p>
          <a:pPr marL="114300" lvl="1" indent="-114300" algn="l" defTabSz="577850">
            <a:lnSpc>
              <a:spcPct val="90000"/>
            </a:lnSpc>
            <a:spcBef>
              <a:spcPct val="0"/>
            </a:spcBef>
            <a:spcAft>
              <a:spcPct val="15000"/>
            </a:spcAft>
            <a:buChar char="•"/>
          </a:pPr>
          <a:r>
            <a:rPr lang="en-US" sz="1300" kern="1200"/>
            <a:t>RTN</a:t>
          </a:r>
          <a:endParaRPr lang="en-US" sz="1300" kern="1200" dirty="0"/>
        </a:p>
      </dsp:txBody>
      <dsp:txXfrm>
        <a:off x="47076" y="1973183"/>
        <a:ext cx="1862936" cy="1472030"/>
      </dsp:txXfrm>
    </dsp:sp>
    <dsp:sp modelId="{526A5273-8717-4638-BC81-6312C7ACC85C}">
      <dsp:nvSpPr>
        <dsp:cNvPr id="0" name=""/>
        <dsp:cNvSpPr/>
      </dsp:nvSpPr>
      <dsp:spPr>
        <a:xfrm rot="14700000">
          <a:off x="2052098" y="1332777"/>
          <a:ext cx="1797992" cy="5863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CE1D5-AC4E-4A6D-AEB2-A1AEAB47E3EC}">
      <dsp:nvSpPr>
        <dsp:cNvPr id="0" name=""/>
        <dsp:cNvSpPr/>
      </dsp:nvSpPr>
      <dsp:spPr>
        <a:xfrm>
          <a:off x="1593898" y="29377"/>
          <a:ext cx="1954530" cy="15636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t" anchorCtr="0">
          <a:noAutofit/>
        </a:bodyPr>
        <a:lstStyle/>
        <a:p>
          <a:pPr marL="0" lvl="0" indent="0" algn="l" defTabSz="755650">
            <a:lnSpc>
              <a:spcPct val="90000"/>
            </a:lnSpc>
            <a:spcBef>
              <a:spcPct val="0"/>
            </a:spcBef>
            <a:spcAft>
              <a:spcPct val="35000"/>
            </a:spcAft>
            <a:buNone/>
          </a:pPr>
          <a:r>
            <a:rPr lang="en-US" sz="1700" kern="1200" dirty="0"/>
            <a:t>CONVENTIONAL</a:t>
          </a:r>
        </a:p>
        <a:p>
          <a:pPr marL="114300" lvl="1" indent="-114300" algn="l" defTabSz="577850">
            <a:lnSpc>
              <a:spcPct val="90000"/>
            </a:lnSpc>
            <a:spcBef>
              <a:spcPct val="0"/>
            </a:spcBef>
            <a:spcAft>
              <a:spcPct val="15000"/>
            </a:spcAft>
            <a:buChar char="•"/>
          </a:pPr>
          <a:r>
            <a:rPr lang="en-US" sz="1300" kern="1200" dirty="0"/>
            <a:t>Total Station</a:t>
          </a:r>
        </a:p>
      </dsp:txBody>
      <dsp:txXfrm>
        <a:off x="1639695" y="75174"/>
        <a:ext cx="1862936" cy="1472030"/>
      </dsp:txXfrm>
    </dsp:sp>
    <dsp:sp modelId="{0014722E-71ED-41EB-859E-A1C71BEA8916}">
      <dsp:nvSpPr>
        <dsp:cNvPr id="0" name=""/>
        <dsp:cNvSpPr/>
      </dsp:nvSpPr>
      <dsp:spPr>
        <a:xfrm rot="17700000">
          <a:off x="3769908" y="1332777"/>
          <a:ext cx="1797992" cy="5863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CC8FDA-CC01-4B39-8112-2C738C0623D5}">
      <dsp:nvSpPr>
        <dsp:cNvPr id="0" name=""/>
        <dsp:cNvSpPr/>
      </dsp:nvSpPr>
      <dsp:spPr>
        <a:xfrm>
          <a:off x="4071571" y="29377"/>
          <a:ext cx="1954530" cy="15636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t" anchorCtr="0">
          <a:noAutofit/>
        </a:bodyPr>
        <a:lstStyle/>
        <a:p>
          <a:pPr marL="0" lvl="0" indent="0" algn="l" defTabSz="755650">
            <a:lnSpc>
              <a:spcPct val="90000"/>
            </a:lnSpc>
            <a:spcBef>
              <a:spcPct val="0"/>
            </a:spcBef>
            <a:spcAft>
              <a:spcPct val="35000"/>
            </a:spcAft>
            <a:buNone/>
          </a:pPr>
          <a:r>
            <a:rPr lang="en-US" sz="1700" kern="1200" dirty="0"/>
            <a:t>LEVELING</a:t>
          </a:r>
        </a:p>
        <a:p>
          <a:pPr marL="114300" lvl="1" indent="-114300" algn="l" defTabSz="577850">
            <a:lnSpc>
              <a:spcPct val="90000"/>
            </a:lnSpc>
            <a:spcBef>
              <a:spcPct val="0"/>
            </a:spcBef>
            <a:spcAft>
              <a:spcPct val="15000"/>
            </a:spcAft>
            <a:buChar char="•"/>
          </a:pPr>
          <a:r>
            <a:rPr lang="en-US" sz="1300" kern="1200" dirty="0"/>
            <a:t>Differential Leveling</a:t>
          </a:r>
        </a:p>
      </dsp:txBody>
      <dsp:txXfrm>
        <a:off x="4117368" y="75174"/>
        <a:ext cx="1862936" cy="1472030"/>
      </dsp:txXfrm>
    </dsp:sp>
    <dsp:sp modelId="{3E810735-1077-462C-9DB7-9656ABB4F982}">
      <dsp:nvSpPr>
        <dsp:cNvPr id="0" name=""/>
        <dsp:cNvSpPr/>
      </dsp:nvSpPr>
      <dsp:spPr>
        <a:xfrm rot="20700000">
          <a:off x="4874094" y="2648696"/>
          <a:ext cx="1797992" cy="5863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6D7D8F-6DAA-4521-BFD4-24920495D88E}">
      <dsp:nvSpPr>
        <dsp:cNvPr id="0" name=""/>
        <dsp:cNvSpPr/>
      </dsp:nvSpPr>
      <dsp:spPr>
        <a:xfrm>
          <a:off x="5664190" y="1927386"/>
          <a:ext cx="1954530" cy="15636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t" anchorCtr="0">
          <a:noAutofit/>
        </a:bodyPr>
        <a:lstStyle/>
        <a:p>
          <a:pPr marL="0" lvl="0" indent="0" algn="l" defTabSz="755650">
            <a:lnSpc>
              <a:spcPct val="90000"/>
            </a:lnSpc>
            <a:spcBef>
              <a:spcPct val="0"/>
            </a:spcBef>
            <a:spcAft>
              <a:spcPct val="35000"/>
            </a:spcAft>
            <a:buNone/>
          </a:pPr>
          <a:r>
            <a:rPr lang="en-US" sz="1700" kern="1200" dirty="0"/>
            <a:t>OTHER</a:t>
          </a:r>
        </a:p>
        <a:p>
          <a:pPr marL="114300" lvl="1" indent="-114300" algn="l" defTabSz="577850">
            <a:lnSpc>
              <a:spcPct val="90000"/>
            </a:lnSpc>
            <a:spcBef>
              <a:spcPct val="0"/>
            </a:spcBef>
            <a:spcAft>
              <a:spcPct val="15000"/>
            </a:spcAft>
            <a:buChar char="•"/>
          </a:pPr>
          <a:r>
            <a:rPr lang="en-US" sz="1300" kern="1200" dirty="0"/>
            <a:t>Terrestrial Laser Scanning</a:t>
          </a:r>
        </a:p>
        <a:p>
          <a:pPr marL="114300" lvl="1" indent="-114300" algn="l" defTabSz="577850">
            <a:lnSpc>
              <a:spcPct val="90000"/>
            </a:lnSpc>
            <a:spcBef>
              <a:spcPct val="0"/>
            </a:spcBef>
            <a:spcAft>
              <a:spcPct val="15000"/>
            </a:spcAft>
            <a:buChar char="•"/>
          </a:pPr>
          <a:r>
            <a:rPr lang="en-US" sz="1300" kern="1200" dirty="0"/>
            <a:t>Mobile LiDAR</a:t>
          </a:r>
        </a:p>
        <a:p>
          <a:pPr marL="114300" lvl="1" indent="-114300" algn="l" defTabSz="577850">
            <a:lnSpc>
              <a:spcPct val="90000"/>
            </a:lnSpc>
            <a:spcBef>
              <a:spcPct val="0"/>
            </a:spcBef>
            <a:spcAft>
              <a:spcPct val="15000"/>
            </a:spcAft>
            <a:buChar char="•"/>
          </a:pPr>
          <a:r>
            <a:rPr lang="en-US" sz="1300" kern="1200" dirty="0"/>
            <a:t>Aerial LiDAR/Photogrammetry</a:t>
          </a:r>
        </a:p>
      </dsp:txBody>
      <dsp:txXfrm>
        <a:off x="5709987" y="1973183"/>
        <a:ext cx="1862936" cy="14720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5E5FF-0121-429D-9DA2-54C5FD4D52C9}">
      <dsp:nvSpPr>
        <dsp:cNvPr id="0" name=""/>
        <dsp:cNvSpPr/>
      </dsp:nvSpPr>
      <dsp:spPr>
        <a:xfrm>
          <a:off x="5124293" y="2015877"/>
          <a:ext cx="249817" cy="1948574"/>
        </a:xfrm>
        <a:custGeom>
          <a:avLst/>
          <a:gdLst/>
          <a:ahLst/>
          <a:cxnLst/>
          <a:rect l="0" t="0" r="0" b="0"/>
          <a:pathLst>
            <a:path>
              <a:moveTo>
                <a:pt x="0" y="0"/>
              </a:moveTo>
              <a:lnTo>
                <a:pt x="0" y="1948574"/>
              </a:lnTo>
              <a:lnTo>
                <a:pt x="249817" y="194857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4B584-5CC4-4071-92E4-EFFBACA69C32}">
      <dsp:nvSpPr>
        <dsp:cNvPr id="0" name=""/>
        <dsp:cNvSpPr/>
      </dsp:nvSpPr>
      <dsp:spPr>
        <a:xfrm>
          <a:off x="5124293" y="2015877"/>
          <a:ext cx="249817" cy="766106"/>
        </a:xfrm>
        <a:custGeom>
          <a:avLst/>
          <a:gdLst/>
          <a:ahLst/>
          <a:cxnLst/>
          <a:rect l="0" t="0" r="0" b="0"/>
          <a:pathLst>
            <a:path>
              <a:moveTo>
                <a:pt x="0" y="0"/>
              </a:moveTo>
              <a:lnTo>
                <a:pt x="0" y="766106"/>
              </a:lnTo>
              <a:lnTo>
                <a:pt x="249817" y="76610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F781C2-63FD-492B-9798-09DE96A3CFD5}">
      <dsp:nvSpPr>
        <dsp:cNvPr id="0" name=""/>
        <dsp:cNvSpPr/>
      </dsp:nvSpPr>
      <dsp:spPr>
        <a:xfrm>
          <a:off x="3775279" y="833409"/>
          <a:ext cx="2015192" cy="349744"/>
        </a:xfrm>
        <a:custGeom>
          <a:avLst/>
          <a:gdLst/>
          <a:ahLst/>
          <a:cxnLst/>
          <a:rect l="0" t="0" r="0" b="0"/>
          <a:pathLst>
            <a:path>
              <a:moveTo>
                <a:pt x="0" y="0"/>
              </a:moveTo>
              <a:lnTo>
                <a:pt x="0" y="174872"/>
              </a:lnTo>
              <a:lnTo>
                <a:pt x="2015192" y="174872"/>
              </a:lnTo>
              <a:lnTo>
                <a:pt x="2015192" y="34974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9E3D26-E55D-49D2-B383-8D540D1F9835}">
      <dsp:nvSpPr>
        <dsp:cNvPr id="0" name=""/>
        <dsp:cNvSpPr/>
      </dsp:nvSpPr>
      <dsp:spPr>
        <a:xfrm>
          <a:off x="3109100" y="2015877"/>
          <a:ext cx="249817" cy="766106"/>
        </a:xfrm>
        <a:custGeom>
          <a:avLst/>
          <a:gdLst/>
          <a:ahLst/>
          <a:cxnLst/>
          <a:rect l="0" t="0" r="0" b="0"/>
          <a:pathLst>
            <a:path>
              <a:moveTo>
                <a:pt x="0" y="0"/>
              </a:moveTo>
              <a:lnTo>
                <a:pt x="0" y="766106"/>
              </a:lnTo>
              <a:lnTo>
                <a:pt x="249817" y="76610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BB4C22-9E4C-4E64-B0E6-F1F7CFB38B67}">
      <dsp:nvSpPr>
        <dsp:cNvPr id="0" name=""/>
        <dsp:cNvSpPr/>
      </dsp:nvSpPr>
      <dsp:spPr>
        <a:xfrm>
          <a:off x="3729559" y="833409"/>
          <a:ext cx="91440" cy="349744"/>
        </a:xfrm>
        <a:custGeom>
          <a:avLst/>
          <a:gdLst/>
          <a:ahLst/>
          <a:cxnLst/>
          <a:rect l="0" t="0" r="0" b="0"/>
          <a:pathLst>
            <a:path>
              <a:moveTo>
                <a:pt x="45720" y="0"/>
              </a:moveTo>
              <a:lnTo>
                <a:pt x="45720" y="34974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06FD43-7897-454D-91BC-B63EF6B310AD}">
      <dsp:nvSpPr>
        <dsp:cNvPr id="0" name=""/>
        <dsp:cNvSpPr/>
      </dsp:nvSpPr>
      <dsp:spPr>
        <a:xfrm>
          <a:off x="1093907" y="2015877"/>
          <a:ext cx="249817" cy="1948574"/>
        </a:xfrm>
        <a:custGeom>
          <a:avLst/>
          <a:gdLst/>
          <a:ahLst/>
          <a:cxnLst/>
          <a:rect l="0" t="0" r="0" b="0"/>
          <a:pathLst>
            <a:path>
              <a:moveTo>
                <a:pt x="0" y="0"/>
              </a:moveTo>
              <a:lnTo>
                <a:pt x="0" y="1948574"/>
              </a:lnTo>
              <a:lnTo>
                <a:pt x="249817" y="194857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2AD40B-2E45-480C-AA8F-077E60B0B13E}">
      <dsp:nvSpPr>
        <dsp:cNvPr id="0" name=""/>
        <dsp:cNvSpPr/>
      </dsp:nvSpPr>
      <dsp:spPr>
        <a:xfrm>
          <a:off x="1093907" y="2015877"/>
          <a:ext cx="249817" cy="766106"/>
        </a:xfrm>
        <a:custGeom>
          <a:avLst/>
          <a:gdLst/>
          <a:ahLst/>
          <a:cxnLst/>
          <a:rect l="0" t="0" r="0" b="0"/>
          <a:pathLst>
            <a:path>
              <a:moveTo>
                <a:pt x="0" y="0"/>
              </a:moveTo>
              <a:lnTo>
                <a:pt x="0" y="766106"/>
              </a:lnTo>
              <a:lnTo>
                <a:pt x="249817" y="76610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D3391C-B352-4796-93CA-E77178758DE8}">
      <dsp:nvSpPr>
        <dsp:cNvPr id="0" name=""/>
        <dsp:cNvSpPr/>
      </dsp:nvSpPr>
      <dsp:spPr>
        <a:xfrm>
          <a:off x="1760087" y="833409"/>
          <a:ext cx="2015192" cy="349744"/>
        </a:xfrm>
        <a:custGeom>
          <a:avLst/>
          <a:gdLst/>
          <a:ahLst/>
          <a:cxnLst/>
          <a:rect l="0" t="0" r="0" b="0"/>
          <a:pathLst>
            <a:path>
              <a:moveTo>
                <a:pt x="2015192" y="0"/>
              </a:moveTo>
              <a:lnTo>
                <a:pt x="2015192" y="174872"/>
              </a:lnTo>
              <a:lnTo>
                <a:pt x="0" y="174872"/>
              </a:lnTo>
              <a:lnTo>
                <a:pt x="0" y="34974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D9BF8F-BE7E-4BBF-B285-9A01D4E7DDC8}">
      <dsp:nvSpPr>
        <dsp:cNvPr id="0" name=""/>
        <dsp:cNvSpPr/>
      </dsp:nvSpPr>
      <dsp:spPr>
        <a:xfrm>
          <a:off x="2942555" y="685"/>
          <a:ext cx="1665448" cy="8327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Control Surveys</a:t>
          </a:r>
        </a:p>
      </dsp:txBody>
      <dsp:txXfrm>
        <a:off x="2942555" y="685"/>
        <a:ext cx="1665448" cy="832724"/>
      </dsp:txXfrm>
    </dsp:sp>
    <dsp:sp modelId="{7F21782E-DB59-4AE0-AB44-3CEC8C74F805}">
      <dsp:nvSpPr>
        <dsp:cNvPr id="0" name=""/>
        <dsp:cNvSpPr/>
      </dsp:nvSpPr>
      <dsp:spPr>
        <a:xfrm>
          <a:off x="927363" y="1183153"/>
          <a:ext cx="1665448" cy="83272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GNSS Control</a:t>
          </a:r>
        </a:p>
      </dsp:txBody>
      <dsp:txXfrm>
        <a:off x="927363" y="1183153"/>
        <a:ext cx="1665448" cy="832724"/>
      </dsp:txXfrm>
    </dsp:sp>
    <dsp:sp modelId="{E6ADC2D3-4429-49D5-A366-0FB3E00F5D37}">
      <dsp:nvSpPr>
        <dsp:cNvPr id="0" name=""/>
        <dsp:cNvSpPr/>
      </dsp:nvSpPr>
      <dsp:spPr>
        <a:xfrm>
          <a:off x="1343725" y="2365622"/>
          <a:ext cx="1665448" cy="8327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Survey Epoch Coordinates</a:t>
          </a:r>
        </a:p>
      </dsp:txBody>
      <dsp:txXfrm>
        <a:off x="1343725" y="2365622"/>
        <a:ext cx="1665448" cy="832724"/>
      </dsp:txXfrm>
    </dsp:sp>
    <dsp:sp modelId="{C8B7992B-0635-4EE4-BBD5-3BB8ECC65D16}">
      <dsp:nvSpPr>
        <dsp:cNvPr id="0" name=""/>
        <dsp:cNvSpPr/>
      </dsp:nvSpPr>
      <dsp:spPr>
        <a:xfrm>
          <a:off x="1343725" y="3548090"/>
          <a:ext cx="1665448" cy="8327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Reference </a:t>
          </a:r>
          <a:r>
            <a:rPr lang="en-US" sz="1900" kern="1200" dirty="0"/>
            <a:t>Epoch Coordinates</a:t>
          </a:r>
        </a:p>
      </dsp:txBody>
      <dsp:txXfrm>
        <a:off x="1343725" y="3548090"/>
        <a:ext cx="1665448" cy="832724"/>
      </dsp:txXfrm>
    </dsp:sp>
    <dsp:sp modelId="{0F37FB2E-849F-4C09-88EA-FFF9AE845B42}">
      <dsp:nvSpPr>
        <dsp:cNvPr id="0" name=""/>
        <dsp:cNvSpPr/>
      </dsp:nvSpPr>
      <dsp:spPr>
        <a:xfrm>
          <a:off x="2942555" y="1183153"/>
          <a:ext cx="1665448" cy="83272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RTN Alignment</a:t>
          </a:r>
        </a:p>
      </dsp:txBody>
      <dsp:txXfrm>
        <a:off x="2942555" y="1183153"/>
        <a:ext cx="1665448" cy="832724"/>
      </dsp:txXfrm>
    </dsp:sp>
    <dsp:sp modelId="{3C5780BC-0863-43FC-A06A-FC922A53A811}">
      <dsp:nvSpPr>
        <dsp:cNvPr id="0" name=""/>
        <dsp:cNvSpPr/>
      </dsp:nvSpPr>
      <dsp:spPr>
        <a:xfrm>
          <a:off x="3358917" y="2365622"/>
          <a:ext cx="1665448" cy="8327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Reference Epoch Coordinates</a:t>
          </a:r>
        </a:p>
      </dsp:txBody>
      <dsp:txXfrm>
        <a:off x="3358917" y="2365622"/>
        <a:ext cx="1665448" cy="832724"/>
      </dsp:txXfrm>
    </dsp:sp>
    <dsp:sp modelId="{65440D2F-EE43-4AA3-BAD8-335FD04886AD}">
      <dsp:nvSpPr>
        <dsp:cNvPr id="0" name=""/>
        <dsp:cNvSpPr/>
      </dsp:nvSpPr>
      <dsp:spPr>
        <a:xfrm>
          <a:off x="4957748" y="1183153"/>
          <a:ext cx="1665448" cy="83272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Leveling Control</a:t>
          </a:r>
        </a:p>
      </dsp:txBody>
      <dsp:txXfrm>
        <a:off x="4957748" y="1183153"/>
        <a:ext cx="1665448" cy="832724"/>
      </dsp:txXfrm>
    </dsp:sp>
    <dsp:sp modelId="{00300F3E-D825-4949-9CEF-683734C02CBA}">
      <dsp:nvSpPr>
        <dsp:cNvPr id="0" name=""/>
        <dsp:cNvSpPr/>
      </dsp:nvSpPr>
      <dsp:spPr>
        <a:xfrm>
          <a:off x="5374110" y="2365622"/>
          <a:ext cx="1665448" cy="8327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Survey Epoch Coordinates</a:t>
          </a:r>
        </a:p>
      </dsp:txBody>
      <dsp:txXfrm>
        <a:off x="5374110" y="2365622"/>
        <a:ext cx="1665448" cy="832724"/>
      </dsp:txXfrm>
    </dsp:sp>
    <dsp:sp modelId="{8A57E0A7-7236-442A-88A1-C533CB08F514}">
      <dsp:nvSpPr>
        <dsp:cNvPr id="0" name=""/>
        <dsp:cNvSpPr/>
      </dsp:nvSpPr>
      <dsp:spPr>
        <a:xfrm>
          <a:off x="5374110" y="3548090"/>
          <a:ext cx="1665448" cy="8327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Reference </a:t>
          </a:r>
          <a:r>
            <a:rPr lang="en-US" sz="1900" kern="1200" dirty="0"/>
            <a:t>Epoch Coordinates</a:t>
          </a:r>
        </a:p>
      </dsp:txBody>
      <dsp:txXfrm>
        <a:off x="5374110" y="3548090"/>
        <a:ext cx="1665448" cy="8327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E3A39-1C18-4212-A53E-5A07F2ABA533}">
      <dsp:nvSpPr>
        <dsp:cNvPr id="0" name=""/>
        <dsp:cNvSpPr/>
      </dsp:nvSpPr>
      <dsp:spPr>
        <a:xfrm>
          <a:off x="2662832" y="2575760"/>
          <a:ext cx="697408" cy="331903"/>
        </a:xfrm>
        <a:custGeom>
          <a:avLst/>
          <a:gdLst/>
          <a:ahLst/>
          <a:cxnLst/>
          <a:rect l="0" t="0" r="0" b="0"/>
          <a:pathLst>
            <a:path>
              <a:moveTo>
                <a:pt x="0" y="0"/>
              </a:moveTo>
              <a:lnTo>
                <a:pt x="0" y="226182"/>
              </a:lnTo>
              <a:lnTo>
                <a:pt x="697408" y="226182"/>
              </a:lnTo>
              <a:lnTo>
                <a:pt x="697408" y="33190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47A791-833B-4945-BB37-042A4B4636B7}">
      <dsp:nvSpPr>
        <dsp:cNvPr id="0" name=""/>
        <dsp:cNvSpPr/>
      </dsp:nvSpPr>
      <dsp:spPr>
        <a:xfrm>
          <a:off x="1965424" y="2575760"/>
          <a:ext cx="697408" cy="331903"/>
        </a:xfrm>
        <a:custGeom>
          <a:avLst/>
          <a:gdLst/>
          <a:ahLst/>
          <a:cxnLst/>
          <a:rect l="0" t="0" r="0" b="0"/>
          <a:pathLst>
            <a:path>
              <a:moveTo>
                <a:pt x="697408" y="0"/>
              </a:moveTo>
              <a:lnTo>
                <a:pt x="697408" y="226182"/>
              </a:lnTo>
              <a:lnTo>
                <a:pt x="0" y="226182"/>
              </a:lnTo>
              <a:lnTo>
                <a:pt x="0" y="33190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B38223-3EB9-4BB4-A8C7-31ACF730706C}">
      <dsp:nvSpPr>
        <dsp:cNvPr id="0" name=""/>
        <dsp:cNvSpPr/>
      </dsp:nvSpPr>
      <dsp:spPr>
        <a:xfrm>
          <a:off x="1616719" y="1519186"/>
          <a:ext cx="1046112" cy="331903"/>
        </a:xfrm>
        <a:custGeom>
          <a:avLst/>
          <a:gdLst/>
          <a:ahLst/>
          <a:cxnLst/>
          <a:rect l="0" t="0" r="0" b="0"/>
          <a:pathLst>
            <a:path>
              <a:moveTo>
                <a:pt x="0" y="0"/>
              </a:moveTo>
              <a:lnTo>
                <a:pt x="0" y="226182"/>
              </a:lnTo>
              <a:lnTo>
                <a:pt x="1046112" y="226182"/>
              </a:lnTo>
              <a:lnTo>
                <a:pt x="1046112" y="33190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53E33E-9128-44E9-8E53-FD7F5812C50B}">
      <dsp:nvSpPr>
        <dsp:cNvPr id="0" name=""/>
        <dsp:cNvSpPr/>
      </dsp:nvSpPr>
      <dsp:spPr>
        <a:xfrm>
          <a:off x="524887" y="2575760"/>
          <a:ext cx="91440" cy="331903"/>
        </a:xfrm>
        <a:custGeom>
          <a:avLst/>
          <a:gdLst/>
          <a:ahLst/>
          <a:cxnLst/>
          <a:rect l="0" t="0" r="0" b="0"/>
          <a:pathLst>
            <a:path>
              <a:moveTo>
                <a:pt x="45720" y="0"/>
              </a:moveTo>
              <a:lnTo>
                <a:pt x="45720" y="33190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CCF1B2-A004-4A8C-AC81-E26498F6E881}">
      <dsp:nvSpPr>
        <dsp:cNvPr id="0" name=""/>
        <dsp:cNvSpPr/>
      </dsp:nvSpPr>
      <dsp:spPr>
        <a:xfrm>
          <a:off x="570607" y="1519186"/>
          <a:ext cx="1046112" cy="331903"/>
        </a:xfrm>
        <a:custGeom>
          <a:avLst/>
          <a:gdLst/>
          <a:ahLst/>
          <a:cxnLst/>
          <a:rect l="0" t="0" r="0" b="0"/>
          <a:pathLst>
            <a:path>
              <a:moveTo>
                <a:pt x="1046112" y="0"/>
              </a:moveTo>
              <a:lnTo>
                <a:pt x="1046112" y="226182"/>
              </a:lnTo>
              <a:lnTo>
                <a:pt x="0" y="226182"/>
              </a:lnTo>
              <a:lnTo>
                <a:pt x="0" y="33190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5822D9-A949-4DCB-AFD4-D86F64833648}">
      <dsp:nvSpPr>
        <dsp:cNvPr id="0" name=""/>
        <dsp:cNvSpPr/>
      </dsp:nvSpPr>
      <dsp:spPr>
        <a:xfrm>
          <a:off x="1046112" y="794515"/>
          <a:ext cx="1141214" cy="7246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A47981-B0DB-455A-B86E-205D72C702A4}">
      <dsp:nvSpPr>
        <dsp:cNvPr id="0" name=""/>
        <dsp:cNvSpPr/>
      </dsp:nvSpPr>
      <dsp:spPr>
        <a:xfrm>
          <a:off x="1172914" y="914977"/>
          <a:ext cx="1141214" cy="7246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Construction Survey</a:t>
          </a:r>
        </a:p>
      </dsp:txBody>
      <dsp:txXfrm>
        <a:off x="1194139" y="936202"/>
        <a:ext cx="1098764" cy="682220"/>
      </dsp:txXfrm>
    </dsp:sp>
    <dsp:sp modelId="{0FF6BB8F-14A8-4541-B478-CA29E18FBF98}">
      <dsp:nvSpPr>
        <dsp:cNvPr id="0" name=""/>
        <dsp:cNvSpPr/>
      </dsp:nvSpPr>
      <dsp:spPr>
        <a:xfrm>
          <a:off x="0" y="1851089"/>
          <a:ext cx="1141214" cy="7246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1D6FB5-15A0-4532-B049-D650D7B7BDC7}">
      <dsp:nvSpPr>
        <dsp:cNvPr id="0" name=""/>
        <dsp:cNvSpPr/>
      </dsp:nvSpPr>
      <dsp:spPr>
        <a:xfrm>
          <a:off x="126801" y="1971551"/>
          <a:ext cx="1141214" cy="72467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Construction staking</a:t>
          </a:r>
        </a:p>
      </dsp:txBody>
      <dsp:txXfrm>
        <a:off x="148026" y="1992776"/>
        <a:ext cx="1098764" cy="682220"/>
      </dsp:txXfrm>
    </dsp:sp>
    <dsp:sp modelId="{931D6782-3E7C-41C0-8EBF-E0513C9044AD}">
      <dsp:nvSpPr>
        <dsp:cNvPr id="0" name=""/>
        <dsp:cNvSpPr/>
      </dsp:nvSpPr>
      <dsp:spPr>
        <a:xfrm>
          <a:off x="0" y="2907663"/>
          <a:ext cx="1141214" cy="7246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19FE09-DD18-4C4A-91B6-60439E40DB9C}">
      <dsp:nvSpPr>
        <dsp:cNvPr id="0" name=""/>
        <dsp:cNvSpPr/>
      </dsp:nvSpPr>
      <dsp:spPr>
        <a:xfrm>
          <a:off x="126801" y="3028125"/>
          <a:ext cx="1141214" cy="7246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Reference Epoch Coordinates</a:t>
          </a:r>
        </a:p>
      </dsp:txBody>
      <dsp:txXfrm>
        <a:off x="148026" y="3049350"/>
        <a:ext cx="1098764" cy="682220"/>
      </dsp:txXfrm>
    </dsp:sp>
    <dsp:sp modelId="{D1F77B24-40B2-4453-AB85-9BEC03305F4D}">
      <dsp:nvSpPr>
        <dsp:cNvPr id="0" name=""/>
        <dsp:cNvSpPr/>
      </dsp:nvSpPr>
      <dsp:spPr>
        <a:xfrm>
          <a:off x="2092225" y="1851089"/>
          <a:ext cx="1141214" cy="72467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26FEC1-76E6-4E99-8EC9-8DE5AC94D4AA}">
      <dsp:nvSpPr>
        <dsp:cNvPr id="0" name=""/>
        <dsp:cNvSpPr/>
      </dsp:nvSpPr>
      <dsp:spPr>
        <a:xfrm>
          <a:off x="2219027" y="1971551"/>
          <a:ext cx="1141214" cy="72467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Control checks</a:t>
          </a:r>
        </a:p>
      </dsp:txBody>
      <dsp:txXfrm>
        <a:off x="2240252" y="1992776"/>
        <a:ext cx="1098764" cy="682220"/>
      </dsp:txXfrm>
    </dsp:sp>
    <dsp:sp modelId="{47615D24-5027-4A44-9AF1-51E840755EBB}">
      <dsp:nvSpPr>
        <dsp:cNvPr id="0" name=""/>
        <dsp:cNvSpPr/>
      </dsp:nvSpPr>
      <dsp:spPr>
        <a:xfrm>
          <a:off x="1394817" y="2907663"/>
          <a:ext cx="1141214" cy="7246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1D0E2A-BDB0-495D-A1D9-8AEA88B6F399}">
      <dsp:nvSpPr>
        <dsp:cNvPr id="0" name=""/>
        <dsp:cNvSpPr/>
      </dsp:nvSpPr>
      <dsp:spPr>
        <a:xfrm>
          <a:off x="1521618" y="3028125"/>
          <a:ext cx="1141214" cy="7246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Reference Epoch Coordinates</a:t>
          </a:r>
        </a:p>
      </dsp:txBody>
      <dsp:txXfrm>
        <a:off x="1542843" y="3049350"/>
        <a:ext cx="1098764" cy="682220"/>
      </dsp:txXfrm>
    </dsp:sp>
    <dsp:sp modelId="{4A01C3D6-8C46-4FA6-9E32-49EA6C66A925}">
      <dsp:nvSpPr>
        <dsp:cNvPr id="0" name=""/>
        <dsp:cNvSpPr/>
      </dsp:nvSpPr>
      <dsp:spPr>
        <a:xfrm>
          <a:off x="2789634" y="2907663"/>
          <a:ext cx="1141214" cy="7246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1424CA-EB9C-41A1-A501-6550B98C0A0A}">
      <dsp:nvSpPr>
        <dsp:cNvPr id="0" name=""/>
        <dsp:cNvSpPr/>
      </dsp:nvSpPr>
      <dsp:spPr>
        <a:xfrm>
          <a:off x="2916435" y="3028125"/>
          <a:ext cx="1141214" cy="72467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Survey Epoch Coordinates</a:t>
          </a:r>
        </a:p>
      </dsp:txBody>
      <dsp:txXfrm>
        <a:off x="2937660" y="3049350"/>
        <a:ext cx="1098764" cy="68222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375" y="9118600"/>
            <a:ext cx="3170238" cy="481013"/>
          </a:xfrm>
          <a:prstGeom prst="rect">
            <a:avLst/>
          </a:prstGeom>
        </p:spPr>
        <p:txBody>
          <a:bodyPr vert="horz" wrap="square" lIns="96647" tIns="48324" rIns="96647" bIns="48324" numCol="1" anchor="b" anchorCtr="0" compatLnSpc="1">
            <a:prstTxWarp prst="textNoShape">
              <a:avLst/>
            </a:prstTxWarp>
          </a:bodyPr>
          <a:lstStyle>
            <a:lvl1pPr algn="r" eaLnBrk="1" hangingPunct="1">
              <a:defRPr sz="1300"/>
            </a:lvl1pPr>
          </a:lstStyle>
          <a:p>
            <a:pPr>
              <a:defRPr/>
            </a:pPr>
            <a:fld id="{EE8C8B61-CB0D-4296-8A5B-94CF4DD642E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47" tIns="48324" rIns="96647" bIns="48324" rtlCol="0"/>
          <a:lstStyle>
            <a:lvl1pPr algn="l" eaLnBrk="1" hangingPunct="1">
              <a:defRPr sz="1300">
                <a:cs typeface="+mn-cs"/>
              </a:defRPr>
            </a:lvl1pPr>
          </a:lstStyle>
          <a:p>
            <a:pPr>
              <a:defRPr/>
            </a:pPr>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6647" tIns="48324" rIns="96647" bIns="48324" rtlCol="0"/>
          <a:lstStyle>
            <a:lvl1pPr algn="r" eaLnBrk="1" hangingPunct="1">
              <a:defRPr sz="1300">
                <a:cs typeface="+mn-cs"/>
              </a:defRPr>
            </a:lvl1pPr>
          </a:lstStyle>
          <a:p>
            <a:pPr>
              <a:defRPr/>
            </a:pPr>
            <a:fld id="{5CF82848-E4AC-4673-8E91-51DD4065B1E9}" type="datetimeFigureOut">
              <a:rPr lang="en-US"/>
              <a:pPr>
                <a:defRPr/>
              </a:pPr>
              <a:t>10/21/2022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pPr lvl="0"/>
            <a:endParaRPr lang="en-US" noProof="0"/>
          </a:p>
        </p:txBody>
      </p:sp>
      <p:sp>
        <p:nvSpPr>
          <p:cNvPr id="5" name="Notes Placeholder 4"/>
          <p:cNvSpPr>
            <a:spLocks noGrp="1"/>
          </p:cNvSpPr>
          <p:nvPr>
            <p:ph type="body" sz="quarter" idx="3"/>
          </p:nvPr>
        </p:nvSpPr>
        <p:spPr>
          <a:xfrm>
            <a:off x="731839" y="4560889"/>
            <a:ext cx="5851525" cy="4321175"/>
          </a:xfrm>
          <a:prstGeom prst="rect">
            <a:avLst/>
          </a:prstGeom>
        </p:spPr>
        <p:txBody>
          <a:bodyPr vert="horz" lIns="96647" tIns="48324" rIns="96647" bIns="4832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00"/>
            <a:ext cx="3170238" cy="481013"/>
          </a:xfrm>
          <a:prstGeom prst="rect">
            <a:avLst/>
          </a:prstGeom>
        </p:spPr>
        <p:txBody>
          <a:bodyPr vert="horz" lIns="96647" tIns="48324" rIns="96647" bIns="48324" rtlCol="0" anchor="b"/>
          <a:lstStyle>
            <a:lvl1pPr algn="l" eaLnBrk="1" hangingPunct="1">
              <a:defRPr sz="1300">
                <a:cs typeface="+mn-cs"/>
              </a:defRPr>
            </a:lvl1pPr>
          </a:lstStyle>
          <a:p>
            <a:pPr>
              <a:defRPr/>
            </a:pPr>
            <a:endParaRPr lang="en-US"/>
          </a:p>
        </p:txBody>
      </p:sp>
      <p:sp>
        <p:nvSpPr>
          <p:cNvPr id="7" name="Slide Number Placeholder 6"/>
          <p:cNvSpPr>
            <a:spLocks noGrp="1"/>
          </p:cNvSpPr>
          <p:nvPr>
            <p:ph type="sldNum" sz="quarter" idx="5"/>
          </p:nvPr>
        </p:nvSpPr>
        <p:spPr>
          <a:xfrm>
            <a:off x="4143375" y="9118600"/>
            <a:ext cx="3170238" cy="481013"/>
          </a:xfrm>
          <a:prstGeom prst="rect">
            <a:avLst/>
          </a:prstGeom>
        </p:spPr>
        <p:txBody>
          <a:bodyPr vert="horz" wrap="square" lIns="96647" tIns="48324" rIns="96647" bIns="48324" numCol="1" anchor="b" anchorCtr="0" compatLnSpc="1">
            <a:prstTxWarp prst="textNoShape">
              <a:avLst/>
            </a:prstTxWarp>
          </a:bodyPr>
          <a:lstStyle>
            <a:lvl1pPr algn="r" eaLnBrk="1" hangingPunct="1">
              <a:defRPr sz="1300"/>
            </a:lvl1pPr>
          </a:lstStyle>
          <a:p>
            <a:pPr>
              <a:defRPr/>
            </a:pPr>
            <a:fld id="{FCACDAEA-9F51-4D68-A8AA-F9663FD75C8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6500" indent="-239713">
              <a:spcBef>
                <a:spcPct val="30000"/>
              </a:spcBef>
              <a:defRPr sz="1200">
                <a:solidFill>
                  <a:schemeClr val="tx1"/>
                </a:solidFill>
                <a:latin typeface="Calibri" panose="020F0502020204030204" pitchFamily="34" charset="0"/>
              </a:defRPr>
            </a:lvl3pPr>
            <a:lvl4pPr marL="1690688" indent="-239713">
              <a:spcBef>
                <a:spcPct val="30000"/>
              </a:spcBef>
              <a:defRPr sz="1200">
                <a:solidFill>
                  <a:schemeClr val="tx1"/>
                </a:solidFill>
                <a:latin typeface="Calibri" panose="020F0502020204030204" pitchFamily="34" charset="0"/>
              </a:defRPr>
            </a:lvl4pPr>
            <a:lvl5pPr marL="2173288" indent="-239713">
              <a:spcBef>
                <a:spcPct val="30000"/>
              </a:spcBef>
              <a:defRPr sz="1200">
                <a:solidFill>
                  <a:schemeClr val="tx1"/>
                </a:solidFill>
                <a:latin typeface="Calibri" panose="020F0502020204030204" pitchFamily="34" charset="0"/>
              </a:defRPr>
            </a:lvl5pPr>
            <a:lvl6pPr marL="2630488" indent="-239713" defTabSz="457200" eaLnBrk="0" fontAlgn="base" hangingPunct="0">
              <a:spcBef>
                <a:spcPct val="30000"/>
              </a:spcBef>
              <a:spcAft>
                <a:spcPct val="0"/>
              </a:spcAft>
              <a:defRPr sz="1200">
                <a:solidFill>
                  <a:schemeClr val="tx1"/>
                </a:solidFill>
                <a:latin typeface="Calibri" panose="020F0502020204030204" pitchFamily="34" charset="0"/>
              </a:defRPr>
            </a:lvl6pPr>
            <a:lvl7pPr marL="3087688" indent="-239713" defTabSz="457200" eaLnBrk="0" fontAlgn="base" hangingPunct="0">
              <a:spcBef>
                <a:spcPct val="30000"/>
              </a:spcBef>
              <a:spcAft>
                <a:spcPct val="0"/>
              </a:spcAft>
              <a:defRPr sz="1200">
                <a:solidFill>
                  <a:schemeClr val="tx1"/>
                </a:solidFill>
                <a:latin typeface="Calibri" panose="020F0502020204030204" pitchFamily="34" charset="0"/>
              </a:defRPr>
            </a:lvl7pPr>
            <a:lvl8pPr marL="3544888" indent="-239713" defTabSz="457200" eaLnBrk="0" fontAlgn="base" hangingPunct="0">
              <a:spcBef>
                <a:spcPct val="30000"/>
              </a:spcBef>
              <a:spcAft>
                <a:spcPct val="0"/>
              </a:spcAft>
              <a:defRPr sz="1200">
                <a:solidFill>
                  <a:schemeClr val="tx1"/>
                </a:solidFill>
                <a:latin typeface="Calibri" panose="020F0502020204030204" pitchFamily="34" charset="0"/>
              </a:defRPr>
            </a:lvl8pPr>
            <a:lvl9pPr marL="4002088" indent="-239713"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F2717C6-DF13-467E-B06C-0F8FB634C005}"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233554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These velocities the</a:t>
            </a:r>
            <a:r>
              <a:rPr lang="en-US" baseline="0" dirty="0"/>
              <a:t> motion that is left after removing Euler Pole rotation via it’s defining parameters, known simply as Euler Pole Parameters or EPP</a:t>
            </a:r>
          </a:p>
          <a:p>
            <a:endParaRPr lang="en-US" baseline="0" dirty="0"/>
          </a:p>
          <a:p>
            <a:r>
              <a:rPr lang="en-US" baseline="0" dirty="0"/>
              <a:t>These small bare visible arrows in our region are residual velocities leftover after modeling that Euler pole, which will then be modeled into the IFVM for NATRF2022.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969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it all starts</a:t>
            </a:r>
            <a:r>
              <a:rPr lang="en-US" altLang="en-US" baseline="0" dirty="0"/>
              <a:t> with ITRF</a:t>
            </a:r>
          </a:p>
          <a:p>
            <a:r>
              <a:rPr lang="en-US" altLang="en-US" baseline="0" dirty="0"/>
              <a:t>-OPUS is already running all your processing in ITRF, take a look at one of your recent solution reports and you’ll see ITRF2014 coordinates on the right hand side (or IGS/IGb08)</a:t>
            </a:r>
          </a:p>
          <a:p>
            <a:r>
              <a:rPr lang="en-US" altLang="en-US" baseline="0" dirty="0"/>
              <a:t>-Not just North America, Each plate gets a set of EPP associated with it, as each plate is rotating around a different Euler Pole </a:t>
            </a:r>
          </a:p>
          <a:p>
            <a:endParaRPr lang="en-US" altLang="en-US" baseline="0"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98D6984-8E5E-478D-8F77-5884F69C3D2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199346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-because</a:t>
            </a:r>
            <a:r>
              <a:rPr lang="en-US" baseline="0" dirty="0"/>
              <a:t> of that word down there: drift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24640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93331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78140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These velocities the</a:t>
            </a:r>
            <a:r>
              <a:rPr lang="en-US" baseline="0" dirty="0"/>
              <a:t> motion that is left after removing Euler Pole rotation via it’s defining parameters, known simply as Euler Pole Parameters or EPP</a:t>
            </a:r>
          </a:p>
          <a:p>
            <a:endParaRPr lang="en-US" baseline="0" dirty="0"/>
          </a:p>
          <a:p>
            <a:r>
              <a:rPr lang="en-US" baseline="0" dirty="0"/>
              <a:t>These small bare visible arrows in our region are residual velocities leftover after modeling that Euler pole, which will then be modeled into the IFVM for NATRF2022.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9699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43113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88602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First look at that blue line, that is the velocity of DI4044 if we graph it’s easting</a:t>
            </a:r>
            <a:r>
              <a:rPr lang="en-US" baseline="0" dirty="0"/>
              <a:t> coordinate in ITRF over 10+ years.</a:t>
            </a:r>
            <a:endParaRPr lang="en-US" dirty="0"/>
          </a:p>
          <a:p>
            <a:r>
              <a:rPr lang="en-US" dirty="0"/>
              <a:t>So look at the reddish</a:t>
            </a:r>
            <a:r>
              <a:rPr lang="en-US" baseline="0" dirty="0"/>
              <a:t> line, that’s the longitude/easting of PID DI4044 </a:t>
            </a:r>
            <a:r>
              <a:rPr lang="en-US" i="1" baseline="0" dirty="0"/>
              <a:t>after the EPP (rotation) is modeled and factored in, </a:t>
            </a:r>
            <a:r>
              <a:rPr lang="en-US" b="1" i="1" baseline="0" dirty="0"/>
              <a:t>but</a:t>
            </a:r>
            <a:r>
              <a:rPr lang="en-US" i="1" baseline="0" dirty="0"/>
              <a:t> </a:t>
            </a:r>
            <a:r>
              <a:rPr lang="en-US" b="1" i="1" baseline="0" dirty="0"/>
              <a:t>before the IFVM is applied.</a:t>
            </a:r>
          </a:p>
          <a:p>
            <a:pPr marL="12700" marR="133985">
              <a:lnSpc>
                <a:spcPct val="100000"/>
              </a:lnSpc>
              <a:spcBef>
                <a:spcPts val="100"/>
              </a:spcBef>
            </a:pPr>
            <a:r>
              <a:rPr lang="en-US" sz="1200" b="0" dirty="0">
                <a:solidFill>
                  <a:srgbClr val="C00000"/>
                </a:solidFill>
                <a:latin typeface="+mn-lt"/>
                <a:cs typeface="Calibri"/>
              </a:rPr>
              <a:t>This is the </a:t>
            </a:r>
            <a:r>
              <a:rPr lang="en-US" sz="1200" b="0" spc="-5" dirty="0">
                <a:solidFill>
                  <a:srgbClr val="C00000"/>
                </a:solidFill>
                <a:latin typeface="+mn-lt"/>
                <a:cs typeface="Calibri"/>
              </a:rPr>
              <a:t>velocity </a:t>
            </a:r>
            <a:r>
              <a:rPr lang="en-US" sz="1200" b="0" dirty="0">
                <a:solidFill>
                  <a:srgbClr val="C00000"/>
                </a:solidFill>
                <a:latin typeface="+mn-lt"/>
                <a:cs typeface="Calibri"/>
              </a:rPr>
              <a:t>of</a:t>
            </a:r>
            <a:r>
              <a:rPr lang="en-US" sz="1200" b="0" spc="-100" dirty="0">
                <a:solidFill>
                  <a:srgbClr val="C00000"/>
                </a:solidFill>
                <a:latin typeface="+mn-lt"/>
                <a:cs typeface="Calibri"/>
              </a:rPr>
              <a:t> </a:t>
            </a:r>
            <a:r>
              <a:rPr lang="en-US" sz="1200" b="0" dirty="0">
                <a:solidFill>
                  <a:srgbClr val="C00000"/>
                </a:solidFill>
                <a:latin typeface="+mn-lt"/>
                <a:cs typeface="Calibri"/>
              </a:rPr>
              <a:t>the  </a:t>
            </a:r>
            <a:r>
              <a:rPr lang="en-US" sz="1200" b="0" spc="-5" dirty="0">
                <a:solidFill>
                  <a:srgbClr val="C00000"/>
                </a:solidFill>
                <a:latin typeface="+mn-lt"/>
                <a:cs typeface="Calibri"/>
              </a:rPr>
              <a:t>point </a:t>
            </a:r>
            <a:r>
              <a:rPr lang="en-US" sz="1200" b="0" dirty="0">
                <a:solidFill>
                  <a:srgbClr val="C00000"/>
                </a:solidFill>
                <a:latin typeface="+mn-lt"/>
                <a:cs typeface="Calibri"/>
              </a:rPr>
              <a:t>in </a:t>
            </a:r>
            <a:r>
              <a:rPr lang="en-US" sz="1200" b="0" spc="-10" dirty="0">
                <a:solidFill>
                  <a:srgbClr val="C00000"/>
                </a:solidFill>
                <a:latin typeface="+mn-lt"/>
                <a:cs typeface="Calibri"/>
              </a:rPr>
              <a:t>NATRF2022</a:t>
            </a:r>
            <a:r>
              <a:rPr lang="en-US" sz="1200" b="0" spc="-10" baseline="0" dirty="0">
                <a:solidFill>
                  <a:srgbClr val="C00000"/>
                </a:solidFill>
                <a:latin typeface="+mn-lt"/>
                <a:cs typeface="Calibri"/>
              </a:rPr>
              <a:t> </a:t>
            </a:r>
            <a:endParaRPr lang="en-US" sz="1200" b="0" dirty="0">
              <a:latin typeface="+mn-lt"/>
              <a:cs typeface="Calibri"/>
            </a:endParaRPr>
          </a:p>
          <a:p>
            <a:pPr marL="12700" marR="5080">
              <a:lnSpc>
                <a:spcPct val="100000"/>
              </a:lnSpc>
            </a:pPr>
            <a:r>
              <a:rPr lang="en-US" sz="1200" b="1" spc="-10" dirty="0">
                <a:solidFill>
                  <a:srgbClr val="C00000"/>
                </a:solidFill>
                <a:latin typeface="+mn-lt"/>
                <a:cs typeface="Calibri"/>
              </a:rPr>
              <a:t>Rotation </a:t>
            </a:r>
            <a:r>
              <a:rPr lang="en-US" sz="1200" b="1" dirty="0">
                <a:solidFill>
                  <a:srgbClr val="C00000"/>
                </a:solidFill>
                <a:latin typeface="+mn-lt"/>
                <a:cs typeface="Calibri"/>
              </a:rPr>
              <a:t>of </a:t>
            </a:r>
            <a:r>
              <a:rPr lang="en-US" sz="1200" b="1" spc="-10" dirty="0">
                <a:solidFill>
                  <a:srgbClr val="C00000"/>
                </a:solidFill>
                <a:latin typeface="+mn-lt"/>
                <a:cs typeface="Calibri"/>
              </a:rPr>
              <a:t>plate </a:t>
            </a:r>
            <a:r>
              <a:rPr lang="en-US" sz="1200" b="1" spc="-5" dirty="0">
                <a:solidFill>
                  <a:srgbClr val="C00000"/>
                </a:solidFill>
                <a:latin typeface="+mn-lt"/>
                <a:cs typeface="Calibri"/>
              </a:rPr>
              <a:t>removed.  </a:t>
            </a:r>
            <a:r>
              <a:rPr lang="en-US" sz="1200" b="1" dirty="0">
                <a:solidFill>
                  <a:srgbClr val="C00000"/>
                </a:solidFill>
                <a:latin typeface="+mn-lt"/>
                <a:cs typeface="Calibri"/>
              </a:rPr>
              <a:t>It is not </a:t>
            </a:r>
            <a:r>
              <a:rPr lang="en-US" sz="1200" b="1" spc="-10" dirty="0">
                <a:solidFill>
                  <a:srgbClr val="C00000"/>
                </a:solidFill>
                <a:latin typeface="+mn-lt"/>
                <a:cs typeface="Calibri"/>
              </a:rPr>
              <a:t>constant </a:t>
            </a:r>
            <a:r>
              <a:rPr lang="en-US" sz="1200" b="1" spc="-5" dirty="0">
                <a:solidFill>
                  <a:srgbClr val="C00000"/>
                </a:solidFill>
                <a:latin typeface="+mn-lt"/>
                <a:cs typeface="Calibri"/>
              </a:rPr>
              <a:t>because  </a:t>
            </a:r>
            <a:r>
              <a:rPr lang="en-US" sz="1200" b="1" dirty="0">
                <a:solidFill>
                  <a:srgbClr val="C00000"/>
                </a:solidFill>
                <a:latin typeface="+mn-lt"/>
                <a:cs typeface="Calibri"/>
              </a:rPr>
              <a:t>the </a:t>
            </a:r>
            <a:r>
              <a:rPr lang="en-US" sz="1200" b="1" spc="-5" dirty="0">
                <a:solidFill>
                  <a:srgbClr val="C00000"/>
                </a:solidFill>
                <a:latin typeface="+mn-lt"/>
                <a:cs typeface="Calibri"/>
              </a:rPr>
              <a:t>point still suffers small  </a:t>
            </a:r>
            <a:r>
              <a:rPr lang="en-US" sz="1200" b="1" spc="-10" dirty="0">
                <a:solidFill>
                  <a:srgbClr val="C00000"/>
                </a:solidFill>
                <a:latin typeface="+mn-lt"/>
                <a:cs typeface="Calibri"/>
              </a:rPr>
              <a:t>“intra-frame”</a:t>
            </a:r>
            <a:r>
              <a:rPr lang="en-US" sz="1200" b="1" spc="-35" dirty="0">
                <a:solidFill>
                  <a:srgbClr val="C00000"/>
                </a:solidFill>
                <a:latin typeface="+mn-lt"/>
                <a:cs typeface="Calibri"/>
              </a:rPr>
              <a:t> </a:t>
            </a:r>
            <a:r>
              <a:rPr lang="en-US" sz="1200" b="1" spc="-5" dirty="0">
                <a:solidFill>
                  <a:srgbClr val="C00000"/>
                </a:solidFill>
                <a:latin typeface="+mn-lt"/>
                <a:cs typeface="Calibri"/>
              </a:rPr>
              <a:t>velocities.</a:t>
            </a:r>
            <a:endParaRPr lang="en-US" sz="1200" dirty="0">
              <a:latin typeface="+mn-lt"/>
              <a:cs typeface="Calibri"/>
            </a:endParaRPr>
          </a:p>
          <a:p>
            <a:pPr marL="12700" marR="69215">
              <a:lnSpc>
                <a:spcPct val="100000"/>
              </a:lnSpc>
            </a:pPr>
            <a:r>
              <a:rPr lang="en-US" sz="1200" b="1" i="1" u="sng" spc="-5" dirty="0">
                <a:solidFill>
                  <a:srgbClr val="C00000"/>
                </a:solidFill>
                <a:uFill>
                  <a:solidFill>
                    <a:srgbClr val="C00000"/>
                  </a:solidFill>
                </a:uFill>
                <a:latin typeface="+mn-lt"/>
                <a:cs typeface="Calibri"/>
              </a:rPr>
              <a:t>Such </a:t>
            </a:r>
            <a:r>
              <a:rPr lang="en-US" sz="1200" b="1" i="1" u="sng" spc="-15" dirty="0">
                <a:solidFill>
                  <a:srgbClr val="C00000"/>
                </a:solidFill>
                <a:uFill>
                  <a:solidFill>
                    <a:srgbClr val="C00000"/>
                  </a:solidFill>
                </a:uFill>
                <a:latin typeface="+mn-lt"/>
                <a:cs typeface="Calibri"/>
              </a:rPr>
              <a:t>IFVs </a:t>
            </a:r>
            <a:r>
              <a:rPr lang="en-US" sz="1200" b="1" i="1" u="sng" dirty="0">
                <a:solidFill>
                  <a:srgbClr val="C00000"/>
                </a:solidFill>
                <a:uFill>
                  <a:solidFill>
                    <a:srgbClr val="C00000"/>
                  </a:solidFill>
                </a:uFill>
                <a:latin typeface="+mn-lt"/>
                <a:cs typeface="Calibri"/>
              </a:rPr>
              <a:t>will be </a:t>
            </a:r>
            <a:r>
              <a:rPr lang="en-US" sz="1200" b="1" i="1" u="sng" spc="-5" dirty="0">
                <a:solidFill>
                  <a:srgbClr val="C00000"/>
                </a:solidFill>
                <a:uFill>
                  <a:solidFill>
                    <a:srgbClr val="C00000"/>
                  </a:solidFill>
                </a:uFill>
                <a:latin typeface="+mn-lt"/>
                <a:cs typeface="Calibri"/>
              </a:rPr>
              <a:t>captured </a:t>
            </a:r>
            <a:r>
              <a:rPr lang="en-US" sz="1200" b="1" i="1" spc="-5" dirty="0">
                <a:solidFill>
                  <a:srgbClr val="C00000"/>
                </a:solidFill>
                <a:latin typeface="+mn-lt"/>
                <a:cs typeface="Calibri"/>
              </a:rPr>
              <a:t> </a:t>
            </a:r>
            <a:r>
              <a:rPr lang="en-US" sz="1200" b="1" i="1" u="sng" dirty="0">
                <a:solidFill>
                  <a:srgbClr val="C00000"/>
                </a:solidFill>
                <a:uFill>
                  <a:solidFill>
                    <a:srgbClr val="C00000"/>
                  </a:solidFill>
                </a:uFill>
                <a:latin typeface="+mn-lt"/>
                <a:cs typeface="Calibri"/>
              </a:rPr>
              <a:t>in a </a:t>
            </a:r>
            <a:r>
              <a:rPr lang="en-US" sz="1200" b="1" i="1" u="sng" spc="-5" dirty="0">
                <a:solidFill>
                  <a:srgbClr val="C00000"/>
                </a:solidFill>
                <a:uFill>
                  <a:solidFill>
                    <a:srgbClr val="C00000"/>
                  </a:solidFill>
                </a:uFill>
                <a:latin typeface="+mn-lt"/>
                <a:cs typeface="Calibri"/>
              </a:rPr>
              <a:t>model by</a:t>
            </a:r>
            <a:r>
              <a:rPr lang="en-US" sz="1200" b="1" i="1" u="sng" spc="5" dirty="0">
                <a:solidFill>
                  <a:srgbClr val="C00000"/>
                </a:solidFill>
                <a:uFill>
                  <a:solidFill>
                    <a:srgbClr val="C00000"/>
                  </a:solidFill>
                </a:uFill>
                <a:latin typeface="+mn-lt"/>
                <a:cs typeface="Calibri"/>
              </a:rPr>
              <a:t> </a:t>
            </a:r>
            <a:r>
              <a:rPr lang="en-US" sz="1200" b="1" i="1" u="sng" dirty="0">
                <a:solidFill>
                  <a:srgbClr val="C00000"/>
                </a:solidFill>
                <a:uFill>
                  <a:solidFill>
                    <a:srgbClr val="C00000"/>
                  </a:solidFill>
                </a:uFill>
                <a:latin typeface="+mn-lt"/>
                <a:cs typeface="Calibri"/>
              </a:rPr>
              <a:t>NGS.</a:t>
            </a:r>
            <a:endParaRPr lang="en-US" sz="1200" dirty="0">
              <a:latin typeface="+mn-lt"/>
              <a:cs typeface="Calibri"/>
            </a:endParaRPr>
          </a:p>
          <a:p>
            <a:endParaRPr lang="en-US" baseline="0" dirty="0"/>
          </a:p>
          <a:p>
            <a:r>
              <a:rPr lang="en-US" baseline="0" dirty="0"/>
              <a:t>The intent of the IFVM is to remove even that movement to better support coordinate comparisons, etc.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76814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coordinates directly reported to NGS without the data necessary for us to replicate or evaluate them.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436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ACDAEA-9F51-4D68-A8AA-F9663FD75C83}" type="slidenum">
              <a:rPr lang="en-US" altLang="en-US" smtClean="0"/>
              <a:pPr>
                <a:defRPr/>
              </a:pPr>
              <a:t>2</a:t>
            </a:fld>
            <a:endParaRPr lang="en-US" altLang="en-US"/>
          </a:p>
        </p:txBody>
      </p:sp>
    </p:spTree>
    <p:extLst>
      <p:ext uri="{BB962C8B-B14F-4D97-AF65-F5344CB8AC3E}">
        <p14:creationId xmlns:p14="http://schemas.microsoft.com/office/powerpoint/2010/main" val="2941459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324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908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880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82B219-8296-4669-B930-C57DEBC78C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910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 goal stated in the NGS strategic</a:t>
            </a:r>
            <a:r>
              <a:rPr lang="en-US" baseline="0" dirty="0"/>
              <a:t> plan is to achieve 2cm accuracy vertically with a 15 minutes GPS session.</a:t>
            </a:r>
          </a:p>
          <a:p>
            <a:endParaRPr lang="en-US" baseline="0" dirty="0"/>
          </a:p>
          <a:p>
            <a:r>
              <a:rPr lang="en-US" baseline="0" dirty="0"/>
              <a:t>Note the datum will be aligned to global mean sea level, not continental as with previous </a:t>
            </a:r>
            <a:r>
              <a:rPr lang="en-US" baseline="0" dirty="0" err="1"/>
              <a:t>datums</a:t>
            </a:r>
            <a:endParaRPr lang="en-US" baseline="0" dirty="0"/>
          </a:p>
          <a:p>
            <a:endParaRPr lang="en-US" baseline="0" dirty="0"/>
          </a:p>
          <a:p>
            <a:r>
              <a:rPr lang="en-US" baseline="0" dirty="0"/>
              <a:t>Like </a:t>
            </a:r>
            <a:r>
              <a:rPr lang="en-US" baseline="0" dirty="0" err="1"/>
              <a:t>I”d</a:t>
            </a:r>
            <a:r>
              <a:rPr lang="en-US" baseline="0" dirty="0"/>
              <a:t> said, the community wants an easier to access, no need to go recover a BM, nationwide datum.  GNSS is the most efficient way to accomplish that, which mean geoid-based </a:t>
            </a:r>
            <a:r>
              <a:rPr lang="en-US" baseline="0" dirty="0" err="1"/>
              <a:t>ortho</a:t>
            </a:r>
            <a:r>
              <a:rPr lang="en-US" baseline="0" dirty="0"/>
              <a:t> heights, which means gravity observations. </a:t>
            </a:r>
          </a:p>
          <a:p>
            <a:endParaRPr lang="en-US" baseline="0" dirty="0"/>
          </a:p>
          <a:p>
            <a:r>
              <a:rPr lang="en-US" baseline="0" dirty="0"/>
              <a:t>So let’s talk about that.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71545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5A5ABD0-3BA4-44D0-82BA-7665E426ED7A}" type="slidenum">
              <a:rPr lang="en-US" altLang="en-US" smtClean="0">
                <a:cs typeface="Arial" panose="020B0604020202020204" pitchFamily="34" charset="0"/>
              </a:rPr>
              <a:pPr/>
              <a:t>40</a:t>
            </a:fld>
            <a:endParaRPr lang="en-US" altLang="en-US">
              <a:cs typeface="Arial" panose="020B0604020202020204" pitchFamily="34" charset="0"/>
            </a:endParaRPr>
          </a:p>
        </p:txBody>
      </p:sp>
    </p:spTree>
    <p:extLst>
      <p:ext uri="{BB962C8B-B14F-4D97-AF65-F5344CB8AC3E}">
        <p14:creationId xmlns:p14="http://schemas.microsoft.com/office/powerpoint/2010/main" val="2731375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GNSS</a:t>
            </a:r>
            <a:r>
              <a:rPr lang="en-US" baseline="0" dirty="0"/>
              <a:t> Users get an ellipsoid height calculated from GNSS satellite data.</a:t>
            </a:r>
          </a:p>
          <a:p>
            <a:endParaRPr lang="en-US" baseline="0" dirty="0"/>
          </a:p>
          <a:p>
            <a:r>
              <a:rPr lang="en-US" baseline="0" dirty="0"/>
              <a:t>Ultimately we need an orthometric height (height in relationship to the geoid) to know where water will flow</a:t>
            </a:r>
          </a:p>
          <a:p>
            <a:endParaRPr lang="en-US" baseline="0" dirty="0"/>
          </a:p>
          <a:p>
            <a:r>
              <a:rPr lang="en-US" baseline="0" dirty="0"/>
              <a:t>Problem: we need to know the difference between the ellipsoid height and geoid (aka geoid height or undulation)</a:t>
            </a:r>
          </a:p>
          <a:p>
            <a:endParaRPr lang="en-US" baseline="0" dirty="0"/>
          </a:p>
          <a:p>
            <a:r>
              <a:rPr lang="en-US" baseline="0" dirty="0"/>
              <a:t>In the past this geoid height was calculated by NGS using large scale leveling and GNSS campaigns. Then provided to users through a realization of NAVD-88</a:t>
            </a:r>
          </a:p>
          <a:p>
            <a:endParaRPr lang="en-US" baseline="0" dirty="0"/>
          </a:p>
          <a:p>
            <a:r>
              <a:rPr lang="en-US" baseline="0" dirty="0"/>
              <a:t>The new NGS vertical datum North American-Pacific Geopotential Datum of 2022 will be based on gravimetric calculations rather than traditional leveling surveys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9573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3A66A65E-3105-49D6-A567-60608FE77B8F}" type="slidenum">
              <a:rPr lang="en-US" altLang="en-US" sz="1300" smtClean="0">
                <a:latin typeface="Times New Roman" panose="02020603050405020304" pitchFamily="18" charset="0"/>
                <a:cs typeface="Arial" panose="020B0604020202020204" pitchFamily="34" charset="0"/>
              </a:rPr>
              <a:pPr eaLnBrk="0" hangingPunct="0">
                <a:spcBef>
                  <a:spcPct val="0"/>
                </a:spcBef>
              </a:pPr>
              <a:t>42</a:t>
            </a:fld>
            <a:endParaRPr lang="en-US" altLang="en-US" sz="1300">
              <a:latin typeface="Times New Roman" panose="02020603050405020304" pitchFamily="18" charset="0"/>
              <a:cs typeface="Arial" panose="020B0604020202020204" pitchFamily="34" charset="0"/>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F6EB3EC-AFC0-44DE-BDA8-1FDDD828D8B1}" type="slidenum">
              <a:rPr lang="en-US" altLang="en-US" smtClean="0"/>
              <a:pPr/>
              <a:t>43</a:t>
            </a:fld>
            <a:endParaRPr lang="en-US" altLang="en-US"/>
          </a:p>
        </p:txBody>
      </p:sp>
    </p:spTree>
    <p:extLst>
      <p:ext uri="{BB962C8B-B14F-4D97-AF65-F5344CB8AC3E}">
        <p14:creationId xmlns:p14="http://schemas.microsoft.com/office/powerpoint/2010/main" val="4219236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ill Sans MT" pitchFamily="34" charset="0"/>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91995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5:notes"/>
          <p:cNvSpPr>
            <a:spLocks noGrp="1" noRot="1" noChangeAspect="1"/>
          </p:cNvSpPr>
          <p:nvPr>
            <p:ph type="sldImg" idx="2"/>
          </p:nvPr>
        </p:nvSpPr>
        <p:spPr>
          <a:xfrm>
            <a:off x="1181100" y="695325"/>
            <a:ext cx="4649788"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5:notes"/>
          <p:cNvSpPr txBox="1">
            <a:spLocks noGrp="1"/>
          </p:cNvSpPr>
          <p:nvPr>
            <p:ph type="body" idx="1"/>
          </p:nvPr>
        </p:nvSpPr>
        <p:spPr>
          <a:xfrm>
            <a:off x="701360" y="4414519"/>
            <a:ext cx="5607684" cy="4187195"/>
          </a:xfrm>
          <a:prstGeom prst="rect">
            <a:avLst/>
          </a:prstGeom>
          <a:noFill/>
          <a:ln>
            <a:noFill/>
          </a:ln>
        </p:spPr>
        <p:txBody>
          <a:bodyPr spcFirstLastPara="1" wrap="square" lIns="93125" tIns="46550" rIns="93125" bIns="46550" anchor="t" anchorCtr="0">
            <a:noAutofit/>
          </a:bodyPr>
          <a:lstStyle/>
          <a:p>
            <a:pPr marL="0" lvl="0" indent="0" algn="l" rtl="0">
              <a:spcBef>
                <a:spcPts val="0"/>
              </a:spcBef>
              <a:spcAft>
                <a:spcPts val="0"/>
              </a:spcAft>
              <a:buNone/>
            </a:pPr>
            <a:endParaRPr/>
          </a:p>
        </p:txBody>
      </p:sp>
      <p:sp>
        <p:nvSpPr>
          <p:cNvPr id="274" name="Google Shape;274;p5:notes"/>
          <p:cNvSpPr txBox="1">
            <a:spLocks noGrp="1"/>
          </p:cNvSpPr>
          <p:nvPr>
            <p:ph type="sldNum" idx="12"/>
          </p:nvPr>
        </p:nvSpPr>
        <p:spPr>
          <a:xfrm>
            <a:off x="3971184" y="8829039"/>
            <a:ext cx="3037628" cy="465773"/>
          </a:xfrm>
          <a:prstGeom prst="rect">
            <a:avLst/>
          </a:prstGeom>
          <a:noFill/>
          <a:ln>
            <a:noFill/>
          </a:ln>
        </p:spPr>
        <p:txBody>
          <a:bodyPr spcFirstLastPara="1" wrap="square" lIns="93125" tIns="46550" rIns="93125" bIns="4655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744768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ill Sans MT" pitchFamily="34" charset="0"/>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140126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ill Sans MT" pitchFamily="34" charset="0"/>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22305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rPr>
              <a:t>At 2020, ITRF and NATRF are identical.  As time goes on </a:t>
            </a:r>
            <a:r>
              <a:rPr lang="en-US" sz="1200" b="0" i="0" kern="1200">
                <a:solidFill>
                  <a:schemeClr val="tx1"/>
                </a:solidFill>
                <a:effectLst/>
                <a:latin typeface="+mn-lt"/>
                <a:ea typeface="+mn-ea"/>
                <a:cs typeface="+mn-cs"/>
              </a:rPr>
              <a:t>the North </a:t>
            </a:r>
            <a:r>
              <a:rPr lang="en-US" sz="1200" b="0" i="0" kern="1200" dirty="0">
                <a:solidFill>
                  <a:schemeClr val="tx1"/>
                </a:solidFill>
                <a:effectLst/>
                <a:latin typeface="+mn-lt"/>
                <a:ea typeface="+mn-ea"/>
                <a:cs typeface="+mn-cs"/>
              </a:rPr>
              <a:t>American plate moves, resulting in new ITRF coordinates at epoch (say 2030) for the same point.  If I remove 10 years of plate motion (ITRF velocity) it puts me back where NATRF used to be....EXCEPT, there has been local motion.  That is why we call the it NATRF epoch 2030, because it is where NATRF IS in 2030.  We now have to apply IFVM to get back to 2020, or any other date relative to NATRF.</a:t>
            </a:r>
            <a:endParaRPr lang="en-US" alt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81CED41-2FF7-4E94-9ADC-9D730A774E3B}" type="slidenum">
              <a:rPr lang="en-US" altLang="en-US" smtClean="0"/>
              <a:pPr/>
              <a:t>52</a:t>
            </a:fld>
            <a:endParaRPr lang="en-US" altLang="en-US"/>
          </a:p>
        </p:txBody>
      </p:sp>
    </p:spTree>
    <p:extLst>
      <p:ext uri="{BB962C8B-B14F-4D97-AF65-F5344CB8AC3E}">
        <p14:creationId xmlns:p14="http://schemas.microsoft.com/office/powerpoint/2010/main" val="2611628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53</a:t>
            </a:fld>
            <a:endParaRPr lang="en-US"/>
          </a:p>
        </p:txBody>
      </p:sp>
    </p:spTree>
    <p:extLst>
      <p:ext uri="{BB962C8B-B14F-4D97-AF65-F5344CB8AC3E}">
        <p14:creationId xmlns:p14="http://schemas.microsoft.com/office/powerpoint/2010/main" val="1768796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dirty="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4182818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dirty="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3995066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dirty="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949025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935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76" name="Google Shape;17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6236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76" name="Google Shape;17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942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8CCC65C-1648-4F37-96C8-1FB3B807E83B}" type="slidenum">
              <a:rPr lang="en-US" altLang="en-US" smtClean="0">
                <a:cs typeface="Arial" panose="020B0604020202020204" pitchFamily="34" charset="0"/>
              </a:rPr>
              <a:pPr/>
              <a:t>9</a:t>
            </a:fld>
            <a:endParaRPr lang="en-US" altLang="en-US">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7205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ec82177ab_2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ec82177ab_2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cec82177ab_2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71071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ec82177ab_2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ec82177ab_2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cec82177ab_2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82927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ec82177ab_2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cec82177ab_2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cec82177ab_2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118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cf12af3087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cf12af3087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cf12af3087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7726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854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890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68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638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age of flood insurance map is 11 years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083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-there’s four reference</a:t>
            </a:r>
            <a:r>
              <a:rPr lang="en-US" baseline="0" dirty="0"/>
              <a:t> frames because there are four major tectonic plates within the NGS Area of Responsibility.</a:t>
            </a:r>
          </a:p>
          <a:p>
            <a:r>
              <a:rPr lang="en-US" baseline="0" dirty="0"/>
              <a:t>-</a:t>
            </a:r>
            <a:r>
              <a:rPr lang="en-US" dirty="0"/>
              <a:t>As the </a:t>
            </a:r>
            <a:r>
              <a:rPr lang="en-US" b="1" dirty="0"/>
              <a:t>National</a:t>
            </a:r>
            <a:r>
              <a:rPr lang="en-US" baseline="0" dirty="0"/>
              <a:t> Geodetic Survey, we’re part of the </a:t>
            </a:r>
            <a:r>
              <a:rPr lang="en-US" baseline="0" dirty="0" err="1"/>
              <a:t>DoC</a:t>
            </a:r>
            <a:r>
              <a:rPr lang="en-US" baseline="0" dirty="0"/>
              <a:t> so we must cater to all US States and Territories</a:t>
            </a:r>
          </a:p>
          <a:p>
            <a:r>
              <a:rPr lang="en-US" dirty="0"/>
              <a:t>-thus </a:t>
            </a:r>
            <a:r>
              <a:rPr lang="en-US" baseline="0" dirty="0"/>
              <a:t>w</a:t>
            </a:r>
            <a:r>
              <a:rPr lang="en-US" dirty="0"/>
              <a:t>e’ve got four tectonic</a:t>
            </a:r>
            <a:r>
              <a:rPr lang="en-US" baseline="0" dirty="0"/>
              <a:t> plates in our Area of Operations, so four Ref Frames</a:t>
            </a:r>
          </a:p>
          <a:p>
            <a:r>
              <a:rPr lang="en-US" baseline="0" dirty="0"/>
              <a:t>-But…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38135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41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24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F322E-725D-4B7F-AB32-CFCE590DC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837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1011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938424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t>
            </a:r>
            <a:r>
              <a:rPr lang="en-US" baseline="0" dirty="0"/>
              <a:t>these are ground-level horizontal velocities</a:t>
            </a:r>
          </a:p>
          <a:p>
            <a:r>
              <a:rPr lang="en-US" baseline="0" dirty="0"/>
              <a:t>-the arrows illustrate the positions and velocities of CORS plotted in ITRF2014</a:t>
            </a:r>
          </a:p>
          <a:p>
            <a:r>
              <a:rPr lang="en-US" baseline="0" dirty="0"/>
              <a:t>-our scale is on the left there, with that arrow representing 20mm of motion per year</a:t>
            </a:r>
          </a:p>
          <a:p>
            <a:r>
              <a:rPr lang="en-US" baseline="0" dirty="0"/>
              <a:t>-so right thru Ohio it’s a little cluttered but we’re seeing arrows about that length so about 2cm/20mm per </a:t>
            </a:r>
            <a:r>
              <a:rPr lang="en-US" baseline="0" dirty="0" err="1"/>
              <a:t>yr</a:t>
            </a:r>
            <a:endParaRPr lang="en-US" baseline="0" dirty="0"/>
          </a:p>
          <a:p>
            <a:r>
              <a:rPr lang="en-US" baseline="0" dirty="0"/>
              <a:t>-what do we notice about the direction of these arrows?</a:t>
            </a:r>
          </a:p>
          <a:p>
            <a:r>
              <a:rPr lang="en-US" baseline="0" dirty="0"/>
              <a:t>-they look rotational, don’t they?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 HERE</a:t>
            </a:r>
          </a:p>
          <a:p>
            <a:r>
              <a:rPr lang="en-US" baseline="0" dirty="0"/>
              <a:t>-Note the arrows in California do not conform to the rotation… those are CORS on a different PLATE which is moving in a different direction</a:t>
            </a:r>
          </a:p>
          <a:p>
            <a:r>
              <a:rPr lang="en-US" b="1" baseline="0" dirty="0"/>
              <a:t>CLICK HERE</a:t>
            </a:r>
          </a:p>
          <a:p>
            <a:r>
              <a:rPr lang="en-US" b="1" baseline="0" dirty="0"/>
              <a:t>-</a:t>
            </a:r>
            <a:r>
              <a:rPr lang="en-US" b="0" baseline="0" dirty="0"/>
              <a:t>so when you look at those arrows you can see the rotation, but the point of rotation is obviously off the map, way down below the screen right?</a:t>
            </a:r>
          </a:p>
          <a:p>
            <a:r>
              <a:rPr lang="en-US" b="0" baseline="0" dirty="0"/>
              <a:t>-that point is what’s known as an Euler Pole</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827045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03058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5416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32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066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D2527177-F158-4AF0-B517-569075F4E91D}" type="datetimeFigureOut">
              <a:rPr lang="en-US"/>
              <a:pPr>
                <a:defRPr/>
              </a:pPr>
              <a:t>10/21/2022</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8AEE15FD-2B2F-4965-8336-8F0B29481B63}" type="slidenum">
              <a:rPr lang="en-US" altLang="en-US"/>
              <a:pPr>
                <a:defRPr/>
              </a:pPr>
              <a:t>‹#›</a:t>
            </a:fld>
            <a:endParaRPr lang="en-US" altLang="en-US"/>
          </a:p>
        </p:txBody>
      </p:sp>
    </p:spTree>
    <p:extLst>
      <p:ext uri="{BB962C8B-B14F-4D97-AF65-F5344CB8AC3E}">
        <p14:creationId xmlns:p14="http://schemas.microsoft.com/office/powerpoint/2010/main" val="3569111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00EFD1D8-0DDB-466B-97D6-68830C55685F}" type="datetimeFigureOut">
              <a:rPr lang="en-US"/>
              <a:pPr>
                <a:defRPr/>
              </a:pPr>
              <a:t>10/21/2022</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E8BE2D4E-A6BD-42D0-8E18-E3EEFC07C1C3}" type="slidenum">
              <a:rPr lang="en-US" altLang="en-US"/>
              <a:pPr>
                <a:defRPr/>
              </a:pPr>
              <a:t>‹#›</a:t>
            </a:fld>
            <a:endParaRPr lang="en-US" altLang="en-US"/>
          </a:p>
        </p:txBody>
      </p:sp>
    </p:spTree>
    <p:extLst>
      <p:ext uri="{BB962C8B-B14F-4D97-AF65-F5344CB8AC3E}">
        <p14:creationId xmlns:p14="http://schemas.microsoft.com/office/powerpoint/2010/main" val="3624253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B75FD187-7FC3-4D9F-870B-B4FC7AF9E2E2}" type="datetimeFigureOut">
              <a:rPr lang="en-US"/>
              <a:pPr>
                <a:defRPr/>
              </a:pPr>
              <a:t>10/21/2022</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0D5DAB72-F22C-4DBA-9D33-E918E050CC18}" type="slidenum">
              <a:rPr lang="en-US" altLang="en-US"/>
              <a:pPr>
                <a:defRPr/>
              </a:pPr>
              <a:t>‹#›</a:t>
            </a:fld>
            <a:endParaRPr lang="en-US" altLang="en-US"/>
          </a:p>
        </p:txBody>
      </p:sp>
    </p:spTree>
    <p:extLst>
      <p:ext uri="{BB962C8B-B14F-4D97-AF65-F5344CB8AC3E}">
        <p14:creationId xmlns:p14="http://schemas.microsoft.com/office/powerpoint/2010/main" val="798815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1191AF76-6B5D-4FB6-9384-2EC3E3E2AEE2}" type="datetimeFigureOut">
              <a:rPr lang="en-US"/>
              <a:pPr>
                <a:defRPr/>
              </a:pPr>
              <a:t>10/21/2022</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8B389C7D-FB81-4323-96C0-765CE5726AD2}" type="slidenum">
              <a:rPr lang="en-US" altLang="en-US"/>
              <a:pPr>
                <a:defRPr/>
              </a:pPr>
              <a:t>‹#›</a:t>
            </a:fld>
            <a:endParaRPr lang="en-US" altLang="en-US"/>
          </a:p>
        </p:txBody>
      </p:sp>
    </p:spTree>
    <p:extLst>
      <p:ext uri="{BB962C8B-B14F-4D97-AF65-F5344CB8AC3E}">
        <p14:creationId xmlns:p14="http://schemas.microsoft.com/office/powerpoint/2010/main" val="3582243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23B03663-E2C6-4738-932F-90F435081751}" type="datetimeFigureOut">
              <a:rPr lang="en-US"/>
              <a:pPr>
                <a:defRPr/>
              </a:pPr>
              <a:t>10/21/2022</a:t>
            </a:fld>
            <a:endParaRPr lang="en-US"/>
          </a:p>
        </p:txBody>
      </p:sp>
      <p:sp>
        <p:nvSpPr>
          <p:cNvPr id="8"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9" name="Slide Number Placeholder 5"/>
          <p:cNvSpPr>
            <a:spLocks noGrp="1"/>
          </p:cNvSpPr>
          <p:nvPr>
            <p:ph type="sldNum" sz="quarter" idx="12"/>
          </p:nvPr>
        </p:nvSpPr>
        <p:spPr/>
        <p:txBody>
          <a:bodyPr/>
          <a:lstStyle>
            <a:lvl1pPr defTabSz="457200">
              <a:defRPr/>
            </a:lvl1pPr>
          </a:lstStyle>
          <a:p>
            <a:pPr>
              <a:defRPr/>
            </a:pPr>
            <a:fld id="{F551E29C-22B5-4D0A-A146-85DE0772D537}" type="slidenum">
              <a:rPr lang="en-US" altLang="en-US"/>
              <a:pPr>
                <a:defRPr/>
              </a:pPr>
              <a:t>‹#›</a:t>
            </a:fld>
            <a:endParaRPr lang="en-US" altLang="en-US"/>
          </a:p>
        </p:txBody>
      </p:sp>
    </p:spTree>
    <p:extLst>
      <p:ext uri="{BB962C8B-B14F-4D97-AF65-F5344CB8AC3E}">
        <p14:creationId xmlns:p14="http://schemas.microsoft.com/office/powerpoint/2010/main" val="3913512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2DDD92EF-EBED-4B56-B846-E264EA0180A4}" type="datetimeFigureOut">
              <a:rPr lang="en-US"/>
              <a:pPr>
                <a:defRPr/>
              </a:pPr>
              <a:t>10/21/2022</a:t>
            </a:fld>
            <a:endParaRPr lang="en-US"/>
          </a:p>
        </p:txBody>
      </p:sp>
      <p:sp>
        <p:nvSpPr>
          <p:cNvPr id="4"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5" name="Slide Number Placeholder 5"/>
          <p:cNvSpPr>
            <a:spLocks noGrp="1"/>
          </p:cNvSpPr>
          <p:nvPr>
            <p:ph type="sldNum" sz="quarter" idx="12"/>
          </p:nvPr>
        </p:nvSpPr>
        <p:spPr/>
        <p:txBody>
          <a:bodyPr/>
          <a:lstStyle>
            <a:lvl1pPr defTabSz="457200">
              <a:defRPr/>
            </a:lvl1pPr>
          </a:lstStyle>
          <a:p>
            <a:pPr>
              <a:defRPr/>
            </a:pPr>
            <a:fld id="{0FD2FC41-2263-405F-BB20-20388F4F3C3B}" type="slidenum">
              <a:rPr lang="en-US" altLang="en-US"/>
              <a:pPr>
                <a:defRPr/>
              </a:pPr>
              <a:t>‹#›</a:t>
            </a:fld>
            <a:endParaRPr lang="en-US" altLang="en-US"/>
          </a:p>
        </p:txBody>
      </p:sp>
    </p:spTree>
    <p:extLst>
      <p:ext uri="{BB962C8B-B14F-4D97-AF65-F5344CB8AC3E}">
        <p14:creationId xmlns:p14="http://schemas.microsoft.com/office/powerpoint/2010/main" val="3242775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69EF7064-5C9B-4BC9-97AF-2DC44C932253}" type="datetimeFigureOut">
              <a:rPr lang="en-US"/>
              <a:pPr>
                <a:defRPr/>
              </a:pPr>
              <a:t>10/21/2022</a:t>
            </a:fld>
            <a:endParaRPr lang="en-US"/>
          </a:p>
        </p:txBody>
      </p:sp>
      <p:sp>
        <p:nvSpPr>
          <p:cNvPr id="3"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4" name="Slide Number Placeholder 5"/>
          <p:cNvSpPr>
            <a:spLocks noGrp="1"/>
          </p:cNvSpPr>
          <p:nvPr>
            <p:ph type="sldNum" sz="quarter" idx="12"/>
          </p:nvPr>
        </p:nvSpPr>
        <p:spPr/>
        <p:txBody>
          <a:bodyPr/>
          <a:lstStyle>
            <a:lvl1pPr defTabSz="457200">
              <a:defRPr/>
            </a:lvl1pPr>
          </a:lstStyle>
          <a:p>
            <a:pPr>
              <a:defRPr/>
            </a:pPr>
            <a:fld id="{5AEB9324-E0BC-456A-8339-39D0524E3E42}" type="slidenum">
              <a:rPr lang="en-US" altLang="en-US"/>
              <a:pPr>
                <a:defRPr/>
              </a:pPr>
              <a:t>‹#›</a:t>
            </a:fld>
            <a:endParaRPr lang="en-US" altLang="en-US"/>
          </a:p>
        </p:txBody>
      </p:sp>
    </p:spTree>
    <p:extLst>
      <p:ext uri="{BB962C8B-B14F-4D97-AF65-F5344CB8AC3E}">
        <p14:creationId xmlns:p14="http://schemas.microsoft.com/office/powerpoint/2010/main" val="3610365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71262697-99B5-438B-8845-11DDB9013BBB}" type="datetimeFigureOut">
              <a:rPr lang="en-US"/>
              <a:pPr>
                <a:defRPr/>
              </a:pPr>
              <a:t>10/21/2022</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CA4661A6-EDEE-4D02-8826-29C5974F89B8}" type="slidenum">
              <a:rPr lang="en-US" altLang="en-US"/>
              <a:pPr>
                <a:defRPr/>
              </a:pPr>
              <a:t>‹#›</a:t>
            </a:fld>
            <a:endParaRPr lang="en-US" altLang="en-US"/>
          </a:p>
        </p:txBody>
      </p:sp>
    </p:spTree>
    <p:extLst>
      <p:ext uri="{BB962C8B-B14F-4D97-AF65-F5344CB8AC3E}">
        <p14:creationId xmlns:p14="http://schemas.microsoft.com/office/powerpoint/2010/main" val="307961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7813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8C95EF3F-1C36-4EDC-940D-D7441CB3505C}" type="datetimeFigureOut">
              <a:rPr lang="en-US"/>
              <a:pPr>
                <a:defRPr/>
              </a:pPr>
              <a:t>10/21/2022</a:t>
            </a:fld>
            <a:endParaRPr lang="en-US"/>
          </a:p>
        </p:txBody>
      </p:sp>
      <p:sp>
        <p:nvSpPr>
          <p:cNvPr id="6"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5"/>
          <p:cNvSpPr>
            <a:spLocks noGrp="1"/>
          </p:cNvSpPr>
          <p:nvPr>
            <p:ph type="sldNum" sz="quarter" idx="12"/>
          </p:nvPr>
        </p:nvSpPr>
        <p:spPr/>
        <p:txBody>
          <a:bodyPr/>
          <a:lstStyle>
            <a:lvl1pPr defTabSz="457200">
              <a:defRPr/>
            </a:lvl1pPr>
          </a:lstStyle>
          <a:p>
            <a:pPr>
              <a:defRPr/>
            </a:pPr>
            <a:fld id="{7175D40E-99FA-49C6-846C-F8B3C1333B2B}" type="slidenum">
              <a:rPr lang="en-US" altLang="en-US"/>
              <a:pPr>
                <a:defRPr/>
              </a:pPr>
              <a:t>‹#›</a:t>
            </a:fld>
            <a:endParaRPr lang="en-US" altLang="en-US"/>
          </a:p>
        </p:txBody>
      </p:sp>
    </p:spTree>
    <p:extLst>
      <p:ext uri="{BB962C8B-B14F-4D97-AF65-F5344CB8AC3E}">
        <p14:creationId xmlns:p14="http://schemas.microsoft.com/office/powerpoint/2010/main" val="3012012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D2516480-CE96-4CA5-96B6-28783F167256}" type="datetimeFigureOut">
              <a:rPr lang="en-US"/>
              <a:pPr>
                <a:defRPr/>
              </a:pPr>
              <a:t>10/21/2022</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C0916F0D-523C-40A0-8881-0901B96F3646}" type="slidenum">
              <a:rPr lang="en-US" altLang="en-US"/>
              <a:pPr>
                <a:defRPr/>
              </a:pPr>
              <a:t>‹#›</a:t>
            </a:fld>
            <a:endParaRPr lang="en-US" altLang="en-US"/>
          </a:p>
        </p:txBody>
      </p:sp>
    </p:spTree>
    <p:extLst>
      <p:ext uri="{BB962C8B-B14F-4D97-AF65-F5344CB8AC3E}">
        <p14:creationId xmlns:p14="http://schemas.microsoft.com/office/powerpoint/2010/main" val="29462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ea typeface="ＭＳ Ｐゴシック" pitchFamily="34" charset="-128"/>
              </a:defRPr>
            </a:lvl1pPr>
          </a:lstStyle>
          <a:p>
            <a:pPr>
              <a:defRPr/>
            </a:pPr>
            <a:fld id="{92BFEDC6-3345-4143-808E-B42C3A180CB8}" type="datetimeFigureOut">
              <a:rPr lang="en-US"/>
              <a:pPr>
                <a:defRPr/>
              </a:pPr>
              <a:t>10/21/2022</a:t>
            </a:fld>
            <a:endParaRPr lang="en-US"/>
          </a:p>
        </p:txBody>
      </p:sp>
      <p:sp>
        <p:nvSpPr>
          <p:cNvPr id="5" name="Footer Placeholder 4"/>
          <p:cNvSpPr>
            <a:spLocks noGrp="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ACF9FE4C-FC2C-4921-8D99-1CFBEA74DC11}" type="slidenum">
              <a:rPr lang="en-US" altLang="en-US"/>
              <a:pPr>
                <a:defRPr/>
              </a:pPr>
              <a:t>‹#›</a:t>
            </a:fld>
            <a:endParaRPr lang="en-US" altLang="en-US"/>
          </a:p>
        </p:txBody>
      </p:sp>
    </p:spTree>
    <p:extLst>
      <p:ext uri="{BB962C8B-B14F-4D97-AF65-F5344CB8AC3E}">
        <p14:creationId xmlns:p14="http://schemas.microsoft.com/office/powerpoint/2010/main" val="11414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defTabSz="457200">
              <a:defRPr>
                <a:ea typeface="ＭＳ Ｐゴシック"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defTabSz="457200">
              <a:defRPr>
                <a:ea typeface="ＭＳ Ｐゴシック"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defTabSz="457200">
              <a:defRPr/>
            </a:lvl1pPr>
          </a:lstStyle>
          <a:p>
            <a:pPr>
              <a:defRPr/>
            </a:pPr>
            <a:fld id="{A77752F1-7EA4-45D8-9DDB-CA9B138EE21A}" type="slidenum">
              <a:rPr lang="en-US" altLang="en-US"/>
              <a:pPr>
                <a:defRPr/>
              </a:pPr>
              <a:t>‹#›</a:t>
            </a:fld>
            <a:endParaRPr lang="en-US" altLang="en-US"/>
          </a:p>
        </p:txBody>
      </p:sp>
    </p:spTree>
    <p:extLst>
      <p:ext uri="{BB962C8B-B14F-4D97-AF65-F5344CB8AC3E}">
        <p14:creationId xmlns:p14="http://schemas.microsoft.com/office/powerpoint/2010/main" val="3179686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a:t>Click to edit Master title style</a:t>
            </a:r>
          </a:p>
        </p:txBody>
      </p:sp>
      <p:sp>
        <p:nvSpPr>
          <p:cNvPr id="3" name="Content Placeholder 2"/>
          <p:cNvSpPr>
            <a:spLocks noGrp="1"/>
          </p:cNvSpPr>
          <p:nvPr>
            <p:ph sz="half" idx="1"/>
          </p:nvPr>
        </p:nvSpPr>
        <p:spPr>
          <a:xfrm>
            <a:off x="1219200" y="1905000"/>
            <a:ext cx="35052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905000"/>
            <a:ext cx="35052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505200"/>
            <a:ext cx="3505200" cy="144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9634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69321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7800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99273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0862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1432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44022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161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764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336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8106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604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2077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95158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9001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8671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928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238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286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5948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113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7691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0042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827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3243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905000"/>
            <a:ext cx="35052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905000"/>
            <a:ext cx="35052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0517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685800">
              <a:defRPr/>
            </a:lvl1pPr>
          </a:lstStyle>
          <a:p>
            <a:pPr>
              <a:defRPr/>
            </a:pPr>
            <a:r>
              <a:rPr lang="en-US"/>
              <a:t>March 11, 2021</a:t>
            </a:r>
          </a:p>
        </p:txBody>
      </p:sp>
      <p:sp>
        <p:nvSpPr>
          <p:cNvPr id="5" name="Footer Placeholder 4"/>
          <p:cNvSpPr>
            <a:spLocks noGrp="1"/>
          </p:cNvSpPr>
          <p:nvPr>
            <p:ph type="ftr" sz="quarter" idx="11"/>
          </p:nvPr>
        </p:nvSpPr>
        <p:spPr/>
        <p:txBody>
          <a:bodyPr/>
          <a:lstStyle>
            <a:lvl1pPr defTabSz="685800">
              <a:defRPr/>
            </a:lvl1pPr>
          </a:lstStyle>
          <a:p>
            <a:pPr>
              <a:defRPr/>
            </a:pPr>
            <a:r>
              <a:rPr lang="en-US"/>
              <a:t>Blueprint for the Modernized NSRS, Part 3: Webinar</a:t>
            </a:r>
          </a:p>
        </p:txBody>
      </p:sp>
      <p:sp>
        <p:nvSpPr>
          <p:cNvPr id="6" name="Slide Number Placeholder 5"/>
          <p:cNvSpPr>
            <a:spLocks noGrp="1"/>
          </p:cNvSpPr>
          <p:nvPr>
            <p:ph type="sldNum" sz="quarter" idx="12"/>
          </p:nvPr>
        </p:nvSpPr>
        <p:spPr/>
        <p:txBody>
          <a:bodyPr/>
          <a:lstStyle>
            <a:lvl1pPr defTabSz="6858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786129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a:lvl1pPr>
          </a:lstStyle>
          <a:p>
            <a:pPr>
              <a:defRPr/>
            </a:pPr>
            <a:r>
              <a:rPr lang="en-US"/>
              <a:t>March 11, 2021</a:t>
            </a:r>
          </a:p>
        </p:txBody>
      </p:sp>
      <p:sp>
        <p:nvSpPr>
          <p:cNvPr id="5" name="Footer Placeholder 4"/>
          <p:cNvSpPr>
            <a:spLocks noGrp="1"/>
          </p:cNvSpPr>
          <p:nvPr>
            <p:ph type="ftr" sz="quarter" idx="11"/>
          </p:nvPr>
        </p:nvSpPr>
        <p:spPr/>
        <p:txBody>
          <a:bodyPr/>
          <a:lstStyle>
            <a:lvl1pPr defTabSz="685800">
              <a:defRPr/>
            </a:lvl1pPr>
          </a:lstStyle>
          <a:p>
            <a:pPr>
              <a:defRPr/>
            </a:pPr>
            <a:r>
              <a:rPr lang="en-US"/>
              <a:t>Blueprint for the Modernized NSRS, Part 3: Webinar</a:t>
            </a:r>
          </a:p>
        </p:txBody>
      </p:sp>
      <p:sp>
        <p:nvSpPr>
          <p:cNvPr id="6" name="Slide Number Placeholder 5"/>
          <p:cNvSpPr>
            <a:spLocks noGrp="1"/>
          </p:cNvSpPr>
          <p:nvPr>
            <p:ph type="sldNum" sz="quarter" idx="12"/>
          </p:nvPr>
        </p:nvSpPr>
        <p:spPr/>
        <p:txBody>
          <a:bodyPr/>
          <a:lstStyle>
            <a:lvl1pPr defTabSz="6858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4147364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0421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685800">
              <a:defRPr/>
            </a:lvl1pPr>
          </a:lstStyle>
          <a:p>
            <a:pPr>
              <a:defRPr/>
            </a:pPr>
            <a:r>
              <a:rPr lang="en-US"/>
              <a:t>March 11, 2021</a:t>
            </a:r>
          </a:p>
        </p:txBody>
      </p:sp>
      <p:sp>
        <p:nvSpPr>
          <p:cNvPr id="5" name="Footer Placeholder 4"/>
          <p:cNvSpPr>
            <a:spLocks noGrp="1"/>
          </p:cNvSpPr>
          <p:nvPr>
            <p:ph type="ftr" sz="quarter" idx="11"/>
          </p:nvPr>
        </p:nvSpPr>
        <p:spPr/>
        <p:txBody>
          <a:bodyPr/>
          <a:lstStyle>
            <a:lvl1pPr defTabSz="685800">
              <a:defRPr/>
            </a:lvl1pPr>
          </a:lstStyle>
          <a:p>
            <a:pPr>
              <a:defRPr/>
            </a:pPr>
            <a:r>
              <a:rPr lang="en-US"/>
              <a:t>Blueprint for the Modernized NSRS, Part 3: Webinar</a:t>
            </a:r>
          </a:p>
        </p:txBody>
      </p:sp>
      <p:sp>
        <p:nvSpPr>
          <p:cNvPr id="6" name="Slide Number Placeholder 5"/>
          <p:cNvSpPr>
            <a:spLocks noGrp="1"/>
          </p:cNvSpPr>
          <p:nvPr>
            <p:ph type="sldNum" sz="quarter" idx="12"/>
          </p:nvPr>
        </p:nvSpPr>
        <p:spPr/>
        <p:txBody>
          <a:bodyPr/>
          <a:lstStyle>
            <a:lvl1pPr defTabSz="6858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2269209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685800">
              <a:defRPr/>
            </a:lvl1pPr>
          </a:lstStyle>
          <a:p>
            <a:pPr>
              <a:defRPr/>
            </a:pPr>
            <a:r>
              <a:rPr lang="en-US"/>
              <a:t>March 11, 2021</a:t>
            </a:r>
          </a:p>
        </p:txBody>
      </p:sp>
      <p:sp>
        <p:nvSpPr>
          <p:cNvPr id="6" name="Footer Placeholder 4"/>
          <p:cNvSpPr>
            <a:spLocks noGrp="1"/>
          </p:cNvSpPr>
          <p:nvPr>
            <p:ph type="ftr" sz="quarter" idx="11"/>
          </p:nvPr>
        </p:nvSpPr>
        <p:spPr/>
        <p:txBody>
          <a:bodyPr/>
          <a:lstStyle>
            <a:lvl1pPr defTabSz="685800">
              <a:defRPr/>
            </a:lvl1pPr>
          </a:lstStyle>
          <a:p>
            <a:pPr>
              <a:defRPr/>
            </a:pPr>
            <a:r>
              <a:rPr lang="en-US"/>
              <a:t>Blueprint for the Modernized NSRS, Part 3: Webinar</a:t>
            </a:r>
          </a:p>
        </p:txBody>
      </p:sp>
      <p:sp>
        <p:nvSpPr>
          <p:cNvPr id="7" name="Slide Number Placeholder 5"/>
          <p:cNvSpPr>
            <a:spLocks noGrp="1"/>
          </p:cNvSpPr>
          <p:nvPr>
            <p:ph type="sldNum" sz="quarter" idx="12"/>
          </p:nvPr>
        </p:nvSpPr>
        <p:spPr/>
        <p:txBody>
          <a:bodyPr/>
          <a:lstStyle>
            <a:lvl1pPr defTabSz="6858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2507062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685800">
              <a:defRPr/>
            </a:lvl1pPr>
          </a:lstStyle>
          <a:p>
            <a:pPr>
              <a:defRPr/>
            </a:pPr>
            <a:r>
              <a:rPr lang="en-US"/>
              <a:t>March 11, 2021</a:t>
            </a:r>
          </a:p>
        </p:txBody>
      </p:sp>
      <p:sp>
        <p:nvSpPr>
          <p:cNvPr id="8" name="Footer Placeholder 4"/>
          <p:cNvSpPr>
            <a:spLocks noGrp="1"/>
          </p:cNvSpPr>
          <p:nvPr>
            <p:ph type="ftr" sz="quarter" idx="11"/>
          </p:nvPr>
        </p:nvSpPr>
        <p:spPr/>
        <p:txBody>
          <a:bodyPr/>
          <a:lstStyle>
            <a:lvl1pPr defTabSz="685800">
              <a:defRPr/>
            </a:lvl1pPr>
          </a:lstStyle>
          <a:p>
            <a:pPr>
              <a:defRPr/>
            </a:pPr>
            <a:r>
              <a:rPr lang="en-US"/>
              <a:t>Blueprint for the Modernized NSRS, Part 3: Webinar</a:t>
            </a:r>
          </a:p>
        </p:txBody>
      </p:sp>
      <p:sp>
        <p:nvSpPr>
          <p:cNvPr id="9" name="Slide Number Placeholder 5"/>
          <p:cNvSpPr>
            <a:spLocks noGrp="1"/>
          </p:cNvSpPr>
          <p:nvPr>
            <p:ph type="sldNum" sz="quarter" idx="12"/>
          </p:nvPr>
        </p:nvSpPr>
        <p:spPr/>
        <p:txBody>
          <a:bodyPr/>
          <a:lstStyle>
            <a:lvl1pPr defTabSz="6858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485395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685800">
              <a:defRPr/>
            </a:lvl1pPr>
          </a:lstStyle>
          <a:p>
            <a:pPr>
              <a:defRPr/>
            </a:pPr>
            <a:r>
              <a:rPr lang="en-US"/>
              <a:t>March 11, 2021</a:t>
            </a:r>
          </a:p>
        </p:txBody>
      </p:sp>
      <p:sp>
        <p:nvSpPr>
          <p:cNvPr id="4" name="Footer Placeholder 4"/>
          <p:cNvSpPr>
            <a:spLocks noGrp="1"/>
          </p:cNvSpPr>
          <p:nvPr>
            <p:ph type="ftr" sz="quarter" idx="11"/>
          </p:nvPr>
        </p:nvSpPr>
        <p:spPr/>
        <p:txBody>
          <a:bodyPr/>
          <a:lstStyle>
            <a:lvl1pPr defTabSz="685800">
              <a:defRPr/>
            </a:lvl1pPr>
          </a:lstStyle>
          <a:p>
            <a:pPr>
              <a:defRPr/>
            </a:pPr>
            <a:r>
              <a:rPr lang="en-US"/>
              <a:t>Blueprint for the Modernized NSRS, Part 3: Webinar</a:t>
            </a:r>
          </a:p>
        </p:txBody>
      </p:sp>
      <p:sp>
        <p:nvSpPr>
          <p:cNvPr id="5" name="Slide Number Placeholder 5"/>
          <p:cNvSpPr>
            <a:spLocks noGrp="1"/>
          </p:cNvSpPr>
          <p:nvPr>
            <p:ph type="sldNum" sz="quarter" idx="12"/>
          </p:nvPr>
        </p:nvSpPr>
        <p:spPr/>
        <p:txBody>
          <a:bodyPr/>
          <a:lstStyle>
            <a:lvl1pPr defTabSz="6858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7945699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685800">
              <a:defRPr/>
            </a:lvl1pPr>
          </a:lstStyle>
          <a:p>
            <a:pPr>
              <a:defRPr/>
            </a:pPr>
            <a:r>
              <a:rPr lang="en-US"/>
              <a:t>March 11, 2021</a:t>
            </a:r>
          </a:p>
        </p:txBody>
      </p:sp>
      <p:sp>
        <p:nvSpPr>
          <p:cNvPr id="3" name="Footer Placeholder 4"/>
          <p:cNvSpPr>
            <a:spLocks noGrp="1"/>
          </p:cNvSpPr>
          <p:nvPr>
            <p:ph type="ftr" sz="quarter" idx="11"/>
          </p:nvPr>
        </p:nvSpPr>
        <p:spPr/>
        <p:txBody>
          <a:bodyPr/>
          <a:lstStyle>
            <a:lvl1pPr defTabSz="685800">
              <a:defRPr/>
            </a:lvl1pPr>
          </a:lstStyle>
          <a:p>
            <a:pPr>
              <a:defRPr/>
            </a:pPr>
            <a:r>
              <a:rPr lang="en-US"/>
              <a:t>Blueprint for the Modernized NSRS, Part 3: Webinar</a:t>
            </a:r>
          </a:p>
        </p:txBody>
      </p:sp>
      <p:sp>
        <p:nvSpPr>
          <p:cNvPr id="4" name="Slide Number Placeholder 5"/>
          <p:cNvSpPr>
            <a:spLocks noGrp="1"/>
          </p:cNvSpPr>
          <p:nvPr>
            <p:ph type="sldNum" sz="quarter" idx="12"/>
          </p:nvPr>
        </p:nvSpPr>
        <p:spPr/>
        <p:txBody>
          <a:bodyPr/>
          <a:lstStyle>
            <a:lvl1pPr defTabSz="6858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3475810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a:t>March 11, 2021</a:t>
            </a:r>
          </a:p>
        </p:txBody>
      </p:sp>
      <p:sp>
        <p:nvSpPr>
          <p:cNvPr id="6" name="Footer Placeholder 4"/>
          <p:cNvSpPr>
            <a:spLocks noGrp="1"/>
          </p:cNvSpPr>
          <p:nvPr>
            <p:ph type="ftr" sz="quarter" idx="11"/>
          </p:nvPr>
        </p:nvSpPr>
        <p:spPr/>
        <p:txBody>
          <a:bodyPr/>
          <a:lstStyle>
            <a:lvl1pPr defTabSz="685800">
              <a:defRPr/>
            </a:lvl1pPr>
          </a:lstStyle>
          <a:p>
            <a:pPr>
              <a:defRPr/>
            </a:pPr>
            <a:r>
              <a:rPr lang="en-US"/>
              <a:t>Blueprint for the Modernized NSRS, Part 3: Webinar</a:t>
            </a:r>
          </a:p>
        </p:txBody>
      </p:sp>
      <p:sp>
        <p:nvSpPr>
          <p:cNvPr id="7" name="Slide Number Placeholder 5"/>
          <p:cNvSpPr>
            <a:spLocks noGrp="1"/>
          </p:cNvSpPr>
          <p:nvPr>
            <p:ph type="sldNum" sz="quarter" idx="12"/>
          </p:nvPr>
        </p:nvSpPr>
        <p:spPr/>
        <p:txBody>
          <a:bodyPr/>
          <a:lstStyle>
            <a:lvl1pPr defTabSz="6858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3976788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a:t>March 11, 2021</a:t>
            </a:r>
          </a:p>
        </p:txBody>
      </p:sp>
      <p:sp>
        <p:nvSpPr>
          <p:cNvPr id="6" name="Footer Placeholder 4"/>
          <p:cNvSpPr>
            <a:spLocks noGrp="1"/>
          </p:cNvSpPr>
          <p:nvPr>
            <p:ph type="ftr" sz="quarter" idx="11"/>
          </p:nvPr>
        </p:nvSpPr>
        <p:spPr/>
        <p:txBody>
          <a:bodyPr/>
          <a:lstStyle>
            <a:lvl1pPr defTabSz="685800">
              <a:defRPr/>
            </a:lvl1pPr>
          </a:lstStyle>
          <a:p>
            <a:pPr>
              <a:defRPr/>
            </a:pPr>
            <a:r>
              <a:rPr lang="en-US"/>
              <a:t>Blueprint for the Modernized NSRS, Part 3: Webinar</a:t>
            </a:r>
          </a:p>
        </p:txBody>
      </p:sp>
      <p:sp>
        <p:nvSpPr>
          <p:cNvPr id="7" name="Slide Number Placeholder 5"/>
          <p:cNvSpPr>
            <a:spLocks noGrp="1"/>
          </p:cNvSpPr>
          <p:nvPr>
            <p:ph type="sldNum" sz="quarter" idx="12"/>
          </p:nvPr>
        </p:nvSpPr>
        <p:spPr/>
        <p:txBody>
          <a:bodyPr/>
          <a:lstStyle>
            <a:lvl1pPr defTabSz="6858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3093865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a:lvl1pPr>
          </a:lstStyle>
          <a:p>
            <a:pPr>
              <a:defRPr/>
            </a:pPr>
            <a:r>
              <a:rPr lang="en-US"/>
              <a:t>March 11, 2021</a:t>
            </a:r>
          </a:p>
        </p:txBody>
      </p:sp>
      <p:sp>
        <p:nvSpPr>
          <p:cNvPr id="5" name="Footer Placeholder 4"/>
          <p:cNvSpPr>
            <a:spLocks noGrp="1"/>
          </p:cNvSpPr>
          <p:nvPr>
            <p:ph type="ftr" sz="quarter" idx="11"/>
          </p:nvPr>
        </p:nvSpPr>
        <p:spPr/>
        <p:txBody>
          <a:bodyPr/>
          <a:lstStyle>
            <a:lvl1pPr defTabSz="685800">
              <a:defRPr/>
            </a:lvl1pPr>
          </a:lstStyle>
          <a:p>
            <a:pPr>
              <a:defRPr/>
            </a:pPr>
            <a:r>
              <a:rPr lang="en-US"/>
              <a:t>Blueprint for the Modernized NSRS, Part 3: Webinar</a:t>
            </a:r>
          </a:p>
        </p:txBody>
      </p:sp>
      <p:sp>
        <p:nvSpPr>
          <p:cNvPr id="6" name="Slide Number Placeholder 5"/>
          <p:cNvSpPr>
            <a:spLocks noGrp="1"/>
          </p:cNvSpPr>
          <p:nvPr>
            <p:ph type="sldNum" sz="quarter" idx="12"/>
          </p:nvPr>
        </p:nvSpPr>
        <p:spPr/>
        <p:txBody>
          <a:bodyPr/>
          <a:lstStyle>
            <a:lvl1pPr defTabSz="6858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583267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a:lvl1pPr>
          </a:lstStyle>
          <a:p>
            <a:pPr>
              <a:defRPr/>
            </a:pPr>
            <a:r>
              <a:rPr lang="en-US"/>
              <a:t>March 11, 2021</a:t>
            </a:r>
          </a:p>
        </p:txBody>
      </p:sp>
      <p:sp>
        <p:nvSpPr>
          <p:cNvPr id="5" name="Footer Placeholder 4"/>
          <p:cNvSpPr>
            <a:spLocks noGrp="1"/>
          </p:cNvSpPr>
          <p:nvPr>
            <p:ph type="ftr" sz="quarter" idx="11"/>
          </p:nvPr>
        </p:nvSpPr>
        <p:spPr/>
        <p:txBody>
          <a:bodyPr/>
          <a:lstStyle>
            <a:lvl1pPr defTabSz="685800">
              <a:defRPr/>
            </a:lvl1pPr>
          </a:lstStyle>
          <a:p>
            <a:pPr>
              <a:defRPr/>
            </a:pPr>
            <a:r>
              <a:rPr lang="en-US"/>
              <a:t>Blueprint for the Modernized NSRS, Part 3: Webinar</a:t>
            </a:r>
          </a:p>
        </p:txBody>
      </p:sp>
      <p:sp>
        <p:nvSpPr>
          <p:cNvPr id="6" name="Slide Number Placeholder 5"/>
          <p:cNvSpPr>
            <a:spLocks noGrp="1"/>
          </p:cNvSpPr>
          <p:nvPr>
            <p:ph type="sldNum" sz="quarter" idx="12"/>
          </p:nvPr>
        </p:nvSpPr>
        <p:spPr/>
        <p:txBody>
          <a:bodyPr/>
          <a:lstStyle>
            <a:lvl1pPr defTabSz="6858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3549099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0"/>
        <p:cNvGrpSpPr/>
        <p:nvPr/>
      </p:nvGrpSpPr>
      <p:grpSpPr>
        <a:xfrm>
          <a:off x="0" y="0"/>
          <a:ext cx="0" cy="0"/>
          <a:chOff x="0" y="0"/>
          <a:chExt cx="0" cy="0"/>
        </a:xfrm>
      </p:grpSpPr>
      <p:sp>
        <p:nvSpPr>
          <p:cNvPr id="91" name="Google Shape;91;p35"/>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35"/>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3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26863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6423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3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27472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100"/>
        <p:cNvGrpSpPr/>
        <p:nvPr/>
      </p:nvGrpSpPr>
      <p:grpSpPr>
        <a:xfrm>
          <a:off x="0" y="0"/>
          <a:ext cx="0" cy="0"/>
          <a:chOff x="0" y="0"/>
          <a:chExt cx="0" cy="0"/>
        </a:xfrm>
      </p:grpSpPr>
      <p:sp>
        <p:nvSpPr>
          <p:cNvPr id="101" name="Google Shape;101;p37"/>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400"/>
              <a:buFont typeface="Calibri"/>
              <a:buNone/>
              <a:defRPr/>
            </a:lvl1pPr>
            <a:lvl2pPr lvl="1" algn="ctr">
              <a:spcBef>
                <a:spcPts val="0"/>
              </a:spcBef>
              <a:spcAft>
                <a:spcPts val="0"/>
              </a:spcAft>
              <a:buClr>
                <a:schemeClr val="dk1"/>
              </a:buClr>
              <a:buSzPts val="1400"/>
              <a:buFont typeface="Calibri"/>
              <a:buNone/>
              <a:defRPr/>
            </a:lvl2pPr>
            <a:lvl3pPr lvl="2" algn="ctr">
              <a:spcBef>
                <a:spcPts val="0"/>
              </a:spcBef>
              <a:spcAft>
                <a:spcPts val="0"/>
              </a:spcAft>
              <a:buClr>
                <a:schemeClr val="dk1"/>
              </a:buClr>
              <a:buSzPts val="1400"/>
              <a:buFont typeface="Calibri"/>
              <a:buNone/>
              <a:defRPr/>
            </a:lvl3pPr>
            <a:lvl4pPr lvl="3" algn="ctr">
              <a:spcBef>
                <a:spcPts val="0"/>
              </a:spcBef>
              <a:spcAft>
                <a:spcPts val="0"/>
              </a:spcAft>
              <a:buClr>
                <a:schemeClr val="dk1"/>
              </a:buClr>
              <a:buSzPts val="1400"/>
              <a:buFont typeface="Calibri"/>
              <a:buNone/>
              <a:defRPr/>
            </a:lvl4pPr>
            <a:lvl5pPr lvl="4" algn="ctr">
              <a:spcBef>
                <a:spcPts val="0"/>
              </a:spcBef>
              <a:spcAft>
                <a:spcPts val="0"/>
              </a:spcAft>
              <a:buClr>
                <a:schemeClr val="dk1"/>
              </a:buClr>
              <a:buSzPts val="1400"/>
              <a:buFont typeface="Calibri"/>
              <a:buNone/>
              <a:defRPr/>
            </a:lvl5pPr>
            <a:lvl6pPr lvl="5" algn="ctr">
              <a:spcBef>
                <a:spcPts val="0"/>
              </a:spcBef>
              <a:spcAft>
                <a:spcPts val="0"/>
              </a:spcAft>
              <a:buClr>
                <a:schemeClr val="dk1"/>
              </a:buClr>
              <a:buSzPts val="1400"/>
              <a:buFont typeface="Calibri"/>
              <a:buNone/>
              <a:defRPr/>
            </a:lvl6pPr>
            <a:lvl7pPr lvl="6" algn="ctr">
              <a:spcBef>
                <a:spcPts val="0"/>
              </a:spcBef>
              <a:spcAft>
                <a:spcPts val="0"/>
              </a:spcAft>
              <a:buClr>
                <a:schemeClr val="dk1"/>
              </a:buClr>
              <a:buSzPts val="1400"/>
              <a:buFont typeface="Calibri"/>
              <a:buNone/>
              <a:defRPr/>
            </a:lvl7pPr>
            <a:lvl8pPr lvl="7" algn="ctr">
              <a:spcBef>
                <a:spcPts val="0"/>
              </a:spcBef>
              <a:spcAft>
                <a:spcPts val="0"/>
              </a:spcAft>
              <a:buClr>
                <a:schemeClr val="dk1"/>
              </a:buClr>
              <a:buSzPts val="1400"/>
              <a:buFont typeface="Calibri"/>
              <a:buNone/>
              <a:defRPr/>
            </a:lvl8pPr>
            <a:lvl9pPr lvl="8" algn="ctr">
              <a:spcBef>
                <a:spcPts val="0"/>
              </a:spcBef>
              <a:spcAft>
                <a:spcPts val="0"/>
              </a:spcAft>
              <a:buClr>
                <a:schemeClr val="dk1"/>
              </a:buClr>
              <a:buSzPts val="1400"/>
              <a:buFont typeface="Calibri"/>
              <a:buNone/>
              <a:defRPr/>
            </a:lvl9pPr>
          </a:lstStyle>
          <a:p>
            <a:endParaRPr/>
          </a:p>
        </p:txBody>
      </p:sp>
      <p:sp>
        <p:nvSpPr>
          <p:cNvPr id="102" name="Google Shape;102;p37"/>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270"/>
              </a:spcBef>
              <a:spcAft>
                <a:spcPts val="0"/>
              </a:spcAft>
              <a:buClr>
                <a:schemeClr val="dk1"/>
              </a:buClr>
              <a:buSzPts val="1800"/>
              <a:buChar char="•"/>
              <a:defRPr/>
            </a:lvl1pPr>
            <a:lvl2pPr marL="914400" lvl="1" indent="-342900" algn="l">
              <a:spcBef>
                <a:spcPts val="270"/>
              </a:spcBef>
              <a:spcAft>
                <a:spcPts val="0"/>
              </a:spcAft>
              <a:buClr>
                <a:schemeClr val="dk1"/>
              </a:buClr>
              <a:buSzPts val="1800"/>
              <a:buChar char="–"/>
              <a:defRPr/>
            </a:lvl2pPr>
            <a:lvl3pPr marL="1371600" lvl="2" indent="-342900" algn="l">
              <a:spcBef>
                <a:spcPts val="270"/>
              </a:spcBef>
              <a:spcAft>
                <a:spcPts val="0"/>
              </a:spcAft>
              <a:buClr>
                <a:schemeClr val="dk1"/>
              </a:buClr>
              <a:buSzPts val="1800"/>
              <a:buChar char="•"/>
              <a:defRPr/>
            </a:lvl3pPr>
            <a:lvl4pPr marL="1828800" lvl="3" indent="-342900" algn="l">
              <a:spcBef>
                <a:spcPts val="270"/>
              </a:spcBef>
              <a:spcAft>
                <a:spcPts val="0"/>
              </a:spcAft>
              <a:buClr>
                <a:schemeClr val="dk1"/>
              </a:buClr>
              <a:buSzPts val="1800"/>
              <a:buChar char="–"/>
              <a:defRPr/>
            </a:lvl4pPr>
            <a:lvl5pPr marL="2286000" lvl="4" indent="-342900" algn="l">
              <a:spcBef>
                <a:spcPts val="270"/>
              </a:spcBef>
              <a:spcAft>
                <a:spcPts val="0"/>
              </a:spcAft>
              <a:buClr>
                <a:schemeClr val="dk1"/>
              </a:buClr>
              <a:buSzPts val="1800"/>
              <a:buChar char="»"/>
              <a:defRPr/>
            </a:lvl5pPr>
            <a:lvl6pPr marL="2743200" lvl="5" indent="-342900" algn="l">
              <a:spcBef>
                <a:spcPts val="270"/>
              </a:spcBef>
              <a:spcAft>
                <a:spcPts val="0"/>
              </a:spcAft>
              <a:buClr>
                <a:schemeClr val="dk1"/>
              </a:buClr>
              <a:buSzPts val="1800"/>
              <a:buChar char="•"/>
              <a:defRPr/>
            </a:lvl6pPr>
            <a:lvl7pPr marL="3200400" lvl="6" indent="-342900" algn="l">
              <a:spcBef>
                <a:spcPts val="270"/>
              </a:spcBef>
              <a:spcAft>
                <a:spcPts val="0"/>
              </a:spcAft>
              <a:buClr>
                <a:schemeClr val="dk1"/>
              </a:buClr>
              <a:buSzPts val="1800"/>
              <a:buChar char="•"/>
              <a:defRPr/>
            </a:lvl7pPr>
            <a:lvl8pPr marL="3657600" lvl="7" indent="-342900" algn="l">
              <a:spcBef>
                <a:spcPts val="270"/>
              </a:spcBef>
              <a:spcAft>
                <a:spcPts val="0"/>
              </a:spcAft>
              <a:buClr>
                <a:schemeClr val="dk1"/>
              </a:buClr>
              <a:buSzPts val="1800"/>
              <a:buChar char="•"/>
              <a:defRPr/>
            </a:lvl8pPr>
            <a:lvl9pPr marL="4114800" lvl="8" indent="-342900" algn="l">
              <a:spcBef>
                <a:spcPts val="270"/>
              </a:spcBef>
              <a:spcAft>
                <a:spcPts val="0"/>
              </a:spcAft>
              <a:buClr>
                <a:schemeClr val="dk1"/>
              </a:buClr>
              <a:buSzPts val="1800"/>
              <a:buChar char="•"/>
              <a:defRPr/>
            </a:lvl9pPr>
          </a:lstStyle>
          <a:p>
            <a:endParaRPr/>
          </a:p>
        </p:txBody>
      </p:sp>
      <p:sp>
        <p:nvSpPr>
          <p:cNvPr id="103" name="Google Shape;103;p3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atin typeface="Calibri"/>
                <a:ea typeface="Calibri"/>
                <a:cs typeface="Calibri"/>
                <a:sym typeface="Calibri"/>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4" name="Google Shape;104;p3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atin typeface="Calibri"/>
                <a:ea typeface="Calibri"/>
                <a:cs typeface="Calibri"/>
                <a:sym typeface="Calibri"/>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05" name="Google Shape;105;p3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900"/>
              <a:buFont typeface="Verdana"/>
              <a:buNone/>
              <a:defRPr sz="9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3389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6"/>
        <p:cNvGrpSpPr/>
        <p:nvPr/>
      </p:nvGrpSpPr>
      <p:grpSpPr>
        <a:xfrm>
          <a:off x="0" y="0"/>
          <a:ext cx="0" cy="0"/>
          <a:chOff x="0" y="0"/>
          <a:chExt cx="0" cy="0"/>
        </a:xfrm>
      </p:grpSpPr>
      <p:sp>
        <p:nvSpPr>
          <p:cNvPr id="107" name="Google Shape;107;p47"/>
          <p:cNvSpPr txBox="1">
            <a:spLocks noGrp="1"/>
          </p:cNvSpPr>
          <p:nvPr>
            <p:ph type="ctrTitle"/>
          </p:nvPr>
        </p:nvSpPr>
        <p:spPr>
          <a:xfrm>
            <a:off x="685800" y="2130429"/>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4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109" name="Google Shape;109;p4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99402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2"/>
        <p:cNvGrpSpPr/>
        <p:nvPr/>
      </p:nvGrpSpPr>
      <p:grpSpPr>
        <a:xfrm>
          <a:off x="0" y="0"/>
          <a:ext cx="0" cy="0"/>
          <a:chOff x="0" y="0"/>
          <a:chExt cx="0" cy="0"/>
        </a:xfrm>
      </p:grpSpPr>
      <p:sp>
        <p:nvSpPr>
          <p:cNvPr id="113" name="Google Shape;113;p48"/>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4" name="Google Shape;114;p4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115" name="Google Shape;115;p4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7789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8"/>
        <p:cNvGrpSpPr/>
        <p:nvPr/>
      </p:nvGrpSpPr>
      <p:grpSpPr>
        <a:xfrm>
          <a:off x="0" y="0"/>
          <a:ext cx="0" cy="0"/>
          <a:chOff x="0" y="0"/>
          <a:chExt cx="0" cy="0"/>
        </a:xfrm>
      </p:grpSpPr>
      <p:sp>
        <p:nvSpPr>
          <p:cNvPr id="119" name="Google Shape;119;p49"/>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49"/>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21" name="Google Shape;121;p49"/>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22" name="Google Shape;122;p4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40577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5"/>
        <p:cNvGrpSpPr/>
        <p:nvPr/>
      </p:nvGrpSpPr>
      <p:grpSpPr>
        <a:xfrm>
          <a:off x="0" y="0"/>
          <a:ext cx="0" cy="0"/>
          <a:chOff x="0" y="0"/>
          <a:chExt cx="0" cy="0"/>
        </a:xfrm>
      </p:grpSpPr>
      <p:sp>
        <p:nvSpPr>
          <p:cNvPr id="126" name="Google Shape;126;p50"/>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 name="Google Shape;127;p50"/>
          <p:cNvSpPr txBox="1">
            <a:spLocks noGrp="1"/>
          </p:cNvSpPr>
          <p:nvPr>
            <p:ph type="body" idx="1"/>
          </p:nvPr>
        </p:nvSpPr>
        <p:spPr>
          <a:xfrm>
            <a:off x="457200" y="1535113"/>
            <a:ext cx="4040188" cy="639763"/>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28" name="Google Shape;128;p5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29" name="Google Shape;129;p50"/>
          <p:cNvSpPr txBox="1">
            <a:spLocks noGrp="1"/>
          </p:cNvSpPr>
          <p:nvPr>
            <p:ph type="body" idx="3"/>
          </p:nvPr>
        </p:nvSpPr>
        <p:spPr>
          <a:xfrm>
            <a:off x="4645028" y="1535113"/>
            <a:ext cx="4041775" cy="639763"/>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130" name="Google Shape;130;p50"/>
          <p:cNvSpPr txBox="1">
            <a:spLocks noGrp="1"/>
          </p:cNvSpPr>
          <p:nvPr>
            <p:ph type="body" idx="4"/>
          </p:nvPr>
        </p:nvSpPr>
        <p:spPr>
          <a:xfrm>
            <a:off x="4645028"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131" name="Google Shape;131;p5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3554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4"/>
        <p:cNvGrpSpPr/>
        <p:nvPr/>
      </p:nvGrpSpPr>
      <p:grpSpPr>
        <a:xfrm>
          <a:off x="0" y="0"/>
          <a:ext cx="0" cy="0"/>
          <a:chOff x="0" y="0"/>
          <a:chExt cx="0" cy="0"/>
        </a:xfrm>
      </p:grpSpPr>
      <p:sp>
        <p:nvSpPr>
          <p:cNvPr id="135" name="Google Shape;135;p51"/>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6" name="Google Shape;136;p5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8066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9"/>
        <p:cNvGrpSpPr/>
        <p:nvPr/>
      </p:nvGrpSpPr>
      <p:grpSpPr>
        <a:xfrm>
          <a:off x="0" y="0"/>
          <a:ext cx="0" cy="0"/>
          <a:chOff x="0" y="0"/>
          <a:chExt cx="0" cy="0"/>
        </a:xfrm>
      </p:grpSpPr>
      <p:sp>
        <p:nvSpPr>
          <p:cNvPr id="140" name="Google Shape;140;p52"/>
          <p:cNvSpPr txBox="1">
            <a:spLocks noGrp="1"/>
          </p:cNvSpPr>
          <p:nvPr>
            <p:ph type="title"/>
          </p:nvPr>
        </p:nvSpPr>
        <p:spPr>
          <a:xfrm>
            <a:off x="457203" y="273049"/>
            <a:ext cx="3008313"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1" name="Google Shape;141;p52"/>
          <p:cNvSpPr txBox="1">
            <a:spLocks noGrp="1"/>
          </p:cNvSpPr>
          <p:nvPr>
            <p:ph type="body" idx="1"/>
          </p:nvPr>
        </p:nvSpPr>
        <p:spPr>
          <a:xfrm>
            <a:off x="3575050" y="273054"/>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142" name="Google Shape;142;p52"/>
          <p:cNvSpPr txBox="1">
            <a:spLocks noGrp="1"/>
          </p:cNvSpPr>
          <p:nvPr>
            <p:ph type="body" idx="2"/>
          </p:nvPr>
        </p:nvSpPr>
        <p:spPr>
          <a:xfrm>
            <a:off x="457203" y="1435104"/>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43" name="Google Shape;143;p5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38744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6"/>
        <p:cNvGrpSpPr/>
        <p:nvPr/>
      </p:nvGrpSpPr>
      <p:grpSpPr>
        <a:xfrm>
          <a:off x="0" y="0"/>
          <a:ext cx="0" cy="0"/>
          <a:chOff x="0" y="0"/>
          <a:chExt cx="0" cy="0"/>
        </a:xfrm>
      </p:grpSpPr>
      <p:sp>
        <p:nvSpPr>
          <p:cNvPr id="147" name="Google Shape;147;p53"/>
          <p:cNvSpPr txBox="1">
            <a:spLocks noGrp="1"/>
          </p:cNvSpPr>
          <p:nvPr>
            <p:ph type="title"/>
          </p:nvPr>
        </p:nvSpPr>
        <p:spPr>
          <a:xfrm>
            <a:off x="1792288" y="4800600"/>
            <a:ext cx="54864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8" name="Google Shape;148;p5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9" name="Google Shape;149;p53"/>
          <p:cNvSpPr txBox="1">
            <a:spLocks noGrp="1"/>
          </p:cNvSpPr>
          <p:nvPr>
            <p:ph type="body" idx="1"/>
          </p:nvPr>
        </p:nvSpPr>
        <p:spPr>
          <a:xfrm>
            <a:off x="1792288" y="5367338"/>
            <a:ext cx="54864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150" name="Google Shape;150;p5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5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45529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3"/>
        <p:cNvGrpSpPr/>
        <p:nvPr/>
      </p:nvGrpSpPr>
      <p:grpSpPr>
        <a:xfrm>
          <a:off x="0" y="0"/>
          <a:ext cx="0" cy="0"/>
          <a:chOff x="0" y="0"/>
          <a:chExt cx="0" cy="0"/>
        </a:xfrm>
      </p:grpSpPr>
      <p:sp>
        <p:nvSpPr>
          <p:cNvPr id="154" name="Google Shape;154;p54"/>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54"/>
          <p:cNvSpPr txBox="1">
            <a:spLocks noGrp="1"/>
          </p:cNvSpPr>
          <p:nvPr>
            <p:ph type="body" idx="1"/>
          </p:nvPr>
        </p:nvSpPr>
        <p:spPr>
          <a:xfrm rot="5400000">
            <a:off x="2309019" y="-251615"/>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5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7246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9298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9"/>
        <p:cNvGrpSpPr/>
        <p:nvPr/>
      </p:nvGrpSpPr>
      <p:grpSpPr>
        <a:xfrm>
          <a:off x="0" y="0"/>
          <a:ext cx="0" cy="0"/>
          <a:chOff x="0" y="0"/>
          <a:chExt cx="0" cy="0"/>
        </a:xfrm>
      </p:grpSpPr>
      <p:sp>
        <p:nvSpPr>
          <p:cNvPr id="160" name="Google Shape;160;p55"/>
          <p:cNvSpPr txBox="1">
            <a:spLocks noGrp="1"/>
          </p:cNvSpPr>
          <p:nvPr>
            <p:ph type="title"/>
          </p:nvPr>
        </p:nvSpPr>
        <p:spPr>
          <a:xfrm rot="5400000">
            <a:off x="4732338" y="2171704"/>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1" name="Google Shape;161;p55"/>
          <p:cNvSpPr txBox="1">
            <a:spLocks noGrp="1"/>
          </p:cNvSpPr>
          <p:nvPr>
            <p:ph type="body" idx="1"/>
          </p:nvPr>
        </p:nvSpPr>
        <p:spPr>
          <a:xfrm rot="5400000">
            <a:off x="541338" y="190504"/>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2" name="Google Shape;162;p5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5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Calibri"/>
                <a:ea typeface="Calibri"/>
                <a:cs typeface="Calibri"/>
                <a:sym typeface="Calibri"/>
              </a:defRPr>
            </a:lvl1pPr>
            <a:lvl2pPr marL="0" marR="0" lvl="1" indent="0" algn="r">
              <a:spcBef>
                <a:spcPts val="0"/>
              </a:spcBef>
              <a:spcAft>
                <a:spcPts val="0"/>
              </a:spcAft>
              <a:buNone/>
              <a:defRPr sz="900">
                <a:solidFill>
                  <a:srgbClr val="888888"/>
                </a:solidFill>
                <a:latin typeface="Calibri"/>
                <a:ea typeface="Calibri"/>
                <a:cs typeface="Calibri"/>
                <a:sym typeface="Calibri"/>
              </a:defRPr>
            </a:lvl2pPr>
            <a:lvl3pPr marL="0" marR="0" lvl="2" indent="0" algn="r">
              <a:spcBef>
                <a:spcPts val="0"/>
              </a:spcBef>
              <a:spcAft>
                <a:spcPts val="0"/>
              </a:spcAft>
              <a:buNone/>
              <a:defRPr sz="900">
                <a:solidFill>
                  <a:srgbClr val="888888"/>
                </a:solidFill>
                <a:latin typeface="Calibri"/>
                <a:ea typeface="Calibri"/>
                <a:cs typeface="Calibri"/>
                <a:sym typeface="Calibri"/>
              </a:defRPr>
            </a:lvl3pPr>
            <a:lvl4pPr marL="0" marR="0" lvl="3" indent="0" algn="r">
              <a:spcBef>
                <a:spcPts val="0"/>
              </a:spcBef>
              <a:spcAft>
                <a:spcPts val="0"/>
              </a:spcAft>
              <a:buNone/>
              <a:defRPr sz="900">
                <a:solidFill>
                  <a:srgbClr val="888888"/>
                </a:solidFill>
                <a:latin typeface="Calibri"/>
                <a:ea typeface="Calibri"/>
                <a:cs typeface="Calibri"/>
                <a:sym typeface="Calibri"/>
              </a:defRPr>
            </a:lvl4pPr>
            <a:lvl5pPr marL="0" marR="0" lvl="4" indent="0" algn="r">
              <a:spcBef>
                <a:spcPts val="0"/>
              </a:spcBef>
              <a:spcAft>
                <a:spcPts val="0"/>
              </a:spcAft>
              <a:buNone/>
              <a:defRPr sz="900">
                <a:solidFill>
                  <a:srgbClr val="888888"/>
                </a:solidFill>
                <a:latin typeface="Calibri"/>
                <a:ea typeface="Calibri"/>
                <a:cs typeface="Calibri"/>
                <a:sym typeface="Calibri"/>
              </a:defRPr>
            </a:lvl5pPr>
            <a:lvl6pPr marL="0" marR="0" lvl="5" indent="0" algn="r">
              <a:spcBef>
                <a:spcPts val="0"/>
              </a:spcBef>
              <a:spcAft>
                <a:spcPts val="0"/>
              </a:spcAft>
              <a:buNone/>
              <a:defRPr sz="900">
                <a:solidFill>
                  <a:srgbClr val="888888"/>
                </a:solidFill>
                <a:latin typeface="Calibri"/>
                <a:ea typeface="Calibri"/>
                <a:cs typeface="Calibri"/>
                <a:sym typeface="Calibri"/>
              </a:defRPr>
            </a:lvl6pPr>
            <a:lvl7pPr marL="0" marR="0" lvl="6" indent="0" algn="r">
              <a:spcBef>
                <a:spcPts val="0"/>
              </a:spcBef>
              <a:spcAft>
                <a:spcPts val="0"/>
              </a:spcAft>
              <a:buNone/>
              <a:defRPr sz="900">
                <a:solidFill>
                  <a:srgbClr val="888888"/>
                </a:solidFill>
                <a:latin typeface="Calibri"/>
                <a:ea typeface="Calibri"/>
                <a:cs typeface="Calibri"/>
                <a:sym typeface="Calibri"/>
              </a:defRPr>
            </a:lvl7pPr>
            <a:lvl8pPr marL="0" marR="0" lvl="7" indent="0" algn="r">
              <a:spcBef>
                <a:spcPts val="0"/>
              </a:spcBef>
              <a:spcAft>
                <a:spcPts val="0"/>
              </a:spcAft>
              <a:buNone/>
              <a:defRPr sz="900">
                <a:solidFill>
                  <a:srgbClr val="888888"/>
                </a:solidFill>
                <a:latin typeface="Calibri"/>
                <a:ea typeface="Calibri"/>
                <a:cs typeface="Calibri"/>
                <a:sym typeface="Calibri"/>
              </a:defRPr>
            </a:lvl8pPr>
            <a:lvl9pPr marL="0" marR="0" lvl="8" indent="0" algn="r">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9780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9/17/2021</a:t>
            </a:r>
          </a:p>
        </p:txBody>
      </p:sp>
      <p:sp>
        <p:nvSpPr>
          <p:cNvPr id="5" name="Footer Placeholder 4"/>
          <p:cNvSpPr>
            <a:spLocks noGrp="1"/>
          </p:cNvSpPr>
          <p:nvPr>
            <p:ph type="ftr" sz="quarter" idx="11"/>
          </p:nvPr>
        </p:nvSpPr>
        <p:spPr/>
        <p:txBody>
          <a:bodyPr/>
          <a:lstStyle/>
          <a:p>
            <a:r>
              <a:rPr lang="en-US"/>
              <a:t>2021 University of Florida NSRS Workshop</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2760588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9/17/2021</a:t>
            </a:r>
          </a:p>
        </p:txBody>
      </p:sp>
      <p:sp>
        <p:nvSpPr>
          <p:cNvPr id="5" name="Footer Placeholder 4"/>
          <p:cNvSpPr>
            <a:spLocks noGrp="1"/>
          </p:cNvSpPr>
          <p:nvPr>
            <p:ph type="ftr" sz="quarter" idx="11"/>
          </p:nvPr>
        </p:nvSpPr>
        <p:spPr/>
        <p:txBody>
          <a:bodyPr/>
          <a:lstStyle/>
          <a:p>
            <a:r>
              <a:rPr lang="en-US"/>
              <a:t>2021 University of Florida NSRS Workshop</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456495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9/17/2021</a:t>
            </a:r>
          </a:p>
        </p:txBody>
      </p:sp>
      <p:sp>
        <p:nvSpPr>
          <p:cNvPr id="5" name="Footer Placeholder 4"/>
          <p:cNvSpPr>
            <a:spLocks noGrp="1"/>
          </p:cNvSpPr>
          <p:nvPr>
            <p:ph type="ftr" sz="quarter" idx="11"/>
          </p:nvPr>
        </p:nvSpPr>
        <p:spPr/>
        <p:txBody>
          <a:bodyPr/>
          <a:lstStyle/>
          <a:p>
            <a:r>
              <a:rPr lang="en-US"/>
              <a:t>2021 University of Florida NSRS Workshop</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2228892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9/17/2021</a:t>
            </a:r>
          </a:p>
        </p:txBody>
      </p:sp>
      <p:sp>
        <p:nvSpPr>
          <p:cNvPr id="6" name="Footer Placeholder 5"/>
          <p:cNvSpPr>
            <a:spLocks noGrp="1"/>
          </p:cNvSpPr>
          <p:nvPr>
            <p:ph type="ftr" sz="quarter" idx="11"/>
          </p:nvPr>
        </p:nvSpPr>
        <p:spPr/>
        <p:txBody>
          <a:bodyPr/>
          <a:lstStyle/>
          <a:p>
            <a:r>
              <a:rPr lang="en-US"/>
              <a:t>2021 University of Florida NSRS Workshop</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032789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9/17/2021</a:t>
            </a:r>
          </a:p>
        </p:txBody>
      </p:sp>
      <p:sp>
        <p:nvSpPr>
          <p:cNvPr id="8" name="Footer Placeholder 7"/>
          <p:cNvSpPr>
            <a:spLocks noGrp="1"/>
          </p:cNvSpPr>
          <p:nvPr>
            <p:ph type="ftr" sz="quarter" idx="11"/>
          </p:nvPr>
        </p:nvSpPr>
        <p:spPr/>
        <p:txBody>
          <a:bodyPr/>
          <a:lstStyle/>
          <a:p>
            <a:r>
              <a:rPr lang="en-US"/>
              <a:t>2021 University of Florida NSRS Workshop</a:t>
            </a:r>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88475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9/17/2021</a:t>
            </a:r>
          </a:p>
        </p:txBody>
      </p:sp>
      <p:sp>
        <p:nvSpPr>
          <p:cNvPr id="4" name="Footer Placeholder 3"/>
          <p:cNvSpPr>
            <a:spLocks noGrp="1"/>
          </p:cNvSpPr>
          <p:nvPr>
            <p:ph type="ftr" sz="quarter" idx="11"/>
          </p:nvPr>
        </p:nvSpPr>
        <p:spPr/>
        <p:txBody>
          <a:bodyPr/>
          <a:lstStyle/>
          <a:p>
            <a:r>
              <a:rPr lang="en-US"/>
              <a:t>2021 University of Florida NSRS Workshop</a:t>
            </a:r>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494001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9/17/2021</a:t>
            </a:r>
          </a:p>
        </p:txBody>
      </p:sp>
      <p:sp>
        <p:nvSpPr>
          <p:cNvPr id="3" name="Footer Placeholder 2"/>
          <p:cNvSpPr>
            <a:spLocks noGrp="1"/>
          </p:cNvSpPr>
          <p:nvPr>
            <p:ph type="ftr" sz="quarter" idx="11"/>
          </p:nvPr>
        </p:nvSpPr>
        <p:spPr/>
        <p:txBody>
          <a:bodyPr/>
          <a:lstStyle/>
          <a:p>
            <a:r>
              <a:rPr lang="en-US"/>
              <a:t>2021 University of Florida NSRS Workshop</a:t>
            </a:r>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0033396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9/17/2021</a:t>
            </a:r>
          </a:p>
        </p:txBody>
      </p:sp>
      <p:sp>
        <p:nvSpPr>
          <p:cNvPr id="6" name="Footer Placeholder 5"/>
          <p:cNvSpPr>
            <a:spLocks noGrp="1"/>
          </p:cNvSpPr>
          <p:nvPr>
            <p:ph type="ftr" sz="quarter" idx="11"/>
          </p:nvPr>
        </p:nvSpPr>
        <p:spPr/>
        <p:txBody>
          <a:bodyPr/>
          <a:lstStyle/>
          <a:p>
            <a:r>
              <a:rPr lang="en-US"/>
              <a:t>2021 University of Florida NSRS Workshop</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714333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9/17/2021</a:t>
            </a:r>
          </a:p>
        </p:txBody>
      </p:sp>
      <p:sp>
        <p:nvSpPr>
          <p:cNvPr id="6" name="Footer Placeholder 5"/>
          <p:cNvSpPr>
            <a:spLocks noGrp="1"/>
          </p:cNvSpPr>
          <p:nvPr>
            <p:ph type="ftr" sz="quarter" idx="11"/>
          </p:nvPr>
        </p:nvSpPr>
        <p:spPr/>
        <p:txBody>
          <a:bodyPr/>
          <a:lstStyle/>
          <a:p>
            <a:r>
              <a:rPr lang="en-US"/>
              <a:t>2021 University of Florida NSRS Workshop</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477685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1289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9/17/2021</a:t>
            </a:r>
          </a:p>
        </p:txBody>
      </p:sp>
      <p:sp>
        <p:nvSpPr>
          <p:cNvPr id="5" name="Footer Placeholder 4"/>
          <p:cNvSpPr>
            <a:spLocks noGrp="1"/>
          </p:cNvSpPr>
          <p:nvPr>
            <p:ph type="ftr" sz="quarter" idx="11"/>
          </p:nvPr>
        </p:nvSpPr>
        <p:spPr/>
        <p:txBody>
          <a:bodyPr/>
          <a:lstStyle/>
          <a:p>
            <a:r>
              <a:rPr lang="en-US"/>
              <a:t>2021 University of Florida NSRS Workshop</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0055724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9/17/2021</a:t>
            </a:r>
          </a:p>
        </p:txBody>
      </p:sp>
      <p:sp>
        <p:nvSpPr>
          <p:cNvPr id="5" name="Footer Placeholder 4"/>
          <p:cNvSpPr>
            <a:spLocks noGrp="1"/>
          </p:cNvSpPr>
          <p:nvPr>
            <p:ph type="ftr" sz="quarter" idx="11"/>
          </p:nvPr>
        </p:nvSpPr>
        <p:spPr/>
        <p:txBody>
          <a:bodyPr/>
          <a:lstStyle/>
          <a:p>
            <a:r>
              <a:rPr lang="en-US"/>
              <a:t>2021 University of Florida NSRS Workshop</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9212672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443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4.jp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37D8B51-76F3-410F-B504-CA52D56E508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54" r:id="rId1"/>
    <p:sldLayoutId id="2147487555" r:id="rId2"/>
    <p:sldLayoutId id="2147487556" r:id="rId3"/>
    <p:sldLayoutId id="2147487557" r:id="rId4"/>
    <p:sldLayoutId id="2147487558" r:id="rId5"/>
    <p:sldLayoutId id="2147487559" r:id="rId6"/>
    <p:sldLayoutId id="2147487560" r:id="rId7"/>
    <p:sldLayoutId id="2147487561" r:id="rId8"/>
    <p:sldLayoutId id="2147487562" r:id="rId9"/>
    <p:sldLayoutId id="2147487563" r:id="rId10"/>
    <p:sldLayoutId id="2147487564" r:id="rId11"/>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fld id="{9B8F84FD-C288-4BBD-9016-EAB14B4B48B1}" type="datetimeFigureOut">
              <a:rPr lang="en-US"/>
              <a:pPr>
                <a:defRPr/>
              </a:pPr>
              <a:t>10/21/2022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a:solidFill>
                  <a:srgbClr val="898989"/>
                </a:solidFill>
              </a:defRPr>
            </a:lvl1pPr>
          </a:lstStyle>
          <a:p>
            <a:pPr>
              <a:defRPr/>
            </a:pPr>
            <a:fld id="{534C0E7A-4151-45FA-A09F-40E4C3B1210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09" r:id="rId1"/>
    <p:sldLayoutId id="2147487610" r:id="rId2"/>
    <p:sldLayoutId id="2147487611" r:id="rId3"/>
    <p:sldLayoutId id="2147487612" r:id="rId4"/>
    <p:sldLayoutId id="2147487613" r:id="rId5"/>
    <p:sldLayoutId id="2147487614" r:id="rId6"/>
    <p:sldLayoutId id="2147487615" r:id="rId7"/>
    <p:sldLayoutId id="2147487616" r:id="rId8"/>
    <p:sldLayoutId id="2147487617" r:id="rId9"/>
    <p:sldLayoutId id="2147487618" r:id="rId10"/>
    <p:sldLayoutId id="2147487619" r:id="rId11"/>
    <p:sldLayoutId id="2147487620" r:id="rId12"/>
    <p:sldLayoutId id="214748762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1775917545"/>
      </p:ext>
    </p:extLst>
  </p:cSld>
  <p:clrMap bg1="lt1" tx1="dk1" bg2="lt2" tx2="dk2" accent1="accent1" accent2="accent2" accent3="accent3" accent4="accent4" accent5="accent5" accent6="accent6" hlink="hlink" folHlink="folHlink"/>
  <p:sldLayoutIdLst>
    <p:sldLayoutId id="2147487623" r:id="rId1"/>
    <p:sldLayoutId id="2147487624" r:id="rId2"/>
    <p:sldLayoutId id="2147487625" r:id="rId3"/>
    <p:sldLayoutId id="2147487626" r:id="rId4"/>
    <p:sldLayoutId id="2147487627" r:id="rId5"/>
    <p:sldLayoutId id="2147487628" r:id="rId6"/>
    <p:sldLayoutId id="2147487629" r:id="rId7"/>
    <p:sldLayoutId id="2147487630" r:id="rId8"/>
    <p:sldLayoutId id="2147487631" r:id="rId9"/>
    <p:sldLayoutId id="2147487632" r:id="rId10"/>
    <p:sldLayoutId id="2147487633" r:id="rId11"/>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4195078323"/>
      </p:ext>
    </p:extLst>
  </p:cSld>
  <p:clrMap bg1="lt1" tx1="dk1" bg2="lt2" tx2="dk2" accent1="accent1" accent2="accent2" accent3="accent3" accent4="accent4" accent5="accent5" accent6="accent6" hlink="hlink" folHlink="folHlink"/>
  <p:sldLayoutIdLst>
    <p:sldLayoutId id="2147487660" r:id="rId1"/>
    <p:sldLayoutId id="2147487661" r:id="rId2"/>
    <p:sldLayoutId id="2147487662" r:id="rId3"/>
    <p:sldLayoutId id="2147487663" r:id="rId4"/>
    <p:sldLayoutId id="2147487664" r:id="rId5"/>
    <p:sldLayoutId id="2147487665" r:id="rId6"/>
    <p:sldLayoutId id="2147487666" r:id="rId7"/>
    <p:sldLayoutId id="2147487667" r:id="rId8"/>
    <p:sldLayoutId id="2147487668" r:id="rId9"/>
    <p:sldLayoutId id="2147487669" r:id="rId10"/>
    <p:sldLayoutId id="2147487670" r:id="rId11"/>
    <p:sldLayoutId id="2147487671" r:id="rId12"/>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a:t>March 11, 2021</a:t>
            </a: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a:t>Blueprint for the Modernized NSRS, Part 3: Webinar</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defTabSz="342900" fontAlgn="auto">
              <a:spcBef>
                <a:spcPts val="0"/>
              </a:spcBef>
              <a:spcAft>
                <a:spcPts val="0"/>
              </a:spcAft>
              <a:defRPr sz="9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1336047375"/>
      </p:ext>
    </p:extLst>
  </p:cSld>
  <p:clrMap bg1="lt1" tx1="dk1" bg2="lt2" tx2="dk2" accent1="accent1" accent2="accent2" accent3="accent3" accent4="accent4" accent5="accent5" accent6="accent6" hlink="hlink" folHlink="folHlink"/>
  <p:sldLayoutIdLst>
    <p:sldLayoutId id="2147487673" r:id="rId1"/>
    <p:sldLayoutId id="2147487674" r:id="rId2"/>
    <p:sldLayoutId id="2147487675" r:id="rId3"/>
    <p:sldLayoutId id="2147487676" r:id="rId4"/>
    <p:sldLayoutId id="2147487677" r:id="rId5"/>
    <p:sldLayoutId id="2147487678" r:id="rId6"/>
    <p:sldLayoutId id="2147487679" r:id="rId7"/>
    <p:sldLayoutId id="2147487680" r:id="rId8"/>
    <p:sldLayoutId id="2147487681" r:id="rId9"/>
    <p:sldLayoutId id="2147487682" r:id="rId10"/>
    <p:sldLayoutId id="2147487683" r:id="rId11"/>
  </p:sldLayoutIdLst>
  <p:hf hdr="0"/>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84"/>
        <p:cNvGrpSpPr/>
        <p:nvPr/>
      </p:nvGrpSpPr>
      <p:grpSpPr>
        <a:xfrm>
          <a:off x="0" y="0"/>
          <a:ext cx="0" cy="0"/>
          <a:chOff x="0" y="0"/>
          <a:chExt cx="0" cy="0"/>
        </a:xfrm>
      </p:grpSpPr>
      <p:sp>
        <p:nvSpPr>
          <p:cNvPr id="85" name="Google Shape;85;p34"/>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86" name="Google Shape;86;p34"/>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7" name="Google Shape;87;p3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3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3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88888"/>
                </a:solidFill>
                <a:latin typeface="Calibri"/>
                <a:ea typeface="Calibri"/>
                <a:cs typeface="Calibri"/>
                <a:sym typeface="Calibri"/>
              </a:defRPr>
            </a:lvl1pPr>
            <a:lvl2pPr marL="0" marR="0" lvl="1" indent="0" algn="r" rtl="0">
              <a:spcBef>
                <a:spcPts val="0"/>
              </a:spcBef>
              <a:spcAft>
                <a:spcPts val="0"/>
              </a:spcAft>
              <a:buNone/>
              <a:defRPr sz="900">
                <a:solidFill>
                  <a:srgbClr val="888888"/>
                </a:solidFill>
                <a:latin typeface="Calibri"/>
                <a:ea typeface="Calibri"/>
                <a:cs typeface="Calibri"/>
                <a:sym typeface="Calibri"/>
              </a:defRPr>
            </a:lvl2pPr>
            <a:lvl3pPr marL="0" marR="0" lvl="2" indent="0" algn="r" rtl="0">
              <a:spcBef>
                <a:spcPts val="0"/>
              </a:spcBef>
              <a:spcAft>
                <a:spcPts val="0"/>
              </a:spcAft>
              <a:buNone/>
              <a:defRPr sz="900">
                <a:solidFill>
                  <a:srgbClr val="888888"/>
                </a:solidFill>
                <a:latin typeface="Calibri"/>
                <a:ea typeface="Calibri"/>
                <a:cs typeface="Calibri"/>
                <a:sym typeface="Calibri"/>
              </a:defRPr>
            </a:lvl3pPr>
            <a:lvl4pPr marL="0" marR="0" lvl="3" indent="0" algn="r" rtl="0">
              <a:spcBef>
                <a:spcPts val="0"/>
              </a:spcBef>
              <a:spcAft>
                <a:spcPts val="0"/>
              </a:spcAft>
              <a:buNone/>
              <a:defRPr sz="900">
                <a:solidFill>
                  <a:srgbClr val="888888"/>
                </a:solidFill>
                <a:latin typeface="Calibri"/>
                <a:ea typeface="Calibri"/>
                <a:cs typeface="Calibri"/>
                <a:sym typeface="Calibri"/>
              </a:defRPr>
            </a:lvl4pPr>
            <a:lvl5pPr marL="0" marR="0" lvl="4" indent="0" algn="r" rtl="0">
              <a:spcBef>
                <a:spcPts val="0"/>
              </a:spcBef>
              <a:spcAft>
                <a:spcPts val="0"/>
              </a:spcAft>
              <a:buNone/>
              <a:defRPr sz="900">
                <a:solidFill>
                  <a:srgbClr val="888888"/>
                </a:solidFill>
                <a:latin typeface="Calibri"/>
                <a:ea typeface="Calibri"/>
                <a:cs typeface="Calibri"/>
                <a:sym typeface="Calibri"/>
              </a:defRPr>
            </a:lvl5pPr>
            <a:lvl6pPr marL="0" marR="0" lvl="5" indent="0" algn="r" rtl="0">
              <a:spcBef>
                <a:spcPts val="0"/>
              </a:spcBef>
              <a:spcAft>
                <a:spcPts val="0"/>
              </a:spcAft>
              <a:buNone/>
              <a:defRPr sz="900">
                <a:solidFill>
                  <a:srgbClr val="888888"/>
                </a:solidFill>
                <a:latin typeface="Calibri"/>
                <a:ea typeface="Calibri"/>
                <a:cs typeface="Calibri"/>
                <a:sym typeface="Calibri"/>
              </a:defRPr>
            </a:lvl6pPr>
            <a:lvl7pPr marL="0" marR="0" lvl="6" indent="0" algn="r" rtl="0">
              <a:spcBef>
                <a:spcPts val="0"/>
              </a:spcBef>
              <a:spcAft>
                <a:spcPts val="0"/>
              </a:spcAft>
              <a:buNone/>
              <a:defRPr sz="900">
                <a:solidFill>
                  <a:srgbClr val="888888"/>
                </a:solidFill>
                <a:latin typeface="Calibri"/>
                <a:ea typeface="Calibri"/>
                <a:cs typeface="Calibri"/>
                <a:sym typeface="Calibri"/>
              </a:defRPr>
            </a:lvl7pPr>
            <a:lvl8pPr marL="0" marR="0" lvl="7" indent="0" algn="r" rtl="0">
              <a:spcBef>
                <a:spcPts val="0"/>
              </a:spcBef>
              <a:spcAft>
                <a:spcPts val="0"/>
              </a:spcAft>
              <a:buNone/>
              <a:defRPr sz="900">
                <a:solidFill>
                  <a:srgbClr val="888888"/>
                </a:solidFill>
                <a:latin typeface="Calibri"/>
                <a:ea typeface="Calibri"/>
                <a:cs typeface="Calibri"/>
                <a:sym typeface="Calibri"/>
              </a:defRPr>
            </a:lvl8pPr>
            <a:lvl9pPr marL="0" marR="0" lvl="8" indent="0" algn="r" rtl="0">
              <a:spcBef>
                <a:spcPts val="0"/>
              </a:spcBef>
              <a:spcAft>
                <a:spcPts val="0"/>
              </a:spcAft>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7841036"/>
      </p:ext>
    </p:extLst>
  </p:cSld>
  <p:clrMap bg1="lt1" tx1="dk1" bg2="dk2" tx2="lt2" accent1="accent1" accent2="accent2" accent3="accent3" accent4="accent4" accent5="accent5" accent6="accent6" hlink="hlink" folHlink="folHlink"/>
  <p:sldLayoutIdLst>
    <p:sldLayoutId id="2147487685" r:id="rId1"/>
    <p:sldLayoutId id="2147487686" r:id="rId2"/>
    <p:sldLayoutId id="2147487687" r:id="rId3"/>
    <p:sldLayoutId id="2147487688" r:id="rId4"/>
    <p:sldLayoutId id="2147487689" r:id="rId5"/>
    <p:sldLayoutId id="2147487690" r:id="rId6"/>
    <p:sldLayoutId id="2147487691" r:id="rId7"/>
    <p:sldLayoutId id="2147487692" r:id="rId8"/>
    <p:sldLayoutId id="2147487693" r:id="rId9"/>
    <p:sldLayoutId id="2147487694" r:id="rId10"/>
    <p:sldLayoutId id="2147487695" r:id="rId11"/>
    <p:sldLayoutId id="2147487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9/17/2021</a:t>
            </a: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2021 University of Florida NSRS Workshop</a:t>
            </a: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185846604"/>
      </p:ext>
    </p:extLst>
  </p:cSld>
  <p:clrMap bg1="lt1" tx1="dk1" bg2="lt2" tx2="dk2" accent1="accent1" accent2="accent2" accent3="accent3" accent4="accent4" accent5="accent5" accent6="accent6" hlink="hlink" folHlink="folHlink"/>
  <p:sldLayoutIdLst>
    <p:sldLayoutId id="2147487698" r:id="rId1"/>
    <p:sldLayoutId id="2147487699" r:id="rId2"/>
    <p:sldLayoutId id="2147487700" r:id="rId3"/>
    <p:sldLayoutId id="2147487701" r:id="rId4"/>
    <p:sldLayoutId id="2147487702" r:id="rId5"/>
    <p:sldLayoutId id="2147487703" r:id="rId6"/>
    <p:sldLayoutId id="2147487704" r:id="rId7"/>
    <p:sldLayoutId id="2147487705" r:id="rId8"/>
    <p:sldLayoutId id="2147487706" r:id="rId9"/>
    <p:sldLayoutId id="2147487707" r:id="rId10"/>
    <p:sldLayoutId id="2147487708" r:id="rId1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2.xml"/><Relationship Id="rId5" Type="http://schemas.openxmlformats.org/officeDocument/2006/relationships/image" Target="../media/image29.pn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2.xml"/><Relationship Id="rId5" Type="http://schemas.openxmlformats.org/officeDocument/2006/relationships/image" Target="../media/image33.png"/><Relationship Id="rId4" Type="http://schemas.openxmlformats.org/officeDocument/2006/relationships/image" Target="../media/image32.jpe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61.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6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59.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59.xml"/><Relationship Id="rId5" Type="http://schemas.microsoft.com/office/2007/relationships/hdphoto" Target="../media/hdphoto1.wdp"/><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0.xml"/><Relationship Id="rId1" Type="http://schemas.openxmlformats.org/officeDocument/2006/relationships/slideLayout" Target="../slideLayouts/slideLayout59.xml"/><Relationship Id="rId4" Type="http://schemas.openxmlformats.org/officeDocument/2006/relationships/image" Target="../media/image54.gif"/></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2338" name="Title 1"/>
          <p:cNvSpPr txBox="1">
            <a:spLocks/>
          </p:cNvSpPr>
          <p:nvPr/>
        </p:nvSpPr>
        <p:spPr bwMode="auto">
          <a:xfrm>
            <a:off x="573425" y="973336"/>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New Datums Update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What you need to know…..</a:t>
            </a:r>
            <a:r>
              <a:rPr lang="en-US" altLang="en-US" sz="2400" dirty="0">
                <a:solidFill>
                  <a:prstClr val="black"/>
                </a:solidFill>
              </a:rPr>
              <a:t>With only FOUR Years to go</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42339" name="Content Placeholder 2"/>
          <p:cNvSpPr txBox="1">
            <a:spLocks/>
          </p:cNvSpPr>
          <p:nvPr/>
        </p:nvSpPr>
        <p:spPr bwMode="auto">
          <a:xfrm>
            <a:off x="219075" y="4276413"/>
            <a:ext cx="8705850" cy="79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defTabSz="828675">
              <a:spcBef>
                <a:spcPct val="20000"/>
              </a:spcBef>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828675" eaLnBrk="0" fontAlgn="base" hangingPunct="0">
              <a:spcBef>
                <a:spcPct val="20000"/>
              </a:spcBef>
              <a:spcAft>
                <a:spcPct val="0"/>
              </a:spcAft>
              <a:buFont typeface="Arial" panose="020B0604020202020204"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Maryland Society of Surveyors</a:t>
            </a: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October 21, 2022</a:t>
            </a:r>
          </a:p>
        </p:txBody>
      </p:sp>
      <p:sp>
        <p:nvSpPr>
          <p:cNvPr id="142340" name="TextBox 1"/>
          <p:cNvSpPr txBox="1">
            <a:spLocks noChangeArrowheads="1"/>
          </p:cNvSpPr>
          <p:nvPr/>
        </p:nvSpPr>
        <p:spPr bwMode="auto">
          <a:xfrm>
            <a:off x="2631750" y="5100637"/>
            <a:ext cx="39630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Dan Martin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Northeast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 NH, VT, MA, CT, RI, NY, NJ</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Dan.martin@noaa.gov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240-676-4762</a:t>
            </a:r>
          </a:p>
        </p:txBody>
      </p:sp>
      <p:pic>
        <p:nvPicPr>
          <p:cNvPr id="14234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9173" y="2408081"/>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Maryland Society of Surveyors">
            <a:extLst>
              <a:ext uri="{FF2B5EF4-FFF2-40B4-BE49-F238E27FC236}">
                <a16:creationId xmlns:a16="http://schemas.microsoft.com/office/drawing/2014/main" id="{B6EA4D09-426C-47B7-BFA9-E178469DE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7535" y="2527938"/>
            <a:ext cx="47275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220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4027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56029-0075-4AF3-A21D-1458784B1641}"/>
              </a:ext>
            </a:extLst>
          </p:cNvPr>
          <p:cNvSpPr>
            <a:spLocks noGrp="1"/>
          </p:cNvSpPr>
          <p:nvPr>
            <p:ph idx="1"/>
          </p:nvPr>
        </p:nvSpPr>
        <p:spPr/>
        <p:txBody>
          <a:bodyPr/>
          <a:lstStyle/>
          <a:p>
            <a:r>
              <a:rPr lang="en-US" dirty="0"/>
              <a:t>One of the two major changes you’ll see in the modernized NSRS is a </a:t>
            </a:r>
            <a:r>
              <a:rPr lang="en-US" b="1" i="1" dirty="0">
                <a:solidFill>
                  <a:srgbClr val="FF0000"/>
                </a:solidFill>
              </a:rPr>
              <a:t>shift</a:t>
            </a:r>
            <a:r>
              <a:rPr lang="en-US" dirty="0"/>
              <a:t> in coordinates</a:t>
            </a:r>
          </a:p>
          <a:p>
            <a:pPr lvl="1"/>
            <a:r>
              <a:rPr lang="en-US" dirty="0"/>
              <a:t>Latitude, Longitude, Ellipsoid Height: -2 to +4 m</a:t>
            </a:r>
          </a:p>
          <a:p>
            <a:pPr lvl="2"/>
            <a:r>
              <a:rPr lang="en-US" dirty="0"/>
              <a:t>Non-egocentricity of NAD 83</a:t>
            </a:r>
          </a:p>
          <a:p>
            <a:pPr lvl="1"/>
            <a:r>
              <a:rPr lang="en-US" dirty="0"/>
              <a:t>Orthometric Height: -0.5 to +2 m</a:t>
            </a:r>
          </a:p>
          <a:p>
            <a:pPr lvl="2"/>
            <a:r>
              <a:rPr lang="en-US" dirty="0"/>
              <a:t>Bias and tilt in NAVD 88</a:t>
            </a:r>
          </a:p>
          <a:p>
            <a:pPr lvl="1"/>
            <a:r>
              <a:rPr lang="en-US" dirty="0"/>
              <a:t>Other shifts will occur in non-CONUS, non-Alaska regions of the USA</a:t>
            </a:r>
          </a:p>
        </p:txBody>
      </p:sp>
      <p:sp>
        <p:nvSpPr>
          <p:cNvPr id="3" name="Title 2">
            <a:extLst>
              <a:ext uri="{FF2B5EF4-FFF2-40B4-BE49-F238E27FC236}">
                <a16:creationId xmlns:a16="http://schemas.microsoft.com/office/drawing/2014/main" id="{B30B86F8-C2DD-412F-B73E-819958BE3065}"/>
              </a:ext>
            </a:extLst>
          </p:cNvPr>
          <p:cNvSpPr>
            <a:spLocks noGrp="1"/>
          </p:cNvSpPr>
          <p:nvPr>
            <p:ph type="title"/>
          </p:nvPr>
        </p:nvSpPr>
        <p:spPr/>
        <p:txBody>
          <a:bodyPr/>
          <a:lstStyle/>
          <a:p>
            <a:r>
              <a:rPr lang="en-US" dirty="0"/>
              <a:t>Shift</a:t>
            </a:r>
          </a:p>
        </p:txBody>
      </p:sp>
    </p:spTree>
    <p:extLst>
      <p:ext uri="{BB962C8B-B14F-4D97-AF65-F5344CB8AC3E}">
        <p14:creationId xmlns:p14="http://schemas.microsoft.com/office/powerpoint/2010/main" val="2633411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Plate Rotation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743763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Plate Rotation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143000" marR="6773" lvl="2" indent="0" algn="l" defTabSz="457200" rtl="0" eaLnBrk="1" fontAlgn="base" latinLnBrk="0" hangingPunct="1">
              <a:lnSpc>
                <a:spcPct val="100000"/>
              </a:lnSpc>
              <a:spcBef>
                <a:spcPts val="133"/>
              </a:spcBef>
              <a:spcAft>
                <a:spcPts val="1200"/>
              </a:spcAft>
              <a:buClrTx/>
              <a:buSzTx/>
              <a:buFontTx/>
              <a:buNone/>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5" name="object 4"/>
          <p:cNvSpPr txBox="1"/>
          <p:nvPr/>
        </p:nvSpPr>
        <p:spPr>
          <a:xfrm>
            <a:off x="239062" y="3597640"/>
            <a:ext cx="8932576" cy="2048424"/>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36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Euler Pole Parameters</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36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o</a:t>
            </a:r>
            <a:r>
              <a:rPr kumimoji="0" sz="36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36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36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36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EPP</a:t>
            </a: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14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171" y="327434"/>
            <a:ext cx="9144000" cy="796516"/>
          </a:xfrm>
        </p:spPr>
        <p:txBody>
          <a:bodyPr/>
          <a:lstStyle/>
          <a:p>
            <a:r>
              <a:rPr lang="en-US" sz="4800" dirty="0">
                <a:latin typeface="Cambria" panose="02040503050406030204" pitchFamily="18" charset="0"/>
              </a:rPr>
              <a:t>Plate Rotation visualized</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162050"/>
            <a:ext cx="9152586" cy="54483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p>
        </p:txBody>
      </p:sp>
      <p:sp>
        <p:nvSpPr>
          <p:cNvPr id="2" name="Oval 1"/>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1443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57337" y="1599618"/>
            <a:ext cx="4586663" cy="5205862"/>
          </a:xfrm>
          <a:prstGeom prst="rect">
            <a:avLst/>
          </a:prstGeom>
        </p:spPr>
      </p:pic>
      <p:sp>
        <p:nvSpPr>
          <p:cNvPr id="10" name="Arrow: Circular 9">
            <a:extLst>
              <a:ext uri="{FF2B5EF4-FFF2-40B4-BE49-F238E27FC236}">
                <a16:creationId xmlns:a16="http://schemas.microsoft.com/office/drawing/2014/main" id="{3BD1C4B8-B79B-43BE-8631-45A60E5EBE5A}"/>
              </a:ext>
            </a:extLst>
          </p:cNvPr>
          <p:cNvSpPr/>
          <p:nvPr/>
        </p:nvSpPr>
        <p:spPr>
          <a:xfrm rot="1691144" flipH="1">
            <a:off x="4659641" y="2884854"/>
            <a:ext cx="5993186" cy="5997715"/>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2"/>
          <p:cNvSpPr/>
          <p:nvPr/>
        </p:nvSpPr>
        <p:spPr>
          <a:xfrm>
            <a:off x="7584734" y="6043647"/>
            <a:ext cx="784160" cy="220535"/>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8359551" y="6141096"/>
            <a:ext cx="83345" cy="67397"/>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ontent Placeholder 2"/>
          <p:cNvSpPr>
            <a:spLocks noGrp="1"/>
          </p:cNvSpPr>
          <p:nvPr>
            <p:ph idx="1"/>
          </p:nvPr>
        </p:nvSpPr>
        <p:spPr>
          <a:xfrm>
            <a:off x="-1" y="1572361"/>
            <a:ext cx="4557337" cy="2774668"/>
          </a:xfrm>
        </p:spPr>
        <p:txBody>
          <a:bodyPr/>
          <a:lstStyle/>
          <a:p>
            <a:pPr marL="290513" lvl="1" indent="-231775"/>
            <a:r>
              <a:rPr lang="en-US" dirty="0">
                <a:latin typeface="Cambria" panose="02040503050406030204" pitchFamily="18" charset="0"/>
                <a:ea typeface="Cambria" panose="02040503050406030204" pitchFamily="18" charset="0"/>
              </a:rPr>
              <a:t>In the ITRF, many tectonic plates have a </a:t>
            </a:r>
            <a:r>
              <a:rPr lang="en-US" i="1" dirty="0">
                <a:latin typeface="Cambria" panose="02040503050406030204" pitchFamily="18" charset="0"/>
                <a:ea typeface="Cambria" panose="02040503050406030204" pitchFamily="18" charset="0"/>
              </a:rPr>
              <a:t>dominant </a:t>
            </a:r>
            <a:r>
              <a:rPr lang="en-US" dirty="0">
                <a:latin typeface="Cambria" panose="02040503050406030204" pitchFamily="18" charset="0"/>
                <a:ea typeface="Cambria" panose="02040503050406030204" pitchFamily="18" charset="0"/>
              </a:rPr>
              <a:t>motion: </a:t>
            </a:r>
            <a:r>
              <a:rPr lang="en-US" b="1" dirty="0">
                <a:latin typeface="Cambria" panose="02040503050406030204" pitchFamily="18" charset="0"/>
                <a:ea typeface="Cambria" panose="02040503050406030204" pitchFamily="18" charset="0"/>
              </a:rPr>
              <a:t>rotation</a:t>
            </a:r>
          </a:p>
          <a:p>
            <a:pPr marL="290513" lvl="1" indent="-231775"/>
            <a:endParaRPr lang="en-US" dirty="0">
              <a:latin typeface="Cambria" panose="02040503050406030204" pitchFamily="18" charset="0"/>
              <a:ea typeface="Cambria" panose="02040503050406030204" pitchFamily="18" charset="0"/>
            </a:endParaRPr>
          </a:p>
          <a:p>
            <a:pPr marL="290513" lvl="1" indent="-231775"/>
            <a:r>
              <a:rPr lang="en-US" b="1" dirty="0">
                <a:latin typeface="Cambria" panose="02040503050406030204" pitchFamily="18" charset="0"/>
                <a:ea typeface="Cambria" panose="02040503050406030204" pitchFamily="18" charset="0"/>
              </a:rPr>
              <a:t>Euler Pole </a:t>
            </a:r>
            <a:r>
              <a:rPr lang="en-US" dirty="0">
                <a:latin typeface="Cambria" panose="02040503050406030204" pitchFamily="18" charset="0"/>
                <a:ea typeface="Cambria" panose="02040503050406030204" pitchFamily="18" charset="0"/>
              </a:rPr>
              <a:t>- point about which a plate rotates (yellow star)</a:t>
            </a:r>
          </a:p>
          <a:p>
            <a:pPr marL="290513" lvl="1" indent="-231775"/>
            <a:r>
              <a:rPr lang="en-US" dirty="0">
                <a:latin typeface="Cambria" panose="02040503050406030204" pitchFamily="18" charset="0"/>
                <a:ea typeface="Cambria" panose="02040503050406030204" pitchFamily="18" charset="0"/>
              </a:rPr>
              <a:t>Euler Pole Parameters</a:t>
            </a:r>
          </a:p>
          <a:p>
            <a:pPr marL="690563" lvl="2" indent="-231775"/>
            <a:r>
              <a:rPr lang="en-US" i="1" dirty="0" err="1">
                <a:latin typeface="Cambria" panose="02040503050406030204" pitchFamily="18" charset="0"/>
                <a:ea typeface="Cambria" panose="02040503050406030204" pitchFamily="18" charset="0"/>
              </a:rPr>
              <a:t>Lat</a:t>
            </a:r>
            <a:endParaRPr lang="en-US" i="1" dirty="0">
              <a:latin typeface="Cambria" panose="02040503050406030204" pitchFamily="18" charset="0"/>
              <a:ea typeface="Cambria" panose="02040503050406030204" pitchFamily="18" charset="0"/>
            </a:endParaRPr>
          </a:p>
          <a:p>
            <a:pPr marL="690563" lvl="2" indent="-231775"/>
            <a:r>
              <a:rPr lang="en-US" i="1" dirty="0">
                <a:latin typeface="Cambria" panose="02040503050406030204" pitchFamily="18" charset="0"/>
                <a:ea typeface="Cambria" panose="02040503050406030204" pitchFamily="18" charset="0"/>
              </a:rPr>
              <a:t>Lon</a:t>
            </a:r>
          </a:p>
          <a:p>
            <a:pPr marL="690563" lvl="2" indent="-231775"/>
            <a:r>
              <a:rPr lang="en-US" i="1" dirty="0">
                <a:latin typeface="Cambria" panose="02040503050406030204" pitchFamily="18" charset="0"/>
                <a:ea typeface="Cambria" panose="02040503050406030204" pitchFamily="18" charset="0"/>
              </a:rPr>
              <a:t>Rotation Rate</a:t>
            </a:r>
          </a:p>
        </p:txBody>
      </p:sp>
      <p:sp>
        <p:nvSpPr>
          <p:cNvPr id="3" name="Right Arrow 2"/>
          <p:cNvSpPr/>
          <p:nvPr/>
        </p:nvSpPr>
        <p:spPr>
          <a:xfrm>
            <a:off x="5330706" y="5331250"/>
            <a:ext cx="1987588" cy="107173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bwMode="auto">
          <a:xfrm>
            <a:off x="5506197" y="5562162"/>
            <a:ext cx="1732573"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NATRF2022 Euler Pole</a:t>
            </a:r>
          </a:p>
        </p:txBody>
      </p:sp>
      <p:sp>
        <p:nvSpPr>
          <p:cNvPr id="21" name="5-Point Star 20"/>
          <p:cNvSpPr/>
          <p:nvPr/>
        </p:nvSpPr>
        <p:spPr>
          <a:xfrm>
            <a:off x="7414261" y="5681287"/>
            <a:ext cx="401908" cy="40484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Tree>
    <p:extLst>
      <p:ext uri="{BB962C8B-B14F-4D97-AF65-F5344CB8AC3E}">
        <p14:creationId xmlns:p14="http://schemas.microsoft.com/office/powerpoint/2010/main" val="21409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CORS Velocities in NATRF2022</a:t>
            </a:r>
          </a:p>
        </p:txBody>
      </p:sp>
      <p:sp>
        <p:nvSpPr>
          <p:cNvPr id="9" name="TextBox 8"/>
          <p:cNvSpPr txBox="1"/>
          <p:nvPr/>
        </p:nvSpPr>
        <p:spPr bwMode="auto">
          <a:xfrm>
            <a:off x="1146174" y="1653613"/>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Think of this map as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ITRF2020 + 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a:t>
            </a:r>
            <a:r>
              <a:rPr kumimoji="0" lang="en-US" sz="4000" b="0" i="1" u="none" strike="noStrike" kern="1200" cap="none" spc="-20" normalizeH="0" baseline="0" noProof="0" dirty="0" err="1">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SomeDrift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6922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gray">
          <a:xfrm>
            <a:off x="5695950" y="1417638"/>
            <a:ext cx="3219450" cy="45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North American Terrestrial Reference Frame of 2022 </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	(NATRF2022)</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Caribbean Terrestrial Reference Frame of 2022 </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	(CATRF2022)</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Pacific Terrestrial Reference Frame of 2022 </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	(PATRF2022)</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Mariana Terrestrial Reference Frame of 2022 </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	(MATRF2022</a:t>
            </a:r>
            <a:r>
              <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a:t>
            </a:r>
          </a:p>
        </p:txBody>
      </p:sp>
      <p:sp>
        <p:nvSpPr>
          <p:cNvPr id="8" name="TextBox 7"/>
          <p:cNvSpPr txBox="1"/>
          <p:nvPr/>
        </p:nvSpPr>
        <p:spPr>
          <a:xfrm>
            <a:off x="2650998" y="1446869"/>
            <a:ext cx="2275633" cy="646331"/>
          </a:xfrm>
          <a:prstGeom prst="rect">
            <a:avLst/>
          </a:prstGeom>
          <a:noFill/>
          <a:ln>
            <a:solidFill>
              <a:schemeClr val="tx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North American Plate</a:t>
            </a:r>
          </a:p>
        </p:txBody>
      </p:sp>
      <p:sp>
        <p:nvSpPr>
          <p:cNvPr id="14" name="TextBox 13"/>
          <p:cNvSpPr txBox="1"/>
          <p:nvPr/>
        </p:nvSpPr>
        <p:spPr>
          <a:xfrm>
            <a:off x="2650997" y="2579272"/>
            <a:ext cx="1909028" cy="646331"/>
          </a:xfrm>
          <a:prstGeom prst="rect">
            <a:avLst/>
          </a:prstGeom>
          <a:noFill/>
          <a:ln>
            <a:solidFill>
              <a:schemeClr val="tx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Caribbean Plate</a:t>
            </a:r>
          </a:p>
        </p:txBody>
      </p:sp>
      <p:sp>
        <p:nvSpPr>
          <p:cNvPr id="15" name="TextBox 14"/>
          <p:cNvSpPr txBox="1"/>
          <p:nvPr/>
        </p:nvSpPr>
        <p:spPr>
          <a:xfrm>
            <a:off x="2650997" y="3725512"/>
            <a:ext cx="1666034" cy="646331"/>
          </a:xfrm>
          <a:prstGeom prst="rect">
            <a:avLst/>
          </a:prstGeom>
          <a:no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Pacific Plate</a:t>
            </a:r>
          </a:p>
        </p:txBody>
      </p:sp>
      <p:sp>
        <p:nvSpPr>
          <p:cNvPr id="16" name="TextBox 15"/>
          <p:cNvSpPr txBox="1"/>
          <p:nvPr/>
        </p:nvSpPr>
        <p:spPr>
          <a:xfrm>
            <a:off x="2650997" y="4856929"/>
            <a:ext cx="1666034" cy="646331"/>
          </a:xfrm>
          <a:prstGeom prst="rect">
            <a:avLst/>
          </a:prstGeom>
          <a:no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Mariana Plate</a:t>
            </a:r>
          </a:p>
        </p:txBody>
      </p:sp>
      <p:sp>
        <p:nvSpPr>
          <p:cNvPr id="18" name="Content Placeholder 2"/>
          <p:cNvSpPr txBox="1">
            <a:spLocks/>
          </p:cNvSpPr>
          <p:nvPr/>
        </p:nvSpPr>
        <p:spPr bwMode="gray">
          <a:xfrm>
            <a:off x="162189" y="3225603"/>
            <a:ext cx="1456660" cy="4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50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457200" rtl="0" eaLnBrk="1" fontAlgn="base" latinLnBrk="0" hangingPunct="1">
              <a:lnSpc>
                <a:spcPct val="120000"/>
              </a:lnSpc>
              <a:spcBef>
                <a:spcPts val="0"/>
              </a:spcBef>
              <a:spcAft>
                <a:spcPct val="0"/>
              </a:spcAft>
              <a:buClr>
                <a:srgbClr val="4F81BD"/>
              </a:buClr>
              <a:buSzTx/>
              <a:buFont typeface="Wingdings" pitchFamily="2" charset="2"/>
              <a:buNone/>
              <a:tabLst/>
              <a:defRPr/>
            </a:pPr>
            <a:r>
              <a:rPr kumimoji="0" lang="en-US" sz="34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Calibri"/>
              </a:rPr>
              <a:t>ITRF2020</a:t>
            </a:r>
          </a:p>
        </p:txBody>
      </p:sp>
      <p:sp>
        <p:nvSpPr>
          <p:cNvPr id="7" name="Rounded Rectangle 6"/>
          <p:cNvSpPr/>
          <p:nvPr/>
        </p:nvSpPr>
        <p:spPr>
          <a:xfrm>
            <a:off x="2347177" y="1213831"/>
            <a:ext cx="2881559" cy="4745254"/>
          </a:xfrm>
          <a:prstGeom prst="roundRect">
            <a:avLst/>
          </a:prstGeom>
          <a:noFill/>
          <a:ln w="698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921372" y="6040328"/>
            <a:ext cx="1733167" cy="53860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9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EPP2022</a:t>
            </a:r>
          </a:p>
        </p:txBody>
      </p:sp>
      <p:cxnSp>
        <p:nvCxnSpPr>
          <p:cNvPr id="11" name="Elbow Connector 10"/>
          <p:cNvCxnSpPr>
            <a:stCxn id="18" idx="0"/>
            <a:endCxn id="8" idx="1"/>
          </p:cNvCxnSpPr>
          <p:nvPr/>
        </p:nvCxnSpPr>
        <p:spPr>
          <a:xfrm rot="5400000" flipH="1" flipV="1">
            <a:off x="1042974" y="1617580"/>
            <a:ext cx="1455568" cy="1760479"/>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4" idx="1"/>
          </p:cNvCxnSpPr>
          <p:nvPr/>
        </p:nvCxnSpPr>
        <p:spPr>
          <a:xfrm flipV="1">
            <a:off x="1879963" y="2902438"/>
            <a:ext cx="771034" cy="459739"/>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1015470" y="3544566"/>
            <a:ext cx="1510577" cy="1760478"/>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15" idx="1"/>
          </p:cNvCxnSpPr>
          <p:nvPr/>
        </p:nvCxnSpPr>
        <p:spPr>
          <a:xfrm>
            <a:off x="1879963" y="3498751"/>
            <a:ext cx="771034" cy="549927"/>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p:nvPr/>
        </p:nvCxnSpPr>
        <p:spPr>
          <a:xfrm>
            <a:off x="4926630" y="1770035"/>
            <a:ext cx="67531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3"/>
          </p:cNvCxnSpPr>
          <p:nvPr/>
        </p:nvCxnSpPr>
        <p:spPr>
          <a:xfrm flipV="1">
            <a:off x="4560026" y="2894443"/>
            <a:ext cx="1041917" cy="7994"/>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flipV="1">
            <a:off x="4317032" y="4045437"/>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303426" y="5180094"/>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itle 2"/>
          <p:cNvSpPr txBox="1">
            <a:spLocks/>
          </p:cNvSpPr>
          <p:nvPr/>
        </p:nvSpPr>
        <p:spPr bwMode="auto">
          <a:xfrm>
            <a:off x="-1" y="2000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B0F0"/>
                </a:solidFill>
                <a:effectLst/>
                <a:uLnTx/>
                <a:uFillTx/>
                <a:latin typeface="Cambria" panose="02040503050406030204" pitchFamily="18" charset="0"/>
                <a:ea typeface="ＭＳ Ｐゴシック" charset="0"/>
                <a:cs typeface="Times New Roman" pitchFamily="18" charset="0"/>
              </a:rPr>
              <a:t>ITRF2020</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 + </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ＭＳ Ｐゴシック" charset="0"/>
                <a:cs typeface="Times New Roman" pitchFamily="18" charset="0"/>
              </a:rPr>
              <a:t>EPP2022</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 = </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charset="0"/>
                <a:cs typeface="Times New Roman" pitchFamily="18" charset="0"/>
              </a:rPr>
              <a:t>--TRF2022</a:t>
            </a:r>
          </a:p>
        </p:txBody>
      </p:sp>
    </p:spTree>
    <p:extLst>
      <p:ext uri="{BB962C8B-B14F-4D97-AF65-F5344CB8AC3E}">
        <p14:creationId xmlns:p14="http://schemas.microsoft.com/office/powerpoint/2010/main" val="741158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229600" cy="1143000"/>
          </a:xfrm>
        </p:spPr>
        <p:txBody>
          <a:bodyPr/>
          <a:lstStyle/>
          <a:p>
            <a:r>
              <a:rPr lang="en-US" dirty="0">
                <a:latin typeface="Cambria" panose="02040503050406030204" pitchFamily="18" charset="0"/>
                <a:ea typeface="Cambria" panose="02040503050406030204" pitchFamily="18" charset="0"/>
              </a:rPr>
              <a:t>The wrong question, circa 2025:</a:t>
            </a:r>
          </a:p>
        </p:txBody>
      </p:sp>
      <p:sp>
        <p:nvSpPr>
          <p:cNvPr id="3" name="Content Placeholder 2"/>
          <p:cNvSpPr>
            <a:spLocks noGrp="1"/>
          </p:cNvSpPr>
          <p:nvPr>
            <p:ph idx="1"/>
          </p:nvPr>
        </p:nvSpPr>
        <p:spPr>
          <a:xfrm>
            <a:off x="0" y="2038354"/>
            <a:ext cx="9144000" cy="970981"/>
          </a:xfrm>
        </p:spPr>
        <p:txBody>
          <a:bodyPr/>
          <a:lstStyle/>
          <a:p>
            <a:pPr marL="0" indent="0" algn="ctr">
              <a:buNone/>
            </a:pPr>
            <a:r>
              <a:rPr lang="en-US" dirty="0">
                <a:latin typeface="Cambria" panose="02040503050406030204" pitchFamily="18" charset="0"/>
                <a:ea typeface="Cambria" panose="02040503050406030204" pitchFamily="18" charset="0"/>
              </a:rPr>
              <a:t>“What’s the position of that point?”</a:t>
            </a:r>
          </a:p>
        </p:txBody>
      </p:sp>
      <p:sp>
        <p:nvSpPr>
          <p:cNvPr id="7" name="Title 1"/>
          <p:cNvSpPr txBox="1">
            <a:spLocks/>
          </p:cNvSpPr>
          <p:nvPr/>
        </p:nvSpPr>
        <p:spPr bwMode="auto">
          <a:xfrm>
            <a:off x="0" y="30706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The right question, circa 2025:</a:t>
            </a:r>
          </a:p>
        </p:txBody>
      </p:sp>
      <p:sp>
        <p:nvSpPr>
          <p:cNvPr id="8" name="Content Placeholder 2"/>
          <p:cNvSpPr txBox="1">
            <a:spLocks/>
          </p:cNvSpPr>
          <p:nvPr/>
        </p:nvSpPr>
        <p:spPr bwMode="auto">
          <a:xfrm>
            <a:off x="0" y="4300966"/>
            <a:ext cx="9144000" cy="9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“What’s the position of that point,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on some specific date</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6" name="TextBox 5"/>
          <p:cNvSpPr txBox="1"/>
          <p:nvPr/>
        </p:nvSpPr>
        <p:spPr>
          <a:xfrm>
            <a:off x="6832546" y="5590309"/>
            <a:ext cx="2311454" cy="707886"/>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Drift…</a:t>
            </a:r>
          </a:p>
        </p:txBody>
      </p:sp>
    </p:spTree>
    <p:extLst>
      <p:ext uri="{BB962C8B-B14F-4D97-AF65-F5344CB8AC3E}">
        <p14:creationId xmlns:p14="http://schemas.microsoft.com/office/powerpoint/2010/main" val="246217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par>
                          <p:cTn id="9" fill="hold">
                            <p:stCondLst>
                              <p:cond delay="0"/>
                            </p:stCondLst>
                            <p:childTnLst>
                              <p:par>
                                <p:cTn id="10" presetID="42" presetClass="entr" presetSubtype="0" fill="hold" nodeType="afterEffect">
                                  <p:stCondLst>
                                    <p:cond delay="1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are we trying to say??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787" y="1519546"/>
            <a:ext cx="5636306" cy="5338453"/>
          </a:xfrm>
          <a:prstGeom prst="rect">
            <a:avLst/>
          </a:prstGeom>
        </p:spPr>
      </p:pic>
    </p:spTree>
    <p:extLst>
      <p:ext uri="{BB962C8B-B14F-4D97-AF65-F5344CB8AC3E}">
        <p14:creationId xmlns:p14="http://schemas.microsoft.com/office/powerpoint/2010/main" val="4115439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1D4E0A-FA0F-4B4F-8987-8A0EB173D26A}"/>
              </a:ext>
            </a:extLst>
          </p:cNvPr>
          <p:cNvSpPr>
            <a:spLocks noGrp="1"/>
          </p:cNvSpPr>
          <p:nvPr>
            <p:ph idx="1"/>
          </p:nvPr>
        </p:nvSpPr>
        <p:spPr/>
        <p:txBody>
          <a:bodyPr/>
          <a:lstStyle/>
          <a:p>
            <a:r>
              <a:rPr lang="en-US" sz="2000" dirty="0"/>
              <a:t>Delay / Updated Timeline</a:t>
            </a:r>
          </a:p>
          <a:p>
            <a:r>
              <a:rPr lang="en-US" sz="2000" dirty="0"/>
              <a:t>Refresher</a:t>
            </a:r>
          </a:p>
          <a:p>
            <a:r>
              <a:rPr lang="en-US" sz="2000" dirty="0"/>
              <a:t>Shift and Drift</a:t>
            </a:r>
          </a:p>
          <a:p>
            <a:r>
              <a:rPr lang="en-US" sz="2000" dirty="0"/>
              <a:t>EPP2022 and IFDM2022</a:t>
            </a:r>
          </a:p>
          <a:p>
            <a:r>
              <a:rPr lang="en-US" sz="2000" dirty="0"/>
              <a:t>Reference epoch coordinates (RECs) and survey epoch coordinates (SECs)</a:t>
            </a:r>
          </a:p>
          <a:p>
            <a:r>
              <a:rPr lang="en-US" sz="2000" dirty="0"/>
              <a:t>Other New Types of Coordinates</a:t>
            </a:r>
          </a:p>
          <a:p>
            <a:r>
              <a:rPr lang="en-US" sz="2000" dirty="0"/>
              <a:t>Use Cases:  Using the modernized GNSS</a:t>
            </a:r>
          </a:p>
          <a:p>
            <a:endParaRPr lang="en-US" dirty="0"/>
          </a:p>
        </p:txBody>
      </p:sp>
      <p:sp>
        <p:nvSpPr>
          <p:cNvPr id="3" name="Title 2">
            <a:extLst>
              <a:ext uri="{FF2B5EF4-FFF2-40B4-BE49-F238E27FC236}">
                <a16:creationId xmlns:a16="http://schemas.microsoft.com/office/drawing/2014/main" id="{651AE5BE-DAD9-41A5-81F7-42DF88F31557}"/>
              </a:ext>
            </a:extLst>
          </p:cNvPr>
          <p:cNvSpPr>
            <a:spLocks noGrp="1"/>
          </p:cNvSpPr>
          <p:nvPr>
            <p:ph type="title"/>
          </p:nvPr>
        </p:nvSpPr>
        <p:spPr/>
        <p:txBody>
          <a:bodyPr/>
          <a:lstStyle/>
          <a:p>
            <a:r>
              <a:rPr lang="en-US" dirty="0"/>
              <a:t>What I am Covering Today</a:t>
            </a:r>
          </a:p>
        </p:txBody>
      </p:sp>
    </p:spTree>
    <p:extLst>
      <p:ext uri="{BB962C8B-B14F-4D97-AF65-F5344CB8AC3E}">
        <p14:creationId xmlns:p14="http://schemas.microsoft.com/office/powerpoint/2010/main" val="695394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rotating</a:t>
            </a:r>
          </a:p>
        </p:txBody>
      </p:sp>
      <p:sp>
        <p:nvSpPr>
          <p:cNvPr id="16" name="TextBox 15"/>
          <p:cNvSpPr txBox="1"/>
          <p:nvPr/>
        </p:nvSpPr>
        <p:spPr bwMode="auto">
          <a:xfrm>
            <a:off x="4030864" y="2609744"/>
            <a:ext cx="5113136" cy="2554545"/>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rotating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NATRF2022</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566896513"/>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849368" y="602007"/>
            <a:ext cx="10785848" cy="6513506"/>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constant frame, rotating plate</a:t>
            </a:r>
          </a:p>
        </p:txBody>
      </p:sp>
    </p:spTree>
    <p:extLst>
      <p:ext uri="{BB962C8B-B14F-4D97-AF65-F5344CB8AC3E}">
        <p14:creationId xmlns:p14="http://schemas.microsoft.com/office/powerpoint/2010/main" val="4869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49368"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rotating frame, constant with plate</a:t>
            </a:r>
          </a:p>
        </p:txBody>
      </p:sp>
      <p:sp>
        <p:nvSpPr>
          <p:cNvPr id="26" name="object 2"/>
          <p:cNvSpPr txBox="1">
            <a:spLocks noGrp="1"/>
          </p:cNvSpPr>
          <p:nvPr>
            <p:ph type="title"/>
          </p:nvPr>
        </p:nvSpPr>
        <p:spPr>
          <a:xfrm>
            <a:off x="2773078" y="562954"/>
            <a:ext cx="3547130"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“Plate-Fixed”</a:t>
            </a:r>
          </a:p>
        </p:txBody>
      </p:sp>
    </p:spTree>
    <p:extLst>
      <p:ext uri="{BB962C8B-B14F-4D97-AF65-F5344CB8AC3E}">
        <p14:creationId xmlns:p14="http://schemas.microsoft.com/office/powerpoint/2010/main" val="217407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p:cNvGrpSpPr/>
          <p:nvPr/>
        </p:nvGrpSpPr>
        <p:grpSpPr>
          <a:xfrm>
            <a:off x="-849368"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or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your choice, just use </a:t>
            </a:r>
            <a:r>
              <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EPP</a:t>
            </a:r>
          </a:p>
        </p:txBody>
      </p:sp>
      <p:sp>
        <p:nvSpPr>
          <p:cNvPr id="2" name="Arc 1">
            <a:extLst>
              <a:ext uri="{FF2B5EF4-FFF2-40B4-BE49-F238E27FC236}">
                <a16:creationId xmlns:a16="http://schemas.microsoft.com/office/drawing/2014/main" id="{A1389F58-F6F7-4C6F-AC48-93F986056D1E}"/>
              </a:ext>
            </a:extLst>
          </p:cNvPr>
          <p:cNvSpPr/>
          <p:nvPr/>
        </p:nvSpPr>
        <p:spPr>
          <a:xfrm rot="923700" flipH="1">
            <a:off x="575344" y="3320384"/>
            <a:ext cx="9265290" cy="926085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libri"/>
              <a:ea typeface="+mn-ea"/>
              <a:cs typeface="+mn-cs"/>
            </a:endParaRPr>
          </a:p>
        </p:txBody>
      </p:sp>
      <p:grpSp>
        <p:nvGrpSpPr>
          <p:cNvPr id="52" name="Group 51"/>
          <p:cNvGrpSpPr/>
          <p:nvPr/>
        </p:nvGrpSpPr>
        <p:grpSpPr>
          <a:xfrm>
            <a:off x="-849368" y="602007"/>
            <a:ext cx="10785848" cy="6513506"/>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788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CORS Velocities in NATRF2022</a:t>
            </a:r>
          </a:p>
        </p:txBody>
      </p:sp>
      <p:sp>
        <p:nvSpPr>
          <p:cNvPr id="9" name="TextBox 8"/>
          <p:cNvSpPr txBox="1"/>
          <p:nvPr/>
        </p:nvSpPr>
        <p:spPr bwMode="auto">
          <a:xfrm>
            <a:off x="1146174" y="1653613"/>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Think of this map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as </a:t>
            </a: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ITRF2020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a:t>
            </a:r>
            <a:r>
              <a:rPr kumimoji="0" lang="en-US" sz="4000" b="0" i="1" u="none" strike="noStrike" kern="1200" cap="none" spc="-20" normalizeH="0" baseline="0" noProof="0" dirty="0" err="1">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SomeDrift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5916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Plate Rotation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943804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1485900" marR="6773" lvl="2" indent="-342900" algn="l" defTabSz="457200" rtl="0" eaLnBrk="1" fontAlgn="base" latinLnBrk="0" hangingPunct="1">
              <a:lnSpc>
                <a:spcPct val="100000"/>
              </a:lnSpc>
              <a:spcBef>
                <a:spcPts val="133"/>
              </a:spcBef>
              <a:spcAft>
                <a:spcPts val="6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7" name="TextBox 6"/>
          <p:cNvSpPr txBox="1"/>
          <p:nvPr/>
        </p:nvSpPr>
        <p:spPr>
          <a:xfrm>
            <a:off x="6680146" y="1845578"/>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a:t>
            </a:r>
            <a:r>
              <a:rPr kumimoji="0" lang="en-US" sz="4000" b="0" i="1" u="none" strike="noStrike" kern="1200" cap="none" spc="-20" normalizeH="0" baseline="0" noProof="0" dirty="0" err="1">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SomeDrift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8779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18774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Intra-Frame Deformation Model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IFDM</a:t>
            </a: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lang="en-US" sz="6000" b="1" spc="-20" dirty="0">
              <a:solidFill>
                <a:srgbClr val="C00000"/>
              </a:solidFill>
              <a:uFill>
                <a:solidFill>
                  <a:srgbClr val="C00000"/>
                </a:solidFill>
              </a:uFill>
              <a:latin typeface="Cambria" panose="02040503050406030204" pitchFamily="18" charset="0"/>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3200" b="1" i="0" u="none" strike="noStrike" kern="1200" cap="none" spc="-20" normalizeH="0" baseline="0" noProof="0" dirty="0">
                <a:ln>
                  <a:noFill/>
                </a:ln>
                <a:effectLst/>
                <a:uLnTx/>
                <a:uFill>
                  <a:solidFill>
                    <a:srgbClr val="C00000"/>
                  </a:solidFill>
                </a:uFill>
                <a:latin typeface="Cambria" panose="02040503050406030204" pitchFamily="18" charset="0"/>
                <a:ea typeface="ＭＳ Ｐゴシック" pitchFamily="34" charset="-128"/>
                <a:cs typeface="Arial Black"/>
              </a:rPr>
              <a:t>Formerly known as Intra-Frame Velocity Model</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lang="en-US" sz="3200" b="1" spc="-20" dirty="0">
                <a:uFill>
                  <a:solidFill>
                    <a:srgbClr val="C00000"/>
                  </a:solidFill>
                </a:uFill>
                <a:latin typeface="Cambria" panose="02040503050406030204" pitchFamily="18" charset="0"/>
                <a:cs typeface="Arial Black"/>
              </a:rPr>
              <a:t>IFVM2022</a:t>
            </a:r>
            <a:endParaRPr kumimoji="0" lang="en-US" sz="3200" b="1" i="0" u="none" strike="noStrike" kern="1200" cap="none" spc="-20" normalizeH="0" baseline="0" noProof="0" dirty="0">
              <a:ln>
                <a:noFill/>
              </a:ln>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450787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ject 81"/>
          <p:cNvSpPr txBox="1"/>
          <p:nvPr/>
        </p:nvSpPr>
        <p:spPr>
          <a:xfrm>
            <a:off x="285121" y="1336438"/>
            <a:ext cx="7161907" cy="443711"/>
          </a:xfrm>
          <a:prstGeom prst="rect">
            <a:avLst/>
          </a:prstGeom>
        </p:spPr>
        <p:txBody>
          <a:bodyPr vert="horz" wrap="square" lIns="0" tIns="12700" rIns="0" bIns="0" rtlCol="0">
            <a:spAutoFit/>
          </a:bodyPr>
          <a:lstStyle/>
          <a:p>
            <a:pPr marL="12700" marR="0" lvl="0" indent="0" algn="ctr" defTabSz="457200" rtl="0" eaLnBrk="1" fontAlgn="base" latinLnBrk="0" hangingPunct="1">
              <a:lnSpc>
                <a:spcPct val="100000"/>
              </a:lnSpc>
              <a:spcBef>
                <a:spcPts val="100"/>
              </a:spcBef>
              <a:spcAft>
                <a:spcPct val="0"/>
              </a:spcAft>
              <a:buClrTx/>
              <a:buSzTx/>
              <a:buFontTx/>
              <a:buNone/>
              <a:tabLst/>
              <a:defRPr/>
            </a:pPr>
            <a:r>
              <a:rPr kumimoji="0" sz="2800" b="0" i="0" u="none" strike="noStrike" kern="1200" cap="none" spc="-5" normalizeH="0" baseline="0" noProof="0" dirty="0">
                <a:ln>
                  <a:noFill/>
                </a:ln>
                <a:solidFill>
                  <a:prstClr val="black"/>
                </a:solidFill>
                <a:effectLst/>
                <a:uLnTx/>
                <a:uFillTx/>
                <a:latin typeface="Calibri"/>
                <a:ea typeface="ＭＳ Ｐゴシック" pitchFamily="34" charset="-128"/>
                <a:cs typeface="Calibri"/>
              </a:rPr>
              <a:t>Longitude </a:t>
            </a:r>
            <a:r>
              <a:rPr kumimoji="0" sz="2800" b="0" i="0" u="none" strike="noStrike" kern="1200" cap="none" spc="-10" normalizeH="0" baseline="0" noProof="0" dirty="0">
                <a:ln>
                  <a:noFill/>
                </a:ln>
                <a:solidFill>
                  <a:prstClr val="black"/>
                </a:solidFill>
                <a:effectLst/>
                <a:uLnTx/>
                <a:uFillTx/>
                <a:latin typeface="Calibri"/>
                <a:ea typeface="ＭＳ Ｐゴシック" pitchFamily="34" charset="-128"/>
                <a:cs typeface="Calibri"/>
              </a:rPr>
              <a:t>(Easting) History </a:t>
            </a:r>
            <a:r>
              <a:rPr kumimoji="0" sz="2800" b="0" i="0" u="none" strike="noStrike" kern="1200" cap="none" spc="-5" normalizeH="0" baseline="0" noProof="0" dirty="0">
                <a:ln>
                  <a:noFill/>
                </a:ln>
                <a:solidFill>
                  <a:prstClr val="black"/>
                </a:solidFill>
                <a:effectLst/>
                <a:uLnTx/>
                <a:uFillTx/>
                <a:latin typeface="Calibri"/>
                <a:ea typeface="ＭＳ Ｐゴシック" pitchFamily="34" charset="-128"/>
                <a:cs typeface="Calibri"/>
              </a:rPr>
              <a:t>of</a:t>
            </a:r>
            <a:r>
              <a:rPr kumimoji="0" sz="2800" b="0" i="0" u="none" strike="noStrike" kern="1200" cap="none" spc="-30" normalizeH="0" baseline="0" noProof="0" dirty="0">
                <a:ln>
                  <a:noFill/>
                </a:ln>
                <a:solidFill>
                  <a:prstClr val="black"/>
                </a:solidFill>
                <a:effectLst/>
                <a:uLnTx/>
                <a:uFillTx/>
                <a:latin typeface="Calibri"/>
                <a:ea typeface="ＭＳ Ｐゴシック" pitchFamily="34" charset="-128"/>
                <a:cs typeface="Calibri"/>
              </a:rPr>
              <a:t> </a:t>
            </a:r>
            <a:r>
              <a:rPr kumimoji="0" sz="2800" b="0" i="0" u="none" strike="noStrike" kern="1200" cap="none" spc="-5" normalizeH="0" baseline="0" noProof="0" dirty="0">
                <a:ln>
                  <a:noFill/>
                </a:ln>
                <a:solidFill>
                  <a:prstClr val="black"/>
                </a:solidFill>
                <a:effectLst/>
                <a:uLnTx/>
                <a:uFillTx/>
                <a:latin typeface="Calibri"/>
                <a:ea typeface="ＭＳ Ｐゴシック" pitchFamily="34" charset="-128"/>
                <a:cs typeface="Calibri"/>
              </a:rPr>
              <a:t>DI4044</a:t>
            </a:r>
            <a:endParaRPr kumimoji="0" sz="2800" b="0" i="0" u="none" strike="noStrike" kern="1200" cap="none" spc="0" normalizeH="0" baseline="0" noProof="0" dirty="0">
              <a:ln>
                <a:noFill/>
              </a:ln>
              <a:solidFill>
                <a:prstClr val="black"/>
              </a:solidFill>
              <a:effectLst/>
              <a:uLnTx/>
              <a:uFillTx/>
              <a:latin typeface="Calibri"/>
              <a:ea typeface="ＭＳ Ｐゴシック" pitchFamily="34" charset="-128"/>
              <a:cs typeface="Calibri"/>
            </a:endParaRPr>
          </a:p>
        </p:txBody>
      </p:sp>
      <p:sp>
        <p:nvSpPr>
          <p:cNvPr id="87" name="object 87"/>
          <p:cNvSpPr txBox="1"/>
          <p:nvPr/>
        </p:nvSpPr>
        <p:spPr>
          <a:xfrm>
            <a:off x="6839514" y="5611972"/>
            <a:ext cx="2110584" cy="874598"/>
          </a:xfrm>
          <a:prstGeom prst="rect">
            <a:avLst/>
          </a:prstGeom>
        </p:spPr>
        <p:txBody>
          <a:bodyPr vert="horz" wrap="square" lIns="0" tIns="12700" rIns="0" bIns="0" rtlCol="0">
            <a:spAutoFit/>
          </a:bodyPr>
          <a:lstStyle/>
          <a:p>
            <a:pPr marL="12700" marR="5080" lvl="0" indent="0" algn="l" defTabSz="457200" rtl="0" eaLnBrk="1" fontAlgn="base" latinLnBrk="0" hangingPunct="1">
              <a:lnSpc>
                <a:spcPct val="100000"/>
              </a:lnSpc>
              <a:spcBef>
                <a:spcPts val="100"/>
              </a:spcBef>
              <a:spcAft>
                <a:spcPct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a:ea typeface="ＭＳ Ｐゴシック" pitchFamily="34" charset="-128"/>
                <a:cs typeface="Calibri"/>
              </a:rPr>
              <a:t>BLUE IS ITRF COORDINATE</a:t>
            </a:r>
            <a:endParaRPr kumimoji="0" sz="2800" b="0" i="0" u="none" strike="noStrike" kern="1200" cap="none" spc="0" normalizeH="0" baseline="0" noProof="0" dirty="0">
              <a:ln>
                <a:noFill/>
              </a:ln>
              <a:solidFill>
                <a:srgbClr val="00B0F0"/>
              </a:solidFill>
              <a:effectLst/>
              <a:uLnTx/>
              <a:uFillTx/>
              <a:latin typeface="Calibri"/>
              <a:ea typeface="ＭＳ Ｐゴシック" pitchFamily="34" charset="-128"/>
              <a:cs typeface="Calibri"/>
            </a:endParaRPr>
          </a:p>
        </p:txBody>
      </p:sp>
      <p:sp>
        <p:nvSpPr>
          <p:cNvPr id="90" name="object 90"/>
          <p:cNvSpPr txBox="1"/>
          <p:nvPr/>
        </p:nvSpPr>
        <p:spPr>
          <a:xfrm>
            <a:off x="6902321" y="2009814"/>
            <a:ext cx="2110586" cy="1318310"/>
          </a:xfrm>
          <a:prstGeom prst="rect">
            <a:avLst/>
          </a:prstGeom>
        </p:spPr>
        <p:txBody>
          <a:bodyPr vert="horz" wrap="square" lIns="0" tIns="12700" rIns="0" bIns="0" rtlCol="0">
            <a:spAutoFit/>
          </a:bodyPr>
          <a:lstStyle/>
          <a:p>
            <a:pPr marL="12700" marR="133985" lvl="0" indent="0" algn="l" defTabSz="457200" rtl="0" eaLnBrk="1" fontAlgn="base" latinLnBrk="0" hangingPunct="1">
              <a:lnSpc>
                <a:spcPct val="100000"/>
              </a:lnSpc>
              <a:spcBef>
                <a:spcPts val="1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ＭＳ Ｐゴシック" pitchFamily="34" charset="-128"/>
                <a:cs typeface="Calibri"/>
              </a:rPr>
              <a:t>RED IS NATRF2022</a:t>
            </a:r>
          </a:p>
          <a:p>
            <a:pPr marL="12700" marR="133985" lvl="0" indent="0" algn="l" defTabSz="457200" rtl="0" eaLnBrk="1" fontAlgn="base" latinLnBrk="0" hangingPunct="1">
              <a:lnSpc>
                <a:spcPct val="100000"/>
              </a:lnSpc>
              <a:spcBef>
                <a:spcPts val="1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ＭＳ Ｐゴシック" pitchFamily="34" charset="-128"/>
                <a:cs typeface="Calibri"/>
              </a:rPr>
              <a:t>COORDINATE</a:t>
            </a:r>
            <a:endParaRPr kumimoji="0" sz="2800" b="0" i="0" u="none" strike="noStrike" kern="1200" cap="none" spc="0" normalizeH="0" baseline="0" noProof="0" dirty="0">
              <a:ln>
                <a:noFill/>
              </a:ln>
              <a:solidFill>
                <a:srgbClr val="FF0000"/>
              </a:solidFill>
              <a:effectLst/>
              <a:uLnTx/>
              <a:uFillTx/>
              <a:latin typeface="Calibri"/>
              <a:ea typeface="ＭＳ Ｐゴシック" pitchFamily="34" charset="-128"/>
              <a:cs typeface="Calibri"/>
            </a:endParaRPr>
          </a:p>
        </p:txBody>
      </p:sp>
      <p:sp>
        <p:nvSpPr>
          <p:cNvPr id="3" name="object 3"/>
          <p:cNvSpPr/>
          <p:nvPr/>
        </p:nvSpPr>
        <p:spPr>
          <a:xfrm>
            <a:off x="600595" y="597987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 name="object 4"/>
          <p:cNvSpPr/>
          <p:nvPr/>
        </p:nvSpPr>
        <p:spPr>
          <a:xfrm>
            <a:off x="600595" y="561197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object 5"/>
          <p:cNvSpPr/>
          <p:nvPr/>
        </p:nvSpPr>
        <p:spPr>
          <a:xfrm>
            <a:off x="600595" y="524406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 name="object 6"/>
          <p:cNvSpPr/>
          <p:nvPr/>
        </p:nvSpPr>
        <p:spPr>
          <a:xfrm>
            <a:off x="600595" y="487616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 name="object 7"/>
          <p:cNvSpPr/>
          <p:nvPr/>
        </p:nvSpPr>
        <p:spPr>
          <a:xfrm>
            <a:off x="600595" y="450825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object 8"/>
          <p:cNvSpPr/>
          <p:nvPr/>
        </p:nvSpPr>
        <p:spPr>
          <a:xfrm>
            <a:off x="600595" y="414035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 name="object 9"/>
          <p:cNvSpPr/>
          <p:nvPr/>
        </p:nvSpPr>
        <p:spPr>
          <a:xfrm>
            <a:off x="600595" y="377244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 name="object 10"/>
          <p:cNvSpPr/>
          <p:nvPr/>
        </p:nvSpPr>
        <p:spPr>
          <a:xfrm>
            <a:off x="600595" y="340454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1" name="object 11"/>
          <p:cNvSpPr/>
          <p:nvPr/>
        </p:nvSpPr>
        <p:spPr>
          <a:xfrm>
            <a:off x="600595" y="303663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 name="object 12"/>
          <p:cNvSpPr/>
          <p:nvPr/>
        </p:nvSpPr>
        <p:spPr>
          <a:xfrm>
            <a:off x="600595" y="2666955"/>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3" name="object 13"/>
          <p:cNvSpPr/>
          <p:nvPr/>
        </p:nvSpPr>
        <p:spPr>
          <a:xfrm>
            <a:off x="600595" y="2299051"/>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 name="object 14"/>
          <p:cNvSpPr/>
          <p:nvPr/>
        </p:nvSpPr>
        <p:spPr>
          <a:xfrm>
            <a:off x="600595" y="1931146"/>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 name="object 15"/>
          <p:cNvSpPr/>
          <p:nvPr/>
        </p:nvSpPr>
        <p:spPr>
          <a:xfrm>
            <a:off x="147147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 name="object 16"/>
          <p:cNvSpPr/>
          <p:nvPr/>
        </p:nvSpPr>
        <p:spPr>
          <a:xfrm>
            <a:off x="2342367"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7" name="object 17"/>
          <p:cNvSpPr/>
          <p:nvPr/>
        </p:nvSpPr>
        <p:spPr>
          <a:xfrm>
            <a:off x="3213252"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 name="object 18"/>
          <p:cNvSpPr/>
          <p:nvPr/>
        </p:nvSpPr>
        <p:spPr>
          <a:xfrm>
            <a:off x="408413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9" name="object 19"/>
          <p:cNvSpPr/>
          <p:nvPr/>
        </p:nvSpPr>
        <p:spPr>
          <a:xfrm>
            <a:off x="4956801"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0" name="object 20"/>
          <p:cNvSpPr/>
          <p:nvPr/>
        </p:nvSpPr>
        <p:spPr>
          <a:xfrm>
            <a:off x="582768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1" name="object 21"/>
          <p:cNvSpPr/>
          <p:nvPr/>
        </p:nvSpPr>
        <p:spPr>
          <a:xfrm>
            <a:off x="6698575"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2" name="object 22"/>
          <p:cNvSpPr/>
          <p:nvPr/>
        </p:nvSpPr>
        <p:spPr>
          <a:xfrm>
            <a:off x="600593" y="1931148"/>
            <a:ext cx="0" cy="4049323"/>
          </a:xfrm>
          <a:custGeom>
            <a:avLst/>
            <a:gdLst/>
            <a:ahLst/>
            <a:cxnLst/>
            <a:rect l="l" t="t" r="r" b="b"/>
            <a:pathLst>
              <a:path h="3472179">
                <a:moveTo>
                  <a:pt x="0" y="3471672"/>
                </a:moveTo>
                <a:lnTo>
                  <a:pt x="0" y="0"/>
                </a:lnTo>
              </a:path>
            </a:pathLst>
          </a:custGeom>
          <a:ln w="9144">
            <a:solidFill>
              <a:srgbClr val="BEBEBE"/>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3" name="object 23"/>
          <p:cNvSpPr/>
          <p:nvPr/>
        </p:nvSpPr>
        <p:spPr>
          <a:xfrm>
            <a:off x="600595" y="5979877"/>
            <a:ext cx="6098425" cy="0"/>
          </a:xfrm>
          <a:custGeom>
            <a:avLst/>
            <a:gdLst/>
            <a:ahLst/>
            <a:cxnLst/>
            <a:rect l="l" t="t" r="r" b="b"/>
            <a:pathLst>
              <a:path w="5229225">
                <a:moveTo>
                  <a:pt x="0" y="0"/>
                </a:moveTo>
                <a:lnTo>
                  <a:pt x="5228844" y="0"/>
                </a:lnTo>
              </a:path>
            </a:pathLst>
          </a:custGeom>
          <a:ln w="9144">
            <a:solidFill>
              <a:srgbClr val="BEBEBE"/>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 name="object 24"/>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 name="object 25"/>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6" name="object 26"/>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7" name="object 27"/>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8" name="object 28"/>
          <p:cNvSpPr/>
          <p:nvPr/>
        </p:nvSpPr>
        <p:spPr>
          <a:xfrm>
            <a:off x="3527838" y="3624932"/>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 name="object 29"/>
          <p:cNvSpPr/>
          <p:nvPr/>
        </p:nvSpPr>
        <p:spPr>
          <a:xfrm>
            <a:off x="3527838" y="3568055"/>
            <a:ext cx="0" cy="57022"/>
          </a:xfrm>
          <a:custGeom>
            <a:avLst/>
            <a:gdLst/>
            <a:ahLst/>
            <a:cxnLst/>
            <a:rect l="l" t="t" r="r" b="b"/>
            <a:pathLst>
              <a:path h="48895">
                <a:moveTo>
                  <a:pt x="0" y="48768"/>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0" name="object 30"/>
          <p:cNvSpPr/>
          <p:nvPr/>
        </p:nvSpPr>
        <p:spPr>
          <a:xfrm>
            <a:off x="3494071" y="3680026"/>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1" name="object 31"/>
          <p:cNvSpPr/>
          <p:nvPr/>
        </p:nvSpPr>
        <p:spPr>
          <a:xfrm>
            <a:off x="3494071" y="3568055"/>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2" name="object 32"/>
          <p:cNvSpPr/>
          <p:nvPr/>
        </p:nvSpPr>
        <p:spPr>
          <a:xfrm>
            <a:off x="4183669" y="4243440"/>
            <a:ext cx="0" cy="37767"/>
          </a:xfrm>
          <a:custGeom>
            <a:avLst/>
            <a:gdLst/>
            <a:ahLst/>
            <a:cxnLst/>
            <a:rect l="l" t="t" r="r" b="b"/>
            <a:pathLst>
              <a:path h="32385">
                <a:moveTo>
                  <a:pt x="0" y="0"/>
                </a:moveTo>
                <a:lnTo>
                  <a:pt x="0" y="32004"/>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3" name="object 33"/>
          <p:cNvSpPr/>
          <p:nvPr/>
        </p:nvSpPr>
        <p:spPr>
          <a:xfrm>
            <a:off x="4183669" y="4206116"/>
            <a:ext cx="0" cy="37767"/>
          </a:xfrm>
          <a:custGeom>
            <a:avLst/>
            <a:gdLst/>
            <a:ahLst/>
            <a:cxnLst/>
            <a:rect l="l" t="t" r="r" b="b"/>
            <a:pathLst>
              <a:path h="32385">
                <a:moveTo>
                  <a:pt x="0" y="32003"/>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4" name="object 34"/>
          <p:cNvSpPr/>
          <p:nvPr/>
        </p:nvSpPr>
        <p:spPr>
          <a:xfrm>
            <a:off x="4149902" y="428076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5" name="object 35"/>
          <p:cNvSpPr/>
          <p:nvPr/>
        </p:nvSpPr>
        <p:spPr>
          <a:xfrm>
            <a:off x="4149902" y="4206114"/>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6" name="object 36"/>
          <p:cNvSpPr/>
          <p:nvPr/>
        </p:nvSpPr>
        <p:spPr>
          <a:xfrm>
            <a:off x="6152938" y="5375592"/>
            <a:ext cx="0" cy="128115"/>
          </a:xfrm>
          <a:custGeom>
            <a:avLst/>
            <a:gdLst/>
            <a:ahLst/>
            <a:cxnLst/>
            <a:rect l="l" t="t" r="r" b="b"/>
            <a:pathLst>
              <a:path h="109854">
                <a:moveTo>
                  <a:pt x="0" y="0"/>
                </a:moveTo>
                <a:lnTo>
                  <a:pt x="0" y="109728"/>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7" name="object 37"/>
          <p:cNvSpPr/>
          <p:nvPr/>
        </p:nvSpPr>
        <p:spPr>
          <a:xfrm>
            <a:off x="6152938" y="5245846"/>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8" name="object 38"/>
          <p:cNvSpPr/>
          <p:nvPr/>
        </p:nvSpPr>
        <p:spPr>
          <a:xfrm>
            <a:off x="6119171" y="5503555"/>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9" name="object 39"/>
          <p:cNvSpPr/>
          <p:nvPr/>
        </p:nvSpPr>
        <p:spPr>
          <a:xfrm>
            <a:off x="6119171" y="5245844"/>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0" name="object 40"/>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1" name="object 41"/>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2" name="object 42"/>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3" name="object 43"/>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4" name="object 44"/>
          <p:cNvSpPr/>
          <p:nvPr/>
        </p:nvSpPr>
        <p:spPr>
          <a:xfrm>
            <a:off x="3527838" y="2535435"/>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5" name="object 45"/>
          <p:cNvSpPr/>
          <p:nvPr/>
        </p:nvSpPr>
        <p:spPr>
          <a:xfrm>
            <a:off x="3527838" y="2480339"/>
            <a:ext cx="0" cy="55541"/>
          </a:xfrm>
          <a:custGeom>
            <a:avLst/>
            <a:gdLst/>
            <a:ahLst/>
            <a:cxnLst/>
            <a:rect l="l" t="t" r="r" b="b"/>
            <a:pathLst>
              <a:path h="47625">
                <a:moveTo>
                  <a:pt x="0" y="47244"/>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6" name="object 46"/>
          <p:cNvSpPr/>
          <p:nvPr/>
        </p:nvSpPr>
        <p:spPr>
          <a:xfrm>
            <a:off x="3494071" y="2590530"/>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7" name="object 47"/>
          <p:cNvSpPr/>
          <p:nvPr/>
        </p:nvSpPr>
        <p:spPr>
          <a:xfrm>
            <a:off x="3494071" y="2480337"/>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8" name="object 48"/>
          <p:cNvSpPr/>
          <p:nvPr/>
        </p:nvSpPr>
        <p:spPr>
          <a:xfrm>
            <a:off x="4183669" y="2805589"/>
            <a:ext cx="0" cy="37767"/>
          </a:xfrm>
          <a:custGeom>
            <a:avLst/>
            <a:gdLst/>
            <a:ahLst/>
            <a:cxnLst/>
            <a:rect l="l" t="t" r="r" b="b"/>
            <a:pathLst>
              <a:path h="32385">
                <a:moveTo>
                  <a:pt x="0" y="0"/>
                </a:moveTo>
                <a:lnTo>
                  <a:pt x="0" y="32003"/>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9" name="object 49"/>
          <p:cNvSpPr/>
          <p:nvPr/>
        </p:nvSpPr>
        <p:spPr>
          <a:xfrm>
            <a:off x="4183669" y="2768264"/>
            <a:ext cx="0" cy="37767"/>
          </a:xfrm>
          <a:custGeom>
            <a:avLst/>
            <a:gdLst/>
            <a:ahLst/>
            <a:cxnLst/>
            <a:rect l="l" t="t" r="r" b="b"/>
            <a:pathLst>
              <a:path h="32385">
                <a:moveTo>
                  <a:pt x="0" y="32004"/>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0" name="object 50"/>
          <p:cNvSpPr/>
          <p:nvPr/>
        </p:nvSpPr>
        <p:spPr>
          <a:xfrm>
            <a:off x="4149902" y="284291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1" name="object 51"/>
          <p:cNvSpPr/>
          <p:nvPr/>
        </p:nvSpPr>
        <p:spPr>
          <a:xfrm>
            <a:off x="4149902" y="2768262"/>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2" name="object 52"/>
          <p:cNvSpPr/>
          <p:nvPr/>
        </p:nvSpPr>
        <p:spPr>
          <a:xfrm>
            <a:off x="6152938" y="2889122"/>
            <a:ext cx="0" cy="128115"/>
          </a:xfrm>
          <a:custGeom>
            <a:avLst/>
            <a:gdLst/>
            <a:ahLst/>
            <a:cxnLst/>
            <a:rect l="l" t="t" r="r" b="b"/>
            <a:pathLst>
              <a:path h="109854">
                <a:moveTo>
                  <a:pt x="0" y="0"/>
                </a:moveTo>
                <a:lnTo>
                  <a:pt x="0" y="109727"/>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3" name="object 53"/>
          <p:cNvSpPr/>
          <p:nvPr/>
        </p:nvSpPr>
        <p:spPr>
          <a:xfrm>
            <a:off x="6152938" y="2759378"/>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4" name="object 54"/>
          <p:cNvSpPr/>
          <p:nvPr/>
        </p:nvSpPr>
        <p:spPr>
          <a:xfrm>
            <a:off x="6119171" y="3017088"/>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5" name="object 55"/>
          <p:cNvSpPr/>
          <p:nvPr/>
        </p:nvSpPr>
        <p:spPr>
          <a:xfrm>
            <a:off x="6119171" y="2759376"/>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6" name="object 56"/>
          <p:cNvSpPr/>
          <p:nvPr/>
        </p:nvSpPr>
        <p:spPr>
          <a:xfrm>
            <a:off x="1481258" y="2584309"/>
            <a:ext cx="4672867" cy="2790390"/>
          </a:xfrm>
          <a:custGeom>
            <a:avLst/>
            <a:gdLst/>
            <a:ahLst/>
            <a:cxnLst/>
            <a:rect l="l" t="t" r="r" b="b"/>
            <a:pathLst>
              <a:path w="4006850" h="2392679">
                <a:moveTo>
                  <a:pt x="0" y="0"/>
                </a:moveTo>
                <a:lnTo>
                  <a:pt x="1755647" y="891539"/>
                </a:lnTo>
                <a:lnTo>
                  <a:pt x="2316480" y="1423415"/>
                </a:lnTo>
                <a:lnTo>
                  <a:pt x="4006596" y="2392679"/>
                </a:lnTo>
              </a:path>
            </a:pathLst>
          </a:custGeom>
          <a:ln w="50292">
            <a:solidFill>
              <a:srgbClr val="00B0F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7" name="object 57"/>
          <p:cNvSpPr/>
          <p:nvPr/>
        </p:nvSpPr>
        <p:spPr>
          <a:xfrm>
            <a:off x="1439490" y="2541508"/>
            <a:ext cx="85311" cy="85311"/>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8" name="object 58"/>
          <p:cNvSpPr/>
          <p:nvPr/>
        </p:nvSpPr>
        <p:spPr>
          <a:xfrm>
            <a:off x="3485183" y="3583018"/>
            <a:ext cx="85310" cy="85311"/>
          </a:xfrm>
          <a:prstGeom prst="rect">
            <a:avLst/>
          </a:prstGeom>
          <a:blipFill>
            <a:blip r:embed="rId4"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9" name="object 59"/>
          <p:cNvSpPr/>
          <p:nvPr/>
        </p:nvSpPr>
        <p:spPr>
          <a:xfrm>
            <a:off x="4141015" y="4201524"/>
            <a:ext cx="85311" cy="85311"/>
          </a:xfrm>
          <a:prstGeom prst="rect">
            <a:avLst/>
          </a:prstGeom>
          <a:blipFill>
            <a:blip r:embed="rId5"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0" name="object 60"/>
          <p:cNvSpPr/>
          <p:nvPr/>
        </p:nvSpPr>
        <p:spPr>
          <a:xfrm>
            <a:off x="6110281" y="5333675"/>
            <a:ext cx="85310" cy="85311"/>
          </a:xfrm>
          <a:prstGeom prst="rect">
            <a:avLst/>
          </a:prstGeom>
          <a:blipFill>
            <a:blip r:embed="rId6"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1" name="object 61"/>
          <p:cNvSpPr/>
          <p:nvPr/>
        </p:nvSpPr>
        <p:spPr>
          <a:xfrm>
            <a:off x="1481258" y="2534547"/>
            <a:ext cx="4672867" cy="353983"/>
          </a:xfrm>
          <a:custGeom>
            <a:avLst/>
            <a:gdLst/>
            <a:ahLst/>
            <a:cxnLst/>
            <a:rect l="l" t="t" r="r" b="b"/>
            <a:pathLst>
              <a:path w="4006850" h="303529">
                <a:moveTo>
                  <a:pt x="0" y="42672"/>
                </a:moveTo>
                <a:lnTo>
                  <a:pt x="1755647" y="0"/>
                </a:lnTo>
                <a:lnTo>
                  <a:pt x="2316480" y="233172"/>
                </a:lnTo>
                <a:lnTo>
                  <a:pt x="4006596" y="303275"/>
                </a:lnTo>
              </a:path>
            </a:pathLst>
          </a:custGeom>
          <a:ln w="50292">
            <a:solidFill>
              <a:srgbClr val="FF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2" name="object 62"/>
          <p:cNvSpPr/>
          <p:nvPr/>
        </p:nvSpPr>
        <p:spPr>
          <a:xfrm>
            <a:off x="1439490" y="2541508"/>
            <a:ext cx="85311" cy="85311"/>
          </a:xfrm>
          <a:prstGeom prst="rect">
            <a:avLst/>
          </a:prstGeom>
          <a:blipFill>
            <a:blip r:embed="rId7"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3" name="object 63"/>
          <p:cNvSpPr/>
          <p:nvPr/>
        </p:nvSpPr>
        <p:spPr>
          <a:xfrm>
            <a:off x="3485183" y="2493521"/>
            <a:ext cx="85310" cy="85311"/>
          </a:xfrm>
          <a:prstGeom prst="rect">
            <a:avLst/>
          </a:prstGeom>
          <a:blipFill>
            <a:blip r:embed="rId8"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4" name="object 64"/>
          <p:cNvSpPr/>
          <p:nvPr/>
        </p:nvSpPr>
        <p:spPr>
          <a:xfrm>
            <a:off x="4141015" y="2763673"/>
            <a:ext cx="85311" cy="85311"/>
          </a:xfrm>
          <a:prstGeom prst="rect">
            <a:avLst/>
          </a:prstGeom>
          <a:blipFill>
            <a:blip r:embed="rId8"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5" name="object 65"/>
          <p:cNvSpPr/>
          <p:nvPr/>
        </p:nvSpPr>
        <p:spPr>
          <a:xfrm>
            <a:off x="6110281" y="2847208"/>
            <a:ext cx="85310" cy="85311"/>
          </a:xfrm>
          <a:prstGeom prst="rect">
            <a:avLst/>
          </a:prstGeom>
          <a:blipFill>
            <a:blip r:embed="rId7"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6" name="object 66"/>
          <p:cNvSpPr/>
          <p:nvPr/>
        </p:nvSpPr>
        <p:spPr>
          <a:xfrm>
            <a:off x="1481258" y="2534547"/>
            <a:ext cx="4672867" cy="2820753"/>
          </a:xfrm>
          <a:custGeom>
            <a:avLst/>
            <a:gdLst/>
            <a:ahLst/>
            <a:cxnLst/>
            <a:rect l="l" t="t" r="r" b="b"/>
            <a:pathLst>
              <a:path w="4006850" h="2418715">
                <a:moveTo>
                  <a:pt x="0" y="0"/>
                </a:moveTo>
                <a:lnTo>
                  <a:pt x="4006596" y="2418588"/>
                </a:lnTo>
              </a:path>
            </a:pathLst>
          </a:custGeom>
          <a:ln w="38100">
            <a:solidFill>
              <a:srgbClr val="4F81BC"/>
            </a:solidFill>
            <a:prstDash val="dot"/>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sng"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67" name="object 67"/>
          <p:cNvSpPr/>
          <p:nvPr/>
        </p:nvSpPr>
        <p:spPr>
          <a:xfrm>
            <a:off x="1481258" y="2534545"/>
            <a:ext cx="4672867" cy="334728"/>
          </a:xfrm>
          <a:custGeom>
            <a:avLst/>
            <a:gdLst/>
            <a:ahLst/>
            <a:cxnLst/>
            <a:rect l="l" t="t" r="r" b="b"/>
            <a:pathLst>
              <a:path w="4006850" h="287020">
                <a:moveTo>
                  <a:pt x="0" y="0"/>
                </a:moveTo>
                <a:lnTo>
                  <a:pt x="4006596" y="286512"/>
                </a:lnTo>
              </a:path>
            </a:pathLst>
          </a:custGeom>
          <a:ln w="38100">
            <a:solidFill>
              <a:srgbClr val="C0504D"/>
            </a:solidFill>
            <a:prstDash val="dot"/>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8" name="object 68"/>
          <p:cNvSpPr txBox="1"/>
          <p:nvPr/>
        </p:nvSpPr>
        <p:spPr>
          <a:xfrm>
            <a:off x="1693055" y="4270987"/>
            <a:ext cx="2788169" cy="320601"/>
          </a:xfrm>
          <a:prstGeom prst="rect">
            <a:avLst/>
          </a:prstGeom>
        </p:spPr>
        <p:txBody>
          <a:bodyPr vert="horz" wrap="square" lIns="0" tIns="12700" rIns="0" bIns="0" rtlCol="0">
            <a:spAutoFit/>
          </a:bodyPr>
          <a:lstStyle/>
          <a:p>
            <a:pPr marL="12700" marR="0" lvl="0" indent="0" algn="l" defTabSz="457200" rtl="0" eaLnBrk="1" fontAlgn="base" latinLnBrk="0" hangingPunct="1">
              <a:lnSpc>
                <a:spcPct val="100000"/>
              </a:lnSpc>
              <a:spcBef>
                <a:spcPts val="100"/>
              </a:spcBef>
              <a:spcAft>
                <a:spcPct val="0"/>
              </a:spcAft>
              <a:buClrTx/>
              <a:buSzTx/>
              <a:buFontTx/>
              <a:buNone/>
              <a:tabLst/>
              <a:defRPr/>
            </a:pPr>
            <a:r>
              <a:rPr kumimoji="0" sz="2000" b="0" i="0" u="none" strike="noStrike" kern="1200" cap="none" spc="-25" normalizeH="0" baseline="0" noProof="0" dirty="0">
                <a:ln>
                  <a:noFill/>
                </a:ln>
                <a:solidFill>
                  <a:srgbClr val="585858"/>
                </a:solidFill>
                <a:effectLst/>
                <a:uLnTx/>
                <a:uFillTx/>
                <a:latin typeface="Calibri"/>
                <a:ea typeface="ＭＳ Ｐゴシック" pitchFamily="34" charset="-128"/>
                <a:cs typeface="Calibri"/>
              </a:rPr>
              <a:t>Trend: </a:t>
            </a:r>
            <a:r>
              <a:rPr kumimoji="0" sz="2000" b="0" i="0" u="none" strike="noStrike" kern="1200" cap="none" spc="-5" normalizeH="0" baseline="0" noProof="0" dirty="0">
                <a:ln>
                  <a:noFill/>
                </a:ln>
                <a:solidFill>
                  <a:srgbClr val="585858"/>
                </a:solidFill>
                <a:effectLst/>
                <a:uLnTx/>
                <a:uFillTx/>
                <a:latin typeface="Calibri"/>
                <a:ea typeface="ＭＳ Ｐゴシック" pitchFamily="34" charset="-128"/>
                <a:cs typeface="Calibri"/>
              </a:rPr>
              <a:t>-14.3 </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mm /</a:t>
            </a:r>
            <a:r>
              <a:rPr kumimoji="0" sz="2000" b="0" i="0" u="none" strike="noStrike" kern="1200" cap="none" spc="-65" normalizeH="0" baseline="0" noProof="0" dirty="0">
                <a:ln>
                  <a:noFill/>
                </a:ln>
                <a:solidFill>
                  <a:srgbClr val="585858"/>
                </a:solidFill>
                <a:effectLst/>
                <a:uLnTx/>
                <a:uFillTx/>
                <a:latin typeface="Calibri"/>
                <a:ea typeface="ＭＳ Ｐゴシック" pitchFamily="34" charset="-128"/>
                <a:cs typeface="Calibri"/>
              </a:rPr>
              <a:t> </a:t>
            </a:r>
            <a:r>
              <a:rPr kumimoji="0" sz="2000" b="0" i="0" u="none" strike="noStrike" kern="1200" cap="none" spc="-5" normalizeH="0" baseline="0" noProof="0" dirty="0">
                <a:ln>
                  <a:noFill/>
                </a:ln>
                <a:solidFill>
                  <a:srgbClr val="585858"/>
                </a:solidFill>
                <a:effectLst/>
                <a:uLnTx/>
                <a:uFillTx/>
                <a:latin typeface="Calibri"/>
                <a:ea typeface="ＭＳ Ｐゴシック" pitchFamily="34" charset="-128"/>
                <a:cs typeface="Calibri"/>
              </a:rPr>
              <a:t>year</a:t>
            </a:r>
            <a:endParaRPr kumimoji="0" sz="2000" b="0" i="0" u="none" strike="noStrike" kern="1200" cap="none" spc="0" normalizeH="0" baseline="0" noProof="0" dirty="0">
              <a:ln>
                <a:noFill/>
              </a:ln>
              <a:solidFill>
                <a:prstClr val="black"/>
              </a:solidFill>
              <a:effectLst/>
              <a:uLnTx/>
              <a:uFillTx/>
              <a:latin typeface="Calibri"/>
              <a:ea typeface="ＭＳ Ｐゴシック" pitchFamily="34" charset="-128"/>
              <a:cs typeface="Calibri"/>
            </a:endParaRPr>
          </a:p>
        </p:txBody>
      </p:sp>
      <p:sp>
        <p:nvSpPr>
          <p:cNvPr id="69" name="object 69"/>
          <p:cNvSpPr txBox="1"/>
          <p:nvPr/>
        </p:nvSpPr>
        <p:spPr>
          <a:xfrm>
            <a:off x="2201873" y="2005797"/>
            <a:ext cx="3405787" cy="289823"/>
          </a:xfrm>
          <a:prstGeom prst="rect">
            <a:avLst/>
          </a:prstGeom>
        </p:spPr>
        <p:txBody>
          <a:bodyPr vert="horz" wrap="square" lIns="0" tIns="12700" rIns="0" bIns="0" rtlCol="0">
            <a:spAutoFit/>
          </a:bodyPr>
          <a:lstStyle/>
          <a:p>
            <a:pPr marL="12700" marR="0" lvl="0" indent="0" algn="l" defTabSz="457200" rtl="0" eaLnBrk="1" fontAlgn="base" latinLnBrk="0" hangingPunct="1">
              <a:lnSpc>
                <a:spcPct val="100000"/>
              </a:lnSpc>
              <a:spcBef>
                <a:spcPts val="100"/>
              </a:spcBef>
              <a:spcAft>
                <a:spcPct val="0"/>
              </a:spcAft>
              <a:buClrTx/>
              <a:buSzTx/>
              <a:buFontTx/>
              <a:buNone/>
              <a:tabLst/>
              <a:defRPr/>
            </a:pPr>
            <a:r>
              <a:rPr kumimoji="0" sz="1800" b="0" i="0" u="none" strike="noStrike" kern="1200" cap="none" spc="-25" normalizeH="0" baseline="0" noProof="0" dirty="0">
                <a:ln>
                  <a:noFill/>
                </a:ln>
                <a:solidFill>
                  <a:srgbClr val="585858"/>
                </a:solidFill>
                <a:effectLst/>
                <a:uLnTx/>
                <a:uFillTx/>
                <a:latin typeface="Calibri"/>
                <a:ea typeface="ＭＳ Ｐゴシック" pitchFamily="34" charset="-128"/>
                <a:cs typeface="Calibri"/>
              </a:rPr>
              <a:t>Trend: </a:t>
            </a:r>
            <a:r>
              <a:rPr kumimoji="0" sz="18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-1.7 mm / </a:t>
            </a:r>
            <a:r>
              <a:rPr kumimoji="0" sz="18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year</a:t>
            </a:r>
            <a:endParaRPr kumimoji="0" sz="1800" b="0" i="0" u="none" strike="noStrike" kern="1200" cap="none" spc="0" normalizeH="0" baseline="0" noProof="0" dirty="0">
              <a:ln>
                <a:noFill/>
              </a:ln>
              <a:solidFill>
                <a:prstClr val="black"/>
              </a:solidFill>
              <a:effectLst/>
              <a:uLnTx/>
              <a:uFillTx/>
              <a:latin typeface="Calibri"/>
              <a:ea typeface="ＭＳ Ｐゴシック" pitchFamily="34" charset="-128"/>
              <a:cs typeface="Calibri"/>
            </a:endParaRPr>
          </a:p>
        </p:txBody>
      </p:sp>
      <p:sp>
        <p:nvSpPr>
          <p:cNvPr id="80" name="object 80"/>
          <p:cNvSpPr txBox="1"/>
          <p:nvPr/>
        </p:nvSpPr>
        <p:spPr>
          <a:xfrm>
            <a:off x="285119" y="6140668"/>
            <a:ext cx="6730854" cy="320601"/>
          </a:xfrm>
          <a:prstGeom prst="rect">
            <a:avLst/>
          </a:prstGeom>
        </p:spPr>
        <p:txBody>
          <a:bodyPr vert="horz" wrap="square" lIns="0" tIns="12700" rIns="0" bIns="0" rtlCol="0">
            <a:spAutoFit/>
          </a:bodyPr>
          <a:lstStyle/>
          <a:p>
            <a:pPr marL="12700" marR="0" lvl="0" indent="0" algn="l" defTabSz="457200" rtl="0" eaLnBrk="1" fontAlgn="base" latinLnBrk="0" hangingPunct="1">
              <a:lnSpc>
                <a:spcPct val="100000"/>
              </a:lnSpc>
              <a:spcBef>
                <a:spcPts val="100"/>
              </a:spcBef>
              <a:spcAft>
                <a:spcPct val="0"/>
              </a:spcAft>
              <a:buClrTx/>
              <a:buSzTx/>
              <a:buFontTx/>
              <a:buNone/>
              <a:tabLst>
                <a:tab pos="759460" algn="l"/>
                <a:tab pos="1506855" algn="l"/>
                <a:tab pos="2253615" algn="l"/>
                <a:tab pos="3001010" algn="l"/>
                <a:tab pos="3748404" algn="l"/>
                <a:tab pos="4495800" algn="l"/>
                <a:tab pos="5243195" algn="l"/>
              </a:tabLst>
              <a:defRPr/>
            </a:pP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004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006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008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1</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012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014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016	</a:t>
            </a:r>
            <a:r>
              <a:rPr kumimoji="0" sz="2000" b="0" i="0" u="none" strike="noStrike" kern="1200" cap="none" spc="-10" normalizeH="0" baseline="0" noProof="0" dirty="0">
                <a:ln>
                  <a:noFill/>
                </a:ln>
                <a:solidFill>
                  <a:srgbClr val="585858"/>
                </a:solidFill>
                <a:effectLst/>
                <a:uLnTx/>
                <a:uFillTx/>
                <a:latin typeface="Calibri"/>
                <a:ea typeface="ＭＳ Ｐゴシック" pitchFamily="34" charset="-128"/>
                <a:cs typeface="Calibri"/>
              </a:rPr>
              <a:t>2</a:t>
            </a:r>
            <a:r>
              <a:rPr kumimoji="0" sz="2000" b="0" i="0" u="none" strike="noStrike" kern="1200" cap="none" spc="0" normalizeH="0" baseline="0" noProof="0" dirty="0">
                <a:ln>
                  <a:noFill/>
                </a:ln>
                <a:solidFill>
                  <a:srgbClr val="585858"/>
                </a:solidFill>
                <a:effectLst/>
                <a:uLnTx/>
                <a:uFillTx/>
                <a:latin typeface="Calibri"/>
                <a:ea typeface="ＭＳ Ｐゴシック" pitchFamily="34" charset="-128"/>
                <a:cs typeface="Calibri"/>
              </a:rPr>
              <a:t>018</a:t>
            </a:r>
            <a:endParaRPr kumimoji="0" sz="2000" b="0" i="0" u="none" strike="noStrike" kern="1200" cap="none" spc="0" normalizeH="0" baseline="0" noProof="0">
              <a:ln>
                <a:noFill/>
              </a:ln>
              <a:solidFill>
                <a:prstClr val="black"/>
              </a:solidFill>
              <a:effectLst/>
              <a:uLnTx/>
              <a:uFillTx/>
              <a:latin typeface="Calibri"/>
              <a:ea typeface="ＭＳ Ｐゴシック" pitchFamily="34" charset="-128"/>
              <a:cs typeface="Calibri"/>
            </a:endParaRPr>
          </a:p>
        </p:txBody>
      </p:sp>
      <p:sp>
        <p:nvSpPr>
          <p:cNvPr id="74" name="TextBox 73"/>
          <p:cNvSpPr txBox="1"/>
          <p:nvPr/>
        </p:nvSpPr>
        <p:spPr>
          <a:xfrm>
            <a:off x="6927256" y="3561179"/>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32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Some Drift…</a:t>
            </a:r>
          </a:p>
        </p:txBody>
      </p:sp>
      <p:cxnSp>
        <p:nvCxnSpPr>
          <p:cNvPr id="71" name="Straight Arrow Connector 70"/>
          <p:cNvCxnSpPr>
            <a:stCxn id="74" idx="1"/>
          </p:cNvCxnSpPr>
          <p:nvPr/>
        </p:nvCxnSpPr>
        <p:spPr>
          <a:xfrm flipH="1" flipV="1">
            <a:off x="4226326" y="2418130"/>
            <a:ext cx="2700930" cy="2039104"/>
          </a:xfrm>
          <a:prstGeom prst="straightConnector1">
            <a:avLst/>
          </a:prstGeom>
          <a:ln w="34925">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79"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Concept of goal of IFDM</a:t>
            </a:r>
          </a:p>
        </p:txBody>
      </p:sp>
    </p:spTree>
    <p:extLst>
      <p:ext uri="{BB962C8B-B14F-4D97-AF65-F5344CB8AC3E}">
        <p14:creationId xmlns:p14="http://schemas.microsoft.com/office/powerpoint/2010/main" val="36734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cTn>
                              </p:par>
                              <p:par>
                                <p:cTn id="8" presetID="22" presetClass="entr" presetSubtype="4"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 and Drift: Summary</a:t>
            </a:r>
          </a:p>
        </p:txBody>
      </p:sp>
      <p:sp>
        <p:nvSpPr>
          <p:cNvPr id="3" name="Text Placeholder 2"/>
          <p:cNvSpPr>
            <a:spLocks noGrp="1"/>
          </p:cNvSpPr>
          <p:nvPr>
            <p:ph type="body" idx="1"/>
          </p:nvPr>
        </p:nvSpPr>
        <p:spPr>
          <a:xfrm>
            <a:off x="1533607" y="1974967"/>
            <a:ext cx="3299959" cy="479822"/>
          </a:xfrm>
        </p:spPr>
        <p:txBody>
          <a:bodyPr/>
          <a:lstStyle/>
          <a:p>
            <a:pPr algn="ctr"/>
            <a:r>
              <a:rPr lang="en-US" sz="3600" dirty="0">
                <a:solidFill>
                  <a:srgbClr val="FF0000"/>
                </a:solidFill>
              </a:rPr>
              <a:t>Shift</a:t>
            </a:r>
          </a:p>
        </p:txBody>
      </p:sp>
      <p:sp>
        <p:nvSpPr>
          <p:cNvPr id="4" name="Content Placeholder 3"/>
          <p:cNvSpPr>
            <a:spLocks noGrp="1"/>
          </p:cNvSpPr>
          <p:nvPr>
            <p:ph sz="half" idx="2"/>
          </p:nvPr>
        </p:nvSpPr>
        <p:spPr>
          <a:xfrm>
            <a:off x="1606925" y="2463125"/>
            <a:ext cx="3065929" cy="2963466"/>
          </a:xfrm>
        </p:spPr>
        <p:txBody>
          <a:bodyPr/>
          <a:lstStyle/>
          <a:p>
            <a:r>
              <a:rPr lang="en-US" dirty="0"/>
              <a:t>Once, at rollout</a:t>
            </a:r>
          </a:p>
          <a:p>
            <a:r>
              <a:rPr lang="en-US" dirty="0"/>
              <a:t>Correcting systematic errors in the current </a:t>
            </a:r>
            <a:r>
              <a:rPr lang="en-US" dirty="0" err="1"/>
              <a:t>datums</a:t>
            </a:r>
            <a:endParaRPr lang="en-US" dirty="0"/>
          </a:p>
          <a:p>
            <a:r>
              <a:rPr lang="en-US" dirty="0"/>
              <a:t>Decimeters-to-meters of one-time immediate coordinate changes</a:t>
            </a:r>
          </a:p>
          <a:p>
            <a:r>
              <a:rPr lang="en-US" dirty="0"/>
              <a:t>Will affect everyone</a:t>
            </a:r>
          </a:p>
          <a:p>
            <a:endParaRPr lang="en-US" dirty="0"/>
          </a:p>
        </p:txBody>
      </p:sp>
      <p:sp>
        <p:nvSpPr>
          <p:cNvPr id="5" name="Text Placeholder 4"/>
          <p:cNvSpPr>
            <a:spLocks noGrp="1"/>
          </p:cNvSpPr>
          <p:nvPr>
            <p:ph type="body" sz="quarter" idx="3"/>
          </p:nvPr>
        </p:nvSpPr>
        <p:spPr>
          <a:xfrm>
            <a:off x="5321349" y="1983303"/>
            <a:ext cx="3301255" cy="479822"/>
          </a:xfrm>
        </p:spPr>
        <p:txBody>
          <a:bodyPr/>
          <a:lstStyle/>
          <a:p>
            <a:pPr algn="ctr"/>
            <a:r>
              <a:rPr lang="en-US" sz="3600" dirty="0">
                <a:solidFill>
                  <a:srgbClr val="FF0000"/>
                </a:solidFill>
              </a:rPr>
              <a:t>Drift</a:t>
            </a:r>
            <a:endParaRPr lang="en-US" dirty="0">
              <a:solidFill>
                <a:srgbClr val="FF0000"/>
              </a:solidFill>
            </a:endParaRPr>
          </a:p>
        </p:txBody>
      </p:sp>
      <p:sp>
        <p:nvSpPr>
          <p:cNvPr id="6" name="Content Placeholder 5"/>
          <p:cNvSpPr>
            <a:spLocks noGrp="1"/>
          </p:cNvSpPr>
          <p:nvPr>
            <p:ph sz="quarter" idx="4"/>
          </p:nvPr>
        </p:nvSpPr>
        <p:spPr>
          <a:xfrm>
            <a:off x="5042647" y="2454789"/>
            <a:ext cx="4067738" cy="2963466"/>
          </a:xfrm>
        </p:spPr>
        <p:txBody>
          <a:bodyPr/>
          <a:lstStyle/>
          <a:p>
            <a:r>
              <a:rPr lang="en-US" dirty="0"/>
              <a:t>Impact will grow as time goes on</a:t>
            </a:r>
          </a:p>
          <a:p>
            <a:r>
              <a:rPr lang="en-US" dirty="0"/>
              <a:t>Embracing the dynamic planet upon which we live</a:t>
            </a:r>
          </a:p>
          <a:p>
            <a:r>
              <a:rPr lang="en-US" dirty="0"/>
              <a:t>Centimeters of persistent annual coordinate changes (plus potential meter-level jumps from earthquakes)</a:t>
            </a:r>
          </a:p>
          <a:p>
            <a:r>
              <a:rPr lang="en-US" dirty="0"/>
              <a:t>Can mostly be ignored or mitigated through NGS’s creation of plate-fixed frames and reference epoch coordinates</a:t>
            </a:r>
          </a:p>
        </p:txBody>
      </p:sp>
      <p:sp>
        <p:nvSpPr>
          <p:cNvPr id="7" name="Date Placeholder 6"/>
          <p:cNvSpPr>
            <a:spLocks noGrp="1"/>
          </p:cNvSpPr>
          <p:nvPr>
            <p:ph type="dt" sz="half" idx="10"/>
          </p:nvPr>
        </p:nvSpPr>
        <p:spPr/>
        <p:txBody>
          <a:bodyPr/>
          <a:lstStyle/>
          <a:p>
            <a:pPr eaLnBrk="1" hangingPunct="1">
              <a:defRPr/>
            </a:pPr>
            <a:r>
              <a:rPr lang="en-US">
                <a:latin typeface="Calibri"/>
              </a:rPr>
              <a:t>March 11, 2021</a:t>
            </a:r>
          </a:p>
        </p:txBody>
      </p:sp>
      <p:sp>
        <p:nvSpPr>
          <p:cNvPr id="8" name="Footer Placeholder 7"/>
          <p:cNvSpPr>
            <a:spLocks noGrp="1"/>
          </p:cNvSpPr>
          <p:nvPr>
            <p:ph type="ftr" sz="quarter" idx="11"/>
          </p:nvPr>
        </p:nvSpPr>
        <p:spPr/>
        <p:txBody>
          <a:bodyPr/>
          <a:lstStyle/>
          <a:p>
            <a:pPr eaLnBrk="1" hangingPunct="1">
              <a:defRPr/>
            </a:pPr>
            <a:r>
              <a:rPr lang="en-US">
                <a:latin typeface="Calibri"/>
              </a:rPr>
              <a:t>Blueprint for the Modernized NSRS, Part 3: Webinar</a:t>
            </a:r>
          </a:p>
        </p:txBody>
      </p:sp>
      <p:sp>
        <p:nvSpPr>
          <p:cNvPr id="9" name="Slide Number Placeholder 8"/>
          <p:cNvSpPr>
            <a:spLocks noGrp="1"/>
          </p:cNvSpPr>
          <p:nvPr>
            <p:ph type="sldNum" sz="quarter" idx="12"/>
          </p:nvPr>
        </p:nvSpPr>
        <p:spPr/>
        <p:txBody>
          <a:bodyPr/>
          <a:lstStyle/>
          <a:p>
            <a:pPr eaLnBrk="1" hangingPunct="1">
              <a:defRPr/>
            </a:pPr>
            <a:fld id="{9352E7D5-2CCB-47EF-A1DD-484874EE5CC0}" type="slidenum">
              <a:rPr lang="en-US">
                <a:latin typeface="Calibri"/>
              </a:rPr>
              <a:pPr eaLnBrk="1" hangingPunct="1">
                <a:defRPr/>
              </a:pPr>
              <a:t>29</a:t>
            </a:fld>
            <a:endParaRPr lang="en-US">
              <a:latin typeface="Calibri"/>
            </a:endParaRPr>
          </a:p>
        </p:txBody>
      </p:sp>
      <p:sp>
        <p:nvSpPr>
          <p:cNvPr id="10" name="Content Placeholder 3"/>
          <p:cNvSpPr txBox="1">
            <a:spLocks/>
          </p:cNvSpPr>
          <p:nvPr/>
        </p:nvSpPr>
        <p:spPr bwMode="auto">
          <a:xfrm>
            <a:off x="109580" y="2475523"/>
            <a:ext cx="1738040" cy="29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257175" indent="-257175" defTabSz="342900"/>
            <a:r>
              <a:rPr lang="en-US" sz="1800" dirty="0">
                <a:solidFill>
                  <a:prstClr val="black"/>
                </a:solidFill>
                <a:latin typeface="Calibri"/>
              </a:rPr>
              <a:t>When?</a:t>
            </a:r>
          </a:p>
          <a:p>
            <a:pPr marL="257175" indent="-257175" defTabSz="342900"/>
            <a:r>
              <a:rPr lang="en-US" sz="1800" dirty="0">
                <a:solidFill>
                  <a:prstClr val="black"/>
                </a:solidFill>
                <a:latin typeface="Calibri"/>
              </a:rPr>
              <a:t>Why?</a:t>
            </a:r>
          </a:p>
          <a:p>
            <a:pPr marL="0" indent="0" defTabSz="342900">
              <a:buNone/>
            </a:pPr>
            <a:endParaRPr lang="en-US" sz="1500" dirty="0">
              <a:solidFill>
                <a:prstClr val="black"/>
              </a:solidFill>
              <a:latin typeface="Calibri"/>
            </a:endParaRPr>
          </a:p>
          <a:p>
            <a:pPr marL="257175" indent="-257175" defTabSz="342900"/>
            <a:r>
              <a:rPr lang="en-US" sz="1800" dirty="0">
                <a:solidFill>
                  <a:prstClr val="black"/>
                </a:solidFill>
                <a:latin typeface="Calibri"/>
              </a:rPr>
              <a:t>How much?</a:t>
            </a:r>
          </a:p>
          <a:p>
            <a:pPr marL="0" indent="0" defTabSz="342900">
              <a:buNone/>
            </a:pPr>
            <a:endParaRPr lang="en-US" sz="2700" dirty="0">
              <a:solidFill>
                <a:prstClr val="black"/>
              </a:solidFill>
              <a:latin typeface="Calibri"/>
            </a:endParaRPr>
          </a:p>
          <a:p>
            <a:pPr marL="257175" indent="-257175" defTabSz="342900"/>
            <a:r>
              <a:rPr lang="en-US" sz="1800" dirty="0">
                <a:solidFill>
                  <a:prstClr val="black"/>
                </a:solidFill>
                <a:latin typeface="Calibri"/>
              </a:rPr>
              <a:t>Who?</a:t>
            </a:r>
          </a:p>
        </p:txBody>
      </p:sp>
    </p:spTree>
    <p:extLst>
      <p:ext uri="{BB962C8B-B14F-4D97-AF65-F5344CB8AC3E}">
        <p14:creationId xmlns:p14="http://schemas.microsoft.com/office/powerpoint/2010/main" val="39346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35F2FE-75DC-41AF-9500-D6E1E72325AA}"/>
              </a:ext>
            </a:extLst>
          </p:cNvPr>
          <p:cNvSpPr>
            <a:spLocks noGrp="1"/>
          </p:cNvSpPr>
          <p:nvPr>
            <p:ph idx="1"/>
          </p:nvPr>
        </p:nvSpPr>
        <p:spPr/>
        <p:txBody>
          <a:bodyPr/>
          <a:lstStyle/>
          <a:p>
            <a:r>
              <a:rPr lang="en-US" sz="2800" dirty="0"/>
              <a:t>What is…</a:t>
            </a:r>
          </a:p>
          <a:p>
            <a:pPr lvl="1"/>
            <a:r>
              <a:rPr lang="en-US" sz="2200" dirty="0"/>
              <a:t>NGS and its mission</a:t>
            </a:r>
          </a:p>
          <a:p>
            <a:pPr lvl="1"/>
            <a:r>
              <a:rPr lang="en-US" sz="2200" dirty="0"/>
              <a:t>The NSRS</a:t>
            </a:r>
          </a:p>
          <a:p>
            <a:pPr lvl="1"/>
            <a:r>
              <a:rPr lang="en-US" sz="2200" dirty="0" err="1"/>
              <a:t>Bluebooking</a:t>
            </a:r>
            <a:endParaRPr lang="en-US" sz="2200" dirty="0"/>
          </a:p>
          <a:p>
            <a:pPr lvl="1"/>
            <a:r>
              <a:rPr lang="en-US" sz="2200" dirty="0"/>
              <a:t>GRAV-D</a:t>
            </a:r>
          </a:p>
          <a:p>
            <a:pPr lvl="1"/>
            <a:r>
              <a:rPr lang="en-US" sz="2200" dirty="0"/>
              <a:t>ITRF</a:t>
            </a:r>
          </a:p>
          <a:p>
            <a:r>
              <a:rPr lang="en-US" sz="2800" dirty="0"/>
              <a:t>Why we are modernizing </a:t>
            </a:r>
          </a:p>
          <a:p>
            <a:r>
              <a:rPr lang="en-US" dirty="0"/>
              <a:t>All of these topics have been covered extensively in multiple forums in the last few years</a:t>
            </a:r>
          </a:p>
          <a:p>
            <a:endParaRPr lang="en-US" dirty="0"/>
          </a:p>
        </p:txBody>
      </p:sp>
      <p:sp>
        <p:nvSpPr>
          <p:cNvPr id="3" name="Title 2">
            <a:extLst>
              <a:ext uri="{FF2B5EF4-FFF2-40B4-BE49-F238E27FC236}">
                <a16:creationId xmlns:a16="http://schemas.microsoft.com/office/drawing/2014/main" id="{0B73527D-B795-4E48-B541-7FC1609B1114}"/>
              </a:ext>
            </a:extLst>
          </p:cNvPr>
          <p:cNvSpPr>
            <a:spLocks noGrp="1"/>
          </p:cNvSpPr>
          <p:nvPr>
            <p:ph type="title"/>
          </p:nvPr>
        </p:nvSpPr>
        <p:spPr/>
        <p:txBody>
          <a:bodyPr/>
          <a:lstStyle/>
          <a:p>
            <a:r>
              <a:rPr lang="en-US" dirty="0"/>
              <a:t>What I am not Covering</a:t>
            </a:r>
          </a:p>
        </p:txBody>
      </p:sp>
    </p:spTree>
    <p:extLst>
      <p:ext uri="{BB962C8B-B14F-4D97-AF65-F5344CB8AC3E}">
        <p14:creationId xmlns:p14="http://schemas.microsoft.com/office/powerpoint/2010/main" val="3178266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90551"/>
            <a:ext cx="9067800" cy="6267450"/>
          </a:xfrm>
        </p:spPr>
        <p:txBody>
          <a:bodyPr/>
          <a:lstStyle/>
          <a:p>
            <a:pPr marL="0" indent="0">
              <a:buNone/>
            </a:pPr>
            <a:r>
              <a:rPr lang="en-US" sz="2800" dirty="0">
                <a:latin typeface="Cambria" panose="02040503050406030204" pitchFamily="18" charset="0"/>
                <a:ea typeface="Cambria" panose="02040503050406030204" pitchFamily="18" charset="0"/>
              </a:rPr>
              <a:t>EPP2022 – Euler Pole Parameters – </a:t>
            </a:r>
            <a:r>
              <a:rPr lang="en-US" sz="2800" dirty="0">
                <a:solidFill>
                  <a:srgbClr val="FF0000"/>
                </a:solidFill>
                <a:latin typeface="Cambria" panose="02040503050406030204" pitchFamily="18" charset="0"/>
                <a:ea typeface="Cambria" panose="02040503050406030204" pitchFamily="18" charset="0"/>
              </a:rPr>
              <a:t>Simple Rotation</a:t>
            </a:r>
          </a:p>
          <a:p>
            <a:pPr lvl="1"/>
            <a:r>
              <a:rPr lang="en-US" sz="2400" dirty="0">
                <a:latin typeface="Cambria" panose="02040503050406030204" pitchFamily="18" charset="0"/>
                <a:ea typeface="Cambria" panose="02040503050406030204" pitchFamily="18" charset="0"/>
              </a:rPr>
              <a:t>Three parameters: </a:t>
            </a:r>
            <a:r>
              <a:rPr lang="en-US" sz="2400" dirty="0" err="1">
                <a:latin typeface="Cambria" panose="02040503050406030204" pitchFamily="18" charset="0"/>
                <a:ea typeface="Cambria" panose="02040503050406030204" pitchFamily="18" charset="0"/>
              </a:rPr>
              <a:t>lat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lon</a:t>
            </a:r>
            <a:r>
              <a:rPr lang="en-US" sz="2400" dirty="0">
                <a:latin typeface="Cambria" panose="02040503050406030204" pitchFamily="18" charset="0"/>
                <a:ea typeface="Cambria" panose="02040503050406030204" pitchFamily="18" charset="0"/>
              </a:rPr>
              <a:t>, rotation speed</a:t>
            </a:r>
          </a:p>
          <a:p>
            <a:pPr lvl="1"/>
            <a:r>
              <a:rPr lang="en-US" sz="2400" dirty="0">
                <a:latin typeface="Cambria" panose="02040503050406030204" pitchFamily="18" charset="0"/>
                <a:ea typeface="Cambria" panose="02040503050406030204" pitchFamily="18" charset="0"/>
              </a:rPr>
              <a:t>Horizontal </a:t>
            </a:r>
            <a:r>
              <a:rPr lang="en-US" sz="2400" i="1" dirty="0">
                <a:latin typeface="Cambria" panose="02040503050406030204" pitchFamily="18" charset="0"/>
                <a:ea typeface="Cambria" panose="02040503050406030204" pitchFamily="18" charset="0"/>
              </a:rPr>
              <a:t>only</a:t>
            </a:r>
            <a:r>
              <a:rPr lang="en-US" sz="2400" dirty="0">
                <a:latin typeface="Cambria" panose="02040503050406030204" pitchFamily="18" charset="0"/>
                <a:ea typeface="Cambria" panose="02040503050406030204" pitchFamily="18" charset="0"/>
              </a:rPr>
              <a:t>:</a:t>
            </a:r>
            <a:r>
              <a:rPr lang="en-US" sz="2400" i="1"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just latitude and longitude</a:t>
            </a:r>
            <a:endParaRPr lang="en-US" sz="2400" i="1"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Changes the </a:t>
            </a:r>
            <a:r>
              <a:rPr lang="en-US" sz="2400" i="1" dirty="0">
                <a:solidFill>
                  <a:srgbClr val="FF0000"/>
                </a:solidFill>
                <a:latin typeface="Cambria" panose="02040503050406030204" pitchFamily="18" charset="0"/>
                <a:ea typeface="Cambria" panose="02040503050406030204" pitchFamily="18" charset="0"/>
              </a:rPr>
              <a:t>frame</a:t>
            </a:r>
            <a:r>
              <a:rPr lang="en-US" sz="2400" dirty="0">
                <a:latin typeface="Cambria" panose="02040503050406030204" pitchFamily="18" charset="0"/>
                <a:ea typeface="Cambria" panose="02040503050406030204" pitchFamily="18" charset="0"/>
              </a:rPr>
              <a:t>:</a:t>
            </a:r>
            <a:r>
              <a:rPr lang="en-US" sz="2400" i="1"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ITRF2020 + EPP2022 = NATRF2022</a:t>
            </a:r>
            <a:endParaRPr lang="en-US" sz="1300"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a:solidFill>
                  <a:srgbClr val="FF0000"/>
                </a:solidFill>
                <a:latin typeface="Cambria" panose="02040503050406030204" pitchFamily="18" charset="0"/>
                <a:ea typeface="Cambria" panose="02040503050406030204" pitchFamily="18" charset="0"/>
              </a:rPr>
              <a:t>epoch</a:t>
            </a:r>
          </a:p>
          <a:p>
            <a:pPr marL="457200" lvl="1" indent="0">
              <a:buNone/>
            </a:pPr>
            <a:endParaRPr lang="en-US" sz="2400" i="1" dirty="0">
              <a:solidFill>
                <a:srgbClr val="FF0000"/>
              </a:solidFill>
              <a:latin typeface="Cambria" panose="02040503050406030204" pitchFamily="18" charset="0"/>
              <a:ea typeface="Cambria" panose="02040503050406030204" pitchFamily="18" charset="0"/>
            </a:endParaRPr>
          </a:p>
          <a:p>
            <a:pPr marL="0" indent="0">
              <a:buNone/>
            </a:pPr>
            <a:r>
              <a:rPr lang="en-US" sz="2800" dirty="0">
                <a:latin typeface="Cambria" panose="02040503050406030204" pitchFamily="18" charset="0"/>
                <a:ea typeface="Cambria" panose="02040503050406030204" pitchFamily="18" charset="0"/>
              </a:rPr>
              <a:t>IFDM2022 – Intra-Frame Deformation Model - </a:t>
            </a:r>
            <a:r>
              <a:rPr lang="en-US" sz="2800" dirty="0">
                <a:solidFill>
                  <a:srgbClr val="FF0000"/>
                </a:solidFill>
                <a:latin typeface="Cambria" panose="02040503050406030204" pitchFamily="18" charset="0"/>
                <a:ea typeface="Cambria" panose="02040503050406030204" pitchFamily="18" charset="0"/>
              </a:rPr>
              <a:t>Complex</a:t>
            </a:r>
            <a:endParaRPr lang="en-US" sz="2800" i="1" dirty="0">
              <a:solidFill>
                <a:srgbClr val="FF0000"/>
              </a:solidFill>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Complex set of parameters</a:t>
            </a:r>
          </a:p>
          <a:p>
            <a:pPr lvl="1"/>
            <a:r>
              <a:rPr lang="en-US" sz="2400" i="1" u="sng" dirty="0">
                <a:latin typeface="Cambria" panose="02040503050406030204" pitchFamily="18" charset="0"/>
                <a:ea typeface="Cambria" panose="02040503050406030204" pitchFamily="18" charset="0"/>
              </a:rPr>
              <a:t>Residual</a:t>
            </a:r>
            <a:r>
              <a:rPr lang="en-US" sz="2400" dirty="0">
                <a:latin typeface="Cambria" panose="02040503050406030204" pitchFamily="18" charset="0"/>
                <a:ea typeface="Cambria" panose="02040503050406030204" pitchFamily="18" charset="0"/>
              </a:rPr>
              <a:t> horizontal motion: all the motion leftover after Euler Pole rotation plus any local/regional motions</a:t>
            </a:r>
          </a:p>
          <a:p>
            <a:pPr lvl="1"/>
            <a:r>
              <a:rPr lang="en-US" sz="2400" i="1" u="sng" dirty="0">
                <a:latin typeface="Cambria" panose="02040503050406030204" pitchFamily="18" charset="0"/>
                <a:ea typeface="Cambria" panose="02040503050406030204" pitchFamily="18" charset="0"/>
              </a:rPr>
              <a:t>All</a:t>
            </a:r>
            <a:r>
              <a:rPr lang="en-US" sz="2400" dirty="0">
                <a:latin typeface="Cambria" panose="02040503050406030204" pitchFamily="18" charset="0"/>
                <a:ea typeface="Cambria" panose="02040503050406030204" pitchFamily="18" charset="0"/>
              </a:rPr>
              <a:t> vertical motion: localized subsidence or uplift</a:t>
            </a:r>
          </a:p>
          <a:p>
            <a:pPr lvl="1"/>
            <a:r>
              <a:rPr lang="en-US" sz="2400" dirty="0">
                <a:latin typeface="Cambria" panose="02040503050406030204" pitchFamily="18" charset="0"/>
                <a:ea typeface="Cambria" panose="02040503050406030204" pitchFamily="18" charset="0"/>
              </a:rPr>
              <a:t>Changes the </a:t>
            </a:r>
            <a:r>
              <a:rPr lang="en-US" sz="2400" i="1" dirty="0">
                <a:solidFill>
                  <a:srgbClr val="FF0000"/>
                </a:solidFill>
                <a:latin typeface="Cambria" panose="02040503050406030204" pitchFamily="18" charset="0"/>
                <a:ea typeface="Cambria" panose="02040503050406030204" pitchFamily="18" charset="0"/>
              </a:rPr>
              <a:t>epoch</a:t>
            </a: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a:solidFill>
                  <a:srgbClr val="FF0000"/>
                </a:solidFill>
                <a:latin typeface="Cambria" panose="02040503050406030204" pitchFamily="18" charset="0"/>
                <a:ea typeface="Cambria" panose="02040503050406030204" pitchFamily="18" charset="0"/>
              </a:rPr>
              <a:t>frame</a:t>
            </a:r>
            <a:r>
              <a:rPr lang="en-US" sz="2400" dirty="0">
                <a:latin typeface="Cambria" panose="02040503050406030204" pitchFamily="18" charset="0"/>
                <a:ea typeface="Cambria" panose="02040503050406030204" pitchFamily="18" charset="0"/>
              </a:rPr>
              <a:t>: “intra” = on the inside; within</a:t>
            </a:r>
          </a:p>
        </p:txBody>
      </p:sp>
    </p:spTree>
    <p:extLst>
      <p:ext uri="{BB962C8B-B14F-4D97-AF65-F5344CB8AC3E}">
        <p14:creationId xmlns:p14="http://schemas.microsoft.com/office/powerpoint/2010/main" val="61014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10" end="10"/>
                                            </p:txEl>
                                          </p:spTgt>
                                        </p:tgtEl>
                                      </p:cBhvr>
                                    </p:animEffect>
                                    <p:animScale>
                                      <p:cBhvr>
                                        <p:cTn id="12" dur="250" autoRev="1" fill="hold"/>
                                        <p:tgtEl>
                                          <p:spTgt spid="3">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Types of Coordinates</a:t>
            </a:r>
          </a:p>
        </p:txBody>
      </p:sp>
      <p:sp>
        <p:nvSpPr>
          <p:cNvPr id="3" name="Content Placeholder 2"/>
          <p:cNvSpPr>
            <a:spLocks noGrp="1"/>
          </p:cNvSpPr>
          <p:nvPr>
            <p:ph idx="1"/>
          </p:nvPr>
        </p:nvSpPr>
        <p:spPr/>
        <p:txBody>
          <a:bodyPr/>
          <a:lstStyle/>
          <a:p>
            <a:r>
              <a:rPr lang="en-US" sz="2800" b="1" u="sng" dirty="0"/>
              <a:t>Active</a:t>
            </a:r>
            <a:endParaRPr lang="en-US" sz="2800" dirty="0"/>
          </a:p>
          <a:p>
            <a:pPr lvl="1"/>
            <a:r>
              <a:rPr lang="en-US" sz="2400" i="1" dirty="0"/>
              <a:t>Coordinate </a:t>
            </a:r>
            <a:r>
              <a:rPr lang="en-US" sz="2400" i="1" u="sng" dirty="0"/>
              <a:t>functions</a:t>
            </a:r>
            <a:r>
              <a:rPr lang="en-US" sz="2400" i="1" dirty="0"/>
              <a:t> in time, generated by NGS, and not associated with a specific epoch.  As these coordinates are computed by NGS (or adopted by NGS) they are considered “part of the NSRS”.</a:t>
            </a:r>
          </a:p>
          <a:p>
            <a:pPr lvl="1"/>
            <a:r>
              <a:rPr lang="en-US" sz="2400" dirty="0"/>
              <a:t>Generally will only be available at each CORS</a:t>
            </a:r>
          </a:p>
          <a:p>
            <a:pPr lvl="3"/>
            <a:r>
              <a:rPr lang="en-US" sz="2000" dirty="0"/>
              <a:t>Also being called the </a:t>
            </a:r>
            <a:r>
              <a:rPr lang="en-US" sz="2000" u="sng" dirty="0"/>
              <a:t>coordinate function</a:t>
            </a:r>
          </a:p>
          <a:p>
            <a:pPr lvl="3"/>
            <a:r>
              <a:rPr lang="en-US" sz="2000" dirty="0"/>
              <a:t>Which will be generated by a “fit” to daily processed data</a:t>
            </a:r>
          </a:p>
          <a:p>
            <a:pPr lvl="1"/>
            <a:endParaRPr lang="en-US" dirty="0"/>
          </a:p>
        </p:txBody>
      </p:sp>
      <p:sp>
        <p:nvSpPr>
          <p:cNvPr id="4" name="Date Placeholder 3"/>
          <p:cNvSpPr>
            <a:spLocks noGrp="1"/>
          </p:cNvSpPr>
          <p:nvPr>
            <p:ph type="dt" sz="half" idx="10"/>
          </p:nvPr>
        </p:nvSpPr>
        <p:spPr/>
        <p:txBody>
          <a:bodyPr/>
          <a:lstStyle/>
          <a:p>
            <a:pPr eaLnBrk="1" hangingPunct="1">
              <a:defRPr/>
            </a:pPr>
            <a:r>
              <a:rPr lang="en-US">
                <a:latin typeface="Calibri"/>
              </a:rPr>
              <a:t>March 11, 2021</a:t>
            </a:r>
          </a:p>
        </p:txBody>
      </p:sp>
      <p:sp>
        <p:nvSpPr>
          <p:cNvPr id="5" name="Footer Placeholder 4"/>
          <p:cNvSpPr>
            <a:spLocks noGrp="1"/>
          </p:cNvSpPr>
          <p:nvPr>
            <p:ph type="ftr" sz="quarter" idx="11"/>
          </p:nvPr>
        </p:nvSpPr>
        <p:spPr/>
        <p:txBody>
          <a:bodyPr/>
          <a:lstStyle/>
          <a:p>
            <a:pPr eaLnBrk="1" hangingPunct="1">
              <a:defRPr/>
            </a:pPr>
            <a:r>
              <a:rPr lang="en-US">
                <a:latin typeface="Calibri"/>
              </a:rPr>
              <a:t>Blueprint for the Modernized NSRS, Part 3: Webinar</a:t>
            </a:r>
          </a:p>
        </p:txBody>
      </p:sp>
      <p:sp>
        <p:nvSpPr>
          <p:cNvPr id="6" name="Slide Number Placeholder 5"/>
          <p:cNvSpPr>
            <a:spLocks noGrp="1"/>
          </p:cNvSpPr>
          <p:nvPr>
            <p:ph type="sldNum" sz="quarter" idx="12"/>
          </p:nvPr>
        </p:nvSpPr>
        <p:spPr/>
        <p:txBody>
          <a:bodyPr/>
          <a:lstStyle/>
          <a:p>
            <a:pPr eaLnBrk="1" hangingPunct="1">
              <a:defRPr/>
            </a:pPr>
            <a:fld id="{EB6791C4-DF4E-4C17-A41C-B2BEB15390BD}" type="slidenum">
              <a:rPr lang="en-US">
                <a:latin typeface="Calibri"/>
              </a:rPr>
              <a:pPr eaLnBrk="1" hangingPunct="1">
                <a:defRPr/>
              </a:pPr>
              <a:t>31</a:t>
            </a:fld>
            <a:endParaRPr lang="en-US">
              <a:latin typeface="Calibri"/>
            </a:endParaRPr>
          </a:p>
        </p:txBody>
      </p:sp>
      <p:pic>
        <p:nvPicPr>
          <p:cNvPr id="7" name="image47.png"/>
          <p:cNvPicPr/>
          <p:nvPr/>
        </p:nvPicPr>
        <p:blipFill>
          <a:blip r:embed="rId2"/>
          <a:srcRect t="5442"/>
          <a:stretch>
            <a:fillRect/>
          </a:stretch>
        </p:blipFill>
        <p:spPr>
          <a:xfrm>
            <a:off x="3255666" y="1600204"/>
            <a:ext cx="5863841" cy="4756150"/>
          </a:xfrm>
          <a:prstGeom prst="rect">
            <a:avLst/>
          </a:prstGeom>
          <a:ln/>
        </p:spPr>
      </p:pic>
    </p:spTree>
    <p:extLst>
      <p:ext uri="{BB962C8B-B14F-4D97-AF65-F5344CB8AC3E}">
        <p14:creationId xmlns:p14="http://schemas.microsoft.com/office/powerpoint/2010/main" val="3633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Types of Coordinates - </a:t>
            </a:r>
            <a:br>
              <a:rPr lang="en-US" dirty="0"/>
            </a:br>
            <a:r>
              <a:rPr lang="en-US" dirty="0"/>
              <a:t>A two-track approach to coordinates</a:t>
            </a:r>
          </a:p>
        </p:txBody>
      </p:sp>
      <p:sp>
        <p:nvSpPr>
          <p:cNvPr id="3" name="Content Placeholder 2"/>
          <p:cNvSpPr>
            <a:spLocks noGrp="1"/>
          </p:cNvSpPr>
          <p:nvPr>
            <p:ph idx="1"/>
          </p:nvPr>
        </p:nvSpPr>
        <p:spPr>
          <a:xfrm>
            <a:off x="457200" y="2530602"/>
            <a:ext cx="4123944" cy="2921273"/>
          </a:xfrm>
        </p:spPr>
        <p:txBody>
          <a:bodyPr/>
          <a:lstStyle/>
          <a:p>
            <a:r>
              <a:rPr lang="en-US" dirty="0"/>
              <a:t>An estimated “snapshot” of the entire network</a:t>
            </a:r>
          </a:p>
          <a:p>
            <a:r>
              <a:rPr lang="en-US" dirty="0"/>
              <a:t>Every 5 or 10 years</a:t>
            </a:r>
          </a:p>
          <a:p>
            <a:r>
              <a:rPr lang="en-US" dirty="0"/>
              <a:t>Similar to NAD 83(2011) epoch 2010.00</a:t>
            </a:r>
          </a:p>
          <a:p>
            <a:endParaRPr lang="en-US" dirty="0"/>
          </a:p>
        </p:txBody>
      </p:sp>
      <p:sp>
        <p:nvSpPr>
          <p:cNvPr id="4" name="Date Placeholder 3"/>
          <p:cNvSpPr>
            <a:spLocks noGrp="1"/>
          </p:cNvSpPr>
          <p:nvPr>
            <p:ph type="dt" sz="half" idx="10"/>
          </p:nvPr>
        </p:nvSpPr>
        <p:spPr/>
        <p:txBody>
          <a:bodyPr/>
          <a:lstStyle/>
          <a:p>
            <a:pPr eaLnBrk="1" hangingPunct="1">
              <a:defRPr/>
            </a:pPr>
            <a:r>
              <a:rPr lang="en-US" altLang="en-US">
                <a:latin typeface="Calibri"/>
              </a:rPr>
              <a:t>March 11, 2021</a:t>
            </a:r>
          </a:p>
        </p:txBody>
      </p:sp>
      <p:sp>
        <p:nvSpPr>
          <p:cNvPr id="6" name="Slide Number Placeholder 5"/>
          <p:cNvSpPr>
            <a:spLocks noGrp="1"/>
          </p:cNvSpPr>
          <p:nvPr>
            <p:ph type="sldNum" sz="quarter" idx="12"/>
          </p:nvPr>
        </p:nvSpPr>
        <p:spPr/>
        <p:txBody>
          <a:bodyPr/>
          <a:lstStyle/>
          <a:p>
            <a:pPr eaLnBrk="1" hangingPunct="1">
              <a:defRPr/>
            </a:pPr>
            <a:fld id="{A269A303-B593-45E6-8920-67DA3337AB25}" type="slidenum">
              <a:rPr lang="en-US" altLang="en-US">
                <a:latin typeface="Calibri"/>
              </a:rPr>
              <a:pPr eaLnBrk="1" hangingPunct="1">
                <a:defRPr/>
              </a:pPr>
              <a:t>32</a:t>
            </a:fld>
            <a:endParaRPr lang="en-US" altLang="en-US" dirty="0">
              <a:latin typeface="Calibri"/>
            </a:endParaRPr>
          </a:p>
        </p:txBody>
      </p:sp>
      <p:sp>
        <p:nvSpPr>
          <p:cNvPr id="5" name="TextBox 4"/>
          <p:cNvSpPr txBox="1"/>
          <p:nvPr/>
        </p:nvSpPr>
        <p:spPr>
          <a:xfrm>
            <a:off x="523915" y="2051867"/>
            <a:ext cx="4028667" cy="415498"/>
          </a:xfrm>
          <a:prstGeom prst="rect">
            <a:avLst/>
          </a:prstGeom>
          <a:noFill/>
        </p:spPr>
        <p:txBody>
          <a:bodyPr wrap="none" rtlCol="0">
            <a:spAutoFit/>
          </a:bodyPr>
          <a:lstStyle/>
          <a:p>
            <a:pPr defTabSz="685800" eaLnBrk="1" hangingPunct="1"/>
            <a:r>
              <a:rPr lang="en-US" sz="2100" b="1" u="sng" dirty="0">
                <a:solidFill>
                  <a:srgbClr val="FF0000"/>
                </a:solidFill>
                <a:latin typeface="Arial" charset="0"/>
                <a:ea typeface="MS PGothic" pitchFamily="34" charset="-128"/>
              </a:rPr>
              <a:t>Reference Epoch Coordinates</a:t>
            </a:r>
          </a:p>
        </p:txBody>
      </p:sp>
      <p:sp>
        <p:nvSpPr>
          <p:cNvPr id="7" name="TextBox 6"/>
          <p:cNvSpPr txBox="1"/>
          <p:nvPr/>
        </p:nvSpPr>
        <p:spPr>
          <a:xfrm>
            <a:off x="5022136" y="2051867"/>
            <a:ext cx="3626314" cy="415498"/>
          </a:xfrm>
          <a:prstGeom prst="rect">
            <a:avLst/>
          </a:prstGeom>
          <a:noFill/>
        </p:spPr>
        <p:txBody>
          <a:bodyPr wrap="none" rtlCol="0">
            <a:spAutoFit/>
          </a:bodyPr>
          <a:lstStyle/>
          <a:p>
            <a:pPr defTabSz="685800" eaLnBrk="1" hangingPunct="1"/>
            <a:r>
              <a:rPr lang="en-US" sz="2100" b="1" u="sng" dirty="0">
                <a:solidFill>
                  <a:srgbClr val="FF0000"/>
                </a:solidFill>
                <a:latin typeface="Arial" charset="0"/>
                <a:ea typeface="MS PGothic" pitchFamily="34" charset="-128"/>
              </a:rPr>
              <a:t>Survey Epoch Coordinates</a:t>
            </a:r>
          </a:p>
        </p:txBody>
      </p:sp>
      <p:sp>
        <p:nvSpPr>
          <p:cNvPr id="8" name="Content Placeholder 2"/>
          <p:cNvSpPr txBox="1">
            <a:spLocks/>
          </p:cNvSpPr>
          <p:nvPr/>
        </p:nvSpPr>
        <p:spPr bwMode="auto">
          <a:xfrm>
            <a:off x="4752241" y="2490139"/>
            <a:ext cx="4123944" cy="292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r>
              <a:rPr lang="en-US" sz="2400" dirty="0">
                <a:solidFill>
                  <a:prstClr val="black"/>
                </a:solidFill>
                <a:latin typeface="Calibri"/>
              </a:rPr>
              <a:t>Answers: what were a mark’s coordinates when it was last surveyed?</a:t>
            </a:r>
          </a:p>
          <a:p>
            <a:pPr marL="257175" indent="-257175" defTabSz="342900"/>
            <a:r>
              <a:rPr lang="en-US" sz="2400" dirty="0">
                <a:solidFill>
                  <a:prstClr val="black"/>
                </a:solidFill>
                <a:latin typeface="Calibri"/>
              </a:rPr>
              <a:t>Multiple SECs can show changes over time</a:t>
            </a:r>
          </a:p>
          <a:p>
            <a:pPr marL="257175" indent="-257175" defTabSz="342900"/>
            <a:endParaRPr lang="en-US" sz="2400" dirty="0">
              <a:solidFill>
                <a:prstClr val="black"/>
              </a:solidFill>
              <a:latin typeface="Calibri"/>
            </a:endParaRPr>
          </a:p>
        </p:txBody>
      </p:sp>
      <p:sp>
        <p:nvSpPr>
          <p:cNvPr id="9" name="Footer Placeholder 8"/>
          <p:cNvSpPr>
            <a:spLocks noGrp="1"/>
          </p:cNvSpPr>
          <p:nvPr>
            <p:ph type="ftr" sz="quarter" idx="11"/>
          </p:nvPr>
        </p:nvSpPr>
        <p:spPr/>
        <p:txBody>
          <a:bodyPr/>
          <a:lstStyle/>
          <a:p>
            <a:pPr eaLnBrk="1" hangingPunct="1">
              <a:defRPr/>
            </a:pPr>
            <a:r>
              <a:rPr lang="en-US">
                <a:latin typeface="Calibri"/>
              </a:rPr>
              <a:t>Blueprint for the Modernized NSRS, Part 3: Webinar</a:t>
            </a:r>
          </a:p>
        </p:txBody>
      </p:sp>
    </p:spTree>
    <p:extLst>
      <p:ext uri="{BB962C8B-B14F-4D97-AF65-F5344CB8AC3E}">
        <p14:creationId xmlns:p14="http://schemas.microsoft.com/office/powerpoint/2010/main" val="183387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1054322"/>
            <a:ext cx="7658100" cy="857250"/>
          </a:xfrm>
        </p:spPr>
        <p:txBody>
          <a:bodyPr>
            <a:noAutofit/>
          </a:bodyPr>
          <a:lstStyle/>
          <a:p>
            <a:r>
              <a:rPr lang="en-US" sz="3600" b="1" dirty="0">
                <a:latin typeface="Arial" panose="020B0604020202020204" pitchFamily="34" charset="0"/>
                <a:cs typeface="Arial" panose="020B0604020202020204" pitchFamily="34" charset="0"/>
              </a:rPr>
              <a:t>Other New Types of Coordinates</a:t>
            </a:r>
          </a:p>
        </p:txBody>
      </p:sp>
      <p:sp>
        <p:nvSpPr>
          <p:cNvPr id="3" name="Content Placeholder 2"/>
          <p:cNvSpPr>
            <a:spLocks noGrp="1"/>
          </p:cNvSpPr>
          <p:nvPr>
            <p:ph idx="1"/>
          </p:nvPr>
        </p:nvSpPr>
        <p:spPr>
          <a:xfrm>
            <a:off x="742950" y="1943462"/>
            <a:ext cx="7658100" cy="3394472"/>
          </a:xfrm>
        </p:spPr>
        <p:txBody>
          <a:bodyPr>
            <a:normAutofit fontScale="92500" lnSpcReduction="10000"/>
          </a:bodyPr>
          <a:lstStyle/>
          <a:p>
            <a:r>
              <a:rPr lang="en-US" b="1" i="1" dirty="0">
                <a:solidFill>
                  <a:srgbClr val="C00000"/>
                </a:solidFill>
                <a:latin typeface="Arial" panose="020B0604020202020204" pitchFamily="34" charset="0"/>
                <a:cs typeface="Arial" panose="020B0604020202020204" pitchFamily="34" charset="0"/>
              </a:rPr>
              <a:t>Reported</a:t>
            </a:r>
          </a:p>
          <a:p>
            <a:pPr lvl="1"/>
            <a:r>
              <a:rPr lang="en-US" i="1" dirty="0">
                <a:latin typeface="Arial" panose="020B0604020202020204" pitchFamily="34" charset="0"/>
                <a:cs typeface="Arial" panose="020B0604020202020204" pitchFamily="34" charset="0"/>
              </a:rPr>
              <a:t>“Coordinates directly reported to NGS without the data necessary for NGS to replicate or evaluate them. These coordinates are neither ‘part of the NSRS’ nor ‘tied to the NSRS.’”</a:t>
            </a:r>
          </a:p>
          <a:p>
            <a:pPr lvl="2"/>
            <a:r>
              <a:rPr lang="en-US" sz="2100" dirty="0">
                <a:latin typeface="Arial" panose="020B0604020202020204" pitchFamily="34" charset="0"/>
                <a:cs typeface="Arial" panose="020B0604020202020204" pitchFamily="34" charset="0"/>
              </a:rPr>
              <a:t>Scaled from a map</a:t>
            </a:r>
          </a:p>
          <a:p>
            <a:pPr lvl="2"/>
            <a:r>
              <a:rPr lang="en-US" sz="2100" dirty="0">
                <a:latin typeface="Arial" panose="020B0604020202020204" pitchFamily="34" charset="0"/>
                <a:cs typeface="Arial" panose="020B0604020202020204" pitchFamily="34" charset="0"/>
              </a:rPr>
              <a:t>Transformed using NCAT or </a:t>
            </a:r>
            <a:r>
              <a:rPr lang="en-US" sz="2100" dirty="0" err="1">
                <a:latin typeface="Arial" panose="020B0604020202020204" pitchFamily="34" charset="0"/>
                <a:cs typeface="Arial" panose="020B0604020202020204" pitchFamily="34" charset="0"/>
              </a:rPr>
              <a:t>VDatum</a:t>
            </a:r>
            <a:endParaRPr lang="en-US" sz="2100" dirty="0">
              <a:latin typeface="Arial" panose="020B0604020202020204" pitchFamily="34" charset="0"/>
              <a:cs typeface="Arial" panose="020B0604020202020204" pitchFamily="34" charset="0"/>
            </a:endParaRPr>
          </a:p>
          <a:p>
            <a:pPr lvl="2"/>
            <a:r>
              <a:rPr lang="en-US" sz="2100" dirty="0">
                <a:latin typeface="Arial" panose="020B0604020202020204" pitchFamily="34" charset="0"/>
                <a:cs typeface="Arial" panose="020B0604020202020204" pitchFamily="34" charset="0"/>
              </a:rPr>
              <a:t>Smartphone</a:t>
            </a:r>
          </a:p>
          <a:p>
            <a:pPr lvl="2"/>
            <a:r>
              <a:rPr lang="en-US" sz="2100" dirty="0">
                <a:latin typeface="Arial" panose="020B0604020202020204" pitchFamily="34" charset="0"/>
                <a:cs typeface="Arial" panose="020B0604020202020204" pitchFamily="34" charset="0"/>
              </a:rPr>
              <a:t>Reported directly from an RTK rover without data files</a:t>
            </a:r>
          </a:p>
          <a:p>
            <a:pPr lvl="2"/>
            <a:endParaRPr lang="en-US" dirty="0"/>
          </a:p>
          <a:p>
            <a:pPr lvl="1"/>
            <a:endParaRPr lang="en-US" dirty="0"/>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r>
              <a:rPr lang="en-US" altLang="en-US">
                <a:solidFill>
                  <a:prstClr val="black">
                    <a:tint val="75000"/>
                  </a:prstClr>
                </a:solidFill>
                <a:latin typeface="Calibri"/>
                <a:ea typeface="+mn-ea"/>
              </a:rPr>
              <a:t>9/17/2021</a:t>
            </a: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r>
              <a:rPr lang="en-US">
                <a:solidFill>
                  <a:prstClr val="black">
                    <a:tint val="75000"/>
                  </a:prstClr>
                </a:solidFill>
                <a:latin typeface="Calibri"/>
                <a:ea typeface="+mn-ea"/>
              </a:rPr>
              <a:t>2021 University of Florida NSRS Workshop</a:t>
            </a: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84C1C367-1155-47A8-B187-ABB1E4FCD3DE}" type="slidenum">
              <a:rPr lang="en-US" altLang="en-US">
                <a:solidFill>
                  <a:prstClr val="black">
                    <a:tint val="75000"/>
                  </a:prstClr>
                </a:solidFill>
                <a:latin typeface="Calibri"/>
                <a:ea typeface="+mn-ea"/>
              </a:rPr>
              <a:pPr eaLnBrk="1" fontAlgn="auto" hangingPunct="1">
                <a:spcBef>
                  <a:spcPts val="0"/>
                </a:spcBef>
                <a:spcAft>
                  <a:spcPts val="0"/>
                </a:spcAft>
              </a:pPr>
              <a:t>33</a:t>
            </a:fld>
            <a:endParaRPr lang="en-US" altLang="en-US">
              <a:solidFill>
                <a:prstClr val="black">
                  <a:tint val="75000"/>
                </a:prstClr>
              </a:solidFill>
              <a:latin typeface="Calibri"/>
              <a:ea typeface="+mn-ea"/>
            </a:endParaRPr>
          </a:p>
        </p:txBody>
      </p:sp>
    </p:spTree>
    <p:extLst>
      <p:ext uri="{BB962C8B-B14F-4D97-AF65-F5344CB8AC3E}">
        <p14:creationId xmlns:p14="http://schemas.microsoft.com/office/powerpoint/2010/main" val="1959967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Reported Coordinates</a:t>
            </a:r>
          </a:p>
        </p:txBody>
      </p:sp>
      <p:pic>
        <p:nvPicPr>
          <p:cNvPr id="7" name="Content Placeholder 6"/>
          <p:cNvPicPr>
            <a:picLocks noGrp="1" noChangeAspect="1"/>
          </p:cNvPicPr>
          <p:nvPr>
            <p:ph idx="1"/>
          </p:nvPr>
        </p:nvPicPr>
        <p:blipFill rotWithShape="1">
          <a:blip r:embed="rId3"/>
          <a:srcRect l="8013" t="5920" r="-8013"/>
          <a:stretch/>
        </p:blipFill>
        <p:spPr>
          <a:xfrm>
            <a:off x="1485579" y="2063053"/>
            <a:ext cx="2727624" cy="3193532"/>
          </a:xfrm>
          <a:prstGeom prst="rect">
            <a:avLst/>
          </a:prstGeom>
        </p:spPr>
      </p:pic>
      <p:pic>
        <p:nvPicPr>
          <p:cNvPr id="8" name="Picture 7"/>
          <p:cNvPicPr>
            <a:picLocks noChangeAspect="1"/>
          </p:cNvPicPr>
          <p:nvPr/>
        </p:nvPicPr>
        <p:blipFill rotWithShape="1">
          <a:blip r:embed="rId4"/>
          <a:srcRect/>
          <a:stretch/>
        </p:blipFill>
        <p:spPr>
          <a:xfrm>
            <a:off x="4213205" y="2057401"/>
            <a:ext cx="3473471" cy="3181806"/>
          </a:xfrm>
          <a:prstGeom prst="rect">
            <a:avLst/>
          </a:prstGeom>
        </p:spPr>
      </p:pic>
      <p:sp>
        <p:nvSpPr>
          <p:cNvPr id="9" name="Rectangle 8"/>
          <p:cNvSpPr/>
          <p:nvPr/>
        </p:nvSpPr>
        <p:spPr>
          <a:xfrm>
            <a:off x="6352062" y="3633328"/>
            <a:ext cx="1087066" cy="27994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350" dirty="0">
              <a:solidFill>
                <a:prstClr val="white"/>
              </a:solidFill>
              <a:latin typeface="Times New Roman" panose="02020603050405020304" pitchFamily="18" charset="0"/>
            </a:endParaRPr>
          </a:p>
        </p:txBody>
      </p:sp>
      <p:sp>
        <p:nvSpPr>
          <p:cNvPr id="3" name="Date Placeholder 2"/>
          <p:cNvSpPr>
            <a:spLocks noGrp="1"/>
          </p:cNvSpPr>
          <p:nvPr>
            <p:ph type="dt" sz="half" idx="10"/>
          </p:nvPr>
        </p:nvSpPr>
        <p:spPr/>
        <p:txBody>
          <a:bodyPr/>
          <a:lstStyle/>
          <a:p>
            <a:pPr eaLnBrk="1" fontAlgn="auto" hangingPunct="1">
              <a:spcBef>
                <a:spcPts val="0"/>
              </a:spcBef>
              <a:spcAft>
                <a:spcPts val="0"/>
              </a:spcAft>
            </a:pPr>
            <a:r>
              <a:rPr lang="en-US" altLang="en-US">
                <a:solidFill>
                  <a:prstClr val="black">
                    <a:tint val="75000"/>
                  </a:prstClr>
                </a:solidFill>
                <a:latin typeface="Calibri"/>
                <a:ea typeface="+mn-ea"/>
              </a:rPr>
              <a:t>9/17/2021</a:t>
            </a:r>
          </a:p>
        </p:txBody>
      </p:sp>
      <p:sp>
        <p:nvSpPr>
          <p:cNvPr id="4" name="Footer Placeholder 3"/>
          <p:cNvSpPr>
            <a:spLocks noGrp="1"/>
          </p:cNvSpPr>
          <p:nvPr>
            <p:ph type="ftr" sz="quarter" idx="11"/>
          </p:nvPr>
        </p:nvSpPr>
        <p:spPr/>
        <p:txBody>
          <a:bodyPr/>
          <a:lstStyle/>
          <a:p>
            <a:pPr eaLnBrk="1" fontAlgn="auto" hangingPunct="1">
              <a:spcBef>
                <a:spcPts val="0"/>
              </a:spcBef>
              <a:spcAft>
                <a:spcPts val="0"/>
              </a:spcAft>
              <a:defRPr/>
            </a:pPr>
            <a:r>
              <a:rPr lang="en-US">
                <a:solidFill>
                  <a:prstClr val="black">
                    <a:tint val="75000"/>
                  </a:prstClr>
                </a:solidFill>
                <a:latin typeface="Calibri"/>
                <a:ea typeface="+mn-ea"/>
              </a:rPr>
              <a:t>2021 University of Florida NSRS Workshop</a:t>
            </a: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pPr>
            <a:fld id="{84C1C367-1155-47A8-B187-ABB1E4FCD3DE}" type="slidenum">
              <a:rPr lang="en-US" altLang="en-US">
                <a:solidFill>
                  <a:prstClr val="black">
                    <a:tint val="75000"/>
                  </a:prstClr>
                </a:solidFill>
                <a:latin typeface="Calibri"/>
                <a:ea typeface="+mn-ea"/>
              </a:rPr>
              <a:pPr eaLnBrk="1" fontAlgn="auto" hangingPunct="1">
                <a:spcBef>
                  <a:spcPts val="0"/>
                </a:spcBef>
                <a:spcAft>
                  <a:spcPts val="0"/>
                </a:spcAft>
              </a:pPr>
              <a:t>34</a:t>
            </a:fld>
            <a:endParaRPr lang="en-US" altLang="en-US">
              <a:solidFill>
                <a:prstClr val="black">
                  <a:tint val="75000"/>
                </a:prstClr>
              </a:solidFill>
              <a:latin typeface="Calibri"/>
              <a:ea typeface="+mn-ea"/>
            </a:endParaRPr>
          </a:p>
        </p:txBody>
      </p:sp>
    </p:spTree>
    <p:extLst>
      <p:ext uri="{BB962C8B-B14F-4D97-AF65-F5344CB8AC3E}">
        <p14:creationId xmlns:p14="http://schemas.microsoft.com/office/powerpoint/2010/main" val="4020431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9086" y="1973290"/>
            <a:ext cx="7185828" cy="3703320"/>
          </a:xfrm>
        </p:spPr>
        <p:txBody>
          <a:bodyPr>
            <a:normAutofit fontScale="77500" lnSpcReduction="20000"/>
          </a:bodyPr>
          <a:lstStyle/>
          <a:p>
            <a:r>
              <a:rPr lang="en-US" sz="3900" b="1" i="1" dirty="0">
                <a:solidFill>
                  <a:srgbClr val="C00000"/>
                </a:solidFill>
                <a:latin typeface="Arial" panose="020B0604020202020204" pitchFamily="34" charset="0"/>
                <a:cs typeface="Arial" panose="020B0604020202020204" pitchFamily="34" charset="0"/>
              </a:rPr>
              <a:t>OPUS</a:t>
            </a:r>
          </a:p>
          <a:p>
            <a:pPr lvl="1"/>
            <a:r>
              <a:rPr lang="en-US" i="1" dirty="0">
                <a:latin typeface="Arial" panose="020B0604020202020204" pitchFamily="34" charset="0"/>
                <a:cs typeface="Arial" panose="020B0604020202020204" pitchFamily="34" charset="0"/>
              </a:rPr>
              <a:t>“Coordinates computed by OPUS that have not been evaluated by anyone at NGS. As these coordinates are not computed by NGS they are not considered “part of the NSRS.” However, if NGS-provided OPUS recommendations are followed, they may be ‘tied to the NSRS.’ ”</a:t>
            </a:r>
          </a:p>
          <a:p>
            <a:pPr lvl="2"/>
            <a:r>
              <a:rPr lang="en-US" i="1" dirty="0">
                <a:latin typeface="Arial" panose="020B0604020202020204" pitchFamily="34" charset="0"/>
                <a:cs typeface="Arial" panose="020B0604020202020204" pitchFamily="34" charset="0"/>
              </a:rPr>
              <a:t>User-computed</a:t>
            </a:r>
            <a:r>
              <a:rPr lang="en-US" dirty="0">
                <a:latin typeface="Arial" panose="020B0604020202020204" pitchFamily="34" charset="0"/>
                <a:cs typeface="Arial" panose="020B0604020202020204" pitchFamily="34" charset="0"/>
              </a:rPr>
              <a:t> values, such as they might get today from either OPUS-S or OPUS Projects</a:t>
            </a:r>
          </a:p>
          <a:p>
            <a:pPr lvl="2"/>
            <a:r>
              <a:rPr lang="en-US" dirty="0">
                <a:solidFill>
                  <a:srgbClr val="C00000"/>
                </a:solidFill>
                <a:latin typeface="Arial" panose="020B0604020202020204" pitchFamily="34" charset="0"/>
                <a:cs typeface="Arial" panose="020B0604020202020204" pitchFamily="34" charset="0"/>
              </a:rPr>
              <a:t>“OPUS” coordinates are the </a:t>
            </a:r>
            <a:r>
              <a:rPr lang="en-US" b="1" i="1" dirty="0">
                <a:solidFill>
                  <a:srgbClr val="C00000"/>
                </a:solidFill>
                <a:latin typeface="Arial" panose="020B0604020202020204" pitchFamily="34" charset="0"/>
                <a:cs typeface="Arial" panose="020B0604020202020204" pitchFamily="34" charset="0"/>
              </a:rPr>
              <a:t>only</a:t>
            </a:r>
            <a:r>
              <a:rPr lang="en-US" dirty="0">
                <a:solidFill>
                  <a:srgbClr val="C00000"/>
                </a:solidFill>
                <a:latin typeface="Arial" panose="020B0604020202020204" pitchFamily="34" charset="0"/>
                <a:cs typeface="Arial" panose="020B0604020202020204" pitchFamily="34" charset="0"/>
              </a:rPr>
              <a:t> coordinates a user will get directly from OPUS</a:t>
            </a:r>
          </a:p>
          <a:p>
            <a:pPr lvl="2"/>
            <a:r>
              <a:rPr lang="en-US" dirty="0">
                <a:latin typeface="Arial" panose="020B0604020202020204" pitchFamily="34" charset="0"/>
                <a:cs typeface="Arial" panose="020B0604020202020204" pitchFamily="34" charset="0"/>
              </a:rPr>
              <a:t>NGS will </a:t>
            </a:r>
            <a:r>
              <a:rPr lang="en-US" i="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evaluate your OPUS coordinates!</a:t>
            </a:r>
          </a:p>
          <a:p>
            <a:pPr marL="685800" lvl="2" indent="0">
              <a:buNone/>
            </a:pPr>
            <a:endParaRPr lang="en-US" dirty="0">
              <a:solidFill>
                <a:srgbClr val="C00000"/>
              </a:solidFill>
            </a:endParaRPr>
          </a:p>
          <a:p>
            <a:pPr lvl="1"/>
            <a:endParaRPr lang="en-US" dirty="0"/>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r>
              <a:rPr lang="en-US" altLang="en-US">
                <a:solidFill>
                  <a:prstClr val="black">
                    <a:tint val="75000"/>
                  </a:prstClr>
                </a:solidFill>
                <a:latin typeface="Calibri"/>
                <a:ea typeface="+mn-ea"/>
              </a:rPr>
              <a:t>9/17/2021</a:t>
            </a: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r>
              <a:rPr lang="en-US">
                <a:solidFill>
                  <a:prstClr val="black">
                    <a:tint val="75000"/>
                  </a:prstClr>
                </a:solidFill>
                <a:latin typeface="Calibri"/>
                <a:ea typeface="+mn-ea"/>
              </a:rPr>
              <a:t>2021 University of Florida NSRS Workshop</a:t>
            </a: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84C1C367-1155-47A8-B187-ABB1E4FCD3DE}" type="slidenum">
              <a:rPr lang="en-US" altLang="en-US">
                <a:solidFill>
                  <a:prstClr val="black">
                    <a:tint val="75000"/>
                  </a:prstClr>
                </a:solidFill>
                <a:latin typeface="Calibri"/>
                <a:ea typeface="+mn-ea"/>
              </a:rPr>
              <a:pPr eaLnBrk="1" fontAlgn="auto" hangingPunct="1">
                <a:spcBef>
                  <a:spcPts val="0"/>
                </a:spcBef>
                <a:spcAft>
                  <a:spcPts val="0"/>
                </a:spcAft>
              </a:pPr>
              <a:t>35</a:t>
            </a:fld>
            <a:endParaRPr lang="en-US" altLang="en-US">
              <a:solidFill>
                <a:prstClr val="black">
                  <a:tint val="75000"/>
                </a:prstClr>
              </a:solidFill>
              <a:latin typeface="Calibri"/>
              <a:ea typeface="+mn-ea"/>
            </a:endParaRPr>
          </a:p>
        </p:txBody>
      </p:sp>
    </p:spTree>
    <p:extLst>
      <p:ext uri="{BB962C8B-B14F-4D97-AF65-F5344CB8AC3E}">
        <p14:creationId xmlns:p14="http://schemas.microsoft.com/office/powerpoint/2010/main" val="2404446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9086" y="1882116"/>
            <a:ext cx="7185828" cy="3704034"/>
          </a:xfrm>
        </p:spPr>
        <p:txBody>
          <a:bodyPr>
            <a:normAutofit/>
          </a:bodyPr>
          <a:lstStyle/>
          <a:p>
            <a:r>
              <a:rPr lang="en-US" sz="3000" b="1" i="1" dirty="0">
                <a:solidFill>
                  <a:srgbClr val="C00000"/>
                </a:solidFill>
                <a:latin typeface="Arial" panose="020B0604020202020204" pitchFamily="34" charset="0"/>
                <a:cs typeface="Arial" panose="020B0604020202020204" pitchFamily="34" charset="0"/>
              </a:rPr>
              <a:t>OPUS </a:t>
            </a:r>
            <a:r>
              <a:rPr lang="en-US" sz="3000" dirty="0">
                <a:latin typeface="Arial" panose="020B0604020202020204" pitchFamily="34" charset="0"/>
                <a:cs typeface="Arial" panose="020B0604020202020204" pitchFamily="34" charset="0"/>
              </a:rPr>
              <a:t>coordinates </a:t>
            </a:r>
            <a:r>
              <a:rPr lang="en-US" sz="3000" i="1" u="sng" dirty="0">
                <a:latin typeface="Arial" panose="020B0604020202020204" pitchFamily="34" charset="0"/>
                <a:cs typeface="Arial" panose="020B0604020202020204" pitchFamily="34" charset="0"/>
              </a:rPr>
              <a:t>may</a:t>
            </a:r>
            <a:r>
              <a:rPr lang="en-US" sz="3000" dirty="0">
                <a:latin typeface="Arial" panose="020B0604020202020204" pitchFamily="34" charset="0"/>
                <a:cs typeface="Arial" panose="020B0604020202020204" pitchFamily="34" charset="0"/>
              </a:rPr>
              <a:t> also come with the label “</a:t>
            </a:r>
            <a:r>
              <a:rPr lang="en-US" sz="3000" b="1" dirty="0">
                <a:solidFill>
                  <a:srgbClr val="C00000"/>
                </a:solidFill>
                <a:latin typeface="Arial" panose="020B0604020202020204" pitchFamily="34" charset="0"/>
                <a:cs typeface="Arial" panose="020B0604020202020204" pitchFamily="34" charset="0"/>
              </a:rPr>
              <a:t>tied to the NSRS</a:t>
            </a:r>
            <a:r>
              <a:rPr lang="en-US" sz="3000" dirty="0">
                <a:latin typeface="Arial" panose="020B0604020202020204" pitchFamily="34" charset="0"/>
                <a:cs typeface="Arial" panose="020B0604020202020204" pitchFamily="34" charset="0"/>
              </a:rPr>
              <a:t>”</a:t>
            </a:r>
          </a:p>
          <a:p>
            <a:pPr lvl="1"/>
            <a:r>
              <a:rPr lang="en-US" sz="1800" b="1" dirty="0">
                <a:solidFill>
                  <a:srgbClr val="C00000"/>
                </a:solidFill>
                <a:latin typeface="Arial" panose="020B0604020202020204" pitchFamily="34" charset="0"/>
                <a:cs typeface="Arial" panose="020B0604020202020204" pitchFamily="34" charset="0"/>
              </a:rPr>
              <a:t>Only</a:t>
            </a:r>
            <a:r>
              <a:rPr lang="en-US" sz="1800" dirty="0">
                <a:latin typeface="Arial" panose="020B0604020202020204" pitchFamily="34" charset="0"/>
                <a:cs typeface="Arial" panose="020B0604020202020204" pitchFamily="34" charset="0"/>
              </a:rPr>
              <a:t> if a user restricts their computations to OPUS-recommended constraints </a:t>
            </a:r>
          </a:p>
          <a:p>
            <a:pPr lvl="1"/>
            <a:r>
              <a:rPr lang="en-US" sz="1800" dirty="0">
                <a:latin typeface="Arial" panose="020B0604020202020204" pitchFamily="34" charset="0"/>
                <a:cs typeface="Arial" panose="020B0604020202020204" pitchFamily="34" charset="0"/>
              </a:rPr>
              <a:t>Users who deviate from OPUS-recommended constraints can still perform computations and will get OPUS coordinates, but they will not be “tied to the NSRS”, nor have any NSRS label at all.</a:t>
            </a:r>
          </a:p>
          <a:p>
            <a:pPr lvl="1"/>
            <a:r>
              <a:rPr lang="en-US" sz="1800" dirty="0">
                <a:latin typeface="Arial" panose="020B0604020202020204" pitchFamily="34" charset="0"/>
                <a:cs typeface="Arial" panose="020B0604020202020204" pitchFamily="34" charset="0"/>
              </a:rPr>
              <a:t>In neither case will OPUS coordinates be considered “</a:t>
            </a:r>
            <a:r>
              <a:rPr lang="en-US" sz="1800" b="1" i="1" dirty="0">
                <a:solidFill>
                  <a:srgbClr val="C00000"/>
                </a:solidFill>
                <a:latin typeface="Arial" panose="020B0604020202020204" pitchFamily="34" charset="0"/>
                <a:cs typeface="Arial" panose="020B0604020202020204" pitchFamily="34" charset="0"/>
              </a:rPr>
              <a:t>part of the NSRS</a:t>
            </a:r>
            <a:r>
              <a:rPr lang="en-US" sz="1800" dirty="0">
                <a:latin typeface="Arial" panose="020B0604020202020204" pitchFamily="34" charset="0"/>
                <a:cs typeface="Arial" panose="020B0604020202020204" pitchFamily="34" charset="0"/>
              </a:rPr>
              <a:t>” however.</a:t>
            </a:r>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r>
              <a:rPr lang="en-US" altLang="en-US">
                <a:solidFill>
                  <a:prstClr val="black">
                    <a:tint val="75000"/>
                  </a:prstClr>
                </a:solidFill>
                <a:latin typeface="Calibri"/>
                <a:ea typeface="+mn-ea"/>
              </a:rPr>
              <a:t>9/17/2021</a:t>
            </a: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r>
              <a:rPr lang="en-US">
                <a:solidFill>
                  <a:prstClr val="black">
                    <a:tint val="75000"/>
                  </a:prstClr>
                </a:solidFill>
                <a:latin typeface="Calibri"/>
                <a:ea typeface="+mn-ea"/>
              </a:rPr>
              <a:t>2021 University of Florida NSRS Workshop</a:t>
            </a: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84C1C367-1155-47A8-B187-ABB1E4FCD3DE}" type="slidenum">
              <a:rPr lang="en-US" altLang="en-US">
                <a:solidFill>
                  <a:prstClr val="black">
                    <a:tint val="75000"/>
                  </a:prstClr>
                </a:solidFill>
                <a:latin typeface="Calibri"/>
                <a:ea typeface="+mn-ea"/>
              </a:rPr>
              <a:pPr eaLnBrk="1" fontAlgn="auto" hangingPunct="1">
                <a:spcBef>
                  <a:spcPts val="0"/>
                </a:spcBef>
                <a:spcAft>
                  <a:spcPts val="0"/>
                </a:spcAft>
              </a:pPr>
              <a:t>36</a:t>
            </a:fld>
            <a:endParaRPr lang="en-US" altLang="en-US">
              <a:solidFill>
                <a:prstClr val="black">
                  <a:tint val="75000"/>
                </a:prstClr>
              </a:solidFill>
              <a:latin typeface="Calibri"/>
              <a:ea typeface="+mn-ea"/>
            </a:endParaRPr>
          </a:p>
        </p:txBody>
      </p:sp>
    </p:spTree>
    <p:extLst>
      <p:ext uri="{BB962C8B-B14F-4D97-AF65-F5344CB8AC3E}">
        <p14:creationId xmlns:p14="http://schemas.microsoft.com/office/powerpoint/2010/main" val="1251507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FF0000"/>
                </a:solidFill>
                <a:latin typeface="Arial" panose="020B0604020202020204" pitchFamily="34" charset="0"/>
                <a:cs typeface="Arial" panose="020B0604020202020204" pitchFamily="34" charset="0"/>
              </a:rPr>
              <a:t>Coordinates</a:t>
            </a:r>
            <a:endParaRPr lang="en-US" sz="40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71550" y="1745673"/>
            <a:ext cx="7200900" cy="3878840"/>
          </a:xfrm>
        </p:spPr>
        <p:txBody>
          <a:bodyPr>
            <a:normAutofit fontScale="92500" lnSpcReduction="10000"/>
          </a:bodyPr>
          <a:lstStyle/>
          <a:p>
            <a:r>
              <a:rPr lang="en-US" sz="2800" dirty="0">
                <a:latin typeface="Arial" panose="020B0604020202020204" pitchFamily="34" charset="0"/>
                <a:cs typeface="Arial" panose="020B0604020202020204" pitchFamily="34" charset="0"/>
              </a:rPr>
              <a:t>Five types:</a:t>
            </a:r>
          </a:p>
          <a:p>
            <a:pPr lvl="1"/>
            <a:r>
              <a:rPr lang="en-US" sz="2400" b="1" dirty="0">
                <a:latin typeface="Arial" panose="020B0604020202020204" pitchFamily="34" charset="0"/>
                <a:cs typeface="Arial" panose="020B0604020202020204" pitchFamily="34" charset="0"/>
              </a:rPr>
              <a:t>Active</a:t>
            </a:r>
            <a:r>
              <a:rPr lang="en-US" sz="2400" dirty="0">
                <a:latin typeface="Arial" panose="020B0604020202020204" pitchFamily="34" charset="0"/>
                <a:cs typeface="Arial" panose="020B0604020202020204" pitchFamily="34" charset="0"/>
              </a:rPr>
              <a:t>:  Continuous functions at a CORS</a:t>
            </a:r>
          </a:p>
          <a:p>
            <a:pPr lvl="1"/>
            <a:r>
              <a:rPr lang="en-US" sz="2400" b="1" dirty="0">
                <a:latin typeface="Arial" panose="020B0604020202020204" pitchFamily="34" charset="0"/>
                <a:cs typeface="Arial" panose="020B0604020202020204" pitchFamily="34" charset="0"/>
              </a:rPr>
              <a:t>Survey Epoch</a:t>
            </a:r>
            <a:r>
              <a:rPr lang="en-US" sz="2400" dirty="0">
                <a:latin typeface="Arial" panose="020B0604020202020204" pitchFamily="34" charset="0"/>
                <a:cs typeface="Arial" panose="020B0604020202020204" pitchFamily="34" charset="0"/>
              </a:rPr>
              <a:t>:  “Time dependent coordinates”</a:t>
            </a:r>
          </a:p>
          <a:p>
            <a:pPr lvl="1"/>
            <a:r>
              <a:rPr lang="en-US" sz="2400" b="1" dirty="0">
                <a:latin typeface="Arial" panose="020B0604020202020204" pitchFamily="34" charset="0"/>
                <a:cs typeface="Arial" panose="020B0604020202020204" pitchFamily="34" charset="0"/>
              </a:rPr>
              <a:t>Reference Epoch</a:t>
            </a:r>
            <a:r>
              <a:rPr lang="en-US" sz="2400" dirty="0">
                <a:latin typeface="Arial" panose="020B0604020202020204" pitchFamily="34" charset="0"/>
                <a:cs typeface="Arial" panose="020B0604020202020204" pitchFamily="34" charset="0"/>
              </a:rPr>
              <a:t>:  “Estimated at 2020, 2025, 2030, …”</a:t>
            </a:r>
          </a:p>
          <a:p>
            <a:pPr lvl="1"/>
            <a:r>
              <a:rPr lang="en-US" sz="2400" b="1" dirty="0">
                <a:latin typeface="Arial" panose="020B0604020202020204" pitchFamily="34" charset="0"/>
                <a:cs typeface="Arial" panose="020B0604020202020204" pitchFamily="34" charset="0"/>
              </a:rPr>
              <a:t>OPUS</a:t>
            </a:r>
            <a:r>
              <a:rPr lang="en-US" sz="2400" dirty="0">
                <a:latin typeface="Arial" panose="020B0604020202020204" pitchFamily="34" charset="0"/>
                <a:cs typeface="Arial" panose="020B0604020202020204" pitchFamily="34" charset="0"/>
              </a:rPr>
              <a:t>:  Computed by you, and as accurate or inaccurate as the choices you make</a:t>
            </a:r>
          </a:p>
          <a:p>
            <a:pPr lvl="2"/>
            <a:r>
              <a:rPr lang="en-US" sz="1800" i="1" dirty="0">
                <a:latin typeface="Arial" panose="020B0604020202020204" pitchFamily="34" charset="0"/>
                <a:cs typeface="Arial" panose="020B0604020202020204" pitchFamily="34" charset="0"/>
              </a:rPr>
              <a:t>Tied to the NSRS if you follow OPUS recommendations</a:t>
            </a:r>
          </a:p>
          <a:p>
            <a:pPr lvl="1"/>
            <a:r>
              <a:rPr lang="en-US" sz="2400" b="1" dirty="0">
                <a:latin typeface="Arial" panose="020B0604020202020204" pitchFamily="34" charset="0"/>
                <a:cs typeface="Arial" panose="020B0604020202020204" pitchFamily="34" charset="0"/>
              </a:rPr>
              <a:t>Reported</a:t>
            </a:r>
            <a:r>
              <a:rPr lang="en-US" sz="2400" dirty="0">
                <a:latin typeface="Arial" panose="020B0604020202020204" pitchFamily="34" charset="0"/>
                <a:cs typeface="Arial" panose="020B0604020202020204" pitchFamily="34" charset="0"/>
              </a:rPr>
              <a:t>:  Good for finding a point somewhere on Earth.</a:t>
            </a:r>
          </a:p>
          <a:p>
            <a:pPr lvl="2"/>
            <a:r>
              <a:rPr lang="en-US" sz="1800" i="1" dirty="0">
                <a:latin typeface="Arial" panose="020B0604020202020204" pitchFamily="34" charset="0"/>
                <a:cs typeface="Arial" panose="020B0604020202020204" pitchFamily="34" charset="0"/>
              </a:rPr>
              <a:t>Not to be used as geodetic control</a:t>
            </a:r>
          </a:p>
          <a:p>
            <a:endParaRPr lang="en-US" sz="2100" dirty="0"/>
          </a:p>
        </p:txBody>
      </p:sp>
      <p:sp>
        <p:nvSpPr>
          <p:cNvPr id="4" name="Date Placeholder 3"/>
          <p:cNvSpPr>
            <a:spLocks noGrp="1"/>
          </p:cNvSpPr>
          <p:nvPr>
            <p:ph type="dt" sz="half" idx="10"/>
          </p:nvPr>
        </p:nvSpPr>
        <p:spPr/>
        <p:txBody>
          <a:bodyPr/>
          <a:lstStyle/>
          <a:p>
            <a:pPr eaLnBrk="1" fontAlgn="auto" hangingPunct="1">
              <a:spcBef>
                <a:spcPts val="0"/>
              </a:spcBef>
              <a:spcAft>
                <a:spcPts val="0"/>
              </a:spcAft>
            </a:pPr>
            <a:r>
              <a:rPr lang="en-US" altLang="en-US">
                <a:solidFill>
                  <a:prstClr val="black">
                    <a:tint val="75000"/>
                  </a:prstClr>
                </a:solidFill>
                <a:latin typeface="Calibri"/>
                <a:ea typeface="+mn-ea"/>
              </a:rPr>
              <a:t>9/17/2021</a:t>
            </a:r>
          </a:p>
        </p:txBody>
      </p:sp>
      <p:sp>
        <p:nvSpPr>
          <p:cNvPr id="6" name="Slide Number Placeholder 5"/>
          <p:cNvSpPr>
            <a:spLocks noGrp="1"/>
          </p:cNvSpPr>
          <p:nvPr>
            <p:ph type="sldNum" sz="quarter" idx="12"/>
          </p:nvPr>
        </p:nvSpPr>
        <p:spPr/>
        <p:txBody>
          <a:bodyPr/>
          <a:lstStyle/>
          <a:p>
            <a:pPr eaLnBrk="1" fontAlgn="auto" hangingPunct="1">
              <a:spcBef>
                <a:spcPts val="0"/>
              </a:spcBef>
              <a:spcAft>
                <a:spcPts val="0"/>
              </a:spcAft>
            </a:pPr>
            <a:fld id="{84C1C367-1155-47A8-B187-ABB1E4FCD3DE}" type="slidenum">
              <a:rPr lang="en-US" altLang="en-US">
                <a:solidFill>
                  <a:prstClr val="black">
                    <a:tint val="75000"/>
                  </a:prstClr>
                </a:solidFill>
                <a:latin typeface="Calibri"/>
                <a:ea typeface="+mn-ea"/>
              </a:rPr>
              <a:pPr eaLnBrk="1" fontAlgn="auto" hangingPunct="1">
                <a:spcBef>
                  <a:spcPts val="0"/>
                </a:spcBef>
                <a:spcAft>
                  <a:spcPts val="0"/>
                </a:spcAft>
              </a:pPr>
              <a:t>37</a:t>
            </a:fld>
            <a:endParaRPr lang="en-US" altLang="en-US">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eaLnBrk="1" fontAlgn="auto" hangingPunct="1">
              <a:spcBef>
                <a:spcPts val="0"/>
              </a:spcBef>
              <a:spcAft>
                <a:spcPts val="0"/>
              </a:spcAft>
              <a:defRPr/>
            </a:pPr>
            <a:r>
              <a:rPr lang="en-US">
                <a:solidFill>
                  <a:prstClr val="black">
                    <a:tint val="75000"/>
                  </a:prstClr>
                </a:solidFill>
                <a:latin typeface="Calibri"/>
                <a:ea typeface="+mn-ea"/>
              </a:rPr>
              <a:t>2021 University of Florida NSRS Workshop</a:t>
            </a:r>
          </a:p>
        </p:txBody>
      </p:sp>
    </p:spTree>
    <p:extLst>
      <p:ext uri="{BB962C8B-B14F-4D97-AF65-F5344CB8AC3E}">
        <p14:creationId xmlns:p14="http://schemas.microsoft.com/office/powerpoint/2010/main" val="3344733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North American-Pacific Geopotential Datum of 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NA</a:t>
            </a: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PGD</a:t>
            </a: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(pronounced: nap-</a:t>
            </a:r>
            <a:r>
              <a:rPr kumimoji="0" lang="en-US" sz="5400" b="1" i="0" u="none" strike="noStrike" kern="1200" cap="none" spc="-20" normalizeH="0" baseline="0" noProof="0" dirty="0" err="1">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jee</a:t>
            </a:r>
            <a:r>
              <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a:t>
            </a:r>
            <a:r>
              <a:rPr kumimoji="0" lang="en-US" sz="5400" b="1" i="0" u="none" strike="noStrike" kern="1200" cap="none" spc="-20" normalizeH="0" baseline="0" noProof="0" dirty="0" err="1">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dee</a:t>
            </a:r>
            <a:r>
              <a:rPr kumimoji="0" lang="en-US" sz="54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a:t>
            </a:r>
            <a:endParaRPr kumimoji="0"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22768233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2"/>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a:latin typeface="Cambria" panose="02040503050406030204" pitchFamily="18" charset="0"/>
                <a:cs typeface="Calibri"/>
              </a:rPr>
              <a:t>Overview NAPGD2022</a:t>
            </a:r>
            <a:endParaRPr sz="5400" dirty="0">
              <a:latin typeface="Cambria" panose="02040503050406030204" pitchFamily="18" charset="0"/>
              <a:cs typeface="Calibri"/>
            </a:endParaRPr>
          </a:p>
        </p:txBody>
      </p:sp>
      <p:sp>
        <p:nvSpPr>
          <p:cNvPr id="3" name="object 3"/>
          <p:cNvSpPr txBox="1"/>
          <p:nvPr/>
        </p:nvSpPr>
        <p:spPr>
          <a:xfrm>
            <a:off x="116114" y="1243568"/>
            <a:ext cx="9027886" cy="4271255"/>
          </a:xfrm>
          <a:prstGeom prst="rect">
            <a:avLst/>
          </a:prstGeom>
        </p:spPr>
        <p:txBody>
          <a:bodyPr vert="horz" wrap="square" lIns="0" tIns="130387" rIns="0" bIns="0" rtlCol="0">
            <a:spAutoFit/>
          </a:bodyPr>
          <a:lstStyle/>
          <a:p>
            <a:pPr marL="474121" marR="0" lvl="0" indent="-457189" algn="l" defTabSz="457200" rtl="0" eaLnBrk="1" fontAlgn="base" latinLnBrk="0" hangingPunct="1">
              <a:lnSpc>
                <a:spcPct val="100000"/>
              </a:lnSpc>
              <a:spcBef>
                <a:spcPts val="893"/>
              </a:spcBef>
              <a:spcAft>
                <a:spcPct val="0"/>
              </a:spcAft>
              <a:buClrTx/>
              <a:buSzTx/>
              <a:buFont typeface="Arial"/>
              <a:buChar char="•"/>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primary </a:t>
            </a:r>
            <a:r>
              <a:rPr kumimoji="0"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access via GNSS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and </a:t>
            </a:r>
            <a:r>
              <a:rPr kumimoji="0" sz="3200" b="0" i="0" u="none" strike="noStrike" kern="1200" cap="none" spc="-13"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geoid</a:t>
            </a:r>
            <a:r>
              <a:rPr kumimoji="0" lang="en-US" sz="3200" b="0" i="0" u="none" strike="noStrike" kern="1200" cap="none" spc="-13"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(think OPUS)</a:t>
            </a:r>
          </a:p>
          <a:p>
            <a:pPr marL="474121" marR="0" lvl="0" indent="-457189" algn="l" defTabSz="457200" rtl="0" eaLnBrk="1" fontAlgn="base" latinLnBrk="0" hangingPunct="1">
              <a:lnSpc>
                <a:spcPct val="100000"/>
              </a:lnSpc>
              <a:spcBef>
                <a:spcPts val="893"/>
              </a:spcBef>
              <a:spcAft>
                <a:spcPct val="0"/>
              </a:spcAft>
              <a:buClrTx/>
              <a:buSzTx/>
              <a:buFont typeface="Arial"/>
              <a:buChar char="•"/>
              <a:tabLst>
                <a:tab pos="473275" algn="l"/>
                <a:tab pos="474121" algn="l"/>
              </a:tabLst>
              <a:defRPr/>
            </a:pPr>
            <a:r>
              <a:rPr kumimoji="0" lang="en-US"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accurate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continental </a:t>
            </a:r>
            <a:r>
              <a:rPr kumimoji="0" lang="en-US" sz="3200" b="1"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gravimetric</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geoid</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474121" marR="0" lvl="0" indent="-457189" algn="l" defTabSz="457200" rtl="0" eaLnBrk="1" fontAlgn="base" latinLnBrk="0" hangingPunct="1">
              <a:lnSpc>
                <a:spcPct val="100000"/>
              </a:lnSpc>
              <a:spcBef>
                <a:spcPts val="900"/>
              </a:spcBef>
              <a:spcAft>
                <a:spcPct val="0"/>
              </a:spcAft>
              <a:buClrTx/>
              <a:buSzTx/>
              <a:buFont typeface="Arial"/>
              <a:buChar char="•"/>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a:t>
            </a:r>
            <a:r>
              <a:rPr kumimoji="0"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ligned</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with:</a:t>
            </a:r>
          </a:p>
          <a:p>
            <a:pPr marL="988482" marR="0" lvl="1" indent="-514350" algn="l" defTabSz="457200" rtl="0" eaLnBrk="1" fontAlgn="base" latinLnBrk="0" hangingPunct="1">
              <a:lnSpc>
                <a:spcPct val="100000"/>
              </a:lnSpc>
              <a:spcBef>
                <a:spcPts val="900"/>
              </a:spcBef>
              <a:spcAft>
                <a:spcPct val="0"/>
              </a:spcAft>
              <a:buClrTx/>
              <a:buSzPct val="66000"/>
              <a:buFont typeface="+mj-lt"/>
              <a:buAutoNum type="arabicParenR"/>
              <a:tabLst>
                <a:tab pos="473275" algn="l"/>
                <a:tab pos="474121" algn="l"/>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--TRF</a:t>
            </a:r>
            <a:r>
              <a:rPr kumimoji="0" sz="3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2022</a:t>
            </a:r>
            <a:endPar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988482" marR="0" lvl="1" indent="-514350" algn="l" defTabSz="457200" rtl="0" eaLnBrk="1" fontAlgn="base" latinLnBrk="0" hangingPunct="1">
              <a:lnSpc>
                <a:spcPct val="100000"/>
              </a:lnSpc>
              <a:spcBef>
                <a:spcPts val="900"/>
              </a:spcBef>
              <a:spcAft>
                <a:spcPct val="0"/>
              </a:spcAft>
              <a:buClrTx/>
              <a:buSzPct val="66000"/>
              <a:buFont typeface="+mj-lt"/>
              <a:buAutoNum type="arabicParenR"/>
              <a:tabLst>
                <a:tab pos="473275" algn="l"/>
                <a:tab pos="474121" algn="l"/>
              </a:tabLst>
              <a:defRPr/>
            </a:pPr>
            <a:r>
              <a:rPr kumimoji="0" lang="en-US" sz="3200" b="1"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global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mean sea level (GMSL)</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474121" marR="0" lvl="0" indent="-457189" algn="l" defTabSz="457200" rtl="0" eaLnBrk="1" fontAlgn="base" latinLnBrk="0" hangingPunct="1">
              <a:lnSpc>
                <a:spcPct val="100000"/>
              </a:lnSpc>
              <a:spcBef>
                <a:spcPts val="893"/>
              </a:spcBef>
              <a:spcAft>
                <a:spcPct val="0"/>
              </a:spcAft>
              <a:buClrTx/>
              <a:buSzTx/>
              <a:buFont typeface="Arial"/>
              <a:buChar char="•"/>
              <a:tabLst>
                <a:tab pos="473275" algn="l"/>
                <a:tab pos="474121" algn="l"/>
              </a:tabLst>
              <a:defRPr/>
            </a:pPr>
            <a:r>
              <a:rPr kumimoji="0"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monitor </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time-varying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nature </a:t>
            </a:r>
            <a:r>
              <a:rPr kumimoji="0" sz="32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of</a:t>
            </a:r>
            <a:r>
              <a:rPr kumimoji="0" sz="32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 </a:t>
            </a:r>
            <a:r>
              <a:rPr kumimoji="0"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gravity</a:t>
            </a:r>
            <a:endParaRPr kumimoji="0" lang="en-US"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931332" marR="0" lvl="1" indent="-457200" algn="l" defTabSz="457200" rtl="0" eaLnBrk="1" fontAlgn="base" latinLnBrk="0" hangingPunct="1">
              <a:lnSpc>
                <a:spcPct val="100000"/>
              </a:lnSpc>
              <a:spcBef>
                <a:spcPts val="893"/>
              </a:spcBef>
              <a:spcAft>
                <a:spcPct val="0"/>
              </a:spcAft>
              <a:buClrTx/>
              <a:buSzTx/>
              <a:buFont typeface="Cambria" panose="02040503050406030204" pitchFamily="18" charset="0"/>
              <a:buChar char="–"/>
              <a:tabLst>
                <a:tab pos="473275" algn="l"/>
                <a:tab pos="474121" algn="l"/>
              </a:tabLst>
              <a:defRPr/>
            </a:pPr>
            <a:r>
              <a:rPr kumimoji="0" lang="en-US"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via the </a:t>
            </a:r>
            <a:r>
              <a:rPr kumimoji="0" lang="en-US" sz="3200" b="0" i="0" u="sng"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Ge</a:t>
            </a:r>
            <a:r>
              <a:rPr kumimoji="0" lang="en-US"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oid </a:t>
            </a:r>
            <a:r>
              <a:rPr kumimoji="0" lang="en-US" sz="3200" b="0" i="0" u="sng"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M</a:t>
            </a:r>
            <a:r>
              <a:rPr kumimoji="0" lang="en-US"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onitoring </a:t>
            </a:r>
            <a:r>
              <a:rPr kumimoji="0" lang="en-US" sz="3200" b="0" i="0" u="sng"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S</a:t>
            </a:r>
            <a:r>
              <a:rPr kumimoji="0" lang="en-US"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ervice (</a:t>
            </a:r>
            <a:r>
              <a:rPr kumimoji="0" lang="en-US" sz="3200" b="0" i="0" u="none" strike="noStrike" kern="1200" cap="none" spc="-27" normalizeH="0" baseline="0" noProof="0" dirty="0" err="1">
                <a:ln>
                  <a:noFill/>
                </a:ln>
                <a:solidFill>
                  <a:prstClr val="black"/>
                </a:solidFill>
                <a:effectLst/>
                <a:uLnTx/>
                <a:uFillTx/>
                <a:latin typeface="Cambria" panose="02040503050406030204" pitchFamily="18" charset="0"/>
                <a:ea typeface="ＭＳ Ｐゴシック" pitchFamily="34" charset="-128"/>
                <a:cs typeface="Calibri"/>
              </a:rPr>
              <a:t>GeMS</a:t>
            </a:r>
            <a:r>
              <a:rPr kumimoji="0" lang="en-US" sz="3200" b="0" i="0" u="none" strike="noStrike" kern="1200" cap="none" spc="-2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t>
            </a:r>
            <a:endParaRPr kumimoji="0" sz="2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Tree>
    <p:extLst>
      <p:ext uri="{BB962C8B-B14F-4D97-AF65-F5344CB8AC3E}">
        <p14:creationId xmlns:p14="http://schemas.microsoft.com/office/powerpoint/2010/main" val="23676866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2909FD-52B1-4A56-9024-57D3BAE18693}"/>
              </a:ext>
            </a:extLst>
          </p:cNvPr>
          <p:cNvSpPr>
            <a:spLocks noGrp="1"/>
          </p:cNvSpPr>
          <p:nvPr>
            <p:ph idx="1"/>
          </p:nvPr>
        </p:nvSpPr>
        <p:spPr/>
        <p:txBody>
          <a:bodyPr/>
          <a:lstStyle/>
          <a:p>
            <a:r>
              <a:rPr lang="en-US" sz="2400" dirty="0"/>
              <a:t>If you do geospatial work in the USA…</a:t>
            </a:r>
          </a:p>
          <a:p>
            <a:r>
              <a:rPr lang="en-US" sz="2400" dirty="0"/>
              <a:t>and you work in the National Spatial Reference System..</a:t>
            </a:r>
          </a:p>
          <a:p>
            <a:r>
              <a:rPr lang="en-US" sz="2400" dirty="0"/>
              <a:t>every product you’ve ever made…</a:t>
            </a:r>
          </a:p>
          <a:p>
            <a:pPr lvl="1"/>
            <a:r>
              <a:rPr lang="en-US" sz="2000" dirty="0"/>
              <a:t>every survey…</a:t>
            </a:r>
          </a:p>
          <a:p>
            <a:pPr lvl="1"/>
            <a:r>
              <a:rPr lang="en-US" sz="2000" dirty="0"/>
              <a:t>every map…</a:t>
            </a:r>
          </a:p>
          <a:p>
            <a:pPr lvl="1"/>
            <a:r>
              <a:rPr lang="en-US" sz="2000" dirty="0"/>
              <a:t>every lidar point cloud…</a:t>
            </a:r>
          </a:p>
          <a:p>
            <a:pPr lvl="1"/>
            <a:r>
              <a:rPr lang="en-US" sz="2000" dirty="0"/>
              <a:t>every image…</a:t>
            </a:r>
          </a:p>
          <a:p>
            <a:pPr lvl="1"/>
            <a:r>
              <a:rPr lang="en-US" sz="2000" dirty="0"/>
              <a:t>every DEM…</a:t>
            </a:r>
          </a:p>
          <a:p>
            <a:pPr lvl="1"/>
            <a:r>
              <a:rPr lang="en-US" sz="2000" dirty="0"/>
              <a:t>WILL have </a:t>
            </a:r>
            <a:r>
              <a:rPr lang="en-US" sz="2000" b="1" i="1" dirty="0">
                <a:solidFill>
                  <a:srgbClr val="FF0000"/>
                </a:solidFill>
              </a:rPr>
              <a:t>outdated</a:t>
            </a:r>
            <a:r>
              <a:rPr lang="en-US" sz="2000" dirty="0"/>
              <a:t> coordinates on it in the next few years.</a:t>
            </a:r>
          </a:p>
          <a:p>
            <a:pPr lvl="1"/>
            <a:endParaRPr lang="en-US" sz="2000" dirty="0"/>
          </a:p>
          <a:p>
            <a:pPr marL="457200" lvl="1" indent="0">
              <a:buNone/>
            </a:pPr>
            <a:r>
              <a:rPr lang="en-US" sz="2000" dirty="0"/>
              <a:t>Let’s talk about what this means, why it is happening, and how it will affect things going forward</a:t>
            </a:r>
          </a:p>
          <a:p>
            <a:endParaRPr lang="en-US" dirty="0"/>
          </a:p>
        </p:txBody>
      </p:sp>
      <p:sp>
        <p:nvSpPr>
          <p:cNvPr id="3" name="Title 2">
            <a:extLst>
              <a:ext uri="{FF2B5EF4-FFF2-40B4-BE49-F238E27FC236}">
                <a16:creationId xmlns:a16="http://schemas.microsoft.com/office/drawing/2014/main" id="{C3FF9D30-EC55-47F2-9431-3C590C3AAC02}"/>
              </a:ext>
            </a:extLst>
          </p:cNvPr>
          <p:cNvSpPr>
            <a:spLocks noGrp="1"/>
          </p:cNvSpPr>
          <p:nvPr>
            <p:ph type="title"/>
          </p:nvPr>
        </p:nvSpPr>
        <p:spPr/>
        <p:txBody>
          <a:bodyPr/>
          <a:lstStyle/>
          <a:p>
            <a:r>
              <a:rPr lang="en-US" dirty="0"/>
              <a:t>Bottom Line, Up Front</a:t>
            </a:r>
          </a:p>
        </p:txBody>
      </p:sp>
    </p:spTree>
    <p:extLst>
      <p:ext uri="{BB962C8B-B14F-4D97-AF65-F5344CB8AC3E}">
        <p14:creationId xmlns:p14="http://schemas.microsoft.com/office/powerpoint/2010/main" val="1000076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r>
              <a:rPr lang="en-US" altLang="en-US"/>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NAVD 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85</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GEOID12B</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DEFLEC12B</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 Will include GEOID2022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4294967295"/>
          </p:nvPr>
        </p:nvSpPr>
        <p:spPr/>
        <p:txBody>
          <a:bodyPr/>
          <a:lstStyle/>
          <a:p>
            <a:pPr>
              <a:defRPr/>
            </a:pPr>
            <a:r>
              <a:rPr lang="en-US" altLang="en-US"/>
              <a:t>April 24, 2017</a:t>
            </a:r>
          </a:p>
        </p:txBody>
      </p:sp>
      <p:sp>
        <p:nvSpPr>
          <p:cNvPr id="3" name="Footer Placeholder 2"/>
          <p:cNvSpPr>
            <a:spLocks noGrp="1"/>
          </p:cNvSpPr>
          <p:nvPr>
            <p:ph type="ftr" sz="quarter" idx="4294967295"/>
          </p:nvPr>
        </p:nvSpPr>
        <p:spPr/>
        <p:txBody>
          <a:bodyPr/>
          <a:lstStyle/>
          <a:p>
            <a:pPr>
              <a:defRPr/>
            </a:pPr>
            <a:r>
              <a:rPr lang="en-US"/>
              <a:t>2017 Geospatial Summit, Silver Spring, MD</a:t>
            </a:r>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
        <p:nvSpPr>
          <p:cNvPr id="15" name="TextBox 14"/>
          <p:cNvSpPr txBox="1"/>
          <p:nvPr/>
        </p:nvSpPr>
        <p:spPr>
          <a:xfrm rot="19319665">
            <a:off x="1419225" y="2528888"/>
            <a:ext cx="6773863" cy="1784350"/>
          </a:xfrm>
          <a:prstGeom prst="rect">
            <a:avLst/>
          </a:prstGeom>
          <a:solidFill>
            <a:schemeClr val="accent3">
              <a:lumMod val="20000"/>
              <a:lumOff val="80000"/>
              <a:alpha val="90000"/>
            </a:schemeClr>
          </a:solidFill>
        </p:spPr>
        <p:txBody>
          <a:bodyPr>
            <a:spAutoFit/>
          </a:bodyPr>
          <a:lstStyle/>
          <a:p>
            <a:pPr>
              <a:defRPr/>
            </a:pPr>
            <a:r>
              <a:rPr lang="en-US" sz="6600" b="1" dirty="0">
                <a:solidFill>
                  <a:schemeClr val="accent3">
                    <a:lumMod val="75000"/>
                  </a:schemeClr>
                </a:solidFill>
              </a:rPr>
              <a:t>one vertical datum</a:t>
            </a:r>
          </a:p>
          <a:p>
            <a:pPr algn="ctr">
              <a:defRPr/>
            </a:pPr>
            <a:r>
              <a:rPr lang="en-US" sz="4400" b="1" dirty="0">
                <a:solidFill>
                  <a:schemeClr val="accent3">
                    <a:lumMod val="75000"/>
                  </a:schemeClr>
                </a:solidFill>
              </a:rPr>
              <a:t>pole-to-equator</a:t>
            </a:r>
          </a:p>
        </p:txBody>
      </p:sp>
    </p:spTree>
    <p:extLst>
      <p:ext uri="{BB962C8B-B14F-4D97-AF65-F5344CB8AC3E}">
        <p14:creationId xmlns:p14="http://schemas.microsoft.com/office/powerpoint/2010/main" val="23589868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80">
                                          <p:stCondLst>
                                            <p:cond delay="0"/>
                                          </p:stCondLst>
                                        </p:cTn>
                                        <p:tgtEl>
                                          <p:spTgt spid="15"/>
                                        </p:tgtEl>
                                      </p:cBhvr>
                                    </p:animEffect>
                                    <p:anim calcmode="lin" valueType="num">
                                      <p:cBhvr>
                                        <p:cTn id="6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9" dur="26">
                                          <p:stCondLst>
                                            <p:cond delay="650"/>
                                          </p:stCondLst>
                                        </p:cTn>
                                        <p:tgtEl>
                                          <p:spTgt spid="15"/>
                                        </p:tgtEl>
                                      </p:cBhvr>
                                      <p:to x="100000" y="60000"/>
                                    </p:animScale>
                                    <p:animScale>
                                      <p:cBhvr>
                                        <p:cTn id="70" dur="166" decel="50000">
                                          <p:stCondLst>
                                            <p:cond delay="676"/>
                                          </p:stCondLst>
                                        </p:cTn>
                                        <p:tgtEl>
                                          <p:spTgt spid="15"/>
                                        </p:tgtEl>
                                      </p:cBhvr>
                                      <p:to x="100000" y="100000"/>
                                    </p:animScale>
                                    <p:animScale>
                                      <p:cBhvr>
                                        <p:cTn id="71" dur="26">
                                          <p:stCondLst>
                                            <p:cond delay="1312"/>
                                          </p:stCondLst>
                                        </p:cTn>
                                        <p:tgtEl>
                                          <p:spTgt spid="15"/>
                                        </p:tgtEl>
                                      </p:cBhvr>
                                      <p:to x="100000" y="80000"/>
                                    </p:animScale>
                                    <p:animScale>
                                      <p:cBhvr>
                                        <p:cTn id="72" dur="166" decel="50000">
                                          <p:stCondLst>
                                            <p:cond delay="1338"/>
                                          </p:stCondLst>
                                        </p:cTn>
                                        <p:tgtEl>
                                          <p:spTgt spid="15"/>
                                        </p:tgtEl>
                                      </p:cBhvr>
                                      <p:to x="100000" y="100000"/>
                                    </p:animScale>
                                    <p:animScale>
                                      <p:cBhvr>
                                        <p:cTn id="73" dur="26">
                                          <p:stCondLst>
                                            <p:cond delay="1642"/>
                                          </p:stCondLst>
                                        </p:cTn>
                                        <p:tgtEl>
                                          <p:spTgt spid="15"/>
                                        </p:tgtEl>
                                      </p:cBhvr>
                                      <p:to x="100000" y="90000"/>
                                    </p:animScale>
                                    <p:animScale>
                                      <p:cBhvr>
                                        <p:cTn id="74" dur="166" decel="50000">
                                          <p:stCondLst>
                                            <p:cond delay="1668"/>
                                          </p:stCondLst>
                                        </p:cTn>
                                        <p:tgtEl>
                                          <p:spTgt spid="15"/>
                                        </p:tgtEl>
                                      </p:cBhvr>
                                      <p:to x="100000" y="100000"/>
                                    </p:animScale>
                                    <p:animScale>
                                      <p:cBhvr>
                                        <p:cTn id="75" dur="26">
                                          <p:stCondLst>
                                            <p:cond delay="1808"/>
                                          </p:stCondLst>
                                        </p:cTn>
                                        <p:tgtEl>
                                          <p:spTgt spid="15"/>
                                        </p:tgtEl>
                                      </p:cBhvr>
                                      <p:to x="100000" y="95000"/>
                                    </p:animScale>
                                    <p:animScale>
                                      <p:cBhvr>
                                        <p:cTn id="7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temp\geoidSche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131"/>
            <a:ext cx="9223820" cy="65178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9972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Types of Geoid Height Models</a:t>
            </a:r>
          </a:p>
        </p:txBody>
      </p:sp>
      <p:sp>
        <p:nvSpPr>
          <p:cNvPr id="193539" name="Rectangle 3"/>
          <p:cNvSpPr>
            <a:spLocks noGrp="1" noChangeArrowheads="1"/>
          </p:cNvSpPr>
          <p:nvPr>
            <p:ph type="body" idx="1"/>
          </p:nvPr>
        </p:nvSpPr>
        <p:spPr>
          <a:xfrm>
            <a:off x="1130300" y="1485900"/>
            <a:ext cx="7162800" cy="4419600"/>
          </a:xfrm>
        </p:spPr>
        <p:txBody>
          <a:bodyPr>
            <a:normAutofit lnSpcReduction="10000"/>
          </a:bodyPr>
          <a:lstStyle/>
          <a:p>
            <a:pPr eaLnBrk="1" hangingPunct="1"/>
            <a:r>
              <a:rPr lang="en-US" altLang="en-US" sz="2800">
                <a:ea typeface="ＭＳ Ｐゴシック" panose="020B0600070205080204" pitchFamily="34" charset="-128"/>
              </a:rPr>
              <a:t>Gravimetric (or Gravity) Geoid Height Models</a:t>
            </a:r>
          </a:p>
          <a:p>
            <a:pPr lvl="1" eaLnBrk="1" hangingPunct="1"/>
            <a:r>
              <a:rPr lang="en-US" altLang="en-US" sz="2400">
                <a:ea typeface="ＭＳ Ｐゴシック" panose="020B0600070205080204" pitchFamily="34" charset="-128"/>
              </a:rPr>
              <a:t>Defined by gravity data crossing the geoid</a:t>
            </a:r>
          </a:p>
          <a:p>
            <a:pPr lvl="1" eaLnBrk="1" hangingPunct="1"/>
            <a:r>
              <a:rPr lang="en-US" altLang="en-US" sz="2400">
                <a:ea typeface="ＭＳ Ｐゴシック" panose="020B0600070205080204" pitchFamily="34" charset="-128"/>
              </a:rPr>
              <a:t>Refined by terrain models (DEM’s)</a:t>
            </a:r>
          </a:p>
          <a:p>
            <a:pPr lvl="1" eaLnBrk="1" hangingPunct="1"/>
            <a:r>
              <a:rPr lang="en-US" altLang="en-US" sz="2400">
                <a:ea typeface="ＭＳ Ｐゴシック" panose="020B0600070205080204" pitchFamily="34" charset="-128"/>
              </a:rPr>
              <a:t>Scientific and engineering applications</a:t>
            </a:r>
          </a:p>
          <a:p>
            <a:pPr eaLnBrk="1" hangingPunct="1"/>
            <a:r>
              <a:rPr lang="en-US" altLang="en-US" sz="2800">
                <a:ea typeface="ＭＳ Ｐゴシック" panose="020B0600070205080204" pitchFamily="34" charset="-128"/>
              </a:rPr>
              <a:t>Composite (or Hybrid) Geoid Height Models</a:t>
            </a:r>
          </a:p>
          <a:p>
            <a:pPr lvl="1" eaLnBrk="1" hangingPunct="1"/>
            <a:r>
              <a:rPr lang="en-US" altLang="en-US" sz="2400">
                <a:ea typeface="ＭＳ Ｐゴシック" panose="020B0600070205080204" pitchFamily="34" charset="-128"/>
              </a:rPr>
              <a:t>Gravimetric geoid defines most regions</a:t>
            </a:r>
          </a:p>
          <a:p>
            <a:pPr lvl="1" eaLnBrk="1" hangingPunct="1"/>
            <a:r>
              <a:rPr lang="en-US" altLang="en-US" sz="2400">
                <a:ea typeface="ＭＳ Ｐゴシック" panose="020B0600070205080204" pitchFamily="34" charset="-128"/>
              </a:rPr>
              <a:t>Warped to fit available GPSBM control data</a:t>
            </a:r>
          </a:p>
          <a:p>
            <a:pPr lvl="1" eaLnBrk="1" hangingPunct="1"/>
            <a:r>
              <a:rPr lang="en-US" altLang="en-US" sz="2400">
                <a:ea typeface="ＭＳ Ｐゴシック" panose="020B0600070205080204" pitchFamily="34" charset="-128"/>
              </a:rPr>
              <a:t>Defined by legislated ellipsoid (NAD 83) and local vertical datum (NAVD 88, PRVD02, etc.)</a:t>
            </a:r>
          </a:p>
          <a:p>
            <a:pPr lvl="1" eaLnBrk="1" hangingPunct="1"/>
            <a:r>
              <a:rPr lang="en-US" altLang="en-US" sz="2400">
                <a:ea typeface="ＭＳ Ｐゴシック" panose="020B0600070205080204" pitchFamily="34" charset="-128"/>
              </a:rPr>
              <a:t>May be statutory for some surveying &amp;  mapping applications</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p:txBody>
          <a:bodyPr/>
          <a:lstStyle/>
          <a:p>
            <a:pPr>
              <a:defRPr/>
            </a:pPr>
            <a:endParaRPr lang="en-US" dirty="0"/>
          </a:p>
        </p:txBody>
      </p:sp>
      <p:sp>
        <p:nvSpPr>
          <p:cNvPr id="5" name="Footer Placeholder 4"/>
          <p:cNvSpPr>
            <a:spLocks noGrp="1"/>
          </p:cNvSpPr>
          <p:nvPr>
            <p:ph type="ftr" sz="quarter" idx="4294967295"/>
          </p:nvPr>
        </p:nvSpPr>
        <p:spPr/>
        <p:txBody>
          <a:bodyPr/>
          <a:lstStyle/>
          <a:p>
            <a:pPr>
              <a:defRPr/>
            </a:pPr>
            <a:endParaRPr lang="en-US" dirty="0"/>
          </a:p>
        </p:txBody>
      </p:sp>
      <p:sp>
        <p:nvSpPr>
          <p:cNvPr id="227332" name="TextBox 6"/>
          <p:cNvSpPr txBox="1">
            <a:spLocks noChangeArrowheads="1"/>
          </p:cNvSpPr>
          <p:nvPr/>
        </p:nvSpPr>
        <p:spPr bwMode="auto">
          <a:xfrm>
            <a:off x="0" y="4743450"/>
            <a:ext cx="4900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GEOID2022 (et al) over the North America/Pacific/Caribbean/Central America/Greenland region will range from </a:t>
            </a:r>
          </a:p>
          <a:p>
            <a:pPr eaLnBrk="1" hangingPunct="1">
              <a:spcBef>
                <a:spcPct val="0"/>
              </a:spcBef>
              <a:buFontTx/>
              <a:buNone/>
            </a:pPr>
            <a:r>
              <a:rPr lang="en-US" altLang="en-US" sz="1800"/>
              <a:t>0 to 90 latitude and from 170 to 350 longitude.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0613" y="785813"/>
            <a:ext cx="2973387"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23125" y="3789363"/>
            <a:ext cx="1920875"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5213350" y="3465513"/>
            <a:ext cx="4019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GEOID2022 (et al) over Guam/CNMI:</a:t>
            </a:r>
          </a:p>
          <a:p>
            <a:pPr eaLnBrk="1" hangingPunct="1">
              <a:spcBef>
                <a:spcPct val="0"/>
              </a:spcBef>
              <a:buFontTx/>
              <a:buNone/>
            </a:pPr>
            <a:r>
              <a:rPr lang="en-US" altLang="en-US" sz="1800"/>
              <a:t>11-22, 143-148</a:t>
            </a:r>
          </a:p>
        </p:txBody>
      </p:sp>
      <p:sp>
        <p:nvSpPr>
          <p:cNvPr id="11" name="TextBox 10"/>
          <p:cNvSpPr txBox="1">
            <a:spLocks noChangeArrowheads="1"/>
          </p:cNvSpPr>
          <p:nvPr/>
        </p:nvSpPr>
        <p:spPr bwMode="auto">
          <a:xfrm>
            <a:off x="4010025" y="438150"/>
            <a:ext cx="4494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GEOID2022 (et al) over American Samoa:</a:t>
            </a:r>
          </a:p>
          <a:p>
            <a:pPr eaLnBrk="1" hangingPunct="1">
              <a:spcBef>
                <a:spcPct val="0"/>
              </a:spcBef>
              <a:buFontTx/>
              <a:buNone/>
            </a:pPr>
            <a:r>
              <a:rPr lang="en-US" altLang="en-US" sz="1800"/>
              <a:t>-16 to -10, 186-193</a:t>
            </a:r>
          </a:p>
        </p:txBody>
      </p:sp>
      <p:pic>
        <p:nvPicPr>
          <p:cNvPr id="227337" name="Picture 11" descr="xGEOID18"/>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1222375"/>
            <a:ext cx="5213350" cy="3319463"/>
          </a:xfrm>
          <a:noFill/>
        </p:spPr>
      </p:pic>
    </p:spTree>
    <p:extLst>
      <p:ext uri="{BB962C8B-B14F-4D97-AF65-F5344CB8AC3E}">
        <p14:creationId xmlns:p14="http://schemas.microsoft.com/office/powerpoint/2010/main" val="10949926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3999" cy="6858000"/>
          </a:xfrm>
          <a:prstGeom prst="rect">
            <a:avLst/>
          </a:prstGeom>
        </p:spPr>
      </p:pic>
      <p:sp>
        <p:nvSpPr>
          <p:cNvPr id="6" name="Title 4"/>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mj-ea"/>
                <a:cs typeface="+mj-cs"/>
              </a:rPr>
              <a:t>Estimated change in orthometric heights from NAVD88 to </a:t>
            </a:r>
            <a:r>
              <a:rPr kumimoji="0" lang="en-US" sz="23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mj-ea"/>
                <a:cs typeface="+mj-cs"/>
              </a:rPr>
              <a:t>NAPGD2022</a:t>
            </a:r>
          </a:p>
        </p:txBody>
      </p:sp>
      <p:sp>
        <p:nvSpPr>
          <p:cNvPr id="4" name="TextBox 3"/>
          <p:cNvSpPr txBox="1"/>
          <p:nvPr/>
        </p:nvSpPr>
        <p:spPr>
          <a:xfrm>
            <a:off x="4632384" y="5745193"/>
            <a:ext cx="194094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a:ea typeface="ＭＳ Ｐゴシック" pitchFamily="34" charset="-128"/>
                <a:cs typeface="+mn-cs"/>
              </a:rPr>
              <a:t>(NAPGD2022 approximated using xGEOID16B)</a:t>
            </a:r>
          </a:p>
        </p:txBody>
      </p:sp>
    </p:spTree>
    <p:extLst>
      <p:ext uri="{BB962C8B-B14F-4D97-AF65-F5344CB8AC3E}">
        <p14:creationId xmlns:p14="http://schemas.microsoft.com/office/powerpoint/2010/main" val="350580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Types of Coordinates - </a:t>
            </a:r>
            <a:br>
              <a:rPr lang="en-US" dirty="0"/>
            </a:br>
            <a:r>
              <a:rPr lang="en-US" dirty="0"/>
              <a:t>A two-track approach to coordinates</a:t>
            </a:r>
          </a:p>
        </p:txBody>
      </p:sp>
      <p:sp>
        <p:nvSpPr>
          <p:cNvPr id="3" name="Content Placeholder 2"/>
          <p:cNvSpPr>
            <a:spLocks noGrp="1"/>
          </p:cNvSpPr>
          <p:nvPr>
            <p:ph idx="1"/>
          </p:nvPr>
        </p:nvSpPr>
        <p:spPr>
          <a:xfrm>
            <a:off x="457200" y="2530602"/>
            <a:ext cx="4123944" cy="2921273"/>
          </a:xfrm>
        </p:spPr>
        <p:txBody>
          <a:bodyPr>
            <a:normAutofit fontScale="92500" lnSpcReduction="20000"/>
          </a:bodyPr>
          <a:lstStyle/>
          <a:p>
            <a:r>
              <a:rPr lang="en-US" dirty="0"/>
              <a:t>An estimated “snapshot” of the entire network</a:t>
            </a:r>
          </a:p>
          <a:p>
            <a:r>
              <a:rPr lang="en-US" dirty="0"/>
              <a:t>Every 5 or 10 years</a:t>
            </a:r>
          </a:p>
          <a:p>
            <a:r>
              <a:rPr lang="en-US" dirty="0"/>
              <a:t>Similar to NAD 83(2011) epoch 2010.00</a:t>
            </a:r>
          </a:p>
          <a:p>
            <a:endParaRPr lang="en-US" dirty="0"/>
          </a:p>
        </p:txBody>
      </p:sp>
      <p:sp>
        <p:nvSpPr>
          <p:cNvPr id="4" name="Date Placeholder 3"/>
          <p:cNvSpPr>
            <a:spLocks noGrp="1"/>
          </p:cNvSpPr>
          <p:nvPr>
            <p:ph type="dt" sz="half" idx="10"/>
          </p:nvPr>
        </p:nvSpPr>
        <p:spPr/>
        <p:txBody>
          <a:bodyPr/>
          <a:lstStyle/>
          <a:p>
            <a:pPr eaLnBrk="1" hangingPunct="1">
              <a:defRPr/>
            </a:pPr>
            <a:r>
              <a:rPr lang="en-US" altLang="en-US">
                <a:latin typeface="Calibri"/>
              </a:rPr>
              <a:t>March 11, 2021</a:t>
            </a:r>
          </a:p>
        </p:txBody>
      </p:sp>
      <p:sp>
        <p:nvSpPr>
          <p:cNvPr id="6" name="Slide Number Placeholder 5"/>
          <p:cNvSpPr>
            <a:spLocks noGrp="1"/>
          </p:cNvSpPr>
          <p:nvPr>
            <p:ph type="sldNum" sz="quarter" idx="12"/>
          </p:nvPr>
        </p:nvSpPr>
        <p:spPr/>
        <p:txBody>
          <a:bodyPr/>
          <a:lstStyle/>
          <a:p>
            <a:pPr eaLnBrk="1" hangingPunct="1">
              <a:defRPr/>
            </a:pPr>
            <a:fld id="{A269A303-B593-45E6-8920-67DA3337AB25}" type="slidenum">
              <a:rPr lang="en-US" altLang="en-US">
                <a:latin typeface="Calibri"/>
              </a:rPr>
              <a:pPr eaLnBrk="1" hangingPunct="1">
                <a:defRPr/>
              </a:pPr>
              <a:t>45</a:t>
            </a:fld>
            <a:endParaRPr lang="en-US" altLang="en-US" dirty="0">
              <a:latin typeface="Calibri"/>
            </a:endParaRPr>
          </a:p>
        </p:txBody>
      </p:sp>
      <p:sp>
        <p:nvSpPr>
          <p:cNvPr id="5" name="TextBox 4"/>
          <p:cNvSpPr txBox="1"/>
          <p:nvPr/>
        </p:nvSpPr>
        <p:spPr>
          <a:xfrm>
            <a:off x="523915" y="2051867"/>
            <a:ext cx="4028667" cy="415498"/>
          </a:xfrm>
          <a:prstGeom prst="rect">
            <a:avLst/>
          </a:prstGeom>
          <a:noFill/>
        </p:spPr>
        <p:txBody>
          <a:bodyPr wrap="none" rtlCol="0">
            <a:spAutoFit/>
          </a:bodyPr>
          <a:lstStyle/>
          <a:p>
            <a:pPr defTabSz="685800" eaLnBrk="1" hangingPunct="1"/>
            <a:r>
              <a:rPr lang="en-US" sz="2100" b="1" u="sng" dirty="0">
                <a:solidFill>
                  <a:srgbClr val="FF0000"/>
                </a:solidFill>
                <a:latin typeface="Arial" charset="0"/>
                <a:ea typeface="MS PGothic" pitchFamily="34" charset="-128"/>
              </a:rPr>
              <a:t>Reference Epoch Coordinates</a:t>
            </a:r>
          </a:p>
        </p:txBody>
      </p:sp>
      <p:sp>
        <p:nvSpPr>
          <p:cNvPr id="7" name="TextBox 6"/>
          <p:cNvSpPr txBox="1"/>
          <p:nvPr/>
        </p:nvSpPr>
        <p:spPr>
          <a:xfrm>
            <a:off x="5022136" y="2051867"/>
            <a:ext cx="3626314" cy="415498"/>
          </a:xfrm>
          <a:prstGeom prst="rect">
            <a:avLst/>
          </a:prstGeom>
          <a:noFill/>
        </p:spPr>
        <p:txBody>
          <a:bodyPr wrap="none" rtlCol="0">
            <a:spAutoFit/>
          </a:bodyPr>
          <a:lstStyle/>
          <a:p>
            <a:pPr defTabSz="685800" eaLnBrk="1" hangingPunct="1"/>
            <a:r>
              <a:rPr lang="en-US" sz="2100" b="1" u="sng" dirty="0">
                <a:solidFill>
                  <a:srgbClr val="FF0000"/>
                </a:solidFill>
                <a:latin typeface="Arial" charset="0"/>
                <a:ea typeface="MS PGothic" pitchFamily="34" charset="-128"/>
              </a:rPr>
              <a:t>Survey Epoch Coordinates</a:t>
            </a:r>
          </a:p>
        </p:txBody>
      </p:sp>
      <p:sp>
        <p:nvSpPr>
          <p:cNvPr id="8" name="Content Placeholder 2"/>
          <p:cNvSpPr txBox="1">
            <a:spLocks/>
          </p:cNvSpPr>
          <p:nvPr/>
        </p:nvSpPr>
        <p:spPr bwMode="auto">
          <a:xfrm>
            <a:off x="4752241" y="2490139"/>
            <a:ext cx="4123944" cy="292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r>
              <a:rPr lang="en-US" sz="2400" dirty="0">
                <a:solidFill>
                  <a:prstClr val="black"/>
                </a:solidFill>
                <a:latin typeface="Calibri"/>
              </a:rPr>
              <a:t>Answers: what were a mark’s coordinates when it was last surveyed?</a:t>
            </a:r>
          </a:p>
          <a:p>
            <a:pPr marL="257175" indent="-257175" defTabSz="342900"/>
            <a:r>
              <a:rPr lang="en-US" sz="2400" dirty="0">
                <a:solidFill>
                  <a:prstClr val="black"/>
                </a:solidFill>
                <a:latin typeface="Calibri"/>
              </a:rPr>
              <a:t>Multiple SECs can show changes over time</a:t>
            </a:r>
          </a:p>
          <a:p>
            <a:pPr marL="257175" indent="-257175" defTabSz="342900"/>
            <a:endParaRPr lang="en-US" sz="2400" dirty="0">
              <a:solidFill>
                <a:prstClr val="black"/>
              </a:solidFill>
              <a:latin typeface="Calibri"/>
            </a:endParaRPr>
          </a:p>
        </p:txBody>
      </p:sp>
      <p:sp>
        <p:nvSpPr>
          <p:cNvPr id="9" name="Footer Placeholder 8"/>
          <p:cNvSpPr>
            <a:spLocks noGrp="1"/>
          </p:cNvSpPr>
          <p:nvPr>
            <p:ph type="ftr" sz="quarter" idx="11"/>
          </p:nvPr>
        </p:nvSpPr>
        <p:spPr/>
        <p:txBody>
          <a:bodyPr/>
          <a:lstStyle/>
          <a:p>
            <a:pPr eaLnBrk="1" hangingPunct="1">
              <a:defRPr/>
            </a:pPr>
            <a:r>
              <a:rPr lang="en-US">
                <a:latin typeface="Calibri"/>
              </a:rPr>
              <a:t>Blueprint for the Modernized NSRS, Part 3: Webinar</a:t>
            </a:r>
          </a:p>
        </p:txBody>
      </p:sp>
    </p:spTree>
    <p:extLst>
      <p:ext uri="{BB962C8B-B14F-4D97-AF65-F5344CB8AC3E}">
        <p14:creationId xmlns:p14="http://schemas.microsoft.com/office/powerpoint/2010/main" val="12476472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851546" y="1690969"/>
            <a:ext cx="0" cy="322223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851546" y="4886594"/>
            <a:ext cx="6879915" cy="1344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832168" y="220530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825448" y="2689403"/>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818720" y="3173497"/>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811999" y="3657591"/>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818725" y="4141685"/>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867038" y="4566955"/>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2.000</a:t>
            </a:r>
          </a:p>
        </p:txBody>
      </p:sp>
      <p:sp>
        <p:nvSpPr>
          <p:cNvPr id="76" name="TextBox 75"/>
          <p:cNvSpPr txBox="1"/>
          <p:nvPr/>
        </p:nvSpPr>
        <p:spPr>
          <a:xfrm>
            <a:off x="867038" y="4096307"/>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2.050</a:t>
            </a:r>
          </a:p>
        </p:txBody>
      </p:sp>
      <p:sp>
        <p:nvSpPr>
          <p:cNvPr id="77" name="TextBox 76"/>
          <p:cNvSpPr txBox="1"/>
          <p:nvPr/>
        </p:nvSpPr>
        <p:spPr>
          <a:xfrm>
            <a:off x="867038" y="3598766"/>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2.100</a:t>
            </a:r>
          </a:p>
        </p:txBody>
      </p:sp>
      <p:sp>
        <p:nvSpPr>
          <p:cNvPr id="78" name="TextBox 77"/>
          <p:cNvSpPr txBox="1"/>
          <p:nvPr/>
        </p:nvSpPr>
        <p:spPr>
          <a:xfrm>
            <a:off x="867038" y="3107948"/>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2.150</a:t>
            </a:r>
          </a:p>
        </p:txBody>
      </p:sp>
      <p:sp>
        <p:nvSpPr>
          <p:cNvPr id="79" name="TextBox 78"/>
          <p:cNvSpPr txBox="1"/>
          <p:nvPr/>
        </p:nvSpPr>
        <p:spPr>
          <a:xfrm>
            <a:off x="867038" y="2637301"/>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2.200</a:t>
            </a:r>
          </a:p>
        </p:txBody>
      </p:sp>
      <p:sp>
        <p:nvSpPr>
          <p:cNvPr id="80" name="TextBox 79"/>
          <p:cNvSpPr txBox="1"/>
          <p:nvPr/>
        </p:nvSpPr>
        <p:spPr>
          <a:xfrm>
            <a:off x="867038" y="2139760"/>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2.250</a:t>
            </a:r>
          </a:p>
        </p:txBody>
      </p:sp>
      <p:sp>
        <p:nvSpPr>
          <p:cNvPr id="83" name="TextBox 82"/>
          <p:cNvSpPr txBox="1"/>
          <p:nvPr/>
        </p:nvSpPr>
        <p:spPr>
          <a:xfrm>
            <a:off x="237424" y="3037483"/>
            <a:ext cx="486030" cy="600164"/>
          </a:xfrm>
          <a:prstGeom prst="rect">
            <a:avLst/>
          </a:prstGeom>
          <a:noFill/>
        </p:spPr>
        <p:txBody>
          <a:bodyPr wrap="none" rtlCol="0">
            <a:spAutoFit/>
          </a:bodyPr>
          <a:lstStyle/>
          <a:p>
            <a:pPr defTabSz="685800"/>
            <a:r>
              <a:rPr lang="en-US" sz="3300" b="1" dirty="0">
                <a:solidFill>
                  <a:prstClr val="black"/>
                </a:solidFill>
                <a:latin typeface="Verdana" pitchFamily="34" charset="0"/>
                <a:ea typeface="MS PGothic" pitchFamily="34" charset="-128"/>
              </a:rPr>
              <a:t>h</a:t>
            </a:r>
          </a:p>
        </p:txBody>
      </p:sp>
      <p:sp>
        <p:nvSpPr>
          <p:cNvPr id="84" name="TextBox 83"/>
          <p:cNvSpPr txBox="1"/>
          <p:nvPr/>
        </p:nvSpPr>
        <p:spPr>
          <a:xfrm>
            <a:off x="4619066" y="5562170"/>
            <a:ext cx="960519" cy="461665"/>
          </a:xfrm>
          <a:prstGeom prst="rect">
            <a:avLst/>
          </a:prstGeom>
          <a:noFill/>
        </p:spPr>
        <p:txBody>
          <a:bodyPr wrap="none" rtlCol="0">
            <a:spAutoFit/>
          </a:bodyPr>
          <a:lstStyle/>
          <a:p>
            <a:pPr defTabSz="685800"/>
            <a:r>
              <a:rPr lang="en-US" sz="2400" b="1" dirty="0">
                <a:solidFill>
                  <a:prstClr val="black"/>
                </a:solidFill>
                <a:latin typeface="Verdana" pitchFamily="34" charset="0"/>
                <a:ea typeface="MS PGothic" pitchFamily="34" charset="-128"/>
              </a:rPr>
              <a:t>time</a:t>
            </a:r>
          </a:p>
        </p:txBody>
      </p:sp>
      <p:sp>
        <p:nvSpPr>
          <p:cNvPr id="110" name="Oval 109"/>
          <p:cNvSpPr/>
          <p:nvPr/>
        </p:nvSpPr>
        <p:spPr>
          <a:xfrm>
            <a:off x="2323391" y="2596623"/>
            <a:ext cx="114300" cy="1008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11" name="Oval 110"/>
          <p:cNvSpPr/>
          <p:nvPr/>
        </p:nvSpPr>
        <p:spPr>
          <a:xfrm>
            <a:off x="2806883" y="2703599"/>
            <a:ext cx="114300" cy="1008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12" name="Oval 111"/>
          <p:cNvSpPr/>
          <p:nvPr/>
        </p:nvSpPr>
        <p:spPr>
          <a:xfrm>
            <a:off x="3527779" y="3355957"/>
            <a:ext cx="114300" cy="1008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13" name="Oval 112"/>
          <p:cNvSpPr/>
          <p:nvPr/>
        </p:nvSpPr>
        <p:spPr>
          <a:xfrm>
            <a:off x="4504766" y="3292852"/>
            <a:ext cx="114300" cy="1008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2" name="TextBox 1"/>
          <p:cNvSpPr txBox="1"/>
          <p:nvPr/>
        </p:nvSpPr>
        <p:spPr>
          <a:xfrm>
            <a:off x="2148555" y="1288242"/>
            <a:ext cx="4110421" cy="1246495"/>
          </a:xfrm>
          <a:prstGeom prst="rect">
            <a:avLst/>
          </a:prstGeom>
          <a:noFill/>
        </p:spPr>
        <p:txBody>
          <a:bodyPr wrap="none" rtlCol="0">
            <a:spAutoFit/>
          </a:bodyPr>
          <a:lstStyle/>
          <a:p>
            <a:pPr defTabSz="685800"/>
            <a:r>
              <a:rPr lang="en-US" sz="1500" b="1" dirty="0">
                <a:solidFill>
                  <a:prstClr val="black"/>
                </a:solidFill>
                <a:latin typeface="Calibri"/>
                <a:ea typeface="MS PGothic" pitchFamily="34" charset="-128"/>
              </a:rPr>
              <a:t>Assume “h” was determined four different times:</a:t>
            </a:r>
          </a:p>
          <a:p>
            <a:pPr defTabSz="685800"/>
            <a:r>
              <a:rPr lang="en-US" sz="1500" b="1" dirty="0">
                <a:solidFill>
                  <a:prstClr val="black"/>
                </a:solidFill>
                <a:latin typeface="Calibri"/>
                <a:ea typeface="MS PGothic" pitchFamily="34" charset="-128"/>
              </a:rPr>
              <a:t>	1995:  2.210</a:t>
            </a:r>
          </a:p>
          <a:p>
            <a:pPr defTabSz="685800"/>
            <a:r>
              <a:rPr lang="en-US" sz="1500" b="1" dirty="0">
                <a:solidFill>
                  <a:prstClr val="black"/>
                </a:solidFill>
                <a:latin typeface="Calibri"/>
                <a:ea typeface="MS PGothic" pitchFamily="34" charset="-128"/>
              </a:rPr>
              <a:t>	1999:  2.200</a:t>
            </a:r>
          </a:p>
          <a:p>
            <a:pPr defTabSz="685800"/>
            <a:r>
              <a:rPr lang="en-US" sz="1500" b="1" dirty="0">
                <a:solidFill>
                  <a:prstClr val="black"/>
                </a:solidFill>
                <a:latin typeface="Calibri"/>
                <a:ea typeface="MS PGothic" pitchFamily="34" charset="-128"/>
              </a:rPr>
              <a:t>	2007:  2.140</a:t>
            </a:r>
          </a:p>
          <a:p>
            <a:pPr defTabSz="685800"/>
            <a:r>
              <a:rPr lang="en-US" sz="1500" b="1" dirty="0">
                <a:solidFill>
                  <a:prstClr val="black"/>
                </a:solidFill>
                <a:latin typeface="Calibri"/>
                <a:ea typeface="MS PGothic" pitchFamily="34" charset="-128"/>
              </a:rPr>
              <a:t>	2014:  2.145</a:t>
            </a:r>
          </a:p>
        </p:txBody>
      </p:sp>
      <p:sp>
        <p:nvSpPr>
          <p:cNvPr id="16" name="Freeform 15"/>
          <p:cNvSpPr/>
          <p:nvPr/>
        </p:nvSpPr>
        <p:spPr>
          <a:xfrm>
            <a:off x="2222208" y="1617874"/>
            <a:ext cx="603619" cy="944819"/>
          </a:xfrm>
          <a:custGeom>
            <a:avLst/>
            <a:gdLst>
              <a:gd name="connsiteX0" fmla="*/ 804825 w 804825"/>
              <a:gd name="connsiteY0" fmla="*/ 76505 h 2698519"/>
              <a:gd name="connsiteX1" fmla="*/ 44661 w 804825"/>
              <a:gd name="connsiteY1" fmla="*/ 329893 h 2698519"/>
              <a:gd name="connsiteX2" fmla="*/ 154829 w 804825"/>
              <a:gd name="connsiteY2" fmla="*/ 2698519 h 2698519"/>
            </a:gdLst>
            <a:ahLst/>
            <a:cxnLst>
              <a:cxn ang="0">
                <a:pos x="connsiteX0" y="connsiteY0"/>
              </a:cxn>
              <a:cxn ang="0">
                <a:pos x="connsiteX1" y="connsiteY1"/>
              </a:cxn>
              <a:cxn ang="0">
                <a:pos x="connsiteX2" y="connsiteY2"/>
              </a:cxn>
            </a:cxnLst>
            <a:rect l="l" t="t" r="r" b="b"/>
            <a:pathLst>
              <a:path w="804825" h="2698519">
                <a:moveTo>
                  <a:pt x="804825" y="76505"/>
                </a:moveTo>
                <a:cubicBezTo>
                  <a:pt x="478909" y="-15302"/>
                  <a:pt x="152994" y="-107109"/>
                  <a:pt x="44661" y="329893"/>
                </a:cubicBezTo>
                <a:cubicBezTo>
                  <a:pt x="-63672" y="766895"/>
                  <a:pt x="45578" y="1732707"/>
                  <a:pt x="154829" y="2698519"/>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hangingPunct="1"/>
            <a:endParaRPr lang="en-US" sz="1350">
              <a:solidFill>
                <a:prstClr val="white"/>
              </a:solidFill>
              <a:latin typeface="Calibri"/>
            </a:endParaRPr>
          </a:p>
        </p:txBody>
      </p:sp>
      <p:sp>
        <p:nvSpPr>
          <p:cNvPr id="17" name="Freeform 16"/>
          <p:cNvSpPr/>
          <p:nvPr/>
        </p:nvSpPr>
        <p:spPr>
          <a:xfrm>
            <a:off x="2561259" y="1791705"/>
            <a:ext cx="297618" cy="911895"/>
          </a:xfrm>
          <a:custGeom>
            <a:avLst/>
            <a:gdLst>
              <a:gd name="connsiteX0" fmla="*/ 396824 w 396824"/>
              <a:gd name="connsiteY0" fmla="*/ 120153 h 2290475"/>
              <a:gd name="connsiteX1" fmla="*/ 217 w 396824"/>
              <a:gd name="connsiteY1" fmla="*/ 241338 h 2290475"/>
              <a:gd name="connsiteX2" fmla="*/ 352757 w 396824"/>
              <a:gd name="connsiteY2" fmla="*/ 2290475 h 2290475"/>
            </a:gdLst>
            <a:ahLst/>
            <a:cxnLst>
              <a:cxn ang="0">
                <a:pos x="connsiteX0" y="connsiteY0"/>
              </a:cxn>
              <a:cxn ang="0">
                <a:pos x="connsiteX1" y="connsiteY1"/>
              </a:cxn>
              <a:cxn ang="0">
                <a:pos x="connsiteX2" y="connsiteY2"/>
              </a:cxn>
            </a:cxnLst>
            <a:rect l="l" t="t" r="r" b="b"/>
            <a:pathLst>
              <a:path w="396824" h="2290475">
                <a:moveTo>
                  <a:pt x="396824" y="120153"/>
                </a:moveTo>
                <a:cubicBezTo>
                  <a:pt x="202192" y="-115"/>
                  <a:pt x="7561" y="-120382"/>
                  <a:pt x="217" y="241338"/>
                </a:cubicBezTo>
                <a:cubicBezTo>
                  <a:pt x="-7127" y="603058"/>
                  <a:pt x="172815" y="1446766"/>
                  <a:pt x="352757" y="2290475"/>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hangingPunct="1"/>
            <a:endParaRPr lang="en-US" sz="1350">
              <a:solidFill>
                <a:prstClr val="white"/>
              </a:solidFill>
              <a:latin typeface="Calibri"/>
            </a:endParaRPr>
          </a:p>
        </p:txBody>
      </p:sp>
      <p:sp>
        <p:nvSpPr>
          <p:cNvPr id="20" name="Freeform 19"/>
          <p:cNvSpPr/>
          <p:nvPr/>
        </p:nvSpPr>
        <p:spPr>
          <a:xfrm>
            <a:off x="3938047" y="2338971"/>
            <a:ext cx="752639" cy="834808"/>
          </a:xfrm>
          <a:custGeom>
            <a:avLst/>
            <a:gdLst>
              <a:gd name="connsiteX0" fmla="*/ 0 w 492426"/>
              <a:gd name="connsiteY0" fmla="*/ 7407 h 679436"/>
              <a:gd name="connsiteX1" fmla="*/ 462708 w 492426"/>
              <a:gd name="connsiteY1" fmla="*/ 95542 h 679436"/>
              <a:gd name="connsiteX2" fmla="*/ 407624 w 492426"/>
              <a:gd name="connsiteY2" fmla="*/ 679436 h 679436"/>
            </a:gdLst>
            <a:ahLst/>
            <a:cxnLst>
              <a:cxn ang="0">
                <a:pos x="connsiteX0" y="connsiteY0"/>
              </a:cxn>
              <a:cxn ang="0">
                <a:pos x="connsiteX1" y="connsiteY1"/>
              </a:cxn>
              <a:cxn ang="0">
                <a:pos x="connsiteX2" y="connsiteY2"/>
              </a:cxn>
            </a:cxnLst>
            <a:rect l="l" t="t" r="r" b="b"/>
            <a:pathLst>
              <a:path w="492426" h="679436">
                <a:moveTo>
                  <a:pt x="0" y="7407"/>
                </a:moveTo>
                <a:cubicBezTo>
                  <a:pt x="197385" y="-4528"/>
                  <a:pt x="394771" y="-16463"/>
                  <a:pt x="462708" y="95542"/>
                </a:cubicBezTo>
                <a:cubicBezTo>
                  <a:pt x="530645" y="207547"/>
                  <a:pt x="469134" y="443491"/>
                  <a:pt x="407624" y="679436"/>
                </a:cubicBezTo>
              </a:path>
            </a:pathLst>
          </a:custGeom>
          <a:noFill/>
          <a:ln>
            <a:solidFill>
              <a:schemeClr val="tx1"/>
            </a:solidFill>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hangingPunct="1"/>
            <a:endParaRPr lang="en-US" sz="1350">
              <a:solidFill>
                <a:prstClr val="white"/>
              </a:solidFill>
              <a:latin typeface="Calibri"/>
            </a:endParaRPr>
          </a:p>
        </p:txBody>
      </p:sp>
      <p:cxnSp>
        <p:nvCxnSpPr>
          <p:cNvPr id="50" name="Straight Connector 49"/>
          <p:cNvCxnSpPr/>
          <p:nvPr/>
        </p:nvCxnSpPr>
        <p:spPr>
          <a:xfrm rot="5400000">
            <a:off x="1811258" y="462577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146378" y="4781251"/>
            <a:ext cx="4390732" cy="559782"/>
            <a:chOff x="2861836" y="5232001"/>
            <a:chExt cx="5854310" cy="746376"/>
          </a:xfrm>
        </p:grpSpPr>
        <p:cxnSp>
          <p:nvCxnSpPr>
            <p:cNvPr id="49" name="Straight Connector 48"/>
            <p:cNvCxnSpPr/>
            <p:nvPr/>
          </p:nvCxnSpPr>
          <p:spPr>
            <a:xfrm>
              <a:off x="3172603"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917213"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658369"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402979"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148334"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892944"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634100"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378710"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861836"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‘95</a:t>
              </a:r>
            </a:p>
          </p:txBody>
        </p:sp>
        <p:sp>
          <p:nvSpPr>
            <p:cNvPr id="59" name="TextBox 58"/>
            <p:cNvSpPr txBox="1"/>
            <p:nvPr/>
          </p:nvSpPr>
          <p:spPr>
            <a:xfrm>
              <a:off x="3588493"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‘00</a:t>
              </a:r>
            </a:p>
          </p:txBody>
        </p:sp>
        <p:sp>
          <p:nvSpPr>
            <p:cNvPr id="60" name="TextBox 59"/>
            <p:cNvSpPr txBox="1"/>
            <p:nvPr/>
          </p:nvSpPr>
          <p:spPr>
            <a:xfrm>
              <a:off x="4347601"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‘05</a:t>
              </a:r>
            </a:p>
          </p:txBody>
        </p:sp>
        <p:sp>
          <p:nvSpPr>
            <p:cNvPr id="61" name="TextBox 60"/>
            <p:cNvSpPr txBox="1"/>
            <p:nvPr/>
          </p:nvSpPr>
          <p:spPr>
            <a:xfrm>
              <a:off x="5074257" y="5569877"/>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‘10</a:t>
              </a:r>
            </a:p>
          </p:txBody>
        </p:sp>
        <p:sp>
          <p:nvSpPr>
            <p:cNvPr id="62" name="TextBox 61"/>
            <p:cNvSpPr txBox="1"/>
            <p:nvPr/>
          </p:nvSpPr>
          <p:spPr>
            <a:xfrm>
              <a:off x="5827275"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‘15</a:t>
              </a:r>
            </a:p>
          </p:txBody>
        </p:sp>
        <p:sp>
          <p:nvSpPr>
            <p:cNvPr id="63" name="TextBox 62"/>
            <p:cNvSpPr txBox="1"/>
            <p:nvPr/>
          </p:nvSpPr>
          <p:spPr>
            <a:xfrm>
              <a:off x="6585578"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‘20</a:t>
              </a:r>
            </a:p>
          </p:txBody>
        </p:sp>
        <p:sp>
          <p:nvSpPr>
            <p:cNvPr id="70" name="TextBox 69"/>
            <p:cNvSpPr txBox="1"/>
            <p:nvPr/>
          </p:nvSpPr>
          <p:spPr>
            <a:xfrm>
              <a:off x="7347311"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‘25</a:t>
              </a:r>
            </a:p>
          </p:txBody>
        </p:sp>
        <p:sp>
          <p:nvSpPr>
            <p:cNvPr id="72" name="TextBox 71"/>
            <p:cNvSpPr txBox="1"/>
            <p:nvPr/>
          </p:nvSpPr>
          <p:spPr>
            <a:xfrm>
              <a:off x="8063831" y="5578268"/>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‘30</a:t>
              </a:r>
            </a:p>
          </p:txBody>
        </p:sp>
      </p:grpSp>
      <p:sp>
        <p:nvSpPr>
          <p:cNvPr id="10" name="Freeform 9"/>
          <p:cNvSpPr/>
          <p:nvPr/>
        </p:nvSpPr>
        <p:spPr>
          <a:xfrm>
            <a:off x="2748762" y="2129806"/>
            <a:ext cx="701448" cy="1194911"/>
          </a:xfrm>
          <a:custGeom>
            <a:avLst/>
            <a:gdLst>
              <a:gd name="connsiteX0" fmla="*/ 152840 w 935264"/>
              <a:gd name="connsiteY0" fmla="*/ 85 h 1593215"/>
              <a:gd name="connsiteX1" fmla="*/ 58572 w 935264"/>
              <a:gd name="connsiteY1" fmla="*/ 264035 h 1593215"/>
              <a:gd name="connsiteX2" fmla="*/ 935264 w 935264"/>
              <a:gd name="connsiteY2" fmla="*/ 1593215 h 1593215"/>
            </a:gdLst>
            <a:ahLst/>
            <a:cxnLst>
              <a:cxn ang="0">
                <a:pos x="connsiteX0" y="connsiteY0"/>
              </a:cxn>
              <a:cxn ang="0">
                <a:pos x="connsiteX1" y="connsiteY1"/>
              </a:cxn>
              <a:cxn ang="0">
                <a:pos x="connsiteX2" y="connsiteY2"/>
              </a:cxn>
            </a:cxnLst>
            <a:rect l="l" t="t" r="r" b="b"/>
            <a:pathLst>
              <a:path w="935264" h="1593215">
                <a:moveTo>
                  <a:pt x="152840" y="85"/>
                </a:moveTo>
                <a:cubicBezTo>
                  <a:pt x="40504" y="-701"/>
                  <a:pt x="-71832" y="-1487"/>
                  <a:pt x="58572" y="264035"/>
                </a:cubicBezTo>
                <a:cubicBezTo>
                  <a:pt x="188976" y="529557"/>
                  <a:pt x="562120" y="1061386"/>
                  <a:pt x="935264" y="1593215"/>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hangingPunct="1"/>
            <a:endParaRPr lang="en-US" sz="1350">
              <a:solidFill>
                <a:prstClr val="white"/>
              </a:solidFill>
              <a:latin typeface="Calibri"/>
            </a:endParaRPr>
          </a:p>
        </p:txBody>
      </p:sp>
    </p:spTree>
    <p:extLst>
      <p:ext uri="{BB962C8B-B14F-4D97-AF65-F5344CB8AC3E}">
        <p14:creationId xmlns:p14="http://schemas.microsoft.com/office/powerpoint/2010/main" val="16775223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851546" y="1690969"/>
            <a:ext cx="0" cy="322223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851546" y="4886594"/>
            <a:ext cx="6879915" cy="1344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832168" y="220530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825448" y="2689403"/>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818720" y="3173497"/>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811999" y="3657591"/>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818725" y="4141685"/>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812004" y="462577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867038" y="4566955"/>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2.000</a:t>
            </a:r>
          </a:p>
        </p:txBody>
      </p:sp>
      <p:sp>
        <p:nvSpPr>
          <p:cNvPr id="76" name="TextBox 75"/>
          <p:cNvSpPr txBox="1"/>
          <p:nvPr/>
        </p:nvSpPr>
        <p:spPr>
          <a:xfrm>
            <a:off x="867038" y="4096307"/>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2.050</a:t>
            </a:r>
          </a:p>
        </p:txBody>
      </p:sp>
      <p:sp>
        <p:nvSpPr>
          <p:cNvPr id="77" name="TextBox 76"/>
          <p:cNvSpPr txBox="1"/>
          <p:nvPr/>
        </p:nvSpPr>
        <p:spPr>
          <a:xfrm>
            <a:off x="867038" y="3598766"/>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2.100</a:t>
            </a:r>
          </a:p>
        </p:txBody>
      </p:sp>
      <p:sp>
        <p:nvSpPr>
          <p:cNvPr id="78" name="TextBox 77"/>
          <p:cNvSpPr txBox="1"/>
          <p:nvPr/>
        </p:nvSpPr>
        <p:spPr>
          <a:xfrm>
            <a:off x="867038" y="3107948"/>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2.150</a:t>
            </a:r>
          </a:p>
        </p:txBody>
      </p:sp>
      <p:sp>
        <p:nvSpPr>
          <p:cNvPr id="79" name="TextBox 78"/>
          <p:cNvSpPr txBox="1"/>
          <p:nvPr/>
        </p:nvSpPr>
        <p:spPr>
          <a:xfrm>
            <a:off x="867038" y="2637301"/>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2.200</a:t>
            </a:r>
          </a:p>
        </p:txBody>
      </p:sp>
      <p:sp>
        <p:nvSpPr>
          <p:cNvPr id="80" name="TextBox 79"/>
          <p:cNvSpPr txBox="1"/>
          <p:nvPr/>
        </p:nvSpPr>
        <p:spPr>
          <a:xfrm>
            <a:off x="867038" y="2139760"/>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2.250</a:t>
            </a:r>
          </a:p>
        </p:txBody>
      </p:sp>
      <p:sp>
        <p:nvSpPr>
          <p:cNvPr id="83" name="TextBox 82"/>
          <p:cNvSpPr txBox="1"/>
          <p:nvPr/>
        </p:nvSpPr>
        <p:spPr>
          <a:xfrm>
            <a:off x="237424" y="3037483"/>
            <a:ext cx="486030" cy="600164"/>
          </a:xfrm>
          <a:prstGeom prst="rect">
            <a:avLst/>
          </a:prstGeom>
          <a:noFill/>
        </p:spPr>
        <p:txBody>
          <a:bodyPr wrap="none" rtlCol="0">
            <a:spAutoFit/>
          </a:bodyPr>
          <a:lstStyle/>
          <a:p>
            <a:pPr defTabSz="685800"/>
            <a:r>
              <a:rPr lang="en-US" sz="3300" b="1" dirty="0">
                <a:solidFill>
                  <a:prstClr val="black"/>
                </a:solidFill>
                <a:latin typeface="Verdana" pitchFamily="34" charset="0"/>
                <a:ea typeface="MS PGothic" pitchFamily="34" charset="-128"/>
              </a:rPr>
              <a:t>h</a:t>
            </a:r>
          </a:p>
        </p:txBody>
      </p:sp>
      <p:sp>
        <p:nvSpPr>
          <p:cNvPr id="84" name="TextBox 83"/>
          <p:cNvSpPr txBox="1"/>
          <p:nvPr/>
        </p:nvSpPr>
        <p:spPr>
          <a:xfrm>
            <a:off x="4619066" y="5562170"/>
            <a:ext cx="960519" cy="461665"/>
          </a:xfrm>
          <a:prstGeom prst="rect">
            <a:avLst/>
          </a:prstGeom>
          <a:noFill/>
        </p:spPr>
        <p:txBody>
          <a:bodyPr wrap="none" rtlCol="0">
            <a:spAutoFit/>
          </a:bodyPr>
          <a:lstStyle/>
          <a:p>
            <a:pPr defTabSz="685800"/>
            <a:r>
              <a:rPr lang="en-US" sz="2400" b="1" dirty="0">
                <a:solidFill>
                  <a:prstClr val="black"/>
                </a:solidFill>
                <a:latin typeface="Verdana" pitchFamily="34" charset="0"/>
                <a:ea typeface="MS PGothic" pitchFamily="34" charset="-128"/>
              </a:rPr>
              <a:t>time</a:t>
            </a:r>
          </a:p>
        </p:txBody>
      </p:sp>
      <p:grpSp>
        <p:nvGrpSpPr>
          <p:cNvPr id="6" name="Group 5"/>
          <p:cNvGrpSpPr/>
          <p:nvPr/>
        </p:nvGrpSpPr>
        <p:grpSpPr>
          <a:xfrm>
            <a:off x="2295790" y="2326177"/>
            <a:ext cx="2360255" cy="1258889"/>
            <a:chOff x="3061053" y="1958569"/>
            <a:chExt cx="3147006" cy="1678519"/>
          </a:xfrm>
          <a:solidFill>
            <a:srgbClr val="FF0000"/>
          </a:solidFill>
        </p:grpSpPr>
        <p:sp>
          <p:nvSpPr>
            <p:cNvPr id="110" name="Oval 109"/>
            <p:cNvSpPr/>
            <p:nvPr/>
          </p:nvSpPr>
          <p:spPr>
            <a:xfrm flipV="1">
              <a:off x="3097855" y="2327044"/>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11" name="Oval 110"/>
            <p:cNvSpPr/>
            <p:nvPr/>
          </p:nvSpPr>
          <p:spPr>
            <a:xfrm flipV="1">
              <a:off x="3742511" y="2467806"/>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12" name="Oval 111"/>
            <p:cNvSpPr/>
            <p:nvPr/>
          </p:nvSpPr>
          <p:spPr>
            <a:xfrm flipV="1">
              <a:off x="4703705" y="3342033"/>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13" name="Oval 112"/>
            <p:cNvSpPr/>
            <p:nvPr/>
          </p:nvSpPr>
          <p:spPr>
            <a:xfrm flipV="1">
              <a:off x="6006354" y="3263279"/>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grpSp>
          <p:nvGrpSpPr>
            <p:cNvPr id="46" name="Group 45"/>
            <p:cNvGrpSpPr/>
            <p:nvPr/>
          </p:nvGrpSpPr>
          <p:grpSpPr>
            <a:xfrm flipV="1">
              <a:off x="3695889" y="2214901"/>
              <a:ext cx="251010" cy="594248"/>
              <a:chOff x="2492188" y="1990165"/>
              <a:chExt cx="349623" cy="1004048"/>
            </a:xfrm>
            <a:grpFill/>
          </p:grpSpPr>
          <p:cxnSp>
            <p:nvCxnSpPr>
              <p:cNvPr id="47" name="Straight Connector 46"/>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flipV="1">
              <a:off x="5957049" y="3044563"/>
              <a:ext cx="251010" cy="561234"/>
              <a:chOff x="2492188" y="1990165"/>
              <a:chExt cx="349623" cy="1004048"/>
            </a:xfrm>
            <a:grpFill/>
          </p:grpSpPr>
          <p:cxnSp>
            <p:nvCxnSpPr>
              <p:cNvPr id="51" name="Straight Connector 50"/>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flipV="1">
              <a:off x="3061053" y="1958569"/>
              <a:ext cx="251010" cy="883119"/>
              <a:chOff x="2492188" y="1990165"/>
              <a:chExt cx="349623" cy="1004048"/>
            </a:xfrm>
            <a:grpFill/>
          </p:grpSpPr>
          <p:cxnSp>
            <p:nvCxnSpPr>
              <p:cNvPr id="55" name="Straight Connector 54"/>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flipV="1">
              <a:off x="4662925" y="3166638"/>
              <a:ext cx="251010" cy="470450"/>
              <a:chOff x="2492188" y="1990165"/>
              <a:chExt cx="349623" cy="1004048"/>
            </a:xfrm>
            <a:grpFill/>
          </p:grpSpPr>
          <p:cxnSp>
            <p:nvCxnSpPr>
              <p:cNvPr id="59" name="Straight Connector 58"/>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 name="TextBox 2"/>
          <p:cNvSpPr txBox="1"/>
          <p:nvPr/>
        </p:nvSpPr>
        <p:spPr>
          <a:xfrm>
            <a:off x="2247740" y="3750548"/>
            <a:ext cx="5731056" cy="1015663"/>
          </a:xfrm>
          <a:prstGeom prst="rect">
            <a:avLst/>
          </a:prstGeom>
          <a:noFill/>
        </p:spPr>
        <p:txBody>
          <a:bodyPr wrap="none" rtlCol="0">
            <a:spAutoFit/>
          </a:bodyPr>
          <a:lstStyle/>
          <a:p>
            <a:pPr defTabSz="685800" eaLnBrk="1" hangingPunct="1"/>
            <a:r>
              <a:rPr lang="en-US" sz="1500" b="1" dirty="0">
                <a:solidFill>
                  <a:prstClr val="black"/>
                </a:solidFill>
                <a:latin typeface="Arial" charset="0"/>
                <a:ea typeface="MS PGothic" pitchFamily="34" charset="-128"/>
              </a:rPr>
              <a:t>In the modernized NSRS these time-dependent</a:t>
            </a:r>
          </a:p>
          <a:p>
            <a:pPr defTabSz="685800" eaLnBrk="1" hangingPunct="1"/>
            <a:r>
              <a:rPr lang="en-US" sz="1500" b="1" dirty="0">
                <a:solidFill>
                  <a:prstClr val="black"/>
                </a:solidFill>
                <a:latin typeface="Arial" charset="0"/>
                <a:ea typeface="MS PGothic" pitchFamily="34" charset="-128"/>
              </a:rPr>
              <a:t>coordinates, estimated </a:t>
            </a:r>
            <a:r>
              <a:rPr lang="en-US" sz="1500" b="1" u="sng" dirty="0">
                <a:solidFill>
                  <a:prstClr val="black"/>
                </a:solidFill>
                <a:latin typeface="Arial" charset="0"/>
                <a:ea typeface="MS PGothic" pitchFamily="34" charset="-128"/>
              </a:rPr>
              <a:t>at (or very near) the actual date when</a:t>
            </a:r>
          </a:p>
          <a:p>
            <a:pPr defTabSz="685800" eaLnBrk="1" hangingPunct="1"/>
            <a:r>
              <a:rPr lang="en-US" sz="1500" b="1" u="sng" dirty="0">
                <a:solidFill>
                  <a:prstClr val="black"/>
                </a:solidFill>
                <a:latin typeface="Arial" charset="0"/>
                <a:ea typeface="MS PGothic" pitchFamily="34" charset="-128"/>
              </a:rPr>
              <a:t>the surveys took place</a:t>
            </a:r>
            <a:r>
              <a:rPr lang="en-US" sz="1500" b="1" dirty="0">
                <a:solidFill>
                  <a:prstClr val="black"/>
                </a:solidFill>
                <a:latin typeface="Arial" charset="0"/>
                <a:ea typeface="MS PGothic" pitchFamily="34" charset="-128"/>
              </a:rPr>
              <a:t>, will be called </a:t>
            </a:r>
          </a:p>
          <a:p>
            <a:pPr defTabSz="685800" eaLnBrk="1" hangingPunct="1"/>
            <a:r>
              <a:rPr lang="en-US" sz="1500" b="1" i="1" u="sng" dirty="0">
                <a:solidFill>
                  <a:srgbClr val="FF0000"/>
                </a:solidFill>
                <a:latin typeface="Arial" charset="0"/>
                <a:ea typeface="MS PGothic" pitchFamily="34" charset="-128"/>
              </a:rPr>
              <a:t>survey epoch coordinates (SECs)</a:t>
            </a:r>
            <a:endParaRPr lang="en-US" sz="1500" b="1" dirty="0">
              <a:solidFill>
                <a:srgbClr val="FF0000"/>
              </a:solidFill>
              <a:latin typeface="Arial" charset="0"/>
              <a:ea typeface="MS PGothic" pitchFamily="34" charset="-128"/>
            </a:endParaRPr>
          </a:p>
        </p:txBody>
      </p:sp>
      <p:sp>
        <p:nvSpPr>
          <p:cNvPr id="70" name="TextBox 69"/>
          <p:cNvSpPr txBox="1"/>
          <p:nvPr/>
        </p:nvSpPr>
        <p:spPr>
          <a:xfrm>
            <a:off x="2148554" y="1057409"/>
            <a:ext cx="4645374" cy="1477328"/>
          </a:xfrm>
          <a:prstGeom prst="rect">
            <a:avLst/>
          </a:prstGeom>
          <a:noFill/>
        </p:spPr>
        <p:txBody>
          <a:bodyPr wrap="none" rtlCol="0">
            <a:spAutoFit/>
          </a:bodyPr>
          <a:lstStyle/>
          <a:p>
            <a:pPr defTabSz="685800"/>
            <a:r>
              <a:rPr lang="en-US" sz="1500" b="1" dirty="0">
                <a:solidFill>
                  <a:prstClr val="black"/>
                </a:solidFill>
                <a:latin typeface="Calibri"/>
                <a:ea typeface="MS PGothic" pitchFamily="34" charset="-128"/>
              </a:rPr>
              <a:t>All measurements have error.  Shown here are the same</a:t>
            </a:r>
          </a:p>
          <a:p>
            <a:pPr defTabSz="685800"/>
            <a:r>
              <a:rPr lang="en-US" sz="1500" b="1" dirty="0">
                <a:solidFill>
                  <a:prstClr val="black"/>
                </a:solidFill>
                <a:latin typeface="Calibri"/>
                <a:ea typeface="MS PGothic" pitchFamily="34" charset="-128"/>
              </a:rPr>
              <a:t>Values of “h”, but with their error estimates.</a:t>
            </a:r>
          </a:p>
          <a:p>
            <a:pPr defTabSz="685800"/>
            <a:r>
              <a:rPr lang="en-US" sz="1500" b="1" dirty="0">
                <a:solidFill>
                  <a:prstClr val="black"/>
                </a:solidFill>
                <a:latin typeface="Calibri"/>
                <a:ea typeface="MS PGothic" pitchFamily="34" charset="-128"/>
              </a:rPr>
              <a:t>	1995:  2.210 </a:t>
            </a:r>
            <a:r>
              <a:rPr lang="en-US" sz="1500" b="1" dirty="0">
                <a:solidFill>
                  <a:srgbClr val="FF0000"/>
                </a:solidFill>
                <a:latin typeface="Calibri"/>
                <a:ea typeface="MS PGothic" pitchFamily="34" charset="-128"/>
              </a:rPr>
              <a:t>+/- 0.0375 (3.75 cm)</a:t>
            </a:r>
          </a:p>
          <a:p>
            <a:pPr defTabSz="685800"/>
            <a:r>
              <a:rPr lang="en-US" sz="1500" b="1" dirty="0">
                <a:solidFill>
                  <a:prstClr val="black"/>
                </a:solidFill>
                <a:latin typeface="Calibri"/>
                <a:ea typeface="MS PGothic" pitchFamily="34" charset="-128"/>
              </a:rPr>
              <a:t>	1999:  2.200 </a:t>
            </a:r>
            <a:r>
              <a:rPr lang="en-US" sz="1500" b="1" dirty="0">
                <a:solidFill>
                  <a:srgbClr val="FF0000"/>
                </a:solidFill>
                <a:latin typeface="Calibri"/>
                <a:ea typeface="MS PGothic" pitchFamily="34" charset="-128"/>
              </a:rPr>
              <a:t>+/- 0.0250 (2.50 cm)</a:t>
            </a:r>
          </a:p>
          <a:p>
            <a:pPr defTabSz="685800"/>
            <a:r>
              <a:rPr lang="en-US" sz="1500" b="1" dirty="0">
                <a:solidFill>
                  <a:prstClr val="black"/>
                </a:solidFill>
                <a:latin typeface="Calibri"/>
                <a:ea typeface="MS PGothic" pitchFamily="34" charset="-128"/>
              </a:rPr>
              <a:t>	2007:  2.140 </a:t>
            </a:r>
            <a:r>
              <a:rPr lang="en-US" sz="1500" b="1" dirty="0">
                <a:solidFill>
                  <a:srgbClr val="FF0000"/>
                </a:solidFill>
                <a:latin typeface="Calibri"/>
                <a:ea typeface="MS PGothic" pitchFamily="34" charset="-128"/>
              </a:rPr>
              <a:t>+/- 0.0200 (2.00 cm)</a:t>
            </a:r>
          </a:p>
          <a:p>
            <a:pPr defTabSz="685800"/>
            <a:r>
              <a:rPr lang="en-US" sz="1500" b="1" dirty="0">
                <a:solidFill>
                  <a:prstClr val="black"/>
                </a:solidFill>
                <a:latin typeface="Calibri"/>
                <a:ea typeface="MS PGothic" pitchFamily="34" charset="-128"/>
              </a:rPr>
              <a:t>	2014:  2.145 </a:t>
            </a:r>
            <a:r>
              <a:rPr lang="en-US" sz="1500" b="1" dirty="0">
                <a:solidFill>
                  <a:srgbClr val="FF0000"/>
                </a:solidFill>
                <a:latin typeface="Calibri"/>
                <a:ea typeface="MS PGothic" pitchFamily="34" charset="-128"/>
              </a:rPr>
              <a:t>+/- 0.0250 (2.50 cm)</a:t>
            </a:r>
          </a:p>
        </p:txBody>
      </p:sp>
      <p:grpSp>
        <p:nvGrpSpPr>
          <p:cNvPr id="62" name="Group 61"/>
          <p:cNvGrpSpPr/>
          <p:nvPr/>
        </p:nvGrpSpPr>
        <p:grpSpPr>
          <a:xfrm>
            <a:off x="2146378" y="4781251"/>
            <a:ext cx="4390732" cy="559782"/>
            <a:chOff x="2861836" y="5232001"/>
            <a:chExt cx="5854310" cy="746376"/>
          </a:xfrm>
        </p:grpSpPr>
        <p:cxnSp>
          <p:nvCxnSpPr>
            <p:cNvPr id="63" name="Straight Connector 62"/>
            <p:cNvCxnSpPr/>
            <p:nvPr/>
          </p:nvCxnSpPr>
          <p:spPr>
            <a:xfrm>
              <a:off x="3172603"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917213"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658369"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402979"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148334"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892944"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634100"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378710"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861836"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‘95</a:t>
              </a:r>
            </a:p>
          </p:txBody>
        </p:sp>
        <p:sp>
          <p:nvSpPr>
            <p:cNvPr id="94" name="TextBox 93"/>
            <p:cNvSpPr txBox="1"/>
            <p:nvPr/>
          </p:nvSpPr>
          <p:spPr>
            <a:xfrm>
              <a:off x="3588493"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‘00</a:t>
              </a:r>
            </a:p>
          </p:txBody>
        </p:sp>
        <p:sp>
          <p:nvSpPr>
            <p:cNvPr id="103" name="TextBox 102"/>
            <p:cNvSpPr txBox="1"/>
            <p:nvPr/>
          </p:nvSpPr>
          <p:spPr>
            <a:xfrm>
              <a:off x="4347601"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‘05</a:t>
              </a:r>
            </a:p>
          </p:txBody>
        </p:sp>
        <p:sp>
          <p:nvSpPr>
            <p:cNvPr id="104" name="TextBox 103"/>
            <p:cNvSpPr txBox="1"/>
            <p:nvPr/>
          </p:nvSpPr>
          <p:spPr>
            <a:xfrm>
              <a:off x="5074257" y="5569877"/>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‘10</a:t>
              </a:r>
            </a:p>
          </p:txBody>
        </p:sp>
        <p:sp>
          <p:nvSpPr>
            <p:cNvPr id="105" name="TextBox 104"/>
            <p:cNvSpPr txBox="1"/>
            <p:nvPr/>
          </p:nvSpPr>
          <p:spPr>
            <a:xfrm>
              <a:off x="5827275"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‘15</a:t>
              </a:r>
            </a:p>
          </p:txBody>
        </p:sp>
        <p:sp>
          <p:nvSpPr>
            <p:cNvPr id="106" name="TextBox 105"/>
            <p:cNvSpPr txBox="1"/>
            <p:nvPr/>
          </p:nvSpPr>
          <p:spPr>
            <a:xfrm>
              <a:off x="6585578"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‘20</a:t>
              </a:r>
            </a:p>
          </p:txBody>
        </p:sp>
        <p:sp>
          <p:nvSpPr>
            <p:cNvPr id="107" name="TextBox 106"/>
            <p:cNvSpPr txBox="1"/>
            <p:nvPr/>
          </p:nvSpPr>
          <p:spPr>
            <a:xfrm>
              <a:off x="7347311"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‘25</a:t>
              </a:r>
            </a:p>
          </p:txBody>
        </p:sp>
        <p:sp>
          <p:nvSpPr>
            <p:cNvPr id="108" name="TextBox 107"/>
            <p:cNvSpPr txBox="1"/>
            <p:nvPr/>
          </p:nvSpPr>
          <p:spPr>
            <a:xfrm>
              <a:off x="8063831" y="5578268"/>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‘30</a:t>
              </a:r>
            </a:p>
          </p:txBody>
        </p:sp>
      </p:grpSp>
    </p:spTree>
    <p:extLst>
      <p:ext uri="{BB962C8B-B14F-4D97-AF65-F5344CB8AC3E}">
        <p14:creationId xmlns:p14="http://schemas.microsoft.com/office/powerpoint/2010/main" val="40133910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p:cNvCxnSpPr/>
          <p:nvPr/>
        </p:nvCxnSpPr>
        <p:spPr>
          <a:xfrm>
            <a:off x="4559116" y="3349085"/>
            <a:ext cx="1866900" cy="4763"/>
          </a:xfrm>
          <a:prstGeom prst="lin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585668" y="3388916"/>
            <a:ext cx="973448" cy="14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437692" y="2674280"/>
            <a:ext cx="4131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64983" y="2749946"/>
            <a:ext cx="734615" cy="59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851546" y="1690969"/>
            <a:ext cx="0" cy="322223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851546" y="4886594"/>
            <a:ext cx="6879915" cy="1344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832168" y="220530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825448" y="2689403"/>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818720" y="3173497"/>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811999" y="3657591"/>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818725" y="4141685"/>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812004" y="462577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867038" y="4566955"/>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2.000</a:t>
            </a:r>
          </a:p>
        </p:txBody>
      </p:sp>
      <p:sp>
        <p:nvSpPr>
          <p:cNvPr id="76" name="TextBox 75"/>
          <p:cNvSpPr txBox="1"/>
          <p:nvPr/>
        </p:nvSpPr>
        <p:spPr>
          <a:xfrm>
            <a:off x="867038" y="4096307"/>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2.050</a:t>
            </a:r>
          </a:p>
        </p:txBody>
      </p:sp>
      <p:sp>
        <p:nvSpPr>
          <p:cNvPr id="77" name="TextBox 76"/>
          <p:cNvSpPr txBox="1"/>
          <p:nvPr/>
        </p:nvSpPr>
        <p:spPr>
          <a:xfrm>
            <a:off x="867038" y="3598766"/>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2.100</a:t>
            </a:r>
          </a:p>
        </p:txBody>
      </p:sp>
      <p:sp>
        <p:nvSpPr>
          <p:cNvPr id="78" name="TextBox 77"/>
          <p:cNvSpPr txBox="1"/>
          <p:nvPr/>
        </p:nvSpPr>
        <p:spPr>
          <a:xfrm>
            <a:off x="867038" y="3107948"/>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2.150</a:t>
            </a:r>
          </a:p>
        </p:txBody>
      </p:sp>
      <p:sp>
        <p:nvSpPr>
          <p:cNvPr id="79" name="TextBox 78"/>
          <p:cNvSpPr txBox="1"/>
          <p:nvPr/>
        </p:nvSpPr>
        <p:spPr>
          <a:xfrm>
            <a:off x="867038" y="2637301"/>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2.200</a:t>
            </a:r>
          </a:p>
        </p:txBody>
      </p:sp>
      <p:sp>
        <p:nvSpPr>
          <p:cNvPr id="80" name="TextBox 79"/>
          <p:cNvSpPr txBox="1"/>
          <p:nvPr/>
        </p:nvSpPr>
        <p:spPr>
          <a:xfrm>
            <a:off x="867038" y="2139760"/>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2.250</a:t>
            </a:r>
          </a:p>
        </p:txBody>
      </p:sp>
      <p:sp>
        <p:nvSpPr>
          <p:cNvPr id="83" name="TextBox 82"/>
          <p:cNvSpPr txBox="1"/>
          <p:nvPr/>
        </p:nvSpPr>
        <p:spPr>
          <a:xfrm>
            <a:off x="237424" y="3037483"/>
            <a:ext cx="486030" cy="600164"/>
          </a:xfrm>
          <a:prstGeom prst="rect">
            <a:avLst/>
          </a:prstGeom>
          <a:noFill/>
        </p:spPr>
        <p:txBody>
          <a:bodyPr wrap="none" rtlCol="0">
            <a:spAutoFit/>
          </a:bodyPr>
          <a:lstStyle/>
          <a:p>
            <a:pPr defTabSz="685800"/>
            <a:r>
              <a:rPr lang="en-US" sz="3300" b="1" dirty="0">
                <a:solidFill>
                  <a:prstClr val="black"/>
                </a:solidFill>
                <a:latin typeface="Verdana" pitchFamily="34" charset="0"/>
                <a:ea typeface="MS PGothic" pitchFamily="34" charset="-128"/>
              </a:rPr>
              <a:t>h</a:t>
            </a:r>
          </a:p>
        </p:txBody>
      </p:sp>
      <p:sp>
        <p:nvSpPr>
          <p:cNvPr id="84" name="TextBox 83"/>
          <p:cNvSpPr txBox="1"/>
          <p:nvPr/>
        </p:nvSpPr>
        <p:spPr>
          <a:xfrm>
            <a:off x="4619066" y="5562170"/>
            <a:ext cx="960519" cy="461665"/>
          </a:xfrm>
          <a:prstGeom prst="rect">
            <a:avLst/>
          </a:prstGeom>
          <a:noFill/>
        </p:spPr>
        <p:txBody>
          <a:bodyPr wrap="none" rtlCol="0">
            <a:spAutoFit/>
          </a:bodyPr>
          <a:lstStyle/>
          <a:p>
            <a:pPr defTabSz="685800"/>
            <a:r>
              <a:rPr lang="en-US" sz="2400" b="1" dirty="0">
                <a:solidFill>
                  <a:prstClr val="black"/>
                </a:solidFill>
                <a:latin typeface="Verdana" pitchFamily="34" charset="0"/>
                <a:ea typeface="MS PGothic" pitchFamily="34" charset="-128"/>
              </a:rPr>
              <a:t>time</a:t>
            </a:r>
          </a:p>
        </p:txBody>
      </p:sp>
      <p:sp>
        <p:nvSpPr>
          <p:cNvPr id="110" name="Oval 109"/>
          <p:cNvSpPr/>
          <p:nvPr/>
        </p:nvSpPr>
        <p:spPr>
          <a:xfrm>
            <a:off x="2340644" y="2628637"/>
            <a:ext cx="114300" cy="1008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11" name="Oval 110"/>
          <p:cNvSpPr/>
          <p:nvPr/>
        </p:nvSpPr>
        <p:spPr>
          <a:xfrm>
            <a:off x="2806883" y="2701906"/>
            <a:ext cx="114300" cy="1008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12" name="Oval 111"/>
          <p:cNvSpPr/>
          <p:nvPr/>
        </p:nvSpPr>
        <p:spPr>
          <a:xfrm>
            <a:off x="3527779" y="3356632"/>
            <a:ext cx="114300" cy="1008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13" name="Oval 112"/>
          <p:cNvSpPr/>
          <p:nvPr/>
        </p:nvSpPr>
        <p:spPr>
          <a:xfrm>
            <a:off x="4504766" y="3298659"/>
            <a:ext cx="114300" cy="1008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62" name="TextBox 1"/>
          <p:cNvSpPr txBox="1">
            <a:spLocks noChangeArrowheads="1"/>
          </p:cNvSpPr>
          <p:nvPr/>
        </p:nvSpPr>
        <p:spPr bwMode="auto">
          <a:xfrm>
            <a:off x="2203398" y="1535652"/>
            <a:ext cx="6223948"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defTabSz="685800" eaLnBrk="1" hangingPunct="1"/>
            <a:r>
              <a:rPr lang="en-US" altLang="en-US" sz="1500" dirty="0">
                <a:solidFill>
                  <a:prstClr val="black"/>
                </a:solidFill>
                <a:latin typeface="Calibri"/>
                <a:ea typeface="MS PGothic" pitchFamily="34" charset="-128"/>
              </a:rPr>
              <a:t>In </a:t>
            </a:r>
            <a:r>
              <a:rPr lang="en-US" altLang="en-US" sz="1500" i="1" u="sng" dirty="0">
                <a:solidFill>
                  <a:prstClr val="black"/>
                </a:solidFill>
                <a:latin typeface="Calibri"/>
                <a:ea typeface="MS PGothic" pitchFamily="34" charset="-128"/>
              </a:rPr>
              <a:t>today’s</a:t>
            </a:r>
            <a:r>
              <a:rPr lang="en-US" altLang="en-US" sz="1500" i="1" dirty="0">
                <a:solidFill>
                  <a:prstClr val="black"/>
                </a:solidFill>
                <a:latin typeface="Calibri"/>
                <a:ea typeface="MS PGothic" pitchFamily="34" charset="-128"/>
              </a:rPr>
              <a:t> </a:t>
            </a:r>
            <a:r>
              <a:rPr lang="en-US" altLang="en-US" sz="1500" dirty="0">
                <a:solidFill>
                  <a:prstClr val="black"/>
                </a:solidFill>
                <a:latin typeface="Calibri"/>
                <a:ea typeface="MS PGothic" pitchFamily="34" charset="-128"/>
              </a:rPr>
              <a:t>NSRS, a height is held fixed until replaced.  </a:t>
            </a:r>
          </a:p>
          <a:p>
            <a:pPr defTabSz="685800" eaLnBrk="1" hangingPunct="1"/>
            <a:r>
              <a:rPr lang="en-US" altLang="en-US" sz="1500" dirty="0">
                <a:solidFill>
                  <a:prstClr val="black"/>
                </a:solidFill>
                <a:latin typeface="Calibri"/>
                <a:ea typeface="MS PGothic" pitchFamily="34" charset="-128"/>
              </a:rPr>
              <a:t>So plotting the height as seen on a datasheet over time might  look like this:</a:t>
            </a:r>
          </a:p>
          <a:p>
            <a:pPr defTabSz="685800" eaLnBrk="1" hangingPunct="1"/>
            <a:r>
              <a:rPr lang="en-US" altLang="en-US" sz="1050" dirty="0">
                <a:solidFill>
                  <a:prstClr val="black"/>
                </a:solidFill>
                <a:ea typeface="MS PGothic" pitchFamily="34" charset="-128"/>
              </a:rPr>
              <a:t>	</a:t>
            </a:r>
          </a:p>
        </p:txBody>
      </p:sp>
      <p:grpSp>
        <p:nvGrpSpPr>
          <p:cNvPr id="46" name="Group 45"/>
          <p:cNvGrpSpPr/>
          <p:nvPr/>
        </p:nvGrpSpPr>
        <p:grpSpPr>
          <a:xfrm>
            <a:off x="2146378" y="4781251"/>
            <a:ext cx="4390732" cy="559782"/>
            <a:chOff x="2861836" y="5232001"/>
            <a:chExt cx="5854310" cy="746376"/>
          </a:xfrm>
        </p:grpSpPr>
        <p:cxnSp>
          <p:nvCxnSpPr>
            <p:cNvPr id="47" name="Straight Connector 46"/>
            <p:cNvCxnSpPr/>
            <p:nvPr/>
          </p:nvCxnSpPr>
          <p:spPr>
            <a:xfrm>
              <a:off x="3172603"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917213"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658369"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402979"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48334"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892944"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634100"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378710"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861836"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‘95</a:t>
              </a:r>
            </a:p>
          </p:txBody>
        </p:sp>
        <p:sp>
          <p:nvSpPr>
            <p:cNvPr id="56" name="TextBox 55"/>
            <p:cNvSpPr txBox="1"/>
            <p:nvPr/>
          </p:nvSpPr>
          <p:spPr>
            <a:xfrm>
              <a:off x="3588493"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‘00</a:t>
              </a:r>
            </a:p>
          </p:txBody>
        </p:sp>
        <p:sp>
          <p:nvSpPr>
            <p:cNvPr id="57" name="TextBox 56"/>
            <p:cNvSpPr txBox="1"/>
            <p:nvPr/>
          </p:nvSpPr>
          <p:spPr>
            <a:xfrm>
              <a:off x="4347601"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‘05</a:t>
              </a:r>
            </a:p>
          </p:txBody>
        </p:sp>
        <p:sp>
          <p:nvSpPr>
            <p:cNvPr id="58" name="TextBox 57"/>
            <p:cNvSpPr txBox="1"/>
            <p:nvPr/>
          </p:nvSpPr>
          <p:spPr>
            <a:xfrm>
              <a:off x="5074257" y="5569877"/>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‘10</a:t>
              </a:r>
            </a:p>
          </p:txBody>
        </p:sp>
        <p:sp>
          <p:nvSpPr>
            <p:cNvPr id="59" name="TextBox 58"/>
            <p:cNvSpPr txBox="1"/>
            <p:nvPr/>
          </p:nvSpPr>
          <p:spPr>
            <a:xfrm>
              <a:off x="5827275"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‘15</a:t>
              </a:r>
            </a:p>
          </p:txBody>
        </p:sp>
        <p:sp>
          <p:nvSpPr>
            <p:cNvPr id="60" name="TextBox 59"/>
            <p:cNvSpPr txBox="1"/>
            <p:nvPr/>
          </p:nvSpPr>
          <p:spPr>
            <a:xfrm>
              <a:off x="6585578"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‘20</a:t>
              </a:r>
            </a:p>
          </p:txBody>
        </p:sp>
        <p:sp>
          <p:nvSpPr>
            <p:cNvPr id="61" name="TextBox 60"/>
            <p:cNvSpPr txBox="1"/>
            <p:nvPr/>
          </p:nvSpPr>
          <p:spPr>
            <a:xfrm>
              <a:off x="7347311"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‘25</a:t>
              </a:r>
            </a:p>
          </p:txBody>
        </p:sp>
        <p:sp>
          <p:nvSpPr>
            <p:cNvPr id="63" name="TextBox 62"/>
            <p:cNvSpPr txBox="1"/>
            <p:nvPr/>
          </p:nvSpPr>
          <p:spPr>
            <a:xfrm>
              <a:off x="8063831" y="5578268"/>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‘30</a:t>
              </a:r>
            </a:p>
          </p:txBody>
        </p:sp>
      </p:grpSp>
    </p:spTree>
    <p:extLst>
      <p:ext uri="{BB962C8B-B14F-4D97-AF65-F5344CB8AC3E}">
        <p14:creationId xmlns:p14="http://schemas.microsoft.com/office/powerpoint/2010/main" val="41973965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851546" y="1690969"/>
            <a:ext cx="0" cy="322223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851546" y="4886594"/>
            <a:ext cx="6879915" cy="1344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832168" y="220530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825448" y="2689403"/>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818720" y="3173497"/>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811999" y="3657591"/>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818725" y="4141685"/>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812004" y="462577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867038" y="4566955"/>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2.000</a:t>
            </a:r>
          </a:p>
        </p:txBody>
      </p:sp>
      <p:sp>
        <p:nvSpPr>
          <p:cNvPr id="76" name="TextBox 75"/>
          <p:cNvSpPr txBox="1"/>
          <p:nvPr/>
        </p:nvSpPr>
        <p:spPr>
          <a:xfrm>
            <a:off x="867038" y="4096307"/>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2.050</a:t>
            </a:r>
          </a:p>
        </p:txBody>
      </p:sp>
      <p:sp>
        <p:nvSpPr>
          <p:cNvPr id="77" name="TextBox 76"/>
          <p:cNvSpPr txBox="1"/>
          <p:nvPr/>
        </p:nvSpPr>
        <p:spPr>
          <a:xfrm>
            <a:off x="867038" y="3598766"/>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2.100</a:t>
            </a:r>
          </a:p>
        </p:txBody>
      </p:sp>
      <p:sp>
        <p:nvSpPr>
          <p:cNvPr id="78" name="TextBox 77"/>
          <p:cNvSpPr txBox="1"/>
          <p:nvPr/>
        </p:nvSpPr>
        <p:spPr>
          <a:xfrm>
            <a:off x="867038" y="3107948"/>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2.150</a:t>
            </a:r>
          </a:p>
        </p:txBody>
      </p:sp>
      <p:sp>
        <p:nvSpPr>
          <p:cNvPr id="79" name="TextBox 78"/>
          <p:cNvSpPr txBox="1"/>
          <p:nvPr/>
        </p:nvSpPr>
        <p:spPr>
          <a:xfrm>
            <a:off x="867038" y="2637301"/>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2.200</a:t>
            </a:r>
          </a:p>
        </p:txBody>
      </p:sp>
      <p:sp>
        <p:nvSpPr>
          <p:cNvPr id="80" name="TextBox 79"/>
          <p:cNvSpPr txBox="1"/>
          <p:nvPr/>
        </p:nvSpPr>
        <p:spPr>
          <a:xfrm>
            <a:off x="867038" y="2139760"/>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2.250</a:t>
            </a:r>
          </a:p>
        </p:txBody>
      </p:sp>
      <p:sp>
        <p:nvSpPr>
          <p:cNvPr id="83" name="TextBox 82"/>
          <p:cNvSpPr txBox="1"/>
          <p:nvPr/>
        </p:nvSpPr>
        <p:spPr>
          <a:xfrm>
            <a:off x="237424" y="3037483"/>
            <a:ext cx="486030" cy="600164"/>
          </a:xfrm>
          <a:prstGeom prst="rect">
            <a:avLst/>
          </a:prstGeom>
          <a:noFill/>
        </p:spPr>
        <p:txBody>
          <a:bodyPr wrap="none" rtlCol="0">
            <a:spAutoFit/>
          </a:bodyPr>
          <a:lstStyle/>
          <a:p>
            <a:pPr defTabSz="685800"/>
            <a:r>
              <a:rPr lang="en-US" sz="3300" b="1" dirty="0">
                <a:solidFill>
                  <a:prstClr val="black"/>
                </a:solidFill>
                <a:latin typeface="Verdana" pitchFamily="34" charset="0"/>
                <a:ea typeface="MS PGothic" pitchFamily="34" charset="-128"/>
              </a:rPr>
              <a:t>h</a:t>
            </a:r>
          </a:p>
        </p:txBody>
      </p:sp>
      <p:sp>
        <p:nvSpPr>
          <p:cNvPr id="84" name="TextBox 83"/>
          <p:cNvSpPr txBox="1"/>
          <p:nvPr/>
        </p:nvSpPr>
        <p:spPr>
          <a:xfrm>
            <a:off x="4619066" y="5562170"/>
            <a:ext cx="960519" cy="461665"/>
          </a:xfrm>
          <a:prstGeom prst="rect">
            <a:avLst/>
          </a:prstGeom>
          <a:noFill/>
        </p:spPr>
        <p:txBody>
          <a:bodyPr wrap="none" rtlCol="0">
            <a:spAutoFit/>
          </a:bodyPr>
          <a:lstStyle/>
          <a:p>
            <a:pPr defTabSz="685800"/>
            <a:r>
              <a:rPr lang="en-US" sz="2400" b="1" dirty="0">
                <a:solidFill>
                  <a:prstClr val="black"/>
                </a:solidFill>
                <a:latin typeface="Verdana" pitchFamily="34" charset="0"/>
                <a:ea typeface="MS PGothic" pitchFamily="34" charset="-128"/>
              </a:rPr>
              <a:t>time</a:t>
            </a:r>
          </a:p>
        </p:txBody>
      </p:sp>
      <p:sp>
        <p:nvSpPr>
          <p:cNvPr id="62" name="TextBox 61"/>
          <p:cNvSpPr txBox="1"/>
          <p:nvPr/>
        </p:nvSpPr>
        <p:spPr>
          <a:xfrm>
            <a:off x="2034987" y="1154364"/>
            <a:ext cx="6191118" cy="553998"/>
          </a:xfrm>
          <a:prstGeom prst="rect">
            <a:avLst/>
          </a:prstGeom>
          <a:noFill/>
        </p:spPr>
        <p:txBody>
          <a:bodyPr wrap="none" rtlCol="0">
            <a:spAutoFit/>
          </a:bodyPr>
          <a:lstStyle/>
          <a:p>
            <a:pPr defTabSz="685800" eaLnBrk="1" hangingPunct="1"/>
            <a:r>
              <a:rPr lang="en-US" sz="1500" b="1" dirty="0">
                <a:solidFill>
                  <a:prstClr val="black"/>
                </a:solidFill>
                <a:latin typeface="Arial" charset="0"/>
                <a:ea typeface="MS PGothic" pitchFamily="34" charset="-128"/>
              </a:rPr>
              <a:t>In the </a:t>
            </a:r>
            <a:r>
              <a:rPr lang="en-US" sz="1500" b="1" i="1" dirty="0">
                <a:solidFill>
                  <a:prstClr val="black"/>
                </a:solidFill>
                <a:latin typeface="Arial" charset="0"/>
                <a:ea typeface="MS PGothic" pitchFamily="34" charset="-128"/>
              </a:rPr>
              <a:t>modernized</a:t>
            </a:r>
            <a:r>
              <a:rPr lang="en-US" sz="1500" b="1" dirty="0">
                <a:solidFill>
                  <a:prstClr val="black"/>
                </a:solidFill>
                <a:latin typeface="Arial" charset="0"/>
                <a:ea typeface="MS PGothic" pitchFamily="34" charset="-128"/>
              </a:rPr>
              <a:t> NSRS we will also have an estimate of</a:t>
            </a:r>
          </a:p>
          <a:p>
            <a:pPr defTabSz="685800" eaLnBrk="1" hangingPunct="1"/>
            <a:r>
              <a:rPr lang="en-US" sz="1500" b="1" dirty="0">
                <a:solidFill>
                  <a:prstClr val="black"/>
                </a:solidFill>
                <a:latin typeface="Arial" charset="0"/>
                <a:ea typeface="MS PGothic" pitchFamily="34" charset="-128"/>
              </a:rPr>
              <a:t>3-D mark motion (estimated from crustal motion) called </a:t>
            </a:r>
            <a:r>
              <a:rPr lang="en-US" sz="1500" b="1" dirty="0">
                <a:solidFill>
                  <a:srgbClr val="0070C0"/>
                </a:solidFill>
                <a:latin typeface="Arial" charset="0"/>
                <a:ea typeface="MS PGothic" pitchFamily="34" charset="-128"/>
              </a:rPr>
              <a:t>IFDM2022</a:t>
            </a:r>
          </a:p>
        </p:txBody>
      </p:sp>
      <p:grpSp>
        <p:nvGrpSpPr>
          <p:cNvPr id="82" name="Group 81"/>
          <p:cNvGrpSpPr/>
          <p:nvPr/>
        </p:nvGrpSpPr>
        <p:grpSpPr>
          <a:xfrm>
            <a:off x="2146378" y="4781251"/>
            <a:ext cx="4390732" cy="559782"/>
            <a:chOff x="2861836" y="5232001"/>
            <a:chExt cx="5854310" cy="746376"/>
          </a:xfrm>
        </p:grpSpPr>
        <p:cxnSp>
          <p:nvCxnSpPr>
            <p:cNvPr id="85" name="Straight Connector 84"/>
            <p:cNvCxnSpPr/>
            <p:nvPr/>
          </p:nvCxnSpPr>
          <p:spPr>
            <a:xfrm>
              <a:off x="3172603"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917213"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658369"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02979"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6148334"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892944"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634100"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378710"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861836"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‘95</a:t>
              </a:r>
            </a:p>
          </p:txBody>
        </p:sp>
        <p:sp>
          <p:nvSpPr>
            <p:cNvPr id="106" name="TextBox 105"/>
            <p:cNvSpPr txBox="1"/>
            <p:nvPr/>
          </p:nvSpPr>
          <p:spPr>
            <a:xfrm>
              <a:off x="3588493"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‘00</a:t>
              </a:r>
            </a:p>
          </p:txBody>
        </p:sp>
        <p:sp>
          <p:nvSpPr>
            <p:cNvPr id="107" name="TextBox 106"/>
            <p:cNvSpPr txBox="1"/>
            <p:nvPr/>
          </p:nvSpPr>
          <p:spPr>
            <a:xfrm>
              <a:off x="4347601"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‘05</a:t>
              </a:r>
            </a:p>
          </p:txBody>
        </p:sp>
        <p:sp>
          <p:nvSpPr>
            <p:cNvPr id="108" name="TextBox 107"/>
            <p:cNvSpPr txBox="1"/>
            <p:nvPr/>
          </p:nvSpPr>
          <p:spPr>
            <a:xfrm>
              <a:off x="5074257" y="5569877"/>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‘10</a:t>
              </a:r>
            </a:p>
          </p:txBody>
        </p:sp>
        <p:sp>
          <p:nvSpPr>
            <p:cNvPr id="109" name="TextBox 108"/>
            <p:cNvSpPr txBox="1"/>
            <p:nvPr/>
          </p:nvSpPr>
          <p:spPr>
            <a:xfrm>
              <a:off x="5827275"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‘15</a:t>
              </a:r>
            </a:p>
          </p:txBody>
        </p:sp>
        <p:sp>
          <p:nvSpPr>
            <p:cNvPr id="114" name="TextBox 113"/>
            <p:cNvSpPr txBox="1"/>
            <p:nvPr/>
          </p:nvSpPr>
          <p:spPr>
            <a:xfrm>
              <a:off x="6585578"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‘20</a:t>
              </a:r>
            </a:p>
          </p:txBody>
        </p:sp>
        <p:sp>
          <p:nvSpPr>
            <p:cNvPr id="115" name="TextBox 114"/>
            <p:cNvSpPr txBox="1"/>
            <p:nvPr/>
          </p:nvSpPr>
          <p:spPr>
            <a:xfrm>
              <a:off x="7347311"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‘25</a:t>
              </a:r>
            </a:p>
          </p:txBody>
        </p:sp>
        <p:sp>
          <p:nvSpPr>
            <p:cNvPr id="116" name="TextBox 115"/>
            <p:cNvSpPr txBox="1"/>
            <p:nvPr/>
          </p:nvSpPr>
          <p:spPr>
            <a:xfrm>
              <a:off x="8063831" y="5578268"/>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‘30</a:t>
              </a:r>
            </a:p>
          </p:txBody>
        </p:sp>
      </p:grpSp>
      <p:grpSp>
        <p:nvGrpSpPr>
          <p:cNvPr id="121" name="Group 120"/>
          <p:cNvGrpSpPr/>
          <p:nvPr/>
        </p:nvGrpSpPr>
        <p:grpSpPr>
          <a:xfrm>
            <a:off x="2295790" y="2326177"/>
            <a:ext cx="2360255" cy="1258889"/>
            <a:chOff x="3061053" y="1958569"/>
            <a:chExt cx="3147006" cy="1678519"/>
          </a:xfrm>
          <a:solidFill>
            <a:srgbClr val="FF0000"/>
          </a:solidFill>
        </p:grpSpPr>
        <p:sp>
          <p:nvSpPr>
            <p:cNvPr id="122" name="Oval 121"/>
            <p:cNvSpPr/>
            <p:nvPr/>
          </p:nvSpPr>
          <p:spPr>
            <a:xfrm flipV="1">
              <a:off x="3097855" y="2327044"/>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23" name="Oval 122"/>
            <p:cNvSpPr/>
            <p:nvPr/>
          </p:nvSpPr>
          <p:spPr>
            <a:xfrm flipV="1">
              <a:off x="3742511" y="2467806"/>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24" name="Oval 123"/>
            <p:cNvSpPr/>
            <p:nvPr/>
          </p:nvSpPr>
          <p:spPr>
            <a:xfrm flipV="1">
              <a:off x="4703705" y="3342033"/>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25" name="Oval 124"/>
            <p:cNvSpPr/>
            <p:nvPr/>
          </p:nvSpPr>
          <p:spPr>
            <a:xfrm flipV="1">
              <a:off x="6006354" y="3263279"/>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grpSp>
          <p:nvGrpSpPr>
            <p:cNvPr id="126" name="Group 125"/>
            <p:cNvGrpSpPr/>
            <p:nvPr/>
          </p:nvGrpSpPr>
          <p:grpSpPr>
            <a:xfrm flipV="1">
              <a:off x="3695889" y="2214901"/>
              <a:ext cx="251010" cy="594248"/>
              <a:chOff x="2492188" y="1990165"/>
              <a:chExt cx="349623" cy="1004048"/>
            </a:xfrm>
            <a:grpFill/>
          </p:grpSpPr>
          <p:cxnSp>
            <p:nvCxnSpPr>
              <p:cNvPr id="139" name="Straight Connector 138"/>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flipV="1">
              <a:off x="5957049" y="3044563"/>
              <a:ext cx="251010" cy="561234"/>
              <a:chOff x="2492188" y="1990165"/>
              <a:chExt cx="349623" cy="1004048"/>
            </a:xfrm>
            <a:grpFill/>
          </p:grpSpPr>
          <p:cxnSp>
            <p:nvCxnSpPr>
              <p:cNvPr id="136" name="Straight Connector 135"/>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flipV="1">
              <a:off x="3061053" y="1958569"/>
              <a:ext cx="251010" cy="883119"/>
              <a:chOff x="2492188" y="1990165"/>
              <a:chExt cx="349623" cy="1004048"/>
            </a:xfrm>
            <a:grpFill/>
          </p:grpSpPr>
          <p:cxnSp>
            <p:nvCxnSpPr>
              <p:cNvPr id="133" name="Straight Connector 132"/>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flipV="1">
              <a:off x="4662925" y="3166638"/>
              <a:ext cx="251010" cy="470450"/>
              <a:chOff x="2492188" y="1990165"/>
              <a:chExt cx="349623" cy="1004048"/>
            </a:xfrm>
            <a:grpFill/>
          </p:grpSpPr>
          <p:cxnSp>
            <p:nvCxnSpPr>
              <p:cNvPr id="130" name="Straight Connector 129"/>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71" name="TextBox 70"/>
          <p:cNvSpPr txBox="1"/>
          <p:nvPr/>
        </p:nvSpPr>
        <p:spPr>
          <a:xfrm>
            <a:off x="2863633" y="1702372"/>
            <a:ext cx="5867828" cy="784830"/>
          </a:xfrm>
          <a:prstGeom prst="rect">
            <a:avLst/>
          </a:prstGeom>
          <a:noFill/>
        </p:spPr>
        <p:txBody>
          <a:bodyPr wrap="square" rtlCol="0">
            <a:spAutoFit/>
          </a:bodyPr>
          <a:lstStyle/>
          <a:p>
            <a:pPr defTabSz="685800" eaLnBrk="1" hangingPunct="1"/>
            <a:r>
              <a:rPr lang="en-US" sz="1500" b="1" dirty="0">
                <a:solidFill>
                  <a:srgbClr val="0070C0"/>
                </a:solidFill>
                <a:latin typeface="Arial" charset="0"/>
                <a:ea typeface="MS PGothic" pitchFamily="34" charset="-128"/>
              </a:rPr>
              <a:t>IFDM2022</a:t>
            </a:r>
            <a:r>
              <a:rPr lang="en-US" sz="1500" b="1" dirty="0">
                <a:solidFill>
                  <a:srgbClr val="FF0000"/>
                </a:solidFill>
                <a:latin typeface="Arial" charset="0"/>
                <a:ea typeface="MS PGothic" pitchFamily="34" charset="-128"/>
              </a:rPr>
              <a:t> </a:t>
            </a:r>
            <a:r>
              <a:rPr lang="en-US" sz="1500" b="1" dirty="0">
                <a:solidFill>
                  <a:prstClr val="black"/>
                </a:solidFill>
                <a:latin typeface="Arial" charset="0"/>
                <a:ea typeface="MS PGothic" pitchFamily="34" charset="-128"/>
              </a:rPr>
              <a:t>(intra-frame deformation model) will be </a:t>
            </a:r>
            <a:r>
              <a:rPr lang="en-US" sz="1500" b="1" u="sng" dirty="0">
                <a:solidFill>
                  <a:prstClr val="black"/>
                </a:solidFill>
                <a:latin typeface="Arial" charset="0"/>
                <a:ea typeface="MS PGothic" pitchFamily="34" charset="-128"/>
              </a:rPr>
              <a:t>fairly coarse</a:t>
            </a:r>
            <a:r>
              <a:rPr lang="en-US" sz="1500" b="1" dirty="0">
                <a:solidFill>
                  <a:prstClr val="black"/>
                </a:solidFill>
                <a:latin typeface="Arial" charset="0"/>
                <a:ea typeface="MS PGothic" pitchFamily="34" charset="-128"/>
              </a:rPr>
              <a:t>, showing broad regional estimates of mark motion through time</a:t>
            </a:r>
          </a:p>
        </p:txBody>
      </p:sp>
      <p:sp>
        <p:nvSpPr>
          <p:cNvPr id="73" name="TextBox 72"/>
          <p:cNvSpPr txBox="1"/>
          <p:nvPr/>
        </p:nvSpPr>
        <p:spPr>
          <a:xfrm>
            <a:off x="3880305" y="2465371"/>
            <a:ext cx="5142551" cy="553998"/>
          </a:xfrm>
          <a:prstGeom prst="rect">
            <a:avLst/>
          </a:prstGeom>
          <a:noFill/>
        </p:spPr>
        <p:txBody>
          <a:bodyPr wrap="square" rtlCol="0">
            <a:spAutoFit/>
          </a:bodyPr>
          <a:lstStyle/>
          <a:p>
            <a:pPr defTabSz="685800" eaLnBrk="1" hangingPunct="1"/>
            <a:r>
              <a:rPr lang="en-US" sz="1500" b="1" dirty="0">
                <a:solidFill>
                  <a:prstClr val="black"/>
                </a:solidFill>
                <a:latin typeface="Arial" charset="0"/>
                <a:ea typeface="MS PGothic" pitchFamily="34" charset="-128"/>
              </a:rPr>
              <a:t>In general, </a:t>
            </a:r>
            <a:r>
              <a:rPr lang="en-US" sz="1500" b="1" dirty="0">
                <a:solidFill>
                  <a:srgbClr val="0070C0"/>
                </a:solidFill>
                <a:latin typeface="Arial" charset="0"/>
                <a:ea typeface="MS PGothic" pitchFamily="34" charset="-128"/>
              </a:rPr>
              <a:t>IFDM2022</a:t>
            </a:r>
            <a:r>
              <a:rPr lang="en-US" sz="1500" b="1" dirty="0">
                <a:solidFill>
                  <a:srgbClr val="FF0000"/>
                </a:solidFill>
                <a:latin typeface="Arial" charset="0"/>
                <a:ea typeface="MS PGothic" pitchFamily="34" charset="-128"/>
              </a:rPr>
              <a:t> </a:t>
            </a:r>
            <a:r>
              <a:rPr lang="en-US" sz="1500" b="1" dirty="0">
                <a:solidFill>
                  <a:prstClr val="black"/>
                </a:solidFill>
                <a:latin typeface="Arial" charset="0"/>
                <a:ea typeface="MS PGothic" pitchFamily="34" charset="-128"/>
              </a:rPr>
              <a:t>will not fit perfectly through SECs</a:t>
            </a:r>
          </a:p>
        </p:txBody>
      </p:sp>
      <p:sp>
        <p:nvSpPr>
          <p:cNvPr id="9" name="Freeform 8"/>
          <p:cNvSpPr/>
          <p:nvPr/>
        </p:nvSpPr>
        <p:spPr>
          <a:xfrm>
            <a:off x="2050686" y="2702970"/>
            <a:ext cx="3135086" cy="849086"/>
          </a:xfrm>
          <a:custGeom>
            <a:avLst/>
            <a:gdLst>
              <a:gd name="connsiteX0" fmla="*/ 0 w 4180114"/>
              <a:gd name="connsiteY0" fmla="*/ 0 h 1132114"/>
              <a:gd name="connsiteX1" fmla="*/ 2177143 w 4180114"/>
              <a:gd name="connsiteY1" fmla="*/ 370114 h 1132114"/>
              <a:gd name="connsiteX2" fmla="*/ 4180114 w 4180114"/>
              <a:gd name="connsiteY2" fmla="*/ 1132114 h 1132114"/>
            </a:gdLst>
            <a:ahLst/>
            <a:cxnLst>
              <a:cxn ang="0">
                <a:pos x="connsiteX0" y="connsiteY0"/>
              </a:cxn>
              <a:cxn ang="0">
                <a:pos x="connsiteX1" y="connsiteY1"/>
              </a:cxn>
              <a:cxn ang="0">
                <a:pos x="connsiteX2" y="connsiteY2"/>
              </a:cxn>
            </a:cxnLst>
            <a:rect l="l" t="t" r="r" b="b"/>
            <a:pathLst>
              <a:path w="4180114" h="1132114">
                <a:moveTo>
                  <a:pt x="0" y="0"/>
                </a:moveTo>
                <a:cubicBezTo>
                  <a:pt x="740228" y="90714"/>
                  <a:pt x="1480457" y="181428"/>
                  <a:pt x="2177143" y="370114"/>
                </a:cubicBezTo>
                <a:cubicBezTo>
                  <a:pt x="2873829" y="558800"/>
                  <a:pt x="3526971" y="845457"/>
                  <a:pt x="4180114" y="1132114"/>
                </a:cubicBezTo>
              </a:path>
            </a:pathLst>
          </a:custGeom>
          <a:noFill/>
          <a:ln w="25400">
            <a:solidFill>
              <a:srgbClr val="0070C0"/>
            </a:solidFill>
            <a:prstDash val="dash"/>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hangingPunct="1"/>
            <a:endParaRPr lang="en-US" sz="1350">
              <a:solidFill>
                <a:prstClr val="white"/>
              </a:solidFill>
              <a:latin typeface="Calibri"/>
            </a:endParaRPr>
          </a:p>
        </p:txBody>
      </p:sp>
    </p:spTree>
    <p:extLst>
      <p:ext uri="{BB962C8B-B14F-4D97-AF65-F5344CB8AC3E}">
        <p14:creationId xmlns:p14="http://schemas.microsoft.com/office/powerpoint/2010/main" val="20890207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1" grpId="0"/>
      <p:bldP spid="73"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E39EC4-05E4-4644-9FE0-084B699E7688}"/>
              </a:ext>
            </a:extLst>
          </p:cNvPr>
          <p:cNvSpPr>
            <a:spLocks noGrp="1"/>
          </p:cNvSpPr>
          <p:nvPr>
            <p:ph idx="1"/>
          </p:nvPr>
        </p:nvSpPr>
        <p:spPr/>
        <p:txBody>
          <a:bodyPr/>
          <a:lstStyle/>
          <a:p>
            <a:r>
              <a:rPr lang="en-US" dirty="0"/>
              <a:t>BP3 is a companion to BP1 (geometric) and BP2 (geopotential), both released in 2017 and updated in 2021</a:t>
            </a:r>
          </a:p>
          <a:p>
            <a:pPr lvl="1"/>
            <a:r>
              <a:rPr lang="en-US" dirty="0"/>
              <a:t>It is about “re-inventing </a:t>
            </a:r>
            <a:r>
              <a:rPr lang="en-US" dirty="0" err="1"/>
              <a:t>bluebooking</a:t>
            </a:r>
            <a:r>
              <a:rPr lang="en-US" dirty="0"/>
              <a:t>”</a:t>
            </a:r>
          </a:p>
          <a:p>
            <a:pPr lvl="1"/>
            <a:r>
              <a:rPr lang="en-US" dirty="0"/>
              <a:t>It’s about how </a:t>
            </a:r>
            <a:r>
              <a:rPr lang="en-US" u="sng" dirty="0"/>
              <a:t>NGS</a:t>
            </a:r>
            <a:r>
              <a:rPr lang="en-US" dirty="0"/>
              <a:t> will </a:t>
            </a:r>
            <a:r>
              <a:rPr lang="en-US" u="sng" dirty="0"/>
              <a:t>provide</a:t>
            </a:r>
            <a:r>
              <a:rPr lang="en-US" dirty="0"/>
              <a:t> the frames/datum in the future</a:t>
            </a:r>
          </a:p>
          <a:p>
            <a:pPr lvl="1"/>
            <a:r>
              <a:rPr lang="en-US" dirty="0"/>
              <a:t>It’s about how </a:t>
            </a:r>
            <a:r>
              <a:rPr lang="en-US" u="sng" dirty="0"/>
              <a:t>YOU</a:t>
            </a:r>
            <a:r>
              <a:rPr lang="en-US" dirty="0"/>
              <a:t> will </a:t>
            </a:r>
            <a:r>
              <a:rPr lang="en-US" u="sng" dirty="0"/>
              <a:t>use</a:t>
            </a:r>
            <a:r>
              <a:rPr lang="en-US" dirty="0"/>
              <a:t> the frames/datum in BP1 and BP2</a:t>
            </a:r>
          </a:p>
          <a:p>
            <a:endParaRPr lang="en-US" dirty="0"/>
          </a:p>
        </p:txBody>
      </p:sp>
      <p:sp>
        <p:nvSpPr>
          <p:cNvPr id="3" name="Title 2">
            <a:extLst>
              <a:ext uri="{FF2B5EF4-FFF2-40B4-BE49-F238E27FC236}">
                <a16:creationId xmlns:a16="http://schemas.microsoft.com/office/drawing/2014/main" id="{C7C56E76-9640-4FB3-AE6B-97AC6005844A}"/>
              </a:ext>
            </a:extLst>
          </p:cNvPr>
          <p:cNvSpPr>
            <a:spLocks noGrp="1"/>
          </p:cNvSpPr>
          <p:nvPr>
            <p:ph type="title"/>
          </p:nvPr>
        </p:nvSpPr>
        <p:spPr/>
        <p:txBody>
          <a:bodyPr/>
          <a:lstStyle/>
          <a:p>
            <a:r>
              <a:rPr lang="en-US" dirty="0"/>
              <a:t>What is BP3?</a:t>
            </a:r>
          </a:p>
        </p:txBody>
      </p:sp>
    </p:spTree>
    <p:extLst>
      <p:ext uri="{BB962C8B-B14F-4D97-AF65-F5344CB8AC3E}">
        <p14:creationId xmlns:p14="http://schemas.microsoft.com/office/powerpoint/2010/main" val="3788927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851546" y="1690969"/>
            <a:ext cx="0" cy="322223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851546" y="4886594"/>
            <a:ext cx="6879915" cy="1344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832168" y="220530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825448" y="2689403"/>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818720" y="3173497"/>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811999" y="3657591"/>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818725" y="4141685"/>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812004" y="462577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867038" y="4566955"/>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2.000</a:t>
            </a:r>
          </a:p>
        </p:txBody>
      </p:sp>
      <p:sp>
        <p:nvSpPr>
          <p:cNvPr id="76" name="TextBox 75"/>
          <p:cNvSpPr txBox="1"/>
          <p:nvPr/>
        </p:nvSpPr>
        <p:spPr>
          <a:xfrm>
            <a:off x="867038" y="4096307"/>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2.050</a:t>
            </a:r>
          </a:p>
        </p:txBody>
      </p:sp>
      <p:sp>
        <p:nvSpPr>
          <p:cNvPr id="77" name="TextBox 76"/>
          <p:cNvSpPr txBox="1"/>
          <p:nvPr/>
        </p:nvSpPr>
        <p:spPr>
          <a:xfrm>
            <a:off x="867038" y="3598766"/>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2.100</a:t>
            </a:r>
          </a:p>
        </p:txBody>
      </p:sp>
      <p:sp>
        <p:nvSpPr>
          <p:cNvPr id="78" name="TextBox 77"/>
          <p:cNvSpPr txBox="1"/>
          <p:nvPr/>
        </p:nvSpPr>
        <p:spPr>
          <a:xfrm>
            <a:off x="867038" y="3107948"/>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2.150</a:t>
            </a:r>
          </a:p>
        </p:txBody>
      </p:sp>
      <p:sp>
        <p:nvSpPr>
          <p:cNvPr id="79" name="TextBox 78"/>
          <p:cNvSpPr txBox="1"/>
          <p:nvPr/>
        </p:nvSpPr>
        <p:spPr>
          <a:xfrm>
            <a:off x="867038" y="2637301"/>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2.200</a:t>
            </a:r>
          </a:p>
        </p:txBody>
      </p:sp>
      <p:sp>
        <p:nvSpPr>
          <p:cNvPr id="80" name="TextBox 79"/>
          <p:cNvSpPr txBox="1"/>
          <p:nvPr/>
        </p:nvSpPr>
        <p:spPr>
          <a:xfrm>
            <a:off x="867038" y="2139760"/>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2.250</a:t>
            </a:r>
          </a:p>
        </p:txBody>
      </p:sp>
      <p:sp>
        <p:nvSpPr>
          <p:cNvPr id="83" name="TextBox 82"/>
          <p:cNvSpPr txBox="1"/>
          <p:nvPr/>
        </p:nvSpPr>
        <p:spPr>
          <a:xfrm>
            <a:off x="237424" y="3037483"/>
            <a:ext cx="486030" cy="600164"/>
          </a:xfrm>
          <a:prstGeom prst="rect">
            <a:avLst/>
          </a:prstGeom>
          <a:noFill/>
        </p:spPr>
        <p:txBody>
          <a:bodyPr wrap="none" rtlCol="0">
            <a:spAutoFit/>
          </a:bodyPr>
          <a:lstStyle/>
          <a:p>
            <a:pPr defTabSz="685800"/>
            <a:r>
              <a:rPr lang="en-US" sz="3300" b="1" dirty="0">
                <a:solidFill>
                  <a:prstClr val="black"/>
                </a:solidFill>
                <a:latin typeface="Verdana" pitchFamily="34" charset="0"/>
                <a:ea typeface="MS PGothic" pitchFamily="34" charset="-128"/>
              </a:rPr>
              <a:t>h</a:t>
            </a:r>
          </a:p>
        </p:txBody>
      </p:sp>
      <p:sp>
        <p:nvSpPr>
          <p:cNvPr id="84" name="TextBox 83"/>
          <p:cNvSpPr txBox="1"/>
          <p:nvPr/>
        </p:nvSpPr>
        <p:spPr>
          <a:xfrm>
            <a:off x="4619066" y="5562170"/>
            <a:ext cx="960519" cy="461665"/>
          </a:xfrm>
          <a:prstGeom prst="rect">
            <a:avLst/>
          </a:prstGeom>
          <a:noFill/>
        </p:spPr>
        <p:txBody>
          <a:bodyPr wrap="none" rtlCol="0">
            <a:spAutoFit/>
          </a:bodyPr>
          <a:lstStyle/>
          <a:p>
            <a:pPr defTabSz="685800"/>
            <a:r>
              <a:rPr lang="en-US" sz="2400" b="1" dirty="0">
                <a:solidFill>
                  <a:prstClr val="black"/>
                </a:solidFill>
                <a:latin typeface="Verdana" pitchFamily="34" charset="0"/>
                <a:ea typeface="MS PGothic" pitchFamily="34" charset="-128"/>
              </a:rPr>
              <a:t>time</a:t>
            </a:r>
          </a:p>
        </p:txBody>
      </p:sp>
      <p:grpSp>
        <p:nvGrpSpPr>
          <p:cNvPr id="82" name="Group 81"/>
          <p:cNvGrpSpPr/>
          <p:nvPr/>
        </p:nvGrpSpPr>
        <p:grpSpPr>
          <a:xfrm>
            <a:off x="2146378" y="4781251"/>
            <a:ext cx="4390732" cy="559782"/>
            <a:chOff x="2861836" y="5232001"/>
            <a:chExt cx="5854310" cy="746376"/>
          </a:xfrm>
        </p:grpSpPr>
        <p:cxnSp>
          <p:nvCxnSpPr>
            <p:cNvPr id="85" name="Straight Connector 84"/>
            <p:cNvCxnSpPr/>
            <p:nvPr/>
          </p:nvCxnSpPr>
          <p:spPr>
            <a:xfrm>
              <a:off x="3172603"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917213"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658369"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02979"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6148334"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892944"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634100"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378710"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861836"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‘95</a:t>
              </a:r>
            </a:p>
          </p:txBody>
        </p:sp>
        <p:sp>
          <p:nvSpPr>
            <p:cNvPr id="106" name="TextBox 105"/>
            <p:cNvSpPr txBox="1"/>
            <p:nvPr/>
          </p:nvSpPr>
          <p:spPr>
            <a:xfrm>
              <a:off x="3588493"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‘00</a:t>
              </a:r>
            </a:p>
          </p:txBody>
        </p:sp>
        <p:sp>
          <p:nvSpPr>
            <p:cNvPr id="107" name="TextBox 106"/>
            <p:cNvSpPr txBox="1"/>
            <p:nvPr/>
          </p:nvSpPr>
          <p:spPr>
            <a:xfrm>
              <a:off x="4347601"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‘05</a:t>
              </a:r>
            </a:p>
          </p:txBody>
        </p:sp>
        <p:sp>
          <p:nvSpPr>
            <p:cNvPr id="108" name="TextBox 107"/>
            <p:cNvSpPr txBox="1"/>
            <p:nvPr/>
          </p:nvSpPr>
          <p:spPr>
            <a:xfrm>
              <a:off x="5074257" y="5569877"/>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‘10</a:t>
              </a:r>
            </a:p>
          </p:txBody>
        </p:sp>
        <p:sp>
          <p:nvSpPr>
            <p:cNvPr id="109" name="TextBox 108"/>
            <p:cNvSpPr txBox="1"/>
            <p:nvPr/>
          </p:nvSpPr>
          <p:spPr>
            <a:xfrm>
              <a:off x="5827275"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‘15</a:t>
              </a:r>
            </a:p>
          </p:txBody>
        </p:sp>
        <p:sp>
          <p:nvSpPr>
            <p:cNvPr id="114" name="TextBox 113"/>
            <p:cNvSpPr txBox="1"/>
            <p:nvPr/>
          </p:nvSpPr>
          <p:spPr>
            <a:xfrm>
              <a:off x="6585578"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‘20</a:t>
              </a:r>
            </a:p>
          </p:txBody>
        </p:sp>
        <p:sp>
          <p:nvSpPr>
            <p:cNvPr id="115" name="TextBox 114"/>
            <p:cNvSpPr txBox="1"/>
            <p:nvPr/>
          </p:nvSpPr>
          <p:spPr>
            <a:xfrm>
              <a:off x="7347311"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‘25</a:t>
              </a:r>
            </a:p>
          </p:txBody>
        </p:sp>
        <p:sp>
          <p:nvSpPr>
            <p:cNvPr id="116" name="TextBox 115"/>
            <p:cNvSpPr txBox="1"/>
            <p:nvPr/>
          </p:nvSpPr>
          <p:spPr>
            <a:xfrm>
              <a:off x="8063831" y="5578268"/>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‘30</a:t>
              </a:r>
            </a:p>
          </p:txBody>
        </p:sp>
      </p:grpSp>
      <p:grpSp>
        <p:nvGrpSpPr>
          <p:cNvPr id="121" name="Group 120"/>
          <p:cNvGrpSpPr/>
          <p:nvPr/>
        </p:nvGrpSpPr>
        <p:grpSpPr>
          <a:xfrm>
            <a:off x="2295790" y="2326177"/>
            <a:ext cx="2360255" cy="1258889"/>
            <a:chOff x="3061053" y="1958569"/>
            <a:chExt cx="3147006" cy="1678519"/>
          </a:xfrm>
          <a:solidFill>
            <a:srgbClr val="FF0000"/>
          </a:solidFill>
        </p:grpSpPr>
        <p:sp>
          <p:nvSpPr>
            <p:cNvPr id="122" name="Oval 121"/>
            <p:cNvSpPr/>
            <p:nvPr/>
          </p:nvSpPr>
          <p:spPr>
            <a:xfrm flipV="1">
              <a:off x="3097855" y="2327044"/>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23" name="Oval 122"/>
            <p:cNvSpPr/>
            <p:nvPr/>
          </p:nvSpPr>
          <p:spPr>
            <a:xfrm flipV="1">
              <a:off x="3742511" y="2467806"/>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24" name="Oval 123"/>
            <p:cNvSpPr/>
            <p:nvPr/>
          </p:nvSpPr>
          <p:spPr>
            <a:xfrm flipV="1">
              <a:off x="4703705" y="3342033"/>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25" name="Oval 124"/>
            <p:cNvSpPr/>
            <p:nvPr/>
          </p:nvSpPr>
          <p:spPr>
            <a:xfrm flipV="1">
              <a:off x="6006354" y="3263279"/>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grpSp>
          <p:nvGrpSpPr>
            <p:cNvPr id="126" name="Group 125"/>
            <p:cNvGrpSpPr/>
            <p:nvPr/>
          </p:nvGrpSpPr>
          <p:grpSpPr>
            <a:xfrm flipV="1">
              <a:off x="3695889" y="2214901"/>
              <a:ext cx="251010" cy="594248"/>
              <a:chOff x="2492188" y="1990165"/>
              <a:chExt cx="349623" cy="1004048"/>
            </a:xfrm>
            <a:grpFill/>
          </p:grpSpPr>
          <p:cxnSp>
            <p:nvCxnSpPr>
              <p:cNvPr id="139" name="Straight Connector 138"/>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flipV="1">
              <a:off x="5957049" y="3044563"/>
              <a:ext cx="251010" cy="561234"/>
              <a:chOff x="2492188" y="1990165"/>
              <a:chExt cx="349623" cy="1004048"/>
            </a:xfrm>
            <a:grpFill/>
          </p:grpSpPr>
          <p:cxnSp>
            <p:nvCxnSpPr>
              <p:cNvPr id="136" name="Straight Connector 135"/>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flipV="1">
              <a:off x="3061053" y="1958569"/>
              <a:ext cx="251010" cy="883119"/>
              <a:chOff x="2492188" y="1990165"/>
              <a:chExt cx="349623" cy="1004048"/>
            </a:xfrm>
            <a:grpFill/>
          </p:grpSpPr>
          <p:cxnSp>
            <p:nvCxnSpPr>
              <p:cNvPr id="133" name="Straight Connector 132"/>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flipV="1">
              <a:off x="4662925" y="3166638"/>
              <a:ext cx="251010" cy="470450"/>
              <a:chOff x="2492188" y="1990165"/>
              <a:chExt cx="349623" cy="1004048"/>
            </a:xfrm>
            <a:grpFill/>
          </p:grpSpPr>
          <p:cxnSp>
            <p:nvCxnSpPr>
              <p:cNvPr id="130" name="Straight Connector 129"/>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9" name="Freeform 8"/>
          <p:cNvSpPr/>
          <p:nvPr/>
        </p:nvSpPr>
        <p:spPr>
          <a:xfrm>
            <a:off x="2050686" y="2702970"/>
            <a:ext cx="3135086" cy="849086"/>
          </a:xfrm>
          <a:custGeom>
            <a:avLst/>
            <a:gdLst>
              <a:gd name="connsiteX0" fmla="*/ 0 w 4180114"/>
              <a:gd name="connsiteY0" fmla="*/ 0 h 1132114"/>
              <a:gd name="connsiteX1" fmla="*/ 2177143 w 4180114"/>
              <a:gd name="connsiteY1" fmla="*/ 370114 h 1132114"/>
              <a:gd name="connsiteX2" fmla="*/ 4180114 w 4180114"/>
              <a:gd name="connsiteY2" fmla="*/ 1132114 h 1132114"/>
            </a:gdLst>
            <a:ahLst/>
            <a:cxnLst>
              <a:cxn ang="0">
                <a:pos x="connsiteX0" y="connsiteY0"/>
              </a:cxn>
              <a:cxn ang="0">
                <a:pos x="connsiteX1" y="connsiteY1"/>
              </a:cxn>
              <a:cxn ang="0">
                <a:pos x="connsiteX2" y="connsiteY2"/>
              </a:cxn>
            </a:cxnLst>
            <a:rect l="l" t="t" r="r" b="b"/>
            <a:pathLst>
              <a:path w="4180114" h="1132114">
                <a:moveTo>
                  <a:pt x="0" y="0"/>
                </a:moveTo>
                <a:cubicBezTo>
                  <a:pt x="740228" y="90714"/>
                  <a:pt x="1480457" y="181428"/>
                  <a:pt x="2177143" y="370114"/>
                </a:cubicBezTo>
                <a:cubicBezTo>
                  <a:pt x="2873829" y="558800"/>
                  <a:pt x="3526971" y="845457"/>
                  <a:pt x="4180114" y="1132114"/>
                </a:cubicBezTo>
              </a:path>
            </a:pathLst>
          </a:custGeom>
          <a:noFill/>
          <a:ln w="25400">
            <a:solidFill>
              <a:srgbClr val="0070C0"/>
            </a:solidFill>
            <a:prstDash val="dash"/>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hangingPunct="1"/>
            <a:endParaRPr lang="en-US" sz="1350">
              <a:solidFill>
                <a:prstClr val="white"/>
              </a:solidFill>
              <a:latin typeface="Calibri"/>
            </a:endParaRPr>
          </a:p>
        </p:txBody>
      </p:sp>
      <p:sp>
        <p:nvSpPr>
          <p:cNvPr id="60" name="Oval 59"/>
          <p:cNvSpPr/>
          <p:nvPr/>
        </p:nvSpPr>
        <p:spPr>
          <a:xfrm>
            <a:off x="5116283" y="3493800"/>
            <a:ext cx="114300" cy="10085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61" name="Oval 60"/>
          <p:cNvSpPr/>
          <p:nvPr/>
        </p:nvSpPr>
        <p:spPr>
          <a:xfrm>
            <a:off x="5679024" y="3861633"/>
            <a:ext cx="114300" cy="10085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63" name="Oval 62"/>
          <p:cNvSpPr/>
          <p:nvPr/>
        </p:nvSpPr>
        <p:spPr>
          <a:xfrm>
            <a:off x="6241411" y="4154060"/>
            <a:ext cx="114300" cy="10085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70" name="TextBox 69"/>
          <p:cNvSpPr txBox="1"/>
          <p:nvPr/>
        </p:nvSpPr>
        <p:spPr>
          <a:xfrm>
            <a:off x="2106847" y="1274287"/>
            <a:ext cx="6732353" cy="553998"/>
          </a:xfrm>
          <a:prstGeom prst="rect">
            <a:avLst/>
          </a:prstGeom>
          <a:noFill/>
        </p:spPr>
        <p:txBody>
          <a:bodyPr wrap="square" rtlCol="0">
            <a:spAutoFit/>
          </a:bodyPr>
          <a:lstStyle/>
          <a:p>
            <a:pPr defTabSz="685800" eaLnBrk="1" hangingPunct="1"/>
            <a:r>
              <a:rPr lang="en-US" sz="1500" b="1" dirty="0">
                <a:solidFill>
                  <a:prstClr val="black"/>
                </a:solidFill>
                <a:latin typeface="Arial" charset="0"/>
                <a:ea typeface="MS PGothic" pitchFamily="34" charset="-128"/>
              </a:rPr>
              <a:t>Combining the same observations that were used to create </a:t>
            </a:r>
            <a:r>
              <a:rPr lang="en-US" sz="1500" b="1" dirty="0">
                <a:solidFill>
                  <a:srgbClr val="FF0000"/>
                </a:solidFill>
                <a:latin typeface="Arial" charset="0"/>
                <a:ea typeface="MS PGothic" pitchFamily="34" charset="-128"/>
              </a:rPr>
              <a:t>SECs</a:t>
            </a:r>
            <a:r>
              <a:rPr lang="en-US" sz="1500" b="1" dirty="0">
                <a:solidFill>
                  <a:prstClr val="black"/>
                </a:solidFill>
                <a:latin typeface="Arial" charset="0"/>
                <a:ea typeface="MS PGothic" pitchFamily="34" charset="-128"/>
              </a:rPr>
              <a:t> with </a:t>
            </a:r>
            <a:r>
              <a:rPr lang="en-US" sz="1500" b="1" dirty="0">
                <a:solidFill>
                  <a:srgbClr val="0070C0"/>
                </a:solidFill>
                <a:latin typeface="Arial" charset="0"/>
                <a:ea typeface="MS PGothic" pitchFamily="34" charset="-128"/>
              </a:rPr>
              <a:t>IFDM2022</a:t>
            </a:r>
            <a:r>
              <a:rPr lang="en-US" sz="1500" b="1" dirty="0">
                <a:solidFill>
                  <a:prstClr val="black"/>
                </a:solidFill>
                <a:latin typeface="Arial" charset="0"/>
                <a:ea typeface="MS PGothic" pitchFamily="34" charset="-128"/>
              </a:rPr>
              <a:t> allows NGS to estimate </a:t>
            </a:r>
            <a:r>
              <a:rPr lang="en-US" sz="1500" b="1" dirty="0">
                <a:solidFill>
                  <a:srgbClr val="7030A0"/>
                </a:solidFill>
                <a:latin typeface="Arial" charset="0"/>
                <a:ea typeface="MS PGothic" pitchFamily="34" charset="-128"/>
              </a:rPr>
              <a:t>reference epoch coordinates (RECs)</a:t>
            </a:r>
          </a:p>
        </p:txBody>
      </p:sp>
    </p:spTree>
    <p:extLst>
      <p:ext uri="{BB962C8B-B14F-4D97-AF65-F5344CB8AC3E}">
        <p14:creationId xmlns:p14="http://schemas.microsoft.com/office/powerpoint/2010/main" val="1259107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30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300"/>
                            </p:stCondLst>
                            <p:childTnLst>
                              <p:par>
                                <p:cTn id="15" presetID="1" presetClass="entr" presetSubtype="0" fill="hold" grpId="0" nodeType="afterEffect">
                                  <p:stCondLst>
                                    <p:cond delay="30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3" grpId="0" animBg="1"/>
      <p:bldP spid="7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851546" y="1690969"/>
            <a:ext cx="0" cy="322223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851546" y="4886594"/>
            <a:ext cx="6879915" cy="1344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832168" y="220530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825448" y="2689403"/>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818720" y="3173497"/>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811999" y="3657591"/>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818725" y="4141685"/>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812004" y="4625779"/>
            <a:ext cx="0" cy="2554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867038" y="4566955"/>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2.000</a:t>
            </a:r>
          </a:p>
        </p:txBody>
      </p:sp>
      <p:sp>
        <p:nvSpPr>
          <p:cNvPr id="76" name="TextBox 75"/>
          <p:cNvSpPr txBox="1"/>
          <p:nvPr/>
        </p:nvSpPr>
        <p:spPr>
          <a:xfrm>
            <a:off x="867038" y="4096307"/>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2.050</a:t>
            </a:r>
          </a:p>
        </p:txBody>
      </p:sp>
      <p:sp>
        <p:nvSpPr>
          <p:cNvPr id="77" name="TextBox 76"/>
          <p:cNvSpPr txBox="1"/>
          <p:nvPr/>
        </p:nvSpPr>
        <p:spPr>
          <a:xfrm>
            <a:off x="867038" y="3598766"/>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2.100</a:t>
            </a:r>
          </a:p>
        </p:txBody>
      </p:sp>
      <p:sp>
        <p:nvSpPr>
          <p:cNvPr id="78" name="TextBox 77"/>
          <p:cNvSpPr txBox="1"/>
          <p:nvPr/>
        </p:nvSpPr>
        <p:spPr>
          <a:xfrm>
            <a:off x="867038" y="3107948"/>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2.150</a:t>
            </a:r>
          </a:p>
        </p:txBody>
      </p:sp>
      <p:sp>
        <p:nvSpPr>
          <p:cNvPr id="79" name="TextBox 78"/>
          <p:cNvSpPr txBox="1"/>
          <p:nvPr/>
        </p:nvSpPr>
        <p:spPr>
          <a:xfrm>
            <a:off x="867038" y="2637301"/>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2.200</a:t>
            </a:r>
          </a:p>
        </p:txBody>
      </p:sp>
      <p:sp>
        <p:nvSpPr>
          <p:cNvPr id="80" name="TextBox 79"/>
          <p:cNvSpPr txBox="1"/>
          <p:nvPr/>
        </p:nvSpPr>
        <p:spPr>
          <a:xfrm>
            <a:off x="867038" y="2139760"/>
            <a:ext cx="922047" cy="369332"/>
          </a:xfrm>
          <a:prstGeom prst="rect">
            <a:avLst/>
          </a:prstGeom>
          <a:noFill/>
        </p:spPr>
        <p:txBody>
          <a:bodyPr wrap="none" rtlCol="0">
            <a:spAutoFit/>
          </a:bodyPr>
          <a:lstStyle/>
          <a:p>
            <a:pPr defTabSz="685800"/>
            <a:r>
              <a:rPr lang="en-US" b="1" dirty="0">
                <a:solidFill>
                  <a:prstClr val="black"/>
                </a:solidFill>
                <a:latin typeface="Verdana" pitchFamily="34" charset="0"/>
                <a:ea typeface="MS PGothic" pitchFamily="34" charset="-128"/>
              </a:rPr>
              <a:t>2.250</a:t>
            </a:r>
          </a:p>
        </p:txBody>
      </p:sp>
      <p:sp>
        <p:nvSpPr>
          <p:cNvPr id="83" name="TextBox 82"/>
          <p:cNvSpPr txBox="1"/>
          <p:nvPr/>
        </p:nvSpPr>
        <p:spPr>
          <a:xfrm>
            <a:off x="237424" y="3037483"/>
            <a:ext cx="486030" cy="600164"/>
          </a:xfrm>
          <a:prstGeom prst="rect">
            <a:avLst/>
          </a:prstGeom>
          <a:noFill/>
        </p:spPr>
        <p:txBody>
          <a:bodyPr wrap="none" rtlCol="0">
            <a:spAutoFit/>
          </a:bodyPr>
          <a:lstStyle/>
          <a:p>
            <a:pPr defTabSz="685800"/>
            <a:r>
              <a:rPr lang="en-US" sz="3300" b="1" dirty="0">
                <a:solidFill>
                  <a:prstClr val="black"/>
                </a:solidFill>
                <a:latin typeface="Verdana" pitchFamily="34" charset="0"/>
                <a:ea typeface="MS PGothic" pitchFamily="34" charset="-128"/>
              </a:rPr>
              <a:t>h</a:t>
            </a:r>
          </a:p>
        </p:txBody>
      </p:sp>
      <p:sp>
        <p:nvSpPr>
          <p:cNvPr id="84" name="TextBox 83"/>
          <p:cNvSpPr txBox="1"/>
          <p:nvPr/>
        </p:nvSpPr>
        <p:spPr>
          <a:xfrm>
            <a:off x="4619066" y="5562170"/>
            <a:ext cx="960519" cy="461665"/>
          </a:xfrm>
          <a:prstGeom prst="rect">
            <a:avLst/>
          </a:prstGeom>
          <a:noFill/>
        </p:spPr>
        <p:txBody>
          <a:bodyPr wrap="none" rtlCol="0">
            <a:spAutoFit/>
          </a:bodyPr>
          <a:lstStyle/>
          <a:p>
            <a:pPr defTabSz="685800"/>
            <a:r>
              <a:rPr lang="en-US" sz="2400" b="1" dirty="0">
                <a:solidFill>
                  <a:prstClr val="black"/>
                </a:solidFill>
                <a:latin typeface="Verdana" pitchFamily="34" charset="0"/>
                <a:ea typeface="MS PGothic" pitchFamily="34" charset="-128"/>
              </a:rPr>
              <a:t>time</a:t>
            </a:r>
          </a:p>
        </p:txBody>
      </p:sp>
      <p:grpSp>
        <p:nvGrpSpPr>
          <p:cNvPr id="82" name="Group 81"/>
          <p:cNvGrpSpPr/>
          <p:nvPr/>
        </p:nvGrpSpPr>
        <p:grpSpPr>
          <a:xfrm>
            <a:off x="2146378" y="4781251"/>
            <a:ext cx="4390732" cy="559782"/>
            <a:chOff x="2861836" y="5232001"/>
            <a:chExt cx="5854310" cy="746376"/>
          </a:xfrm>
        </p:grpSpPr>
        <p:cxnSp>
          <p:nvCxnSpPr>
            <p:cNvPr id="85" name="Straight Connector 84"/>
            <p:cNvCxnSpPr/>
            <p:nvPr/>
          </p:nvCxnSpPr>
          <p:spPr>
            <a:xfrm>
              <a:off x="3172603" y="52376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917213" y="523200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658369" y="52482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02979" y="524268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6148334" y="524862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892944" y="524301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634100" y="525930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378710" y="525370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861836"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‘95</a:t>
              </a:r>
            </a:p>
          </p:txBody>
        </p:sp>
        <p:sp>
          <p:nvSpPr>
            <p:cNvPr id="106" name="TextBox 105"/>
            <p:cNvSpPr txBox="1"/>
            <p:nvPr/>
          </p:nvSpPr>
          <p:spPr>
            <a:xfrm>
              <a:off x="3588493"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‘00</a:t>
              </a:r>
            </a:p>
          </p:txBody>
        </p:sp>
        <p:sp>
          <p:nvSpPr>
            <p:cNvPr id="107" name="TextBox 106"/>
            <p:cNvSpPr txBox="1"/>
            <p:nvPr/>
          </p:nvSpPr>
          <p:spPr>
            <a:xfrm>
              <a:off x="4347601" y="5572660"/>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‘05</a:t>
              </a:r>
            </a:p>
          </p:txBody>
        </p:sp>
        <p:sp>
          <p:nvSpPr>
            <p:cNvPr id="108" name="TextBox 107"/>
            <p:cNvSpPr txBox="1"/>
            <p:nvPr/>
          </p:nvSpPr>
          <p:spPr>
            <a:xfrm>
              <a:off x="5074257" y="5569877"/>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‘10</a:t>
              </a:r>
            </a:p>
          </p:txBody>
        </p:sp>
        <p:sp>
          <p:nvSpPr>
            <p:cNvPr id="109" name="TextBox 108"/>
            <p:cNvSpPr txBox="1"/>
            <p:nvPr/>
          </p:nvSpPr>
          <p:spPr>
            <a:xfrm>
              <a:off x="5827275"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‘15</a:t>
              </a:r>
            </a:p>
          </p:txBody>
        </p:sp>
        <p:sp>
          <p:nvSpPr>
            <p:cNvPr id="114" name="TextBox 113"/>
            <p:cNvSpPr txBox="1"/>
            <p:nvPr/>
          </p:nvSpPr>
          <p:spPr>
            <a:xfrm>
              <a:off x="6585578"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‘20</a:t>
              </a:r>
            </a:p>
          </p:txBody>
        </p:sp>
        <p:sp>
          <p:nvSpPr>
            <p:cNvPr id="115" name="TextBox 114"/>
            <p:cNvSpPr txBox="1"/>
            <p:nvPr/>
          </p:nvSpPr>
          <p:spPr>
            <a:xfrm>
              <a:off x="7347311" y="5560716"/>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‘25</a:t>
              </a:r>
            </a:p>
          </p:txBody>
        </p:sp>
        <p:sp>
          <p:nvSpPr>
            <p:cNvPr id="116" name="TextBox 115"/>
            <p:cNvSpPr txBox="1"/>
            <p:nvPr/>
          </p:nvSpPr>
          <p:spPr>
            <a:xfrm>
              <a:off x="8063831" y="5578268"/>
              <a:ext cx="652315" cy="400109"/>
            </a:xfrm>
            <a:prstGeom prst="rect">
              <a:avLst/>
            </a:prstGeom>
            <a:noFill/>
          </p:spPr>
          <p:txBody>
            <a:bodyPr wrap="none" rtlCol="0">
              <a:spAutoFit/>
            </a:bodyPr>
            <a:lstStyle/>
            <a:p>
              <a:pPr defTabSz="685800"/>
              <a:r>
                <a:rPr lang="en-US" sz="1350" b="1" dirty="0">
                  <a:solidFill>
                    <a:prstClr val="black"/>
                  </a:solidFill>
                  <a:latin typeface="Verdana" pitchFamily="34" charset="0"/>
                  <a:ea typeface="MS PGothic" pitchFamily="34" charset="-128"/>
                </a:rPr>
                <a:t>‘30</a:t>
              </a:r>
            </a:p>
          </p:txBody>
        </p:sp>
      </p:grpSp>
      <p:grpSp>
        <p:nvGrpSpPr>
          <p:cNvPr id="121" name="Group 120"/>
          <p:cNvGrpSpPr/>
          <p:nvPr/>
        </p:nvGrpSpPr>
        <p:grpSpPr>
          <a:xfrm>
            <a:off x="2295790" y="2326177"/>
            <a:ext cx="2360255" cy="1258889"/>
            <a:chOff x="3061053" y="1958569"/>
            <a:chExt cx="3147006" cy="1678519"/>
          </a:xfrm>
          <a:solidFill>
            <a:srgbClr val="FF0000"/>
          </a:solidFill>
        </p:grpSpPr>
        <p:sp>
          <p:nvSpPr>
            <p:cNvPr id="122" name="Oval 121"/>
            <p:cNvSpPr/>
            <p:nvPr/>
          </p:nvSpPr>
          <p:spPr>
            <a:xfrm flipV="1">
              <a:off x="3097855" y="2327044"/>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23" name="Oval 122"/>
            <p:cNvSpPr/>
            <p:nvPr/>
          </p:nvSpPr>
          <p:spPr>
            <a:xfrm flipV="1">
              <a:off x="3742511" y="2467806"/>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24" name="Oval 123"/>
            <p:cNvSpPr/>
            <p:nvPr/>
          </p:nvSpPr>
          <p:spPr>
            <a:xfrm flipV="1">
              <a:off x="4703705" y="3342033"/>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125" name="Oval 124"/>
            <p:cNvSpPr/>
            <p:nvPr/>
          </p:nvSpPr>
          <p:spPr>
            <a:xfrm flipV="1">
              <a:off x="6006354" y="3263279"/>
              <a:ext cx="152400" cy="123801"/>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grpSp>
          <p:nvGrpSpPr>
            <p:cNvPr id="126" name="Group 125"/>
            <p:cNvGrpSpPr/>
            <p:nvPr/>
          </p:nvGrpSpPr>
          <p:grpSpPr>
            <a:xfrm flipV="1">
              <a:off x="3695889" y="2214901"/>
              <a:ext cx="251010" cy="594248"/>
              <a:chOff x="2492188" y="1990165"/>
              <a:chExt cx="349623" cy="1004048"/>
            </a:xfrm>
            <a:grpFill/>
          </p:grpSpPr>
          <p:cxnSp>
            <p:nvCxnSpPr>
              <p:cNvPr id="139" name="Straight Connector 138"/>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flipV="1">
              <a:off x="5957049" y="3044563"/>
              <a:ext cx="251010" cy="561234"/>
              <a:chOff x="2492188" y="1990165"/>
              <a:chExt cx="349623" cy="1004048"/>
            </a:xfrm>
            <a:grpFill/>
          </p:grpSpPr>
          <p:cxnSp>
            <p:nvCxnSpPr>
              <p:cNvPr id="136" name="Straight Connector 135"/>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flipV="1">
              <a:off x="3061053" y="1958569"/>
              <a:ext cx="251010" cy="883119"/>
              <a:chOff x="2492188" y="1990165"/>
              <a:chExt cx="349623" cy="1004048"/>
            </a:xfrm>
            <a:grpFill/>
          </p:grpSpPr>
          <p:cxnSp>
            <p:nvCxnSpPr>
              <p:cNvPr id="133" name="Straight Connector 132"/>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flipV="1">
              <a:off x="4662925" y="3166638"/>
              <a:ext cx="251010" cy="470450"/>
              <a:chOff x="2492188" y="1990165"/>
              <a:chExt cx="349623" cy="1004048"/>
            </a:xfrm>
            <a:grpFill/>
          </p:grpSpPr>
          <p:cxnSp>
            <p:nvCxnSpPr>
              <p:cNvPr id="130" name="Straight Connector 129"/>
              <p:cNvCxnSpPr/>
              <p:nvPr/>
            </p:nvCxnSpPr>
            <p:spPr>
              <a:xfrm>
                <a:off x="2653554" y="1990165"/>
                <a:ext cx="8964" cy="1004047"/>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492188" y="1990165"/>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492188" y="2994213"/>
                <a:ext cx="349623" cy="0"/>
              </a:xfrm>
              <a:prstGeom prst="line">
                <a:avLst/>
              </a:prstGeom>
              <a:grpFill/>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9" name="Freeform 8"/>
          <p:cNvSpPr/>
          <p:nvPr/>
        </p:nvSpPr>
        <p:spPr>
          <a:xfrm>
            <a:off x="2050686" y="2702970"/>
            <a:ext cx="3135086" cy="849086"/>
          </a:xfrm>
          <a:custGeom>
            <a:avLst/>
            <a:gdLst>
              <a:gd name="connsiteX0" fmla="*/ 0 w 4180114"/>
              <a:gd name="connsiteY0" fmla="*/ 0 h 1132114"/>
              <a:gd name="connsiteX1" fmla="*/ 2177143 w 4180114"/>
              <a:gd name="connsiteY1" fmla="*/ 370114 h 1132114"/>
              <a:gd name="connsiteX2" fmla="*/ 4180114 w 4180114"/>
              <a:gd name="connsiteY2" fmla="*/ 1132114 h 1132114"/>
            </a:gdLst>
            <a:ahLst/>
            <a:cxnLst>
              <a:cxn ang="0">
                <a:pos x="connsiteX0" y="connsiteY0"/>
              </a:cxn>
              <a:cxn ang="0">
                <a:pos x="connsiteX1" y="connsiteY1"/>
              </a:cxn>
              <a:cxn ang="0">
                <a:pos x="connsiteX2" y="connsiteY2"/>
              </a:cxn>
            </a:cxnLst>
            <a:rect l="l" t="t" r="r" b="b"/>
            <a:pathLst>
              <a:path w="4180114" h="1132114">
                <a:moveTo>
                  <a:pt x="0" y="0"/>
                </a:moveTo>
                <a:cubicBezTo>
                  <a:pt x="740228" y="90714"/>
                  <a:pt x="1480457" y="181428"/>
                  <a:pt x="2177143" y="370114"/>
                </a:cubicBezTo>
                <a:cubicBezTo>
                  <a:pt x="2873829" y="558800"/>
                  <a:pt x="3526971" y="845457"/>
                  <a:pt x="4180114" y="1132114"/>
                </a:cubicBezTo>
              </a:path>
            </a:pathLst>
          </a:custGeom>
          <a:noFill/>
          <a:ln w="25400">
            <a:solidFill>
              <a:srgbClr val="0070C0"/>
            </a:solidFill>
            <a:prstDash val="dash"/>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hangingPunct="1"/>
            <a:endParaRPr lang="en-US" sz="1350">
              <a:solidFill>
                <a:prstClr val="white"/>
              </a:solidFill>
              <a:latin typeface="Calibri"/>
            </a:endParaRPr>
          </a:p>
        </p:txBody>
      </p:sp>
      <p:sp>
        <p:nvSpPr>
          <p:cNvPr id="60" name="Oval 59"/>
          <p:cNvSpPr/>
          <p:nvPr/>
        </p:nvSpPr>
        <p:spPr>
          <a:xfrm>
            <a:off x="5116283" y="3493800"/>
            <a:ext cx="114300" cy="10085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61" name="Oval 60"/>
          <p:cNvSpPr/>
          <p:nvPr/>
        </p:nvSpPr>
        <p:spPr>
          <a:xfrm>
            <a:off x="5679024" y="3861633"/>
            <a:ext cx="114300" cy="10085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sp>
        <p:nvSpPr>
          <p:cNvPr id="63" name="Oval 62"/>
          <p:cNvSpPr/>
          <p:nvPr/>
        </p:nvSpPr>
        <p:spPr>
          <a:xfrm>
            <a:off x="6241411" y="4154060"/>
            <a:ext cx="114300" cy="10085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50" b="1">
              <a:solidFill>
                <a:prstClr val="white"/>
              </a:solidFill>
              <a:latin typeface="Calibri"/>
            </a:endParaRPr>
          </a:p>
        </p:txBody>
      </p:sp>
      <p:grpSp>
        <p:nvGrpSpPr>
          <p:cNvPr id="74" name="Group 73"/>
          <p:cNvGrpSpPr/>
          <p:nvPr/>
        </p:nvGrpSpPr>
        <p:grpSpPr>
          <a:xfrm flipV="1">
            <a:off x="6206563" y="3544226"/>
            <a:ext cx="188258" cy="1266891"/>
            <a:chOff x="2492188" y="1990165"/>
            <a:chExt cx="349623" cy="1004048"/>
          </a:xfrm>
        </p:grpSpPr>
        <p:cxnSp>
          <p:nvCxnSpPr>
            <p:cNvPr id="98" name="Straight Connector 97"/>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flipV="1">
            <a:off x="5097784" y="3181623"/>
            <a:ext cx="162224" cy="743280"/>
            <a:chOff x="2492188" y="1990165"/>
            <a:chExt cx="349623" cy="1004048"/>
          </a:xfrm>
        </p:grpSpPr>
        <p:cxnSp>
          <p:nvCxnSpPr>
            <p:cNvPr id="95" name="Straight Connector 94"/>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flipV="1">
            <a:off x="5647823" y="3382513"/>
            <a:ext cx="188258" cy="1031033"/>
            <a:chOff x="2492188" y="1990165"/>
            <a:chExt cx="349623" cy="1004048"/>
          </a:xfrm>
        </p:grpSpPr>
        <p:cxnSp>
          <p:nvCxnSpPr>
            <p:cNvPr id="87" name="Straight Connector 8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2771917" y="1349908"/>
            <a:ext cx="5163593" cy="553998"/>
          </a:xfrm>
          <a:prstGeom prst="rect">
            <a:avLst/>
          </a:prstGeom>
          <a:noFill/>
        </p:spPr>
        <p:txBody>
          <a:bodyPr wrap="none" rtlCol="0">
            <a:spAutoFit/>
          </a:bodyPr>
          <a:lstStyle/>
          <a:p>
            <a:pPr defTabSz="685800" eaLnBrk="1" hangingPunct="1"/>
            <a:r>
              <a:rPr lang="en-US" sz="1500" b="1" dirty="0">
                <a:solidFill>
                  <a:prstClr val="black"/>
                </a:solidFill>
                <a:latin typeface="Arial" charset="0"/>
                <a:ea typeface="MS PGothic" pitchFamily="34" charset="-128"/>
              </a:rPr>
              <a:t>In the absence of new survey data, error estimates will</a:t>
            </a:r>
          </a:p>
          <a:p>
            <a:pPr defTabSz="685800" eaLnBrk="1" hangingPunct="1"/>
            <a:r>
              <a:rPr lang="en-US" sz="1500" b="1" dirty="0">
                <a:solidFill>
                  <a:prstClr val="black"/>
                </a:solidFill>
                <a:latin typeface="Arial" charset="0"/>
                <a:ea typeface="MS PGothic" pitchFamily="34" charset="-128"/>
              </a:rPr>
              <a:t>grow through time.</a:t>
            </a:r>
          </a:p>
        </p:txBody>
      </p:sp>
    </p:spTree>
    <p:extLst>
      <p:ext uri="{BB962C8B-B14F-4D97-AF65-F5344CB8AC3E}">
        <p14:creationId xmlns:p14="http://schemas.microsoft.com/office/powerpoint/2010/main" val="40811969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8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rot="16200000">
            <a:off x="-1110440" y="5019647"/>
            <a:ext cx="2999626" cy="677081"/>
          </a:xfrm>
          <a:prstGeom prst="rect">
            <a:avLst/>
          </a:prstGeom>
        </p:spPr>
      </p:pic>
      <p:pic>
        <p:nvPicPr>
          <p:cNvPr id="24" name="Picture 18" descr="Adhesive-backed Plastic Measuring Tape | FINE TOOL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3" y="4239686"/>
            <a:ext cx="9296401"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457200" y="777643"/>
            <a:ext cx="8229600" cy="1697415"/>
          </a:xfrm>
        </p:spPr>
        <p:txBody>
          <a:bodyPr>
            <a:normAutofit fontScale="70000" lnSpcReduction="20000"/>
          </a:bodyPr>
          <a:lstStyle/>
          <a:p>
            <a:pPr marL="514350" indent="-514350">
              <a:buFont typeface="Calibri" panose="020F0502020204030204" pitchFamily="34" charset="0"/>
              <a:buAutoNum type="arabicPeriod"/>
            </a:pPr>
            <a:r>
              <a:rPr lang="en-US" altLang="en-US" sz="2800" dirty="0">
                <a:ea typeface="ＭＳ Ｐゴシック" panose="020B0600070205080204" pitchFamily="34" charset="-128"/>
              </a:rPr>
              <a:t>A survey done Jan 1, 2020</a:t>
            </a:r>
          </a:p>
          <a:p>
            <a:pPr marL="514350" indent="-514350">
              <a:buFont typeface="Calibri" panose="020F0502020204030204" pitchFamily="34" charset="0"/>
              <a:buAutoNum type="arabicPeriod"/>
            </a:pPr>
            <a:r>
              <a:rPr lang="en-US" altLang="en-US" sz="2800" dirty="0">
                <a:ea typeface="ＭＳ Ｐゴシック" panose="020B0600070205080204" pitchFamily="34" charset="-128"/>
              </a:rPr>
              <a:t>New Survey (same point) done Jan 1, 2030</a:t>
            </a:r>
          </a:p>
          <a:p>
            <a:pPr marL="514350" indent="-514350">
              <a:buFont typeface="Calibri" panose="020F0502020204030204" pitchFamily="34" charset="0"/>
              <a:buAutoNum type="arabicPeriod"/>
            </a:pPr>
            <a:r>
              <a:rPr lang="en-US" altLang="en-US" sz="2800" dirty="0">
                <a:ea typeface="ＭＳ Ｐゴシック" panose="020B0600070205080204" pitchFamily="34" charset="-128"/>
              </a:rPr>
              <a:t>Position of point in NATRF2022(2030)</a:t>
            </a:r>
            <a:endParaRPr lang="en-US" altLang="en-US" sz="2400" dirty="0">
              <a:ea typeface="ＭＳ Ｐゴシック" panose="020B0600070205080204" pitchFamily="34" charset="-128"/>
            </a:endParaRPr>
          </a:p>
          <a:p>
            <a:pPr marL="514350" indent="-514350">
              <a:buFont typeface="Calibri" panose="020F0502020204030204" pitchFamily="34" charset="0"/>
              <a:buAutoNum type="arabicPeriod"/>
            </a:pPr>
            <a:r>
              <a:rPr lang="en-US" altLang="en-US" sz="2800" dirty="0">
                <a:ea typeface="ＭＳ Ｐゴシック" panose="020B0600070205080204" pitchFamily="34" charset="-128"/>
              </a:rPr>
              <a:t>Position of point in NATRF2022(2020)</a:t>
            </a:r>
          </a:p>
          <a:p>
            <a:pPr marL="514350" indent="-514350">
              <a:buFont typeface="Calibri" panose="020F0502020204030204" pitchFamily="34" charset="0"/>
              <a:buAutoNum type="arabicPeriod"/>
            </a:pPr>
            <a:r>
              <a:rPr lang="en-US" altLang="en-US" sz="2800" dirty="0">
                <a:ea typeface="ＭＳ Ｐゴシック" panose="020B0600070205080204" pitchFamily="34" charset="-128"/>
              </a:rPr>
              <a:t>If IFDM = 0, then NATRF2022 (2030) = NATRF2022 (2020)</a:t>
            </a:r>
          </a:p>
        </p:txBody>
      </p:sp>
      <p:sp>
        <p:nvSpPr>
          <p:cNvPr id="6" name="Isosceles Triangle 5"/>
          <p:cNvSpPr/>
          <p:nvPr/>
        </p:nvSpPr>
        <p:spPr>
          <a:xfrm>
            <a:off x="8178055" y="3904967"/>
            <a:ext cx="250825" cy="223837"/>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Isosceles Triangle 7"/>
          <p:cNvSpPr/>
          <p:nvPr/>
        </p:nvSpPr>
        <p:spPr>
          <a:xfrm>
            <a:off x="7489825" y="4428270"/>
            <a:ext cx="250825" cy="223837"/>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Isosceles Triangle 8"/>
          <p:cNvSpPr/>
          <p:nvPr/>
        </p:nvSpPr>
        <p:spPr>
          <a:xfrm>
            <a:off x="834687" y="4504532"/>
            <a:ext cx="250825" cy="223837"/>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6"/>
          <p:cNvSpPr txBox="1">
            <a:spLocks noChangeArrowheads="1"/>
          </p:cNvSpPr>
          <p:nvPr/>
        </p:nvSpPr>
        <p:spPr bwMode="auto">
          <a:xfrm>
            <a:off x="7489825" y="2625157"/>
            <a:ext cx="15287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400" dirty="0">
                <a:latin typeface="Calibri" panose="020F0502020204030204" pitchFamily="34" charset="0"/>
              </a:rPr>
              <a:t>Position from 2020 survey NATRF2022 (2020)</a:t>
            </a:r>
          </a:p>
          <a:p>
            <a:pPr>
              <a:spcBef>
                <a:spcPct val="0"/>
              </a:spcBef>
              <a:buFontTx/>
              <a:buNone/>
            </a:pPr>
            <a:r>
              <a:rPr lang="en-US" altLang="en-US" sz="1400" dirty="0">
                <a:latin typeface="Calibri" panose="020F0502020204030204" pitchFamily="34" charset="0"/>
              </a:rPr>
              <a:t>ITRF2020 (2020)</a:t>
            </a:r>
          </a:p>
        </p:txBody>
      </p:sp>
      <p:sp>
        <p:nvSpPr>
          <p:cNvPr id="11" name="TextBox 10"/>
          <p:cNvSpPr txBox="1">
            <a:spLocks noChangeArrowheads="1"/>
          </p:cNvSpPr>
          <p:nvPr/>
        </p:nvSpPr>
        <p:spPr bwMode="auto">
          <a:xfrm>
            <a:off x="588233" y="4178483"/>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400" dirty="0">
                <a:latin typeface="Calibri" panose="020F0502020204030204" pitchFamily="34" charset="0"/>
              </a:rPr>
              <a:t>ITRF2020 (2030)</a:t>
            </a:r>
          </a:p>
        </p:txBody>
      </p:sp>
      <p:sp>
        <p:nvSpPr>
          <p:cNvPr id="12" name="TextBox 11"/>
          <p:cNvSpPr txBox="1">
            <a:spLocks noChangeArrowheads="1"/>
          </p:cNvSpPr>
          <p:nvPr/>
        </p:nvSpPr>
        <p:spPr bwMode="auto">
          <a:xfrm>
            <a:off x="6066670" y="4774259"/>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400" dirty="0">
                <a:latin typeface="Calibri" panose="020F0502020204030204" pitchFamily="34" charset="0"/>
              </a:rPr>
              <a:t>NATRF2022 (2030)</a:t>
            </a:r>
          </a:p>
        </p:txBody>
      </p:sp>
      <p:sp>
        <p:nvSpPr>
          <p:cNvPr id="21" name="TextBox 20"/>
          <p:cNvSpPr txBox="1">
            <a:spLocks noChangeArrowheads="1"/>
          </p:cNvSpPr>
          <p:nvPr/>
        </p:nvSpPr>
        <p:spPr bwMode="auto">
          <a:xfrm>
            <a:off x="2976600" y="4684566"/>
            <a:ext cx="1281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2400" dirty="0">
                <a:latin typeface="Calibri" panose="020F0502020204030204" pitchFamily="34" charset="0"/>
              </a:rPr>
              <a:t>Epp2022</a:t>
            </a:r>
          </a:p>
        </p:txBody>
      </p:sp>
      <p:cxnSp>
        <p:nvCxnSpPr>
          <p:cNvPr id="23" name="Straight Arrow Connector 22"/>
          <p:cNvCxnSpPr>
            <a:stCxn id="8" idx="5"/>
            <a:endCxn id="26" idx="2"/>
          </p:cNvCxnSpPr>
          <p:nvPr/>
        </p:nvCxnSpPr>
        <p:spPr>
          <a:xfrm flipV="1">
            <a:off x="7677944" y="4118087"/>
            <a:ext cx="505545" cy="4221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a:spLocks noChangeArrowheads="1"/>
          </p:cNvSpPr>
          <p:nvPr/>
        </p:nvSpPr>
        <p:spPr bwMode="auto">
          <a:xfrm>
            <a:off x="7826453" y="4356443"/>
            <a:ext cx="140134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400" dirty="0">
                <a:latin typeface="Calibri" panose="020F0502020204030204" pitchFamily="34" charset="0"/>
              </a:rPr>
              <a:t>IFDM 2030-2020</a:t>
            </a:r>
          </a:p>
          <a:p>
            <a:pPr algn="ctr">
              <a:spcBef>
                <a:spcPct val="0"/>
              </a:spcBef>
              <a:buFontTx/>
              <a:buNone/>
            </a:pPr>
            <a:r>
              <a:rPr lang="en-US" altLang="en-US" sz="1400" dirty="0">
                <a:latin typeface="Calibri" panose="020F0502020204030204" pitchFamily="34" charset="0"/>
              </a:rPr>
              <a:t>NATRF2022</a:t>
            </a:r>
          </a:p>
          <a:p>
            <a:pPr algn="ctr">
              <a:spcBef>
                <a:spcPct val="0"/>
              </a:spcBef>
              <a:buFontTx/>
              <a:buNone/>
            </a:pPr>
            <a:r>
              <a:rPr lang="en-US" altLang="en-US" sz="1400" dirty="0">
                <a:latin typeface="Calibri" panose="020F0502020204030204" pitchFamily="34" charset="0"/>
              </a:rPr>
              <a:t>(2020.0</a:t>
            </a:r>
            <a:r>
              <a:rPr lang="en-US" altLang="en-US" sz="1600" dirty="0">
                <a:latin typeface="Calibri" panose="020F0502020204030204" pitchFamily="34" charset="0"/>
              </a:rPr>
              <a:t>)</a:t>
            </a:r>
          </a:p>
        </p:txBody>
      </p:sp>
      <p:sp>
        <p:nvSpPr>
          <p:cNvPr id="26" name="Isosceles Triangle 25"/>
          <p:cNvSpPr/>
          <p:nvPr/>
        </p:nvSpPr>
        <p:spPr>
          <a:xfrm>
            <a:off x="8183489" y="3892662"/>
            <a:ext cx="250825" cy="225425"/>
          </a:xfrm>
          <a:prstGeom prst="triangle">
            <a:avLst/>
          </a:prstGeom>
          <a:pattFill prst="wdDnDiag">
            <a:fgClr>
              <a:srgbClr val="C00000"/>
            </a:fgClr>
            <a:bgClr>
              <a:schemeClr val="tx2">
                <a:lumMod val="60000"/>
                <a:lumOff val="40000"/>
              </a:schemeClr>
            </a:bgClr>
          </a:patt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 name="Straight Arrow Connector 2"/>
          <p:cNvCxnSpPr/>
          <p:nvPr/>
        </p:nvCxnSpPr>
        <p:spPr>
          <a:xfrm flipH="1">
            <a:off x="1076985" y="4080239"/>
            <a:ext cx="7101070" cy="5036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8" idx="1"/>
          </p:cNvCxnSpPr>
          <p:nvPr/>
        </p:nvCxnSpPr>
        <p:spPr>
          <a:xfrm flipV="1">
            <a:off x="1230313" y="4540189"/>
            <a:ext cx="6322218" cy="762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5"/>
          <a:stretch>
            <a:fillRect/>
          </a:stretch>
        </p:blipFill>
        <p:spPr>
          <a:xfrm>
            <a:off x="0" y="6213058"/>
            <a:ext cx="1959429" cy="668694"/>
          </a:xfrm>
          <a:prstGeom prst="rect">
            <a:avLst/>
          </a:prstGeom>
        </p:spPr>
      </p:pic>
      <p:sp>
        <p:nvSpPr>
          <p:cNvPr id="31" name="Notched Right Arrow 30"/>
          <p:cNvSpPr/>
          <p:nvPr/>
        </p:nvSpPr>
        <p:spPr>
          <a:xfrm>
            <a:off x="4257712" y="4774259"/>
            <a:ext cx="1764053" cy="374708"/>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dirty="0" err="1">
                <a:noFill/>
              </a:rPr>
              <a:t>f</a:t>
            </a:r>
            <a:r>
              <a:rPr lang="en-US" dirty="0" err="1">
                <a:ln>
                  <a:solidFill>
                    <a:srgbClr val="00B050"/>
                  </a:solidFill>
                </a:ln>
                <a:noFill/>
              </a:rPr>
              <a:t>frame</a:t>
            </a:r>
            <a:endParaRPr lang="en-US" dirty="0">
              <a:noFill/>
            </a:endParaRPr>
          </a:p>
        </p:txBody>
      </p:sp>
      <p:sp>
        <p:nvSpPr>
          <p:cNvPr id="34" name="Notched Right Arrow 33"/>
          <p:cNvSpPr/>
          <p:nvPr/>
        </p:nvSpPr>
        <p:spPr>
          <a:xfrm rot="19398257">
            <a:off x="7267515" y="4758112"/>
            <a:ext cx="1055712" cy="374708"/>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dirty="0" err="1">
                <a:noFill/>
              </a:rPr>
              <a:t>f</a:t>
            </a:r>
            <a:r>
              <a:rPr lang="en-US" dirty="0" err="1">
                <a:ln>
                  <a:solidFill>
                    <a:srgbClr val="00B050"/>
                  </a:solidFill>
                </a:ln>
                <a:noFill/>
              </a:rPr>
              <a:t>Epoch</a:t>
            </a:r>
            <a:endParaRPr lang="en-US" dirty="0">
              <a:noFill/>
            </a:endParaRPr>
          </a:p>
        </p:txBody>
      </p:sp>
      <p:sp>
        <p:nvSpPr>
          <p:cNvPr id="2" name="TextBox 1"/>
          <p:cNvSpPr txBox="1"/>
          <p:nvPr/>
        </p:nvSpPr>
        <p:spPr bwMode="auto">
          <a:xfrm>
            <a:off x="3162925" y="6370820"/>
            <a:ext cx="704537" cy="461665"/>
          </a:xfrm>
          <a:prstGeom prst="rect">
            <a:avLst/>
          </a:prstGeom>
          <a:noFill/>
          <a:ln w="9525">
            <a:noFill/>
            <a:miter lim="800000"/>
            <a:headEnd/>
            <a:tailEnd/>
          </a:ln>
        </p:spPr>
        <p:txBody>
          <a:bodyPr wrap="square" rtlCol="0">
            <a:spAutoFit/>
          </a:bodyPr>
          <a:lstStyle/>
          <a:p>
            <a:r>
              <a:rPr lang="en-US" sz="2400" dirty="0"/>
              <a:t>(H)</a:t>
            </a:r>
          </a:p>
        </p:txBody>
      </p:sp>
      <p:sp>
        <p:nvSpPr>
          <p:cNvPr id="4" name="TextBox 3"/>
          <p:cNvSpPr txBox="1"/>
          <p:nvPr/>
        </p:nvSpPr>
        <p:spPr bwMode="auto">
          <a:xfrm>
            <a:off x="588233" y="4975358"/>
            <a:ext cx="545342" cy="461665"/>
          </a:xfrm>
          <a:prstGeom prst="rect">
            <a:avLst/>
          </a:prstGeom>
          <a:noFill/>
          <a:ln w="9525">
            <a:noFill/>
            <a:miter lim="800000"/>
            <a:headEnd/>
            <a:tailEnd/>
          </a:ln>
        </p:spPr>
        <p:txBody>
          <a:bodyPr wrap="none" rtlCol="0">
            <a:spAutoFit/>
          </a:bodyPr>
          <a:lstStyle/>
          <a:p>
            <a:r>
              <a:rPr lang="en-US" sz="2400" dirty="0"/>
              <a:t>(V)</a:t>
            </a:r>
          </a:p>
        </p:txBody>
      </p:sp>
    </p:spTree>
    <p:extLst>
      <p:ext uri="{BB962C8B-B14F-4D97-AF65-F5344CB8AC3E}">
        <p14:creationId xmlns:p14="http://schemas.microsoft.com/office/powerpoint/2010/main" val="723640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9"/>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510"/>
                            </p:stCondLst>
                            <p:childTnLst>
                              <p:par>
                                <p:cTn id="27" presetID="22" presetClass="entr" presetSubtype="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right)">
                                      <p:cBhvr>
                                        <p:cTn id="29" dur="1000"/>
                                        <p:tgtEl>
                                          <p:spTgt spid="3"/>
                                        </p:tgtEl>
                                      </p:cBhvr>
                                    </p:animEffect>
                                  </p:childTnLst>
                                </p:cTn>
                              </p:par>
                            </p:childTnLst>
                          </p:cTn>
                        </p:par>
                        <p:par>
                          <p:cTn id="30" fill="hold">
                            <p:stCondLst>
                              <p:cond delay="1510"/>
                            </p:stCondLst>
                            <p:childTnLst>
                              <p:par>
                                <p:cTn id="31" presetID="1" presetClass="entr" presetSubtype="0" fill="hold" grpId="0" nodeType="afterEffect">
                                  <p:stCondLst>
                                    <p:cond delay="0"/>
                                  </p:stCondLst>
                                  <p:childTnLst>
                                    <p:set>
                                      <p:cBhvr>
                                        <p:cTn id="32" dur="1" fill="hold">
                                          <p:stCondLst>
                                            <p:cond delay="499"/>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
                                            <p:txEl>
                                              <p:pRg st="2" end="2"/>
                                            </p:txEl>
                                          </p:spTgt>
                                        </p:tgtEl>
                                        <p:attrNameLst>
                                          <p:attrName>style.visibility</p:attrName>
                                        </p:attrNameLst>
                                      </p:cBhvr>
                                      <p:to>
                                        <p:strVal val="visibl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499"/>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5">
                                            <p:txEl>
                                              <p:pRg st="3" end="3"/>
                                            </p:txEl>
                                          </p:spTgt>
                                        </p:tgtEl>
                                        <p:attrNameLst>
                                          <p:attrName>style.visibility</p:attrName>
                                        </p:attrNameLst>
                                      </p:cBhvr>
                                      <p:to>
                                        <p:strVal val="visible"/>
                                      </p:to>
                                    </p:set>
                                  </p:childTnLst>
                                </p:cTn>
                              </p:par>
                              <p:par>
                                <p:cTn id="53" presetID="22" presetClass="entr" presetSubtype="8"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499"/>
                                          </p:stCondLst>
                                        </p:cTn>
                                        <p:tgtEl>
                                          <p:spTgt spid="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6" grpId="0" animBg="1" autoUpdateAnimBg="0"/>
      <p:bldP spid="8" grpId="0" animBg="1" autoUpdateAnimBg="0"/>
      <p:bldP spid="9" grpId="0" animBg="1" autoUpdateAnimBg="0"/>
      <p:bldP spid="7" grpId="0" autoUpdateAnimBg="0"/>
      <p:bldP spid="11" grpId="0" autoUpdateAnimBg="0"/>
      <p:bldP spid="12" grpId="0" autoUpdateAnimBg="0"/>
      <p:bldP spid="21" grpId="0" autoUpdateAnimBg="0"/>
      <p:bldP spid="25" grpId="0" autoUpdateAnimBg="0"/>
      <p:bldP spid="26" grpId="0" animBg="1" autoUpdateAnimBg="0"/>
      <p:bldP spid="31" grpId="0" animBg="1"/>
      <p:bldP spid="34" grpId="0" animBg="1"/>
      <p:bldP spid="2"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58;p29"/>
          <p:cNvPicPr preferRelativeResize="0">
            <a:picLocks noChangeAspect="1"/>
          </p:cNvPicPr>
          <p:nvPr/>
        </p:nvPicPr>
        <p:blipFill>
          <a:blip r:embed="rId3">
            <a:alphaModFix/>
          </a:blip>
          <a:stretch>
            <a:fillRect/>
          </a:stretch>
        </p:blipFill>
        <p:spPr>
          <a:xfrm>
            <a:off x="2351058" y="1906750"/>
            <a:ext cx="2206319" cy="3038744"/>
          </a:xfrm>
          <a:prstGeom prst="rect">
            <a:avLst/>
          </a:prstGeom>
          <a:ln>
            <a:noFill/>
          </a:ln>
          <a:effectLst>
            <a:outerShdw blurRad="292100" dist="139700" dir="2700000" algn="tl" rotWithShape="0">
              <a:srgbClr val="333333">
                <a:alpha val="65000"/>
              </a:srgbClr>
            </a:outerShdw>
          </a:effectLst>
        </p:spPr>
      </p:pic>
      <p:pic>
        <p:nvPicPr>
          <p:cNvPr id="8" name="Google Shape;159;p29"/>
          <p:cNvPicPr preferRelativeResize="0">
            <a:picLocks noChangeAspect="1"/>
          </p:cNvPicPr>
          <p:nvPr/>
        </p:nvPicPr>
        <p:blipFill rotWithShape="1">
          <a:blip r:embed="rId4">
            <a:alphaModFix/>
          </a:blip>
          <a:srcRect r="4504"/>
          <a:stretch/>
        </p:blipFill>
        <p:spPr>
          <a:xfrm>
            <a:off x="6867315" y="1906750"/>
            <a:ext cx="2182115" cy="3038743"/>
          </a:xfrm>
          <a:prstGeom prst="rect">
            <a:avLst/>
          </a:prstGeom>
          <a:ln>
            <a:noFill/>
          </a:ln>
          <a:effectLst>
            <a:outerShdw blurRad="292100" dist="139700" dir="2700000" algn="tl" rotWithShape="0">
              <a:srgbClr val="333333">
                <a:alpha val="65000"/>
              </a:srgbClr>
            </a:outerShdw>
          </a:effectLst>
        </p:spPr>
      </p:pic>
      <p:pic>
        <p:nvPicPr>
          <p:cNvPr id="9" name="Google Shape;160;p29"/>
          <p:cNvPicPr preferRelativeResize="0">
            <a:picLocks noChangeAspect="1"/>
          </p:cNvPicPr>
          <p:nvPr/>
        </p:nvPicPr>
        <p:blipFill>
          <a:blip r:embed="rId5">
            <a:alphaModFix/>
          </a:blip>
          <a:stretch>
            <a:fillRect/>
          </a:stretch>
        </p:blipFill>
        <p:spPr>
          <a:xfrm>
            <a:off x="4609170" y="1906752"/>
            <a:ext cx="2196394" cy="3038743"/>
          </a:xfrm>
          <a:prstGeom prst="rect">
            <a:avLst/>
          </a:prstGeom>
          <a:ln>
            <a:noFill/>
          </a:ln>
          <a:effectLst>
            <a:outerShdw blurRad="292100" dist="139700" dir="2700000" algn="tl" rotWithShape="0">
              <a:srgbClr val="333333">
                <a:alpha val="65000"/>
              </a:srgbClr>
            </a:outerShdw>
          </a:effectLst>
        </p:spPr>
      </p:pic>
      <p:pic>
        <p:nvPicPr>
          <p:cNvPr id="10" name="Google Shape;161;p29"/>
          <p:cNvPicPr preferRelativeResize="0">
            <a:picLocks noChangeAspect="1"/>
          </p:cNvPicPr>
          <p:nvPr/>
        </p:nvPicPr>
        <p:blipFill>
          <a:blip r:embed="rId6">
            <a:alphaModFix/>
          </a:blip>
          <a:stretch>
            <a:fillRect/>
          </a:stretch>
        </p:blipFill>
        <p:spPr>
          <a:xfrm>
            <a:off x="111958" y="1906748"/>
            <a:ext cx="2185750" cy="303874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521057CB-3611-4172-8FF8-B1438DCF4AF2}"/>
              </a:ext>
            </a:extLst>
          </p:cNvPr>
          <p:cNvSpPr>
            <a:spLocks noGrp="1"/>
          </p:cNvSpPr>
          <p:nvPr>
            <p:ph type="title"/>
          </p:nvPr>
        </p:nvSpPr>
        <p:spPr/>
        <p:txBody>
          <a:bodyPr/>
          <a:lstStyle/>
          <a:p>
            <a:r>
              <a:rPr lang="en-US" dirty="0"/>
              <a:t>Modernized NSRS Use Cases</a:t>
            </a:r>
          </a:p>
        </p:txBody>
      </p:sp>
    </p:spTree>
    <p:extLst>
      <p:ext uri="{BB962C8B-B14F-4D97-AF65-F5344CB8AC3E}">
        <p14:creationId xmlns:p14="http://schemas.microsoft.com/office/powerpoint/2010/main" val="394080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210436"/>
            <a:ext cx="8229600" cy="857250"/>
          </a:xfrm>
        </p:spPr>
        <p:txBody>
          <a:bodyPr>
            <a:normAutofit fontScale="90000"/>
          </a:bodyPr>
          <a:lstStyle/>
          <a:p>
            <a:r>
              <a:rPr lang="en-US" dirty="0"/>
              <a:t>Why is Modernized NSRS </a:t>
            </a:r>
            <a:br>
              <a:rPr lang="en-US" dirty="0"/>
            </a:br>
            <a:r>
              <a:rPr lang="en-US" dirty="0"/>
              <a:t>Important to Passive Control?</a:t>
            </a:r>
          </a:p>
        </p:txBody>
      </p:sp>
      <p:pic>
        <p:nvPicPr>
          <p:cNvPr id="4" name="Content Placeholder 3"/>
          <p:cNvPicPr>
            <a:picLocks noGrp="1" noChangeAspect="1"/>
          </p:cNvPicPr>
          <p:nvPr>
            <p:ph sz="half" idx="1"/>
          </p:nvPr>
        </p:nvPicPr>
        <p:blipFill>
          <a:blip r:embed="rId3"/>
          <a:stretch>
            <a:fillRect/>
          </a:stretch>
        </p:blipFill>
        <p:spPr>
          <a:xfrm>
            <a:off x="1485900" y="2902744"/>
            <a:ext cx="3028950" cy="1703784"/>
          </a:xfrm>
          <a:prstGeom prst="rect">
            <a:avLst/>
          </a:prstGeom>
        </p:spPr>
      </p:pic>
      <p:sp>
        <p:nvSpPr>
          <p:cNvPr id="2" name="Content Placeholder 1"/>
          <p:cNvSpPr>
            <a:spLocks noGrp="1"/>
          </p:cNvSpPr>
          <p:nvPr>
            <p:ph sz="half" idx="2"/>
          </p:nvPr>
        </p:nvSpPr>
        <p:spPr>
          <a:xfrm>
            <a:off x="4648200" y="2209804"/>
            <a:ext cx="4038600" cy="4525963"/>
          </a:xfrm>
        </p:spPr>
        <p:txBody>
          <a:bodyPr anchor="ctr">
            <a:normAutofit fontScale="92500" lnSpcReduction="20000"/>
          </a:bodyPr>
          <a:lstStyle/>
          <a:p>
            <a:r>
              <a:rPr lang="en-US" dirty="0"/>
              <a:t>World is dynamic place</a:t>
            </a:r>
          </a:p>
          <a:p>
            <a:r>
              <a:rPr lang="en-US" dirty="0"/>
              <a:t>Everything (including geodetic control) around us is moving</a:t>
            </a:r>
          </a:p>
          <a:p>
            <a:r>
              <a:rPr lang="en-US" dirty="0"/>
              <a:t>Modernized NSRS will connect time-dependent positioning and passive control</a:t>
            </a:r>
          </a:p>
          <a:p>
            <a:r>
              <a:rPr lang="en-US" dirty="0"/>
              <a:t>This becomes critical when passive control is used to build new infrastructure</a:t>
            </a:r>
          </a:p>
        </p:txBody>
      </p:sp>
    </p:spTree>
    <p:extLst>
      <p:ext uri="{BB962C8B-B14F-4D97-AF65-F5344CB8AC3E}">
        <p14:creationId xmlns:p14="http://schemas.microsoft.com/office/powerpoint/2010/main" val="367967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Passive Control Benefits in Modernized NSRS</a:t>
            </a:r>
          </a:p>
        </p:txBody>
      </p:sp>
      <p:sp>
        <p:nvSpPr>
          <p:cNvPr id="6" name="Content Placeholder 5"/>
          <p:cNvSpPr>
            <a:spLocks noGrp="1"/>
          </p:cNvSpPr>
          <p:nvPr>
            <p:ph idx="1"/>
          </p:nvPr>
        </p:nvSpPr>
        <p:spPr/>
        <p:txBody>
          <a:bodyPr>
            <a:normAutofit/>
          </a:bodyPr>
          <a:lstStyle/>
          <a:p>
            <a:r>
              <a:rPr lang="en-US" dirty="0"/>
              <a:t>Time series analysis</a:t>
            </a:r>
          </a:p>
          <a:p>
            <a:r>
              <a:rPr lang="en-US" dirty="0"/>
              <a:t>Epoch definitions </a:t>
            </a:r>
          </a:p>
          <a:p>
            <a:r>
              <a:rPr lang="en-US" dirty="0"/>
              <a:t>Trusted control marks</a:t>
            </a:r>
          </a:p>
          <a:p>
            <a:r>
              <a:rPr lang="en-US" dirty="0"/>
              <a:t>Project location selection</a:t>
            </a:r>
          </a:p>
          <a:p>
            <a:r>
              <a:rPr lang="en-US" dirty="0"/>
              <a:t>Infrastructure monitoring</a:t>
            </a:r>
          </a:p>
          <a:p>
            <a:r>
              <a:rPr lang="en-US" dirty="0"/>
              <a:t>More reliable and accurate data</a:t>
            </a:r>
          </a:p>
        </p:txBody>
      </p:sp>
    </p:spTree>
    <p:extLst>
      <p:ext uri="{BB962C8B-B14F-4D97-AF65-F5344CB8AC3E}">
        <p14:creationId xmlns:p14="http://schemas.microsoft.com/office/powerpoint/2010/main" val="110207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Multi-year Corridor Project</a:t>
            </a:r>
          </a:p>
        </p:txBody>
      </p:sp>
      <p:sp>
        <p:nvSpPr>
          <p:cNvPr id="6" name="Content Placeholder 5"/>
          <p:cNvSpPr>
            <a:spLocks noGrp="1"/>
          </p:cNvSpPr>
          <p:nvPr>
            <p:ph sz="half" idx="1"/>
          </p:nvPr>
        </p:nvSpPr>
        <p:spPr/>
        <p:txBody>
          <a:bodyPr anchor="ctr">
            <a:normAutofit/>
          </a:bodyPr>
          <a:lstStyle/>
          <a:p>
            <a:pPr lvl="0"/>
            <a:r>
              <a:rPr lang="en-US" dirty="0"/>
              <a:t>Imagine your job is to build something in a long corridor (a highway or pipeline, for example) over the course of ten years or more. </a:t>
            </a:r>
          </a:p>
          <a:p>
            <a:pPr lvl="0"/>
            <a:r>
              <a:rPr lang="en-US" dirty="0"/>
              <a:t>How will that change in the modernized NSRS? </a:t>
            </a:r>
          </a:p>
        </p:txBody>
      </p:sp>
      <p:pic>
        <p:nvPicPr>
          <p:cNvPr id="3" name="Content Placeholder 2"/>
          <p:cNvPicPr>
            <a:picLocks noGrp="1" noChangeAspect="1"/>
          </p:cNvPicPr>
          <p:nvPr>
            <p:ph sz="half" idx="2"/>
          </p:nvPr>
        </p:nvPicPr>
        <p:blipFill>
          <a:blip r:embed="rId3"/>
          <a:stretch>
            <a:fillRect/>
          </a:stretch>
        </p:blipFill>
        <p:spPr>
          <a:xfrm>
            <a:off x="4629150" y="2563981"/>
            <a:ext cx="3028950" cy="2381312"/>
          </a:xfrm>
          <a:prstGeom prst="rect">
            <a:avLst/>
          </a:prstGeom>
        </p:spPr>
      </p:pic>
    </p:spTree>
    <p:extLst>
      <p:ext uri="{BB962C8B-B14F-4D97-AF65-F5344CB8AC3E}">
        <p14:creationId xmlns:p14="http://schemas.microsoft.com/office/powerpoint/2010/main" val="12817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buClr>
                <a:schemeClr val="dk1"/>
              </a:buClr>
              <a:buSzPts val="3959"/>
            </a:pPr>
            <a:r>
              <a:rPr lang="en-US" sz="4800" dirty="0"/>
              <a:t>Survey Data</a:t>
            </a:r>
            <a:endParaRPr sz="4800" dirty="0"/>
          </a:p>
        </p:txBody>
      </p:sp>
      <p:graphicFrame>
        <p:nvGraphicFramePr>
          <p:cNvPr id="5" name="Content Placeholder 9"/>
          <p:cNvGraphicFramePr>
            <a:graphicFrameLocks noGrp="1"/>
          </p:cNvGraphicFramePr>
          <p:nvPr>
            <p:ph idx="1"/>
            <p:extLst>
              <p:ext uri="{D42A27DB-BD31-4B8C-83A1-F6EECF244321}">
                <p14:modId xmlns:p14="http://schemas.microsoft.com/office/powerpoint/2010/main" val="3676627904"/>
              </p:ext>
            </p:extLst>
          </p:nvPr>
        </p:nvGraphicFramePr>
        <p:xfrm>
          <a:off x="876300" y="1828800"/>
          <a:ext cx="76200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93264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Control Surveys and Coordinate Types</a:t>
            </a:r>
          </a:p>
        </p:txBody>
      </p:sp>
      <p:graphicFrame>
        <p:nvGraphicFramePr>
          <p:cNvPr id="3" name="Content Placeholder 2"/>
          <p:cNvGraphicFramePr>
            <a:graphicFrameLocks noGrp="1" noChangeAspect="1"/>
          </p:cNvGraphicFramePr>
          <p:nvPr>
            <p:ph idx="1"/>
            <p:extLst>
              <p:ext uri="{D42A27DB-BD31-4B8C-83A1-F6EECF244321}">
                <p14:modId xmlns:p14="http://schemas.microsoft.com/office/powerpoint/2010/main" val="4006615380"/>
              </p:ext>
            </p:extLst>
          </p:nvPr>
        </p:nvGraphicFramePr>
        <p:xfrm>
          <a:off x="588539" y="2076450"/>
          <a:ext cx="7966922" cy="4381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9588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spcBef>
                <a:spcPts val="0"/>
              </a:spcBef>
              <a:buClr>
                <a:schemeClr val="dk1"/>
              </a:buClr>
              <a:buSzPts val="3959"/>
            </a:pPr>
            <a:r>
              <a:rPr lang="en-US" sz="4800" dirty="0"/>
              <a:t>Common Reference Epoch</a:t>
            </a:r>
            <a:endParaRPr sz="4800" dirty="0"/>
          </a:p>
        </p:txBody>
      </p:sp>
      <p:sp>
        <p:nvSpPr>
          <p:cNvPr id="2" name="Content Placeholder 1"/>
          <p:cNvSpPr>
            <a:spLocks noGrp="1"/>
          </p:cNvSpPr>
          <p:nvPr>
            <p:ph sz="half" idx="1"/>
          </p:nvPr>
        </p:nvSpPr>
        <p:spPr/>
        <p:txBody>
          <a:bodyPr anchor="ctr">
            <a:normAutofit lnSpcReduction="10000"/>
          </a:bodyPr>
          <a:lstStyle/>
          <a:p>
            <a:r>
              <a:rPr lang="en-US" dirty="0"/>
              <a:t>Preliminary, construction, and as-built surveys can be tied to a common reference epoch!</a:t>
            </a:r>
          </a:p>
          <a:p>
            <a:r>
              <a:rPr lang="en-US" dirty="0"/>
              <a:t>This allows for a proper QA/QC (ensuring that projects are being built as designed) throughout all of the phases of the project</a:t>
            </a:r>
          </a:p>
          <a:p>
            <a:endParaRPr lang="en-US" dirty="0"/>
          </a:p>
        </p:txBody>
      </p:sp>
      <p:graphicFrame>
        <p:nvGraphicFramePr>
          <p:cNvPr id="5" name="Content Placeholder 2"/>
          <p:cNvGraphicFramePr>
            <a:graphicFrameLocks noGrp="1" noChangeAspect="1"/>
          </p:cNvGraphicFramePr>
          <p:nvPr>
            <p:ph sz="half" idx="2"/>
            <p:extLst>
              <p:ext uri="{D42A27DB-BD31-4B8C-83A1-F6EECF244321}">
                <p14:modId xmlns:p14="http://schemas.microsoft.com/office/powerpoint/2010/main" val="3433183196"/>
              </p:ext>
            </p:extLst>
          </p:nvPr>
        </p:nvGraphicFramePr>
        <p:xfrm>
          <a:off x="4629150" y="904562"/>
          <a:ext cx="4057650" cy="4547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276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179A81-CA96-46C9-9A12-DEE2220BEA21}"/>
              </a:ext>
            </a:extLst>
          </p:cNvPr>
          <p:cNvSpPr>
            <a:spLocks noGrp="1"/>
          </p:cNvSpPr>
          <p:nvPr>
            <p:ph idx="1"/>
          </p:nvPr>
        </p:nvSpPr>
        <p:spPr/>
        <p:txBody>
          <a:bodyPr/>
          <a:lstStyle/>
          <a:p>
            <a:r>
              <a:rPr lang="en-US" sz="2800" dirty="0"/>
              <a:t>In 2007, NGS assumed we would be done by 2018</a:t>
            </a:r>
          </a:p>
          <a:p>
            <a:r>
              <a:rPr lang="en-US" sz="2800" dirty="0"/>
              <a:t>By 2013, a finish of 2022 seemed correct</a:t>
            </a:r>
          </a:p>
          <a:p>
            <a:r>
              <a:rPr lang="en-US" sz="2800" dirty="0"/>
              <a:t>By 2020 four issues derailed that date:</a:t>
            </a:r>
          </a:p>
          <a:p>
            <a:pPr lvl="1"/>
            <a:r>
              <a:rPr lang="en-US" sz="2400" dirty="0"/>
              <a:t>Government shutdowns</a:t>
            </a:r>
          </a:p>
          <a:p>
            <a:pPr lvl="1"/>
            <a:r>
              <a:rPr lang="en-US" sz="2400" dirty="0"/>
              <a:t>Final clarity on the complexity of the task</a:t>
            </a:r>
          </a:p>
          <a:p>
            <a:pPr lvl="1"/>
            <a:r>
              <a:rPr lang="en-US" sz="2400" dirty="0"/>
              <a:t>Loss of personnel without backfill</a:t>
            </a:r>
          </a:p>
          <a:p>
            <a:pPr lvl="1"/>
            <a:r>
              <a:rPr lang="en-US" sz="2400" dirty="0"/>
              <a:t>“2020”</a:t>
            </a:r>
          </a:p>
          <a:p>
            <a:r>
              <a:rPr lang="en-US" sz="2400" dirty="0"/>
              <a:t>In June 2020, NGS issued a “delay” message that the modernized NSRS would not be released in 2022</a:t>
            </a:r>
          </a:p>
          <a:p>
            <a:pPr lvl="1"/>
            <a:r>
              <a:rPr lang="en-US" sz="2400" dirty="0"/>
              <a:t>Actual date?  Estimated to be mid-2025</a:t>
            </a:r>
          </a:p>
          <a:p>
            <a:endParaRPr lang="en-US" dirty="0"/>
          </a:p>
        </p:txBody>
      </p:sp>
      <p:sp>
        <p:nvSpPr>
          <p:cNvPr id="3" name="Title 2">
            <a:extLst>
              <a:ext uri="{FF2B5EF4-FFF2-40B4-BE49-F238E27FC236}">
                <a16:creationId xmlns:a16="http://schemas.microsoft.com/office/drawing/2014/main" id="{A46A7B38-3940-4993-90F6-872B4FB94112}"/>
              </a:ext>
            </a:extLst>
          </p:cNvPr>
          <p:cNvSpPr>
            <a:spLocks noGrp="1"/>
          </p:cNvSpPr>
          <p:nvPr>
            <p:ph type="title"/>
          </p:nvPr>
        </p:nvSpPr>
        <p:spPr/>
        <p:txBody>
          <a:bodyPr/>
          <a:lstStyle/>
          <a:p>
            <a:r>
              <a:rPr lang="en-US" dirty="0"/>
              <a:t>Timeline</a:t>
            </a:r>
          </a:p>
        </p:txBody>
      </p:sp>
    </p:spTree>
    <p:extLst>
      <p:ext uri="{BB962C8B-B14F-4D97-AF65-F5344CB8AC3E}">
        <p14:creationId xmlns:p14="http://schemas.microsoft.com/office/powerpoint/2010/main" val="3001317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2"/>
          <p:cNvSpPr txBox="1">
            <a:spLocks noGrp="1"/>
          </p:cNvSpPr>
          <p:nvPr>
            <p:ph type="title" idx="4294967295"/>
          </p:nvPr>
        </p:nvSpPr>
        <p:spPr>
          <a:xfrm>
            <a:off x="0" y="2823819"/>
            <a:ext cx="9144000" cy="1022350"/>
          </a:xfrm>
          <a:prstGeom prst="rect">
            <a:avLst/>
          </a:prstGeom>
          <a:noFill/>
          <a:ln>
            <a:noFill/>
          </a:ln>
        </p:spPr>
        <p:txBody>
          <a:bodyPr spcFirstLastPara="1" wrap="square" lIns="91425" tIns="45700" rIns="91425" bIns="45700" anchor="ctr" anchorCtr="0">
            <a:noAutofit/>
          </a:bodyPr>
          <a:lstStyle/>
          <a:p>
            <a:r>
              <a:rPr lang="en-US"/>
              <a:t>Transitioning Data to the Modernized NSRS</a:t>
            </a:r>
            <a:endParaRPr/>
          </a:p>
        </p:txBody>
      </p:sp>
    </p:spTree>
    <p:extLst>
      <p:ext uri="{BB962C8B-B14F-4D97-AF65-F5344CB8AC3E}">
        <p14:creationId xmlns:p14="http://schemas.microsoft.com/office/powerpoint/2010/main" val="2542050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cec82177ab_2_3"/>
          <p:cNvSpPr txBox="1">
            <a:spLocks noGrp="1"/>
          </p:cNvSpPr>
          <p:nvPr>
            <p:ph type="title"/>
          </p:nvPr>
        </p:nvSpPr>
        <p:spPr>
          <a:xfrm>
            <a:off x="233800" y="644125"/>
            <a:ext cx="8658600" cy="857400"/>
          </a:xfrm>
          <a:prstGeom prst="rect">
            <a:avLst/>
          </a:prstGeom>
        </p:spPr>
        <p:txBody>
          <a:bodyPr spcFirstLastPara="1" wrap="square" lIns="91425" tIns="45700" rIns="91425" bIns="45700" anchor="ctr" anchorCtr="0">
            <a:noAutofit/>
          </a:bodyPr>
          <a:lstStyle/>
          <a:p>
            <a:r>
              <a:rPr lang="en-US" sz="4000" dirty="0">
                <a:latin typeface="Arial"/>
                <a:ea typeface="Arial"/>
                <a:cs typeface="Arial"/>
                <a:sym typeface="Arial"/>
              </a:rPr>
              <a:t>Best ways to determine coordinates in the Modernized NSRS</a:t>
            </a:r>
            <a:r>
              <a:rPr lang="en-US" sz="2700" dirty="0"/>
              <a:t>  </a:t>
            </a:r>
            <a:endParaRPr sz="2400" dirty="0"/>
          </a:p>
        </p:txBody>
      </p:sp>
      <p:sp>
        <p:nvSpPr>
          <p:cNvPr id="176" name="Google Shape;176;gcec82177ab_2_3"/>
          <p:cNvSpPr txBox="1">
            <a:spLocks noGrp="1"/>
          </p:cNvSpPr>
          <p:nvPr>
            <p:ph type="body" idx="1"/>
          </p:nvPr>
        </p:nvSpPr>
        <p:spPr>
          <a:xfrm>
            <a:off x="1436075" y="1920625"/>
            <a:ext cx="7038000" cy="3394500"/>
          </a:xfrm>
          <a:prstGeom prst="rect">
            <a:avLst/>
          </a:prstGeom>
        </p:spPr>
        <p:txBody>
          <a:bodyPr spcFirstLastPara="1" wrap="square" lIns="91425" tIns="45700" rIns="91425" bIns="45700" anchor="t" anchorCtr="0">
            <a:noAutofit/>
          </a:bodyPr>
          <a:lstStyle/>
          <a:p>
            <a:pPr marL="0" indent="0" algn="ctr">
              <a:spcBef>
                <a:spcPts val="0"/>
              </a:spcBef>
              <a:buNone/>
            </a:pPr>
            <a:r>
              <a:rPr lang="en-US" sz="1800" dirty="0">
                <a:latin typeface="Arial"/>
                <a:ea typeface="Arial"/>
                <a:cs typeface="Arial"/>
                <a:sym typeface="Arial"/>
              </a:rPr>
              <a:t>Listed in decreasing order of </a:t>
            </a:r>
            <a:r>
              <a:rPr lang="en-US" sz="1800" u="sng" dirty="0">
                <a:latin typeface="Arial"/>
                <a:ea typeface="Arial"/>
                <a:cs typeface="Arial"/>
                <a:sym typeface="Arial"/>
              </a:rPr>
              <a:t>Accuracy</a:t>
            </a:r>
            <a:r>
              <a:rPr lang="en-US" sz="1800" dirty="0">
                <a:latin typeface="Arial"/>
                <a:ea typeface="Arial"/>
                <a:cs typeface="Arial"/>
                <a:sym typeface="Arial"/>
              </a:rPr>
              <a:t>, </a:t>
            </a:r>
            <a:r>
              <a:rPr lang="en-US" sz="1800" u="sng" dirty="0">
                <a:latin typeface="Arial"/>
                <a:ea typeface="Arial"/>
                <a:cs typeface="Arial"/>
                <a:sym typeface="Arial"/>
              </a:rPr>
              <a:t>Cost</a:t>
            </a:r>
            <a:r>
              <a:rPr lang="en-US" sz="1800" dirty="0">
                <a:latin typeface="Arial"/>
                <a:ea typeface="Arial"/>
                <a:cs typeface="Arial"/>
                <a:sym typeface="Arial"/>
              </a:rPr>
              <a:t>, and </a:t>
            </a:r>
            <a:r>
              <a:rPr lang="en-US" sz="1800" u="sng" dirty="0">
                <a:latin typeface="Arial"/>
                <a:ea typeface="Arial"/>
                <a:cs typeface="Arial"/>
                <a:sym typeface="Arial"/>
              </a:rPr>
              <a:t>Complexity</a:t>
            </a:r>
            <a:endParaRPr sz="1800" u="sng" dirty="0">
              <a:latin typeface="Arial"/>
              <a:ea typeface="Arial"/>
              <a:cs typeface="Arial"/>
              <a:sym typeface="Arial"/>
            </a:endParaRPr>
          </a:p>
          <a:p>
            <a:pPr marL="0" indent="0">
              <a:spcBef>
                <a:spcPts val="0"/>
              </a:spcBef>
              <a:buSzPts val="1100"/>
              <a:buNone/>
            </a:pPr>
            <a:endParaRPr sz="1800" dirty="0">
              <a:solidFill>
                <a:srgbClr val="000000"/>
              </a:solidFill>
              <a:latin typeface="Arial"/>
              <a:ea typeface="Arial"/>
              <a:cs typeface="Arial"/>
              <a:sym typeface="Arial"/>
            </a:endParaRPr>
          </a:p>
          <a:p>
            <a:pPr indent="-323850">
              <a:spcBef>
                <a:spcPts val="0"/>
              </a:spcBef>
              <a:buSzPts val="1500"/>
              <a:buAutoNum type="arabicPeriod"/>
            </a:pPr>
            <a:r>
              <a:rPr lang="en-US" sz="1800" b="1" dirty="0">
                <a:latin typeface="Arial"/>
                <a:ea typeface="Arial"/>
                <a:cs typeface="Arial"/>
                <a:sym typeface="Arial"/>
              </a:rPr>
              <a:t>Resurvey</a:t>
            </a:r>
            <a:r>
              <a:rPr lang="en-US" sz="1800" dirty="0">
                <a:latin typeface="Arial"/>
                <a:ea typeface="Arial"/>
                <a:cs typeface="Arial"/>
                <a:sym typeface="Arial"/>
              </a:rPr>
              <a:t>: Return to the field and collect new observations, relying on geodetic control that has coordinates in the new datum. Useful for municipalities looking to migrate a local datum into the NSRS or for ongoing project control in areas experiencing lots of vertical motion</a:t>
            </a:r>
            <a:endParaRPr sz="1800" dirty="0">
              <a:latin typeface="Arial"/>
              <a:ea typeface="Arial"/>
              <a:cs typeface="Arial"/>
              <a:sym typeface="Arial"/>
            </a:endParaRPr>
          </a:p>
          <a:p>
            <a:pPr marL="0" indent="0">
              <a:spcBef>
                <a:spcPts val="0"/>
              </a:spcBef>
              <a:buNone/>
            </a:pPr>
            <a:endParaRPr sz="1800" dirty="0">
              <a:latin typeface="Arial"/>
              <a:ea typeface="Arial"/>
              <a:cs typeface="Arial"/>
              <a:sym typeface="Arial"/>
            </a:endParaRPr>
          </a:p>
          <a:p>
            <a:pPr indent="-323850">
              <a:spcBef>
                <a:spcPts val="0"/>
              </a:spcBef>
              <a:buSzPts val="1500"/>
              <a:buAutoNum type="arabicPeriod"/>
            </a:pPr>
            <a:r>
              <a:rPr lang="en-US" sz="1800" b="1" dirty="0">
                <a:latin typeface="Arial"/>
                <a:ea typeface="Arial"/>
                <a:cs typeface="Arial"/>
                <a:sym typeface="Arial"/>
              </a:rPr>
              <a:t>Readjust</a:t>
            </a:r>
            <a:r>
              <a:rPr lang="en-US" sz="1800" dirty="0">
                <a:latin typeface="Arial"/>
                <a:ea typeface="Arial"/>
                <a:cs typeface="Arial"/>
                <a:sym typeface="Arial"/>
              </a:rPr>
              <a:t>: Using existing observations, re-compute new coordinates based on geodetic control that has been defined in the new datum. Most appropriate for updating existing project control in stable regions</a:t>
            </a:r>
            <a:endParaRPr sz="1800" dirty="0">
              <a:latin typeface="Arial"/>
              <a:ea typeface="Arial"/>
              <a:cs typeface="Arial"/>
              <a:sym typeface="Arial"/>
            </a:endParaRPr>
          </a:p>
          <a:p>
            <a:pPr marL="0" indent="0">
              <a:spcBef>
                <a:spcPts val="0"/>
              </a:spcBef>
              <a:buNone/>
            </a:pPr>
            <a:endParaRPr sz="1800" dirty="0">
              <a:latin typeface="Arial"/>
              <a:ea typeface="Arial"/>
              <a:cs typeface="Arial"/>
              <a:sym typeface="Arial"/>
            </a:endParaRPr>
          </a:p>
          <a:p>
            <a:pPr indent="-323850">
              <a:spcBef>
                <a:spcPts val="0"/>
              </a:spcBef>
              <a:buSzPts val="1500"/>
              <a:buAutoNum type="arabicPeriod"/>
            </a:pPr>
            <a:r>
              <a:rPr lang="en-US" sz="1800" b="1" dirty="0">
                <a:latin typeface="Arial"/>
                <a:ea typeface="Arial"/>
                <a:cs typeface="Arial"/>
                <a:sym typeface="Arial"/>
              </a:rPr>
              <a:t>Transform</a:t>
            </a:r>
            <a:r>
              <a:rPr lang="en-US" sz="1800" dirty="0">
                <a:latin typeface="Arial"/>
                <a:ea typeface="Arial"/>
                <a:cs typeface="Arial"/>
                <a:sym typeface="Arial"/>
              </a:rPr>
              <a:t>: Take finished products that have coordinates in the old datum and use transformation software to estimate coordinates in the new datum. Best for </a:t>
            </a:r>
            <a:r>
              <a:rPr lang="en-US" sz="1800" dirty="0" err="1">
                <a:latin typeface="Arial"/>
                <a:ea typeface="Arial"/>
                <a:cs typeface="Arial"/>
                <a:sym typeface="Arial"/>
              </a:rPr>
              <a:t>for</a:t>
            </a:r>
            <a:r>
              <a:rPr lang="en-US" sz="1800" dirty="0">
                <a:latin typeface="Arial"/>
                <a:ea typeface="Arial"/>
                <a:cs typeface="Arial"/>
                <a:sym typeface="Arial"/>
              </a:rPr>
              <a:t> updates to legacy mapping data. Note - Not all data will need to be transformed as soon as the Modernized NSRS is released</a:t>
            </a:r>
            <a:endParaRPr sz="1800" dirty="0">
              <a:latin typeface="Arial"/>
              <a:ea typeface="Arial"/>
              <a:cs typeface="Arial"/>
              <a:sym typeface="Arial"/>
            </a:endParaRPr>
          </a:p>
          <a:p>
            <a:pPr marL="0" indent="0">
              <a:buNone/>
            </a:pPr>
            <a:endParaRPr sz="2500" dirty="0"/>
          </a:p>
        </p:txBody>
      </p:sp>
      <p:sp>
        <p:nvSpPr>
          <p:cNvPr id="177" name="Google Shape;177;gcec82177ab_2_3"/>
          <p:cNvSpPr txBox="1"/>
          <p:nvPr/>
        </p:nvSpPr>
        <p:spPr>
          <a:xfrm rot="5400000">
            <a:off x="8176625" y="3224150"/>
            <a:ext cx="1072200" cy="523200"/>
          </a:xfrm>
          <a:prstGeom prst="rect">
            <a:avLst/>
          </a:prstGeom>
          <a:noFill/>
          <a:ln>
            <a:noFill/>
          </a:ln>
        </p:spPr>
        <p:txBody>
          <a:bodyPr spcFirstLastPara="1" wrap="square" lIns="91425" tIns="91425" rIns="91425" bIns="91425" anchor="t" anchorCtr="0">
            <a:spAutoFit/>
          </a:bodyPr>
          <a:lstStyle/>
          <a:p>
            <a:pPr defTabSz="914400" eaLnBrk="1" fontAlgn="auto" hangingPunct="1">
              <a:spcBef>
                <a:spcPts val="0"/>
              </a:spcBef>
              <a:spcAft>
                <a:spcPts val="0"/>
              </a:spcAft>
              <a:buClr>
                <a:srgbClr val="000000"/>
              </a:buClr>
              <a:defRPr/>
            </a:pPr>
            <a:r>
              <a:rPr lang="en-US" sz="2200" kern="0" dirty="0">
                <a:solidFill>
                  <a:srgbClr val="000000"/>
                </a:solidFill>
                <a:latin typeface="Calibri"/>
                <a:ea typeface="Calibri"/>
                <a:cs typeface="Calibri"/>
                <a:sym typeface="Calibri"/>
              </a:rPr>
              <a:t>OPUS</a:t>
            </a:r>
            <a:endParaRPr sz="2200" kern="0" dirty="0">
              <a:solidFill>
                <a:srgbClr val="000000"/>
              </a:solidFill>
              <a:latin typeface="Calibri"/>
              <a:ea typeface="Calibri"/>
              <a:cs typeface="Calibri"/>
              <a:sym typeface="Calibri"/>
            </a:endParaRPr>
          </a:p>
        </p:txBody>
      </p:sp>
      <p:sp>
        <p:nvSpPr>
          <p:cNvPr id="178" name="Google Shape;178;gcec82177ab_2_3"/>
          <p:cNvSpPr txBox="1"/>
          <p:nvPr/>
        </p:nvSpPr>
        <p:spPr>
          <a:xfrm rot="5401057">
            <a:off x="8224925" y="5940360"/>
            <a:ext cx="975600" cy="477000"/>
          </a:xfrm>
          <a:prstGeom prst="rect">
            <a:avLst/>
          </a:prstGeom>
          <a:noFill/>
          <a:ln>
            <a:noFill/>
          </a:ln>
        </p:spPr>
        <p:txBody>
          <a:bodyPr spcFirstLastPara="1" wrap="square" lIns="91425" tIns="91425" rIns="91425" bIns="91425" anchor="t" anchorCtr="0">
            <a:spAutoFit/>
          </a:bodyPr>
          <a:lstStyle/>
          <a:p>
            <a:pPr defTabSz="914400" eaLnBrk="1" fontAlgn="auto" hangingPunct="1">
              <a:spcBef>
                <a:spcPts val="0"/>
              </a:spcBef>
              <a:spcAft>
                <a:spcPts val="0"/>
              </a:spcAft>
              <a:buClr>
                <a:srgbClr val="000000"/>
              </a:buClr>
              <a:defRPr/>
            </a:pPr>
            <a:r>
              <a:rPr lang="en-US" sz="1900" kern="0" dirty="0">
                <a:solidFill>
                  <a:srgbClr val="000000"/>
                </a:solidFill>
                <a:latin typeface="Calibri"/>
                <a:ea typeface="Calibri"/>
                <a:cs typeface="Calibri"/>
                <a:sym typeface="Calibri"/>
              </a:rPr>
              <a:t>NCAT</a:t>
            </a:r>
            <a:endParaRPr sz="1900" kern="0" dirty="0">
              <a:solidFill>
                <a:srgbClr val="000000"/>
              </a:solidFill>
              <a:latin typeface="Calibri"/>
              <a:ea typeface="Calibri"/>
              <a:cs typeface="Calibri"/>
              <a:sym typeface="Calibri"/>
            </a:endParaRPr>
          </a:p>
        </p:txBody>
      </p:sp>
      <p:pic>
        <p:nvPicPr>
          <p:cNvPr id="179" name="Google Shape;179;gcec82177ab_2_3"/>
          <p:cNvPicPr preferRelativeResize="0"/>
          <p:nvPr/>
        </p:nvPicPr>
        <p:blipFill rotWithShape="1">
          <a:blip r:embed="rId3">
            <a:alphaModFix/>
          </a:blip>
          <a:srcRect/>
          <a:stretch/>
        </p:blipFill>
        <p:spPr>
          <a:xfrm>
            <a:off x="82652" y="2767925"/>
            <a:ext cx="1426400" cy="1973475"/>
          </a:xfrm>
          <a:prstGeom prst="rect">
            <a:avLst/>
          </a:prstGeom>
          <a:noFill/>
          <a:ln>
            <a:noFill/>
          </a:ln>
          <a:effectLst>
            <a:outerShdw blurRad="292100" dist="139700" dir="2700000" algn="tl" rotWithShape="0">
              <a:srgbClr val="333333">
                <a:alpha val="64709"/>
              </a:srgbClr>
            </a:outerShdw>
          </a:effectLst>
        </p:spPr>
      </p:pic>
    </p:spTree>
    <p:extLst>
      <p:ext uri="{BB962C8B-B14F-4D97-AF65-F5344CB8AC3E}">
        <p14:creationId xmlns:p14="http://schemas.microsoft.com/office/powerpoint/2010/main" val="14051794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cec82177ab_2_23"/>
          <p:cNvSpPr txBox="1">
            <a:spLocks noGrp="1"/>
          </p:cNvSpPr>
          <p:nvPr>
            <p:ph type="title"/>
          </p:nvPr>
        </p:nvSpPr>
        <p:spPr>
          <a:xfrm>
            <a:off x="457200" y="491729"/>
            <a:ext cx="8229600" cy="857400"/>
          </a:xfrm>
          <a:prstGeom prst="rect">
            <a:avLst/>
          </a:prstGeom>
        </p:spPr>
        <p:txBody>
          <a:bodyPr spcFirstLastPara="1" wrap="square" lIns="91425" tIns="45700" rIns="91425" bIns="45700" anchor="ctr" anchorCtr="0">
            <a:noAutofit/>
          </a:bodyPr>
          <a:lstStyle/>
          <a:p>
            <a:r>
              <a:rPr lang="en-US" sz="3600" dirty="0">
                <a:latin typeface="Arial"/>
                <a:ea typeface="Arial"/>
                <a:cs typeface="Arial"/>
                <a:sym typeface="Arial"/>
              </a:rPr>
              <a:t>How NGS will support transition of data</a:t>
            </a:r>
            <a:endParaRPr sz="3600" dirty="0">
              <a:latin typeface="Arial"/>
              <a:ea typeface="Arial"/>
              <a:cs typeface="Arial"/>
              <a:sym typeface="Arial"/>
            </a:endParaRPr>
          </a:p>
        </p:txBody>
      </p:sp>
      <p:sp>
        <p:nvSpPr>
          <p:cNvPr id="186" name="Google Shape;186;gcec82177ab_2_23"/>
          <p:cNvSpPr txBox="1">
            <a:spLocks noGrp="1"/>
          </p:cNvSpPr>
          <p:nvPr>
            <p:ph type="body" idx="1"/>
          </p:nvPr>
        </p:nvSpPr>
        <p:spPr>
          <a:xfrm>
            <a:off x="457200" y="1532300"/>
            <a:ext cx="8564100" cy="3394500"/>
          </a:xfrm>
          <a:prstGeom prst="rect">
            <a:avLst/>
          </a:prstGeom>
        </p:spPr>
        <p:txBody>
          <a:bodyPr spcFirstLastPara="1" wrap="square" lIns="91425" tIns="45700" rIns="91425" bIns="45700" anchor="t" anchorCtr="0">
            <a:noAutofit/>
          </a:bodyPr>
          <a:lstStyle/>
          <a:p>
            <a:pPr marL="0" indent="0">
              <a:buNone/>
            </a:pPr>
            <a:r>
              <a:rPr lang="en-US" dirty="0">
                <a:latin typeface="Arial"/>
                <a:ea typeface="Arial"/>
                <a:cs typeface="Arial"/>
                <a:sym typeface="Arial"/>
              </a:rPr>
              <a:t>NGS will provide:</a:t>
            </a:r>
            <a:endParaRPr dirty="0">
              <a:latin typeface="Arial"/>
              <a:ea typeface="Arial"/>
              <a:cs typeface="Arial"/>
              <a:sym typeface="Arial"/>
            </a:endParaRPr>
          </a:p>
          <a:p>
            <a:pPr indent="-323850">
              <a:buSzPts val="1500"/>
              <a:buAutoNum type="arabicPeriod"/>
            </a:pPr>
            <a:r>
              <a:rPr lang="en-US" dirty="0">
                <a:latin typeface="Arial"/>
                <a:ea typeface="Arial"/>
                <a:cs typeface="Arial"/>
                <a:sym typeface="Arial"/>
              </a:rPr>
              <a:t>The source code, defining datasets, and robust documentation for NCAT and VDATUM so they can be incorporated into non-NGS software</a:t>
            </a:r>
            <a:endParaRPr dirty="0">
              <a:latin typeface="Arial"/>
              <a:ea typeface="Arial"/>
              <a:cs typeface="Arial"/>
              <a:sym typeface="Arial"/>
            </a:endParaRPr>
          </a:p>
          <a:p>
            <a:pPr indent="-323850">
              <a:spcBef>
                <a:spcPts val="0"/>
              </a:spcBef>
              <a:buSzPts val="1500"/>
              <a:buAutoNum type="arabicPeriod"/>
            </a:pPr>
            <a:r>
              <a:rPr lang="en-US" dirty="0">
                <a:latin typeface="Arial"/>
                <a:ea typeface="Arial"/>
                <a:cs typeface="Arial"/>
                <a:sym typeface="Arial"/>
              </a:rPr>
              <a:t>Downloadable versions of NCAT &amp; </a:t>
            </a:r>
            <a:r>
              <a:rPr lang="en-US" dirty="0" err="1">
                <a:latin typeface="Arial"/>
                <a:ea typeface="Arial"/>
                <a:cs typeface="Arial"/>
                <a:sym typeface="Arial"/>
              </a:rPr>
              <a:t>VDatum</a:t>
            </a:r>
            <a:r>
              <a:rPr lang="en-US" dirty="0">
                <a:latin typeface="Arial"/>
                <a:ea typeface="Arial"/>
                <a:cs typeface="Arial"/>
                <a:sym typeface="Arial"/>
              </a:rPr>
              <a:t> so they can be run locally </a:t>
            </a:r>
            <a:endParaRPr dirty="0">
              <a:latin typeface="Arial"/>
              <a:ea typeface="Arial"/>
              <a:cs typeface="Arial"/>
              <a:sym typeface="Arial"/>
            </a:endParaRPr>
          </a:p>
          <a:p>
            <a:pPr indent="-323850">
              <a:spcBef>
                <a:spcPts val="0"/>
              </a:spcBef>
              <a:buSzPts val="1500"/>
              <a:buAutoNum type="arabicPeriod"/>
            </a:pPr>
            <a:r>
              <a:rPr lang="en-US" dirty="0">
                <a:latin typeface="Arial"/>
                <a:ea typeface="Arial"/>
                <a:cs typeface="Arial"/>
                <a:sym typeface="Arial"/>
              </a:rPr>
              <a:t>Sample input and output datasets so that users may test other transformation software against NGS’ definitive transformations</a:t>
            </a:r>
            <a:endParaRPr dirty="0">
              <a:latin typeface="Arial"/>
              <a:ea typeface="Arial"/>
              <a:cs typeface="Arial"/>
              <a:sym typeface="Arial"/>
            </a:endParaRPr>
          </a:p>
          <a:p>
            <a:pPr indent="-323850">
              <a:spcBef>
                <a:spcPts val="0"/>
              </a:spcBef>
              <a:buSzPts val="1500"/>
              <a:buAutoNum type="arabicPeriod"/>
            </a:pPr>
            <a:r>
              <a:rPr lang="en-US" dirty="0">
                <a:latin typeface="Arial"/>
                <a:ea typeface="Arial"/>
                <a:cs typeface="Arial"/>
                <a:sym typeface="Arial"/>
              </a:rPr>
              <a:t>Uncertainty estimates for transformations</a:t>
            </a:r>
            <a:endParaRPr dirty="0">
              <a:latin typeface="Arial"/>
              <a:ea typeface="Arial"/>
              <a:cs typeface="Arial"/>
              <a:sym typeface="Arial"/>
            </a:endParaRPr>
          </a:p>
          <a:p>
            <a:pPr marL="0" indent="0">
              <a:buNone/>
            </a:pPr>
            <a:endParaRPr dirty="0">
              <a:latin typeface="Arial"/>
              <a:ea typeface="Arial"/>
              <a:cs typeface="Arial"/>
              <a:sym typeface="Arial"/>
            </a:endParaRPr>
          </a:p>
          <a:p>
            <a:pPr marL="0" indent="0">
              <a:buNone/>
            </a:pPr>
            <a:r>
              <a:rPr lang="en-US" dirty="0">
                <a:latin typeface="Arial"/>
                <a:ea typeface="Arial"/>
                <a:cs typeface="Arial"/>
                <a:sym typeface="Arial"/>
              </a:rPr>
              <a:t>Note: Superseded historic transformation software will continue to be available on the NGS website,  however they will not be updated.</a:t>
            </a:r>
            <a:endParaRPr dirty="0">
              <a:latin typeface="Arial"/>
              <a:ea typeface="Arial"/>
              <a:cs typeface="Arial"/>
              <a:sym typeface="Arial"/>
            </a:endParaRPr>
          </a:p>
          <a:p>
            <a:pPr indent="0">
              <a:buNone/>
            </a:pPr>
            <a:endParaRPr sz="2200" dirty="0"/>
          </a:p>
          <a:p>
            <a:pPr marL="0" indent="0">
              <a:buNone/>
            </a:pPr>
            <a:endParaRPr sz="2200" dirty="0"/>
          </a:p>
        </p:txBody>
      </p:sp>
    </p:spTree>
    <p:extLst>
      <p:ext uri="{BB962C8B-B14F-4D97-AF65-F5344CB8AC3E}">
        <p14:creationId xmlns:p14="http://schemas.microsoft.com/office/powerpoint/2010/main" val="675572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cec82177ab_2_29"/>
          <p:cNvSpPr txBox="1">
            <a:spLocks noGrp="1"/>
          </p:cNvSpPr>
          <p:nvPr>
            <p:ph type="title"/>
          </p:nvPr>
        </p:nvSpPr>
        <p:spPr>
          <a:xfrm>
            <a:off x="457200" y="529829"/>
            <a:ext cx="8229600" cy="857400"/>
          </a:xfrm>
          <a:prstGeom prst="rect">
            <a:avLst/>
          </a:prstGeom>
        </p:spPr>
        <p:txBody>
          <a:bodyPr spcFirstLastPara="1" wrap="square" lIns="91425" tIns="45700" rIns="91425" bIns="45700" anchor="ctr" anchorCtr="0">
            <a:noAutofit/>
          </a:bodyPr>
          <a:lstStyle/>
          <a:p>
            <a:r>
              <a:rPr lang="en-US" sz="2900" dirty="0">
                <a:latin typeface="Arial"/>
                <a:ea typeface="Arial"/>
                <a:cs typeface="Arial"/>
                <a:sym typeface="Arial"/>
              </a:rPr>
              <a:t>GPS on Bench Marks for the Modernized NSRS</a:t>
            </a:r>
            <a:endParaRPr sz="2200" dirty="0"/>
          </a:p>
        </p:txBody>
      </p:sp>
      <p:sp>
        <p:nvSpPr>
          <p:cNvPr id="193" name="Google Shape;193;gcec82177ab_2_29"/>
          <p:cNvSpPr txBox="1">
            <a:spLocks noGrp="1"/>
          </p:cNvSpPr>
          <p:nvPr>
            <p:ph type="body" idx="1"/>
          </p:nvPr>
        </p:nvSpPr>
        <p:spPr>
          <a:xfrm>
            <a:off x="457200" y="1653925"/>
            <a:ext cx="8475300" cy="3531300"/>
          </a:xfrm>
          <a:prstGeom prst="rect">
            <a:avLst/>
          </a:prstGeom>
        </p:spPr>
        <p:txBody>
          <a:bodyPr spcFirstLastPara="1" wrap="square" lIns="91425" tIns="45700" rIns="91425" bIns="45700" anchor="t" anchorCtr="0">
            <a:noAutofit/>
          </a:bodyPr>
          <a:lstStyle/>
          <a:p>
            <a:pPr marL="0" indent="0">
              <a:lnSpc>
                <a:spcPct val="115000"/>
              </a:lnSpc>
              <a:spcBef>
                <a:spcPts val="0"/>
              </a:spcBef>
              <a:buNone/>
            </a:pPr>
            <a:r>
              <a:rPr lang="en-US" sz="2200" dirty="0">
                <a:latin typeface="Arial"/>
                <a:ea typeface="Arial"/>
                <a:cs typeface="Arial"/>
                <a:sym typeface="Arial"/>
              </a:rPr>
              <a:t>GPS on Bench Marks is not only about building the Transformation Tool to connect the past and future Datums. It is about preparing the country and our communities to take full advantage of the benefits of the Modernized NSRS</a:t>
            </a:r>
            <a:endParaRPr sz="2200" dirty="0">
              <a:latin typeface="Arial"/>
              <a:ea typeface="Arial"/>
              <a:cs typeface="Arial"/>
              <a:sym typeface="Arial"/>
            </a:endParaRPr>
          </a:p>
          <a:p>
            <a:pPr marL="0" indent="0" algn="ctr">
              <a:lnSpc>
                <a:spcPct val="115000"/>
              </a:lnSpc>
              <a:spcBef>
                <a:spcPts val="0"/>
              </a:spcBef>
              <a:buNone/>
            </a:pPr>
            <a:endParaRPr sz="1800" dirty="0">
              <a:latin typeface="Arial"/>
              <a:ea typeface="Arial"/>
              <a:cs typeface="Arial"/>
              <a:sym typeface="Arial"/>
            </a:endParaRPr>
          </a:p>
          <a:p>
            <a:pPr marL="0" indent="0" algn="ctr">
              <a:lnSpc>
                <a:spcPct val="115000"/>
              </a:lnSpc>
              <a:spcBef>
                <a:spcPts val="0"/>
              </a:spcBef>
              <a:buSzPts val="1100"/>
              <a:buNone/>
            </a:pPr>
            <a:endParaRPr sz="1800" dirty="0">
              <a:latin typeface="Arial"/>
              <a:ea typeface="Arial"/>
              <a:cs typeface="Arial"/>
              <a:sym typeface="Arial"/>
            </a:endParaRPr>
          </a:p>
          <a:p>
            <a:pPr marL="0" indent="0">
              <a:buNone/>
            </a:pPr>
            <a:endParaRPr dirty="0"/>
          </a:p>
        </p:txBody>
      </p:sp>
      <p:sp>
        <p:nvSpPr>
          <p:cNvPr id="194" name="Google Shape;194;gcec82177ab_2_29"/>
          <p:cNvSpPr txBox="1"/>
          <p:nvPr/>
        </p:nvSpPr>
        <p:spPr>
          <a:xfrm>
            <a:off x="153175" y="3130700"/>
            <a:ext cx="6377100" cy="3382434"/>
          </a:xfrm>
          <a:prstGeom prst="rect">
            <a:avLst/>
          </a:prstGeom>
          <a:noFill/>
          <a:ln>
            <a:noFill/>
          </a:ln>
        </p:spPr>
        <p:txBody>
          <a:bodyPr spcFirstLastPara="1" wrap="square" lIns="91425" tIns="91425" rIns="91425" bIns="91425" anchor="t" anchorCtr="0">
            <a:spAutoFit/>
          </a:bodyPr>
          <a:lstStyle/>
          <a:p>
            <a:pPr algn="ctr" defTabSz="914400" eaLnBrk="1" fontAlgn="auto" hangingPunct="1">
              <a:lnSpc>
                <a:spcPct val="115000"/>
              </a:lnSpc>
              <a:spcBef>
                <a:spcPts val="600"/>
              </a:spcBef>
              <a:spcAft>
                <a:spcPts val="0"/>
              </a:spcAft>
              <a:buClr>
                <a:srgbClr val="000000"/>
              </a:buClr>
              <a:defRPr/>
            </a:pPr>
            <a:r>
              <a:rPr lang="en-US" sz="2800" b="1" kern="0" dirty="0" err="1">
                <a:solidFill>
                  <a:srgbClr val="000000"/>
                </a:solidFill>
                <a:latin typeface="Arial"/>
                <a:ea typeface="+mn-ea"/>
                <a:cs typeface="Arial"/>
                <a:sym typeface="Arial"/>
              </a:rPr>
              <a:t>GPSonBM</a:t>
            </a:r>
            <a:r>
              <a:rPr lang="en-US" sz="2800" b="1" kern="0" dirty="0">
                <a:solidFill>
                  <a:srgbClr val="000000"/>
                </a:solidFill>
                <a:latin typeface="Arial"/>
                <a:ea typeface="+mn-ea"/>
                <a:cs typeface="Arial"/>
                <a:sym typeface="Arial"/>
              </a:rPr>
              <a:t> Campaign Goals:</a:t>
            </a:r>
            <a:endParaRPr sz="2800" b="1" kern="0" dirty="0">
              <a:solidFill>
                <a:srgbClr val="000000"/>
              </a:solidFill>
              <a:latin typeface="Arial"/>
              <a:ea typeface="+mn-ea"/>
              <a:cs typeface="Arial"/>
              <a:sym typeface="Arial"/>
            </a:endParaRPr>
          </a:p>
          <a:p>
            <a:pPr marL="457200" indent="-349250" defTabSz="914400" eaLnBrk="1" fontAlgn="auto" hangingPunct="1">
              <a:lnSpc>
                <a:spcPct val="115000"/>
              </a:lnSpc>
              <a:spcBef>
                <a:spcPts val="600"/>
              </a:spcBef>
              <a:spcAft>
                <a:spcPts val="0"/>
              </a:spcAft>
              <a:buClr>
                <a:srgbClr val="000000"/>
              </a:buClr>
              <a:buSzPts val="1900"/>
              <a:buFont typeface="Arial"/>
              <a:buChar char="●"/>
              <a:defRPr/>
            </a:pPr>
            <a:r>
              <a:rPr lang="en-US" sz="2400" kern="0" dirty="0">
                <a:solidFill>
                  <a:srgbClr val="000000"/>
                </a:solidFill>
                <a:latin typeface="Arial"/>
                <a:ea typeface="+mn-ea"/>
                <a:cs typeface="Arial"/>
                <a:sym typeface="Arial"/>
              </a:rPr>
              <a:t>Data for NAVD 88 – NAPGD2022 Transformation Tools</a:t>
            </a:r>
            <a:endParaRPr sz="2400" kern="0" dirty="0">
              <a:solidFill>
                <a:srgbClr val="000000"/>
              </a:solidFill>
              <a:latin typeface="Arial"/>
              <a:ea typeface="+mn-ea"/>
              <a:cs typeface="Arial"/>
              <a:sym typeface="Arial"/>
            </a:endParaRPr>
          </a:p>
          <a:p>
            <a:pPr marL="457200" indent="-349250" defTabSz="914400" eaLnBrk="1" fontAlgn="auto" hangingPunct="1">
              <a:lnSpc>
                <a:spcPct val="115000"/>
              </a:lnSpc>
              <a:spcBef>
                <a:spcPts val="0"/>
              </a:spcBef>
              <a:spcAft>
                <a:spcPts val="0"/>
              </a:spcAft>
              <a:buClr>
                <a:srgbClr val="000000"/>
              </a:buClr>
              <a:buSzPts val="1900"/>
              <a:buFont typeface="Arial"/>
              <a:buChar char="●"/>
              <a:defRPr/>
            </a:pPr>
            <a:r>
              <a:rPr lang="en-US" sz="2400" kern="0" dirty="0">
                <a:solidFill>
                  <a:srgbClr val="000000"/>
                </a:solidFill>
                <a:latin typeface="Arial"/>
                <a:ea typeface="+mn-ea"/>
                <a:cs typeface="Arial"/>
                <a:sym typeface="Arial"/>
              </a:rPr>
              <a:t>2020.0 Reference Epoch Coordinates (REC’s)</a:t>
            </a:r>
            <a:endParaRPr sz="2400" kern="0" dirty="0">
              <a:solidFill>
                <a:srgbClr val="000000"/>
              </a:solidFill>
              <a:latin typeface="Arial"/>
              <a:ea typeface="+mn-ea"/>
              <a:cs typeface="Arial"/>
              <a:sym typeface="Arial"/>
            </a:endParaRPr>
          </a:p>
          <a:p>
            <a:pPr marL="457200" indent="-349250" defTabSz="914400" eaLnBrk="1" fontAlgn="auto" hangingPunct="1">
              <a:lnSpc>
                <a:spcPct val="115000"/>
              </a:lnSpc>
              <a:spcBef>
                <a:spcPts val="0"/>
              </a:spcBef>
              <a:spcAft>
                <a:spcPts val="0"/>
              </a:spcAft>
              <a:buClr>
                <a:srgbClr val="000000"/>
              </a:buClr>
              <a:buSzPts val="1900"/>
              <a:buFont typeface="Arial"/>
              <a:buChar char="●"/>
              <a:defRPr/>
            </a:pPr>
            <a:r>
              <a:rPr lang="en-US" sz="2400" kern="0" dirty="0">
                <a:solidFill>
                  <a:srgbClr val="000000"/>
                </a:solidFill>
                <a:latin typeface="Arial"/>
                <a:ea typeface="+mn-ea"/>
                <a:cs typeface="Arial"/>
                <a:sym typeface="Arial"/>
              </a:rPr>
              <a:t>Build time series of observations in areas of motion</a:t>
            </a:r>
            <a:endParaRPr sz="2400" kern="0" dirty="0">
              <a:solidFill>
                <a:srgbClr val="000000"/>
              </a:solidFill>
              <a:latin typeface="Arial"/>
              <a:ea typeface="+mn-ea"/>
              <a:cs typeface="Arial"/>
              <a:sym typeface="Arial"/>
            </a:endParaRPr>
          </a:p>
        </p:txBody>
      </p:sp>
      <p:pic>
        <p:nvPicPr>
          <p:cNvPr id="195" name="Google Shape;195;gcec82177ab_2_29"/>
          <p:cNvPicPr preferRelativeResize="0"/>
          <p:nvPr/>
        </p:nvPicPr>
        <p:blipFill>
          <a:blip r:embed="rId3">
            <a:alphaModFix/>
          </a:blip>
          <a:stretch>
            <a:fillRect/>
          </a:stretch>
        </p:blipFill>
        <p:spPr>
          <a:xfrm>
            <a:off x="6247889" y="3289325"/>
            <a:ext cx="2867025" cy="2857500"/>
          </a:xfrm>
          <a:prstGeom prst="rect">
            <a:avLst/>
          </a:prstGeom>
          <a:noFill/>
          <a:ln>
            <a:noFill/>
          </a:ln>
        </p:spPr>
      </p:pic>
      <p:pic>
        <p:nvPicPr>
          <p:cNvPr id="196" name="Google Shape;196;gcec82177ab_2_29"/>
          <p:cNvPicPr preferRelativeResize="0"/>
          <p:nvPr/>
        </p:nvPicPr>
        <p:blipFill>
          <a:blip r:embed="rId4">
            <a:alphaModFix/>
          </a:blip>
          <a:stretch>
            <a:fillRect/>
          </a:stretch>
        </p:blipFill>
        <p:spPr>
          <a:xfrm>
            <a:off x="6247901" y="4875152"/>
            <a:ext cx="2867025" cy="1671725"/>
          </a:xfrm>
          <a:prstGeom prst="rect">
            <a:avLst/>
          </a:prstGeom>
          <a:noFill/>
          <a:ln>
            <a:noFill/>
          </a:ln>
        </p:spPr>
      </p:pic>
    </p:spTree>
    <p:extLst>
      <p:ext uri="{BB962C8B-B14F-4D97-AF65-F5344CB8AC3E}">
        <p14:creationId xmlns:p14="http://schemas.microsoft.com/office/powerpoint/2010/main" val="20994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cf12af3087_0_15"/>
          <p:cNvSpPr txBox="1">
            <a:spLocks noGrp="1"/>
          </p:cNvSpPr>
          <p:nvPr>
            <p:ph type="title"/>
          </p:nvPr>
        </p:nvSpPr>
        <p:spPr>
          <a:xfrm>
            <a:off x="457200" y="609454"/>
            <a:ext cx="8229600" cy="857400"/>
          </a:xfrm>
          <a:prstGeom prst="rect">
            <a:avLst/>
          </a:prstGeom>
        </p:spPr>
        <p:txBody>
          <a:bodyPr spcFirstLastPara="1" wrap="square" lIns="91425" tIns="45700" rIns="91425" bIns="45700" anchor="ctr" anchorCtr="0">
            <a:noAutofit/>
          </a:bodyPr>
          <a:lstStyle/>
          <a:p>
            <a:pPr>
              <a:lnSpc>
                <a:spcPct val="115000"/>
              </a:lnSpc>
              <a:buSzPts val="1100"/>
            </a:pPr>
            <a:r>
              <a:rPr lang="en-US" sz="4000" dirty="0" err="1">
                <a:latin typeface="Arial"/>
                <a:ea typeface="Arial"/>
                <a:cs typeface="Arial"/>
                <a:sym typeface="Arial"/>
              </a:rPr>
              <a:t>GPSonBM</a:t>
            </a:r>
            <a:r>
              <a:rPr lang="en-US" sz="4000" dirty="0">
                <a:latin typeface="Arial"/>
                <a:ea typeface="Arial"/>
                <a:cs typeface="Arial"/>
                <a:sym typeface="Arial"/>
              </a:rPr>
              <a:t> </a:t>
            </a:r>
            <a:r>
              <a:rPr lang="en-US" sz="4000" u="sng" dirty="0">
                <a:latin typeface="Arial"/>
                <a:ea typeface="Arial"/>
                <a:cs typeface="Arial"/>
                <a:sym typeface="Arial"/>
              </a:rPr>
              <a:t>Measurements</a:t>
            </a:r>
            <a:r>
              <a:rPr lang="en-US" sz="4000" dirty="0">
                <a:latin typeface="Arial"/>
                <a:ea typeface="Arial"/>
                <a:cs typeface="Arial"/>
                <a:sym typeface="Arial"/>
              </a:rPr>
              <a:t> Connect</a:t>
            </a:r>
            <a:endParaRPr sz="4000" dirty="0">
              <a:latin typeface="Arial"/>
              <a:ea typeface="Arial"/>
              <a:cs typeface="Arial"/>
              <a:sym typeface="Arial"/>
            </a:endParaRPr>
          </a:p>
          <a:p>
            <a:pPr>
              <a:lnSpc>
                <a:spcPct val="115000"/>
              </a:lnSpc>
            </a:pPr>
            <a:r>
              <a:rPr lang="en-US" sz="4000" dirty="0">
                <a:latin typeface="Arial"/>
                <a:ea typeface="Arial"/>
                <a:cs typeface="Arial"/>
                <a:sym typeface="Arial"/>
              </a:rPr>
              <a:t>Old &amp; New Datums</a:t>
            </a:r>
            <a:endParaRPr sz="4000" dirty="0">
              <a:latin typeface="Arial"/>
              <a:ea typeface="Arial"/>
              <a:cs typeface="Arial"/>
              <a:sym typeface="Arial"/>
            </a:endParaRPr>
          </a:p>
        </p:txBody>
      </p:sp>
      <p:sp>
        <p:nvSpPr>
          <p:cNvPr id="203" name="Google Shape;203;gcf12af3087_0_15"/>
          <p:cNvSpPr txBox="1">
            <a:spLocks noGrp="1"/>
          </p:cNvSpPr>
          <p:nvPr>
            <p:ph type="body" idx="1"/>
          </p:nvPr>
        </p:nvSpPr>
        <p:spPr>
          <a:xfrm>
            <a:off x="457200" y="2057402"/>
            <a:ext cx="8229600" cy="1146000"/>
          </a:xfrm>
          <a:prstGeom prst="rect">
            <a:avLst/>
          </a:prstGeom>
        </p:spPr>
        <p:txBody>
          <a:bodyPr spcFirstLastPara="1" wrap="square" lIns="91425" tIns="45700" rIns="91425" bIns="45700" anchor="t" anchorCtr="0">
            <a:noAutofit/>
          </a:bodyPr>
          <a:lstStyle/>
          <a:p>
            <a:pPr marL="0" indent="0">
              <a:lnSpc>
                <a:spcPct val="115000"/>
              </a:lnSpc>
              <a:spcBef>
                <a:spcPts val="0"/>
              </a:spcBef>
              <a:buSzPts val="1100"/>
              <a:buNone/>
            </a:pPr>
            <a:r>
              <a:rPr lang="en-US" dirty="0">
                <a:latin typeface="Arial"/>
                <a:ea typeface="Arial"/>
                <a:cs typeface="Arial"/>
                <a:sym typeface="Arial"/>
              </a:rPr>
              <a:t>Because the relationships between the old and new datums vary by location, the accuracy of the transformations in any particular place is directly related to the density of </a:t>
            </a:r>
            <a:r>
              <a:rPr lang="en-US" dirty="0" err="1">
                <a:latin typeface="Arial"/>
                <a:ea typeface="Arial"/>
                <a:cs typeface="Arial"/>
                <a:sym typeface="Arial"/>
              </a:rPr>
              <a:t>GPSonBM</a:t>
            </a:r>
            <a:r>
              <a:rPr lang="en-US" dirty="0">
                <a:latin typeface="Arial"/>
                <a:ea typeface="Arial"/>
                <a:cs typeface="Arial"/>
                <a:sym typeface="Arial"/>
              </a:rPr>
              <a:t> data available in that area.</a:t>
            </a:r>
            <a:endParaRPr dirty="0">
              <a:latin typeface="Arial"/>
              <a:ea typeface="Arial"/>
              <a:cs typeface="Arial"/>
              <a:sym typeface="Arial"/>
            </a:endParaRPr>
          </a:p>
          <a:p>
            <a:pPr marL="0" indent="0">
              <a:buNone/>
            </a:pPr>
            <a:endParaRPr dirty="0"/>
          </a:p>
        </p:txBody>
      </p:sp>
      <p:pic>
        <p:nvPicPr>
          <p:cNvPr id="204" name="Google Shape;204;gcf12af3087_0_15"/>
          <p:cNvPicPr preferRelativeResize="0"/>
          <p:nvPr/>
        </p:nvPicPr>
        <p:blipFill>
          <a:blip r:embed="rId3">
            <a:alphaModFix/>
          </a:blip>
          <a:stretch>
            <a:fillRect/>
          </a:stretch>
        </p:blipFill>
        <p:spPr>
          <a:xfrm>
            <a:off x="2338611" y="3749849"/>
            <a:ext cx="4455324" cy="3157072"/>
          </a:xfrm>
          <a:prstGeom prst="rect">
            <a:avLst/>
          </a:prstGeom>
          <a:noFill/>
          <a:ln>
            <a:noFill/>
          </a:ln>
        </p:spPr>
      </p:pic>
      <p:grpSp>
        <p:nvGrpSpPr>
          <p:cNvPr id="205" name="Google Shape;205;gcf12af3087_0_15"/>
          <p:cNvGrpSpPr/>
          <p:nvPr/>
        </p:nvGrpSpPr>
        <p:grpSpPr>
          <a:xfrm>
            <a:off x="0" y="4134475"/>
            <a:ext cx="9080274" cy="2362775"/>
            <a:chOff x="0" y="2648574"/>
            <a:chExt cx="9080274" cy="2362775"/>
          </a:xfrm>
        </p:grpSpPr>
        <p:pic>
          <p:nvPicPr>
            <p:cNvPr id="206" name="Google Shape;206;gcf12af3087_0_15"/>
            <p:cNvPicPr preferRelativeResize="0"/>
            <p:nvPr/>
          </p:nvPicPr>
          <p:blipFill>
            <a:blip r:embed="rId4">
              <a:alphaModFix/>
            </a:blip>
            <a:stretch>
              <a:fillRect/>
            </a:stretch>
          </p:blipFill>
          <p:spPr>
            <a:xfrm>
              <a:off x="0" y="2770975"/>
              <a:ext cx="2832722" cy="2117975"/>
            </a:xfrm>
            <a:prstGeom prst="rect">
              <a:avLst/>
            </a:prstGeom>
            <a:noFill/>
            <a:ln>
              <a:noFill/>
            </a:ln>
          </p:spPr>
        </p:pic>
        <p:pic>
          <p:nvPicPr>
            <p:cNvPr id="207" name="Google Shape;207;gcf12af3087_0_15"/>
            <p:cNvPicPr preferRelativeResize="0"/>
            <p:nvPr/>
          </p:nvPicPr>
          <p:blipFill>
            <a:blip r:embed="rId5">
              <a:alphaModFix/>
            </a:blip>
            <a:stretch>
              <a:fillRect/>
            </a:stretch>
          </p:blipFill>
          <p:spPr>
            <a:xfrm>
              <a:off x="2735550" y="2670217"/>
              <a:ext cx="2826975" cy="2117971"/>
            </a:xfrm>
            <a:prstGeom prst="rect">
              <a:avLst/>
            </a:prstGeom>
            <a:noFill/>
            <a:ln>
              <a:noFill/>
            </a:ln>
          </p:spPr>
        </p:pic>
        <p:pic>
          <p:nvPicPr>
            <p:cNvPr id="208" name="Google Shape;208;gcf12af3087_0_15"/>
            <p:cNvPicPr preferRelativeResize="0"/>
            <p:nvPr/>
          </p:nvPicPr>
          <p:blipFill>
            <a:blip r:embed="rId6">
              <a:alphaModFix/>
            </a:blip>
            <a:stretch>
              <a:fillRect/>
            </a:stretch>
          </p:blipFill>
          <p:spPr>
            <a:xfrm>
              <a:off x="5562525" y="2648574"/>
              <a:ext cx="3517749" cy="2362775"/>
            </a:xfrm>
            <a:prstGeom prst="rect">
              <a:avLst/>
            </a:prstGeom>
            <a:noFill/>
            <a:ln>
              <a:noFill/>
            </a:ln>
          </p:spPr>
        </p:pic>
      </p:grpSp>
    </p:spTree>
    <p:extLst>
      <p:ext uri="{BB962C8B-B14F-4D97-AF65-F5344CB8AC3E}">
        <p14:creationId xmlns:p14="http://schemas.microsoft.com/office/powerpoint/2010/main" val="30050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0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26B2-3A7F-4F87-8054-45ABA0410B02}"/>
              </a:ext>
            </a:extLst>
          </p:cNvPr>
          <p:cNvSpPr>
            <a:spLocks noGrp="1"/>
          </p:cNvSpPr>
          <p:nvPr>
            <p:ph type="title"/>
          </p:nvPr>
        </p:nvSpPr>
        <p:spPr/>
        <p:txBody>
          <a:bodyPr/>
          <a:lstStyle/>
          <a:p>
            <a:r>
              <a:rPr lang="en-US" dirty="0" err="1"/>
              <a:t>GPSonBM</a:t>
            </a:r>
            <a:r>
              <a:rPr lang="en-US" dirty="0"/>
              <a:t> in Maryland</a:t>
            </a:r>
          </a:p>
        </p:txBody>
      </p:sp>
      <p:pic>
        <p:nvPicPr>
          <p:cNvPr id="4" name="Picture 3">
            <a:extLst>
              <a:ext uri="{FF2B5EF4-FFF2-40B4-BE49-F238E27FC236}">
                <a16:creationId xmlns:a16="http://schemas.microsoft.com/office/drawing/2014/main" id="{3684973B-700C-4A96-ABA9-78CB3B11576E}"/>
              </a:ext>
            </a:extLst>
          </p:cNvPr>
          <p:cNvPicPr>
            <a:picLocks noChangeAspect="1"/>
          </p:cNvPicPr>
          <p:nvPr/>
        </p:nvPicPr>
        <p:blipFill>
          <a:blip r:embed="rId2"/>
          <a:stretch>
            <a:fillRect/>
          </a:stretch>
        </p:blipFill>
        <p:spPr>
          <a:xfrm>
            <a:off x="0" y="2056611"/>
            <a:ext cx="9144000" cy="3970672"/>
          </a:xfrm>
          <a:prstGeom prst="rect">
            <a:avLst/>
          </a:prstGeom>
        </p:spPr>
      </p:pic>
    </p:spTree>
    <p:extLst>
      <p:ext uri="{BB962C8B-B14F-4D97-AF65-F5344CB8AC3E}">
        <p14:creationId xmlns:p14="http://schemas.microsoft.com/office/powerpoint/2010/main" val="32613114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2823819"/>
            <a:ext cx="9144000" cy="1022350"/>
          </a:xfrm>
        </p:spPr>
        <p:txBody>
          <a:bodyPr/>
          <a:lstStyle/>
          <a:p>
            <a:r>
              <a:rPr lang="en-US" b="1" dirty="0"/>
              <a:t>Flood Mapping</a:t>
            </a:r>
          </a:p>
        </p:txBody>
      </p:sp>
    </p:spTree>
    <p:extLst>
      <p:ext uri="{BB962C8B-B14F-4D97-AF65-F5344CB8AC3E}">
        <p14:creationId xmlns:p14="http://schemas.microsoft.com/office/powerpoint/2010/main" val="35036682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9149495" cy="5143500"/>
          </a:xfrm>
          <a:prstGeom prst="rect">
            <a:avLst/>
          </a:prstGeom>
        </p:spPr>
      </p:pic>
      <p:sp>
        <p:nvSpPr>
          <p:cNvPr id="7" name="Rectangle 6"/>
          <p:cNvSpPr/>
          <p:nvPr/>
        </p:nvSpPr>
        <p:spPr>
          <a:xfrm>
            <a:off x="0" y="5662196"/>
            <a:ext cx="9149494" cy="338554"/>
          </a:xfrm>
          <a:prstGeom prst="rect">
            <a:avLst/>
          </a:prstGeom>
          <a:solidFill>
            <a:srgbClr val="FFFFFF">
              <a:alpha val="65098"/>
            </a:srgbClr>
          </a:solidFill>
        </p:spPr>
        <p:txBody>
          <a:bodyPr wrap="square">
            <a:spAutoFit/>
          </a:bodyPr>
          <a:lstStyle/>
          <a:p>
            <a:pPr eaLnBrk="1" fontAlgn="auto" hangingPunct="1">
              <a:spcBef>
                <a:spcPts val="0"/>
              </a:spcBef>
              <a:spcAft>
                <a:spcPts val="0"/>
              </a:spcAft>
              <a:defRPr/>
            </a:pPr>
            <a:r>
              <a:rPr lang="en-US" sz="1600" dirty="0">
                <a:solidFill>
                  <a:prstClr val="black"/>
                </a:solidFill>
                <a:latin typeface="Calibri"/>
                <a:ea typeface="+mn-ea"/>
              </a:rPr>
              <a:t>Water in the streets during a high-tide event on a sunny day in Charleston, South Carolina </a:t>
            </a:r>
            <a:r>
              <a:rPr lang="en-US" sz="1500" i="1" dirty="0">
                <a:solidFill>
                  <a:prstClr val="black"/>
                </a:solidFill>
                <a:latin typeface="Calibri"/>
                <a:ea typeface="+mn-ea"/>
              </a:rPr>
              <a:t>(toolkit.climate.gov)</a:t>
            </a:r>
            <a:r>
              <a:rPr lang="en-US" sz="1500" b="1" dirty="0">
                <a:solidFill>
                  <a:prstClr val="black"/>
                </a:solidFill>
                <a:latin typeface="Calibri"/>
                <a:ea typeface="+mn-ea"/>
              </a:rPr>
              <a:t> </a:t>
            </a:r>
          </a:p>
        </p:txBody>
      </p:sp>
    </p:spTree>
    <p:extLst>
      <p:ext uri="{BB962C8B-B14F-4D97-AF65-F5344CB8AC3E}">
        <p14:creationId xmlns:p14="http://schemas.microsoft.com/office/powerpoint/2010/main" val="6164108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267591"/>
            <a:ext cx="9143999" cy="584775"/>
          </a:xfrm>
          <a:prstGeom prst="rect">
            <a:avLst/>
          </a:prstGeom>
        </p:spPr>
        <p:txBody>
          <a:bodyPr wrap="square">
            <a:spAutoFit/>
          </a:bodyPr>
          <a:lstStyle/>
          <a:p>
            <a:pPr algn="ctr" eaLnBrk="1" fontAlgn="auto" hangingPunct="1">
              <a:spcBef>
                <a:spcPts val="0"/>
              </a:spcBef>
              <a:spcAft>
                <a:spcPts val="0"/>
              </a:spcAft>
              <a:defRPr/>
            </a:pPr>
            <a:r>
              <a:rPr lang="en-US" sz="3200" b="1" dirty="0">
                <a:solidFill>
                  <a:prstClr val="black"/>
                </a:solidFill>
                <a:ea typeface="Times New Roman" panose="02020603050405020304" pitchFamily="18" charset="0"/>
              </a:rPr>
              <a:t>NSRS Modernization benefits to Flood Mapping</a:t>
            </a:r>
          </a:p>
        </p:txBody>
      </p:sp>
      <p:sp>
        <p:nvSpPr>
          <p:cNvPr id="5" name="TextBox 4"/>
          <p:cNvSpPr txBox="1"/>
          <p:nvPr/>
        </p:nvSpPr>
        <p:spPr>
          <a:xfrm>
            <a:off x="4842165" y="2131737"/>
            <a:ext cx="4113300" cy="1477328"/>
          </a:xfrm>
          <a:prstGeom prst="rect">
            <a:avLst/>
          </a:prstGeom>
          <a:noFill/>
        </p:spPr>
        <p:txBody>
          <a:bodyPr wrap="square" rtlCol="0">
            <a:spAutoFit/>
          </a:bodyPr>
          <a:lstStyle/>
          <a:p>
            <a:pPr algn="ctr" eaLnBrk="1" fontAlgn="auto" hangingPunct="1">
              <a:spcBef>
                <a:spcPts val="0"/>
              </a:spcBef>
              <a:spcAft>
                <a:spcPts val="0"/>
              </a:spcAft>
              <a:defRPr/>
            </a:pPr>
            <a:r>
              <a:rPr lang="en-US" i="1" dirty="0">
                <a:solidFill>
                  <a:prstClr val="black"/>
                </a:solidFill>
                <a:latin typeface="Calibri"/>
                <a:ea typeface="+mn-ea"/>
              </a:rPr>
              <a:t>A 2009 socio-economic study conducted on behalf of NOAA estimated that the GRAV-D project will save </a:t>
            </a:r>
            <a:r>
              <a:rPr lang="en-US" b="1" i="1" dirty="0">
                <a:solidFill>
                  <a:srgbClr val="C00000"/>
                </a:solidFill>
                <a:latin typeface="Calibri"/>
                <a:ea typeface="+mn-ea"/>
              </a:rPr>
              <a:t>$2.2 billion </a:t>
            </a:r>
            <a:r>
              <a:rPr lang="en-US" i="1" dirty="0">
                <a:solidFill>
                  <a:prstClr val="black"/>
                </a:solidFill>
                <a:latin typeface="Calibri"/>
                <a:ea typeface="+mn-ea"/>
              </a:rPr>
              <a:t>over 15 years in avoidance costs from </a:t>
            </a:r>
            <a:r>
              <a:rPr lang="en-US" b="1" i="1" dirty="0">
                <a:solidFill>
                  <a:srgbClr val="C00000"/>
                </a:solidFill>
                <a:latin typeface="Calibri"/>
                <a:ea typeface="+mn-ea"/>
              </a:rPr>
              <a:t>improved floodplain management </a:t>
            </a:r>
            <a:r>
              <a:rPr lang="en-US" i="1" dirty="0">
                <a:solidFill>
                  <a:prstClr val="black"/>
                </a:solidFill>
                <a:latin typeface="Calibri"/>
                <a:ea typeface="+mn-ea"/>
              </a:rPr>
              <a:t>alone.</a:t>
            </a:r>
          </a:p>
        </p:txBody>
      </p:sp>
      <p:sp>
        <p:nvSpPr>
          <p:cNvPr id="6" name="Rectangle 5"/>
          <p:cNvSpPr/>
          <p:nvPr/>
        </p:nvSpPr>
        <p:spPr>
          <a:xfrm>
            <a:off x="4912795" y="3862051"/>
            <a:ext cx="3972041" cy="1877437"/>
          </a:xfrm>
          <a:prstGeom prst="rect">
            <a:avLst/>
          </a:prstGeom>
        </p:spPr>
        <p:txBody>
          <a:bodyPr wrap="square">
            <a:spAutoFit/>
          </a:bodyPr>
          <a:lstStyle/>
          <a:p>
            <a:pPr eaLnBrk="1" fontAlgn="auto" hangingPunct="1">
              <a:spcBef>
                <a:spcPts val="0"/>
              </a:spcBef>
              <a:spcAft>
                <a:spcPts val="0"/>
              </a:spcAft>
              <a:defRPr/>
            </a:pPr>
            <a:r>
              <a:rPr lang="en-US" b="1" i="1" dirty="0">
                <a:solidFill>
                  <a:srgbClr val="000000"/>
                </a:solidFill>
                <a:ea typeface="+mn-ea"/>
              </a:rPr>
              <a:t>2006 USACE </a:t>
            </a:r>
            <a:r>
              <a:rPr lang="en-US" b="1" dirty="0">
                <a:solidFill>
                  <a:srgbClr val="000000"/>
                </a:solidFill>
                <a:ea typeface="+mn-ea"/>
              </a:rPr>
              <a:t>U.S. Army Corps of Engineers Report on Hurricane Katrina:</a:t>
            </a:r>
            <a:endParaRPr lang="en-US" b="1" i="1" dirty="0">
              <a:solidFill>
                <a:srgbClr val="000000"/>
              </a:solidFill>
              <a:ea typeface="+mn-ea"/>
            </a:endParaRPr>
          </a:p>
          <a:p>
            <a:pPr algn="ctr" eaLnBrk="1" fontAlgn="auto" hangingPunct="1">
              <a:spcBef>
                <a:spcPts val="0"/>
              </a:spcBef>
              <a:spcAft>
                <a:spcPts val="0"/>
              </a:spcAft>
              <a:defRPr/>
            </a:pPr>
            <a:r>
              <a:rPr lang="en-US" sz="1600" i="1" dirty="0">
                <a:solidFill>
                  <a:srgbClr val="000000"/>
                </a:solidFill>
                <a:ea typeface="+mn-ea"/>
              </a:rPr>
              <a:t>“The floodwalls along the outfall canals were constructed to elevations nearly 2 feet below the original intent because of errors in relating the local geodetic datum to the water level datum.” </a:t>
            </a:r>
            <a:endParaRPr lang="en-US" sz="1600" dirty="0">
              <a:solidFill>
                <a:prstClr val="black"/>
              </a:solidFill>
              <a:latin typeface="Calibri"/>
              <a:ea typeface="+mn-ea"/>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21" y="1981727"/>
            <a:ext cx="3757760" cy="375776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010101" y="5416323"/>
            <a:ext cx="1374864" cy="323165"/>
          </a:xfrm>
          <a:prstGeom prst="rect">
            <a:avLst/>
          </a:prstGeom>
        </p:spPr>
        <p:txBody>
          <a:bodyPr wrap="none">
            <a:spAutoFit/>
          </a:bodyPr>
          <a:lstStyle/>
          <a:p>
            <a:pPr eaLnBrk="1" fontAlgn="auto" hangingPunct="1">
              <a:spcBef>
                <a:spcPts val="0"/>
              </a:spcBef>
              <a:spcAft>
                <a:spcPts val="0"/>
              </a:spcAft>
              <a:defRPr/>
            </a:pPr>
            <a:r>
              <a:rPr lang="en-US" sz="1500" i="1" dirty="0">
                <a:solidFill>
                  <a:prstClr val="black"/>
                </a:solidFill>
                <a:latin typeface="Calibri"/>
                <a:ea typeface="+mn-ea"/>
              </a:rPr>
              <a:t>floodsmart.gov</a:t>
            </a:r>
          </a:p>
        </p:txBody>
      </p:sp>
    </p:spTree>
    <p:extLst>
      <p:ext uri="{BB962C8B-B14F-4D97-AF65-F5344CB8AC3E}">
        <p14:creationId xmlns:p14="http://schemas.microsoft.com/office/powerpoint/2010/main" val="544929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267591"/>
            <a:ext cx="9143999" cy="584775"/>
          </a:xfrm>
          <a:prstGeom prst="rect">
            <a:avLst/>
          </a:prstGeom>
        </p:spPr>
        <p:txBody>
          <a:bodyPr wrap="square">
            <a:spAutoFit/>
          </a:bodyPr>
          <a:lstStyle/>
          <a:p>
            <a:pPr algn="ctr" eaLnBrk="1" fontAlgn="auto" hangingPunct="1">
              <a:spcBef>
                <a:spcPts val="0"/>
              </a:spcBef>
              <a:spcAft>
                <a:spcPts val="0"/>
              </a:spcAft>
              <a:defRPr/>
            </a:pPr>
            <a:r>
              <a:rPr lang="en-US" sz="3200" b="1" dirty="0">
                <a:solidFill>
                  <a:prstClr val="black"/>
                </a:solidFill>
                <a:ea typeface="Times New Roman" panose="02020603050405020304" pitchFamily="18" charset="0"/>
              </a:rPr>
              <a:t>Minimizing negative impact of the SHIFT</a:t>
            </a:r>
          </a:p>
        </p:txBody>
      </p:sp>
      <p:sp>
        <p:nvSpPr>
          <p:cNvPr id="7" name="Rectangle 6"/>
          <p:cNvSpPr/>
          <p:nvPr/>
        </p:nvSpPr>
        <p:spPr>
          <a:xfrm>
            <a:off x="159320" y="2288960"/>
            <a:ext cx="4412678" cy="3416320"/>
          </a:xfrm>
          <a:prstGeom prst="rect">
            <a:avLst/>
          </a:prstGeom>
        </p:spPr>
        <p:txBody>
          <a:bodyPr wrap="square">
            <a:spAutoFit/>
          </a:bodyPr>
          <a:lstStyle/>
          <a:p>
            <a:pPr marL="285750" indent="-28575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a:ea typeface="+mn-ea"/>
              </a:rPr>
              <a:t>FEMA requires use of the NSRS in the NFIP wherever practicable</a:t>
            </a:r>
          </a:p>
          <a:p>
            <a:pPr marL="285750" indent="-28575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a:ea typeface="+mn-ea"/>
            </a:endParaRPr>
          </a:p>
          <a:p>
            <a:pPr marL="285750" indent="-28575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a:ea typeface="+mn-ea"/>
              </a:rPr>
              <a:t>Local Datum/NGVD 29 </a:t>
            </a:r>
            <a:r>
              <a:rPr lang="en-US" dirty="0">
                <a:solidFill>
                  <a:prstClr val="black"/>
                </a:solidFill>
                <a:latin typeface="Calibri"/>
                <a:ea typeface="+mn-ea"/>
                <a:sym typeface="Wingdings" panose="05000000000000000000" pitchFamily="2" charset="2"/>
              </a:rPr>
              <a:t> NAVD 88 </a:t>
            </a:r>
          </a:p>
          <a:p>
            <a:pPr marL="742950" lvl="1" indent="-28575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a:ea typeface="+mn-ea"/>
                <a:sym typeface="Wingdings" panose="05000000000000000000" pitchFamily="2" charset="2"/>
              </a:rPr>
              <a:t>inhibited by non-digital data and limited transformation tools;</a:t>
            </a:r>
          </a:p>
          <a:p>
            <a:pPr marL="742950" lvl="1" indent="-28575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a:ea typeface="+mn-ea"/>
                <a:sym typeface="Wingdings" panose="05000000000000000000" pitchFamily="2" charset="2"/>
              </a:rPr>
              <a:t>incomplete due </a:t>
            </a:r>
            <a:r>
              <a:rPr lang="en-US">
                <a:solidFill>
                  <a:prstClr val="black"/>
                </a:solidFill>
                <a:latin typeface="Calibri"/>
                <a:ea typeface="+mn-ea"/>
                <a:sym typeface="Wingdings" panose="05000000000000000000" pitchFamily="2" charset="2"/>
              </a:rPr>
              <a:t>to NAVD 88 </a:t>
            </a:r>
            <a:r>
              <a:rPr lang="en-US" dirty="0">
                <a:solidFill>
                  <a:prstClr val="black"/>
                </a:solidFill>
                <a:latin typeface="Calibri"/>
                <a:ea typeface="+mn-ea"/>
                <a:sym typeface="Wingdings" panose="05000000000000000000" pitchFamily="2" charset="2"/>
              </a:rPr>
              <a:t>extent/access exceptions</a:t>
            </a:r>
            <a:endParaRPr lang="en-US" dirty="0">
              <a:solidFill>
                <a:prstClr val="black"/>
              </a:solidFill>
              <a:latin typeface="Calibri"/>
              <a:ea typeface="+mn-ea"/>
            </a:endParaRPr>
          </a:p>
          <a:p>
            <a:pPr marL="285750" indent="-28575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a:ea typeface="+mn-ea"/>
            </a:endParaRPr>
          </a:p>
          <a:p>
            <a:pPr marL="285750" indent="-28575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a:ea typeface="+mn-ea"/>
              </a:rPr>
              <a:t>As NFIP operates today, rolling nature of FIS restudies allows for the gradual adoption of modernized NSRS</a:t>
            </a:r>
            <a:endParaRPr lang="en-US" dirty="0">
              <a:solidFill>
                <a:prstClr val="black"/>
              </a:solidFill>
              <a:ea typeface="Times New Roman" panose="02020603050405020304" pitchFamily="18" charset="0"/>
            </a:endParaRPr>
          </a:p>
        </p:txBody>
      </p:sp>
      <p:grpSp>
        <p:nvGrpSpPr>
          <p:cNvPr id="8" name="Group 7"/>
          <p:cNvGrpSpPr/>
          <p:nvPr/>
        </p:nvGrpSpPr>
        <p:grpSpPr>
          <a:xfrm>
            <a:off x="4691249" y="1924395"/>
            <a:ext cx="4311351" cy="3658124"/>
            <a:chOff x="0" y="1333709"/>
            <a:chExt cx="5395210" cy="4914691"/>
          </a:xfrm>
        </p:grpSpPr>
        <p:pic>
          <p:nvPicPr>
            <p:cNvPr id="11" name="Picture 10"/>
            <p:cNvPicPr>
              <a:picLocks noChangeAspect="1"/>
            </p:cNvPicPr>
            <p:nvPr/>
          </p:nvPicPr>
          <p:blipFill rotWithShape="1">
            <a:blip r:embed="rId3">
              <a:clrChange>
                <a:clrFrom>
                  <a:srgbClr val="408080"/>
                </a:clrFrom>
                <a:clrTo>
                  <a:srgbClr val="408080">
                    <a:alpha val="0"/>
                  </a:srgbClr>
                </a:clrTo>
              </a:clrChange>
            </a:blip>
            <a:srcRect l="15998" t="10245" r="24723" b="3346"/>
            <a:stretch/>
          </p:blipFill>
          <p:spPr>
            <a:xfrm>
              <a:off x="0" y="1333709"/>
              <a:ext cx="4879194" cy="3852460"/>
            </a:xfrm>
            <a:prstGeom prst="rect">
              <a:avLst/>
            </a:prstGeom>
            <a:ln>
              <a:noFill/>
            </a:ln>
            <a:effectLst>
              <a:outerShdw blurRad="292100" dist="139700" dir="2700000" algn="tl" rotWithShape="0">
                <a:srgbClr val="333333">
                  <a:alpha val="65000"/>
                </a:srgbClr>
              </a:outerShdw>
            </a:effectLst>
          </p:spPr>
        </p:pic>
        <p:sp>
          <p:nvSpPr>
            <p:cNvPr id="12" name="Freeform 11"/>
            <p:cNvSpPr/>
            <p:nvPr/>
          </p:nvSpPr>
          <p:spPr>
            <a:xfrm>
              <a:off x="149228" y="3681103"/>
              <a:ext cx="2742496" cy="2567297"/>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43201"/>
                <a:gd name="connsiteY0" fmla="*/ 2496314 h 2507332"/>
                <a:gd name="connsiteX1" fmla="*/ 1972022 w 2743201"/>
                <a:gd name="connsiteY1" fmla="*/ 0 h 2507332"/>
                <a:gd name="connsiteX2" fmla="*/ 2743201 w 2743201"/>
                <a:gd name="connsiteY2" fmla="*/ 2507332 h 2507332"/>
                <a:gd name="connsiteX3" fmla="*/ 0 w 2743201"/>
                <a:gd name="connsiteY3" fmla="*/ 2496314 h 2507332"/>
                <a:gd name="connsiteX0" fmla="*/ 0 w 2743201"/>
                <a:gd name="connsiteY0" fmla="*/ 2454003 h 2465021"/>
                <a:gd name="connsiteX1" fmla="*/ 2236494 w 2743201"/>
                <a:gd name="connsiteY1" fmla="*/ 0 h 2465021"/>
                <a:gd name="connsiteX2" fmla="*/ 2743201 w 2743201"/>
                <a:gd name="connsiteY2" fmla="*/ 2465021 h 2465021"/>
                <a:gd name="connsiteX3" fmla="*/ 0 w 2743201"/>
                <a:gd name="connsiteY3" fmla="*/ 2454003 h 2465021"/>
              </a:gdLst>
              <a:ahLst/>
              <a:cxnLst>
                <a:cxn ang="0">
                  <a:pos x="connsiteX0" y="connsiteY0"/>
                </a:cxn>
                <a:cxn ang="0">
                  <a:pos x="connsiteX1" y="connsiteY1"/>
                </a:cxn>
                <a:cxn ang="0">
                  <a:pos x="connsiteX2" y="connsiteY2"/>
                </a:cxn>
                <a:cxn ang="0">
                  <a:pos x="connsiteX3" y="connsiteY3"/>
                </a:cxn>
              </a:cxnLst>
              <a:rect l="l" t="t" r="r" b="b"/>
              <a:pathLst>
                <a:path w="2743201" h="2465021">
                  <a:moveTo>
                    <a:pt x="0" y="2454003"/>
                  </a:moveTo>
                  <a:lnTo>
                    <a:pt x="2236494" y="0"/>
                  </a:lnTo>
                  <a:lnTo>
                    <a:pt x="2743201" y="2465021"/>
                  </a:lnTo>
                  <a:lnTo>
                    <a:pt x="0" y="2454003"/>
                  </a:lnTo>
                  <a:close/>
                </a:path>
              </a:pathLst>
            </a:custGeom>
            <a:solidFill>
              <a:sysClr val="windowText" lastClr="000000">
                <a:alpha val="50196"/>
              </a:sys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kern="0">
                <a:solidFill>
                  <a:prstClr val="white"/>
                </a:solidFill>
                <a:latin typeface="Calibri" panose="020F0502020204030204"/>
                <a:ea typeface="+mn-ea"/>
              </a:endParaRPr>
            </a:p>
          </p:txBody>
        </p:sp>
        <p:sp>
          <p:nvSpPr>
            <p:cNvPr id="13" name="Freeform 12"/>
            <p:cNvSpPr/>
            <p:nvPr/>
          </p:nvSpPr>
          <p:spPr>
            <a:xfrm>
              <a:off x="155848" y="3685543"/>
              <a:ext cx="2758371" cy="493601"/>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74959"/>
                <a:gd name="connsiteY0" fmla="*/ 531859 h 539828"/>
                <a:gd name="connsiteX1" fmla="*/ 1992761 w 2774959"/>
                <a:gd name="connsiteY1" fmla="*/ 0 h 539828"/>
                <a:gd name="connsiteX2" fmla="*/ 2774959 w 2774959"/>
                <a:gd name="connsiteY2" fmla="*/ 539828 h 539828"/>
                <a:gd name="connsiteX3" fmla="*/ 0 w 2774959"/>
                <a:gd name="connsiteY3" fmla="*/ 531859 h 539828"/>
                <a:gd name="connsiteX0" fmla="*/ 0 w 2759080"/>
                <a:gd name="connsiteY0" fmla="*/ 531859 h 531859"/>
                <a:gd name="connsiteX1" fmla="*/ 1992761 w 2759080"/>
                <a:gd name="connsiteY1" fmla="*/ 0 h 531859"/>
                <a:gd name="connsiteX2" fmla="*/ 2759080 w 2759080"/>
                <a:gd name="connsiteY2" fmla="*/ 530682 h 531859"/>
                <a:gd name="connsiteX3" fmla="*/ 0 w 2759080"/>
                <a:gd name="connsiteY3" fmla="*/ 531859 h 531859"/>
                <a:gd name="connsiteX0" fmla="*/ 0 w 2759080"/>
                <a:gd name="connsiteY0" fmla="*/ 473937 h 473937"/>
                <a:gd name="connsiteX1" fmla="*/ 2230947 w 2759080"/>
                <a:gd name="connsiteY1" fmla="*/ 0 h 473937"/>
                <a:gd name="connsiteX2" fmla="*/ 2759080 w 2759080"/>
                <a:gd name="connsiteY2" fmla="*/ 472760 h 473937"/>
                <a:gd name="connsiteX3" fmla="*/ 0 w 2759080"/>
                <a:gd name="connsiteY3" fmla="*/ 473937 h 473937"/>
              </a:gdLst>
              <a:ahLst/>
              <a:cxnLst>
                <a:cxn ang="0">
                  <a:pos x="connsiteX0" y="connsiteY0"/>
                </a:cxn>
                <a:cxn ang="0">
                  <a:pos x="connsiteX1" y="connsiteY1"/>
                </a:cxn>
                <a:cxn ang="0">
                  <a:pos x="connsiteX2" y="connsiteY2"/>
                </a:cxn>
                <a:cxn ang="0">
                  <a:pos x="connsiteX3" y="connsiteY3"/>
                </a:cxn>
              </a:cxnLst>
              <a:rect l="l" t="t" r="r" b="b"/>
              <a:pathLst>
                <a:path w="2759080" h="473937">
                  <a:moveTo>
                    <a:pt x="0" y="473937"/>
                  </a:moveTo>
                  <a:lnTo>
                    <a:pt x="2230947" y="0"/>
                  </a:lnTo>
                  <a:lnTo>
                    <a:pt x="2759080" y="472760"/>
                  </a:lnTo>
                  <a:lnTo>
                    <a:pt x="0" y="473937"/>
                  </a:lnTo>
                  <a:close/>
                </a:path>
              </a:pathLst>
            </a:custGeom>
            <a:solidFill>
              <a:sysClr val="windowText" lastClr="000000">
                <a:alpha val="50196"/>
              </a:sysClr>
            </a:solidFill>
            <a:ln w="1270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US" kern="0">
                <a:solidFill>
                  <a:prstClr val="white"/>
                </a:solidFill>
                <a:latin typeface="Calibri" panose="020F0502020204030204"/>
                <a:ea typeface="+mn-ea"/>
              </a:endParaRPr>
            </a:p>
          </p:txBody>
        </p:sp>
        <p:pic>
          <p:nvPicPr>
            <p:cNvPr id="14" name="Picture 13"/>
            <p:cNvPicPr>
              <a:picLocks noChangeAspect="1"/>
            </p:cNvPicPr>
            <p:nvPr/>
          </p:nvPicPr>
          <p:blipFill rotWithShape="1">
            <a:blip r:embed="rId4"/>
            <a:srcRect l="33217" t="9231" r="2881" b="3077"/>
            <a:stretch/>
          </p:blipFill>
          <p:spPr>
            <a:xfrm>
              <a:off x="164832" y="4192254"/>
              <a:ext cx="2732709" cy="2031261"/>
            </a:xfrm>
            <a:prstGeom prst="rect">
              <a:avLst/>
            </a:prstGeom>
            <a:ln w="19050">
              <a:solidFill>
                <a:sysClr val="windowText" lastClr="000000"/>
              </a:solidFill>
            </a:ln>
          </p:spPr>
        </p:pic>
        <p:sp>
          <p:nvSpPr>
            <p:cNvPr id="15" name="Up-Down Arrow 14"/>
            <p:cNvSpPr/>
            <p:nvPr/>
          </p:nvSpPr>
          <p:spPr bwMode="auto">
            <a:xfrm>
              <a:off x="1687710" y="5400433"/>
              <a:ext cx="211118" cy="512059"/>
            </a:xfrm>
            <a:prstGeom prst="upDownArrow">
              <a:avLst/>
            </a:prstGeom>
            <a:solidFill>
              <a:srgbClr val="E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1" fontAlgn="auto" hangingPunct="1">
                <a:spcBef>
                  <a:spcPts val="0"/>
                </a:spcBef>
                <a:spcAft>
                  <a:spcPts val="0"/>
                </a:spcAft>
                <a:defRPr/>
              </a:pPr>
              <a:endParaRPr lang="en-US" sz="2800" kern="0">
                <a:solidFill>
                  <a:prstClr val="black"/>
                </a:solidFill>
                <a:latin typeface="Verdana" pitchFamily="34" charset="0"/>
                <a:ea typeface="+mn-ea"/>
              </a:endParaRPr>
            </a:p>
          </p:txBody>
        </p:sp>
        <p:sp>
          <p:nvSpPr>
            <p:cNvPr id="16" name="TextBox 15"/>
            <p:cNvSpPr txBox="1"/>
            <p:nvPr/>
          </p:nvSpPr>
          <p:spPr>
            <a:xfrm>
              <a:off x="2877400" y="5355901"/>
              <a:ext cx="2517810" cy="620247"/>
            </a:xfrm>
            <a:prstGeom prst="rect">
              <a:avLst/>
            </a:prstGeom>
            <a:noFill/>
          </p:spPr>
          <p:txBody>
            <a:bodyPr wrap="square" rtlCol="0">
              <a:spAutoFit/>
            </a:bodyPr>
            <a:lstStyle/>
            <a:p>
              <a:pPr eaLnBrk="1" fontAlgn="auto" hangingPunct="1">
                <a:spcBef>
                  <a:spcPts val="0"/>
                </a:spcBef>
                <a:spcAft>
                  <a:spcPts val="0"/>
                </a:spcAft>
                <a:defRPr/>
              </a:pPr>
              <a:r>
                <a:rPr lang="en-US" sz="1200" b="1" i="1" dirty="0">
                  <a:solidFill>
                    <a:srgbClr val="E00000"/>
                  </a:solidFill>
                  <a:latin typeface="Calibri" panose="020F0502020204030204"/>
                  <a:ea typeface="+mn-ea"/>
                </a:rPr>
                <a:t>Projected vertical offset of &gt;1 meter (Pacific NW)</a:t>
              </a:r>
              <a:endParaRPr lang="en-US" sz="1200" i="1" dirty="0">
                <a:solidFill>
                  <a:srgbClr val="E00000"/>
                </a:solidFill>
                <a:latin typeface="Calibri" panose="020F0502020204030204"/>
                <a:ea typeface="+mn-ea"/>
              </a:endParaRPr>
            </a:p>
          </p:txBody>
        </p:sp>
        <p:sp>
          <p:nvSpPr>
            <p:cNvPr id="17" name="Up-Down Arrow 16"/>
            <p:cNvSpPr/>
            <p:nvPr/>
          </p:nvSpPr>
          <p:spPr bwMode="auto">
            <a:xfrm flipH="1">
              <a:off x="3490454" y="4193166"/>
              <a:ext cx="200022" cy="515969"/>
            </a:xfrm>
            <a:prstGeom prst="upDownArrow">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1" fontAlgn="auto" hangingPunct="1">
                <a:spcBef>
                  <a:spcPts val="0"/>
                </a:spcBef>
                <a:spcAft>
                  <a:spcPts val="0"/>
                </a:spcAft>
                <a:defRPr/>
              </a:pPr>
              <a:endParaRPr lang="en-US" sz="2800" kern="0">
                <a:solidFill>
                  <a:prstClr val="black"/>
                </a:solidFill>
                <a:latin typeface="Verdana" pitchFamily="34" charset="0"/>
                <a:ea typeface="+mn-ea"/>
              </a:endParaRPr>
            </a:p>
          </p:txBody>
        </p:sp>
      </p:grpSp>
    </p:spTree>
    <p:extLst>
      <p:ext uri="{BB962C8B-B14F-4D97-AF65-F5344CB8AC3E}">
        <p14:creationId xmlns:p14="http://schemas.microsoft.com/office/powerpoint/2010/main" val="23535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EA822D-6693-4ECC-83C8-5CF81375CC64}"/>
              </a:ext>
            </a:extLst>
          </p:cNvPr>
          <p:cNvSpPr>
            <a:spLocks noGrp="1"/>
          </p:cNvSpPr>
          <p:nvPr>
            <p:ph idx="1"/>
          </p:nvPr>
        </p:nvSpPr>
        <p:spPr/>
        <p:txBody>
          <a:bodyPr/>
          <a:lstStyle/>
          <a:p>
            <a:r>
              <a:rPr lang="en-US" dirty="0"/>
              <a:t>Replacing NAD 83     </a:t>
            </a:r>
            <a:r>
              <a:rPr lang="en-US" sz="1800" dirty="0">
                <a:solidFill>
                  <a:srgbClr val="FF0000"/>
                </a:solidFill>
              </a:rPr>
              <a:t>Blueprint for the Modernized NSRS, Part 1</a:t>
            </a:r>
          </a:p>
          <a:p>
            <a:r>
              <a:rPr lang="en-US" dirty="0"/>
              <a:t>Replacing NAVD 88   </a:t>
            </a:r>
            <a:r>
              <a:rPr lang="en-US" sz="1800" dirty="0">
                <a:solidFill>
                  <a:srgbClr val="FF0000"/>
                </a:solidFill>
              </a:rPr>
              <a:t>Blueprint for the Modernized NSRS, Part 2</a:t>
            </a:r>
            <a:endParaRPr lang="en-US" dirty="0">
              <a:solidFill>
                <a:srgbClr val="FF0000"/>
              </a:solidFill>
            </a:endParaRPr>
          </a:p>
          <a:p>
            <a:r>
              <a:rPr lang="en-US" dirty="0"/>
              <a:t>Re-inventing </a:t>
            </a:r>
            <a:r>
              <a:rPr lang="en-US" dirty="0" err="1"/>
              <a:t>Bluebooking</a:t>
            </a:r>
            <a:endParaRPr lang="en-US" dirty="0"/>
          </a:p>
          <a:p>
            <a:r>
              <a:rPr lang="en-US" dirty="0"/>
              <a:t>Improving the Geodetic Toolkit        </a:t>
            </a:r>
            <a:r>
              <a:rPr lang="en-US" sz="2000" dirty="0">
                <a:solidFill>
                  <a:srgbClr val="FF0000"/>
                </a:solidFill>
              </a:rPr>
              <a:t>Blueprint Part 3</a:t>
            </a:r>
          </a:p>
          <a:p>
            <a:r>
              <a:rPr lang="en-US" dirty="0"/>
              <a:t>Better Surveying Methodologies</a:t>
            </a:r>
          </a:p>
        </p:txBody>
      </p:sp>
      <p:sp>
        <p:nvSpPr>
          <p:cNvPr id="3" name="Title 2">
            <a:extLst>
              <a:ext uri="{FF2B5EF4-FFF2-40B4-BE49-F238E27FC236}">
                <a16:creationId xmlns:a16="http://schemas.microsoft.com/office/drawing/2014/main" id="{59260CEC-4CE9-407A-A39B-BEF1DFE4D706}"/>
              </a:ext>
            </a:extLst>
          </p:cNvPr>
          <p:cNvSpPr>
            <a:spLocks noGrp="1"/>
          </p:cNvSpPr>
          <p:nvPr>
            <p:ph type="title"/>
          </p:nvPr>
        </p:nvSpPr>
        <p:spPr/>
        <p:txBody>
          <a:bodyPr/>
          <a:lstStyle/>
          <a:p>
            <a:r>
              <a:rPr lang="en-US" dirty="0"/>
              <a:t>Modernizing the NSRS means…</a:t>
            </a:r>
          </a:p>
        </p:txBody>
      </p:sp>
      <p:sp>
        <p:nvSpPr>
          <p:cNvPr id="4" name="Left Brace 3">
            <a:extLst>
              <a:ext uri="{FF2B5EF4-FFF2-40B4-BE49-F238E27FC236}">
                <a16:creationId xmlns:a16="http://schemas.microsoft.com/office/drawing/2014/main" id="{94133C21-5A67-4859-8DF3-78EED0503357}"/>
              </a:ext>
            </a:extLst>
          </p:cNvPr>
          <p:cNvSpPr/>
          <p:nvPr/>
        </p:nvSpPr>
        <p:spPr>
          <a:xfrm flipH="1">
            <a:off x="6053345" y="2933338"/>
            <a:ext cx="692227" cy="150699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0601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267591"/>
            <a:ext cx="9143999" cy="584775"/>
          </a:xfrm>
          <a:prstGeom prst="rect">
            <a:avLst/>
          </a:prstGeom>
        </p:spPr>
        <p:txBody>
          <a:bodyPr wrap="square">
            <a:spAutoFit/>
          </a:bodyPr>
          <a:lstStyle/>
          <a:p>
            <a:pPr algn="ctr" eaLnBrk="1" fontAlgn="auto" hangingPunct="1">
              <a:spcBef>
                <a:spcPts val="0"/>
              </a:spcBef>
              <a:spcAft>
                <a:spcPts val="0"/>
              </a:spcAft>
              <a:defRPr/>
            </a:pPr>
            <a:r>
              <a:rPr lang="en-US" sz="3200" b="1" dirty="0">
                <a:solidFill>
                  <a:prstClr val="black"/>
                </a:solidFill>
                <a:ea typeface="Times New Roman" panose="02020603050405020304" pitchFamily="18" charset="0"/>
              </a:rPr>
              <a:t>Leveraging time-dependency to track the DRIFT</a:t>
            </a:r>
          </a:p>
        </p:txBody>
      </p:sp>
      <p:grpSp>
        <p:nvGrpSpPr>
          <p:cNvPr id="10" name="Group 9"/>
          <p:cNvGrpSpPr/>
          <p:nvPr/>
        </p:nvGrpSpPr>
        <p:grpSpPr>
          <a:xfrm>
            <a:off x="192040" y="2484461"/>
            <a:ext cx="8616755" cy="2027442"/>
            <a:chOff x="281711" y="845496"/>
            <a:chExt cx="8616755" cy="2027442"/>
          </a:xfrm>
        </p:grpSpPr>
        <p:sp>
          <p:nvSpPr>
            <p:cNvPr id="38" name="TextBox 37"/>
            <p:cNvSpPr txBox="1"/>
            <p:nvPr/>
          </p:nvSpPr>
          <p:spPr>
            <a:xfrm>
              <a:off x="6853478" y="845496"/>
              <a:ext cx="863600" cy="369332"/>
            </a:xfrm>
            <a:prstGeom prst="rect">
              <a:avLst/>
            </a:prstGeom>
            <a:noFill/>
          </p:spPr>
          <p:txBody>
            <a:bodyPr wrap="square" rtlCol="0">
              <a:spAutoFit/>
            </a:bodyPr>
            <a:lstStyle/>
            <a:p>
              <a:pPr eaLnBrk="1" fontAlgn="auto" hangingPunct="1">
                <a:spcBef>
                  <a:spcPts val="0"/>
                </a:spcBef>
                <a:spcAft>
                  <a:spcPts val="0"/>
                </a:spcAft>
                <a:defRPr/>
              </a:pPr>
              <a:r>
                <a:rPr lang="en-US" dirty="0">
                  <a:solidFill>
                    <a:prstClr val="black"/>
                  </a:solidFill>
                  <a:latin typeface="Calibri"/>
                  <a:ea typeface="+mn-ea"/>
                </a:rPr>
                <a:t>Susan</a:t>
              </a:r>
            </a:p>
          </p:txBody>
        </p:sp>
        <p:grpSp>
          <p:nvGrpSpPr>
            <p:cNvPr id="6" name="Group 5"/>
            <p:cNvGrpSpPr/>
            <p:nvPr/>
          </p:nvGrpSpPr>
          <p:grpSpPr>
            <a:xfrm>
              <a:off x="281711" y="1001786"/>
              <a:ext cx="8616755" cy="1871152"/>
              <a:chOff x="281711" y="1020640"/>
              <a:chExt cx="8616755" cy="1871152"/>
            </a:xfrm>
          </p:grpSpPr>
          <p:sp>
            <p:nvSpPr>
              <p:cNvPr id="29" name="Freeform 6"/>
              <p:cNvSpPr>
                <a:spLocks/>
              </p:cNvSpPr>
              <p:nvPr/>
            </p:nvSpPr>
            <p:spPr bwMode="auto">
              <a:xfrm>
                <a:off x="4090987" y="1355073"/>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en-US">
                  <a:solidFill>
                    <a:prstClr val="black"/>
                  </a:solidFill>
                  <a:latin typeface="Calibri"/>
                  <a:ea typeface="+mn-ea"/>
                </a:endParaRPr>
              </a:p>
            </p:txBody>
          </p:sp>
          <p:sp>
            <p:nvSpPr>
              <p:cNvPr id="30" name="Freeform 29"/>
              <p:cNvSpPr>
                <a:spLocks/>
              </p:cNvSpPr>
              <p:nvPr/>
            </p:nvSpPr>
            <p:spPr bwMode="auto">
              <a:xfrm>
                <a:off x="281711" y="2369504"/>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fontAlgn="auto" hangingPunct="1">
                  <a:spcBef>
                    <a:spcPts val="0"/>
                  </a:spcBef>
                  <a:spcAft>
                    <a:spcPts val="0"/>
                  </a:spcAft>
                  <a:defRPr/>
                </a:pPr>
                <a:endParaRPr lang="en-US">
                  <a:solidFill>
                    <a:prstClr val="black"/>
                  </a:solidFill>
                  <a:latin typeface="Calibri"/>
                  <a:ea typeface="+mn-ea"/>
                </a:endParaRPr>
              </a:p>
            </p:txBody>
          </p:sp>
          <p:pic>
            <p:nvPicPr>
              <p:cNvPr id="33" name="Picture 3" descr="C:\Users\Nicole\AppData\Local\Microsoft\Windows\Temporary Internet Files\Content.IE5\TZQWLJ83\MC90043383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852" y="1220154"/>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a:cxnSpLocks noChangeShapeType="1"/>
              </p:cNvCxnSpPr>
              <p:nvPr/>
            </p:nvCxnSpPr>
            <p:spPr bwMode="auto">
              <a:xfrm flipV="1">
                <a:off x="6284366" y="2035689"/>
                <a:ext cx="0" cy="338816"/>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36" name="TextBox 35"/>
              <p:cNvSpPr txBox="1"/>
              <p:nvPr/>
            </p:nvSpPr>
            <p:spPr>
              <a:xfrm>
                <a:off x="5775294" y="1073593"/>
                <a:ext cx="863600" cy="369332"/>
              </a:xfrm>
              <a:prstGeom prst="rect">
                <a:avLst/>
              </a:prstGeom>
              <a:noFill/>
            </p:spPr>
            <p:txBody>
              <a:bodyPr wrap="square" rtlCol="0">
                <a:spAutoFit/>
              </a:bodyPr>
              <a:lstStyle/>
              <a:p>
                <a:pPr eaLnBrk="1" fontAlgn="auto" hangingPunct="1">
                  <a:spcBef>
                    <a:spcPts val="0"/>
                  </a:spcBef>
                  <a:spcAft>
                    <a:spcPts val="0"/>
                  </a:spcAft>
                  <a:defRPr/>
                </a:pPr>
                <a:r>
                  <a:rPr lang="en-US" dirty="0">
                    <a:solidFill>
                      <a:prstClr val="black"/>
                    </a:solidFill>
                    <a:latin typeface="Calibri"/>
                    <a:ea typeface="+mn-ea"/>
                  </a:rPr>
                  <a:t>Fred</a:t>
                </a:r>
              </a:p>
            </p:txBody>
          </p:sp>
          <p:pic>
            <p:nvPicPr>
              <p:cNvPr id="37" name="Picture 3" descr="C:\Users\Nicole\AppData\Local\Microsoft\Windows\Temporary Internet Files\Content.IE5\TZQWLJ83\MC900433839[1].pn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1020640"/>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a:cxnSpLocks noChangeShapeType="1"/>
              </p:cNvCxnSpPr>
              <p:nvPr/>
            </p:nvCxnSpPr>
            <p:spPr bwMode="auto">
              <a:xfrm flipH="1">
                <a:off x="8625524" y="1301193"/>
                <a:ext cx="0" cy="283464"/>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cxnSp>
        <p:nvCxnSpPr>
          <p:cNvPr id="40" name="Straight Connector 39"/>
          <p:cNvCxnSpPr/>
          <p:nvPr/>
        </p:nvCxnSpPr>
        <p:spPr bwMode="auto">
          <a:xfrm>
            <a:off x="184967" y="3985620"/>
            <a:ext cx="3816349" cy="8996"/>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41" name="Straight Connector 40"/>
          <p:cNvCxnSpPr>
            <a:cxnSpLocks noChangeShapeType="1"/>
          </p:cNvCxnSpPr>
          <p:nvPr/>
        </p:nvCxnSpPr>
        <p:spPr bwMode="auto">
          <a:xfrm flipV="1">
            <a:off x="4001316" y="3994616"/>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3" name="Straight Arrow Connector 42"/>
          <p:cNvCxnSpPr>
            <a:cxnSpLocks noChangeShapeType="1"/>
          </p:cNvCxnSpPr>
          <p:nvPr/>
        </p:nvCxnSpPr>
        <p:spPr bwMode="auto">
          <a:xfrm flipV="1">
            <a:off x="7254565" y="3768640"/>
            <a:ext cx="0" cy="225977"/>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46" name="Rectangle 45"/>
          <p:cNvSpPr/>
          <p:nvPr/>
        </p:nvSpPr>
        <p:spPr>
          <a:xfrm>
            <a:off x="7349532" y="3745652"/>
            <a:ext cx="1794466" cy="323165"/>
          </a:xfrm>
          <a:prstGeom prst="rect">
            <a:avLst/>
          </a:prstGeom>
        </p:spPr>
        <p:txBody>
          <a:bodyPr wrap="none">
            <a:spAutoFit/>
          </a:bodyPr>
          <a:lstStyle/>
          <a:p>
            <a:pPr eaLnBrk="1" fontAlgn="auto" hangingPunct="1">
              <a:spcBef>
                <a:spcPts val="0"/>
              </a:spcBef>
              <a:spcAft>
                <a:spcPts val="0"/>
              </a:spcAft>
              <a:defRPr/>
            </a:pPr>
            <a:r>
              <a:rPr lang="en-US" sz="1500" i="1" dirty="0">
                <a:solidFill>
                  <a:prstClr val="black"/>
                </a:solidFill>
                <a:latin typeface="Calibri"/>
                <a:ea typeface="+mn-ea"/>
              </a:rPr>
              <a:t>Base Flood Elevation</a:t>
            </a:r>
          </a:p>
        </p:txBody>
      </p:sp>
      <p:sp>
        <p:nvSpPr>
          <p:cNvPr id="48" name="TextBox 47"/>
          <p:cNvSpPr txBox="1"/>
          <p:nvPr/>
        </p:nvSpPr>
        <p:spPr>
          <a:xfrm>
            <a:off x="2" y="5278719"/>
            <a:ext cx="9143999" cy="369332"/>
          </a:xfrm>
          <a:prstGeom prst="rect">
            <a:avLst/>
          </a:prstGeom>
          <a:noFill/>
        </p:spPr>
        <p:txBody>
          <a:bodyPr wrap="square" rtlCol="0">
            <a:spAutoFit/>
          </a:bodyPr>
          <a:lstStyle/>
          <a:p>
            <a:pPr algn="ctr" eaLnBrk="1" fontAlgn="auto" hangingPunct="1">
              <a:spcBef>
                <a:spcPts val="0"/>
              </a:spcBef>
              <a:spcAft>
                <a:spcPts val="0"/>
              </a:spcAft>
              <a:defRPr/>
            </a:pPr>
            <a:r>
              <a:rPr lang="en-US" dirty="0">
                <a:solidFill>
                  <a:prstClr val="black"/>
                </a:solidFill>
                <a:latin typeface="Calibri"/>
                <a:ea typeface="+mn-ea"/>
              </a:rPr>
              <a:t>Not accounting for ground or mark motion can cause rate-setting to depart from true risk. </a:t>
            </a:r>
          </a:p>
        </p:txBody>
      </p:sp>
    </p:spTree>
    <p:extLst>
      <p:ext uri="{BB962C8B-B14F-4D97-AF65-F5344CB8AC3E}">
        <p14:creationId xmlns:p14="http://schemas.microsoft.com/office/powerpoint/2010/main" val="20347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60494E-6 L 0.00034 0.04815 " pathEditMode="relative" rAng="0" ptsTypes="AA">
                                      <p:cBhvr>
                                        <p:cTn id="6" dur="2000" fill="hold"/>
                                        <p:tgtEl>
                                          <p:spTgt spid="10"/>
                                        </p:tgtEl>
                                        <p:attrNameLst>
                                          <p:attrName>ppt_x</p:attrName>
                                          <p:attrName>ppt_y</p:attrName>
                                        </p:attrNameLst>
                                      </p:cBhvr>
                                      <p:rCtr x="17" y="240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267591"/>
            <a:ext cx="9143999" cy="584775"/>
          </a:xfrm>
          <a:prstGeom prst="rect">
            <a:avLst/>
          </a:prstGeom>
        </p:spPr>
        <p:txBody>
          <a:bodyPr wrap="square">
            <a:spAutoFit/>
          </a:bodyPr>
          <a:lstStyle/>
          <a:p>
            <a:pPr algn="ctr" eaLnBrk="1" fontAlgn="auto" hangingPunct="1">
              <a:spcBef>
                <a:spcPts val="0"/>
              </a:spcBef>
              <a:spcAft>
                <a:spcPts val="0"/>
              </a:spcAft>
              <a:defRPr/>
            </a:pPr>
            <a:r>
              <a:rPr lang="en-US" sz="3200" b="1" dirty="0">
                <a:solidFill>
                  <a:prstClr val="black"/>
                </a:solidFill>
                <a:ea typeface="Times New Roman" panose="02020603050405020304" pitchFamily="18" charset="0"/>
              </a:rPr>
              <a:t>Layers of Benefits in Flood Insurance Study Updates</a:t>
            </a:r>
          </a:p>
        </p:txBody>
      </p:sp>
      <p:pic>
        <p:nvPicPr>
          <p:cNvPr id="2" name="Picture 1"/>
          <p:cNvPicPr>
            <a:picLocks noChangeAspect="1"/>
          </p:cNvPicPr>
          <p:nvPr/>
        </p:nvPicPr>
        <p:blipFill rotWithShape="1">
          <a:blip r:embed="rId3">
            <a:clrChange>
              <a:clrFrom>
                <a:srgbClr val="FFFFFF"/>
              </a:clrFrom>
              <a:clrTo>
                <a:srgbClr val="FFFFFF">
                  <a:alpha val="0"/>
                </a:srgbClr>
              </a:clrTo>
            </a:clrChange>
          </a:blip>
          <a:srcRect t="4677" b="8249"/>
          <a:stretch/>
        </p:blipFill>
        <p:spPr>
          <a:xfrm>
            <a:off x="0" y="3932959"/>
            <a:ext cx="9143998" cy="2064327"/>
          </a:xfrm>
          <a:prstGeom prst="rect">
            <a:avLst/>
          </a:prstGeom>
        </p:spPr>
      </p:pic>
      <p:sp>
        <p:nvSpPr>
          <p:cNvPr id="3" name="TextBox 2"/>
          <p:cNvSpPr txBox="1"/>
          <p:nvPr/>
        </p:nvSpPr>
        <p:spPr>
          <a:xfrm>
            <a:off x="337091" y="1852365"/>
            <a:ext cx="6393673" cy="2308324"/>
          </a:xfrm>
          <a:prstGeom prst="rect">
            <a:avLst/>
          </a:prstGeom>
          <a:noFill/>
        </p:spPr>
        <p:txBody>
          <a:bodyPr wrap="none" rtlCol="0">
            <a:spAutoFit/>
          </a:bodyPr>
          <a:lstStyle/>
          <a:p>
            <a:pPr marL="342900" indent="-342900" eaLnBrk="1" fontAlgn="auto" hangingPunct="1">
              <a:spcBef>
                <a:spcPts val="0"/>
              </a:spcBef>
              <a:spcAft>
                <a:spcPts val="0"/>
              </a:spcAft>
              <a:buFont typeface="+mj-lt"/>
              <a:buAutoNum type="alphaLcParenR"/>
              <a:defRPr/>
            </a:pPr>
            <a:r>
              <a:rPr lang="en-US" dirty="0">
                <a:solidFill>
                  <a:prstClr val="black"/>
                </a:solidFill>
                <a:latin typeface="Calibri"/>
                <a:ea typeface="+mn-ea"/>
              </a:rPr>
              <a:t>Digital elevation models</a:t>
            </a:r>
          </a:p>
          <a:p>
            <a:pPr marL="342900" indent="-342900" eaLnBrk="1" fontAlgn="auto" hangingPunct="1">
              <a:spcBef>
                <a:spcPts val="0"/>
              </a:spcBef>
              <a:spcAft>
                <a:spcPts val="0"/>
              </a:spcAft>
              <a:buFont typeface="+mj-lt"/>
              <a:buAutoNum type="alphaLcParenR"/>
              <a:defRPr/>
            </a:pPr>
            <a:r>
              <a:rPr lang="en-US" dirty="0">
                <a:solidFill>
                  <a:prstClr val="black"/>
                </a:solidFill>
                <a:latin typeface="Calibri"/>
                <a:ea typeface="+mn-ea"/>
              </a:rPr>
              <a:t>Hydraulic obstruction heights (toe, crest or deck on structures)</a:t>
            </a:r>
          </a:p>
          <a:p>
            <a:pPr marL="342900" indent="-342900" eaLnBrk="1" fontAlgn="auto" hangingPunct="1">
              <a:spcBef>
                <a:spcPts val="0"/>
              </a:spcBef>
              <a:spcAft>
                <a:spcPts val="0"/>
              </a:spcAft>
              <a:buFont typeface="+mj-lt"/>
              <a:buAutoNum type="alphaLcParenR"/>
              <a:defRPr/>
            </a:pPr>
            <a:r>
              <a:rPr lang="en-US" dirty="0">
                <a:solidFill>
                  <a:prstClr val="black"/>
                </a:solidFill>
                <a:latin typeface="Calibri"/>
                <a:ea typeface="+mn-ea"/>
              </a:rPr>
              <a:t>Stream cross section surveys for hydrograph calculations</a:t>
            </a:r>
          </a:p>
          <a:p>
            <a:pPr eaLnBrk="1" fontAlgn="auto" hangingPunct="1">
              <a:spcBef>
                <a:spcPts val="0"/>
              </a:spcBef>
              <a:spcAft>
                <a:spcPts val="0"/>
              </a:spcAft>
              <a:defRPr/>
            </a:pPr>
            <a:r>
              <a:rPr lang="en-US" dirty="0">
                <a:solidFill>
                  <a:prstClr val="black"/>
                </a:solidFill>
                <a:latin typeface="Calibri"/>
                <a:ea typeface="+mn-ea"/>
              </a:rPr>
              <a:t>FIRM production:</a:t>
            </a:r>
          </a:p>
          <a:p>
            <a:pPr marL="742950" lvl="1" indent="-28575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a:ea typeface="+mn-ea"/>
              </a:rPr>
              <a:t>Discovery phase leverages best available existing data</a:t>
            </a:r>
          </a:p>
          <a:p>
            <a:pPr marL="742950" lvl="1" indent="-28575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a:ea typeface="+mn-ea"/>
              </a:rPr>
              <a:t>Flood hydraulic modeling</a:t>
            </a:r>
          </a:p>
          <a:p>
            <a:pPr marL="742950" lvl="1" indent="-285750" eaLnBrk="1" fontAlgn="auto" hangingPunct="1">
              <a:spcBef>
                <a:spcPts val="0"/>
              </a:spcBef>
              <a:spcAft>
                <a:spcPts val="0"/>
              </a:spcAft>
              <a:buFont typeface="Arial" panose="020B0604020202020204" pitchFamily="34" charset="0"/>
              <a:buChar char="•"/>
              <a:defRPr/>
            </a:pPr>
            <a:r>
              <a:rPr lang="en-US" dirty="0">
                <a:solidFill>
                  <a:prstClr val="black"/>
                </a:solidFill>
                <a:latin typeface="Calibri"/>
                <a:ea typeface="+mn-ea"/>
              </a:rPr>
              <a:t>Hazard zone mapping</a:t>
            </a:r>
          </a:p>
          <a:p>
            <a:pPr marL="800100" lvl="1" indent="-342900" eaLnBrk="1" fontAlgn="auto" hangingPunct="1">
              <a:spcBef>
                <a:spcPts val="0"/>
              </a:spcBef>
              <a:spcAft>
                <a:spcPts val="0"/>
              </a:spcAft>
              <a:buFont typeface="Arial" panose="020B0604020202020204" pitchFamily="34" charset="0"/>
              <a:buChar char="•"/>
              <a:defRPr/>
            </a:pPr>
            <a:endParaRPr lang="en-US" dirty="0">
              <a:solidFill>
                <a:prstClr val="black"/>
              </a:solidFill>
              <a:latin typeface="Calibri"/>
              <a:ea typeface="+mn-ea"/>
            </a:endParaRP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0764" y="1954230"/>
            <a:ext cx="1819739" cy="1835161"/>
          </a:xfrm>
          <a:prstGeom prst="rect">
            <a:avLst/>
          </a:prstGeom>
        </p:spPr>
      </p:pic>
      <p:sp>
        <p:nvSpPr>
          <p:cNvPr id="12" name="Rectangle 11"/>
          <p:cNvSpPr/>
          <p:nvPr/>
        </p:nvSpPr>
        <p:spPr>
          <a:xfrm>
            <a:off x="6980145" y="1954229"/>
            <a:ext cx="2406124" cy="523220"/>
          </a:xfrm>
          <a:prstGeom prst="rect">
            <a:avLst/>
          </a:prstGeom>
        </p:spPr>
        <p:txBody>
          <a:bodyPr wrap="square">
            <a:spAutoFit/>
          </a:bodyPr>
          <a:lstStyle/>
          <a:p>
            <a:pPr algn="ctr" eaLnBrk="1" fontAlgn="auto" hangingPunct="1">
              <a:spcBef>
                <a:spcPts val="0"/>
              </a:spcBef>
              <a:spcAft>
                <a:spcPts val="0"/>
              </a:spcAft>
              <a:defRPr/>
            </a:pPr>
            <a:r>
              <a:rPr lang="en-US" sz="1400" i="1" dirty="0">
                <a:solidFill>
                  <a:prstClr val="black"/>
                </a:solidFill>
                <a:latin typeface="Calibri"/>
                <a:ea typeface="+mn-ea"/>
              </a:rPr>
              <a:t>GIS Flow Accumulation Analysis</a:t>
            </a:r>
          </a:p>
        </p:txBody>
      </p:sp>
      <p:cxnSp>
        <p:nvCxnSpPr>
          <p:cNvPr id="13" name="Straight Arrow Connector 12"/>
          <p:cNvCxnSpPr/>
          <p:nvPr/>
        </p:nvCxnSpPr>
        <p:spPr>
          <a:xfrm>
            <a:off x="3609109" y="3406486"/>
            <a:ext cx="312165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Left Brace 14"/>
          <p:cNvSpPr/>
          <p:nvPr/>
        </p:nvSpPr>
        <p:spPr>
          <a:xfrm>
            <a:off x="193964" y="1954229"/>
            <a:ext cx="228600" cy="105229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eaLnBrk="1" fontAlgn="auto" hangingPunct="1">
              <a:spcBef>
                <a:spcPts val="0"/>
              </a:spcBef>
              <a:spcAft>
                <a:spcPts val="0"/>
              </a:spcAft>
              <a:defRPr/>
            </a:pPr>
            <a:endParaRPr lang="en-US">
              <a:solidFill>
                <a:prstClr val="black"/>
              </a:solidFill>
              <a:latin typeface="Calibri"/>
            </a:endParaRPr>
          </a:p>
        </p:txBody>
      </p:sp>
      <p:cxnSp>
        <p:nvCxnSpPr>
          <p:cNvPr id="17" name="Straight Arrow Connector 16"/>
          <p:cNvCxnSpPr>
            <a:stCxn id="15" idx="1"/>
          </p:cNvCxnSpPr>
          <p:nvPr/>
        </p:nvCxnSpPr>
        <p:spPr>
          <a:xfrm>
            <a:off x="193964" y="2480378"/>
            <a:ext cx="0" cy="14525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7720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267591"/>
            <a:ext cx="9143999" cy="584775"/>
          </a:xfrm>
          <a:prstGeom prst="rect">
            <a:avLst/>
          </a:prstGeom>
        </p:spPr>
        <p:txBody>
          <a:bodyPr wrap="square">
            <a:spAutoFit/>
          </a:bodyPr>
          <a:lstStyle/>
          <a:p>
            <a:pPr algn="ctr" eaLnBrk="1" fontAlgn="auto" hangingPunct="1">
              <a:spcBef>
                <a:spcPts val="0"/>
              </a:spcBef>
              <a:spcAft>
                <a:spcPts val="0"/>
              </a:spcAft>
              <a:defRPr/>
            </a:pPr>
            <a:r>
              <a:rPr lang="en-US" sz="3200" b="1" dirty="0">
                <a:solidFill>
                  <a:prstClr val="black"/>
                </a:solidFill>
                <a:ea typeface="Times New Roman" panose="02020603050405020304" pitchFamily="18" charset="0"/>
              </a:rPr>
              <a:t>Added Convenience in NFIP Workflows </a:t>
            </a:r>
          </a:p>
        </p:txBody>
      </p:sp>
      <p:pic>
        <p:nvPicPr>
          <p:cNvPr id="6" name="Picture 5"/>
          <p:cNvPicPr>
            <a:picLocks noChangeAspect="1"/>
          </p:cNvPicPr>
          <p:nvPr/>
        </p:nvPicPr>
        <p:blipFill rotWithShape="1">
          <a:blip r:embed="rId3"/>
          <a:srcRect b="49801"/>
          <a:stretch/>
        </p:blipFill>
        <p:spPr>
          <a:xfrm>
            <a:off x="0" y="2046294"/>
            <a:ext cx="9144000" cy="3606286"/>
          </a:xfrm>
          <a:prstGeom prst="rect">
            <a:avLst/>
          </a:prstGeom>
        </p:spPr>
      </p:pic>
    </p:spTree>
    <p:extLst>
      <p:ext uri="{BB962C8B-B14F-4D97-AF65-F5344CB8AC3E}">
        <p14:creationId xmlns:p14="http://schemas.microsoft.com/office/powerpoint/2010/main" val="17321651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267591"/>
            <a:ext cx="9143999" cy="584775"/>
          </a:xfrm>
          <a:prstGeom prst="rect">
            <a:avLst/>
          </a:prstGeom>
        </p:spPr>
        <p:txBody>
          <a:bodyPr wrap="square">
            <a:spAutoFit/>
          </a:bodyPr>
          <a:lstStyle/>
          <a:p>
            <a:pPr algn="ctr" eaLnBrk="1" fontAlgn="auto" hangingPunct="1">
              <a:spcBef>
                <a:spcPts val="0"/>
              </a:spcBef>
              <a:spcAft>
                <a:spcPts val="0"/>
              </a:spcAft>
              <a:defRPr/>
            </a:pPr>
            <a:r>
              <a:rPr lang="en-US" sz="3200" b="1" dirty="0">
                <a:solidFill>
                  <a:prstClr val="black"/>
                </a:solidFill>
                <a:ea typeface="Times New Roman" panose="02020603050405020304" pitchFamily="18" charset="0"/>
              </a:rPr>
              <a:t>Added Convenience in NFIP Workflows </a:t>
            </a:r>
          </a:p>
        </p:txBody>
      </p:sp>
      <p:pic>
        <p:nvPicPr>
          <p:cNvPr id="5" name="Picture 4"/>
          <p:cNvPicPr>
            <a:picLocks noChangeAspect="1"/>
          </p:cNvPicPr>
          <p:nvPr/>
        </p:nvPicPr>
        <p:blipFill rotWithShape="1">
          <a:blip r:embed="rId3"/>
          <a:srcRect t="52019"/>
          <a:stretch/>
        </p:blipFill>
        <p:spPr>
          <a:xfrm>
            <a:off x="-2" y="2041815"/>
            <a:ext cx="9151531" cy="3449781"/>
          </a:xfrm>
          <a:prstGeom prst="rect">
            <a:avLst/>
          </a:prstGeom>
        </p:spPr>
      </p:pic>
    </p:spTree>
    <p:extLst>
      <p:ext uri="{BB962C8B-B14F-4D97-AF65-F5344CB8AC3E}">
        <p14:creationId xmlns:p14="http://schemas.microsoft.com/office/powerpoint/2010/main" val="32338882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Does your work currently require referencing NAD 83?</a:t>
            </a:r>
          </a:p>
          <a:p>
            <a:r>
              <a:rPr lang="en-US" dirty="0"/>
              <a:t>Do you collect the necessary metadata needed to move existing data into the new frames?</a:t>
            </a:r>
          </a:p>
          <a:p>
            <a:pPr lvl="1"/>
            <a:r>
              <a:rPr lang="en-US" dirty="0"/>
              <a:t>When was it surveyed?</a:t>
            </a:r>
          </a:p>
          <a:p>
            <a:pPr lvl="1"/>
            <a:r>
              <a:rPr lang="en-US" dirty="0"/>
              <a:t>How was it surveyed?</a:t>
            </a:r>
          </a:p>
          <a:p>
            <a:pPr lvl="1"/>
            <a:r>
              <a:rPr lang="en-US" dirty="0"/>
              <a:t>What was the source of control?</a:t>
            </a:r>
          </a:p>
          <a:p>
            <a:pPr lvl="1"/>
            <a:r>
              <a:rPr lang="en-US" dirty="0"/>
              <a:t>Full datum description? (datum, tag, epoch)</a:t>
            </a:r>
          </a:p>
        </p:txBody>
      </p:sp>
      <p:sp>
        <p:nvSpPr>
          <p:cNvPr id="3" name="Title 2"/>
          <p:cNvSpPr>
            <a:spLocks noGrp="1"/>
          </p:cNvSpPr>
          <p:nvPr>
            <p:ph type="title"/>
          </p:nvPr>
        </p:nvSpPr>
        <p:spPr/>
        <p:txBody>
          <a:bodyPr/>
          <a:lstStyle/>
          <a:p>
            <a:r>
              <a:rPr lang="en-US" dirty="0"/>
              <a:t>How to Prepare</a:t>
            </a:r>
          </a:p>
        </p:txBody>
      </p:sp>
    </p:spTree>
    <p:extLst>
      <p:ext uri="{BB962C8B-B14F-4D97-AF65-F5344CB8AC3E}">
        <p14:creationId xmlns:p14="http://schemas.microsoft.com/office/powerpoint/2010/main" val="659293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Do you currently have GNSS equipment?</a:t>
            </a:r>
          </a:p>
          <a:p>
            <a:pPr lvl="1"/>
            <a:r>
              <a:rPr lang="en-US" dirty="0"/>
              <a:t>Remember that the primary method of establishing NAPGD2022 heights will be through GNSS and Geoid2022.</a:t>
            </a:r>
          </a:p>
          <a:p>
            <a:pPr lvl="1"/>
            <a:r>
              <a:rPr lang="en-US" dirty="0"/>
              <a:t>USFT vs IFT</a:t>
            </a:r>
          </a:p>
          <a:p>
            <a:r>
              <a:rPr lang="en-US" dirty="0"/>
              <a:t>Store Data…not just coordinates!</a:t>
            </a:r>
          </a:p>
          <a:p>
            <a:pPr lvl="1"/>
            <a:r>
              <a:rPr lang="en-US" dirty="0"/>
              <a:t>If you have your original data, it can always be reprocessed later</a:t>
            </a:r>
          </a:p>
          <a:p>
            <a:pPr lvl="2"/>
            <a:r>
              <a:rPr lang="en-US" dirty="0"/>
              <a:t>Maintains the integrity of your survey</a:t>
            </a:r>
          </a:p>
          <a:p>
            <a:pPr lvl="2"/>
            <a:r>
              <a:rPr lang="en-US" dirty="0"/>
              <a:t>Better than a transformation</a:t>
            </a:r>
          </a:p>
        </p:txBody>
      </p:sp>
      <p:sp>
        <p:nvSpPr>
          <p:cNvPr id="3" name="Title 2"/>
          <p:cNvSpPr>
            <a:spLocks noGrp="1"/>
          </p:cNvSpPr>
          <p:nvPr>
            <p:ph type="title"/>
          </p:nvPr>
        </p:nvSpPr>
        <p:spPr/>
        <p:txBody>
          <a:bodyPr/>
          <a:lstStyle/>
          <a:p>
            <a:r>
              <a:rPr lang="en-US" dirty="0"/>
              <a:t>How to Prepare</a:t>
            </a:r>
          </a:p>
        </p:txBody>
      </p:sp>
    </p:spTree>
    <p:extLst>
      <p:ext uri="{BB962C8B-B14F-4D97-AF65-F5344CB8AC3E}">
        <p14:creationId xmlns:p14="http://schemas.microsoft.com/office/powerpoint/2010/main" val="33416745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Do you have documents, manuals, contracts, etc…that include language re: </a:t>
            </a:r>
            <a:r>
              <a:rPr lang="en-US" dirty="0" err="1"/>
              <a:t>datums</a:t>
            </a:r>
            <a:r>
              <a:rPr lang="en-US" dirty="0"/>
              <a:t>?</a:t>
            </a:r>
          </a:p>
          <a:p>
            <a:r>
              <a:rPr lang="en-US" dirty="0"/>
              <a:t>Do you have clients, subcontractors, in-house staff other than survey that need to be educated about the new </a:t>
            </a:r>
            <a:r>
              <a:rPr lang="en-US" dirty="0" err="1"/>
              <a:t>datums</a:t>
            </a:r>
            <a:r>
              <a:rPr lang="en-US" dirty="0"/>
              <a:t>?</a:t>
            </a:r>
          </a:p>
          <a:p>
            <a:r>
              <a:rPr lang="en-US" dirty="0"/>
              <a:t>Are you going to have to support projects in old </a:t>
            </a:r>
            <a:r>
              <a:rPr lang="en-US" dirty="0" err="1"/>
              <a:t>datums</a:t>
            </a:r>
            <a:r>
              <a:rPr lang="en-US" dirty="0"/>
              <a:t> for a while?  What is the plan for that?</a:t>
            </a:r>
          </a:p>
        </p:txBody>
      </p:sp>
      <p:sp>
        <p:nvSpPr>
          <p:cNvPr id="3" name="Title 2"/>
          <p:cNvSpPr>
            <a:spLocks noGrp="1"/>
          </p:cNvSpPr>
          <p:nvPr>
            <p:ph type="title"/>
          </p:nvPr>
        </p:nvSpPr>
        <p:spPr/>
        <p:txBody>
          <a:bodyPr/>
          <a:lstStyle/>
          <a:p>
            <a:r>
              <a:rPr lang="en-US" dirty="0"/>
              <a:t>How to Prepare</a:t>
            </a:r>
          </a:p>
        </p:txBody>
      </p:sp>
    </p:spTree>
    <p:extLst>
      <p:ext uri="{BB962C8B-B14F-4D97-AF65-F5344CB8AC3E}">
        <p14:creationId xmlns:p14="http://schemas.microsoft.com/office/powerpoint/2010/main" val="2914402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3038"/>
            <a:ext cx="8229600" cy="1143000"/>
          </a:xfrm>
        </p:spPr>
        <p:txBody>
          <a:bodyPr/>
          <a:lstStyle/>
          <a:p>
            <a:r>
              <a:rPr lang="en-US" dirty="0"/>
              <a:t>Questions?</a:t>
            </a:r>
          </a:p>
        </p:txBody>
      </p:sp>
      <p:sp>
        <p:nvSpPr>
          <p:cNvPr id="4" name="TextBox 1"/>
          <p:cNvSpPr txBox="1">
            <a:spLocks noChangeArrowheads="1"/>
          </p:cNvSpPr>
          <p:nvPr/>
        </p:nvSpPr>
        <p:spPr bwMode="auto">
          <a:xfrm>
            <a:off x="2635901" y="5353899"/>
            <a:ext cx="38721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Dan Martin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Northeast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ME, NH, VT, MA, CT, RI, NY, NJ</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Dan.martin@noaa.gov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240-676-4762</a:t>
            </a:r>
          </a:p>
        </p:txBody>
      </p:sp>
    </p:spTree>
    <p:extLst>
      <p:ext uri="{BB962C8B-B14F-4D97-AF65-F5344CB8AC3E}">
        <p14:creationId xmlns:p14="http://schemas.microsoft.com/office/powerpoint/2010/main" val="536656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9" name="Google Shape;279;p41"/>
          <p:cNvPicPr preferRelativeResize="0"/>
          <p:nvPr/>
        </p:nvPicPr>
        <p:blipFill rotWithShape="1">
          <a:blip r:embed="rId3">
            <a:alphaModFix/>
          </a:blip>
          <a:srcRect/>
          <a:stretch/>
        </p:blipFill>
        <p:spPr>
          <a:xfrm>
            <a:off x="356444" y="2102938"/>
            <a:ext cx="2774856" cy="3684646"/>
          </a:xfrm>
          <a:prstGeom prst="rect">
            <a:avLst/>
          </a:prstGeom>
          <a:noFill/>
          <a:ln>
            <a:noFill/>
          </a:ln>
        </p:spPr>
      </p:pic>
      <p:sp>
        <p:nvSpPr>
          <p:cNvPr id="280" name="Google Shape;280;p41"/>
          <p:cNvSpPr txBox="1"/>
          <p:nvPr/>
        </p:nvSpPr>
        <p:spPr>
          <a:xfrm>
            <a:off x="1462091" y="1176341"/>
            <a:ext cx="6196013" cy="881063"/>
          </a:xfrm>
          <a:prstGeom prst="rect">
            <a:avLst/>
          </a:prstGeom>
          <a:noFill/>
          <a:ln>
            <a:noFill/>
          </a:ln>
        </p:spPr>
        <p:txBody>
          <a:bodyPr spcFirstLastPara="1" wrap="square" lIns="68569" tIns="34275" rIns="68569" bIns="34275" anchor="t" anchorCtr="0">
            <a:noAutofit/>
          </a:bodyPr>
          <a:lstStyle/>
          <a:p>
            <a:pPr algn="ctr"/>
            <a:r>
              <a:rPr lang="en-US" sz="3300">
                <a:solidFill>
                  <a:schemeClr val="dk1"/>
                </a:solidFill>
                <a:latin typeface="Calibri"/>
                <a:ea typeface="Calibri"/>
                <a:cs typeface="Calibri"/>
                <a:sym typeface="Calibri"/>
              </a:rPr>
              <a:t>Modernizing the NSRS</a:t>
            </a:r>
            <a:endParaRPr sz="1050"/>
          </a:p>
          <a:p>
            <a:pPr algn="ctr"/>
            <a:r>
              <a:rPr lang="en-US" sz="1800">
                <a:solidFill>
                  <a:schemeClr val="dk1"/>
                </a:solidFill>
                <a:latin typeface="Calibri"/>
                <a:ea typeface="Calibri"/>
                <a:cs typeface="Calibri"/>
                <a:sym typeface="Calibri"/>
              </a:rPr>
              <a:t>The “blueprint” documents:  Your best source for information</a:t>
            </a:r>
            <a:endParaRPr sz="1050"/>
          </a:p>
        </p:txBody>
      </p:sp>
      <p:sp>
        <p:nvSpPr>
          <p:cNvPr id="281" name="Google Shape;281;p41"/>
          <p:cNvSpPr txBox="1"/>
          <p:nvPr/>
        </p:nvSpPr>
        <p:spPr>
          <a:xfrm>
            <a:off x="1018728" y="5913650"/>
            <a:ext cx="1450287" cy="484748"/>
          </a:xfrm>
          <a:prstGeom prst="rect">
            <a:avLst/>
          </a:prstGeom>
          <a:noFill/>
          <a:ln>
            <a:noFill/>
          </a:ln>
        </p:spPr>
        <p:txBody>
          <a:bodyPr spcFirstLastPara="1" wrap="square" lIns="68569" tIns="34275" rIns="68569" bIns="34275" anchor="t" anchorCtr="0">
            <a:noAutofit/>
          </a:bodyPr>
          <a:lstStyle/>
          <a:p>
            <a:pPr algn="ctr"/>
            <a:r>
              <a:rPr lang="en-US" sz="1350" b="1" dirty="0">
                <a:solidFill>
                  <a:schemeClr val="dk1"/>
                </a:solidFill>
              </a:rPr>
              <a:t>Geometric</a:t>
            </a:r>
            <a:r>
              <a:rPr lang="en-US" sz="1350" dirty="0">
                <a:solidFill>
                  <a:schemeClr val="dk1"/>
                </a:solidFill>
              </a:rPr>
              <a:t>:</a:t>
            </a:r>
            <a:endParaRPr sz="1050" dirty="0"/>
          </a:p>
          <a:p>
            <a:pPr algn="ctr"/>
            <a:r>
              <a:rPr lang="en-US" sz="1350" dirty="0">
                <a:solidFill>
                  <a:schemeClr val="dk1"/>
                </a:solidFill>
              </a:rPr>
              <a:t>Sep 2017</a:t>
            </a:r>
          </a:p>
          <a:p>
            <a:pPr algn="ctr"/>
            <a:r>
              <a:rPr lang="en-US" sz="1350" dirty="0">
                <a:solidFill>
                  <a:schemeClr val="dk1"/>
                </a:solidFill>
              </a:rPr>
              <a:t>Updated Apr 2021</a:t>
            </a:r>
            <a:endParaRPr sz="1050" dirty="0"/>
          </a:p>
        </p:txBody>
      </p:sp>
      <p:sp>
        <p:nvSpPr>
          <p:cNvPr id="282" name="Google Shape;282;p41"/>
          <p:cNvSpPr txBox="1"/>
          <p:nvPr/>
        </p:nvSpPr>
        <p:spPr>
          <a:xfrm>
            <a:off x="3925942" y="5913107"/>
            <a:ext cx="1450286" cy="484748"/>
          </a:xfrm>
          <a:prstGeom prst="rect">
            <a:avLst/>
          </a:prstGeom>
          <a:noFill/>
          <a:ln>
            <a:noFill/>
          </a:ln>
        </p:spPr>
        <p:txBody>
          <a:bodyPr spcFirstLastPara="1" wrap="square" lIns="68569" tIns="34275" rIns="68569" bIns="34275" anchor="t" anchorCtr="0">
            <a:noAutofit/>
          </a:bodyPr>
          <a:lstStyle/>
          <a:p>
            <a:pPr algn="ctr"/>
            <a:r>
              <a:rPr lang="en-US" sz="1350" b="1" dirty="0">
                <a:solidFill>
                  <a:schemeClr val="dk1"/>
                </a:solidFill>
              </a:rPr>
              <a:t>Geopotential</a:t>
            </a:r>
            <a:r>
              <a:rPr lang="en-US" sz="1350" dirty="0">
                <a:solidFill>
                  <a:schemeClr val="dk1"/>
                </a:solidFill>
              </a:rPr>
              <a:t>:</a:t>
            </a:r>
            <a:endParaRPr sz="1050" dirty="0"/>
          </a:p>
          <a:p>
            <a:pPr algn="ctr"/>
            <a:r>
              <a:rPr lang="en-US" sz="1350" dirty="0">
                <a:solidFill>
                  <a:schemeClr val="dk1"/>
                </a:solidFill>
              </a:rPr>
              <a:t>Nov 2017</a:t>
            </a:r>
          </a:p>
          <a:p>
            <a:pPr algn="ctr"/>
            <a:r>
              <a:rPr lang="en-US" sz="1350" dirty="0">
                <a:solidFill>
                  <a:schemeClr val="dk1"/>
                </a:solidFill>
              </a:rPr>
              <a:t>Updated Feb 2021</a:t>
            </a:r>
          </a:p>
          <a:p>
            <a:pPr algn="ctr"/>
            <a:endParaRPr sz="1350" dirty="0">
              <a:solidFill>
                <a:schemeClr val="dk1"/>
              </a:solidFill>
            </a:endParaRPr>
          </a:p>
        </p:txBody>
      </p:sp>
      <p:sp>
        <p:nvSpPr>
          <p:cNvPr id="283" name="Google Shape;283;p41"/>
          <p:cNvSpPr txBox="1"/>
          <p:nvPr/>
        </p:nvSpPr>
        <p:spPr>
          <a:xfrm>
            <a:off x="6555668" y="5809232"/>
            <a:ext cx="1696619" cy="692498"/>
          </a:xfrm>
          <a:prstGeom prst="rect">
            <a:avLst/>
          </a:prstGeom>
          <a:noFill/>
          <a:ln>
            <a:noFill/>
          </a:ln>
        </p:spPr>
        <p:txBody>
          <a:bodyPr spcFirstLastPara="1" wrap="square" lIns="68569" tIns="34275" rIns="68569" bIns="34275" anchor="t" anchorCtr="0">
            <a:noAutofit/>
          </a:bodyPr>
          <a:lstStyle/>
          <a:p>
            <a:pPr algn="ctr"/>
            <a:r>
              <a:rPr lang="en-US" sz="1350" b="1" dirty="0">
                <a:solidFill>
                  <a:schemeClr val="dk1"/>
                </a:solidFill>
              </a:rPr>
              <a:t>Working in the </a:t>
            </a:r>
            <a:endParaRPr sz="1050" dirty="0"/>
          </a:p>
          <a:p>
            <a:pPr algn="ctr"/>
            <a:r>
              <a:rPr lang="en-US" sz="1350" b="1" dirty="0">
                <a:solidFill>
                  <a:schemeClr val="dk1"/>
                </a:solidFill>
              </a:rPr>
              <a:t>modernized NSRS:</a:t>
            </a:r>
            <a:endParaRPr sz="1050" dirty="0"/>
          </a:p>
          <a:p>
            <a:pPr algn="ctr"/>
            <a:r>
              <a:rPr lang="en-US" sz="1350" dirty="0">
                <a:solidFill>
                  <a:schemeClr val="dk1"/>
                </a:solidFill>
              </a:rPr>
              <a:t>Apr 2019</a:t>
            </a:r>
          </a:p>
          <a:p>
            <a:pPr algn="ctr"/>
            <a:r>
              <a:rPr lang="en-US" sz="1350" dirty="0">
                <a:solidFill>
                  <a:schemeClr val="dk1"/>
                </a:solidFill>
              </a:rPr>
              <a:t>Updated Feb 2021</a:t>
            </a:r>
            <a:endParaRPr sz="1350" dirty="0">
              <a:solidFill>
                <a:schemeClr val="dk1"/>
              </a:solidFill>
            </a:endParaRPr>
          </a:p>
        </p:txBody>
      </p:sp>
      <p:pic>
        <p:nvPicPr>
          <p:cNvPr id="284" name="Google Shape;284;p41"/>
          <p:cNvPicPr preferRelativeResize="0"/>
          <p:nvPr/>
        </p:nvPicPr>
        <p:blipFill rotWithShape="1">
          <a:blip r:embed="rId4">
            <a:alphaModFix/>
          </a:blip>
          <a:srcRect/>
          <a:stretch/>
        </p:blipFill>
        <p:spPr>
          <a:xfrm>
            <a:off x="3257896" y="2102937"/>
            <a:ext cx="2786379" cy="3684647"/>
          </a:xfrm>
          <a:prstGeom prst="rect">
            <a:avLst/>
          </a:prstGeom>
          <a:noFill/>
          <a:ln>
            <a:noFill/>
          </a:ln>
        </p:spPr>
      </p:pic>
      <p:pic>
        <p:nvPicPr>
          <p:cNvPr id="285" name="Google Shape;285;p41"/>
          <p:cNvPicPr preferRelativeResize="0"/>
          <p:nvPr/>
        </p:nvPicPr>
        <p:blipFill rotWithShape="1">
          <a:blip r:embed="rId5">
            <a:alphaModFix/>
          </a:blip>
          <a:srcRect/>
          <a:stretch/>
        </p:blipFill>
        <p:spPr>
          <a:xfrm>
            <a:off x="6068698" y="2117530"/>
            <a:ext cx="2790481" cy="3684646"/>
          </a:xfrm>
          <a:prstGeom prst="rect">
            <a:avLst/>
          </a:prstGeom>
          <a:noFill/>
          <a:ln>
            <a:noFill/>
          </a:ln>
        </p:spPr>
      </p:pic>
    </p:spTree>
    <p:extLst>
      <p:ext uri="{BB962C8B-B14F-4D97-AF65-F5344CB8AC3E}">
        <p14:creationId xmlns:p14="http://schemas.microsoft.com/office/powerpoint/2010/main" val="2351871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Old:</a:t>
            </a:r>
          </a:p>
          <a:p>
            <a:pPr marL="0" indent="0">
              <a:buFont typeface="Wingdings" pitchFamily="2" charset="2"/>
              <a:buNone/>
              <a:defRPr/>
            </a:pPr>
            <a:r>
              <a:rPr lang="en-US" kern="0" dirty="0">
                <a:latin typeface="Gill Sans MT" panose="020B0502020104020203" pitchFamily="34" charset="0"/>
              </a:rPr>
              <a:t>NAD 83(2011)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83(PA11)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New:</a:t>
            </a:r>
          </a:p>
          <a:p>
            <a:pPr marL="0" indent="0">
              <a:buFont typeface="Wingdings" pitchFamily="2" charset="2"/>
              <a:buNone/>
              <a:defRPr/>
            </a:pPr>
            <a:r>
              <a:rPr lang="en-US" sz="2000" kern="0" dirty="0">
                <a:latin typeface="Gill Sans MT" panose="020B0502020104020203" pitchFamily="34" charset="0"/>
              </a:rPr>
              <a:t>The North American Terrestrial Reference Frame of 2022 </a:t>
            </a:r>
          </a:p>
          <a:p>
            <a:pPr marL="0" indent="0">
              <a:buFont typeface="Wingdings" pitchFamily="2" charset="2"/>
              <a:buNone/>
              <a:defRPr/>
            </a:pPr>
            <a:r>
              <a:rPr lang="en-US" sz="2000" kern="0" dirty="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Pacific Terrestrial Reference Frame of 2022 </a:t>
            </a:r>
          </a:p>
          <a:p>
            <a:pPr marL="0" indent="0">
              <a:buFont typeface="Wingdings" pitchFamily="2" charset="2"/>
              <a:buNone/>
              <a:defRPr/>
            </a:pPr>
            <a:r>
              <a:rPr lang="en-US" sz="2000" kern="0" dirty="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Mariana Terrestrial Reference Frame of 2022 </a:t>
            </a:r>
          </a:p>
          <a:p>
            <a:pPr marL="0" indent="0">
              <a:buFont typeface="Wingdings" pitchFamily="2" charset="2"/>
              <a:buNone/>
              <a:defRPr/>
            </a:pPr>
            <a:r>
              <a:rPr lang="en-US" sz="2000" kern="0" dirty="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3" name="Footer Placeholder 2"/>
          <p:cNvSpPr>
            <a:spLocks noGrp="1"/>
          </p:cNvSpPr>
          <p:nvPr>
            <p:ph type="ftr" sz="quarter" idx="11"/>
          </p:nvPr>
        </p:nvSpPr>
        <p:spPr/>
        <p:txBody>
          <a:bodyPr/>
          <a:lstStyle/>
          <a:p>
            <a:pPr>
              <a:defRPr/>
            </a:pPr>
            <a:r>
              <a:rPr lang="en-US"/>
              <a:t>2017 Geospatial Summit, Silver Spring, MD</a:t>
            </a:r>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4.xml><?xml version="1.0" encoding="utf-8"?>
<a:theme xmlns:a="http://schemas.openxmlformats.org/drawingml/2006/main" name="2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66014</TotalTime>
  <Words>4602</Words>
  <Application>Microsoft Office PowerPoint</Application>
  <PresentationFormat>On-screen Show (4:3)</PresentationFormat>
  <Paragraphs>770</Paragraphs>
  <Slides>77</Slides>
  <Notes>52</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77</vt:i4>
      </vt:variant>
    </vt:vector>
  </HeadingPairs>
  <TitlesOfParts>
    <vt:vector size="94" baseType="lpstr">
      <vt:lpstr>MS PGothic</vt:lpstr>
      <vt:lpstr>MS PGothic</vt:lpstr>
      <vt:lpstr>Arial</vt:lpstr>
      <vt:lpstr>Arial Black</vt:lpstr>
      <vt:lpstr>Calibri</vt:lpstr>
      <vt:lpstr>Cambria</vt:lpstr>
      <vt:lpstr>Gill Sans MT</vt:lpstr>
      <vt:lpstr>Times New Roman</vt:lpstr>
      <vt:lpstr>Verdana</vt:lpstr>
      <vt:lpstr>Wingdings</vt:lpstr>
      <vt:lpstr>NGS PowerPoint Template-geodesy.noaa.gov</vt:lpstr>
      <vt:lpstr>3_Office Theme</vt:lpstr>
      <vt:lpstr>1_NGS PowerPoint Template-geodesy.noaa.gov</vt:lpstr>
      <vt:lpstr>2_NGS PowerPoint Template-geodesy.noaa.gov</vt:lpstr>
      <vt:lpstr>Office Theme</vt:lpstr>
      <vt:lpstr>4_Office Theme</vt:lpstr>
      <vt:lpstr>1_Office Theme</vt:lpstr>
      <vt:lpstr>PowerPoint Presentation</vt:lpstr>
      <vt:lpstr>What I am Covering Today</vt:lpstr>
      <vt:lpstr>What I am not Covering</vt:lpstr>
      <vt:lpstr>Bottom Line, Up Front</vt:lpstr>
      <vt:lpstr>What is BP3?</vt:lpstr>
      <vt:lpstr>Timeline</vt:lpstr>
      <vt:lpstr>Modernizing the NSRS means…</vt:lpstr>
      <vt:lpstr>PowerPoint Presentation</vt:lpstr>
      <vt:lpstr>Names</vt:lpstr>
      <vt:lpstr>PowerPoint Presentation</vt:lpstr>
      <vt:lpstr>Shift</vt:lpstr>
      <vt:lpstr>Two types of drift</vt:lpstr>
      <vt:lpstr>PowerPoint Presentation</vt:lpstr>
      <vt:lpstr>Plate Rotation visualized</vt:lpstr>
      <vt:lpstr>Euler Poles and “Plate-Fixed”</vt:lpstr>
      <vt:lpstr>PowerPoint Presentation</vt:lpstr>
      <vt:lpstr>PowerPoint Presentation</vt:lpstr>
      <vt:lpstr>The wrong question, circa 2025:</vt:lpstr>
      <vt:lpstr>What are we trying to say??</vt:lpstr>
      <vt:lpstr>Euler Poles and “Plate-Fixed”</vt:lpstr>
      <vt:lpstr>PowerPoint Presentation</vt:lpstr>
      <vt:lpstr>“Plate-Fixed”</vt:lpstr>
      <vt:lpstr>PowerPoint Presentation</vt:lpstr>
      <vt:lpstr>PowerPoint Presentation</vt:lpstr>
      <vt:lpstr>Two types of drift</vt:lpstr>
      <vt:lpstr>PowerPoint Presentation</vt:lpstr>
      <vt:lpstr>PowerPoint Presentation</vt:lpstr>
      <vt:lpstr>PowerPoint Presentation</vt:lpstr>
      <vt:lpstr>Shift and Drift: Summary</vt:lpstr>
      <vt:lpstr>PowerPoint Presentation</vt:lpstr>
      <vt:lpstr>New Types of Coordinates</vt:lpstr>
      <vt:lpstr>New Types of Coordinates -  A two-track approach to coordinates</vt:lpstr>
      <vt:lpstr>Other New Types of Coordinates</vt:lpstr>
      <vt:lpstr>Reported Coordinates</vt:lpstr>
      <vt:lpstr>New Types of Coordinates</vt:lpstr>
      <vt:lpstr>New Types of Coordinates</vt:lpstr>
      <vt:lpstr>Coordinates</vt:lpstr>
      <vt:lpstr>PowerPoint Presentation</vt:lpstr>
      <vt:lpstr>Overview NAPGD2022</vt:lpstr>
      <vt:lpstr>Names</vt:lpstr>
      <vt:lpstr>PowerPoint Presentation</vt:lpstr>
      <vt:lpstr>Types of Geoid Height Models</vt:lpstr>
      <vt:lpstr>PowerPoint Presentation</vt:lpstr>
      <vt:lpstr>PowerPoint Presentation</vt:lpstr>
      <vt:lpstr>New Types of Coordinates -  A two-track approach to coordinates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Modernized NSRS Use Cases</vt:lpstr>
      <vt:lpstr>Why is Modernized NSRS  Important to Passive Control?</vt:lpstr>
      <vt:lpstr>Passive Control Benefits in Modernized NSRS</vt:lpstr>
      <vt:lpstr>Multi-year Corridor Project</vt:lpstr>
      <vt:lpstr>Survey Data</vt:lpstr>
      <vt:lpstr>Control Surveys and Coordinate Types</vt:lpstr>
      <vt:lpstr>Common Reference Epoch</vt:lpstr>
      <vt:lpstr>Transitioning Data to the Modernized NSRS</vt:lpstr>
      <vt:lpstr>Best ways to determine coordinates in the Modernized NSRS  </vt:lpstr>
      <vt:lpstr>How NGS will support transition of data</vt:lpstr>
      <vt:lpstr>GPS on Bench Marks for the Modernized NSRS</vt:lpstr>
      <vt:lpstr>GPSonBM Measurements Connect Old &amp; New Datums</vt:lpstr>
      <vt:lpstr>GPSonBM in Maryland</vt:lpstr>
      <vt:lpstr>Flood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Prepare</vt:lpstr>
      <vt:lpstr>How to Prepare</vt:lpstr>
      <vt:lpstr>How to Prepare</vt:lpstr>
      <vt:lpstr>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611</cp:revision>
  <cp:lastPrinted>2019-12-31T19:17:36Z</cp:lastPrinted>
  <dcterms:created xsi:type="dcterms:W3CDTF">2012-09-06T12:10:23Z</dcterms:created>
  <dcterms:modified xsi:type="dcterms:W3CDTF">2022-10-21T18:03:52Z</dcterms:modified>
</cp:coreProperties>
</file>