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7" r:id="rId2"/>
    <p:sldMasterId id="2147483875" r:id="rId3"/>
    <p:sldMasterId id="2147483889" r:id="rId4"/>
    <p:sldMasterId id="2147483903" r:id="rId5"/>
    <p:sldMasterId id="2147483917" r:id="rId6"/>
    <p:sldMasterId id="2147483931" r:id="rId7"/>
    <p:sldMasterId id="2147483945" r:id="rId8"/>
    <p:sldMasterId id="2147483959" r:id="rId9"/>
    <p:sldMasterId id="2147483987" r:id="rId10"/>
    <p:sldMasterId id="2147484015" r:id="rId11"/>
  </p:sldMasterIdLst>
  <p:notesMasterIdLst>
    <p:notesMasterId r:id="rId81"/>
  </p:notesMasterIdLst>
  <p:handoutMasterIdLst>
    <p:handoutMasterId r:id="rId82"/>
  </p:handoutMasterIdLst>
  <p:sldIdLst>
    <p:sldId id="261" r:id="rId12"/>
    <p:sldId id="706" r:id="rId13"/>
    <p:sldId id="707" r:id="rId14"/>
    <p:sldId id="634" r:id="rId15"/>
    <p:sldId id="774" r:id="rId16"/>
    <p:sldId id="773" r:id="rId17"/>
    <p:sldId id="666" r:id="rId18"/>
    <p:sldId id="370" r:id="rId19"/>
    <p:sldId id="512" r:id="rId20"/>
    <p:sldId id="629" r:id="rId21"/>
    <p:sldId id="631" r:id="rId22"/>
    <p:sldId id="630" r:id="rId23"/>
    <p:sldId id="632" r:id="rId24"/>
    <p:sldId id="708" r:id="rId25"/>
    <p:sldId id="709" r:id="rId26"/>
    <p:sldId id="674" r:id="rId27"/>
    <p:sldId id="764" r:id="rId28"/>
    <p:sldId id="711" r:id="rId29"/>
    <p:sldId id="751" r:id="rId30"/>
    <p:sldId id="618" r:id="rId31"/>
    <p:sldId id="619" r:id="rId32"/>
    <p:sldId id="620" r:id="rId33"/>
    <p:sldId id="651" r:id="rId34"/>
    <p:sldId id="687" r:id="rId35"/>
    <p:sldId id="688" r:id="rId36"/>
    <p:sldId id="736" r:id="rId37"/>
    <p:sldId id="710" r:id="rId38"/>
    <p:sldId id="752" r:id="rId39"/>
    <p:sldId id="743" r:id="rId40"/>
    <p:sldId id="741" r:id="rId41"/>
    <p:sldId id="799" r:id="rId42"/>
    <p:sldId id="795" r:id="rId43"/>
    <p:sldId id="796" r:id="rId44"/>
    <p:sldId id="797" r:id="rId45"/>
    <p:sldId id="798" r:id="rId46"/>
    <p:sldId id="775" r:id="rId47"/>
    <p:sldId id="716" r:id="rId48"/>
    <p:sldId id="717" r:id="rId49"/>
    <p:sldId id="718" r:id="rId50"/>
    <p:sldId id="776" r:id="rId51"/>
    <p:sldId id="777" r:id="rId52"/>
    <p:sldId id="725" r:id="rId53"/>
    <p:sldId id="729" r:id="rId54"/>
    <p:sldId id="730" r:id="rId55"/>
    <p:sldId id="780" r:id="rId56"/>
    <p:sldId id="781" r:id="rId57"/>
    <p:sldId id="794" r:id="rId58"/>
    <p:sldId id="784" r:id="rId59"/>
    <p:sldId id="785" r:id="rId60"/>
    <p:sldId id="786" r:id="rId61"/>
    <p:sldId id="787" r:id="rId62"/>
    <p:sldId id="788" r:id="rId63"/>
    <p:sldId id="789" r:id="rId64"/>
    <p:sldId id="790" r:id="rId65"/>
    <p:sldId id="791" r:id="rId66"/>
    <p:sldId id="731" r:id="rId67"/>
    <p:sldId id="734" r:id="rId68"/>
    <p:sldId id="735" r:id="rId69"/>
    <p:sldId id="792" r:id="rId70"/>
    <p:sldId id="793" r:id="rId71"/>
    <p:sldId id="689" r:id="rId72"/>
    <p:sldId id="690" r:id="rId73"/>
    <p:sldId id="691" r:id="rId74"/>
    <p:sldId id="765" r:id="rId75"/>
    <p:sldId id="772" r:id="rId76"/>
    <p:sldId id="697" r:id="rId77"/>
    <p:sldId id="705" r:id="rId78"/>
    <p:sldId id="755" r:id="rId79"/>
    <p:sldId id="680" r:id="rId80"/>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handoutMaster" Target="handoutMasters/handoutMaster1.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4/4/2016</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16</a:t>
            </a:fld>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17</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18</a:t>
            </a:fld>
            <a:endParaRPr lang="en-US" smtClean="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AC601-715D-4E07-9498-8B46D6601297}" type="slidenum">
              <a:rPr lang="en-US" smtClean="0">
                <a:latin typeface="Calibri" pitchFamily="34" charset="0"/>
                <a:ea typeface="ＭＳ Ｐゴシック" pitchFamily="34" charset="-128"/>
              </a:rPr>
              <a:pPr/>
              <a:t>22</a:t>
            </a:fld>
            <a:endParaRPr lang="en-US" smtClean="0">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23</a:t>
            </a:fld>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765C297-D2D2-45EF-B9CA-A55639A88E0A}" type="slidenum">
              <a:rPr lang="en-US" smtClean="0">
                <a:latin typeface="Times New Roman" pitchFamily="18" charset="0"/>
              </a:rPr>
              <a:pPr/>
              <a:t>24</a:t>
            </a:fld>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25</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E587CA1-9A58-421B-B154-BA7B9CEE6C9D}" type="slidenum">
              <a:rPr lang="en-US" smtClean="0">
                <a:latin typeface="Times New Roman" pitchFamily="18" charset="0"/>
              </a:rPr>
              <a:pPr/>
              <a:t>26</a:t>
            </a:fld>
            <a:endParaRPr lang="en-US" smtClean="0">
              <a:latin typeface="Times New Roman" pitchFamily="18" charset="0"/>
            </a:endParaRPr>
          </a:p>
        </p:txBody>
      </p:sp>
      <p:sp>
        <p:nvSpPr>
          <p:cNvPr id="83971" name="Rectangle 2"/>
          <p:cNvSpPr>
            <a:spLocks noGrp="1" noRot="1" noChangeAspect="1" noChangeArrowheads="1" noTextEdit="1"/>
          </p:cNvSpPr>
          <p:nvPr>
            <p:ph type="sldImg"/>
          </p:nvPr>
        </p:nvSpPr>
        <p:spPr>
          <a:xfrm>
            <a:off x="2897188" y="527050"/>
            <a:ext cx="3505200" cy="2628900"/>
          </a:xfrm>
          <a:ln/>
        </p:spPr>
      </p:sp>
      <p:sp>
        <p:nvSpPr>
          <p:cNvPr id="83972"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BBB204-471E-41A7-B3DD-2B4AFA7D40F6}" type="slidenum">
              <a:rPr lang="en-US" altLang="en-US" smtClean="0">
                <a:solidFill>
                  <a:prstClr val="black"/>
                </a:solidFill>
                <a:latin typeface="Arial" pitchFamily="34" charset="0"/>
                <a:ea typeface="MS PGothic" pitchFamily="34" charset="-128"/>
                <a:cs typeface="Arial" pitchFamily="34" charset="0"/>
              </a:rPr>
              <a:pPr eaLnBrk="1" hangingPunct="1">
                <a:spcBef>
                  <a:spcPct val="0"/>
                </a:spcBef>
              </a:pPr>
              <a:t>27</a:t>
            </a:fld>
            <a:endParaRPr lang="en-US" altLang="en-US" smtClean="0">
              <a:solidFill>
                <a:prstClr val="black"/>
              </a:solidFill>
              <a:latin typeface="Arial" pitchFamily="34" charset="0"/>
              <a:ea typeface="MS PGothic" pitchFamily="34" charset="-128"/>
              <a:cs typeface="Arial"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2</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2905125" y="525463"/>
            <a:ext cx="3503613" cy="262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32E7772-99AB-4D00-ABAC-E1AB34571C7D}" type="slidenum">
              <a:rPr lang="en-US" altLang="en-US" smtClean="0">
                <a:solidFill>
                  <a:prstClr val="black"/>
                </a:solidFill>
                <a:latin typeface="Arial" pitchFamily="34" charset="0"/>
              </a:rPr>
              <a:pPr eaLnBrk="1" hangingPunct="1">
                <a:spcBef>
                  <a:spcPct val="0"/>
                </a:spcBef>
              </a:pPr>
              <a:t>30</a:t>
            </a:fld>
            <a:endParaRPr lang="en-US" altLang="en-US" smtClean="0">
              <a:solidFill>
                <a:prstClr val="black"/>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CE2C352-4E46-4BF4-B346-1E4954E00BF1}" type="slidenum">
              <a:rPr lang="en-US" smtClean="0">
                <a:latin typeface="Times New Roman" pitchFamily="18" charset="0"/>
              </a:rPr>
              <a:pPr/>
              <a:t>31</a:t>
            </a:fld>
            <a:endParaRPr lang="en-US"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0FEDB26-F56E-4F70-8D82-A3D53C66E241}" type="slidenum">
              <a:rPr lang="en-US" smtClean="0">
                <a:latin typeface="Times New Roman" pitchFamily="18" charset="0"/>
              </a:rPr>
              <a:pPr/>
              <a:t>33</a:t>
            </a:fld>
            <a:endParaRPr lang="en-US" smtClean="0">
              <a:latin typeface="Times New Roman" pitchFamily="18" charset="0"/>
            </a:endParaRPr>
          </a:p>
        </p:txBody>
      </p:sp>
      <p:sp>
        <p:nvSpPr>
          <p:cNvPr id="93187" name="Rectangle 2"/>
          <p:cNvSpPr>
            <a:spLocks noGrp="1" noRot="1" noChangeAspect="1" noChangeArrowheads="1" noTextEdit="1"/>
          </p:cNvSpPr>
          <p:nvPr>
            <p:ph type="sldImg"/>
          </p:nvPr>
        </p:nvSpPr>
        <p:spPr>
          <a:xfrm>
            <a:off x="2897188" y="527050"/>
            <a:ext cx="3505200" cy="2628900"/>
          </a:xfrm>
          <a:ln/>
        </p:spPr>
      </p:sp>
      <p:sp>
        <p:nvSpPr>
          <p:cNvPr id="9318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mtClean="0"/>
              <a:t>These are the control data used to make xGEOID06a, GEOID03 and GEOID99 (GPS on bench marks: GPSBM’s).</a:t>
            </a:r>
          </a:p>
          <a:p>
            <a:pPr>
              <a:buFontTx/>
              <a:buChar char="•"/>
            </a:pPr>
            <a:r>
              <a:rPr lang="en-US" smtClean="0"/>
              <a:t>Improvements in Distribution are primarily due to obtaining data in Canada.</a:t>
            </a:r>
          </a:p>
          <a:p>
            <a:pPr>
              <a:buFontTx/>
              <a:buChar char="•"/>
            </a:pPr>
            <a:r>
              <a:rPr lang="en-US" smtClean="0"/>
              <a:t>The bulk of the increase comes in one state: Minnesota (603 =&gt; 4161).</a:t>
            </a:r>
          </a:p>
          <a:p>
            <a:pPr>
              <a:buFontTx/>
              <a:buChar char="•"/>
            </a:pPr>
            <a:r>
              <a:rPr lang="en-US" smtClean="0"/>
              <a:t>Note the inequitable distribution.</a:t>
            </a:r>
          </a:p>
          <a:p>
            <a:pPr>
              <a:buFontTx/>
              <a:buChar char="•"/>
            </a:pPr>
            <a:r>
              <a:rPr lang="en-US" smtClean="0"/>
              <a:t>You could practically grid the GPSBM’s in South Carolina or Minnesota and get a good result.</a:t>
            </a:r>
          </a:p>
          <a:p>
            <a:pPr>
              <a:buFontTx/>
              <a:buChar char="•"/>
            </a:pPr>
            <a:r>
              <a:rPr lang="en-US" smtClean="0"/>
              <a:t>Other places are not so fortunate…</a:t>
            </a:r>
          </a:p>
          <a:p>
            <a:pPr>
              <a:buFontTx/>
              <a:buChar char="•"/>
            </a:pPr>
            <a:r>
              <a:rPr lang="en-US" smtClean="0"/>
              <a:t>Also note that this shows distribution but not quality of the points. </a:t>
            </a:r>
          </a:p>
          <a:p>
            <a:pPr>
              <a:buFontTx/>
              <a:buChar char="•"/>
            </a:pPr>
            <a:r>
              <a:rPr lang="en-US" smtClean="0"/>
              <a:t>Some regions (e.g., Texas) have systematic quality problems (due to subsidence) that impact the GPSBM’s and the derived hybrid geoids.</a:t>
            </a:r>
          </a:p>
          <a:p>
            <a:pPr>
              <a:buFontTx/>
              <a:buChar char="•"/>
            </a:pPr>
            <a:r>
              <a:rPr lang="en-US"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smtClean="0"/>
              <a:t>Note that a hyper-dense survey isn’t necessary to achieve optimal results. Later discussion on Minnesota will emphasize this.</a:t>
            </a:r>
          </a:p>
          <a:p>
            <a:pPr>
              <a:buFontTx/>
              <a:buChar char="•"/>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5FCE1448-F191-440C-B798-03D88C292803}" type="slidenum">
              <a:rPr lang="en-US" smtClean="0">
                <a:solidFill>
                  <a:srgbClr val="000000"/>
                </a:solidFill>
                <a:latin typeface="Times New Roman" pitchFamily="18" charset="0"/>
              </a:rPr>
              <a:pPr/>
              <a:t>34</a:t>
            </a:fld>
            <a:endParaRPr lang="en-US" smtClean="0">
              <a:solidFill>
                <a:srgbClr val="000000"/>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36</a:t>
            </a:fld>
            <a:endParaRPr lang="en-US"/>
          </a:p>
        </p:txBody>
      </p:sp>
    </p:spTree>
    <p:extLst>
      <p:ext uri="{BB962C8B-B14F-4D97-AF65-F5344CB8AC3E}">
        <p14:creationId xmlns:p14="http://schemas.microsoft.com/office/powerpoint/2010/main" val="313810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07" eaLnBrk="0" hangingPunct="0">
              <a:defRPr>
                <a:solidFill>
                  <a:schemeClr val="tx1"/>
                </a:solidFill>
                <a:latin typeface="Symbol" pitchFamily="18" charset="2"/>
              </a:defRPr>
            </a:lvl1pPr>
            <a:lvl2pPr marL="702693" indent="-270267" defTabSz="918907" eaLnBrk="0" hangingPunct="0">
              <a:defRPr>
                <a:solidFill>
                  <a:schemeClr val="tx1"/>
                </a:solidFill>
                <a:latin typeface="Symbol" pitchFamily="18" charset="2"/>
              </a:defRPr>
            </a:lvl2pPr>
            <a:lvl3pPr marL="1081067" indent="-216214" defTabSz="918907" eaLnBrk="0" hangingPunct="0">
              <a:defRPr>
                <a:solidFill>
                  <a:schemeClr val="tx1"/>
                </a:solidFill>
                <a:latin typeface="Symbol" pitchFamily="18" charset="2"/>
              </a:defRPr>
            </a:lvl3pPr>
            <a:lvl4pPr marL="1513494" indent="-216214" defTabSz="918907" eaLnBrk="0" hangingPunct="0">
              <a:defRPr>
                <a:solidFill>
                  <a:schemeClr val="tx1"/>
                </a:solidFill>
                <a:latin typeface="Symbol" pitchFamily="18" charset="2"/>
              </a:defRPr>
            </a:lvl4pPr>
            <a:lvl5pPr marL="1945922" indent="-216214" defTabSz="918907" eaLnBrk="0" hangingPunct="0">
              <a:defRPr>
                <a:solidFill>
                  <a:schemeClr val="tx1"/>
                </a:solidFill>
                <a:latin typeface="Symbol" pitchFamily="18" charset="2"/>
              </a:defRPr>
            </a:lvl5pPr>
            <a:lvl6pPr marL="2378348" indent="-216214" defTabSz="918907" eaLnBrk="0" fontAlgn="base" hangingPunct="0">
              <a:spcBef>
                <a:spcPct val="0"/>
              </a:spcBef>
              <a:spcAft>
                <a:spcPct val="0"/>
              </a:spcAft>
              <a:defRPr>
                <a:solidFill>
                  <a:schemeClr val="tx1"/>
                </a:solidFill>
                <a:latin typeface="Symbol" pitchFamily="18" charset="2"/>
              </a:defRPr>
            </a:lvl6pPr>
            <a:lvl7pPr marL="2810776" indent="-216214" defTabSz="918907" eaLnBrk="0" fontAlgn="base" hangingPunct="0">
              <a:spcBef>
                <a:spcPct val="0"/>
              </a:spcBef>
              <a:spcAft>
                <a:spcPct val="0"/>
              </a:spcAft>
              <a:defRPr>
                <a:solidFill>
                  <a:schemeClr val="tx1"/>
                </a:solidFill>
                <a:latin typeface="Symbol" pitchFamily="18" charset="2"/>
              </a:defRPr>
            </a:lvl7pPr>
            <a:lvl8pPr marL="3243202" indent="-216214" defTabSz="918907" eaLnBrk="0" fontAlgn="base" hangingPunct="0">
              <a:spcBef>
                <a:spcPct val="0"/>
              </a:spcBef>
              <a:spcAft>
                <a:spcPct val="0"/>
              </a:spcAft>
              <a:defRPr>
                <a:solidFill>
                  <a:schemeClr val="tx1"/>
                </a:solidFill>
                <a:latin typeface="Symbol" pitchFamily="18" charset="2"/>
              </a:defRPr>
            </a:lvl8pPr>
            <a:lvl9pPr marL="3675629" indent="-216214" defTabSz="918907" eaLnBrk="0" fontAlgn="base" hangingPunct="0">
              <a:spcBef>
                <a:spcPct val="0"/>
              </a:spcBef>
              <a:spcAft>
                <a:spcPct val="0"/>
              </a:spcAft>
              <a:defRPr>
                <a:solidFill>
                  <a:schemeClr val="tx1"/>
                </a:solidFill>
                <a:latin typeface="Symbol" pitchFamily="18" charset="2"/>
              </a:defRPr>
            </a:lvl9pPr>
          </a:lstStyle>
          <a:p>
            <a:fld id="{A34E7C45-FC23-43E3-972D-21FE4002084D}" type="slidenum">
              <a:rPr lang="en-US" smtClean="0">
                <a:solidFill>
                  <a:prstClr val="black"/>
                </a:solidFill>
                <a:latin typeface="Times New Roman" pitchFamily="18" charset="0"/>
              </a:rPr>
              <a:pPr/>
              <a:t>38</a:t>
            </a:fld>
            <a:endParaRPr lang="en-US" smtClean="0">
              <a:solidFill>
                <a:prstClr val="black"/>
              </a:solidFill>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solidFill>
                  <a:prstClr val="black"/>
                </a:solidFill>
                <a:latin typeface="Times New Roman" pitchFamily="18" charset="0"/>
              </a:rPr>
              <a:pPr/>
              <a:t>39</a:t>
            </a:fld>
            <a:endParaRPr lang="en-US" smtClean="0">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0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289DD2D9-63AC-48B8-8712-664C05E27C71}" type="slidenum">
              <a:rPr lang="en-US" altLang="en-US" sz="1300" smtClean="0">
                <a:solidFill>
                  <a:srgbClr val="000000"/>
                </a:solidFill>
              </a:rPr>
              <a:pPr eaLnBrk="1" hangingPunct="1">
                <a:spcBef>
                  <a:spcPct val="0"/>
                </a:spcBef>
                <a:defRPr/>
              </a:pPr>
              <a:t>40</a:t>
            </a:fld>
            <a:endParaRPr lang="en-US" altLang="en-US" sz="130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We’ve set up a basic GIS GPRA monitoring in the War Room.  We will report the coordinates of our survey monthly and they will calculate our percentages.  </a:t>
            </a:r>
          </a:p>
        </p:txBody>
      </p:sp>
      <p:sp>
        <p:nvSpPr>
          <p:cNvPr id="221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D550FB62-776F-4336-AB51-99B2495F40AA}" type="slidenum">
              <a:rPr lang="en-US" altLang="en-US" smtClean="0">
                <a:solidFill>
                  <a:srgbClr val="000000"/>
                </a:solidFill>
                <a:latin typeface="Arial" pitchFamily="34" charset="0"/>
              </a:rPr>
              <a:pPr eaLnBrk="1" hangingPunct="1">
                <a:spcBef>
                  <a:spcPct val="0"/>
                </a:spcBef>
                <a:defRPr/>
              </a:pPr>
              <a:t>41</a:t>
            </a:fld>
            <a:endParaRPr lang="en-US" altLang="en-US" smtClean="0">
              <a:solidFill>
                <a:srgbClr val="000000"/>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6D337AE-4660-4676-A862-3F9A0B8AEE34}"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3</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a:t>
            </a:r>
            <a:r>
              <a:rPr lang="en-US" altLang="en-US" dirty="0" err="1" smtClean="0">
                <a:latin typeface="Arial" pitchFamily="34" charset="0"/>
              </a:rPr>
              <a:t>Fugro</a:t>
            </a:r>
            <a:r>
              <a:rPr lang="en-US" altLang="en-US" dirty="0" smtClean="0">
                <a:latin typeface="Arial" pitchFamily="34" charset="0"/>
              </a:rPr>
              <a:t> to provide us aircraft services. We plan also to work this year with the Naval Research Lab and the VXS-1 Navy Squadron aboard their RC-12 King Air aircraft.</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DF5521-8E2F-4252-A0CE-E00811529953}" type="slidenum">
              <a:rPr lang="en-US" altLang="en-US" smtClean="0">
                <a:solidFill>
                  <a:prstClr val="black"/>
                </a:solidFill>
                <a:latin typeface="Arial" pitchFamily="34" charset="0"/>
              </a:rPr>
              <a:pPr eaLnBrk="1" hangingPunct="1">
                <a:spcBef>
                  <a:spcPct val="0"/>
                </a:spcBef>
              </a:pPr>
              <a:t>42</a:t>
            </a:fld>
            <a:endParaRPr lang="en-US" altLang="en-US" smtClean="0">
              <a:solidFill>
                <a:prstClr val="black"/>
              </a:solidFill>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dirty="0" smtClean="0">
                <a:latin typeface="Arial" pitchFamily="34" charset="0"/>
              </a:rPr>
              <a:t>GSVS11</a:t>
            </a:r>
            <a:r>
              <a:rPr lang="en-US" altLang="en-US" dirty="0"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8F979AB-891C-43A6-93F3-D9C6F2114063}" type="slidenum">
              <a:rPr lang="en-US" altLang="en-US" smtClean="0">
                <a:solidFill>
                  <a:prstClr val="black"/>
                </a:solidFill>
                <a:latin typeface="Arial" pitchFamily="34" charset="0"/>
              </a:rPr>
              <a:pPr eaLnBrk="1" hangingPunct="1">
                <a:spcBef>
                  <a:spcPct val="0"/>
                </a:spcBef>
              </a:pPr>
              <a:t>43</a:t>
            </a:fld>
            <a:endParaRPr lang="en-US" altLang="en-US" smtClean="0">
              <a:solidFill>
                <a:prstClr val="black"/>
              </a:solidFill>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0F36AE-61EC-470F-822E-72A62167CC05}" type="slidenum">
              <a:rPr lang="en-US" altLang="en-US" smtClean="0">
                <a:solidFill>
                  <a:prstClr val="black"/>
                </a:solidFill>
                <a:latin typeface="Arial" pitchFamily="34" charset="0"/>
              </a:rPr>
              <a:pPr eaLnBrk="1" hangingPunct="1">
                <a:spcBef>
                  <a:spcPct val="0"/>
                </a:spcBef>
              </a:pPr>
              <a:t>44</a:t>
            </a:fld>
            <a:endParaRPr lang="en-US" altLang="en-US" smtClean="0">
              <a:solidFill>
                <a:prstClr val="black"/>
              </a:solidFill>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a geoid slope validation survey won’t validate the absolute accuracy of the geoid model, it will help point out weakness in data and theory.  The accuracy of the terrestrial surveys will be best achievable, and formal accuracy estimates will be used to bound allowable disagreements with modeled geoid slopes.</a:t>
            </a:r>
          </a:p>
        </p:txBody>
      </p:sp>
      <p:sp>
        <p:nvSpPr>
          <p:cNvPr id="224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644E5D0E-1E1D-44A1-B2C8-791650DEB75F}" type="slidenum">
              <a:rPr lang="en-US" altLang="en-US" sz="1300" smtClean="0">
                <a:solidFill>
                  <a:srgbClr val="000000"/>
                </a:solidFill>
              </a:rPr>
              <a:pPr eaLnBrk="1" hangingPunct="1">
                <a:spcBef>
                  <a:spcPct val="0"/>
                </a:spcBef>
                <a:defRPr/>
              </a:pPr>
              <a:t>45</a:t>
            </a:fld>
            <a:endParaRPr lang="en-US" altLang="en-US" sz="1300"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reasons for the above are:</a:t>
            </a:r>
          </a:p>
          <a:p>
            <a:r>
              <a:rPr lang="en-US" altLang="en-US" smtClean="0"/>
              <a:t>&gt;100 km    :  to allow for direct comparison to GOCE and GRACE</a:t>
            </a:r>
          </a:p>
          <a:p>
            <a:r>
              <a:rPr lang="en-US" altLang="en-US" smtClean="0"/>
              <a:t>Under GRAV-D  :  So that geoids with/without airborne gravity can be compared</a:t>
            </a:r>
          </a:p>
          <a:p>
            <a:r>
              <a:rPr lang="en-US" altLang="en-US" smtClean="0"/>
              <a:t>Avoid woods:  Better GPS visibility</a:t>
            </a:r>
          </a:p>
          <a:p>
            <a:r>
              <a:rPr lang="en-US" altLang="en-US" smtClean="0"/>
              <a:t>Roads:  Ease of accessibility </a:t>
            </a:r>
          </a:p>
          <a:p>
            <a:r>
              <a:rPr lang="en-US" altLang="en-US" smtClean="0"/>
              <a:t>Cloud-Free Nights:  For the DoV camera to see the stars</a:t>
            </a:r>
          </a:p>
          <a:p>
            <a:r>
              <a:rPr lang="en-US" altLang="en-US" smtClean="0"/>
              <a:t>Bridges:  To avoid “river crossings” in the geodetic leveling</a:t>
            </a:r>
          </a:p>
          <a:p>
            <a:r>
              <a:rPr lang="en-US" altLang="en-US" smtClean="0"/>
              <a:t>Low Elevations:  So the errors from correcting from surface data to the geoid are minimized</a:t>
            </a:r>
          </a:p>
          <a:p>
            <a:r>
              <a:rPr lang="en-US" altLang="en-US" smtClean="0"/>
              <a:t>Geoid slope:  To have an interesting signal to choose from</a:t>
            </a:r>
          </a:p>
          <a:p>
            <a:r>
              <a:rPr lang="en-US" altLang="en-US" smtClean="0"/>
              <a:t>Travel costs:  To minimize cost of survey</a:t>
            </a:r>
          </a:p>
          <a:p>
            <a:endParaRPr lang="en-US" altLang="en-US" smtClean="0"/>
          </a:p>
        </p:txBody>
      </p:sp>
      <p:sp>
        <p:nvSpPr>
          <p:cNvPr id="225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3537CA4-A733-4469-8B6F-327FF2B1FE3F}" type="slidenum">
              <a:rPr lang="en-US" altLang="en-US" sz="1300" smtClean="0">
                <a:solidFill>
                  <a:srgbClr val="000000"/>
                </a:solidFill>
              </a:rPr>
              <a:pPr eaLnBrk="1" hangingPunct="1">
                <a:spcBef>
                  <a:spcPct val="0"/>
                </a:spcBef>
                <a:defRPr/>
              </a:pPr>
              <a:t>46</a:t>
            </a:fld>
            <a:endParaRPr lang="en-US" altLang="en-US" sz="1300"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7639CC-BA0A-4DF3-A5EA-899B00D2BBE0}" type="slidenum">
              <a:rPr lang="en-US" altLang="en-US" smtClean="0">
                <a:solidFill>
                  <a:prstClr val="black"/>
                </a:solidFill>
                <a:ea typeface="MS PGothic" pitchFamily="34" charset="-128"/>
              </a:rPr>
              <a:pPr eaLnBrk="1" hangingPunct="1">
                <a:spcBef>
                  <a:spcPct val="0"/>
                </a:spcBef>
              </a:pPr>
              <a:t>47</a:t>
            </a:fld>
            <a:endParaRPr lang="en-US" altLang="en-US" smtClean="0">
              <a:solidFill>
                <a:prstClr val="black"/>
              </a:solidFill>
              <a:ea typeface="MS PGothic"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But will this method produce a sufficiently accurate geoid?</a:t>
            </a:r>
          </a:p>
          <a:p>
            <a:pPr>
              <a:spcBef>
                <a:spcPct val="0"/>
              </a:spcBef>
            </a:pPr>
            <a:endParaRPr lang="en-US" altLang="en-US" smtClean="0"/>
          </a:p>
          <a:p>
            <a:pPr>
              <a:spcBef>
                <a:spcPct val="0"/>
              </a:spcBef>
            </a:pPr>
            <a:r>
              <a:rPr lang="en-US" alt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7D04B2-9A52-4A48-B0BD-E3ECA5CA0FC7}" type="slidenum">
              <a:rPr lang="en-US" altLang="en-US" smtClean="0">
                <a:solidFill>
                  <a:prstClr val="black"/>
                </a:solidFill>
                <a:ea typeface="MS PGothic" pitchFamily="34" charset="-128"/>
              </a:rPr>
              <a:pPr eaLnBrk="1" hangingPunct="1">
                <a:spcBef>
                  <a:spcPct val="0"/>
                </a:spcBef>
              </a:pPr>
              <a:t>56</a:t>
            </a:fld>
            <a:endParaRPr lang="en-US" altLang="en-US" smtClean="0">
              <a:solidFill>
                <a:prstClr val="black"/>
              </a:solidFill>
              <a:ea typeface="MS PGothic"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 Survey verified that the inclusion of the GRAV-D airborne survey improved the geoid slope accuracies at all distances measured by the survey.  </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B8429F0-88DD-42A1-85ED-950F71C3E8C0}" type="slidenum">
              <a:rPr lang="en-US" altLang="en-US" smtClean="0">
                <a:solidFill>
                  <a:prstClr val="black"/>
                </a:solidFill>
                <a:ea typeface="MS PGothic" pitchFamily="34" charset="-128"/>
              </a:rPr>
              <a:pPr eaLnBrk="1" hangingPunct="1">
                <a:spcBef>
                  <a:spcPct val="0"/>
                </a:spcBef>
              </a:pPr>
              <a:t>57</a:t>
            </a:fld>
            <a:endParaRPr lang="en-US" altLang="en-US" smtClean="0">
              <a:solidFill>
                <a:prstClr val="black"/>
              </a:solidFill>
              <a:ea typeface="MS PGothic"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8" name="Shape 15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smtClean="0"/>
          </a:p>
        </p:txBody>
      </p:sp>
      <p:sp>
        <p:nvSpPr>
          <p:cNvPr id="244739" name="Shape 156"/>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62" name="Shape 13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smtClean="0"/>
          </a:p>
        </p:txBody>
      </p:sp>
      <p:sp>
        <p:nvSpPr>
          <p:cNvPr id="245763" name="Shape 13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16906"/>
            <a:fld id="{4903CA10-6E57-4DBB-805C-6410B52A72D6}" type="slidenum">
              <a:rPr lang="en-US" smtClean="0"/>
              <a:pPr defTabSz="916906"/>
              <a:t>61</a:t>
            </a:fld>
            <a:endParaRPr lang="en-US" dirty="0" smtClean="0"/>
          </a:p>
        </p:txBody>
      </p:sp>
      <p:sp>
        <p:nvSpPr>
          <p:cNvPr id="163843"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239106" y="3318779"/>
            <a:ext cx="6932731" cy="3144231"/>
          </a:xfrm>
          <a:ln/>
        </p:spPr>
        <p:txBody>
          <a:bodyPr/>
          <a:lstStyle/>
          <a:p>
            <a:pPr>
              <a:buFont typeface="Arial" pitchFamily="34" charset="0"/>
              <a:buChar char="•"/>
              <a:defRPr/>
            </a:pPr>
            <a:r>
              <a:rPr lang="en-US" dirty="0" smtClean="0"/>
              <a:t> 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marL="669229" lvl="1" indent="-228555">
              <a:buFontTx/>
              <a:buAutoNum type="arabicParenR"/>
              <a:defRPr/>
            </a:pPr>
            <a:r>
              <a:rPr lang="en-US" dirty="0" smtClean="0"/>
              <a:t>Get an ellipsoid height (h) from GNSS in the latest geometric datum (the replacement for NAD 83)</a:t>
            </a:r>
          </a:p>
          <a:p>
            <a:pPr marL="669229" lvl="1" indent="-228555">
              <a:buFontTx/>
              <a:buAutoNum type="arabicParenR"/>
              <a:defRPr/>
            </a:pPr>
            <a:r>
              <a:rPr lang="en-US" strike="sngStrike" dirty="0" smtClean="0"/>
              <a:t>Remove</a:t>
            </a:r>
            <a:r>
              <a:rPr lang="en-US" dirty="0" smtClean="0"/>
              <a:t> </a:t>
            </a:r>
            <a:r>
              <a:rPr lang="en-US" dirty="0" smtClean="0">
                <a:solidFill>
                  <a:srgbClr val="FF0000"/>
                </a:solidFill>
              </a:rPr>
              <a:t>Subtract </a:t>
            </a:r>
            <a:r>
              <a:rPr lang="en-US" dirty="0" smtClean="0"/>
              <a:t>the NGS provided </a:t>
            </a:r>
            <a:r>
              <a:rPr lang="en-US" dirty="0" err="1" smtClean="0"/>
              <a:t>geoid</a:t>
            </a:r>
            <a:r>
              <a:rPr lang="en-US" strike="sngStrike" dirty="0" smtClean="0"/>
              <a:t> model</a:t>
            </a:r>
            <a:r>
              <a:rPr lang="en-US" dirty="0" smtClean="0"/>
              <a:t>  </a:t>
            </a:r>
            <a:r>
              <a:rPr lang="en-US" dirty="0" smtClean="0">
                <a:solidFill>
                  <a:srgbClr val="FF0000"/>
                </a:solidFill>
              </a:rPr>
              <a:t>height </a:t>
            </a:r>
            <a:r>
              <a:rPr lang="en-US" dirty="0" smtClean="0"/>
              <a:t>(N)</a:t>
            </a:r>
          </a:p>
          <a:p>
            <a:pPr marL="669229" lvl="1" indent="-228555">
              <a:buFontTx/>
              <a:buAutoNum type="arabicParenR"/>
              <a:defRPr/>
            </a:pPr>
            <a:r>
              <a:rPr lang="en-US" dirty="0" smtClean="0"/>
              <a:t>The </a:t>
            </a:r>
            <a:r>
              <a:rPr lang="en-US" dirty="0" err="1" smtClean="0"/>
              <a:t>orthometric</a:t>
            </a:r>
            <a:r>
              <a:rPr lang="en-US" dirty="0" smtClean="0"/>
              <a:t> height in the new datum (H) is just H=h-N</a:t>
            </a:r>
          </a:p>
          <a:p>
            <a:pPr>
              <a:buFont typeface="Arial" pitchFamily="34" charset="0"/>
              <a:buChar char="•"/>
              <a:defRPr/>
            </a:pPr>
            <a:r>
              <a:rPr lang="en-US" dirty="0" smtClean="0"/>
              <a:t> NGS will eventually stop making the claim that we “know” the heights of bench marks as the method of providing access to the vertical datum.  What NGS will do is provide the </a:t>
            </a:r>
            <a:r>
              <a:rPr lang="en-US" dirty="0" err="1" smtClean="0"/>
              <a:t>orthometric</a:t>
            </a:r>
            <a:r>
              <a:rPr lang="en-US" dirty="0" smtClean="0"/>
              <a:t> height to a user on the day of their survey (and with the disclaimer that this height should not be taken as “known” for very long, due to the dynamic nature of the Earth).</a:t>
            </a:r>
          </a:p>
          <a:p>
            <a:pPr>
              <a:defRPr/>
            </a:pP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a:buFontTx/>
              <a:buChar char="•"/>
            </a:pPr>
            <a:r>
              <a:rPr lang="en-US" smtClean="0"/>
              <a:t> In areas where a brand new (relatively speaking) GNSS based ellipsoid height has been determined at an NAVD 88 bench mark, that data will allow for NGS to convert to the new datum.  </a:t>
            </a:r>
          </a:p>
          <a:p>
            <a:pPr>
              <a:buFontTx/>
              <a:buChar char="•"/>
            </a:pPr>
            <a:r>
              <a:rPr lang="en-US" smtClean="0"/>
              <a:t> The more of these points that can be determined right near the time of the new datum’s release, the better will be the conversion.</a:t>
            </a:r>
          </a:p>
          <a:p>
            <a:endParaRPr lang="en-US" smtClean="0"/>
          </a:p>
        </p:txBody>
      </p:sp>
      <p:sp>
        <p:nvSpPr>
          <p:cNvPr id="164868" name="Slide Number Placeholder 3"/>
          <p:cNvSpPr>
            <a:spLocks noGrp="1"/>
          </p:cNvSpPr>
          <p:nvPr>
            <p:ph type="sldNum" sz="quarter" idx="5"/>
          </p:nvPr>
        </p:nvSpPr>
        <p:spPr>
          <a:noFill/>
        </p:spPr>
        <p:txBody>
          <a:bodyPr/>
          <a:lstStyle/>
          <a:p>
            <a:pPr defTabSz="916906"/>
            <a:fld id="{76C50353-76AD-4994-A8F6-594C0160D8F2}" type="slidenum">
              <a:rPr lang="en-US" smtClean="0"/>
              <a:pPr defTabSz="916906"/>
              <a:t>62</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defTabSz="916906"/>
            <a:fld id="{4F80D1E5-FC27-4D09-94B1-3B23F4DCE1A0}" type="slidenum">
              <a:rPr lang="en-US" smtClean="0"/>
              <a:pPr defTabSz="916906"/>
              <a:t>63</a:t>
            </a:fld>
            <a:endParaRPr 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defTabSz="916906"/>
            <a:fld id="{16B8AE64-7FAD-4A3A-A32D-254BBDA7A97A}" type="slidenum">
              <a:rPr lang="en-US" smtClean="0"/>
              <a:pPr defTabSz="916906"/>
              <a:t>64</a:t>
            </a:fld>
            <a:endParaRPr lang="en-US" dirty="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916906"/>
            <a:fld id="{94FA399F-2521-4990-AD98-E959835B5CFF}" type="slidenum">
              <a:rPr lang="en-US" smtClean="0"/>
              <a:pPr defTabSz="916906"/>
              <a:t>65</a:t>
            </a:fld>
            <a:endParaRPr lang="en-US" dirty="0" smtClean="0"/>
          </a:p>
        </p:txBody>
      </p:sp>
      <p:sp>
        <p:nvSpPr>
          <p:cNvPr id="174083" name="Rectangle 2"/>
          <p:cNvSpPr>
            <a:spLocks noGrp="1" noRot="1" noChangeAspect="1" noChangeArrowheads="1" noTextEdit="1"/>
          </p:cNvSpPr>
          <p:nvPr>
            <p:ph type="sldImg"/>
          </p:nvPr>
        </p:nvSpPr>
        <p:spPr>
          <a:xfrm>
            <a:off x="2894013" y="527050"/>
            <a:ext cx="3506787" cy="2628900"/>
          </a:xfrm>
          <a:ln/>
        </p:spPr>
      </p:sp>
      <p:sp>
        <p:nvSpPr>
          <p:cNvPr id="174084" name="Rectangle 3"/>
          <p:cNvSpPr>
            <a:spLocks noGrp="1" noChangeArrowheads="1"/>
          </p:cNvSpPr>
          <p:nvPr>
            <p:ph type="body" idx="1"/>
          </p:nvPr>
        </p:nvSpPr>
        <p:spPr>
          <a:xfrm>
            <a:off x="930891" y="3330653"/>
            <a:ext cx="7434620" cy="3152542"/>
          </a:xfrm>
          <a:noFill/>
          <a:ln/>
        </p:spPr>
        <p:txBody>
          <a:bodyPr/>
          <a:lstStyle/>
          <a:p>
            <a:pPr>
              <a:buFontTx/>
              <a:buChar char="•"/>
            </a:pPr>
            <a:r>
              <a:rPr lang="en-US" b="1" smtClean="0"/>
              <a:t>ACURRACY BUT NOT CONSISTENCY!!</a:t>
            </a:r>
          </a:p>
          <a:p>
            <a:pPr>
              <a:buFontTx/>
              <a:buChar char="•"/>
            </a:pPr>
            <a:endParaRPr lang="en-US" b="1" smtClean="0"/>
          </a:p>
          <a:p>
            <a:pPr>
              <a:buFontTx/>
              <a:buChar char="•"/>
            </a:pPr>
            <a:r>
              <a:rPr lang="en-US" b="1" smtClean="0"/>
              <a:t>To summarize:  This slide shows how far we’ve come since 1986, really since 1927.</a:t>
            </a:r>
          </a:p>
          <a:p>
            <a:pPr>
              <a:buFontTx/>
              <a:buChar char="•"/>
            </a:pPr>
            <a:r>
              <a:rPr lang="en-US" b="1" smtClean="0"/>
              <a:t>Unfortunately, ---  Next slide  ----</a:t>
            </a:r>
          </a:p>
          <a:p>
            <a:endParaRPr lang="en-US" b="1" smtClean="0"/>
          </a:p>
          <a:p>
            <a:endParaRPr lang="en-US" b="1"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defTabSz="916906"/>
            <a:fld id="{39FB1233-5D74-437A-8B1C-8DB9C9F36300}" type="slidenum">
              <a:rPr lang="en-US" smtClean="0"/>
              <a:pPr defTabSz="916906"/>
              <a:t>66</a:t>
            </a:fld>
            <a:endParaRPr lang="en-US" dirty="0" smtClean="0"/>
          </a:p>
        </p:txBody>
      </p:sp>
      <p:sp>
        <p:nvSpPr>
          <p:cNvPr id="172035" name="Rectangle 2"/>
          <p:cNvSpPr>
            <a:spLocks noGrp="1" noRot="1" noChangeAspect="1" noChangeArrowheads="1" noTextEdit="1"/>
          </p:cNvSpPr>
          <p:nvPr>
            <p:ph type="sldImg"/>
          </p:nvPr>
        </p:nvSpPr>
        <p:spPr>
          <a:xfrm>
            <a:off x="2895600" y="527050"/>
            <a:ext cx="3505200" cy="2628900"/>
          </a:xfrm>
          <a:ln/>
        </p:spPr>
      </p:sp>
      <p:sp>
        <p:nvSpPr>
          <p:cNvPr id="172036" name="Rectangle 3"/>
          <p:cNvSpPr>
            <a:spLocks noGrp="1" noChangeArrowheads="1"/>
          </p:cNvSpPr>
          <p:nvPr>
            <p:ph type="body" idx="1"/>
          </p:nvPr>
        </p:nvSpPr>
        <p:spPr>
          <a:xfrm>
            <a:off x="928807" y="3329465"/>
            <a:ext cx="7438786" cy="3153730"/>
          </a:xfrm>
          <a:noFill/>
          <a:ln/>
        </p:spPr>
        <p:txBody>
          <a:bodyPr/>
          <a:lstStyle/>
          <a:p>
            <a:endParaRPr lang="en-US" b="1" dirty="0" smtClean="0"/>
          </a:p>
          <a:p>
            <a:endParaRPr lang="en-US" b="1"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44605218-2645-4B8D-8F53-2A6118421F98}" type="slidenum">
              <a:rPr lang="en-US" altLang="en-US" smtClean="0">
                <a:latin typeface="Times New Roman" pitchFamily="18" charset="0"/>
              </a:rPr>
              <a:pPr/>
              <a:t>67</a:t>
            </a:fld>
            <a:endParaRPr lang="en-US" altLang="en-US" smtClean="0">
              <a:latin typeface="Times New Roman" pitchFamily="18" charset="0"/>
            </a:endParaRPr>
          </a:p>
        </p:txBody>
      </p:sp>
      <p:sp>
        <p:nvSpPr>
          <p:cNvPr id="113667" name="Rectangle 2"/>
          <p:cNvSpPr>
            <a:spLocks noGrp="1" noRot="1" noChangeAspect="1" noChangeArrowheads="1" noTextEdit="1"/>
          </p:cNvSpPr>
          <p:nvPr>
            <p:ph type="sldImg"/>
          </p:nvPr>
        </p:nvSpPr>
        <p:spPr>
          <a:xfrm>
            <a:off x="2894013" y="527050"/>
            <a:ext cx="3506787" cy="2628900"/>
          </a:xfrm>
          <a:ln/>
        </p:spPr>
      </p:sp>
      <p:sp>
        <p:nvSpPr>
          <p:cNvPr id="113668" name="Rectangle 3"/>
          <p:cNvSpPr>
            <a:spLocks noGrp="1" noChangeArrowheads="1"/>
          </p:cNvSpPr>
          <p:nvPr>
            <p:ph type="body" idx="1"/>
          </p:nvPr>
        </p:nvSpPr>
        <p:spPr>
          <a:xfrm>
            <a:off x="930045" y="3330172"/>
            <a:ext cx="7436313" cy="3152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b="1" smtClean="0"/>
              <a:t>ACURRACY BUT NOT CONSISTENCY!!</a:t>
            </a:r>
          </a:p>
          <a:p>
            <a:pPr>
              <a:buFontTx/>
              <a:buChar char="•"/>
            </a:pPr>
            <a:endParaRPr lang="en-US" altLang="en-US" b="1" smtClean="0"/>
          </a:p>
          <a:p>
            <a:pPr>
              <a:buFontTx/>
              <a:buChar char="•"/>
            </a:pPr>
            <a:r>
              <a:rPr lang="en-US" altLang="en-US" b="1" smtClean="0"/>
              <a:t>To summarize:  This slide shows how far we’ve come since 1986, really since 1927.</a:t>
            </a:r>
          </a:p>
          <a:p>
            <a:pPr>
              <a:buFontTx/>
              <a:buChar char="•"/>
            </a:pPr>
            <a:r>
              <a:rPr lang="en-US" altLang="en-US" b="1" smtClean="0"/>
              <a:t>Unfortunately, ---  Next slide  ----</a:t>
            </a:r>
          </a:p>
          <a:p>
            <a:endParaRPr lang="en-US" altLang="en-US" b="1" smtClean="0"/>
          </a:p>
          <a:p>
            <a:endParaRPr lang="en-US" altLang="en-US" b="1"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7</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8</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16800"/>
            <a:fld id="{7931EFAF-D222-4757-9638-67D377280A27}" type="slidenum">
              <a:rPr lang="en-US" smtClean="0"/>
              <a:pPr defTabSz="916800"/>
              <a:t>9</a:t>
            </a:fld>
            <a:endParaRPr lang="en-US" dirty="0" smtClean="0"/>
          </a:p>
        </p:txBody>
      </p:sp>
      <p:sp>
        <p:nvSpPr>
          <p:cNvPr id="136195" name="Rectangle 2"/>
          <p:cNvSpPr>
            <a:spLocks noGrp="1" noRot="1" noChangeAspect="1" noChangeArrowheads="1" noTextEdit="1"/>
          </p:cNvSpPr>
          <p:nvPr>
            <p:ph type="sldImg"/>
          </p:nvPr>
        </p:nvSpPr>
        <p:spPr>
          <a:xfrm>
            <a:off x="2897188" y="527050"/>
            <a:ext cx="3508375" cy="2630488"/>
          </a:xfrm>
          <a:ln/>
        </p:spPr>
      </p:sp>
      <p:sp>
        <p:nvSpPr>
          <p:cNvPr id="136196" name="Rectangle 3"/>
          <p:cNvSpPr>
            <a:spLocks noGrp="1" noChangeArrowheads="1"/>
          </p:cNvSpPr>
          <p:nvPr>
            <p:ph type="body" idx="1"/>
          </p:nvPr>
        </p:nvSpPr>
        <p:spPr>
          <a:xfrm>
            <a:off x="1239107" y="3330654"/>
            <a:ext cx="6818193" cy="3153730"/>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a:t>
            </a:r>
            <a:r>
              <a:rPr lang="en-US" sz="800" dirty="0" err="1"/>
              <a:t>geocentricity</a:t>
            </a:r>
            <a:r>
              <a:rPr lang="en-US" sz="800" dirty="0"/>
              <a:t> of NAD83.</a:t>
            </a:r>
          </a:p>
          <a:p>
            <a:endParaRPr lang="en-US" sz="8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8979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074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23094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31543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2280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18994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4280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59748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84586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184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0262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40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15504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4053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977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01597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93911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5009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0570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66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187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6638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58034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42866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14892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4073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22949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082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922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8546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9532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66993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49504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44596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6183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40891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4809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58303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40425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95426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8319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5588" cy="6889750"/>
          </a:xfrm>
          <a:prstGeom prst="rect">
            <a:avLst/>
          </a:prstGeom>
          <a:noFill/>
          <a:ln w="9525">
            <a:noFill/>
            <a:miter lim="800000"/>
            <a:headEnd/>
            <a:tailEnd/>
          </a:ln>
        </p:spPr>
      </p:pic>
      <p:sp>
        <p:nvSpPr>
          <p:cNvPr id="96768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a:t>Click to edit Master title style</a:t>
            </a:r>
          </a:p>
        </p:txBody>
      </p:sp>
      <p:sp>
        <p:nvSpPr>
          <p:cNvPr id="96768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a:t>Click to edit Master subtitle style</a:t>
            </a:r>
          </a:p>
        </p:txBody>
      </p:sp>
    </p:spTree>
    <p:extLst>
      <p:ext uri="{BB962C8B-B14F-4D97-AF65-F5344CB8AC3E}">
        <p14:creationId xmlns:p14="http://schemas.microsoft.com/office/powerpoint/2010/main" val="4602012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74898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519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3355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53609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58288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38778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8903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20821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1834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5462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308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2708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088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154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4645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2304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015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267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336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172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718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965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905000"/>
            <a:ext cx="3505200" cy="3048000"/>
          </a:xfrm>
        </p:spPr>
        <p:txBody>
          <a:bodyPr/>
          <a:lstStyle/>
          <a:p>
            <a:pPr lvl="0"/>
            <a:endParaRPr lang="en-US" noProof="0" dirty="0" smtClean="0"/>
          </a:p>
        </p:txBody>
      </p:sp>
    </p:spTree>
    <p:extLst>
      <p:ext uri="{BB962C8B-B14F-4D97-AF65-F5344CB8AC3E}">
        <p14:creationId xmlns:p14="http://schemas.microsoft.com/office/powerpoint/2010/main" val="386378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9710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7517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194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972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7516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4638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030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620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0288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539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067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7817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8808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540355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533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397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759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834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461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389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7014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727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21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3733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59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4873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7919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154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9167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07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4193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05964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09112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9311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0118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5633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7266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0231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45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4521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9325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7412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5487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917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8279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401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040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2027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438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030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5373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3350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446275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18084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9640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7706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223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4/4/2016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1160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4/4/2016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2116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4/4/2016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146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25467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8455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4918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26561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3438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7970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6472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564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4/4/2016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85113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4/4/2016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380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4.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4.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4.jpe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4.jpe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4.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4.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5" r:id="rId12"/>
    <p:sldLayoutId id="2147483856"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87481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7829248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9" cstate="print"/>
          <a:srcRect/>
          <a:stretch>
            <a:fillRect/>
          </a:stretch>
        </p:blipFill>
        <p:spPr bwMode="auto">
          <a:xfrm>
            <a:off x="0" y="0"/>
            <a:ext cx="9145588" cy="6859588"/>
          </a:xfrm>
          <a:prstGeom prst="rect">
            <a:avLst/>
          </a:prstGeom>
          <a:noFill/>
          <a:ln w="9525">
            <a:noFill/>
            <a:miter lim="800000"/>
            <a:headEnd/>
            <a:tailEnd/>
          </a:ln>
        </p:spPr>
      </p:pic>
      <p:sp>
        <p:nvSpPr>
          <p:cNvPr id="966659" name="Text Box 3"/>
          <p:cNvSpPr txBox="1">
            <a:spLocks noChangeArrowheads="1"/>
          </p:cNvSpPr>
          <p:nvPr/>
        </p:nvSpPr>
        <p:spPr bwMode="auto">
          <a:xfrm>
            <a:off x="898525" y="1736725"/>
            <a:ext cx="184150" cy="457200"/>
          </a:xfrm>
          <a:prstGeom prst="rect">
            <a:avLst/>
          </a:prstGeom>
          <a:noFill/>
          <a:ln w="9525">
            <a:noFill/>
            <a:miter lim="800000"/>
            <a:headEnd/>
            <a:tailEnd/>
          </a:ln>
          <a:effectLst/>
        </p:spPr>
        <p:txBody>
          <a:bodyPr wrap="none">
            <a:spAutoFit/>
          </a:bodyPr>
          <a:lstStyle/>
          <a:p>
            <a:pPr defTabSz="914400" eaLnBrk="0" hangingPunct="0">
              <a:defRPr/>
            </a:pPr>
            <a:endParaRPr lang="en-US" sz="2400" dirty="0">
              <a:solidFill>
                <a:srgbClr val="000000"/>
              </a:solidFill>
              <a:latin typeface="Times" pitchFamily="18" charset="0"/>
              <a:ea typeface="+mn-ea"/>
            </a:endParaRPr>
          </a:p>
        </p:txBody>
      </p:sp>
      <p:sp>
        <p:nvSpPr>
          <p:cNvPr id="966660"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defTabSz="914400" eaLnBrk="0" hangingPunct="0">
              <a:spcBef>
                <a:spcPct val="50000"/>
              </a:spcBef>
              <a:defRPr/>
            </a:pPr>
            <a:endParaRPr lang="en-US" sz="2400" dirty="0">
              <a:solidFill>
                <a:srgbClr val="000000"/>
              </a:solidFill>
              <a:latin typeface="Times" pitchFamily="18" charset="0"/>
              <a:ea typeface="+mn-ea"/>
            </a:endParaRPr>
          </a:p>
        </p:txBody>
      </p:sp>
      <p:sp>
        <p:nvSpPr>
          <p:cNvPr id="10245" name="Rectangle 5"/>
          <p:cNvSpPr>
            <a:spLocks noGrp="1" noChangeArrowheads="1"/>
          </p:cNvSpPr>
          <p:nvPr>
            <p:ph type="title"/>
          </p:nvPr>
        </p:nvSpPr>
        <p:spPr bwMode="auto">
          <a:xfrm>
            <a:off x="457200" y="457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6" name="Rectangle 6"/>
          <p:cNvSpPr>
            <a:spLocks noGrp="1" noChangeArrowheads="1"/>
          </p:cNvSpPr>
          <p:nvPr>
            <p:ph type="body" idx="1"/>
          </p:nvPr>
        </p:nvSpPr>
        <p:spPr bwMode="auto">
          <a:xfrm>
            <a:off x="1219200" y="1905000"/>
            <a:ext cx="7162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9514834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4674136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0395543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40096168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22110355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5436273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5842455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4/4/2016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081320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32.xml"/><Relationship Id="rId4" Type="http://schemas.openxmlformats.org/officeDocument/2006/relationships/hyperlink" Target="http://student.britannica.com/ebi/art-5319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4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41.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4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84.xml"/><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9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97.xml"/><Relationship Id="rId4" Type="http://schemas.openxmlformats.org/officeDocument/2006/relationships/hyperlink" Target="http://www.ngs.noaa.gov/GRAV-D/data_products.s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1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wmf"/><Relationship Id="rId2" Type="http://schemas.openxmlformats.org/officeDocument/2006/relationships/notesSlide" Target="../notesSlides/notesSlide34.xml"/><Relationship Id="rId1" Type="http://schemas.openxmlformats.org/officeDocument/2006/relationships/slideLayout" Target="../slideLayouts/slideLayout123.xml"/><Relationship Id="rId6" Type="http://schemas.openxmlformats.org/officeDocument/2006/relationships/image" Target="../media/image55.gif"/><Relationship Id="rId5" Type="http://schemas.openxmlformats.org/officeDocument/2006/relationships/image" Target="../media/image54.wmf"/><Relationship Id="rId4" Type="http://schemas.openxmlformats.org/officeDocument/2006/relationships/image" Target="../media/image53.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8.xml"/><Relationship Id="rId5" Type="http://schemas.openxmlformats.org/officeDocument/2006/relationships/image" Target="../media/image61.jpe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7.xml"/><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7.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5.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3.xml"/><Relationship Id="rId1" Type="http://schemas.openxmlformats.org/officeDocument/2006/relationships/tags" Target="../tags/tag1.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3.xml"/><Relationship Id="rId1" Type="http://schemas.openxmlformats.org/officeDocument/2006/relationships/tags" Target="../tags/tag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125.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3.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5.wmf"/></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98144" y="1125559"/>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000" dirty="0" smtClean="0">
                <a:latin typeface="Times New Roman" pitchFamily="18" charset="0"/>
                <a:cs typeface="Times New Roman" pitchFamily="18" charset="0"/>
              </a:rPr>
              <a:t>A short Journey to the</a:t>
            </a:r>
          </a:p>
          <a:p>
            <a:pPr algn="ctr" eaLnBrk="1" hangingPunct="1"/>
            <a:r>
              <a:rPr lang="en-US" sz="4000" dirty="0" smtClean="0">
                <a:latin typeface="Times New Roman" pitchFamily="18" charset="0"/>
                <a:cs typeface="Times New Roman" pitchFamily="18" charset="0"/>
              </a:rPr>
              <a:t>Moving </a:t>
            </a:r>
            <a:r>
              <a:rPr lang="en-US" sz="4000" dirty="0">
                <a:latin typeface="Times New Roman" pitchFamily="18" charset="0"/>
                <a:cs typeface="Times New Roman" pitchFamily="18" charset="0"/>
              </a:rPr>
              <a:t>C</a:t>
            </a:r>
            <a:r>
              <a:rPr lang="en-US" sz="4000" dirty="0" smtClean="0">
                <a:latin typeface="Times New Roman" pitchFamily="18" charset="0"/>
                <a:cs typeface="Times New Roman" pitchFamily="18" charset="0"/>
              </a:rPr>
              <a:t>enter of the Earth</a:t>
            </a:r>
            <a:endParaRPr lang="en-US" sz="4000" dirty="0">
              <a:latin typeface="Times New Roman" pitchFamily="18" charset="0"/>
              <a:cs typeface="Times New Roman" pitchFamily="18" charset="0"/>
            </a:endParaRPr>
          </a:p>
        </p:txBody>
      </p:sp>
      <p:sp>
        <p:nvSpPr>
          <p:cNvPr id="30723" name="Content Placeholder 2"/>
          <p:cNvSpPr txBox="1">
            <a:spLocks/>
          </p:cNvSpPr>
          <p:nvPr/>
        </p:nvSpPr>
        <p:spPr bwMode="auto">
          <a:xfrm>
            <a:off x="218361" y="3615228"/>
            <a:ext cx="8707271" cy="12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600" dirty="0" smtClean="0">
                <a:solidFill>
                  <a:srgbClr val="000000"/>
                </a:solidFill>
                <a:latin typeface="Times New Roman" pitchFamily="18" charset="0"/>
              </a:rPr>
              <a:t>Northeast </a:t>
            </a:r>
            <a:r>
              <a:rPr lang="en-GB" sz="2600" dirty="0" smtClean="0">
                <a:solidFill>
                  <a:srgbClr val="000000"/>
                </a:solidFill>
                <a:latin typeface="Times New Roman" pitchFamily="18" charset="0"/>
              </a:rPr>
              <a:t>Geographic Information Society</a:t>
            </a:r>
            <a:endParaRPr lang="en-GB" sz="2000" dirty="0" smtClean="0">
              <a:solidFill>
                <a:srgbClr val="000000"/>
              </a:solidFill>
              <a:latin typeface="Times New Roman" pitchFamily="18" charset="0"/>
            </a:endParaRPr>
          </a:p>
          <a:p>
            <a:pPr algn="ctr">
              <a:lnSpc>
                <a:spcPct val="95000"/>
              </a:lnSpc>
              <a:buClr>
                <a:srgbClr val="000000"/>
              </a:buClr>
              <a:buSzPct val="45000"/>
            </a:pPr>
            <a:r>
              <a:rPr lang="en-GB" sz="2000" dirty="0" smtClean="0">
                <a:solidFill>
                  <a:srgbClr val="000000"/>
                </a:solidFill>
                <a:latin typeface="Times New Roman" pitchFamily="18" charset="0"/>
              </a:rPr>
              <a:t>April 07, 2016</a:t>
            </a:r>
            <a:endParaRPr lang="en-GB" sz="2000" dirty="0" smtClean="0">
              <a:solidFill>
                <a:srgbClr val="000000"/>
              </a:solidFill>
              <a:latin typeface="Times New Roman" pitchFamily="18" charset="0"/>
            </a:endParaRPr>
          </a:p>
        </p:txBody>
      </p:sp>
      <p:sp>
        <p:nvSpPr>
          <p:cNvPr id="30725" name="TextBox 1"/>
          <p:cNvSpPr txBox="1">
            <a:spLocks noChangeArrowheads="1"/>
          </p:cNvSpPr>
          <p:nvPr/>
        </p:nvSpPr>
        <p:spPr bwMode="auto">
          <a:xfrm>
            <a:off x="1731963" y="5330096"/>
            <a:ext cx="5915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smtClean="0">
                <a:latin typeface="Times New Roman" pitchFamily="18" charset="0"/>
              </a:rPr>
              <a:t>Northeast Regional </a:t>
            </a:r>
            <a:r>
              <a:rPr lang="en-GB" b="1" dirty="0">
                <a:latin typeface="Times New Roman" pitchFamily="18" charset="0"/>
              </a:rPr>
              <a:t>Geodetic Advisor</a:t>
            </a: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438150"/>
            <a:ext cx="120586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5"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2741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52475"/>
            <a:ext cx="8562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1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9162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902" y="806713"/>
            <a:ext cx="16668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577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latin typeface="Times New Roman" pitchFamily="18" charset="0"/>
                <a:cs typeface="Times New Roman" pitchFamily="18" charset="0"/>
                <a:sym typeface="Times New Roman" pitchFamily="18" charset="0"/>
              </a:rPr>
              <a:t>What is a Vertical Datum?</a:t>
            </a:r>
            <a:endParaRPr lang="en-US" altLang="en-US" sz="4200" smtClean="0">
              <a:latin typeface="Times New Roman" pitchFamily="18" charset="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Strictly speaking, a vertical datum is a </a:t>
            </a:r>
            <a:r>
              <a:rPr lang="en-US" altLang="en-US" sz="2300" b="1" i="1" dirty="0" smtClean="0">
                <a:latin typeface="Times New Roman" pitchFamily="18" charset="0"/>
                <a:cs typeface="Times New Roman" pitchFamily="18" charset="0"/>
                <a:sym typeface="Times New Roman" pitchFamily="18" charset="0"/>
              </a:rPr>
              <a:t>surface</a:t>
            </a:r>
            <a:r>
              <a:rPr lang="en-US" altLang="en-US" sz="2300" dirty="0" smtClean="0">
                <a:latin typeface="Times New Roman" pitchFamily="18"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Traditionally, a vertical datum is a </a:t>
            </a:r>
            <a:r>
              <a:rPr lang="en-US" altLang="en-US" sz="2300" b="1" i="1" dirty="0" smtClean="0">
                <a:latin typeface="Times New Roman" pitchFamily="18" charset="0"/>
                <a:cs typeface="Times New Roman" pitchFamily="18" charset="0"/>
                <a:sym typeface="Times New Roman" pitchFamily="18" charset="0"/>
              </a:rPr>
              <a:t>system</a:t>
            </a:r>
            <a:r>
              <a:rPr lang="en-US" altLang="en-US" sz="2300" dirty="0" smtClean="0">
                <a:latin typeface="Times New Roman" pitchFamily="18" charset="0"/>
                <a:cs typeface="Times New Roman" pitchFamily="18" charset="0"/>
                <a:sym typeface="Times New Roman"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definition: </a:t>
            </a:r>
            <a:r>
              <a:rPr lang="en-US" altLang="en-US" sz="2300" dirty="0" smtClean="0">
                <a:latin typeface="Times New Roman" pitchFamily="18" charset="0"/>
                <a:cs typeface="Times New Roman" pitchFamily="18" charset="0"/>
                <a:sym typeface="Times New Roman"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realization: </a:t>
            </a:r>
            <a:r>
              <a:rPr lang="en-US" altLang="en-US" sz="2300" dirty="0" smtClean="0">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826000" y="1752600"/>
            <a:ext cx="3195638" cy="4392613"/>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a:t>
              </a:r>
              <a:r>
                <a:rPr lang="en-US" altLang="en-US" sz="1200" i="1">
                  <a:solidFill>
                    <a:prstClr val="black"/>
                  </a:solidFill>
                  <a:latin typeface="Helvetica" pitchFamily="34" charset="0"/>
                  <a:ea typeface="+mn-ea"/>
                  <a:cs typeface="Helvetica" pitchFamily="34" charset="0"/>
                  <a:sym typeface="Helvetica" pitchFamily="34" charset="0"/>
                </a:rPr>
                <a:t>topographic map</a:t>
              </a:r>
              <a:r>
                <a:rPr lang="en-US" altLang="en-US" sz="1200">
                  <a:solidFill>
                    <a:prstClr val="black"/>
                  </a:solidFill>
                  <a:latin typeface="Helvetica" pitchFamily="34" charset="0"/>
                  <a:ea typeface="+mn-ea"/>
                  <a:cs typeface="Helvetica" pitchFamily="34" charset="0"/>
                  <a:sym typeface="Helvetica" pitchFamily="34" charset="0"/>
                </a:rPr>
                <a:t>." Online Art.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Britannica Student Encyclopædia.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17 Dec. 2008  </a:t>
              </a:r>
            </a:p>
            <a:p>
              <a:pPr eaLnBrk="1" hangingPunct="1">
                <a:spcBef>
                  <a:spcPct val="0"/>
                </a:spcBef>
                <a:buFontTx/>
                <a:buNone/>
              </a:pPr>
              <a:r>
                <a:rPr lang="en-US" altLang="en-US" sz="1000">
                  <a:solidFill>
                    <a:prstClr val="black"/>
                  </a:solidFill>
                  <a:latin typeface="Helvetica" pitchFamily="34" charset="0"/>
                  <a:ea typeface="+mn-ea"/>
                  <a:cs typeface="Helvetica" pitchFamily="34" charset="0"/>
                  <a:sym typeface="Helvetica" pitchFamily="34" charset="0"/>
                </a:rPr>
                <a:t>&lt;</a:t>
              </a:r>
              <a:r>
                <a:rPr lang="en-US" altLang="en-US" sz="1000" u="sng">
                  <a:solidFill>
                    <a:prstClr val="black"/>
                  </a:solidFill>
                  <a:latin typeface="Helvetica" pitchFamily="34" charset="0"/>
                  <a:ea typeface="+mn-ea"/>
                  <a:cs typeface="Helvetica" pitchFamily="34" charset="0"/>
                  <a:sym typeface="Helvetica" pitchFamily="34" charset="0"/>
                  <a:hlinkClick r:id="rId4" action="ppaction://hlinkfile"/>
                </a:rPr>
                <a:t>http://student.britannica.com/ebi/art-53199</a:t>
              </a:r>
              <a:r>
                <a:rPr lang="en-US" altLang="en-US" sz="1000">
                  <a:solidFill>
                    <a:prstClr val="black"/>
                  </a:solidFill>
                  <a:latin typeface="Helvetica" pitchFamily="34" charset="0"/>
                  <a:ea typeface="+mn-ea"/>
                  <a:cs typeface="Helvetica" pitchFamily="34" charset="0"/>
                  <a:sym typeface="Helvetica" pitchFamily="34" charset="0"/>
                </a:rPr>
                <a:t>&gt;</a:t>
              </a:r>
              <a:endParaRPr lang="en-US" altLang="en-US" sz="1200">
                <a:solidFill>
                  <a:prstClr val="black"/>
                </a:solidFill>
                <a:latin typeface="Helvetica" pitchFamily="34" charset="0"/>
                <a:ea typeface="+mn-ea"/>
                <a:cs typeface="Helvetica" pitchFamily="34" charset="0"/>
                <a:sym typeface="Helvetica" pitchFamily="34" charset="0"/>
              </a:endParaRPr>
            </a:p>
          </p:txBody>
        </p:sp>
      </p:grpSp>
    </p:spTree>
    <p:extLst>
      <p:ext uri="{BB962C8B-B14F-4D97-AF65-F5344CB8AC3E}">
        <p14:creationId xmlns:p14="http://schemas.microsoft.com/office/powerpoint/2010/main" val="1467095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a:solidFill>
                  <a:prstClr val="black"/>
                </a:solidFill>
                <a:latin typeface="Times New Roman" pitchFamily="18" charset="0"/>
                <a:ea typeface="+mn-ea"/>
                <a:cs typeface="Times New Roman" pitchFamily="18" charset="0"/>
              </a:rPr>
              <a:t>*Not adopted in Canada</a:t>
            </a:r>
          </a:p>
        </p:txBody>
      </p:sp>
    </p:spTree>
    <p:extLst>
      <p:ext uri="{BB962C8B-B14F-4D97-AF65-F5344CB8AC3E}">
        <p14:creationId xmlns:p14="http://schemas.microsoft.com/office/powerpoint/2010/main" val="9931137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1674390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Geospatial professionals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re-leveled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isostatic readjustment (uplift)</a:t>
            </a:r>
          </a:p>
          <a:p>
            <a:pPr lvl="1" eaLnBrk="1" hangingPunct="1">
              <a:buFont typeface="Wingdings" pitchFamily="2" charset="2"/>
              <a:buChar char="§"/>
            </a:pPr>
            <a:r>
              <a:rPr lang="en-US" sz="2000" dirty="0" smtClean="0"/>
              <a:t>Subsurface fluid withdrawal (subsidence)</a:t>
            </a:r>
          </a:p>
          <a:p>
            <a:pPr lvl="1" eaLnBrk="1" hangingPunct="1">
              <a:buFont typeface="Wingdings" pitchFamily="2" charset="2"/>
              <a:buChar char="§"/>
            </a:pPr>
            <a:r>
              <a:rPr lang="en-US" sz="2000" dirty="0" smtClean="0"/>
              <a:t>Sediment loading (subsidence)</a:t>
            </a:r>
          </a:p>
          <a:p>
            <a:pPr lvl="1" eaLnBrk="1" hangingPunct="1">
              <a:buFont typeface="Wingdings" pitchFamily="2" charset="2"/>
              <a:buChar char="§"/>
            </a:pPr>
            <a:r>
              <a:rPr lang="en-US" sz="2000" dirty="0" smtClean="0"/>
              <a:t>Sea level rise (</a:t>
            </a:r>
            <a:r>
              <a:rPr lang="en-US" sz="2000" dirty="0" smtClean="0"/>
              <a:t>0.70 </a:t>
            </a:r>
            <a:r>
              <a:rPr lang="en-US" sz="2000" dirty="0" err="1" smtClean="0"/>
              <a:t>ft</a:t>
            </a:r>
            <a:r>
              <a:rPr lang="en-US" sz="2000" dirty="0" smtClean="0"/>
              <a:t> – 1.33 </a:t>
            </a:r>
            <a:r>
              <a:rPr lang="en-US" sz="2000" dirty="0" err="1" smtClean="0"/>
              <a:t>ft</a:t>
            </a:r>
            <a:r>
              <a:rPr lang="en-US" sz="2000" dirty="0" smtClean="0"/>
              <a:t> per 100 years)</a:t>
            </a:r>
          </a:p>
          <a:p>
            <a:pPr lvl="2" eaLnBrk="1" hangingPunct="1">
              <a:buFont typeface="Wingdings" pitchFamily="2" charset="2"/>
              <a:buChar char="§"/>
            </a:pPr>
            <a:r>
              <a:rPr lang="en-US" sz="1800" b="1" dirty="0" smtClean="0"/>
              <a:t>Bar </a:t>
            </a:r>
            <a:r>
              <a:rPr lang="en-US" sz="1800" b="1" dirty="0"/>
              <a:t>Harbor, ME 2.0 mm/</a:t>
            </a:r>
            <a:r>
              <a:rPr lang="en-US" sz="1800" b="1" dirty="0" err="1"/>
              <a:t>yr</a:t>
            </a:r>
            <a:r>
              <a:rPr lang="en-US" sz="1800" b="1" dirty="0"/>
              <a:t> (0.007 </a:t>
            </a:r>
            <a:r>
              <a:rPr lang="en-US" sz="1800" b="1" dirty="0" err="1"/>
              <a:t>ft</a:t>
            </a:r>
            <a:r>
              <a:rPr lang="en-US" sz="1800" b="1" dirty="0"/>
              <a:t>/</a:t>
            </a:r>
            <a:r>
              <a:rPr lang="en-US" sz="1800" b="1" dirty="0" err="1"/>
              <a:t>yr</a:t>
            </a:r>
            <a:r>
              <a:rPr lang="en-US" sz="1800" b="1" dirty="0"/>
              <a:t>) 1947-2006</a:t>
            </a:r>
          </a:p>
          <a:p>
            <a:pPr lvl="2" eaLnBrk="1" hangingPunct="1">
              <a:buFont typeface="Wingdings" pitchFamily="2" charset="2"/>
              <a:buChar char="§"/>
            </a:pPr>
            <a:r>
              <a:rPr lang="en-US" sz="1800" b="1" dirty="0" smtClean="0"/>
              <a:t>Sandy </a:t>
            </a:r>
            <a:r>
              <a:rPr lang="en-US" sz="1800" b="1" dirty="0" smtClean="0"/>
              <a:t>Hook, NJ 4.06 mm/</a:t>
            </a:r>
            <a:r>
              <a:rPr lang="en-US" sz="1800" b="1" dirty="0" err="1" smtClean="0"/>
              <a:t>yr</a:t>
            </a:r>
            <a:r>
              <a:rPr lang="en-US" sz="1800" b="1" dirty="0" smtClean="0"/>
              <a:t> (0.013 </a:t>
            </a:r>
            <a:r>
              <a:rPr lang="en-US" sz="1800" b="1" dirty="0" err="1" smtClean="0"/>
              <a:t>ft</a:t>
            </a:r>
            <a:r>
              <a:rPr lang="en-US" sz="1800" b="1" dirty="0" smtClean="0"/>
              <a:t>/</a:t>
            </a:r>
            <a:r>
              <a:rPr lang="en-US" sz="1800" b="1" dirty="0" err="1" smtClean="0"/>
              <a:t>yr</a:t>
            </a:r>
            <a:r>
              <a:rPr lang="en-US" sz="1800" b="1" dirty="0" smtClean="0"/>
              <a:t>) </a:t>
            </a:r>
            <a:r>
              <a:rPr lang="en-US" sz="1800" b="1" dirty="0" smtClean="0"/>
              <a:t>1932-2016</a:t>
            </a:r>
          </a:p>
          <a:p>
            <a:pPr lvl="2" eaLnBrk="1" hangingPunct="1">
              <a:buFont typeface="Wingdings" pitchFamily="2" charset="2"/>
              <a:buChar char="§"/>
            </a:pPr>
            <a:r>
              <a:rPr lang="en-US" sz="1800" b="1" dirty="0"/>
              <a:t>Seavey Island, ME – 1.8 mm/</a:t>
            </a:r>
            <a:r>
              <a:rPr lang="en-US" sz="1800" b="1" dirty="0" err="1"/>
              <a:t>yr</a:t>
            </a:r>
            <a:r>
              <a:rPr lang="en-US" sz="1800" b="1" dirty="0"/>
              <a:t>  (0.006 </a:t>
            </a:r>
            <a:r>
              <a:rPr lang="en-US" sz="1800" b="1" dirty="0" err="1"/>
              <a:t>ft</a:t>
            </a:r>
            <a:r>
              <a:rPr lang="en-US" sz="1800" b="1" dirty="0"/>
              <a:t>/</a:t>
            </a:r>
            <a:r>
              <a:rPr lang="en-US" sz="1800" b="1" dirty="0" err="1"/>
              <a:t>yr</a:t>
            </a:r>
            <a:r>
              <a:rPr lang="en-US" sz="1800" b="1" dirty="0"/>
              <a:t>) Since 1926</a:t>
            </a:r>
          </a:p>
          <a:p>
            <a:pPr lvl="2" eaLnBrk="1" hangingPunct="1">
              <a:buFont typeface="Wingdings" pitchFamily="2" charset="2"/>
              <a:buChar char="§"/>
            </a:pPr>
            <a:r>
              <a:rPr lang="en-US" sz="1800" b="1" dirty="0"/>
              <a:t>Boston, MA– 2.6 mm/</a:t>
            </a:r>
            <a:r>
              <a:rPr lang="en-US" sz="1800" b="1" dirty="0" err="1"/>
              <a:t>yr</a:t>
            </a:r>
            <a:r>
              <a:rPr lang="en-US" sz="1800" b="1" dirty="0"/>
              <a:t> (.009 </a:t>
            </a:r>
            <a:r>
              <a:rPr lang="en-US" sz="1800" b="1" dirty="0" err="1"/>
              <a:t>ft</a:t>
            </a:r>
            <a:r>
              <a:rPr lang="en-US" sz="1800" b="1" dirty="0"/>
              <a:t>/</a:t>
            </a:r>
            <a:r>
              <a:rPr lang="en-US" sz="1800" b="1" dirty="0" err="1"/>
              <a:t>yr</a:t>
            </a:r>
            <a:r>
              <a:rPr lang="en-US" sz="1800" b="1" dirty="0"/>
              <a:t>) Since 1921</a:t>
            </a:r>
          </a:p>
          <a:p>
            <a:pPr lvl="2" eaLnBrk="1" hangingPunct="1">
              <a:buFont typeface="Wingdings" pitchFamily="2" charset="2"/>
              <a:buChar char="§"/>
            </a:pPr>
            <a:endParaRPr lang="en-US" sz="1800" b="1" dirty="0" smtClean="0"/>
          </a:p>
          <a:p>
            <a:pPr lvl="2" eaLnBrk="1" hangingPunct="1">
              <a:buFont typeface="Wingdings" pitchFamily="2" charset="2"/>
              <a:buChar char="§"/>
            </a:pPr>
            <a:endParaRPr lang="en-US" sz="1200" b="1" dirty="0" smtClean="0"/>
          </a:p>
          <a:p>
            <a:pPr eaLnBrk="1" hangingPunct="1">
              <a:buFont typeface="Wingdings" pitchFamily="2" charset="2"/>
              <a:buChar char="v"/>
            </a:pPr>
            <a:endParaRPr lang="en-US" sz="1600" dirty="0" smtClean="0"/>
          </a:p>
          <a:p>
            <a:pPr eaLnBrk="1" hangingPunct="1">
              <a:buFont typeface="Wingdings" pitchFamily="2" charset="2"/>
              <a:buChar char="v"/>
            </a:pPr>
            <a:endParaRPr lang="en-US" sz="1600" dirty="0" smtClean="0"/>
          </a:p>
          <a:p>
            <a:pPr eaLnBrk="1" hangingPunct="1">
              <a:buFontTx/>
              <a:buNone/>
            </a:pPr>
            <a:endParaRPr lang="en-US" sz="1600" dirty="0" smtClean="0"/>
          </a:p>
          <a:p>
            <a:pPr eaLnBrk="1" hangingPunct="1">
              <a:buFont typeface="Wingdings" pitchFamily="2" charset="2"/>
              <a:buChar char="v"/>
            </a:pP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2548898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r>
              <a:rPr lang="en-US" sz="2400" b="1" dirty="0">
                <a:solidFill>
                  <a:prstClr val="black"/>
                </a:solidFill>
                <a:latin typeface="Verdana" pitchFamily="34" charset="0"/>
                <a:ea typeface="+mn-ea"/>
              </a:rPr>
              <a:t>The National Geodetic Survey 10 year plan</a:t>
            </a:r>
          </a:p>
          <a:p>
            <a:pPr algn="ctr" defTabSz="914400"/>
            <a:r>
              <a:rPr lang="en-US" sz="2400" b="1" dirty="0">
                <a:solidFill>
                  <a:prstClr val="black"/>
                </a:solidFill>
                <a:latin typeface="Verdana" pitchFamily="34" charset="0"/>
                <a:ea typeface="+mn-ea"/>
              </a:rPr>
              <a:t>Mission, Vision and Strategy</a:t>
            </a:r>
          </a:p>
          <a:p>
            <a:pPr algn="ctr" defTabSz="914400"/>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lang="en-US" sz="1600" i="1" dirty="0">
                <a:solidFill>
                  <a:prstClr val="black"/>
                </a:solidFill>
                <a:latin typeface="Verdana" pitchFamily="34" charset="0"/>
                <a:ea typeface="+mn-ea"/>
              </a:rPr>
              <a:t>Official NGS policy as of Jan 9, 2008</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Modernized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accuracy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time-changes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Improved products and services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a:lnSpc>
                <a:spcPct val="90000"/>
              </a:lnSpc>
              <a:spcBef>
                <a:spcPct val="20000"/>
              </a:spcBef>
            </a:pPr>
            <a:endParaRPr lang="en-US" sz="1600" b="1" i="1" dirty="0">
              <a:solidFill>
                <a:prstClr val="black"/>
              </a:solidFill>
              <a:latin typeface="Verdana" pitchFamily="34" charset="0"/>
              <a:ea typeface="+mn-ea"/>
            </a:endParaRPr>
          </a:p>
          <a:p>
            <a:pPr marL="342900" indent="-342900" defTabSz="914400">
              <a:lnSpc>
                <a:spcPct val="90000"/>
              </a:lnSpc>
              <a:spcBef>
                <a:spcPct val="20000"/>
              </a:spcBef>
              <a:buFontTx/>
              <a:buChar char="•"/>
            </a:pPr>
            <a:r>
              <a:rPr lang="en-US" sz="1600" i="1" dirty="0" smtClean="0">
                <a:solidFill>
                  <a:prstClr val="black"/>
                </a:solidFill>
                <a:latin typeface="Verdana" pitchFamily="34" charset="0"/>
                <a:ea typeface="+mn-ea"/>
              </a:rPr>
              <a:t>2022 </a:t>
            </a:r>
            <a:r>
              <a:rPr lang="en-US" sz="1600" i="1" dirty="0">
                <a:solidFill>
                  <a:prstClr val="black"/>
                </a:solidFill>
                <a:latin typeface="Verdana" pitchFamily="34" charset="0"/>
                <a:ea typeface="+mn-ea"/>
              </a:rPr>
              <a:t>Targets: </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NAD 83 and NAVD 88 re-defined</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Cm-accuracy access to all coordinates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Customer-focused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935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Terminology</a:t>
            </a:r>
          </a:p>
        </p:txBody>
      </p:sp>
      <p:sp>
        <p:nvSpPr>
          <p:cNvPr id="3" name="Content Placeholder 2"/>
          <p:cNvSpPr>
            <a:spLocks noGrp="1"/>
          </p:cNvSpPr>
          <p:nvPr>
            <p:ph idx="1"/>
          </p:nvPr>
        </p:nvSpPr>
        <p:spPr/>
        <p:txBody>
          <a:bodyPr/>
          <a:lstStyle/>
          <a:p>
            <a:r>
              <a:rPr lang="en-US" altLang="en-US" smtClean="0"/>
              <a:t>Horizontal Datum</a:t>
            </a:r>
          </a:p>
          <a:p>
            <a:pPr lvl="1"/>
            <a:r>
              <a:rPr lang="en-US" altLang="en-US" smtClean="0"/>
              <a:t>Geometric Reference Frame</a:t>
            </a:r>
          </a:p>
          <a:p>
            <a:pPr lvl="2"/>
            <a:r>
              <a:rPr lang="en-US" altLang="en-US" smtClean="0"/>
              <a:t>Geocentric X, Y, Z</a:t>
            </a:r>
          </a:p>
          <a:p>
            <a:pPr lvl="2"/>
            <a:r>
              <a:rPr lang="en-US" altLang="en-US" smtClean="0"/>
              <a:t>Latitude, Longitude, Ellipsoid Height</a:t>
            </a:r>
          </a:p>
          <a:p>
            <a:r>
              <a:rPr lang="en-US" altLang="en-US" smtClean="0"/>
              <a:t>Vertical Datum</a:t>
            </a:r>
          </a:p>
          <a:p>
            <a:pPr lvl="1"/>
            <a:r>
              <a:rPr lang="en-US" altLang="en-US" smtClean="0"/>
              <a:t>Geopotential Reference Frame</a:t>
            </a:r>
          </a:p>
          <a:p>
            <a:pPr lvl="2"/>
            <a:r>
              <a:rPr lang="en-US" altLang="en-US" smtClean="0"/>
              <a:t>Geoid undulation</a:t>
            </a:r>
          </a:p>
          <a:p>
            <a:pPr lvl="2"/>
            <a:r>
              <a:rPr lang="en-US" altLang="en-US" smtClean="0"/>
              <a:t>Orthometric height</a:t>
            </a:r>
          </a:p>
          <a:p>
            <a:pPr lvl="2"/>
            <a:r>
              <a:rPr lang="en-US" altLang="en-US" smtClean="0"/>
              <a:t>Gravity</a:t>
            </a:r>
          </a:p>
          <a:p>
            <a:pPr lvl="2"/>
            <a:r>
              <a:rPr lang="en-US" altLang="en-US" smtClean="0"/>
              <a:t>Deflection of the Vertical</a:t>
            </a:r>
          </a:p>
        </p:txBody>
      </p:sp>
      <p:sp>
        <p:nvSpPr>
          <p:cNvPr id="4" name="Date Placeholder 3"/>
          <p:cNvSpPr>
            <a:spLocks noGrp="1"/>
          </p:cNvSpPr>
          <p:nvPr>
            <p:ph type="dt" sz="quarter" idx="10"/>
          </p:nvPr>
        </p:nvSpPr>
        <p:spPr/>
        <p:txBody>
          <a:bodyPr/>
          <a:lstStyle/>
          <a:p>
            <a:pPr>
              <a:defRPr/>
            </a:pPr>
            <a:r>
              <a:rPr lang="en-US" dirty="0"/>
              <a:t>April 13, 2015</a:t>
            </a:r>
          </a:p>
        </p:txBody>
      </p:sp>
      <p:sp>
        <p:nvSpPr>
          <p:cNvPr id="5" name="Footer Placeholder 4"/>
          <p:cNvSpPr>
            <a:spLocks noGrp="1"/>
          </p:cNvSpPr>
          <p:nvPr>
            <p:ph type="ftr" sz="quarter" idx="11"/>
          </p:nvPr>
        </p:nvSpPr>
        <p:spPr/>
        <p:txBody>
          <a:bodyPr/>
          <a:lstStyle/>
          <a:p>
            <a:pPr>
              <a:defRPr/>
            </a:pPr>
            <a:r>
              <a:rPr lang="en-US" dirty="0"/>
              <a:t>2015 Geospatial Summit </a:t>
            </a:r>
          </a:p>
        </p:txBody>
      </p:sp>
      <p:sp>
        <p:nvSpPr>
          <p:cNvPr id="6" name="Slide Number Placeholder 5"/>
          <p:cNvSpPr>
            <a:spLocks noGrp="1"/>
          </p:cNvSpPr>
          <p:nvPr>
            <p:ph type="sldNum" sz="quarter" idx="12"/>
          </p:nvPr>
        </p:nvSpPr>
        <p:spPr/>
        <p:txBody>
          <a:bodyPr/>
          <a:lstStyle/>
          <a:p>
            <a:pPr>
              <a:defRPr/>
            </a:pPr>
            <a:fld id="{69EF4157-E6DE-4DE9-8E8E-09CC6A7542D5}" type="slidenum">
              <a:rPr lang="en-US" smtClean="0"/>
              <a:pPr>
                <a:defRPr/>
              </a:pPr>
              <a:t>19</a:t>
            </a:fld>
            <a:endParaRPr lang="en-US"/>
          </a:p>
        </p:txBody>
      </p:sp>
      <p:cxnSp>
        <p:nvCxnSpPr>
          <p:cNvPr id="8" name="Straight Connector 7"/>
          <p:cNvCxnSpPr/>
          <p:nvPr/>
        </p:nvCxnSpPr>
        <p:spPr>
          <a:xfrm flipV="1">
            <a:off x="755650" y="1914525"/>
            <a:ext cx="335915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08050" y="3895725"/>
            <a:ext cx="2697163" cy="174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27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latin typeface="+mn-lt"/>
            </a:endParaRPr>
          </a:p>
          <a:p>
            <a:pPr lvl="3">
              <a:lnSpc>
                <a:spcPct val="90000"/>
              </a:lnSpc>
              <a:spcBef>
                <a:spcPct val="20000"/>
              </a:spcBef>
              <a:buFont typeface="Arial" pitchFamily="34" charset="0"/>
              <a:buChar char="•"/>
              <a:defRPr/>
            </a:pPr>
            <a:r>
              <a:rPr lang="en-US" altLang="zh-CN" sz="2800" kern="0" dirty="0">
                <a:latin typeface="+mn-lt"/>
              </a:rPr>
              <a:t>Latitude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Longitude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Height</a:t>
            </a:r>
          </a:p>
          <a:p>
            <a:pPr lvl="3" algn="ctr">
              <a:lnSpc>
                <a:spcPct val="90000"/>
              </a:lnSpc>
              <a:spcBef>
                <a:spcPct val="20000"/>
              </a:spcBef>
              <a:defRPr/>
            </a:pPr>
            <a:r>
              <a:rPr lang="en-US" altLang="zh-CN" sz="2800" kern="0" dirty="0">
                <a:solidFill>
                  <a:srgbClr val="FF0000"/>
                </a:solidFill>
                <a:latin typeface="+mn-lt"/>
                <a:cs typeface="ＭＳ Ｐゴシック" charset="0"/>
              </a:rPr>
              <a:t>     </a:t>
            </a:r>
          </a:p>
          <a:p>
            <a:pPr lvl="1">
              <a:lnSpc>
                <a:spcPct val="90000"/>
              </a:lnSpc>
              <a:spcBef>
                <a:spcPct val="20000"/>
              </a:spcBef>
              <a:defRPr/>
            </a:pPr>
            <a:endParaRPr lang="en-US" altLang="zh-CN" sz="2800" kern="0" dirty="0">
              <a:latin typeface="+mn-lt"/>
              <a:cs typeface="ＭＳ Ｐゴシック" charset="0"/>
            </a:endParaRPr>
          </a:p>
          <a:p>
            <a:pPr lvl="1">
              <a:lnSpc>
                <a:spcPct val="90000"/>
              </a:lnSpc>
              <a:spcBef>
                <a:spcPct val="20000"/>
              </a:spcBef>
              <a:buFont typeface="Arial" pitchFamily="34" charset="0"/>
              <a:buChar char="•"/>
              <a:defRPr/>
            </a:pPr>
            <a:r>
              <a:rPr lang="en-US" altLang="zh-CN" sz="2800" kern="0" dirty="0">
                <a:latin typeface="+mn-lt"/>
                <a:cs typeface="ＭＳ Ｐゴシック" charset="0"/>
              </a:rPr>
              <a:t>Scale</a:t>
            </a:r>
          </a:p>
          <a:p>
            <a:pPr lvl="1">
              <a:lnSpc>
                <a:spcPct val="90000"/>
              </a:lnSpc>
              <a:spcBef>
                <a:spcPct val="20000"/>
              </a:spcBef>
              <a:buFont typeface="Arial" pitchFamily="34" charset="0"/>
              <a:buChar char="•"/>
              <a:defRPr/>
            </a:pPr>
            <a:r>
              <a:rPr lang="en-US" altLang="zh-CN" sz="2800" kern="0" dirty="0">
                <a:latin typeface="+mn-lt"/>
                <a:cs typeface="ＭＳ Ｐゴシック" charset="0"/>
              </a:rPr>
              <a:t>Gravity</a:t>
            </a:r>
          </a:p>
          <a:p>
            <a:pPr lvl="1">
              <a:lnSpc>
                <a:spcPct val="90000"/>
              </a:lnSpc>
              <a:spcBef>
                <a:spcPct val="20000"/>
              </a:spcBef>
              <a:buFont typeface="Arial" pitchFamily="34" charset="0"/>
              <a:buChar char="•"/>
              <a:defRPr/>
            </a:pPr>
            <a:r>
              <a:rPr lang="en-US" altLang="zh-CN" sz="2800" kern="0" dirty="0">
                <a:latin typeface="+mn-lt"/>
                <a:cs typeface="ＭＳ Ｐゴシック" charset="0"/>
              </a:rPr>
              <a:t>Orientation</a:t>
            </a:r>
            <a:endParaRPr lang="en-US" altLang="zh-CN" sz="2800" kern="0" dirty="0">
              <a:solidFill>
                <a:srgbClr val="C00000"/>
              </a:solidFill>
              <a:latin typeface="+mn-lt"/>
              <a:cs typeface="ＭＳ Ｐゴシック" charset="0"/>
            </a:endParaRPr>
          </a:p>
          <a:p>
            <a:pPr algn="ctr">
              <a:lnSpc>
                <a:spcPct val="90000"/>
              </a:lnSpc>
              <a:spcBef>
                <a:spcPct val="20000"/>
              </a:spcBef>
              <a:defRPr/>
            </a:pPr>
            <a:endParaRPr lang="en-US" altLang="zh-CN" sz="2800" kern="0" dirty="0">
              <a:latin typeface="+mn-lt"/>
            </a:endParaRPr>
          </a:p>
        </p:txBody>
      </p:sp>
      <p:sp>
        <p:nvSpPr>
          <p:cNvPr id="24579" name="Rectangle 2"/>
          <p:cNvSpPr>
            <a:spLocks noGrp="1" noChangeArrowheads="1"/>
          </p:cNvSpPr>
          <p:nvPr>
            <p:ph type="title"/>
          </p:nvPr>
        </p:nvSpPr>
        <p:spPr>
          <a:xfrm>
            <a:off x="0" y="192088"/>
            <a:ext cx="9144000" cy="1731962"/>
          </a:xfrm>
        </p:spPr>
        <p:txBody>
          <a:bodyPr/>
          <a:lstStyle/>
          <a:p>
            <a:r>
              <a:rPr lang="en-US" altLang="en-US" sz="3200" smtClean="0"/>
              <a:t>U.S. Department of Commerce</a:t>
            </a:r>
            <a:br>
              <a:rPr lang="en-US" altLang="en-US" sz="3200" smtClean="0"/>
            </a:br>
            <a:r>
              <a:rPr lang="en-US" altLang="en-US" sz="3200" smtClean="0"/>
              <a:t>National Oceanic &amp; Atmospheric Administration</a:t>
            </a:r>
            <a:r>
              <a:rPr lang="en-US" altLang="en-US" sz="3200" b="1" u="sng" smtClean="0"/>
              <a:t/>
            </a:r>
            <a:br>
              <a:rPr lang="en-US" altLang="en-US" sz="3200" b="1" u="sng" smtClean="0"/>
            </a:br>
            <a:r>
              <a:rPr lang="en-US" altLang="en-US" sz="3200" b="1" u="sng" smtClean="0"/>
              <a:t>National Geodetic Survey</a:t>
            </a:r>
            <a:r>
              <a:rPr lang="en-US" altLang="en-US" sz="3200" b="1" smtClean="0"/>
              <a:t>  </a:t>
            </a:r>
            <a:endParaRPr lang="en-US" altLang="en-US" sz="3200" smtClean="0"/>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i="1" smtClean="0"/>
              <a:t>Mission</a:t>
            </a:r>
            <a:r>
              <a:rPr lang="en-US" altLang="zh-CN" sz="2400" smtClean="0"/>
              <a:t>: </a:t>
            </a:r>
            <a:r>
              <a:rPr lang="en-US" altLang="zh-CN" sz="2400" u="sng" smtClean="0"/>
              <a:t>To define, maintain &amp; provide access to the </a:t>
            </a:r>
          </a:p>
          <a:p>
            <a:pPr marL="0" indent="0" algn="ctr">
              <a:lnSpc>
                <a:spcPct val="90000"/>
              </a:lnSpc>
              <a:buFontTx/>
              <a:buNone/>
            </a:pPr>
            <a:r>
              <a:rPr lang="en-US" altLang="zh-CN" sz="2400" b="1" i="1" u="sng" smtClean="0">
                <a:solidFill>
                  <a:srgbClr val="3333CC"/>
                </a:solidFill>
              </a:rPr>
              <a:t>National Spatial Reference System (NSRS)</a:t>
            </a:r>
            <a:r>
              <a:rPr lang="en-US" altLang="zh-CN" sz="2400" b="1" smtClean="0"/>
              <a:t> </a:t>
            </a:r>
          </a:p>
          <a:p>
            <a:pPr marL="0" indent="0" algn="ctr">
              <a:lnSpc>
                <a:spcPct val="90000"/>
              </a:lnSpc>
              <a:buFontTx/>
              <a:buNone/>
            </a:pPr>
            <a:r>
              <a:rPr lang="en-US" altLang="zh-CN" sz="2400" u="sng" smtClean="0"/>
              <a:t>to meet our Nation’s economic, social &amp; environmental needs</a:t>
            </a:r>
          </a:p>
        </p:txBody>
      </p:sp>
      <p:sp>
        <p:nvSpPr>
          <p:cNvPr id="25605" name="TextBox 4"/>
          <p:cNvSpPr txBox="1">
            <a:spLocks noChangeArrowheads="1"/>
          </p:cNvSpPr>
          <p:nvPr/>
        </p:nvSpPr>
        <p:spPr bwMode="auto">
          <a:xfrm>
            <a:off x="1244600" y="3892550"/>
            <a:ext cx="664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ea typeface="MS PGothic" pitchFamily="34" charset="-128"/>
              </a:rPr>
              <a:t>National Spatial Reference System</a:t>
            </a: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r>
              <a:rPr lang="en-US" altLang="en-US" sz="2400" i="1" u="sng">
                <a:solidFill>
                  <a:srgbClr val="C00000"/>
                </a:solidFill>
                <a:ea typeface="MS PGothic" pitchFamily="34" charset="-128"/>
              </a:rPr>
              <a:t>&amp; their time variations</a:t>
            </a:r>
          </a:p>
        </p:txBody>
      </p:sp>
    </p:spTree>
    <p:extLst>
      <p:ext uri="{BB962C8B-B14F-4D97-AF65-F5344CB8AC3E}">
        <p14:creationId xmlns:p14="http://schemas.microsoft.com/office/powerpoint/2010/main" val="20806837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dirty="0" smtClean="0">
                <a:ea typeface="ＭＳ Ｐゴシック" pitchFamily="34" charset="-128"/>
              </a:rPr>
              <a:t> Future Geometric Reference Frame</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pPr>
            <a:r>
              <a:rPr lang="en-US" sz="2400" dirty="0" smtClean="0">
                <a:ea typeface="ＭＳ Ｐゴシック" pitchFamily="34" charset="-128"/>
              </a:rPr>
              <a:t>CORS-based, via GNSS</a:t>
            </a:r>
          </a:p>
          <a:p>
            <a:pPr>
              <a:lnSpc>
                <a:spcPct val="150000"/>
              </a:lnSpc>
            </a:pPr>
            <a:r>
              <a:rPr lang="en-US" sz="2400" dirty="0" smtClean="0">
                <a:ea typeface="ＭＳ Ｐゴシック" pitchFamily="34" charset="-128"/>
              </a:rPr>
              <a:t>coordinates &amp; velocities in ITRF and official US datum </a:t>
            </a:r>
          </a:p>
          <a:p>
            <a:pPr>
              <a:lnSpc>
                <a:spcPct val="150000"/>
              </a:lnSpc>
            </a:pPr>
            <a:r>
              <a:rPr lang="en-US" sz="2400" dirty="0">
                <a:ea typeface="ＭＳ Ｐゴシック" pitchFamily="34" charset="-128"/>
              </a:rPr>
              <a:t>	(NAD83 replacement: plate-fixed or “ITRF-like”?) &amp; relationship</a:t>
            </a:r>
          </a:p>
          <a:p>
            <a:pPr>
              <a:lnSpc>
                <a:spcPct val="150000"/>
              </a:lnSpc>
            </a:pPr>
            <a:r>
              <a:rPr lang="en-US" sz="2400" dirty="0">
                <a:ea typeface="ＭＳ Ｐゴシック" pitchFamily="34" charset="-128"/>
              </a:rPr>
              <a:t>replace NAD83 with new geometric </a:t>
            </a:r>
            <a:r>
              <a:rPr lang="en-US" sz="2400" dirty="0" smtClean="0">
                <a:ea typeface="ＭＳ Ｐゴシック" pitchFamily="34" charset="-128"/>
              </a:rPr>
              <a:t>reference frame </a:t>
            </a:r>
            <a:r>
              <a:rPr lang="en-US" sz="2400" dirty="0">
                <a:ea typeface="ＭＳ Ｐゴシック" pitchFamily="34" charset="-128"/>
              </a:rPr>
              <a:t>– by 2022</a:t>
            </a:r>
          </a:p>
          <a:p>
            <a:pPr>
              <a:lnSpc>
                <a:spcPct val="150000"/>
              </a:lnSpc>
            </a:pPr>
            <a:r>
              <a:rPr lang="en-US" sz="2400" dirty="0" smtClean="0">
                <a:ea typeface="ＭＳ Ｐゴシック" pitchFamily="34" charset="-128"/>
              </a:rPr>
              <a:t>passive control tied to new datum; not a component of new datum</a:t>
            </a:r>
          </a:p>
          <a:p>
            <a:pPr>
              <a:lnSpc>
                <a:spcPct val="150000"/>
              </a:lnSpc>
            </a:pPr>
            <a:r>
              <a:rPr lang="en-US" sz="2400" dirty="0" smtClean="0">
                <a:ea typeface="ＭＳ Ｐゴシック" pitchFamily="34" charset="-128"/>
              </a:rPr>
              <a:t>address user needs of datum coordinate </a:t>
            </a:r>
            <a:r>
              <a:rPr lang="en-US" sz="2400" i="1" u="sng" dirty="0" smtClean="0">
                <a:ea typeface="ＭＳ Ｐゴシック" pitchFamily="34" charset="-128"/>
              </a:rPr>
              <a:t>constancy vs. accuracy</a:t>
            </a:r>
          </a:p>
          <a:p>
            <a:pPr>
              <a:lnSpc>
                <a:spcPct val="150000"/>
              </a:lnSpc>
            </a:pPr>
            <a:r>
              <a:rPr lang="en-US" sz="2200" dirty="0" err="1" smtClean="0">
                <a:ea typeface="ＭＳ Ｐゴシック" pitchFamily="34" charset="-128"/>
              </a:rPr>
              <a:t>lat</a:t>
            </a:r>
            <a:r>
              <a:rPr lang="en-US" sz="2200" dirty="0" smtClean="0">
                <a:ea typeface="ＭＳ Ｐゴシック" pitchFamily="34" charset="-128"/>
              </a:rPr>
              <a:t> / long / ellipsoid height of defining points accurate to 1 mm, anytime</a:t>
            </a:r>
          </a:p>
          <a:p>
            <a:pPr>
              <a:lnSpc>
                <a:spcPct val="150000"/>
              </a:lnSpc>
            </a:pPr>
            <a:r>
              <a:rPr lang="en-US" sz="2200" dirty="0" smtClean="0">
                <a:ea typeface="ＭＳ Ｐゴシック" pitchFamily="34" charset="-128"/>
              </a:rPr>
              <a:t>CORS coordinates computed / published daily; track changes </a:t>
            </a:r>
          </a:p>
          <a:p>
            <a:pPr>
              <a:lnSpc>
                <a:spcPct val="150000"/>
              </a:lnSpc>
            </a:pPr>
            <a:r>
              <a:rPr lang="en-US" sz="2200" dirty="0">
                <a:ea typeface="ＭＳ Ｐゴシック" pitchFamily="34" charset="-128"/>
              </a:rPr>
              <a:t>support development of real-time networks</a:t>
            </a:r>
          </a:p>
        </p:txBody>
      </p:sp>
    </p:spTree>
    <p:extLst>
      <p:ext uri="{BB962C8B-B14F-4D97-AF65-F5344CB8AC3E}">
        <p14:creationId xmlns:p14="http://schemas.microsoft.com/office/powerpoint/2010/main" val="185285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dirty="0" smtClean="0">
                <a:ea typeface="ＭＳ Ｐゴシック" pitchFamily="34" charset="-128"/>
              </a:rPr>
              <a:t>Future Geopotential Reference Frame</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pPr>
            <a:r>
              <a:rPr lang="en-US" sz="2400" dirty="0" smtClean="0">
                <a:ea typeface="ＭＳ Ｐゴシック" pitchFamily="34" charset="-128"/>
              </a:rPr>
              <a:t>replace NAVD88 with new geopotential reference frame – by 2022</a:t>
            </a:r>
          </a:p>
          <a:p>
            <a:pPr>
              <a:lnSpc>
                <a:spcPct val="150000"/>
              </a:lnSpc>
            </a:pPr>
            <a:r>
              <a:rPr lang="en-US" sz="2400" dirty="0" smtClean="0">
                <a:ea typeface="ＭＳ Ｐゴシック" pitchFamily="34" charset="-128"/>
              </a:rPr>
              <a:t>gravimetric geoid-based, in combination with GNSS</a:t>
            </a:r>
          </a:p>
          <a:p>
            <a:pPr>
              <a:lnSpc>
                <a:spcPct val="150000"/>
              </a:lnSpc>
            </a:pPr>
            <a:r>
              <a:rPr lang="en-US" sz="2400" dirty="0" smtClean="0">
                <a:ea typeface="ＭＳ Ｐゴシック" pitchFamily="34" charset="-128"/>
              </a:rPr>
              <a:t>monitor time-varying nature of gravity field</a:t>
            </a:r>
          </a:p>
          <a:p>
            <a:pPr>
              <a:lnSpc>
                <a:spcPct val="150000"/>
              </a:lnSpc>
            </a:pPr>
            <a:r>
              <a:rPr lang="en-US" sz="2400" dirty="0" smtClean="0">
                <a:ea typeface="ＭＳ Ｐゴシック" pitchFamily="34" charset="-128"/>
              </a:rPr>
              <a:t>develop transformation tools to relate to NAVD88</a:t>
            </a:r>
          </a:p>
          <a:p>
            <a:pPr>
              <a:lnSpc>
                <a:spcPct val="150000"/>
              </a:lnSpc>
            </a:pPr>
            <a:r>
              <a:rPr lang="en-US" sz="2200" dirty="0" smtClean="0">
                <a:ea typeface="ＭＳ Ｐゴシック" pitchFamily="34" charset="-128"/>
              </a:rPr>
              <a:t>build most accurate ever continental gravimetric geoid model (</a:t>
            </a:r>
            <a:r>
              <a:rPr lang="en-US" sz="1800" dirty="0" smtClean="0">
                <a:ea typeface="ＭＳ Ｐゴシック" pitchFamily="34" charset="-128"/>
              </a:rPr>
              <a:t>GRAV-D</a:t>
            </a:r>
            <a:r>
              <a:rPr lang="en-US" sz="2200" dirty="0" smtClean="0">
                <a:ea typeface="ＭＳ Ｐゴシック" pitchFamily="34" charset="-128"/>
              </a:rPr>
              <a:t>) </a:t>
            </a:r>
          </a:p>
          <a:p>
            <a:pPr>
              <a:lnSpc>
                <a:spcPct val="150000"/>
              </a:lnSpc>
            </a:pPr>
            <a:r>
              <a:rPr lang="en-US" sz="2200" dirty="0" smtClean="0">
                <a:ea typeface="ＭＳ Ｐゴシック" pitchFamily="34" charset="-128"/>
              </a:rPr>
              <a:t>determine gravity with accuracy of 10 </a:t>
            </a:r>
            <a:r>
              <a:rPr lang="en-US" sz="2200" dirty="0" err="1" smtClean="0">
                <a:ea typeface="ＭＳ Ｐゴシック" pitchFamily="34" charset="-128"/>
              </a:rPr>
              <a:t>microGals</a:t>
            </a:r>
            <a:r>
              <a:rPr lang="en-US" sz="2200" dirty="0" smtClean="0">
                <a:ea typeface="ＭＳ Ｐゴシック" pitchFamily="34" charset="-128"/>
              </a:rPr>
              <a:t>, anytime</a:t>
            </a:r>
          </a:p>
          <a:p>
            <a:pPr>
              <a:lnSpc>
                <a:spcPct val="150000"/>
              </a:lnSpc>
            </a:pPr>
            <a:r>
              <a:rPr lang="en-US" sz="2200" dirty="0" smtClean="0">
                <a:ea typeface="ＭＳ Ｐゴシック" pitchFamily="34" charset="-128"/>
              </a:rPr>
              <a:t>support both </a:t>
            </a:r>
            <a:r>
              <a:rPr lang="en-US" sz="2200" dirty="0" err="1" smtClean="0">
                <a:ea typeface="ＭＳ Ｐゴシック" pitchFamily="34" charset="-128"/>
              </a:rPr>
              <a:t>orthometric</a:t>
            </a:r>
            <a:r>
              <a:rPr lang="en-US" sz="2200" dirty="0" smtClean="0">
                <a:ea typeface="ＭＳ Ｐゴシック" pitchFamily="34" charset="-128"/>
              </a:rPr>
              <a:t> and dynamic heights</a:t>
            </a:r>
          </a:p>
          <a:p>
            <a:pPr>
              <a:lnSpc>
                <a:spcPct val="150000"/>
              </a:lnSpc>
            </a:pPr>
            <a:r>
              <a:rPr lang="en-US" sz="2200"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16842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65100"/>
            <a:ext cx="8229600" cy="1143000"/>
          </a:xfrm>
        </p:spPr>
        <p:txBody>
          <a:bodyPr/>
          <a:lstStyle/>
          <a:p>
            <a:pPr eaLnBrk="1" hangingPunct="1"/>
            <a:r>
              <a:rPr lang="en-US" dirty="0" smtClean="0">
                <a:ea typeface="ＭＳ Ｐゴシック" pitchFamily="34" charset="-128"/>
              </a:rPr>
              <a:t>Why New Reference Frames?</a:t>
            </a:r>
          </a:p>
        </p:txBody>
      </p:sp>
      <p:sp>
        <p:nvSpPr>
          <p:cNvPr id="48131" name="Content Placeholder 4"/>
          <p:cNvSpPr>
            <a:spLocks noGrp="1"/>
          </p:cNvSpPr>
          <p:nvPr>
            <p:ph idx="1"/>
          </p:nvPr>
        </p:nvSpPr>
        <p:spPr>
          <a:xfrm>
            <a:off x="0" y="900113"/>
            <a:ext cx="9144000" cy="6032500"/>
          </a:xfrm>
        </p:spPr>
        <p:txBody>
          <a:bodyPr/>
          <a:lstStyle/>
          <a:p>
            <a:pPr eaLnBrk="1" hangingPunct="1">
              <a:buFont typeface="Wingdings" panose="05000000000000000000" pitchFamily="2" charset="2"/>
              <a:buChar char="q"/>
            </a:pPr>
            <a:r>
              <a:rPr lang="en-US" sz="2000" u="sng" dirty="0" smtClean="0">
                <a:ea typeface="ＭＳ Ｐゴシック" pitchFamily="34" charset="-128"/>
              </a:rPr>
              <a:t>NAD 83</a:t>
            </a:r>
          </a:p>
          <a:p>
            <a:pPr lvl="1" eaLnBrk="1" hangingPunct="1">
              <a:buFont typeface="Wingdings" panose="05000000000000000000" pitchFamily="2" charset="2"/>
              <a:buChar char="q"/>
            </a:pPr>
            <a:r>
              <a:rPr lang="en-US" sz="1800" u="sng" dirty="0" smtClean="0">
                <a:ea typeface="ＭＳ Ｐゴシック" pitchFamily="34" charset="-128"/>
              </a:rPr>
              <a:t>non-geocentric, i.e. inconsistent with GNSS positioning</a:t>
            </a:r>
          </a:p>
          <a:p>
            <a:pPr lvl="1" eaLnBrk="1" hangingPunct="1">
              <a:buFont typeface="Wingdings" panose="05000000000000000000" pitchFamily="2" charset="2"/>
              <a:buChar char="q"/>
            </a:pPr>
            <a:r>
              <a:rPr lang="en-US" sz="1800" dirty="0" smtClean="0">
                <a:ea typeface="ＭＳ Ｐゴシック" pitchFamily="34" charset="-128"/>
              </a:rPr>
              <a:t>difficult to maintain consistency between CORS &amp; passive network NAD 83 coordinates </a:t>
            </a:r>
          </a:p>
          <a:p>
            <a:pPr lvl="1" eaLnBrk="1" hangingPunct="1">
              <a:buFont typeface="Wingdings" panose="05000000000000000000" pitchFamily="2" charset="2"/>
              <a:buChar char="q"/>
            </a:pPr>
            <a:r>
              <a:rPr lang="en-US" sz="1800" dirty="0" smtClean="0">
                <a:ea typeface="ＭＳ Ｐゴシック" pitchFamily="34" charset="-128"/>
              </a:rPr>
              <a:t>lack of velocities, i.e. NAD 83 does not report station motion for passive marks</a:t>
            </a:r>
          </a:p>
          <a:p>
            <a:pPr eaLnBrk="1" hangingPunct="1">
              <a:buFont typeface="Wingdings" panose="05000000000000000000" pitchFamily="2" charset="2"/>
              <a:buChar char="q"/>
            </a:pPr>
            <a:r>
              <a:rPr lang="en-US" sz="2000" u="sng" dirty="0" smtClean="0">
                <a:ea typeface="ＭＳ Ｐゴシック" pitchFamily="34" charset="-128"/>
              </a:rPr>
              <a:t>NAVD 88 </a:t>
            </a:r>
          </a:p>
          <a:p>
            <a:pPr lvl="1" eaLnBrk="1" hangingPunct="1">
              <a:buFont typeface="Wingdings" panose="05000000000000000000" pitchFamily="2" charset="2"/>
              <a:buChar char="q"/>
            </a:pPr>
            <a:r>
              <a:rPr lang="en-US" sz="1800" dirty="0" smtClean="0">
                <a:ea typeface="ＭＳ Ｐゴシック" pitchFamily="34" charset="-128"/>
              </a:rPr>
              <a:t>cross-country build up of errors (“tilt” or “slope”) from geodetic leveling</a:t>
            </a:r>
          </a:p>
          <a:p>
            <a:pPr lvl="1" eaLnBrk="1" hangingPunct="1">
              <a:buFont typeface="Wingdings" panose="05000000000000000000" pitchFamily="2" charset="2"/>
              <a:buChar char="q"/>
            </a:pPr>
            <a:r>
              <a:rPr lang="en-US" sz="1800" u="sng" dirty="0" smtClean="0">
                <a:ea typeface="ＭＳ Ｐゴシック" pitchFamily="34" charset="-128"/>
              </a:rPr>
              <a:t>passive marks inconveniently located and vulnerable to disturbance and destruction</a:t>
            </a:r>
          </a:p>
          <a:p>
            <a:pPr lvl="1" eaLnBrk="1" hangingPunct="1">
              <a:buFont typeface="Wingdings" panose="05000000000000000000" pitchFamily="2" charset="2"/>
              <a:buChar char="q"/>
            </a:pPr>
            <a:r>
              <a:rPr lang="en-US" sz="1800" dirty="0" smtClean="0">
                <a:ea typeface="ＭＳ Ｐゴシック" pitchFamily="34" charset="-128"/>
              </a:rPr>
              <a:t>0.5 m bias in the NAVD 88 reference surface from the (best) geoid surface  	approximating global mean sea level</a:t>
            </a:r>
          </a:p>
          <a:p>
            <a:pPr lvl="1" eaLnBrk="1" hangingPunct="1">
              <a:buFont typeface="Wingdings" panose="05000000000000000000" pitchFamily="2" charset="2"/>
              <a:buChar char="q"/>
            </a:pPr>
            <a:r>
              <a:rPr lang="en-US" sz="1800" u="sng" dirty="0" smtClean="0">
                <a:ea typeface="ＭＳ Ｐゴシック" pitchFamily="34" charset="-128"/>
              </a:rPr>
              <a:t>subsidence, uplift, freeze/thaw, and other crustal motions invalidate heights of passive </a:t>
            </a:r>
            <a:r>
              <a:rPr lang="en-US" sz="1800" dirty="0" smtClean="0">
                <a:ea typeface="ＭＳ Ｐゴシック" pitchFamily="34" charset="-128"/>
              </a:rPr>
              <a:t>	</a:t>
            </a:r>
            <a:r>
              <a:rPr lang="en-US" sz="1800" u="sng" dirty="0" smtClean="0">
                <a:ea typeface="ＭＳ Ｐゴシック" pitchFamily="34" charset="-128"/>
              </a:rPr>
              <a:t>marks, and can make it difficult to detect such motions</a:t>
            </a:r>
          </a:p>
          <a:p>
            <a:pPr lvl="1" eaLnBrk="1" hangingPunct="1">
              <a:buFont typeface="Wingdings" panose="05000000000000000000" pitchFamily="2" charset="2"/>
              <a:buChar char="q"/>
            </a:pPr>
            <a:r>
              <a:rPr lang="en-US" sz="1800" dirty="0" smtClean="0">
                <a:ea typeface="ＭＳ Ｐゴシック" pitchFamily="34" charset="-128"/>
              </a:rPr>
              <a:t>marks lacking adequate geophysical models - complicate sea level change detection</a:t>
            </a:r>
          </a:p>
          <a:p>
            <a:pPr lvl="1" eaLnBrk="1" hangingPunct="1">
              <a:buFont typeface="Wingdings" panose="05000000000000000000" pitchFamily="2" charset="2"/>
              <a:buChar char="q"/>
            </a:pPr>
            <a:r>
              <a:rPr lang="en-US" sz="1800" dirty="0" smtClean="0">
                <a:ea typeface="ＭＳ Ｐゴシック" pitchFamily="34" charset="-128"/>
              </a:rPr>
              <a:t>changes to Earth’s gravity field cause changes in </a:t>
            </a:r>
            <a:r>
              <a:rPr lang="en-US" sz="1800" dirty="0" err="1" smtClean="0">
                <a:ea typeface="ＭＳ Ｐゴシック" pitchFamily="34" charset="-128"/>
              </a:rPr>
              <a:t>orthometric</a:t>
            </a:r>
            <a:r>
              <a:rPr lang="en-US" sz="1800" dirty="0" smtClean="0">
                <a:ea typeface="ＭＳ Ｐゴシック" pitchFamily="34" charset="-128"/>
              </a:rPr>
              <a:t> heights, but NAVD 88 	does not account for those changes (NAVD88 based on a static gravity model)</a:t>
            </a:r>
          </a:p>
          <a:p>
            <a:pPr lvl="1" eaLnBrk="1" hangingPunct="1">
              <a:buFont typeface="Wingdings" panose="05000000000000000000" pitchFamily="2" charset="2"/>
              <a:buChar char="q"/>
            </a:pPr>
            <a:r>
              <a:rPr lang="en-US" sz="1800" dirty="0" smtClean="0">
                <a:ea typeface="ＭＳ Ｐゴシック" pitchFamily="34" charset="-128"/>
              </a:rPr>
              <a:t>gravity model and modeling techniques used to determine NAVD 88 are not consistent 	with those currently used for geoid modeling</a:t>
            </a:r>
          </a:p>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157230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219200" y="2114550"/>
            <a:ext cx="7162800" cy="3933825"/>
          </a:xfrm>
        </p:spPr>
        <p:txBody>
          <a:bodyPr/>
          <a:lstStyle/>
          <a:p>
            <a:r>
              <a:rPr lang="en-US" sz="2100" b="1" dirty="0" smtClean="0"/>
              <a:t>NAVD 88 suffers from </a:t>
            </a:r>
            <a:r>
              <a:rPr lang="en-US" sz="2100" b="1" u="sng" dirty="0" smtClean="0"/>
              <a:t>use of bench marks </a:t>
            </a:r>
            <a:r>
              <a:rPr lang="en-US" sz="2100" b="1" dirty="0" smtClean="0"/>
              <a:t>that:</a:t>
            </a:r>
          </a:p>
          <a:p>
            <a:pPr lvl="1"/>
            <a:r>
              <a:rPr lang="en-US" sz="2100" dirty="0" smtClean="0"/>
              <a:t>Are almost never re-checked for movement</a:t>
            </a:r>
          </a:p>
          <a:p>
            <a:pPr lvl="1"/>
            <a:r>
              <a:rPr lang="en-US" sz="2100" dirty="0" smtClean="0"/>
              <a:t>Disappear by the thousands every year</a:t>
            </a:r>
          </a:p>
          <a:p>
            <a:pPr lvl="1"/>
            <a:r>
              <a:rPr lang="en-US" sz="2100" dirty="0" smtClean="0"/>
              <a:t>Are not funded for replacement</a:t>
            </a:r>
          </a:p>
          <a:p>
            <a:pPr lvl="1"/>
            <a:r>
              <a:rPr lang="en-US" sz="2100" dirty="0" smtClean="0"/>
              <a:t>Are not necessarily in convenient places</a:t>
            </a:r>
          </a:p>
          <a:p>
            <a:pPr lvl="1"/>
            <a:r>
              <a:rPr lang="en-US" sz="2100" dirty="0" smtClean="0"/>
              <a:t>Don’t exist in most of Alaska</a:t>
            </a:r>
          </a:p>
          <a:p>
            <a:pPr lvl="1"/>
            <a:r>
              <a:rPr lang="en-US" sz="2100" dirty="0" smtClean="0"/>
              <a:t>Weren’t adopted in Canada</a:t>
            </a:r>
          </a:p>
          <a:p>
            <a:pPr lvl="1"/>
            <a:r>
              <a:rPr lang="en-US" sz="2100" dirty="0" smtClean="0"/>
              <a:t>Were determined by leveling from a single point, allowing cross-country error build up</a:t>
            </a:r>
          </a:p>
          <a:p>
            <a:pPr lvl="1"/>
            <a:endParaRPr lang="en-US" sz="2100" dirty="0" smtClean="0"/>
          </a:p>
          <a:p>
            <a:endParaRPr lang="en-US" sz="2100" dirty="0" smtClean="0"/>
          </a:p>
          <a:p>
            <a:endParaRPr lang="en-US" sz="2100" dirty="0" smtClean="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p>
        </p:txBody>
      </p:sp>
    </p:spTree>
    <p:extLst>
      <p:ext uri="{BB962C8B-B14F-4D97-AF65-F5344CB8AC3E}">
        <p14:creationId xmlns:p14="http://schemas.microsoft.com/office/powerpoint/2010/main" val="3662540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2450"/>
            <a:ext cx="4762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p:cNvSpPr txBox="1">
            <a:spLocks noChangeArrowheads="1"/>
          </p:cNvSpPr>
          <p:nvPr/>
        </p:nvSpPr>
        <p:spPr bwMode="auto">
          <a:xfrm>
            <a:off x="5334000" y="989013"/>
            <a:ext cx="36115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a:latin typeface="Times New Roman" pitchFamily="18" charset="0"/>
                <a:cs typeface="Times New Roman" pitchFamily="18" charset="0"/>
              </a:rPr>
              <a:t>GRACE – </a:t>
            </a:r>
            <a:r>
              <a:rPr lang="en-US" sz="2000" b="1">
                <a:latin typeface="Times New Roman" pitchFamily="18" charset="0"/>
                <a:cs typeface="Times New Roman" pitchFamily="18" charset="0"/>
              </a:rPr>
              <a:t>Gravity Recovery </a:t>
            </a:r>
          </a:p>
          <a:p>
            <a:pPr algn="ctr"/>
            <a:r>
              <a:rPr lang="en-US" sz="2000" b="1">
                <a:latin typeface="Times New Roman" pitchFamily="18" charset="0"/>
                <a:cs typeface="Times New Roman" pitchFamily="18" charset="0"/>
              </a:rPr>
              <a:t>and Climate Experiment</a:t>
            </a:r>
          </a:p>
        </p:txBody>
      </p:sp>
      <p:pic>
        <p:nvPicPr>
          <p:cNvPr id="35844" name="Picture 4" descr="ggm01-2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03438"/>
            <a:ext cx="3459163"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800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520523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6300" y="523544"/>
            <a:ext cx="7302500" cy="863600"/>
          </a:xfrm>
        </p:spPr>
        <p:txBody>
          <a:bodyPr/>
          <a:lstStyle/>
          <a:p>
            <a:pPr eaLnBrk="1" hangingPunct="1"/>
            <a:r>
              <a:rPr lang="en-US" sz="3600" dirty="0" smtClean="0"/>
              <a:t>Problems using traditional leveling (to define a National Vertical Datum)</a:t>
            </a:r>
          </a:p>
        </p:txBody>
      </p:sp>
      <p:sp>
        <p:nvSpPr>
          <p:cNvPr id="27651" name="Rectangle 3"/>
          <p:cNvSpPr>
            <a:spLocks noGrp="1" noChangeArrowheads="1"/>
          </p:cNvSpPr>
          <p:nvPr>
            <p:ph type="body" idx="1"/>
          </p:nvPr>
        </p:nvSpPr>
        <p:spPr>
          <a:xfrm>
            <a:off x="1016000" y="2019300"/>
            <a:ext cx="7429500" cy="3762375"/>
          </a:xfrm>
        </p:spPr>
        <p:txBody>
          <a:bodyPr/>
          <a:lstStyle/>
          <a:p>
            <a:pPr eaLnBrk="1" hangingPunct="1">
              <a:spcBef>
                <a:spcPct val="45000"/>
              </a:spcBef>
            </a:pPr>
            <a:r>
              <a:rPr lang="en-US" sz="2400" dirty="0" smtClean="0"/>
              <a:t>Leveling the country can not be done again</a:t>
            </a:r>
          </a:p>
          <a:p>
            <a:pPr lvl="1" eaLnBrk="1" hangingPunct="1">
              <a:spcBef>
                <a:spcPct val="45000"/>
              </a:spcBef>
            </a:pPr>
            <a:r>
              <a:rPr lang="en-US" dirty="0" smtClean="0"/>
              <a:t>Too costly in time and money </a:t>
            </a:r>
          </a:p>
          <a:p>
            <a:pPr lvl="1" eaLnBrk="1" hangingPunct="1">
              <a:spcBef>
                <a:spcPct val="45000"/>
              </a:spcBef>
            </a:pPr>
            <a:r>
              <a:rPr lang="en-US" sz="2400" dirty="0" smtClean="0"/>
              <a:t>Leveling yields cross-country error build-up; problems in the mountains</a:t>
            </a:r>
          </a:p>
          <a:p>
            <a:pPr eaLnBrk="1" hangingPunct="1">
              <a:spcBef>
                <a:spcPct val="45000"/>
              </a:spcBef>
            </a:pPr>
            <a:r>
              <a:rPr lang="en-US" sz="2400" dirty="0" smtClean="0"/>
              <a:t>Leveling requires leaving behind passive marks </a:t>
            </a:r>
          </a:p>
          <a:p>
            <a:pPr lvl="1" eaLnBrk="1" hangingPunct="1">
              <a:spcBef>
                <a:spcPct val="45000"/>
              </a:spcBef>
            </a:pPr>
            <a:r>
              <a:rPr lang="en-US" dirty="0" smtClean="0"/>
              <a:t>Bulldozers and crustal motion do their worst</a:t>
            </a:r>
            <a:endParaRPr lang="en-US" sz="2400" dirty="0" smtClean="0"/>
          </a:p>
        </p:txBody>
      </p:sp>
    </p:spTree>
    <p:extLst>
      <p:ext uri="{BB962C8B-B14F-4D97-AF65-F5344CB8AC3E}">
        <p14:creationId xmlns:p14="http://schemas.microsoft.com/office/powerpoint/2010/main" val="274173017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38150" t="25174" r="21611" b="31477"/>
          <a:stretch>
            <a:fillRect/>
          </a:stretch>
        </p:blipFill>
        <p:spPr bwMode="auto">
          <a:xfrm>
            <a:off x="63500" y="1397000"/>
            <a:ext cx="46624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haco Phillip 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25500"/>
            <a:ext cx="33496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698500" y="4965700"/>
            <a:ext cx="3467100" cy="120015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Differential Leveling</a:t>
            </a:r>
          </a:p>
        </p:txBody>
      </p:sp>
      <p:sp>
        <p:nvSpPr>
          <p:cNvPr id="33797" name="Text Box 5"/>
          <p:cNvSpPr txBox="1">
            <a:spLocks noChangeArrowheads="1"/>
          </p:cNvSpPr>
          <p:nvPr/>
        </p:nvSpPr>
        <p:spPr bwMode="auto">
          <a:xfrm>
            <a:off x="5889625" y="5848350"/>
            <a:ext cx="2857500" cy="646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GNSS + …</a:t>
            </a:r>
          </a:p>
        </p:txBody>
      </p:sp>
      <p:sp>
        <p:nvSpPr>
          <p:cNvPr id="33798" name="AutoShape 6"/>
          <p:cNvSpPr>
            <a:spLocks noChangeArrowheads="1"/>
          </p:cNvSpPr>
          <p:nvPr/>
        </p:nvSpPr>
        <p:spPr bwMode="auto">
          <a:xfrm>
            <a:off x="4076700" y="1473200"/>
            <a:ext cx="2501900" cy="3009900"/>
          </a:xfrm>
          <a:prstGeom prst="notchedRightArrow">
            <a:avLst>
              <a:gd name="adj1" fmla="val 50000"/>
              <a:gd name="adj2" fmla="val 25000"/>
            </a:avLst>
          </a:prstGeom>
          <a:solidFill>
            <a:schemeClr val="accent1"/>
          </a:solidFill>
          <a:ln w="25400" algn="ctr">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Height</a:t>
            </a:r>
          </a:p>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Modernization</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-faster</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-cheaper</a:t>
            </a:r>
          </a:p>
        </p:txBody>
      </p:sp>
      <p:sp>
        <p:nvSpPr>
          <p:cNvPr id="7" name="Rectangle 2"/>
          <p:cNvSpPr txBox="1">
            <a:spLocks noChangeArrowheads="1"/>
          </p:cNvSpPr>
          <p:nvPr/>
        </p:nvSpPr>
        <p:spPr>
          <a:xfrm>
            <a:off x="1211263" y="201613"/>
            <a:ext cx="6705600" cy="736600"/>
          </a:xfrm>
          <a:prstGeom prst="rect">
            <a:avLst/>
          </a:prstGeom>
        </p:spPr>
        <p:txBody>
          <a:bodyPr/>
          <a:lstStyle/>
          <a:p>
            <a:pPr algn="ctr" defTabSz="914400" fontAlgn="auto">
              <a:spcBef>
                <a:spcPts val="0"/>
              </a:spcBef>
              <a:spcAft>
                <a:spcPts val="0"/>
              </a:spcAft>
              <a:defRPr/>
            </a:pPr>
            <a:r>
              <a:rPr lang="en-US" sz="4400" dirty="0">
                <a:solidFill>
                  <a:prstClr val="black"/>
                </a:solidFill>
                <a:latin typeface="Arial" pitchFamily="34" charset="0"/>
                <a:ea typeface="+mn-ea"/>
                <a:cs typeface="Arial" pitchFamily="34" charset="0"/>
              </a:rPr>
              <a:t>Height Modernization</a:t>
            </a:r>
          </a:p>
        </p:txBody>
      </p:sp>
    </p:spTree>
    <p:extLst>
      <p:ext uri="{BB962C8B-B14F-4D97-AF65-F5344CB8AC3E}">
        <p14:creationId xmlns:p14="http://schemas.microsoft.com/office/powerpoint/2010/main" val="315349006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398463" y="1370013"/>
            <a:ext cx="85201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US" sz="2400" dirty="0">
              <a:solidFill>
                <a:prstClr val="black"/>
              </a:solidFill>
              <a:ea typeface="+mn-ea"/>
            </a:endParaRPr>
          </a:p>
          <a:p>
            <a:pPr defTabSz="914400" eaLnBrk="1" hangingPunct="1">
              <a:defRPr/>
            </a:pPr>
            <a:r>
              <a:rPr lang="en-US" sz="2400" dirty="0" smtClean="0">
                <a:solidFill>
                  <a:prstClr val="black"/>
                </a:solidFill>
                <a:ea typeface="+mn-ea"/>
              </a:rPr>
              <a:t>OPUS Static </a:t>
            </a:r>
            <a:r>
              <a:rPr lang="en-US" sz="2400" dirty="0">
                <a:solidFill>
                  <a:prstClr val="black"/>
                </a:solidFill>
                <a:ea typeface="+mn-ea"/>
              </a:rPr>
              <a:t>reliably addresses the more historically conventional requirements for GPS data processing. It typically yields accuracies of:</a:t>
            </a:r>
          </a:p>
          <a:p>
            <a:pPr defTabSz="914400" eaLnBrk="1" hangingPunct="1">
              <a:defRPr/>
            </a:pPr>
            <a:endParaRPr lang="en-US" sz="2400" dirty="0">
              <a:solidFill>
                <a:prstClr val="black"/>
              </a:solidFill>
              <a:ea typeface="+mn-ea"/>
            </a:endParaRPr>
          </a:p>
          <a:p>
            <a:pPr defTabSz="914400" eaLnBrk="1" hangingPunct="1">
              <a:defRPr/>
            </a:pPr>
            <a:r>
              <a:rPr lang="en-US" sz="2400" dirty="0" smtClean="0">
                <a:solidFill>
                  <a:prstClr val="black"/>
                </a:solidFill>
                <a:ea typeface="+mn-ea"/>
              </a:rPr>
              <a:t>	1 </a:t>
            </a:r>
            <a:r>
              <a:rPr lang="en-US" sz="2400" dirty="0">
                <a:solidFill>
                  <a:prstClr val="black"/>
                </a:solidFill>
                <a:ea typeface="+mn-ea"/>
              </a:rPr>
              <a:t>– 2 cm horizontally</a:t>
            </a:r>
          </a:p>
          <a:p>
            <a:pPr defTabSz="914400" eaLnBrk="1" hangingPunct="1">
              <a:defRPr/>
            </a:pPr>
            <a:r>
              <a:rPr lang="en-US" sz="2400" dirty="0" smtClean="0">
                <a:solidFill>
                  <a:prstClr val="black"/>
                </a:solidFill>
                <a:ea typeface="+mn-ea"/>
              </a:rPr>
              <a:t>	2 </a:t>
            </a:r>
            <a:r>
              <a:rPr lang="en-US" sz="2400" dirty="0">
                <a:solidFill>
                  <a:prstClr val="black"/>
                </a:solidFill>
                <a:ea typeface="+mn-ea"/>
              </a:rPr>
              <a:t>– 4 cm vertically</a:t>
            </a:r>
          </a:p>
          <a:p>
            <a:pPr defTabSz="914400" eaLnBrk="1" hangingPunct="1">
              <a:defRPr/>
            </a:pPr>
            <a:endParaRPr lang="en-US" sz="2400" dirty="0">
              <a:solidFill>
                <a:prstClr val="black"/>
              </a:solidFill>
              <a:ea typeface="+mn-ea"/>
            </a:endParaRPr>
          </a:p>
          <a:p>
            <a:pPr defTabSz="914400" eaLnBrk="1" hangingPunct="1">
              <a:defRPr/>
            </a:pPr>
            <a:r>
              <a:rPr lang="en-US" sz="2400" dirty="0">
                <a:solidFill>
                  <a:prstClr val="black"/>
                </a:solidFill>
                <a:ea typeface="+mn-ea"/>
              </a:rPr>
              <a:t>However, there is no guarantee that this stated accuracy will result from any given data set. Confirming the quality of the OPUS solution remains </a:t>
            </a:r>
            <a:r>
              <a:rPr lang="en-US" sz="2400" dirty="0" smtClean="0">
                <a:solidFill>
                  <a:prstClr val="black"/>
                </a:solidFill>
                <a:ea typeface="+mn-ea"/>
              </a:rPr>
              <a:t>your responsibility</a:t>
            </a:r>
            <a:r>
              <a:rPr lang="en-US" sz="2400" dirty="0">
                <a:solidFill>
                  <a:prstClr val="black"/>
                </a:solidFill>
                <a:ea typeface="+mn-ea"/>
              </a:rPr>
              <a:t>. That’s the “price” for automated processing.</a:t>
            </a:r>
          </a:p>
        </p:txBody>
      </p:sp>
      <p:sp>
        <p:nvSpPr>
          <p:cNvPr id="4" name="Date Placeholder 3"/>
          <p:cNvSpPr>
            <a:spLocks noGrp="1"/>
          </p:cNvSpPr>
          <p:nvPr>
            <p:ph type="dt" sz="quarter" idx="4294967295"/>
          </p:nvPr>
        </p:nvSpPr>
        <p:spPr>
          <a:xfrm>
            <a:off x="457200" y="6356350"/>
            <a:ext cx="2133600" cy="365125"/>
          </a:xfrm>
          <a:prstGeom prst="rect">
            <a:avLst/>
          </a:prstGeom>
        </p:spPr>
        <p:txBody>
          <a:bodyPr/>
          <a:lstStyle/>
          <a:p>
            <a:pPr>
              <a:defRPr/>
            </a:pPr>
            <a:r>
              <a:rPr lang="en-US" dirty="0"/>
              <a:t>April 13, 2015</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154914A4-25FD-49F2-A40F-CB313D8B9660}" type="slidenum">
              <a:rPr lang="en-US" smtClean="0"/>
              <a:pPr>
                <a:defRPr/>
              </a:pPr>
              <a:t>28</a:t>
            </a:fld>
            <a:endParaRPr lang="en-US" dirty="0"/>
          </a:p>
        </p:txBody>
      </p:sp>
      <p:sp>
        <p:nvSpPr>
          <p:cNvPr id="162821" name="Title 5"/>
          <p:cNvSpPr>
            <a:spLocks noGrp="1"/>
          </p:cNvSpPr>
          <p:nvPr>
            <p:ph type="title"/>
          </p:nvPr>
        </p:nvSpPr>
        <p:spPr/>
        <p:txBody>
          <a:bodyPr/>
          <a:lstStyle/>
          <a:p>
            <a:pPr algn="l"/>
            <a:r>
              <a:rPr lang="en-US" altLang="en-US" sz="4000" smtClean="0"/>
              <a:t>How Good Can I Do With OPUS Static?</a:t>
            </a:r>
          </a:p>
        </p:txBody>
      </p:sp>
      <p:sp>
        <p:nvSpPr>
          <p:cNvPr id="2" name="TextBox 1"/>
          <p:cNvSpPr txBox="1"/>
          <p:nvPr/>
        </p:nvSpPr>
        <p:spPr>
          <a:xfrm>
            <a:off x="0" y="4343400"/>
            <a:ext cx="9144000" cy="1631950"/>
          </a:xfrm>
          <a:prstGeom prst="rect">
            <a:avLst/>
          </a:prstGeom>
          <a:solidFill>
            <a:schemeClr val="accent3">
              <a:lumMod val="20000"/>
              <a:lumOff val="80000"/>
            </a:schemeClr>
          </a:solidFill>
        </p:spPr>
        <p:txBody>
          <a:bodyPr>
            <a:spAutoFit/>
          </a:bodyPr>
          <a:lstStyle/>
          <a:p>
            <a:pPr marL="342900" indent="-342900">
              <a:buFont typeface="Arial" panose="020B0604020202020204" pitchFamily="34" charset="0"/>
              <a:buChar char="•"/>
              <a:defRPr/>
            </a:pPr>
            <a:r>
              <a:rPr lang="en-US" sz="2000" dirty="0">
                <a:solidFill>
                  <a:srgbClr val="00B050"/>
                </a:solidFill>
              </a:rPr>
              <a:t>4-7 mm differential ellipsoid height accuracy in GSVS11</a:t>
            </a:r>
          </a:p>
          <a:p>
            <a:pPr marL="342900" indent="-342900">
              <a:buFont typeface="Arial" panose="020B0604020202020204" pitchFamily="34" charset="0"/>
              <a:buChar char="•"/>
              <a:defRPr/>
            </a:pPr>
            <a:endParaRPr lang="en-US" sz="2000" dirty="0">
              <a:solidFill>
                <a:srgbClr val="00B050"/>
              </a:solidFill>
            </a:endParaRPr>
          </a:p>
          <a:p>
            <a:pPr marL="342900" indent="-342900">
              <a:buFont typeface="Arial" panose="020B0604020202020204" pitchFamily="34" charset="0"/>
              <a:buChar char="•"/>
              <a:defRPr/>
            </a:pPr>
            <a:r>
              <a:rPr lang="en-US" sz="2000" dirty="0">
                <a:solidFill>
                  <a:srgbClr val="00B050"/>
                </a:solidFill>
              </a:rPr>
              <a:t>New ellipsoid height accuracy estimates will be included in a planned update to HTMOD guidelines for a number of GNSS techniques.</a:t>
            </a:r>
          </a:p>
          <a:p>
            <a:pPr marL="342900" indent="-342900">
              <a:buFont typeface="Arial" panose="020B0604020202020204" pitchFamily="34" charset="0"/>
              <a:buChar char="•"/>
              <a:defRPr/>
            </a:pPr>
            <a:endParaRPr lang="en-US" sz="2000" dirty="0">
              <a:solidFill>
                <a:srgbClr val="00B050"/>
              </a:solidFill>
            </a:endParaRPr>
          </a:p>
        </p:txBody>
      </p:sp>
    </p:spTree>
    <p:extLst>
      <p:ext uri="{BB962C8B-B14F-4D97-AF65-F5344CB8AC3E}">
        <p14:creationId xmlns:p14="http://schemas.microsoft.com/office/powerpoint/2010/main" val="3786075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mph" presetSubtype="0" fill="hold" nodeType="clickEffect">
                                  <p:stCondLst>
                                    <p:cond delay="0"/>
                                  </p:stCondLst>
                                  <p:childTnLst>
                                    <p:animClr clrSpc="rgb" dir="cw">
                                      <p:cBhvr override="childStyle">
                                        <p:cTn id="6" dur="500" fill="hold"/>
                                        <p:tgtEl>
                                          <p:spTgt spid="18435">
                                            <p:txEl>
                                              <p:pRg st="4" end="4"/>
                                            </p:txEl>
                                          </p:spTgt>
                                        </p:tgtEl>
                                        <p:attrNameLst>
                                          <p:attrName>style.color</p:attrName>
                                        </p:attrNameLst>
                                      </p:cBhvr>
                                      <p:to>
                                        <a:srgbClr val="FF0000"/>
                                      </p:to>
                                    </p:animClr>
                                    <p:animClr clrSpc="rgb" dir="cw">
                                      <p:cBhvr>
                                        <p:cTn id="7" dur="500" fill="hold"/>
                                        <p:tgtEl>
                                          <p:spTgt spid="18435">
                                            <p:txEl>
                                              <p:pRg st="4" end="4"/>
                                            </p:txEl>
                                          </p:spTgt>
                                        </p:tgtEl>
                                        <p:attrNameLst>
                                          <p:attrName>fillcolor</p:attrName>
                                        </p:attrNameLst>
                                      </p:cBhvr>
                                      <p:to>
                                        <a:srgbClr val="FF0000"/>
                                      </p:to>
                                    </p:animClr>
                                    <p:set>
                                      <p:cBhvr>
                                        <p:cTn id="8" dur="500" fill="hold"/>
                                        <p:tgtEl>
                                          <p:spTgt spid="18435">
                                            <p:txEl>
                                              <p:pRg st="4" end="4"/>
                                            </p:txEl>
                                          </p:spTgt>
                                        </p:tgtEl>
                                        <p:attrNameLst>
                                          <p:attrName>fill.type</p:attrName>
                                        </p:attrNameLst>
                                      </p:cBhvr>
                                      <p:to>
                                        <p:strVal val="solid"/>
                                      </p:to>
                                    </p:set>
                                    <p:set>
                                      <p:cBhvr>
                                        <p:cTn id="9" dur="500" fill="hold"/>
                                        <p:tgtEl>
                                          <p:spTgt spid="18435">
                                            <p:txEl>
                                              <p:pRg st="4" end="4"/>
                                            </p:txEl>
                                          </p:spTgt>
                                        </p:tgtEl>
                                        <p:attrNameLst>
                                          <p:attrName>fill.on</p:attrName>
                                        </p:attrNameLst>
                                      </p:cBhvr>
                                      <p:to>
                                        <p:strVal val="true"/>
                                      </p:to>
                                    </p:set>
                                  </p:childTnLst>
                                </p:cTn>
                              </p:par>
                              <p:par>
                                <p:cTn id="10" presetID="6" presetClass="emph" presetSubtype="0" fill="hold" nodeType="withEffect">
                                  <p:stCondLst>
                                    <p:cond delay="0"/>
                                  </p:stCondLst>
                                  <p:childTnLst>
                                    <p:animScale>
                                      <p:cBhvr>
                                        <p:cTn id="11" dur="2000" fill="hold"/>
                                        <p:tgtEl>
                                          <p:spTgt spid="18435">
                                            <p:txEl>
                                              <p:pRg st="4" end="4"/>
                                            </p:txEl>
                                          </p:spTgt>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bg/>
                                          </p:spTgt>
                                        </p:tgtEl>
                                        <p:attrNameLst>
                                          <p:attrName>style.visibility</p:attrName>
                                        </p:attrNameLst>
                                      </p:cBhvr>
                                      <p:to>
                                        <p:strVal val="visible"/>
                                      </p:to>
                                    </p:set>
                                    <p:anim calcmode="lin" valueType="num">
                                      <p:cBhvr additive="base">
                                        <p:cTn id="16"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2">
                                            <p:bg/>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additive="base">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2014" y="365799"/>
            <a:ext cx="8707272" cy="6451257"/>
          </a:xfrm>
        </p:spPr>
      </p:pic>
    </p:spTree>
    <p:extLst>
      <p:ext uri="{BB962C8B-B14F-4D97-AF65-F5344CB8AC3E}">
        <p14:creationId xmlns:p14="http://schemas.microsoft.com/office/powerpoint/2010/main" val="3473157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152400"/>
            <a:ext cx="9144000" cy="838200"/>
          </a:xfrm>
        </p:spPr>
        <p:txBody>
          <a:bodyPr/>
          <a:lstStyle/>
          <a:p>
            <a:pPr eaLnBrk="1" hangingPunct="1"/>
            <a:r>
              <a:rPr lang="en-US" altLang="en-US" sz="3600" smtClean="0"/>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ea typeface="ＭＳ Ｐゴシック" charset="0"/>
                <a:cs typeface="ＭＳ Ｐゴシック" charset="0"/>
              </a:rPr>
              <a:t>Emergency Response Imagery,   </a:t>
            </a:r>
          </a:p>
          <a:p>
            <a:pPr>
              <a:defRPr/>
            </a:pPr>
            <a:r>
              <a:rPr lang="en-US" sz="2200" b="1" dirty="0">
                <a:latin typeface="+mj-lt"/>
                <a:ea typeface="ＭＳ Ｐゴシック" charset="0"/>
                <a:cs typeface="ＭＳ Ｐゴシック" charset="0"/>
              </a:rPr>
              <a:t>Flood zones </a:t>
            </a:r>
            <a:r>
              <a:rPr lang="en-US" sz="2200" dirty="0">
                <a:latin typeface="+mj-lt"/>
                <a:ea typeface="ＭＳ Ｐゴシック" charset="0"/>
                <a:cs typeface="ＭＳ Ｐゴシック" charset="0"/>
              </a:rPr>
              <a:t>for the National Flood Insurance Program</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723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Box 5"/>
          <p:cNvSpPr txBox="1">
            <a:spLocks noChangeArrowheads="1"/>
          </p:cNvSpPr>
          <p:nvPr/>
        </p:nvSpPr>
        <p:spPr bwMode="auto">
          <a:xfrm>
            <a:off x="2286000" y="270986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28" name="TextBox 8"/>
          <p:cNvSpPr txBox="1">
            <a:spLocks noChangeArrowheads="1"/>
          </p:cNvSpPr>
          <p:nvPr/>
        </p:nvSpPr>
        <p:spPr bwMode="auto">
          <a:xfrm>
            <a:off x="2286000" y="359886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31" name="TextBox 13"/>
          <p:cNvSpPr txBox="1">
            <a:spLocks noChangeArrowheads="1"/>
          </p:cNvSpPr>
          <p:nvPr/>
        </p:nvSpPr>
        <p:spPr bwMode="auto">
          <a:xfrm>
            <a:off x="2286000" y="525780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307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1798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Rectangle 14"/>
          <p:cNvSpPr>
            <a:spLocks noChangeArrowheads="1"/>
          </p:cNvSpPr>
          <p:nvPr/>
        </p:nvSpPr>
        <p:spPr bwMode="auto">
          <a:xfrm>
            <a:off x="2286000" y="440848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ea typeface="MS PGothic" pitchFamily="34" charset="-128"/>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30737"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Oceanic and Atmospheric Administration</a:t>
            </a:r>
          </a:p>
        </p:txBody>
      </p:sp>
      <p:pic>
        <p:nvPicPr>
          <p:cNvPr id="30738"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8975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30740" name="TextBox 13"/>
          <p:cNvSpPr txBox="1">
            <a:spLocks noChangeArrowheads="1"/>
          </p:cNvSpPr>
          <p:nvPr/>
        </p:nvSpPr>
        <p:spPr bwMode="auto">
          <a:xfrm>
            <a:off x="2286000" y="6383338"/>
            <a:ext cx="723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Aviation Administration</a:t>
            </a:r>
          </a:p>
        </p:txBody>
      </p:sp>
    </p:spTree>
    <p:extLst>
      <p:ext uri="{BB962C8B-B14F-4D97-AF65-F5344CB8AC3E}">
        <p14:creationId xmlns:p14="http://schemas.microsoft.com/office/powerpoint/2010/main" val="3105316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4"/>
          <p:cNvGrpSpPr>
            <a:grpSpLocks/>
          </p:cNvGrpSpPr>
          <p:nvPr/>
        </p:nvGrpSpPr>
        <p:grpSpPr bwMode="auto">
          <a:xfrm>
            <a:off x="-215900" y="2133600"/>
            <a:ext cx="9648825" cy="5724525"/>
            <a:chOff x="-108" y="1139"/>
            <a:chExt cx="6011" cy="3277"/>
          </a:xfrm>
        </p:grpSpPr>
        <p:sp>
          <p:nvSpPr>
            <p:cNvPr id="51240"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pPr defTabSz="914400"/>
              <a:endParaRPr lang="en-US">
                <a:solidFill>
                  <a:prstClr val="black"/>
                </a:solidFill>
                <a:latin typeface="Arial" pitchFamily="34" charset="0"/>
                <a:ea typeface="+mn-ea"/>
              </a:endParaRPr>
            </a:p>
          </p:txBody>
        </p:sp>
        <p:grpSp>
          <p:nvGrpSpPr>
            <p:cNvPr id="51241" name="Group 17"/>
            <p:cNvGrpSpPr>
              <a:grpSpLocks/>
            </p:cNvGrpSpPr>
            <p:nvPr/>
          </p:nvGrpSpPr>
          <p:grpSpPr bwMode="auto">
            <a:xfrm>
              <a:off x="-91" y="1139"/>
              <a:ext cx="5994" cy="3277"/>
              <a:chOff x="-91" y="1321"/>
              <a:chExt cx="5994" cy="3095"/>
            </a:xfrm>
          </p:grpSpPr>
          <p:sp>
            <p:nvSpPr>
              <p:cNvPr id="51242" name="Freeform 5"/>
              <p:cNvSpPr>
                <a:spLocks/>
              </p:cNvSpPr>
              <p:nvPr/>
            </p:nvSpPr>
            <p:spPr bwMode="auto">
              <a:xfrm>
                <a:off x="-90"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43" name="Freeform 16"/>
              <p:cNvSpPr>
                <a:spLocks/>
              </p:cNvSpPr>
              <p:nvPr/>
            </p:nvSpPr>
            <p:spPr bwMode="auto">
              <a:xfrm>
                <a:off x="-91"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grpSp>
      <p:sp>
        <p:nvSpPr>
          <p:cNvPr id="382978" name="Rectangle 2"/>
          <p:cNvSpPr>
            <a:spLocks noGrp="1" noChangeArrowheads="1"/>
          </p:cNvSpPr>
          <p:nvPr>
            <p:ph type="title"/>
          </p:nvPr>
        </p:nvSpPr>
        <p:spPr>
          <a:xfrm>
            <a:off x="457200" y="187325"/>
            <a:ext cx="8229600" cy="828675"/>
          </a:xfrm>
        </p:spPr>
        <p:txBody>
          <a:bodyPr/>
          <a:lstStyle/>
          <a:p>
            <a:pPr>
              <a:defRPr/>
            </a:pPr>
            <a:r>
              <a:rPr lang="en-US" sz="4000" dirty="0" smtClean="0">
                <a:solidFill>
                  <a:schemeClr val="accent1"/>
                </a:solidFill>
                <a:effectLst>
                  <a:outerShdw blurRad="38100" dist="38100" dir="2700000" algn="tl">
                    <a:srgbClr val="000000"/>
                  </a:outerShdw>
                </a:effectLst>
                <a:ea typeface="ＭＳ Ｐゴシック" charset="0"/>
              </a:rPr>
              <a:t>The ellipsoid, the geoid, and </a:t>
            </a:r>
            <a:r>
              <a:rPr lang="en-US" sz="4000" b="1" i="1" dirty="0" smtClean="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512763" y="3681413"/>
            <a:ext cx="10055226" cy="3897312"/>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4" name="Group 40"/>
          <p:cNvGrpSpPr>
            <a:grpSpLocks/>
          </p:cNvGrpSpPr>
          <p:nvPr/>
        </p:nvGrpSpPr>
        <p:grpSpPr bwMode="auto">
          <a:xfrm>
            <a:off x="-288925" y="4329113"/>
            <a:ext cx="9607550" cy="3421062"/>
            <a:chOff x="-185" y="2727"/>
            <a:chExt cx="6052" cy="2155"/>
          </a:xfrm>
        </p:grpSpPr>
        <p:sp>
          <p:nvSpPr>
            <p:cNvPr id="51238" name="Freeform 39"/>
            <p:cNvSpPr>
              <a:spLocks/>
            </p:cNvSpPr>
            <p:nvPr/>
          </p:nvSpPr>
          <p:spPr bwMode="auto">
            <a:xfrm>
              <a:off x="-182"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39" name="Freeform 38"/>
            <p:cNvSpPr>
              <a:spLocks/>
            </p:cNvSpPr>
            <p:nvPr/>
          </p:nvSpPr>
          <p:spPr bwMode="auto">
            <a:xfrm>
              <a:off x="-185"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5" name="Group 46"/>
          <p:cNvGrpSpPr>
            <a:grpSpLocks/>
          </p:cNvGrpSpPr>
          <p:nvPr/>
        </p:nvGrpSpPr>
        <p:grpSpPr bwMode="auto">
          <a:xfrm>
            <a:off x="4343400" y="3452813"/>
            <a:ext cx="228600" cy="228600"/>
            <a:chOff x="2736" y="2175"/>
            <a:chExt cx="144" cy="144"/>
          </a:xfrm>
        </p:grpSpPr>
        <p:sp>
          <p:nvSpPr>
            <p:cNvPr id="51236"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7"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6" name="Group 47"/>
          <p:cNvGrpSpPr>
            <a:grpSpLocks/>
          </p:cNvGrpSpPr>
          <p:nvPr/>
        </p:nvGrpSpPr>
        <p:grpSpPr bwMode="auto">
          <a:xfrm rot="4377298">
            <a:off x="5003800" y="4244975"/>
            <a:ext cx="228600" cy="228600"/>
            <a:chOff x="2736" y="2175"/>
            <a:chExt cx="144" cy="144"/>
          </a:xfrm>
        </p:grpSpPr>
        <p:sp>
          <p:nvSpPr>
            <p:cNvPr id="51234"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5"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7" name="Group 53"/>
          <p:cNvGrpSpPr>
            <a:grpSpLocks/>
          </p:cNvGrpSpPr>
          <p:nvPr/>
        </p:nvGrpSpPr>
        <p:grpSpPr bwMode="auto">
          <a:xfrm>
            <a:off x="4343400" y="873125"/>
            <a:ext cx="228600" cy="1406525"/>
            <a:chOff x="2736" y="550"/>
            <a:chExt cx="144" cy="886"/>
          </a:xfrm>
        </p:grpSpPr>
        <p:sp>
          <p:nvSpPr>
            <p:cNvPr id="51231"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2"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3"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latin typeface="Arial" pitchFamily="34" charset="0"/>
              <a:ea typeface="+mn-ea"/>
            </a:endParaRPr>
          </a:p>
        </p:txBody>
      </p:sp>
      <p:sp>
        <p:nvSpPr>
          <p:cNvPr id="383007" name="Arc 31"/>
          <p:cNvSpPr>
            <a:spLocks/>
          </p:cNvSpPr>
          <p:nvPr/>
        </p:nvSpPr>
        <p:spPr bwMode="auto">
          <a:xfrm rot="10610621">
            <a:off x="4614863" y="1347788"/>
            <a:ext cx="1146175" cy="3122612"/>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0" name="Text Box 54"/>
          <p:cNvSpPr txBox="1">
            <a:spLocks noChangeArrowheads="1"/>
          </p:cNvSpPr>
          <p:nvPr/>
        </p:nvSpPr>
        <p:spPr bwMode="auto">
          <a:xfrm>
            <a:off x="7764463" y="1925638"/>
            <a:ext cx="1379537" cy="830262"/>
          </a:xfrm>
          <a:prstGeom prst="rect">
            <a:avLst/>
          </a:prstGeom>
          <a:noFill/>
          <a:ln w="9525" algn="ctr">
            <a:noFill/>
            <a:miter lim="800000"/>
            <a:headEnd/>
            <a:tailEnd/>
          </a:ln>
          <a:effectLst/>
        </p:spPr>
        <p:txBody>
          <a:bodyPr>
            <a:spAutoFit/>
          </a:bodyPr>
          <a:lstStyle/>
          <a:p>
            <a:pP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4" name="Text Box 58"/>
          <p:cNvSpPr txBox="1">
            <a:spLocks noChangeArrowheads="1"/>
          </p:cNvSpPr>
          <p:nvPr/>
        </p:nvSpPr>
        <p:spPr bwMode="auto">
          <a:xfrm rot="1866961">
            <a:off x="6992938" y="4076700"/>
            <a:ext cx="147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defTabSz="914400">
              <a:spcBef>
                <a:spcPct val="50000"/>
              </a:spcBef>
              <a:defRPr/>
            </a:pPr>
            <a:r>
              <a:rPr lang="en-US" b="1" dirty="0">
                <a:solidFill>
                  <a:srgbClr val="FF66CC"/>
                </a:solidFill>
                <a:effectLst>
                  <a:outerShdw blurRad="38100" dist="38100" dir="2700000" algn="tl">
                    <a:srgbClr val="000000"/>
                  </a:outerShdw>
                </a:effectLst>
                <a:latin typeface="Arial" charset="0"/>
                <a:ea typeface="+mn-ea"/>
              </a:rPr>
              <a:t>Orthometric height, </a:t>
            </a:r>
            <a:r>
              <a:rPr lang="en-US" sz="2400" b="1" i="1" dirty="0">
                <a:solidFill>
                  <a:srgbClr val="FF66CC"/>
                </a:solidFill>
                <a:effectLst>
                  <a:outerShdw blurRad="38100" dist="38100" dir="2700000" algn="tl">
                    <a:srgbClr val="000000"/>
                  </a:outerShdw>
                </a:effectLst>
                <a:latin typeface="Times New Roman" pitchFamily="18" charset="0"/>
                <a:ea typeface="+mn-ea"/>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99CCFF"/>
                </a:solidFill>
                <a:effectLst>
                  <a:outerShdw blurRad="38100" dist="38100" dir="2700000" algn="tl">
                    <a:srgbClr val="000000"/>
                  </a:outerShdw>
                </a:effectLst>
                <a:latin typeface="Arial" charset="0"/>
                <a:ea typeface="+mn-ea"/>
              </a:rPr>
              <a:t>Geoid height, </a:t>
            </a:r>
            <a:r>
              <a:rPr lang="en-US" sz="2400" b="1" i="1" dirty="0">
                <a:solidFill>
                  <a:srgbClr val="99CCFF"/>
                </a:solidFill>
                <a:effectLst>
                  <a:outerShdw blurRad="38100" dist="38100" dir="2700000" algn="tl">
                    <a:srgbClr val="000000"/>
                  </a:outerShdw>
                </a:effectLst>
                <a:latin typeface="Times New Roman" pitchFamily="18" charset="0"/>
                <a:ea typeface="+mn-ea"/>
              </a:rPr>
              <a:t>N</a:t>
            </a:r>
            <a:r>
              <a:rPr lang="en-US" sz="2400" b="1" i="1" baseline="-25000" dirty="0">
                <a:solidFill>
                  <a:srgbClr val="99CCFF"/>
                </a:solidFill>
                <a:effectLst>
                  <a:outerShdw blurRad="38100" dist="38100" dir="2700000" algn="tl">
                    <a:srgbClr val="000000"/>
                  </a:outerShdw>
                </a:effectLst>
                <a:latin typeface="Times New Roman" pitchFamily="18" charset="0"/>
                <a:ea typeface="+mn-ea"/>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FFC000"/>
                </a:solidFill>
                <a:effectLst>
                  <a:outerShdw blurRad="38100" dist="38100" dir="2700000" algn="tl">
                    <a:srgbClr val="000000"/>
                  </a:outerShdw>
                </a:effectLst>
                <a:latin typeface="Arial" charset="0"/>
                <a:ea typeface="+mn-ea"/>
              </a:rPr>
              <a:t>Ellipsoid height, </a:t>
            </a:r>
            <a:r>
              <a:rPr lang="en-US" sz="2400" b="1" i="1" dirty="0">
                <a:solidFill>
                  <a:srgbClr val="FFC000"/>
                </a:solidFill>
                <a:effectLst>
                  <a:outerShdw blurRad="38100" dist="38100" dir="2700000" algn="tl">
                    <a:srgbClr val="000000"/>
                  </a:outerShdw>
                </a:effectLst>
                <a:latin typeface="Times New Roman" pitchFamily="18" charset="0"/>
                <a:ea typeface="+mn-ea"/>
              </a:rPr>
              <a:t>h</a:t>
            </a:r>
          </a:p>
        </p:txBody>
      </p:sp>
      <p:sp>
        <p:nvSpPr>
          <p:cNvPr id="383040" name="Text Box 64"/>
          <p:cNvSpPr txBox="1">
            <a:spLocks noChangeArrowheads="1"/>
          </p:cNvSpPr>
          <p:nvPr/>
        </p:nvSpPr>
        <p:spPr bwMode="auto">
          <a:xfrm>
            <a:off x="4572000" y="938213"/>
            <a:ext cx="3149600" cy="366712"/>
          </a:xfrm>
          <a:prstGeom prst="rect">
            <a:avLst/>
          </a:prstGeom>
          <a:noFill/>
          <a:ln w="9525" algn="ctr">
            <a:noFill/>
            <a:miter lim="800000"/>
            <a:headEnd/>
            <a:tailEnd/>
          </a:ln>
          <a:effectLst/>
        </p:spPr>
        <p:txBody>
          <a:bodyPr>
            <a:spAutoFit/>
          </a:bodyPr>
          <a:lstStyle/>
          <a:p>
            <a:pPr defTabSz="914400">
              <a:spcBef>
                <a:spcPct val="50000"/>
              </a:spcBef>
              <a:defRPr/>
            </a:pPr>
            <a:r>
              <a:rPr lang="en-US" dirty="0">
                <a:solidFill>
                  <a:srgbClr val="4F81BD"/>
                </a:solidFill>
                <a:effectLst>
                  <a:outerShdw blurRad="38100" dist="38100" dir="2700000" algn="tl">
                    <a:srgbClr val="000000"/>
                  </a:outerShdw>
                </a:effectLst>
                <a:latin typeface="Arial" charset="0"/>
                <a:ea typeface="+mn-ea"/>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defTabSz="914400">
              <a:spcBef>
                <a:spcPct val="50000"/>
              </a:spcBef>
              <a:defRPr/>
            </a:pPr>
            <a:r>
              <a:rPr lang="en-US" sz="2000" dirty="0">
                <a:solidFill>
                  <a:srgbClr val="4F81BD"/>
                </a:solidFill>
                <a:effectLst>
                  <a:outerShdw blurRad="38100" dist="38100" dir="2700000" algn="tl">
                    <a:srgbClr val="000000"/>
                  </a:outerShdw>
                </a:effectLst>
                <a:latin typeface="Arial" charset="0"/>
                <a:ea typeface="+mn-ea"/>
              </a:rPr>
              <a:t>Mean </a:t>
            </a:r>
            <a:br>
              <a:rPr lang="en-US" sz="2000" dirty="0">
                <a:solidFill>
                  <a:srgbClr val="4F81BD"/>
                </a:solidFill>
                <a:effectLst>
                  <a:outerShdw blurRad="38100" dist="38100" dir="2700000" algn="tl">
                    <a:srgbClr val="000000"/>
                  </a:outerShdw>
                </a:effectLst>
                <a:latin typeface="Arial" charset="0"/>
                <a:ea typeface="+mn-ea"/>
              </a:rPr>
            </a:br>
            <a:r>
              <a:rPr lang="en-US" sz="2000" dirty="0">
                <a:solidFill>
                  <a:srgbClr val="4F81BD"/>
                </a:solidFill>
                <a:effectLst>
                  <a:outerShdw blurRad="38100" dist="38100" dir="2700000" algn="tl">
                    <a:srgbClr val="000000"/>
                  </a:outerShdw>
                </a:effectLst>
                <a:latin typeface="Arial" charset="0"/>
                <a:ea typeface="+mn-ea"/>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4" name="Text Box 68"/>
          <p:cNvSpPr txBox="1">
            <a:spLocks noChangeArrowheads="1"/>
          </p:cNvSpPr>
          <p:nvPr/>
        </p:nvSpPr>
        <p:spPr bwMode="auto">
          <a:xfrm>
            <a:off x="719138" y="5956300"/>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i="1">
                <a:solidFill>
                  <a:prstClr val="black"/>
                </a:solidFill>
                <a:latin typeface="Arial" pitchFamily="34" charset="0"/>
                <a:ea typeface="+mn-ea"/>
              </a:rPr>
              <a:t>Note:</a:t>
            </a:r>
            <a:r>
              <a:rPr lang="en-US" altLang="en-US" sz="2000">
                <a:solidFill>
                  <a:prstClr val="black"/>
                </a:solidFill>
                <a:latin typeface="Arial" pitchFamily="34" charset="0"/>
                <a:ea typeface="+mn-ea"/>
              </a:rPr>
              <a:t>  Geoid height is </a:t>
            </a:r>
            <a:r>
              <a:rPr lang="en-US" altLang="en-US" sz="2000" b="1">
                <a:solidFill>
                  <a:prstClr val="black"/>
                </a:solidFill>
                <a:latin typeface="Arial" pitchFamily="34" charset="0"/>
                <a:ea typeface="+mn-ea"/>
              </a:rPr>
              <a:t>negative</a:t>
            </a:r>
            <a:r>
              <a:rPr lang="en-US" altLang="en-US" sz="2000">
                <a:solidFill>
                  <a:prstClr val="black"/>
                </a:solidFill>
                <a:latin typeface="Arial" pitchFamily="34" charset="0"/>
                <a:ea typeface="+mn-ea"/>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defTabSz="914400">
              <a:defRPr/>
            </a:pPr>
            <a:endParaRPr lang="en-US">
              <a:solidFill>
                <a:prstClr val="black"/>
              </a:solidFill>
              <a:latin typeface="Arial" charset="0"/>
              <a:ea typeface="+mn-ea"/>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defTabSz="914400"/>
            <a:r>
              <a:rPr lang="en-US" sz="3600" kern="10">
                <a:ln w="9525">
                  <a:round/>
                  <a:headEnd/>
                  <a:tailEnd/>
                </a:ln>
                <a:gradFill rotWithShape="1">
                  <a:gsLst>
                    <a:gs pos="0">
                      <a:srgbClr val="707070"/>
                    </a:gs>
                    <a:gs pos="50000">
                      <a:srgbClr val="FFFFFF"/>
                    </a:gs>
                    <a:gs pos="100000">
                      <a:srgbClr val="707070"/>
                    </a:gs>
                  </a:gsLst>
                  <a:lin ang="3660000" scaled="1"/>
                </a:gradFill>
                <a:latin typeface="Impact"/>
                <a:ea typeface="+mn-ea"/>
              </a:rPr>
              <a:t>Alaska</a:t>
            </a:r>
          </a:p>
        </p:txBody>
      </p:sp>
      <p:sp>
        <p:nvSpPr>
          <p:cNvPr id="383052" name="Text Box 76"/>
          <p:cNvSpPr txBox="1">
            <a:spLocks noChangeArrowheads="1"/>
          </p:cNvSpPr>
          <p:nvPr/>
        </p:nvSpPr>
        <p:spPr bwMode="auto">
          <a:xfrm>
            <a:off x="719138" y="6338888"/>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a:solidFill>
                  <a:prstClr val="black"/>
                </a:solidFill>
                <a:latin typeface="Arial" pitchFamily="34" charset="0"/>
                <a:ea typeface="+mn-ea"/>
              </a:rPr>
              <a:t>(but it is </a:t>
            </a:r>
            <a:r>
              <a:rPr lang="en-US" altLang="en-US" sz="2000" b="1">
                <a:solidFill>
                  <a:prstClr val="black"/>
                </a:solidFill>
                <a:latin typeface="Arial" pitchFamily="34" charset="0"/>
                <a:ea typeface="+mn-ea"/>
              </a:rPr>
              <a:t>positive</a:t>
            </a:r>
            <a:r>
              <a:rPr lang="en-US" altLang="en-US" sz="2000">
                <a:solidFill>
                  <a:prstClr val="black"/>
                </a:solidFill>
                <a:latin typeface="Arial" pitchFamily="34" charset="0"/>
                <a:ea typeface="+mn-ea"/>
              </a:rPr>
              <a:t> in most of Alaska)</a:t>
            </a:r>
          </a:p>
        </p:txBody>
      </p:sp>
    </p:spTree>
    <p:extLst>
      <p:ext uri="{BB962C8B-B14F-4D97-AF65-F5344CB8AC3E}">
        <p14:creationId xmlns:p14="http://schemas.microsoft.com/office/powerpoint/2010/main" val="931999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Types Uses and History of Geoid Height Models</a:t>
            </a:r>
          </a:p>
        </p:txBody>
      </p:sp>
      <p:sp>
        <p:nvSpPr>
          <p:cNvPr id="38915" name="Rectangle 3"/>
          <p:cNvSpPr>
            <a:spLocks noGrp="1" noChangeArrowheads="1"/>
          </p:cNvSpPr>
          <p:nvPr>
            <p:ph type="body" idx="1"/>
          </p:nvPr>
        </p:nvSpPr>
        <p:spPr>
          <a:xfrm>
            <a:off x="1130300" y="1485900"/>
            <a:ext cx="7162800" cy="4419600"/>
          </a:xfrm>
        </p:spPr>
        <p:txBody>
          <a:bodyPr/>
          <a:lstStyle/>
          <a:p>
            <a:pPr eaLnBrk="1" hangingPunct="1"/>
            <a:r>
              <a:rPr lang="en-US" sz="2800" dirty="0" smtClean="0"/>
              <a:t>Gravimetric (or Gravity) Geoid Height Models</a:t>
            </a:r>
          </a:p>
          <a:p>
            <a:pPr lvl="1" eaLnBrk="1" hangingPunct="1"/>
            <a:r>
              <a:rPr lang="en-US" sz="2400" dirty="0" smtClean="0"/>
              <a:t>Defined by gravity data crossing the geoid</a:t>
            </a:r>
          </a:p>
          <a:p>
            <a:pPr lvl="1" eaLnBrk="1" hangingPunct="1"/>
            <a:r>
              <a:rPr lang="en-US" sz="2400" dirty="0" smtClean="0"/>
              <a:t>Refined by terrain models (DEM’s)</a:t>
            </a:r>
          </a:p>
          <a:p>
            <a:pPr lvl="1" eaLnBrk="1" hangingPunct="1"/>
            <a:r>
              <a:rPr lang="en-US" sz="2400" dirty="0" smtClean="0"/>
              <a:t>Scientific and engineering applications</a:t>
            </a:r>
          </a:p>
          <a:p>
            <a:pPr eaLnBrk="1" hangingPunct="1"/>
            <a:r>
              <a:rPr lang="en-US" sz="2800" dirty="0" smtClean="0"/>
              <a:t>Composite (or Hybrid) Geoid Height Models</a:t>
            </a:r>
          </a:p>
          <a:p>
            <a:pPr lvl="1" eaLnBrk="1" hangingPunct="1"/>
            <a:r>
              <a:rPr lang="en-US" sz="2400" dirty="0" smtClean="0"/>
              <a:t>Gravimetric geoid defines most regions</a:t>
            </a:r>
          </a:p>
          <a:p>
            <a:pPr lvl="1" eaLnBrk="1" hangingPunct="1"/>
            <a:r>
              <a:rPr lang="en-US" sz="2400" dirty="0" smtClean="0"/>
              <a:t>Warped to fit available GPSBM control data</a:t>
            </a:r>
          </a:p>
          <a:p>
            <a:pPr lvl="1" eaLnBrk="1" hangingPunct="1"/>
            <a:r>
              <a:rPr lang="en-US" sz="2400" dirty="0" smtClean="0"/>
              <a:t>Defined by legislated ellipsoid (NAD 83) and local vertical datum (NAVD 88, PRVD02, etc.)</a:t>
            </a:r>
          </a:p>
          <a:p>
            <a:pPr lvl="1" eaLnBrk="1" hangingPunct="1"/>
            <a:r>
              <a:rPr lang="en-US" sz="2400" dirty="0" smtClean="0"/>
              <a:t>May be statutory for some surveying &amp;  mapping applications</a:t>
            </a:r>
          </a:p>
        </p:txBody>
      </p:sp>
    </p:spTree>
    <p:extLst>
      <p:ext uri="{BB962C8B-B14F-4D97-AF65-F5344CB8AC3E}">
        <p14:creationId xmlns:p14="http://schemas.microsoft.com/office/powerpoint/2010/main" val="2059403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12" y="519112"/>
            <a:ext cx="7496175" cy="5819775"/>
          </a:xfrm>
          <a:prstGeom prst="rect">
            <a:avLst/>
          </a:prstGeom>
        </p:spPr>
      </p:pic>
      <p:sp>
        <p:nvSpPr>
          <p:cNvPr id="5" name="Text Box 4"/>
          <p:cNvSpPr txBox="1">
            <a:spLocks noChangeArrowheads="1"/>
          </p:cNvSpPr>
          <p:nvPr/>
        </p:nvSpPr>
        <p:spPr bwMode="auto">
          <a:xfrm>
            <a:off x="1718490" y="6338887"/>
            <a:ext cx="6142619"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GPSBM1996:   2,951total      </a:t>
            </a:r>
            <a:r>
              <a:rPr lang="en-US" dirty="0">
                <a:latin typeface="Times" pitchFamily="18" charset="0"/>
                <a:cs typeface="Times New Roman" pitchFamily="18" charset="0"/>
              </a:rPr>
              <a:t>0 Canada  STDEV </a:t>
            </a:r>
            <a:r>
              <a:rPr lang="en-US" dirty="0" smtClean="0">
                <a:latin typeface="Times" pitchFamily="18" charset="0"/>
                <a:cs typeface="Times New Roman" pitchFamily="18" charset="0"/>
              </a:rPr>
              <a:t>≈ 5 </a:t>
            </a:r>
            <a:r>
              <a:rPr lang="en-US" dirty="0">
                <a:latin typeface="Times" pitchFamily="18" charset="0"/>
                <a:cs typeface="Times New Roman" pitchFamily="18" charset="0"/>
              </a:rPr>
              <a:t>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360035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Text Box 3"/>
          <p:cNvSpPr txBox="1">
            <a:spLocks noChangeArrowheads="1"/>
          </p:cNvSpPr>
          <p:nvPr/>
        </p:nvSpPr>
        <p:spPr bwMode="auto">
          <a:xfrm>
            <a:off x="1541064" y="6096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solidFill>
                  <a:srgbClr val="CC3300"/>
                </a:solidFill>
                <a:latin typeface="Times" pitchFamily="18" charset="0"/>
                <a:cs typeface="Times New Roman" pitchFamily="18" charset="0"/>
              </a:rPr>
              <a:t>  </a:t>
            </a:r>
            <a:r>
              <a:rPr lang="en-US" dirty="0" smtClean="0">
                <a:solidFill>
                  <a:srgbClr val="CC3300"/>
                </a:solidFill>
                <a:latin typeface="Times" pitchFamily="18" charset="0"/>
                <a:cs typeface="Times New Roman" pitchFamily="18" charset="0"/>
              </a:rPr>
              <a:t>GPSBM2003</a:t>
            </a:r>
            <a:r>
              <a:rPr lang="en-US" dirty="0">
                <a:solidFill>
                  <a:srgbClr val="CC3300"/>
                </a:solidFill>
                <a:latin typeface="Times" pitchFamily="18" charset="0"/>
                <a:cs typeface="Times New Roman" pitchFamily="18" charset="0"/>
              </a:rPr>
              <a:t>: 14,185 total  579 Canada  STDEV 4.8 cm (2 </a:t>
            </a:r>
            <a:r>
              <a:rPr lang="el-GR" dirty="0">
                <a:solidFill>
                  <a:srgbClr val="CC3300"/>
                </a:solidFill>
                <a:latin typeface="Arial" charset="0"/>
                <a:cs typeface="Times New Roman" pitchFamily="18" charset="0"/>
                <a:sym typeface="Math1" pitchFamily="2" charset="2"/>
              </a:rPr>
              <a:t>σ</a:t>
            </a:r>
            <a:r>
              <a:rPr lang="en-US" dirty="0">
                <a:solidFill>
                  <a:srgbClr val="CC3300"/>
                </a:solidFill>
                <a:latin typeface="Times" pitchFamily="18" charset="0"/>
                <a:cs typeface="Times New Roman" pitchFamily="18" charset="0"/>
                <a:sym typeface="Math1" pitchFamily="2" charset="2"/>
              </a:rPr>
              <a:t>)  </a:t>
            </a:r>
            <a:r>
              <a:rPr lang="en-US" dirty="0">
                <a:solidFill>
                  <a:srgbClr val="CC3300"/>
                </a:solidFill>
                <a:latin typeface="Times" pitchFamily="18" charset="0"/>
                <a:cs typeface="Times New Roman" pitchFamily="18" charset="0"/>
              </a:rPr>
              <a:t> </a:t>
            </a:r>
          </a:p>
        </p:txBody>
      </p:sp>
      <p:sp>
        <p:nvSpPr>
          <p:cNvPr id="39940" name="Text Box 4"/>
          <p:cNvSpPr txBox="1">
            <a:spLocks noChangeArrowheads="1"/>
          </p:cNvSpPr>
          <p:nvPr/>
        </p:nvSpPr>
        <p:spPr bwMode="auto">
          <a:xfrm>
            <a:off x="1541064" y="5715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GPSBM1999</a:t>
            </a:r>
            <a:r>
              <a:rPr lang="en-US" dirty="0">
                <a:latin typeface="Times" pitchFamily="18" charset="0"/>
                <a:cs typeface="Times New Roman" pitchFamily="18" charset="0"/>
              </a:rPr>
              <a:t>:   6,169 total      0 Canada  STDEV 9.2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pic>
        <p:nvPicPr>
          <p:cNvPr id="39941" name="Picture 5" descr="gpsbm99"/>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75" y="0"/>
            <a:ext cx="9140825" cy="5624513"/>
          </a:xfrm>
        </p:spPr>
      </p:pic>
    </p:spTree>
    <p:extLst>
      <p:ext uri="{BB962C8B-B14F-4D97-AF65-F5344CB8AC3E}">
        <p14:creationId xmlns:p14="http://schemas.microsoft.com/office/powerpoint/2010/main" val="1870812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ngs.noaa.gov/GEOID/GPSonBM09/images/gpsbm2009_c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376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60150" y="2676777"/>
            <a:ext cx="2826240" cy="16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2469128" y="5715000"/>
            <a:ext cx="485974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GPSBM2009</a:t>
            </a:r>
            <a:r>
              <a:rPr lang="en-US" dirty="0">
                <a:latin typeface="Times" pitchFamily="18" charset="0"/>
                <a:cs typeface="Times New Roman" pitchFamily="18" charset="0"/>
              </a:rPr>
              <a:t>:   18,398 STDEV 2.8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281288319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085850"/>
            <a:ext cx="7219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9363" y="2471094"/>
            <a:ext cx="2632612" cy="191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065" y="1985110"/>
            <a:ext cx="2266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47927" y="5789172"/>
            <a:ext cx="777240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lvl="4"/>
            <a:r>
              <a:rPr lang="en-US" sz="1600" dirty="0" smtClean="0">
                <a:latin typeface="Times" pitchFamily="18" charset="0"/>
                <a:cs typeface="Times New Roman" pitchFamily="18" charset="0"/>
              </a:rPr>
              <a:t>GGPSBM2012A:   23,961 (CONUS</a:t>
            </a:r>
            <a:r>
              <a:rPr lang="en-US" sz="1600" dirty="0">
                <a:latin typeface="Times" pitchFamily="18" charset="0"/>
                <a:cs typeface="Times New Roman" pitchFamily="18" charset="0"/>
              </a:rPr>
              <a:t>) STDEV </a:t>
            </a:r>
            <a:r>
              <a:rPr lang="en-US" sz="1600" dirty="0" smtClean="0">
                <a:latin typeface="Times" pitchFamily="18" charset="0"/>
                <a:cs typeface="Times New Roman" pitchFamily="18" charset="0"/>
              </a:rPr>
              <a:t>3.4 </a:t>
            </a:r>
            <a:r>
              <a:rPr lang="en-US" sz="1600" dirty="0">
                <a:latin typeface="Times" pitchFamily="18" charset="0"/>
                <a:cs typeface="Times New Roman" pitchFamily="18" charset="0"/>
              </a:rPr>
              <a:t>cm (2</a:t>
            </a:r>
            <a:r>
              <a:rPr lang="el-GR" sz="1600" dirty="0">
                <a:latin typeface="Times New Roman" pitchFamily="18" charset="0"/>
                <a:cs typeface="Times New Roman" pitchFamily="18" charset="0"/>
                <a:sym typeface="Math1" pitchFamily="2" charset="2"/>
              </a:rPr>
              <a:t>σ</a:t>
            </a:r>
            <a:r>
              <a:rPr lang="en-US" sz="1600" dirty="0" smtClean="0">
                <a:latin typeface="Times" pitchFamily="18" charset="0"/>
                <a:cs typeface="Times New Roman" pitchFamily="18" charset="0"/>
                <a:sym typeface="Math1" pitchFamily="2" charset="2"/>
              </a:rPr>
              <a:t>)</a:t>
            </a:r>
            <a:r>
              <a:rPr lang="en-US" sz="1600" dirty="0" smtClean="0">
                <a:latin typeface="Times" pitchFamily="18" charset="0"/>
                <a:cs typeface="Times New Roman" pitchFamily="18" charset="0"/>
              </a:rPr>
              <a:t>				                  499 (OPUS on BM)</a:t>
            </a:r>
          </a:p>
          <a:p>
            <a:pPr lvl="4"/>
            <a:r>
              <a:rPr lang="en-US" sz="1600" dirty="0" smtClean="0">
                <a:latin typeface="Times" pitchFamily="18" charset="0"/>
                <a:cs typeface="Times New Roman" pitchFamily="18" charset="0"/>
              </a:rPr>
              <a:t>				         574 (Canada)</a:t>
            </a:r>
          </a:p>
          <a:p>
            <a:pPr lvl="4"/>
            <a:r>
              <a:rPr lang="en-US" sz="1600" dirty="0" smtClean="0">
                <a:latin typeface="Times" pitchFamily="18" charset="0"/>
                <a:cs typeface="Times New Roman" pitchFamily="18" charset="0"/>
              </a:rPr>
              <a:t>				         177 (Mexico)</a:t>
            </a:r>
            <a:endParaRPr lang="en-US" sz="1600" dirty="0">
              <a:latin typeface="Times" pitchFamily="18" charset="0"/>
              <a:cs typeface="Times New Roman" pitchFamily="18" charset="0"/>
            </a:endParaRPr>
          </a:p>
        </p:txBody>
      </p:sp>
    </p:spTree>
    <p:extLst>
      <p:ext uri="{BB962C8B-B14F-4D97-AF65-F5344CB8AC3E}">
        <p14:creationId xmlns:p14="http://schemas.microsoft.com/office/powerpoint/2010/main" val="8213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p:txBody>
      </p:sp>
      <p:sp>
        <p:nvSpPr>
          <p:cNvPr id="11" name="Content Placeholder 10"/>
          <p:cNvSpPr>
            <a:spLocks noGrp="1"/>
          </p:cNvSpPr>
          <p:nvPr>
            <p:ph sz="half" idx="2"/>
          </p:nvPr>
        </p:nvSpPr>
        <p:spPr/>
        <p:txBody>
          <a:bodyPr/>
          <a:lstStyle/>
          <a:p>
            <a:r>
              <a:rPr lang="en-US" sz="2600" dirty="0" smtClean="0"/>
              <a:t>Geoid12A/12B</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p:txBody>
      </p:sp>
    </p:spTree>
    <p:extLst>
      <p:ext uri="{BB962C8B-B14F-4D97-AF65-F5344CB8AC3E}">
        <p14:creationId xmlns:p14="http://schemas.microsoft.com/office/powerpoint/2010/main" val="301987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Replace the Vertical Datum of the USA by 2022 (at today’s funding) with a </a:t>
            </a:r>
            <a:r>
              <a:rPr lang="en-US" sz="2000" b="1" dirty="0">
                <a:solidFill>
                  <a:prstClr val="black"/>
                </a:solidFill>
                <a:latin typeface="Calibri"/>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solidFill>
                  <a:prstClr val="black"/>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1400" b="1" dirty="0">
              <a:solidFill>
                <a:prstClr val="black"/>
              </a:solidFill>
              <a:latin typeface="Calibri"/>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a:solidFill>
                  <a:srgbClr val="FFFF00"/>
                </a:solidFill>
                <a:ea typeface="+mn-ea"/>
              </a:rPr>
              <a:t>Gravity</a:t>
            </a:r>
            <a:r>
              <a:rPr lang="en-US" altLang="en-US" sz="1800" i="1">
                <a:solidFill>
                  <a:srgbClr val="FFFF00"/>
                </a:solidFill>
                <a:ea typeface="+mn-ea"/>
              </a:rPr>
              <a:t> and </a:t>
            </a:r>
            <a:r>
              <a:rPr lang="en-US" altLang="en-US" sz="1800" b="1" i="1" u="sng">
                <a:solidFill>
                  <a:srgbClr val="FFFF00"/>
                </a:solidFill>
                <a:ea typeface="+mn-ea"/>
              </a:rPr>
              <a:t>Heights</a:t>
            </a:r>
            <a:r>
              <a:rPr lang="en-US" altLang="en-US" sz="1800" i="1">
                <a:solidFill>
                  <a:srgbClr val="FFFF00"/>
                </a:solidFill>
                <a:ea typeface="+mn-ea"/>
              </a:rPr>
              <a:t> are</a:t>
            </a:r>
          </a:p>
          <a:p>
            <a:pPr algn="ctr" defTabSz="914400" eaLnBrk="1" hangingPunct="1">
              <a:buFontTx/>
              <a:buNone/>
            </a:pPr>
            <a:r>
              <a:rPr lang="en-US" altLang="en-US" sz="1800" i="1">
                <a:solidFill>
                  <a:srgbClr val="FFFF00"/>
                </a:solidFill>
                <a:ea typeface="+mn-ea"/>
              </a:rPr>
              <a:t>inseparably connected</a:t>
            </a:r>
            <a:endParaRPr lang="en-US" altLang="en-US" sz="1800" b="1" i="1">
              <a:solidFill>
                <a:prstClr val="black"/>
              </a:solidFill>
              <a:ea typeface="+mn-ea"/>
            </a:endParaRPr>
          </a:p>
        </p:txBody>
      </p:sp>
    </p:spTree>
    <p:extLst>
      <p:ext uri="{BB962C8B-B14F-4D97-AF65-F5344CB8AC3E}">
        <p14:creationId xmlns:p14="http://schemas.microsoft.com/office/powerpoint/2010/main" val="3399133599"/>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219200" y="1905000"/>
            <a:ext cx="7410450" cy="3933825"/>
          </a:xfrm>
        </p:spPr>
        <p:txBody>
          <a:bodyPr/>
          <a:lstStyle/>
          <a:p>
            <a:r>
              <a:rPr lang="en-US" b="1" dirty="0" smtClean="0"/>
              <a:t>GRAV-D will mean:</a:t>
            </a:r>
          </a:p>
          <a:p>
            <a:pPr lvl="1"/>
            <a:r>
              <a:rPr lang="en-US" dirty="0" smtClean="0"/>
              <a:t>As the H=0 surface, the geoid will be tracked over time to keep the datum up to date</a:t>
            </a:r>
          </a:p>
          <a:p>
            <a:pPr lvl="1"/>
            <a:r>
              <a:rPr lang="en-US" dirty="0" smtClean="0"/>
              <a:t>The reliance on passive marks will dwindle to:</a:t>
            </a:r>
          </a:p>
          <a:p>
            <a:pPr lvl="2"/>
            <a:r>
              <a:rPr lang="en-US" dirty="0" smtClean="0"/>
              <a:t>Secondary access to the datum</a:t>
            </a:r>
          </a:p>
          <a:p>
            <a:pPr lvl="2"/>
            <a:r>
              <a:rPr lang="en-US" dirty="0" smtClean="0"/>
              <a:t>Minimal NGS involvement</a:t>
            </a:r>
          </a:p>
          <a:p>
            <a:pPr lvl="3"/>
            <a:r>
              <a:rPr lang="en-US" dirty="0" smtClean="0"/>
              <a:t>Maintenance/checking in the hands of users</a:t>
            </a:r>
          </a:p>
          <a:p>
            <a:pPr lvl="2"/>
            <a:r>
              <a:rPr lang="en-US" dirty="0" smtClean="0"/>
              <a:t>Use at your own risk</a:t>
            </a:r>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4400" b="1" kern="0" dirty="0">
                <a:solidFill>
                  <a:prstClr val="black"/>
                </a:solidFill>
                <a:latin typeface="Times New Roman" pitchFamily="18" charset="0"/>
                <a:ea typeface="+mn-ea"/>
                <a:cs typeface="Times New Roman" pitchFamily="18" charset="0"/>
              </a:rPr>
              <a:t>What is GRAV-D? </a:t>
            </a:r>
          </a:p>
        </p:txBody>
      </p:sp>
    </p:spTree>
    <p:extLst>
      <p:ext uri="{BB962C8B-B14F-4D97-AF65-F5344CB8AC3E}">
        <p14:creationId xmlns:p14="http://schemas.microsoft.com/office/powerpoint/2010/main" val="21743253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smtClean="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smtClean="0"/>
              <a:t>National Scale Part 1</a:t>
            </a:r>
          </a:p>
          <a:p>
            <a:pPr eaLnBrk="1" hangingPunct="1">
              <a:lnSpc>
                <a:spcPct val="75000"/>
              </a:lnSpc>
            </a:pPr>
            <a:endParaRPr lang="en-US" sz="2400" smtClean="0"/>
          </a:p>
          <a:p>
            <a:pPr lvl="1" eaLnBrk="1" hangingPunct="1">
              <a:lnSpc>
                <a:spcPct val="75000"/>
              </a:lnSpc>
            </a:pPr>
            <a:r>
              <a:rPr lang="en-US" sz="2400" smtClean="0"/>
              <a:t>Predominantly through airborne gravity</a:t>
            </a:r>
          </a:p>
          <a:p>
            <a:pPr lvl="1" eaLnBrk="1" hangingPunct="1">
              <a:lnSpc>
                <a:spcPct val="75000"/>
              </a:lnSpc>
              <a:buFontTx/>
              <a:buNone/>
            </a:pPr>
            <a:endParaRPr lang="en-US" sz="2400" smtClean="0"/>
          </a:p>
          <a:p>
            <a:pPr lvl="1" eaLnBrk="1" hangingPunct="1">
              <a:lnSpc>
                <a:spcPct val="75000"/>
              </a:lnSpc>
            </a:pPr>
            <a:r>
              <a:rPr lang="en-US" sz="2400" smtClean="0"/>
              <a:t>With Absolute Gravity for ties and checks</a:t>
            </a:r>
          </a:p>
          <a:p>
            <a:pPr lvl="1" eaLnBrk="1" hangingPunct="1">
              <a:lnSpc>
                <a:spcPct val="75000"/>
              </a:lnSpc>
            </a:pPr>
            <a:endParaRPr lang="en-US" sz="2400" smtClean="0"/>
          </a:p>
          <a:p>
            <a:pPr lvl="1" eaLnBrk="1" hangingPunct="1">
              <a:lnSpc>
                <a:spcPct val="75000"/>
              </a:lnSpc>
            </a:pPr>
            <a:r>
              <a:rPr lang="en-US" sz="2400" smtClean="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4520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smtClean="0"/>
              <a:t>datums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NAD83(95) based on new and old observations and same system (HARN)</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1554163"/>
            <a:ext cx="6461125" cy="455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7155" name="Title 1"/>
          <p:cNvSpPr>
            <a:spLocks noGrp="1"/>
          </p:cNvSpPr>
          <p:nvPr>
            <p:ph type="title"/>
          </p:nvPr>
        </p:nvSpPr>
        <p:spPr/>
        <p:txBody>
          <a:bodyPr/>
          <a:lstStyle/>
          <a:p>
            <a:pPr eaLnBrk="1" hangingPunct="1"/>
            <a:r>
              <a:rPr lang="en-US" altLang="en-US" smtClean="0"/>
              <a:t>Airborne Gravity Current Coverage</a:t>
            </a:r>
          </a:p>
        </p:txBody>
      </p:sp>
      <p:sp>
        <p:nvSpPr>
          <p:cNvPr id="177156"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a:solidFill>
                  <a:srgbClr val="000000"/>
                </a:solidFill>
                <a:latin typeface="Arial" pitchFamily="34" charset="0"/>
                <a:cs typeface="Arial" pitchFamily="34" charset="0"/>
                <a:hlinkClick r:id="rId4"/>
              </a:rPr>
              <a:t>http://www.ngs.noaa.gov/GRAV-D/data_products.shtml</a:t>
            </a:r>
            <a:endParaRPr lang="en-US" altLang="en-US" sz="1400">
              <a:solidFill>
                <a:srgbClr val="000000"/>
              </a:solidFill>
              <a:latin typeface="Arial" pitchFamily="34" charset="0"/>
              <a:cs typeface="Arial" pitchFamily="34" charset="0"/>
            </a:endParaRPr>
          </a:p>
        </p:txBody>
      </p:sp>
      <p:sp>
        <p:nvSpPr>
          <p:cNvPr id="2" name="TextBox 1"/>
          <p:cNvSpPr txBox="1"/>
          <p:nvPr/>
        </p:nvSpPr>
        <p:spPr>
          <a:xfrm>
            <a:off x="7458075" y="2438400"/>
            <a:ext cx="1447800" cy="1200150"/>
          </a:xfrm>
          <a:prstGeom prst="rect">
            <a:avLst/>
          </a:prstGeom>
          <a:solidFill>
            <a:schemeClr val="bg1">
              <a:lumMod val="85000"/>
            </a:schemeClr>
          </a:solidFill>
        </p:spPr>
        <p:txBody>
          <a:bodyPr>
            <a:spAutoFit/>
          </a:bodyPr>
          <a:lstStyle/>
          <a:p>
            <a:pPr defTabSz="914400">
              <a:defRPr/>
            </a:pPr>
            <a:r>
              <a:rPr lang="en-US" dirty="0">
                <a:solidFill>
                  <a:srgbClr val="00B050"/>
                </a:solidFill>
                <a:latin typeface="Arial" pitchFamily="34" charset="0"/>
              </a:rPr>
              <a:t>Complete</a:t>
            </a:r>
          </a:p>
          <a:p>
            <a:pPr defTabSz="914400">
              <a:defRPr/>
            </a:pPr>
            <a:r>
              <a:rPr lang="en-US" dirty="0">
                <a:solidFill>
                  <a:srgbClr val="0070C0"/>
                </a:solidFill>
                <a:latin typeface="Arial" pitchFamily="34" charset="0"/>
              </a:rPr>
              <a:t>Processing</a:t>
            </a:r>
          </a:p>
          <a:p>
            <a:pPr defTabSz="914400">
              <a:defRPr/>
            </a:pPr>
            <a:r>
              <a:rPr lang="en-US" dirty="0">
                <a:solidFill>
                  <a:srgbClr val="FFC000"/>
                </a:solidFill>
                <a:latin typeface="Arial" pitchFamily="34" charset="0"/>
              </a:rPr>
              <a:t>Collecting</a:t>
            </a:r>
          </a:p>
          <a:p>
            <a:pPr defTabSz="914400">
              <a:defRPr/>
            </a:pPr>
            <a:r>
              <a:rPr lang="en-US" dirty="0">
                <a:solidFill>
                  <a:prstClr val="white"/>
                </a:solidFill>
                <a:latin typeface="Arial" pitchFamily="34" charset="0"/>
              </a:rPr>
              <a:t>Planned</a:t>
            </a:r>
          </a:p>
        </p:txBody>
      </p:sp>
      <p:sp>
        <p:nvSpPr>
          <p:cNvPr id="177158" name="TextBox 2"/>
          <p:cNvSpPr txBox="1">
            <a:spLocks noChangeArrowheads="1"/>
          </p:cNvSpPr>
          <p:nvPr/>
        </p:nvSpPr>
        <p:spPr bwMode="auto">
          <a:xfrm>
            <a:off x="7162800" y="2133600"/>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srgbClr val="000000"/>
                </a:solidFill>
                <a:latin typeface="Arial" pitchFamily="34" charset="0"/>
                <a:cs typeface="Arial" pitchFamily="34" charset="0"/>
              </a:rPr>
              <a:t>Data Block Status</a:t>
            </a:r>
          </a:p>
        </p:txBody>
      </p:sp>
      <p:sp>
        <p:nvSpPr>
          <p:cNvPr id="177159" name="TextBox 3"/>
          <p:cNvSpPr txBox="1">
            <a:spLocks noChangeArrowheads="1"/>
          </p:cNvSpPr>
          <p:nvPr/>
        </p:nvSpPr>
        <p:spPr bwMode="auto">
          <a:xfrm>
            <a:off x="6972300" y="5192713"/>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srgbClr val="000000"/>
                </a:solidFill>
                <a:latin typeface="Arial" pitchFamily="34" charset="0"/>
                <a:cs typeface="Arial" pitchFamily="34" charset="0"/>
              </a:rPr>
              <a:t>As of Jan 25, 2015</a:t>
            </a:r>
          </a:p>
        </p:txBody>
      </p:sp>
    </p:spTree>
    <p:extLst>
      <p:ext uri="{BB962C8B-B14F-4D97-AF65-F5344CB8AC3E}">
        <p14:creationId xmlns:p14="http://schemas.microsoft.com/office/powerpoint/2010/main" val="29657738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457200" y="366713"/>
            <a:ext cx="8229600" cy="1143000"/>
          </a:xfrm>
        </p:spPr>
        <p:txBody>
          <a:bodyPr/>
          <a:lstStyle/>
          <a:p>
            <a:r>
              <a:rPr lang="en-US" altLang="en-US" smtClean="0"/>
              <a:t>GPRA* Performance Metric</a:t>
            </a:r>
            <a:br>
              <a:rPr lang="en-US" altLang="en-US" smtClean="0"/>
            </a:br>
            <a:r>
              <a:rPr lang="en-US" altLang="en-US" sz="3600" smtClean="0"/>
              <a:t>For Airborne Surveys</a:t>
            </a:r>
            <a:endParaRPr lang="en-US" altLang="en-US" smtClean="0"/>
          </a:p>
        </p:txBody>
      </p:sp>
      <p:graphicFrame>
        <p:nvGraphicFramePr>
          <p:cNvPr id="4" name="Table 3"/>
          <p:cNvGraphicFramePr>
            <a:graphicFrameLocks noGrp="1"/>
          </p:cNvGraphicFramePr>
          <p:nvPr/>
        </p:nvGraphicFramePr>
        <p:xfrm>
          <a:off x="492125" y="2303463"/>
          <a:ext cx="8159753" cy="2092325"/>
        </p:xfrm>
        <a:graphic>
          <a:graphicData uri="http://schemas.openxmlformats.org/drawingml/2006/table">
            <a:tbl>
              <a:tblPr/>
              <a:tblGrid>
                <a:gridCol w="685895"/>
                <a:gridCol w="574667"/>
                <a:gridCol w="523861"/>
                <a:gridCol w="523861"/>
                <a:gridCol w="523861"/>
                <a:gridCol w="523861"/>
                <a:gridCol w="523861"/>
                <a:gridCol w="523861"/>
                <a:gridCol w="523861"/>
                <a:gridCol w="523861"/>
                <a:gridCol w="523861"/>
                <a:gridCol w="523861"/>
                <a:gridCol w="625474"/>
                <a:gridCol w="1035107"/>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FY13</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FY14</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FY15</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45%</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53%</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84%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92%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7.8</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14.7</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23.9</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31.0</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38.1</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45.6</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47.3</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178243" name="TextBox 5"/>
          <p:cNvSpPr txBox="1">
            <a:spLocks noChangeArrowheads="1"/>
          </p:cNvSpPr>
          <p:nvPr/>
        </p:nvSpPr>
        <p:spPr bwMode="auto">
          <a:xfrm>
            <a:off x="1143000" y="5257800"/>
            <a:ext cx="7019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pPr>
            <a:r>
              <a:rPr lang="en-US" altLang="en-US" sz="1600" b="1">
                <a:solidFill>
                  <a:srgbClr val="000000"/>
                </a:solidFill>
                <a:ea typeface="Calibri" pitchFamily="34" charset="0"/>
                <a:cs typeface="Calibri" pitchFamily="34" charset="0"/>
              </a:rPr>
              <a:t>Measure</a:t>
            </a:r>
            <a:r>
              <a:rPr lang="en-US" altLang="en-US" sz="1600">
                <a:solidFill>
                  <a:srgbClr val="000000"/>
                </a:solidFill>
                <a:ea typeface="Calibri" pitchFamily="34" charset="0"/>
                <a:cs typeface="Calibri" pitchFamily="34" charset="0"/>
              </a:rPr>
              <a:t>: Percentage of the U.S. and its territories with GRAV-D data available </a:t>
            </a:r>
          </a:p>
          <a:p>
            <a:pPr defTabSz="914400" eaLnBrk="1" hangingPunct="1">
              <a:spcBef>
                <a:spcPct val="0"/>
              </a:spcBef>
              <a:buFontTx/>
              <a:buNone/>
            </a:pPr>
            <a:r>
              <a:rPr lang="en-US" altLang="en-US" sz="1600">
                <a:solidFill>
                  <a:srgbClr val="000000"/>
                </a:solidFill>
                <a:ea typeface="Calibri" pitchFamily="34" charset="0"/>
                <a:cs typeface="Calibri" pitchFamily="34" charset="0"/>
              </a:rPr>
              <a:t>to support a 1 cm geoid supporting 2 cm orthometric heights.</a:t>
            </a:r>
          </a:p>
          <a:p>
            <a:pPr defTabSz="914400" eaLnBrk="1" hangingPunct="1">
              <a:spcBef>
                <a:spcPct val="0"/>
              </a:spcBef>
              <a:buFontTx/>
              <a:buNone/>
            </a:pPr>
            <a:endParaRPr lang="en-US" altLang="en-US" sz="1600">
              <a:solidFill>
                <a:srgbClr val="000000"/>
              </a:solidFill>
              <a:ea typeface="Calibri" pitchFamily="34" charset="0"/>
              <a:cs typeface="Calibri" pitchFamily="34" charset="0"/>
            </a:endParaRPr>
          </a:p>
        </p:txBody>
      </p:sp>
      <p:sp>
        <p:nvSpPr>
          <p:cNvPr id="178244" name="TextBox 6"/>
          <p:cNvSpPr txBox="1">
            <a:spLocks noChangeArrowheads="1"/>
          </p:cNvSpPr>
          <p:nvPr/>
        </p:nvSpPr>
        <p:spPr bwMode="auto">
          <a:xfrm>
            <a:off x="2514600" y="610235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300" b="1">
                <a:solidFill>
                  <a:srgbClr val="000000"/>
                </a:solidFill>
                <a:cs typeface="Times New Roman" pitchFamily="18" charset="0"/>
              </a:rPr>
              <a:t>*GPRA = Government Performance and Results Act of 1993</a:t>
            </a:r>
          </a:p>
        </p:txBody>
      </p:sp>
      <p:sp>
        <p:nvSpPr>
          <p:cNvPr id="6" name="Oval 5"/>
          <p:cNvSpPr/>
          <p:nvPr/>
        </p:nvSpPr>
        <p:spPr>
          <a:xfrm>
            <a:off x="4329113" y="38862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78246" name="TextBox 6"/>
          <p:cNvSpPr txBox="1">
            <a:spLocks noChangeArrowheads="1"/>
          </p:cNvSpPr>
          <p:nvPr/>
        </p:nvSpPr>
        <p:spPr bwMode="auto">
          <a:xfrm>
            <a:off x="4459288" y="44958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srgbClr val="000000"/>
                </a:solidFill>
                <a:latin typeface="Arial" pitchFamily="34" charset="0"/>
                <a:cs typeface="Arial" pitchFamily="34" charset="0"/>
              </a:rPr>
              <a:t>Oct. 2015 through Jan. 2016</a:t>
            </a:r>
          </a:p>
        </p:txBody>
      </p:sp>
      <p:cxnSp>
        <p:nvCxnSpPr>
          <p:cNvPr id="9" name="Straight Arrow Connector 8"/>
          <p:cNvCxnSpPr/>
          <p:nvPr/>
        </p:nvCxnSpPr>
        <p:spPr>
          <a:xfrm flipH="1" flipV="1">
            <a:off x="4611688" y="4191000"/>
            <a:ext cx="152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362312"/>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dirty="0" smtClean="0">
                <a:solidFill>
                  <a:srgbClr val="0000FF"/>
                </a:solidFill>
                <a:latin typeface="+mn-lt"/>
              </a:rPr>
              <a:t>GRAV-D Aircraft</a:t>
            </a:r>
          </a:p>
        </p:txBody>
      </p:sp>
      <p:sp>
        <p:nvSpPr>
          <p:cNvPr id="3" name="Content Placeholder 2"/>
          <p:cNvSpPr>
            <a:spLocks noGrp="1"/>
          </p:cNvSpPr>
          <p:nvPr>
            <p:ph idx="1"/>
          </p:nvPr>
        </p:nvSpPr>
        <p:spPr>
          <a:xfrm>
            <a:off x="304800" y="1524000"/>
            <a:ext cx="4419600" cy="4525963"/>
          </a:xfrm>
        </p:spPr>
        <p:txBody>
          <a:bodyPr/>
          <a:lstStyle/>
          <a:p>
            <a:r>
              <a:rPr lang="en-US" altLang="en-US" sz="2800" smtClean="0"/>
              <a:t>DOI Bureau of Land Management</a:t>
            </a:r>
          </a:p>
          <a:p>
            <a:pPr lvl="1"/>
            <a:r>
              <a:rPr lang="en-US" altLang="en-US" sz="2400" smtClean="0"/>
              <a:t>Pilatus PC-12</a:t>
            </a:r>
          </a:p>
          <a:p>
            <a:r>
              <a:rPr lang="en-US" altLang="en-US" sz="2800" smtClean="0"/>
              <a:t>Fugro</a:t>
            </a:r>
          </a:p>
          <a:p>
            <a:pPr lvl="1"/>
            <a:r>
              <a:rPr lang="en-US" altLang="en-US" sz="2400" smtClean="0"/>
              <a:t>King Air E-90A</a:t>
            </a:r>
          </a:p>
          <a:p>
            <a:r>
              <a:rPr lang="en-US" altLang="en-US" sz="2800" smtClean="0"/>
              <a:t>Naval Research Lab</a:t>
            </a:r>
          </a:p>
          <a:p>
            <a:pPr lvl="1"/>
            <a:r>
              <a:rPr lang="en-US" altLang="en-US" sz="2400" smtClean="0"/>
              <a:t>King Air RC-12</a:t>
            </a:r>
          </a:p>
          <a:p>
            <a:r>
              <a:rPr lang="en-US" altLang="en-US" sz="2800" smtClean="0"/>
              <a:t>NOAA </a:t>
            </a:r>
          </a:p>
          <a:p>
            <a:pPr lvl="1"/>
            <a:r>
              <a:rPr lang="en-US" altLang="en-US" sz="2400" smtClean="0"/>
              <a:t>Gulfstream Jet Prop</a:t>
            </a:r>
          </a:p>
          <a:p>
            <a:pPr lvl="1"/>
            <a:r>
              <a:rPr lang="en-US" altLang="en-US" sz="2400" smtClean="0"/>
              <a:t>NOAA P-3 Hurricane Hunter</a:t>
            </a:r>
          </a:p>
          <a:p>
            <a:pPr lvl="2"/>
            <a:endParaRPr lang="en-US" altLang="en-US" smtClean="0"/>
          </a:p>
          <a:p>
            <a:pPr lvl="1"/>
            <a:endParaRPr lang="en-US" altLang="en-US" smtClean="0"/>
          </a:p>
        </p:txBody>
      </p:sp>
      <p:pic>
        <p:nvPicPr>
          <p:cNvPr id="6150"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5075238" y="5197475"/>
            <a:ext cx="3565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Documents and Settings\vicki.childers\Desktop\King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12900"/>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0"/>
          <p:cNvSpPr txBox="1">
            <a:spLocks noChangeArrowheads="1"/>
          </p:cNvSpPr>
          <p:nvPr/>
        </p:nvSpPr>
        <p:spPr bwMode="auto">
          <a:xfrm>
            <a:off x="4284663" y="2895600"/>
            <a:ext cx="17129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Pilatus PC-12</a:t>
            </a:r>
          </a:p>
        </p:txBody>
      </p:sp>
      <p:sp>
        <p:nvSpPr>
          <p:cNvPr id="12" name="TextBox 11"/>
          <p:cNvSpPr txBox="1">
            <a:spLocks noChangeArrowheads="1"/>
          </p:cNvSpPr>
          <p:nvPr/>
        </p:nvSpPr>
        <p:spPr bwMode="auto">
          <a:xfrm>
            <a:off x="6911975" y="4213225"/>
            <a:ext cx="18415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E-90A</a:t>
            </a:r>
          </a:p>
        </p:txBody>
      </p:sp>
      <p:pic>
        <p:nvPicPr>
          <p:cNvPr id="69640" name="Picture 1"/>
          <p:cNvPicPr>
            <a:picLocks noChangeAspect="1"/>
          </p:cNvPicPr>
          <p:nvPr/>
        </p:nvPicPr>
        <p:blipFill>
          <a:blip r:embed="rId5">
            <a:extLst>
              <a:ext uri="{28A0092B-C50C-407E-A947-70E740481C1C}">
                <a14:useLocalDpi xmlns:a14="http://schemas.microsoft.com/office/drawing/2010/main" val="0"/>
              </a:ext>
            </a:extLst>
          </a:blip>
          <a:srcRect t="12566" b="21805"/>
          <a:stretch>
            <a:fillRect/>
          </a:stretch>
        </p:blipFill>
        <p:spPr bwMode="auto">
          <a:xfrm>
            <a:off x="3592513" y="1528763"/>
            <a:ext cx="28829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P9210001"/>
          <p:cNvPicPr>
            <a:picLocks noChangeAspect="1" noChangeArrowheads="1"/>
          </p:cNvPicPr>
          <p:nvPr/>
        </p:nvPicPr>
        <p:blipFill>
          <a:blip r:embed="rId6">
            <a:extLst>
              <a:ext uri="{28A0092B-C50C-407E-A947-70E740481C1C}">
                <a14:useLocalDpi xmlns:a14="http://schemas.microsoft.com/office/drawing/2010/main" val="0"/>
              </a:ext>
            </a:extLst>
          </a:blip>
          <a:srcRect t="15077" b="11572"/>
          <a:stretch>
            <a:fillRect/>
          </a:stretch>
        </p:blipFill>
        <p:spPr bwMode="auto">
          <a:xfrm>
            <a:off x="3657600" y="3276600"/>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070350" y="4821238"/>
            <a:ext cx="18446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RC-12</a:t>
            </a:r>
          </a:p>
        </p:txBody>
      </p:sp>
    </p:spTree>
    <p:extLst>
      <p:ext uri="{BB962C8B-B14F-4D97-AF65-F5344CB8AC3E}">
        <p14:creationId xmlns:p14="http://schemas.microsoft.com/office/powerpoint/2010/main" val="273955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z="3600" dirty="0" smtClean="0"/>
              <a:t>Validating Geoid Accuracy</a:t>
            </a:r>
          </a:p>
        </p:txBody>
      </p:sp>
      <p:sp>
        <p:nvSpPr>
          <p:cNvPr id="75779" name="Content Placeholder 2"/>
          <p:cNvSpPr>
            <a:spLocks noGrp="1"/>
          </p:cNvSpPr>
          <p:nvPr>
            <p:ph idx="1"/>
          </p:nvPr>
        </p:nvSpPr>
        <p:spPr/>
        <p:txBody>
          <a:bodyPr/>
          <a:lstStyle/>
          <a:p>
            <a:pPr>
              <a:buFont typeface="Arial" pitchFamily="34" charset="0"/>
              <a:buNone/>
            </a:pPr>
            <a:r>
              <a:rPr lang="en-US" altLang="en-US" b="1" smtClean="0"/>
              <a:t>“...the gravimetric geoid used in defining</a:t>
            </a:r>
            <a:br>
              <a:rPr lang="en-US" altLang="en-US" b="1" smtClean="0"/>
            </a:br>
            <a:r>
              <a:rPr lang="en-US" altLang="en-US" b="1" smtClean="0"/>
              <a:t>the </a:t>
            </a:r>
            <a:r>
              <a:rPr lang="en-US" altLang="en-US" b="1" i="1" smtClean="0"/>
              <a:t>future vertical datum of the United States</a:t>
            </a:r>
            <a:r>
              <a:rPr lang="en-US" altLang="en-US" b="1" smtClean="0"/>
              <a:t> should have an absolute accuracy of 1 centimeter at any place and at any time.”</a:t>
            </a:r>
          </a:p>
          <a:p>
            <a:pPr>
              <a:buFont typeface="Arial" pitchFamily="34" charset="0"/>
              <a:buNone/>
            </a:pPr>
            <a:r>
              <a:rPr lang="en-US" altLang="en-US" b="1" smtClean="0"/>
              <a:t>				-- The NGS 10 year plan 					(2008-2018)</a:t>
            </a:r>
          </a:p>
          <a:p>
            <a:pPr>
              <a:buFont typeface="Arial" pitchFamily="34" charset="0"/>
              <a:buNone/>
            </a:pPr>
            <a:endParaRPr lang="en-US" altLang="en-US" b="1" smtClean="0"/>
          </a:p>
          <a:p>
            <a:pPr>
              <a:buFont typeface="Arial" pitchFamily="34" charset="0"/>
              <a:buNone/>
            </a:pPr>
            <a:r>
              <a:rPr lang="en-US" altLang="en-US" b="1" smtClean="0"/>
              <a:t>Admirable!...Achievable?</a:t>
            </a:r>
            <a:endParaRPr lang="en-US" altLang="en-US" smtClean="0"/>
          </a:p>
        </p:txBody>
      </p:sp>
    </p:spTree>
    <p:extLst>
      <p:ext uri="{BB962C8B-B14F-4D97-AF65-F5344CB8AC3E}">
        <p14:creationId xmlns:p14="http://schemas.microsoft.com/office/powerpoint/2010/main" val="3493989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dirty="0" smtClean="0"/>
              <a:t>Validating Geoid Accuracy</a:t>
            </a:r>
            <a:br>
              <a:rPr lang="en-US" altLang="en-US" sz="3600" dirty="0" smtClean="0"/>
            </a:br>
            <a:endParaRPr lang="en-US" altLang="en-US" sz="3600" dirty="0" smtClean="0"/>
          </a:p>
        </p:txBody>
      </p:sp>
      <p:sp>
        <p:nvSpPr>
          <p:cNvPr id="5123" name="Content Placeholder 2"/>
          <p:cNvSpPr>
            <a:spLocks noGrp="1"/>
          </p:cNvSpPr>
          <p:nvPr>
            <p:ph idx="1"/>
          </p:nvPr>
        </p:nvSpPr>
        <p:spPr>
          <a:xfrm>
            <a:off x="519113" y="1503363"/>
            <a:ext cx="8393112" cy="3676650"/>
          </a:xfrm>
        </p:spPr>
        <p:txBody>
          <a:bodyPr/>
          <a:lstStyle/>
          <a:p>
            <a:r>
              <a:rPr lang="en-US" altLang="en-US" dirty="0" smtClean="0"/>
              <a:t>NGS plans up to </a:t>
            </a:r>
            <a:r>
              <a:rPr lang="en-US" altLang="en-US" u="sng" dirty="0" smtClean="0"/>
              <a:t>3 surveys </a:t>
            </a:r>
            <a:r>
              <a:rPr lang="en-US" altLang="en-US" dirty="0" smtClean="0"/>
              <a:t>to validate the accuracy of the gravimetric geoid model</a:t>
            </a:r>
          </a:p>
          <a:p>
            <a:endParaRPr lang="en-US" altLang="en-US" sz="1200" dirty="0" smtClean="0"/>
          </a:p>
          <a:p>
            <a:pPr lvl="1"/>
            <a:r>
              <a:rPr lang="en-US" altLang="en-US" dirty="0" smtClean="0"/>
              <a:t>GSVS</a:t>
            </a:r>
            <a:r>
              <a:rPr lang="en-US" altLang="en-US" dirty="0" smtClean="0">
                <a:solidFill>
                  <a:srgbClr val="FF0000"/>
                </a:solidFill>
              </a:rPr>
              <a:t>11</a:t>
            </a:r>
          </a:p>
          <a:p>
            <a:pPr lvl="2"/>
            <a:r>
              <a:rPr lang="en-US" altLang="en-US" dirty="0" smtClean="0"/>
              <a:t>2011; Low/Flat/Simple:  </a:t>
            </a:r>
            <a:r>
              <a:rPr lang="en-US" altLang="en-US" b="1" dirty="0" smtClean="0"/>
              <a:t>Texas</a:t>
            </a:r>
            <a:r>
              <a:rPr lang="en-US" altLang="en-US" dirty="0" smtClean="0"/>
              <a:t>; Done; Success!</a:t>
            </a:r>
          </a:p>
          <a:p>
            <a:pPr lvl="1"/>
            <a:r>
              <a:rPr lang="en-US" altLang="en-US" dirty="0" smtClean="0"/>
              <a:t>GSVS</a:t>
            </a:r>
            <a:r>
              <a:rPr lang="en-US" altLang="en-US" dirty="0" smtClean="0">
                <a:solidFill>
                  <a:srgbClr val="FF0000"/>
                </a:solidFill>
              </a:rPr>
              <a:t>14</a:t>
            </a:r>
          </a:p>
          <a:p>
            <a:pPr lvl="2"/>
            <a:r>
              <a:rPr lang="en-US" altLang="en-US" dirty="0" smtClean="0"/>
              <a:t>2014; High/Flat/Complicated: </a:t>
            </a:r>
            <a:r>
              <a:rPr lang="en-US" altLang="en-US" b="1" dirty="0" smtClean="0"/>
              <a:t>Iowa</a:t>
            </a:r>
            <a:r>
              <a:rPr lang="en-US" altLang="en-US" dirty="0" smtClean="0"/>
              <a:t>; Field work Complete</a:t>
            </a:r>
          </a:p>
          <a:p>
            <a:pPr lvl="1"/>
            <a:r>
              <a:rPr lang="en-US" altLang="en-US" dirty="0" smtClean="0"/>
              <a:t>GSVS</a:t>
            </a:r>
            <a:r>
              <a:rPr lang="en-US" altLang="en-US" dirty="0" smtClean="0">
                <a:solidFill>
                  <a:srgbClr val="FF0000"/>
                </a:solidFill>
              </a:rPr>
              <a:t>1x</a:t>
            </a:r>
          </a:p>
          <a:p>
            <a:pPr lvl="2"/>
            <a:r>
              <a:rPr lang="en-US" altLang="en-US" dirty="0" smtClean="0"/>
              <a:t>2016?; High/Rugged/Complicated: </a:t>
            </a:r>
            <a:r>
              <a:rPr lang="en-US" altLang="en-US" b="1" dirty="0" smtClean="0"/>
              <a:t>Colorado</a:t>
            </a:r>
          </a:p>
          <a:p>
            <a:endParaRPr lang="en-US" altLang="en-US" sz="2200" b="1" dirty="0" smtClean="0"/>
          </a:p>
          <a:p>
            <a:endParaRPr lang="en-US" altLang="en-US" sz="2200" b="1" dirty="0" smtClean="0"/>
          </a:p>
        </p:txBody>
      </p:sp>
    </p:spTree>
    <p:extLst>
      <p:ext uri="{BB962C8B-B14F-4D97-AF65-F5344CB8AC3E}">
        <p14:creationId xmlns:p14="http://schemas.microsoft.com/office/powerpoint/2010/main" val="77440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47675" y="493713"/>
            <a:ext cx="8229600" cy="1143000"/>
          </a:xfrm>
        </p:spPr>
        <p:txBody>
          <a:bodyPr/>
          <a:lstStyle/>
          <a:p>
            <a:pPr eaLnBrk="1" hangingPunct="1"/>
            <a:r>
              <a:rPr lang="en-US" altLang="en-US" smtClean="0"/>
              <a:t>Goal of the survey </a:t>
            </a:r>
          </a:p>
        </p:txBody>
      </p:sp>
      <p:sp>
        <p:nvSpPr>
          <p:cNvPr id="181251" name="Content Placeholder 2"/>
          <p:cNvSpPr>
            <a:spLocks noGrp="1"/>
          </p:cNvSpPr>
          <p:nvPr>
            <p:ph idx="1"/>
          </p:nvPr>
        </p:nvSpPr>
        <p:spPr>
          <a:xfrm>
            <a:off x="447675" y="1819275"/>
            <a:ext cx="8229600" cy="4525963"/>
          </a:xfrm>
        </p:spPr>
        <p:txBody>
          <a:bodyPr/>
          <a:lstStyle/>
          <a:p>
            <a:pPr eaLnBrk="1" hangingPunct="1"/>
            <a:r>
              <a:rPr lang="en-US" altLang="en-US" smtClean="0"/>
              <a:t>Observe geoid shape (slope) using multiple independent terrestrial survey methods</a:t>
            </a:r>
          </a:p>
          <a:p>
            <a:pPr lvl="1" eaLnBrk="1" hangingPunct="1"/>
            <a:r>
              <a:rPr lang="en-US" altLang="en-US" smtClean="0"/>
              <a:t>GPS + Leveling</a:t>
            </a:r>
          </a:p>
          <a:p>
            <a:pPr lvl="1" eaLnBrk="1" hangingPunct="1"/>
            <a:r>
              <a:rPr lang="en-US" altLang="en-US" smtClean="0"/>
              <a:t>Deflections of the Vertical</a:t>
            </a:r>
          </a:p>
          <a:p>
            <a:pPr eaLnBrk="1" hangingPunct="1"/>
            <a:r>
              <a:rPr lang="en-US" altLang="en-US" smtClean="0"/>
              <a:t>Compare </a:t>
            </a:r>
            <a:r>
              <a:rPr lang="en-US" altLang="en-US" b="1" i="1" smtClean="0"/>
              <a:t>observed</a:t>
            </a:r>
            <a:r>
              <a:rPr lang="en-US" altLang="en-US" smtClean="0"/>
              <a:t> slopes (from terrestrial surveys) to </a:t>
            </a:r>
            <a:r>
              <a:rPr lang="en-US" altLang="en-US" b="1" i="1" smtClean="0"/>
              <a:t>modeled</a:t>
            </a:r>
            <a:r>
              <a:rPr lang="en-US" altLang="en-US" smtClean="0"/>
              <a:t> slopes (from gravimetry or satellites)</a:t>
            </a:r>
          </a:p>
          <a:p>
            <a:pPr lvl="1" eaLnBrk="1" hangingPunct="1"/>
            <a:r>
              <a:rPr lang="en-US" altLang="en-US" smtClean="0"/>
              <a:t>With / Without new GRAV-D airborne gravity</a:t>
            </a:r>
          </a:p>
        </p:txBody>
      </p:sp>
      <p:sp>
        <p:nvSpPr>
          <p:cNvPr id="4" name="Footer Placeholder 3"/>
          <p:cNvSpPr>
            <a:spLocks noGrp="1"/>
          </p:cNvSpPr>
          <p:nvPr>
            <p:ph type="ftr" sz="quarter" idx="11"/>
          </p:nvPr>
        </p:nvSpPr>
        <p:spPr/>
        <p:txBody>
          <a:bodyPr/>
          <a:lstStyle/>
          <a:p>
            <a:pPr>
              <a:defRPr/>
            </a:pPr>
            <a:r>
              <a:rPr lang="en-US"/>
              <a:t>American Geophysical Union Fall Meeting</a:t>
            </a:r>
          </a:p>
        </p:txBody>
      </p:sp>
      <p:sp>
        <p:nvSpPr>
          <p:cNvPr id="6" name="Date Placeholder 5"/>
          <p:cNvSpPr>
            <a:spLocks noGrp="1"/>
          </p:cNvSpPr>
          <p:nvPr>
            <p:ph type="dt" sz="quarter" idx="10"/>
          </p:nvPr>
        </p:nvSpPr>
        <p:spPr/>
        <p:txBody>
          <a:bodyPr/>
          <a:lstStyle/>
          <a:p>
            <a:pPr>
              <a:defRPr/>
            </a:pPr>
            <a:r>
              <a:rPr lang="en-US"/>
              <a:t>12/9/2011</a:t>
            </a:r>
          </a:p>
        </p:txBody>
      </p:sp>
      <p:sp>
        <p:nvSpPr>
          <p:cNvPr id="7" name="Slide Number Placeholder 6"/>
          <p:cNvSpPr>
            <a:spLocks noGrp="1"/>
          </p:cNvSpPr>
          <p:nvPr>
            <p:ph type="sldNum" sz="quarter" idx="12"/>
          </p:nvPr>
        </p:nvSpPr>
        <p:spPr/>
        <p:txBody>
          <a:bodyPr/>
          <a:lstStyle/>
          <a:p>
            <a:pPr>
              <a:defRPr/>
            </a:pPr>
            <a:fld id="{274733B5-2D43-432E-8AB7-89896063218C}" type="slidenum">
              <a:rPr lang="en-US" smtClean="0"/>
              <a:pPr>
                <a:defRPr/>
              </a:pPr>
              <a:t>45</a:t>
            </a:fld>
            <a:endParaRPr lang="en-US"/>
          </a:p>
        </p:txBody>
      </p:sp>
    </p:spTree>
    <p:extLst>
      <p:ext uri="{BB962C8B-B14F-4D97-AF65-F5344CB8AC3E}">
        <p14:creationId xmlns:p14="http://schemas.microsoft.com/office/powerpoint/2010/main" val="1509464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452438"/>
            <a:ext cx="8229600" cy="1143000"/>
          </a:xfrm>
        </p:spPr>
        <p:txBody>
          <a:bodyPr/>
          <a:lstStyle/>
          <a:p>
            <a:r>
              <a:rPr lang="en-US" altLang="en-US" smtClean="0"/>
              <a:t>Choosing the Place and Time for a New Survey</a:t>
            </a:r>
          </a:p>
        </p:txBody>
      </p:sp>
      <p:sp>
        <p:nvSpPr>
          <p:cNvPr id="182275" name="Content Placeholder 2"/>
          <p:cNvSpPr>
            <a:spLocks noGrp="1"/>
          </p:cNvSpPr>
          <p:nvPr>
            <p:ph idx="1"/>
          </p:nvPr>
        </p:nvSpPr>
        <p:spPr>
          <a:xfrm>
            <a:off x="446088" y="1181100"/>
            <a:ext cx="8229600" cy="4525963"/>
          </a:xfrm>
        </p:spPr>
        <p:txBody>
          <a:bodyPr/>
          <a:lstStyle/>
          <a:p>
            <a:r>
              <a:rPr lang="en-US" altLang="en-US" smtClean="0"/>
              <a:t>Criteria:</a:t>
            </a:r>
          </a:p>
          <a:p>
            <a:pPr lvl="1"/>
            <a:r>
              <a:rPr lang="en-US" altLang="en-US" smtClean="0"/>
              <a:t>Significantly exceed 100 km</a:t>
            </a:r>
          </a:p>
          <a:p>
            <a:pPr lvl="1"/>
            <a:r>
              <a:rPr lang="en-US" altLang="en-US" smtClean="0"/>
              <a:t>Under existing GRAV-D data</a:t>
            </a:r>
          </a:p>
          <a:p>
            <a:pPr lvl="1"/>
            <a:r>
              <a:rPr lang="en-US" altLang="en-US" smtClean="0"/>
              <a:t>Avoid trees and woods</a:t>
            </a:r>
          </a:p>
          <a:p>
            <a:pPr lvl="1"/>
            <a:r>
              <a:rPr lang="en-US" altLang="en-US" smtClean="0"/>
              <a:t>Along major roads</a:t>
            </a:r>
          </a:p>
          <a:p>
            <a:pPr lvl="1"/>
            <a:r>
              <a:rPr lang="en-US" altLang="en-US" smtClean="0"/>
              <a:t>Cloud-free nights</a:t>
            </a:r>
          </a:p>
          <a:p>
            <a:pPr lvl="1"/>
            <a:r>
              <a:rPr lang="en-US" altLang="en-US" smtClean="0"/>
              <a:t>No major bridges along the route</a:t>
            </a:r>
          </a:p>
          <a:p>
            <a:pPr lvl="1"/>
            <a:r>
              <a:rPr lang="en-US" altLang="en-US" smtClean="0"/>
              <a:t>Low elevations</a:t>
            </a:r>
          </a:p>
          <a:p>
            <a:pPr lvl="1"/>
            <a:r>
              <a:rPr lang="en-US" altLang="en-US" smtClean="0"/>
              <a:t>Significant geoid slope</a:t>
            </a:r>
          </a:p>
          <a:p>
            <a:pPr lvl="1"/>
            <a:r>
              <a:rPr lang="en-US" altLang="en-US" smtClean="0"/>
              <a:t>Inexpensive travel costs</a:t>
            </a:r>
          </a:p>
        </p:txBody>
      </p:sp>
      <p:sp>
        <p:nvSpPr>
          <p:cNvPr id="4" name="Date Placeholder 3"/>
          <p:cNvSpPr>
            <a:spLocks noGrp="1"/>
          </p:cNvSpPr>
          <p:nvPr>
            <p:ph type="dt" sz="quarter" idx="10"/>
          </p:nvPr>
        </p:nvSpPr>
        <p:spPr/>
        <p:txBody>
          <a:bodyPr/>
          <a:lstStyle/>
          <a:p>
            <a:pPr>
              <a:defRPr/>
            </a:pPr>
            <a:r>
              <a:rPr lang="en-US"/>
              <a:t>12/9/2011</a:t>
            </a:r>
          </a:p>
        </p:txBody>
      </p:sp>
      <p:sp>
        <p:nvSpPr>
          <p:cNvPr id="5" name="Footer Placeholder 4"/>
          <p:cNvSpPr>
            <a:spLocks noGrp="1"/>
          </p:cNvSpPr>
          <p:nvPr>
            <p:ph type="ftr" sz="quarter" idx="11"/>
          </p:nvPr>
        </p:nvSpPr>
        <p:spPr/>
        <p:txBody>
          <a:bodyPr/>
          <a:lstStyle/>
          <a:p>
            <a:pPr>
              <a:defRPr/>
            </a:pPr>
            <a:r>
              <a:rPr lang="en-US" dirty="0"/>
              <a:t>American Geophysical Union Fall Meeting</a:t>
            </a:r>
          </a:p>
        </p:txBody>
      </p:sp>
      <p:sp>
        <p:nvSpPr>
          <p:cNvPr id="6" name="Slide Number Placeholder 5"/>
          <p:cNvSpPr>
            <a:spLocks noGrp="1"/>
          </p:cNvSpPr>
          <p:nvPr>
            <p:ph type="sldNum" sz="quarter" idx="12"/>
          </p:nvPr>
        </p:nvSpPr>
        <p:spPr/>
        <p:txBody>
          <a:bodyPr/>
          <a:lstStyle/>
          <a:p>
            <a:pPr>
              <a:defRPr/>
            </a:pPr>
            <a:fld id="{9C52DB5F-4191-4800-8DB3-6B85C79EF321}" type="slidenum">
              <a:rPr lang="en-US" smtClean="0"/>
              <a:pPr>
                <a:defRPr/>
              </a:pPr>
              <a:t>46</a:t>
            </a:fld>
            <a:endParaRPr lang="en-US"/>
          </a:p>
        </p:txBody>
      </p:sp>
      <p:sp>
        <p:nvSpPr>
          <p:cNvPr id="182279" name="Tree"/>
          <p:cNvSpPr>
            <a:spLocks noEditPoints="1" noChangeArrowheads="1"/>
          </p:cNvSpPr>
          <p:nvPr/>
        </p:nvSpPr>
        <p:spPr bwMode="auto">
          <a:xfrm>
            <a:off x="8210550" y="1404938"/>
            <a:ext cx="671513" cy="671512"/>
          </a:xfrm>
          <a:custGeom>
            <a:avLst/>
            <a:gdLst>
              <a:gd name="T0" fmla="*/ 324508751 w 21600"/>
              <a:gd name="T1" fmla="*/ 0 h 21600"/>
              <a:gd name="T2" fmla="*/ 185420874 w 21600"/>
              <a:gd name="T3" fmla="*/ 189295969 h 21600"/>
              <a:gd name="T4" fmla="*/ 92724940 w 21600"/>
              <a:gd name="T5" fmla="*/ 378590973 h 21600"/>
              <a:gd name="T6" fmla="*/ 0 w 21600"/>
              <a:gd name="T7" fmla="*/ 567886942 h 21600"/>
              <a:gd name="T8" fmla="*/ 463595663 w 21600"/>
              <a:gd name="T9" fmla="*/ 189295969 h 21600"/>
              <a:gd name="T10" fmla="*/ 556291628 w 21600"/>
              <a:gd name="T11" fmla="*/ 378590973 h 21600"/>
              <a:gd name="T12" fmla="*/ 649016537 w 21600"/>
              <a:gd name="T13" fmla="*/ 567886942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182280" name="Picture 9" descr="C:\Documents and Settings\Dru.Smith\Local Settings\Temporary Internet Files\Content.IE5\2C5ZV6QI\MC9004325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2554288"/>
            <a:ext cx="777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1"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1225550"/>
            <a:ext cx="11255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2"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2351088"/>
            <a:ext cx="11255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3" name="Picture 14" descr="C:\Documents and Settings\Dru.Smith\Local Settings\Temporary Internet Files\Content.IE5\X5YCUKVJ\MC900383692[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275" y="3813175"/>
            <a:ext cx="14446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4"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3592513"/>
            <a:ext cx="112553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5"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602663" y="6235700"/>
            <a:ext cx="28416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6"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91500" y="6154738"/>
            <a:ext cx="2841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7"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5791200"/>
            <a:ext cx="2825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8"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37563" y="5943600"/>
            <a:ext cx="28416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9"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725" y="5726113"/>
            <a:ext cx="1125538"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0" name="Picture 20" descr="C:\Documents and Settings\Dru.Smith\Local Settings\Temporary Internet Files\Content.IE5\P66CAXRZ\MC90038936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0863" y="4829175"/>
            <a:ext cx="8175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1"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4678363"/>
            <a:ext cx="112553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543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Surveys Performed</a:t>
            </a:r>
          </a:p>
        </p:txBody>
      </p:sp>
      <p:sp>
        <p:nvSpPr>
          <p:cNvPr id="78851" name="Content Placeholder 2"/>
          <p:cNvSpPr>
            <a:spLocks noGrp="1"/>
          </p:cNvSpPr>
          <p:nvPr>
            <p:ph idx="1"/>
          </p:nvPr>
        </p:nvSpPr>
        <p:spPr/>
        <p:txBody>
          <a:bodyPr/>
          <a:lstStyle/>
          <a:p>
            <a:r>
              <a:rPr lang="en-US" altLang="en-US" u="sng" dirty="0" smtClean="0"/>
              <a:t>GPS</a:t>
            </a:r>
            <a:r>
              <a:rPr lang="en-US" altLang="en-US" dirty="0" smtClean="0"/>
              <a:t>: </a:t>
            </a:r>
            <a:r>
              <a:rPr lang="en-US" altLang="en-US" sz="2400" dirty="0" smtClean="0"/>
              <a:t>20 identical units, 10/day leapfrog, 40 </a:t>
            </a:r>
            <a:r>
              <a:rPr lang="en-US" altLang="en-US" sz="2400" dirty="0" err="1" smtClean="0"/>
              <a:t>hrs</a:t>
            </a:r>
            <a:r>
              <a:rPr lang="en-US" altLang="en-US" sz="2400" dirty="0" smtClean="0"/>
              <a:t> ea. </a:t>
            </a:r>
          </a:p>
          <a:p>
            <a:r>
              <a:rPr lang="en-US" altLang="en-US" u="sng" dirty="0" smtClean="0"/>
              <a:t>Leveling</a:t>
            </a:r>
            <a:r>
              <a:rPr lang="en-US" altLang="en-US" dirty="0" smtClean="0"/>
              <a:t>:</a:t>
            </a:r>
            <a:r>
              <a:rPr lang="en-US" altLang="en-US" sz="2400" dirty="0" smtClean="0"/>
              <a:t> 1</a:t>
            </a:r>
            <a:r>
              <a:rPr lang="en-US" altLang="en-US" sz="2400" baseline="30000" dirty="0" smtClean="0"/>
              <a:t>st</a:t>
            </a:r>
            <a:r>
              <a:rPr lang="en-US" altLang="en-US" sz="2400" dirty="0" smtClean="0"/>
              <a:t> order, class II, digital barcode leveling</a:t>
            </a:r>
          </a:p>
          <a:p>
            <a:r>
              <a:rPr lang="en-US" altLang="en-US" u="sng" dirty="0" smtClean="0"/>
              <a:t>Gravity</a:t>
            </a:r>
            <a:r>
              <a:rPr lang="en-US" altLang="en-US" dirty="0" smtClean="0"/>
              <a:t>: </a:t>
            </a:r>
            <a:r>
              <a:rPr lang="en-US" altLang="en-US" sz="2400" dirty="0" smtClean="0"/>
              <a:t>FG-5 and A-10 anchors, 4 L/R in 2 teams</a:t>
            </a:r>
          </a:p>
          <a:p>
            <a:r>
              <a:rPr lang="en-US" altLang="en-US" u="sng" dirty="0" err="1" smtClean="0"/>
              <a:t>DoV</a:t>
            </a:r>
            <a:r>
              <a:rPr lang="en-US" altLang="en-US" dirty="0" smtClean="0"/>
              <a:t>: </a:t>
            </a:r>
            <a:r>
              <a:rPr lang="en-US" altLang="en-US" sz="2400" dirty="0" smtClean="0"/>
              <a:t>ETH Zurich DIADEM GPS &amp; camera system</a:t>
            </a:r>
          </a:p>
          <a:p>
            <a:r>
              <a:rPr lang="en-US" altLang="en-US" u="sng" dirty="0" smtClean="0"/>
              <a:t>LIDAR</a:t>
            </a:r>
            <a:r>
              <a:rPr lang="en-US" altLang="en-US" sz="2400" dirty="0" smtClean="0"/>
              <a:t>: </a:t>
            </a:r>
            <a:r>
              <a:rPr lang="en-US" altLang="en-US" sz="2400" dirty="0" err="1" smtClean="0"/>
              <a:t>Riegl</a:t>
            </a:r>
            <a:r>
              <a:rPr lang="en-US" altLang="en-US" sz="2400" dirty="0" smtClean="0"/>
              <a:t> Q680i-D, 2 </a:t>
            </a:r>
            <a:r>
              <a:rPr lang="en-US" altLang="en-US" sz="2400" dirty="0" err="1" smtClean="0"/>
              <a:t>pt</a:t>
            </a:r>
            <a:r>
              <a:rPr lang="en-US" altLang="en-US" sz="2400" dirty="0" smtClean="0"/>
              <a:t>/m</a:t>
            </a:r>
            <a:r>
              <a:rPr lang="en-US" altLang="en-US" sz="2400" baseline="30000" dirty="0" smtClean="0"/>
              <a:t>2</a:t>
            </a:r>
            <a:r>
              <a:rPr lang="en-US" altLang="en-US" sz="2400" dirty="0" smtClean="0"/>
              <a:t> spacing, 0.5 km </a:t>
            </a:r>
            <a:r>
              <a:rPr lang="en-US" altLang="en-US" sz="2400" dirty="0" smtClean="0"/>
              <a:t>width (TX)</a:t>
            </a:r>
          </a:p>
          <a:p>
            <a:r>
              <a:rPr lang="en-US" altLang="en-US" u="sng" dirty="0" smtClean="0"/>
              <a:t>Imagery</a:t>
            </a:r>
            <a:r>
              <a:rPr lang="en-US" altLang="en-US" dirty="0" smtClean="0"/>
              <a:t>:  </a:t>
            </a:r>
            <a:r>
              <a:rPr lang="en-US" altLang="en-US" sz="2400" dirty="0" err="1" smtClean="0"/>
              <a:t>Applanix</a:t>
            </a:r>
            <a:r>
              <a:rPr lang="en-US" altLang="en-US" sz="2400" dirty="0" smtClean="0"/>
              <a:t> 439 RGB </a:t>
            </a:r>
            <a:r>
              <a:rPr lang="en-US" altLang="en-US" sz="2400" dirty="0" err="1" smtClean="0"/>
              <a:t>DualCam</a:t>
            </a:r>
            <a:r>
              <a:rPr lang="en-US" altLang="en-US" sz="2400" dirty="0" smtClean="0"/>
              <a:t>, 5000’ AGL (TX)</a:t>
            </a:r>
          </a:p>
          <a:p>
            <a:r>
              <a:rPr lang="en-US" altLang="en-US" u="sng" dirty="0" smtClean="0"/>
              <a:t>Other</a:t>
            </a:r>
            <a:r>
              <a:rPr lang="en-US" altLang="en-US" dirty="0" smtClean="0"/>
              <a:t>: </a:t>
            </a:r>
            <a:r>
              <a:rPr lang="en-US" altLang="en-US" sz="2400" dirty="0" smtClean="0"/>
              <a:t>RTN, short-session GPS, extra gravity marks around 		Austin, gravity gradients</a:t>
            </a:r>
          </a:p>
        </p:txBody>
      </p:sp>
    </p:spTree>
    <p:extLst>
      <p:ext uri="{BB962C8B-B14F-4D97-AF65-F5344CB8AC3E}">
        <p14:creationId xmlns:p14="http://schemas.microsoft.com/office/powerpoint/2010/main" val="189499402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altLang="en-US" smtClean="0">
                <a:ea typeface="ＭＳ Ｐゴシック" pitchFamily="34" charset="-128"/>
              </a:rPr>
              <a:t>Campaign GPS</a:t>
            </a:r>
          </a:p>
        </p:txBody>
      </p:sp>
      <p:pic>
        <p:nvPicPr>
          <p:cNvPr id="149506" name="Picture 2" descr="http://www.ngs.noaa.gov/GEOID/GSVS11/images/ANT_FAR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1522413"/>
            <a:ext cx="7045325"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83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C:\Users\Dan.Martin\My Presentations\NHLSA_2014\GPS Photo\GSVS_032-MD-201406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700088"/>
            <a:ext cx="44704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descr="C:\Users\Dan.Martin\My Presentations\NHLSA_2014\GPS Photo\GSVS_032-1-20140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3802063"/>
            <a:ext cx="2954337"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4" descr="C:\Users\Dan.Martin\My Presentations\NHLSA_2014\GPS Photo\GSVS_032-3S-201406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700088"/>
            <a:ext cx="44704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5" descr="C:\Users\Dan.Martin\My Presentations\NHLSA_2014\GPS Photo\GSVS_030-3NE-201406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3776663"/>
            <a:ext cx="446087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895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144000" cy="1447800"/>
          </a:xfrm>
          <a:noFill/>
        </p:spPr>
        <p:txBody>
          <a:bodyPr/>
          <a:lstStyle/>
          <a:p>
            <a:pPr algn="l"/>
            <a:r>
              <a:rPr lang="en-US" sz="3200" smtClean="0"/>
              <a:t>            COORDINATE CHANGES</a:t>
            </a:r>
          </a:p>
        </p:txBody>
      </p:sp>
      <p:sp>
        <p:nvSpPr>
          <p:cNvPr id="33795" name="Text Box 3"/>
          <p:cNvSpPr txBox="1">
            <a:spLocks noChangeArrowheads="1"/>
          </p:cNvSpPr>
          <p:nvPr/>
        </p:nvSpPr>
        <p:spPr bwMode="auto">
          <a:xfrm>
            <a:off x="0" y="1600200"/>
            <a:ext cx="9144000" cy="701675"/>
          </a:xfrm>
          <a:prstGeom prst="rect">
            <a:avLst/>
          </a:prstGeom>
          <a:noFill/>
          <a:ln w="9525">
            <a:noFill/>
            <a:miter lim="800000"/>
            <a:headEnd/>
            <a:tailEnd/>
          </a:ln>
        </p:spPr>
        <p:txBody>
          <a:bodyPr>
            <a:spAutoFit/>
          </a:bodyPr>
          <a:lstStyle/>
          <a:p>
            <a:pPr algn="ctr"/>
            <a:r>
              <a:rPr lang="en-US" sz="2000">
                <a:latin typeface="Times New Roman" pitchFamily="18" charset="0"/>
              </a:rPr>
              <a:t>ADJUSTMENT                          YEARS               LOCAL                NETWORK </a:t>
            </a:r>
          </a:p>
          <a:p>
            <a:pPr algn="ctr"/>
            <a:r>
              <a:rPr lang="en-US" sz="2000">
                <a:latin typeface="Times New Roman" pitchFamily="18" charset="0"/>
              </a:rPr>
              <a:t>                                                                              ACCURACY             ACCURACY</a:t>
            </a:r>
          </a:p>
        </p:txBody>
      </p:sp>
      <p:sp>
        <p:nvSpPr>
          <p:cNvPr id="33796" name="Text Box 4"/>
          <p:cNvSpPr txBox="1">
            <a:spLocks noChangeArrowheads="1"/>
          </p:cNvSpPr>
          <p:nvPr/>
        </p:nvSpPr>
        <p:spPr bwMode="auto">
          <a:xfrm>
            <a:off x="584200" y="2514600"/>
            <a:ext cx="8331200" cy="3693319"/>
          </a:xfrm>
          <a:prstGeom prst="rect">
            <a:avLst/>
          </a:prstGeom>
          <a:noFill/>
          <a:ln w="9525">
            <a:noFill/>
            <a:miter lim="800000"/>
            <a:headEnd/>
            <a:tailEnd/>
          </a:ln>
        </p:spPr>
        <p:txBody>
          <a:bodyPr>
            <a:spAutoFit/>
          </a:bodyPr>
          <a:lstStyle/>
          <a:p>
            <a:r>
              <a:rPr lang="en-US" dirty="0">
                <a:latin typeface="Times New Roman" pitchFamily="18" charset="0"/>
              </a:rPr>
              <a:t>NAD 27                                        1927 – 1986         1:100,000                    </a:t>
            </a:r>
            <a:r>
              <a:rPr lang="en-US" dirty="0" smtClean="0">
                <a:latin typeface="Times New Roman" pitchFamily="18" charset="0"/>
              </a:rPr>
              <a:t>10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(1986)                             1986 – </a:t>
            </a:r>
            <a:r>
              <a:rPr lang="en-US" dirty="0" smtClean="0">
                <a:latin typeface="Times New Roman" pitchFamily="18" charset="0"/>
              </a:rPr>
              <a:t>1992         </a:t>
            </a:r>
            <a:r>
              <a:rPr lang="en-US" dirty="0">
                <a:latin typeface="Times New Roman" pitchFamily="18" charset="0"/>
              </a:rPr>
              <a:t>1:100,000                  </a:t>
            </a:r>
            <a:r>
              <a:rPr lang="en-US" dirty="0" smtClean="0">
                <a:latin typeface="Times New Roman" pitchFamily="18" charset="0"/>
              </a:rPr>
              <a:t>    </a:t>
            </a:r>
            <a:r>
              <a:rPr lang="en-US" dirty="0">
                <a:latin typeface="Times New Roman" pitchFamily="18" charset="0"/>
              </a:rPr>
              <a:t>1 m</a:t>
            </a:r>
          </a:p>
          <a:p>
            <a:endParaRPr lang="en-US" dirty="0">
              <a:latin typeface="Times New Roman" pitchFamily="18" charset="0"/>
            </a:endParaRPr>
          </a:p>
          <a:p>
            <a:r>
              <a:rPr lang="en-US" dirty="0">
                <a:latin typeface="Times New Roman" pitchFamily="18" charset="0"/>
              </a:rPr>
              <a:t>NAD 83 (</a:t>
            </a:r>
            <a:r>
              <a:rPr lang="en-US" dirty="0" smtClean="0">
                <a:latin typeface="Times New Roman" pitchFamily="18" charset="0"/>
              </a:rPr>
              <a:t>1992) </a:t>
            </a:r>
            <a:r>
              <a:rPr lang="en-US" dirty="0">
                <a:latin typeface="Times New Roman" pitchFamily="18" charset="0"/>
              </a:rPr>
              <a:t>(HARN)              </a:t>
            </a:r>
            <a:r>
              <a:rPr lang="en-US" dirty="0" smtClean="0">
                <a:latin typeface="Times New Roman" pitchFamily="18" charset="0"/>
              </a:rPr>
              <a:t>1992 </a:t>
            </a:r>
            <a:r>
              <a:rPr lang="en-US" dirty="0">
                <a:latin typeface="Times New Roman" pitchFamily="18" charset="0"/>
              </a:rPr>
              <a:t>– </a:t>
            </a:r>
            <a:r>
              <a:rPr lang="en-US" dirty="0" smtClean="0">
                <a:latin typeface="Times New Roman" pitchFamily="18" charset="0"/>
              </a:rPr>
              <a:t>1997         </a:t>
            </a:r>
            <a:r>
              <a:rPr lang="en-US" dirty="0">
                <a:latin typeface="Times New Roman" pitchFamily="18" charset="0"/>
              </a:rPr>
              <a:t>1:10,000,000            </a:t>
            </a:r>
            <a:r>
              <a:rPr lang="en-US" dirty="0" smtClean="0">
                <a:latin typeface="Times New Roman" pitchFamily="18" charset="0"/>
              </a:rPr>
              <a:t>     </a:t>
            </a:r>
            <a:r>
              <a:rPr lang="en-US" dirty="0">
                <a:latin typeface="Times New Roman" pitchFamily="18" charset="0"/>
              </a:rPr>
              <a:t>0.1 m</a:t>
            </a:r>
          </a:p>
          <a:p>
            <a:endParaRPr lang="en-US" dirty="0">
              <a:latin typeface="Times New Roman" pitchFamily="18" charset="0"/>
            </a:endParaRPr>
          </a:p>
          <a:p>
            <a:r>
              <a:rPr lang="en-US" dirty="0">
                <a:latin typeface="Times New Roman" pitchFamily="18" charset="0"/>
              </a:rPr>
              <a:t>CORS                                            1994 --------          0.01/0.02 m            </a:t>
            </a:r>
            <a:r>
              <a:rPr lang="en-US" dirty="0" smtClean="0">
                <a:latin typeface="Times New Roman" pitchFamily="18" charset="0"/>
              </a:rPr>
              <a:t>      0.02/0.04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a:t>
            </a:r>
            <a:r>
              <a:rPr lang="en-US" dirty="0" smtClean="0">
                <a:latin typeface="Times New Roman" pitchFamily="18" charset="0"/>
              </a:rPr>
              <a:t>(1996) (FBN/CBN)        1997 </a:t>
            </a:r>
            <a:r>
              <a:rPr lang="en-US" dirty="0">
                <a:latin typeface="Times New Roman" pitchFamily="18" charset="0"/>
              </a:rPr>
              <a:t>– </a:t>
            </a:r>
            <a:r>
              <a:rPr lang="en-US" dirty="0" smtClean="0">
                <a:latin typeface="Times New Roman" pitchFamily="18" charset="0"/>
              </a:rPr>
              <a:t>2007          </a:t>
            </a:r>
            <a:r>
              <a:rPr lang="en-US" dirty="0">
                <a:latin typeface="Times New Roman" pitchFamily="18" charset="0"/>
              </a:rPr>
              <a:t>0.05/0.05 m           </a:t>
            </a:r>
            <a:r>
              <a:rPr lang="en-US" dirty="0" smtClean="0">
                <a:latin typeface="Times New Roman" pitchFamily="18" charset="0"/>
              </a:rPr>
              <a:t>       0.05/0.05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(NSRS 2007)                  2007  - </a:t>
            </a:r>
            <a:r>
              <a:rPr lang="en-US" dirty="0" smtClean="0">
                <a:latin typeface="Times New Roman" pitchFamily="18" charset="0"/>
              </a:rPr>
              <a:t>2012          </a:t>
            </a:r>
            <a:r>
              <a:rPr lang="en-US" dirty="0">
                <a:latin typeface="Times New Roman" pitchFamily="18" charset="0"/>
              </a:rPr>
              <a:t>0.01/0.02 m          </a:t>
            </a:r>
            <a:r>
              <a:rPr lang="en-US" dirty="0" smtClean="0">
                <a:latin typeface="Times New Roman" pitchFamily="18" charset="0"/>
              </a:rPr>
              <a:t>        </a:t>
            </a:r>
            <a:r>
              <a:rPr lang="en-US" dirty="0">
                <a:latin typeface="Times New Roman" pitchFamily="18" charset="0"/>
              </a:rPr>
              <a:t>0.02/0.04 m</a:t>
            </a:r>
          </a:p>
          <a:p>
            <a:endParaRPr lang="en-US" dirty="0">
              <a:latin typeface="Times New Roman" pitchFamily="18" charset="0"/>
            </a:endParaRPr>
          </a:p>
          <a:p>
            <a:r>
              <a:rPr lang="en-US" dirty="0">
                <a:latin typeface="Times New Roman" pitchFamily="18" charset="0"/>
              </a:rPr>
              <a:t>NAD 83 (2011) epoch </a:t>
            </a:r>
            <a:r>
              <a:rPr lang="en-US" dirty="0" smtClean="0">
                <a:latin typeface="Times New Roman" pitchFamily="18" charset="0"/>
              </a:rPr>
              <a:t>2010.0      2012 </a:t>
            </a:r>
            <a:r>
              <a:rPr lang="en-US" dirty="0">
                <a:latin typeface="Times New Roman" pitchFamily="18" charset="0"/>
              </a:rPr>
              <a:t>- </a:t>
            </a:r>
            <a:r>
              <a:rPr lang="en-US" dirty="0" smtClean="0">
                <a:latin typeface="Times New Roman" pitchFamily="18" charset="0"/>
              </a:rPr>
              <a:t>-------                                             0.009/0.015m </a:t>
            </a:r>
            <a:endParaRPr lang="en-US" dirty="0">
              <a:latin typeface="Times New Roman" pitchFamily="18" charset="0"/>
            </a:endParaRPr>
          </a:p>
        </p:txBody>
      </p:sp>
    </p:spTree>
    <p:extLst>
      <p:ext uri="{BB962C8B-B14F-4D97-AF65-F5344CB8AC3E}">
        <p14:creationId xmlns:p14="http://schemas.microsoft.com/office/powerpoint/2010/main" val="382470661"/>
      </p:ext>
    </p:extLst>
  </p:cSld>
  <p:clrMapOvr>
    <a:masterClrMapping/>
  </p:clrMapOvr>
  <p:transition>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3"/>
          <p:cNvSpPr>
            <a:spLocks noGrp="1"/>
          </p:cNvSpPr>
          <p:nvPr>
            <p:ph type="title"/>
          </p:nvPr>
        </p:nvSpPr>
        <p:spPr/>
        <p:txBody>
          <a:bodyPr/>
          <a:lstStyle/>
          <a:p>
            <a:r>
              <a:rPr lang="en-US" altLang="en-US" smtClean="0">
                <a:ea typeface="ＭＳ Ｐゴシック" pitchFamily="34" charset="-128"/>
              </a:rPr>
              <a:t>Geodetic Leveling</a:t>
            </a:r>
          </a:p>
        </p:txBody>
      </p:sp>
      <p:pic>
        <p:nvPicPr>
          <p:cNvPr id="1873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1187450"/>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8550" y="4013200"/>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971925"/>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8550" y="1187450"/>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355070"/>
      </p:ext>
    </p:extLst>
  </p:cSld>
  <p:clrMapOvr>
    <a:masterClrMapping/>
  </p:clrMapOvr>
  <p:transition spd="slow">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8" descr="http://www.ngs.noaa.gov/GEOID/GSVS11/images/2011_08_19_GSVS11_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1466850"/>
            <a:ext cx="66722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5"/>
          <p:cNvSpPr>
            <a:spLocks noGrp="1"/>
          </p:cNvSpPr>
          <p:nvPr>
            <p:ph type="title"/>
          </p:nvPr>
        </p:nvSpPr>
        <p:spPr/>
        <p:txBody>
          <a:bodyPr/>
          <a:lstStyle/>
          <a:p>
            <a:r>
              <a:rPr lang="en-US" altLang="en-US" smtClean="0"/>
              <a:t>Gravity Observations</a:t>
            </a:r>
          </a:p>
        </p:txBody>
      </p:sp>
    </p:spTree>
    <p:extLst>
      <p:ext uri="{BB962C8B-B14F-4D97-AF65-F5344CB8AC3E}">
        <p14:creationId xmlns:p14="http://schemas.microsoft.com/office/powerpoint/2010/main" val="804379882"/>
      </p:ext>
    </p:extLst>
  </p:cSld>
  <p:clrMapOvr>
    <a:masterClrMapping/>
  </p:clrMapOvr>
  <p:transition spd="slow">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8779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8249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4"/>
          <p:cNvSpPr>
            <a:spLocks noGrp="1"/>
          </p:cNvSpPr>
          <p:nvPr>
            <p:ph type="title"/>
          </p:nvPr>
        </p:nvSpPr>
        <p:spPr/>
        <p:txBody>
          <a:bodyPr/>
          <a:lstStyle/>
          <a:p>
            <a:r>
              <a:rPr lang="en-US" altLang="en-US" smtClean="0"/>
              <a:t>Astrogeodetic Deflecions of the Vertical (DoV)</a:t>
            </a:r>
          </a:p>
        </p:txBody>
      </p:sp>
      <p:pic>
        <p:nvPicPr>
          <p:cNvPr id="1914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75" y="1417638"/>
            <a:ext cx="7275513"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994462"/>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421188" cy="3316288"/>
          </a:xfrm>
        </p:spPr>
      </p:pic>
      <p:pic>
        <p:nvPicPr>
          <p:cNvPr id="192515"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03763" y="0"/>
            <a:ext cx="4440237" cy="3330575"/>
          </a:xfrm>
        </p:spPr>
      </p:pic>
      <p:pic>
        <p:nvPicPr>
          <p:cNvPr id="19251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21075"/>
            <a:ext cx="4440238"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3763" y="3521075"/>
            <a:ext cx="4440237"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15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b="1" smtClean="0">
                <a:solidFill>
                  <a:srgbClr val="0000FF"/>
                </a:solidFill>
              </a:rPr>
              <a:t>Geoid Slope Validation Survey</a:t>
            </a:r>
          </a:p>
        </p:txBody>
      </p:sp>
      <p:grpSp>
        <p:nvGrpSpPr>
          <p:cNvPr id="77827" name="Group 17"/>
          <p:cNvGrpSpPr>
            <a:grpSpLocks/>
          </p:cNvGrpSpPr>
          <p:nvPr/>
        </p:nvGrpSpPr>
        <p:grpSpPr bwMode="auto">
          <a:xfrm>
            <a:off x="1143000" y="1295400"/>
            <a:ext cx="2513013" cy="4672013"/>
            <a:chOff x="5945309" y="1371600"/>
            <a:chExt cx="2512891" cy="4671854"/>
          </a:xfrm>
        </p:grpSpPr>
        <p:pic>
          <p:nvPicPr>
            <p:cNvPr id="778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7832"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srgbClr val="FFFF00"/>
                  </a:solidFill>
                  <a:latin typeface="Arial" pitchFamily="34" charset="0"/>
                  <a:ea typeface="+mn-ea"/>
                </a:rPr>
                <a:t>325 km</a:t>
              </a:r>
            </a:p>
            <a:p>
              <a:pPr defTabSz="914400" eaLnBrk="1" hangingPunct="1">
                <a:spcBef>
                  <a:spcPct val="0"/>
                </a:spcBef>
                <a:buFontTx/>
                <a:buNone/>
              </a:pPr>
              <a:r>
                <a:rPr lang="en-US" altLang="en-US" sz="1800">
                  <a:solidFill>
                    <a:srgbClr val="FFFF00"/>
                  </a:solidFill>
                  <a:latin typeface="Arial" pitchFamily="34" charset="0"/>
                  <a:ea typeface="+mn-ea"/>
                </a:rPr>
                <a:t>218 points</a:t>
              </a:r>
            </a:p>
            <a:p>
              <a:pPr defTabSz="914400" eaLnBrk="1" hangingPunct="1">
                <a:spcBef>
                  <a:spcPct val="0"/>
                </a:spcBef>
                <a:buFontTx/>
                <a:buNone/>
              </a:pPr>
              <a:r>
                <a:rPr lang="en-US" altLang="en-US" sz="1800">
                  <a:solidFill>
                    <a:srgbClr val="FFFF00"/>
                  </a:solidFill>
                  <a:latin typeface="Arial" pitchFamily="34" charset="0"/>
                  <a:ea typeface="+mn-ea"/>
                </a:rPr>
                <a:t>1.5 km apart</a:t>
              </a:r>
            </a:p>
          </p:txBody>
        </p:sp>
      </p:grpSp>
      <p:sp>
        <p:nvSpPr>
          <p:cNvPr id="77828"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Austin</a:t>
            </a:r>
          </a:p>
        </p:txBody>
      </p:sp>
      <p:sp>
        <p:nvSpPr>
          <p:cNvPr id="77829"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Observe geoid shape (slope) using multiple independent terrestrial survey methods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GPS + Leveling</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Deflections of the Vertical</a:t>
            </a:r>
          </a:p>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Compare </a:t>
            </a:r>
            <a:r>
              <a:rPr lang="en-US" sz="2800" b="1" i="1" dirty="0">
                <a:solidFill>
                  <a:prstClr val="black"/>
                </a:solidFill>
                <a:latin typeface="Calibri"/>
                <a:ea typeface="ＭＳ Ｐゴシック" charset="0"/>
                <a:cs typeface="ＭＳ Ｐゴシック" charset="0"/>
              </a:rPr>
              <a:t>observed</a:t>
            </a:r>
            <a:r>
              <a:rPr lang="en-US" sz="2800" dirty="0">
                <a:solidFill>
                  <a:prstClr val="black"/>
                </a:solidFill>
                <a:latin typeface="Calibri"/>
                <a:ea typeface="ＭＳ Ｐゴシック" charset="0"/>
                <a:cs typeface="ＭＳ Ｐゴシック" charset="0"/>
              </a:rPr>
              <a:t> slopes (from terrestrial surveys) to </a:t>
            </a:r>
            <a:r>
              <a:rPr lang="en-US" sz="2800" b="1" i="1" dirty="0">
                <a:solidFill>
                  <a:prstClr val="black"/>
                </a:solidFill>
                <a:latin typeface="Calibri"/>
                <a:ea typeface="ＭＳ Ｐゴシック" charset="0"/>
                <a:cs typeface="ＭＳ Ｐゴシック" charset="0"/>
              </a:rPr>
              <a:t>modeled</a:t>
            </a:r>
            <a:r>
              <a:rPr lang="en-US" sz="2800" dirty="0">
                <a:solidFill>
                  <a:prstClr val="black"/>
                </a:solidFill>
                <a:latin typeface="Calibri"/>
                <a:ea typeface="ＭＳ Ｐゴシック" charset="0"/>
                <a:cs typeface="ＭＳ Ｐゴシック" charset="0"/>
              </a:rPr>
              <a:t> slopes (from </a:t>
            </a:r>
            <a:r>
              <a:rPr lang="en-US" sz="2800" dirty="0" err="1">
                <a:solidFill>
                  <a:prstClr val="black"/>
                </a:solidFill>
                <a:latin typeface="Calibri"/>
                <a:ea typeface="ＭＳ Ｐゴシック" charset="0"/>
                <a:cs typeface="ＭＳ Ｐゴシック" charset="0"/>
              </a:rPr>
              <a:t>gravimetry</a:t>
            </a:r>
            <a:r>
              <a:rPr lang="en-US" sz="2800" dirty="0">
                <a:solidFill>
                  <a:prstClr val="black"/>
                </a:solidFill>
                <a:latin typeface="Calibri"/>
                <a:ea typeface="ＭＳ Ｐゴシック" charset="0"/>
                <a:cs typeface="ＭＳ Ｐゴシック" charset="0"/>
              </a:rPr>
              <a:t> or satellites)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With / Without new GRAV-D airborne gravity</a:t>
            </a:r>
          </a:p>
        </p:txBody>
      </p:sp>
    </p:spTree>
    <p:custDataLst>
      <p:tags r:id="rId1"/>
    </p:custDataLst>
    <p:extLst>
      <p:ext uri="{BB962C8B-B14F-4D97-AF65-F5344CB8AC3E}">
        <p14:creationId xmlns:p14="http://schemas.microsoft.com/office/powerpoint/2010/main" val="367345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4000" b="1" smtClean="0">
                <a:solidFill>
                  <a:srgbClr val="0000FF"/>
                </a:solidFill>
              </a:rPr>
              <a:t>Geoid Slope Survey Conclusions</a:t>
            </a:r>
          </a:p>
        </p:txBody>
      </p:sp>
      <p:sp>
        <p:nvSpPr>
          <p:cNvPr id="80899" name="Content Placeholder 2"/>
          <p:cNvSpPr>
            <a:spLocks noGrp="1"/>
          </p:cNvSpPr>
          <p:nvPr>
            <p:ph idx="1"/>
          </p:nvPr>
        </p:nvSpPr>
        <p:spPr>
          <a:xfrm>
            <a:off x="457200" y="3200400"/>
            <a:ext cx="8229600" cy="4525963"/>
          </a:xfrm>
        </p:spPr>
        <p:txBody>
          <a:bodyPr/>
          <a:lstStyle/>
          <a:p>
            <a:pPr>
              <a:spcBef>
                <a:spcPct val="0"/>
              </a:spcBef>
              <a:spcAft>
                <a:spcPts val="600"/>
              </a:spcAft>
            </a:pPr>
            <a:r>
              <a:rPr lang="en-US" altLang="en-US" sz="2400" smtClean="0"/>
              <a:t>Including airborne gravity data improves geoid slope accuracy at nearly all distances &lt;325 km</a:t>
            </a:r>
          </a:p>
          <a:p>
            <a:pPr>
              <a:spcBef>
                <a:spcPct val="0"/>
              </a:spcBef>
              <a:spcAft>
                <a:spcPts val="600"/>
              </a:spcAft>
            </a:pPr>
            <a:endParaRPr lang="en-US" altLang="en-US" sz="2400" smtClean="0"/>
          </a:p>
          <a:p>
            <a:pPr>
              <a:spcBef>
                <a:spcPct val="0"/>
              </a:spcBef>
              <a:spcAft>
                <a:spcPts val="600"/>
              </a:spcAft>
            </a:pPr>
            <a:r>
              <a:rPr lang="en-US" altLang="en-US" sz="2400" smtClean="0"/>
              <a:t>The NGS geoid in the TX survey meets the 1 cm accuracy objective only if airborne data are included</a:t>
            </a:r>
          </a:p>
          <a:p>
            <a:pPr lvl="1">
              <a:spcBef>
                <a:spcPct val="0"/>
              </a:spcBef>
              <a:spcAft>
                <a:spcPts val="600"/>
              </a:spcAft>
            </a:pPr>
            <a:r>
              <a:rPr lang="en-US" altLang="en-US" sz="2000" smtClean="0"/>
              <a:t>No other model achieved 1 cm accuracy</a:t>
            </a:r>
          </a:p>
          <a:p>
            <a:pPr>
              <a:spcBef>
                <a:spcPct val="0"/>
              </a:spcBef>
              <a:spcAft>
                <a:spcPts val="600"/>
              </a:spcAft>
            </a:pPr>
            <a:endParaRPr lang="en-US" altLang="en-US" sz="2400" smtClean="0"/>
          </a:p>
          <a:p>
            <a:pPr>
              <a:spcBef>
                <a:spcPct val="0"/>
              </a:spcBef>
              <a:spcAft>
                <a:spcPts val="600"/>
              </a:spcAft>
            </a:pPr>
            <a:r>
              <a:rPr lang="en-US" altLang="en-US" sz="2400" smtClean="0"/>
              <a:t>Gravimetric geoid models and GPS are a viable alternative to long-line leveling</a:t>
            </a:r>
          </a:p>
        </p:txBody>
      </p:sp>
      <p:pic>
        <p:nvPicPr>
          <p:cNvPr id="8090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143000"/>
            <a:ext cx="51339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0267973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GSVS14 Line</a:t>
            </a:r>
          </a:p>
        </p:txBody>
      </p:sp>
      <p:pic>
        <p:nvPicPr>
          <p:cNvPr id="81923" name="Picture 5" descr="Iowa Li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6800" y="1371600"/>
            <a:ext cx="6858000" cy="1992313"/>
          </a:xfrm>
          <a:noFill/>
        </p:spPr>
      </p:pic>
      <p:pic>
        <p:nvPicPr>
          <p:cNvPr id="81924"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505200" y="3322638"/>
            <a:ext cx="5486400" cy="3552825"/>
          </a:xfrm>
          <a:noFill/>
        </p:spPr>
      </p:pic>
      <p:sp>
        <p:nvSpPr>
          <p:cNvPr id="81925" name="TextBox 6"/>
          <p:cNvSpPr txBox="1">
            <a:spLocks noChangeArrowheads="1"/>
          </p:cNvSpPr>
          <p:nvPr/>
        </p:nvSpPr>
        <p:spPr bwMode="auto">
          <a:xfrm>
            <a:off x="259307" y="3657600"/>
            <a:ext cx="324589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Goal: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Region: Moderate terrain</a:t>
            </a:r>
            <a:br>
              <a:rPr lang="en-US" altLang="en-US" sz="1800" dirty="0">
                <a:solidFill>
                  <a:prstClr val="black"/>
                </a:solidFill>
                <a:latin typeface="Arial" pitchFamily="34" charset="0"/>
                <a:ea typeface="+mn-ea"/>
              </a:rPr>
            </a:br>
            <a:r>
              <a:rPr lang="en-US" altLang="en-US" sz="1800" dirty="0">
                <a:solidFill>
                  <a:prstClr val="black"/>
                </a:solidFill>
                <a:latin typeface="Arial" pitchFamily="34" charset="0"/>
                <a:ea typeface="+mn-ea"/>
              </a:rPr>
              <a:t>More complex gravity</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Data: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Timeline: </a:t>
            </a:r>
            <a:r>
              <a:rPr lang="en-US" altLang="en-US" sz="1800" dirty="0" smtClean="0">
                <a:solidFill>
                  <a:prstClr val="black"/>
                </a:solidFill>
                <a:latin typeface="Arial" pitchFamily="34" charset="0"/>
                <a:ea typeface="+mn-ea"/>
              </a:rPr>
              <a:t>Fiscal </a:t>
            </a:r>
            <a:r>
              <a:rPr lang="en-US" altLang="en-US" sz="1800" dirty="0">
                <a:solidFill>
                  <a:prstClr val="black"/>
                </a:solidFill>
                <a:latin typeface="Arial" pitchFamily="34" charset="0"/>
                <a:ea typeface="+mn-ea"/>
              </a:rPr>
              <a:t>year </a:t>
            </a:r>
            <a:r>
              <a:rPr lang="en-US" altLang="en-US" sz="1800" dirty="0" smtClean="0">
                <a:solidFill>
                  <a:prstClr val="black"/>
                </a:solidFill>
                <a:latin typeface="Arial" pitchFamily="34" charset="0"/>
                <a:ea typeface="+mn-ea"/>
              </a:rPr>
              <a:t>2014 field season</a:t>
            </a:r>
            <a:endParaRPr lang="en-US" altLang="en-US" sz="1800" dirty="0">
              <a:solidFill>
                <a:prstClr val="black"/>
              </a:solidFill>
              <a:latin typeface="Arial" pitchFamily="34" charset="0"/>
              <a:ea typeface="+mn-ea"/>
            </a:endParaRP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smtClean="0">
                <a:solidFill>
                  <a:prstClr val="black"/>
                </a:solidFill>
                <a:latin typeface="Arial" pitchFamily="34" charset="0"/>
                <a:ea typeface="+mn-ea"/>
              </a:rPr>
              <a:t>IA (Cedar </a:t>
            </a:r>
            <a:r>
              <a:rPr lang="en-US" altLang="en-US" sz="1800" dirty="0">
                <a:solidFill>
                  <a:prstClr val="black"/>
                </a:solidFill>
                <a:latin typeface="Arial" pitchFamily="34" charset="0"/>
                <a:ea typeface="+mn-ea"/>
              </a:rPr>
              <a:t>Rapids to </a:t>
            </a:r>
            <a:r>
              <a:rPr lang="en-US" altLang="en-US" sz="1800" dirty="0" smtClean="0">
                <a:solidFill>
                  <a:prstClr val="black"/>
                </a:solidFill>
                <a:latin typeface="Arial" pitchFamily="34" charset="0"/>
                <a:ea typeface="+mn-ea"/>
              </a:rPr>
              <a:t>Denison)</a:t>
            </a:r>
            <a:endParaRPr lang="en-US" altLang="en-US" sz="1800" dirty="0">
              <a:solidFill>
                <a:prstClr val="black"/>
              </a:solidFill>
              <a:latin typeface="Arial" pitchFamily="34" charset="0"/>
              <a:ea typeface="+mn-ea"/>
            </a:endParaRPr>
          </a:p>
        </p:txBody>
      </p:sp>
    </p:spTree>
    <p:extLst>
      <p:ext uri="{BB962C8B-B14F-4D97-AF65-F5344CB8AC3E}">
        <p14:creationId xmlns:p14="http://schemas.microsoft.com/office/powerpoint/2010/main" val="13531766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hape 150"/>
          <p:cNvSpPr txBox="1">
            <a:spLocks noChangeArrowheads="1"/>
          </p:cNvSpPr>
          <p:nvPr/>
        </p:nvSpPr>
        <p:spPr bwMode="auto">
          <a:xfrm>
            <a:off x="1808163" y="447675"/>
            <a:ext cx="581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eaLnBrk="1" hangingPunct="1">
              <a:spcBef>
                <a:spcPct val="0"/>
              </a:spcBef>
              <a:buClr>
                <a:srgbClr val="FFFFFF"/>
              </a:buClr>
              <a:buSzPct val="25000"/>
              <a:buFont typeface="Calibri" pitchFamily="34" charset="0"/>
              <a:buNone/>
            </a:pPr>
            <a:r>
              <a:rPr lang="en-US" altLang="en-US" sz="4000" b="1" dirty="0">
                <a:solidFill>
                  <a:srgbClr val="FFFFFF"/>
                </a:solidFill>
                <a:latin typeface="Calibri" pitchFamily="34" charset="0"/>
                <a:cs typeface="Arial" pitchFamily="34" charset="0"/>
                <a:sym typeface="Calibri" pitchFamily="34" charset="0"/>
              </a:rPr>
              <a:t>The Chosen Line for </a:t>
            </a:r>
            <a:r>
              <a:rPr lang="en-US" altLang="en-US" sz="4000" b="1" dirty="0" smtClean="0">
                <a:solidFill>
                  <a:srgbClr val="FFFFFF"/>
                </a:solidFill>
                <a:latin typeface="Calibri" pitchFamily="34" charset="0"/>
                <a:cs typeface="Arial" pitchFamily="34" charset="0"/>
                <a:sym typeface="Calibri" pitchFamily="34" charset="0"/>
              </a:rPr>
              <a:t>2017</a:t>
            </a:r>
            <a:endParaRPr lang="en-US" altLang="en-US" sz="4000" b="1" dirty="0">
              <a:solidFill>
                <a:srgbClr val="FFFFFF"/>
              </a:solidFill>
              <a:latin typeface="Calibri" pitchFamily="34" charset="0"/>
              <a:cs typeface="Arial" pitchFamily="34" charset="0"/>
              <a:sym typeface="Calibri" pitchFamily="34" charset="0"/>
            </a:endParaRPr>
          </a:p>
        </p:txBody>
      </p:sp>
      <p:pic>
        <p:nvPicPr>
          <p:cNvPr id="183299" name="Shape 15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6850"/>
            <a:ext cx="9144000"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Shape 152"/>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30 July 2015</a:t>
            </a:r>
          </a:p>
        </p:txBody>
      </p:sp>
      <p:sp>
        <p:nvSpPr>
          <p:cNvPr id="183301" name="Shape 153"/>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NGS-CDOT R5</a:t>
            </a:r>
          </a:p>
        </p:txBody>
      </p:sp>
    </p:spTree>
    <p:extLst>
      <p:ext uri="{BB962C8B-B14F-4D97-AF65-F5344CB8AC3E}">
        <p14:creationId xmlns:p14="http://schemas.microsoft.com/office/powerpoint/2010/main" val="2572918161"/>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a:t>
            </a:r>
            <a:r>
              <a:rPr lang="en-US" sz="4000" dirty="0" smtClean="0"/>
              <a:t>the NE</a:t>
            </a:r>
            <a:r>
              <a:rPr lang="en-US" sz="4000" dirty="0" smtClean="0"/>
              <a:t>?</a:t>
            </a:r>
            <a:endParaRPr lang="en-US" sz="4000" dirty="0" smtClean="0"/>
          </a:p>
        </p:txBody>
      </p:sp>
      <p:sp>
        <p:nvSpPr>
          <p:cNvPr id="11272" name="Rectangle 8"/>
          <p:cNvSpPr>
            <a:spLocks noGrp="1" noChangeArrowheads="1"/>
          </p:cNvSpPr>
          <p:nvPr>
            <p:ph type="body" sz="half" idx="1"/>
          </p:nvPr>
        </p:nvSpPr>
        <p:spPr>
          <a:xfrm>
            <a:off x="457200" y="1905000"/>
            <a:ext cx="4038600" cy="3962400"/>
          </a:xfrm>
        </p:spPr>
        <p:txBody>
          <a:bodyPr/>
          <a:lstStyle/>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(1992)</a:t>
            </a:r>
          </a:p>
          <a:p>
            <a:pPr lvl="2"/>
            <a:r>
              <a:rPr lang="en-US" sz="2400" dirty="0" smtClean="0"/>
              <a:t>NAD 83 (1996)</a:t>
            </a:r>
          </a:p>
          <a:p>
            <a:pPr lvl="2"/>
            <a:r>
              <a:rPr lang="en-US" sz="2400" dirty="0" smtClean="0"/>
              <a:t>NAD 83 CORS96(2002)</a:t>
            </a:r>
          </a:p>
          <a:p>
            <a:pPr lvl="2"/>
            <a:r>
              <a:rPr lang="en-US" sz="2400" dirty="0" smtClean="0"/>
              <a:t>NAD 83 (NSRS2007)</a:t>
            </a:r>
          </a:p>
          <a:p>
            <a:pPr lvl="2"/>
            <a:r>
              <a:rPr lang="en-US" sz="2400" dirty="0" smtClean="0"/>
              <a:t>NAD 83 (2011)</a:t>
            </a:r>
          </a:p>
          <a:p>
            <a:r>
              <a:rPr lang="en-US" sz="2400" dirty="0" smtClean="0"/>
              <a:t>NAD 27</a:t>
            </a:r>
          </a:p>
        </p:txBody>
      </p:sp>
      <p:sp>
        <p:nvSpPr>
          <p:cNvPr id="11273" name="Rectangle 9"/>
          <p:cNvSpPr>
            <a:spLocks noGrp="1" noChangeArrowheads="1"/>
          </p:cNvSpPr>
          <p:nvPr>
            <p:ph type="body" sz="half" idx="2"/>
          </p:nvPr>
        </p:nvSpPr>
        <p:spPr>
          <a:xfrm>
            <a:off x="4876800"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r>
              <a:rPr lang="en-US" sz="2400" dirty="0" smtClean="0"/>
              <a:t>ITRF00 (epoch 97)</a:t>
            </a:r>
          </a:p>
          <a:p>
            <a:r>
              <a:rPr lang="en-US" sz="2400" dirty="0" smtClean="0"/>
              <a:t>IGS08 (epoch 2005)</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248110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272">
                                            <p:txEl>
                                              <p:pRg st="2" end="2"/>
                                            </p:txEl>
                                          </p:spTgt>
                                        </p:tgtEl>
                                        <p:attrNameLst>
                                          <p:attrName>style.visibility</p:attrName>
                                        </p:attrNameLst>
                                      </p:cBhvr>
                                      <p:to>
                                        <p:strVal val="visible"/>
                                      </p:to>
                                    </p:set>
                                    <p:anim calcmode="lin" valueType="num">
                                      <p:cBhvr additive="base">
                                        <p:cTn id="17"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272">
                                            <p:txEl>
                                              <p:pRg st="3" end="3"/>
                                            </p:txEl>
                                          </p:spTgt>
                                        </p:tgtEl>
                                        <p:attrNameLst>
                                          <p:attrName>style.visibility</p:attrName>
                                        </p:attrNameLst>
                                      </p:cBhvr>
                                      <p:to>
                                        <p:strVal val="visible"/>
                                      </p:to>
                                    </p:set>
                                    <p:anim calcmode="lin" valueType="num">
                                      <p:cBhvr additive="base">
                                        <p:cTn id="21"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272">
                                            <p:txEl>
                                              <p:pRg st="4" end="4"/>
                                            </p:txEl>
                                          </p:spTgt>
                                        </p:tgtEl>
                                        <p:attrNameLst>
                                          <p:attrName>style.visibility</p:attrName>
                                        </p:attrNameLst>
                                      </p:cBhvr>
                                      <p:to>
                                        <p:strVal val="visible"/>
                                      </p:to>
                                    </p:set>
                                    <p:anim calcmode="lin" valueType="num">
                                      <p:cBhvr additive="base">
                                        <p:cTn id="25"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272">
                                            <p:txEl>
                                              <p:pRg st="5" end="5"/>
                                            </p:txEl>
                                          </p:spTgt>
                                        </p:tgtEl>
                                        <p:attrNameLst>
                                          <p:attrName>style.visibility</p:attrName>
                                        </p:attrNameLst>
                                      </p:cBhvr>
                                      <p:to>
                                        <p:strVal val="visible"/>
                                      </p:to>
                                    </p:set>
                                    <p:anim calcmode="lin" valueType="num">
                                      <p:cBhvr additive="base">
                                        <p:cTn id="29"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272">
                                            <p:txEl>
                                              <p:pRg st="6" end="6"/>
                                            </p:txEl>
                                          </p:spTgt>
                                        </p:tgtEl>
                                        <p:attrNameLst>
                                          <p:attrName>style.visibility</p:attrName>
                                        </p:attrNameLst>
                                      </p:cBhvr>
                                      <p:to>
                                        <p:strVal val="visible"/>
                                      </p:to>
                                    </p:set>
                                    <p:anim calcmode="lin" valueType="num">
                                      <p:cBhvr additive="base">
                                        <p:cTn id="33"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272">
                                            <p:txEl>
                                              <p:pRg st="7" end="7"/>
                                            </p:txEl>
                                          </p:spTgt>
                                        </p:tgtEl>
                                        <p:attrNameLst>
                                          <p:attrName>style.visibility</p:attrName>
                                        </p:attrNameLst>
                                      </p:cBhvr>
                                      <p:to>
                                        <p:strVal val="visible"/>
                                      </p:to>
                                    </p:set>
                                    <p:anim calcmode="lin" valueType="num">
                                      <p:cBhvr additive="base">
                                        <p:cTn id="37"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7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1273">
                                            <p:txEl>
                                              <p:pRg st="7" end="7"/>
                                            </p:txEl>
                                          </p:spTgt>
                                        </p:tgtEl>
                                        <p:attrNameLst>
                                          <p:attrName>style.visibility</p:attrName>
                                        </p:attrNameLst>
                                      </p:cBhvr>
                                      <p:to>
                                        <p:strVal val="visible"/>
                                      </p:to>
                                    </p:set>
                                    <p:anim calcmode="lin" valueType="num">
                                      <p:cBhvr additive="base">
                                        <p:cTn id="81"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11273">
                                            <p:txEl>
                                              <p:pRg st="8" end="8"/>
                                            </p:txEl>
                                          </p:spTgt>
                                        </p:tgtEl>
                                        <p:attrNameLst>
                                          <p:attrName>style.visibility</p:attrName>
                                        </p:attrNameLst>
                                      </p:cBhvr>
                                      <p:to>
                                        <p:strVal val="visible"/>
                                      </p:to>
                                    </p:set>
                                    <p:anim calcmode="lin" valueType="num">
                                      <p:cBhvr additive="base">
                                        <p:cTn id="87"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uild="p"/>
      <p:bldP spid="1127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hape 131"/>
          <p:cNvSpPr>
            <a:spLocks noGrp="1"/>
          </p:cNvSpPr>
          <p:nvPr>
            <p:ph type="title"/>
          </p:nvPr>
        </p:nvSpPr>
        <p:spPr/>
        <p:txBody>
          <a:bodyPr lIns="91425" tIns="45700" rIns="91425" bIns="45700"/>
          <a:lstStyle/>
          <a:p>
            <a:pPr>
              <a:buClr>
                <a:srgbClr val="000000"/>
              </a:buClr>
              <a:buSzPct val="25000"/>
              <a:buFont typeface="Times New Roman" pitchFamily="18" charset="0"/>
              <a:buNone/>
            </a:pPr>
            <a:r>
              <a:rPr lang="en-US" altLang="en-US" smtClean="0">
                <a:solidFill>
                  <a:srgbClr val="000000"/>
                </a:solidFill>
                <a:sym typeface="Times New Roman" pitchFamily="18" charset="0"/>
              </a:rPr>
              <a:t>Two Phases</a:t>
            </a:r>
          </a:p>
        </p:txBody>
      </p:sp>
      <p:sp>
        <p:nvSpPr>
          <p:cNvPr id="132" name="Shape 132"/>
          <p:cNvSpPr txBox="1">
            <a:spLocks noGrp="1"/>
          </p:cNvSpPr>
          <p:nvPr>
            <p:ph type="body" idx="1"/>
          </p:nvPr>
        </p:nvSpPr>
        <p:spPr/>
        <p:txBody>
          <a:bodyPr lIns="91425" tIns="45700" rIns="91425" bIns="45700">
            <a:noAutofit/>
          </a:bodyPr>
          <a:lstStyle/>
          <a:p>
            <a:pPr>
              <a:spcBef>
                <a:spcPts val="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Recon and Mark Setting</a:t>
            </a: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August – November </a:t>
            </a:r>
            <a:r>
              <a:rPr lang="en-US" dirty="0" smtClean="0">
                <a:solidFill>
                  <a:schemeClr val="dk1"/>
                </a:solidFill>
                <a:latin typeface="Times New Roman"/>
                <a:ea typeface="Times New Roman"/>
                <a:cs typeface="Times New Roman"/>
                <a:sym typeface="Times New Roman"/>
              </a:rPr>
              <a:t>2015 and May-June 2016</a:t>
            </a:r>
            <a:endParaRPr lang="en-US" dirty="0">
              <a:solidFill>
                <a:schemeClr val="dk1"/>
              </a:solidFill>
              <a:latin typeface="Times New Roman"/>
              <a:ea typeface="Times New Roman"/>
              <a:cs typeface="Times New Roman"/>
              <a:sym typeface="Times New Roman"/>
            </a:endParaRP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 Two person crew</a:t>
            </a:r>
          </a:p>
          <a:p>
            <a:pPr>
              <a:spcBef>
                <a:spcPts val="64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Field Observations</a:t>
            </a: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May – September </a:t>
            </a:r>
            <a:r>
              <a:rPr lang="en-US" dirty="0" smtClean="0">
                <a:solidFill>
                  <a:schemeClr val="dk1"/>
                </a:solidFill>
                <a:latin typeface="Times New Roman"/>
                <a:ea typeface="Times New Roman"/>
                <a:cs typeface="Times New Roman"/>
                <a:sym typeface="Times New Roman"/>
              </a:rPr>
              <a:t>2017</a:t>
            </a:r>
            <a:endParaRPr lang="en-US" dirty="0">
              <a:solidFill>
                <a:schemeClr val="dk1"/>
              </a:solidFill>
              <a:latin typeface="Times New Roman"/>
              <a:ea typeface="Times New Roman"/>
              <a:cs typeface="Times New Roman"/>
              <a:sym typeface="Times New Roman"/>
            </a:endParaRP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Single Team-Lead for each activity</a:t>
            </a:r>
          </a:p>
          <a:p>
            <a:pPr lvl="2">
              <a:spcBef>
                <a:spcPts val="48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GPS, 1</a:t>
            </a:r>
            <a:r>
              <a:rPr lang="en-US" baseline="30000" dirty="0">
                <a:solidFill>
                  <a:schemeClr val="dk1"/>
                </a:solidFill>
                <a:latin typeface="Times New Roman"/>
                <a:ea typeface="Times New Roman"/>
                <a:cs typeface="Times New Roman"/>
                <a:sym typeface="Times New Roman"/>
              </a:rPr>
              <a:t>st</a:t>
            </a:r>
            <a:r>
              <a:rPr lang="en-US" dirty="0">
                <a:solidFill>
                  <a:schemeClr val="dk1"/>
                </a:solidFill>
                <a:latin typeface="Times New Roman"/>
                <a:ea typeface="Times New Roman"/>
                <a:cs typeface="Times New Roman"/>
                <a:sym typeface="Times New Roman"/>
              </a:rPr>
              <a:t> Order Leveling, Absolute and Relative Gravity measurements, </a:t>
            </a:r>
            <a:r>
              <a:rPr lang="en-US" dirty="0" smtClean="0">
                <a:solidFill>
                  <a:schemeClr val="dk1"/>
                </a:solidFill>
                <a:latin typeface="Times New Roman"/>
                <a:ea typeface="Times New Roman"/>
                <a:cs typeface="Times New Roman"/>
                <a:sym typeface="Times New Roman"/>
              </a:rPr>
              <a:t>Deflection </a:t>
            </a:r>
            <a:r>
              <a:rPr lang="en-US" dirty="0">
                <a:solidFill>
                  <a:schemeClr val="dk1"/>
                </a:solidFill>
                <a:latin typeface="Times New Roman"/>
                <a:ea typeface="Times New Roman"/>
                <a:cs typeface="Times New Roman"/>
                <a:sym typeface="Times New Roman"/>
              </a:rPr>
              <a:t>of Vertical</a:t>
            </a:r>
          </a:p>
          <a:p>
            <a:pPr lvl="1" indent="-107950">
              <a:spcBef>
                <a:spcPts val="560"/>
              </a:spcBef>
              <a:spcAft>
                <a:spcPts val="0"/>
              </a:spcAft>
              <a:buClr>
                <a:schemeClr val="dk1"/>
              </a:buClr>
              <a:buFont typeface="Arial"/>
              <a:buNone/>
              <a:defRPr/>
            </a:pPr>
            <a:endParaRPr dirty="0">
              <a:solidFill>
                <a:schemeClr val="dk1"/>
              </a:solidFill>
              <a:latin typeface="Times New Roman"/>
              <a:ea typeface="Times New Roman"/>
              <a:cs typeface="Times New Roman"/>
              <a:sym typeface="Times New Roman"/>
            </a:endParaRPr>
          </a:p>
          <a:p>
            <a:pPr marL="0" indent="0">
              <a:spcBef>
                <a:spcPts val="0"/>
              </a:spcBef>
              <a:buFont typeface="Arial" charset="0"/>
              <a:buNone/>
              <a:defRPr/>
            </a:pPr>
            <a:endParaRPr sz="2800" dirty="0">
              <a:solidFill>
                <a:schemeClr val="dk1"/>
              </a:solidFill>
              <a:latin typeface="Times New Roman"/>
              <a:ea typeface="Times New Roman"/>
              <a:cs typeface="Times New Roman"/>
              <a:sym typeface="Times New Roman"/>
            </a:endParaRPr>
          </a:p>
        </p:txBody>
      </p:sp>
      <p:sp>
        <p:nvSpPr>
          <p:cNvPr id="184324" name="Shape 133"/>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30 July 2015</a:t>
            </a:r>
          </a:p>
        </p:txBody>
      </p:sp>
      <p:sp>
        <p:nvSpPr>
          <p:cNvPr id="184325" name="Shape 134"/>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NGS-CDOT R5</a:t>
            </a:r>
          </a:p>
        </p:txBody>
      </p:sp>
    </p:spTree>
    <p:extLst>
      <p:ext uri="{BB962C8B-B14F-4D97-AF65-F5344CB8AC3E}">
        <p14:creationId xmlns:p14="http://schemas.microsoft.com/office/powerpoint/2010/main" val="941677911"/>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19100"/>
            <a:ext cx="9144000" cy="952500"/>
          </a:xfrm>
        </p:spPr>
        <p:txBody>
          <a:bodyPr/>
          <a:lstStyle/>
          <a:p>
            <a:pPr eaLnBrk="1" hangingPunct="1"/>
            <a:r>
              <a:rPr lang="en-US" dirty="0" smtClean="0"/>
              <a:t>Accessing the New Vertical Datum</a:t>
            </a:r>
          </a:p>
        </p:txBody>
      </p:sp>
      <p:pic>
        <p:nvPicPr>
          <p:cNvPr id="78851" name="Picture 8" descr="Corbin_VA"/>
          <p:cNvPicPr>
            <a:picLocks noGrp="1" noChangeAspect="1" noChangeArrowheads="1"/>
          </p:cNvPicPr>
          <p:nvPr>
            <p:ph sz="half" idx="2"/>
          </p:nvPr>
        </p:nvPicPr>
        <p:blipFill>
          <a:blip r:embed="rId3" cstate="print"/>
          <a:srcRect/>
          <a:stretch>
            <a:fillRect/>
          </a:stretch>
        </p:blipFill>
        <p:spPr>
          <a:xfrm>
            <a:off x="5443538" y="1905000"/>
            <a:ext cx="3200400" cy="4267200"/>
          </a:xfrm>
        </p:spPr>
      </p:pic>
      <p:sp>
        <p:nvSpPr>
          <p:cNvPr id="78852" name="Content Placeholder 2"/>
          <p:cNvSpPr>
            <a:spLocks noGrp="1"/>
          </p:cNvSpPr>
          <p:nvPr>
            <p:ph type="body" sz="half" idx="1"/>
          </p:nvPr>
        </p:nvSpPr>
        <p:spPr>
          <a:xfrm>
            <a:off x="614144" y="1562099"/>
            <a:ext cx="4529138" cy="3746880"/>
          </a:xfrm>
        </p:spPr>
        <p:txBody>
          <a:bodyPr/>
          <a:lstStyle/>
          <a:p>
            <a:r>
              <a:rPr lang="en-US" sz="1600" b="1" dirty="0" smtClean="0"/>
              <a:t>Primary access</a:t>
            </a:r>
            <a:r>
              <a:rPr lang="en-US" sz="1600" dirty="0" smtClean="0"/>
              <a:t> (NGS mission)</a:t>
            </a:r>
          </a:p>
          <a:p>
            <a:pPr lvl="1"/>
            <a:r>
              <a:rPr lang="en-US" sz="1600" dirty="0" smtClean="0"/>
              <a:t>Users with geodetic quality GNSS receivers will continue to use OPUS suite of tools</a:t>
            </a:r>
          </a:p>
          <a:p>
            <a:pPr lvl="1"/>
            <a:r>
              <a:rPr lang="en-US" sz="1600" dirty="0" smtClean="0"/>
              <a:t>Ellipsoid heights computed, and then a gravimetric geoid removed to provide </a:t>
            </a:r>
            <a:r>
              <a:rPr lang="en-US" sz="1600" dirty="0" err="1" smtClean="0"/>
              <a:t>orthometric</a:t>
            </a:r>
            <a:r>
              <a:rPr lang="en-US" sz="1600" dirty="0" smtClean="0"/>
              <a:t> heights in the new datum </a:t>
            </a:r>
          </a:p>
          <a:p>
            <a:pPr lvl="1"/>
            <a:r>
              <a:rPr lang="en-US" sz="1600" dirty="0" smtClean="0"/>
              <a:t>No passive marks needed</a:t>
            </a:r>
          </a:p>
          <a:p>
            <a:pPr lvl="1"/>
            <a:r>
              <a:rPr lang="en-US" sz="1600" dirty="0" smtClean="0"/>
              <a:t>But, could be used to position a passive mark</a:t>
            </a:r>
          </a:p>
          <a:p>
            <a:pPr lvl="1"/>
            <a:endParaRPr lang="en-US" sz="1600" dirty="0" smtClean="0"/>
          </a:p>
          <a:p>
            <a:r>
              <a:rPr lang="en-US" sz="1600" b="1" dirty="0" smtClean="0"/>
              <a:t>Secondary access</a:t>
            </a:r>
            <a:r>
              <a:rPr lang="en-US" sz="1600" dirty="0" smtClean="0"/>
              <a:t> (Use at own risk)</a:t>
            </a:r>
          </a:p>
          <a:p>
            <a:pPr lvl="1"/>
            <a:r>
              <a:rPr lang="en-US" sz="1600" dirty="0" smtClean="0"/>
              <a:t>Passive marks that have been tied to the new vertical datum</a:t>
            </a:r>
          </a:p>
          <a:p>
            <a:pPr lvl="1"/>
            <a:r>
              <a:rPr lang="en-US" sz="1600" dirty="0" smtClean="0"/>
              <a:t>NGS will provide a “data sharing” service for these points, but their accuracy (due to either the quality of the survey or the age of the data) will not be a responsibility of NGS</a:t>
            </a:r>
          </a:p>
          <a:p>
            <a:pPr>
              <a:buFontTx/>
              <a:buNone/>
            </a:pPr>
            <a:endParaRPr lang="en-US" sz="1200" dirty="0" smtClean="0"/>
          </a:p>
          <a:p>
            <a:pPr lvl="1"/>
            <a:endParaRPr lang="en-US" dirty="0" smtClean="0"/>
          </a:p>
          <a:p>
            <a:pPr lvl="1"/>
            <a:endParaRPr lang="en-US" dirty="0" smtClean="0"/>
          </a:p>
          <a:p>
            <a:endParaRPr lang="en-US" dirty="0" smtClean="0"/>
          </a:p>
          <a:p>
            <a:endParaRPr lang="en-US" dirty="0" smtClean="0"/>
          </a:p>
        </p:txBody>
      </p:sp>
      <p:sp>
        <p:nvSpPr>
          <p:cNvPr id="7" name="TextBox 6"/>
          <p:cNvSpPr txBox="1"/>
          <p:nvPr/>
        </p:nvSpPr>
        <p:spPr>
          <a:xfrm>
            <a:off x="5251450" y="1562100"/>
            <a:ext cx="3517900" cy="261938"/>
          </a:xfrm>
          <a:prstGeom prst="rect">
            <a:avLst/>
          </a:prstGeom>
          <a:noFill/>
        </p:spPr>
        <p:txBody>
          <a:bodyPr wrap="none">
            <a:spAutoFit/>
          </a:bodyPr>
          <a:lstStyle/>
          <a:p>
            <a:pPr>
              <a:defRPr/>
            </a:pPr>
            <a:r>
              <a:rPr lang="en-US" sz="1100" b="1" dirty="0">
                <a:latin typeface="+mn-lt"/>
              </a:rPr>
              <a:t>Continuously Operating Reference Station</a:t>
            </a:r>
          </a:p>
        </p:txBody>
      </p:sp>
    </p:spTree>
    <p:extLst>
      <p:ext uri="{BB962C8B-B14F-4D97-AF65-F5344CB8AC3E}">
        <p14:creationId xmlns:p14="http://schemas.microsoft.com/office/powerpoint/2010/main" val="307524258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1219200" y="2209800"/>
            <a:ext cx="7351594" cy="3048000"/>
          </a:xfrm>
        </p:spPr>
        <p:txBody>
          <a:bodyPr/>
          <a:lstStyle/>
          <a:p>
            <a:r>
              <a:rPr lang="en-US" sz="2800" b="1" dirty="0" smtClean="0"/>
              <a:t>NAVD 88 conversion to new reference frame</a:t>
            </a:r>
            <a:endParaRPr lang="en-US" sz="2800" dirty="0" smtClean="0"/>
          </a:p>
          <a:p>
            <a:endParaRPr lang="en-US" sz="2400" dirty="0" smtClean="0"/>
          </a:p>
          <a:p>
            <a:pPr lvl="1">
              <a:spcAft>
                <a:spcPts val="1200"/>
              </a:spcAft>
            </a:pPr>
            <a:r>
              <a:rPr lang="en-US" dirty="0" smtClean="0"/>
              <a:t>A conversion will be provided between NAVD 88 and the new datum</a:t>
            </a:r>
          </a:p>
          <a:p>
            <a:pPr lvl="2"/>
            <a:r>
              <a:rPr lang="en-US" dirty="0" smtClean="0"/>
              <a:t>Only where recent GNSS ellipsoid heights exist to provide modern heights in the new datum</a:t>
            </a:r>
          </a:p>
          <a:p>
            <a:pPr lvl="2"/>
            <a:endParaRPr lang="en-US" dirty="0" smtClean="0"/>
          </a:p>
          <a:p>
            <a:pPr lvl="2">
              <a:buFontTx/>
              <a:buNone/>
            </a:pPr>
            <a:endParaRPr lang="en-US" dirty="0" smtClean="0"/>
          </a:p>
          <a:p>
            <a:pPr lvl="2"/>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79875" name="TextBox 4"/>
          <p:cNvSpPr txBox="1">
            <a:spLocks noChangeArrowheads="1"/>
          </p:cNvSpPr>
          <p:nvPr/>
        </p:nvSpPr>
        <p:spPr bwMode="auto">
          <a:xfrm>
            <a:off x="716034" y="638033"/>
            <a:ext cx="7854760" cy="707886"/>
          </a:xfrm>
          <a:prstGeom prst="rect">
            <a:avLst/>
          </a:prstGeom>
          <a:noFill/>
          <a:ln w="9525">
            <a:noFill/>
            <a:miter lim="800000"/>
            <a:headEnd/>
            <a:tailEnd/>
          </a:ln>
        </p:spPr>
        <p:txBody>
          <a:bodyPr wrap="square">
            <a:spAutoFit/>
          </a:bodyPr>
          <a:lstStyle/>
          <a:p>
            <a:r>
              <a:rPr lang="en-US" sz="4000" dirty="0">
                <a:latin typeface="Times New Roman" pitchFamily="18" charset="0"/>
                <a:cs typeface="Times New Roman" pitchFamily="18" charset="0"/>
              </a:rPr>
              <a:t>Accessing the New Vertical Datum</a:t>
            </a:r>
          </a:p>
        </p:txBody>
      </p:sp>
    </p:spTree>
    <p:extLst>
      <p:ext uri="{BB962C8B-B14F-4D97-AF65-F5344CB8AC3E}">
        <p14:creationId xmlns:p14="http://schemas.microsoft.com/office/powerpoint/2010/main" val="42700315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0586"/>
            <a:ext cx="9144000" cy="4396827"/>
          </a:xfrm>
          <a:prstGeom prst="rect">
            <a:avLst/>
          </a:prstGeom>
          <a:noFill/>
          <a:ln w="9525">
            <a:noFill/>
            <a:miter lim="800000"/>
            <a:headEnd/>
            <a:tailEnd/>
          </a:ln>
        </p:spPr>
      </p:pic>
    </p:spTree>
    <p:extLst>
      <p:ext uri="{BB962C8B-B14F-4D97-AF65-F5344CB8AC3E}">
        <p14:creationId xmlns:p14="http://schemas.microsoft.com/office/powerpoint/2010/main" val="2882519166"/>
      </p:ext>
    </p:extLst>
  </p:cSld>
  <p:clrMapOvr>
    <a:masterClrMapping/>
  </p:clrMapOvr>
  <p:transition>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0"/>
          <p:cNvSpPr txBox="1">
            <a:spLocks noChangeArrowheads="1"/>
          </p:cNvSpPr>
          <p:nvPr/>
        </p:nvSpPr>
        <p:spPr bwMode="auto">
          <a:xfrm>
            <a:off x="1524000" y="471488"/>
            <a:ext cx="6096000" cy="519112"/>
          </a:xfrm>
          <a:prstGeom prst="rect">
            <a:avLst/>
          </a:prstGeom>
          <a:noFill/>
          <a:ln w="9525">
            <a:noFill/>
            <a:miter lim="800000"/>
            <a:headEnd/>
            <a:tailEnd/>
          </a:ln>
        </p:spPr>
        <p:txBody>
          <a:bodyPr>
            <a:spAutoFit/>
          </a:bodyPr>
          <a:lstStyle/>
          <a:p>
            <a:pPr algn="ctr" eaLnBrk="0" hangingPunct="0"/>
            <a:r>
              <a:rPr lang="en-US" sz="2800" b="1">
                <a:latin typeface="Verdana" pitchFamily="34" charset="0"/>
              </a:rPr>
              <a:t>REGIONAL CORS NETWORK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78" y="1460310"/>
            <a:ext cx="8769885" cy="4394579"/>
          </a:xfrm>
          <a:prstGeom prst="rect">
            <a:avLst/>
          </a:prstGeom>
        </p:spPr>
      </p:pic>
    </p:spTree>
    <p:extLst>
      <p:ext uri="{BB962C8B-B14F-4D97-AF65-F5344CB8AC3E}">
        <p14:creationId xmlns:p14="http://schemas.microsoft.com/office/powerpoint/2010/main" val="517934388"/>
      </p:ext>
    </p:extLst>
  </p:cSld>
  <p:clrMapOvr>
    <a:masterClrMapping/>
  </p:clrMapOvr>
  <p:transition>
    <p:check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2800" dirty="0" smtClean="0"/>
              <a:t>Predicted Positional Changes in 2022</a:t>
            </a:r>
            <a:br>
              <a:rPr lang="en-US" sz="2800" dirty="0" smtClean="0"/>
            </a:br>
            <a:r>
              <a:rPr lang="en-US" sz="2800" dirty="0" smtClean="0"/>
              <a:t>Vicinity of Montpelier, VT.</a:t>
            </a:r>
            <a:br>
              <a:rPr lang="en-US" sz="2800" dirty="0" smtClean="0"/>
            </a:br>
            <a:r>
              <a:rPr lang="en-US" sz="1600" dirty="0" smtClean="0"/>
              <a:t>(Computed for station </a:t>
            </a:r>
            <a:r>
              <a:rPr lang="en-US" sz="1800" dirty="0" smtClean="0"/>
              <a:t>MAY,</a:t>
            </a:r>
            <a:r>
              <a:rPr lang="en-US" sz="1600" dirty="0" smtClean="0"/>
              <a:t> </a:t>
            </a:r>
            <a:r>
              <a:rPr lang="en-US" sz="1600" dirty="0" err="1" smtClean="0"/>
              <a:t>pid</a:t>
            </a:r>
            <a:r>
              <a:rPr lang="en-US" sz="1600" dirty="0" smtClean="0"/>
              <a:t> AA9705)PG2656</a:t>
            </a:r>
          </a:p>
        </p:txBody>
      </p:sp>
      <p:sp>
        <p:nvSpPr>
          <p:cNvPr id="89091" name="Text Box 3"/>
          <p:cNvSpPr txBox="1">
            <a:spLocks noChangeArrowheads="1"/>
          </p:cNvSpPr>
          <p:nvPr/>
        </p:nvSpPr>
        <p:spPr bwMode="auto">
          <a:xfrm>
            <a:off x="0" y="2209800"/>
            <a:ext cx="9144000" cy="2473325"/>
          </a:xfrm>
          <a:prstGeom prst="rect">
            <a:avLst/>
          </a:prstGeom>
          <a:noFill/>
          <a:ln w="9525">
            <a:noFill/>
            <a:miter lim="800000"/>
            <a:headEnd/>
            <a:tailEnd/>
          </a:ln>
        </p:spPr>
        <p:txBody>
          <a:bodyPr>
            <a:spAutoFit/>
          </a:bodyPr>
          <a:lstStyle/>
          <a:p>
            <a:pPr algn="ctr" eaLnBrk="0" hangingPunct="0"/>
            <a:r>
              <a:rPr lang="en-US" sz="2600" b="1" dirty="0">
                <a:latin typeface="Times New Roman" pitchFamily="18" charset="0"/>
              </a:rPr>
              <a:t>HORIZONTAL =  </a:t>
            </a:r>
            <a:r>
              <a:rPr lang="en-US" sz="2600" b="1" dirty="0" smtClean="0">
                <a:latin typeface="Times New Roman" pitchFamily="18" charset="0"/>
              </a:rPr>
              <a:t>1.25 </a:t>
            </a:r>
            <a:r>
              <a:rPr lang="en-US" sz="2600" b="1" dirty="0">
                <a:latin typeface="Times New Roman" pitchFamily="18" charset="0"/>
              </a:rPr>
              <a:t>m </a:t>
            </a:r>
            <a:r>
              <a:rPr lang="en-US" sz="2600" b="1" dirty="0" smtClean="0">
                <a:latin typeface="Times New Roman" pitchFamily="18" charset="0"/>
              </a:rPr>
              <a:t>(4.1 </a:t>
            </a:r>
            <a:r>
              <a:rPr lang="en-US" sz="2600" b="1" dirty="0">
                <a:latin typeface="Times New Roman" pitchFamily="18" charset="0"/>
              </a:rPr>
              <a:t>ft)</a:t>
            </a:r>
          </a:p>
          <a:p>
            <a:pPr algn="ctr" eaLnBrk="0" hangingPunct="0"/>
            <a:r>
              <a:rPr lang="en-US" sz="2600" b="1" dirty="0">
                <a:latin typeface="Times New Roman" pitchFamily="18" charset="0"/>
              </a:rPr>
              <a:t>ELLIPSOID HEIGHT = - </a:t>
            </a:r>
            <a:r>
              <a:rPr lang="en-US" sz="2600" b="1" dirty="0" smtClean="0">
                <a:latin typeface="Times New Roman" pitchFamily="18" charset="0"/>
              </a:rPr>
              <a:t>1.15 </a:t>
            </a:r>
            <a:r>
              <a:rPr lang="en-US" sz="2600" b="1" dirty="0">
                <a:latin typeface="Times New Roman" pitchFamily="18" charset="0"/>
              </a:rPr>
              <a:t>m (- </a:t>
            </a:r>
            <a:r>
              <a:rPr lang="en-US" sz="2600" b="1" dirty="0" smtClean="0">
                <a:latin typeface="Times New Roman" pitchFamily="18" charset="0"/>
              </a:rPr>
              <a:t>3.8 </a:t>
            </a:r>
            <a:r>
              <a:rPr lang="en-US" sz="2600" b="1" dirty="0">
                <a:latin typeface="Times New Roman" pitchFamily="18" charset="0"/>
              </a:rPr>
              <a:t>ft)</a:t>
            </a:r>
          </a:p>
          <a:p>
            <a:pPr algn="ctr" eaLnBrk="0" hangingPunct="0"/>
            <a:r>
              <a:rPr lang="en-US" sz="2600" b="1" dirty="0">
                <a:latin typeface="Times New Roman" pitchFamily="18" charset="0"/>
              </a:rPr>
              <a:t>Predicted with </a:t>
            </a:r>
            <a:r>
              <a:rPr lang="en-US" sz="2600" b="1" dirty="0">
                <a:solidFill>
                  <a:srgbClr val="FF0000"/>
                </a:solidFill>
                <a:latin typeface="Times New Roman" pitchFamily="18" charset="0"/>
              </a:rPr>
              <a:t>HTDP</a:t>
            </a:r>
          </a:p>
          <a:p>
            <a:pPr algn="ctr" eaLnBrk="0" hangingPunct="0"/>
            <a:endParaRPr lang="en-US" sz="2600" b="1" dirty="0">
              <a:latin typeface="Times New Roman" pitchFamily="18" charset="0"/>
            </a:endParaRPr>
          </a:p>
          <a:p>
            <a:pPr algn="ctr" eaLnBrk="0" hangingPunct="0"/>
            <a:r>
              <a:rPr lang="en-US" sz="2600" b="1" dirty="0">
                <a:latin typeface="Times New Roman" pitchFamily="18" charset="0"/>
              </a:rPr>
              <a:t>ORTHOMETRIC HEIGHT = - </a:t>
            </a:r>
            <a:r>
              <a:rPr lang="en-US" sz="2600" b="1" dirty="0" smtClean="0">
                <a:latin typeface="Times New Roman" pitchFamily="18" charset="0"/>
              </a:rPr>
              <a:t>0.37 </a:t>
            </a:r>
            <a:r>
              <a:rPr lang="en-US" sz="2600" b="1" dirty="0">
                <a:latin typeface="Times New Roman" pitchFamily="18" charset="0"/>
              </a:rPr>
              <a:t>m (- </a:t>
            </a:r>
            <a:r>
              <a:rPr lang="en-US" sz="2600" b="1" dirty="0" smtClean="0">
                <a:latin typeface="Times New Roman" pitchFamily="18" charset="0"/>
              </a:rPr>
              <a:t>1.2 </a:t>
            </a:r>
            <a:r>
              <a:rPr lang="en-US" sz="2600" b="1" dirty="0">
                <a:latin typeface="Times New Roman" pitchFamily="18" charset="0"/>
              </a:rPr>
              <a:t>ft)</a:t>
            </a:r>
          </a:p>
          <a:p>
            <a:pPr algn="ctr" eaLnBrk="0" hangingPunct="0"/>
            <a:r>
              <a:rPr lang="en-US" sz="2600" b="1" dirty="0">
                <a:latin typeface="Times New Roman" pitchFamily="18" charset="0"/>
              </a:rPr>
              <a:t>Predicted with </a:t>
            </a:r>
            <a:r>
              <a:rPr lang="en-US" sz="2600" b="1" dirty="0">
                <a:solidFill>
                  <a:srgbClr val="FF0000"/>
                </a:solidFill>
                <a:latin typeface="Times New Roman" pitchFamily="18" charset="0"/>
              </a:rPr>
              <a:t>HTDP</a:t>
            </a:r>
            <a:r>
              <a:rPr lang="en-US" sz="2600" b="1" dirty="0">
                <a:latin typeface="Times New Roman" pitchFamily="18" charset="0"/>
              </a:rPr>
              <a:t> and </a:t>
            </a:r>
            <a:r>
              <a:rPr lang="en-US" sz="2600" b="1" dirty="0" smtClean="0">
                <a:solidFill>
                  <a:srgbClr val="FF0000"/>
                </a:solidFill>
                <a:latin typeface="Times New Roman" pitchFamily="18" charset="0"/>
              </a:rPr>
              <a:t>xGEOID15B</a:t>
            </a:r>
            <a:endParaRPr lang="en-US" sz="2600" b="1" dirty="0">
              <a:solidFill>
                <a:srgbClr val="FF0000"/>
              </a:solidFill>
              <a:latin typeface="Times New Roman" pitchFamily="18" charset="0"/>
            </a:endParaRPr>
          </a:p>
        </p:txBody>
      </p:sp>
      <p:sp>
        <p:nvSpPr>
          <p:cNvPr id="89092" name="TextBox 4">
            <a:hlinkClick r:id="rId3"/>
          </p:cNvPr>
          <p:cNvSpPr txBox="1">
            <a:spLocks noChangeArrowheads="1"/>
          </p:cNvSpPr>
          <p:nvPr/>
        </p:nvSpPr>
        <p:spPr bwMode="auto">
          <a:xfrm>
            <a:off x="2209800" y="4876800"/>
            <a:ext cx="4551363" cy="1477963"/>
          </a:xfrm>
          <a:prstGeom prst="rect">
            <a:avLst/>
          </a:prstGeom>
          <a:noFill/>
          <a:ln w="9525">
            <a:noFill/>
            <a:miter lim="800000"/>
            <a:headEnd/>
            <a:tailEnd/>
          </a:ln>
        </p:spPr>
        <p:txBody>
          <a:bodyPr wrap="none">
            <a:spAutoFit/>
          </a:bodyPr>
          <a:lstStyle/>
          <a:p>
            <a:pPr algn="ctr"/>
            <a:r>
              <a:rPr lang="en-US" b="1" dirty="0">
                <a:solidFill>
                  <a:srgbClr val="CC0066"/>
                </a:solidFill>
                <a:latin typeface="Times New Roman" pitchFamily="18" charset="0"/>
                <a:cs typeface="Times New Roman" pitchFamily="18" charset="0"/>
              </a:rPr>
              <a:t>HTDP</a:t>
            </a:r>
          </a:p>
          <a:p>
            <a:pPr algn="ctr"/>
            <a:r>
              <a:rPr lang="en-US" dirty="0">
                <a:solidFill>
                  <a:srgbClr val="CC0066"/>
                </a:solidFill>
                <a:latin typeface="Times New Roman" pitchFamily="18" charset="0"/>
                <a:cs typeface="Times New Roman" pitchFamily="18" charset="0"/>
              </a:rPr>
              <a:t>“Coping with Tectonic Motion”</a:t>
            </a:r>
          </a:p>
          <a:p>
            <a:pPr algn="ctr"/>
            <a:r>
              <a:rPr lang="en-US" dirty="0">
                <a:solidFill>
                  <a:srgbClr val="CC0066"/>
                </a:solidFill>
                <a:latin typeface="Times New Roman" pitchFamily="18" charset="0"/>
                <a:cs typeface="Times New Roman" pitchFamily="18" charset="0"/>
              </a:rPr>
              <a:t>R. </a:t>
            </a:r>
            <a:r>
              <a:rPr lang="en-US" dirty="0" err="1">
                <a:solidFill>
                  <a:srgbClr val="CC0066"/>
                </a:solidFill>
                <a:latin typeface="Times New Roman" pitchFamily="18" charset="0"/>
                <a:cs typeface="Times New Roman" pitchFamily="18" charset="0"/>
              </a:rPr>
              <a:t>Snay</a:t>
            </a:r>
            <a:r>
              <a:rPr lang="en-US" dirty="0">
                <a:solidFill>
                  <a:srgbClr val="CC0066"/>
                </a:solidFill>
                <a:latin typeface="Times New Roman" pitchFamily="18" charset="0"/>
                <a:cs typeface="Times New Roman" pitchFamily="18" charset="0"/>
              </a:rPr>
              <a:t> &amp; C. Pearson</a:t>
            </a:r>
          </a:p>
          <a:p>
            <a:pPr algn="ctr"/>
            <a:r>
              <a:rPr lang="en-US" dirty="0">
                <a:solidFill>
                  <a:srgbClr val="CC0066"/>
                </a:solidFill>
                <a:latin typeface="Times New Roman" pitchFamily="18" charset="0"/>
                <a:cs typeface="Times New Roman" pitchFamily="18" charset="0"/>
              </a:rPr>
              <a:t>American Surveyor Magazine, December 2010</a:t>
            </a:r>
          </a:p>
          <a:p>
            <a:pPr algn="ctr"/>
            <a:r>
              <a:rPr lang="en-US" dirty="0">
                <a:solidFill>
                  <a:srgbClr val="CC0066"/>
                </a:solidFill>
                <a:latin typeface="Times New Roman" pitchFamily="18" charset="0"/>
                <a:cs typeface="Times New Roman" pitchFamily="18" charset="0"/>
              </a:rPr>
              <a:t>www.Ameriserv.com</a:t>
            </a:r>
          </a:p>
        </p:txBody>
      </p:sp>
    </p:spTree>
    <p:extLst>
      <p:ext uri="{BB962C8B-B14F-4D97-AF65-F5344CB8AC3E}">
        <p14:creationId xmlns:p14="http://schemas.microsoft.com/office/powerpoint/2010/main" val="192116745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Grp="1" noChangeAspect="1" noChangeArrowheads="1"/>
          </p:cNvPicPr>
          <p:nvPr>
            <p:ph idx="1"/>
          </p:nvPr>
        </p:nvPicPr>
        <p:blipFill>
          <a:blip r:embed="rId3" cstate="print"/>
          <a:srcRect/>
          <a:stretch>
            <a:fillRect/>
          </a:stretch>
        </p:blipFill>
        <p:spPr>
          <a:xfrm>
            <a:off x="7265988" y="2733675"/>
            <a:ext cx="1674812" cy="2195513"/>
          </a:xfrm>
        </p:spPr>
      </p:pic>
      <p:sp>
        <p:nvSpPr>
          <p:cNvPr id="87043" name="Footer Placeholder 8"/>
          <p:cNvSpPr txBox="1">
            <a:spLocks/>
          </p:cNvSpPr>
          <p:nvPr/>
        </p:nvSpPr>
        <p:spPr bwMode="auto">
          <a:xfrm>
            <a:off x="3124200" y="6356350"/>
            <a:ext cx="2895600" cy="365125"/>
          </a:xfrm>
          <a:prstGeom prst="rect">
            <a:avLst/>
          </a:prstGeom>
          <a:noFill/>
          <a:ln w="9525">
            <a:noFill/>
            <a:miter lim="800000"/>
            <a:headEnd/>
            <a:tailEnd/>
          </a:ln>
        </p:spPr>
        <p:txBody>
          <a:bodyPr/>
          <a:lstStyle/>
          <a:p>
            <a:pPr algn="ctr" eaLnBrk="0" hangingPunct="0"/>
            <a:r>
              <a:rPr lang="en-US" sz="1200" dirty="0">
                <a:latin typeface="Times New Roman" pitchFamily="18" charset="0"/>
                <a:cs typeface="Times New Roman" pitchFamily="18" charset="0"/>
              </a:rPr>
              <a:t>Last Updated </a:t>
            </a:r>
            <a:r>
              <a:rPr lang="en-US" sz="1200" dirty="0" smtClean="0">
                <a:latin typeface="Times New Roman" pitchFamily="18" charset="0"/>
                <a:cs typeface="Times New Roman" pitchFamily="18" charset="0"/>
              </a:rPr>
              <a:t>02 Jan 2015 </a:t>
            </a:r>
            <a:r>
              <a:rPr lang="en-US" sz="1200" dirty="0">
                <a:latin typeface="Times New Roman" pitchFamily="18" charset="0"/>
                <a:cs typeface="Times New Roman" pitchFamily="18" charset="0"/>
              </a:rPr>
              <a:t>(</a:t>
            </a:r>
            <a:r>
              <a:rPr lang="en-US" sz="1200" dirty="0" smtClean="0">
                <a:latin typeface="Times New Roman" pitchFamily="18" charset="0"/>
                <a:cs typeface="Times New Roman" pitchFamily="18" charset="0"/>
              </a:rPr>
              <a:t>DJM)</a:t>
            </a:r>
            <a:endParaRPr lang="en-US" sz="1200" dirty="0">
              <a:latin typeface="Times New Roman" pitchFamily="18" charset="0"/>
              <a:cs typeface="Times New Roman" pitchFamily="18" charset="0"/>
            </a:endParaRPr>
          </a:p>
        </p:txBody>
      </p:sp>
      <p:sp>
        <p:nvSpPr>
          <p:cNvPr id="87044" name="Slide Number Placeholder 9"/>
          <p:cNvSpPr txBox="1">
            <a:spLocks/>
          </p:cNvSpPr>
          <p:nvPr/>
        </p:nvSpPr>
        <p:spPr bwMode="auto">
          <a:xfrm>
            <a:off x="6553200" y="6356350"/>
            <a:ext cx="2133600" cy="365125"/>
          </a:xfrm>
          <a:prstGeom prst="rect">
            <a:avLst/>
          </a:prstGeom>
          <a:noFill/>
          <a:ln w="9525">
            <a:noFill/>
            <a:miter lim="800000"/>
            <a:headEnd/>
            <a:tailEnd/>
          </a:ln>
        </p:spPr>
        <p:txBody>
          <a:bodyPr/>
          <a:lstStyle/>
          <a:p>
            <a:pPr algn="ctr" eaLnBrk="0" hangingPunct="0"/>
            <a:fld id="{9622E625-BE9B-4BA7-B1F5-4D7F63FB6710}" type="slidenum">
              <a:rPr lang="en-US">
                <a:latin typeface="Times New Roman" pitchFamily="18" charset="0"/>
                <a:cs typeface="Times New Roman" pitchFamily="18" charset="0"/>
              </a:rPr>
              <a:pPr algn="ctr" eaLnBrk="0" hangingPunct="0"/>
              <a:t>66</a:t>
            </a:fld>
            <a:endParaRPr lang="en-US">
              <a:latin typeface="Times New Roman" pitchFamily="18" charset="0"/>
              <a:cs typeface="Times New Roman" pitchFamily="18" charset="0"/>
            </a:endParaRPr>
          </a:p>
        </p:txBody>
      </p:sp>
      <p:pic>
        <p:nvPicPr>
          <p:cNvPr id="87046" name="Picture 4"/>
          <p:cNvPicPr>
            <a:picLocks noChangeAspect="1" noChangeArrowheads="1"/>
          </p:cNvPicPr>
          <p:nvPr/>
        </p:nvPicPr>
        <p:blipFill>
          <a:blip r:embed="rId4" cstate="print"/>
          <a:srcRect/>
          <a:stretch>
            <a:fillRect/>
          </a:stretch>
        </p:blipFill>
        <p:spPr bwMode="auto">
          <a:xfrm>
            <a:off x="144463" y="3995738"/>
            <a:ext cx="1509712" cy="2238375"/>
          </a:xfrm>
          <a:prstGeom prst="rect">
            <a:avLst/>
          </a:prstGeom>
          <a:noFill/>
          <a:ln w="9525">
            <a:noFill/>
            <a:miter lim="800000"/>
            <a:headEnd/>
            <a:tailEnd/>
          </a:ln>
        </p:spPr>
      </p:pic>
      <p:sp>
        <p:nvSpPr>
          <p:cNvPr id="87047" name="TextBox 7"/>
          <p:cNvSpPr txBox="1">
            <a:spLocks noChangeArrowheads="1"/>
          </p:cNvSpPr>
          <p:nvPr/>
        </p:nvSpPr>
        <p:spPr bwMode="auto">
          <a:xfrm>
            <a:off x="1828800" y="1958975"/>
            <a:ext cx="5438775" cy="646113"/>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The NGS 10 year plan (</a:t>
            </a:r>
            <a:r>
              <a:rPr lang="en-US" dirty="0" smtClean="0">
                <a:latin typeface="Times New Roman" pitchFamily="18" charset="0"/>
                <a:cs typeface="Times New Roman" pitchFamily="18" charset="0"/>
              </a:rPr>
              <a:t>2013-2023)</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http://www.geodesy.noaa.gov/INFO/NGS10yearplan.pdf</a:t>
            </a:r>
          </a:p>
        </p:txBody>
      </p:sp>
      <p:sp>
        <p:nvSpPr>
          <p:cNvPr id="87048" name="TextBox 8"/>
          <p:cNvSpPr txBox="1">
            <a:spLocks noChangeArrowheads="1"/>
          </p:cNvSpPr>
          <p:nvPr/>
        </p:nvSpPr>
        <p:spPr bwMode="auto">
          <a:xfrm>
            <a:off x="3236913" y="3349625"/>
            <a:ext cx="3829050" cy="646113"/>
          </a:xfrm>
          <a:prstGeom prst="rect">
            <a:avLst/>
          </a:prstGeom>
          <a:noFill/>
          <a:ln w="9525">
            <a:noFill/>
            <a:miter lim="800000"/>
            <a:headEnd/>
            <a:tailEnd/>
          </a:ln>
        </p:spPr>
        <p:txBody>
          <a:bodyPr wrap="none">
            <a:spAutoFit/>
          </a:bodyPr>
          <a:lstStyle/>
          <a:p>
            <a:pPr algn="r"/>
            <a:r>
              <a:rPr lang="en-US">
                <a:latin typeface="Times New Roman" pitchFamily="18" charset="0"/>
                <a:cs typeface="Times New Roman" pitchFamily="18" charset="0"/>
              </a:rPr>
              <a:t>The GRAV-D Project</a:t>
            </a:r>
          </a:p>
          <a:p>
            <a:pPr algn="r"/>
            <a:r>
              <a:rPr lang="en-US">
                <a:latin typeface="Times New Roman" pitchFamily="18" charset="0"/>
                <a:cs typeface="Times New Roman" pitchFamily="18" charset="0"/>
              </a:rPr>
              <a:t>http://www.geodesy.noaa.gov/GRAV-D</a:t>
            </a:r>
          </a:p>
        </p:txBody>
      </p:sp>
      <p:sp>
        <p:nvSpPr>
          <p:cNvPr id="87049" name="TextBox 9"/>
          <p:cNvSpPr txBox="1">
            <a:spLocks noChangeArrowheads="1"/>
          </p:cNvSpPr>
          <p:nvPr/>
        </p:nvSpPr>
        <p:spPr bwMode="auto">
          <a:xfrm>
            <a:off x="1641475" y="4787900"/>
            <a:ext cx="5905500" cy="55403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Socio-Economic Benefits of CORS and GRAV-D</a:t>
            </a:r>
          </a:p>
          <a:p>
            <a:r>
              <a:rPr lang="en-US" sz="1200">
                <a:latin typeface="Times New Roman" pitchFamily="18" charset="0"/>
                <a:cs typeface="Times New Roman" pitchFamily="18" charset="0"/>
              </a:rPr>
              <a:t>http://www.geodesy.noaa.gov/PUBS_LIB/Socio-EconomicBenefitsofCORSandGRAV-D.pdf</a:t>
            </a:r>
          </a:p>
        </p:txBody>
      </p:sp>
      <p:sp>
        <p:nvSpPr>
          <p:cNvPr id="14" name="Title 1"/>
          <p:cNvSpPr txBox="1">
            <a:spLocks/>
          </p:cNvSpPr>
          <p:nvPr/>
        </p:nvSpPr>
        <p:spPr bwMode="auto">
          <a:xfrm>
            <a:off x="990600" y="609600"/>
            <a:ext cx="7239000" cy="762000"/>
          </a:xfrm>
          <a:prstGeom prst="rect">
            <a:avLst/>
          </a:prstGeom>
          <a:noFill/>
          <a:ln w="9525">
            <a:noFill/>
            <a:miter lim="800000"/>
            <a:headEnd/>
            <a:tailEnd/>
          </a:ln>
        </p:spPr>
        <p:txBody>
          <a:bodyPr anchor="ctr"/>
          <a:lstStyle/>
          <a:p>
            <a:pPr algn="ctr">
              <a:defRPr/>
            </a:pPr>
            <a:r>
              <a:rPr lang="en-US" sz="3200" kern="0" dirty="0">
                <a:latin typeface="Times New Roman" pitchFamily="18" charset="0"/>
                <a:ea typeface="+mj-ea"/>
                <a:cs typeface="Times New Roman" pitchFamily="18" charset="0"/>
              </a:rPr>
              <a:t>Additional Information</a:t>
            </a: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1150" y="1653401"/>
            <a:ext cx="1330325" cy="17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4399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2800" dirty="0" smtClean="0"/>
              <a:t>Predicted Positional Changes in 2022</a:t>
            </a:r>
            <a:br>
              <a:rPr lang="en-US" altLang="en-US" sz="2800" dirty="0" smtClean="0"/>
            </a:br>
            <a:r>
              <a:rPr lang="en-US" altLang="en-US" sz="2800" dirty="0" smtClean="0"/>
              <a:t>Vicinity of Flatwoods, WV</a:t>
            </a:r>
            <a:br>
              <a:rPr lang="en-US" altLang="en-US" sz="2800" dirty="0" smtClean="0"/>
            </a:br>
            <a:r>
              <a:rPr lang="en-US" altLang="en-US" sz="1600" dirty="0" smtClean="0"/>
              <a:t>(Computed for station </a:t>
            </a:r>
            <a:r>
              <a:rPr lang="en-US" altLang="en-US" sz="1800" dirty="0" smtClean="0"/>
              <a:t>L 278,</a:t>
            </a:r>
            <a:r>
              <a:rPr lang="en-US" altLang="en-US" sz="1600" dirty="0" smtClean="0"/>
              <a:t> </a:t>
            </a:r>
            <a:r>
              <a:rPr lang="en-US" altLang="en-US" sz="1600" dirty="0" err="1" smtClean="0"/>
              <a:t>pid</a:t>
            </a:r>
            <a:r>
              <a:rPr lang="en-US" altLang="en-US" sz="1600" dirty="0" smtClean="0"/>
              <a:t> HX1559)</a:t>
            </a:r>
          </a:p>
        </p:txBody>
      </p:sp>
      <p:sp>
        <p:nvSpPr>
          <p:cNvPr id="57347" name="Text Box 3"/>
          <p:cNvSpPr txBox="1">
            <a:spLocks noChangeArrowheads="1"/>
          </p:cNvSpPr>
          <p:nvPr/>
        </p:nvSpPr>
        <p:spPr bwMode="auto">
          <a:xfrm>
            <a:off x="0" y="2209800"/>
            <a:ext cx="9144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600" b="1" dirty="0">
                <a:latin typeface="Times New Roman" pitchFamily="18" charset="0"/>
              </a:rPr>
              <a:t>HORIZONTAL =  </a:t>
            </a:r>
            <a:r>
              <a:rPr lang="en-US" altLang="en-US" sz="2600" b="1" dirty="0" smtClean="0">
                <a:latin typeface="Times New Roman" pitchFamily="18" charset="0"/>
              </a:rPr>
              <a:t>1.15 </a:t>
            </a:r>
            <a:r>
              <a:rPr lang="en-US" altLang="en-US" sz="2600" b="1" dirty="0">
                <a:latin typeface="Times New Roman" pitchFamily="18" charset="0"/>
              </a:rPr>
              <a:t>m </a:t>
            </a:r>
            <a:r>
              <a:rPr lang="en-US" altLang="en-US" sz="2600" b="1" dirty="0" smtClean="0">
                <a:latin typeface="Times New Roman" pitchFamily="18" charset="0"/>
              </a:rPr>
              <a:t>(3.8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ELLIPSOID HEIGHT = - </a:t>
            </a:r>
            <a:r>
              <a:rPr lang="en-US" altLang="en-US" sz="2600" b="1" dirty="0" smtClean="0">
                <a:latin typeface="Times New Roman" pitchFamily="18" charset="0"/>
              </a:rPr>
              <a:t>1.26 </a:t>
            </a:r>
            <a:r>
              <a:rPr lang="en-US" altLang="en-US" sz="2600" b="1" dirty="0">
                <a:latin typeface="Times New Roman" pitchFamily="18" charset="0"/>
              </a:rPr>
              <a:t>m (- </a:t>
            </a:r>
            <a:r>
              <a:rPr lang="en-US" altLang="en-US" sz="2600" b="1" dirty="0" smtClean="0">
                <a:latin typeface="Times New Roman" pitchFamily="18" charset="0"/>
              </a:rPr>
              <a:t>4.2ft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p>
          <a:p>
            <a:pPr algn="ctr"/>
            <a:endParaRPr lang="en-US" altLang="en-US" sz="2600" b="1" dirty="0">
              <a:latin typeface="Times New Roman" pitchFamily="18" charset="0"/>
            </a:endParaRPr>
          </a:p>
          <a:p>
            <a:pPr algn="ctr"/>
            <a:r>
              <a:rPr lang="en-US" altLang="en-US" sz="2600" b="1" dirty="0">
                <a:latin typeface="Times New Roman" pitchFamily="18" charset="0"/>
              </a:rPr>
              <a:t>ORTHOMETRIC HEIGHT = - </a:t>
            </a:r>
            <a:r>
              <a:rPr lang="en-US" altLang="en-US" sz="2600" b="1" dirty="0" smtClean="0">
                <a:latin typeface="Times New Roman" pitchFamily="18" charset="0"/>
              </a:rPr>
              <a:t>0.54 </a:t>
            </a:r>
            <a:r>
              <a:rPr lang="en-US" altLang="en-US" sz="2600" b="1" dirty="0">
                <a:latin typeface="Times New Roman" pitchFamily="18" charset="0"/>
              </a:rPr>
              <a:t>m (- </a:t>
            </a:r>
            <a:r>
              <a:rPr lang="en-US" altLang="en-US" sz="2600" b="1" dirty="0" smtClean="0">
                <a:latin typeface="Times New Roman" pitchFamily="18" charset="0"/>
              </a:rPr>
              <a:t>1.8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r>
              <a:rPr lang="en-US" altLang="en-US" sz="2600" b="1" dirty="0">
                <a:latin typeface="Times New Roman" pitchFamily="18" charset="0"/>
              </a:rPr>
              <a:t> and </a:t>
            </a:r>
            <a:r>
              <a:rPr lang="en-US" altLang="en-US" sz="2600" b="1" dirty="0" smtClean="0">
                <a:solidFill>
                  <a:srgbClr val="FF0000"/>
                </a:solidFill>
                <a:latin typeface="Times New Roman" pitchFamily="18" charset="0"/>
              </a:rPr>
              <a:t>USGG2012</a:t>
            </a:r>
            <a:endParaRPr lang="en-US" altLang="en-US" sz="2600" b="1" dirty="0">
              <a:solidFill>
                <a:srgbClr val="FF0000"/>
              </a:solidFill>
              <a:latin typeface="Times New Roman" pitchFamily="18" charset="0"/>
            </a:endParaRPr>
          </a:p>
        </p:txBody>
      </p:sp>
      <p:sp>
        <p:nvSpPr>
          <p:cNvPr id="57348" name="TextBox 4">
            <a:hlinkClick r:id="rId3"/>
          </p:cNvPr>
          <p:cNvSpPr txBox="1">
            <a:spLocks noChangeArrowheads="1"/>
          </p:cNvSpPr>
          <p:nvPr/>
        </p:nvSpPr>
        <p:spPr bwMode="auto">
          <a:xfrm>
            <a:off x="2209800" y="4876800"/>
            <a:ext cx="45513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r>
              <a:rPr lang="en-US" altLang="en-US" b="1">
                <a:solidFill>
                  <a:srgbClr val="CC0066"/>
                </a:solidFill>
                <a:latin typeface="Times New Roman" pitchFamily="18" charset="0"/>
                <a:cs typeface="Times New Roman" pitchFamily="18" charset="0"/>
              </a:rPr>
              <a:t>HTDP</a:t>
            </a:r>
          </a:p>
          <a:p>
            <a:pPr algn="ctr" eaLnBrk="1" hangingPunct="1"/>
            <a:r>
              <a:rPr lang="en-US" altLang="en-US">
                <a:solidFill>
                  <a:srgbClr val="CC0066"/>
                </a:solidFill>
                <a:latin typeface="Times New Roman" pitchFamily="18" charset="0"/>
                <a:cs typeface="Times New Roman" pitchFamily="18" charset="0"/>
              </a:rPr>
              <a:t>“Coping with Tectonic Motion”</a:t>
            </a:r>
          </a:p>
          <a:p>
            <a:pPr algn="ctr" eaLnBrk="1" hangingPunct="1"/>
            <a:r>
              <a:rPr lang="en-US" altLang="en-US">
                <a:solidFill>
                  <a:srgbClr val="CC0066"/>
                </a:solidFill>
                <a:latin typeface="Times New Roman" pitchFamily="18" charset="0"/>
                <a:cs typeface="Times New Roman" pitchFamily="18" charset="0"/>
              </a:rPr>
              <a:t>R. Snay &amp; C. Pearson</a:t>
            </a:r>
          </a:p>
          <a:p>
            <a:pPr algn="ctr" eaLnBrk="1" hangingPunct="1"/>
            <a:r>
              <a:rPr lang="en-US" altLang="en-US">
                <a:solidFill>
                  <a:srgbClr val="CC0066"/>
                </a:solidFill>
                <a:latin typeface="Times New Roman" pitchFamily="18" charset="0"/>
                <a:cs typeface="Times New Roman" pitchFamily="18" charset="0"/>
              </a:rPr>
              <a:t>American Surveyor Magazine, December 2010</a:t>
            </a:r>
          </a:p>
          <a:p>
            <a:pPr algn="ctr" eaLnBrk="1" hangingPunct="1"/>
            <a:r>
              <a:rPr lang="en-US" altLang="en-US">
                <a:solidFill>
                  <a:srgbClr val="CC0066"/>
                </a:solidFill>
                <a:latin typeface="Times New Roman" pitchFamily="18" charset="0"/>
                <a:cs typeface="Times New Roman" pitchFamily="18" charset="0"/>
              </a:rPr>
              <a:t>www.Ameriserv.com</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0"/>
            <a:ext cx="74390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94643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mtClean="0"/>
              <a:t>State Plane Coordinates</a:t>
            </a:r>
          </a:p>
        </p:txBody>
      </p:sp>
      <p:sp>
        <p:nvSpPr>
          <p:cNvPr id="175107" name="Content Placeholder 2"/>
          <p:cNvSpPr>
            <a:spLocks noGrp="1"/>
          </p:cNvSpPr>
          <p:nvPr>
            <p:ph idx="1"/>
          </p:nvPr>
        </p:nvSpPr>
        <p:spPr/>
        <p:txBody>
          <a:bodyPr/>
          <a:lstStyle/>
          <a:p>
            <a:r>
              <a:rPr lang="en-US" altLang="en-US" smtClean="0"/>
              <a:t>Barring user-requested changes, NGS may use existing SPC projections, boundaries and equations, but with new false northings &amp; eastings (to distinguish from NAD 27 and NAD 83)</a:t>
            </a:r>
          </a:p>
          <a:p>
            <a:endParaRPr lang="en-US" altLang="en-US" smtClean="0"/>
          </a:p>
          <a:p>
            <a:r>
              <a:rPr lang="en-US" altLang="en-US" smtClean="0"/>
              <a:t>User-provided plug-ins (pre-written code) for SPC or other projections may be possible</a:t>
            </a:r>
          </a:p>
          <a:p>
            <a:pPr lvl="1"/>
            <a:endParaRPr lang="en-US" altLang="en-US" smtClean="0"/>
          </a:p>
          <a:p>
            <a:pPr lvl="1"/>
            <a:endParaRPr lang="en-US" altLang="en-US" smtClean="0"/>
          </a:p>
          <a:p>
            <a:endParaRPr lang="en-US" altLang="en-US" smtClean="0"/>
          </a:p>
          <a:p>
            <a:pPr lvl="1"/>
            <a:endParaRPr lang="en-US" altLang="en-US" smtClean="0"/>
          </a:p>
        </p:txBody>
      </p:sp>
      <p:sp>
        <p:nvSpPr>
          <p:cNvPr id="175108"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smtClean="0">
                <a:solidFill>
                  <a:srgbClr val="898989"/>
                </a:solidFill>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5110"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fld id="{78FA30E8-1530-4D43-B26F-B89AF7076DFA}" type="slidenum">
              <a:rPr lang="en-US" altLang="en-US" sz="1200" smtClean="0">
                <a:solidFill>
                  <a:srgbClr val="898989"/>
                </a:solidFill>
              </a:rPr>
              <a:pPr eaLnBrk="1" hangingPunct="1">
                <a:spcBef>
                  <a:spcPct val="0"/>
                </a:spcBef>
                <a:buFontTx/>
                <a:buNone/>
              </a:pPr>
              <a:t>68</a:t>
            </a:fld>
            <a:endParaRPr lang="en-US" altLang="en-US" sz="1200" smtClean="0">
              <a:solidFill>
                <a:srgbClr val="898989"/>
              </a:solidFill>
            </a:endParaRPr>
          </a:p>
        </p:txBody>
      </p:sp>
    </p:spTree>
    <p:extLst>
      <p:ext uri="{BB962C8B-B14F-4D97-AF65-F5344CB8AC3E}">
        <p14:creationId xmlns:p14="http://schemas.microsoft.com/office/powerpoint/2010/main" val="1250614729"/>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1862138"/>
          <a:ext cx="5867400" cy="3243262"/>
        </p:xfrm>
        <a:graphic>
          <a:graphicData uri="http://schemas.openxmlformats.org/presentationml/2006/ole">
            <mc:AlternateContent xmlns:mc="http://schemas.openxmlformats.org/markup-compatibility/2006">
              <mc:Choice xmlns:v="urn:schemas-microsoft-com:vml" Requires="v">
                <p:oleObj spid="_x0000_s1205" name="Clip" r:id="rId3" imgW="4671000" imgH="2583000" progId="MS_ClipArt_Gallery.2">
                  <p:embed/>
                </p:oleObj>
              </mc:Choice>
              <mc:Fallback>
                <p:oleObj name="Clip" r:id="rId3" imgW="4671000" imgH="25830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2138"/>
                        <a:ext cx="5867400" cy="324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1" name="Text Box 3"/>
          <p:cNvSpPr txBox="1">
            <a:spLocks noChangeArrowheads="1"/>
          </p:cNvSpPr>
          <p:nvPr/>
        </p:nvSpPr>
        <p:spPr bwMode="auto">
          <a:xfrm>
            <a:off x="739775" y="628650"/>
            <a:ext cx="7820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a:solidFill>
                  <a:srgbClr val="FF0000"/>
                </a:solidFill>
                <a:latin typeface="Times New Roman" pitchFamily="18" charset="0"/>
              </a:rPr>
              <a:t>GOOD COORDINATION BEGINS WITH </a:t>
            </a:r>
          </a:p>
          <a:p>
            <a:pPr algn="ctr"/>
            <a:r>
              <a:rPr lang="en-US" sz="3200">
                <a:solidFill>
                  <a:srgbClr val="FF0000"/>
                </a:solidFill>
                <a:latin typeface="Times New Roman" pitchFamily="18" charset="0"/>
              </a:rPr>
              <a:t>GOOD COORDINATES</a:t>
            </a:r>
            <a:endParaRPr lang="en-US" sz="2800">
              <a:solidFill>
                <a:srgbClr val="000000"/>
              </a:solidFill>
              <a:latin typeface="Times New Roman" pitchFamily="18" charset="0"/>
            </a:endParaRPr>
          </a:p>
        </p:txBody>
      </p:sp>
      <p:sp>
        <p:nvSpPr>
          <p:cNvPr id="48132" name="Text Box 4"/>
          <p:cNvSpPr txBox="1">
            <a:spLocks noChangeArrowheads="1"/>
          </p:cNvSpPr>
          <p:nvPr/>
        </p:nvSpPr>
        <p:spPr bwMode="auto">
          <a:xfrm>
            <a:off x="381000" y="5705475"/>
            <a:ext cx="8548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accent2"/>
                </a:solidFill>
                <a:latin typeface="Times New Roman" pitchFamily="18" charset="0"/>
              </a:rPr>
              <a:t>GEOGRAPHY WITHOUT GEODESY IS A FELONY</a:t>
            </a:r>
          </a:p>
        </p:txBody>
      </p:sp>
    </p:spTree>
    <p:extLst>
      <p:ext uri="{BB962C8B-B14F-4D97-AF65-F5344CB8AC3E}">
        <p14:creationId xmlns:p14="http://schemas.microsoft.com/office/powerpoint/2010/main" val="31254250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par>
                          <p:cTn id="8" fill="hold" nodeType="afterGroup">
                            <p:stCondLst>
                              <p:cond delay="500"/>
                            </p:stCondLst>
                            <p:childTnLst>
                              <p:par>
                                <p:cTn id="9" presetID="22" presetClass="entr" presetSubtype="4" fill="hold" grpId="0" nodeType="afterEffect">
                                  <p:stCondLst>
                                    <p:cond delay="2000"/>
                                  </p:stCondLst>
                                  <p:childTnLst>
                                    <p:set>
                                      <p:cBhvr>
                                        <p:cTn id="10" dur="1" fill="hold">
                                          <p:stCondLst>
                                            <p:cond delay="0"/>
                                          </p:stCondLst>
                                        </p:cTn>
                                        <p:tgtEl>
                                          <p:spTgt spid="48132"/>
                                        </p:tgtEl>
                                        <p:attrNameLst>
                                          <p:attrName>style.visibility</p:attrName>
                                        </p:attrNameLst>
                                      </p:cBhvr>
                                      <p:to>
                                        <p:strVal val="visible"/>
                                      </p:to>
                                    </p:set>
                                    <p:animEffect transition="in" filter="wipe(down)">
                                      <p:cBhvr>
                                        <p:cTn id="11"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09600"/>
            <a:ext cx="7315200" cy="1143000"/>
          </a:xfrm>
        </p:spPr>
        <p:txBody>
          <a:bodyPr/>
          <a:lstStyle/>
          <a:p>
            <a:pPr eaLnBrk="1" hangingPunct="1"/>
            <a:r>
              <a:rPr lang="en-US" sz="3000" smtClean="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00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1 Million Monuments</a:t>
            </a:r>
          </a:p>
          <a:p>
            <a:pPr algn="ctr"/>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4343400" y="259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13716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3048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2971800" y="58816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8752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48006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4800600" y="3914775"/>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smtClean="0">
                <a:solidFill>
                  <a:srgbClr val="A50021"/>
                </a:solidFill>
                <a:latin typeface="Times New Roman" pitchFamily="18" charset="0"/>
                <a:cs typeface="Times New Roman" pitchFamily="18" charset="0"/>
                <a:sym typeface="Wingdings" pitchFamily="2" charset="2"/>
              </a:rPr>
              <a:t>≈ 2,000 </a:t>
            </a:r>
            <a:r>
              <a:rPr lang="en-US" dirty="0">
                <a:solidFill>
                  <a:srgbClr val="A50021"/>
                </a:solidFill>
                <a:latin typeface="Times New Roman" pitchFamily="18" charset="0"/>
                <a:cs typeface="Times New Roman" pitchFamily="18" charset="0"/>
                <a:sym typeface="Wingdings" pitchFamily="2" charset="2"/>
              </a:rPr>
              <a:t>GPS CORS</a:t>
            </a:r>
          </a:p>
          <a:p>
            <a:pPr algn="ct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pPr algn="ctr"/>
            <a:endParaRPr lang="en-US" dirty="0">
              <a:latin typeface="Times New Roman" pitchFamily="18" charset="0"/>
              <a:cs typeface="Times New Roman" pitchFamily="18" charset="0"/>
            </a:endParaRPr>
          </a:p>
        </p:txBody>
      </p:sp>
      <p:sp>
        <p:nvSpPr>
          <p:cNvPr id="16400" name="Text Box 16"/>
          <p:cNvSpPr txBox="1">
            <a:spLocks noChangeArrowheads="1"/>
          </p:cNvSpPr>
          <p:nvPr/>
        </p:nvSpPr>
        <p:spPr bwMode="auto">
          <a:xfrm>
            <a:off x="4343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343705659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3111548" y="649667"/>
            <a:ext cx="4312835" cy="598488"/>
          </a:xfrm>
        </p:spPr>
        <p:txBody>
          <a:bodyPr/>
          <a:lstStyle/>
          <a:p>
            <a:pPr algn="l"/>
            <a:r>
              <a:rPr lang="en-US" sz="4000" dirty="0" smtClean="0">
                <a:ea typeface="ＭＳ Ｐゴシック" pitchFamily="34" charset="-128"/>
              </a:rPr>
              <a:t>ITRF2008</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recently adopted an updated expression for the reference frame, the ITRF2008.</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1250" y="381000"/>
            <a:ext cx="6667500" cy="519113"/>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ITRF08</a:t>
            </a:r>
            <a:endParaRPr lang="en-US" sz="2800" dirty="0">
              <a:latin typeface="Times New Roman" pitchFamily="18" charset="0"/>
              <a:cs typeface="Times New Roman" pitchFamily="18" charset="0"/>
            </a:endParaRPr>
          </a:p>
        </p:txBody>
      </p:sp>
      <p:sp>
        <p:nvSpPr>
          <p:cNvPr id="4198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8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4198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4199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9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4199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41993" name="AutoShape 9"/>
          <p:cNvCxnSpPr>
            <a:cxnSpLocks noChangeShapeType="1"/>
            <a:stCxn id="41989" idx="2"/>
            <a:endCxn id="4199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4199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4199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4199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4199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p>
        </p:txBody>
      </p:sp>
      <p:sp>
        <p:nvSpPr>
          <p:cNvPr id="4200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4200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4200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3" name="Text Box 19"/>
          <p:cNvSpPr txBox="1">
            <a:spLocks noChangeArrowheads="1"/>
          </p:cNvSpPr>
          <p:nvPr/>
        </p:nvSpPr>
        <p:spPr bwMode="auto">
          <a:xfrm>
            <a:off x="1595390"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08</a:t>
            </a:r>
            <a:endParaRPr lang="en-US" sz="1600" b="1" dirty="0">
              <a:latin typeface="Times New Roman" pitchFamily="18" charset="0"/>
              <a:cs typeface="Times New Roman" pitchFamily="18" charset="0"/>
            </a:endParaRPr>
          </a:p>
        </p:txBody>
      </p:sp>
      <p:sp>
        <p:nvSpPr>
          <p:cNvPr id="4200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4200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4200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4200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42009"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42010" name="Text Box 26"/>
          <p:cNvSpPr txBox="1">
            <a:spLocks noChangeArrowheads="1"/>
          </p:cNvSpPr>
          <p:nvPr/>
        </p:nvSpPr>
        <p:spPr bwMode="auto">
          <a:xfrm>
            <a:off x="5378268" y="1893858"/>
            <a:ext cx="497252"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r>
              <a:rPr lang="en-US" sz="2000" b="1" baseline="-25000" dirty="0" smtClean="0">
                <a:latin typeface="Times New Roman" pitchFamily="18" charset="0"/>
                <a:cs typeface="Times New Roman" pitchFamily="18" charset="0"/>
              </a:rPr>
              <a:t>08</a:t>
            </a:r>
            <a:endParaRPr lang="en-US" sz="2000" b="1" dirty="0">
              <a:latin typeface="Times New Roman" pitchFamily="18" charset="0"/>
              <a:cs typeface="Times New Roman" pitchFamily="18" charset="0"/>
            </a:endParaRPr>
          </a:p>
        </p:txBody>
      </p:sp>
      <p:sp>
        <p:nvSpPr>
          <p:cNvPr id="42011" name="Text Box 27"/>
          <p:cNvSpPr txBox="1">
            <a:spLocks noChangeArrowheads="1"/>
          </p:cNvSpPr>
          <p:nvPr/>
        </p:nvSpPr>
        <p:spPr bwMode="auto">
          <a:xfrm>
            <a:off x="5562600" y="5562600"/>
            <a:ext cx="3416300" cy="730250"/>
          </a:xfrm>
          <a:prstGeom prst="rect">
            <a:avLst/>
          </a:prstGeom>
          <a:noFill/>
          <a:ln w="19050">
            <a:noFill/>
            <a:miter lim="800000"/>
            <a:headEnd/>
            <a:tailEnd/>
          </a:ln>
        </p:spPr>
        <p:txBody>
          <a:bodyPr wrap="none" anchor="ctr">
            <a:spAutoFit/>
          </a:bodyPr>
          <a:lstStyle/>
          <a:p>
            <a:pPr eaLnBrk="0" hangingPunct="0"/>
            <a:r>
              <a:rPr lang="en-US" sz="1400" b="1">
                <a:latin typeface="Times New Roman" pitchFamily="18" charset="0"/>
                <a:cs typeface="Times New Roman" pitchFamily="18" charset="0"/>
              </a:rPr>
              <a:t>Identically shaped ellipsoids (GRS-80)</a:t>
            </a:r>
          </a:p>
          <a:p>
            <a:pPr eaLnBrk="0" hangingPunct="0"/>
            <a:r>
              <a:rPr lang="en-US" sz="1400" b="1">
                <a:latin typeface="Times New Roman" pitchFamily="18" charset="0"/>
                <a:cs typeface="Times New Roman" pitchFamily="18" charset="0"/>
              </a:rPr>
              <a:t>a = 6,378,137.000 meters (semi-major axis)</a:t>
            </a:r>
          </a:p>
          <a:p>
            <a:pPr eaLnBrk="0" hangingPunct="0"/>
            <a:r>
              <a:rPr lang="en-US" sz="1400" b="1">
                <a:latin typeface="Times New Roman" pitchFamily="18" charset="0"/>
                <a:cs typeface="Times New Roman" pitchFamily="18" charset="0"/>
              </a:rPr>
              <a:t>1/f = 298.25722210088 (flattening)</a:t>
            </a:r>
          </a:p>
        </p:txBody>
      </p:sp>
    </p:spTree>
    <p:extLst>
      <p:ext uri="{BB962C8B-B14F-4D97-AF65-F5344CB8AC3E}">
        <p14:creationId xmlns:p14="http://schemas.microsoft.com/office/powerpoint/2010/main" val="419878382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th powerpoint">
  <a:themeElements>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th powerpoi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objectDefaults>
  <a:extraClrSchemeLst>
    <a:extraClrScheme>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h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h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h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h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h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h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h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h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h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h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h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7008</TotalTime>
  <Words>4280</Words>
  <Application>Microsoft Office PowerPoint</Application>
  <PresentationFormat>On-screen Show (4:3)</PresentationFormat>
  <Paragraphs>675</Paragraphs>
  <Slides>69</Slides>
  <Notes>46</Notes>
  <HiddenSlides>1</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69</vt:i4>
      </vt:variant>
    </vt:vector>
  </HeadingPairs>
  <TitlesOfParts>
    <vt:vector size="81" baseType="lpstr">
      <vt:lpstr>NGS PowerPoint Template-geodesy.noaa.gov</vt:lpstr>
      <vt:lpstr>4th powerpoint</vt:lpstr>
      <vt:lpstr>Office Theme</vt:lpstr>
      <vt:lpstr>1_Office Theme</vt:lpstr>
      <vt:lpstr>2_Office Theme</vt:lpstr>
      <vt:lpstr>3_Office Theme</vt:lpstr>
      <vt:lpstr>4_Office Theme</vt:lpstr>
      <vt:lpstr>5_Office Theme</vt:lpstr>
      <vt:lpstr>6_Office Theme</vt:lpstr>
      <vt:lpstr>8_Office Theme</vt:lpstr>
      <vt:lpstr>10_Office Theme</vt:lpstr>
      <vt:lpstr>Clip</vt:lpstr>
      <vt:lpstr>PowerPoint Presentation</vt:lpstr>
      <vt:lpstr>U.S. Department of Commerce National Oceanic &amp; Atmospheric Administration National Geodetic Survey  </vt:lpstr>
      <vt:lpstr>The National Spatial Reference System supports </vt:lpstr>
      <vt:lpstr>Why change datums/Realizations</vt:lpstr>
      <vt:lpstr>            COORDINATE CHANGES</vt:lpstr>
      <vt:lpstr>Horizontal Datums/Coordinates…What do we (you) use in the NE?</vt:lpstr>
      <vt:lpstr>The NSRS has evolved</vt:lpstr>
      <vt:lpstr>ITRF2008</vt:lpstr>
      <vt:lpstr>PowerPoint Presentation</vt:lpstr>
      <vt:lpstr>PowerPoint Presentation</vt:lpstr>
      <vt:lpstr>PowerPoint Presentation</vt:lpstr>
      <vt:lpstr>PowerPoint Presentation</vt:lpstr>
      <vt:lpstr>PowerPoint Presentation</vt:lpstr>
      <vt:lpstr>What is a Vertical Datum?</vt:lpstr>
      <vt:lpstr>Current Vertical Datum in the USA</vt:lpstr>
      <vt:lpstr>History of vertical  datums in the USA</vt:lpstr>
      <vt:lpstr>Problems with NAD 83 and NAVD 88</vt:lpstr>
      <vt:lpstr>PowerPoint Presentation</vt:lpstr>
      <vt:lpstr>Terminology</vt:lpstr>
      <vt:lpstr> Future Geometric Reference Frame</vt:lpstr>
      <vt:lpstr>Future Geopotential Reference Frame</vt:lpstr>
      <vt:lpstr>Why New Reference Frames?</vt:lpstr>
      <vt:lpstr>PowerPoint Presentation</vt:lpstr>
      <vt:lpstr>PowerPoint Presentation</vt:lpstr>
      <vt:lpstr>PowerPoint Presentation</vt:lpstr>
      <vt:lpstr>Problems using traditional leveling (to define a National Vertical Datum)</vt:lpstr>
      <vt:lpstr>PowerPoint Presentation</vt:lpstr>
      <vt:lpstr>How Good Can I Do With OPUS Static?</vt:lpstr>
      <vt:lpstr>PowerPoint Presentation</vt:lpstr>
      <vt:lpstr>The ellipsoid, the geoid, and you</vt:lpstr>
      <vt:lpstr>Types Uses and History of Geoid Height Models</vt:lpstr>
      <vt:lpstr>PowerPoint Presentation</vt:lpstr>
      <vt:lpstr>PowerPoint Presentation</vt:lpstr>
      <vt:lpstr>PowerPoint Presentation</vt:lpstr>
      <vt:lpstr>PowerPoint Presentation</vt:lpstr>
      <vt:lpstr>Which Geoid for Which NAD 83?</vt:lpstr>
      <vt:lpstr>PowerPoint Presentation</vt:lpstr>
      <vt:lpstr>PowerPoint Presentation</vt:lpstr>
      <vt:lpstr>Gravity Survey Plan</vt:lpstr>
      <vt:lpstr>Airborne Gravity Current Coverage</vt:lpstr>
      <vt:lpstr>GPRA* Performance Metric For Airborne Surveys</vt:lpstr>
      <vt:lpstr>GRAV-D Aircraft</vt:lpstr>
      <vt:lpstr>Validating Geoid Accuracy</vt:lpstr>
      <vt:lpstr>Validating Geoid Accuracy </vt:lpstr>
      <vt:lpstr>Goal of the survey </vt:lpstr>
      <vt:lpstr>Choosing the Place and Time for a New Survey</vt:lpstr>
      <vt:lpstr>Surveys Performed</vt:lpstr>
      <vt:lpstr>Campaign GPS</vt:lpstr>
      <vt:lpstr>PowerPoint Presentation</vt:lpstr>
      <vt:lpstr>Geodetic Leveling</vt:lpstr>
      <vt:lpstr>Gravity Observations</vt:lpstr>
      <vt:lpstr>PowerPoint Presentation</vt:lpstr>
      <vt:lpstr>PowerPoint Presentation</vt:lpstr>
      <vt:lpstr>Astrogeodetic Deflecions of the Vertical (DoV)</vt:lpstr>
      <vt:lpstr>PowerPoint Presentation</vt:lpstr>
      <vt:lpstr>Geoid Slope Validation Survey</vt:lpstr>
      <vt:lpstr>Geoid Slope Survey Conclusions</vt:lpstr>
      <vt:lpstr>GSVS14 Line</vt:lpstr>
      <vt:lpstr>PowerPoint Presentation</vt:lpstr>
      <vt:lpstr>Two Phases</vt:lpstr>
      <vt:lpstr>Accessing the New Vertical Datum</vt:lpstr>
      <vt:lpstr>PowerPoint Presentation</vt:lpstr>
      <vt:lpstr>PowerPoint Presentation</vt:lpstr>
      <vt:lpstr>PowerPoint Presentation</vt:lpstr>
      <vt:lpstr>Predicted Positional Changes in 2022 Vicinity of Montpelier, VT. (Computed for station MAY, pid AA9705)PG2656</vt:lpstr>
      <vt:lpstr>PowerPoint Presentation</vt:lpstr>
      <vt:lpstr>Predicted Positional Changes in 2022 Vicinity of Flatwoods, WV (Computed for station L 278, pid HX1559)</vt:lpstr>
      <vt:lpstr>State Plane Coordinates</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333</cp:revision>
  <cp:lastPrinted>2013-01-23T17:44:58Z</cp:lastPrinted>
  <dcterms:created xsi:type="dcterms:W3CDTF">2012-09-06T12:10:23Z</dcterms:created>
  <dcterms:modified xsi:type="dcterms:W3CDTF">2016-04-04T17:17:50Z</dcterms:modified>
</cp:coreProperties>
</file>