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9"/>
  </p:notesMasterIdLst>
  <p:sldIdLst>
    <p:sldId id="256" r:id="rId3"/>
    <p:sldId id="259" r:id="rId4"/>
    <p:sldId id="261" r:id="rId5"/>
    <p:sldId id="264" r:id="rId6"/>
    <p:sldId id="265" r:id="rId7"/>
    <p:sldId id="266" r:id="rId8"/>
    <p:sldId id="267" r:id="rId9"/>
    <p:sldId id="293" r:id="rId10"/>
    <p:sldId id="269" r:id="rId11"/>
    <p:sldId id="270" r:id="rId12"/>
    <p:sldId id="271" r:id="rId13"/>
    <p:sldId id="272" r:id="rId14"/>
    <p:sldId id="273" r:id="rId15"/>
    <p:sldId id="274" r:id="rId16"/>
    <p:sldId id="295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6" r:id="rId25"/>
    <p:sldId id="287" r:id="rId26"/>
    <p:sldId id="291" r:id="rId27"/>
    <p:sldId id="29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OTFS2\techservices$\PlanSupp\Geodetic\PROJECTS\CORSDL%20and%20Statistics\Vtrans%20Benefit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OTFS2\techservices$\PlanSupp\Geodetic\PROJECTS\CORSDL%20and%20Statistics\VT%20CORS%20Benefi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2400" dirty="0" err="1"/>
              <a:t>VTrans</a:t>
            </a:r>
            <a:r>
              <a:rPr lang="en-US" sz="2400" dirty="0"/>
              <a:t> Benefits 2007-2009</a:t>
            </a:r>
          </a:p>
        </c:rich>
      </c:tx>
      <c:layout>
        <c:manualLayout>
          <c:xMode val="edge"/>
          <c:yMode val="edge"/>
          <c:x val="0.28032872104579171"/>
          <c:y val="6.44265643978968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540553358379783"/>
          <c:y val="0.19637491204286261"/>
          <c:w val="0.82094662306223531"/>
          <c:h val="0.63444202352309542"/>
        </c:manualLayout>
      </c:layout>
      <c:barChart>
        <c:barDir val="col"/>
        <c:grouping val="clustered"/>
        <c:ser>
          <c:idx val="1"/>
          <c:order val="0"/>
          <c:tx>
            <c:v>2008</c:v>
          </c:tx>
          <c:val>
            <c:numRef>
              <c:f>'2008'!$C$1:$C$5</c:f>
              <c:numCache>
                <c:formatCode>"$"#,##0</c:formatCode>
                <c:ptCount val="5"/>
                <c:pt idx="0">
                  <c:v>24000</c:v>
                </c:pt>
                <c:pt idx="1">
                  <c:v>36000</c:v>
                </c:pt>
                <c:pt idx="2">
                  <c:v>57600</c:v>
                </c:pt>
                <c:pt idx="3">
                  <c:v>97000</c:v>
                </c:pt>
                <c:pt idx="4">
                  <c:v>214600</c:v>
                </c:pt>
              </c:numCache>
            </c:numRef>
          </c:val>
        </c:ser>
        <c:ser>
          <c:idx val="0"/>
          <c:order val="1"/>
          <c:tx>
            <c:v>2009</c:v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'2009'!$A$1:$A$5</c:f>
              <c:strCache>
                <c:ptCount val="5"/>
                <c:pt idx="0">
                  <c:v>OPUS_DB</c:v>
                </c:pt>
                <c:pt idx="1">
                  <c:v>OPUS_S</c:v>
                </c:pt>
                <c:pt idx="2">
                  <c:v>2007 RTK</c:v>
                </c:pt>
                <c:pt idx="3">
                  <c:v>RTK</c:v>
                </c:pt>
                <c:pt idx="4">
                  <c:v>Total</c:v>
                </c:pt>
              </c:strCache>
            </c:strRef>
          </c:cat>
          <c:val>
            <c:numRef>
              <c:f>'2009'!$C$1:$C$5</c:f>
              <c:numCache>
                <c:formatCode>"$"#,##0</c:formatCode>
                <c:ptCount val="5"/>
                <c:pt idx="0">
                  <c:v>38800</c:v>
                </c:pt>
                <c:pt idx="1">
                  <c:v>58200</c:v>
                </c:pt>
                <c:pt idx="3">
                  <c:v>81200</c:v>
                </c:pt>
                <c:pt idx="4">
                  <c:v>178200</c:v>
                </c:pt>
              </c:numCache>
            </c:numRef>
          </c:val>
        </c:ser>
        <c:axId val="96228480"/>
        <c:axId val="96230016"/>
      </c:barChart>
      <c:catAx>
        <c:axId val="96228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6230016"/>
        <c:crosses val="autoZero"/>
        <c:auto val="1"/>
        <c:lblAlgn val="ctr"/>
        <c:lblOffset val="100"/>
        <c:tickMarkSkip val="1"/>
      </c:catAx>
      <c:valAx>
        <c:axId val="9623001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numFmt formatCode="&quot;$&quot;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6228480"/>
        <c:crosses val="autoZero"/>
        <c:crossBetween val="between"/>
        <c:minorUnit val="2500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</c:dTable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ysClr val="window" lastClr="FFFFFF"/>
    </a:solidFill>
    <a:ln w="25400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VT CORS Benefits </a:t>
            </a:r>
            <a:r>
              <a:rPr lang="en-US" sz="2400" dirty="0" smtClean="0"/>
              <a:t>2008-July, 2010</a:t>
            </a:r>
            <a:endParaRPr lang="en-US" sz="2400" dirty="0"/>
          </a:p>
        </c:rich>
      </c:tx>
      <c:layout>
        <c:manualLayout>
          <c:xMode val="edge"/>
          <c:yMode val="edge"/>
          <c:x val="0.32601368010816856"/>
          <c:y val="3.323274710421680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540553358379813"/>
          <c:y val="0.19637491204286259"/>
          <c:w val="0.82094662306223531"/>
          <c:h val="0.63444202352309653"/>
        </c:manualLayout>
      </c:layout>
      <c:barChart>
        <c:barDir val="col"/>
        <c:grouping val="clustered"/>
        <c:ser>
          <c:idx val="1"/>
          <c:order val="0"/>
          <c:tx>
            <c:v>2008</c:v>
          </c:tx>
          <c:val>
            <c:numRef>
              <c:f>'2008 Benefits'!$C$3:$C$10</c:f>
              <c:numCache>
                <c:formatCode>"$"#,##0</c:formatCode>
                <c:ptCount val="8"/>
                <c:pt idx="0">
                  <c:v>24000</c:v>
                </c:pt>
                <c:pt idx="1">
                  <c:v>177100</c:v>
                </c:pt>
                <c:pt idx="2">
                  <c:v>280200</c:v>
                </c:pt>
                <c:pt idx="3">
                  <c:v>359600</c:v>
                </c:pt>
                <c:pt idx="4">
                  <c:v>411600</c:v>
                </c:pt>
                <c:pt idx="5">
                  <c:v>416450</c:v>
                </c:pt>
                <c:pt idx="6">
                  <c:v>605100</c:v>
                </c:pt>
                <c:pt idx="7">
                  <c:v>2274050</c:v>
                </c:pt>
              </c:numCache>
            </c:numRef>
          </c:val>
        </c:ser>
        <c:ser>
          <c:idx val="0"/>
          <c:order val="1"/>
          <c:tx>
            <c:v>2009</c:v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'2010 Benefits'!$A$3:$A$10</c:f>
              <c:strCache>
                <c:ptCount val="8"/>
                <c:pt idx="0">
                  <c:v>OPUS_DB</c:v>
                </c:pt>
                <c:pt idx="1">
                  <c:v>RTK</c:v>
                </c:pt>
                <c:pt idx="2">
                  <c:v>OPUS_RS</c:v>
                </c:pt>
                <c:pt idx="3">
                  <c:v>UFCORS</c:v>
                </c:pt>
                <c:pt idx="4">
                  <c:v>OPUS_S</c:v>
                </c:pt>
                <c:pt idx="5">
                  <c:v>VT FTP</c:v>
                </c:pt>
                <c:pt idx="6">
                  <c:v>VTDL</c:v>
                </c:pt>
                <c:pt idx="7">
                  <c:v>Total</c:v>
                </c:pt>
              </c:strCache>
            </c:strRef>
          </c:cat>
          <c:val>
            <c:numRef>
              <c:f>'2009 Benefits'!$O$3:$O$10</c:f>
              <c:numCache>
                <c:formatCode>"$"#,##0</c:formatCode>
                <c:ptCount val="8"/>
                <c:pt idx="0">
                  <c:v>38800</c:v>
                </c:pt>
                <c:pt idx="1">
                  <c:v>161440</c:v>
                </c:pt>
                <c:pt idx="2">
                  <c:v>338400</c:v>
                </c:pt>
                <c:pt idx="3">
                  <c:v>472800</c:v>
                </c:pt>
                <c:pt idx="4">
                  <c:v>489600</c:v>
                </c:pt>
                <c:pt idx="5">
                  <c:v>404900</c:v>
                </c:pt>
                <c:pt idx="6">
                  <c:v>588000</c:v>
                </c:pt>
                <c:pt idx="7">
                  <c:v>2493940</c:v>
                </c:pt>
              </c:numCache>
            </c:numRef>
          </c:val>
        </c:ser>
        <c:ser>
          <c:idx val="2"/>
          <c:order val="2"/>
          <c:tx>
            <c:v>2010</c:v>
          </c:tx>
          <c:val>
            <c:numRef>
              <c:f>'2010 Benefits'!$O$3:$O$10</c:f>
              <c:numCache>
                <c:formatCode>"$"#,##0</c:formatCode>
                <c:ptCount val="8"/>
                <c:pt idx="0">
                  <c:v>40800</c:v>
                </c:pt>
                <c:pt idx="1">
                  <c:v>67250</c:v>
                </c:pt>
                <c:pt idx="2">
                  <c:v>277800</c:v>
                </c:pt>
                <c:pt idx="3">
                  <c:v>277800</c:v>
                </c:pt>
                <c:pt idx="4">
                  <c:v>444000</c:v>
                </c:pt>
                <c:pt idx="5">
                  <c:v>265700</c:v>
                </c:pt>
                <c:pt idx="6">
                  <c:v>281900</c:v>
                </c:pt>
                <c:pt idx="7">
                  <c:v>1655250</c:v>
                </c:pt>
              </c:numCache>
            </c:numRef>
          </c:val>
        </c:ser>
        <c:axId val="96715520"/>
        <c:axId val="96717056"/>
      </c:barChart>
      <c:catAx>
        <c:axId val="967155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6717056"/>
        <c:crosses val="autoZero"/>
        <c:auto val="1"/>
        <c:lblAlgn val="ctr"/>
        <c:lblOffset val="100"/>
        <c:tickMarkSkip val="1"/>
      </c:catAx>
      <c:valAx>
        <c:axId val="96717056"/>
        <c:scaling>
          <c:orientation val="minMax"/>
          <c:max val="3000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numFmt formatCode="&quot;$&quot;#,##0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6715520"/>
        <c:crosses val="autoZero"/>
        <c:crossBetween val="between"/>
        <c:minorUnit val="25000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</c:dTable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ysClr val="window" lastClr="FFFFFF"/>
    </a:solidFill>
    <a:ln w="25400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29430-880E-4998-9A45-2B2C21C4757C}" type="datetimeFigureOut">
              <a:rPr lang="en-US"/>
              <a:pPr>
                <a:defRPr/>
              </a:pPr>
              <a:t>8/5/2010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29F9CA-7C1C-4FF1-AD03-15868336C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E00408-2A56-451D-9745-050BD222D0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44BF5-E517-484D-A03E-05DA7C18C8D5}" type="datetimeFigureOut">
              <a:rPr lang="en-US"/>
              <a:pPr>
                <a:defRPr/>
              </a:pPr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C844-BB54-4DC9-A92F-DE2131007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4DCD-0B7D-4E0F-BA74-D3258AA5E4D1}" type="datetimeFigureOut">
              <a:rPr lang="en-US"/>
              <a:pPr>
                <a:defRPr/>
              </a:pPr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CAE41-B21A-4E66-9A39-E8350244A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E9B94-D15B-47EB-B01D-EF62612A7E93}" type="datetimeFigureOut">
              <a:rPr lang="en-US"/>
              <a:pPr>
                <a:defRPr/>
              </a:pPr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7B7AE-98D8-4FA9-91F2-3704AEAAC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905000"/>
            <a:ext cx="7162800" cy="3048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C6355-F0B4-4BB0-BF44-E4EE57496982}" type="datetimeFigureOut">
              <a:rPr lang="en-US"/>
              <a:pPr>
                <a:defRPr/>
              </a:pPr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667F0-7329-4775-B61A-8E345A57F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A4C1-1FCC-47FE-9BB4-2A463BDB93E5}" type="datetimeFigureOut">
              <a:rPr lang="en-US"/>
              <a:pPr>
                <a:defRPr/>
              </a:pPr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C175-546A-4290-8F51-564C03E4B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4B1D-86AE-4F98-AA1F-3A177006ABD9}" type="datetimeFigureOut">
              <a:rPr lang="en-US"/>
              <a:pPr>
                <a:defRPr/>
              </a:pPr>
              <a:t>8/5/2010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FE3A-4AC6-41ED-B4B9-3477C8570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BC99-D04F-4C90-8055-E7E4FA2B04A5}" type="datetimeFigureOut">
              <a:rPr lang="en-US"/>
              <a:pPr>
                <a:defRPr/>
              </a:pPr>
              <a:t>8/5/2010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FB9D-BB41-4956-8AE3-0D708C2B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AC4E-5EE3-492B-B9B9-86B3589E7867}" type="datetimeFigureOut">
              <a:rPr lang="en-US"/>
              <a:pPr>
                <a:defRPr/>
              </a:pPr>
              <a:t>8/5/2010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ED321-F7BD-4DDD-BA56-2C2221946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7BCE-3EB9-48C1-A58A-417A04261112}" type="datetimeFigureOut">
              <a:rPr lang="en-US"/>
              <a:pPr>
                <a:defRPr/>
              </a:pPr>
              <a:t>8/5/2010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58349-D36E-4010-925F-690D713C2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19F0-6445-434A-B50F-543E25C004BB}" type="datetimeFigureOut">
              <a:rPr lang="en-US"/>
              <a:pPr>
                <a:defRPr/>
              </a:pPr>
              <a:t>8/5/2010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5B63-1CB8-47E2-A977-EC7F3853D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8D63-4779-40AD-A1FE-A304FCE012D0}" type="datetimeFigureOut">
              <a:rPr lang="en-US"/>
              <a:pPr>
                <a:defRPr/>
              </a:pPr>
              <a:t>8/5/2010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6FEEF-E012-410B-9B0B-B82627A6E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5A19E6-0084-48FB-ADA9-08A9C92E3D5D}" type="datetimeFigureOut">
              <a:rPr lang="en-US"/>
              <a:pPr>
                <a:defRPr/>
              </a:pPr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9D7326-F5DF-4989-BDC6-9E7014311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17F0ED-4603-40DD-86BE-2E51FABCA1AC}" type="datetimeFigureOut">
              <a:rPr lang="en-US"/>
              <a:pPr>
                <a:defRPr/>
              </a:pPr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E48634-421E-4FCD-8DD9-6D2A57D24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eader 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Public Sector Networks- Vermont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New England Real Time Network Summit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Friday August 6, 2010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Dan Martin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National Geodetic Survey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VT State Advisor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I89 Small Culvert Inventory</a:t>
            </a:r>
          </a:p>
        </p:txBody>
      </p:sp>
      <p:pic>
        <p:nvPicPr>
          <p:cNvPr id="19459" name="Picture 3" descr="small_culv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2675" y="1616075"/>
            <a:ext cx="7153275" cy="5211763"/>
          </a:xfr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52963" y="4084638"/>
            <a:ext cx="182562" cy="233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4850" y="490538"/>
            <a:ext cx="7724775" cy="5794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ulvertExample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47913" y="501650"/>
            <a:ext cx="4506912" cy="635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is using them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905000"/>
            <a:ext cx="4229100" cy="3898900"/>
          </a:xfrm>
        </p:spPr>
        <p:txBody>
          <a:bodyPr/>
          <a:lstStyle/>
          <a:p>
            <a:pPr eaLnBrk="1" hangingPunct="1"/>
            <a:r>
              <a:rPr lang="en-US" sz="2000" smtClean="0"/>
              <a:t>VTrans</a:t>
            </a:r>
          </a:p>
          <a:p>
            <a:pPr eaLnBrk="1" hangingPunct="1"/>
            <a:r>
              <a:rPr lang="en-US" sz="2000" smtClean="0"/>
              <a:t>Land Surveyors</a:t>
            </a:r>
          </a:p>
          <a:p>
            <a:pPr eaLnBrk="1" hangingPunct="1"/>
            <a:r>
              <a:rPr lang="en-US" sz="2000" smtClean="0"/>
              <a:t>Engineering firms</a:t>
            </a:r>
          </a:p>
          <a:p>
            <a:pPr eaLnBrk="1" hangingPunct="1"/>
            <a:r>
              <a:rPr lang="en-US" sz="2000" smtClean="0"/>
              <a:t>GIS Professionals</a:t>
            </a:r>
          </a:p>
          <a:p>
            <a:pPr eaLnBrk="1" hangingPunct="1"/>
            <a:r>
              <a:rPr lang="en-US" sz="2000" smtClean="0"/>
              <a:t>Foresters</a:t>
            </a:r>
          </a:p>
          <a:p>
            <a:pPr eaLnBrk="1" hangingPunct="1"/>
            <a:r>
              <a:rPr lang="en-US" sz="2000" smtClean="0"/>
              <a:t>Other State Agencies Such as Agency of Natural Resources and Department of Agriculture</a:t>
            </a:r>
          </a:p>
          <a:p>
            <a:pPr eaLnBrk="1" hangingPunct="1"/>
            <a:r>
              <a:rPr lang="en-US" sz="2000" smtClean="0"/>
              <a:t>Other non-VT State Agencies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60900" y="1905000"/>
            <a:ext cx="4267200" cy="4254500"/>
          </a:xfrm>
        </p:spPr>
        <p:txBody>
          <a:bodyPr/>
          <a:lstStyle/>
          <a:p>
            <a:pPr eaLnBrk="1" hangingPunct="1"/>
            <a:r>
              <a:rPr lang="en-US" sz="2000" smtClean="0"/>
              <a:t>Federal and International Agencies and educational institutions</a:t>
            </a:r>
          </a:p>
          <a:p>
            <a:pPr lvl="1" eaLnBrk="1" hangingPunct="1"/>
            <a:r>
              <a:rPr lang="en-US" sz="2000" smtClean="0"/>
              <a:t>National Weather Service</a:t>
            </a:r>
          </a:p>
          <a:p>
            <a:pPr lvl="1" eaLnBrk="1" hangingPunct="1"/>
            <a:r>
              <a:rPr lang="en-US" sz="2000" smtClean="0"/>
              <a:t>National Geodetic Survey</a:t>
            </a:r>
          </a:p>
          <a:p>
            <a:pPr lvl="1" eaLnBrk="1" hangingPunct="1"/>
            <a:r>
              <a:rPr lang="en-US" sz="2000" smtClean="0"/>
              <a:t>US Geological Survey</a:t>
            </a:r>
          </a:p>
          <a:p>
            <a:pPr lvl="1" eaLnBrk="1" hangingPunct="1"/>
            <a:r>
              <a:rPr lang="en-US" sz="2000" smtClean="0"/>
              <a:t>Geodetic Survey Canada</a:t>
            </a:r>
          </a:p>
          <a:p>
            <a:pPr lvl="1" eaLnBrk="1" hangingPunct="1"/>
            <a:r>
              <a:rPr lang="en-US" sz="2000" smtClean="0"/>
              <a:t>International GNSS Service</a:t>
            </a:r>
          </a:p>
          <a:p>
            <a:pPr lvl="1" eaLnBrk="1" hangingPunct="1"/>
            <a:r>
              <a:rPr lang="en-US" sz="2000" smtClean="0"/>
              <a:t>UVM, UNH, UMaine, Lyndon and Johnson State, Norwich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are the VT CORS being Accessed?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0" y="1905000"/>
            <a:ext cx="7366000" cy="3924300"/>
          </a:xfrm>
        </p:spPr>
        <p:txBody>
          <a:bodyPr/>
          <a:lstStyle/>
          <a:p>
            <a:pPr eaLnBrk="1" hangingPunct="1"/>
            <a:r>
              <a:rPr lang="en-US" dirty="0" smtClean="0"/>
              <a:t>Raw Data (post processing)</a:t>
            </a:r>
          </a:p>
          <a:p>
            <a:pPr lvl="1" eaLnBrk="1" hangingPunct="1"/>
            <a:r>
              <a:rPr lang="en-US" dirty="0" smtClean="0"/>
              <a:t>VTGS Web</a:t>
            </a:r>
          </a:p>
          <a:p>
            <a:pPr lvl="1" eaLnBrk="1" hangingPunct="1"/>
            <a:r>
              <a:rPr lang="en-US" dirty="0" smtClean="0"/>
              <a:t>VTGS FTP</a:t>
            </a:r>
          </a:p>
          <a:p>
            <a:pPr lvl="1" eaLnBrk="1" hangingPunct="1"/>
            <a:r>
              <a:rPr lang="en-US" dirty="0" smtClean="0"/>
              <a:t>NGS Web (UFCORS)</a:t>
            </a:r>
          </a:p>
          <a:p>
            <a:pPr eaLnBrk="1" hangingPunct="1"/>
            <a:r>
              <a:rPr lang="en-US" dirty="0" smtClean="0"/>
              <a:t>Derived Products</a:t>
            </a:r>
          </a:p>
          <a:p>
            <a:pPr lvl="1" eaLnBrk="1" hangingPunct="1"/>
            <a:r>
              <a:rPr lang="en-US" dirty="0" smtClean="0"/>
              <a:t>OPUS_S</a:t>
            </a:r>
          </a:p>
          <a:p>
            <a:pPr lvl="1" eaLnBrk="1" hangingPunct="1"/>
            <a:r>
              <a:rPr lang="en-US" dirty="0" smtClean="0"/>
              <a:t>OPUS_RS</a:t>
            </a:r>
          </a:p>
          <a:p>
            <a:pPr lvl="1" eaLnBrk="1" hangingPunct="1"/>
            <a:r>
              <a:rPr lang="en-US" dirty="0" smtClean="0"/>
              <a:t>OPUS_DB</a:t>
            </a:r>
          </a:p>
          <a:p>
            <a:pPr lvl="1" eaLnBrk="1" hangingPunct="1"/>
            <a:r>
              <a:rPr lang="en-US" dirty="0" smtClean="0"/>
              <a:t>RTK Corrections</a:t>
            </a:r>
          </a:p>
          <a:p>
            <a:pPr eaLnBrk="1" hangingPunct="1"/>
            <a:r>
              <a:rPr lang="en-US" dirty="0" smtClean="0"/>
              <a:t>Incorporated into other networks (NY, </a:t>
            </a:r>
            <a:r>
              <a:rPr lang="en-US" dirty="0" err="1" smtClean="0"/>
              <a:t>Keynet</a:t>
            </a:r>
            <a:r>
              <a:rPr lang="en-US" dirty="0" smtClean="0"/>
              <a:t>, MTS)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3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Statistics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2438400"/>
          <a:ext cx="7315200" cy="2743200"/>
        </p:xfrm>
        <a:graphic>
          <a:graphicData uri="http://schemas.openxmlformats.org/drawingml/2006/table">
            <a:tbl>
              <a:tblPr/>
              <a:tblGrid>
                <a:gridCol w="4371278"/>
                <a:gridCol w="2943922"/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Product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 Usage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UFCORS Downloads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2364 2-hr files (ave) 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VT Web Download (VTDL)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5880 1-hr files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VT FTP Download 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8098 1-hr files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OPUS_S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816 Solutions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OPUS_RS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564 Solutions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OPUS_DB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97 Submissions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RTK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1614 Hours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COST/Benefit of VT CORS (Initial Investment)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Initial system investment into the VT CORS Network which was made to support the fiber optic project on the VT Interstates ≈ $340,000</a:t>
            </a:r>
          </a:p>
          <a:p>
            <a:pPr lvl="1" eaLnBrk="1" hangingPunct="1"/>
            <a:r>
              <a:rPr lang="en-US" sz="2000" dirty="0" smtClean="0"/>
              <a:t>9 receivers and antennas</a:t>
            </a:r>
          </a:p>
          <a:p>
            <a:pPr lvl="1" eaLnBrk="1" hangingPunct="1"/>
            <a:r>
              <a:rPr lang="en-US" sz="2000" dirty="0" smtClean="0"/>
              <a:t>system software,</a:t>
            </a:r>
          </a:p>
          <a:p>
            <a:pPr lvl="1" eaLnBrk="1" hangingPunct="1"/>
            <a:r>
              <a:rPr lang="en-US" sz="2000" dirty="0" smtClean="0"/>
              <a:t>Installation</a:t>
            </a:r>
          </a:p>
          <a:p>
            <a:pPr lvl="1" eaLnBrk="1" hangingPunct="1"/>
            <a:r>
              <a:rPr lang="en-US" sz="2000" dirty="0" smtClean="0"/>
              <a:t>required field equipment needed to make use of the system (4 rovers)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162800" cy="4140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Easy to quantify (included in report)</a:t>
            </a:r>
          </a:p>
          <a:p>
            <a:pPr lvl="1" eaLnBrk="1" hangingPunct="1"/>
            <a:r>
              <a:rPr lang="en-US" sz="2000" dirty="0" smtClean="0"/>
              <a:t>Reduction in person hours to accomplish a task</a:t>
            </a:r>
          </a:p>
          <a:p>
            <a:pPr lvl="1" eaLnBrk="1" hangingPunct="1"/>
            <a:r>
              <a:rPr lang="en-US" sz="2000" dirty="0" smtClean="0"/>
              <a:t>Reduction in purchased equipment to accomplish a task</a:t>
            </a:r>
          </a:p>
          <a:p>
            <a:pPr lvl="1" eaLnBrk="1" hangingPunct="1"/>
            <a:r>
              <a:rPr lang="en-US" sz="2000" dirty="0" smtClean="0"/>
              <a:t>Reduction in purchased software</a:t>
            </a:r>
          </a:p>
          <a:p>
            <a:pPr eaLnBrk="1" hangingPunct="1"/>
            <a:r>
              <a:rPr lang="en-US" sz="2000" dirty="0" smtClean="0"/>
              <a:t>Difficult to quantify (not included in report)</a:t>
            </a:r>
          </a:p>
          <a:p>
            <a:pPr lvl="1" eaLnBrk="1" hangingPunct="1"/>
            <a:r>
              <a:rPr lang="en-US" sz="2000" dirty="0" smtClean="0"/>
              <a:t>Reduced training (multiple types of equipment)</a:t>
            </a:r>
          </a:p>
          <a:p>
            <a:pPr lvl="1" eaLnBrk="1" hangingPunct="1"/>
            <a:r>
              <a:rPr lang="en-US" sz="2000" dirty="0" smtClean="0"/>
              <a:t>Reduced maintenance (multiple types of equipment)</a:t>
            </a:r>
          </a:p>
          <a:p>
            <a:pPr lvl="1" eaLnBrk="1" hangingPunct="1"/>
            <a:r>
              <a:rPr lang="en-US" sz="2000" dirty="0" smtClean="0"/>
              <a:t>Consistency and reliability of a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generalities need to be made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162800" cy="4318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One CORS replaces one receiver and operator</a:t>
            </a:r>
          </a:p>
          <a:p>
            <a:pPr eaLnBrk="1" hangingPunct="1"/>
            <a:r>
              <a:rPr lang="en-US" sz="2000" dirty="0" smtClean="0"/>
              <a:t>Without CORS network, one receiver and observer would need to spend an average of 2 hours to collect and download one hour of data (including travel)</a:t>
            </a:r>
          </a:p>
          <a:p>
            <a:pPr eaLnBrk="1" hangingPunct="1"/>
            <a:r>
              <a:rPr lang="en-US" sz="2000" dirty="0" smtClean="0"/>
              <a:t>Average UFCORS download consists of 2 hours of data</a:t>
            </a:r>
          </a:p>
          <a:p>
            <a:pPr eaLnBrk="1" hangingPunct="1"/>
            <a:r>
              <a:rPr lang="en-US" sz="2000" dirty="0" smtClean="0"/>
              <a:t>Cost of one observer and receiver is $50/hour</a:t>
            </a:r>
          </a:p>
          <a:p>
            <a:pPr eaLnBrk="1" hangingPunct="1"/>
            <a:r>
              <a:rPr lang="en-US" sz="2000" dirty="0" smtClean="0"/>
              <a:t>Most VT FTP users are “Resource Grade” users who require less accuracy.  Could operate without VT CORS but would be subjected to even lower accuracy.  FTP data has half the $$ benefit of data retrieved from the web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 for VT CORS Products</a:t>
            </a:r>
          </a:p>
        </p:txBody>
      </p:sp>
      <p:graphicFrame>
        <p:nvGraphicFramePr>
          <p:cNvPr id="516266" name="Group 170"/>
          <p:cNvGraphicFramePr>
            <a:graphicFrameLocks noGrp="1"/>
          </p:cNvGraphicFramePr>
          <p:nvPr>
            <p:ph idx="1"/>
          </p:nvPr>
        </p:nvGraphicFramePr>
        <p:xfrm>
          <a:off x="1676400" y="2171700"/>
          <a:ext cx="5892800" cy="3341689"/>
        </p:xfrm>
        <a:graphic>
          <a:graphicData uri="http://schemas.openxmlformats.org/drawingml/2006/table">
            <a:tbl>
              <a:tblPr/>
              <a:tblGrid>
                <a:gridCol w="3746500"/>
                <a:gridCol w="2146300"/>
              </a:tblGrid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User Benefit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UFCORS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$200/download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VT Web Download (VTDL)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$100/1-hour file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VT FTP Download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$50/1-hour file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OPUS_S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$600/solution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OPUS_RS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$600/solution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OPUS_DB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$400/submission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RTK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$100/hour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401762"/>
          </a:xfrm>
        </p:spPr>
        <p:txBody>
          <a:bodyPr/>
          <a:lstStyle/>
          <a:p>
            <a:pPr eaLnBrk="1" hangingPunct="1"/>
            <a:r>
              <a:rPr lang="en-US" dirty="0" smtClean="0"/>
              <a:t>What is VECTOR</a:t>
            </a:r>
            <a:r>
              <a:rPr lang="en-US" dirty="0" smtClean="0"/>
              <a:t>??</a:t>
            </a:r>
            <a:br>
              <a:rPr lang="en-US" dirty="0" smtClean="0"/>
            </a:br>
            <a:r>
              <a:rPr lang="en-US" sz="3200" b="1" dirty="0" smtClean="0">
                <a:solidFill>
                  <a:srgbClr val="00B050"/>
                </a:solidFill>
              </a:rPr>
              <a:t>V</a:t>
            </a:r>
            <a:r>
              <a:rPr lang="en-US" sz="3200" dirty="0" smtClean="0"/>
              <a:t>ermont </a:t>
            </a:r>
            <a:r>
              <a:rPr lang="en-US" sz="3200" b="1" dirty="0" smtClean="0">
                <a:solidFill>
                  <a:srgbClr val="00B050"/>
                </a:solidFill>
              </a:rPr>
              <a:t>E</a:t>
            </a:r>
            <a:r>
              <a:rPr lang="en-US" sz="3200" dirty="0" smtClean="0"/>
              <a:t>nhanced </a:t>
            </a:r>
            <a:r>
              <a:rPr lang="en-US" sz="3200" b="1" dirty="0" smtClean="0">
                <a:solidFill>
                  <a:srgbClr val="00B050"/>
                </a:solidFill>
              </a:rPr>
              <a:t>C</a:t>
            </a:r>
            <a:r>
              <a:rPr lang="en-US" sz="3200" dirty="0" smtClean="0"/>
              <a:t>ORS &amp; </a:t>
            </a:r>
            <a:r>
              <a:rPr lang="en-US" sz="3200" b="1" dirty="0" smtClean="0">
                <a:solidFill>
                  <a:srgbClr val="00B050"/>
                </a:solidFill>
              </a:rPr>
              <a:t>T</a:t>
            </a:r>
            <a:r>
              <a:rPr lang="en-US" sz="3200" dirty="0" smtClean="0"/>
              <a:t>ransmission </a:t>
            </a:r>
            <a:r>
              <a:rPr lang="en-US" sz="3200" b="1" dirty="0" smtClean="0">
                <a:solidFill>
                  <a:srgbClr val="00B050"/>
                </a:solidFill>
              </a:rPr>
              <a:t>O</a:t>
            </a:r>
            <a:r>
              <a:rPr lang="en-US" sz="3200" dirty="0" smtClean="0"/>
              <a:t>f </a:t>
            </a:r>
            <a:r>
              <a:rPr lang="en-US" sz="3200" b="1" dirty="0" smtClean="0">
                <a:solidFill>
                  <a:srgbClr val="00B050"/>
                </a:solidFill>
              </a:rPr>
              <a:t>R</a:t>
            </a:r>
            <a:r>
              <a:rPr lang="en-US" sz="3200" dirty="0" smtClean="0"/>
              <a:t>eal-time data</a:t>
            </a:r>
            <a:endParaRPr lang="en-US" sz="32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Network of Continuously Operating GNSS Reference Stations.</a:t>
            </a:r>
          </a:p>
          <a:p>
            <a:pPr eaLnBrk="1" hangingPunct="1"/>
            <a:r>
              <a:rPr lang="en-US" dirty="0" smtClean="0"/>
              <a:t>Provides access to the National Spatial Reference System (NSRS)</a:t>
            </a:r>
          </a:p>
          <a:p>
            <a:pPr eaLnBrk="1" hangingPunct="1"/>
            <a:r>
              <a:rPr lang="en-US" dirty="0" smtClean="0"/>
              <a:t>Access available for post processing (Static) and </a:t>
            </a:r>
            <a:r>
              <a:rPr lang="en-US" dirty="0" smtClean="0"/>
              <a:t>Real-time (single base RTK).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Benefit to VTrans (work on Interstate)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162800" cy="40259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RTK</a:t>
            </a:r>
          </a:p>
          <a:p>
            <a:pPr lvl="1" eaLnBrk="1" hangingPunct="1"/>
            <a:r>
              <a:rPr lang="en-US" sz="2400" dirty="0" smtClean="0"/>
              <a:t>2007 use = 576 hours</a:t>
            </a:r>
          </a:p>
          <a:p>
            <a:pPr lvl="1" eaLnBrk="1" hangingPunct="1"/>
            <a:r>
              <a:rPr lang="en-US" sz="2400" dirty="0" smtClean="0"/>
              <a:t>2008 use = 970 hours</a:t>
            </a:r>
          </a:p>
          <a:p>
            <a:pPr lvl="1" eaLnBrk="1" hangingPunct="1"/>
            <a:r>
              <a:rPr lang="en-US" sz="2400" dirty="0" smtClean="0"/>
              <a:t>2009 use = 812 hours</a:t>
            </a:r>
          </a:p>
          <a:p>
            <a:pPr eaLnBrk="1" hangingPunct="1"/>
            <a:r>
              <a:rPr lang="en-US" sz="2400" dirty="0" smtClean="0"/>
              <a:t>OPUS_S</a:t>
            </a:r>
          </a:p>
          <a:p>
            <a:pPr lvl="1" eaLnBrk="1" hangingPunct="1"/>
            <a:r>
              <a:rPr lang="en-US" sz="2400" dirty="0" smtClean="0"/>
              <a:t>2008 solutions = 60</a:t>
            </a:r>
          </a:p>
          <a:p>
            <a:pPr lvl="1" eaLnBrk="1" hangingPunct="1"/>
            <a:r>
              <a:rPr lang="en-US" sz="2400" dirty="0" smtClean="0"/>
              <a:t>2009 solutions = 97</a:t>
            </a:r>
          </a:p>
          <a:p>
            <a:pPr eaLnBrk="1" hangingPunct="1"/>
            <a:r>
              <a:rPr lang="en-US" sz="2400" dirty="0" smtClean="0"/>
              <a:t>OPUS-DB</a:t>
            </a:r>
          </a:p>
          <a:p>
            <a:pPr lvl="1" eaLnBrk="1" hangingPunct="1"/>
            <a:r>
              <a:rPr lang="en-US" sz="2400" dirty="0" smtClean="0"/>
              <a:t>2008 submissions = 60</a:t>
            </a:r>
          </a:p>
          <a:p>
            <a:pPr lvl="1" eaLnBrk="1" hangingPunct="1"/>
            <a:r>
              <a:rPr lang="en-US" sz="2400" dirty="0" smtClean="0"/>
              <a:t>2009 submissions = 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Benefit to VTRANS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62000" y="1524000"/>
          <a:ext cx="7848600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 Benefit to </a:t>
            </a:r>
            <a:r>
              <a:rPr lang="en-US" dirty="0" err="1" smtClean="0"/>
              <a:t>VTrans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 year benefit (2007-2009) ≈ 112% of initial system investment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28600" y="990600"/>
          <a:ext cx="8746296" cy="486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Cost/Benefit (Current level of investment)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Current level of investment ≈ $567,668 which includes the initial investment ($340,000) plus</a:t>
            </a:r>
          </a:p>
          <a:p>
            <a:pPr lvl="1" eaLnBrk="1" hangingPunct="1"/>
            <a:r>
              <a:rPr lang="en-US" dirty="0" smtClean="0"/>
              <a:t>8new CORS ($195,528)</a:t>
            </a:r>
          </a:p>
          <a:p>
            <a:pPr lvl="1" eaLnBrk="1" hangingPunct="1"/>
            <a:r>
              <a:rPr lang="en-US" dirty="0" smtClean="0"/>
              <a:t>Extended Warranty on firmware and software since implementation ($32,140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Benefit/Cost </a:t>
            </a:r>
            <a:r>
              <a:rPr lang="en-US" dirty="0" smtClean="0"/>
              <a:t>ratio of 11.3 to 1 </a:t>
            </a:r>
            <a:r>
              <a:rPr lang="en-US" smtClean="0"/>
              <a:t>in 2.5 </a:t>
            </a:r>
            <a:r>
              <a:rPr lang="en-US" dirty="0" smtClean="0"/>
              <a:t>years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VT CORS Network has provided significant benefit to </a:t>
            </a:r>
            <a:r>
              <a:rPr lang="en-US" dirty="0" err="1" smtClean="0"/>
              <a:t>VTrans</a:t>
            </a:r>
            <a:r>
              <a:rPr lang="en-US" dirty="0" smtClean="0"/>
              <a:t> and the taxpayers of VT</a:t>
            </a:r>
          </a:p>
          <a:p>
            <a:pPr eaLnBrk="1" hangingPunct="1"/>
            <a:r>
              <a:rPr lang="en-US" dirty="0" smtClean="0"/>
              <a:t>It supports a wide variety of different applications from a diverse user community</a:t>
            </a:r>
          </a:p>
          <a:p>
            <a:pPr eaLnBrk="1" hangingPunct="1"/>
            <a:r>
              <a:rPr lang="en-US" dirty="0" smtClean="0"/>
              <a:t>Three-year cost recovery based on </a:t>
            </a:r>
            <a:r>
              <a:rPr lang="en-US" dirty="0" err="1" smtClean="0"/>
              <a:t>VTrans</a:t>
            </a:r>
            <a:r>
              <a:rPr lang="en-US" dirty="0" smtClean="0"/>
              <a:t> usage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Recommendations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Continue with expansion of network to provide state-wide coverage</a:t>
            </a:r>
          </a:p>
          <a:p>
            <a:pPr eaLnBrk="1" hangingPunct="1"/>
            <a:r>
              <a:rPr lang="en-US" smtClean="0"/>
              <a:t>Work to get as many stations into the National Network as possible</a:t>
            </a:r>
          </a:p>
          <a:p>
            <a:pPr eaLnBrk="1" hangingPunct="1"/>
            <a:r>
              <a:rPr lang="en-US" smtClean="0"/>
              <a:t>Work to increase the use of the network inside VTrans</a:t>
            </a:r>
          </a:p>
          <a:p>
            <a:pPr eaLnBrk="1" hangingPunct="1"/>
            <a:r>
              <a:rPr lang="en-US" smtClean="0"/>
              <a:t>Continue to promote the network outside of VTrans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27" descr="Vecto expansion201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6900" y="1314450"/>
            <a:ext cx="3768725" cy="4870450"/>
          </a:xfrm>
        </p:spPr>
      </p:pic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2203450" y="3197225"/>
            <a:ext cx="158750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006600"/>
                </a:solidFill>
              </a:rPr>
              <a:t>VECTOR Expansion</a:t>
            </a:r>
            <a:endParaRPr lang="en-US" sz="1800" smtClean="0"/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05000"/>
            <a:ext cx="4064000" cy="4144963"/>
          </a:xfrm>
        </p:spPr>
        <p:txBody>
          <a:bodyPr/>
          <a:lstStyle/>
          <a:p>
            <a:pPr eaLnBrk="1" hangingPunct="1">
              <a:buClr>
                <a:srgbClr val="CC0000"/>
              </a:buClr>
            </a:pPr>
            <a:r>
              <a:rPr lang="en-US" sz="1800" dirty="0" smtClean="0"/>
              <a:t>1996 - VCAP</a:t>
            </a:r>
          </a:p>
          <a:p>
            <a:pPr eaLnBrk="1" hangingPunct="1">
              <a:buClr>
                <a:srgbClr val="CC0000"/>
              </a:buClr>
            </a:pPr>
            <a:r>
              <a:rPr lang="en-US" sz="1800" dirty="0" smtClean="0"/>
              <a:t>2004 - VTUV</a:t>
            </a:r>
          </a:p>
          <a:p>
            <a:pPr eaLnBrk="1" hangingPunct="1">
              <a:buClr>
                <a:srgbClr val="FFFF00"/>
              </a:buClr>
            </a:pPr>
            <a:r>
              <a:rPr lang="en-US" sz="1800" dirty="0" smtClean="0"/>
              <a:t>2006 – VTD2, VTSP, VTWR, VTOX, VTD7, VTD9, VTC1, VTSA, VTRU, (VCAP Upgrade)</a:t>
            </a:r>
          </a:p>
          <a:p>
            <a:pPr eaLnBrk="1" hangingPunct="1">
              <a:buClr>
                <a:srgbClr val="0000FF"/>
              </a:buClr>
            </a:pPr>
            <a:r>
              <a:rPr lang="en-US" sz="1800" dirty="0" smtClean="0"/>
              <a:t>2008 – VTBE, VTDA, VTMI, VTIP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Four Stations will be added in 2010 to complete the network -  Dover, Bolton, </a:t>
            </a:r>
            <a:r>
              <a:rPr lang="en-US" sz="1800" dirty="0" smtClean="0"/>
              <a:t>Hardwick, </a:t>
            </a:r>
            <a:r>
              <a:rPr lang="en-US" sz="1800" dirty="0" smtClean="0"/>
              <a:t>and Eden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428047" name="Oval 15"/>
          <p:cNvSpPr>
            <a:spLocks noChangeArrowheads="1"/>
          </p:cNvSpPr>
          <p:nvPr/>
        </p:nvSpPr>
        <p:spPr bwMode="auto">
          <a:xfrm>
            <a:off x="1466850" y="2841625"/>
            <a:ext cx="158750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00200" y="2071688"/>
            <a:ext cx="1374775" cy="3389312"/>
            <a:chOff x="1584259" y="2071457"/>
            <a:chExt cx="1374841" cy="3389543"/>
          </a:xfrm>
        </p:grpSpPr>
        <p:sp>
          <p:nvSpPr>
            <p:cNvPr id="12301" name="Oval 23"/>
            <p:cNvSpPr>
              <a:spLocks noChangeArrowheads="1"/>
            </p:cNvSpPr>
            <p:nvPr/>
          </p:nvSpPr>
          <p:spPr bwMode="auto">
            <a:xfrm>
              <a:off x="1699887" y="4196540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Oval 16"/>
            <p:cNvSpPr>
              <a:spLocks noChangeArrowheads="1"/>
            </p:cNvSpPr>
            <p:nvPr/>
          </p:nvSpPr>
          <p:spPr bwMode="auto">
            <a:xfrm>
              <a:off x="2149701" y="3689595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Oval 17"/>
            <p:cNvSpPr>
              <a:spLocks noChangeArrowheads="1"/>
            </p:cNvSpPr>
            <p:nvPr/>
          </p:nvSpPr>
          <p:spPr bwMode="auto">
            <a:xfrm>
              <a:off x="2800111" y="2935095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Oval 18"/>
            <p:cNvSpPr>
              <a:spLocks noChangeArrowheads="1"/>
            </p:cNvSpPr>
            <p:nvPr/>
          </p:nvSpPr>
          <p:spPr bwMode="auto">
            <a:xfrm>
              <a:off x="2713390" y="3575936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Oval 19"/>
            <p:cNvSpPr>
              <a:spLocks noChangeArrowheads="1"/>
            </p:cNvSpPr>
            <p:nvPr/>
          </p:nvSpPr>
          <p:spPr bwMode="auto">
            <a:xfrm>
              <a:off x="2465926" y="4158440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Oval 20"/>
            <p:cNvSpPr>
              <a:spLocks noChangeArrowheads="1"/>
            </p:cNvSpPr>
            <p:nvPr/>
          </p:nvSpPr>
          <p:spPr bwMode="auto">
            <a:xfrm>
              <a:off x="2278030" y="4726737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Oval 21"/>
            <p:cNvSpPr>
              <a:spLocks noChangeArrowheads="1"/>
            </p:cNvSpPr>
            <p:nvPr/>
          </p:nvSpPr>
          <p:spPr bwMode="auto">
            <a:xfrm>
              <a:off x="2193888" y="5304718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Oval 22"/>
            <p:cNvSpPr>
              <a:spLocks noChangeArrowheads="1"/>
            </p:cNvSpPr>
            <p:nvPr/>
          </p:nvSpPr>
          <p:spPr bwMode="auto">
            <a:xfrm>
              <a:off x="1584259" y="2271868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Oval 24"/>
            <p:cNvSpPr>
              <a:spLocks noChangeArrowheads="1"/>
            </p:cNvSpPr>
            <p:nvPr/>
          </p:nvSpPr>
          <p:spPr bwMode="auto">
            <a:xfrm>
              <a:off x="2653822" y="2071457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441277" y="2278063"/>
            <a:ext cx="1649585" cy="3246437"/>
            <a:chOff x="1499333" y="2278539"/>
            <a:chExt cx="1650267" cy="3245961"/>
          </a:xfrm>
        </p:grpSpPr>
        <p:sp>
          <p:nvSpPr>
            <p:cNvPr id="12297" name="Oval 27"/>
            <p:cNvSpPr>
              <a:spLocks noChangeArrowheads="1"/>
            </p:cNvSpPr>
            <p:nvPr/>
          </p:nvSpPr>
          <p:spPr bwMode="auto">
            <a:xfrm>
              <a:off x="2990611" y="2278539"/>
              <a:ext cx="158989" cy="1562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28"/>
            <p:cNvSpPr>
              <a:spLocks noChangeArrowheads="1"/>
            </p:cNvSpPr>
            <p:nvPr/>
          </p:nvSpPr>
          <p:spPr bwMode="auto">
            <a:xfrm>
              <a:off x="1704245" y="4629433"/>
              <a:ext cx="158989" cy="1562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29"/>
            <p:cNvSpPr>
              <a:spLocks noChangeArrowheads="1"/>
            </p:cNvSpPr>
            <p:nvPr/>
          </p:nvSpPr>
          <p:spPr bwMode="auto">
            <a:xfrm>
              <a:off x="1575565" y="3608006"/>
              <a:ext cx="158989" cy="1562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Oval 30"/>
            <p:cNvSpPr>
              <a:spLocks noChangeArrowheads="1"/>
            </p:cNvSpPr>
            <p:nvPr/>
          </p:nvSpPr>
          <p:spPr bwMode="auto">
            <a:xfrm>
              <a:off x="1499333" y="5368218"/>
              <a:ext cx="158989" cy="1562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8078" name="Oval 46" descr="Dark downward diagonal"/>
          <p:cNvSpPr>
            <a:spLocks noChangeArrowheads="1"/>
          </p:cNvSpPr>
          <p:nvPr/>
        </p:nvSpPr>
        <p:spPr bwMode="auto">
          <a:xfrm>
            <a:off x="2203450" y="3197225"/>
            <a:ext cx="158750" cy="155575"/>
          </a:xfrm>
          <a:prstGeom prst="ellipse">
            <a:avLst/>
          </a:prstGeom>
          <a:pattFill prst="dkDnDiag">
            <a:fgClr>
              <a:srgbClr val="FF0000"/>
            </a:fgClr>
            <a:bgClr>
              <a:srgbClr val="FFFF00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8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8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8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2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8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8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2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28047" grpId="0" animBg="1"/>
      <p:bldP spid="428078" grpId="0" animBg="1"/>
      <p:bldP spid="42807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90500" y="538163"/>
            <a:ext cx="9158288" cy="5786437"/>
            <a:chOff x="-120" y="447"/>
            <a:chExt cx="5769" cy="3645"/>
          </a:xfrm>
        </p:grpSpPr>
        <p:pic>
          <p:nvPicPr>
            <p:cNvPr id="38917" name="Picture 3" descr="ny-realtim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20" y="970"/>
              <a:ext cx="5190" cy="3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8" name="Picture 4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35161" t="12502" r="21097" b="13501"/>
            <a:stretch>
              <a:fillRect/>
            </a:stretch>
          </p:blipFill>
          <p:spPr bwMode="auto">
            <a:xfrm>
              <a:off x="3677" y="447"/>
              <a:ext cx="1972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15" name="Picture 6" descr="vecto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5038" y="2044700"/>
            <a:ext cx="189388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Time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 What??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benefit to having these station out there?</a:t>
            </a:r>
          </a:p>
          <a:p>
            <a:pPr lvl="1" eaLnBrk="1" hangingPunct="1"/>
            <a:r>
              <a:rPr lang="en-US" dirty="0" smtClean="0"/>
              <a:t>Are they being used?</a:t>
            </a:r>
          </a:p>
          <a:p>
            <a:pPr lvl="1" eaLnBrk="1" hangingPunct="1"/>
            <a:r>
              <a:rPr lang="en-US" dirty="0" smtClean="0"/>
              <a:t>How are they being used?</a:t>
            </a:r>
          </a:p>
          <a:p>
            <a:pPr lvl="1" eaLnBrk="1" hangingPunct="1"/>
            <a:r>
              <a:rPr lang="en-US" dirty="0" smtClean="0"/>
              <a:t>Who is using them?</a:t>
            </a:r>
          </a:p>
          <a:p>
            <a:pPr lvl="1" eaLnBrk="1" hangingPunct="1"/>
            <a:r>
              <a:rPr lang="en-US" dirty="0" smtClean="0"/>
              <a:t>How are they being accessed?</a:t>
            </a:r>
          </a:p>
          <a:p>
            <a:pPr lvl="1" eaLnBrk="1" hangingPunct="1"/>
            <a:r>
              <a:rPr lang="en-US" dirty="0" smtClean="0"/>
              <a:t>How much are they being accessed?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VT report title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913" y="561975"/>
            <a:ext cx="44481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are they being used?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05000"/>
            <a:ext cx="3733800" cy="3746500"/>
          </a:xfrm>
        </p:spPr>
        <p:txBody>
          <a:bodyPr/>
          <a:lstStyle/>
          <a:p>
            <a:pPr eaLnBrk="1" hangingPunct="1"/>
            <a:r>
              <a:rPr lang="en-US" sz="1800" smtClean="0"/>
              <a:t>Highway Surveys</a:t>
            </a:r>
          </a:p>
          <a:p>
            <a:pPr eaLnBrk="1" hangingPunct="1"/>
            <a:r>
              <a:rPr lang="en-US" sz="1800" smtClean="0"/>
              <a:t>Collection of inventory and resource data</a:t>
            </a:r>
          </a:p>
          <a:p>
            <a:pPr lvl="1" eaLnBrk="1" hangingPunct="1"/>
            <a:r>
              <a:rPr lang="en-US" sz="1800" smtClean="0"/>
              <a:t>Culvert inventory, Rest Area re-design, and ITS elements such as RWIS, PCMS/VMS, and WIMS location and planning</a:t>
            </a:r>
          </a:p>
          <a:p>
            <a:pPr eaLnBrk="1" hangingPunct="1"/>
            <a:r>
              <a:rPr lang="en-US" sz="1800" smtClean="0"/>
              <a:t>Control surveys for photography and LiDAR</a:t>
            </a:r>
          </a:p>
          <a:p>
            <a:pPr eaLnBrk="1" hangingPunct="1"/>
            <a:r>
              <a:rPr lang="en-US" sz="1800" smtClean="0"/>
              <a:t>Topo</a:t>
            </a:r>
          </a:p>
          <a:p>
            <a:pPr eaLnBrk="1" hangingPunct="1"/>
            <a:r>
              <a:rPr lang="en-US" sz="1800" smtClean="0"/>
              <a:t>Boundary</a:t>
            </a:r>
          </a:p>
          <a:p>
            <a:pPr eaLnBrk="1" hangingPunct="1"/>
            <a:endParaRPr lang="en-US" sz="180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05000"/>
            <a:ext cx="3771900" cy="3759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Flood Plane mapping</a:t>
            </a:r>
          </a:p>
          <a:p>
            <a:pPr eaLnBrk="1" hangingPunct="1"/>
            <a:r>
              <a:rPr lang="en-US" sz="1800" dirty="0" smtClean="0"/>
              <a:t>Wetland Surveys</a:t>
            </a:r>
          </a:p>
          <a:p>
            <a:pPr eaLnBrk="1" hangingPunct="1"/>
            <a:r>
              <a:rPr lang="en-US" sz="1800" dirty="0" smtClean="0"/>
              <a:t>Construction stakeout</a:t>
            </a:r>
          </a:p>
          <a:p>
            <a:pPr eaLnBrk="1" hangingPunct="1"/>
            <a:r>
              <a:rPr lang="en-US" sz="1800" dirty="0" smtClean="0"/>
              <a:t>Geodetic and Geophysical applications</a:t>
            </a:r>
          </a:p>
          <a:p>
            <a:pPr lvl="1" eaLnBrk="1" hangingPunct="1"/>
            <a:r>
              <a:rPr lang="en-US" sz="1800" dirty="0" err="1" smtClean="0"/>
              <a:t>Ionospheric</a:t>
            </a:r>
            <a:r>
              <a:rPr lang="en-US" sz="1800" dirty="0" smtClean="0"/>
              <a:t> modeling</a:t>
            </a:r>
          </a:p>
          <a:p>
            <a:pPr lvl="1" eaLnBrk="1" hangingPunct="1"/>
            <a:r>
              <a:rPr lang="en-US" sz="1800" dirty="0" smtClean="0"/>
              <a:t>Plate tectonics</a:t>
            </a:r>
          </a:p>
          <a:p>
            <a:pPr lvl="1" eaLnBrk="1" hangingPunct="1"/>
            <a:r>
              <a:rPr lang="en-US" sz="1800" dirty="0" err="1" smtClean="0"/>
              <a:t>Precipitable</a:t>
            </a:r>
            <a:r>
              <a:rPr lang="en-US" sz="1800" dirty="0" smtClean="0"/>
              <a:t> Water Vapor modeling (weather forecasting)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2009-2010 </a:t>
            </a:r>
            <a:r>
              <a:rPr lang="en-US" dirty="0" err="1" smtClean="0"/>
              <a:t>LiDAR</a:t>
            </a:r>
            <a:r>
              <a:rPr lang="en-US" dirty="0" smtClean="0"/>
              <a:t> QA</a:t>
            </a:r>
            <a:endParaRPr lang="en-US" dirty="0"/>
          </a:p>
        </p:txBody>
      </p:sp>
      <p:pic>
        <p:nvPicPr>
          <p:cNvPr id="4" name="Content Placeholder 3" descr="2009-2010LiD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8939" y="1600200"/>
            <a:ext cx="740612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3075" y="482600"/>
          <a:ext cx="4860925" cy="6286500"/>
        </p:xfrm>
        <a:graphic>
          <a:graphicData uri="http://schemas.openxmlformats.org/presentationml/2006/ole">
            <p:oleObj spid="_x0000_s18434" name="Acrobat Document" r:id="rId3" imgW="5830114" imgH="7542857" progId="AcroExch.Document.7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36600"/>
            <a:ext cx="4165600" cy="1143000"/>
          </a:xfrm>
        </p:spPr>
        <p:txBody>
          <a:bodyPr/>
          <a:lstStyle/>
          <a:p>
            <a:pPr eaLnBrk="1" hangingPunct="1"/>
            <a:r>
              <a:rPr lang="en-US" sz="2000" smtClean="0"/>
              <a:t>Interstate Small</a:t>
            </a:r>
            <a:br>
              <a:rPr lang="en-US" sz="2000" smtClean="0"/>
            </a:br>
            <a:r>
              <a:rPr lang="en-US" sz="2000" smtClean="0"/>
              <a:t>Culvert Inventory</a:t>
            </a:r>
            <a:br>
              <a:rPr lang="en-US" sz="2000" smtClean="0"/>
            </a:br>
            <a:r>
              <a:rPr lang="en-US" sz="2000" smtClean="0"/>
              <a:t>2007-2008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2235200"/>
            <a:ext cx="3771900" cy="3340100"/>
          </a:xfrm>
        </p:spPr>
        <p:txBody>
          <a:bodyPr/>
          <a:lstStyle/>
          <a:p>
            <a:pPr eaLnBrk="1" hangingPunct="1"/>
            <a:r>
              <a:rPr lang="en-US" sz="1800" smtClean="0"/>
              <a:t>I89</a:t>
            </a:r>
          </a:p>
          <a:p>
            <a:pPr lvl="1" eaLnBrk="1" hangingPunct="1"/>
            <a:r>
              <a:rPr lang="en-US" sz="1800" smtClean="0"/>
              <a:t>≈4000 Culverts</a:t>
            </a:r>
          </a:p>
          <a:p>
            <a:pPr lvl="1" eaLnBrk="1" hangingPunct="1"/>
            <a:r>
              <a:rPr lang="en-US" sz="1800" smtClean="0"/>
              <a:t>≈2800 DI’s</a:t>
            </a:r>
          </a:p>
          <a:p>
            <a:pPr lvl="1" eaLnBrk="1" hangingPunct="1"/>
            <a:r>
              <a:rPr lang="en-US" sz="1800" smtClean="0"/>
              <a:t>≈10,800 Total Shots</a:t>
            </a:r>
          </a:p>
          <a:p>
            <a:pPr eaLnBrk="1" hangingPunct="1"/>
            <a:r>
              <a:rPr lang="en-US" sz="1800" smtClean="0"/>
              <a:t>I91 (first 95 miles)</a:t>
            </a:r>
          </a:p>
          <a:p>
            <a:pPr lvl="1" eaLnBrk="1" hangingPunct="1"/>
            <a:r>
              <a:rPr lang="en-US" sz="1800" smtClean="0"/>
              <a:t>≈2700 Culverts</a:t>
            </a:r>
          </a:p>
          <a:p>
            <a:pPr lvl="1" eaLnBrk="1" hangingPunct="1"/>
            <a:r>
              <a:rPr lang="en-US" sz="1800" smtClean="0"/>
              <a:t>???? DI’s</a:t>
            </a:r>
          </a:p>
          <a:p>
            <a:pPr lvl="1" eaLnBrk="1" hangingPunct="1"/>
            <a:r>
              <a:rPr lang="en-US" sz="1800" smtClean="0"/>
              <a:t>≈5400 Total Shots+DI’s</a:t>
            </a:r>
          </a:p>
          <a:p>
            <a:pPr eaLnBrk="1" hangingPunct="1"/>
            <a:r>
              <a:rPr lang="en-US" sz="1800" smtClean="0"/>
              <a:t>59 crew weeks</a:t>
            </a:r>
          </a:p>
          <a:p>
            <a:pPr lvl="1" eaLnBrk="1" hangingPunct="1"/>
            <a:r>
              <a:rPr lang="en-US" sz="1800" smtClean="0"/>
              <a:t>≈ $60k savings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875</Words>
  <Application>Microsoft Office PowerPoint</Application>
  <PresentationFormat>On-screen Show (4:3)</PresentationFormat>
  <Paragraphs>165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Custom Design</vt:lpstr>
      <vt:lpstr>Office Theme</vt:lpstr>
      <vt:lpstr>Acrobat Document</vt:lpstr>
      <vt:lpstr>Public Sector Networks- Vermont</vt:lpstr>
      <vt:lpstr>What is VECTOR?? Vermont Enhanced CORS &amp; Transmission Of Real-time data</vt:lpstr>
      <vt:lpstr>VECTOR Expansion</vt:lpstr>
      <vt:lpstr>Real Time Networks</vt:lpstr>
      <vt:lpstr>So What??</vt:lpstr>
      <vt:lpstr>Slide 6</vt:lpstr>
      <vt:lpstr>How are they being used?</vt:lpstr>
      <vt:lpstr>2009-2010 LiDAR QA</vt:lpstr>
      <vt:lpstr>Interstate Small Culvert Inventory 2007-2008</vt:lpstr>
      <vt:lpstr>I89 Small Culvert Inventory</vt:lpstr>
      <vt:lpstr>Slide 11</vt:lpstr>
      <vt:lpstr>Slide 12</vt:lpstr>
      <vt:lpstr>Who is using them</vt:lpstr>
      <vt:lpstr>How are the VT CORS being Accessed?</vt:lpstr>
      <vt:lpstr>2009 Statistics</vt:lpstr>
      <vt:lpstr>COST/Benefit of VT CORS (Initial Investment)</vt:lpstr>
      <vt:lpstr>Benefit</vt:lpstr>
      <vt:lpstr>Some generalities need to be made</vt:lpstr>
      <vt:lpstr>Benefit for VT CORS Products</vt:lpstr>
      <vt:lpstr>Direct Benefit to VTrans (work on Interstate)</vt:lpstr>
      <vt:lpstr>Direct Benefit to VTRANS</vt:lpstr>
      <vt:lpstr>Direct Benefit to VTrans</vt:lpstr>
      <vt:lpstr>Slide 23</vt:lpstr>
      <vt:lpstr>Cost/Benefit (Current level of investment)</vt:lpstr>
      <vt:lpstr>Summary</vt:lpstr>
      <vt:lpstr>Recommendations</vt:lpstr>
    </vt:vector>
  </TitlesOfParts>
  <Company>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Galen.Scott</dc:creator>
  <cp:lastModifiedBy>dmartin</cp:lastModifiedBy>
  <cp:revision>45</cp:revision>
  <dcterms:created xsi:type="dcterms:W3CDTF">2009-10-22T15:32:12Z</dcterms:created>
  <dcterms:modified xsi:type="dcterms:W3CDTF">2010-08-05T23:53:04Z</dcterms:modified>
</cp:coreProperties>
</file>