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3672" r:id="rId24"/>
    <p:sldMasterId id="2147483673" r:id="rId25"/>
    <p:sldMasterId id="2147483674" r:id="rId26"/>
  </p:sldMasterIdLst>
  <p:notesMasterIdLst>
    <p:notesMasterId r:id="rId47"/>
  </p:notesMasterIdLst>
  <p:handoutMasterIdLst>
    <p:handoutMasterId r:id="rId48"/>
  </p:handoutMasterIdLst>
  <p:sldIdLst>
    <p:sldId id="258" r:id="rId27"/>
    <p:sldId id="290" r:id="rId28"/>
    <p:sldId id="293" r:id="rId29"/>
    <p:sldId id="294" r:id="rId30"/>
    <p:sldId id="291" r:id="rId31"/>
    <p:sldId id="300" r:id="rId32"/>
    <p:sldId id="298" r:id="rId33"/>
    <p:sldId id="299" r:id="rId34"/>
    <p:sldId id="295" r:id="rId35"/>
    <p:sldId id="312" r:id="rId36"/>
    <p:sldId id="303" r:id="rId37"/>
    <p:sldId id="302" r:id="rId38"/>
    <p:sldId id="304" r:id="rId39"/>
    <p:sldId id="305" r:id="rId40"/>
    <p:sldId id="310" r:id="rId41"/>
    <p:sldId id="311" r:id="rId42"/>
    <p:sldId id="306" r:id="rId43"/>
    <p:sldId id="307" r:id="rId44"/>
    <p:sldId id="309" r:id="rId45"/>
    <p:sldId id="301"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89189" autoAdjust="0"/>
  </p:normalViewPr>
  <p:slideViewPr>
    <p:cSldViewPr>
      <p:cViewPr varScale="1">
        <p:scale>
          <a:sx n="64" d="100"/>
          <a:sy n="64"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3AB8EC5-31E2-4422-B845-59274166D817}" type="datetimeFigureOut">
              <a:rPr lang="en-US"/>
              <a:pPr>
                <a:defRPr/>
              </a:pPr>
              <a:t>4/13/2011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EF2E3DF-31D8-4887-B568-F31CDCBDA87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AA4DD2BC-CED7-4FDD-ADB0-DFA9749F21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CA" smtClean="0">
                <a:latin typeface="Arial" charset="0"/>
              </a:rPr>
              <a:t>Does “Toward” takes an “s” in this case???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CA" smtClean="0">
                <a:latin typeface="Arial" charset="0"/>
              </a:rPr>
              <a:t>Regarding the long term-maintenance of the geoid model; should the presentation discuss if we want to use a NAVRS that is GMSL-driven, specific-Wo driven or consistant-equipotential surface driven?  Do you understand well the difference between the three options from my presentation that I sent to you in a previous e-mail.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CA" smtClean="0">
                <a:latin typeface="Arial" charset="0"/>
              </a:rPr>
              <a:t>I think it should be mentioned that Canada and USA provides hybrid geoid models to go directly from ellipsoidal heights to national vertical datum, but the problem is that the hybrid models includes the errors of the official datum.  Hybrid models allows users to combine modern technologies (e.g., GNSS) with traditional realized datum (levelling).  Unfortunately, this mixture is sometime more problematic than useful.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CA" smtClean="0">
              <a:latin typeface="Arial" charset="0"/>
            </a:endParaRPr>
          </a:p>
        </p:txBody>
      </p:sp>
      <p:sp>
        <p:nvSpPr>
          <p:cNvPr id="51204" name="Slide Number Placeholder 3"/>
          <p:cNvSpPr>
            <a:spLocks noGrp="1"/>
          </p:cNvSpPr>
          <p:nvPr>
            <p:ph type="sldNum" sz="quarter" idx="5"/>
          </p:nvPr>
        </p:nvSpPr>
        <p:spPr>
          <a:noFill/>
        </p:spPr>
        <p:txBody>
          <a:bodyPr/>
          <a:lstStyle/>
          <a:p>
            <a:fld id="{49522D63-5B42-4397-BC8E-92CEFDCD88D0}" type="slidenum">
              <a:rPr lang="en-US" smtClean="0">
                <a:latin typeface="Arial" charset="0"/>
                <a:cs typeface="Times New Roman" pitchFamily="18" charset="0"/>
              </a:rPr>
              <a:pPr/>
              <a:t>5</a:t>
            </a:fld>
            <a:endParaRPr lang="en-US" smtClean="0">
              <a:latin typeface="Arial"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CA"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CA"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CA" smtClean="0">
                <a:latin typeface="Arial" charset="0"/>
              </a:rPr>
              <a:t>It is required to produce both: velocity model and updated version.  The updated version is required to represent the geoid variation for a new epoch AND the improvement due to better theory and data sets since the last realization.  The velocity models are required to show users how the geoid change in time and inform them if they should be worry or not about the dynamic aspect of the geoid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CA" smtClean="0">
                <a:latin typeface="Arial" charset="0"/>
              </a:rPr>
              <a:t>NGS and GSD should provide a velocity model of the geoid to indicate to users how the geoid behave in time.  This is in addition to provide a time-tag geoid model on a regular basis (e.g., 5 years, 10 years, …) or whenever it warrants an update due to new information (data, theory) that provides a more accurate model.  With ground technologies, it will not be feasible to monitor short to medium wavelengths across North America; it has to be target areas.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CA" smtClean="0">
                <a:latin typeface="Arial" charset="0"/>
              </a:rPr>
              <a:t>Secular is between quotation marks because only GIA is secular, the deglaciation and drought are currently more recent multi-year systematic variations of the geoid.  I used the term “secular” not to confuse with seasonal variations of the geoid.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CA" smtClean="0">
                <a:latin typeface="Arial" charset="0"/>
              </a:rPr>
              <a:t>The big question is: What will be the WHS?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91E965-974B-442F-9BF6-C20F3FC8763C}"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E517802C-5065-46B9-B9C1-92F31A8988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CC415D-163D-40F8-837A-CAF5F7145E4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B7E2C8E5-A2E0-4399-9B72-606B7C03987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22B316-6D4C-4B6F-AE10-F7AD1B168C4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BBBCCBC-5279-4D12-BFC3-018CFBDBE01B}"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86210-45CE-4E27-8688-DAF5B8AD2A7F}"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C2C62C43-008A-4E33-9802-BBE7B2DB5611}"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992421-19EE-4502-884C-065180EB618C}"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601B416-5461-41E6-A725-2354C0F848FE}"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558731-F16A-455A-8911-C014DE439336}"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907FC727-1757-45D8-B35A-D447A72FE07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8CB94A-C900-4423-988D-2D0B9E1326E8}"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3953A6F4-3AB7-4989-B4F1-01D6E95BC260}"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579F34-1930-461E-9DDE-D7A72272DF65}"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4C451619-1FAC-4895-B4F3-FBC678CC030E}"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F5923A-48BE-441D-A1B5-D16DD7C2C2CF}"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28762834-BFC1-459B-A569-0875242F9CAE}"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4B00DC-E472-4E43-985F-4C1E92602E9C}"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FABBC50C-61BD-4663-A410-53C1A1892E56}"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6356FC-97DF-45E7-99FE-EC1A429A1BED}"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529A931A-5270-4DC9-89E1-1264B66284DE}"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13087B-9048-47D3-AE57-D3089734C3E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758D470-E8D9-411E-85E2-81FD598A2C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794282-B2D3-4064-807B-921BA795ABD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C312CFC8-3997-49EE-84B3-480C9F38865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0F08EF-E26B-482D-A9B4-2DD1EBAD03A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7BF77E0-F767-45BB-B79A-039AA6A62C3C}"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C56E2A-787E-4E8A-8D50-D90F0F2DA0E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C2C581C-0AA1-4BFD-B480-F8122840B6CB}"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B37964-F018-4543-8110-D922E9AC3AD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8D6BF30-A596-4E14-899D-3D07F0E1094D}"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54882B-1F80-4A11-B632-BA972033F84C}"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0248470-1071-4139-B257-3DA68E27ECDC}"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D04260-44D6-4FC4-81F2-D7B161C6D685}"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7E6C2D7-9E7C-4B03-AD4D-A8C94E21A322}"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0A105C-17A2-4DF8-A4C0-0CA9305F299B}"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C99DF8F1-C8D4-419A-ABA6-12D8FFF27631}"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88EB1F-CF6D-4E2E-9336-EF636246BDE1}"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431A00CD-D389-4EC8-803B-C1D041E1D2D7}"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092793-218C-447C-926E-720F027622D0}"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D7CB6BB8-22CF-447A-917E-F59E514E381A}"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C50091-EFEF-42D6-95E1-354CA7B8DF4C}"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2A004C63-4AEB-479D-A29D-2AEB00A4D722}"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53BE38-53BE-4D6D-9532-D10DCA101782}"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3E2DAE5-B399-4D93-9AEB-951B1686A1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AF1714-FD15-4FE3-A5C4-09C9275E140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7FE31E28-9990-4709-9D94-20B5676B2B6E}"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4B44FA-548D-40BF-9B7D-35A43DEDA1BC}"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75D1AB2-F491-4E4E-9E04-0170ECB5FD91}"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822464-6240-4241-8FAA-437A1D093CE2}"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49DBC2C-7FD2-4AD8-9C30-D1C788D13C50}"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2C263A-E786-4BB7-9257-336FBD031DC2}"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FEB817F-28F3-4400-AE56-BCF7C8D24689}"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72F34C-056C-489F-A667-5932378D61B8}"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03FC150-5A29-4188-8A30-2CB146D549F8}"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11F953-041F-45E5-833B-98DE2B70B65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D1C0083-C04A-4D6F-8114-0CAC90B7E2AA}"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1335E2-CE66-4E64-A80F-CE6D10E5F596}"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D4C96497-5A49-4028-A218-821A6C608FDA}"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7BEE26-EBFC-4F6A-8C03-C7B23A1404AD}"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55F93B64-FA91-4D25-B95C-9FDE64F99DD2}"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5E72F1-A0A3-4B19-9E80-5C40A63A0721}"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36FA8350-7D42-4FC2-A8C7-0D73BAFA57E0}"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203B81-4650-4AC8-89B8-A09588302C09}"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7A7A8E6A-887E-44D7-AE11-3B4D8ABFA48F}"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805412-EAC9-449E-BCC4-B8AB50FF96F8}"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5AF155A-CB0C-43C3-B65A-647B4B35338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02630E-F8FC-4587-A2B0-8A5EFACD290C}"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16C4CAF1-16B4-443C-B2DF-68323AD9250E}"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A35C04-05DF-4C4B-8189-DBEB291BC0BD}"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9DAE31CC-50DE-4C0E-9C99-4039916A1DAF}"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63F65-E8B9-4B6A-9470-B90B5887402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20A7BC9-6489-4B2B-BFD8-A0C68EAB35B9}"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A28AB3-D467-49F5-BF88-4138EF1DEDF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1418CAD-704A-4A44-B318-72682C05423A}"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CBC634-6B2F-4951-ADA5-35204D7465A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6FDAB50-96DA-4066-A851-3462FECF18DF}"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625127-FED7-4D9C-BCD7-3A61B6F7085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815BA31-9DC7-4BF3-891C-F87E70D558F1}"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F18D6E-80F9-498D-82F7-9BC68112407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B3CC043-E27A-4BEA-8C71-5B1E9F640398}"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366A3D-ABFB-4E9C-84A1-F3C434C29886}"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DE465611-76E5-4EDE-A47F-D718FA9379E9}"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0F0A93-244B-4DFD-B1CA-C6C3141A63DA}"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374D4288-226B-446B-9F9A-6B02B8CD833D}"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8AC3E1-740A-45D8-8301-5137DEC362FB}"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C5D90521-DFDC-4BD0-907E-273D176C140C}"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E56A58-9FB8-4083-B593-DF539E8DD806}"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135C2753-1B72-4BE1-BC4A-0E61258D8C8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2ACE1B-C4BC-4426-A2F1-61D16D8CFF2C}"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268F71FD-18AF-47AD-977A-2F77CD9B403F}"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90BC20-CCCD-4520-97BB-6539D2D3EAC4}"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5D049B55-5D78-411D-90C1-56D221C2A1C2}"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DD871A-F18F-4231-835B-24992DC3B41B}"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5727E5F3-AEF5-447F-8914-8B1A0148474C}"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AE40E5-A80F-4F4E-B7D4-067806AC37F9}"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1C8E05B-9169-47A2-8E02-17919015115E}"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4A26D9-F36C-4AEE-AED0-E0AC962482C3}"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585BF89-0FD5-44CE-96E6-1E3A6AF30B03}"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5EFD29-F03F-49DD-A645-0DB8027B839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FA05A9A-4305-48FD-9BF9-0897DDC17DB4}"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F03C0B-EDE4-4FDF-A0CD-65C38FD99328}"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CA754090-9B9C-484E-AF45-5CF2741F2A1D}"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35C50A-1963-49B0-A6BF-3503D7DCE31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1AE9408-D002-45DF-A975-0AAC12D7B302}"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A2B698-D0DC-4610-A4BB-BF5F974365DD}"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AC0A88E-AD1B-47B7-817D-3F9EA4E8999A}"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1CDCB5-6D3E-4105-81CB-0850BD021D75}"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DAEB40FB-61A3-4C39-BEC9-C7980CD7A871}"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26EE86-FE04-4A89-A98C-DCA920AE7FAC}"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217CC62E-37C9-4F16-AEB4-0A15FDE495A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A108CB-6880-4399-8663-D7989FDA6658}"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C8A1CAE8-A70B-46C4-A105-59F59F948E9B}"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03C792-E69A-497E-B9A1-23CFEB01D14C}"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354321DE-A4AA-4637-95D6-ACF3A76EE642}"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08E9E6-4059-4A62-9462-7F592605F8D0}"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1FBE09E2-C835-4219-88C4-18968D5AC4C7}"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34429C-E137-4867-B851-8110F038D57A}"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99A8F540-B82C-465A-B543-D4F172F48625}"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7A142-4694-4DD4-9B06-F33018B60F4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CA4BA36-FF1D-4C68-9B75-8242BCD4DFA1}"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454FE0-6187-4ABD-B9E8-D8233555C99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4100970-5F91-4571-BC0C-28B99681954B}"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461ADF-164A-4F85-A5FA-FC80A7866BD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1134135-A26A-4D18-A25F-4AAA7AF30BBC}"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CC5B3-FBE5-4FC7-91A6-8FDA4E6AD5F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672817B-1188-4DDD-8CA1-66CC4D27D7BF}"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018470-3486-4553-90BB-D1DF2936BE33}"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321727F-4B54-4920-8CBC-CA0B1B74871E}"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0168A6-3EF5-4C8A-9DEA-08F5A132CD2B}"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724BCE2-30BD-4C99-8174-63F643B642BA}"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A7DE2A-DF36-4014-97BB-C9F0A8858F56}"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AF9A2E03-30D7-4F34-ADBE-AD1F8F19651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14ACFC-B082-4ABA-B35C-B0555D2426EA}"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261FF905-FE84-4169-B215-BD7634EF63ED}"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60518F-3BB2-4A64-AF9D-C833AD3B5DB3}"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8180FE28-6BB0-4087-80AD-E92F7DED36EB}"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56C171-5614-469E-BBA2-4950A932D330}"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881B9146-9EA9-4E5F-9300-426E2A7D8AEA}"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6C5950-98BA-4E08-A54B-54942FB96A91}"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97D6385E-DDC4-41D8-989B-38B8C1EAA32F}"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43E15-96C3-4571-91B0-6B67789E4154}"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5D6DC19E-73B4-4221-9386-86195396AD32}"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7AC5EA-5A9B-4082-B8F4-3D438F9E5EC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AD35CB6-36BD-4D95-99AA-0007E1E33761}"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69BA27-565E-47B4-9ED9-986289A26568}"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99E0FB14-478D-467C-BFD7-0CCA5C44E5F0}"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792D05-71B7-480E-A33B-7E775D603E6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7402E9B-8ECB-4AE6-9BE3-90C83A0F4746}"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A55156-7127-4D0C-90D7-55B4467A151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E445BAB-1C6C-46BC-AA95-86806E86DB6B}"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34E6CD-79F9-4A81-B585-592489A8F66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EF6E17C-99AF-4088-A168-22085FAFD479}"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1ADC10-EA2A-4BCC-A84A-448C2680A4A1}"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4A4B6D4-B848-4B8A-8636-252C45C65BB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3EBD7D-9B71-4E3F-940A-2666A2AABE8D}"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3326E3E8-0072-49B1-BFAE-B9274010D09E}"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145866-738B-44F3-8816-243EB943E25B}"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796D36B4-0C29-44BA-BFC6-3A42433F7A45}"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3B188E-EA5B-4A73-B9DC-14CF1DF911F1}"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311148B2-0B3B-4B92-8286-D911538E0DB2}"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9F7838-8EF2-472F-B1E9-23C034A897E0}"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861BD789-23DE-43B5-A5C0-AB8993AE4298}"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CA78F4-904C-48B0-93AA-F6A255872F10}"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2258256F-77A4-49DD-8205-97C5ED6A7EBE}"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FAE717-906E-43BC-8B1A-6475CA5CE633}"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BE64C12-8A1A-423D-AE67-A3D39BA0818A}"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2154A2-5700-4159-ADD8-E3BB76C4C522}"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4417425-F69D-4DA5-9047-C68F8A5614EC}"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7A5B9E-5EB2-41DC-83B7-9FD203C3FE0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E00FA64-423D-4A59-B4A2-13A0A690AEE8}"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CD2F0C-27C1-4A0C-9EA0-6936A7618FB8}"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445BD3BB-37FF-4506-8B72-1331B32DAAC2}"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67F741-65C6-4043-BF5A-BF5E94FD48E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F9733A93-8EF3-4603-A242-6F566A385C40}"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05B225-38E1-4B60-A1D4-484647F0E1A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05C013D2-30F6-4933-81C5-803FEE08B6B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B00CF7-147A-4585-A9AD-BDAE537A52D6}"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2430A0AE-7FD3-4CC1-82C6-467E5A2F0AB1}"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46828A-DFF9-4501-BAC9-7D7D15C5944D}"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A09ADDB6-B331-43D6-B58D-D4C1E310A979}"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6F7828-753B-44AE-BF8A-2331B918F7F3}"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47CF1D11-176B-49E1-92AB-1239DC0A8B36}"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F41D9B-AE4E-4F35-8170-C5FFDD9A0334}"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D3A48A07-E598-4FDA-9B77-FD9525A04F77}"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51E10C-B2C2-4E16-B811-D7CA7A96F4EF}"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5149EAC6-5330-430E-873F-BD246942FC9C}"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1EB3A4-D40A-42C4-B16E-AD90AD1684C1}"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242C97EC-35CC-4A38-8CBB-57C56658B6D6}"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EA89A2-3B37-4B6B-AF62-BDB7B0B0E4E0}"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27FFF420-5CFA-4F9D-A70F-E22D3FD09EC9}"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394B8F-A568-4F64-A411-61BE417A961F}"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39AD69EE-C4C2-4FD1-85D9-58589F899C35}"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0FBCDA-6846-4F98-8025-C4075B33F619}"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CC098A3F-504C-41EE-9EE0-C7134F47A090}"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6029D9-23C9-4D99-8A7D-A39DCA1DEDA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822C1588-511A-4693-8249-30DB6BBA905E}"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74A0B7-3D18-42C8-B2BD-29279F15B7B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0A93043-A643-4570-A9D1-DC661FBCCF0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3365F3-DC4B-4D24-B0A3-42520DC4F1C9}"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FF364188-0A17-4916-A3CB-05AA380253A8}"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FC68FD-DD99-41C6-A464-8127B4FDC21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BD61A5A-9638-4F38-BF9E-25CAFECE6A54}"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6EC47-0856-4D61-A8D2-A46C67D8A474}"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7F28C8D-F0B7-478B-9B68-A36CF4CF6713}"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88C47B-A6EB-468D-97A6-A12E70C2B093}"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69BE6DFB-3295-4E08-BF95-6F1FFA6DC87F}"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853E0A-CD4E-4218-9BD6-6B3974CB06D8}"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B44B7FCA-B88D-4CAE-A4C1-4D72E2600D2C}"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9BF179-52DF-4FA5-88C4-091971AE7134}"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3AF5B462-1F35-4ECF-BBAF-EAD5820FEC42}"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D322DE-5FAE-4E03-B107-F7535BCEE9BA}"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EA871B1-79AD-4A9E-BB9C-54F190025FC4}"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E4C1CF-CA45-4AA7-B18F-93130C057E0C}"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893B99D-3003-4A44-9A10-14ACC0788CB6}"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1F4E37-24CD-46A5-9D69-A164951E30E2}"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E5BD3D2-2F41-4840-B2F6-32AE205E7C9C}"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F1883D-C7CC-419B-BFC4-814F7F27EA18}"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637573E-038C-440C-8ED0-7091873B0BB1}"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BF6897-EC08-40D6-B994-2AD8C916EFB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E2987A8-03BB-420F-8D21-2F9688B539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121B6C-57B6-4EF7-91F0-4F5C6ADBD84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174BD20F-C54A-40F4-A717-CDB8105226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3CBAEB-314D-4B37-9CBF-F282D71FBB09}"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76FC8C5C-D191-4007-AD46-3060B968AF85}"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DB8CF-59E8-49C7-AE8F-8BF821BC1D92}"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FE5FFC5-28FC-4EA2-907A-A0EE68E96E3E}"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338AFD-C837-4F18-B357-94ECE91551C0}"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CBE201E-CAF0-470B-918A-8562B6D5F590}"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47E845-3555-4BD7-9348-A4DD1C1BE356}"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6EAAA36-EF49-4316-B930-B46D8DC307A3}"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20F7FB-0237-450D-841E-16ADCEEDED51}"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8CCE87E7-63D1-497F-9154-4BBE1AC1065D}"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D51953-B4B4-457C-9594-5DE789C8EBF5}"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51B08B00-2E9E-47A6-B464-9FFE66DF0425}"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80DB81-1012-49E6-B806-C8CEACD2D2D5}"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B890BFE4-78F0-40EB-96B1-71A69B12F7D7}"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C28CFC-7425-4058-8723-217C57EF9A89}"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0CC06D0-49C0-477D-A5F0-F33BD754CEA4}"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AEE371-1137-4483-BD0A-AD85D30992D2}"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2DE3014C-9055-4335-8A05-569C19681C19}"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7C4761-A0AC-4033-B9DC-5DBCDB48EC9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212122A-6B6E-4ED9-B79F-A138C749BF27}"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CD74C3-1C02-479A-AF4B-397F3B91C0FC}"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5888055B-4042-4E62-AE49-CE975C90050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4B3BE9-636D-4F1A-AD3E-7BDD928DF61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B5B70A1D-7EFF-40E5-84E5-62EDE1753567}"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26F13A-C052-490D-82FA-C155277B401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B605F52-2115-4E69-8977-F58B04514DA3}"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E445AD-8AA2-4639-BBD5-DB6D89EAB90F}"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6EA34AC-50CF-4518-85E7-7D0F1C5390D5}"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F035FF-5E07-4B19-9303-DE1E7E927D4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84829313-7356-4323-BD37-5D6869C3A402}"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24C930-09F7-48EF-9579-7DEE7A010807}"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41E2050-AC1C-4CB2-A2E0-E06D84915A33}"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6285C8-1F36-4329-95D0-85C44E639E20}"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8EFEBF97-A4F8-4153-ABB5-65232DC73CA0}"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3D084E-F0EA-436A-93A9-1913FF5A6FB5}"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74757F46-D37E-4397-A63F-C284CEA4BCEE}"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23C27C-4C9D-4173-B3EB-373233B4BCE3}"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69F87A7A-81D1-4B0D-A2F6-EA641ED6D38E}"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70F035-6F79-4205-A9C1-2C43DD02E593}"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F77C91DC-A9CC-4B6E-A8B7-BA60C723364A}"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14F76-DC63-49E7-B709-A0E24A43E275}"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184D6BF-B477-4212-9134-3FDA647ED2CA}"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A4AA03-8DDE-4294-8826-B1616B5C46C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D21D0F6-3083-46DB-87F8-94F75412822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6B7F6-6A08-4F4F-9FD8-C3B30E9D3EF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11A8411B-70DD-4A7C-BA3A-B1DF860349F5}"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D92F3B-3CC1-4718-A1BA-693A36983DF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3EE2187-B1B4-4D76-93C5-6FFB58BE6A19}"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1F864C-2876-4069-9781-28EAA1B35DA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EDEC236-1324-40DE-9B4C-B9C12D727C52}"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2D2A56-5BB1-4C8F-8233-28F1FFBA914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EF6B9A1B-CF58-4F3A-882D-7C2AC6870F00}"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0AAD03-6A21-470F-890D-1BEDF2D44B93}"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8359A011-73C1-4B8E-9DEB-42E4986A82C4}"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F22CCE-9AB5-43AB-8D82-5FC6FADC6890}"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61E5F029-F5F2-4AE4-8EE5-CFFF90B5E1CE}"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082773-F06B-42FE-AAEE-670CB29D5AF7}"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8653407A-C5AE-4447-A2B3-D2FEF1F74A3A}"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02DAD9-71FB-4951-B5B0-C7CED51FE904}"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EC3BDE0B-914F-4FCE-B3E2-56522FF2A542}"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AAAD55-9720-482D-A6AD-A8D4F2BC5692}"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79426A5A-E327-476C-9B57-B00B9457454C}"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C9488C-F9BF-451A-AFF3-6A76E2533F7F}"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7EE6BC2-E29F-4BC9-88AE-2405E21CC830}"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398A55-63D4-434B-BCEC-25A6726FD3F1}"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D11EB14-9918-4941-8438-03CEA6201E6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829142-79C7-474D-B966-F4C56A0C859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C72D31B8-2CD5-4630-8D10-18807F3066A5}"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E8F6BD-B395-473C-AFF7-01E331AA5EC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A9D8591-58B9-4CFF-BDB5-1F0B1563C85B}"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CB6518-55A3-4E36-B9B7-A1813D17FBA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8BA2AC0-9EC0-4FF6-9401-3866DDB5A237}"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129827-055C-48FE-AA47-DC4C38FEF96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F6A4AEE-02EE-438F-A01C-3FE47AEB2BA3}"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08F46B-AAFC-466E-BACD-92DB56A0F2A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5C10005-BDB9-453A-9AFA-E58FB4DA3BDB}"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62582B-0347-4284-8BC8-7F2D970D5EF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E2996DD-C3EE-4C6F-B283-829106FF1F29}"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BEA151-3120-4107-976B-92C70ECC4748}"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E33BD34-2441-4A9E-BB03-E07249B4EA38}"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C00C4F-FED6-408D-9DA5-CFF7096F266B}"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7D584742-561C-4037-8E8C-0F06F8B0B2A7}"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AE07D7-5363-4783-8FFB-39F1FEDDB890}"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984B2C86-1CD4-4BF0-AE7F-0E43F2AA3169}"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FAAAD-AA38-4DC4-B3BF-9FCB5A2C000D}"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5D4712A4-EEA5-4EE8-984F-761F20C4836D}"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65F25E-750E-4B03-882B-441CB43989F7}"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D6807B6-005C-4271-B5C3-469F44B8CA0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062554-A0DB-44E8-A171-F0CC87C4F37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8E68F052-1312-483A-8F32-5DCDA4AA794F}"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163E07-ED1F-4ABE-A6D1-A1920B02193C}"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3A9AB8E-FA10-4B45-8C45-B04C52113193}"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9D02C1-BB01-4ECA-98A3-72167464549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39F887A-088A-40D9-8488-432EF156AC01}"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434CD0-3AA0-4053-BEF3-4E63EF31322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2829675-6166-49A7-9AB1-97BE53A1EBDD}"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396BA5-664B-4354-8E3E-3C595783051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4910BA6-A93A-4CBA-9403-1B0C81328288}"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2D5CD0-3823-4D41-AD81-03B18809F78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018FB72-F8C4-4F4E-BAC9-40EA10B0137E}"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1C4370-1F16-427E-899E-7C82F862EB7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1D99324-EF09-406C-8A64-B85D84DB85F3}"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761C25-1AAA-4D5E-9208-5AFF46DBA925}"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23C75AD-B898-42F6-8F59-A3111B00804C}"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1AF6FF-3126-45E5-8D91-722938371524}"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D7556C69-A8F3-4025-8D38-D6694364150B}"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26FBF5-672B-4C22-8723-E65E2EC315ED}"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06EEFED3-FB4B-404D-BBDE-BA3B323F36C7}"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66B8E5-99A3-4A5E-A52F-6BF62AB09227}"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E6FF6694-794F-44DD-82A4-071D3B6068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0F1E5C-4A24-4805-A5CC-119C5DC7DDA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C368E609-C0C0-41DD-BFC1-01A9B3F2D76F}"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2605EF-BF8A-49BE-AB1F-9F81E9CE000C}"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F82E8E31-4BA8-4504-8223-A7FEA37AFA00}" type="slidenum">
              <a:rPr lang="en-US"/>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3A367-1248-4911-9AF6-D607E5BB0E9F}"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310DADBA-E23B-47F6-8B48-5728AB62690C}"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7B2708-6F5B-4C0B-9B89-BCBF3A4F683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0DFFBFA-9E69-410E-B881-BCB864A8EA42}"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F2FF20-6045-40E3-AFE4-F7585575324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7C8B1F6-4729-4CFF-82A6-A4708D132967}"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937B3B4-D4DE-4120-9FBB-CC4F16212DF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041283E-5044-4C52-8089-12D837DEB59B}"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99EB79-44B5-497D-8713-B36AB189D886}"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BFA6A992-2F06-426B-B4A8-9CE8B5A3FBC5}"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5E2255-8061-4E76-A4CE-5FD2CE6D3E4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3B758269-4542-431F-978F-FDD5C6AAE534}"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A96D57-96D5-45DD-BA49-B897EDFF2472}"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BB00B03-59FC-4E8D-8641-AC5CCD508FDA}"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EC9105-C43E-4A9B-9FE5-DDAD2F5324AA}"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00E1BDEF-43F3-4319-809F-C054F6686751}"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C17B33-010C-4F25-8353-8A406E0A33EF}"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5A377AA3-8AC7-4822-AA0A-F11E9B6A2D7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A693A3-DABD-4FB6-8DAE-067CAA5A7239}"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6CF82497-F90F-4AD3-8BD2-B4A9EFB94BCD}"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7772DF-1AF3-4279-B1F2-AC1544469EF3}"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8855342E-B189-4904-9C3A-967B28FB15F7}"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3CE960-FADC-4522-868E-B88769969705}"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4524188C-1DE3-4AEE-9F0D-DA568BC9F713}"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7ADC1A-B795-4B09-8FA9-B56682447F09}"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EAB48067-86A2-4747-864A-8B67883138B6}"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C032B-A95D-4407-AC8B-B3F68AAF407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C3F413E-89F7-49D0-AAEF-E6E6CCA9D525}"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854900-C0E5-427F-B585-5E57D9BE767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4B4512B-8F96-4074-A252-49524E6F9502}"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D1E4B81-84E4-429D-BBF7-66389B76F06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DC4DEEBD-8116-479E-98CD-FA091B20F55D}"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5452F9-7218-41E8-B4F7-C47E8B09B2D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ABF5EB7-3C33-47A7-9FB0-CE56239C3876}"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2D92F4-94C3-4359-8B57-9404672CD373}"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F09C3B8-501A-4E0C-BE62-5A6BD76B904D}" type="slidenum">
              <a:rPr lang="en-US"/>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48DAB9-4B49-4CA0-A6A3-05CF97E7F389}"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8365173-F77E-44D2-830D-1A28731D5CC4}"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B94322-71DD-4F4F-B409-6246B187BA11}"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CB880231-7C19-421C-AAC9-6E5139332BF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E3CAF5-CB56-4986-8175-64C9DA852542}"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AC948603-0CF8-4134-90FD-EBF18BC80654}"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41BAB7-2835-4994-B01F-5D4B5CB92FCF}"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166E3859-CD4E-4C32-9A91-416EFB310690}"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D85ED1-7371-4A6D-BC41-B5E1ED935958}"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FBA9EF33-EDCF-47A5-9CF5-AD28F31D42F3}"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13A35B-0281-4CE8-B400-6677EBC58225}"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798BA9C-7E7E-4B3A-BC1F-B2406D866BED}"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9BF80B-13DC-4321-973A-8DEB2D13F5BF}"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0B38C8D-9D5F-4110-9D88-55B87AABA317}" type="slidenum">
              <a:rPr lang="en-US"/>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47D026-D6A5-46CE-9141-812DABCBD052}"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2B043FAE-D689-468A-B4A4-98B0BB84F1B1}" type="slidenum">
              <a:rPr lang="en-US"/>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A9EB23-B2CE-4C8F-ACF1-B247ADC2410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A80A094-EC2C-4242-93D0-D5E8DD164BEC}"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D6A8E9-BD6B-4868-B536-DAC1DFB88B8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DA57254-4463-4489-AF2E-9CBFE5D0A0C0}" type="slidenum">
              <a:rPr lang="en-US"/>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A47040-79DB-40E3-A882-E70A0F9EE5F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1008E94-FF01-4D85-A1C6-F7EFC242F624}" type="slidenum">
              <a:rPr lang="en-US"/>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CFD5AB-A396-4426-B725-F328D24B81F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7291B931-997B-4A96-9A95-3E14641317A9}"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0F8FFA-0E94-4538-BC6F-C8876BB22F7A}"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7567B6C5-575B-4A51-96F5-4B78A4C4FC9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9BB9DB-BAF2-4EBB-BDDF-A1BE2C94EB6E}"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E3D287A6-61D2-4F0D-BB15-60BED926E17D}"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056CE4-E664-410F-B420-8F6F97C5257F}"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64A2BF31-2BC0-4FB5-A46F-75E704E40848}"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071AA3-1607-43CF-AD80-B8C2CF1E3A6C}"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6EC7E3C5-BE10-4A44-8E51-5F7BDEA79864}"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AFE0CD-8407-4671-AB87-535ED4DA1752}"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6A6B60A2-B947-4C66-918B-48CFC7EA581A}"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4B33E7-50B4-4BFE-912C-E2AE1F31D19E}"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02CC2BB8-643A-4144-A23C-5D9AEB35A369}"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2602FD-F969-4340-8486-78BE66F49828}"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BF76A1E9-4064-4B9C-954F-0B58860106D1}"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682AE-4CE7-469A-B54C-91AAB50E763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1CC714FC-F417-402A-A5F1-D27B7BCBBDB7}"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68F394-5E10-4403-A5BE-258B31D3832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691B0CCB-8851-4944-86FD-5BE77A1FA36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B6F9C9-11DF-43E8-B532-04930AB9482E}"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9AF3DE68-9240-4D9C-9DA3-2CFB62C170B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F4DE23-33B7-4FB1-96AE-ED15C2EDA620}"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ASMC 2010</a:t>
            </a:r>
          </a:p>
        </p:txBody>
      </p:sp>
      <p:sp>
        <p:nvSpPr>
          <p:cNvPr id="6" name="Slide Number Placeholder 5"/>
          <p:cNvSpPr>
            <a:spLocks noGrp="1"/>
          </p:cNvSpPr>
          <p:nvPr>
            <p:ph type="sldNum" sz="quarter" idx="12"/>
          </p:nvPr>
        </p:nvSpPr>
        <p:spPr/>
        <p:txBody>
          <a:bodyPr/>
          <a:lstStyle>
            <a:lvl1pPr>
              <a:defRPr/>
            </a:lvl1pPr>
          </a:lstStyle>
          <a:p>
            <a:pPr>
              <a:defRPr/>
            </a:pPr>
            <a:fld id="{B842B050-F467-4C67-9BE0-34E8E0DD4D5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7C122A-9C75-4351-9185-DB8E07BED8F2}"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3427F4B3-CF21-4285-A7FF-484228AD062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BF864A-9162-4C5F-815E-5EB2D2D53F97}"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FEEEFB43-0760-48E9-8E80-1A778B0010D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C2004E-5CB4-44AE-AAD6-91B6C9F7A5B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FC27B502-8D97-4473-BB55-EB85EBF5530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A168A4-7ACB-4AE3-8377-A7E0CA27801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83295DD1-8E45-435D-92A7-B1EA14CAD67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3D8CCE-FE49-48D1-ABD8-57723CB1F8B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BC413D0F-3C33-4C28-8C8F-B2C6EB92281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9323B-308B-41A1-993D-0C37D7F49F6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2B2D7D9E-9124-411A-898B-17A47D3599F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D46836-7511-4ADE-86C8-F2802AFE207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60097241-B2C5-419A-AEB6-37536E72953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744C5C-E6B4-4DA4-BCE6-21C99FF51EC2}"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646542F0-7EC4-41A2-9295-08ED72021A2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92CA39F-50D5-4969-956B-9470FE02EF8B}"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B75930F4-20BF-4B15-9784-F25F3C152FF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79C7CD-EFEB-442F-ABA2-CA15CCCF6965}"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CC3B43C1-29A7-4742-8F8A-75942A6571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2670DB-1D80-408E-BC5C-CA7217454F6B}"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ASMC 2010</a:t>
            </a:r>
          </a:p>
        </p:txBody>
      </p:sp>
      <p:sp>
        <p:nvSpPr>
          <p:cNvPr id="7" name="Slide Number Placeholder 5"/>
          <p:cNvSpPr>
            <a:spLocks noGrp="1"/>
          </p:cNvSpPr>
          <p:nvPr>
            <p:ph type="sldNum" sz="quarter" idx="12"/>
          </p:nvPr>
        </p:nvSpPr>
        <p:spPr/>
        <p:txBody>
          <a:bodyPr/>
          <a:lstStyle>
            <a:lvl1pPr>
              <a:defRPr/>
            </a:lvl1pPr>
          </a:lstStyle>
          <a:p>
            <a:pPr>
              <a:defRPr/>
            </a:pPr>
            <a:fld id="{6FFE532C-06FC-4CB6-8ED2-AA851E4927E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8D166C-3027-4279-BE75-071869CECCB0}"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9B0D90BF-A1FB-4BE8-8219-9ADB9F7D48C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CA6F2-F06E-4182-A576-5582203A245F}"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5A3EED76-92FB-43C8-84ED-F670F2194EE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EADDF8-DEB9-4CAF-9687-7AD65CD98284}"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E27F08B4-34AE-4129-AD8B-1843DD5C0D3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D793F3-54A5-4B54-B070-BB1442841E5F}"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492F2FAB-A76D-4C7F-9CCA-29176D629E26}"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FBE81F-A700-4FA1-9AA7-EFF514C7A9A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0F8A9EB6-6572-4DF1-B648-3AB3417C98B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2EBD27-78A0-4EE8-B9E0-924F5EA7F3E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FA9723-5AF3-4764-9351-970939FBF17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742324-E184-47A2-BE2E-42AA7EA5205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33A83A-6EEF-4E7D-AA74-6D438F46270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0FA886-2F98-4BFE-BA3D-4A24457709D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AA8EB8-978A-458E-8838-FEA023FEB53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3F865F-7DA9-4183-BFA3-D943FEBE354A}"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BFACE9-F534-419D-A72E-FBBD669E309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FAB25E-F811-4711-85FE-0F838740E639}"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4CD760-EE62-47CC-921F-CFF6D22495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0E44B7-C52F-45B8-9E27-765D3D418809}"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ASMC 2010</a:t>
            </a:r>
          </a:p>
        </p:txBody>
      </p:sp>
      <p:sp>
        <p:nvSpPr>
          <p:cNvPr id="9" name="Slide Number Placeholder 5"/>
          <p:cNvSpPr>
            <a:spLocks noGrp="1"/>
          </p:cNvSpPr>
          <p:nvPr>
            <p:ph type="sldNum" sz="quarter" idx="12"/>
          </p:nvPr>
        </p:nvSpPr>
        <p:spPr/>
        <p:txBody>
          <a:bodyPr/>
          <a:lstStyle>
            <a:lvl1pPr>
              <a:defRPr/>
            </a:lvl1pPr>
          </a:lstStyle>
          <a:p>
            <a:pPr>
              <a:defRPr/>
            </a:pPr>
            <a:fld id="{1BE50AB7-D1B6-41BE-8CFE-9E90D6E9224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D18CF1-100A-440B-8592-10AF19E6728E}"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642B36-ACCD-49FC-93B2-9EAF83D7E8F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54D1D8-0B3C-4B99-A75C-9E484D1F6387}"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9B4B1B-800C-49AB-B8AD-C7A3B19BC98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97FCB1-6ED0-4ADA-9F73-2AF7AA03A084}"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DCEE6A-43FE-422F-8A56-FF41FF1C9C8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7CE1F-BFF2-4BB2-BF8B-B61C567F13BA}"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4C8500-D7F8-4866-8545-6DCCF4D3DF5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A4F943-849B-4463-AA07-1149E77A28D7}"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CF2BA-44CB-4652-A6D3-3124913E5682}"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A27932-1A7B-4506-93BF-F37F74F36EC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563491-029A-4445-BC6F-0DB07E0DC340}"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4AB32B-00F7-4E11-9DC1-B874921732F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426B50F3-9D93-450E-B659-C1002209C661}"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B96600-6F40-4B5D-96D3-D21D5ECD3DF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C71D25DD-770D-497A-9CFD-0CA989234305}"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FDDD4-F649-455B-922B-C80A408A5DC5}"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FF6CE989-4D4F-403F-BB46-99FCCF5FC8E6}"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71B09B-5263-455F-A61C-54EA818E1750}"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406101D9-C40A-4F4F-BA18-64E4F19141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4F3A00-F57D-44C2-9605-0FCDF68CB38A}"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ASMC 2010</a:t>
            </a:r>
          </a:p>
        </p:txBody>
      </p:sp>
      <p:sp>
        <p:nvSpPr>
          <p:cNvPr id="5" name="Slide Number Placeholder 5"/>
          <p:cNvSpPr>
            <a:spLocks noGrp="1"/>
          </p:cNvSpPr>
          <p:nvPr>
            <p:ph type="sldNum" sz="quarter" idx="12"/>
          </p:nvPr>
        </p:nvSpPr>
        <p:spPr/>
        <p:txBody>
          <a:bodyPr/>
          <a:lstStyle>
            <a:lvl1pPr>
              <a:defRPr/>
            </a:lvl1pPr>
          </a:lstStyle>
          <a:p>
            <a:pPr>
              <a:defRPr/>
            </a:pPr>
            <a:fld id="{8D8DE29A-AC73-4BEA-AFF0-006EF083B01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D3AF77-4ADC-495C-8345-ED44447DEEEA}"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Fall AGU Meeting</a:t>
            </a:r>
          </a:p>
        </p:txBody>
      </p:sp>
      <p:sp>
        <p:nvSpPr>
          <p:cNvPr id="9" name="Slide Number Placeholder 5"/>
          <p:cNvSpPr>
            <a:spLocks noGrp="1"/>
          </p:cNvSpPr>
          <p:nvPr>
            <p:ph type="sldNum" sz="quarter" idx="12"/>
          </p:nvPr>
        </p:nvSpPr>
        <p:spPr/>
        <p:txBody>
          <a:bodyPr/>
          <a:lstStyle>
            <a:lvl1pPr>
              <a:defRPr/>
            </a:lvl1pPr>
          </a:lstStyle>
          <a:p>
            <a:pPr>
              <a:defRPr/>
            </a:pPr>
            <a:fld id="{030BC6DC-BBDE-4143-A44F-6BAB8236815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930A9D-2CB2-4BED-A475-A46A4011494F}"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Fall AGU Meeting</a:t>
            </a:r>
          </a:p>
        </p:txBody>
      </p:sp>
      <p:sp>
        <p:nvSpPr>
          <p:cNvPr id="5" name="Slide Number Placeholder 5"/>
          <p:cNvSpPr>
            <a:spLocks noGrp="1"/>
          </p:cNvSpPr>
          <p:nvPr>
            <p:ph type="sldNum" sz="quarter" idx="12"/>
          </p:nvPr>
        </p:nvSpPr>
        <p:spPr/>
        <p:txBody>
          <a:bodyPr/>
          <a:lstStyle>
            <a:lvl1pPr>
              <a:defRPr/>
            </a:lvl1pPr>
          </a:lstStyle>
          <a:p>
            <a:pPr>
              <a:defRPr/>
            </a:pPr>
            <a:fld id="{BCCA621D-52BD-471D-B41D-BA324563D738}"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B59D5-20C7-4D44-B79C-7B6B5101388A}"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Fall AGU Meeting</a:t>
            </a:r>
          </a:p>
        </p:txBody>
      </p:sp>
      <p:sp>
        <p:nvSpPr>
          <p:cNvPr id="4" name="Slide Number Placeholder 5"/>
          <p:cNvSpPr>
            <a:spLocks noGrp="1"/>
          </p:cNvSpPr>
          <p:nvPr>
            <p:ph type="sldNum" sz="quarter" idx="12"/>
          </p:nvPr>
        </p:nvSpPr>
        <p:spPr/>
        <p:txBody>
          <a:bodyPr/>
          <a:lstStyle>
            <a:lvl1pPr>
              <a:defRPr/>
            </a:lvl1pPr>
          </a:lstStyle>
          <a:p>
            <a:pPr>
              <a:defRPr/>
            </a:pPr>
            <a:fld id="{C947D8E7-153E-4CC8-8E62-F9D93DDCE700}"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6E827D-7B46-4399-8F95-553EFCDBFEF1}"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8BCDC0C1-43ED-436A-B988-7BCEB32D721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8783F9-3E25-4A43-8A13-EC354808B021}"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Fall AGU Meeting</a:t>
            </a:r>
          </a:p>
        </p:txBody>
      </p:sp>
      <p:sp>
        <p:nvSpPr>
          <p:cNvPr id="7" name="Slide Number Placeholder 5"/>
          <p:cNvSpPr>
            <a:spLocks noGrp="1"/>
          </p:cNvSpPr>
          <p:nvPr>
            <p:ph type="sldNum" sz="quarter" idx="12"/>
          </p:nvPr>
        </p:nvSpPr>
        <p:spPr/>
        <p:txBody>
          <a:bodyPr/>
          <a:lstStyle>
            <a:lvl1pPr>
              <a:defRPr/>
            </a:lvl1pPr>
          </a:lstStyle>
          <a:p>
            <a:pPr>
              <a:defRPr/>
            </a:pPr>
            <a:fld id="{A7706347-971D-46F9-8312-D91B16143CE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624BA2-87A0-42A2-B8CD-804936D2758B}"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A6169165-E6A3-400B-89AD-C26D20130CD4}"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8F9E88-BCF6-4EF0-A7EC-87505E85A0F0}"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Fall AGU Meeting</a:t>
            </a:r>
          </a:p>
        </p:txBody>
      </p:sp>
      <p:sp>
        <p:nvSpPr>
          <p:cNvPr id="6" name="Slide Number Placeholder 5"/>
          <p:cNvSpPr>
            <a:spLocks noGrp="1"/>
          </p:cNvSpPr>
          <p:nvPr>
            <p:ph type="sldNum" sz="quarter" idx="12"/>
          </p:nvPr>
        </p:nvSpPr>
        <p:spPr/>
        <p:txBody>
          <a:bodyPr/>
          <a:lstStyle>
            <a:lvl1pPr>
              <a:defRPr/>
            </a:lvl1pPr>
          </a:lstStyle>
          <a:p>
            <a:pPr>
              <a:defRPr/>
            </a:pPr>
            <a:fld id="{0BB9AC86-DB80-4CE4-AE36-A6897E8810DC}"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9D2C12-5F05-48EA-8FE5-238DBBC9EC63}"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5A396A82-6C1A-4EF8-8BA6-C18EFDC1A898}"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DA9BC6-71D1-48CE-9870-A952C89FC50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ECBF2CAD-BD4C-4B6F-A227-19822734661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3DBB61-95CB-45FC-A0DB-9D2E5156F919}"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B99B22A2-670D-4AF5-9B76-7F8A548E65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C5F501-2811-4FDC-8086-E9C74F877AAD}"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ASMC 2010</a:t>
            </a:r>
          </a:p>
        </p:txBody>
      </p:sp>
      <p:sp>
        <p:nvSpPr>
          <p:cNvPr id="4" name="Slide Number Placeholder 5"/>
          <p:cNvSpPr>
            <a:spLocks noGrp="1"/>
          </p:cNvSpPr>
          <p:nvPr>
            <p:ph type="sldNum" sz="quarter" idx="12"/>
          </p:nvPr>
        </p:nvSpPr>
        <p:spPr/>
        <p:txBody>
          <a:bodyPr/>
          <a:lstStyle>
            <a:lvl1pPr>
              <a:defRPr/>
            </a:lvl1pPr>
          </a:lstStyle>
          <a:p>
            <a:pPr>
              <a:defRPr/>
            </a:pPr>
            <a:fld id="{F08946E7-C678-40AF-A602-70AD837DFBE2}"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AB9948-B4A9-482F-91B8-B134001F1D5E}"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B76D27EB-CA23-4972-821E-D538431917DA}"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D79F46-A990-4262-8547-05768BB2E658}"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4CF5D3CD-F73A-4B26-B0FD-F661DA2C4F1F}"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9CBA1E-C1E0-4C51-8072-1CB6DEB33185}"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0254DAAA-B701-41F2-B644-7A7E0C3073A7}"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B1A113-532A-4FD9-81E2-CCC55A2F3E13}"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F2E811BB-60E5-4E7C-834E-4F875C45F8DF}"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344686-E041-4AAE-AA55-03ECAADF5BAF}"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516FFF45-0D0B-497A-8EC4-004571A4112E}"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13C24A-1F1A-411C-B89C-A34FA344E5AD}"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15A681B7-2F4D-414A-A8D6-6BBD28FEAD6D}"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019CF3-4991-4119-9E79-63AC7AB0147F}"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3E86F974-14C6-429B-BEF5-1602B851D394}"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B82C33-3831-4AD4-A97D-F6D1263A152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E1056798-EE95-4BC0-AD78-B47A9FEFFC57}"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B2DAD5C-DD16-4122-B9D0-F0AD3D380EB0}"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7E38A3FF-90FC-427D-8AE0-F26D72B01F2F}"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D54E10-2127-48AF-8A03-813D773C96CE}"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D00CDD39-C8EF-465E-8FD2-FB95B5E5A4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F1D982-B360-44E2-AAB9-FC49F82CC1F3}"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ASMC 2010</a:t>
            </a:r>
          </a:p>
        </p:txBody>
      </p:sp>
      <p:sp>
        <p:nvSpPr>
          <p:cNvPr id="7" name="Slide Number Placeholder 5"/>
          <p:cNvSpPr>
            <a:spLocks noGrp="1"/>
          </p:cNvSpPr>
          <p:nvPr>
            <p:ph type="sldNum" sz="quarter" idx="12"/>
          </p:nvPr>
        </p:nvSpPr>
        <p:spPr/>
        <p:txBody>
          <a:bodyPr/>
          <a:lstStyle>
            <a:lvl1pPr>
              <a:defRPr/>
            </a:lvl1pPr>
          </a:lstStyle>
          <a:p>
            <a:pPr>
              <a:defRPr/>
            </a:pPr>
            <a:fld id="{32A34576-A577-4E74-824C-E2FCD9C2493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225BE8-E63A-4DC0-9F1C-56C5226C7B34}"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BA672FE8-C0C3-4C27-9E2C-3CE986031527}"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2675"/>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6B85F7-80C8-4944-A2DF-CCF7B9B3FE6E}"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17FF3C8D-475A-4D1A-A942-1A3242C9DA53}"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1E0266-E0A4-43C0-BCB4-791BDDE765E0}"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3DE5894D-606F-438F-9E55-4A714100C29D}"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B13B3D-BB28-462D-A7EE-2812EA5BBCD7}"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7D443B82-DAC2-42C2-B5DF-5F9C30C99846}"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AAF7EE-697B-47C3-B78A-AE2D9662F942}"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7F489D23-6B9E-48E7-9101-5F85DC6FDEF9}"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0492D5-5573-444A-85C1-2A6822443AFE}"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4D67441A-B770-46DF-966E-21DCC6DA07BC}"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A34595-4CCF-4273-9702-AB53C45F0A80}"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67E67F79-22F3-4D07-97C0-DC43E1F19ED3}"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66A854-7F52-4233-9405-8D5475AF66A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605631DE-C424-41F1-8EBD-EDAF4A80DAA7}"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4738"/>
            <a:ext cx="2057400" cy="5051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74738"/>
            <a:ext cx="6019800" cy="5051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355A9A-824F-41FD-AFE0-302410B6299A}"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C888873C-8E85-49C1-8262-01ADCEEFDAD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81B46E-5362-4701-809B-19F1477D3313}"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E51AF97D-63D2-40B7-996D-5AA818859D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5F1C2D-7690-4B4A-8D44-4B700B6F3E4F}"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ASMC 2010</a:t>
            </a:r>
          </a:p>
        </p:txBody>
      </p:sp>
      <p:sp>
        <p:nvSpPr>
          <p:cNvPr id="7" name="Slide Number Placeholder 5"/>
          <p:cNvSpPr>
            <a:spLocks noGrp="1"/>
          </p:cNvSpPr>
          <p:nvPr>
            <p:ph type="sldNum" sz="quarter" idx="12"/>
          </p:nvPr>
        </p:nvSpPr>
        <p:spPr/>
        <p:txBody>
          <a:bodyPr/>
          <a:lstStyle>
            <a:lvl1pPr>
              <a:defRPr/>
            </a:lvl1pPr>
          </a:lstStyle>
          <a:p>
            <a:pPr>
              <a:defRPr/>
            </a:pPr>
            <a:fld id="{BA1D8B0A-5DBA-4649-9FE2-C47FE213EE7A}"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470531-499E-4880-B6BD-5B4A7C393321}"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B1E616BB-EF56-40B4-9CF1-22637080C810}"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929F02-1F3F-4AEA-8024-B45BBE061E69}"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54370F05-9A57-4B80-89A0-734BB0C768D4}"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CE60D7-7ECB-439F-806B-7874115112B7}"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180CAEF3-60F5-4F43-B9AC-040258C667E8}"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E81249-4BCE-45AC-BD70-349E8602CFD2}" type="datetime1">
              <a:rPr lang="en-US"/>
              <a:pPr>
                <a:defRPr/>
              </a:pPr>
              <a:t>4/13/2011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9" name="Slide Number Placeholder 5"/>
          <p:cNvSpPr>
            <a:spLocks noGrp="1"/>
          </p:cNvSpPr>
          <p:nvPr>
            <p:ph type="sldNum" sz="quarter" idx="12"/>
          </p:nvPr>
        </p:nvSpPr>
        <p:spPr/>
        <p:txBody>
          <a:bodyPr/>
          <a:lstStyle>
            <a:lvl1pPr>
              <a:defRPr/>
            </a:lvl1pPr>
          </a:lstStyle>
          <a:p>
            <a:pPr>
              <a:defRPr/>
            </a:pPr>
            <a:fld id="{EF40B158-9DF6-4A88-9EC6-778BFB68D9EA}"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8338E7-BA67-46D7-A823-15B57CC0B247}" type="datetime1">
              <a:rPr lang="en-US"/>
              <a:pPr>
                <a:defRPr/>
              </a:pPr>
              <a:t>4/13/2011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5" name="Slide Number Placeholder 5"/>
          <p:cNvSpPr>
            <a:spLocks noGrp="1"/>
          </p:cNvSpPr>
          <p:nvPr>
            <p:ph type="sldNum" sz="quarter" idx="12"/>
          </p:nvPr>
        </p:nvSpPr>
        <p:spPr/>
        <p:txBody>
          <a:bodyPr/>
          <a:lstStyle>
            <a:lvl1pPr>
              <a:defRPr/>
            </a:lvl1pPr>
          </a:lstStyle>
          <a:p>
            <a:pPr>
              <a:defRPr/>
            </a:pPr>
            <a:fld id="{D5EFB095-DE06-4998-B883-58657BE07873}"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D77D1B-30C1-4D15-90D8-5881DE9986E7}" type="datetime1">
              <a:rPr lang="en-US"/>
              <a:pPr>
                <a:defRPr/>
              </a:pPr>
              <a:t>4/13/2011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4" name="Slide Number Placeholder 5"/>
          <p:cNvSpPr>
            <a:spLocks noGrp="1"/>
          </p:cNvSpPr>
          <p:nvPr>
            <p:ph type="sldNum" sz="quarter" idx="12"/>
          </p:nvPr>
        </p:nvSpPr>
        <p:spPr/>
        <p:txBody>
          <a:bodyPr/>
          <a:lstStyle>
            <a:lvl1pPr>
              <a:defRPr/>
            </a:lvl1pPr>
          </a:lstStyle>
          <a:p>
            <a:pPr>
              <a:defRPr/>
            </a:pPr>
            <a:fld id="{FACF2297-1774-4D65-BBEF-4F26FCED2E17}"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821868-FEDC-4668-A1ED-C972D5AB74BB}"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3A7275C7-58B0-4F63-A60F-220154C06BA6}"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5D2A6F-6804-410B-84AE-C8619408632B}" type="datetime1">
              <a:rPr lang="en-US"/>
              <a:pPr>
                <a:defRPr/>
              </a:pPr>
              <a:t>4/13/2011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7" name="Slide Number Placeholder 5"/>
          <p:cNvSpPr>
            <a:spLocks noGrp="1"/>
          </p:cNvSpPr>
          <p:nvPr>
            <p:ph type="sldNum" sz="quarter" idx="12"/>
          </p:nvPr>
        </p:nvSpPr>
        <p:spPr/>
        <p:txBody>
          <a:bodyPr/>
          <a:lstStyle>
            <a:lvl1pPr>
              <a:defRPr/>
            </a:lvl1pPr>
          </a:lstStyle>
          <a:p>
            <a:pPr>
              <a:defRPr/>
            </a:pPr>
            <a:fld id="{44135DB3-61B3-444C-B565-3054B3685E5C}"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C34381-DF11-4327-9323-C69E6B9375C2}"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F2ED3033-19F3-443B-80E1-A4D2D6C750C5}"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7DD2E6-142B-4720-82DA-F0AAA82328ED}" type="datetime1">
              <a:rPr lang="en-US"/>
              <a:pPr>
                <a:defRPr/>
              </a:pPr>
              <a:t>4/13/2011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2009 Dec 4 - Briefing for L. Furgione</a:t>
            </a:r>
          </a:p>
        </p:txBody>
      </p:sp>
      <p:sp>
        <p:nvSpPr>
          <p:cNvPr id="6" name="Slide Number Placeholder 5"/>
          <p:cNvSpPr>
            <a:spLocks noGrp="1"/>
          </p:cNvSpPr>
          <p:nvPr>
            <p:ph type="sldNum" sz="quarter" idx="12"/>
          </p:nvPr>
        </p:nvSpPr>
        <p:spPr/>
        <p:txBody>
          <a:bodyPr/>
          <a:lstStyle>
            <a:lvl1pPr>
              <a:defRPr/>
            </a:lvl1pPr>
          </a:lstStyle>
          <a:p>
            <a:pPr>
              <a:defRPr/>
            </a:pPr>
            <a:fld id="{1B5078BE-0AAA-46CA-AD6F-0E07DE8B9B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EC286E90-CE0F-4241-AF43-07453761267C}"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ASMC 2010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ED58FB4E-A1BC-4951-8F5C-CAC64132D7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Arial"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Arial"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4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797639D8-C5F2-41BF-902C-0BC778CD3310}"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DDEA56DE-D563-40BC-8BDD-78E022282F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126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C8077DFE-A4BF-45F9-AF77-3F2A62CD2380}"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CE9B564F-D2F8-4703-B084-8D22550595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229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38714D4B-EB76-4E10-95ED-243AFD18C6F5}"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45562D45-ACDF-4267-819D-D5897F501A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7C3B9457-06B1-4B00-BDCD-66AE486762ED}"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B961B96A-4A3D-47CA-BA4E-3B01F5C481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433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BAAA5ECD-186A-4C38-95FE-41FD86E2208F}"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C497D169-388D-42AA-877D-8E3427F42C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536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EA2B293B-5946-4649-9E0F-BD190445CD01}"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BCC98086-2338-4E64-A143-0C9ED11377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638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A3BC94F2-A25D-4FDA-B48E-F2D4364B51E9}"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F2FABF02-48CF-409E-A91F-071788043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7411"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2"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F231D5D5-4E2C-4D08-9220-33E718F54B25}"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C8C7D84A-0A52-4CBF-B7AB-30A903C158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843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485B78C0-3716-4A49-B7FD-4ECC8D3030B8}"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47614587-46EA-453A-B069-509B74EC4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945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78F94F8B-30DA-4815-BD0A-DEFA170B390C}"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C7A3D1AC-FA5C-494F-AE99-F10DF18BF7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5B0662E0-5E4E-4C7A-827E-09C609F17A0C}"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EB34D0E8-F42D-42A4-A2FF-0A587AC99B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48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5945EBAC-D61E-4AA6-8D66-159DC79FE3E8}"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BB900C74-D5F7-48F2-8C22-0542012A64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150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3B6156CA-901B-436E-A6D0-7D6A97ED14E6}"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820CB94C-D6A4-46F6-8A42-4BAD7424F6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253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7394131F-4DAB-495B-886C-FDFF81A88E41}"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FC97D023-61DA-4A18-9ADA-588D654461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355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515C816E-04C6-4CD5-9B6F-00E51E75B492}"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883D3FBA-CC1A-4D15-AF77-20C5EFDCC6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457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08589DF1-68D3-4C1E-B610-4E4326CA5E71}"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98094A17-366C-4F14-B018-4AA51A4A5C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560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28EB40E0-F785-485B-8D63-26AC8770E011}"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4BF8C4CA-FC1C-4B2E-9457-611D460912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66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86CA47FF-0DE0-4396-8A42-88278351BDC1}" type="datetime1">
              <a:rPr lang="en-US"/>
              <a:pPr>
                <a:defRPr/>
              </a:pPr>
              <a:t>4/13/2011</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CE430379-E1AC-4CB7-814C-EE528D3D7F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DE454466-26B5-4845-82FE-CD08CBA7CC9C}"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25DF3E15-466A-41DF-B507-48F6FCA0AE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D5721A44-2360-4CE8-9BAA-0BED897E303F}"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1430C7AC-7848-4385-BF35-C4307EA444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mn-cs"/>
              </a:defRPr>
            </a:lvl1pPr>
          </a:lstStyle>
          <a:p>
            <a:pPr>
              <a:defRPr/>
            </a:pPr>
            <a:fld id="{8D2EDA92-A6F8-42FC-A3A7-580370686785}"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cs typeface="+mn-cs"/>
              </a:defRPr>
            </a:lvl1pPr>
          </a:lstStyle>
          <a:p>
            <a:pPr>
              <a:defRPr/>
            </a:pPr>
            <a:fld id="{F2AD0154-787A-41C6-B689-7021099597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147"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5A548444-2F1A-4932-8E73-D0373EBCBB08}"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Fall AGU Meeting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32152373-740D-4B37-AAD0-359F2C2773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87168094-44FC-486D-BAF4-C07D2E95299D}"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F6FA93DE-9189-454A-A7DD-F06CF8F78A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Header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8195"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2A6BF41B-C295-43CD-8938-9B37C8DDCAB2}"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FE47AB0B-C1EE-4D17-B31F-8F85E8A2F6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921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Calibri" pitchFamily="34" charset="0"/>
                <a:cs typeface="+mn-cs"/>
              </a:defRPr>
            </a:lvl1pPr>
          </a:lstStyle>
          <a:p>
            <a:pPr>
              <a:defRPr/>
            </a:pPr>
            <a:fld id="{7149A00C-DE44-4322-BC5F-62F5A2EEE5B5}" type="datetime1">
              <a:rPr lang="en-US"/>
              <a:pPr>
                <a:defRPr/>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latin typeface="Calibri" pitchFamily="34" charset="0"/>
                <a:cs typeface="+mn-cs"/>
              </a:defRPr>
            </a:lvl1pPr>
          </a:lstStyle>
          <a:p>
            <a:pPr>
              <a:defRPr/>
            </a:pPr>
            <a:r>
              <a:rPr lang="en-US"/>
              <a:t>2009 Dec 4 - Briefing for L. Furgione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Calibri" pitchFamily="34" charset="0"/>
                <a:cs typeface="+mn-cs"/>
              </a:defRPr>
            </a:lvl1pPr>
          </a:lstStyle>
          <a:p>
            <a:pPr>
              <a:defRPr/>
            </a:pPr>
            <a:fld id="{35FC80EA-B602-4476-9606-23C8B12814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ucalgary.ca/"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ww.ucalgary.ca/"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ucalgary.ca/"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ucalgary.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ucalgary.ca/"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ucalgary.ca/"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calgary.ca/"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ctrTitle"/>
          </p:nvPr>
        </p:nvSpPr>
        <p:spPr>
          <a:xfrm>
            <a:off x="381000" y="762000"/>
            <a:ext cx="8229600" cy="1905000"/>
          </a:xfrm>
        </p:spPr>
        <p:txBody>
          <a:bodyPr/>
          <a:lstStyle/>
          <a:p>
            <a:pPr eaLnBrk="1" hangingPunct="1"/>
            <a:r>
              <a:rPr lang="en-US" b="1" smtClean="0"/>
              <a:t>Towards the unification </a:t>
            </a:r>
            <a:br>
              <a:rPr lang="en-US" b="1" smtClean="0"/>
            </a:br>
            <a:r>
              <a:rPr lang="en-US" b="1" smtClean="0"/>
              <a:t>of the vertical datums over the North American continent</a:t>
            </a:r>
          </a:p>
        </p:txBody>
      </p:sp>
      <p:sp>
        <p:nvSpPr>
          <p:cNvPr id="27651" name="Rectangle 5"/>
          <p:cNvSpPr>
            <a:spLocks noGrp="1"/>
          </p:cNvSpPr>
          <p:nvPr>
            <p:ph type="subTitle" idx="1"/>
          </p:nvPr>
        </p:nvSpPr>
        <p:spPr>
          <a:xfrm>
            <a:off x="1295400" y="3276600"/>
            <a:ext cx="6553200" cy="2895600"/>
          </a:xfrm>
        </p:spPr>
        <p:txBody>
          <a:bodyPr/>
          <a:lstStyle/>
          <a:p>
            <a:pPr eaLnBrk="1" hangingPunct="1"/>
            <a:r>
              <a:rPr lang="en-US" sz="2400" smtClean="0"/>
              <a:t>D Smith</a:t>
            </a:r>
            <a:r>
              <a:rPr lang="en-US" sz="2400" baseline="30000" smtClean="0"/>
              <a:t>1</a:t>
            </a:r>
            <a:r>
              <a:rPr lang="en-US" sz="2400" smtClean="0"/>
              <a:t>, M Véronneau</a:t>
            </a:r>
            <a:r>
              <a:rPr lang="en-US" sz="2400" baseline="30000" smtClean="0"/>
              <a:t>2</a:t>
            </a:r>
            <a:r>
              <a:rPr lang="en-US" sz="2400" smtClean="0"/>
              <a:t>, D Roman</a:t>
            </a:r>
            <a:r>
              <a:rPr lang="en-US" sz="2400" baseline="30000" smtClean="0"/>
              <a:t>1</a:t>
            </a:r>
            <a:r>
              <a:rPr lang="en-US" sz="2400" smtClean="0"/>
              <a:t>, </a:t>
            </a:r>
          </a:p>
          <a:p>
            <a:pPr eaLnBrk="1" hangingPunct="1"/>
            <a:r>
              <a:rPr lang="en-US" sz="2400" smtClean="0"/>
              <a:t>J L Huang</a:t>
            </a:r>
            <a:r>
              <a:rPr lang="en-US" sz="2400" baseline="30000" smtClean="0"/>
              <a:t>2</a:t>
            </a:r>
            <a:r>
              <a:rPr lang="en-US" sz="2400" smtClean="0"/>
              <a:t>, </a:t>
            </a:r>
            <a:r>
              <a:rPr lang="en-US" sz="2400" b="1" smtClean="0"/>
              <a:t>YM Wang</a:t>
            </a:r>
            <a:r>
              <a:rPr lang="en-US" sz="2400" b="1" baseline="30000" smtClean="0"/>
              <a:t>1</a:t>
            </a:r>
            <a:r>
              <a:rPr lang="en-US" sz="2400" smtClean="0"/>
              <a:t>, M Sideris</a:t>
            </a:r>
            <a:r>
              <a:rPr lang="en-US" sz="2400" baseline="30000" smtClean="0"/>
              <a:t>3</a:t>
            </a:r>
            <a:r>
              <a:rPr lang="en-US" smtClean="0"/>
              <a:t/>
            </a:r>
            <a:br>
              <a:rPr lang="en-US" smtClean="0"/>
            </a:br>
            <a:r>
              <a:rPr lang="en-US" smtClean="0"/>
              <a:t/>
            </a:r>
            <a:br>
              <a:rPr lang="en-US" smtClean="0"/>
            </a:br>
            <a:r>
              <a:rPr lang="en-US" sz="1800" b="1" baseline="30000" smtClean="0"/>
              <a:t>1</a:t>
            </a:r>
            <a:r>
              <a:rPr lang="en-US" sz="2000" smtClean="0"/>
              <a:t>National Geodetic Survey </a:t>
            </a:r>
          </a:p>
          <a:p>
            <a:pPr eaLnBrk="1" hangingPunct="1"/>
            <a:r>
              <a:rPr lang="en-US" sz="1800" b="1" baseline="30000" smtClean="0"/>
              <a:t> 2</a:t>
            </a:r>
            <a:r>
              <a:rPr lang="en-US" sz="2000" smtClean="0"/>
              <a:t>Natural Resources Canada  </a:t>
            </a:r>
          </a:p>
          <a:p>
            <a:pPr eaLnBrk="1" hangingPunct="1"/>
            <a:r>
              <a:rPr lang="en-US" sz="2000" b="1" baseline="30000" smtClean="0"/>
              <a:t>  3</a:t>
            </a:r>
            <a:r>
              <a:rPr lang="en-US" sz="2000" smtClean="0"/>
              <a:t>University of Calgary        </a:t>
            </a:r>
            <a:r>
              <a:rPr lang="en-US" sz="100" smtClean="0"/>
              <a:t>d</a:t>
            </a:r>
          </a:p>
        </p:txBody>
      </p:sp>
      <p:pic>
        <p:nvPicPr>
          <p:cNvPr id="27652"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27653"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27654"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p:cNvSpPr>
          <p:nvPr>
            <p:ph type="ctrTitle"/>
          </p:nvPr>
        </p:nvSpPr>
        <p:spPr>
          <a:xfrm>
            <a:off x="381000" y="533400"/>
            <a:ext cx="8229600" cy="838200"/>
          </a:xfrm>
        </p:spPr>
        <p:txBody>
          <a:bodyPr/>
          <a:lstStyle/>
          <a:p>
            <a:pPr eaLnBrk="1" hangingPunct="1"/>
            <a:r>
              <a:rPr lang="en-US" sz="3600" b="1" smtClean="0"/>
              <a:t>Solution:</a:t>
            </a:r>
          </a:p>
        </p:txBody>
      </p:sp>
      <p:sp>
        <p:nvSpPr>
          <p:cNvPr id="36867" name="Rectangle 5"/>
          <p:cNvSpPr>
            <a:spLocks noGrp="1"/>
          </p:cNvSpPr>
          <p:nvPr>
            <p:ph type="subTitle" idx="1"/>
          </p:nvPr>
        </p:nvSpPr>
        <p:spPr>
          <a:xfrm>
            <a:off x="533400" y="1600200"/>
            <a:ext cx="8153400" cy="4343400"/>
          </a:xfrm>
        </p:spPr>
        <p:txBody>
          <a:bodyPr/>
          <a:lstStyle/>
          <a:p>
            <a:pPr marL="609600" indent="-609600" algn="l">
              <a:lnSpc>
                <a:spcPct val="90000"/>
              </a:lnSpc>
              <a:buClr>
                <a:schemeClr val="tx1"/>
              </a:buClr>
            </a:pPr>
            <a:r>
              <a:rPr lang="en-US" sz="2400" b="1" smtClean="0">
                <a:latin typeface="Arial" charset="0"/>
                <a:cs typeface="Arial" charset="0"/>
              </a:rPr>
              <a:t>       The unification of the vertical datums over the North American continent (NAVRS)</a:t>
            </a:r>
            <a:endParaRPr lang="en-US" sz="2400" smtClean="0">
              <a:latin typeface="Arial" charset="0"/>
              <a:cs typeface="Arial" charset="0"/>
            </a:endParaRPr>
          </a:p>
          <a:p>
            <a:pPr marL="990600" lvl="1" indent="-533400" algn="l">
              <a:lnSpc>
                <a:spcPct val="90000"/>
              </a:lnSpc>
              <a:buClr>
                <a:schemeClr val="tx1"/>
              </a:buClr>
              <a:buFontTx/>
              <a:buChar char="•"/>
            </a:pPr>
            <a:endParaRPr lang="en-CA" sz="2000" smtClean="0">
              <a:solidFill>
                <a:srgbClr val="333333"/>
              </a:solidFill>
              <a:latin typeface="Arial" charset="0"/>
              <a:cs typeface="Arial" charset="0"/>
            </a:endParaRPr>
          </a:p>
          <a:p>
            <a:pPr marL="609600" indent="-609600" algn="l" eaLnBrk="1" hangingPunct="1">
              <a:lnSpc>
                <a:spcPct val="90000"/>
              </a:lnSpc>
              <a:buClr>
                <a:schemeClr val="tx1"/>
              </a:buClr>
              <a:buFontTx/>
              <a:buChar char="•"/>
            </a:pPr>
            <a:endParaRPr lang="en-US" sz="2000" smtClean="0"/>
          </a:p>
        </p:txBody>
      </p:sp>
      <p:pic>
        <p:nvPicPr>
          <p:cNvPr id="36868"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6869"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36870"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p:cNvSpPr>
          <p:nvPr>
            <p:ph type="ctrTitle"/>
          </p:nvPr>
        </p:nvSpPr>
        <p:spPr>
          <a:xfrm>
            <a:off x="381000" y="609600"/>
            <a:ext cx="8229600" cy="838200"/>
          </a:xfrm>
        </p:spPr>
        <p:txBody>
          <a:bodyPr/>
          <a:lstStyle/>
          <a:p>
            <a:pPr eaLnBrk="1" hangingPunct="1"/>
            <a:r>
              <a:rPr lang="en-US" sz="3600" b="1" smtClean="0"/>
              <a:t>NAVRS: Fundamental concepts</a:t>
            </a:r>
          </a:p>
        </p:txBody>
      </p:sp>
      <p:sp>
        <p:nvSpPr>
          <p:cNvPr id="37891" name="Rectangle 5"/>
          <p:cNvSpPr>
            <a:spLocks noGrp="1"/>
          </p:cNvSpPr>
          <p:nvPr>
            <p:ph type="subTitle" idx="1"/>
          </p:nvPr>
        </p:nvSpPr>
        <p:spPr>
          <a:xfrm>
            <a:off x="533400" y="1600200"/>
            <a:ext cx="8153400" cy="4343400"/>
          </a:xfrm>
        </p:spPr>
        <p:txBody>
          <a:bodyPr/>
          <a:lstStyle/>
          <a:p>
            <a:pPr marL="609600" indent="-609600" algn="l">
              <a:lnSpc>
                <a:spcPct val="90000"/>
              </a:lnSpc>
              <a:buClr>
                <a:schemeClr val="tx1"/>
              </a:buClr>
              <a:buFontTx/>
              <a:buChar char="•"/>
            </a:pPr>
            <a:r>
              <a:rPr lang="en-US" sz="2400" smtClean="0">
                <a:latin typeface="Arial" charset="0"/>
                <a:cs typeface="Arial" charset="0"/>
              </a:rPr>
              <a:t>An equipotential surface (</a:t>
            </a:r>
            <a:r>
              <a:rPr lang="en-US" sz="2400" i="1" smtClean="0">
                <a:latin typeface="Arial" charset="0"/>
                <a:cs typeface="Arial" charset="0"/>
              </a:rPr>
              <a:t>W</a:t>
            </a:r>
            <a:r>
              <a:rPr lang="en-US" sz="2400" i="1" baseline="-25000" smtClean="0">
                <a:latin typeface="Arial" charset="0"/>
                <a:cs typeface="Arial" charset="0"/>
              </a:rPr>
              <a:t>0</a:t>
            </a:r>
            <a:r>
              <a:rPr lang="en-US" sz="2400" i="1" smtClean="0">
                <a:latin typeface="Arial" charset="0"/>
                <a:cs typeface="Arial" charset="0"/>
              </a:rPr>
              <a:t>, Unit: m</a:t>
            </a:r>
            <a:r>
              <a:rPr lang="en-US" sz="2400" i="1" baseline="30000" smtClean="0">
                <a:latin typeface="Arial" charset="0"/>
                <a:cs typeface="Arial" charset="0"/>
              </a:rPr>
              <a:t>2</a:t>
            </a:r>
            <a:r>
              <a:rPr lang="en-US" sz="2400" i="1" smtClean="0">
                <a:latin typeface="Arial" charset="0"/>
                <a:cs typeface="Arial" charset="0"/>
              </a:rPr>
              <a:t> s</a:t>
            </a:r>
            <a:r>
              <a:rPr lang="en-US" sz="2400" i="1" baseline="30000" smtClean="0">
                <a:latin typeface="Arial" charset="0"/>
                <a:cs typeface="Arial" charset="0"/>
              </a:rPr>
              <a:t>-2</a:t>
            </a:r>
            <a:r>
              <a:rPr lang="en-US" sz="2400" smtClean="0"/>
              <a:t>)</a:t>
            </a:r>
            <a:endParaRPr lang="en-US" sz="2400" smtClean="0">
              <a:latin typeface="Arial" charset="0"/>
              <a:cs typeface="Arial" charset="0"/>
            </a:endParaRPr>
          </a:p>
          <a:p>
            <a:pPr marL="609600" indent="-609600" algn="l">
              <a:lnSpc>
                <a:spcPct val="90000"/>
              </a:lnSpc>
              <a:buClr>
                <a:schemeClr val="tx1"/>
              </a:buClr>
              <a:buFontTx/>
              <a:buChar char="•"/>
            </a:pPr>
            <a:endParaRPr lang="en-US" sz="2400" smtClean="0">
              <a:latin typeface="Arial" charset="0"/>
              <a:cs typeface="Arial" charset="0"/>
            </a:endParaRPr>
          </a:p>
          <a:p>
            <a:pPr marL="609600" indent="-609600" algn="l">
              <a:lnSpc>
                <a:spcPct val="90000"/>
              </a:lnSpc>
              <a:buClr>
                <a:schemeClr val="tx1"/>
              </a:buClr>
              <a:buFontTx/>
              <a:buChar char="•"/>
            </a:pPr>
            <a:r>
              <a:rPr lang="en-US" sz="2400" smtClean="0">
                <a:latin typeface="Arial" charset="0"/>
                <a:cs typeface="Arial" charset="0"/>
              </a:rPr>
              <a:t>To be realized by a geoid model (</a:t>
            </a:r>
            <a:r>
              <a:rPr lang="en-US" sz="2400" i="1" smtClean="0">
                <a:latin typeface="Arial" charset="0"/>
                <a:cs typeface="Arial" charset="0"/>
              </a:rPr>
              <a:t>N, Unit: m</a:t>
            </a:r>
            <a:r>
              <a:rPr lang="en-US" sz="2400" smtClean="0">
                <a:latin typeface="Arial" charset="0"/>
                <a:cs typeface="Arial" charset="0"/>
              </a:rPr>
              <a:t>)</a:t>
            </a:r>
            <a:endParaRPr lang="en-US" sz="2400" smtClean="0"/>
          </a:p>
          <a:p>
            <a:pPr marL="609600" indent="-609600" algn="l">
              <a:lnSpc>
                <a:spcPct val="90000"/>
              </a:lnSpc>
              <a:buClr>
                <a:schemeClr val="tx1"/>
              </a:buClr>
              <a:buFontTx/>
              <a:buChar char="•"/>
            </a:pPr>
            <a:endParaRPr lang="en-CA" sz="2400" smtClean="0">
              <a:solidFill>
                <a:srgbClr val="333333"/>
              </a:solidFill>
              <a:latin typeface="Arial" charset="0"/>
              <a:cs typeface="Arial" charset="0"/>
            </a:endParaRPr>
          </a:p>
          <a:p>
            <a:pPr marL="609600" indent="-609600" algn="l">
              <a:lnSpc>
                <a:spcPct val="90000"/>
              </a:lnSpc>
              <a:buClr>
                <a:schemeClr val="tx1"/>
              </a:buClr>
              <a:buFontTx/>
              <a:buChar char="•"/>
            </a:pPr>
            <a:r>
              <a:rPr lang="en-CA" sz="2400" smtClean="0">
                <a:solidFill>
                  <a:srgbClr val="333333"/>
                </a:solidFill>
                <a:latin typeface="Arial" charset="0"/>
                <a:cs typeface="Arial" charset="0"/>
              </a:rPr>
              <a:t>A</a:t>
            </a:r>
            <a:r>
              <a:rPr lang="en-CA" sz="2400" smtClean="0">
                <a:latin typeface="Arial" charset="0"/>
                <a:cs typeface="Arial" charset="0"/>
              </a:rPr>
              <a:t> dynamic surface (</a:t>
            </a:r>
            <a:r>
              <a:rPr lang="en-CA" sz="2400" i="1" smtClean="0">
                <a:latin typeface="Arial" charset="0"/>
                <a:cs typeface="Arial" charset="0"/>
              </a:rPr>
              <a:t>N</a:t>
            </a:r>
            <a:r>
              <a:rPr lang="en-CA" sz="2400" i="1" baseline="30000" smtClean="0">
                <a:latin typeface="Arial" charset="0"/>
                <a:cs typeface="Arial" charset="0"/>
              </a:rPr>
              <a:t>dot</a:t>
            </a:r>
            <a:r>
              <a:rPr lang="en-CA" sz="2400" i="1" smtClean="0">
                <a:latin typeface="Arial" charset="0"/>
                <a:cs typeface="Arial" charset="0"/>
              </a:rPr>
              <a:t>, Unit: mm/yr</a:t>
            </a:r>
            <a:r>
              <a:rPr lang="en-CA" sz="2400" smtClean="0">
                <a:latin typeface="Arial" charset="0"/>
                <a:cs typeface="Arial" charset="0"/>
              </a:rPr>
              <a:t>)</a:t>
            </a:r>
          </a:p>
          <a:p>
            <a:pPr marL="609600" indent="-609600" algn="l">
              <a:lnSpc>
                <a:spcPct val="90000"/>
              </a:lnSpc>
              <a:buClr>
                <a:schemeClr val="tx1"/>
              </a:buClr>
              <a:buFontTx/>
              <a:buChar char="•"/>
            </a:pPr>
            <a:endParaRPr lang="en-US" sz="2400" smtClean="0">
              <a:latin typeface="Arial" charset="0"/>
              <a:cs typeface="Arial" charset="0"/>
            </a:endParaRPr>
          </a:p>
          <a:p>
            <a:pPr marL="609600" indent="-609600" algn="l">
              <a:lnSpc>
                <a:spcPct val="90000"/>
              </a:lnSpc>
              <a:buClr>
                <a:schemeClr val="tx1"/>
              </a:buClr>
              <a:buFontTx/>
              <a:buChar char="•"/>
            </a:pPr>
            <a:r>
              <a:rPr lang="en-US" sz="2400" smtClean="0">
                <a:latin typeface="Arial" charset="0"/>
                <a:cs typeface="Arial" charset="0"/>
              </a:rPr>
              <a:t>Maintained according to adopted national, continental and international standards</a:t>
            </a:r>
            <a:endParaRPr lang="en-CA" sz="1000" smtClean="0"/>
          </a:p>
          <a:p>
            <a:pPr marL="990600" lvl="1" indent="-533400" algn="l">
              <a:lnSpc>
                <a:spcPct val="90000"/>
              </a:lnSpc>
              <a:buClr>
                <a:schemeClr val="tx1"/>
              </a:buClr>
              <a:buFontTx/>
              <a:buChar char="•"/>
            </a:pPr>
            <a:endParaRPr lang="en-CA" sz="2000" smtClean="0">
              <a:solidFill>
                <a:srgbClr val="333333"/>
              </a:solidFill>
              <a:latin typeface="Arial" charset="0"/>
              <a:cs typeface="Arial" charset="0"/>
            </a:endParaRPr>
          </a:p>
          <a:p>
            <a:pPr marL="609600" indent="-609600" algn="l" eaLnBrk="1" hangingPunct="1">
              <a:lnSpc>
                <a:spcPct val="90000"/>
              </a:lnSpc>
              <a:buClr>
                <a:schemeClr val="tx1"/>
              </a:buClr>
              <a:buFontTx/>
              <a:buChar char="•"/>
            </a:pPr>
            <a:endParaRPr lang="en-US" sz="2000" smtClean="0"/>
          </a:p>
        </p:txBody>
      </p:sp>
      <p:pic>
        <p:nvPicPr>
          <p:cNvPr id="37892"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7893"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37894"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p:cNvSpPr>
          <p:nvPr>
            <p:ph type="ctrTitle"/>
          </p:nvPr>
        </p:nvSpPr>
        <p:spPr>
          <a:xfrm>
            <a:off x="381000" y="533400"/>
            <a:ext cx="8229600" cy="990600"/>
          </a:xfrm>
        </p:spPr>
        <p:txBody>
          <a:bodyPr/>
          <a:lstStyle/>
          <a:p>
            <a:pPr eaLnBrk="1" hangingPunct="1"/>
            <a:r>
              <a:rPr lang="en-US" sz="3600" b="1" smtClean="0"/>
              <a:t>NAVRS: Requirements</a:t>
            </a:r>
          </a:p>
        </p:txBody>
      </p:sp>
      <p:sp>
        <p:nvSpPr>
          <p:cNvPr id="38915" name="Rectangle 5"/>
          <p:cNvSpPr>
            <a:spLocks noGrp="1"/>
          </p:cNvSpPr>
          <p:nvPr>
            <p:ph type="subTitle" idx="1"/>
          </p:nvPr>
        </p:nvSpPr>
        <p:spPr>
          <a:xfrm>
            <a:off x="533400" y="1676400"/>
            <a:ext cx="8153400" cy="4267200"/>
          </a:xfrm>
        </p:spPr>
        <p:txBody>
          <a:bodyPr/>
          <a:lstStyle/>
          <a:p>
            <a:pPr marL="609600" indent="-609600" algn="l" eaLnBrk="1" hangingPunct="1">
              <a:buFont typeface="Arial" charset="0"/>
              <a:buChar char="•"/>
            </a:pPr>
            <a:r>
              <a:rPr lang="en-US" sz="2400" smtClean="0">
                <a:latin typeface="Arial" charset="0"/>
                <a:cs typeface="Arial" charset="0"/>
              </a:rPr>
              <a:t>One geoid model for North America: Canada, United States (including Alaska and Hawaii), Mexico and Caribbean Islands (possible expansion to include Greenland and Central America … South America?)</a:t>
            </a:r>
          </a:p>
          <a:p>
            <a:pPr marL="609600" indent="-609600" algn="l" eaLnBrk="1" hangingPunct="1">
              <a:buFont typeface="Arial" charset="0"/>
              <a:buChar char="•"/>
            </a:pPr>
            <a:endParaRPr lang="en-US" sz="1000" smtClean="0">
              <a:latin typeface="Arial" charset="0"/>
              <a:cs typeface="Arial" charset="0"/>
            </a:endParaRPr>
          </a:p>
          <a:p>
            <a:pPr marL="609600" indent="-609600" algn="l" eaLnBrk="1" hangingPunct="1">
              <a:buFont typeface="Arial" charset="0"/>
              <a:buChar char="•"/>
            </a:pPr>
            <a:r>
              <a:rPr lang="en-US" sz="2400" smtClean="0">
                <a:latin typeface="Arial" charset="0"/>
                <a:cs typeface="Arial" charset="0"/>
              </a:rPr>
              <a:t>Accuracy</a:t>
            </a:r>
          </a:p>
          <a:p>
            <a:pPr marL="990600" lvl="1" indent="-533400" algn="l" eaLnBrk="1" hangingPunct="1">
              <a:buFont typeface="Arial" charset="0"/>
              <a:buChar char="–"/>
            </a:pPr>
            <a:r>
              <a:rPr lang="en-US" sz="2000" smtClean="0">
                <a:latin typeface="Arial" charset="0"/>
                <a:cs typeface="Arial" charset="0"/>
              </a:rPr>
              <a:t>±1 - 2 cm absolute accuracy in coastal and flat areas;   </a:t>
            </a:r>
          </a:p>
          <a:p>
            <a:pPr marL="990600" lvl="1" indent="-533400" algn="l" eaLnBrk="1" hangingPunct="1">
              <a:buFont typeface="Arial" charset="0"/>
              <a:buChar char="–"/>
            </a:pPr>
            <a:r>
              <a:rPr lang="en-US" sz="2000" smtClean="0">
                <a:latin typeface="Arial" charset="0"/>
                <a:cs typeface="Arial" charset="0"/>
              </a:rPr>
              <a:t>±3 - 5 cm in mountainous regions</a:t>
            </a:r>
          </a:p>
          <a:p>
            <a:pPr marL="609600" indent="-609600" algn="l" eaLnBrk="1" hangingPunct="1">
              <a:buFont typeface="Arial" charset="0"/>
              <a:buChar char="•"/>
            </a:pPr>
            <a:endParaRPr lang="en-US" sz="1000" smtClean="0">
              <a:latin typeface="Arial" charset="0"/>
              <a:cs typeface="Arial" charset="0"/>
            </a:endParaRPr>
          </a:p>
          <a:p>
            <a:pPr marL="609600" indent="-609600" algn="l" eaLnBrk="1" hangingPunct="1">
              <a:buFont typeface="Arial" charset="0"/>
              <a:buChar char="•"/>
            </a:pPr>
            <a:r>
              <a:rPr lang="en-US" sz="2400" smtClean="0">
                <a:latin typeface="Arial" charset="0"/>
                <a:cs typeface="Arial" charset="0"/>
              </a:rPr>
              <a:t>A dynamic surface </a:t>
            </a:r>
          </a:p>
          <a:p>
            <a:pPr marL="990600" lvl="1" indent="-533400" algn="l" eaLnBrk="1" hangingPunct="1">
              <a:buFont typeface="Arial" charset="0"/>
              <a:buChar char="–"/>
            </a:pPr>
            <a:r>
              <a:rPr lang="en-US" sz="2000" smtClean="0">
                <a:latin typeface="Arial" charset="0"/>
                <a:cs typeface="Arial" charset="0"/>
              </a:rPr>
              <a:t>Will be updated at certain time interval (time-tagged model)</a:t>
            </a:r>
          </a:p>
          <a:p>
            <a:pPr marL="990600" lvl="1" indent="-533400" algn="l" eaLnBrk="1" hangingPunct="1">
              <a:buFont typeface="Arial" charset="0"/>
              <a:buChar char="–"/>
            </a:pPr>
            <a:r>
              <a:rPr lang="en-US" sz="2000" smtClean="0">
                <a:latin typeface="Arial" charset="0"/>
                <a:cs typeface="Arial" charset="0"/>
              </a:rPr>
              <a:t>Will realize a velocity model of the geoid</a:t>
            </a:r>
          </a:p>
          <a:p>
            <a:pPr marL="609600" indent="-609600" algn="l" eaLnBrk="1" hangingPunct="1"/>
            <a:endParaRPr lang="en-US" sz="2400" smtClean="0"/>
          </a:p>
        </p:txBody>
      </p:sp>
      <p:pic>
        <p:nvPicPr>
          <p:cNvPr id="38916"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38917"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38918"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p:cNvSpPr>
          <p:nvPr>
            <p:ph type="ctrTitle"/>
          </p:nvPr>
        </p:nvSpPr>
        <p:spPr>
          <a:xfrm>
            <a:off x="381000" y="609600"/>
            <a:ext cx="8229600" cy="1066800"/>
          </a:xfrm>
        </p:spPr>
        <p:txBody>
          <a:bodyPr/>
          <a:lstStyle/>
          <a:p>
            <a:pPr eaLnBrk="1" hangingPunct="1"/>
            <a:r>
              <a:rPr lang="en-US" sz="3600" b="1" smtClean="0"/>
              <a:t>Required parameters for a geoid model</a:t>
            </a:r>
          </a:p>
        </p:txBody>
      </p:sp>
      <p:sp>
        <p:nvSpPr>
          <p:cNvPr id="39939" name="Rectangle 5"/>
          <p:cNvSpPr>
            <a:spLocks noGrp="1"/>
          </p:cNvSpPr>
          <p:nvPr>
            <p:ph type="subTitle" idx="1"/>
          </p:nvPr>
        </p:nvSpPr>
        <p:spPr>
          <a:xfrm>
            <a:off x="533400" y="1524000"/>
            <a:ext cx="8153400" cy="4419600"/>
          </a:xfrm>
        </p:spPr>
        <p:txBody>
          <a:bodyPr/>
          <a:lstStyle/>
          <a:p>
            <a:pPr marL="742950" lvl="1" indent="-285750" algn="l">
              <a:lnSpc>
                <a:spcPct val="80000"/>
              </a:lnSpc>
              <a:buClr>
                <a:schemeClr val="tx1"/>
              </a:buClr>
              <a:buFontTx/>
              <a:buChar char="•"/>
            </a:pPr>
            <a:r>
              <a:rPr lang="en-US" sz="2400" smtClean="0">
                <a:solidFill>
                  <a:srgbClr val="333333"/>
                </a:solidFill>
                <a:latin typeface="Arial" charset="0"/>
              </a:rPr>
              <a:t>Geoid model parameters </a:t>
            </a:r>
          </a:p>
          <a:p>
            <a:pPr marL="1143000" lvl="2" indent="-228600" algn="l">
              <a:lnSpc>
                <a:spcPct val="80000"/>
              </a:lnSpc>
              <a:buClr>
                <a:schemeClr val="tx1"/>
              </a:buClr>
              <a:buFontTx/>
              <a:buChar char="•"/>
            </a:pPr>
            <a:r>
              <a:rPr lang="en-US" sz="2000" smtClean="0">
                <a:solidFill>
                  <a:srgbClr val="333333"/>
                </a:solidFill>
                <a:latin typeface="Arial" charset="0"/>
              </a:rPr>
              <a:t>Boundaries (North/South/West/East)</a:t>
            </a:r>
            <a:endParaRPr lang="en-US" sz="700" smtClean="0">
              <a:solidFill>
                <a:srgbClr val="333333"/>
              </a:solidFill>
              <a:latin typeface="Arial" charset="0"/>
            </a:endParaRPr>
          </a:p>
          <a:p>
            <a:pPr marL="1143000" lvl="2" indent="-228600" algn="l">
              <a:lnSpc>
                <a:spcPct val="80000"/>
              </a:lnSpc>
              <a:buClr>
                <a:schemeClr val="tx1"/>
              </a:buClr>
              <a:buFontTx/>
              <a:buChar char="•"/>
            </a:pPr>
            <a:r>
              <a:rPr lang="en-CA" sz="2000" smtClean="0">
                <a:solidFill>
                  <a:srgbClr val="333333"/>
                </a:solidFill>
                <a:latin typeface="Arial" charset="0"/>
              </a:rPr>
              <a:t>Grid Interval (</a:t>
            </a:r>
            <a:r>
              <a:rPr lang="en-CA" sz="2000" smtClean="0">
                <a:solidFill>
                  <a:srgbClr val="333333"/>
                </a:solidFill>
                <a:latin typeface="Symbol" pitchFamily="18" charset="2"/>
              </a:rPr>
              <a:t>D</a:t>
            </a:r>
            <a:r>
              <a:rPr lang="en-CA" sz="2000" smtClean="0">
                <a:solidFill>
                  <a:srgbClr val="333333"/>
                </a:solidFill>
                <a:latin typeface="Arial" charset="0"/>
              </a:rPr>
              <a:t>Lat , </a:t>
            </a:r>
            <a:r>
              <a:rPr lang="en-CA" sz="2000" smtClean="0">
                <a:solidFill>
                  <a:srgbClr val="333333"/>
                </a:solidFill>
                <a:latin typeface="Symbol" pitchFamily="18" charset="2"/>
              </a:rPr>
              <a:t>D</a:t>
            </a:r>
            <a:r>
              <a:rPr lang="en-CA" sz="2000" smtClean="0">
                <a:solidFill>
                  <a:srgbClr val="333333"/>
                </a:solidFill>
                <a:latin typeface="Arial" charset="0"/>
              </a:rPr>
              <a:t>Lon)</a:t>
            </a:r>
          </a:p>
          <a:p>
            <a:pPr marL="1143000" lvl="2" indent="-228600" algn="l">
              <a:lnSpc>
                <a:spcPct val="80000"/>
              </a:lnSpc>
              <a:buClr>
                <a:schemeClr val="tx1"/>
              </a:buClr>
              <a:buFontTx/>
              <a:buChar char="•"/>
            </a:pPr>
            <a:r>
              <a:rPr lang="en-CA" sz="2000" smtClean="0">
                <a:solidFill>
                  <a:srgbClr val="333333"/>
                </a:solidFill>
                <a:latin typeface="Arial" charset="0"/>
              </a:rPr>
              <a:t>Potential (e.g., </a:t>
            </a:r>
            <a:r>
              <a:rPr lang="en-CA" sz="2000" i="1" smtClean="0">
                <a:solidFill>
                  <a:srgbClr val="333333"/>
                </a:solidFill>
                <a:latin typeface="Arial" charset="0"/>
              </a:rPr>
              <a:t>W</a:t>
            </a:r>
            <a:r>
              <a:rPr lang="en-CA" sz="2000" baseline="-25000" smtClean="0">
                <a:solidFill>
                  <a:srgbClr val="333333"/>
                </a:solidFill>
                <a:latin typeface="Arial" charset="0"/>
              </a:rPr>
              <a:t>0</a:t>
            </a:r>
            <a:r>
              <a:rPr lang="en-CA" sz="2000" smtClean="0">
                <a:solidFill>
                  <a:srgbClr val="333333"/>
                </a:solidFill>
                <a:latin typeface="Arial" charset="0"/>
              </a:rPr>
              <a:t> = 62636855.69 m</a:t>
            </a:r>
            <a:r>
              <a:rPr lang="en-CA" sz="2000" baseline="30000" smtClean="0">
                <a:solidFill>
                  <a:srgbClr val="333333"/>
                </a:solidFill>
                <a:latin typeface="Arial" charset="0"/>
              </a:rPr>
              <a:t>2</a:t>
            </a:r>
            <a:r>
              <a:rPr lang="en-CA" sz="2000" smtClean="0">
                <a:solidFill>
                  <a:srgbClr val="333333"/>
                </a:solidFill>
                <a:latin typeface="Arial" charset="0"/>
              </a:rPr>
              <a:t>/s</a:t>
            </a:r>
            <a:r>
              <a:rPr lang="en-CA" sz="2000" baseline="30000" smtClean="0">
                <a:solidFill>
                  <a:srgbClr val="333333"/>
                </a:solidFill>
                <a:latin typeface="Arial" charset="0"/>
              </a:rPr>
              <a:t>2</a:t>
            </a:r>
            <a:r>
              <a:rPr lang="en-CA" sz="2000" smtClean="0">
                <a:solidFill>
                  <a:srgbClr val="333333"/>
                </a:solidFill>
                <a:latin typeface="Arial" charset="0"/>
              </a:rPr>
              <a:t>)</a:t>
            </a:r>
          </a:p>
          <a:p>
            <a:pPr marL="1143000" lvl="2" indent="-228600" algn="l">
              <a:lnSpc>
                <a:spcPct val="80000"/>
              </a:lnSpc>
              <a:buClr>
                <a:schemeClr val="tx1"/>
              </a:buClr>
              <a:buFontTx/>
              <a:buChar char="•"/>
            </a:pPr>
            <a:r>
              <a:rPr lang="en-CA" sz="2000" smtClean="0">
                <a:solidFill>
                  <a:srgbClr val="333333"/>
                </a:solidFill>
                <a:latin typeface="Arial" charset="0"/>
              </a:rPr>
              <a:t>Reference ellipsoid (e.g., GRS80)</a:t>
            </a:r>
          </a:p>
          <a:p>
            <a:pPr marL="1143000" lvl="2" indent="-228600" algn="l">
              <a:lnSpc>
                <a:spcPct val="80000"/>
              </a:lnSpc>
              <a:buClr>
                <a:schemeClr val="tx1"/>
              </a:buClr>
              <a:buFontTx/>
              <a:buChar char="•"/>
            </a:pPr>
            <a:r>
              <a:rPr lang="en-CA" sz="2000" smtClean="0">
                <a:solidFill>
                  <a:srgbClr val="333333"/>
                </a:solidFill>
                <a:latin typeface="Arial" charset="0"/>
              </a:rPr>
              <a:t>Geometric frame (e.g. NAD83(CSRS), ITRF2008)</a:t>
            </a:r>
          </a:p>
          <a:p>
            <a:pPr marL="1143000" lvl="2" indent="-228600" algn="l">
              <a:lnSpc>
                <a:spcPct val="80000"/>
              </a:lnSpc>
              <a:buClr>
                <a:schemeClr val="tx1"/>
              </a:buClr>
              <a:buFontTx/>
              <a:buChar char="•"/>
            </a:pPr>
            <a:r>
              <a:rPr lang="en-CA" sz="2000" smtClean="0">
                <a:solidFill>
                  <a:srgbClr val="333333"/>
                </a:solidFill>
                <a:latin typeface="Arial" charset="0"/>
              </a:rPr>
              <a:t>Geocentric gravitational constant (GM) </a:t>
            </a:r>
          </a:p>
          <a:p>
            <a:pPr marL="1143000" lvl="2" indent="-228600" algn="l">
              <a:lnSpc>
                <a:spcPct val="80000"/>
              </a:lnSpc>
              <a:buClr>
                <a:schemeClr val="tx1"/>
              </a:buClr>
              <a:buFontTx/>
              <a:buChar char="•"/>
            </a:pPr>
            <a:r>
              <a:rPr lang="en-CA" sz="2000" smtClean="0">
                <a:solidFill>
                  <a:srgbClr val="333333"/>
                </a:solidFill>
                <a:latin typeface="Arial" charset="0"/>
              </a:rPr>
              <a:t>Epoch</a:t>
            </a:r>
            <a:endParaRPr lang="en-CA" sz="800" smtClean="0">
              <a:solidFill>
                <a:srgbClr val="333333"/>
              </a:solidFill>
              <a:latin typeface="Arial" charset="0"/>
            </a:endParaRPr>
          </a:p>
          <a:p>
            <a:pPr marL="1143000" lvl="2" indent="-228600" algn="l">
              <a:lnSpc>
                <a:spcPct val="80000"/>
              </a:lnSpc>
              <a:buClr>
                <a:schemeClr val="tx1"/>
              </a:buClr>
              <a:buFontTx/>
              <a:buChar char="•"/>
            </a:pPr>
            <a:r>
              <a:rPr lang="en-CA" sz="2000" smtClean="0">
                <a:solidFill>
                  <a:srgbClr val="333333"/>
                </a:solidFill>
                <a:latin typeface="Arial" charset="0"/>
              </a:rPr>
              <a:t>Tidal System (Tide free or mean tide)</a:t>
            </a:r>
            <a:endParaRPr lang="en-CA" sz="800" smtClean="0">
              <a:solidFill>
                <a:srgbClr val="333333"/>
              </a:solidFill>
              <a:latin typeface="Arial" charset="0"/>
            </a:endParaRPr>
          </a:p>
          <a:p>
            <a:pPr marL="1143000" lvl="2" indent="-228600" algn="l">
              <a:lnSpc>
                <a:spcPct val="80000"/>
              </a:lnSpc>
              <a:buClr>
                <a:schemeClr val="tx1"/>
              </a:buClr>
              <a:buFontTx/>
              <a:buChar char="•"/>
            </a:pPr>
            <a:r>
              <a:rPr lang="en-CA" sz="2000" smtClean="0">
                <a:solidFill>
                  <a:srgbClr val="333333"/>
                </a:solidFill>
                <a:latin typeface="Arial" charset="0"/>
              </a:rPr>
              <a:t>Node: Point or mean values / Center or Corner</a:t>
            </a:r>
          </a:p>
          <a:p>
            <a:pPr marL="742950" lvl="1" indent="-285750" algn="l">
              <a:lnSpc>
                <a:spcPct val="80000"/>
              </a:lnSpc>
              <a:buClr>
                <a:schemeClr val="tx1"/>
              </a:buClr>
              <a:buFontTx/>
              <a:buChar char="•"/>
            </a:pPr>
            <a:r>
              <a:rPr lang="en-CA" sz="2400" smtClean="0">
                <a:solidFill>
                  <a:srgbClr val="333333"/>
                </a:solidFill>
                <a:latin typeface="Arial" charset="0"/>
              </a:rPr>
              <a:t>Supplemental files</a:t>
            </a:r>
          </a:p>
          <a:p>
            <a:pPr marL="1143000" lvl="2" indent="-228600" algn="l">
              <a:lnSpc>
                <a:spcPct val="80000"/>
              </a:lnSpc>
              <a:buClr>
                <a:schemeClr val="tx1"/>
              </a:buClr>
              <a:buFontTx/>
              <a:buChar char="•"/>
            </a:pPr>
            <a:r>
              <a:rPr lang="en-CA" sz="2000" smtClean="0">
                <a:solidFill>
                  <a:srgbClr val="333333"/>
                </a:solidFill>
                <a:latin typeface="Arial" charset="0"/>
              </a:rPr>
              <a:t>Error estimates for geoid heights (</a:t>
            </a:r>
            <a:r>
              <a:rPr lang="en-CA" sz="2000" smtClean="0">
                <a:solidFill>
                  <a:srgbClr val="333333"/>
                </a:solidFill>
                <a:latin typeface="Symbol" pitchFamily="18" charset="2"/>
              </a:rPr>
              <a:t>s</a:t>
            </a:r>
            <a:r>
              <a:rPr lang="en-CA" sz="2000" baseline="-25000" smtClean="0">
                <a:solidFill>
                  <a:srgbClr val="333333"/>
                </a:solidFill>
                <a:latin typeface="Arial" charset="0"/>
              </a:rPr>
              <a:t>N</a:t>
            </a:r>
            <a:r>
              <a:rPr lang="en-CA" sz="2000" smtClean="0">
                <a:solidFill>
                  <a:srgbClr val="333333"/>
                </a:solidFill>
                <a:latin typeface="Arial" charset="0"/>
              </a:rPr>
              <a:t>)</a:t>
            </a:r>
            <a:endParaRPr lang="en-CA" sz="800" smtClean="0">
              <a:solidFill>
                <a:srgbClr val="333333"/>
              </a:solidFill>
              <a:latin typeface="Arial" charset="0"/>
            </a:endParaRPr>
          </a:p>
          <a:p>
            <a:pPr marL="1143000" lvl="2" indent="-228600" algn="l">
              <a:lnSpc>
                <a:spcPct val="80000"/>
              </a:lnSpc>
              <a:buClr>
                <a:schemeClr val="tx1"/>
              </a:buClr>
              <a:buFontTx/>
              <a:buChar char="•"/>
            </a:pPr>
            <a:r>
              <a:rPr lang="en-CA" sz="2000" smtClean="0">
                <a:solidFill>
                  <a:srgbClr val="333333"/>
                </a:solidFill>
                <a:latin typeface="Arial" charset="0"/>
              </a:rPr>
              <a:t>Geoid vertical velocity (N</a:t>
            </a:r>
            <a:r>
              <a:rPr lang="en-CA" sz="2000" baseline="30000" smtClean="0">
                <a:solidFill>
                  <a:srgbClr val="333333"/>
                </a:solidFill>
                <a:latin typeface="Arial" charset="0"/>
              </a:rPr>
              <a:t>dot</a:t>
            </a:r>
            <a:r>
              <a:rPr lang="en-CA" sz="2000" smtClean="0">
                <a:solidFill>
                  <a:srgbClr val="333333"/>
                </a:solidFill>
                <a:latin typeface="Arial" charset="0"/>
              </a:rPr>
              <a:t>)</a:t>
            </a:r>
          </a:p>
          <a:p>
            <a:pPr marL="1143000" lvl="2" indent="-228600" algn="l">
              <a:lnSpc>
                <a:spcPct val="80000"/>
              </a:lnSpc>
              <a:buClr>
                <a:schemeClr val="tx1"/>
              </a:buClr>
              <a:buFontTx/>
              <a:buChar char="•"/>
            </a:pPr>
            <a:r>
              <a:rPr lang="en-CA" sz="2000" smtClean="0">
                <a:solidFill>
                  <a:srgbClr val="333333"/>
                </a:solidFill>
                <a:latin typeface="Arial" charset="0"/>
              </a:rPr>
              <a:t>Error estimates of velocities (</a:t>
            </a:r>
            <a:r>
              <a:rPr lang="en-CA" sz="2000" smtClean="0">
                <a:solidFill>
                  <a:srgbClr val="333333"/>
                </a:solidFill>
                <a:latin typeface="Symbol" pitchFamily="18" charset="2"/>
              </a:rPr>
              <a:t>s</a:t>
            </a:r>
            <a:r>
              <a:rPr lang="en-CA" sz="2000" baseline="-25000" smtClean="0">
                <a:solidFill>
                  <a:srgbClr val="333333"/>
                </a:solidFill>
                <a:latin typeface="Arial" charset="0"/>
              </a:rPr>
              <a:t>N-dot</a:t>
            </a:r>
            <a:r>
              <a:rPr lang="en-CA" sz="2000" smtClean="0">
                <a:solidFill>
                  <a:srgbClr val="333333"/>
                </a:solidFill>
                <a:latin typeface="Arial" charset="0"/>
              </a:rPr>
              <a:t>)</a:t>
            </a:r>
            <a:endParaRPr lang="en-US" sz="2000" smtClean="0">
              <a:solidFill>
                <a:srgbClr val="333333"/>
              </a:solidFill>
              <a:latin typeface="Arial" charset="0"/>
            </a:endParaRPr>
          </a:p>
          <a:p>
            <a:pPr marL="742950" lvl="1" indent="-285750" algn="l">
              <a:lnSpc>
                <a:spcPct val="80000"/>
              </a:lnSpc>
              <a:buClr>
                <a:schemeClr val="tx1"/>
              </a:buClr>
              <a:buFontTx/>
              <a:buChar char="•"/>
            </a:pPr>
            <a:endParaRPr lang="en-CA" sz="1800" smtClean="0">
              <a:solidFill>
                <a:srgbClr val="333333"/>
              </a:solidFill>
              <a:latin typeface="Arial" charset="0"/>
            </a:endParaRPr>
          </a:p>
          <a:p>
            <a:pPr algn="l" eaLnBrk="1" hangingPunct="1">
              <a:lnSpc>
                <a:spcPct val="80000"/>
              </a:lnSpc>
              <a:buClr>
                <a:schemeClr val="tx1"/>
              </a:buClr>
              <a:buFontTx/>
              <a:buChar char="•"/>
            </a:pPr>
            <a:endParaRPr lang="en-US" sz="2000" smtClean="0"/>
          </a:p>
        </p:txBody>
      </p:sp>
      <p:pic>
        <p:nvPicPr>
          <p:cNvPr id="39940"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9941" name="Picture 6" descr="http://static.ucalgary.ca/2010-004/980/global/images/identity/vertical-crest.png">
            <a:hlinkClick r:id="rId3"/>
          </p:cNvPr>
          <p:cNvPicPr>
            <a:picLocks noChangeAspect="1" noChangeArrowheads="1"/>
          </p:cNvPicPr>
          <p:nvPr/>
        </p:nvPicPr>
        <p:blipFill>
          <a:blip r:embed="rId4" cstate="print"/>
          <a:srcRect/>
          <a:stretch>
            <a:fillRect/>
          </a:stretch>
        </p:blipFill>
        <p:spPr bwMode="auto">
          <a:xfrm>
            <a:off x="7848600" y="5943600"/>
            <a:ext cx="688975" cy="914400"/>
          </a:xfrm>
          <a:prstGeom prst="rect">
            <a:avLst/>
          </a:prstGeom>
          <a:noFill/>
          <a:ln w="9525">
            <a:noFill/>
            <a:miter lim="800000"/>
            <a:headEnd/>
            <a:tailEnd/>
          </a:ln>
        </p:spPr>
      </p:pic>
      <p:pic>
        <p:nvPicPr>
          <p:cNvPr id="39942"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p:cNvSpPr>
          <p:nvPr>
            <p:ph type="ctrTitle"/>
          </p:nvPr>
        </p:nvSpPr>
        <p:spPr>
          <a:xfrm>
            <a:off x="381000" y="609600"/>
            <a:ext cx="8229600" cy="762000"/>
          </a:xfrm>
        </p:spPr>
        <p:txBody>
          <a:bodyPr/>
          <a:lstStyle/>
          <a:p>
            <a:pPr eaLnBrk="1" hangingPunct="1"/>
            <a:r>
              <a:rPr lang="en-US" sz="3600" b="1" smtClean="0"/>
              <a:t>Challenges in the 1-cm geoid computation</a:t>
            </a:r>
          </a:p>
        </p:txBody>
      </p:sp>
      <p:sp>
        <p:nvSpPr>
          <p:cNvPr id="40963" name="Rectangle 5"/>
          <p:cNvSpPr>
            <a:spLocks noGrp="1"/>
          </p:cNvSpPr>
          <p:nvPr>
            <p:ph type="subTitle" idx="1"/>
          </p:nvPr>
        </p:nvSpPr>
        <p:spPr>
          <a:xfrm>
            <a:off x="533400" y="1905000"/>
            <a:ext cx="8153400" cy="4038600"/>
          </a:xfrm>
        </p:spPr>
        <p:txBody>
          <a:bodyPr/>
          <a:lstStyle/>
          <a:p>
            <a:pPr marL="742950" lvl="1" indent="-285750" algn="l">
              <a:lnSpc>
                <a:spcPct val="90000"/>
              </a:lnSpc>
              <a:buClr>
                <a:schemeClr val="tx1"/>
              </a:buClr>
              <a:buFontTx/>
              <a:buChar char="•"/>
            </a:pPr>
            <a:r>
              <a:rPr lang="en-US" sz="2400" smtClean="0">
                <a:solidFill>
                  <a:srgbClr val="333333"/>
                </a:solidFill>
                <a:latin typeface="Arial" charset="0"/>
              </a:rPr>
              <a:t>Theories (more terms = more accurate?) </a:t>
            </a:r>
          </a:p>
          <a:p>
            <a:pPr marL="742950" lvl="1" indent="-285750" algn="l">
              <a:lnSpc>
                <a:spcPct val="90000"/>
              </a:lnSpc>
              <a:buClr>
                <a:schemeClr val="tx1"/>
              </a:buClr>
              <a:buFontTx/>
              <a:buChar char="•"/>
            </a:pPr>
            <a:endParaRPr lang="en-US" sz="900" smtClean="0">
              <a:solidFill>
                <a:srgbClr val="333333"/>
              </a:solidFill>
              <a:latin typeface="Arial" charset="0"/>
            </a:endParaRPr>
          </a:p>
          <a:p>
            <a:pPr marL="742950" lvl="1" indent="-285750" algn="l">
              <a:lnSpc>
                <a:spcPct val="90000"/>
              </a:lnSpc>
              <a:buClr>
                <a:schemeClr val="tx1"/>
              </a:buClr>
              <a:buFontTx/>
              <a:buChar char="•"/>
            </a:pPr>
            <a:r>
              <a:rPr lang="en-CA" sz="2400" smtClean="0">
                <a:solidFill>
                  <a:srgbClr val="333333"/>
                </a:solidFill>
                <a:latin typeface="Arial" charset="0"/>
              </a:rPr>
              <a:t>All computation methods are equivalent, but not equal – models computed from the same data sets using different methods may differ from cm to dm</a:t>
            </a:r>
          </a:p>
          <a:p>
            <a:pPr marL="742950" lvl="1" indent="-285750" algn="l">
              <a:lnSpc>
                <a:spcPct val="90000"/>
              </a:lnSpc>
              <a:buClr>
                <a:schemeClr val="tx1"/>
              </a:buClr>
              <a:buFontTx/>
              <a:buChar char="•"/>
            </a:pPr>
            <a:endParaRPr lang="en-CA" sz="900" smtClean="0">
              <a:solidFill>
                <a:srgbClr val="333333"/>
              </a:solidFill>
              <a:latin typeface="Arial" charset="0"/>
            </a:endParaRPr>
          </a:p>
          <a:p>
            <a:pPr marL="742950" lvl="1" indent="-285750" algn="l">
              <a:lnSpc>
                <a:spcPct val="90000"/>
              </a:lnSpc>
              <a:buClr>
                <a:schemeClr val="tx1"/>
              </a:buClr>
              <a:buFontTx/>
              <a:buChar char="•"/>
            </a:pPr>
            <a:r>
              <a:rPr lang="en-CA" sz="2400" smtClean="0">
                <a:solidFill>
                  <a:srgbClr val="333333"/>
                </a:solidFill>
                <a:latin typeface="Arial" charset="0"/>
              </a:rPr>
              <a:t>How to judge a geoid computation method is superior over others?</a:t>
            </a:r>
          </a:p>
          <a:p>
            <a:pPr marL="742950" lvl="1" indent="-285750" algn="l">
              <a:lnSpc>
                <a:spcPct val="90000"/>
              </a:lnSpc>
              <a:buClr>
                <a:schemeClr val="tx1"/>
              </a:buClr>
              <a:buFontTx/>
              <a:buChar char="•"/>
            </a:pPr>
            <a:endParaRPr lang="en-CA" sz="900" smtClean="0">
              <a:solidFill>
                <a:srgbClr val="333333"/>
              </a:solidFill>
              <a:latin typeface="Arial" charset="0"/>
            </a:endParaRPr>
          </a:p>
          <a:p>
            <a:pPr marL="742950" lvl="1" indent="-285750" algn="l">
              <a:lnSpc>
                <a:spcPct val="90000"/>
              </a:lnSpc>
              <a:buClr>
                <a:schemeClr val="tx1"/>
              </a:buClr>
              <a:buFontTx/>
              <a:buChar char="•"/>
            </a:pPr>
            <a:r>
              <a:rPr lang="en-CA" sz="2400" smtClean="0">
                <a:solidFill>
                  <a:srgbClr val="333333"/>
                </a:solidFill>
                <a:latin typeface="Arial" charset="0"/>
              </a:rPr>
              <a:t>How to quantify and verify geoid accuracy (relative and absolute)?</a:t>
            </a:r>
            <a:endParaRPr lang="en-US" sz="2400" smtClean="0">
              <a:solidFill>
                <a:srgbClr val="333333"/>
              </a:solidFill>
              <a:latin typeface="Arial" charset="0"/>
            </a:endParaRPr>
          </a:p>
          <a:p>
            <a:pPr marL="742950" lvl="1" indent="-285750" algn="l">
              <a:lnSpc>
                <a:spcPct val="90000"/>
              </a:lnSpc>
              <a:buClr>
                <a:schemeClr val="tx1"/>
              </a:buClr>
              <a:buFontTx/>
              <a:buChar char="•"/>
            </a:pPr>
            <a:endParaRPr lang="en-CA" sz="2000" smtClean="0">
              <a:solidFill>
                <a:srgbClr val="333333"/>
              </a:solidFill>
              <a:latin typeface="Arial" charset="0"/>
            </a:endParaRPr>
          </a:p>
          <a:p>
            <a:pPr algn="l" eaLnBrk="1" hangingPunct="1">
              <a:buClr>
                <a:schemeClr val="tx1"/>
              </a:buClr>
              <a:buFontTx/>
              <a:buChar char="•"/>
            </a:pPr>
            <a:endParaRPr lang="en-US" sz="2400" smtClean="0"/>
          </a:p>
        </p:txBody>
      </p:sp>
      <p:pic>
        <p:nvPicPr>
          <p:cNvPr id="40964"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40965" name="Picture 6" descr="http://static.ucalgary.ca/2010-004/980/global/images/identity/vertical-crest.png">
            <a:hlinkClick r:id="rId3"/>
          </p:cNvPr>
          <p:cNvPicPr>
            <a:picLocks noChangeAspect="1" noChangeArrowheads="1"/>
          </p:cNvPicPr>
          <p:nvPr/>
        </p:nvPicPr>
        <p:blipFill>
          <a:blip r:embed="rId4" cstate="print"/>
          <a:srcRect/>
          <a:stretch>
            <a:fillRect/>
          </a:stretch>
        </p:blipFill>
        <p:spPr bwMode="auto">
          <a:xfrm>
            <a:off x="7848600" y="5943600"/>
            <a:ext cx="688975" cy="914400"/>
          </a:xfrm>
          <a:prstGeom prst="rect">
            <a:avLst/>
          </a:prstGeom>
          <a:noFill/>
          <a:ln w="9525">
            <a:noFill/>
            <a:miter lim="800000"/>
            <a:headEnd/>
            <a:tailEnd/>
          </a:ln>
        </p:spPr>
      </p:pic>
      <p:pic>
        <p:nvPicPr>
          <p:cNvPr id="40966"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CA" b="1" smtClean="0"/>
              <a:t>NAVRS: Realization</a:t>
            </a:r>
          </a:p>
        </p:txBody>
      </p:sp>
      <p:sp>
        <p:nvSpPr>
          <p:cNvPr id="41987" name="Rectangle 3"/>
          <p:cNvSpPr>
            <a:spLocks noGrp="1"/>
          </p:cNvSpPr>
          <p:nvPr>
            <p:ph type="body" idx="1"/>
          </p:nvPr>
        </p:nvSpPr>
        <p:spPr>
          <a:xfrm>
            <a:off x="457200" y="1371600"/>
            <a:ext cx="8229600" cy="4754563"/>
          </a:xfrm>
        </p:spPr>
        <p:txBody>
          <a:bodyPr/>
          <a:lstStyle/>
          <a:p>
            <a:pPr>
              <a:lnSpc>
                <a:spcPct val="90000"/>
              </a:lnSpc>
            </a:pPr>
            <a:r>
              <a:rPr lang="en-CA" sz="2400" smtClean="0">
                <a:latin typeface="Arial" charset="0"/>
                <a:cs typeface="Arial" charset="0"/>
              </a:rPr>
              <a:t>Definition of the vertical reference system</a:t>
            </a:r>
          </a:p>
          <a:p>
            <a:pPr lvl="1">
              <a:lnSpc>
                <a:spcPct val="90000"/>
              </a:lnSpc>
            </a:pPr>
            <a:r>
              <a:rPr lang="en-CA" sz="2000" smtClean="0">
                <a:latin typeface="Arial" charset="0"/>
                <a:cs typeface="Arial" charset="0"/>
              </a:rPr>
              <a:t>Adoption of a W</a:t>
            </a:r>
            <a:r>
              <a:rPr lang="en-CA" sz="2000" baseline="-25000" smtClean="0">
                <a:latin typeface="Arial" charset="0"/>
                <a:cs typeface="Arial" charset="0"/>
              </a:rPr>
              <a:t>0</a:t>
            </a:r>
            <a:r>
              <a:rPr lang="en-CA" sz="2000" smtClean="0">
                <a:latin typeface="Arial" charset="0"/>
                <a:cs typeface="Arial" charset="0"/>
              </a:rPr>
              <a:t> value from an internationally agreed upon value</a:t>
            </a:r>
          </a:p>
          <a:p>
            <a:pPr lvl="1">
              <a:lnSpc>
                <a:spcPct val="90000"/>
              </a:lnSpc>
            </a:pPr>
            <a:r>
              <a:rPr lang="en-CA" sz="2000" smtClean="0">
                <a:latin typeface="Arial" charset="0"/>
                <a:cs typeface="Arial" charset="0"/>
              </a:rPr>
              <a:t>No fundamental stations in realizing the vertical reference system</a:t>
            </a:r>
          </a:p>
          <a:p>
            <a:pPr>
              <a:lnSpc>
                <a:spcPct val="90000"/>
              </a:lnSpc>
            </a:pPr>
            <a:r>
              <a:rPr lang="en-CA" sz="2400" smtClean="0">
                <a:latin typeface="Arial" charset="0"/>
                <a:cs typeface="Arial" charset="0"/>
              </a:rPr>
              <a:t>Realization of the vertical reference system</a:t>
            </a:r>
          </a:p>
          <a:p>
            <a:pPr lvl="1">
              <a:lnSpc>
                <a:spcPct val="90000"/>
              </a:lnSpc>
            </a:pPr>
            <a:r>
              <a:rPr lang="en-CA" sz="2000" smtClean="0">
                <a:latin typeface="Arial" charset="0"/>
                <a:cs typeface="Arial" charset="0"/>
              </a:rPr>
              <a:t>A gravimetric geoid</a:t>
            </a:r>
          </a:p>
          <a:p>
            <a:pPr>
              <a:lnSpc>
                <a:spcPct val="90000"/>
              </a:lnSpc>
            </a:pPr>
            <a:r>
              <a:rPr lang="en-CA" sz="2400" smtClean="0">
                <a:latin typeface="Arial" charset="0"/>
                <a:cs typeface="Arial" charset="0"/>
              </a:rPr>
              <a:t>Data </a:t>
            </a:r>
          </a:p>
          <a:p>
            <a:pPr lvl="1">
              <a:lnSpc>
                <a:spcPct val="90000"/>
              </a:lnSpc>
            </a:pPr>
            <a:r>
              <a:rPr lang="en-CA" sz="2000" smtClean="0">
                <a:latin typeface="Arial" charset="0"/>
                <a:cs typeface="Arial" charset="0"/>
              </a:rPr>
              <a:t>Satellite gravity models (GRACE , GOCE…), airborne and surface gravity, DEM , density of the topography</a:t>
            </a:r>
          </a:p>
          <a:p>
            <a:pPr>
              <a:lnSpc>
                <a:spcPct val="90000"/>
              </a:lnSpc>
            </a:pPr>
            <a:r>
              <a:rPr lang="en-CA" sz="2400" smtClean="0">
                <a:latin typeface="Arial" charset="0"/>
                <a:cs typeface="Arial" charset="0"/>
              </a:rPr>
              <a:t>Validation</a:t>
            </a:r>
          </a:p>
          <a:p>
            <a:pPr lvl="1">
              <a:lnSpc>
                <a:spcPct val="90000"/>
              </a:lnSpc>
            </a:pPr>
            <a:r>
              <a:rPr lang="en-CA" sz="2000" smtClean="0">
                <a:latin typeface="Arial" charset="0"/>
                <a:cs typeface="Arial" charset="0"/>
              </a:rPr>
              <a:t>Geoid test lines</a:t>
            </a:r>
            <a:endParaRPr lang="en-CA" sz="1800" smtClean="0">
              <a:latin typeface="Arial" charset="0"/>
              <a:cs typeface="Arial" charset="0"/>
            </a:endParaRPr>
          </a:p>
          <a:p>
            <a:pPr lvl="1">
              <a:lnSpc>
                <a:spcPct val="90000"/>
              </a:lnSpc>
            </a:pPr>
            <a:r>
              <a:rPr lang="en-CA" sz="2000" smtClean="0">
                <a:latin typeface="Arial" charset="0"/>
                <a:cs typeface="Arial" charset="0"/>
              </a:rPr>
              <a:t>Deflections of the vertical</a:t>
            </a:r>
          </a:p>
          <a:p>
            <a:pPr lvl="1">
              <a:lnSpc>
                <a:spcPct val="90000"/>
              </a:lnSpc>
            </a:pPr>
            <a:r>
              <a:rPr lang="en-CA" sz="2000" smtClean="0">
                <a:latin typeface="Arial" charset="0"/>
                <a:cs typeface="Arial" charset="0"/>
              </a:rPr>
              <a:t>Ocean dynamic topography models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304800"/>
            <a:ext cx="8229600" cy="1143000"/>
          </a:xfrm>
        </p:spPr>
        <p:txBody>
          <a:bodyPr/>
          <a:lstStyle/>
          <a:p>
            <a:r>
              <a:rPr lang="en-CA" sz="3600" b="1" smtClean="0"/>
              <a:t>Options to define a time varying geoid</a:t>
            </a:r>
          </a:p>
        </p:txBody>
      </p:sp>
      <p:sp>
        <p:nvSpPr>
          <p:cNvPr id="43011" name="Rectangle 3"/>
          <p:cNvSpPr>
            <a:spLocks noGrp="1"/>
          </p:cNvSpPr>
          <p:nvPr>
            <p:ph type="body" idx="1"/>
          </p:nvPr>
        </p:nvSpPr>
        <p:spPr>
          <a:xfrm>
            <a:off x="228600" y="1371600"/>
            <a:ext cx="8610600" cy="5029200"/>
          </a:xfrm>
        </p:spPr>
        <p:txBody>
          <a:bodyPr/>
          <a:lstStyle/>
          <a:p>
            <a:pPr>
              <a:lnSpc>
                <a:spcPct val="80000"/>
              </a:lnSpc>
            </a:pPr>
            <a:r>
              <a:rPr lang="en-CA" sz="2800" smtClean="0">
                <a:latin typeface="Arial" charset="0"/>
                <a:cs typeface="Arial" charset="0"/>
              </a:rPr>
              <a:t>Three options</a:t>
            </a:r>
          </a:p>
          <a:p>
            <a:pPr lvl="1">
              <a:lnSpc>
                <a:spcPct val="80000"/>
              </a:lnSpc>
            </a:pPr>
            <a:r>
              <a:rPr lang="en-CA" sz="2400" smtClean="0">
                <a:latin typeface="Arial" charset="0"/>
                <a:cs typeface="Arial" charset="0"/>
              </a:rPr>
              <a:t>Define to a W</a:t>
            </a:r>
            <a:r>
              <a:rPr lang="en-CA" sz="2400" baseline="-25000" smtClean="0">
                <a:latin typeface="Arial" charset="0"/>
                <a:cs typeface="Arial" charset="0"/>
              </a:rPr>
              <a:t>0</a:t>
            </a:r>
            <a:r>
              <a:rPr lang="en-CA" sz="2400" smtClean="0">
                <a:latin typeface="Arial" charset="0"/>
                <a:cs typeface="Arial" charset="0"/>
              </a:rPr>
              <a:t> value that fits the global mean sea level</a:t>
            </a:r>
          </a:p>
          <a:p>
            <a:pPr lvl="2">
              <a:lnSpc>
                <a:spcPct val="80000"/>
              </a:lnSpc>
            </a:pPr>
            <a:r>
              <a:rPr lang="en-CA" sz="2000" smtClean="0">
                <a:latin typeface="Arial" charset="0"/>
                <a:cs typeface="Arial" charset="0"/>
              </a:rPr>
              <a:t>Advantage: Datum always represent GMLS</a:t>
            </a:r>
          </a:p>
          <a:p>
            <a:pPr lvl="2">
              <a:lnSpc>
                <a:spcPct val="80000"/>
              </a:lnSpc>
            </a:pPr>
            <a:r>
              <a:rPr lang="en-CA" sz="2000" smtClean="0">
                <a:latin typeface="Arial" charset="0"/>
                <a:cs typeface="Arial" charset="0"/>
              </a:rPr>
              <a:t>Disadvantage: no consistency for heights as W</a:t>
            </a:r>
            <a:r>
              <a:rPr lang="en-CA" sz="2000" baseline="-25000" smtClean="0">
                <a:latin typeface="Arial" charset="0"/>
                <a:cs typeface="Arial" charset="0"/>
              </a:rPr>
              <a:t>0</a:t>
            </a:r>
            <a:r>
              <a:rPr lang="en-CA" sz="2000" smtClean="0">
                <a:latin typeface="Arial" charset="0"/>
                <a:cs typeface="Arial" charset="0"/>
              </a:rPr>
              <a:t> changes</a:t>
            </a:r>
          </a:p>
          <a:p>
            <a:pPr lvl="1">
              <a:lnSpc>
                <a:spcPct val="80000"/>
              </a:lnSpc>
            </a:pPr>
            <a:r>
              <a:rPr lang="en-CA" sz="2400" smtClean="0">
                <a:latin typeface="Arial" charset="0"/>
                <a:cs typeface="Arial" charset="0"/>
              </a:rPr>
              <a:t>Define to a fixed W</a:t>
            </a:r>
            <a:r>
              <a:rPr lang="en-CA" sz="2400" baseline="-25000" smtClean="0">
                <a:latin typeface="Arial" charset="0"/>
                <a:cs typeface="Arial" charset="0"/>
              </a:rPr>
              <a:t>0</a:t>
            </a:r>
            <a:r>
              <a:rPr lang="en-CA" sz="2400" smtClean="0">
                <a:latin typeface="Arial" charset="0"/>
                <a:cs typeface="Arial" charset="0"/>
              </a:rPr>
              <a:t> value</a:t>
            </a:r>
          </a:p>
          <a:p>
            <a:pPr lvl="2">
              <a:lnSpc>
                <a:spcPct val="80000"/>
              </a:lnSpc>
            </a:pPr>
            <a:r>
              <a:rPr lang="en-CA" sz="2000" smtClean="0">
                <a:latin typeface="Arial" charset="0"/>
                <a:cs typeface="Arial" charset="0"/>
              </a:rPr>
              <a:t>Advantage: Possible height consistency if model is at correct surface</a:t>
            </a:r>
          </a:p>
          <a:p>
            <a:pPr lvl="2">
              <a:lnSpc>
                <a:spcPct val="80000"/>
              </a:lnSpc>
            </a:pPr>
            <a:r>
              <a:rPr lang="en-CA" sz="2000" smtClean="0">
                <a:latin typeface="Arial" charset="0"/>
                <a:cs typeface="Arial" charset="0"/>
              </a:rPr>
              <a:t>Disadvantage: Not consistent with MSL</a:t>
            </a:r>
          </a:p>
          <a:p>
            <a:pPr lvl="1">
              <a:lnSpc>
                <a:spcPct val="80000"/>
              </a:lnSpc>
            </a:pPr>
            <a:r>
              <a:rPr lang="en-CA" sz="2400" smtClean="0">
                <a:latin typeface="Arial" charset="0"/>
                <a:cs typeface="Arial" charset="0"/>
              </a:rPr>
              <a:t>Define by the same initial equipotential surface</a:t>
            </a:r>
          </a:p>
          <a:p>
            <a:pPr lvl="2">
              <a:lnSpc>
                <a:spcPct val="80000"/>
              </a:lnSpc>
            </a:pPr>
            <a:r>
              <a:rPr lang="en-CA" sz="2000" smtClean="0">
                <a:latin typeface="Arial" charset="0"/>
                <a:cs typeface="Arial" charset="0"/>
              </a:rPr>
              <a:t>Advantage: Height consistency; even correct for computational error</a:t>
            </a:r>
          </a:p>
          <a:p>
            <a:pPr lvl="2">
              <a:lnSpc>
                <a:spcPct val="80000"/>
              </a:lnSpc>
            </a:pPr>
            <a:r>
              <a:rPr lang="en-CA" sz="2000" smtClean="0">
                <a:latin typeface="Arial" charset="0"/>
                <a:cs typeface="Arial" charset="0"/>
              </a:rPr>
              <a:t>Disadvantage: Not consistent with MSL</a:t>
            </a:r>
          </a:p>
          <a:p>
            <a:pPr lvl="3">
              <a:lnSpc>
                <a:spcPct val="80000"/>
              </a:lnSpc>
            </a:pPr>
            <a:r>
              <a:rPr lang="en-CA" sz="1800" smtClean="0">
                <a:latin typeface="Arial" charset="0"/>
                <a:cs typeface="Arial" charset="0"/>
              </a:rPr>
              <a:t>Geoid model parameters allow advanced users to convert data to any datums</a:t>
            </a:r>
          </a:p>
          <a:p>
            <a:pPr lvl="2">
              <a:lnSpc>
                <a:spcPct val="80000"/>
              </a:lnSpc>
            </a:pPr>
            <a:r>
              <a:rPr lang="en-CA" sz="2000" smtClean="0">
                <a:latin typeface="Arial" charset="0"/>
                <a:cs typeface="Arial" charset="0"/>
              </a:rPr>
              <a:t>Canadian favourite option</a:t>
            </a:r>
          </a:p>
          <a:p>
            <a:pPr lvl="3">
              <a:lnSpc>
                <a:spcPct val="80000"/>
              </a:lnSpc>
            </a:pPr>
            <a:endParaRPr lang="en-CA" sz="1800" smtClean="0"/>
          </a:p>
          <a:p>
            <a:pPr lvl="1">
              <a:lnSpc>
                <a:spcPct val="80000"/>
              </a:lnSpc>
            </a:pPr>
            <a:endParaRPr lang="en-CA"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p:cNvSpPr>
          <p:nvPr>
            <p:ph type="ctrTitle"/>
          </p:nvPr>
        </p:nvSpPr>
        <p:spPr>
          <a:xfrm>
            <a:off x="381000" y="381000"/>
            <a:ext cx="8229600" cy="914400"/>
          </a:xfrm>
        </p:spPr>
        <p:txBody>
          <a:bodyPr/>
          <a:lstStyle/>
          <a:p>
            <a:pPr eaLnBrk="1" hangingPunct="1"/>
            <a:r>
              <a:rPr lang="en-US" sz="3600" b="1" smtClean="0"/>
              <a:t>Geoid change monitoring</a:t>
            </a:r>
          </a:p>
        </p:txBody>
      </p:sp>
      <p:sp>
        <p:nvSpPr>
          <p:cNvPr id="44035" name="Rectangle 5"/>
          <p:cNvSpPr>
            <a:spLocks noGrp="1"/>
          </p:cNvSpPr>
          <p:nvPr>
            <p:ph type="subTitle" idx="1"/>
          </p:nvPr>
        </p:nvSpPr>
        <p:spPr>
          <a:xfrm>
            <a:off x="457200" y="1371600"/>
            <a:ext cx="8153400" cy="4191000"/>
          </a:xfrm>
        </p:spPr>
        <p:txBody>
          <a:bodyPr/>
          <a:lstStyle/>
          <a:p>
            <a:pPr marL="742950" lvl="1" indent="-285750" algn="l">
              <a:lnSpc>
                <a:spcPct val="90000"/>
              </a:lnSpc>
              <a:buClr>
                <a:schemeClr val="tx1"/>
              </a:buClr>
              <a:buFontTx/>
              <a:buChar char="•"/>
            </a:pPr>
            <a:r>
              <a:rPr lang="en-US" sz="2400" smtClean="0">
                <a:solidFill>
                  <a:srgbClr val="333333"/>
                </a:solidFill>
                <a:latin typeface="Arial" charset="0"/>
              </a:rPr>
              <a:t>Long wavelength changes can be monitored by satellite gravity missions</a:t>
            </a:r>
          </a:p>
          <a:p>
            <a:pPr marL="1143000" lvl="2" indent="-228600" algn="l">
              <a:lnSpc>
                <a:spcPct val="90000"/>
              </a:lnSpc>
              <a:buClr>
                <a:schemeClr val="tx1"/>
              </a:buClr>
              <a:buFontTx/>
              <a:buChar char="•"/>
            </a:pPr>
            <a:r>
              <a:rPr lang="en-US" sz="2000" smtClean="0">
                <a:solidFill>
                  <a:srgbClr val="333333"/>
                </a:solidFill>
                <a:latin typeface="Arial" charset="0"/>
              </a:rPr>
              <a:t>as long as a GRACE follow-on or equivalent mission is available</a:t>
            </a:r>
          </a:p>
          <a:p>
            <a:pPr marL="1143000" lvl="2" indent="-228600" algn="l">
              <a:lnSpc>
                <a:spcPct val="90000"/>
              </a:lnSpc>
              <a:buClr>
                <a:schemeClr val="tx1"/>
              </a:buClr>
              <a:buFontTx/>
              <a:buChar char="•"/>
            </a:pPr>
            <a:r>
              <a:rPr lang="en-US" sz="2000" smtClean="0">
                <a:solidFill>
                  <a:srgbClr val="333333"/>
                </a:solidFill>
                <a:latin typeface="Arial" charset="0"/>
              </a:rPr>
              <a:t>If not, national GNSS network (e.g, CORS, ACS, CBN) with absolute gravity measurements (a challenging approach)</a:t>
            </a:r>
          </a:p>
          <a:p>
            <a:pPr marL="742950" lvl="1" indent="-285750" algn="l">
              <a:lnSpc>
                <a:spcPct val="90000"/>
              </a:lnSpc>
              <a:buClr>
                <a:schemeClr val="tx1"/>
              </a:buClr>
              <a:buFontTx/>
              <a:buChar char="•"/>
            </a:pPr>
            <a:endParaRPr lang="en-US" sz="900" smtClean="0">
              <a:solidFill>
                <a:srgbClr val="333333"/>
              </a:solidFill>
              <a:latin typeface="Arial" charset="0"/>
            </a:endParaRPr>
          </a:p>
          <a:p>
            <a:pPr marL="742950" lvl="1" indent="-285750" algn="l">
              <a:lnSpc>
                <a:spcPct val="90000"/>
              </a:lnSpc>
              <a:buClr>
                <a:schemeClr val="tx1"/>
              </a:buClr>
              <a:buFontTx/>
              <a:buChar char="•"/>
            </a:pPr>
            <a:r>
              <a:rPr lang="en-CA" sz="2400" smtClean="0">
                <a:solidFill>
                  <a:srgbClr val="333333"/>
                </a:solidFill>
                <a:latin typeface="Arial" charset="0"/>
              </a:rPr>
              <a:t>Medium to short </a:t>
            </a:r>
            <a:r>
              <a:rPr lang="en-US" sz="2400" smtClean="0">
                <a:solidFill>
                  <a:srgbClr val="333333"/>
                </a:solidFill>
                <a:latin typeface="Arial" charset="0"/>
              </a:rPr>
              <a:t>wavelength (e.g., 5-100km) changes may be monitored by combination of GNSS measurements, surface gravity measurements and DOVs for regions with high interest</a:t>
            </a:r>
          </a:p>
          <a:p>
            <a:pPr marL="742950" lvl="1" indent="-285750" algn="l">
              <a:lnSpc>
                <a:spcPct val="90000"/>
              </a:lnSpc>
              <a:buClr>
                <a:schemeClr val="tx1"/>
              </a:buClr>
              <a:buFontTx/>
              <a:buChar char="•"/>
            </a:pPr>
            <a:endParaRPr lang="en-US" sz="900" smtClean="0">
              <a:solidFill>
                <a:srgbClr val="333333"/>
              </a:solidFill>
              <a:latin typeface="Arial" charset="0"/>
            </a:endParaRPr>
          </a:p>
          <a:p>
            <a:pPr marL="742950" lvl="1" indent="-285750" algn="l">
              <a:lnSpc>
                <a:spcPct val="90000"/>
              </a:lnSpc>
              <a:buClr>
                <a:schemeClr val="tx1"/>
              </a:buClr>
              <a:buFontTx/>
              <a:buChar char="•"/>
            </a:pPr>
            <a:r>
              <a:rPr lang="en-CA" sz="2400" smtClean="0">
                <a:solidFill>
                  <a:srgbClr val="333333"/>
                </a:solidFill>
                <a:latin typeface="Arial" charset="0"/>
              </a:rPr>
              <a:t>Provide a velocity model of geoid variation</a:t>
            </a:r>
            <a:endParaRPr lang="en-US" sz="2400" smtClean="0">
              <a:solidFill>
                <a:srgbClr val="333333"/>
              </a:solidFill>
              <a:latin typeface="Arial" charset="0"/>
            </a:endParaRPr>
          </a:p>
          <a:p>
            <a:pPr marL="742950" lvl="1" indent="-285750" algn="l">
              <a:lnSpc>
                <a:spcPct val="90000"/>
              </a:lnSpc>
              <a:buClr>
                <a:schemeClr val="tx1"/>
              </a:buClr>
              <a:buFontTx/>
              <a:buChar char="•"/>
            </a:pPr>
            <a:endParaRPr lang="en-CA" sz="2000" smtClean="0">
              <a:solidFill>
                <a:srgbClr val="333333"/>
              </a:solidFill>
              <a:latin typeface="Arial" charset="0"/>
            </a:endParaRPr>
          </a:p>
          <a:p>
            <a:pPr algn="l" eaLnBrk="1" hangingPunct="1">
              <a:buClr>
                <a:schemeClr val="tx1"/>
              </a:buClr>
              <a:buFontTx/>
              <a:buChar char="•"/>
            </a:pPr>
            <a:endParaRPr lang="en-US" sz="2400" smtClean="0"/>
          </a:p>
        </p:txBody>
      </p:sp>
      <p:pic>
        <p:nvPicPr>
          <p:cNvPr id="44036"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44037"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44038"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533400" y="461963"/>
            <a:ext cx="8229600" cy="974725"/>
          </a:xfrm>
          <a:prstGeom prst="rect">
            <a:avLst/>
          </a:prstGeom>
          <a:noFill/>
          <a:ln w="9525">
            <a:noFill/>
            <a:miter lim="800000"/>
            <a:headEnd/>
            <a:tailEnd/>
          </a:ln>
        </p:spPr>
        <p:txBody>
          <a:bodyPr lIns="0" tIns="0" rIns="0" bIns="0" anchor="ctr">
            <a:spAutoFit/>
          </a:bodyPr>
          <a:lstStyle/>
          <a:p>
            <a:pPr algn="ctr"/>
            <a:r>
              <a:rPr lang="en-CA" sz="3200" b="1"/>
              <a:t>The “secular” geoid change from the monthly GRACE models (2002-2008).</a:t>
            </a:r>
            <a:endParaRPr lang="en-CA" sz="3200" b="1">
              <a:solidFill>
                <a:srgbClr val="003366"/>
              </a:solidFill>
              <a:latin typeface="Times New Roman" pitchFamily="18" charset="0"/>
            </a:endParaRPr>
          </a:p>
        </p:txBody>
      </p:sp>
      <p:pic>
        <p:nvPicPr>
          <p:cNvPr id="45059" name="Picture 5"/>
          <p:cNvPicPr>
            <a:picLocks noChangeAspect="1" noChangeArrowheads="1"/>
          </p:cNvPicPr>
          <p:nvPr/>
        </p:nvPicPr>
        <p:blipFill>
          <a:blip r:embed="rId3" cstate="print">
            <a:clrChange>
              <a:clrFrom>
                <a:srgbClr val="FFFFFF"/>
              </a:clrFrom>
              <a:clrTo>
                <a:srgbClr val="FFFFFF">
                  <a:alpha val="0"/>
                </a:srgbClr>
              </a:clrTo>
            </a:clrChange>
          </a:blip>
          <a:srcRect l="7178" r="6686" b="11624"/>
          <a:stretch>
            <a:fillRect/>
          </a:stretch>
        </p:blipFill>
        <p:spPr bwMode="auto">
          <a:xfrm>
            <a:off x="0" y="1809750"/>
            <a:ext cx="6934200" cy="4210050"/>
          </a:xfrm>
          <a:prstGeom prst="rect">
            <a:avLst/>
          </a:prstGeom>
          <a:noFill/>
          <a:ln w="9525">
            <a:noFill/>
            <a:miter lim="800000"/>
            <a:headEnd/>
            <a:tailEnd/>
          </a:ln>
        </p:spPr>
      </p:pic>
      <p:sp>
        <p:nvSpPr>
          <p:cNvPr id="45060" name="Text Box 7"/>
          <p:cNvSpPr txBox="1">
            <a:spLocks noChangeArrowheads="1"/>
          </p:cNvSpPr>
          <p:nvPr/>
        </p:nvSpPr>
        <p:spPr bwMode="auto">
          <a:xfrm>
            <a:off x="7010400" y="2514600"/>
            <a:ext cx="1905000" cy="2563813"/>
          </a:xfrm>
          <a:prstGeom prst="rect">
            <a:avLst/>
          </a:prstGeom>
          <a:noFill/>
          <a:ln w="9525">
            <a:noFill/>
            <a:miter lim="800000"/>
            <a:headEnd/>
            <a:tailEnd/>
          </a:ln>
        </p:spPr>
        <p:txBody>
          <a:bodyPr>
            <a:spAutoFit/>
          </a:bodyPr>
          <a:lstStyle/>
          <a:p>
            <a:r>
              <a:rPr lang="en-CA"/>
              <a:t>The solution represents the effect due to total mass changes.  </a:t>
            </a:r>
          </a:p>
          <a:p>
            <a:endParaRPr lang="en-CA"/>
          </a:p>
          <a:p>
            <a:r>
              <a:rPr lang="en-CA"/>
              <a:t>The solution uses a 400-km Gaussian filter.</a:t>
            </a:r>
          </a:p>
        </p:txBody>
      </p:sp>
      <p:sp>
        <p:nvSpPr>
          <p:cNvPr id="315400" name="Text Box 8"/>
          <p:cNvSpPr txBox="1">
            <a:spLocks noChangeArrowheads="1"/>
          </p:cNvSpPr>
          <p:nvPr/>
        </p:nvSpPr>
        <p:spPr bwMode="auto">
          <a:xfrm>
            <a:off x="974725" y="1490663"/>
            <a:ext cx="1352550" cy="366712"/>
          </a:xfrm>
          <a:prstGeom prst="rect">
            <a:avLst/>
          </a:prstGeom>
          <a:noFill/>
          <a:ln w="9525">
            <a:noFill/>
            <a:miter lim="800000"/>
            <a:headEnd/>
            <a:tailEnd/>
          </a:ln>
        </p:spPr>
        <p:txBody>
          <a:bodyPr wrap="none">
            <a:spAutoFit/>
          </a:bodyPr>
          <a:lstStyle/>
          <a:p>
            <a:pPr eaLnBrk="0" hangingPunct="0"/>
            <a:r>
              <a:rPr lang="en-CA"/>
              <a:t>Deglaciation</a:t>
            </a:r>
            <a:endParaRPr lang="en-US"/>
          </a:p>
        </p:txBody>
      </p:sp>
      <p:sp>
        <p:nvSpPr>
          <p:cNvPr id="315401" name="Line 9"/>
          <p:cNvSpPr>
            <a:spLocks noChangeShapeType="1"/>
          </p:cNvSpPr>
          <p:nvPr/>
        </p:nvSpPr>
        <p:spPr bwMode="auto">
          <a:xfrm>
            <a:off x="1905000" y="1828800"/>
            <a:ext cx="685800" cy="533400"/>
          </a:xfrm>
          <a:prstGeom prst="line">
            <a:avLst/>
          </a:prstGeom>
          <a:noFill/>
          <a:ln w="9525">
            <a:solidFill>
              <a:schemeClr val="tx1"/>
            </a:solidFill>
            <a:round/>
            <a:headEnd/>
            <a:tailEnd type="triangle" w="med" len="med"/>
          </a:ln>
        </p:spPr>
        <p:txBody>
          <a:bodyPr/>
          <a:lstStyle/>
          <a:p>
            <a:endParaRPr lang="en-US"/>
          </a:p>
        </p:txBody>
      </p:sp>
      <p:sp>
        <p:nvSpPr>
          <p:cNvPr id="315402" name="Text Box 10"/>
          <p:cNvSpPr txBox="1">
            <a:spLocks noChangeArrowheads="1"/>
          </p:cNvSpPr>
          <p:nvPr/>
        </p:nvSpPr>
        <p:spPr bwMode="auto">
          <a:xfrm>
            <a:off x="76200" y="4921250"/>
            <a:ext cx="1663700" cy="641350"/>
          </a:xfrm>
          <a:prstGeom prst="rect">
            <a:avLst/>
          </a:prstGeom>
          <a:noFill/>
          <a:ln w="9525">
            <a:noFill/>
            <a:miter lim="800000"/>
            <a:headEnd/>
            <a:tailEnd/>
          </a:ln>
        </p:spPr>
        <p:txBody>
          <a:bodyPr wrap="none">
            <a:spAutoFit/>
          </a:bodyPr>
          <a:lstStyle/>
          <a:p>
            <a:pPr eaLnBrk="0" hangingPunct="0"/>
            <a:r>
              <a:rPr lang="en-CA"/>
              <a:t>Glacial Isostatic</a:t>
            </a:r>
          </a:p>
          <a:p>
            <a:pPr eaLnBrk="0" hangingPunct="0"/>
            <a:r>
              <a:rPr lang="en-CA"/>
              <a:t>Adjustment</a:t>
            </a:r>
            <a:endParaRPr lang="en-US"/>
          </a:p>
        </p:txBody>
      </p:sp>
      <p:sp>
        <p:nvSpPr>
          <p:cNvPr id="315403" name="Line 11"/>
          <p:cNvSpPr>
            <a:spLocks noChangeShapeType="1"/>
          </p:cNvSpPr>
          <p:nvPr/>
        </p:nvSpPr>
        <p:spPr bwMode="auto">
          <a:xfrm flipV="1">
            <a:off x="990600" y="3733800"/>
            <a:ext cx="2057400" cy="1219200"/>
          </a:xfrm>
          <a:prstGeom prst="line">
            <a:avLst/>
          </a:prstGeom>
          <a:noFill/>
          <a:ln w="9525">
            <a:solidFill>
              <a:schemeClr val="tx1"/>
            </a:solidFill>
            <a:round/>
            <a:headEnd/>
            <a:tailEnd type="triangle" w="med" len="med"/>
          </a:ln>
        </p:spPr>
        <p:txBody>
          <a:bodyPr/>
          <a:lstStyle/>
          <a:p>
            <a:endParaRPr lang="en-US"/>
          </a:p>
        </p:txBody>
      </p:sp>
      <p:sp>
        <p:nvSpPr>
          <p:cNvPr id="315404" name="Text Box 12"/>
          <p:cNvSpPr txBox="1">
            <a:spLocks noChangeArrowheads="1"/>
          </p:cNvSpPr>
          <p:nvPr/>
        </p:nvSpPr>
        <p:spPr bwMode="auto">
          <a:xfrm>
            <a:off x="5791200" y="4953000"/>
            <a:ext cx="946150" cy="366713"/>
          </a:xfrm>
          <a:prstGeom prst="rect">
            <a:avLst/>
          </a:prstGeom>
          <a:noFill/>
          <a:ln w="9525">
            <a:noFill/>
            <a:miter lim="800000"/>
            <a:headEnd/>
            <a:tailEnd/>
          </a:ln>
        </p:spPr>
        <p:txBody>
          <a:bodyPr wrap="none">
            <a:spAutoFit/>
          </a:bodyPr>
          <a:lstStyle/>
          <a:p>
            <a:pPr eaLnBrk="0" hangingPunct="0"/>
            <a:r>
              <a:rPr lang="en-CA"/>
              <a:t>Drought</a:t>
            </a:r>
            <a:endParaRPr lang="en-US"/>
          </a:p>
        </p:txBody>
      </p:sp>
      <p:sp>
        <p:nvSpPr>
          <p:cNvPr id="315405" name="Line 13"/>
          <p:cNvSpPr>
            <a:spLocks noChangeShapeType="1"/>
          </p:cNvSpPr>
          <p:nvPr/>
        </p:nvSpPr>
        <p:spPr bwMode="auto">
          <a:xfrm flipH="1" flipV="1">
            <a:off x="3810000" y="4572000"/>
            <a:ext cx="1905000" cy="533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4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54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54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5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p:bldP spid="315401" grpId="0" animBg="1"/>
      <p:bldP spid="315403" grpId="0" animBg="1"/>
      <p:bldP spid="315404" grpId="0"/>
      <p:bldP spid="3154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p:cNvSpPr>
          <p:nvPr>
            <p:ph type="ctrTitle"/>
          </p:nvPr>
        </p:nvSpPr>
        <p:spPr>
          <a:xfrm>
            <a:off x="381000" y="609600"/>
            <a:ext cx="8229600" cy="1066800"/>
          </a:xfrm>
        </p:spPr>
        <p:txBody>
          <a:bodyPr/>
          <a:lstStyle/>
          <a:p>
            <a:pPr eaLnBrk="1" hangingPunct="1"/>
            <a:r>
              <a:rPr lang="en-US" sz="3600" b="1" smtClean="0"/>
              <a:t>Relationship between WHS </a:t>
            </a:r>
            <a:br>
              <a:rPr lang="en-US" sz="3600" b="1" smtClean="0"/>
            </a:br>
            <a:r>
              <a:rPr lang="en-US" sz="3600" b="1" smtClean="0"/>
              <a:t>and existing VDs</a:t>
            </a:r>
          </a:p>
        </p:txBody>
      </p:sp>
      <p:sp>
        <p:nvSpPr>
          <p:cNvPr id="46083" name="Rectangle 5"/>
          <p:cNvSpPr>
            <a:spLocks noGrp="1"/>
          </p:cNvSpPr>
          <p:nvPr>
            <p:ph type="subTitle" idx="1"/>
          </p:nvPr>
        </p:nvSpPr>
        <p:spPr>
          <a:xfrm>
            <a:off x="533400" y="1752600"/>
            <a:ext cx="8153400" cy="4191000"/>
          </a:xfrm>
        </p:spPr>
        <p:txBody>
          <a:bodyPr/>
          <a:lstStyle/>
          <a:p>
            <a:pPr marL="742950" lvl="1" indent="-285750" algn="l">
              <a:lnSpc>
                <a:spcPct val="90000"/>
              </a:lnSpc>
              <a:buClr>
                <a:schemeClr val="tx1"/>
              </a:buClr>
              <a:buFontTx/>
              <a:buChar char="•"/>
            </a:pPr>
            <a:r>
              <a:rPr lang="en-US" sz="2400" smtClean="0">
                <a:solidFill>
                  <a:srgbClr val="333333"/>
                </a:solidFill>
                <a:latin typeface="Arial" charset="0"/>
              </a:rPr>
              <a:t>The relationship is through conversion surfaces: </a:t>
            </a:r>
          </a:p>
          <a:p>
            <a:pPr marL="742950" lvl="1" indent="-285750" algn="l">
              <a:lnSpc>
                <a:spcPct val="90000"/>
              </a:lnSpc>
              <a:buClr>
                <a:schemeClr val="tx1"/>
              </a:buClr>
              <a:buFontTx/>
              <a:buChar char="•"/>
            </a:pPr>
            <a:endParaRPr lang="en-US" sz="700" smtClean="0">
              <a:solidFill>
                <a:srgbClr val="333333"/>
              </a:solidFill>
              <a:latin typeface="Arial" charset="0"/>
            </a:endParaRPr>
          </a:p>
          <a:p>
            <a:pPr marL="1143000" lvl="2" indent="-228600" algn="l">
              <a:lnSpc>
                <a:spcPct val="90000"/>
              </a:lnSpc>
              <a:buClr>
                <a:schemeClr val="tx1"/>
              </a:buClr>
              <a:buFont typeface="Arial" charset="0"/>
              <a:buChar char="–"/>
            </a:pPr>
            <a:r>
              <a:rPr lang="en-US" sz="1800" smtClean="0">
                <a:solidFill>
                  <a:srgbClr val="333333"/>
                </a:solidFill>
                <a:latin typeface="Arial" charset="0"/>
                <a:sym typeface="Wingdings" pitchFamily="2" charset="2"/>
              </a:rPr>
              <a:t>NAVD ↔ WHS</a:t>
            </a:r>
          </a:p>
          <a:p>
            <a:pPr marL="1600200" lvl="3" indent="-228600" algn="l">
              <a:lnSpc>
                <a:spcPct val="90000"/>
              </a:lnSpc>
              <a:buClr>
                <a:schemeClr val="tx1"/>
              </a:buClr>
              <a:buFontTx/>
              <a:buChar char="•"/>
            </a:pPr>
            <a:r>
              <a:rPr lang="en-US" sz="1600" smtClean="0">
                <a:solidFill>
                  <a:srgbClr val="333333"/>
                </a:solidFill>
                <a:latin typeface="Arial" charset="0"/>
                <a:sym typeface="Wingdings" pitchFamily="2" charset="2"/>
              </a:rPr>
              <a:t>Should be zero or a potential constant if WHS and NAVD does not adopt the same equipotential surface</a:t>
            </a:r>
          </a:p>
          <a:p>
            <a:pPr marL="1600200" lvl="3" indent="-228600" algn="l">
              <a:lnSpc>
                <a:spcPct val="90000"/>
              </a:lnSpc>
              <a:buClr>
                <a:schemeClr val="tx1"/>
              </a:buClr>
              <a:buFontTx/>
              <a:buChar char="•"/>
            </a:pPr>
            <a:r>
              <a:rPr lang="en-US" sz="1600" smtClean="0">
                <a:solidFill>
                  <a:srgbClr val="333333"/>
                </a:solidFill>
                <a:latin typeface="Arial" charset="0"/>
                <a:sym typeface="Wingdings" pitchFamily="2" charset="2"/>
              </a:rPr>
              <a:t>No WHS is established by IAG yet </a:t>
            </a:r>
          </a:p>
          <a:p>
            <a:pPr marL="1143000" lvl="2" indent="-228600" algn="l">
              <a:lnSpc>
                <a:spcPct val="90000"/>
              </a:lnSpc>
              <a:buClr>
                <a:schemeClr val="tx1"/>
              </a:buClr>
              <a:buFont typeface="Arial" charset="0"/>
              <a:buChar char="–"/>
            </a:pPr>
            <a:r>
              <a:rPr lang="en-US" sz="1800" smtClean="0">
                <a:solidFill>
                  <a:srgbClr val="333333"/>
                </a:solidFill>
                <a:latin typeface="Arial" charset="0"/>
                <a:sym typeface="Wingdings" pitchFamily="2" charset="2"/>
              </a:rPr>
              <a:t>NAVD ↔ Levelling datums (NAVD88, CGVD28 and NGVD29)</a:t>
            </a:r>
          </a:p>
          <a:p>
            <a:pPr marL="1600200" lvl="3" indent="-228600" algn="l">
              <a:lnSpc>
                <a:spcPct val="90000"/>
              </a:lnSpc>
              <a:buClr>
                <a:schemeClr val="tx1"/>
              </a:buClr>
              <a:buFontTx/>
              <a:buChar char="•"/>
            </a:pPr>
            <a:r>
              <a:rPr lang="en-US" sz="1600" smtClean="0">
                <a:solidFill>
                  <a:srgbClr val="333333"/>
                </a:solidFill>
                <a:latin typeface="Arial" charset="0"/>
                <a:sym typeface="Wingdings" pitchFamily="2" charset="2"/>
              </a:rPr>
              <a:t>Use of a hybrid geoid model to convert between geoid and levelling datum </a:t>
            </a:r>
          </a:p>
          <a:p>
            <a:pPr marL="1143000" lvl="2" indent="-228600" algn="l">
              <a:lnSpc>
                <a:spcPct val="90000"/>
              </a:lnSpc>
              <a:buClr>
                <a:schemeClr val="tx1"/>
              </a:buClr>
              <a:buFont typeface="Arial" charset="0"/>
              <a:buChar char="–"/>
            </a:pPr>
            <a:r>
              <a:rPr lang="en-US" sz="1800" smtClean="0">
                <a:solidFill>
                  <a:srgbClr val="333333"/>
                </a:solidFill>
                <a:latin typeface="Arial" charset="0"/>
                <a:sym typeface="Wingdings" pitchFamily="2" charset="2"/>
              </a:rPr>
              <a:t>NAVD ↔ IGLD</a:t>
            </a:r>
          </a:p>
          <a:p>
            <a:pPr marL="1600200" lvl="3" indent="-228600" algn="l">
              <a:lnSpc>
                <a:spcPct val="90000"/>
              </a:lnSpc>
              <a:buClr>
                <a:schemeClr val="tx1"/>
              </a:buClr>
              <a:buFontTx/>
              <a:buChar char="•"/>
            </a:pPr>
            <a:r>
              <a:rPr lang="en-US" sz="1600" smtClean="0">
                <a:solidFill>
                  <a:srgbClr val="333333"/>
                </a:solidFill>
                <a:latin typeface="Arial" charset="0"/>
                <a:sym typeface="Wingdings" pitchFamily="2" charset="2"/>
              </a:rPr>
              <a:t>Software to convert from orthometric heights to dynamic heights for proper water management of the Great Lakes and St-Lawrence Seaway</a:t>
            </a:r>
          </a:p>
          <a:p>
            <a:pPr marL="742950" lvl="1" indent="-285750" algn="l">
              <a:lnSpc>
                <a:spcPct val="90000"/>
              </a:lnSpc>
              <a:buClr>
                <a:schemeClr val="tx1"/>
              </a:buClr>
              <a:buFontTx/>
              <a:buChar char="•"/>
            </a:pPr>
            <a:endParaRPr lang="en-US" sz="2000" smtClean="0">
              <a:solidFill>
                <a:srgbClr val="333333"/>
              </a:solidFill>
              <a:latin typeface="Arial" charset="0"/>
              <a:sym typeface="Wingdings" pitchFamily="2" charset="2"/>
            </a:endParaRPr>
          </a:p>
          <a:p>
            <a:pPr algn="l" eaLnBrk="1" hangingPunct="1">
              <a:buClr>
                <a:schemeClr val="tx1"/>
              </a:buClr>
              <a:buFontTx/>
              <a:buChar char="•"/>
            </a:pPr>
            <a:r>
              <a:rPr lang="en-US" sz="1400" smtClean="0"/>
              <a:t>Note: IAG should adopt Wo = 62636855.69 and EGM08 as its best realization.  All research and development related to height system should be in reference to this adopted constant. </a:t>
            </a:r>
            <a:endParaRPr lang="en-US" sz="2000" smtClean="0"/>
          </a:p>
        </p:txBody>
      </p:sp>
      <p:pic>
        <p:nvPicPr>
          <p:cNvPr id="46084"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46085"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46086"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p:cNvSpPr>
          <p:nvPr>
            <p:ph type="ctrTitle"/>
          </p:nvPr>
        </p:nvSpPr>
        <p:spPr>
          <a:xfrm>
            <a:off x="381000" y="381000"/>
            <a:ext cx="8229600" cy="762000"/>
          </a:xfrm>
        </p:spPr>
        <p:txBody>
          <a:bodyPr/>
          <a:lstStyle/>
          <a:p>
            <a:pPr eaLnBrk="1" hangingPunct="1"/>
            <a:r>
              <a:rPr lang="en-US" sz="4000" b="1" smtClean="0"/>
              <a:t>Overview</a:t>
            </a:r>
          </a:p>
        </p:txBody>
      </p:sp>
      <p:sp>
        <p:nvSpPr>
          <p:cNvPr id="28675" name="Rectangle 5"/>
          <p:cNvSpPr>
            <a:spLocks noGrp="1"/>
          </p:cNvSpPr>
          <p:nvPr>
            <p:ph type="subTitle" idx="1"/>
          </p:nvPr>
        </p:nvSpPr>
        <p:spPr>
          <a:xfrm>
            <a:off x="304800" y="1219200"/>
            <a:ext cx="8305800" cy="4800600"/>
          </a:xfrm>
        </p:spPr>
        <p:txBody>
          <a:bodyPr/>
          <a:lstStyle/>
          <a:p>
            <a:pPr marL="609600" indent="-609600" algn="l" eaLnBrk="1" hangingPunct="1">
              <a:buFont typeface="Arial" charset="0"/>
              <a:buChar char="•"/>
            </a:pPr>
            <a:r>
              <a:rPr lang="en-US" sz="2800" smtClean="0">
                <a:latin typeface="Arial" charset="0"/>
                <a:cs typeface="Arial" charset="0"/>
              </a:rPr>
              <a:t>Status of the North America Vertical Datums</a:t>
            </a:r>
          </a:p>
          <a:p>
            <a:pPr marL="990600" lvl="1" indent="-533400" algn="l" eaLnBrk="1" hangingPunct="1">
              <a:buFont typeface="Arial" charset="0"/>
              <a:buChar char="–"/>
            </a:pPr>
            <a:r>
              <a:rPr lang="en-US" sz="2400" smtClean="0">
                <a:latin typeface="Arial" charset="0"/>
                <a:cs typeface="Arial" charset="0"/>
              </a:rPr>
              <a:t>NAVD88, IGLD85 and CGVD28 </a:t>
            </a:r>
          </a:p>
          <a:p>
            <a:pPr marL="609600" indent="-609600" algn="l" eaLnBrk="1" hangingPunct="1">
              <a:buFont typeface="Arial" charset="0"/>
              <a:buChar char="•"/>
            </a:pPr>
            <a:endParaRPr lang="en-US" sz="800" smtClean="0">
              <a:latin typeface="Arial" charset="0"/>
              <a:cs typeface="Arial" charset="0"/>
            </a:endParaRPr>
          </a:p>
          <a:p>
            <a:pPr marL="609600" indent="-609600" algn="l" eaLnBrk="1" hangingPunct="1">
              <a:buFont typeface="Arial" charset="0"/>
              <a:buChar char="•"/>
            </a:pPr>
            <a:r>
              <a:rPr lang="en-US" sz="2800" smtClean="0">
                <a:latin typeface="Arial" charset="0"/>
                <a:cs typeface="Arial" charset="0"/>
              </a:rPr>
              <a:t>Plans and suggested procedures for the unification </a:t>
            </a:r>
          </a:p>
          <a:p>
            <a:pPr marL="609600" indent="-609600" algn="l" eaLnBrk="1" hangingPunct="1">
              <a:buFont typeface="Arial" charset="0"/>
              <a:buChar char="•"/>
            </a:pPr>
            <a:endParaRPr lang="en-US" sz="800" smtClean="0">
              <a:latin typeface="Arial" charset="0"/>
              <a:cs typeface="Arial" charset="0"/>
            </a:endParaRPr>
          </a:p>
          <a:p>
            <a:pPr marL="609600" indent="-609600" algn="l" eaLnBrk="1" hangingPunct="1">
              <a:buFont typeface="Arial" charset="0"/>
              <a:buChar char="•"/>
            </a:pPr>
            <a:r>
              <a:rPr lang="en-US" sz="2800" smtClean="0">
                <a:latin typeface="Arial" charset="0"/>
                <a:cs typeface="Arial" charset="0"/>
              </a:rPr>
              <a:t>Fundamental constants/parameters/models </a:t>
            </a:r>
          </a:p>
          <a:p>
            <a:pPr marL="609600" indent="-609600" algn="l" eaLnBrk="1" hangingPunct="1">
              <a:buFont typeface="Arial" charset="0"/>
              <a:buChar char="•"/>
            </a:pPr>
            <a:endParaRPr lang="en-US" sz="800" smtClean="0">
              <a:latin typeface="Arial" charset="0"/>
              <a:cs typeface="Arial" charset="0"/>
            </a:endParaRPr>
          </a:p>
          <a:p>
            <a:pPr marL="609600" indent="-609600" algn="l" eaLnBrk="1" hangingPunct="1">
              <a:buFont typeface="Arial" charset="0"/>
              <a:buChar char="•"/>
            </a:pPr>
            <a:r>
              <a:rPr lang="en-US" sz="2800" smtClean="0">
                <a:latin typeface="Arial" charset="0"/>
                <a:cs typeface="Arial" charset="0"/>
              </a:rPr>
              <a:t>Relationship between North America VD and the WHS, existing VDs and ITRFs</a:t>
            </a:r>
          </a:p>
          <a:p>
            <a:pPr marL="609600" indent="-609600" algn="l" eaLnBrk="1" hangingPunct="1">
              <a:buFont typeface="Arial" charset="0"/>
              <a:buChar char="•"/>
            </a:pPr>
            <a:endParaRPr lang="en-US" sz="800" smtClean="0">
              <a:latin typeface="Arial" charset="0"/>
              <a:cs typeface="Arial" charset="0"/>
            </a:endParaRPr>
          </a:p>
          <a:p>
            <a:pPr marL="609600" indent="-609600" algn="l" eaLnBrk="1" hangingPunct="1">
              <a:buFont typeface="Arial" charset="0"/>
              <a:buChar char="•"/>
            </a:pPr>
            <a:r>
              <a:rPr lang="en-US" sz="2800" smtClean="0">
                <a:latin typeface="Arial" charset="0"/>
                <a:cs typeface="Arial" charset="0"/>
              </a:rPr>
              <a:t>Summary</a:t>
            </a:r>
          </a:p>
        </p:txBody>
      </p:sp>
      <p:pic>
        <p:nvPicPr>
          <p:cNvPr id="28676"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28677" name="Picture 6" descr="http://static.ucalgary.ca/2010-004/980/global/images/identity/vertical-crest.png">
            <a:hlinkClick r:id="rId3"/>
          </p:cNvPr>
          <p:cNvPicPr>
            <a:picLocks noChangeAspect="1" noChangeArrowheads="1"/>
          </p:cNvPicPr>
          <p:nvPr/>
        </p:nvPicPr>
        <p:blipFill>
          <a:blip r:embed="rId4" cstate="print"/>
          <a:srcRect/>
          <a:stretch>
            <a:fillRect/>
          </a:stretch>
        </p:blipFill>
        <p:spPr bwMode="auto">
          <a:xfrm>
            <a:off x="7848600" y="5943600"/>
            <a:ext cx="688975" cy="914400"/>
          </a:xfrm>
          <a:prstGeom prst="rect">
            <a:avLst/>
          </a:prstGeom>
          <a:noFill/>
          <a:ln w="9525">
            <a:noFill/>
            <a:miter lim="800000"/>
            <a:headEnd/>
            <a:tailEnd/>
          </a:ln>
        </p:spPr>
      </p:pic>
      <p:pic>
        <p:nvPicPr>
          <p:cNvPr id="28678"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p:cNvSpPr>
          <p:nvPr>
            <p:ph type="ctrTitle"/>
          </p:nvPr>
        </p:nvSpPr>
        <p:spPr>
          <a:xfrm>
            <a:off x="1219200" y="457200"/>
            <a:ext cx="6477000" cy="685800"/>
          </a:xfrm>
        </p:spPr>
        <p:txBody>
          <a:bodyPr/>
          <a:lstStyle/>
          <a:p>
            <a:pPr eaLnBrk="1" hangingPunct="1"/>
            <a:r>
              <a:rPr lang="en-US" sz="3600" b="1" smtClean="0"/>
              <a:t>Summary</a:t>
            </a:r>
          </a:p>
        </p:txBody>
      </p:sp>
      <p:sp>
        <p:nvSpPr>
          <p:cNvPr id="47107" name="Rectangle 5"/>
          <p:cNvSpPr>
            <a:spLocks noGrp="1"/>
          </p:cNvSpPr>
          <p:nvPr>
            <p:ph type="subTitle" idx="1"/>
          </p:nvPr>
        </p:nvSpPr>
        <p:spPr>
          <a:xfrm>
            <a:off x="533400" y="1219200"/>
            <a:ext cx="8153400" cy="4648200"/>
          </a:xfrm>
        </p:spPr>
        <p:txBody>
          <a:bodyPr/>
          <a:lstStyle/>
          <a:p>
            <a:pPr marL="514350" indent="-514350" algn="l" eaLnBrk="1" hangingPunct="1">
              <a:lnSpc>
                <a:spcPct val="80000"/>
              </a:lnSpc>
              <a:buFont typeface="Arial" charset="0"/>
              <a:buChar char="•"/>
            </a:pPr>
            <a:r>
              <a:rPr lang="en-US" sz="2400" smtClean="0">
                <a:latin typeface="Arial" charset="0"/>
                <a:cs typeface="Arial" charset="0"/>
              </a:rPr>
              <a:t>North America needs a unified vertical datum</a:t>
            </a:r>
          </a:p>
          <a:p>
            <a:pPr marL="514350" indent="-514350" algn="l" eaLnBrk="1" hangingPunct="1">
              <a:lnSpc>
                <a:spcPct val="80000"/>
              </a:lnSpc>
              <a:buFont typeface="Arial" charset="0"/>
              <a:buChar char="•"/>
            </a:pPr>
            <a:r>
              <a:rPr lang="en-US" sz="2400" smtClean="0">
                <a:latin typeface="Arial" charset="0"/>
                <a:cs typeface="Arial" charset="0"/>
              </a:rPr>
              <a:t>NAVD is to be realized through a geoid model with well established parameters</a:t>
            </a:r>
          </a:p>
          <a:p>
            <a:pPr marL="514350" indent="-514350" algn="l" eaLnBrk="1" hangingPunct="1">
              <a:lnSpc>
                <a:spcPct val="80000"/>
              </a:lnSpc>
              <a:buFont typeface="Arial" charset="0"/>
              <a:buChar char="•"/>
            </a:pPr>
            <a:r>
              <a:rPr lang="en-US" sz="2400" smtClean="0">
                <a:latin typeface="Arial" charset="0"/>
                <a:cs typeface="Arial" charset="0"/>
              </a:rPr>
              <a:t>The geoid model is required to have an absolute accuracy of ±1-2 cm in coastal and flat areas and ±3-5 cm in mountainous regions</a:t>
            </a:r>
          </a:p>
          <a:p>
            <a:pPr marL="514350" indent="-514350" algn="l" eaLnBrk="1" hangingPunct="1">
              <a:lnSpc>
                <a:spcPct val="80000"/>
              </a:lnSpc>
              <a:buFont typeface="Arial" charset="0"/>
              <a:buChar char="•"/>
            </a:pPr>
            <a:r>
              <a:rPr lang="en-US" sz="2400" smtClean="0">
                <a:latin typeface="Arial" charset="0"/>
                <a:cs typeface="Arial" charset="0"/>
              </a:rPr>
              <a:t>Challenges</a:t>
            </a:r>
          </a:p>
          <a:p>
            <a:pPr marL="742950" lvl="1" indent="-285750" algn="l" eaLnBrk="1" hangingPunct="1">
              <a:lnSpc>
                <a:spcPct val="80000"/>
              </a:lnSpc>
              <a:buFont typeface="Arial" charset="0"/>
              <a:buChar char="–"/>
            </a:pPr>
            <a:r>
              <a:rPr lang="en-US" sz="2000" smtClean="0">
                <a:latin typeface="Arial" charset="0"/>
                <a:cs typeface="Arial" charset="0"/>
              </a:rPr>
              <a:t>Canada and USA do not have the same implementation date</a:t>
            </a:r>
          </a:p>
          <a:p>
            <a:pPr marL="742950" lvl="1" indent="-285750" algn="l" eaLnBrk="1" hangingPunct="1">
              <a:lnSpc>
                <a:spcPct val="80000"/>
              </a:lnSpc>
              <a:buFont typeface="Arial" charset="0"/>
              <a:buChar char="–"/>
            </a:pPr>
            <a:r>
              <a:rPr lang="en-US" sz="2000" smtClean="0">
                <a:latin typeface="Arial" charset="0"/>
                <a:cs typeface="Arial" charset="0"/>
              </a:rPr>
              <a:t>Technical aspects</a:t>
            </a:r>
          </a:p>
          <a:p>
            <a:pPr marL="1428750" lvl="2" indent="-514350" algn="l" eaLnBrk="1" hangingPunct="1">
              <a:lnSpc>
                <a:spcPct val="80000"/>
              </a:lnSpc>
              <a:buFont typeface="Arial" charset="0"/>
              <a:buChar char="•"/>
            </a:pPr>
            <a:r>
              <a:rPr lang="en-US" sz="1800" smtClean="0">
                <a:latin typeface="Arial" charset="0"/>
                <a:cs typeface="Arial" charset="0"/>
              </a:rPr>
              <a:t>Data accuracy and coverage</a:t>
            </a:r>
          </a:p>
          <a:p>
            <a:pPr marL="1428750" lvl="2" indent="-514350" algn="l" eaLnBrk="1" hangingPunct="1">
              <a:lnSpc>
                <a:spcPct val="80000"/>
              </a:lnSpc>
              <a:buFont typeface="Arial" charset="0"/>
              <a:buChar char="•"/>
            </a:pPr>
            <a:r>
              <a:rPr lang="en-US" sz="1800" smtClean="0">
                <a:latin typeface="Arial" charset="0"/>
                <a:cs typeface="Arial" charset="0"/>
              </a:rPr>
              <a:t>Computation methods</a:t>
            </a:r>
          </a:p>
          <a:p>
            <a:pPr marL="1428750" lvl="2" indent="-514350" algn="l" eaLnBrk="1" hangingPunct="1">
              <a:lnSpc>
                <a:spcPct val="80000"/>
              </a:lnSpc>
              <a:buFont typeface="Arial" charset="0"/>
              <a:buChar char="•"/>
            </a:pPr>
            <a:r>
              <a:rPr lang="en-US" sz="1800" smtClean="0">
                <a:latin typeface="Arial" charset="0"/>
                <a:cs typeface="Arial" charset="0"/>
              </a:rPr>
              <a:t>Validation and verification</a:t>
            </a:r>
          </a:p>
          <a:p>
            <a:pPr marL="742950" lvl="1" indent="-285750" algn="l" eaLnBrk="1" hangingPunct="1">
              <a:lnSpc>
                <a:spcPct val="80000"/>
              </a:lnSpc>
              <a:buFont typeface="Arial" charset="0"/>
              <a:buChar char="–"/>
            </a:pPr>
            <a:r>
              <a:rPr lang="en-US" sz="2000" smtClean="0">
                <a:latin typeface="Arial" charset="0"/>
                <a:cs typeface="Arial" charset="0"/>
              </a:rPr>
              <a:t>Long-term maintenance of the NAVD</a:t>
            </a:r>
          </a:p>
          <a:p>
            <a:pPr marL="742950" lvl="1" indent="-285750" algn="l" eaLnBrk="1" hangingPunct="1">
              <a:lnSpc>
                <a:spcPct val="80000"/>
              </a:lnSpc>
              <a:buFont typeface="Arial" charset="0"/>
              <a:buChar char="–"/>
            </a:pPr>
            <a:r>
              <a:rPr lang="en-US" sz="2000" smtClean="0">
                <a:latin typeface="Arial" charset="0"/>
                <a:cs typeface="Arial" charset="0"/>
              </a:rPr>
              <a:t>No definition of a WHS yet</a:t>
            </a:r>
          </a:p>
        </p:txBody>
      </p:sp>
      <p:pic>
        <p:nvPicPr>
          <p:cNvPr id="47108"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47109"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47110"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ctrTitle"/>
          </p:nvPr>
        </p:nvSpPr>
        <p:spPr>
          <a:xfrm>
            <a:off x="381000" y="381000"/>
            <a:ext cx="8382000" cy="990600"/>
          </a:xfrm>
        </p:spPr>
        <p:txBody>
          <a:bodyPr/>
          <a:lstStyle/>
          <a:p>
            <a:pPr eaLnBrk="1" hangingPunct="1"/>
            <a:r>
              <a:rPr lang="en-US" sz="3600" b="1" smtClean="0"/>
              <a:t>Current VDs used by N.A. countries</a:t>
            </a:r>
          </a:p>
        </p:txBody>
      </p:sp>
      <p:sp>
        <p:nvSpPr>
          <p:cNvPr id="29699" name="Rectangle 5"/>
          <p:cNvSpPr>
            <a:spLocks noGrp="1"/>
          </p:cNvSpPr>
          <p:nvPr>
            <p:ph type="subTitle" idx="1"/>
          </p:nvPr>
        </p:nvSpPr>
        <p:spPr>
          <a:xfrm>
            <a:off x="609600" y="1219200"/>
            <a:ext cx="7696200" cy="4648200"/>
          </a:xfrm>
        </p:spPr>
        <p:txBody>
          <a:bodyPr/>
          <a:lstStyle/>
          <a:p>
            <a:pPr algn="l" eaLnBrk="1" hangingPunct="1">
              <a:buFont typeface="Arial" charset="0"/>
              <a:buChar char="•"/>
            </a:pPr>
            <a:endParaRPr lang="en-CA" sz="100" smtClean="0"/>
          </a:p>
        </p:txBody>
      </p:sp>
      <p:pic>
        <p:nvPicPr>
          <p:cNvPr id="29700" name="Picture 6" descr="nrcan_fip_e_2c_55"/>
          <p:cNvPicPr>
            <a:picLocks noChangeAspect="1" noChangeArrowheads="1"/>
          </p:cNvPicPr>
          <p:nvPr/>
        </p:nvPicPr>
        <p:blipFill>
          <a:blip r:embed="rId3" cstate="print"/>
          <a:srcRect/>
          <a:stretch>
            <a:fillRect/>
          </a:stretch>
        </p:blipFill>
        <p:spPr bwMode="auto">
          <a:xfrm>
            <a:off x="3505200" y="6248400"/>
            <a:ext cx="2530475" cy="365125"/>
          </a:xfrm>
          <a:prstGeom prst="rect">
            <a:avLst/>
          </a:prstGeom>
          <a:noFill/>
          <a:ln w="9525">
            <a:noFill/>
            <a:miter lim="800000"/>
            <a:headEnd/>
            <a:tailEnd/>
          </a:ln>
        </p:spPr>
      </p:pic>
      <p:pic>
        <p:nvPicPr>
          <p:cNvPr id="29701" name="Picture 6" descr="http://static.ucalgary.ca/2010-004/980/global/images/identity/vertical-crest.png">
            <a:hlinkClick r:id="rId4"/>
          </p:cNvPr>
          <p:cNvPicPr>
            <a:picLocks noChangeAspect="1" noChangeArrowheads="1"/>
          </p:cNvPicPr>
          <p:nvPr/>
        </p:nvPicPr>
        <p:blipFill>
          <a:blip r:embed="rId5" cstate="print"/>
          <a:srcRect/>
          <a:stretch>
            <a:fillRect/>
          </a:stretch>
        </p:blipFill>
        <p:spPr bwMode="auto">
          <a:xfrm>
            <a:off x="7848600" y="5943600"/>
            <a:ext cx="688975" cy="914400"/>
          </a:xfrm>
          <a:prstGeom prst="rect">
            <a:avLst/>
          </a:prstGeom>
          <a:noFill/>
          <a:ln w="9525">
            <a:noFill/>
            <a:miter lim="800000"/>
            <a:headEnd/>
            <a:tailEnd/>
          </a:ln>
        </p:spPr>
      </p:pic>
      <p:pic>
        <p:nvPicPr>
          <p:cNvPr id="29702" name="Picture 4" descr="NGS_Banner"/>
          <p:cNvPicPr>
            <a:picLocks noChangeAspect="1" noChangeArrowheads="1"/>
          </p:cNvPicPr>
          <p:nvPr/>
        </p:nvPicPr>
        <p:blipFill>
          <a:blip r:embed="rId6" cstate="print"/>
          <a:srcRect/>
          <a:stretch>
            <a:fillRect/>
          </a:stretch>
        </p:blipFill>
        <p:spPr bwMode="auto">
          <a:xfrm>
            <a:off x="685800" y="6019800"/>
            <a:ext cx="685800" cy="665163"/>
          </a:xfrm>
          <a:prstGeom prst="rect">
            <a:avLst/>
          </a:prstGeom>
          <a:noFill/>
          <a:ln w="9525">
            <a:noFill/>
            <a:miter lim="800000"/>
            <a:headEnd/>
            <a:tailEnd/>
          </a:ln>
        </p:spPr>
      </p:pic>
      <p:graphicFrame>
        <p:nvGraphicFramePr>
          <p:cNvPr id="29731" name="Group 35"/>
          <p:cNvGraphicFramePr>
            <a:graphicFrameLocks noGrp="1"/>
          </p:cNvGraphicFramePr>
          <p:nvPr/>
        </p:nvGraphicFramePr>
        <p:xfrm>
          <a:off x="838200" y="1828800"/>
          <a:ext cx="7315200" cy="3962400"/>
        </p:xfrm>
        <a:graphic>
          <a:graphicData uri="http://schemas.openxmlformats.org/drawingml/2006/table">
            <a:tbl>
              <a:tblPr/>
              <a:tblGrid>
                <a:gridCol w="1828800"/>
                <a:gridCol w="1828800"/>
                <a:gridCol w="1828800"/>
                <a:gridCol w="1828800"/>
              </a:tblGrid>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Times New Roman" pitchFamily="18" charset="0"/>
                          <a:cs typeface="Times New Roman" pitchFamily="18" charset="0"/>
                        </a:rPr>
                        <a:t>United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Times New Roman" pitchFamily="18" charset="0"/>
                          <a:cs typeface="Times New Roman" pitchFamily="18" charset="0"/>
                        </a:rPr>
                        <a:t>Canada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Times New Roman" pitchFamily="18" charset="0"/>
                          <a:cs typeface="Times New Roman" pitchFamily="18" charset="0"/>
                        </a:rPr>
                        <a:t>Mexico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Times New Roman" pitchFamily="18" charset="0"/>
                          <a:cs typeface="Times New Roman" pitchFamily="18" charset="0"/>
                        </a:rPr>
                        <a:t>Puerto Rico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r h="1295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NAVD88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IGLD85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CGVD28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IGLD85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NAVD88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PRVD 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r h="1295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GEOID09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Times New Roman" pitchFamily="18" charset="0"/>
                          <a:cs typeface="Times New Roman" pitchFamily="18" charset="0"/>
                        </a:rPr>
                        <a:t>HTv2.0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GGM05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GEOID03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p:cNvSpPr>
          <p:nvPr>
            <p:ph type="ctrTitle"/>
          </p:nvPr>
        </p:nvSpPr>
        <p:spPr>
          <a:xfrm>
            <a:off x="381000" y="381000"/>
            <a:ext cx="8229600" cy="990600"/>
          </a:xfrm>
        </p:spPr>
        <p:txBody>
          <a:bodyPr/>
          <a:lstStyle/>
          <a:p>
            <a:pPr eaLnBrk="1" hangingPunct="1"/>
            <a:r>
              <a:rPr lang="en-US" sz="3600" b="1" smtClean="0"/>
              <a:t>Problems in NAVD88</a:t>
            </a:r>
          </a:p>
        </p:txBody>
      </p:sp>
      <p:sp>
        <p:nvSpPr>
          <p:cNvPr id="30723" name="Rectangle 5"/>
          <p:cNvSpPr>
            <a:spLocks noGrp="1"/>
          </p:cNvSpPr>
          <p:nvPr>
            <p:ph type="subTitle" idx="1"/>
          </p:nvPr>
        </p:nvSpPr>
        <p:spPr>
          <a:xfrm>
            <a:off x="533400" y="1524000"/>
            <a:ext cx="8077200" cy="4114800"/>
          </a:xfrm>
        </p:spPr>
        <p:txBody>
          <a:bodyPr/>
          <a:lstStyle/>
          <a:p>
            <a:pPr marL="609600" indent="-609600" algn="l" eaLnBrk="1" hangingPunct="1">
              <a:buFont typeface="Arial" charset="0"/>
              <a:buChar char="•"/>
            </a:pPr>
            <a:r>
              <a:rPr lang="en-US" sz="2400" smtClean="0">
                <a:latin typeface="Arial" charset="0"/>
                <a:cs typeface="Arial" charset="0"/>
              </a:rPr>
              <a:t>A North American Datum realization through spirit leveling networks </a:t>
            </a:r>
          </a:p>
          <a:p>
            <a:pPr marL="609600" indent="-609600" algn="l" eaLnBrk="1" hangingPunct="1">
              <a:buFont typeface="Arial" charset="0"/>
              <a:buChar char="•"/>
            </a:pPr>
            <a:r>
              <a:rPr lang="en-US" sz="2400" smtClean="0">
                <a:latin typeface="Arial" charset="0"/>
                <a:cs typeface="Arial" charset="0"/>
              </a:rPr>
              <a:t>Pre-satellite era product (625,000 km of leveling added to the NGVD29)</a:t>
            </a:r>
          </a:p>
          <a:p>
            <a:pPr marL="609600" indent="-609600" algn="l" eaLnBrk="1" hangingPunct="1">
              <a:buFont typeface="Arial" charset="0"/>
              <a:buChar char="•"/>
            </a:pPr>
            <a:r>
              <a:rPr lang="en-US" sz="2400" smtClean="0">
                <a:latin typeface="Arial" charset="0"/>
                <a:cs typeface="Arial" charset="0"/>
              </a:rPr>
              <a:t>Height information through passive benchmarks whose positions change constantly in our changing world (e.g., PGR, earthquakes, subsidences …)</a:t>
            </a:r>
          </a:p>
          <a:p>
            <a:pPr marL="609600" indent="-609600" algn="l" eaLnBrk="1" hangingPunct="1">
              <a:buFont typeface="Arial" charset="0"/>
              <a:buChar char="•"/>
            </a:pPr>
            <a:r>
              <a:rPr lang="en-US" sz="2400" smtClean="0">
                <a:latin typeface="Arial" charset="0"/>
                <a:cs typeface="Arial" charset="0"/>
              </a:rPr>
              <a:t>The geoid differences between NAVD88 and GRACE are in meter range: compare to ±2-3 cm error in typical GPS ellipsoidal heights</a:t>
            </a:r>
          </a:p>
        </p:txBody>
      </p:sp>
      <p:pic>
        <p:nvPicPr>
          <p:cNvPr id="30724"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0725" name="Picture 6" descr="http://static.ucalgary.ca/2010-004/980/global/images/identity/vertical-crest.png">
            <a:hlinkClick r:id="rId3"/>
          </p:cNvPr>
          <p:cNvPicPr>
            <a:picLocks noChangeAspect="1" noChangeArrowheads="1"/>
          </p:cNvPicPr>
          <p:nvPr/>
        </p:nvPicPr>
        <p:blipFill>
          <a:blip r:embed="rId4" cstate="print"/>
          <a:srcRect/>
          <a:stretch>
            <a:fillRect/>
          </a:stretch>
        </p:blipFill>
        <p:spPr bwMode="auto">
          <a:xfrm>
            <a:off x="7848600" y="5943600"/>
            <a:ext cx="688975" cy="914400"/>
          </a:xfrm>
          <a:prstGeom prst="rect">
            <a:avLst/>
          </a:prstGeom>
          <a:noFill/>
          <a:ln w="9525">
            <a:noFill/>
            <a:miter lim="800000"/>
            <a:headEnd/>
            <a:tailEnd/>
          </a:ln>
        </p:spPr>
      </p:pic>
      <p:pic>
        <p:nvPicPr>
          <p:cNvPr id="30726"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8"/>
          <p:cNvSpPr>
            <a:spLocks noGrp="1"/>
          </p:cNvSpPr>
          <p:nvPr>
            <p:ph type="ctrTitle"/>
          </p:nvPr>
        </p:nvSpPr>
        <p:spPr>
          <a:xfrm>
            <a:off x="685800" y="533400"/>
            <a:ext cx="7772400" cy="685800"/>
          </a:xfrm>
        </p:spPr>
        <p:txBody>
          <a:bodyPr/>
          <a:lstStyle/>
          <a:p>
            <a:pPr eaLnBrk="1" hangingPunct="1"/>
            <a:r>
              <a:rPr lang="en-US" sz="3600" b="1" smtClean="0"/>
              <a:t>Geoid difference (GGM02S-NAVD88</a:t>
            </a:r>
            <a:r>
              <a:rPr lang="en-US" sz="3600" smtClean="0"/>
              <a:t>)</a:t>
            </a:r>
          </a:p>
        </p:txBody>
      </p:sp>
      <p:pic>
        <p:nvPicPr>
          <p:cNvPr id="31747" name="Picture 18" descr="navd88_error1s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295400"/>
            <a:ext cx="8763000" cy="500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p:cNvSpPr>
          <p:nvPr>
            <p:ph type="ctrTitle"/>
          </p:nvPr>
        </p:nvSpPr>
        <p:spPr>
          <a:xfrm>
            <a:off x="381000" y="381000"/>
            <a:ext cx="8229600" cy="990600"/>
          </a:xfrm>
        </p:spPr>
        <p:txBody>
          <a:bodyPr/>
          <a:lstStyle/>
          <a:p>
            <a:pPr eaLnBrk="1" hangingPunct="1"/>
            <a:r>
              <a:rPr lang="en-US" sz="3600" b="1" smtClean="0"/>
              <a:t>Problems in CGVD28</a:t>
            </a:r>
          </a:p>
        </p:txBody>
      </p:sp>
      <p:sp>
        <p:nvSpPr>
          <p:cNvPr id="32771" name="Rectangle 5"/>
          <p:cNvSpPr>
            <a:spLocks noGrp="1"/>
          </p:cNvSpPr>
          <p:nvPr>
            <p:ph type="subTitle" idx="1"/>
          </p:nvPr>
        </p:nvSpPr>
        <p:spPr>
          <a:xfrm>
            <a:off x="609600" y="1447800"/>
            <a:ext cx="7696200" cy="4495800"/>
          </a:xfrm>
        </p:spPr>
        <p:txBody>
          <a:bodyPr/>
          <a:lstStyle/>
          <a:p>
            <a:pPr marL="609600" indent="-609600" algn="l" eaLnBrk="1" hangingPunct="1">
              <a:lnSpc>
                <a:spcPct val="90000"/>
              </a:lnSpc>
              <a:buFont typeface="Arial" charset="0"/>
              <a:buChar char="•"/>
            </a:pPr>
            <a:r>
              <a:rPr lang="en-US" sz="2400" smtClean="0">
                <a:latin typeface="Arial" charset="0"/>
                <a:cs typeface="Arial" charset="0"/>
              </a:rPr>
              <a:t>Pre-satellite era product: Still based on the initial adjustment from 82 years ago</a:t>
            </a:r>
          </a:p>
          <a:p>
            <a:pPr marL="609600" indent="-609600" algn="l" eaLnBrk="1" hangingPunct="1">
              <a:lnSpc>
                <a:spcPct val="90000"/>
              </a:lnSpc>
              <a:buFont typeface="Arial" charset="0"/>
              <a:buChar char="•"/>
            </a:pPr>
            <a:r>
              <a:rPr lang="en-US" sz="2400" smtClean="0">
                <a:latin typeface="Arial" charset="0"/>
                <a:cs typeface="Arial" charset="0"/>
              </a:rPr>
              <a:t>Several local piecemeal adjustments since 1928</a:t>
            </a:r>
          </a:p>
          <a:p>
            <a:pPr marL="609600" indent="-609600" algn="l" eaLnBrk="1" hangingPunct="1">
              <a:lnSpc>
                <a:spcPct val="90000"/>
              </a:lnSpc>
              <a:buFont typeface="Arial" charset="0"/>
              <a:buChar char="•"/>
            </a:pPr>
            <a:r>
              <a:rPr lang="en-US" sz="2400" smtClean="0">
                <a:latin typeface="Arial" charset="0"/>
                <a:cs typeface="Arial" charset="0"/>
              </a:rPr>
              <a:t>Does not make use of any actual gravity (normal gravity only)</a:t>
            </a:r>
          </a:p>
          <a:p>
            <a:pPr marL="609600" indent="-609600" algn="l" eaLnBrk="1" hangingPunct="1">
              <a:lnSpc>
                <a:spcPct val="90000"/>
              </a:lnSpc>
              <a:buFont typeface="Arial" charset="0"/>
              <a:buChar char="•"/>
            </a:pPr>
            <a:r>
              <a:rPr lang="en-US" sz="2400" smtClean="0">
                <a:latin typeface="Arial" charset="0"/>
                <a:cs typeface="Arial" charset="0"/>
              </a:rPr>
              <a:t>Still neglects several systematic errors (Sea level rise, post-glacial rebound, systematic corrections to leveling measurements)</a:t>
            </a:r>
          </a:p>
          <a:p>
            <a:pPr marL="609600" indent="-609600" algn="l" eaLnBrk="1" hangingPunct="1">
              <a:lnSpc>
                <a:spcPct val="90000"/>
              </a:lnSpc>
              <a:buFont typeface="Arial" charset="0"/>
              <a:buChar char="•"/>
            </a:pPr>
            <a:r>
              <a:rPr lang="en-US" sz="2400" smtClean="0">
                <a:latin typeface="Arial" charset="0"/>
                <a:cs typeface="Arial" charset="0"/>
              </a:rPr>
              <a:t>Analysis indicates that the national distortion ranges from -35 cm (Halifax, NS) to 75 cm (Banff, AB), representing about a one-meter distortion in Canada.  </a:t>
            </a:r>
          </a:p>
        </p:txBody>
      </p:sp>
      <p:pic>
        <p:nvPicPr>
          <p:cNvPr id="32772"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2773" name="Picture 6" descr="http://static.ucalgary.ca/2010-004/980/global/images/identity/vertical-crest.png">
            <a:hlinkClick r:id="rId3"/>
          </p:cNvPr>
          <p:cNvPicPr>
            <a:picLocks noChangeAspect="1" noChangeArrowheads="1"/>
          </p:cNvPicPr>
          <p:nvPr/>
        </p:nvPicPr>
        <p:blipFill>
          <a:blip r:embed="rId4" cstate="print"/>
          <a:srcRect/>
          <a:stretch>
            <a:fillRect/>
          </a:stretch>
        </p:blipFill>
        <p:spPr bwMode="auto">
          <a:xfrm>
            <a:off x="7848600" y="5943600"/>
            <a:ext cx="688975" cy="914400"/>
          </a:xfrm>
          <a:prstGeom prst="rect">
            <a:avLst/>
          </a:prstGeom>
          <a:noFill/>
          <a:ln w="9525">
            <a:noFill/>
            <a:miter lim="800000"/>
            <a:headEnd/>
            <a:tailEnd/>
          </a:ln>
        </p:spPr>
      </p:pic>
      <p:pic>
        <p:nvPicPr>
          <p:cNvPr id="32774"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5105400" y="1295400"/>
            <a:ext cx="3886200" cy="1600200"/>
          </a:xfrm>
          <a:prstGeom prst="rect">
            <a:avLst/>
          </a:prstGeom>
          <a:solidFill>
            <a:schemeClr val="bg1"/>
          </a:solidFill>
          <a:ln w="9525">
            <a:solidFill>
              <a:schemeClr val="tx1"/>
            </a:solidFill>
            <a:miter lim="800000"/>
            <a:headEnd/>
            <a:tailEnd/>
          </a:ln>
        </p:spPr>
        <p:txBody>
          <a:bodyPr wrap="none" anchor="ctr"/>
          <a:lstStyle/>
          <a:p>
            <a:endParaRPr lang="en-CA">
              <a:cs typeface="Times New Roman" pitchFamily="18" charset="0"/>
            </a:endParaRPr>
          </a:p>
        </p:txBody>
      </p:sp>
      <p:sp>
        <p:nvSpPr>
          <p:cNvPr id="33795" name="Rectangle 5"/>
          <p:cNvSpPr>
            <a:spLocks noChangeArrowheads="1"/>
          </p:cNvSpPr>
          <p:nvPr/>
        </p:nvSpPr>
        <p:spPr bwMode="auto">
          <a:xfrm>
            <a:off x="152400" y="4572000"/>
            <a:ext cx="3810000" cy="1676400"/>
          </a:xfrm>
          <a:prstGeom prst="rect">
            <a:avLst/>
          </a:prstGeom>
          <a:solidFill>
            <a:schemeClr val="bg1"/>
          </a:solidFill>
          <a:ln w="9525">
            <a:solidFill>
              <a:schemeClr val="tx1"/>
            </a:solidFill>
            <a:miter lim="800000"/>
            <a:headEnd/>
            <a:tailEnd/>
          </a:ln>
        </p:spPr>
        <p:txBody>
          <a:bodyPr wrap="none" anchor="ctr"/>
          <a:lstStyle/>
          <a:p>
            <a:endParaRPr lang="en-CA">
              <a:cs typeface="Times New Roman" pitchFamily="18" charset="0"/>
            </a:endParaRPr>
          </a:p>
        </p:txBody>
      </p:sp>
      <p:sp>
        <p:nvSpPr>
          <p:cNvPr id="33796" name="Rectangle 6"/>
          <p:cNvSpPr>
            <a:spLocks noGrp="1" noChangeArrowheads="1"/>
          </p:cNvSpPr>
          <p:nvPr>
            <p:ph type="title"/>
          </p:nvPr>
        </p:nvSpPr>
        <p:spPr>
          <a:xfrm>
            <a:off x="457200" y="457200"/>
            <a:ext cx="8229600" cy="762000"/>
          </a:xfrm>
        </p:spPr>
        <p:txBody>
          <a:bodyPr/>
          <a:lstStyle/>
          <a:p>
            <a:pPr eaLnBrk="1" hangingPunct="1"/>
            <a:r>
              <a:rPr lang="en-CA" sz="3600" b="1" smtClean="0"/>
              <a:t>Canada Height Modernization - 2013</a:t>
            </a:r>
            <a:endParaRPr lang="en-US" sz="3600" b="1" smtClean="0"/>
          </a:p>
        </p:txBody>
      </p:sp>
      <p:pic>
        <p:nvPicPr>
          <p:cNvPr id="33797" name="Picture 7" descr="LevellingNetworkEpoch_Oct08"/>
          <p:cNvPicPr>
            <a:picLocks noChangeAspect="1" noChangeArrowheads="1"/>
          </p:cNvPicPr>
          <p:nvPr/>
        </p:nvPicPr>
        <p:blipFill>
          <a:blip r:embed="rId2" cstate="print"/>
          <a:srcRect/>
          <a:stretch>
            <a:fillRect/>
          </a:stretch>
        </p:blipFill>
        <p:spPr bwMode="auto">
          <a:xfrm>
            <a:off x="152400" y="1676400"/>
            <a:ext cx="4267200" cy="2795588"/>
          </a:xfrm>
          <a:prstGeom prst="rect">
            <a:avLst/>
          </a:prstGeom>
          <a:noFill/>
          <a:ln w="25400">
            <a:solidFill>
              <a:schemeClr val="tx1"/>
            </a:solidFill>
            <a:miter lim="800000"/>
            <a:headEnd/>
            <a:tailEnd/>
          </a:ln>
        </p:spPr>
      </p:pic>
      <p:pic>
        <p:nvPicPr>
          <p:cNvPr id="33798" name="Picture 8" descr="LevDate"/>
          <p:cNvPicPr>
            <a:picLocks noChangeAspect="1" noChangeArrowheads="1"/>
          </p:cNvPicPr>
          <p:nvPr/>
        </p:nvPicPr>
        <p:blipFill>
          <a:blip r:embed="rId3" cstate="print"/>
          <a:srcRect/>
          <a:stretch>
            <a:fillRect/>
          </a:stretch>
        </p:blipFill>
        <p:spPr bwMode="auto">
          <a:xfrm>
            <a:off x="3657600" y="1752600"/>
            <a:ext cx="652463" cy="1143000"/>
          </a:xfrm>
          <a:prstGeom prst="rect">
            <a:avLst/>
          </a:prstGeom>
          <a:noFill/>
          <a:ln w="9525">
            <a:solidFill>
              <a:schemeClr val="tx1"/>
            </a:solidFill>
            <a:miter lim="800000"/>
            <a:headEnd/>
            <a:tailEnd/>
          </a:ln>
        </p:spPr>
      </p:pic>
      <p:sp>
        <p:nvSpPr>
          <p:cNvPr id="33799" name="Text Box 9"/>
          <p:cNvSpPr txBox="1">
            <a:spLocks noChangeArrowheads="1"/>
          </p:cNvSpPr>
          <p:nvPr/>
        </p:nvSpPr>
        <p:spPr bwMode="auto">
          <a:xfrm>
            <a:off x="2133600" y="4800600"/>
            <a:ext cx="1676400" cy="1370013"/>
          </a:xfrm>
          <a:prstGeom prst="rect">
            <a:avLst/>
          </a:prstGeom>
          <a:noFill/>
          <a:ln w="9525">
            <a:noFill/>
            <a:miter lim="800000"/>
            <a:headEnd/>
            <a:tailEnd/>
          </a:ln>
        </p:spPr>
        <p:txBody>
          <a:bodyPr>
            <a:spAutoFit/>
          </a:bodyPr>
          <a:lstStyle/>
          <a:p>
            <a:endParaRPr lang="en-CA" sz="1200">
              <a:cs typeface="Times New Roman" pitchFamily="18" charset="0"/>
            </a:endParaRPr>
          </a:p>
          <a:p>
            <a:r>
              <a:rPr lang="en-CA" sz="1200">
                <a:cs typeface="Times New Roman" pitchFamily="18" charset="0"/>
              </a:rPr>
              <a:t>   1. Time consuming</a:t>
            </a:r>
          </a:p>
          <a:p>
            <a:r>
              <a:rPr lang="en-CA" sz="1200">
                <a:cs typeface="Times New Roman" pitchFamily="18" charset="0"/>
              </a:rPr>
              <a:t>   2. Expensive</a:t>
            </a:r>
          </a:p>
          <a:p>
            <a:r>
              <a:rPr lang="en-CA" sz="1200">
                <a:cs typeface="Times New Roman" pitchFamily="18" charset="0"/>
              </a:rPr>
              <a:t>   3. Limited coverage</a:t>
            </a:r>
          </a:p>
          <a:p>
            <a:r>
              <a:rPr lang="en-CA" sz="1200">
                <a:cs typeface="Times New Roman" pitchFamily="18" charset="0"/>
              </a:rPr>
              <a:t>   4. BMs are unstable</a:t>
            </a:r>
          </a:p>
          <a:p>
            <a:r>
              <a:rPr lang="en-CA" sz="1200">
                <a:cs typeface="Times New Roman" pitchFamily="18" charset="0"/>
              </a:rPr>
              <a:t>   5. BMs disappear</a:t>
            </a:r>
          </a:p>
          <a:p>
            <a:r>
              <a:rPr lang="en-CA" sz="1200">
                <a:cs typeface="Times New Roman" pitchFamily="18" charset="0"/>
              </a:rPr>
              <a:t>   6. Local networks</a:t>
            </a:r>
            <a:endParaRPr lang="en-US" sz="1200">
              <a:cs typeface="Times New Roman" pitchFamily="18" charset="0"/>
            </a:endParaRPr>
          </a:p>
        </p:txBody>
      </p:sp>
      <p:sp>
        <p:nvSpPr>
          <p:cNvPr id="33800" name="Text Box 10"/>
          <p:cNvSpPr txBox="1">
            <a:spLocks noChangeArrowheads="1"/>
          </p:cNvSpPr>
          <p:nvPr/>
        </p:nvSpPr>
        <p:spPr bwMode="auto">
          <a:xfrm>
            <a:off x="152400" y="4665663"/>
            <a:ext cx="2209800" cy="1552575"/>
          </a:xfrm>
          <a:prstGeom prst="rect">
            <a:avLst/>
          </a:prstGeom>
          <a:noFill/>
          <a:ln w="9525">
            <a:noFill/>
            <a:miter lim="800000"/>
            <a:headEnd/>
            <a:tailEnd/>
          </a:ln>
        </p:spPr>
        <p:txBody>
          <a:bodyPr>
            <a:spAutoFit/>
          </a:bodyPr>
          <a:lstStyle/>
          <a:p>
            <a:r>
              <a:rPr lang="en-CA" sz="1200" b="1">
                <a:cs typeface="Times New Roman" pitchFamily="18" charset="0"/>
              </a:rPr>
              <a:t>Levelling Networks:</a:t>
            </a:r>
            <a:r>
              <a:rPr lang="en-CA" sz="1200">
                <a:cs typeface="Times New Roman" pitchFamily="18" charset="0"/>
              </a:rPr>
              <a:t> </a:t>
            </a:r>
          </a:p>
          <a:p>
            <a:endParaRPr lang="en-CA" sz="1200">
              <a:cs typeface="Times New Roman" pitchFamily="18" charset="0"/>
            </a:endParaRPr>
          </a:p>
          <a:p>
            <a:r>
              <a:rPr lang="en-CA" sz="1200">
                <a:cs typeface="Times New Roman" pitchFamily="18" charset="0"/>
              </a:rPr>
              <a:t>   1. Established over the</a:t>
            </a:r>
          </a:p>
          <a:p>
            <a:r>
              <a:rPr lang="en-CA" sz="1200">
                <a:cs typeface="Times New Roman" pitchFamily="18" charset="0"/>
              </a:rPr>
              <a:t>       last 100 years</a:t>
            </a:r>
          </a:p>
          <a:p>
            <a:r>
              <a:rPr lang="en-CA" sz="1200">
                <a:cs typeface="Times New Roman" pitchFamily="18" charset="0"/>
              </a:rPr>
              <a:t>   2. 120,000 km of levelling</a:t>
            </a:r>
          </a:p>
          <a:p>
            <a:r>
              <a:rPr lang="en-CA" sz="1200">
                <a:cs typeface="Times New Roman" pitchFamily="18" charset="0"/>
              </a:rPr>
              <a:t>        lines</a:t>
            </a:r>
          </a:p>
          <a:p>
            <a:r>
              <a:rPr lang="en-CA" sz="1200">
                <a:cs typeface="Times New Roman" pitchFamily="18" charset="0"/>
              </a:rPr>
              <a:t>   3. Some 80,000</a:t>
            </a:r>
          </a:p>
          <a:p>
            <a:r>
              <a:rPr lang="en-CA" sz="1200">
                <a:cs typeface="Times New Roman" pitchFamily="18" charset="0"/>
              </a:rPr>
              <a:t>       benchmarks</a:t>
            </a:r>
            <a:endParaRPr lang="en-US" sz="1200">
              <a:cs typeface="Times New Roman" pitchFamily="18" charset="0"/>
            </a:endParaRPr>
          </a:p>
        </p:txBody>
      </p:sp>
      <p:sp>
        <p:nvSpPr>
          <p:cNvPr id="33801" name="AutoShape 12"/>
          <p:cNvSpPr>
            <a:spLocks noChangeArrowheads="1"/>
          </p:cNvSpPr>
          <p:nvPr/>
        </p:nvSpPr>
        <p:spPr bwMode="auto">
          <a:xfrm rot="2725395">
            <a:off x="4610100" y="2573338"/>
            <a:ext cx="838200" cy="609600"/>
          </a:xfrm>
          <a:prstGeom prst="curvedDownArrow">
            <a:avLst>
              <a:gd name="adj1" fmla="val 27500"/>
              <a:gd name="adj2" fmla="val 55000"/>
              <a:gd name="adj3" fmla="val 29718"/>
            </a:avLst>
          </a:prstGeom>
          <a:solidFill>
            <a:srgbClr val="FF6600"/>
          </a:solidFill>
          <a:ln w="9525">
            <a:solidFill>
              <a:schemeClr val="tx1"/>
            </a:solidFill>
            <a:miter lim="800000"/>
            <a:headEnd/>
            <a:tailEnd/>
          </a:ln>
        </p:spPr>
        <p:txBody>
          <a:bodyPr wrap="none" anchor="ctr"/>
          <a:lstStyle/>
          <a:p>
            <a:endParaRPr lang="en-CA">
              <a:cs typeface="Times New Roman" pitchFamily="18" charset="0"/>
            </a:endParaRPr>
          </a:p>
        </p:txBody>
      </p:sp>
      <p:sp>
        <p:nvSpPr>
          <p:cNvPr id="33802" name="Text Box 13"/>
          <p:cNvSpPr txBox="1">
            <a:spLocks noChangeArrowheads="1"/>
          </p:cNvSpPr>
          <p:nvPr/>
        </p:nvSpPr>
        <p:spPr bwMode="auto">
          <a:xfrm>
            <a:off x="4953000" y="1295400"/>
            <a:ext cx="2362200" cy="1552575"/>
          </a:xfrm>
          <a:prstGeom prst="rect">
            <a:avLst/>
          </a:prstGeom>
          <a:noFill/>
          <a:ln w="9525">
            <a:noFill/>
            <a:miter lim="800000"/>
            <a:headEnd/>
            <a:tailEnd/>
          </a:ln>
        </p:spPr>
        <p:txBody>
          <a:bodyPr>
            <a:spAutoFit/>
          </a:bodyPr>
          <a:lstStyle/>
          <a:p>
            <a:r>
              <a:rPr lang="en-CA" sz="1200" b="1">
                <a:cs typeface="Times New Roman" pitchFamily="18" charset="0"/>
              </a:rPr>
              <a:t>      The geoid model:</a:t>
            </a:r>
          </a:p>
          <a:p>
            <a:r>
              <a:rPr lang="en-CA" sz="1200">
                <a:cs typeface="Times New Roman" pitchFamily="18" charset="0"/>
              </a:rPr>
              <a:t>   </a:t>
            </a:r>
          </a:p>
          <a:p>
            <a:r>
              <a:rPr lang="en-CA" sz="1200">
                <a:cs typeface="Times New Roman" pitchFamily="18" charset="0"/>
              </a:rPr>
              <a:t>   1. Entire coverage of the</a:t>
            </a:r>
          </a:p>
          <a:p>
            <a:r>
              <a:rPr lang="en-CA" sz="1200">
                <a:cs typeface="Times New Roman" pitchFamily="18" charset="0"/>
              </a:rPr>
              <a:t>       Canadian territory</a:t>
            </a:r>
          </a:p>
          <a:p>
            <a:r>
              <a:rPr lang="en-CA" sz="1200">
                <a:cs typeface="Times New Roman" pitchFamily="18" charset="0"/>
              </a:rPr>
              <a:t>       (land, lakes and oceans)</a:t>
            </a:r>
          </a:p>
          <a:p>
            <a:r>
              <a:rPr lang="en-CA" sz="1200">
                <a:cs typeface="Times New Roman" pitchFamily="18" charset="0"/>
              </a:rPr>
              <a:t>   2. Compatible with space-</a:t>
            </a:r>
          </a:p>
          <a:p>
            <a:r>
              <a:rPr lang="en-CA" sz="1200">
                <a:cs typeface="Times New Roman" pitchFamily="18" charset="0"/>
              </a:rPr>
              <a:t>       based positioning </a:t>
            </a:r>
          </a:p>
          <a:p>
            <a:r>
              <a:rPr lang="en-CA" sz="1200">
                <a:cs typeface="Times New Roman" pitchFamily="18" charset="0"/>
              </a:rPr>
              <a:t>       (e.g., GNSS, altimetry)</a:t>
            </a:r>
          </a:p>
        </p:txBody>
      </p:sp>
      <p:sp>
        <p:nvSpPr>
          <p:cNvPr id="33803" name="Text Box 14"/>
          <p:cNvSpPr txBox="1">
            <a:spLocks noChangeArrowheads="1"/>
          </p:cNvSpPr>
          <p:nvPr/>
        </p:nvSpPr>
        <p:spPr bwMode="auto">
          <a:xfrm>
            <a:off x="7162800" y="1295400"/>
            <a:ext cx="1981200" cy="1187450"/>
          </a:xfrm>
          <a:prstGeom prst="rect">
            <a:avLst/>
          </a:prstGeom>
          <a:noFill/>
          <a:ln w="9525">
            <a:noFill/>
            <a:miter lim="800000"/>
            <a:headEnd/>
            <a:tailEnd/>
          </a:ln>
        </p:spPr>
        <p:txBody>
          <a:bodyPr>
            <a:spAutoFit/>
          </a:bodyPr>
          <a:lstStyle/>
          <a:p>
            <a:endParaRPr lang="en-CA" sz="1200">
              <a:cs typeface="Times New Roman" pitchFamily="18" charset="0"/>
            </a:endParaRPr>
          </a:p>
          <a:p>
            <a:endParaRPr lang="en-CA" sz="1200">
              <a:cs typeface="Times New Roman" pitchFamily="18" charset="0"/>
            </a:endParaRPr>
          </a:p>
          <a:p>
            <a:r>
              <a:rPr lang="en-CA" sz="1200">
                <a:cs typeface="Times New Roman" pitchFamily="18" charset="0"/>
              </a:rPr>
              <a:t>3. Less expensive for  </a:t>
            </a:r>
          </a:p>
          <a:p>
            <a:r>
              <a:rPr lang="en-CA" sz="1200">
                <a:cs typeface="Times New Roman" pitchFamily="18" charset="0"/>
              </a:rPr>
              <a:t>    maintenance</a:t>
            </a:r>
          </a:p>
          <a:p>
            <a:r>
              <a:rPr lang="en-CA" sz="1200">
                <a:cs typeface="Times New Roman" pitchFamily="18" charset="0"/>
              </a:rPr>
              <a:t>4. Fairly stable reference</a:t>
            </a:r>
          </a:p>
          <a:p>
            <a:r>
              <a:rPr lang="en-CA" sz="1200">
                <a:cs typeface="Times New Roman" pitchFamily="18" charset="0"/>
              </a:rPr>
              <a:t>    surface</a:t>
            </a:r>
            <a:endParaRPr lang="en-US" sz="1200">
              <a:cs typeface="Times New Roman" pitchFamily="18" charset="0"/>
            </a:endParaRPr>
          </a:p>
        </p:txBody>
      </p:sp>
      <p:pic>
        <p:nvPicPr>
          <p:cNvPr id="33804" name="Picture 15" descr="na_geoid_lettersize"/>
          <p:cNvPicPr>
            <a:picLocks noChangeAspect="1" noChangeArrowheads="1"/>
          </p:cNvPicPr>
          <p:nvPr/>
        </p:nvPicPr>
        <p:blipFill>
          <a:blip r:embed="rId4" cstate="print">
            <a:clrChange>
              <a:clrFrom>
                <a:srgbClr val="FFFFFF"/>
              </a:clrFrom>
              <a:clrTo>
                <a:srgbClr val="FFFFFF">
                  <a:alpha val="0"/>
                </a:srgbClr>
              </a:clrTo>
            </a:clrChange>
          </a:blip>
          <a:srcRect b="9653"/>
          <a:stretch>
            <a:fillRect/>
          </a:stretch>
        </p:blipFill>
        <p:spPr bwMode="auto">
          <a:xfrm>
            <a:off x="3200400" y="2895600"/>
            <a:ext cx="5943600" cy="3916363"/>
          </a:xfrm>
          <a:prstGeom prst="rect">
            <a:avLst/>
          </a:prstGeom>
          <a:noFill/>
          <a:ln w="9525">
            <a:noFill/>
            <a:miter lim="800000"/>
            <a:headEnd/>
            <a:tailEnd/>
          </a:ln>
        </p:spPr>
      </p:pic>
      <p:sp>
        <p:nvSpPr>
          <p:cNvPr id="33805" name="Text Box 15"/>
          <p:cNvSpPr txBox="1">
            <a:spLocks noChangeArrowheads="1"/>
          </p:cNvSpPr>
          <p:nvPr/>
        </p:nvSpPr>
        <p:spPr bwMode="auto">
          <a:xfrm>
            <a:off x="7316788" y="6019800"/>
            <a:ext cx="1827212" cy="336550"/>
          </a:xfrm>
          <a:prstGeom prst="rect">
            <a:avLst/>
          </a:prstGeom>
          <a:noFill/>
          <a:ln w="9525">
            <a:noFill/>
            <a:miter lim="800000"/>
            <a:headEnd/>
            <a:tailEnd/>
          </a:ln>
        </p:spPr>
        <p:txBody>
          <a:bodyPr wrap="none">
            <a:spAutoFit/>
          </a:bodyPr>
          <a:lstStyle/>
          <a:p>
            <a:r>
              <a:rPr lang="en-CA" sz="1600">
                <a:cs typeface="Times New Roman" pitchFamily="18" charset="0"/>
              </a:rPr>
              <a:t>H = h</a:t>
            </a:r>
            <a:r>
              <a:rPr lang="en-CA" sz="1600" baseline="-25000">
                <a:cs typeface="Times New Roman" pitchFamily="18" charset="0"/>
              </a:rPr>
              <a:t>GNSS</a:t>
            </a:r>
            <a:r>
              <a:rPr lang="en-CA" sz="1600">
                <a:cs typeface="Times New Roman" pitchFamily="18" charset="0"/>
              </a:rPr>
              <a:t> – N</a:t>
            </a:r>
            <a:r>
              <a:rPr lang="en-CA" sz="1600" baseline="-25000">
                <a:cs typeface="Times New Roman" pitchFamily="18" charset="0"/>
              </a:rPr>
              <a:t>Model</a:t>
            </a:r>
            <a:endParaRPr lang="en-US" sz="1600" baseline="-2500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CA" sz="3600" b="1" smtClean="0"/>
              <a:t>The GRAV-D Project</a:t>
            </a:r>
            <a:endParaRPr lang="en-US" sz="3600" b="1" smtClean="0"/>
          </a:p>
        </p:txBody>
      </p:sp>
      <p:pic>
        <p:nvPicPr>
          <p:cNvPr id="34819" name="Picture 4" descr="Grav-D"/>
          <p:cNvPicPr>
            <a:picLocks noChangeAspect="1" noChangeArrowheads="1"/>
          </p:cNvPicPr>
          <p:nvPr/>
        </p:nvPicPr>
        <p:blipFill>
          <a:blip r:embed="rId2" cstate="print"/>
          <a:srcRect/>
          <a:stretch>
            <a:fillRect/>
          </a:stretch>
        </p:blipFill>
        <p:spPr bwMode="auto">
          <a:xfrm>
            <a:off x="152400" y="1371600"/>
            <a:ext cx="6172200" cy="4376738"/>
          </a:xfrm>
          <a:prstGeom prst="rect">
            <a:avLst/>
          </a:prstGeom>
          <a:noFill/>
          <a:ln w="9525">
            <a:noFill/>
            <a:miter lim="800000"/>
            <a:headEnd/>
            <a:tailEnd/>
          </a:ln>
        </p:spPr>
      </p:pic>
      <p:sp>
        <p:nvSpPr>
          <p:cNvPr id="34820" name="Text Box 5"/>
          <p:cNvSpPr txBox="1">
            <a:spLocks noChangeArrowheads="1"/>
          </p:cNvSpPr>
          <p:nvPr/>
        </p:nvSpPr>
        <p:spPr bwMode="auto">
          <a:xfrm>
            <a:off x="152400" y="4451350"/>
            <a:ext cx="3721100" cy="1187450"/>
          </a:xfrm>
          <a:prstGeom prst="rect">
            <a:avLst/>
          </a:prstGeom>
          <a:noFill/>
          <a:ln w="9525">
            <a:noFill/>
            <a:miter lim="800000"/>
            <a:headEnd/>
            <a:tailEnd/>
          </a:ln>
        </p:spPr>
        <p:txBody>
          <a:bodyPr wrap="none">
            <a:spAutoFit/>
          </a:bodyPr>
          <a:lstStyle/>
          <a:p>
            <a:r>
              <a:rPr lang="en-CA">
                <a:cs typeface="Times New Roman" pitchFamily="18" charset="0"/>
              </a:rPr>
              <a:t>Gravity </a:t>
            </a:r>
          </a:p>
          <a:p>
            <a:r>
              <a:rPr lang="en-CA">
                <a:cs typeface="Times New Roman" pitchFamily="18" charset="0"/>
              </a:rPr>
              <a:t>for the Redefinition of </a:t>
            </a:r>
          </a:p>
          <a:p>
            <a:r>
              <a:rPr lang="en-CA">
                <a:cs typeface="Times New Roman" pitchFamily="18" charset="0"/>
              </a:rPr>
              <a:t>the American vertical Datum</a:t>
            </a:r>
            <a:endParaRPr lang="en-US">
              <a:cs typeface="Times New Roman" pitchFamily="18" charset="0"/>
            </a:endParaRPr>
          </a:p>
        </p:txBody>
      </p:sp>
      <p:sp>
        <p:nvSpPr>
          <p:cNvPr id="34821" name="Rectangle 6"/>
          <p:cNvSpPr>
            <a:spLocks noChangeArrowheads="1"/>
          </p:cNvSpPr>
          <p:nvPr/>
        </p:nvSpPr>
        <p:spPr bwMode="auto">
          <a:xfrm>
            <a:off x="152400" y="5791200"/>
            <a:ext cx="6172200" cy="517525"/>
          </a:xfrm>
          <a:prstGeom prst="rect">
            <a:avLst/>
          </a:prstGeom>
          <a:noFill/>
          <a:ln w="9525">
            <a:noFill/>
            <a:miter lim="800000"/>
            <a:headEnd/>
            <a:tailEnd/>
          </a:ln>
        </p:spPr>
        <p:txBody>
          <a:bodyPr>
            <a:spAutoFit/>
          </a:bodyPr>
          <a:lstStyle/>
          <a:p>
            <a:r>
              <a:rPr lang="en-US" sz="1400">
                <a:cs typeface="Times New Roman" pitchFamily="18" charset="0"/>
              </a:rPr>
              <a:t>A NOAA contribution to the Global Geodetic Observing System (GGOS) component of the Global Earth Observation System of Systems (GEOSS)</a:t>
            </a:r>
          </a:p>
        </p:txBody>
      </p:sp>
      <p:sp>
        <p:nvSpPr>
          <p:cNvPr id="34822" name="Text Box 7"/>
          <p:cNvSpPr txBox="1">
            <a:spLocks noChangeArrowheads="1"/>
          </p:cNvSpPr>
          <p:nvPr/>
        </p:nvSpPr>
        <p:spPr bwMode="auto">
          <a:xfrm>
            <a:off x="6461125" y="1447800"/>
            <a:ext cx="2530475" cy="915988"/>
          </a:xfrm>
          <a:prstGeom prst="rect">
            <a:avLst/>
          </a:prstGeom>
          <a:noFill/>
          <a:ln w="9525">
            <a:noFill/>
            <a:miter lim="800000"/>
            <a:headEnd/>
            <a:tailEnd/>
          </a:ln>
        </p:spPr>
        <p:txBody>
          <a:bodyPr>
            <a:spAutoFit/>
          </a:bodyPr>
          <a:lstStyle/>
          <a:p>
            <a:r>
              <a:rPr lang="en-CA">
                <a:cs typeface="Times New Roman" pitchFamily="18" charset="0"/>
              </a:rPr>
              <a:t>A US NGS lead gravity project for improving American geoid model</a:t>
            </a:r>
            <a:endParaRPr lang="en-US">
              <a:cs typeface="Times New Roman" pitchFamily="18" charset="0"/>
            </a:endParaRPr>
          </a:p>
        </p:txBody>
      </p:sp>
      <p:sp>
        <p:nvSpPr>
          <p:cNvPr id="34823" name="Text Box 9"/>
          <p:cNvSpPr txBox="1">
            <a:spLocks noChangeArrowheads="1"/>
          </p:cNvSpPr>
          <p:nvPr/>
        </p:nvSpPr>
        <p:spPr bwMode="auto">
          <a:xfrm>
            <a:off x="6477000" y="3657600"/>
            <a:ext cx="2530475" cy="915988"/>
          </a:xfrm>
          <a:prstGeom prst="rect">
            <a:avLst/>
          </a:prstGeom>
          <a:noFill/>
          <a:ln w="9525">
            <a:noFill/>
            <a:miter lim="800000"/>
            <a:headEnd/>
            <a:tailEnd/>
          </a:ln>
        </p:spPr>
        <p:txBody>
          <a:bodyPr>
            <a:spAutoFit/>
          </a:bodyPr>
          <a:lstStyle/>
          <a:p>
            <a:r>
              <a:rPr lang="en-CA">
                <a:cs typeface="Times New Roman" pitchFamily="18" charset="0"/>
              </a:rPr>
              <a:t>Redefinition of the vertical datum of the US by 2021</a:t>
            </a:r>
            <a:endParaRPr lang="en-US">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p:cNvSpPr>
          <p:nvPr>
            <p:ph type="ctrTitle"/>
          </p:nvPr>
        </p:nvSpPr>
        <p:spPr>
          <a:xfrm>
            <a:off x="381000" y="533400"/>
            <a:ext cx="8229600" cy="762000"/>
          </a:xfrm>
        </p:spPr>
        <p:txBody>
          <a:bodyPr/>
          <a:lstStyle/>
          <a:p>
            <a:pPr eaLnBrk="1" hangingPunct="1"/>
            <a:r>
              <a:rPr lang="en-US" sz="3600" b="1" smtClean="0"/>
              <a:t>Differences in Canada and US plans</a:t>
            </a:r>
          </a:p>
        </p:txBody>
      </p:sp>
      <p:sp>
        <p:nvSpPr>
          <p:cNvPr id="35843" name="Rectangle 5"/>
          <p:cNvSpPr>
            <a:spLocks noGrp="1"/>
          </p:cNvSpPr>
          <p:nvPr>
            <p:ph type="subTitle" idx="1"/>
          </p:nvPr>
        </p:nvSpPr>
        <p:spPr>
          <a:xfrm>
            <a:off x="533400" y="1295400"/>
            <a:ext cx="8153400" cy="4648200"/>
          </a:xfrm>
        </p:spPr>
        <p:txBody>
          <a:bodyPr/>
          <a:lstStyle/>
          <a:p>
            <a:pPr marL="609600" indent="-609600" algn="l" eaLnBrk="1" hangingPunct="1">
              <a:buFont typeface="Arial" charset="0"/>
              <a:buChar char="•"/>
            </a:pPr>
            <a:r>
              <a:rPr lang="en-US" sz="2000" smtClean="0">
                <a:latin typeface="Arial" charset="0"/>
                <a:cs typeface="Arial" charset="0"/>
              </a:rPr>
              <a:t>The main difference between the two plans is the date of implementation of a new vertical datum</a:t>
            </a:r>
          </a:p>
          <a:p>
            <a:pPr marL="990600" lvl="1" indent="-533400" algn="l" eaLnBrk="1" hangingPunct="1">
              <a:buFont typeface="Arial" charset="0"/>
              <a:buChar char="–"/>
            </a:pPr>
            <a:r>
              <a:rPr lang="en-US" sz="1800" smtClean="0">
                <a:latin typeface="Arial" charset="0"/>
                <a:cs typeface="Arial" charset="0"/>
              </a:rPr>
              <a:t>Canada is to replace CGVD28 in 2013</a:t>
            </a:r>
          </a:p>
          <a:p>
            <a:pPr marL="990600" lvl="1" indent="-533400" algn="l" eaLnBrk="1" hangingPunct="1">
              <a:buFont typeface="Arial" charset="0"/>
              <a:buChar char="–"/>
            </a:pPr>
            <a:r>
              <a:rPr lang="en-US" sz="1800" smtClean="0">
                <a:latin typeface="Arial" charset="0"/>
                <a:cs typeface="Arial" charset="0"/>
              </a:rPr>
              <a:t>US is to redefine its vertical datum by 2021</a:t>
            </a:r>
          </a:p>
          <a:p>
            <a:pPr marL="609600" indent="-609600" algn="l" eaLnBrk="1" hangingPunct="1">
              <a:buFont typeface="Arial" charset="0"/>
              <a:buChar char="•"/>
            </a:pPr>
            <a:r>
              <a:rPr lang="en-US" sz="2000" smtClean="0">
                <a:latin typeface="Arial" charset="0"/>
                <a:cs typeface="Arial" charset="0"/>
              </a:rPr>
              <a:t>Possible danger: Datum discontinuity at countries’ borders</a:t>
            </a:r>
          </a:p>
          <a:p>
            <a:pPr marL="990600" lvl="1" indent="-533400" algn="l" eaLnBrk="1" hangingPunct="1">
              <a:buFont typeface="Arial" charset="0"/>
              <a:buChar char="–"/>
            </a:pPr>
            <a:r>
              <a:rPr lang="en-US" sz="1800" smtClean="0">
                <a:latin typeface="Arial" charset="0"/>
                <a:cs typeface="Arial" charset="0"/>
              </a:rPr>
              <a:t>Canada and USA need to agree on a common equipotential surface, which will still be suitble for US by 2021</a:t>
            </a:r>
          </a:p>
          <a:p>
            <a:pPr marL="990600" lvl="1" indent="-533400" algn="l" eaLnBrk="1" hangingPunct="1">
              <a:buFont typeface="Arial" charset="0"/>
              <a:buChar char="–"/>
            </a:pPr>
            <a:r>
              <a:rPr lang="en-US" sz="1800" smtClean="0">
                <a:latin typeface="Arial" charset="0"/>
                <a:cs typeface="Arial" charset="0"/>
              </a:rPr>
              <a:t>Difference in the realization of geoid models in Canada and USA</a:t>
            </a:r>
          </a:p>
          <a:p>
            <a:pPr marL="609600" indent="-609600" algn="l" eaLnBrk="1" hangingPunct="1">
              <a:buFont typeface="Arial" charset="0"/>
              <a:buChar char="•"/>
            </a:pPr>
            <a:r>
              <a:rPr lang="en-US" sz="2000" smtClean="0">
                <a:latin typeface="Arial" charset="0"/>
                <a:cs typeface="Arial" charset="0"/>
              </a:rPr>
              <a:t>The US plan includes modernization of the 3D reference frames (lat, lon and h); Canada has currently no plan to replace NAD83(CSRS) </a:t>
            </a:r>
          </a:p>
          <a:p>
            <a:pPr marL="990600" lvl="1" indent="-533400" algn="l" eaLnBrk="1" hangingPunct="1">
              <a:buFont typeface="Arial" charset="0"/>
              <a:buChar char="–"/>
            </a:pPr>
            <a:r>
              <a:rPr lang="en-US" sz="1800" smtClean="0">
                <a:latin typeface="Arial" charset="0"/>
                <a:cs typeface="Arial" charset="0"/>
              </a:rPr>
              <a:t>Geoid heights will not be in the same reference frame</a:t>
            </a:r>
          </a:p>
          <a:p>
            <a:pPr marL="990600" lvl="1" indent="-533400" algn="l" eaLnBrk="1" hangingPunct="1">
              <a:buFont typeface="Arial" charset="0"/>
              <a:buChar char="–"/>
            </a:pPr>
            <a:r>
              <a:rPr lang="en-US" sz="1800" smtClean="0">
                <a:latin typeface="Arial" charset="0"/>
                <a:cs typeface="Arial" charset="0"/>
              </a:rPr>
              <a:t>It will require a transformation</a:t>
            </a:r>
          </a:p>
          <a:p>
            <a:pPr marL="990600" lvl="1" indent="-533400" algn="l" eaLnBrk="1" hangingPunct="1">
              <a:buFont typeface="Arial" charset="0"/>
              <a:buChar char="–"/>
            </a:pPr>
            <a:endParaRPr lang="en-US" sz="1800" smtClean="0">
              <a:latin typeface="Arial" charset="0"/>
              <a:cs typeface="Arial" charset="0"/>
            </a:endParaRPr>
          </a:p>
          <a:p>
            <a:pPr marL="609600" indent="-609600" algn="l" eaLnBrk="1" hangingPunct="1">
              <a:buFont typeface="Arial" charset="0"/>
              <a:buChar char="•"/>
            </a:pPr>
            <a:endParaRPr lang="en-US" sz="2000" smtClean="0"/>
          </a:p>
        </p:txBody>
      </p:sp>
      <p:pic>
        <p:nvPicPr>
          <p:cNvPr id="35844" name="Picture 6" descr="nrcan_fip_e_2c_55"/>
          <p:cNvPicPr>
            <a:picLocks noChangeAspect="1" noChangeArrowheads="1"/>
          </p:cNvPicPr>
          <p:nvPr/>
        </p:nvPicPr>
        <p:blipFill>
          <a:blip r:embed="rId2" cstate="print"/>
          <a:srcRect/>
          <a:stretch>
            <a:fillRect/>
          </a:stretch>
        </p:blipFill>
        <p:spPr bwMode="auto">
          <a:xfrm>
            <a:off x="3505200" y="6248400"/>
            <a:ext cx="2530475" cy="365125"/>
          </a:xfrm>
          <a:prstGeom prst="rect">
            <a:avLst/>
          </a:prstGeom>
          <a:noFill/>
          <a:ln w="9525">
            <a:noFill/>
            <a:miter lim="800000"/>
            <a:headEnd/>
            <a:tailEnd/>
          </a:ln>
        </p:spPr>
      </p:pic>
      <p:pic>
        <p:nvPicPr>
          <p:cNvPr id="35845" name="Picture 6" descr="http://static.ucalgary.ca/2010-004/980/global/images/identity/vertical-crest.png">
            <a:hlinkClick r:id="rId3"/>
          </p:cNvPr>
          <p:cNvPicPr>
            <a:picLocks noChangeAspect="1" noChangeArrowheads="1"/>
          </p:cNvPicPr>
          <p:nvPr/>
        </p:nvPicPr>
        <p:blipFill>
          <a:blip r:embed="rId4" cstate="print"/>
          <a:srcRect/>
          <a:stretch>
            <a:fillRect/>
          </a:stretch>
        </p:blipFill>
        <p:spPr bwMode="auto">
          <a:xfrm>
            <a:off x="7848600" y="5943600"/>
            <a:ext cx="688975" cy="914400"/>
          </a:xfrm>
          <a:prstGeom prst="rect">
            <a:avLst/>
          </a:prstGeom>
          <a:noFill/>
          <a:ln w="9525">
            <a:noFill/>
            <a:miter lim="800000"/>
            <a:headEnd/>
            <a:tailEnd/>
          </a:ln>
        </p:spPr>
      </p:pic>
      <p:pic>
        <p:nvPicPr>
          <p:cNvPr id="35846" name="Picture 4" descr="NGS_Banner"/>
          <p:cNvPicPr>
            <a:picLocks noChangeAspect="1" noChangeArrowheads="1"/>
          </p:cNvPicPr>
          <p:nvPr/>
        </p:nvPicPr>
        <p:blipFill>
          <a:blip r:embed="rId5" cstate="print"/>
          <a:srcRect/>
          <a:stretch>
            <a:fillRect/>
          </a:stretch>
        </p:blipFill>
        <p:spPr bwMode="auto">
          <a:xfrm>
            <a:off x="685800" y="6019800"/>
            <a:ext cx="6858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GS_Theme">
  <a:themeElements>
    <a:clrScheme name="1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NGS_Theme">
  <a:themeElements>
    <a:clrScheme name="2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NGS_Theme">
  <a:themeElements>
    <a:clrScheme name="3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NGS_Theme">
  <a:themeElements>
    <a:clrScheme name="4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NGS_Theme">
  <a:themeElements>
    <a:clrScheme name="5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NGS_Theme">
  <a:themeElements>
    <a:clrScheme name="6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NGS_Theme">
  <a:themeElements>
    <a:clrScheme name="7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NGSPowerPointTemplate">
  <a:themeElements>
    <a:clrScheme name="4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NGSPowerPointTemplate">
  <a:themeElements>
    <a:clrScheme name="3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GSPowerPointTemplate">
  <a:themeElements>
    <a:clrScheme name="2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GS_Theme">
  <a:themeElements>
    <a:clrScheme name="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GS_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S_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GSPowerPointTemplate">
  <a:themeElements>
    <a:clrScheme name="1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GSPowerPointTemplate">
  <a:themeElements>
    <a:clrScheme name="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GSPowerPointTemplat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SPowerPoint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2013</TotalTime>
  <Words>1697</Words>
  <Application>Microsoft Office PowerPoint</Application>
  <PresentationFormat>On-screen Show (4:3)</PresentationFormat>
  <Paragraphs>215</Paragraphs>
  <Slides>20</Slides>
  <Notes>10</Notes>
  <HiddenSlides>0</HiddenSlides>
  <MMClips>0</MMClips>
  <ScaleCrop>false</ScaleCrop>
  <HeadingPairs>
    <vt:vector size="6" baseType="variant">
      <vt:variant>
        <vt:lpstr>Fonts Used</vt:lpstr>
      </vt:variant>
      <vt:variant>
        <vt:i4>5</vt:i4>
      </vt:variant>
      <vt:variant>
        <vt:lpstr>Theme</vt:lpstr>
      </vt:variant>
      <vt:variant>
        <vt:i4>26</vt:i4>
      </vt:variant>
      <vt:variant>
        <vt:lpstr>Slide Titles</vt:lpstr>
      </vt:variant>
      <vt:variant>
        <vt:i4>20</vt:i4>
      </vt:variant>
    </vt:vector>
  </HeadingPairs>
  <TitlesOfParts>
    <vt:vector size="51" baseType="lpstr">
      <vt:lpstr>Arial</vt:lpstr>
      <vt:lpstr>Times New Roman</vt:lpstr>
      <vt:lpstr>Calibri</vt:lpstr>
      <vt:lpstr>Symbol</vt:lpstr>
      <vt:lpstr>Wingdings</vt:lpstr>
      <vt:lpstr>4_Office Theme</vt:lpstr>
      <vt:lpstr>3_NGSPowerPointTemplate</vt:lpstr>
      <vt:lpstr>2_NGSPowerPointTemplate</vt:lpstr>
      <vt:lpstr>NGS_Theme</vt:lpstr>
      <vt:lpstr>Custom Design</vt:lpstr>
      <vt:lpstr>1_NGSPowerPointTemplate</vt:lpstr>
      <vt:lpstr>2_Office Theme</vt:lpstr>
      <vt:lpstr>NGSPowerPointTemplate</vt:lpstr>
      <vt:lpstr>1_Office Theme</vt:lpstr>
      <vt:lpstr>1_NGS_Theme</vt:lpstr>
      <vt:lpstr>2_NGS_Theme</vt:lpstr>
      <vt:lpstr>3_NGS_Theme</vt:lpstr>
      <vt:lpstr>4_NGS_Theme</vt:lpstr>
      <vt:lpstr>5_NGS_Theme</vt:lpstr>
      <vt:lpstr>6_NGS_Theme</vt:lpstr>
      <vt:lpstr>7_NGS_Theme</vt:lpstr>
      <vt:lpstr>4_NGSPowerPointTemplate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Towards the unification  of the vertical datums over the North American continent</vt:lpstr>
      <vt:lpstr>Overview</vt:lpstr>
      <vt:lpstr>Current VDs used by N.A. countries</vt:lpstr>
      <vt:lpstr>Problems in NAVD88</vt:lpstr>
      <vt:lpstr>Geoid difference (GGM02S-NAVD88)</vt:lpstr>
      <vt:lpstr>Problems in CGVD28</vt:lpstr>
      <vt:lpstr>Canada Height Modernization - 2013</vt:lpstr>
      <vt:lpstr>The GRAV-D Project</vt:lpstr>
      <vt:lpstr>Differences in Canada and US plans</vt:lpstr>
      <vt:lpstr>Solution:</vt:lpstr>
      <vt:lpstr>NAVRS: Fundamental concepts</vt:lpstr>
      <vt:lpstr>NAVRS: Requirements</vt:lpstr>
      <vt:lpstr>Required parameters for a geoid model</vt:lpstr>
      <vt:lpstr>Challenges in the 1-cm geoid computation</vt:lpstr>
      <vt:lpstr>NAVRS: Realization</vt:lpstr>
      <vt:lpstr>Options to define a time varying geoid</vt:lpstr>
      <vt:lpstr>Geoid change monitoring</vt:lpstr>
      <vt:lpstr>Slide 18</vt:lpstr>
      <vt:lpstr>Relationship between WHS  and existing VDs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Geoid Modeling at NGS</dc:title>
  <dc:creator>Preferred Customer</dc:creator>
  <cp:lastModifiedBy>yan.wang</cp:lastModifiedBy>
  <cp:revision>204</cp:revision>
  <dcterms:created xsi:type="dcterms:W3CDTF">2010-04-08T19:53:48Z</dcterms:created>
  <dcterms:modified xsi:type="dcterms:W3CDTF">2011-04-13T14:46:53Z</dcterms:modified>
</cp:coreProperties>
</file>