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sldIdLst>
    <p:sldId id="261" r:id="rId2"/>
    <p:sldId id="262" r:id="rId3"/>
    <p:sldId id="266" r:id="rId4"/>
    <p:sldId id="322" r:id="rId5"/>
    <p:sldId id="339" r:id="rId6"/>
    <p:sldId id="357" r:id="rId7"/>
    <p:sldId id="323" r:id="rId8"/>
    <p:sldId id="341" r:id="rId9"/>
    <p:sldId id="342" r:id="rId10"/>
    <p:sldId id="343" r:id="rId11"/>
    <p:sldId id="344" r:id="rId12"/>
    <p:sldId id="345" r:id="rId13"/>
    <p:sldId id="346" r:id="rId14"/>
    <p:sldId id="356" r:id="rId15"/>
    <p:sldId id="334" r:id="rId16"/>
    <p:sldId id="296" r:id="rId17"/>
    <p:sldId id="297" r:id="rId18"/>
    <p:sldId id="298" r:id="rId19"/>
    <p:sldId id="299" r:id="rId20"/>
    <p:sldId id="300" r:id="rId21"/>
    <p:sldId id="336" r:id="rId22"/>
    <p:sldId id="309" r:id="rId23"/>
    <p:sldId id="320" r:id="rId24"/>
    <p:sldId id="338" r:id="rId25"/>
    <p:sldId id="347" r:id="rId26"/>
    <p:sldId id="314" r:id="rId27"/>
    <p:sldId id="310" r:id="rId28"/>
    <p:sldId id="348" r:id="rId29"/>
    <p:sldId id="312" r:id="rId30"/>
    <p:sldId id="315" r:id="rId31"/>
    <p:sldId id="358" r:id="rId32"/>
    <p:sldId id="349" r:id="rId33"/>
    <p:sldId id="316" r:id="rId34"/>
    <p:sldId id="360" r:id="rId35"/>
    <p:sldId id="317" r:id="rId36"/>
    <p:sldId id="350" r:id="rId37"/>
    <p:sldId id="318" r:id="rId38"/>
    <p:sldId id="319" r:id="rId39"/>
    <p:sldId id="354" r:id="rId40"/>
    <p:sldId id="355" r:id="rId41"/>
    <p:sldId id="269" r:id="rId42"/>
    <p:sldId id="353" r:id="rId43"/>
    <p:sldId id="340" r:id="rId44"/>
    <p:sldId id="287" r:id="rId45"/>
    <p:sldId id="306" r:id="rId46"/>
    <p:sldId id="308" r:id="rId47"/>
    <p:sldId id="288" r:id="rId48"/>
    <p:sldId id="290" r:id="rId49"/>
    <p:sldId id="352" r:id="rId5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79277" autoAdjust="0"/>
  </p:normalViewPr>
  <p:slideViewPr>
    <p:cSldViewPr snapToGrid="0" snapToObjects="1">
      <p:cViewPr varScale="1">
        <p:scale>
          <a:sx n="58" d="100"/>
          <a:sy n="58" d="100"/>
        </p:scale>
        <p:origin x="17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34A837-6B82-486C-97B5-D4B088B77E5F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D8A001-B2CA-4B79-8D94-DE1BB4D41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6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249" y="885986"/>
            <a:ext cx="3996912" cy="3025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06501" y="4207386"/>
            <a:ext cx="4589523" cy="286977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68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249" y="885986"/>
            <a:ext cx="3996912" cy="3025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06501" y="4207386"/>
            <a:ext cx="4589523" cy="286977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DOP is a factor that </a:t>
            </a:r>
            <a:r>
              <a:rPr lang="en-US" b="1" dirty="0"/>
              <a:t>multiplies the uncertainty associated with User Equivalent Range Error.  For example, a </a:t>
            </a:r>
            <a:r>
              <a:rPr lang="en-US" dirty="0"/>
              <a:t>DOP of about 2 doubles the uncertainty associated with UERE.  Therefore, low DOP is good and high DOP is bad.  DOP values greater than 6 are really bad and should not be used for surveying.  PDOP values of 1-2 are really good for a solution</a:t>
            </a:r>
          </a:p>
          <a:p>
            <a:endParaRPr lang="en-US" dirty="0" smtClean="0"/>
          </a:p>
          <a:p>
            <a:r>
              <a:rPr lang="en-US" dirty="0" smtClean="0"/>
              <a:t>On the obstruction diagram, areas between the outer gray circle and the blue segments represent</a:t>
            </a:r>
            <a:r>
              <a:rPr lang="en-US" baseline="0" dirty="0" smtClean="0"/>
              <a:t> obstructions of the sky.  To properly read the diagram, imagine you are lying on your back looking up at the sky.  0 degrees is north, 90 degrees is east, etc.  The concentric circles represent 0 degrees above the horizon, then 30 degrees and 60 degrees as one moves from the outside in.  The center of the plot is at 90 degrees elevation.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Study will first show a 10-deg cut-off, 24 hours beginning at UTC midnight Dec. 13, 2017, at a location</a:t>
            </a:r>
            <a:r>
              <a:rPr lang="en-US" baseline="0" dirty="0" smtClean="0"/>
              <a:t> in Silver Spring, MD (mid-latitude), Barrow, AK (high-latitude), and Guam (low-latitude) and </a:t>
            </a:r>
            <a:r>
              <a:rPr lang="en-US" dirty="0" smtClean="0"/>
              <a:t>then show a sky full of obstructions at Low-latitude</a:t>
            </a:r>
          </a:p>
          <a:p>
            <a:endParaRPr lang="en-US" dirty="0" smtClean="0"/>
          </a:p>
          <a:p>
            <a:r>
              <a:rPr lang="en-US" dirty="0" smtClean="0"/>
              <a:t>Silver Spring  -77.03 38.99</a:t>
            </a:r>
          </a:p>
          <a:p>
            <a:r>
              <a:rPr lang="en-US" dirty="0" smtClean="0"/>
              <a:t>Barrow -156.47 71.39</a:t>
            </a:r>
          </a:p>
          <a:p>
            <a:r>
              <a:rPr lang="en-US" dirty="0" smtClean="0"/>
              <a:t>Guam 144.80 13.48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30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70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-25000" dirty="0" smtClean="0"/>
              <a:t>Mid-latitude,, 10 degree mask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11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-25000" dirty="0" smtClean="0"/>
              <a:t>Mid-latitude,, 10 degree mask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0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latitude, 10</a:t>
            </a:r>
            <a:r>
              <a:rPr lang="en-US" baseline="0" dirty="0" smtClean="0"/>
              <a:t> degree mask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05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latitude, 10 degree mask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49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latitude, 10 degree mask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5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Pixel 2</a:t>
            </a:r>
            <a:r>
              <a:rPr lang="en-US" baseline="0" dirty="0" smtClean="0"/>
              <a:t> has GPS+GLO+GAL+BDS+QZSS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33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latitude, 10 degree mask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3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latitude, 10 degree mask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95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</a:t>
            </a:r>
            <a:r>
              <a:rPr lang="en-US" baseline="0" dirty="0" smtClean="0"/>
              <a:t> latitude, 10 degree mask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3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latitude with obstructions</a:t>
            </a:r>
            <a:r>
              <a:rPr lang="en-US" baseline="0" dirty="0" smtClean="0"/>
              <a:t> (Guam, N13.48 E144.80)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5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latitude with obstructions</a:t>
            </a:r>
            <a:r>
              <a:rPr lang="en-US" baseline="0" dirty="0" smtClean="0"/>
              <a:t> (Guam, N13.48 E144.80)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9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latitude with obstructions</a:t>
            </a:r>
            <a:r>
              <a:rPr lang="en-US" baseline="0" dirty="0" smtClean="0"/>
              <a:t> (Guam, N13.48 E144.80)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10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from Dan </a:t>
            </a:r>
            <a:r>
              <a:rPr lang="en-US" dirty="0" err="1" smtClean="0"/>
              <a:t>Gillins</a:t>
            </a:r>
            <a:r>
              <a:rPr lang="en-US" dirty="0" smtClean="0"/>
              <a:t>’ presentation from</a:t>
            </a:r>
            <a:r>
              <a:rPr lang="en-US" baseline="0" dirty="0" smtClean="0"/>
              <a:t> November 9, 2017.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06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FTNA is an IGS station in the French Polynesia, SEYG is an IGS station in the Seychelles in the</a:t>
            </a:r>
            <a:r>
              <a:rPr lang="en-US" baseline="0" dirty="0" smtClean="0"/>
              <a:t> </a:t>
            </a:r>
            <a:r>
              <a:rPr lang="en-US" dirty="0" smtClean="0"/>
              <a:t>Indian Ocean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16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Every satellite system is designed differently so orbits and forces that affect those orbits need to be modeled independently.</a:t>
            </a:r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GLONASS is FDMA (frequency division</a:t>
            </a:r>
            <a:r>
              <a:rPr lang="en-US" baseline="0" dirty="0" smtClean="0"/>
              <a:t> multiple access) whereas the other GNSSs are CDMA (code division multiple access).  The next generation of GLONASS, GLONASS-K, will be CDMA as well as FDMA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2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1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0" dirty="0" smtClean="0"/>
              <a:t> Galileo satellites were just launched on Tuesday.  MEO – Medium Earth Orbit; GEO – Geostationary Earth Orbit; IGSO – Inclined Geo-Synchronous Orbit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NAVigation</a:t>
            </a:r>
            <a:r>
              <a:rPr lang="en-US" dirty="0" smtClean="0"/>
              <a:t> with Indian Constellation</a:t>
            </a:r>
          </a:p>
          <a:p>
            <a:r>
              <a:rPr lang="en-US" dirty="0" smtClean="0"/>
              <a:t>Formerly called IRNSS (Indian Regional Navigation Satellite System)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3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NAVigation</a:t>
            </a:r>
            <a:r>
              <a:rPr lang="en-US" dirty="0" smtClean="0"/>
              <a:t> with Indian Constellation</a:t>
            </a:r>
          </a:p>
          <a:p>
            <a:r>
              <a:rPr lang="en-US" dirty="0" smtClean="0"/>
              <a:t>Formerly called IRNSS (Indian Regional Navigation Satellite System)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A001-B2CA-4B79-8D94-DE1BB4D41B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1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249" y="885986"/>
            <a:ext cx="3996912" cy="3025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06501" y="4207386"/>
            <a:ext cx="4589523" cy="4634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r>
              <a:rPr lang="en-US" baseline="0" dirty="0" smtClean="0"/>
              <a:t> Note that we’re introducing some symbols. Superscript numbers will represent satellites.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60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249" y="885986"/>
            <a:ext cx="3996912" cy="3025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06501" y="4207386"/>
            <a:ext cx="4589523" cy="286977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249" y="885986"/>
            <a:ext cx="3996912" cy="3025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06501" y="4207386"/>
            <a:ext cx="4589523" cy="286977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r>
              <a:rPr lang="en-US" baseline="0" dirty="0" smtClean="0"/>
              <a:t> More symbols. Subscript letters represent receivers.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0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B20-A796-8D4A-9790-389DA483B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D95F-C4AC-F74C-8843-F1114F98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9C37-50CC-2640-A8BB-4A084D551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8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5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9BE7-E39C-5E46-9893-C897A9205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2FD8-6EFB-924A-BBC7-3D9FD8781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7F4B-D849-9949-B056-9EF081A52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D978-2583-3440-BBC6-16DB090D6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0699-3253-714E-A86F-ABA98CEE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D730-DC58-6343-A41C-6B3B622D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5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6D73-134C-C842-8671-F7254A6F5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14 December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Positioning in a multi-GNSS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489CAA-BEB4-0749-9B3B-E5A1D0F9B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sat.co.uk/index.php/en/applications/labsat-frequency-guide" TargetMode="External"/><Relationship Id="rId2" Type="http://schemas.openxmlformats.org/officeDocument/2006/relationships/hyperlink" Target="http://www.gnssplanningonline.com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457200" y="1400175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 in a multi-Global Navigation Satellite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(GNSS) World</a:t>
            </a:r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457200" y="3940384"/>
            <a:ext cx="822960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latin typeface="Times New Roman" charset="0"/>
                <a:cs typeface="Times New Roman" charset="0"/>
              </a:rPr>
              <a:t>Jacob Heck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latin typeface="Times New Roman" charset="0"/>
                <a:cs typeface="Times New Roman" charset="0"/>
              </a:rPr>
              <a:t>December 14, 2017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latin typeface="Times New Roman" charset="0"/>
                <a:cs typeface="Times New Roman" charset="0"/>
              </a:rPr>
              <a:t>NGS Webinar Series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Galileo Signals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AD978-2583-3440-BBC6-16DB090D697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06" y="1417638"/>
            <a:ext cx="4172989" cy="2908619"/>
          </a:xfrm>
          <a:prstGeom prst="rect">
            <a:avLst/>
          </a:prstGeom>
        </p:spPr>
      </p:pic>
      <p:pic>
        <p:nvPicPr>
          <p:cNvPr id="6146" name="Picture 2" descr="https://lh5.googleusercontent.com/-q7xd4IVPa5nt4lkohgbRmMvwmhckCQ4Ej3_C9l_dP4y9Jkc2xoq7plE0La6vmqTAQQJpbGk16tE5T_NTapHalFrTqWaFObQciNYpIet31PX1vvjhMNxtY58xoXj-XlFlart2YIqYj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98963"/>
            <a:ext cx="8991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53200" y="6538912"/>
            <a:ext cx="1876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https://www.labsat.co.uk/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24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BeiDou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AD978-2583-3440-BBC6-16DB090D697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7638"/>
            <a:ext cx="7315200" cy="3000375"/>
          </a:xfrm>
          <a:prstGeom prst="rect">
            <a:avLst/>
          </a:prstGeom>
        </p:spPr>
      </p:pic>
      <p:pic>
        <p:nvPicPr>
          <p:cNvPr id="3074" name="Picture 2" descr="https://lh6.googleusercontent.com/WIVO7f8_WIO0gq0wSk2J1nlK-S00a_bh3egn2f55H61w3bgb22CBLV1YhjsVs3Is23S4rjgzWPZojawUenbKrD4aMFPPv3-kT1QdRK8PkxkaoX2YhYt0zvFPXLVD7iujkg81Aumlux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58" y="4610713"/>
            <a:ext cx="901065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53200" y="6538912"/>
            <a:ext cx="1876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https://www.labsat.co.uk/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55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QZSS Signals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AD978-2583-3440-BBC6-16DB090D697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29" y="1448381"/>
            <a:ext cx="5374142" cy="2910688"/>
          </a:xfrm>
          <a:prstGeom prst="rect">
            <a:avLst/>
          </a:prstGeom>
        </p:spPr>
      </p:pic>
      <p:pic>
        <p:nvPicPr>
          <p:cNvPr id="7" name="Picture 2" descr="https://lh3.googleusercontent.com/aEL2EaCFbua5pq6mT-tk2VWMH-RUJSsyQ7T77rAYuEti-tvdU8kXGvIGa4GnlhGnTLhbXIW5IgwR48ahZ_DDa0TkIb3wj-V1LOsvDA1TUPK4BlBq8SOPBfXgvcvmVuSn-BtfHdzgI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9812"/>
            <a:ext cx="90106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53200" y="6538912"/>
            <a:ext cx="1876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https://www.labsat.co.uk/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03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AD978-2583-3440-BBC6-16DB090D697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179739"/>
            <a:ext cx="7239000" cy="264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4473574"/>
            <a:ext cx="8972550" cy="193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4527097"/>
            <a:ext cx="7067550" cy="1819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3200" y="6538912"/>
            <a:ext cx="1876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https://www.labsat.co.uk/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04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GNSS Signals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AD978-2583-3440-BBC6-16DB090D697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1299008"/>
            <a:ext cx="9077325" cy="4743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53200" y="6538912"/>
            <a:ext cx="1876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https://www.labsat.co.uk/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68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we have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 constellations each with 2-5 available wavelengths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 200 observables!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Currently: 113 satellites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Planned: 130 satellites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w_gnss_works_1.png"/>
          <p:cNvPicPr>
            <a:picLocks noChangeAspect="1"/>
          </p:cNvPicPr>
          <p:nvPr/>
        </p:nvPicPr>
        <p:blipFill>
          <a:blip r:embed="rId3" cstate="print"/>
          <a:srcRect t="40000"/>
          <a:stretch>
            <a:fillRect/>
          </a:stretch>
        </p:blipFill>
        <p:spPr>
          <a:xfrm>
            <a:off x="1815444" y="2743200"/>
            <a:ext cx="5299363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706" y="1138988"/>
            <a:ext cx="8290153" cy="191398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400" dirty="0" smtClean="0">
                <a:latin typeface="Arial" pitchFamily="34"/>
                <a:ea typeface="Gothic" pitchFamily="2"/>
                <a:cs typeface="Gothic" pitchFamily="2"/>
              </a:rPr>
              <a:t>A GNSS satellite passes overhead broadcasting a signal: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I’m SV 1 at XYZ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1 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 at Time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1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(1).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I’m SV 1 at XYZ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1 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(2) at Time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1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(2).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I’m SV 1 at XYZ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1 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(3) at Time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1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(3).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</a:t>
            </a:r>
            <a:endParaRPr lang="en-GB" sz="1200" dirty="0">
              <a:latin typeface="Arial" pitchFamily="34"/>
              <a:ea typeface="Gothic" pitchFamily="2"/>
              <a:cs typeface="Gothic" pitchFamily="2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228600" y="457199"/>
            <a:ext cx="8686800" cy="594360"/>
          </a:xfrm>
          <a:prstGeom prst="rect">
            <a:avLst/>
          </a:prstGeom>
        </p:spPr>
        <p:txBody>
          <a:bodyPr/>
          <a:lstStyle/>
          <a:p>
            <a:pPr lvl="0" eaLnBrk="0" hangingPunct="0"/>
            <a:r>
              <a:rPr lang="en-US" sz="4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GNSS works in 5 slides. (1/5)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4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w_gnss_works_2.png"/>
          <p:cNvPicPr>
            <a:picLocks noChangeAspect="1"/>
          </p:cNvPicPr>
          <p:nvPr/>
        </p:nvPicPr>
        <p:blipFill>
          <a:blip r:embed="rId3" cstate="print"/>
          <a:srcRect t="38961"/>
          <a:stretch>
            <a:fillRect/>
          </a:stretch>
        </p:blipFill>
        <p:spPr>
          <a:xfrm>
            <a:off x="1815444" y="2671948"/>
            <a:ext cx="5299363" cy="4186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706" y="1138988"/>
            <a:ext cx="8290153" cy="1823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400" dirty="0" smtClean="0">
                <a:latin typeface="Arial" pitchFamily="34"/>
                <a:ea typeface="Gothic" pitchFamily="2"/>
                <a:cs typeface="Gothic" pitchFamily="2"/>
              </a:rPr>
              <a:t>At the same time, other satellites are saying: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I’m SV 2 at XYZ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2 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(1) at Time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2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(1).		I’m SV 3 at XYZ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3 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(1) at Time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3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(1).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I’m SV 2 at XYZ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2 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(2) at Time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2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(2). 		I’m SV 3 at XYZ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3 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(1) at Time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3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(2).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I’m SV 2 at XYZ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2 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(3) at Time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2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(3).		I’m SV 3 at XYZ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3 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(1) at Time</a:t>
            </a:r>
            <a:r>
              <a:rPr lang="en-GB" sz="2000" baseline="30000" dirty="0" smtClean="0">
                <a:latin typeface="Arial" pitchFamily="34"/>
                <a:ea typeface="Gothic" pitchFamily="2"/>
                <a:cs typeface="Gothic" pitchFamily="2"/>
              </a:rPr>
              <a:t>3</a:t>
            </a:r>
            <a:r>
              <a:rPr lang="en-GB" sz="2000" dirty="0" smtClean="0">
                <a:latin typeface="Arial" pitchFamily="34"/>
                <a:ea typeface="Gothic" pitchFamily="2"/>
                <a:cs typeface="Gothic" pitchFamily="2"/>
              </a:rPr>
              <a:t>(3).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											•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											•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											•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228600" y="457199"/>
            <a:ext cx="8686800" cy="594360"/>
          </a:xfrm>
          <a:prstGeom prst="rect">
            <a:avLst/>
          </a:prstGeom>
        </p:spPr>
        <p:txBody>
          <a:bodyPr/>
          <a:lstStyle/>
          <a:p>
            <a:pPr lvl="0" eaLnBrk="0" hangingPunct="0"/>
            <a:r>
              <a:rPr lang="en-US" sz="4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GNSS works in 5 slides. (2/5)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7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ow_gnss_works_3.png"/>
          <p:cNvPicPr>
            <a:picLocks noChangeAspect="1"/>
          </p:cNvPicPr>
          <p:nvPr/>
        </p:nvPicPr>
        <p:blipFill>
          <a:blip r:embed="rId3" cstate="print"/>
          <a:srcRect t="40346"/>
          <a:stretch>
            <a:fillRect/>
          </a:stretch>
        </p:blipFill>
        <p:spPr>
          <a:xfrm>
            <a:off x="1815444" y="2766951"/>
            <a:ext cx="5299363" cy="4091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706" y="1138988"/>
            <a:ext cx="8290153" cy="191398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400" dirty="0" smtClean="0">
                <a:latin typeface="Arial" pitchFamily="34"/>
                <a:ea typeface="Gothic" pitchFamily="2"/>
                <a:cs typeface="Gothic" pitchFamily="2"/>
              </a:rPr>
              <a:t>Your receiver hears all this just a fraction of a second later: 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SV 1 said its at XYZ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1 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 at Time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1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(1), but I think it is </a:t>
            </a:r>
            <a:r>
              <a:rPr lang="en-GB" sz="2200" dirty="0" err="1" smtClean="0">
                <a:latin typeface="Arial" pitchFamily="34"/>
                <a:ea typeface="Gothic" pitchFamily="2"/>
                <a:cs typeface="Gothic" pitchFamily="2"/>
              </a:rPr>
              <a:t>Time</a:t>
            </a:r>
            <a:r>
              <a:rPr lang="en-GB" sz="2200" baseline="-25000" dirty="0" err="1" smtClean="0">
                <a:latin typeface="Arial" pitchFamily="34"/>
                <a:ea typeface="Gothic" pitchFamily="2"/>
                <a:cs typeface="Gothic" pitchFamily="2"/>
              </a:rPr>
              <a:t>A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(1).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SV 2 said its at XYZ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2 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 at Time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2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(1), but I think it is </a:t>
            </a:r>
            <a:r>
              <a:rPr lang="en-GB" sz="2200" dirty="0" err="1" smtClean="0">
                <a:latin typeface="Arial" pitchFamily="34"/>
                <a:ea typeface="Gothic" pitchFamily="2"/>
                <a:cs typeface="Gothic" pitchFamily="2"/>
              </a:rPr>
              <a:t>Time</a:t>
            </a:r>
            <a:r>
              <a:rPr lang="en-GB" sz="2200" baseline="-25000" dirty="0" err="1" smtClean="0">
                <a:latin typeface="Arial" pitchFamily="34"/>
                <a:ea typeface="Gothic" pitchFamily="2"/>
                <a:cs typeface="Gothic" pitchFamily="2"/>
              </a:rPr>
              <a:t>A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(1).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SV 3 said its at XYZ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3 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 at Time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3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(1), but I think it is </a:t>
            </a:r>
            <a:r>
              <a:rPr lang="en-GB" sz="2200" dirty="0" err="1" smtClean="0">
                <a:latin typeface="Arial" pitchFamily="34"/>
                <a:ea typeface="Gothic" pitchFamily="2"/>
                <a:cs typeface="Gothic" pitchFamily="2"/>
              </a:rPr>
              <a:t>Time</a:t>
            </a:r>
            <a:r>
              <a:rPr lang="en-GB" sz="2200" baseline="-25000" dirty="0" err="1" smtClean="0">
                <a:latin typeface="Arial" pitchFamily="34"/>
                <a:ea typeface="Gothic" pitchFamily="2"/>
                <a:cs typeface="Gothic" pitchFamily="2"/>
              </a:rPr>
              <a:t>A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(1).</a:t>
            </a:r>
            <a:endParaRPr lang="en-GB" sz="1200" dirty="0" smtClean="0">
              <a:latin typeface="Arial" pitchFamily="34"/>
              <a:ea typeface="Gothic" pitchFamily="2"/>
              <a:cs typeface="Gothic" pitchFamily="2"/>
            </a:endParaRP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</a:t>
            </a:r>
            <a:endParaRPr lang="en-GB" sz="1200" dirty="0">
              <a:latin typeface="Arial" pitchFamily="34"/>
              <a:ea typeface="Gothic" pitchFamily="2"/>
              <a:cs typeface="Gothic" pitchFamily="2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228600" y="457199"/>
            <a:ext cx="8686800" cy="594360"/>
          </a:xfrm>
          <a:prstGeom prst="rect">
            <a:avLst/>
          </a:prstGeom>
        </p:spPr>
        <p:txBody>
          <a:bodyPr/>
          <a:lstStyle/>
          <a:p>
            <a:pPr lvl="0" eaLnBrk="0" hangingPunct="0"/>
            <a:r>
              <a:rPr lang="en-US" sz="4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GNSS works in 5 slides. (3/5)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66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w_gnss_works_4 (1).png"/>
          <p:cNvPicPr>
            <a:picLocks noChangeAspect="1"/>
          </p:cNvPicPr>
          <p:nvPr/>
        </p:nvPicPr>
        <p:blipFill>
          <a:blip r:embed="rId3" cstate="print"/>
          <a:srcRect t="37922"/>
          <a:stretch>
            <a:fillRect/>
          </a:stretch>
        </p:blipFill>
        <p:spPr>
          <a:xfrm>
            <a:off x="2336651" y="2990652"/>
            <a:ext cx="4813957" cy="3867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706" y="1138988"/>
            <a:ext cx="8290153" cy="267137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400" dirty="0" smtClean="0">
                <a:latin typeface="Arial" pitchFamily="34"/>
                <a:ea typeface="Gothic" pitchFamily="2"/>
                <a:cs typeface="Gothic" pitchFamily="2"/>
              </a:rPr>
              <a:t>Your receiver knows that these signals are travelling at the speed of light, c, so it starts doing a some math: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c </a:t>
            </a:r>
            <a:r>
              <a:rPr lang="en-GB" sz="2400" b="1" dirty="0" smtClean="0">
                <a:latin typeface="Arial" pitchFamily="34"/>
                <a:ea typeface="Gothic" pitchFamily="2"/>
                <a:cs typeface="Gothic" pitchFamily="2"/>
              </a:rPr>
              <a:t>×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 (</a:t>
            </a:r>
            <a:r>
              <a:rPr lang="en-GB" sz="2200" dirty="0" err="1" smtClean="0">
                <a:latin typeface="Arial" pitchFamily="34"/>
                <a:ea typeface="Gothic" pitchFamily="2"/>
                <a:cs typeface="Gothic" pitchFamily="2"/>
              </a:rPr>
              <a:t>Time</a:t>
            </a:r>
            <a:r>
              <a:rPr lang="en-GB" sz="2200" baseline="-25000" dirty="0" err="1" smtClean="0">
                <a:latin typeface="Arial" pitchFamily="34"/>
                <a:ea typeface="Gothic" pitchFamily="2"/>
                <a:cs typeface="Gothic" pitchFamily="2"/>
              </a:rPr>
              <a:t>A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 – Time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1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(1)) means I’m Range</a:t>
            </a:r>
            <a:r>
              <a:rPr lang="en-GB" sz="2200" baseline="-25000" dirty="0" smtClean="0">
                <a:latin typeface="Arial" pitchFamily="34"/>
                <a:ea typeface="Gothic" pitchFamily="2"/>
                <a:cs typeface="Gothic" pitchFamily="2"/>
              </a:rPr>
              <a:t>A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1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 from XYZ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1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(1).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c </a:t>
            </a:r>
            <a:r>
              <a:rPr lang="en-GB" sz="2400" b="1" dirty="0" smtClean="0">
                <a:latin typeface="Arial" pitchFamily="34"/>
                <a:ea typeface="Gothic" pitchFamily="2"/>
                <a:cs typeface="Gothic" pitchFamily="2"/>
              </a:rPr>
              <a:t>×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 (</a:t>
            </a:r>
            <a:r>
              <a:rPr lang="en-GB" sz="2200" dirty="0" err="1" smtClean="0">
                <a:latin typeface="Arial" pitchFamily="34"/>
                <a:ea typeface="Gothic" pitchFamily="2"/>
                <a:cs typeface="Gothic" pitchFamily="2"/>
              </a:rPr>
              <a:t>Time</a:t>
            </a:r>
            <a:r>
              <a:rPr lang="en-GB" sz="2200" baseline="-25000" dirty="0" err="1" smtClean="0">
                <a:latin typeface="Arial" pitchFamily="34"/>
                <a:ea typeface="Gothic" pitchFamily="2"/>
                <a:cs typeface="Gothic" pitchFamily="2"/>
              </a:rPr>
              <a:t>A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 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 – Time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2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(1)) means I’m Range</a:t>
            </a:r>
            <a:r>
              <a:rPr lang="en-GB" sz="2200" baseline="-25000" dirty="0" smtClean="0">
                <a:latin typeface="Arial" pitchFamily="34"/>
                <a:ea typeface="Gothic" pitchFamily="2"/>
                <a:cs typeface="Gothic" pitchFamily="2"/>
              </a:rPr>
              <a:t>A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2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 from XYZ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2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(1).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c </a:t>
            </a:r>
            <a:r>
              <a:rPr lang="en-GB" sz="2400" b="1" dirty="0" smtClean="0">
                <a:latin typeface="Arial" pitchFamily="34"/>
                <a:ea typeface="Gothic" pitchFamily="2"/>
                <a:cs typeface="Gothic" pitchFamily="2"/>
              </a:rPr>
              <a:t>×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 (</a:t>
            </a:r>
            <a:r>
              <a:rPr lang="en-GB" sz="2200" dirty="0" err="1" smtClean="0">
                <a:latin typeface="Arial" pitchFamily="34"/>
                <a:ea typeface="Gothic" pitchFamily="2"/>
                <a:cs typeface="Gothic" pitchFamily="2"/>
              </a:rPr>
              <a:t>Time</a:t>
            </a:r>
            <a:r>
              <a:rPr lang="en-GB" sz="2200" baseline="-25000" dirty="0" err="1" smtClean="0">
                <a:latin typeface="Arial" pitchFamily="34"/>
                <a:ea typeface="Gothic" pitchFamily="2"/>
                <a:cs typeface="Gothic" pitchFamily="2"/>
              </a:rPr>
              <a:t>A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 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 – Time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3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(1)) means I’m Range</a:t>
            </a:r>
            <a:r>
              <a:rPr lang="en-GB" sz="2200" baseline="-25000" dirty="0" smtClean="0">
                <a:latin typeface="Arial" pitchFamily="34"/>
                <a:ea typeface="Gothic" pitchFamily="2"/>
                <a:cs typeface="Gothic" pitchFamily="2"/>
              </a:rPr>
              <a:t>A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3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 from XYZ</a:t>
            </a:r>
            <a:r>
              <a:rPr lang="en-GB" sz="2200" baseline="30000" dirty="0" smtClean="0">
                <a:latin typeface="Arial" pitchFamily="34"/>
                <a:ea typeface="Gothic" pitchFamily="2"/>
                <a:cs typeface="Gothic" pitchFamily="2"/>
              </a:rPr>
              <a:t>3</a:t>
            </a:r>
            <a:r>
              <a:rPr lang="en-GB" sz="2200" dirty="0" smtClean="0">
                <a:latin typeface="Arial" pitchFamily="34"/>
                <a:ea typeface="Gothic" pitchFamily="2"/>
                <a:cs typeface="Gothic" pitchFamily="2"/>
              </a:rPr>
              <a:t>(1).</a:t>
            </a:r>
            <a:endParaRPr lang="en-GB" sz="1200" dirty="0" smtClean="0">
              <a:latin typeface="Arial" pitchFamily="34"/>
              <a:ea typeface="Gothic" pitchFamily="2"/>
              <a:cs typeface="Gothic" pitchFamily="2"/>
            </a:endParaRP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</a:t>
            </a:r>
          </a:p>
          <a:p>
            <a:pPr algn="ctr"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200" dirty="0" smtClean="0">
                <a:latin typeface="Arial" pitchFamily="34"/>
                <a:ea typeface="Gothic" pitchFamily="2"/>
                <a:cs typeface="Gothic" pitchFamily="2"/>
              </a:rPr>
              <a:t>•</a:t>
            </a:r>
            <a:endParaRPr lang="en-GB" sz="1200" dirty="0">
              <a:latin typeface="Arial" pitchFamily="34"/>
              <a:ea typeface="Gothic" pitchFamily="2"/>
              <a:cs typeface="Gothic" pitchFamily="2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228600" y="457199"/>
            <a:ext cx="8686800" cy="594360"/>
          </a:xfrm>
          <a:prstGeom prst="rect">
            <a:avLst/>
          </a:prstGeom>
        </p:spPr>
        <p:txBody>
          <a:bodyPr/>
          <a:lstStyle/>
          <a:p>
            <a:pPr lvl="0" eaLnBrk="0" hangingPunct="0"/>
            <a:r>
              <a:rPr lang="en-US" sz="4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GNSS works in 5 slides. (4/5)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0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 txBox="1">
            <a:spLocks/>
          </p:cNvSpPr>
          <p:nvPr/>
        </p:nvSpPr>
        <p:spPr bwMode="auto">
          <a:xfrm>
            <a:off x="457200" y="1158509"/>
            <a:ext cx="8229600" cy="540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Geodesist at NOAA’s National Geodetic Survey since 2016.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Previously a graduate research associate at The Ohio State University as well as a surveyor in private industry and for county and state governments.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Ph.D. Candidate in Geodetic Science 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Ohio State.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M.S. in Geodetic Science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from Ohio State.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B.S. in Surveying Engineering from Michigan Technological University in Houghton, Michigan.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Title 1"/>
          <p:cNvSpPr txBox="1">
            <a:spLocks/>
          </p:cNvSpPr>
          <p:nvPr/>
        </p:nvSpPr>
        <p:spPr bwMode="auto">
          <a:xfrm>
            <a:off x="457200" y="468522"/>
            <a:ext cx="8229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dirty="0" smtClean="0">
                <a:latin typeface="Times New Roman" charset="0"/>
                <a:cs typeface="Times New Roman" charset="0"/>
              </a:rPr>
              <a:t>About me</a:t>
            </a:r>
            <a:endParaRPr lang="en-US" sz="4400" dirty="0">
              <a:latin typeface="Times New Roman" charset="0"/>
              <a:cs typeface="Times New Roman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706" y="1138988"/>
            <a:ext cx="8290153" cy="72904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hangingPunc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400" dirty="0" smtClean="0">
                <a:latin typeface="Arial" pitchFamily="34"/>
                <a:ea typeface="Gothic" pitchFamily="2"/>
                <a:cs typeface="Gothic" pitchFamily="2"/>
              </a:rPr>
              <a:t>If your receiver has enough ranges, then it can compute its position: XYZ</a:t>
            </a:r>
            <a:r>
              <a:rPr lang="en-GB" sz="2400" baseline="-25000" dirty="0" smtClean="0">
                <a:latin typeface="Arial" pitchFamily="34"/>
                <a:ea typeface="Gothic" pitchFamily="2"/>
                <a:cs typeface="Gothic" pitchFamily="2"/>
              </a:rPr>
              <a:t>A</a:t>
            </a:r>
            <a:r>
              <a:rPr lang="en-GB" sz="2400" dirty="0" smtClean="0">
                <a:latin typeface="Arial" pitchFamily="34"/>
                <a:ea typeface="Gothic" pitchFamily="2"/>
                <a:cs typeface="Gothic" pitchFamily="2"/>
              </a:rPr>
              <a:t>(1) at time </a:t>
            </a:r>
            <a:r>
              <a:rPr lang="en-GB" sz="2400" dirty="0" err="1" smtClean="0">
                <a:latin typeface="Arial" pitchFamily="34"/>
                <a:ea typeface="Gothic" pitchFamily="2"/>
                <a:cs typeface="Gothic" pitchFamily="2"/>
              </a:rPr>
              <a:t>Time</a:t>
            </a:r>
            <a:r>
              <a:rPr lang="en-GB" sz="2400" baseline="-25000" dirty="0" err="1" smtClean="0">
                <a:latin typeface="Arial" pitchFamily="34"/>
                <a:ea typeface="Gothic" pitchFamily="2"/>
                <a:cs typeface="Gothic" pitchFamily="2"/>
              </a:rPr>
              <a:t>A</a:t>
            </a:r>
            <a:r>
              <a:rPr lang="en-GB" sz="2400" dirty="0" smtClean="0">
                <a:latin typeface="Arial" pitchFamily="34"/>
                <a:ea typeface="Gothic" pitchFamily="2"/>
                <a:cs typeface="Gothic" pitchFamily="2"/>
              </a:rPr>
              <a:t>(1). Repeat ad </a:t>
            </a:r>
            <a:r>
              <a:rPr lang="en-GB" sz="2400" dirty="0" err="1" smtClean="0">
                <a:latin typeface="Arial" pitchFamily="34"/>
                <a:ea typeface="Gothic" pitchFamily="2"/>
                <a:cs typeface="Gothic" pitchFamily="2"/>
              </a:rPr>
              <a:t>nauseum</a:t>
            </a:r>
            <a:r>
              <a:rPr lang="en-GB" sz="2400" dirty="0" smtClean="0">
                <a:latin typeface="Arial" pitchFamily="34"/>
                <a:ea typeface="Gothic" pitchFamily="2"/>
                <a:cs typeface="Gothic" pitchFamily="2"/>
              </a:rPr>
              <a:t>.</a:t>
            </a:r>
            <a:endParaRPr lang="en-GB" sz="2400" dirty="0">
              <a:latin typeface="Arial" pitchFamily="34"/>
              <a:ea typeface="Gothic" pitchFamily="2"/>
              <a:cs typeface="Gothic" pitchFamily="2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228600" y="457199"/>
            <a:ext cx="8686800" cy="594360"/>
          </a:xfrm>
          <a:prstGeom prst="rect">
            <a:avLst/>
          </a:prstGeom>
        </p:spPr>
        <p:txBody>
          <a:bodyPr/>
          <a:lstStyle/>
          <a:p>
            <a:pPr lvl="0" eaLnBrk="0" hangingPunct="0"/>
            <a:r>
              <a:rPr lang="en-US" sz="4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GNSS works in 5 slides. (5/5)</a:t>
            </a:r>
          </a:p>
        </p:txBody>
      </p:sp>
      <p:pic>
        <p:nvPicPr>
          <p:cNvPr id="14" name="Picture 13" descr="Pictur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927650"/>
            <a:ext cx="5486400" cy="493035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309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703625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is this going to improve my positioning?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19BE7-E39C-5E46-9893-C897A9205C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Dilution of Precision (DOP)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HDOP: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Horzontal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DOP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VDOP: Vertical DOP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PDOP: Position DOP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𝐻𝐷𝑂𝑃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𝑉𝐷𝑂𝑃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TDOP: Time DOP</a:t>
                </a:r>
              </a:p>
              <a:p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GDOP:Geometric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DOP=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𝑃𝐷𝑂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1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𝑇𝐷𝑂</m:t>
                            </m:r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  <a:blipFill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529982"/>
            <a:ext cx="2123684" cy="1826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343" y="52585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 diagram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2" t="10535" r="6040" b="4715"/>
          <a:stretch/>
        </p:blipFill>
        <p:spPr>
          <a:xfrm rot="5400000">
            <a:off x="1867175" y="-1223496"/>
            <a:ext cx="5419979" cy="91336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406900"/>
            <a:ext cx="8153399" cy="1362075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Mid-latitude, no obstructions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 degree mask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53200" y="6182965"/>
            <a:ext cx="3226602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033" y="3749192"/>
            <a:ext cx="4437390" cy="243377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9297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Elevation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264" y="1457989"/>
            <a:ext cx="4041947" cy="21911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63" y="1457989"/>
            <a:ext cx="4044723" cy="21911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6807" y="3501623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6128" y="3564526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6213" y="5259635"/>
            <a:ext cx="142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GPS+GLO+GAL+BDS+QZSS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79367" y="6516542"/>
            <a:ext cx="3226602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87" y="1392015"/>
            <a:ext cx="4616426" cy="2451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537" y="4108215"/>
            <a:ext cx="2388263" cy="2326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3469" y="3984550"/>
            <a:ext cx="2416473" cy="2272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07" y="3869869"/>
            <a:ext cx="2534029" cy="238738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39297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Visibility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807" y="3501623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3469" y="3799884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39321" y="3408204"/>
            <a:ext cx="142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GPS+GLO+GAL+BDS+QZSS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6578069"/>
            <a:ext cx="3226602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465" y="1535976"/>
            <a:ext cx="3983535" cy="2083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09100"/>
            <a:ext cx="4056843" cy="199713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9297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143" y="3763487"/>
            <a:ext cx="4121862" cy="21699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6807" y="3501623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6128" y="3564526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26213" y="5259635"/>
            <a:ext cx="142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GPS+GLO+GAL+BDS+QZSS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406900"/>
            <a:ext cx="8153399" cy="1362075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High-latitude, no obstructions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 degree mask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5466" y="6594899"/>
            <a:ext cx="3226602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8" y="1378734"/>
            <a:ext cx="4425583" cy="23629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085" y="1377566"/>
            <a:ext cx="4326974" cy="234767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19102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Elevation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904593"/>
            <a:ext cx="4458924" cy="23917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31866" y="3599597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71187" y="3662500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1272" y="5357609"/>
            <a:ext cx="142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GPS+GLO+GAL+BDS+QZSS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the history of GNSS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different constellations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Advantages/challenges of a multi-constellation solution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Show some examples of improvements when using extra satellites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0741" y="6548352"/>
            <a:ext cx="3226602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694" y="1197887"/>
            <a:ext cx="4816020" cy="2509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267" y="3691234"/>
            <a:ext cx="2737919" cy="2731322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457200" y="19964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Visibility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3" y="3682009"/>
            <a:ext cx="2894959" cy="26997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752" y="3705724"/>
            <a:ext cx="2888048" cy="27006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6807" y="3501623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13469" y="3799884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39321" y="3039958"/>
            <a:ext cx="142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GPS+GLO+GAL+BDS+QZSS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3085" y="6563965"/>
            <a:ext cx="3226602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57200" y="23212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29" y="3929682"/>
            <a:ext cx="4478228" cy="23399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77" y="1375121"/>
            <a:ext cx="4430417" cy="2357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75121"/>
            <a:ext cx="4485141" cy="23575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6807" y="3622993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6128" y="3685896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6213" y="5381005"/>
            <a:ext cx="142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GPS+GLO+GAL+BDS+QZSS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0114" y="4406900"/>
            <a:ext cx="8414657" cy="1362075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Low-latitude, no obstructions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 degree mask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498" y="3979116"/>
            <a:ext cx="3715004" cy="1952515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6564784"/>
            <a:ext cx="3226602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6817"/>
            <a:ext cx="4506687" cy="237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23646"/>
            <a:ext cx="2858151" cy="259139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18775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Position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183" y="1216817"/>
            <a:ext cx="4317817" cy="23178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8942" t="4499"/>
          <a:stretch/>
        </p:blipFill>
        <p:spPr>
          <a:xfrm>
            <a:off x="6329029" y="3696076"/>
            <a:ext cx="2862943" cy="26979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2209" y="3601023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3784" y="3417307"/>
            <a:ext cx="142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GPS+GLO+GAL+BDS+QZSS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66672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Guam see so many satellites?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018750"/>
            <a:ext cx="5638738" cy="36779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0413" y="5882909"/>
            <a:ext cx="1256287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Lou et al 2014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2067889"/>
            <a:ext cx="2203952" cy="36922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19800" y="5739854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http://www.navipedia.net/index.php/QZSS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1566728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BeiDou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6128" y="1566728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QZSS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6182965"/>
            <a:ext cx="3226602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560" y="3557731"/>
            <a:ext cx="4762933" cy="25164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35"/>
            <a:ext cx="4299857" cy="223219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457200" y="3929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209" y="3601023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50344" y="5006428"/>
            <a:ext cx="142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GPS+GLO+GAL+BDS+QZSS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4406900"/>
            <a:ext cx="8153399" cy="1362075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Low-latitude, with obstructions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20699-3253-714E-A86F-ABA98CEE1FD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</a:t>
            </a:r>
            <a:r>
              <a:rPr lang="en-US" dirty="0" smtClean="0"/>
              <a:t> Diagram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57" y="1362587"/>
            <a:ext cx="5504285" cy="47336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6182965"/>
            <a:ext cx="3226602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97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Elevation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4689" y="5907476"/>
            <a:ext cx="2762111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38" y="1490293"/>
            <a:ext cx="4824633" cy="25280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15295" y="2529046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295" y="4347617"/>
            <a:ext cx="187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GPS+GLO+GAL+BDS+QZSS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38" y="3936768"/>
            <a:ext cx="4824633" cy="22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9844" y="6039340"/>
            <a:ext cx="3226602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457200" y="3929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Visibility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8" y="3765175"/>
            <a:ext cx="3013114" cy="2453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1" y="3797026"/>
            <a:ext cx="2667000" cy="2505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934" y="1491283"/>
            <a:ext cx="6164132" cy="245487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31238" y="4116668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90636" y="5335839"/>
            <a:ext cx="187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GPS+GLO+GAL+BDS+QZSS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GNSS Timeline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9684" y="1803986"/>
            <a:ext cx="8037576" cy="0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5884" y="1630432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838706" y="1630432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081528" y="1635556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24350" y="1635556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67172" y="1643394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09994" y="1635556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052816" y="1657226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02093" y="2242378"/>
            <a:ext cx="1831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1982: First GLONASS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atellite launched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66852" y="3722389"/>
            <a:ext cx="161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1978: First GPS satellite launched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615" y="2086218"/>
            <a:ext cx="161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1960: First Transit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atellite launched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6803" y="3746593"/>
            <a:ext cx="209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1983: First Network GPS project, Summit County, Ohio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81501" y="3676919"/>
            <a:ext cx="161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1995: GPS, GLONASS fully operational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25058" y="2636758"/>
            <a:ext cx="161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2001: GLONASS only has 6 satellites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9299431">
            <a:off x="95905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9299431">
            <a:off x="1349999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9299431">
            <a:off x="2604093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9299431">
            <a:off x="3858187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299431">
            <a:off x="5112281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9299431">
            <a:off x="6366375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9299431">
            <a:off x="7620470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26722" y="2674903"/>
            <a:ext cx="1535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1994: International GPS Service (IGS) forms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65097" y="1970933"/>
            <a:ext cx="839753" cy="1775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211398" y="1942858"/>
            <a:ext cx="92168" cy="415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9" idx="0"/>
          </p:cNvCxnSpPr>
          <p:nvPr/>
        </p:nvCxnSpPr>
        <p:spPr>
          <a:xfrm rot="16200000" flipV="1">
            <a:off x="3210960" y="2265286"/>
            <a:ext cx="1784798" cy="1177816"/>
          </a:xfrm>
          <a:prstGeom prst="bentConnector3">
            <a:avLst>
              <a:gd name="adj1" fmla="val 8356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4768545" y="1948834"/>
            <a:ext cx="329122" cy="1060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5848963" y="1948832"/>
            <a:ext cx="1276095" cy="687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075647" y="1220982"/>
            <a:ext cx="3557813" cy="939522"/>
          </a:xfrm>
          <a:prstGeom prst="rect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Arrow Connector 51"/>
          <p:cNvCxnSpPr/>
          <p:nvPr/>
        </p:nvCxnSpPr>
        <p:spPr>
          <a:xfrm rot="16200000" flipV="1">
            <a:off x="4980188" y="2010918"/>
            <a:ext cx="1784798" cy="1710168"/>
          </a:xfrm>
          <a:prstGeom prst="bentConnector3">
            <a:avLst>
              <a:gd name="adj1" fmla="val 6646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7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6182965"/>
            <a:ext cx="3226602" cy="28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http://www.gnssplanningonline.com/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86" y="1535976"/>
            <a:ext cx="5008453" cy="2418163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457200" y="39297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2524770"/>
            <a:ext cx="13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 only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9800" y="4363174"/>
            <a:ext cx="187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GPS+GLO+GAL+BDS+QZSS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Maximum PDOP: 2.4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85" y="3638610"/>
            <a:ext cx="5008453" cy="22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568325" y="257175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GPS+GLONASS RMSE results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479" y="1316141"/>
            <a:ext cx="7074808" cy="522277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75" y="3693596"/>
            <a:ext cx="322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Gillins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Times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8" y="1500591"/>
            <a:ext cx="6783185" cy="430328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258" y="5803878"/>
            <a:ext cx="375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al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50" y="1371827"/>
            <a:ext cx="6367899" cy="4498334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A7F4B-D849-9949-B056-9EF081A52F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258" y="5803878"/>
            <a:ext cx="375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al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Development Challenges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Inter-system biases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Inter-frequency biases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 of precise data products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system differences, scale factors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system differences (Leap seconds)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formats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Orbit modeling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Antenna phase models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for the user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Bigger files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Software, hardware must be up to date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to keep this online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2020, the sky will be very full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NGS currently only has GPS capability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more satellites, convergence times, sky coverage, and DOP will improve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AD978-2583-3440-BBC6-16DB090D697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2069069"/>
            <a:ext cx="7097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Thanks to Andria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Steve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Hilla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Mark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Schenewerk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Xiaopeng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Li for your help with this presentation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085"/>
            <a:ext cx="8229600" cy="549139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www.gnssplanningonline.com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www.labsat.co.uk/index.php/en/applications/labsat-frequency-guide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C.; Gong, Y.; Gao, Y.;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C. An Approach to Speed up Single-Frequency PPP Convergence with Quad-Constellation GNSS and GIM. Sensors 2017, 17, 1302.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Gillins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 (2017) Deriving High-accuracy Ellipsoid Heights Using OPUS-Projects.  NGS Webinar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Lou YD, Liu Y, Shi C, Yao XG, Zheng F (2014) Precise orbit determination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BeiDou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constellation based on BETS and MGEX network.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Rep 4:4692.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GNSS Timeline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2886" y="1945504"/>
            <a:ext cx="7784374" cy="0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70659" y="1766096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534167" y="1817486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997674" y="1787766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4152" y="2485330"/>
            <a:ext cx="161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2003: First GLONASS-M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atellite launched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6957" y="2650482"/>
            <a:ext cx="161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2007: First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BeiDou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atellite launched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3443" y="2263904"/>
            <a:ext cx="1764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2020: Galileo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BeiDou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constellations expected to be complete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21130" y="2289731"/>
            <a:ext cx="1522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2016: Galileo declared initially operational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65261" y="3842404"/>
            <a:ext cx="2090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2017: 113 GNSS satellites in the sky, multi-GNSS smartphones fit in your pocket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817" y="3893572"/>
            <a:ext cx="161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2005: First Galileo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atellite launched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299431">
            <a:off x="669689" y="1424479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9299431">
            <a:off x="4132532" y="1424479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9299431">
            <a:off x="7595375" y="1424479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19810" y="2480923"/>
            <a:ext cx="1615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2011: GLONASS fully operational (again)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19810" y="3973288"/>
            <a:ext cx="1615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2011: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BeiDou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initially operational over the Asia-Pacific Region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273629" y="2084496"/>
            <a:ext cx="846502" cy="396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524000" y="2051884"/>
            <a:ext cx="1207018" cy="19214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889069" y="2084496"/>
            <a:ext cx="447294" cy="594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716071" y="2132393"/>
            <a:ext cx="196139" cy="618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6280187" y="2084496"/>
            <a:ext cx="319002" cy="418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603227" y="2084496"/>
            <a:ext cx="323040" cy="17168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GNSS Timeline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9684" y="1803986"/>
            <a:ext cx="8037576" cy="0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95884" y="1630432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838706" y="1630432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081528" y="1635556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324350" y="1635556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567172" y="1643394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809994" y="1635556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052816" y="1657226"/>
            <a:ext cx="0" cy="31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9299431">
            <a:off x="95905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9299431">
            <a:off x="1349999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9299431">
            <a:off x="2604093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9299431">
            <a:off x="3858187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9299431">
            <a:off x="5112281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9299431">
            <a:off x="6366375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9299431">
            <a:off x="7620470" y="1267674"/>
            <a:ext cx="7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13363" y="1992118"/>
            <a:ext cx="7373437" cy="473284"/>
            <a:chOff x="1313363" y="1992118"/>
            <a:chExt cx="7373437" cy="473284"/>
          </a:xfrm>
        </p:grpSpPr>
        <p:sp>
          <p:nvSpPr>
            <p:cNvPr id="3" name="Rectangle 2"/>
            <p:cNvSpPr/>
            <p:nvPr/>
          </p:nvSpPr>
          <p:spPr>
            <a:xfrm>
              <a:off x="4982626" y="1992118"/>
              <a:ext cx="3704174" cy="4732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743200" y="1992118"/>
              <a:ext cx="2239425" cy="4732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29741" y="2044094"/>
              <a:ext cx="575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endPara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13363" y="2044094"/>
              <a:ext cx="90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GPS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13363" y="2722301"/>
            <a:ext cx="7381319" cy="473284"/>
            <a:chOff x="1313363" y="2690036"/>
            <a:chExt cx="7381319" cy="473284"/>
          </a:xfrm>
        </p:grpSpPr>
        <p:sp>
          <p:nvSpPr>
            <p:cNvPr id="56" name="Rectangle 55"/>
            <p:cNvSpPr/>
            <p:nvPr/>
          </p:nvSpPr>
          <p:spPr>
            <a:xfrm>
              <a:off x="3363320" y="2690036"/>
              <a:ext cx="1619305" cy="4732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20909" y="2690036"/>
              <a:ext cx="1673773" cy="473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83786" y="2690036"/>
              <a:ext cx="460573" cy="47328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444359" y="2690036"/>
              <a:ext cx="1576551" cy="47328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68392" y="2742012"/>
              <a:ext cx="575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313363" y="2742012"/>
              <a:ext cx="14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GLONASS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13363" y="3452484"/>
            <a:ext cx="7449267" cy="473284"/>
            <a:chOff x="1313363" y="3419909"/>
            <a:chExt cx="7449267" cy="473284"/>
          </a:xfrm>
        </p:grpSpPr>
        <p:sp>
          <p:nvSpPr>
            <p:cNvPr id="57" name="Rectangle 56"/>
            <p:cNvSpPr/>
            <p:nvPr/>
          </p:nvSpPr>
          <p:spPr>
            <a:xfrm>
              <a:off x="6243144" y="3419909"/>
              <a:ext cx="1809671" cy="4732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052816" y="3419909"/>
              <a:ext cx="709814" cy="473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13363" y="3471885"/>
              <a:ext cx="14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GALILEO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84369" y="3471885"/>
              <a:ext cx="57826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  <a:endPara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3363" y="4182667"/>
            <a:ext cx="7461616" cy="473284"/>
            <a:chOff x="1313363" y="4173508"/>
            <a:chExt cx="7461616" cy="473284"/>
          </a:xfrm>
        </p:grpSpPr>
        <p:sp>
          <p:nvSpPr>
            <p:cNvPr id="58" name="Rectangle 57"/>
            <p:cNvSpPr/>
            <p:nvPr/>
          </p:nvSpPr>
          <p:spPr>
            <a:xfrm>
              <a:off x="8065164" y="4173508"/>
              <a:ext cx="709815" cy="47328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553200" y="4173508"/>
              <a:ext cx="1525007" cy="4732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13363" y="4225484"/>
              <a:ext cx="14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BEIDOU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186530" y="4225484"/>
              <a:ext cx="57826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13363" y="4912850"/>
            <a:ext cx="7462564" cy="473284"/>
            <a:chOff x="1313363" y="4929717"/>
            <a:chExt cx="7462564" cy="473284"/>
          </a:xfrm>
        </p:grpSpPr>
        <p:sp>
          <p:nvSpPr>
            <p:cNvPr id="59" name="Rectangle 58"/>
            <p:cNvSpPr/>
            <p:nvPr/>
          </p:nvSpPr>
          <p:spPr>
            <a:xfrm>
              <a:off x="6809994" y="4929717"/>
              <a:ext cx="773842" cy="4732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97133" y="4929717"/>
              <a:ext cx="1178794" cy="47328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313363" y="4981693"/>
              <a:ext cx="14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QZSS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943833" y="4981693"/>
              <a:ext cx="578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13363" y="5643033"/>
            <a:ext cx="7462564" cy="473284"/>
            <a:chOff x="1313363" y="5643033"/>
            <a:chExt cx="7462564" cy="473284"/>
          </a:xfrm>
        </p:grpSpPr>
        <p:sp>
          <p:nvSpPr>
            <p:cNvPr id="60" name="Rectangle 59"/>
            <p:cNvSpPr/>
            <p:nvPr/>
          </p:nvSpPr>
          <p:spPr>
            <a:xfrm>
              <a:off x="7125603" y="5643033"/>
              <a:ext cx="458234" cy="4732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504386" y="5643033"/>
              <a:ext cx="1271541" cy="4732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313363" y="5695009"/>
              <a:ext cx="140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NAVIC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897399" y="5695009"/>
              <a:ext cx="578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2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Constellations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223329"/>
              </p:ext>
            </p:extLst>
          </p:nvPr>
        </p:nvGraphicFramePr>
        <p:xfrm>
          <a:off x="457200" y="1600200"/>
          <a:ext cx="8311896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316">
                  <a:extLst>
                    <a:ext uri="{9D8B030D-6E8A-4147-A177-3AD203B41FA5}">
                      <a16:colId xmlns:a16="http://schemas.microsoft.com/office/drawing/2014/main" val="1578057644"/>
                    </a:ext>
                  </a:extLst>
                </a:gridCol>
                <a:gridCol w="1385316">
                  <a:extLst>
                    <a:ext uri="{9D8B030D-6E8A-4147-A177-3AD203B41FA5}">
                      <a16:colId xmlns:a16="http://schemas.microsoft.com/office/drawing/2014/main" val="2918728630"/>
                    </a:ext>
                  </a:extLst>
                </a:gridCol>
                <a:gridCol w="1385316">
                  <a:extLst>
                    <a:ext uri="{9D8B030D-6E8A-4147-A177-3AD203B41FA5}">
                      <a16:colId xmlns:a16="http://schemas.microsoft.com/office/drawing/2014/main" val="2811492643"/>
                    </a:ext>
                  </a:extLst>
                </a:gridCol>
                <a:gridCol w="1385316">
                  <a:extLst>
                    <a:ext uri="{9D8B030D-6E8A-4147-A177-3AD203B41FA5}">
                      <a16:colId xmlns:a16="http://schemas.microsoft.com/office/drawing/2014/main" val="721793220"/>
                    </a:ext>
                  </a:extLst>
                </a:gridCol>
                <a:gridCol w="1385316">
                  <a:extLst>
                    <a:ext uri="{9D8B030D-6E8A-4147-A177-3AD203B41FA5}">
                      <a16:colId xmlns:a16="http://schemas.microsoft.com/office/drawing/2014/main" val="3050984919"/>
                    </a:ext>
                  </a:extLst>
                </a:gridCol>
                <a:gridCol w="1385316">
                  <a:extLst>
                    <a:ext uri="{9D8B030D-6E8A-4147-A177-3AD203B41FA5}">
                      <a16:colId xmlns:a16="http://schemas.microsoft.com/office/drawing/2014/main" val="2911544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Began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#now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65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44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GLONASS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5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Galileo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56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BeiDou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MEO (27),GEO (5),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IGSO (8)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33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QZSS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IGSO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68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GEO,4 GSO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72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45925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D6AEA-48A7-924D-9406-EC6E0EBC20E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 Signals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AD978-2583-3440-BBC6-16DB090D697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09" y="1251384"/>
            <a:ext cx="3640382" cy="3138428"/>
          </a:xfrm>
          <a:prstGeom prst="rect">
            <a:avLst/>
          </a:prstGeom>
        </p:spPr>
      </p:pic>
      <p:pic>
        <p:nvPicPr>
          <p:cNvPr id="8194" name="Picture 2" descr="https://lh3.googleusercontent.com/aEL2EaCFbua5pq6mT-tk2VWMH-RUJSsyQ7T77rAYuEti-tvdU8kXGvIGa4GnlhGnTLhbXIW5IgwR48ahZ_DDa0TkIb3wj-V1LOsvDA1TUPK4BlBq8SOPBfXgvcvmVuSn-BtfHdzgI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9812"/>
            <a:ext cx="90106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53200" y="6538912"/>
            <a:ext cx="1876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https://www.labsat.co.uk/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34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GLONASS Signals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 December 2017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Positioning in a multi-GNSS World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AD978-2583-3440-BBC6-16DB090D697E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58" y="1417638"/>
            <a:ext cx="7058025" cy="2743200"/>
          </a:xfrm>
          <a:prstGeom prst="rect">
            <a:avLst/>
          </a:prstGeom>
        </p:spPr>
      </p:pic>
      <p:pic>
        <p:nvPicPr>
          <p:cNvPr id="7170" name="Picture 2" descr="https://lh4.googleusercontent.com/PCIQ0qRam3f4dXc5kTH_o6-SnWlBoW-tLyNW31mBmP2dpbzyZrLCvpvFvpaES21Z_kDAobtDHzxjMsI4PPiUQSM6-LJXgnpgABiIo8-7MCVsP_yyaohuq-9cWBuGvLebNW0u42xAc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90201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53200" y="6538912"/>
            <a:ext cx="1876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https://www.labsat.co.uk/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55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NGSPowerPointTemplate</Template>
  <TotalTime>4678</TotalTime>
  <Words>1796</Words>
  <Application>Microsoft Office PowerPoint</Application>
  <PresentationFormat>On-screen Show (4:3)</PresentationFormat>
  <Paragraphs>466</Paragraphs>
  <Slides>49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ＭＳ Ｐゴシック</vt:lpstr>
      <vt:lpstr>Arial</vt:lpstr>
      <vt:lpstr>Calibri</vt:lpstr>
      <vt:lpstr>Cambria Math</vt:lpstr>
      <vt:lpstr>Gothic</vt:lpstr>
      <vt:lpstr>Times New Roman</vt:lpstr>
      <vt:lpstr>Office Theme</vt:lpstr>
      <vt:lpstr>PowerPoint Presentation</vt:lpstr>
      <vt:lpstr>PowerPoint Presentation</vt:lpstr>
      <vt:lpstr>Outline</vt:lpstr>
      <vt:lpstr>GNSS Timeline</vt:lpstr>
      <vt:lpstr>GNSS Timeline</vt:lpstr>
      <vt:lpstr>GNSS Timeline</vt:lpstr>
      <vt:lpstr>The Constellations</vt:lpstr>
      <vt:lpstr>GPS Signals</vt:lpstr>
      <vt:lpstr>GLONASS Signals</vt:lpstr>
      <vt:lpstr>Galileo Signals</vt:lpstr>
      <vt:lpstr>BeiDou Signals</vt:lpstr>
      <vt:lpstr>QZSS Signals</vt:lpstr>
      <vt:lpstr>NavIC Signals</vt:lpstr>
      <vt:lpstr>GNSS Signals</vt:lpstr>
      <vt:lpstr>Now we have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this going to improve my positioning?</vt:lpstr>
      <vt:lpstr>Dilution of Precision (DOP)</vt:lpstr>
      <vt:lpstr>PowerPoint Presentation</vt:lpstr>
      <vt:lpstr>Mid-latitude, no obstructions 10 degree mask</vt:lpstr>
      <vt:lpstr>Satellite Elevation</vt:lpstr>
      <vt:lpstr>Satellite Visibility</vt:lpstr>
      <vt:lpstr>DOP</vt:lpstr>
      <vt:lpstr>High-latitude, no obstructions 10 degree mask</vt:lpstr>
      <vt:lpstr>PowerPoint Presentation</vt:lpstr>
      <vt:lpstr>PowerPoint Presentation</vt:lpstr>
      <vt:lpstr>PowerPoint Presentation</vt:lpstr>
      <vt:lpstr>Low-latitude, no obstructions 10 degree mask</vt:lpstr>
      <vt:lpstr>PowerPoint Presentation</vt:lpstr>
      <vt:lpstr>PowerPoint Presentation</vt:lpstr>
      <vt:lpstr>PowerPoint Presentation</vt:lpstr>
      <vt:lpstr>Low-latitude, with obstructions</vt:lpstr>
      <vt:lpstr>Obstruction Diagram</vt:lpstr>
      <vt:lpstr>Satellite Elevation</vt:lpstr>
      <vt:lpstr>PowerPoint Presentation</vt:lpstr>
      <vt:lpstr>PowerPoint Presentation</vt:lpstr>
      <vt:lpstr>GPS+GLONASS RMSE results</vt:lpstr>
      <vt:lpstr>Convergence Times</vt:lpstr>
      <vt:lpstr>DOP</vt:lpstr>
      <vt:lpstr>Software Development Challenges</vt:lpstr>
      <vt:lpstr>Challenges for the user</vt:lpstr>
      <vt:lpstr>Summary</vt:lpstr>
      <vt:lpstr>Acknowledgements</vt:lpstr>
      <vt:lpstr>References</vt:lpstr>
      <vt:lpstr>QUEstions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Heck</dc:creator>
  <cp:lastModifiedBy>Christine Gallagher</cp:lastModifiedBy>
  <cp:revision>148</cp:revision>
  <cp:lastPrinted>2017-12-14T13:13:03Z</cp:lastPrinted>
  <dcterms:created xsi:type="dcterms:W3CDTF">2017-12-05T16:23:08Z</dcterms:created>
  <dcterms:modified xsi:type="dcterms:W3CDTF">2017-12-14T20:09:53Z</dcterms:modified>
</cp:coreProperties>
</file>