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54"/>
  </p:notesMasterIdLst>
  <p:handoutMasterIdLst>
    <p:handoutMasterId r:id="rId55"/>
  </p:handoutMasterIdLst>
  <p:sldIdLst>
    <p:sldId id="293" r:id="rId3"/>
    <p:sldId id="264" r:id="rId4"/>
    <p:sldId id="295" r:id="rId5"/>
    <p:sldId id="456" r:id="rId6"/>
    <p:sldId id="267" r:id="rId7"/>
    <p:sldId id="263" r:id="rId8"/>
    <p:sldId id="487" r:id="rId9"/>
    <p:sldId id="488" r:id="rId10"/>
    <p:sldId id="489" r:id="rId11"/>
    <p:sldId id="490" r:id="rId12"/>
    <p:sldId id="492" r:id="rId13"/>
    <p:sldId id="493" r:id="rId14"/>
    <p:sldId id="494" r:id="rId15"/>
    <p:sldId id="495" r:id="rId16"/>
    <p:sldId id="496" r:id="rId17"/>
    <p:sldId id="497" r:id="rId18"/>
    <p:sldId id="498" r:id="rId19"/>
    <p:sldId id="504" r:id="rId20"/>
    <p:sldId id="500" r:id="rId21"/>
    <p:sldId id="499" r:id="rId22"/>
    <p:sldId id="501" r:id="rId23"/>
    <p:sldId id="502" r:id="rId24"/>
    <p:sldId id="503" r:id="rId25"/>
    <p:sldId id="469" r:id="rId26"/>
    <p:sldId id="470" r:id="rId27"/>
    <p:sldId id="471" r:id="rId28"/>
    <p:sldId id="472" r:id="rId29"/>
    <p:sldId id="473" r:id="rId30"/>
    <p:sldId id="475" r:id="rId31"/>
    <p:sldId id="476" r:id="rId32"/>
    <p:sldId id="477" r:id="rId33"/>
    <p:sldId id="478" r:id="rId34"/>
    <p:sldId id="479" r:id="rId35"/>
    <p:sldId id="481" r:id="rId36"/>
    <p:sldId id="483" r:id="rId37"/>
    <p:sldId id="484" r:id="rId38"/>
    <p:sldId id="505" r:id="rId39"/>
    <p:sldId id="486" r:id="rId40"/>
    <p:sldId id="458" r:id="rId41"/>
    <p:sldId id="459" r:id="rId42"/>
    <p:sldId id="460" r:id="rId43"/>
    <p:sldId id="461" r:id="rId44"/>
    <p:sldId id="462" r:id="rId45"/>
    <p:sldId id="506" r:id="rId46"/>
    <p:sldId id="463" r:id="rId47"/>
    <p:sldId id="464" r:id="rId48"/>
    <p:sldId id="465" r:id="rId49"/>
    <p:sldId id="466" r:id="rId50"/>
    <p:sldId id="468" r:id="rId51"/>
    <p:sldId id="454" r:id="rId52"/>
    <p:sldId id="457"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69" autoAdjust="0"/>
    <p:restoredTop sz="73443" autoAdjust="0"/>
  </p:normalViewPr>
  <p:slideViewPr>
    <p:cSldViewPr snapToGrid="0" snapToObjects="1">
      <p:cViewPr varScale="1">
        <p:scale>
          <a:sx n="50" d="100"/>
          <a:sy n="50" d="100"/>
        </p:scale>
        <p:origin x="151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D4A3C4-C85E-4208-A078-970111464BA2}" type="datetimeFigureOut">
              <a:rPr lang="en-US" smtClean="0"/>
              <a:t>5/6/2021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6CD3A4-D93F-425A-BF82-032604385333}" type="slidenum">
              <a:rPr lang="en-US" smtClean="0"/>
              <a:t>‹#›</a:t>
            </a:fld>
            <a:endParaRPr lang="en-US"/>
          </a:p>
        </p:txBody>
      </p:sp>
    </p:spTree>
    <p:extLst>
      <p:ext uri="{BB962C8B-B14F-4D97-AF65-F5344CB8AC3E}">
        <p14:creationId xmlns:p14="http://schemas.microsoft.com/office/powerpoint/2010/main" val="1875871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3F01C-77A6-4F8A-BAD9-640DE74F9032}" type="datetimeFigureOut">
              <a:rPr lang="en-US" smtClean="0"/>
              <a:t>5/6/2021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2B219-8296-4669-B930-C57DEBC78CB8}" type="slidenum">
              <a:rPr lang="en-US" smtClean="0"/>
              <a:t>‹#›</a:t>
            </a:fld>
            <a:endParaRPr lang="en-US"/>
          </a:p>
        </p:txBody>
      </p:sp>
    </p:spTree>
    <p:extLst>
      <p:ext uri="{BB962C8B-B14F-4D97-AF65-F5344CB8AC3E}">
        <p14:creationId xmlns:p14="http://schemas.microsoft.com/office/powerpoint/2010/main" val="1639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a:t>
            </a:fld>
            <a:endParaRPr lang="en-US"/>
          </a:p>
        </p:txBody>
      </p:sp>
    </p:spTree>
    <p:extLst>
      <p:ext uri="{BB962C8B-B14F-4D97-AF65-F5344CB8AC3E}">
        <p14:creationId xmlns:p14="http://schemas.microsoft.com/office/powerpoint/2010/main" val="322920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5606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66544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a:t>
            </a:fld>
            <a:endParaRPr lang="en-US" altLang="en-US" dirty="0"/>
          </a:p>
        </p:txBody>
      </p:sp>
    </p:spTree>
    <p:extLst>
      <p:ext uri="{BB962C8B-B14F-4D97-AF65-F5344CB8AC3E}">
        <p14:creationId xmlns:p14="http://schemas.microsoft.com/office/powerpoint/2010/main" val="28525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13</a:t>
            </a:fld>
            <a:endParaRPr lang="en-US"/>
          </a:p>
        </p:txBody>
      </p:sp>
    </p:spTree>
    <p:extLst>
      <p:ext uri="{BB962C8B-B14F-4D97-AF65-F5344CB8AC3E}">
        <p14:creationId xmlns:p14="http://schemas.microsoft.com/office/powerpoint/2010/main" val="4068495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4496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a:t>
            </a:fld>
            <a:endParaRPr lang="en-US" altLang="en-US"/>
          </a:p>
        </p:txBody>
      </p:sp>
    </p:spTree>
    <p:extLst>
      <p:ext uri="{BB962C8B-B14F-4D97-AF65-F5344CB8AC3E}">
        <p14:creationId xmlns:p14="http://schemas.microsoft.com/office/powerpoint/2010/main" val="65313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16</a:t>
            </a:fld>
            <a:endParaRPr lang="en-US"/>
          </a:p>
        </p:txBody>
      </p:sp>
    </p:spTree>
    <p:extLst>
      <p:ext uri="{BB962C8B-B14F-4D97-AF65-F5344CB8AC3E}">
        <p14:creationId xmlns:p14="http://schemas.microsoft.com/office/powerpoint/2010/main" val="194691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1CED41-2FF7-4E94-9ADC-9D730A774E3B}" type="slidenum">
              <a:rPr lang="en-US" altLang="en-US" smtClean="0"/>
              <a:pPr/>
              <a:t>17</a:t>
            </a:fld>
            <a:endParaRPr lang="en-US" altLang="en-US" smtClean="0"/>
          </a:p>
        </p:txBody>
      </p:sp>
    </p:spTree>
    <p:extLst>
      <p:ext uri="{BB962C8B-B14F-4D97-AF65-F5344CB8AC3E}">
        <p14:creationId xmlns:p14="http://schemas.microsoft.com/office/powerpoint/2010/main" val="340129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18</a:t>
            </a:fld>
            <a:endParaRPr lang="en-US"/>
          </a:p>
        </p:txBody>
      </p:sp>
    </p:spTree>
    <p:extLst>
      <p:ext uri="{BB962C8B-B14F-4D97-AF65-F5344CB8AC3E}">
        <p14:creationId xmlns:p14="http://schemas.microsoft.com/office/powerpoint/2010/main" val="57092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19</a:t>
            </a:fld>
            <a:endParaRPr lang="en-US"/>
          </a:p>
        </p:txBody>
      </p:sp>
    </p:spTree>
    <p:extLst>
      <p:ext uri="{BB962C8B-B14F-4D97-AF65-F5344CB8AC3E}">
        <p14:creationId xmlns:p14="http://schemas.microsoft.com/office/powerpoint/2010/main" val="3197148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B945B-FACF-404C-A0D4-C282A7A811B6}" type="slidenum">
              <a:rPr lang="en-US" smtClean="0"/>
              <a:t>2</a:t>
            </a:fld>
            <a:endParaRPr lang="en-US"/>
          </a:p>
        </p:txBody>
      </p:sp>
    </p:spTree>
    <p:extLst>
      <p:ext uri="{BB962C8B-B14F-4D97-AF65-F5344CB8AC3E}">
        <p14:creationId xmlns:p14="http://schemas.microsoft.com/office/powerpoint/2010/main" val="383372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20</a:t>
            </a:fld>
            <a:endParaRPr lang="en-US" alt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421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dirty="0"/>
          </a:p>
        </p:txBody>
      </p:sp>
    </p:spTree>
    <p:extLst>
      <p:ext uri="{BB962C8B-B14F-4D97-AF65-F5344CB8AC3E}">
        <p14:creationId xmlns:p14="http://schemas.microsoft.com/office/powerpoint/2010/main" val="2888276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dirty="0"/>
          </a:p>
        </p:txBody>
      </p:sp>
    </p:spTree>
    <p:extLst>
      <p:ext uri="{BB962C8B-B14F-4D97-AF65-F5344CB8AC3E}">
        <p14:creationId xmlns:p14="http://schemas.microsoft.com/office/powerpoint/2010/main" val="2485379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dirty="0"/>
          </a:p>
        </p:txBody>
      </p:sp>
    </p:spTree>
    <p:extLst>
      <p:ext uri="{BB962C8B-B14F-4D97-AF65-F5344CB8AC3E}">
        <p14:creationId xmlns:p14="http://schemas.microsoft.com/office/powerpoint/2010/main" val="4096007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24</a:t>
            </a:fld>
            <a:endParaRPr lang="en-US"/>
          </a:p>
        </p:txBody>
      </p:sp>
    </p:spTree>
    <p:extLst>
      <p:ext uri="{BB962C8B-B14F-4D97-AF65-F5344CB8AC3E}">
        <p14:creationId xmlns:p14="http://schemas.microsoft.com/office/powerpoint/2010/main" val="1196401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25</a:t>
            </a:fld>
            <a:endParaRPr lang="en-US"/>
          </a:p>
        </p:txBody>
      </p:sp>
    </p:spTree>
    <p:extLst>
      <p:ext uri="{BB962C8B-B14F-4D97-AF65-F5344CB8AC3E}">
        <p14:creationId xmlns:p14="http://schemas.microsoft.com/office/powerpoint/2010/main" val="3350874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26</a:t>
            </a:fld>
            <a:endParaRPr lang="en-US" altLang="en-US" dirty="0"/>
          </a:p>
        </p:txBody>
      </p:sp>
    </p:spTree>
    <p:extLst>
      <p:ext uri="{BB962C8B-B14F-4D97-AF65-F5344CB8AC3E}">
        <p14:creationId xmlns:p14="http://schemas.microsoft.com/office/powerpoint/2010/main" val="4022771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dirty="0"/>
          </a:p>
        </p:txBody>
      </p:sp>
    </p:spTree>
    <p:extLst>
      <p:ext uri="{BB962C8B-B14F-4D97-AF65-F5344CB8AC3E}">
        <p14:creationId xmlns:p14="http://schemas.microsoft.com/office/powerpoint/2010/main" val="3625436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dirty="0"/>
          </a:p>
        </p:txBody>
      </p:sp>
    </p:spTree>
    <p:extLst>
      <p:ext uri="{BB962C8B-B14F-4D97-AF65-F5344CB8AC3E}">
        <p14:creationId xmlns:p14="http://schemas.microsoft.com/office/powerpoint/2010/main" val="556324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29</a:t>
            </a:fld>
            <a:endParaRPr lang="en-US" altLang="en-US" dirty="0"/>
          </a:p>
        </p:txBody>
      </p:sp>
    </p:spTree>
    <p:extLst>
      <p:ext uri="{BB962C8B-B14F-4D97-AF65-F5344CB8AC3E}">
        <p14:creationId xmlns:p14="http://schemas.microsoft.com/office/powerpoint/2010/main" val="349384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a:t>
            </a:fld>
            <a:endParaRPr lang="en-US"/>
          </a:p>
        </p:txBody>
      </p:sp>
    </p:spTree>
    <p:extLst>
      <p:ext uri="{BB962C8B-B14F-4D97-AF65-F5344CB8AC3E}">
        <p14:creationId xmlns:p14="http://schemas.microsoft.com/office/powerpoint/2010/main" val="311273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3027908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225888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698208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dirty="0"/>
          </a:p>
        </p:txBody>
      </p:sp>
    </p:spTree>
    <p:extLst>
      <p:ext uri="{BB962C8B-B14F-4D97-AF65-F5344CB8AC3E}">
        <p14:creationId xmlns:p14="http://schemas.microsoft.com/office/powerpoint/2010/main" val="3855595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34</a:t>
            </a:fld>
            <a:endParaRPr lang="en-US" altLang="en-US" dirty="0"/>
          </a:p>
        </p:txBody>
      </p:sp>
    </p:spTree>
    <p:extLst>
      <p:ext uri="{BB962C8B-B14F-4D97-AF65-F5344CB8AC3E}">
        <p14:creationId xmlns:p14="http://schemas.microsoft.com/office/powerpoint/2010/main" val="4201526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35</a:t>
            </a:fld>
            <a:endParaRPr lang="en-US" altLang="en-US"/>
          </a:p>
        </p:txBody>
      </p:sp>
    </p:spTree>
    <p:extLst>
      <p:ext uri="{BB962C8B-B14F-4D97-AF65-F5344CB8AC3E}">
        <p14:creationId xmlns:p14="http://schemas.microsoft.com/office/powerpoint/2010/main" val="98111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36</a:t>
            </a:fld>
            <a:endParaRPr lang="en-US" altLang="en-US" dirty="0"/>
          </a:p>
        </p:txBody>
      </p:sp>
    </p:spTree>
    <p:extLst>
      <p:ext uri="{BB962C8B-B14F-4D97-AF65-F5344CB8AC3E}">
        <p14:creationId xmlns:p14="http://schemas.microsoft.com/office/powerpoint/2010/main" val="1021142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37</a:t>
            </a:fld>
            <a:endParaRPr lang="en-US" altLang="en-US" dirty="0"/>
          </a:p>
        </p:txBody>
      </p:sp>
    </p:spTree>
    <p:extLst>
      <p:ext uri="{BB962C8B-B14F-4D97-AF65-F5344CB8AC3E}">
        <p14:creationId xmlns:p14="http://schemas.microsoft.com/office/powerpoint/2010/main" val="3007810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38</a:t>
            </a:fld>
            <a:endParaRPr lang="en-US"/>
          </a:p>
        </p:txBody>
      </p:sp>
    </p:spTree>
    <p:extLst>
      <p:ext uri="{BB962C8B-B14F-4D97-AF65-F5344CB8AC3E}">
        <p14:creationId xmlns:p14="http://schemas.microsoft.com/office/powerpoint/2010/main" val="879910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39</a:t>
            </a:fld>
            <a:endParaRPr lang="en-US"/>
          </a:p>
        </p:txBody>
      </p:sp>
    </p:spTree>
    <p:extLst>
      <p:ext uri="{BB962C8B-B14F-4D97-AF65-F5344CB8AC3E}">
        <p14:creationId xmlns:p14="http://schemas.microsoft.com/office/powerpoint/2010/main" val="425420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2574856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40</a:t>
            </a:fld>
            <a:endParaRPr lang="en-US"/>
          </a:p>
        </p:txBody>
      </p:sp>
    </p:spTree>
    <p:extLst>
      <p:ext uri="{BB962C8B-B14F-4D97-AF65-F5344CB8AC3E}">
        <p14:creationId xmlns:p14="http://schemas.microsoft.com/office/powerpoint/2010/main" val="603284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507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7211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0215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44</a:t>
            </a:fld>
            <a:endParaRPr lang="en-US"/>
          </a:p>
        </p:txBody>
      </p:sp>
    </p:spTree>
    <p:extLst>
      <p:ext uri="{BB962C8B-B14F-4D97-AF65-F5344CB8AC3E}">
        <p14:creationId xmlns:p14="http://schemas.microsoft.com/office/powerpoint/2010/main" val="2196790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45</a:t>
            </a:fld>
            <a:endParaRPr lang="en-US" altLang="en-US" dirty="0"/>
          </a:p>
        </p:txBody>
      </p:sp>
    </p:spTree>
    <p:extLst>
      <p:ext uri="{BB962C8B-B14F-4D97-AF65-F5344CB8AC3E}">
        <p14:creationId xmlns:p14="http://schemas.microsoft.com/office/powerpoint/2010/main" val="1667204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46</a:t>
            </a:fld>
            <a:endParaRPr lang="en-US"/>
          </a:p>
        </p:txBody>
      </p:sp>
    </p:spTree>
    <p:extLst>
      <p:ext uri="{BB962C8B-B14F-4D97-AF65-F5344CB8AC3E}">
        <p14:creationId xmlns:p14="http://schemas.microsoft.com/office/powerpoint/2010/main" val="93757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47</a:t>
            </a:fld>
            <a:endParaRPr lang="en-US"/>
          </a:p>
        </p:txBody>
      </p:sp>
    </p:spTree>
    <p:extLst>
      <p:ext uri="{BB962C8B-B14F-4D97-AF65-F5344CB8AC3E}">
        <p14:creationId xmlns:p14="http://schemas.microsoft.com/office/powerpoint/2010/main" val="1396558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48</a:t>
            </a:fld>
            <a:endParaRPr lang="en-US"/>
          </a:p>
        </p:txBody>
      </p:sp>
    </p:spTree>
    <p:extLst>
      <p:ext uri="{BB962C8B-B14F-4D97-AF65-F5344CB8AC3E}">
        <p14:creationId xmlns:p14="http://schemas.microsoft.com/office/powerpoint/2010/main" val="1018980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49</a:t>
            </a:fld>
            <a:endParaRPr lang="en-US" altLang="en-US" dirty="0"/>
          </a:p>
        </p:txBody>
      </p:sp>
    </p:spTree>
    <p:extLst>
      <p:ext uri="{BB962C8B-B14F-4D97-AF65-F5344CB8AC3E}">
        <p14:creationId xmlns:p14="http://schemas.microsoft.com/office/powerpoint/2010/main" val="1554687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a:t>
            </a:fld>
            <a:endParaRPr lang="en-US"/>
          </a:p>
        </p:txBody>
      </p:sp>
    </p:spTree>
    <p:extLst>
      <p:ext uri="{BB962C8B-B14F-4D97-AF65-F5344CB8AC3E}">
        <p14:creationId xmlns:p14="http://schemas.microsoft.com/office/powerpoint/2010/main" val="29989308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50</a:t>
            </a:fld>
            <a:endParaRPr lang="en-US"/>
          </a:p>
        </p:txBody>
      </p:sp>
    </p:spTree>
    <p:extLst>
      <p:ext uri="{BB962C8B-B14F-4D97-AF65-F5344CB8AC3E}">
        <p14:creationId xmlns:p14="http://schemas.microsoft.com/office/powerpoint/2010/main" val="3330516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51</a:t>
            </a:fld>
            <a:endParaRPr lang="en-US"/>
          </a:p>
        </p:txBody>
      </p:sp>
    </p:spTree>
    <p:extLst>
      <p:ext uri="{BB962C8B-B14F-4D97-AF65-F5344CB8AC3E}">
        <p14:creationId xmlns:p14="http://schemas.microsoft.com/office/powerpoint/2010/main" val="124643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6</a:t>
            </a:fld>
            <a:endParaRPr lang="en-US"/>
          </a:p>
        </p:txBody>
      </p:sp>
    </p:spTree>
    <p:extLst>
      <p:ext uri="{BB962C8B-B14F-4D97-AF65-F5344CB8AC3E}">
        <p14:creationId xmlns:p14="http://schemas.microsoft.com/office/powerpoint/2010/main" val="291942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7</a:t>
            </a:fld>
            <a:endParaRPr lang="en-US"/>
          </a:p>
        </p:txBody>
      </p:sp>
    </p:spTree>
    <p:extLst>
      <p:ext uri="{BB962C8B-B14F-4D97-AF65-F5344CB8AC3E}">
        <p14:creationId xmlns:p14="http://schemas.microsoft.com/office/powerpoint/2010/main" val="1124929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a:t>
            </a:fld>
            <a:endParaRPr lang="en-US" altLang="en-US" dirty="0"/>
          </a:p>
        </p:txBody>
      </p:sp>
    </p:spTree>
    <p:extLst>
      <p:ext uri="{BB962C8B-B14F-4D97-AF65-F5344CB8AC3E}">
        <p14:creationId xmlns:p14="http://schemas.microsoft.com/office/powerpoint/2010/main" val="396713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9</a:t>
            </a:fld>
            <a:endParaRPr lang="en-US" alt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91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7AD4DCD3-172B-4990-80A6-45F69410C25B}" type="slidenum">
              <a:rPr lang="en-US" altLang="en-US"/>
              <a:pPr/>
              <a:t>‹#›</a:t>
            </a:fld>
            <a:endParaRPr lang="en-US" altLang="en-US"/>
          </a:p>
        </p:txBody>
      </p:sp>
    </p:spTree>
    <p:extLst>
      <p:ext uri="{BB962C8B-B14F-4D97-AF65-F5344CB8AC3E}">
        <p14:creationId xmlns:p14="http://schemas.microsoft.com/office/powerpoint/2010/main" val="204932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242111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1185526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7AD4DCD3-172B-4990-80A6-45F69410C25B}" type="slidenum">
              <a:rPr lang="en-US" altLang="en-US"/>
              <a:pPr/>
              <a:t>‹#›</a:t>
            </a:fld>
            <a:endParaRPr lang="en-US" altLang="en-US"/>
          </a:p>
        </p:txBody>
      </p:sp>
    </p:spTree>
    <p:extLst>
      <p:ext uri="{BB962C8B-B14F-4D97-AF65-F5344CB8AC3E}">
        <p14:creationId xmlns:p14="http://schemas.microsoft.com/office/powerpoint/2010/main" val="2735875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a:p>
        </p:txBody>
      </p:sp>
    </p:spTree>
    <p:extLst>
      <p:ext uri="{BB962C8B-B14F-4D97-AF65-F5344CB8AC3E}">
        <p14:creationId xmlns:p14="http://schemas.microsoft.com/office/powerpoint/2010/main" val="4186023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a:p>
        </p:txBody>
      </p:sp>
    </p:spTree>
    <p:extLst>
      <p:ext uri="{BB962C8B-B14F-4D97-AF65-F5344CB8AC3E}">
        <p14:creationId xmlns:p14="http://schemas.microsoft.com/office/powerpoint/2010/main" val="3653922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2870588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328055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2980201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4025468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3226034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a:p>
        </p:txBody>
      </p:sp>
    </p:spTree>
    <p:extLst>
      <p:ext uri="{BB962C8B-B14F-4D97-AF65-F5344CB8AC3E}">
        <p14:creationId xmlns:p14="http://schemas.microsoft.com/office/powerpoint/2010/main" val="982555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2907244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3F9F2551-1627-42C2-8EE4-F0696550841B}" type="slidenum">
              <a:rPr lang="en-US" altLang="en-US"/>
              <a:pPr/>
              <a:t>‹#›</a:t>
            </a:fld>
            <a:endParaRPr lang="en-US" altLang="en-US"/>
          </a:p>
        </p:txBody>
      </p:sp>
    </p:spTree>
    <p:extLst>
      <p:ext uri="{BB962C8B-B14F-4D97-AF65-F5344CB8AC3E}">
        <p14:creationId xmlns:p14="http://schemas.microsoft.com/office/powerpoint/2010/main" val="3958255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03205511-6016-4975-8BAC-A5CCC9C5C389}" type="slidenum">
              <a:rPr lang="en-US" altLang="en-US"/>
              <a:pPr/>
              <a:t>‹#›</a:t>
            </a:fld>
            <a:endParaRPr lang="en-US" altLang="en-US"/>
          </a:p>
        </p:txBody>
      </p:sp>
    </p:spTree>
    <p:extLst>
      <p:ext uri="{BB962C8B-B14F-4D97-AF65-F5344CB8AC3E}">
        <p14:creationId xmlns:p14="http://schemas.microsoft.com/office/powerpoint/2010/main" val="372488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lvl1pPr>
              <a:defRPr/>
            </a:lvl1pPr>
          </a:lstStyle>
          <a:p>
            <a:fld id="{402729D8-1644-4D0C-9B5E-42A347FE2C29}" type="slidenum">
              <a:rPr lang="en-US" altLang="en-US"/>
              <a:pPr/>
              <a:t>‹#›</a:t>
            </a:fld>
            <a:endParaRPr lang="en-US" altLang="en-US"/>
          </a:p>
        </p:txBody>
      </p:sp>
    </p:spTree>
    <p:extLst>
      <p:ext uri="{BB962C8B-B14F-4D97-AF65-F5344CB8AC3E}">
        <p14:creationId xmlns:p14="http://schemas.microsoft.com/office/powerpoint/2010/main" val="3918249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9" name="Slide Number Placeholder 5"/>
          <p:cNvSpPr>
            <a:spLocks noGrp="1"/>
          </p:cNvSpPr>
          <p:nvPr>
            <p:ph type="sldNum" sz="quarter" idx="12"/>
          </p:nvPr>
        </p:nvSpPr>
        <p:spPr/>
        <p:txBody>
          <a:bodyPr/>
          <a:lstStyle>
            <a:lvl1pPr>
              <a:defRPr/>
            </a:lvl1pPr>
          </a:lstStyle>
          <a:p>
            <a:fld id="{97C866B7-23DC-4AD8-8B03-CB623468BEA9}" type="slidenum">
              <a:rPr lang="en-US" altLang="en-US"/>
              <a:pPr/>
              <a:t>‹#›</a:t>
            </a:fld>
            <a:endParaRPr lang="en-US" altLang="en-US"/>
          </a:p>
        </p:txBody>
      </p:sp>
    </p:spTree>
    <p:extLst>
      <p:ext uri="{BB962C8B-B14F-4D97-AF65-F5344CB8AC3E}">
        <p14:creationId xmlns:p14="http://schemas.microsoft.com/office/powerpoint/2010/main" val="4050980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8AF98124-520A-4F87-9F59-50BB2A38DC5D}" type="slidenum">
              <a:rPr lang="en-US" altLang="en-US"/>
              <a:pPr/>
              <a:t>‹#›</a:t>
            </a:fld>
            <a:endParaRPr lang="en-US" altLang="en-US"/>
          </a:p>
        </p:txBody>
      </p:sp>
    </p:spTree>
    <p:extLst>
      <p:ext uri="{BB962C8B-B14F-4D97-AF65-F5344CB8AC3E}">
        <p14:creationId xmlns:p14="http://schemas.microsoft.com/office/powerpoint/2010/main" val="2164159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r>
              <a:rPr lang="en-US" altLang="en-US" smtClean="0"/>
              <a:t>2/19/2021</a:t>
            </a: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smtClean="0"/>
              <a:t>Updates from the National Geodetic Survey</a:t>
            </a:r>
            <a:endParaRPr lang="en-US"/>
          </a:p>
        </p:txBody>
      </p:sp>
      <p:sp>
        <p:nvSpPr>
          <p:cNvPr id="7" name="Slide Number Placeholder 5"/>
          <p:cNvSpPr>
            <a:spLocks noGrp="1"/>
          </p:cNvSpPr>
          <p:nvPr>
            <p:ph type="sldNum" sz="quarter" idx="12"/>
          </p:nvPr>
        </p:nvSpPr>
        <p:spPr/>
        <p:txBody>
          <a:bodyPr/>
          <a:lstStyle>
            <a:lvl1pPr>
              <a:defRPr/>
            </a:lvl1pPr>
          </a:lstStyle>
          <a:p>
            <a:fld id="{ED2F3BB7-3B71-4EF8-9C47-74C8EFFC4265}" type="slidenum">
              <a:rPr lang="en-US" altLang="en-US"/>
              <a:pPr/>
              <a:t>‹#›</a:t>
            </a:fld>
            <a:endParaRPr lang="en-US" altLang="en-US"/>
          </a:p>
        </p:txBody>
      </p:sp>
    </p:spTree>
    <p:extLst>
      <p:ext uri="{BB962C8B-B14F-4D97-AF65-F5344CB8AC3E}">
        <p14:creationId xmlns:p14="http://schemas.microsoft.com/office/powerpoint/2010/main" val="89526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smtClean="0"/>
              <a:t>2/19/2021</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3D9E77E-4402-46A0-A789-8BD17084C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r>
              <a:rPr lang="en-US" altLang="en-US" smtClean="0"/>
              <a:t>2/19/2021</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smtClean="0"/>
              <a:t>Updates from the National Geodetic Survey</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3D9E77E-4402-46A0-A789-8BD17084C5A6}" type="slidenum">
              <a:rPr lang="en-US" altLang="en-US"/>
              <a:pPr/>
              <a:t>‹#›</a:t>
            </a:fld>
            <a:endParaRPr lang="en-US" altLang="en-US"/>
          </a:p>
        </p:txBody>
      </p:sp>
    </p:spTree>
    <p:extLst>
      <p:ext uri="{BB962C8B-B14F-4D97-AF65-F5344CB8AC3E}">
        <p14:creationId xmlns:p14="http://schemas.microsoft.com/office/powerpoint/2010/main" val="2493513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ngs.noaa.gov/cgi-bin/mark_recovery_form.pr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geodesy.noaa.gov/marks/descriptors.shtml#photo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457200" y="14001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4400" dirty="0" smtClean="0">
                <a:latin typeface="Times New Roman" panose="02020603050405020304" pitchFamily="18" charset="0"/>
                <a:ea typeface="Cambria" panose="02040503050406030204" pitchFamily="18" charset="0"/>
                <a:cs typeface="Times New Roman" panose="02020603050405020304" pitchFamily="18" charset="0"/>
              </a:rPr>
              <a:t>Updates from the National Geodetic Survey</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315" name="Content Placeholder 2"/>
          <p:cNvSpPr txBox="1">
            <a:spLocks/>
          </p:cNvSpPr>
          <p:nvPr/>
        </p:nvSpPr>
        <p:spPr bwMode="auto">
          <a:xfrm>
            <a:off x="457200" y="3213100"/>
            <a:ext cx="82296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lnSpc>
                <a:spcPct val="95000"/>
              </a:lnSpc>
              <a:buClr>
                <a:srgbClr val="000000"/>
              </a:buClr>
              <a:buSzPct val="45000"/>
            </a:pPr>
            <a:r>
              <a:rPr lang="en-GB" sz="32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MSPS Annual Convention</a:t>
            </a:r>
            <a:endParaRPr lang="en-GB"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95000"/>
              </a:lnSpc>
              <a:buClr>
                <a:srgbClr val="000000"/>
              </a:buClr>
              <a:buSzPct val="45000"/>
            </a:pPr>
            <a:r>
              <a:rPr lang="en-GB"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February 19, 2021</a:t>
            </a:r>
          </a:p>
          <a:p>
            <a:pPr algn="ctr">
              <a:lnSpc>
                <a:spcPct val="95000"/>
              </a:lnSpc>
              <a:buClr>
                <a:srgbClr val="000000"/>
              </a:buClr>
              <a:buSzPct val="45000"/>
            </a:pPr>
            <a:endParaRPr lang="en-GB"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GB" b="1" dirty="0">
                <a:latin typeface="Times New Roman" panose="02020603050405020304" pitchFamily="18" charset="0"/>
                <a:ea typeface="Cambria" panose="02040503050406030204" pitchFamily="18" charset="0"/>
                <a:cs typeface="Times New Roman" panose="02020603050405020304" pitchFamily="18" charset="0"/>
              </a:rPr>
              <a:t>Jacob M. Heck, Ph.D.</a:t>
            </a:r>
          </a:p>
          <a:p>
            <a:pPr algn="ctr"/>
            <a:r>
              <a:rPr lang="en-GB" b="1" dirty="0">
                <a:latin typeface="Times New Roman" panose="02020603050405020304" pitchFamily="18" charset="0"/>
                <a:ea typeface="Cambria" panose="02040503050406030204" pitchFamily="18" charset="0"/>
                <a:cs typeface="Times New Roman" panose="02020603050405020304" pitchFamily="18" charset="0"/>
              </a:rPr>
              <a:t>Great Lakes Regional Geodetic Advisor</a:t>
            </a:r>
          </a:p>
          <a:p>
            <a:pPr algn="ctr">
              <a:lnSpc>
                <a:spcPct val="95000"/>
              </a:lnSpc>
              <a:buClr>
                <a:srgbClr val="000000"/>
              </a:buClr>
              <a:buSzPct val="45000"/>
            </a:pPr>
            <a:endParaRPr lang="en-GB"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Date Placeholder 1"/>
          <p:cNvSpPr>
            <a:spLocks noGrp="1"/>
          </p:cNvSpPr>
          <p:nvPr>
            <p:ph type="dt" sz="half" idx="10"/>
          </p:nvPr>
        </p:nvSpPr>
        <p:spPr/>
        <p:txBody>
          <a:bodyPr/>
          <a:lstStyle/>
          <a:p>
            <a:r>
              <a:rPr lang="en-US" altLang="en-US" smtClean="0"/>
              <a:t>2/19/2021</a:t>
            </a:r>
            <a:endParaRPr lang="en-US" altLang="en-US"/>
          </a:p>
        </p:txBody>
      </p:sp>
      <p:sp>
        <p:nvSpPr>
          <p:cNvPr id="3" name="Footer Placeholder 2"/>
          <p:cNvSpPr>
            <a:spLocks noGrp="1"/>
          </p:cNvSpPr>
          <p:nvPr>
            <p:ph type="ftr" sz="quarter" idx="11"/>
          </p:nvPr>
        </p:nvSpPr>
        <p:spPr/>
        <p:txBody>
          <a:bodyPr/>
          <a:lstStyle/>
          <a:p>
            <a:pPr>
              <a:defRPr/>
            </a:pPr>
            <a:r>
              <a:rPr lang="en-US" dirty="0" smtClean="0">
                <a:latin typeface="Arial" panose="020B0604020202020204" pitchFamily="34" charset="0"/>
                <a:cs typeface="Arial" panose="020B0604020202020204" pitchFamily="34" charset="0"/>
              </a:rPr>
              <a:t>Updates from the National Geodetic Survey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21522A12-69FB-4CEA-B41C-E21C20ABD61E}" type="slidenum">
              <a:rPr lang="en-US" altLang="en-US" smtClean="0"/>
              <a:pPr/>
              <a:t>1</a:t>
            </a:fld>
            <a:endParaRPr lang="en-US" altLang="en-US"/>
          </a:p>
        </p:txBody>
      </p:sp>
    </p:spTree>
    <p:extLst>
      <p:ext uri="{BB962C8B-B14F-4D97-AF65-F5344CB8AC3E}">
        <p14:creationId xmlns:p14="http://schemas.microsoft.com/office/powerpoint/2010/main" val="2553036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smtClean="0"/>
              <a:t>2/19/2021</a:t>
            </a:r>
            <a:endParaRPr lang="en-US" altLang="en-US" dirty="0"/>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62100"/>
            <a:ext cx="6997700" cy="5248275"/>
          </a:xfrm>
          <a:prstGeom prst="rect">
            <a:avLst/>
          </a:prstGeom>
        </p:spPr>
      </p:pic>
      <p:cxnSp>
        <p:nvCxnSpPr>
          <p:cNvPr id="4" name="Straight Arrow Connector 3"/>
          <p:cNvCxnSpPr/>
          <p:nvPr/>
        </p:nvCxnSpPr>
        <p:spPr>
          <a:xfrm flipH="1">
            <a:off x="2404817" y="2991341"/>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09131" y="3132137"/>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50785" y="3067541"/>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065708" y="2752606"/>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682867" y="952500"/>
            <a:ext cx="2127251" cy="379535"/>
          </a:xfrm>
          <a:prstGeom prst="rect">
            <a:avLst/>
          </a:prstGeom>
        </p:spPr>
      </p:pic>
      <p:sp>
        <p:nvSpPr>
          <p:cNvPr id="11" name="Title 10"/>
          <p:cNvSpPr txBox="1">
            <a:spLocks/>
          </p:cNvSpPr>
          <p:nvPr/>
        </p:nvSpPr>
        <p:spPr bwMode="auto">
          <a:xfrm>
            <a:off x="524934"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ysClr val="windowText" lastClr="000000"/>
                </a:solidFill>
                <a:effectLst/>
                <a:uLnTx/>
                <a:uFillTx/>
                <a:latin typeface="+mj-lt"/>
                <a:ea typeface="+mj-ea"/>
                <a:cs typeface="Times New Roman" pitchFamily="18" charset="0"/>
              </a:rPr>
              <a:t>Four Tectonic Plates</a:t>
            </a:r>
            <a:endParaRPr kumimoji="0" lang="en-US" sz="4000" b="1" i="0" u="none" strike="noStrike" kern="1200" cap="none" spc="0" normalizeH="0" baseline="0" noProof="0" dirty="0">
              <a:ln>
                <a:noFill/>
              </a:ln>
              <a:solidFill>
                <a:sysClr val="windowText" lastClr="000000"/>
              </a:solidFill>
              <a:effectLst/>
              <a:uLnTx/>
              <a:uFillTx/>
              <a:latin typeface="+mj-lt"/>
              <a:ea typeface="+mj-ea"/>
              <a:cs typeface="Times New Roman" pitchFamily="18" charset="0"/>
            </a:endParaRPr>
          </a:p>
        </p:txBody>
      </p:sp>
      <p:sp>
        <p:nvSpPr>
          <p:cNvPr id="9" name="Slide Number Placeholder 8"/>
          <p:cNvSpPr>
            <a:spLocks noGrp="1"/>
          </p:cNvSpPr>
          <p:nvPr>
            <p:ph type="sldNum" sz="quarter" idx="12"/>
          </p:nvPr>
        </p:nvSpPr>
        <p:spPr/>
        <p:txBody>
          <a:bodyPr/>
          <a:lstStyle/>
          <a:p>
            <a:fld id="{84C1C367-1155-47A8-B187-ABB1E4FCD3DE}" type="slidenum">
              <a:rPr lang="en-US" altLang="en-US" smtClean="0"/>
              <a:pPr/>
              <a:t>10</a:t>
            </a:fld>
            <a:endParaRPr lang="en-US" altLang="en-US"/>
          </a:p>
        </p:txBody>
      </p:sp>
    </p:spTree>
    <p:extLst>
      <p:ext uri="{BB962C8B-B14F-4D97-AF65-F5344CB8AC3E}">
        <p14:creationId xmlns:p14="http://schemas.microsoft.com/office/powerpoint/2010/main" val="423682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9" presetClass="path" presetSubtype="0" accel="50000" decel="50000" fill="hold" nodeType="afterEffect">
                                  <p:stCondLst>
                                    <p:cond delay="500"/>
                                  </p:stCondLst>
                                  <p:childTnLst>
                                    <p:animMotion origin="layout" path="M -2.22222E-6 4.81481E-6 L 0.16667 0.27916 " pathEditMode="relative" rAng="0" ptsTypes="AA">
                                      <p:cBhvr>
                                        <p:cTn id="10" dur="2000" fill="hold"/>
                                        <p:tgtEl>
                                          <p:spTgt spid="3"/>
                                        </p:tgtEl>
                                        <p:attrNameLst>
                                          <p:attrName>ppt_x</p:attrName>
                                          <p:attrName>ppt_y</p:attrName>
                                        </p:attrNameLst>
                                      </p:cBhvr>
                                      <p:rCtr x="8333" y="13958"/>
                                    </p:animMotion>
                                  </p:childTnLst>
                                </p:cTn>
                              </p:par>
                            </p:childTnLst>
                          </p:cTn>
                        </p:par>
                        <p:par>
                          <p:cTn id="11" fill="hold">
                            <p:stCondLst>
                              <p:cond delay="3000"/>
                            </p:stCondLst>
                            <p:childTnLst>
                              <p:par>
                                <p:cTn id="12" presetID="2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292099" y="1427881"/>
            <a:ext cx="4152901" cy="2774668"/>
          </a:xfrm>
        </p:spPr>
        <p:txBody>
          <a:bodyPr/>
          <a:lstStyle/>
          <a:p>
            <a:pPr marL="290513" lvl="1" indent="-231775"/>
            <a:r>
              <a:rPr lang="en-US" dirty="0" smtClean="0">
                <a:ea typeface="Cambria" panose="02040503050406030204" pitchFamily="18" charset="0"/>
              </a:rPr>
              <a:t>In </a:t>
            </a:r>
            <a:r>
              <a:rPr lang="en-US" dirty="0">
                <a:ea typeface="Cambria" panose="02040503050406030204" pitchFamily="18" charset="0"/>
              </a:rPr>
              <a:t>the ITRF, many tectonic plates have a</a:t>
            </a:r>
            <a:r>
              <a:rPr lang="en-US" dirty="0" smtClean="0">
                <a:ea typeface="Cambria" panose="02040503050406030204" pitchFamily="18" charset="0"/>
              </a:rPr>
              <a:t> </a:t>
            </a:r>
            <a:r>
              <a:rPr lang="en-US" i="1" dirty="0">
                <a:ea typeface="Cambria" panose="02040503050406030204" pitchFamily="18" charset="0"/>
              </a:rPr>
              <a:t>dominant </a:t>
            </a:r>
            <a:r>
              <a:rPr lang="en-US" dirty="0">
                <a:ea typeface="Cambria" panose="02040503050406030204" pitchFamily="18" charset="0"/>
              </a:rPr>
              <a:t>motion: </a:t>
            </a:r>
            <a:r>
              <a:rPr lang="en-US" b="1" dirty="0" smtClean="0">
                <a:ea typeface="Cambria" panose="02040503050406030204" pitchFamily="18" charset="0"/>
              </a:rPr>
              <a:t>rotation</a:t>
            </a:r>
          </a:p>
          <a:p>
            <a:pPr marL="290513" lvl="1" indent="-231775"/>
            <a:endParaRPr lang="en-US" dirty="0">
              <a:ea typeface="Cambria" panose="02040503050406030204" pitchFamily="18" charset="0"/>
            </a:endParaRPr>
          </a:p>
          <a:p>
            <a:pPr marL="290513" lvl="1" indent="-231775"/>
            <a:r>
              <a:rPr lang="en-US" b="1" dirty="0">
                <a:ea typeface="Cambria" panose="02040503050406030204" pitchFamily="18" charset="0"/>
              </a:rPr>
              <a:t>Euler Pole </a:t>
            </a:r>
            <a:r>
              <a:rPr lang="en-US" dirty="0">
                <a:ea typeface="Cambria" panose="02040503050406030204" pitchFamily="18" charset="0"/>
              </a:rPr>
              <a:t>- point about which a plate </a:t>
            </a:r>
            <a:r>
              <a:rPr lang="en-US" dirty="0" smtClean="0">
                <a:ea typeface="Cambria" panose="02040503050406030204" pitchFamily="18" charset="0"/>
              </a:rPr>
              <a:t>rotates (yellow star)</a:t>
            </a:r>
            <a:endParaRPr lang="en-US" i="1" dirty="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NATRF2022 Euler Pole</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4354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000" b="1" spc="-13" dirty="0">
                <a:cs typeface="Times New Roman" panose="02020603050405020304" pitchFamily="18" charset="0"/>
              </a:rPr>
              <a:t>Euler Poles and “Plate-Fixed</a:t>
            </a:r>
            <a:r>
              <a:rPr lang="en-US" sz="4800" spc="-13" dirty="0">
                <a:cs typeface="Calibri" panose="020F0502020204030204" pitchFamily="34" charset="0"/>
              </a:rPr>
              <a:t>”</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2/19/2021</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791C4-DF4E-4C17-A41C-B2BEB15390B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a:defRPr/>
            </a:pPr>
            <a:r>
              <a:rPr lang="en-US" smtClean="0"/>
              <a:t>Updates from the National Geodetic Survey</a:t>
            </a:r>
            <a:endParaRPr lang="en-US"/>
          </a:p>
        </p:txBody>
      </p:sp>
    </p:spTree>
    <p:extLst>
      <p:ext uri="{BB962C8B-B14F-4D97-AF65-F5344CB8AC3E}">
        <p14:creationId xmlns:p14="http://schemas.microsoft.com/office/powerpoint/2010/main" val="3428688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ltLang="en-US" smtClean="0"/>
              <a:t>2/19/2021</a:t>
            </a:r>
            <a:endParaRPr lang="en-US" altLang="en-US" dirty="0"/>
          </a:p>
        </p:txBody>
      </p:sp>
      <p:sp>
        <p:nvSpPr>
          <p:cNvPr id="9" name="Footer Placeholder 8"/>
          <p:cNvSpPr>
            <a:spLocks noGrp="1"/>
          </p:cNvSpPr>
          <p:nvPr>
            <p:ph type="ftr" sz="quarter" idx="11"/>
          </p:nvPr>
        </p:nvSpPr>
        <p:spPr/>
        <p:txBody>
          <a:bodyPr/>
          <a:lstStyle/>
          <a:p>
            <a:pPr>
              <a:defRPr/>
            </a:pPr>
            <a:r>
              <a:rPr lang="en-US" smtClean="0"/>
              <a:t>Updates from the National Geodetic Survey</a:t>
            </a:r>
            <a:endParaRPr lang="en-US"/>
          </a:p>
        </p:txBody>
      </p:sp>
      <p:sp>
        <p:nvSpPr>
          <p:cNvPr id="10" name="Slide Number Placeholder 9"/>
          <p:cNvSpPr>
            <a:spLocks noGrp="1"/>
          </p:cNvSpPr>
          <p:nvPr>
            <p:ph type="sldNum" sz="quarter" idx="12"/>
          </p:nvPr>
        </p:nvSpPr>
        <p:spPr/>
        <p:txBody>
          <a:bodyPr/>
          <a:lstStyle/>
          <a:p>
            <a:fld id="{84C1C367-1155-47A8-B187-ABB1E4FCD3DE}" type="slidenum">
              <a:rPr lang="en-US" altLang="en-US" smtClean="0"/>
              <a:pPr/>
              <a:t>12</a:t>
            </a:fld>
            <a:endParaRPr lang="en-US" altLang="en-US"/>
          </a:p>
        </p:txBody>
      </p:sp>
      <p:grpSp>
        <p:nvGrpSpPr>
          <p:cNvPr id="4" name="Group 3"/>
          <p:cNvGrpSpPr/>
          <p:nvPr/>
        </p:nvGrpSpPr>
        <p:grpSpPr>
          <a:xfrm>
            <a:off x="0" y="1609374"/>
            <a:ext cx="9439548" cy="20380422"/>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620891" y="1377243"/>
            <a:ext cx="10148711" cy="5667023"/>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 name="Title 10"/>
          <p:cNvSpPr txBox="1">
            <a:spLocks/>
          </p:cNvSpPr>
          <p:nvPr/>
        </p:nvSpPr>
        <p:spPr bwMode="auto">
          <a:xfrm>
            <a:off x="457200" y="696193"/>
            <a:ext cx="8229600"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0086EA"/>
                </a:solidFill>
                <a:effectLst/>
                <a:uLnTx/>
                <a:uFillTx/>
                <a:latin typeface="Times New Roman" pitchFamily="18" charset="0"/>
                <a:ea typeface="+mj-ea"/>
                <a:cs typeface="Times New Roman" pitchFamily="18" charset="0"/>
              </a:rPr>
              <a:t>ITRF2020</a:t>
            </a:r>
            <a:r>
              <a:rPr kumimoji="0" lang="en-US" sz="40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Constant Frame, Rotating Plate</a:t>
            </a:r>
            <a: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859923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ltLang="en-US" smtClean="0"/>
              <a:t>2/19/2021</a:t>
            </a:r>
            <a:endParaRPr lang="en-US" altLang="en-US" dirty="0"/>
          </a:p>
        </p:txBody>
      </p:sp>
      <p:sp>
        <p:nvSpPr>
          <p:cNvPr id="9" name="Footer Placeholder 8"/>
          <p:cNvSpPr>
            <a:spLocks noGrp="1"/>
          </p:cNvSpPr>
          <p:nvPr>
            <p:ph type="ftr" sz="quarter" idx="11"/>
          </p:nvPr>
        </p:nvSpPr>
        <p:spPr/>
        <p:txBody>
          <a:bodyPr/>
          <a:lstStyle/>
          <a:p>
            <a:pPr>
              <a:defRPr/>
            </a:pPr>
            <a:r>
              <a:rPr lang="en-US" smtClean="0"/>
              <a:t>Updates from the National Geodetic Survey</a:t>
            </a:r>
            <a:endParaRPr lang="en-US" dirty="0"/>
          </a:p>
        </p:txBody>
      </p:sp>
      <p:sp>
        <p:nvSpPr>
          <p:cNvPr id="10" name="Slide Number Placeholder 9"/>
          <p:cNvSpPr>
            <a:spLocks noGrp="1"/>
          </p:cNvSpPr>
          <p:nvPr>
            <p:ph type="sldNum" sz="quarter" idx="12"/>
          </p:nvPr>
        </p:nvSpPr>
        <p:spPr/>
        <p:txBody>
          <a:bodyPr/>
          <a:lstStyle/>
          <a:p>
            <a:fld id="{84C1C367-1155-47A8-B187-ABB1E4FCD3DE}" type="slidenum">
              <a:rPr lang="en-US" altLang="en-US" smtClean="0"/>
              <a:pPr/>
              <a:t>13</a:t>
            </a:fld>
            <a:endParaRPr lang="en-US" altLang="en-US" dirty="0"/>
          </a:p>
        </p:txBody>
      </p:sp>
      <p:grpSp>
        <p:nvGrpSpPr>
          <p:cNvPr id="3" name="Group 2"/>
          <p:cNvGrpSpPr/>
          <p:nvPr/>
        </p:nvGrpSpPr>
        <p:grpSpPr>
          <a:xfrm>
            <a:off x="-677333" y="1422400"/>
            <a:ext cx="10533662" cy="22439826"/>
            <a:chOff x="-849368" y="602007"/>
            <a:chExt cx="10785848" cy="23092412"/>
          </a:xfrm>
        </p:grpSpPr>
        <p:grpSp>
          <p:nvGrpSpPr>
            <p:cNvPr id="4" name="Group 3"/>
            <p:cNvGrpSpPr/>
            <p:nvPr/>
          </p:nvGrpSpPr>
          <p:grpSpPr>
            <a:xfrm>
              <a:off x="-415691" y="868852"/>
              <a:ext cx="10058400" cy="22825567"/>
              <a:chOff x="-415691" y="868852"/>
              <a:chExt cx="10058400" cy="22825567"/>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856" y="868852"/>
                <a:ext cx="9424555" cy="5247966"/>
              </a:xfrm>
              <a:prstGeom prst="rect">
                <a:avLst/>
              </a:prstGeom>
            </p:spPr>
          </p:pic>
          <p:pic>
            <p:nvPicPr>
              <p:cNvPr id="25" name="Picture 24"/>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object 2"/>
          <p:cNvSpPr txBox="1">
            <a:spLocks noGrp="1"/>
          </p:cNvSpPr>
          <p:nvPr>
            <p:ph type="title"/>
          </p:nvPr>
        </p:nvSpPr>
        <p:spPr>
          <a:xfrm>
            <a:off x="2758984" y="859791"/>
            <a:ext cx="3547130" cy="754908"/>
          </a:xfrm>
          <a:prstGeom prst="rect">
            <a:avLst/>
          </a:prstGeom>
          <a:no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smtClean="0">
                <a:latin typeface="Times New Roman" panose="02020603050405020304" pitchFamily="18" charset="0"/>
                <a:cs typeface="Times New Roman" panose="02020603050405020304" pitchFamily="18" charset="0"/>
              </a:rPr>
              <a:t>“</a:t>
            </a:r>
            <a:r>
              <a:rPr lang="en-US" sz="4000" spc="-13" dirty="0" smtClean="0">
                <a:latin typeface="Times New Roman" panose="02020603050405020304" pitchFamily="18" charset="0"/>
                <a:cs typeface="Times New Roman" panose="02020603050405020304" pitchFamily="18" charset="0"/>
              </a:rPr>
              <a:t>Plate-Fixed</a:t>
            </a:r>
            <a:r>
              <a:rPr lang="en-US" sz="4800" spc="-13" dirty="0">
                <a:latin typeface="Times New Roman" panose="02020603050405020304" pitchFamily="18" charset="0"/>
                <a:cs typeface="Times New Roman" panose="02020603050405020304" pitchFamily="18" charset="0"/>
              </a:rPr>
              <a:t>”</a:t>
            </a:r>
          </a:p>
        </p:txBody>
      </p:sp>
      <p:sp>
        <p:nvSpPr>
          <p:cNvPr id="31" name="Title 10"/>
          <p:cNvSpPr txBox="1">
            <a:spLocks/>
          </p:cNvSpPr>
          <p:nvPr/>
        </p:nvSpPr>
        <p:spPr bwMode="auto">
          <a:xfrm>
            <a:off x="0" y="336633"/>
            <a:ext cx="9144000"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NATRF2022</a:t>
            </a:r>
            <a:r>
              <a:rPr kumimoji="0" lang="en-US" sz="40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t>
            </a:r>
            <a:r>
              <a:rPr kumimoji="0" lang="en-US" sz="28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Constant Frame, Rotating Plate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978323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ooter Placeholder 48"/>
          <p:cNvSpPr>
            <a:spLocks noGrp="1"/>
          </p:cNvSpPr>
          <p:nvPr>
            <p:ph type="ftr" sz="quarter" idx="11"/>
          </p:nvPr>
        </p:nvSpPr>
        <p:spPr/>
        <p:txBody>
          <a:bodyPr/>
          <a:lstStyle/>
          <a:p>
            <a:pPr>
              <a:defRPr/>
            </a:pPr>
            <a:r>
              <a:rPr lang="en-US" smtClean="0"/>
              <a:t>Updates from the National Geodetic Survey</a:t>
            </a:r>
            <a:endParaRPr lang="en-US" dirty="0"/>
          </a:p>
        </p:txBody>
      </p:sp>
      <p:grpSp>
        <p:nvGrpSpPr>
          <p:cNvPr id="56" name="Group 55"/>
          <p:cNvGrpSpPr/>
          <p:nvPr/>
        </p:nvGrpSpPr>
        <p:grpSpPr>
          <a:xfrm>
            <a:off x="-667769" y="1123228"/>
            <a:ext cx="10457492" cy="2130683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768587" y="3677240"/>
            <a:ext cx="8983224" cy="854477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666044" y="1128890"/>
            <a:ext cx="10457492" cy="600986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3" name="Title 10"/>
          <p:cNvSpPr txBox="1">
            <a:spLocks/>
          </p:cNvSpPr>
          <p:nvPr/>
        </p:nvSpPr>
        <p:spPr bwMode="auto">
          <a:xfrm>
            <a:off x="-31222" y="849877"/>
            <a:ext cx="8718022" cy="1189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86EA"/>
                </a:solidFill>
                <a:effectLst/>
                <a:uLnTx/>
                <a:uFillTx/>
                <a:latin typeface="Times New Roman" pitchFamily="18" charset="0"/>
                <a:ea typeface="+mj-ea"/>
                <a:cs typeface="Times New Roman" pitchFamily="18" charset="0"/>
              </a:rPr>
              <a:t>ITRF2020</a:t>
            </a:r>
            <a:r>
              <a:rPr kumimoji="0" lang="en-US" sz="32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or </a:t>
            </a:r>
            <a:r>
              <a:rPr kumimoji="0" lang="en-US" sz="32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NATRF2022</a:t>
            </a:r>
            <a:r>
              <a:rPr kumimoji="0" lang="en-US" sz="32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 Your choice, just use </a:t>
            </a:r>
            <a:r>
              <a:rPr kumimoji="0" lang="en-US" sz="3200" b="1" i="0" u="none" strike="noStrike" kern="1200" cap="none" spc="0" normalizeH="0" baseline="0" noProof="0" dirty="0" smtClean="0">
                <a:ln>
                  <a:noFill/>
                </a:ln>
                <a:solidFill>
                  <a:srgbClr val="00CC66"/>
                </a:solidFill>
                <a:effectLst/>
                <a:uLnTx/>
                <a:uFillTx/>
                <a:latin typeface="Times New Roman" pitchFamily="18" charset="0"/>
                <a:ea typeface="+mj-ea"/>
                <a:cs typeface="Times New Roman" pitchFamily="18" charset="0"/>
              </a:rPr>
              <a:t>EPP2022</a:t>
            </a:r>
            <a:r>
              <a:rPr kumimoji="0" lang="en-US" sz="40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4000" b="1"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t/>
            </a:r>
            <a:br>
              <a:rPr kumimoji="0" lang="en-US" sz="4400" b="0" i="0" u="none" strike="noStrike" kern="1200" cap="none" spc="0" normalizeH="0" baseline="0" noProof="0" dirty="0" smtClean="0">
                <a:ln>
                  <a:noFill/>
                </a:ln>
                <a:solidFill>
                  <a:sysClr val="windowText" lastClr="000000"/>
                </a:solidFill>
                <a:effectLst/>
                <a:uLnTx/>
                <a:uFillTx/>
                <a:latin typeface="Times New Roman" pitchFamily="18" charset="0"/>
                <a:ea typeface="+mj-ea"/>
                <a:cs typeface="Times New Roman" pitchFamily="18" charset="0"/>
              </a:rPr>
            </a:b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ea typeface="+mj-ea"/>
              <a:cs typeface="Times New Roman" pitchFamily="18" charset="0"/>
            </a:endParaRPr>
          </a:p>
        </p:txBody>
      </p:sp>
      <p:sp>
        <p:nvSpPr>
          <p:cNvPr id="27" name="Date Placeholder 26"/>
          <p:cNvSpPr>
            <a:spLocks noGrp="1"/>
          </p:cNvSpPr>
          <p:nvPr>
            <p:ph type="dt" sz="half" idx="10"/>
          </p:nvPr>
        </p:nvSpPr>
        <p:spPr/>
        <p:txBody>
          <a:bodyPr/>
          <a:lstStyle/>
          <a:p>
            <a:r>
              <a:rPr lang="en-US" altLang="en-US" smtClean="0"/>
              <a:t>2/19/2021</a:t>
            </a:r>
            <a:endParaRPr lang="en-US" altLang="en-US" dirty="0"/>
          </a:p>
        </p:txBody>
      </p:sp>
      <p:sp>
        <p:nvSpPr>
          <p:cNvPr id="50" name="Slide Number Placeholder 49"/>
          <p:cNvSpPr>
            <a:spLocks noGrp="1"/>
          </p:cNvSpPr>
          <p:nvPr>
            <p:ph type="sldNum" sz="quarter" idx="12"/>
          </p:nvPr>
        </p:nvSpPr>
        <p:spPr/>
        <p:txBody>
          <a:bodyPr/>
          <a:lstStyle/>
          <a:p>
            <a:fld id="{21522A12-69FB-4CEA-B41C-E21C20ABD61E}" type="slidenum">
              <a:rPr lang="en-US" altLang="en-US" smtClean="0"/>
              <a:pPr/>
              <a:t>14</a:t>
            </a:fld>
            <a:endParaRPr lang="en-US" altLang="en-US"/>
          </a:p>
        </p:txBody>
      </p:sp>
    </p:spTree>
    <p:extLst>
      <p:ext uri="{BB962C8B-B14F-4D97-AF65-F5344CB8AC3E}">
        <p14:creationId xmlns:p14="http://schemas.microsoft.com/office/powerpoint/2010/main" val="385885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latin typeface="Times New Roman" panose="02020603050405020304" pitchFamily="18" charset="0"/>
                <a:cs typeface="Times New Roman" panose="02020603050405020304" pitchFamily="18" charset="0"/>
              </a:rPr>
              <a:t>2/19/2021</a:t>
            </a:r>
            <a:endParaRPr lang="en-US">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pPr>
              <a:defRPr/>
            </a:pPr>
            <a:r>
              <a:rPr lang="en-US" smtClean="0">
                <a:latin typeface="+mj-lt"/>
                <a:cs typeface="Times New Roman" panose="02020603050405020304" pitchFamily="18" charset="0"/>
              </a:rPr>
              <a:t>Updates from the National Geodetic Survey</a:t>
            </a:r>
            <a:endParaRPr lang="en-US" dirty="0">
              <a:latin typeface="+mj-lt"/>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latin typeface="Times New Roman" panose="02020603050405020304" pitchFamily="18" charset="0"/>
                <a:cs typeface="Times New Roman" panose="02020603050405020304" pitchFamily="18" charset="0"/>
              </a:rPr>
              <a:pPr>
                <a:defRPr/>
              </a:pPr>
              <a:t>15</a:t>
            </a:fld>
            <a:endParaRPr lang="en-US"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64084" y="2340987"/>
            <a:ext cx="736429" cy="914399"/>
            <a:chOff x="1121342" y="1414914"/>
            <a:chExt cx="1155032" cy="1434164"/>
          </a:xfrm>
        </p:grpSpPr>
        <p:cxnSp>
          <p:nvCxnSpPr>
            <p:cNvPr id="8" name="Straight Arrow Connector 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762056" y="2410716"/>
            <a:ext cx="759374" cy="921188"/>
            <a:chOff x="1121342" y="1414914"/>
            <a:chExt cx="1155032" cy="1434164"/>
          </a:xfrm>
        </p:grpSpPr>
        <p:cxnSp>
          <p:nvCxnSpPr>
            <p:cNvPr id="15" name="Straight Arrow Connector 14"/>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1194814" y="2382026"/>
            <a:ext cx="789759" cy="924014"/>
            <a:chOff x="1121342" y="1414914"/>
            <a:chExt cx="1155032" cy="1434164"/>
          </a:xfrm>
        </p:grpSpPr>
        <p:cxnSp>
          <p:nvCxnSpPr>
            <p:cNvPr id="19" name="Straight Arrow Connector 18"/>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a:off x="6588155" y="1071281"/>
            <a:ext cx="653742" cy="689555"/>
            <a:chOff x="7371248" y="706156"/>
            <a:chExt cx="742945" cy="914399"/>
          </a:xfrm>
        </p:grpSpPr>
        <p:sp>
          <p:nvSpPr>
            <p:cNvPr id="58" name="Arc 5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7" name="Arc 5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4" name="Arc 53"/>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22" name="Group 21"/>
            <p:cNvGrpSpPr/>
            <p:nvPr/>
          </p:nvGrpSpPr>
          <p:grpSpPr>
            <a:xfrm rot="20128352">
              <a:off x="7377764" y="706156"/>
              <a:ext cx="736429" cy="914399"/>
              <a:chOff x="1121342" y="1414914"/>
              <a:chExt cx="1155032" cy="1434164"/>
            </a:xfrm>
          </p:grpSpPr>
          <p:cxnSp>
            <p:nvCxnSpPr>
              <p:cNvPr id="23" name="Straight Arrow Connector 22"/>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2" name="Group 131"/>
          <p:cNvGrpSpPr/>
          <p:nvPr/>
        </p:nvGrpSpPr>
        <p:grpSpPr>
          <a:xfrm>
            <a:off x="6964420" y="1569395"/>
            <a:ext cx="727141" cy="803381"/>
            <a:chOff x="7393429" y="1766248"/>
            <a:chExt cx="815945" cy="914399"/>
          </a:xfrm>
        </p:grpSpPr>
        <p:grpSp>
          <p:nvGrpSpPr>
            <p:cNvPr id="131" name="Group 130"/>
            <p:cNvGrpSpPr/>
            <p:nvPr/>
          </p:nvGrpSpPr>
          <p:grpSpPr>
            <a:xfrm>
              <a:off x="7393429" y="1898757"/>
              <a:ext cx="702510" cy="731334"/>
              <a:chOff x="7393429" y="1898757"/>
              <a:chExt cx="702510" cy="731334"/>
            </a:xfrm>
          </p:grpSpPr>
          <p:sp>
            <p:nvSpPr>
              <p:cNvPr id="70" name="Arc 69"/>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1" name="Arc 70"/>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2" name="Arc 71"/>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nvGrpSpPr>
            <p:cNvPr id="73" name="Group 72"/>
            <p:cNvGrpSpPr/>
            <p:nvPr/>
          </p:nvGrpSpPr>
          <p:grpSpPr>
            <a:xfrm rot="2601922">
              <a:off x="7472945" y="1766248"/>
              <a:ext cx="736429" cy="914399"/>
              <a:chOff x="1121342" y="1414914"/>
              <a:chExt cx="1155032" cy="1434164"/>
            </a:xfrm>
          </p:grpSpPr>
          <p:cxnSp>
            <p:nvCxnSpPr>
              <p:cNvPr id="74" name="Straight Arrow Connector 7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30" name="Group 129"/>
          <p:cNvGrpSpPr/>
          <p:nvPr/>
        </p:nvGrpSpPr>
        <p:grpSpPr>
          <a:xfrm>
            <a:off x="6645669" y="3287725"/>
            <a:ext cx="746156" cy="916993"/>
            <a:chOff x="7411905" y="3894222"/>
            <a:chExt cx="736429" cy="914399"/>
          </a:xfrm>
        </p:grpSpPr>
        <p:sp>
          <p:nvSpPr>
            <p:cNvPr id="78" name="Arc 77"/>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9" name="Arc 78"/>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0" name="Arc 79"/>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81" name="Group 80"/>
            <p:cNvGrpSpPr/>
            <p:nvPr/>
          </p:nvGrpSpPr>
          <p:grpSpPr>
            <a:xfrm rot="21154120">
              <a:off x="7411905" y="3894222"/>
              <a:ext cx="736429" cy="914399"/>
              <a:chOff x="1121342" y="1414914"/>
              <a:chExt cx="1155032" cy="1434164"/>
            </a:xfrm>
          </p:grpSpPr>
          <p:cxnSp>
            <p:nvCxnSpPr>
              <p:cNvPr id="82" name="Straight Arrow Connector 8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9" name="Group 128"/>
          <p:cNvGrpSpPr/>
          <p:nvPr/>
        </p:nvGrpSpPr>
        <p:grpSpPr>
          <a:xfrm>
            <a:off x="6604503" y="4344939"/>
            <a:ext cx="783297" cy="767003"/>
            <a:chOff x="7410197" y="5159828"/>
            <a:chExt cx="914399" cy="762607"/>
          </a:xfrm>
        </p:grpSpPr>
        <p:sp>
          <p:nvSpPr>
            <p:cNvPr id="86" name="Arc 85"/>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7" name="Arc 86"/>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8" name="Arc 87"/>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89" name="Group 88"/>
            <p:cNvGrpSpPr/>
            <p:nvPr/>
          </p:nvGrpSpPr>
          <p:grpSpPr>
            <a:xfrm rot="3491791">
              <a:off x="7499182" y="5097021"/>
              <a:ext cx="736429" cy="914399"/>
              <a:chOff x="1121342" y="1414914"/>
              <a:chExt cx="1155032" cy="1434164"/>
            </a:xfrm>
          </p:grpSpPr>
          <p:cxnSp>
            <p:nvCxnSpPr>
              <p:cNvPr id="90" name="Straight Arrow Connector 89"/>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8" name="Group 127"/>
          <p:cNvGrpSpPr/>
          <p:nvPr/>
        </p:nvGrpSpPr>
        <p:grpSpPr>
          <a:xfrm>
            <a:off x="1796352" y="1244707"/>
            <a:ext cx="899200" cy="778613"/>
            <a:chOff x="496895" y="563162"/>
            <a:chExt cx="914399" cy="796477"/>
          </a:xfrm>
        </p:grpSpPr>
        <p:grpSp>
          <p:nvGrpSpPr>
            <p:cNvPr id="127" name="Group 126"/>
            <p:cNvGrpSpPr/>
            <p:nvPr/>
          </p:nvGrpSpPr>
          <p:grpSpPr>
            <a:xfrm>
              <a:off x="619135" y="721803"/>
              <a:ext cx="736684" cy="637836"/>
              <a:chOff x="619135" y="721803"/>
              <a:chExt cx="736684" cy="637836"/>
            </a:xfrm>
          </p:grpSpPr>
          <p:sp>
            <p:nvSpPr>
              <p:cNvPr id="94" name="Arc 9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5" name="Arc 9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6" name="Arc 9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nvGrpSpPr>
            <p:cNvPr id="97" name="Group 96"/>
            <p:cNvGrpSpPr/>
            <p:nvPr/>
          </p:nvGrpSpPr>
          <p:grpSpPr>
            <a:xfrm rot="18191344">
              <a:off x="585880" y="474177"/>
              <a:ext cx="736429" cy="914399"/>
              <a:chOff x="1121342" y="1414914"/>
              <a:chExt cx="1155032" cy="1434164"/>
            </a:xfrm>
          </p:grpSpPr>
          <p:cxnSp>
            <p:nvCxnSpPr>
              <p:cNvPr id="98" name="Straight Arrow Connector 97"/>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6" name="Group 125"/>
          <p:cNvGrpSpPr/>
          <p:nvPr/>
        </p:nvGrpSpPr>
        <p:grpSpPr>
          <a:xfrm>
            <a:off x="1722110" y="1972318"/>
            <a:ext cx="718389" cy="791671"/>
            <a:chOff x="859822" y="1688520"/>
            <a:chExt cx="753111" cy="914399"/>
          </a:xfrm>
        </p:grpSpPr>
        <p:sp>
          <p:nvSpPr>
            <p:cNvPr id="102" name="Arc 101"/>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3" name="Arc 102"/>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4" name="Arc 103"/>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05" name="Group 104"/>
            <p:cNvGrpSpPr/>
            <p:nvPr/>
          </p:nvGrpSpPr>
          <p:grpSpPr>
            <a:xfrm rot="1172213">
              <a:off x="876504" y="1688520"/>
              <a:ext cx="736429" cy="914399"/>
              <a:chOff x="1121342" y="1414914"/>
              <a:chExt cx="1155032" cy="1434164"/>
            </a:xfrm>
          </p:grpSpPr>
          <p:cxnSp>
            <p:nvCxnSpPr>
              <p:cNvPr id="106" name="Straight Arrow Connector 105"/>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25" name="Group 124"/>
          <p:cNvGrpSpPr/>
          <p:nvPr/>
        </p:nvGrpSpPr>
        <p:grpSpPr>
          <a:xfrm>
            <a:off x="1260289" y="3253013"/>
            <a:ext cx="711165" cy="790386"/>
            <a:chOff x="903375" y="4077823"/>
            <a:chExt cx="753580" cy="914399"/>
          </a:xfrm>
        </p:grpSpPr>
        <p:sp>
          <p:nvSpPr>
            <p:cNvPr id="110" name="Arc 109"/>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1" name="Arc 110"/>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2" name="Arc 111"/>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13" name="Group 112"/>
            <p:cNvGrpSpPr/>
            <p:nvPr/>
          </p:nvGrpSpPr>
          <p:grpSpPr>
            <a:xfrm rot="19901635">
              <a:off x="920526" y="4077823"/>
              <a:ext cx="736429" cy="914399"/>
              <a:chOff x="1121342" y="1414914"/>
              <a:chExt cx="1155032" cy="1434164"/>
            </a:xfrm>
          </p:grpSpPr>
          <p:cxnSp>
            <p:nvCxnSpPr>
              <p:cNvPr id="114" name="Straight Arrow Connector 113"/>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7" name="Group 116"/>
          <p:cNvGrpSpPr/>
          <p:nvPr/>
        </p:nvGrpSpPr>
        <p:grpSpPr>
          <a:xfrm rot="3666327">
            <a:off x="1778114" y="4016306"/>
            <a:ext cx="579013" cy="797864"/>
            <a:chOff x="7371248" y="706841"/>
            <a:chExt cx="739790" cy="914399"/>
          </a:xfrm>
        </p:grpSpPr>
        <p:sp>
          <p:nvSpPr>
            <p:cNvPr id="118" name="Arc 117"/>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9" name="Arc 118"/>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0" name="Arc 119"/>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21" name="Group 120"/>
            <p:cNvGrpSpPr/>
            <p:nvPr/>
          </p:nvGrpSpPr>
          <p:grpSpPr>
            <a:xfrm rot="20128352">
              <a:off x="7377914" y="706841"/>
              <a:ext cx="733124" cy="914399"/>
              <a:chOff x="1121342" y="1414914"/>
              <a:chExt cx="1149848" cy="1434164"/>
            </a:xfrm>
          </p:grpSpPr>
          <p:cxnSp>
            <p:nvCxnSpPr>
              <p:cNvPr id="122" name="Straight Arrow Connector 121"/>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1518817" y="2395655"/>
                <a:ext cx="752373"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133" name="TextBox 132"/>
          <p:cNvSpPr txBox="1"/>
          <p:nvPr/>
        </p:nvSpPr>
        <p:spPr>
          <a:xfrm>
            <a:off x="2911027" y="4734478"/>
            <a:ext cx="2867843" cy="1200329"/>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2020.00</a:t>
            </a:r>
            <a:r>
              <a:rPr lang="en-US" dirty="0" smtClean="0">
                <a:latin typeface="Times New Roman" panose="02020603050405020304" pitchFamily="18" charset="0"/>
                <a:cs typeface="Times New Roman" panose="02020603050405020304" pitchFamily="18" charset="0"/>
              </a:rPr>
              <a:t> :  The time when</a:t>
            </a:r>
          </a:p>
          <a:p>
            <a:r>
              <a:rPr lang="en-US" dirty="0" smtClean="0">
                <a:latin typeface="Times New Roman" panose="02020603050405020304" pitchFamily="18" charset="0"/>
                <a:cs typeface="Times New Roman" panose="02020603050405020304" pitchFamily="18" charset="0"/>
              </a:rPr>
              <a:t>all four TRFs and</a:t>
            </a:r>
          </a:p>
          <a:p>
            <a:r>
              <a:rPr lang="en-US" dirty="0" smtClean="0">
                <a:latin typeface="Times New Roman" panose="02020603050405020304" pitchFamily="18" charset="0"/>
                <a:cs typeface="Times New Roman" panose="02020603050405020304" pitchFamily="18" charset="0"/>
              </a:rPr>
              <a:t>ITRF2020 are identical</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by definition.</a:t>
            </a:r>
          </a:p>
        </p:txBody>
      </p:sp>
      <p:cxnSp>
        <p:nvCxnSpPr>
          <p:cNvPr id="137" name="Straight Arrow Connector 136"/>
          <p:cNvCxnSpPr/>
          <p:nvPr/>
        </p:nvCxnSpPr>
        <p:spPr>
          <a:xfrm>
            <a:off x="2468752" y="1640741"/>
            <a:ext cx="4087242" cy="2839497"/>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7316210" y="4756717"/>
            <a:ext cx="986167"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MATRF2022</a:t>
            </a:r>
          </a:p>
        </p:txBody>
      </p:sp>
      <p:sp>
        <p:nvSpPr>
          <p:cNvPr id="140" name="TextBox 139"/>
          <p:cNvSpPr txBox="1"/>
          <p:nvPr/>
        </p:nvSpPr>
        <p:spPr>
          <a:xfrm>
            <a:off x="909348" y="1192694"/>
            <a:ext cx="986167"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MATRF2022</a:t>
            </a:r>
          </a:p>
        </p:txBody>
      </p:sp>
      <p:sp>
        <p:nvSpPr>
          <p:cNvPr id="141" name="TextBox 140"/>
          <p:cNvSpPr txBox="1"/>
          <p:nvPr/>
        </p:nvSpPr>
        <p:spPr>
          <a:xfrm rot="2083102">
            <a:off x="4974418" y="3676214"/>
            <a:ext cx="1760418"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Rotation of Mariana Plate</a:t>
            </a:r>
          </a:p>
        </p:txBody>
      </p:sp>
      <p:sp>
        <p:nvSpPr>
          <p:cNvPr id="146" name="TextBox 145"/>
          <p:cNvSpPr txBox="1"/>
          <p:nvPr/>
        </p:nvSpPr>
        <p:spPr>
          <a:xfrm>
            <a:off x="6308569" y="5266719"/>
            <a:ext cx="172034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 2020.00 + Dt</a:t>
            </a:r>
          </a:p>
          <a:p>
            <a:r>
              <a:rPr lang="en-US" dirty="0" smtClean="0">
                <a:latin typeface="Times New Roman" panose="02020603050405020304" pitchFamily="18" charset="0"/>
                <a:cs typeface="Times New Roman" panose="02020603050405020304" pitchFamily="18" charset="0"/>
              </a:rPr>
              <a:t>(“the future”)</a:t>
            </a:r>
            <a:endParaRPr lang="en-US" dirty="0">
              <a:latin typeface="Times New Roman" panose="02020603050405020304" pitchFamily="18" charset="0"/>
              <a:cs typeface="Times New Roman" panose="02020603050405020304" pitchFamily="18" charset="0"/>
            </a:endParaRPr>
          </a:p>
        </p:txBody>
      </p:sp>
      <p:sp>
        <p:nvSpPr>
          <p:cNvPr id="152" name="TextBox 151"/>
          <p:cNvSpPr txBox="1"/>
          <p:nvPr/>
        </p:nvSpPr>
        <p:spPr>
          <a:xfrm>
            <a:off x="7408021" y="3691853"/>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CATRF2022</a:t>
            </a:r>
          </a:p>
        </p:txBody>
      </p:sp>
      <p:sp>
        <p:nvSpPr>
          <p:cNvPr id="153" name="TextBox 152"/>
          <p:cNvSpPr txBox="1"/>
          <p:nvPr/>
        </p:nvSpPr>
        <p:spPr>
          <a:xfrm>
            <a:off x="751148" y="1997312"/>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CATRF2022</a:t>
            </a:r>
          </a:p>
        </p:txBody>
      </p:sp>
      <p:sp>
        <p:nvSpPr>
          <p:cNvPr id="154" name="Up Arrow 153"/>
          <p:cNvSpPr/>
          <p:nvPr/>
        </p:nvSpPr>
        <p:spPr>
          <a:xfrm>
            <a:off x="4052478" y="3585495"/>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5" name="TextBox 154"/>
          <p:cNvSpPr txBox="1"/>
          <p:nvPr/>
        </p:nvSpPr>
        <p:spPr>
          <a:xfrm>
            <a:off x="674266" y="4275321"/>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NATRF2022</a:t>
            </a:r>
          </a:p>
        </p:txBody>
      </p:sp>
      <p:sp>
        <p:nvSpPr>
          <p:cNvPr id="156" name="TextBox 155"/>
          <p:cNvSpPr txBox="1"/>
          <p:nvPr/>
        </p:nvSpPr>
        <p:spPr>
          <a:xfrm>
            <a:off x="406211" y="3681791"/>
            <a:ext cx="971741"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PATRF2022</a:t>
            </a:r>
          </a:p>
        </p:txBody>
      </p:sp>
      <p:sp>
        <p:nvSpPr>
          <p:cNvPr id="157" name="TextBox 156"/>
          <p:cNvSpPr txBox="1"/>
          <p:nvPr/>
        </p:nvSpPr>
        <p:spPr>
          <a:xfrm>
            <a:off x="7315244" y="1100112"/>
            <a:ext cx="979755"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NATRF2022</a:t>
            </a:r>
          </a:p>
        </p:txBody>
      </p:sp>
      <p:sp>
        <p:nvSpPr>
          <p:cNvPr id="158" name="TextBox 157"/>
          <p:cNvSpPr txBox="1"/>
          <p:nvPr/>
        </p:nvSpPr>
        <p:spPr>
          <a:xfrm>
            <a:off x="7600517" y="1777842"/>
            <a:ext cx="971741"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PATRF2022</a:t>
            </a:r>
          </a:p>
        </p:txBody>
      </p:sp>
      <p:cxnSp>
        <p:nvCxnSpPr>
          <p:cNvPr id="159" name="Straight Arrow Connector 158"/>
          <p:cNvCxnSpPr/>
          <p:nvPr/>
        </p:nvCxnSpPr>
        <p:spPr>
          <a:xfrm>
            <a:off x="2315750" y="2314821"/>
            <a:ext cx="4424218" cy="1421803"/>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rot="991781">
            <a:off x="4798501" y="3197105"/>
            <a:ext cx="2085859"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Caribbean Plate</a:t>
            </a:r>
          </a:p>
        </p:txBody>
      </p:sp>
      <p:cxnSp>
        <p:nvCxnSpPr>
          <p:cNvPr id="164" name="Straight Arrow Connector 163"/>
          <p:cNvCxnSpPr/>
          <p:nvPr/>
        </p:nvCxnSpPr>
        <p:spPr>
          <a:xfrm>
            <a:off x="2180860" y="2968562"/>
            <a:ext cx="4735394" cy="29520"/>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a:off x="4848210" y="2733855"/>
            <a:ext cx="2412857" cy="261610"/>
          </a:xfrm>
          <a:prstGeom prst="rect">
            <a:avLst/>
          </a:prstGeom>
          <a:noFill/>
        </p:spPr>
        <p:txBody>
          <a:bodyPr wrap="squar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 through time</a:t>
            </a:r>
          </a:p>
        </p:txBody>
      </p:sp>
      <p:sp>
        <p:nvSpPr>
          <p:cNvPr id="169" name="TextBox 168"/>
          <p:cNvSpPr txBox="1"/>
          <p:nvPr/>
        </p:nvSpPr>
        <p:spPr>
          <a:xfrm>
            <a:off x="7148382" y="2636485"/>
            <a:ext cx="1234633" cy="261610"/>
          </a:xfrm>
          <a:prstGeom prst="rect">
            <a:avLst/>
          </a:prstGeom>
          <a:noFill/>
        </p:spPr>
        <p:txBody>
          <a:bodyPr wrap="non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a:t>
            </a:r>
          </a:p>
        </p:txBody>
      </p:sp>
      <p:sp>
        <p:nvSpPr>
          <p:cNvPr id="170" name="TextBox 169"/>
          <p:cNvSpPr txBox="1"/>
          <p:nvPr/>
        </p:nvSpPr>
        <p:spPr>
          <a:xfrm>
            <a:off x="348841" y="2769096"/>
            <a:ext cx="1234633" cy="261610"/>
          </a:xfrm>
          <a:prstGeom prst="rect">
            <a:avLst/>
          </a:prstGeom>
          <a:noFill/>
        </p:spPr>
        <p:txBody>
          <a:bodyPr wrap="none" rtlCol="0">
            <a:spAutoFit/>
          </a:bodyPr>
          <a:lstStyle/>
          <a:p>
            <a:r>
              <a:rPr lang="en-US" sz="1100" b="1" dirty="0" smtClean="0">
                <a:latin typeface="Times New Roman" panose="02020603050405020304" pitchFamily="18" charset="0"/>
                <a:cs typeface="Times New Roman" panose="02020603050405020304" pitchFamily="18" charset="0"/>
              </a:rPr>
              <a:t>ITRF2020 </a:t>
            </a:r>
            <a:r>
              <a:rPr lang="en-US" sz="1100" b="1" dirty="0">
                <a:latin typeface="Times New Roman" panose="02020603050405020304" pitchFamily="18" charset="0"/>
                <a:cs typeface="Times New Roman" panose="02020603050405020304" pitchFamily="18" charset="0"/>
              </a:rPr>
              <a:t>frame</a:t>
            </a:r>
          </a:p>
        </p:txBody>
      </p:sp>
      <p:cxnSp>
        <p:nvCxnSpPr>
          <p:cNvPr id="171" name="Straight Arrow Connector 170"/>
          <p:cNvCxnSpPr/>
          <p:nvPr/>
        </p:nvCxnSpPr>
        <p:spPr>
          <a:xfrm flipV="1">
            <a:off x="2119985" y="2169940"/>
            <a:ext cx="4713063" cy="1433370"/>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rot="20468182">
            <a:off x="5179173" y="2045274"/>
            <a:ext cx="2085859"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Pacific Plate</a:t>
            </a:r>
          </a:p>
        </p:txBody>
      </p:sp>
      <p:cxnSp>
        <p:nvCxnSpPr>
          <p:cNvPr id="174" name="Straight Arrow Connector 173"/>
          <p:cNvCxnSpPr/>
          <p:nvPr/>
        </p:nvCxnSpPr>
        <p:spPr>
          <a:xfrm flipV="1">
            <a:off x="2307121" y="1562101"/>
            <a:ext cx="4288752" cy="2628934"/>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rot="19628250">
            <a:off x="4454985" y="1683542"/>
            <a:ext cx="2756522" cy="261610"/>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Rotation of North American Plate</a:t>
            </a:r>
          </a:p>
        </p:txBody>
      </p:sp>
      <p:sp>
        <p:nvSpPr>
          <p:cNvPr id="178" name="TextBox 177"/>
          <p:cNvSpPr txBox="1"/>
          <p:nvPr/>
        </p:nvSpPr>
        <p:spPr>
          <a:xfrm>
            <a:off x="1" y="250459"/>
            <a:ext cx="9144000"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The Relation of 5 Global Reference</a:t>
            </a:r>
          </a:p>
          <a:p>
            <a:pPr algn="ctr"/>
            <a:r>
              <a:rPr lang="en-US" sz="3200" b="1" dirty="0" smtClean="0">
                <a:latin typeface="Times New Roman" panose="02020603050405020304" pitchFamily="18" charset="0"/>
                <a:cs typeface="Times New Roman" panose="02020603050405020304" pitchFamily="18" charset="0"/>
              </a:rPr>
              <a:t>Frames through Time</a:t>
            </a:r>
            <a:endParaRPr lang="en-US" sz="3200" b="1" dirty="0">
              <a:latin typeface="Times New Roman" panose="02020603050405020304" pitchFamily="18" charset="0"/>
              <a:cs typeface="Times New Roman" panose="02020603050405020304" pitchFamily="18" charset="0"/>
            </a:endParaRPr>
          </a:p>
        </p:txBody>
      </p:sp>
      <p:sp>
        <p:nvSpPr>
          <p:cNvPr id="179" name="TextBox 178"/>
          <p:cNvSpPr txBox="1"/>
          <p:nvPr/>
        </p:nvSpPr>
        <p:spPr>
          <a:xfrm>
            <a:off x="3590325" y="1767208"/>
            <a:ext cx="184101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Rotations are not to scale</a:t>
            </a:r>
          </a:p>
        </p:txBody>
      </p:sp>
      <p:sp>
        <p:nvSpPr>
          <p:cNvPr id="136" name="TextBox 135"/>
          <p:cNvSpPr txBox="1"/>
          <p:nvPr/>
        </p:nvSpPr>
        <p:spPr>
          <a:xfrm>
            <a:off x="531184" y="5288527"/>
            <a:ext cx="166744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 2020.00 - Dt</a:t>
            </a:r>
          </a:p>
          <a:p>
            <a:r>
              <a:rPr lang="en-US" dirty="0" smtClean="0">
                <a:latin typeface="Times New Roman" panose="02020603050405020304" pitchFamily="18" charset="0"/>
                <a:cs typeface="Times New Roman" panose="02020603050405020304" pitchFamily="18" charset="0"/>
              </a:rPr>
              <a:t>(“the past”)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369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9" grpId="0"/>
      <p:bldP spid="140" grpId="0"/>
      <p:bldP spid="141" grpId="0"/>
      <p:bldP spid="146" grpId="0"/>
      <p:bldP spid="152" grpId="0"/>
      <p:bldP spid="153" grpId="0"/>
      <p:bldP spid="154" grpId="0" animBg="1"/>
      <p:bldP spid="155" grpId="0"/>
      <p:bldP spid="156" grpId="0"/>
      <p:bldP spid="157" grpId="0"/>
      <p:bldP spid="158" grpId="0"/>
      <p:bldP spid="160" grpId="0"/>
      <p:bldP spid="172" grpId="0"/>
      <p:bldP spid="175" grpId="0"/>
      <p:bldP spid="1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Shift and Drift</a:t>
            </a:r>
            <a:endParaRPr lang="en-US" sz="4000" b="1" dirty="0"/>
          </a:p>
        </p:txBody>
      </p:sp>
      <p:sp>
        <p:nvSpPr>
          <p:cNvPr id="3" name="Content Placeholder 2"/>
          <p:cNvSpPr>
            <a:spLocks noGrp="1"/>
          </p:cNvSpPr>
          <p:nvPr>
            <p:ph idx="1"/>
          </p:nvPr>
        </p:nvSpPr>
        <p:spPr>
          <a:xfrm>
            <a:off x="377688" y="1330431"/>
            <a:ext cx="8229600" cy="4525963"/>
          </a:xfrm>
        </p:spPr>
        <p:txBody>
          <a:bodyPr/>
          <a:lstStyle/>
          <a:p>
            <a:pPr marL="0" indent="0">
              <a:buNone/>
            </a:pPr>
            <a:r>
              <a:rPr lang="en-US" dirty="0" smtClean="0"/>
              <a:t>When transitioning off of NAD 83, your coordinates will experience shift and drift</a:t>
            </a:r>
          </a:p>
          <a:p>
            <a:pPr lvl="1"/>
            <a:r>
              <a:rPr lang="en-US" dirty="0" smtClean="0"/>
              <a:t>Shift: A one-time jump somewhere in the 0 to 4 meter range (latitude, longitude, ellipsoid height)</a:t>
            </a:r>
          </a:p>
          <a:p>
            <a:pPr lvl="2"/>
            <a:r>
              <a:rPr lang="en-US" sz="2800" dirty="0" smtClean="0"/>
              <a:t>From fixing NAD 83’s non-</a:t>
            </a:r>
            <a:r>
              <a:rPr lang="en-US" sz="2800" dirty="0" err="1" smtClean="0"/>
              <a:t>geocentricity</a:t>
            </a:r>
            <a:endParaRPr lang="en-US" sz="2800" dirty="0" smtClean="0"/>
          </a:p>
          <a:p>
            <a:pPr lvl="1"/>
            <a:r>
              <a:rPr lang="en-US" dirty="0" smtClean="0"/>
              <a:t>Drift:  Coordinates are now time-dependent.  The shift will take you to 2020.00.  Working at any other epoch means you must account for the drift (velocity) of your coordinates</a:t>
            </a:r>
          </a:p>
          <a:p>
            <a:pPr lvl="2"/>
            <a:r>
              <a:rPr lang="en-US" sz="2800" dirty="0" smtClean="0"/>
              <a:t>As well as any other motions over time</a:t>
            </a:r>
            <a:endParaRPr lang="en-US" sz="2800" dirty="0"/>
          </a:p>
        </p:txBody>
      </p:sp>
      <p:sp>
        <p:nvSpPr>
          <p:cNvPr id="4" name="Date Placeholder 3"/>
          <p:cNvSpPr>
            <a:spLocks noGrp="1"/>
          </p:cNvSpPr>
          <p:nvPr>
            <p:ph type="dt" sz="half" idx="10"/>
          </p:nvPr>
        </p:nvSpPr>
        <p:spPr/>
        <p:txBody>
          <a:bodyPr/>
          <a:lstStyle/>
          <a:p>
            <a:pPr>
              <a:defRPr/>
            </a:pPr>
            <a:r>
              <a:rPr lang="en-US" smtClean="0"/>
              <a:t>2/19/2021</a:t>
            </a:r>
            <a:endParaRPr lang="en-US" dirty="0"/>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16</a:t>
            </a:fld>
            <a:endParaRPr 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Tree>
    <p:extLst>
      <p:ext uri="{BB962C8B-B14F-4D97-AF65-F5344CB8AC3E}">
        <p14:creationId xmlns:p14="http://schemas.microsoft.com/office/powerpoint/2010/main" val="3326150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909171" y="4637716"/>
            <a:ext cx="2767682" cy="679030"/>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697" y="4573530"/>
            <a:ext cx="8425191" cy="322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860904" y="1499503"/>
            <a:ext cx="8229600" cy="708025"/>
          </a:xfrm>
        </p:spPr>
        <p:txBody>
          <a:bodyPr/>
          <a:lstStyle/>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A survey done Jan 1, 2023 and reported at epoch 2020.0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New Survey (same point) done Jan 1, 2030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Position of point in NATRF2022(2030)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Position of point in NATRF2022(2020)</a:t>
            </a:r>
          </a:p>
          <a:p>
            <a:pPr marL="514350" indent="-514350">
              <a:buFont typeface="Calibri" panose="020F0502020204030204" pitchFamily="34" charset="0"/>
              <a:buAutoNum type="arabicPeriod"/>
            </a:pPr>
            <a:r>
              <a:rPr lang="en-US" altLang="en-US" sz="2000" dirty="0" smtClean="0">
                <a:ea typeface="ＭＳ Ｐゴシック" panose="020B0600070205080204" pitchFamily="34" charset="-128"/>
              </a:rPr>
              <a:t>If IFVM = 0, then NATRF2022 (2030) = NATRF2022 (2020)</a:t>
            </a:r>
          </a:p>
        </p:txBody>
      </p:sp>
      <p:sp>
        <p:nvSpPr>
          <p:cNvPr id="6" name="Isosceles Triangle 5"/>
          <p:cNvSpPr/>
          <p:nvPr/>
        </p:nvSpPr>
        <p:spPr>
          <a:xfrm>
            <a:off x="7595432" y="4440818"/>
            <a:ext cx="250825" cy="223837"/>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Isosceles Triangle 7"/>
          <p:cNvSpPr/>
          <p:nvPr/>
        </p:nvSpPr>
        <p:spPr>
          <a:xfrm>
            <a:off x="6922270" y="4953773"/>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Isosceles Triangle 8"/>
          <p:cNvSpPr/>
          <p:nvPr/>
        </p:nvSpPr>
        <p:spPr>
          <a:xfrm>
            <a:off x="834687" y="5030035"/>
            <a:ext cx="250825" cy="223837"/>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a:spLocks noChangeArrowheads="1"/>
          </p:cNvSpPr>
          <p:nvPr/>
        </p:nvSpPr>
        <p:spPr bwMode="auto">
          <a:xfrm>
            <a:off x="5772169" y="3653777"/>
            <a:ext cx="2074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Position from </a:t>
            </a:r>
            <a:r>
              <a:rPr lang="en-US" altLang="en-US" sz="1400" dirty="0" smtClean="0">
                <a:latin typeface="Calibri" panose="020F0502020204030204" pitchFamily="34" charset="0"/>
              </a:rPr>
              <a:t>2023 </a:t>
            </a:r>
            <a:r>
              <a:rPr lang="en-US" altLang="en-US" sz="1400" dirty="0">
                <a:latin typeface="Calibri" panose="020F0502020204030204" pitchFamily="34" charset="0"/>
              </a:rPr>
              <a:t>survey NATRF2022 (</a:t>
            </a:r>
            <a:r>
              <a:rPr lang="en-US" altLang="en-US" sz="1400" dirty="0" smtClean="0">
                <a:latin typeface="Calibri" panose="020F0502020204030204" pitchFamily="34" charset="0"/>
              </a:rPr>
              <a:t>2020.0)</a:t>
            </a:r>
            <a:endParaRPr lang="en-US" altLang="en-US" sz="1400" dirty="0">
              <a:latin typeface="Calibri" panose="020F0502020204030204" pitchFamily="34" charset="0"/>
            </a:endParaRPr>
          </a:p>
          <a:p>
            <a:pPr>
              <a:spcBef>
                <a:spcPct val="0"/>
              </a:spcBef>
              <a:buFontTx/>
              <a:buNone/>
            </a:pPr>
            <a:r>
              <a:rPr lang="en-US" altLang="en-US" sz="1400" dirty="0" smtClean="0">
                <a:latin typeface="Calibri" panose="020F0502020204030204" pitchFamily="34" charset="0"/>
              </a:rPr>
              <a:t>ITRF2020 </a:t>
            </a:r>
            <a:r>
              <a:rPr lang="en-US" altLang="en-US" sz="1400" dirty="0">
                <a:latin typeface="Calibri" panose="020F0502020204030204" pitchFamily="34" charset="0"/>
              </a:rPr>
              <a:t>(</a:t>
            </a:r>
            <a:r>
              <a:rPr lang="en-US" altLang="en-US" sz="1400" dirty="0" smtClean="0">
                <a:latin typeface="Calibri" panose="020F0502020204030204" pitchFamily="34" charset="0"/>
              </a:rPr>
              <a:t>2020.0)</a:t>
            </a:r>
            <a:endParaRPr lang="en-US" altLang="en-US" sz="1400" dirty="0">
              <a:latin typeface="Calibri" panose="020F0502020204030204" pitchFamily="34" charset="0"/>
            </a:endParaRPr>
          </a:p>
        </p:txBody>
      </p:sp>
      <p:sp>
        <p:nvSpPr>
          <p:cNvPr id="11" name="TextBox 10"/>
          <p:cNvSpPr txBox="1">
            <a:spLocks noChangeArrowheads="1"/>
          </p:cNvSpPr>
          <p:nvPr/>
        </p:nvSpPr>
        <p:spPr bwMode="auto">
          <a:xfrm>
            <a:off x="588233" y="4703986"/>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smtClean="0">
                <a:latin typeface="Calibri" panose="020F0502020204030204" pitchFamily="34" charset="0"/>
              </a:rPr>
              <a:t>ITRF2020 </a:t>
            </a:r>
            <a:r>
              <a:rPr lang="en-US" altLang="en-US" sz="1400" dirty="0">
                <a:latin typeface="Calibri" panose="020F0502020204030204" pitchFamily="34" charset="0"/>
              </a:rPr>
              <a:t>(</a:t>
            </a:r>
            <a:r>
              <a:rPr lang="en-US" altLang="en-US" sz="1400" dirty="0" smtClean="0">
                <a:latin typeface="Calibri" panose="020F0502020204030204" pitchFamily="34" charset="0"/>
              </a:rPr>
              <a:t>2030.0)</a:t>
            </a:r>
            <a:endParaRPr lang="en-US" altLang="en-US" sz="1400" dirty="0">
              <a:latin typeface="Calibri" panose="020F0502020204030204" pitchFamily="34" charset="0"/>
            </a:endParaRPr>
          </a:p>
        </p:txBody>
      </p:sp>
      <p:sp>
        <p:nvSpPr>
          <p:cNvPr id="12" name="TextBox 11"/>
          <p:cNvSpPr txBox="1">
            <a:spLocks noChangeArrowheads="1"/>
          </p:cNvSpPr>
          <p:nvPr/>
        </p:nvSpPr>
        <p:spPr bwMode="auto">
          <a:xfrm>
            <a:off x="5362480" y="5425882"/>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dirty="0">
                <a:latin typeface="Calibri" panose="020F0502020204030204" pitchFamily="34" charset="0"/>
              </a:rPr>
              <a:t>NATRF2022 (2030)</a:t>
            </a:r>
          </a:p>
        </p:txBody>
      </p:sp>
      <p:sp>
        <p:nvSpPr>
          <p:cNvPr id="21" name="TextBox 20"/>
          <p:cNvSpPr txBox="1">
            <a:spLocks noChangeArrowheads="1"/>
          </p:cNvSpPr>
          <p:nvPr/>
        </p:nvSpPr>
        <p:spPr bwMode="auto">
          <a:xfrm>
            <a:off x="2272410" y="5336189"/>
            <a:ext cx="1281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2400" dirty="0" smtClean="0">
                <a:latin typeface="Calibri" panose="020F0502020204030204" pitchFamily="34" charset="0"/>
              </a:rPr>
              <a:t>Epp2022</a:t>
            </a:r>
            <a:endParaRPr lang="en-US" altLang="en-US" sz="2400" dirty="0">
              <a:latin typeface="Calibri" panose="020F0502020204030204" pitchFamily="34" charset="0"/>
            </a:endParaRPr>
          </a:p>
        </p:txBody>
      </p:sp>
      <p:cxnSp>
        <p:nvCxnSpPr>
          <p:cNvPr id="23" name="Straight Arrow Connector 22"/>
          <p:cNvCxnSpPr/>
          <p:nvPr/>
        </p:nvCxnSpPr>
        <p:spPr>
          <a:xfrm flipV="1">
            <a:off x="7121519" y="4656243"/>
            <a:ext cx="505545" cy="422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7377094" y="4724687"/>
            <a:ext cx="13933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400" dirty="0">
                <a:latin typeface="Calibri" panose="020F0502020204030204" pitchFamily="34" charset="0"/>
              </a:rPr>
              <a:t>IFVM </a:t>
            </a:r>
            <a:r>
              <a:rPr lang="en-US" altLang="en-US" sz="1400" dirty="0" smtClean="0">
                <a:latin typeface="Calibri" panose="020F0502020204030204" pitchFamily="34" charset="0"/>
              </a:rPr>
              <a:t>2030-2020</a:t>
            </a:r>
          </a:p>
          <a:p>
            <a:pPr algn="ctr">
              <a:spcBef>
                <a:spcPct val="0"/>
              </a:spcBef>
              <a:buFontTx/>
              <a:buNone/>
            </a:pPr>
            <a:r>
              <a:rPr lang="en-US" altLang="en-US" sz="1400" dirty="0" smtClean="0">
                <a:latin typeface="Calibri" panose="020F0502020204030204" pitchFamily="34" charset="0"/>
              </a:rPr>
              <a:t>NATRF2022</a:t>
            </a:r>
          </a:p>
          <a:p>
            <a:pPr algn="ctr">
              <a:spcBef>
                <a:spcPct val="0"/>
              </a:spcBef>
              <a:buFontTx/>
              <a:buNone/>
            </a:pPr>
            <a:r>
              <a:rPr lang="en-US" altLang="en-US" sz="1400" dirty="0" smtClean="0">
                <a:latin typeface="Calibri" panose="020F0502020204030204" pitchFamily="34" charset="0"/>
              </a:rPr>
              <a:t>(2020.0</a:t>
            </a:r>
            <a:r>
              <a:rPr lang="en-US" altLang="en-US" sz="1600" dirty="0" smtClean="0">
                <a:latin typeface="Calibri" panose="020F0502020204030204" pitchFamily="34" charset="0"/>
              </a:rPr>
              <a:t>)</a:t>
            </a:r>
            <a:endParaRPr lang="en-US" altLang="en-US" sz="1600" dirty="0">
              <a:latin typeface="Calibri" panose="020F0502020204030204" pitchFamily="34" charset="0"/>
            </a:endParaRPr>
          </a:p>
        </p:txBody>
      </p:sp>
      <p:sp>
        <p:nvSpPr>
          <p:cNvPr id="26" name="Isosceles Triangle 25"/>
          <p:cNvSpPr/>
          <p:nvPr/>
        </p:nvSpPr>
        <p:spPr>
          <a:xfrm>
            <a:off x="7595431" y="4440818"/>
            <a:ext cx="250825" cy="225425"/>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 name="Straight Arrow Connector 2"/>
          <p:cNvCxnSpPr>
            <a:stCxn id="6" idx="1"/>
          </p:cNvCxnSpPr>
          <p:nvPr/>
        </p:nvCxnSpPr>
        <p:spPr>
          <a:xfrm flipH="1">
            <a:off x="1076986" y="4552737"/>
            <a:ext cx="6581152" cy="556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8" idx="1"/>
          </p:cNvCxnSpPr>
          <p:nvPr/>
        </p:nvCxnSpPr>
        <p:spPr>
          <a:xfrm flipV="1">
            <a:off x="1230313" y="5065692"/>
            <a:ext cx="5754663" cy="762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Notched Right Arrow 30"/>
          <p:cNvSpPr/>
          <p:nvPr/>
        </p:nvSpPr>
        <p:spPr>
          <a:xfrm>
            <a:off x="3553522" y="5425882"/>
            <a:ext cx="1764053"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smtClean="0">
                <a:noFill/>
              </a:rPr>
              <a:t>f</a:t>
            </a:r>
            <a:r>
              <a:rPr lang="en-US" dirty="0" err="1" smtClean="0">
                <a:ln>
                  <a:solidFill>
                    <a:srgbClr val="00B050"/>
                  </a:solidFill>
                </a:ln>
                <a:noFill/>
              </a:rPr>
              <a:t>frame</a:t>
            </a:r>
            <a:endParaRPr lang="en-US" dirty="0">
              <a:noFill/>
            </a:endParaRPr>
          </a:p>
        </p:txBody>
      </p:sp>
      <p:sp>
        <p:nvSpPr>
          <p:cNvPr id="34" name="Notched Right Arrow 33"/>
          <p:cNvSpPr/>
          <p:nvPr/>
        </p:nvSpPr>
        <p:spPr>
          <a:xfrm rot="19398257">
            <a:off x="6712696" y="5302961"/>
            <a:ext cx="1055712" cy="374708"/>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err="1" smtClean="0">
                <a:noFill/>
              </a:rPr>
              <a:t>f</a:t>
            </a:r>
            <a:r>
              <a:rPr lang="en-US" dirty="0" err="1" smtClean="0">
                <a:ln>
                  <a:solidFill>
                    <a:srgbClr val="00B050"/>
                  </a:solidFill>
                </a:ln>
                <a:noFill/>
              </a:rPr>
              <a:t>Epoch</a:t>
            </a:r>
            <a:endParaRPr lang="en-US" dirty="0">
              <a:noFill/>
            </a:endParaRPr>
          </a:p>
        </p:txBody>
      </p:sp>
      <p:sp>
        <p:nvSpPr>
          <p:cNvPr id="2" name="TextBox 1"/>
          <p:cNvSpPr txBox="1"/>
          <p:nvPr/>
        </p:nvSpPr>
        <p:spPr bwMode="auto">
          <a:xfrm>
            <a:off x="8272619" y="5899406"/>
            <a:ext cx="704537" cy="461665"/>
          </a:xfrm>
          <a:prstGeom prst="rect">
            <a:avLst/>
          </a:prstGeom>
          <a:noFill/>
          <a:ln w="9525">
            <a:noFill/>
            <a:miter lim="800000"/>
            <a:headEnd/>
            <a:tailEnd/>
          </a:ln>
        </p:spPr>
        <p:txBody>
          <a:bodyPr wrap="square" rtlCol="0">
            <a:spAutoFit/>
          </a:bodyPr>
          <a:lstStyle/>
          <a:p>
            <a:r>
              <a:rPr lang="en-US" sz="2400" dirty="0" smtClean="0"/>
              <a:t>(H)</a:t>
            </a:r>
            <a:endParaRPr lang="en-US" sz="2400" dirty="0"/>
          </a:p>
        </p:txBody>
      </p:sp>
      <p:sp>
        <p:nvSpPr>
          <p:cNvPr id="4" name="TextBox 3"/>
          <p:cNvSpPr txBox="1"/>
          <p:nvPr/>
        </p:nvSpPr>
        <p:spPr bwMode="auto">
          <a:xfrm>
            <a:off x="588233" y="3735589"/>
            <a:ext cx="545342" cy="461665"/>
          </a:xfrm>
          <a:prstGeom prst="rect">
            <a:avLst/>
          </a:prstGeom>
          <a:noFill/>
          <a:ln w="9525">
            <a:noFill/>
            <a:miter lim="800000"/>
            <a:headEnd/>
            <a:tailEnd/>
          </a:ln>
        </p:spPr>
        <p:txBody>
          <a:bodyPr wrap="none" rtlCol="0">
            <a:spAutoFit/>
          </a:bodyPr>
          <a:lstStyle/>
          <a:p>
            <a:r>
              <a:rPr lang="en-US" sz="2400" dirty="0" smtClean="0"/>
              <a:t>(V)</a:t>
            </a:r>
            <a:endParaRPr lang="en-US" sz="2400" dirty="0"/>
          </a:p>
        </p:txBody>
      </p:sp>
      <p:sp>
        <p:nvSpPr>
          <p:cNvPr id="22" name="Title 1"/>
          <p:cNvSpPr>
            <a:spLocks noGrp="1"/>
          </p:cNvSpPr>
          <p:nvPr>
            <p:ph type="title"/>
          </p:nvPr>
        </p:nvSpPr>
        <p:spPr>
          <a:xfrm>
            <a:off x="457200" y="356928"/>
            <a:ext cx="8229600" cy="1143000"/>
          </a:xfrm>
        </p:spPr>
        <p:txBody>
          <a:bodyPr/>
          <a:lstStyle/>
          <a:p>
            <a:r>
              <a:rPr lang="en-US" sz="4000" b="1" dirty="0" smtClean="0"/>
              <a:t>Coordinates, Frames, Epochs, EPP2022 and IFVM2022</a:t>
            </a:r>
            <a:endParaRPr lang="en-US" sz="4000" b="1" dirty="0"/>
          </a:p>
        </p:txBody>
      </p:sp>
      <p:sp>
        <p:nvSpPr>
          <p:cNvPr id="10" name="Date Placeholder 9"/>
          <p:cNvSpPr>
            <a:spLocks noGrp="1"/>
          </p:cNvSpPr>
          <p:nvPr>
            <p:ph type="dt" sz="half" idx="10"/>
          </p:nvPr>
        </p:nvSpPr>
        <p:spPr/>
        <p:txBody>
          <a:bodyPr/>
          <a:lstStyle/>
          <a:p>
            <a:pPr>
              <a:defRPr/>
            </a:pPr>
            <a:r>
              <a:rPr lang="en-US" smtClean="0"/>
              <a:t>2/19/2021</a:t>
            </a:r>
            <a:endParaRPr lang="en-US" dirty="0"/>
          </a:p>
        </p:txBody>
      </p:sp>
      <p:sp>
        <p:nvSpPr>
          <p:cNvPr id="13" name="Footer Placeholder 12"/>
          <p:cNvSpPr>
            <a:spLocks noGrp="1"/>
          </p:cNvSpPr>
          <p:nvPr>
            <p:ph type="ftr" sz="quarter" idx="11"/>
          </p:nvPr>
        </p:nvSpPr>
        <p:spPr/>
        <p:txBody>
          <a:bodyPr/>
          <a:lstStyle/>
          <a:p>
            <a:pPr>
              <a:defRPr/>
            </a:pPr>
            <a:r>
              <a:rPr lang="en-US" smtClean="0"/>
              <a:t>Updates from the National Geodetic Survey</a:t>
            </a:r>
            <a:endParaRPr lang="en-US"/>
          </a:p>
        </p:txBody>
      </p:sp>
      <p:sp>
        <p:nvSpPr>
          <p:cNvPr id="14" name="Slide Number Placeholder 13"/>
          <p:cNvSpPr>
            <a:spLocks noGrp="1"/>
          </p:cNvSpPr>
          <p:nvPr>
            <p:ph type="sldNum" sz="quarter" idx="12"/>
          </p:nvPr>
        </p:nvSpPr>
        <p:spPr/>
        <p:txBody>
          <a:bodyPr/>
          <a:lstStyle/>
          <a:p>
            <a:pPr>
              <a:defRPr/>
            </a:pPr>
            <a:fld id="{EB6791C4-DF4E-4C17-A41C-B2BEB15390BD}" type="slidenum">
              <a:rPr lang="en-US" smtClean="0"/>
              <a:pPr>
                <a:defRPr/>
              </a:pPr>
              <a:t>17</a:t>
            </a:fld>
            <a:endParaRPr lang="en-US"/>
          </a:p>
        </p:txBody>
      </p:sp>
    </p:spTree>
    <p:extLst>
      <p:ext uri="{BB962C8B-B14F-4D97-AF65-F5344CB8AC3E}">
        <p14:creationId xmlns:p14="http://schemas.microsoft.com/office/powerpoint/2010/main" val="152371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9"/>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510"/>
                            </p:stCondLst>
                            <p:childTnLst>
                              <p:par>
                                <p:cTn id="27" presetID="22" presetClass="entr" presetSubtype="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right)">
                                      <p:cBhvr>
                                        <p:cTn id="29" dur="1000"/>
                                        <p:tgtEl>
                                          <p:spTgt spid="3"/>
                                        </p:tgtEl>
                                      </p:cBhvr>
                                    </p:animEffect>
                                  </p:childTnLst>
                                </p:cTn>
                              </p:par>
                            </p:childTnLst>
                          </p:cTn>
                        </p:par>
                        <p:par>
                          <p:cTn id="30" fill="hold">
                            <p:stCondLst>
                              <p:cond delay="1510"/>
                            </p:stCondLst>
                            <p:childTnLst>
                              <p:par>
                                <p:cTn id="31" presetID="1" presetClass="entr" presetSubtype="0" fill="hold" grpId="0" nodeType="afterEffect">
                                  <p:stCondLst>
                                    <p:cond delay="0"/>
                                  </p:stCondLst>
                                  <p:childTnLst>
                                    <p:set>
                                      <p:cBhvr>
                                        <p:cTn id="32" dur="1" fill="hold">
                                          <p:stCondLst>
                                            <p:cond delay="499"/>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
                                            <p:txEl>
                                              <p:pRg st="2" end="2"/>
                                            </p:txEl>
                                          </p:spTgt>
                                        </p:tgtEl>
                                        <p:attrNameLst>
                                          <p:attrName>style.visibility</p:attrName>
                                        </p:attrNameLst>
                                      </p:cBhvr>
                                      <p:to>
                                        <p:strVal val="visibl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
                                            <p:txEl>
                                              <p:pRg st="3" end="3"/>
                                            </p:txEl>
                                          </p:spTgt>
                                        </p:tgtEl>
                                        <p:attrNameLst>
                                          <p:attrName>style.visibility</p:attrName>
                                        </p:attrNameLst>
                                      </p:cBhvr>
                                      <p:to>
                                        <p:strVal val="visible"/>
                                      </p:to>
                                    </p:se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2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P spid="6" grpId="0" animBg="1" autoUpdateAnimBg="0"/>
      <p:bldP spid="8" grpId="0" animBg="1" autoUpdateAnimBg="0"/>
      <p:bldP spid="9" grpId="0" animBg="1" autoUpdateAnimBg="0"/>
      <p:bldP spid="7" grpId="0" autoUpdateAnimBg="0"/>
      <p:bldP spid="11" grpId="0" autoUpdateAnimBg="0"/>
      <p:bldP spid="12" grpId="0" autoUpdateAnimBg="0"/>
      <p:bldP spid="21" grpId="0" autoUpdateAnimBg="0"/>
      <p:bldP spid="25" grpId="0" autoUpdateAnimBg="0"/>
      <p:bldP spid="26" grpId="0" animBg="1" autoUpdateAnimBg="0"/>
      <p:bldP spid="31" grpId="0" animBg="1"/>
      <p:bldP spid="34"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924" y="4392592"/>
            <a:ext cx="8089178" cy="1362075"/>
          </a:xfrm>
        </p:spPr>
        <p:txBody>
          <a:bodyPr/>
          <a:lstStyle/>
          <a:p>
            <a:r>
              <a:rPr lang="en-US" sz="4400" dirty="0" smtClean="0"/>
              <a:t>Vertical </a:t>
            </a:r>
            <a:r>
              <a:rPr lang="en-US" sz="4400" dirty="0" err="1" smtClean="0"/>
              <a:t>Datums</a:t>
            </a:r>
            <a:r>
              <a:rPr lang="en-US" sz="4400" dirty="0" smtClean="0"/>
              <a:t> and the Geopotential Datum</a:t>
            </a:r>
            <a:endParaRPr lang="en-US" sz="4400"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18</a:t>
            </a:fld>
            <a:endParaRPr lang="en-US" altLang="en-US"/>
          </a:p>
        </p:txBody>
      </p:sp>
    </p:spTree>
    <p:extLst>
      <p:ext uri="{BB962C8B-B14F-4D97-AF65-F5344CB8AC3E}">
        <p14:creationId xmlns:p14="http://schemas.microsoft.com/office/powerpoint/2010/main" val="1271503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84791" y="2614608"/>
            <a:ext cx="5624047" cy="3741744"/>
          </a:xfrm>
          <a:prstGeom prst="rect">
            <a:avLst/>
          </a:prstGeom>
        </p:spPr>
      </p:pic>
      <p:sp>
        <p:nvSpPr>
          <p:cNvPr id="2" name="Title 1"/>
          <p:cNvSpPr>
            <a:spLocks noGrp="1"/>
          </p:cNvSpPr>
          <p:nvPr>
            <p:ph type="title"/>
          </p:nvPr>
        </p:nvSpPr>
        <p:spPr/>
        <p:txBody>
          <a:bodyPr/>
          <a:lstStyle/>
          <a:p>
            <a:r>
              <a:rPr lang="en-US" sz="4000" b="1" dirty="0" smtClean="0"/>
              <a:t>Vertical </a:t>
            </a:r>
            <a:r>
              <a:rPr lang="en-US" sz="4000" b="1" dirty="0" err="1" smtClean="0"/>
              <a:t>Datums</a:t>
            </a:r>
            <a:r>
              <a:rPr lang="en-US" sz="4000" b="1" dirty="0" smtClean="0"/>
              <a:t> of the NSRS</a:t>
            </a:r>
            <a:endParaRPr lang="en-US" sz="4000" b="1" dirty="0"/>
          </a:p>
        </p:txBody>
      </p:sp>
      <p:sp>
        <p:nvSpPr>
          <p:cNvPr id="4" name="Date Placeholder 3"/>
          <p:cNvSpPr>
            <a:spLocks noGrp="1"/>
          </p:cNvSpPr>
          <p:nvPr>
            <p:ph type="dt" sz="half" idx="10"/>
          </p:nvPr>
        </p:nvSpPr>
        <p:spPr/>
        <p:txBody>
          <a:bodyPr/>
          <a:lstStyle/>
          <a:p>
            <a:pPr>
              <a:defRPr/>
            </a:pPr>
            <a:r>
              <a:rPr lang="en-US" smtClean="0"/>
              <a:t>2/19/2021</a:t>
            </a:r>
            <a:endParaRPr lang="en-US" dirty="0"/>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19</a:t>
            </a:fld>
            <a:endParaRPr lang="en-US"/>
          </a:p>
        </p:txBody>
      </p:sp>
      <p:sp>
        <p:nvSpPr>
          <p:cNvPr id="11" name="Rectangle 10"/>
          <p:cNvSpPr/>
          <p:nvPr/>
        </p:nvSpPr>
        <p:spPr>
          <a:xfrm>
            <a:off x="7320579" y="3114260"/>
            <a:ext cx="1780391" cy="13010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CONUS</a:t>
            </a:r>
            <a:endParaRPr lang="en-US" sz="700" dirty="0" smtClean="0"/>
          </a:p>
          <a:p>
            <a:pPr algn="ctr" fontAlgn="ctr">
              <a:spcBef>
                <a:spcPts val="0"/>
              </a:spcBef>
              <a:spcAft>
                <a:spcPts val="0"/>
              </a:spcAft>
            </a:pPr>
            <a:r>
              <a:rPr lang="en-US" sz="1000" b="1" dirty="0" smtClean="0">
                <a:solidFill>
                  <a:srgbClr val="000000"/>
                </a:solidFill>
                <a:latin typeface="Times New Roman" panose="02020603050405020304" pitchFamily="18" charset="0"/>
              </a:rPr>
              <a:t>NGVD 29</a:t>
            </a:r>
          </a:p>
          <a:p>
            <a:pPr algn="ctr" fontAlgn="ctr">
              <a:spcBef>
                <a:spcPts val="0"/>
              </a:spcBef>
              <a:spcAft>
                <a:spcPts val="0"/>
              </a:spcAft>
            </a:pPr>
            <a:r>
              <a:rPr lang="en-US" sz="1000" b="1" dirty="0" smtClean="0">
                <a:solidFill>
                  <a:srgbClr val="000000"/>
                </a:solidFill>
                <a:latin typeface="Times New Roman" panose="02020603050405020304" pitchFamily="18" charset="0"/>
              </a:rPr>
              <a:t>NAVD 88</a:t>
            </a:r>
            <a:endParaRPr lang="en-US" dirty="0">
              <a:latin typeface="Arial" panose="020B0604020202020204" pitchFamily="34" charset="0"/>
            </a:endParaRPr>
          </a:p>
        </p:txBody>
      </p:sp>
      <p:sp>
        <p:nvSpPr>
          <p:cNvPr id="14" name="Rectangle 13"/>
          <p:cNvSpPr/>
          <p:nvPr/>
        </p:nvSpPr>
        <p:spPr>
          <a:xfrm>
            <a:off x="7320579" y="1809044"/>
            <a:ext cx="1780391"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Alaska</a:t>
            </a:r>
            <a:endParaRPr lang="en-US" sz="700" dirty="0" smtClean="0"/>
          </a:p>
          <a:p>
            <a:pPr algn="ctr" fontAlgn="auto">
              <a:spcBef>
                <a:spcPts val="0"/>
              </a:spcBef>
              <a:spcAft>
                <a:spcPts val="0"/>
              </a:spcAft>
            </a:pPr>
            <a:r>
              <a:rPr lang="en-US" sz="1000" b="1" dirty="0" smtClean="0">
                <a:solidFill>
                  <a:srgbClr val="000000"/>
                </a:solidFill>
                <a:latin typeface="Times New Roman" panose="02020603050405020304" pitchFamily="18" charset="0"/>
              </a:rPr>
              <a:t>NGVD 29</a:t>
            </a:r>
          </a:p>
          <a:p>
            <a:pPr algn="ctr" fontAlgn="auto">
              <a:spcBef>
                <a:spcPts val="0"/>
              </a:spcBef>
              <a:spcAft>
                <a:spcPts val="0"/>
              </a:spcAft>
            </a:pPr>
            <a:r>
              <a:rPr lang="en-US" sz="1000" b="1" i="0" u="none" strike="noStrike" dirty="0" smtClean="0">
                <a:solidFill>
                  <a:srgbClr val="000000"/>
                </a:solidFill>
                <a:effectLst/>
                <a:latin typeface="Times New Roman" panose="02020603050405020304" pitchFamily="18" charset="0"/>
              </a:rPr>
              <a:t>NAVD 88</a:t>
            </a:r>
            <a:endParaRPr lang="en-US" sz="1800" b="0" i="0" u="none" strike="noStrike" dirty="0">
              <a:effectLst/>
              <a:latin typeface="Arial" panose="020B0604020202020204" pitchFamily="34" charset="0"/>
            </a:endParaRPr>
          </a:p>
        </p:txBody>
      </p:sp>
      <p:sp>
        <p:nvSpPr>
          <p:cNvPr id="15" name="Rectangle 14"/>
          <p:cNvSpPr/>
          <p:nvPr/>
        </p:nvSpPr>
        <p:spPr>
          <a:xfrm>
            <a:off x="4838250" y="1304356"/>
            <a:ext cx="1780392"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Lawrence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 None -</a:t>
            </a:r>
            <a:endParaRPr lang="en-US" dirty="0">
              <a:latin typeface="Arial" panose="020B0604020202020204" pitchFamily="34" charset="0"/>
            </a:endParaRPr>
          </a:p>
        </p:txBody>
      </p:sp>
      <p:sp>
        <p:nvSpPr>
          <p:cNvPr id="16" name="Rectangle 15"/>
          <p:cNvSpPr/>
          <p:nvPr/>
        </p:nvSpPr>
        <p:spPr>
          <a:xfrm>
            <a:off x="2671191" y="1663336"/>
            <a:ext cx="1780392" cy="5042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Matthew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 None -</a:t>
            </a:r>
            <a:endParaRPr lang="en-US" dirty="0">
              <a:latin typeface="Arial" panose="020B0604020202020204" pitchFamily="34" charset="0"/>
            </a:endParaRPr>
          </a:p>
        </p:txBody>
      </p:sp>
      <p:sp>
        <p:nvSpPr>
          <p:cNvPr id="17" name="Rectangle 16"/>
          <p:cNvSpPr/>
          <p:nvPr/>
        </p:nvSpPr>
        <p:spPr>
          <a:xfrm>
            <a:off x="78164" y="2654780"/>
            <a:ext cx="1780392" cy="123938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George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 None -</a:t>
            </a:r>
            <a:endParaRPr lang="en-US" dirty="0">
              <a:latin typeface="Arial" panose="020B0604020202020204" pitchFamily="34" charset="0"/>
            </a:endParaRPr>
          </a:p>
        </p:txBody>
      </p:sp>
      <p:sp>
        <p:nvSpPr>
          <p:cNvPr id="18" name="Rectangle 17"/>
          <p:cNvSpPr/>
          <p:nvPr/>
        </p:nvSpPr>
        <p:spPr>
          <a:xfrm>
            <a:off x="742858" y="1209428"/>
            <a:ext cx="1780392" cy="11873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Paul I.</a:t>
            </a:r>
            <a:endParaRPr lang="en-US" sz="700" dirty="0" smtClean="0"/>
          </a:p>
          <a:p>
            <a:pPr algn="ctr" fontAlgn="ctr">
              <a:spcBef>
                <a:spcPts val="0"/>
              </a:spcBef>
              <a:spcAft>
                <a:spcPts val="0"/>
              </a:spcAft>
            </a:pPr>
            <a:r>
              <a:rPr lang="en-US" sz="1000" b="1" dirty="0" smtClean="0">
                <a:solidFill>
                  <a:srgbClr val="000000"/>
                </a:solidFill>
                <a:latin typeface="Times New Roman" panose="02020603050405020304" pitchFamily="18" charset="0"/>
              </a:rPr>
              <a:t>- None -</a:t>
            </a:r>
            <a:endParaRPr lang="en-US" sz="1800" b="0" i="0" u="none" strike="noStrike" dirty="0">
              <a:effectLst/>
              <a:latin typeface="Arial" panose="020B0604020202020204" pitchFamily="34" charset="0"/>
            </a:endParaRPr>
          </a:p>
        </p:txBody>
      </p:sp>
      <p:sp>
        <p:nvSpPr>
          <p:cNvPr id="19" name="Rectangle 18"/>
          <p:cNvSpPr/>
          <p:nvPr/>
        </p:nvSpPr>
        <p:spPr>
          <a:xfrm>
            <a:off x="65482" y="4195957"/>
            <a:ext cx="1943006" cy="91610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CNMI</a:t>
            </a:r>
          </a:p>
          <a:p>
            <a:pPr algn="ctr" fontAlgn="ctr">
              <a:spcBef>
                <a:spcPts val="0"/>
              </a:spcBef>
              <a:spcAft>
                <a:spcPts val="0"/>
              </a:spcAft>
            </a:pPr>
            <a:r>
              <a:rPr lang="en-US" sz="1000" b="1" dirty="0" smtClean="0">
                <a:solidFill>
                  <a:srgbClr val="000000"/>
                </a:solidFill>
                <a:latin typeface="Times New Roman" panose="02020603050405020304" pitchFamily="18" charset="0"/>
              </a:rPr>
              <a:t>NMVD 03</a:t>
            </a:r>
            <a:endParaRPr lang="en-US" sz="1800" b="0" i="0" u="none" strike="noStrike" dirty="0">
              <a:effectLst/>
              <a:latin typeface="Arial" panose="020B0604020202020204" pitchFamily="34" charset="0"/>
            </a:endParaRPr>
          </a:p>
        </p:txBody>
      </p:sp>
      <p:sp>
        <p:nvSpPr>
          <p:cNvPr id="20" name="Rectangle 19"/>
          <p:cNvSpPr/>
          <p:nvPr/>
        </p:nvSpPr>
        <p:spPr>
          <a:xfrm>
            <a:off x="98653" y="5515128"/>
            <a:ext cx="1943006" cy="84122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Guam</a:t>
            </a:r>
          </a:p>
          <a:p>
            <a:pPr algn="ctr" fontAlgn="ctr">
              <a:spcBef>
                <a:spcPts val="0"/>
              </a:spcBef>
              <a:spcAft>
                <a:spcPts val="0"/>
              </a:spcAft>
            </a:pPr>
            <a:r>
              <a:rPr lang="en-US" sz="1000" b="1" dirty="0" smtClean="0">
                <a:solidFill>
                  <a:srgbClr val="000000"/>
                </a:solidFill>
                <a:latin typeface="Times New Roman" panose="02020603050405020304" pitchFamily="18" charset="0"/>
              </a:rPr>
              <a:t>GVD 63</a:t>
            </a:r>
          </a:p>
          <a:p>
            <a:pPr algn="ctr" fontAlgn="ctr">
              <a:spcBef>
                <a:spcPts val="0"/>
              </a:spcBef>
              <a:spcAft>
                <a:spcPts val="0"/>
              </a:spcAft>
            </a:pPr>
            <a:r>
              <a:rPr lang="en-US" sz="1000" b="1" i="0" u="none" strike="noStrike" dirty="0" smtClean="0">
                <a:solidFill>
                  <a:srgbClr val="000000"/>
                </a:solidFill>
                <a:effectLst/>
                <a:latin typeface="Times New Roman" panose="02020603050405020304" pitchFamily="18" charset="0"/>
              </a:rPr>
              <a:t>GUVD 04</a:t>
            </a:r>
            <a:endParaRPr lang="en-US" sz="1800" b="0" i="0" u="none" strike="noStrike" dirty="0">
              <a:effectLst/>
              <a:latin typeface="Arial" panose="020B0604020202020204" pitchFamily="34" charset="0"/>
            </a:endParaRPr>
          </a:p>
        </p:txBody>
      </p:sp>
      <p:sp>
        <p:nvSpPr>
          <p:cNvPr id="21" name="Rectangle 20"/>
          <p:cNvSpPr/>
          <p:nvPr/>
        </p:nvSpPr>
        <p:spPr>
          <a:xfrm>
            <a:off x="3635112" y="5333876"/>
            <a:ext cx="1780392"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American Samoa</a:t>
            </a:r>
            <a:endParaRPr lang="en-US" sz="700" dirty="0" smtClean="0"/>
          </a:p>
          <a:p>
            <a:pPr algn="ctr" fontAlgn="ctr">
              <a:spcBef>
                <a:spcPts val="0"/>
              </a:spcBef>
              <a:spcAft>
                <a:spcPts val="0"/>
              </a:spcAft>
            </a:pPr>
            <a:r>
              <a:rPr lang="en-US" sz="1000" b="1" dirty="0" smtClean="0">
                <a:solidFill>
                  <a:srgbClr val="000000"/>
                </a:solidFill>
                <a:latin typeface="Times New Roman" panose="02020603050405020304" pitchFamily="18" charset="0"/>
              </a:rPr>
              <a:t>ASVD 02</a:t>
            </a:r>
            <a:endParaRPr lang="en-US" sz="1800" b="0" i="0" u="none" strike="noStrike" dirty="0">
              <a:effectLst/>
              <a:latin typeface="Arial" panose="020B0604020202020204" pitchFamily="34" charset="0"/>
            </a:endParaRPr>
          </a:p>
        </p:txBody>
      </p:sp>
      <p:sp>
        <p:nvSpPr>
          <p:cNvPr id="22" name="Rectangle 21"/>
          <p:cNvSpPr/>
          <p:nvPr/>
        </p:nvSpPr>
        <p:spPr>
          <a:xfrm>
            <a:off x="5486025" y="5112065"/>
            <a:ext cx="1780392" cy="13451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Puerto Rico</a:t>
            </a:r>
            <a:endParaRPr lang="en-US" sz="700" dirty="0" smtClean="0"/>
          </a:p>
          <a:p>
            <a:pPr algn="ctr" fontAlgn="ctr">
              <a:spcBef>
                <a:spcPts val="0"/>
              </a:spcBef>
              <a:spcAft>
                <a:spcPts val="0"/>
              </a:spcAft>
            </a:pPr>
            <a:r>
              <a:rPr lang="en-US" sz="1000" b="1" dirty="0" smtClean="0">
                <a:solidFill>
                  <a:srgbClr val="000000"/>
                </a:solidFill>
                <a:latin typeface="Times New Roman" panose="02020603050405020304" pitchFamily="18" charset="0"/>
              </a:rPr>
              <a:t>PRVD 09</a:t>
            </a:r>
            <a:endParaRPr lang="en-US" dirty="0">
              <a:latin typeface="Arial" panose="020B0604020202020204" pitchFamily="34" charset="0"/>
            </a:endParaRPr>
          </a:p>
        </p:txBody>
      </p:sp>
      <p:sp>
        <p:nvSpPr>
          <p:cNvPr id="23" name="Rectangle 22"/>
          <p:cNvSpPr/>
          <p:nvPr/>
        </p:nvSpPr>
        <p:spPr>
          <a:xfrm>
            <a:off x="2132185" y="3712915"/>
            <a:ext cx="1882211" cy="86621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Hawaii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 None -</a:t>
            </a:r>
            <a:endParaRPr lang="en-US" dirty="0">
              <a:latin typeface="Arial" panose="020B0604020202020204" pitchFamily="34" charset="0"/>
            </a:endParaRPr>
          </a:p>
        </p:txBody>
      </p:sp>
      <p:sp>
        <p:nvSpPr>
          <p:cNvPr id="24" name="Rectangle 23"/>
          <p:cNvSpPr/>
          <p:nvPr/>
        </p:nvSpPr>
        <p:spPr>
          <a:xfrm>
            <a:off x="7336938" y="5137801"/>
            <a:ext cx="1780392" cy="13191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U.S. Virgin Islands</a:t>
            </a:r>
            <a:endParaRPr lang="en-US" sz="700" dirty="0" smtClean="0"/>
          </a:p>
          <a:p>
            <a:pPr algn="ctr" fontAlgn="ctr">
              <a:spcBef>
                <a:spcPts val="0"/>
              </a:spcBef>
              <a:spcAft>
                <a:spcPts val="0"/>
              </a:spcAft>
            </a:pPr>
            <a:r>
              <a:rPr lang="en-US" sz="1000" b="1" dirty="0" smtClean="0">
                <a:solidFill>
                  <a:srgbClr val="000000"/>
                </a:solidFill>
                <a:latin typeface="Times New Roman" panose="02020603050405020304" pitchFamily="18" charset="0"/>
              </a:rPr>
              <a:t>VIVD 09</a:t>
            </a:r>
            <a:endParaRPr lang="en-US" sz="1000" dirty="0">
              <a:latin typeface="Arial" panose="020B0604020202020204" pitchFamily="34" charset="0"/>
            </a:endParaRPr>
          </a:p>
        </p:txBody>
      </p:sp>
      <p:cxnSp>
        <p:nvCxnSpPr>
          <p:cNvPr id="27" name="Straight Arrow Connector 26"/>
          <p:cNvCxnSpPr>
            <a:stCxn id="14" idx="1"/>
          </p:cNvCxnSpPr>
          <p:nvPr/>
        </p:nvCxnSpPr>
        <p:spPr>
          <a:xfrm flipH="1">
            <a:off x="4305958" y="2320282"/>
            <a:ext cx="3014621" cy="7939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704100" y="2326832"/>
            <a:ext cx="2024346" cy="7980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042632" y="2167630"/>
            <a:ext cx="592480" cy="11801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1633054" y="2396805"/>
            <a:ext cx="2044811" cy="1127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1858556" y="3274474"/>
            <a:ext cx="1845544" cy="3024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014396" y="4146021"/>
            <a:ext cx="134817" cy="6066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008488" y="4654011"/>
            <a:ext cx="185365" cy="3831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041659" y="5197926"/>
            <a:ext cx="68634" cy="7378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a:off x="3493911" y="5845114"/>
            <a:ext cx="141201" cy="251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900057" y="3764775"/>
            <a:ext cx="1420522" cy="4311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6376221" y="4909459"/>
            <a:ext cx="557213" cy="202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7138909" y="4974187"/>
            <a:ext cx="1088225" cy="1636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87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My Background</a:t>
            </a:r>
            <a:endParaRPr lang="en-US" sz="4000" b="1" dirty="0"/>
          </a:p>
        </p:txBody>
      </p:sp>
      <p:sp>
        <p:nvSpPr>
          <p:cNvPr id="3" name="Content Placeholder 2"/>
          <p:cNvSpPr>
            <a:spLocks noGrp="1"/>
          </p:cNvSpPr>
          <p:nvPr>
            <p:ph idx="1"/>
          </p:nvPr>
        </p:nvSpPr>
        <p:spPr>
          <a:xfrm>
            <a:off x="551461" y="1286905"/>
            <a:ext cx="5261510" cy="4947640"/>
          </a:xfrm>
        </p:spPr>
        <p:txBody>
          <a:bodyPr>
            <a:normAutofit fontScale="62500" lnSpcReduction="20000"/>
          </a:bodyPr>
          <a:lstStyle/>
          <a:p>
            <a:pPr>
              <a:lnSpc>
                <a:spcPct val="120000"/>
              </a:lnSpc>
            </a:pPr>
            <a:r>
              <a:rPr lang="en-US" sz="4500" dirty="0" smtClean="0"/>
              <a:t>B.S. Surveying Engineering at Michigan Tech.</a:t>
            </a:r>
          </a:p>
          <a:p>
            <a:pPr>
              <a:lnSpc>
                <a:spcPct val="120000"/>
              </a:lnSpc>
            </a:pPr>
            <a:r>
              <a:rPr lang="en-US" sz="4500" dirty="0" smtClean="0"/>
              <a:t>Ph.D. in Geodetic Science at The Ohio State University.</a:t>
            </a:r>
          </a:p>
          <a:p>
            <a:pPr>
              <a:lnSpc>
                <a:spcPct val="120000"/>
              </a:lnSpc>
            </a:pPr>
            <a:endParaRPr lang="en-US" sz="4500" dirty="0"/>
          </a:p>
          <a:p>
            <a:pPr>
              <a:lnSpc>
                <a:spcPct val="120000"/>
              </a:lnSpc>
            </a:pPr>
            <a:r>
              <a:rPr lang="en-US" sz="4500" dirty="0" smtClean="0"/>
              <a:t>NGS Headquarters (Geosciences Research Division) 2016-20.</a:t>
            </a:r>
          </a:p>
          <a:p>
            <a:pPr>
              <a:lnSpc>
                <a:spcPct val="120000"/>
              </a:lnSpc>
            </a:pPr>
            <a:r>
              <a:rPr lang="en-US" sz="4500" dirty="0" smtClean="0"/>
              <a:t>Now the Great Lakes Regional Geodetic Advisor.</a:t>
            </a:r>
          </a:p>
          <a:p>
            <a:endParaRPr lang="en-US" dirty="0"/>
          </a:p>
        </p:txBody>
      </p:sp>
      <p:sp>
        <p:nvSpPr>
          <p:cNvPr id="5" name="Date Placeholder 4"/>
          <p:cNvSpPr>
            <a:spLocks noGrp="1"/>
          </p:cNvSpPr>
          <p:nvPr>
            <p:ph type="dt" sz="half" idx="10"/>
          </p:nvPr>
        </p:nvSpPr>
        <p:spPr/>
        <p:txBody>
          <a:bodyPr/>
          <a:lstStyle/>
          <a:p>
            <a:r>
              <a:rPr lang="en-US" altLang="en-US" smtClean="0"/>
              <a:t>2/19/2021</a:t>
            </a:r>
            <a:endParaRPr lang="en-US" altLang="en-US"/>
          </a:p>
        </p:txBody>
      </p:sp>
      <p:sp>
        <p:nvSpPr>
          <p:cNvPr id="6" name="Footer Placeholder 5"/>
          <p:cNvSpPr>
            <a:spLocks noGrp="1"/>
          </p:cNvSpPr>
          <p:nvPr>
            <p:ph type="ftr" sz="quarter" idx="11"/>
          </p:nvPr>
        </p:nvSpPr>
        <p:spPr/>
        <p:txBody>
          <a:bodyPr/>
          <a:lstStyle/>
          <a:p>
            <a:pPr>
              <a:defRPr/>
            </a:pPr>
            <a:r>
              <a:rPr lang="en-US" smtClean="0"/>
              <a:t>Updates from the National Geodetic Survey</a:t>
            </a:r>
            <a:endParaRPr 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2</a:t>
            </a:fld>
            <a:endParaRPr lang="en-US" altLang="en-US"/>
          </a:p>
        </p:txBody>
      </p:sp>
      <p:pic>
        <p:nvPicPr>
          <p:cNvPr id="8" name="Content Placeholder 6"/>
          <p:cNvPicPr>
            <a:picLocks noChangeAspect="1"/>
          </p:cNvPicPr>
          <p:nvPr/>
        </p:nvPicPr>
        <p:blipFill rotWithShape="1">
          <a:blip r:embed="rId3" cstate="hqprint">
            <a:extLst>
              <a:ext uri="{28A0092B-C50C-407E-A947-70E740481C1C}">
                <a14:useLocalDpi xmlns:a14="http://schemas.microsoft.com/office/drawing/2010/main"/>
              </a:ext>
            </a:extLst>
          </a:blip>
          <a:srcRect l="14410" r="38569"/>
          <a:stretch/>
        </p:blipFill>
        <p:spPr bwMode="auto">
          <a:xfrm>
            <a:off x="6019800" y="1263649"/>
            <a:ext cx="2873829" cy="458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50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t>Replacing NAVD 88</a:t>
            </a:r>
          </a:p>
        </p:txBody>
      </p:sp>
      <p:sp>
        <p:nvSpPr>
          <p:cNvPr id="23556" name="Content Placeholder 2"/>
          <p:cNvSpPr txBox="1">
            <a:spLocks/>
          </p:cNvSpPr>
          <p:nvPr/>
        </p:nvSpPr>
        <p:spPr bwMode="auto">
          <a:xfrm>
            <a:off x="1687512" y="1473762"/>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latin typeface="Times New Roman" panose="02020603050405020304" pitchFamily="18" charset="0"/>
                <a:cs typeface="Times New Roman" panose="02020603050405020304" pitchFamily="18" charset="0"/>
              </a:rPr>
              <a:t>The Old:</a:t>
            </a:r>
          </a:p>
          <a:p>
            <a:pPr marL="457200" lvl="1" indent="0">
              <a:buNone/>
            </a:pPr>
            <a:r>
              <a:rPr lang="en-US" altLang="en-US" sz="2400" dirty="0">
                <a:latin typeface="Times New Roman" panose="02020603050405020304" pitchFamily="18" charset="0"/>
                <a:cs typeface="Times New Roman" panose="02020603050405020304" pitchFamily="18" charset="0"/>
              </a:rPr>
              <a:t>NAVD 88</a:t>
            </a:r>
          </a:p>
          <a:p>
            <a:pPr marL="457200" lvl="1" indent="0">
              <a:buNone/>
            </a:pPr>
            <a:r>
              <a:rPr lang="en-US" altLang="en-US" sz="2400" dirty="0">
                <a:latin typeface="Times New Roman" panose="02020603050405020304" pitchFamily="18" charset="0"/>
                <a:cs typeface="Times New Roman" panose="02020603050405020304" pitchFamily="18" charset="0"/>
              </a:rPr>
              <a:t>PRVD 02</a:t>
            </a:r>
          </a:p>
          <a:p>
            <a:pPr marL="457200" lvl="1" indent="0">
              <a:buNone/>
            </a:pPr>
            <a:r>
              <a:rPr lang="en-US" altLang="en-US" sz="2400" dirty="0">
                <a:latin typeface="Times New Roman" panose="02020603050405020304" pitchFamily="18" charset="0"/>
                <a:cs typeface="Times New Roman" panose="02020603050405020304" pitchFamily="18" charset="0"/>
              </a:rPr>
              <a:t>VIVD09</a:t>
            </a:r>
          </a:p>
          <a:p>
            <a:pPr marL="457200" lvl="1" indent="0">
              <a:buNone/>
            </a:pPr>
            <a:r>
              <a:rPr lang="en-US" altLang="en-US" sz="2400" dirty="0">
                <a:latin typeface="Times New Roman" panose="02020603050405020304" pitchFamily="18" charset="0"/>
                <a:cs typeface="Times New Roman" panose="02020603050405020304" pitchFamily="18" charset="0"/>
              </a:rPr>
              <a:t>ASVD02</a:t>
            </a:r>
          </a:p>
          <a:p>
            <a:pPr marL="457200" lvl="1" indent="0">
              <a:buNone/>
            </a:pPr>
            <a:r>
              <a:rPr lang="en-US" altLang="en-US" sz="2400" dirty="0">
                <a:latin typeface="Times New Roman" panose="02020603050405020304" pitchFamily="18" charset="0"/>
                <a:cs typeface="Times New Roman" panose="02020603050405020304" pitchFamily="18" charset="0"/>
              </a:rPr>
              <a:t>NMVD03</a:t>
            </a:r>
          </a:p>
          <a:p>
            <a:pPr marL="457200" lvl="1" indent="0">
              <a:buNone/>
            </a:pPr>
            <a:r>
              <a:rPr lang="en-US" altLang="en-US" sz="2400" dirty="0">
                <a:latin typeface="Times New Roman" panose="02020603050405020304" pitchFamily="18" charset="0"/>
                <a:cs typeface="Times New Roman" panose="02020603050405020304" pitchFamily="18" charset="0"/>
              </a:rPr>
              <a:t>GUVD04</a:t>
            </a:r>
          </a:p>
          <a:p>
            <a:pPr marL="457200" lvl="1" indent="0">
              <a:buNone/>
            </a:pPr>
            <a:r>
              <a:rPr lang="en-US" altLang="en-US" sz="2400" dirty="0">
                <a:latin typeface="Times New Roman" panose="02020603050405020304" pitchFamily="18" charset="0"/>
                <a:cs typeface="Times New Roman" panose="02020603050405020304" pitchFamily="18" charset="0"/>
              </a:rPr>
              <a:t>IGLD 85</a:t>
            </a:r>
          </a:p>
          <a:p>
            <a:pPr marL="457200" lvl="1" indent="0">
              <a:buNone/>
            </a:pPr>
            <a:r>
              <a:rPr lang="en-US" altLang="en-US" sz="2400" dirty="0">
                <a:latin typeface="Times New Roman" panose="02020603050405020304" pitchFamily="18" charset="0"/>
                <a:cs typeface="Times New Roman" panose="02020603050405020304" pitchFamily="18" charset="0"/>
              </a:rPr>
              <a:t>IGSN71</a:t>
            </a:r>
          </a:p>
          <a:p>
            <a:pPr marL="457200" lvl="1" indent="0">
              <a:buNone/>
            </a:pPr>
            <a:r>
              <a:rPr lang="en-US" altLang="en-US" sz="2400" dirty="0" smtClean="0">
                <a:latin typeface="Times New Roman" panose="02020603050405020304" pitchFamily="18" charset="0"/>
                <a:cs typeface="Times New Roman" panose="02020603050405020304" pitchFamily="18" charset="0"/>
              </a:rPr>
              <a:t>GEOID18</a:t>
            </a:r>
            <a:endParaRPr lang="en-US" altLang="en-US" sz="2400" dirty="0">
              <a:latin typeface="Times New Roman" panose="02020603050405020304" pitchFamily="18" charset="0"/>
              <a:cs typeface="Times New Roman" panose="02020603050405020304" pitchFamily="18" charset="0"/>
            </a:endParaRPr>
          </a:p>
          <a:p>
            <a:pPr marL="457200" lvl="1" indent="0">
              <a:buNone/>
            </a:pPr>
            <a:r>
              <a:rPr lang="en-US" altLang="en-US" sz="2400" dirty="0" smtClean="0">
                <a:latin typeface="Times New Roman" panose="02020603050405020304" pitchFamily="18" charset="0"/>
                <a:cs typeface="Times New Roman" panose="02020603050405020304" pitchFamily="18" charset="0"/>
              </a:rPr>
              <a:t>DEFLEC18</a:t>
            </a:r>
            <a:endParaRPr lang="en-US" altLang="en-US" sz="2400" dirty="0">
              <a:latin typeface="Times New Roman" panose="02020603050405020304" pitchFamily="18" charset="0"/>
              <a:cs typeface="Times New Roman" panose="02020603050405020304" pitchFamily="18" charset="0"/>
            </a:endParaRPr>
          </a:p>
          <a:p>
            <a:pPr marL="457200" lvl="1" indent="0">
              <a:buNone/>
            </a:pPr>
            <a:endParaRPr lang="en-US" altLang="en-US" dirty="0">
              <a:latin typeface="Times New Roman" panose="02020603050405020304" pitchFamily="18" charset="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24200" y="1467878"/>
            <a:ext cx="63246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latin typeface="Times New Roman" panose="02020603050405020304" pitchFamily="18" charset="0"/>
                <a:cs typeface="Times New Roman" panose="02020603050405020304" pitchFamily="18" charset="0"/>
              </a:rPr>
              <a:t>The New:</a:t>
            </a:r>
          </a:p>
          <a:p>
            <a:pPr marL="457200" lvl="1" indent="0">
              <a:buNone/>
            </a:pPr>
            <a:r>
              <a:rPr lang="en-US" altLang="en-US" sz="2400" dirty="0">
                <a:latin typeface="Times New Roman" panose="02020603050405020304" pitchFamily="18" charset="0"/>
                <a:cs typeface="Times New Roman" panose="02020603050405020304" pitchFamily="18" charset="0"/>
              </a:rPr>
              <a:t>The North American-Pacific</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smtClean="0">
                <a:solidFill>
                  <a:srgbClr val="C00000"/>
                </a:solidFill>
                <a:latin typeface="Times New Roman" panose="02020603050405020304" pitchFamily="18" charset="0"/>
                <a:cs typeface="Times New Roman" panose="02020603050405020304" pitchFamily="18" charset="0"/>
              </a:rPr>
              <a:t/>
            </a:r>
            <a:br>
              <a:rPr lang="en-US" altLang="en-US" sz="2400" dirty="0" smtClean="0">
                <a:solidFill>
                  <a:srgbClr val="C00000"/>
                </a:solidFill>
                <a:latin typeface="Times New Roman" panose="02020603050405020304" pitchFamily="18" charset="0"/>
                <a:cs typeface="Times New Roman" panose="02020603050405020304" pitchFamily="18" charset="0"/>
              </a:rPr>
            </a:br>
            <a:r>
              <a:rPr lang="en-US" altLang="en-US" sz="2400" b="1" i="1" dirty="0" smtClean="0">
                <a:solidFill>
                  <a:srgbClr val="C00000"/>
                </a:solidFill>
                <a:latin typeface="Times New Roman" panose="02020603050405020304" pitchFamily="18" charset="0"/>
                <a:cs typeface="Times New Roman" panose="02020603050405020304" pitchFamily="18" charset="0"/>
              </a:rPr>
              <a:t>Geopotential</a:t>
            </a:r>
            <a:r>
              <a:rPr lang="en-US" altLang="en-US" sz="2400" dirty="0" smtClean="0">
                <a:solidFill>
                  <a:srgbClr val="C00000"/>
                </a:solidFill>
                <a:latin typeface="Times New Roman" panose="02020603050405020304" pitchFamily="18" charset="0"/>
                <a:cs typeface="Times New Roman" panose="02020603050405020304" pitchFamily="18" charset="0"/>
              </a:rPr>
              <a:t> </a:t>
            </a:r>
            <a:r>
              <a:rPr lang="en-US" altLang="en-US" sz="2400" b="1" i="1" dirty="0">
                <a:solidFill>
                  <a:srgbClr val="C00000"/>
                </a:solidFill>
                <a:latin typeface="Times New Roman" panose="02020603050405020304" pitchFamily="18" charset="0"/>
                <a:cs typeface="Times New Roman" panose="02020603050405020304" pitchFamily="18" charset="0"/>
              </a:rPr>
              <a:t>Datum</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of 2022 </a:t>
            </a:r>
            <a:r>
              <a:rPr lang="en-US" altLang="en-US" sz="2400" dirty="0" smtClean="0">
                <a:latin typeface="Times New Roman" panose="02020603050405020304" pitchFamily="18" charset="0"/>
                <a:cs typeface="Times New Roman" panose="02020603050405020304" pitchFamily="18" charset="0"/>
              </a:rPr>
              <a:t/>
            </a:r>
            <a:br>
              <a:rPr lang="en-US" altLang="en-US" sz="2400" dirty="0" smtClean="0">
                <a:latin typeface="Times New Roman" panose="02020603050405020304" pitchFamily="18" charset="0"/>
                <a:cs typeface="Times New Roman" panose="02020603050405020304" pitchFamily="18" charset="0"/>
              </a:rPr>
            </a:br>
            <a:r>
              <a:rPr lang="en-US" altLang="en-US" sz="2400" dirty="0" smtClean="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NAPGD2022)</a:t>
            </a:r>
          </a:p>
          <a:p>
            <a:pPr marL="457200" lvl="1" indent="0">
              <a:buNone/>
            </a:pPr>
            <a:endParaRPr lang="en-US" altLang="en-US" sz="2400" dirty="0">
              <a:latin typeface="Times New Roman" panose="02020603050405020304" pitchFamily="18" charset="0"/>
              <a:cs typeface="Times New Roman" panose="02020603050405020304" pitchFamily="18" charset="0"/>
            </a:endParaRPr>
          </a:p>
          <a:p>
            <a:pPr marL="457200" lvl="1" indent="0">
              <a:buNone/>
            </a:pPr>
            <a:r>
              <a:rPr lang="en-US" altLang="en-US" sz="2400" dirty="0">
                <a:latin typeface="Times New Roman" panose="02020603050405020304" pitchFamily="18" charset="0"/>
                <a:cs typeface="Times New Roman" panose="02020603050405020304" pitchFamily="18" charset="0"/>
              </a:rPr>
              <a:t>	- Will include GEOID2022</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27087" y="1940487"/>
            <a:ext cx="941283" cy="430887"/>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Orthometric</a:t>
            </a:r>
          </a:p>
          <a:p>
            <a:r>
              <a:rPr lang="en-US" sz="1100" b="1" dirty="0">
                <a:solidFill>
                  <a:srgbClr val="C00000"/>
                </a:solidFill>
                <a:latin typeface="Times New Roman" panose="02020603050405020304" pitchFamily="18" charset="0"/>
              </a:rPr>
              <a:t>Heights</a:t>
            </a:r>
          </a:p>
        </p:txBody>
      </p:sp>
      <p:sp>
        <p:nvSpPr>
          <p:cNvPr id="8" name="TextBox 7"/>
          <p:cNvSpPr txBox="1"/>
          <p:nvPr/>
        </p:nvSpPr>
        <p:spPr>
          <a:xfrm>
            <a:off x="827087" y="3188214"/>
            <a:ext cx="941283" cy="600164"/>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Normal</a:t>
            </a:r>
          </a:p>
          <a:p>
            <a:r>
              <a:rPr lang="en-US" sz="1100" b="1" dirty="0">
                <a:solidFill>
                  <a:srgbClr val="C00000"/>
                </a:solidFill>
                <a:latin typeface="Times New Roman" panose="02020603050405020304" pitchFamily="18" charset="0"/>
              </a:rPr>
              <a:t>Orthometric</a:t>
            </a:r>
          </a:p>
          <a:p>
            <a:r>
              <a:rPr lang="en-US" sz="1100" b="1" dirty="0">
                <a:solidFill>
                  <a:srgbClr val="C00000"/>
                </a:solidFill>
                <a:latin typeface="Times New Roman" panose="02020603050405020304" pitchFamily="18" charset="0"/>
              </a:rPr>
              <a:t>Heights</a:t>
            </a:r>
          </a:p>
        </p:txBody>
      </p:sp>
      <p:sp>
        <p:nvSpPr>
          <p:cNvPr id="5" name="Left Brace 4"/>
          <p:cNvSpPr/>
          <p:nvPr/>
        </p:nvSpPr>
        <p:spPr>
          <a:xfrm>
            <a:off x="1816460" y="2464361"/>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panose="02020603050405020304" pitchFamily="18" charset="0"/>
            </a:endParaRPr>
          </a:p>
        </p:txBody>
      </p:sp>
      <p:sp>
        <p:nvSpPr>
          <p:cNvPr id="10" name="TextBox 9"/>
          <p:cNvSpPr txBox="1"/>
          <p:nvPr/>
        </p:nvSpPr>
        <p:spPr>
          <a:xfrm>
            <a:off x="789599" y="4551857"/>
            <a:ext cx="724878" cy="430887"/>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Dynamic</a:t>
            </a:r>
          </a:p>
          <a:p>
            <a:r>
              <a:rPr lang="en-US" sz="1100" b="1" dirty="0">
                <a:solidFill>
                  <a:srgbClr val="C00000"/>
                </a:solidFill>
                <a:latin typeface="Times New Roman" panose="02020603050405020304" pitchFamily="18" charset="0"/>
              </a:rPr>
              <a:t>Heights</a:t>
            </a:r>
          </a:p>
        </p:txBody>
      </p:sp>
      <p:sp>
        <p:nvSpPr>
          <p:cNvPr id="11" name="TextBox 10"/>
          <p:cNvSpPr txBox="1"/>
          <p:nvPr/>
        </p:nvSpPr>
        <p:spPr>
          <a:xfrm>
            <a:off x="783249" y="5102870"/>
            <a:ext cx="668773" cy="261610"/>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Gravity</a:t>
            </a:r>
          </a:p>
        </p:txBody>
      </p:sp>
      <p:sp>
        <p:nvSpPr>
          <p:cNvPr id="13" name="TextBox 12"/>
          <p:cNvSpPr txBox="1"/>
          <p:nvPr/>
        </p:nvSpPr>
        <p:spPr>
          <a:xfrm>
            <a:off x="783249" y="5484610"/>
            <a:ext cx="920445" cy="430887"/>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Geoid</a:t>
            </a:r>
          </a:p>
          <a:p>
            <a:r>
              <a:rPr lang="en-US" sz="1100" b="1" dirty="0">
                <a:solidFill>
                  <a:srgbClr val="C00000"/>
                </a:solidFill>
                <a:latin typeface="Times New Roman" panose="02020603050405020304" pitchFamily="18" charset="0"/>
              </a:rPr>
              <a:t>Undulations</a:t>
            </a:r>
          </a:p>
        </p:txBody>
      </p:sp>
      <p:sp>
        <p:nvSpPr>
          <p:cNvPr id="14" name="TextBox 13"/>
          <p:cNvSpPr txBox="1"/>
          <p:nvPr/>
        </p:nvSpPr>
        <p:spPr>
          <a:xfrm>
            <a:off x="815864" y="5915497"/>
            <a:ext cx="1000595" cy="430887"/>
          </a:xfrm>
          <a:prstGeom prst="rect">
            <a:avLst/>
          </a:prstGeom>
          <a:noFill/>
        </p:spPr>
        <p:txBody>
          <a:bodyPr wrap="none" rtlCol="0">
            <a:spAutoFit/>
          </a:bodyPr>
          <a:lstStyle/>
          <a:p>
            <a:r>
              <a:rPr lang="en-US" sz="1100" b="1" dirty="0">
                <a:solidFill>
                  <a:srgbClr val="C00000"/>
                </a:solidFill>
                <a:latin typeface="Times New Roman" panose="02020603050405020304" pitchFamily="18" charset="0"/>
              </a:rPr>
              <a:t>Deflections of</a:t>
            </a:r>
          </a:p>
          <a:p>
            <a:r>
              <a:rPr lang="en-US" sz="1100" b="1" dirty="0">
                <a:solidFill>
                  <a:srgbClr val="C00000"/>
                </a:solidFill>
                <a:latin typeface="Times New Roman" panose="02020603050405020304" pitchFamily="18" charset="0"/>
              </a:rPr>
              <a:t>the Vertical</a:t>
            </a:r>
          </a:p>
        </p:txBody>
      </p:sp>
      <p:sp>
        <p:nvSpPr>
          <p:cNvPr id="2" name="Date Placeholder 1"/>
          <p:cNvSpPr>
            <a:spLocks noGrp="1"/>
          </p:cNvSpPr>
          <p:nvPr>
            <p:ph type="dt" sz="half" idx="10"/>
          </p:nvPr>
        </p:nvSpPr>
        <p:spPr/>
        <p:txBody>
          <a:bodyPr/>
          <a:lstStyle/>
          <a:p>
            <a:r>
              <a:rPr lang="en-US" altLang="en-US" smtClean="0"/>
              <a:t>2/19/2021</a:t>
            </a:r>
            <a:endParaRPr lang="en-US" altLang="en-US"/>
          </a:p>
        </p:txBody>
      </p:sp>
      <p:sp>
        <p:nvSpPr>
          <p:cNvPr id="3" name="Footer Placeholder 2"/>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016970B9-A162-4590-850A-FA6524EA096B}" type="slidenum">
              <a:rPr lang="en-US" altLang="en-US" smtClean="0"/>
              <a:pPr/>
              <a:t>20</a:t>
            </a:fld>
            <a:endParaRPr lang="en-US" altLang="en-US"/>
          </a:p>
        </p:txBody>
      </p:sp>
    </p:spTree>
    <p:extLst>
      <p:ext uri="{BB962C8B-B14F-4D97-AF65-F5344CB8AC3E}">
        <p14:creationId xmlns:p14="http://schemas.microsoft.com/office/powerpoint/2010/main" val="835025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NAPGD2022</a:t>
            </a:r>
            <a:endParaRPr lang="en-US" sz="4000" b="1" dirty="0"/>
          </a:p>
        </p:txBody>
      </p:sp>
      <p:sp>
        <p:nvSpPr>
          <p:cNvPr id="3" name="Content Placeholder 2"/>
          <p:cNvSpPr>
            <a:spLocks noGrp="1"/>
          </p:cNvSpPr>
          <p:nvPr>
            <p:ph idx="1"/>
          </p:nvPr>
        </p:nvSpPr>
        <p:spPr>
          <a:xfrm>
            <a:off x="417008" y="1362492"/>
            <a:ext cx="8403142" cy="4297363"/>
          </a:xfrm>
        </p:spPr>
        <p:txBody>
          <a:bodyPr/>
          <a:lstStyle/>
          <a:p>
            <a:r>
              <a:rPr lang="en-US" dirty="0" smtClean="0"/>
              <a:t>Is a global datum (no “boundary”), sort of…</a:t>
            </a:r>
          </a:p>
          <a:p>
            <a:pPr lvl="1"/>
            <a:r>
              <a:rPr lang="en-US" sz="2400" dirty="0" smtClean="0"/>
              <a:t>Foundation is GM2022, a global geopotential model with 5’ x 5’ resolution, at, and above, the surface</a:t>
            </a:r>
          </a:p>
          <a:p>
            <a:pPr lvl="2"/>
            <a:r>
              <a:rPr lang="en-US" dirty="0" smtClean="0"/>
              <a:t>Thus missing some high resolution information</a:t>
            </a:r>
          </a:p>
          <a:p>
            <a:r>
              <a:rPr lang="en-US" dirty="0" smtClean="0"/>
              <a:t>Will have regional, enhanced capabilities</a:t>
            </a:r>
          </a:p>
          <a:p>
            <a:pPr lvl="1"/>
            <a:r>
              <a:rPr lang="en-US" sz="2400" dirty="0" smtClean="0"/>
              <a:t>GEOID2022, DEFLEC2022, etc.</a:t>
            </a:r>
          </a:p>
          <a:p>
            <a:pPr lvl="1"/>
            <a:r>
              <a:rPr lang="en-US" sz="2400" dirty="0" smtClean="0"/>
              <a:t>At 1’ x 1’ resolution, at the surface only</a:t>
            </a:r>
          </a:p>
          <a:p>
            <a:pPr lvl="2"/>
            <a:r>
              <a:rPr lang="en-US" dirty="0" smtClean="0"/>
              <a:t>Three regions:</a:t>
            </a:r>
          </a:p>
          <a:p>
            <a:pPr lvl="3"/>
            <a:r>
              <a:rPr lang="en-US" sz="2400" dirty="0" smtClean="0"/>
              <a:t>North America (nearly 1/4 of the earth)</a:t>
            </a:r>
          </a:p>
          <a:p>
            <a:pPr lvl="3"/>
            <a:r>
              <a:rPr lang="en-US" sz="2400" dirty="0" smtClean="0"/>
              <a:t>American Samoa</a:t>
            </a:r>
          </a:p>
          <a:p>
            <a:pPr lvl="3"/>
            <a:r>
              <a:rPr lang="en-US" sz="2400" dirty="0" smtClean="0"/>
              <a:t>Guam/CNMI</a:t>
            </a: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21</a:t>
            </a:fld>
            <a:endParaRPr lang="en-US" altLang="en-US"/>
          </a:p>
        </p:txBody>
      </p:sp>
    </p:spTree>
    <p:extLst>
      <p:ext uri="{BB962C8B-B14F-4D97-AF65-F5344CB8AC3E}">
        <p14:creationId xmlns:p14="http://schemas.microsoft.com/office/powerpoint/2010/main" val="2376710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Three Gridded Regions</a:t>
            </a:r>
            <a:endParaRPr lang="en-US" sz="4000" b="1" dirty="0"/>
          </a:p>
        </p:txBody>
      </p:sp>
      <p:sp>
        <p:nvSpPr>
          <p:cNvPr id="10" name="TextBox 9"/>
          <p:cNvSpPr txBox="1"/>
          <p:nvPr/>
        </p:nvSpPr>
        <p:spPr>
          <a:xfrm>
            <a:off x="750044" y="1492681"/>
            <a:ext cx="1938157" cy="923330"/>
          </a:xfrm>
          <a:prstGeom prst="rect">
            <a:avLst/>
          </a:prstGeom>
          <a:noFill/>
        </p:spPr>
        <p:txBody>
          <a:bodyPr wrap="square" rtlCol="0">
            <a:spAutoFit/>
          </a:bodyPr>
          <a:lstStyle/>
          <a:p>
            <a:r>
              <a:rPr lang="en-US" dirty="0" smtClean="0">
                <a:latin typeface="Times New Roman" panose="02020603050405020304" pitchFamily="18" charset="0"/>
              </a:rPr>
              <a:t>“North American region”</a:t>
            </a:r>
          </a:p>
          <a:p>
            <a:r>
              <a:rPr lang="en-US" dirty="0" smtClean="0">
                <a:latin typeface="Times New Roman" panose="02020603050405020304" pitchFamily="18" charset="0"/>
              </a:rPr>
              <a:t>¼ of the Earth</a:t>
            </a:r>
            <a:endParaRPr lang="en-US" dirty="0">
              <a:latin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142" y="1562100"/>
            <a:ext cx="3729715" cy="2882053"/>
          </a:xfrm>
          <a:prstGeom prst="rect">
            <a:avLst/>
          </a:prstGeom>
        </p:spPr>
      </p:pic>
      <p:sp>
        <p:nvSpPr>
          <p:cNvPr id="11" name="TextBox 10"/>
          <p:cNvSpPr txBox="1"/>
          <p:nvPr/>
        </p:nvSpPr>
        <p:spPr>
          <a:xfrm>
            <a:off x="6095299" y="5716658"/>
            <a:ext cx="2326278" cy="369332"/>
          </a:xfrm>
          <a:prstGeom prst="rect">
            <a:avLst/>
          </a:prstGeom>
          <a:noFill/>
        </p:spPr>
        <p:txBody>
          <a:bodyPr wrap="none" rtlCol="0">
            <a:spAutoFit/>
          </a:bodyPr>
          <a:lstStyle/>
          <a:p>
            <a:r>
              <a:rPr lang="en-US" dirty="0" smtClean="0">
                <a:latin typeface="Times New Roman" panose="02020603050405020304" pitchFamily="18" charset="0"/>
              </a:rPr>
              <a:t>“Guam/CNMI region”</a:t>
            </a:r>
          </a:p>
        </p:txBody>
      </p:sp>
      <p:sp>
        <p:nvSpPr>
          <p:cNvPr id="12" name="TextBox 11"/>
          <p:cNvSpPr txBox="1"/>
          <p:nvPr/>
        </p:nvSpPr>
        <p:spPr>
          <a:xfrm>
            <a:off x="469517" y="5749141"/>
            <a:ext cx="2634054" cy="369332"/>
          </a:xfrm>
          <a:prstGeom prst="rect">
            <a:avLst/>
          </a:prstGeom>
          <a:noFill/>
        </p:spPr>
        <p:txBody>
          <a:bodyPr wrap="none" rtlCol="0">
            <a:spAutoFit/>
          </a:bodyPr>
          <a:lstStyle/>
          <a:p>
            <a:r>
              <a:rPr lang="en-US" dirty="0" smtClean="0">
                <a:latin typeface="Times New Roman" panose="02020603050405020304" pitchFamily="18" charset="0"/>
              </a:rPr>
              <a:t>“American Samoa region”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57" y="3009900"/>
            <a:ext cx="3665991" cy="2832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2328355"/>
            <a:ext cx="2617949" cy="3387933"/>
          </a:xfrm>
          <a:prstGeom prst="rect">
            <a:avLst/>
          </a:prstGeom>
        </p:spPr>
      </p:pic>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22</a:t>
            </a:fld>
            <a:endParaRPr lang="en-US" altLang="en-US"/>
          </a:p>
        </p:txBody>
      </p:sp>
    </p:spTree>
    <p:extLst>
      <p:ext uri="{BB962C8B-B14F-4D97-AF65-F5344CB8AC3E}">
        <p14:creationId xmlns:p14="http://schemas.microsoft.com/office/powerpoint/2010/main" val="2150097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661"/>
            <a:ext cx="8229600" cy="1143000"/>
          </a:xfrm>
        </p:spPr>
        <p:txBody>
          <a:bodyPr/>
          <a:lstStyle/>
          <a:p>
            <a:r>
              <a:rPr lang="en-US" sz="4000" b="1" dirty="0" smtClean="0"/>
              <a:t>Definitional Relationship</a:t>
            </a:r>
            <a:endParaRPr lang="en-US" sz="4000" b="1" dirty="0"/>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0" y="1494969"/>
                <a:ext cx="9144000" cy="4766595"/>
              </a:xfrm>
              <a:prstGeom prst="rect">
                <a:avLst/>
              </a:prstGeom>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sub>
                          <m:r>
                            <a:rPr lang="en-US" b="0" i="1" smtClean="0">
                              <a:latin typeface="Cambria Math" panose="02040503050406030204" pitchFamily="18" charset="0"/>
                            </a:rPr>
                            <m:t>𝑁𝐴𝑃𝐺𝐷</m:t>
                          </m:r>
                          <m:r>
                            <a:rPr lang="en-US" b="0" i="1" smtClean="0">
                              <a:latin typeface="Cambria Math" panose="02040503050406030204" pitchFamily="18" charset="0"/>
                            </a:rPr>
                            <m:t>2022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sub>
                          <m:r>
                            <a:rPr lang="en-US" b="0" i="1" smtClean="0">
                              <a:latin typeface="Cambria Math" panose="02040503050406030204" pitchFamily="18" charset="0"/>
                            </a:rPr>
                            <m:t>𝐼𝑇𝑅𝐹</m:t>
                          </m:r>
                          <m:r>
                            <a:rPr lang="en-US" b="0" i="1" smtClean="0">
                              <a:latin typeface="Cambria Math" panose="02040503050406030204" pitchFamily="18" charset="0"/>
                            </a:rPr>
                            <m:t>2020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𝑡</m:t>
                              </m:r>
                            </m:e>
                          </m:d>
                        </m:e>
                        <m:sub>
                          <m:r>
                            <a:rPr lang="en-US" i="1">
                              <a:latin typeface="Cambria Math" panose="02040503050406030204" pitchFamily="18" charset="0"/>
                            </a:rPr>
                            <m:t>𝐺𝐸𝑂𝐼𝐷</m:t>
                          </m:r>
                          <m:r>
                            <a:rPr lang="en-US" i="1">
                              <a:latin typeface="Cambria Math" panose="02040503050406030204" pitchFamily="18" charset="0"/>
                            </a:rPr>
                            <m:t>2022</m:t>
                          </m:r>
                          <m:r>
                            <m:rPr>
                              <m:nor/>
                            </m:rPr>
                            <a:rPr lang="en-US" dirty="0">
                              <a:latin typeface="Times New Roman" panose="02020603050405020304" pitchFamily="18" charset="0"/>
                            </a:rPr>
                            <m:t> </m:t>
                          </m:r>
                        </m:sub>
                      </m:sSub>
                    </m:oMath>
                  </m:oMathPara>
                </a14:m>
                <a:endParaRPr lang="en-US" dirty="0">
                  <a:latin typeface="Times New Roman" panose="02020603050405020304" pitchFamily="18" charset="0"/>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0" y="1494969"/>
                <a:ext cx="9144000" cy="4766595"/>
              </a:xfrm>
              <a:prstGeom prst="rect">
                <a:avLst/>
              </a:prstGeom>
              <a:blipFill>
                <a:blip r:embed="rId3"/>
                <a:stretch>
                  <a:fillRect/>
                </a:stretch>
              </a:blipFill>
            </p:spPr>
            <p:txBody>
              <a:bodyPr/>
              <a:lstStyle/>
              <a:p>
                <a:r>
                  <a:rPr lang="en-US">
                    <a:noFill/>
                  </a:rPr>
                  <a:t> </a:t>
                </a:r>
              </a:p>
            </p:txBody>
          </p:sp>
        </mc:Fallback>
      </mc:AlternateContent>
      <p:sp>
        <p:nvSpPr>
          <p:cNvPr id="21" name="TextBox 20"/>
          <p:cNvSpPr txBox="1"/>
          <p:nvPr/>
        </p:nvSpPr>
        <p:spPr>
          <a:xfrm>
            <a:off x="3457127" y="2229717"/>
            <a:ext cx="2386584" cy="3477875"/>
          </a:xfrm>
          <a:prstGeom prst="rect">
            <a:avLst/>
          </a:prstGeom>
          <a:noFill/>
        </p:spPr>
        <p:txBody>
          <a:bodyPr wrap="square" rtlCol="0">
            <a:spAutoFit/>
          </a:bodyPr>
          <a:lstStyle/>
          <a:p>
            <a:r>
              <a:rPr lang="en-US" sz="2000" dirty="0" smtClean="0">
                <a:latin typeface="Times New Roman" panose="02020603050405020304" pitchFamily="18" charset="0"/>
              </a:rPr>
              <a:t>All work is done in ITRF2020 XYZ coordinates first.  </a:t>
            </a:r>
          </a:p>
          <a:p>
            <a:endParaRPr lang="en-US" sz="2000" dirty="0">
              <a:latin typeface="Times New Roman" panose="02020603050405020304" pitchFamily="18" charset="0"/>
            </a:endParaRPr>
          </a:p>
          <a:p>
            <a:r>
              <a:rPr lang="en-US" sz="2000" dirty="0" smtClean="0">
                <a:latin typeface="Times New Roman" panose="02020603050405020304" pitchFamily="18" charset="0"/>
              </a:rPr>
              <a:t>They are associated with the epoch of the data collection (survey) “</a:t>
            </a:r>
            <a:r>
              <a:rPr lang="en-US" sz="2000" i="1" dirty="0" smtClean="0">
                <a:latin typeface="Times New Roman" panose="02020603050405020304" pitchFamily="18" charset="0"/>
              </a:rPr>
              <a:t>t</a:t>
            </a:r>
            <a:r>
              <a:rPr lang="en-US" sz="2000" dirty="0" smtClean="0">
                <a:latin typeface="Times New Roman" panose="02020603050405020304" pitchFamily="18" charset="0"/>
              </a:rPr>
              <a:t>”, then converted to </a:t>
            </a:r>
            <a:r>
              <a:rPr lang="en-US" sz="2000" dirty="0" smtClean="0">
                <a:latin typeface="Symbol" panose="05050102010706020507" pitchFamily="18" charset="2"/>
              </a:rPr>
              <a:t>f</a:t>
            </a:r>
            <a:r>
              <a:rPr lang="en-US" sz="2000" dirty="0" smtClean="0">
                <a:latin typeface="Times New Roman" panose="02020603050405020304" pitchFamily="18" charset="0"/>
              </a:rPr>
              <a:t>, </a:t>
            </a:r>
            <a:r>
              <a:rPr lang="en-US" sz="2000" dirty="0" smtClean="0">
                <a:latin typeface="Symbol" panose="05050102010706020507" pitchFamily="18" charset="2"/>
              </a:rPr>
              <a:t>l</a:t>
            </a:r>
            <a:r>
              <a:rPr lang="en-US" sz="2000" dirty="0" smtClean="0">
                <a:latin typeface="Times New Roman" panose="02020603050405020304" pitchFamily="18" charset="0"/>
              </a:rPr>
              <a:t> and (especially relevant here) h.</a:t>
            </a:r>
            <a:endParaRPr lang="en-US" sz="2000" dirty="0">
              <a:latin typeface="Times New Roman" panose="02020603050405020304" pitchFamily="18" charset="0"/>
            </a:endParaRPr>
          </a:p>
        </p:txBody>
      </p:sp>
      <p:sp>
        <p:nvSpPr>
          <p:cNvPr id="24" name="TextBox 23"/>
          <p:cNvSpPr txBox="1"/>
          <p:nvPr/>
        </p:nvSpPr>
        <p:spPr>
          <a:xfrm>
            <a:off x="394055" y="2200250"/>
            <a:ext cx="2389338" cy="1631216"/>
          </a:xfrm>
          <a:prstGeom prst="rect">
            <a:avLst/>
          </a:prstGeom>
          <a:noFill/>
        </p:spPr>
        <p:txBody>
          <a:bodyPr wrap="square" rtlCol="0">
            <a:spAutoFit/>
          </a:bodyPr>
          <a:lstStyle/>
          <a:p>
            <a:r>
              <a:rPr lang="en-US" sz="2000" dirty="0" smtClean="0">
                <a:latin typeface="Times New Roman" panose="02020603050405020304" pitchFamily="18" charset="0"/>
              </a:rPr>
              <a:t>We end with </a:t>
            </a:r>
            <a:r>
              <a:rPr lang="en-US" sz="2000" dirty="0" err="1" smtClean="0">
                <a:latin typeface="Times New Roman" panose="02020603050405020304" pitchFamily="18" charset="0"/>
              </a:rPr>
              <a:t>orthometric</a:t>
            </a:r>
            <a:r>
              <a:rPr lang="en-US" sz="2000" dirty="0" smtClean="0">
                <a:latin typeface="Times New Roman" panose="02020603050405020304" pitchFamily="18" charset="0"/>
              </a:rPr>
              <a:t> height in NAPGD2022 at the same epoch as the survey.</a:t>
            </a:r>
            <a:endParaRPr lang="en-US" sz="2000" dirty="0">
              <a:latin typeface="Times New Roman" panose="02020603050405020304" pitchFamily="18" charset="0"/>
            </a:endParaRPr>
          </a:p>
        </p:txBody>
      </p:sp>
      <p:sp>
        <p:nvSpPr>
          <p:cNvPr id="11" name="TextBox 10"/>
          <p:cNvSpPr txBox="1"/>
          <p:nvPr/>
        </p:nvSpPr>
        <p:spPr>
          <a:xfrm>
            <a:off x="5949119" y="2220007"/>
            <a:ext cx="2386584" cy="3170099"/>
          </a:xfrm>
          <a:prstGeom prst="rect">
            <a:avLst/>
          </a:prstGeom>
          <a:noFill/>
        </p:spPr>
        <p:txBody>
          <a:bodyPr wrap="square" rtlCol="0">
            <a:spAutoFit/>
          </a:bodyPr>
          <a:lstStyle/>
          <a:p>
            <a:r>
              <a:rPr lang="en-US" sz="2000" dirty="0" smtClean="0">
                <a:latin typeface="Times New Roman" panose="02020603050405020304" pitchFamily="18" charset="0"/>
              </a:rPr>
              <a:t>Conversion to </a:t>
            </a:r>
            <a:r>
              <a:rPr lang="en-US" sz="2000" dirty="0" err="1" smtClean="0">
                <a:latin typeface="Times New Roman" panose="02020603050405020304" pitchFamily="18" charset="0"/>
              </a:rPr>
              <a:t>orthometric</a:t>
            </a:r>
            <a:r>
              <a:rPr lang="en-US" sz="2000" dirty="0" smtClean="0">
                <a:latin typeface="Times New Roman" panose="02020603050405020304" pitchFamily="18" charset="0"/>
              </a:rPr>
              <a:t> heights is </a:t>
            </a:r>
            <a:r>
              <a:rPr lang="en-US" sz="2000" b="1" i="1" dirty="0" smtClean="0">
                <a:solidFill>
                  <a:srgbClr val="C00000"/>
                </a:solidFill>
                <a:latin typeface="Times New Roman" panose="02020603050405020304" pitchFamily="18" charset="0"/>
              </a:rPr>
              <a:t>definitional</a:t>
            </a:r>
            <a:r>
              <a:rPr lang="en-US" sz="2000" dirty="0" smtClean="0">
                <a:latin typeface="Times New Roman" panose="02020603050405020304" pitchFamily="18" charset="0"/>
              </a:rPr>
              <a:t> through GEOID2022.</a:t>
            </a:r>
          </a:p>
          <a:p>
            <a:endParaRPr lang="en-US" sz="2000" dirty="0">
              <a:latin typeface="Times New Roman" panose="02020603050405020304" pitchFamily="18" charset="0"/>
            </a:endParaRPr>
          </a:p>
          <a:p>
            <a:r>
              <a:rPr lang="en-US" sz="2000" dirty="0" smtClean="0">
                <a:latin typeface="Times New Roman" panose="02020603050405020304" pitchFamily="18" charset="0"/>
              </a:rPr>
              <a:t>Contrast with NGS hybrid geoids where the equation H=h-N did not close.</a:t>
            </a:r>
            <a:endParaRPr lang="en-US" sz="20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2/19/2021</a:t>
            </a:r>
            <a:endParaRPr lang="en-US" altLang="en-US"/>
          </a:p>
        </p:txBody>
      </p:sp>
      <p:sp>
        <p:nvSpPr>
          <p:cNvPr id="4" name="Footer Placeholder 3"/>
          <p:cNvSpPr>
            <a:spLocks noGrp="1"/>
          </p:cNvSpPr>
          <p:nvPr>
            <p:ph type="ftr" sz="quarter" idx="11"/>
          </p:nvPr>
        </p:nvSpPr>
        <p:spPr/>
        <p:txBody>
          <a:bodyPr/>
          <a:lstStyle/>
          <a:p>
            <a:pPr>
              <a:defRPr/>
            </a:pPr>
            <a:r>
              <a:rPr lang="en-US" smtClean="0"/>
              <a:t>Updates from the National Geodetic Survey</a:t>
            </a:r>
            <a:endParaRPr lang="en-US"/>
          </a:p>
        </p:txBody>
      </p:sp>
      <p:sp>
        <p:nvSpPr>
          <p:cNvPr id="5" name="Slide Number Placeholder 4"/>
          <p:cNvSpPr>
            <a:spLocks noGrp="1"/>
          </p:cNvSpPr>
          <p:nvPr>
            <p:ph type="sldNum" sz="quarter" idx="12"/>
          </p:nvPr>
        </p:nvSpPr>
        <p:spPr/>
        <p:txBody>
          <a:bodyPr/>
          <a:lstStyle/>
          <a:p>
            <a:fld id="{016970B9-A162-4590-850A-FA6524EA096B}" type="slidenum">
              <a:rPr lang="en-US" altLang="en-US" smtClean="0"/>
              <a:pPr/>
              <a:t>23</a:t>
            </a:fld>
            <a:endParaRPr lang="en-US" altLang="en-US"/>
          </a:p>
        </p:txBody>
      </p:sp>
    </p:spTree>
    <p:extLst>
      <p:ext uri="{BB962C8B-B14F-4D97-AF65-F5344CB8AC3E}">
        <p14:creationId xmlns:p14="http://schemas.microsoft.com/office/powerpoint/2010/main" val="519486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2"/>
                                        </p:tgtEl>
                                        <p:attrNameLst>
                                          <p:attrName>style.color</p:attrName>
                                        </p:attrNameLst>
                                      </p:cBhvr>
                                      <p:to>
                                        <a:schemeClr val="bg1"/>
                                      </p:to>
                                    </p:animClr>
                                    <p:animClr clrSpc="rgb" dir="cw">
                                      <p:cBhvr>
                                        <p:cTn id="13" dur="250" autoRev="1" fill="remove"/>
                                        <p:tgtEl>
                                          <p:spTgt spid="2"/>
                                        </p:tgtEl>
                                        <p:attrNameLst>
                                          <p:attrName>fillcolor</p:attrName>
                                        </p:attrNameLst>
                                      </p:cBhvr>
                                      <p:to>
                                        <a:schemeClr val="bg1"/>
                                      </p:to>
                                    </p:animClr>
                                    <p:set>
                                      <p:cBhvr>
                                        <p:cTn id="14" dur="250" autoRev="1" fill="remove"/>
                                        <p:tgtEl>
                                          <p:spTgt spid="2"/>
                                        </p:tgtEl>
                                        <p:attrNameLst>
                                          <p:attrName>fill.type</p:attrName>
                                        </p:attrNameLst>
                                      </p:cBhvr>
                                      <p:to>
                                        <p:strVal val="solid"/>
                                      </p:to>
                                    </p:set>
                                    <p:set>
                                      <p:cBhvr>
                                        <p:cTn id="15" dur="250" autoRev="1" fill="remove"/>
                                        <p:tgtEl>
                                          <p:spTgt spid="2"/>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2" nodeType="after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New types of Coordinates</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24</a:t>
            </a:fld>
            <a:endParaRPr lang="en-US" altLang="en-US"/>
          </a:p>
        </p:txBody>
      </p:sp>
    </p:spTree>
    <p:extLst>
      <p:ext uri="{BB962C8B-B14F-4D97-AF65-F5344CB8AC3E}">
        <p14:creationId xmlns:p14="http://schemas.microsoft.com/office/powerpoint/2010/main" val="249546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Embrace </a:t>
            </a:r>
            <a:r>
              <a:rPr lang="en-US" sz="4000" b="1" dirty="0" smtClean="0"/>
              <a:t>Time-Dependencies</a:t>
            </a:r>
            <a:endParaRPr lang="en-US" sz="4000" b="1" dirty="0"/>
          </a:p>
        </p:txBody>
      </p:sp>
      <p:sp>
        <p:nvSpPr>
          <p:cNvPr id="3" name="Content Placeholder 2"/>
          <p:cNvSpPr>
            <a:spLocks noGrp="1"/>
          </p:cNvSpPr>
          <p:nvPr>
            <p:ph idx="1"/>
          </p:nvPr>
        </p:nvSpPr>
        <p:spPr>
          <a:xfrm>
            <a:off x="407504" y="1461056"/>
            <a:ext cx="8617226" cy="4525963"/>
          </a:xfrm>
        </p:spPr>
        <p:txBody>
          <a:bodyPr/>
          <a:lstStyle/>
          <a:p>
            <a:r>
              <a:rPr lang="en-US" dirty="0" smtClean="0"/>
              <a:t>Coordinates Change</a:t>
            </a:r>
          </a:p>
          <a:p>
            <a:pPr lvl="1"/>
            <a:r>
              <a:rPr lang="en-US" dirty="0" smtClean="0"/>
              <a:t>Even in so-called “plate fixed” frames</a:t>
            </a:r>
          </a:p>
          <a:p>
            <a:r>
              <a:rPr lang="en-US" dirty="0" smtClean="0"/>
              <a:t>Associate Coordinates with their </a:t>
            </a:r>
            <a:r>
              <a:rPr lang="en-US" b="1" dirty="0" smtClean="0">
                <a:solidFill>
                  <a:srgbClr val="C00000"/>
                </a:solidFill>
              </a:rPr>
              <a:t>Survey Epoch</a:t>
            </a:r>
          </a:p>
          <a:p>
            <a:pPr lvl="1"/>
            <a:r>
              <a:rPr lang="en-US" dirty="0" smtClean="0"/>
              <a:t>Active control:  daily computed coordinates</a:t>
            </a:r>
          </a:p>
          <a:p>
            <a:pPr lvl="2"/>
            <a:r>
              <a:rPr lang="en-US" sz="2800" dirty="0" smtClean="0"/>
              <a:t>Fit a simple function to them through time</a:t>
            </a:r>
          </a:p>
          <a:p>
            <a:pPr lvl="3"/>
            <a:r>
              <a:rPr lang="en-US" sz="2800" dirty="0" smtClean="0"/>
              <a:t>Currently linear.  Non-linear in the future.</a:t>
            </a:r>
          </a:p>
          <a:p>
            <a:pPr lvl="1"/>
            <a:r>
              <a:rPr lang="en-US" dirty="0" smtClean="0"/>
              <a:t>Passive Control:  Coordinates only </a:t>
            </a:r>
            <a:r>
              <a:rPr lang="en-US" dirty="0"/>
              <a:t>w</a:t>
            </a:r>
            <a:r>
              <a:rPr lang="en-US" dirty="0" smtClean="0"/>
              <a:t>hen the point was surveyed</a:t>
            </a:r>
          </a:p>
        </p:txBody>
      </p:sp>
      <p:sp>
        <p:nvSpPr>
          <p:cNvPr id="4" name="Date Placeholder 3"/>
          <p:cNvSpPr>
            <a:spLocks noGrp="1"/>
          </p:cNvSpPr>
          <p:nvPr>
            <p:ph type="dt" sz="half" idx="10"/>
          </p:nvPr>
        </p:nvSpPr>
        <p:spPr/>
        <p:txBody>
          <a:bodyPr/>
          <a:lstStyle/>
          <a:p>
            <a:pPr>
              <a:defRPr/>
            </a:pPr>
            <a:r>
              <a:rPr lang="en-US" smtClean="0"/>
              <a:t>2/19/2021</a:t>
            </a:r>
            <a:endParaRPr lang="en-US" dirty="0"/>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25</a:t>
            </a:fld>
            <a:endParaRPr lang="en-US"/>
          </a:p>
        </p:txBody>
      </p:sp>
    </p:spTree>
    <p:extLst>
      <p:ext uri="{BB962C8B-B14F-4D97-AF65-F5344CB8AC3E}">
        <p14:creationId xmlns:p14="http://schemas.microsoft.com/office/powerpoint/2010/main" val="473812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752"/>
            <a:ext cx="8229600" cy="1143000"/>
          </a:xfrm>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729344" y="1426031"/>
            <a:ext cx="8071756" cy="4525963"/>
          </a:xfrm>
        </p:spPr>
        <p:txBody>
          <a:bodyPr/>
          <a:lstStyle/>
          <a:p>
            <a:pPr marL="0" indent="0">
              <a:buNone/>
            </a:pPr>
            <a:r>
              <a:rPr lang="en-US" dirty="0" smtClean="0"/>
              <a:t>NGS anticipates that 5 types of coordinates will be used in the NSRS. They are:</a:t>
            </a:r>
          </a:p>
          <a:p>
            <a:r>
              <a:rPr lang="en-US" dirty="0"/>
              <a:t>Reported</a:t>
            </a:r>
          </a:p>
          <a:p>
            <a:r>
              <a:rPr lang="en-US" dirty="0" smtClean="0"/>
              <a:t>OPUS</a:t>
            </a:r>
            <a:endParaRPr lang="en-US" dirty="0"/>
          </a:p>
          <a:p>
            <a:r>
              <a:rPr lang="en-US" dirty="0"/>
              <a:t>Reference Epoch</a:t>
            </a:r>
          </a:p>
          <a:p>
            <a:r>
              <a:rPr lang="en-US" dirty="0" smtClean="0"/>
              <a:t>Survey Epoch</a:t>
            </a:r>
            <a:endParaRPr lang="en-US" dirty="0"/>
          </a:p>
          <a:p>
            <a:r>
              <a:rPr lang="en-US" dirty="0" smtClean="0"/>
              <a:t>Active</a:t>
            </a:r>
            <a:endParaRPr lang="en-US" dirty="0"/>
          </a:p>
          <a:p>
            <a:endParaRPr lang="en-US" dirty="0" smtClean="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26</a:t>
            </a:fld>
            <a:endParaRPr lang="en-US" altLang="en-US"/>
          </a:p>
        </p:txBody>
      </p:sp>
    </p:spTree>
    <p:extLst>
      <p:ext uri="{BB962C8B-B14F-4D97-AF65-F5344CB8AC3E}">
        <p14:creationId xmlns:p14="http://schemas.microsoft.com/office/powerpoint/2010/main" val="311189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763"/>
            <a:ext cx="8229600" cy="1143000"/>
          </a:xfrm>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57200" y="1433950"/>
            <a:ext cx="8229600" cy="4525963"/>
          </a:xfrm>
        </p:spPr>
        <p:txBody>
          <a:bodyPr/>
          <a:lstStyle/>
          <a:p>
            <a:r>
              <a:rPr lang="en-US" b="1" i="1" dirty="0" smtClean="0">
                <a:solidFill>
                  <a:srgbClr val="C00000"/>
                </a:solidFill>
              </a:rPr>
              <a:t>Reported</a:t>
            </a:r>
          </a:p>
          <a:p>
            <a:pPr lvl="1"/>
            <a:r>
              <a:rPr lang="en-US" i="1" dirty="0"/>
              <a:t>“These are coordinates directly reported to NGS </a:t>
            </a:r>
            <a:r>
              <a:rPr lang="en-US" i="1" dirty="0">
                <a:solidFill>
                  <a:srgbClr val="FF0000"/>
                </a:solidFill>
              </a:rPr>
              <a:t>without the data necessary for </a:t>
            </a:r>
            <a:r>
              <a:rPr lang="en-US" i="1" dirty="0" smtClean="0">
                <a:solidFill>
                  <a:srgbClr val="FF0000"/>
                </a:solidFill>
              </a:rPr>
              <a:t>NGS </a:t>
            </a:r>
            <a:r>
              <a:rPr lang="en-US" i="1" dirty="0">
                <a:solidFill>
                  <a:srgbClr val="FF0000"/>
                </a:solidFill>
              </a:rPr>
              <a:t>to replicate or evaluate them</a:t>
            </a:r>
            <a:r>
              <a:rPr lang="en-US" i="1" dirty="0" smtClean="0"/>
              <a:t>.”</a:t>
            </a:r>
          </a:p>
          <a:p>
            <a:pPr lvl="2"/>
            <a:r>
              <a:rPr lang="en-US" sz="2800" dirty="0" smtClean="0"/>
              <a:t>Scaled from a map</a:t>
            </a:r>
          </a:p>
          <a:p>
            <a:pPr lvl="2"/>
            <a:r>
              <a:rPr lang="en-US" sz="2800" dirty="0" smtClean="0"/>
              <a:t>Transformed using NCAT or </a:t>
            </a:r>
            <a:r>
              <a:rPr lang="en-US" sz="2800" dirty="0" err="1" smtClean="0"/>
              <a:t>VDatum</a:t>
            </a:r>
            <a:endParaRPr lang="en-US" sz="2800" dirty="0" smtClean="0"/>
          </a:p>
          <a:p>
            <a:pPr lvl="2"/>
            <a:r>
              <a:rPr lang="en-US" sz="2800" dirty="0" smtClean="0"/>
              <a:t>Smartphone</a:t>
            </a:r>
          </a:p>
          <a:p>
            <a:pPr lvl="2"/>
            <a:r>
              <a:rPr lang="en-US" sz="2800" dirty="0" smtClean="0"/>
              <a:t>Reported directly from an RTK rover without data files</a:t>
            </a:r>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27</a:t>
            </a:fld>
            <a:endParaRPr lang="en-US" altLang="en-US"/>
          </a:p>
        </p:txBody>
      </p:sp>
    </p:spTree>
    <p:extLst>
      <p:ext uri="{BB962C8B-B14F-4D97-AF65-F5344CB8AC3E}">
        <p14:creationId xmlns:p14="http://schemas.microsoft.com/office/powerpoint/2010/main" val="1959967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Reported Coordinates</a:t>
            </a:r>
            <a:endParaRPr lang="en-US" sz="4000" b="1" dirty="0"/>
          </a:p>
        </p:txBody>
      </p:sp>
      <p:pic>
        <p:nvPicPr>
          <p:cNvPr id="7" name="Content Placeholder 6"/>
          <p:cNvPicPr>
            <a:picLocks noGrp="1" noChangeAspect="1"/>
          </p:cNvPicPr>
          <p:nvPr>
            <p:ph idx="1"/>
          </p:nvPr>
        </p:nvPicPr>
        <p:blipFill rotWithShape="1">
          <a:blip r:embed="rId3"/>
          <a:srcRect l="8013" t="5920" r="-8013"/>
          <a:stretch/>
        </p:blipFill>
        <p:spPr>
          <a:xfrm>
            <a:off x="456772" y="1607736"/>
            <a:ext cx="3636832" cy="4258043"/>
          </a:xfrm>
          <a:prstGeom prst="rect">
            <a:avLst/>
          </a:prstGeom>
        </p:spPr>
      </p:pic>
      <p:pic>
        <p:nvPicPr>
          <p:cNvPr id="8" name="Picture 7"/>
          <p:cNvPicPr>
            <a:picLocks noChangeAspect="1"/>
          </p:cNvPicPr>
          <p:nvPr/>
        </p:nvPicPr>
        <p:blipFill rotWithShape="1">
          <a:blip r:embed="rId4"/>
          <a:srcRect/>
          <a:stretch/>
        </p:blipFill>
        <p:spPr>
          <a:xfrm>
            <a:off x="4093605" y="1600201"/>
            <a:ext cx="4631295" cy="4242408"/>
          </a:xfrm>
          <a:prstGeom prst="rect">
            <a:avLst/>
          </a:prstGeom>
        </p:spPr>
      </p:pic>
      <p:sp>
        <p:nvSpPr>
          <p:cNvPr id="9" name="Rectangle 8"/>
          <p:cNvSpPr/>
          <p:nvPr/>
        </p:nvSpPr>
        <p:spPr>
          <a:xfrm>
            <a:off x="6945416" y="3701437"/>
            <a:ext cx="1449421" cy="373253"/>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2/19/2021</a:t>
            </a:r>
            <a:endParaRPr lang="en-US" altLang="en-US"/>
          </a:p>
        </p:txBody>
      </p:sp>
      <p:sp>
        <p:nvSpPr>
          <p:cNvPr id="4" name="Footer Placeholder 3"/>
          <p:cNvSpPr>
            <a:spLocks noGrp="1"/>
          </p:cNvSpPr>
          <p:nvPr>
            <p:ph type="ftr" sz="quarter" idx="11"/>
          </p:nvPr>
        </p:nvSpPr>
        <p:spPr/>
        <p:txBody>
          <a:bodyPr/>
          <a:lstStyle/>
          <a:p>
            <a:pPr>
              <a:defRPr/>
            </a:pPr>
            <a:r>
              <a:rPr lang="en-US" smtClean="0"/>
              <a:t>Updates from the National Geodetic Survey</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28</a:t>
            </a:fld>
            <a:endParaRPr lang="en-US" altLang="en-US"/>
          </a:p>
        </p:txBody>
      </p:sp>
    </p:spTree>
    <p:extLst>
      <p:ext uri="{BB962C8B-B14F-4D97-AF65-F5344CB8AC3E}">
        <p14:creationId xmlns:p14="http://schemas.microsoft.com/office/powerpoint/2010/main" val="402043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Buyer Beware!</a:t>
            </a:r>
            <a:endParaRPr lang="en-US" sz="4000" b="1" dirty="0"/>
          </a:p>
        </p:txBody>
      </p:sp>
      <p:sp>
        <p:nvSpPr>
          <p:cNvPr id="3" name="Content Placeholder 2"/>
          <p:cNvSpPr>
            <a:spLocks noGrp="1"/>
          </p:cNvSpPr>
          <p:nvPr>
            <p:ph idx="1"/>
          </p:nvPr>
        </p:nvSpPr>
        <p:spPr>
          <a:xfrm>
            <a:off x="457200" y="1438420"/>
            <a:ext cx="8229600" cy="4525963"/>
          </a:xfrm>
        </p:spPr>
        <p:txBody>
          <a:bodyPr/>
          <a:lstStyle/>
          <a:p>
            <a:r>
              <a:rPr lang="en-US" b="1" i="1" dirty="0" smtClean="0">
                <a:solidFill>
                  <a:srgbClr val="C00000"/>
                </a:solidFill>
              </a:rPr>
              <a:t>Reported</a:t>
            </a:r>
            <a:r>
              <a:rPr lang="en-US" dirty="0" smtClean="0"/>
              <a:t> coordinates might be </a:t>
            </a:r>
            <a:r>
              <a:rPr lang="en-US" i="1" dirty="0" smtClean="0"/>
              <a:t>very</a:t>
            </a:r>
            <a:r>
              <a:rPr lang="en-US" dirty="0" smtClean="0"/>
              <a:t> wrong!</a:t>
            </a:r>
          </a:p>
          <a:p>
            <a:pPr lvl="1"/>
            <a:r>
              <a:rPr lang="en-US" sz="2400" dirty="0" smtClean="0"/>
              <a:t>Reported in NAD 27 or NAD 83 or WGS 84</a:t>
            </a:r>
          </a:p>
          <a:p>
            <a:pPr lvl="2"/>
            <a:r>
              <a:rPr lang="en-US" sz="2000" dirty="0" smtClean="0"/>
              <a:t>Systematic Error:  2–100 meters</a:t>
            </a:r>
          </a:p>
          <a:p>
            <a:pPr lvl="1"/>
            <a:r>
              <a:rPr lang="en-US" sz="2400" dirty="0" smtClean="0"/>
              <a:t>Scaled off of a USGS topographic map</a:t>
            </a:r>
          </a:p>
          <a:p>
            <a:pPr lvl="2"/>
            <a:r>
              <a:rPr lang="en-US" sz="2000" dirty="0" smtClean="0"/>
              <a:t>Random Error:  ± 600 meters</a:t>
            </a:r>
          </a:p>
          <a:p>
            <a:pPr lvl="1"/>
            <a:r>
              <a:rPr lang="en-US" sz="2400" dirty="0" smtClean="0"/>
              <a:t>Smartphone</a:t>
            </a:r>
          </a:p>
          <a:p>
            <a:pPr lvl="2"/>
            <a:r>
              <a:rPr lang="en-US" sz="2000" dirty="0" smtClean="0"/>
              <a:t>Random Error: </a:t>
            </a:r>
            <a:r>
              <a:rPr lang="en-US" sz="2000" dirty="0"/>
              <a:t>± </a:t>
            </a:r>
            <a:r>
              <a:rPr lang="en-US" sz="2000" dirty="0" smtClean="0"/>
              <a:t>10–50 meters</a:t>
            </a:r>
          </a:p>
          <a:p>
            <a:r>
              <a:rPr lang="en-US" dirty="0" smtClean="0"/>
              <a:t>NGS </a:t>
            </a:r>
            <a:r>
              <a:rPr lang="en-US" b="1" i="1" dirty="0" smtClean="0">
                <a:solidFill>
                  <a:srgbClr val="C00000"/>
                </a:solidFill>
              </a:rPr>
              <a:t>will show you </a:t>
            </a:r>
            <a:r>
              <a:rPr lang="en-US" dirty="0" smtClean="0"/>
              <a:t>reported coordinates</a:t>
            </a:r>
          </a:p>
          <a:p>
            <a:pPr lvl="1"/>
            <a:r>
              <a:rPr lang="en-US" sz="2400" dirty="0" smtClean="0"/>
              <a:t>But their function is to get you “in the neighborhood” of a mark, not to use as geodetic control!</a:t>
            </a:r>
          </a:p>
          <a:p>
            <a:endParaRPr lang="en-US" sz="2800" dirty="0" smtClean="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29</a:t>
            </a:fld>
            <a:endParaRPr lang="en-US" altLang="en-US"/>
          </a:p>
        </p:txBody>
      </p:sp>
    </p:spTree>
    <p:extLst>
      <p:ext uri="{BB962C8B-B14F-4D97-AF65-F5344CB8AC3E}">
        <p14:creationId xmlns:p14="http://schemas.microsoft.com/office/powerpoint/2010/main" val="2514831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What is NGS?</a:t>
            </a:r>
            <a:endParaRPr lang="en-US" sz="4000" b="1" dirty="0"/>
          </a:p>
        </p:txBody>
      </p:sp>
      <p:sp>
        <p:nvSpPr>
          <p:cNvPr id="3" name="Content Placeholder 2"/>
          <p:cNvSpPr>
            <a:spLocks noGrp="1"/>
          </p:cNvSpPr>
          <p:nvPr>
            <p:ph idx="1"/>
          </p:nvPr>
        </p:nvSpPr>
        <p:spPr>
          <a:xfrm>
            <a:off x="457200" y="1383683"/>
            <a:ext cx="8229600" cy="4525963"/>
          </a:xfrm>
        </p:spPr>
        <p:txBody>
          <a:bodyPr/>
          <a:lstStyle/>
          <a:p>
            <a:r>
              <a:rPr lang="en-US" sz="2300" dirty="0" smtClean="0"/>
              <a:t>The National Geodetic Survey (1970–present)</a:t>
            </a:r>
          </a:p>
          <a:p>
            <a:pPr lvl="1"/>
            <a:r>
              <a:rPr lang="en-US" sz="2300" dirty="0" smtClean="0"/>
              <a:t>U.S. Coast and Geodetic Survey (</a:t>
            </a:r>
            <a:r>
              <a:rPr lang="en-US" sz="2300" dirty="0"/>
              <a:t>1878–1970</a:t>
            </a:r>
            <a:r>
              <a:rPr lang="en-US" sz="2300" dirty="0" smtClean="0"/>
              <a:t>)</a:t>
            </a:r>
          </a:p>
          <a:p>
            <a:pPr lvl="1"/>
            <a:r>
              <a:rPr lang="en-US" sz="2300" dirty="0" smtClean="0"/>
              <a:t>U.S. Coast Survey (</a:t>
            </a:r>
            <a:r>
              <a:rPr lang="en-US" sz="2300" dirty="0"/>
              <a:t>1836–1878</a:t>
            </a:r>
            <a:r>
              <a:rPr lang="en-US" sz="2300" dirty="0" smtClean="0"/>
              <a:t>)</a:t>
            </a:r>
          </a:p>
          <a:p>
            <a:pPr lvl="1"/>
            <a:r>
              <a:rPr lang="en-US" sz="2300" dirty="0" smtClean="0"/>
              <a:t>U.S. Survey of the Coast (</a:t>
            </a:r>
            <a:r>
              <a:rPr lang="en-US" sz="2300" dirty="0"/>
              <a:t>1807–1836</a:t>
            </a:r>
            <a:r>
              <a:rPr lang="en-US" sz="2300" dirty="0" smtClean="0"/>
              <a:t>)</a:t>
            </a:r>
          </a:p>
          <a:p>
            <a:r>
              <a:rPr lang="en-US" sz="2300" dirty="0" smtClean="0"/>
              <a:t>Nation’s Oldest Scientific Agency </a:t>
            </a:r>
          </a:p>
          <a:p>
            <a:r>
              <a:rPr lang="en-US" sz="2300" dirty="0" smtClean="0"/>
              <a:t>Currently:</a:t>
            </a:r>
          </a:p>
          <a:p>
            <a:pPr lvl="1"/>
            <a:r>
              <a:rPr lang="en-US" sz="2300" dirty="0" smtClean="0"/>
              <a:t>U.S. Government Executive Branch</a:t>
            </a:r>
          </a:p>
          <a:p>
            <a:pPr lvl="2"/>
            <a:r>
              <a:rPr lang="en-US" sz="2300" dirty="0" smtClean="0"/>
              <a:t>Department of Commerce </a:t>
            </a:r>
          </a:p>
          <a:p>
            <a:pPr lvl="3"/>
            <a:r>
              <a:rPr lang="en-US" sz="2300" dirty="0" smtClean="0"/>
              <a:t>National Oceanic and Atmospheric Administration (NOAA)</a:t>
            </a:r>
          </a:p>
          <a:p>
            <a:pPr lvl="4"/>
            <a:r>
              <a:rPr lang="en-US" sz="2300" dirty="0" smtClean="0"/>
              <a:t>National Ocean Service (NOS)</a:t>
            </a:r>
          </a:p>
          <a:p>
            <a:pPr lvl="5"/>
            <a:r>
              <a:rPr lang="en-US" sz="2300" dirty="0" smtClean="0">
                <a:solidFill>
                  <a:srgbClr val="C00000"/>
                </a:solidFill>
                <a:latin typeface="Times New Roman" panose="02020603050405020304" pitchFamily="18" charset="0"/>
              </a:rPr>
              <a:t>National Geodetic Survey (NGS)</a:t>
            </a: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a:t>
            </a:fld>
            <a:endParaRPr lang="en-US" altLang="en-US"/>
          </a:p>
        </p:txBody>
      </p:sp>
    </p:spTree>
    <p:extLst>
      <p:ext uri="{BB962C8B-B14F-4D97-AF65-F5344CB8AC3E}">
        <p14:creationId xmlns:p14="http://schemas.microsoft.com/office/powerpoint/2010/main" val="310545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37104" y="1438596"/>
            <a:ext cx="8229600" cy="4525963"/>
          </a:xfrm>
        </p:spPr>
        <p:txBody>
          <a:bodyPr/>
          <a:lstStyle/>
          <a:p>
            <a:r>
              <a:rPr lang="en-US" b="1" i="1" dirty="0" smtClean="0">
                <a:solidFill>
                  <a:srgbClr val="C00000"/>
                </a:solidFill>
              </a:rPr>
              <a:t>OPUS</a:t>
            </a:r>
          </a:p>
          <a:p>
            <a:pPr lvl="1"/>
            <a:r>
              <a:rPr lang="en-US" i="1" dirty="0" smtClean="0"/>
              <a:t>“</a:t>
            </a:r>
            <a:r>
              <a:rPr lang="en-US" i="1" dirty="0"/>
              <a:t>These are coordinates </a:t>
            </a:r>
            <a:r>
              <a:rPr lang="en-US" b="1" i="1" dirty="0">
                <a:solidFill>
                  <a:srgbClr val="C00000"/>
                </a:solidFill>
              </a:rPr>
              <a:t>at </a:t>
            </a:r>
            <a:r>
              <a:rPr lang="en-US" b="1" i="1" dirty="0" smtClean="0">
                <a:solidFill>
                  <a:srgbClr val="C00000"/>
                </a:solidFill>
              </a:rPr>
              <a:t>any epoch the user wishes to use</a:t>
            </a:r>
            <a:r>
              <a:rPr lang="en-US" i="1" dirty="0" smtClean="0"/>
              <a:t> that </a:t>
            </a:r>
            <a:r>
              <a:rPr lang="en-US" i="1" dirty="0"/>
              <a:t>have been computed </a:t>
            </a:r>
            <a:r>
              <a:rPr lang="en-US" i="1" dirty="0" smtClean="0"/>
              <a:t>by that user in OPUS”</a:t>
            </a:r>
          </a:p>
          <a:p>
            <a:pPr lvl="2"/>
            <a:r>
              <a:rPr lang="en-US" i="1" dirty="0" smtClean="0"/>
              <a:t>User-computed</a:t>
            </a:r>
            <a:r>
              <a:rPr lang="en-US" dirty="0" smtClean="0"/>
              <a:t> values, such as they might get today from either OPUS-S or OPUS-Projects</a:t>
            </a:r>
          </a:p>
          <a:p>
            <a:pPr lvl="2"/>
            <a:r>
              <a:rPr lang="en-US" dirty="0" smtClean="0">
                <a:solidFill>
                  <a:srgbClr val="C00000"/>
                </a:solidFill>
              </a:rPr>
              <a:t>“OPUS” </a:t>
            </a:r>
            <a:r>
              <a:rPr lang="en-US" dirty="0">
                <a:solidFill>
                  <a:srgbClr val="C00000"/>
                </a:solidFill>
              </a:rPr>
              <a:t>coordinates are the </a:t>
            </a:r>
            <a:r>
              <a:rPr lang="en-US" b="1" i="1" dirty="0" smtClean="0">
                <a:solidFill>
                  <a:srgbClr val="C00000"/>
                </a:solidFill>
              </a:rPr>
              <a:t>only</a:t>
            </a:r>
            <a:r>
              <a:rPr lang="en-US" dirty="0" smtClean="0">
                <a:solidFill>
                  <a:srgbClr val="C00000"/>
                </a:solidFill>
              </a:rPr>
              <a:t> </a:t>
            </a:r>
            <a:r>
              <a:rPr lang="en-US" dirty="0">
                <a:solidFill>
                  <a:srgbClr val="C00000"/>
                </a:solidFill>
              </a:rPr>
              <a:t>coordinates a user </a:t>
            </a:r>
            <a:r>
              <a:rPr lang="en-US" dirty="0" smtClean="0">
                <a:solidFill>
                  <a:srgbClr val="C00000"/>
                </a:solidFill>
              </a:rPr>
              <a:t>will </a:t>
            </a:r>
            <a:r>
              <a:rPr lang="en-US" dirty="0">
                <a:solidFill>
                  <a:srgbClr val="C00000"/>
                </a:solidFill>
              </a:rPr>
              <a:t>get </a:t>
            </a:r>
            <a:r>
              <a:rPr lang="en-US" dirty="0" smtClean="0">
                <a:solidFill>
                  <a:srgbClr val="C00000"/>
                </a:solidFill>
              </a:rPr>
              <a:t>directly from OPUS</a:t>
            </a:r>
          </a:p>
          <a:p>
            <a:pPr lvl="2"/>
            <a:r>
              <a:rPr lang="en-US" dirty="0"/>
              <a:t>NGS will </a:t>
            </a:r>
            <a:r>
              <a:rPr lang="en-US" i="1" dirty="0"/>
              <a:t>not</a:t>
            </a:r>
            <a:r>
              <a:rPr lang="en-US" dirty="0"/>
              <a:t> evaluate </a:t>
            </a:r>
            <a:r>
              <a:rPr lang="en-US" dirty="0" smtClean="0"/>
              <a:t>your OPUS coordinates!</a:t>
            </a:r>
            <a:endParaRPr lang="en-US" dirty="0"/>
          </a:p>
          <a:p>
            <a:pPr marL="914400" lvl="2" indent="0">
              <a:buNone/>
            </a:pPr>
            <a:endParaRPr lang="en-US" dirty="0" smtClean="0">
              <a:solidFill>
                <a:srgbClr val="C00000"/>
              </a:solidFill>
            </a:endParaRPr>
          </a:p>
          <a:p>
            <a:pPr lvl="1"/>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30</a:t>
            </a:fld>
            <a:endParaRPr lang="en-US" altLang="en-US"/>
          </a:p>
        </p:txBody>
      </p:sp>
    </p:spTree>
    <p:extLst>
      <p:ext uri="{BB962C8B-B14F-4D97-AF65-F5344CB8AC3E}">
        <p14:creationId xmlns:p14="http://schemas.microsoft.com/office/powerpoint/2010/main" val="2404446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37104" y="1438596"/>
            <a:ext cx="8229600" cy="4525963"/>
          </a:xfrm>
        </p:spPr>
        <p:txBody>
          <a:bodyPr/>
          <a:lstStyle/>
          <a:p>
            <a:r>
              <a:rPr lang="en-US" b="1" i="1" dirty="0" smtClean="0">
                <a:solidFill>
                  <a:srgbClr val="C00000"/>
                </a:solidFill>
              </a:rPr>
              <a:t>OPUS </a:t>
            </a:r>
            <a:r>
              <a:rPr lang="en-US" dirty="0" smtClean="0"/>
              <a:t>coordinates </a:t>
            </a:r>
            <a:r>
              <a:rPr lang="en-US" i="1" u="sng" dirty="0" smtClean="0"/>
              <a:t>may</a:t>
            </a:r>
            <a:r>
              <a:rPr lang="en-US" dirty="0" smtClean="0"/>
              <a:t> also come with the label “</a:t>
            </a:r>
            <a:r>
              <a:rPr lang="en-US" b="1" dirty="0" smtClean="0">
                <a:solidFill>
                  <a:srgbClr val="C00000"/>
                </a:solidFill>
              </a:rPr>
              <a:t>tied to the NSRS</a:t>
            </a:r>
            <a:r>
              <a:rPr lang="en-US" dirty="0" smtClean="0"/>
              <a:t>”</a:t>
            </a:r>
          </a:p>
          <a:p>
            <a:pPr lvl="1"/>
            <a:r>
              <a:rPr lang="en-US" sz="2000" b="1" dirty="0" smtClean="0">
                <a:solidFill>
                  <a:srgbClr val="C00000"/>
                </a:solidFill>
              </a:rPr>
              <a:t>Only</a:t>
            </a:r>
            <a:r>
              <a:rPr lang="en-US" sz="2000" dirty="0" smtClean="0"/>
              <a:t> if a user restricts their computations to OPUS-recommended constraints </a:t>
            </a:r>
          </a:p>
          <a:p>
            <a:pPr lvl="1"/>
            <a:r>
              <a:rPr lang="en-US" sz="2000" dirty="0" smtClean="0"/>
              <a:t>Users who deviate from OPUS-recommended constraints can still perform computations and will get OPUS coordinates, but they will not be “tied to the NSRS”, nor have any NSRS label at all.</a:t>
            </a:r>
          </a:p>
          <a:p>
            <a:pPr lvl="1"/>
            <a:r>
              <a:rPr lang="en-US" sz="2000" dirty="0" smtClean="0"/>
              <a:t>In neither case will OPUS coordinates be considered “</a:t>
            </a:r>
            <a:r>
              <a:rPr lang="en-US" sz="2000" b="1" i="1" dirty="0" smtClean="0">
                <a:solidFill>
                  <a:srgbClr val="C00000"/>
                </a:solidFill>
              </a:rPr>
              <a:t>part of the NSRS</a:t>
            </a:r>
            <a:r>
              <a:rPr lang="en-US" sz="2000" dirty="0" smtClean="0"/>
              <a:t>” however.</a:t>
            </a:r>
          </a:p>
          <a:p>
            <a:pPr lvl="2"/>
            <a:r>
              <a:rPr lang="en-US" sz="1800" dirty="0" smtClean="0"/>
              <a:t>That moniker is restricted to NGS-computed coordinates available from the NSRS database, such as </a:t>
            </a:r>
            <a:r>
              <a:rPr lang="en-US" sz="1800" b="1" dirty="0" smtClean="0">
                <a:solidFill>
                  <a:srgbClr val="C00000"/>
                </a:solidFill>
              </a:rPr>
              <a:t>survey epoch coordinates </a:t>
            </a:r>
            <a:r>
              <a:rPr lang="en-US" sz="1800" dirty="0" smtClean="0"/>
              <a:t>(SECs), </a:t>
            </a:r>
            <a:r>
              <a:rPr lang="en-US" sz="1800" b="1" dirty="0" smtClean="0">
                <a:solidFill>
                  <a:srgbClr val="C00000"/>
                </a:solidFill>
              </a:rPr>
              <a:t>reference epoch coordinates</a:t>
            </a:r>
            <a:r>
              <a:rPr lang="en-US" sz="1800" dirty="0" smtClean="0"/>
              <a:t> (RECs) and </a:t>
            </a:r>
            <a:r>
              <a:rPr lang="en-US" sz="1800" b="1" dirty="0" smtClean="0">
                <a:solidFill>
                  <a:srgbClr val="C00000"/>
                </a:solidFill>
              </a:rPr>
              <a:t>active coordinates </a:t>
            </a:r>
            <a:r>
              <a:rPr lang="en-US" sz="1800" dirty="0" smtClean="0"/>
              <a:t>(ACs).  See next slides.</a:t>
            </a:r>
            <a:endParaRPr lang="en-US" sz="1800"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31</a:t>
            </a:fld>
            <a:endParaRPr lang="en-US" altLang="en-US"/>
          </a:p>
        </p:txBody>
      </p:sp>
    </p:spTree>
    <p:extLst>
      <p:ext uri="{BB962C8B-B14F-4D97-AF65-F5344CB8AC3E}">
        <p14:creationId xmlns:p14="http://schemas.microsoft.com/office/powerpoint/2010/main" val="125150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748594" y="1201926"/>
            <a:ext cx="7938206" cy="5056370"/>
          </a:xfrm>
        </p:spPr>
        <p:txBody>
          <a:bodyPr/>
          <a:lstStyle/>
          <a:p>
            <a:pPr marL="0" indent="0">
              <a:buNone/>
            </a:pPr>
            <a:r>
              <a:rPr lang="en-US" b="1" dirty="0" smtClean="0">
                <a:solidFill>
                  <a:srgbClr val="C00000"/>
                </a:solidFill>
              </a:rPr>
              <a:t>Reference epoch coordinates (RECs)</a:t>
            </a:r>
            <a:endParaRPr lang="en-US" dirty="0" smtClean="0">
              <a:solidFill>
                <a:srgbClr val="C00000"/>
              </a:solidFill>
            </a:endParaRPr>
          </a:p>
          <a:p>
            <a:pPr lvl="1"/>
            <a:r>
              <a:rPr lang="en-US" i="1" dirty="0"/>
              <a:t>“Coordinates estimated by NGS for one of the official reference </a:t>
            </a:r>
            <a:r>
              <a:rPr lang="en-US" i="1" dirty="0" smtClean="0"/>
              <a:t>epochs.  </a:t>
            </a:r>
            <a:r>
              <a:rPr lang="en-US" i="1" dirty="0"/>
              <a:t>As these coordinates are computed by NGS they are considered </a:t>
            </a:r>
            <a:r>
              <a:rPr lang="en-US" i="1" dirty="0" smtClean="0"/>
              <a:t>‘part </a:t>
            </a:r>
            <a:r>
              <a:rPr lang="en-US" i="1" dirty="0"/>
              <a:t>of the </a:t>
            </a:r>
            <a:r>
              <a:rPr lang="en-US" i="1" dirty="0" smtClean="0"/>
              <a:t>NSRS’”</a:t>
            </a:r>
          </a:p>
          <a:p>
            <a:pPr lvl="1"/>
            <a:r>
              <a:rPr lang="en-US" sz="2400" dirty="0" smtClean="0"/>
              <a:t>NAD 83(2011) epoch 2010.00 (sort of) would’ve fallen under this category</a:t>
            </a:r>
          </a:p>
          <a:p>
            <a:pPr lvl="2"/>
            <a:r>
              <a:rPr lang="en-US" dirty="0" smtClean="0"/>
              <a:t>These will be computed by NGS every 5 years</a:t>
            </a:r>
          </a:p>
          <a:p>
            <a:pPr lvl="3"/>
            <a:r>
              <a:rPr lang="en-US" sz="2400" dirty="0" smtClean="0"/>
              <a:t>On a schedule 2–3 years past the reference epoch</a:t>
            </a:r>
          </a:p>
          <a:p>
            <a:pPr lvl="4"/>
            <a:r>
              <a:rPr lang="en-US" sz="2400" dirty="0" smtClean="0"/>
              <a:t>2020.00 coordinates are computed in CY 2022, </a:t>
            </a:r>
            <a:r>
              <a:rPr lang="en-US" sz="2400" dirty="0" err="1" smtClean="0"/>
              <a:t>etc</a:t>
            </a:r>
            <a:endParaRPr lang="en-US" sz="2400" dirty="0" smtClean="0"/>
          </a:p>
          <a:p>
            <a:pPr lvl="1"/>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32</a:t>
            </a:fld>
            <a:endParaRPr lang="en-US" altLang="en-US"/>
          </a:p>
        </p:txBody>
      </p:sp>
    </p:spTree>
    <p:extLst>
      <p:ext uri="{BB962C8B-B14F-4D97-AF65-F5344CB8AC3E}">
        <p14:creationId xmlns:p14="http://schemas.microsoft.com/office/powerpoint/2010/main" val="2467339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417008" y="1449482"/>
            <a:ext cx="8229600" cy="4525963"/>
          </a:xfrm>
        </p:spPr>
        <p:txBody>
          <a:bodyPr/>
          <a:lstStyle/>
          <a:p>
            <a:pPr marL="0" indent="0">
              <a:buNone/>
            </a:pPr>
            <a:r>
              <a:rPr lang="en-US" b="1" dirty="0" smtClean="0">
                <a:solidFill>
                  <a:srgbClr val="C00000"/>
                </a:solidFill>
              </a:rPr>
              <a:t>Survey epoch coordinates (SECs)</a:t>
            </a:r>
            <a:endParaRPr lang="en-US" dirty="0" smtClean="0">
              <a:solidFill>
                <a:srgbClr val="C00000"/>
              </a:solidFill>
            </a:endParaRPr>
          </a:p>
          <a:p>
            <a:pPr lvl="1"/>
            <a:r>
              <a:rPr lang="en-US" i="1" dirty="0"/>
              <a:t>“Coordinates computed by NGS for one survey epoch.  As these coordinates are computed by NGS they are considered </a:t>
            </a:r>
            <a:r>
              <a:rPr lang="en-US" i="1" dirty="0" smtClean="0"/>
              <a:t>‘part </a:t>
            </a:r>
            <a:r>
              <a:rPr lang="en-US" i="1" dirty="0"/>
              <a:t>of the </a:t>
            </a:r>
            <a:r>
              <a:rPr lang="en-US" i="1" dirty="0" smtClean="0"/>
              <a:t>NSRS’.”  </a:t>
            </a:r>
            <a:r>
              <a:rPr lang="en-US" i="1" dirty="0"/>
              <a:t> </a:t>
            </a:r>
            <a:endParaRPr lang="en-US" i="1" dirty="0" smtClean="0"/>
          </a:p>
          <a:p>
            <a:pPr lvl="2"/>
            <a:r>
              <a:rPr lang="en-US" dirty="0" smtClean="0"/>
              <a:t>These </a:t>
            </a:r>
            <a:r>
              <a:rPr lang="en-US" dirty="0"/>
              <a:t>represent the best estimates NGS has of the </a:t>
            </a:r>
            <a:r>
              <a:rPr lang="en-US" dirty="0" smtClean="0"/>
              <a:t>time-dependent coordinates </a:t>
            </a:r>
            <a:r>
              <a:rPr lang="en-US" dirty="0"/>
              <a:t>at any </a:t>
            </a:r>
            <a:r>
              <a:rPr lang="en-US" dirty="0" smtClean="0"/>
              <a:t>mark</a:t>
            </a:r>
          </a:p>
          <a:p>
            <a:pPr lvl="2"/>
            <a:r>
              <a:rPr lang="en-US" dirty="0" smtClean="0"/>
              <a:t>Adjusting multiple surveys in timespans called “adjustment windows”, to a single epoch within that window.</a:t>
            </a:r>
          </a:p>
          <a:p>
            <a:pPr lvl="3"/>
            <a:r>
              <a:rPr lang="en-US" dirty="0" smtClean="0"/>
              <a:t>Initial plan:  4 weeks for GNSS; 1 year for leveling</a:t>
            </a:r>
          </a:p>
          <a:p>
            <a:pPr lvl="1"/>
            <a:endParaRPr lang="en-US" dirty="0" smtClean="0"/>
          </a:p>
          <a:p>
            <a:pPr lvl="1"/>
            <a:endParaRPr lang="en-US" dirty="0"/>
          </a:p>
        </p:txBody>
      </p:sp>
      <p:sp>
        <p:nvSpPr>
          <p:cNvPr id="4" name="Date Placeholder 3"/>
          <p:cNvSpPr>
            <a:spLocks noGrp="1"/>
          </p:cNvSpPr>
          <p:nvPr>
            <p:ph type="dt" sz="half" idx="10"/>
          </p:nvPr>
        </p:nvSpPr>
        <p:spPr/>
        <p:txBody>
          <a:bodyPr/>
          <a:lstStyle/>
          <a:p>
            <a:pPr>
              <a:defRPr/>
            </a:pPr>
            <a:r>
              <a:rPr lang="en-US" smtClean="0"/>
              <a:t>2/19/2021</a:t>
            </a:r>
            <a:endParaRPr lang="en-US" dirty="0"/>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33</a:t>
            </a:fld>
            <a:endParaRPr lang="en-US" dirty="0"/>
          </a:p>
        </p:txBody>
      </p:sp>
    </p:spTree>
    <p:extLst>
      <p:ext uri="{BB962C8B-B14F-4D97-AF65-F5344CB8AC3E}">
        <p14:creationId xmlns:p14="http://schemas.microsoft.com/office/powerpoint/2010/main" val="598193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More on SECs and RECs</a:t>
            </a:r>
            <a:endParaRPr lang="en-US" sz="4000" b="1" dirty="0"/>
          </a:p>
        </p:txBody>
      </p:sp>
      <p:sp>
        <p:nvSpPr>
          <p:cNvPr id="3" name="Content Placeholder 2"/>
          <p:cNvSpPr>
            <a:spLocks noGrp="1"/>
          </p:cNvSpPr>
          <p:nvPr>
            <p:ph idx="1"/>
          </p:nvPr>
        </p:nvSpPr>
        <p:spPr>
          <a:xfrm>
            <a:off x="427056" y="1132959"/>
            <a:ext cx="8229600" cy="4525963"/>
          </a:xfrm>
        </p:spPr>
        <p:txBody>
          <a:bodyPr/>
          <a:lstStyle/>
          <a:p>
            <a:r>
              <a:rPr lang="en-US" sz="2800" dirty="0" smtClean="0"/>
              <a:t>At passive control</a:t>
            </a:r>
          </a:p>
          <a:p>
            <a:r>
              <a:rPr lang="en-US" sz="2800" dirty="0" smtClean="0"/>
              <a:t>SECs: adjusted to a midpoint epoch near the survey</a:t>
            </a:r>
          </a:p>
          <a:p>
            <a:pPr lvl="1"/>
            <a:r>
              <a:rPr lang="en-US" sz="2400" dirty="0" smtClean="0"/>
              <a:t>(4 weeks for GNSS; 1 year for leveling; </a:t>
            </a:r>
            <a:r>
              <a:rPr lang="en-US" sz="2400" dirty="0" err="1" smtClean="0"/>
              <a:t>etc</a:t>
            </a:r>
            <a:r>
              <a:rPr lang="en-US" sz="2400" dirty="0" smtClean="0"/>
              <a:t>)</a:t>
            </a:r>
          </a:p>
          <a:p>
            <a:r>
              <a:rPr lang="en-US" sz="2800" dirty="0" smtClean="0"/>
              <a:t>RECs:  adjusted to a ref. epoch (2020.00, etc.)</a:t>
            </a:r>
          </a:p>
          <a:p>
            <a:r>
              <a:rPr lang="en-US" sz="2800" dirty="0" smtClean="0"/>
              <a:t>REC adjustments will include:</a:t>
            </a:r>
          </a:p>
          <a:p>
            <a:pPr lvl="1"/>
            <a:r>
              <a:rPr lang="en-US" sz="2000" dirty="0" smtClean="0"/>
              <a:t>Some </a:t>
            </a:r>
            <a:r>
              <a:rPr lang="en-US" sz="2000" b="1" i="1" dirty="0" smtClean="0">
                <a:solidFill>
                  <a:srgbClr val="FF0000"/>
                </a:solidFill>
              </a:rPr>
              <a:t>age-limited</a:t>
            </a:r>
            <a:r>
              <a:rPr lang="en-US" sz="2000" dirty="0" smtClean="0">
                <a:solidFill>
                  <a:srgbClr val="FF0000"/>
                </a:solidFill>
              </a:rPr>
              <a:t> </a:t>
            </a:r>
            <a:r>
              <a:rPr lang="en-US" sz="2000" dirty="0" smtClean="0"/>
              <a:t>span of data</a:t>
            </a:r>
          </a:p>
          <a:p>
            <a:pPr lvl="2"/>
            <a:r>
              <a:rPr lang="en-US" sz="2000" dirty="0" smtClean="0"/>
              <a:t>If that age-limit were 10 years prior and 2 years post R.E….</a:t>
            </a:r>
          </a:p>
          <a:p>
            <a:pPr lvl="3"/>
            <a:r>
              <a:rPr lang="en-US" dirty="0" smtClean="0"/>
              <a:t>Then 2020.00 RECs come from data spanning 2010.00 to 2021.99999</a:t>
            </a:r>
          </a:p>
          <a:p>
            <a:pPr lvl="2"/>
            <a:r>
              <a:rPr lang="en-US" sz="2000" dirty="0" smtClean="0"/>
              <a:t>Exact age-limit won’t be known until we start experimenting in 2022 with the 2020.00 REC adjustments</a:t>
            </a: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34</a:t>
            </a:fld>
            <a:endParaRPr lang="en-US" altLang="en-US"/>
          </a:p>
        </p:txBody>
      </p:sp>
    </p:spTree>
    <p:extLst>
      <p:ext uri="{BB962C8B-B14F-4D97-AF65-F5344CB8AC3E}">
        <p14:creationId xmlns:p14="http://schemas.microsoft.com/office/powerpoint/2010/main" val="668181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New Types of Coordinates</a:t>
            </a:r>
            <a:endParaRPr lang="en-US" sz="4000" b="1" dirty="0"/>
          </a:p>
        </p:txBody>
      </p:sp>
      <p:sp>
        <p:nvSpPr>
          <p:cNvPr id="3" name="Content Placeholder 2"/>
          <p:cNvSpPr>
            <a:spLocks noGrp="1"/>
          </p:cNvSpPr>
          <p:nvPr>
            <p:ph idx="1"/>
          </p:nvPr>
        </p:nvSpPr>
        <p:spPr>
          <a:xfrm>
            <a:off x="374301" y="1437734"/>
            <a:ext cx="8312500" cy="4525963"/>
          </a:xfrm>
        </p:spPr>
        <p:txBody>
          <a:bodyPr/>
          <a:lstStyle/>
          <a:p>
            <a:pPr marL="0" indent="0">
              <a:buNone/>
            </a:pPr>
            <a:r>
              <a:rPr lang="en-US" b="1" dirty="0" smtClean="0">
                <a:solidFill>
                  <a:srgbClr val="C00000"/>
                </a:solidFill>
              </a:rPr>
              <a:t>Active coordinates (ACs)</a:t>
            </a:r>
            <a:endParaRPr lang="en-US" dirty="0" smtClean="0">
              <a:solidFill>
                <a:srgbClr val="C00000"/>
              </a:solidFill>
            </a:endParaRPr>
          </a:p>
          <a:p>
            <a:pPr lvl="1"/>
            <a:r>
              <a:rPr lang="en-US" i="1" dirty="0" smtClean="0"/>
              <a:t>Not discrete, but rather a function through time assigned to some point</a:t>
            </a:r>
          </a:p>
          <a:p>
            <a:pPr lvl="2"/>
            <a:r>
              <a:rPr lang="en-US" dirty="0" smtClean="0"/>
              <a:t>At </a:t>
            </a:r>
            <a:r>
              <a:rPr lang="en-US" dirty="0"/>
              <a:t>a </a:t>
            </a:r>
            <a:r>
              <a:rPr lang="en-US" dirty="0" smtClean="0"/>
              <a:t>CORS GRP*, </a:t>
            </a:r>
            <a:r>
              <a:rPr lang="en-US" dirty="0"/>
              <a:t>they will be the </a:t>
            </a:r>
            <a:r>
              <a:rPr lang="en-US" i="1" dirty="0"/>
              <a:t>coordinate </a:t>
            </a:r>
            <a:r>
              <a:rPr lang="en-US" i="1" dirty="0" smtClean="0"/>
              <a:t>function</a:t>
            </a:r>
          </a:p>
          <a:p>
            <a:pPr lvl="3"/>
            <a:r>
              <a:rPr lang="en-US" sz="2200" dirty="0" smtClean="0"/>
              <a:t>Which </a:t>
            </a:r>
            <a:r>
              <a:rPr lang="en-US" sz="2200" dirty="0"/>
              <a:t>will be generated by a </a:t>
            </a:r>
            <a:r>
              <a:rPr lang="en-US" sz="2200" dirty="0" smtClean="0"/>
              <a:t>“fit” to </a:t>
            </a:r>
            <a:r>
              <a:rPr lang="en-US" sz="2200" dirty="0"/>
              <a:t>regularly computed </a:t>
            </a:r>
            <a:r>
              <a:rPr lang="en-US" sz="2200" dirty="0" smtClean="0"/>
              <a:t>coordinates </a:t>
            </a:r>
            <a:r>
              <a:rPr lang="en-US" sz="2200" dirty="0"/>
              <a:t>on a TBD basis, perhaps daily, perhaps </a:t>
            </a:r>
            <a:r>
              <a:rPr lang="en-US" sz="2200" dirty="0" smtClean="0"/>
              <a:t>weekly</a:t>
            </a:r>
          </a:p>
          <a:p>
            <a:pPr lvl="4"/>
            <a:r>
              <a:rPr lang="en-US" sz="2200" dirty="0" smtClean="0"/>
              <a:t>These daily or weekly coordinates will not generally be used as geodetic control by themselves</a:t>
            </a:r>
          </a:p>
        </p:txBody>
      </p:sp>
      <p:sp>
        <p:nvSpPr>
          <p:cNvPr id="7" name="TextBox 6"/>
          <p:cNvSpPr txBox="1"/>
          <p:nvPr/>
        </p:nvSpPr>
        <p:spPr>
          <a:xfrm>
            <a:off x="215679" y="5779031"/>
            <a:ext cx="8007320" cy="369332"/>
          </a:xfrm>
          <a:prstGeom prst="rect">
            <a:avLst/>
          </a:prstGeom>
          <a:noFill/>
        </p:spPr>
        <p:txBody>
          <a:bodyPr wrap="none" rtlCol="0">
            <a:spAutoFit/>
          </a:bodyPr>
          <a:lstStyle/>
          <a:p>
            <a:r>
              <a:rPr lang="en-US" dirty="0" smtClean="0">
                <a:latin typeface="Times New Roman" panose="02020603050405020304" pitchFamily="18" charset="0"/>
              </a:rPr>
              <a:t>* Recall this is the physical point to which coordinates refer at a station like a CORS</a:t>
            </a:r>
            <a:endParaRPr lang="en-US" dirty="0">
              <a:latin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35</a:t>
            </a:fld>
            <a:endParaRPr lang="en-US" altLang="en-US"/>
          </a:p>
        </p:txBody>
      </p:sp>
    </p:spTree>
    <p:extLst>
      <p:ext uri="{BB962C8B-B14F-4D97-AF65-F5344CB8AC3E}">
        <p14:creationId xmlns:p14="http://schemas.microsoft.com/office/powerpoint/2010/main" val="434945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r="22561"/>
          <a:stretch/>
        </p:blipFill>
        <p:spPr>
          <a:xfrm>
            <a:off x="457201" y="1600200"/>
            <a:ext cx="5089490" cy="4086225"/>
          </a:xfrm>
          <a:prstGeom prst="rect">
            <a:avLst/>
          </a:prstGeom>
        </p:spPr>
      </p:pic>
      <p:sp>
        <p:nvSpPr>
          <p:cNvPr id="2" name="Title 1"/>
          <p:cNvSpPr>
            <a:spLocks noGrp="1"/>
          </p:cNvSpPr>
          <p:nvPr>
            <p:ph type="title"/>
          </p:nvPr>
        </p:nvSpPr>
        <p:spPr/>
        <p:txBody>
          <a:bodyPr/>
          <a:lstStyle/>
          <a:p>
            <a:r>
              <a:rPr lang="en-US" sz="4000" b="1" dirty="0" smtClean="0"/>
              <a:t>CORS Coordinate Functions…</a:t>
            </a:r>
            <a:br>
              <a:rPr lang="en-US" sz="4000" b="1" dirty="0" smtClean="0"/>
            </a:br>
            <a:r>
              <a:rPr lang="en-US" sz="4000" b="1" dirty="0" smtClean="0"/>
              <a:t>(AKA “</a:t>
            </a:r>
            <a:r>
              <a:rPr lang="en-US" sz="4000" b="1" dirty="0" smtClean="0">
                <a:solidFill>
                  <a:srgbClr val="C00000"/>
                </a:solidFill>
              </a:rPr>
              <a:t>Active coordinates</a:t>
            </a:r>
            <a:r>
              <a:rPr lang="en-US" sz="4000" b="1" dirty="0" smtClean="0"/>
              <a:t>”)</a:t>
            </a:r>
            <a:endParaRPr lang="en-US" sz="4000" b="1" dirty="0"/>
          </a:p>
        </p:txBody>
      </p:sp>
      <p:sp>
        <p:nvSpPr>
          <p:cNvPr id="6" name="Rectangle 5"/>
          <p:cNvSpPr/>
          <p:nvPr/>
        </p:nvSpPr>
        <p:spPr>
          <a:xfrm>
            <a:off x="908684" y="4113140"/>
            <a:ext cx="1562793" cy="4655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7" name="Rectangle 6"/>
          <p:cNvSpPr/>
          <p:nvPr/>
        </p:nvSpPr>
        <p:spPr>
          <a:xfrm>
            <a:off x="908684" y="4972124"/>
            <a:ext cx="1562793" cy="4655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8" name="TextBox 7"/>
          <p:cNvSpPr txBox="1"/>
          <p:nvPr/>
        </p:nvSpPr>
        <p:spPr>
          <a:xfrm>
            <a:off x="5541668" y="1494324"/>
            <a:ext cx="3049674" cy="1107996"/>
          </a:xfrm>
          <a:prstGeom prst="rect">
            <a:avLst/>
          </a:prstGeom>
          <a:noFill/>
        </p:spPr>
        <p:txBody>
          <a:bodyPr wrap="square" rtlCol="0">
            <a:spAutoFit/>
          </a:bodyPr>
          <a:lstStyle/>
          <a:p>
            <a:r>
              <a:rPr lang="en-US" sz="2200" dirty="0" smtClean="0">
                <a:latin typeface="Times New Roman" panose="02020603050405020304" pitchFamily="18" charset="0"/>
              </a:rPr>
              <a:t>A typical “CORS coordinate</a:t>
            </a:r>
          </a:p>
          <a:p>
            <a:r>
              <a:rPr lang="en-US" sz="2200" dirty="0" smtClean="0">
                <a:latin typeface="Times New Roman" panose="02020603050405020304" pitchFamily="18" charset="0"/>
              </a:rPr>
              <a:t>file” available from NGS</a:t>
            </a:r>
            <a:endParaRPr lang="en-US" sz="2200" dirty="0">
              <a:latin typeface="Times New Roman" panose="02020603050405020304" pitchFamily="18" charset="0"/>
            </a:endParaRPr>
          </a:p>
        </p:txBody>
      </p:sp>
      <p:sp>
        <p:nvSpPr>
          <p:cNvPr id="9" name="TextBox 8"/>
          <p:cNvSpPr txBox="1"/>
          <p:nvPr/>
        </p:nvSpPr>
        <p:spPr>
          <a:xfrm>
            <a:off x="5572199" y="2760768"/>
            <a:ext cx="3112509" cy="3139321"/>
          </a:xfrm>
          <a:prstGeom prst="rect">
            <a:avLst/>
          </a:prstGeom>
          <a:noFill/>
        </p:spPr>
        <p:txBody>
          <a:bodyPr wrap="square" rtlCol="0">
            <a:spAutoFit/>
          </a:bodyPr>
          <a:lstStyle/>
          <a:p>
            <a:r>
              <a:rPr lang="en-US" sz="2200" b="1" i="1" dirty="0" smtClean="0">
                <a:solidFill>
                  <a:srgbClr val="C00000"/>
                </a:solidFill>
                <a:latin typeface="Times New Roman" panose="02020603050405020304" pitchFamily="18" charset="0"/>
              </a:rPr>
              <a:t>Just one </a:t>
            </a:r>
            <a:r>
              <a:rPr lang="en-US" sz="2200" dirty="0" smtClean="0">
                <a:latin typeface="Times New Roman" panose="02020603050405020304" pitchFamily="18" charset="0"/>
              </a:rPr>
              <a:t>set of coordinates</a:t>
            </a:r>
          </a:p>
          <a:p>
            <a:r>
              <a:rPr lang="en-US" sz="2200" dirty="0" smtClean="0">
                <a:latin typeface="Times New Roman" panose="02020603050405020304" pitchFamily="18" charset="0"/>
              </a:rPr>
              <a:t>and </a:t>
            </a:r>
            <a:r>
              <a:rPr lang="en-US" sz="2200" b="1" i="1" dirty="0" smtClean="0">
                <a:solidFill>
                  <a:srgbClr val="C00000"/>
                </a:solidFill>
                <a:latin typeface="Times New Roman" panose="02020603050405020304" pitchFamily="18" charset="0"/>
              </a:rPr>
              <a:t>just one</a:t>
            </a:r>
            <a:r>
              <a:rPr lang="en-US" sz="2200" i="1" dirty="0" smtClean="0">
                <a:solidFill>
                  <a:srgbClr val="C00000"/>
                </a:solidFill>
                <a:latin typeface="Times New Roman" panose="02020603050405020304" pitchFamily="18" charset="0"/>
              </a:rPr>
              <a:t> </a:t>
            </a:r>
            <a:r>
              <a:rPr lang="en-US" sz="2200" dirty="0" smtClean="0">
                <a:latin typeface="Times New Roman" panose="02020603050405020304" pitchFamily="18" charset="0"/>
              </a:rPr>
              <a:t>set of</a:t>
            </a:r>
          </a:p>
          <a:p>
            <a:r>
              <a:rPr lang="en-US" sz="2200" dirty="0" smtClean="0">
                <a:latin typeface="Times New Roman" panose="02020603050405020304" pitchFamily="18" charset="0"/>
              </a:rPr>
              <a:t>velocities are given…</a:t>
            </a:r>
          </a:p>
          <a:p>
            <a:endParaRPr lang="en-US" sz="2200" dirty="0">
              <a:latin typeface="Times New Roman" panose="02020603050405020304" pitchFamily="18" charset="0"/>
            </a:endParaRPr>
          </a:p>
          <a:p>
            <a:r>
              <a:rPr lang="en-US" sz="2200" dirty="0" smtClean="0">
                <a:latin typeface="Times New Roman" panose="02020603050405020304" pitchFamily="18" charset="0"/>
              </a:rPr>
              <a:t>…while this is good and useful information, it hides the true nature of the coordinate function.</a:t>
            </a:r>
            <a:endParaRPr lang="en-US" sz="22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ltLang="en-US" smtClean="0"/>
              <a:t>2/19/2021</a:t>
            </a:r>
            <a:endParaRPr lang="en-US" altLang="en-US"/>
          </a:p>
        </p:txBody>
      </p:sp>
      <p:sp>
        <p:nvSpPr>
          <p:cNvPr id="4" name="Footer Placeholder 3"/>
          <p:cNvSpPr>
            <a:spLocks noGrp="1"/>
          </p:cNvSpPr>
          <p:nvPr>
            <p:ph type="ftr" sz="quarter" idx="11"/>
          </p:nvPr>
        </p:nvSpPr>
        <p:spPr/>
        <p:txBody>
          <a:bodyPr/>
          <a:lstStyle/>
          <a:p>
            <a:pPr>
              <a:defRPr/>
            </a:pPr>
            <a:r>
              <a:rPr lang="en-US" smtClean="0"/>
              <a:t>Updates from the National Geodetic Survey</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36</a:t>
            </a:fld>
            <a:endParaRPr lang="en-US" altLang="en-US"/>
          </a:p>
        </p:txBody>
      </p:sp>
    </p:spTree>
    <p:extLst>
      <p:ext uri="{BB962C8B-B14F-4D97-AF65-F5344CB8AC3E}">
        <p14:creationId xmlns:p14="http://schemas.microsoft.com/office/powerpoint/2010/main" val="81790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873"/>
            <a:ext cx="9144000" cy="1143000"/>
          </a:xfrm>
        </p:spPr>
        <p:txBody>
          <a:bodyPr/>
          <a:lstStyle/>
          <a:p>
            <a:r>
              <a:rPr lang="en-US" sz="4000" b="1" dirty="0" smtClean="0"/>
              <a:t>Examples of How Non-Linear CORS Coordinate Functions Might Look</a:t>
            </a:r>
            <a:endParaRPr lang="en-US" sz="4000" b="1" dirty="0"/>
          </a:p>
        </p:txBody>
      </p:sp>
      <p:pic>
        <p:nvPicPr>
          <p:cNvPr id="7" name="Content Placeholder 6"/>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373099"/>
            <a:ext cx="3943900" cy="3333333"/>
          </a:xfrm>
          <a:prstGeom prst="rect">
            <a:avLst/>
          </a:prstGeom>
          <a:noFill/>
          <a:ln>
            <a:noFill/>
          </a:ln>
        </p:spPr>
      </p:pic>
      <p:pic>
        <p:nvPicPr>
          <p:cNvPr id="8" name="image5.png"/>
          <p:cNvPicPr/>
          <p:nvPr/>
        </p:nvPicPr>
        <p:blipFill>
          <a:blip r:embed="rId4"/>
          <a:srcRect/>
          <a:stretch>
            <a:fillRect/>
          </a:stretch>
        </p:blipFill>
        <p:spPr>
          <a:xfrm>
            <a:off x="4626258" y="2339389"/>
            <a:ext cx="4136742" cy="3267591"/>
          </a:xfrm>
          <a:prstGeom prst="rect">
            <a:avLst/>
          </a:prstGeom>
          <a:ln/>
        </p:spPr>
      </p:pic>
      <p:sp>
        <p:nvSpPr>
          <p:cNvPr id="3" name="Date Placeholder 2"/>
          <p:cNvSpPr>
            <a:spLocks noGrp="1"/>
          </p:cNvSpPr>
          <p:nvPr>
            <p:ph type="dt" sz="half" idx="10"/>
          </p:nvPr>
        </p:nvSpPr>
        <p:spPr/>
        <p:txBody>
          <a:bodyPr/>
          <a:lstStyle/>
          <a:p>
            <a:r>
              <a:rPr lang="en-US" altLang="en-US" smtClean="0"/>
              <a:t>1/27/2021</a:t>
            </a:r>
            <a:endParaRPr lang="en-US" altLang="en-US"/>
          </a:p>
        </p:txBody>
      </p:sp>
      <p:sp>
        <p:nvSpPr>
          <p:cNvPr id="4" name="Footer Placeholder 3"/>
          <p:cNvSpPr>
            <a:spLocks noGrp="1"/>
          </p:cNvSpPr>
          <p:nvPr>
            <p:ph type="ftr" sz="quarter" idx="11"/>
          </p:nvPr>
        </p:nvSpPr>
        <p:spPr/>
        <p:txBody>
          <a:bodyPr/>
          <a:lstStyle/>
          <a:p>
            <a:pPr>
              <a:defRPr/>
            </a:pPr>
            <a:r>
              <a:rPr lang="en-US" smtClean="0"/>
              <a:t>NSRS Modernization Updates from the National Geodetic Survey</a:t>
            </a:r>
            <a:endParaRPr 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37</a:t>
            </a:fld>
            <a:endParaRPr lang="en-US" altLang="en-US"/>
          </a:p>
        </p:txBody>
      </p:sp>
    </p:spTree>
    <p:extLst>
      <p:ext uri="{BB962C8B-B14F-4D97-AF65-F5344CB8AC3E}">
        <p14:creationId xmlns:p14="http://schemas.microsoft.com/office/powerpoint/2010/main" val="231267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FF0000"/>
                </a:solidFill>
              </a:rPr>
              <a:t>Coordinates</a:t>
            </a:r>
            <a:endParaRPr lang="en-US" sz="4000" b="1" dirty="0">
              <a:solidFill>
                <a:srgbClr val="FF0000"/>
              </a:solidFill>
            </a:endParaRPr>
          </a:p>
        </p:txBody>
      </p:sp>
      <p:sp>
        <p:nvSpPr>
          <p:cNvPr id="3" name="Content Placeholder 2"/>
          <p:cNvSpPr>
            <a:spLocks noGrp="1"/>
          </p:cNvSpPr>
          <p:nvPr>
            <p:ph idx="1"/>
          </p:nvPr>
        </p:nvSpPr>
        <p:spPr>
          <a:xfrm>
            <a:off x="457200" y="1184563"/>
            <a:ext cx="8229600" cy="5171787"/>
          </a:xfrm>
        </p:spPr>
        <p:txBody>
          <a:bodyPr/>
          <a:lstStyle/>
          <a:p>
            <a:r>
              <a:rPr lang="en-US" sz="2800" dirty="0" smtClean="0"/>
              <a:t>Five types:</a:t>
            </a:r>
          </a:p>
          <a:p>
            <a:pPr lvl="1"/>
            <a:r>
              <a:rPr lang="en-US" sz="2400" b="1" dirty="0"/>
              <a:t>Active</a:t>
            </a:r>
            <a:r>
              <a:rPr lang="en-US" sz="2400" dirty="0"/>
              <a:t>:  Continuous functions at a CORS</a:t>
            </a:r>
          </a:p>
          <a:p>
            <a:pPr lvl="1"/>
            <a:r>
              <a:rPr lang="en-US" sz="2400" b="1" dirty="0" smtClean="0"/>
              <a:t>Survey Epoch</a:t>
            </a:r>
            <a:r>
              <a:rPr lang="en-US" sz="2400" dirty="0" smtClean="0"/>
              <a:t>:  “Time dependent coordinates”</a:t>
            </a:r>
          </a:p>
          <a:p>
            <a:pPr lvl="1"/>
            <a:r>
              <a:rPr lang="en-US" sz="2400" b="1" dirty="0" smtClean="0"/>
              <a:t>Reference Epoch</a:t>
            </a:r>
            <a:r>
              <a:rPr lang="en-US" sz="2400" dirty="0" smtClean="0"/>
              <a:t>:  “Estimated at 2020, 2025, 2030, …”</a:t>
            </a:r>
          </a:p>
          <a:p>
            <a:pPr lvl="1"/>
            <a:r>
              <a:rPr lang="en-US" sz="2400" b="1" dirty="0"/>
              <a:t>OPUS</a:t>
            </a:r>
            <a:r>
              <a:rPr lang="en-US" sz="2400" dirty="0"/>
              <a:t>:  Computed by you, and as accurate or inaccurate as the choices you make</a:t>
            </a:r>
          </a:p>
          <a:p>
            <a:pPr lvl="2"/>
            <a:r>
              <a:rPr lang="en-US" dirty="0"/>
              <a:t>Tied to the NSRS if you follow OPUS recommendations</a:t>
            </a:r>
          </a:p>
          <a:p>
            <a:pPr lvl="1"/>
            <a:r>
              <a:rPr lang="en-US" sz="2400" b="1" dirty="0" smtClean="0"/>
              <a:t>Reported</a:t>
            </a:r>
            <a:r>
              <a:rPr lang="en-US" sz="2400" dirty="0" smtClean="0"/>
              <a:t>:  Good for finding a point somewhere on Earth.</a:t>
            </a:r>
          </a:p>
          <a:p>
            <a:pPr lvl="2"/>
            <a:r>
              <a:rPr lang="en-US" sz="2000" dirty="0" smtClean="0"/>
              <a:t>Not to be used as geodetic control</a:t>
            </a:r>
          </a:p>
          <a:p>
            <a:endParaRPr lang="en-US" sz="2800"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38</a:t>
            </a:fld>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Tree>
    <p:extLst>
      <p:ext uri="{BB962C8B-B14F-4D97-AF65-F5344CB8AC3E}">
        <p14:creationId xmlns:p14="http://schemas.microsoft.com/office/powerpoint/2010/main" val="3344733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22" y="4406900"/>
            <a:ext cx="8148555" cy="1362075"/>
          </a:xfrm>
        </p:spPr>
        <p:txBody>
          <a:bodyPr/>
          <a:lstStyle/>
          <a:p>
            <a:r>
              <a:rPr lang="en-US" sz="4400" dirty="0" smtClean="0"/>
              <a:t>How You Can Contribute</a:t>
            </a:r>
            <a:endParaRPr lang="en-US" sz="4400"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39</a:t>
            </a:fld>
            <a:endParaRPr lang="en-US" altLang="en-US"/>
          </a:p>
        </p:txBody>
      </p:sp>
    </p:spTree>
    <p:extLst>
      <p:ext uri="{BB962C8B-B14F-4D97-AF65-F5344CB8AC3E}">
        <p14:creationId xmlns:p14="http://schemas.microsoft.com/office/powerpoint/2010/main" val="3381398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odetic Adviso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952" y="1494726"/>
            <a:ext cx="6585051" cy="4948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13411" y="6442502"/>
            <a:ext cx="3990131" cy="415498"/>
          </a:xfrm>
          <a:prstGeom prst="rect">
            <a:avLst/>
          </a:prstGeom>
        </p:spPr>
        <p:txBody>
          <a:bodyPr wrap="none">
            <a:spAutoFit/>
          </a:bodyPr>
          <a:lstStyle/>
          <a:p>
            <a:pPr marL="170260" indent="-170260"/>
            <a:r>
              <a:rPr lang="en-US" sz="2100" b="1" dirty="0">
                <a:latin typeface="Cambria" panose="02040503050406030204" pitchFamily="18" charset="0"/>
                <a:ea typeface="Cambria" panose="02040503050406030204" pitchFamily="18" charset="0"/>
              </a:rPr>
              <a:t>www.ngs.noaa.gov/ADVISORS/</a:t>
            </a:r>
          </a:p>
        </p:txBody>
      </p:sp>
      <p:sp>
        <p:nvSpPr>
          <p:cNvPr id="2" name="Title 1"/>
          <p:cNvSpPr>
            <a:spLocks noGrp="1"/>
          </p:cNvSpPr>
          <p:nvPr>
            <p:ph type="title"/>
          </p:nvPr>
        </p:nvSpPr>
        <p:spPr>
          <a:xfrm>
            <a:off x="0" y="351726"/>
            <a:ext cx="9144000" cy="1143000"/>
          </a:xfrm>
        </p:spPr>
        <p:txBody>
          <a:bodyPr/>
          <a:lstStyle/>
          <a:p>
            <a:r>
              <a:rPr lang="en-US" sz="4000" b="1" dirty="0">
                <a:ea typeface="Cambria" panose="02040503050406030204" pitchFamily="18" charset="0"/>
              </a:rPr>
              <a:t>Regional Geodetic Advisor Program</a:t>
            </a:r>
            <a:endParaRPr lang="en-US" sz="4000" b="1" dirty="0"/>
          </a:p>
        </p:txBody>
      </p:sp>
      <p:sp>
        <p:nvSpPr>
          <p:cNvPr id="3" name="Date Placeholder 2"/>
          <p:cNvSpPr>
            <a:spLocks noGrp="1"/>
          </p:cNvSpPr>
          <p:nvPr>
            <p:ph type="dt" sz="half" idx="10"/>
          </p:nvPr>
        </p:nvSpPr>
        <p:spPr/>
        <p:txBody>
          <a:bodyPr/>
          <a:lstStyle/>
          <a:p>
            <a:r>
              <a:rPr lang="en-US" altLang="en-US" smtClean="0"/>
              <a:t>2/19/2021</a:t>
            </a:r>
            <a:endParaRPr lang="en-US" alt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4</a:t>
            </a:fld>
            <a:endParaRPr lang="en-US" altLang="en-US"/>
          </a:p>
        </p:txBody>
      </p:sp>
      <p:sp>
        <p:nvSpPr>
          <p:cNvPr id="4" name="Footer Placeholder 3"/>
          <p:cNvSpPr>
            <a:spLocks noGrp="1"/>
          </p:cNvSpPr>
          <p:nvPr>
            <p:ph type="ftr" sz="quarter" idx="11"/>
          </p:nvPr>
        </p:nvSpPr>
        <p:spPr/>
        <p:txBody>
          <a:bodyPr/>
          <a:lstStyle/>
          <a:p>
            <a:pPr>
              <a:defRPr/>
            </a:pPr>
            <a:r>
              <a:rPr lang="en-US" smtClean="0"/>
              <a:t>Updates from the National Geodetic Survey</a:t>
            </a:r>
            <a:endParaRPr lang="en-US"/>
          </a:p>
        </p:txBody>
      </p:sp>
    </p:spTree>
    <p:extLst>
      <p:ext uri="{BB962C8B-B14F-4D97-AF65-F5344CB8AC3E}">
        <p14:creationId xmlns:p14="http://schemas.microsoft.com/office/powerpoint/2010/main" val="4046229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a:t>GPS on Bench </a:t>
            </a:r>
            <a:r>
              <a:rPr lang="en-US" sz="4000" b="1" dirty="0" smtClean="0"/>
              <a:t>Marks: </a:t>
            </a:r>
            <a:r>
              <a:rPr lang="en-US" sz="3200" dirty="0" smtClean="0"/>
              <a:t/>
            </a:r>
            <a:br>
              <a:rPr lang="en-US" sz="3200" dirty="0" smtClean="0"/>
            </a:br>
            <a:r>
              <a:rPr lang="en-US" sz="2800" dirty="0" smtClean="0"/>
              <a:t>Crowdsourcing </a:t>
            </a:r>
            <a:r>
              <a:rPr lang="en-US" sz="2800" dirty="0"/>
              <a:t>Data for Better Models and Tools</a:t>
            </a:r>
          </a:p>
        </p:txBody>
      </p:sp>
      <p:sp>
        <p:nvSpPr>
          <p:cNvPr id="3" name="Content Placeholder 2"/>
          <p:cNvSpPr>
            <a:spLocks noGrp="1"/>
          </p:cNvSpPr>
          <p:nvPr>
            <p:ph idx="1"/>
          </p:nvPr>
        </p:nvSpPr>
        <p:spPr>
          <a:xfrm>
            <a:off x="762000" y="1453516"/>
            <a:ext cx="5008880" cy="4525963"/>
          </a:xfrm>
        </p:spPr>
        <p:txBody>
          <a:bodyPr/>
          <a:lstStyle/>
          <a:p>
            <a:pPr marL="0" indent="0">
              <a:buNone/>
            </a:pPr>
            <a:r>
              <a:rPr lang="en-US" sz="1800" dirty="0"/>
              <a:t>NGS provides a prioritized list of marks where new data will most benefit the local accuracy of national scale models and tools such as GEOID18 and the 2022 Transformation Tool</a:t>
            </a:r>
          </a:p>
          <a:p>
            <a:pPr marL="0" indent="0">
              <a:buNone/>
            </a:pPr>
            <a:r>
              <a:rPr lang="en-US" sz="1800" b="1" dirty="0"/>
              <a:t>Who</a:t>
            </a:r>
            <a:r>
              <a:rPr lang="en-US" sz="1800" dirty="0"/>
              <a:t>: Federal and State government agencies, universities, and private sector firms </a:t>
            </a:r>
          </a:p>
          <a:p>
            <a:pPr marL="0" indent="0">
              <a:buNone/>
            </a:pPr>
            <a:r>
              <a:rPr lang="en-US" sz="1800" b="1" dirty="0"/>
              <a:t>What</a:t>
            </a:r>
            <a:r>
              <a:rPr lang="en-US" sz="1800" dirty="0"/>
              <a:t>: Mark Recovery Reports &amp; Sharing GPS Observations</a:t>
            </a:r>
            <a:br>
              <a:rPr lang="en-US" sz="1800" dirty="0"/>
            </a:br>
            <a:endParaRPr lang="en-US" sz="1800" dirty="0" smtClean="0"/>
          </a:p>
          <a:p>
            <a:pPr marL="0" indent="0">
              <a:buNone/>
            </a:pPr>
            <a:r>
              <a:rPr lang="en-US" sz="1800" b="1" dirty="0" smtClean="0"/>
              <a:t>2022 </a:t>
            </a:r>
            <a:r>
              <a:rPr lang="en-US" sz="1800" b="1" dirty="0"/>
              <a:t>Transformation Tool Campaign</a:t>
            </a:r>
          </a:p>
          <a:p>
            <a:pPr marL="0" indent="0">
              <a:buNone/>
            </a:pPr>
            <a:r>
              <a:rPr lang="en-US" sz="1800" dirty="0"/>
              <a:t>National Coverage @ 10km spacing – ideal resolution for data to develop a national scale transformation tool </a:t>
            </a:r>
          </a:p>
          <a:p>
            <a:pPr marL="0" indent="0">
              <a:buNone/>
            </a:pPr>
            <a:r>
              <a:rPr lang="en-US" sz="1800" dirty="0" smtClean="0"/>
              <a:t>Local </a:t>
            </a:r>
            <a:r>
              <a:rPr lang="en-US" sz="1800" dirty="0"/>
              <a:t>Densification @ 2km spacing – Allows partners to collect higher density data and increase local accuracy in areas they work</a:t>
            </a:r>
          </a:p>
          <a:p>
            <a:pPr marL="0" indent="0">
              <a:buNone/>
            </a:pPr>
            <a:endParaRPr lang="en-US" sz="1800" dirty="0"/>
          </a:p>
        </p:txBody>
      </p:sp>
      <p:pic>
        <p:nvPicPr>
          <p:cNvPr id="7" name="Picture 6"/>
          <p:cNvPicPr>
            <a:picLocks noChangeAspect="1"/>
          </p:cNvPicPr>
          <p:nvPr/>
        </p:nvPicPr>
        <p:blipFill>
          <a:blip r:embed="rId3"/>
          <a:stretch>
            <a:fillRect/>
          </a:stretch>
        </p:blipFill>
        <p:spPr>
          <a:xfrm>
            <a:off x="6053721" y="1567180"/>
            <a:ext cx="2709279" cy="1696720"/>
          </a:xfrm>
          <a:prstGeom prst="rect">
            <a:avLst/>
          </a:prstGeom>
        </p:spPr>
      </p:pic>
      <p:sp>
        <p:nvSpPr>
          <p:cNvPr id="8" name="Content Placeholder 4"/>
          <p:cNvSpPr txBox="1">
            <a:spLocks/>
          </p:cNvSpPr>
          <p:nvPr/>
        </p:nvSpPr>
        <p:spPr>
          <a:xfrm>
            <a:off x="6019800" y="3274060"/>
            <a:ext cx="2743200" cy="231140"/>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US" sz="1600" dirty="0" smtClean="0">
                <a:latin typeface="Times New Roman" panose="02020603050405020304" pitchFamily="18" charset="0"/>
                <a:cs typeface="Times New Roman" panose="02020603050405020304" pitchFamily="18" charset="0"/>
              </a:rPr>
              <a:t>Priority Marks Web Map</a:t>
            </a:r>
            <a:endParaRPr lang="en-US" sz="16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5760720" y="3927793"/>
            <a:ext cx="3029975" cy="1469263"/>
          </a:xfrm>
          <a:prstGeom prst="rect">
            <a:avLst/>
          </a:prstGeom>
        </p:spPr>
      </p:pic>
      <p:sp>
        <p:nvSpPr>
          <p:cNvPr id="10" name="Content Placeholder 4"/>
          <p:cNvSpPr txBox="1">
            <a:spLocks/>
          </p:cNvSpPr>
          <p:nvPr/>
        </p:nvSpPr>
        <p:spPr>
          <a:xfrm>
            <a:off x="5738136" y="5470398"/>
            <a:ext cx="3024864" cy="590551"/>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Font typeface="Arial"/>
              <a:buNone/>
            </a:pPr>
            <a:r>
              <a:rPr lang="en-US" sz="1600" dirty="0" smtClean="0">
                <a:latin typeface="Times New Roman" panose="02020603050405020304" pitchFamily="18" charset="0"/>
                <a:cs typeface="Times New Roman" panose="02020603050405020304" pitchFamily="18" charset="0"/>
              </a:rPr>
              <a:t>Transformation Tool Campaign Progress Dashboard</a:t>
            </a:r>
            <a:endParaRPr lang="en-US" sz="16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40</a:t>
            </a:fld>
            <a:endParaRPr lang="en-US" altLang="en-US"/>
          </a:p>
        </p:txBody>
      </p:sp>
    </p:spTree>
    <p:extLst>
      <p:ext uri="{BB962C8B-B14F-4D97-AF65-F5344CB8AC3E}">
        <p14:creationId xmlns:p14="http://schemas.microsoft.com/office/powerpoint/2010/main" val="91854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GPSonBM: 2022 Transformation Tool Campaign</a:t>
            </a:r>
          </a:p>
        </p:txBody>
      </p:sp>
      <p:sp>
        <p:nvSpPr>
          <p:cNvPr id="3" name="Content Placeholder 2"/>
          <p:cNvSpPr>
            <a:spLocks noGrp="1"/>
          </p:cNvSpPr>
          <p:nvPr>
            <p:ph idx="1"/>
          </p:nvPr>
        </p:nvSpPr>
        <p:spPr>
          <a:xfrm>
            <a:off x="640540" y="1417638"/>
            <a:ext cx="7862921" cy="3394472"/>
          </a:xfrm>
        </p:spPr>
        <p:txBody>
          <a:bodyPr>
            <a:normAutofit/>
          </a:bodyPr>
          <a:lstStyle/>
          <a:p>
            <a:pPr marL="0" indent="0" algn="ctr">
              <a:buNone/>
            </a:pPr>
            <a:r>
              <a:rPr lang="en-US" sz="2700" dirty="0"/>
              <a:t>NGS’ GPSonBM program is now requesting data to build the models that NCAT and </a:t>
            </a:r>
            <a:r>
              <a:rPr lang="en-US" sz="2700" dirty="0" err="1"/>
              <a:t>VDatum</a:t>
            </a:r>
            <a:r>
              <a:rPr lang="en-US" sz="2700" dirty="0"/>
              <a:t> will use to transform geospatial data from existing datums to the Modernized National Spatial Reference System</a:t>
            </a:r>
          </a:p>
          <a:p>
            <a:pPr marL="0" indent="0" algn="ctr">
              <a:buNone/>
            </a:pPr>
            <a:endParaRPr lang="en-US" sz="2700" dirty="0"/>
          </a:p>
        </p:txBody>
      </p:sp>
      <p:pic>
        <p:nvPicPr>
          <p:cNvPr id="4" name="Picture 3"/>
          <p:cNvPicPr>
            <a:picLocks noChangeAspect="1"/>
          </p:cNvPicPr>
          <p:nvPr/>
        </p:nvPicPr>
        <p:blipFill>
          <a:blip r:embed="rId3"/>
          <a:stretch>
            <a:fillRect/>
          </a:stretch>
        </p:blipFill>
        <p:spPr>
          <a:xfrm>
            <a:off x="237793" y="4139372"/>
            <a:ext cx="3532909" cy="2223704"/>
          </a:xfrm>
          <a:prstGeom prst="rect">
            <a:avLst/>
          </a:prstGeom>
        </p:spPr>
      </p:pic>
      <p:pic>
        <p:nvPicPr>
          <p:cNvPr id="5" name="Picture 4"/>
          <p:cNvPicPr>
            <a:picLocks noChangeAspect="1"/>
          </p:cNvPicPr>
          <p:nvPr/>
        </p:nvPicPr>
        <p:blipFill>
          <a:blip r:embed="rId4"/>
          <a:stretch>
            <a:fillRect/>
          </a:stretch>
        </p:blipFill>
        <p:spPr>
          <a:xfrm>
            <a:off x="4295043" y="4261212"/>
            <a:ext cx="4601261" cy="2195404"/>
          </a:xfrm>
          <a:prstGeom prst="rect">
            <a:avLst/>
          </a:prstGeom>
        </p:spPr>
      </p:pic>
      <p:sp>
        <p:nvSpPr>
          <p:cNvPr id="6" name="Date Placeholder 5"/>
          <p:cNvSpPr>
            <a:spLocks noGrp="1"/>
          </p:cNvSpPr>
          <p:nvPr>
            <p:ph type="dt" sz="half" idx="10"/>
          </p:nvPr>
        </p:nvSpPr>
        <p:spPr/>
        <p:txBody>
          <a:bodyPr/>
          <a:lstStyle/>
          <a:p>
            <a:r>
              <a:rPr lang="en-US" altLang="en-US" smtClean="0"/>
              <a:t>2/19/2021</a:t>
            </a:r>
            <a:endParaRPr lang="en-US" altLang="en-US"/>
          </a:p>
        </p:txBody>
      </p:sp>
      <p:sp>
        <p:nvSpPr>
          <p:cNvPr id="7" name="Footer Placeholder 6"/>
          <p:cNvSpPr>
            <a:spLocks noGrp="1"/>
          </p:cNvSpPr>
          <p:nvPr>
            <p:ph type="ftr" sz="quarter" idx="11"/>
          </p:nvPr>
        </p:nvSpPr>
        <p:spPr/>
        <p:txBody>
          <a:bodyPr/>
          <a:lstStyle/>
          <a:p>
            <a:pPr>
              <a:defRPr/>
            </a:pPr>
            <a:r>
              <a:rPr lang="en-US" smtClean="0"/>
              <a:t>Updates from the National Geodetic Survey</a:t>
            </a:r>
            <a:endParaRPr lang="en-US" dirty="0"/>
          </a:p>
        </p:txBody>
      </p:sp>
      <p:sp>
        <p:nvSpPr>
          <p:cNvPr id="8" name="Slide Number Placeholder 7"/>
          <p:cNvSpPr>
            <a:spLocks noGrp="1"/>
          </p:cNvSpPr>
          <p:nvPr>
            <p:ph type="sldNum" sz="quarter" idx="12"/>
          </p:nvPr>
        </p:nvSpPr>
        <p:spPr/>
        <p:txBody>
          <a:bodyPr/>
          <a:lstStyle/>
          <a:p>
            <a:fld id="{84C1C367-1155-47A8-B187-ABB1E4FCD3DE}" type="slidenum">
              <a:rPr lang="en-US" altLang="en-US" smtClean="0"/>
              <a:pPr/>
              <a:t>41</a:t>
            </a:fld>
            <a:endParaRPr lang="en-US" altLang="en-US"/>
          </a:p>
        </p:txBody>
      </p:sp>
    </p:spTree>
    <p:extLst>
      <p:ext uri="{BB962C8B-B14F-4D97-AF65-F5344CB8AC3E}">
        <p14:creationId xmlns:p14="http://schemas.microsoft.com/office/powerpoint/2010/main" val="3031201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
          <p:cNvSpPr txBox="1"/>
          <p:nvPr/>
        </p:nvSpPr>
        <p:spPr>
          <a:xfrm>
            <a:off x="0" y="670430"/>
            <a:ext cx="9116833"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defTabSz="457189" hangingPunct="0"/>
            <a:r>
              <a:rPr lang="en-US" sz="3300" b="1" dirty="0">
                <a:solidFill>
                  <a:schemeClr val="tx1"/>
                </a:solidFill>
                <a:latin typeface="+mj-lt"/>
                <a:ea typeface="+mj-ea"/>
                <a:cs typeface="+mj-cs"/>
              </a:rPr>
              <a:t>GPSonBM Connects Old &amp; New Datums</a:t>
            </a:r>
            <a:endParaRPr sz="3300" b="1" dirty="0">
              <a:solidFill>
                <a:schemeClr val="tx1"/>
              </a:solidFill>
              <a:latin typeface="+mj-lt"/>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458" y="3554796"/>
            <a:ext cx="3787107" cy="2411790"/>
          </a:xfrm>
          <a:prstGeom prst="rect">
            <a:avLst/>
          </a:prstGeom>
        </p:spPr>
      </p:pic>
      <p:sp>
        <p:nvSpPr>
          <p:cNvPr id="3" name="TextBox 2"/>
          <p:cNvSpPr txBox="1"/>
          <p:nvPr/>
        </p:nvSpPr>
        <p:spPr>
          <a:xfrm>
            <a:off x="165406" y="1912583"/>
            <a:ext cx="897859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solidFill>
                  <a:srgbClr val="000000"/>
                </a:solidFill>
                <a:latin typeface="Times New Roman" panose="02020603050405020304" pitchFamily="18" charset="0"/>
              </a:rPr>
              <a:t>Because the relationships between the old and new datums vary by location, the accuracy of the transformations in any particular place is directly related to the density of GPSonBM data available in that area.</a:t>
            </a:r>
            <a:endParaRPr lang="en-US" sz="2400" dirty="0"/>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406" y="3419296"/>
            <a:ext cx="3083290" cy="23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225" y="3706098"/>
            <a:ext cx="2222233" cy="1666675"/>
          </a:xfrm>
          <a:prstGeom prst="rect">
            <a:avLst/>
          </a:prstGeom>
        </p:spPr>
      </p:pic>
    </p:spTree>
    <p:extLst>
      <p:ext uri="{BB962C8B-B14F-4D97-AF65-F5344CB8AC3E}">
        <p14:creationId xmlns:p14="http://schemas.microsoft.com/office/powerpoint/2010/main" val="1020209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
          <p:cNvSpPr txBox="1"/>
          <p:nvPr/>
        </p:nvSpPr>
        <p:spPr>
          <a:xfrm>
            <a:off x="0" y="574515"/>
            <a:ext cx="9144000"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defTabSz="457189" hangingPunct="0"/>
            <a:r>
              <a:rPr lang="en-US" sz="2600" b="1" dirty="0">
                <a:solidFill>
                  <a:schemeClr val="tx1"/>
                </a:solidFill>
                <a:latin typeface="+mj-lt"/>
                <a:ea typeface="+mj-ea"/>
                <a:cs typeface="+mj-cs"/>
              </a:rPr>
              <a:t>Approximate Predicted differences between Old &amp; New:</a:t>
            </a:r>
          </a:p>
          <a:p>
            <a:pPr algn="ctr" defTabSz="457189" hangingPunct="0"/>
            <a:r>
              <a:rPr lang="en-US" sz="2600" b="1" dirty="0">
                <a:solidFill>
                  <a:schemeClr val="tx1"/>
                </a:solidFill>
                <a:latin typeface="+mj-lt"/>
                <a:ea typeface="+mj-ea"/>
                <a:cs typeface="+mj-cs"/>
              </a:rPr>
              <a:t>NAVD 88 minus NAPGD2022</a:t>
            </a:r>
            <a:endParaRPr sz="2600" b="1" dirty="0">
              <a:solidFill>
                <a:schemeClr val="tx1"/>
              </a:solidFill>
              <a:latin typeface="+mj-lt"/>
              <a:ea typeface="+mj-ea"/>
              <a:cs typeface="+mj-cs"/>
            </a:endParaRPr>
          </a:p>
        </p:txBody>
      </p:sp>
      <p:grpSp>
        <p:nvGrpSpPr>
          <p:cNvPr id="4" name="Group 3"/>
          <p:cNvGrpSpPr/>
          <p:nvPr/>
        </p:nvGrpSpPr>
        <p:grpSpPr>
          <a:xfrm>
            <a:off x="891398" y="2112618"/>
            <a:ext cx="7705281" cy="2984176"/>
            <a:chOff x="-1629130" y="1348628"/>
            <a:chExt cx="13821131" cy="5160296"/>
          </a:xfrm>
        </p:grpSpPr>
        <p:pic>
          <p:nvPicPr>
            <p:cNvPr id="2050" name="Picture 2" descr="https://geodesy.noaa.gov/datums/newdatums/images/HorizontalNorthAmericanPlate.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38"/>
            <a:stretch/>
          </p:blipFill>
          <p:spPr bwMode="auto">
            <a:xfrm>
              <a:off x="0" y="1348628"/>
              <a:ext cx="4836259" cy="477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205" y="1348629"/>
              <a:ext cx="7428796" cy="4952529"/>
            </a:xfrm>
            <a:prstGeom prst="rect">
              <a:avLst/>
            </a:prstGeom>
          </p:spPr>
        </p:pic>
        <p:sp>
          <p:nvSpPr>
            <p:cNvPr id="3" name="TextBox 2"/>
            <p:cNvSpPr txBox="1"/>
            <p:nvPr/>
          </p:nvSpPr>
          <p:spPr>
            <a:xfrm>
              <a:off x="-1629130" y="5870271"/>
              <a:ext cx="4530384"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hangingPunct="0"/>
              <a:r>
                <a:rPr lang="en-US" kern="0" dirty="0">
                  <a:solidFill>
                    <a:srgbClr val="17375E"/>
                  </a:solidFill>
                  <a:latin typeface="Times New Roman" panose="02020603050405020304" pitchFamily="18" charset="0"/>
                  <a:cs typeface="Times New Roman" panose="02020603050405020304" pitchFamily="18" charset="0"/>
                  <a:sym typeface="Calibri"/>
                </a:rPr>
                <a:t>~0.4 to 2 meters in Alaska</a:t>
              </a:r>
            </a:p>
          </p:txBody>
        </p:sp>
        <p:sp>
          <p:nvSpPr>
            <p:cNvPr id="6" name="TextBox 5"/>
            <p:cNvSpPr txBox="1"/>
            <p:nvPr/>
          </p:nvSpPr>
          <p:spPr>
            <a:xfrm>
              <a:off x="6520493" y="5862805"/>
              <a:ext cx="4357863"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hangingPunct="0"/>
              <a:r>
                <a:rPr lang="en-US" kern="0" dirty="0">
                  <a:solidFill>
                    <a:srgbClr val="17375E"/>
                  </a:solidFill>
                  <a:latin typeface="Times New Roman" panose="02020603050405020304" pitchFamily="18" charset="0"/>
                  <a:cs typeface="Times New Roman" panose="02020603050405020304" pitchFamily="18" charset="0"/>
                  <a:sym typeface="Calibri"/>
                </a:rPr>
                <a:t>~0 to 1.3 meters CONUS</a:t>
              </a:r>
            </a:p>
          </p:txBody>
        </p:sp>
      </p:grpSp>
      <p:sp>
        <p:nvSpPr>
          <p:cNvPr id="5" name="TextBox 4"/>
          <p:cNvSpPr txBox="1"/>
          <p:nvPr/>
        </p:nvSpPr>
        <p:spPr>
          <a:xfrm>
            <a:off x="92318" y="5096795"/>
            <a:ext cx="8900893" cy="1269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fontAlgn="auto" hangingPunct="0">
              <a:spcBef>
                <a:spcPts val="0"/>
              </a:spcBef>
              <a:spcAft>
                <a:spcPts val="0"/>
              </a:spcAft>
            </a:pPr>
            <a:r>
              <a:rPr lang="en-US" sz="1950" dirty="0">
                <a:solidFill>
                  <a:srgbClr val="000000"/>
                </a:solidFill>
                <a:latin typeface="+mj-lt"/>
                <a:ea typeface="+mj-ea"/>
                <a:cs typeface="+mj-cs"/>
                <a:sym typeface="Calibri"/>
              </a:rPr>
              <a:t>GPSonBM data collection efforts are focused on the vertical datum transformations to resolve the irregular relationship between the surfaces. </a:t>
            </a:r>
          </a:p>
          <a:p>
            <a:pPr algn="ctr" defTabSz="342900" fontAlgn="auto" hangingPunct="0">
              <a:spcBef>
                <a:spcPts val="0"/>
              </a:spcBef>
              <a:spcAft>
                <a:spcPts val="0"/>
              </a:spcAft>
            </a:pPr>
            <a:r>
              <a:rPr lang="en-US" sz="1950" dirty="0">
                <a:solidFill>
                  <a:srgbClr val="000000"/>
                </a:solidFill>
                <a:latin typeface="+mj-lt"/>
                <a:ea typeface="+mj-ea"/>
                <a:cs typeface="+mj-cs"/>
                <a:sym typeface="Calibri"/>
              </a:rPr>
              <a:t>Horizontal transformations are smooth and will be done primary with CORS data.</a:t>
            </a:r>
          </a:p>
        </p:txBody>
      </p:sp>
      <p:pic>
        <p:nvPicPr>
          <p:cNvPr id="9" name="Content Placeholder 9"/>
          <p:cNvPicPr>
            <a:picLocks noChangeAspect="1"/>
          </p:cNvPicPr>
          <p:nvPr/>
        </p:nvPicPr>
        <p:blipFill>
          <a:blip r:embed="rId5"/>
          <a:stretch>
            <a:fillRect/>
          </a:stretch>
        </p:blipFill>
        <p:spPr bwMode="auto">
          <a:xfrm>
            <a:off x="442415" y="2112617"/>
            <a:ext cx="3881705" cy="268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934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17" y="148547"/>
            <a:ext cx="8823366" cy="1143000"/>
          </a:xfrm>
        </p:spPr>
        <p:txBody>
          <a:bodyPr/>
          <a:lstStyle/>
          <a:p>
            <a:r>
              <a:rPr lang="en-US" sz="4000" b="1" dirty="0" smtClean="0"/>
              <a:t>Michigan: Keep Up the Good Work!</a:t>
            </a:r>
            <a:endParaRPr lang="en-US" sz="4000" b="1"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44</a:t>
            </a:fld>
            <a:endParaRPr lang="en-US" altLang="en-US"/>
          </a:p>
        </p:txBody>
      </p:sp>
      <p:pic>
        <p:nvPicPr>
          <p:cNvPr id="7" name="Picture 6"/>
          <p:cNvPicPr>
            <a:picLocks noChangeAspect="1"/>
          </p:cNvPicPr>
          <p:nvPr/>
        </p:nvPicPr>
        <p:blipFill>
          <a:blip r:embed="rId3"/>
          <a:stretch>
            <a:fillRect/>
          </a:stretch>
        </p:blipFill>
        <p:spPr>
          <a:xfrm>
            <a:off x="457200" y="1758292"/>
            <a:ext cx="4497662" cy="4482965"/>
          </a:xfrm>
          <a:prstGeom prst="rect">
            <a:avLst/>
          </a:prstGeom>
        </p:spPr>
      </p:pic>
      <p:sp>
        <p:nvSpPr>
          <p:cNvPr id="8" name="Rectangle 7"/>
          <p:cNvSpPr/>
          <p:nvPr/>
        </p:nvSpPr>
        <p:spPr>
          <a:xfrm>
            <a:off x="0" y="1117909"/>
            <a:ext cx="4152405" cy="646331"/>
          </a:xfrm>
          <a:prstGeom prst="rect">
            <a:avLst/>
          </a:prstGeom>
        </p:spPr>
        <p:txBody>
          <a:bodyPr wrap="square">
            <a:spAutoFit/>
          </a:bodyPr>
          <a:lstStyle/>
          <a:p>
            <a:pPr>
              <a:spcBef>
                <a:spcPts val="0"/>
              </a:spcBef>
              <a:spcAft>
                <a:spcPts val="0"/>
              </a:spcAft>
            </a:pPr>
            <a:r>
              <a:rPr lang="en-US" i="1" dirty="0" smtClean="0">
                <a:solidFill>
                  <a:srgbClr val="000000"/>
                </a:solidFill>
                <a:latin typeface="Arial" panose="020B0604020202020204" pitchFamily="34" charset="0"/>
              </a:rPr>
              <a:t>From the January 2021 issue of the NGS GPS on Bench Marks Update:</a:t>
            </a:r>
          </a:p>
        </p:txBody>
      </p:sp>
      <p:pic>
        <p:nvPicPr>
          <p:cNvPr id="9" name="Picture 8"/>
          <p:cNvPicPr>
            <a:picLocks noChangeAspect="1"/>
          </p:cNvPicPr>
          <p:nvPr/>
        </p:nvPicPr>
        <p:blipFill>
          <a:blip r:embed="rId4"/>
          <a:stretch>
            <a:fillRect/>
          </a:stretch>
        </p:blipFill>
        <p:spPr>
          <a:xfrm>
            <a:off x="5164635" y="1217231"/>
            <a:ext cx="3819048" cy="4066667"/>
          </a:xfrm>
          <a:prstGeom prst="rect">
            <a:avLst/>
          </a:prstGeom>
        </p:spPr>
      </p:pic>
    </p:spTree>
    <p:extLst>
      <p:ext uri="{BB962C8B-B14F-4D97-AF65-F5344CB8AC3E}">
        <p14:creationId xmlns:p14="http://schemas.microsoft.com/office/powerpoint/2010/main" val="2440846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Recover</a:t>
            </a:r>
            <a:endParaRPr lang="en-US" sz="4000" b="1" dirty="0"/>
          </a:p>
        </p:txBody>
      </p:sp>
      <p:sp>
        <p:nvSpPr>
          <p:cNvPr id="3" name="Content Placeholder 2"/>
          <p:cNvSpPr>
            <a:spLocks noGrp="1"/>
          </p:cNvSpPr>
          <p:nvPr>
            <p:ph idx="1"/>
          </p:nvPr>
        </p:nvSpPr>
        <p:spPr>
          <a:xfrm>
            <a:off x="748598" y="1449482"/>
            <a:ext cx="5271202" cy="2295523"/>
          </a:xfrm>
        </p:spPr>
        <p:txBody>
          <a:bodyPr/>
          <a:lstStyle/>
          <a:p>
            <a:pPr marL="0" indent="0">
              <a:buNone/>
            </a:pPr>
            <a:r>
              <a:rPr lang="en-US" dirty="0" smtClean="0"/>
              <a:t>NGS has a new mobile-friendly mark recovery webpage.  Please try it out!</a:t>
            </a:r>
          </a:p>
          <a:p>
            <a:pPr marL="0" indent="0">
              <a:buNone/>
            </a:pPr>
            <a:endParaRPr lang="en-US" dirty="0"/>
          </a:p>
          <a:p>
            <a:pPr marL="0" indent="0">
              <a:buNone/>
            </a:pPr>
            <a:endParaRPr lang="en-US" dirty="0" smtClean="0"/>
          </a:p>
        </p:txBody>
      </p:sp>
      <p:pic>
        <p:nvPicPr>
          <p:cNvPr id="7" name="Picture 6"/>
          <p:cNvPicPr>
            <a:picLocks noChangeAspect="1"/>
          </p:cNvPicPr>
          <p:nvPr/>
        </p:nvPicPr>
        <p:blipFill>
          <a:blip r:embed="rId3"/>
          <a:stretch>
            <a:fillRect/>
          </a:stretch>
        </p:blipFill>
        <p:spPr>
          <a:xfrm>
            <a:off x="6019800" y="1619941"/>
            <a:ext cx="2270927" cy="3026235"/>
          </a:xfrm>
          <a:prstGeom prst="rect">
            <a:avLst/>
          </a:prstGeom>
        </p:spPr>
      </p:pic>
      <p:sp>
        <p:nvSpPr>
          <p:cNvPr id="8" name="Rectangle 7"/>
          <p:cNvSpPr/>
          <p:nvPr/>
        </p:nvSpPr>
        <p:spPr>
          <a:xfrm>
            <a:off x="772627" y="4646176"/>
            <a:ext cx="8229599" cy="461665"/>
          </a:xfrm>
          <a:prstGeom prst="rect">
            <a:avLst/>
          </a:prstGeom>
        </p:spPr>
        <p:txBody>
          <a:bodyPr wrap="square">
            <a:spAutoFit/>
          </a:bodyPr>
          <a:lstStyle/>
          <a:p>
            <a:pPr marL="0" indent="0">
              <a:buNone/>
            </a:pPr>
            <a:r>
              <a:rPr lang="en-US" sz="2400" dirty="0">
                <a:latin typeface="Times New Roman" panose="02020603050405020304" pitchFamily="18" charset="0"/>
                <a:hlinkClick r:id="rId4"/>
              </a:rPr>
              <a:t>https://www.ngs.noaa.gov/cgi-bin/mark_recovery_form.prl</a:t>
            </a:r>
            <a:endParaRPr lang="en-US" sz="2400" dirty="0">
              <a:latin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45</a:t>
            </a:fld>
            <a:endParaRPr lang="en-US" altLang="en-US"/>
          </a:p>
        </p:txBody>
      </p:sp>
    </p:spTree>
    <p:extLst>
      <p:ext uri="{BB962C8B-B14F-4D97-AF65-F5344CB8AC3E}">
        <p14:creationId xmlns:p14="http://schemas.microsoft.com/office/powerpoint/2010/main" val="1881455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Observe</a:t>
            </a:r>
            <a:endParaRPr lang="en-US" sz="4000" b="1" dirty="0"/>
          </a:p>
        </p:txBody>
      </p:sp>
      <p:sp>
        <p:nvSpPr>
          <p:cNvPr id="3" name="Content Placeholder 2"/>
          <p:cNvSpPr>
            <a:spLocks noGrp="1"/>
          </p:cNvSpPr>
          <p:nvPr>
            <p:ph idx="1"/>
          </p:nvPr>
        </p:nvSpPr>
        <p:spPr>
          <a:xfrm>
            <a:off x="457200" y="1219200"/>
            <a:ext cx="5143500" cy="4525963"/>
          </a:xfrm>
        </p:spPr>
        <p:txBody>
          <a:bodyPr/>
          <a:lstStyle/>
          <a:p>
            <a:r>
              <a:rPr lang="en-US" dirty="0" smtClean="0"/>
              <a:t>4+ hour static occupation</a:t>
            </a:r>
          </a:p>
          <a:p>
            <a:r>
              <a:rPr lang="en-US" b="1" dirty="0" smtClean="0">
                <a:hlinkClick r:id="rId3"/>
              </a:rPr>
              <a:t>Take </a:t>
            </a:r>
            <a:r>
              <a:rPr lang="en-US" b="1" dirty="0">
                <a:hlinkClick r:id="rId3"/>
              </a:rPr>
              <a:t>photos</a:t>
            </a:r>
            <a:r>
              <a:rPr lang="en-US" dirty="0"/>
              <a:t> of the mark (close up and eye level), take one horizon photo (preferably facing south) and note any changes to the existing mark description. </a:t>
            </a:r>
            <a:endParaRPr lang="en-US" dirty="0" smtClean="0"/>
          </a:p>
          <a:p>
            <a:r>
              <a:rPr lang="en-US" dirty="0"/>
              <a:t>Fixed height tripod recommended</a:t>
            </a:r>
          </a:p>
          <a:p>
            <a:pPr marL="0" indent="0">
              <a:buNone/>
            </a:pPr>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Slide Number Placeholder 4"/>
          <p:cNvSpPr>
            <a:spLocks noGrp="1"/>
          </p:cNvSpPr>
          <p:nvPr>
            <p:ph type="sldNum" sz="quarter" idx="12"/>
          </p:nvPr>
        </p:nvSpPr>
        <p:spPr/>
        <p:txBody>
          <a:bodyPr/>
          <a:lstStyle/>
          <a:p>
            <a:fld id="{84C1C367-1155-47A8-B187-ABB1E4FCD3DE}" type="slidenum">
              <a:rPr lang="en-US" altLang="en-US" smtClean="0"/>
              <a:pPr/>
              <a:t>46</a:t>
            </a:fld>
            <a:endParaRPr lang="en-US" altLang="en-US"/>
          </a:p>
        </p:txBody>
      </p:sp>
      <p:pic>
        <p:nvPicPr>
          <p:cNvPr id="6" name="Picture 5"/>
          <p:cNvPicPr>
            <a:picLocks noChangeAspect="1"/>
          </p:cNvPicPr>
          <p:nvPr/>
        </p:nvPicPr>
        <p:blipFill>
          <a:blip r:embed="rId4"/>
          <a:stretch>
            <a:fillRect/>
          </a:stretch>
        </p:blipFill>
        <p:spPr>
          <a:xfrm>
            <a:off x="5600700" y="2740818"/>
            <a:ext cx="3432176" cy="2574132"/>
          </a:xfrm>
          <a:prstGeom prst="rect">
            <a:avLst/>
          </a:prstGeom>
        </p:spPr>
      </p:pic>
      <p:sp>
        <p:nvSpPr>
          <p:cNvPr id="7" name="Footer Placeholder 6"/>
          <p:cNvSpPr>
            <a:spLocks noGrp="1"/>
          </p:cNvSpPr>
          <p:nvPr>
            <p:ph type="ftr" sz="quarter" idx="11"/>
          </p:nvPr>
        </p:nvSpPr>
        <p:spPr/>
        <p:txBody>
          <a:bodyPr/>
          <a:lstStyle/>
          <a:p>
            <a:pPr>
              <a:defRPr/>
            </a:pPr>
            <a:r>
              <a:rPr lang="en-US" smtClean="0"/>
              <a:t>Updates from the National Geodetic Survey</a:t>
            </a:r>
            <a:endParaRPr lang="en-US" dirty="0"/>
          </a:p>
        </p:txBody>
      </p:sp>
    </p:spTree>
    <p:extLst>
      <p:ext uri="{BB962C8B-B14F-4D97-AF65-F5344CB8AC3E}">
        <p14:creationId xmlns:p14="http://schemas.microsoft.com/office/powerpoint/2010/main" val="1904259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Report using OPUS Share</a:t>
            </a:r>
            <a:endParaRPr lang="en-US" sz="4000" b="1" dirty="0"/>
          </a:p>
        </p:txBody>
      </p:sp>
      <p:sp>
        <p:nvSpPr>
          <p:cNvPr id="3" name="Content Placeholder 2"/>
          <p:cNvSpPr>
            <a:spLocks noGrp="1"/>
          </p:cNvSpPr>
          <p:nvPr>
            <p:ph idx="1"/>
          </p:nvPr>
        </p:nvSpPr>
        <p:spPr>
          <a:xfrm>
            <a:off x="457200" y="1735750"/>
            <a:ext cx="8229600" cy="636224"/>
          </a:xfrm>
        </p:spPr>
        <p:txBody>
          <a:bodyPr/>
          <a:lstStyle/>
          <a:p>
            <a:pPr marL="0" indent="0">
              <a:buNone/>
            </a:pPr>
            <a:r>
              <a:rPr lang="en-US" sz="2000" dirty="0"/>
              <a:t>https://geodesy.noaa.gov/corbin/class_description/opus-share-tutorial/</a:t>
            </a:r>
          </a:p>
        </p:txBody>
      </p:sp>
      <p:pic>
        <p:nvPicPr>
          <p:cNvPr id="4" name="Picture 3"/>
          <p:cNvPicPr>
            <a:picLocks noChangeAspect="1"/>
          </p:cNvPicPr>
          <p:nvPr/>
        </p:nvPicPr>
        <p:blipFill rotWithShape="1">
          <a:blip r:embed="rId3"/>
          <a:srcRect t="21700"/>
          <a:stretch/>
        </p:blipFill>
        <p:spPr>
          <a:xfrm>
            <a:off x="1708271" y="2104222"/>
            <a:ext cx="5727458" cy="4676660"/>
          </a:xfrm>
          <a:prstGeom prst="rect">
            <a:avLst/>
          </a:prstGeom>
        </p:spPr>
      </p:pic>
      <p:sp>
        <p:nvSpPr>
          <p:cNvPr id="5" name="Date Placeholder 4"/>
          <p:cNvSpPr>
            <a:spLocks noGrp="1"/>
          </p:cNvSpPr>
          <p:nvPr>
            <p:ph type="dt" sz="half" idx="10"/>
          </p:nvPr>
        </p:nvSpPr>
        <p:spPr/>
        <p:txBody>
          <a:bodyPr/>
          <a:lstStyle/>
          <a:p>
            <a:r>
              <a:rPr lang="en-US" altLang="en-US" smtClean="0"/>
              <a:t>2/19/2021</a:t>
            </a:r>
            <a:endParaRPr lang="en-US" altLang="en-US"/>
          </a:p>
        </p:txBody>
      </p:sp>
      <p:sp>
        <p:nvSpPr>
          <p:cNvPr id="7" name="Slide Number Placeholder 6"/>
          <p:cNvSpPr>
            <a:spLocks noGrp="1"/>
          </p:cNvSpPr>
          <p:nvPr>
            <p:ph type="sldNum" sz="quarter" idx="12"/>
          </p:nvPr>
        </p:nvSpPr>
        <p:spPr/>
        <p:txBody>
          <a:bodyPr/>
          <a:lstStyle/>
          <a:p>
            <a:fld id="{84C1C367-1155-47A8-B187-ABB1E4FCD3DE}" type="slidenum">
              <a:rPr lang="en-US" altLang="en-US" smtClean="0"/>
              <a:pPr/>
              <a:t>47</a:t>
            </a:fld>
            <a:endParaRPr lang="en-US" altLang="en-US"/>
          </a:p>
        </p:txBody>
      </p:sp>
      <p:sp>
        <p:nvSpPr>
          <p:cNvPr id="6" name="Rectangle 5"/>
          <p:cNvSpPr/>
          <p:nvPr/>
        </p:nvSpPr>
        <p:spPr>
          <a:xfrm>
            <a:off x="2590800" y="1307011"/>
            <a:ext cx="3387081" cy="369332"/>
          </a:xfrm>
          <a:prstGeom prst="rect">
            <a:avLst/>
          </a:prstGeom>
        </p:spPr>
        <p:txBody>
          <a:bodyPr wrap="none">
            <a:spAutoFit/>
          </a:bodyPr>
          <a:lstStyle/>
          <a:p>
            <a:r>
              <a:rPr lang="en-US" dirty="0"/>
              <a:t>https://www.ngs.noaa.gov/OPUS/</a:t>
            </a:r>
          </a:p>
        </p:txBody>
      </p:sp>
      <p:sp>
        <p:nvSpPr>
          <p:cNvPr id="8" name="Footer Placeholder 7"/>
          <p:cNvSpPr>
            <a:spLocks noGrp="1"/>
          </p:cNvSpPr>
          <p:nvPr>
            <p:ph type="ftr" sz="quarter" idx="11"/>
          </p:nvPr>
        </p:nvSpPr>
        <p:spPr/>
        <p:txBody>
          <a:bodyPr/>
          <a:lstStyle/>
          <a:p>
            <a:pPr>
              <a:defRPr/>
            </a:pPr>
            <a:r>
              <a:rPr lang="en-US" smtClean="0"/>
              <a:t>Updates from the National Geodetic Survey</a:t>
            </a:r>
            <a:endParaRPr lang="en-US" dirty="0"/>
          </a:p>
        </p:txBody>
      </p:sp>
    </p:spTree>
    <p:extLst>
      <p:ext uri="{BB962C8B-B14F-4D97-AF65-F5344CB8AC3E}">
        <p14:creationId xmlns:p14="http://schemas.microsoft.com/office/powerpoint/2010/main" val="3383629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GPS on Bench Marks Deadlines</a:t>
            </a:r>
            <a:endParaRPr lang="en-US" sz="4000" b="1" dirty="0"/>
          </a:p>
        </p:txBody>
      </p:sp>
      <p:sp>
        <p:nvSpPr>
          <p:cNvPr id="3" name="Content Placeholder 2"/>
          <p:cNvSpPr>
            <a:spLocks noGrp="1"/>
          </p:cNvSpPr>
          <p:nvPr>
            <p:ph idx="1"/>
          </p:nvPr>
        </p:nvSpPr>
        <p:spPr/>
        <p:txBody>
          <a:bodyPr/>
          <a:lstStyle/>
          <a:p>
            <a:pPr marL="0" indent="0" algn="ctr">
              <a:buNone/>
            </a:pPr>
            <a:r>
              <a:rPr lang="en-US" sz="3600" b="1" dirty="0" smtClean="0"/>
              <a:t>DECEMBER 31, 2021</a:t>
            </a:r>
          </a:p>
          <a:p>
            <a:pPr algn="ctr"/>
            <a:endParaRPr lang="en-US" sz="3600" b="1" dirty="0"/>
          </a:p>
          <a:p>
            <a:r>
              <a:rPr lang="en-US" dirty="0" smtClean="0"/>
              <a:t>Deadline for inclusion in Reference Epoch Coordinate (REC) adjustment</a:t>
            </a:r>
          </a:p>
          <a:p>
            <a:endParaRPr lang="en-US" dirty="0" smtClean="0"/>
          </a:p>
          <a:p>
            <a:r>
              <a:rPr lang="en-US" dirty="0" smtClean="0"/>
              <a:t>Deadline for inclusion in the Transformation Tool</a:t>
            </a:r>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dirty="0"/>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48</a:t>
            </a:fld>
            <a:endParaRPr lang="en-US" altLang="en-US"/>
          </a:p>
        </p:txBody>
      </p:sp>
    </p:spTree>
    <p:extLst>
      <p:ext uri="{BB962C8B-B14F-4D97-AF65-F5344CB8AC3E}">
        <p14:creationId xmlns:p14="http://schemas.microsoft.com/office/powerpoint/2010/main" val="1367953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cs typeface="Times New Roman" panose="02020603050405020304" pitchFamily="18" charset="0"/>
              </a:rPr>
              <a:t>NSRS Modernization: </a:t>
            </a:r>
            <a:r>
              <a:rPr lang="en-US" sz="4000" b="1" dirty="0">
                <a:cs typeface="Times New Roman" panose="02020603050405020304" pitchFamily="18" charset="0"/>
              </a:rPr>
              <a:t>DELAY</a:t>
            </a:r>
          </a:p>
        </p:txBody>
      </p:sp>
      <p:sp>
        <p:nvSpPr>
          <p:cNvPr id="3" name="Content Placeholder 2"/>
          <p:cNvSpPr>
            <a:spLocks noGrp="1"/>
          </p:cNvSpPr>
          <p:nvPr>
            <p:ph idx="1"/>
          </p:nvPr>
        </p:nvSpPr>
        <p:spPr>
          <a:xfrm>
            <a:off x="487680" y="1427484"/>
            <a:ext cx="8270240" cy="4928866"/>
          </a:xfrm>
        </p:spPr>
        <p:txBody>
          <a:bodyPr/>
          <a:lstStyle/>
          <a:p>
            <a:r>
              <a:rPr lang="en-US" sz="3200" dirty="0" smtClean="0">
                <a:latin typeface="Times New Roman" panose="02020603050405020304" pitchFamily="18" charset="0"/>
                <a:cs typeface="Times New Roman" panose="02020603050405020304" pitchFamily="18" charset="0"/>
              </a:rPr>
              <a:t>It’s official:  we are delayed beyond 2022</a:t>
            </a:r>
          </a:p>
          <a:p>
            <a:r>
              <a:rPr lang="en-US" sz="3200" dirty="0" smtClean="0">
                <a:latin typeface="Times New Roman" panose="02020603050405020304" pitchFamily="18" charset="0"/>
                <a:cs typeface="Times New Roman" panose="02020603050405020304" pitchFamily="18" charset="0"/>
              </a:rPr>
              <a:t>The announcement was made public June 23, 2020</a:t>
            </a:r>
          </a:p>
          <a:p>
            <a:pPr lvl="1"/>
            <a:r>
              <a:rPr lang="en-US" sz="2400" b="1" dirty="0">
                <a:latin typeface="Times New Roman" panose="02020603050405020304" pitchFamily="18" charset="0"/>
                <a:cs typeface="Times New Roman" panose="02020603050405020304" pitchFamily="18" charset="0"/>
              </a:rPr>
              <a:t>How long is the delay?</a:t>
            </a:r>
          </a:p>
          <a:p>
            <a:pPr lvl="2"/>
            <a:r>
              <a:rPr lang="en-US" dirty="0">
                <a:latin typeface="Times New Roman" panose="02020603050405020304" pitchFamily="18" charset="0"/>
                <a:cs typeface="Times New Roman" panose="02020603050405020304" pitchFamily="18" charset="0"/>
              </a:rPr>
              <a:t> Unknown.  Years.  </a:t>
            </a:r>
          </a:p>
          <a:p>
            <a:pPr lvl="1"/>
            <a:r>
              <a:rPr lang="en-US" sz="2400" b="1" dirty="0">
                <a:latin typeface="Times New Roman" panose="02020603050405020304" pitchFamily="18" charset="0"/>
                <a:cs typeface="Times New Roman" panose="02020603050405020304" pitchFamily="18" charset="0"/>
              </a:rPr>
              <a:t>Will names change?</a:t>
            </a:r>
          </a:p>
          <a:p>
            <a:pPr lvl="2"/>
            <a:r>
              <a:rPr lang="en-US" dirty="0">
                <a:latin typeface="Times New Roman" panose="02020603050405020304" pitchFamily="18" charset="0"/>
                <a:cs typeface="Times New Roman" panose="02020603050405020304" pitchFamily="18" charset="0"/>
              </a:rPr>
              <a:t> No, “GEOID2022”, “NATRF2022”, etc. will remain the </a:t>
            </a:r>
            <a:r>
              <a:rPr lang="en-US" dirty="0" smtClean="0">
                <a:latin typeface="Times New Roman" panose="02020603050405020304" pitchFamily="18" charset="0"/>
                <a:cs typeface="Times New Roman" panose="02020603050405020304" pitchFamily="18" charset="0"/>
              </a:rPr>
              <a:t>same</a:t>
            </a:r>
          </a:p>
          <a:p>
            <a:pPr lvl="1"/>
            <a:r>
              <a:rPr lang="en-US" dirty="0">
                <a:latin typeface="Times New Roman" panose="02020603050405020304" pitchFamily="18" charset="0"/>
                <a:cs typeface="Times New Roman" panose="02020603050405020304" pitchFamily="18" charset="0"/>
              </a:rPr>
              <a:t>No deadlines slip.</a:t>
            </a:r>
          </a:p>
          <a:p>
            <a:pPr lvl="2"/>
            <a:r>
              <a:rPr lang="en-US" sz="2100" dirty="0">
                <a:latin typeface="Times New Roman" panose="02020603050405020304" pitchFamily="18" charset="0"/>
                <a:cs typeface="Times New Roman" panose="02020603050405020304" pitchFamily="18" charset="0"/>
              </a:rPr>
              <a:t>GPS on BM , SPCS , etc.  </a:t>
            </a:r>
          </a:p>
          <a:p>
            <a:pPr lvl="2"/>
            <a:endParaRPr lang="en-US"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49</a:t>
            </a:fld>
            <a:endParaRPr lang="en-US" altLang="en-US"/>
          </a:p>
        </p:txBody>
      </p:sp>
    </p:spTree>
    <p:extLst>
      <p:ext uri="{BB962C8B-B14F-4D97-AF65-F5344CB8AC3E}">
        <p14:creationId xmlns:p14="http://schemas.microsoft.com/office/powerpoint/2010/main" val="2918069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143"/>
            <a:ext cx="8229600" cy="1143000"/>
          </a:xfrm>
        </p:spPr>
        <p:txBody>
          <a:bodyPr>
            <a:normAutofit fontScale="90000"/>
          </a:bodyPr>
          <a:lstStyle/>
          <a:p>
            <a:r>
              <a:rPr lang="en-US" b="1" dirty="0" smtClean="0"/>
              <a:t>National Spatial Reference System (NSRS)</a:t>
            </a:r>
            <a:endParaRPr lang="en-US" b="1" dirty="0"/>
          </a:p>
        </p:txBody>
      </p:sp>
      <p:sp>
        <p:nvSpPr>
          <p:cNvPr id="4" name="Text Placeholder 3"/>
          <p:cNvSpPr>
            <a:spLocks noGrp="1"/>
          </p:cNvSpPr>
          <p:nvPr>
            <p:ph type="body" idx="1"/>
          </p:nvPr>
        </p:nvSpPr>
        <p:spPr>
          <a:xfrm>
            <a:off x="457200" y="1843589"/>
            <a:ext cx="4040188" cy="639762"/>
          </a:xfrm>
        </p:spPr>
        <p:txBody>
          <a:bodyPr/>
          <a:lstStyle/>
          <a:p>
            <a:r>
              <a:rPr lang="en-US" dirty="0" smtClean="0"/>
              <a:t>Geometric Geodesy</a:t>
            </a:r>
            <a:endParaRPr lang="en-US" dirty="0"/>
          </a:p>
        </p:txBody>
      </p:sp>
      <p:sp>
        <p:nvSpPr>
          <p:cNvPr id="5" name="Content Placeholder 4"/>
          <p:cNvSpPr>
            <a:spLocks noGrp="1"/>
          </p:cNvSpPr>
          <p:nvPr>
            <p:ph sz="half" idx="2"/>
          </p:nvPr>
        </p:nvSpPr>
        <p:spPr>
          <a:xfrm>
            <a:off x="457200" y="2483351"/>
            <a:ext cx="4040188" cy="3951288"/>
          </a:xfrm>
        </p:spPr>
        <p:txBody>
          <a:bodyPr/>
          <a:lstStyle/>
          <a:p>
            <a:r>
              <a:rPr lang="en-US" dirty="0" smtClean="0"/>
              <a:t>Horizontal </a:t>
            </a:r>
            <a:r>
              <a:rPr lang="en-US" dirty="0" err="1" smtClean="0"/>
              <a:t>Datums</a:t>
            </a:r>
            <a:r>
              <a:rPr lang="en-US" dirty="0" smtClean="0"/>
              <a:t>/Geometric Reference Frames</a:t>
            </a:r>
          </a:p>
          <a:p>
            <a:r>
              <a:rPr lang="en-US" dirty="0" smtClean="0"/>
              <a:t>Latitude</a:t>
            </a:r>
          </a:p>
          <a:p>
            <a:r>
              <a:rPr lang="en-US" dirty="0" smtClean="0"/>
              <a:t>Longitude</a:t>
            </a:r>
          </a:p>
          <a:p>
            <a:r>
              <a:rPr lang="en-US" dirty="0" smtClean="0"/>
              <a:t>Ellipsoid Height</a:t>
            </a:r>
          </a:p>
          <a:p>
            <a:r>
              <a:rPr lang="en-US" dirty="0" smtClean="0"/>
              <a:t>State Plane Coordinates</a:t>
            </a:r>
          </a:p>
          <a:p>
            <a:endParaRPr lang="en-US" dirty="0"/>
          </a:p>
        </p:txBody>
      </p:sp>
      <p:sp>
        <p:nvSpPr>
          <p:cNvPr id="6" name="Text Placeholder 5"/>
          <p:cNvSpPr>
            <a:spLocks noGrp="1"/>
          </p:cNvSpPr>
          <p:nvPr>
            <p:ph type="body" sz="quarter" idx="3"/>
          </p:nvPr>
        </p:nvSpPr>
        <p:spPr>
          <a:xfrm>
            <a:off x="4645025" y="1843589"/>
            <a:ext cx="4041775" cy="639762"/>
          </a:xfrm>
        </p:spPr>
        <p:txBody>
          <a:bodyPr/>
          <a:lstStyle/>
          <a:p>
            <a:r>
              <a:rPr lang="en-US" dirty="0" smtClean="0"/>
              <a:t>Physical Geodesy</a:t>
            </a:r>
            <a:endParaRPr lang="en-US" dirty="0"/>
          </a:p>
        </p:txBody>
      </p:sp>
      <p:sp>
        <p:nvSpPr>
          <p:cNvPr id="7" name="Content Placeholder 6"/>
          <p:cNvSpPr>
            <a:spLocks noGrp="1"/>
          </p:cNvSpPr>
          <p:nvPr>
            <p:ph sz="quarter" idx="4"/>
          </p:nvPr>
        </p:nvSpPr>
        <p:spPr>
          <a:xfrm>
            <a:off x="4645025" y="2483351"/>
            <a:ext cx="4041775" cy="3951288"/>
          </a:xfrm>
        </p:spPr>
        <p:txBody>
          <a:bodyPr/>
          <a:lstStyle/>
          <a:p>
            <a:r>
              <a:rPr lang="en-US" dirty="0" smtClean="0"/>
              <a:t>Geopotential </a:t>
            </a:r>
            <a:r>
              <a:rPr lang="en-US" dirty="0" err="1" smtClean="0"/>
              <a:t>Datums</a:t>
            </a:r>
            <a:endParaRPr lang="en-US" dirty="0" smtClean="0"/>
          </a:p>
          <a:p>
            <a:r>
              <a:rPr lang="en-US" dirty="0" err="1" smtClean="0"/>
              <a:t>Orthometric</a:t>
            </a:r>
            <a:r>
              <a:rPr lang="en-US" dirty="0" smtClean="0"/>
              <a:t> Height</a:t>
            </a:r>
          </a:p>
          <a:p>
            <a:r>
              <a:rPr lang="en-US" dirty="0" smtClean="0"/>
              <a:t>Dynamic Height</a:t>
            </a:r>
          </a:p>
          <a:p>
            <a:r>
              <a:rPr lang="en-US" dirty="0" smtClean="0"/>
              <a:t>Surface Gravity</a:t>
            </a:r>
          </a:p>
          <a:p>
            <a:r>
              <a:rPr lang="en-US" dirty="0" smtClean="0"/>
              <a:t>Leveling</a:t>
            </a:r>
          </a:p>
          <a:p>
            <a:endParaRPr lang="en-US" dirty="0"/>
          </a:p>
        </p:txBody>
      </p:sp>
      <p:sp>
        <p:nvSpPr>
          <p:cNvPr id="3" name="Rectangle 2"/>
          <p:cNvSpPr/>
          <p:nvPr/>
        </p:nvSpPr>
        <p:spPr>
          <a:xfrm>
            <a:off x="518502" y="5813690"/>
            <a:ext cx="8253046" cy="369332"/>
          </a:xfrm>
          <a:prstGeom prst="rect">
            <a:avLst/>
          </a:prstGeom>
        </p:spPr>
        <p:txBody>
          <a:bodyPr wrap="square">
            <a:spAutoFit/>
          </a:bodyPr>
          <a:lstStyle/>
          <a:p>
            <a:r>
              <a:rPr lang="en-US" b="1" dirty="0" smtClean="0"/>
              <a:t>Main Components: latitude</a:t>
            </a:r>
            <a:r>
              <a:rPr lang="en-US" b="1" dirty="0"/>
              <a:t>, longitude, height, </a:t>
            </a:r>
            <a:r>
              <a:rPr lang="en-US" b="1" dirty="0" smtClean="0"/>
              <a:t>origin, scale</a:t>
            </a:r>
            <a:r>
              <a:rPr lang="en-US" b="1" dirty="0"/>
              <a:t>, gravity, and orientation</a:t>
            </a:r>
          </a:p>
        </p:txBody>
      </p:sp>
      <p:sp>
        <p:nvSpPr>
          <p:cNvPr id="8" name="Date Placeholder 7"/>
          <p:cNvSpPr>
            <a:spLocks noGrp="1"/>
          </p:cNvSpPr>
          <p:nvPr>
            <p:ph type="dt" sz="half" idx="10"/>
          </p:nvPr>
        </p:nvSpPr>
        <p:spPr/>
        <p:txBody>
          <a:bodyPr/>
          <a:lstStyle/>
          <a:p>
            <a:r>
              <a:rPr lang="en-US" altLang="en-US" smtClean="0"/>
              <a:t>2/19/2021</a:t>
            </a:r>
            <a:endParaRPr lang="en-US" altLang="en-US"/>
          </a:p>
        </p:txBody>
      </p:sp>
      <p:sp>
        <p:nvSpPr>
          <p:cNvPr id="9" name="Footer Placeholder 8"/>
          <p:cNvSpPr>
            <a:spLocks noGrp="1"/>
          </p:cNvSpPr>
          <p:nvPr>
            <p:ph type="ftr" sz="quarter" idx="11"/>
          </p:nvPr>
        </p:nvSpPr>
        <p:spPr/>
        <p:txBody>
          <a:bodyPr/>
          <a:lstStyle/>
          <a:p>
            <a:pPr>
              <a:defRPr/>
            </a:pPr>
            <a:r>
              <a:rPr lang="en-US" smtClean="0"/>
              <a:t>Updates from the National Geodetic Survey</a:t>
            </a:r>
            <a:endParaRPr lang="en-US"/>
          </a:p>
        </p:txBody>
      </p:sp>
      <p:sp>
        <p:nvSpPr>
          <p:cNvPr id="10" name="Slide Number Placeholder 9"/>
          <p:cNvSpPr>
            <a:spLocks noGrp="1"/>
          </p:cNvSpPr>
          <p:nvPr>
            <p:ph type="sldNum" sz="quarter" idx="12"/>
          </p:nvPr>
        </p:nvSpPr>
        <p:spPr/>
        <p:txBody>
          <a:bodyPr/>
          <a:lstStyle/>
          <a:p>
            <a:fld id="{97C866B7-23DC-4AD8-8B03-CB623468BEA9}" type="slidenum">
              <a:rPr lang="en-US" altLang="en-US" smtClean="0"/>
              <a:pPr/>
              <a:t>5</a:t>
            </a:fld>
            <a:endParaRPr lang="en-US" altLang="en-US"/>
          </a:p>
        </p:txBody>
      </p:sp>
    </p:spTree>
    <p:extLst>
      <p:ext uri="{BB962C8B-B14F-4D97-AF65-F5344CB8AC3E}">
        <p14:creationId xmlns:p14="http://schemas.microsoft.com/office/powerpoint/2010/main" val="1774217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054405" y="1187532"/>
            <a:ext cx="4828233" cy="4447057"/>
          </a:xfrm>
          <a:prstGeom prst="rect">
            <a:avLst/>
          </a:prstGeom>
        </p:spPr>
      </p:pic>
      <p:sp>
        <p:nvSpPr>
          <p:cNvPr id="2" name="Title 1"/>
          <p:cNvSpPr>
            <a:spLocks noGrp="1"/>
          </p:cNvSpPr>
          <p:nvPr>
            <p:ph type="title"/>
          </p:nvPr>
        </p:nvSpPr>
        <p:spPr/>
        <p:txBody>
          <a:bodyPr/>
          <a:lstStyle/>
          <a:p>
            <a:r>
              <a:rPr lang="en-US" sz="4000" b="1" dirty="0" smtClean="0"/>
              <a:t>Online Resources</a:t>
            </a:r>
            <a:endParaRPr lang="en-US" sz="4000" b="1" dirty="0"/>
          </a:p>
        </p:txBody>
      </p:sp>
      <p:sp>
        <p:nvSpPr>
          <p:cNvPr id="3" name="Content Placeholder 2"/>
          <p:cNvSpPr>
            <a:spLocks noGrp="1"/>
          </p:cNvSpPr>
          <p:nvPr>
            <p:ph sz="half" idx="1"/>
          </p:nvPr>
        </p:nvSpPr>
        <p:spPr>
          <a:xfrm>
            <a:off x="457200" y="1187532"/>
            <a:ext cx="4038600" cy="4938631"/>
          </a:xfrm>
        </p:spPr>
        <p:txBody>
          <a:bodyPr/>
          <a:lstStyle/>
          <a:p>
            <a:r>
              <a:rPr lang="en-US" dirty="0" smtClean="0"/>
              <a:t>Monthly webinar series</a:t>
            </a:r>
          </a:p>
          <a:p>
            <a:pPr lvl="1"/>
            <a:r>
              <a:rPr lang="en-US" dirty="0" smtClean="0"/>
              <a:t>All webinars are recorded and available online</a:t>
            </a:r>
          </a:p>
          <a:p>
            <a:r>
              <a:rPr lang="en-US" dirty="0" smtClean="0"/>
              <a:t>Online lessons</a:t>
            </a:r>
          </a:p>
          <a:p>
            <a:r>
              <a:rPr lang="en-US" dirty="0" smtClean="0"/>
              <a:t>Video library</a:t>
            </a:r>
          </a:p>
          <a:p>
            <a:r>
              <a:rPr lang="en-US" dirty="0" smtClean="0"/>
              <a:t>Publication library</a:t>
            </a:r>
          </a:p>
          <a:p>
            <a:r>
              <a:rPr lang="en-US" dirty="0" smtClean="0"/>
              <a:t>NSRS Modernization News</a:t>
            </a:r>
          </a:p>
          <a:p>
            <a:endParaRPr lang="en-US" dirty="0"/>
          </a:p>
        </p:txBody>
      </p:sp>
      <p:sp>
        <p:nvSpPr>
          <p:cNvPr id="5" name="Date Placeholder 4"/>
          <p:cNvSpPr>
            <a:spLocks noGrp="1"/>
          </p:cNvSpPr>
          <p:nvPr>
            <p:ph type="dt" sz="half" idx="10"/>
          </p:nvPr>
        </p:nvSpPr>
        <p:spPr/>
        <p:txBody>
          <a:bodyPr/>
          <a:lstStyle/>
          <a:p>
            <a:r>
              <a:rPr lang="en-US" altLang="en-US" smtClean="0"/>
              <a:t>2/19/2021</a:t>
            </a:r>
            <a:endParaRPr lang="en-US" altLang="en-US"/>
          </a:p>
        </p:txBody>
      </p:sp>
      <p:sp>
        <p:nvSpPr>
          <p:cNvPr id="6" name="Footer Placeholder 5"/>
          <p:cNvSpPr>
            <a:spLocks noGrp="1"/>
          </p:cNvSpPr>
          <p:nvPr>
            <p:ph type="ftr" sz="quarter" idx="11"/>
          </p:nvPr>
        </p:nvSpPr>
        <p:spPr/>
        <p:txBody>
          <a:bodyPr/>
          <a:lstStyle/>
          <a:p>
            <a:pPr>
              <a:defRPr/>
            </a:pPr>
            <a:r>
              <a:rPr lang="en-US" smtClean="0"/>
              <a:t>Updates from the National Geodetic Survey</a:t>
            </a:r>
            <a:endParaRPr lang="en-US" dirty="0"/>
          </a:p>
        </p:txBody>
      </p:sp>
      <p:sp>
        <p:nvSpPr>
          <p:cNvPr id="7" name="Slide Number Placeholder 6"/>
          <p:cNvSpPr>
            <a:spLocks noGrp="1"/>
          </p:cNvSpPr>
          <p:nvPr>
            <p:ph type="sldNum" sz="quarter" idx="12"/>
          </p:nvPr>
        </p:nvSpPr>
        <p:spPr/>
        <p:txBody>
          <a:bodyPr/>
          <a:lstStyle/>
          <a:p>
            <a:fld id="{F816B496-F0A6-46B4-B7DE-38DD1EF75C42}" type="slidenum">
              <a:rPr lang="en-US" altLang="en-US" smtClean="0"/>
              <a:pPr/>
              <a:t>50</a:t>
            </a:fld>
            <a:endParaRPr lang="en-US" altLang="en-US"/>
          </a:p>
        </p:txBody>
      </p:sp>
      <p:pic>
        <p:nvPicPr>
          <p:cNvPr id="10" name="Picture 9"/>
          <p:cNvPicPr>
            <a:picLocks noChangeAspect="1"/>
          </p:cNvPicPr>
          <p:nvPr/>
        </p:nvPicPr>
        <p:blipFill>
          <a:blip r:embed="rId4"/>
          <a:stretch>
            <a:fillRect/>
          </a:stretch>
        </p:blipFill>
        <p:spPr>
          <a:xfrm>
            <a:off x="4166925" y="1585118"/>
            <a:ext cx="4772550" cy="4541045"/>
          </a:xfrm>
          <a:prstGeom prst="rect">
            <a:avLst/>
          </a:prstGeom>
        </p:spPr>
      </p:pic>
      <p:pic>
        <p:nvPicPr>
          <p:cNvPr id="11" name="Picture 10"/>
          <p:cNvPicPr>
            <a:picLocks noChangeAspect="1"/>
          </p:cNvPicPr>
          <p:nvPr/>
        </p:nvPicPr>
        <p:blipFill>
          <a:blip r:embed="rId5"/>
          <a:stretch>
            <a:fillRect/>
          </a:stretch>
        </p:blipFill>
        <p:spPr>
          <a:xfrm>
            <a:off x="4378385" y="1815224"/>
            <a:ext cx="4765615" cy="5336063"/>
          </a:xfrm>
          <a:prstGeom prst="rect">
            <a:avLst/>
          </a:prstGeom>
        </p:spPr>
      </p:pic>
      <p:pic>
        <p:nvPicPr>
          <p:cNvPr id="13" name="Picture 12"/>
          <p:cNvPicPr>
            <a:picLocks noChangeAspect="1"/>
          </p:cNvPicPr>
          <p:nvPr/>
        </p:nvPicPr>
        <p:blipFill>
          <a:blip r:embed="rId6"/>
          <a:stretch>
            <a:fillRect/>
          </a:stretch>
        </p:blipFill>
        <p:spPr>
          <a:xfrm>
            <a:off x="4478952" y="2330531"/>
            <a:ext cx="4573043" cy="4925291"/>
          </a:xfrm>
          <a:prstGeom prst="rect">
            <a:avLst/>
          </a:prstGeom>
        </p:spPr>
      </p:pic>
      <p:pic>
        <p:nvPicPr>
          <p:cNvPr id="4" name="Picture 3"/>
          <p:cNvPicPr>
            <a:picLocks noChangeAspect="1"/>
          </p:cNvPicPr>
          <p:nvPr/>
        </p:nvPicPr>
        <p:blipFill>
          <a:blip r:embed="rId7"/>
          <a:stretch>
            <a:fillRect/>
          </a:stretch>
        </p:blipFill>
        <p:spPr>
          <a:xfrm>
            <a:off x="4495800" y="3019441"/>
            <a:ext cx="4896851" cy="3547469"/>
          </a:xfrm>
          <a:prstGeom prst="rect">
            <a:avLst/>
          </a:prstGeom>
        </p:spPr>
      </p:pic>
      <p:sp>
        <p:nvSpPr>
          <p:cNvPr id="12" name="Rectangle 11"/>
          <p:cNvSpPr/>
          <p:nvPr/>
        </p:nvSpPr>
        <p:spPr>
          <a:xfrm>
            <a:off x="457200" y="5833775"/>
            <a:ext cx="5086217" cy="584775"/>
          </a:xfrm>
          <a:prstGeom prst="rect">
            <a:avLst/>
          </a:prstGeom>
          <a:solidFill>
            <a:schemeClr val="bg1"/>
          </a:solidFill>
        </p:spPr>
        <p:txBody>
          <a:bodyPr wrap="square">
            <a:spAutoFit/>
          </a:bodyPr>
          <a:lstStyle/>
          <a:p>
            <a:r>
              <a:rPr lang="en-US" sz="3200" b="1" dirty="0"/>
              <a:t>https://geodesy.noaa.gov/</a:t>
            </a:r>
          </a:p>
        </p:txBody>
      </p:sp>
    </p:spTree>
    <p:extLst>
      <p:ext uri="{BB962C8B-B14F-4D97-AF65-F5344CB8AC3E}">
        <p14:creationId xmlns:p14="http://schemas.microsoft.com/office/powerpoint/2010/main" val="2271691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386014" y="1080589"/>
            <a:ext cx="4371975" cy="827485"/>
          </a:xfrm>
        </p:spPr>
        <p:txBody>
          <a:bodyPr/>
          <a:lstStyle/>
          <a:p>
            <a:r>
              <a:rPr lang="en-US" altLang="en-US" dirty="0" smtClean="0"/>
              <a:t>Thank You!</a:t>
            </a:r>
          </a:p>
        </p:txBody>
      </p:sp>
      <p:sp>
        <p:nvSpPr>
          <p:cNvPr id="5" name="Subtitle 4"/>
          <p:cNvSpPr>
            <a:spLocks noGrp="1"/>
          </p:cNvSpPr>
          <p:nvPr>
            <p:ph type="subTitle" idx="1"/>
          </p:nvPr>
        </p:nvSpPr>
        <p:spPr>
          <a:xfrm>
            <a:off x="2771775" y="2122452"/>
            <a:ext cx="3600450" cy="2787252"/>
          </a:xfrm>
        </p:spPr>
        <p:txBody>
          <a:bodyPr>
            <a:normAutofit fontScale="62500" lnSpcReduction="20000"/>
          </a:bodyPr>
          <a:lstStyle/>
          <a:p>
            <a:pPr>
              <a:buFont typeface="Arial" charset="0"/>
              <a:buNone/>
              <a:defRPr/>
            </a:pPr>
            <a:r>
              <a:rPr lang="en-US" dirty="0" smtClean="0"/>
              <a:t>Dr. Jacob Heck</a:t>
            </a:r>
          </a:p>
          <a:p>
            <a:pPr>
              <a:buFont typeface="Arial" charset="0"/>
              <a:buNone/>
              <a:defRPr/>
            </a:pPr>
            <a:r>
              <a:rPr lang="en-US" dirty="0" smtClean="0"/>
              <a:t>U.S. National Geodetic Survey, NOAA</a:t>
            </a:r>
          </a:p>
          <a:p>
            <a:pPr>
              <a:buFont typeface="Arial" charset="0"/>
              <a:buNone/>
              <a:defRPr/>
            </a:pPr>
            <a:r>
              <a:rPr lang="en-US" dirty="0" smtClean="0">
                <a:hlinkClick r:id="rId3"/>
              </a:rPr>
              <a:t>jacob.heck@noaa.gov</a:t>
            </a:r>
            <a:endParaRPr lang="en-US" dirty="0" smtClean="0"/>
          </a:p>
          <a:p>
            <a:pPr>
              <a:buFont typeface="Arial" charset="0"/>
              <a:buNone/>
              <a:defRPr/>
            </a:pPr>
            <a:endParaRPr lang="en-US" dirty="0"/>
          </a:p>
          <a:p>
            <a:pPr>
              <a:buFont typeface="Arial" charset="0"/>
              <a:buNone/>
              <a:defRPr/>
            </a:pPr>
            <a:r>
              <a:rPr lang="en-US" dirty="0" smtClean="0"/>
              <a:t>c/o NOAA Great Lakes Environmental Research Lab</a:t>
            </a:r>
          </a:p>
          <a:p>
            <a:pPr>
              <a:buFont typeface="Arial" charset="0"/>
              <a:buNone/>
              <a:defRPr/>
            </a:pPr>
            <a:r>
              <a:rPr lang="en-US" dirty="0" smtClean="0"/>
              <a:t>4840 S. State Road</a:t>
            </a:r>
          </a:p>
          <a:p>
            <a:pPr>
              <a:buFont typeface="Arial" charset="0"/>
              <a:buNone/>
              <a:defRPr/>
            </a:pPr>
            <a:r>
              <a:rPr lang="en-US" dirty="0" smtClean="0"/>
              <a:t>Ann Arbor, MI 48108</a:t>
            </a:r>
            <a:endParaRPr lang="en-US" dirty="0"/>
          </a:p>
        </p:txBody>
      </p:sp>
      <p:sp>
        <p:nvSpPr>
          <p:cNvPr id="2" name="Rectangle 1"/>
          <p:cNvSpPr/>
          <p:nvPr/>
        </p:nvSpPr>
        <p:spPr>
          <a:xfrm>
            <a:off x="1920371" y="4909704"/>
            <a:ext cx="5303261" cy="369332"/>
          </a:xfrm>
          <a:prstGeom prst="rect">
            <a:avLst/>
          </a:prstGeom>
        </p:spPr>
        <p:txBody>
          <a:bodyPr wrap="square">
            <a:spAutoFit/>
          </a:bodyPr>
          <a:lstStyle/>
          <a:p>
            <a:r>
              <a:rPr lang="en-US" altLang="en-US" dirty="0"/>
              <a:t>For more information, visit </a:t>
            </a:r>
            <a:r>
              <a:rPr lang="en-US" altLang="en-US" dirty="0">
                <a:hlinkClick r:id="rId4"/>
              </a:rPr>
              <a:t>https://geodesy.noaa.gov</a:t>
            </a:r>
            <a:endParaRPr lang="en-US" altLang="en-US" dirty="0"/>
          </a:p>
        </p:txBody>
      </p:sp>
    </p:spTree>
    <p:extLst>
      <p:ext uri="{BB962C8B-B14F-4D97-AF65-F5344CB8AC3E}">
        <p14:creationId xmlns:p14="http://schemas.microsoft.com/office/powerpoint/2010/main" val="171505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14"/>
            <a:ext cx="7886700" cy="994172"/>
          </a:xfrm>
        </p:spPr>
        <p:txBody>
          <a:bodyPr/>
          <a:lstStyle/>
          <a:p>
            <a:r>
              <a:rPr lang="en-US" sz="4000" b="1" dirty="0" smtClean="0"/>
              <a:t>Outline</a:t>
            </a:r>
            <a:endParaRPr lang="en-US" sz="4000" b="1" dirty="0"/>
          </a:p>
        </p:txBody>
      </p:sp>
      <p:sp>
        <p:nvSpPr>
          <p:cNvPr id="3" name="Content Placeholder 2"/>
          <p:cNvSpPr>
            <a:spLocks noGrp="1"/>
          </p:cNvSpPr>
          <p:nvPr>
            <p:ph idx="1"/>
          </p:nvPr>
        </p:nvSpPr>
        <p:spPr/>
        <p:txBody>
          <a:bodyPr/>
          <a:lstStyle/>
          <a:p>
            <a:r>
              <a:rPr lang="en-US" dirty="0" smtClean="0"/>
              <a:t>Geometric Reference Frames</a:t>
            </a:r>
          </a:p>
          <a:p>
            <a:r>
              <a:rPr lang="en-US" dirty="0" smtClean="0"/>
              <a:t>Vertical </a:t>
            </a:r>
            <a:r>
              <a:rPr lang="en-US" dirty="0" err="1" smtClean="0"/>
              <a:t>Datums</a:t>
            </a:r>
            <a:r>
              <a:rPr lang="en-US" dirty="0" smtClean="0"/>
              <a:t> and the Geopotential Datum</a:t>
            </a:r>
          </a:p>
          <a:p>
            <a:r>
              <a:rPr lang="en-US" dirty="0" smtClean="0"/>
              <a:t>New coordinate types in the modernized NSRS</a:t>
            </a:r>
          </a:p>
          <a:p>
            <a:r>
              <a:rPr lang="en-US" dirty="0" smtClean="0"/>
              <a:t>How you can contribute</a:t>
            </a:r>
          </a:p>
          <a:p>
            <a:endParaRPr lang="en-US" dirty="0"/>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84C1C367-1155-47A8-B187-ABB1E4FCD3DE}" type="slidenum">
              <a:rPr lang="en-US" altLang="en-US" smtClean="0"/>
              <a:pPr/>
              <a:t>6</a:t>
            </a:fld>
            <a:endParaRPr lang="en-US" altLang="en-US"/>
          </a:p>
        </p:txBody>
      </p:sp>
    </p:spTree>
    <p:extLst>
      <p:ext uri="{BB962C8B-B14F-4D97-AF65-F5344CB8AC3E}">
        <p14:creationId xmlns:p14="http://schemas.microsoft.com/office/powerpoint/2010/main" val="1832329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Geometric reference frames</a:t>
            </a:r>
            <a:endParaRPr lang="en-US" sz="4400"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altLang="en-US" smtClean="0"/>
              <a:t>2/19/2021</a:t>
            </a:r>
            <a:endParaRPr lang="en-US" altLang="en-US"/>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fld id="{402729D8-1644-4D0C-9B5E-42A347FE2C29}" type="slidenum">
              <a:rPr lang="en-US" altLang="en-US" smtClean="0"/>
              <a:pPr/>
              <a:t>7</a:t>
            </a:fld>
            <a:endParaRPr lang="en-US" altLang="en-US"/>
          </a:p>
        </p:txBody>
      </p:sp>
    </p:spTree>
    <p:extLst>
      <p:ext uri="{BB962C8B-B14F-4D97-AF65-F5344CB8AC3E}">
        <p14:creationId xmlns:p14="http://schemas.microsoft.com/office/powerpoint/2010/main" val="4037763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84791" y="2614608"/>
            <a:ext cx="5624047" cy="3741744"/>
          </a:xfrm>
          <a:prstGeom prst="rect">
            <a:avLst/>
          </a:prstGeom>
        </p:spPr>
      </p:pic>
      <p:sp>
        <p:nvSpPr>
          <p:cNvPr id="2" name="Title 1"/>
          <p:cNvSpPr>
            <a:spLocks noGrp="1"/>
          </p:cNvSpPr>
          <p:nvPr>
            <p:ph type="title"/>
          </p:nvPr>
        </p:nvSpPr>
        <p:spPr/>
        <p:txBody>
          <a:bodyPr/>
          <a:lstStyle/>
          <a:p>
            <a:r>
              <a:rPr lang="en-US" sz="4000" b="1" dirty="0" smtClean="0"/>
              <a:t>Horizontal </a:t>
            </a:r>
            <a:r>
              <a:rPr lang="en-US" sz="4000" b="1" dirty="0" err="1" smtClean="0"/>
              <a:t>Datums</a:t>
            </a:r>
            <a:r>
              <a:rPr lang="en-US" sz="4000" b="1" dirty="0" smtClean="0"/>
              <a:t> of the NSRS</a:t>
            </a:r>
            <a:endParaRPr lang="en-US" sz="4000" b="1" dirty="0"/>
          </a:p>
        </p:txBody>
      </p:sp>
      <p:sp>
        <p:nvSpPr>
          <p:cNvPr id="4" name="Date Placeholder 3"/>
          <p:cNvSpPr>
            <a:spLocks noGrp="1"/>
          </p:cNvSpPr>
          <p:nvPr>
            <p:ph type="dt" sz="half" idx="10"/>
          </p:nvPr>
        </p:nvSpPr>
        <p:spPr/>
        <p:txBody>
          <a:bodyPr/>
          <a:lstStyle/>
          <a:p>
            <a:pPr>
              <a:defRPr/>
            </a:pPr>
            <a:r>
              <a:rPr lang="en-US" smtClean="0"/>
              <a:t>2/19/2021</a:t>
            </a:r>
            <a:endParaRPr lang="en-US" dirty="0"/>
          </a:p>
        </p:txBody>
      </p:sp>
      <p:sp>
        <p:nvSpPr>
          <p:cNvPr id="5" name="Footer Placeholder 4"/>
          <p:cNvSpPr>
            <a:spLocks noGrp="1"/>
          </p:cNvSpPr>
          <p:nvPr>
            <p:ph type="ftr" sz="quarter" idx="11"/>
          </p:nvPr>
        </p:nvSpPr>
        <p:spPr/>
        <p:txBody>
          <a:bodyPr/>
          <a:lstStyle/>
          <a:p>
            <a:pPr>
              <a:defRPr/>
            </a:pPr>
            <a:r>
              <a:rPr lang="en-US" smtClean="0"/>
              <a:t>Updates from the National Geodetic Survey</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a:t>
            </a:fld>
            <a:endParaRPr lang="en-US"/>
          </a:p>
        </p:txBody>
      </p:sp>
      <p:sp>
        <p:nvSpPr>
          <p:cNvPr id="11" name="Rectangle 10"/>
          <p:cNvSpPr/>
          <p:nvPr/>
        </p:nvSpPr>
        <p:spPr>
          <a:xfrm>
            <a:off x="7320579" y="3114260"/>
            <a:ext cx="1780391" cy="13010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CONUS</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U.S. Standard Datum</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27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83(“HARN</a:t>
            </a:r>
            <a:r>
              <a:rPr lang="en-US" sz="1000" b="1" dirty="0" smtClean="0">
                <a:solidFill>
                  <a:srgbClr val="000000"/>
                </a:solidFill>
                <a:latin typeface="Times New Roman" panose="02020603050405020304" pitchFamily="18" charset="0"/>
              </a:rPr>
              <a:t>”)</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83(“FBN</a:t>
            </a:r>
            <a:r>
              <a:rPr lang="en-US" sz="1000" b="1" dirty="0" smtClean="0">
                <a:solidFill>
                  <a:srgbClr val="000000"/>
                </a:solidFill>
                <a:latin typeface="Times New Roman" panose="02020603050405020304" pitchFamily="18" charset="0"/>
              </a:rPr>
              <a:t>”)</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epoch </a:t>
            </a:r>
            <a:r>
              <a:rPr lang="en-US" sz="1000" b="1" dirty="0" smtClean="0">
                <a:solidFill>
                  <a:srgbClr val="000000"/>
                </a:solidFill>
                <a:latin typeface="Times New Roman" panose="02020603050405020304" pitchFamily="18" charset="0"/>
              </a:rPr>
              <a:t>2010.00</a:t>
            </a:r>
            <a:endParaRPr lang="en-US" dirty="0">
              <a:latin typeface="Arial" panose="020B0604020202020204" pitchFamily="34" charset="0"/>
            </a:endParaRPr>
          </a:p>
        </p:txBody>
      </p:sp>
      <p:sp>
        <p:nvSpPr>
          <p:cNvPr id="14" name="Rectangle 13"/>
          <p:cNvSpPr/>
          <p:nvPr/>
        </p:nvSpPr>
        <p:spPr>
          <a:xfrm>
            <a:off x="7320579" y="1809044"/>
            <a:ext cx="1780391"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Alaska</a:t>
            </a:r>
            <a:endParaRPr lang="en-US" sz="700" dirty="0" smtClean="0"/>
          </a:p>
          <a:p>
            <a:pPr algn="ctr" fontAlgn="auto">
              <a:spcBef>
                <a:spcPts val="0"/>
              </a:spcBef>
              <a:spcAft>
                <a:spcPts val="0"/>
              </a:spcAft>
            </a:pPr>
            <a:r>
              <a:rPr lang="en-US" sz="1000" b="1" dirty="0">
                <a:solidFill>
                  <a:srgbClr val="000000"/>
                </a:solidFill>
                <a:latin typeface="Times New Roman" panose="02020603050405020304" pitchFamily="18" charset="0"/>
              </a:rPr>
              <a:t>NAD 27</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epoch 2010.00</a:t>
            </a:r>
            <a:endParaRPr lang="en-US" sz="1800" b="0" i="0" u="none" strike="noStrike" dirty="0">
              <a:effectLst/>
              <a:latin typeface="Arial" panose="020B0604020202020204" pitchFamily="34" charset="0"/>
            </a:endParaRPr>
          </a:p>
        </p:txBody>
      </p:sp>
      <p:sp>
        <p:nvSpPr>
          <p:cNvPr id="15" name="Rectangle 14"/>
          <p:cNvSpPr/>
          <p:nvPr/>
        </p:nvSpPr>
        <p:spPr>
          <a:xfrm>
            <a:off x="4838250" y="1304356"/>
            <a:ext cx="1780392" cy="1022476"/>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Lawrence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Lawrence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6" name="Rectangle 15"/>
          <p:cNvSpPr/>
          <p:nvPr/>
        </p:nvSpPr>
        <p:spPr>
          <a:xfrm>
            <a:off x="2671191" y="1663336"/>
            <a:ext cx="1780392" cy="50429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Matthew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a:t>
            </a:r>
            <a:r>
              <a:rPr lang="en-US" sz="1000" b="1" dirty="0" smtClean="0">
                <a:solidFill>
                  <a:srgbClr val="000000"/>
                </a:solidFill>
                <a:latin typeface="Times New Roman" panose="02020603050405020304" pitchFamily="18" charset="0"/>
              </a:rPr>
              <a:t>Matthew 1952</a:t>
            </a:r>
            <a:endParaRPr lang="en-US" dirty="0">
              <a:latin typeface="Arial" panose="020B0604020202020204" pitchFamily="34" charset="0"/>
            </a:endParaRPr>
          </a:p>
        </p:txBody>
      </p:sp>
      <p:sp>
        <p:nvSpPr>
          <p:cNvPr id="17" name="Rectangle 16"/>
          <p:cNvSpPr/>
          <p:nvPr/>
        </p:nvSpPr>
        <p:spPr>
          <a:xfrm>
            <a:off x="78164" y="2654780"/>
            <a:ext cx="1780392" cy="123938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George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George </a:t>
            </a:r>
            <a:r>
              <a:rPr lang="en-US" sz="1000" b="1" dirty="0" smtClean="0">
                <a:solidFill>
                  <a:srgbClr val="000000"/>
                </a:solidFill>
                <a:latin typeface="Times New Roman" panose="02020603050405020304" pitchFamily="18" charset="0"/>
              </a:rPr>
              <a:t>1897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St. George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8" name="Rectangle 17"/>
          <p:cNvSpPr/>
          <p:nvPr/>
        </p:nvSpPr>
        <p:spPr>
          <a:xfrm>
            <a:off x="742858" y="1209428"/>
            <a:ext cx="1780392" cy="118737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St. Paul 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St. Paul </a:t>
            </a:r>
            <a:r>
              <a:rPr lang="en-US" sz="1000" b="1" dirty="0" smtClean="0">
                <a:solidFill>
                  <a:srgbClr val="000000"/>
                </a:solidFill>
                <a:latin typeface="Times New Roman" panose="02020603050405020304" pitchFamily="18" charset="0"/>
              </a:rPr>
              <a:t>1897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St. Paul </a:t>
            </a:r>
            <a:r>
              <a:rPr lang="en-US" sz="1000" b="1" dirty="0" smtClean="0">
                <a:solidFill>
                  <a:srgbClr val="000000"/>
                </a:solidFill>
                <a:latin typeface="Times New Roman" panose="02020603050405020304" pitchFamily="18" charset="0"/>
              </a:rPr>
              <a:t>1952</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83(2002:AK)</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83(2011) </a:t>
            </a:r>
            <a:r>
              <a:rPr lang="en-US" sz="1000" b="1" dirty="0" smtClean="0">
                <a:solidFill>
                  <a:srgbClr val="000000"/>
                </a:solidFill>
                <a:latin typeface="Times New Roman" panose="02020603050405020304" pitchFamily="18" charset="0"/>
              </a:rPr>
              <a:t>epoch </a:t>
            </a:r>
            <a:r>
              <a:rPr lang="en-US" sz="1000" b="1" dirty="0">
                <a:solidFill>
                  <a:srgbClr val="000000"/>
                </a:solidFill>
                <a:latin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19" name="Rectangle 18"/>
          <p:cNvSpPr/>
          <p:nvPr/>
        </p:nvSpPr>
        <p:spPr>
          <a:xfrm>
            <a:off x="65482" y="4195957"/>
            <a:ext cx="1943006" cy="91610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CNMI</a:t>
            </a:r>
          </a:p>
          <a:p>
            <a:pPr algn="ctr" fontAlgn="ctr">
              <a:spcBef>
                <a:spcPts val="0"/>
              </a:spcBef>
              <a:spcAft>
                <a:spcPts val="0"/>
              </a:spcAft>
            </a:pPr>
            <a:r>
              <a:rPr lang="en-US" sz="1000" b="1" dirty="0">
                <a:solidFill>
                  <a:srgbClr val="000000"/>
                </a:solidFill>
                <a:latin typeface="Times New Roman" panose="02020603050405020304" pitchFamily="18" charset="0"/>
              </a:rPr>
              <a:t>Guam 1963</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83(MA11)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0" name="Rectangle 19"/>
          <p:cNvSpPr/>
          <p:nvPr/>
        </p:nvSpPr>
        <p:spPr>
          <a:xfrm>
            <a:off x="98653" y="5515128"/>
            <a:ext cx="1943006" cy="84122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Guam</a:t>
            </a:r>
          </a:p>
          <a:p>
            <a:pPr algn="ctr" fontAlgn="ctr">
              <a:spcBef>
                <a:spcPts val="0"/>
              </a:spcBef>
              <a:spcAft>
                <a:spcPts val="0"/>
              </a:spcAft>
            </a:pPr>
            <a:r>
              <a:rPr lang="en-US" sz="1000" b="1" dirty="0">
                <a:solidFill>
                  <a:srgbClr val="000000"/>
                </a:solidFill>
                <a:latin typeface="Times New Roman" panose="02020603050405020304" pitchFamily="18" charset="0"/>
              </a:rPr>
              <a:t>Guam 1963</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83(2002:GU)</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83(MA11)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1" name="Rectangle 20"/>
          <p:cNvSpPr/>
          <p:nvPr/>
        </p:nvSpPr>
        <p:spPr>
          <a:xfrm>
            <a:off x="3635112" y="5473930"/>
            <a:ext cx="1821336" cy="8824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American Samoa</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American Samoa 1962</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83(1993:AS)</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83(2002:AS)</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83(PA11)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2" name="Rectangle 21"/>
          <p:cNvSpPr/>
          <p:nvPr/>
        </p:nvSpPr>
        <p:spPr>
          <a:xfrm>
            <a:off x="5503523" y="5112065"/>
            <a:ext cx="1780392" cy="13451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Puerto Rico</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Puerto Rico </a:t>
            </a:r>
            <a:r>
              <a:rPr lang="en-US" sz="1000" b="1" dirty="0" smtClean="0">
                <a:solidFill>
                  <a:srgbClr val="000000"/>
                </a:solidFill>
                <a:latin typeface="Times New Roman" panose="02020603050405020304" pitchFamily="18" charset="0"/>
              </a:rPr>
              <a:t>1940</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83(1993:PR)</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83(1997:PR)</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83(2002:PR)</a:t>
            </a:r>
            <a:endParaRPr lang="en-US"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83(2011) epoch </a:t>
            </a:r>
            <a:r>
              <a:rPr lang="en-US" sz="1000" b="1" dirty="0" smtClean="0">
                <a:solidFill>
                  <a:srgbClr val="000000"/>
                </a:solidFill>
                <a:latin typeface="Times New Roman" panose="02020603050405020304" pitchFamily="18" charset="0"/>
              </a:rPr>
              <a:t>2010.00</a:t>
            </a:r>
            <a:endParaRPr lang="en-US" dirty="0">
              <a:latin typeface="Arial" panose="020B0604020202020204" pitchFamily="34" charset="0"/>
            </a:endParaRPr>
          </a:p>
        </p:txBody>
      </p:sp>
      <p:sp>
        <p:nvSpPr>
          <p:cNvPr id="23" name="Rectangle 22"/>
          <p:cNvSpPr/>
          <p:nvPr/>
        </p:nvSpPr>
        <p:spPr>
          <a:xfrm>
            <a:off x="2132185" y="3712915"/>
            <a:ext cx="1882211" cy="86621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Hawaii</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Old Hawaiian </a:t>
            </a:r>
            <a:r>
              <a:rPr lang="en-US" sz="1000" b="1" dirty="0" smtClean="0">
                <a:solidFill>
                  <a:srgbClr val="000000"/>
                </a:solidFill>
                <a:latin typeface="Times New Roman" panose="02020603050405020304" pitchFamily="18" charset="0"/>
              </a:rPr>
              <a:t>Datum</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83(1993:HI)</a:t>
            </a:r>
            <a:endParaRPr lang="en-US"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83(PA11) </a:t>
            </a:r>
            <a:r>
              <a:rPr lang="en-US" sz="1000" b="1" dirty="0" smtClean="0">
                <a:solidFill>
                  <a:srgbClr val="000000"/>
                </a:solidFill>
                <a:latin typeface="Times New Roman" panose="02020603050405020304" pitchFamily="18" charset="0"/>
                <a:cs typeface="Times New Roman" panose="02020603050405020304" pitchFamily="18" charset="0"/>
              </a:rPr>
              <a:t>epoch </a:t>
            </a:r>
            <a:r>
              <a:rPr lang="en-US" sz="1000" b="1" dirty="0">
                <a:solidFill>
                  <a:srgbClr val="000000"/>
                </a:solidFill>
                <a:latin typeface="Times New Roman" panose="02020603050405020304" pitchFamily="18" charset="0"/>
                <a:cs typeface="Times New Roman" panose="02020603050405020304" pitchFamily="18" charset="0"/>
              </a:rPr>
              <a:t>2010.00</a:t>
            </a:r>
            <a:endParaRPr lang="en-US" sz="1800" b="0" i="0" u="none" strike="noStrike" dirty="0">
              <a:effectLst/>
              <a:latin typeface="Arial" panose="020B0604020202020204" pitchFamily="34" charset="0"/>
            </a:endParaRPr>
          </a:p>
        </p:txBody>
      </p:sp>
      <p:sp>
        <p:nvSpPr>
          <p:cNvPr id="24" name="Rectangle 23"/>
          <p:cNvSpPr/>
          <p:nvPr/>
        </p:nvSpPr>
        <p:spPr>
          <a:xfrm>
            <a:off x="7336938" y="5137801"/>
            <a:ext cx="1780392" cy="158367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U.S. Virgin Islands</a:t>
            </a:r>
            <a:endParaRPr lang="en-US" sz="700" dirty="0" smtClean="0"/>
          </a:p>
          <a:p>
            <a:pPr algn="ctr" fontAlgn="ctr">
              <a:spcBef>
                <a:spcPts val="0"/>
              </a:spcBef>
              <a:spcAft>
                <a:spcPts val="0"/>
              </a:spcAft>
            </a:pPr>
            <a:r>
              <a:rPr lang="en-US" sz="1000" b="1" dirty="0">
                <a:solidFill>
                  <a:srgbClr val="000000"/>
                </a:solidFill>
                <a:latin typeface="Times New Roman" panose="02020603050405020304" pitchFamily="18" charset="0"/>
              </a:rPr>
              <a:t>Puerto Rico 1940</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83(1986)</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83(1993:PR)</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83(1997:PR)</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83(2002:PR)</a:t>
            </a:r>
            <a:endParaRPr lang="en-US" sz="1000" dirty="0">
              <a:latin typeface="Arial" panose="020B0604020202020204" pitchFamily="34" charset="0"/>
            </a:endParaRPr>
          </a:p>
          <a:p>
            <a:pPr algn="ctr" fontAlgn="ctr">
              <a:spcBef>
                <a:spcPts val="0"/>
              </a:spcBef>
              <a:spcAft>
                <a:spcPts val="0"/>
              </a:spcAft>
            </a:pPr>
            <a:r>
              <a:rPr lang="en-US" sz="1000" b="1" dirty="0">
                <a:solidFill>
                  <a:srgbClr val="000000"/>
                </a:solidFill>
                <a:latin typeface="Times New Roman" panose="02020603050405020304" pitchFamily="18" charset="0"/>
              </a:rPr>
              <a:t>NAD 83(NSRS2007)</a:t>
            </a:r>
            <a:endParaRPr lang="en-US" sz="1000" dirty="0">
              <a:latin typeface="Arial" panose="020B0604020202020204" pitchFamily="34" charset="0"/>
            </a:endParaRPr>
          </a:p>
          <a:p>
            <a:pPr algn="ctr" fontAlgn="auto">
              <a:spcBef>
                <a:spcPts val="0"/>
              </a:spcBef>
              <a:spcAft>
                <a:spcPts val="0"/>
              </a:spcAft>
            </a:pPr>
            <a:r>
              <a:rPr lang="en-US" sz="1000" b="1" dirty="0">
                <a:solidFill>
                  <a:srgbClr val="000000"/>
                </a:solidFill>
                <a:latin typeface="Times New Roman" panose="02020603050405020304" pitchFamily="18" charset="0"/>
              </a:rPr>
              <a:t>NAD 83(2011) epoch 2010.00</a:t>
            </a:r>
            <a:endParaRPr lang="en-US" sz="1000" dirty="0">
              <a:latin typeface="Arial" panose="020B0604020202020204" pitchFamily="34" charset="0"/>
            </a:endParaRPr>
          </a:p>
        </p:txBody>
      </p:sp>
      <p:cxnSp>
        <p:nvCxnSpPr>
          <p:cNvPr id="27" name="Straight Arrow Connector 26"/>
          <p:cNvCxnSpPr>
            <a:stCxn id="14" idx="1"/>
          </p:cNvCxnSpPr>
          <p:nvPr/>
        </p:nvCxnSpPr>
        <p:spPr>
          <a:xfrm flipH="1">
            <a:off x="4305958" y="2320282"/>
            <a:ext cx="3014621" cy="7939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704100" y="2326832"/>
            <a:ext cx="2024346" cy="7980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042632" y="2167630"/>
            <a:ext cx="592480" cy="11801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1633054" y="2396805"/>
            <a:ext cx="2044811" cy="11276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1858556" y="3274474"/>
            <a:ext cx="1845544" cy="3024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014396" y="4146021"/>
            <a:ext cx="134817" cy="6066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008488" y="4654011"/>
            <a:ext cx="185365" cy="3831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041659" y="5197926"/>
            <a:ext cx="68634" cy="7378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flipV="1">
            <a:off x="3469250" y="5874589"/>
            <a:ext cx="165862" cy="4055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900057" y="3764775"/>
            <a:ext cx="1420522" cy="4311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6393719" y="4909459"/>
            <a:ext cx="557213" cy="202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7138910" y="4974187"/>
            <a:ext cx="1088224" cy="1636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546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t>Replacing the NAD 83s</a:t>
            </a:r>
          </a:p>
        </p:txBody>
      </p:sp>
      <p:graphicFrame>
        <p:nvGraphicFramePr>
          <p:cNvPr id="9" name="Table 8"/>
          <p:cNvGraphicFramePr>
            <a:graphicFrameLocks noGrp="1"/>
          </p:cNvGraphicFramePr>
          <p:nvPr>
            <p:extLst/>
          </p:nvPr>
        </p:nvGraphicFramePr>
        <p:xfrm>
          <a:off x="866622" y="1600199"/>
          <a:ext cx="7820178" cy="4547062"/>
        </p:xfrm>
        <a:graphic>
          <a:graphicData uri="http://schemas.openxmlformats.org/drawingml/2006/table">
            <a:tbl>
              <a:tblPr firstRow="1" bandRow="1">
                <a:tableStyleId>{5C22544A-7EE6-4342-B048-85BDC9FD1C3A}</a:tableStyleId>
              </a:tblPr>
              <a:tblGrid>
                <a:gridCol w="3555217">
                  <a:extLst>
                    <a:ext uri="{9D8B030D-6E8A-4147-A177-3AD203B41FA5}">
                      <a16:colId xmlns:a16="http://schemas.microsoft.com/office/drawing/2014/main" val="429740147"/>
                    </a:ext>
                  </a:extLst>
                </a:gridCol>
                <a:gridCol w="4264961">
                  <a:extLst>
                    <a:ext uri="{9D8B030D-6E8A-4147-A177-3AD203B41FA5}">
                      <a16:colId xmlns:a16="http://schemas.microsoft.com/office/drawing/2014/main" val="137066351"/>
                    </a:ext>
                  </a:extLst>
                </a:gridCol>
              </a:tblGrid>
              <a:tr h="901931">
                <a:tc>
                  <a:txBody>
                    <a:bodyPr/>
                    <a:lstStyle/>
                    <a:p>
                      <a:r>
                        <a:rPr lang="en-US" sz="3600" dirty="0" smtClean="0">
                          <a:latin typeface="Times New Roman" panose="02020603050405020304" pitchFamily="18" charset="0"/>
                          <a:cs typeface="Times New Roman" panose="02020603050405020304" pitchFamily="18" charset="0"/>
                        </a:rPr>
                        <a:t>The Old</a:t>
                      </a:r>
                      <a:endParaRPr lang="en-US" sz="3600" dirty="0">
                        <a:latin typeface="Times New Roman" panose="02020603050405020304" pitchFamily="18" charset="0"/>
                        <a:cs typeface="Times New Roman" panose="02020603050405020304" pitchFamily="18" charset="0"/>
                      </a:endParaRPr>
                    </a:p>
                  </a:txBody>
                  <a:tcPr/>
                </a:tc>
                <a:tc>
                  <a:txBody>
                    <a:bodyPr/>
                    <a:lstStyle/>
                    <a:p>
                      <a:pPr algn="l"/>
                      <a:r>
                        <a:rPr lang="en-US" sz="3600" dirty="0" smtClean="0">
                          <a:latin typeface="Times New Roman" panose="02020603050405020304" pitchFamily="18" charset="0"/>
                          <a:cs typeface="Times New Roman" panose="02020603050405020304" pitchFamily="18" charset="0"/>
                        </a:rPr>
                        <a:t>The</a:t>
                      </a:r>
                      <a:r>
                        <a:rPr lang="en-US" sz="3600" baseline="0" dirty="0" smtClean="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New</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7680442"/>
                  </a:ext>
                </a:extLst>
              </a:tr>
              <a:tr h="901931">
                <a:tc>
                  <a:txBody>
                    <a:bodyPr/>
                    <a:lstStyle/>
                    <a:p>
                      <a:r>
                        <a:rPr lang="en-US" dirty="0" smtClean="0">
                          <a:latin typeface="Times New Roman" panose="02020603050405020304" pitchFamily="18" charset="0"/>
                          <a:cs typeface="Times New Roman" panose="02020603050405020304" pitchFamily="18" charset="0"/>
                        </a:rPr>
                        <a:t>NAD 83 (2011)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NATRF2022 - The North American Terrestrial Reference Frame of 2022 </a:t>
                      </a:r>
                      <a:endParaRPr lang="en-US" dirty="0"/>
                    </a:p>
                  </a:txBody>
                  <a:tcPr/>
                </a:tc>
                <a:extLst>
                  <a:ext uri="{0D108BD9-81ED-4DB2-BD59-A6C34878D82A}">
                    <a16:rowId xmlns:a16="http://schemas.microsoft.com/office/drawing/2014/main" val="2521885364"/>
                  </a:ext>
                </a:extLst>
              </a:tr>
              <a:tr h="90193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CATRF2022 - The Caribbean Terrestrial Reference Frame of 2022</a:t>
                      </a:r>
                    </a:p>
                    <a:p>
                      <a:endParaRPr lang="en-US" dirty="0"/>
                    </a:p>
                  </a:txBody>
                  <a:tcPr/>
                </a:tc>
                <a:extLst>
                  <a:ext uri="{0D108BD9-81ED-4DB2-BD59-A6C34878D82A}">
                    <a16:rowId xmlns:a16="http://schemas.microsoft.com/office/drawing/2014/main" val="3337056577"/>
                  </a:ext>
                </a:extLst>
              </a:tr>
              <a:tr h="90193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PATRF2022 - The Pacific Terrestrial Reference Frame of 2022</a:t>
                      </a:r>
                      <a:endParaRPr lang="en-US" dirty="0" smtClean="0"/>
                    </a:p>
                    <a:p>
                      <a:endParaRPr lang="en-US" dirty="0"/>
                    </a:p>
                  </a:txBody>
                  <a:tcPr/>
                </a:tc>
                <a:extLst>
                  <a:ext uri="{0D108BD9-81ED-4DB2-BD59-A6C34878D82A}">
                    <a16:rowId xmlns:a16="http://schemas.microsoft.com/office/drawing/2014/main" val="2647065151"/>
                  </a:ext>
                </a:extLst>
              </a:tr>
              <a:tr h="901931">
                <a:tc>
                  <a:txBody>
                    <a:bodyPr/>
                    <a:lstStyle/>
                    <a:p>
                      <a:r>
                        <a:rPr lang="en-US" dirty="0" smtClean="0">
                          <a:latin typeface="Times New Roman" panose="02020603050405020304" pitchFamily="18" charset="0"/>
                          <a:cs typeface="Times New Roman" panose="02020603050405020304" pitchFamily="18" charset="0"/>
                        </a:rPr>
                        <a:t>NAD 83 (MA11)</a:t>
                      </a:r>
                    </a:p>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MATRF2022 - The Mariana Terrestrial Reference Frame of 2022 </a:t>
                      </a:r>
                    </a:p>
                    <a:p>
                      <a:endParaRPr lang="en-US" dirty="0"/>
                    </a:p>
                  </a:txBody>
                  <a:tcPr/>
                </a:tc>
                <a:extLst>
                  <a:ext uri="{0D108BD9-81ED-4DB2-BD59-A6C34878D82A}">
                    <a16:rowId xmlns:a16="http://schemas.microsoft.com/office/drawing/2014/main" val="501674350"/>
                  </a:ext>
                </a:extLst>
              </a:tr>
            </a:tbl>
          </a:graphicData>
        </a:graphic>
      </p:graphicFrame>
      <p:sp>
        <p:nvSpPr>
          <p:cNvPr id="2" name="Date Placeholder 1"/>
          <p:cNvSpPr>
            <a:spLocks noGrp="1"/>
          </p:cNvSpPr>
          <p:nvPr>
            <p:ph type="dt" sz="half" idx="10"/>
          </p:nvPr>
        </p:nvSpPr>
        <p:spPr/>
        <p:txBody>
          <a:bodyPr/>
          <a:lstStyle/>
          <a:p>
            <a:r>
              <a:rPr lang="en-US" altLang="en-US" smtClean="0"/>
              <a:t>2/19/2021</a:t>
            </a:r>
            <a:endParaRPr lang="en-US" altLang="en-US"/>
          </a:p>
        </p:txBody>
      </p:sp>
      <p:sp>
        <p:nvSpPr>
          <p:cNvPr id="3" name="Footer Placeholder 2"/>
          <p:cNvSpPr>
            <a:spLocks noGrp="1"/>
          </p:cNvSpPr>
          <p:nvPr>
            <p:ph type="ftr" sz="quarter" idx="11"/>
          </p:nvPr>
        </p:nvSpPr>
        <p:spPr/>
        <p:txBody>
          <a:bodyPr/>
          <a:lstStyle/>
          <a:p>
            <a:pPr>
              <a:defRPr/>
            </a:pPr>
            <a:r>
              <a:rPr lang="en-US" smtClean="0"/>
              <a:t>Updates from the National Geodetic Survey</a:t>
            </a:r>
            <a:endParaRPr lang="en-US"/>
          </a:p>
        </p:txBody>
      </p:sp>
      <p:sp>
        <p:nvSpPr>
          <p:cNvPr id="4" name="Slide Number Placeholder 3"/>
          <p:cNvSpPr>
            <a:spLocks noGrp="1"/>
          </p:cNvSpPr>
          <p:nvPr>
            <p:ph type="sldNum" sz="quarter" idx="12"/>
          </p:nvPr>
        </p:nvSpPr>
        <p:spPr/>
        <p:txBody>
          <a:bodyPr/>
          <a:lstStyle/>
          <a:p>
            <a:fld id="{016970B9-A162-4590-850A-FA6524EA096B}" type="slidenum">
              <a:rPr lang="en-US" altLang="en-US" smtClean="0"/>
              <a:pPr/>
              <a:t>9</a:t>
            </a:fld>
            <a:endParaRPr lang="en-US" altLang="en-US"/>
          </a:p>
        </p:txBody>
      </p:sp>
    </p:spTree>
    <p:extLst>
      <p:ext uri="{BB962C8B-B14F-4D97-AF65-F5344CB8AC3E}">
        <p14:creationId xmlns:p14="http://schemas.microsoft.com/office/powerpoint/2010/main" val="2333260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template_letterbox" id="{7083FBB6-2DA4-4600-8376-55E73ED89E80}" vid="{8933308F-809B-4E6F-8947-7E38E21314C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powerpoint_template_letterbox</Template>
  <TotalTime>13949</TotalTime>
  <Words>2997</Words>
  <Application>Microsoft Office PowerPoint</Application>
  <PresentationFormat>On-screen Show (4:3)</PresentationFormat>
  <Paragraphs>624</Paragraphs>
  <Slides>51</Slides>
  <Notes>51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ＭＳ Ｐゴシック</vt:lpstr>
      <vt:lpstr>ＭＳ Ｐゴシック</vt:lpstr>
      <vt:lpstr>Arial</vt:lpstr>
      <vt:lpstr>Calibri</vt:lpstr>
      <vt:lpstr>Cambria</vt:lpstr>
      <vt:lpstr>Cambria Math</vt:lpstr>
      <vt:lpstr>Gill Sans MT</vt:lpstr>
      <vt:lpstr>Symbol</vt:lpstr>
      <vt:lpstr>Times New Roman</vt:lpstr>
      <vt:lpstr>Office Theme</vt:lpstr>
      <vt:lpstr>1_Office Theme</vt:lpstr>
      <vt:lpstr>PowerPoint Presentation</vt:lpstr>
      <vt:lpstr>My Background</vt:lpstr>
      <vt:lpstr>What is NGS?</vt:lpstr>
      <vt:lpstr>Regional Geodetic Advisor Program</vt:lpstr>
      <vt:lpstr>National Spatial Reference System (NSRS)</vt:lpstr>
      <vt:lpstr>Outline</vt:lpstr>
      <vt:lpstr>Geometric reference frames</vt:lpstr>
      <vt:lpstr>Horizontal Datums of the NSRS</vt:lpstr>
      <vt:lpstr>Replacing the NAD 83s</vt:lpstr>
      <vt:lpstr>PowerPoint Presentation</vt:lpstr>
      <vt:lpstr>Euler Poles and “Plate-Fixed”</vt:lpstr>
      <vt:lpstr>PowerPoint Presentation</vt:lpstr>
      <vt:lpstr>“Plate-Fixed”</vt:lpstr>
      <vt:lpstr>PowerPoint Presentation</vt:lpstr>
      <vt:lpstr>PowerPoint Presentation</vt:lpstr>
      <vt:lpstr>Shift and Drift</vt:lpstr>
      <vt:lpstr>Coordinates, Frames, Epochs, EPP2022 and IFVM2022</vt:lpstr>
      <vt:lpstr>Vertical Datums and the Geopotential Datum</vt:lpstr>
      <vt:lpstr>Vertical Datums of the NSRS</vt:lpstr>
      <vt:lpstr>Replacing NAVD 88</vt:lpstr>
      <vt:lpstr>NAPGD2022</vt:lpstr>
      <vt:lpstr>Three Gridded Regions</vt:lpstr>
      <vt:lpstr>Definitional Relationship</vt:lpstr>
      <vt:lpstr>New types of Coordinates</vt:lpstr>
      <vt:lpstr>Embrace Time-Dependencies</vt:lpstr>
      <vt:lpstr>New Types of Coordinates</vt:lpstr>
      <vt:lpstr>New Types of Coordinates</vt:lpstr>
      <vt:lpstr>Reported Coordinates</vt:lpstr>
      <vt:lpstr>Buyer Beware!</vt:lpstr>
      <vt:lpstr>New Types of Coordinates</vt:lpstr>
      <vt:lpstr>New Types of Coordinates</vt:lpstr>
      <vt:lpstr>New Types of Coordinates</vt:lpstr>
      <vt:lpstr>New Types of Coordinates</vt:lpstr>
      <vt:lpstr>More on SECs and RECs</vt:lpstr>
      <vt:lpstr>New Types of Coordinates</vt:lpstr>
      <vt:lpstr>CORS Coordinate Functions… (AKA “Active coordinates”)</vt:lpstr>
      <vt:lpstr>Examples of How Non-Linear CORS Coordinate Functions Might Look</vt:lpstr>
      <vt:lpstr>Coordinates</vt:lpstr>
      <vt:lpstr>How You Can Contribute</vt:lpstr>
      <vt:lpstr>GPS on Bench Marks:  Crowdsourcing Data for Better Models and Tools</vt:lpstr>
      <vt:lpstr>GPSonBM: 2022 Transformation Tool Campaign</vt:lpstr>
      <vt:lpstr>PowerPoint Presentation</vt:lpstr>
      <vt:lpstr>PowerPoint Presentation</vt:lpstr>
      <vt:lpstr>Michigan: Keep Up the Good Work!</vt:lpstr>
      <vt:lpstr>Recover</vt:lpstr>
      <vt:lpstr>Observe</vt:lpstr>
      <vt:lpstr>Report using OPUS Share</vt:lpstr>
      <vt:lpstr>GPS on Bench Marks Deadlines</vt:lpstr>
      <vt:lpstr>NSRS Modernization: DELAY</vt:lpstr>
      <vt:lpstr>Online Resources</vt:lpstr>
      <vt:lpstr>Thank You!</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Heck</dc:creator>
  <cp:lastModifiedBy>Jacob Heck</cp:lastModifiedBy>
  <cp:revision>160</cp:revision>
  <cp:lastPrinted>2021-02-05T20:34:31Z</cp:lastPrinted>
  <dcterms:created xsi:type="dcterms:W3CDTF">2020-09-21T19:46:45Z</dcterms:created>
  <dcterms:modified xsi:type="dcterms:W3CDTF">2021-05-06T15:06:48Z</dcterms:modified>
</cp:coreProperties>
</file>