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3118" r:id="rId3"/>
    <p:sldId id="3119" r:id="rId4"/>
    <p:sldId id="3121" r:id="rId5"/>
    <p:sldId id="336" r:id="rId6"/>
    <p:sldId id="3096" r:id="rId7"/>
    <p:sldId id="3137" r:id="rId8"/>
    <p:sldId id="3091" r:id="rId9"/>
    <p:sldId id="3144" r:id="rId10"/>
    <p:sldId id="3027" r:id="rId11"/>
    <p:sldId id="3088" r:id="rId12"/>
    <p:sldId id="277" r:id="rId13"/>
    <p:sldId id="3097" r:id="rId14"/>
    <p:sldId id="3098" r:id="rId15"/>
    <p:sldId id="331" r:id="rId16"/>
    <p:sldId id="3135" r:id="rId17"/>
    <p:sldId id="320" r:id="rId18"/>
    <p:sldId id="1085" r:id="rId19"/>
    <p:sldId id="334" r:id="rId20"/>
    <p:sldId id="3036" r:id="rId21"/>
    <p:sldId id="326" r:id="rId22"/>
    <p:sldId id="3131" r:id="rId23"/>
    <p:sldId id="1034" r:id="rId24"/>
    <p:sldId id="3138" r:id="rId25"/>
    <p:sldId id="259" r:id="rId26"/>
    <p:sldId id="1493" r:id="rId27"/>
    <p:sldId id="1488" r:id="rId28"/>
    <p:sldId id="302" r:id="rId29"/>
    <p:sldId id="3080" r:id="rId30"/>
    <p:sldId id="279" r:id="rId31"/>
    <p:sldId id="3143" r:id="rId32"/>
    <p:sldId id="3068" r:id="rId33"/>
    <p:sldId id="297"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41" autoAdjust="0"/>
  </p:normalViewPr>
  <p:slideViewPr>
    <p:cSldViewPr snapToGrid="0" snapToObjects="1">
      <p:cViewPr varScale="1">
        <p:scale>
          <a:sx n="86" d="100"/>
          <a:sy n="86" d="100"/>
        </p:scale>
        <p:origin x="58" y="72"/>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B1A97-CA3D-4696-BDAC-CFBB87844C7D}"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BF14D-9B11-4141-9E26-76E357B3FCE2}" type="slidenum">
              <a:rPr lang="en-US" smtClean="0"/>
              <a:t>‹#›</a:t>
            </a:fld>
            <a:endParaRPr lang="en-US"/>
          </a:p>
        </p:txBody>
      </p:sp>
    </p:spTree>
    <p:extLst>
      <p:ext uri="{BB962C8B-B14F-4D97-AF65-F5344CB8AC3E}">
        <p14:creationId xmlns:p14="http://schemas.microsoft.com/office/powerpoint/2010/main" val="265992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 minutes + questions</a:t>
            </a:r>
          </a:p>
          <a:p>
            <a:endParaRPr lang="en-US" dirty="0"/>
          </a:p>
          <a:p>
            <a:r>
              <a:rPr lang="en-US" sz="1200" b="0" i="0" kern="1200" dirty="0">
                <a:solidFill>
                  <a:schemeClr val="tx1"/>
                </a:solidFill>
                <a:effectLst/>
                <a:latin typeface="+mn-lt"/>
                <a:ea typeface="+mn-ea"/>
                <a:cs typeface="+mn-cs"/>
              </a:rPr>
              <a:t>Data is pretty useless if it isn't tied to a common reference. A datum is this common reference for datasets of height information. Think of it as a zero line on graph paper. Without it, the numbers you see can mean anything. The National Geodetic Survey (NGS), within the National Oceanic and Atmospheric Administration (NOAA), defines, maintains, and provides access to the National Spatial Reference System (NSRS), the coordinate system for the United States civilian federal agencies. The current vertical datum is NAVD 88, which has been in place since 1991. A complementary vertical datum, the International Great Lakes Datum (IGLD), provides reference for water levels across the Great Lakes. IGLD is jointly developed and maintained by the United States and Canada and ties to NAVD 88. In a few years. NAVD 88 is being replaced by the North American-Pacific Geopotential Datum of 2022 (NAPGD2022) while the current IGLD (1985) will be updated to IGLD (2020). I'll explain what goes into the determination of these datums, why datums get updated, and why it is critical to know what datum a dataset is tied to, regardless of the time stamp on the dataset.</a:t>
            </a:r>
            <a:endParaRPr lang="en-US" dirty="0"/>
          </a:p>
        </p:txBody>
      </p:sp>
      <p:sp>
        <p:nvSpPr>
          <p:cNvPr id="4" name="Slide Number Placeholder 3"/>
          <p:cNvSpPr>
            <a:spLocks noGrp="1"/>
          </p:cNvSpPr>
          <p:nvPr>
            <p:ph type="sldNum" sz="quarter" idx="5"/>
          </p:nvPr>
        </p:nvSpPr>
        <p:spPr/>
        <p:txBody>
          <a:bodyPr/>
          <a:lstStyle/>
          <a:p>
            <a:fld id="{E8DBF14D-9B11-4141-9E26-76E357B3FCE2}" type="slidenum">
              <a:rPr lang="en-US" smtClean="0"/>
              <a:t>1</a:t>
            </a:fld>
            <a:endParaRPr lang="en-US"/>
          </a:p>
        </p:txBody>
      </p:sp>
    </p:spTree>
    <p:extLst>
      <p:ext uri="{BB962C8B-B14F-4D97-AF65-F5344CB8AC3E}">
        <p14:creationId xmlns:p14="http://schemas.microsoft.com/office/powerpoint/2010/main" val="2087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16</a:t>
            </a:fld>
            <a:endParaRPr lang="en-US"/>
          </a:p>
        </p:txBody>
      </p:sp>
    </p:spTree>
    <p:extLst>
      <p:ext uri="{BB962C8B-B14F-4D97-AF65-F5344CB8AC3E}">
        <p14:creationId xmlns:p14="http://schemas.microsoft.com/office/powerpoint/2010/main" val="389558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geoid model looks something</a:t>
            </a:r>
            <a:r>
              <a:rPr lang="en-US" baseline="0" dirty="0"/>
              <a:t> like this.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17</a:t>
            </a:fld>
            <a:endParaRPr lang="en-US"/>
          </a:p>
        </p:txBody>
      </p:sp>
    </p:spTree>
    <p:extLst>
      <p:ext uri="{BB962C8B-B14F-4D97-AF65-F5344CB8AC3E}">
        <p14:creationId xmlns:p14="http://schemas.microsoft.com/office/powerpoint/2010/main" val="3086985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normAutofit/>
          </a:bodyPr>
          <a:lstStyle/>
          <a:p>
            <a:r>
              <a:rPr lang="en-US" baseline="0" dirty="0"/>
              <a:t>NAPGD2022 will be accessed differently than NAVD 88 is. First, let me explain what is what.</a:t>
            </a:r>
          </a:p>
          <a:p>
            <a:r>
              <a:rPr lang="en-US" baseline="0" dirty="0"/>
              <a:t>Start with the Earth. The Earth isn’t flat, but it’s more than just a sphere.</a:t>
            </a:r>
          </a:p>
          <a:p>
            <a:endParaRPr lang="en-US" baseline="0" dirty="0"/>
          </a:p>
          <a:p>
            <a:r>
              <a:rPr lang="en-US" baseline="0" dirty="0"/>
              <a:t>We first approximate it as an ellipsoid, which is a sphere that’s been squashed a little bit. The ellipsoid that we use is called GRS 80. With GPS we can measure a height above the ellipsoid.</a:t>
            </a:r>
          </a:p>
          <a:p>
            <a:endParaRPr lang="en-US" baseline="0" dirty="0"/>
          </a:p>
          <a:p>
            <a:r>
              <a:rPr lang="en-US" baseline="0" dirty="0"/>
              <a:t>A better approximation is a geoid, a surface that closely matches sea level. A geoid is what’s called an equipotential surface. As you move through the </a:t>
            </a:r>
            <a:r>
              <a:rPr lang="en-US" baseline="0" dirty="0" err="1"/>
              <a:t>The</a:t>
            </a:r>
            <a:r>
              <a:rPr lang="en-US" baseline="0" dirty="0"/>
              <a:t> height above the geoid is called an </a:t>
            </a:r>
            <a:r>
              <a:rPr lang="en-US" baseline="0" dirty="0" err="1"/>
              <a:t>orthometric</a:t>
            </a:r>
            <a:r>
              <a:rPr lang="en-US" baseline="0" dirty="0"/>
              <a:t> height. Leveling gives </a:t>
            </a:r>
            <a:r>
              <a:rPr lang="en-US" baseline="0" dirty="0" err="1"/>
              <a:t>orthometric</a:t>
            </a:r>
            <a:r>
              <a:rPr lang="en-US" baseline="0" dirty="0"/>
              <a:t> height differences. These are more significant than ellipsoidal heights since ellipsoidal heights don’t tell anything about which way water flows.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51184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Pearson and Mick: Legacy height datums on the Mississippi and Illinois river systems https://www.ngs.noaa.gov/PUBS_LIB/Miss_ht%20datums_ACSM_v3.pdf</a:t>
            </a:r>
          </a:p>
        </p:txBody>
      </p:sp>
      <p:sp>
        <p:nvSpPr>
          <p:cNvPr id="4" name="Slide Number Placeholder 3"/>
          <p:cNvSpPr>
            <a:spLocks noGrp="1"/>
          </p:cNvSpPr>
          <p:nvPr>
            <p:ph type="sldNum" sz="quarter" idx="5"/>
          </p:nvPr>
        </p:nvSpPr>
        <p:spPr/>
        <p:txBody>
          <a:bodyPr/>
          <a:lstStyle/>
          <a:p>
            <a:fld id="{C61480D9-A1A5-4202-A083-E829B975938B}" type="slidenum">
              <a:rPr lang="en-US" smtClean="0"/>
              <a:t>22</a:t>
            </a:fld>
            <a:endParaRPr lang="en-US"/>
          </a:p>
        </p:txBody>
      </p:sp>
    </p:spTree>
    <p:extLst>
      <p:ext uri="{BB962C8B-B14F-4D97-AF65-F5344CB8AC3E}">
        <p14:creationId xmlns:p14="http://schemas.microsoft.com/office/powerpoint/2010/main" val="74865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We note that the Datums are not parallel</a:t>
            </a:r>
          </a:p>
          <a:p>
            <a:r>
              <a:rPr lang="en-US" dirty="0"/>
              <a:t>They do not converge/diverge uniformly</a:t>
            </a:r>
          </a:p>
          <a:p>
            <a:pPr lvl="1"/>
            <a:r>
              <a:rPr lang="en-US" dirty="0"/>
              <a:t>underlying undetected errors in the leveling </a:t>
            </a:r>
          </a:p>
          <a:p>
            <a:pPr lvl="1"/>
            <a:r>
              <a:rPr lang="en-US" dirty="0"/>
              <a:t>underlying undetected errors in the adjustment </a:t>
            </a:r>
          </a:p>
          <a:p>
            <a:r>
              <a:rPr lang="en-US" dirty="0"/>
              <a:t>by the choice of constraints used in the adjustments. </a:t>
            </a:r>
          </a:p>
          <a:p>
            <a:endParaRPr lang="en-US" dirty="0"/>
          </a:p>
          <a:p>
            <a:r>
              <a:rPr lang="en-US" dirty="0"/>
              <a:t>There is NO single “Correct” conversion between datums! </a:t>
            </a:r>
          </a:p>
          <a:p>
            <a:endParaRPr lang="en-US" dirty="0"/>
          </a:p>
          <a:p>
            <a:r>
              <a:rPr lang="en-US" dirty="0"/>
              <a:t>These towns are only 127 miles apart</a:t>
            </a:r>
          </a:p>
          <a:p>
            <a:pPr marL="0" lvl="0" indent="0" algn="l" rtl="0">
              <a:spcBef>
                <a:spcPts val="0"/>
              </a:spcBef>
              <a:spcAft>
                <a:spcPts val="0"/>
              </a:spcAft>
              <a:buNone/>
            </a:pPr>
            <a:endParaRPr dirty="0"/>
          </a:p>
        </p:txBody>
      </p:sp>
      <p:sp>
        <p:nvSpPr>
          <p:cNvPr id="1239" name="Google Shape;123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25</a:t>
            </a:fld>
            <a:endParaRPr lang="en-US"/>
          </a:p>
        </p:txBody>
      </p:sp>
    </p:spTree>
    <p:extLst>
      <p:ext uri="{BB962C8B-B14F-4D97-AF65-F5344CB8AC3E}">
        <p14:creationId xmlns:p14="http://schemas.microsoft.com/office/powerpoint/2010/main" val="4277391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26</a:t>
            </a:fld>
            <a:endParaRPr lang="en-US"/>
          </a:p>
        </p:txBody>
      </p:sp>
    </p:spTree>
    <p:extLst>
      <p:ext uri="{BB962C8B-B14F-4D97-AF65-F5344CB8AC3E}">
        <p14:creationId xmlns:p14="http://schemas.microsoft.com/office/powerpoint/2010/main" val="167560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27</a:t>
            </a:fld>
            <a:endParaRPr lang="en-US"/>
          </a:p>
        </p:txBody>
      </p:sp>
    </p:spTree>
    <p:extLst>
      <p:ext uri="{BB962C8B-B14F-4D97-AF65-F5344CB8AC3E}">
        <p14:creationId xmlns:p14="http://schemas.microsoft.com/office/powerpoint/2010/main" val="237539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200" dirty="0">
                <a:latin typeface="Arial" panose="020B0604020202020204" pitchFamily="34" charset="0"/>
                <a:ea typeface="Roboto"/>
                <a:cs typeface="Arial" panose="020B0604020202020204" pitchFamily="34" charset="0"/>
                <a:sym typeface="Roboto"/>
              </a:rPr>
              <a:t>The IGLD has to be updated every 25-30 years to keep it accurate because the land in Great Lakes region is shifting, which leads to </a:t>
            </a:r>
            <a:r>
              <a:rPr lang="en-US" sz="1200" dirty="0">
                <a:solidFill>
                  <a:schemeClr val="dk1"/>
                </a:solidFill>
                <a:latin typeface="Arial" panose="020B0604020202020204" pitchFamily="34" charset="0"/>
                <a:ea typeface="Roboto"/>
                <a:cs typeface="Arial" panose="020B0604020202020204" pitchFamily="34" charset="0"/>
                <a:sym typeface="Roboto"/>
              </a:rPr>
              <a:t>changes in the water levels</a:t>
            </a:r>
            <a:r>
              <a:rPr lang="en-US" sz="1200" dirty="0">
                <a:latin typeface="Arial" panose="020B0604020202020204" pitchFamily="34" charset="0"/>
                <a:ea typeface="Roboto"/>
                <a:cs typeface="Arial" panose="020B0604020202020204" pitchFamily="34" charset="0"/>
                <a:sym typeface="Roboto"/>
              </a:rPr>
              <a:t>. </a:t>
            </a:r>
          </a:p>
          <a:p>
            <a:pPr>
              <a:spcBef>
                <a:spcPts val="1200"/>
              </a:spcBef>
            </a:pPr>
            <a:r>
              <a:rPr lang="en-US" sz="1200" dirty="0">
                <a:latin typeface="Arial" panose="020B0604020202020204" pitchFamily="34" charset="0"/>
                <a:ea typeface="Roboto"/>
                <a:cs typeface="Arial" panose="020B0604020202020204" pitchFamily="34" charset="0"/>
                <a:sym typeface="Roboto"/>
              </a:rPr>
              <a:t>During the last ice age, the area was covered by glaciers, and the weight of the glaciers caused the land to sink. Though the glaciers are long gone, the earth’s crust is still bouncing back from this extra weight, particularly in the northern part of the Great Lakes region. This motion is known as Glacial Isostatic Adjustment (GIA).</a:t>
            </a:r>
          </a:p>
          <a:p>
            <a:pPr>
              <a:spcBef>
                <a:spcPts val="1200"/>
              </a:spcBef>
            </a:pPr>
            <a:r>
              <a:rPr lang="en-US" sz="1200" dirty="0">
                <a:latin typeface="Arial" panose="020B0604020202020204" pitchFamily="34" charset="0"/>
                <a:ea typeface="Roboto"/>
                <a:cs typeface="Arial" panose="020B0604020202020204" pitchFamily="34" charset="0"/>
                <a:sym typeface="Roboto"/>
              </a:rPr>
              <a:t>GIA tilting is not uniform across the Great Lakes region; the north is experiencing uplift and the south is experiencing subsidence. This averages out to about 7 millimeters a year or 21 centimeters over a 30 year period. </a:t>
            </a:r>
          </a:p>
          <a:p>
            <a:pPr>
              <a:spcBef>
                <a:spcPts val="1200"/>
              </a:spcBef>
            </a:pPr>
            <a:r>
              <a:rPr lang="en-US" sz="1200" dirty="0">
                <a:latin typeface="Arial" panose="020B0604020202020204" pitchFamily="34" charset="0"/>
                <a:ea typeface="Roboto"/>
                <a:cs typeface="Arial" panose="020B0604020202020204" pitchFamily="34" charset="0"/>
                <a:sym typeface="Roboto"/>
              </a:rPr>
              <a:t>Because the last update was conducted in 1985, the IGLD is overdue for an update to account for GIA in the region.</a:t>
            </a:r>
          </a:p>
          <a:p>
            <a:endParaRPr lang="en-US" dirty="0"/>
          </a:p>
        </p:txBody>
      </p:sp>
      <p:sp>
        <p:nvSpPr>
          <p:cNvPr id="4" name="Slide Number Placeholder 3"/>
          <p:cNvSpPr>
            <a:spLocks noGrp="1"/>
          </p:cNvSpPr>
          <p:nvPr>
            <p:ph type="sldNum" sz="quarter" idx="5"/>
          </p:nvPr>
        </p:nvSpPr>
        <p:spPr/>
        <p:txBody>
          <a:bodyPr/>
          <a:lstStyle/>
          <a:p>
            <a:fld id="{E8DBF14D-9B11-4141-9E26-76E357B3FCE2}" type="slidenum">
              <a:rPr lang="en-US" smtClean="0"/>
              <a:t>29</a:t>
            </a:fld>
            <a:endParaRPr lang="en-US"/>
          </a:p>
        </p:txBody>
      </p:sp>
    </p:spTree>
    <p:extLst>
      <p:ext uri="{BB962C8B-B14F-4D97-AF65-F5344CB8AC3E}">
        <p14:creationId xmlns:p14="http://schemas.microsoft.com/office/powerpoint/2010/main" val="243479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8fe9f6fbd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8fe9f6fbd5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dirty="0">
                <a:solidFill>
                  <a:schemeClr val="dk1"/>
                </a:solidFill>
              </a:rPr>
              <a:t>Geodesy ties this all together - NOS’s horizontal and vertical reference systems are the framework on which everything hangs</a:t>
            </a:r>
            <a:endParaRPr sz="1400" dirty="0">
              <a:solidFill>
                <a:schemeClr val="dk1"/>
              </a:solidFill>
            </a:endParaRPr>
          </a:p>
          <a:p>
            <a:pPr marL="0" lvl="0" indent="0" algn="l" rtl="0">
              <a:spcBef>
                <a:spcPts val="0"/>
              </a:spcBef>
              <a:spcAft>
                <a:spcPts val="0"/>
              </a:spcAft>
              <a:buNone/>
            </a:pPr>
            <a:endParaRPr sz="1400" dirty="0">
              <a:solidFill>
                <a:schemeClr val="dk1"/>
              </a:solidFill>
            </a:endParaRPr>
          </a:p>
          <a:p>
            <a:pPr marL="0" lvl="0" indent="0" algn="l" rtl="0">
              <a:spcBef>
                <a:spcPts val="0"/>
              </a:spcBef>
              <a:spcAft>
                <a:spcPts val="0"/>
              </a:spcAft>
              <a:buNone/>
            </a:pPr>
            <a:r>
              <a:rPr lang="en-US" sz="1400" dirty="0">
                <a:solidFill>
                  <a:schemeClr val="dk1"/>
                </a:solidFill>
              </a:rPr>
              <a:t>Platforms and observations on left</a:t>
            </a:r>
            <a:endParaRPr sz="1400" dirty="0">
              <a:solidFill>
                <a:schemeClr val="dk1"/>
              </a:solidFill>
            </a:endParaRPr>
          </a:p>
          <a:p>
            <a:pPr marL="0" lvl="0" indent="0" algn="l" rtl="0">
              <a:spcBef>
                <a:spcPts val="0"/>
              </a:spcBef>
              <a:spcAft>
                <a:spcPts val="0"/>
              </a:spcAft>
              <a:buNone/>
            </a:pPr>
            <a:r>
              <a:rPr lang="en-US" sz="1400" dirty="0">
                <a:solidFill>
                  <a:schemeClr val="dk1"/>
                </a:solidFill>
              </a:rPr>
              <a:t>Data in middle - in this case, a model of the geoid</a:t>
            </a:r>
            <a:endParaRPr sz="1400" dirty="0">
              <a:solidFill>
                <a:schemeClr val="dk1"/>
              </a:solidFill>
            </a:endParaRPr>
          </a:p>
          <a:p>
            <a:pPr marL="0" lvl="0" indent="0" algn="l" rtl="0">
              <a:spcBef>
                <a:spcPts val="0"/>
              </a:spcBef>
              <a:spcAft>
                <a:spcPts val="0"/>
              </a:spcAft>
              <a:buNone/>
            </a:pPr>
            <a:r>
              <a:rPr lang="en-US" sz="1400" dirty="0">
                <a:solidFill>
                  <a:schemeClr val="dk1"/>
                </a:solidFill>
              </a:rPr>
              <a:t>Products on right</a:t>
            </a:r>
            <a:endParaRPr sz="1400" dirty="0">
              <a:solidFill>
                <a:schemeClr val="dk1"/>
              </a:solidFill>
            </a:endParaRPr>
          </a:p>
          <a:p>
            <a:pPr marL="0" lvl="0" indent="0" algn="l" rtl="0">
              <a:lnSpc>
                <a:spcPct val="115000"/>
              </a:lnSpc>
              <a:spcBef>
                <a:spcPts val="0"/>
              </a:spcBef>
              <a:spcAft>
                <a:spcPts val="0"/>
              </a:spcAft>
              <a:buNone/>
            </a:pPr>
            <a:endParaRPr sz="14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44b7fc8aa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44b7fc8aa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33</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6</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there a way to know when a new datum has been accepted by a community?  I run into this all the time looking at plans…say the as-built plans are dated 1990…but design started in 1985…what is the datum?  Even if design of something was in 1988, was it on NAVD88 or still NGVD29? - Some communities are slow to adapt. I recommend getting on board with NAPGD2022 once it is ready. Much more consistent.</a:t>
            </a:r>
          </a:p>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7</a:t>
            </a:fld>
            <a:endParaRPr lang="en-US" altLang="en-US"/>
          </a:p>
        </p:txBody>
      </p:sp>
    </p:spTree>
    <p:extLst>
      <p:ext uri="{BB962C8B-B14F-4D97-AF65-F5344CB8AC3E}">
        <p14:creationId xmlns:p14="http://schemas.microsoft.com/office/powerpoint/2010/main" val="213780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a:t>
            </a:fld>
            <a:endParaRPr lang="en-US" altLang="en-US" dirty="0"/>
          </a:p>
        </p:txBody>
      </p:sp>
    </p:spTree>
    <p:extLst>
      <p:ext uri="{BB962C8B-B14F-4D97-AF65-F5344CB8AC3E}">
        <p14:creationId xmlns:p14="http://schemas.microsoft.com/office/powerpoint/2010/main" val="263355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10</a:t>
            </a:fld>
            <a:endParaRPr lang="en-US"/>
          </a:p>
        </p:txBody>
      </p:sp>
    </p:spTree>
    <p:extLst>
      <p:ext uri="{BB962C8B-B14F-4D97-AF65-F5344CB8AC3E}">
        <p14:creationId xmlns:p14="http://schemas.microsoft.com/office/powerpoint/2010/main" val="193113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NAPGD2022 in effect now? No, not yet</a:t>
            </a:r>
          </a:p>
          <a:p>
            <a:r>
              <a:rPr lang="en-US" sz="1200" kern="1200" dirty="0">
                <a:solidFill>
                  <a:schemeClr val="tx1"/>
                </a:solidFill>
                <a:effectLst/>
                <a:latin typeface="+mn-lt"/>
                <a:ea typeface="+mn-ea"/>
                <a:cs typeface="+mn-cs"/>
              </a:rPr>
              <a:t>How does a new datum become new? An agency like NGS creates it, then Federal agencies formally adopt it through the Federal Geodetic Control Subcommittee (FGCS) of the Federal Geographic Data Committee (FGDC). See </a:t>
            </a:r>
            <a:r>
              <a:rPr lang="en-US" sz="1200" kern="1200" dirty="0" err="1">
                <a:solidFill>
                  <a:schemeClr val="tx1"/>
                </a:solidFill>
                <a:effectLst/>
                <a:latin typeface="+mn-lt"/>
                <a:ea typeface="+mn-ea"/>
                <a:cs typeface="+mn-cs"/>
              </a:rPr>
              <a:t>omb</a:t>
            </a:r>
            <a:r>
              <a:rPr lang="en-US" sz="1200" kern="1200" dirty="0">
                <a:solidFill>
                  <a:schemeClr val="tx1"/>
                </a:solidFill>
                <a:effectLst/>
                <a:latin typeface="+mn-lt"/>
                <a:ea typeface="+mn-ea"/>
                <a:cs typeface="+mn-cs"/>
              </a:rPr>
              <a:t> circular A-16, among other documents.</a:t>
            </a:r>
          </a:p>
          <a:p>
            <a:r>
              <a:rPr lang="en-US" sz="1200" kern="1200" dirty="0">
                <a:solidFill>
                  <a:schemeClr val="tx1"/>
                </a:solidFill>
                <a:effectLst/>
                <a:latin typeface="+mn-lt"/>
                <a:ea typeface="+mn-ea"/>
                <a:cs typeface="+mn-cs"/>
              </a:rPr>
              <a:t>How does the new datum get enforced? For Federal projects and contracts, you may be required to use it. Otherwise, it’s a good idea to use the latest datum, but either way, specify the datum you are using.</a:t>
            </a:r>
            <a:endParaRPr lang="en-US" dirty="0"/>
          </a:p>
        </p:txBody>
      </p:sp>
      <p:sp>
        <p:nvSpPr>
          <p:cNvPr id="4" name="Slide Number Placeholder 3"/>
          <p:cNvSpPr>
            <a:spLocks noGrp="1"/>
          </p:cNvSpPr>
          <p:nvPr>
            <p:ph type="sldNum" sz="quarter" idx="5"/>
          </p:nvPr>
        </p:nvSpPr>
        <p:spPr/>
        <p:txBody>
          <a:bodyPr/>
          <a:lstStyle/>
          <a:p>
            <a:fld id="{E8DBF14D-9B11-4141-9E26-76E357B3FCE2}" type="slidenum">
              <a:rPr lang="en-US" smtClean="0"/>
              <a:t>11</a:t>
            </a:fld>
            <a:endParaRPr lang="en-US"/>
          </a:p>
        </p:txBody>
      </p:sp>
    </p:spTree>
    <p:extLst>
      <p:ext uri="{BB962C8B-B14F-4D97-AF65-F5344CB8AC3E}">
        <p14:creationId xmlns:p14="http://schemas.microsoft.com/office/powerpoint/2010/main" val="365598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14</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 88 has limitations, including</a:t>
            </a:r>
            <a:r>
              <a:rPr lang="en-US" baseline="0" dirty="0"/>
              <a:t> that it assumes that the heights stay the same over time, which in reality they don’t. This photo shows subsidence in California’s Central Valley.</a:t>
            </a:r>
          </a:p>
          <a:p>
            <a:endParaRPr lang="en-US" baseline="0" dirty="0"/>
          </a:p>
          <a:p>
            <a:r>
              <a:rPr lang="en-US" baseline="0" dirty="0"/>
              <a:t>Marks are susceptible to destruction and damage as well</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15</a:t>
            </a:fld>
            <a:endParaRPr lang="en-US"/>
          </a:p>
        </p:txBody>
      </p:sp>
    </p:spTree>
    <p:extLst>
      <p:ext uri="{BB962C8B-B14F-4D97-AF65-F5344CB8AC3E}">
        <p14:creationId xmlns:p14="http://schemas.microsoft.com/office/powerpoint/2010/main" val="269857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2/18/2022</a:t>
            </a:r>
          </a:p>
        </p:txBody>
      </p:sp>
      <p:sp>
        <p:nvSpPr>
          <p:cNvPr id="5" name="Footer Placeholder 4"/>
          <p:cNvSpPr>
            <a:spLocks noGrp="1"/>
          </p:cNvSpPr>
          <p:nvPr>
            <p:ph type="ftr" sz="quarter" idx="11"/>
          </p:nvPr>
        </p:nvSpPr>
        <p:spPr/>
        <p:txBody>
          <a:bodyPr/>
          <a:lstStyle/>
          <a:p>
            <a:r>
              <a:rPr lang="en-US"/>
              <a:t>NOAA National Geodetic Survey Webinar</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2/18/2022</a:t>
            </a:r>
          </a:p>
        </p:txBody>
      </p:sp>
      <p:sp>
        <p:nvSpPr>
          <p:cNvPr id="5" name="Footer Placeholder 4"/>
          <p:cNvSpPr>
            <a:spLocks noGrp="1"/>
          </p:cNvSpPr>
          <p:nvPr>
            <p:ph type="ftr" sz="quarter" idx="11"/>
          </p:nvPr>
        </p:nvSpPr>
        <p:spPr/>
        <p:txBody>
          <a:bodyPr/>
          <a:lstStyle/>
          <a:p>
            <a:r>
              <a:rPr lang="en-US"/>
              <a:t>NOAA National Geodetic Survey Webinar</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2/18/2022</a:t>
            </a:r>
          </a:p>
        </p:txBody>
      </p:sp>
      <p:sp>
        <p:nvSpPr>
          <p:cNvPr id="5" name="Footer Placeholder 4"/>
          <p:cNvSpPr>
            <a:spLocks noGrp="1"/>
          </p:cNvSpPr>
          <p:nvPr>
            <p:ph type="ftr" sz="quarter" idx="11"/>
          </p:nvPr>
        </p:nvSpPr>
        <p:spPr/>
        <p:txBody>
          <a:bodyPr/>
          <a:lstStyle/>
          <a:p>
            <a:r>
              <a:rPr lang="en-US"/>
              <a:t>NOAA National Geodetic Survey Webinar</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6"/>
        <p:cNvGrpSpPr/>
        <p:nvPr/>
      </p:nvGrpSpPr>
      <p:grpSpPr>
        <a:xfrm>
          <a:off x="0" y="0"/>
          <a:ext cx="0" cy="0"/>
          <a:chOff x="0" y="0"/>
          <a:chExt cx="0" cy="0"/>
        </a:xfrm>
      </p:grpSpPr>
      <p:sp>
        <p:nvSpPr>
          <p:cNvPr id="467" name="Google Shape;467;g18fe9f6fbd5_0_196"/>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68" name="Google Shape;468;g18fe9f6fbd5_0_196"/>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rmAutofit/>
          </a:bodyPr>
          <a:lstStyle>
            <a:lvl1pPr marL="342900" lvl="0" indent="-285750" algn="l" rtl="0">
              <a:lnSpc>
                <a:spcPct val="115000"/>
              </a:lnSpc>
              <a:spcBef>
                <a:spcPts val="0"/>
              </a:spcBef>
              <a:spcAft>
                <a:spcPts val="0"/>
              </a:spcAft>
              <a:buSzPts val="2400"/>
              <a:buChar char="●"/>
              <a:defRPr/>
            </a:lvl1pPr>
            <a:lvl2pPr marL="685800" lvl="1" indent="-261938" algn="l" rtl="0">
              <a:lnSpc>
                <a:spcPct val="115000"/>
              </a:lnSpc>
              <a:spcBef>
                <a:spcPts val="0"/>
              </a:spcBef>
              <a:spcAft>
                <a:spcPts val="0"/>
              </a:spcAft>
              <a:buSzPts val="1900"/>
              <a:buChar char="○"/>
              <a:defRPr/>
            </a:lvl2pPr>
            <a:lvl3pPr marL="1028700" lvl="2" indent="-261938" algn="l" rtl="0">
              <a:lnSpc>
                <a:spcPct val="115000"/>
              </a:lnSpc>
              <a:spcBef>
                <a:spcPts val="0"/>
              </a:spcBef>
              <a:spcAft>
                <a:spcPts val="0"/>
              </a:spcAft>
              <a:buSzPts val="1900"/>
              <a:buChar char="■"/>
              <a:defRPr/>
            </a:lvl3pPr>
            <a:lvl4pPr marL="1371600" lvl="3" indent="-261938" algn="l" rtl="0">
              <a:lnSpc>
                <a:spcPct val="115000"/>
              </a:lnSpc>
              <a:spcBef>
                <a:spcPts val="0"/>
              </a:spcBef>
              <a:spcAft>
                <a:spcPts val="0"/>
              </a:spcAft>
              <a:buSzPts val="1900"/>
              <a:buChar char="●"/>
              <a:defRPr/>
            </a:lvl4pPr>
            <a:lvl5pPr marL="1714500" lvl="4" indent="-261938" algn="l" rtl="0">
              <a:lnSpc>
                <a:spcPct val="115000"/>
              </a:lnSpc>
              <a:spcBef>
                <a:spcPts val="0"/>
              </a:spcBef>
              <a:spcAft>
                <a:spcPts val="0"/>
              </a:spcAft>
              <a:buSzPts val="1900"/>
              <a:buChar char="○"/>
              <a:defRPr/>
            </a:lvl5pPr>
            <a:lvl6pPr marL="2057400" lvl="5" indent="-261938" algn="l" rtl="0">
              <a:lnSpc>
                <a:spcPct val="115000"/>
              </a:lnSpc>
              <a:spcBef>
                <a:spcPts val="0"/>
              </a:spcBef>
              <a:spcAft>
                <a:spcPts val="0"/>
              </a:spcAft>
              <a:buSzPts val="1900"/>
              <a:buChar char="■"/>
              <a:defRPr/>
            </a:lvl6pPr>
            <a:lvl7pPr marL="2400300" lvl="6" indent="-261938" algn="l" rtl="0">
              <a:lnSpc>
                <a:spcPct val="115000"/>
              </a:lnSpc>
              <a:spcBef>
                <a:spcPts val="0"/>
              </a:spcBef>
              <a:spcAft>
                <a:spcPts val="0"/>
              </a:spcAft>
              <a:buSzPts val="1900"/>
              <a:buChar char="●"/>
              <a:defRPr/>
            </a:lvl7pPr>
            <a:lvl8pPr marL="2743200" lvl="7" indent="-261938" algn="l" rtl="0">
              <a:lnSpc>
                <a:spcPct val="115000"/>
              </a:lnSpc>
              <a:spcBef>
                <a:spcPts val="0"/>
              </a:spcBef>
              <a:spcAft>
                <a:spcPts val="0"/>
              </a:spcAft>
              <a:buSzPts val="1900"/>
              <a:buChar char="○"/>
              <a:defRPr/>
            </a:lvl8pPr>
            <a:lvl9pPr marL="3086100" lvl="8" indent="-261938" algn="l" rtl="0">
              <a:lnSpc>
                <a:spcPct val="115000"/>
              </a:lnSpc>
              <a:spcBef>
                <a:spcPts val="0"/>
              </a:spcBef>
              <a:spcAft>
                <a:spcPts val="0"/>
              </a:spcAft>
              <a:buSzPts val="1900"/>
              <a:buChar char="■"/>
              <a:defRPr/>
            </a:lvl9pPr>
          </a:lstStyle>
          <a:p>
            <a:endParaRPr/>
          </a:p>
        </p:txBody>
      </p:sp>
      <p:sp>
        <p:nvSpPr>
          <p:cNvPr id="469" name="Google Shape;469;g18fe9f6fbd5_0_196"/>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0024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2/18/2022</a:t>
            </a:r>
          </a:p>
        </p:txBody>
      </p:sp>
      <p:sp>
        <p:nvSpPr>
          <p:cNvPr id="5" name="Footer Placeholder 4"/>
          <p:cNvSpPr>
            <a:spLocks noGrp="1"/>
          </p:cNvSpPr>
          <p:nvPr>
            <p:ph type="ftr" sz="quarter" idx="11"/>
          </p:nvPr>
        </p:nvSpPr>
        <p:spPr/>
        <p:txBody>
          <a:bodyPr/>
          <a:lstStyle/>
          <a:p>
            <a:r>
              <a:rPr lang="en-US"/>
              <a:t>NOAA National Geodetic Survey Webinar</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2/18/2022</a:t>
            </a:r>
          </a:p>
        </p:txBody>
      </p:sp>
      <p:sp>
        <p:nvSpPr>
          <p:cNvPr id="5" name="Footer Placeholder 4"/>
          <p:cNvSpPr>
            <a:spLocks noGrp="1"/>
          </p:cNvSpPr>
          <p:nvPr>
            <p:ph type="ftr" sz="quarter" idx="11"/>
          </p:nvPr>
        </p:nvSpPr>
        <p:spPr/>
        <p:txBody>
          <a:bodyPr/>
          <a:lstStyle/>
          <a:p>
            <a:r>
              <a:rPr lang="en-US"/>
              <a:t>NOAA National Geodetic Survey Webinar</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2/18/2022</a:t>
            </a:r>
          </a:p>
        </p:txBody>
      </p:sp>
      <p:sp>
        <p:nvSpPr>
          <p:cNvPr id="6" name="Footer Placeholder 5"/>
          <p:cNvSpPr>
            <a:spLocks noGrp="1"/>
          </p:cNvSpPr>
          <p:nvPr>
            <p:ph type="ftr" sz="quarter" idx="11"/>
          </p:nvPr>
        </p:nvSpPr>
        <p:spPr/>
        <p:txBody>
          <a:bodyPr/>
          <a:lstStyle/>
          <a:p>
            <a:r>
              <a:rPr lang="en-US"/>
              <a:t>NOAA National Geodetic Survey Webinar</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2/18/2022</a:t>
            </a:r>
          </a:p>
        </p:txBody>
      </p:sp>
      <p:sp>
        <p:nvSpPr>
          <p:cNvPr id="8" name="Footer Placeholder 7"/>
          <p:cNvSpPr>
            <a:spLocks noGrp="1"/>
          </p:cNvSpPr>
          <p:nvPr>
            <p:ph type="ftr" sz="quarter" idx="11"/>
          </p:nvPr>
        </p:nvSpPr>
        <p:spPr/>
        <p:txBody>
          <a:bodyPr/>
          <a:lstStyle/>
          <a:p>
            <a:r>
              <a:rPr lang="en-US"/>
              <a:t>NOAA National Geodetic Survey Webinar</a:t>
            </a:r>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2/18/2022</a:t>
            </a:r>
          </a:p>
        </p:txBody>
      </p:sp>
      <p:sp>
        <p:nvSpPr>
          <p:cNvPr id="4" name="Footer Placeholder 3"/>
          <p:cNvSpPr>
            <a:spLocks noGrp="1"/>
          </p:cNvSpPr>
          <p:nvPr>
            <p:ph type="ftr" sz="quarter" idx="11"/>
          </p:nvPr>
        </p:nvSpPr>
        <p:spPr/>
        <p:txBody>
          <a:bodyPr/>
          <a:lstStyle/>
          <a:p>
            <a:r>
              <a:rPr lang="en-US"/>
              <a:t>NOAA National Geodetic Survey Webinar</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2/18/2022</a:t>
            </a:r>
          </a:p>
        </p:txBody>
      </p:sp>
      <p:sp>
        <p:nvSpPr>
          <p:cNvPr id="3" name="Footer Placeholder 2"/>
          <p:cNvSpPr>
            <a:spLocks noGrp="1"/>
          </p:cNvSpPr>
          <p:nvPr>
            <p:ph type="ftr" sz="quarter" idx="11"/>
          </p:nvPr>
        </p:nvSpPr>
        <p:spPr/>
        <p:txBody>
          <a:bodyPr/>
          <a:lstStyle/>
          <a:p>
            <a:r>
              <a:rPr lang="en-US"/>
              <a:t>NOAA National Geodetic Survey Webinar</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2/18/2022</a:t>
            </a:r>
          </a:p>
        </p:txBody>
      </p:sp>
      <p:sp>
        <p:nvSpPr>
          <p:cNvPr id="6" name="Footer Placeholder 5"/>
          <p:cNvSpPr>
            <a:spLocks noGrp="1"/>
          </p:cNvSpPr>
          <p:nvPr>
            <p:ph type="ftr" sz="quarter" idx="11"/>
          </p:nvPr>
        </p:nvSpPr>
        <p:spPr/>
        <p:txBody>
          <a:bodyPr/>
          <a:lstStyle/>
          <a:p>
            <a:r>
              <a:rPr lang="en-US"/>
              <a:t>NOAA National Geodetic Survey Webinar</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2/18/2022</a:t>
            </a:r>
          </a:p>
        </p:txBody>
      </p:sp>
      <p:sp>
        <p:nvSpPr>
          <p:cNvPr id="6" name="Footer Placeholder 5"/>
          <p:cNvSpPr>
            <a:spLocks noGrp="1"/>
          </p:cNvSpPr>
          <p:nvPr>
            <p:ph type="ftr" sz="quarter" idx="11"/>
          </p:nvPr>
        </p:nvSpPr>
        <p:spPr/>
        <p:txBody>
          <a:bodyPr/>
          <a:lstStyle/>
          <a:p>
            <a:r>
              <a:rPr lang="en-US"/>
              <a:t>NOAA National Geodetic Survey Webinar</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2/18/2022</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a:t>NOAA National Geodetic Survey Webinar</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457200" rtl="0" eaLnBrk="1" latinLnBrk="0" hangingPunct="1">
        <a:spcBef>
          <a:spcPct val="0"/>
        </a:spcBef>
        <a:buNone/>
        <a:defRPr sz="3600" b="1"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090569"/>
            <a:ext cx="7772400" cy="1609769"/>
          </a:xfrm>
        </p:spPr>
        <p:txBody>
          <a:bodyPr>
            <a:normAutofit/>
          </a:bodyPr>
          <a:lstStyle/>
          <a:p>
            <a:r>
              <a:rPr lang="en-US" dirty="0">
                <a:latin typeface="Times New Roman" panose="02020603050405020304" pitchFamily="18" charset="0"/>
                <a:cs typeface="Times New Roman" panose="02020603050405020304" pitchFamily="18" charset="0"/>
              </a:rPr>
              <a:t>Datums: More Important Than You May Think</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Jacob Heck, Ph.D., P.S.</a:t>
            </a:r>
          </a:p>
          <a:p>
            <a:r>
              <a:rPr lang="en-US" dirty="0">
                <a:solidFill>
                  <a:schemeClr val="tx1"/>
                </a:solidFill>
                <a:latin typeface="Times New Roman" panose="02020603050405020304" pitchFamily="18" charset="0"/>
                <a:cs typeface="Times New Roman" panose="02020603050405020304" pitchFamily="18" charset="0"/>
              </a:rPr>
              <a:t>NGS Regional Geodetic Advisor</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ovie poster of Soylent Green (1973)">
            <a:extLst>
              <a:ext uri="{FF2B5EF4-FFF2-40B4-BE49-F238E27FC236}">
                <a16:creationId xmlns:a16="http://schemas.microsoft.com/office/drawing/2014/main" id="{EADEBF44-93B3-4DF4-AA69-B5F0A5395818}"/>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2072" y="0"/>
            <a:ext cx="3819855" cy="5065127"/>
          </a:xfrm>
        </p:spPr>
      </p:pic>
      <p:pic>
        <p:nvPicPr>
          <p:cNvPr id="10" name="Picture 9" descr="The part of the movie poster the says &quot;It's the year 2022...&quot;">
            <a:extLst>
              <a:ext uri="{FF2B5EF4-FFF2-40B4-BE49-F238E27FC236}">
                <a16:creationId xmlns:a16="http://schemas.microsoft.com/office/drawing/2014/main" id="{392BCBBB-7CBF-485D-BB9D-759167A9079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8056" y="205979"/>
            <a:ext cx="7847886" cy="857250"/>
          </a:xfrm>
          <a:prstGeom prst="rect">
            <a:avLst/>
          </a:prstGeom>
        </p:spPr>
      </p:pic>
    </p:spTree>
    <p:extLst>
      <p:ext uri="{BB962C8B-B14F-4D97-AF65-F5344CB8AC3E}">
        <p14:creationId xmlns:p14="http://schemas.microsoft.com/office/powerpoint/2010/main" val="329374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87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descr="Red arrows pointing at different regions"/>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descr="Red arrows pointing at different regions"/>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descr="Red arrows pointing at different regions"/>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descr="Red arrows pointing at different regions"/>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descr="Red arrows pointing at different regions"/>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descr="Red arrows pointing at different regions"/>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descr="Red arrows pointing at different regions"/>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descr="Red arrows pointing at different regions"/>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descr="Red arrows pointing at different regions"/>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descr="Red arrows pointing at different regions"/>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descr="Red arrows pointing at different regions"/>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descr="Red arrows pointing at different regions"/>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018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laska inset">
            <a:extLst>
              <a:ext uri="{FF2B5EF4-FFF2-40B4-BE49-F238E27FC236}">
                <a16:creationId xmlns:a16="http://schemas.microsoft.com/office/drawing/2014/main" id="{1620B56B-C392-4864-B776-59CBFF79A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6" y="3636663"/>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262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5437354" y="1220832"/>
            <a:ext cx="2107877" cy="2894689"/>
          </a:xfrm>
          <a:prstGeom prst="rect">
            <a:avLst/>
          </a:prstGeom>
        </p:spPr>
      </p:pic>
    </p:spTree>
    <p:extLst>
      <p:ext uri="{BB962C8B-B14F-4D97-AF65-F5344CB8AC3E}">
        <p14:creationId xmlns:p14="http://schemas.microsoft.com/office/powerpoint/2010/main" val="722366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ientist holds sign indicating land subisdence over 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1935" y="84173"/>
            <a:ext cx="6426683" cy="48200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estroyed bench m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911" y="3161111"/>
            <a:ext cx="2578707" cy="19754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DD69792-6C5D-4ED5-BACF-9C225650A74D}"/>
              </a:ext>
            </a:extLst>
          </p:cNvPr>
          <p:cNvSpPr txBox="1"/>
          <p:nvPr/>
        </p:nvSpPr>
        <p:spPr>
          <a:xfrm rot="21050907">
            <a:off x="8104301" y="3773496"/>
            <a:ext cx="1113503" cy="300082"/>
          </a:xfrm>
          <a:prstGeom prst="rect">
            <a:avLst/>
          </a:prstGeom>
          <a:noFill/>
        </p:spPr>
        <p:txBody>
          <a:bodyPr wrap="square" rtlCol="0">
            <a:spAutoFit/>
          </a:bodyPr>
          <a:lstStyle/>
          <a:p>
            <a:r>
              <a:rPr lang="en-US" sz="1350" dirty="0">
                <a:solidFill>
                  <a:srgbClr val="FFFF00"/>
                </a:solidFill>
              </a:rPr>
              <a:t>Destruction</a:t>
            </a:r>
          </a:p>
        </p:txBody>
      </p:sp>
      <p:pic>
        <p:nvPicPr>
          <p:cNvPr id="1026" name="Picture 2" descr="Sinking San Joaquin Valley of California seen from space - Digital Journal">
            <a:extLst>
              <a:ext uri="{FF2B5EF4-FFF2-40B4-BE49-F238E27FC236}">
                <a16:creationId xmlns:a16="http://schemas.microsoft.com/office/drawing/2014/main" id="{6C58044E-4B4A-4A24-912E-B6FDA0ACD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65"/>
            <a:ext cx="3600450" cy="51435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9576F0-1163-4145-A2E0-1B7F36A19F97}"/>
              </a:ext>
            </a:extLst>
          </p:cNvPr>
          <p:cNvSpPr txBox="1"/>
          <p:nvPr/>
        </p:nvSpPr>
        <p:spPr>
          <a:xfrm rot="21050907">
            <a:off x="3603810" y="3773496"/>
            <a:ext cx="1113503" cy="300082"/>
          </a:xfrm>
          <a:prstGeom prst="rect">
            <a:avLst/>
          </a:prstGeom>
          <a:noFill/>
        </p:spPr>
        <p:txBody>
          <a:bodyPr wrap="square" rtlCol="0">
            <a:spAutoFit/>
          </a:bodyPr>
          <a:lstStyle/>
          <a:p>
            <a:r>
              <a:rPr lang="en-US" sz="1350" dirty="0">
                <a:solidFill>
                  <a:srgbClr val="FFFF00"/>
                </a:solidFill>
              </a:rPr>
              <a:t>Subsidence</a:t>
            </a:r>
          </a:p>
        </p:txBody>
      </p:sp>
    </p:spTree>
    <p:extLst>
      <p:ext uri="{BB962C8B-B14F-4D97-AF65-F5344CB8AC3E}">
        <p14:creationId xmlns:p14="http://schemas.microsoft.com/office/powerpoint/2010/main" val="22890104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val="0"/>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descr="Map lege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53709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Over 96% complete</a:t>
            </a:r>
          </a:p>
        </p:txBody>
      </p:sp>
      <p:grpSp>
        <p:nvGrpSpPr>
          <p:cNvPr id="21" name="Group 20" descr="A map of the United States with colored boxed on it that show where data collection is planned (white), partially collected (orange), processing (blue), and released (green).">
            <a:extLst>
              <a:ext uri="{FF2B5EF4-FFF2-40B4-BE49-F238E27FC236}">
                <a16:creationId xmlns:a16="http://schemas.microsoft.com/office/drawing/2014/main" id="{30FDDBB6-541F-4867-B50B-7447895E8691}"/>
              </a:ext>
            </a:extLst>
          </p:cNvPr>
          <p:cNvGrpSpPr/>
          <p:nvPr/>
        </p:nvGrpSpPr>
        <p:grpSpPr>
          <a:xfrm>
            <a:off x="1737874" y="987714"/>
            <a:ext cx="5721102" cy="3760331"/>
            <a:chOff x="1737874" y="987714"/>
            <a:chExt cx="5721102" cy="3760331"/>
          </a:xfrm>
        </p:grpSpPr>
        <p:pic>
          <p:nvPicPr>
            <p:cNvPr id="13" name="Picture 12" descr="CONUS coverage of GRAV-D">
              <a:extLst>
                <a:ext uri="{FF2B5EF4-FFF2-40B4-BE49-F238E27FC236}">
                  <a16:creationId xmlns:a16="http://schemas.microsoft.com/office/drawing/2014/main" id="{F0E9F236-C5AA-42C5-B8F7-27358171313D}"/>
                </a:ext>
              </a:extLst>
            </p:cNvPr>
            <p:cNvPicPr>
              <a:picLocks noChangeAspect="1"/>
            </p:cNvPicPr>
            <p:nvPr/>
          </p:nvPicPr>
          <p:blipFill>
            <a:blip r:embed="rId6"/>
            <a:stretch>
              <a:fillRect/>
            </a:stretch>
          </p:blipFill>
          <p:spPr>
            <a:xfrm>
              <a:off x="1737874" y="987714"/>
              <a:ext cx="5721102" cy="3716271"/>
            </a:xfrm>
            <a:prstGeom prst="rect">
              <a:avLst/>
            </a:prstGeom>
            <a:ln w="9525">
              <a:solidFill>
                <a:schemeClr val="tx2"/>
              </a:solidFill>
            </a:ln>
          </p:spPr>
        </p:pic>
        <p:pic>
          <p:nvPicPr>
            <p:cNvPr id="14" name="Picture 13" descr="Hawaii GRAV-D coverage">
              <a:extLst>
                <a:ext uri="{FF2B5EF4-FFF2-40B4-BE49-F238E27FC236}">
                  <a16:creationId xmlns:a16="http://schemas.microsoft.com/office/drawing/2014/main" id="{56523169-7D54-4CCD-B600-0E283331DC36}"/>
                </a:ext>
              </a:extLst>
            </p:cNvPr>
            <p:cNvPicPr>
              <a:picLocks noChangeAspect="1"/>
            </p:cNvPicPr>
            <p:nvPr/>
          </p:nvPicPr>
          <p:blipFill>
            <a:blip r:embed="rId7"/>
            <a:stretch>
              <a:fillRect/>
            </a:stretch>
          </p:blipFill>
          <p:spPr>
            <a:xfrm>
              <a:off x="3262314" y="3901556"/>
              <a:ext cx="1076729" cy="789601"/>
            </a:xfrm>
            <a:prstGeom prst="rect">
              <a:avLst/>
            </a:prstGeom>
            <a:ln w="9525">
              <a:solidFill>
                <a:schemeClr val="tx2"/>
              </a:solidFill>
            </a:ln>
          </p:spPr>
        </p:pic>
        <p:pic>
          <p:nvPicPr>
            <p:cNvPr id="15" name="Picture 14" descr="Samoa GRAV-D coverage">
              <a:extLst>
                <a:ext uri="{FF2B5EF4-FFF2-40B4-BE49-F238E27FC236}">
                  <a16:creationId xmlns:a16="http://schemas.microsoft.com/office/drawing/2014/main" id="{1D9A151F-B03A-4B0D-B86A-3C4821558034}"/>
                </a:ext>
              </a:extLst>
            </p:cNvPr>
            <p:cNvPicPr>
              <a:picLocks noChangeAspect="1"/>
            </p:cNvPicPr>
            <p:nvPr/>
          </p:nvPicPr>
          <p:blipFill>
            <a:blip r:embed="rId8"/>
            <a:stretch>
              <a:fillRect/>
            </a:stretch>
          </p:blipFill>
          <p:spPr>
            <a:xfrm>
              <a:off x="4429794" y="3984537"/>
              <a:ext cx="1108665" cy="706621"/>
            </a:xfrm>
            <a:prstGeom prst="rect">
              <a:avLst/>
            </a:prstGeom>
            <a:ln w="9525">
              <a:solidFill>
                <a:schemeClr val="tx2"/>
              </a:solidFill>
            </a:ln>
          </p:spPr>
        </p:pic>
        <p:pic>
          <p:nvPicPr>
            <p:cNvPr id="16" name="Picture 15" descr="Guam GRAV-D coverage">
              <a:extLst>
                <a:ext uri="{FF2B5EF4-FFF2-40B4-BE49-F238E27FC236}">
                  <a16:creationId xmlns:a16="http://schemas.microsoft.com/office/drawing/2014/main" id="{7BA30764-7F74-439C-9558-88B34D9817CD}"/>
                </a:ext>
              </a:extLst>
            </p:cNvPr>
            <p:cNvPicPr>
              <a:picLocks noChangeAspect="1"/>
            </p:cNvPicPr>
            <p:nvPr/>
          </p:nvPicPr>
          <p:blipFill>
            <a:blip r:embed="rId9"/>
            <a:stretch>
              <a:fillRect/>
            </a:stretch>
          </p:blipFill>
          <p:spPr>
            <a:xfrm>
              <a:off x="5699378" y="3984537"/>
              <a:ext cx="617989" cy="699304"/>
            </a:xfrm>
            <a:prstGeom prst="rect">
              <a:avLst/>
            </a:prstGeom>
            <a:ln w="9525">
              <a:solidFill>
                <a:schemeClr val="tx2"/>
              </a:solidFill>
            </a:ln>
          </p:spPr>
        </p:pic>
        <p:pic>
          <p:nvPicPr>
            <p:cNvPr id="20" name="Picture 19" descr="Alaska GRAV-D coverage">
              <a:extLst>
                <a:ext uri="{FF2B5EF4-FFF2-40B4-BE49-F238E27FC236}">
                  <a16:creationId xmlns:a16="http://schemas.microsoft.com/office/drawing/2014/main" id="{2A9BCA92-C0F8-4ED3-AE47-6B00DFB7C21A}"/>
                </a:ext>
              </a:extLst>
            </p:cNvPr>
            <p:cNvPicPr>
              <a:picLocks noChangeAspect="1"/>
            </p:cNvPicPr>
            <p:nvPr/>
          </p:nvPicPr>
          <p:blipFill>
            <a:blip r:embed="rId10"/>
            <a:stretch>
              <a:fillRect/>
            </a:stretch>
          </p:blipFill>
          <p:spPr>
            <a:xfrm>
              <a:off x="1737874" y="3431249"/>
              <a:ext cx="1414183" cy="1259909"/>
            </a:xfrm>
            <a:prstGeom prst="rect">
              <a:avLst/>
            </a:prstGeom>
            <a:ln w="9525">
              <a:solidFill>
                <a:schemeClr val="tx2"/>
              </a:solidFill>
            </a:ln>
          </p:spPr>
        </p:pic>
        <p:sp>
          <p:nvSpPr>
            <p:cNvPr id="26" name="TextBox 25">
              <a:extLst>
                <a:ext uri="{FF2B5EF4-FFF2-40B4-BE49-F238E27FC236}">
                  <a16:creationId xmlns:a16="http://schemas.microsoft.com/office/drawing/2014/main" id="{8DA2DF81-F068-4990-B63D-7BB4752644CE}"/>
                </a:ext>
              </a:extLst>
            </p:cNvPr>
            <p:cNvSpPr txBox="1"/>
            <p:nvPr/>
          </p:nvSpPr>
          <p:spPr>
            <a:xfrm>
              <a:off x="3242808" y="4495391"/>
              <a:ext cx="696735" cy="215444"/>
            </a:xfrm>
            <a:prstGeom prst="rect">
              <a:avLst/>
            </a:prstGeom>
            <a:noFill/>
          </p:spPr>
          <p:txBody>
            <a:bodyPr wrap="square" rtlCol="0">
              <a:spAutoFit/>
            </a:bodyPr>
            <a:lstStyle/>
            <a:p>
              <a:r>
                <a:rPr lang="en-US" sz="800" dirty="0"/>
                <a:t>Hawaii</a:t>
              </a:r>
            </a:p>
          </p:txBody>
        </p:sp>
        <p:sp>
          <p:nvSpPr>
            <p:cNvPr id="27" name="TextBox 26">
              <a:extLst>
                <a:ext uri="{FF2B5EF4-FFF2-40B4-BE49-F238E27FC236}">
                  <a16:creationId xmlns:a16="http://schemas.microsoft.com/office/drawing/2014/main" id="{FDF95FEB-B530-450C-BE2A-363F5EFAE6F5}"/>
                </a:ext>
              </a:extLst>
            </p:cNvPr>
            <p:cNvSpPr txBox="1"/>
            <p:nvPr/>
          </p:nvSpPr>
          <p:spPr>
            <a:xfrm>
              <a:off x="2307124" y="4518405"/>
              <a:ext cx="688209" cy="215444"/>
            </a:xfrm>
            <a:prstGeom prst="rect">
              <a:avLst/>
            </a:prstGeom>
            <a:noFill/>
          </p:spPr>
          <p:txBody>
            <a:bodyPr wrap="square" rtlCol="0">
              <a:spAutoFit/>
            </a:bodyPr>
            <a:lstStyle/>
            <a:p>
              <a:r>
                <a:rPr lang="en-US" sz="800" dirty="0"/>
                <a:t>Alaska</a:t>
              </a:r>
            </a:p>
          </p:txBody>
        </p:sp>
        <p:sp>
          <p:nvSpPr>
            <p:cNvPr id="28" name="TextBox 27">
              <a:extLst>
                <a:ext uri="{FF2B5EF4-FFF2-40B4-BE49-F238E27FC236}">
                  <a16:creationId xmlns:a16="http://schemas.microsoft.com/office/drawing/2014/main" id="{AAFBC843-A44E-45FE-ACCC-68E7D787FA22}"/>
                </a:ext>
              </a:extLst>
            </p:cNvPr>
            <p:cNvSpPr txBox="1"/>
            <p:nvPr/>
          </p:nvSpPr>
          <p:spPr>
            <a:xfrm>
              <a:off x="4476097" y="4532601"/>
              <a:ext cx="1005488" cy="215444"/>
            </a:xfrm>
            <a:prstGeom prst="rect">
              <a:avLst/>
            </a:prstGeom>
            <a:noFill/>
          </p:spPr>
          <p:txBody>
            <a:bodyPr wrap="square" rtlCol="0">
              <a:spAutoFit/>
            </a:bodyPr>
            <a:lstStyle/>
            <a:p>
              <a:r>
                <a:rPr lang="en-US" sz="800" dirty="0"/>
                <a:t>American Samoa</a:t>
              </a:r>
            </a:p>
          </p:txBody>
        </p:sp>
        <p:sp>
          <p:nvSpPr>
            <p:cNvPr id="29" name="TextBox 28">
              <a:extLst>
                <a:ext uri="{FF2B5EF4-FFF2-40B4-BE49-F238E27FC236}">
                  <a16:creationId xmlns:a16="http://schemas.microsoft.com/office/drawing/2014/main" id="{7D4FAFBE-9C88-4EC7-9B34-C8513629590E}"/>
                </a:ext>
              </a:extLst>
            </p:cNvPr>
            <p:cNvSpPr txBox="1"/>
            <p:nvPr/>
          </p:nvSpPr>
          <p:spPr>
            <a:xfrm>
              <a:off x="5618639" y="4532601"/>
              <a:ext cx="1026990" cy="215444"/>
            </a:xfrm>
            <a:prstGeom prst="rect">
              <a:avLst/>
            </a:prstGeom>
            <a:noFill/>
          </p:spPr>
          <p:txBody>
            <a:bodyPr wrap="square" rtlCol="0">
              <a:spAutoFit/>
            </a:bodyPr>
            <a:lstStyle/>
            <a:p>
              <a:r>
                <a:rPr lang="en-US" sz="800" dirty="0"/>
                <a:t>Guam &amp; CNMI</a:t>
              </a:r>
            </a:p>
          </p:txBody>
        </p:sp>
      </p:grpSp>
    </p:spTree>
    <p:extLst>
      <p:ext uri="{BB962C8B-B14F-4D97-AF65-F5344CB8AC3E}">
        <p14:creationId xmlns:p14="http://schemas.microsoft.com/office/powerpoint/2010/main" val="1248585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Image of xGEOID20 represented as a color gradient over the northern half of the western hemisphe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046" y="0"/>
            <a:ext cx="6585908" cy="508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3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B420-C723-4C16-954A-0F4D40449150}"/>
              </a:ext>
            </a:extLst>
          </p:cNvPr>
          <p:cNvSpPr>
            <a:spLocks noGrp="1"/>
          </p:cNvSpPr>
          <p:nvPr>
            <p:ph type="title"/>
          </p:nvPr>
        </p:nvSpPr>
        <p:spPr/>
        <p:txBody>
          <a:bodyPr>
            <a:normAutofit/>
          </a:bodyPr>
          <a:lstStyle/>
          <a:p>
            <a:r>
              <a:rPr lang="en-US" altLang="en-US" b="1" dirty="0">
                <a:latin typeface="Arial" panose="020B0604020202020204" pitchFamily="34" charset="0"/>
                <a:cs typeface="Arial" panose="020B0604020202020204" pitchFamily="34" charset="0"/>
              </a:rPr>
              <a:t>Understanding “Geo-Potential”</a:t>
            </a:r>
            <a:endParaRPr lang="en-US" dirty="0"/>
          </a:p>
        </p:txBody>
      </p:sp>
      <p:sp>
        <p:nvSpPr>
          <p:cNvPr id="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C1BD1300-73F0-4D1C-963C-78DFBC1393D7}"/>
              </a:ext>
            </a:extLst>
          </p:cNvPr>
          <p:cNvSpPr txBox="1">
            <a:spLocks noChangeArrowheads="1"/>
          </p:cNvSpPr>
          <p:nvPr/>
        </p:nvSpPr>
        <p:spPr>
          <a:xfrm>
            <a:off x="389507" y="3690327"/>
            <a:ext cx="1885950" cy="925436"/>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The resting water has “potential” energy just by being high up on this cliff.   </a:t>
            </a:r>
          </a:p>
          <a:p>
            <a:pPr algn="l">
              <a:buSzPct val="65000"/>
            </a:pPr>
            <a:r>
              <a:rPr lang="en-US" altLang="en-US" sz="1200" dirty="0">
                <a:latin typeface="Arial" panose="020B0604020202020204" pitchFamily="34" charset="0"/>
                <a:cs typeface="Arial" panose="020B0604020202020204" pitchFamily="34" charset="0"/>
              </a:rPr>
              <a:t>Energy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 </a:t>
            </a:r>
          </a:p>
        </p:txBody>
      </p:sp>
      <p:sp>
        <p:nvSpPr>
          <p:cNvPr id="6" name="Rectangle 2051" descr="A series of three images that show a bucket on top of a platform being dumped out and then the contents falling through different zones.">
            <a:extLst>
              <a:ext uri="{FF2B5EF4-FFF2-40B4-BE49-F238E27FC236}">
                <a16:creationId xmlns:a16="http://schemas.microsoft.com/office/drawing/2014/main" id="{DAB86CB2-5500-4AF6-86AA-986B70AC4AFA}"/>
              </a:ext>
            </a:extLst>
          </p:cNvPr>
          <p:cNvSpPr txBox="1">
            <a:spLocks noChangeArrowheads="1"/>
          </p:cNvSpPr>
          <p:nvPr/>
        </p:nvSpPr>
        <p:spPr>
          <a:xfrm>
            <a:off x="503806" y="4359306"/>
            <a:ext cx="8411594" cy="658252"/>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200" dirty="0">
              <a:latin typeface="Arial" panose="020B0604020202020204" pitchFamily="34" charset="0"/>
              <a:cs typeface="Arial" panose="020B0604020202020204" pitchFamily="34" charset="0"/>
            </a:endParaRPr>
          </a:p>
        </p:txBody>
      </p:sp>
      <p:sp>
        <p:nvSpPr>
          <p:cNvPr id="7" name="Rectangle 2051" descr="A series of three images that show a bucket on top of a platform being dumped out and then the contents falling through different zones.">
            <a:extLst>
              <a:ext uri="{FF2B5EF4-FFF2-40B4-BE49-F238E27FC236}">
                <a16:creationId xmlns:a16="http://schemas.microsoft.com/office/drawing/2014/main" id="{F75AD910-3796-47B1-AF6A-2E669CEBFAD8}"/>
              </a:ext>
            </a:extLst>
          </p:cNvPr>
          <p:cNvSpPr txBox="1">
            <a:spLocks noChangeArrowheads="1"/>
          </p:cNvSpPr>
          <p:nvPr/>
        </p:nvSpPr>
        <p:spPr>
          <a:xfrm>
            <a:off x="3098670" y="3711432"/>
            <a:ext cx="1987680" cy="904331"/>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That potential energy can turn into real (kinetic) energy by falling.   </a:t>
            </a:r>
          </a:p>
          <a:p>
            <a:pPr algn="l">
              <a:buSzPct val="65000"/>
            </a:pPr>
            <a:r>
              <a:rPr lang="en-US" altLang="en-US" sz="1200" dirty="0">
                <a:latin typeface="Arial" panose="020B0604020202020204" pitchFamily="34" charset="0"/>
                <a:cs typeface="Arial" panose="020B0604020202020204" pitchFamily="34" charset="0"/>
              </a:rPr>
              <a:t>Energy = ½ mv</a:t>
            </a:r>
            <a:r>
              <a:rPr lang="en-US" altLang="en-US" sz="1200" baseline="30000" dirty="0">
                <a:latin typeface="Arial" panose="020B0604020202020204" pitchFamily="34" charset="0"/>
                <a:cs typeface="Arial" panose="020B0604020202020204" pitchFamily="34" charset="0"/>
              </a:rPr>
              <a:t>2</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a:t>
            </a:r>
          </a:p>
        </p:txBody>
      </p:sp>
      <p:cxnSp>
        <p:nvCxnSpPr>
          <p:cNvPr id="8" name="Straight Connector 7" descr="A series of three images that show a bucket on top of a platform being dumped out and then the contents falling through different zones.">
            <a:extLst>
              <a:ext uri="{FF2B5EF4-FFF2-40B4-BE49-F238E27FC236}">
                <a16:creationId xmlns:a16="http://schemas.microsoft.com/office/drawing/2014/main" id="{04DF55A0-BAB3-40C1-8E1B-E3A9AEF37DE8}"/>
              </a:ext>
            </a:extLst>
          </p:cNvPr>
          <p:cNvCxnSpPr/>
          <p:nvPr/>
        </p:nvCxnSpPr>
        <p:spPr>
          <a:xfrm>
            <a:off x="421686" y="1602629"/>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A series of three images that show a bucket on top of a platform being dumped out and then the contents falling through different zones.">
            <a:extLst>
              <a:ext uri="{FF2B5EF4-FFF2-40B4-BE49-F238E27FC236}">
                <a16:creationId xmlns:a16="http://schemas.microsoft.com/office/drawing/2014/main" id="{B1F1000A-6616-4C85-974A-4110BBE3FAE2}"/>
              </a:ext>
            </a:extLst>
          </p:cNvPr>
          <p:cNvCxnSpPr/>
          <p:nvPr/>
        </p:nvCxnSpPr>
        <p:spPr>
          <a:xfrm flipV="1">
            <a:off x="1250907" y="1611120"/>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A series of three images that show a bucket on top of a platform being dumped out and then the contents falling through different zones.">
            <a:extLst>
              <a:ext uri="{FF2B5EF4-FFF2-40B4-BE49-F238E27FC236}">
                <a16:creationId xmlns:a16="http://schemas.microsoft.com/office/drawing/2014/main" id="{A8CE863F-4610-49E5-96C5-A6FE67BC49D1}"/>
              </a:ext>
            </a:extLst>
          </p:cNvPr>
          <p:cNvCxnSpPr/>
          <p:nvPr/>
        </p:nvCxnSpPr>
        <p:spPr>
          <a:xfrm>
            <a:off x="1250907" y="3119133"/>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descr="A series of three images that show a bucket on top of a platform being dumped out and then the contents falling through different zones.">
            <a:extLst>
              <a:ext uri="{FF2B5EF4-FFF2-40B4-BE49-F238E27FC236}">
                <a16:creationId xmlns:a16="http://schemas.microsoft.com/office/drawing/2014/main" id="{DC0F4896-855F-4040-BFE1-AEEDAB6CA3EC}"/>
              </a:ext>
            </a:extLst>
          </p:cNvPr>
          <p:cNvSpPr/>
          <p:nvPr/>
        </p:nvSpPr>
        <p:spPr>
          <a:xfrm>
            <a:off x="400050" y="1591117"/>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A series of three images that show a bucket on top of a platform being dumped out and then the contents falling through different zones.">
            <a:extLst>
              <a:ext uri="{FF2B5EF4-FFF2-40B4-BE49-F238E27FC236}">
                <a16:creationId xmlns:a16="http://schemas.microsoft.com/office/drawing/2014/main" id="{559127BA-373E-4E95-9C51-7E918377A02A}"/>
              </a:ext>
            </a:extLst>
          </p:cNvPr>
          <p:cNvSpPr/>
          <p:nvPr/>
        </p:nvSpPr>
        <p:spPr>
          <a:xfrm>
            <a:off x="1250906" y="3103068"/>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descr="A series of three images that show a bucket on top of a platform being dumped out and then the contents falling through different zones.">
            <a:extLst>
              <a:ext uri="{FF2B5EF4-FFF2-40B4-BE49-F238E27FC236}">
                <a16:creationId xmlns:a16="http://schemas.microsoft.com/office/drawing/2014/main" id="{CDBA1902-F858-482F-BE6F-C1022189BFBB}"/>
              </a:ext>
            </a:extLst>
          </p:cNvPr>
          <p:cNvCxnSpPr/>
          <p:nvPr/>
        </p:nvCxnSpPr>
        <p:spPr>
          <a:xfrm>
            <a:off x="1393237" y="1610408"/>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descr="A series of three images that show a bucket on top of a platform being dumped out and then the contents falling through different zones.">
            <a:extLst>
              <a:ext uri="{FF2B5EF4-FFF2-40B4-BE49-F238E27FC236}">
                <a16:creationId xmlns:a16="http://schemas.microsoft.com/office/drawing/2014/main" id="{4B94CA07-AE97-44E0-899F-D76B72B45AE3}"/>
              </a:ext>
            </a:extLst>
          </p:cNvPr>
          <p:cNvSpPr txBox="1"/>
          <p:nvPr/>
        </p:nvSpPr>
        <p:spPr>
          <a:xfrm>
            <a:off x="1393237" y="2423127"/>
            <a:ext cx="276038" cy="300082"/>
          </a:xfrm>
          <a:prstGeom prst="rect">
            <a:avLst/>
          </a:prstGeom>
          <a:noFill/>
        </p:spPr>
        <p:txBody>
          <a:bodyPr wrap="none" rtlCol="0">
            <a:spAutoFit/>
          </a:bodyPr>
          <a:lstStyle/>
          <a:p>
            <a:r>
              <a:rPr lang="en-US" sz="1350" dirty="0">
                <a:solidFill>
                  <a:schemeClr val="accent1">
                    <a:lumMod val="75000"/>
                  </a:schemeClr>
                </a:solidFill>
              </a:rPr>
              <a:t>h</a:t>
            </a:r>
          </a:p>
        </p:txBody>
      </p:sp>
      <p:sp>
        <p:nvSpPr>
          <p:cNvPr id="1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A0342377-4543-4D01-A353-34B8BAB98BD8}"/>
              </a:ext>
            </a:extLst>
          </p:cNvPr>
          <p:cNvSpPr txBox="1">
            <a:spLocks noChangeArrowheads="1"/>
          </p:cNvSpPr>
          <p:nvPr/>
        </p:nvSpPr>
        <p:spPr>
          <a:xfrm>
            <a:off x="5726316" y="3674593"/>
            <a:ext cx="3246235" cy="999140"/>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Think of the Earth as creating a “gravity field” that masses experience. I’ve drawn potential “field lines”</a:t>
            </a:r>
          </a:p>
          <a:p>
            <a:pPr algn="l">
              <a:buSzPct val="65000"/>
            </a:pPr>
            <a:r>
              <a:rPr lang="en-US" altLang="en-US" sz="1200" dirty="0">
                <a:latin typeface="Arial" panose="020B0604020202020204" pitchFamily="34" charset="0"/>
                <a:cs typeface="Arial" panose="020B0604020202020204" pitchFamily="34" charset="0"/>
              </a:rPr>
              <a:t>Potential = </a:t>
            </a:r>
            <a:r>
              <a:rPr lang="en-US" altLang="en-US" sz="1200" dirty="0" err="1">
                <a:latin typeface="Arial" panose="020B0604020202020204" pitchFamily="34" charset="0"/>
                <a:cs typeface="Arial" panose="020B0604020202020204" pitchFamily="34" charset="0"/>
              </a:rPr>
              <a:t>gh</a:t>
            </a:r>
            <a:endParaRPr lang="en-US" altLang="en-US" sz="1200" dirty="0">
              <a:latin typeface="Arial" panose="020B0604020202020204" pitchFamily="34" charset="0"/>
              <a:cs typeface="Arial" panose="020B0604020202020204" pitchFamily="34" charset="0"/>
            </a:endParaRPr>
          </a:p>
        </p:txBody>
      </p:sp>
      <p:cxnSp>
        <p:nvCxnSpPr>
          <p:cNvPr id="16" name="Straight Connector 15" descr="A series of three images that show a bucket on top of a platform being dumped out and then the contents falling through different zones.">
            <a:extLst>
              <a:ext uri="{FF2B5EF4-FFF2-40B4-BE49-F238E27FC236}">
                <a16:creationId xmlns:a16="http://schemas.microsoft.com/office/drawing/2014/main" id="{513EE26C-54DF-44AF-967D-EB377DAE8204}"/>
              </a:ext>
            </a:extLst>
          </p:cNvPr>
          <p:cNvCxnSpPr/>
          <p:nvPr/>
        </p:nvCxnSpPr>
        <p:spPr>
          <a:xfrm>
            <a:off x="5909105" y="1582626"/>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A series of three images that show a bucket on top of a platform being dumped out and then the contents falling through different zones.">
            <a:extLst>
              <a:ext uri="{FF2B5EF4-FFF2-40B4-BE49-F238E27FC236}">
                <a16:creationId xmlns:a16="http://schemas.microsoft.com/office/drawing/2014/main" id="{5A44BF8E-94C4-4F07-A1E6-97D0AF15F915}"/>
              </a:ext>
            </a:extLst>
          </p:cNvPr>
          <p:cNvCxnSpPr/>
          <p:nvPr/>
        </p:nvCxnSpPr>
        <p:spPr>
          <a:xfrm>
            <a:off x="6738326" y="3099130"/>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descr="A series of three images that show a bucket on top of a platform being dumped out and then the contents falling through different zones.">
            <a:extLst>
              <a:ext uri="{FF2B5EF4-FFF2-40B4-BE49-F238E27FC236}">
                <a16:creationId xmlns:a16="http://schemas.microsoft.com/office/drawing/2014/main" id="{A626D91D-0E64-4F64-8370-CBEDC76C34DD}"/>
              </a:ext>
            </a:extLst>
          </p:cNvPr>
          <p:cNvGrpSpPr/>
          <p:nvPr/>
        </p:nvGrpSpPr>
        <p:grpSpPr>
          <a:xfrm>
            <a:off x="5829301" y="1565753"/>
            <a:ext cx="1794305" cy="2050236"/>
            <a:chOff x="7772400" y="1988814"/>
            <a:chExt cx="2392407" cy="2733648"/>
          </a:xfrm>
          <a:solidFill>
            <a:schemeClr val="tx1">
              <a:lumMod val="75000"/>
            </a:schemeClr>
          </a:solidFill>
        </p:grpSpPr>
        <p:sp>
          <p:nvSpPr>
            <p:cNvPr id="19" name="Rectangle 18">
              <a:extLst>
                <a:ext uri="{FF2B5EF4-FFF2-40B4-BE49-F238E27FC236}">
                  <a16:creationId xmlns:a16="http://schemas.microsoft.com/office/drawing/2014/main" id="{603A57D5-3234-4E48-B99D-0529C3D7677B}"/>
                </a:ext>
              </a:extLst>
            </p:cNvPr>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BE55A1C9-816D-42D9-AD41-85999123A9FF}"/>
                </a:ext>
              </a:extLst>
            </p:cNvPr>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1" name="Straight Connector 20" descr="A series of three images that show a bucket on top of a platform being dumped out and then the contents falling through different zones.">
            <a:extLst>
              <a:ext uri="{FF2B5EF4-FFF2-40B4-BE49-F238E27FC236}">
                <a16:creationId xmlns:a16="http://schemas.microsoft.com/office/drawing/2014/main" id="{10F6C6CA-AA0E-4BDB-A67E-94E5ECEEF8EF}"/>
              </a:ext>
            </a:extLst>
          </p:cNvPr>
          <p:cNvCxnSpPr/>
          <p:nvPr/>
        </p:nvCxnSpPr>
        <p:spPr>
          <a:xfrm>
            <a:off x="6817178" y="2775111"/>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A series of three images that show a bucket on top of a platform being dumped out and then the contents falling through different zones.">
            <a:extLst>
              <a:ext uri="{FF2B5EF4-FFF2-40B4-BE49-F238E27FC236}">
                <a16:creationId xmlns:a16="http://schemas.microsoft.com/office/drawing/2014/main" id="{EF196BA6-7942-4EC0-883B-AEDE089068E4}"/>
              </a:ext>
            </a:extLst>
          </p:cNvPr>
          <p:cNvCxnSpPr/>
          <p:nvPr/>
        </p:nvCxnSpPr>
        <p:spPr>
          <a:xfrm>
            <a:off x="6817178" y="2504303"/>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descr="A series of three images that show a bucket on top of a platform being dumped out and then the contents falling through different zones.">
            <a:extLst>
              <a:ext uri="{FF2B5EF4-FFF2-40B4-BE49-F238E27FC236}">
                <a16:creationId xmlns:a16="http://schemas.microsoft.com/office/drawing/2014/main" id="{3E9D75C7-EB73-42AC-B133-B20B508AFAC6}"/>
              </a:ext>
            </a:extLst>
          </p:cNvPr>
          <p:cNvCxnSpPr/>
          <p:nvPr/>
        </p:nvCxnSpPr>
        <p:spPr>
          <a:xfrm>
            <a:off x="6817178" y="2233494"/>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A series of three images that show a bucket on top of a platform being dumped out and then the contents falling through different zones.">
            <a:extLst>
              <a:ext uri="{FF2B5EF4-FFF2-40B4-BE49-F238E27FC236}">
                <a16:creationId xmlns:a16="http://schemas.microsoft.com/office/drawing/2014/main" id="{82F8F527-643C-4D8A-9F32-D516C697575A}"/>
              </a:ext>
            </a:extLst>
          </p:cNvPr>
          <p:cNvCxnSpPr/>
          <p:nvPr/>
        </p:nvCxnSpPr>
        <p:spPr>
          <a:xfrm>
            <a:off x="6817178" y="1962686"/>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descr="A series of three images that show a bucket on top of a platform being dumped out and then the contents falling through different zones.">
            <a:extLst>
              <a:ext uri="{FF2B5EF4-FFF2-40B4-BE49-F238E27FC236}">
                <a16:creationId xmlns:a16="http://schemas.microsoft.com/office/drawing/2014/main" id="{E79F168F-F999-42AB-ABC3-D435C8D43E1B}"/>
              </a:ext>
            </a:extLst>
          </p:cNvPr>
          <p:cNvCxnSpPr/>
          <p:nvPr/>
        </p:nvCxnSpPr>
        <p:spPr>
          <a:xfrm>
            <a:off x="6817178" y="1674342"/>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Freeform 234" descr="A series of three images that show a bucket on top of a platform being dumped out and then the contents falling through different zones.">
            <a:extLst>
              <a:ext uri="{FF2B5EF4-FFF2-40B4-BE49-F238E27FC236}">
                <a16:creationId xmlns:a16="http://schemas.microsoft.com/office/drawing/2014/main" id="{8063BAAA-4591-43B5-951A-8EF05D553423}"/>
              </a:ext>
            </a:extLst>
          </p:cNvPr>
          <p:cNvSpPr/>
          <p:nvPr/>
        </p:nvSpPr>
        <p:spPr>
          <a:xfrm>
            <a:off x="6747205" y="3015848"/>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1"/>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Rectangle 26" descr="A series of three images that show a bucket on top of a platform being dumped out and then the contents falling through different zones.">
            <a:extLst>
              <a:ext uri="{FF2B5EF4-FFF2-40B4-BE49-F238E27FC236}">
                <a16:creationId xmlns:a16="http://schemas.microsoft.com/office/drawing/2014/main" id="{F71E88AD-321B-4139-A1BA-D2DB09C65836}"/>
              </a:ext>
            </a:extLst>
          </p:cNvPr>
          <p:cNvSpPr/>
          <p:nvPr/>
        </p:nvSpPr>
        <p:spPr>
          <a:xfrm>
            <a:off x="2109315" y="4746016"/>
            <a:ext cx="5680158" cy="323165"/>
          </a:xfrm>
          <a:prstGeom prst="rect">
            <a:avLst/>
          </a:prstGeom>
          <a:solidFill>
            <a:schemeClr val="bg2"/>
          </a:solidFill>
          <a:ln>
            <a:solidFill>
              <a:schemeClr val="accent1"/>
            </a:solidFill>
          </a:ln>
        </p:spPr>
        <p:txBody>
          <a:bodyPr wrap="square">
            <a:spAutoFit/>
          </a:bodyPr>
          <a:lstStyle/>
          <a:p>
            <a:r>
              <a:rPr lang="en-US" altLang="en-US" sz="1500" dirty="0">
                <a:solidFill>
                  <a:schemeClr val="tx2"/>
                </a:solidFill>
                <a:latin typeface="Arial" panose="020B0604020202020204" pitchFamily="34" charset="0"/>
                <a:cs typeface="Arial" panose="020B0604020202020204" pitchFamily="34" charset="0"/>
              </a:rPr>
              <a:t>Gravity x Height  is “Geopotential”.  This is what water “feels”.</a:t>
            </a:r>
            <a:endParaRPr lang="en-US" sz="1500" dirty="0">
              <a:solidFill>
                <a:schemeClr val="tx2"/>
              </a:solidFill>
            </a:endParaRPr>
          </a:p>
        </p:txBody>
      </p:sp>
      <p:grpSp>
        <p:nvGrpSpPr>
          <p:cNvPr id="28" name="Group 27" descr="A series of three images that show a bucket on top of a platform being dumped out and then the contents falling through different zones.">
            <a:extLst>
              <a:ext uri="{FF2B5EF4-FFF2-40B4-BE49-F238E27FC236}">
                <a16:creationId xmlns:a16="http://schemas.microsoft.com/office/drawing/2014/main" id="{2EA32CB1-3AA1-4B41-9FE2-287638DB18F8}"/>
              </a:ext>
            </a:extLst>
          </p:cNvPr>
          <p:cNvGrpSpPr/>
          <p:nvPr/>
        </p:nvGrpSpPr>
        <p:grpSpPr>
          <a:xfrm>
            <a:off x="3117396" y="1559041"/>
            <a:ext cx="1781175" cy="2050237"/>
            <a:chOff x="4178300" y="2007100"/>
            <a:chExt cx="2374900" cy="2733649"/>
          </a:xfrm>
          <a:solidFill>
            <a:schemeClr val="tx1">
              <a:lumMod val="75000"/>
            </a:schemeClr>
          </a:solidFill>
        </p:grpSpPr>
        <p:sp>
          <p:nvSpPr>
            <p:cNvPr id="29" name="Rectangle 28">
              <a:extLst>
                <a:ext uri="{FF2B5EF4-FFF2-40B4-BE49-F238E27FC236}">
                  <a16:creationId xmlns:a16="http://schemas.microsoft.com/office/drawing/2014/main" id="{29445012-12F4-465E-B495-C23B8E6AF46A}"/>
                </a:ext>
              </a:extLst>
            </p:cNvPr>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D946C97-1FE8-45F6-87EA-AA7A13949F29}"/>
                </a:ext>
              </a:extLst>
            </p:cNvPr>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31" name="Teardrop 30" descr="A series of three images that show a bucket on top of a platform being dumped out and then the contents falling through different zones.">
            <a:extLst>
              <a:ext uri="{FF2B5EF4-FFF2-40B4-BE49-F238E27FC236}">
                <a16:creationId xmlns:a16="http://schemas.microsoft.com/office/drawing/2014/main" id="{AB150145-F06F-4E7F-A21A-5B31D1AFF107}"/>
              </a:ext>
            </a:extLst>
          </p:cNvPr>
          <p:cNvSpPr/>
          <p:nvPr/>
        </p:nvSpPr>
        <p:spPr>
          <a:xfrm rot="19145769">
            <a:off x="4182741" y="2665580"/>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Connector 31" descr="A series of three images that show a bucket on top of a platform being dumped out and then the contents falling through different zones.">
            <a:extLst>
              <a:ext uri="{FF2B5EF4-FFF2-40B4-BE49-F238E27FC236}">
                <a16:creationId xmlns:a16="http://schemas.microsoft.com/office/drawing/2014/main" id="{E5CDE2E3-8F4A-41E3-BBDA-924DA6DD0AEB}"/>
              </a:ext>
            </a:extLst>
          </p:cNvPr>
          <p:cNvCxnSpPr/>
          <p:nvPr/>
        </p:nvCxnSpPr>
        <p:spPr>
          <a:xfrm>
            <a:off x="42386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descr="A series of three images that show a bucket on top of a platform being dumped out and then the contents falling through different zones.">
            <a:extLst>
              <a:ext uri="{FF2B5EF4-FFF2-40B4-BE49-F238E27FC236}">
                <a16:creationId xmlns:a16="http://schemas.microsoft.com/office/drawing/2014/main" id="{06316E28-6F84-4C4D-9D9D-01A77353EE45}"/>
              </a:ext>
            </a:extLst>
          </p:cNvPr>
          <p:cNvCxnSpPr/>
          <p:nvPr/>
        </p:nvCxnSpPr>
        <p:spPr>
          <a:xfrm>
            <a:off x="4352925" y="2076616"/>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descr="A series of three images that show a bucket on top of a platform being dumped out and then the contents falling through different zones.">
            <a:extLst>
              <a:ext uri="{FF2B5EF4-FFF2-40B4-BE49-F238E27FC236}">
                <a16:creationId xmlns:a16="http://schemas.microsoft.com/office/drawing/2014/main" id="{D048E4A8-7E78-43E8-A60F-908892CA8A56}"/>
              </a:ext>
            </a:extLst>
          </p:cNvPr>
          <p:cNvCxnSpPr/>
          <p:nvPr/>
        </p:nvCxnSpPr>
        <p:spPr>
          <a:xfrm>
            <a:off x="44672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descr="A series of three images that show a bucket on top of a platform being dumped out and then the contents falling through different zones.">
            <a:extLst>
              <a:ext uri="{FF2B5EF4-FFF2-40B4-BE49-F238E27FC236}">
                <a16:creationId xmlns:a16="http://schemas.microsoft.com/office/drawing/2014/main" id="{44398395-56CC-4CEE-8172-F00952330886}"/>
              </a:ext>
            </a:extLst>
          </p:cNvPr>
          <p:cNvSpPr/>
          <p:nvPr/>
        </p:nvSpPr>
        <p:spPr>
          <a:xfrm>
            <a:off x="5829300" y="931393"/>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6" name="Can 25602" descr="A series of three images that show a bucket on top of a platform being dumped out and then the contents falling through different zones.">
            <a:extLst>
              <a:ext uri="{FF2B5EF4-FFF2-40B4-BE49-F238E27FC236}">
                <a16:creationId xmlns:a16="http://schemas.microsoft.com/office/drawing/2014/main" id="{90D04D0A-A2FD-4731-81DE-843C960652E4}"/>
              </a:ext>
            </a:extLst>
          </p:cNvPr>
          <p:cNvSpPr/>
          <p:nvPr/>
        </p:nvSpPr>
        <p:spPr>
          <a:xfrm>
            <a:off x="707436" y="1229973"/>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descr="A series of three images that show a bucket on top of a platform being dumped out and then the contents falling through different zones.">
            <a:extLst>
              <a:ext uri="{FF2B5EF4-FFF2-40B4-BE49-F238E27FC236}">
                <a16:creationId xmlns:a16="http://schemas.microsoft.com/office/drawing/2014/main" id="{E1522EEB-C606-4BDB-8558-6C4D5880F308}"/>
              </a:ext>
            </a:extLst>
          </p:cNvPr>
          <p:cNvSpPr/>
          <p:nvPr/>
        </p:nvSpPr>
        <p:spPr>
          <a:xfrm>
            <a:off x="389506" y="931684"/>
            <a:ext cx="1785938" cy="2684597"/>
          </a:xfrm>
          <a:prstGeom prst="rect">
            <a:avLst/>
          </a:prstGeom>
          <a:solidFill>
            <a:schemeClr val="bg2">
              <a:lumMod val="50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Can 157" descr="A series of three images that show a bucket on top of a platform being dumped out and then the contents falling through different zones.">
            <a:extLst>
              <a:ext uri="{FF2B5EF4-FFF2-40B4-BE49-F238E27FC236}">
                <a16:creationId xmlns:a16="http://schemas.microsoft.com/office/drawing/2014/main" id="{DF3B4829-1C3D-42C0-AF29-5E4C1040D64D}"/>
              </a:ext>
            </a:extLst>
          </p:cNvPr>
          <p:cNvSpPr/>
          <p:nvPr/>
        </p:nvSpPr>
        <p:spPr>
          <a:xfrm rot="6278685">
            <a:off x="3750932" y="1195818"/>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descr="A series of three images that show a bucket on top of a platform being dumped out and then the contents falling through different zones.">
            <a:extLst>
              <a:ext uri="{FF2B5EF4-FFF2-40B4-BE49-F238E27FC236}">
                <a16:creationId xmlns:a16="http://schemas.microsoft.com/office/drawing/2014/main" id="{1C636345-A6E5-4FA3-8038-3997DA280CCA}"/>
              </a:ext>
            </a:extLst>
          </p:cNvPr>
          <p:cNvSpPr/>
          <p:nvPr/>
        </p:nvSpPr>
        <p:spPr>
          <a:xfrm>
            <a:off x="3120595" y="933175"/>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Can 175" descr="A series of three images that show a bucket on top of a platform being dumped out and then the contents falling through different zones.">
            <a:extLst>
              <a:ext uri="{FF2B5EF4-FFF2-40B4-BE49-F238E27FC236}">
                <a16:creationId xmlns:a16="http://schemas.microsoft.com/office/drawing/2014/main" id="{8F7A8BDF-1535-4B85-9CC1-80CADD6B2095}"/>
              </a:ext>
            </a:extLst>
          </p:cNvPr>
          <p:cNvSpPr/>
          <p:nvPr/>
        </p:nvSpPr>
        <p:spPr>
          <a:xfrm rot="6278685">
            <a:off x="6459637" y="1182103"/>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22454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6019800" y="992472"/>
            <a:ext cx="1398453" cy="830997"/>
          </a:xfrm>
          <a:prstGeom prst="rect">
            <a:avLst/>
          </a:prstGeom>
          <a:noFill/>
          <a:ln w="19050">
            <a:noFill/>
            <a:miter lim="800000"/>
            <a:headEnd/>
            <a:tailEnd/>
          </a:ln>
        </p:spPr>
        <p:txBody>
          <a:bodyPr wrap="square" anchor="ctr">
            <a:spAutoFit/>
          </a:bodyPr>
          <a:lstStyle/>
          <a:p>
            <a:pPr algn="ctr" defTabSz="342900" eaLnBrk="0" fontAlgn="base" hangingPunct="0">
              <a:spcBef>
                <a:spcPct val="0"/>
              </a:spcBef>
              <a:spcAft>
                <a:spcPct val="0"/>
              </a:spcAft>
              <a:defRPr/>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GRS80 ellipsoid</a:t>
            </a:r>
          </a:p>
        </p:txBody>
      </p:sp>
      <p:pic>
        <p:nvPicPr>
          <p:cNvPr id="17" name="Picture 16" descr="The geoid"/>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l="4270" r="3381"/>
          <a:stretch/>
        </p:blipFill>
        <p:spPr>
          <a:xfrm>
            <a:off x="2700282" y="1084521"/>
            <a:ext cx="3662743" cy="3453990"/>
          </a:xfrm>
          <a:prstGeom prst="rect">
            <a:avLst/>
          </a:prstGeom>
        </p:spPr>
      </p:pic>
      <p:sp>
        <p:nvSpPr>
          <p:cNvPr id="35" name="Oval 34" descr="The earth"/>
          <p:cNvSpPr/>
          <p:nvPr/>
        </p:nvSpPr>
        <p:spPr>
          <a:xfrm>
            <a:off x="2666169" y="1226585"/>
            <a:ext cx="3722023" cy="3136340"/>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xfrm>
            <a:off x="1143000" y="333052"/>
            <a:ext cx="68580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000" dirty="0">
                <a:cs typeface="Times New Roman" panose="02020603050405020304" pitchFamily="18" charset="0"/>
              </a:rPr>
              <a:t>Ellipsoids and Geoids</a:t>
            </a:r>
            <a:endParaRPr sz="3000" b="1" dirty="0">
              <a:cs typeface="Times New Roman" panose="02020603050405020304" pitchFamily="18" charset="0"/>
            </a:endParaRPr>
          </a:p>
        </p:txBody>
      </p:sp>
      <p:pic>
        <p:nvPicPr>
          <p:cNvPr id="2050" name="Picture 2" descr="NOAA 200th: Foundations: The Downs and Ups of Gravity Surveys: Western  Hemisphere Geoid"/>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590482" y="1149302"/>
            <a:ext cx="3873396" cy="33244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363" y="3685551"/>
            <a:ext cx="167970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Geoid</a:t>
            </a:r>
          </a:p>
        </p:txBody>
      </p:sp>
    </p:spTree>
    <p:extLst>
      <p:ext uri="{BB962C8B-B14F-4D97-AF65-F5344CB8AC3E}">
        <p14:creationId xmlns:p14="http://schemas.microsoft.com/office/powerpoint/2010/main" val="3132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descr="Red circle"/>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Tree>
    <p:extLst>
      <p:ext uri="{BB962C8B-B14F-4D97-AF65-F5344CB8AC3E}">
        <p14:creationId xmlns:p14="http://schemas.microsoft.com/office/powerpoint/2010/main" val="579926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descr="A black curved line, a blue undulating line, a brown squiggle line, and arrows representing the ellipsoid, geoid, and topography surface and associated heights."/>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descr="A black curved line, a blue undulating line, a brown squiggle line, and arrows representing the ellipsoid, geoid, and topography surface and associated heights."/>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descr="A black curved line, a blue undulating line, a brown squiggle line, and arrows representing the ellipsoid, geoid, and topography surface and associated heights."/>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descr="A black curved line, a blue undulating line, a brown squiggle line, and arrows representing the ellipsoid, geoid, and topography surface and associated heights."/>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descr="A black curved line, a blue undulating line, a brown squiggle line, and arrows representing the ellipsoid, geoid, and topography surface and associated heights."/>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3476273"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 (from GNSS)</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descr="A black curved line, a blue undulating line, a brown squiggle line, and arrows representing the ellipsoid, geoid, and topography surface and associated heights."/>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descr="A black curved line, a blue undulating line, a brown squiggle line, and arrows representing the ellipsoid, geoid, and topography surface and associated heights."/>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descr="A black curved line, a blue undulating line, a brown squiggle line, and arrows representing the ellipsoid, geoid, and topography surface and associated heights."/>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descr="A black curved line, a blue undulating line, a brown squiggle line, and arrows representing the ellipsoid, geoid, and topography surface and associated heights."/>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descr="A black curved line, a blue undulating line, a brown squiggle line, and arrows representing the ellipsoid, geoid, and topography surface and associated heights."/>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descr="A black curved line, a blue undulating line, a brown squiggle line, and arrows representing the ellipsoid, geoid, and topography surface and associated heights."/>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Tree>
    <p:extLst>
      <p:ext uri="{BB962C8B-B14F-4D97-AF65-F5344CB8AC3E}">
        <p14:creationId xmlns:p14="http://schemas.microsoft.com/office/powerpoint/2010/main" val="267918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83FE-43D1-42B6-A5D3-FAFDCC0DE37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Types of heights summary</a:t>
            </a:r>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𝐻</m:t>
                                </m:r>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𝑔</m:t>
                                        </m:r>
                                      </m:e>
                                    </m:acc>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smtClean="0">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oMath>
                            </m:oMathPara>
                          </a14:m>
                          <a:endParaRPr lang="en-US" sz="2000" i="1" kern="1200" dirty="0">
                            <a:solidFill>
                              <a:schemeClr val="dk1"/>
                            </a:solidFill>
                            <a:effectLst/>
                            <a:latin typeface="Cambria Math" panose="02040503050406030204" pitchFamily="18" charset="0"/>
                            <a:ea typeface="+mn-ea"/>
                            <a:cs typeface="+mn-cs"/>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45</m:t>
                                        </m:r>
                                      </m:sub>
                                    </m:sSub>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𝛾</m:t>
                                        </m:r>
                                      </m:e>
                                    </m:acc>
                                  </m:den>
                                </m:f>
                              </m:oMath>
                            </m:oMathPara>
                          </a14:m>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Choice>
        <mc:Fallback xmlns="">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ext uri="{D42A27DB-BD31-4B8C-83A1-F6EECF244321}">
                    <p14:modId xmlns:p14="http://schemas.microsoft.com/office/powerpoint/2010/main" val="2616594266"/>
                  </p:ext>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196800" r="-89375" b="-200800"/>
                          </a:stretch>
                        </a:blipFill>
                      </a:tcPr>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06709" t="-296800" r="-193610" b="-100800"/>
                          </a:stretch>
                        </a:blipFill>
                      </a:tcPr>
                    </a:tc>
                    <a:tc>
                      <a:txBody>
                        <a:bodyPr/>
                        <a:lstStyle/>
                        <a:p>
                          <a:endParaRPr lang="en-US"/>
                        </a:p>
                      </a:txBody>
                      <a:tcPr marL="68580" marR="68580" marT="0" marB="0">
                        <a:blipFill>
                          <a:blip r:embed="rId2"/>
                          <a:stretch>
                            <a:fillRect l="-202188" t="-296800" r="-89375" b="-100800"/>
                          </a:stretch>
                        </a:blipFill>
                      </a:tcPr>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400000" r="-89375" b="-1613"/>
                          </a:stretch>
                        </a:blipFill>
                      </a:tcPr>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Fallback>
      </mc:AlternateContent>
    </p:spTree>
    <p:extLst>
      <p:ext uri="{BB962C8B-B14F-4D97-AF65-F5344CB8AC3E}">
        <p14:creationId xmlns:p14="http://schemas.microsoft.com/office/powerpoint/2010/main" val="109959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1AB8-2ACD-4DA7-8FAD-E977F1B0EAD4}"/>
              </a:ext>
            </a:extLst>
          </p:cNvPr>
          <p:cNvSpPr>
            <a:spLocks noGrp="1"/>
          </p:cNvSpPr>
          <p:nvPr>
            <p:ph type="title"/>
          </p:nvPr>
        </p:nvSpPr>
        <p:spPr/>
        <p:txBody>
          <a:bodyPr/>
          <a:lstStyle/>
          <a:p>
            <a:r>
              <a:rPr lang="en-US" dirty="0"/>
              <a:t>Other vertical datums</a:t>
            </a:r>
          </a:p>
        </p:txBody>
      </p:sp>
      <p:sp>
        <p:nvSpPr>
          <p:cNvPr id="7" name="Content Placeholder 6">
            <a:extLst>
              <a:ext uri="{FF2B5EF4-FFF2-40B4-BE49-F238E27FC236}">
                <a16:creationId xmlns:a16="http://schemas.microsoft.com/office/drawing/2014/main" id="{25CB8DB2-7659-4696-A11B-F0A4760A9F3E}"/>
              </a:ext>
            </a:extLst>
          </p:cNvPr>
          <p:cNvSpPr>
            <a:spLocks noGrp="1"/>
          </p:cNvSpPr>
          <p:nvPr>
            <p:ph idx="1"/>
          </p:nvPr>
        </p:nvSpPr>
        <p:spPr/>
        <p:txBody>
          <a:bodyPr>
            <a:normAutofit fontScale="92500" lnSpcReduction="10000"/>
          </a:bodyPr>
          <a:lstStyle/>
          <a:p>
            <a:r>
              <a:rPr lang="en-US" dirty="0"/>
              <a:t>International Great Lakes Datum (1955, 1985, 2020) </a:t>
            </a:r>
          </a:p>
          <a:p>
            <a:r>
              <a:rPr lang="en-US" dirty="0"/>
              <a:t>Pre-1929 General Adjustments (1900, 1903, 1907, 1912)</a:t>
            </a:r>
          </a:p>
          <a:p>
            <a:r>
              <a:rPr lang="en-US" dirty="0"/>
              <a:t>River datums (Mean Gulf Level, Memphis, others)</a:t>
            </a:r>
          </a:p>
          <a:p>
            <a:r>
              <a:rPr lang="en-US" dirty="0"/>
              <a:t>Tidal Datums (NTDE)</a:t>
            </a:r>
          </a:p>
          <a:p>
            <a:endParaRPr lang="en-US" dirty="0"/>
          </a:p>
        </p:txBody>
      </p:sp>
    </p:spTree>
    <p:extLst>
      <p:ext uri="{BB962C8B-B14F-4D97-AF65-F5344CB8AC3E}">
        <p14:creationId xmlns:p14="http://schemas.microsoft.com/office/powerpoint/2010/main" val="4142081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4"/>
          <p:cNvSpPr txBox="1">
            <a:spLocks noGrp="1"/>
          </p:cNvSpPr>
          <p:nvPr>
            <p:ph type="title"/>
          </p:nvPr>
        </p:nvSpPr>
        <p:spPr>
          <a:xfrm>
            <a:off x="1485900" y="205978"/>
            <a:ext cx="6172200" cy="857250"/>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3200"/>
            </a:pPr>
            <a:r>
              <a:rPr lang="en-US" sz="3200" b="1" dirty="0">
                <a:solidFill>
                  <a:schemeClr val="dk1"/>
                </a:solidFill>
                <a:latin typeface="Arial" panose="020B0604020202020204" pitchFamily="34" charset="0"/>
                <a:ea typeface="Calibri"/>
                <a:cs typeface="Arial" panose="020B0604020202020204" pitchFamily="34" charset="0"/>
                <a:sym typeface="Calibri"/>
              </a:rPr>
              <a:t>Draw a DATUM PROFILE</a:t>
            </a:r>
            <a:endParaRPr sz="5400" b="1" dirty="0">
              <a:latin typeface="Arial" panose="020B0604020202020204" pitchFamily="34" charset="0"/>
              <a:cs typeface="Arial" panose="020B0604020202020204" pitchFamily="34" charset="0"/>
            </a:endParaRPr>
          </a:p>
        </p:txBody>
      </p:sp>
      <p:grpSp>
        <p:nvGrpSpPr>
          <p:cNvPr id="2" name="Group 1" descr="A set of lines, some parallel, some crossing each other, that show where the reference is for various datums.">
            <a:extLst>
              <a:ext uri="{FF2B5EF4-FFF2-40B4-BE49-F238E27FC236}">
                <a16:creationId xmlns:a16="http://schemas.microsoft.com/office/drawing/2014/main" id="{8FBF76BC-C464-4C92-BE90-9321E99B49B3}"/>
              </a:ext>
            </a:extLst>
          </p:cNvPr>
          <p:cNvGrpSpPr/>
          <p:nvPr/>
        </p:nvGrpSpPr>
        <p:grpSpPr>
          <a:xfrm>
            <a:off x="952036" y="1063228"/>
            <a:ext cx="7239927" cy="3581594"/>
            <a:chOff x="1594247" y="1312069"/>
            <a:chExt cx="6178153" cy="3056334"/>
          </a:xfrm>
        </p:grpSpPr>
        <p:sp>
          <p:nvSpPr>
            <p:cNvPr id="1245" name="Google Shape;1245;p84"/>
            <p:cNvSpPr txBox="1"/>
            <p:nvPr/>
          </p:nvSpPr>
          <p:spPr>
            <a:xfrm>
              <a:off x="4972050" y="1327547"/>
              <a:ext cx="1200150" cy="39171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Dresbach, MN</a:t>
              </a:r>
              <a:endParaRPr sz="1350"/>
            </a:p>
            <a:p>
              <a:pPr>
                <a:buClr>
                  <a:schemeClr val="dk1"/>
                </a:buClr>
                <a:buSzPts val="1800"/>
              </a:pPr>
              <a:r>
                <a:rPr lang="en-US" sz="1350">
                  <a:solidFill>
                    <a:schemeClr val="dk1"/>
                  </a:solidFill>
                  <a:latin typeface="Calibri"/>
                  <a:ea typeface="Calibri"/>
                  <a:cs typeface="Calibri"/>
                  <a:sym typeface="Calibri"/>
                </a:rPr>
                <a:t>(PBM 182)</a:t>
              </a:r>
              <a:endParaRPr sz="1350"/>
            </a:p>
          </p:txBody>
        </p:sp>
        <p:sp>
          <p:nvSpPr>
            <p:cNvPr id="1246" name="Google Shape;1246;p84"/>
            <p:cNvSpPr txBox="1"/>
            <p:nvPr/>
          </p:nvSpPr>
          <p:spPr>
            <a:xfrm>
              <a:off x="2901553" y="2074069"/>
              <a:ext cx="3080147" cy="27622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Elevation above datum = Depth to datum</a:t>
              </a:r>
              <a:endParaRPr sz="1350"/>
            </a:p>
          </p:txBody>
        </p:sp>
        <p:cxnSp>
          <p:nvCxnSpPr>
            <p:cNvPr id="1247" name="Google Shape;1247;p84"/>
            <p:cNvCxnSpPr/>
            <p:nvPr/>
          </p:nvCxnSpPr>
          <p:spPr>
            <a:xfrm>
              <a:off x="6196013" y="1771650"/>
              <a:ext cx="0" cy="903684"/>
            </a:xfrm>
            <a:prstGeom prst="straightConnector1">
              <a:avLst/>
            </a:prstGeom>
            <a:noFill/>
            <a:ln w="9525" cap="flat" cmpd="sng">
              <a:solidFill>
                <a:schemeClr val="dk1"/>
              </a:solidFill>
              <a:prstDash val="solid"/>
              <a:miter lim="800000"/>
              <a:headEnd type="none" w="med" len="med"/>
              <a:tailEnd type="stealth" w="med" len="med"/>
            </a:ln>
          </p:spPr>
        </p:cxnSp>
        <p:sp>
          <p:nvSpPr>
            <p:cNvPr id="1248" name="Google Shape;1248;p84"/>
            <p:cNvSpPr txBox="1"/>
            <p:nvPr/>
          </p:nvSpPr>
          <p:spPr>
            <a:xfrm>
              <a:off x="5835253"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0.013 m</a:t>
              </a:r>
              <a:endParaRPr sz="1350"/>
            </a:p>
          </p:txBody>
        </p:sp>
        <p:sp>
          <p:nvSpPr>
            <p:cNvPr id="1249" name="Google Shape;1249;p84"/>
            <p:cNvSpPr txBox="1"/>
            <p:nvPr/>
          </p:nvSpPr>
          <p:spPr>
            <a:xfrm>
              <a:off x="5835253"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0.071 m</a:t>
              </a:r>
              <a:endParaRPr sz="1350"/>
            </a:p>
          </p:txBody>
        </p:sp>
        <p:sp>
          <p:nvSpPr>
            <p:cNvPr id="1250" name="Google Shape;1250;p84"/>
            <p:cNvSpPr txBox="1"/>
            <p:nvPr/>
          </p:nvSpPr>
          <p:spPr>
            <a:xfrm>
              <a:off x="5835253"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0.078 m</a:t>
              </a:r>
              <a:endParaRPr sz="1350"/>
            </a:p>
          </p:txBody>
        </p:sp>
        <p:sp>
          <p:nvSpPr>
            <p:cNvPr id="1251" name="Google Shape;1251;p84"/>
            <p:cNvSpPr txBox="1"/>
            <p:nvPr/>
          </p:nvSpPr>
          <p:spPr>
            <a:xfrm>
              <a:off x="5835253"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2.148 m</a:t>
              </a:r>
              <a:endParaRPr sz="1350"/>
            </a:p>
          </p:txBody>
        </p:sp>
        <p:cxnSp>
          <p:nvCxnSpPr>
            <p:cNvPr id="1252" name="Google Shape;1252;p84"/>
            <p:cNvCxnSpPr/>
            <p:nvPr/>
          </p:nvCxnSpPr>
          <p:spPr>
            <a:xfrm rot="10800000" flipH="1">
              <a:off x="1616869" y="1764507"/>
              <a:ext cx="5641181" cy="7144"/>
            </a:xfrm>
            <a:prstGeom prst="straightConnector1">
              <a:avLst/>
            </a:prstGeom>
            <a:noFill/>
            <a:ln w="9525" cap="flat" cmpd="sng">
              <a:solidFill>
                <a:schemeClr val="dk1"/>
              </a:solidFill>
              <a:prstDash val="solid"/>
              <a:miter lim="800000"/>
              <a:headEnd type="none" w="med" len="med"/>
              <a:tailEnd type="none" w="med" len="med"/>
            </a:ln>
          </p:spPr>
        </p:cxnSp>
        <p:sp>
          <p:nvSpPr>
            <p:cNvPr id="1253" name="Google Shape;1253;p84"/>
            <p:cNvSpPr txBox="1"/>
            <p:nvPr/>
          </p:nvSpPr>
          <p:spPr>
            <a:xfrm>
              <a:off x="1965722" y="1312069"/>
              <a:ext cx="1085850" cy="392906"/>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St. Paul, MN</a:t>
              </a:r>
              <a:endParaRPr sz="1350"/>
            </a:p>
            <a:p>
              <a:pPr>
                <a:buClr>
                  <a:schemeClr val="dk1"/>
                </a:buClr>
                <a:buSzPts val="1800"/>
              </a:pPr>
              <a:r>
                <a:rPr lang="en-US" sz="1350">
                  <a:solidFill>
                    <a:schemeClr val="dk1"/>
                  </a:solidFill>
                  <a:latin typeface="Calibri"/>
                  <a:ea typeface="Calibri"/>
                  <a:cs typeface="Calibri"/>
                  <a:sym typeface="Calibri"/>
                </a:rPr>
                <a:t>(PBM 67)</a:t>
              </a:r>
              <a:endParaRPr sz="1350"/>
            </a:p>
          </p:txBody>
        </p:sp>
        <p:cxnSp>
          <p:nvCxnSpPr>
            <p:cNvPr id="1254" name="Google Shape;1254;p84"/>
            <p:cNvCxnSpPr/>
            <p:nvPr/>
          </p:nvCxnSpPr>
          <p:spPr>
            <a:xfrm>
              <a:off x="2339578" y="3543300"/>
              <a:ext cx="4518422" cy="32147"/>
            </a:xfrm>
            <a:prstGeom prst="straightConnector1">
              <a:avLst/>
            </a:prstGeom>
            <a:noFill/>
            <a:ln w="9525" cap="flat" cmpd="sng">
              <a:solidFill>
                <a:schemeClr val="dk1"/>
              </a:solidFill>
              <a:prstDash val="solid"/>
              <a:miter lim="800000"/>
              <a:headEnd type="none" w="med" len="med"/>
              <a:tailEnd type="none" w="med" len="med"/>
            </a:ln>
          </p:spPr>
        </p:cxnSp>
        <p:cxnSp>
          <p:nvCxnSpPr>
            <p:cNvPr id="1255" name="Google Shape;1255;p84"/>
            <p:cNvCxnSpPr/>
            <p:nvPr/>
          </p:nvCxnSpPr>
          <p:spPr>
            <a:xfrm>
              <a:off x="2343150" y="3721894"/>
              <a:ext cx="4514850" cy="164306"/>
            </a:xfrm>
            <a:prstGeom prst="straightConnector1">
              <a:avLst/>
            </a:prstGeom>
            <a:noFill/>
            <a:ln w="9525" cap="flat" cmpd="sng">
              <a:solidFill>
                <a:schemeClr val="dk1"/>
              </a:solidFill>
              <a:prstDash val="solid"/>
              <a:miter lim="800000"/>
              <a:headEnd type="none" w="med" len="med"/>
              <a:tailEnd type="none" w="med" len="med"/>
            </a:ln>
          </p:spPr>
        </p:cxnSp>
        <p:cxnSp>
          <p:nvCxnSpPr>
            <p:cNvPr id="1256" name="Google Shape;1256;p84"/>
            <p:cNvCxnSpPr/>
            <p:nvPr/>
          </p:nvCxnSpPr>
          <p:spPr>
            <a:xfrm>
              <a:off x="2343150" y="4268390"/>
              <a:ext cx="4518422" cy="0"/>
            </a:xfrm>
            <a:prstGeom prst="straightConnector1">
              <a:avLst/>
            </a:prstGeom>
            <a:noFill/>
            <a:ln w="9525" cap="flat" cmpd="sng">
              <a:solidFill>
                <a:schemeClr val="dk1"/>
              </a:solidFill>
              <a:prstDash val="solid"/>
              <a:miter lim="800000"/>
              <a:headEnd type="none" w="med" len="med"/>
              <a:tailEnd type="none" w="med" len="med"/>
            </a:ln>
          </p:spPr>
        </p:cxnSp>
        <p:sp>
          <p:nvSpPr>
            <p:cNvPr id="1257" name="Google Shape;1257;p84"/>
            <p:cNvSpPr txBox="1"/>
            <p:nvPr/>
          </p:nvSpPr>
          <p:spPr>
            <a:xfrm>
              <a:off x="1596628" y="31432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58" name="Google Shape;1258;p84"/>
            <p:cNvSpPr txBox="1"/>
            <p:nvPr/>
          </p:nvSpPr>
          <p:spPr>
            <a:xfrm>
              <a:off x="1616869" y="36325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59" name="Google Shape;1259;p84"/>
            <p:cNvSpPr txBox="1"/>
            <p:nvPr/>
          </p:nvSpPr>
          <p:spPr>
            <a:xfrm>
              <a:off x="1600200" y="28003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60" name="Google Shape;1260;p84"/>
            <p:cNvSpPr txBox="1"/>
            <p:nvPr/>
          </p:nvSpPr>
          <p:spPr>
            <a:xfrm>
              <a:off x="1594247"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61" name="Google Shape;1261;p84"/>
            <p:cNvSpPr txBox="1"/>
            <p:nvPr/>
          </p:nvSpPr>
          <p:spPr>
            <a:xfrm>
              <a:off x="1600200" y="34290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sp>
          <p:nvSpPr>
            <p:cNvPr id="1262" name="Google Shape;1262;p84"/>
            <p:cNvSpPr txBox="1"/>
            <p:nvPr/>
          </p:nvSpPr>
          <p:spPr>
            <a:xfrm>
              <a:off x="2514600"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0.046 m</a:t>
              </a:r>
              <a:endParaRPr sz="1350"/>
            </a:p>
          </p:txBody>
        </p:sp>
        <p:sp>
          <p:nvSpPr>
            <p:cNvPr id="1263" name="Google Shape;1263;p84"/>
            <p:cNvSpPr txBox="1"/>
            <p:nvPr/>
          </p:nvSpPr>
          <p:spPr>
            <a:xfrm>
              <a:off x="2514600"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0.098 m</a:t>
              </a:r>
              <a:endParaRPr sz="1350"/>
            </a:p>
          </p:txBody>
        </p:sp>
        <p:sp>
          <p:nvSpPr>
            <p:cNvPr id="1264" name="Google Shape;1264;p84"/>
            <p:cNvSpPr txBox="1"/>
            <p:nvPr/>
          </p:nvSpPr>
          <p:spPr>
            <a:xfrm>
              <a:off x="2514600"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0.003 m</a:t>
              </a:r>
              <a:endParaRPr sz="1350"/>
            </a:p>
          </p:txBody>
        </p:sp>
        <p:sp>
          <p:nvSpPr>
            <p:cNvPr id="1265" name="Google Shape;1265;p84"/>
            <p:cNvSpPr txBox="1"/>
            <p:nvPr/>
          </p:nvSpPr>
          <p:spPr>
            <a:xfrm>
              <a:off x="2514600"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2.222 m</a:t>
              </a:r>
              <a:endParaRPr sz="1350"/>
            </a:p>
          </p:txBody>
        </p:sp>
        <p:cxnSp>
          <p:nvCxnSpPr>
            <p:cNvPr id="1266" name="Google Shape;1266;p84"/>
            <p:cNvCxnSpPr/>
            <p:nvPr/>
          </p:nvCxnSpPr>
          <p:spPr>
            <a:xfrm>
              <a:off x="2686050" y="1851422"/>
              <a:ext cx="0" cy="903684"/>
            </a:xfrm>
            <a:prstGeom prst="straightConnector1">
              <a:avLst/>
            </a:prstGeom>
            <a:noFill/>
            <a:ln w="9525" cap="flat" cmpd="sng">
              <a:solidFill>
                <a:schemeClr val="dk1"/>
              </a:solidFill>
              <a:prstDash val="solid"/>
              <a:miter lim="800000"/>
              <a:headEnd type="none" w="med" len="med"/>
              <a:tailEnd type="stealth" w="med" len="med"/>
            </a:ln>
          </p:spPr>
        </p:cxnSp>
        <p:cxnSp>
          <p:nvCxnSpPr>
            <p:cNvPr id="1267" name="Google Shape;1267;p84"/>
            <p:cNvCxnSpPr/>
            <p:nvPr/>
          </p:nvCxnSpPr>
          <p:spPr>
            <a:xfrm>
              <a:off x="2337197" y="2955132"/>
              <a:ext cx="4463653" cy="245269"/>
            </a:xfrm>
            <a:prstGeom prst="straightConnector1">
              <a:avLst/>
            </a:prstGeom>
            <a:noFill/>
            <a:ln w="9525" cap="flat" cmpd="sng">
              <a:solidFill>
                <a:schemeClr val="dk1"/>
              </a:solidFill>
              <a:prstDash val="solid"/>
              <a:miter lim="800000"/>
              <a:headEnd type="none" w="med" len="med"/>
              <a:tailEnd type="none" w="med" len="med"/>
            </a:ln>
          </p:spPr>
        </p:cxnSp>
        <p:cxnSp>
          <p:nvCxnSpPr>
            <p:cNvPr id="1268" name="Google Shape;1268;p84"/>
            <p:cNvCxnSpPr/>
            <p:nvPr/>
          </p:nvCxnSpPr>
          <p:spPr>
            <a:xfrm rot="10800000" flipH="1">
              <a:off x="2339578" y="2955131"/>
              <a:ext cx="4538663" cy="285750"/>
            </a:xfrm>
            <a:prstGeom prst="straightConnector1">
              <a:avLst/>
            </a:prstGeom>
            <a:noFill/>
            <a:ln w="9525" cap="flat" cmpd="sng">
              <a:solidFill>
                <a:schemeClr val="dk1"/>
              </a:solidFill>
              <a:prstDash val="solid"/>
              <a:miter lim="800000"/>
              <a:headEnd type="none" w="med" len="med"/>
              <a:tailEnd type="none" w="med" len="med"/>
            </a:ln>
          </p:spPr>
        </p:cxnSp>
        <p:sp>
          <p:nvSpPr>
            <p:cNvPr id="1269" name="Google Shape;1269;p84"/>
            <p:cNvSpPr txBox="1"/>
            <p:nvPr/>
          </p:nvSpPr>
          <p:spPr>
            <a:xfrm>
              <a:off x="6972300" y="28324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70" name="Google Shape;1270;p84"/>
            <p:cNvSpPr txBox="1"/>
            <p:nvPr/>
          </p:nvSpPr>
          <p:spPr>
            <a:xfrm>
              <a:off x="7029450" y="38040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71" name="Google Shape;1271;p84"/>
            <p:cNvSpPr txBox="1"/>
            <p:nvPr/>
          </p:nvSpPr>
          <p:spPr>
            <a:xfrm>
              <a:off x="7012781" y="31182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72" name="Google Shape;1272;p84"/>
            <p:cNvSpPr txBox="1"/>
            <p:nvPr/>
          </p:nvSpPr>
          <p:spPr>
            <a:xfrm>
              <a:off x="7006828"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73" name="Google Shape;1273;p84"/>
            <p:cNvSpPr txBox="1"/>
            <p:nvPr/>
          </p:nvSpPr>
          <p:spPr>
            <a:xfrm>
              <a:off x="7012781" y="34861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5307-6F40-432C-8B6F-1E5E125E750E}"/>
              </a:ext>
            </a:extLst>
          </p:cNvPr>
          <p:cNvSpPr>
            <a:spLocks noGrp="1"/>
          </p:cNvSpPr>
          <p:nvPr>
            <p:ph type="title"/>
          </p:nvPr>
        </p:nvSpPr>
        <p:spPr/>
        <p:txBody>
          <a:bodyPr/>
          <a:lstStyle/>
          <a:p>
            <a:r>
              <a:rPr lang="en-US" dirty="0"/>
              <a:t>St. Paul to Dresbach: 127 miles</a:t>
            </a:r>
          </a:p>
        </p:txBody>
      </p:sp>
      <p:pic>
        <p:nvPicPr>
          <p:cNvPr id="3" name="Picture 2" descr="Screenshot of directions from St. Paul to Dresbach">
            <a:extLst>
              <a:ext uri="{FF2B5EF4-FFF2-40B4-BE49-F238E27FC236}">
                <a16:creationId xmlns:a16="http://schemas.microsoft.com/office/drawing/2014/main" id="{B5A2C01D-6F08-4240-816A-A6D1B9CC48C9}"/>
              </a:ext>
            </a:extLst>
          </p:cNvPr>
          <p:cNvPicPr>
            <a:picLocks noChangeAspect="1"/>
          </p:cNvPicPr>
          <p:nvPr/>
        </p:nvPicPr>
        <p:blipFill>
          <a:blip r:embed="rId2"/>
          <a:stretch>
            <a:fillRect/>
          </a:stretch>
        </p:blipFill>
        <p:spPr>
          <a:xfrm>
            <a:off x="1391777" y="1063229"/>
            <a:ext cx="6360445" cy="3692627"/>
          </a:xfrm>
          <a:prstGeom prst="rect">
            <a:avLst/>
          </a:prstGeom>
        </p:spPr>
      </p:pic>
    </p:spTree>
    <p:extLst>
      <p:ext uri="{BB962C8B-B14F-4D97-AF65-F5344CB8AC3E}">
        <p14:creationId xmlns:p14="http://schemas.microsoft.com/office/powerpoint/2010/main" val="97912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4570334" y="1095819"/>
            <a:ext cx="4573667" cy="3438082"/>
          </a:xfrm>
          <a:prstGeom prst="rect">
            <a:avLst/>
          </a:prstGeom>
          <a:noFill/>
          <a:ln>
            <a:noFill/>
          </a:ln>
        </p:spPr>
      </p:pic>
    </p:spTree>
    <p:extLst>
      <p:ext uri="{BB962C8B-B14F-4D97-AF65-F5344CB8AC3E}">
        <p14:creationId xmlns:p14="http://schemas.microsoft.com/office/powerpoint/2010/main" val="218702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49D34F2-B434-4F59-B821-32954BC16B18}"/>
              </a:ext>
            </a:extLst>
          </p:cNvPr>
          <p:cNvSpPr>
            <a:spLocks noGrp="1"/>
          </p:cNvSpPr>
          <p:nvPr>
            <p:ph type="title"/>
          </p:nvPr>
        </p:nvSpPr>
        <p:spPr/>
        <p:txBody>
          <a:bodyPr/>
          <a:lstStyle/>
          <a:p>
            <a:r>
              <a:rPr lang="en-US" dirty="0"/>
              <a:t>Water Level Stations</a:t>
            </a:r>
          </a:p>
        </p:txBody>
      </p:sp>
      <p:pic>
        <p:nvPicPr>
          <p:cNvPr id="11" name="image1.png" descr="Map of Great Lakes water level stations">
            <a:extLst>
              <a:ext uri="{FF2B5EF4-FFF2-40B4-BE49-F238E27FC236}">
                <a16:creationId xmlns:a16="http://schemas.microsoft.com/office/drawing/2014/main" id="{9DE7D258-D457-4936-BA15-22E5B534A2A5}"/>
              </a:ext>
            </a:extLst>
          </p:cNvPr>
          <p:cNvPicPr>
            <a:picLocks noGrp="1"/>
          </p:cNvPicPr>
          <p:nvPr>
            <p:ph sz="half" idx="1"/>
          </p:nvPr>
        </p:nvPicPr>
        <p:blipFill>
          <a:blip r:embed="rId3"/>
          <a:srcRect/>
          <a:stretch>
            <a:fillRect/>
          </a:stretch>
        </p:blipFill>
        <p:spPr>
          <a:xfrm>
            <a:off x="457200" y="1741283"/>
            <a:ext cx="4038600" cy="2311808"/>
          </a:xfrm>
          <a:prstGeom prst="rect">
            <a:avLst/>
          </a:prstGeom>
          <a:ln/>
        </p:spPr>
      </p:pic>
      <p:pic>
        <p:nvPicPr>
          <p:cNvPr id="12" name="Picture 2" descr="https://lh3.googleusercontent.com/OjEZrJi04m_FveRb4GDWovwoDsIUZzumYlDSpz2kRCtlsxBdDXbBidzHbzvWc4AUYVou7ezmYviyac2JWy8ix34HTRn7ZSSbOBGCRTVcm7Rav-R9L7UInbLlCZZkQre76nhWofk">
            <a:extLst>
              <a:ext uri="{FF2B5EF4-FFF2-40B4-BE49-F238E27FC236}">
                <a16:creationId xmlns:a16="http://schemas.microsoft.com/office/drawing/2014/main" id="{5FA17B28-7E4A-42A7-9B35-B9BD5695207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651532"/>
            <a:ext cx="4038600" cy="2491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327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Tree>
    <p:extLst>
      <p:ext uri="{BB962C8B-B14F-4D97-AF65-F5344CB8AC3E}">
        <p14:creationId xmlns:p14="http://schemas.microsoft.com/office/powerpoint/2010/main" val="4244748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vs. </a:t>
            </a:r>
            <a:r>
              <a:rPr lang="en-US" sz="3600" b="1" dirty="0" err="1">
                <a:latin typeface="Arial" panose="020B0604020202020204" pitchFamily="34" charset="0"/>
                <a:cs typeface="Arial" panose="020B0604020202020204" pitchFamily="34" charset="0"/>
              </a:rPr>
              <a:t>Orthometric</a:t>
            </a:r>
            <a:r>
              <a:rPr lang="en-US" sz="3600" b="1" dirty="0">
                <a:latin typeface="Arial" panose="020B0604020202020204" pitchFamily="34" charset="0"/>
                <a:cs typeface="Arial" panose="020B0604020202020204" pitchFamily="34" charset="0"/>
              </a:rPr>
              <a:t> Heights</a:t>
            </a:r>
          </a:p>
        </p:txBody>
      </p:sp>
      <p:pic>
        <p:nvPicPr>
          <p:cNvPr id="5" name="Google Shape;1130;p23" descr="A map of Lake Superior with a red line drawn on it from Duluth, MN to Marathon, ON."/>
          <p:cNvPicPr preferRelativeResize="0"/>
          <p:nvPr/>
        </p:nvPicPr>
        <p:blipFill rotWithShape="1">
          <a:blip r:embed="rId2">
            <a:alphaModFix/>
          </a:blip>
          <a:srcRect/>
          <a:stretch/>
        </p:blipFill>
        <p:spPr>
          <a:xfrm>
            <a:off x="5819056" y="997843"/>
            <a:ext cx="2967195" cy="1568471"/>
          </a:xfrm>
          <a:prstGeom prst="rect">
            <a:avLst/>
          </a:prstGeom>
          <a:noFill/>
          <a:ln>
            <a:noFill/>
          </a:ln>
        </p:spPr>
      </p:pic>
      <p:grpSp>
        <p:nvGrpSpPr>
          <p:cNvPr id="6" name="Google Shape;1131;p23" descr="A graph showing a horizontal blue line representing a Dynamic height and an oscillating green line trending downward representing orthometric height."/>
          <p:cNvGrpSpPr/>
          <p:nvPr/>
        </p:nvGrpSpPr>
        <p:grpSpPr>
          <a:xfrm>
            <a:off x="-1472" y="997843"/>
            <a:ext cx="5523041" cy="2418231"/>
            <a:chOff x="457200" y="1446454"/>
            <a:chExt cx="8229600" cy="3442286"/>
          </a:xfrm>
        </p:grpSpPr>
        <p:pic>
          <p:nvPicPr>
            <p:cNvPr id="7" name="Google Shape;1132;p23" descr="Graph showing dynamic height (blue line) and orthometric height (green curve)"/>
            <p:cNvPicPr preferRelativeResize="0"/>
            <p:nvPr/>
          </p:nvPicPr>
          <p:blipFill rotWithShape="1">
            <a:blip r:embed="rId3">
              <a:alphaModFix/>
            </a:blip>
            <a:srcRect/>
            <a:stretch/>
          </p:blipFill>
          <p:spPr>
            <a:xfrm>
              <a:off x="457200" y="1446454"/>
              <a:ext cx="8229600" cy="3442286"/>
            </a:xfrm>
            <a:prstGeom prst="rect">
              <a:avLst/>
            </a:prstGeom>
            <a:noFill/>
            <a:ln w="9525" cap="flat" cmpd="sng">
              <a:solidFill>
                <a:schemeClr val="dk1"/>
              </a:solidFill>
              <a:prstDash val="solid"/>
              <a:round/>
              <a:headEnd type="none" w="sm" len="sm"/>
              <a:tailEnd type="none" w="sm" len="sm"/>
            </a:ln>
          </p:spPr>
        </p:pic>
        <p:sp>
          <p:nvSpPr>
            <p:cNvPr id="8" name="Google Shape;1133;p23"/>
            <p:cNvSpPr txBox="1"/>
            <p:nvPr/>
          </p:nvSpPr>
          <p:spPr>
            <a:xfrm flipH="1">
              <a:off x="7486872" y="1614701"/>
              <a:ext cx="751867"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North</a:t>
              </a:r>
              <a:endParaRPr sz="1350" dirty="0"/>
            </a:p>
          </p:txBody>
        </p:sp>
        <p:cxnSp>
          <p:nvCxnSpPr>
            <p:cNvPr id="9" name="Google Shape;1134;p23"/>
            <p:cNvCxnSpPr/>
            <p:nvPr/>
          </p:nvCxnSpPr>
          <p:spPr>
            <a:xfrm rot="10800000">
              <a:off x="8190699" y="1755160"/>
              <a:ext cx="277496" cy="0"/>
            </a:xfrm>
            <a:prstGeom prst="straightConnector1">
              <a:avLst/>
            </a:prstGeom>
            <a:noFill/>
            <a:ln w="38100" cap="flat" cmpd="sng">
              <a:solidFill>
                <a:schemeClr val="dk1"/>
              </a:solidFill>
              <a:prstDash val="solid"/>
              <a:round/>
              <a:headEnd type="stealth" w="lg" len="lg"/>
              <a:tailEnd type="none" w="sm" len="sm"/>
            </a:ln>
            <a:effectLst>
              <a:outerShdw blurRad="40000" dist="20000" dir="5400000" rotWithShape="0">
                <a:srgbClr val="000000">
                  <a:alpha val="37647"/>
                </a:srgbClr>
              </a:outerShdw>
            </a:effectLst>
          </p:spPr>
        </p:cxnSp>
        <p:sp>
          <p:nvSpPr>
            <p:cNvPr id="10" name="Google Shape;1135;p23"/>
            <p:cNvSpPr txBox="1"/>
            <p:nvPr/>
          </p:nvSpPr>
          <p:spPr>
            <a:xfrm flipH="1">
              <a:off x="1705323" y="1585688"/>
              <a:ext cx="917014"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South</a:t>
              </a:r>
              <a:endParaRPr sz="1350" dirty="0"/>
            </a:p>
          </p:txBody>
        </p:sp>
        <p:cxnSp>
          <p:nvCxnSpPr>
            <p:cNvPr id="11" name="Google Shape;1136;p23"/>
            <p:cNvCxnSpPr/>
            <p:nvPr/>
          </p:nvCxnSpPr>
          <p:spPr>
            <a:xfrm rot="10800000">
              <a:off x="1427827" y="1739758"/>
              <a:ext cx="277496" cy="0"/>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
          <p:nvSpPr>
            <p:cNvPr id="12" name="Google Shape;1137;p23"/>
            <p:cNvSpPr txBox="1"/>
            <p:nvPr/>
          </p:nvSpPr>
          <p:spPr>
            <a:xfrm>
              <a:off x="3879349" y="1687360"/>
              <a:ext cx="1672253" cy="619281"/>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Arial"/>
                  <a:ea typeface="Arial"/>
                  <a:cs typeface="Arial"/>
                  <a:sym typeface="Arial"/>
                </a:rPr>
                <a:t>Dynamic Height</a:t>
              </a:r>
              <a:endParaRPr sz="1350"/>
            </a:p>
          </p:txBody>
        </p:sp>
        <p:sp>
          <p:nvSpPr>
            <p:cNvPr id="13" name="Google Shape;1138;p23"/>
            <p:cNvSpPr txBox="1"/>
            <p:nvPr/>
          </p:nvSpPr>
          <p:spPr>
            <a:xfrm>
              <a:off x="5112517" y="2907569"/>
              <a:ext cx="2355524" cy="619281"/>
            </a:xfrm>
            <a:prstGeom prst="rect">
              <a:avLst/>
            </a:prstGeom>
            <a:noFill/>
            <a:ln>
              <a:noFill/>
            </a:ln>
          </p:spPr>
          <p:txBody>
            <a:bodyPr spcFirstLastPara="1" wrap="square" lIns="68569" tIns="34275" rIns="68569" bIns="34275" anchor="t" anchorCtr="0">
              <a:spAutoFit/>
            </a:bodyPr>
            <a:lstStyle/>
            <a:p>
              <a:pPr marL="342900" lvl="1"/>
              <a:r>
                <a:rPr lang="en-US" sz="1350" dirty="0" err="1">
                  <a:solidFill>
                    <a:schemeClr val="dk1"/>
                  </a:solidFill>
                  <a:latin typeface="Arial"/>
                  <a:ea typeface="Arial"/>
                  <a:cs typeface="Arial"/>
                  <a:sym typeface="Arial"/>
                </a:rPr>
                <a:t>Orthometric</a:t>
              </a:r>
              <a:r>
                <a:rPr lang="en-US" sz="1350" dirty="0">
                  <a:solidFill>
                    <a:schemeClr val="dk1"/>
                  </a:solidFill>
                  <a:latin typeface="Arial"/>
                  <a:ea typeface="Arial"/>
                  <a:cs typeface="Arial"/>
                  <a:sym typeface="Arial"/>
                </a:rPr>
                <a:t> Height</a:t>
              </a:r>
              <a:endParaRPr sz="1350" dirty="0"/>
            </a:p>
          </p:txBody>
        </p:sp>
      </p:grpSp>
      <p:pic>
        <p:nvPicPr>
          <p:cNvPr id="14" name="Picture 13" descr="A blue area representing a water body in profile view with dashed lines showing level surfaces and yellow arrows of slightly different lengths pointing up at red circles labeled HD1 and HD2 that are both at the top of the water area.">
            <a:extLst>
              <a:ext uri="{FF2B5EF4-FFF2-40B4-BE49-F238E27FC236}">
                <a16:creationId xmlns:a16="http://schemas.microsoft.com/office/drawing/2014/main" id="{49FA0C74-541E-4BD2-B73E-4BD1AE17E4D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5325" y="3416074"/>
            <a:ext cx="4466492" cy="1712311"/>
          </a:xfrm>
          <a:prstGeom prst="rect">
            <a:avLst/>
          </a:prstGeom>
          <a:noFill/>
          <a:ln>
            <a:noFill/>
          </a:ln>
        </p:spPr>
      </p:pic>
    </p:spTree>
    <p:extLst>
      <p:ext uri="{BB962C8B-B14F-4D97-AF65-F5344CB8AC3E}">
        <p14:creationId xmlns:p14="http://schemas.microsoft.com/office/powerpoint/2010/main" val="20900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51343"/>
            <a:ext cx="8558011" cy="595945"/>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457201" y="1076326"/>
            <a:ext cx="7119256" cy="3815831"/>
          </a:xfrm>
        </p:spPr>
        <p:txBody>
          <a:bodyPr>
            <a:normAutofit/>
          </a:bodyPr>
          <a:lstStyle/>
          <a:p>
            <a:r>
              <a:rPr lang="en-US" sz="1800" i="1" dirty="0">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800" i="1" dirty="0" err="1">
                <a:latin typeface="Arial" panose="020B0604020202020204" pitchFamily="34" charset="0"/>
                <a:cs typeface="Arial" panose="020B0604020202020204" pitchFamily="34" charset="0"/>
              </a:rPr>
              <a:t>Craymer</a:t>
            </a:r>
            <a:r>
              <a:rPr lang="en-US" sz="1800" i="1" dirty="0">
                <a:latin typeface="Arial" panose="020B0604020202020204" pitchFamily="34" charset="0"/>
                <a:cs typeface="Arial" panose="020B0604020202020204" pitchFamily="34" charset="0"/>
              </a:rPr>
              <a:t> and C. </a:t>
            </a:r>
            <a:r>
              <a:rPr lang="en-US" sz="1800" i="1" dirty="0" err="1">
                <a:latin typeface="Arial" panose="020B0604020202020204" pitchFamily="34" charset="0"/>
                <a:cs typeface="Arial" panose="020B0604020202020204" pitchFamily="34" charset="0"/>
              </a:rPr>
              <a:t>Wisotzkey</a:t>
            </a:r>
            <a:r>
              <a:rPr lang="en-US" sz="1800" i="1" dirty="0">
                <a:latin typeface="Arial" panose="020B0604020202020204" pitchFamily="34" charset="0"/>
                <a:cs typeface="Arial" panose="020B0604020202020204" pitchFamily="34" charset="0"/>
              </a:rPr>
              <a:t>, 2021. </a:t>
            </a:r>
          </a:p>
          <a:p>
            <a:endParaRPr lang="en-US" i="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Uplifting in north</a:t>
            </a:r>
            <a:endParaRPr lang="en-US" sz="2400" dirty="0"/>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Subsiding in south</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Overall tilting ~7 mm/year  </a:t>
            </a:r>
          </a:p>
          <a:p>
            <a:r>
              <a:rPr lang="en-US" sz="1800" dirty="0">
                <a:solidFill>
                  <a:srgbClr val="3F3F3F"/>
                </a:solidFill>
                <a:latin typeface="Arial"/>
                <a:ea typeface="Arial"/>
                <a:cs typeface="Arial"/>
                <a:sym typeface="Arial"/>
              </a:rPr>
              <a:t>	(21cm or 0.7’ over 30 year)</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Need to update IGLD </a:t>
            </a:r>
          </a:p>
          <a:p>
            <a:r>
              <a:rPr lang="en-US" sz="1800" dirty="0">
                <a:solidFill>
                  <a:srgbClr val="3F3F3F"/>
                </a:solidFill>
                <a:latin typeface="Arial"/>
                <a:ea typeface="Arial"/>
                <a:cs typeface="Arial"/>
                <a:sym typeface="Arial"/>
              </a:rPr>
              <a:t>	every 25-30 years</a:t>
            </a:r>
            <a:endParaRPr lang="en-US" sz="1800" dirty="0">
              <a:solidFill>
                <a:srgbClr val="FF0000"/>
              </a:solidFill>
              <a:latin typeface="Arial"/>
              <a:ea typeface="Arial"/>
              <a:cs typeface="Arial"/>
              <a:sym typeface="Arial"/>
            </a:endParaRP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3">
            <a:alphaModFix/>
          </a:blip>
          <a:srcRect/>
          <a:stretch/>
        </p:blipFill>
        <p:spPr>
          <a:xfrm>
            <a:off x="3751336" y="2361863"/>
            <a:ext cx="2285283" cy="2530294"/>
          </a:xfrm>
          <a:prstGeom prst="rect">
            <a:avLst/>
          </a:prstGeom>
          <a:noFill/>
          <a:ln>
            <a:noFill/>
          </a:ln>
        </p:spPr>
      </p:pic>
      <p:pic>
        <p:nvPicPr>
          <p:cNvPr id="6" name="Picture 5" descr="Map of the Great Lakes region showing a color ramp from blue to red across the basin.">
            <a:extLst>
              <a:ext uri="{FF2B5EF4-FFF2-40B4-BE49-F238E27FC236}">
                <a16:creationId xmlns:a16="http://schemas.microsoft.com/office/drawing/2014/main" id="{A090495E-CB73-427E-A90B-EB1AE478692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137702" y="2835474"/>
            <a:ext cx="2877510" cy="2056683"/>
          </a:xfrm>
          <a:prstGeom prst="rect">
            <a:avLst/>
          </a:prstGeom>
          <a:ln w="6350">
            <a:solidFill>
              <a:sysClr val="windowText" lastClr="000000"/>
            </a:solidFill>
          </a:ln>
        </p:spPr>
      </p:pic>
    </p:spTree>
    <p:extLst>
      <p:ext uri="{BB962C8B-B14F-4D97-AF65-F5344CB8AC3E}">
        <p14:creationId xmlns:p14="http://schemas.microsoft.com/office/powerpoint/2010/main" val="237601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descr="Red circle"/>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2006263" y="1105582"/>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75816" y="360088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801063" y="301051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93416" y="240768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800229" y="178825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2016798" y="141260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descr="dashed line at 3">
            <a:extLst>
              <a:ext uri="{FF2B5EF4-FFF2-40B4-BE49-F238E27FC236}">
                <a16:creationId xmlns:a16="http://schemas.microsoft.com/office/drawing/2014/main" id="{CC3368BF-EA0E-4917-8128-E1E7472D7BD9}"/>
              </a:ext>
            </a:extLst>
          </p:cNvPr>
          <p:cNvCxnSpPr>
            <a:cxnSpLocks/>
          </p:cNvCxnSpPr>
          <p:nvPr/>
        </p:nvCxnSpPr>
        <p:spPr>
          <a:xfrm>
            <a:off x="2090609" y="433442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71906" y="4149759"/>
            <a:ext cx="1410649" cy="369332"/>
          </a:xfrm>
          <a:prstGeom prst="rect">
            <a:avLst/>
          </a:prstGeom>
          <a:noFill/>
        </p:spPr>
        <p:txBody>
          <a:bodyPr wrap="square" rtlCol="0">
            <a:spAutoFit/>
          </a:bodyPr>
          <a:lstStyle/>
          <a:p>
            <a:r>
              <a:rPr lang="en-US" dirty="0"/>
              <a:t>Datum = 0</a:t>
            </a:r>
          </a:p>
        </p:txBody>
      </p:sp>
      <p:cxnSp>
        <p:nvCxnSpPr>
          <p:cNvPr id="5" name="Straight Connector 4" descr="Dashed line">
            <a:extLst>
              <a:ext uri="{FF2B5EF4-FFF2-40B4-BE49-F238E27FC236}">
                <a16:creationId xmlns:a16="http://schemas.microsoft.com/office/drawing/2014/main" id="{47651096-C6F9-485E-A5F3-ADD34F2C543C}"/>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852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40"/>
        <p:cNvGrpSpPr/>
        <p:nvPr/>
      </p:nvGrpSpPr>
      <p:grpSpPr>
        <a:xfrm>
          <a:off x="0" y="0"/>
          <a:ext cx="0" cy="0"/>
          <a:chOff x="0" y="0"/>
          <a:chExt cx="0" cy="0"/>
        </a:xfrm>
      </p:grpSpPr>
      <p:sp>
        <p:nvSpPr>
          <p:cNvPr id="241" name="Google Shape;241;p39"/>
          <p:cNvSpPr txBox="1"/>
          <p:nvPr/>
        </p:nvSpPr>
        <p:spPr>
          <a:xfrm>
            <a:off x="362346" y="1417573"/>
            <a:ext cx="4161330" cy="3154679"/>
          </a:xfrm>
          <a:prstGeom prst="rect">
            <a:avLst/>
          </a:prstGeom>
          <a:noFill/>
          <a:ln>
            <a:noFill/>
          </a:ln>
        </p:spPr>
        <p:txBody>
          <a:bodyPr spcFirstLastPara="1" wrap="square" lIns="91425" tIns="91425" rIns="91425" bIns="91425" anchor="t" anchorCtr="0">
            <a:spAutoFit/>
          </a:bodyPr>
          <a:lstStyle/>
          <a:p>
            <a:pPr>
              <a:spcBef>
                <a:spcPts val="1200"/>
              </a:spcBef>
            </a:pPr>
            <a:endParaRPr b="1" dirty="0">
              <a:latin typeface="Arial" panose="020B0604020202020204" pitchFamily="34" charset="0"/>
              <a:ea typeface="Roboto"/>
              <a:cs typeface="Arial" panose="020B0604020202020204" pitchFamily="34" charset="0"/>
              <a:sym typeface="Roboto"/>
            </a:endParaRPr>
          </a:p>
          <a:p>
            <a:pPr marL="457189" indent="-317492">
              <a:buSzPts val="1400"/>
              <a:buFont typeface="Roboto"/>
              <a:buChar char="●"/>
            </a:pPr>
            <a:r>
              <a:rPr lang="en" sz="1500" dirty="0">
                <a:latin typeface="Arial" panose="020B0604020202020204" pitchFamily="34" charset="0"/>
                <a:ea typeface="Roboto"/>
                <a:cs typeface="Arial" panose="020B0604020202020204" pitchFamily="34" charset="0"/>
                <a:sym typeface="Roboto"/>
              </a:rPr>
              <a:t>Formed in 1953 </a:t>
            </a:r>
            <a:endParaRPr sz="1500" dirty="0">
              <a:latin typeface="Arial" panose="020B0604020202020204" pitchFamily="34" charset="0"/>
              <a:ea typeface="Roboto"/>
              <a:cs typeface="Arial" panose="020B0604020202020204" pitchFamily="34" charset="0"/>
              <a:sym typeface="Roboto"/>
            </a:endParaRPr>
          </a:p>
          <a:p>
            <a:pPr marL="457189" indent="-317492">
              <a:buSzPts val="1400"/>
              <a:buFont typeface="Roboto"/>
              <a:buChar char="●"/>
            </a:pPr>
            <a:r>
              <a:rPr lang="en" sz="1500" dirty="0">
                <a:latin typeface="Arial" panose="020B0604020202020204" pitchFamily="34" charset="0"/>
                <a:ea typeface="Roboto"/>
                <a:cs typeface="Arial" panose="020B0604020202020204" pitchFamily="34" charset="0"/>
                <a:sym typeface="Roboto"/>
              </a:rPr>
              <a:t>Ad hoc group of federal experts</a:t>
            </a:r>
            <a:endParaRPr sz="1500" dirty="0">
              <a:latin typeface="Arial" panose="020B0604020202020204" pitchFamily="34" charset="0"/>
              <a:ea typeface="Roboto"/>
              <a:cs typeface="Arial" panose="020B0604020202020204" pitchFamily="34" charset="0"/>
              <a:sym typeface="Roboto"/>
            </a:endParaRPr>
          </a:p>
          <a:p>
            <a:pPr marL="457189" indent="-317492">
              <a:buSzPts val="1400"/>
              <a:buFont typeface="Roboto"/>
              <a:buChar char="●"/>
            </a:pPr>
            <a:r>
              <a:rPr lang="en" sz="1500" dirty="0">
                <a:latin typeface="Arial" panose="020B0604020202020204" pitchFamily="34" charset="0"/>
                <a:ea typeface="Roboto"/>
                <a:cs typeface="Arial" panose="020B0604020202020204" pitchFamily="34" charset="0"/>
                <a:sym typeface="Roboto"/>
              </a:rPr>
              <a:t>Four subcommittees </a:t>
            </a:r>
            <a:endParaRPr sz="1500" dirty="0">
              <a:latin typeface="Arial" panose="020B0604020202020204" pitchFamily="34" charset="0"/>
              <a:ea typeface="Roboto"/>
              <a:cs typeface="Arial" panose="020B0604020202020204" pitchFamily="34" charset="0"/>
              <a:sym typeface="Roboto"/>
            </a:endParaRPr>
          </a:p>
          <a:p>
            <a:pPr marL="914378" lvl="1" indent="-317492">
              <a:buSzPts val="1400"/>
              <a:buFont typeface="Roboto"/>
              <a:buChar char="○"/>
            </a:pPr>
            <a:r>
              <a:rPr lang="en" sz="1500" dirty="0">
                <a:latin typeface="Arial" panose="020B0604020202020204" pitchFamily="34" charset="0"/>
                <a:ea typeface="Roboto"/>
                <a:cs typeface="Arial" panose="020B0604020202020204" pitchFamily="34" charset="0"/>
                <a:sym typeface="Roboto"/>
              </a:rPr>
              <a:t>Hydraulics</a:t>
            </a:r>
            <a:endParaRPr sz="1500" dirty="0">
              <a:latin typeface="Arial" panose="020B0604020202020204" pitchFamily="34" charset="0"/>
              <a:ea typeface="Roboto"/>
              <a:cs typeface="Arial" panose="020B0604020202020204" pitchFamily="34" charset="0"/>
              <a:sym typeface="Roboto"/>
            </a:endParaRPr>
          </a:p>
          <a:p>
            <a:pPr marL="914378" lvl="1" indent="-317492">
              <a:buSzPts val="1400"/>
              <a:buFont typeface="Roboto"/>
              <a:buChar char="○"/>
            </a:pPr>
            <a:r>
              <a:rPr lang="en" sz="1500" dirty="0">
                <a:latin typeface="Arial" panose="020B0604020202020204" pitchFamily="34" charset="0"/>
                <a:ea typeface="Roboto"/>
                <a:cs typeface="Arial" panose="020B0604020202020204" pitchFamily="34" charset="0"/>
                <a:sym typeface="Roboto"/>
              </a:rPr>
              <a:t>Hydrology</a:t>
            </a:r>
            <a:endParaRPr sz="1500" dirty="0">
              <a:latin typeface="Arial" panose="020B0604020202020204" pitchFamily="34" charset="0"/>
              <a:ea typeface="Roboto"/>
              <a:cs typeface="Arial" panose="020B0604020202020204" pitchFamily="34" charset="0"/>
              <a:sym typeface="Roboto"/>
            </a:endParaRPr>
          </a:p>
          <a:p>
            <a:pPr marL="914378" lvl="1" indent="-317492">
              <a:buClr>
                <a:schemeClr val="dk1"/>
              </a:buClr>
              <a:buSzPts val="1400"/>
              <a:buFont typeface="Roboto"/>
              <a:buChar char="○"/>
            </a:pPr>
            <a:r>
              <a:rPr lang="en" sz="1500" dirty="0">
                <a:solidFill>
                  <a:schemeClr val="dk1"/>
                </a:solidFill>
                <a:latin typeface="Arial" panose="020B0604020202020204" pitchFamily="34" charset="0"/>
                <a:ea typeface="Roboto"/>
                <a:cs typeface="Arial" panose="020B0604020202020204" pitchFamily="34" charset="0"/>
                <a:sym typeface="Roboto"/>
              </a:rPr>
              <a:t>Coordinated Regulation and Routing Model</a:t>
            </a:r>
            <a:endParaRPr sz="1500" dirty="0">
              <a:solidFill>
                <a:schemeClr val="dk1"/>
              </a:solidFill>
              <a:latin typeface="Arial" panose="020B0604020202020204" pitchFamily="34" charset="0"/>
              <a:ea typeface="Roboto"/>
              <a:cs typeface="Arial" panose="020B0604020202020204" pitchFamily="34" charset="0"/>
              <a:sym typeface="Roboto"/>
            </a:endParaRPr>
          </a:p>
          <a:p>
            <a:pPr marL="914378" lvl="1" indent="-317492">
              <a:buClr>
                <a:schemeClr val="dk1"/>
              </a:buClr>
              <a:buSzPts val="1400"/>
              <a:buFont typeface="Roboto"/>
              <a:buChar char="○"/>
            </a:pPr>
            <a:r>
              <a:rPr lang="en" sz="1500" dirty="0">
                <a:solidFill>
                  <a:schemeClr val="dk1"/>
                </a:solidFill>
                <a:latin typeface="Arial" panose="020B0604020202020204" pitchFamily="34" charset="0"/>
                <a:ea typeface="Roboto"/>
                <a:cs typeface="Arial" panose="020B0604020202020204" pitchFamily="34" charset="0"/>
                <a:sym typeface="Roboto"/>
              </a:rPr>
              <a:t>Vertical Control - Water Levels </a:t>
            </a:r>
            <a:endParaRPr sz="1500" dirty="0">
              <a:solidFill>
                <a:schemeClr val="dk1"/>
              </a:solidFill>
              <a:latin typeface="Arial" panose="020B0604020202020204" pitchFamily="34" charset="0"/>
              <a:ea typeface="Roboto"/>
              <a:cs typeface="Arial" panose="020B0604020202020204" pitchFamily="34" charset="0"/>
              <a:sym typeface="Roboto"/>
            </a:endParaRPr>
          </a:p>
          <a:p>
            <a:pPr marL="1371566" lvl="2" indent="-317492">
              <a:buClr>
                <a:schemeClr val="dk1"/>
              </a:buClr>
              <a:buSzPts val="1400"/>
              <a:buFont typeface="Roboto"/>
              <a:buChar char="■"/>
            </a:pPr>
            <a:r>
              <a:rPr lang="en" sz="1500" dirty="0">
                <a:solidFill>
                  <a:schemeClr val="dk1"/>
                </a:solidFill>
                <a:latin typeface="Arial" panose="020B0604020202020204" pitchFamily="34" charset="0"/>
                <a:ea typeface="Roboto"/>
                <a:cs typeface="Arial" panose="020B0604020202020204" pitchFamily="34" charset="0"/>
                <a:sym typeface="Roboto"/>
              </a:rPr>
              <a:t>Update and revise IGLD</a:t>
            </a:r>
            <a:endParaRPr sz="1500" dirty="0">
              <a:solidFill>
                <a:schemeClr val="dk1"/>
              </a:solidFill>
              <a:latin typeface="Arial" panose="020B0604020202020204" pitchFamily="34" charset="0"/>
              <a:ea typeface="Roboto"/>
              <a:cs typeface="Arial" panose="020B0604020202020204" pitchFamily="34" charset="0"/>
              <a:sym typeface="Roboto"/>
            </a:endParaRPr>
          </a:p>
          <a:p>
            <a:pPr marL="1371566" lvl="2" indent="-317492">
              <a:buClr>
                <a:schemeClr val="dk1"/>
              </a:buClr>
              <a:buSzPts val="1400"/>
              <a:buFont typeface="Roboto"/>
              <a:buChar char="■"/>
            </a:pPr>
            <a:r>
              <a:rPr lang="en" sz="1500" dirty="0">
                <a:solidFill>
                  <a:schemeClr val="dk1"/>
                </a:solidFill>
                <a:latin typeface="Arial" panose="020B0604020202020204" pitchFamily="34" charset="0"/>
                <a:ea typeface="Roboto"/>
                <a:cs typeface="Arial" panose="020B0604020202020204" pitchFamily="34" charset="0"/>
                <a:sym typeface="Roboto"/>
              </a:rPr>
              <a:t>Standardize water level data processing </a:t>
            </a:r>
            <a:endParaRPr sz="1500" dirty="0">
              <a:solidFill>
                <a:schemeClr val="dk1"/>
              </a:solidFill>
              <a:latin typeface="Arial" panose="020B0604020202020204" pitchFamily="34" charset="0"/>
              <a:ea typeface="Roboto"/>
              <a:cs typeface="Arial" panose="020B0604020202020204" pitchFamily="34" charset="0"/>
              <a:sym typeface="Roboto"/>
            </a:endParaRPr>
          </a:p>
        </p:txBody>
      </p:sp>
      <p:pic>
        <p:nvPicPr>
          <p:cNvPr id="242" name="Google Shape;242;p39" descr="Natural Resources Canada"/>
          <p:cNvPicPr preferRelativeResize="0"/>
          <p:nvPr/>
        </p:nvPicPr>
        <p:blipFill rotWithShape="1">
          <a:blip r:embed="rId3">
            <a:alphaModFix/>
          </a:blip>
          <a:srcRect t="11374" b="9523"/>
          <a:stretch/>
        </p:blipFill>
        <p:spPr>
          <a:xfrm>
            <a:off x="4572005" y="3093916"/>
            <a:ext cx="2297825" cy="908796"/>
          </a:xfrm>
          <a:prstGeom prst="rect">
            <a:avLst/>
          </a:prstGeom>
          <a:noFill/>
          <a:ln>
            <a:noFill/>
          </a:ln>
        </p:spPr>
      </p:pic>
      <p:pic>
        <p:nvPicPr>
          <p:cNvPr id="243" name="Google Shape;243;p39" descr="Fisheries and Oceans Canada logo"/>
          <p:cNvPicPr preferRelativeResize="0"/>
          <p:nvPr/>
        </p:nvPicPr>
        <p:blipFill>
          <a:blip r:embed="rId4">
            <a:alphaModFix/>
          </a:blip>
          <a:stretch>
            <a:fillRect/>
          </a:stretch>
        </p:blipFill>
        <p:spPr>
          <a:xfrm>
            <a:off x="4632401" y="2149051"/>
            <a:ext cx="2145863" cy="629925"/>
          </a:xfrm>
          <a:prstGeom prst="rect">
            <a:avLst/>
          </a:prstGeom>
          <a:noFill/>
          <a:ln>
            <a:noFill/>
          </a:ln>
        </p:spPr>
      </p:pic>
      <p:pic>
        <p:nvPicPr>
          <p:cNvPr id="244" name="Google Shape;244;p39" descr="Environment and Climate Change Canada"/>
          <p:cNvPicPr preferRelativeResize="0"/>
          <p:nvPr/>
        </p:nvPicPr>
        <p:blipFill>
          <a:blip r:embed="rId5">
            <a:alphaModFix/>
          </a:blip>
          <a:stretch>
            <a:fillRect/>
          </a:stretch>
        </p:blipFill>
        <p:spPr>
          <a:xfrm>
            <a:off x="4620325" y="1037613"/>
            <a:ext cx="2838600" cy="629926"/>
          </a:xfrm>
          <a:prstGeom prst="rect">
            <a:avLst/>
          </a:prstGeom>
          <a:noFill/>
          <a:ln>
            <a:noFill/>
          </a:ln>
        </p:spPr>
      </p:pic>
      <p:pic>
        <p:nvPicPr>
          <p:cNvPr id="245" name="Google Shape;245;p39" descr="NOAA logo"/>
          <p:cNvPicPr preferRelativeResize="0"/>
          <p:nvPr/>
        </p:nvPicPr>
        <p:blipFill>
          <a:blip r:embed="rId6">
            <a:alphaModFix/>
          </a:blip>
          <a:stretch>
            <a:fillRect/>
          </a:stretch>
        </p:blipFill>
        <p:spPr>
          <a:xfrm>
            <a:off x="7572925" y="1101577"/>
            <a:ext cx="908799" cy="908799"/>
          </a:xfrm>
          <a:prstGeom prst="rect">
            <a:avLst/>
          </a:prstGeom>
          <a:noFill/>
          <a:ln>
            <a:noFill/>
          </a:ln>
        </p:spPr>
      </p:pic>
      <p:pic>
        <p:nvPicPr>
          <p:cNvPr id="246" name="Google Shape;246;p39" descr="USGS logo"/>
          <p:cNvPicPr preferRelativeResize="0"/>
          <p:nvPr/>
        </p:nvPicPr>
        <p:blipFill>
          <a:blip r:embed="rId7">
            <a:alphaModFix/>
          </a:blip>
          <a:stretch>
            <a:fillRect/>
          </a:stretch>
        </p:blipFill>
        <p:spPr>
          <a:xfrm>
            <a:off x="7045351" y="2364963"/>
            <a:ext cx="1574876" cy="629950"/>
          </a:xfrm>
          <a:prstGeom prst="rect">
            <a:avLst/>
          </a:prstGeom>
          <a:noFill/>
          <a:ln>
            <a:noFill/>
          </a:ln>
        </p:spPr>
      </p:pic>
      <p:pic>
        <p:nvPicPr>
          <p:cNvPr id="247" name="Google Shape;247;p39" descr="US Army Corps of Engineers logo"/>
          <p:cNvPicPr preferRelativeResize="0"/>
          <p:nvPr/>
        </p:nvPicPr>
        <p:blipFill>
          <a:blip r:embed="rId8">
            <a:alphaModFix/>
          </a:blip>
          <a:stretch>
            <a:fillRect/>
          </a:stretch>
        </p:blipFill>
        <p:spPr>
          <a:xfrm>
            <a:off x="7434399" y="3425687"/>
            <a:ext cx="1185838" cy="908800"/>
          </a:xfrm>
          <a:prstGeom prst="rect">
            <a:avLst/>
          </a:prstGeom>
          <a:noFill/>
          <a:ln>
            <a:noFill/>
          </a:ln>
        </p:spPr>
      </p:pic>
      <p:sp>
        <p:nvSpPr>
          <p:cNvPr id="2" name="Title 1">
            <a:extLst>
              <a:ext uri="{FF2B5EF4-FFF2-40B4-BE49-F238E27FC236}">
                <a16:creationId xmlns:a16="http://schemas.microsoft.com/office/drawing/2014/main" id="{F87C894B-CA9C-4B77-A441-D3F1C3994B30}"/>
              </a:ext>
            </a:extLst>
          </p:cNvPr>
          <p:cNvSpPr>
            <a:spLocks noGrp="1"/>
          </p:cNvSpPr>
          <p:nvPr>
            <p:ph type="title"/>
          </p:nvPr>
        </p:nvSpPr>
        <p:spPr>
          <a:xfrm>
            <a:off x="457200" y="382243"/>
            <a:ext cx="4175201" cy="1628133"/>
          </a:xfrm>
        </p:spPr>
        <p:txBody>
          <a:bodyPr>
            <a:normAutofit fontScale="90000"/>
          </a:bodyPr>
          <a:lstStyle/>
          <a:p>
            <a:pPr algn="l"/>
            <a:r>
              <a:rPr lang="en" sz="2700" dirty="0">
                <a:latin typeface="Arial" panose="020B0604020202020204" pitchFamily="34" charset="0"/>
                <a:ea typeface="Roboto"/>
                <a:cs typeface="Arial" panose="020B0604020202020204" pitchFamily="34" charset="0"/>
                <a:sym typeface="Roboto"/>
              </a:rPr>
              <a:t>C</a:t>
            </a:r>
            <a:r>
              <a:rPr lang="en-US" sz="2700" dirty="0" err="1">
                <a:latin typeface="Arial" panose="020B0604020202020204" pitchFamily="34" charset="0"/>
                <a:ea typeface="Roboto"/>
                <a:cs typeface="Arial" panose="020B0604020202020204" pitchFamily="34" charset="0"/>
                <a:sym typeface="Roboto"/>
              </a:rPr>
              <a:t>oordinating</a:t>
            </a:r>
            <a:r>
              <a:rPr lang="en-US" sz="2700" dirty="0">
                <a:latin typeface="Arial" panose="020B0604020202020204" pitchFamily="34" charset="0"/>
                <a:ea typeface="Roboto"/>
                <a:cs typeface="Arial" panose="020B0604020202020204" pitchFamily="34" charset="0"/>
                <a:sym typeface="Roboto"/>
              </a:rPr>
              <a:t> Committee on Great Lakes Basic Hydraulic and Hydrologic Data</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66DB-3C9C-484F-B285-D97354F51382}"/>
              </a:ext>
            </a:extLst>
          </p:cNvPr>
          <p:cNvSpPr>
            <a:spLocks noGrp="1"/>
          </p:cNvSpPr>
          <p:nvPr>
            <p:ph type="title"/>
          </p:nvPr>
        </p:nvSpPr>
        <p:spPr>
          <a:xfrm>
            <a:off x="457200" y="205979"/>
            <a:ext cx="4114800" cy="857250"/>
          </a:xfrm>
        </p:spPr>
        <p:txBody>
          <a:bodyPr>
            <a:normAutofit/>
          </a:bodyPr>
          <a:lstStyle/>
          <a:p>
            <a:pPr lvl="0">
              <a:spcBef>
                <a:spcPts val="1200"/>
              </a:spcBef>
            </a:pPr>
            <a:r>
              <a:rPr lang="en-US" sz="2800" b="1" dirty="0">
                <a:solidFill>
                  <a:prstClr val="black"/>
                </a:solidFill>
                <a:latin typeface="Arial" panose="020B0604020202020204" pitchFamily="34" charset="0"/>
                <a:ea typeface="Roboto"/>
                <a:cs typeface="Arial" panose="020B0604020202020204" pitchFamily="34" charset="0"/>
                <a:sym typeface="Roboto"/>
              </a:rPr>
              <a:t>IGLD GNSS Survey</a:t>
            </a:r>
            <a:endParaRPr lang="en-US" sz="6000" dirty="0"/>
          </a:p>
        </p:txBody>
      </p:sp>
      <p:sp>
        <p:nvSpPr>
          <p:cNvPr id="3" name="Content Placeholder 2">
            <a:extLst>
              <a:ext uri="{FF2B5EF4-FFF2-40B4-BE49-F238E27FC236}">
                <a16:creationId xmlns:a16="http://schemas.microsoft.com/office/drawing/2014/main" id="{256622F4-59A1-409A-BEA6-CD1B2770CC35}"/>
              </a:ext>
            </a:extLst>
          </p:cNvPr>
          <p:cNvSpPr>
            <a:spLocks noGrp="1"/>
          </p:cNvSpPr>
          <p:nvPr>
            <p:ph sz="half" idx="1"/>
          </p:nvPr>
        </p:nvSpPr>
        <p:spPr>
          <a:xfrm>
            <a:off x="457200" y="1063228"/>
            <a:ext cx="4660084" cy="4080271"/>
          </a:xfrm>
        </p:spPr>
        <p:txBody>
          <a:bodyPr>
            <a:normAutofit/>
          </a:bodyPr>
          <a:lstStyle/>
          <a:p>
            <a:pPr marL="457189" lvl="0" indent="-317492">
              <a:spcBef>
                <a:spcPts val="120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Need to determine heights of water level stations in the new geoid-based IGLD (2020)</a:t>
            </a:r>
          </a:p>
          <a:p>
            <a:pPr marL="457189" lvl="0"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GNSS at all water level stations </a:t>
            </a:r>
            <a:r>
              <a:rPr lang="en-US" sz="1800" b="1" dirty="0">
                <a:solidFill>
                  <a:srgbClr val="2CB9C7"/>
                </a:solidFill>
                <a:latin typeface="Arial" panose="020B0604020202020204" pitchFamily="34" charset="0"/>
                <a:ea typeface="Roboto"/>
                <a:cs typeface="Arial" panose="020B0604020202020204" pitchFamily="34" charset="0"/>
                <a:sym typeface="Roboto"/>
              </a:rPr>
              <a:t>~300 sites</a:t>
            </a:r>
            <a:endParaRPr lang="en-US" sz="1800" dirty="0">
              <a:solidFill>
                <a:prstClr val="black"/>
              </a:solidFill>
              <a:latin typeface="Arial" panose="020B0604020202020204" pitchFamily="34" charset="0"/>
              <a:ea typeface="Roboto"/>
              <a:cs typeface="Arial" panose="020B0604020202020204" pitchFamily="34" charset="0"/>
              <a:sym typeface="Roboto"/>
            </a:endParaRPr>
          </a:p>
          <a:p>
            <a:pPr marL="457189" lvl="0"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GNSS equipment &amp; training from CGS &amp; NGS</a:t>
            </a:r>
          </a:p>
          <a:p>
            <a:pPr marL="457189" lvl="0"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CGS &amp; NGS will process all data using long-term CORS/CACS</a:t>
            </a:r>
          </a:p>
          <a:p>
            <a:pPr marL="457189" lvl="0"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Campaigns at permanent gauges</a:t>
            </a:r>
          </a:p>
          <a:p>
            <a:pPr marL="914378" lvl="1"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1997, 2005, 2010, 2015,</a:t>
            </a:r>
            <a:r>
              <a:rPr lang="en-US" sz="1800" b="1" dirty="0">
                <a:solidFill>
                  <a:prstClr val="black"/>
                </a:solidFill>
                <a:latin typeface="Arial" panose="020B0604020202020204" pitchFamily="34" charset="0"/>
                <a:ea typeface="Roboto"/>
                <a:cs typeface="Arial" panose="020B0604020202020204" pitchFamily="34" charset="0"/>
                <a:sym typeface="Roboto"/>
              </a:rPr>
              <a:t> </a:t>
            </a:r>
            <a:r>
              <a:rPr lang="en-US" sz="1800" b="1" dirty="0">
                <a:solidFill>
                  <a:srgbClr val="2CB9C7"/>
                </a:solidFill>
                <a:latin typeface="Arial" panose="020B0604020202020204" pitchFamily="34" charset="0"/>
                <a:ea typeface="Roboto"/>
                <a:cs typeface="Arial" panose="020B0604020202020204" pitchFamily="34" charset="0"/>
                <a:sym typeface="Roboto"/>
              </a:rPr>
              <a:t>2022</a:t>
            </a:r>
            <a:r>
              <a:rPr lang="en-US" sz="1800" dirty="0">
                <a:solidFill>
                  <a:prstClr val="black"/>
                </a:solidFill>
                <a:latin typeface="Arial" panose="020B0604020202020204" pitchFamily="34" charset="0"/>
                <a:ea typeface="Roboto"/>
                <a:cs typeface="Arial" panose="020B0604020202020204" pitchFamily="34" charset="0"/>
                <a:sym typeface="Roboto"/>
              </a:rPr>
              <a:t>, 2027 (TBD)</a:t>
            </a:r>
          </a:p>
          <a:p>
            <a:pPr marL="914378" lvl="1" indent="-317492">
              <a:spcBef>
                <a:spcPts val="0"/>
              </a:spcBef>
              <a:buSzPts val="1400"/>
              <a:buFont typeface="Roboto"/>
              <a:buChar char="○"/>
            </a:pPr>
            <a:r>
              <a:rPr lang="en-US" sz="1800" dirty="0">
                <a:solidFill>
                  <a:prstClr val="black"/>
                </a:solidFill>
                <a:latin typeface="Arial" panose="020B0604020202020204" pitchFamily="34" charset="0"/>
                <a:ea typeface="Roboto"/>
                <a:cs typeface="Arial" panose="020B0604020202020204" pitchFamily="34" charset="0"/>
                <a:sym typeface="Roboto"/>
              </a:rPr>
              <a:t>Will be used to improve vertical velocity model</a:t>
            </a:r>
            <a:endParaRPr lang="en-US" dirty="0">
              <a:solidFill>
                <a:prstClr val="black"/>
              </a:solidFill>
              <a:latin typeface="Arial" panose="020B0604020202020204" pitchFamily="34" charset="0"/>
              <a:ea typeface="Roboto"/>
              <a:cs typeface="Arial" panose="020B0604020202020204" pitchFamily="34" charset="0"/>
              <a:sym typeface="Roboto"/>
            </a:endParaRPr>
          </a:p>
        </p:txBody>
      </p:sp>
      <p:sp>
        <p:nvSpPr>
          <p:cNvPr id="4" name="Content Placeholder 3">
            <a:extLst>
              <a:ext uri="{FF2B5EF4-FFF2-40B4-BE49-F238E27FC236}">
                <a16:creationId xmlns:a16="http://schemas.microsoft.com/office/drawing/2014/main" id="{52591CF1-21ED-42C2-B96A-DCAA70EAE495}"/>
              </a:ext>
            </a:extLst>
          </p:cNvPr>
          <p:cNvSpPr>
            <a:spLocks noGrp="1"/>
          </p:cNvSpPr>
          <p:nvPr>
            <p:ph sz="half" idx="2"/>
          </p:nvPr>
        </p:nvSpPr>
        <p:spPr/>
        <p:txBody>
          <a:bodyPr>
            <a:normAutofit/>
          </a:bodyPr>
          <a:lstStyle/>
          <a:p>
            <a:endParaRPr lang="en-US" dirty="0"/>
          </a:p>
        </p:txBody>
      </p:sp>
      <p:grpSp>
        <p:nvGrpSpPr>
          <p:cNvPr id="8" name="Google Shape;259;p41" descr="GNSS setup">
            <a:extLst>
              <a:ext uri="{FF2B5EF4-FFF2-40B4-BE49-F238E27FC236}">
                <a16:creationId xmlns:a16="http://schemas.microsoft.com/office/drawing/2014/main" id="{F9CF6810-D598-4638-A537-E004AEAA6AE0}"/>
              </a:ext>
            </a:extLst>
          </p:cNvPr>
          <p:cNvGrpSpPr/>
          <p:nvPr/>
        </p:nvGrpSpPr>
        <p:grpSpPr>
          <a:xfrm>
            <a:off x="7051982" y="114301"/>
            <a:ext cx="1791034" cy="2277555"/>
            <a:chOff x="7378742" y="2851814"/>
            <a:chExt cx="2961050" cy="3731553"/>
          </a:xfrm>
        </p:grpSpPr>
        <p:pic>
          <p:nvPicPr>
            <p:cNvPr id="9" name="Google Shape;260;p41" descr="GNSS setup">
              <a:extLst>
                <a:ext uri="{FF2B5EF4-FFF2-40B4-BE49-F238E27FC236}">
                  <a16:creationId xmlns:a16="http://schemas.microsoft.com/office/drawing/2014/main" id="{93880AB0-79A8-4AD4-ADD7-7AF4A970ECFB}"/>
                </a:ext>
              </a:extLst>
            </p:cNvPr>
            <p:cNvPicPr preferRelativeResize="0"/>
            <p:nvPr/>
          </p:nvPicPr>
          <p:blipFill rotWithShape="1">
            <a:blip r:embed="rId2">
              <a:alphaModFix/>
            </a:blip>
            <a:srcRect/>
            <a:stretch/>
          </p:blipFill>
          <p:spPr>
            <a:xfrm>
              <a:off x="7378743" y="2851814"/>
              <a:ext cx="2961049" cy="3656771"/>
            </a:xfrm>
            <a:prstGeom prst="rect">
              <a:avLst/>
            </a:prstGeom>
            <a:noFill/>
            <a:ln w="9525" cap="flat" cmpd="sng">
              <a:solidFill>
                <a:srgbClr val="000000"/>
              </a:solidFill>
              <a:prstDash val="solid"/>
              <a:round/>
              <a:headEnd type="none" w="sm" len="sm"/>
              <a:tailEnd type="none" w="sm" len="sm"/>
            </a:ln>
          </p:spPr>
        </p:pic>
        <p:sp>
          <p:nvSpPr>
            <p:cNvPr id="10" name="Google Shape;261;p41">
              <a:extLst>
                <a:ext uri="{FF2B5EF4-FFF2-40B4-BE49-F238E27FC236}">
                  <a16:creationId xmlns:a16="http://schemas.microsoft.com/office/drawing/2014/main" id="{5FC7BC30-08F1-433B-AA0B-B7144946C48F}"/>
                </a:ext>
              </a:extLst>
            </p:cNvPr>
            <p:cNvSpPr txBox="1"/>
            <p:nvPr/>
          </p:nvSpPr>
          <p:spPr>
            <a:xfrm>
              <a:off x="7378742" y="6116974"/>
              <a:ext cx="2961000" cy="466393"/>
            </a:xfrm>
            <a:prstGeom prst="rect">
              <a:avLst/>
            </a:prstGeom>
            <a:noFill/>
            <a:ln>
              <a:noFill/>
            </a:ln>
          </p:spPr>
          <p:txBody>
            <a:bodyPr spcFirstLastPara="1" wrap="square" lIns="68575" tIns="34275" rIns="68575" bIns="34275" anchor="t" anchorCtr="0">
              <a:spAutoFit/>
            </a:bodyPr>
            <a:lstStyle/>
            <a:p>
              <a:pPr algn="ctr"/>
              <a:r>
                <a:rPr lang="en" sz="1400" b="1">
                  <a:solidFill>
                    <a:srgbClr val="000000"/>
                  </a:solidFill>
                  <a:latin typeface="Calibri"/>
                  <a:ea typeface="Calibri"/>
                  <a:cs typeface="Calibri"/>
                  <a:sym typeface="Calibri"/>
                </a:rPr>
                <a:t>Typical GNSS Setup</a:t>
              </a:r>
              <a:endParaRPr sz="1100"/>
            </a:p>
          </p:txBody>
        </p:sp>
      </p:grpSp>
      <p:pic>
        <p:nvPicPr>
          <p:cNvPr id="11" name="Google Shape;262;p41" descr="GNSS setup">
            <a:extLst>
              <a:ext uri="{FF2B5EF4-FFF2-40B4-BE49-F238E27FC236}">
                <a16:creationId xmlns:a16="http://schemas.microsoft.com/office/drawing/2014/main" id="{5E78559F-3FD5-4367-BA4B-B0D853C6A46B}"/>
              </a:ext>
            </a:extLst>
          </p:cNvPr>
          <p:cNvPicPr preferRelativeResize="0"/>
          <p:nvPr/>
        </p:nvPicPr>
        <p:blipFill rotWithShape="1">
          <a:blip r:embed="rId3">
            <a:alphaModFix/>
          </a:blip>
          <a:srcRect/>
          <a:stretch/>
        </p:blipFill>
        <p:spPr>
          <a:xfrm>
            <a:off x="5214064" y="113119"/>
            <a:ext cx="1894441" cy="2231912"/>
          </a:xfrm>
          <a:prstGeom prst="rect">
            <a:avLst/>
          </a:prstGeom>
          <a:noFill/>
          <a:ln w="9525" cap="flat" cmpd="sng">
            <a:solidFill>
              <a:srgbClr val="000000"/>
            </a:solidFill>
            <a:prstDash val="solid"/>
            <a:round/>
            <a:headEnd type="none" w="sm" len="sm"/>
            <a:tailEnd type="none" w="sm" len="sm"/>
          </a:ln>
        </p:spPr>
      </p:pic>
      <p:pic>
        <p:nvPicPr>
          <p:cNvPr id="12" name="Picture 11" descr="Map of stations around the Great Lakes">
            <a:extLst>
              <a:ext uri="{FF2B5EF4-FFF2-40B4-BE49-F238E27FC236}">
                <a16:creationId xmlns:a16="http://schemas.microsoft.com/office/drawing/2014/main" id="{50AE038A-EF76-457C-8750-7EF3ED0F938D}"/>
              </a:ext>
            </a:extLst>
          </p:cNvPr>
          <p:cNvPicPr>
            <a:picLocks noChangeAspect="1"/>
          </p:cNvPicPr>
          <p:nvPr/>
        </p:nvPicPr>
        <p:blipFill>
          <a:blip r:embed="rId4"/>
          <a:stretch>
            <a:fillRect/>
          </a:stretch>
        </p:blipFill>
        <p:spPr>
          <a:xfrm>
            <a:off x="5013322" y="2409092"/>
            <a:ext cx="3994225" cy="2596247"/>
          </a:xfrm>
          <a:prstGeom prst="rect">
            <a:avLst/>
          </a:prstGeom>
        </p:spPr>
      </p:pic>
    </p:spTree>
    <p:extLst>
      <p:ext uri="{BB962C8B-B14F-4D97-AF65-F5344CB8AC3E}">
        <p14:creationId xmlns:p14="http://schemas.microsoft.com/office/powerpoint/2010/main" val="2969953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67C-79CD-4B92-AE11-68BF386EC9E3}"/>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Save the Date! Water Level Datum Workshop</a:t>
            </a:r>
          </a:p>
        </p:txBody>
      </p:sp>
      <p:sp>
        <p:nvSpPr>
          <p:cNvPr id="3" name="Content Placeholder 2">
            <a:extLst>
              <a:ext uri="{FF2B5EF4-FFF2-40B4-BE49-F238E27FC236}">
                <a16:creationId xmlns:a16="http://schemas.microsoft.com/office/drawing/2014/main" id="{58845394-7338-43FE-BECC-1A346691F4B7}"/>
              </a:ext>
            </a:extLst>
          </p:cNvPr>
          <p:cNvSpPr>
            <a:spLocks noGrp="1"/>
          </p:cNvSpPr>
          <p:nvPr>
            <p:ph sz="half" idx="1"/>
          </p:nvPr>
        </p:nvSpPr>
        <p:spPr>
          <a:xfrm>
            <a:off x="0" y="1063229"/>
            <a:ext cx="4715707" cy="3943349"/>
          </a:xfrm>
        </p:spPr>
        <p:txBody>
          <a:bodyPr>
            <a:normAutofit fontScale="55000" lnSpcReduction="20000"/>
          </a:bodyPr>
          <a:lstStyle/>
          <a:p>
            <a:r>
              <a:rPr lang="en-US" dirty="0">
                <a:latin typeface="+mn-lt"/>
              </a:rPr>
              <a:t>NOAA, the Canadian Hydrographic Service (CHS), and the Coordinating Committee on Great Lakes Basic Hydraulic and Hydrologic Data would like to invite you to a virtual workshop on Tidal and Water Level Datums. Participants will have the opportunity to learn more about the datums and impacts on the coastal, navigation and shipping communities and industries.</a:t>
            </a:r>
          </a:p>
          <a:p>
            <a:r>
              <a:rPr lang="en-US" b="1" i="1" u="sng" dirty="0">
                <a:latin typeface="+mn-lt"/>
              </a:rPr>
              <a:t>April 5</a:t>
            </a:r>
            <a:r>
              <a:rPr lang="en-US" i="1" dirty="0">
                <a:latin typeface="+mn-lt"/>
              </a:rPr>
              <a:t>:</a:t>
            </a:r>
            <a:r>
              <a:rPr lang="en-US" b="1" i="1" dirty="0">
                <a:latin typeface="+mn-lt"/>
              </a:rPr>
              <a:t> </a:t>
            </a:r>
            <a:r>
              <a:rPr lang="en-US" i="1" dirty="0">
                <a:latin typeface="+mn-lt"/>
              </a:rPr>
              <a:t>National Tidal Datum Epoch (NTDE)</a:t>
            </a:r>
            <a:endParaRPr lang="en-US" dirty="0">
              <a:latin typeface="+mn-lt"/>
            </a:endParaRPr>
          </a:p>
          <a:p>
            <a:r>
              <a:rPr lang="en-US" b="1" i="1" u="sng" dirty="0">
                <a:latin typeface="+mn-lt"/>
              </a:rPr>
              <a:t>April 6</a:t>
            </a:r>
            <a:r>
              <a:rPr lang="en-US" i="1" dirty="0">
                <a:latin typeface="+mn-lt"/>
              </a:rPr>
              <a:t>: International Great Lakes Datum (IGLD) and the Low Water Datum (LWD)</a:t>
            </a:r>
            <a:endParaRPr lang="en-US" dirty="0">
              <a:latin typeface="+mn-lt"/>
            </a:endParaRPr>
          </a:p>
          <a:p>
            <a:r>
              <a:rPr lang="en-US" dirty="0">
                <a:latin typeface="+mn-lt"/>
              </a:rPr>
              <a:t>The workshop will feature presentations and discussions from NOAA’s Center for Operational Oceanographic Products and Services, the National Geodetic Survey, and the Office of Coast Survey, as well as U.S. Army Corps of Engineers, CHS, Natural Resources Canada, Environment and Climate Change Canada, and others. </a:t>
            </a:r>
          </a:p>
        </p:txBody>
      </p:sp>
      <p:pic>
        <p:nvPicPr>
          <p:cNvPr id="5" name="Content Placeholder 4" descr="Save the date announcement for the tidal and water level datums workshop. An image of a leveling rod next to a water body is below text.">
            <a:extLst>
              <a:ext uri="{FF2B5EF4-FFF2-40B4-BE49-F238E27FC236}">
                <a16:creationId xmlns:a16="http://schemas.microsoft.com/office/drawing/2014/main" id="{FB2C4A05-8B85-4838-BA69-4E94015A4714}"/>
              </a:ext>
            </a:extLst>
          </p:cNvPr>
          <p:cNvPicPr>
            <a:picLocks noGrp="1" noChangeAspect="1"/>
          </p:cNvPicPr>
          <p:nvPr>
            <p:ph sz="half" idx="2"/>
          </p:nvPr>
        </p:nvPicPr>
        <p:blipFill>
          <a:blip r:embed="rId2"/>
          <a:stretch>
            <a:fillRect/>
          </a:stretch>
        </p:blipFill>
        <p:spPr>
          <a:xfrm>
            <a:off x="4715583" y="1223315"/>
            <a:ext cx="2928786" cy="3186761"/>
          </a:xfrm>
          <a:prstGeom prst="rect">
            <a:avLst/>
          </a:prstGeom>
        </p:spPr>
      </p:pic>
      <p:pic>
        <p:nvPicPr>
          <p:cNvPr id="1026" name="Picture 2" descr="Great Lakes Coordinating Committee logo">
            <a:extLst>
              <a:ext uri="{FF2B5EF4-FFF2-40B4-BE49-F238E27FC236}">
                <a16:creationId xmlns:a16="http://schemas.microsoft.com/office/drawing/2014/main" id="{60A7061B-D783-4921-82B8-65549A1B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116" y="3344292"/>
            <a:ext cx="1214438" cy="68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ian Hydrographic Service logo">
            <a:extLst>
              <a:ext uri="{FF2B5EF4-FFF2-40B4-BE49-F238E27FC236}">
                <a16:creationId xmlns:a16="http://schemas.microsoft.com/office/drawing/2014/main" id="{273DF319-0493-4127-8720-97D98E42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977" y="2266437"/>
            <a:ext cx="732716" cy="940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A logo">
            <a:extLst>
              <a:ext uri="{FF2B5EF4-FFF2-40B4-BE49-F238E27FC236}">
                <a16:creationId xmlns:a16="http://schemas.microsoft.com/office/drawing/2014/main" id="{1F6F4FF7-177C-4DE7-85DB-2BA30CB4B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00" y="1360976"/>
            <a:ext cx="682269" cy="68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273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(MI, IN, IL, WI)</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02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Datum Fundamentals</a:t>
            </a:r>
          </a:p>
        </p:txBody>
      </p:sp>
      <p:sp>
        <p:nvSpPr>
          <p:cNvPr id="44" name="Oval 43" descr="Dashed line at 2"/>
          <p:cNvSpPr>
            <a:spLocks noChangeAspect="1"/>
          </p:cNvSpPr>
          <p:nvPr/>
        </p:nvSpPr>
        <p:spPr>
          <a:xfrm>
            <a:off x="2825226" y="2431637"/>
            <a:ext cx="126610" cy="1266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45" name="TextBox 44"/>
          <p:cNvSpPr txBox="1">
            <a:spLocks noChangeAspect="1"/>
          </p:cNvSpPr>
          <p:nvPr/>
        </p:nvSpPr>
        <p:spPr>
          <a:xfrm>
            <a:off x="2909005" y="2239242"/>
            <a:ext cx="309700" cy="300082"/>
          </a:xfrm>
          <a:prstGeom prst="rect">
            <a:avLst/>
          </a:prstGeom>
          <a:noFill/>
        </p:spPr>
        <p:txBody>
          <a:bodyPr wrap="none" rtlCol="0">
            <a:spAutoFit/>
          </a:bodyPr>
          <a:lstStyle/>
          <a:p>
            <a:r>
              <a:rPr lang="en-US" sz="1350" dirty="0">
                <a:latin typeface="Times New Roman" panose="02020603050405020304" pitchFamily="18" charset="0"/>
              </a:rPr>
              <a:t>A</a:t>
            </a:r>
          </a:p>
        </p:txBody>
      </p:sp>
      <p:sp>
        <p:nvSpPr>
          <p:cNvPr id="47" name="TextBox 46"/>
          <p:cNvSpPr txBox="1">
            <a:spLocks noChangeAspect="1"/>
          </p:cNvSpPr>
          <p:nvPr/>
        </p:nvSpPr>
        <p:spPr>
          <a:xfrm>
            <a:off x="3218705" y="1086046"/>
            <a:ext cx="2734018" cy="323165"/>
          </a:xfrm>
          <a:prstGeom prst="rect">
            <a:avLst/>
          </a:prstGeom>
          <a:noFill/>
        </p:spPr>
        <p:txBody>
          <a:bodyPr wrap="none" rtlCol="0">
            <a:spAutoFit/>
          </a:bodyPr>
          <a:lstStyle/>
          <a:p>
            <a:r>
              <a:rPr lang="en-US" sz="1500" b="1" dirty="0">
                <a:latin typeface="Times New Roman" panose="02020603050405020304" pitchFamily="18" charset="0"/>
              </a:rPr>
              <a:t>Find the coordinate of point A</a:t>
            </a:r>
          </a:p>
        </p:txBody>
      </p:sp>
      <p:sp>
        <p:nvSpPr>
          <p:cNvPr id="7" name="TextBox 6" descr="Perpendicular black lines representing coordinate axes, with dashed lines going towards a dot with numbers next to it representing coordinates.">
            <a:extLst>
              <a:ext uri="{FF2B5EF4-FFF2-40B4-BE49-F238E27FC236}">
                <a16:creationId xmlns:a16="http://schemas.microsoft.com/office/drawing/2014/main" id="{5946D442-1D03-4A0F-9FFE-129D7B528230}"/>
              </a:ext>
            </a:extLst>
          </p:cNvPr>
          <p:cNvSpPr txBox="1"/>
          <p:nvPr/>
        </p:nvSpPr>
        <p:spPr>
          <a:xfrm>
            <a:off x="1749851" y="2977669"/>
            <a:ext cx="271228" cy="300082"/>
          </a:xfrm>
          <a:prstGeom prst="rect">
            <a:avLst/>
          </a:prstGeom>
          <a:noFill/>
        </p:spPr>
        <p:txBody>
          <a:bodyPr wrap="none" rtlCol="0">
            <a:spAutoFit/>
          </a:bodyPr>
          <a:lstStyle/>
          <a:p>
            <a:r>
              <a:rPr lang="en-US" sz="1350" dirty="0">
                <a:latin typeface="Times New Roman" panose="02020603050405020304" pitchFamily="18" charset="0"/>
              </a:rPr>
              <a:t>1</a:t>
            </a:r>
          </a:p>
        </p:txBody>
      </p:sp>
      <p:sp>
        <p:nvSpPr>
          <p:cNvPr id="8" name="TextBox 7" descr="Perpendicular black lines representing coordinate axes, with dashed lines going towards a dot with numbers next to it representing coordinates.">
            <a:extLst>
              <a:ext uri="{FF2B5EF4-FFF2-40B4-BE49-F238E27FC236}">
                <a16:creationId xmlns:a16="http://schemas.microsoft.com/office/drawing/2014/main" id="{78D87916-8571-4F96-BF15-416047BD7E53}"/>
              </a:ext>
            </a:extLst>
          </p:cNvPr>
          <p:cNvSpPr txBox="1"/>
          <p:nvPr/>
        </p:nvSpPr>
        <p:spPr>
          <a:xfrm>
            <a:off x="1775098" y="2387290"/>
            <a:ext cx="275510" cy="300082"/>
          </a:xfrm>
          <a:prstGeom prst="rect">
            <a:avLst/>
          </a:prstGeom>
          <a:noFill/>
        </p:spPr>
        <p:txBody>
          <a:bodyPr wrap="square" rtlCol="0">
            <a:spAutoFit/>
          </a:bodyPr>
          <a:lstStyle/>
          <a:p>
            <a:r>
              <a:rPr lang="en-US" sz="1350" dirty="0">
                <a:latin typeface="Times New Roman" panose="02020603050405020304" pitchFamily="18" charset="0"/>
              </a:rPr>
              <a:t>2</a:t>
            </a:r>
          </a:p>
        </p:txBody>
      </p:sp>
      <p:sp>
        <p:nvSpPr>
          <p:cNvPr id="9" name="TextBox 8" descr="Perpendicular black lines representing coordinate axes, with dashed lines going towards a dot with numbers next to it representing coordinates.">
            <a:extLst>
              <a:ext uri="{FF2B5EF4-FFF2-40B4-BE49-F238E27FC236}">
                <a16:creationId xmlns:a16="http://schemas.microsoft.com/office/drawing/2014/main" id="{B1DE053F-9FE8-4254-9696-AFB6F83B1454}"/>
              </a:ext>
            </a:extLst>
          </p:cNvPr>
          <p:cNvSpPr txBox="1"/>
          <p:nvPr/>
        </p:nvSpPr>
        <p:spPr>
          <a:xfrm>
            <a:off x="1767451" y="1784468"/>
            <a:ext cx="271228" cy="300082"/>
          </a:xfrm>
          <a:prstGeom prst="rect">
            <a:avLst/>
          </a:prstGeom>
          <a:noFill/>
        </p:spPr>
        <p:txBody>
          <a:bodyPr wrap="none" rtlCol="0">
            <a:spAutoFit/>
          </a:bodyPr>
          <a:lstStyle/>
          <a:p>
            <a:r>
              <a:rPr lang="en-US" sz="1350" dirty="0">
                <a:latin typeface="Times New Roman" panose="02020603050405020304" pitchFamily="18" charset="0"/>
              </a:rPr>
              <a:t>3</a:t>
            </a:r>
          </a:p>
        </p:txBody>
      </p:sp>
      <p:sp>
        <p:nvSpPr>
          <p:cNvPr id="10" name="TextBox 9" descr="Perpendicular black lines representing coordinate axes, with dashed lines going towards a dot with numbers next to it representing coordinates.">
            <a:extLst>
              <a:ext uri="{FF2B5EF4-FFF2-40B4-BE49-F238E27FC236}">
                <a16:creationId xmlns:a16="http://schemas.microsoft.com/office/drawing/2014/main" id="{C52F626B-752D-4C40-B73F-7D578DBE7093}"/>
              </a:ext>
            </a:extLst>
          </p:cNvPr>
          <p:cNvSpPr txBox="1"/>
          <p:nvPr/>
        </p:nvSpPr>
        <p:spPr>
          <a:xfrm>
            <a:off x="1774264" y="1165033"/>
            <a:ext cx="271228" cy="300082"/>
          </a:xfrm>
          <a:prstGeom prst="rect">
            <a:avLst/>
          </a:prstGeom>
          <a:noFill/>
        </p:spPr>
        <p:txBody>
          <a:bodyPr wrap="none" rtlCol="0">
            <a:spAutoFit/>
          </a:bodyPr>
          <a:lstStyle/>
          <a:p>
            <a:r>
              <a:rPr lang="en-US" sz="1350" dirty="0">
                <a:latin typeface="Times New Roman" panose="02020603050405020304" pitchFamily="18" charset="0"/>
              </a:rPr>
              <a:t>4</a:t>
            </a:r>
          </a:p>
        </p:txBody>
      </p:sp>
      <p:grpSp>
        <p:nvGrpSpPr>
          <p:cNvPr id="11" name="Group 10" descr="Perpendicular black lines representing coordinate axes, with dashed lines going towards a dot with numbers next to it representing coordinates.">
            <a:extLst>
              <a:ext uri="{FF2B5EF4-FFF2-40B4-BE49-F238E27FC236}">
                <a16:creationId xmlns:a16="http://schemas.microsoft.com/office/drawing/2014/main" id="{41E3FD6D-C657-4D0A-92C1-D1E8975922C7}"/>
              </a:ext>
            </a:extLst>
          </p:cNvPr>
          <p:cNvGrpSpPr/>
          <p:nvPr/>
        </p:nvGrpSpPr>
        <p:grpSpPr>
          <a:xfrm>
            <a:off x="1990833" y="789389"/>
            <a:ext cx="156008" cy="2921816"/>
            <a:chOff x="1025754" y="1547446"/>
            <a:chExt cx="239611" cy="4487594"/>
          </a:xfrm>
        </p:grpSpPr>
        <p:cxnSp>
          <p:nvCxnSpPr>
            <p:cNvPr id="12" name="Straight Arrow Connector 11">
              <a:extLst>
                <a:ext uri="{FF2B5EF4-FFF2-40B4-BE49-F238E27FC236}">
                  <a16:creationId xmlns:a16="http://schemas.microsoft.com/office/drawing/2014/main" id="{8ED3F53E-C8B4-416F-B700-C2AC4B117B1E}"/>
                </a:ext>
              </a:extLst>
            </p:cNvPr>
            <p:cNvCxnSpPr/>
            <p:nvPr/>
          </p:nvCxnSpPr>
          <p:spPr>
            <a:xfrm>
              <a:off x="1123406" y="1547446"/>
              <a:ext cx="15713" cy="4487594"/>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71E188-CE8B-445D-A1DD-251AF2844C5E}"/>
                </a:ext>
              </a:extLst>
            </p:cNvPr>
            <p:cNvCxnSpPr/>
            <p:nvPr/>
          </p:nvCxnSpPr>
          <p:spPr>
            <a:xfrm>
              <a:off x="1040645" y="5120640"/>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7E651E-2123-4E46-99FD-111EDF0F77C1}"/>
                </a:ext>
              </a:extLst>
            </p:cNvPr>
            <p:cNvCxnSpPr/>
            <p:nvPr/>
          </p:nvCxnSpPr>
          <p:spPr>
            <a:xfrm>
              <a:off x="1054349" y="4183966"/>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7A1B193-6E40-43AE-8386-13C226B6921F}"/>
                </a:ext>
              </a:extLst>
            </p:cNvPr>
            <p:cNvCxnSpPr/>
            <p:nvPr/>
          </p:nvCxnSpPr>
          <p:spPr>
            <a:xfrm>
              <a:off x="1025754" y="2319998"/>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EF80A-EC28-4C02-9DB1-DEB14DFC0AF4}"/>
                </a:ext>
              </a:extLst>
            </p:cNvPr>
            <p:cNvCxnSpPr/>
            <p:nvPr/>
          </p:nvCxnSpPr>
          <p:spPr>
            <a:xfrm>
              <a:off x="1040645" y="3247293"/>
              <a:ext cx="2110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descr="horizontal line">
            <a:extLst>
              <a:ext uri="{FF2B5EF4-FFF2-40B4-BE49-F238E27FC236}">
                <a16:creationId xmlns:a16="http://schemas.microsoft.com/office/drawing/2014/main" id="{CC3368BF-EA0E-4917-8128-E1E7472D7BD9}"/>
              </a:ext>
            </a:extLst>
          </p:cNvPr>
          <p:cNvCxnSpPr>
            <a:cxnSpLocks/>
          </p:cNvCxnSpPr>
          <p:nvPr/>
        </p:nvCxnSpPr>
        <p:spPr>
          <a:xfrm>
            <a:off x="2064644" y="3711205"/>
            <a:ext cx="2926080"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CCE74D07-BF96-45BF-9A86-854574F05229}"/>
              </a:ext>
            </a:extLst>
          </p:cNvPr>
          <p:cNvSpPr txBox="1"/>
          <p:nvPr/>
        </p:nvSpPr>
        <p:spPr>
          <a:xfrm>
            <a:off x="5245941" y="3526539"/>
            <a:ext cx="1338357" cy="369332"/>
          </a:xfrm>
          <a:prstGeom prst="rect">
            <a:avLst/>
          </a:prstGeom>
          <a:noFill/>
        </p:spPr>
        <p:txBody>
          <a:bodyPr wrap="square" rtlCol="0">
            <a:spAutoFit/>
          </a:bodyPr>
          <a:lstStyle/>
          <a:p>
            <a:r>
              <a:rPr lang="en-US" dirty="0"/>
              <a:t>Datum = 0</a:t>
            </a:r>
          </a:p>
        </p:txBody>
      </p:sp>
      <p:cxnSp>
        <p:nvCxnSpPr>
          <p:cNvPr id="5" name="Straight Connector 4" descr="dashed line">
            <a:extLst>
              <a:ext uri="{FF2B5EF4-FFF2-40B4-BE49-F238E27FC236}">
                <a16:creationId xmlns:a16="http://schemas.microsoft.com/office/drawing/2014/main" id="{47651096-C6F9-485E-A5F3-ADD34F2C543C}"/>
              </a:ext>
            </a:extLst>
          </p:cNvPr>
          <p:cNvCxnSpPr/>
          <p:nvPr/>
        </p:nvCxnSpPr>
        <p:spPr>
          <a:xfrm>
            <a:off x="2090609" y="2519358"/>
            <a:ext cx="668089"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834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18fe9f6fbd5_0_161"/>
          <p:cNvSpPr txBox="1">
            <a:spLocks noGrp="1"/>
          </p:cNvSpPr>
          <p:nvPr>
            <p:ph type="title"/>
          </p:nvPr>
        </p:nvSpPr>
        <p:spPr>
          <a:xfrm>
            <a:off x="311700" y="273575"/>
            <a:ext cx="8520525" cy="572625"/>
          </a:xfrm>
          <a:prstGeom prst="rect">
            <a:avLst/>
          </a:prstGeom>
        </p:spPr>
        <p:txBody>
          <a:bodyPr spcFirstLastPara="1" vert="horz" wrap="square" lIns="91425" tIns="91425" rIns="91425" bIns="91425" rtlCol="0" anchor="t" anchorCtr="0">
            <a:noAutofit/>
          </a:bodyPr>
          <a:lstStyle/>
          <a:p>
            <a:pPr algn="ctr"/>
            <a:r>
              <a:rPr lang="en-US" sz="2400" dirty="0">
                <a:latin typeface="Arial" panose="020B0604020202020204" pitchFamily="34" charset="0"/>
                <a:cs typeface="Arial" panose="020B0604020202020204" pitchFamily="34" charset="0"/>
              </a:rPr>
              <a:t>Modernized National Spatial Reference System</a:t>
            </a:r>
            <a:endParaRPr sz="2400" dirty="0">
              <a:latin typeface="Arial" panose="020B0604020202020204" pitchFamily="34" charset="0"/>
              <a:cs typeface="Arial" panose="020B0604020202020204" pitchFamily="34" charset="0"/>
            </a:endParaRPr>
          </a:p>
        </p:txBody>
      </p:sp>
      <p:grpSp>
        <p:nvGrpSpPr>
          <p:cNvPr id="685" name="Google Shape;685;g18fe9f6fbd5_0_161" descr="Layers of data on top of geodetic control"/>
          <p:cNvGrpSpPr/>
          <p:nvPr/>
        </p:nvGrpSpPr>
        <p:grpSpPr>
          <a:xfrm>
            <a:off x="5658170" y="981756"/>
            <a:ext cx="3534546" cy="2608462"/>
            <a:chOff x="5815616" y="570223"/>
            <a:chExt cx="3534634" cy="2608527"/>
          </a:xfrm>
        </p:grpSpPr>
        <p:sp>
          <p:nvSpPr>
            <p:cNvPr id="686" name="Google Shape;686;g18fe9f6fbd5_0_161"/>
            <p:cNvSpPr txBox="1"/>
            <p:nvPr/>
          </p:nvSpPr>
          <p:spPr>
            <a:xfrm>
              <a:off x="7545150" y="2171430"/>
              <a:ext cx="1805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Shoreline</a:t>
              </a:r>
              <a:endParaRPr sz="1200" b="1">
                <a:solidFill>
                  <a:srgbClr val="253E78"/>
                </a:solidFill>
                <a:latin typeface="Roboto"/>
                <a:ea typeface="Roboto"/>
                <a:cs typeface="Roboto"/>
                <a:sym typeface="Roboto"/>
              </a:endParaRPr>
            </a:p>
          </p:txBody>
        </p:sp>
        <p:grpSp>
          <p:nvGrpSpPr>
            <p:cNvPr id="687" name="Google Shape;687;g18fe9f6fbd5_0_161"/>
            <p:cNvGrpSpPr/>
            <p:nvPr/>
          </p:nvGrpSpPr>
          <p:grpSpPr>
            <a:xfrm>
              <a:off x="5815616" y="570223"/>
              <a:ext cx="3534634" cy="2608527"/>
              <a:chOff x="5815616" y="570223"/>
              <a:chExt cx="3534634" cy="2608527"/>
            </a:xfrm>
          </p:grpSpPr>
          <p:pic>
            <p:nvPicPr>
              <p:cNvPr id="688" name="Google Shape;688;g18fe9f6fbd5_0_161" descr="12-layers"/>
              <p:cNvPicPr preferRelativeResize="0"/>
              <p:nvPr/>
            </p:nvPicPr>
            <p:blipFill rotWithShape="1">
              <a:blip r:embed="rId3">
                <a:alphaModFix/>
              </a:blip>
              <a:srcRect/>
              <a:stretch/>
            </p:blipFill>
            <p:spPr>
              <a:xfrm>
                <a:off x="5815616" y="570250"/>
                <a:ext cx="1758300" cy="2608500"/>
              </a:xfrm>
              <a:prstGeom prst="rect">
                <a:avLst/>
              </a:prstGeom>
              <a:noFill/>
              <a:ln>
                <a:noFill/>
              </a:ln>
            </p:spPr>
          </p:pic>
          <p:sp>
            <p:nvSpPr>
              <p:cNvPr id="689" name="Google Shape;689;g18fe9f6fbd5_0_161"/>
              <p:cNvSpPr txBox="1"/>
              <p:nvPr/>
            </p:nvSpPr>
            <p:spPr>
              <a:xfrm>
                <a:off x="7545150" y="1942685"/>
                <a:ext cx="1805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Bathymetry</a:t>
                </a:r>
                <a:endParaRPr sz="1200" b="1">
                  <a:solidFill>
                    <a:srgbClr val="253E78"/>
                  </a:solidFill>
                  <a:latin typeface="Roboto"/>
                  <a:ea typeface="Roboto"/>
                  <a:cs typeface="Roboto"/>
                  <a:sym typeface="Roboto"/>
                </a:endParaRPr>
              </a:p>
            </p:txBody>
          </p:sp>
          <p:sp>
            <p:nvSpPr>
              <p:cNvPr id="690" name="Google Shape;690;g18fe9f6fbd5_0_161"/>
              <p:cNvSpPr txBox="1"/>
              <p:nvPr/>
            </p:nvSpPr>
            <p:spPr>
              <a:xfrm>
                <a:off x="7545150" y="2857748"/>
                <a:ext cx="1805100" cy="311579"/>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425" b="1">
                    <a:solidFill>
                      <a:srgbClr val="253E78"/>
                    </a:solidFill>
                    <a:latin typeface="Roboto"/>
                    <a:ea typeface="Roboto"/>
                    <a:cs typeface="Roboto"/>
                    <a:sym typeface="Roboto"/>
                  </a:rPr>
                  <a:t>*Geodetic Control*</a:t>
                </a:r>
                <a:endParaRPr sz="1425" b="1">
                  <a:solidFill>
                    <a:srgbClr val="253E78"/>
                  </a:solidFill>
                  <a:latin typeface="Roboto"/>
                  <a:ea typeface="Roboto"/>
                  <a:cs typeface="Roboto"/>
                  <a:sym typeface="Roboto"/>
                </a:endParaRPr>
              </a:p>
            </p:txBody>
          </p:sp>
          <p:sp>
            <p:nvSpPr>
              <p:cNvPr id="691" name="Google Shape;691;g18fe9f6fbd5_0_161"/>
              <p:cNvSpPr txBox="1"/>
              <p:nvPr/>
            </p:nvSpPr>
            <p:spPr>
              <a:xfrm>
                <a:off x="7345650" y="570223"/>
                <a:ext cx="20046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Satellite Observations</a:t>
                </a:r>
                <a:endParaRPr sz="1200" b="1">
                  <a:solidFill>
                    <a:srgbClr val="253E78"/>
                  </a:solidFill>
                  <a:latin typeface="Roboto"/>
                  <a:ea typeface="Roboto"/>
                  <a:cs typeface="Roboto"/>
                  <a:sym typeface="Roboto"/>
                </a:endParaRPr>
              </a:p>
            </p:txBody>
          </p:sp>
          <p:sp>
            <p:nvSpPr>
              <p:cNvPr id="692" name="Google Shape;692;g18fe9f6fbd5_0_161"/>
              <p:cNvSpPr txBox="1"/>
              <p:nvPr/>
            </p:nvSpPr>
            <p:spPr>
              <a:xfrm>
                <a:off x="7470750" y="798974"/>
                <a:ext cx="1879500" cy="276953"/>
              </a:xfrm>
              <a:prstGeom prst="rect">
                <a:avLst/>
              </a:prstGeom>
              <a:noFill/>
              <a:ln>
                <a:noFill/>
              </a:ln>
            </p:spPr>
            <p:txBody>
              <a:bodyPr spcFirstLastPara="1" wrap="square" lIns="91425" tIns="45694" rIns="91425" bIns="45694" anchor="ctr" anchorCtr="0">
                <a:spAutoFit/>
              </a:bodyPr>
              <a:lstStyle/>
              <a:p>
                <a:pPr algn="r">
                  <a:buClr>
                    <a:schemeClr val="dk1"/>
                  </a:buClr>
                  <a:buSzPts val="2100"/>
                </a:pPr>
                <a:r>
                  <a:rPr lang="en-US" sz="1200" b="1">
                    <a:solidFill>
                      <a:srgbClr val="253E78"/>
                    </a:solidFill>
                    <a:latin typeface="Roboto"/>
                    <a:ea typeface="Roboto"/>
                    <a:cs typeface="Roboto"/>
                    <a:sym typeface="Roboto"/>
                  </a:rPr>
                  <a:t>Environmental Modeling</a:t>
                </a:r>
                <a:endParaRPr sz="1200" b="1">
                  <a:solidFill>
                    <a:srgbClr val="253E78"/>
                  </a:solidFill>
                  <a:latin typeface="Roboto"/>
                  <a:ea typeface="Roboto"/>
                  <a:cs typeface="Roboto"/>
                  <a:sym typeface="Roboto"/>
                </a:endParaRPr>
              </a:p>
            </p:txBody>
          </p:sp>
          <p:sp>
            <p:nvSpPr>
              <p:cNvPr id="693" name="Google Shape;693;g18fe9f6fbd5_0_161"/>
              <p:cNvSpPr txBox="1"/>
              <p:nvPr/>
            </p:nvSpPr>
            <p:spPr>
              <a:xfrm>
                <a:off x="7345650" y="1027762"/>
                <a:ext cx="2004600" cy="461624"/>
              </a:xfrm>
              <a:prstGeom prst="rect">
                <a:avLst/>
              </a:prstGeom>
              <a:noFill/>
              <a:ln>
                <a:noFill/>
              </a:ln>
            </p:spPr>
            <p:txBody>
              <a:bodyPr spcFirstLastPara="1" wrap="square" lIns="91425" tIns="45694" rIns="91425" bIns="45694" anchor="ctr" anchorCtr="0">
                <a:spAutoFit/>
              </a:bodyPr>
              <a:lstStyle/>
              <a:p>
                <a:pPr algn="r">
                  <a:buClr>
                    <a:schemeClr val="dk1"/>
                  </a:buClr>
                  <a:buSzPts val="2100"/>
                </a:pPr>
                <a:r>
                  <a:rPr lang="en-US" sz="1200" b="1">
                    <a:solidFill>
                      <a:srgbClr val="253E78"/>
                    </a:solidFill>
                    <a:latin typeface="Roboto"/>
                    <a:ea typeface="Roboto"/>
                    <a:cs typeface="Roboto"/>
                    <a:sym typeface="Roboto"/>
                  </a:rPr>
                  <a:t>Obstructions in Air &amp; Sea</a:t>
                </a:r>
                <a:endParaRPr sz="1200" b="1">
                  <a:solidFill>
                    <a:srgbClr val="253E78"/>
                  </a:solidFill>
                  <a:latin typeface="Roboto"/>
                  <a:ea typeface="Roboto"/>
                  <a:cs typeface="Roboto"/>
                  <a:sym typeface="Roboto"/>
                </a:endParaRPr>
              </a:p>
              <a:p>
                <a:pPr algn="r">
                  <a:buClr>
                    <a:srgbClr val="000000"/>
                  </a:buClr>
                  <a:buSzPts val="2100"/>
                </a:pPr>
                <a:endParaRPr sz="1200" b="1">
                  <a:solidFill>
                    <a:srgbClr val="253E78"/>
                  </a:solidFill>
                  <a:latin typeface="Roboto"/>
                  <a:ea typeface="Roboto"/>
                  <a:cs typeface="Roboto"/>
                  <a:sym typeface="Roboto"/>
                </a:endParaRPr>
              </a:p>
            </p:txBody>
          </p:sp>
          <p:sp>
            <p:nvSpPr>
              <p:cNvPr id="694" name="Google Shape;694;g18fe9f6fbd5_0_161"/>
              <p:cNvSpPr txBox="1"/>
              <p:nvPr/>
            </p:nvSpPr>
            <p:spPr>
              <a:xfrm>
                <a:off x="7545150" y="1256454"/>
                <a:ext cx="1805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Water Levels and Flow</a:t>
                </a:r>
                <a:endParaRPr sz="1200" b="1">
                  <a:solidFill>
                    <a:srgbClr val="253E78"/>
                  </a:solidFill>
                  <a:latin typeface="Roboto"/>
                  <a:ea typeface="Roboto"/>
                  <a:cs typeface="Roboto"/>
                  <a:sym typeface="Roboto"/>
                </a:endParaRPr>
              </a:p>
            </p:txBody>
          </p:sp>
          <p:sp>
            <p:nvSpPr>
              <p:cNvPr id="695" name="Google Shape;695;g18fe9f6fbd5_0_161"/>
              <p:cNvSpPr txBox="1"/>
              <p:nvPr/>
            </p:nvSpPr>
            <p:spPr>
              <a:xfrm>
                <a:off x="7428150" y="1485264"/>
                <a:ext cx="1922100" cy="461624"/>
              </a:xfrm>
              <a:prstGeom prst="rect">
                <a:avLst/>
              </a:prstGeom>
              <a:noFill/>
              <a:ln>
                <a:noFill/>
              </a:ln>
            </p:spPr>
            <p:txBody>
              <a:bodyPr spcFirstLastPara="1" wrap="square" lIns="91425" tIns="45694" rIns="91425" bIns="45694" anchor="ctr" anchorCtr="0">
                <a:spAutoFit/>
              </a:bodyPr>
              <a:lstStyle/>
              <a:p>
                <a:pPr algn="r">
                  <a:buClr>
                    <a:schemeClr val="dk1"/>
                  </a:buClr>
                  <a:buSzPts val="2100"/>
                </a:pPr>
                <a:r>
                  <a:rPr lang="en-US" sz="1200" b="1" dirty="0">
                    <a:solidFill>
                      <a:srgbClr val="253E78"/>
                    </a:solidFill>
                    <a:latin typeface="Roboto"/>
                    <a:ea typeface="Roboto"/>
                    <a:cs typeface="Roboto"/>
                    <a:sym typeface="Roboto"/>
                  </a:rPr>
                  <a:t>Sea Surface Topography</a:t>
                </a:r>
                <a:endParaRPr sz="1200" b="1" dirty="0">
                  <a:solidFill>
                    <a:srgbClr val="253E78"/>
                  </a:solidFill>
                  <a:latin typeface="Roboto"/>
                  <a:ea typeface="Roboto"/>
                  <a:cs typeface="Roboto"/>
                  <a:sym typeface="Roboto"/>
                </a:endParaRPr>
              </a:p>
              <a:p>
                <a:pPr algn="r">
                  <a:buClr>
                    <a:srgbClr val="000000"/>
                  </a:buClr>
                  <a:buSzPts val="2100"/>
                </a:pPr>
                <a:endParaRPr sz="1200" b="1" dirty="0">
                  <a:solidFill>
                    <a:srgbClr val="253E78"/>
                  </a:solidFill>
                  <a:latin typeface="Roboto"/>
                  <a:ea typeface="Roboto"/>
                  <a:cs typeface="Roboto"/>
                  <a:sym typeface="Roboto"/>
                </a:endParaRPr>
              </a:p>
            </p:txBody>
          </p:sp>
          <p:sp>
            <p:nvSpPr>
              <p:cNvPr id="696" name="Google Shape;696;g18fe9f6fbd5_0_161"/>
              <p:cNvSpPr txBox="1"/>
              <p:nvPr/>
            </p:nvSpPr>
            <p:spPr>
              <a:xfrm>
                <a:off x="7428150" y="1713948"/>
                <a:ext cx="1922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Habitat Mapping</a:t>
                </a:r>
                <a:endParaRPr sz="1200" b="1">
                  <a:solidFill>
                    <a:srgbClr val="253E78"/>
                  </a:solidFill>
                  <a:latin typeface="Roboto"/>
                  <a:ea typeface="Roboto"/>
                  <a:cs typeface="Roboto"/>
                  <a:sym typeface="Roboto"/>
                </a:endParaRPr>
              </a:p>
            </p:txBody>
          </p:sp>
          <p:sp>
            <p:nvSpPr>
              <p:cNvPr id="697" name="Google Shape;697;g18fe9f6fbd5_0_161"/>
              <p:cNvSpPr txBox="1"/>
              <p:nvPr/>
            </p:nvSpPr>
            <p:spPr>
              <a:xfrm>
                <a:off x="7545150" y="2400173"/>
                <a:ext cx="1805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Land Elevations</a:t>
                </a:r>
                <a:endParaRPr sz="1200" b="1">
                  <a:solidFill>
                    <a:srgbClr val="253E78"/>
                  </a:solidFill>
                  <a:latin typeface="Roboto"/>
                  <a:ea typeface="Roboto"/>
                  <a:cs typeface="Roboto"/>
                  <a:sym typeface="Roboto"/>
                </a:endParaRPr>
              </a:p>
            </p:txBody>
          </p:sp>
          <p:sp>
            <p:nvSpPr>
              <p:cNvPr id="698" name="Google Shape;698;g18fe9f6fbd5_0_161"/>
              <p:cNvSpPr txBox="1"/>
              <p:nvPr/>
            </p:nvSpPr>
            <p:spPr>
              <a:xfrm>
                <a:off x="7545150" y="2628916"/>
                <a:ext cx="1805100" cy="276953"/>
              </a:xfrm>
              <a:prstGeom prst="rect">
                <a:avLst/>
              </a:prstGeom>
              <a:noFill/>
              <a:ln>
                <a:noFill/>
              </a:ln>
            </p:spPr>
            <p:txBody>
              <a:bodyPr spcFirstLastPara="1" wrap="square" lIns="91425" tIns="45694" rIns="91425" bIns="45694" anchor="ctr" anchorCtr="0">
                <a:spAutoFit/>
              </a:bodyPr>
              <a:lstStyle/>
              <a:p>
                <a:pPr algn="r">
                  <a:buClr>
                    <a:srgbClr val="000000"/>
                  </a:buClr>
                  <a:buSzPts val="2100"/>
                </a:pPr>
                <a:r>
                  <a:rPr lang="en-US" sz="1200" b="1">
                    <a:solidFill>
                      <a:srgbClr val="253E78"/>
                    </a:solidFill>
                    <a:latin typeface="Roboto"/>
                    <a:ea typeface="Roboto"/>
                    <a:cs typeface="Roboto"/>
                    <a:sym typeface="Roboto"/>
                  </a:rPr>
                  <a:t>Aerial Imagery</a:t>
                </a:r>
                <a:endParaRPr sz="1200" b="1">
                  <a:solidFill>
                    <a:srgbClr val="253E78"/>
                  </a:solidFill>
                  <a:latin typeface="Roboto"/>
                  <a:ea typeface="Roboto"/>
                  <a:cs typeface="Roboto"/>
                  <a:sym typeface="Roboto"/>
                </a:endParaRPr>
              </a:p>
            </p:txBody>
          </p:sp>
        </p:grpSp>
      </p:grpSp>
      <p:sp>
        <p:nvSpPr>
          <p:cNvPr id="699" name="Google Shape;699;g18fe9f6fbd5_0_161" descr="Satellite"/>
          <p:cNvSpPr/>
          <p:nvPr/>
        </p:nvSpPr>
        <p:spPr>
          <a:xfrm>
            <a:off x="143688" y="1064525"/>
            <a:ext cx="905625" cy="747000"/>
          </a:xfrm>
          <a:prstGeom prst="roundRect">
            <a:avLst>
              <a:gd name="adj" fmla="val 16667"/>
            </a:avLst>
          </a:prstGeom>
          <a:blipFill rotWithShape="1">
            <a:blip r:embed="rId4">
              <a:alphaModFix/>
            </a:blip>
            <a:stretch>
              <a:fillRect/>
            </a:stretch>
          </a:blip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sz="1350"/>
          </a:p>
        </p:txBody>
      </p:sp>
      <p:pic>
        <p:nvPicPr>
          <p:cNvPr id="700" name="Google Shape;700;g18fe9f6fbd5_0_161" descr="CORS antenna and monument"/>
          <p:cNvPicPr preferRelativeResize="0"/>
          <p:nvPr/>
        </p:nvPicPr>
        <p:blipFill>
          <a:blip r:embed="rId5">
            <a:alphaModFix/>
          </a:blip>
          <a:stretch>
            <a:fillRect/>
          </a:stretch>
        </p:blipFill>
        <p:spPr>
          <a:xfrm>
            <a:off x="143628" y="1973325"/>
            <a:ext cx="905825" cy="683846"/>
          </a:xfrm>
          <a:prstGeom prst="rect">
            <a:avLst/>
          </a:prstGeom>
          <a:noFill/>
          <a:ln>
            <a:noFill/>
          </a:ln>
        </p:spPr>
      </p:pic>
      <p:pic>
        <p:nvPicPr>
          <p:cNvPr id="701" name="Google Shape;701;g18fe9f6fbd5_0_161" descr="Airplane flying over the coast"/>
          <p:cNvPicPr preferRelativeResize="0"/>
          <p:nvPr/>
        </p:nvPicPr>
        <p:blipFill>
          <a:blip r:embed="rId6">
            <a:alphaModFix/>
          </a:blip>
          <a:stretch>
            <a:fillRect/>
          </a:stretch>
        </p:blipFill>
        <p:spPr>
          <a:xfrm>
            <a:off x="101788" y="3612775"/>
            <a:ext cx="989510" cy="747000"/>
          </a:xfrm>
          <a:prstGeom prst="rect">
            <a:avLst/>
          </a:prstGeom>
          <a:noFill/>
          <a:ln>
            <a:noFill/>
          </a:ln>
        </p:spPr>
      </p:pic>
      <p:pic>
        <p:nvPicPr>
          <p:cNvPr id="702" name="Google Shape;702;g18fe9f6fbd5_0_161" descr="Bench mark disk"/>
          <p:cNvPicPr preferRelativeResize="0"/>
          <p:nvPr/>
        </p:nvPicPr>
        <p:blipFill>
          <a:blip r:embed="rId7">
            <a:alphaModFix/>
          </a:blip>
          <a:stretch>
            <a:fillRect/>
          </a:stretch>
        </p:blipFill>
        <p:spPr>
          <a:xfrm>
            <a:off x="143626" y="2712501"/>
            <a:ext cx="905825" cy="900275"/>
          </a:xfrm>
          <a:prstGeom prst="rect">
            <a:avLst/>
          </a:prstGeom>
          <a:noFill/>
          <a:ln>
            <a:noFill/>
          </a:ln>
        </p:spPr>
      </p:pic>
      <p:sp>
        <p:nvSpPr>
          <p:cNvPr id="703" name="Google Shape;703;g18fe9f6fbd5_0_161"/>
          <p:cNvSpPr txBox="1"/>
          <p:nvPr/>
        </p:nvSpPr>
        <p:spPr>
          <a:xfrm>
            <a:off x="1309931" y="1117500"/>
            <a:ext cx="4440375" cy="3566339"/>
          </a:xfrm>
          <a:prstGeom prst="rect">
            <a:avLst/>
          </a:prstGeom>
          <a:noFill/>
          <a:ln>
            <a:noFill/>
          </a:ln>
        </p:spPr>
        <p:txBody>
          <a:bodyPr spcFirstLastPara="1" wrap="square" lIns="68569" tIns="68569" rIns="68569" bIns="68569" anchor="t" anchorCtr="0">
            <a:spAutoFit/>
          </a:bodyPr>
          <a:lstStyle/>
          <a:p>
            <a:r>
              <a:rPr lang="en-US" sz="1400" dirty="0">
                <a:solidFill>
                  <a:schemeClr val="dk1"/>
                </a:solidFill>
                <a:latin typeface="Arial" panose="020B0604020202020204" pitchFamily="34" charset="0"/>
                <a:ea typeface="Calibri"/>
                <a:cs typeface="Arial" panose="020B0604020202020204" pitchFamily="34" charset="0"/>
                <a:sym typeface="Calibri"/>
              </a:rPr>
              <a:t>National Geodetic Survey (NGS) defines, maintains, and provides access to the National Spatial Reference System (NSRS) — a consistent coordinate system that defines </a:t>
            </a:r>
            <a:r>
              <a:rPr lang="en-US" sz="1400" b="1" u="sng" dirty="0">
                <a:solidFill>
                  <a:schemeClr val="dk1"/>
                </a:solidFill>
                <a:latin typeface="Arial" panose="020B0604020202020204" pitchFamily="34" charset="0"/>
                <a:ea typeface="Calibri"/>
                <a:cs typeface="Arial" panose="020B0604020202020204" pitchFamily="34" charset="0"/>
                <a:sym typeface="Calibri"/>
              </a:rPr>
              <a:t>latitude, longitude, height, scale, gravity, orientation, and shoreline</a:t>
            </a:r>
            <a:r>
              <a:rPr lang="en-US" sz="1400" dirty="0">
                <a:solidFill>
                  <a:schemeClr val="dk1"/>
                </a:solidFill>
                <a:latin typeface="Arial" panose="020B0604020202020204" pitchFamily="34" charset="0"/>
                <a:ea typeface="Calibri"/>
                <a:cs typeface="Arial" panose="020B0604020202020204" pitchFamily="34" charset="0"/>
                <a:sym typeface="Calibri"/>
              </a:rPr>
              <a:t> throughout the United States</a:t>
            </a:r>
            <a:endParaRPr sz="1400" dirty="0">
              <a:solidFill>
                <a:schemeClr val="dk1"/>
              </a:solidFill>
              <a:latin typeface="Arial" panose="020B0604020202020204" pitchFamily="34" charset="0"/>
              <a:ea typeface="Calibri"/>
              <a:cs typeface="Arial" panose="020B0604020202020204" pitchFamily="34" charset="0"/>
              <a:sym typeface="Calibri"/>
            </a:endParaRPr>
          </a:p>
          <a:p>
            <a:endParaRPr sz="1400" dirty="0">
              <a:solidFill>
                <a:schemeClr val="dk1"/>
              </a:solidFill>
              <a:latin typeface="Arial" panose="020B0604020202020204" pitchFamily="34" charset="0"/>
              <a:ea typeface="Calibri"/>
              <a:cs typeface="Arial" panose="020B0604020202020204" pitchFamily="34" charset="0"/>
              <a:sym typeface="Calibri"/>
            </a:endParaRPr>
          </a:p>
          <a:p>
            <a:r>
              <a:rPr lang="en-US" sz="1400" dirty="0">
                <a:solidFill>
                  <a:schemeClr val="dk1"/>
                </a:solidFill>
                <a:latin typeface="Arial" panose="020B0604020202020204" pitchFamily="34" charset="0"/>
                <a:ea typeface="Calibri"/>
                <a:cs typeface="Arial" panose="020B0604020202020204" pitchFamily="34" charset="0"/>
                <a:sym typeface="Calibri"/>
              </a:rPr>
              <a:t>As accuracy, precision, and quantity of geospatial data increases, the use of consistent reference frames is critical to maintaining interoperability</a:t>
            </a:r>
            <a:endParaRPr sz="1400" dirty="0">
              <a:solidFill>
                <a:schemeClr val="dk1"/>
              </a:solidFill>
              <a:latin typeface="Arial" panose="020B0604020202020204" pitchFamily="34" charset="0"/>
              <a:ea typeface="Calibri"/>
              <a:cs typeface="Arial" panose="020B0604020202020204" pitchFamily="34" charset="0"/>
              <a:sym typeface="Calibri"/>
            </a:endParaRPr>
          </a:p>
          <a:p>
            <a:endParaRPr sz="1400" dirty="0">
              <a:solidFill>
                <a:schemeClr val="dk1"/>
              </a:solidFill>
              <a:latin typeface="Arial" panose="020B0604020202020204" pitchFamily="34" charset="0"/>
              <a:ea typeface="Calibri"/>
              <a:cs typeface="Arial" panose="020B0604020202020204" pitchFamily="34" charset="0"/>
              <a:sym typeface="Calibri"/>
            </a:endParaRPr>
          </a:p>
          <a:p>
            <a:r>
              <a:rPr lang="en-US" sz="1400" dirty="0">
                <a:solidFill>
                  <a:schemeClr val="dk1"/>
                </a:solidFill>
                <a:latin typeface="Arial" panose="020B0604020202020204" pitchFamily="34" charset="0"/>
                <a:ea typeface="Calibri"/>
                <a:cs typeface="Arial" panose="020B0604020202020204" pitchFamily="34" charset="0"/>
                <a:sym typeface="Calibri"/>
              </a:rPr>
              <a:t>NGS supports users in referencing geospatial data to the NSRS, and provides </a:t>
            </a:r>
            <a:r>
              <a:rPr lang="en-US" sz="1400" b="1" dirty="0">
                <a:solidFill>
                  <a:schemeClr val="dk1"/>
                </a:solidFill>
                <a:latin typeface="Arial" panose="020B0604020202020204" pitchFamily="34" charset="0"/>
                <a:ea typeface="Calibri"/>
                <a:cs typeface="Arial" panose="020B0604020202020204" pitchFamily="34" charset="0"/>
                <a:sym typeface="Calibri"/>
              </a:rPr>
              <a:t>transformation tools</a:t>
            </a:r>
            <a:r>
              <a:rPr lang="en-US" sz="1400" dirty="0">
                <a:solidFill>
                  <a:schemeClr val="dk1"/>
                </a:solidFill>
                <a:latin typeface="Arial" panose="020B0604020202020204" pitchFamily="34" charset="0"/>
                <a:ea typeface="Calibri"/>
                <a:cs typeface="Arial" panose="020B0604020202020204" pitchFamily="34" charset="0"/>
                <a:sym typeface="Calibri"/>
              </a:rPr>
              <a:t> to help align data and to transform coordinates between various datums and projections</a:t>
            </a:r>
            <a:endParaRPr sz="1400" dirty="0">
              <a:solidFill>
                <a:schemeClr val="dk1"/>
              </a:solidFill>
              <a:latin typeface="Arial" panose="020B0604020202020204" pitchFamily="34" charset="0"/>
              <a:ea typeface="Calibri"/>
              <a:cs typeface="Arial" panose="020B0604020202020204" pitchFamily="34" charset="0"/>
              <a:sym typeface="Calibri"/>
            </a:endParaRPr>
          </a:p>
          <a:p>
            <a:endParaRPr sz="1275" dirty="0">
              <a:solidFill>
                <a:schemeClr val="dk1"/>
              </a:solidFill>
              <a:latin typeface="Calibri"/>
              <a:ea typeface="Calibri"/>
              <a:cs typeface="Calibri"/>
              <a:sym typeface="Calibri"/>
            </a:endParaRPr>
          </a:p>
        </p:txBody>
      </p:sp>
      <p:pic>
        <p:nvPicPr>
          <p:cNvPr id="704" name="Google Shape;704;g18fe9f6fbd5_0_161" descr="Two sets of data going into the Vdatum program and coming out as a single set"/>
          <p:cNvPicPr preferRelativeResize="0"/>
          <p:nvPr/>
        </p:nvPicPr>
        <p:blipFill>
          <a:blip r:embed="rId8">
            <a:alphaModFix/>
          </a:blip>
          <a:stretch>
            <a:fillRect/>
          </a:stretch>
        </p:blipFill>
        <p:spPr>
          <a:xfrm>
            <a:off x="5998304" y="3600038"/>
            <a:ext cx="2854279" cy="1421175"/>
          </a:xfrm>
          <a:prstGeom prst="rect">
            <a:avLst/>
          </a:prstGeom>
          <a:noFill/>
          <a:ln>
            <a:noFill/>
          </a:ln>
        </p:spPr>
      </p:pic>
      <p:sp>
        <p:nvSpPr>
          <p:cNvPr id="705" name="Google Shape;705;g18fe9f6fbd5_0_161"/>
          <p:cNvSpPr txBox="1"/>
          <p:nvPr/>
        </p:nvSpPr>
        <p:spPr>
          <a:xfrm>
            <a:off x="7005713" y="4570350"/>
            <a:ext cx="725175" cy="323143"/>
          </a:xfrm>
          <a:prstGeom prst="rect">
            <a:avLst/>
          </a:prstGeom>
          <a:noFill/>
          <a:ln>
            <a:noFill/>
          </a:ln>
        </p:spPr>
        <p:txBody>
          <a:bodyPr spcFirstLastPara="1" wrap="square" lIns="68569" tIns="68569" rIns="68569" bIns="68569" anchor="t" anchorCtr="0">
            <a:spAutoFit/>
          </a:bodyPr>
          <a:lstStyle/>
          <a:p>
            <a:r>
              <a:rPr lang="en-US" sz="1200" b="1">
                <a:solidFill>
                  <a:srgbClr val="253E78"/>
                </a:solidFill>
                <a:latin typeface="Roboto"/>
                <a:ea typeface="Roboto"/>
                <a:cs typeface="Roboto"/>
                <a:sym typeface="Roboto"/>
              </a:rPr>
              <a:t>VDatum</a:t>
            </a:r>
            <a:endParaRPr sz="135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Autofit/>
          </a:bodyPr>
          <a:lstStyle/>
          <a:p>
            <a:r>
              <a:rPr lang="en-US" altLang="en-US" sz="3200" b="1" dirty="0">
                <a:latin typeface="Arial" panose="020B0604020202020204" pitchFamily="34" charset="0"/>
                <a:cs typeface="Arial" panose="020B0604020202020204" pitchFamily="34" charset="0"/>
              </a:rPr>
              <a:t>Horizontal Datums/Reference Frames</a:t>
            </a:r>
          </a:p>
        </p:txBody>
      </p:sp>
      <p:graphicFrame>
        <p:nvGraphicFramePr>
          <p:cNvPr id="9" name="Table 8"/>
          <p:cNvGraphicFramePr>
            <a:graphicFrameLocks noGrp="1"/>
          </p:cNvGraphicFramePr>
          <p:nvPr>
            <p:extLst/>
          </p:nvPr>
        </p:nvGraphicFramePr>
        <p:xfrm>
          <a:off x="1792966" y="1200149"/>
          <a:ext cx="5865134" cy="3478876"/>
        </p:xfrm>
        <a:graphic>
          <a:graphicData uri="http://schemas.openxmlformats.org/drawingml/2006/table">
            <a:tbl>
              <a:tblPr firstRow="1" bandRow="1">
                <a:tableStyleId>{5C22544A-7EE6-4342-B048-85BDC9FD1C3A}</a:tableStyleId>
              </a:tblPr>
              <a:tblGrid>
                <a:gridCol w="2666413">
                  <a:extLst>
                    <a:ext uri="{9D8B030D-6E8A-4147-A177-3AD203B41FA5}">
                      <a16:colId xmlns:a16="http://schemas.microsoft.com/office/drawing/2014/main" val="429740147"/>
                    </a:ext>
                  </a:extLst>
                </a:gridCol>
                <a:gridCol w="3198721">
                  <a:extLst>
                    <a:ext uri="{9D8B030D-6E8A-4147-A177-3AD203B41FA5}">
                      <a16:colId xmlns:a16="http://schemas.microsoft.com/office/drawing/2014/main" val="137066351"/>
                    </a:ext>
                  </a:extLst>
                </a:gridCol>
              </a:tblGrid>
              <a:tr h="676448">
                <a:tc>
                  <a:txBody>
                    <a:bodyPr/>
                    <a:lstStyle/>
                    <a:p>
                      <a:r>
                        <a:rPr lang="en-US" sz="27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700" dirty="0">
                          <a:latin typeface="Times New Roman" panose="02020603050405020304" pitchFamily="18" charset="0"/>
                          <a:cs typeface="Times New Roman" panose="02020603050405020304" pitchFamily="18" charset="0"/>
                        </a:rPr>
                        <a:t>The</a:t>
                      </a:r>
                      <a:r>
                        <a:rPr lang="en-US" sz="2700" baseline="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676448">
                <a:tc>
                  <a:txBody>
                    <a:bodyPr/>
                    <a:lstStyle/>
                    <a:p>
                      <a:r>
                        <a:rPr lang="en-US" sz="1400" dirty="0">
                          <a:latin typeface="Times New Roman" panose="02020603050405020304" pitchFamily="18" charset="0"/>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NATRF2022 - The North American Terrestrial Reference Frame of 2022 </a:t>
                      </a:r>
                      <a:endParaRPr lang="en-US" sz="1400" dirty="0"/>
                    </a:p>
                  </a:txBody>
                  <a:tcPr marL="68580" marR="68580" marT="34290" marB="34290"/>
                </a:tc>
                <a:extLst>
                  <a:ext uri="{0D108BD9-81ED-4DB2-BD59-A6C34878D82A}">
                    <a16:rowId xmlns:a16="http://schemas.microsoft.com/office/drawing/2014/main" val="252188536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CATRF2022 - The Caribbean Terrestrial Reference Frame of 2022</a:t>
                      </a:r>
                    </a:p>
                    <a:p>
                      <a:endParaRPr lang="en-US" sz="1400" dirty="0"/>
                    </a:p>
                  </a:txBody>
                  <a:tcPr marL="68580" marR="68580" marT="34290" marB="34290"/>
                </a:tc>
                <a:extLst>
                  <a:ext uri="{0D108BD9-81ED-4DB2-BD59-A6C34878D82A}">
                    <a16:rowId xmlns:a16="http://schemas.microsoft.com/office/drawing/2014/main" val="3337056577"/>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PATRF2022 - The Pacific Terrestrial Reference Frame of 2022</a:t>
                      </a:r>
                      <a:endParaRPr lang="en-US" sz="1400" dirty="0"/>
                    </a:p>
                    <a:p>
                      <a:endParaRPr lang="en-US" sz="1400" dirty="0"/>
                    </a:p>
                  </a:txBody>
                  <a:tcPr marL="68580" marR="68580" marT="34290" marB="34290"/>
                </a:tc>
                <a:extLst>
                  <a:ext uri="{0D108BD9-81ED-4DB2-BD59-A6C34878D82A}">
                    <a16:rowId xmlns:a16="http://schemas.microsoft.com/office/drawing/2014/main" val="2647065151"/>
                  </a:ext>
                </a:extLst>
              </a:tr>
              <a:tr h="685800">
                <a:tc>
                  <a:txBody>
                    <a:bodyPr/>
                    <a:lstStyle/>
                    <a:p>
                      <a:r>
                        <a:rPr lang="en-US" sz="1400" dirty="0">
                          <a:latin typeface="Times New Roman" panose="02020603050405020304" pitchFamily="18" charset="0"/>
                          <a:cs typeface="Times New Roman" panose="02020603050405020304" pitchFamily="18" charset="0"/>
                        </a:rPr>
                        <a:t>NAD 83 (MA11)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MATRF2022 - The Mariana Terrestrial Reference Frame of 2022 </a:t>
                      </a:r>
                    </a:p>
                    <a:p>
                      <a:endParaRPr lang="en-US" sz="1400" dirty="0"/>
                    </a:p>
                  </a:txBody>
                  <a:tcPr marL="68580" marR="68580" marT="34290" marB="34290"/>
                </a:tc>
                <a:extLst>
                  <a:ext uri="{0D108BD9-81ED-4DB2-BD59-A6C34878D82A}">
                    <a16:rowId xmlns:a16="http://schemas.microsoft.com/office/drawing/2014/main" val="501674350"/>
                  </a:ext>
                </a:extLst>
              </a:tr>
            </a:tbl>
          </a:graphicData>
        </a:graphic>
      </p:graphicFrame>
    </p:spTree>
    <p:extLst>
      <p:ext uri="{BB962C8B-B14F-4D97-AF65-F5344CB8AC3E}">
        <p14:creationId xmlns:p14="http://schemas.microsoft.com/office/powerpoint/2010/main" val="271741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Vertical Datums</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Old:</a:t>
            </a:r>
          </a:p>
          <a:p>
            <a:pPr marL="342900" lvl="1" indent="0">
              <a:buNone/>
            </a:pPr>
            <a:r>
              <a:rPr lang="en-US" altLang="en-US" sz="1800" dirty="0">
                <a:cs typeface="Times New Roman" panose="02020603050405020304" pitchFamily="18" charset="0"/>
              </a:rPr>
              <a:t>NAVD 88</a:t>
            </a:r>
          </a:p>
          <a:p>
            <a:pPr marL="342900" lvl="1" indent="0">
              <a:buNone/>
            </a:pPr>
            <a:r>
              <a:rPr lang="en-US" altLang="en-US" sz="1800" dirty="0">
                <a:cs typeface="Times New Roman" panose="02020603050405020304" pitchFamily="18" charset="0"/>
              </a:rPr>
              <a:t>PRVD 02</a:t>
            </a:r>
          </a:p>
          <a:p>
            <a:pPr marL="342900" lvl="1" indent="0">
              <a:buNone/>
            </a:pPr>
            <a:r>
              <a:rPr lang="en-US" altLang="en-US" sz="1800" dirty="0">
                <a:cs typeface="Times New Roman" panose="02020603050405020304" pitchFamily="18" charset="0"/>
              </a:rPr>
              <a:t>VIVD09</a:t>
            </a:r>
          </a:p>
          <a:p>
            <a:pPr marL="342900" lvl="1" indent="0">
              <a:buNone/>
            </a:pPr>
            <a:r>
              <a:rPr lang="en-US" altLang="en-US" sz="1800" dirty="0">
                <a:cs typeface="Times New Roman" panose="02020603050405020304" pitchFamily="18" charset="0"/>
              </a:rPr>
              <a:t>ASVD02</a:t>
            </a:r>
          </a:p>
          <a:p>
            <a:pPr marL="342900" lvl="1" indent="0">
              <a:buNone/>
            </a:pPr>
            <a:r>
              <a:rPr lang="en-US" altLang="en-US" sz="1800" dirty="0">
                <a:cs typeface="Times New Roman" panose="02020603050405020304" pitchFamily="18" charset="0"/>
              </a:rPr>
              <a:t>NMVD03</a:t>
            </a:r>
          </a:p>
          <a:p>
            <a:pPr marL="342900" lvl="1" indent="0">
              <a:buNone/>
            </a:pPr>
            <a:r>
              <a:rPr lang="en-US" altLang="en-US" sz="1800" dirty="0">
                <a:cs typeface="Times New Roman" panose="02020603050405020304" pitchFamily="18" charset="0"/>
              </a:rPr>
              <a:t>GUVD04</a:t>
            </a:r>
          </a:p>
          <a:p>
            <a:pPr marL="342900" lvl="1" indent="0">
              <a:buNone/>
            </a:pPr>
            <a:r>
              <a:rPr lang="en-US" altLang="en-US" sz="1800" dirty="0">
                <a:cs typeface="Times New Roman" panose="02020603050405020304" pitchFamily="18" charset="0"/>
              </a:rPr>
              <a:t>IGLD 85</a:t>
            </a:r>
          </a:p>
          <a:p>
            <a:pPr marL="342900" lvl="1" indent="0">
              <a:buNone/>
            </a:pPr>
            <a:r>
              <a:rPr lang="en-US" altLang="en-US" sz="1800" dirty="0">
                <a:cs typeface="Times New Roman" panose="02020603050405020304" pitchFamily="18" charset="0"/>
              </a:rPr>
              <a:t>IGSN71</a:t>
            </a:r>
          </a:p>
          <a:p>
            <a:pPr marL="342900" lvl="1" indent="0">
              <a:buNone/>
            </a:pPr>
            <a:r>
              <a:rPr lang="en-US" altLang="en-US" sz="1800" dirty="0">
                <a:cs typeface="Times New Roman" panose="02020603050405020304" pitchFamily="18" charset="0"/>
              </a:rPr>
              <a:t>GEOID18</a:t>
            </a:r>
          </a:p>
          <a:p>
            <a:pPr marL="342900" lvl="1" indent="0">
              <a:buNone/>
            </a:pPr>
            <a:r>
              <a:rPr lang="en-US" altLang="en-US" sz="1800" dirty="0">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New:</a:t>
            </a:r>
          </a:p>
          <a:p>
            <a:pPr marL="342900" lvl="1" indent="0">
              <a:buNone/>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None/>
            </a:pPr>
            <a:endParaRPr lang="en-US" altLang="en-US" sz="1800" dirty="0">
              <a:cs typeface="Times New Roman" panose="02020603050405020304" pitchFamily="18" charset="0"/>
            </a:endParaRPr>
          </a:p>
          <a:p>
            <a:pPr marL="342900" lvl="1" indent="0">
              <a:buNone/>
            </a:pPr>
            <a:r>
              <a:rPr lang="en-US" altLang="en-US" sz="1800" dirty="0">
                <a:cs typeface="Times New Roman" panose="02020603050405020304" pitchFamily="18" charset="0"/>
              </a:rPr>
              <a:t>Will include:</a:t>
            </a:r>
          </a:p>
          <a:p>
            <a:pPr lvl="1">
              <a:spcBef>
                <a:spcPts val="0"/>
              </a:spcBef>
            </a:pPr>
            <a:r>
              <a:rPr lang="en-US" altLang="en-US" sz="1800" dirty="0">
                <a:cs typeface="Times New Roman" panose="02020603050405020304" pitchFamily="18" charset="0"/>
              </a:rPr>
              <a:t>GEOID2022</a:t>
            </a:r>
          </a:p>
          <a:p>
            <a:pPr lvl="1">
              <a:spcBef>
                <a:spcPts val="0"/>
              </a:spcBef>
            </a:pPr>
            <a:r>
              <a:rPr lang="en-US" altLang="en-US" sz="1800" dirty="0">
                <a:cs typeface="Times New Roman" panose="02020603050405020304" pitchFamily="18" charset="0"/>
              </a:rPr>
              <a:t>DEFLEC2022</a:t>
            </a:r>
          </a:p>
          <a:p>
            <a:pPr lvl="1">
              <a:spcBef>
                <a:spcPts val="0"/>
              </a:spcBef>
            </a:pPr>
            <a:r>
              <a:rPr lang="en-US" altLang="en-US" sz="1800" dirty="0">
                <a:cs typeface="Times New Roman" panose="02020603050405020304" pitchFamily="18" charset="0"/>
              </a:rPr>
              <a:t>GRAV2022</a:t>
            </a:r>
          </a:p>
          <a:p>
            <a:pPr lvl="1">
              <a:spcBef>
                <a:spcPts val="0"/>
              </a:spcBef>
            </a:pPr>
            <a:r>
              <a:rPr lang="en-US" altLang="en-US" sz="1800" dirty="0">
                <a:cs typeface="Times New Roman" panose="02020603050405020304" pitchFamily="18" charset="0"/>
              </a:rPr>
              <a:t>DEM2022</a:t>
            </a:r>
          </a:p>
          <a:p>
            <a:pPr lvl="1">
              <a:spcBef>
                <a:spcPts val="0"/>
              </a:spcBef>
            </a:pPr>
            <a:r>
              <a:rPr lang="en-US" altLang="en-US" sz="1350" dirty="0">
                <a:cs typeface="Times New Roman" panose="02020603050405020304" pitchFamily="18" charset="0"/>
              </a:rPr>
              <a:t>More</a:t>
            </a:r>
          </a:p>
          <a:p>
            <a:pPr lvl="2">
              <a:spcBef>
                <a:spcPts val="0"/>
              </a:spcBef>
            </a:pPr>
            <a:endParaRPr lang="en-US" altLang="en-US" sz="1050" dirty="0">
              <a:cs typeface="Times New Roman" panose="02020603050405020304" pitchFamily="18" charset="0"/>
            </a:endParaRPr>
          </a:p>
          <a:p>
            <a:pPr lvl="1">
              <a:spcBef>
                <a:spcPts val="0"/>
              </a:spcBef>
            </a:pPr>
            <a:endParaRPr lang="en-US" altLang="en-US" sz="1350" dirty="0">
              <a:cs typeface="Times New Roman" panose="02020603050405020304" pitchFamily="18" charset="0"/>
            </a:endParaRPr>
          </a:p>
          <a:p>
            <a:pPr lvl="2">
              <a:spcBef>
                <a:spcPts val="0"/>
              </a:spcBef>
            </a:pPr>
            <a:endParaRPr lang="en-US" altLang="en-US" sz="1800" dirty="0">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descr="Left brace"/>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1114886" y="3451574"/>
            <a:ext cx="567784"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110123" y="3864833"/>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4151139"/>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474304"/>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Tree>
    <p:extLst>
      <p:ext uri="{BB962C8B-B14F-4D97-AF65-F5344CB8AC3E}">
        <p14:creationId xmlns:p14="http://schemas.microsoft.com/office/powerpoint/2010/main" val="1992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Autofit/>
          </a:bodyPr>
          <a:lstStyle/>
          <a:p>
            <a:r>
              <a:rPr lang="en-US" sz="2800" b="1" dirty="0">
                <a:latin typeface="+mn-lt"/>
              </a:rPr>
              <a:t>NAVD 88 (epoch ?) to </a:t>
            </a:r>
            <a:br>
              <a:rPr lang="en-US" sz="2800" b="1" dirty="0">
                <a:latin typeface="+mn-lt"/>
              </a:rPr>
            </a:br>
            <a:r>
              <a:rPr lang="en-US" sz="2800" b="1" dirty="0">
                <a:latin typeface="+mn-lt"/>
              </a:rPr>
              <a:t>NAPGD2022 Epoch 2020.00 (estimate)</a:t>
            </a:r>
          </a:p>
        </p:txBody>
      </p:sp>
      <p:pic>
        <p:nvPicPr>
          <p:cNvPr id="7" name="Picture 6" descr="Map of CONUS with a color gradient on top that shows the approximate predicted change from NAVD 88 to the new geopotential dat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Tree>
    <p:extLst>
      <p:ext uri="{BB962C8B-B14F-4D97-AF65-F5344CB8AC3E}">
        <p14:creationId xmlns:p14="http://schemas.microsoft.com/office/powerpoint/2010/main" val="1199978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44D6-10F8-4FF0-8B2D-8122154057A8}"/>
              </a:ext>
            </a:extLst>
          </p:cNvPr>
          <p:cNvSpPr>
            <a:spLocks noGrp="1"/>
          </p:cNvSpPr>
          <p:nvPr>
            <p:ph type="title"/>
          </p:nvPr>
        </p:nvSpPr>
        <p:spPr/>
        <p:txBody>
          <a:bodyPr/>
          <a:lstStyle/>
          <a:p>
            <a:r>
              <a:rPr lang="en-US" dirty="0"/>
              <a:t>Can we convert data?</a:t>
            </a:r>
          </a:p>
        </p:txBody>
      </p:sp>
      <p:sp>
        <p:nvSpPr>
          <p:cNvPr id="3" name="Content Placeholder 2">
            <a:extLst>
              <a:ext uri="{FF2B5EF4-FFF2-40B4-BE49-F238E27FC236}">
                <a16:creationId xmlns:a16="http://schemas.microsoft.com/office/drawing/2014/main" id="{9744A4DE-B624-4EE7-B199-B479AC039E87}"/>
              </a:ext>
            </a:extLst>
          </p:cNvPr>
          <p:cNvSpPr>
            <a:spLocks noGrp="1"/>
          </p:cNvSpPr>
          <p:nvPr>
            <p:ph sz="half" idx="1"/>
          </p:nvPr>
        </p:nvSpPr>
        <p:spPr>
          <a:xfrm>
            <a:off x="457200" y="1200151"/>
            <a:ext cx="3728906" cy="3394472"/>
          </a:xfrm>
        </p:spPr>
        <p:txBody>
          <a:bodyPr>
            <a:normAutofit fontScale="77500" lnSpcReduction="20000"/>
          </a:bodyPr>
          <a:lstStyle/>
          <a:p>
            <a:r>
              <a:rPr lang="en-US" dirty="0"/>
              <a:t>Yes, NGS provides tools for transformation between datums:</a:t>
            </a:r>
          </a:p>
          <a:p>
            <a:r>
              <a:rPr lang="en-US" dirty="0"/>
              <a:t>NCAT: The NGS Coordinate Conversion and Transformation Tool</a:t>
            </a:r>
          </a:p>
          <a:p>
            <a:r>
              <a:rPr lang="en-US" dirty="0"/>
              <a:t>VDATUM: A tool for vertical datum transformations that include IGLD and tidal datums as well</a:t>
            </a:r>
          </a:p>
        </p:txBody>
      </p:sp>
      <p:pic>
        <p:nvPicPr>
          <p:cNvPr id="5" name="Content Placeholder 10" descr="Screenshot of Vdatum">
            <a:extLst>
              <a:ext uri="{FF2B5EF4-FFF2-40B4-BE49-F238E27FC236}">
                <a16:creationId xmlns:a16="http://schemas.microsoft.com/office/drawing/2014/main" id="{3B4CF9A2-2B41-43F4-BB52-1F03499633E8}"/>
              </a:ext>
            </a:extLst>
          </p:cNvPr>
          <p:cNvPicPr>
            <a:picLocks noGrp="1" noChangeAspect="1"/>
          </p:cNvPicPr>
          <p:nvPr>
            <p:ph sz="half" idx="2"/>
          </p:nvPr>
        </p:nvPicPr>
        <p:blipFill rotWithShape="1">
          <a:blip r:embed="rId2"/>
          <a:srcRect l="20175" t="8044" r="20175" b="3828"/>
          <a:stretch/>
        </p:blipFill>
        <p:spPr>
          <a:xfrm>
            <a:off x="3997704" y="1276638"/>
            <a:ext cx="2483743" cy="1972371"/>
          </a:xfrm>
        </p:spPr>
      </p:pic>
      <p:pic>
        <p:nvPicPr>
          <p:cNvPr id="6" name="Content Placeholder 5" descr="Screenshot of the NGS NCAT web page.">
            <a:extLst>
              <a:ext uri="{FF2B5EF4-FFF2-40B4-BE49-F238E27FC236}">
                <a16:creationId xmlns:a16="http://schemas.microsoft.com/office/drawing/2014/main" id="{EABB5721-4B06-4C2B-A0D7-4492FEFEA8D5}"/>
              </a:ext>
            </a:extLst>
          </p:cNvPr>
          <p:cNvPicPr>
            <a:picLocks noChangeAspect="1"/>
          </p:cNvPicPr>
          <p:nvPr/>
        </p:nvPicPr>
        <p:blipFill>
          <a:blip r:embed="rId3"/>
          <a:stretch>
            <a:fillRect/>
          </a:stretch>
        </p:blipFill>
        <p:spPr>
          <a:xfrm>
            <a:off x="6576969" y="2821316"/>
            <a:ext cx="2483743" cy="2201001"/>
          </a:xfrm>
          <a:prstGeom prst="rect">
            <a:avLst/>
          </a:prstGeom>
        </p:spPr>
      </p:pic>
      <p:sp>
        <p:nvSpPr>
          <p:cNvPr id="7" name="Rectangle 6">
            <a:extLst>
              <a:ext uri="{FF2B5EF4-FFF2-40B4-BE49-F238E27FC236}">
                <a16:creationId xmlns:a16="http://schemas.microsoft.com/office/drawing/2014/main" id="{F560C11E-AAC8-4229-9FC9-2987D2BA89CF}"/>
              </a:ext>
            </a:extLst>
          </p:cNvPr>
          <p:cNvSpPr/>
          <p:nvPr/>
        </p:nvSpPr>
        <p:spPr>
          <a:xfrm>
            <a:off x="3023817" y="4546879"/>
            <a:ext cx="3553152" cy="369332"/>
          </a:xfrm>
          <a:prstGeom prst="rect">
            <a:avLst/>
          </a:prstGeom>
        </p:spPr>
        <p:txBody>
          <a:bodyPr wrap="none">
            <a:spAutoFit/>
          </a:bodyPr>
          <a:lstStyle/>
          <a:p>
            <a:r>
              <a:rPr lang="en-US" dirty="0"/>
              <a:t>https://www.ngs.noaa.gov/NCAT/</a:t>
            </a:r>
          </a:p>
        </p:txBody>
      </p:sp>
      <p:sp>
        <p:nvSpPr>
          <p:cNvPr id="8" name="Rectangle 7">
            <a:extLst>
              <a:ext uri="{FF2B5EF4-FFF2-40B4-BE49-F238E27FC236}">
                <a16:creationId xmlns:a16="http://schemas.microsoft.com/office/drawing/2014/main" id="{6346A6A5-D478-4FA8-AA52-7533F40B4D19}"/>
              </a:ext>
            </a:extLst>
          </p:cNvPr>
          <p:cNvSpPr/>
          <p:nvPr/>
        </p:nvSpPr>
        <p:spPr>
          <a:xfrm>
            <a:off x="6406672" y="1232674"/>
            <a:ext cx="2767667" cy="369332"/>
          </a:xfrm>
          <a:prstGeom prst="rect">
            <a:avLst/>
          </a:prstGeom>
        </p:spPr>
        <p:txBody>
          <a:bodyPr wrap="square">
            <a:spAutoFit/>
          </a:bodyPr>
          <a:lstStyle/>
          <a:p>
            <a:r>
              <a:rPr lang="en-US" dirty="0"/>
              <a:t>https://vdatum.noaa.gov/</a:t>
            </a:r>
          </a:p>
        </p:txBody>
      </p:sp>
    </p:spTree>
    <p:extLst>
      <p:ext uri="{BB962C8B-B14F-4D97-AF65-F5344CB8AC3E}">
        <p14:creationId xmlns:p14="http://schemas.microsoft.com/office/powerpoint/2010/main" val="1615005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1218</TotalTime>
  <Words>2481</Words>
  <Application>Microsoft Office PowerPoint</Application>
  <PresentationFormat>On-screen Show (16:9)</PresentationFormat>
  <Paragraphs>355</Paragraphs>
  <Slides>33</Slides>
  <Notes>21</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MS PGothic</vt:lpstr>
      <vt:lpstr>MS PGothic</vt:lpstr>
      <vt:lpstr>Arial</vt:lpstr>
      <vt:lpstr>Calibri</vt:lpstr>
      <vt:lpstr>Cambria</vt:lpstr>
      <vt:lpstr>Cambria Math</vt:lpstr>
      <vt:lpstr>Gill Sans MT</vt:lpstr>
      <vt:lpstr>Roboto</vt:lpstr>
      <vt:lpstr>Times New Roman</vt:lpstr>
      <vt:lpstr>Office Theme</vt:lpstr>
      <vt:lpstr>Datums: More Important Than You May Think</vt:lpstr>
      <vt:lpstr>Datum Fundamentals</vt:lpstr>
      <vt:lpstr>Datum Fundamentals</vt:lpstr>
      <vt:lpstr>Datum Fundamentals</vt:lpstr>
      <vt:lpstr>Modernized National Spatial Reference System</vt:lpstr>
      <vt:lpstr>Horizontal Datums/Reference Frames</vt:lpstr>
      <vt:lpstr>Vertical Datums</vt:lpstr>
      <vt:lpstr>NAVD 88 (epoch ?) to  NAPGD2022 Epoch 2020.00 (estimate)</vt:lpstr>
      <vt:lpstr>Can we convert data?</vt:lpstr>
      <vt:lpstr>PowerPoint Presentation</vt:lpstr>
      <vt:lpstr>NSRS Modernization: Delay</vt:lpstr>
      <vt:lpstr>Vertical Datums of the NSRS</vt:lpstr>
      <vt:lpstr>Developing the previous vertical datums</vt:lpstr>
      <vt:lpstr>Leveling</vt:lpstr>
      <vt:lpstr>PowerPoint Presentation</vt:lpstr>
      <vt:lpstr>Gravity for the Redefinition of the American Vertical Datum (GRAV-D)</vt:lpstr>
      <vt:lpstr>PowerPoint Presentation</vt:lpstr>
      <vt:lpstr>Understanding “Geo-Potential”</vt:lpstr>
      <vt:lpstr>Ellipsoids and Geoids</vt:lpstr>
      <vt:lpstr>The Geoid, and Heights</vt:lpstr>
      <vt:lpstr>Types of heights summary</vt:lpstr>
      <vt:lpstr>Other vertical datums</vt:lpstr>
      <vt:lpstr>Draw a DATUM PROFILE</vt:lpstr>
      <vt:lpstr>St. Paul to Dresbach: 127 miles</vt:lpstr>
      <vt:lpstr>Current IGLD</vt:lpstr>
      <vt:lpstr>Water Level Stations</vt:lpstr>
      <vt:lpstr>Definition of IGLD (2020)</vt:lpstr>
      <vt:lpstr>Dynamic vs. Orthometric Heights</vt:lpstr>
      <vt:lpstr>Why a new IGLD?: Glacial Isostatic Adjustment – (GIA)</vt:lpstr>
      <vt:lpstr>Coordinating Committee on Great Lakes Basic Hydraulic and Hydrologic Data</vt:lpstr>
      <vt:lpstr>IGLD GNSS Survey</vt:lpstr>
      <vt:lpstr>Save the Date! Water Level Datum Workshop</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Datums: More Important Than You May Think</dc:title>
  <dc:creator>Jacob Heck</dc:creator>
  <cp:lastModifiedBy>Jacob Heck</cp:lastModifiedBy>
  <cp:revision>48</cp:revision>
  <dcterms:created xsi:type="dcterms:W3CDTF">2022-12-21T14:47:49Z</dcterms:created>
  <dcterms:modified xsi:type="dcterms:W3CDTF">2023-03-06T12:59:57Z</dcterms:modified>
</cp:coreProperties>
</file>