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180" r:id="rId1"/>
    <p:sldMasterId id="2147487568" r:id="rId2"/>
    <p:sldMasterId id="2147487879" r:id="rId3"/>
    <p:sldMasterId id="2147487891" r:id="rId4"/>
  </p:sldMasterIdLst>
  <p:notesMasterIdLst>
    <p:notesMasterId r:id="rId52"/>
  </p:notesMasterIdLst>
  <p:handoutMasterIdLst>
    <p:handoutMasterId r:id="rId53"/>
  </p:handoutMasterIdLst>
  <p:sldIdLst>
    <p:sldId id="362" r:id="rId5"/>
    <p:sldId id="977" r:id="rId6"/>
    <p:sldId id="1199" r:id="rId7"/>
    <p:sldId id="1217" r:id="rId8"/>
    <p:sldId id="1218" r:id="rId9"/>
    <p:sldId id="1201" r:id="rId10"/>
    <p:sldId id="1220" r:id="rId11"/>
    <p:sldId id="1202" r:id="rId12"/>
    <p:sldId id="1203" r:id="rId13"/>
    <p:sldId id="1204" r:id="rId14"/>
    <p:sldId id="978" r:id="rId15"/>
    <p:sldId id="1205" r:id="rId16"/>
    <p:sldId id="1207" r:id="rId17"/>
    <p:sldId id="1215" r:id="rId18"/>
    <p:sldId id="1210" r:id="rId19"/>
    <p:sldId id="1211" r:id="rId20"/>
    <p:sldId id="1212" r:id="rId21"/>
    <p:sldId id="1219" r:id="rId22"/>
    <p:sldId id="1206" r:id="rId23"/>
    <p:sldId id="1216" r:id="rId24"/>
    <p:sldId id="1221" r:id="rId25"/>
    <p:sldId id="1213" r:id="rId26"/>
    <p:sldId id="1214" r:id="rId27"/>
    <p:sldId id="1185" r:id="rId28"/>
    <p:sldId id="1148" r:id="rId29"/>
    <p:sldId id="1150" r:id="rId30"/>
    <p:sldId id="1151" r:id="rId31"/>
    <p:sldId id="1152" r:id="rId32"/>
    <p:sldId id="1194" r:id="rId33"/>
    <p:sldId id="1186" r:id="rId34"/>
    <p:sldId id="1144" r:id="rId35"/>
    <p:sldId id="1182" r:id="rId36"/>
    <p:sldId id="1183" r:id="rId37"/>
    <p:sldId id="1184" r:id="rId38"/>
    <p:sldId id="1188" r:id="rId39"/>
    <p:sldId id="1164" r:id="rId40"/>
    <p:sldId id="1170" r:id="rId41"/>
    <p:sldId id="1171" r:id="rId42"/>
    <p:sldId id="1190" r:id="rId43"/>
    <p:sldId id="1176" r:id="rId44"/>
    <p:sldId id="1172" r:id="rId45"/>
    <p:sldId id="1180" r:id="rId46"/>
    <p:sldId id="1196" r:id="rId47"/>
    <p:sldId id="1179" r:id="rId48"/>
    <p:sldId id="1175" r:id="rId49"/>
    <p:sldId id="1177" r:id="rId50"/>
    <p:sldId id="1178" r:id="rId5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521415D9-36F7-43E2-AB2F-B90AF26B5E84}">
      <p14:sectionLst xmlns:p14="http://schemas.microsoft.com/office/powerpoint/2010/main">
        <p14:section name="Default Section" id="{09F8A628-72DE-4096-A056-B4556D9A6753}">
          <p14:sldIdLst>
            <p14:sldId id="362"/>
            <p14:sldId id="977"/>
            <p14:sldId id="1199"/>
            <p14:sldId id="1217"/>
            <p14:sldId id="1218"/>
            <p14:sldId id="1201"/>
            <p14:sldId id="1220"/>
            <p14:sldId id="1202"/>
            <p14:sldId id="1203"/>
            <p14:sldId id="1204"/>
            <p14:sldId id="978"/>
            <p14:sldId id="1205"/>
            <p14:sldId id="1207"/>
            <p14:sldId id="1215"/>
            <p14:sldId id="1210"/>
            <p14:sldId id="1211"/>
            <p14:sldId id="1212"/>
            <p14:sldId id="1219"/>
            <p14:sldId id="1206"/>
            <p14:sldId id="1216"/>
            <p14:sldId id="1221"/>
            <p14:sldId id="1213"/>
            <p14:sldId id="1214"/>
            <p14:sldId id="1185"/>
            <p14:sldId id="1148"/>
            <p14:sldId id="1150"/>
            <p14:sldId id="1151"/>
            <p14:sldId id="1152"/>
            <p14:sldId id="1194"/>
            <p14:sldId id="1186"/>
            <p14:sldId id="1144"/>
            <p14:sldId id="1182"/>
            <p14:sldId id="1183"/>
            <p14:sldId id="1184"/>
            <p14:sldId id="1188"/>
            <p14:sldId id="1164"/>
            <p14:sldId id="1170"/>
            <p14:sldId id="1171"/>
            <p14:sldId id="1190"/>
            <p14:sldId id="1176"/>
            <p14:sldId id="1172"/>
            <p14:sldId id="1180"/>
            <p14:sldId id="1196"/>
            <p14:sldId id="1179"/>
            <p14:sldId id="1175"/>
            <p14:sldId id="1177"/>
            <p14:sldId id="1178"/>
          </p14:sldIdLst>
        </p14:section>
      </p14:sectionLst>
    </p:ext>
    <p:ext uri="{EFAFB233-063F-42B5-8137-9DF3F51BA10A}">
      <p15:sldGuideLst xmlns:p15="http://schemas.microsoft.com/office/powerpoint/2012/main">
        <p15:guide id="1" orient="horz" pos="2110">
          <p15:clr>
            <a:srgbClr val="A4A3A4"/>
          </p15:clr>
        </p15:guide>
        <p15:guide id="2" orient="horz" pos="1892">
          <p15:clr>
            <a:srgbClr val="A4A3A4"/>
          </p15:clr>
        </p15:guide>
        <p15:guide id="3" orient="horz" pos="2304">
          <p15:clr>
            <a:srgbClr val="A4A3A4"/>
          </p15:clr>
        </p15:guide>
        <p15:guide id="4" orient="horz" pos="1709">
          <p15:clr>
            <a:srgbClr val="A4A3A4"/>
          </p15:clr>
        </p15:guide>
        <p15:guide id="5" orient="horz" pos="3157">
          <p15:clr>
            <a:srgbClr val="A4A3A4"/>
          </p15:clr>
        </p15:guide>
        <p15:guide id="6" orient="horz" pos="4170">
          <p15:clr>
            <a:srgbClr val="A4A3A4"/>
          </p15:clr>
        </p15:guide>
        <p15:guide id="7" orient="horz" pos="2886">
          <p15:clr>
            <a:srgbClr val="A4A3A4"/>
          </p15:clr>
        </p15:guide>
        <p15:guide id="8" pos="531">
          <p15:clr>
            <a:srgbClr val="A4A3A4"/>
          </p15:clr>
        </p15:guide>
        <p15:guide id="9" pos="3348">
          <p15:clr>
            <a:srgbClr val="A4A3A4"/>
          </p15:clr>
        </p15:guide>
        <p15:guide id="10" pos="1976">
          <p15:clr>
            <a:srgbClr val="A4A3A4"/>
          </p15:clr>
        </p15:guide>
        <p15:guide id="11" pos="417">
          <p15:clr>
            <a:srgbClr val="A4A3A4"/>
          </p15:clr>
        </p15:guide>
        <p15:guide id="12" pos="4970">
          <p15:clr>
            <a:srgbClr val="A4A3A4"/>
          </p15:clr>
        </p15:guide>
        <p15:guide id="13" pos="1289">
          <p15:clr>
            <a:srgbClr val="A4A3A4"/>
          </p15:clr>
        </p15:guide>
        <p15:guide id="14" pos="537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u Smith" initials="DS" lastIdx="1" clrIdx="0">
    <p:extLst>
      <p:ext uri="{19B8F6BF-5375-455C-9EA6-DF929625EA0E}">
        <p15:presenceInfo xmlns:p15="http://schemas.microsoft.com/office/powerpoint/2012/main" userId="Dru Sm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FF00"/>
    <a:srgbClr val="C00000"/>
    <a:srgbClr val="0099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6047" autoAdjust="0"/>
  </p:normalViewPr>
  <p:slideViewPr>
    <p:cSldViewPr snapToGrid="0">
      <p:cViewPr varScale="1">
        <p:scale>
          <a:sx n="69" d="100"/>
          <a:sy n="69" d="100"/>
        </p:scale>
        <p:origin x="1416" y="66"/>
      </p:cViewPr>
      <p:guideLst>
        <p:guide orient="horz" pos="2110"/>
        <p:guide orient="horz" pos="1892"/>
        <p:guide orient="horz" pos="2304"/>
        <p:guide orient="horz" pos="1709"/>
        <p:guide orient="horz" pos="3157"/>
        <p:guide orient="horz" pos="4170"/>
        <p:guide orient="horz" pos="2886"/>
        <p:guide pos="531"/>
        <p:guide pos="3348"/>
        <p:guide pos="1976"/>
        <p:guide pos="417"/>
        <p:guide pos="4970"/>
        <p:guide pos="1289"/>
        <p:guide pos="5379"/>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5/7/2018</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5/7/2018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52014" indent="-289358">
              <a:defRPr>
                <a:solidFill>
                  <a:schemeClr val="tx1"/>
                </a:solidFill>
                <a:latin typeface="Calibri" panose="020F0502020204030204" pitchFamily="34" charset="0"/>
                <a:cs typeface="Arial" panose="020B0604020202020204" pitchFamily="34" charset="0"/>
              </a:defRPr>
            </a:lvl2pPr>
            <a:lvl3pPr marL="1157434" indent="-230533">
              <a:defRPr>
                <a:solidFill>
                  <a:schemeClr val="tx1"/>
                </a:solidFill>
                <a:latin typeface="Calibri" panose="020F0502020204030204" pitchFamily="34" charset="0"/>
                <a:cs typeface="Arial" panose="020B0604020202020204" pitchFamily="34" charset="0"/>
              </a:defRPr>
            </a:lvl3pPr>
            <a:lvl4pPr marL="1620089" indent="-230533">
              <a:defRPr>
                <a:solidFill>
                  <a:schemeClr val="tx1"/>
                </a:solidFill>
                <a:latin typeface="Calibri" panose="020F0502020204030204" pitchFamily="34" charset="0"/>
                <a:cs typeface="Arial" panose="020B0604020202020204" pitchFamily="34" charset="0"/>
              </a:defRPr>
            </a:lvl4pPr>
            <a:lvl5pPr marL="2082744" indent="-230533">
              <a:defRPr>
                <a:solidFill>
                  <a:schemeClr val="tx1"/>
                </a:solidFill>
                <a:latin typeface="Calibri" panose="020F0502020204030204" pitchFamily="34" charset="0"/>
                <a:cs typeface="Arial" panose="020B0604020202020204" pitchFamily="34" charset="0"/>
              </a:defRPr>
            </a:lvl5pPr>
            <a:lvl6pPr marL="2540630"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8516"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6402"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14288" indent="-230533"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98D6984-8E5E-478D-8F77-5884F69C3D28}" type="slidenum">
              <a:rPr lang="en-US" altLang="en-US" smtClean="0"/>
              <a:pPr/>
              <a:t>3</a:t>
            </a:fld>
            <a:endParaRPr lang="en-US" altLang="en-US" smtClean="0"/>
          </a:p>
        </p:txBody>
      </p:sp>
    </p:spTree>
    <p:extLst>
      <p:ext uri="{BB962C8B-B14F-4D97-AF65-F5344CB8AC3E}">
        <p14:creationId xmlns:p14="http://schemas.microsoft.com/office/powerpoint/2010/main" val="4216552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two manifestations of the growing mass in the deep mantle under Hudson Bay:</a:t>
            </a:r>
          </a:p>
          <a:p>
            <a:endParaRPr lang="en-US" baseline="0" dirty="0" smtClean="0"/>
          </a:p>
          <a:p>
            <a:pPr marL="228600" indent="-228600">
              <a:buAutoNum type="arabicParenR"/>
            </a:pPr>
            <a:r>
              <a:rPr lang="en-US" baseline="0" dirty="0" smtClean="0"/>
              <a:t>Geometric – a GPS receiver will see the crust uplifting as the increase in mantle mass pushes the crust up in a displacement.  </a:t>
            </a:r>
          </a:p>
          <a:p>
            <a:pPr marL="228600" indent="-228600">
              <a:buAutoNum type="arabicParenR"/>
            </a:pPr>
            <a:endParaRPr lang="en-US" baseline="0" dirty="0" smtClean="0"/>
          </a:p>
          <a:p>
            <a:pPr marL="228600" indent="-228600">
              <a:buAutoNum type="arabicParenR"/>
            </a:pPr>
            <a:r>
              <a:rPr lang="en-US" baseline="0" dirty="0" smtClean="0"/>
              <a:t>Geopotential – a gravimeter on the surface will sense the growing mass as an increase in the acceleration of gravity, BUT this will be slightly tempered by a reduction in gravity as well (because the gravimeter on the surface is getting farther from the Earth’s center).  Still, the gain (from mass increase) is larger than the loss (from geometric movement) for a net gain.  Because the net gain in gravity is not caused purely by being at a new crustal height, this translates into an increase in geoid undulations, or a “swelling” of the geoid in this region.</a:t>
            </a:r>
          </a:p>
          <a:p>
            <a:pPr marL="228600" indent="-228600">
              <a:buAutoNum type="arabicParenR"/>
            </a:pPr>
            <a:endParaRPr lang="en-US" baseline="0" dirty="0" smtClean="0"/>
          </a:p>
          <a:p>
            <a:pPr marL="0" indent="0">
              <a:buNone/>
            </a:pPr>
            <a:r>
              <a:rPr lang="en-US" baseline="0" dirty="0" smtClean="0"/>
              <a:t>This is different than a purely geometric change caused by a compression of the crust.  In that case, no significant mass is entering or leaving the region so, while GPS might sense a subsidence and a surface gravimeter might sense a slight increase as it moves closer to the Earth’s center, the geoid would not actually change.</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26</a:t>
            </a:fld>
            <a:endParaRPr lang="en-US" altLang="en-US"/>
          </a:p>
        </p:txBody>
      </p:sp>
    </p:spTree>
    <p:extLst>
      <p:ext uri="{BB962C8B-B14F-4D97-AF65-F5344CB8AC3E}">
        <p14:creationId xmlns:p14="http://schemas.microsoft.com/office/powerpoint/2010/main" val="318779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Rare, but worth monitoring, large earthquakes or volcanic eruptions can move enough mass locally</a:t>
            </a:r>
            <a:r>
              <a:rPr lang="en-US" baseline="0" dirty="0" smtClean="0"/>
              <a:t> to cause the geoid to make a permanent local shift.  </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27</a:t>
            </a:fld>
            <a:endParaRPr lang="en-US" altLang="en-US"/>
          </a:p>
        </p:txBody>
      </p:sp>
    </p:spTree>
    <p:extLst>
      <p:ext uri="{BB962C8B-B14F-4D97-AF65-F5344CB8AC3E}">
        <p14:creationId xmlns:p14="http://schemas.microsoft.com/office/powerpoint/2010/main" val="325527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29269" y="928956"/>
            <a:ext cx="4137734" cy="318248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488" tIns="41744" rIns="83488" bIns="41744" anchor="ctr"/>
          <a:lstStyle/>
          <a:p>
            <a:endParaRPr lang="en-US"/>
          </a:p>
        </p:txBody>
      </p:sp>
      <p:sp>
        <p:nvSpPr>
          <p:cNvPr id="4098" name="Text Box 2"/>
          <p:cNvSpPr txBox="1">
            <a:spLocks noGrp="1" noChangeArrowheads="1"/>
          </p:cNvSpPr>
          <p:nvPr>
            <p:ph type="body"/>
          </p:nvPr>
        </p:nvSpPr>
        <p:spPr bwMode="auto">
          <a:xfrm>
            <a:off x="1067665" y="4419136"/>
            <a:ext cx="4868090" cy="3531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8271" indent="-78271" eaLnBrk="1">
              <a:lnSpc>
                <a:spcPct val="93000"/>
              </a:lnSpc>
              <a:spcBef>
                <a:spcPct val="0"/>
              </a:spcBef>
              <a:buSzPct val="45000"/>
              <a:tabLst>
                <a:tab pos="660948" algn="l"/>
                <a:tab pos="1321895" algn="l"/>
                <a:tab pos="1982842" algn="l"/>
                <a:tab pos="2643789" algn="l"/>
                <a:tab pos="3304737" algn="l"/>
                <a:tab pos="3965684" algn="l"/>
                <a:tab pos="4626632" algn="l"/>
              </a:tabLst>
            </a:pPr>
            <a:r>
              <a:rPr lang="en-GB" altLang="en-US" dirty="0">
                <a:latin typeface="Arial" charset="0"/>
                <a:ea typeface="msgothic" charset="0"/>
                <a:cs typeface="msgothic" charset="0"/>
              </a:rPr>
              <a:t>Seasonal variations of the synthetic geoids for 1987 computed using global model forecasts for the same period: atmosphere from ECMWF; oceans from POCM; total land water plus snow from </a:t>
            </a:r>
            <a:r>
              <a:rPr lang="en-GB" altLang="en-US" dirty="0" err="1">
                <a:latin typeface="Arial" charset="0"/>
                <a:ea typeface="msgothic" charset="0"/>
                <a:cs typeface="msgothic" charset="0"/>
              </a:rPr>
              <a:t>LaD</a:t>
            </a:r>
            <a:r>
              <a:rPr lang="en-GB" altLang="en-US" dirty="0" smtClean="0">
                <a:latin typeface="Arial" charset="0"/>
                <a:ea typeface="msgothic" charset="0"/>
                <a:cs typeface="msgothic" charset="0"/>
              </a:rPr>
              <a:t>.  </a:t>
            </a:r>
          </a:p>
          <a:p>
            <a:pPr marL="78271" indent="-78271" eaLnBrk="1">
              <a:lnSpc>
                <a:spcPct val="93000"/>
              </a:lnSpc>
              <a:spcBef>
                <a:spcPct val="0"/>
              </a:spcBef>
              <a:buSzPct val="45000"/>
              <a:tabLst>
                <a:tab pos="660948" algn="l"/>
                <a:tab pos="1321895" algn="l"/>
                <a:tab pos="1982842" algn="l"/>
                <a:tab pos="2643789" algn="l"/>
                <a:tab pos="3304737" algn="l"/>
                <a:tab pos="3965684" algn="l"/>
                <a:tab pos="4626632" algn="l"/>
              </a:tabLst>
            </a:pPr>
            <a:endParaRPr lang="en-GB" altLang="en-US" dirty="0" smtClean="0">
              <a:latin typeface="Arial" charset="0"/>
              <a:ea typeface="msgothic" charset="0"/>
              <a:cs typeface="msgothic" charset="0"/>
            </a:endParaRPr>
          </a:p>
          <a:p>
            <a:pPr marL="78271" indent="-78271" eaLnBrk="1">
              <a:lnSpc>
                <a:spcPct val="93000"/>
              </a:lnSpc>
              <a:spcBef>
                <a:spcPct val="0"/>
              </a:spcBef>
              <a:buSzPct val="45000"/>
              <a:tabLst>
                <a:tab pos="660948" algn="l"/>
                <a:tab pos="1321895" algn="l"/>
                <a:tab pos="1982842" algn="l"/>
                <a:tab pos="2643789" algn="l"/>
                <a:tab pos="3304737" algn="l"/>
                <a:tab pos="3965684" algn="l"/>
                <a:tab pos="4626632" algn="l"/>
              </a:tabLst>
            </a:pPr>
            <a:r>
              <a:rPr lang="en-GB" altLang="en-US" dirty="0" smtClean="0">
                <a:latin typeface="Arial" charset="0"/>
                <a:ea typeface="msgothic" charset="0"/>
                <a:cs typeface="msgothic" charset="0"/>
              </a:rPr>
              <a:t>NGS</a:t>
            </a:r>
            <a:r>
              <a:rPr lang="en-GB" altLang="en-US" baseline="0" dirty="0" smtClean="0">
                <a:latin typeface="Arial" charset="0"/>
                <a:ea typeface="msgothic" charset="0"/>
                <a:cs typeface="msgothic" charset="0"/>
              </a:rPr>
              <a:t> sees this as a signal to be modelled and removed so users are not worried about “seasonal heights”.</a:t>
            </a:r>
            <a:endParaRPr lang="en-GB" altLang="en-US" dirty="0">
              <a:latin typeface="Arial" charset="0"/>
              <a:ea typeface="msgothic" charset="0"/>
              <a:cs typeface="msgothic" charset="0"/>
            </a:endParaRPr>
          </a:p>
        </p:txBody>
      </p:sp>
    </p:spTree>
    <p:extLst>
      <p:ext uri="{BB962C8B-B14F-4D97-AF65-F5344CB8AC3E}">
        <p14:creationId xmlns:p14="http://schemas.microsoft.com/office/powerpoint/2010/main" val="974605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derivative of potential relative to</a:t>
            </a:r>
            <a:r>
              <a:rPr lang="en-US" baseline="0" dirty="0" smtClean="0"/>
              <a:t> radial distance from the Earth (</a:t>
            </a:r>
            <a:r>
              <a:rPr lang="en-US" baseline="0" dirty="0" err="1" smtClean="0"/>
              <a:t>dW</a:t>
            </a:r>
            <a:r>
              <a:rPr lang="en-US" baseline="0" dirty="0" smtClean="0"/>
              <a:t>/</a:t>
            </a:r>
            <a:r>
              <a:rPr lang="en-US" baseline="0" dirty="0" err="1" smtClean="0"/>
              <a:t>dr</a:t>
            </a:r>
            <a:r>
              <a:rPr lang="en-US" baseline="0" dirty="0" smtClean="0"/>
              <a:t>) is being treated as negative here.  The sense of the sign is convention, and differs based on which textbook and in which field (geodesy or physics) is being consulted.</a:t>
            </a:r>
            <a:endParaRPr lang="en-US" dirty="0"/>
          </a:p>
        </p:txBody>
      </p:sp>
      <p:sp>
        <p:nvSpPr>
          <p:cNvPr id="4" name="Slide Number Placeholder 3"/>
          <p:cNvSpPr>
            <a:spLocks noGrp="1"/>
          </p:cNvSpPr>
          <p:nvPr>
            <p:ph type="sldNum" sz="quarter" idx="10"/>
          </p:nvPr>
        </p:nvSpPr>
        <p:spPr/>
        <p:txBody>
          <a:bodyPr/>
          <a:lstStyle/>
          <a:p>
            <a:pPr>
              <a:defRPr/>
            </a:pPr>
            <a:fld id="{0BB61E35-BFDD-405B-89B5-EDCF0FB433D1}" type="slidenum">
              <a:rPr lang="en-US" altLang="en-US" smtClean="0"/>
              <a:pPr>
                <a:defRPr/>
              </a:pPr>
              <a:t>46</a:t>
            </a:fld>
            <a:endParaRPr lang="en-US" altLang="en-US"/>
          </a:p>
        </p:txBody>
      </p:sp>
    </p:spTree>
    <p:extLst>
      <p:ext uri="{BB962C8B-B14F-4D97-AF65-F5344CB8AC3E}">
        <p14:creationId xmlns:p14="http://schemas.microsoft.com/office/powerpoint/2010/main" val="2483596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Header Slid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eader Slid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r>
              <a:rPr lang="en-US" altLang="en-US" smtClean="0"/>
              <a:t>2018-05-07</a:t>
            </a:r>
            <a:endParaRPr lang="en-US" altLang="en-US"/>
          </a:p>
        </p:txBody>
      </p:sp>
      <p:sp>
        <p:nvSpPr>
          <p:cNvPr id="7" name="Footer Placeholder 4"/>
          <p:cNvSpPr>
            <a:spLocks noGrp="1"/>
          </p:cNvSpPr>
          <p:nvPr>
            <p:ph type="ftr" sz="quarter" idx="11"/>
          </p:nvPr>
        </p:nvSpPr>
        <p:spPr/>
        <p:txBody>
          <a:bodyPr/>
          <a:lstStyle>
            <a:lvl1pPr>
              <a:defRPr/>
            </a:lvl1pPr>
          </a:lstStyle>
          <a:p>
            <a:pPr>
              <a:defRPr/>
            </a:pPr>
            <a:r>
              <a:rPr lang="en-US" smtClean="0"/>
              <a:t>Modernizing the Geopotential Datum</a:t>
            </a:r>
            <a:endParaRPr lang="en-US"/>
          </a:p>
        </p:txBody>
      </p:sp>
      <p:sp>
        <p:nvSpPr>
          <p:cNvPr id="8" name="Slide Number Placeholder 5"/>
          <p:cNvSpPr>
            <a:spLocks noGrp="1"/>
          </p:cNvSpPr>
          <p:nvPr>
            <p:ph type="sldNum" sz="quarter" idx="12"/>
          </p:nvPr>
        </p:nvSpPr>
        <p:spPr/>
        <p:txBody>
          <a:bodyPr/>
          <a:lstStyle>
            <a:lvl1pPr>
              <a:defRPr/>
            </a:lvl1pPr>
          </a:lstStyle>
          <a:p>
            <a:pPr>
              <a:defRPr/>
            </a:pPr>
            <a:fld id="{0B366B1F-012C-4E31-AB14-A18E7992FCFE}" type="slidenum">
              <a:rPr lang="en-US" altLang="en-US"/>
              <a:pPr>
                <a:defRPr/>
              </a:pPr>
              <a:t>‹#›</a:t>
            </a:fld>
            <a:endParaRPr lang="en-US" altLang="en-US"/>
          </a:p>
        </p:txBody>
      </p:sp>
    </p:spTree>
    <p:extLst>
      <p:ext uri="{BB962C8B-B14F-4D97-AF65-F5344CB8AC3E}">
        <p14:creationId xmlns:p14="http://schemas.microsoft.com/office/powerpoint/2010/main" val="264564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lvl1pPr>
              <a:defRPr/>
            </a:lvl1pPr>
          </a:lstStyle>
          <a:p>
            <a:pPr>
              <a:defRPr/>
            </a:pPr>
            <a:fld id="{85875531-0A71-45B3-9CA1-F580700DA19E}" type="slidenum">
              <a:rPr lang="en-US" altLang="en-US"/>
              <a:pPr>
                <a:defRPr/>
              </a:pPr>
              <a:t>‹#›</a:t>
            </a:fld>
            <a:endParaRPr lang="en-US" altLang="en-US"/>
          </a:p>
        </p:txBody>
      </p:sp>
    </p:spTree>
    <p:extLst>
      <p:ext uri="{BB962C8B-B14F-4D97-AF65-F5344CB8AC3E}">
        <p14:creationId xmlns:p14="http://schemas.microsoft.com/office/powerpoint/2010/main" val="308539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lvl1pPr>
              <a:defRPr/>
            </a:lvl1pPr>
          </a:lstStyle>
          <a:p>
            <a:pPr>
              <a:defRPr/>
            </a:pPr>
            <a:fld id="{CAF41F2C-908B-4A99-9DEA-158F5E8561D1}" type="slidenum">
              <a:rPr lang="en-US" altLang="en-US"/>
              <a:pPr>
                <a:defRPr/>
              </a:pPr>
              <a:t>‹#›</a:t>
            </a:fld>
            <a:endParaRPr lang="en-US" altLang="en-US"/>
          </a:p>
        </p:txBody>
      </p:sp>
    </p:spTree>
    <p:extLst>
      <p:ext uri="{BB962C8B-B14F-4D97-AF65-F5344CB8AC3E}">
        <p14:creationId xmlns:p14="http://schemas.microsoft.com/office/powerpoint/2010/main" val="506797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2018-05-07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2018-05-07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2018-05-07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r>
              <a:rPr lang="en-US" smtClean="0"/>
              <a:t>2018-05-07</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Modernizing the Geopotential Datum</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r>
              <a:rPr lang="en-US" smtClean="0"/>
              <a:t>2018-05-07</a:t>
            </a:r>
            <a:endParaRPr lang="en-US"/>
          </a:p>
        </p:txBody>
      </p:sp>
      <p:sp>
        <p:nvSpPr>
          <p:cNvPr id="8" name="Footer Placeholder 4"/>
          <p:cNvSpPr>
            <a:spLocks noGrp="1"/>
          </p:cNvSpPr>
          <p:nvPr>
            <p:ph type="ftr" sz="quarter" idx="11"/>
          </p:nvPr>
        </p:nvSpPr>
        <p:spPr/>
        <p:txBody>
          <a:bodyPr/>
          <a:lstStyle>
            <a:lvl1pPr defTabSz="914400">
              <a:defRPr/>
            </a:lvl1pPr>
          </a:lstStyle>
          <a:p>
            <a:pPr>
              <a:defRPr/>
            </a:pPr>
            <a:r>
              <a:rPr lang="en-US" smtClean="0"/>
              <a:t>Modernizing the Geopotential Datum</a:t>
            </a: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r>
              <a:rPr lang="en-US" smtClean="0"/>
              <a:t>2018-05-07</a:t>
            </a:r>
            <a:endParaRPr lang="en-US"/>
          </a:p>
        </p:txBody>
      </p:sp>
      <p:sp>
        <p:nvSpPr>
          <p:cNvPr id="4" name="Footer Placeholder 4"/>
          <p:cNvSpPr>
            <a:spLocks noGrp="1"/>
          </p:cNvSpPr>
          <p:nvPr>
            <p:ph type="ftr" sz="quarter" idx="11"/>
          </p:nvPr>
        </p:nvSpPr>
        <p:spPr/>
        <p:txBody>
          <a:bodyPr/>
          <a:lstStyle>
            <a:lvl1pPr defTabSz="914400">
              <a:defRPr/>
            </a:lvl1pPr>
          </a:lstStyle>
          <a:p>
            <a:pPr>
              <a:defRPr/>
            </a:pPr>
            <a:r>
              <a:rPr lang="en-US" smtClean="0"/>
              <a:t>Modernizing the Geopotential Datum</a:t>
            </a: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smtClean="0"/>
              <a:t>2018-05-07</a:t>
            </a:r>
            <a:endParaRPr lang="en-US"/>
          </a:p>
        </p:txBody>
      </p:sp>
      <p:sp>
        <p:nvSpPr>
          <p:cNvPr id="3" name="Footer Placeholder 4"/>
          <p:cNvSpPr>
            <a:spLocks noGrp="1"/>
          </p:cNvSpPr>
          <p:nvPr>
            <p:ph type="ftr" sz="quarter" idx="11"/>
          </p:nvPr>
        </p:nvSpPr>
        <p:spPr/>
        <p:txBody>
          <a:bodyPr/>
          <a:lstStyle>
            <a:lvl1pPr defTabSz="914400">
              <a:defRPr/>
            </a:lvl1pPr>
          </a:lstStyle>
          <a:p>
            <a:pPr>
              <a:defRPr/>
            </a:pPr>
            <a:r>
              <a:rPr lang="en-US" smtClean="0"/>
              <a:t>Modernizing the Geopotential Datum</a:t>
            </a:r>
            <a:endParaRPr lang="en-US"/>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2018-05-07</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Modernizing the Geopotential Datum</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lvl1pPr>
              <a:defRPr/>
            </a:lvl1pPr>
          </a:lstStyle>
          <a:p>
            <a:pPr>
              <a:defRPr/>
            </a:pPr>
            <a:fld id="{A269A303-B593-45E6-8920-67DA3337AB25}" type="slidenum">
              <a:rPr lang="en-US" altLang="en-US" smtClean="0"/>
              <a:pPr>
                <a:defRPr/>
              </a:pPr>
              <a:t>‹#›</a:t>
            </a:fld>
            <a:endParaRPr lang="en-US" altLang="en-US" dirty="0"/>
          </a:p>
        </p:txBody>
      </p:sp>
    </p:spTree>
    <p:extLst>
      <p:ext uri="{BB962C8B-B14F-4D97-AF65-F5344CB8AC3E}">
        <p14:creationId xmlns:p14="http://schemas.microsoft.com/office/powerpoint/2010/main" val="1240475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2018-05-07</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Modernizing the Geopotential Datum</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2018-05-07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2018-05-07</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lvl1pPr>
              <a:defRPr/>
            </a:lvl1pPr>
          </a:lstStyle>
          <a:p>
            <a:pPr>
              <a:defRPr/>
            </a:pPr>
            <a:fld id="{83864427-88BE-4288-AA80-6880B6419519}" type="slidenum">
              <a:rPr lang="en-US" altLang="en-US"/>
              <a:pPr>
                <a:defRPr/>
              </a:pPr>
              <a:t>‹#›</a:t>
            </a:fld>
            <a:endParaRPr lang="en-US" altLang="en-US"/>
          </a:p>
        </p:txBody>
      </p:sp>
    </p:spTree>
    <p:extLst>
      <p:ext uri="{BB962C8B-B14F-4D97-AF65-F5344CB8AC3E}">
        <p14:creationId xmlns:p14="http://schemas.microsoft.com/office/powerpoint/2010/main" val="21489423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ltLang="en-US" smtClean="0"/>
              <a:t>2018-05-07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Modernizing the Geopotential Datum</a:t>
            </a:r>
            <a:endParaRPr lang="en-US"/>
          </a:p>
        </p:txBody>
      </p:sp>
      <p:sp>
        <p:nvSpPr>
          <p:cNvPr id="7" name="Slide Number Placeholder 5"/>
          <p:cNvSpPr>
            <a:spLocks noGrp="1"/>
          </p:cNvSpPr>
          <p:nvPr>
            <p:ph type="sldNum" sz="quarter" idx="12"/>
          </p:nvPr>
        </p:nvSpPr>
        <p:spPr/>
        <p:txBody>
          <a:bodyPr/>
          <a:lstStyle>
            <a:lvl1pPr>
              <a:defRPr/>
            </a:lvl1pPr>
          </a:lstStyle>
          <a:p>
            <a:pPr>
              <a:defRPr/>
            </a:pPr>
            <a:fld id="{9A93CB1C-6E9B-46EC-AE82-4CCAD02047A8}" type="slidenum">
              <a:rPr lang="en-US" altLang="en-US"/>
              <a:pPr>
                <a:defRPr/>
              </a:pPr>
              <a:t>‹#›</a:t>
            </a:fld>
            <a:endParaRPr lang="en-US" altLang="en-US"/>
          </a:p>
        </p:txBody>
      </p:sp>
    </p:spTree>
    <p:extLst>
      <p:ext uri="{BB962C8B-B14F-4D97-AF65-F5344CB8AC3E}">
        <p14:creationId xmlns:p14="http://schemas.microsoft.com/office/powerpoint/2010/main" val="1382204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2018-05-07</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Modernizing the Geopotential Datum</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ltLang="en-US" smtClean="0"/>
              <a:t>2018-05-07</a:t>
            </a:r>
            <a:endParaRPr lang="en-US" altLang="en-US"/>
          </a:p>
        </p:txBody>
      </p:sp>
      <p:sp>
        <p:nvSpPr>
          <p:cNvPr id="8" name="Footer Placeholder 4"/>
          <p:cNvSpPr>
            <a:spLocks noGrp="1"/>
          </p:cNvSpPr>
          <p:nvPr>
            <p:ph type="ftr" sz="quarter" idx="11"/>
          </p:nvPr>
        </p:nvSpPr>
        <p:spPr/>
        <p:txBody>
          <a:bodyPr/>
          <a:lstStyle>
            <a:lvl1pPr>
              <a:defRPr/>
            </a:lvl1pPr>
          </a:lstStyle>
          <a:p>
            <a:pPr>
              <a:defRPr/>
            </a:pPr>
            <a:r>
              <a:rPr lang="en-US" smtClean="0"/>
              <a:t>Modernizing the Geopotential Datum</a:t>
            </a:r>
            <a:endParaRPr lang="en-US"/>
          </a:p>
        </p:txBody>
      </p:sp>
      <p:sp>
        <p:nvSpPr>
          <p:cNvPr id="9" name="Slide Number Placeholder 5"/>
          <p:cNvSpPr>
            <a:spLocks noGrp="1"/>
          </p:cNvSpPr>
          <p:nvPr>
            <p:ph type="sldNum" sz="quarter" idx="12"/>
          </p:nvPr>
        </p:nvSpPr>
        <p:spPr/>
        <p:txBody>
          <a:bodyPr/>
          <a:lstStyle>
            <a:lvl1pPr>
              <a:defRPr/>
            </a:lvl1pPr>
          </a:lstStyle>
          <a:p>
            <a:pPr>
              <a:defRPr/>
            </a:pPr>
            <a:fld id="{DCCC463B-DC24-4D15-892B-CB6BEEB329FA}" type="slidenum">
              <a:rPr lang="en-US" altLang="en-US"/>
              <a:pPr>
                <a:defRPr/>
              </a:pPr>
              <a:t>‹#›</a:t>
            </a:fld>
            <a:endParaRPr lang="en-US" altLang="en-US"/>
          </a:p>
        </p:txBody>
      </p:sp>
    </p:spTree>
    <p:extLst>
      <p:ext uri="{BB962C8B-B14F-4D97-AF65-F5344CB8AC3E}">
        <p14:creationId xmlns:p14="http://schemas.microsoft.com/office/powerpoint/2010/main" val="391322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ltLang="en-US" smtClean="0"/>
              <a:t>2018-05-07</a:t>
            </a:r>
            <a:endParaRPr lang="en-US" altLang="en-US"/>
          </a:p>
        </p:txBody>
      </p:sp>
      <p:sp>
        <p:nvSpPr>
          <p:cNvPr id="4" name="Footer Placeholder 4"/>
          <p:cNvSpPr>
            <a:spLocks noGrp="1"/>
          </p:cNvSpPr>
          <p:nvPr>
            <p:ph type="ftr" sz="quarter" idx="11"/>
          </p:nvPr>
        </p:nvSpPr>
        <p:spPr/>
        <p:txBody>
          <a:bodyPr/>
          <a:lstStyle>
            <a:lvl1pPr>
              <a:defRPr/>
            </a:lvl1pPr>
          </a:lstStyle>
          <a:p>
            <a:pPr>
              <a:defRPr/>
            </a:pPr>
            <a:r>
              <a:rPr lang="en-US" smtClean="0"/>
              <a:t>Modernizing the Geopotential Datum</a:t>
            </a:r>
            <a:endParaRPr lang="en-US"/>
          </a:p>
        </p:txBody>
      </p:sp>
      <p:sp>
        <p:nvSpPr>
          <p:cNvPr id="5" name="Slide Number Placeholder 5"/>
          <p:cNvSpPr>
            <a:spLocks noGrp="1"/>
          </p:cNvSpPr>
          <p:nvPr>
            <p:ph type="sldNum" sz="quarter" idx="12"/>
          </p:nvPr>
        </p:nvSpPr>
        <p:spPr/>
        <p:txBody>
          <a:bodyPr/>
          <a:lstStyle>
            <a:lvl1pPr>
              <a:defRPr/>
            </a:lvl1pPr>
          </a:lstStyle>
          <a:p>
            <a:pPr>
              <a:defRPr/>
            </a:pPr>
            <a:fld id="{23566EEE-DC84-4D1F-987F-3E776EDE92C0}" type="slidenum">
              <a:rPr lang="en-US" altLang="en-US"/>
              <a:pPr>
                <a:defRPr/>
              </a:pPr>
              <a:t>‹#›</a:t>
            </a:fld>
            <a:endParaRPr lang="en-US" altLang="en-US"/>
          </a:p>
        </p:txBody>
      </p:sp>
    </p:spTree>
    <p:extLst>
      <p:ext uri="{BB962C8B-B14F-4D97-AF65-F5344CB8AC3E}">
        <p14:creationId xmlns:p14="http://schemas.microsoft.com/office/powerpoint/2010/main" val="114876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ltLang="en-US" smtClean="0"/>
              <a:t>2018-05-07</a:t>
            </a:r>
            <a:endParaRPr lang="en-US" altLang="en-US"/>
          </a:p>
        </p:txBody>
      </p:sp>
      <p:sp>
        <p:nvSpPr>
          <p:cNvPr id="3" name="Footer Placeholder 4"/>
          <p:cNvSpPr>
            <a:spLocks noGrp="1"/>
          </p:cNvSpPr>
          <p:nvPr>
            <p:ph type="ftr" sz="quarter" idx="11"/>
          </p:nvPr>
        </p:nvSpPr>
        <p:spPr/>
        <p:txBody>
          <a:bodyPr/>
          <a:lstStyle>
            <a:lvl1pPr>
              <a:defRPr/>
            </a:lvl1pPr>
          </a:lstStyle>
          <a:p>
            <a:pPr>
              <a:defRPr/>
            </a:pPr>
            <a:r>
              <a:rPr lang="en-US" smtClean="0"/>
              <a:t>Modernizing the Geopotential Datum</a:t>
            </a:r>
            <a:endParaRPr lang="en-US"/>
          </a:p>
        </p:txBody>
      </p:sp>
      <p:sp>
        <p:nvSpPr>
          <p:cNvPr id="4" name="Slide Number Placeholder 5"/>
          <p:cNvSpPr>
            <a:spLocks noGrp="1"/>
          </p:cNvSpPr>
          <p:nvPr>
            <p:ph type="sldNum" sz="quarter" idx="12"/>
          </p:nvPr>
        </p:nvSpPr>
        <p:spPr/>
        <p:txBody>
          <a:bodyPr/>
          <a:lstStyle>
            <a:lvl1pPr>
              <a:defRPr/>
            </a:lvl1pPr>
          </a:lstStyle>
          <a:p>
            <a:pPr>
              <a:defRPr/>
            </a:pPr>
            <a:fld id="{43BFA99B-C703-4852-B2BB-2E440DC6F13D}" type="slidenum">
              <a:rPr lang="en-US" altLang="en-US"/>
              <a:pPr>
                <a:defRPr/>
              </a:pPr>
              <a:t>‹#›</a:t>
            </a:fld>
            <a:endParaRPr lang="en-US" altLang="en-US"/>
          </a:p>
        </p:txBody>
      </p:sp>
    </p:spTree>
    <p:extLst>
      <p:ext uri="{BB962C8B-B14F-4D97-AF65-F5344CB8AC3E}">
        <p14:creationId xmlns:p14="http://schemas.microsoft.com/office/powerpoint/2010/main" val="3134753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2018-05-07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Modernizing the Geopotential Datum</a:t>
            </a:r>
            <a:endParaRPr lang="en-US"/>
          </a:p>
        </p:txBody>
      </p:sp>
      <p:sp>
        <p:nvSpPr>
          <p:cNvPr id="7" name="Slide Number Placeholder 5"/>
          <p:cNvSpPr>
            <a:spLocks noGrp="1"/>
          </p:cNvSpPr>
          <p:nvPr>
            <p:ph type="sldNum" sz="quarter" idx="12"/>
          </p:nvPr>
        </p:nvSpPr>
        <p:spPr/>
        <p:txBody>
          <a:bodyPr/>
          <a:lstStyle>
            <a:lvl1pPr>
              <a:defRPr/>
            </a:lvl1pPr>
          </a:lstStyle>
          <a:p>
            <a:pPr>
              <a:defRPr/>
            </a:pPr>
            <a:fld id="{C84E481F-FB85-4082-8F56-F5DD5F0DA8CD}" type="slidenum">
              <a:rPr lang="en-US" altLang="en-US"/>
              <a:pPr>
                <a:defRPr/>
              </a:pPr>
              <a:t>‹#›</a:t>
            </a:fld>
            <a:endParaRPr lang="en-US" altLang="en-US"/>
          </a:p>
        </p:txBody>
      </p:sp>
    </p:spTree>
    <p:extLst>
      <p:ext uri="{BB962C8B-B14F-4D97-AF65-F5344CB8AC3E}">
        <p14:creationId xmlns:p14="http://schemas.microsoft.com/office/powerpoint/2010/main" val="427353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altLang="en-US" smtClean="0"/>
              <a:t>2018-05-07</a:t>
            </a:r>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smtClean="0"/>
              <a:t>Modernizing the Geopotential Datum</a:t>
            </a:r>
            <a:endParaRPr lang="en-US"/>
          </a:p>
        </p:txBody>
      </p:sp>
      <p:sp>
        <p:nvSpPr>
          <p:cNvPr id="7" name="Slide Number Placeholder 5"/>
          <p:cNvSpPr>
            <a:spLocks noGrp="1"/>
          </p:cNvSpPr>
          <p:nvPr>
            <p:ph type="sldNum" sz="quarter" idx="12"/>
          </p:nvPr>
        </p:nvSpPr>
        <p:spPr/>
        <p:txBody>
          <a:bodyPr/>
          <a:lstStyle>
            <a:lvl1pPr>
              <a:defRPr/>
            </a:lvl1pPr>
          </a:lstStyle>
          <a:p>
            <a:pPr>
              <a:defRPr/>
            </a:pPr>
            <a:fld id="{1329712A-88EE-42EE-AF9E-C31EDED82A73}" type="slidenum">
              <a:rPr lang="en-US" altLang="en-US"/>
              <a:pPr>
                <a:defRPr/>
              </a:pPr>
              <a:t>‹#›</a:t>
            </a:fld>
            <a:endParaRPr lang="en-US" altLang="en-US"/>
          </a:p>
        </p:txBody>
      </p:sp>
    </p:spTree>
    <p:extLst>
      <p:ext uri="{BB962C8B-B14F-4D97-AF65-F5344CB8AC3E}">
        <p14:creationId xmlns:p14="http://schemas.microsoft.com/office/powerpoint/2010/main" val="2347815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ill Sans MT" pitchFamily="34" charset="0"/>
                <a:ea typeface="ＭＳ Ｐゴシック" pitchFamily="34" charset="-128"/>
                <a:cs typeface="Arial" pitchFamily="34" charset="0"/>
              </a:defRPr>
            </a:lvl1pPr>
          </a:lstStyle>
          <a:p>
            <a:pPr>
              <a:defRPr/>
            </a:pPr>
            <a:r>
              <a:rPr lang="en-US" altLang="en-US" smtClean="0"/>
              <a:t>2018-05-07</a:t>
            </a: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ill Sans MT" pitchFamily="34" charset="0"/>
                <a:ea typeface="+mn-ea"/>
                <a:cs typeface="+mn-cs"/>
              </a:defRPr>
            </a:lvl1pPr>
          </a:lstStyle>
          <a:p>
            <a:pPr>
              <a:defRPr/>
            </a:pPr>
            <a:r>
              <a:rPr lang="en-US" smtClean="0"/>
              <a:t>Modernizing the Geopotential Datum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ill Sans MT" pitchFamily="34" charset="0"/>
                <a:ea typeface="ＭＳ Ｐゴシック" pitchFamily="34" charset="-128"/>
                <a:cs typeface="Arial" pitchFamily="34" charset="0"/>
              </a:defRPr>
            </a:lvl1pPr>
          </a:lstStyle>
          <a:p>
            <a:pPr>
              <a:defRPr/>
            </a:pPr>
            <a:fld id="{364AD10C-D981-4890-9ADD-2AB209C9BC7D}" type="slidenum">
              <a:rPr lang="en-US" altLang="en-US"/>
              <a:pPr>
                <a:defRPr/>
              </a:pPr>
              <a:t>‹#›</a:t>
            </a:fld>
            <a:endParaRPr lang="en-US" altLang="en-US"/>
          </a:p>
        </p:txBody>
      </p:sp>
      <p:pic>
        <p:nvPicPr>
          <p:cNvPr id="1031" name="Picture 8" descr="C:\Users\jeremy.mchugh\Pictures\geodesy.noaa.gov slide background.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866" r:id="rId1"/>
    <p:sldLayoutId id="2147487867" r:id="rId2"/>
    <p:sldLayoutId id="2147487857" r:id="rId3"/>
    <p:sldLayoutId id="2147487858" r:id="rId4"/>
    <p:sldLayoutId id="2147487859" r:id="rId5"/>
    <p:sldLayoutId id="2147487860" r:id="rId6"/>
    <p:sldLayoutId id="2147487861" r:id="rId7"/>
    <p:sldLayoutId id="2147487862" r:id="rId8"/>
    <p:sldLayoutId id="2147487863" r:id="rId9"/>
    <p:sldLayoutId id="2147487864" r:id="rId10"/>
    <p:sldLayoutId id="2147487865" r:id="rId11"/>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Gill Sans MT" pitchFamily="34" charset="0"/>
          <a:ea typeface="MS PGothic" pitchFamily="34" charset="-128"/>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Gill Sans MT" pitchFamily="34"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Gill Sans MT" pitchFamily="34"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Gill Sans MT" pitchFamily="34"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Gill Sans MT" pitchFamily="34"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2018-05-07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Modernizing the Geopotential Datum</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2018-05-07</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Modernizing the Geopotential Datum</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05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2018-05-07</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Modernizing the Geopotential Datum</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463550" y="1913660"/>
            <a:ext cx="8204200" cy="3632118"/>
          </a:xfrm>
          <a:prstGeom prst="rect">
            <a:avLst/>
          </a:prstGeom>
          <a:noFill/>
          <a:ln w="9525">
            <a:noFill/>
            <a:miter lim="800000"/>
            <a:headEnd/>
            <a:tailEnd/>
          </a:ln>
          <a:effectLst/>
        </p:spPr>
        <p:txBody>
          <a:bodyPr anchor="ctr"/>
          <a:lstStyle/>
          <a:p>
            <a:pPr algn="ctr">
              <a:defRPr/>
            </a:pPr>
            <a:r>
              <a:rPr lang="en-US" sz="3600" b="1" dirty="0" smtClean="0">
                <a:solidFill>
                  <a:prstClr val="black"/>
                </a:solidFill>
                <a:latin typeface="Verdana" pitchFamily="34" charset="0"/>
                <a:ea typeface="+mn-ea"/>
              </a:rPr>
              <a:t>Modernizing the</a:t>
            </a:r>
          </a:p>
          <a:p>
            <a:pPr algn="ctr">
              <a:defRPr/>
            </a:pPr>
            <a:r>
              <a:rPr lang="en-US" sz="3600" b="1" dirty="0" smtClean="0">
                <a:solidFill>
                  <a:prstClr val="black"/>
                </a:solidFill>
                <a:latin typeface="Verdana" pitchFamily="34" charset="0"/>
                <a:ea typeface="+mn-ea"/>
              </a:rPr>
              <a:t>Geopotential Datum</a:t>
            </a:r>
          </a:p>
          <a:p>
            <a:pPr algn="ctr">
              <a:defRPr/>
            </a:pPr>
            <a:r>
              <a:rPr lang="en-US" sz="3600" b="1" dirty="0" smtClean="0">
                <a:solidFill>
                  <a:prstClr val="black"/>
                </a:solidFill>
                <a:latin typeface="Verdana" pitchFamily="34" charset="0"/>
                <a:ea typeface="+mn-ea"/>
              </a:rPr>
              <a:t>  </a:t>
            </a:r>
          </a:p>
          <a:p>
            <a:pPr algn="ctr">
              <a:defRPr/>
            </a:pPr>
            <a:r>
              <a:rPr lang="en-US" sz="3600" b="1" dirty="0" smtClean="0">
                <a:solidFill>
                  <a:prstClr val="black"/>
                </a:solidFill>
                <a:latin typeface="Verdana" pitchFamily="34" charset="0"/>
                <a:ea typeface="+mn-ea"/>
              </a:rPr>
              <a:t>AKA “Replacing NAVD 88”</a:t>
            </a: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smtClean="0">
                <a:solidFill>
                  <a:prstClr val="black"/>
                </a:solidFill>
                <a:latin typeface="Verdana" pitchFamily="34" charset="0"/>
                <a:ea typeface="+mn-ea"/>
              </a:rPr>
              <a:t>Dru Smith</a:t>
            </a:r>
            <a:endParaRPr lang="en-US" b="1" dirty="0">
              <a:solidFill>
                <a:prstClr val="black"/>
              </a:solidFill>
              <a:latin typeface="Verdana" pitchFamily="34" charset="0"/>
              <a:ea typeface="+mn-ea"/>
            </a:endParaRPr>
          </a:p>
          <a:p>
            <a:pPr algn="ctr">
              <a:defRPr/>
            </a:pPr>
            <a:r>
              <a:rPr lang="en-US" dirty="0" smtClean="0">
                <a:solidFill>
                  <a:prstClr val="black"/>
                </a:solidFill>
                <a:latin typeface="Verdana" pitchFamily="34" charset="0"/>
                <a:ea typeface="+mn-ea"/>
              </a:rPr>
              <a:t>NSRS Modernization Manager</a:t>
            </a: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r>
              <a:rPr lang="en-US" b="1" dirty="0">
                <a:solidFill>
                  <a:prstClr val="black"/>
                </a:solidFill>
                <a:effectLst>
                  <a:outerShdw blurRad="38100" dist="38100" dir="2700000" algn="tl">
                    <a:srgbClr val="C0C0C0"/>
                  </a:outerShdw>
                </a:effectLst>
                <a:latin typeface="Verdana" pitchFamily="34" charset="0"/>
                <a:ea typeface="+mn-ea"/>
              </a:rPr>
              <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smtClean="0"/>
              <a:t>2018-05-07</a:t>
            </a:r>
            <a:endParaRPr lang="en-US" dirty="0"/>
          </a:p>
        </p:txBody>
      </p:sp>
      <p:sp>
        <p:nvSpPr>
          <p:cNvPr id="3" name="Slide Number Placeholder 2"/>
          <p:cNvSpPr>
            <a:spLocks noGrp="1"/>
          </p:cNvSpPr>
          <p:nvPr>
            <p:ph type="sldNum" sz="quarter" idx="12"/>
          </p:nvPr>
        </p:nvSpPr>
        <p:spPr/>
        <p:txBody>
          <a:bodyPr/>
          <a:lstStyle/>
          <a:p>
            <a:pPr>
              <a:defRPr/>
            </a:pPr>
            <a:fld id="{58280CB3-0FF6-4D07-A0F6-C78040BEDDEE}" type="slidenum">
              <a:rPr lang="en-US" smtClean="0"/>
              <a:pPr>
                <a:defRPr/>
              </a:pPr>
              <a:t>1</a:t>
            </a:fld>
            <a:endParaRPr lang="en-US"/>
          </a:p>
        </p:txBody>
      </p:sp>
      <p:sp>
        <p:nvSpPr>
          <p:cNvPr id="4" name="Footer Placeholder 3"/>
          <p:cNvSpPr>
            <a:spLocks noGrp="1"/>
          </p:cNvSpPr>
          <p:nvPr>
            <p:ph type="ftr" sz="quarter" idx="11"/>
          </p:nvPr>
        </p:nvSpPr>
        <p:spPr/>
        <p:txBody>
          <a:bodyPr/>
          <a:lstStyle/>
          <a:p>
            <a:pPr>
              <a:defRPr/>
            </a:pPr>
            <a:r>
              <a:rPr lang="en-US" dirty="0" smtClean="0"/>
              <a:t>Modernizing the Geopotential Datum</a:t>
            </a:r>
            <a:endParaRPr lang="en-US" dirty="0"/>
          </a:p>
        </p:txBody>
      </p:sp>
      <p:sp>
        <p:nvSpPr>
          <p:cNvPr id="7" name="Rectangle 4"/>
          <p:cNvSpPr>
            <a:spLocks noChangeArrowheads="1"/>
          </p:cNvSpPr>
          <p:nvPr/>
        </p:nvSpPr>
        <p:spPr bwMode="auto">
          <a:xfrm>
            <a:off x="0" y="-317580"/>
            <a:ext cx="8204200" cy="3632118"/>
          </a:xfrm>
          <a:prstGeom prst="rect">
            <a:avLst/>
          </a:prstGeom>
          <a:noFill/>
          <a:ln w="9525">
            <a:noFill/>
            <a:miter lim="800000"/>
            <a:headEnd/>
            <a:tailEnd/>
          </a:ln>
          <a:effectLst/>
        </p:spPr>
        <p:txBody>
          <a:bodyPr anchor="ctr"/>
          <a:lstStyle/>
          <a:p>
            <a:pPr algn="ctr">
              <a:defRPr/>
            </a:pPr>
            <a:r>
              <a:rPr lang="en-US" sz="3600" b="1" dirty="0" smtClean="0">
                <a:solidFill>
                  <a:prstClr val="black"/>
                </a:solidFill>
                <a:latin typeface="Verdana" pitchFamily="34" charset="0"/>
                <a:ea typeface="+mn-ea"/>
              </a:rPr>
              <a:t>Creating</a:t>
            </a:r>
          </a:p>
        </p:txBody>
      </p:sp>
      <p:cxnSp>
        <p:nvCxnSpPr>
          <p:cNvPr id="8" name="Straight Connector 7"/>
          <p:cNvCxnSpPr/>
          <p:nvPr/>
        </p:nvCxnSpPr>
        <p:spPr>
          <a:xfrm>
            <a:off x="2466109" y="1998522"/>
            <a:ext cx="3201555" cy="0"/>
          </a:xfrm>
          <a:prstGeom prst="line">
            <a:avLst/>
          </a:prstGeom>
          <a:ln w="50800">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NAPGD</a:t>
            </a:r>
            <a:r>
              <a:rPr lang="en-US" dirty="0" smtClean="0">
                <a:solidFill>
                  <a:srgbClr val="FF0000"/>
                </a:solidFill>
              </a:rPr>
              <a:t>2022</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a:t>
            </a:r>
            <a:r>
              <a:rPr lang="en-US" dirty="0" smtClean="0">
                <a:solidFill>
                  <a:srgbClr val="FF0000"/>
                </a:solidFill>
              </a:rPr>
              <a:t>2022</a:t>
            </a:r>
            <a:r>
              <a:rPr lang="en-US" dirty="0" smtClean="0"/>
              <a:t>”</a:t>
            </a:r>
          </a:p>
          <a:p>
            <a:pPr lvl="1"/>
            <a:r>
              <a:rPr lang="en-US" dirty="0" smtClean="0"/>
              <a:t>Because that is our target release date</a:t>
            </a:r>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10</a:t>
            </a:fld>
            <a:endParaRPr lang="en-US" altLang="en-US" dirty="0"/>
          </a:p>
        </p:txBody>
      </p:sp>
    </p:spTree>
    <p:extLst>
      <p:ext uri="{BB962C8B-B14F-4D97-AF65-F5344CB8AC3E}">
        <p14:creationId xmlns:p14="http://schemas.microsoft.com/office/powerpoint/2010/main" val="244697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and Dynamic Components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32237146"/>
              </p:ext>
            </p:extLst>
          </p:nvPr>
        </p:nvGraphicFramePr>
        <p:xfrm>
          <a:off x="457200" y="1828800"/>
          <a:ext cx="8229600" cy="24942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1934088108"/>
                    </a:ext>
                  </a:extLst>
                </a:gridCol>
                <a:gridCol w="1645920">
                  <a:extLst>
                    <a:ext uri="{9D8B030D-6E8A-4147-A177-3AD203B41FA5}">
                      <a16:colId xmlns:a16="http://schemas.microsoft.com/office/drawing/2014/main" val="684433412"/>
                    </a:ext>
                  </a:extLst>
                </a:gridCol>
                <a:gridCol w="1645920">
                  <a:extLst>
                    <a:ext uri="{9D8B030D-6E8A-4147-A177-3AD203B41FA5}">
                      <a16:colId xmlns:a16="http://schemas.microsoft.com/office/drawing/2014/main" val="3086546185"/>
                    </a:ext>
                  </a:extLst>
                </a:gridCol>
                <a:gridCol w="1645920">
                  <a:extLst>
                    <a:ext uri="{9D8B030D-6E8A-4147-A177-3AD203B41FA5}">
                      <a16:colId xmlns:a16="http://schemas.microsoft.com/office/drawing/2014/main" val="743827872"/>
                    </a:ext>
                  </a:extLst>
                </a:gridCol>
                <a:gridCol w="1645920">
                  <a:extLst>
                    <a:ext uri="{9D8B030D-6E8A-4147-A177-3AD203B41FA5}">
                      <a16:colId xmlns:a16="http://schemas.microsoft.com/office/drawing/2014/main" val="103350826"/>
                    </a:ext>
                  </a:extLst>
                </a:gridCol>
              </a:tblGrid>
              <a:tr h="370840">
                <a:tc>
                  <a:txBody>
                    <a:bodyPr/>
                    <a:lstStyle/>
                    <a:p>
                      <a:r>
                        <a:rPr lang="en-US" dirty="0" smtClean="0"/>
                        <a:t>Product</a:t>
                      </a:r>
                      <a:endParaRPr lang="en-US" dirty="0"/>
                    </a:p>
                  </a:txBody>
                  <a:tcPr/>
                </a:tc>
                <a:tc>
                  <a:txBody>
                    <a:bodyPr/>
                    <a:lstStyle/>
                    <a:p>
                      <a:r>
                        <a:rPr lang="en-US" dirty="0" smtClean="0"/>
                        <a:t>Area</a:t>
                      </a:r>
                      <a:endParaRPr lang="en-US" dirty="0"/>
                    </a:p>
                  </a:txBody>
                  <a:tcPr/>
                </a:tc>
                <a:tc>
                  <a:txBody>
                    <a:bodyPr/>
                    <a:lstStyle/>
                    <a:p>
                      <a:r>
                        <a:rPr lang="en-US" dirty="0" smtClean="0"/>
                        <a:t>Format</a:t>
                      </a:r>
                      <a:endParaRPr lang="en-US" dirty="0"/>
                    </a:p>
                  </a:txBody>
                  <a:tcPr/>
                </a:tc>
                <a:tc>
                  <a:txBody>
                    <a:bodyPr/>
                    <a:lstStyle/>
                    <a:p>
                      <a:r>
                        <a:rPr lang="en-US" dirty="0" smtClean="0"/>
                        <a:t>Static</a:t>
                      </a:r>
                      <a:endParaRPr lang="en-US" dirty="0"/>
                    </a:p>
                  </a:txBody>
                  <a:tcPr/>
                </a:tc>
                <a:tc>
                  <a:txBody>
                    <a:bodyPr/>
                    <a:lstStyle/>
                    <a:p>
                      <a:r>
                        <a:rPr lang="en-US" dirty="0" smtClean="0"/>
                        <a:t>Dynamic</a:t>
                      </a:r>
                      <a:endParaRPr lang="en-US" dirty="0"/>
                    </a:p>
                  </a:txBody>
                  <a:tcPr/>
                </a:tc>
                <a:extLst>
                  <a:ext uri="{0D108BD9-81ED-4DB2-BD59-A6C34878D82A}">
                    <a16:rowId xmlns:a16="http://schemas.microsoft.com/office/drawing/2014/main" val="3131081303"/>
                  </a:ext>
                </a:extLst>
              </a:tr>
              <a:tr h="370840">
                <a:tc>
                  <a:txBody>
                    <a:bodyPr/>
                    <a:lstStyle/>
                    <a:p>
                      <a:r>
                        <a:rPr lang="en-US" dirty="0" smtClean="0"/>
                        <a:t>GM2022</a:t>
                      </a:r>
                      <a:endParaRPr lang="en-US" dirty="0"/>
                    </a:p>
                  </a:txBody>
                  <a:tcPr/>
                </a:tc>
                <a:tc>
                  <a:txBody>
                    <a:bodyPr/>
                    <a:lstStyle/>
                    <a:p>
                      <a:r>
                        <a:rPr lang="en-US" dirty="0" smtClean="0"/>
                        <a:t>Global</a:t>
                      </a:r>
                      <a:endParaRPr lang="en-US" dirty="0"/>
                    </a:p>
                  </a:txBody>
                  <a:tcPr/>
                </a:tc>
                <a:tc>
                  <a:txBody>
                    <a:bodyPr/>
                    <a:lstStyle/>
                    <a:p>
                      <a:r>
                        <a:rPr lang="en-US" dirty="0" smtClean="0"/>
                        <a:t>Geopotential</a:t>
                      </a:r>
                      <a:r>
                        <a:rPr lang="en-US" baseline="0" dirty="0" smtClean="0"/>
                        <a:t> Coefficients</a:t>
                      </a:r>
                      <a:endParaRPr lang="en-US" dirty="0"/>
                    </a:p>
                  </a:txBody>
                  <a:tcPr/>
                </a:tc>
                <a:tc>
                  <a:txBody>
                    <a:bodyPr/>
                    <a:lstStyle/>
                    <a:p>
                      <a:r>
                        <a:rPr lang="en-US" dirty="0" smtClean="0">
                          <a:solidFill>
                            <a:srgbClr val="FF0000"/>
                          </a:solidFill>
                        </a:rPr>
                        <a:t>S</a:t>
                      </a:r>
                      <a:r>
                        <a:rPr lang="en-US" dirty="0" smtClean="0"/>
                        <a:t>GM2022</a:t>
                      </a:r>
                      <a:endParaRPr lang="en-US" dirty="0"/>
                    </a:p>
                  </a:txBody>
                  <a:tcPr/>
                </a:tc>
                <a:tc>
                  <a:txBody>
                    <a:bodyPr/>
                    <a:lstStyle/>
                    <a:p>
                      <a:r>
                        <a:rPr lang="en-US" dirty="0" smtClean="0">
                          <a:solidFill>
                            <a:srgbClr val="FF0000"/>
                          </a:solidFill>
                        </a:rPr>
                        <a:t>D</a:t>
                      </a:r>
                      <a:r>
                        <a:rPr lang="en-US" dirty="0" smtClean="0"/>
                        <a:t>GM2022</a:t>
                      </a:r>
                      <a:endParaRPr lang="en-US" dirty="0"/>
                    </a:p>
                  </a:txBody>
                  <a:tcPr/>
                </a:tc>
                <a:extLst>
                  <a:ext uri="{0D108BD9-81ED-4DB2-BD59-A6C34878D82A}">
                    <a16:rowId xmlns:a16="http://schemas.microsoft.com/office/drawing/2014/main" val="3207151290"/>
                  </a:ext>
                </a:extLst>
              </a:tr>
              <a:tr h="370840">
                <a:tc>
                  <a:txBody>
                    <a:bodyPr/>
                    <a:lstStyle/>
                    <a:p>
                      <a:r>
                        <a:rPr lang="en-US" dirty="0" smtClean="0"/>
                        <a:t>GEOID2022</a:t>
                      </a:r>
                      <a:endParaRPr lang="en-US" dirty="0"/>
                    </a:p>
                  </a:txBody>
                  <a:tcPr/>
                </a:tc>
                <a:tc>
                  <a:txBody>
                    <a:bodyPr/>
                    <a:lstStyle/>
                    <a:p>
                      <a:r>
                        <a:rPr lang="en-US" dirty="0" smtClean="0"/>
                        <a:t>Regional</a:t>
                      </a:r>
                      <a:r>
                        <a:rPr lang="en-US" baseline="0" dirty="0" smtClean="0"/>
                        <a:t> (3)</a:t>
                      </a:r>
                      <a:endParaRPr lang="en-US" dirty="0"/>
                    </a:p>
                  </a:txBody>
                  <a:tcPr/>
                </a:tc>
                <a:tc>
                  <a:txBody>
                    <a:bodyPr/>
                    <a:lstStyle/>
                    <a:p>
                      <a:r>
                        <a:rPr lang="en-US" dirty="0" smtClean="0"/>
                        <a:t>Grid</a:t>
                      </a:r>
                      <a:endParaRPr lang="en-US" dirty="0"/>
                    </a:p>
                  </a:txBody>
                  <a:tcPr/>
                </a:tc>
                <a:tc>
                  <a:txBody>
                    <a:bodyPr/>
                    <a:lstStyle/>
                    <a:p>
                      <a:r>
                        <a:rPr lang="en-US" dirty="0" smtClean="0">
                          <a:solidFill>
                            <a:srgbClr val="FF0000"/>
                          </a:solidFill>
                        </a:rPr>
                        <a:t>S</a:t>
                      </a:r>
                      <a:r>
                        <a:rPr lang="en-US" dirty="0" smtClean="0"/>
                        <a:t>GEOID2022</a:t>
                      </a:r>
                      <a:endParaRPr lang="en-US" dirty="0"/>
                    </a:p>
                  </a:txBody>
                  <a:tcPr/>
                </a:tc>
                <a:tc>
                  <a:txBody>
                    <a:bodyPr/>
                    <a:lstStyle/>
                    <a:p>
                      <a:r>
                        <a:rPr lang="en-US" dirty="0" smtClean="0">
                          <a:solidFill>
                            <a:srgbClr val="FF0000"/>
                          </a:solidFill>
                        </a:rPr>
                        <a:t>D</a:t>
                      </a:r>
                      <a:r>
                        <a:rPr lang="en-US" dirty="0" smtClean="0"/>
                        <a:t>GEOID2022</a:t>
                      </a:r>
                      <a:endParaRPr lang="en-US" dirty="0"/>
                    </a:p>
                  </a:txBody>
                  <a:tcPr/>
                </a:tc>
                <a:extLst>
                  <a:ext uri="{0D108BD9-81ED-4DB2-BD59-A6C34878D82A}">
                    <a16:rowId xmlns:a16="http://schemas.microsoft.com/office/drawing/2014/main" val="1979477217"/>
                  </a:ext>
                </a:extLst>
              </a:tr>
              <a:tr h="370840">
                <a:tc>
                  <a:txBody>
                    <a:bodyPr/>
                    <a:lstStyle/>
                    <a:p>
                      <a:r>
                        <a:rPr lang="en-US" dirty="0" smtClean="0"/>
                        <a:t>DEFLEC2022</a:t>
                      </a:r>
                      <a:endParaRPr lang="en-US" dirty="0"/>
                    </a:p>
                  </a:txBody>
                  <a:tcPr/>
                </a:tc>
                <a:tc>
                  <a:txBody>
                    <a:bodyPr/>
                    <a:lstStyle/>
                    <a:p>
                      <a:r>
                        <a:rPr lang="en-US" dirty="0" smtClean="0"/>
                        <a:t>Regional (3)</a:t>
                      </a:r>
                      <a:endParaRPr lang="en-US" dirty="0"/>
                    </a:p>
                  </a:txBody>
                  <a:tcPr/>
                </a:tc>
                <a:tc>
                  <a:txBody>
                    <a:bodyPr/>
                    <a:lstStyle/>
                    <a:p>
                      <a:r>
                        <a:rPr lang="en-US" dirty="0" smtClean="0"/>
                        <a:t>Grid</a:t>
                      </a:r>
                      <a:endParaRPr lang="en-US" dirty="0"/>
                    </a:p>
                  </a:txBody>
                  <a:tcPr/>
                </a:tc>
                <a:tc>
                  <a:txBody>
                    <a:bodyPr/>
                    <a:lstStyle/>
                    <a:p>
                      <a:r>
                        <a:rPr lang="en-US" dirty="0" smtClean="0">
                          <a:solidFill>
                            <a:srgbClr val="FF0000"/>
                          </a:solidFill>
                        </a:rPr>
                        <a:t>S</a:t>
                      </a:r>
                      <a:r>
                        <a:rPr lang="en-US" dirty="0" smtClean="0"/>
                        <a:t>DEFLEC2022</a:t>
                      </a:r>
                      <a:endParaRPr lang="en-US" dirty="0"/>
                    </a:p>
                  </a:txBody>
                  <a:tcPr/>
                </a:tc>
                <a:tc>
                  <a:txBody>
                    <a:bodyPr/>
                    <a:lstStyle/>
                    <a:p>
                      <a:r>
                        <a:rPr lang="en-US" dirty="0" smtClean="0">
                          <a:solidFill>
                            <a:srgbClr val="FF0000"/>
                          </a:solidFill>
                        </a:rPr>
                        <a:t>D</a:t>
                      </a:r>
                      <a:r>
                        <a:rPr lang="en-US" dirty="0" smtClean="0"/>
                        <a:t>DEFLEC2022</a:t>
                      </a:r>
                      <a:endParaRPr lang="en-US" dirty="0"/>
                    </a:p>
                  </a:txBody>
                  <a:tcPr/>
                </a:tc>
                <a:extLst>
                  <a:ext uri="{0D108BD9-81ED-4DB2-BD59-A6C34878D82A}">
                    <a16:rowId xmlns:a16="http://schemas.microsoft.com/office/drawing/2014/main" val="2662224249"/>
                  </a:ext>
                </a:extLst>
              </a:tr>
              <a:tr h="370840">
                <a:tc>
                  <a:txBody>
                    <a:bodyPr/>
                    <a:lstStyle/>
                    <a:p>
                      <a:r>
                        <a:rPr lang="en-US" dirty="0" smtClean="0"/>
                        <a:t>GRAV2022</a:t>
                      </a:r>
                      <a:endParaRPr lang="en-US" dirty="0"/>
                    </a:p>
                  </a:txBody>
                  <a:tcPr/>
                </a:tc>
                <a:tc>
                  <a:txBody>
                    <a:bodyPr/>
                    <a:lstStyle/>
                    <a:p>
                      <a:r>
                        <a:rPr lang="en-US" dirty="0" smtClean="0"/>
                        <a:t>Regional</a:t>
                      </a:r>
                      <a:r>
                        <a:rPr lang="en-US" baseline="0" dirty="0" smtClean="0"/>
                        <a:t> (3)</a:t>
                      </a:r>
                      <a:endParaRPr lang="en-US" dirty="0"/>
                    </a:p>
                  </a:txBody>
                  <a:tcPr/>
                </a:tc>
                <a:tc>
                  <a:txBody>
                    <a:bodyPr/>
                    <a:lstStyle/>
                    <a:p>
                      <a:r>
                        <a:rPr lang="en-US" dirty="0" smtClean="0"/>
                        <a:t>Grid</a:t>
                      </a:r>
                      <a:endParaRPr lang="en-US" dirty="0"/>
                    </a:p>
                  </a:txBody>
                  <a:tcPr/>
                </a:tc>
                <a:tc>
                  <a:txBody>
                    <a:bodyPr/>
                    <a:lstStyle/>
                    <a:p>
                      <a:r>
                        <a:rPr lang="en-US" dirty="0" smtClean="0">
                          <a:solidFill>
                            <a:srgbClr val="FF0000"/>
                          </a:solidFill>
                        </a:rPr>
                        <a:t>S</a:t>
                      </a:r>
                      <a:r>
                        <a:rPr lang="en-US" dirty="0" smtClean="0"/>
                        <a:t>GRAV2022</a:t>
                      </a:r>
                      <a:endParaRPr lang="en-US" dirty="0"/>
                    </a:p>
                  </a:txBody>
                  <a:tcPr/>
                </a:tc>
                <a:tc>
                  <a:txBody>
                    <a:bodyPr/>
                    <a:lstStyle/>
                    <a:p>
                      <a:r>
                        <a:rPr lang="en-US" i="1" dirty="0" smtClean="0">
                          <a:solidFill>
                            <a:srgbClr val="FF0000"/>
                          </a:solidFill>
                        </a:rPr>
                        <a:t>D</a:t>
                      </a:r>
                      <a:r>
                        <a:rPr lang="en-US" i="1" dirty="0" smtClean="0"/>
                        <a:t>GRAV2022*</a:t>
                      </a:r>
                      <a:endParaRPr lang="en-US" i="1" dirty="0"/>
                    </a:p>
                  </a:txBody>
                  <a:tcPr/>
                </a:tc>
                <a:extLst>
                  <a:ext uri="{0D108BD9-81ED-4DB2-BD59-A6C34878D82A}">
                    <a16:rowId xmlns:a16="http://schemas.microsoft.com/office/drawing/2014/main" val="2244890816"/>
                  </a:ext>
                </a:extLst>
              </a:tr>
              <a:tr h="370840">
                <a:tc>
                  <a:txBody>
                    <a:bodyPr/>
                    <a:lstStyle/>
                    <a:p>
                      <a:r>
                        <a:rPr lang="en-US" dirty="0" smtClean="0"/>
                        <a:t>DEM2022</a:t>
                      </a:r>
                      <a:endParaRPr lang="en-US" dirty="0"/>
                    </a:p>
                  </a:txBody>
                  <a:tcPr/>
                </a:tc>
                <a:tc>
                  <a:txBody>
                    <a:bodyPr/>
                    <a:lstStyle/>
                    <a:p>
                      <a:r>
                        <a:rPr lang="en-US" dirty="0" smtClean="0"/>
                        <a:t>Regional (3)</a:t>
                      </a:r>
                      <a:endParaRPr lang="en-US" dirty="0"/>
                    </a:p>
                  </a:txBody>
                  <a:tcPr/>
                </a:tc>
                <a:tc>
                  <a:txBody>
                    <a:bodyPr/>
                    <a:lstStyle/>
                    <a:p>
                      <a:r>
                        <a:rPr lang="en-US" dirty="0" smtClean="0"/>
                        <a:t>Grid</a:t>
                      </a:r>
                      <a:endParaRPr lang="en-US" dirty="0"/>
                    </a:p>
                  </a:txBody>
                  <a:tcPr/>
                </a:tc>
                <a:tc>
                  <a:txBody>
                    <a:bodyPr/>
                    <a:lstStyle/>
                    <a:p>
                      <a:r>
                        <a:rPr lang="en-US" dirty="0" smtClean="0">
                          <a:solidFill>
                            <a:srgbClr val="FF0000"/>
                          </a:solidFill>
                        </a:rPr>
                        <a:t>S</a:t>
                      </a:r>
                      <a:r>
                        <a:rPr lang="en-US" dirty="0" smtClean="0"/>
                        <a:t>DEM2022</a:t>
                      </a:r>
                      <a:endParaRPr lang="en-US" dirty="0"/>
                    </a:p>
                  </a:txBody>
                  <a:tcPr/>
                </a:tc>
                <a:tc>
                  <a:txBody>
                    <a:bodyPr/>
                    <a:lstStyle/>
                    <a:p>
                      <a:r>
                        <a:rPr lang="en-US" i="1" dirty="0" smtClean="0">
                          <a:solidFill>
                            <a:srgbClr val="FF0000"/>
                          </a:solidFill>
                        </a:rPr>
                        <a:t>D</a:t>
                      </a:r>
                      <a:r>
                        <a:rPr lang="en-US" i="1" dirty="0" smtClean="0"/>
                        <a:t>DEM2022*</a:t>
                      </a:r>
                      <a:endParaRPr lang="en-US" i="1" dirty="0"/>
                    </a:p>
                  </a:txBody>
                  <a:tcPr/>
                </a:tc>
                <a:extLst>
                  <a:ext uri="{0D108BD9-81ED-4DB2-BD59-A6C34878D82A}">
                    <a16:rowId xmlns:a16="http://schemas.microsoft.com/office/drawing/2014/main" val="2883410015"/>
                  </a:ext>
                </a:extLst>
              </a:tr>
            </a:tbl>
          </a:graphicData>
        </a:graphic>
      </p:graphicFrame>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Slide Number Placeholder 4"/>
          <p:cNvSpPr>
            <a:spLocks noGrp="1"/>
          </p:cNvSpPr>
          <p:nvPr>
            <p:ph type="sldNum" sz="quarter" idx="12"/>
          </p:nvPr>
        </p:nvSpPr>
        <p:spPr/>
        <p:txBody>
          <a:bodyPr/>
          <a:lstStyle/>
          <a:p>
            <a:pPr>
              <a:defRPr/>
            </a:pPr>
            <a:fld id="{A269A303-B593-45E6-8920-67DA3337AB25}" type="slidenum">
              <a:rPr lang="en-US" altLang="en-US" smtClean="0"/>
              <a:pPr>
                <a:defRPr/>
              </a:pPr>
              <a:t>11</a:t>
            </a:fld>
            <a:endParaRPr lang="en-US" altLang="en-US" dirty="0"/>
          </a:p>
        </p:txBody>
      </p:sp>
      <p:sp>
        <p:nvSpPr>
          <p:cNvPr id="6" name="Footer Placeholder 5"/>
          <p:cNvSpPr>
            <a:spLocks noGrp="1"/>
          </p:cNvSpPr>
          <p:nvPr>
            <p:ph type="ftr" sz="quarter" idx="11"/>
          </p:nvPr>
        </p:nvSpPr>
        <p:spPr/>
        <p:txBody>
          <a:bodyPr/>
          <a:lstStyle/>
          <a:p>
            <a:pPr>
              <a:defRPr/>
            </a:pPr>
            <a:r>
              <a:rPr lang="en-US" smtClean="0"/>
              <a:t>Modernizing the Geopotential Datum</a:t>
            </a:r>
            <a:endParaRPr lang="en-US"/>
          </a:p>
        </p:txBody>
      </p:sp>
      <p:sp>
        <p:nvSpPr>
          <p:cNvPr id="9" name="TextBox 8"/>
          <p:cNvSpPr txBox="1"/>
          <p:nvPr/>
        </p:nvSpPr>
        <p:spPr>
          <a:xfrm>
            <a:off x="415636" y="5805055"/>
            <a:ext cx="3893128" cy="369332"/>
          </a:xfrm>
          <a:prstGeom prst="rect">
            <a:avLst/>
          </a:prstGeom>
          <a:noFill/>
        </p:spPr>
        <p:txBody>
          <a:bodyPr wrap="square" rtlCol="0">
            <a:spAutoFit/>
          </a:bodyPr>
          <a:lstStyle/>
          <a:p>
            <a:r>
              <a:rPr lang="en-US" dirty="0" smtClean="0"/>
              <a:t>* Not scheduled for release by 2022 </a:t>
            </a:r>
            <a:endParaRPr lang="en-US" dirty="0"/>
          </a:p>
        </p:txBody>
      </p:sp>
    </p:spTree>
    <p:extLst>
      <p:ext uri="{BB962C8B-B14F-4D97-AF65-F5344CB8AC3E}">
        <p14:creationId xmlns:p14="http://schemas.microsoft.com/office/powerpoint/2010/main" val="2162285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Components</a:t>
            </a:r>
            <a:endParaRPr lang="en-US" dirty="0"/>
          </a:p>
        </p:txBody>
      </p:sp>
      <p:sp>
        <p:nvSpPr>
          <p:cNvPr id="3" name="Content Placeholder 2"/>
          <p:cNvSpPr>
            <a:spLocks noGrp="1"/>
          </p:cNvSpPr>
          <p:nvPr>
            <p:ph idx="1"/>
          </p:nvPr>
        </p:nvSpPr>
        <p:spPr/>
        <p:txBody>
          <a:bodyPr/>
          <a:lstStyle/>
          <a:p>
            <a:r>
              <a:rPr lang="en-US" dirty="0" smtClean="0"/>
              <a:t>Will model reality circa 2020.00</a:t>
            </a:r>
          </a:p>
          <a:p>
            <a:pPr lvl="1"/>
            <a:r>
              <a:rPr lang="en-US" dirty="0" smtClean="0"/>
              <a:t>SGEOID2022 is NGS’s best attempt to model the geoid as it truly is on date 2020.00, </a:t>
            </a:r>
            <a:r>
              <a:rPr lang="en-US" dirty="0" err="1" smtClean="0"/>
              <a:t>etc</a:t>
            </a:r>
            <a:endParaRPr lang="en-US" dirty="0" smtClean="0"/>
          </a:p>
          <a:p>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12</a:t>
            </a:fld>
            <a:endParaRPr lang="en-US" altLang="en-US" dirty="0"/>
          </a:p>
        </p:txBody>
      </p:sp>
    </p:spTree>
    <p:extLst>
      <p:ext uri="{BB962C8B-B14F-4D97-AF65-F5344CB8AC3E}">
        <p14:creationId xmlns:p14="http://schemas.microsoft.com/office/powerpoint/2010/main" val="39536543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Components</a:t>
            </a:r>
            <a:endParaRPr lang="en-US" dirty="0"/>
          </a:p>
        </p:txBody>
      </p:sp>
      <p:sp>
        <p:nvSpPr>
          <p:cNvPr id="3" name="Content Placeholder 2"/>
          <p:cNvSpPr>
            <a:spLocks noGrp="1"/>
          </p:cNvSpPr>
          <p:nvPr>
            <p:ph idx="1"/>
          </p:nvPr>
        </p:nvSpPr>
        <p:spPr/>
        <p:txBody>
          <a:bodyPr/>
          <a:lstStyle/>
          <a:p>
            <a:r>
              <a:rPr lang="en-US" dirty="0" smtClean="0"/>
              <a:t>Will model reality </a:t>
            </a:r>
            <a:r>
              <a:rPr lang="en-US" i="1" dirty="0" smtClean="0"/>
              <a:t>relative to </a:t>
            </a:r>
            <a:r>
              <a:rPr lang="en-US" dirty="0" smtClean="0"/>
              <a:t>2020.00</a:t>
            </a:r>
          </a:p>
          <a:p>
            <a:pPr lvl="1"/>
            <a:r>
              <a:rPr lang="en-US" dirty="0" smtClean="0"/>
              <a:t>DGEOID2022 is NGS’s best attempt to model the geoid </a:t>
            </a:r>
            <a:r>
              <a:rPr lang="en-US" i="1" dirty="0" smtClean="0"/>
              <a:t>changes</a:t>
            </a:r>
            <a:r>
              <a:rPr lang="en-US" dirty="0" smtClean="0"/>
              <a:t> since 2020.00</a:t>
            </a:r>
          </a:p>
          <a:p>
            <a:pPr lvl="2"/>
            <a:r>
              <a:rPr lang="en-US" dirty="0" smtClean="0"/>
              <a:t>Both forward and backward in time, with limits</a:t>
            </a:r>
          </a:p>
          <a:p>
            <a:r>
              <a:rPr lang="en-US" dirty="0" smtClean="0"/>
              <a:t>May be in a variety of formats</a:t>
            </a:r>
          </a:p>
          <a:p>
            <a:pPr lvl="1"/>
            <a:r>
              <a:rPr lang="en-US" dirty="0" smtClean="0"/>
              <a:t>DGEOID2022 </a:t>
            </a:r>
            <a:r>
              <a:rPr lang="en-US" i="1" dirty="0" smtClean="0"/>
              <a:t>might</a:t>
            </a:r>
            <a:r>
              <a:rPr lang="en-US" dirty="0" smtClean="0"/>
              <a:t> include</a:t>
            </a:r>
          </a:p>
          <a:p>
            <a:pPr lvl="2"/>
            <a:r>
              <a:rPr lang="en-US" dirty="0" smtClean="0"/>
              <a:t>Regional grid of </a:t>
            </a:r>
            <a:r>
              <a:rPr lang="en-US" dirty="0" err="1" smtClean="0"/>
              <a:t>dN</a:t>
            </a:r>
            <a:r>
              <a:rPr lang="en-US" dirty="0" smtClean="0"/>
              <a:t>/</a:t>
            </a:r>
            <a:r>
              <a:rPr lang="en-US" dirty="0" err="1" smtClean="0"/>
              <a:t>dt</a:t>
            </a:r>
            <a:r>
              <a:rPr lang="en-US" dirty="0" smtClean="0"/>
              <a:t> values</a:t>
            </a:r>
          </a:p>
          <a:p>
            <a:pPr lvl="2"/>
            <a:r>
              <a:rPr lang="en-US" dirty="0" smtClean="0"/>
              <a:t>Local grids of event-based changes (massive earthquakes)</a:t>
            </a:r>
          </a:p>
          <a:p>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13</a:t>
            </a:fld>
            <a:endParaRPr lang="en-US" altLang="en-US" dirty="0"/>
          </a:p>
        </p:txBody>
      </p:sp>
    </p:spTree>
    <p:extLst>
      <p:ext uri="{BB962C8B-B14F-4D97-AF65-F5344CB8AC3E}">
        <p14:creationId xmlns:p14="http://schemas.microsoft.com/office/powerpoint/2010/main" val="2167318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next few slides are found in Blueprint for 2022, Part 2</a:t>
            </a:r>
          </a:p>
          <a:p>
            <a:r>
              <a:rPr lang="en-US" dirty="0" smtClean="0"/>
              <a:t>Represent a flow-chart for:</a:t>
            </a:r>
          </a:p>
          <a:p>
            <a:pPr lvl="1"/>
            <a:r>
              <a:rPr lang="en-US" dirty="0" smtClean="0"/>
              <a:t>Begin with a GNSS receiver</a:t>
            </a:r>
          </a:p>
          <a:p>
            <a:pPr lvl="1"/>
            <a:r>
              <a:rPr lang="en-US" dirty="0" smtClean="0"/>
              <a:t>End with NAPGD2022 values</a:t>
            </a:r>
          </a:p>
          <a:p>
            <a:pPr lvl="2"/>
            <a:r>
              <a:rPr lang="en-US" dirty="0" smtClean="0"/>
              <a:t>Orthometric heights, Gravity, Etc…</a:t>
            </a:r>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14</a:t>
            </a:fld>
            <a:endParaRPr lang="en-US" altLang="en-US" dirty="0"/>
          </a:p>
        </p:txBody>
      </p:sp>
    </p:spTree>
    <p:extLst>
      <p:ext uri="{BB962C8B-B14F-4D97-AF65-F5344CB8AC3E}">
        <p14:creationId xmlns:p14="http://schemas.microsoft.com/office/powerpoint/2010/main" val="3719028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15</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162939"/>
          </a:xfrm>
          <a:prstGeom prst="rect">
            <a:avLst/>
          </a:prstGeom>
        </p:spPr>
      </p:pic>
    </p:spTree>
    <p:extLst>
      <p:ext uri="{BB962C8B-B14F-4D97-AF65-F5344CB8AC3E}">
        <p14:creationId xmlns:p14="http://schemas.microsoft.com/office/powerpoint/2010/main" val="1143676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16</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5151549"/>
          </a:xfrm>
          <a:prstGeom prst="rect">
            <a:avLst/>
          </a:prstGeom>
        </p:spPr>
      </p:pic>
    </p:spTree>
    <p:extLst>
      <p:ext uri="{BB962C8B-B14F-4D97-AF65-F5344CB8AC3E}">
        <p14:creationId xmlns:p14="http://schemas.microsoft.com/office/powerpoint/2010/main" val="4127182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17</a:t>
            </a:fld>
            <a:endParaRPr lang="en-US" alt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7200"/>
            <a:ext cx="9144000" cy="4276417"/>
          </a:xfrm>
          <a:prstGeom prst="rect">
            <a:avLst/>
          </a:prstGeom>
        </p:spPr>
      </p:pic>
    </p:spTree>
    <p:extLst>
      <p:ext uri="{BB962C8B-B14F-4D97-AF65-F5344CB8AC3E}">
        <p14:creationId xmlns:p14="http://schemas.microsoft.com/office/powerpoint/2010/main" val="877749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NAPGD2022 is a self-consistent set of values connected to Earth’s geopotential field</a:t>
            </a:r>
          </a:p>
          <a:p>
            <a:pPr lvl="1"/>
            <a:r>
              <a:rPr lang="en-US" dirty="0" smtClean="0"/>
              <a:t>Replaces all vertical datums of the NSRS</a:t>
            </a:r>
          </a:p>
          <a:p>
            <a:pPr lvl="1"/>
            <a:r>
              <a:rPr lang="en-US" dirty="0" smtClean="0"/>
              <a:t>Time dependent</a:t>
            </a:r>
          </a:p>
          <a:p>
            <a:endParaRPr lang="en-US" dirty="0" smtClean="0"/>
          </a:p>
          <a:p>
            <a:r>
              <a:rPr lang="en-US" dirty="0" smtClean="0"/>
              <a:t>GNSS/CORS/OPUS is the way to access all of these values</a:t>
            </a:r>
          </a:p>
          <a:p>
            <a:pPr lvl="1"/>
            <a:r>
              <a:rPr lang="en-US" dirty="0" smtClean="0"/>
              <a:t>Passive control as well, but as a secondary source</a:t>
            </a:r>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18</a:t>
            </a:fld>
            <a:endParaRPr lang="en-US" altLang="en-US" dirty="0"/>
          </a:p>
        </p:txBody>
      </p:sp>
    </p:spTree>
    <p:extLst>
      <p:ext uri="{BB962C8B-B14F-4D97-AF65-F5344CB8AC3E}">
        <p14:creationId xmlns:p14="http://schemas.microsoft.com/office/powerpoint/2010/main" val="2464650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8618"/>
            <a:ext cx="8229600" cy="1143000"/>
          </a:xfrm>
        </p:spPr>
        <p:txBody>
          <a:bodyPr/>
          <a:lstStyle/>
          <a:p>
            <a:r>
              <a:rPr lang="en-US" dirty="0" smtClean="0"/>
              <a:t>Thank you</a:t>
            </a:r>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19</a:t>
            </a:fld>
            <a:endParaRPr lang="en-US" altLang="en-US" dirty="0"/>
          </a:p>
        </p:txBody>
      </p:sp>
    </p:spTree>
    <p:extLst>
      <p:ext uri="{BB962C8B-B14F-4D97-AF65-F5344CB8AC3E}">
        <p14:creationId xmlns:p14="http://schemas.microsoft.com/office/powerpoint/2010/main" val="200115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8" name="Slide Number Placeholder 7"/>
          <p:cNvSpPr>
            <a:spLocks noGrp="1"/>
          </p:cNvSpPr>
          <p:nvPr>
            <p:ph type="sldNum" sz="quarter" idx="12"/>
          </p:nvPr>
        </p:nvSpPr>
        <p:spPr/>
        <p:txBody>
          <a:bodyPr/>
          <a:lstStyle/>
          <a:p>
            <a:pPr>
              <a:defRPr/>
            </a:pPr>
            <a:fld id="{A269A303-B593-45E6-8920-67DA3337AB25}" type="slidenum">
              <a:rPr lang="en-US" altLang="en-US" smtClean="0"/>
              <a:pPr>
                <a:defRPr/>
              </a:pPr>
              <a:t>2</a:t>
            </a:fld>
            <a:endParaRPr lang="en-US" alt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508299"/>
            <a:ext cx="4422372" cy="5848051"/>
          </a:xfrm>
          <a:prstGeom prst="rect">
            <a:avLst/>
          </a:prstGeom>
        </p:spPr>
      </p:pic>
      <p:sp>
        <p:nvSpPr>
          <p:cNvPr id="3" name="Footer Placeholder 2"/>
          <p:cNvSpPr>
            <a:spLocks noGrp="1"/>
          </p:cNvSpPr>
          <p:nvPr>
            <p:ph type="ftr" sz="quarter" idx="11"/>
          </p:nvPr>
        </p:nvSpPr>
        <p:spPr/>
        <p:txBody>
          <a:bodyPr/>
          <a:lstStyle/>
          <a:p>
            <a:pPr>
              <a:defRPr/>
            </a:pPr>
            <a:r>
              <a:rPr lang="en-US" smtClean="0"/>
              <a:t>Modernizing the Geopotential Datum</a:t>
            </a:r>
            <a:endParaRPr lang="en-US"/>
          </a:p>
        </p:txBody>
      </p:sp>
    </p:spTree>
    <p:extLst>
      <p:ext uri="{BB962C8B-B14F-4D97-AF65-F5344CB8AC3E}">
        <p14:creationId xmlns:p14="http://schemas.microsoft.com/office/powerpoint/2010/main" val="17949726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8618"/>
            <a:ext cx="8229600" cy="1143000"/>
          </a:xfrm>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20</a:t>
            </a:fld>
            <a:endParaRPr lang="en-US" altLang="en-US" dirty="0"/>
          </a:p>
        </p:txBody>
      </p:sp>
    </p:spTree>
    <p:extLst>
      <p:ext uri="{BB962C8B-B14F-4D97-AF65-F5344CB8AC3E}">
        <p14:creationId xmlns:p14="http://schemas.microsoft.com/office/powerpoint/2010/main" val="1767375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 Slides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21</a:t>
            </a:fld>
            <a:endParaRPr lang="en-US" altLang="en-US" dirty="0"/>
          </a:p>
        </p:txBody>
      </p:sp>
    </p:spTree>
    <p:extLst>
      <p:ext uri="{BB962C8B-B14F-4D97-AF65-F5344CB8AC3E}">
        <p14:creationId xmlns:p14="http://schemas.microsoft.com/office/powerpoint/2010/main" val="1875348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22</a:t>
            </a:fld>
            <a:endParaRPr lang="en-US" alt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3390"/>
            <a:ext cx="9144000" cy="6071220"/>
          </a:xfrm>
          <a:prstGeom prst="rect">
            <a:avLst/>
          </a:prstGeom>
        </p:spPr>
      </p:pic>
    </p:spTree>
    <p:extLst>
      <p:ext uri="{BB962C8B-B14F-4D97-AF65-F5344CB8AC3E}">
        <p14:creationId xmlns:p14="http://schemas.microsoft.com/office/powerpoint/2010/main" val="19482908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xfrm>
            <a:off x="19458" y="693337"/>
            <a:ext cx="9124542" cy="5144756"/>
          </a:xfrm>
          <a:prstGeom prst="rect">
            <a:avLst/>
          </a:prstGeom>
        </p:spPr>
      </p:pic>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23</a:t>
            </a:fld>
            <a:endParaRPr lang="en-US" altLang="en-US" dirty="0"/>
          </a:p>
        </p:txBody>
      </p:sp>
    </p:spTree>
    <p:extLst>
      <p:ext uri="{BB962C8B-B14F-4D97-AF65-F5344CB8AC3E}">
        <p14:creationId xmlns:p14="http://schemas.microsoft.com/office/powerpoint/2010/main" val="30880434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2437"/>
            <a:ext cx="8229600" cy="1143000"/>
          </a:xfrm>
        </p:spPr>
        <p:txBody>
          <a:bodyPr/>
          <a:lstStyle/>
          <a:p>
            <a:r>
              <a:rPr lang="en-US" dirty="0" smtClean="0"/>
              <a:t>Time Dependency</a:t>
            </a:r>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24</a:t>
            </a:fld>
            <a:endParaRPr lang="en-US" altLang="en-US" dirty="0"/>
          </a:p>
        </p:txBody>
      </p:sp>
    </p:spTree>
    <p:extLst>
      <p:ext uri="{BB962C8B-B14F-4D97-AF65-F5344CB8AC3E}">
        <p14:creationId xmlns:p14="http://schemas.microsoft.com/office/powerpoint/2010/main" val="1219475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and Mass</a:t>
            </a:r>
            <a:endParaRPr lang="en-US" dirty="0"/>
          </a:p>
        </p:txBody>
      </p:sp>
      <p:sp>
        <p:nvSpPr>
          <p:cNvPr id="3" name="Content Placeholder 2"/>
          <p:cNvSpPr>
            <a:spLocks noGrp="1"/>
          </p:cNvSpPr>
          <p:nvPr>
            <p:ph idx="1"/>
          </p:nvPr>
        </p:nvSpPr>
        <p:spPr/>
        <p:txBody>
          <a:bodyPr/>
          <a:lstStyle/>
          <a:p>
            <a:r>
              <a:rPr lang="en-US" sz="2800" dirty="0" smtClean="0"/>
              <a:t>Mass </a:t>
            </a:r>
            <a:r>
              <a:rPr lang="en-US" sz="2800" b="1" i="1" dirty="0" smtClean="0"/>
              <a:t>quantity</a:t>
            </a:r>
            <a:r>
              <a:rPr lang="en-US" sz="2800" dirty="0" smtClean="0"/>
              <a:t> in the Earth system is effectively constant</a:t>
            </a:r>
            <a:endParaRPr lang="en-US" sz="2800" dirty="0"/>
          </a:p>
          <a:p>
            <a:r>
              <a:rPr lang="en-US" sz="2800" dirty="0"/>
              <a:t>M</a:t>
            </a:r>
            <a:r>
              <a:rPr lang="en-US" sz="2800" dirty="0" smtClean="0"/>
              <a:t>ass </a:t>
            </a:r>
            <a:r>
              <a:rPr lang="en-US" sz="2800" b="1" i="1" dirty="0" smtClean="0"/>
              <a:t>distributions</a:t>
            </a:r>
            <a:r>
              <a:rPr lang="en-US" sz="2800" dirty="0" smtClean="0"/>
              <a:t> in the Earth system are time dependent and some are large enough to be measurable</a:t>
            </a:r>
          </a:p>
          <a:p>
            <a:pPr lvl="1"/>
            <a:r>
              <a:rPr lang="en-US" sz="2400" dirty="0" smtClean="0"/>
              <a:t>Secular</a:t>
            </a:r>
          </a:p>
          <a:p>
            <a:pPr lvl="2"/>
            <a:r>
              <a:rPr lang="en-US" sz="2000" i="1" dirty="0" smtClean="0"/>
              <a:t>Shape</a:t>
            </a:r>
            <a:r>
              <a:rPr lang="en-US" sz="2000" dirty="0" smtClean="0"/>
              <a:t> change to every  equipotential surface (like the geoid)</a:t>
            </a:r>
          </a:p>
          <a:p>
            <a:pPr lvl="2"/>
            <a:r>
              <a:rPr lang="en-US" sz="2000" i="1" dirty="0" smtClean="0"/>
              <a:t>Size</a:t>
            </a:r>
            <a:r>
              <a:rPr lang="en-US" sz="2000" dirty="0" smtClean="0"/>
              <a:t> change to global mean sea level</a:t>
            </a:r>
          </a:p>
          <a:p>
            <a:pPr lvl="1"/>
            <a:r>
              <a:rPr lang="en-US" sz="2400" dirty="0" smtClean="0"/>
              <a:t>Episodic</a:t>
            </a:r>
          </a:p>
          <a:p>
            <a:pPr lvl="1"/>
            <a:r>
              <a:rPr lang="en-US" sz="2400" dirty="0" smtClean="0"/>
              <a:t>Periodi</a:t>
            </a:r>
            <a:r>
              <a:rPr lang="en-US" sz="2400" dirty="0"/>
              <a:t>c</a:t>
            </a:r>
            <a:endParaRPr lang="en-US" sz="2400" dirty="0" smtClean="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25</a:t>
            </a:fld>
            <a:endParaRPr lang="en-US" altLang="en-US" dirty="0"/>
          </a:p>
        </p:txBody>
      </p:sp>
    </p:spTree>
    <p:extLst>
      <p:ext uri="{BB962C8B-B14F-4D97-AF65-F5344CB8AC3E}">
        <p14:creationId xmlns:p14="http://schemas.microsoft.com/office/powerpoint/2010/main" val="414398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85" t="17133" r="7666" b="11990"/>
          <a:stretch/>
        </p:blipFill>
        <p:spPr bwMode="auto">
          <a:xfrm>
            <a:off x="179983" y="1417638"/>
            <a:ext cx="5640513" cy="50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457200" y="274638"/>
            <a:ext cx="8229600" cy="1143000"/>
          </a:xfrm>
        </p:spPr>
        <p:txBody>
          <a:bodyPr/>
          <a:lstStyle/>
          <a:p>
            <a:r>
              <a:rPr lang="en-US" i="1" u="sng" dirty="0" smtClean="0"/>
              <a:t>Secular</a:t>
            </a:r>
            <a:r>
              <a:rPr lang="en-US" dirty="0" smtClean="0"/>
              <a:t> Mass Movement</a:t>
            </a:r>
            <a:endParaRPr lang="en-US" dirty="0"/>
          </a:p>
        </p:txBody>
      </p:sp>
      <p:sp>
        <p:nvSpPr>
          <p:cNvPr id="2" name="TextBox 1"/>
          <p:cNvSpPr txBox="1"/>
          <p:nvPr/>
        </p:nvSpPr>
        <p:spPr>
          <a:xfrm>
            <a:off x="5820496" y="1637308"/>
            <a:ext cx="2997937" cy="4893647"/>
          </a:xfrm>
          <a:prstGeom prst="rect">
            <a:avLst/>
          </a:prstGeom>
          <a:noFill/>
        </p:spPr>
        <p:txBody>
          <a:bodyPr wrap="none" rtlCol="0">
            <a:spAutoFit/>
          </a:bodyPr>
          <a:lstStyle/>
          <a:p>
            <a:r>
              <a:rPr lang="en-US" sz="1400" b="1" dirty="0" smtClean="0"/>
              <a:t>Mass is flowing in the mantle</a:t>
            </a:r>
          </a:p>
          <a:p>
            <a:r>
              <a:rPr lang="en-US" sz="1400" b="1" dirty="0" smtClean="0"/>
              <a:t>to coalesce under Hudson</a:t>
            </a:r>
          </a:p>
          <a:p>
            <a:r>
              <a:rPr lang="en-US" sz="1400" b="1" dirty="0" smtClean="0"/>
              <a:t>Bay, pushing the crust up.</a:t>
            </a:r>
          </a:p>
          <a:p>
            <a:endParaRPr lang="en-US" sz="1400" b="1" dirty="0" smtClean="0"/>
          </a:p>
          <a:p>
            <a:r>
              <a:rPr lang="en-US" sz="1400" b="1" u="sng" dirty="0" smtClean="0"/>
              <a:t>GPS</a:t>
            </a:r>
            <a:r>
              <a:rPr lang="en-US" sz="1400" b="1" dirty="0" smtClean="0"/>
              <a:t> on the crust sees this </a:t>
            </a:r>
          </a:p>
          <a:p>
            <a:r>
              <a:rPr lang="en-US" sz="1400" b="1" dirty="0" smtClean="0"/>
              <a:t>as one effect:</a:t>
            </a:r>
          </a:p>
          <a:p>
            <a:r>
              <a:rPr lang="en-US" sz="1400" b="1" dirty="0" smtClean="0"/>
              <a:t>An increase in ellipsoid height</a:t>
            </a:r>
          </a:p>
          <a:p>
            <a:endParaRPr lang="en-US" sz="1400" b="1" dirty="0"/>
          </a:p>
          <a:p>
            <a:r>
              <a:rPr lang="en-US" sz="1400" b="1" dirty="0" smtClean="0"/>
              <a:t>A </a:t>
            </a:r>
            <a:r>
              <a:rPr lang="en-US" sz="1400" b="1" u="sng" dirty="0" smtClean="0"/>
              <a:t>gravimeter</a:t>
            </a:r>
            <a:r>
              <a:rPr lang="en-US" sz="1400" b="1" dirty="0" smtClean="0"/>
              <a:t> on the crust</a:t>
            </a:r>
          </a:p>
          <a:p>
            <a:r>
              <a:rPr lang="en-US" sz="1400" b="1" dirty="0" smtClean="0"/>
              <a:t>sees two effects:</a:t>
            </a:r>
          </a:p>
          <a:p>
            <a:endParaRPr lang="en-US" sz="1400" b="1" dirty="0" smtClean="0"/>
          </a:p>
          <a:p>
            <a:r>
              <a:rPr lang="en-US" sz="1400" b="1" dirty="0" smtClean="0"/>
              <a:t>(small) </a:t>
            </a:r>
            <a:r>
              <a:rPr lang="en-US" sz="1400" b="1" i="1" dirty="0" smtClean="0"/>
              <a:t>decrease</a:t>
            </a:r>
            <a:r>
              <a:rPr lang="en-US" sz="1400" b="1" dirty="0" smtClean="0"/>
              <a:t> in gravity as the</a:t>
            </a:r>
          </a:p>
          <a:p>
            <a:r>
              <a:rPr lang="en-US" sz="1400" b="1" dirty="0" smtClean="0"/>
              <a:t>gravimeter location gets</a:t>
            </a:r>
          </a:p>
          <a:p>
            <a:r>
              <a:rPr lang="en-US" sz="1400" b="1" dirty="0" smtClean="0"/>
              <a:t>farther from the </a:t>
            </a:r>
            <a:r>
              <a:rPr lang="en-US" sz="1400" b="1" dirty="0" err="1" smtClean="0"/>
              <a:t>geocenter</a:t>
            </a:r>
            <a:endParaRPr lang="en-US" sz="1400" b="1" dirty="0" smtClean="0"/>
          </a:p>
          <a:p>
            <a:endParaRPr lang="en-US" sz="1400" b="1" dirty="0" smtClean="0"/>
          </a:p>
          <a:p>
            <a:r>
              <a:rPr lang="en-US" sz="1400" b="1" dirty="0" smtClean="0"/>
              <a:t>(larger) </a:t>
            </a:r>
            <a:r>
              <a:rPr lang="en-US" sz="1400" b="1" i="1" dirty="0" smtClean="0"/>
              <a:t>increase</a:t>
            </a:r>
            <a:r>
              <a:rPr lang="en-US" sz="1400" b="1" dirty="0" smtClean="0"/>
              <a:t> in gravity as the</a:t>
            </a:r>
          </a:p>
          <a:p>
            <a:r>
              <a:rPr lang="en-US" sz="1400" b="1" dirty="0" smtClean="0"/>
              <a:t>amount of mass below the</a:t>
            </a:r>
          </a:p>
          <a:p>
            <a:r>
              <a:rPr lang="en-US" sz="1400" b="1" dirty="0" smtClean="0"/>
              <a:t>gravimeter pulls harder</a:t>
            </a:r>
          </a:p>
          <a:p>
            <a:endParaRPr lang="en-US" sz="1400" b="1" dirty="0"/>
          </a:p>
          <a:p>
            <a:r>
              <a:rPr lang="en-US" sz="1400" b="1" dirty="0" smtClean="0"/>
              <a:t>This gravity change causes the</a:t>
            </a:r>
          </a:p>
          <a:p>
            <a:r>
              <a:rPr lang="en-US" sz="1400" b="1" dirty="0" smtClean="0"/>
              <a:t>geoid to “swell” in the area</a:t>
            </a:r>
          </a:p>
          <a:p>
            <a:endParaRPr lang="en-US" dirty="0"/>
          </a:p>
        </p:txBody>
      </p:sp>
      <p:sp>
        <p:nvSpPr>
          <p:cNvPr id="3" name="Date Placeholder 2"/>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26</a:t>
            </a:fld>
            <a:endParaRPr lang="en-US" altLang="en-US" dirty="0"/>
          </a:p>
        </p:txBody>
      </p:sp>
    </p:spTree>
    <p:extLst>
      <p:ext uri="{BB962C8B-B14F-4D97-AF65-F5344CB8AC3E}">
        <p14:creationId xmlns:p14="http://schemas.microsoft.com/office/powerpoint/2010/main" val="2887266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5" end="1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6" end="1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9" end="1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u="sng" dirty="0" smtClean="0"/>
              <a:t>Episodic</a:t>
            </a:r>
            <a:r>
              <a:rPr lang="en-US" dirty="0" smtClean="0"/>
              <a:t> Mass Movement</a:t>
            </a:r>
            <a:endParaRPr lang="en-US" dirty="0"/>
          </a:p>
        </p:txBody>
      </p:sp>
      <p:sp>
        <p:nvSpPr>
          <p:cNvPr id="4" name="Slide Number Placeholder 3"/>
          <p:cNvSpPr>
            <a:spLocks noGrp="1"/>
          </p:cNvSpPr>
          <p:nvPr>
            <p:ph type="sldNum" sz="quarter" idx="12"/>
          </p:nvPr>
        </p:nvSpPr>
        <p:spPr/>
        <p:txBody>
          <a:bodyPr/>
          <a:lstStyle/>
          <a:p>
            <a:pPr>
              <a:defRPr/>
            </a:pPr>
            <a:fld id="{81083702-E6E1-411B-A9C5-9B25E2FC045E}" type="slidenum">
              <a:rPr lang="en-US" smtClean="0"/>
              <a:pPr>
                <a:defRPr/>
              </a:pPr>
              <a:t>27</a:t>
            </a:fld>
            <a:endParaRPr lang="en-US"/>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487495"/>
            <a:ext cx="5167065" cy="4136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7505" y="2332249"/>
            <a:ext cx="4933950" cy="1009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Rectangle 4"/>
          <p:cNvSpPr/>
          <p:nvPr/>
        </p:nvSpPr>
        <p:spPr>
          <a:xfrm>
            <a:off x="4253163" y="2521142"/>
            <a:ext cx="4058292" cy="195209"/>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963775" y="3117045"/>
            <a:ext cx="1337352" cy="203770"/>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pPr>
              <a:defRPr/>
            </a:pPr>
            <a:r>
              <a:rPr lang="en-US" altLang="en-US" smtClean="0"/>
              <a:t>2018-05-07</a:t>
            </a:r>
            <a:endParaRPr lang="en-US" altLang="en-US"/>
          </a:p>
        </p:txBody>
      </p:sp>
      <p:sp>
        <p:nvSpPr>
          <p:cNvPr id="6" name="Footer Placeholder 5"/>
          <p:cNvSpPr>
            <a:spLocks noGrp="1"/>
          </p:cNvSpPr>
          <p:nvPr>
            <p:ph type="ftr" sz="quarter" idx="11"/>
          </p:nvPr>
        </p:nvSpPr>
        <p:spPr/>
        <p:txBody>
          <a:bodyPr/>
          <a:lstStyle/>
          <a:p>
            <a:pPr>
              <a:defRPr/>
            </a:pPr>
            <a:r>
              <a:rPr lang="en-US" smtClean="0"/>
              <a:t>Modernizing the Geopotential Datum</a:t>
            </a:r>
            <a:endParaRPr lang="en-US"/>
          </a:p>
        </p:txBody>
      </p:sp>
    </p:spTree>
    <p:extLst>
      <p:ext uri="{BB962C8B-B14F-4D97-AF65-F5344CB8AC3E}">
        <p14:creationId xmlns:p14="http://schemas.microsoft.com/office/powerpoint/2010/main" val="17672721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535754"/>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endParaRPr lang="en-GB" altLang="en-US" sz="1500"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9600" y="5543642"/>
            <a:ext cx="2534400"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4818" y="1281406"/>
            <a:ext cx="6143008" cy="42319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02240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a:latin typeface="Arial" charset="0"/>
              </a:rPr>
              <a:t>Ramillien G et al. Geophys. J. Int. 2004;158:813-826</a:t>
            </a:r>
          </a:p>
        </p:txBody>
      </p:sp>
      <p:sp>
        <p:nvSpPr>
          <p:cNvPr id="3077" name="Text Box 5"/>
          <p:cNvSpPr txBox="1">
            <a:spLocks noChangeArrowheads="1"/>
          </p:cNvSpPr>
          <p:nvPr/>
        </p:nvSpPr>
        <p:spPr bwMode="auto">
          <a:xfrm>
            <a:off x="97920" y="6450438"/>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900">
                <a:latin typeface="Arial" charset="0"/>
              </a:rPr>
              <a:t>© 2004 RAS</a:t>
            </a:r>
          </a:p>
        </p:txBody>
      </p:sp>
      <p:sp>
        <p:nvSpPr>
          <p:cNvPr id="8" name="Title 1"/>
          <p:cNvSpPr txBox="1">
            <a:spLocks/>
          </p:cNvSpPr>
          <p:nvPr/>
        </p:nvSpPr>
        <p:spPr>
          <a:xfrm>
            <a:off x="457200" y="457200"/>
            <a:ext cx="8229600" cy="1143000"/>
          </a:xfrm>
          <a:prstGeom prst="rect">
            <a:avLst/>
          </a:prstGeom>
        </p:spPr>
        <p:txBody>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i="1" u="sng" dirty="0" smtClean="0"/>
              <a:t>Periodic</a:t>
            </a:r>
            <a:r>
              <a:rPr lang="en-US" dirty="0" smtClean="0"/>
              <a:t> Mass Movement</a:t>
            </a:r>
            <a:endParaRPr lang="en-US" dirty="0"/>
          </a:p>
        </p:txBody>
      </p:sp>
      <p:sp>
        <p:nvSpPr>
          <p:cNvPr id="2" name="Date Placeholder 1"/>
          <p:cNvSpPr>
            <a:spLocks noGrp="1"/>
          </p:cNvSpPr>
          <p:nvPr>
            <p:ph type="dt" sz="half" idx="10"/>
          </p:nvPr>
        </p:nvSpPr>
        <p:spPr/>
        <p:txBody>
          <a:bodyPr/>
          <a:lstStyle/>
          <a:p>
            <a:pPr>
              <a:defRPr/>
            </a:pPr>
            <a:r>
              <a:rPr lang="en-US" altLang="en-US" smtClean="0"/>
              <a:t>2018-05-07</a:t>
            </a:r>
            <a:endParaRPr lang="en-US" altLang="en-US"/>
          </a:p>
        </p:txBody>
      </p:sp>
      <p:sp>
        <p:nvSpPr>
          <p:cNvPr id="3" name="Footer Placeholder 2"/>
          <p:cNvSpPr>
            <a:spLocks noGrp="1"/>
          </p:cNvSpPr>
          <p:nvPr>
            <p:ph type="ftr" sz="quarter" idx="11"/>
          </p:nvPr>
        </p:nvSpPr>
        <p:spPr/>
        <p:txBody>
          <a:bodyPr/>
          <a:lstStyle/>
          <a:p>
            <a:pPr>
              <a:defRPr/>
            </a:pPr>
            <a:r>
              <a:rPr lang="en-US" smtClean="0"/>
              <a:t>Modernizing the Geopotential Datum</a:t>
            </a:r>
            <a:endParaRPr lang="en-US"/>
          </a:p>
        </p:txBody>
      </p:sp>
      <p:sp>
        <p:nvSpPr>
          <p:cNvPr id="4" name="Slide Number Placeholder 3"/>
          <p:cNvSpPr>
            <a:spLocks noGrp="1"/>
          </p:cNvSpPr>
          <p:nvPr>
            <p:ph type="sldNum" sz="quarter" idx="12"/>
          </p:nvPr>
        </p:nvSpPr>
        <p:spPr/>
        <p:txBody>
          <a:bodyPr/>
          <a:lstStyle/>
          <a:p>
            <a:pPr>
              <a:defRPr/>
            </a:pPr>
            <a:fld id="{43BFA99B-C703-4852-B2BB-2E440DC6F13D}" type="slidenum">
              <a:rPr lang="en-US" altLang="en-US" smtClean="0"/>
              <a:pPr>
                <a:defRPr/>
              </a:pPr>
              <a:t>28</a:t>
            </a:fld>
            <a:endParaRPr lang="en-US" altLang="en-US"/>
          </a:p>
        </p:txBody>
      </p:sp>
    </p:spTree>
    <p:extLst>
      <p:ext uri="{BB962C8B-B14F-4D97-AF65-F5344CB8AC3E}">
        <p14:creationId xmlns:p14="http://schemas.microsoft.com/office/powerpoint/2010/main" val="2346321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Geoid Monitoring Service (</a:t>
            </a:r>
            <a:r>
              <a:rPr lang="en-US" dirty="0" err="1" smtClean="0"/>
              <a:t>GeMS</a:t>
            </a:r>
            <a:r>
              <a:rPr lang="en-US" dirty="0" smtClean="0"/>
              <a:t>)</a:t>
            </a:r>
            <a:endParaRPr lang="en-US" dirty="0"/>
          </a:p>
        </p:txBody>
      </p:sp>
      <p:sp>
        <p:nvSpPr>
          <p:cNvPr id="3" name="Content Placeholder 2"/>
          <p:cNvSpPr>
            <a:spLocks noGrp="1"/>
          </p:cNvSpPr>
          <p:nvPr>
            <p:ph idx="1"/>
          </p:nvPr>
        </p:nvSpPr>
        <p:spPr/>
        <p:txBody>
          <a:bodyPr/>
          <a:lstStyle/>
          <a:p>
            <a:r>
              <a:rPr lang="en-US" sz="2800" dirty="0" smtClean="0"/>
              <a:t>Goal:  Track all changes to the geoid which would prevent 1 cm accuracy</a:t>
            </a:r>
          </a:p>
          <a:p>
            <a:r>
              <a:rPr lang="en-US" sz="2800" dirty="0" smtClean="0"/>
              <a:t>Aspects included:</a:t>
            </a:r>
          </a:p>
          <a:p>
            <a:pPr lvl="1"/>
            <a:r>
              <a:rPr lang="en-US" sz="2400" dirty="0" smtClean="0"/>
              <a:t>Shape, Secular:  e.g. Hudson Bay</a:t>
            </a:r>
          </a:p>
          <a:p>
            <a:pPr lvl="1"/>
            <a:r>
              <a:rPr lang="en-US" sz="2400" dirty="0" smtClean="0"/>
              <a:t>Shape, Episodic:  e.g. Massive Earthquakes</a:t>
            </a:r>
          </a:p>
          <a:p>
            <a:pPr lvl="1"/>
            <a:r>
              <a:rPr lang="en-US" sz="2400" dirty="0" smtClean="0"/>
              <a:t>W0, Secular:  Global Sea Level Change (see next slides)</a:t>
            </a:r>
          </a:p>
          <a:p>
            <a:r>
              <a:rPr lang="en-US" sz="2800" dirty="0" smtClean="0"/>
              <a:t>Examples of things excluded:</a:t>
            </a:r>
          </a:p>
          <a:p>
            <a:pPr lvl="1"/>
            <a:r>
              <a:rPr lang="en-US" sz="2400" dirty="0" smtClean="0"/>
              <a:t>Size, Secular:  Mass quantity of Earth is effectively static</a:t>
            </a:r>
          </a:p>
          <a:p>
            <a:pPr lvl="1"/>
            <a:r>
              <a:rPr lang="en-US" sz="2400" dirty="0" smtClean="0"/>
              <a:t>Shape, Periodic:  Seasonal glacier cycle</a:t>
            </a:r>
            <a:endParaRPr lang="en-US" sz="2400" dirty="0"/>
          </a:p>
          <a:p>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29</a:t>
            </a:fld>
            <a:endParaRPr lang="en-US" altLang="en-US" dirty="0"/>
          </a:p>
        </p:txBody>
      </p:sp>
    </p:spTree>
    <p:extLst>
      <p:ext uri="{BB962C8B-B14F-4D97-AF65-F5344CB8AC3E}">
        <p14:creationId xmlns:p14="http://schemas.microsoft.com/office/powerpoint/2010/main" val="83770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NSRS Modernization</a:t>
            </a:r>
          </a:p>
        </p:txBody>
      </p:sp>
      <p:sp>
        <p:nvSpPr>
          <p:cNvPr id="23556" name="Content Placeholder 2"/>
          <p:cNvSpPr txBox="1">
            <a:spLocks/>
          </p:cNvSpPr>
          <p:nvPr/>
        </p:nvSpPr>
        <p:spPr bwMode="auto">
          <a:xfrm>
            <a:off x="860425" y="1524000"/>
            <a:ext cx="3711575"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None/>
            </a:pPr>
            <a:r>
              <a:rPr lang="en-US" altLang="en-US" sz="2400" u="sng" dirty="0" smtClean="0">
                <a:cs typeface="Times New Roman" panose="02020603050405020304" pitchFamily="18" charset="0"/>
              </a:rPr>
              <a:t>The Old:</a:t>
            </a:r>
          </a:p>
          <a:p>
            <a:pPr marL="457200" lvl="1" indent="0" eaLnBrk="1" hangingPunct="1">
              <a:buNone/>
            </a:pPr>
            <a:r>
              <a:rPr lang="en-US" altLang="en-US" sz="2400" dirty="0" smtClean="0">
                <a:cs typeface="Times New Roman" panose="02020603050405020304" pitchFamily="18" charset="0"/>
              </a:rPr>
              <a:t>NAVD </a:t>
            </a:r>
            <a:r>
              <a:rPr lang="en-US" altLang="en-US" sz="2400" dirty="0">
                <a:cs typeface="Times New Roman" panose="02020603050405020304" pitchFamily="18" charset="0"/>
              </a:rPr>
              <a:t>88</a:t>
            </a:r>
          </a:p>
          <a:p>
            <a:pPr marL="457200" lvl="1" indent="0" eaLnBrk="1" hangingPunct="1">
              <a:buNone/>
            </a:pPr>
            <a:r>
              <a:rPr lang="en-US" altLang="en-US" sz="2400" dirty="0">
                <a:cs typeface="Times New Roman" panose="02020603050405020304" pitchFamily="18" charset="0"/>
              </a:rPr>
              <a:t>PRVD 02</a:t>
            </a:r>
          </a:p>
          <a:p>
            <a:pPr marL="457200" lvl="1" indent="0" eaLnBrk="1" hangingPunct="1">
              <a:buNone/>
            </a:pPr>
            <a:r>
              <a:rPr lang="en-US" altLang="en-US" sz="2400" dirty="0">
                <a:cs typeface="Times New Roman" panose="02020603050405020304" pitchFamily="18" charset="0"/>
              </a:rPr>
              <a:t>VIVD09</a:t>
            </a:r>
          </a:p>
          <a:p>
            <a:pPr marL="457200" lvl="1" indent="0" eaLnBrk="1" hangingPunct="1">
              <a:buNone/>
            </a:pPr>
            <a:r>
              <a:rPr lang="en-US" altLang="en-US" sz="2400" dirty="0">
                <a:cs typeface="Times New Roman" panose="02020603050405020304" pitchFamily="18" charset="0"/>
              </a:rPr>
              <a:t>ASVD02</a:t>
            </a:r>
          </a:p>
          <a:p>
            <a:pPr marL="457200" lvl="1" indent="0" eaLnBrk="1" hangingPunct="1">
              <a:buNone/>
            </a:pPr>
            <a:r>
              <a:rPr lang="en-US" altLang="en-US" sz="2400" dirty="0">
                <a:cs typeface="Times New Roman" panose="02020603050405020304" pitchFamily="18" charset="0"/>
              </a:rPr>
              <a:t>NMVD03</a:t>
            </a:r>
          </a:p>
          <a:p>
            <a:pPr marL="457200" lvl="1" indent="0" eaLnBrk="1" hangingPunct="1">
              <a:buNone/>
            </a:pPr>
            <a:r>
              <a:rPr lang="en-US" altLang="en-US" sz="2400" dirty="0">
                <a:cs typeface="Times New Roman" panose="02020603050405020304" pitchFamily="18" charset="0"/>
              </a:rPr>
              <a:t>GUVD04</a:t>
            </a:r>
          </a:p>
          <a:p>
            <a:pPr marL="457200" lvl="1" indent="0" eaLnBrk="1" hangingPunct="1">
              <a:buNone/>
            </a:pPr>
            <a:r>
              <a:rPr lang="en-US" altLang="en-US" sz="2400" dirty="0">
                <a:cs typeface="Times New Roman" panose="02020603050405020304" pitchFamily="18" charset="0"/>
              </a:rPr>
              <a:t>IGLD </a:t>
            </a:r>
            <a:r>
              <a:rPr lang="en-US" altLang="en-US" sz="2400" dirty="0" smtClean="0">
                <a:cs typeface="Times New Roman" panose="02020603050405020304" pitchFamily="18" charset="0"/>
              </a:rPr>
              <a:t>85</a:t>
            </a:r>
          </a:p>
          <a:p>
            <a:pPr marL="457200" lvl="1" indent="0" eaLnBrk="1" hangingPunct="1">
              <a:buNone/>
            </a:pPr>
            <a:r>
              <a:rPr lang="en-US" altLang="en-US" sz="2400" dirty="0" smtClean="0">
                <a:cs typeface="Times New Roman" panose="02020603050405020304" pitchFamily="18" charset="0"/>
              </a:rPr>
              <a:t>IGSN71</a:t>
            </a:r>
          </a:p>
          <a:p>
            <a:pPr marL="457200" lvl="1" indent="0" eaLnBrk="1" hangingPunct="1">
              <a:buNone/>
            </a:pPr>
            <a:r>
              <a:rPr lang="en-US" altLang="en-US" sz="2400" dirty="0" smtClean="0">
                <a:cs typeface="Times New Roman" panose="02020603050405020304" pitchFamily="18" charset="0"/>
              </a:rPr>
              <a:t>GEOID12B</a:t>
            </a:r>
          </a:p>
          <a:p>
            <a:pPr marL="457200" lvl="1" indent="0" eaLnBrk="1" hangingPunct="1">
              <a:buNone/>
            </a:pPr>
            <a:r>
              <a:rPr lang="en-US" altLang="en-US" sz="2400" dirty="0" smtClean="0">
                <a:cs typeface="Times New Roman" panose="02020603050405020304" pitchFamily="18" charset="0"/>
              </a:rPr>
              <a:t>DEFLEC12B</a:t>
            </a:r>
          </a:p>
          <a:p>
            <a:pPr marL="457200" lvl="1" indent="0" eaLnBrk="1" hangingPunct="1">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txBox="1">
            <a:spLocks/>
          </p:cNvSpPr>
          <p:nvPr/>
        </p:nvSpPr>
        <p:spPr bwMode="auto">
          <a:xfrm>
            <a:off x="2819400" y="1417638"/>
            <a:ext cx="6324600" cy="544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Gill Sans MT" panose="020B0502020104020203" pitchFamily="34" charset="0"/>
              </a:defRPr>
            </a:lvl1pPr>
            <a:lvl2pPr marL="742950" indent="-285750">
              <a:spcBef>
                <a:spcPct val="20000"/>
              </a:spcBef>
              <a:buFont typeface="Arial" panose="020B0604020202020204" pitchFamily="34" charset="0"/>
              <a:buChar char="–"/>
              <a:defRPr sz="2800">
                <a:solidFill>
                  <a:schemeClr val="tx1"/>
                </a:solidFill>
                <a:latin typeface="Gill Sans MT" panose="020B0502020104020203" pitchFamily="34" charset="0"/>
              </a:defRPr>
            </a:lvl2pPr>
            <a:lvl3pPr marL="1143000" indent="-228600">
              <a:spcBef>
                <a:spcPct val="20000"/>
              </a:spcBef>
              <a:buFont typeface="Arial" panose="020B0604020202020204" pitchFamily="34" charset="0"/>
              <a:buChar char="•"/>
              <a:defRPr sz="2400">
                <a:solidFill>
                  <a:schemeClr val="tx1"/>
                </a:solidFill>
                <a:latin typeface="Gill Sans MT" panose="020B0502020104020203" pitchFamily="34" charset="0"/>
              </a:defRPr>
            </a:lvl3pPr>
            <a:lvl4pPr marL="1600200" indent="-228600">
              <a:spcBef>
                <a:spcPct val="20000"/>
              </a:spcBef>
              <a:buFont typeface="Arial" panose="020B0604020202020204" pitchFamily="34" charset="0"/>
              <a:buChar char="–"/>
              <a:defRPr sz="2000">
                <a:solidFill>
                  <a:schemeClr val="tx1"/>
                </a:solidFill>
                <a:latin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defRPr>
            </a:lvl9pPr>
          </a:lstStyle>
          <a:p>
            <a:pPr marL="457200" lvl="1" indent="0" eaLnBrk="1" hangingPunct="1">
              <a:buNone/>
            </a:pPr>
            <a:r>
              <a:rPr lang="en-US" altLang="en-US" sz="2000" u="sng" dirty="0" smtClean="0">
                <a:cs typeface="Times New Roman" panose="02020603050405020304" pitchFamily="18" charset="0"/>
              </a:rPr>
              <a:t>The New:</a:t>
            </a:r>
          </a:p>
          <a:p>
            <a:pPr marL="457200" lvl="1" indent="0" eaLnBrk="1" hangingPunct="1">
              <a:buNone/>
            </a:pPr>
            <a:r>
              <a:rPr lang="en-US" altLang="en-US" sz="2000" dirty="0" smtClean="0">
                <a:cs typeface="Times New Roman" panose="02020603050405020304" pitchFamily="18" charset="0"/>
              </a:rPr>
              <a:t>The North American-Pacific Geopotential Datum of 2022 (NAPGD2022)</a:t>
            </a:r>
          </a:p>
          <a:p>
            <a:pPr marL="457200" lvl="1" indent="0" eaLnBrk="1" hangingPunct="1">
              <a:buNone/>
            </a:pPr>
            <a:endParaRPr lang="en-US" altLang="en-US" sz="2000" dirty="0" smtClean="0">
              <a:cs typeface="Times New Roman" panose="02020603050405020304" pitchFamily="18" charset="0"/>
            </a:endParaRPr>
          </a:p>
          <a:p>
            <a:pPr lvl="1"/>
            <a:r>
              <a:rPr lang="en-US" altLang="en-US" sz="2000" dirty="0" smtClean="0">
                <a:cs typeface="Times New Roman" panose="02020603050405020304" pitchFamily="18" charset="0"/>
              </a:rPr>
              <a:t>Primary component is a </a:t>
            </a:r>
            <a:r>
              <a:rPr lang="en-US" altLang="en-US" sz="2000" b="1" dirty="0" smtClean="0">
                <a:cs typeface="Times New Roman" panose="02020603050405020304" pitchFamily="18" charset="0"/>
              </a:rPr>
              <a:t>global</a:t>
            </a:r>
            <a:r>
              <a:rPr lang="en-US" altLang="en-US" sz="2000" dirty="0" smtClean="0">
                <a:cs typeface="Times New Roman" panose="02020603050405020304" pitchFamily="18" charset="0"/>
              </a:rPr>
              <a:t> harmonic model of geopotential which includes all GRAV-D data:</a:t>
            </a:r>
          </a:p>
          <a:p>
            <a:pPr lvl="2"/>
            <a:r>
              <a:rPr lang="en-US" altLang="en-US" sz="1800" dirty="0" smtClean="0">
                <a:cs typeface="Times New Roman" panose="02020603050405020304" pitchFamily="18" charset="0"/>
              </a:rPr>
              <a:t>GM2022</a:t>
            </a:r>
          </a:p>
          <a:p>
            <a:pPr marL="914400" lvl="2" indent="0">
              <a:buNone/>
            </a:pPr>
            <a:r>
              <a:rPr lang="en-US" altLang="en-US" sz="1800" dirty="0" smtClean="0">
                <a:cs typeface="Times New Roman" panose="02020603050405020304" pitchFamily="18" charset="0"/>
              </a:rPr>
              <a:t>	</a:t>
            </a:r>
          </a:p>
          <a:p>
            <a:pPr lvl="1"/>
            <a:r>
              <a:rPr lang="en-US" altLang="en-US" sz="2000" dirty="0">
                <a:cs typeface="Times New Roman" panose="02020603050405020304" pitchFamily="18" charset="0"/>
              </a:rPr>
              <a:t>	</a:t>
            </a:r>
            <a:r>
              <a:rPr lang="en-US" altLang="en-US" sz="2000" dirty="0" smtClean="0">
                <a:cs typeface="Times New Roman" panose="02020603050405020304" pitchFamily="18" charset="0"/>
              </a:rPr>
              <a:t>Related </a:t>
            </a:r>
            <a:r>
              <a:rPr lang="en-US" altLang="en-US" sz="2000" b="1" dirty="0" smtClean="0">
                <a:cs typeface="Times New Roman" panose="02020603050405020304" pitchFamily="18" charset="0"/>
              </a:rPr>
              <a:t>regional</a:t>
            </a:r>
            <a:r>
              <a:rPr lang="en-US" altLang="en-US" sz="2000" dirty="0" smtClean="0">
                <a:cs typeface="Times New Roman" panose="02020603050405020304" pitchFamily="18" charset="0"/>
              </a:rPr>
              <a:t> gridded products:</a:t>
            </a:r>
          </a:p>
          <a:p>
            <a:pPr lvl="2"/>
            <a:r>
              <a:rPr lang="en-US" altLang="en-US" sz="1800" dirty="0" smtClean="0">
                <a:cs typeface="Times New Roman" panose="02020603050405020304" pitchFamily="18" charset="0"/>
              </a:rPr>
              <a:t>GEOID2022</a:t>
            </a:r>
          </a:p>
          <a:p>
            <a:pPr lvl="2"/>
            <a:r>
              <a:rPr lang="en-US" altLang="en-US" sz="1800" dirty="0" smtClean="0">
                <a:cs typeface="Times New Roman" panose="02020603050405020304" pitchFamily="18" charset="0"/>
              </a:rPr>
              <a:t>DEFLEC2022</a:t>
            </a:r>
          </a:p>
          <a:p>
            <a:pPr lvl="2"/>
            <a:r>
              <a:rPr lang="en-US" altLang="en-US" sz="1800" dirty="0" smtClean="0">
                <a:cs typeface="Times New Roman" panose="02020603050405020304" pitchFamily="18" charset="0"/>
              </a:rPr>
              <a:t>GRAV2022</a:t>
            </a:r>
          </a:p>
          <a:p>
            <a:pPr marL="457200" lvl="1" indent="0" eaLnBrk="1" hangingPunct="1">
              <a:buNone/>
            </a:pPr>
            <a:r>
              <a:rPr lang="en-US" altLang="en-US" sz="2400" dirty="0">
                <a:cs typeface="Times New Roman" panose="02020603050405020304" pitchFamily="18" charset="0"/>
              </a:rPr>
              <a:t>	</a:t>
            </a:r>
            <a:endParaRPr lang="en-US" altLang="en-US" sz="2400" dirty="0" smtClean="0">
              <a:cs typeface="Times New Roman" panose="02020603050405020304" pitchFamily="18" charset="0"/>
            </a:endParaRPr>
          </a:p>
          <a:p>
            <a:pPr marL="457200" lvl="1" indent="0" eaLnBrk="1" hangingPunct="1">
              <a:buNone/>
            </a:pPr>
            <a:endParaRPr lang="en-US" altLang="en-US" sz="2400" dirty="0" smtClean="0">
              <a:cs typeface="Times New Roman" panose="02020603050405020304" pitchFamily="18" charset="0"/>
            </a:endParaRPr>
          </a:p>
          <a:p>
            <a:pPr marL="457200" lvl="1" indent="0" eaLnBrk="1" hangingPunct="1">
              <a:buNone/>
            </a:pPr>
            <a:endParaRPr lang="en-US" altLang="en-US" dirty="0">
              <a:cs typeface="Times New Roman" panose="02020603050405020304" pitchFamily="18" charset="0"/>
            </a:endParaRPr>
          </a:p>
          <a:p>
            <a:pPr lvl="1" eaLnBrk="1" hangingPunct="1"/>
            <a:endParaRPr lang="en-US" altLang="en-US" sz="2400" dirty="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Date Placeholder 1"/>
          <p:cNvSpPr>
            <a:spLocks noGrp="1"/>
          </p:cNvSpPr>
          <p:nvPr>
            <p:ph type="dt" sz="half" idx="10"/>
          </p:nvPr>
        </p:nvSpPr>
        <p:spPr/>
        <p:txBody>
          <a:bodyPr/>
          <a:lstStyle/>
          <a:p>
            <a:pPr>
              <a:defRPr/>
            </a:pPr>
            <a:r>
              <a:rPr lang="en-US" altLang="en-US" smtClean="0"/>
              <a:t>August 1, 2017</a:t>
            </a:r>
            <a:endParaRPr lang="en-US" altLang="en-US"/>
          </a:p>
        </p:txBody>
      </p:sp>
      <p:sp>
        <p:nvSpPr>
          <p:cNvPr id="3" name="Footer Placeholder 2"/>
          <p:cNvSpPr>
            <a:spLocks noGrp="1"/>
          </p:cNvSpPr>
          <p:nvPr>
            <p:ph type="ftr" sz="quarter" idx="11"/>
          </p:nvPr>
        </p:nvSpPr>
        <p:spPr/>
        <p:txBody>
          <a:bodyPr/>
          <a:lstStyle/>
          <a:p>
            <a:pPr>
              <a:defRPr/>
            </a:pPr>
            <a:r>
              <a:rPr lang="en-US" smtClean="0"/>
              <a:t>SaGES, Oregon State University</a:t>
            </a:r>
            <a:endParaRPr lang="en-US"/>
          </a:p>
        </p:txBody>
      </p:sp>
      <p:sp>
        <p:nvSpPr>
          <p:cNvPr id="4" name="TextBox 3"/>
          <p:cNvSpPr txBox="1"/>
          <p:nvPr/>
        </p:nvSpPr>
        <p:spPr>
          <a:xfrm>
            <a:off x="0" y="1990725"/>
            <a:ext cx="989373" cy="430887"/>
          </a:xfrm>
          <a:prstGeom prst="rect">
            <a:avLst/>
          </a:prstGeom>
          <a:noFill/>
        </p:spPr>
        <p:txBody>
          <a:bodyPr wrap="none" rtlCol="0">
            <a:spAutoFit/>
          </a:bodyPr>
          <a:lstStyle/>
          <a:p>
            <a:r>
              <a:rPr lang="en-US" sz="1100" b="1" dirty="0" smtClean="0">
                <a:solidFill>
                  <a:srgbClr val="FF0000"/>
                </a:solidFill>
              </a:rPr>
              <a:t>Orthometric</a:t>
            </a:r>
          </a:p>
          <a:p>
            <a:r>
              <a:rPr lang="en-US" sz="1100" b="1" dirty="0" smtClean="0">
                <a:solidFill>
                  <a:srgbClr val="FF0000"/>
                </a:solidFill>
              </a:rPr>
              <a:t>Heights</a:t>
            </a:r>
            <a:endParaRPr lang="en-US" sz="1100" b="1" dirty="0">
              <a:solidFill>
                <a:srgbClr val="FF0000"/>
              </a:solidFill>
            </a:endParaRPr>
          </a:p>
        </p:txBody>
      </p:sp>
      <p:sp>
        <p:nvSpPr>
          <p:cNvPr id="8" name="TextBox 7"/>
          <p:cNvSpPr txBox="1"/>
          <p:nvPr/>
        </p:nvSpPr>
        <p:spPr>
          <a:xfrm>
            <a:off x="0" y="3238454"/>
            <a:ext cx="989373" cy="600164"/>
          </a:xfrm>
          <a:prstGeom prst="rect">
            <a:avLst/>
          </a:prstGeom>
          <a:noFill/>
        </p:spPr>
        <p:txBody>
          <a:bodyPr wrap="none" rtlCol="0">
            <a:spAutoFit/>
          </a:bodyPr>
          <a:lstStyle/>
          <a:p>
            <a:r>
              <a:rPr lang="en-US" sz="1100" b="1" dirty="0" smtClean="0">
                <a:solidFill>
                  <a:srgbClr val="FF0000"/>
                </a:solidFill>
              </a:rPr>
              <a:t>Normal</a:t>
            </a:r>
          </a:p>
          <a:p>
            <a:r>
              <a:rPr lang="en-US" sz="1100" b="1" dirty="0" smtClean="0">
                <a:solidFill>
                  <a:srgbClr val="FF0000"/>
                </a:solidFill>
              </a:rPr>
              <a:t>Orthometric</a:t>
            </a:r>
          </a:p>
          <a:p>
            <a:r>
              <a:rPr lang="en-US" sz="1100" b="1" dirty="0" smtClean="0">
                <a:solidFill>
                  <a:srgbClr val="FF0000"/>
                </a:solidFill>
              </a:rPr>
              <a:t>Heights</a:t>
            </a:r>
            <a:endParaRPr lang="en-US" sz="1100" b="1" dirty="0">
              <a:solidFill>
                <a:srgbClr val="FF0000"/>
              </a:solidFill>
            </a:endParaRPr>
          </a:p>
        </p:txBody>
      </p:sp>
      <p:sp>
        <p:nvSpPr>
          <p:cNvPr id="5" name="Left Brace 4"/>
          <p:cNvSpPr/>
          <p:nvPr/>
        </p:nvSpPr>
        <p:spPr>
          <a:xfrm>
            <a:off x="989373" y="2514599"/>
            <a:ext cx="258403" cy="204787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7487" y="4602095"/>
            <a:ext cx="772969" cy="430887"/>
          </a:xfrm>
          <a:prstGeom prst="rect">
            <a:avLst/>
          </a:prstGeom>
          <a:noFill/>
        </p:spPr>
        <p:txBody>
          <a:bodyPr wrap="none" rtlCol="0">
            <a:spAutoFit/>
          </a:bodyPr>
          <a:lstStyle/>
          <a:p>
            <a:r>
              <a:rPr lang="en-US" sz="1100" b="1" dirty="0" smtClean="0">
                <a:solidFill>
                  <a:srgbClr val="FF0000"/>
                </a:solidFill>
              </a:rPr>
              <a:t>Dynamic</a:t>
            </a:r>
          </a:p>
          <a:p>
            <a:r>
              <a:rPr lang="en-US" sz="1100" b="1" dirty="0" smtClean="0">
                <a:solidFill>
                  <a:srgbClr val="FF0000"/>
                </a:solidFill>
              </a:rPr>
              <a:t>Heights</a:t>
            </a:r>
            <a:endParaRPr lang="en-US" sz="1100" b="1" dirty="0">
              <a:solidFill>
                <a:srgbClr val="FF0000"/>
              </a:solidFill>
            </a:endParaRPr>
          </a:p>
        </p:txBody>
      </p:sp>
      <p:sp>
        <p:nvSpPr>
          <p:cNvPr id="11" name="TextBox 10"/>
          <p:cNvSpPr txBox="1"/>
          <p:nvPr/>
        </p:nvSpPr>
        <p:spPr>
          <a:xfrm>
            <a:off x="-43837" y="5153110"/>
            <a:ext cx="668773" cy="261610"/>
          </a:xfrm>
          <a:prstGeom prst="rect">
            <a:avLst/>
          </a:prstGeom>
          <a:noFill/>
        </p:spPr>
        <p:txBody>
          <a:bodyPr wrap="none" rtlCol="0">
            <a:spAutoFit/>
          </a:bodyPr>
          <a:lstStyle/>
          <a:p>
            <a:r>
              <a:rPr lang="en-US" sz="1100" b="1" dirty="0" smtClean="0">
                <a:solidFill>
                  <a:srgbClr val="FF0000"/>
                </a:solidFill>
              </a:rPr>
              <a:t>Gravity</a:t>
            </a:r>
          </a:p>
        </p:txBody>
      </p:sp>
      <p:sp>
        <p:nvSpPr>
          <p:cNvPr id="13" name="TextBox 12"/>
          <p:cNvSpPr txBox="1"/>
          <p:nvPr/>
        </p:nvSpPr>
        <p:spPr>
          <a:xfrm>
            <a:off x="-43837" y="5534848"/>
            <a:ext cx="1000595" cy="430887"/>
          </a:xfrm>
          <a:prstGeom prst="rect">
            <a:avLst/>
          </a:prstGeom>
          <a:noFill/>
        </p:spPr>
        <p:txBody>
          <a:bodyPr wrap="none" rtlCol="0">
            <a:spAutoFit/>
          </a:bodyPr>
          <a:lstStyle/>
          <a:p>
            <a:r>
              <a:rPr lang="en-US" sz="1100" b="1" dirty="0" smtClean="0">
                <a:solidFill>
                  <a:srgbClr val="FF0000"/>
                </a:solidFill>
              </a:rPr>
              <a:t>Geoid</a:t>
            </a:r>
          </a:p>
          <a:p>
            <a:r>
              <a:rPr lang="en-US" sz="1100" b="1" dirty="0" smtClean="0">
                <a:solidFill>
                  <a:srgbClr val="FF0000"/>
                </a:solidFill>
              </a:rPr>
              <a:t>Undulations</a:t>
            </a:r>
          </a:p>
        </p:txBody>
      </p:sp>
      <p:sp>
        <p:nvSpPr>
          <p:cNvPr id="14" name="TextBox 13"/>
          <p:cNvSpPr txBox="1"/>
          <p:nvPr/>
        </p:nvSpPr>
        <p:spPr>
          <a:xfrm>
            <a:off x="-11222" y="5965735"/>
            <a:ext cx="1148071" cy="430887"/>
          </a:xfrm>
          <a:prstGeom prst="rect">
            <a:avLst/>
          </a:prstGeom>
          <a:noFill/>
        </p:spPr>
        <p:txBody>
          <a:bodyPr wrap="none" rtlCol="0">
            <a:spAutoFit/>
          </a:bodyPr>
          <a:lstStyle/>
          <a:p>
            <a:r>
              <a:rPr lang="en-US" sz="1100" b="1" dirty="0" smtClean="0">
                <a:solidFill>
                  <a:srgbClr val="FF0000"/>
                </a:solidFill>
              </a:rPr>
              <a:t>Deflections of</a:t>
            </a:r>
          </a:p>
          <a:p>
            <a:r>
              <a:rPr lang="en-US" sz="1100" b="1" dirty="0">
                <a:solidFill>
                  <a:srgbClr val="FF0000"/>
                </a:solidFill>
              </a:rPr>
              <a:t>t</a:t>
            </a:r>
            <a:r>
              <a:rPr lang="en-US" sz="1100" b="1" dirty="0" smtClean="0">
                <a:solidFill>
                  <a:srgbClr val="FF0000"/>
                </a:solidFill>
              </a:rPr>
              <a:t>he Vertical</a:t>
            </a:r>
          </a:p>
        </p:txBody>
      </p:sp>
    </p:spTree>
    <p:extLst>
      <p:ext uri="{BB962C8B-B14F-4D97-AF65-F5344CB8AC3E}">
        <p14:creationId xmlns:p14="http://schemas.microsoft.com/office/powerpoint/2010/main" val="150639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55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556">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556">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556">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556">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556">
                                            <p:txEl>
                                              <p:pRg st="10" end="1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xEl>
                                              <p:pRg st="3" end="3"/>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
                                            <p:txEl>
                                              <p:pRg st="4" end="4"/>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5" grpId="0" animBg="1"/>
      <p:bldP spid="10" grpId="0"/>
      <p:bldP spid="11"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smtClean="0"/>
              <a:t>2018-05-07</a:t>
            </a:r>
            <a:endParaRPr lang="en-US" altLang="en-US"/>
          </a:p>
        </p:txBody>
      </p:sp>
      <p:sp>
        <p:nvSpPr>
          <p:cNvPr id="3" name="Footer Placeholder 2"/>
          <p:cNvSpPr>
            <a:spLocks noGrp="1"/>
          </p:cNvSpPr>
          <p:nvPr>
            <p:ph type="ftr" sz="quarter" idx="11"/>
          </p:nvPr>
        </p:nvSpPr>
        <p:spPr/>
        <p:txBody>
          <a:bodyPr/>
          <a:lstStyle/>
          <a:p>
            <a:pPr>
              <a:defRPr/>
            </a:pPr>
            <a:r>
              <a:rPr lang="en-US" smtClean="0"/>
              <a:t>Modernizing the Geopotential Datum</a:t>
            </a:r>
            <a:endParaRPr lang="en-US"/>
          </a:p>
        </p:txBody>
      </p:sp>
      <p:sp>
        <p:nvSpPr>
          <p:cNvPr id="4" name="Slide Number Placeholder 3"/>
          <p:cNvSpPr>
            <a:spLocks noGrp="1"/>
          </p:cNvSpPr>
          <p:nvPr>
            <p:ph type="sldNum" sz="quarter" idx="12"/>
          </p:nvPr>
        </p:nvSpPr>
        <p:spPr/>
        <p:txBody>
          <a:bodyPr/>
          <a:lstStyle/>
          <a:p>
            <a:pPr>
              <a:defRPr/>
            </a:pPr>
            <a:fld id="{43BFA99B-C703-4852-B2BB-2E440DC6F13D}" type="slidenum">
              <a:rPr lang="en-US" altLang="en-US" smtClean="0"/>
              <a:pPr>
                <a:defRPr/>
              </a:pPr>
              <a:t>30</a:t>
            </a:fld>
            <a:endParaRPr lang="en-US" altLang="en-US"/>
          </a:p>
        </p:txBody>
      </p:sp>
      <p:sp>
        <p:nvSpPr>
          <p:cNvPr id="5" name="Title 1"/>
          <p:cNvSpPr txBox="1">
            <a:spLocks/>
          </p:cNvSpPr>
          <p:nvPr/>
        </p:nvSpPr>
        <p:spPr>
          <a:xfrm>
            <a:off x="457200" y="2792437"/>
            <a:ext cx="8229600" cy="1143000"/>
          </a:xfrm>
          <a:prstGeom prst="rect">
            <a:avLst/>
          </a:prstGeom>
        </p:spPr>
        <p:txBody>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Sea Level and The Geoid</a:t>
            </a:r>
            <a:endParaRPr lang="en-US" dirty="0"/>
          </a:p>
        </p:txBody>
      </p:sp>
    </p:spTree>
    <p:extLst>
      <p:ext uri="{BB962C8B-B14F-4D97-AF65-F5344CB8AC3E}">
        <p14:creationId xmlns:p14="http://schemas.microsoft.com/office/powerpoint/2010/main" val="389448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Secular Sea Level Change</a:t>
            </a:r>
            <a:endParaRPr lang="en-US" dirty="0"/>
          </a:p>
        </p:txBody>
      </p:sp>
      <p:sp>
        <p:nvSpPr>
          <p:cNvPr id="3" name="Content Placeholder 2"/>
          <p:cNvSpPr>
            <a:spLocks noGrp="1"/>
          </p:cNvSpPr>
          <p:nvPr>
            <p:ph idx="1"/>
          </p:nvPr>
        </p:nvSpPr>
        <p:spPr/>
        <p:txBody>
          <a:bodyPr/>
          <a:lstStyle/>
          <a:p>
            <a:r>
              <a:rPr lang="en-US" dirty="0" smtClean="0"/>
              <a:t>Special geoid-definition problem…</a:t>
            </a:r>
          </a:p>
          <a:p>
            <a:r>
              <a:rPr lang="en-US" dirty="0" smtClean="0"/>
              <a:t>Consider only the mechanics of sea-level change:</a:t>
            </a:r>
          </a:p>
          <a:p>
            <a:pPr lvl="1"/>
            <a:r>
              <a:rPr lang="en-US" dirty="0" smtClean="0"/>
              <a:t>Mass </a:t>
            </a:r>
            <a:r>
              <a:rPr lang="en-US" i="1" dirty="0" smtClean="0"/>
              <a:t>is</a:t>
            </a:r>
            <a:r>
              <a:rPr lang="en-US" dirty="0" smtClean="0"/>
              <a:t> moving about (</a:t>
            </a:r>
            <a:r>
              <a:rPr lang="en-US" u="sng" dirty="0" smtClean="0"/>
              <a:t>geopotential</a:t>
            </a:r>
            <a:r>
              <a:rPr lang="en-US" dirty="0" smtClean="0"/>
              <a:t> change)</a:t>
            </a:r>
          </a:p>
          <a:p>
            <a:pPr lvl="2"/>
            <a:r>
              <a:rPr lang="en-US" dirty="0" smtClean="0"/>
              <a:t>Land ice melts and joins the ocean, re-distributing mass around the globe</a:t>
            </a:r>
          </a:p>
          <a:p>
            <a:pPr lvl="1"/>
            <a:r>
              <a:rPr lang="en-US" dirty="0" smtClean="0"/>
              <a:t>Global mean sea level is rising (</a:t>
            </a:r>
            <a:r>
              <a:rPr lang="en-US" u="sng" dirty="0" smtClean="0"/>
              <a:t>geometric</a:t>
            </a:r>
            <a:r>
              <a:rPr lang="en-US" dirty="0" smtClean="0"/>
              <a:t> change)</a:t>
            </a:r>
          </a:p>
          <a:p>
            <a:pPr lvl="2"/>
            <a:r>
              <a:rPr lang="en-US" dirty="0" smtClean="0"/>
              <a:t>By long standing tradition, the geoid is the one equipotential surface that fits global mean sea level</a:t>
            </a:r>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31</a:t>
            </a:fld>
            <a:endParaRPr lang="en-US" altLang="en-US" dirty="0"/>
          </a:p>
        </p:txBody>
      </p:sp>
    </p:spTree>
    <p:extLst>
      <p:ext uri="{BB962C8B-B14F-4D97-AF65-F5344CB8AC3E}">
        <p14:creationId xmlns:p14="http://schemas.microsoft.com/office/powerpoint/2010/main" val="33953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3" name="Straight Connector 92"/>
          <p:cNvCxnSpPr/>
          <p:nvPr/>
        </p:nvCxnSpPr>
        <p:spPr>
          <a:xfrm>
            <a:off x="4704399" y="1701307"/>
            <a:ext cx="1" cy="3345239"/>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149072" y="2804430"/>
            <a:ext cx="2223785" cy="2242116"/>
          </a:xfrm>
          <a:custGeom>
            <a:avLst/>
            <a:gdLst>
              <a:gd name="connsiteX0" fmla="*/ 0 w 10390909"/>
              <a:gd name="connsiteY0" fmla="*/ 1484 h 2204357"/>
              <a:gd name="connsiteX1" fmla="*/ 2244436 w 10390909"/>
              <a:gd name="connsiteY1" fmla="*/ 1484 h 2204357"/>
              <a:gd name="connsiteX2" fmla="*/ 3054927 w 10390909"/>
              <a:gd name="connsiteY2" fmla="*/ 43047 h 2204357"/>
              <a:gd name="connsiteX3" fmla="*/ 4281055 w 10390909"/>
              <a:gd name="connsiteY3" fmla="*/ 396338 h 2204357"/>
              <a:gd name="connsiteX4" fmla="*/ 5527964 w 10390909"/>
              <a:gd name="connsiteY4" fmla="*/ 770411 h 2204357"/>
              <a:gd name="connsiteX5" fmla="*/ 6878782 w 10390909"/>
              <a:gd name="connsiteY5" fmla="*/ 1206829 h 2204357"/>
              <a:gd name="connsiteX6" fmla="*/ 9372600 w 10390909"/>
              <a:gd name="connsiteY6" fmla="*/ 1934193 h 2204357"/>
              <a:gd name="connsiteX7" fmla="*/ 10390909 w 10390909"/>
              <a:gd name="connsiteY7" fmla="*/ 2204357 h 220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0909" h="2204357">
                <a:moveTo>
                  <a:pt x="0" y="1484"/>
                </a:moveTo>
                <a:lnTo>
                  <a:pt x="2244436" y="1484"/>
                </a:lnTo>
                <a:cubicBezTo>
                  <a:pt x="2753590" y="8411"/>
                  <a:pt x="2715491" y="-22762"/>
                  <a:pt x="3054927" y="43047"/>
                </a:cubicBezTo>
                <a:cubicBezTo>
                  <a:pt x="3394364" y="108856"/>
                  <a:pt x="4281055" y="396338"/>
                  <a:pt x="4281055" y="396338"/>
                </a:cubicBezTo>
                <a:lnTo>
                  <a:pt x="5527964" y="770411"/>
                </a:lnTo>
                <a:cubicBezTo>
                  <a:pt x="5960919" y="905493"/>
                  <a:pt x="6238009" y="1012865"/>
                  <a:pt x="6878782" y="1206829"/>
                </a:cubicBezTo>
                <a:cubicBezTo>
                  <a:pt x="7519555" y="1400793"/>
                  <a:pt x="8787246" y="1767938"/>
                  <a:pt x="9372600" y="1934193"/>
                </a:cubicBezTo>
                <a:cubicBezTo>
                  <a:pt x="9957954" y="2100448"/>
                  <a:pt x="10174431" y="2152402"/>
                  <a:pt x="10390909" y="2204357"/>
                </a:cubicBezTo>
              </a:path>
            </a:pathLst>
          </a:custGeom>
          <a:no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322100" y="2285757"/>
            <a:ext cx="336147" cy="518673"/>
            <a:chOff x="1719002" y="77363"/>
            <a:chExt cx="448196" cy="691564"/>
          </a:xfrm>
        </p:grpSpPr>
        <p:sp>
          <p:nvSpPr>
            <p:cNvPr id="8" name="Rectangle 7"/>
            <p:cNvSpPr/>
            <p:nvPr/>
          </p:nvSpPr>
          <p:spPr>
            <a:xfrm>
              <a:off x="1787236" y="457200"/>
              <a:ext cx="311728" cy="311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1719002" y="77363"/>
              <a:ext cx="448196" cy="3863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1648972" y="4024336"/>
            <a:ext cx="2139728" cy="686487"/>
            <a:chOff x="1949857" y="3128117"/>
            <a:chExt cx="2852970" cy="915316"/>
          </a:xfrm>
        </p:grpSpPr>
        <p:grpSp>
          <p:nvGrpSpPr>
            <p:cNvPr id="105" name="Group 104"/>
            <p:cNvGrpSpPr/>
            <p:nvPr/>
          </p:nvGrpSpPr>
          <p:grpSpPr>
            <a:xfrm>
              <a:off x="1949857" y="3128117"/>
              <a:ext cx="2217853" cy="915316"/>
              <a:chOff x="1949857" y="3128117"/>
              <a:chExt cx="2217853" cy="915316"/>
            </a:xfrm>
          </p:grpSpPr>
          <p:sp>
            <p:nvSpPr>
              <p:cNvPr id="39" name="Arc 38"/>
              <p:cNvSpPr/>
              <p:nvPr/>
            </p:nvSpPr>
            <p:spPr>
              <a:xfrm rot="8258195">
                <a:off x="1949857" y="3128117"/>
                <a:ext cx="914400" cy="914400"/>
              </a:xfrm>
              <a:prstGeom prst="arc">
                <a:avLst>
                  <a:gd name="adj1" fmla="val 16200000"/>
                  <a:gd name="adj2" fmla="val 1748402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rot="8258195">
                <a:off x="2607416" y="3129033"/>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rot="8258195">
                <a:off x="3253310" y="3128118"/>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 name="Arc 41"/>
            <p:cNvSpPr/>
            <p:nvPr/>
          </p:nvSpPr>
          <p:spPr>
            <a:xfrm rot="8258195">
              <a:off x="3888427" y="3129030"/>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6293272" y="2285757"/>
            <a:ext cx="336147" cy="518673"/>
            <a:chOff x="1719002" y="77363"/>
            <a:chExt cx="448196" cy="691564"/>
          </a:xfrm>
        </p:grpSpPr>
        <p:sp>
          <p:nvSpPr>
            <p:cNvPr id="73" name="Rectangle 72"/>
            <p:cNvSpPr/>
            <p:nvPr/>
          </p:nvSpPr>
          <p:spPr>
            <a:xfrm>
              <a:off x="1787236" y="457200"/>
              <a:ext cx="311728" cy="311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1719002" y="77363"/>
              <a:ext cx="448196" cy="3863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6889453" y="2981451"/>
            <a:ext cx="2139728" cy="686487"/>
            <a:chOff x="8903083" y="2424919"/>
            <a:chExt cx="2852970" cy="915316"/>
          </a:xfrm>
        </p:grpSpPr>
        <p:sp>
          <p:nvSpPr>
            <p:cNvPr id="83" name="Arc 82"/>
            <p:cNvSpPr/>
            <p:nvPr/>
          </p:nvSpPr>
          <p:spPr>
            <a:xfrm rot="8258195">
              <a:off x="8903083" y="2424919"/>
              <a:ext cx="914400" cy="914400"/>
            </a:xfrm>
            <a:prstGeom prst="arc">
              <a:avLst>
                <a:gd name="adj1" fmla="val 16200000"/>
                <a:gd name="adj2" fmla="val 1748402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rc 83"/>
            <p:cNvSpPr/>
            <p:nvPr/>
          </p:nvSpPr>
          <p:spPr>
            <a:xfrm rot="8258195">
              <a:off x="9560642" y="2425835"/>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Arc 84"/>
            <p:cNvSpPr/>
            <p:nvPr/>
          </p:nvSpPr>
          <p:spPr>
            <a:xfrm rot="8258195">
              <a:off x="10206536" y="2424920"/>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Arc 85"/>
            <p:cNvSpPr/>
            <p:nvPr/>
          </p:nvSpPr>
          <p:spPr>
            <a:xfrm rot="8258195">
              <a:off x="10841653" y="2425832"/>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9" name="Right Arrow 88"/>
          <p:cNvSpPr/>
          <p:nvPr/>
        </p:nvSpPr>
        <p:spPr>
          <a:xfrm>
            <a:off x="3929035" y="3257077"/>
            <a:ext cx="1719860" cy="220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3874051" y="2819787"/>
            <a:ext cx="2172390" cy="507831"/>
          </a:xfrm>
          <a:prstGeom prst="rect">
            <a:avLst/>
          </a:prstGeom>
          <a:noFill/>
        </p:spPr>
        <p:txBody>
          <a:bodyPr wrap="none" rtlCol="0">
            <a:spAutoFit/>
          </a:bodyPr>
          <a:lstStyle/>
          <a:p>
            <a:r>
              <a:rPr lang="en-US" sz="2700" dirty="0"/>
              <a:t>Time Passes</a:t>
            </a:r>
          </a:p>
        </p:txBody>
      </p:sp>
      <p:sp>
        <p:nvSpPr>
          <p:cNvPr id="91" name="TextBox 90"/>
          <p:cNvSpPr txBox="1"/>
          <p:nvPr/>
        </p:nvSpPr>
        <p:spPr>
          <a:xfrm>
            <a:off x="3829076" y="3425565"/>
            <a:ext cx="2685351" cy="507831"/>
          </a:xfrm>
          <a:prstGeom prst="rect">
            <a:avLst/>
          </a:prstGeom>
          <a:noFill/>
        </p:spPr>
        <p:txBody>
          <a:bodyPr wrap="none" rtlCol="0">
            <a:spAutoFit/>
          </a:bodyPr>
          <a:lstStyle/>
          <a:p>
            <a:r>
              <a:rPr lang="en-US" sz="2700" dirty="0"/>
              <a:t>Sea Level Rises</a:t>
            </a:r>
          </a:p>
        </p:txBody>
      </p:sp>
      <p:sp>
        <p:nvSpPr>
          <p:cNvPr id="96" name="TextBox 95"/>
          <p:cNvSpPr txBox="1"/>
          <p:nvPr/>
        </p:nvSpPr>
        <p:spPr>
          <a:xfrm>
            <a:off x="373276" y="234093"/>
            <a:ext cx="8339142" cy="523220"/>
          </a:xfrm>
          <a:prstGeom prst="rect">
            <a:avLst/>
          </a:prstGeom>
          <a:noFill/>
        </p:spPr>
        <p:txBody>
          <a:bodyPr wrap="none" rtlCol="0">
            <a:spAutoFit/>
          </a:bodyPr>
          <a:lstStyle/>
          <a:p>
            <a:r>
              <a:rPr lang="en-US" sz="2800" dirty="0"/>
              <a:t>Scenario 1:  Geoid Definition remains tied to GMSL</a:t>
            </a:r>
          </a:p>
        </p:txBody>
      </p:sp>
      <p:cxnSp>
        <p:nvCxnSpPr>
          <p:cNvPr id="98" name="Straight Connector 97"/>
          <p:cNvCxnSpPr/>
          <p:nvPr/>
        </p:nvCxnSpPr>
        <p:spPr>
          <a:xfrm>
            <a:off x="284629" y="4648867"/>
            <a:ext cx="3247577"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240519" y="3615185"/>
            <a:ext cx="261837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478783" y="2819787"/>
            <a:ext cx="0" cy="182908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8" name="Freeform 107"/>
          <p:cNvSpPr/>
          <p:nvPr/>
        </p:nvSpPr>
        <p:spPr>
          <a:xfrm>
            <a:off x="6156338" y="2819786"/>
            <a:ext cx="2223785" cy="2242116"/>
          </a:xfrm>
          <a:custGeom>
            <a:avLst/>
            <a:gdLst>
              <a:gd name="connsiteX0" fmla="*/ 0 w 10390909"/>
              <a:gd name="connsiteY0" fmla="*/ 1484 h 2204357"/>
              <a:gd name="connsiteX1" fmla="*/ 2244436 w 10390909"/>
              <a:gd name="connsiteY1" fmla="*/ 1484 h 2204357"/>
              <a:gd name="connsiteX2" fmla="*/ 3054927 w 10390909"/>
              <a:gd name="connsiteY2" fmla="*/ 43047 h 2204357"/>
              <a:gd name="connsiteX3" fmla="*/ 4281055 w 10390909"/>
              <a:gd name="connsiteY3" fmla="*/ 396338 h 2204357"/>
              <a:gd name="connsiteX4" fmla="*/ 5527964 w 10390909"/>
              <a:gd name="connsiteY4" fmla="*/ 770411 h 2204357"/>
              <a:gd name="connsiteX5" fmla="*/ 6878782 w 10390909"/>
              <a:gd name="connsiteY5" fmla="*/ 1206829 h 2204357"/>
              <a:gd name="connsiteX6" fmla="*/ 9372600 w 10390909"/>
              <a:gd name="connsiteY6" fmla="*/ 1934193 h 2204357"/>
              <a:gd name="connsiteX7" fmla="*/ 10390909 w 10390909"/>
              <a:gd name="connsiteY7" fmla="*/ 2204357 h 220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0909" h="2204357">
                <a:moveTo>
                  <a:pt x="0" y="1484"/>
                </a:moveTo>
                <a:lnTo>
                  <a:pt x="2244436" y="1484"/>
                </a:lnTo>
                <a:cubicBezTo>
                  <a:pt x="2753590" y="8411"/>
                  <a:pt x="2715491" y="-22762"/>
                  <a:pt x="3054927" y="43047"/>
                </a:cubicBezTo>
                <a:cubicBezTo>
                  <a:pt x="3394364" y="108856"/>
                  <a:pt x="4281055" y="396338"/>
                  <a:pt x="4281055" y="396338"/>
                </a:cubicBezTo>
                <a:lnTo>
                  <a:pt x="5527964" y="770411"/>
                </a:lnTo>
                <a:cubicBezTo>
                  <a:pt x="5960919" y="905493"/>
                  <a:pt x="6238009" y="1012865"/>
                  <a:pt x="6878782" y="1206829"/>
                </a:cubicBezTo>
                <a:cubicBezTo>
                  <a:pt x="7519555" y="1400793"/>
                  <a:pt x="8787246" y="1767938"/>
                  <a:pt x="9372600" y="1934193"/>
                </a:cubicBezTo>
                <a:cubicBezTo>
                  <a:pt x="9957954" y="2100448"/>
                  <a:pt x="10174431" y="2152402"/>
                  <a:pt x="10390909" y="2204357"/>
                </a:cubicBezTo>
              </a:path>
            </a:pathLst>
          </a:custGeom>
          <a:no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Arrow Connector 109"/>
          <p:cNvCxnSpPr/>
          <p:nvPr/>
        </p:nvCxnSpPr>
        <p:spPr>
          <a:xfrm flipV="1">
            <a:off x="6461345" y="2819788"/>
            <a:ext cx="0" cy="795397"/>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483560" y="3400337"/>
            <a:ext cx="718399" cy="839951"/>
            <a:chOff x="809429" y="3747584"/>
            <a:chExt cx="957864" cy="1119935"/>
          </a:xfrm>
        </p:grpSpPr>
        <p:sp>
          <p:nvSpPr>
            <p:cNvPr id="112" name="TextBox 111"/>
            <p:cNvSpPr txBox="1"/>
            <p:nvPr/>
          </p:nvSpPr>
          <p:spPr>
            <a:xfrm>
              <a:off x="809429" y="3747584"/>
              <a:ext cx="746358" cy="954108"/>
            </a:xfrm>
            <a:prstGeom prst="rect">
              <a:avLst/>
            </a:prstGeom>
            <a:noFill/>
          </p:spPr>
          <p:txBody>
            <a:bodyPr wrap="none" rtlCol="0">
              <a:spAutoFit/>
            </a:bodyPr>
            <a:lstStyle/>
            <a:p>
              <a:r>
                <a:rPr lang="en-US" sz="4050" dirty="0"/>
                <a:t>H</a:t>
              </a:r>
            </a:p>
          </p:txBody>
        </p:sp>
        <p:sp>
          <p:nvSpPr>
            <p:cNvPr id="113" name="TextBox 112"/>
            <p:cNvSpPr txBox="1"/>
            <p:nvPr/>
          </p:nvSpPr>
          <p:spPr>
            <a:xfrm>
              <a:off x="1236805" y="4128855"/>
              <a:ext cx="530488" cy="738664"/>
            </a:xfrm>
            <a:prstGeom prst="rect">
              <a:avLst/>
            </a:prstGeom>
            <a:noFill/>
          </p:spPr>
          <p:txBody>
            <a:bodyPr wrap="none" rtlCol="0">
              <a:spAutoFit/>
            </a:bodyPr>
            <a:lstStyle/>
            <a:p>
              <a:r>
                <a:rPr lang="en-US" sz="3000" dirty="0"/>
                <a:t>1</a:t>
              </a:r>
            </a:p>
          </p:txBody>
        </p:sp>
      </p:grpSp>
      <p:grpSp>
        <p:nvGrpSpPr>
          <p:cNvPr id="115" name="Group 114"/>
          <p:cNvGrpSpPr/>
          <p:nvPr/>
        </p:nvGrpSpPr>
        <p:grpSpPr>
          <a:xfrm>
            <a:off x="6400416" y="2860416"/>
            <a:ext cx="718399" cy="839951"/>
            <a:chOff x="809429" y="3747584"/>
            <a:chExt cx="957864" cy="1119935"/>
          </a:xfrm>
        </p:grpSpPr>
        <p:sp>
          <p:nvSpPr>
            <p:cNvPr id="116" name="TextBox 115"/>
            <p:cNvSpPr txBox="1"/>
            <p:nvPr/>
          </p:nvSpPr>
          <p:spPr>
            <a:xfrm>
              <a:off x="809429" y="3747584"/>
              <a:ext cx="746358" cy="954108"/>
            </a:xfrm>
            <a:prstGeom prst="rect">
              <a:avLst/>
            </a:prstGeom>
            <a:noFill/>
          </p:spPr>
          <p:txBody>
            <a:bodyPr wrap="none" rtlCol="0">
              <a:spAutoFit/>
            </a:bodyPr>
            <a:lstStyle/>
            <a:p>
              <a:r>
                <a:rPr lang="en-US" sz="4050" dirty="0"/>
                <a:t>H</a:t>
              </a:r>
            </a:p>
          </p:txBody>
        </p:sp>
        <p:sp>
          <p:nvSpPr>
            <p:cNvPr id="117" name="TextBox 116"/>
            <p:cNvSpPr txBox="1"/>
            <p:nvPr/>
          </p:nvSpPr>
          <p:spPr>
            <a:xfrm>
              <a:off x="1236805" y="4128855"/>
              <a:ext cx="530488" cy="738664"/>
            </a:xfrm>
            <a:prstGeom prst="rect">
              <a:avLst/>
            </a:prstGeom>
            <a:noFill/>
          </p:spPr>
          <p:txBody>
            <a:bodyPr wrap="none" rtlCol="0">
              <a:spAutoFit/>
            </a:bodyPr>
            <a:lstStyle/>
            <a:p>
              <a:r>
                <a:rPr lang="en-US" sz="3000" dirty="0"/>
                <a:t>2</a:t>
              </a:r>
            </a:p>
          </p:txBody>
        </p:sp>
      </p:grpSp>
      <p:sp>
        <p:nvSpPr>
          <p:cNvPr id="118" name="TextBox 117"/>
          <p:cNvSpPr txBox="1"/>
          <p:nvPr/>
        </p:nvSpPr>
        <p:spPr>
          <a:xfrm>
            <a:off x="230257" y="5780709"/>
            <a:ext cx="8948283" cy="461665"/>
          </a:xfrm>
          <a:prstGeom prst="rect">
            <a:avLst/>
          </a:prstGeom>
          <a:noFill/>
        </p:spPr>
        <p:txBody>
          <a:bodyPr wrap="none" rtlCol="0">
            <a:spAutoFit/>
          </a:bodyPr>
          <a:lstStyle/>
          <a:p>
            <a:r>
              <a:rPr lang="en-US" sz="2400" dirty="0"/>
              <a:t>As Global Mean Sea Level rises, orthometric height gets smaller</a:t>
            </a:r>
          </a:p>
        </p:txBody>
      </p:sp>
      <p:sp>
        <p:nvSpPr>
          <p:cNvPr id="2" name="TextBox 1"/>
          <p:cNvSpPr txBox="1"/>
          <p:nvPr/>
        </p:nvSpPr>
        <p:spPr>
          <a:xfrm>
            <a:off x="1024459" y="4599692"/>
            <a:ext cx="800219" cy="369332"/>
          </a:xfrm>
          <a:prstGeom prst="rect">
            <a:avLst/>
          </a:prstGeom>
          <a:noFill/>
        </p:spPr>
        <p:txBody>
          <a:bodyPr wrap="none" rtlCol="0">
            <a:spAutoFit/>
          </a:bodyPr>
          <a:lstStyle/>
          <a:p>
            <a:r>
              <a:rPr lang="en-US" dirty="0" smtClean="0"/>
              <a:t>Geoid</a:t>
            </a:r>
            <a:endParaRPr lang="en-US" dirty="0"/>
          </a:p>
        </p:txBody>
      </p:sp>
      <p:sp>
        <p:nvSpPr>
          <p:cNvPr id="38" name="TextBox 37"/>
          <p:cNvSpPr txBox="1"/>
          <p:nvPr/>
        </p:nvSpPr>
        <p:spPr>
          <a:xfrm>
            <a:off x="2598156" y="4644853"/>
            <a:ext cx="838691" cy="369332"/>
          </a:xfrm>
          <a:prstGeom prst="rect">
            <a:avLst/>
          </a:prstGeom>
          <a:noFill/>
        </p:spPr>
        <p:txBody>
          <a:bodyPr wrap="none" rtlCol="0">
            <a:spAutoFit/>
          </a:bodyPr>
          <a:lstStyle/>
          <a:p>
            <a:r>
              <a:rPr lang="en-US" dirty="0" smtClean="0"/>
              <a:t>GMSL</a:t>
            </a:r>
            <a:endParaRPr lang="en-US" dirty="0"/>
          </a:p>
        </p:txBody>
      </p:sp>
      <p:sp>
        <p:nvSpPr>
          <p:cNvPr id="43" name="TextBox 42"/>
          <p:cNvSpPr txBox="1"/>
          <p:nvPr/>
        </p:nvSpPr>
        <p:spPr>
          <a:xfrm>
            <a:off x="6550225" y="3594068"/>
            <a:ext cx="800219" cy="369332"/>
          </a:xfrm>
          <a:prstGeom prst="rect">
            <a:avLst/>
          </a:prstGeom>
          <a:noFill/>
        </p:spPr>
        <p:txBody>
          <a:bodyPr wrap="none" rtlCol="0">
            <a:spAutoFit/>
          </a:bodyPr>
          <a:lstStyle/>
          <a:p>
            <a:r>
              <a:rPr lang="en-US" dirty="0" smtClean="0"/>
              <a:t>Geoid</a:t>
            </a:r>
            <a:endParaRPr lang="en-US" dirty="0"/>
          </a:p>
        </p:txBody>
      </p:sp>
      <p:sp>
        <p:nvSpPr>
          <p:cNvPr id="44" name="TextBox 43"/>
          <p:cNvSpPr txBox="1"/>
          <p:nvPr/>
        </p:nvSpPr>
        <p:spPr>
          <a:xfrm>
            <a:off x="8123921" y="3639230"/>
            <a:ext cx="838691" cy="369332"/>
          </a:xfrm>
          <a:prstGeom prst="rect">
            <a:avLst/>
          </a:prstGeom>
          <a:noFill/>
        </p:spPr>
        <p:txBody>
          <a:bodyPr wrap="none" rtlCol="0">
            <a:spAutoFit/>
          </a:bodyPr>
          <a:lstStyle/>
          <a:p>
            <a:r>
              <a:rPr lang="en-US" dirty="0" smtClean="0"/>
              <a:t>GMSL</a:t>
            </a:r>
            <a:endParaRPr lang="en-US" dirty="0"/>
          </a:p>
        </p:txBody>
      </p:sp>
      <p:sp>
        <p:nvSpPr>
          <p:cNvPr id="3" name="Date Placeholder 2"/>
          <p:cNvSpPr>
            <a:spLocks noGrp="1"/>
          </p:cNvSpPr>
          <p:nvPr>
            <p:ph type="dt" sz="half" idx="10"/>
          </p:nvPr>
        </p:nvSpPr>
        <p:spPr/>
        <p:txBody>
          <a:bodyPr/>
          <a:lstStyle/>
          <a:p>
            <a:pPr>
              <a:defRPr/>
            </a:pPr>
            <a:r>
              <a:rPr lang="en-US" altLang="en-US" smtClean="0"/>
              <a:t>2018-05-07</a:t>
            </a:r>
            <a:endParaRPr lang="en-US" altLang="en-US"/>
          </a:p>
        </p:txBody>
      </p:sp>
      <p:sp>
        <p:nvSpPr>
          <p:cNvPr id="4" name="Footer Placeholder 3"/>
          <p:cNvSpPr>
            <a:spLocks noGrp="1"/>
          </p:cNvSpPr>
          <p:nvPr>
            <p:ph type="ftr" sz="quarter" idx="11"/>
          </p:nvPr>
        </p:nvSpPr>
        <p:spPr/>
        <p:txBody>
          <a:bodyPr/>
          <a:lstStyle/>
          <a:p>
            <a:pPr>
              <a:defRPr/>
            </a:pPr>
            <a:r>
              <a:rPr lang="en-US" smtClean="0"/>
              <a:t>Modernizing the Geopotential Datum</a:t>
            </a:r>
            <a:endParaRPr lang="en-US"/>
          </a:p>
        </p:txBody>
      </p:sp>
      <p:sp>
        <p:nvSpPr>
          <p:cNvPr id="5" name="Slide Number Placeholder 4"/>
          <p:cNvSpPr>
            <a:spLocks noGrp="1"/>
          </p:cNvSpPr>
          <p:nvPr>
            <p:ph type="sldNum" sz="quarter" idx="12"/>
          </p:nvPr>
        </p:nvSpPr>
        <p:spPr/>
        <p:txBody>
          <a:bodyPr/>
          <a:lstStyle/>
          <a:p>
            <a:pPr>
              <a:defRPr/>
            </a:pPr>
            <a:fld id="{0B366B1F-012C-4E31-AB14-A18E7992FCFE}" type="slidenum">
              <a:rPr lang="en-US" altLang="en-US" smtClean="0"/>
              <a:pPr>
                <a:defRPr/>
              </a:pPr>
              <a:t>32</a:t>
            </a:fld>
            <a:endParaRPr lang="en-US" altLang="en-US"/>
          </a:p>
        </p:txBody>
      </p:sp>
    </p:spTree>
    <p:extLst>
      <p:ext uri="{BB962C8B-B14F-4D97-AF65-F5344CB8AC3E}">
        <p14:creationId xmlns:p14="http://schemas.microsoft.com/office/powerpoint/2010/main" val="2285211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3" name="Straight Connector 92"/>
          <p:cNvCxnSpPr/>
          <p:nvPr/>
        </p:nvCxnSpPr>
        <p:spPr>
          <a:xfrm>
            <a:off x="4704399" y="1701307"/>
            <a:ext cx="1" cy="3345239"/>
          </a:xfrm>
          <a:prstGeom prst="line">
            <a:avLst/>
          </a:prstGeom>
          <a:ln w="50800">
            <a:prstDash val="sysDot"/>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149072" y="2804430"/>
            <a:ext cx="2223785" cy="2242116"/>
          </a:xfrm>
          <a:custGeom>
            <a:avLst/>
            <a:gdLst>
              <a:gd name="connsiteX0" fmla="*/ 0 w 10390909"/>
              <a:gd name="connsiteY0" fmla="*/ 1484 h 2204357"/>
              <a:gd name="connsiteX1" fmla="*/ 2244436 w 10390909"/>
              <a:gd name="connsiteY1" fmla="*/ 1484 h 2204357"/>
              <a:gd name="connsiteX2" fmla="*/ 3054927 w 10390909"/>
              <a:gd name="connsiteY2" fmla="*/ 43047 h 2204357"/>
              <a:gd name="connsiteX3" fmla="*/ 4281055 w 10390909"/>
              <a:gd name="connsiteY3" fmla="*/ 396338 h 2204357"/>
              <a:gd name="connsiteX4" fmla="*/ 5527964 w 10390909"/>
              <a:gd name="connsiteY4" fmla="*/ 770411 h 2204357"/>
              <a:gd name="connsiteX5" fmla="*/ 6878782 w 10390909"/>
              <a:gd name="connsiteY5" fmla="*/ 1206829 h 2204357"/>
              <a:gd name="connsiteX6" fmla="*/ 9372600 w 10390909"/>
              <a:gd name="connsiteY6" fmla="*/ 1934193 h 2204357"/>
              <a:gd name="connsiteX7" fmla="*/ 10390909 w 10390909"/>
              <a:gd name="connsiteY7" fmla="*/ 2204357 h 220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0909" h="2204357">
                <a:moveTo>
                  <a:pt x="0" y="1484"/>
                </a:moveTo>
                <a:lnTo>
                  <a:pt x="2244436" y="1484"/>
                </a:lnTo>
                <a:cubicBezTo>
                  <a:pt x="2753590" y="8411"/>
                  <a:pt x="2715491" y="-22762"/>
                  <a:pt x="3054927" y="43047"/>
                </a:cubicBezTo>
                <a:cubicBezTo>
                  <a:pt x="3394364" y="108856"/>
                  <a:pt x="4281055" y="396338"/>
                  <a:pt x="4281055" y="396338"/>
                </a:cubicBezTo>
                <a:lnTo>
                  <a:pt x="5527964" y="770411"/>
                </a:lnTo>
                <a:cubicBezTo>
                  <a:pt x="5960919" y="905493"/>
                  <a:pt x="6238009" y="1012865"/>
                  <a:pt x="6878782" y="1206829"/>
                </a:cubicBezTo>
                <a:cubicBezTo>
                  <a:pt x="7519555" y="1400793"/>
                  <a:pt x="8787246" y="1767938"/>
                  <a:pt x="9372600" y="1934193"/>
                </a:cubicBezTo>
                <a:cubicBezTo>
                  <a:pt x="9957954" y="2100448"/>
                  <a:pt x="10174431" y="2152402"/>
                  <a:pt x="10390909" y="2204357"/>
                </a:cubicBezTo>
              </a:path>
            </a:pathLst>
          </a:custGeom>
          <a:no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322100" y="2285757"/>
            <a:ext cx="336147" cy="518673"/>
            <a:chOff x="1719002" y="77363"/>
            <a:chExt cx="448196" cy="691564"/>
          </a:xfrm>
        </p:grpSpPr>
        <p:sp>
          <p:nvSpPr>
            <p:cNvPr id="8" name="Rectangle 7"/>
            <p:cNvSpPr/>
            <p:nvPr/>
          </p:nvSpPr>
          <p:spPr>
            <a:xfrm>
              <a:off x="1787236" y="457200"/>
              <a:ext cx="311728" cy="311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1719002" y="77363"/>
              <a:ext cx="448196" cy="3863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1648972" y="4024336"/>
            <a:ext cx="2139728" cy="686487"/>
            <a:chOff x="1949857" y="3128117"/>
            <a:chExt cx="2852970" cy="915316"/>
          </a:xfrm>
        </p:grpSpPr>
        <p:grpSp>
          <p:nvGrpSpPr>
            <p:cNvPr id="105" name="Group 104"/>
            <p:cNvGrpSpPr/>
            <p:nvPr/>
          </p:nvGrpSpPr>
          <p:grpSpPr>
            <a:xfrm>
              <a:off x="1949857" y="3128117"/>
              <a:ext cx="2217853" cy="915316"/>
              <a:chOff x="1949857" y="3128117"/>
              <a:chExt cx="2217853" cy="915316"/>
            </a:xfrm>
          </p:grpSpPr>
          <p:sp>
            <p:nvSpPr>
              <p:cNvPr id="39" name="Arc 38"/>
              <p:cNvSpPr/>
              <p:nvPr/>
            </p:nvSpPr>
            <p:spPr>
              <a:xfrm rot="8258195">
                <a:off x="1949857" y="3128117"/>
                <a:ext cx="914400" cy="914400"/>
              </a:xfrm>
              <a:prstGeom prst="arc">
                <a:avLst>
                  <a:gd name="adj1" fmla="val 16200000"/>
                  <a:gd name="adj2" fmla="val 1748402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Arc 39"/>
              <p:cNvSpPr/>
              <p:nvPr/>
            </p:nvSpPr>
            <p:spPr>
              <a:xfrm rot="8258195">
                <a:off x="2607416" y="3129033"/>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Arc 40"/>
              <p:cNvSpPr/>
              <p:nvPr/>
            </p:nvSpPr>
            <p:spPr>
              <a:xfrm rot="8258195">
                <a:off x="3253310" y="3128118"/>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 name="Arc 41"/>
            <p:cNvSpPr/>
            <p:nvPr/>
          </p:nvSpPr>
          <p:spPr>
            <a:xfrm rot="8258195">
              <a:off x="3888427" y="3129030"/>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72" name="Group 71"/>
          <p:cNvGrpSpPr/>
          <p:nvPr/>
        </p:nvGrpSpPr>
        <p:grpSpPr>
          <a:xfrm>
            <a:off x="6293272" y="2285757"/>
            <a:ext cx="336147" cy="518673"/>
            <a:chOff x="1719002" y="77363"/>
            <a:chExt cx="448196" cy="691564"/>
          </a:xfrm>
        </p:grpSpPr>
        <p:sp>
          <p:nvSpPr>
            <p:cNvPr id="73" name="Rectangle 72"/>
            <p:cNvSpPr/>
            <p:nvPr/>
          </p:nvSpPr>
          <p:spPr>
            <a:xfrm>
              <a:off x="1787236" y="457200"/>
              <a:ext cx="311728" cy="3117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Isosceles Triangle 73"/>
            <p:cNvSpPr/>
            <p:nvPr/>
          </p:nvSpPr>
          <p:spPr>
            <a:xfrm>
              <a:off x="1719002" y="77363"/>
              <a:ext cx="448196" cy="3863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p:cNvGrpSpPr/>
          <p:nvPr/>
        </p:nvGrpSpPr>
        <p:grpSpPr>
          <a:xfrm>
            <a:off x="6889453" y="2981451"/>
            <a:ext cx="2139728" cy="686487"/>
            <a:chOff x="8903083" y="2424919"/>
            <a:chExt cx="2852970" cy="915316"/>
          </a:xfrm>
        </p:grpSpPr>
        <p:sp>
          <p:nvSpPr>
            <p:cNvPr id="83" name="Arc 82"/>
            <p:cNvSpPr/>
            <p:nvPr/>
          </p:nvSpPr>
          <p:spPr>
            <a:xfrm rot="8258195">
              <a:off x="8903083" y="2424919"/>
              <a:ext cx="914400" cy="914400"/>
            </a:xfrm>
            <a:prstGeom prst="arc">
              <a:avLst>
                <a:gd name="adj1" fmla="val 16200000"/>
                <a:gd name="adj2" fmla="val 17484020"/>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Arc 83"/>
            <p:cNvSpPr/>
            <p:nvPr/>
          </p:nvSpPr>
          <p:spPr>
            <a:xfrm rot="8258195">
              <a:off x="9560642" y="2425835"/>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5" name="Arc 84"/>
            <p:cNvSpPr/>
            <p:nvPr/>
          </p:nvSpPr>
          <p:spPr>
            <a:xfrm rot="8258195">
              <a:off x="10206536" y="2424920"/>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6" name="Arc 85"/>
            <p:cNvSpPr/>
            <p:nvPr/>
          </p:nvSpPr>
          <p:spPr>
            <a:xfrm rot="8258195">
              <a:off x="10841653" y="2425832"/>
              <a:ext cx="914400" cy="914400"/>
            </a:xfrm>
            <a:prstGeom prst="arc">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9" name="Right Arrow 88"/>
          <p:cNvSpPr/>
          <p:nvPr/>
        </p:nvSpPr>
        <p:spPr>
          <a:xfrm>
            <a:off x="3929035" y="3257077"/>
            <a:ext cx="1719860" cy="22027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3874051" y="2819787"/>
            <a:ext cx="2172390" cy="507831"/>
          </a:xfrm>
          <a:prstGeom prst="rect">
            <a:avLst/>
          </a:prstGeom>
          <a:noFill/>
        </p:spPr>
        <p:txBody>
          <a:bodyPr wrap="none" rtlCol="0">
            <a:spAutoFit/>
          </a:bodyPr>
          <a:lstStyle/>
          <a:p>
            <a:r>
              <a:rPr lang="en-US" sz="2700" dirty="0"/>
              <a:t>Time Passes</a:t>
            </a:r>
          </a:p>
        </p:txBody>
      </p:sp>
      <p:sp>
        <p:nvSpPr>
          <p:cNvPr id="91" name="TextBox 90"/>
          <p:cNvSpPr txBox="1"/>
          <p:nvPr/>
        </p:nvSpPr>
        <p:spPr>
          <a:xfrm>
            <a:off x="3829076" y="3425565"/>
            <a:ext cx="2685351" cy="507831"/>
          </a:xfrm>
          <a:prstGeom prst="rect">
            <a:avLst/>
          </a:prstGeom>
          <a:noFill/>
        </p:spPr>
        <p:txBody>
          <a:bodyPr wrap="none" rtlCol="0">
            <a:spAutoFit/>
          </a:bodyPr>
          <a:lstStyle/>
          <a:p>
            <a:r>
              <a:rPr lang="en-US" sz="2700" dirty="0"/>
              <a:t>Sea Level Rises</a:t>
            </a:r>
          </a:p>
        </p:txBody>
      </p:sp>
      <p:sp>
        <p:nvSpPr>
          <p:cNvPr id="96" name="TextBox 95"/>
          <p:cNvSpPr txBox="1"/>
          <p:nvPr/>
        </p:nvSpPr>
        <p:spPr>
          <a:xfrm>
            <a:off x="368909" y="341532"/>
            <a:ext cx="8460971" cy="523220"/>
          </a:xfrm>
          <a:prstGeom prst="rect">
            <a:avLst/>
          </a:prstGeom>
          <a:noFill/>
        </p:spPr>
        <p:txBody>
          <a:bodyPr wrap="none" rtlCol="0">
            <a:spAutoFit/>
          </a:bodyPr>
          <a:lstStyle/>
          <a:p>
            <a:r>
              <a:rPr lang="en-US" sz="2800" dirty="0"/>
              <a:t>Scenario 2:  Geoid Definition decoupled from GMSL</a:t>
            </a:r>
          </a:p>
        </p:txBody>
      </p:sp>
      <p:cxnSp>
        <p:nvCxnSpPr>
          <p:cNvPr id="98" name="Straight Connector 97"/>
          <p:cNvCxnSpPr/>
          <p:nvPr/>
        </p:nvCxnSpPr>
        <p:spPr>
          <a:xfrm>
            <a:off x="284629" y="4648867"/>
            <a:ext cx="3247577"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6156338" y="4646014"/>
            <a:ext cx="261837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V="1">
            <a:off x="478783" y="2819787"/>
            <a:ext cx="0" cy="182908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08" name="Freeform 107"/>
          <p:cNvSpPr/>
          <p:nvPr/>
        </p:nvSpPr>
        <p:spPr>
          <a:xfrm>
            <a:off x="6156338" y="2819786"/>
            <a:ext cx="2223785" cy="2242116"/>
          </a:xfrm>
          <a:custGeom>
            <a:avLst/>
            <a:gdLst>
              <a:gd name="connsiteX0" fmla="*/ 0 w 10390909"/>
              <a:gd name="connsiteY0" fmla="*/ 1484 h 2204357"/>
              <a:gd name="connsiteX1" fmla="*/ 2244436 w 10390909"/>
              <a:gd name="connsiteY1" fmla="*/ 1484 h 2204357"/>
              <a:gd name="connsiteX2" fmla="*/ 3054927 w 10390909"/>
              <a:gd name="connsiteY2" fmla="*/ 43047 h 2204357"/>
              <a:gd name="connsiteX3" fmla="*/ 4281055 w 10390909"/>
              <a:gd name="connsiteY3" fmla="*/ 396338 h 2204357"/>
              <a:gd name="connsiteX4" fmla="*/ 5527964 w 10390909"/>
              <a:gd name="connsiteY4" fmla="*/ 770411 h 2204357"/>
              <a:gd name="connsiteX5" fmla="*/ 6878782 w 10390909"/>
              <a:gd name="connsiteY5" fmla="*/ 1206829 h 2204357"/>
              <a:gd name="connsiteX6" fmla="*/ 9372600 w 10390909"/>
              <a:gd name="connsiteY6" fmla="*/ 1934193 h 2204357"/>
              <a:gd name="connsiteX7" fmla="*/ 10390909 w 10390909"/>
              <a:gd name="connsiteY7" fmla="*/ 2204357 h 220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90909" h="2204357">
                <a:moveTo>
                  <a:pt x="0" y="1484"/>
                </a:moveTo>
                <a:lnTo>
                  <a:pt x="2244436" y="1484"/>
                </a:lnTo>
                <a:cubicBezTo>
                  <a:pt x="2753590" y="8411"/>
                  <a:pt x="2715491" y="-22762"/>
                  <a:pt x="3054927" y="43047"/>
                </a:cubicBezTo>
                <a:cubicBezTo>
                  <a:pt x="3394364" y="108856"/>
                  <a:pt x="4281055" y="396338"/>
                  <a:pt x="4281055" y="396338"/>
                </a:cubicBezTo>
                <a:lnTo>
                  <a:pt x="5527964" y="770411"/>
                </a:lnTo>
                <a:cubicBezTo>
                  <a:pt x="5960919" y="905493"/>
                  <a:pt x="6238009" y="1012865"/>
                  <a:pt x="6878782" y="1206829"/>
                </a:cubicBezTo>
                <a:cubicBezTo>
                  <a:pt x="7519555" y="1400793"/>
                  <a:pt x="8787246" y="1767938"/>
                  <a:pt x="9372600" y="1934193"/>
                </a:cubicBezTo>
                <a:cubicBezTo>
                  <a:pt x="9957954" y="2100448"/>
                  <a:pt x="10174431" y="2152402"/>
                  <a:pt x="10390909" y="2204357"/>
                </a:cubicBezTo>
              </a:path>
            </a:pathLst>
          </a:custGeom>
          <a:no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Arrow Connector 109"/>
          <p:cNvCxnSpPr/>
          <p:nvPr/>
        </p:nvCxnSpPr>
        <p:spPr>
          <a:xfrm flipV="1">
            <a:off x="6461345" y="2819789"/>
            <a:ext cx="0" cy="1826225"/>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114" name="Group 113"/>
          <p:cNvGrpSpPr/>
          <p:nvPr/>
        </p:nvGrpSpPr>
        <p:grpSpPr>
          <a:xfrm>
            <a:off x="483560" y="3400337"/>
            <a:ext cx="718399" cy="839951"/>
            <a:chOff x="809429" y="3747584"/>
            <a:chExt cx="957864" cy="1119935"/>
          </a:xfrm>
        </p:grpSpPr>
        <p:sp>
          <p:nvSpPr>
            <p:cNvPr id="112" name="TextBox 111"/>
            <p:cNvSpPr txBox="1"/>
            <p:nvPr/>
          </p:nvSpPr>
          <p:spPr>
            <a:xfrm>
              <a:off x="809429" y="3747584"/>
              <a:ext cx="746358" cy="954108"/>
            </a:xfrm>
            <a:prstGeom prst="rect">
              <a:avLst/>
            </a:prstGeom>
            <a:noFill/>
          </p:spPr>
          <p:txBody>
            <a:bodyPr wrap="none" rtlCol="0">
              <a:spAutoFit/>
            </a:bodyPr>
            <a:lstStyle/>
            <a:p>
              <a:r>
                <a:rPr lang="en-US" sz="4050" dirty="0"/>
                <a:t>H</a:t>
              </a:r>
            </a:p>
          </p:txBody>
        </p:sp>
        <p:sp>
          <p:nvSpPr>
            <p:cNvPr id="113" name="TextBox 112"/>
            <p:cNvSpPr txBox="1"/>
            <p:nvPr/>
          </p:nvSpPr>
          <p:spPr>
            <a:xfrm>
              <a:off x="1236805" y="4128855"/>
              <a:ext cx="530488" cy="738664"/>
            </a:xfrm>
            <a:prstGeom prst="rect">
              <a:avLst/>
            </a:prstGeom>
            <a:noFill/>
          </p:spPr>
          <p:txBody>
            <a:bodyPr wrap="none" rtlCol="0">
              <a:spAutoFit/>
            </a:bodyPr>
            <a:lstStyle/>
            <a:p>
              <a:r>
                <a:rPr lang="en-US" sz="3000" dirty="0"/>
                <a:t>1</a:t>
              </a:r>
            </a:p>
          </p:txBody>
        </p:sp>
      </p:grpSp>
      <p:grpSp>
        <p:nvGrpSpPr>
          <p:cNvPr id="115" name="Group 114"/>
          <p:cNvGrpSpPr/>
          <p:nvPr/>
        </p:nvGrpSpPr>
        <p:grpSpPr>
          <a:xfrm>
            <a:off x="6451656" y="3373926"/>
            <a:ext cx="718399" cy="839951"/>
            <a:chOff x="809429" y="3747584"/>
            <a:chExt cx="957864" cy="1119935"/>
          </a:xfrm>
        </p:grpSpPr>
        <p:sp>
          <p:nvSpPr>
            <p:cNvPr id="116" name="TextBox 115"/>
            <p:cNvSpPr txBox="1"/>
            <p:nvPr/>
          </p:nvSpPr>
          <p:spPr>
            <a:xfrm>
              <a:off x="809429" y="3747584"/>
              <a:ext cx="746358" cy="954108"/>
            </a:xfrm>
            <a:prstGeom prst="rect">
              <a:avLst/>
            </a:prstGeom>
            <a:noFill/>
          </p:spPr>
          <p:txBody>
            <a:bodyPr wrap="none" rtlCol="0">
              <a:spAutoFit/>
            </a:bodyPr>
            <a:lstStyle/>
            <a:p>
              <a:r>
                <a:rPr lang="en-US" sz="4050" dirty="0"/>
                <a:t>H</a:t>
              </a:r>
            </a:p>
          </p:txBody>
        </p:sp>
        <p:sp>
          <p:nvSpPr>
            <p:cNvPr id="117" name="TextBox 116"/>
            <p:cNvSpPr txBox="1"/>
            <p:nvPr/>
          </p:nvSpPr>
          <p:spPr>
            <a:xfrm>
              <a:off x="1236805" y="4128855"/>
              <a:ext cx="530488" cy="738664"/>
            </a:xfrm>
            <a:prstGeom prst="rect">
              <a:avLst/>
            </a:prstGeom>
            <a:noFill/>
          </p:spPr>
          <p:txBody>
            <a:bodyPr wrap="none" rtlCol="0">
              <a:spAutoFit/>
            </a:bodyPr>
            <a:lstStyle/>
            <a:p>
              <a:r>
                <a:rPr lang="en-US" sz="3000" dirty="0"/>
                <a:t>2</a:t>
              </a:r>
            </a:p>
          </p:txBody>
        </p:sp>
      </p:grpSp>
      <p:sp>
        <p:nvSpPr>
          <p:cNvPr id="118" name="TextBox 117"/>
          <p:cNvSpPr txBox="1"/>
          <p:nvPr/>
        </p:nvSpPr>
        <p:spPr>
          <a:xfrm>
            <a:off x="456276" y="5793641"/>
            <a:ext cx="8045792" cy="400110"/>
          </a:xfrm>
          <a:prstGeom prst="rect">
            <a:avLst/>
          </a:prstGeom>
          <a:noFill/>
        </p:spPr>
        <p:txBody>
          <a:bodyPr wrap="none" rtlCol="0">
            <a:spAutoFit/>
          </a:bodyPr>
          <a:lstStyle/>
          <a:p>
            <a:r>
              <a:rPr lang="en-US" sz="2000" dirty="0"/>
              <a:t>As Global Mean Sea Level rises, orthometric height remains constant</a:t>
            </a:r>
          </a:p>
        </p:txBody>
      </p:sp>
      <p:sp>
        <p:nvSpPr>
          <p:cNvPr id="37" name="TextBox 36"/>
          <p:cNvSpPr txBox="1"/>
          <p:nvPr/>
        </p:nvSpPr>
        <p:spPr>
          <a:xfrm>
            <a:off x="1024459" y="4599692"/>
            <a:ext cx="800219" cy="369332"/>
          </a:xfrm>
          <a:prstGeom prst="rect">
            <a:avLst/>
          </a:prstGeom>
          <a:noFill/>
        </p:spPr>
        <p:txBody>
          <a:bodyPr wrap="none" rtlCol="0">
            <a:spAutoFit/>
          </a:bodyPr>
          <a:lstStyle/>
          <a:p>
            <a:r>
              <a:rPr lang="en-US" dirty="0" smtClean="0"/>
              <a:t>Geoid</a:t>
            </a:r>
            <a:endParaRPr lang="en-US" dirty="0"/>
          </a:p>
        </p:txBody>
      </p:sp>
      <p:sp>
        <p:nvSpPr>
          <p:cNvPr id="38" name="TextBox 37"/>
          <p:cNvSpPr txBox="1"/>
          <p:nvPr/>
        </p:nvSpPr>
        <p:spPr>
          <a:xfrm>
            <a:off x="2598156" y="4644853"/>
            <a:ext cx="838691" cy="369332"/>
          </a:xfrm>
          <a:prstGeom prst="rect">
            <a:avLst/>
          </a:prstGeom>
          <a:noFill/>
        </p:spPr>
        <p:txBody>
          <a:bodyPr wrap="none" rtlCol="0">
            <a:spAutoFit/>
          </a:bodyPr>
          <a:lstStyle/>
          <a:p>
            <a:r>
              <a:rPr lang="en-US" dirty="0" smtClean="0"/>
              <a:t>GMSL</a:t>
            </a:r>
            <a:endParaRPr lang="en-US" dirty="0"/>
          </a:p>
        </p:txBody>
      </p:sp>
      <p:sp>
        <p:nvSpPr>
          <p:cNvPr id="43" name="TextBox 42"/>
          <p:cNvSpPr txBox="1"/>
          <p:nvPr/>
        </p:nvSpPr>
        <p:spPr>
          <a:xfrm>
            <a:off x="6635120" y="4628720"/>
            <a:ext cx="800219" cy="369332"/>
          </a:xfrm>
          <a:prstGeom prst="rect">
            <a:avLst/>
          </a:prstGeom>
          <a:noFill/>
        </p:spPr>
        <p:txBody>
          <a:bodyPr wrap="none" rtlCol="0">
            <a:spAutoFit/>
          </a:bodyPr>
          <a:lstStyle/>
          <a:p>
            <a:r>
              <a:rPr lang="en-US" dirty="0" smtClean="0"/>
              <a:t>Geoid</a:t>
            </a:r>
            <a:endParaRPr lang="en-US" dirty="0"/>
          </a:p>
        </p:txBody>
      </p:sp>
      <p:sp>
        <p:nvSpPr>
          <p:cNvPr id="44" name="TextBox 43"/>
          <p:cNvSpPr txBox="1"/>
          <p:nvPr/>
        </p:nvSpPr>
        <p:spPr>
          <a:xfrm>
            <a:off x="8150015" y="3663845"/>
            <a:ext cx="838691" cy="369332"/>
          </a:xfrm>
          <a:prstGeom prst="rect">
            <a:avLst/>
          </a:prstGeom>
          <a:noFill/>
        </p:spPr>
        <p:txBody>
          <a:bodyPr wrap="none" rtlCol="0">
            <a:spAutoFit/>
          </a:bodyPr>
          <a:lstStyle/>
          <a:p>
            <a:r>
              <a:rPr lang="en-US" dirty="0" smtClean="0"/>
              <a:t>GMSL</a:t>
            </a:r>
            <a:endParaRPr lang="en-US" dirty="0"/>
          </a:p>
        </p:txBody>
      </p:sp>
      <p:sp>
        <p:nvSpPr>
          <p:cNvPr id="2" name="Date Placeholder 1"/>
          <p:cNvSpPr>
            <a:spLocks noGrp="1"/>
          </p:cNvSpPr>
          <p:nvPr>
            <p:ph type="dt" sz="half" idx="10"/>
          </p:nvPr>
        </p:nvSpPr>
        <p:spPr/>
        <p:txBody>
          <a:bodyPr/>
          <a:lstStyle/>
          <a:p>
            <a:pPr>
              <a:defRPr/>
            </a:pPr>
            <a:r>
              <a:rPr lang="en-US" altLang="en-US" smtClean="0"/>
              <a:t>2018-05-07</a:t>
            </a:r>
            <a:endParaRPr lang="en-US" altLang="en-US"/>
          </a:p>
        </p:txBody>
      </p:sp>
      <p:sp>
        <p:nvSpPr>
          <p:cNvPr id="3" name="Footer Placeholder 2"/>
          <p:cNvSpPr>
            <a:spLocks noGrp="1"/>
          </p:cNvSpPr>
          <p:nvPr>
            <p:ph type="ftr" sz="quarter" idx="11"/>
          </p:nvPr>
        </p:nvSpPr>
        <p:spPr/>
        <p:txBody>
          <a:bodyPr/>
          <a:lstStyle/>
          <a:p>
            <a:pPr>
              <a:defRPr/>
            </a:pPr>
            <a:r>
              <a:rPr lang="en-US" smtClean="0"/>
              <a:t>Modernizing the Geopotential Datum</a:t>
            </a:r>
            <a:endParaRPr lang="en-US"/>
          </a:p>
        </p:txBody>
      </p:sp>
      <p:sp>
        <p:nvSpPr>
          <p:cNvPr id="4" name="Slide Number Placeholder 3"/>
          <p:cNvSpPr>
            <a:spLocks noGrp="1"/>
          </p:cNvSpPr>
          <p:nvPr>
            <p:ph type="sldNum" sz="quarter" idx="12"/>
          </p:nvPr>
        </p:nvSpPr>
        <p:spPr/>
        <p:txBody>
          <a:bodyPr/>
          <a:lstStyle/>
          <a:p>
            <a:pPr>
              <a:defRPr/>
            </a:pPr>
            <a:fld id="{0B366B1F-012C-4E31-AB14-A18E7992FCFE}" type="slidenum">
              <a:rPr lang="en-US" altLang="en-US" smtClean="0"/>
              <a:pPr>
                <a:defRPr/>
              </a:pPr>
              <a:t>33</a:t>
            </a:fld>
            <a:endParaRPr lang="en-US" altLang="en-US"/>
          </a:p>
        </p:txBody>
      </p:sp>
    </p:spTree>
    <p:extLst>
      <p:ext uri="{BB962C8B-B14F-4D97-AF65-F5344CB8AC3E}">
        <p14:creationId xmlns:p14="http://schemas.microsoft.com/office/powerpoint/2010/main" val="14782423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275"/>
            <a:ext cx="8229600" cy="1143000"/>
          </a:xfrm>
        </p:spPr>
        <p:txBody>
          <a:bodyPr/>
          <a:lstStyle/>
          <a:p>
            <a:r>
              <a:rPr lang="en-US" sz="3600" dirty="0" smtClean="0"/>
              <a:t>Choosing a new geoid as GMSL changes</a:t>
            </a:r>
            <a:endParaRPr lang="en-US" sz="3600" dirty="0"/>
          </a:p>
        </p:txBody>
      </p:sp>
      <p:sp>
        <p:nvSpPr>
          <p:cNvPr id="4" name="Date Placeholder 3"/>
          <p:cNvSpPr>
            <a:spLocks noGrp="1"/>
          </p:cNvSpPr>
          <p:nvPr>
            <p:ph type="dt" sz="half" idx="10"/>
          </p:nvPr>
        </p:nvSpPr>
        <p:spPr/>
        <p:txBody>
          <a:bodyPr/>
          <a:lstStyle/>
          <a:p>
            <a:pPr>
              <a:defRPr/>
            </a:pPr>
            <a:r>
              <a:rPr lang="en-US" smtClean="0"/>
              <a:t>2018-05-07</a:t>
            </a:r>
            <a:endParaRPr 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34</a:t>
            </a:fld>
            <a:endParaRPr lang="en-US"/>
          </a:p>
        </p:txBody>
      </p:sp>
      <p:pic>
        <p:nvPicPr>
          <p:cNvPr id="3" name="Picture 2"/>
          <p:cNvPicPr>
            <a:picLocks noChangeAspect="1"/>
          </p:cNvPicPr>
          <p:nvPr/>
        </p:nvPicPr>
        <p:blipFill>
          <a:blip r:embed="rId2"/>
          <a:stretch>
            <a:fillRect/>
          </a:stretch>
        </p:blipFill>
        <p:spPr>
          <a:xfrm>
            <a:off x="0" y="1192900"/>
            <a:ext cx="9144000" cy="5163450"/>
          </a:xfrm>
          <a:prstGeom prst="rect">
            <a:avLst/>
          </a:prstGeom>
        </p:spPr>
      </p:pic>
    </p:spTree>
    <p:extLst>
      <p:ext uri="{BB962C8B-B14F-4D97-AF65-F5344CB8AC3E}">
        <p14:creationId xmlns:p14="http://schemas.microsoft.com/office/powerpoint/2010/main" val="853773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smtClean="0"/>
              <a:t>2018-05-07</a:t>
            </a:r>
            <a:endParaRPr lang="en-US" altLang="en-US"/>
          </a:p>
        </p:txBody>
      </p:sp>
      <p:sp>
        <p:nvSpPr>
          <p:cNvPr id="3" name="Footer Placeholder 2"/>
          <p:cNvSpPr>
            <a:spLocks noGrp="1"/>
          </p:cNvSpPr>
          <p:nvPr>
            <p:ph type="ftr" sz="quarter" idx="11"/>
          </p:nvPr>
        </p:nvSpPr>
        <p:spPr/>
        <p:txBody>
          <a:bodyPr/>
          <a:lstStyle/>
          <a:p>
            <a:pPr>
              <a:defRPr/>
            </a:pPr>
            <a:r>
              <a:rPr lang="en-US" smtClean="0"/>
              <a:t>Modernizing the Geopotential Datum</a:t>
            </a:r>
            <a:endParaRPr lang="en-US"/>
          </a:p>
        </p:txBody>
      </p:sp>
      <p:sp>
        <p:nvSpPr>
          <p:cNvPr id="4" name="Slide Number Placeholder 3"/>
          <p:cNvSpPr>
            <a:spLocks noGrp="1"/>
          </p:cNvSpPr>
          <p:nvPr>
            <p:ph type="sldNum" sz="quarter" idx="12"/>
          </p:nvPr>
        </p:nvSpPr>
        <p:spPr/>
        <p:txBody>
          <a:bodyPr/>
          <a:lstStyle/>
          <a:p>
            <a:pPr>
              <a:defRPr/>
            </a:pPr>
            <a:fld id="{43BFA99B-C703-4852-B2BB-2E440DC6F13D}" type="slidenum">
              <a:rPr lang="en-US" altLang="en-US" smtClean="0"/>
              <a:pPr>
                <a:defRPr/>
              </a:pPr>
              <a:t>35</a:t>
            </a:fld>
            <a:endParaRPr lang="en-US" altLang="en-US"/>
          </a:p>
        </p:txBody>
      </p:sp>
      <p:sp>
        <p:nvSpPr>
          <p:cNvPr id="5" name="Title 1"/>
          <p:cNvSpPr txBox="1">
            <a:spLocks/>
          </p:cNvSpPr>
          <p:nvPr/>
        </p:nvSpPr>
        <p:spPr>
          <a:xfrm>
            <a:off x="457200" y="2792437"/>
            <a:ext cx="8229600" cy="1143000"/>
          </a:xfrm>
          <a:prstGeom prst="rect">
            <a:avLst/>
          </a:prstGeom>
        </p:spPr>
        <p:txBody>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NAPGD2022</a:t>
            </a:r>
            <a:endParaRPr lang="en-US" dirty="0"/>
          </a:p>
        </p:txBody>
      </p:sp>
    </p:spTree>
    <p:extLst>
      <p:ext uri="{BB962C8B-B14F-4D97-AF65-F5344CB8AC3E}">
        <p14:creationId xmlns:p14="http://schemas.microsoft.com/office/powerpoint/2010/main" val="3685734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0141"/>
            <a:ext cx="8229600" cy="1143000"/>
          </a:xfrm>
        </p:spPr>
        <p:txBody>
          <a:bodyPr/>
          <a:lstStyle/>
          <a:p>
            <a:r>
              <a:rPr lang="en-US" dirty="0" smtClean="0"/>
              <a:t>Definitional Relationship</a:t>
            </a:r>
            <a:endParaRPr lang="en-US" dirty="0"/>
          </a:p>
        </p:txBody>
      </p:sp>
      <p:sp>
        <p:nvSpPr>
          <p:cNvPr id="3" name="Date Placeholder 2"/>
          <p:cNvSpPr>
            <a:spLocks noGrp="1"/>
          </p:cNvSpPr>
          <p:nvPr>
            <p:ph type="dt" sz="half" idx="10"/>
          </p:nvPr>
        </p:nvSpPr>
        <p:spPr/>
        <p:txBody>
          <a:bodyPr/>
          <a:lstStyle/>
          <a:p>
            <a:pPr>
              <a:defRPr/>
            </a:pPr>
            <a:r>
              <a:rPr lang="en-US" altLang="en-US" smtClean="0"/>
              <a:t>2018-05-07</a:t>
            </a:r>
            <a:endParaRPr lang="en-US" altLang="en-US"/>
          </a:p>
        </p:txBody>
      </p:sp>
      <p:sp>
        <p:nvSpPr>
          <p:cNvPr id="4" name="Footer Placeholder 3"/>
          <p:cNvSpPr>
            <a:spLocks noGrp="1"/>
          </p:cNvSpPr>
          <p:nvPr>
            <p:ph type="ftr" sz="quarter" idx="11"/>
          </p:nvPr>
        </p:nvSpPr>
        <p:spPr/>
        <p:txBody>
          <a:bodyPr/>
          <a:lstStyle/>
          <a:p>
            <a:pPr>
              <a:defRPr/>
            </a:pPr>
            <a:r>
              <a:rPr lang="en-US" smtClean="0"/>
              <a:t>Modernizing the Geopotential Datum</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36</a:t>
            </a:fld>
            <a:endParaRPr lang="en-US" altLang="en-US"/>
          </a:p>
        </p:txBody>
      </p:sp>
      <mc:AlternateContent xmlns:mc="http://schemas.openxmlformats.org/markup-compatibility/2006" xmlns:a14="http://schemas.microsoft.com/office/drawing/2010/main">
        <mc:Choice Requires="a14">
          <p:sp>
            <p:nvSpPr>
              <p:cNvPr id="6" name="Rectangle 5"/>
              <p:cNvSpPr/>
              <p:nvPr/>
            </p:nvSpPr>
            <p:spPr>
              <a:xfrm>
                <a:off x="789271" y="2341545"/>
                <a:ext cx="7565457" cy="513282"/>
              </a:xfrm>
              <a:prstGeom prst="rect">
                <a:avLst/>
              </a:prstGeom>
            </p:spPr>
            <p:txBody>
              <a:bodyPr wrap="square">
                <a:spAutoFit/>
              </a:bodyPr>
              <a:lstStyle/>
              <a:p>
                <a14:m>
                  <m:oMath xmlns:m="http://schemas.openxmlformats.org/officeDocument/2006/math">
                    <m:sSub>
                      <m:sSubPr>
                        <m:ctrlPr>
                          <a:rPr lang="en-US" sz="2800" i="1">
                            <a:solidFill>
                              <a:srgbClr val="FF0000"/>
                            </a:solidFill>
                            <a:latin typeface="Cambria Math" panose="02040503050406030204" pitchFamily="18" charset="0"/>
                          </a:rPr>
                        </m:ctrlPr>
                      </m:sSubPr>
                      <m:e>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𝐻</m:t>
                        </m:r>
                      </m:e>
                      <m:sub>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𝑁𝐴𝑃𝐺𝐷</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2022</m:t>
                        </m:r>
                      </m:sub>
                    </m:sSub>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rgbClr val="FF0000"/>
                            </a:solidFill>
                            <a:effectLst/>
                            <a:latin typeface="Cambria Math" panose="02040503050406030204" pitchFamily="18" charset="0"/>
                          </a:rPr>
                        </m:ctrlPr>
                      </m:sSubPr>
                      <m:e>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h</m:t>
                        </m:r>
                      </m:e>
                      <m:sub>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𝑇𝑅𝐹</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2022</m:t>
                        </m:r>
                      </m:sub>
                    </m:sSub>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800" i="1">
                            <a:solidFill>
                              <a:srgbClr val="FF0000"/>
                            </a:solidFill>
                            <a:effectLst/>
                            <a:latin typeface="Cambria Math" panose="02040503050406030204" pitchFamily="18" charset="0"/>
                          </a:rPr>
                        </m:ctrlPr>
                      </m:sSubPr>
                      <m:e>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𝑁</m:t>
                        </m:r>
                      </m:e>
                      <m:sub>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𝐺𝐸𝑂𝐼𝐷</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2022</m:t>
                        </m:r>
                      </m:sub>
                    </m:sSub>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28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2800" dirty="0"/>
              </a:p>
            </p:txBody>
          </p:sp>
        </mc:Choice>
        <mc:Fallback xmlns="">
          <p:sp>
            <p:nvSpPr>
              <p:cNvPr id="6" name="Rectangle 5"/>
              <p:cNvSpPr>
                <a:spLocks noRot="1" noChangeAspect="1" noMove="1" noResize="1" noEditPoints="1" noAdjustHandles="1" noChangeArrowheads="1" noChangeShapeType="1" noTextEdit="1"/>
              </p:cNvSpPr>
              <p:nvPr/>
            </p:nvSpPr>
            <p:spPr>
              <a:xfrm>
                <a:off x="789271" y="2341545"/>
                <a:ext cx="7565457" cy="513282"/>
              </a:xfrm>
              <a:prstGeom prst="rect">
                <a:avLst/>
              </a:prstGeom>
              <a:blipFill>
                <a:blip r:embed="rId2"/>
                <a:stretch>
                  <a:fillRect/>
                </a:stretch>
              </a:blipFill>
            </p:spPr>
            <p:txBody>
              <a:bodyPr/>
              <a:lstStyle/>
              <a:p>
                <a:r>
                  <a:rPr lang="en-US">
                    <a:noFill/>
                  </a:rPr>
                  <a:t> </a:t>
                </a:r>
              </a:p>
            </p:txBody>
          </p:sp>
        </mc:Fallback>
      </mc:AlternateContent>
      <p:sp>
        <p:nvSpPr>
          <p:cNvPr id="7" name="TextBox 6"/>
          <p:cNvSpPr txBox="1"/>
          <p:nvPr/>
        </p:nvSpPr>
        <p:spPr>
          <a:xfrm>
            <a:off x="24865" y="4689797"/>
            <a:ext cx="4467890" cy="1200329"/>
          </a:xfrm>
          <a:prstGeom prst="rect">
            <a:avLst/>
          </a:prstGeom>
          <a:noFill/>
        </p:spPr>
        <p:txBody>
          <a:bodyPr wrap="none" rtlCol="0">
            <a:spAutoFit/>
          </a:bodyPr>
          <a:lstStyle/>
          <a:p>
            <a:r>
              <a:rPr lang="en-US" dirty="0" smtClean="0"/>
              <a:t>Time-dependencies of </a:t>
            </a:r>
            <a:r>
              <a:rPr lang="en-US" u="sng" dirty="0" smtClean="0"/>
              <a:t>ellipsoid heights</a:t>
            </a:r>
          </a:p>
          <a:p>
            <a:r>
              <a:rPr lang="en-US" dirty="0" smtClean="0"/>
              <a:t>come from OPUS, where time-dependent</a:t>
            </a:r>
          </a:p>
          <a:p>
            <a:r>
              <a:rPr lang="en-US" dirty="0" smtClean="0"/>
              <a:t>CORS coordinates serve as control for</a:t>
            </a:r>
          </a:p>
          <a:p>
            <a:r>
              <a:rPr lang="en-US" smtClean="0"/>
              <a:t>your time-dependent GNSS </a:t>
            </a:r>
            <a:r>
              <a:rPr lang="en-US" dirty="0" smtClean="0"/>
              <a:t>survey.</a:t>
            </a:r>
          </a:p>
        </p:txBody>
      </p:sp>
      <p:sp>
        <p:nvSpPr>
          <p:cNvPr id="8" name="TextBox 7"/>
          <p:cNvSpPr txBox="1"/>
          <p:nvPr/>
        </p:nvSpPr>
        <p:spPr>
          <a:xfrm>
            <a:off x="4876615" y="4689796"/>
            <a:ext cx="4331057" cy="1477328"/>
          </a:xfrm>
          <a:prstGeom prst="rect">
            <a:avLst/>
          </a:prstGeom>
          <a:noFill/>
        </p:spPr>
        <p:txBody>
          <a:bodyPr wrap="none" rtlCol="0">
            <a:spAutoFit/>
          </a:bodyPr>
          <a:lstStyle/>
          <a:p>
            <a:r>
              <a:rPr lang="en-US" dirty="0" smtClean="0"/>
              <a:t>Time-dependencies of </a:t>
            </a:r>
            <a:r>
              <a:rPr lang="en-US" u="sng" dirty="0" smtClean="0"/>
              <a:t>geoid undulations</a:t>
            </a:r>
          </a:p>
          <a:p>
            <a:r>
              <a:rPr lang="en-US" dirty="0" smtClean="0"/>
              <a:t>are captured in the dynamic component</a:t>
            </a:r>
          </a:p>
          <a:p>
            <a:r>
              <a:rPr lang="en-US" dirty="0" smtClean="0"/>
              <a:t>of GEOID2022 (“DGEOID2022”), which</a:t>
            </a:r>
          </a:p>
          <a:p>
            <a:r>
              <a:rPr lang="en-US" dirty="0" smtClean="0"/>
              <a:t>will come from the geoid monitoring</a:t>
            </a:r>
          </a:p>
          <a:p>
            <a:r>
              <a:rPr lang="en-US" dirty="0" smtClean="0"/>
              <a:t>service, or </a:t>
            </a:r>
            <a:r>
              <a:rPr lang="en-US" dirty="0" err="1" smtClean="0"/>
              <a:t>GeMS</a:t>
            </a:r>
            <a:r>
              <a:rPr lang="en-US" dirty="0" smtClean="0"/>
              <a:t>.</a:t>
            </a:r>
            <a:endParaRPr lang="en-US" dirty="0"/>
          </a:p>
        </p:txBody>
      </p:sp>
      <p:sp>
        <p:nvSpPr>
          <p:cNvPr id="9" name="Up Arrow 8"/>
          <p:cNvSpPr/>
          <p:nvPr/>
        </p:nvSpPr>
        <p:spPr>
          <a:xfrm rot="2837372">
            <a:off x="3081210" y="2708778"/>
            <a:ext cx="484632" cy="190890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Up Arrow 9"/>
          <p:cNvSpPr/>
          <p:nvPr/>
        </p:nvSpPr>
        <p:spPr>
          <a:xfrm rot="21052621">
            <a:off x="6799826" y="3005589"/>
            <a:ext cx="484632" cy="16562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18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resolution products</a:t>
            </a:r>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37</a:t>
            </a:fld>
            <a:endParaRPr lang="en-US" altLang="en-US" dirty="0"/>
          </a:p>
        </p:txBody>
      </p:sp>
      <p:sp>
        <p:nvSpPr>
          <p:cNvPr id="10" name="Content Placeholder 9"/>
          <p:cNvSpPr>
            <a:spLocks noGrp="1"/>
          </p:cNvSpPr>
          <p:nvPr>
            <p:ph idx="1"/>
          </p:nvPr>
        </p:nvSpPr>
        <p:spPr/>
        <p:txBody>
          <a:bodyPr/>
          <a:lstStyle/>
          <a:p>
            <a:r>
              <a:rPr lang="en-US" sz="2400" dirty="0" smtClean="0"/>
              <a:t>All will be 1 x 1 arcminute grids</a:t>
            </a:r>
          </a:p>
          <a:p>
            <a:r>
              <a:rPr lang="en-US" sz="2400" dirty="0" smtClean="0"/>
              <a:t>All will cover three finite regions of the globe</a:t>
            </a:r>
          </a:p>
          <a:p>
            <a:r>
              <a:rPr lang="en-US" sz="2400" dirty="0" smtClean="0"/>
              <a:t>All will have a static and dynamic component</a:t>
            </a:r>
          </a:p>
          <a:p>
            <a:pPr lvl="1"/>
            <a:r>
              <a:rPr lang="en-US" sz="2000" dirty="0" smtClean="0"/>
              <a:t>Dynamic surface gravity not expected to be ready by 2022</a:t>
            </a:r>
          </a:p>
          <a:p>
            <a:r>
              <a:rPr lang="en-US" sz="2400" dirty="0" smtClean="0"/>
              <a:t>GEOID2022</a:t>
            </a:r>
          </a:p>
          <a:p>
            <a:pPr lvl="1"/>
            <a:r>
              <a:rPr lang="en-US" sz="2000" dirty="0" smtClean="0"/>
              <a:t>Official converter of *TRF2022 ellipsoid heights into NAPGD2022 orthometric heights</a:t>
            </a:r>
          </a:p>
          <a:p>
            <a:r>
              <a:rPr lang="en-US" sz="2400" dirty="0" smtClean="0"/>
              <a:t>DEFLEC2022</a:t>
            </a:r>
          </a:p>
          <a:p>
            <a:pPr lvl="1"/>
            <a:r>
              <a:rPr lang="en-US" sz="2000" dirty="0" smtClean="0"/>
              <a:t>Surface deflections of the vertical in N/S and E/W</a:t>
            </a:r>
          </a:p>
          <a:p>
            <a:r>
              <a:rPr lang="en-US" sz="2400" dirty="0" smtClean="0"/>
              <a:t>GRAV2022</a:t>
            </a:r>
          </a:p>
          <a:p>
            <a:pPr lvl="1"/>
            <a:r>
              <a:rPr lang="en-US" sz="2000" dirty="0" smtClean="0"/>
              <a:t>Surface acceleration of gravity </a:t>
            </a:r>
          </a:p>
          <a:p>
            <a:pPr lvl="1"/>
            <a:endParaRPr lang="en-US" dirty="0"/>
          </a:p>
        </p:txBody>
      </p:sp>
    </p:spTree>
    <p:extLst>
      <p:ext uri="{BB962C8B-B14F-4D97-AF65-F5344CB8AC3E}">
        <p14:creationId xmlns:p14="http://schemas.microsoft.com/office/powerpoint/2010/main" val="216901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4259" y="1376412"/>
            <a:ext cx="3767596" cy="2911325"/>
          </a:xfrm>
        </p:spPr>
      </p:pic>
      <p:sp>
        <p:nvSpPr>
          <p:cNvPr id="2" name="Title 1"/>
          <p:cNvSpPr>
            <a:spLocks noGrp="1"/>
          </p:cNvSpPr>
          <p:nvPr>
            <p:ph type="title"/>
          </p:nvPr>
        </p:nvSpPr>
        <p:spPr/>
        <p:txBody>
          <a:bodyPr/>
          <a:lstStyle/>
          <a:p>
            <a:r>
              <a:rPr lang="en-US" dirty="0" smtClean="0"/>
              <a:t>The three gridded regions</a:t>
            </a:r>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38</a:t>
            </a:fld>
            <a:endParaRPr lang="en-US" alt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268067"/>
            <a:ext cx="2617949" cy="338793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930" y="3326580"/>
            <a:ext cx="3232767" cy="2498047"/>
          </a:xfrm>
          <a:prstGeom prst="rect">
            <a:avLst/>
          </a:prstGeom>
        </p:spPr>
      </p:pic>
      <p:sp>
        <p:nvSpPr>
          <p:cNvPr id="10" name="TextBox 9"/>
          <p:cNvSpPr txBox="1"/>
          <p:nvPr/>
        </p:nvSpPr>
        <p:spPr>
          <a:xfrm>
            <a:off x="5831855" y="1376412"/>
            <a:ext cx="2634119" cy="646331"/>
          </a:xfrm>
          <a:prstGeom prst="rect">
            <a:avLst/>
          </a:prstGeom>
          <a:noFill/>
        </p:spPr>
        <p:txBody>
          <a:bodyPr wrap="none" rtlCol="0">
            <a:spAutoFit/>
          </a:bodyPr>
          <a:lstStyle/>
          <a:p>
            <a:r>
              <a:rPr lang="en-US" dirty="0" smtClean="0"/>
              <a:t>“North American region”</a:t>
            </a:r>
          </a:p>
          <a:p>
            <a:r>
              <a:rPr lang="en-US" dirty="0" smtClean="0"/>
              <a:t>¼ of the Earth</a:t>
            </a:r>
            <a:endParaRPr lang="en-US" dirty="0"/>
          </a:p>
        </p:txBody>
      </p:sp>
      <p:sp>
        <p:nvSpPr>
          <p:cNvPr id="11" name="TextBox 10"/>
          <p:cNvSpPr txBox="1"/>
          <p:nvPr/>
        </p:nvSpPr>
        <p:spPr>
          <a:xfrm>
            <a:off x="6165635" y="5716658"/>
            <a:ext cx="2326278" cy="369332"/>
          </a:xfrm>
          <a:prstGeom prst="rect">
            <a:avLst/>
          </a:prstGeom>
          <a:noFill/>
        </p:spPr>
        <p:txBody>
          <a:bodyPr wrap="none" rtlCol="0">
            <a:spAutoFit/>
          </a:bodyPr>
          <a:lstStyle/>
          <a:p>
            <a:r>
              <a:rPr lang="en-US" dirty="0" smtClean="0"/>
              <a:t>“Guam/CNMI region”</a:t>
            </a:r>
          </a:p>
        </p:txBody>
      </p:sp>
      <p:sp>
        <p:nvSpPr>
          <p:cNvPr id="12" name="TextBox 11"/>
          <p:cNvSpPr txBox="1"/>
          <p:nvPr/>
        </p:nvSpPr>
        <p:spPr>
          <a:xfrm>
            <a:off x="469517" y="5749141"/>
            <a:ext cx="2813591" cy="369332"/>
          </a:xfrm>
          <a:prstGeom prst="rect">
            <a:avLst/>
          </a:prstGeom>
          <a:noFill/>
        </p:spPr>
        <p:txBody>
          <a:bodyPr wrap="none" rtlCol="0">
            <a:spAutoFit/>
          </a:bodyPr>
          <a:lstStyle/>
          <a:p>
            <a:r>
              <a:rPr lang="en-US" dirty="0" smtClean="0"/>
              <a:t>“American Samoa region”</a:t>
            </a:r>
          </a:p>
        </p:txBody>
      </p:sp>
    </p:spTree>
    <p:extLst>
      <p:ext uri="{BB962C8B-B14F-4D97-AF65-F5344CB8AC3E}">
        <p14:creationId xmlns:p14="http://schemas.microsoft.com/office/powerpoint/2010/main" val="15960251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ltLang="en-US" smtClean="0"/>
              <a:t>2018-05-07</a:t>
            </a:r>
            <a:endParaRPr lang="en-US" altLang="en-US"/>
          </a:p>
        </p:txBody>
      </p:sp>
      <p:sp>
        <p:nvSpPr>
          <p:cNvPr id="3" name="Footer Placeholder 2"/>
          <p:cNvSpPr>
            <a:spLocks noGrp="1"/>
          </p:cNvSpPr>
          <p:nvPr>
            <p:ph type="ftr" sz="quarter" idx="11"/>
          </p:nvPr>
        </p:nvSpPr>
        <p:spPr/>
        <p:txBody>
          <a:bodyPr/>
          <a:lstStyle/>
          <a:p>
            <a:pPr>
              <a:defRPr/>
            </a:pPr>
            <a:r>
              <a:rPr lang="en-US" smtClean="0"/>
              <a:t>Modernizing the Geopotential Datum</a:t>
            </a:r>
            <a:endParaRPr lang="en-US"/>
          </a:p>
        </p:txBody>
      </p:sp>
      <p:sp>
        <p:nvSpPr>
          <p:cNvPr id="4" name="Slide Number Placeholder 3"/>
          <p:cNvSpPr>
            <a:spLocks noGrp="1"/>
          </p:cNvSpPr>
          <p:nvPr>
            <p:ph type="sldNum" sz="quarter" idx="12"/>
          </p:nvPr>
        </p:nvSpPr>
        <p:spPr/>
        <p:txBody>
          <a:bodyPr/>
          <a:lstStyle/>
          <a:p>
            <a:pPr>
              <a:defRPr/>
            </a:pPr>
            <a:fld id="{43BFA99B-C703-4852-B2BB-2E440DC6F13D}" type="slidenum">
              <a:rPr lang="en-US" altLang="en-US" smtClean="0"/>
              <a:pPr>
                <a:defRPr/>
              </a:pPr>
              <a:t>39</a:t>
            </a:fld>
            <a:endParaRPr lang="en-US" altLang="en-US"/>
          </a:p>
        </p:txBody>
      </p:sp>
      <p:sp>
        <p:nvSpPr>
          <p:cNvPr id="5" name="Title 1"/>
          <p:cNvSpPr txBox="1">
            <a:spLocks/>
          </p:cNvSpPr>
          <p:nvPr/>
        </p:nvSpPr>
        <p:spPr>
          <a:xfrm>
            <a:off x="457200" y="2792437"/>
            <a:ext cx="8229600" cy="1143000"/>
          </a:xfrm>
          <a:prstGeom prst="rect">
            <a:avLst/>
          </a:prstGeom>
        </p:spPr>
        <p:txBody>
          <a:bodyPr/>
          <a:lstStyle>
            <a:lvl1pPr algn="ctr" rtl="0" eaLnBrk="0" fontAlgn="base" hangingPunct="0">
              <a:spcBef>
                <a:spcPct val="0"/>
              </a:spcBef>
              <a:spcAft>
                <a:spcPct val="0"/>
              </a:spcAft>
              <a:defRPr sz="4400" kern="1200">
                <a:solidFill>
                  <a:schemeClr val="tx2"/>
                </a:solidFill>
                <a:latin typeface="Gill Sans MT" pitchFamily="34" charset="0"/>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Gill Sans MT" pitchFamily="34" charset="0"/>
                <a:ea typeface="MS PGothic" pitchFamily="34" charset="-128"/>
                <a:cs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t>Leveling?  Yes!</a:t>
            </a:r>
            <a:endParaRPr lang="en-US" dirty="0"/>
          </a:p>
        </p:txBody>
      </p:sp>
    </p:spTree>
    <p:extLst>
      <p:ext uri="{BB962C8B-B14F-4D97-AF65-F5344CB8AC3E}">
        <p14:creationId xmlns:p14="http://schemas.microsoft.com/office/powerpoint/2010/main" val="3586027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Expected changes to orthometric heights</a:t>
            </a:r>
            <a:endParaRPr lang="en-US" sz="3600" dirty="0"/>
          </a:p>
        </p:txBody>
      </p:sp>
      <p:sp>
        <p:nvSpPr>
          <p:cNvPr id="3" name="Date Placeholder 2"/>
          <p:cNvSpPr>
            <a:spLocks noGrp="1"/>
          </p:cNvSpPr>
          <p:nvPr>
            <p:ph type="dt" sz="half" idx="10"/>
          </p:nvPr>
        </p:nvSpPr>
        <p:spPr/>
        <p:txBody>
          <a:bodyPr/>
          <a:lstStyle/>
          <a:p>
            <a:pPr>
              <a:defRPr/>
            </a:pPr>
            <a:r>
              <a:rPr lang="en-US" altLang="en-US" smtClean="0"/>
              <a:t>2018-05-07</a:t>
            </a:r>
            <a:endParaRPr lang="en-US" altLang="en-US"/>
          </a:p>
        </p:txBody>
      </p:sp>
      <p:sp>
        <p:nvSpPr>
          <p:cNvPr id="4" name="Footer Placeholder 3"/>
          <p:cNvSpPr>
            <a:spLocks noGrp="1"/>
          </p:cNvSpPr>
          <p:nvPr>
            <p:ph type="ftr" sz="quarter" idx="11"/>
          </p:nvPr>
        </p:nvSpPr>
        <p:spPr/>
        <p:txBody>
          <a:bodyPr/>
          <a:lstStyle/>
          <a:p>
            <a:pPr>
              <a:defRPr/>
            </a:pPr>
            <a:r>
              <a:rPr lang="en-US" smtClean="0"/>
              <a:t>Modernizing the Geopotential Datum</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4</a:t>
            </a:fld>
            <a:endParaRPr lang="en-US" altLang="en-US"/>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1699" t="3698" r="10897" b="6523"/>
          <a:stretch/>
        </p:blipFill>
        <p:spPr bwMode="auto">
          <a:xfrm>
            <a:off x="1634490" y="1804987"/>
            <a:ext cx="5875020" cy="32480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298435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Yes!</a:t>
            </a:r>
            <a:endParaRPr lang="en-US" dirty="0"/>
          </a:p>
        </p:txBody>
      </p:sp>
      <p:sp>
        <p:nvSpPr>
          <p:cNvPr id="3" name="Content Placeholder 2"/>
          <p:cNvSpPr>
            <a:spLocks noGrp="1"/>
          </p:cNvSpPr>
          <p:nvPr>
            <p:ph idx="1"/>
          </p:nvPr>
        </p:nvSpPr>
        <p:spPr/>
        <p:txBody>
          <a:bodyPr/>
          <a:lstStyle/>
          <a:p>
            <a:r>
              <a:rPr lang="en-US" dirty="0" smtClean="0"/>
              <a:t>Leveling yields differential heights</a:t>
            </a:r>
          </a:p>
          <a:p>
            <a:r>
              <a:rPr lang="en-US" dirty="0" smtClean="0"/>
              <a:t>If you want absolute heights, you need one or more known heights</a:t>
            </a:r>
          </a:p>
          <a:p>
            <a:r>
              <a:rPr lang="en-US" dirty="0" smtClean="0"/>
              <a:t>Previously this was about finding a benchmark with a published NAVD 88 height</a:t>
            </a:r>
          </a:p>
          <a:p>
            <a:pPr lvl="1"/>
            <a:r>
              <a:rPr lang="en-US" dirty="0" smtClean="0"/>
              <a:t>Does published mean “known”? </a:t>
            </a:r>
          </a:p>
          <a:p>
            <a:pPr lvl="1"/>
            <a:r>
              <a:rPr lang="en-US" dirty="0" smtClean="0"/>
              <a:t>Does it mean “trusted”?</a:t>
            </a:r>
          </a:p>
          <a:p>
            <a:pPr lvl="1"/>
            <a:r>
              <a:rPr lang="en-US" dirty="0" smtClean="0"/>
              <a:t>Does it mean “current”?</a:t>
            </a:r>
          </a:p>
          <a:p>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40</a:t>
            </a:fld>
            <a:endParaRPr lang="en-US" altLang="en-US" dirty="0"/>
          </a:p>
        </p:txBody>
      </p:sp>
    </p:spTree>
    <p:extLst>
      <p:ext uri="{BB962C8B-B14F-4D97-AF65-F5344CB8AC3E}">
        <p14:creationId xmlns:p14="http://schemas.microsoft.com/office/powerpoint/2010/main" val="24713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When was this point last leveled?</a:t>
            </a:r>
            <a:endParaRPr lang="en-US" sz="4000"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41</a:t>
            </a:fld>
            <a:endParaRPr lang="en-US" altLang="en-US" dirty="0"/>
          </a:p>
        </p:txBody>
      </p:sp>
      <p:pic>
        <p:nvPicPr>
          <p:cNvPr id="10" name="Content Placeholder 9"/>
          <p:cNvPicPr>
            <a:picLocks noGrp="1" noChangeAspect="1"/>
          </p:cNvPicPr>
          <p:nvPr>
            <p:ph idx="1"/>
          </p:nvPr>
        </p:nvPicPr>
        <p:blipFill>
          <a:blip r:embed="rId2"/>
          <a:stretch>
            <a:fillRect/>
          </a:stretch>
        </p:blipFill>
        <p:spPr>
          <a:xfrm>
            <a:off x="80409" y="1360477"/>
            <a:ext cx="6472791" cy="4297363"/>
          </a:xfrm>
          <a:prstGeom prst="rect">
            <a:avLst/>
          </a:prstGeom>
        </p:spPr>
      </p:pic>
      <p:pic>
        <p:nvPicPr>
          <p:cNvPr id="11" name="Picture 10"/>
          <p:cNvPicPr>
            <a:picLocks noChangeAspect="1"/>
          </p:cNvPicPr>
          <p:nvPr/>
        </p:nvPicPr>
        <p:blipFill>
          <a:blip r:embed="rId3"/>
          <a:stretch>
            <a:fillRect/>
          </a:stretch>
        </p:blipFill>
        <p:spPr>
          <a:xfrm>
            <a:off x="152547" y="5644949"/>
            <a:ext cx="4612058" cy="951125"/>
          </a:xfrm>
          <a:prstGeom prst="rect">
            <a:avLst/>
          </a:prstGeom>
        </p:spPr>
      </p:pic>
      <p:sp>
        <p:nvSpPr>
          <p:cNvPr id="12" name="Rectangle 11"/>
          <p:cNvSpPr/>
          <p:nvPr/>
        </p:nvSpPr>
        <p:spPr>
          <a:xfrm>
            <a:off x="734938" y="2948299"/>
            <a:ext cx="5093294" cy="1538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601097" y="2173237"/>
            <a:ext cx="1784463" cy="738664"/>
          </a:xfrm>
          <a:prstGeom prst="rect">
            <a:avLst/>
          </a:prstGeom>
          <a:noFill/>
        </p:spPr>
        <p:txBody>
          <a:bodyPr wrap="none" rtlCol="0">
            <a:spAutoFit/>
          </a:bodyPr>
          <a:lstStyle/>
          <a:p>
            <a:r>
              <a:rPr lang="en-US" sz="1400" b="1" dirty="0" smtClean="0"/>
              <a:t>Has an “adjusted” </a:t>
            </a:r>
          </a:p>
          <a:p>
            <a:r>
              <a:rPr lang="en-US" sz="1400" b="1" dirty="0" smtClean="0"/>
              <a:t>NAVD 88 height to </a:t>
            </a:r>
          </a:p>
          <a:p>
            <a:r>
              <a:rPr lang="en-US" sz="1400" b="1" dirty="0" smtClean="0"/>
              <a:t>a millimeter…</a:t>
            </a:r>
            <a:endParaRPr lang="en-US" sz="1400" b="1" dirty="0"/>
          </a:p>
        </p:txBody>
      </p:sp>
      <p:sp>
        <p:nvSpPr>
          <p:cNvPr id="14" name="Rectangle 13"/>
          <p:cNvSpPr/>
          <p:nvPr/>
        </p:nvSpPr>
        <p:spPr>
          <a:xfrm>
            <a:off x="1828800" y="1888621"/>
            <a:ext cx="1059679" cy="1214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601097" y="1360477"/>
            <a:ext cx="2095189" cy="738664"/>
          </a:xfrm>
          <a:prstGeom prst="rect">
            <a:avLst/>
          </a:prstGeom>
          <a:noFill/>
        </p:spPr>
        <p:txBody>
          <a:bodyPr wrap="none" rtlCol="0">
            <a:spAutoFit/>
          </a:bodyPr>
          <a:lstStyle/>
          <a:p>
            <a:r>
              <a:rPr lang="en-US" sz="1400" b="1" dirty="0" smtClean="0"/>
              <a:t>It’s in Louisiana where</a:t>
            </a:r>
          </a:p>
          <a:p>
            <a:r>
              <a:rPr lang="en-US" sz="1400" b="1" dirty="0"/>
              <a:t>a</a:t>
            </a:r>
            <a:r>
              <a:rPr lang="en-US" sz="1400" b="1" dirty="0" smtClean="0"/>
              <a:t>ccurate heights are </a:t>
            </a:r>
          </a:p>
          <a:p>
            <a:r>
              <a:rPr lang="en-US" sz="1400" b="1" dirty="0"/>
              <a:t>v</a:t>
            </a:r>
            <a:r>
              <a:rPr lang="en-US" sz="1400" b="1" dirty="0" smtClean="0"/>
              <a:t>ery important…</a:t>
            </a:r>
            <a:endParaRPr lang="en-US" sz="1400" b="1" dirty="0"/>
          </a:p>
        </p:txBody>
      </p:sp>
      <p:sp>
        <p:nvSpPr>
          <p:cNvPr id="16" name="Rectangle 15"/>
          <p:cNvSpPr/>
          <p:nvPr/>
        </p:nvSpPr>
        <p:spPr>
          <a:xfrm>
            <a:off x="734938" y="5734228"/>
            <a:ext cx="3837062" cy="734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601097" y="2911901"/>
            <a:ext cx="2517036" cy="954107"/>
          </a:xfrm>
          <a:prstGeom prst="rect">
            <a:avLst/>
          </a:prstGeom>
          <a:noFill/>
        </p:spPr>
        <p:txBody>
          <a:bodyPr wrap="none" rtlCol="0">
            <a:spAutoFit/>
          </a:bodyPr>
          <a:lstStyle/>
          <a:p>
            <a:r>
              <a:rPr lang="en-US" sz="1400" b="1" dirty="0" smtClean="0"/>
              <a:t>It was monumented in</a:t>
            </a:r>
          </a:p>
          <a:p>
            <a:r>
              <a:rPr lang="en-US" sz="1400" b="1" dirty="0" smtClean="0"/>
              <a:t>1968 (ignore the glitch),</a:t>
            </a:r>
          </a:p>
          <a:p>
            <a:r>
              <a:rPr lang="en-US" sz="1400" b="1" dirty="0" smtClean="0"/>
              <a:t>and was last known to be</a:t>
            </a:r>
          </a:p>
          <a:p>
            <a:r>
              <a:rPr lang="en-US" sz="1400" b="1" dirty="0" smtClean="0"/>
              <a:t>in good condition in 2002…</a:t>
            </a:r>
            <a:endParaRPr lang="en-US" sz="1400" b="1" dirty="0"/>
          </a:p>
        </p:txBody>
      </p:sp>
      <p:sp>
        <p:nvSpPr>
          <p:cNvPr id="18" name="TextBox 17"/>
          <p:cNvSpPr txBox="1"/>
          <p:nvPr/>
        </p:nvSpPr>
        <p:spPr>
          <a:xfrm>
            <a:off x="6553200" y="5119320"/>
            <a:ext cx="2122697" cy="1384995"/>
          </a:xfrm>
          <a:prstGeom prst="rect">
            <a:avLst/>
          </a:prstGeom>
          <a:noFill/>
        </p:spPr>
        <p:txBody>
          <a:bodyPr wrap="none" rtlCol="0">
            <a:spAutoFit/>
          </a:bodyPr>
          <a:lstStyle/>
          <a:p>
            <a:r>
              <a:rPr lang="en-US" sz="1400" b="1" dirty="0" smtClean="0"/>
              <a:t>It’s a trick question.  </a:t>
            </a:r>
          </a:p>
          <a:p>
            <a:r>
              <a:rPr lang="en-US" sz="1400" b="1" dirty="0" smtClean="0"/>
              <a:t>You can’t figure it out</a:t>
            </a:r>
          </a:p>
          <a:p>
            <a:r>
              <a:rPr lang="en-US" sz="1400" b="1" dirty="0" smtClean="0"/>
              <a:t>from anything on here.</a:t>
            </a:r>
          </a:p>
          <a:p>
            <a:endParaRPr lang="en-US" sz="1400" b="1" dirty="0"/>
          </a:p>
          <a:p>
            <a:r>
              <a:rPr lang="en-US" sz="1400" b="1" dirty="0" smtClean="0"/>
              <a:t>But the answer is: </a:t>
            </a:r>
          </a:p>
          <a:p>
            <a:r>
              <a:rPr lang="en-US" sz="1400" b="1" u="sng" dirty="0" smtClean="0"/>
              <a:t>Just once:  1968</a:t>
            </a:r>
            <a:r>
              <a:rPr lang="en-US" sz="1400" b="1" dirty="0" smtClean="0"/>
              <a:t>.</a:t>
            </a:r>
          </a:p>
        </p:txBody>
      </p:sp>
      <p:sp>
        <p:nvSpPr>
          <p:cNvPr id="19" name="Rectangle 18"/>
          <p:cNvSpPr/>
          <p:nvPr/>
        </p:nvSpPr>
        <p:spPr>
          <a:xfrm>
            <a:off x="152547" y="5221480"/>
            <a:ext cx="5385914" cy="4234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601097" y="3856920"/>
            <a:ext cx="2440092" cy="1169551"/>
          </a:xfrm>
          <a:prstGeom prst="rect">
            <a:avLst/>
          </a:prstGeom>
          <a:noFill/>
        </p:spPr>
        <p:txBody>
          <a:bodyPr wrap="none" rtlCol="0">
            <a:spAutoFit/>
          </a:bodyPr>
          <a:lstStyle/>
          <a:p>
            <a:r>
              <a:rPr lang="en-US" sz="1400" b="1" dirty="0" smtClean="0"/>
              <a:t>Savvy datasheet snoopers</a:t>
            </a:r>
          </a:p>
          <a:p>
            <a:r>
              <a:rPr lang="en-US" sz="1400" b="1" dirty="0" smtClean="0"/>
              <a:t>may recognize this text as</a:t>
            </a:r>
          </a:p>
          <a:p>
            <a:r>
              <a:rPr lang="en-US" sz="1400" b="1" dirty="0" smtClean="0"/>
              <a:t>meaning “it was adjusted</a:t>
            </a:r>
          </a:p>
          <a:p>
            <a:r>
              <a:rPr lang="en-US" sz="1400" b="1" dirty="0" smtClean="0"/>
              <a:t>as part of the original roll-</a:t>
            </a:r>
          </a:p>
          <a:p>
            <a:r>
              <a:rPr lang="en-US" sz="1400" b="1" dirty="0" smtClean="0"/>
              <a:t>out of NAVD 88…</a:t>
            </a:r>
          </a:p>
        </p:txBody>
      </p:sp>
    </p:spTree>
    <p:extLst>
      <p:ext uri="{BB962C8B-B14F-4D97-AF65-F5344CB8AC3E}">
        <p14:creationId xmlns:p14="http://schemas.microsoft.com/office/powerpoint/2010/main" val="29918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animBg="1"/>
      <p:bldP spid="15" grpId="0"/>
      <p:bldP spid="16" grpId="0" animBg="1"/>
      <p:bldP spid="17" grpId="0"/>
      <p:bldP spid="19" grpId="0" animBg="1"/>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81940"/>
          </a:xfrm>
        </p:spPr>
        <p:txBody>
          <a:bodyPr/>
          <a:lstStyle/>
          <a:p>
            <a:r>
              <a:rPr lang="en-US" dirty="0" smtClean="0"/>
              <a:t>When was this point leveled?</a:t>
            </a:r>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42</a:t>
            </a:fld>
            <a:endParaRPr lang="en-US" altLang="en-US" dirty="0"/>
          </a:p>
        </p:txBody>
      </p:sp>
      <p:pic>
        <p:nvPicPr>
          <p:cNvPr id="8" name="Picture 7"/>
          <p:cNvPicPr>
            <a:picLocks noChangeAspect="1"/>
          </p:cNvPicPr>
          <p:nvPr/>
        </p:nvPicPr>
        <p:blipFill>
          <a:blip r:embed="rId2"/>
          <a:stretch>
            <a:fillRect/>
          </a:stretch>
        </p:blipFill>
        <p:spPr>
          <a:xfrm>
            <a:off x="-18380" y="4213077"/>
            <a:ext cx="4547218" cy="1870855"/>
          </a:xfrm>
          <a:prstGeom prst="rect">
            <a:avLst/>
          </a:prstGeom>
        </p:spPr>
      </p:pic>
      <p:sp>
        <p:nvSpPr>
          <p:cNvPr id="9" name="TextBox 8"/>
          <p:cNvSpPr txBox="1"/>
          <p:nvPr/>
        </p:nvSpPr>
        <p:spPr>
          <a:xfrm>
            <a:off x="4719444" y="1511558"/>
            <a:ext cx="3467616" cy="1200329"/>
          </a:xfrm>
          <a:prstGeom prst="rect">
            <a:avLst/>
          </a:prstGeom>
          <a:noFill/>
        </p:spPr>
        <p:txBody>
          <a:bodyPr wrap="none" rtlCol="0">
            <a:spAutoFit/>
          </a:bodyPr>
          <a:lstStyle/>
          <a:p>
            <a:r>
              <a:rPr lang="en-US" dirty="0" smtClean="0"/>
              <a:t>You wouldn’t know it, but it was</a:t>
            </a:r>
          </a:p>
          <a:p>
            <a:r>
              <a:rPr lang="en-US" dirty="0" smtClean="0"/>
              <a:t>leveled in:</a:t>
            </a:r>
          </a:p>
          <a:p>
            <a:r>
              <a:rPr lang="en-US" dirty="0" smtClean="0"/>
              <a:t>1917, 1942, 1942 (again), 1945,</a:t>
            </a:r>
          </a:p>
          <a:p>
            <a:r>
              <a:rPr lang="en-US" dirty="0" smtClean="0"/>
              <a:t>1951, 1981</a:t>
            </a:r>
            <a:endParaRPr lang="en-US" dirty="0"/>
          </a:p>
        </p:txBody>
      </p:sp>
      <p:sp>
        <p:nvSpPr>
          <p:cNvPr id="11" name="TextBox 10"/>
          <p:cNvSpPr txBox="1"/>
          <p:nvPr/>
        </p:nvSpPr>
        <p:spPr>
          <a:xfrm>
            <a:off x="6019800" y="2711887"/>
            <a:ext cx="2723823" cy="646331"/>
          </a:xfrm>
          <a:prstGeom prst="rect">
            <a:avLst/>
          </a:prstGeom>
          <a:noFill/>
        </p:spPr>
        <p:txBody>
          <a:bodyPr wrap="none" rtlCol="0">
            <a:spAutoFit/>
          </a:bodyPr>
          <a:lstStyle/>
          <a:p>
            <a:r>
              <a:rPr lang="en-US" dirty="0" smtClean="0"/>
              <a:t>The 1981 data went into </a:t>
            </a:r>
          </a:p>
          <a:p>
            <a:r>
              <a:rPr lang="en-US" dirty="0" smtClean="0"/>
              <a:t>the NAVD 88 height</a:t>
            </a:r>
            <a:endParaRPr lang="en-US" dirty="0"/>
          </a:p>
        </p:txBody>
      </p:sp>
      <p:sp>
        <p:nvSpPr>
          <p:cNvPr id="12" name="TextBox 11"/>
          <p:cNvSpPr txBox="1"/>
          <p:nvPr/>
        </p:nvSpPr>
        <p:spPr>
          <a:xfrm>
            <a:off x="4719444" y="3756810"/>
            <a:ext cx="4134465" cy="2585323"/>
          </a:xfrm>
          <a:prstGeom prst="rect">
            <a:avLst/>
          </a:prstGeom>
          <a:noFill/>
        </p:spPr>
        <p:txBody>
          <a:bodyPr wrap="none" rtlCol="0">
            <a:spAutoFit/>
          </a:bodyPr>
          <a:lstStyle/>
          <a:p>
            <a:r>
              <a:rPr lang="en-US" dirty="0" smtClean="0"/>
              <a:t>Q: But what about 64 </a:t>
            </a:r>
          </a:p>
          <a:p>
            <a:r>
              <a:rPr lang="en-US" dirty="0" smtClean="0"/>
              <a:t>years and 6 occupations?</a:t>
            </a:r>
          </a:p>
          <a:p>
            <a:endParaRPr lang="en-US" dirty="0" smtClean="0"/>
          </a:p>
          <a:p>
            <a:r>
              <a:rPr lang="en-US" dirty="0" smtClean="0"/>
              <a:t>A: You get a “warning” about vertical </a:t>
            </a:r>
          </a:p>
          <a:p>
            <a:r>
              <a:rPr lang="en-US" dirty="0" smtClean="0"/>
              <a:t>movement, but no estimate of the rate.</a:t>
            </a:r>
          </a:p>
          <a:p>
            <a:endParaRPr lang="en-US" dirty="0" smtClean="0"/>
          </a:p>
          <a:p>
            <a:r>
              <a:rPr lang="en-US" dirty="0" smtClean="0"/>
              <a:t>Less than ¼ mile away is AH1055, </a:t>
            </a:r>
          </a:p>
          <a:p>
            <a:r>
              <a:rPr lang="en-US" dirty="0" smtClean="0"/>
              <a:t>leveled once in 1981, with NO </a:t>
            </a:r>
          </a:p>
          <a:p>
            <a:r>
              <a:rPr lang="en-US" dirty="0" smtClean="0"/>
              <a:t>warnings.</a:t>
            </a:r>
          </a:p>
        </p:txBody>
      </p:sp>
      <p:pic>
        <p:nvPicPr>
          <p:cNvPr id="14" name="Picture 13"/>
          <p:cNvPicPr>
            <a:picLocks noChangeAspect="1"/>
          </p:cNvPicPr>
          <p:nvPr/>
        </p:nvPicPr>
        <p:blipFill>
          <a:blip r:embed="rId3"/>
          <a:stretch>
            <a:fillRect/>
          </a:stretch>
        </p:blipFill>
        <p:spPr>
          <a:xfrm>
            <a:off x="1" y="1452785"/>
            <a:ext cx="4554482" cy="2760292"/>
          </a:xfrm>
          <a:prstGeom prst="rect">
            <a:avLst/>
          </a:prstGeom>
        </p:spPr>
      </p:pic>
      <p:sp>
        <p:nvSpPr>
          <p:cNvPr id="15" name="Rectangle 14"/>
          <p:cNvSpPr/>
          <p:nvPr/>
        </p:nvSpPr>
        <p:spPr>
          <a:xfrm>
            <a:off x="457200" y="3999244"/>
            <a:ext cx="3843495" cy="2138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 y="2542233"/>
            <a:ext cx="3913833" cy="1004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86862" y="3626343"/>
            <a:ext cx="3913833" cy="314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17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Leveling - Control</a:t>
            </a:r>
            <a:endParaRPr lang="en-US" dirty="0"/>
          </a:p>
        </p:txBody>
      </p:sp>
      <p:sp>
        <p:nvSpPr>
          <p:cNvPr id="3" name="Content Placeholder 2"/>
          <p:cNvSpPr>
            <a:spLocks noGrp="1"/>
          </p:cNvSpPr>
          <p:nvPr>
            <p:ph idx="1"/>
          </p:nvPr>
        </p:nvSpPr>
        <p:spPr/>
        <p:txBody>
          <a:bodyPr/>
          <a:lstStyle/>
          <a:p>
            <a:r>
              <a:rPr lang="en-US" dirty="0" smtClean="0"/>
              <a:t>In NAPGD2022, “known” heights for a leveling survey:</a:t>
            </a:r>
          </a:p>
          <a:p>
            <a:pPr lvl="1"/>
            <a:r>
              <a:rPr lang="en-US" dirty="0" smtClean="0"/>
              <a:t>Primary:  Perform your own GPS survey</a:t>
            </a:r>
          </a:p>
          <a:p>
            <a:pPr lvl="2"/>
            <a:r>
              <a:rPr lang="en-US" dirty="0" smtClean="0"/>
              <a:t>Yields starting orthometric heights using GEOID2022</a:t>
            </a:r>
          </a:p>
          <a:p>
            <a:pPr lvl="2"/>
            <a:r>
              <a:rPr lang="en-US" dirty="0" smtClean="0"/>
              <a:t>RTK may be perfectly acceptable!</a:t>
            </a:r>
          </a:p>
          <a:p>
            <a:pPr lvl="1"/>
            <a:r>
              <a:rPr lang="en-US" dirty="0" smtClean="0"/>
              <a:t>Secondary: Find a “not stale” passive mark</a:t>
            </a:r>
          </a:p>
          <a:p>
            <a:pPr lvl="2"/>
            <a:r>
              <a:rPr lang="en-US" dirty="0" smtClean="0"/>
              <a:t>“Staleness” depends on the mark</a:t>
            </a:r>
          </a:p>
          <a:p>
            <a:pPr lvl="1"/>
            <a:r>
              <a:rPr lang="en-US" dirty="0" smtClean="0"/>
              <a:t>Tertiary: Use VERTCON 3 on an NAVD 88 height</a:t>
            </a:r>
          </a:p>
          <a:p>
            <a:pPr lvl="2"/>
            <a:r>
              <a:rPr lang="en-US" dirty="0" smtClean="0"/>
              <a:t>Please don’t do this</a:t>
            </a:r>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43</a:t>
            </a:fld>
            <a:endParaRPr lang="en-US" altLang="en-US" dirty="0"/>
          </a:p>
        </p:txBody>
      </p:sp>
      <p:cxnSp>
        <p:nvCxnSpPr>
          <p:cNvPr id="8" name="Straight Connector 7"/>
          <p:cNvCxnSpPr/>
          <p:nvPr/>
        </p:nvCxnSpPr>
        <p:spPr>
          <a:xfrm flipV="1">
            <a:off x="457200" y="5516544"/>
            <a:ext cx="8325059" cy="20097"/>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10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 and Replacements</a:t>
            </a:r>
            <a:endParaRPr lang="en-US" dirty="0"/>
          </a:p>
        </p:txBody>
      </p:sp>
      <p:sp>
        <p:nvSpPr>
          <p:cNvPr id="3" name="Content Placeholder 2"/>
          <p:cNvSpPr>
            <a:spLocks noGrp="1"/>
          </p:cNvSpPr>
          <p:nvPr>
            <p:ph idx="1"/>
          </p:nvPr>
        </p:nvSpPr>
        <p:spPr/>
        <p:txBody>
          <a:bodyPr/>
          <a:lstStyle/>
          <a:p>
            <a:r>
              <a:rPr lang="en-US" dirty="0" smtClean="0"/>
              <a:t>NAPGD2022 will come with a version number</a:t>
            </a:r>
          </a:p>
          <a:p>
            <a:r>
              <a:rPr lang="en-US" u="sng" dirty="0" smtClean="0"/>
              <a:t>Updates</a:t>
            </a:r>
            <a:r>
              <a:rPr lang="en-US" dirty="0" smtClean="0"/>
              <a:t> will change the version</a:t>
            </a:r>
          </a:p>
          <a:p>
            <a:pPr lvl="1"/>
            <a:r>
              <a:rPr lang="en-US" dirty="0" smtClean="0"/>
              <a:t>Bug fixes, new data, new theories, minor improvements</a:t>
            </a:r>
          </a:p>
          <a:p>
            <a:r>
              <a:rPr lang="en-US" u="sng" dirty="0" smtClean="0"/>
              <a:t>Replacements</a:t>
            </a:r>
            <a:r>
              <a:rPr lang="en-US" dirty="0" smtClean="0"/>
              <a:t> will change the </a:t>
            </a:r>
            <a:r>
              <a:rPr lang="en-US" i="1" dirty="0" smtClean="0"/>
              <a:t>name</a:t>
            </a:r>
          </a:p>
          <a:p>
            <a:pPr lvl="1"/>
            <a:r>
              <a:rPr lang="en-US" dirty="0" smtClean="0"/>
              <a:t>When GMSL has changed by some threshold (20 cm)</a:t>
            </a:r>
          </a:p>
          <a:p>
            <a:pPr lvl="2"/>
            <a:r>
              <a:rPr lang="en-US" dirty="0" smtClean="0"/>
              <a:t>About 50-70 years</a:t>
            </a:r>
          </a:p>
          <a:p>
            <a:pPr lvl="1"/>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44</a:t>
            </a:fld>
            <a:endParaRPr lang="en-US" altLang="en-US" dirty="0"/>
          </a:p>
        </p:txBody>
      </p:sp>
    </p:spTree>
    <p:extLst>
      <p:ext uri="{BB962C8B-B14F-4D97-AF65-F5344CB8AC3E}">
        <p14:creationId xmlns:p14="http://schemas.microsoft.com/office/powerpoint/2010/main" val="4046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Geoid Modeling History</a:t>
            </a:r>
            <a:endParaRPr lang="en-US" dirty="0"/>
          </a:p>
        </p:txBody>
      </p:sp>
      <p:sp>
        <p:nvSpPr>
          <p:cNvPr id="3" name="Content Placeholder 2"/>
          <p:cNvSpPr>
            <a:spLocks noGrp="1"/>
          </p:cNvSpPr>
          <p:nvPr>
            <p:ph idx="1"/>
          </p:nvPr>
        </p:nvSpPr>
        <p:spPr/>
        <p:txBody>
          <a:bodyPr/>
          <a:lstStyle/>
          <a:p>
            <a:r>
              <a:rPr lang="en-US" sz="2800" dirty="0" smtClean="0"/>
              <a:t>Provides context as to why “sea level” has been a perpetual human choice for “surface of zero height”</a:t>
            </a:r>
          </a:p>
          <a:p>
            <a:pPr lvl="1"/>
            <a:r>
              <a:rPr lang="en-US" sz="2400" dirty="0" smtClean="0"/>
              <a:t>Attempts to model the sea level go back to the 1800s</a:t>
            </a:r>
          </a:p>
          <a:p>
            <a:pPr lvl="1"/>
            <a:r>
              <a:rPr lang="en-US" sz="2400" dirty="0" smtClean="0"/>
              <a:t>Knowledge of currents and global sea level change have complicated the matter in the last 30 years or so</a:t>
            </a:r>
          </a:p>
          <a:p>
            <a:pPr lvl="2"/>
            <a:r>
              <a:rPr lang="en-US" sz="2000" dirty="0" smtClean="0"/>
              <a:t>“Height above sea level” is too vague.  </a:t>
            </a:r>
          </a:p>
          <a:p>
            <a:pPr lvl="3"/>
            <a:r>
              <a:rPr lang="en-US" sz="1800" dirty="0" smtClean="0"/>
              <a:t>Which “sea level” and on what date?</a:t>
            </a:r>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Slide Number Placeholder 4"/>
          <p:cNvSpPr>
            <a:spLocks noGrp="1"/>
          </p:cNvSpPr>
          <p:nvPr>
            <p:ph type="sldNum" sz="quarter" idx="12"/>
          </p:nvPr>
        </p:nvSpPr>
        <p:spPr/>
        <p:txBody>
          <a:bodyPr/>
          <a:lstStyle/>
          <a:p>
            <a:pPr>
              <a:defRPr/>
            </a:pPr>
            <a:fld id="{A269A303-B593-45E6-8920-67DA3337AB25}" type="slidenum">
              <a:rPr lang="en-US" altLang="en-US" smtClean="0"/>
              <a:pPr>
                <a:defRPr/>
              </a:pPr>
              <a:t>45</a:t>
            </a:fld>
            <a:endParaRPr lang="en-US" altLang="en-US" dirty="0"/>
          </a:p>
        </p:txBody>
      </p:sp>
      <p:sp>
        <p:nvSpPr>
          <p:cNvPr id="6" name="Footer Placeholder 5"/>
          <p:cNvSpPr>
            <a:spLocks noGrp="1"/>
          </p:cNvSpPr>
          <p:nvPr>
            <p:ph type="ftr" sz="quarter" idx="11"/>
          </p:nvPr>
        </p:nvSpPr>
        <p:spPr/>
        <p:txBody>
          <a:bodyPr/>
          <a:lstStyle/>
          <a:p>
            <a:pPr>
              <a:defRPr/>
            </a:pPr>
            <a:r>
              <a:rPr lang="en-US" smtClean="0"/>
              <a:t>Modernizing the Geopotential Datum</a:t>
            </a:r>
            <a:endParaRPr lang="en-US"/>
          </a:p>
        </p:txBody>
      </p:sp>
    </p:spTree>
    <p:extLst>
      <p:ext uri="{BB962C8B-B14F-4D97-AF65-F5344CB8AC3E}">
        <p14:creationId xmlns:p14="http://schemas.microsoft.com/office/powerpoint/2010/main" val="592056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3982" y="1901710"/>
            <a:ext cx="3499772" cy="3711595"/>
          </a:xfrm>
          <a:prstGeom prst="rect">
            <a:avLst/>
          </a:prstGeom>
        </p:spPr>
      </p:pic>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46</a:t>
            </a:fld>
            <a:endParaRPr lang="en-US" altLang="en-US" dirty="0"/>
          </a:p>
        </p:txBody>
      </p:sp>
      <p:sp>
        <p:nvSpPr>
          <p:cNvPr id="11" name="Freeform 10"/>
          <p:cNvSpPr/>
          <p:nvPr/>
        </p:nvSpPr>
        <p:spPr>
          <a:xfrm>
            <a:off x="2099363" y="2055337"/>
            <a:ext cx="3524391" cy="3548037"/>
          </a:xfrm>
          <a:custGeom>
            <a:avLst/>
            <a:gdLst>
              <a:gd name="connsiteX0" fmla="*/ 1869522 w 3524391"/>
              <a:gd name="connsiteY0" fmla="*/ 6527 h 3548037"/>
              <a:gd name="connsiteX1" fmla="*/ 2459725 w 3524391"/>
              <a:gd name="connsiteY1" fmla="*/ 64716 h 3548037"/>
              <a:gd name="connsiteX2" fmla="*/ 3116431 w 3524391"/>
              <a:gd name="connsiteY2" fmla="*/ 588418 h 3548037"/>
              <a:gd name="connsiteX3" fmla="*/ 3507129 w 3524391"/>
              <a:gd name="connsiteY3" fmla="*/ 1436316 h 3548037"/>
              <a:gd name="connsiteX4" fmla="*/ 3424002 w 3524391"/>
              <a:gd name="connsiteY4" fmla="*/ 2267589 h 3548037"/>
              <a:gd name="connsiteX5" fmla="*/ 3141369 w 3524391"/>
              <a:gd name="connsiteY5" fmla="*/ 2824542 h 3548037"/>
              <a:gd name="connsiteX6" fmla="*/ 2559478 w 3524391"/>
              <a:gd name="connsiteY6" fmla="*/ 3314992 h 3548037"/>
              <a:gd name="connsiteX7" fmla="*/ 1719892 w 3524391"/>
              <a:gd name="connsiteY7" fmla="*/ 3547749 h 3548037"/>
              <a:gd name="connsiteX8" fmla="*/ 772242 w 3524391"/>
              <a:gd name="connsiteY8" fmla="*/ 3273429 h 3548037"/>
              <a:gd name="connsiteX9" fmla="*/ 364918 w 3524391"/>
              <a:gd name="connsiteY9" fmla="*/ 2807916 h 3548037"/>
              <a:gd name="connsiteX10" fmla="*/ 65660 w 3524391"/>
              <a:gd name="connsiteY10" fmla="*/ 2159523 h 3548037"/>
              <a:gd name="connsiteX11" fmla="*/ 7471 w 3524391"/>
              <a:gd name="connsiteY11" fmla="*/ 1519443 h 3548037"/>
              <a:gd name="connsiteX12" fmla="*/ 182038 w 3524391"/>
              <a:gd name="connsiteY12" fmla="*/ 954178 h 3548037"/>
              <a:gd name="connsiteX13" fmla="*/ 489609 w 3524391"/>
              <a:gd name="connsiteY13" fmla="*/ 496978 h 3548037"/>
              <a:gd name="connsiteX14" fmla="*/ 830431 w 3524391"/>
              <a:gd name="connsiteY14" fmla="*/ 272534 h 3548037"/>
              <a:gd name="connsiteX15" fmla="*/ 1379071 w 3524391"/>
              <a:gd name="connsiteY15" fmla="*/ 48091 h 3548037"/>
              <a:gd name="connsiteX16" fmla="*/ 1869522 w 3524391"/>
              <a:gd name="connsiteY16" fmla="*/ 6527 h 354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4391" h="3548037">
                <a:moveTo>
                  <a:pt x="1869522" y="6527"/>
                </a:moveTo>
                <a:cubicBezTo>
                  <a:pt x="2049631" y="9298"/>
                  <a:pt x="2251907" y="-32266"/>
                  <a:pt x="2459725" y="64716"/>
                </a:cubicBezTo>
                <a:cubicBezTo>
                  <a:pt x="2667543" y="161698"/>
                  <a:pt x="2941864" y="359818"/>
                  <a:pt x="3116431" y="588418"/>
                </a:cubicBezTo>
                <a:cubicBezTo>
                  <a:pt x="3290998" y="817018"/>
                  <a:pt x="3455867" y="1156454"/>
                  <a:pt x="3507129" y="1436316"/>
                </a:cubicBezTo>
                <a:cubicBezTo>
                  <a:pt x="3558391" y="1716178"/>
                  <a:pt x="3484962" y="2036218"/>
                  <a:pt x="3424002" y="2267589"/>
                </a:cubicBezTo>
                <a:cubicBezTo>
                  <a:pt x="3363042" y="2498960"/>
                  <a:pt x="3285456" y="2649975"/>
                  <a:pt x="3141369" y="2824542"/>
                </a:cubicBezTo>
                <a:cubicBezTo>
                  <a:pt x="2997282" y="2999109"/>
                  <a:pt x="2796391" y="3194458"/>
                  <a:pt x="2559478" y="3314992"/>
                </a:cubicBezTo>
                <a:cubicBezTo>
                  <a:pt x="2322565" y="3435526"/>
                  <a:pt x="2017765" y="3554676"/>
                  <a:pt x="1719892" y="3547749"/>
                </a:cubicBezTo>
                <a:cubicBezTo>
                  <a:pt x="1422019" y="3540822"/>
                  <a:pt x="998071" y="3396734"/>
                  <a:pt x="772242" y="3273429"/>
                </a:cubicBezTo>
                <a:cubicBezTo>
                  <a:pt x="546413" y="3150124"/>
                  <a:pt x="482682" y="2993567"/>
                  <a:pt x="364918" y="2807916"/>
                </a:cubicBezTo>
                <a:cubicBezTo>
                  <a:pt x="247154" y="2622265"/>
                  <a:pt x="125234" y="2374268"/>
                  <a:pt x="65660" y="2159523"/>
                </a:cubicBezTo>
                <a:cubicBezTo>
                  <a:pt x="6086" y="1944778"/>
                  <a:pt x="-11925" y="1720334"/>
                  <a:pt x="7471" y="1519443"/>
                </a:cubicBezTo>
                <a:cubicBezTo>
                  <a:pt x="26867" y="1318552"/>
                  <a:pt x="101682" y="1124589"/>
                  <a:pt x="182038" y="954178"/>
                </a:cubicBezTo>
                <a:cubicBezTo>
                  <a:pt x="262394" y="783767"/>
                  <a:pt x="381543" y="610585"/>
                  <a:pt x="489609" y="496978"/>
                </a:cubicBezTo>
                <a:cubicBezTo>
                  <a:pt x="597674" y="383371"/>
                  <a:pt x="682187" y="347349"/>
                  <a:pt x="830431" y="272534"/>
                </a:cubicBezTo>
                <a:cubicBezTo>
                  <a:pt x="978675" y="197720"/>
                  <a:pt x="1203118" y="95196"/>
                  <a:pt x="1379071" y="48091"/>
                </a:cubicBezTo>
                <a:cubicBezTo>
                  <a:pt x="1555024" y="986"/>
                  <a:pt x="1689413" y="3756"/>
                  <a:pt x="1869522" y="6527"/>
                </a:cubicBez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824201" y="1901710"/>
            <a:ext cx="4017799" cy="3879003"/>
          </a:xfrm>
          <a:custGeom>
            <a:avLst/>
            <a:gdLst>
              <a:gd name="connsiteX0" fmla="*/ 1869522 w 3524391"/>
              <a:gd name="connsiteY0" fmla="*/ 6527 h 3548037"/>
              <a:gd name="connsiteX1" fmla="*/ 2459725 w 3524391"/>
              <a:gd name="connsiteY1" fmla="*/ 64716 h 3548037"/>
              <a:gd name="connsiteX2" fmla="*/ 3116431 w 3524391"/>
              <a:gd name="connsiteY2" fmla="*/ 588418 h 3548037"/>
              <a:gd name="connsiteX3" fmla="*/ 3507129 w 3524391"/>
              <a:gd name="connsiteY3" fmla="*/ 1436316 h 3548037"/>
              <a:gd name="connsiteX4" fmla="*/ 3424002 w 3524391"/>
              <a:gd name="connsiteY4" fmla="*/ 2267589 h 3548037"/>
              <a:gd name="connsiteX5" fmla="*/ 3141369 w 3524391"/>
              <a:gd name="connsiteY5" fmla="*/ 2824542 h 3548037"/>
              <a:gd name="connsiteX6" fmla="*/ 2559478 w 3524391"/>
              <a:gd name="connsiteY6" fmla="*/ 3314992 h 3548037"/>
              <a:gd name="connsiteX7" fmla="*/ 1719892 w 3524391"/>
              <a:gd name="connsiteY7" fmla="*/ 3547749 h 3548037"/>
              <a:gd name="connsiteX8" fmla="*/ 772242 w 3524391"/>
              <a:gd name="connsiteY8" fmla="*/ 3273429 h 3548037"/>
              <a:gd name="connsiteX9" fmla="*/ 364918 w 3524391"/>
              <a:gd name="connsiteY9" fmla="*/ 2807916 h 3548037"/>
              <a:gd name="connsiteX10" fmla="*/ 65660 w 3524391"/>
              <a:gd name="connsiteY10" fmla="*/ 2159523 h 3548037"/>
              <a:gd name="connsiteX11" fmla="*/ 7471 w 3524391"/>
              <a:gd name="connsiteY11" fmla="*/ 1519443 h 3548037"/>
              <a:gd name="connsiteX12" fmla="*/ 182038 w 3524391"/>
              <a:gd name="connsiteY12" fmla="*/ 954178 h 3548037"/>
              <a:gd name="connsiteX13" fmla="*/ 489609 w 3524391"/>
              <a:gd name="connsiteY13" fmla="*/ 496978 h 3548037"/>
              <a:gd name="connsiteX14" fmla="*/ 830431 w 3524391"/>
              <a:gd name="connsiteY14" fmla="*/ 272534 h 3548037"/>
              <a:gd name="connsiteX15" fmla="*/ 1379071 w 3524391"/>
              <a:gd name="connsiteY15" fmla="*/ 48091 h 3548037"/>
              <a:gd name="connsiteX16" fmla="*/ 1869522 w 3524391"/>
              <a:gd name="connsiteY16" fmla="*/ 6527 h 354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4391" h="3548037">
                <a:moveTo>
                  <a:pt x="1869522" y="6527"/>
                </a:moveTo>
                <a:cubicBezTo>
                  <a:pt x="2049631" y="9298"/>
                  <a:pt x="2251907" y="-32266"/>
                  <a:pt x="2459725" y="64716"/>
                </a:cubicBezTo>
                <a:cubicBezTo>
                  <a:pt x="2667543" y="161698"/>
                  <a:pt x="2941864" y="359818"/>
                  <a:pt x="3116431" y="588418"/>
                </a:cubicBezTo>
                <a:cubicBezTo>
                  <a:pt x="3290998" y="817018"/>
                  <a:pt x="3455867" y="1156454"/>
                  <a:pt x="3507129" y="1436316"/>
                </a:cubicBezTo>
                <a:cubicBezTo>
                  <a:pt x="3558391" y="1716178"/>
                  <a:pt x="3484962" y="2036218"/>
                  <a:pt x="3424002" y="2267589"/>
                </a:cubicBezTo>
                <a:cubicBezTo>
                  <a:pt x="3363042" y="2498960"/>
                  <a:pt x="3285456" y="2649975"/>
                  <a:pt x="3141369" y="2824542"/>
                </a:cubicBezTo>
                <a:cubicBezTo>
                  <a:pt x="2997282" y="2999109"/>
                  <a:pt x="2796391" y="3194458"/>
                  <a:pt x="2559478" y="3314992"/>
                </a:cubicBezTo>
                <a:cubicBezTo>
                  <a:pt x="2322565" y="3435526"/>
                  <a:pt x="2017765" y="3554676"/>
                  <a:pt x="1719892" y="3547749"/>
                </a:cubicBezTo>
                <a:cubicBezTo>
                  <a:pt x="1422019" y="3540822"/>
                  <a:pt x="998071" y="3396734"/>
                  <a:pt x="772242" y="3273429"/>
                </a:cubicBezTo>
                <a:cubicBezTo>
                  <a:pt x="546413" y="3150124"/>
                  <a:pt x="482682" y="2993567"/>
                  <a:pt x="364918" y="2807916"/>
                </a:cubicBezTo>
                <a:cubicBezTo>
                  <a:pt x="247154" y="2622265"/>
                  <a:pt x="125234" y="2374268"/>
                  <a:pt x="65660" y="2159523"/>
                </a:cubicBezTo>
                <a:cubicBezTo>
                  <a:pt x="6086" y="1944778"/>
                  <a:pt x="-11925" y="1720334"/>
                  <a:pt x="7471" y="1519443"/>
                </a:cubicBezTo>
                <a:cubicBezTo>
                  <a:pt x="26867" y="1318552"/>
                  <a:pt x="101682" y="1124589"/>
                  <a:pt x="182038" y="954178"/>
                </a:cubicBezTo>
                <a:cubicBezTo>
                  <a:pt x="262394" y="783767"/>
                  <a:pt x="381543" y="610585"/>
                  <a:pt x="489609" y="496978"/>
                </a:cubicBezTo>
                <a:cubicBezTo>
                  <a:pt x="597674" y="383371"/>
                  <a:pt x="682187" y="347349"/>
                  <a:pt x="830431" y="272534"/>
                </a:cubicBezTo>
                <a:cubicBezTo>
                  <a:pt x="978675" y="197720"/>
                  <a:pt x="1203118" y="95196"/>
                  <a:pt x="1379071" y="48091"/>
                </a:cubicBezTo>
                <a:cubicBezTo>
                  <a:pt x="1555024" y="986"/>
                  <a:pt x="1689413" y="3756"/>
                  <a:pt x="1869522" y="6527"/>
                </a:cubicBez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1533258" y="1757442"/>
            <a:ext cx="4486542" cy="4136888"/>
          </a:xfrm>
          <a:custGeom>
            <a:avLst/>
            <a:gdLst>
              <a:gd name="connsiteX0" fmla="*/ 1869522 w 3524391"/>
              <a:gd name="connsiteY0" fmla="*/ 6527 h 3548037"/>
              <a:gd name="connsiteX1" fmla="*/ 2459725 w 3524391"/>
              <a:gd name="connsiteY1" fmla="*/ 64716 h 3548037"/>
              <a:gd name="connsiteX2" fmla="*/ 3116431 w 3524391"/>
              <a:gd name="connsiteY2" fmla="*/ 588418 h 3548037"/>
              <a:gd name="connsiteX3" fmla="*/ 3507129 w 3524391"/>
              <a:gd name="connsiteY3" fmla="*/ 1436316 h 3548037"/>
              <a:gd name="connsiteX4" fmla="*/ 3424002 w 3524391"/>
              <a:gd name="connsiteY4" fmla="*/ 2267589 h 3548037"/>
              <a:gd name="connsiteX5" fmla="*/ 3141369 w 3524391"/>
              <a:gd name="connsiteY5" fmla="*/ 2824542 h 3548037"/>
              <a:gd name="connsiteX6" fmla="*/ 2559478 w 3524391"/>
              <a:gd name="connsiteY6" fmla="*/ 3314992 h 3548037"/>
              <a:gd name="connsiteX7" fmla="*/ 1719892 w 3524391"/>
              <a:gd name="connsiteY7" fmla="*/ 3547749 h 3548037"/>
              <a:gd name="connsiteX8" fmla="*/ 772242 w 3524391"/>
              <a:gd name="connsiteY8" fmla="*/ 3273429 h 3548037"/>
              <a:gd name="connsiteX9" fmla="*/ 364918 w 3524391"/>
              <a:gd name="connsiteY9" fmla="*/ 2807916 h 3548037"/>
              <a:gd name="connsiteX10" fmla="*/ 65660 w 3524391"/>
              <a:gd name="connsiteY10" fmla="*/ 2159523 h 3548037"/>
              <a:gd name="connsiteX11" fmla="*/ 7471 w 3524391"/>
              <a:gd name="connsiteY11" fmla="*/ 1519443 h 3548037"/>
              <a:gd name="connsiteX12" fmla="*/ 182038 w 3524391"/>
              <a:gd name="connsiteY12" fmla="*/ 954178 h 3548037"/>
              <a:gd name="connsiteX13" fmla="*/ 489609 w 3524391"/>
              <a:gd name="connsiteY13" fmla="*/ 496978 h 3548037"/>
              <a:gd name="connsiteX14" fmla="*/ 830431 w 3524391"/>
              <a:gd name="connsiteY14" fmla="*/ 272534 h 3548037"/>
              <a:gd name="connsiteX15" fmla="*/ 1379071 w 3524391"/>
              <a:gd name="connsiteY15" fmla="*/ 48091 h 3548037"/>
              <a:gd name="connsiteX16" fmla="*/ 1869522 w 3524391"/>
              <a:gd name="connsiteY16" fmla="*/ 6527 h 354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4391" h="3548037">
                <a:moveTo>
                  <a:pt x="1869522" y="6527"/>
                </a:moveTo>
                <a:cubicBezTo>
                  <a:pt x="2049631" y="9298"/>
                  <a:pt x="2251907" y="-32266"/>
                  <a:pt x="2459725" y="64716"/>
                </a:cubicBezTo>
                <a:cubicBezTo>
                  <a:pt x="2667543" y="161698"/>
                  <a:pt x="2941864" y="359818"/>
                  <a:pt x="3116431" y="588418"/>
                </a:cubicBezTo>
                <a:cubicBezTo>
                  <a:pt x="3290998" y="817018"/>
                  <a:pt x="3455867" y="1156454"/>
                  <a:pt x="3507129" y="1436316"/>
                </a:cubicBezTo>
                <a:cubicBezTo>
                  <a:pt x="3558391" y="1716178"/>
                  <a:pt x="3484962" y="2036218"/>
                  <a:pt x="3424002" y="2267589"/>
                </a:cubicBezTo>
                <a:cubicBezTo>
                  <a:pt x="3363042" y="2498960"/>
                  <a:pt x="3285456" y="2649975"/>
                  <a:pt x="3141369" y="2824542"/>
                </a:cubicBezTo>
                <a:cubicBezTo>
                  <a:pt x="2997282" y="2999109"/>
                  <a:pt x="2796391" y="3194458"/>
                  <a:pt x="2559478" y="3314992"/>
                </a:cubicBezTo>
                <a:cubicBezTo>
                  <a:pt x="2322565" y="3435526"/>
                  <a:pt x="2017765" y="3554676"/>
                  <a:pt x="1719892" y="3547749"/>
                </a:cubicBezTo>
                <a:cubicBezTo>
                  <a:pt x="1422019" y="3540822"/>
                  <a:pt x="998071" y="3396734"/>
                  <a:pt x="772242" y="3273429"/>
                </a:cubicBezTo>
                <a:cubicBezTo>
                  <a:pt x="546413" y="3150124"/>
                  <a:pt x="482682" y="2993567"/>
                  <a:pt x="364918" y="2807916"/>
                </a:cubicBezTo>
                <a:cubicBezTo>
                  <a:pt x="247154" y="2622265"/>
                  <a:pt x="125234" y="2374268"/>
                  <a:pt x="65660" y="2159523"/>
                </a:cubicBezTo>
                <a:cubicBezTo>
                  <a:pt x="6086" y="1944778"/>
                  <a:pt x="-11925" y="1720334"/>
                  <a:pt x="7471" y="1519443"/>
                </a:cubicBezTo>
                <a:cubicBezTo>
                  <a:pt x="26867" y="1318552"/>
                  <a:pt x="101682" y="1124589"/>
                  <a:pt x="182038" y="954178"/>
                </a:cubicBezTo>
                <a:cubicBezTo>
                  <a:pt x="262394" y="783767"/>
                  <a:pt x="381543" y="610585"/>
                  <a:pt x="489609" y="496978"/>
                </a:cubicBezTo>
                <a:cubicBezTo>
                  <a:pt x="597674" y="383371"/>
                  <a:pt x="682187" y="347349"/>
                  <a:pt x="830431" y="272534"/>
                </a:cubicBezTo>
                <a:cubicBezTo>
                  <a:pt x="978675" y="197720"/>
                  <a:pt x="1203118" y="95196"/>
                  <a:pt x="1379071" y="48091"/>
                </a:cubicBezTo>
                <a:cubicBezTo>
                  <a:pt x="1555024" y="986"/>
                  <a:pt x="1689413" y="3756"/>
                  <a:pt x="1869522" y="6527"/>
                </a:cubicBez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5483185" y="3092642"/>
            <a:ext cx="773682" cy="8314"/>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256867" y="2961837"/>
            <a:ext cx="2946640" cy="430887"/>
          </a:xfrm>
          <a:prstGeom prst="rect">
            <a:avLst/>
          </a:prstGeom>
          <a:noFill/>
        </p:spPr>
        <p:txBody>
          <a:bodyPr wrap="none" rtlCol="0">
            <a:spAutoFit/>
          </a:bodyPr>
          <a:lstStyle/>
          <a:p>
            <a:r>
              <a:rPr lang="en-US" sz="1100" b="1" dirty="0" smtClean="0"/>
              <a:t>Surface of equal gravity potential energy </a:t>
            </a:r>
          </a:p>
          <a:p>
            <a:r>
              <a:rPr lang="en-US" sz="1100" b="1" dirty="0" smtClean="0"/>
              <a:t>(W=62,630,000 m^2 / s^2)</a:t>
            </a:r>
            <a:endParaRPr lang="en-US" sz="1100" b="1" dirty="0"/>
          </a:p>
        </p:txBody>
      </p:sp>
      <p:cxnSp>
        <p:nvCxnSpPr>
          <p:cNvPr id="20" name="Straight Arrow Connector 19"/>
          <p:cNvCxnSpPr/>
          <p:nvPr/>
        </p:nvCxnSpPr>
        <p:spPr>
          <a:xfrm flipV="1">
            <a:off x="5412337" y="2559540"/>
            <a:ext cx="773682" cy="8314"/>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86019" y="2428735"/>
            <a:ext cx="2946640" cy="430887"/>
          </a:xfrm>
          <a:prstGeom prst="rect">
            <a:avLst/>
          </a:prstGeom>
          <a:noFill/>
        </p:spPr>
        <p:txBody>
          <a:bodyPr wrap="none" rtlCol="0">
            <a:spAutoFit/>
          </a:bodyPr>
          <a:lstStyle/>
          <a:p>
            <a:r>
              <a:rPr lang="en-US" sz="1100" b="1" dirty="0" smtClean="0"/>
              <a:t>Surface of equal gravity potential energy </a:t>
            </a:r>
          </a:p>
          <a:p>
            <a:r>
              <a:rPr lang="en-US" sz="1100" b="1" dirty="0" smtClean="0"/>
              <a:t>(W=62,620,000 m^2 / s^2)</a:t>
            </a:r>
            <a:endParaRPr lang="en-US" sz="1100" b="1" dirty="0"/>
          </a:p>
        </p:txBody>
      </p:sp>
      <p:cxnSp>
        <p:nvCxnSpPr>
          <p:cNvPr id="22" name="Straight Arrow Connector 21"/>
          <p:cNvCxnSpPr/>
          <p:nvPr/>
        </p:nvCxnSpPr>
        <p:spPr>
          <a:xfrm flipV="1">
            <a:off x="5019406" y="2008803"/>
            <a:ext cx="773682" cy="8314"/>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93088" y="1877998"/>
            <a:ext cx="2946640" cy="430887"/>
          </a:xfrm>
          <a:prstGeom prst="rect">
            <a:avLst/>
          </a:prstGeom>
          <a:noFill/>
        </p:spPr>
        <p:txBody>
          <a:bodyPr wrap="none" rtlCol="0">
            <a:spAutoFit/>
          </a:bodyPr>
          <a:lstStyle/>
          <a:p>
            <a:r>
              <a:rPr lang="en-US" sz="1100" b="1" dirty="0" smtClean="0"/>
              <a:t>Surface of equal gravity potential energy </a:t>
            </a:r>
          </a:p>
          <a:p>
            <a:r>
              <a:rPr lang="en-US" sz="1100" b="1" dirty="0" smtClean="0"/>
              <a:t>(W=62,610,000 m^2 / s^2)</a:t>
            </a:r>
            <a:endParaRPr lang="en-US" sz="1100" b="1" dirty="0"/>
          </a:p>
        </p:txBody>
      </p:sp>
      <p:pic>
        <p:nvPicPr>
          <p:cNvPr id="24" name="Picture 23"/>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a:off x="2176763" y="1971569"/>
            <a:ext cx="3438525" cy="3631805"/>
          </a:xfrm>
          <a:prstGeom prst="rect">
            <a:avLst/>
          </a:prstGeom>
        </p:spPr>
      </p:pic>
      <p:sp>
        <p:nvSpPr>
          <p:cNvPr id="26" name="Freeform 25"/>
          <p:cNvSpPr/>
          <p:nvPr/>
        </p:nvSpPr>
        <p:spPr>
          <a:xfrm>
            <a:off x="2308076" y="2259007"/>
            <a:ext cx="3113565" cy="3134455"/>
          </a:xfrm>
          <a:custGeom>
            <a:avLst/>
            <a:gdLst>
              <a:gd name="connsiteX0" fmla="*/ 1869522 w 3524391"/>
              <a:gd name="connsiteY0" fmla="*/ 6527 h 3548037"/>
              <a:gd name="connsiteX1" fmla="*/ 2459725 w 3524391"/>
              <a:gd name="connsiteY1" fmla="*/ 64716 h 3548037"/>
              <a:gd name="connsiteX2" fmla="*/ 3116431 w 3524391"/>
              <a:gd name="connsiteY2" fmla="*/ 588418 h 3548037"/>
              <a:gd name="connsiteX3" fmla="*/ 3507129 w 3524391"/>
              <a:gd name="connsiteY3" fmla="*/ 1436316 h 3548037"/>
              <a:gd name="connsiteX4" fmla="*/ 3424002 w 3524391"/>
              <a:gd name="connsiteY4" fmla="*/ 2267589 h 3548037"/>
              <a:gd name="connsiteX5" fmla="*/ 3141369 w 3524391"/>
              <a:gd name="connsiteY5" fmla="*/ 2824542 h 3548037"/>
              <a:gd name="connsiteX6" fmla="*/ 2559478 w 3524391"/>
              <a:gd name="connsiteY6" fmla="*/ 3314992 h 3548037"/>
              <a:gd name="connsiteX7" fmla="*/ 1719892 w 3524391"/>
              <a:gd name="connsiteY7" fmla="*/ 3547749 h 3548037"/>
              <a:gd name="connsiteX8" fmla="*/ 772242 w 3524391"/>
              <a:gd name="connsiteY8" fmla="*/ 3273429 h 3548037"/>
              <a:gd name="connsiteX9" fmla="*/ 364918 w 3524391"/>
              <a:gd name="connsiteY9" fmla="*/ 2807916 h 3548037"/>
              <a:gd name="connsiteX10" fmla="*/ 65660 w 3524391"/>
              <a:gd name="connsiteY10" fmla="*/ 2159523 h 3548037"/>
              <a:gd name="connsiteX11" fmla="*/ 7471 w 3524391"/>
              <a:gd name="connsiteY11" fmla="*/ 1519443 h 3548037"/>
              <a:gd name="connsiteX12" fmla="*/ 182038 w 3524391"/>
              <a:gd name="connsiteY12" fmla="*/ 954178 h 3548037"/>
              <a:gd name="connsiteX13" fmla="*/ 489609 w 3524391"/>
              <a:gd name="connsiteY13" fmla="*/ 496978 h 3548037"/>
              <a:gd name="connsiteX14" fmla="*/ 830431 w 3524391"/>
              <a:gd name="connsiteY14" fmla="*/ 272534 h 3548037"/>
              <a:gd name="connsiteX15" fmla="*/ 1379071 w 3524391"/>
              <a:gd name="connsiteY15" fmla="*/ 48091 h 3548037"/>
              <a:gd name="connsiteX16" fmla="*/ 1869522 w 3524391"/>
              <a:gd name="connsiteY16" fmla="*/ 6527 h 354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4391" h="3548037">
                <a:moveTo>
                  <a:pt x="1869522" y="6527"/>
                </a:moveTo>
                <a:cubicBezTo>
                  <a:pt x="2049631" y="9298"/>
                  <a:pt x="2251907" y="-32266"/>
                  <a:pt x="2459725" y="64716"/>
                </a:cubicBezTo>
                <a:cubicBezTo>
                  <a:pt x="2667543" y="161698"/>
                  <a:pt x="2941864" y="359818"/>
                  <a:pt x="3116431" y="588418"/>
                </a:cubicBezTo>
                <a:cubicBezTo>
                  <a:pt x="3290998" y="817018"/>
                  <a:pt x="3455867" y="1156454"/>
                  <a:pt x="3507129" y="1436316"/>
                </a:cubicBezTo>
                <a:cubicBezTo>
                  <a:pt x="3558391" y="1716178"/>
                  <a:pt x="3484962" y="2036218"/>
                  <a:pt x="3424002" y="2267589"/>
                </a:cubicBezTo>
                <a:cubicBezTo>
                  <a:pt x="3363042" y="2498960"/>
                  <a:pt x="3285456" y="2649975"/>
                  <a:pt x="3141369" y="2824542"/>
                </a:cubicBezTo>
                <a:cubicBezTo>
                  <a:pt x="2997282" y="2999109"/>
                  <a:pt x="2796391" y="3194458"/>
                  <a:pt x="2559478" y="3314992"/>
                </a:cubicBezTo>
                <a:cubicBezTo>
                  <a:pt x="2322565" y="3435526"/>
                  <a:pt x="2017765" y="3554676"/>
                  <a:pt x="1719892" y="3547749"/>
                </a:cubicBezTo>
                <a:cubicBezTo>
                  <a:pt x="1422019" y="3540822"/>
                  <a:pt x="998071" y="3396734"/>
                  <a:pt x="772242" y="3273429"/>
                </a:cubicBezTo>
                <a:cubicBezTo>
                  <a:pt x="546413" y="3150124"/>
                  <a:pt x="482682" y="2993567"/>
                  <a:pt x="364918" y="2807916"/>
                </a:cubicBezTo>
                <a:cubicBezTo>
                  <a:pt x="247154" y="2622265"/>
                  <a:pt x="125234" y="2374268"/>
                  <a:pt x="65660" y="2159523"/>
                </a:cubicBezTo>
                <a:cubicBezTo>
                  <a:pt x="6086" y="1944778"/>
                  <a:pt x="-11925" y="1720334"/>
                  <a:pt x="7471" y="1519443"/>
                </a:cubicBezTo>
                <a:cubicBezTo>
                  <a:pt x="26867" y="1318552"/>
                  <a:pt x="101682" y="1124589"/>
                  <a:pt x="182038" y="954178"/>
                </a:cubicBezTo>
                <a:cubicBezTo>
                  <a:pt x="262394" y="783767"/>
                  <a:pt x="381543" y="610585"/>
                  <a:pt x="489609" y="496978"/>
                </a:cubicBezTo>
                <a:cubicBezTo>
                  <a:pt x="597674" y="383371"/>
                  <a:pt x="682187" y="347349"/>
                  <a:pt x="830431" y="272534"/>
                </a:cubicBezTo>
                <a:cubicBezTo>
                  <a:pt x="978675" y="197720"/>
                  <a:pt x="1203118" y="95196"/>
                  <a:pt x="1379071" y="48091"/>
                </a:cubicBezTo>
                <a:cubicBezTo>
                  <a:pt x="1555024" y="986"/>
                  <a:pt x="1689413" y="3756"/>
                  <a:pt x="1869522" y="6527"/>
                </a:cubicBez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5421641" y="3915871"/>
            <a:ext cx="773682" cy="8314"/>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195323" y="3785066"/>
            <a:ext cx="2946640" cy="430887"/>
          </a:xfrm>
          <a:prstGeom prst="rect">
            <a:avLst/>
          </a:prstGeom>
          <a:noFill/>
        </p:spPr>
        <p:txBody>
          <a:bodyPr wrap="none" rtlCol="0">
            <a:spAutoFit/>
          </a:bodyPr>
          <a:lstStyle/>
          <a:p>
            <a:r>
              <a:rPr lang="en-US" sz="1100" b="1" dirty="0" smtClean="0"/>
              <a:t>Surface of equal gravity potential energy </a:t>
            </a:r>
          </a:p>
          <a:p>
            <a:r>
              <a:rPr lang="en-US" sz="1100" b="1" dirty="0" smtClean="0"/>
              <a:t>(W=62,640,000 m^2 / s^2)</a:t>
            </a:r>
            <a:endParaRPr lang="en-US" sz="1100" b="1" dirty="0"/>
          </a:p>
        </p:txBody>
      </p:sp>
      <p:sp>
        <p:nvSpPr>
          <p:cNvPr id="29" name="Freeform 28"/>
          <p:cNvSpPr/>
          <p:nvPr/>
        </p:nvSpPr>
        <p:spPr>
          <a:xfrm>
            <a:off x="2423426" y="2365713"/>
            <a:ext cx="2900883" cy="2920346"/>
          </a:xfrm>
          <a:custGeom>
            <a:avLst/>
            <a:gdLst>
              <a:gd name="connsiteX0" fmla="*/ 1869522 w 3524391"/>
              <a:gd name="connsiteY0" fmla="*/ 6527 h 3548037"/>
              <a:gd name="connsiteX1" fmla="*/ 2459725 w 3524391"/>
              <a:gd name="connsiteY1" fmla="*/ 64716 h 3548037"/>
              <a:gd name="connsiteX2" fmla="*/ 3116431 w 3524391"/>
              <a:gd name="connsiteY2" fmla="*/ 588418 h 3548037"/>
              <a:gd name="connsiteX3" fmla="*/ 3507129 w 3524391"/>
              <a:gd name="connsiteY3" fmla="*/ 1436316 h 3548037"/>
              <a:gd name="connsiteX4" fmla="*/ 3424002 w 3524391"/>
              <a:gd name="connsiteY4" fmla="*/ 2267589 h 3548037"/>
              <a:gd name="connsiteX5" fmla="*/ 3141369 w 3524391"/>
              <a:gd name="connsiteY5" fmla="*/ 2824542 h 3548037"/>
              <a:gd name="connsiteX6" fmla="*/ 2559478 w 3524391"/>
              <a:gd name="connsiteY6" fmla="*/ 3314992 h 3548037"/>
              <a:gd name="connsiteX7" fmla="*/ 1719892 w 3524391"/>
              <a:gd name="connsiteY7" fmla="*/ 3547749 h 3548037"/>
              <a:gd name="connsiteX8" fmla="*/ 772242 w 3524391"/>
              <a:gd name="connsiteY8" fmla="*/ 3273429 h 3548037"/>
              <a:gd name="connsiteX9" fmla="*/ 364918 w 3524391"/>
              <a:gd name="connsiteY9" fmla="*/ 2807916 h 3548037"/>
              <a:gd name="connsiteX10" fmla="*/ 65660 w 3524391"/>
              <a:gd name="connsiteY10" fmla="*/ 2159523 h 3548037"/>
              <a:gd name="connsiteX11" fmla="*/ 7471 w 3524391"/>
              <a:gd name="connsiteY11" fmla="*/ 1519443 h 3548037"/>
              <a:gd name="connsiteX12" fmla="*/ 182038 w 3524391"/>
              <a:gd name="connsiteY12" fmla="*/ 954178 h 3548037"/>
              <a:gd name="connsiteX13" fmla="*/ 489609 w 3524391"/>
              <a:gd name="connsiteY13" fmla="*/ 496978 h 3548037"/>
              <a:gd name="connsiteX14" fmla="*/ 830431 w 3524391"/>
              <a:gd name="connsiteY14" fmla="*/ 272534 h 3548037"/>
              <a:gd name="connsiteX15" fmla="*/ 1379071 w 3524391"/>
              <a:gd name="connsiteY15" fmla="*/ 48091 h 3548037"/>
              <a:gd name="connsiteX16" fmla="*/ 1869522 w 3524391"/>
              <a:gd name="connsiteY16" fmla="*/ 6527 h 354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4391" h="3548037">
                <a:moveTo>
                  <a:pt x="1869522" y="6527"/>
                </a:moveTo>
                <a:cubicBezTo>
                  <a:pt x="2049631" y="9298"/>
                  <a:pt x="2251907" y="-32266"/>
                  <a:pt x="2459725" y="64716"/>
                </a:cubicBezTo>
                <a:cubicBezTo>
                  <a:pt x="2667543" y="161698"/>
                  <a:pt x="2941864" y="359818"/>
                  <a:pt x="3116431" y="588418"/>
                </a:cubicBezTo>
                <a:cubicBezTo>
                  <a:pt x="3290998" y="817018"/>
                  <a:pt x="3455867" y="1156454"/>
                  <a:pt x="3507129" y="1436316"/>
                </a:cubicBezTo>
                <a:cubicBezTo>
                  <a:pt x="3558391" y="1716178"/>
                  <a:pt x="3484962" y="2036218"/>
                  <a:pt x="3424002" y="2267589"/>
                </a:cubicBezTo>
                <a:cubicBezTo>
                  <a:pt x="3363042" y="2498960"/>
                  <a:pt x="3285456" y="2649975"/>
                  <a:pt x="3141369" y="2824542"/>
                </a:cubicBezTo>
                <a:cubicBezTo>
                  <a:pt x="2997282" y="2999109"/>
                  <a:pt x="2796391" y="3194458"/>
                  <a:pt x="2559478" y="3314992"/>
                </a:cubicBezTo>
                <a:cubicBezTo>
                  <a:pt x="2322565" y="3435526"/>
                  <a:pt x="2017765" y="3554676"/>
                  <a:pt x="1719892" y="3547749"/>
                </a:cubicBezTo>
                <a:cubicBezTo>
                  <a:pt x="1422019" y="3540822"/>
                  <a:pt x="998071" y="3396734"/>
                  <a:pt x="772242" y="3273429"/>
                </a:cubicBezTo>
                <a:cubicBezTo>
                  <a:pt x="546413" y="3150124"/>
                  <a:pt x="482682" y="2993567"/>
                  <a:pt x="364918" y="2807916"/>
                </a:cubicBezTo>
                <a:cubicBezTo>
                  <a:pt x="247154" y="2622265"/>
                  <a:pt x="125234" y="2374268"/>
                  <a:pt x="65660" y="2159523"/>
                </a:cubicBezTo>
                <a:cubicBezTo>
                  <a:pt x="6086" y="1944778"/>
                  <a:pt x="-11925" y="1720334"/>
                  <a:pt x="7471" y="1519443"/>
                </a:cubicBezTo>
                <a:cubicBezTo>
                  <a:pt x="26867" y="1318552"/>
                  <a:pt x="101682" y="1124589"/>
                  <a:pt x="182038" y="954178"/>
                </a:cubicBezTo>
                <a:cubicBezTo>
                  <a:pt x="262394" y="783767"/>
                  <a:pt x="381543" y="610585"/>
                  <a:pt x="489609" y="496978"/>
                </a:cubicBezTo>
                <a:cubicBezTo>
                  <a:pt x="597674" y="383371"/>
                  <a:pt x="682187" y="347349"/>
                  <a:pt x="830431" y="272534"/>
                </a:cubicBezTo>
                <a:cubicBezTo>
                  <a:pt x="978675" y="197720"/>
                  <a:pt x="1203118" y="95196"/>
                  <a:pt x="1379071" y="48091"/>
                </a:cubicBezTo>
                <a:cubicBezTo>
                  <a:pt x="1555024" y="986"/>
                  <a:pt x="1689413" y="3756"/>
                  <a:pt x="1869522" y="6527"/>
                </a:cubicBez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p:cNvCxnSpPr/>
          <p:nvPr/>
        </p:nvCxnSpPr>
        <p:spPr>
          <a:xfrm>
            <a:off x="5183668" y="4393292"/>
            <a:ext cx="860751" cy="0"/>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017523" y="4209290"/>
            <a:ext cx="2946640" cy="430887"/>
          </a:xfrm>
          <a:prstGeom prst="rect">
            <a:avLst/>
          </a:prstGeom>
          <a:noFill/>
        </p:spPr>
        <p:txBody>
          <a:bodyPr wrap="none" rtlCol="0">
            <a:spAutoFit/>
          </a:bodyPr>
          <a:lstStyle/>
          <a:p>
            <a:r>
              <a:rPr lang="en-US" sz="1100" b="1" dirty="0" smtClean="0"/>
              <a:t>Surface of equal gravity potential energy </a:t>
            </a:r>
          </a:p>
          <a:p>
            <a:r>
              <a:rPr lang="en-US" sz="1100" b="1" dirty="0" smtClean="0"/>
              <a:t>(W=62,650,000 m^2 / s^2)</a:t>
            </a:r>
            <a:endParaRPr lang="en-US" sz="1100" b="1" dirty="0"/>
          </a:p>
        </p:txBody>
      </p:sp>
      <p:sp>
        <p:nvSpPr>
          <p:cNvPr id="32" name="Freeform 31"/>
          <p:cNvSpPr/>
          <p:nvPr/>
        </p:nvSpPr>
        <p:spPr>
          <a:xfrm>
            <a:off x="2522807" y="2471311"/>
            <a:ext cx="2721540" cy="2739800"/>
          </a:xfrm>
          <a:custGeom>
            <a:avLst/>
            <a:gdLst>
              <a:gd name="connsiteX0" fmla="*/ 1869522 w 3524391"/>
              <a:gd name="connsiteY0" fmla="*/ 6527 h 3548037"/>
              <a:gd name="connsiteX1" fmla="*/ 2459725 w 3524391"/>
              <a:gd name="connsiteY1" fmla="*/ 64716 h 3548037"/>
              <a:gd name="connsiteX2" fmla="*/ 3116431 w 3524391"/>
              <a:gd name="connsiteY2" fmla="*/ 588418 h 3548037"/>
              <a:gd name="connsiteX3" fmla="*/ 3507129 w 3524391"/>
              <a:gd name="connsiteY3" fmla="*/ 1436316 h 3548037"/>
              <a:gd name="connsiteX4" fmla="*/ 3424002 w 3524391"/>
              <a:gd name="connsiteY4" fmla="*/ 2267589 h 3548037"/>
              <a:gd name="connsiteX5" fmla="*/ 3141369 w 3524391"/>
              <a:gd name="connsiteY5" fmla="*/ 2824542 h 3548037"/>
              <a:gd name="connsiteX6" fmla="*/ 2559478 w 3524391"/>
              <a:gd name="connsiteY6" fmla="*/ 3314992 h 3548037"/>
              <a:gd name="connsiteX7" fmla="*/ 1719892 w 3524391"/>
              <a:gd name="connsiteY7" fmla="*/ 3547749 h 3548037"/>
              <a:gd name="connsiteX8" fmla="*/ 772242 w 3524391"/>
              <a:gd name="connsiteY8" fmla="*/ 3273429 h 3548037"/>
              <a:gd name="connsiteX9" fmla="*/ 364918 w 3524391"/>
              <a:gd name="connsiteY9" fmla="*/ 2807916 h 3548037"/>
              <a:gd name="connsiteX10" fmla="*/ 65660 w 3524391"/>
              <a:gd name="connsiteY10" fmla="*/ 2159523 h 3548037"/>
              <a:gd name="connsiteX11" fmla="*/ 7471 w 3524391"/>
              <a:gd name="connsiteY11" fmla="*/ 1519443 h 3548037"/>
              <a:gd name="connsiteX12" fmla="*/ 182038 w 3524391"/>
              <a:gd name="connsiteY12" fmla="*/ 954178 h 3548037"/>
              <a:gd name="connsiteX13" fmla="*/ 489609 w 3524391"/>
              <a:gd name="connsiteY13" fmla="*/ 496978 h 3548037"/>
              <a:gd name="connsiteX14" fmla="*/ 830431 w 3524391"/>
              <a:gd name="connsiteY14" fmla="*/ 272534 h 3548037"/>
              <a:gd name="connsiteX15" fmla="*/ 1379071 w 3524391"/>
              <a:gd name="connsiteY15" fmla="*/ 48091 h 3548037"/>
              <a:gd name="connsiteX16" fmla="*/ 1869522 w 3524391"/>
              <a:gd name="connsiteY16" fmla="*/ 6527 h 354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4391" h="3548037">
                <a:moveTo>
                  <a:pt x="1869522" y="6527"/>
                </a:moveTo>
                <a:cubicBezTo>
                  <a:pt x="2049631" y="9298"/>
                  <a:pt x="2251907" y="-32266"/>
                  <a:pt x="2459725" y="64716"/>
                </a:cubicBezTo>
                <a:cubicBezTo>
                  <a:pt x="2667543" y="161698"/>
                  <a:pt x="2941864" y="359818"/>
                  <a:pt x="3116431" y="588418"/>
                </a:cubicBezTo>
                <a:cubicBezTo>
                  <a:pt x="3290998" y="817018"/>
                  <a:pt x="3455867" y="1156454"/>
                  <a:pt x="3507129" y="1436316"/>
                </a:cubicBezTo>
                <a:cubicBezTo>
                  <a:pt x="3558391" y="1716178"/>
                  <a:pt x="3484962" y="2036218"/>
                  <a:pt x="3424002" y="2267589"/>
                </a:cubicBezTo>
                <a:cubicBezTo>
                  <a:pt x="3363042" y="2498960"/>
                  <a:pt x="3285456" y="2649975"/>
                  <a:pt x="3141369" y="2824542"/>
                </a:cubicBezTo>
                <a:cubicBezTo>
                  <a:pt x="2997282" y="2999109"/>
                  <a:pt x="2796391" y="3194458"/>
                  <a:pt x="2559478" y="3314992"/>
                </a:cubicBezTo>
                <a:cubicBezTo>
                  <a:pt x="2322565" y="3435526"/>
                  <a:pt x="2017765" y="3554676"/>
                  <a:pt x="1719892" y="3547749"/>
                </a:cubicBezTo>
                <a:cubicBezTo>
                  <a:pt x="1422019" y="3540822"/>
                  <a:pt x="998071" y="3396734"/>
                  <a:pt x="772242" y="3273429"/>
                </a:cubicBezTo>
                <a:cubicBezTo>
                  <a:pt x="546413" y="3150124"/>
                  <a:pt x="482682" y="2993567"/>
                  <a:pt x="364918" y="2807916"/>
                </a:cubicBezTo>
                <a:cubicBezTo>
                  <a:pt x="247154" y="2622265"/>
                  <a:pt x="125234" y="2374268"/>
                  <a:pt x="65660" y="2159523"/>
                </a:cubicBezTo>
                <a:cubicBezTo>
                  <a:pt x="6086" y="1944778"/>
                  <a:pt x="-11925" y="1720334"/>
                  <a:pt x="7471" y="1519443"/>
                </a:cubicBezTo>
                <a:cubicBezTo>
                  <a:pt x="26867" y="1318552"/>
                  <a:pt x="101682" y="1124589"/>
                  <a:pt x="182038" y="954178"/>
                </a:cubicBezTo>
                <a:cubicBezTo>
                  <a:pt x="262394" y="783767"/>
                  <a:pt x="381543" y="610585"/>
                  <a:pt x="489609" y="496978"/>
                </a:cubicBezTo>
                <a:cubicBezTo>
                  <a:pt x="597674" y="383371"/>
                  <a:pt x="682187" y="347349"/>
                  <a:pt x="830431" y="272534"/>
                </a:cubicBezTo>
                <a:cubicBezTo>
                  <a:pt x="978675" y="197720"/>
                  <a:pt x="1203118" y="95196"/>
                  <a:pt x="1379071" y="48091"/>
                </a:cubicBezTo>
                <a:cubicBezTo>
                  <a:pt x="1555024" y="986"/>
                  <a:pt x="1689413" y="3756"/>
                  <a:pt x="1869522" y="6527"/>
                </a:cubicBezTo>
                <a:close/>
              </a:path>
            </a:pathLst>
          </a:cu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V="1">
            <a:off x="4798928" y="4795406"/>
            <a:ext cx="1158422" cy="873"/>
          </a:xfrm>
          <a:prstGeom prst="straightConnector1">
            <a:avLst/>
          </a:prstGeom>
          <a:ln>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95705" y="4659446"/>
            <a:ext cx="2946640" cy="430887"/>
          </a:xfrm>
          <a:prstGeom prst="rect">
            <a:avLst/>
          </a:prstGeom>
          <a:noFill/>
        </p:spPr>
        <p:txBody>
          <a:bodyPr wrap="none" rtlCol="0">
            <a:spAutoFit/>
          </a:bodyPr>
          <a:lstStyle/>
          <a:p>
            <a:r>
              <a:rPr lang="en-US" sz="1100" b="1" dirty="0" smtClean="0"/>
              <a:t>Surface of equal gravity potential energy </a:t>
            </a:r>
          </a:p>
          <a:p>
            <a:r>
              <a:rPr lang="en-US" sz="1100" b="1" dirty="0" smtClean="0"/>
              <a:t>(W=62,660,000 m^2 / s^2)</a:t>
            </a:r>
            <a:endParaRPr lang="en-US" sz="1100" b="1" dirty="0"/>
          </a:p>
        </p:txBody>
      </p:sp>
      <p:sp>
        <p:nvSpPr>
          <p:cNvPr id="39" name="Title 1"/>
          <p:cNvSpPr>
            <a:spLocks noGrp="1"/>
          </p:cNvSpPr>
          <p:nvPr>
            <p:ph type="title"/>
          </p:nvPr>
        </p:nvSpPr>
        <p:spPr>
          <a:xfrm>
            <a:off x="457200" y="457200"/>
            <a:ext cx="8229600" cy="1143000"/>
          </a:xfrm>
        </p:spPr>
        <p:txBody>
          <a:bodyPr/>
          <a:lstStyle/>
          <a:p>
            <a:r>
              <a:rPr lang="en-US" dirty="0" smtClean="0"/>
              <a:t>Earth’s Geopotential Field</a:t>
            </a:r>
          </a:p>
        </p:txBody>
      </p:sp>
      <p:sp>
        <p:nvSpPr>
          <p:cNvPr id="40" name="Freeform 39"/>
          <p:cNvSpPr/>
          <p:nvPr/>
        </p:nvSpPr>
        <p:spPr>
          <a:xfrm>
            <a:off x="2262397" y="2152432"/>
            <a:ext cx="3228948" cy="3298519"/>
          </a:xfrm>
          <a:custGeom>
            <a:avLst/>
            <a:gdLst>
              <a:gd name="connsiteX0" fmla="*/ 1869522 w 3524391"/>
              <a:gd name="connsiteY0" fmla="*/ 6527 h 3548037"/>
              <a:gd name="connsiteX1" fmla="*/ 2459725 w 3524391"/>
              <a:gd name="connsiteY1" fmla="*/ 64716 h 3548037"/>
              <a:gd name="connsiteX2" fmla="*/ 3116431 w 3524391"/>
              <a:gd name="connsiteY2" fmla="*/ 588418 h 3548037"/>
              <a:gd name="connsiteX3" fmla="*/ 3507129 w 3524391"/>
              <a:gd name="connsiteY3" fmla="*/ 1436316 h 3548037"/>
              <a:gd name="connsiteX4" fmla="*/ 3424002 w 3524391"/>
              <a:gd name="connsiteY4" fmla="*/ 2267589 h 3548037"/>
              <a:gd name="connsiteX5" fmla="*/ 3141369 w 3524391"/>
              <a:gd name="connsiteY5" fmla="*/ 2824542 h 3548037"/>
              <a:gd name="connsiteX6" fmla="*/ 2559478 w 3524391"/>
              <a:gd name="connsiteY6" fmla="*/ 3314992 h 3548037"/>
              <a:gd name="connsiteX7" fmla="*/ 1719892 w 3524391"/>
              <a:gd name="connsiteY7" fmla="*/ 3547749 h 3548037"/>
              <a:gd name="connsiteX8" fmla="*/ 772242 w 3524391"/>
              <a:gd name="connsiteY8" fmla="*/ 3273429 h 3548037"/>
              <a:gd name="connsiteX9" fmla="*/ 364918 w 3524391"/>
              <a:gd name="connsiteY9" fmla="*/ 2807916 h 3548037"/>
              <a:gd name="connsiteX10" fmla="*/ 65660 w 3524391"/>
              <a:gd name="connsiteY10" fmla="*/ 2159523 h 3548037"/>
              <a:gd name="connsiteX11" fmla="*/ 7471 w 3524391"/>
              <a:gd name="connsiteY11" fmla="*/ 1519443 h 3548037"/>
              <a:gd name="connsiteX12" fmla="*/ 182038 w 3524391"/>
              <a:gd name="connsiteY12" fmla="*/ 954178 h 3548037"/>
              <a:gd name="connsiteX13" fmla="*/ 489609 w 3524391"/>
              <a:gd name="connsiteY13" fmla="*/ 496978 h 3548037"/>
              <a:gd name="connsiteX14" fmla="*/ 830431 w 3524391"/>
              <a:gd name="connsiteY14" fmla="*/ 272534 h 3548037"/>
              <a:gd name="connsiteX15" fmla="*/ 1379071 w 3524391"/>
              <a:gd name="connsiteY15" fmla="*/ 48091 h 3548037"/>
              <a:gd name="connsiteX16" fmla="*/ 1869522 w 3524391"/>
              <a:gd name="connsiteY16" fmla="*/ 6527 h 354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524391" h="3548037">
                <a:moveTo>
                  <a:pt x="1869522" y="6527"/>
                </a:moveTo>
                <a:cubicBezTo>
                  <a:pt x="2049631" y="9298"/>
                  <a:pt x="2251907" y="-32266"/>
                  <a:pt x="2459725" y="64716"/>
                </a:cubicBezTo>
                <a:cubicBezTo>
                  <a:pt x="2667543" y="161698"/>
                  <a:pt x="2941864" y="359818"/>
                  <a:pt x="3116431" y="588418"/>
                </a:cubicBezTo>
                <a:cubicBezTo>
                  <a:pt x="3290998" y="817018"/>
                  <a:pt x="3455867" y="1156454"/>
                  <a:pt x="3507129" y="1436316"/>
                </a:cubicBezTo>
                <a:cubicBezTo>
                  <a:pt x="3558391" y="1716178"/>
                  <a:pt x="3484962" y="2036218"/>
                  <a:pt x="3424002" y="2267589"/>
                </a:cubicBezTo>
                <a:cubicBezTo>
                  <a:pt x="3363042" y="2498960"/>
                  <a:pt x="3285456" y="2649975"/>
                  <a:pt x="3141369" y="2824542"/>
                </a:cubicBezTo>
                <a:cubicBezTo>
                  <a:pt x="2997282" y="2999109"/>
                  <a:pt x="2796391" y="3194458"/>
                  <a:pt x="2559478" y="3314992"/>
                </a:cubicBezTo>
                <a:cubicBezTo>
                  <a:pt x="2322565" y="3435526"/>
                  <a:pt x="2017765" y="3554676"/>
                  <a:pt x="1719892" y="3547749"/>
                </a:cubicBezTo>
                <a:cubicBezTo>
                  <a:pt x="1422019" y="3540822"/>
                  <a:pt x="998071" y="3396734"/>
                  <a:pt x="772242" y="3273429"/>
                </a:cubicBezTo>
                <a:cubicBezTo>
                  <a:pt x="546413" y="3150124"/>
                  <a:pt x="482682" y="2993567"/>
                  <a:pt x="364918" y="2807916"/>
                </a:cubicBezTo>
                <a:cubicBezTo>
                  <a:pt x="247154" y="2622265"/>
                  <a:pt x="125234" y="2374268"/>
                  <a:pt x="65660" y="2159523"/>
                </a:cubicBezTo>
                <a:cubicBezTo>
                  <a:pt x="6086" y="1944778"/>
                  <a:pt x="-11925" y="1720334"/>
                  <a:pt x="7471" y="1519443"/>
                </a:cubicBezTo>
                <a:cubicBezTo>
                  <a:pt x="26867" y="1318552"/>
                  <a:pt x="101682" y="1124589"/>
                  <a:pt x="182038" y="954178"/>
                </a:cubicBezTo>
                <a:cubicBezTo>
                  <a:pt x="262394" y="783767"/>
                  <a:pt x="381543" y="610585"/>
                  <a:pt x="489609" y="496978"/>
                </a:cubicBezTo>
                <a:cubicBezTo>
                  <a:pt x="597674" y="383371"/>
                  <a:pt x="682187" y="347349"/>
                  <a:pt x="830431" y="272534"/>
                </a:cubicBezTo>
                <a:cubicBezTo>
                  <a:pt x="978675" y="197720"/>
                  <a:pt x="1203118" y="95196"/>
                  <a:pt x="1379071" y="48091"/>
                </a:cubicBezTo>
                <a:cubicBezTo>
                  <a:pt x="1555024" y="986"/>
                  <a:pt x="1689413" y="3756"/>
                  <a:pt x="1869522" y="6527"/>
                </a:cubicBezTo>
                <a:close/>
              </a:path>
            </a:pathLst>
          </a:cu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a:off x="1421476" y="1971569"/>
            <a:ext cx="1200990" cy="7586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3903" y="1498798"/>
            <a:ext cx="2946640" cy="769441"/>
            <a:chOff x="23903" y="1498798"/>
            <a:chExt cx="2946640" cy="769441"/>
          </a:xfrm>
        </p:grpSpPr>
        <p:sp>
          <p:nvSpPr>
            <p:cNvPr id="41" name="TextBox 40"/>
            <p:cNvSpPr txBox="1"/>
            <p:nvPr/>
          </p:nvSpPr>
          <p:spPr>
            <a:xfrm>
              <a:off x="23903" y="1498798"/>
              <a:ext cx="2946640" cy="769441"/>
            </a:xfrm>
            <a:prstGeom prst="rect">
              <a:avLst/>
            </a:prstGeom>
            <a:noFill/>
          </p:spPr>
          <p:txBody>
            <a:bodyPr wrap="none" rtlCol="0">
              <a:spAutoFit/>
            </a:bodyPr>
            <a:lstStyle/>
            <a:p>
              <a:r>
                <a:rPr lang="en-US" sz="1100" b="1" dirty="0" smtClean="0">
                  <a:solidFill>
                    <a:srgbClr val="FF0000"/>
                  </a:solidFill>
                </a:rPr>
                <a:t>Surface of equal gravity potential energy </a:t>
              </a:r>
            </a:p>
            <a:p>
              <a:r>
                <a:rPr lang="en-US" sz="1100" b="1" dirty="0" smtClean="0">
                  <a:solidFill>
                    <a:srgbClr val="FF0000"/>
                  </a:solidFill>
                </a:rPr>
                <a:t>(W=62,636,856 m^2 / s^2 = W  )</a:t>
              </a:r>
            </a:p>
            <a:p>
              <a:r>
                <a:rPr lang="en-US" sz="1100" b="1" dirty="0" smtClean="0">
                  <a:solidFill>
                    <a:srgbClr val="FF0000"/>
                  </a:solidFill>
                </a:rPr>
                <a:t>The “Holy Grail”…</a:t>
              </a:r>
            </a:p>
            <a:p>
              <a:r>
                <a:rPr lang="en-US" sz="1100" b="1" dirty="0" smtClean="0">
                  <a:solidFill>
                    <a:srgbClr val="FF0000"/>
                  </a:solidFill>
                </a:rPr>
                <a:t>“THE” geoid…</a:t>
              </a:r>
              <a:endParaRPr lang="en-US" sz="1100" b="1" dirty="0">
                <a:solidFill>
                  <a:srgbClr val="FF0000"/>
                </a:solidFill>
              </a:endParaRPr>
            </a:p>
          </p:txBody>
        </p:sp>
        <p:sp>
          <p:nvSpPr>
            <p:cNvPr id="45" name="Rectangle 44"/>
            <p:cNvSpPr/>
            <p:nvPr/>
          </p:nvSpPr>
          <p:spPr>
            <a:xfrm>
              <a:off x="1936484" y="1732902"/>
              <a:ext cx="263214" cy="261610"/>
            </a:xfrm>
            <a:prstGeom prst="rect">
              <a:avLst/>
            </a:prstGeom>
          </p:spPr>
          <p:txBody>
            <a:bodyPr wrap="none">
              <a:spAutoFit/>
            </a:bodyPr>
            <a:lstStyle/>
            <a:p>
              <a:r>
                <a:rPr lang="en-US" sz="1100" b="1" dirty="0" smtClean="0">
                  <a:solidFill>
                    <a:srgbClr val="FF0000"/>
                  </a:solidFill>
                </a:rPr>
                <a:t>0</a:t>
              </a:r>
              <a:endParaRPr lang="en-US" sz="1100" dirty="0"/>
            </a:p>
          </p:txBody>
        </p:sp>
      </p:grpSp>
    </p:spTree>
    <p:extLst>
      <p:ext uri="{BB962C8B-B14F-4D97-AF65-F5344CB8AC3E}">
        <p14:creationId xmlns:p14="http://schemas.microsoft.com/office/powerpoint/2010/main" val="318803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9" presetClass="emph" presetSubtype="0" grpId="1" nodeType="clickEffect">
                                  <p:stCondLst>
                                    <p:cond delay="0"/>
                                  </p:stCondLst>
                                  <p:childTnLst>
                                    <p:set>
                                      <p:cBhvr rctx="PPT">
                                        <p:cTn id="85" dur="indefinite"/>
                                        <p:tgtEl>
                                          <p:spTgt spid="11"/>
                                        </p:tgtEl>
                                        <p:attrNameLst>
                                          <p:attrName>style.opacity</p:attrName>
                                        </p:attrNameLst>
                                      </p:cBhvr>
                                      <p:to>
                                        <p:strVal val="0.25"/>
                                      </p:to>
                                    </p:set>
                                    <p:animEffect filter="image" prLst="opacity: 0.25">
                                      <p:cBhvr rctx="IE">
                                        <p:cTn id="86" dur="indefinite"/>
                                        <p:tgtEl>
                                          <p:spTgt spid="11"/>
                                        </p:tgtEl>
                                      </p:cBhvr>
                                    </p:animEffect>
                                  </p:childTnLst>
                                </p:cTn>
                              </p:par>
                              <p:par>
                                <p:cTn id="87" presetID="9" presetClass="emph" presetSubtype="0" grpId="1" nodeType="withEffect">
                                  <p:stCondLst>
                                    <p:cond delay="0"/>
                                  </p:stCondLst>
                                  <p:childTnLst>
                                    <p:set>
                                      <p:cBhvr rctx="PPT">
                                        <p:cTn id="88" dur="indefinite"/>
                                        <p:tgtEl>
                                          <p:spTgt spid="13"/>
                                        </p:tgtEl>
                                        <p:attrNameLst>
                                          <p:attrName>style.opacity</p:attrName>
                                        </p:attrNameLst>
                                      </p:cBhvr>
                                      <p:to>
                                        <p:strVal val="0.25"/>
                                      </p:to>
                                    </p:set>
                                    <p:animEffect filter="image" prLst="opacity: 0.25">
                                      <p:cBhvr rctx="IE">
                                        <p:cTn id="89" dur="indefinite"/>
                                        <p:tgtEl>
                                          <p:spTgt spid="13"/>
                                        </p:tgtEl>
                                      </p:cBhvr>
                                    </p:animEffect>
                                  </p:childTnLst>
                                </p:cTn>
                              </p:par>
                              <p:par>
                                <p:cTn id="90" presetID="9" presetClass="emph" presetSubtype="0" grpId="1" nodeType="withEffect">
                                  <p:stCondLst>
                                    <p:cond delay="0"/>
                                  </p:stCondLst>
                                  <p:childTnLst>
                                    <p:set>
                                      <p:cBhvr rctx="PPT">
                                        <p:cTn id="91" dur="indefinite"/>
                                        <p:tgtEl>
                                          <p:spTgt spid="14"/>
                                        </p:tgtEl>
                                        <p:attrNameLst>
                                          <p:attrName>style.opacity</p:attrName>
                                        </p:attrNameLst>
                                      </p:cBhvr>
                                      <p:to>
                                        <p:strVal val="0.25"/>
                                      </p:to>
                                    </p:set>
                                    <p:animEffect filter="image" prLst="opacity: 0.25">
                                      <p:cBhvr rctx="IE">
                                        <p:cTn id="92" dur="indefinite"/>
                                        <p:tgtEl>
                                          <p:spTgt spid="14"/>
                                        </p:tgtEl>
                                      </p:cBhvr>
                                    </p:animEffect>
                                  </p:childTnLst>
                                </p:cTn>
                              </p:par>
                              <p:par>
                                <p:cTn id="93" presetID="9" presetClass="emph" presetSubtype="0" grpId="1" nodeType="withEffect">
                                  <p:stCondLst>
                                    <p:cond delay="0"/>
                                  </p:stCondLst>
                                  <p:childTnLst>
                                    <p:set>
                                      <p:cBhvr rctx="PPT">
                                        <p:cTn id="94" dur="indefinite"/>
                                        <p:tgtEl>
                                          <p:spTgt spid="26"/>
                                        </p:tgtEl>
                                        <p:attrNameLst>
                                          <p:attrName>style.opacity</p:attrName>
                                        </p:attrNameLst>
                                      </p:cBhvr>
                                      <p:to>
                                        <p:strVal val="0.25"/>
                                      </p:to>
                                    </p:set>
                                    <p:animEffect filter="image" prLst="opacity: 0.25">
                                      <p:cBhvr rctx="IE">
                                        <p:cTn id="95" dur="indefinite"/>
                                        <p:tgtEl>
                                          <p:spTgt spid="26"/>
                                        </p:tgtEl>
                                      </p:cBhvr>
                                    </p:animEffect>
                                  </p:childTnLst>
                                </p:cTn>
                              </p:par>
                              <p:par>
                                <p:cTn id="96" presetID="9" presetClass="emph" presetSubtype="0" grpId="1" nodeType="withEffect">
                                  <p:stCondLst>
                                    <p:cond delay="0"/>
                                  </p:stCondLst>
                                  <p:childTnLst>
                                    <p:set>
                                      <p:cBhvr rctx="PPT">
                                        <p:cTn id="97" dur="indefinite"/>
                                        <p:tgtEl>
                                          <p:spTgt spid="29"/>
                                        </p:tgtEl>
                                        <p:attrNameLst>
                                          <p:attrName>style.opacity</p:attrName>
                                        </p:attrNameLst>
                                      </p:cBhvr>
                                      <p:to>
                                        <p:strVal val="0.25"/>
                                      </p:to>
                                    </p:set>
                                    <p:animEffect filter="image" prLst="opacity: 0.25">
                                      <p:cBhvr rctx="IE">
                                        <p:cTn id="98" dur="indefinite"/>
                                        <p:tgtEl>
                                          <p:spTgt spid="29"/>
                                        </p:tgtEl>
                                      </p:cBhvr>
                                    </p:animEffect>
                                  </p:childTnLst>
                                </p:cTn>
                              </p:par>
                              <p:par>
                                <p:cTn id="99" presetID="9" presetClass="emph" presetSubtype="0" grpId="1" nodeType="withEffect">
                                  <p:stCondLst>
                                    <p:cond delay="0"/>
                                  </p:stCondLst>
                                  <p:childTnLst>
                                    <p:set>
                                      <p:cBhvr rctx="PPT">
                                        <p:cTn id="100" dur="indefinite"/>
                                        <p:tgtEl>
                                          <p:spTgt spid="32"/>
                                        </p:tgtEl>
                                        <p:attrNameLst>
                                          <p:attrName>style.opacity</p:attrName>
                                        </p:attrNameLst>
                                      </p:cBhvr>
                                      <p:to>
                                        <p:strVal val="0.25"/>
                                      </p:to>
                                    </p:set>
                                    <p:animEffect filter="image" prLst="opacity: 0.25">
                                      <p:cBhvr rctx="IE">
                                        <p:cTn id="101" dur="indefinite"/>
                                        <p:tgtEl>
                                          <p:spTgt spid="3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500"/>
                                        <p:tgtEl>
                                          <p:spTgt spid="40"/>
                                        </p:tgtEl>
                                      </p:cBhvr>
                                    </p:animEffec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18" grpId="0"/>
      <p:bldP spid="21" grpId="0"/>
      <p:bldP spid="23" grpId="0"/>
      <p:bldP spid="26" grpId="0" animBg="1"/>
      <p:bldP spid="26" grpId="1" animBg="1"/>
      <p:bldP spid="28" grpId="0"/>
      <p:bldP spid="29" grpId="0" animBg="1"/>
      <p:bldP spid="29" grpId="1" animBg="1"/>
      <p:bldP spid="31" grpId="0"/>
      <p:bldP spid="32" grpId="0" animBg="1"/>
      <p:bldP spid="32" grpId="1" animBg="1"/>
      <p:bldP spid="34" grpId="0"/>
      <p:bldP spid="40"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2"/>
          <a:stretch>
            <a:fillRect/>
          </a:stretch>
        </p:blipFill>
        <p:spPr>
          <a:xfrm>
            <a:off x="689958" y="2822444"/>
            <a:ext cx="7752978" cy="839466"/>
          </a:xfrm>
          <a:prstGeom prst="rect">
            <a:avLst/>
          </a:prstGeom>
        </p:spPr>
      </p:pic>
      <p:sp>
        <p:nvSpPr>
          <p:cNvPr id="2" name="Title 1"/>
          <p:cNvSpPr>
            <a:spLocks noGrp="1"/>
          </p:cNvSpPr>
          <p:nvPr>
            <p:ph type="title"/>
          </p:nvPr>
        </p:nvSpPr>
        <p:spPr/>
        <p:txBody>
          <a:bodyPr/>
          <a:lstStyle/>
          <a:p>
            <a:r>
              <a:rPr lang="en-US" dirty="0" smtClean="0"/>
              <a:t>Geopotential Field</a:t>
            </a:r>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47</a:t>
            </a:fld>
            <a:endParaRPr lang="en-US" altLang="en-US" dirty="0"/>
          </a:p>
        </p:txBody>
      </p:sp>
      <p:sp>
        <p:nvSpPr>
          <p:cNvPr id="8" name="TextBox 7"/>
          <p:cNvSpPr txBox="1"/>
          <p:nvPr/>
        </p:nvSpPr>
        <p:spPr>
          <a:xfrm>
            <a:off x="608672" y="2011321"/>
            <a:ext cx="1146468" cy="923330"/>
          </a:xfrm>
          <a:prstGeom prst="rect">
            <a:avLst/>
          </a:prstGeom>
          <a:noFill/>
        </p:spPr>
        <p:txBody>
          <a:bodyPr wrap="none" rtlCol="0">
            <a:spAutoFit/>
          </a:bodyPr>
          <a:lstStyle/>
          <a:p>
            <a:r>
              <a:rPr lang="en-US" dirty="0" smtClean="0"/>
              <a:t>Gravity</a:t>
            </a:r>
            <a:br>
              <a:rPr lang="en-US" dirty="0" smtClean="0"/>
            </a:br>
            <a:r>
              <a:rPr lang="en-US" dirty="0" smtClean="0"/>
              <a:t>Potential</a:t>
            </a:r>
          </a:p>
          <a:p>
            <a:r>
              <a:rPr lang="en-US" dirty="0" smtClean="0"/>
              <a:t>Energy…</a:t>
            </a:r>
            <a:endParaRPr lang="en-US" dirty="0"/>
          </a:p>
        </p:txBody>
      </p:sp>
      <p:sp>
        <p:nvSpPr>
          <p:cNvPr id="9" name="TextBox 8"/>
          <p:cNvSpPr txBox="1"/>
          <p:nvPr/>
        </p:nvSpPr>
        <p:spPr>
          <a:xfrm>
            <a:off x="3229292" y="1411157"/>
            <a:ext cx="4737194" cy="1200329"/>
          </a:xfrm>
          <a:prstGeom prst="rect">
            <a:avLst/>
          </a:prstGeom>
          <a:noFill/>
        </p:spPr>
        <p:txBody>
          <a:bodyPr wrap="none" rtlCol="0">
            <a:spAutoFit/>
          </a:bodyPr>
          <a:lstStyle/>
          <a:p>
            <a:r>
              <a:rPr lang="en-US" dirty="0" smtClean="0"/>
              <a:t>…as a function of </a:t>
            </a:r>
          </a:p>
          <a:p>
            <a:r>
              <a:rPr lang="en-US" dirty="0" smtClean="0"/>
              <a:t>geocentric co-latitude, </a:t>
            </a:r>
          </a:p>
          <a:p>
            <a:r>
              <a:rPr lang="en-US" dirty="0" smtClean="0"/>
              <a:t>geocentric longitude</a:t>
            </a:r>
          </a:p>
          <a:p>
            <a:r>
              <a:rPr lang="en-US" dirty="0" smtClean="0"/>
              <a:t>radial distance from the center of the Earth…</a:t>
            </a:r>
            <a:endParaRPr lang="en-US" dirty="0"/>
          </a:p>
        </p:txBody>
      </p:sp>
      <p:sp>
        <p:nvSpPr>
          <p:cNvPr id="14" name="Rectangle 13"/>
          <p:cNvSpPr/>
          <p:nvPr/>
        </p:nvSpPr>
        <p:spPr>
          <a:xfrm>
            <a:off x="8138161" y="3092335"/>
            <a:ext cx="149629" cy="25769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943895" y="3107743"/>
            <a:ext cx="149629" cy="25769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26894" y="3089246"/>
            <a:ext cx="149629" cy="25769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44488" y="3261524"/>
            <a:ext cx="149629" cy="25769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411420" y="3286463"/>
            <a:ext cx="149629" cy="257694"/>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695008" y="3774664"/>
            <a:ext cx="1903085" cy="369332"/>
          </a:xfrm>
          <a:prstGeom prst="rect">
            <a:avLst/>
          </a:prstGeom>
          <a:noFill/>
        </p:spPr>
        <p:txBody>
          <a:bodyPr wrap="none" rtlCol="0">
            <a:spAutoFit/>
          </a:bodyPr>
          <a:lstStyle/>
          <a:p>
            <a:r>
              <a:rPr lang="en-US" dirty="0" smtClean="0"/>
              <a:t>…can become…</a:t>
            </a:r>
            <a:endParaRPr lang="en-US" dirty="0"/>
          </a:p>
        </p:txBody>
      </p:sp>
      <p:sp>
        <p:nvSpPr>
          <p:cNvPr id="21" name="TextBox 20"/>
          <p:cNvSpPr txBox="1"/>
          <p:nvPr/>
        </p:nvSpPr>
        <p:spPr>
          <a:xfrm>
            <a:off x="3012232" y="4293810"/>
            <a:ext cx="2313454" cy="369332"/>
          </a:xfrm>
          <a:prstGeom prst="rect">
            <a:avLst/>
          </a:prstGeom>
          <a:noFill/>
        </p:spPr>
        <p:txBody>
          <a:bodyPr wrap="none" rtlCol="0">
            <a:spAutoFit/>
          </a:bodyPr>
          <a:lstStyle/>
          <a:p>
            <a:r>
              <a:rPr lang="en-US" dirty="0" smtClean="0"/>
              <a:t>Geoid Undulations…</a:t>
            </a:r>
            <a:endParaRPr lang="en-US" dirty="0"/>
          </a:p>
        </p:txBody>
      </p:sp>
      <p:sp>
        <p:nvSpPr>
          <p:cNvPr id="23" name="TextBox 22"/>
          <p:cNvSpPr txBox="1"/>
          <p:nvPr/>
        </p:nvSpPr>
        <p:spPr>
          <a:xfrm>
            <a:off x="3012232" y="4937842"/>
            <a:ext cx="2736647" cy="369332"/>
          </a:xfrm>
          <a:prstGeom prst="rect">
            <a:avLst/>
          </a:prstGeom>
          <a:noFill/>
        </p:spPr>
        <p:txBody>
          <a:bodyPr wrap="none" rtlCol="0">
            <a:spAutoFit/>
          </a:bodyPr>
          <a:lstStyle/>
          <a:p>
            <a:r>
              <a:rPr lang="en-US" dirty="0" smtClean="0"/>
              <a:t>Acceleration of Gravity…</a:t>
            </a:r>
            <a:endParaRPr lang="en-US" dirty="0"/>
          </a:p>
        </p:txBody>
      </p:sp>
      <p:pic>
        <p:nvPicPr>
          <p:cNvPr id="26" name="Picture 25"/>
          <p:cNvPicPr>
            <a:picLocks noChangeAspect="1"/>
          </p:cNvPicPr>
          <p:nvPr/>
        </p:nvPicPr>
        <p:blipFill>
          <a:blip r:embed="rId3"/>
          <a:stretch>
            <a:fillRect/>
          </a:stretch>
        </p:blipFill>
        <p:spPr>
          <a:xfrm>
            <a:off x="527456" y="4170194"/>
            <a:ext cx="2265345" cy="605678"/>
          </a:xfrm>
          <a:prstGeom prst="rect">
            <a:avLst/>
          </a:prstGeom>
        </p:spPr>
      </p:pic>
      <p:pic>
        <p:nvPicPr>
          <p:cNvPr id="27" name="Picture 26"/>
          <p:cNvPicPr>
            <a:picLocks noChangeAspect="1"/>
          </p:cNvPicPr>
          <p:nvPr/>
        </p:nvPicPr>
        <p:blipFill>
          <a:blip r:embed="rId4"/>
          <a:stretch>
            <a:fillRect/>
          </a:stretch>
        </p:blipFill>
        <p:spPr>
          <a:xfrm>
            <a:off x="1590502" y="4813541"/>
            <a:ext cx="1244397" cy="572310"/>
          </a:xfrm>
          <a:prstGeom prst="rect">
            <a:avLst/>
          </a:prstGeom>
        </p:spPr>
      </p:pic>
      <p:pic>
        <p:nvPicPr>
          <p:cNvPr id="29" name="Picture 28"/>
          <p:cNvPicPr>
            <a:picLocks noChangeAspect="1"/>
          </p:cNvPicPr>
          <p:nvPr/>
        </p:nvPicPr>
        <p:blipFill>
          <a:blip r:embed="rId5"/>
          <a:stretch>
            <a:fillRect/>
          </a:stretch>
        </p:blipFill>
        <p:spPr>
          <a:xfrm>
            <a:off x="1016027" y="5477058"/>
            <a:ext cx="1865953" cy="720292"/>
          </a:xfrm>
          <a:prstGeom prst="rect">
            <a:avLst/>
          </a:prstGeom>
        </p:spPr>
      </p:pic>
      <p:sp>
        <p:nvSpPr>
          <p:cNvPr id="30" name="TextBox 29"/>
          <p:cNvSpPr txBox="1"/>
          <p:nvPr/>
        </p:nvSpPr>
        <p:spPr>
          <a:xfrm>
            <a:off x="2969717" y="5647096"/>
            <a:ext cx="2903424" cy="369332"/>
          </a:xfrm>
          <a:prstGeom prst="rect">
            <a:avLst/>
          </a:prstGeom>
          <a:noFill/>
        </p:spPr>
        <p:txBody>
          <a:bodyPr wrap="none" rtlCol="0">
            <a:spAutoFit/>
          </a:bodyPr>
          <a:lstStyle/>
          <a:p>
            <a:r>
              <a:rPr lang="en-US" dirty="0" smtClean="0"/>
              <a:t>Deflection of the Vertical…</a:t>
            </a:r>
            <a:endParaRPr lang="en-US" dirty="0"/>
          </a:p>
        </p:txBody>
      </p:sp>
      <p:sp>
        <p:nvSpPr>
          <p:cNvPr id="31" name="TextBox 30"/>
          <p:cNvSpPr txBox="1"/>
          <p:nvPr/>
        </p:nvSpPr>
        <p:spPr>
          <a:xfrm>
            <a:off x="6243641" y="5647096"/>
            <a:ext cx="2044149" cy="369332"/>
          </a:xfrm>
          <a:prstGeom prst="rect">
            <a:avLst/>
          </a:prstGeom>
          <a:noFill/>
        </p:spPr>
        <p:txBody>
          <a:bodyPr wrap="none" rtlCol="0">
            <a:spAutoFit/>
          </a:bodyPr>
          <a:lstStyle/>
          <a:p>
            <a:r>
              <a:rPr lang="en-US" dirty="0" smtClean="0"/>
              <a:t>Etc., ad </a:t>
            </a:r>
            <a:r>
              <a:rPr lang="en-US" dirty="0" err="1" smtClean="0"/>
              <a:t>nauseum</a:t>
            </a:r>
            <a:r>
              <a:rPr lang="en-US" dirty="0" smtClean="0"/>
              <a:t>.</a:t>
            </a:r>
            <a:endParaRPr lang="en-US" dirty="0"/>
          </a:p>
        </p:txBody>
      </p:sp>
    </p:spTree>
    <p:extLst>
      <p:ext uri="{BB962C8B-B14F-4D97-AF65-F5344CB8AC3E}">
        <p14:creationId xmlns:p14="http://schemas.microsoft.com/office/powerpoint/2010/main" val="416412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1" grpId="0"/>
      <p:bldP spid="23"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Expected changes to orthometric heights</a:t>
            </a:r>
          </a:p>
        </p:txBody>
      </p:sp>
      <p:sp>
        <p:nvSpPr>
          <p:cNvPr id="3" name="Date Placeholder 2"/>
          <p:cNvSpPr>
            <a:spLocks noGrp="1"/>
          </p:cNvSpPr>
          <p:nvPr>
            <p:ph type="dt" sz="half" idx="10"/>
          </p:nvPr>
        </p:nvSpPr>
        <p:spPr/>
        <p:txBody>
          <a:bodyPr/>
          <a:lstStyle/>
          <a:p>
            <a:pPr>
              <a:defRPr/>
            </a:pPr>
            <a:r>
              <a:rPr lang="en-US" altLang="en-US" smtClean="0"/>
              <a:t>2018-05-07</a:t>
            </a:r>
            <a:endParaRPr lang="en-US" altLang="en-US"/>
          </a:p>
        </p:txBody>
      </p:sp>
      <p:sp>
        <p:nvSpPr>
          <p:cNvPr id="4" name="Footer Placeholder 3"/>
          <p:cNvSpPr>
            <a:spLocks noGrp="1"/>
          </p:cNvSpPr>
          <p:nvPr>
            <p:ph type="ftr" sz="quarter" idx="11"/>
          </p:nvPr>
        </p:nvSpPr>
        <p:spPr/>
        <p:txBody>
          <a:bodyPr/>
          <a:lstStyle/>
          <a:p>
            <a:pPr>
              <a:defRPr/>
            </a:pPr>
            <a:r>
              <a:rPr lang="en-US" smtClean="0"/>
              <a:t>Modernizing the Geopotential Datum</a:t>
            </a:r>
            <a:endParaRPr lang="en-US"/>
          </a:p>
        </p:txBody>
      </p:sp>
      <p:sp>
        <p:nvSpPr>
          <p:cNvPr id="5" name="Slide Number Placeholder 4"/>
          <p:cNvSpPr>
            <a:spLocks noGrp="1"/>
          </p:cNvSpPr>
          <p:nvPr>
            <p:ph type="sldNum" sz="quarter" idx="12"/>
          </p:nvPr>
        </p:nvSpPr>
        <p:spPr/>
        <p:txBody>
          <a:bodyPr/>
          <a:lstStyle/>
          <a:p>
            <a:pPr>
              <a:defRPr/>
            </a:pPr>
            <a:fld id="{23566EEE-DC84-4D1F-987F-3E776EDE92C0}" type="slidenum">
              <a:rPr lang="en-US" altLang="en-US" smtClean="0"/>
              <a:pPr>
                <a:defRPr/>
              </a:pPr>
              <a:t>5</a:t>
            </a:fld>
            <a:endParaRPr lang="en-US" altLang="en-US"/>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19872" t="3026" r="17949" b="6859"/>
          <a:stretch/>
        </p:blipFill>
        <p:spPr bwMode="auto">
          <a:xfrm>
            <a:off x="1614170" y="1703520"/>
            <a:ext cx="5915660" cy="40862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5525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NAP</a:t>
            </a:r>
            <a:r>
              <a:rPr lang="en-US" dirty="0" smtClean="0"/>
              <a:t>GD2022</a:t>
            </a:r>
            <a:endParaRPr lang="en-US" dirty="0"/>
          </a:p>
        </p:txBody>
      </p:sp>
      <p:sp>
        <p:nvSpPr>
          <p:cNvPr id="3" name="Content Placeholder 2"/>
          <p:cNvSpPr>
            <a:spLocks noGrp="1"/>
          </p:cNvSpPr>
          <p:nvPr>
            <p:ph idx="1"/>
          </p:nvPr>
        </p:nvSpPr>
        <p:spPr/>
        <p:txBody>
          <a:bodyPr/>
          <a:lstStyle/>
          <a:p>
            <a:r>
              <a:rPr lang="en-US" dirty="0" smtClean="0"/>
              <a:t>“</a:t>
            </a:r>
            <a:r>
              <a:rPr lang="en-US" dirty="0" smtClean="0">
                <a:solidFill>
                  <a:srgbClr val="FF0000"/>
                </a:solidFill>
              </a:rPr>
              <a:t>North American-Pacific</a:t>
            </a:r>
            <a:r>
              <a:rPr lang="en-US" dirty="0" smtClean="0"/>
              <a:t>…”</a:t>
            </a:r>
          </a:p>
          <a:p>
            <a:pPr lvl="1"/>
            <a:r>
              <a:rPr lang="en-US" dirty="0" smtClean="0"/>
              <a:t>Because the </a:t>
            </a:r>
            <a:r>
              <a:rPr lang="en-US" i="1" dirty="0" smtClean="0"/>
              <a:t>gridded</a:t>
            </a:r>
            <a:r>
              <a:rPr lang="en-US" dirty="0" smtClean="0"/>
              <a:t> components (geoid, DoV, gravity, DEM) will cover all major USA populated territories, and these happen to fall in the general regions of “North America” and “The Pacific Ocean”</a:t>
            </a:r>
          </a:p>
          <a:p>
            <a:pPr lvl="2"/>
            <a:r>
              <a:rPr lang="en-US" dirty="0" smtClean="0"/>
              <a:t>However, the foundation of the gridded components will be a </a:t>
            </a:r>
            <a:r>
              <a:rPr lang="en-US" i="1" dirty="0" smtClean="0"/>
              <a:t>global</a:t>
            </a:r>
            <a:r>
              <a:rPr lang="en-US" dirty="0" smtClean="0"/>
              <a:t> geopotential model</a:t>
            </a:r>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6</a:t>
            </a:fld>
            <a:endParaRPr lang="en-US" altLang="en-US" dirty="0"/>
          </a:p>
        </p:txBody>
      </p:sp>
    </p:spTree>
    <p:extLst>
      <p:ext uri="{BB962C8B-B14F-4D97-AF65-F5344CB8AC3E}">
        <p14:creationId xmlns:p14="http://schemas.microsoft.com/office/powerpoint/2010/main" val="198243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64259" y="1376412"/>
            <a:ext cx="3767596" cy="2911325"/>
          </a:xfrm>
        </p:spPr>
      </p:pic>
      <p:sp>
        <p:nvSpPr>
          <p:cNvPr id="2" name="Title 1"/>
          <p:cNvSpPr>
            <a:spLocks noGrp="1"/>
          </p:cNvSpPr>
          <p:nvPr>
            <p:ph type="title"/>
          </p:nvPr>
        </p:nvSpPr>
        <p:spPr/>
        <p:txBody>
          <a:bodyPr/>
          <a:lstStyle/>
          <a:p>
            <a:r>
              <a:rPr lang="en-US" dirty="0" smtClean="0"/>
              <a:t>The three gridded regions</a:t>
            </a:r>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7</a:t>
            </a:fld>
            <a:endParaRPr lang="en-US" alt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0" y="2268067"/>
            <a:ext cx="2617949" cy="338793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930" y="3326580"/>
            <a:ext cx="3232767" cy="2498047"/>
          </a:xfrm>
          <a:prstGeom prst="rect">
            <a:avLst/>
          </a:prstGeom>
        </p:spPr>
      </p:pic>
      <p:sp>
        <p:nvSpPr>
          <p:cNvPr id="10" name="TextBox 9"/>
          <p:cNvSpPr txBox="1"/>
          <p:nvPr/>
        </p:nvSpPr>
        <p:spPr>
          <a:xfrm>
            <a:off x="5831855" y="1376412"/>
            <a:ext cx="2634119" cy="646331"/>
          </a:xfrm>
          <a:prstGeom prst="rect">
            <a:avLst/>
          </a:prstGeom>
          <a:noFill/>
        </p:spPr>
        <p:txBody>
          <a:bodyPr wrap="none" rtlCol="0">
            <a:spAutoFit/>
          </a:bodyPr>
          <a:lstStyle/>
          <a:p>
            <a:r>
              <a:rPr lang="en-US" dirty="0" smtClean="0"/>
              <a:t>“North American region”</a:t>
            </a:r>
          </a:p>
          <a:p>
            <a:r>
              <a:rPr lang="en-US" dirty="0" smtClean="0"/>
              <a:t>¼ of the Earth</a:t>
            </a:r>
            <a:endParaRPr lang="en-US" dirty="0"/>
          </a:p>
        </p:txBody>
      </p:sp>
      <p:sp>
        <p:nvSpPr>
          <p:cNvPr id="11" name="TextBox 10"/>
          <p:cNvSpPr txBox="1"/>
          <p:nvPr/>
        </p:nvSpPr>
        <p:spPr>
          <a:xfrm>
            <a:off x="6165635" y="5716658"/>
            <a:ext cx="2326278" cy="369332"/>
          </a:xfrm>
          <a:prstGeom prst="rect">
            <a:avLst/>
          </a:prstGeom>
          <a:noFill/>
        </p:spPr>
        <p:txBody>
          <a:bodyPr wrap="none" rtlCol="0">
            <a:spAutoFit/>
          </a:bodyPr>
          <a:lstStyle/>
          <a:p>
            <a:r>
              <a:rPr lang="en-US" dirty="0" smtClean="0"/>
              <a:t>“Guam/CNMI region”</a:t>
            </a:r>
          </a:p>
        </p:txBody>
      </p:sp>
      <p:sp>
        <p:nvSpPr>
          <p:cNvPr id="12" name="TextBox 11"/>
          <p:cNvSpPr txBox="1"/>
          <p:nvPr/>
        </p:nvSpPr>
        <p:spPr>
          <a:xfrm>
            <a:off x="469517" y="5749141"/>
            <a:ext cx="2813591" cy="369332"/>
          </a:xfrm>
          <a:prstGeom prst="rect">
            <a:avLst/>
          </a:prstGeom>
          <a:noFill/>
        </p:spPr>
        <p:txBody>
          <a:bodyPr wrap="none" rtlCol="0">
            <a:spAutoFit/>
          </a:bodyPr>
          <a:lstStyle/>
          <a:p>
            <a:r>
              <a:rPr lang="en-US" dirty="0" smtClean="0"/>
              <a:t>“American Samoa region”</a:t>
            </a:r>
          </a:p>
        </p:txBody>
      </p:sp>
    </p:spTree>
    <p:extLst>
      <p:ext uri="{BB962C8B-B14F-4D97-AF65-F5344CB8AC3E}">
        <p14:creationId xmlns:p14="http://schemas.microsoft.com/office/powerpoint/2010/main" val="3148332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a:t>
            </a:r>
            <a:r>
              <a:rPr lang="en-US" dirty="0" smtClean="0">
                <a:solidFill>
                  <a:srgbClr val="FF0000"/>
                </a:solidFill>
              </a:rPr>
              <a:t>G</a:t>
            </a:r>
            <a:r>
              <a:rPr lang="en-US" dirty="0" smtClean="0"/>
              <a:t>D2022</a:t>
            </a:r>
            <a:endParaRPr lang="en-US" dirty="0"/>
          </a:p>
        </p:txBody>
      </p:sp>
      <p:sp>
        <p:nvSpPr>
          <p:cNvPr id="3" name="Content Placeholder 2"/>
          <p:cNvSpPr>
            <a:spLocks noGrp="1"/>
          </p:cNvSpPr>
          <p:nvPr>
            <p:ph idx="1"/>
          </p:nvPr>
        </p:nvSpPr>
        <p:spPr/>
        <p:txBody>
          <a:bodyPr/>
          <a:lstStyle/>
          <a:p>
            <a:r>
              <a:rPr lang="en-US" dirty="0" smtClean="0"/>
              <a:t>“…</a:t>
            </a:r>
            <a:r>
              <a:rPr lang="en-US" dirty="0" smtClean="0">
                <a:solidFill>
                  <a:srgbClr val="FF0000"/>
                </a:solidFill>
              </a:rPr>
              <a:t>Geopotential</a:t>
            </a:r>
            <a:r>
              <a:rPr lang="en-US" dirty="0" smtClean="0"/>
              <a:t>…”</a:t>
            </a:r>
          </a:p>
          <a:p>
            <a:pPr lvl="1"/>
            <a:r>
              <a:rPr lang="en-US" dirty="0" smtClean="0"/>
              <a:t>Because it isn’t just about heights, but rather about all geodetic coordinates related to Earth’s geopotential field (geoid, deflections, </a:t>
            </a:r>
            <a:r>
              <a:rPr lang="en-US" dirty="0" err="1" smtClean="0"/>
              <a:t>etc</a:t>
            </a:r>
            <a:r>
              <a:rPr lang="en-US" dirty="0" smtClean="0"/>
              <a:t>)</a:t>
            </a:r>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8</a:t>
            </a:fld>
            <a:endParaRPr lang="en-US" altLang="en-US" dirty="0"/>
          </a:p>
        </p:txBody>
      </p:sp>
    </p:spTree>
    <p:extLst>
      <p:ext uri="{BB962C8B-B14F-4D97-AF65-F5344CB8AC3E}">
        <p14:creationId xmlns:p14="http://schemas.microsoft.com/office/powerpoint/2010/main" val="417278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NAPG</a:t>
            </a:r>
            <a:r>
              <a:rPr lang="en-US" dirty="0" smtClean="0">
                <a:solidFill>
                  <a:srgbClr val="FF0000"/>
                </a:solidFill>
              </a:rPr>
              <a:t>D</a:t>
            </a:r>
            <a:r>
              <a:rPr lang="en-US" dirty="0" smtClean="0"/>
              <a:t>2022</a:t>
            </a:r>
            <a:endParaRPr lang="en-US" dirty="0"/>
          </a:p>
        </p:txBody>
      </p:sp>
      <p:sp>
        <p:nvSpPr>
          <p:cNvPr id="3" name="Content Placeholder 2"/>
          <p:cNvSpPr>
            <a:spLocks noGrp="1"/>
          </p:cNvSpPr>
          <p:nvPr>
            <p:ph idx="1"/>
          </p:nvPr>
        </p:nvSpPr>
        <p:spPr/>
        <p:txBody>
          <a:bodyPr/>
          <a:lstStyle/>
          <a:p>
            <a:r>
              <a:rPr lang="en-US" dirty="0" smtClean="0"/>
              <a:t>“…</a:t>
            </a:r>
            <a:r>
              <a:rPr lang="en-US" dirty="0" smtClean="0">
                <a:solidFill>
                  <a:srgbClr val="FF0000"/>
                </a:solidFill>
              </a:rPr>
              <a:t>Datum</a:t>
            </a:r>
            <a:r>
              <a:rPr lang="en-US" dirty="0" smtClean="0"/>
              <a:t>…”</a:t>
            </a:r>
          </a:p>
          <a:p>
            <a:pPr lvl="1"/>
            <a:r>
              <a:rPr lang="en-US" dirty="0" smtClean="0"/>
              <a:t>Because a “geopotential reference frame” was, frankly, an unwieldy term that had no precedence in geodetic literature.  </a:t>
            </a:r>
            <a:endParaRPr lang="en-US" dirty="0"/>
          </a:p>
          <a:p>
            <a:pPr lvl="2"/>
            <a:r>
              <a:rPr lang="en-US" dirty="0" smtClean="0"/>
              <a:t>“Reference Frame” only carries a geometric connotation in geodesy</a:t>
            </a:r>
          </a:p>
          <a:p>
            <a:pPr lvl="1"/>
            <a:r>
              <a:rPr lang="en-US" dirty="0" smtClean="0"/>
              <a:t>It is replacing, and expanding upon, the idea of a “vertical datum”</a:t>
            </a:r>
            <a:endParaRPr lang="en-US" dirty="0"/>
          </a:p>
        </p:txBody>
      </p:sp>
      <p:sp>
        <p:nvSpPr>
          <p:cNvPr id="4" name="Date Placeholder 3"/>
          <p:cNvSpPr>
            <a:spLocks noGrp="1"/>
          </p:cNvSpPr>
          <p:nvPr>
            <p:ph type="dt" sz="half" idx="10"/>
          </p:nvPr>
        </p:nvSpPr>
        <p:spPr/>
        <p:txBody>
          <a:bodyPr/>
          <a:lstStyle/>
          <a:p>
            <a:pPr>
              <a:defRPr/>
            </a:pPr>
            <a:r>
              <a:rPr lang="en-US" altLang="en-US" smtClean="0"/>
              <a:t>2018-05-07</a:t>
            </a:r>
            <a:endParaRPr lang="en-US" altLang="en-US"/>
          </a:p>
        </p:txBody>
      </p:sp>
      <p:sp>
        <p:nvSpPr>
          <p:cNvPr id="5" name="Footer Placeholder 4"/>
          <p:cNvSpPr>
            <a:spLocks noGrp="1"/>
          </p:cNvSpPr>
          <p:nvPr>
            <p:ph type="ftr" sz="quarter" idx="11"/>
          </p:nvPr>
        </p:nvSpPr>
        <p:spPr/>
        <p:txBody>
          <a:bodyPr/>
          <a:lstStyle/>
          <a:p>
            <a:pPr>
              <a:defRPr/>
            </a:pPr>
            <a:r>
              <a:rPr lang="en-US" smtClean="0"/>
              <a:t>Modernizing the Geopotential Datum</a:t>
            </a:r>
            <a:endParaRPr lang="en-US"/>
          </a:p>
        </p:txBody>
      </p:sp>
      <p:sp>
        <p:nvSpPr>
          <p:cNvPr id="6" name="Slide Number Placeholder 5"/>
          <p:cNvSpPr>
            <a:spLocks noGrp="1"/>
          </p:cNvSpPr>
          <p:nvPr>
            <p:ph type="sldNum" sz="quarter" idx="12"/>
          </p:nvPr>
        </p:nvSpPr>
        <p:spPr/>
        <p:txBody>
          <a:bodyPr/>
          <a:lstStyle/>
          <a:p>
            <a:pPr>
              <a:defRPr/>
            </a:pPr>
            <a:fld id="{A269A303-B593-45E6-8920-67DA3337AB25}" type="slidenum">
              <a:rPr lang="en-US" altLang="en-US" smtClean="0"/>
              <a:pPr>
                <a:defRPr/>
              </a:pPr>
              <a:t>9</a:t>
            </a:fld>
            <a:endParaRPr lang="en-US" altLang="en-US" dirty="0"/>
          </a:p>
        </p:txBody>
      </p:sp>
    </p:spTree>
    <p:extLst>
      <p:ext uri="{BB962C8B-B14F-4D97-AF65-F5344CB8AC3E}">
        <p14:creationId xmlns:p14="http://schemas.microsoft.com/office/powerpoint/2010/main" val="102753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88220</TotalTime>
  <Words>2203</Words>
  <Application>Microsoft Office PowerPoint</Application>
  <PresentationFormat>On-screen Show (4:3)</PresentationFormat>
  <Paragraphs>488</Paragraphs>
  <Slides>47</Slides>
  <Notes>5</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47</vt:i4>
      </vt:variant>
    </vt:vector>
  </HeadingPairs>
  <TitlesOfParts>
    <vt:vector size="60" baseType="lpstr">
      <vt:lpstr>MS PGothic</vt:lpstr>
      <vt:lpstr>MS PGothic</vt:lpstr>
      <vt:lpstr>Arial</vt:lpstr>
      <vt:lpstr>Calibri</vt:lpstr>
      <vt:lpstr>Cambria Math</vt:lpstr>
      <vt:lpstr>Gill Sans MT</vt:lpstr>
      <vt:lpstr>msgothic</vt:lpstr>
      <vt:lpstr>Times New Roman</vt:lpstr>
      <vt:lpstr>Verdana</vt:lpstr>
      <vt:lpstr>Theme1</vt:lpstr>
      <vt:lpstr>Office Theme</vt:lpstr>
      <vt:lpstr>1_Office Theme</vt:lpstr>
      <vt:lpstr>2_Office Theme</vt:lpstr>
      <vt:lpstr>PowerPoint Presentation</vt:lpstr>
      <vt:lpstr>PowerPoint Presentation</vt:lpstr>
      <vt:lpstr>NSRS Modernization</vt:lpstr>
      <vt:lpstr>Expected changes to orthometric heights</vt:lpstr>
      <vt:lpstr>Expected changes to orthometric heights</vt:lpstr>
      <vt:lpstr>NAPGD2022</vt:lpstr>
      <vt:lpstr>The three gridded regions</vt:lpstr>
      <vt:lpstr>NAPGD2022</vt:lpstr>
      <vt:lpstr>NAPGD2022</vt:lpstr>
      <vt:lpstr>NAPGD2022</vt:lpstr>
      <vt:lpstr>Static and Dynamic Components</vt:lpstr>
      <vt:lpstr>Static Components</vt:lpstr>
      <vt:lpstr>Dynamic Components</vt:lpstr>
      <vt:lpstr>PowerPoint Presentation</vt:lpstr>
      <vt:lpstr>PowerPoint Presentation</vt:lpstr>
      <vt:lpstr>PowerPoint Presentation</vt:lpstr>
      <vt:lpstr>PowerPoint Presentation</vt:lpstr>
      <vt:lpstr>Summary</vt:lpstr>
      <vt:lpstr>Thank you</vt:lpstr>
      <vt:lpstr>Questions</vt:lpstr>
      <vt:lpstr>Extra Slides</vt:lpstr>
      <vt:lpstr>PowerPoint Presentation</vt:lpstr>
      <vt:lpstr>PowerPoint Presentation</vt:lpstr>
      <vt:lpstr>Time Dependency</vt:lpstr>
      <vt:lpstr>Time and Mass</vt:lpstr>
      <vt:lpstr>Secular Mass Movement</vt:lpstr>
      <vt:lpstr>Episodic Mass Movement</vt:lpstr>
      <vt:lpstr>PowerPoint Presentation</vt:lpstr>
      <vt:lpstr>Geoid Monitoring Service (GeMS)</vt:lpstr>
      <vt:lpstr>PowerPoint Presentation</vt:lpstr>
      <vt:lpstr>Secular Sea Level Change</vt:lpstr>
      <vt:lpstr>PowerPoint Presentation</vt:lpstr>
      <vt:lpstr>PowerPoint Presentation</vt:lpstr>
      <vt:lpstr>Choosing a new geoid as GMSL changes</vt:lpstr>
      <vt:lpstr>PowerPoint Presentation</vt:lpstr>
      <vt:lpstr>Definitional Relationship</vt:lpstr>
      <vt:lpstr>High resolution products</vt:lpstr>
      <vt:lpstr>The three gridded regions</vt:lpstr>
      <vt:lpstr>PowerPoint Presentation</vt:lpstr>
      <vt:lpstr>Leveling? Yes!</vt:lpstr>
      <vt:lpstr>When was this point last leveled?</vt:lpstr>
      <vt:lpstr>When was this point leveled?</vt:lpstr>
      <vt:lpstr>Leveling - Control</vt:lpstr>
      <vt:lpstr>Updates and Replacements</vt:lpstr>
      <vt:lpstr>Content:  Geoid Modeling History</vt:lpstr>
      <vt:lpstr>Earth’s Geopotential Field</vt:lpstr>
      <vt:lpstr>Geopotential Field</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NGSCON</cp:lastModifiedBy>
  <cp:revision>2825</cp:revision>
  <cp:lastPrinted>2017-02-02T17:15:29Z</cp:lastPrinted>
  <dcterms:created xsi:type="dcterms:W3CDTF">2009-09-30T12:20:38Z</dcterms:created>
  <dcterms:modified xsi:type="dcterms:W3CDTF">2018-05-07T13:47:26Z</dcterms:modified>
</cp:coreProperties>
</file>