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180" r:id="rId1"/>
    <p:sldMasterId id="2147487568" r:id="rId2"/>
    <p:sldMasterId id="2147487879" r:id="rId3"/>
    <p:sldMasterId id="2147487891" r:id="rId4"/>
  </p:sldMasterIdLst>
  <p:notesMasterIdLst>
    <p:notesMasterId r:id="rId33"/>
  </p:notesMasterIdLst>
  <p:handoutMasterIdLst>
    <p:handoutMasterId r:id="rId34"/>
  </p:handoutMasterIdLst>
  <p:sldIdLst>
    <p:sldId id="362" r:id="rId5"/>
    <p:sldId id="882" r:id="rId6"/>
    <p:sldId id="884" r:id="rId7"/>
    <p:sldId id="859" r:id="rId8"/>
    <p:sldId id="835" r:id="rId9"/>
    <p:sldId id="885" r:id="rId10"/>
    <p:sldId id="845" r:id="rId11"/>
    <p:sldId id="847" r:id="rId12"/>
    <p:sldId id="871" r:id="rId13"/>
    <p:sldId id="856" r:id="rId14"/>
    <p:sldId id="887" r:id="rId15"/>
    <p:sldId id="886" r:id="rId16"/>
    <p:sldId id="888" r:id="rId17"/>
    <p:sldId id="889" r:id="rId18"/>
    <p:sldId id="891" r:id="rId19"/>
    <p:sldId id="892" r:id="rId20"/>
    <p:sldId id="890" r:id="rId21"/>
    <p:sldId id="896" r:id="rId22"/>
    <p:sldId id="809" r:id="rId23"/>
    <p:sldId id="895" r:id="rId24"/>
    <p:sldId id="897" r:id="rId25"/>
    <p:sldId id="840" r:id="rId26"/>
    <p:sldId id="893" r:id="rId27"/>
    <p:sldId id="894" r:id="rId28"/>
    <p:sldId id="848" r:id="rId29"/>
    <p:sldId id="867" r:id="rId30"/>
    <p:sldId id="866" r:id="rId31"/>
    <p:sldId id="881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orient="horz" pos="1892">
          <p15:clr>
            <a:srgbClr val="A4A3A4"/>
          </p15:clr>
        </p15:guide>
        <p15:guide id="3" orient="horz" pos="2328" userDrawn="1">
          <p15:clr>
            <a:srgbClr val="A4A3A4"/>
          </p15:clr>
        </p15:guide>
        <p15:guide id="4" orient="horz" pos="1709">
          <p15:clr>
            <a:srgbClr val="A4A3A4"/>
          </p15:clr>
        </p15:guide>
        <p15:guide id="5" orient="horz" pos="3157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orient="horz" pos="2886">
          <p15:clr>
            <a:srgbClr val="A4A3A4"/>
          </p15:clr>
        </p15:guide>
        <p15:guide id="8" pos="531">
          <p15:clr>
            <a:srgbClr val="A4A3A4"/>
          </p15:clr>
        </p15:guide>
        <p15:guide id="9" pos="3348">
          <p15:clr>
            <a:srgbClr val="A4A3A4"/>
          </p15:clr>
        </p15:guide>
        <p15:guide id="10" pos="1976">
          <p15:clr>
            <a:srgbClr val="A4A3A4"/>
          </p15:clr>
        </p15:guide>
        <p15:guide id="11" pos="417">
          <p15:clr>
            <a:srgbClr val="A4A3A4"/>
          </p15:clr>
        </p15:guide>
        <p15:guide id="12" pos="4970">
          <p15:clr>
            <a:srgbClr val="A4A3A4"/>
          </p15:clr>
        </p15:guide>
        <p15:guide id="13" pos="1289">
          <p15:clr>
            <a:srgbClr val="A4A3A4"/>
          </p15:clr>
        </p15:guide>
        <p15:guide id="14" pos="5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  <a:srgbClr val="C000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7901" autoAdjust="0"/>
  </p:normalViewPr>
  <p:slideViewPr>
    <p:cSldViewPr snapToGrid="0">
      <p:cViewPr>
        <p:scale>
          <a:sx n="76" d="100"/>
          <a:sy n="76" d="100"/>
        </p:scale>
        <p:origin x="1254" y="84"/>
      </p:cViewPr>
      <p:guideLst>
        <p:guide orient="horz" pos="2136"/>
        <p:guide orient="horz" pos="1892"/>
        <p:guide orient="horz" pos="2328"/>
        <p:guide orient="horz" pos="1709"/>
        <p:guide orient="horz" pos="3157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s-s-brunswick\home\Dru.Smith\Goal%202\Blueprint%20for%202022\Chapter%2001%20-%20Geometric\Copy%20of%20GPS%20occupations%20on%20real%20points%20over%20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Longitude</a:t>
            </a:r>
            <a:r>
              <a:rPr lang="en-US" sz="2400" baseline="0" dirty="0"/>
              <a:t> (Easting) History of DI4044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ITRF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7322665731140044"/>
                  <c:y val="-0.160906483175934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/>
                      <a:t>Trend: -14.3 mm / year</a:t>
                    </a:r>
                    <a:endParaRPr lang="en-US" sz="20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plus>
            <c:min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Sheet1!$U$33:$U$36</c:f>
              <c:numCache>
                <c:formatCode>0.000</c:formatCode>
                <c:ptCount val="4"/>
                <c:pt idx="0">
                  <c:v>802.76455819</c:v>
                </c:pt>
                <c:pt idx="1">
                  <c:v>802.70803497999998</c:v>
                </c:pt>
                <c:pt idx="2">
                  <c:v>802.67436814999996</c:v>
                </c:pt>
                <c:pt idx="3">
                  <c:v>802.61290301999998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ED-4500-A246-A71125E8F377}"/>
            </c:ext>
          </c:extLst>
        </c:ser>
        <c:ser>
          <c:idx val="1"/>
          <c:order val="1"/>
          <c:tx>
            <c:v>NATRF2022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5.5393926930743798E-2"/>
                  <c:y val="-0.1111200142803308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/>
                      <a:t>Residual Trend:  -1.7 mm / year</a:t>
                    </a:r>
                    <a:endParaRPr lang="en-US" sz="18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plus>
            <c:min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Sheet1!$V$33:$V$36</c:f>
              <c:numCache>
                <c:formatCode>0.000</c:formatCode>
                <c:ptCount val="4"/>
                <c:pt idx="0">
                  <c:v>802.76455819</c:v>
                </c:pt>
                <c:pt idx="1">
                  <c:v>802.76722599999994</c:v>
                </c:pt>
                <c:pt idx="2">
                  <c:v>802.75250326999992</c:v>
                </c:pt>
                <c:pt idx="3">
                  <c:v>802.74801407999996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ED-4500-A246-A71125E8F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025664"/>
        <c:axId val="613027304"/>
      </c:scatterChart>
      <c:valAx>
        <c:axId val="61302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27304"/>
        <c:crosses val="autoZero"/>
        <c:crossBetween val="midCat"/>
      </c:valAx>
      <c:valAx>
        <c:axId val="61302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25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5/6/2018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5/6/2018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958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57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12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0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23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4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d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6B1F-012C-4E31-AB14-A18E7992F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5531-0A71-45B3-9CA1-F580700DA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1F2C-908B-4A99-9DEA-158F5E856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9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47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4427-88BE-4288-AA80-6880B6419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4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CB1C-6E9B-46EC-AE82-4CCAD0204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04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7-8,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NSRS Modernization Industry Workshop,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463B-DC24-4D15-892B-CB6BEEB32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22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6EEE-DC84-4D1F-987F-3E776EDE9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6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A99B-C703-4852-B2BB-2E440DC6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5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481F-FB85-4082-8F56-F5DD5F0DA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712A-88EE-42EE-AF9E-C31EDED82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64AD10C-D981-4890-9ADD-2AB209C9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C:\Users\jeremy.mchugh\Pictures\geodesy.noaa.gov slide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57" r:id="rId3"/>
    <p:sldLayoutId id="2147487858" r:id="rId4"/>
    <p:sldLayoutId id="2147487859" r:id="rId5"/>
    <p:sldLayoutId id="2147487860" r:id="rId6"/>
    <p:sldLayoutId id="2147487861" r:id="rId7"/>
    <p:sldLayoutId id="2147487862" r:id="rId8"/>
    <p:sldLayoutId id="2147487863" r:id="rId9"/>
    <p:sldLayoutId id="2147487864" r:id="rId10"/>
    <p:sldLayoutId id="21474878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May 7-8, 2018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NSRS Modernization Industry Workshop, Silver Spring, MD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May 7-8, 2018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NSRS Modernization Industry Workshop, Silver Spring, MD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an.roman@noaa.gov" TargetMode="External"/><Relationship Id="rId2" Type="http://schemas.openxmlformats.org/officeDocument/2006/relationships/hyperlink" Target="mailto:Kevin.Choi@noa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Modernizing the geometric reference frame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</a:rPr>
              <a:t>Kevin Choi (CORS Branch Chief)</a:t>
            </a: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Daniel R. Roman (Chief Geodesist)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7-8,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NSRS Modernization Industry Workshop, Silver Spring,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408" y="3559984"/>
            <a:ext cx="713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https://www.ngs.noaa.gov/NCAT/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3440" y="3708400"/>
            <a:ext cx="1645920" cy="396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192834" y="4104640"/>
            <a:ext cx="116526" cy="20691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214" y="321548"/>
            <a:ext cx="5898886" cy="6045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4431"/>
            <a:ext cx="4566976" cy="1143000"/>
          </a:xfrm>
        </p:spPr>
        <p:txBody>
          <a:bodyPr/>
          <a:lstStyle/>
          <a:p>
            <a:r>
              <a:rPr lang="en-US" dirty="0" smtClean="0"/>
              <a:t>The new </a:t>
            </a:r>
            <a:br>
              <a:rPr lang="en-US" dirty="0" smtClean="0"/>
            </a:br>
            <a:r>
              <a:rPr lang="en-US" dirty="0" smtClean="0"/>
              <a:t>Geodetic Toolkit</a:t>
            </a:r>
            <a:br>
              <a:rPr lang="en-US" dirty="0" smtClean="0"/>
            </a:b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NADCON 5.0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408" y="3559984"/>
            <a:ext cx="713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https://www.ngs.noaa.gov/NCAT/</a:t>
            </a:r>
          </a:p>
        </p:txBody>
      </p:sp>
      <p:sp>
        <p:nvSpPr>
          <p:cNvPr id="8" name="Rectangle 7"/>
          <p:cNvSpPr/>
          <p:nvPr/>
        </p:nvSpPr>
        <p:spPr>
          <a:xfrm>
            <a:off x="4663440" y="3708400"/>
            <a:ext cx="1645920" cy="396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192834" y="4104640"/>
            <a:ext cx="116526" cy="20691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214" y="321548"/>
            <a:ext cx="5898886" cy="6045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4431"/>
            <a:ext cx="4566976" cy="1143000"/>
          </a:xfrm>
        </p:spPr>
        <p:txBody>
          <a:bodyPr/>
          <a:lstStyle/>
          <a:p>
            <a:r>
              <a:rPr lang="en-US" dirty="0" smtClean="0"/>
              <a:t>The new </a:t>
            </a:r>
            <a:br>
              <a:rPr lang="en-US" dirty="0" smtClean="0"/>
            </a:br>
            <a:r>
              <a:rPr lang="en-US" dirty="0" smtClean="0"/>
              <a:t>Geodetic Toolkit</a:t>
            </a:r>
            <a:br>
              <a:rPr lang="en-US" dirty="0" smtClean="0"/>
            </a:b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NADCON 5.0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70755" y="3205424"/>
            <a:ext cx="1249045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378869" y="1087408"/>
            <a:ext cx="783771" cy="8038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44480" y="1088903"/>
            <a:ext cx="783771" cy="8038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07280" y="912084"/>
            <a:ext cx="860474" cy="220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96165" y="913514"/>
            <a:ext cx="656695" cy="2194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" y="553916"/>
            <a:ext cx="7571433" cy="1143000"/>
          </a:xfrm>
        </p:spPr>
        <p:txBody>
          <a:bodyPr/>
          <a:lstStyle/>
          <a:p>
            <a:r>
              <a:rPr lang="en-US" dirty="0" smtClean="0"/>
              <a:t>Multiple Conversion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17" y="1384284"/>
            <a:ext cx="6024355" cy="20729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28634" y="2200589"/>
            <a:ext cx="1119402" cy="326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9320" y="3599084"/>
            <a:ext cx="6800955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</a:rPr>
              <a:t>ID,lat,lon,eht,inDatum,outDatum,spcZone,utmZone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BB0002,19.5000000000,-155.0000000000,N/A,NAD83(PA11),</a:t>
            </a:r>
            <a:r>
              <a:rPr lang="en-US" sz="1200" dirty="0" err="1">
                <a:latin typeface="Consolas" panose="020B0609020204030204" pitchFamily="49" charset="0"/>
              </a:rPr>
              <a:t>OHD,auto,auto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TU2083,19.4758241333,-154.82342208,18.473,NAD83(PA11),NAD83(1993),</a:t>
            </a:r>
            <a:r>
              <a:rPr lang="en-US" sz="1200" dirty="0" err="1">
                <a:latin typeface="Consolas" panose="020B0609020204030204" pitchFamily="49" charset="0"/>
              </a:rPr>
              <a:t>auto,auto</a:t>
            </a:r>
            <a:endParaRPr lang="en-US" sz="1200" dirty="0">
              <a:latin typeface="Consolas" panose="020B06090202040302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20" y="4421970"/>
            <a:ext cx="6810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7-8, 2018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" y="553916"/>
            <a:ext cx="7571433" cy="1143000"/>
          </a:xfrm>
        </p:spPr>
        <p:txBody>
          <a:bodyPr/>
          <a:lstStyle/>
          <a:p>
            <a:r>
              <a:rPr lang="en-US" dirty="0" smtClean="0"/>
              <a:t>Multiple Conversion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1935" y="1921209"/>
            <a:ext cx="87420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</a:rPr>
              <a:t>ID</a:t>
            </a:r>
          </a:p>
          <a:p>
            <a:r>
              <a:rPr lang="en-US" sz="1600" dirty="0" err="1" smtClean="0">
                <a:latin typeface="Courier New" panose="02070309020205020404" pitchFamily="49" charset="0"/>
              </a:rPr>
              <a:t>nadconVersion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</a:rPr>
              <a:t>srcDatum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destDatum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</a:rPr>
              <a:t>srcLat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srcLatDms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</a:rPr>
              <a:t>destLat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destLatDms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</a:rPr>
              <a:t>Siglat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</a:rPr>
              <a:t>srcLon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srcLonDms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</a:rPr>
              <a:t>destLon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destLonDms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</a:rPr>
              <a:t>Siglon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</a:rPr>
              <a:t>srcEht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destEht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Sigeht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</a:rPr>
              <a:t>spcZone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spcNorthing_m</a:t>
            </a:r>
            <a:r>
              <a:rPr lang="en-US" sz="1600" dirty="0">
                <a:latin typeface="Courier New" panose="02070309020205020404" pitchFamily="49" charset="0"/>
              </a:rPr>
              <a:t>		</a:t>
            </a:r>
            <a:r>
              <a:rPr lang="en-US" sz="1600" dirty="0" err="1" smtClean="0">
                <a:latin typeface="Courier New" panose="02070309020205020404" pitchFamily="49" charset="0"/>
              </a:rPr>
              <a:t>spcEasting_m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spcNorthing_usft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spcEasting_usft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spcNorthing_ift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spcEasting_ift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spcConvergence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spcScaleFactor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spcCombinedFactor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</a:rPr>
              <a:t>utmZone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utmNorthing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utmEasting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utmConvergence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utmScaleFactor</a:t>
            </a: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smtClean="0">
                <a:latin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</a:rPr>
              <a:t>utmCombinedFactor</a:t>
            </a:r>
            <a:endParaRPr lang="en-US" sz="1600" dirty="0" smtClean="0">
              <a:latin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</a:rPr>
              <a:t>X	Y	Z</a:t>
            </a:r>
          </a:p>
          <a:p>
            <a:r>
              <a:rPr lang="en-US" sz="1600" dirty="0" err="1" smtClean="0">
                <a:latin typeface="Courier New" panose="02070309020205020404" pitchFamily="49" charset="0"/>
              </a:rPr>
              <a:t>usng</a:t>
            </a:r>
            <a:endParaRPr lang="en-US" sz="1600" dirty="0">
              <a:latin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619" y="155187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8 parameters in </a:t>
            </a:r>
            <a:r>
              <a:rPr lang="en-US" sz="2000" dirty="0" smtClean="0">
                <a:sym typeface="Wingdings" panose="05000000000000000000" pitchFamily="2" charset="2"/>
              </a:rPr>
              <a:t> 37 </a:t>
            </a:r>
            <a:r>
              <a:rPr lang="en-US" sz="2000" dirty="0" err="1" smtClean="0">
                <a:sym typeface="Wingdings" panose="05000000000000000000" pitchFamily="2" charset="2"/>
              </a:rPr>
              <a:t>params</a:t>
            </a:r>
            <a:r>
              <a:rPr lang="en-US" sz="2000" dirty="0" smtClean="0">
                <a:sym typeface="Wingdings" panose="05000000000000000000" pitchFamily="2" charset="2"/>
              </a:rPr>
              <a:t> out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23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May 7-8, 2018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NSRS Modernization Industry Workshop, Silver Spring, MD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7619" y="155187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Datum list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94662"/>
              </p:ext>
            </p:extLst>
          </p:nvPr>
        </p:nvGraphicFramePr>
        <p:xfrm>
          <a:off x="457200" y="1357630"/>
          <a:ext cx="8249694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669">
                  <a:extLst>
                    <a:ext uri="{9D8B030D-6E8A-4147-A177-3AD203B41FA5}">
                      <a16:colId xmlns:a16="http://schemas.microsoft.com/office/drawing/2014/main" val="2047839098"/>
                    </a:ext>
                  </a:extLst>
                </a:gridCol>
                <a:gridCol w="748372">
                  <a:extLst>
                    <a:ext uri="{9D8B030D-6E8A-4147-A177-3AD203B41FA5}">
                      <a16:colId xmlns:a16="http://schemas.microsoft.com/office/drawing/2014/main" val="2758931818"/>
                    </a:ext>
                  </a:extLst>
                </a:gridCol>
                <a:gridCol w="706991">
                  <a:extLst>
                    <a:ext uri="{9D8B030D-6E8A-4147-A177-3AD203B41FA5}">
                      <a16:colId xmlns:a16="http://schemas.microsoft.com/office/drawing/2014/main" val="3745213267"/>
                    </a:ext>
                  </a:extLst>
                </a:gridCol>
                <a:gridCol w="822714">
                  <a:extLst>
                    <a:ext uri="{9D8B030D-6E8A-4147-A177-3AD203B41FA5}">
                      <a16:colId xmlns:a16="http://schemas.microsoft.com/office/drawing/2014/main" val="2849947490"/>
                    </a:ext>
                  </a:extLst>
                </a:gridCol>
                <a:gridCol w="1174418">
                  <a:extLst>
                    <a:ext uri="{9D8B030D-6E8A-4147-A177-3AD203B41FA5}">
                      <a16:colId xmlns:a16="http://schemas.microsoft.com/office/drawing/2014/main" val="2831458984"/>
                    </a:ext>
                  </a:extLst>
                </a:gridCol>
                <a:gridCol w="1136829">
                  <a:extLst>
                    <a:ext uri="{9D8B030D-6E8A-4147-A177-3AD203B41FA5}">
                      <a16:colId xmlns:a16="http://schemas.microsoft.com/office/drawing/2014/main" val="823583556"/>
                    </a:ext>
                  </a:extLst>
                </a:gridCol>
                <a:gridCol w="727161">
                  <a:extLst>
                    <a:ext uri="{9D8B030D-6E8A-4147-A177-3AD203B41FA5}">
                      <a16:colId xmlns:a16="http://schemas.microsoft.com/office/drawing/2014/main" val="8059891"/>
                    </a:ext>
                  </a:extLst>
                </a:gridCol>
                <a:gridCol w="1065138">
                  <a:extLst>
                    <a:ext uri="{9D8B030D-6E8A-4147-A177-3AD203B41FA5}">
                      <a16:colId xmlns:a16="http://schemas.microsoft.com/office/drawing/2014/main" val="3324097606"/>
                    </a:ext>
                  </a:extLst>
                </a:gridCol>
                <a:gridCol w="737402">
                  <a:extLst>
                    <a:ext uri="{9D8B030D-6E8A-4147-A177-3AD203B41FA5}">
                      <a16:colId xmlns:a16="http://schemas.microsoft.com/office/drawing/2014/main" val="2085663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LOCAL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NAD83</a:t>
                      </a:r>
                    </a:p>
                    <a:p>
                      <a:pPr algn="ctr"/>
                      <a:r>
                        <a:rPr lang="en-US" sz="1400" dirty="0" smtClean="0"/>
                        <a:t>(1986)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NAD83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(HARN/FBN)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NAD83</a:t>
                      </a:r>
                    </a:p>
                    <a:p>
                      <a:pPr algn="ctr"/>
                      <a:r>
                        <a:rPr lang="en-US" sz="1400" dirty="0" smtClean="0"/>
                        <a:t>(1992/1993)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NAD83</a:t>
                      </a:r>
                    </a:p>
                    <a:p>
                      <a:pPr algn="ctr"/>
                      <a:r>
                        <a:rPr lang="en-US" sz="1400" dirty="0" smtClean="0"/>
                        <a:t>(2002)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NAD83</a:t>
                      </a:r>
                    </a:p>
                    <a:p>
                      <a:pPr algn="ctr"/>
                      <a:r>
                        <a:rPr lang="en-US" sz="1400" dirty="0" smtClean="0"/>
                        <a:t>(NSRS2007)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NAD83</a:t>
                      </a:r>
                    </a:p>
                    <a:p>
                      <a:pPr algn="ctr"/>
                      <a:r>
                        <a:rPr lang="en-US" sz="1400" dirty="0" smtClean="0"/>
                        <a:t>(2011)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29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ST. GEORGE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SG1897</a:t>
                      </a:r>
                    </a:p>
                    <a:p>
                      <a:r>
                        <a:rPr lang="en-US" sz="1400" dirty="0" smtClean="0"/>
                        <a:t>SG1952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>
                        <a:solidFill>
                          <a:srgbClr val="00990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990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811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ST. PAUL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SP1897</a:t>
                      </a:r>
                    </a:p>
                    <a:p>
                      <a:r>
                        <a:rPr lang="en-US" sz="1400" dirty="0" smtClean="0"/>
                        <a:t>SP1952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>
                        <a:solidFill>
                          <a:srgbClr val="00990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990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79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ST. LAWRENCE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SL1952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>
                        <a:solidFill>
                          <a:srgbClr val="00990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990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33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990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80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USSD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990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12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OHD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00990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baseline="0" dirty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(PA11)</a:t>
                      </a:r>
                      <a:endParaRPr lang="en-US" sz="1200" dirty="0" smtClean="0">
                        <a:solidFill>
                          <a:srgbClr val="00990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9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PRVI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51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baseline="0" dirty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(PA11)</a:t>
                      </a:r>
                      <a:endParaRPr lang="en-US" sz="1200" dirty="0" smtClean="0">
                        <a:solidFill>
                          <a:srgbClr val="00990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61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GUAM/</a:t>
                      </a:r>
                    </a:p>
                    <a:p>
                      <a:r>
                        <a:rPr lang="en-US" sz="1400" dirty="0" smtClean="0"/>
                        <a:t>CNMI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9900"/>
                          </a:solidFill>
                          <a:latin typeface="Wingdings" panose="05000000000000000000" pitchFamily="2" charset="2"/>
                        </a:rPr>
                        <a:t>J</a:t>
                      </a:r>
                      <a:endParaRPr lang="en-US" sz="2000" baseline="0" dirty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(MA11)</a:t>
                      </a:r>
                      <a:endParaRPr lang="en-US" sz="1200" dirty="0" smtClean="0">
                        <a:solidFill>
                          <a:srgbClr val="009900"/>
                        </a:solidFill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101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" y="473532"/>
            <a:ext cx="7571433" cy="1143000"/>
          </a:xfrm>
        </p:spPr>
        <p:txBody>
          <a:bodyPr/>
          <a:lstStyle/>
          <a:p>
            <a:r>
              <a:rPr lang="en-US" dirty="0" smtClean="0"/>
              <a:t>Multiple Conversion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9759" y="22098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X, Y, 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11923" y="5170714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70759" y="51816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UTM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943595" y="22098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28995" y="579951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, 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13359" y="2209800"/>
            <a:ext cx="914400" cy="29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403759" y="1752600"/>
            <a:ext cx="1073727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43050" y="1752600"/>
            <a:ext cx="1094509" cy="8323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7359" y="2185059"/>
            <a:ext cx="1014845" cy="3072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489489">
            <a:off x="2296504" y="1599678"/>
            <a:ext cx="90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yz2plh</a:t>
            </a:r>
          </a:p>
          <a:p>
            <a:r>
              <a:rPr lang="en-US" dirty="0" smtClean="0"/>
              <a:t>plh2xyz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9489489">
            <a:off x="2547491" y="217644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a,f</a:t>
            </a:r>
            <a:r>
              <a:rPr lang="en-US" sz="1400" dirty="0" smtClean="0">
                <a:solidFill>
                  <a:srgbClr val="FF0000"/>
                </a:solidFill>
              </a:rPr>
              <a:t> (GRS 80)</a:t>
            </a:r>
          </a:p>
        </p:txBody>
      </p:sp>
      <p:sp>
        <p:nvSpPr>
          <p:cNvPr id="18" name="TextBox 17"/>
          <p:cNvSpPr txBox="1"/>
          <p:nvPr/>
        </p:nvSpPr>
        <p:spPr>
          <a:xfrm rot="20628690">
            <a:off x="5234618" y="398305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UTMS</a:t>
            </a:r>
          </a:p>
        </p:txBody>
      </p:sp>
      <p:sp>
        <p:nvSpPr>
          <p:cNvPr id="19" name="TextBox 18"/>
          <p:cNvSpPr txBox="1"/>
          <p:nvPr/>
        </p:nvSpPr>
        <p:spPr>
          <a:xfrm rot="20516042">
            <a:off x="5381602" y="4207798"/>
            <a:ext cx="913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a,f</a:t>
            </a:r>
            <a:r>
              <a:rPr lang="en-US" sz="1200" dirty="0" smtClean="0">
                <a:solidFill>
                  <a:srgbClr val="FF0000"/>
                </a:solidFill>
              </a:rPr>
              <a:t> (GRS 80)</a:t>
            </a:r>
          </a:p>
        </p:txBody>
      </p:sp>
      <p:sp>
        <p:nvSpPr>
          <p:cNvPr id="20" name="TextBox 19"/>
          <p:cNvSpPr txBox="1"/>
          <p:nvPr/>
        </p:nvSpPr>
        <p:spPr>
          <a:xfrm rot="2236872">
            <a:off x="5305929" y="182788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SPC83</a:t>
            </a:r>
          </a:p>
        </p:txBody>
      </p:sp>
      <p:sp>
        <p:nvSpPr>
          <p:cNvPr id="21" name="TextBox 20"/>
          <p:cNvSpPr txBox="1"/>
          <p:nvPr/>
        </p:nvSpPr>
        <p:spPr>
          <a:xfrm rot="2362193">
            <a:off x="4920112" y="207168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 </a:t>
            </a:r>
          </a:p>
        </p:txBody>
      </p:sp>
      <p:sp>
        <p:nvSpPr>
          <p:cNvPr id="22" name="TextBox 21"/>
          <p:cNvSpPr txBox="1"/>
          <p:nvPr/>
        </p:nvSpPr>
        <p:spPr>
          <a:xfrm rot="923916">
            <a:off x="3480883" y="370771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USNG</a:t>
            </a:r>
          </a:p>
        </p:txBody>
      </p:sp>
      <p:sp>
        <p:nvSpPr>
          <p:cNvPr id="23" name="TextBox 22"/>
          <p:cNvSpPr txBox="1"/>
          <p:nvPr/>
        </p:nvSpPr>
        <p:spPr>
          <a:xfrm rot="1127199">
            <a:off x="3341260" y="3994841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88323" y="6202138"/>
            <a:ext cx="1517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80412" y="566268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76543" y="620213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</a:t>
            </a:r>
          </a:p>
        </p:txBody>
      </p:sp>
    </p:spTree>
    <p:extLst>
      <p:ext uri="{BB962C8B-B14F-4D97-AF65-F5344CB8AC3E}">
        <p14:creationId xmlns:p14="http://schemas.microsoft.com/office/powerpoint/2010/main" val="4022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19510649">
            <a:off x="6510800" y="4158173"/>
            <a:ext cx="1924135" cy="1614641"/>
            <a:chOff x="1352465" y="1688796"/>
            <a:chExt cx="1924135" cy="1614641"/>
          </a:xfrm>
        </p:grpSpPr>
        <p:sp>
          <p:nvSpPr>
            <p:cNvPr id="7" name="Oval 6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>
              <a:stCxn id="11" idx="4"/>
              <a:endCxn id="8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" idx="3"/>
              <a:endCxn id="7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1" idx="5"/>
              <a:endCxn id="10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4"/>
              <a:endCxn id="9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6"/>
              <a:endCxn id="9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369120" y="4990624"/>
            <a:ext cx="1924135" cy="1614641"/>
            <a:chOff x="1352465" y="1688796"/>
            <a:chExt cx="1924135" cy="1614641"/>
          </a:xfrm>
        </p:grpSpPr>
        <p:sp>
          <p:nvSpPr>
            <p:cNvPr id="18" name="Oval 17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/>
            <p:cNvCxnSpPr>
              <a:stCxn id="22" idx="4"/>
              <a:endCxn id="19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2" idx="3"/>
              <a:endCxn id="18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5"/>
              <a:endCxn id="21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4"/>
              <a:endCxn id="20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9" idx="6"/>
              <a:endCxn id="20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569471" y="4836712"/>
            <a:ext cx="1924135" cy="1614641"/>
            <a:chOff x="1352465" y="1688796"/>
            <a:chExt cx="1924135" cy="1614641"/>
          </a:xfrm>
        </p:grpSpPr>
        <p:sp>
          <p:nvSpPr>
            <p:cNvPr id="29" name="Oval 28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Connector 33"/>
            <p:cNvCxnSpPr>
              <a:stCxn id="33" idx="4"/>
              <a:endCxn id="30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3" idx="3"/>
              <a:endCxn id="29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3" idx="5"/>
              <a:endCxn id="32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4"/>
              <a:endCxn id="31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0" idx="6"/>
              <a:endCxn id="31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3669868">
            <a:off x="583945" y="4267851"/>
            <a:ext cx="1924135" cy="1614641"/>
            <a:chOff x="1352465" y="1688796"/>
            <a:chExt cx="1924135" cy="1614641"/>
          </a:xfrm>
        </p:grpSpPr>
        <p:sp>
          <p:nvSpPr>
            <p:cNvPr id="40" name="Oval 39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Connector 44"/>
            <p:cNvCxnSpPr>
              <a:stCxn id="44" idx="4"/>
              <a:endCxn id="41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4" idx="3"/>
              <a:endCxn id="40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4" idx="5"/>
              <a:endCxn id="43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4" idx="4"/>
              <a:endCxn id="42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1" idx="6"/>
              <a:endCxn id="42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16200000">
            <a:off x="7172927" y="245695"/>
            <a:ext cx="1924135" cy="1614641"/>
            <a:chOff x="1352465" y="1688796"/>
            <a:chExt cx="1924135" cy="1614641"/>
          </a:xfrm>
        </p:grpSpPr>
        <p:sp>
          <p:nvSpPr>
            <p:cNvPr id="51" name="Oval 50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Connector 55"/>
            <p:cNvCxnSpPr>
              <a:stCxn id="55" idx="4"/>
              <a:endCxn id="52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5" idx="3"/>
              <a:endCxn id="51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5" idx="5"/>
              <a:endCxn id="54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3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6"/>
              <a:endCxn id="53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rot="4598599">
            <a:off x="217362" y="2314326"/>
            <a:ext cx="1924135" cy="1614641"/>
            <a:chOff x="1352465" y="1688796"/>
            <a:chExt cx="1924135" cy="1614641"/>
          </a:xfrm>
        </p:grpSpPr>
        <p:sp>
          <p:nvSpPr>
            <p:cNvPr id="62" name="Oval 61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Straight Connector 66"/>
            <p:cNvCxnSpPr>
              <a:stCxn id="66" idx="4"/>
              <a:endCxn id="63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3"/>
              <a:endCxn id="62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6" idx="5"/>
              <a:endCxn id="65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4"/>
              <a:endCxn id="64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3" idx="6"/>
              <a:endCxn id="64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/>
          <p:cNvSpPr/>
          <p:nvPr/>
        </p:nvSpPr>
        <p:spPr>
          <a:xfrm rot="6262407">
            <a:off x="1136324" y="101072"/>
            <a:ext cx="467170" cy="4671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X, Y, Z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 rot="6262407">
            <a:off x="391789" y="1045427"/>
            <a:ext cx="484881" cy="4848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UTM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rot="6262407">
            <a:off x="1614231" y="94981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900" b="1" dirty="0" smtClean="0">
                <a:solidFill>
                  <a:schemeClr val="tx1"/>
                </a:solidFill>
              </a:rPr>
              <a:t>, </a:t>
            </a:r>
            <a:r>
              <a:rPr lang="en-US" sz="9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sz="900" b="1" dirty="0" smtClean="0">
                <a:solidFill>
                  <a:schemeClr val="tx1"/>
                </a:solidFill>
              </a:rPr>
              <a:t>, h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75" name="Straight Connector 74"/>
          <p:cNvCxnSpPr>
            <a:stCxn id="74" idx="3"/>
            <a:endCxn id="72" idx="7"/>
          </p:cNvCxnSpPr>
          <p:nvPr/>
        </p:nvCxnSpPr>
        <p:spPr>
          <a:xfrm rot="6262407" flipH="1">
            <a:off x="1421072" y="588302"/>
            <a:ext cx="373135" cy="340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4" idx="4"/>
            <a:endCxn id="73" idx="0"/>
          </p:cNvCxnSpPr>
          <p:nvPr/>
        </p:nvCxnSpPr>
        <p:spPr>
          <a:xfrm rot="6262407">
            <a:off x="1042209" y="898580"/>
            <a:ext cx="406049" cy="672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982011" y="858324"/>
            <a:ext cx="3053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Region:  CONUS</a:t>
            </a:r>
          </a:p>
          <a:p>
            <a:pPr algn="ctr"/>
            <a:endParaRPr lang="en-US" b="1" dirty="0" smtClean="0"/>
          </a:p>
          <a:p>
            <a:r>
              <a:rPr lang="en-US" dirty="0" smtClean="0"/>
              <a:t>NADCON 5 connections in RED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 rot="17285526">
            <a:off x="7041719" y="2372974"/>
            <a:ext cx="1924135" cy="1614641"/>
            <a:chOff x="1352465" y="1688796"/>
            <a:chExt cx="1924135" cy="1614641"/>
          </a:xfrm>
        </p:grpSpPr>
        <p:sp>
          <p:nvSpPr>
            <p:cNvPr id="79" name="Oval 78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4" name="Straight Connector 83"/>
            <p:cNvCxnSpPr>
              <a:stCxn id="83" idx="4"/>
              <a:endCxn id="80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3" idx="3"/>
              <a:endCxn id="79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3" idx="5"/>
              <a:endCxn id="82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3" idx="4"/>
              <a:endCxn id="81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0" idx="6"/>
              <a:endCxn id="81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2025962" y="102630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USSD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892244" y="276509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27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969358" y="4231743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(1986)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761239" y="2842975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(2011)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68224" y="4008700"/>
            <a:ext cx="1654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(NSRS2007)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36028" y="4535921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(FBN)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67875" y="4722285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(HARN)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82942" y="935416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2022 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97" name="Straight Connector 96"/>
          <p:cNvCxnSpPr>
            <a:stCxn id="74" idx="6"/>
            <a:endCxn id="66" idx="2"/>
          </p:cNvCxnSpPr>
          <p:nvPr/>
        </p:nvCxnSpPr>
        <p:spPr>
          <a:xfrm flipH="1">
            <a:off x="1683096" y="1399861"/>
            <a:ext cx="102987" cy="1337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44" idx="2"/>
            <a:endCxn id="66" idx="6"/>
          </p:cNvCxnSpPr>
          <p:nvPr/>
        </p:nvCxnSpPr>
        <p:spPr>
          <a:xfrm flipH="1" flipV="1">
            <a:off x="1788714" y="3182611"/>
            <a:ext cx="140248" cy="1388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22" idx="2"/>
            <a:endCxn id="44" idx="7"/>
          </p:cNvCxnSpPr>
          <p:nvPr/>
        </p:nvCxnSpPr>
        <p:spPr>
          <a:xfrm flipH="1" flipV="1">
            <a:off x="2258778" y="4834703"/>
            <a:ext cx="815277" cy="384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33" idx="2"/>
            <a:endCxn id="22" idx="6"/>
          </p:cNvCxnSpPr>
          <p:nvPr/>
        </p:nvCxnSpPr>
        <p:spPr>
          <a:xfrm flipH="1">
            <a:off x="3531255" y="5065312"/>
            <a:ext cx="1743151" cy="153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1" idx="2"/>
            <a:endCxn id="33" idx="6"/>
          </p:cNvCxnSpPr>
          <p:nvPr/>
        </p:nvCxnSpPr>
        <p:spPr>
          <a:xfrm flipH="1">
            <a:off x="5731606" y="4637240"/>
            <a:ext cx="1199705" cy="42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3" idx="2"/>
            <a:endCxn id="11" idx="7"/>
          </p:cNvCxnSpPr>
          <p:nvPr/>
        </p:nvCxnSpPr>
        <p:spPr>
          <a:xfrm flipH="1">
            <a:off x="7159367" y="3244995"/>
            <a:ext cx="214460" cy="1036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55" idx="2"/>
            <a:endCxn id="83" idx="6"/>
          </p:cNvCxnSpPr>
          <p:nvPr/>
        </p:nvCxnSpPr>
        <p:spPr>
          <a:xfrm flipH="1">
            <a:off x="7515809" y="1310148"/>
            <a:ext cx="40465" cy="150025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" y="553916"/>
            <a:ext cx="7571433" cy="1143000"/>
          </a:xfrm>
        </p:spPr>
        <p:txBody>
          <a:bodyPr/>
          <a:lstStyle/>
          <a:p>
            <a:r>
              <a:rPr lang="en-US" dirty="0" smtClean="0"/>
              <a:t>Multiple Conversion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95" y="1429351"/>
            <a:ext cx="7650303" cy="25972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90739" y="2157957"/>
            <a:ext cx="733530" cy="326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16545" y="3472635"/>
            <a:ext cx="309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grids.zip </a:t>
            </a:r>
            <a:r>
              <a:rPr lang="en-US" dirty="0" smtClean="0">
                <a:sym typeface="Wingdings" panose="05000000000000000000" pitchFamily="2" charset="2"/>
              </a:rPr>
              <a:t> total 148 *.b files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574" y="4300800"/>
            <a:ext cx="5657850" cy="147637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6280220" y="3074796"/>
            <a:ext cx="190918" cy="39783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944167" y="2961695"/>
            <a:ext cx="997296" cy="111401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4574" y="4015418"/>
            <a:ext cx="309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cat.zip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5536" y="5998232"/>
            <a:ext cx="87682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nsolas" panose="020B0609020204030204" pitchFamily="49" charset="0"/>
              </a:rPr>
              <a:t>$ java </a:t>
            </a:r>
            <a:r>
              <a:rPr lang="en-US" sz="1200" dirty="0">
                <a:latin typeface="Consolas" panose="020B0609020204030204" pitchFamily="49" charset="0"/>
              </a:rPr>
              <a:t>-</a:t>
            </a:r>
            <a:r>
              <a:rPr lang="en-US" sz="1200" dirty="0" err="1">
                <a:latin typeface="Consolas" panose="020B0609020204030204" pitchFamily="49" charset="0"/>
              </a:rPr>
              <a:t>Dparms</a:t>
            </a:r>
            <a:r>
              <a:rPr lang="en-US" sz="1200" dirty="0">
                <a:latin typeface="Consolas" panose="020B0609020204030204" pitchFamily="49" charset="0"/>
              </a:rPr>
              <a:t>=</a:t>
            </a:r>
            <a:r>
              <a:rPr lang="en-US" sz="1200" dirty="0" err="1">
                <a:latin typeface="Consolas" panose="020B0609020204030204" pitchFamily="49" charset="0"/>
              </a:rPr>
              <a:t>llh</a:t>
            </a:r>
            <a:r>
              <a:rPr lang="en-US" sz="1200" dirty="0">
                <a:latin typeface="Consolas" panose="020B0609020204030204" pitchFamily="49" charset="0"/>
              </a:rPr>
              <a:t>,&lt;</a:t>
            </a:r>
            <a:r>
              <a:rPr lang="en-US" sz="1200" dirty="0" err="1">
                <a:latin typeface="Consolas" panose="020B0609020204030204" pitchFamily="49" charset="0"/>
              </a:rPr>
              <a:t>lat</a:t>
            </a:r>
            <a:r>
              <a:rPr lang="en-US" sz="1200" dirty="0">
                <a:latin typeface="Consolas" panose="020B0609020204030204" pitchFamily="49" charset="0"/>
              </a:rPr>
              <a:t>&gt;,&lt;</a:t>
            </a:r>
            <a:r>
              <a:rPr lang="en-US" sz="1200" dirty="0" err="1">
                <a:latin typeface="Consolas" panose="020B0609020204030204" pitchFamily="49" charset="0"/>
              </a:rPr>
              <a:t>lon</a:t>
            </a:r>
            <a:r>
              <a:rPr lang="en-US" sz="1200" dirty="0">
                <a:latin typeface="Consolas" panose="020B0609020204030204" pitchFamily="49" charset="0"/>
              </a:rPr>
              <a:t>&gt;,&lt;</a:t>
            </a:r>
            <a:r>
              <a:rPr lang="en-US" sz="1200" dirty="0" err="1">
                <a:latin typeface="Consolas" panose="020B0609020204030204" pitchFamily="49" charset="0"/>
              </a:rPr>
              <a:t>eht</a:t>
            </a:r>
            <a:r>
              <a:rPr lang="en-US" sz="1200" dirty="0">
                <a:latin typeface="Consolas" panose="020B0609020204030204" pitchFamily="49" charset="0"/>
              </a:rPr>
              <a:t>&gt;,&lt;</a:t>
            </a:r>
            <a:r>
              <a:rPr lang="en-US" sz="1200" dirty="0" err="1">
                <a:latin typeface="Consolas" panose="020B0609020204030204" pitchFamily="49" charset="0"/>
              </a:rPr>
              <a:t>inDatum</a:t>
            </a:r>
            <a:r>
              <a:rPr lang="en-US" sz="1200" dirty="0">
                <a:latin typeface="Consolas" panose="020B0609020204030204" pitchFamily="49" charset="0"/>
              </a:rPr>
              <a:t>&gt;,&lt;</a:t>
            </a:r>
            <a:r>
              <a:rPr lang="en-US" sz="1200" dirty="0" err="1">
                <a:latin typeface="Consolas" panose="020B0609020204030204" pitchFamily="49" charset="0"/>
              </a:rPr>
              <a:t>outDatum</a:t>
            </a:r>
            <a:r>
              <a:rPr lang="en-US" sz="1200" dirty="0">
                <a:latin typeface="Consolas" panose="020B0609020204030204" pitchFamily="49" charset="0"/>
              </a:rPr>
              <a:t>&gt;&lt;</a:t>
            </a:r>
            <a:r>
              <a:rPr lang="en-US" sz="1200" dirty="0" err="1">
                <a:latin typeface="Consolas" panose="020B0609020204030204" pitchFamily="49" charset="0"/>
              </a:rPr>
              <a:t>spcZone</a:t>
            </a:r>
            <a:r>
              <a:rPr lang="en-US" sz="1200" dirty="0">
                <a:latin typeface="Consolas" panose="020B0609020204030204" pitchFamily="49" charset="0"/>
              </a:rPr>
              <a:t>&gt;&lt;</a:t>
            </a:r>
            <a:r>
              <a:rPr lang="en-US" sz="1200" dirty="0" err="1">
                <a:latin typeface="Consolas" panose="020B0609020204030204" pitchFamily="49" charset="0"/>
              </a:rPr>
              <a:t>utmZone</a:t>
            </a:r>
            <a:r>
              <a:rPr lang="en-US" sz="1200" dirty="0">
                <a:latin typeface="Consolas" panose="020B0609020204030204" pitchFamily="49" charset="0"/>
              </a:rPr>
              <a:t>&gt; -jar jtransform_thin.jar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189" y="4672504"/>
            <a:ext cx="3094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Java class manual</a:t>
            </a:r>
          </a:p>
          <a:p>
            <a:r>
              <a:rPr lang="en-US" sz="1600" dirty="0" smtClean="0"/>
              <a:t>Java driver example</a:t>
            </a:r>
          </a:p>
          <a:p>
            <a:r>
              <a:rPr lang="en-US" sz="1600" dirty="0" smtClean="0"/>
              <a:t>Java executable</a:t>
            </a:r>
          </a:p>
          <a:p>
            <a:r>
              <a:rPr lang="en-US" sz="1600" dirty="0" smtClean="0"/>
              <a:t>Text instruction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984239" y="4772967"/>
            <a:ext cx="246499" cy="10298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057246" y="4919916"/>
            <a:ext cx="246498" cy="13959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768510" y="5153161"/>
            <a:ext cx="532562" cy="19410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690635" y="5566787"/>
            <a:ext cx="540103" cy="153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93058"/>
            <a:ext cx="8229600" cy="4569592"/>
          </a:xfrm>
        </p:spPr>
        <p:txBody>
          <a:bodyPr/>
          <a:lstStyle/>
          <a:p>
            <a:r>
              <a:rPr lang="en-US" dirty="0" smtClean="0"/>
              <a:t>New plate fixed frames will replace NAD83</a:t>
            </a:r>
          </a:p>
          <a:p>
            <a:pPr lvl="1"/>
            <a:r>
              <a:rPr lang="en-US" dirty="0" smtClean="0"/>
              <a:t>4 tectonic plates</a:t>
            </a:r>
          </a:p>
          <a:p>
            <a:pPr lvl="1"/>
            <a:r>
              <a:rPr lang="en-US" dirty="0" smtClean="0"/>
              <a:t>Aligned to the recent ITRF to a common </a:t>
            </a:r>
            <a:r>
              <a:rPr lang="en-US" dirty="0" err="1" smtClean="0"/>
              <a:t>geocenter</a:t>
            </a:r>
            <a:endParaRPr lang="en-US" dirty="0" smtClean="0"/>
          </a:p>
          <a:p>
            <a:r>
              <a:rPr lang="en-US" dirty="0" smtClean="0"/>
              <a:t>NADCON 5.0</a:t>
            </a:r>
          </a:p>
          <a:p>
            <a:pPr lvl="1"/>
            <a:r>
              <a:rPr lang="en-US" dirty="0" smtClean="0"/>
              <a:t>Converts coordinates between historic realizations of NAD.</a:t>
            </a:r>
          </a:p>
          <a:p>
            <a:pPr lvl="1"/>
            <a:r>
              <a:rPr lang="en-US" dirty="0" smtClean="0"/>
              <a:t>On-line and Off-line tools</a:t>
            </a:r>
          </a:p>
          <a:p>
            <a:r>
              <a:rPr lang="en-US" dirty="0" smtClean="0"/>
              <a:t>Developers can refer to the ISO19111 for the transformation parameters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55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Kevin Choi, Chief CORS Branch </a:t>
            </a:r>
            <a:r>
              <a:rPr lang="en-US" dirty="0">
                <a:hlinkClick r:id="rId2"/>
              </a:rPr>
              <a:t>Kevin.Choi@noaa.gov</a:t>
            </a:r>
            <a:endParaRPr lang="en-US" dirty="0"/>
          </a:p>
          <a:p>
            <a:r>
              <a:rPr lang="en-US" dirty="0" smtClean="0"/>
              <a:t>Daniel R. Roman, acting Chief Geodesist </a:t>
            </a:r>
            <a:r>
              <a:rPr lang="en-US" dirty="0" smtClean="0">
                <a:hlinkClick r:id="rId3"/>
              </a:rPr>
              <a:t>Dan.Roman@noaa.gov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47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86758"/>
            <a:ext cx="8229600" cy="4297363"/>
          </a:xfrm>
        </p:spPr>
        <p:txBody>
          <a:bodyPr/>
          <a:lstStyle/>
          <a:p>
            <a:r>
              <a:rPr lang="en-US" dirty="0" smtClean="0"/>
              <a:t>Key Elements</a:t>
            </a:r>
          </a:p>
          <a:p>
            <a:r>
              <a:rPr lang="en-US" dirty="0" smtClean="0"/>
              <a:t>New Frames</a:t>
            </a:r>
          </a:p>
          <a:p>
            <a:r>
              <a:rPr lang="en-US" dirty="0" smtClean="0"/>
              <a:t>NADCON 5.0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9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86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Plate-(pseudo)fixed frames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/>
          <a:stretch/>
        </p:blipFill>
        <p:spPr>
          <a:xfrm>
            <a:off x="117255" y="2000250"/>
            <a:ext cx="6013890" cy="40497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7450" y="1943100"/>
            <a:ext cx="28905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NAD 83(NSRS2007)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Epoch </a:t>
            </a:r>
            <a:r>
              <a:rPr lang="en-US" b="1" dirty="0" smtClean="0">
                <a:solidFill>
                  <a:srgbClr val="FF0000"/>
                </a:solidFill>
              </a:rPr>
              <a:t>2002.0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NAD 83(2011)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Epoch </a:t>
            </a:r>
            <a:r>
              <a:rPr lang="en-US" b="1" dirty="0" smtClean="0">
                <a:solidFill>
                  <a:srgbClr val="FF0000"/>
                </a:solidFill>
              </a:rPr>
              <a:t>2010.0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If NAD 83 were truly “plate</a:t>
            </a:r>
          </a:p>
          <a:p>
            <a:r>
              <a:rPr lang="en-US" dirty="0" smtClean="0"/>
              <a:t>fixed” then </a:t>
            </a:r>
            <a:r>
              <a:rPr lang="en-US" u="sng" dirty="0" smtClean="0"/>
              <a:t>an 8 year </a:t>
            </a:r>
          </a:p>
          <a:p>
            <a:r>
              <a:rPr lang="en-US" u="sng" dirty="0" smtClean="0"/>
              <a:t>epoch change would not</a:t>
            </a:r>
          </a:p>
          <a:p>
            <a:r>
              <a:rPr lang="en-US" u="sng" dirty="0" smtClean="0"/>
              <a:t>yield the systematic </a:t>
            </a:r>
          </a:p>
          <a:p>
            <a:r>
              <a:rPr lang="en-US" u="sng" dirty="0" smtClean="0"/>
              <a:t>plate rotation seen here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(*)TRF2022 will determine</a:t>
            </a:r>
          </a:p>
          <a:p>
            <a:r>
              <a:rPr lang="en-US" dirty="0" smtClean="0"/>
              <a:t>a new Euler Pole rotation</a:t>
            </a:r>
          </a:p>
          <a:p>
            <a:r>
              <a:rPr lang="en-US" dirty="0" smtClean="0"/>
              <a:t>for each of 4 plates.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6536809"/>
            <a:ext cx="192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(*)=NA, C, T or 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2500" y="1693863"/>
            <a:ext cx="45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NAD 83(2011) minus NAD 83(NSRS2007)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10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pic>
        <p:nvPicPr>
          <p:cNvPr id="7" name="Picture 6" descr="CONUS unlabeled 3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727094"/>
            <a:ext cx="7340600" cy="4305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" y="457200"/>
            <a:ext cx="8458200" cy="1143000"/>
          </a:xfrm>
        </p:spPr>
        <p:txBody>
          <a:bodyPr/>
          <a:lstStyle/>
          <a:p>
            <a:r>
              <a:rPr lang="en-US" sz="4000" dirty="0" smtClean="0"/>
              <a:t>NATRF2022 </a:t>
            </a:r>
            <a:r>
              <a:rPr lang="en-US" sz="4000" dirty="0"/>
              <a:t>f</a:t>
            </a:r>
            <a:r>
              <a:rPr lang="en-US" sz="4000" dirty="0" smtClean="0"/>
              <a:t>rame is rigid and </a:t>
            </a:r>
            <a:br>
              <a:rPr lang="en-US" sz="4000" dirty="0" smtClean="0"/>
            </a:br>
            <a:r>
              <a:rPr lang="en-US" sz="4000" dirty="0" smtClean="0"/>
              <a:t>fixed to rigid part of the N.A. plate</a:t>
            </a:r>
            <a:endParaRPr lang="en-US" sz="4000" dirty="0"/>
          </a:p>
        </p:txBody>
      </p:sp>
      <p:sp>
        <p:nvSpPr>
          <p:cNvPr id="23" name="5-Point Star 22"/>
          <p:cNvSpPr/>
          <p:nvPr/>
        </p:nvSpPr>
        <p:spPr bwMode="auto">
          <a:xfrm>
            <a:off x="3659515" y="3365397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6178" y="1871358"/>
            <a:ext cx="2451772" cy="3122633"/>
          </a:xfrm>
          <a:custGeom>
            <a:avLst/>
            <a:gdLst>
              <a:gd name="connsiteX0" fmla="*/ 220519 w 2451772"/>
              <a:gd name="connsiteY0" fmla="*/ 60681 h 3122633"/>
              <a:gd name="connsiteX1" fmla="*/ 1444635 w 2451772"/>
              <a:gd name="connsiteY1" fmla="*/ 193416 h 3122633"/>
              <a:gd name="connsiteX2" fmla="*/ 1813345 w 2451772"/>
              <a:gd name="connsiteY2" fmla="*/ 1181558 h 3122633"/>
              <a:gd name="connsiteX3" fmla="*/ 2447525 w 2451772"/>
              <a:gd name="connsiteY3" fmla="*/ 2361429 h 3122633"/>
              <a:gd name="connsiteX4" fmla="*/ 1474132 w 2451772"/>
              <a:gd name="connsiteY4" fmla="*/ 3069352 h 3122633"/>
              <a:gd name="connsiteX5" fmla="*/ 530235 w 2451772"/>
              <a:gd name="connsiteY5" fmla="*/ 2951365 h 3122633"/>
              <a:gd name="connsiteX6" fmla="*/ 43538 w 2451772"/>
              <a:gd name="connsiteY6" fmla="*/ 1992719 h 3122633"/>
              <a:gd name="connsiteX7" fmla="*/ 43538 w 2451772"/>
              <a:gd name="connsiteY7" fmla="*/ 916087 h 3122633"/>
              <a:gd name="connsiteX8" fmla="*/ 220519 w 2451772"/>
              <a:gd name="connsiteY8" fmla="*/ 60681 h 31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772" h="3122633">
                <a:moveTo>
                  <a:pt x="220519" y="60681"/>
                </a:moveTo>
                <a:cubicBezTo>
                  <a:pt x="454035" y="-59764"/>
                  <a:pt x="1179164" y="6603"/>
                  <a:pt x="1444635" y="193416"/>
                </a:cubicBezTo>
                <a:cubicBezTo>
                  <a:pt x="1710106" y="380229"/>
                  <a:pt x="1646197" y="820223"/>
                  <a:pt x="1813345" y="1181558"/>
                </a:cubicBezTo>
                <a:cubicBezTo>
                  <a:pt x="1980493" y="1542893"/>
                  <a:pt x="2504061" y="2046797"/>
                  <a:pt x="2447525" y="2361429"/>
                </a:cubicBezTo>
                <a:cubicBezTo>
                  <a:pt x="2390990" y="2676061"/>
                  <a:pt x="1793680" y="2971029"/>
                  <a:pt x="1474132" y="3069352"/>
                </a:cubicBezTo>
                <a:cubicBezTo>
                  <a:pt x="1154584" y="3167675"/>
                  <a:pt x="768667" y="3130804"/>
                  <a:pt x="530235" y="2951365"/>
                </a:cubicBezTo>
                <a:cubicBezTo>
                  <a:pt x="291803" y="2771926"/>
                  <a:pt x="124654" y="2331932"/>
                  <a:pt x="43538" y="1992719"/>
                </a:cubicBezTo>
                <a:cubicBezTo>
                  <a:pt x="-37578" y="1653506"/>
                  <a:pt x="14041" y="1240551"/>
                  <a:pt x="43538" y="916087"/>
                </a:cubicBezTo>
                <a:cubicBezTo>
                  <a:pt x="73035" y="591623"/>
                  <a:pt x="-12997" y="181126"/>
                  <a:pt x="220519" y="6068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1225364" y="4063488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6178" y="1719521"/>
            <a:ext cx="7499871" cy="4236672"/>
            <a:chOff x="419099" y="1652846"/>
            <a:chExt cx="6766580" cy="423667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66178" y="5287889"/>
            <a:ext cx="245177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Non-rigid part of the N.A. plate 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(deformation)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area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5" y="3254441"/>
            <a:ext cx="8277420" cy="27277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104276" y="6454531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8000"/>
                </a:solidFill>
              </a:rPr>
              <a:t>CORS </a:t>
            </a:r>
            <a:r>
              <a:rPr lang="en-US" b="1" dirty="0">
                <a:solidFill>
                  <a:srgbClr val="008000"/>
                </a:solidFill>
              </a:rPr>
              <a:t>best estimate of dh/</a:t>
            </a:r>
            <a:r>
              <a:rPr lang="en-US" b="1" dirty="0" err="1">
                <a:solidFill>
                  <a:srgbClr val="008000"/>
                </a:solidFill>
              </a:rPr>
              <a:t>dt</a:t>
            </a:r>
            <a:r>
              <a:rPr lang="en-US" b="1" dirty="0">
                <a:solidFill>
                  <a:srgbClr val="008000"/>
                </a:solidFill>
              </a:rPr>
              <a:t>:  </a:t>
            </a:r>
            <a:r>
              <a:rPr lang="en-US" b="1" dirty="0" smtClean="0">
                <a:solidFill>
                  <a:srgbClr val="008000"/>
                </a:solidFill>
              </a:rPr>
              <a:t>-2.2 </a:t>
            </a:r>
            <a:r>
              <a:rPr lang="en-US" b="1" dirty="0">
                <a:solidFill>
                  <a:srgbClr val="008000"/>
                </a:solidFill>
              </a:rPr>
              <a:t>mm / year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4276" y="6169580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NATRF2022 best estimate of dh/</a:t>
            </a:r>
            <a:r>
              <a:rPr lang="en-US" b="1" dirty="0" err="1"/>
              <a:t>dt</a:t>
            </a:r>
            <a:r>
              <a:rPr lang="en-US" b="1" dirty="0"/>
              <a:t>:  </a:t>
            </a:r>
            <a:r>
              <a:rPr lang="en-US" b="1" dirty="0" smtClean="0"/>
              <a:t>-4.2 </a:t>
            </a:r>
            <a:r>
              <a:rPr lang="en-US" b="1" dirty="0"/>
              <a:t>mm / year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3348873" y="4992263"/>
            <a:ext cx="123304" cy="198283"/>
            <a:chOff x="-643708" y="1678503"/>
            <a:chExt cx="123304" cy="198283"/>
          </a:xfrm>
        </p:grpSpPr>
        <p:sp>
          <p:nvSpPr>
            <p:cNvPr id="73" name="Rectangle 7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11336" y="4990604"/>
            <a:ext cx="123304" cy="198283"/>
            <a:chOff x="-643708" y="1678503"/>
            <a:chExt cx="123304" cy="198283"/>
          </a:xfrm>
        </p:grpSpPr>
        <p:sp>
          <p:nvSpPr>
            <p:cNvPr id="77" name="Rectangle 7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592729" y="4992175"/>
            <a:ext cx="123304" cy="198283"/>
            <a:chOff x="-643708" y="1678503"/>
            <a:chExt cx="123304" cy="198283"/>
          </a:xfrm>
        </p:grpSpPr>
        <p:sp>
          <p:nvSpPr>
            <p:cNvPr id="83" name="Rectangle 8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49472" y="4996869"/>
            <a:ext cx="123304" cy="198283"/>
            <a:chOff x="-643708" y="1678503"/>
            <a:chExt cx="123304" cy="198283"/>
          </a:xfrm>
        </p:grpSpPr>
        <p:sp>
          <p:nvSpPr>
            <p:cNvPr id="87" name="Rectangle 8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236042" y="4994117"/>
            <a:ext cx="123304" cy="198283"/>
            <a:chOff x="-643708" y="1678503"/>
            <a:chExt cx="123304" cy="198283"/>
          </a:xfrm>
        </p:grpSpPr>
        <p:sp>
          <p:nvSpPr>
            <p:cNvPr id="91" name="Rectangle 90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45709" y="4989317"/>
            <a:ext cx="123304" cy="198283"/>
            <a:chOff x="-643708" y="1678503"/>
            <a:chExt cx="123304" cy="198283"/>
          </a:xfrm>
        </p:grpSpPr>
        <p:sp>
          <p:nvSpPr>
            <p:cNvPr id="95" name="Rectangle 94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 flipV="1">
            <a:off x="3391535" y="4418280"/>
            <a:ext cx="0" cy="57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106204" y="4771238"/>
            <a:ext cx="0" cy="21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5" idx="0"/>
          </p:cNvCxnSpPr>
          <p:nvPr/>
        </p:nvCxnSpPr>
        <p:spPr>
          <a:xfrm flipH="1" flipV="1">
            <a:off x="5651913" y="4590432"/>
            <a:ext cx="2468" cy="40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907212" y="4679406"/>
            <a:ext cx="0" cy="30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7296810" y="4868209"/>
            <a:ext cx="0" cy="12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672104" y="4622457"/>
            <a:ext cx="0" cy="366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104276" y="5934424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NAD 83        best </a:t>
            </a:r>
            <a:r>
              <a:rPr lang="en-US" b="1" dirty="0">
                <a:solidFill>
                  <a:schemeClr val="accent6"/>
                </a:solidFill>
              </a:rPr>
              <a:t>estimate of dh/</a:t>
            </a:r>
            <a:r>
              <a:rPr lang="en-US" b="1" dirty="0" err="1">
                <a:solidFill>
                  <a:schemeClr val="accent6"/>
                </a:solidFill>
              </a:rPr>
              <a:t>dt</a:t>
            </a:r>
            <a:r>
              <a:rPr lang="en-US" b="1" dirty="0">
                <a:solidFill>
                  <a:schemeClr val="accent6"/>
                </a:solidFill>
              </a:rPr>
              <a:t>:  </a:t>
            </a:r>
            <a:r>
              <a:rPr lang="en-US" b="1" dirty="0" smtClean="0">
                <a:solidFill>
                  <a:schemeClr val="accent6"/>
                </a:solidFill>
              </a:rPr>
              <a:t>+2.8 </a:t>
            </a:r>
            <a:r>
              <a:rPr lang="en-US" b="1" dirty="0">
                <a:solidFill>
                  <a:schemeClr val="accent6"/>
                </a:solidFill>
              </a:rPr>
              <a:t>mm / year</a:t>
            </a:r>
          </a:p>
        </p:txBody>
      </p:sp>
      <p:sp>
        <p:nvSpPr>
          <p:cNvPr id="40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Time-Dependencies as a service:</a:t>
            </a:r>
            <a:br>
              <a:rPr lang="en-US" sz="4000" dirty="0" smtClean="0">
                <a:ea typeface="Times New Roman"/>
                <a:cs typeface="Times New Roman"/>
                <a:sym typeface="Times New Roman"/>
              </a:rPr>
            </a:b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NATRF2022 and actual survey epochs</a:t>
            </a:r>
            <a:endParaRPr lang="en-US" sz="40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024" y="1493051"/>
            <a:ext cx="842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NAD 83 forcibly combined data spanning many years (using HTDP with no vertical modeling) to compute and find </a:t>
            </a:r>
            <a:r>
              <a:rPr lang="en-US" sz="1600" i="1" dirty="0" smtClean="0"/>
              <a:t>one</a:t>
            </a:r>
            <a:r>
              <a:rPr lang="en-US" sz="1600" dirty="0" smtClean="0"/>
              <a:t> height at </a:t>
            </a:r>
            <a:r>
              <a:rPr lang="en-US" sz="1600" i="1" dirty="0" smtClean="0"/>
              <a:t>one</a:t>
            </a:r>
            <a:r>
              <a:rPr lang="en-US" sz="1600" dirty="0" smtClean="0"/>
              <a:t> epoch.  </a:t>
            </a:r>
          </a:p>
          <a:p>
            <a:endParaRPr lang="en-US" sz="1600" dirty="0"/>
          </a:p>
          <a:p>
            <a:r>
              <a:rPr lang="en-US" sz="1600" dirty="0" smtClean="0"/>
              <a:t>NATRF2022 will compute coordinates at survey epoch to show actual motion.</a:t>
            </a:r>
          </a:p>
          <a:p>
            <a:endParaRPr lang="en-US" sz="1600" dirty="0"/>
          </a:p>
          <a:p>
            <a:r>
              <a:rPr lang="en-US" sz="1600" dirty="0" smtClean="0"/>
              <a:t>Even gridding surrounding CORS yields better subsidence rates than you have today. 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893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4506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Time Dependencies as a service:</a:t>
            </a:r>
            <a:br>
              <a:rPr lang="en-US" altLang="en-US" dirty="0" smtClean="0"/>
            </a:br>
            <a:r>
              <a:rPr lang="en-US" altLang="en-US" dirty="0" smtClean="0"/>
              <a:t>Intra-plate motions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990600" y="1870629"/>
          <a:ext cx="7696200" cy="466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Fixed-Epoch Transformation </a:t>
            </a:r>
            <a:br>
              <a:rPr lang="en-US" dirty="0" smtClean="0"/>
            </a:br>
            <a:r>
              <a:rPr lang="en-US" dirty="0" smtClean="0"/>
              <a:t>NAD 83 to “2022”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8300"/>
            <a:ext cx="3619500" cy="25863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46" y="1628775"/>
            <a:ext cx="3718454" cy="265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4530809"/>
            <a:ext cx="2089785" cy="1519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55" y="4516828"/>
            <a:ext cx="2108835" cy="1533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09"/>
            <a:ext cx="2089607" cy="15194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79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 or IPV or IFV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 poles account for most of horizontal vel.</a:t>
            </a:r>
          </a:p>
          <a:p>
            <a:pPr lvl="1"/>
            <a:r>
              <a:rPr lang="en-US" dirty="0" smtClean="0"/>
              <a:t>Remaining signal currently modeled by HTDP</a:t>
            </a:r>
          </a:p>
          <a:p>
            <a:pPr lvl="1"/>
            <a:r>
              <a:rPr lang="en-US" dirty="0" smtClean="0"/>
              <a:t>HTDP complicated to maintain and only horizontal</a:t>
            </a:r>
          </a:p>
          <a:p>
            <a:r>
              <a:rPr lang="en-US" dirty="0" smtClean="0"/>
              <a:t>So </a:t>
            </a:r>
            <a:r>
              <a:rPr lang="en-US" dirty="0"/>
              <a:t>if not HTDP, then what?</a:t>
            </a:r>
            <a:endParaRPr lang="en-US" dirty="0" smtClean="0"/>
          </a:p>
          <a:p>
            <a:pPr lvl="1"/>
            <a:r>
              <a:rPr lang="en-US" dirty="0" smtClean="0"/>
              <a:t>A TBD velocity model needed for horizontal </a:t>
            </a:r>
            <a:r>
              <a:rPr lang="en-US" b="1" dirty="0" smtClean="0"/>
              <a:t>and</a:t>
            </a:r>
            <a:r>
              <a:rPr lang="en-US" dirty="0" smtClean="0"/>
              <a:t> vertical motions</a:t>
            </a:r>
          </a:p>
          <a:p>
            <a:pPr lvl="1"/>
            <a:r>
              <a:rPr lang="en-US" dirty="0" smtClean="0"/>
              <a:t>Non-Eulerian Velocity (NEV) or Intra-Plate Velocity (IPV) or Intra-Frame Velocity (IFV)</a:t>
            </a:r>
          </a:p>
          <a:p>
            <a:r>
              <a:rPr lang="en-US" dirty="0"/>
              <a:t>S</a:t>
            </a:r>
            <a:r>
              <a:rPr lang="en-US" dirty="0" smtClean="0"/>
              <a:t>implest solution is to grid CORS velocities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velocities after Repro1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95" y="1597099"/>
            <a:ext cx="7615018" cy="34327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0" y="1536969"/>
            <a:ext cx="2913999" cy="2551543"/>
          </a:xfrm>
        </p:spPr>
      </p:pic>
      <p:sp>
        <p:nvSpPr>
          <p:cNvPr id="12" name="TextBox 11"/>
          <p:cNvSpPr txBox="1"/>
          <p:nvPr/>
        </p:nvSpPr>
        <p:spPr>
          <a:xfrm>
            <a:off x="710121" y="5029197"/>
            <a:ext cx="705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scale difference between West (10 mm/</a:t>
            </a:r>
            <a:r>
              <a:rPr lang="en-US" dirty="0" err="1" smtClean="0"/>
              <a:t>yr</a:t>
            </a:r>
            <a:r>
              <a:rPr lang="en-US" dirty="0" smtClean="0"/>
              <a:t>) and east (2 mm/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Horizontal Velocities CONUS – gridded CORS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Eastern CONUS will largely be resolved</a:t>
            </a:r>
          </a:p>
          <a:p>
            <a:r>
              <a:rPr lang="en-US" dirty="0" smtClean="0"/>
              <a:t>Western CONUS has some anomalies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40" y="2103637"/>
            <a:ext cx="4616360" cy="402252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3CB1C-6E9B-46EC-AE82-4CCAD02047A8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59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289"/>
            <a:ext cx="8229600" cy="4297363"/>
          </a:xfrm>
        </p:spPr>
        <p:txBody>
          <a:bodyPr/>
          <a:lstStyle/>
          <a:p>
            <a:r>
              <a:rPr lang="en-US" dirty="0" smtClean="0"/>
              <a:t>Drawn from Blueprint Part 1 (forthcoming)</a:t>
            </a:r>
          </a:p>
          <a:p>
            <a:r>
              <a:rPr lang="en-US" dirty="0" smtClean="0"/>
              <a:t>Will be tied to most recent ITRF (2020)</a:t>
            </a:r>
          </a:p>
          <a:p>
            <a:pPr lvl="1"/>
            <a:r>
              <a:rPr lang="en-US" dirty="0" smtClean="0"/>
              <a:t>Epoch date TBD – likely 2020.0</a:t>
            </a:r>
          </a:p>
          <a:p>
            <a:pPr lvl="1"/>
            <a:r>
              <a:rPr lang="en-US" dirty="0" smtClean="0"/>
              <a:t>North America, Pacific, Caribbean, and Mariana</a:t>
            </a:r>
          </a:p>
          <a:p>
            <a:r>
              <a:rPr lang="en-US" dirty="0" smtClean="0"/>
              <a:t>At epoch date, all frames identical to ITRF</a:t>
            </a:r>
          </a:p>
          <a:p>
            <a:r>
              <a:rPr lang="en-US" dirty="0" smtClean="0"/>
              <a:t>Then each local frame rotates on own angular rates from the Euler pole rotation</a:t>
            </a:r>
          </a:p>
          <a:p>
            <a:r>
              <a:rPr lang="en-US" dirty="0" smtClean="0"/>
              <a:t>Velocity models describe motion in frame</a:t>
            </a:r>
          </a:p>
          <a:p>
            <a:r>
              <a:rPr lang="en-US" dirty="0" smtClean="0"/>
              <a:t>Access via OPUS tool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84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615750"/>
            <a:ext cx="4876800" cy="55342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6225" y="1323975"/>
            <a:ext cx="37177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frame will </a:t>
            </a:r>
          </a:p>
          <a:p>
            <a:r>
              <a:rPr lang="en-US" sz="2400" dirty="0" smtClean="0"/>
              <a:t>get 3 parameters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Euler Pole Latitude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Euler Pole Longitude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Rotation rate (rad/</a:t>
            </a:r>
            <a:r>
              <a:rPr lang="en-US" sz="2400" dirty="0" err="1" smtClean="0"/>
              <a:t>yr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Used to compute</a:t>
            </a:r>
          </a:p>
          <a:p>
            <a:r>
              <a:rPr lang="en-US" sz="2400" dirty="0" smtClean="0"/>
              <a:t>time-dependent TRF2022 </a:t>
            </a:r>
          </a:p>
          <a:p>
            <a:r>
              <a:rPr lang="en-US" sz="2400" dirty="0" smtClean="0"/>
              <a:t>coordinates from time-dependent ITRF coordinates.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dirty="0" smtClean="0"/>
              <a:t>NSRS Modernization: Four New Frames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0" y="1736623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Current: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</a:t>
            </a:r>
            <a:r>
              <a:rPr lang="en-US" sz="2400" kern="0" dirty="0">
                <a:latin typeface="Gill Sans MT" panose="020B0502020104020203" pitchFamily="34" charset="0"/>
              </a:rPr>
              <a:t>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590800" y="1611057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</a:t>
            </a:r>
            <a:r>
              <a:rPr lang="en-US" sz="2000" kern="0" dirty="0" smtClean="0">
                <a:latin typeface="Gill Sans MT" panose="020B0502020104020203" pitchFamily="34" charset="0"/>
              </a:rPr>
              <a:t>CATRF2022)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Pacific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Mariana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52625" y="2314575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52625" y="2314575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52624" y="3028952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2624" y="3786163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 flipV="1">
            <a:off x="8017023" y="9005247"/>
            <a:ext cx="613394" cy="1669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4"/>
          <a:stretch/>
        </p:blipFill>
        <p:spPr bwMode="auto">
          <a:xfrm>
            <a:off x="575947" y="1280121"/>
            <a:ext cx="8206883" cy="485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Frames/Plates in 2022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27518-E41A-445E-8A23-8E4626402E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32239" y="1280121"/>
            <a:ext cx="9988793" cy="718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18250" y="2023011"/>
            <a:ext cx="160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NATRF2022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1199" y="3147828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CTRF2022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9197" y="3762206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</a:t>
            </a:r>
            <a:r>
              <a:rPr lang="en-US" sz="2000" b="1" dirty="0" smtClean="0">
                <a:solidFill>
                  <a:schemeClr val="bg1"/>
                </a:solidFill>
              </a:rPr>
              <a:t>TRF2022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2317" y="3156833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</a:t>
            </a:r>
            <a:r>
              <a:rPr lang="en-US" sz="2000" b="1" dirty="0" smtClean="0">
                <a:solidFill>
                  <a:schemeClr val="bg1"/>
                </a:solidFill>
              </a:rPr>
              <a:t>TRF2022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8272" y="6079606"/>
            <a:ext cx="18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from UNAVCO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611199" y="3416440"/>
            <a:ext cx="215376" cy="14050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oon 20"/>
          <p:cNvSpPr/>
          <p:nvPr/>
        </p:nvSpPr>
        <p:spPr>
          <a:xfrm rot="11024500">
            <a:off x="2330771" y="3350966"/>
            <a:ext cx="159462" cy="316423"/>
          </a:xfrm>
          <a:prstGeom prst="moon">
            <a:avLst/>
          </a:pr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the NAD 83’s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Three</a:t>
            </a:r>
            <a:r>
              <a:rPr lang="en-US" sz="2800" dirty="0" smtClean="0"/>
              <a:t> plate-(</a:t>
            </a:r>
            <a:r>
              <a:rPr lang="en-US" sz="2800" i="1" dirty="0" smtClean="0">
                <a:solidFill>
                  <a:srgbClr val="FF0000"/>
                </a:solidFill>
              </a:rPr>
              <a:t>pseudo</a:t>
            </a:r>
            <a:r>
              <a:rPr lang="en-US" sz="2800" dirty="0" smtClean="0"/>
              <a:t>)fixed frames will be replaced with </a:t>
            </a:r>
            <a:r>
              <a:rPr lang="en-US" sz="2800" u="sng" dirty="0" smtClean="0"/>
              <a:t>four</a:t>
            </a:r>
            <a:r>
              <a:rPr lang="en-US" sz="2800" dirty="0" smtClean="0"/>
              <a:t> </a:t>
            </a:r>
            <a:r>
              <a:rPr lang="en-US" sz="2800" i="1" dirty="0" smtClean="0"/>
              <a:t>plate-fixed</a:t>
            </a:r>
            <a:r>
              <a:rPr lang="en-US" sz="2800" dirty="0" smtClean="0"/>
              <a:t> reference frames</a:t>
            </a:r>
          </a:p>
          <a:p>
            <a:pPr lvl="1"/>
            <a:r>
              <a:rPr lang="en-US" sz="2400" dirty="0" smtClean="0"/>
              <a:t>N. Amer., Pacific, Mariana, </a:t>
            </a:r>
            <a:r>
              <a:rPr lang="en-US" sz="2400" u="sng" dirty="0" smtClean="0"/>
              <a:t>Caribbean</a:t>
            </a:r>
            <a:r>
              <a:rPr lang="en-US" sz="2400" dirty="0" smtClean="0"/>
              <a:t>(new!)</a:t>
            </a:r>
          </a:p>
          <a:p>
            <a:r>
              <a:rPr lang="en-US" sz="2800" dirty="0"/>
              <a:t>Remove long-standing non-</a:t>
            </a:r>
            <a:r>
              <a:rPr lang="en-US" sz="2800" dirty="0" err="1"/>
              <a:t>geocentricity</a:t>
            </a:r>
            <a:r>
              <a:rPr lang="en-US" sz="2800" dirty="0"/>
              <a:t> of NAD 83 </a:t>
            </a:r>
            <a:r>
              <a:rPr lang="en-US" sz="2800" dirty="0" smtClean="0"/>
              <a:t>frames by aligning to ITRF frame</a:t>
            </a:r>
            <a:endParaRPr lang="en-US" sz="2400" dirty="0"/>
          </a:p>
          <a:p>
            <a:r>
              <a:rPr lang="en-US" sz="2800" dirty="0" smtClean="0"/>
              <a:t>All four : identical to </a:t>
            </a:r>
            <a:r>
              <a:rPr lang="en-US" sz="2800" dirty="0" err="1" smtClean="0"/>
              <a:t>ITRFxx</a:t>
            </a:r>
            <a:r>
              <a:rPr lang="en-US" sz="2800" dirty="0" smtClean="0"/>
              <a:t> at a TBD epoch</a:t>
            </a:r>
          </a:p>
          <a:p>
            <a:pPr lvl="1"/>
            <a:r>
              <a:rPr lang="en-US" sz="2400" dirty="0" smtClean="0"/>
              <a:t>2020.00?</a:t>
            </a:r>
          </a:p>
          <a:p>
            <a:r>
              <a:rPr lang="en-US" sz="2800" dirty="0" smtClean="0"/>
              <a:t>All four : removes plate rotation from </a:t>
            </a:r>
            <a:r>
              <a:rPr lang="en-US" sz="2800" dirty="0" err="1" smtClean="0"/>
              <a:t>ITRFxx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Updated Euler Pole determination for rigid plate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7-8, 2018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52400" y="1998663"/>
            <a:ext cx="7467600" cy="4038600"/>
            <a:chOff x="528" y="864"/>
            <a:chExt cx="4704" cy="2544"/>
          </a:xfrm>
        </p:grpSpPr>
        <p:sp>
          <p:nvSpPr>
            <p:cNvPr id="8" name="Arc 13"/>
            <p:cNvSpPr>
              <a:spLocks/>
            </p:cNvSpPr>
            <p:nvPr/>
          </p:nvSpPr>
          <p:spPr bwMode="auto">
            <a:xfrm>
              <a:off x="672" y="1056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672" y="864"/>
              <a:ext cx="0" cy="25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528" y="3264"/>
              <a:ext cx="470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1524000" y="1571625"/>
            <a:ext cx="7467600" cy="4038600"/>
            <a:chOff x="960" y="672"/>
            <a:chExt cx="4704" cy="2544"/>
          </a:xfrm>
        </p:grpSpPr>
        <p:sp>
          <p:nvSpPr>
            <p:cNvPr id="12" name="Arc 16"/>
            <p:cNvSpPr>
              <a:spLocks/>
            </p:cNvSpPr>
            <p:nvPr/>
          </p:nvSpPr>
          <p:spPr bwMode="auto">
            <a:xfrm>
              <a:off x="1104" y="864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1104" y="672"/>
              <a:ext cx="0" cy="2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960" y="3072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Line 21"/>
          <p:cNvSpPr>
            <a:spLocks noChangeShapeType="1"/>
          </p:cNvSpPr>
          <p:nvPr/>
        </p:nvSpPr>
        <p:spPr bwMode="auto">
          <a:xfrm flipV="1">
            <a:off x="390525" y="5381625"/>
            <a:ext cx="1362075" cy="409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1195126">
            <a:off x="4491038" y="993775"/>
            <a:ext cx="2406650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36"/>
              </a:cxn>
              <a:cxn ang="0">
                <a:pos x="203" y="51"/>
              </a:cxn>
              <a:cxn ang="0">
                <a:pos x="602" y="86"/>
              </a:cxn>
              <a:cxn ang="0">
                <a:pos x="657" y="101"/>
              </a:cxn>
              <a:cxn ang="0">
                <a:pos x="814" y="192"/>
              </a:cxn>
              <a:cxn ang="0">
                <a:pos x="971" y="207"/>
              </a:cxn>
              <a:cxn ang="0">
                <a:pos x="1092" y="238"/>
              </a:cxn>
              <a:cxn ang="0">
                <a:pos x="1158" y="258"/>
              </a:cxn>
              <a:cxn ang="0">
                <a:pos x="1238" y="303"/>
              </a:cxn>
              <a:cxn ang="0">
                <a:pos x="1274" y="349"/>
              </a:cxn>
              <a:cxn ang="0">
                <a:pos x="1471" y="500"/>
              </a:cxn>
              <a:cxn ang="0">
                <a:pos x="1516" y="526"/>
              </a:cxn>
            </a:cxnLst>
            <a:rect l="0" t="0" r="r" b="b"/>
            <a:pathLst>
              <a:path w="1516" h="526">
                <a:moveTo>
                  <a:pt x="0" y="0"/>
                </a:moveTo>
                <a:cubicBezTo>
                  <a:pt x="31" y="10"/>
                  <a:pt x="59" y="28"/>
                  <a:pt x="91" y="36"/>
                </a:cubicBezTo>
                <a:cubicBezTo>
                  <a:pt x="147" y="51"/>
                  <a:pt x="131" y="46"/>
                  <a:pt x="203" y="51"/>
                </a:cubicBezTo>
                <a:cubicBezTo>
                  <a:pt x="338" y="28"/>
                  <a:pt x="470" y="70"/>
                  <a:pt x="602" y="86"/>
                </a:cubicBezTo>
                <a:cubicBezTo>
                  <a:pt x="621" y="91"/>
                  <a:pt x="638" y="96"/>
                  <a:pt x="657" y="101"/>
                </a:cubicBezTo>
                <a:cubicBezTo>
                  <a:pt x="704" y="135"/>
                  <a:pt x="758" y="178"/>
                  <a:pt x="814" y="192"/>
                </a:cubicBezTo>
                <a:cubicBezTo>
                  <a:pt x="863" y="204"/>
                  <a:pt x="921" y="203"/>
                  <a:pt x="971" y="207"/>
                </a:cubicBezTo>
                <a:cubicBezTo>
                  <a:pt x="1014" y="214"/>
                  <a:pt x="1050" y="232"/>
                  <a:pt x="1092" y="238"/>
                </a:cubicBezTo>
                <a:cubicBezTo>
                  <a:pt x="1114" y="247"/>
                  <a:pt x="1136" y="251"/>
                  <a:pt x="1158" y="258"/>
                </a:cubicBezTo>
                <a:cubicBezTo>
                  <a:pt x="1184" y="275"/>
                  <a:pt x="1212" y="286"/>
                  <a:pt x="1238" y="303"/>
                </a:cubicBezTo>
                <a:cubicBezTo>
                  <a:pt x="1261" y="318"/>
                  <a:pt x="1253" y="328"/>
                  <a:pt x="1274" y="349"/>
                </a:cubicBezTo>
                <a:cubicBezTo>
                  <a:pt x="1331" y="406"/>
                  <a:pt x="1393" y="474"/>
                  <a:pt x="1471" y="500"/>
                </a:cubicBezTo>
                <a:cubicBezTo>
                  <a:pt x="1480" y="510"/>
                  <a:pt x="1502" y="526"/>
                  <a:pt x="1516" y="526"/>
                </a:cubicBezTo>
              </a:path>
            </a:pathLst>
          </a:custGeom>
          <a:noFill/>
          <a:ln w="50800" cap="flat" cmpd="sng">
            <a:solidFill>
              <a:srgbClr val="33996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5791200" y="1266825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4840288" y="1301750"/>
            <a:ext cx="981075" cy="1881188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 rot="20455494">
            <a:off x="447150" y="5278716"/>
            <a:ext cx="8963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2.2 </a:t>
            </a:r>
            <a:r>
              <a:rPr lang="en-US" dirty="0"/>
              <a:t>m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017588" y="5942569"/>
            <a:ext cx="160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NAD 83 origin</a:t>
            </a: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H="1" flipV="1">
            <a:off x="466724" y="5895974"/>
            <a:ext cx="550863" cy="1519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908175" y="4278313"/>
            <a:ext cx="15568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ITRFxx</a:t>
            </a:r>
            <a:r>
              <a:rPr lang="en-US" dirty="0" smtClean="0"/>
              <a:t> </a:t>
            </a:r>
            <a:r>
              <a:rPr lang="en-US" dirty="0"/>
              <a:t>origin</a:t>
            </a: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H="1">
            <a:off x="1820863" y="4616450"/>
            <a:ext cx="31115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4937125" y="2997200"/>
            <a:ext cx="16827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 flipV="1">
            <a:off x="5029200" y="3087688"/>
            <a:ext cx="80963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5484813" y="2281238"/>
            <a:ext cx="195262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 flipV="1">
            <a:off x="5634038" y="2341563"/>
            <a:ext cx="50800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5432425" y="1312863"/>
            <a:ext cx="392113" cy="11303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591300" y="1274763"/>
            <a:ext cx="174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Earth’s Surface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4608513" y="1647825"/>
            <a:ext cx="800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h</a:t>
            </a:r>
            <a:r>
              <a:rPr lang="en-US" baseline="-25000">
                <a:solidFill>
                  <a:srgbClr val="FF3300"/>
                </a:solidFill>
              </a:rPr>
              <a:t>NAD83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5597525" y="1800225"/>
            <a:ext cx="7328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/>
              <a:t>IGSxx</a:t>
            </a:r>
            <a:endParaRPr lang="en-US" baseline="-25000" dirty="0"/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7010620" y="1566000"/>
            <a:ext cx="22233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baseline="-25000" dirty="0" smtClean="0"/>
              <a:t>NAD83</a:t>
            </a:r>
            <a:r>
              <a:rPr lang="en-US" dirty="0" smtClean="0"/>
              <a:t> – </a:t>
            </a:r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baseline="-25000" dirty="0" err="1" smtClean="0"/>
              <a:t>ITRFxx</a:t>
            </a:r>
            <a:r>
              <a:rPr lang="en-US" baseline="-25000" dirty="0" smtClean="0"/>
              <a:t> 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-25000" dirty="0" smtClean="0"/>
              <a:t>NAD83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ITRFxx</a:t>
            </a:r>
            <a:r>
              <a:rPr lang="en-US" baseline="-25000" dirty="0" smtClean="0"/>
              <a:t> </a:t>
            </a:r>
            <a:endParaRPr lang="en-US" baseline="-25000" dirty="0"/>
          </a:p>
          <a:p>
            <a:r>
              <a:rPr lang="en-US" dirty="0"/>
              <a:t>h</a:t>
            </a:r>
            <a:r>
              <a:rPr lang="en-US" baseline="-25000" dirty="0"/>
              <a:t>NAD83</a:t>
            </a:r>
            <a:r>
              <a:rPr lang="en-US" dirty="0"/>
              <a:t> –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ITRFxx</a:t>
            </a:r>
            <a:r>
              <a:rPr lang="en-US" baseline="-25000" dirty="0" smtClean="0"/>
              <a:t> </a:t>
            </a:r>
            <a:endParaRPr lang="en-US" baseline="-25000" dirty="0"/>
          </a:p>
          <a:p>
            <a:r>
              <a:rPr lang="en-US" dirty="0" smtClean="0"/>
              <a:t>      all vary </a:t>
            </a:r>
            <a:endParaRPr lang="en-US" dirty="0"/>
          </a:p>
          <a:p>
            <a:r>
              <a:rPr lang="en-US" dirty="0"/>
              <a:t>smoothly by latitude </a:t>
            </a:r>
          </a:p>
          <a:p>
            <a:r>
              <a:rPr lang="en-US" dirty="0"/>
              <a:t>and </a:t>
            </a:r>
            <a:r>
              <a:rPr lang="en-US" dirty="0" smtClean="0"/>
              <a:t>longitude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70572" y="4200824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same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GRS-80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ellipsoid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/>
          <p:cNvCxnSpPr>
            <a:stCxn id="2" idx="0"/>
          </p:cNvCxnSpPr>
          <p:nvPr/>
        </p:nvCxnSpPr>
        <p:spPr>
          <a:xfrm flipV="1">
            <a:off x="7679686" y="3883888"/>
            <a:ext cx="207014" cy="3169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" idx="1"/>
          </p:cNvCxnSpPr>
          <p:nvPr/>
        </p:nvCxnSpPr>
        <p:spPr>
          <a:xfrm flipH="1">
            <a:off x="6840359" y="4662489"/>
            <a:ext cx="330213" cy="571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8458200" cy="1143000"/>
          </a:xfrm>
        </p:spPr>
        <p:txBody>
          <a:bodyPr/>
          <a:lstStyle/>
          <a:p>
            <a:r>
              <a:rPr lang="en-US" sz="4000" dirty="0" smtClean="0"/>
              <a:t>NAD 83’s non-</a:t>
            </a:r>
            <a:r>
              <a:rPr lang="en-US" sz="4000" dirty="0" err="1" smtClean="0"/>
              <a:t>geocentricity</a:t>
            </a:r>
            <a:endParaRPr lang="en-US" sz="4000" dirty="0"/>
          </a:p>
        </p:txBody>
      </p:sp>
      <p:sp>
        <p:nvSpPr>
          <p:cNvPr id="43" name="Rectangle 42"/>
          <p:cNvSpPr/>
          <p:nvPr/>
        </p:nvSpPr>
        <p:spPr>
          <a:xfrm>
            <a:off x="6938411" y="1641475"/>
            <a:ext cx="2205589" cy="1603375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221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Models or </a:t>
            </a:r>
            <a:r>
              <a:rPr lang="en-US" dirty="0" smtClean="0"/>
              <a:t>DYI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9490"/>
            <a:ext cx="8385243" cy="4525963"/>
          </a:xfrm>
        </p:spPr>
        <p:txBody>
          <a:bodyPr/>
          <a:lstStyle/>
          <a:p>
            <a:r>
              <a:rPr lang="en-US" dirty="0" smtClean="0"/>
              <a:t>We will investigate sufficiency of gridded CORS</a:t>
            </a:r>
          </a:p>
          <a:p>
            <a:r>
              <a:rPr lang="en-US" dirty="0" smtClean="0"/>
              <a:t>Concern is dynamic areas: horizontal &amp; vertical</a:t>
            </a:r>
          </a:p>
          <a:p>
            <a:pPr lvl="1"/>
            <a:r>
              <a:rPr lang="en-US" dirty="0" smtClean="0"/>
              <a:t>Will gridded CORS work in Alaska?</a:t>
            </a:r>
          </a:p>
          <a:p>
            <a:pPr lvl="1"/>
            <a:r>
              <a:rPr lang="en-US" dirty="0"/>
              <a:t>What if </a:t>
            </a:r>
            <a:r>
              <a:rPr lang="en-US" dirty="0" smtClean="0"/>
              <a:t>this </a:t>
            </a:r>
            <a:r>
              <a:rPr lang="en-US" dirty="0"/>
              <a:t>isn’t enough</a:t>
            </a:r>
            <a:r>
              <a:rPr lang="en-US" dirty="0" smtClean="0"/>
              <a:t>?</a:t>
            </a:r>
          </a:p>
          <a:p>
            <a:r>
              <a:rPr lang="en-US" dirty="0" smtClean="0"/>
              <a:t>Will look at other models to evaluate</a:t>
            </a:r>
          </a:p>
          <a:p>
            <a:r>
              <a:rPr lang="en-US" dirty="0" smtClean="0"/>
              <a:t>Cost – benefit</a:t>
            </a:r>
          </a:p>
          <a:p>
            <a:pPr lvl="1"/>
            <a:r>
              <a:rPr lang="en-US" dirty="0" smtClean="0"/>
              <a:t>What we can easily do in-house and support</a:t>
            </a:r>
          </a:p>
          <a:p>
            <a:pPr lvl="1"/>
            <a:r>
              <a:rPr lang="en-US" dirty="0" smtClean="0"/>
              <a:t>increased complexity from outside models</a:t>
            </a:r>
          </a:p>
          <a:p>
            <a:r>
              <a:rPr lang="en-US" dirty="0" smtClean="0"/>
              <a:t>Alternatively, users can model their own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7-8,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NSRS Modernization Industry Workshop,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82522</TotalTime>
  <Words>1461</Words>
  <Application>Microsoft Office PowerPoint</Application>
  <PresentationFormat>On-screen Show (4:3)</PresentationFormat>
  <Paragraphs>420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MS PGothic</vt:lpstr>
      <vt:lpstr>MS PGothic</vt:lpstr>
      <vt:lpstr>Arial</vt:lpstr>
      <vt:lpstr>Calibri</vt:lpstr>
      <vt:lpstr>Consolas</vt:lpstr>
      <vt:lpstr>Courier New</vt:lpstr>
      <vt:lpstr>Gill Sans MT</vt:lpstr>
      <vt:lpstr>Symbol</vt:lpstr>
      <vt:lpstr>Times New Roman</vt:lpstr>
      <vt:lpstr>Verdana</vt:lpstr>
      <vt:lpstr>Wingdings</vt:lpstr>
      <vt:lpstr>Theme1</vt:lpstr>
      <vt:lpstr>Office Theme</vt:lpstr>
      <vt:lpstr>1_Office Theme</vt:lpstr>
      <vt:lpstr>2_Office Theme</vt:lpstr>
      <vt:lpstr>PowerPoint Presentation</vt:lpstr>
      <vt:lpstr>Outline</vt:lpstr>
      <vt:lpstr>Key Elements</vt:lpstr>
      <vt:lpstr>PowerPoint Presentation</vt:lpstr>
      <vt:lpstr>NSRS Modernization: Four New Frames</vt:lpstr>
      <vt:lpstr>Four Frames/Plates in 2022</vt:lpstr>
      <vt:lpstr>Replacing the NAD 83’s</vt:lpstr>
      <vt:lpstr>NAD 83’s non-geocentricity</vt:lpstr>
      <vt:lpstr>Velocity Models or DYI</vt:lpstr>
      <vt:lpstr>The new  Geodetic Toolkit with  NADCON 5.0</vt:lpstr>
      <vt:lpstr>The new  Geodetic Toolkit with  NADCON 5.0</vt:lpstr>
      <vt:lpstr>Multiple Conversion</vt:lpstr>
      <vt:lpstr>Multiple Conversion</vt:lpstr>
      <vt:lpstr>Multiple Conversion</vt:lpstr>
      <vt:lpstr>PowerPoint Presentation</vt:lpstr>
      <vt:lpstr>PowerPoint Presentation</vt:lpstr>
      <vt:lpstr>Multiple Conversion</vt:lpstr>
      <vt:lpstr>Summary</vt:lpstr>
      <vt:lpstr>Thank you!</vt:lpstr>
      <vt:lpstr>Backup slides</vt:lpstr>
      <vt:lpstr>Plate-(pseudo)fixed frames</vt:lpstr>
      <vt:lpstr>NATRF2022 frame is rigid and  fixed to rigid part of the N.A. plate</vt:lpstr>
      <vt:lpstr>Time-Dependencies as a service: NATRF2022 and actual survey epochs</vt:lpstr>
      <vt:lpstr>Time Dependencies as a service: Intra-plate motions</vt:lpstr>
      <vt:lpstr>Fixed-Epoch Transformation  NAD 83 to “2022”</vt:lpstr>
      <vt:lpstr>NEV or IPV or IFV</vt:lpstr>
      <vt:lpstr>Horizontal velocities after Repro1</vt:lpstr>
      <vt:lpstr>Residual Horizontal Velocities CONUS – gridded CORS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Kevin Choi</cp:lastModifiedBy>
  <cp:revision>2648</cp:revision>
  <cp:lastPrinted>2017-02-02T17:15:29Z</cp:lastPrinted>
  <dcterms:created xsi:type="dcterms:W3CDTF">2009-09-30T12:20:38Z</dcterms:created>
  <dcterms:modified xsi:type="dcterms:W3CDTF">2018-05-07T01:49:22Z</dcterms:modified>
</cp:coreProperties>
</file>